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8" r:id="rId2"/>
    <p:sldMasterId id="2147483720" r:id="rId3"/>
  </p:sldMasterIdLst>
  <p:notesMasterIdLst>
    <p:notesMasterId r:id="rId16"/>
  </p:notesMasterIdLst>
  <p:sldIdLst>
    <p:sldId id="378" r:id="rId4"/>
    <p:sldId id="519" r:id="rId5"/>
    <p:sldId id="524" r:id="rId6"/>
    <p:sldId id="525" r:id="rId7"/>
    <p:sldId id="526" r:id="rId8"/>
    <p:sldId id="518" r:id="rId9"/>
    <p:sldId id="496" r:id="rId10"/>
    <p:sldId id="520" r:id="rId11"/>
    <p:sldId id="522" r:id="rId12"/>
    <p:sldId id="527" r:id="rId13"/>
    <p:sldId id="513" r:id="rId14"/>
    <p:sldId id="381" r:id="rId15"/>
  </p:sldIdLst>
  <p:sldSz cx="9906000" cy="6858000" type="A4"/>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4">
          <p15:clr>
            <a:srgbClr val="A4A3A4"/>
          </p15:clr>
        </p15:guide>
        <p15:guide id="2" orient="horz" pos="3963">
          <p15:clr>
            <a:srgbClr val="A4A3A4"/>
          </p15:clr>
        </p15:guide>
        <p15:guide id="3" orient="horz" pos="2361">
          <p15:clr>
            <a:srgbClr val="A4A3A4"/>
          </p15:clr>
        </p15:guide>
        <p15:guide id="4" orient="horz" pos="4202">
          <p15:clr>
            <a:srgbClr val="A4A3A4"/>
          </p15:clr>
        </p15:guide>
        <p15:guide id="5" pos="177">
          <p15:clr>
            <a:srgbClr val="A4A3A4"/>
          </p15:clr>
        </p15:guide>
        <p15:guide id="6" pos="6052">
          <p15:clr>
            <a:srgbClr val="A4A3A4"/>
          </p15:clr>
        </p15:guide>
        <p15:guide id="7" pos="3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CC"/>
    <a:srgbClr val="99FF99"/>
    <a:srgbClr val="92D050"/>
    <a:srgbClr val="FF0000"/>
    <a:srgbClr val="ED174F"/>
    <a:srgbClr val="DCF3F0"/>
    <a:srgbClr val="BFE7FF"/>
    <a:srgbClr val="99CC00"/>
    <a:srgbClr val="842C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8242" autoAdjust="0"/>
  </p:normalViewPr>
  <p:slideViewPr>
    <p:cSldViewPr snapToGrid="0">
      <p:cViewPr>
        <p:scale>
          <a:sx n="119" d="100"/>
          <a:sy n="119" d="100"/>
        </p:scale>
        <p:origin x="-978" y="-36"/>
      </p:cViewPr>
      <p:guideLst>
        <p:guide orient="horz" pos="144"/>
        <p:guide orient="horz" pos="3963"/>
        <p:guide orient="horz" pos="2361"/>
        <p:guide orient="horz" pos="4202"/>
        <p:guide pos="177"/>
        <p:guide pos="6052"/>
        <p:guide pos="312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2" Type="http://schemas.openxmlformats.org/officeDocument/2006/relationships/slide" Target="slides/slide9.xml"/><Relationship Id="rId10" Type="http://schemas.openxmlformats.org/officeDocument/2006/relationships/slide" Target="slides/slide7.xml"/><Relationship Id="rId11" Type="http://schemas.openxmlformats.org/officeDocument/2006/relationships/slide" Target="slides/slide8.xml"/><Relationship Id="rId14" Type="http://schemas.openxmlformats.org/officeDocument/2006/relationships/slide" Target="slides/slide11.xml"/><Relationship Id="rId3" Type="http://schemas.openxmlformats.org/officeDocument/2006/relationships/slideMaster" Target="slideMasters/slideMaster3.xml"/><Relationship Id="rId2" Type="http://schemas.openxmlformats.org/officeDocument/2006/relationships/slideMaster" Target="slideMasters/slideMaster2.xml"/><Relationship Id="rId13" Type="http://schemas.openxmlformats.org/officeDocument/2006/relationships/slide" Target="slides/slide10.xml"/><Relationship Id="rId19" Type="http://schemas.openxmlformats.org/officeDocument/2006/relationships/theme" Target="theme/theme1.xml"/><Relationship Id="rId18" Type="http://schemas.openxmlformats.org/officeDocument/2006/relationships/viewProps" Target="viewProps.xml"/><Relationship Id="rId1" Type="http://schemas.openxmlformats.org/officeDocument/2006/relationships/slideMaster" Target="slideMasters/slideMaster1.xml"/><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&lt;BRAND&gt; in &lt;DEMENSE&gt;</c:v>
                </c:pt>
              </c:strCache>
            </c:strRef>
          </c:tx>
          <c:spPr>
            <a:gradFill flip="none" rotWithShape="1">
              <a:gsLst>
                <a:gs pos="0">
                  <a:schemeClr val="accent5">
                    <a:lumMod val="90000"/>
                    <a:shade val="30000"/>
                    <a:satMod val="115000"/>
                  </a:schemeClr>
                </a:gs>
                <a:gs pos="50000">
                  <a:schemeClr val="accent5">
                    <a:lumMod val="90000"/>
                    <a:shade val="67500"/>
                    <a:satMod val="115000"/>
                  </a:schemeClr>
                </a:gs>
                <a:gs pos="100000">
                  <a:schemeClr val="accent5">
                    <a:lumMod val="90000"/>
                    <a:shade val="100000"/>
                    <a:satMod val="115000"/>
                  </a:schemeClr>
                </a:gs>
              </a:gsLst>
              <a:lin ang="16200000" scaled="1"/>
              <a:tileRect/>
            </a:gradFill>
          </c:spPr>
          <c:invertIfNegative val="0"/>
          <c:cat>
            <c:strRef>
              <c:f>Sheet1!$A$2:$A$11</c:f>
              <c:strCache>
                <c:ptCount val="10"/>
                <c:pt idx="0">
                  <c:v>Jan-Mar</c:v>
                </c:pt>
                <c:pt idx="1">
                  <c:v>Feb-Apr</c:v>
                </c:pt>
                <c:pt idx="2">
                  <c:v>Mar-May</c:v>
                </c:pt>
                <c:pt idx="3">
                  <c:v>Apr-Jun</c:v>
                </c:pt>
                <c:pt idx="4">
                  <c:v>May-Jul</c:v>
                </c:pt>
                <c:pt idx="5">
                  <c:v>Jun-Aug</c:v>
                </c:pt>
                <c:pt idx="6">
                  <c:v>Jul-Sep</c:v>
                </c:pt>
                <c:pt idx="7">
                  <c:v>Aug-Oct</c:v>
                </c:pt>
                <c:pt idx="8">
                  <c:v>Sep-Nov</c:v>
                </c:pt>
                <c:pt idx="9">
                  <c:v>Oct-Dec</c:v>
                </c:pt>
              </c:strCache>
            </c:strRef>
          </c:cat>
          <c:val>
            <c:numRef>
              <c:f>Sheet1!$B$2:$B$11</c:f>
              <c:numCache>
                <c:formatCode>General</c:formatCode>
                <c:ptCount val="10"/>
                <c:pt idx="0">
                  <c:v>45</c:v>
                </c:pt>
                <c:pt idx="1">
                  <c:v>44</c:v>
                </c:pt>
                <c:pt idx="2">
                  <c:v>42</c:v>
                </c:pt>
                <c:pt idx="3">
                  <c:v>43</c:v>
                </c:pt>
                <c:pt idx="4">
                  <c:v>40</c:v>
                </c:pt>
                <c:pt idx="5">
                  <c:v>37</c:v>
                </c:pt>
                <c:pt idx="6">
                  <c:v>35</c:v>
                </c:pt>
                <c:pt idx="7">
                  <c:v>33</c:v>
                </c:pt>
                <c:pt idx="8">
                  <c:v>37</c:v>
                </c:pt>
                <c:pt idx="9">
                  <c:v>35</c:v>
                </c:pt>
              </c:numCache>
            </c:numRef>
          </c:val>
        </c:ser>
        <c:dLbls>
          <c:showLegendKey val="0"/>
          <c:showVal val="0"/>
          <c:showCatName val="0"/>
          <c:showSerName val="0"/>
          <c:showPercent val="0"/>
          <c:showBubbleSize val="0"/>
        </c:dLbls>
        <c:gapWidth val="50"/>
        <c:axId val="45299200"/>
        <c:axId val="45300736"/>
      </c:barChart>
      <c:lineChart>
        <c:grouping val="standard"/>
        <c:varyColors val="0"/>
        <c:ser>
          <c:idx val="1"/>
          <c:order val="1"/>
          <c:tx>
            <c:strRef>
              <c:f>Sheet1!$C$1</c:f>
              <c:strCache>
                <c:ptCount val="1"/>
                <c:pt idx="0">
                  <c:v>&lt;DEMENSE&gt; Average</c:v>
                </c:pt>
              </c:strCache>
            </c:strRef>
          </c:tx>
          <c:spPr>
            <a:ln w="50800"/>
          </c:spPr>
          <c:marker>
            <c:symbol val="none"/>
          </c:marker>
          <c:cat>
            <c:strRef>
              <c:f>Sheet1!$A$2:$A$11</c:f>
              <c:strCache>
                <c:ptCount val="10"/>
                <c:pt idx="0">
                  <c:v>Jan-Mar</c:v>
                </c:pt>
                <c:pt idx="1">
                  <c:v>Feb-Apr</c:v>
                </c:pt>
                <c:pt idx="2">
                  <c:v>Mar-May</c:v>
                </c:pt>
                <c:pt idx="3">
                  <c:v>Apr-Jun</c:v>
                </c:pt>
                <c:pt idx="4">
                  <c:v>May-Jul</c:v>
                </c:pt>
                <c:pt idx="5">
                  <c:v>Jun-Aug</c:v>
                </c:pt>
                <c:pt idx="6">
                  <c:v>Jul-Sep</c:v>
                </c:pt>
                <c:pt idx="7">
                  <c:v>Aug-Oct</c:v>
                </c:pt>
                <c:pt idx="8">
                  <c:v>Sep-Nov</c:v>
                </c:pt>
                <c:pt idx="9">
                  <c:v>Oct-Dec</c:v>
                </c:pt>
              </c:strCache>
            </c:strRef>
          </c:cat>
          <c:val>
            <c:numRef>
              <c:f>Sheet1!$C$2:$C$11</c:f>
              <c:numCache>
                <c:formatCode>General</c:formatCode>
                <c:ptCount val="10"/>
                <c:pt idx="0">
                  <c:v>0</c:v>
                </c:pt>
                <c:pt idx="1">
                  <c:v>0</c:v>
                </c:pt>
                <c:pt idx="2">
                  <c:v>0</c:v>
                </c:pt>
                <c:pt idx="3">
                  <c:v>0</c:v>
                </c:pt>
                <c:pt idx="4">
                  <c:v>0</c:v>
                </c:pt>
                <c:pt idx="5">
                  <c:v>54</c:v>
                </c:pt>
                <c:pt idx="6">
                  <c:v>53</c:v>
                </c:pt>
                <c:pt idx="7">
                  <c:v>52</c:v>
                </c:pt>
                <c:pt idx="8">
                  <c:v>51</c:v>
                </c:pt>
                <c:pt idx="9">
                  <c:v>50</c:v>
                </c:pt>
              </c:numCache>
            </c:numRef>
          </c:val>
          <c:smooth val="1"/>
        </c:ser>
        <c:dLbls>
          <c:showLegendKey val="0"/>
          <c:showVal val="0"/>
          <c:showCatName val="0"/>
          <c:showSerName val="0"/>
          <c:showPercent val="0"/>
          <c:showBubbleSize val="0"/>
        </c:dLbls>
        <c:marker val="1"/>
        <c:smooth val="0"/>
        <c:axId val="45299200"/>
        <c:axId val="45300736"/>
      </c:lineChart>
      <c:catAx>
        <c:axId val="45299200"/>
        <c:scaling>
          <c:orientation val="minMax"/>
        </c:scaling>
        <c:delete val="0"/>
        <c:axPos val="b"/>
        <c:numFmt formatCode="General" sourceLinked="0"/>
        <c:majorTickMark val="out"/>
        <c:minorTickMark val="none"/>
        <c:tickLblPos val="nextTo"/>
        <c:crossAx val="45300736"/>
        <c:crosses val="autoZero"/>
        <c:auto val="1"/>
        <c:lblAlgn val="ctr"/>
        <c:lblOffset val="100"/>
        <c:noMultiLvlLbl val="0"/>
      </c:catAx>
      <c:valAx>
        <c:axId val="45300736"/>
        <c:scaling>
          <c:orientation val="minMax"/>
          <c:max val="100"/>
          <c:min val="0"/>
        </c:scaling>
        <c:delete val="0"/>
        <c:axPos val="l"/>
        <c:majorGridlines>
          <c:spPr>
            <a:ln>
              <a:solidFill>
                <a:schemeClr val="bg1">
                  <a:lumMod val="75000"/>
                </a:schemeClr>
              </a:solidFill>
              <a:prstDash val="dash"/>
            </a:ln>
          </c:spPr>
        </c:majorGridlines>
        <c:numFmt formatCode="General" sourceLinked="1"/>
        <c:majorTickMark val="out"/>
        <c:minorTickMark val="none"/>
        <c:tickLblPos val="nextTo"/>
        <c:crossAx val="45299200"/>
        <c:crosses val="autoZero"/>
        <c:crossBetween val="between"/>
      </c:valAx>
    </c:plotArea>
    <c:legend>
      <c:legendPos val="t"/>
      <c:layout>
        <c:manualLayout>
          <c:xMode val="edge"/>
          <c:yMode val="edge"/>
          <c:x val="5.3083332524059702E-2"/>
          <c:y val="1.1538460664865182E-2"/>
          <c:w val="0.9"/>
          <c:h val="4.922084727280078E-2"/>
        </c:manualLayout>
      </c:layout>
      <c:overlay val="0"/>
    </c:legend>
    <c:plotVisOnly val="1"/>
    <c:dispBlanksAs val="gap"/>
    <c:showDLblsOverMax val="0"/>
  </c:chart>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Hilton (Select Division*)</c:v>
                </c:pt>
              </c:strCache>
            </c:strRef>
          </c:tx>
          <c:spPr>
            <a:gradFill flip="none" rotWithShape="1">
              <a:gsLst>
                <a:gs pos="0">
                  <a:schemeClr val="accent5">
                    <a:lumMod val="90000"/>
                    <a:shade val="30000"/>
                    <a:satMod val="115000"/>
                  </a:schemeClr>
                </a:gs>
                <a:gs pos="50000">
                  <a:schemeClr val="accent5">
                    <a:lumMod val="90000"/>
                    <a:shade val="67500"/>
                    <a:satMod val="115000"/>
                  </a:schemeClr>
                </a:gs>
                <a:gs pos="100000">
                  <a:schemeClr val="accent5">
                    <a:lumMod val="90000"/>
                    <a:shade val="100000"/>
                    <a:satMod val="115000"/>
                  </a:schemeClr>
                </a:gs>
              </a:gsLst>
              <a:lin ang="16200000" scaled="1"/>
              <a:tileRect/>
            </a:gradFill>
          </c:spPr>
          <c:invertIfNegative val="0"/>
          <c:cat>
            <c:strRef>
              <c:f>Sheet1!$A$2:$A$7</c:f>
              <c:strCache>
                <c:ptCount val="6"/>
                <c:pt idx="0">
                  <c:v>May-Jul</c:v>
                </c:pt>
                <c:pt idx="1">
                  <c:v>Jun-Aug</c:v>
                </c:pt>
                <c:pt idx="2">
                  <c:v>Jul-Sep</c:v>
                </c:pt>
                <c:pt idx="3">
                  <c:v>Aug-Oct</c:v>
                </c:pt>
                <c:pt idx="4">
                  <c:v>Sep-Nov</c:v>
                </c:pt>
                <c:pt idx="5">
                  <c:v>Oct-Dec</c:v>
                </c:pt>
              </c:strCache>
            </c:strRef>
          </c:cat>
          <c:val>
            <c:numRef>
              <c:f>Sheet1!$B$2:$B$7</c:f>
              <c:numCache>
                <c:formatCode>General</c:formatCode>
                <c:ptCount val="6"/>
                <c:pt idx="0">
                  <c:v>75</c:v>
                </c:pt>
                <c:pt idx="1">
                  <c:v>73</c:v>
                </c:pt>
                <c:pt idx="2">
                  <c:v>74</c:v>
                </c:pt>
                <c:pt idx="3">
                  <c:v>72</c:v>
                </c:pt>
                <c:pt idx="4">
                  <c:v>74</c:v>
                </c:pt>
                <c:pt idx="5">
                  <c:v>71</c:v>
                </c:pt>
              </c:numCache>
            </c:numRef>
          </c:val>
        </c:ser>
        <c:dLbls>
          <c:showLegendKey val="0"/>
          <c:showVal val="0"/>
          <c:showCatName val="0"/>
          <c:showSerName val="0"/>
          <c:showPercent val="0"/>
          <c:showBubbleSize val="0"/>
        </c:dLbls>
        <c:gapWidth val="50"/>
        <c:axId val="45793280"/>
        <c:axId val="45794816"/>
      </c:barChart>
      <c:lineChart>
        <c:grouping val="standard"/>
        <c:varyColors val="0"/>
        <c:ser>
          <c:idx val="1"/>
          <c:order val="1"/>
          <c:tx>
            <c:strRef>
              <c:f>Sheet1!$C$1</c:f>
              <c:strCache>
                <c:ptCount val="1"/>
                <c:pt idx="0">
                  <c:v>National Average</c:v>
                </c:pt>
              </c:strCache>
            </c:strRef>
          </c:tx>
          <c:spPr>
            <a:ln w="50800"/>
          </c:spPr>
          <c:marker>
            <c:symbol val="none"/>
          </c:marker>
          <c:cat>
            <c:strRef>
              <c:f>Sheet1!$A$2:$A$7</c:f>
              <c:strCache>
                <c:ptCount val="6"/>
                <c:pt idx="0">
                  <c:v>May-Jul</c:v>
                </c:pt>
                <c:pt idx="1">
                  <c:v>Jun-Aug</c:v>
                </c:pt>
                <c:pt idx="2">
                  <c:v>Jul-Sep</c:v>
                </c:pt>
                <c:pt idx="3">
                  <c:v>Aug-Oct</c:v>
                </c:pt>
                <c:pt idx="4">
                  <c:v>Sep-Nov</c:v>
                </c:pt>
                <c:pt idx="5">
                  <c:v>Oct-Dec</c:v>
                </c:pt>
              </c:strCache>
            </c:strRef>
          </c:cat>
          <c:val>
            <c:numRef>
              <c:f>Sheet1!$C$2:$C$7</c:f>
              <c:numCache>
                <c:formatCode>General</c:formatCode>
                <c:ptCount val="6"/>
                <c:pt idx="0">
                  <c:v>81</c:v>
                </c:pt>
                <c:pt idx="1">
                  <c:v>81</c:v>
                </c:pt>
                <c:pt idx="2">
                  <c:v>81</c:v>
                </c:pt>
                <c:pt idx="3">
                  <c:v>80</c:v>
                </c:pt>
                <c:pt idx="4">
                  <c:v>80</c:v>
                </c:pt>
                <c:pt idx="5">
                  <c:v>79</c:v>
                </c:pt>
              </c:numCache>
            </c:numRef>
          </c:val>
          <c:smooth val="1"/>
        </c:ser>
        <c:dLbls>
          <c:showLegendKey val="0"/>
          <c:showVal val="0"/>
          <c:showCatName val="0"/>
          <c:showSerName val="0"/>
          <c:showPercent val="0"/>
          <c:showBubbleSize val="0"/>
        </c:dLbls>
        <c:marker val="1"/>
        <c:smooth val="0"/>
        <c:axId val="45793280"/>
        <c:axId val="45794816"/>
      </c:lineChart>
      <c:catAx>
        <c:axId val="45793280"/>
        <c:scaling>
          <c:orientation val="minMax"/>
        </c:scaling>
        <c:delete val="0"/>
        <c:axPos val="b"/>
        <c:numFmt formatCode="General" sourceLinked="0"/>
        <c:majorTickMark val="out"/>
        <c:minorTickMark val="none"/>
        <c:tickLblPos val="nextTo"/>
        <c:txPr>
          <a:bodyPr/>
          <a:lstStyle/>
          <a:p>
            <a:pPr>
              <a:defRPr sz="800"/>
            </a:pPr>
            <a:endParaRPr lang="en-US"/>
          </a:p>
        </c:txPr>
        <c:crossAx val="45794816"/>
        <c:crosses val="autoZero"/>
        <c:auto val="1"/>
        <c:lblAlgn val="ctr"/>
        <c:lblOffset val="100"/>
        <c:noMultiLvlLbl val="0"/>
      </c:catAx>
      <c:valAx>
        <c:axId val="45794816"/>
        <c:scaling>
          <c:orientation val="minMax"/>
          <c:max val="100"/>
          <c:min val="0"/>
        </c:scaling>
        <c:delete val="0"/>
        <c:axPos val="l"/>
        <c:majorGridlines>
          <c:spPr>
            <a:ln>
              <a:solidFill>
                <a:schemeClr val="bg1">
                  <a:lumMod val="75000"/>
                </a:schemeClr>
              </a:solidFill>
              <a:prstDash val="dash"/>
            </a:ln>
          </c:spPr>
        </c:majorGridlines>
        <c:numFmt formatCode="General" sourceLinked="1"/>
        <c:majorTickMark val="out"/>
        <c:minorTickMark val="none"/>
        <c:tickLblPos val="nextTo"/>
        <c:txPr>
          <a:bodyPr/>
          <a:lstStyle/>
          <a:p>
            <a:pPr>
              <a:defRPr sz="800"/>
            </a:pPr>
            <a:endParaRPr lang="en-US"/>
          </a:p>
        </c:txPr>
        <c:crossAx val="457932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Hilton (Select Division*)</c:v>
                </c:pt>
              </c:strCache>
            </c:strRef>
          </c:tx>
          <c:spPr>
            <a:gradFill flip="none" rotWithShape="1">
              <a:gsLst>
                <a:gs pos="0">
                  <a:schemeClr val="accent5">
                    <a:lumMod val="90000"/>
                    <a:shade val="30000"/>
                    <a:satMod val="115000"/>
                  </a:schemeClr>
                </a:gs>
                <a:gs pos="50000">
                  <a:schemeClr val="accent5">
                    <a:lumMod val="90000"/>
                    <a:shade val="67500"/>
                    <a:satMod val="115000"/>
                  </a:schemeClr>
                </a:gs>
                <a:gs pos="100000">
                  <a:schemeClr val="accent5">
                    <a:lumMod val="90000"/>
                    <a:shade val="100000"/>
                    <a:satMod val="115000"/>
                  </a:schemeClr>
                </a:gs>
              </a:gsLst>
              <a:lin ang="16200000" scaled="1"/>
              <a:tileRect/>
            </a:gradFill>
          </c:spPr>
          <c:invertIfNegative val="0"/>
          <c:cat>
            <c:strRef>
              <c:f>Sheet1!$A$2:$A$7</c:f>
              <c:strCache>
                <c:ptCount val="6"/>
                <c:pt idx="0">
                  <c:v>May-Jul</c:v>
                </c:pt>
                <c:pt idx="1">
                  <c:v>Jun-Aug</c:v>
                </c:pt>
                <c:pt idx="2">
                  <c:v>Jul-Sep</c:v>
                </c:pt>
                <c:pt idx="3">
                  <c:v>Aug-Oct</c:v>
                </c:pt>
                <c:pt idx="4">
                  <c:v>Sep-Nov</c:v>
                </c:pt>
                <c:pt idx="5">
                  <c:v>Oct-Dec</c:v>
                </c:pt>
              </c:strCache>
            </c:strRef>
          </c:cat>
          <c:val>
            <c:numRef>
              <c:f>Sheet1!$B$2:$B$7</c:f>
              <c:numCache>
                <c:formatCode>General</c:formatCode>
                <c:ptCount val="6"/>
                <c:pt idx="0">
                  <c:v>75</c:v>
                </c:pt>
                <c:pt idx="1">
                  <c:v>73</c:v>
                </c:pt>
                <c:pt idx="2">
                  <c:v>74</c:v>
                </c:pt>
                <c:pt idx="3">
                  <c:v>72</c:v>
                </c:pt>
                <c:pt idx="4">
                  <c:v>74</c:v>
                </c:pt>
                <c:pt idx="5">
                  <c:v>71</c:v>
                </c:pt>
              </c:numCache>
            </c:numRef>
          </c:val>
        </c:ser>
        <c:dLbls>
          <c:showLegendKey val="0"/>
          <c:showVal val="0"/>
          <c:showCatName val="0"/>
          <c:showSerName val="0"/>
          <c:showPercent val="0"/>
          <c:showBubbleSize val="0"/>
        </c:dLbls>
        <c:gapWidth val="50"/>
        <c:axId val="46081920"/>
        <c:axId val="46083456"/>
      </c:barChart>
      <c:lineChart>
        <c:grouping val="standard"/>
        <c:varyColors val="0"/>
        <c:ser>
          <c:idx val="1"/>
          <c:order val="1"/>
          <c:tx>
            <c:strRef>
              <c:f>Sheet1!$C$1</c:f>
              <c:strCache>
                <c:ptCount val="1"/>
                <c:pt idx="0">
                  <c:v>National Average</c:v>
                </c:pt>
              </c:strCache>
            </c:strRef>
          </c:tx>
          <c:spPr>
            <a:ln w="50800"/>
          </c:spPr>
          <c:marker>
            <c:symbol val="none"/>
          </c:marker>
          <c:cat>
            <c:strRef>
              <c:f>Sheet1!$A$2:$A$7</c:f>
              <c:strCache>
                <c:ptCount val="6"/>
                <c:pt idx="0">
                  <c:v>May-Jul</c:v>
                </c:pt>
                <c:pt idx="1">
                  <c:v>Jun-Aug</c:v>
                </c:pt>
                <c:pt idx="2">
                  <c:v>Jul-Sep</c:v>
                </c:pt>
                <c:pt idx="3">
                  <c:v>Aug-Oct</c:v>
                </c:pt>
                <c:pt idx="4">
                  <c:v>Sep-Nov</c:v>
                </c:pt>
                <c:pt idx="5">
                  <c:v>Oct-Dec</c:v>
                </c:pt>
              </c:strCache>
            </c:strRef>
          </c:cat>
          <c:val>
            <c:numRef>
              <c:f>Sheet1!$C$2:$C$7</c:f>
              <c:numCache>
                <c:formatCode>General</c:formatCode>
                <c:ptCount val="6"/>
                <c:pt idx="0">
                  <c:v>81</c:v>
                </c:pt>
                <c:pt idx="1">
                  <c:v>81</c:v>
                </c:pt>
                <c:pt idx="2">
                  <c:v>81</c:v>
                </c:pt>
                <c:pt idx="3">
                  <c:v>80</c:v>
                </c:pt>
                <c:pt idx="4">
                  <c:v>80</c:v>
                </c:pt>
                <c:pt idx="5">
                  <c:v>79</c:v>
                </c:pt>
              </c:numCache>
            </c:numRef>
          </c:val>
          <c:smooth val="1"/>
        </c:ser>
        <c:dLbls>
          <c:showLegendKey val="0"/>
          <c:showVal val="0"/>
          <c:showCatName val="0"/>
          <c:showSerName val="0"/>
          <c:showPercent val="0"/>
          <c:showBubbleSize val="0"/>
        </c:dLbls>
        <c:marker val="1"/>
        <c:smooth val="0"/>
        <c:axId val="46081920"/>
        <c:axId val="46083456"/>
      </c:lineChart>
      <c:catAx>
        <c:axId val="46081920"/>
        <c:scaling>
          <c:orientation val="minMax"/>
        </c:scaling>
        <c:delete val="0"/>
        <c:axPos val="b"/>
        <c:numFmt formatCode="General" sourceLinked="0"/>
        <c:majorTickMark val="out"/>
        <c:minorTickMark val="none"/>
        <c:tickLblPos val="nextTo"/>
        <c:txPr>
          <a:bodyPr/>
          <a:lstStyle/>
          <a:p>
            <a:pPr>
              <a:defRPr sz="800"/>
            </a:pPr>
            <a:endParaRPr lang="en-US"/>
          </a:p>
        </c:txPr>
        <c:crossAx val="46083456"/>
        <c:crosses val="autoZero"/>
        <c:auto val="1"/>
        <c:lblAlgn val="ctr"/>
        <c:lblOffset val="100"/>
        <c:noMultiLvlLbl val="0"/>
      </c:catAx>
      <c:valAx>
        <c:axId val="46083456"/>
        <c:scaling>
          <c:orientation val="minMax"/>
          <c:max val="100"/>
          <c:min val="0"/>
        </c:scaling>
        <c:delete val="0"/>
        <c:axPos val="l"/>
        <c:majorGridlines>
          <c:spPr>
            <a:ln>
              <a:solidFill>
                <a:schemeClr val="bg1">
                  <a:lumMod val="75000"/>
                </a:schemeClr>
              </a:solidFill>
              <a:prstDash val="dash"/>
            </a:ln>
          </c:spPr>
        </c:majorGridlines>
        <c:numFmt formatCode="General" sourceLinked="1"/>
        <c:majorTickMark val="out"/>
        <c:minorTickMark val="none"/>
        <c:tickLblPos val="nextTo"/>
        <c:txPr>
          <a:bodyPr/>
          <a:lstStyle/>
          <a:p>
            <a:pPr>
              <a:defRPr sz="800"/>
            </a:pPr>
            <a:endParaRPr lang="en-US"/>
          </a:p>
        </c:txPr>
        <c:crossAx val="460819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Hilton (Select Division*)</c:v>
                </c:pt>
              </c:strCache>
            </c:strRef>
          </c:tx>
          <c:spPr>
            <a:gradFill flip="none" rotWithShape="1">
              <a:gsLst>
                <a:gs pos="0">
                  <a:schemeClr val="accent5">
                    <a:lumMod val="90000"/>
                    <a:shade val="30000"/>
                    <a:satMod val="115000"/>
                  </a:schemeClr>
                </a:gs>
                <a:gs pos="50000">
                  <a:schemeClr val="accent5">
                    <a:lumMod val="90000"/>
                    <a:shade val="67500"/>
                    <a:satMod val="115000"/>
                  </a:schemeClr>
                </a:gs>
                <a:gs pos="100000">
                  <a:schemeClr val="accent5">
                    <a:lumMod val="90000"/>
                    <a:shade val="100000"/>
                    <a:satMod val="115000"/>
                  </a:schemeClr>
                </a:gs>
              </a:gsLst>
              <a:lin ang="16200000" scaled="1"/>
              <a:tileRect/>
            </a:gradFill>
          </c:spPr>
          <c:invertIfNegative val="0"/>
          <c:cat>
            <c:strRef>
              <c:f>Sheet1!$A$2:$A$7</c:f>
              <c:strCache>
                <c:ptCount val="6"/>
                <c:pt idx="0">
                  <c:v>May-Jul</c:v>
                </c:pt>
                <c:pt idx="1">
                  <c:v>Jun-Aug</c:v>
                </c:pt>
                <c:pt idx="2">
                  <c:v>Jul-Sep</c:v>
                </c:pt>
                <c:pt idx="3">
                  <c:v>Aug-Oct</c:v>
                </c:pt>
                <c:pt idx="4">
                  <c:v>Sep-Nov</c:v>
                </c:pt>
                <c:pt idx="5">
                  <c:v>Oct-Dec</c:v>
                </c:pt>
              </c:strCache>
            </c:strRef>
          </c:cat>
          <c:val>
            <c:numRef>
              <c:f>Sheet1!$B$2:$B$7</c:f>
              <c:numCache>
                <c:formatCode>General</c:formatCode>
                <c:ptCount val="6"/>
                <c:pt idx="0">
                  <c:v>75</c:v>
                </c:pt>
                <c:pt idx="1">
                  <c:v>73</c:v>
                </c:pt>
                <c:pt idx="2">
                  <c:v>74</c:v>
                </c:pt>
                <c:pt idx="3">
                  <c:v>72</c:v>
                </c:pt>
                <c:pt idx="4">
                  <c:v>74</c:v>
                </c:pt>
                <c:pt idx="5">
                  <c:v>71</c:v>
                </c:pt>
              </c:numCache>
            </c:numRef>
          </c:val>
        </c:ser>
        <c:dLbls>
          <c:showLegendKey val="0"/>
          <c:showVal val="0"/>
          <c:showCatName val="0"/>
          <c:showSerName val="0"/>
          <c:showPercent val="0"/>
          <c:showBubbleSize val="0"/>
        </c:dLbls>
        <c:gapWidth val="50"/>
        <c:axId val="46149632"/>
        <c:axId val="46151168"/>
      </c:barChart>
      <c:lineChart>
        <c:grouping val="standard"/>
        <c:varyColors val="0"/>
        <c:ser>
          <c:idx val="1"/>
          <c:order val="1"/>
          <c:tx>
            <c:strRef>
              <c:f>Sheet1!$C$1</c:f>
              <c:strCache>
                <c:ptCount val="1"/>
                <c:pt idx="0">
                  <c:v>National Average</c:v>
                </c:pt>
              </c:strCache>
            </c:strRef>
          </c:tx>
          <c:spPr>
            <a:ln w="50800"/>
          </c:spPr>
          <c:marker>
            <c:symbol val="none"/>
          </c:marker>
          <c:cat>
            <c:strRef>
              <c:f>Sheet1!$A$2:$A$7</c:f>
              <c:strCache>
                <c:ptCount val="6"/>
                <c:pt idx="0">
                  <c:v>May-Jul</c:v>
                </c:pt>
                <c:pt idx="1">
                  <c:v>Jun-Aug</c:v>
                </c:pt>
                <c:pt idx="2">
                  <c:v>Jul-Sep</c:v>
                </c:pt>
                <c:pt idx="3">
                  <c:v>Aug-Oct</c:v>
                </c:pt>
                <c:pt idx="4">
                  <c:v>Sep-Nov</c:v>
                </c:pt>
                <c:pt idx="5">
                  <c:v>Oct-Dec</c:v>
                </c:pt>
              </c:strCache>
            </c:strRef>
          </c:cat>
          <c:val>
            <c:numRef>
              <c:f>Sheet1!$C$2:$C$7</c:f>
              <c:numCache>
                <c:formatCode>General</c:formatCode>
                <c:ptCount val="6"/>
                <c:pt idx="0">
                  <c:v>81</c:v>
                </c:pt>
                <c:pt idx="1">
                  <c:v>81</c:v>
                </c:pt>
                <c:pt idx="2">
                  <c:v>81</c:v>
                </c:pt>
                <c:pt idx="3">
                  <c:v>80</c:v>
                </c:pt>
                <c:pt idx="4">
                  <c:v>80</c:v>
                </c:pt>
                <c:pt idx="5">
                  <c:v>79</c:v>
                </c:pt>
              </c:numCache>
            </c:numRef>
          </c:val>
          <c:smooth val="1"/>
        </c:ser>
        <c:dLbls>
          <c:showLegendKey val="0"/>
          <c:showVal val="0"/>
          <c:showCatName val="0"/>
          <c:showSerName val="0"/>
          <c:showPercent val="0"/>
          <c:showBubbleSize val="0"/>
        </c:dLbls>
        <c:marker val="1"/>
        <c:smooth val="0"/>
        <c:axId val="46149632"/>
        <c:axId val="46151168"/>
      </c:lineChart>
      <c:catAx>
        <c:axId val="46149632"/>
        <c:scaling>
          <c:orientation val="minMax"/>
        </c:scaling>
        <c:delete val="0"/>
        <c:axPos val="b"/>
        <c:numFmt formatCode="General" sourceLinked="0"/>
        <c:majorTickMark val="out"/>
        <c:minorTickMark val="none"/>
        <c:tickLblPos val="nextTo"/>
        <c:txPr>
          <a:bodyPr/>
          <a:lstStyle/>
          <a:p>
            <a:pPr>
              <a:defRPr sz="800"/>
            </a:pPr>
            <a:endParaRPr lang="en-US"/>
          </a:p>
        </c:txPr>
        <c:crossAx val="46151168"/>
        <c:crosses val="autoZero"/>
        <c:auto val="1"/>
        <c:lblAlgn val="ctr"/>
        <c:lblOffset val="100"/>
        <c:noMultiLvlLbl val="0"/>
      </c:catAx>
      <c:valAx>
        <c:axId val="46151168"/>
        <c:scaling>
          <c:orientation val="minMax"/>
          <c:max val="100"/>
          <c:min val="0"/>
        </c:scaling>
        <c:delete val="0"/>
        <c:axPos val="l"/>
        <c:majorGridlines>
          <c:spPr>
            <a:ln>
              <a:solidFill>
                <a:schemeClr val="bg1">
                  <a:lumMod val="75000"/>
                </a:schemeClr>
              </a:solidFill>
              <a:prstDash val="dash"/>
            </a:ln>
          </c:spPr>
        </c:majorGridlines>
        <c:numFmt formatCode="General" sourceLinked="1"/>
        <c:majorTickMark val="out"/>
        <c:minorTickMark val="none"/>
        <c:tickLblPos val="nextTo"/>
        <c:txPr>
          <a:bodyPr/>
          <a:lstStyle/>
          <a:p>
            <a:pPr>
              <a:defRPr sz="800"/>
            </a:pPr>
            <a:endParaRPr lang="en-US"/>
          </a:p>
        </c:txPr>
        <c:crossAx val="46149632"/>
        <c:crosses val="autoZero"/>
        <c:crossBetween val="between"/>
      </c:valAx>
    </c:plotArea>
    <c:plotVisOnly val="1"/>
    <c:dispBlanksAs val="gap"/>
    <c:showDLblsOverMax val="0"/>
  </c:chart>
  <c:spPr>
    <a:solidFill>
      <a:schemeClr val="bg1">
        <a:lumMod val="95000"/>
      </a:schemeClr>
    </a:solidFill>
    <a:effectLst>
      <a:innerShdw blurRad="114300">
        <a:prstClr val="black"/>
      </a:innerShdw>
    </a:effectLst>
  </c:spPr>
  <c:txPr>
    <a:bodyPr/>
    <a:lstStyle/>
    <a:p>
      <a:pPr>
        <a:defRPr lang="en-US"/>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Hilton (Select Division*)</c:v>
                </c:pt>
              </c:strCache>
            </c:strRef>
          </c:tx>
          <c:spPr>
            <a:gradFill flip="none" rotWithShape="1">
              <a:gsLst>
                <a:gs pos="0">
                  <a:schemeClr val="accent5">
                    <a:lumMod val="90000"/>
                    <a:shade val="30000"/>
                    <a:satMod val="115000"/>
                  </a:schemeClr>
                </a:gs>
                <a:gs pos="50000">
                  <a:schemeClr val="accent5">
                    <a:lumMod val="90000"/>
                    <a:shade val="67500"/>
                    <a:satMod val="115000"/>
                  </a:schemeClr>
                </a:gs>
                <a:gs pos="100000">
                  <a:schemeClr val="accent5">
                    <a:lumMod val="90000"/>
                    <a:shade val="100000"/>
                    <a:satMod val="115000"/>
                  </a:schemeClr>
                </a:gs>
              </a:gsLst>
              <a:lin ang="16200000" scaled="1"/>
              <a:tileRect/>
            </a:gradFill>
          </c:spPr>
          <c:invertIfNegative val="0"/>
          <c:cat>
            <c:strRef>
              <c:f>Sheet1!$A$2:$A$7</c:f>
              <c:strCache>
                <c:ptCount val="6"/>
                <c:pt idx="0">
                  <c:v>May-Jul</c:v>
                </c:pt>
                <c:pt idx="1">
                  <c:v>Jun-Aug</c:v>
                </c:pt>
                <c:pt idx="2">
                  <c:v>Jul-Sep</c:v>
                </c:pt>
                <c:pt idx="3">
                  <c:v>Aug-Oct</c:v>
                </c:pt>
                <c:pt idx="4">
                  <c:v>Sep-Nov</c:v>
                </c:pt>
                <c:pt idx="5">
                  <c:v>Oct-Dec</c:v>
                </c:pt>
              </c:strCache>
            </c:strRef>
          </c:cat>
          <c:val>
            <c:numRef>
              <c:f>Sheet1!$B$2:$B$7</c:f>
              <c:numCache>
                <c:formatCode>General</c:formatCode>
                <c:ptCount val="6"/>
                <c:pt idx="0">
                  <c:v>75</c:v>
                </c:pt>
                <c:pt idx="1">
                  <c:v>73</c:v>
                </c:pt>
                <c:pt idx="2">
                  <c:v>74</c:v>
                </c:pt>
                <c:pt idx="3">
                  <c:v>72</c:v>
                </c:pt>
                <c:pt idx="4">
                  <c:v>74</c:v>
                </c:pt>
                <c:pt idx="5">
                  <c:v>71</c:v>
                </c:pt>
              </c:numCache>
            </c:numRef>
          </c:val>
        </c:ser>
        <c:dLbls>
          <c:showLegendKey val="0"/>
          <c:showVal val="0"/>
          <c:showCatName val="0"/>
          <c:showSerName val="0"/>
          <c:showPercent val="0"/>
          <c:showBubbleSize val="0"/>
        </c:dLbls>
        <c:gapWidth val="50"/>
        <c:axId val="46167936"/>
        <c:axId val="46169472"/>
      </c:barChart>
      <c:lineChart>
        <c:grouping val="standard"/>
        <c:varyColors val="0"/>
        <c:ser>
          <c:idx val="1"/>
          <c:order val="1"/>
          <c:tx>
            <c:strRef>
              <c:f>Sheet1!$C$1</c:f>
              <c:strCache>
                <c:ptCount val="1"/>
                <c:pt idx="0">
                  <c:v>National Average</c:v>
                </c:pt>
              </c:strCache>
            </c:strRef>
          </c:tx>
          <c:spPr>
            <a:ln w="50800"/>
          </c:spPr>
          <c:marker>
            <c:symbol val="none"/>
          </c:marker>
          <c:cat>
            <c:strRef>
              <c:f>Sheet1!$A$2:$A$7</c:f>
              <c:strCache>
                <c:ptCount val="6"/>
                <c:pt idx="0">
                  <c:v>May-Jul</c:v>
                </c:pt>
                <c:pt idx="1">
                  <c:v>Jun-Aug</c:v>
                </c:pt>
                <c:pt idx="2">
                  <c:v>Jul-Sep</c:v>
                </c:pt>
                <c:pt idx="3">
                  <c:v>Aug-Oct</c:v>
                </c:pt>
                <c:pt idx="4">
                  <c:v>Sep-Nov</c:v>
                </c:pt>
                <c:pt idx="5">
                  <c:v>Oct-Dec</c:v>
                </c:pt>
              </c:strCache>
            </c:strRef>
          </c:cat>
          <c:val>
            <c:numRef>
              <c:f>Sheet1!$C$2:$C$7</c:f>
              <c:numCache>
                <c:formatCode>General</c:formatCode>
                <c:ptCount val="6"/>
                <c:pt idx="0">
                  <c:v>81</c:v>
                </c:pt>
                <c:pt idx="1">
                  <c:v>81</c:v>
                </c:pt>
                <c:pt idx="2">
                  <c:v>81</c:v>
                </c:pt>
                <c:pt idx="3">
                  <c:v>80</c:v>
                </c:pt>
                <c:pt idx="4">
                  <c:v>80</c:v>
                </c:pt>
                <c:pt idx="5">
                  <c:v>79</c:v>
                </c:pt>
              </c:numCache>
            </c:numRef>
          </c:val>
          <c:smooth val="1"/>
        </c:ser>
        <c:dLbls>
          <c:showLegendKey val="0"/>
          <c:showVal val="0"/>
          <c:showCatName val="0"/>
          <c:showSerName val="0"/>
          <c:showPercent val="0"/>
          <c:showBubbleSize val="0"/>
        </c:dLbls>
        <c:marker val="1"/>
        <c:smooth val="0"/>
        <c:axId val="46167936"/>
        <c:axId val="46169472"/>
      </c:lineChart>
      <c:catAx>
        <c:axId val="46167936"/>
        <c:scaling>
          <c:orientation val="minMax"/>
        </c:scaling>
        <c:delete val="0"/>
        <c:axPos val="b"/>
        <c:numFmt formatCode="General" sourceLinked="0"/>
        <c:majorTickMark val="out"/>
        <c:minorTickMark val="none"/>
        <c:tickLblPos val="nextTo"/>
        <c:txPr>
          <a:bodyPr/>
          <a:lstStyle/>
          <a:p>
            <a:pPr>
              <a:defRPr sz="800"/>
            </a:pPr>
            <a:endParaRPr lang="en-US"/>
          </a:p>
        </c:txPr>
        <c:crossAx val="46169472"/>
        <c:crosses val="autoZero"/>
        <c:auto val="1"/>
        <c:lblAlgn val="ctr"/>
        <c:lblOffset val="100"/>
        <c:noMultiLvlLbl val="0"/>
      </c:catAx>
      <c:valAx>
        <c:axId val="46169472"/>
        <c:scaling>
          <c:orientation val="minMax"/>
          <c:max val="100"/>
          <c:min val="0"/>
        </c:scaling>
        <c:delete val="0"/>
        <c:axPos val="l"/>
        <c:majorGridlines>
          <c:spPr>
            <a:ln>
              <a:solidFill>
                <a:schemeClr val="bg1">
                  <a:lumMod val="75000"/>
                </a:schemeClr>
              </a:solidFill>
              <a:prstDash val="dash"/>
            </a:ln>
          </c:spPr>
        </c:majorGridlines>
        <c:numFmt formatCode="General" sourceLinked="1"/>
        <c:majorTickMark val="out"/>
        <c:minorTickMark val="none"/>
        <c:tickLblPos val="nextTo"/>
        <c:txPr>
          <a:bodyPr/>
          <a:lstStyle/>
          <a:p>
            <a:pPr>
              <a:defRPr sz="800"/>
            </a:pPr>
            <a:endParaRPr lang="en-US"/>
          </a:p>
        </c:txPr>
        <c:crossAx val="46167936"/>
        <c:crosses val="autoZero"/>
        <c:crossBetween val="between"/>
      </c:valAx>
    </c:plotArea>
    <c:plotVisOnly val="1"/>
    <c:dispBlanksAs val="gap"/>
    <c:showDLblsOverMax val="0"/>
  </c:chart>
  <c:spPr>
    <a:solidFill>
      <a:schemeClr val="bg1">
        <a:lumMod val="95000"/>
      </a:schemeClr>
    </a:solidFill>
    <a:effectLst>
      <a:innerShdw blurRad="114300">
        <a:prstClr val="black"/>
      </a:innerShdw>
    </a:effectLst>
  </c:spPr>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6008913436509E-2"/>
          <c:y val="5.7001308055339268E-2"/>
          <c:w val="0.84356254046372436"/>
          <c:h val="0.79670914985263619"/>
        </c:manualLayout>
      </c:layout>
      <c:barChart>
        <c:barDir val="bar"/>
        <c:grouping val="clustered"/>
        <c:varyColors val="0"/>
        <c:ser>
          <c:idx val="0"/>
          <c:order val="0"/>
          <c:tx>
            <c:strRef>
              <c:f>Sheet1!$B$1</c:f>
              <c:strCache>
                <c:ptCount val="1"/>
                <c:pt idx="0">
                  <c:v>Selling Skills</c:v>
                </c:pt>
              </c:strCache>
            </c:strRef>
          </c:tx>
          <c:spPr>
            <a:solidFill>
              <a:srgbClr val="00B050"/>
            </a:solidFill>
          </c:spPr>
          <c:invertIfNegative val="1"/>
          <c:dLbls>
            <c:numFmt formatCode="#,##0.0" sourceLinked="0"/>
            <c:spPr>
              <a:noFill/>
              <a:ln>
                <a:noFill/>
              </a:ln>
              <a:effectLst/>
            </c:spPr>
            <c:txPr>
              <a:bodyPr/>
              <a:lstStyle/>
              <a:p>
                <a:pPr>
                  <a:defRPr sz="80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Sheet1!$A$2:$A$23</c:f>
              <c:strCache>
                <c:ptCount val="22"/>
                <c:pt idx="0">
                  <c:v>Make package seem attractive</c:v>
                </c:pt>
                <c:pt idx="1">
                  <c:v>Fully outlined features &amp; benefits</c:v>
                </c:pt>
                <c:pt idx="2">
                  <c:v>Mentioned seasonal offers/loyalty programme</c:v>
                </c:pt>
                <c:pt idx="3">
                  <c:v>Asked venue selection influencer</c:v>
                </c:pt>
                <c:pt idx="4">
                  <c:v>Provided information about venue selection influencer</c:v>
                </c:pt>
                <c:pt idx="5">
                  <c:v>Suggested relevant upgrades</c:v>
                </c:pt>
                <c:pt idx="6">
                  <c:v>Proposed provisional booking</c:v>
                </c:pt>
                <c:pt idx="7">
                  <c:v>Asked if future business requirements</c:v>
                </c:pt>
                <c:pt idx="8">
                  <c:v>Product Knowledge %Exceptional</c:v>
                </c:pt>
                <c:pt idx="9">
                  <c:v>Interest in enquiry throughout %Exceptional</c:v>
                </c:pt>
                <c:pt idx="10">
                  <c:v>Handled specific request %Exceptional</c:v>
                </c:pt>
                <c:pt idx="11">
                  <c:v>Made follow-up call</c:v>
                </c:pt>
                <c:pt idx="14">
                  <c:v>% Completed in a single call</c:v>
                </c:pt>
                <c:pt idx="15">
                  <c:v>Helpfulness %Exceptional</c:v>
                </c:pt>
                <c:pt idx="16">
                  <c:v>Clarity of explanations %Exceptional</c:v>
                </c:pt>
                <c:pt idx="17">
                  <c:v>Sufficient use of time %Exceptional</c:v>
                </c:pt>
                <c:pt idx="18">
                  <c:v>Details received within 2 days</c:v>
                </c:pt>
                <c:pt idx="19">
                  <c:v>Percent as e-proposal or single document</c:v>
                </c:pt>
                <c:pt idx="20">
                  <c:v>Sign-off on follow-up email</c:v>
                </c:pt>
                <c:pt idx="21">
                  <c:v>Reference to special request in proposal</c:v>
                </c:pt>
              </c:strCache>
            </c:strRef>
          </c:cat>
          <c:val>
            <c:numRef>
              <c:f>Sheet1!$B$2:$B$23</c:f>
              <c:numCache>
                <c:formatCode>General</c:formatCode>
                <c:ptCount val="22"/>
                <c:pt idx="0">
                  <c:v>-0.3</c:v>
                </c:pt>
                <c:pt idx="1">
                  <c:v>-0.7</c:v>
                </c:pt>
                <c:pt idx="2">
                  <c:v>-0.2</c:v>
                </c:pt>
                <c:pt idx="3">
                  <c:v>-0.8</c:v>
                </c:pt>
                <c:pt idx="4">
                  <c:v>0.2</c:v>
                </c:pt>
                <c:pt idx="5">
                  <c:v>-0.2</c:v>
                </c:pt>
                <c:pt idx="6">
                  <c:v>-0.5</c:v>
                </c:pt>
                <c:pt idx="7">
                  <c:v>0.7</c:v>
                </c:pt>
                <c:pt idx="8">
                  <c:v>-0.4</c:v>
                </c:pt>
                <c:pt idx="9">
                  <c:v>-0.3</c:v>
                </c:pt>
                <c:pt idx="10">
                  <c:v>0.1</c:v>
                </c:pt>
                <c:pt idx="11">
                  <c:v>-0.2</c:v>
                </c:pt>
                <c:pt idx="14">
                  <c:v>0</c:v>
                </c:pt>
                <c:pt idx="15">
                  <c:v>-0.2</c:v>
                </c:pt>
                <c:pt idx="16">
                  <c:v>-0.4</c:v>
                </c:pt>
                <c:pt idx="17">
                  <c:v>-0.5</c:v>
                </c:pt>
                <c:pt idx="18">
                  <c:v>0.4</c:v>
                </c:pt>
                <c:pt idx="19">
                  <c:v>0.1</c:v>
                </c:pt>
                <c:pt idx="20">
                  <c:v>-0.1</c:v>
                </c:pt>
                <c:pt idx="21">
                  <c:v>0.4</c:v>
                </c:pt>
              </c:numCache>
            </c:numRef>
          </c:val>
          <c:extLst xmlns:mc="http://schemas.openxmlformats.org/markup-compatibility/2006" xmlns:c14="http://schemas.microsoft.com/office/drawing/2007/8/2/chart">
            <c:ext xmlns:c14="http://schemas.microsoft.com/office/drawing/2007/8/2/chart" uri="{6F2FDCE9-48DA-4B69-8628-5D25D57E5C99}">
              <c14:invertSolidFillFmt>
                <c14:spPr xmlns:c14="http://schemas.microsoft.com/office/drawing/2007/8/2/chart">
                  <a:solidFill>
                    <a:srgbClr val="FF0000"/>
                  </a:solidFill>
                </c14:spPr>
              </c14:invertSolidFillFmt>
            </c:ext>
          </c:extLst>
        </c:ser>
        <c:dLbls>
          <c:showLegendKey val="0"/>
          <c:showVal val="0"/>
          <c:showCatName val="0"/>
          <c:showSerName val="0"/>
          <c:showPercent val="0"/>
          <c:showBubbleSize val="0"/>
        </c:dLbls>
        <c:gapWidth val="25"/>
        <c:axId val="43592320"/>
        <c:axId val="43594112"/>
      </c:barChart>
      <c:catAx>
        <c:axId val="43592320"/>
        <c:scaling>
          <c:orientation val="maxMin"/>
        </c:scaling>
        <c:delete val="1"/>
        <c:axPos val="l"/>
        <c:majorGridlines>
          <c:spPr>
            <a:ln>
              <a:solidFill>
                <a:schemeClr val="bg1">
                  <a:lumMod val="85000"/>
                </a:schemeClr>
              </a:solidFill>
              <a:prstDash val="dash"/>
            </a:ln>
          </c:spPr>
        </c:majorGridlines>
        <c:numFmt formatCode="General" sourceLinked="1"/>
        <c:majorTickMark val="none"/>
        <c:minorTickMark val="none"/>
        <c:tickLblPos val="low"/>
        <c:crossAx val="43594112"/>
        <c:crosses val="autoZero"/>
        <c:auto val="1"/>
        <c:lblAlgn val="ctr"/>
        <c:lblOffset val="100"/>
        <c:noMultiLvlLbl val="0"/>
      </c:catAx>
      <c:valAx>
        <c:axId val="43594112"/>
        <c:scaling>
          <c:orientation val="minMax"/>
          <c:max val="100"/>
          <c:min val="-100"/>
        </c:scaling>
        <c:delete val="0"/>
        <c:axPos val="t"/>
        <c:numFmt formatCode="General" sourceLinked="1"/>
        <c:majorTickMark val="out"/>
        <c:minorTickMark val="none"/>
        <c:tickLblPos val="nextTo"/>
        <c:spPr>
          <a:ln>
            <a:noFill/>
          </a:ln>
        </c:spPr>
        <c:txPr>
          <a:bodyPr/>
          <a:lstStyle/>
          <a:p>
            <a:pPr>
              <a:defRPr sz="800">
                <a:solidFill>
                  <a:schemeClr val="bg1">
                    <a:lumMod val="75000"/>
                  </a:schemeClr>
                </a:solidFill>
              </a:defRPr>
            </a:pPr>
            <a:endParaRPr lang="en-US"/>
          </a:p>
        </c:txPr>
        <c:crossAx val="43592320"/>
        <c:crosses val="autoZero"/>
        <c:crossBetween val="between"/>
        <c:majorUnit val="100"/>
        <c:minorUnit val="40"/>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521501003358729"/>
          <c:y val="5.7001308055339268E-2"/>
          <c:w val="0.48356124308130577"/>
          <c:h val="0.79670914985263619"/>
        </c:manualLayout>
      </c:layout>
      <c:barChart>
        <c:barDir val="bar"/>
        <c:grouping val="clustered"/>
        <c:varyColors val="0"/>
        <c:ser>
          <c:idx val="0"/>
          <c:order val="0"/>
          <c:tx>
            <c:strRef>
              <c:f>Sheet1!$B$1</c:f>
              <c:strCache>
                <c:ptCount val="1"/>
                <c:pt idx="0">
                  <c:v>Selling Skills</c:v>
                </c:pt>
              </c:strCache>
            </c:strRef>
          </c:tx>
          <c:spPr>
            <a:solidFill>
              <a:srgbClr val="00B050"/>
            </a:solidFill>
          </c:spPr>
          <c:invertIfNegative val="1"/>
          <c:dLbls>
            <c:numFmt formatCode="#,##0.0" sourceLinked="0"/>
            <c:spPr>
              <a:noFill/>
              <a:ln>
                <a:noFill/>
              </a:ln>
              <a:effectLst/>
            </c:spPr>
            <c:txPr>
              <a:bodyPr/>
              <a:lstStyle/>
              <a:p>
                <a:pPr>
                  <a:defRPr sz="80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Sheet1!$A$2:$A$23</c:f>
              <c:strCache>
                <c:ptCount val="22"/>
                <c:pt idx="0">
                  <c:v>Make package seem attractive</c:v>
                </c:pt>
                <c:pt idx="1">
                  <c:v>Fully outlined features &amp; benefits</c:v>
                </c:pt>
                <c:pt idx="2">
                  <c:v>Mentioned seasonal offers/loyalty programme</c:v>
                </c:pt>
                <c:pt idx="3">
                  <c:v>Asked venue selection influencer</c:v>
                </c:pt>
                <c:pt idx="4">
                  <c:v>Provided information about venue selection influencer</c:v>
                </c:pt>
                <c:pt idx="5">
                  <c:v>Suggested relevant upgrades</c:v>
                </c:pt>
                <c:pt idx="6">
                  <c:v>Proposed provisional booking</c:v>
                </c:pt>
                <c:pt idx="7">
                  <c:v>Asked if future business requirements</c:v>
                </c:pt>
                <c:pt idx="8">
                  <c:v>Product Knowledge %Exceptional</c:v>
                </c:pt>
                <c:pt idx="9">
                  <c:v>Interest in enquiry throughout %Exceptional</c:v>
                </c:pt>
                <c:pt idx="10">
                  <c:v>Handled specific request %Exceptional</c:v>
                </c:pt>
                <c:pt idx="11">
                  <c:v>Made follow-up call</c:v>
                </c:pt>
                <c:pt idx="14">
                  <c:v>% Completed in a single call</c:v>
                </c:pt>
                <c:pt idx="15">
                  <c:v>Helpfulness %Exceptional</c:v>
                </c:pt>
                <c:pt idx="16">
                  <c:v>Clarity of explanations %Exceptional</c:v>
                </c:pt>
                <c:pt idx="17">
                  <c:v>Sufficient use of time %Exceptional</c:v>
                </c:pt>
                <c:pt idx="18">
                  <c:v>Details received within 2 days</c:v>
                </c:pt>
                <c:pt idx="19">
                  <c:v>Percent as e-proposal or single document</c:v>
                </c:pt>
                <c:pt idx="20">
                  <c:v>Sign-off on follow-up email</c:v>
                </c:pt>
                <c:pt idx="21">
                  <c:v>Reference to special request in proposal</c:v>
                </c:pt>
              </c:strCache>
            </c:strRef>
          </c:cat>
          <c:val>
            <c:numRef>
              <c:f>Sheet1!$B$2:$B$23</c:f>
              <c:numCache>
                <c:formatCode>General</c:formatCode>
                <c:ptCount val="22"/>
                <c:pt idx="0">
                  <c:v>-4.0999999999999996</c:v>
                </c:pt>
                <c:pt idx="1">
                  <c:v>-10.5</c:v>
                </c:pt>
                <c:pt idx="2">
                  <c:v>2.8</c:v>
                </c:pt>
                <c:pt idx="3">
                  <c:v>-5.3</c:v>
                </c:pt>
                <c:pt idx="4">
                  <c:v>3.8</c:v>
                </c:pt>
                <c:pt idx="5">
                  <c:v>-5.0999999999999996</c:v>
                </c:pt>
                <c:pt idx="6">
                  <c:v>0.6</c:v>
                </c:pt>
                <c:pt idx="7">
                  <c:v>3.3</c:v>
                </c:pt>
                <c:pt idx="8">
                  <c:v>-3.8</c:v>
                </c:pt>
                <c:pt idx="9">
                  <c:v>-2.4</c:v>
                </c:pt>
                <c:pt idx="10">
                  <c:v>2.2999999999999998</c:v>
                </c:pt>
                <c:pt idx="11">
                  <c:v>1.4</c:v>
                </c:pt>
                <c:pt idx="14">
                  <c:v>-3</c:v>
                </c:pt>
                <c:pt idx="15">
                  <c:v>-3.3</c:v>
                </c:pt>
                <c:pt idx="16">
                  <c:v>-7</c:v>
                </c:pt>
                <c:pt idx="17">
                  <c:v>-6.6</c:v>
                </c:pt>
                <c:pt idx="18">
                  <c:v>9</c:v>
                </c:pt>
                <c:pt idx="19">
                  <c:v>1.4</c:v>
                </c:pt>
                <c:pt idx="20">
                  <c:v>-1.4</c:v>
                </c:pt>
                <c:pt idx="21">
                  <c:v>4.2</c:v>
                </c:pt>
              </c:numCache>
            </c:numRef>
          </c:val>
          <c:extLst xmlns:mc="http://schemas.openxmlformats.org/markup-compatibility/2006" xmlns:c14="http://schemas.microsoft.com/office/drawing/2007/8/2/chart">
            <c:ext xmlns:c14="http://schemas.microsoft.com/office/drawing/2007/8/2/chart" uri="{6F2FDCE9-48DA-4B69-8628-5D25D57E5C99}">
              <c14:invertSolidFillFmt>
                <c14:spPr xmlns:c14="http://schemas.microsoft.com/office/drawing/2007/8/2/chart">
                  <a:solidFill>
                    <a:srgbClr val="FF0000"/>
                  </a:solidFill>
                </c14:spPr>
              </c14:invertSolidFillFmt>
            </c:ext>
          </c:extLst>
        </c:ser>
        <c:dLbls>
          <c:showLegendKey val="0"/>
          <c:showVal val="0"/>
          <c:showCatName val="0"/>
          <c:showSerName val="0"/>
          <c:showPercent val="0"/>
          <c:showBubbleSize val="0"/>
        </c:dLbls>
        <c:gapWidth val="25"/>
        <c:axId val="46211072"/>
        <c:axId val="46212608"/>
      </c:barChart>
      <c:catAx>
        <c:axId val="46211072"/>
        <c:scaling>
          <c:orientation val="maxMin"/>
        </c:scaling>
        <c:delete val="0"/>
        <c:axPos val="l"/>
        <c:majorGridlines>
          <c:spPr>
            <a:ln>
              <a:solidFill>
                <a:schemeClr val="bg1">
                  <a:lumMod val="85000"/>
                </a:schemeClr>
              </a:solidFill>
              <a:prstDash val="dash"/>
            </a:ln>
          </c:spPr>
        </c:majorGridlines>
        <c:numFmt formatCode="General" sourceLinked="1"/>
        <c:majorTickMark val="none"/>
        <c:minorTickMark val="none"/>
        <c:tickLblPos val="low"/>
        <c:spPr>
          <a:ln>
            <a:solidFill>
              <a:schemeClr val="bg1"/>
            </a:solidFill>
          </a:ln>
        </c:spPr>
        <c:txPr>
          <a:bodyPr/>
          <a:lstStyle/>
          <a:p>
            <a:pPr>
              <a:defRPr sz="800"/>
            </a:pPr>
            <a:endParaRPr lang="en-US"/>
          </a:p>
        </c:txPr>
        <c:crossAx val="46212608"/>
        <c:crosses val="autoZero"/>
        <c:auto val="1"/>
        <c:lblAlgn val="ctr"/>
        <c:lblOffset val="100"/>
        <c:noMultiLvlLbl val="0"/>
      </c:catAx>
      <c:valAx>
        <c:axId val="46212608"/>
        <c:scaling>
          <c:orientation val="minMax"/>
          <c:max val="100"/>
          <c:min val="-100"/>
        </c:scaling>
        <c:delete val="0"/>
        <c:axPos val="t"/>
        <c:numFmt formatCode="General" sourceLinked="1"/>
        <c:majorTickMark val="out"/>
        <c:minorTickMark val="none"/>
        <c:tickLblPos val="nextTo"/>
        <c:spPr>
          <a:ln>
            <a:noFill/>
          </a:ln>
        </c:spPr>
        <c:txPr>
          <a:bodyPr/>
          <a:lstStyle/>
          <a:p>
            <a:pPr>
              <a:defRPr sz="800">
                <a:solidFill>
                  <a:schemeClr val="bg1">
                    <a:lumMod val="75000"/>
                  </a:schemeClr>
                </a:solidFill>
              </a:defRPr>
            </a:pPr>
            <a:endParaRPr lang="en-US"/>
          </a:p>
        </c:txPr>
        <c:crossAx val="46211072"/>
        <c:crosses val="autoZero"/>
        <c:crossBetween val="between"/>
        <c:majorUnit val="100"/>
        <c:minorUnit val="10"/>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6008913436509E-2"/>
          <c:y val="5.7001308055339268E-2"/>
          <c:w val="0.84356254046372436"/>
          <c:h val="0.79670914985263619"/>
        </c:manualLayout>
      </c:layout>
      <c:barChart>
        <c:barDir val="bar"/>
        <c:grouping val="clustered"/>
        <c:varyColors val="0"/>
        <c:ser>
          <c:idx val="0"/>
          <c:order val="0"/>
          <c:tx>
            <c:strRef>
              <c:f>Sheet1!$B$1</c:f>
              <c:strCache>
                <c:ptCount val="1"/>
                <c:pt idx="0">
                  <c:v>Selling Skills</c:v>
                </c:pt>
              </c:strCache>
            </c:strRef>
          </c:tx>
          <c:spPr>
            <a:solidFill>
              <a:srgbClr val="00B050"/>
            </a:solidFill>
          </c:spPr>
          <c:invertIfNegative val="1"/>
          <c:dLbls>
            <c:numFmt formatCode="#,##0.0" sourceLinked="0"/>
            <c:spPr>
              <a:noFill/>
              <a:ln>
                <a:noFill/>
              </a:ln>
              <a:effectLst/>
            </c:spPr>
            <c:txPr>
              <a:bodyPr/>
              <a:lstStyle/>
              <a:p>
                <a:pPr>
                  <a:defRPr sz="80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Sheet1!$A$2:$A$23</c:f>
              <c:strCache>
                <c:ptCount val="22"/>
                <c:pt idx="0">
                  <c:v>Make package seem attractive</c:v>
                </c:pt>
                <c:pt idx="1">
                  <c:v>Fully outlined features &amp; benefits</c:v>
                </c:pt>
                <c:pt idx="2">
                  <c:v>Mentioned seasonal offers/loyalty programme</c:v>
                </c:pt>
                <c:pt idx="3">
                  <c:v>Asked venue selection influencer</c:v>
                </c:pt>
                <c:pt idx="4">
                  <c:v>Provided information about venue selection influencer</c:v>
                </c:pt>
                <c:pt idx="5">
                  <c:v>Suggested relevant upgrades</c:v>
                </c:pt>
                <c:pt idx="6">
                  <c:v>Proposed provisional booking</c:v>
                </c:pt>
                <c:pt idx="7">
                  <c:v>Asked if future business requirements</c:v>
                </c:pt>
                <c:pt idx="8">
                  <c:v>Product Knowledge %Exceptional</c:v>
                </c:pt>
                <c:pt idx="9">
                  <c:v>Interest in enquiry throughout %Exceptional</c:v>
                </c:pt>
                <c:pt idx="10">
                  <c:v>Handled specific request %Exceptional</c:v>
                </c:pt>
                <c:pt idx="11">
                  <c:v>Made follow-up call</c:v>
                </c:pt>
                <c:pt idx="14">
                  <c:v>% Completed in a single call</c:v>
                </c:pt>
                <c:pt idx="15">
                  <c:v>Helpfulness %Exceptional</c:v>
                </c:pt>
                <c:pt idx="16">
                  <c:v>Clarity of explanations %Exceptional</c:v>
                </c:pt>
                <c:pt idx="17">
                  <c:v>Sufficient use of time %Exceptional</c:v>
                </c:pt>
                <c:pt idx="18">
                  <c:v>Details received within 2 days</c:v>
                </c:pt>
                <c:pt idx="19">
                  <c:v>Percent as e-proposal or single document</c:v>
                </c:pt>
                <c:pt idx="20">
                  <c:v>Sign-off on follow-up email</c:v>
                </c:pt>
                <c:pt idx="21">
                  <c:v>Reference to special request in proposal</c:v>
                </c:pt>
              </c:strCache>
            </c:strRef>
          </c:cat>
          <c:val>
            <c:numRef>
              <c:f>Sheet1!$B$2:$B$23</c:f>
              <c:numCache>
                <c:formatCode>General</c:formatCode>
                <c:ptCount val="22"/>
                <c:pt idx="0">
                  <c:v>-0.3</c:v>
                </c:pt>
                <c:pt idx="1">
                  <c:v>-0.7</c:v>
                </c:pt>
                <c:pt idx="2">
                  <c:v>-0.2</c:v>
                </c:pt>
                <c:pt idx="3">
                  <c:v>-0.8</c:v>
                </c:pt>
                <c:pt idx="4">
                  <c:v>0.2</c:v>
                </c:pt>
                <c:pt idx="5">
                  <c:v>-0.2</c:v>
                </c:pt>
                <c:pt idx="6">
                  <c:v>-0.5</c:v>
                </c:pt>
                <c:pt idx="7">
                  <c:v>0.7</c:v>
                </c:pt>
                <c:pt idx="8">
                  <c:v>-0.4</c:v>
                </c:pt>
                <c:pt idx="9">
                  <c:v>-0.3</c:v>
                </c:pt>
                <c:pt idx="10">
                  <c:v>0.1</c:v>
                </c:pt>
                <c:pt idx="11">
                  <c:v>-0.2</c:v>
                </c:pt>
                <c:pt idx="14">
                  <c:v>0</c:v>
                </c:pt>
                <c:pt idx="15">
                  <c:v>-0.2</c:v>
                </c:pt>
                <c:pt idx="16">
                  <c:v>-0.4</c:v>
                </c:pt>
                <c:pt idx="17">
                  <c:v>-0.5</c:v>
                </c:pt>
                <c:pt idx="18">
                  <c:v>0.4</c:v>
                </c:pt>
                <c:pt idx="19">
                  <c:v>0.1</c:v>
                </c:pt>
                <c:pt idx="20">
                  <c:v>-0.1</c:v>
                </c:pt>
                <c:pt idx="21">
                  <c:v>0.4</c:v>
                </c:pt>
              </c:numCache>
            </c:numRef>
          </c:val>
          <c:extLst xmlns:mc="http://schemas.openxmlformats.org/markup-compatibility/2006" xmlns:c14="http://schemas.microsoft.com/office/drawing/2007/8/2/chart">
            <c:ext xmlns:c14="http://schemas.microsoft.com/office/drawing/2007/8/2/chart" uri="{6F2FDCE9-48DA-4B69-8628-5D25D57E5C99}">
              <c14:invertSolidFillFmt>
                <c14:spPr xmlns:c14="http://schemas.microsoft.com/office/drawing/2007/8/2/chart">
                  <a:solidFill>
                    <a:srgbClr val="FF0000"/>
                  </a:solidFill>
                </c14:spPr>
              </c14:invertSolidFillFmt>
            </c:ext>
          </c:extLst>
        </c:ser>
        <c:dLbls>
          <c:showLegendKey val="0"/>
          <c:showVal val="0"/>
          <c:showCatName val="0"/>
          <c:showSerName val="0"/>
          <c:showPercent val="0"/>
          <c:showBubbleSize val="0"/>
        </c:dLbls>
        <c:gapWidth val="25"/>
        <c:axId val="46540672"/>
        <c:axId val="46542208"/>
      </c:barChart>
      <c:catAx>
        <c:axId val="46540672"/>
        <c:scaling>
          <c:orientation val="maxMin"/>
        </c:scaling>
        <c:delete val="1"/>
        <c:axPos val="l"/>
        <c:majorGridlines>
          <c:spPr>
            <a:ln>
              <a:solidFill>
                <a:schemeClr val="bg1">
                  <a:lumMod val="85000"/>
                </a:schemeClr>
              </a:solidFill>
              <a:prstDash val="dash"/>
            </a:ln>
          </c:spPr>
        </c:majorGridlines>
        <c:numFmt formatCode="General" sourceLinked="1"/>
        <c:majorTickMark val="none"/>
        <c:minorTickMark val="none"/>
        <c:tickLblPos val="low"/>
        <c:crossAx val="46542208"/>
        <c:crosses val="autoZero"/>
        <c:auto val="1"/>
        <c:lblAlgn val="ctr"/>
        <c:lblOffset val="100"/>
        <c:noMultiLvlLbl val="0"/>
      </c:catAx>
      <c:valAx>
        <c:axId val="46542208"/>
        <c:scaling>
          <c:orientation val="minMax"/>
          <c:max val="100"/>
          <c:min val="-100"/>
        </c:scaling>
        <c:delete val="0"/>
        <c:axPos val="t"/>
        <c:numFmt formatCode="General" sourceLinked="1"/>
        <c:majorTickMark val="out"/>
        <c:minorTickMark val="none"/>
        <c:tickLblPos val="nextTo"/>
        <c:spPr>
          <a:ln>
            <a:noFill/>
          </a:ln>
        </c:spPr>
        <c:txPr>
          <a:bodyPr/>
          <a:lstStyle/>
          <a:p>
            <a:pPr>
              <a:defRPr sz="800">
                <a:solidFill>
                  <a:schemeClr val="bg1">
                    <a:lumMod val="75000"/>
                  </a:schemeClr>
                </a:solidFill>
              </a:defRPr>
            </a:pPr>
            <a:endParaRPr lang="en-US"/>
          </a:p>
        </c:txPr>
        <c:crossAx val="46540672"/>
        <c:crosses val="autoZero"/>
        <c:crossBetween val="between"/>
        <c:majorUnit val="100"/>
        <c:minorUnit val="40"/>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521501003358729"/>
          <c:y val="5.7001308055339268E-2"/>
          <c:w val="0.48356124308130577"/>
          <c:h val="0.79670914985263619"/>
        </c:manualLayout>
      </c:layout>
      <c:barChart>
        <c:barDir val="bar"/>
        <c:grouping val="clustered"/>
        <c:varyColors val="0"/>
        <c:ser>
          <c:idx val="0"/>
          <c:order val="0"/>
          <c:tx>
            <c:strRef>
              <c:f>Sheet1!$B$1</c:f>
              <c:strCache>
                <c:ptCount val="1"/>
                <c:pt idx="0">
                  <c:v>Selling Skills</c:v>
                </c:pt>
              </c:strCache>
            </c:strRef>
          </c:tx>
          <c:spPr>
            <a:solidFill>
              <a:srgbClr val="00B050"/>
            </a:solidFill>
          </c:spPr>
          <c:invertIfNegative val="1"/>
          <c:dLbls>
            <c:numFmt formatCode="#,##0.0" sourceLinked="0"/>
            <c:spPr>
              <a:noFill/>
              <a:ln>
                <a:noFill/>
              </a:ln>
              <a:effectLst/>
            </c:spPr>
            <c:txPr>
              <a:bodyPr/>
              <a:lstStyle/>
              <a:p>
                <a:pPr>
                  <a:defRPr sz="80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Sheet1!$A$2:$A$23</c:f>
              <c:strCache>
                <c:ptCount val="22"/>
                <c:pt idx="0">
                  <c:v>Make package seem attractive</c:v>
                </c:pt>
                <c:pt idx="1">
                  <c:v>Fully outlined features &amp; benefits</c:v>
                </c:pt>
                <c:pt idx="2">
                  <c:v>Mentioned seasonal offers/loyalty programme</c:v>
                </c:pt>
                <c:pt idx="3">
                  <c:v>Asked venue selection influencer</c:v>
                </c:pt>
                <c:pt idx="4">
                  <c:v>Provided information about venue selection influencer</c:v>
                </c:pt>
                <c:pt idx="5">
                  <c:v>Suggested relevant upgrades</c:v>
                </c:pt>
                <c:pt idx="6">
                  <c:v>Proposed provisional booking</c:v>
                </c:pt>
                <c:pt idx="7">
                  <c:v>Asked if future business requirements</c:v>
                </c:pt>
                <c:pt idx="8">
                  <c:v>Product Knowledge %Exceptional</c:v>
                </c:pt>
                <c:pt idx="9">
                  <c:v>Interest in enquiry throughout %Exceptional</c:v>
                </c:pt>
                <c:pt idx="10">
                  <c:v>Handled specific request %Exceptional</c:v>
                </c:pt>
                <c:pt idx="11">
                  <c:v>Made follow-up call</c:v>
                </c:pt>
                <c:pt idx="14">
                  <c:v>% Completed in a single call</c:v>
                </c:pt>
                <c:pt idx="15">
                  <c:v>Helpfulness %Exceptional</c:v>
                </c:pt>
                <c:pt idx="16">
                  <c:v>Clarity of explanations %Exceptional</c:v>
                </c:pt>
                <c:pt idx="17">
                  <c:v>Sufficient use of time %Exceptional</c:v>
                </c:pt>
                <c:pt idx="18">
                  <c:v>Details received within 2 days</c:v>
                </c:pt>
                <c:pt idx="19">
                  <c:v>Percent as e-proposal or single document</c:v>
                </c:pt>
                <c:pt idx="20">
                  <c:v>Sign-off on follow-up email</c:v>
                </c:pt>
                <c:pt idx="21">
                  <c:v>Reference to special request in proposal</c:v>
                </c:pt>
              </c:strCache>
            </c:strRef>
          </c:cat>
          <c:val>
            <c:numRef>
              <c:f>Sheet1!$B$2:$B$23</c:f>
              <c:numCache>
                <c:formatCode>General</c:formatCode>
                <c:ptCount val="22"/>
                <c:pt idx="0">
                  <c:v>-4.0999999999999996</c:v>
                </c:pt>
                <c:pt idx="1">
                  <c:v>-10.5</c:v>
                </c:pt>
                <c:pt idx="2">
                  <c:v>2.8</c:v>
                </c:pt>
                <c:pt idx="3">
                  <c:v>-5.3</c:v>
                </c:pt>
                <c:pt idx="4">
                  <c:v>3.8</c:v>
                </c:pt>
                <c:pt idx="5">
                  <c:v>-5.0999999999999996</c:v>
                </c:pt>
                <c:pt idx="6">
                  <c:v>0.6</c:v>
                </c:pt>
                <c:pt idx="7">
                  <c:v>3.3</c:v>
                </c:pt>
                <c:pt idx="8">
                  <c:v>-3.8</c:v>
                </c:pt>
                <c:pt idx="9">
                  <c:v>-2.4</c:v>
                </c:pt>
                <c:pt idx="10">
                  <c:v>2.2999999999999998</c:v>
                </c:pt>
                <c:pt idx="11">
                  <c:v>1.4</c:v>
                </c:pt>
                <c:pt idx="14">
                  <c:v>-3</c:v>
                </c:pt>
                <c:pt idx="15">
                  <c:v>-3.3</c:v>
                </c:pt>
                <c:pt idx="16">
                  <c:v>-7</c:v>
                </c:pt>
                <c:pt idx="17">
                  <c:v>-6.6</c:v>
                </c:pt>
                <c:pt idx="18">
                  <c:v>9</c:v>
                </c:pt>
                <c:pt idx="19">
                  <c:v>1.4</c:v>
                </c:pt>
                <c:pt idx="20">
                  <c:v>-1.4</c:v>
                </c:pt>
                <c:pt idx="21">
                  <c:v>4.2</c:v>
                </c:pt>
              </c:numCache>
            </c:numRef>
          </c:val>
          <c:extLst xmlns:mc="http://schemas.openxmlformats.org/markup-compatibility/2006" xmlns:c14="http://schemas.microsoft.com/office/drawing/2007/8/2/chart">
            <c:ext xmlns:c14="http://schemas.microsoft.com/office/drawing/2007/8/2/chart" uri="{6F2FDCE9-48DA-4B69-8628-5D25D57E5C99}">
              <c14:invertSolidFillFmt>
                <c14:spPr xmlns:c14="http://schemas.microsoft.com/office/drawing/2007/8/2/chart">
                  <a:solidFill>
                    <a:srgbClr val="FF0000"/>
                  </a:solidFill>
                </c14:spPr>
              </c14:invertSolidFillFmt>
            </c:ext>
          </c:extLst>
        </c:ser>
        <c:dLbls>
          <c:showLegendKey val="0"/>
          <c:showVal val="0"/>
          <c:showCatName val="0"/>
          <c:showSerName val="0"/>
          <c:showPercent val="0"/>
          <c:showBubbleSize val="0"/>
        </c:dLbls>
        <c:gapWidth val="25"/>
        <c:axId val="46013440"/>
        <c:axId val="46019328"/>
      </c:barChart>
      <c:catAx>
        <c:axId val="46013440"/>
        <c:scaling>
          <c:orientation val="maxMin"/>
        </c:scaling>
        <c:delete val="0"/>
        <c:axPos val="l"/>
        <c:majorGridlines>
          <c:spPr>
            <a:ln>
              <a:solidFill>
                <a:schemeClr val="bg1">
                  <a:lumMod val="85000"/>
                </a:schemeClr>
              </a:solidFill>
              <a:prstDash val="dash"/>
            </a:ln>
          </c:spPr>
        </c:majorGridlines>
        <c:numFmt formatCode="General" sourceLinked="1"/>
        <c:majorTickMark val="none"/>
        <c:minorTickMark val="none"/>
        <c:tickLblPos val="low"/>
        <c:spPr>
          <a:ln>
            <a:solidFill>
              <a:schemeClr val="bg1"/>
            </a:solidFill>
          </a:ln>
        </c:spPr>
        <c:txPr>
          <a:bodyPr/>
          <a:lstStyle/>
          <a:p>
            <a:pPr>
              <a:defRPr sz="800"/>
            </a:pPr>
            <a:endParaRPr lang="en-US"/>
          </a:p>
        </c:txPr>
        <c:crossAx val="46019328"/>
        <c:crosses val="autoZero"/>
        <c:auto val="1"/>
        <c:lblAlgn val="ctr"/>
        <c:lblOffset val="100"/>
        <c:noMultiLvlLbl val="0"/>
      </c:catAx>
      <c:valAx>
        <c:axId val="46019328"/>
        <c:scaling>
          <c:orientation val="minMax"/>
          <c:max val="100"/>
          <c:min val="-100"/>
        </c:scaling>
        <c:delete val="0"/>
        <c:axPos val="t"/>
        <c:numFmt formatCode="General" sourceLinked="1"/>
        <c:majorTickMark val="out"/>
        <c:minorTickMark val="none"/>
        <c:tickLblPos val="nextTo"/>
        <c:spPr>
          <a:ln>
            <a:noFill/>
          </a:ln>
        </c:spPr>
        <c:txPr>
          <a:bodyPr/>
          <a:lstStyle/>
          <a:p>
            <a:pPr>
              <a:defRPr sz="800">
                <a:solidFill>
                  <a:schemeClr val="bg1">
                    <a:lumMod val="75000"/>
                  </a:schemeClr>
                </a:solidFill>
              </a:defRPr>
            </a:pPr>
            <a:endParaRPr lang="en-US"/>
          </a:p>
        </c:txPr>
        <c:crossAx val="46013440"/>
        <c:crosses val="autoZero"/>
        <c:crossBetween val="between"/>
        <c:majorUnit val="100"/>
        <c:minorUnit val="10"/>
      </c:valAx>
      <c:spPr>
        <a:ln>
          <a:noFill/>
        </a:ln>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5659" cy="496332"/>
          </a:xfrm>
          <a:prstGeom prst="rect">
            <a:avLst/>
          </a:prstGeom>
        </p:spPr>
        <p:txBody>
          <a:bodyPr vert="horz" lIns="91424" tIns="45712" rIns="91424" bIns="45712" rtlCol="0"/>
          <a:lstStyle>
            <a:lvl1pPr algn="l">
              <a:defRPr sz="1200"/>
            </a:lvl1pPr>
          </a:lstStyle>
          <a:p>
            <a:endParaRPr lang="en-GB"/>
          </a:p>
        </p:txBody>
      </p:sp>
      <p:sp>
        <p:nvSpPr>
          <p:cNvPr id="3" name="Date Placeholder 2"/>
          <p:cNvSpPr>
            <a:spLocks noGrp="1"/>
          </p:cNvSpPr>
          <p:nvPr>
            <p:ph type="dt" idx="1"/>
          </p:nvPr>
        </p:nvSpPr>
        <p:spPr>
          <a:xfrm>
            <a:off x="3850445" y="2"/>
            <a:ext cx="2945659" cy="496332"/>
          </a:xfrm>
          <a:prstGeom prst="rect">
            <a:avLst/>
          </a:prstGeom>
        </p:spPr>
        <p:txBody>
          <a:bodyPr vert="horz" lIns="91424" tIns="45712" rIns="91424" bIns="45712" rtlCol="0"/>
          <a:lstStyle>
            <a:lvl1pPr algn="r">
              <a:defRPr sz="1200"/>
            </a:lvl1pPr>
          </a:lstStyle>
          <a:p>
            <a:fld id="{F5F7D165-A95C-4D13-AF37-BF85C48F1F90}" type="datetimeFigureOut">
              <a:rPr lang="en-GB" smtClean="0"/>
              <a:t>28/07/2016</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24" tIns="45712" rIns="91424" bIns="45712" rtlCol="0" anchor="ctr"/>
          <a:lstStyle/>
          <a:p>
            <a:endParaRPr lang="en-GB"/>
          </a:p>
        </p:txBody>
      </p:sp>
      <p:sp>
        <p:nvSpPr>
          <p:cNvPr id="5" name="Notes Placeholder 4"/>
          <p:cNvSpPr>
            <a:spLocks noGrp="1"/>
          </p:cNvSpPr>
          <p:nvPr>
            <p:ph type="body" sz="quarter" idx="3"/>
          </p:nvPr>
        </p:nvSpPr>
        <p:spPr>
          <a:xfrm>
            <a:off x="679768" y="4715155"/>
            <a:ext cx="5438140" cy="4466987"/>
          </a:xfrm>
          <a:prstGeom prst="rect">
            <a:avLst/>
          </a:prstGeom>
        </p:spPr>
        <p:txBody>
          <a:bodyPr vert="horz" lIns="91424" tIns="45712" rIns="91424" bIns="4571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2" y="9428585"/>
            <a:ext cx="2945659" cy="496332"/>
          </a:xfrm>
          <a:prstGeom prst="rect">
            <a:avLst/>
          </a:prstGeom>
        </p:spPr>
        <p:txBody>
          <a:bodyPr vert="horz" lIns="91424" tIns="45712" rIns="91424" bIns="45712" rtlCol="0" anchor="b"/>
          <a:lstStyle>
            <a:lvl1pPr algn="l">
              <a:defRPr sz="1200"/>
            </a:lvl1pPr>
          </a:lstStyle>
          <a:p>
            <a:endParaRPr lang="en-GB"/>
          </a:p>
        </p:txBody>
      </p:sp>
      <p:sp>
        <p:nvSpPr>
          <p:cNvPr id="7" name="Slide Number Placeholder 6"/>
          <p:cNvSpPr>
            <a:spLocks noGrp="1"/>
          </p:cNvSpPr>
          <p:nvPr>
            <p:ph type="sldNum" sz="quarter" idx="5"/>
          </p:nvPr>
        </p:nvSpPr>
        <p:spPr>
          <a:xfrm>
            <a:off x="3850445" y="9428585"/>
            <a:ext cx="2945659" cy="496332"/>
          </a:xfrm>
          <a:prstGeom prst="rect">
            <a:avLst/>
          </a:prstGeom>
        </p:spPr>
        <p:txBody>
          <a:bodyPr vert="horz" lIns="91424" tIns="45712" rIns="91424" bIns="45712" rtlCol="0" anchor="b"/>
          <a:lstStyle>
            <a:lvl1pPr algn="r">
              <a:defRPr sz="1200"/>
            </a:lvl1pPr>
          </a:lstStyle>
          <a:p>
            <a:fld id="{08B1DAF3-B97F-41FC-BFFC-E31A177EAE0D}" type="slidenum">
              <a:rPr lang="en-GB" smtClean="0"/>
              <a:t>‹#›</a:t>
            </a:fld>
            <a:endParaRPr lang="en-GB"/>
          </a:p>
        </p:txBody>
      </p:sp>
    </p:spTree>
    <p:extLst>
      <p:ext uri="{BB962C8B-B14F-4D97-AF65-F5344CB8AC3E}">
        <p14:creationId xmlns:p14="http://schemas.microsoft.com/office/powerpoint/2010/main" val="60144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B1DAF3-B97F-41FC-BFFC-E31A177EAE0D}"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426234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2.gif"/><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gif"/><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3"/>
          <p:cNvSpPr>
            <a:spLocks noGrp="1" noChangeArrowheads="1"/>
          </p:cNvSpPr>
          <p:nvPr>
            <p:ph idx="1"/>
          </p:nvPr>
        </p:nvSpPr>
        <p:spPr bwMode="auto">
          <a:xfrm>
            <a:off x="284163" y="904877"/>
            <a:ext cx="935355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GB" dirty="0" smtClean="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32090345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84163" y="904875"/>
            <a:ext cx="4600575" cy="53832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5037138" y="904875"/>
            <a:ext cx="4600575" cy="53832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GB"/>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801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Box 2"/>
          <p:cNvSpPr txBox="1"/>
          <p:nvPr userDrawn="1"/>
        </p:nvSpPr>
        <p:spPr>
          <a:xfrm>
            <a:off x="280988" y="1137684"/>
            <a:ext cx="9326562" cy="338554"/>
          </a:xfrm>
          <a:prstGeom prst="rect">
            <a:avLst/>
          </a:prstGeom>
          <a:noFill/>
        </p:spPr>
        <p:txBody>
          <a:bodyPr wrap="square" numCol="2" spcCol="1080000" rtlCol="0">
            <a:noAutofit/>
          </a:bodyPr>
          <a:lstStyle/>
          <a:p>
            <a:endParaRPr lang="en-GB" sz="1600" dirty="0" smtClean="0">
              <a:solidFill>
                <a:srgbClr val="000000"/>
              </a:solidFill>
            </a:endParaRPr>
          </a:p>
          <a:p>
            <a:endParaRPr lang="en-GB" sz="1600" dirty="0" err="1" smtClean="0">
              <a:solidFill>
                <a:srgbClr val="000000"/>
              </a:solidFill>
            </a:endParaRPr>
          </a:p>
        </p:txBody>
      </p:sp>
    </p:spTree>
    <p:extLst>
      <p:ext uri="{BB962C8B-B14F-4D97-AF65-F5344CB8AC3E}">
        <p14:creationId xmlns:p14="http://schemas.microsoft.com/office/powerpoint/2010/main" val="2384539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5113" y="0"/>
            <a:ext cx="9345612" cy="782638"/>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284163" y="904875"/>
            <a:ext cx="9353550" cy="5383213"/>
          </a:xfrm>
        </p:spPr>
        <p:txBody>
          <a:bodyPr/>
          <a:lstStyle/>
          <a:p>
            <a:r>
              <a:rPr lang="en-US" smtClean="0"/>
              <a:t>Click icon to add table</a:t>
            </a:r>
            <a:endParaRPr lang="en-GB"/>
          </a:p>
        </p:txBody>
      </p:sp>
    </p:spTree>
    <p:extLst>
      <p:ext uri="{BB962C8B-B14F-4D97-AF65-F5344CB8AC3E}">
        <p14:creationId xmlns:p14="http://schemas.microsoft.com/office/powerpoint/2010/main" val="2368224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tandard fly sheet left bubble">
    <p:spTree>
      <p:nvGrpSpPr>
        <p:cNvPr id="1" name=""/>
        <p:cNvGrpSpPr/>
        <p:nvPr/>
      </p:nvGrpSpPr>
      <p:grpSpPr>
        <a:xfrm>
          <a:off x="0" y="0"/>
          <a:ext cx="0" cy="0"/>
          <a:chOff x="0" y="0"/>
          <a:chExt cx="0" cy="0"/>
        </a:xfrm>
      </p:grpSpPr>
      <p:pic>
        <p:nvPicPr>
          <p:cNvPr id="8" name="Picture 14" descr="SLIDE_MASTER_base_v2"/>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575" y="6164265"/>
            <a:ext cx="9626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6" descr="Bubble_red"/>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 y="0"/>
            <a:ext cx="60452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ctrTitle"/>
          </p:nvPr>
        </p:nvSpPr>
        <p:spPr bwMode="gray">
          <a:xfrm>
            <a:off x="454027" y="523875"/>
            <a:ext cx="3538538" cy="19065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mtClean="0">
                <a:solidFill>
                  <a:schemeClr val="bg1"/>
                </a:solidFill>
              </a:defRPr>
            </a:lvl1pPr>
          </a:lstStyle>
          <a:p>
            <a:pPr lvl="0"/>
            <a:r>
              <a:rPr lang="en-US" noProof="0" smtClean="0"/>
              <a:t>Click to edit Master title style</a:t>
            </a:r>
            <a:endParaRPr lang="en-GB" noProof="0" dirty="0" smtClean="0"/>
          </a:p>
        </p:txBody>
      </p:sp>
      <p:sp>
        <p:nvSpPr>
          <p:cNvPr id="20484" name="Rectangle 3"/>
          <p:cNvSpPr>
            <a:spLocks noGrp="1" noChangeArrowheads="1"/>
          </p:cNvSpPr>
          <p:nvPr>
            <p:ph type="subTitle" idx="1"/>
          </p:nvPr>
        </p:nvSpPr>
        <p:spPr bwMode="gray">
          <a:xfrm>
            <a:off x="452441" y="2574929"/>
            <a:ext cx="3521075" cy="1317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a:defRPr smtClean="0">
                <a:solidFill>
                  <a:schemeClr val="bg1"/>
                </a:solidFill>
              </a:defRPr>
            </a:lvl1pPr>
          </a:lstStyle>
          <a:p>
            <a:pPr lvl="0"/>
            <a:r>
              <a:rPr lang="en-US" noProof="0" smtClean="0"/>
              <a:t>Click to edit Master subtitle style</a:t>
            </a:r>
            <a:endParaRPr lang="en-GB" noProof="0" dirty="0" smtClean="0"/>
          </a:p>
        </p:txBody>
      </p:sp>
      <p:sp>
        <p:nvSpPr>
          <p:cNvPr id="12" name="Text Box 11"/>
          <p:cNvSpPr txBox="1">
            <a:spLocks noChangeArrowheads="1"/>
          </p:cNvSpPr>
          <p:nvPr userDrawn="1"/>
        </p:nvSpPr>
        <p:spPr bwMode="auto">
          <a:xfrm>
            <a:off x="9376915" y="6480177"/>
            <a:ext cx="34176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accent1"/>
                </a:solidFill>
                <a:latin typeface="Arial" charset="0"/>
                <a:ea typeface="ＭＳ Ｐゴシック" pitchFamily="34" charset="-128"/>
              </a:defRPr>
            </a:lvl1pPr>
            <a:lvl2pPr marL="742950" indent="-285750" eaLnBrk="0" hangingPunct="0">
              <a:defRPr sz="2400">
                <a:solidFill>
                  <a:schemeClr val="accent1"/>
                </a:solidFill>
                <a:latin typeface="Arial" charset="0"/>
                <a:ea typeface="ＭＳ Ｐゴシック" pitchFamily="34" charset="-128"/>
              </a:defRPr>
            </a:lvl2pPr>
            <a:lvl3pPr marL="1143000" indent="-228600" eaLnBrk="0" hangingPunct="0">
              <a:defRPr sz="2400">
                <a:solidFill>
                  <a:schemeClr val="accent1"/>
                </a:solidFill>
                <a:latin typeface="Arial" charset="0"/>
                <a:ea typeface="ＭＳ Ｐゴシック" pitchFamily="34" charset="-128"/>
              </a:defRPr>
            </a:lvl3pPr>
            <a:lvl4pPr marL="1600200" indent="-228600" eaLnBrk="0" hangingPunct="0">
              <a:defRPr sz="2400">
                <a:solidFill>
                  <a:schemeClr val="accent1"/>
                </a:solidFill>
                <a:latin typeface="Arial" charset="0"/>
                <a:ea typeface="ＭＳ Ｐゴシック" pitchFamily="34" charset="-128"/>
              </a:defRPr>
            </a:lvl4pPr>
            <a:lvl5pPr marL="2057400" indent="-228600" eaLnBrk="0" hangingPunct="0">
              <a:defRPr sz="2400">
                <a:solidFill>
                  <a:schemeClr val="accent1"/>
                </a:solidFill>
                <a:latin typeface="Arial" charset="0"/>
                <a:ea typeface="ＭＳ Ｐゴシック" pitchFamily="34" charset="-128"/>
              </a:defRPr>
            </a:lvl5pPr>
            <a:lvl6pPr marL="2514600" indent="-228600" algn="ctr" eaLnBrk="0" fontAlgn="base" hangingPunct="0">
              <a:spcBef>
                <a:spcPct val="0"/>
              </a:spcBef>
              <a:spcAft>
                <a:spcPct val="0"/>
              </a:spcAft>
              <a:defRPr sz="2400">
                <a:solidFill>
                  <a:schemeClr val="accent1"/>
                </a:solidFill>
                <a:latin typeface="Arial" charset="0"/>
                <a:ea typeface="ＭＳ Ｐゴシック" pitchFamily="34" charset="-128"/>
              </a:defRPr>
            </a:lvl6pPr>
            <a:lvl7pPr marL="2971800" indent="-228600" algn="ctr" eaLnBrk="0" fontAlgn="base" hangingPunct="0">
              <a:spcBef>
                <a:spcPct val="0"/>
              </a:spcBef>
              <a:spcAft>
                <a:spcPct val="0"/>
              </a:spcAft>
              <a:defRPr sz="2400">
                <a:solidFill>
                  <a:schemeClr val="accent1"/>
                </a:solidFill>
                <a:latin typeface="Arial" charset="0"/>
                <a:ea typeface="ＭＳ Ｐゴシック" pitchFamily="34" charset="-128"/>
              </a:defRPr>
            </a:lvl7pPr>
            <a:lvl8pPr marL="3429000" indent="-228600" algn="ctr" eaLnBrk="0" fontAlgn="base" hangingPunct="0">
              <a:spcBef>
                <a:spcPct val="0"/>
              </a:spcBef>
              <a:spcAft>
                <a:spcPct val="0"/>
              </a:spcAft>
              <a:defRPr sz="2400">
                <a:solidFill>
                  <a:schemeClr val="accent1"/>
                </a:solidFill>
                <a:latin typeface="Arial" charset="0"/>
                <a:ea typeface="ＭＳ Ｐゴシック" pitchFamily="34" charset="-128"/>
              </a:defRPr>
            </a:lvl8pPr>
            <a:lvl9pPr marL="3886200" indent="-228600" algn="ctr" eaLnBrk="0" fontAlgn="base" hangingPunct="0">
              <a:spcBef>
                <a:spcPct val="0"/>
              </a:spcBef>
              <a:spcAft>
                <a:spcPct val="0"/>
              </a:spcAft>
              <a:defRPr sz="2400">
                <a:solidFill>
                  <a:schemeClr val="accent1"/>
                </a:solidFill>
                <a:latin typeface="Arial" charset="0"/>
                <a:ea typeface="ＭＳ Ｐゴシック" pitchFamily="34" charset="-128"/>
              </a:defRPr>
            </a:lvl9pPr>
          </a:lstStyle>
          <a:p>
            <a:pPr algn="r" fontAlgn="base">
              <a:spcBef>
                <a:spcPct val="0"/>
              </a:spcBef>
              <a:spcAft>
                <a:spcPct val="0"/>
              </a:spcAft>
            </a:pPr>
            <a:fld id="{BF67256B-6824-42E9-8CF2-F2089167963A}" type="slidenum">
              <a:rPr lang="en-GB" sz="1000">
                <a:solidFill>
                  <a:srgbClr val="000000"/>
                </a:solidFill>
              </a:rPr>
              <a:pPr algn="r" fontAlgn="base">
                <a:spcBef>
                  <a:spcPct val="0"/>
                </a:spcBef>
                <a:spcAft>
                  <a:spcPct val="0"/>
                </a:spcAft>
              </a:pPr>
              <a:t>‹#›</a:t>
            </a:fld>
            <a:endParaRPr lang="en-GB" sz="1000" dirty="0">
              <a:solidFill>
                <a:srgbClr val="000000"/>
              </a:solidFill>
            </a:endParaRPr>
          </a:p>
        </p:txBody>
      </p:sp>
      <p:pic>
        <p:nvPicPr>
          <p:cNvPr id="10" name="Picture 2" descr="http://www.underconsideration.com/brandnew/archives/hilton_ww_logo_detai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5459" y="6370106"/>
            <a:ext cx="1003012" cy="34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052935"/>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3"/>
          <p:cNvSpPr>
            <a:spLocks noGrp="1" noChangeArrowheads="1"/>
          </p:cNvSpPr>
          <p:nvPr>
            <p:ph idx="1"/>
          </p:nvPr>
        </p:nvSpPr>
        <p:spPr bwMode="auto">
          <a:xfrm>
            <a:off x="284163" y="904877"/>
            <a:ext cx="935355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0" indent="0" algn="l" rtl="0" eaLnBrk="1" fontAlgn="base" hangingPunct="1">
              <a:spcAft>
                <a:spcPct val="0"/>
              </a:spcAft>
              <a:buClr>
                <a:schemeClr val="accent1"/>
              </a:buClr>
              <a:defRPr lang="en-US" sz="1600" dirty="0" smtClean="0">
                <a:solidFill>
                  <a:schemeClr val="tx1"/>
                </a:solidFill>
                <a:latin typeface="+mn-lt"/>
                <a:ea typeface="+mn-ea"/>
                <a:cs typeface="+mn-cs"/>
              </a:defRPr>
            </a:lvl1pPr>
            <a:lvl2pPr algn="l" rtl="0" eaLnBrk="1" fontAlgn="base" hangingPunct="1">
              <a:spcBef>
                <a:spcPts val="2000"/>
              </a:spcBef>
              <a:spcAft>
                <a:spcPct val="0"/>
              </a:spcAft>
              <a:buClr>
                <a:schemeClr val="accent1"/>
              </a:buClr>
              <a:defRPr lang="en-US" sz="1600" dirty="0" smtClean="0">
                <a:solidFill>
                  <a:schemeClr val="tx1"/>
                </a:solidFill>
                <a:latin typeface="+mn-lt"/>
                <a:ea typeface="+mn-ea"/>
                <a:cs typeface="+mn-cs"/>
              </a:defRPr>
            </a:lvl2pPr>
            <a:lvl3pPr marL="627063" indent="-265113" algn="l" rtl="0" eaLnBrk="1" fontAlgn="base" hangingPunct="1">
              <a:spcAft>
                <a:spcPct val="0"/>
              </a:spcAft>
              <a:buClr>
                <a:schemeClr val="accent1"/>
              </a:buClr>
              <a:defRPr lang="en-US" sz="1600" dirty="0" smtClean="0">
                <a:solidFill>
                  <a:schemeClr val="tx1"/>
                </a:solidFill>
                <a:latin typeface="+mn-lt"/>
                <a:ea typeface="+mn-ea"/>
                <a:cs typeface="+mn-cs"/>
              </a:defRPr>
            </a:lvl3pPr>
            <a:lvl4pPr marL="893763" indent="-266700" algn="l" rtl="0" eaLnBrk="1" fontAlgn="base" hangingPunct="1">
              <a:spcAft>
                <a:spcPct val="0"/>
              </a:spcAft>
              <a:buClr>
                <a:schemeClr val="accent1"/>
              </a:buClr>
              <a:defRPr lang="en-US" sz="1600" dirty="0" smtClean="0">
                <a:solidFill>
                  <a:schemeClr val="tx1"/>
                </a:solidFill>
                <a:latin typeface="+mn-lt"/>
                <a:ea typeface="+mn-ea"/>
                <a:cs typeface="+mn-cs"/>
              </a:defRPr>
            </a:lvl4pPr>
            <a:lvl5pPr marL="1169988" indent="-276225" algn="l" rtl="0" eaLnBrk="1" fontAlgn="base" hangingPunct="1">
              <a:spcAft>
                <a:spcPct val="0"/>
              </a:spcAft>
              <a:buClr>
                <a:schemeClr val="accent1"/>
              </a:buClr>
              <a:defRPr lang="en-US" sz="160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5793747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pa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957565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84163" y="904875"/>
            <a:ext cx="4600575" cy="53832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5037138" y="904875"/>
            <a:ext cx="4600575" cy="53832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GB"/>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4891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Box 2"/>
          <p:cNvSpPr txBox="1"/>
          <p:nvPr userDrawn="1"/>
        </p:nvSpPr>
        <p:spPr>
          <a:xfrm>
            <a:off x="280988" y="1137684"/>
            <a:ext cx="9326562" cy="338554"/>
          </a:xfrm>
          <a:prstGeom prst="rect">
            <a:avLst/>
          </a:prstGeom>
          <a:noFill/>
        </p:spPr>
        <p:txBody>
          <a:bodyPr wrap="square" numCol="2" spcCol="1080000" rtlCol="0">
            <a:noAutofit/>
          </a:bodyPr>
          <a:lstStyle/>
          <a:p>
            <a:endParaRPr lang="en-GB" sz="1600" dirty="0" smtClean="0"/>
          </a:p>
          <a:p>
            <a:endParaRPr lang="en-GB" sz="1600" dirty="0" err="1" smtClean="0"/>
          </a:p>
        </p:txBody>
      </p:sp>
    </p:spTree>
    <p:extLst>
      <p:ext uri="{BB962C8B-B14F-4D97-AF65-F5344CB8AC3E}">
        <p14:creationId xmlns:p14="http://schemas.microsoft.com/office/powerpoint/2010/main" val="204361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5113" y="0"/>
            <a:ext cx="9345612" cy="782638"/>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284163" y="904875"/>
            <a:ext cx="9353550" cy="5383213"/>
          </a:xfrm>
        </p:spPr>
        <p:txBody>
          <a:bodyPr/>
          <a:lstStyle/>
          <a:p>
            <a:r>
              <a:rPr lang="en-US" smtClean="0"/>
              <a:t>Click icon to add table</a:t>
            </a:r>
            <a:endParaRPr lang="en-GB"/>
          </a:p>
        </p:txBody>
      </p:sp>
      <p:graphicFrame>
        <p:nvGraphicFramePr>
          <p:cNvPr id="4" name="Group 380"/>
          <p:cNvGraphicFramePr>
            <a:graphicFrameLocks noGrp="1"/>
          </p:cNvGraphicFramePr>
          <p:nvPr userDrawn="1">
            <p:extLst>
              <p:ext uri="{D42A27DB-BD31-4B8C-83A1-F6EECF244321}">
                <p14:modId xmlns:p14="http://schemas.microsoft.com/office/powerpoint/2010/main" val="1025078961"/>
              </p:ext>
            </p:extLst>
          </p:nvPr>
        </p:nvGraphicFramePr>
        <p:xfrm>
          <a:off x="7134649" y="1395412"/>
          <a:ext cx="2472489" cy="2142630"/>
        </p:xfrm>
        <a:graphic>
          <a:graphicData uri="http://schemas.openxmlformats.org/drawingml/2006/table">
            <a:tbl>
              <a:tblPr/>
              <a:tblGrid>
                <a:gridCol w="1845054"/>
                <a:gridCol w="627435"/>
              </a:tblGrid>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London Stansted Airp...</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Newport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Basel</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Vienna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 Istanbul Cluster</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Sofia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Portsmouth</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Malta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Munich Park</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4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Rome Cavalieri, Waldorf Ast...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0086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standard fly sheet left bubble">
    <p:spTree>
      <p:nvGrpSpPr>
        <p:cNvPr id="1" name=""/>
        <p:cNvGrpSpPr/>
        <p:nvPr/>
      </p:nvGrpSpPr>
      <p:grpSpPr>
        <a:xfrm>
          <a:off x="0" y="0"/>
          <a:ext cx="0" cy="0"/>
          <a:chOff x="0" y="0"/>
          <a:chExt cx="0" cy="0"/>
        </a:xfrm>
      </p:grpSpPr>
      <p:pic>
        <p:nvPicPr>
          <p:cNvPr id="8" name="Picture 14" descr="SLIDE_MASTER_base_v2"/>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575" y="6164265"/>
            <a:ext cx="9626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6" descr="Bubble_red"/>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 y="0"/>
            <a:ext cx="60452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ctrTitle"/>
          </p:nvPr>
        </p:nvSpPr>
        <p:spPr bwMode="gray">
          <a:xfrm>
            <a:off x="454027" y="523875"/>
            <a:ext cx="3538538" cy="19065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mtClean="0">
                <a:solidFill>
                  <a:schemeClr val="bg1"/>
                </a:solidFill>
              </a:defRPr>
            </a:lvl1pPr>
          </a:lstStyle>
          <a:p>
            <a:pPr lvl="0"/>
            <a:r>
              <a:rPr lang="en-US" noProof="0" smtClean="0"/>
              <a:t>Click to edit Master title style</a:t>
            </a:r>
            <a:endParaRPr lang="en-GB" noProof="0" dirty="0" smtClean="0"/>
          </a:p>
        </p:txBody>
      </p:sp>
      <p:sp>
        <p:nvSpPr>
          <p:cNvPr id="20484" name="Rectangle 3"/>
          <p:cNvSpPr>
            <a:spLocks noGrp="1" noChangeArrowheads="1"/>
          </p:cNvSpPr>
          <p:nvPr>
            <p:ph type="subTitle" idx="1"/>
          </p:nvPr>
        </p:nvSpPr>
        <p:spPr bwMode="gray">
          <a:xfrm>
            <a:off x="452441" y="2574929"/>
            <a:ext cx="3521075" cy="1317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a:defRPr smtClean="0">
                <a:solidFill>
                  <a:schemeClr val="bg1"/>
                </a:solidFill>
              </a:defRPr>
            </a:lvl1pPr>
          </a:lstStyle>
          <a:p>
            <a:pPr lvl="0"/>
            <a:r>
              <a:rPr lang="en-US" noProof="0" smtClean="0"/>
              <a:t>Click to edit Master subtitle style</a:t>
            </a:r>
            <a:endParaRPr lang="en-GB" noProof="0" dirty="0" smtClean="0"/>
          </a:p>
        </p:txBody>
      </p:sp>
      <p:sp>
        <p:nvSpPr>
          <p:cNvPr id="12" name="Text Box 11"/>
          <p:cNvSpPr txBox="1">
            <a:spLocks noChangeArrowheads="1"/>
          </p:cNvSpPr>
          <p:nvPr userDrawn="1"/>
        </p:nvSpPr>
        <p:spPr bwMode="auto">
          <a:xfrm>
            <a:off x="9376915" y="6480177"/>
            <a:ext cx="34176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accent1"/>
                </a:solidFill>
                <a:latin typeface="Arial" charset="0"/>
                <a:ea typeface="ＭＳ Ｐゴシック" pitchFamily="34" charset="-128"/>
              </a:defRPr>
            </a:lvl1pPr>
            <a:lvl2pPr marL="742950" indent="-285750" eaLnBrk="0" hangingPunct="0">
              <a:defRPr sz="2400">
                <a:solidFill>
                  <a:schemeClr val="accent1"/>
                </a:solidFill>
                <a:latin typeface="Arial" charset="0"/>
                <a:ea typeface="ＭＳ Ｐゴシック" pitchFamily="34" charset="-128"/>
              </a:defRPr>
            </a:lvl2pPr>
            <a:lvl3pPr marL="1143000" indent="-228600" eaLnBrk="0" hangingPunct="0">
              <a:defRPr sz="2400">
                <a:solidFill>
                  <a:schemeClr val="accent1"/>
                </a:solidFill>
                <a:latin typeface="Arial" charset="0"/>
                <a:ea typeface="ＭＳ Ｐゴシック" pitchFamily="34" charset="-128"/>
              </a:defRPr>
            </a:lvl3pPr>
            <a:lvl4pPr marL="1600200" indent="-228600" eaLnBrk="0" hangingPunct="0">
              <a:defRPr sz="2400">
                <a:solidFill>
                  <a:schemeClr val="accent1"/>
                </a:solidFill>
                <a:latin typeface="Arial" charset="0"/>
                <a:ea typeface="ＭＳ Ｐゴシック" pitchFamily="34" charset="-128"/>
              </a:defRPr>
            </a:lvl4pPr>
            <a:lvl5pPr marL="2057400" indent="-228600" eaLnBrk="0" hangingPunct="0">
              <a:defRPr sz="2400">
                <a:solidFill>
                  <a:schemeClr val="accent1"/>
                </a:solidFill>
                <a:latin typeface="Arial" charset="0"/>
                <a:ea typeface="ＭＳ Ｐゴシック" pitchFamily="34" charset="-128"/>
              </a:defRPr>
            </a:lvl5pPr>
            <a:lvl6pPr marL="2514600" indent="-228600" algn="ctr" eaLnBrk="0" fontAlgn="base" hangingPunct="0">
              <a:spcBef>
                <a:spcPct val="0"/>
              </a:spcBef>
              <a:spcAft>
                <a:spcPct val="0"/>
              </a:spcAft>
              <a:defRPr sz="2400">
                <a:solidFill>
                  <a:schemeClr val="accent1"/>
                </a:solidFill>
                <a:latin typeface="Arial" charset="0"/>
                <a:ea typeface="ＭＳ Ｐゴシック" pitchFamily="34" charset="-128"/>
              </a:defRPr>
            </a:lvl6pPr>
            <a:lvl7pPr marL="2971800" indent="-228600" algn="ctr" eaLnBrk="0" fontAlgn="base" hangingPunct="0">
              <a:spcBef>
                <a:spcPct val="0"/>
              </a:spcBef>
              <a:spcAft>
                <a:spcPct val="0"/>
              </a:spcAft>
              <a:defRPr sz="2400">
                <a:solidFill>
                  <a:schemeClr val="accent1"/>
                </a:solidFill>
                <a:latin typeface="Arial" charset="0"/>
                <a:ea typeface="ＭＳ Ｐゴシック" pitchFamily="34" charset="-128"/>
              </a:defRPr>
            </a:lvl7pPr>
            <a:lvl8pPr marL="3429000" indent="-228600" algn="ctr" eaLnBrk="0" fontAlgn="base" hangingPunct="0">
              <a:spcBef>
                <a:spcPct val="0"/>
              </a:spcBef>
              <a:spcAft>
                <a:spcPct val="0"/>
              </a:spcAft>
              <a:defRPr sz="2400">
                <a:solidFill>
                  <a:schemeClr val="accent1"/>
                </a:solidFill>
                <a:latin typeface="Arial" charset="0"/>
                <a:ea typeface="ＭＳ Ｐゴシック" pitchFamily="34" charset="-128"/>
              </a:defRPr>
            </a:lvl8pPr>
            <a:lvl9pPr marL="3886200" indent="-228600" algn="ctr" eaLnBrk="0" fontAlgn="base" hangingPunct="0">
              <a:spcBef>
                <a:spcPct val="0"/>
              </a:spcBef>
              <a:spcAft>
                <a:spcPct val="0"/>
              </a:spcAft>
              <a:defRPr sz="2400">
                <a:solidFill>
                  <a:schemeClr val="accent1"/>
                </a:solidFill>
                <a:latin typeface="Arial" charset="0"/>
                <a:ea typeface="ＭＳ Ｐゴシック" pitchFamily="34" charset="-128"/>
              </a:defRPr>
            </a:lvl9pPr>
          </a:lstStyle>
          <a:p>
            <a:pPr algn="r" fontAlgn="base">
              <a:spcBef>
                <a:spcPct val="0"/>
              </a:spcBef>
              <a:spcAft>
                <a:spcPct val="0"/>
              </a:spcAft>
            </a:pPr>
            <a:fld id="{BF67256B-6824-42E9-8CF2-F2089167963A}" type="slidenum">
              <a:rPr lang="en-GB" sz="1000">
                <a:solidFill>
                  <a:srgbClr val="000000"/>
                </a:solidFill>
              </a:rPr>
              <a:pPr algn="r" fontAlgn="base">
                <a:spcBef>
                  <a:spcPct val="0"/>
                </a:spcBef>
                <a:spcAft>
                  <a:spcPct val="0"/>
                </a:spcAft>
              </a:pPr>
              <a:t>‹#›</a:t>
            </a:fld>
            <a:endParaRPr lang="en-GB" sz="1000" dirty="0">
              <a:solidFill>
                <a:srgbClr val="000000"/>
              </a:solidFill>
            </a:endParaRPr>
          </a:p>
        </p:txBody>
      </p:sp>
      <p:pic>
        <p:nvPicPr>
          <p:cNvPr id="10" name="Picture 2" descr="http://www.underconsideration.com/brandnew/archives/hilton_ww_logo_detai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5459" y="6370106"/>
            <a:ext cx="1003012" cy="34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096301"/>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3"/>
          <p:cNvSpPr>
            <a:spLocks noGrp="1" noChangeArrowheads="1"/>
          </p:cNvSpPr>
          <p:nvPr>
            <p:ph idx="1"/>
          </p:nvPr>
        </p:nvSpPr>
        <p:spPr bwMode="auto">
          <a:xfrm>
            <a:off x="284163" y="904877"/>
            <a:ext cx="935355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0" indent="0" algn="l" rtl="0" eaLnBrk="1" fontAlgn="base" hangingPunct="1">
              <a:spcAft>
                <a:spcPct val="0"/>
              </a:spcAft>
              <a:buClr>
                <a:schemeClr val="accent1"/>
              </a:buClr>
              <a:defRPr lang="en-US" sz="1600" dirty="0" smtClean="0">
                <a:solidFill>
                  <a:schemeClr val="tx1"/>
                </a:solidFill>
                <a:latin typeface="+mn-lt"/>
                <a:ea typeface="+mn-ea"/>
                <a:cs typeface="+mn-cs"/>
              </a:defRPr>
            </a:lvl1pPr>
            <a:lvl2pPr algn="l" rtl="0" eaLnBrk="1" fontAlgn="base" hangingPunct="1">
              <a:spcBef>
                <a:spcPts val="2000"/>
              </a:spcBef>
              <a:spcAft>
                <a:spcPct val="0"/>
              </a:spcAft>
              <a:buClr>
                <a:schemeClr val="accent1"/>
              </a:buClr>
              <a:defRPr lang="en-US" sz="1600" dirty="0" smtClean="0">
                <a:solidFill>
                  <a:schemeClr val="tx1"/>
                </a:solidFill>
                <a:latin typeface="+mn-lt"/>
                <a:ea typeface="+mn-ea"/>
                <a:cs typeface="+mn-cs"/>
              </a:defRPr>
            </a:lvl2pPr>
            <a:lvl3pPr marL="627063" indent="-265113" algn="l" rtl="0" eaLnBrk="1" fontAlgn="base" hangingPunct="1">
              <a:spcAft>
                <a:spcPct val="0"/>
              </a:spcAft>
              <a:buClr>
                <a:schemeClr val="accent1"/>
              </a:buClr>
              <a:defRPr lang="en-US" sz="1600" dirty="0" smtClean="0">
                <a:solidFill>
                  <a:schemeClr val="tx1"/>
                </a:solidFill>
                <a:latin typeface="+mn-lt"/>
                <a:ea typeface="+mn-ea"/>
                <a:cs typeface="+mn-cs"/>
              </a:defRPr>
            </a:lvl3pPr>
            <a:lvl4pPr marL="893763" indent="-266700" algn="l" rtl="0" eaLnBrk="1" fontAlgn="base" hangingPunct="1">
              <a:spcAft>
                <a:spcPct val="0"/>
              </a:spcAft>
              <a:buClr>
                <a:schemeClr val="accent1"/>
              </a:buClr>
              <a:defRPr lang="en-US" sz="1600" dirty="0" smtClean="0">
                <a:solidFill>
                  <a:schemeClr val="tx1"/>
                </a:solidFill>
                <a:latin typeface="+mn-lt"/>
                <a:ea typeface="+mn-ea"/>
                <a:cs typeface="+mn-cs"/>
              </a:defRPr>
            </a:lvl4pPr>
            <a:lvl5pPr marL="1169988" indent="-276225" algn="l" rtl="0" eaLnBrk="1" fontAlgn="base" hangingPunct="1">
              <a:spcAft>
                <a:spcPct val="0"/>
              </a:spcAft>
              <a:buClr>
                <a:schemeClr val="accent1"/>
              </a:buClr>
              <a:defRPr lang="en-US" sz="160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618642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pa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5200038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74664" y="555627"/>
            <a:ext cx="3495675" cy="1719263"/>
          </a:xfrm>
        </p:spPr>
        <p:txBody>
          <a:bodyPr/>
          <a:lstStyle/>
          <a:p>
            <a:r>
              <a:rPr lang="en-US" smtClean="0"/>
              <a:t>Click to edit Master title style</a:t>
            </a:r>
            <a:endParaRPr lang="en-US"/>
          </a:p>
        </p:txBody>
      </p:sp>
      <p:sp>
        <p:nvSpPr>
          <p:cNvPr id="5" name="Text Placeholder 4"/>
          <p:cNvSpPr>
            <a:spLocks noGrp="1"/>
          </p:cNvSpPr>
          <p:nvPr>
            <p:ph type="body" sz="quarter" idx="10" hasCustomPrompt="1"/>
          </p:nvPr>
        </p:nvSpPr>
        <p:spPr>
          <a:xfrm>
            <a:off x="474664" y="2421186"/>
            <a:ext cx="3510094" cy="1439863"/>
          </a:xfrm>
        </p:spPr>
        <p:txBody>
          <a:bodyPr/>
          <a:lstStyle>
            <a:lvl1pPr>
              <a:defRPr/>
            </a:lvl1pPr>
          </a:lstStyle>
          <a:p>
            <a:pPr lvl="0"/>
            <a:r>
              <a:rPr lang="en-US" dirty="0" smtClean="0"/>
              <a:t>Click to edit Master subtitle style</a:t>
            </a:r>
          </a:p>
        </p:txBody>
      </p:sp>
      <p:pic>
        <p:nvPicPr>
          <p:cNvPr id="6" name="Picture 2" descr="G:\Hotels Team\Sales &amp; Marketing\Logos - BDRC Hotels Products\VenueVerdict\Sales Performance\SEP-FULL-L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3374" y="5936779"/>
            <a:ext cx="2829191" cy="71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908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3"/>
          <p:cNvSpPr>
            <a:spLocks noGrp="1" noChangeArrowheads="1"/>
          </p:cNvSpPr>
          <p:nvPr>
            <p:ph idx="1"/>
          </p:nvPr>
        </p:nvSpPr>
        <p:spPr bwMode="auto">
          <a:xfrm>
            <a:off x="284163" y="904877"/>
            <a:ext cx="935355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GB" dirty="0" smtClean="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3737980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0" Type="http://schemas.openxmlformats.org/officeDocument/2006/relationships/image" Target="../media/image2.gif"/><Relationship Id="rId2" Type="http://schemas.openxmlformats.org/officeDocument/2006/relationships/slideLayout" Target="../slideLayouts/slideLayout2.xml"/><Relationship Id="rId9" Type="http://schemas.openxmlformats.org/officeDocument/2006/relationships/image" Target="../media/image1.jpeg"/><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11" Type="http://schemas.openxmlformats.org/officeDocument/2006/relationships/image" Target="../media/image3.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0" Type="http://schemas.openxmlformats.org/officeDocument/2006/relationships/image" Target="../media/image2.gif"/><Relationship Id="rId2" Type="http://schemas.openxmlformats.org/officeDocument/2006/relationships/slideLayout" Target="../slideLayouts/slideLayout10.xml"/><Relationship Id="rId9" Type="http://schemas.openxmlformats.org/officeDocument/2006/relationships/image" Target="../media/image1.jpeg"/><Relationship Id="rId8" Type="http://schemas.openxmlformats.org/officeDocument/2006/relationships/theme" Target="../theme/theme3.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11" Type="http://schemas.openxmlformats.org/officeDocument/2006/relationships/image" Target="../media/image3.jpe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descr="SLIDE_MASTER_base_v2"/>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l="82017"/>
          <a:stretch/>
        </p:blipFill>
        <p:spPr bwMode="auto">
          <a:xfrm>
            <a:off x="8162364" y="6164265"/>
            <a:ext cx="173116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65114" y="0"/>
            <a:ext cx="9345612" cy="782638"/>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284163" y="904877"/>
            <a:ext cx="935355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30" name="Rectangle 13"/>
          <p:cNvSpPr>
            <a:spLocks noChangeArrowheads="1"/>
          </p:cNvSpPr>
          <p:nvPr/>
        </p:nvSpPr>
        <p:spPr bwMode="auto">
          <a:xfrm>
            <a:off x="0" y="742950"/>
            <a:ext cx="9906000" cy="44450"/>
          </a:xfrm>
          <a:prstGeom prst="rect">
            <a:avLst/>
          </a:prstGeom>
          <a:solidFill>
            <a:srgbClr val="ED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a:solidFill>
                <a:srgbClr val="000000"/>
              </a:solidFill>
            </a:endParaRPr>
          </a:p>
        </p:txBody>
      </p:sp>
      <p:pic>
        <p:nvPicPr>
          <p:cNvPr id="9" name="Picture 2" descr="http://www.underconsideration.com/brandnew/archives/hilton_ww_logo_detail.gif"/>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8715663" y="157565"/>
            <a:ext cx="1003012" cy="3459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Hotels Team\Sales &amp; Marketing\Logos - BDRC Hotels Products\VenueVerdict\Sales Performance\SEP-FULL-LR.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66930" y="6309613"/>
            <a:ext cx="1522807" cy="3839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184154" y="6447815"/>
            <a:ext cx="4088777" cy="338554"/>
          </a:xfrm>
          <a:prstGeom prst="rect">
            <a:avLst/>
          </a:prstGeom>
          <a:solidFill>
            <a:schemeClr val="bg1"/>
          </a:solidFill>
        </p:spPr>
        <p:txBody>
          <a:bodyPr wrap="square" rtlCol="0">
            <a:spAutoFit/>
          </a:bodyPr>
          <a:lstStyle/>
          <a:p>
            <a:r>
              <a:rPr lang="en-US" sz="800" dirty="0" smtClean="0">
                <a:solidFill>
                  <a:schemeClr val="bg1">
                    <a:lumMod val="50000"/>
                  </a:schemeClr>
                </a:solidFill>
              </a:rPr>
              <a:t>&lt;BRAND&gt;&lt;DEMENSE&gt;&lt;MONTH&gt;&lt;YYYY&gt;</a:t>
            </a:r>
          </a:p>
          <a:p>
            <a:r>
              <a:rPr lang="en-US" sz="800" dirty="0">
                <a:solidFill>
                  <a:schemeClr val="bg1">
                    <a:lumMod val="50000"/>
                  </a:schemeClr>
                </a:solidFill>
              </a:rPr>
              <a:t> </a:t>
            </a:r>
            <a:r>
              <a:rPr lang="en-US" sz="800" dirty="0" smtClean="0">
                <a:solidFill>
                  <a:schemeClr val="bg1">
                    <a:lumMod val="50000"/>
                  </a:schemeClr>
                </a:solidFill>
              </a:rPr>
              <a:t>                       CONFIDENTIAL</a:t>
            </a:r>
          </a:p>
        </p:txBody>
      </p:sp>
    </p:spTree>
    <p:extLst>
      <p:ext uri="{BB962C8B-B14F-4D97-AF65-F5344CB8AC3E}">
        <p14:creationId xmlns:p14="http://schemas.microsoft.com/office/powerpoint/2010/main" val="59015970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64" r:id="rId5"/>
    <p:sldLayoutId id="2147483674" r:id="rId6"/>
    <p:sldLayoutId id="2147483707" r:id="rId7"/>
  </p:sldLayoutIdLst>
  <p:timing>
    <p:tnLst>
      <p:par>
        <p:cTn id="1" dur="indefinite" restart="never" nodeType="tmRoot"/>
      </p:par>
    </p:tnLst>
  </p:timing>
  <p:hf hdr="0" dt="0"/>
  <p:txStyles>
    <p:titleStyle>
      <a:lvl1pPr algn="l" rtl="0" eaLnBrk="1" fontAlgn="base" hangingPunct="1">
        <a:lnSpc>
          <a:spcPct val="80000"/>
        </a:lnSpc>
        <a:spcBef>
          <a:spcPct val="0"/>
        </a:spcBef>
        <a:spcAft>
          <a:spcPct val="0"/>
        </a:spcAft>
        <a:defRPr sz="2800">
          <a:solidFill>
            <a:schemeClr val="tx1"/>
          </a:solidFill>
          <a:latin typeface="+mj-lt"/>
          <a:ea typeface="+mj-ea"/>
          <a:cs typeface="+mj-cs"/>
        </a:defRPr>
      </a:lvl1pPr>
      <a:lvl2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2pPr>
      <a:lvl3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3pPr>
      <a:lvl4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4pPr>
      <a:lvl5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2800">
          <a:solidFill>
            <a:srgbClr val="ED1848"/>
          </a:solidFill>
          <a:latin typeface="Arial" charset="0"/>
          <a:ea typeface="ＭＳ Ｐゴシック" pitchFamily="1" charset="-128"/>
        </a:defRPr>
      </a:lvl6pPr>
      <a:lvl7pPr marL="914400" algn="l" rtl="0" eaLnBrk="1" fontAlgn="base" hangingPunct="1">
        <a:spcBef>
          <a:spcPct val="0"/>
        </a:spcBef>
        <a:spcAft>
          <a:spcPct val="0"/>
        </a:spcAft>
        <a:defRPr sz="2800">
          <a:solidFill>
            <a:srgbClr val="ED1848"/>
          </a:solidFill>
          <a:latin typeface="Arial" charset="0"/>
          <a:ea typeface="ＭＳ Ｐゴシック" pitchFamily="1" charset="-128"/>
        </a:defRPr>
      </a:lvl7pPr>
      <a:lvl8pPr marL="1371600" algn="l" rtl="0" eaLnBrk="1" fontAlgn="base" hangingPunct="1">
        <a:spcBef>
          <a:spcPct val="0"/>
        </a:spcBef>
        <a:spcAft>
          <a:spcPct val="0"/>
        </a:spcAft>
        <a:defRPr sz="2800">
          <a:solidFill>
            <a:srgbClr val="ED1848"/>
          </a:solidFill>
          <a:latin typeface="Arial" charset="0"/>
          <a:ea typeface="ＭＳ Ｐゴシック" pitchFamily="1" charset="-128"/>
        </a:defRPr>
      </a:lvl8pPr>
      <a:lvl9pPr marL="1828800" algn="l" rtl="0" eaLnBrk="1" fontAlgn="base" hangingPunct="1">
        <a:spcBef>
          <a:spcPct val="0"/>
        </a:spcBef>
        <a:spcAft>
          <a:spcPct val="0"/>
        </a:spcAft>
        <a:defRPr sz="2800">
          <a:solidFill>
            <a:srgbClr val="ED1848"/>
          </a:solidFill>
          <a:latin typeface="Arial" charset="0"/>
          <a:ea typeface="ＭＳ Ｐゴシック" pitchFamily="1" charset="-128"/>
        </a:defRPr>
      </a:lvl9pPr>
    </p:titleStyle>
    <p:bodyStyle>
      <a:lvl1pPr marL="0" indent="0" algn="l" rtl="0" eaLnBrk="1" fontAlgn="base" hangingPunct="1">
        <a:spcBef>
          <a:spcPts val="2000"/>
        </a:spcBef>
        <a:spcAft>
          <a:spcPct val="0"/>
        </a:spcAft>
        <a:buClr>
          <a:schemeClr val="accent1"/>
        </a:buClr>
        <a:buSzPct val="75000"/>
        <a:defRPr sz="1600">
          <a:solidFill>
            <a:schemeClr val="tx1"/>
          </a:solidFill>
          <a:latin typeface="+mn-lt"/>
          <a:ea typeface="+mn-ea"/>
          <a:cs typeface="+mn-cs"/>
        </a:defRPr>
      </a:lvl1pPr>
      <a:lvl2pPr marL="361950" indent="-182563" algn="l" rtl="0" eaLnBrk="1" fontAlgn="base" hangingPunct="1">
        <a:spcBef>
          <a:spcPts val="1000"/>
        </a:spcBef>
        <a:spcAft>
          <a:spcPct val="0"/>
        </a:spcAft>
        <a:buClr>
          <a:schemeClr val="accent1"/>
        </a:buClr>
        <a:buChar char="•"/>
        <a:defRPr sz="1600">
          <a:solidFill>
            <a:schemeClr val="tx1"/>
          </a:solidFill>
          <a:latin typeface="+mn-lt"/>
          <a:ea typeface="+mn-ea"/>
        </a:defRPr>
      </a:lvl2pPr>
      <a:lvl3pPr marL="747713" indent="-206375" algn="l" rtl="0" eaLnBrk="1" fontAlgn="base" hangingPunct="1">
        <a:spcBef>
          <a:spcPct val="50000"/>
        </a:spcBef>
        <a:spcAft>
          <a:spcPct val="0"/>
        </a:spcAft>
        <a:buClr>
          <a:schemeClr val="accent1"/>
        </a:buClr>
        <a:buFont typeface="Arial" charset="0"/>
        <a:buChar char="−"/>
        <a:defRPr sz="1600">
          <a:solidFill>
            <a:schemeClr val="tx1"/>
          </a:solidFill>
          <a:latin typeface="+mn-lt"/>
          <a:ea typeface="+mn-ea"/>
        </a:defRPr>
      </a:lvl3pPr>
      <a:lvl4pPr marL="1130300" indent="-203200" algn="l" rtl="0" eaLnBrk="1" fontAlgn="base" hangingPunct="1">
        <a:spcBef>
          <a:spcPts val="1000"/>
        </a:spcBef>
        <a:spcAft>
          <a:spcPct val="0"/>
        </a:spcAft>
        <a:buClr>
          <a:schemeClr val="accent1"/>
        </a:buClr>
        <a:buFont typeface="Arial" charset="0"/>
        <a:buChar char="−"/>
        <a:defRPr sz="1600">
          <a:solidFill>
            <a:schemeClr val="tx1"/>
          </a:solidFill>
          <a:latin typeface="+mn-lt"/>
          <a:ea typeface="+mn-ea"/>
        </a:defRPr>
      </a:lvl4pPr>
      <a:lvl5pPr marL="1504950" indent="-195263" algn="l" rtl="0" eaLnBrk="1" fontAlgn="base" hangingPunct="1">
        <a:spcBef>
          <a:spcPts val="1000"/>
        </a:spcBef>
        <a:spcAft>
          <a:spcPct val="0"/>
        </a:spcAft>
        <a:buClr>
          <a:schemeClr val="accent1"/>
        </a:buClr>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ounded Rectangle 1"/>
          <p:cNvSpPr/>
          <p:nvPr userDrawn="1"/>
        </p:nvSpPr>
        <p:spPr>
          <a:xfrm>
            <a:off x="221971" y="227014"/>
            <a:ext cx="3949148" cy="3907664"/>
          </a:xfrm>
          <a:prstGeom prst="roundRect">
            <a:avLst>
              <a:gd name="adj" fmla="val 11241"/>
            </a:avLst>
          </a:prstGeom>
          <a:solidFill>
            <a:srgbClr val="ED1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052" name="Title Placeholder 1"/>
          <p:cNvSpPr>
            <a:spLocks noGrp="1"/>
          </p:cNvSpPr>
          <p:nvPr>
            <p:ph type="title"/>
          </p:nvPr>
        </p:nvSpPr>
        <p:spPr bwMode="gray">
          <a:xfrm>
            <a:off x="474664" y="555627"/>
            <a:ext cx="349567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smtClean="0"/>
              <a:t>Click to edit Master title style</a:t>
            </a:r>
          </a:p>
        </p:txBody>
      </p:sp>
      <p:sp>
        <p:nvSpPr>
          <p:cNvPr id="2053" name="Text Placeholder 2"/>
          <p:cNvSpPr>
            <a:spLocks noGrp="1"/>
          </p:cNvSpPr>
          <p:nvPr>
            <p:ph type="body" idx="1"/>
          </p:nvPr>
        </p:nvSpPr>
        <p:spPr bwMode="gray">
          <a:xfrm>
            <a:off x="474664" y="2419352"/>
            <a:ext cx="3500437"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smtClean="0"/>
              <a:t>Click to edit Master subtitle style</a:t>
            </a:r>
          </a:p>
        </p:txBody>
      </p:sp>
      <p:sp>
        <p:nvSpPr>
          <p:cNvPr id="9" name="Rounded Rectangle 8"/>
          <p:cNvSpPr/>
          <p:nvPr userDrawn="1"/>
        </p:nvSpPr>
        <p:spPr>
          <a:xfrm>
            <a:off x="4525613" y="4134677"/>
            <a:ext cx="1249019" cy="1253297"/>
          </a:xfrm>
          <a:prstGeom prst="roundRect">
            <a:avLst>
              <a:gd name="adj" fmla="val 11241"/>
            </a:avLst>
          </a:prstGeom>
          <a:solidFill>
            <a:srgbClr val="ED1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0" name="Rounded Rectangle 9"/>
          <p:cNvSpPr/>
          <p:nvPr userDrawn="1"/>
        </p:nvSpPr>
        <p:spPr>
          <a:xfrm>
            <a:off x="4111480" y="5936779"/>
            <a:ext cx="722247" cy="691046"/>
          </a:xfrm>
          <a:prstGeom prst="roundRect">
            <a:avLst>
              <a:gd name="adj" fmla="val 11241"/>
            </a:avLst>
          </a:prstGeom>
          <a:solidFill>
            <a:srgbClr val="ED1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pic>
        <p:nvPicPr>
          <p:cNvPr id="12" name="Picture 14" descr="SLIDE_MASTER_base_v2"/>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l="82017"/>
          <a:stretch/>
        </p:blipFill>
        <p:spPr bwMode="auto">
          <a:xfrm>
            <a:off x="7578664" y="5936779"/>
            <a:ext cx="2314866" cy="90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736646"/>
      </p:ext>
    </p:extLst>
  </p:cSld>
  <p:clrMap bg1="lt1" tx1="dk1" bg2="lt2" tx2="dk2" accent1="accent1" accent2="accent2" accent3="accent3" accent4="accent4" accent5="accent5" accent6="accent6" hlink="hlink" folHlink="folHlink"/>
  <p:sldLayoutIdLst>
    <p:sldLayoutId id="2147483719" r:id="rId1"/>
  </p:sldLayoutIdLst>
  <p:timing>
    <p:tnLst>
      <p:par>
        <p:cTn id="1" dur="indefinite" restart="never" nodeType="tmRoot"/>
      </p:par>
    </p:tnLst>
  </p:timing>
  <p:txStyles>
    <p:titleStyle>
      <a:lvl1pPr algn="l" rtl="0" eaLnBrk="0" fontAlgn="base" hangingPunct="0">
        <a:spcBef>
          <a:spcPct val="0"/>
        </a:spcBef>
        <a:spcAft>
          <a:spcPct val="0"/>
        </a:spcAft>
        <a:defRPr sz="28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800">
          <a:solidFill>
            <a:schemeClr val="bg1"/>
          </a:solidFill>
          <a:latin typeface="Arial" charset="0"/>
          <a:cs typeface="Arial" charset="0"/>
        </a:defRPr>
      </a:lvl2pPr>
      <a:lvl3pPr algn="l" rtl="0" eaLnBrk="0" fontAlgn="base" hangingPunct="0">
        <a:spcBef>
          <a:spcPct val="0"/>
        </a:spcBef>
        <a:spcAft>
          <a:spcPct val="0"/>
        </a:spcAft>
        <a:defRPr sz="2800">
          <a:solidFill>
            <a:schemeClr val="bg1"/>
          </a:solidFill>
          <a:latin typeface="Arial" charset="0"/>
          <a:cs typeface="Arial" charset="0"/>
        </a:defRPr>
      </a:lvl3pPr>
      <a:lvl4pPr algn="l" rtl="0" eaLnBrk="0" fontAlgn="base" hangingPunct="0">
        <a:spcBef>
          <a:spcPct val="0"/>
        </a:spcBef>
        <a:spcAft>
          <a:spcPct val="0"/>
        </a:spcAft>
        <a:defRPr sz="2800">
          <a:solidFill>
            <a:schemeClr val="bg1"/>
          </a:solidFill>
          <a:latin typeface="Arial" charset="0"/>
          <a:cs typeface="Arial" charset="0"/>
        </a:defRPr>
      </a:lvl4pPr>
      <a:lvl5pPr algn="l" rtl="0" eaLnBrk="0" fontAlgn="base" hangingPunct="0">
        <a:spcBef>
          <a:spcPct val="0"/>
        </a:spcBef>
        <a:spcAft>
          <a:spcPct val="0"/>
        </a:spcAft>
        <a:defRPr sz="2800">
          <a:solidFill>
            <a:schemeClr val="bg1"/>
          </a:solidFill>
          <a:latin typeface="Arial" charset="0"/>
          <a:cs typeface="Arial" charset="0"/>
        </a:defRPr>
      </a:lvl5pPr>
      <a:lvl6pPr marL="457200" algn="l" rtl="0" fontAlgn="base">
        <a:spcBef>
          <a:spcPct val="0"/>
        </a:spcBef>
        <a:spcAft>
          <a:spcPct val="0"/>
        </a:spcAft>
        <a:defRPr sz="2800">
          <a:solidFill>
            <a:schemeClr val="bg1"/>
          </a:solidFill>
          <a:latin typeface="Arial" charset="0"/>
          <a:cs typeface="Arial" charset="0"/>
        </a:defRPr>
      </a:lvl6pPr>
      <a:lvl7pPr marL="914400" algn="l" rtl="0" fontAlgn="base">
        <a:spcBef>
          <a:spcPct val="0"/>
        </a:spcBef>
        <a:spcAft>
          <a:spcPct val="0"/>
        </a:spcAft>
        <a:defRPr sz="2800">
          <a:solidFill>
            <a:schemeClr val="bg1"/>
          </a:solidFill>
          <a:latin typeface="Arial" charset="0"/>
          <a:cs typeface="Arial" charset="0"/>
        </a:defRPr>
      </a:lvl7pPr>
      <a:lvl8pPr marL="1371600" algn="l" rtl="0" fontAlgn="base">
        <a:spcBef>
          <a:spcPct val="0"/>
        </a:spcBef>
        <a:spcAft>
          <a:spcPct val="0"/>
        </a:spcAft>
        <a:defRPr sz="2800">
          <a:solidFill>
            <a:schemeClr val="bg1"/>
          </a:solidFill>
          <a:latin typeface="Arial" charset="0"/>
          <a:cs typeface="Arial" charset="0"/>
        </a:defRPr>
      </a:lvl8pPr>
      <a:lvl9pPr marL="1828800" algn="l" rtl="0" fontAlgn="base">
        <a:spcBef>
          <a:spcPct val="0"/>
        </a:spcBef>
        <a:spcAft>
          <a:spcPct val="0"/>
        </a:spcAft>
        <a:defRPr sz="28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defRPr sz="1600" kern="1200">
          <a:solidFill>
            <a:schemeClr val="bg1"/>
          </a:solidFill>
          <a:latin typeface="Arial" pitchFamily="34" charset="0"/>
          <a:ea typeface="+mn-ea"/>
          <a:cs typeface="Arial" pitchFamily="34" charset="0"/>
        </a:defRPr>
      </a:lvl1pPr>
      <a:lvl2pPr marL="819150" indent="-285750" algn="l" rtl="0" eaLnBrk="0" fontAlgn="base" hangingPunct="0">
        <a:spcBef>
          <a:spcPct val="20000"/>
        </a:spcBef>
        <a:spcAft>
          <a:spcPct val="0"/>
        </a:spcAft>
        <a:buFont typeface="Arial" charset="0"/>
        <a:buChar char="–"/>
        <a:defRPr sz="1600" kern="1200">
          <a:solidFill>
            <a:schemeClr val="bg1"/>
          </a:solidFill>
          <a:latin typeface="Arial" pitchFamily="34" charset="0"/>
          <a:ea typeface="+mn-ea"/>
          <a:cs typeface="Arial" pitchFamily="34" charset="0"/>
        </a:defRPr>
      </a:lvl2pPr>
      <a:lvl3pPr marL="1227138" indent="-228600" algn="l" rtl="0" eaLnBrk="0" fontAlgn="base" hangingPunct="0">
        <a:spcBef>
          <a:spcPct val="20000"/>
        </a:spcBef>
        <a:spcAft>
          <a:spcPct val="0"/>
        </a:spcAft>
        <a:buFont typeface="Arial" charset="0"/>
        <a:buChar char="•"/>
        <a:defRPr sz="1600" kern="1200">
          <a:solidFill>
            <a:schemeClr val="bg1"/>
          </a:solidFill>
          <a:latin typeface="Arial" pitchFamily="34" charset="0"/>
          <a:ea typeface="+mn-ea"/>
          <a:cs typeface="Arial" pitchFamily="34" charset="0"/>
        </a:defRPr>
      </a:lvl3pPr>
      <a:lvl4pPr marL="1635125" indent="-228600" algn="l" rtl="0" eaLnBrk="0" fontAlgn="base" hangingPunct="0">
        <a:spcBef>
          <a:spcPct val="20000"/>
        </a:spcBef>
        <a:spcAft>
          <a:spcPct val="0"/>
        </a:spcAft>
        <a:buFont typeface="Arial" charset="0"/>
        <a:buChar char="–"/>
        <a:defRPr sz="16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descr="SLIDE_MASTER_base_v2"/>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l="82017"/>
          <a:stretch/>
        </p:blipFill>
        <p:spPr bwMode="auto">
          <a:xfrm>
            <a:off x="8162364" y="6164265"/>
            <a:ext cx="173116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65114" y="0"/>
            <a:ext cx="9345612" cy="782638"/>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284163" y="904877"/>
            <a:ext cx="935355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30" name="Rectangle 13"/>
          <p:cNvSpPr>
            <a:spLocks noChangeArrowheads="1"/>
          </p:cNvSpPr>
          <p:nvPr/>
        </p:nvSpPr>
        <p:spPr bwMode="auto">
          <a:xfrm>
            <a:off x="0" y="742950"/>
            <a:ext cx="9906000" cy="44450"/>
          </a:xfrm>
          <a:prstGeom prst="rect">
            <a:avLst/>
          </a:prstGeom>
          <a:solidFill>
            <a:srgbClr val="ED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a:solidFill>
                <a:srgbClr val="000000"/>
              </a:solidFill>
            </a:endParaRPr>
          </a:p>
        </p:txBody>
      </p:sp>
      <p:pic>
        <p:nvPicPr>
          <p:cNvPr id="9" name="Picture 2" descr="http://www.underconsideration.com/brandnew/archives/hilton_ww_logo_detail.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5663" y="157565"/>
            <a:ext cx="1003012" cy="3459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Hotels Team\Sales &amp; Marketing\Logos - BDRC Hotels Products\VenueVerdict\Sales Performance\SEP-FULL-LR.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6930" y="6309613"/>
            <a:ext cx="1522807" cy="3839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3184154" y="6447815"/>
            <a:ext cx="4088777" cy="338554"/>
          </a:xfrm>
          <a:prstGeom prst="rect">
            <a:avLst/>
          </a:prstGeom>
          <a:solidFill>
            <a:schemeClr val="bg1"/>
          </a:solidFill>
        </p:spPr>
        <p:txBody>
          <a:bodyPr wrap="square" rtlCol="0">
            <a:spAutoFit/>
          </a:bodyPr>
          <a:lstStyle/>
          <a:p>
            <a:r>
              <a:rPr lang="en-US" sz="800" dirty="0" smtClean="0">
                <a:solidFill>
                  <a:schemeClr val="bg1">
                    <a:lumMod val="50000"/>
                  </a:schemeClr>
                </a:solidFill>
              </a:rPr>
              <a:t>&lt;BRAND&gt;&lt;DEMENSE&gt;&lt;MONTH&gt;&lt;YYYY&gt;</a:t>
            </a:r>
          </a:p>
          <a:p>
            <a:r>
              <a:rPr lang="en-US" sz="800" dirty="0">
                <a:solidFill>
                  <a:schemeClr val="bg1">
                    <a:lumMod val="50000"/>
                  </a:schemeClr>
                </a:solidFill>
              </a:rPr>
              <a:t> </a:t>
            </a:r>
            <a:r>
              <a:rPr lang="en-US" sz="800" dirty="0" smtClean="0">
                <a:solidFill>
                  <a:schemeClr val="bg1">
                    <a:lumMod val="50000"/>
                  </a:schemeClr>
                </a:solidFill>
              </a:rPr>
              <a:t>                       CONFIDENTIAL</a:t>
            </a:r>
          </a:p>
        </p:txBody>
      </p:sp>
    </p:spTree>
    <p:extLst>
      <p:ext uri="{BB962C8B-B14F-4D97-AF65-F5344CB8AC3E}">
        <p14:creationId xmlns:p14="http://schemas.microsoft.com/office/powerpoint/2010/main" val="275019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timing>
    <p:tnLst>
      <p:par>
        <p:cTn id="1" dur="indefinite" restart="never" nodeType="tmRoot"/>
      </p:par>
    </p:tnLst>
  </p:timing>
  <p:hf hdr="0" dt="0"/>
  <p:txStyles>
    <p:titleStyle>
      <a:lvl1pPr algn="l" rtl="0" eaLnBrk="1" fontAlgn="base" hangingPunct="1">
        <a:lnSpc>
          <a:spcPct val="80000"/>
        </a:lnSpc>
        <a:spcBef>
          <a:spcPct val="0"/>
        </a:spcBef>
        <a:spcAft>
          <a:spcPct val="0"/>
        </a:spcAft>
        <a:defRPr sz="2800">
          <a:solidFill>
            <a:schemeClr val="tx1"/>
          </a:solidFill>
          <a:latin typeface="+mj-lt"/>
          <a:ea typeface="+mj-ea"/>
          <a:cs typeface="+mj-cs"/>
        </a:defRPr>
      </a:lvl1pPr>
      <a:lvl2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2pPr>
      <a:lvl3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3pPr>
      <a:lvl4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4pPr>
      <a:lvl5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2800">
          <a:solidFill>
            <a:srgbClr val="ED1848"/>
          </a:solidFill>
          <a:latin typeface="Arial" charset="0"/>
          <a:ea typeface="ＭＳ Ｐゴシック" pitchFamily="1" charset="-128"/>
        </a:defRPr>
      </a:lvl6pPr>
      <a:lvl7pPr marL="914400" algn="l" rtl="0" eaLnBrk="1" fontAlgn="base" hangingPunct="1">
        <a:spcBef>
          <a:spcPct val="0"/>
        </a:spcBef>
        <a:spcAft>
          <a:spcPct val="0"/>
        </a:spcAft>
        <a:defRPr sz="2800">
          <a:solidFill>
            <a:srgbClr val="ED1848"/>
          </a:solidFill>
          <a:latin typeface="Arial" charset="0"/>
          <a:ea typeface="ＭＳ Ｐゴシック" pitchFamily="1" charset="-128"/>
        </a:defRPr>
      </a:lvl7pPr>
      <a:lvl8pPr marL="1371600" algn="l" rtl="0" eaLnBrk="1" fontAlgn="base" hangingPunct="1">
        <a:spcBef>
          <a:spcPct val="0"/>
        </a:spcBef>
        <a:spcAft>
          <a:spcPct val="0"/>
        </a:spcAft>
        <a:defRPr sz="2800">
          <a:solidFill>
            <a:srgbClr val="ED1848"/>
          </a:solidFill>
          <a:latin typeface="Arial" charset="0"/>
          <a:ea typeface="ＭＳ Ｐゴシック" pitchFamily="1" charset="-128"/>
        </a:defRPr>
      </a:lvl8pPr>
      <a:lvl9pPr marL="1828800" algn="l" rtl="0" eaLnBrk="1" fontAlgn="base" hangingPunct="1">
        <a:spcBef>
          <a:spcPct val="0"/>
        </a:spcBef>
        <a:spcAft>
          <a:spcPct val="0"/>
        </a:spcAft>
        <a:defRPr sz="2800">
          <a:solidFill>
            <a:srgbClr val="ED1848"/>
          </a:solidFill>
          <a:latin typeface="Arial" charset="0"/>
          <a:ea typeface="ＭＳ Ｐゴシック" pitchFamily="1" charset="-128"/>
        </a:defRPr>
      </a:lvl9pPr>
    </p:titleStyle>
    <p:bodyStyle>
      <a:lvl1pPr marL="0" indent="0" algn="l" rtl="0" eaLnBrk="1" fontAlgn="base" hangingPunct="1">
        <a:spcBef>
          <a:spcPts val="2000"/>
        </a:spcBef>
        <a:spcAft>
          <a:spcPct val="0"/>
        </a:spcAft>
        <a:buClr>
          <a:schemeClr val="accent1"/>
        </a:buClr>
        <a:buSzPct val="75000"/>
        <a:defRPr sz="1600">
          <a:solidFill>
            <a:schemeClr val="tx1"/>
          </a:solidFill>
          <a:latin typeface="+mn-lt"/>
          <a:ea typeface="+mn-ea"/>
          <a:cs typeface="+mn-cs"/>
        </a:defRPr>
      </a:lvl1pPr>
      <a:lvl2pPr marL="361950" indent="-182563" algn="l" rtl="0" eaLnBrk="1" fontAlgn="base" hangingPunct="1">
        <a:spcBef>
          <a:spcPts val="1000"/>
        </a:spcBef>
        <a:spcAft>
          <a:spcPct val="0"/>
        </a:spcAft>
        <a:buClr>
          <a:schemeClr val="accent1"/>
        </a:buClr>
        <a:buChar char="•"/>
        <a:defRPr sz="1600">
          <a:solidFill>
            <a:schemeClr val="tx1"/>
          </a:solidFill>
          <a:latin typeface="+mn-lt"/>
          <a:ea typeface="+mn-ea"/>
        </a:defRPr>
      </a:lvl2pPr>
      <a:lvl3pPr marL="747713" indent="-206375" algn="l" rtl="0" eaLnBrk="1" fontAlgn="base" hangingPunct="1">
        <a:spcBef>
          <a:spcPct val="50000"/>
        </a:spcBef>
        <a:spcAft>
          <a:spcPct val="0"/>
        </a:spcAft>
        <a:buClr>
          <a:schemeClr val="accent1"/>
        </a:buClr>
        <a:buFont typeface="Arial" charset="0"/>
        <a:buChar char="−"/>
        <a:defRPr sz="1600">
          <a:solidFill>
            <a:schemeClr val="tx1"/>
          </a:solidFill>
          <a:latin typeface="+mn-lt"/>
          <a:ea typeface="+mn-ea"/>
        </a:defRPr>
      </a:lvl3pPr>
      <a:lvl4pPr marL="1130300" indent="-203200" algn="l" rtl="0" eaLnBrk="1" fontAlgn="base" hangingPunct="1">
        <a:spcBef>
          <a:spcPts val="1000"/>
        </a:spcBef>
        <a:spcAft>
          <a:spcPct val="0"/>
        </a:spcAft>
        <a:buClr>
          <a:schemeClr val="accent1"/>
        </a:buClr>
        <a:buFont typeface="Arial" charset="0"/>
        <a:buChar char="−"/>
        <a:defRPr sz="1600">
          <a:solidFill>
            <a:schemeClr val="tx1"/>
          </a:solidFill>
          <a:latin typeface="+mn-lt"/>
          <a:ea typeface="+mn-ea"/>
        </a:defRPr>
      </a:lvl4pPr>
      <a:lvl5pPr marL="1504950" indent="-195263" algn="l" rtl="0" eaLnBrk="1" fontAlgn="base" hangingPunct="1">
        <a:spcBef>
          <a:spcPts val="1000"/>
        </a:spcBef>
        <a:spcAft>
          <a:spcPct val="0"/>
        </a:spcAft>
        <a:buClr>
          <a:schemeClr val="accent1"/>
        </a:buClr>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7" Type="http://schemas.openxmlformats.org/officeDocument/2006/relationships/hyperlink" Target="mailto:gareth.walters1@hilton.com" TargetMode="External"/><Relationship Id="rId6" Type="http://schemas.openxmlformats.org/officeDocument/2006/relationships/hyperlink" Target="mailto:stella.tsirigoti@hilton.com" TargetMode="External"/><Relationship Id="rId5" Type="http://schemas.openxmlformats.org/officeDocument/2006/relationships/hyperlink" Target="mailto:nicola.gough@hilton.com" TargetMode="External"/><Relationship Id="rId4" Type="http://schemas.openxmlformats.org/officeDocument/2006/relationships/hyperlink" Target="https://bdrconline.com/mbt" TargetMode="External"/><Relationship Id="rId3" Type="http://schemas.openxmlformats.org/officeDocument/2006/relationships/hyperlink" Target="mailto:meetings@bdrc-continental.com"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Sales Enquiry Performance</a:t>
            </a:r>
            <a:endParaRPr lang="en-GB" sz="3200" b="1" dirty="0"/>
          </a:p>
        </p:txBody>
      </p:sp>
      <p:sp>
        <p:nvSpPr>
          <p:cNvPr id="3" name="Text Placeholder 2"/>
          <p:cNvSpPr>
            <a:spLocks noGrp="1"/>
          </p:cNvSpPr>
          <p:nvPr>
            <p:ph type="body" sz="quarter" idx="10"/>
          </p:nvPr>
        </p:nvSpPr>
        <p:spPr/>
        <p:txBody>
          <a:bodyPr/>
          <a:lstStyle/>
          <a:p>
            <a:pPr marL="0" indent="0"/>
            <a:r>
              <a:rPr lang="en-GB" sz="1400" b="1" dirty="0" smtClean="0"/>
              <a:t>C&amp;E, &lt;BRAND&gt;</a:t>
            </a:r>
          </a:p>
          <a:p>
            <a:pPr marL="0" indent="0"/>
            <a:endParaRPr lang="en-GB" sz="1400" dirty="0"/>
          </a:p>
          <a:p>
            <a:pPr marL="0" indent="0"/>
            <a:r>
              <a:rPr lang="en-GB" sz="1400" dirty="0" smtClean="0"/>
              <a:t>&lt;DEMENSE&gt;</a:t>
            </a:r>
          </a:p>
          <a:p>
            <a:pPr marL="0" indent="0"/>
            <a:r>
              <a:rPr lang="en-GB" sz="1400" dirty="0" smtClean="0"/>
              <a:t>&lt;MONTH&gt; &lt;YYYY&gt;</a:t>
            </a:r>
            <a:endParaRPr lang="en-GB" sz="1400" dirty="0"/>
          </a:p>
        </p:txBody>
      </p:sp>
      <p:pic>
        <p:nvPicPr>
          <p:cNvPr id="1026" name="Picture 2" descr="http://www.underconsideration.com/brandnew/archives/hilton_ww_logo_detai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761" y="360270"/>
            <a:ext cx="1927729" cy="66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47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DRC_9_tbl"/>
          <p:cNvGraphicFramePr>
            <a:graphicFrameLocks noGrp="1"/>
          </p:cNvGraphicFramePr>
          <p:nvPr>
            <p:extLst>
              <p:ext uri="{D42A27DB-BD31-4B8C-83A1-F6EECF244321}">
                <p14:modId xmlns:p14="http://schemas.microsoft.com/office/powerpoint/2010/main" val="2149791722"/>
              </p:ext>
            </p:extLst>
          </p:nvPr>
        </p:nvGraphicFramePr>
        <p:xfrm>
          <a:off x="352424" y="937538"/>
          <a:ext cx="9316192" cy="5338439"/>
        </p:xfrm>
        <a:graphic>
          <a:graphicData uri="http://schemas.openxmlformats.org/drawingml/2006/table">
            <a:tbl>
              <a:tblPr firstRow="1" bandRow="1">
                <a:tableStyleId>{073A0DAA-6AF3-43AB-8588-CEC1D06C72B9}</a:tableStyleId>
              </a:tblPr>
              <a:tblGrid>
                <a:gridCol w="4683835"/>
                <a:gridCol w="363967"/>
                <a:gridCol w="918452"/>
                <a:gridCol w="898475"/>
                <a:gridCol w="446777"/>
                <a:gridCol w="831445"/>
                <a:gridCol w="446777"/>
                <a:gridCol w="726464"/>
              </a:tblGrid>
              <a:tr h="239261">
                <a:tc rowSpan="2">
                  <a:txBody>
                    <a:bodyPr/>
                    <a:lstStyle/>
                    <a:p>
                      <a:r>
                        <a:rPr lang="en-GB" sz="800" b="1" dirty="0" smtClean="0">
                          <a:solidFill>
                            <a:schemeClr val="bg1"/>
                          </a:solidFill>
                        </a:rPr>
                        <a:t>&lt;MONTH&gt; &lt;YYYY&gt;</a:t>
                      </a:r>
                      <a:endParaRPr lang="en-GB" sz="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gridSpan="2">
                  <a:txBody>
                    <a:bodyPr/>
                    <a:lstStyle/>
                    <a:p>
                      <a:pPr algn="ctr"/>
                      <a:r>
                        <a:rPr lang="en-GB" sz="800" b="1" dirty="0" smtClean="0">
                          <a:solidFill>
                            <a:schemeClr val="bg1"/>
                          </a:solidFill>
                        </a:rPr>
                        <a:t>Tele Overall Score </a:t>
                      </a: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1" dirty="0" smtClean="0">
                          <a:solidFill>
                            <a:schemeClr val="bg1"/>
                          </a:solidFill>
                        </a:rPr>
                        <a:t>YTD Rank</a:t>
                      </a: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1" dirty="0" smtClean="0">
                          <a:solidFill>
                            <a:schemeClr val="bg1"/>
                          </a:solidFill>
                        </a:rPr>
                        <a:t>Score: Last 3 Months</a:t>
                      </a: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r>
              <a:tr h="239261">
                <a:tc vMerge="1">
                  <a:txBody>
                    <a:bodyPr/>
                    <a:lstStyle/>
                    <a:p>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0" dirty="0" smtClean="0">
                          <a:solidFill>
                            <a:schemeClr val="bg1"/>
                          </a:solidFill>
                        </a:rPr>
                        <a:t>Last Month</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GB" sz="800" b="0" dirty="0" smtClean="0">
                          <a:solidFill>
                            <a:schemeClr val="bg1"/>
                          </a:solidFill>
                        </a:rPr>
                        <a:t>YTD</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0" dirty="0" smtClean="0">
                          <a:solidFill>
                            <a:schemeClr val="bg1"/>
                          </a:solidFill>
                        </a:rPr>
                        <a:t>Worldwide</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0" dirty="0" smtClean="0">
                          <a:solidFill>
                            <a:schemeClr val="bg1"/>
                          </a:solidFill>
                        </a:rPr>
                        <a:t>Overall Tele</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mn-lt"/>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9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sp>
        <p:nvSpPr>
          <p:cNvPr id="6" name="TextBox 5"/>
          <p:cNvSpPr txBox="1"/>
          <p:nvPr/>
        </p:nvSpPr>
        <p:spPr>
          <a:xfrm>
            <a:off x="0" y="0"/>
            <a:ext cx="529312" cy="215444"/>
          </a:xfrm>
          <a:prstGeom prst="rect">
            <a:avLst/>
          </a:prstGeom>
          <a:noFill/>
        </p:spPr>
        <p:txBody>
          <a:bodyPr wrap="none" rtlCol="0">
            <a:spAutoFit/>
          </a:bodyPr>
          <a:lstStyle/>
          <a:p>
            <a:r>
              <a:rPr lang="en-US" sz="800" dirty="0" smtClean="0">
                <a:solidFill>
                  <a:schemeClr val="bg1"/>
                </a:solidFill>
              </a:rPr>
              <a:t>Slide10</a:t>
            </a:r>
            <a:endParaRPr lang="en-GB" sz="800" dirty="0">
              <a:solidFill>
                <a:schemeClr val="bg1"/>
              </a:solidFill>
            </a:endParaRPr>
          </a:p>
        </p:txBody>
      </p:sp>
      <p:sp>
        <p:nvSpPr>
          <p:cNvPr id="14" name="Title 2"/>
          <p:cNvSpPr>
            <a:spLocks noGrp="1"/>
          </p:cNvSpPr>
          <p:nvPr>
            <p:ph type="title"/>
          </p:nvPr>
        </p:nvSpPr>
        <p:spPr>
          <a:xfrm>
            <a:off x="265114" y="0"/>
            <a:ext cx="9345612" cy="782638"/>
          </a:xfr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r>
              <a:rPr lang="en-GB" sz="2400" b="1" dirty="0"/>
              <a:t>Competitor League Table </a:t>
            </a:r>
            <a:r>
              <a:rPr lang="en-GB" sz="900" dirty="0"/>
              <a:t>(Tele </a:t>
            </a:r>
            <a:r>
              <a:rPr lang="en-GB" sz="900" dirty="0" err="1"/>
              <a:t>enq</a:t>
            </a:r>
            <a:r>
              <a:rPr lang="en-GB" sz="900" dirty="0"/>
              <a:t> only not </a:t>
            </a:r>
            <a:r>
              <a:rPr lang="en-GB" sz="900" dirty="0" err="1"/>
              <a:t>inc</a:t>
            </a:r>
            <a:r>
              <a:rPr lang="en-GB" sz="900" dirty="0"/>
              <a:t> Quick Check)</a:t>
            </a:r>
          </a:p>
        </p:txBody>
      </p:sp>
    </p:spTree>
    <p:extLst>
      <p:ext uri="{BB962C8B-B14F-4D97-AF65-F5344CB8AC3E}">
        <p14:creationId xmlns:p14="http://schemas.microsoft.com/office/powerpoint/2010/main" val="1577779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DRC_10_tbl"/>
          <p:cNvGraphicFramePr>
            <a:graphicFrameLocks noGrp="1"/>
          </p:cNvGraphicFramePr>
          <p:nvPr>
            <p:extLst>
              <p:ext uri="{D42A27DB-BD31-4B8C-83A1-F6EECF244321}">
                <p14:modId xmlns:p14="http://schemas.microsoft.com/office/powerpoint/2010/main" val="4149160764"/>
              </p:ext>
            </p:extLst>
          </p:nvPr>
        </p:nvGraphicFramePr>
        <p:xfrm>
          <a:off x="283521" y="889903"/>
          <a:ext cx="9373227" cy="5186156"/>
        </p:xfrm>
        <a:graphic>
          <a:graphicData uri="http://schemas.openxmlformats.org/drawingml/2006/table">
            <a:tbl>
              <a:tblPr firstRow="1" bandRow="1">
                <a:tableStyleId>{073A0DAA-6AF3-43AB-8588-CEC1D06C72B9}</a:tableStyleId>
              </a:tblPr>
              <a:tblGrid>
                <a:gridCol w="3664147"/>
                <a:gridCol w="284730"/>
                <a:gridCol w="718501"/>
                <a:gridCol w="702873"/>
                <a:gridCol w="208643"/>
                <a:gridCol w="863125"/>
                <a:gridCol w="708760"/>
                <a:gridCol w="208280"/>
                <a:gridCol w="646841"/>
                <a:gridCol w="675117"/>
                <a:gridCol w="692210"/>
              </a:tblGrid>
              <a:tr h="349351">
                <a:tc rowSpan="2">
                  <a:txBody>
                    <a:bodyPr/>
                    <a:lstStyle/>
                    <a:p>
                      <a:r>
                        <a:rPr lang="en-GB" sz="800" b="1" dirty="0" smtClean="0">
                          <a:solidFill>
                            <a:schemeClr val="bg1"/>
                          </a:solidFill>
                        </a:rPr>
                        <a:t>&lt;MONTH&gt; &lt;YYYY&gt;</a:t>
                      </a:r>
                      <a:endParaRPr lang="en-GB" sz="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gridSpan="2">
                  <a:txBody>
                    <a:bodyPr/>
                    <a:lstStyle/>
                    <a:p>
                      <a:pPr algn="ctr"/>
                      <a:r>
                        <a:rPr lang="en-GB" sz="800" b="1" dirty="0" smtClean="0">
                          <a:solidFill>
                            <a:schemeClr val="bg1"/>
                          </a:solidFill>
                        </a:rPr>
                        <a:t>Overall Score </a:t>
                      </a: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gridSpan="2">
                  <a:txBody>
                    <a:bodyPr/>
                    <a:lstStyle/>
                    <a:p>
                      <a:pPr algn="ctr"/>
                      <a:r>
                        <a:rPr lang="en-GB" sz="800" b="1" dirty="0" smtClean="0">
                          <a:solidFill>
                            <a:schemeClr val="bg1"/>
                          </a:solidFill>
                        </a:rPr>
                        <a:t>YTD Rank</a:t>
                      </a: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gridSpan="3">
                  <a:txBody>
                    <a:bodyPr/>
                    <a:lstStyle/>
                    <a:p>
                      <a:pPr algn="ctr"/>
                      <a:r>
                        <a:rPr lang="en-GB" sz="800" b="1" dirty="0" smtClean="0">
                          <a:solidFill>
                            <a:schemeClr val="bg1"/>
                          </a:solidFill>
                        </a:rPr>
                        <a:t>Score: Last 3 Months</a:t>
                      </a:r>
                      <a:endParaRPr lang="en-GB" sz="800" b="1"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r>
              <a:tr h="349351">
                <a:tc vMerge="1">
                  <a:txBody>
                    <a:bodyPr/>
                    <a:lstStyle/>
                    <a:p>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0" dirty="0" smtClean="0">
                          <a:solidFill>
                            <a:schemeClr val="bg1"/>
                          </a:solidFill>
                        </a:rPr>
                        <a:t>Last Month</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GB" sz="800" b="0" dirty="0" smtClean="0">
                          <a:solidFill>
                            <a:schemeClr val="bg1"/>
                          </a:solidFill>
                        </a:rPr>
                        <a:t>YTD</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dirty="0" smtClean="0">
                          <a:solidFill>
                            <a:schemeClr val="bg1"/>
                          </a:solidFill>
                        </a:rPr>
                        <a:t>&lt;DEMENSE&gt; </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GB" sz="800" b="0" dirty="0" smtClean="0">
                          <a:solidFill>
                            <a:schemeClr val="bg1"/>
                          </a:solidFill>
                        </a:rPr>
                        <a:t>Worldwide</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GB" sz="800" b="0" dirty="0" smtClean="0">
                          <a:solidFill>
                            <a:schemeClr val="bg1"/>
                          </a:solidFill>
                        </a:rPr>
                        <a:t>Tel </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0" dirty="0" smtClean="0">
                        <a:solidFill>
                          <a:schemeClr val="bg1"/>
                        </a:solidFill>
                      </a:endParaRPr>
                    </a:p>
                    <a:p>
                      <a:pPr algn="ctr"/>
                      <a:r>
                        <a:rPr lang="en-GB" sz="800" b="0" smtClean="0">
                          <a:solidFill>
                            <a:schemeClr val="bg1"/>
                          </a:solidFill>
                        </a:rPr>
                        <a:t>Electronic</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GB" sz="800" b="0" dirty="0" smtClean="0">
                          <a:solidFill>
                            <a:schemeClr val="bg1"/>
                          </a:solidFill>
                        </a:rPr>
                        <a:t>Quick Check</a:t>
                      </a:r>
                      <a:endParaRPr lang="en-GB" sz="800" b="0" dirty="0">
                        <a:solidFill>
                          <a:schemeClr val="bg1"/>
                        </a:solidFill>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4930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GB" sz="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sp>
        <p:nvSpPr>
          <p:cNvPr id="3" name="Title 2"/>
          <p:cNvSpPr>
            <a:spLocks noGrp="1"/>
          </p:cNvSpPr>
          <p:nvPr>
            <p:ph type="title"/>
          </p:nvPr>
        </p:nvSpPr>
        <p:spPr/>
        <p:txBody>
          <a:bodyPr/>
          <a:lstStyle/>
          <a:p>
            <a:r>
              <a:rPr lang="en-GB" dirty="0"/>
              <a:t>&lt;DEMENSE&gt; Hotel </a:t>
            </a:r>
            <a:r>
              <a:rPr lang="en-GB" dirty="0" smtClean="0"/>
              <a:t>League</a:t>
            </a:r>
            <a:endParaRPr lang="en-GB" dirty="0"/>
          </a:p>
        </p:txBody>
      </p:sp>
      <p:sp>
        <p:nvSpPr>
          <p:cNvPr id="6" name="TextBox 5"/>
          <p:cNvSpPr txBox="1"/>
          <p:nvPr/>
        </p:nvSpPr>
        <p:spPr>
          <a:xfrm>
            <a:off x="0" y="0"/>
            <a:ext cx="529312" cy="215444"/>
          </a:xfrm>
          <a:prstGeom prst="rect">
            <a:avLst/>
          </a:prstGeom>
          <a:noFill/>
        </p:spPr>
        <p:txBody>
          <a:bodyPr wrap="none" rtlCol="0">
            <a:spAutoFit/>
          </a:bodyPr>
          <a:lstStyle/>
          <a:p>
            <a:r>
              <a:rPr lang="en-US" sz="800" dirty="0" smtClean="0">
                <a:solidFill>
                  <a:schemeClr val="bg1"/>
                </a:solidFill>
              </a:rPr>
              <a:t>Slide10</a:t>
            </a:r>
            <a:endParaRPr lang="en-GB" sz="800" dirty="0">
              <a:solidFill>
                <a:schemeClr val="bg1"/>
              </a:solidFill>
            </a:endParaRPr>
          </a:p>
        </p:txBody>
      </p:sp>
    </p:spTree>
    <p:extLst>
      <p:ext uri="{BB962C8B-B14F-4D97-AF65-F5344CB8AC3E}">
        <p14:creationId xmlns:p14="http://schemas.microsoft.com/office/powerpoint/2010/main" val="77508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Group 699"/>
          <p:cNvGrpSpPr/>
          <p:nvPr/>
        </p:nvGrpSpPr>
        <p:grpSpPr>
          <a:xfrm>
            <a:off x="363503" y="989433"/>
            <a:ext cx="4223690" cy="2917898"/>
            <a:chOff x="3518216" y="3378399"/>
            <a:chExt cx="4223690" cy="2917898"/>
          </a:xfrm>
        </p:grpSpPr>
        <p:grpSp>
          <p:nvGrpSpPr>
            <p:cNvPr id="29" name="Group 5"/>
            <p:cNvGrpSpPr>
              <a:grpSpLocks/>
            </p:cNvGrpSpPr>
            <p:nvPr/>
          </p:nvGrpSpPr>
          <p:grpSpPr bwMode="auto">
            <a:xfrm>
              <a:off x="4102947" y="4944025"/>
              <a:ext cx="524177" cy="361774"/>
              <a:chOff x="1649" y="2531"/>
              <a:chExt cx="617" cy="392"/>
            </a:xfrm>
            <a:solidFill>
              <a:schemeClr val="bg1">
                <a:lumMod val="85000"/>
              </a:schemeClr>
            </a:solidFill>
          </p:grpSpPr>
          <p:sp>
            <p:nvSpPr>
              <p:cNvPr id="680" name="Freeform 6"/>
              <p:cNvSpPr>
                <a:spLocks/>
              </p:cNvSpPr>
              <p:nvPr/>
            </p:nvSpPr>
            <p:spPr bwMode="auto">
              <a:xfrm>
                <a:off x="1649" y="2804"/>
                <a:ext cx="3" cy="5"/>
              </a:xfrm>
              <a:custGeom>
                <a:avLst/>
                <a:gdLst>
                  <a:gd name="T0" fmla="*/ 2 w 7"/>
                  <a:gd name="T1" fmla="*/ 0 h 11"/>
                  <a:gd name="T2" fmla="*/ 0 w 7"/>
                  <a:gd name="T3" fmla="*/ 4 h 11"/>
                  <a:gd name="T4" fmla="*/ 3 w 7"/>
                  <a:gd name="T5" fmla="*/ 5 h 11"/>
                  <a:gd name="T6" fmla="*/ 2 w 7"/>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1">
                    <a:moveTo>
                      <a:pt x="5" y="0"/>
                    </a:moveTo>
                    <a:lnTo>
                      <a:pt x="0" y="8"/>
                    </a:lnTo>
                    <a:lnTo>
                      <a:pt x="7" y="11"/>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1" name="Freeform 7"/>
              <p:cNvSpPr>
                <a:spLocks/>
              </p:cNvSpPr>
              <p:nvPr/>
            </p:nvSpPr>
            <p:spPr bwMode="auto">
              <a:xfrm>
                <a:off x="1649" y="2804"/>
                <a:ext cx="3" cy="5"/>
              </a:xfrm>
              <a:custGeom>
                <a:avLst/>
                <a:gdLst>
                  <a:gd name="T0" fmla="*/ 2 w 7"/>
                  <a:gd name="T1" fmla="*/ 0 h 11"/>
                  <a:gd name="T2" fmla="*/ 0 w 7"/>
                  <a:gd name="T3" fmla="*/ 4 h 11"/>
                  <a:gd name="T4" fmla="*/ 3 w 7"/>
                  <a:gd name="T5" fmla="*/ 5 h 11"/>
                  <a:gd name="T6" fmla="*/ 2 w 7"/>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1">
                    <a:moveTo>
                      <a:pt x="5" y="0"/>
                    </a:moveTo>
                    <a:lnTo>
                      <a:pt x="0" y="8"/>
                    </a:lnTo>
                    <a:lnTo>
                      <a:pt x="7" y="11"/>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2" name="Freeform 8"/>
              <p:cNvSpPr>
                <a:spLocks/>
              </p:cNvSpPr>
              <p:nvPr/>
            </p:nvSpPr>
            <p:spPr bwMode="auto">
              <a:xfrm>
                <a:off x="1983" y="2604"/>
                <a:ext cx="7" cy="10"/>
              </a:xfrm>
              <a:custGeom>
                <a:avLst/>
                <a:gdLst>
                  <a:gd name="T0" fmla="*/ 1 w 10"/>
                  <a:gd name="T1" fmla="*/ 5 h 13"/>
                  <a:gd name="T2" fmla="*/ 7 w 10"/>
                  <a:gd name="T3" fmla="*/ 0 h 13"/>
                  <a:gd name="T4" fmla="*/ 0 w 10"/>
                  <a:gd name="T5" fmla="*/ 10 h 13"/>
                  <a:gd name="T6" fmla="*/ 1 w 10"/>
                  <a:gd name="T7" fmla="*/ 5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3">
                    <a:moveTo>
                      <a:pt x="1" y="7"/>
                    </a:moveTo>
                    <a:lnTo>
                      <a:pt x="10" y="0"/>
                    </a:lnTo>
                    <a:lnTo>
                      <a:pt x="0" y="13"/>
                    </a:lnTo>
                    <a:lnTo>
                      <a:pt x="1"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3" name="Freeform 9"/>
              <p:cNvSpPr>
                <a:spLocks/>
              </p:cNvSpPr>
              <p:nvPr/>
            </p:nvSpPr>
            <p:spPr bwMode="auto">
              <a:xfrm>
                <a:off x="2093" y="2757"/>
                <a:ext cx="16" cy="38"/>
              </a:xfrm>
              <a:custGeom>
                <a:avLst/>
                <a:gdLst>
                  <a:gd name="T0" fmla="*/ 6 w 22"/>
                  <a:gd name="T1" fmla="*/ 38 h 50"/>
                  <a:gd name="T2" fmla="*/ 13 w 22"/>
                  <a:gd name="T3" fmla="*/ 23 h 50"/>
                  <a:gd name="T4" fmla="*/ 16 w 22"/>
                  <a:gd name="T5" fmla="*/ 3 h 50"/>
                  <a:gd name="T6" fmla="*/ 12 w 22"/>
                  <a:gd name="T7" fmla="*/ 0 h 50"/>
                  <a:gd name="T8" fmla="*/ 10 w 22"/>
                  <a:gd name="T9" fmla="*/ 1 h 50"/>
                  <a:gd name="T10" fmla="*/ 6 w 22"/>
                  <a:gd name="T11" fmla="*/ 8 h 50"/>
                  <a:gd name="T12" fmla="*/ 1 w 22"/>
                  <a:gd name="T13" fmla="*/ 9 h 50"/>
                  <a:gd name="T14" fmla="*/ 0 w 22"/>
                  <a:gd name="T15" fmla="*/ 38 h 50"/>
                  <a:gd name="T16" fmla="*/ 6 w 22"/>
                  <a:gd name="T17" fmla="*/ 38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50">
                    <a:moveTo>
                      <a:pt x="8" y="50"/>
                    </a:moveTo>
                    <a:lnTo>
                      <a:pt x="18" y="30"/>
                    </a:lnTo>
                    <a:lnTo>
                      <a:pt x="22" y="4"/>
                    </a:lnTo>
                    <a:lnTo>
                      <a:pt x="16" y="0"/>
                    </a:lnTo>
                    <a:lnTo>
                      <a:pt x="14" y="1"/>
                    </a:lnTo>
                    <a:lnTo>
                      <a:pt x="8" y="10"/>
                    </a:lnTo>
                    <a:lnTo>
                      <a:pt x="1" y="12"/>
                    </a:lnTo>
                    <a:lnTo>
                      <a:pt x="0" y="50"/>
                    </a:lnTo>
                    <a:lnTo>
                      <a:pt x="8" y="5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4" name="Freeform 10"/>
              <p:cNvSpPr>
                <a:spLocks/>
              </p:cNvSpPr>
              <p:nvPr/>
            </p:nvSpPr>
            <p:spPr bwMode="auto">
              <a:xfrm>
                <a:off x="2141" y="2866"/>
                <a:ext cx="47" cy="40"/>
              </a:xfrm>
              <a:custGeom>
                <a:avLst/>
                <a:gdLst>
                  <a:gd name="T0" fmla="*/ 47 w 62"/>
                  <a:gd name="T1" fmla="*/ 21 h 53"/>
                  <a:gd name="T2" fmla="*/ 38 w 62"/>
                  <a:gd name="T3" fmla="*/ 14 h 53"/>
                  <a:gd name="T4" fmla="*/ 32 w 62"/>
                  <a:gd name="T5" fmla="*/ 2 h 53"/>
                  <a:gd name="T6" fmla="*/ 25 w 62"/>
                  <a:gd name="T7" fmla="*/ 5 h 53"/>
                  <a:gd name="T8" fmla="*/ 19 w 62"/>
                  <a:gd name="T9" fmla="*/ 2 h 53"/>
                  <a:gd name="T10" fmla="*/ 2 w 62"/>
                  <a:gd name="T11" fmla="*/ 0 h 53"/>
                  <a:gd name="T12" fmla="*/ 0 w 62"/>
                  <a:gd name="T13" fmla="*/ 10 h 53"/>
                  <a:gd name="T14" fmla="*/ 3 w 62"/>
                  <a:gd name="T15" fmla="*/ 17 h 53"/>
                  <a:gd name="T16" fmla="*/ 11 w 62"/>
                  <a:gd name="T17" fmla="*/ 21 h 53"/>
                  <a:gd name="T18" fmla="*/ 12 w 62"/>
                  <a:gd name="T19" fmla="*/ 17 h 53"/>
                  <a:gd name="T20" fmla="*/ 9 w 62"/>
                  <a:gd name="T21" fmla="*/ 15 h 53"/>
                  <a:gd name="T22" fmla="*/ 13 w 62"/>
                  <a:gd name="T23" fmla="*/ 15 h 53"/>
                  <a:gd name="T24" fmla="*/ 20 w 62"/>
                  <a:gd name="T25" fmla="*/ 23 h 53"/>
                  <a:gd name="T26" fmla="*/ 31 w 62"/>
                  <a:gd name="T27" fmla="*/ 29 h 53"/>
                  <a:gd name="T28" fmla="*/ 32 w 62"/>
                  <a:gd name="T29" fmla="*/ 37 h 53"/>
                  <a:gd name="T30" fmla="*/ 37 w 62"/>
                  <a:gd name="T31" fmla="*/ 39 h 53"/>
                  <a:gd name="T32" fmla="*/ 38 w 62"/>
                  <a:gd name="T33" fmla="*/ 35 h 53"/>
                  <a:gd name="T34" fmla="*/ 42 w 62"/>
                  <a:gd name="T35" fmla="*/ 40 h 53"/>
                  <a:gd name="T36" fmla="*/ 46 w 62"/>
                  <a:gd name="T37" fmla="*/ 29 h 53"/>
                  <a:gd name="T38" fmla="*/ 43 w 62"/>
                  <a:gd name="T39" fmla="*/ 28 h 53"/>
                  <a:gd name="T40" fmla="*/ 43 w 62"/>
                  <a:gd name="T41" fmla="*/ 24 h 53"/>
                  <a:gd name="T42" fmla="*/ 47 w 62"/>
                  <a:gd name="T43" fmla="*/ 21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53">
                    <a:moveTo>
                      <a:pt x="62" y="28"/>
                    </a:moveTo>
                    <a:lnTo>
                      <a:pt x="50" y="18"/>
                    </a:lnTo>
                    <a:lnTo>
                      <a:pt x="42" y="3"/>
                    </a:lnTo>
                    <a:lnTo>
                      <a:pt x="33" y="7"/>
                    </a:lnTo>
                    <a:lnTo>
                      <a:pt x="25" y="2"/>
                    </a:lnTo>
                    <a:lnTo>
                      <a:pt x="2" y="0"/>
                    </a:lnTo>
                    <a:lnTo>
                      <a:pt x="0" y="13"/>
                    </a:lnTo>
                    <a:lnTo>
                      <a:pt x="4" y="22"/>
                    </a:lnTo>
                    <a:lnTo>
                      <a:pt x="15" y="28"/>
                    </a:lnTo>
                    <a:lnTo>
                      <a:pt x="16" y="23"/>
                    </a:lnTo>
                    <a:lnTo>
                      <a:pt x="12" y="20"/>
                    </a:lnTo>
                    <a:lnTo>
                      <a:pt x="17" y="20"/>
                    </a:lnTo>
                    <a:lnTo>
                      <a:pt x="26" y="31"/>
                    </a:lnTo>
                    <a:lnTo>
                      <a:pt x="41" y="38"/>
                    </a:lnTo>
                    <a:lnTo>
                      <a:pt x="42" y="49"/>
                    </a:lnTo>
                    <a:lnTo>
                      <a:pt x="49" y="52"/>
                    </a:lnTo>
                    <a:lnTo>
                      <a:pt x="50" y="47"/>
                    </a:lnTo>
                    <a:lnTo>
                      <a:pt x="55" y="53"/>
                    </a:lnTo>
                    <a:lnTo>
                      <a:pt x="61" y="39"/>
                    </a:lnTo>
                    <a:lnTo>
                      <a:pt x="57" y="37"/>
                    </a:lnTo>
                    <a:lnTo>
                      <a:pt x="57" y="32"/>
                    </a:lnTo>
                    <a:lnTo>
                      <a:pt x="62" y="2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5" name="Freeform 11"/>
              <p:cNvSpPr>
                <a:spLocks/>
              </p:cNvSpPr>
              <p:nvPr/>
            </p:nvSpPr>
            <p:spPr bwMode="auto">
              <a:xfrm>
                <a:off x="2081" y="2818"/>
                <a:ext cx="33" cy="18"/>
              </a:xfrm>
              <a:custGeom>
                <a:avLst/>
                <a:gdLst>
                  <a:gd name="T0" fmla="*/ 0 w 44"/>
                  <a:gd name="T1" fmla="*/ 10 h 25"/>
                  <a:gd name="T2" fmla="*/ 20 w 44"/>
                  <a:gd name="T3" fmla="*/ 18 h 25"/>
                  <a:gd name="T4" fmla="*/ 27 w 44"/>
                  <a:gd name="T5" fmla="*/ 18 h 25"/>
                  <a:gd name="T6" fmla="*/ 33 w 44"/>
                  <a:gd name="T7" fmla="*/ 15 h 25"/>
                  <a:gd name="T8" fmla="*/ 32 w 44"/>
                  <a:gd name="T9" fmla="*/ 8 h 25"/>
                  <a:gd name="T10" fmla="*/ 23 w 44"/>
                  <a:gd name="T11" fmla="*/ 8 h 25"/>
                  <a:gd name="T12" fmla="*/ 10 w 44"/>
                  <a:gd name="T13" fmla="*/ 0 h 25"/>
                  <a:gd name="T14" fmla="*/ 0 w 44"/>
                  <a:gd name="T15" fmla="*/ 1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5">
                    <a:moveTo>
                      <a:pt x="0" y="14"/>
                    </a:moveTo>
                    <a:lnTo>
                      <a:pt x="27" y="25"/>
                    </a:lnTo>
                    <a:lnTo>
                      <a:pt x="36" y="25"/>
                    </a:lnTo>
                    <a:lnTo>
                      <a:pt x="44" y="21"/>
                    </a:lnTo>
                    <a:lnTo>
                      <a:pt x="42" y="11"/>
                    </a:lnTo>
                    <a:lnTo>
                      <a:pt x="31" y="11"/>
                    </a:lnTo>
                    <a:lnTo>
                      <a:pt x="13" y="0"/>
                    </a:lnTo>
                    <a:lnTo>
                      <a:pt x="0" y="1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6" name="Freeform 12"/>
              <p:cNvSpPr>
                <a:spLocks/>
              </p:cNvSpPr>
              <p:nvPr/>
            </p:nvSpPr>
            <p:spPr bwMode="auto">
              <a:xfrm>
                <a:off x="2050" y="2767"/>
                <a:ext cx="56" cy="61"/>
              </a:xfrm>
              <a:custGeom>
                <a:avLst/>
                <a:gdLst>
                  <a:gd name="T0" fmla="*/ 56 w 75"/>
                  <a:gd name="T1" fmla="*/ 31 h 83"/>
                  <a:gd name="T2" fmla="*/ 49 w 75"/>
                  <a:gd name="T3" fmla="*/ 28 h 83"/>
                  <a:gd name="T4" fmla="*/ 43 w 75"/>
                  <a:gd name="T5" fmla="*/ 28 h 83"/>
                  <a:gd name="T6" fmla="*/ 44 w 75"/>
                  <a:gd name="T7" fmla="*/ 0 h 83"/>
                  <a:gd name="T8" fmla="*/ 19 w 75"/>
                  <a:gd name="T9" fmla="*/ 0 h 83"/>
                  <a:gd name="T10" fmla="*/ 19 w 75"/>
                  <a:gd name="T11" fmla="*/ 7 h 83"/>
                  <a:gd name="T12" fmla="*/ 10 w 75"/>
                  <a:gd name="T13" fmla="*/ 6 h 83"/>
                  <a:gd name="T14" fmla="*/ 21 w 75"/>
                  <a:gd name="T15" fmla="*/ 16 h 83"/>
                  <a:gd name="T16" fmla="*/ 25 w 75"/>
                  <a:gd name="T17" fmla="*/ 26 h 83"/>
                  <a:gd name="T18" fmla="*/ 12 w 75"/>
                  <a:gd name="T19" fmla="*/ 26 h 83"/>
                  <a:gd name="T20" fmla="*/ 2 w 75"/>
                  <a:gd name="T21" fmla="*/ 40 h 83"/>
                  <a:gd name="T22" fmla="*/ 0 w 75"/>
                  <a:gd name="T23" fmla="*/ 48 h 83"/>
                  <a:gd name="T24" fmla="*/ 13 w 75"/>
                  <a:gd name="T25" fmla="*/ 58 h 83"/>
                  <a:gd name="T26" fmla="*/ 31 w 75"/>
                  <a:gd name="T27" fmla="*/ 61 h 83"/>
                  <a:gd name="T28" fmla="*/ 41 w 75"/>
                  <a:gd name="T29" fmla="*/ 51 h 83"/>
                  <a:gd name="T30" fmla="*/ 44 w 75"/>
                  <a:gd name="T31" fmla="*/ 47 h 83"/>
                  <a:gd name="T32" fmla="*/ 43 w 75"/>
                  <a:gd name="T33" fmla="*/ 43 h 83"/>
                  <a:gd name="T34" fmla="*/ 55 w 75"/>
                  <a:gd name="T35" fmla="*/ 35 h 83"/>
                  <a:gd name="T36" fmla="*/ 56 w 75"/>
                  <a:gd name="T37" fmla="*/ 31 h 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83">
                    <a:moveTo>
                      <a:pt x="75" y="42"/>
                    </a:moveTo>
                    <a:lnTo>
                      <a:pt x="66" y="38"/>
                    </a:lnTo>
                    <a:lnTo>
                      <a:pt x="58" y="38"/>
                    </a:lnTo>
                    <a:lnTo>
                      <a:pt x="59" y="0"/>
                    </a:lnTo>
                    <a:lnTo>
                      <a:pt x="26" y="0"/>
                    </a:lnTo>
                    <a:lnTo>
                      <a:pt x="25" y="10"/>
                    </a:lnTo>
                    <a:lnTo>
                      <a:pt x="14" y="8"/>
                    </a:lnTo>
                    <a:lnTo>
                      <a:pt x="28" y="22"/>
                    </a:lnTo>
                    <a:lnTo>
                      <a:pt x="33" y="35"/>
                    </a:lnTo>
                    <a:lnTo>
                      <a:pt x="16" y="36"/>
                    </a:lnTo>
                    <a:lnTo>
                      <a:pt x="3" y="55"/>
                    </a:lnTo>
                    <a:lnTo>
                      <a:pt x="0" y="65"/>
                    </a:lnTo>
                    <a:lnTo>
                      <a:pt x="17" y="79"/>
                    </a:lnTo>
                    <a:lnTo>
                      <a:pt x="42" y="83"/>
                    </a:lnTo>
                    <a:lnTo>
                      <a:pt x="55" y="69"/>
                    </a:lnTo>
                    <a:lnTo>
                      <a:pt x="59" y="64"/>
                    </a:lnTo>
                    <a:lnTo>
                      <a:pt x="58" y="58"/>
                    </a:lnTo>
                    <a:lnTo>
                      <a:pt x="74" y="47"/>
                    </a:lnTo>
                    <a:lnTo>
                      <a:pt x="75" y="4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7" name="Freeform 13"/>
              <p:cNvSpPr>
                <a:spLocks/>
              </p:cNvSpPr>
              <p:nvPr/>
            </p:nvSpPr>
            <p:spPr bwMode="auto">
              <a:xfrm>
                <a:off x="2090" y="2795"/>
                <a:ext cx="89" cy="44"/>
              </a:xfrm>
              <a:custGeom>
                <a:avLst/>
                <a:gdLst>
                  <a:gd name="T0" fmla="*/ 89 w 119"/>
                  <a:gd name="T1" fmla="*/ 15 h 60"/>
                  <a:gd name="T2" fmla="*/ 76 w 119"/>
                  <a:gd name="T3" fmla="*/ 5 h 60"/>
                  <a:gd name="T4" fmla="*/ 63 w 119"/>
                  <a:gd name="T5" fmla="*/ 0 h 60"/>
                  <a:gd name="T6" fmla="*/ 15 w 119"/>
                  <a:gd name="T7" fmla="*/ 3 h 60"/>
                  <a:gd name="T8" fmla="*/ 14 w 119"/>
                  <a:gd name="T9" fmla="*/ 7 h 60"/>
                  <a:gd name="T10" fmla="*/ 2 w 119"/>
                  <a:gd name="T11" fmla="*/ 15 h 60"/>
                  <a:gd name="T12" fmla="*/ 3 w 119"/>
                  <a:gd name="T13" fmla="*/ 19 h 60"/>
                  <a:gd name="T14" fmla="*/ 0 w 119"/>
                  <a:gd name="T15" fmla="*/ 23 h 60"/>
                  <a:gd name="T16" fmla="*/ 13 w 119"/>
                  <a:gd name="T17" fmla="*/ 31 h 60"/>
                  <a:gd name="T18" fmla="*/ 22 w 119"/>
                  <a:gd name="T19" fmla="*/ 31 h 60"/>
                  <a:gd name="T20" fmla="*/ 23 w 119"/>
                  <a:gd name="T21" fmla="*/ 38 h 60"/>
                  <a:gd name="T22" fmla="*/ 27 w 119"/>
                  <a:gd name="T23" fmla="*/ 38 h 60"/>
                  <a:gd name="T24" fmla="*/ 30 w 119"/>
                  <a:gd name="T25" fmla="*/ 44 h 60"/>
                  <a:gd name="T26" fmla="*/ 34 w 119"/>
                  <a:gd name="T27" fmla="*/ 43 h 60"/>
                  <a:gd name="T28" fmla="*/ 38 w 119"/>
                  <a:gd name="T29" fmla="*/ 39 h 60"/>
                  <a:gd name="T30" fmla="*/ 39 w 119"/>
                  <a:gd name="T31" fmla="*/ 33 h 60"/>
                  <a:gd name="T32" fmla="*/ 45 w 119"/>
                  <a:gd name="T33" fmla="*/ 33 h 60"/>
                  <a:gd name="T34" fmla="*/ 47 w 119"/>
                  <a:gd name="T35" fmla="*/ 28 h 60"/>
                  <a:gd name="T36" fmla="*/ 53 w 119"/>
                  <a:gd name="T37" fmla="*/ 30 h 60"/>
                  <a:gd name="T38" fmla="*/ 61 w 119"/>
                  <a:gd name="T39" fmla="*/ 24 h 60"/>
                  <a:gd name="T40" fmla="*/ 67 w 119"/>
                  <a:gd name="T41" fmla="*/ 17 h 60"/>
                  <a:gd name="T42" fmla="*/ 74 w 119"/>
                  <a:gd name="T43" fmla="*/ 20 h 60"/>
                  <a:gd name="T44" fmla="*/ 89 w 119"/>
                  <a:gd name="T45" fmla="*/ 15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60">
                    <a:moveTo>
                      <a:pt x="119" y="20"/>
                    </a:moveTo>
                    <a:lnTo>
                      <a:pt x="102" y="7"/>
                    </a:lnTo>
                    <a:lnTo>
                      <a:pt x="84" y="0"/>
                    </a:lnTo>
                    <a:lnTo>
                      <a:pt x="20" y="4"/>
                    </a:lnTo>
                    <a:lnTo>
                      <a:pt x="19" y="9"/>
                    </a:lnTo>
                    <a:lnTo>
                      <a:pt x="3" y="20"/>
                    </a:lnTo>
                    <a:lnTo>
                      <a:pt x="4" y="26"/>
                    </a:lnTo>
                    <a:lnTo>
                      <a:pt x="0" y="31"/>
                    </a:lnTo>
                    <a:lnTo>
                      <a:pt x="18" y="42"/>
                    </a:lnTo>
                    <a:lnTo>
                      <a:pt x="29" y="42"/>
                    </a:lnTo>
                    <a:lnTo>
                      <a:pt x="31" y="52"/>
                    </a:lnTo>
                    <a:lnTo>
                      <a:pt x="36" y="52"/>
                    </a:lnTo>
                    <a:lnTo>
                      <a:pt x="40" y="60"/>
                    </a:lnTo>
                    <a:lnTo>
                      <a:pt x="46" y="58"/>
                    </a:lnTo>
                    <a:lnTo>
                      <a:pt x="51" y="53"/>
                    </a:lnTo>
                    <a:lnTo>
                      <a:pt x="52" y="45"/>
                    </a:lnTo>
                    <a:lnTo>
                      <a:pt x="60" y="45"/>
                    </a:lnTo>
                    <a:lnTo>
                      <a:pt x="63" y="38"/>
                    </a:lnTo>
                    <a:lnTo>
                      <a:pt x="71" y="41"/>
                    </a:lnTo>
                    <a:lnTo>
                      <a:pt x="82" y="33"/>
                    </a:lnTo>
                    <a:lnTo>
                      <a:pt x="89" y="23"/>
                    </a:lnTo>
                    <a:lnTo>
                      <a:pt x="99" y="27"/>
                    </a:lnTo>
                    <a:lnTo>
                      <a:pt x="119"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8" name="Freeform 14"/>
              <p:cNvSpPr>
                <a:spLocks/>
              </p:cNvSpPr>
              <p:nvPr/>
            </p:nvSpPr>
            <p:spPr bwMode="auto">
              <a:xfrm>
                <a:off x="1692" y="2531"/>
                <a:ext cx="436" cy="284"/>
              </a:xfrm>
              <a:custGeom>
                <a:avLst/>
                <a:gdLst>
                  <a:gd name="T0" fmla="*/ 251 w 587"/>
                  <a:gd name="T1" fmla="*/ 85 h 383"/>
                  <a:gd name="T2" fmla="*/ 224 w 587"/>
                  <a:gd name="T3" fmla="*/ 48 h 383"/>
                  <a:gd name="T4" fmla="*/ 183 w 587"/>
                  <a:gd name="T5" fmla="*/ 53 h 383"/>
                  <a:gd name="T6" fmla="*/ 154 w 587"/>
                  <a:gd name="T7" fmla="*/ 16 h 383"/>
                  <a:gd name="T8" fmla="*/ 88 w 587"/>
                  <a:gd name="T9" fmla="*/ 24 h 383"/>
                  <a:gd name="T10" fmla="*/ 9 w 587"/>
                  <a:gd name="T11" fmla="*/ 15 h 383"/>
                  <a:gd name="T12" fmla="*/ 22 w 587"/>
                  <a:gd name="T13" fmla="*/ 50 h 383"/>
                  <a:gd name="T14" fmla="*/ 44 w 587"/>
                  <a:gd name="T15" fmla="*/ 83 h 383"/>
                  <a:gd name="T16" fmla="*/ 53 w 587"/>
                  <a:gd name="T17" fmla="*/ 99 h 383"/>
                  <a:gd name="T18" fmla="*/ 61 w 587"/>
                  <a:gd name="T19" fmla="*/ 102 h 383"/>
                  <a:gd name="T20" fmla="*/ 72 w 587"/>
                  <a:gd name="T21" fmla="*/ 131 h 383"/>
                  <a:gd name="T22" fmla="*/ 105 w 587"/>
                  <a:gd name="T23" fmla="*/ 160 h 383"/>
                  <a:gd name="T24" fmla="*/ 101 w 587"/>
                  <a:gd name="T25" fmla="*/ 139 h 383"/>
                  <a:gd name="T26" fmla="*/ 82 w 587"/>
                  <a:gd name="T27" fmla="*/ 101 h 383"/>
                  <a:gd name="T28" fmla="*/ 78 w 587"/>
                  <a:gd name="T29" fmla="*/ 102 h 383"/>
                  <a:gd name="T30" fmla="*/ 51 w 587"/>
                  <a:gd name="T31" fmla="*/ 59 h 383"/>
                  <a:gd name="T32" fmla="*/ 33 w 587"/>
                  <a:gd name="T33" fmla="*/ 13 h 383"/>
                  <a:gd name="T34" fmla="*/ 58 w 587"/>
                  <a:gd name="T35" fmla="*/ 27 h 383"/>
                  <a:gd name="T36" fmla="*/ 88 w 587"/>
                  <a:gd name="T37" fmla="*/ 79 h 383"/>
                  <a:gd name="T38" fmla="*/ 117 w 587"/>
                  <a:gd name="T39" fmla="*/ 105 h 383"/>
                  <a:gd name="T40" fmla="*/ 120 w 587"/>
                  <a:gd name="T41" fmla="*/ 116 h 383"/>
                  <a:gd name="T42" fmla="*/ 134 w 587"/>
                  <a:gd name="T43" fmla="*/ 128 h 383"/>
                  <a:gd name="T44" fmla="*/ 157 w 587"/>
                  <a:gd name="T45" fmla="*/ 156 h 383"/>
                  <a:gd name="T46" fmla="*/ 170 w 587"/>
                  <a:gd name="T47" fmla="*/ 192 h 383"/>
                  <a:gd name="T48" fmla="*/ 170 w 587"/>
                  <a:gd name="T49" fmla="*/ 208 h 383"/>
                  <a:gd name="T50" fmla="*/ 200 w 587"/>
                  <a:gd name="T51" fmla="*/ 230 h 383"/>
                  <a:gd name="T52" fmla="*/ 266 w 587"/>
                  <a:gd name="T53" fmla="*/ 256 h 383"/>
                  <a:gd name="T54" fmla="*/ 319 w 587"/>
                  <a:gd name="T55" fmla="*/ 262 h 383"/>
                  <a:gd name="T56" fmla="*/ 358 w 587"/>
                  <a:gd name="T57" fmla="*/ 284 h 383"/>
                  <a:gd name="T58" fmla="*/ 383 w 587"/>
                  <a:gd name="T59" fmla="*/ 262 h 383"/>
                  <a:gd name="T60" fmla="*/ 377 w 587"/>
                  <a:gd name="T61" fmla="*/ 243 h 383"/>
                  <a:gd name="T62" fmla="*/ 407 w 587"/>
                  <a:gd name="T63" fmla="*/ 234 h 383"/>
                  <a:gd name="T64" fmla="*/ 416 w 587"/>
                  <a:gd name="T65" fmla="*/ 222 h 383"/>
                  <a:gd name="T66" fmla="*/ 421 w 587"/>
                  <a:gd name="T67" fmla="*/ 232 h 383"/>
                  <a:gd name="T68" fmla="*/ 426 w 587"/>
                  <a:gd name="T69" fmla="*/ 210 h 383"/>
                  <a:gd name="T70" fmla="*/ 433 w 587"/>
                  <a:gd name="T71" fmla="*/ 181 h 383"/>
                  <a:gd name="T72" fmla="*/ 422 w 587"/>
                  <a:gd name="T73" fmla="*/ 179 h 383"/>
                  <a:gd name="T74" fmla="*/ 378 w 587"/>
                  <a:gd name="T75" fmla="*/ 214 h 383"/>
                  <a:gd name="T76" fmla="*/ 368 w 587"/>
                  <a:gd name="T77" fmla="*/ 226 h 383"/>
                  <a:gd name="T78" fmla="*/ 319 w 587"/>
                  <a:gd name="T79" fmla="*/ 225 h 383"/>
                  <a:gd name="T80" fmla="*/ 297 w 587"/>
                  <a:gd name="T81" fmla="*/ 204 h 383"/>
                  <a:gd name="T82" fmla="*/ 280 w 587"/>
                  <a:gd name="T83" fmla="*/ 171 h 383"/>
                  <a:gd name="T84" fmla="*/ 282 w 587"/>
                  <a:gd name="T85" fmla="*/ 121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87" h="383">
                    <a:moveTo>
                      <a:pt x="389" y="152"/>
                    </a:moveTo>
                    <a:lnTo>
                      <a:pt x="350" y="140"/>
                    </a:lnTo>
                    <a:lnTo>
                      <a:pt x="338" y="114"/>
                    </a:lnTo>
                    <a:lnTo>
                      <a:pt x="324" y="97"/>
                    </a:lnTo>
                    <a:lnTo>
                      <a:pt x="318" y="81"/>
                    </a:lnTo>
                    <a:lnTo>
                      <a:pt x="302" y="65"/>
                    </a:lnTo>
                    <a:lnTo>
                      <a:pt x="278" y="67"/>
                    </a:lnTo>
                    <a:lnTo>
                      <a:pt x="268" y="85"/>
                    </a:lnTo>
                    <a:lnTo>
                      <a:pt x="246" y="71"/>
                    </a:lnTo>
                    <a:lnTo>
                      <a:pt x="239" y="60"/>
                    </a:lnTo>
                    <a:lnTo>
                      <a:pt x="235" y="46"/>
                    </a:lnTo>
                    <a:lnTo>
                      <a:pt x="207" y="21"/>
                    </a:lnTo>
                    <a:lnTo>
                      <a:pt x="171" y="21"/>
                    </a:lnTo>
                    <a:lnTo>
                      <a:pt x="171" y="30"/>
                    </a:lnTo>
                    <a:lnTo>
                      <a:pt x="118" y="32"/>
                    </a:lnTo>
                    <a:lnTo>
                      <a:pt x="46" y="0"/>
                    </a:lnTo>
                    <a:lnTo>
                      <a:pt x="0" y="4"/>
                    </a:lnTo>
                    <a:lnTo>
                      <a:pt x="12" y="20"/>
                    </a:lnTo>
                    <a:lnTo>
                      <a:pt x="24" y="53"/>
                    </a:lnTo>
                    <a:lnTo>
                      <a:pt x="27" y="52"/>
                    </a:lnTo>
                    <a:lnTo>
                      <a:pt x="30" y="68"/>
                    </a:lnTo>
                    <a:lnTo>
                      <a:pt x="44" y="75"/>
                    </a:lnTo>
                    <a:lnTo>
                      <a:pt x="61" y="96"/>
                    </a:lnTo>
                    <a:lnTo>
                      <a:pt x="59" y="112"/>
                    </a:lnTo>
                    <a:lnTo>
                      <a:pt x="44" y="110"/>
                    </a:lnTo>
                    <a:lnTo>
                      <a:pt x="44" y="113"/>
                    </a:lnTo>
                    <a:lnTo>
                      <a:pt x="71" y="133"/>
                    </a:lnTo>
                    <a:lnTo>
                      <a:pt x="76" y="134"/>
                    </a:lnTo>
                    <a:lnTo>
                      <a:pt x="79" y="129"/>
                    </a:lnTo>
                    <a:lnTo>
                      <a:pt x="82" y="137"/>
                    </a:lnTo>
                    <a:lnTo>
                      <a:pt x="95" y="145"/>
                    </a:lnTo>
                    <a:lnTo>
                      <a:pt x="99" y="156"/>
                    </a:lnTo>
                    <a:lnTo>
                      <a:pt x="97" y="177"/>
                    </a:lnTo>
                    <a:lnTo>
                      <a:pt x="105" y="177"/>
                    </a:lnTo>
                    <a:lnTo>
                      <a:pt x="131" y="200"/>
                    </a:lnTo>
                    <a:lnTo>
                      <a:pt x="141" y="216"/>
                    </a:lnTo>
                    <a:lnTo>
                      <a:pt x="150" y="210"/>
                    </a:lnTo>
                    <a:lnTo>
                      <a:pt x="151" y="202"/>
                    </a:lnTo>
                    <a:lnTo>
                      <a:pt x="136" y="187"/>
                    </a:lnTo>
                    <a:lnTo>
                      <a:pt x="132" y="189"/>
                    </a:lnTo>
                    <a:lnTo>
                      <a:pt x="128" y="187"/>
                    </a:lnTo>
                    <a:lnTo>
                      <a:pt x="110" y="136"/>
                    </a:lnTo>
                    <a:lnTo>
                      <a:pt x="106" y="133"/>
                    </a:lnTo>
                    <a:lnTo>
                      <a:pt x="106" y="139"/>
                    </a:lnTo>
                    <a:lnTo>
                      <a:pt x="105" y="137"/>
                    </a:lnTo>
                    <a:lnTo>
                      <a:pt x="78" y="88"/>
                    </a:lnTo>
                    <a:lnTo>
                      <a:pt x="73" y="87"/>
                    </a:lnTo>
                    <a:lnTo>
                      <a:pt x="69" y="79"/>
                    </a:lnTo>
                    <a:lnTo>
                      <a:pt x="56" y="68"/>
                    </a:lnTo>
                    <a:lnTo>
                      <a:pt x="52" y="59"/>
                    </a:lnTo>
                    <a:lnTo>
                      <a:pt x="44" y="17"/>
                    </a:lnTo>
                    <a:lnTo>
                      <a:pt x="58" y="28"/>
                    </a:lnTo>
                    <a:lnTo>
                      <a:pt x="66" y="28"/>
                    </a:lnTo>
                    <a:lnTo>
                      <a:pt x="78" y="36"/>
                    </a:lnTo>
                    <a:lnTo>
                      <a:pt x="87" y="64"/>
                    </a:lnTo>
                    <a:lnTo>
                      <a:pt x="105" y="92"/>
                    </a:lnTo>
                    <a:lnTo>
                      <a:pt x="118" y="107"/>
                    </a:lnTo>
                    <a:lnTo>
                      <a:pt x="128" y="109"/>
                    </a:lnTo>
                    <a:lnTo>
                      <a:pt x="131" y="122"/>
                    </a:lnTo>
                    <a:lnTo>
                      <a:pt x="157" y="142"/>
                    </a:lnTo>
                    <a:lnTo>
                      <a:pt x="152" y="152"/>
                    </a:lnTo>
                    <a:lnTo>
                      <a:pt x="155" y="158"/>
                    </a:lnTo>
                    <a:lnTo>
                      <a:pt x="161" y="156"/>
                    </a:lnTo>
                    <a:lnTo>
                      <a:pt x="161" y="162"/>
                    </a:lnTo>
                    <a:lnTo>
                      <a:pt x="173" y="166"/>
                    </a:lnTo>
                    <a:lnTo>
                      <a:pt x="180" y="172"/>
                    </a:lnTo>
                    <a:lnTo>
                      <a:pt x="181" y="181"/>
                    </a:lnTo>
                    <a:lnTo>
                      <a:pt x="200" y="196"/>
                    </a:lnTo>
                    <a:lnTo>
                      <a:pt x="211" y="211"/>
                    </a:lnTo>
                    <a:lnTo>
                      <a:pt x="224" y="222"/>
                    </a:lnTo>
                    <a:lnTo>
                      <a:pt x="234" y="250"/>
                    </a:lnTo>
                    <a:lnTo>
                      <a:pt x="229" y="259"/>
                    </a:lnTo>
                    <a:lnTo>
                      <a:pt x="233" y="264"/>
                    </a:lnTo>
                    <a:lnTo>
                      <a:pt x="225" y="267"/>
                    </a:lnTo>
                    <a:lnTo>
                      <a:pt x="229" y="280"/>
                    </a:lnTo>
                    <a:lnTo>
                      <a:pt x="240" y="289"/>
                    </a:lnTo>
                    <a:lnTo>
                      <a:pt x="259" y="300"/>
                    </a:lnTo>
                    <a:lnTo>
                      <a:pt x="269" y="310"/>
                    </a:lnTo>
                    <a:lnTo>
                      <a:pt x="297" y="316"/>
                    </a:lnTo>
                    <a:lnTo>
                      <a:pt x="315" y="332"/>
                    </a:lnTo>
                    <a:lnTo>
                      <a:pt x="358" y="345"/>
                    </a:lnTo>
                    <a:lnTo>
                      <a:pt x="377" y="356"/>
                    </a:lnTo>
                    <a:lnTo>
                      <a:pt x="406" y="364"/>
                    </a:lnTo>
                    <a:lnTo>
                      <a:pt x="429" y="353"/>
                    </a:lnTo>
                    <a:lnTo>
                      <a:pt x="437" y="352"/>
                    </a:lnTo>
                    <a:lnTo>
                      <a:pt x="458" y="360"/>
                    </a:lnTo>
                    <a:lnTo>
                      <a:pt x="482" y="383"/>
                    </a:lnTo>
                    <a:lnTo>
                      <a:pt x="485" y="373"/>
                    </a:lnTo>
                    <a:lnTo>
                      <a:pt x="498" y="354"/>
                    </a:lnTo>
                    <a:lnTo>
                      <a:pt x="515" y="353"/>
                    </a:lnTo>
                    <a:lnTo>
                      <a:pt x="510" y="340"/>
                    </a:lnTo>
                    <a:lnTo>
                      <a:pt x="496" y="326"/>
                    </a:lnTo>
                    <a:lnTo>
                      <a:pt x="507" y="328"/>
                    </a:lnTo>
                    <a:lnTo>
                      <a:pt x="508" y="318"/>
                    </a:lnTo>
                    <a:lnTo>
                      <a:pt x="541" y="318"/>
                    </a:lnTo>
                    <a:lnTo>
                      <a:pt x="548" y="316"/>
                    </a:lnTo>
                    <a:lnTo>
                      <a:pt x="554" y="307"/>
                    </a:lnTo>
                    <a:lnTo>
                      <a:pt x="556" y="306"/>
                    </a:lnTo>
                    <a:lnTo>
                      <a:pt x="560" y="299"/>
                    </a:lnTo>
                    <a:lnTo>
                      <a:pt x="563" y="299"/>
                    </a:lnTo>
                    <a:lnTo>
                      <a:pt x="562" y="305"/>
                    </a:lnTo>
                    <a:lnTo>
                      <a:pt x="567" y="313"/>
                    </a:lnTo>
                    <a:lnTo>
                      <a:pt x="573" y="289"/>
                    </a:lnTo>
                    <a:lnTo>
                      <a:pt x="570" y="286"/>
                    </a:lnTo>
                    <a:lnTo>
                      <a:pt x="573" y="283"/>
                    </a:lnTo>
                    <a:lnTo>
                      <a:pt x="570" y="281"/>
                    </a:lnTo>
                    <a:lnTo>
                      <a:pt x="587" y="250"/>
                    </a:lnTo>
                    <a:lnTo>
                      <a:pt x="583" y="244"/>
                    </a:lnTo>
                    <a:lnTo>
                      <a:pt x="573" y="242"/>
                    </a:lnTo>
                    <a:lnTo>
                      <a:pt x="568" y="246"/>
                    </a:lnTo>
                    <a:lnTo>
                      <a:pt x="568" y="241"/>
                    </a:lnTo>
                    <a:lnTo>
                      <a:pt x="562" y="240"/>
                    </a:lnTo>
                    <a:lnTo>
                      <a:pt x="518" y="252"/>
                    </a:lnTo>
                    <a:lnTo>
                      <a:pt x="509" y="289"/>
                    </a:lnTo>
                    <a:lnTo>
                      <a:pt x="499" y="295"/>
                    </a:lnTo>
                    <a:lnTo>
                      <a:pt x="500" y="301"/>
                    </a:lnTo>
                    <a:lnTo>
                      <a:pt x="495" y="305"/>
                    </a:lnTo>
                    <a:lnTo>
                      <a:pt x="479" y="300"/>
                    </a:lnTo>
                    <a:lnTo>
                      <a:pt x="440" y="310"/>
                    </a:lnTo>
                    <a:lnTo>
                      <a:pt x="429" y="303"/>
                    </a:lnTo>
                    <a:lnTo>
                      <a:pt x="416" y="299"/>
                    </a:lnTo>
                    <a:lnTo>
                      <a:pt x="407" y="291"/>
                    </a:lnTo>
                    <a:lnTo>
                      <a:pt x="400" y="275"/>
                    </a:lnTo>
                    <a:lnTo>
                      <a:pt x="386" y="254"/>
                    </a:lnTo>
                    <a:lnTo>
                      <a:pt x="387" y="244"/>
                    </a:lnTo>
                    <a:lnTo>
                      <a:pt x="377" y="230"/>
                    </a:lnTo>
                    <a:lnTo>
                      <a:pt x="378" y="204"/>
                    </a:lnTo>
                    <a:lnTo>
                      <a:pt x="374" y="177"/>
                    </a:lnTo>
                    <a:lnTo>
                      <a:pt x="380" y="163"/>
                    </a:lnTo>
                    <a:lnTo>
                      <a:pt x="389" y="159"/>
                    </a:lnTo>
                    <a:lnTo>
                      <a:pt x="389" y="15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89" name="Freeform 15"/>
              <p:cNvSpPr>
                <a:spLocks/>
              </p:cNvSpPr>
              <p:nvPr/>
            </p:nvSpPr>
            <p:spPr bwMode="auto">
              <a:xfrm>
                <a:off x="2118" y="2809"/>
                <a:ext cx="61" cy="62"/>
              </a:xfrm>
              <a:custGeom>
                <a:avLst/>
                <a:gdLst>
                  <a:gd name="T0" fmla="*/ 55 w 83"/>
                  <a:gd name="T1" fmla="*/ 59 h 84"/>
                  <a:gd name="T2" fmla="*/ 53 w 83"/>
                  <a:gd name="T3" fmla="*/ 52 h 84"/>
                  <a:gd name="T4" fmla="*/ 61 w 83"/>
                  <a:gd name="T5" fmla="*/ 0 h 84"/>
                  <a:gd name="T6" fmla="*/ 46 w 83"/>
                  <a:gd name="T7" fmla="*/ 5 h 84"/>
                  <a:gd name="T8" fmla="*/ 39 w 83"/>
                  <a:gd name="T9" fmla="*/ 2 h 84"/>
                  <a:gd name="T10" fmla="*/ 34 w 83"/>
                  <a:gd name="T11" fmla="*/ 10 h 84"/>
                  <a:gd name="T12" fmla="*/ 26 w 83"/>
                  <a:gd name="T13" fmla="*/ 16 h 84"/>
                  <a:gd name="T14" fmla="*/ 20 w 83"/>
                  <a:gd name="T15" fmla="*/ 13 h 84"/>
                  <a:gd name="T16" fmla="*/ 18 w 83"/>
                  <a:gd name="T17" fmla="*/ 18 h 84"/>
                  <a:gd name="T18" fmla="*/ 12 w 83"/>
                  <a:gd name="T19" fmla="*/ 18 h 84"/>
                  <a:gd name="T20" fmla="*/ 11 w 83"/>
                  <a:gd name="T21" fmla="*/ 24 h 84"/>
                  <a:gd name="T22" fmla="*/ 7 w 83"/>
                  <a:gd name="T23" fmla="*/ 28 h 84"/>
                  <a:gd name="T24" fmla="*/ 3 w 83"/>
                  <a:gd name="T25" fmla="*/ 30 h 84"/>
                  <a:gd name="T26" fmla="*/ 0 w 83"/>
                  <a:gd name="T27" fmla="*/ 30 h 84"/>
                  <a:gd name="T28" fmla="*/ 0 w 83"/>
                  <a:gd name="T29" fmla="*/ 31 h 84"/>
                  <a:gd name="T30" fmla="*/ 26 w 83"/>
                  <a:gd name="T31" fmla="*/ 57 h 84"/>
                  <a:gd name="T32" fmla="*/ 43 w 83"/>
                  <a:gd name="T33" fmla="*/ 58 h 84"/>
                  <a:gd name="T34" fmla="*/ 49 w 83"/>
                  <a:gd name="T35" fmla="*/ 62 h 84"/>
                  <a:gd name="T36" fmla="*/ 55 w 83"/>
                  <a:gd name="T37" fmla="*/ 59 h 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3" h="84">
                    <a:moveTo>
                      <a:pt x="75" y="80"/>
                    </a:moveTo>
                    <a:lnTo>
                      <a:pt x="72" y="70"/>
                    </a:lnTo>
                    <a:lnTo>
                      <a:pt x="83" y="0"/>
                    </a:lnTo>
                    <a:lnTo>
                      <a:pt x="63" y="7"/>
                    </a:lnTo>
                    <a:lnTo>
                      <a:pt x="53" y="3"/>
                    </a:lnTo>
                    <a:lnTo>
                      <a:pt x="46" y="13"/>
                    </a:lnTo>
                    <a:lnTo>
                      <a:pt x="35" y="21"/>
                    </a:lnTo>
                    <a:lnTo>
                      <a:pt x="27" y="18"/>
                    </a:lnTo>
                    <a:lnTo>
                      <a:pt x="24" y="25"/>
                    </a:lnTo>
                    <a:lnTo>
                      <a:pt x="16" y="25"/>
                    </a:lnTo>
                    <a:lnTo>
                      <a:pt x="15" y="33"/>
                    </a:lnTo>
                    <a:lnTo>
                      <a:pt x="10" y="38"/>
                    </a:lnTo>
                    <a:lnTo>
                      <a:pt x="4" y="40"/>
                    </a:lnTo>
                    <a:lnTo>
                      <a:pt x="0" y="40"/>
                    </a:lnTo>
                    <a:lnTo>
                      <a:pt x="0" y="42"/>
                    </a:lnTo>
                    <a:lnTo>
                      <a:pt x="35" y="77"/>
                    </a:lnTo>
                    <a:lnTo>
                      <a:pt x="58" y="79"/>
                    </a:lnTo>
                    <a:lnTo>
                      <a:pt x="66" y="84"/>
                    </a:lnTo>
                    <a:lnTo>
                      <a:pt x="75" y="8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90" name="Group 16"/>
              <p:cNvGrpSpPr>
                <a:grpSpLocks/>
              </p:cNvGrpSpPr>
              <p:nvPr/>
            </p:nvGrpSpPr>
            <p:grpSpPr bwMode="auto">
              <a:xfrm>
                <a:off x="2182" y="2887"/>
                <a:ext cx="84" cy="36"/>
                <a:chOff x="2966" y="4025"/>
                <a:chExt cx="113" cy="49"/>
              </a:xfrm>
              <a:grpFill/>
            </p:grpSpPr>
            <p:sp>
              <p:nvSpPr>
                <p:cNvPr id="691" name="Freeform 17"/>
                <p:cNvSpPr>
                  <a:spLocks/>
                </p:cNvSpPr>
                <p:nvPr/>
              </p:nvSpPr>
              <p:spPr bwMode="auto">
                <a:xfrm>
                  <a:off x="2987" y="4064"/>
                  <a:ext cx="4" cy="7"/>
                </a:xfrm>
                <a:custGeom>
                  <a:avLst/>
                  <a:gdLst>
                    <a:gd name="T0" fmla="*/ 3 w 4"/>
                    <a:gd name="T1" fmla="*/ 0 h 7"/>
                    <a:gd name="T2" fmla="*/ 0 w 4"/>
                    <a:gd name="T3" fmla="*/ 5 h 7"/>
                    <a:gd name="T4" fmla="*/ 4 w 4"/>
                    <a:gd name="T5" fmla="*/ 7 h 7"/>
                    <a:gd name="T6" fmla="*/ 3 w 4"/>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7">
                      <a:moveTo>
                        <a:pt x="3" y="0"/>
                      </a:moveTo>
                      <a:lnTo>
                        <a:pt x="0" y="5"/>
                      </a:lnTo>
                      <a:lnTo>
                        <a:pt x="4" y="7"/>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92" name="Freeform 18"/>
                <p:cNvSpPr>
                  <a:spLocks/>
                </p:cNvSpPr>
                <p:nvPr/>
              </p:nvSpPr>
              <p:spPr bwMode="auto">
                <a:xfrm>
                  <a:off x="2966" y="4025"/>
                  <a:ext cx="113" cy="49"/>
                </a:xfrm>
                <a:custGeom>
                  <a:avLst/>
                  <a:gdLst>
                    <a:gd name="T0" fmla="*/ 109 w 113"/>
                    <a:gd name="T1" fmla="*/ 20 h 49"/>
                    <a:gd name="T2" fmla="*/ 108 w 113"/>
                    <a:gd name="T3" fmla="*/ 24 h 49"/>
                    <a:gd name="T4" fmla="*/ 113 w 113"/>
                    <a:gd name="T5" fmla="*/ 33 h 49"/>
                    <a:gd name="T6" fmla="*/ 106 w 113"/>
                    <a:gd name="T7" fmla="*/ 40 h 49"/>
                    <a:gd name="T8" fmla="*/ 103 w 113"/>
                    <a:gd name="T9" fmla="*/ 39 h 49"/>
                    <a:gd name="T10" fmla="*/ 99 w 113"/>
                    <a:gd name="T11" fmla="*/ 46 h 49"/>
                    <a:gd name="T12" fmla="*/ 90 w 113"/>
                    <a:gd name="T13" fmla="*/ 34 h 49"/>
                    <a:gd name="T14" fmla="*/ 96 w 113"/>
                    <a:gd name="T15" fmla="*/ 25 h 49"/>
                    <a:gd name="T16" fmla="*/ 89 w 113"/>
                    <a:gd name="T17" fmla="*/ 24 h 49"/>
                    <a:gd name="T18" fmla="*/ 73 w 113"/>
                    <a:gd name="T19" fmla="*/ 13 h 49"/>
                    <a:gd name="T20" fmla="*/ 50 w 113"/>
                    <a:gd name="T21" fmla="*/ 29 h 49"/>
                    <a:gd name="T22" fmla="*/ 49 w 113"/>
                    <a:gd name="T23" fmla="*/ 34 h 49"/>
                    <a:gd name="T24" fmla="*/ 56 w 113"/>
                    <a:gd name="T25" fmla="*/ 43 h 49"/>
                    <a:gd name="T26" fmla="*/ 47 w 113"/>
                    <a:gd name="T27" fmla="*/ 49 h 49"/>
                    <a:gd name="T28" fmla="*/ 41 w 113"/>
                    <a:gd name="T29" fmla="*/ 49 h 49"/>
                    <a:gd name="T30" fmla="*/ 39 w 113"/>
                    <a:gd name="T31" fmla="*/ 38 h 49"/>
                    <a:gd name="T32" fmla="*/ 33 w 113"/>
                    <a:gd name="T33" fmla="*/ 40 h 49"/>
                    <a:gd name="T34" fmla="*/ 24 w 113"/>
                    <a:gd name="T35" fmla="*/ 29 h 49"/>
                    <a:gd name="T36" fmla="*/ 5 w 113"/>
                    <a:gd name="T37" fmla="*/ 26 h 49"/>
                    <a:gd name="T38" fmla="*/ 2 w 113"/>
                    <a:gd name="T39" fmla="*/ 30 h 49"/>
                    <a:gd name="T40" fmla="*/ 0 w 113"/>
                    <a:gd name="T41" fmla="*/ 25 h 49"/>
                    <a:gd name="T42" fmla="*/ 6 w 113"/>
                    <a:gd name="T43" fmla="*/ 11 h 49"/>
                    <a:gd name="T44" fmla="*/ 2 w 113"/>
                    <a:gd name="T45" fmla="*/ 9 h 49"/>
                    <a:gd name="T46" fmla="*/ 2 w 113"/>
                    <a:gd name="T47" fmla="*/ 4 h 49"/>
                    <a:gd name="T48" fmla="*/ 7 w 113"/>
                    <a:gd name="T49" fmla="*/ 0 h 49"/>
                    <a:gd name="T50" fmla="*/ 13 w 113"/>
                    <a:gd name="T51" fmla="*/ 4 h 49"/>
                    <a:gd name="T52" fmla="*/ 16 w 113"/>
                    <a:gd name="T53" fmla="*/ 13 h 49"/>
                    <a:gd name="T54" fmla="*/ 35 w 113"/>
                    <a:gd name="T55" fmla="*/ 16 h 49"/>
                    <a:gd name="T56" fmla="*/ 55 w 113"/>
                    <a:gd name="T57" fmla="*/ 8 h 49"/>
                    <a:gd name="T58" fmla="*/ 60 w 113"/>
                    <a:gd name="T59" fmla="*/ 11 h 49"/>
                    <a:gd name="T60" fmla="*/ 64 w 113"/>
                    <a:gd name="T61" fmla="*/ 1 h 49"/>
                    <a:gd name="T62" fmla="*/ 73 w 113"/>
                    <a:gd name="T63" fmla="*/ 1 h 49"/>
                    <a:gd name="T64" fmla="*/ 94 w 113"/>
                    <a:gd name="T65" fmla="*/ 6 h 49"/>
                    <a:gd name="T66" fmla="*/ 109 w 113"/>
                    <a:gd name="T67" fmla="*/ 20 h 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 h="49">
                      <a:moveTo>
                        <a:pt x="109" y="20"/>
                      </a:moveTo>
                      <a:lnTo>
                        <a:pt x="108" y="24"/>
                      </a:lnTo>
                      <a:lnTo>
                        <a:pt x="113" y="33"/>
                      </a:lnTo>
                      <a:lnTo>
                        <a:pt x="106" y="40"/>
                      </a:lnTo>
                      <a:lnTo>
                        <a:pt x="103" y="39"/>
                      </a:lnTo>
                      <a:lnTo>
                        <a:pt x="99" y="46"/>
                      </a:lnTo>
                      <a:lnTo>
                        <a:pt x="90" y="34"/>
                      </a:lnTo>
                      <a:lnTo>
                        <a:pt x="96" y="25"/>
                      </a:lnTo>
                      <a:lnTo>
                        <a:pt x="89" y="24"/>
                      </a:lnTo>
                      <a:lnTo>
                        <a:pt x="73" y="13"/>
                      </a:lnTo>
                      <a:lnTo>
                        <a:pt x="50" y="29"/>
                      </a:lnTo>
                      <a:lnTo>
                        <a:pt x="49" y="34"/>
                      </a:lnTo>
                      <a:lnTo>
                        <a:pt x="56" y="43"/>
                      </a:lnTo>
                      <a:lnTo>
                        <a:pt x="47" y="49"/>
                      </a:lnTo>
                      <a:lnTo>
                        <a:pt x="41" y="49"/>
                      </a:lnTo>
                      <a:lnTo>
                        <a:pt x="39" y="38"/>
                      </a:lnTo>
                      <a:lnTo>
                        <a:pt x="33" y="40"/>
                      </a:lnTo>
                      <a:lnTo>
                        <a:pt x="24" y="29"/>
                      </a:lnTo>
                      <a:lnTo>
                        <a:pt x="5" y="26"/>
                      </a:lnTo>
                      <a:lnTo>
                        <a:pt x="2" y="30"/>
                      </a:lnTo>
                      <a:lnTo>
                        <a:pt x="0" y="25"/>
                      </a:lnTo>
                      <a:lnTo>
                        <a:pt x="6" y="11"/>
                      </a:lnTo>
                      <a:lnTo>
                        <a:pt x="2" y="9"/>
                      </a:lnTo>
                      <a:lnTo>
                        <a:pt x="2" y="4"/>
                      </a:lnTo>
                      <a:lnTo>
                        <a:pt x="7" y="0"/>
                      </a:lnTo>
                      <a:lnTo>
                        <a:pt x="13" y="4"/>
                      </a:lnTo>
                      <a:lnTo>
                        <a:pt x="16" y="13"/>
                      </a:lnTo>
                      <a:lnTo>
                        <a:pt x="35" y="16"/>
                      </a:lnTo>
                      <a:lnTo>
                        <a:pt x="55" y="8"/>
                      </a:lnTo>
                      <a:lnTo>
                        <a:pt x="60" y="11"/>
                      </a:lnTo>
                      <a:lnTo>
                        <a:pt x="64" y="1"/>
                      </a:lnTo>
                      <a:lnTo>
                        <a:pt x="73" y="1"/>
                      </a:lnTo>
                      <a:lnTo>
                        <a:pt x="94" y="6"/>
                      </a:lnTo>
                      <a:lnTo>
                        <a:pt x="109"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30" name="Group 19"/>
            <p:cNvGrpSpPr>
              <a:grpSpLocks/>
            </p:cNvGrpSpPr>
            <p:nvPr/>
          </p:nvGrpSpPr>
          <p:grpSpPr bwMode="auto">
            <a:xfrm>
              <a:off x="4450191" y="5242927"/>
              <a:ext cx="673671" cy="1053370"/>
              <a:chOff x="2059" y="2847"/>
              <a:chExt cx="794" cy="1140"/>
            </a:xfrm>
            <a:solidFill>
              <a:schemeClr val="bg1">
                <a:lumMod val="85000"/>
              </a:schemeClr>
            </a:solidFill>
          </p:grpSpPr>
          <p:grpSp>
            <p:nvGrpSpPr>
              <p:cNvPr id="622" name="Group 20"/>
              <p:cNvGrpSpPr>
                <a:grpSpLocks/>
              </p:cNvGrpSpPr>
              <p:nvPr/>
            </p:nvGrpSpPr>
            <p:grpSpPr bwMode="auto">
              <a:xfrm>
                <a:off x="2321" y="3332"/>
                <a:ext cx="283" cy="655"/>
                <a:chOff x="3153" y="4610"/>
                <a:chExt cx="382" cy="880"/>
              </a:xfrm>
              <a:grpFill/>
            </p:grpSpPr>
            <p:sp>
              <p:nvSpPr>
                <p:cNvPr id="677" name="Freeform 21"/>
                <p:cNvSpPr>
                  <a:spLocks/>
                </p:cNvSpPr>
                <p:nvPr/>
              </p:nvSpPr>
              <p:spPr bwMode="auto">
                <a:xfrm>
                  <a:off x="3153" y="4610"/>
                  <a:ext cx="382" cy="759"/>
                </a:xfrm>
                <a:custGeom>
                  <a:avLst/>
                  <a:gdLst>
                    <a:gd name="T0" fmla="*/ 382 w 382"/>
                    <a:gd name="T1" fmla="*/ 96 h 759"/>
                    <a:gd name="T2" fmla="*/ 305 w 382"/>
                    <a:gd name="T3" fmla="*/ 181 h 759"/>
                    <a:gd name="T4" fmla="*/ 289 w 382"/>
                    <a:gd name="T5" fmla="*/ 269 h 759"/>
                    <a:gd name="T6" fmla="*/ 309 w 382"/>
                    <a:gd name="T7" fmla="*/ 312 h 759"/>
                    <a:gd name="T8" fmla="*/ 321 w 382"/>
                    <a:gd name="T9" fmla="*/ 341 h 759"/>
                    <a:gd name="T10" fmla="*/ 296 w 382"/>
                    <a:gd name="T11" fmla="*/ 375 h 759"/>
                    <a:gd name="T12" fmla="*/ 214 w 382"/>
                    <a:gd name="T13" fmla="*/ 383 h 759"/>
                    <a:gd name="T14" fmla="*/ 213 w 382"/>
                    <a:gd name="T15" fmla="*/ 415 h 759"/>
                    <a:gd name="T16" fmla="*/ 200 w 382"/>
                    <a:gd name="T17" fmla="*/ 444 h 759"/>
                    <a:gd name="T18" fmla="*/ 158 w 382"/>
                    <a:gd name="T19" fmla="*/ 436 h 759"/>
                    <a:gd name="T20" fmla="*/ 180 w 382"/>
                    <a:gd name="T21" fmla="*/ 475 h 759"/>
                    <a:gd name="T22" fmla="*/ 188 w 382"/>
                    <a:gd name="T23" fmla="*/ 471 h 759"/>
                    <a:gd name="T24" fmla="*/ 177 w 382"/>
                    <a:gd name="T25" fmla="*/ 486 h 759"/>
                    <a:gd name="T26" fmla="*/ 176 w 382"/>
                    <a:gd name="T27" fmla="*/ 493 h 759"/>
                    <a:gd name="T28" fmla="*/ 158 w 382"/>
                    <a:gd name="T29" fmla="*/ 528 h 759"/>
                    <a:gd name="T30" fmla="*/ 139 w 382"/>
                    <a:gd name="T31" fmla="*/ 546 h 759"/>
                    <a:gd name="T32" fmla="*/ 112 w 382"/>
                    <a:gd name="T33" fmla="*/ 578 h 759"/>
                    <a:gd name="T34" fmla="*/ 147 w 382"/>
                    <a:gd name="T35" fmla="*/ 604 h 759"/>
                    <a:gd name="T36" fmla="*/ 113 w 382"/>
                    <a:gd name="T37" fmla="*/ 660 h 759"/>
                    <a:gd name="T38" fmla="*/ 92 w 382"/>
                    <a:gd name="T39" fmla="*/ 681 h 759"/>
                    <a:gd name="T40" fmla="*/ 77 w 382"/>
                    <a:gd name="T41" fmla="*/ 721 h 759"/>
                    <a:gd name="T42" fmla="*/ 78 w 382"/>
                    <a:gd name="T43" fmla="*/ 736 h 759"/>
                    <a:gd name="T44" fmla="*/ 70 w 382"/>
                    <a:gd name="T45" fmla="*/ 751 h 759"/>
                    <a:gd name="T46" fmla="*/ 20 w 382"/>
                    <a:gd name="T47" fmla="*/ 710 h 759"/>
                    <a:gd name="T48" fmla="*/ 3 w 382"/>
                    <a:gd name="T49" fmla="*/ 675 h 759"/>
                    <a:gd name="T50" fmla="*/ 19 w 382"/>
                    <a:gd name="T51" fmla="*/ 620 h 759"/>
                    <a:gd name="T52" fmla="*/ 38 w 382"/>
                    <a:gd name="T53" fmla="*/ 549 h 759"/>
                    <a:gd name="T54" fmla="*/ 38 w 382"/>
                    <a:gd name="T55" fmla="*/ 530 h 759"/>
                    <a:gd name="T56" fmla="*/ 25 w 382"/>
                    <a:gd name="T57" fmla="*/ 479 h 759"/>
                    <a:gd name="T58" fmla="*/ 31 w 382"/>
                    <a:gd name="T59" fmla="*/ 416 h 759"/>
                    <a:gd name="T60" fmla="*/ 43 w 382"/>
                    <a:gd name="T61" fmla="*/ 359 h 759"/>
                    <a:gd name="T62" fmla="*/ 54 w 382"/>
                    <a:gd name="T63" fmla="*/ 298 h 759"/>
                    <a:gd name="T64" fmla="*/ 54 w 382"/>
                    <a:gd name="T65" fmla="*/ 215 h 759"/>
                    <a:gd name="T66" fmla="*/ 67 w 382"/>
                    <a:gd name="T67" fmla="*/ 162 h 759"/>
                    <a:gd name="T68" fmla="*/ 87 w 382"/>
                    <a:gd name="T69" fmla="*/ 115 h 759"/>
                    <a:gd name="T70" fmla="*/ 95 w 382"/>
                    <a:gd name="T71" fmla="*/ 57 h 759"/>
                    <a:gd name="T72" fmla="*/ 119 w 382"/>
                    <a:gd name="T73" fmla="*/ 22 h 759"/>
                    <a:gd name="T74" fmla="*/ 167 w 382"/>
                    <a:gd name="T75" fmla="*/ 10 h 759"/>
                    <a:gd name="T76" fmla="*/ 198 w 382"/>
                    <a:gd name="T77" fmla="*/ 6 h 759"/>
                    <a:gd name="T78" fmla="*/ 242 w 382"/>
                    <a:gd name="T79" fmla="*/ 46 h 759"/>
                    <a:gd name="T80" fmla="*/ 303 w 382"/>
                    <a:gd name="T81" fmla="*/ 82 h 759"/>
                    <a:gd name="T82" fmla="*/ 309 w 382"/>
                    <a:gd name="T83" fmla="*/ 115 h 759"/>
                    <a:gd name="T84" fmla="*/ 362 w 382"/>
                    <a:gd name="T85" fmla="*/ 100 h 7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82" h="759">
                      <a:moveTo>
                        <a:pt x="365" y="80"/>
                      </a:moveTo>
                      <a:lnTo>
                        <a:pt x="378" y="82"/>
                      </a:lnTo>
                      <a:lnTo>
                        <a:pt x="382" y="96"/>
                      </a:lnTo>
                      <a:lnTo>
                        <a:pt x="380" y="112"/>
                      </a:lnTo>
                      <a:lnTo>
                        <a:pt x="362" y="121"/>
                      </a:lnTo>
                      <a:lnTo>
                        <a:pt x="305" y="181"/>
                      </a:lnTo>
                      <a:lnTo>
                        <a:pt x="300" y="188"/>
                      </a:lnTo>
                      <a:lnTo>
                        <a:pt x="295" y="243"/>
                      </a:lnTo>
                      <a:lnTo>
                        <a:pt x="289" y="269"/>
                      </a:lnTo>
                      <a:lnTo>
                        <a:pt x="290" y="282"/>
                      </a:lnTo>
                      <a:lnTo>
                        <a:pt x="313" y="299"/>
                      </a:lnTo>
                      <a:lnTo>
                        <a:pt x="309" y="312"/>
                      </a:lnTo>
                      <a:lnTo>
                        <a:pt x="315" y="322"/>
                      </a:lnTo>
                      <a:lnTo>
                        <a:pt x="323" y="323"/>
                      </a:lnTo>
                      <a:lnTo>
                        <a:pt x="321" y="341"/>
                      </a:lnTo>
                      <a:lnTo>
                        <a:pt x="308" y="359"/>
                      </a:lnTo>
                      <a:lnTo>
                        <a:pt x="305" y="368"/>
                      </a:lnTo>
                      <a:lnTo>
                        <a:pt x="296" y="375"/>
                      </a:lnTo>
                      <a:lnTo>
                        <a:pt x="239" y="388"/>
                      </a:lnTo>
                      <a:lnTo>
                        <a:pt x="219" y="387"/>
                      </a:lnTo>
                      <a:lnTo>
                        <a:pt x="214" y="383"/>
                      </a:lnTo>
                      <a:lnTo>
                        <a:pt x="214" y="394"/>
                      </a:lnTo>
                      <a:lnTo>
                        <a:pt x="219" y="400"/>
                      </a:lnTo>
                      <a:lnTo>
                        <a:pt x="213" y="415"/>
                      </a:lnTo>
                      <a:lnTo>
                        <a:pt x="214" y="432"/>
                      </a:lnTo>
                      <a:lnTo>
                        <a:pt x="211" y="438"/>
                      </a:lnTo>
                      <a:lnTo>
                        <a:pt x="200" y="444"/>
                      </a:lnTo>
                      <a:lnTo>
                        <a:pt x="186" y="444"/>
                      </a:lnTo>
                      <a:lnTo>
                        <a:pt x="163" y="431"/>
                      </a:lnTo>
                      <a:lnTo>
                        <a:pt x="158" y="436"/>
                      </a:lnTo>
                      <a:lnTo>
                        <a:pt x="162" y="466"/>
                      </a:lnTo>
                      <a:lnTo>
                        <a:pt x="172" y="476"/>
                      </a:lnTo>
                      <a:lnTo>
                        <a:pt x="180" y="475"/>
                      </a:lnTo>
                      <a:lnTo>
                        <a:pt x="176" y="470"/>
                      </a:lnTo>
                      <a:lnTo>
                        <a:pt x="186" y="466"/>
                      </a:lnTo>
                      <a:lnTo>
                        <a:pt x="188" y="471"/>
                      </a:lnTo>
                      <a:lnTo>
                        <a:pt x="190" y="480"/>
                      </a:lnTo>
                      <a:lnTo>
                        <a:pt x="187" y="486"/>
                      </a:lnTo>
                      <a:lnTo>
                        <a:pt x="177" y="486"/>
                      </a:lnTo>
                      <a:lnTo>
                        <a:pt x="171" y="479"/>
                      </a:lnTo>
                      <a:lnTo>
                        <a:pt x="162" y="484"/>
                      </a:lnTo>
                      <a:lnTo>
                        <a:pt x="176" y="493"/>
                      </a:lnTo>
                      <a:lnTo>
                        <a:pt x="163" y="499"/>
                      </a:lnTo>
                      <a:lnTo>
                        <a:pt x="158" y="506"/>
                      </a:lnTo>
                      <a:lnTo>
                        <a:pt x="158" y="528"/>
                      </a:lnTo>
                      <a:lnTo>
                        <a:pt x="151" y="538"/>
                      </a:lnTo>
                      <a:lnTo>
                        <a:pt x="152" y="546"/>
                      </a:lnTo>
                      <a:lnTo>
                        <a:pt x="139" y="546"/>
                      </a:lnTo>
                      <a:lnTo>
                        <a:pt x="127" y="553"/>
                      </a:lnTo>
                      <a:lnTo>
                        <a:pt x="113" y="572"/>
                      </a:lnTo>
                      <a:lnTo>
                        <a:pt x="112" y="578"/>
                      </a:lnTo>
                      <a:lnTo>
                        <a:pt x="118" y="589"/>
                      </a:lnTo>
                      <a:lnTo>
                        <a:pt x="128" y="601"/>
                      </a:lnTo>
                      <a:lnTo>
                        <a:pt x="147" y="604"/>
                      </a:lnTo>
                      <a:lnTo>
                        <a:pt x="149" y="617"/>
                      </a:lnTo>
                      <a:lnTo>
                        <a:pt x="144" y="633"/>
                      </a:lnTo>
                      <a:lnTo>
                        <a:pt x="113" y="660"/>
                      </a:lnTo>
                      <a:lnTo>
                        <a:pt x="107" y="686"/>
                      </a:lnTo>
                      <a:lnTo>
                        <a:pt x="98" y="691"/>
                      </a:lnTo>
                      <a:lnTo>
                        <a:pt x="92" y="681"/>
                      </a:lnTo>
                      <a:lnTo>
                        <a:pt x="95" y="693"/>
                      </a:lnTo>
                      <a:lnTo>
                        <a:pt x="84" y="702"/>
                      </a:lnTo>
                      <a:lnTo>
                        <a:pt x="77" y="721"/>
                      </a:lnTo>
                      <a:lnTo>
                        <a:pt x="82" y="720"/>
                      </a:lnTo>
                      <a:lnTo>
                        <a:pt x="85" y="734"/>
                      </a:lnTo>
                      <a:lnTo>
                        <a:pt x="78" y="736"/>
                      </a:lnTo>
                      <a:lnTo>
                        <a:pt x="85" y="739"/>
                      </a:lnTo>
                      <a:lnTo>
                        <a:pt x="98" y="759"/>
                      </a:lnTo>
                      <a:lnTo>
                        <a:pt x="70" y="751"/>
                      </a:lnTo>
                      <a:lnTo>
                        <a:pt x="25" y="749"/>
                      </a:lnTo>
                      <a:lnTo>
                        <a:pt x="21" y="741"/>
                      </a:lnTo>
                      <a:lnTo>
                        <a:pt x="20" y="710"/>
                      </a:lnTo>
                      <a:lnTo>
                        <a:pt x="1" y="713"/>
                      </a:lnTo>
                      <a:lnTo>
                        <a:pt x="0" y="693"/>
                      </a:lnTo>
                      <a:lnTo>
                        <a:pt x="3" y="675"/>
                      </a:lnTo>
                      <a:lnTo>
                        <a:pt x="16" y="654"/>
                      </a:lnTo>
                      <a:lnTo>
                        <a:pt x="20" y="640"/>
                      </a:lnTo>
                      <a:lnTo>
                        <a:pt x="19" y="620"/>
                      </a:lnTo>
                      <a:lnTo>
                        <a:pt x="33" y="591"/>
                      </a:lnTo>
                      <a:lnTo>
                        <a:pt x="34" y="560"/>
                      </a:lnTo>
                      <a:lnTo>
                        <a:pt x="38" y="549"/>
                      </a:lnTo>
                      <a:lnTo>
                        <a:pt x="28" y="539"/>
                      </a:lnTo>
                      <a:lnTo>
                        <a:pt x="40" y="535"/>
                      </a:lnTo>
                      <a:lnTo>
                        <a:pt x="38" y="530"/>
                      </a:lnTo>
                      <a:lnTo>
                        <a:pt x="29" y="528"/>
                      </a:lnTo>
                      <a:lnTo>
                        <a:pt x="30" y="515"/>
                      </a:lnTo>
                      <a:lnTo>
                        <a:pt x="25" y="479"/>
                      </a:lnTo>
                      <a:lnTo>
                        <a:pt x="33" y="461"/>
                      </a:lnTo>
                      <a:lnTo>
                        <a:pt x="28" y="448"/>
                      </a:lnTo>
                      <a:lnTo>
                        <a:pt x="31" y="416"/>
                      </a:lnTo>
                      <a:lnTo>
                        <a:pt x="39" y="389"/>
                      </a:lnTo>
                      <a:lnTo>
                        <a:pt x="44" y="378"/>
                      </a:lnTo>
                      <a:lnTo>
                        <a:pt x="43" y="359"/>
                      </a:lnTo>
                      <a:lnTo>
                        <a:pt x="44" y="333"/>
                      </a:lnTo>
                      <a:lnTo>
                        <a:pt x="55" y="318"/>
                      </a:lnTo>
                      <a:lnTo>
                        <a:pt x="54" y="298"/>
                      </a:lnTo>
                      <a:lnTo>
                        <a:pt x="68" y="273"/>
                      </a:lnTo>
                      <a:lnTo>
                        <a:pt x="65" y="254"/>
                      </a:lnTo>
                      <a:lnTo>
                        <a:pt x="54" y="215"/>
                      </a:lnTo>
                      <a:lnTo>
                        <a:pt x="55" y="205"/>
                      </a:lnTo>
                      <a:lnTo>
                        <a:pt x="65" y="183"/>
                      </a:lnTo>
                      <a:lnTo>
                        <a:pt x="67" y="162"/>
                      </a:lnTo>
                      <a:lnTo>
                        <a:pt x="74" y="135"/>
                      </a:lnTo>
                      <a:lnTo>
                        <a:pt x="83" y="125"/>
                      </a:lnTo>
                      <a:lnTo>
                        <a:pt x="87" y="115"/>
                      </a:lnTo>
                      <a:lnTo>
                        <a:pt x="98" y="109"/>
                      </a:lnTo>
                      <a:lnTo>
                        <a:pt x="93" y="79"/>
                      </a:lnTo>
                      <a:lnTo>
                        <a:pt x="95" y="57"/>
                      </a:lnTo>
                      <a:lnTo>
                        <a:pt x="118" y="47"/>
                      </a:lnTo>
                      <a:lnTo>
                        <a:pt x="122" y="31"/>
                      </a:lnTo>
                      <a:lnTo>
                        <a:pt x="119" y="22"/>
                      </a:lnTo>
                      <a:lnTo>
                        <a:pt x="139" y="0"/>
                      </a:lnTo>
                      <a:lnTo>
                        <a:pt x="146" y="7"/>
                      </a:lnTo>
                      <a:lnTo>
                        <a:pt x="167" y="10"/>
                      </a:lnTo>
                      <a:lnTo>
                        <a:pt x="175" y="18"/>
                      </a:lnTo>
                      <a:lnTo>
                        <a:pt x="180" y="5"/>
                      </a:lnTo>
                      <a:lnTo>
                        <a:pt x="198" y="6"/>
                      </a:lnTo>
                      <a:lnTo>
                        <a:pt x="207" y="11"/>
                      </a:lnTo>
                      <a:lnTo>
                        <a:pt x="213" y="12"/>
                      </a:lnTo>
                      <a:lnTo>
                        <a:pt x="242" y="46"/>
                      </a:lnTo>
                      <a:lnTo>
                        <a:pt x="266" y="51"/>
                      </a:lnTo>
                      <a:lnTo>
                        <a:pt x="301" y="75"/>
                      </a:lnTo>
                      <a:lnTo>
                        <a:pt x="303" y="82"/>
                      </a:lnTo>
                      <a:lnTo>
                        <a:pt x="290" y="105"/>
                      </a:lnTo>
                      <a:lnTo>
                        <a:pt x="290" y="112"/>
                      </a:lnTo>
                      <a:lnTo>
                        <a:pt x="309" y="115"/>
                      </a:lnTo>
                      <a:lnTo>
                        <a:pt x="321" y="121"/>
                      </a:lnTo>
                      <a:lnTo>
                        <a:pt x="343" y="118"/>
                      </a:lnTo>
                      <a:lnTo>
                        <a:pt x="362" y="100"/>
                      </a:lnTo>
                      <a:lnTo>
                        <a:pt x="365" y="8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78" name="Freeform 22"/>
                <p:cNvSpPr>
                  <a:spLocks/>
                </p:cNvSpPr>
                <p:nvPr/>
              </p:nvSpPr>
              <p:spPr bwMode="auto">
                <a:xfrm>
                  <a:off x="3323" y="5481"/>
                  <a:ext cx="18" cy="4"/>
                </a:xfrm>
                <a:custGeom>
                  <a:avLst/>
                  <a:gdLst>
                    <a:gd name="T0" fmla="*/ 3 w 18"/>
                    <a:gd name="T1" fmla="*/ 1 h 4"/>
                    <a:gd name="T2" fmla="*/ 18 w 18"/>
                    <a:gd name="T3" fmla="*/ 0 h 4"/>
                    <a:gd name="T4" fmla="*/ 3 w 18"/>
                    <a:gd name="T5" fmla="*/ 4 h 4"/>
                    <a:gd name="T6" fmla="*/ 0 w 18"/>
                    <a:gd name="T7" fmla="*/ 4 h 4"/>
                    <a:gd name="T8" fmla="*/ 3 w 18"/>
                    <a:gd name="T9" fmla="*/ 1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4">
                      <a:moveTo>
                        <a:pt x="3" y="1"/>
                      </a:moveTo>
                      <a:lnTo>
                        <a:pt x="18" y="0"/>
                      </a:lnTo>
                      <a:lnTo>
                        <a:pt x="3" y="4"/>
                      </a:lnTo>
                      <a:lnTo>
                        <a:pt x="0" y="4"/>
                      </a:lnTo>
                      <a:lnTo>
                        <a:pt x="3"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79" name="Freeform 23"/>
                <p:cNvSpPr>
                  <a:spLocks/>
                </p:cNvSpPr>
                <p:nvPr/>
              </p:nvSpPr>
              <p:spPr bwMode="auto">
                <a:xfrm>
                  <a:off x="3245" y="5412"/>
                  <a:ext cx="68" cy="78"/>
                </a:xfrm>
                <a:custGeom>
                  <a:avLst/>
                  <a:gdLst>
                    <a:gd name="T0" fmla="*/ 0 w 68"/>
                    <a:gd name="T1" fmla="*/ 0 h 78"/>
                    <a:gd name="T2" fmla="*/ 1 w 68"/>
                    <a:gd name="T3" fmla="*/ 73 h 78"/>
                    <a:gd name="T4" fmla="*/ 11 w 68"/>
                    <a:gd name="T5" fmla="*/ 70 h 78"/>
                    <a:gd name="T6" fmla="*/ 45 w 68"/>
                    <a:gd name="T7" fmla="*/ 78 h 78"/>
                    <a:gd name="T8" fmla="*/ 61 w 68"/>
                    <a:gd name="T9" fmla="*/ 75 h 78"/>
                    <a:gd name="T10" fmla="*/ 68 w 68"/>
                    <a:gd name="T11" fmla="*/ 68 h 78"/>
                    <a:gd name="T12" fmla="*/ 50 w 68"/>
                    <a:gd name="T13" fmla="*/ 63 h 78"/>
                    <a:gd name="T14" fmla="*/ 14 w 68"/>
                    <a:gd name="T15" fmla="*/ 34 h 78"/>
                    <a:gd name="T16" fmla="*/ 3 w 68"/>
                    <a:gd name="T17" fmla="*/ 16 h 78"/>
                    <a:gd name="T18" fmla="*/ 9 w 68"/>
                    <a:gd name="T19" fmla="*/ 15 h 78"/>
                    <a:gd name="T20" fmla="*/ 0 w 68"/>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78">
                      <a:moveTo>
                        <a:pt x="0" y="0"/>
                      </a:moveTo>
                      <a:lnTo>
                        <a:pt x="1" y="73"/>
                      </a:lnTo>
                      <a:lnTo>
                        <a:pt x="11" y="70"/>
                      </a:lnTo>
                      <a:lnTo>
                        <a:pt x="45" y="78"/>
                      </a:lnTo>
                      <a:lnTo>
                        <a:pt x="61" y="75"/>
                      </a:lnTo>
                      <a:lnTo>
                        <a:pt x="68" y="68"/>
                      </a:lnTo>
                      <a:lnTo>
                        <a:pt x="50" y="63"/>
                      </a:lnTo>
                      <a:lnTo>
                        <a:pt x="14" y="34"/>
                      </a:lnTo>
                      <a:lnTo>
                        <a:pt x="3" y="16"/>
                      </a:lnTo>
                      <a:lnTo>
                        <a:pt x="9" y="1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623" name="Freeform 24"/>
              <p:cNvSpPr>
                <a:spLocks/>
              </p:cNvSpPr>
              <p:nvPr/>
            </p:nvSpPr>
            <p:spPr bwMode="auto">
              <a:xfrm>
                <a:off x="2369" y="3151"/>
                <a:ext cx="173" cy="195"/>
              </a:xfrm>
              <a:custGeom>
                <a:avLst/>
                <a:gdLst>
                  <a:gd name="T0" fmla="*/ 1 w 232"/>
                  <a:gd name="T1" fmla="*/ 116 h 265"/>
                  <a:gd name="T2" fmla="*/ 7 w 232"/>
                  <a:gd name="T3" fmla="*/ 122 h 265"/>
                  <a:gd name="T4" fmla="*/ 9 w 232"/>
                  <a:gd name="T5" fmla="*/ 136 h 265"/>
                  <a:gd name="T6" fmla="*/ 16 w 232"/>
                  <a:gd name="T7" fmla="*/ 141 h 265"/>
                  <a:gd name="T8" fmla="*/ 16 w 232"/>
                  <a:gd name="T9" fmla="*/ 149 h 265"/>
                  <a:gd name="T10" fmla="*/ 13 w 232"/>
                  <a:gd name="T11" fmla="*/ 151 h 265"/>
                  <a:gd name="T12" fmla="*/ 12 w 232"/>
                  <a:gd name="T13" fmla="*/ 155 h 265"/>
                  <a:gd name="T14" fmla="*/ 19 w 232"/>
                  <a:gd name="T15" fmla="*/ 166 h 265"/>
                  <a:gd name="T16" fmla="*/ 24 w 232"/>
                  <a:gd name="T17" fmla="*/ 194 h 265"/>
                  <a:gd name="T18" fmla="*/ 35 w 232"/>
                  <a:gd name="T19" fmla="*/ 195 h 265"/>
                  <a:gd name="T20" fmla="*/ 50 w 232"/>
                  <a:gd name="T21" fmla="*/ 179 h 265"/>
                  <a:gd name="T22" fmla="*/ 55 w 232"/>
                  <a:gd name="T23" fmla="*/ 184 h 265"/>
                  <a:gd name="T24" fmla="*/ 71 w 232"/>
                  <a:gd name="T25" fmla="*/ 186 h 265"/>
                  <a:gd name="T26" fmla="*/ 77 w 232"/>
                  <a:gd name="T27" fmla="*/ 192 h 265"/>
                  <a:gd name="T28" fmla="*/ 81 w 232"/>
                  <a:gd name="T29" fmla="*/ 182 h 265"/>
                  <a:gd name="T30" fmla="*/ 94 w 232"/>
                  <a:gd name="T31" fmla="*/ 183 h 265"/>
                  <a:gd name="T32" fmla="*/ 101 w 232"/>
                  <a:gd name="T33" fmla="*/ 187 h 265"/>
                  <a:gd name="T34" fmla="*/ 105 w 232"/>
                  <a:gd name="T35" fmla="*/ 173 h 265"/>
                  <a:gd name="T36" fmla="*/ 105 w 232"/>
                  <a:gd name="T37" fmla="*/ 163 h 265"/>
                  <a:gd name="T38" fmla="*/ 112 w 232"/>
                  <a:gd name="T39" fmla="*/ 148 h 265"/>
                  <a:gd name="T40" fmla="*/ 141 w 232"/>
                  <a:gd name="T41" fmla="*/ 141 h 265"/>
                  <a:gd name="T42" fmla="*/ 152 w 232"/>
                  <a:gd name="T43" fmla="*/ 141 h 265"/>
                  <a:gd name="T44" fmla="*/ 159 w 232"/>
                  <a:gd name="T45" fmla="*/ 143 h 265"/>
                  <a:gd name="T46" fmla="*/ 167 w 232"/>
                  <a:gd name="T47" fmla="*/ 154 h 265"/>
                  <a:gd name="T48" fmla="*/ 170 w 232"/>
                  <a:gd name="T49" fmla="*/ 152 h 265"/>
                  <a:gd name="T50" fmla="*/ 173 w 232"/>
                  <a:gd name="T51" fmla="*/ 124 h 265"/>
                  <a:gd name="T52" fmla="*/ 169 w 232"/>
                  <a:gd name="T53" fmla="*/ 113 h 265"/>
                  <a:gd name="T54" fmla="*/ 163 w 232"/>
                  <a:gd name="T55" fmla="*/ 110 h 265"/>
                  <a:gd name="T56" fmla="*/ 163 w 232"/>
                  <a:gd name="T57" fmla="*/ 97 h 265"/>
                  <a:gd name="T58" fmla="*/ 138 w 232"/>
                  <a:gd name="T59" fmla="*/ 96 h 265"/>
                  <a:gd name="T60" fmla="*/ 133 w 232"/>
                  <a:gd name="T61" fmla="*/ 82 h 265"/>
                  <a:gd name="T62" fmla="*/ 136 w 232"/>
                  <a:gd name="T63" fmla="*/ 73 h 265"/>
                  <a:gd name="T64" fmla="*/ 128 w 232"/>
                  <a:gd name="T65" fmla="*/ 57 h 265"/>
                  <a:gd name="T66" fmla="*/ 122 w 232"/>
                  <a:gd name="T67" fmla="*/ 54 h 265"/>
                  <a:gd name="T68" fmla="*/ 113 w 232"/>
                  <a:gd name="T69" fmla="*/ 54 h 265"/>
                  <a:gd name="T70" fmla="*/ 107 w 232"/>
                  <a:gd name="T71" fmla="*/ 50 h 265"/>
                  <a:gd name="T72" fmla="*/ 95 w 232"/>
                  <a:gd name="T73" fmla="*/ 47 h 265"/>
                  <a:gd name="T74" fmla="*/ 92 w 232"/>
                  <a:gd name="T75" fmla="*/ 42 h 265"/>
                  <a:gd name="T76" fmla="*/ 74 w 232"/>
                  <a:gd name="T77" fmla="*/ 39 h 265"/>
                  <a:gd name="T78" fmla="*/ 64 w 232"/>
                  <a:gd name="T79" fmla="*/ 32 h 265"/>
                  <a:gd name="T80" fmla="*/ 61 w 232"/>
                  <a:gd name="T81" fmla="*/ 24 h 265"/>
                  <a:gd name="T82" fmla="*/ 63 w 232"/>
                  <a:gd name="T83" fmla="*/ 7 h 265"/>
                  <a:gd name="T84" fmla="*/ 60 w 232"/>
                  <a:gd name="T85" fmla="*/ 0 h 265"/>
                  <a:gd name="T86" fmla="*/ 43 w 232"/>
                  <a:gd name="T87" fmla="*/ 2 h 265"/>
                  <a:gd name="T88" fmla="*/ 30 w 232"/>
                  <a:gd name="T89" fmla="*/ 14 h 265"/>
                  <a:gd name="T90" fmla="*/ 19 w 232"/>
                  <a:gd name="T91" fmla="*/ 20 h 265"/>
                  <a:gd name="T92" fmla="*/ 0 w 232"/>
                  <a:gd name="T93" fmla="*/ 18 h 265"/>
                  <a:gd name="T94" fmla="*/ 13 w 232"/>
                  <a:gd name="T95" fmla="*/ 40 h 265"/>
                  <a:gd name="T96" fmla="*/ 9 w 232"/>
                  <a:gd name="T97" fmla="*/ 46 h 265"/>
                  <a:gd name="T98" fmla="*/ 9 w 232"/>
                  <a:gd name="T99" fmla="*/ 69 h 265"/>
                  <a:gd name="T100" fmla="*/ 4 w 232"/>
                  <a:gd name="T101" fmla="*/ 73 h 265"/>
                  <a:gd name="T102" fmla="*/ 7 w 232"/>
                  <a:gd name="T103" fmla="*/ 80 h 265"/>
                  <a:gd name="T104" fmla="*/ 4 w 232"/>
                  <a:gd name="T105" fmla="*/ 85 h 265"/>
                  <a:gd name="T106" fmla="*/ 4 w 232"/>
                  <a:gd name="T107" fmla="*/ 91 h 265"/>
                  <a:gd name="T108" fmla="*/ 9 w 232"/>
                  <a:gd name="T109" fmla="*/ 99 h 265"/>
                  <a:gd name="T110" fmla="*/ 0 w 232"/>
                  <a:gd name="T111" fmla="*/ 112 h 265"/>
                  <a:gd name="T112" fmla="*/ 1 w 232"/>
                  <a:gd name="T113" fmla="*/ 116 h 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32" h="265">
                    <a:moveTo>
                      <a:pt x="1" y="157"/>
                    </a:moveTo>
                    <a:lnTo>
                      <a:pt x="10" y="166"/>
                    </a:lnTo>
                    <a:lnTo>
                      <a:pt x="12" y="185"/>
                    </a:lnTo>
                    <a:lnTo>
                      <a:pt x="21" y="191"/>
                    </a:lnTo>
                    <a:lnTo>
                      <a:pt x="21" y="202"/>
                    </a:lnTo>
                    <a:lnTo>
                      <a:pt x="17" y="205"/>
                    </a:lnTo>
                    <a:lnTo>
                      <a:pt x="16" y="211"/>
                    </a:lnTo>
                    <a:lnTo>
                      <a:pt x="26" y="226"/>
                    </a:lnTo>
                    <a:lnTo>
                      <a:pt x="32" y="264"/>
                    </a:lnTo>
                    <a:lnTo>
                      <a:pt x="47" y="265"/>
                    </a:lnTo>
                    <a:lnTo>
                      <a:pt x="67" y="243"/>
                    </a:lnTo>
                    <a:lnTo>
                      <a:pt x="74" y="250"/>
                    </a:lnTo>
                    <a:lnTo>
                      <a:pt x="95" y="253"/>
                    </a:lnTo>
                    <a:lnTo>
                      <a:pt x="103" y="261"/>
                    </a:lnTo>
                    <a:lnTo>
                      <a:pt x="108" y="248"/>
                    </a:lnTo>
                    <a:lnTo>
                      <a:pt x="126" y="249"/>
                    </a:lnTo>
                    <a:lnTo>
                      <a:pt x="135" y="254"/>
                    </a:lnTo>
                    <a:lnTo>
                      <a:pt x="141" y="235"/>
                    </a:lnTo>
                    <a:lnTo>
                      <a:pt x="141" y="221"/>
                    </a:lnTo>
                    <a:lnTo>
                      <a:pt x="150" y="201"/>
                    </a:lnTo>
                    <a:lnTo>
                      <a:pt x="189" y="191"/>
                    </a:lnTo>
                    <a:lnTo>
                      <a:pt x="204" y="191"/>
                    </a:lnTo>
                    <a:lnTo>
                      <a:pt x="213" y="195"/>
                    </a:lnTo>
                    <a:lnTo>
                      <a:pt x="224" y="209"/>
                    </a:lnTo>
                    <a:lnTo>
                      <a:pt x="228" y="207"/>
                    </a:lnTo>
                    <a:lnTo>
                      <a:pt x="232" y="168"/>
                    </a:lnTo>
                    <a:lnTo>
                      <a:pt x="226" y="153"/>
                    </a:lnTo>
                    <a:lnTo>
                      <a:pt x="218" y="150"/>
                    </a:lnTo>
                    <a:lnTo>
                      <a:pt x="218" y="132"/>
                    </a:lnTo>
                    <a:lnTo>
                      <a:pt x="185" y="130"/>
                    </a:lnTo>
                    <a:lnTo>
                      <a:pt x="178" y="111"/>
                    </a:lnTo>
                    <a:lnTo>
                      <a:pt x="182" y="99"/>
                    </a:lnTo>
                    <a:lnTo>
                      <a:pt x="172" y="78"/>
                    </a:lnTo>
                    <a:lnTo>
                      <a:pt x="164" y="74"/>
                    </a:lnTo>
                    <a:lnTo>
                      <a:pt x="152" y="74"/>
                    </a:lnTo>
                    <a:lnTo>
                      <a:pt x="144" y="68"/>
                    </a:lnTo>
                    <a:lnTo>
                      <a:pt x="128" y="64"/>
                    </a:lnTo>
                    <a:lnTo>
                      <a:pt x="123" y="57"/>
                    </a:lnTo>
                    <a:lnTo>
                      <a:pt x="99" y="53"/>
                    </a:lnTo>
                    <a:lnTo>
                      <a:pt x="86" y="44"/>
                    </a:lnTo>
                    <a:lnTo>
                      <a:pt x="82" y="32"/>
                    </a:lnTo>
                    <a:lnTo>
                      <a:pt x="85" y="10"/>
                    </a:lnTo>
                    <a:lnTo>
                      <a:pt x="81" y="0"/>
                    </a:lnTo>
                    <a:lnTo>
                      <a:pt x="57" y="3"/>
                    </a:lnTo>
                    <a:lnTo>
                      <a:pt x="40" y="19"/>
                    </a:lnTo>
                    <a:lnTo>
                      <a:pt x="25" y="27"/>
                    </a:lnTo>
                    <a:lnTo>
                      <a:pt x="0" y="24"/>
                    </a:lnTo>
                    <a:lnTo>
                      <a:pt x="17" y="54"/>
                    </a:lnTo>
                    <a:lnTo>
                      <a:pt x="12" y="63"/>
                    </a:lnTo>
                    <a:lnTo>
                      <a:pt x="12" y="94"/>
                    </a:lnTo>
                    <a:lnTo>
                      <a:pt x="6" y="99"/>
                    </a:lnTo>
                    <a:lnTo>
                      <a:pt x="10" y="109"/>
                    </a:lnTo>
                    <a:lnTo>
                      <a:pt x="5" y="116"/>
                    </a:lnTo>
                    <a:lnTo>
                      <a:pt x="5" y="124"/>
                    </a:lnTo>
                    <a:lnTo>
                      <a:pt x="12" y="135"/>
                    </a:lnTo>
                    <a:lnTo>
                      <a:pt x="0" y="152"/>
                    </a:lnTo>
                    <a:lnTo>
                      <a:pt x="1" y="15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24" name="Group 25"/>
              <p:cNvGrpSpPr>
                <a:grpSpLocks/>
              </p:cNvGrpSpPr>
              <p:nvPr/>
            </p:nvGrpSpPr>
            <p:grpSpPr bwMode="auto">
              <a:xfrm>
                <a:off x="2297" y="2938"/>
                <a:ext cx="556" cy="594"/>
                <a:chOff x="3144" y="4045"/>
                <a:chExt cx="755" cy="792"/>
              </a:xfrm>
              <a:grpFill/>
            </p:grpSpPr>
            <p:sp>
              <p:nvSpPr>
                <p:cNvPr id="671" name="Freeform 26"/>
                <p:cNvSpPr>
                  <a:spLocks/>
                </p:cNvSpPr>
                <p:nvPr/>
              </p:nvSpPr>
              <p:spPr bwMode="auto">
                <a:xfrm>
                  <a:off x="3144" y="4045"/>
                  <a:ext cx="755" cy="792"/>
                </a:xfrm>
                <a:custGeom>
                  <a:avLst/>
                  <a:gdLst>
                    <a:gd name="T0" fmla="*/ 391 w 755"/>
                    <a:gd name="T1" fmla="*/ 625 h 792"/>
                    <a:gd name="T2" fmla="*/ 314 w 755"/>
                    <a:gd name="T3" fmla="*/ 710 h 792"/>
                    <a:gd name="T4" fmla="*/ 344 w 755"/>
                    <a:gd name="T5" fmla="*/ 728 h 792"/>
                    <a:gd name="T6" fmla="*/ 388 w 755"/>
                    <a:gd name="T7" fmla="*/ 750 h 792"/>
                    <a:gd name="T8" fmla="*/ 393 w 755"/>
                    <a:gd name="T9" fmla="*/ 778 h 792"/>
                    <a:gd name="T10" fmla="*/ 417 w 755"/>
                    <a:gd name="T11" fmla="*/ 757 h 792"/>
                    <a:gd name="T12" fmla="*/ 465 w 755"/>
                    <a:gd name="T13" fmla="*/ 693 h 792"/>
                    <a:gd name="T14" fmla="*/ 492 w 755"/>
                    <a:gd name="T15" fmla="*/ 644 h 792"/>
                    <a:gd name="T16" fmla="*/ 495 w 755"/>
                    <a:gd name="T17" fmla="*/ 606 h 792"/>
                    <a:gd name="T18" fmla="*/ 568 w 755"/>
                    <a:gd name="T19" fmla="*/ 553 h 792"/>
                    <a:gd name="T20" fmla="*/ 632 w 755"/>
                    <a:gd name="T21" fmla="*/ 532 h 792"/>
                    <a:gd name="T22" fmla="*/ 663 w 755"/>
                    <a:gd name="T23" fmla="*/ 456 h 792"/>
                    <a:gd name="T24" fmla="*/ 672 w 755"/>
                    <a:gd name="T25" fmla="*/ 380 h 792"/>
                    <a:gd name="T26" fmla="*/ 707 w 755"/>
                    <a:gd name="T27" fmla="*/ 318 h 792"/>
                    <a:gd name="T28" fmla="*/ 755 w 755"/>
                    <a:gd name="T29" fmla="*/ 237 h 792"/>
                    <a:gd name="T30" fmla="*/ 713 w 755"/>
                    <a:gd name="T31" fmla="*/ 196 h 792"/>
                    <a:gd name="T32" fmla="*/ 619 w 755"/>
                    <a:gd name="T33" fmla="*/ 156 h 792"/>
                    <a:gd name="T34" fmla="*/ 573 w 755"/>
                    <a:gd name="T35" fmla="*/ 143 h 792"/>
                    <a:gd name="T36" fmla="*/ 562 w 755"/>
                    <a:gd name="T37" fmla="*/ 129 h 792"/>
                    <a:gd name="T38" fmla="*/ 519 w 755"/>
                    <a:gd name="T39" fmla="*/ 113 h 792"/>
                    <a:gd name="T40" fmla="*/ 484 w 755"/>
                    <a:gd name="T41" fmla="*/ 133 h 792"/>
                    <a:gd name="T42" fmla="*/ 437 w 755"/>
                    <a:gd name="T43" fmla="*/ 136 h 792"/>
                    <a:gd name="T44" fmla="*/ 450 w 755"/>
                    <a:gd name="T45" fmla="*/ 134 h 792"/>
                    <a:gd name="T46" fmla="*/ 449 w 755"/>
                    <a:gd name="T47" fmla="*/ 115 h 792"/>
                    <a:gd name="T48" fmla="*/ 461 w 755"/>
                    <a:gd name="T49" fmla="*/ 80 h 792"/>
                    <a:gd name="T50" fmla="*/ 442 w 755"/>
                    <a:gd name="T51" fmla="*/ 23 h 792"/>
                    <a:gd name="T52" fmla="*/ 415 w 755"/>
                    <a:gd name="T53" fmla="*/ 50 h 792"/>
                    <a:gd name="T54" fmla="*/ 377 w 755"/>
                    <a:gd name="T55" fmla="*/ 55 h 792"/>
                    <a:gd name="T56" fmla="*/ 348 w 755"/>
                    <a:gd name="T57" fmla="*/ 64 h 792"/>
                    <a:gd name="T58" fmla="*/ 295 w 755"/>
                    <a:gd name="T59" fmla="*/ 75 h 792"/>
                    <a:gd name="T60" fmla="*/ 276 w 755"/>
                    <a:gd name="T61" fmla="*/ 56 h 792"/>
                    <a:gd name="T62" fmla="*/ 278 w 755"/>
                    <a:gd name="T63" fmla="*/ 24 h 792"/>
                    <a:gd name="T64" fmla="*/ 268 w 755"/>
                    <a:gd name="T65" fmla="*/ 0 h 792"/>
                    <a:gd name="T66" fmla="*/ 210 w 755"/>
                    <a:gd name="T67" fmla="*/ 25 h 792"/>
                    <a:gd name="T68" fmla="*/ 186 w 755"/>
                    <a:gd name="T69" fmla="*/ 29 h 792"/>
                    <a:gd name="T70" fmla="*/ 204 w 755"/>
                    <a:gd name="T71" fmla="*/ 54 h 792"/>
                    <a:gd name="T72" fmla="*/ 185 w 755"/>
                    <a:gd name="T73" fmla="*/ 71 h 792"/>
                    <a:gd name="T74" fmla="*/ 135 w 755"/>
                    <a:gd name="T75" fmla="*/ 75 h 792"/>
                    <a:gd name="T76" fmla="*/ 113 w 755"/>
                    <a:gd name="T77" fmla="*/ 65 h 792"/>
                    <a:gd name="T78" fmla="*/ 77 w 755"/>
                    <a:gd name="T79" fmla="*/ 66 h 792"/>
                    <a:gd name="T80" fmla="*/ 91 w 755"/>
                    <a:gd name="T81" fmla="*/ 88 h 792"/>
                    <a:gd name="T82" fmla="*/ 82 w 755"/>
                    <a:gd name="T83" fmla="*/ 110 h 792"/>
                    <a:gd name="T84" fmla="*/ 43 w 755"/>
                    <a:gd name="T85" fmla="*/ 188 h 792"/>
                    <a:gd name="T86" fmla="*/ 14 w 755"/>
                    <a:gd name="T87" fmla="*/ 226 h 792"/>
                    <a:gd name="T88" fmla="*/ 5 w 755"/>
                    <a:gd name="T89" fmla="*/ 259 h 792"/>
                    <a:gd name="T90" fmla="*/ 28 w 755"/>
                    <a:gd name="T91" fmla="*/ 282 h 792"/>
                    <a:gd name="T92" fmla="*/ 64 w 755"/>
                    <a:gd name="T93" fmla="*/ 279 h 792"/>
                    <a:gd name="T94" fmla="*/ 81 w 755"/>
                    <a:gd name="T95" fmla="*/ 310 h 792"/>
                    <a:gd name="T96" fmla="*/ 138 w 755"/>
                    <a:gd name="T97" fmla="*/ 289 h 792"/>
                    <a:gd name="T98" fmla="*/ 163 w 755"/>
                    <a:gd name="T99" fmla="*/ 318 h 792"/>
                    <a:gd name="T100" fmla="*/ 204 w 755"/>
                    <a:gd name="T101" fmla="*/ 343 h 792"/>
                    <a:gd name="T102" fmla="*/ 233 w 755"/>
                    <a:gd name="T103" fmla="*/ 360 h 792"/>
                    <a:gd name="T104" fmla="*/ 263 w 755"/>
                    <a:gd name="T105" fmla="*/ 385 h 792"/>
                    <a:gd name="T106" fmla="*/ 299 w 755"/>
                    <a:gd name="T107" fmla="*/ 418 h 792"/>
                    <a:gd name="T108" fmla="*/ 313 w 755"/>
                    <a:gd name="T109" fmla="*/ 454 h 792"/>
                    <a:gd name="T110" fmla="*/ 309 w 755"/>
                    <a:gd name="T111" fmla="*/ 534 h 792"/>
                    <a:gd name="T112" fmla="*/ 349 w 755"/>
                    <a:gd name="T113" fmla="*/ 540 h 792"/>
                    <a:gd name="T114" fmla="*/ 378 w 755"/>
                    <a:gd name="T115" fmla="*/ 58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55" h="792">
                      <a:moveTo>
                        <a:pt x="374" y="609"/>
                      </a:moveTo>
                      <a:lnTo>
                        <a:pt x="387" y="611"/>
                      </a:lnTo>
                      <a:lnTo>
                        <a:pt x="391" y="625"/>
                      </a:lnTo>
                      <a:lnTo>
                        <a:pt x="389" y="641"/>
                      </a:lnTo>
                      <a:lnTo>
                        <a:pt x="371" y="650"/>
                      </a:lnTo>
                      <a:lnTo>
                        <a:pt x="314" y="710"/>
                      </a:lnTo>
                      <a:lnTo>
                        <a:pt x="330" y="708"/>
                      </a:lnTo>
                      <a:lnTo>
                        <a:pt x="342" y="719"/>
                      </a:lnTo>
                      <a:lnTo>
                        <a:pt x="344" y="728"/>
                      </a:lnTo>
                      <a:lnTo>
                        <a:pt x="353" y="724"/>
                      </a:lnTo>
                      <a:lnTo>
                        <a:pt x="362" y="734"/>
                      </a:lnTo>
                      <a:lnTo>
                        <a:pt x="388" y="750"/>
                      </a:lnTo>
                      <a:lnTo>
                        <a:pt x="391" y="759"/>
                      </a:lnTo>
                      <a:lnTo>
                        <a:pt x="401" y="768"/>
                      </a:lnTo>
                      <a:lnTo>
                        <a:pt x="393" y="778"/>
                      </a:lnTo>
                      <a:lnTo>
                        <a:pt x="395" y="792"/>
                      </a:lnTo>
                      <a:lnTo>
                        <a:pt x="413" y="772"/>
                      </a:lnTo>
                      <a:lnTo>
                        <a:pt x="417" y="757"/>
                      </a:lnTo>
                      <a:lnTo>
                        <a:pt x="441" y="739"/>
                      </a:lnTo>
                      <a:lnTo>
                        <a:pt x="455" y="717"/>
                      </a:lnTo>
                      <a:lnTo>
                        <a:pt x="465" y="693"/>
                      </a:lnTo>
                      <a:lnTo>
                        <a:pt x="487" y="669"/>
                      </a:lnTo>
                      <a:lnTo>
                        <a:pt x="490" y="647"/>
                      </a:lnTo>
                      <a:lnTo>
                        <a:pt x="492" y="644"/>
                      </a:lnTo>
                      <a:lnTo>
                        <a:pt x="489" y="639"/>
                      </a:lnTo>
                      <a:lnTo>
                        <a:pt x="487" y="621"/>
                      </a:lnTo>
                      <a:lnTo>
                        <a:pt x="495" y="606"/>
                      </a:lnTo>
                      <a:lnTo>
                        <a:pt x="526" y="577"/>
                      </a:lnTo>
                      <a:lnTo>
                        <a:pt x="565" y="560"/>
                      </a:lnTo>
                      <a:lnTo>
                        <a:pt x="568" y="553"/>
                      </a:lnTo>
                      <a:lnTo>
                        <a:pt x="613" y="551"/>
                      </a:lnTo>
                      <a:lnTo>
                        <a:pt x="616" y="544"/>
                      </a:lnTo>
                      <a:lnTo>
                        <a:pt x="632" y="532"/>
                      </a:lnTo>
                      <a:lnTo>
                        <a:pt x="636" y="518"/>
                      </a:lnTo>
                      <a:lnTo>
                        <a:pt x="659" y="481"/>
                      </a:lnTo>
                      <a:lnTo>
                        <a:pt x="663" y="456"/>
                      </a:lnTo>
                      <a:lnTo>
                        <a:pt x="671" y="444"/>
                      </a:lnTo>
                      <a:lnTo>
                        <a:pt x="675" y="408"/>
                      </a:lnTo>
                      <a:lnTo>
                        <a:pt x="672" y="380"/>
                      </a:lnTo>
                      <a:lnTo>
                        <a:pt x="676" y="356"/>
                      </a:lnTo>
                      <a:lnTo>
                        <a:pt x="691" y="348"/>
                      </a:lnTo>
                      <a:lnTo>
                        <a:pt x="707" y="318"/>
                      </a:lnTo>
                      <a:lnTo>
                        <a:pt x="727" y="301"/>
                      </a:lnTo>
                      <a:lnTo>
                        <a:pt x="747" y="274"/>
                      </a:lnTo>
                      <a:lnTo>
                        <a:pt x="755" y="237"/>
                      </a:lnTo>
                      <a:lnTo>
                        <a:pt x="750" y="210"/>
                      </a:lnTo>
                      <a:lnTo>
                        <a:pt x="743" y="200"/>
                      </a:lnTo>
                      <a:lnTo>
                        <a:pt x="713" y="196"/>
                      </a:lnTo>
                      <a:lnTo>
                        <a:pt x="667" y="159"/>
                      </a:lnTo>
                      <a:lnTo>
                        <a:pt x="658" y="156"/>
                      </a:lnTo>
                      <a:lnTo>
                        <a:pt x="619" y="156"/>
                      </a:lnTo>
                      <a:lnTo>
                        <a:pt x="588" y="144"/>
                      </a:lnTo>
                      <a:lnTo>
                        <a:pt x="570" y="152"/>
                      </a:lnTo>
                      <a:lnTo>
                        <a:pt x="573" y="143"/>
                      </a:lnTo>
                      <a:lnTo>
                        <a:pt x="565" y="141"/>
                      </a:lnTo>
                      <a:lnTo>
                        <a:pt x="568" y="136"/>
                      </a:lnTo>
                      <a:lnTo>
                        <a:pt x="562" y="129"/>
                      </a:lnTo>
                      <a:lnTo>
                        <a:pt x="554" y="133"/>
                      </a:lnTo>
                      <a:lnTo>
                        <a:pt x="551" y="125"/>
                      </a:lnTo>
                      <a:lnTo>
                        <a:pt x="519" y="113"/>
                      </a:lnTo>
                      <a:lnTo>
                        <a:pt x="501" y="114"/>
                      </a:lnTo>
                      <a:lnTo>
                        <a:pt x="494" y="129"/>
                      </a:lnTo>
                      <a:lnTo>
                        <a:pt x="484" y="133"/>
                      </a:lnTo>
                      <a:lnTo>
                        <a:pt x="476" y="147"/>
                      </a:lnTo>
                      <a:lnTo>
                        <a:pt x="475" y="134"/>
                      </a:lnTo>
                      <a:lnTo>
                        <a:pt x="437" y="136"/>
                      </a:lnTo>
                      <a:lnTo>
                        <a:pt x="435" y="139"/>
                      </a:lnTo>
                      <a:lnTo>
                        <a:pt x="436" y="134"/>
                      </a:lnTo>
                      <a:lnTo>
                        <a:pt x="450" y="134"/>
                      </a:lnTo>
                      <a:lnTo>
                        <a:pt x="450" y="124"/>
                      </a:lnTo>
                      <a:lnTo>
                        <a:pt x="446" y="120"/>
                      </a:lnTo>
                      <a:lnTo>
                        <a:pt x="449" y="115"/>
                      </a:lnTo>
                      <a:lnTo>
                        <a:pt x="438" y="123"/>
                      </a:lnTo>
                      <a:lnTo>
                        <a:pt x="436" y="108"/>
                      </a:lnTo>
                      <a:lnTo>
                        <a:pt x="461" y="80"/>
                      </a:lnTo>
                      <a:lnTo>
                        <a:pt x="465" y="69"/>
                      </a:lnTo>
                      <a:lnTo>
                        <a:pt x="455" y="65"/>
                      </a:lnTo>
                      <a:lnTo>
                        <a:pt x="442" y="23"/>
                      </a:lnTo>
                      <a:lnTo>
                        <a:pt x="436" y="19"/>
                      </a:lnTo>
                      <a:lnTo>
                        <a:pt x="433" y="22"/>
                      </a:lnTo>
                      <a:lnTo>
                        <a:pt x="415" y="50"/>
                      </a:lnTo>
                      <a:lnTo>
                        <a:pt x="403" y="59"/>
                      </a:lnTo>
                      <a:lnTo>
                        <a:pt x="386" y="61"/>
                      </a:lnTo>
                      <a:lnTo>
                        <a:pt x="377" y="55"/>
                      </a:lnTo>
                      <a:lnTo>
                        <a:pt x="367" y="51"/>
                      </a:lnTo>
                      <a:lnTo>
                        <a:pt x="351" y="53"/>
                      </a:lnTo>
                      <a:lnTo>
                        <a:pt x="348" y="64"/>
                      </a:lnTo>
                      <a:lnTo>
                        <a:pt x="337" y="63"/>
                      </a:lnTo>
                      <a:lnTo>
                        <a:pt x="324" y="61"/>
                      </a:lnTo>
                      <a:lnTo>
                        <a:pt x="295" y="75"/>
                      </a:lnTo>
                      <a:lnTo>
                        <a:pt x="282" y="71"/>
                      </a:lnTo>
                      <a:lnTo>
                        <a:pt x="276" y="65"/>
                      </a:lnTo>
                      <a:lnTo>
                        <a:pt x="276" y="56"/>
                      </a:lnTo>
                      <a:lnTo>
                        <a:pt x="271" y="51"/>
                      </a:lnTo>
                      <a:lnTo>
                        <a:pt x="274" y="29"/>
                      </a:lnTo>
                      <a:lnTo>
                        <a:pt x="278" y="24"/>
                      </a:lnTo>
                      <a:lnTo>
                        <a:pt x="276" y="14"/>
                      </a:lnTo>
                      <a:lnTo>
                        <a:pt x="269" y="12"/>
                      </a:lnTo>
                      <a:lnTo>
                        <a:pt x="268" y="0"/>
                      </a:lnTo>
                      <a:lnTo>
                        <a:pt x="256" y="0"/>
                      </a:lnTo>
                      <a:lnTo>
                        <a:pt x="250" y="11"/>
                      </a:lnTo>
                      <a:lnTo>
                        <a:pt x="210" y="25"/>
                      </a:lnTo>
                      <a:lnTo>
                        <a:pt x="176" y="17"/>
                      </a:lnTo>
                      <a:lnTo>
                        <a:pt x="177" y="23"/>
                      </a:lnTo>
                      <a:lnTo>
                        <a:pt x="186" y="29"/>
                      </a:lnTo>
                      <a:lnTo>
                        <a:pt x="185" y="40"/>
                      </a:lnTo>
                      <a:lnTo>
                        <a:pt x="187" y="53"/>
                      </a:lnTo>
                      <a:lnTo>
                        <a:pt x="204" y="54"/>
                      </a:lnTo>
                      <a:lnTo>
                        <a:pt x="204" y="58"/>
                      </a:lnTo>
                      <a:lnTo>
                        <a:pt x="191" y="63"/>
                      </a:lnTo>
                      <a:lnTo>
                        <a:pt x="185" y="71"/>
                      </a:lnTo>
                      <a:lnTo>
                        <a:pt x="160" y="84"/>
                      </a:lnTo>
                      <a:lnTo>
                        <a:pt x="145" y="84"/>
                      </a:lnTo>
                      <a:lnTo>
                        <a:pt x="135" y="75"/>
                      </a:lnTo>
                      <a:lnTo>
                        <a:pt x="131" y="78"/>
                      </a:lnTo>
                      <a:lnTo>
                        <a:pt x="123" y="61"/>
                      </a:lnTo>
                      <a:lnTo>
                        <a:pt x="113" y="65"/>
                      </a:lnTo>
                      <a:lnTo>
                        <a:pt x="109" y="61"/>
                      </a:lnTo>
                      <a:lnTo>
                        <a:pt x="107" y="66"/>
                      </a:lnTo>
                      <a:lnTo>
                        <a:pt x="77" y="66"/>
                      </a:lnTo>
                      <a:lnTo>
                        <a:pt x="78" y="78"/>
                      </a:lnTo>
                      <a:lnTo>
                        <a:pt x="87" y="79"/>
                      </a:lnTo>
                      <a:lnTo>
                        <a:pt x="91" y="88"/>
                      </a:lnTo>
                      <a:lnTo>
                        <a:pt x="73" y="89"/>
                      </a:lnTo>
                      <a:lnTo>
                        <a:pt x="73" y="103"/>
                      </a:lnTo>
                      <a:lnTo>
                        <a:pt x="82" y="110"/>
                      </a:lnTo>
                      <a:lnTo>
                        <a:pt x="86" y="124"/>
                      </a:lnTo>
                      <a:lnTo>
                        <a:pt x="74" y="179"/>
                      </a:lnTo>
                      <a:lnTo>
                        <a:pt x="43" y="188"/>
                      </a:lnTo>
                      <a:lnTo>
                        <a:pt x="27" y="197"/>
                      </a:lnTo>
                      <a:lnTo>
                        <a:pt x="15" y="213"/>
                      </a:lnTo>
                      <a:lnTo>
                        <a:pt x="14" y="226"/>
                      </a:lnTo>
                      <a:lnTo>
                        <a:pt x="7" y="230"/>
                      </a:lnTo>
                      <a:lnTo>
                        <a:pt x="0" y="246"/>
                      </a:lnTo>
                      <a:lnTo>
                        <a:pt x="5" y="259"/>
                      </a:lnTo>
                      <a:lnTo>
                        <a:pt x="18" y="272"/>
                      </a:lnTo>
                      <a:lnTo>
                        <a:pt x="17" y="281"/>
                      </a:lnTo>
                      <a:lnTo>
                        <a:pt x="28" y="282"/>
                      </a:lnTo>
                      <a:lnTo>
                        <a:pt x="33" y="291"/>
                      </a:lnTo>
                      <a:lnTo>
                        <a:pt x="43" y="292"/>
                      </a:lnTo>
                      <a:lnTo>
                        <a:pt x="64" y="279"/>
                      </a:lnTo>
                      <a:lnTo>
                        <a:pt x="64" y="310"/>
                      </a:lnTo>
                      <a:lnTo>
                        <a:pt x="67" y="313"/>
                      </a:lnTo>
                      <a:lnTo>
                        <a:pt x="81" y="310"/>
                      </a:lnTo>
                      <a:lnTo>
                        <a:pt x="106" y="313"/>
                      </a:lnTo>
                      <a:lnTo>
                        <a:pt x="121" y="305"/>
                      </a:lnTo>
                      <a:lnTo>
                        <a:pt x="138" y="289"/>
                      </a:lnTo>
                      <a:lnTo>
                        <a:pt x="162" y="286"/>
                      </a:lnTo>
                      <a:lnTo>
                        <a:pt x="166" y="296"/>
                      </a:lnTo>
                      <a:lnTo>
                        <a:pt x="163" y="318"/>
                      </a:lnTo>
                      <a:lnTo>
                        <a:pt x="167" y="330"/>
                      </a:lnTo>
                      <a:lnTo>
                        <a:pt x="180" y="339"/>
                      </a:lnTo>
                      <a:lnTo>
                        <a:pt x="204" y="343"/>
                      </a:lnTo>
                      <a:lnTo>
                        <a:pt x="209" y="350"/>
                      </a:lnTo>
                      <a:lnTo>
                        <a:pt x="225" y="354"/>
                      </a:lnTo>
                      <a:lnTo>
                        <a:pt x="233" y="360"/>
                      </a:lnTo>
                      <a:lnTo>
                        <a:pt x="245" y="360"/>
                      </a:lnTo>
                      <a:lnTo>
                        <a:pt x="253" y="364"/>
                      </a:lnTo>
                      <a:lnTo>
                        <a:pt x="263" y="385"/>
                      </a:lnTo>
                      <a:lnTo>
                        <a:pt x="259" y="397"/>
                      </a:lnTo>
                      <a:lnTo>
                        <a:pt x="266" y="416"/>
                      </a:lnTo>
                      <a:lnTo>
                        <a:pt x="299" y="418"/>
                      </a:lnTo>
                      <a:lnTo>
                        <a:pt x="299" y="436"/>
                      </a:lnTo>
                      <a:lnTo>
                        <a:pt x="307" y="439"/>
                      </a:lnTo>
                      <a:lnTo>
                        <a:pt x="313" y="454"/>
                      </a:lnTo>
                      <a:lnTo>
                        <a:pt x="309" y="493"/>
                      </a:lnTo>
                      <a:lnTo>
                        <a:pt x="305" y="495"/>
                      </a:lnTo>
                      <a:lnTo>
                        <a:pt x="309" y="534"/>
                      </a:lnTo>
                      <a:lnTo>
                        <a:pt x="325" y="539"/>
                      </a:lnTo>
                      <a:lnTo>
                        <a:pt x="338" y="536"/>
                      </a:lnTo>
                      <a:lnTo>
                        <a:pt x="349" y="540"/>
                      </a:lnTo>
                      <a:lnTo>
                        <a:pt x="356" y="572"/>
                      </a:lnTo>
                      <a:lnTo>
                        <a:pt x="377" y="573"/>
                      </a:lnTo>
                      <a:lnTo>
                        <a:pt x="378" y="585"/>
                      </a:lnTo>
                      <a:lnTo>
                        <a:pt x="374" y="60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72" name="Group 27"/>
                <p:cNvGrpSpPr>
                  <a:grpSpLocks/>
                </p:cNvGrpSpPr>
                <p:nvPr/>
              </p:nvGrpSpPr>
              <p:grpSpPr bwMode="auto">
                <a:xfrm>
                  <a:off x="3585" y="4205"/>
                  <a:ext cx="53" cy="44"/>
                  <a:chOff x="3585" y="4203"/>
                  <a:chExt cx="53" cy="44"/>
                </a:xfrm>
                <a:grpFill/>
              </p:grpSpPr>
              <p:sp>
                <p:nvSpPr>
                  <p:cNvPr id="673" name="Freeform 28"/>
                  <p:cNvSpPr>
                    <a:spLocks/>
                  </p:cNvSpPr>
                  <p:nvPr/>
                </p:nvSpPr>
                <p:spPr bwMode="auto">
                  <a:xfrm>
                    <a:off x="3595" y="4215"/>
                    <a:ext cx="43" cy="32"/>
                  </a:xfrm>
                  <a:custGeom>
                    <a:avLst/>
                    <a:gdLst>
                      <a:gd name="T0" fmla="*/ 43 w 43"/>
                      <a:gd name="T1" fmla="*/ 3 h 32"/>
                      <a:gd name="T2" fmla="*/ 41 w 43"/>
                      <a:gd name="T3" fmla="*/ 13 h 32"/>
                      <a:gd name="T4" fmla="*/ 30 w 43"/>
                      <a:gd name="T5" fmla="*/ 27 h 32"/>
                      <a:gd name="T6" fmla="*/ 15 w 43"/>
                      <a:gd name="T7" fmla="*/ 32 h 32"/>
                      <a:gd name="T8" fmla="*/ 1 w 43"/>
                      <a:gd name="T9" fmla="*/ 28 h 32"/>
                      <a:gd name="T10" fmla="*/ 0 w 43"/>
                      <a:gd name="T11" fmla="*/ 6 h 32"/>
                      <a:gd name="T12" fmla="*/ 6 w 43"/>
                      <a:gd name="T13" fmla="*/ 2 h 32"/>
                      <a:gd name="T14" fmla="*/ 34 w 43"/>
                      <a:gd name="T15" fmla="*/ 0 h 32"/>
                      <a:gd name="T16" fmla="*/ 43 w 43"/>
                      <a:gd name="T17" fmla="*/ 3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 h="32">
                        <a:moveTo>
                          <a:pt x="43" y="3"/>
                        </a:moveTo>
                        <a:lnTo>
                          <a:pt x="41" y="13"/>
                        </a:lnTo>
                        <a:lnTo>
                          <a:pt x="30" y="27"/>
                        </a:lnTo>
                        <a:lnTo>
                          <a:pt x="15" y="32"/>
                        </a:lnTo>
                        <a:lnTo>
                          <a:pt x="1" y="28"/>
                        </a:lnTo>
                        <a:lnTo>
                          <a:pt x="0" y="6"/>
                        </a:lnTo>
                        <a:lnTo>
                          <a:pt x="6" y="2"/>
                        </a:lnTo>
                        <a:lnTo>
                          <a:pt x="34" y="0"/>
                        </a:lnTo>
                        <a:lnTo>
                          <a:pt x="43"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74" name="Freeform 29"/>
                  <p:cNvSpPr>
                    <a:spLocks/>
                  </p:cNvSpPr>
                  <p:nvPr/>
                </p:nvSpPr>
                <p:spPr bwMode="auto">
                  <a:xfrm>
                    <a:off x="3585" y="4213"/>
                    <a:ext cx="10" cy="14"/>
                  </a:xfrm>
                  <a:custGeom>
                    <a:avLst/>
                    <a:gdLst>
                      <a:gd name="T0" fmla="*/ 10 w 10"/>
                      <a:gd name="T1" fmla="*/ 5 h 14"/>
                      <a:gd name="T2" fmla="*/ 2 w 10"/>
                      <a:gd name="T3" fmla="*/ 14 h 14"/>
                      <a:gd name="T4" fmla="*/ 0 w 10"/>
                      <a:gd name="T5" fmla="*/ 9 h 14"/>
                      <a:gd name="T6" fmla="*/ 5 w 10"/>
                      <a:gd name="T7" fmla="*/ 3 h 14"/>
                      <a:gd name="T8" fmla="*/ 10 w 10"/>
                      <a:gd name="T9" fmla="*/ 0 h 14"/>
                      <a:gd name="T10" fmla="*/ 6 w 10"/>
                      <a:gd name="T11" fmla="*/ 4 h 14"/>
                      <a:gd name="T12" fmla="*/ 10 w 10"/>
                      <a:gd name="T13" fmla="*/ 5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4">
                        <a:moveTo>
                          <a:pt x="10" y="5"/>
                        </a:moveTo>
                        <a:lnTo>
                          <a:pt x="2" y="14"/>
                        </a:lnTo>
                        <a:lnTo>
                          <a:pt x="0" y="9"/>
                        </a:lnTo>
                        <a:lnTo>
                          <a:pt x="5" y="3"/>
                        </a:lnTo>
                        <a:lnTo>
                          <a:pt x="10" y="0"/>
                        </a:lnTo>
                        <a:lnTo>
                          <a:pt x="6" y="4"/>
                        </a:lnTo>
                        <a:lnTo>
                          <a:pt x="10"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75" name="Freeform 30"/>
                  <p:cNvSpPr>
                    <a:spLocks/>
                  </p:cNvSpPr>
                  <p:nvPr/>
                </p:nvSpPr>
                <p:spPr bwMode="auto">
                  <a:xfrm>
                    <a:off x="3613" y="4210"/>
                    <a:ext cx="5" cy="5"/>
                  </a:xfrm>
                  <a:custGeom>
                    <a:avLst/>
                    <a:gdLst>
                      <a:gd name="T0" fmla="*/ 5 w 5"/>
                      <a:gd name="T1" fmla="*/ 3 h 5"/>
                      <a:gd name="T2" fmla="*/ 0 w 5"/>
                      <a:gd name="T3" fmla="*/ 5 h 5"/>
                      <a:gd name="T4" fmla="*/ 3 w 5"/>
                      <a:gd name="T5" fmla="*/ 0 h 5"/>
                      <a:gd name="T6" fmla="*/ 5 w 5"/>
                      <a:gd name="T7" fmla="*/ 3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5" y="3"/>
                        </a:moveTo>
                        <a:lnTo>
                          <a:pt x="0" y="5"/>
                        </a:lnTo>
                        <a:lnTo>
                          <a:pt x="3" y="0"/>
                        </a:lnTo>
                        <a:lnTo>
                          <a:pt x="5"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76" name="Freeform 31"/>
                  <p:cNvSpPr>
                    <a:spLocks/>
                  </p:cNvSpPr>
                  <p:nvPr/>
                </p:nvSpPr>
                <p:spPr bwMode="auto">
                  <a:xfrm>
                    <a:off x="3599" y="4203"/>
                    <a:ext cx="11" cy="9"/>
                  </a:xfrm>
                  <a:custGeom>
                    <a:avLst/>
                    <a:gdLst>
                      <a:gd name="T0" fmla="*/ 4 w 11"/>
                      <a:gd name="T1" fmla="*/ 0 h 9"/>
                      <a:gd name="T2" fmla="*/ 0 w 11"/>
                      <a:gd name="T3" fmla="*/ 3 h 9"/>
                      <a:gd name="T4" fmla="*/ 2 w 11"/>
                      <a:gd name="T5" fmla="*/ 8 h 9"/>
                      <a:gd name="T6" fmla="*/ 11 w 11"/>
                      <a:gd name="T7" fmla="*/ 9 h 9"/>
                      <a:gd name="T8" fmla="*/ 4 w 11"/>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9">
                        <a:moveTo>
                          <a:pt x="4" y="0"/>
                        </a:moveTo>
                        <a:lnTo>
                          <a:pt x="0" y="3"/>
                        </a:lnTo>
                        <a:lnTo>
                          <a:pt x="2" y="8"/>
                        </a:lnTo>
                        <a:lnTo>
                          <a:pt x="11" y="9"/>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625" name="Group 32"/>
              <p:cNvGrpSpPr>
                <a:grpSpLocks/>
              </p:cNvGrpSpPr>
              <p:nvPr/>
            </p:nvGrpSpPr>
            <p:grpSpPr bwMode="auto">
              <a:xfrm>
                <a:off x="2289" y="3269"/>
                <a:ext cx="123" cy="714"/>
                <a:chOff x="3110" y="4548"/>
                <a:chExt cx="166" cy="964"/>
              </a:xfrm>
              <a:grpFill/>
            </p:grpSpPr>
            <p:sp>
              <p:nvSpPr>
                <p:cNvPr id="644" name="Freeform 33"/>
                <p:cNvSpPr>
                  <a:spLocks/>
                </p:cNvSpPr>
                <p:nvPr/>
              </p:nvSpPr>
              <p:spPr bwMode="auto">
                <a:xfrm>
                  <a:off x="3110" y="4548"/>
                  <a:ext cx="165" cy="892"/>
                </a:xfrm>
                <a:custGeom>
                  <a:avLst/>
                  <a:gdLst>
                    <a:gd name="T0" fmla="*/ 105 w 165"/>
                    <a:gd name="T1" fmla="*/ 82 h 892"/>
                    <a:gd name="T2" fmla="*/ 98 w 165"/>
                    <a:gd name="T3" fmla="*/ 159 h 892"/>
                    <a:gd name="T4" fmla="*/ 79 w 165"/>
                    <a:gd name="T5" fmla="*/ 238 h 892"/>
                    <a:gd name="T6" fmla="*/ 74 w 165"/>
                    <a:gd name="T7" fmla="*/ 277 h 892"/>
                    <a:gd name="T8" fmla="*/ 51 w 165"/>
                    <a:gd name="T9" fmla="*/ 418 h 892"/>
                    <a:gd name="T10" fmla="*/ 38 w 165"/>
                    <a:gd name="T11" fmla="*/ 433 h 892"/>
                    <a:gd name="T12" fmla="*/ 37 w 165"/>
                    <a:gd name="T13" fmla="*/ 497 h 892"/>
                    <a:gd name="T14" fmla="*/ 51 w 165"/>
                    <a:gd name="T15" fmla="*/ 539 h 892"/>
                    <a:gd name="T16" fmla="*/ 61 w 165"/>
                    <a:gd name="T17" fmla="*/ 551 h 892"/>
                    <a:gd name="T18" fmla="*/ 56 w 165"/>
                    <a:gd name="T19" fmla="*/ 561 h 892"/>
                    <a:gd name="T20" fmla="*/ 56 w 165"/>
                    <a:gd name="T21" fmla="*/ 577 h 892"/>
                    <a:gd name="T22" fmla="*/ 46 w 165"/>
                    <a:gd name="T23" fmla="*/ 608 h 892"/>
                    <a:gd name="T24" fmla="*/ 43 w 165"/>
                    <a:gd name="T25" fmla="*/ 632 h 892"/>
                    <a:gd name="T26" fmla="*/ 41 w 165"/>
                    <a:gd name="T27" fmla="*/ 645 h 892"/>
                    <a:gd name="T28" fmla="*/ 42 w 165"/>
                    <a:gd name="T29" fmla="*/ 650 h 892"/>
                    <a:gd name="T30" fmla="*/ 38 w 165"/>
                    <a:gd name="T31" fmla="*/ 664 h 892"/>
                    <a:gd name="T32" fmla="*/ 34 w 165"/>
                    <a:gd name="T33" fmla="*/ 673 h 892"/>
                    <a:gd name="T34" fmla="*/ 28 w 165"/>
                    <a:gd name="T35" fmla="*/ 668 h 892"/>
                    <a:gd name="T36" fmla="*/ 12 w 165"/>
                    <a:gd name="T37" fmla="*/ 655 h 892"/>
                    <a:gd name="T38" fmla="*/ 0 w 165"/>
                    <a:gd name="T39" fmla="*/ 681 h 892"/>
                    <a:gd name="T40" fmla="*/ 9 w 165"/>
                    <a:gd name="T41" fmla="*/ 675 h 892"/>
                    <a:gd name="T42" fmla="*/ 31 w 165"/>
                    <a:gd name="T43" fmla="*/ 687 h 892"/>
                    <a:gd name="T44" fmla="*/ 23 w 165"/>
                    <a:gd name="T45" fmla="*/ 699 h 892"/>
                    <a:gd name="T46" fmla="*/ 34 w 165"/>
                    <a:gd name="T47" fmla="*/ 706 h 892"/>
                    <a:gd name="T48" fmla="*/ 28 w 165"/>
                    <a:gd name="T49" fmla="*/ 722 h 892"/>
                    <a:gd name="T50" fmla="*/ 33 w 165"/>
                    <a:gd name="T51" fmla="*/ 726 h 892"/>
                    <a:gd name="T52" fmla="*/ 27 w 165"/>
                    <a:gd name="T53" fmla="*/ 757 h 892"/>
                    <a:gd name="T54" fmla="*/ 34 w 165"/>
                    <a:gd name="T55" fmla="*/ 762 h 892"/>
                    <a:gd name="T56" fmla="*/ 33 w 165"/>
                    <a:gd name="T57" fmla="*/ 789 h 892"/>
                    <a:gd name="T58" fmla="*/ 36 w 165"/>
                    <a:gd name="T59" fmla="*/ 796 h 892"/>
                    <a:gd name="T60" fmla="*/ 30 w 165"/>
                    <a:gd name="T61" fmla="*/ 808 h 892"/>
                    <a:gd name="T62" fmla="*/ 44 w 165"/>
                    <a:gd name="T63" fmla="*/ 837 h 892"/>
                    <a:gd name="T64" fmla="*/ 51 w 165"/>
                    <a:gd name="T65" fmla="*/ 831 h 892"/>
                    <a:gd name="T66" fmla="*/ 51 w 165"/>
                    <a:gd name="T67" fmla="*/ 821 h 892"/>
                    <a:gd name="T68" fmla="*/ 62 w 165"/>
                    <a:gd name="T69" fmla="*/ 844 h 892"/>
                    <a:gd name="T70" fmla="*/ 87 w 165"/>
                    <a:gd name="T71" fmla="*/ 863 h 892"/>
                    <a:gd name="T72" fmla="*/ 67 w 165"/>
                    <a:gd name="T73" fmla="*/ 876 h 892"/>
                    <a:gd name="T74" fmla="*/ 77 w 165"/>
                    <a:gd name="T75" fmla="*/ 892 h 892"/>
                    <a:gd name="T76" fmla="*/ 123 w 165"/>
                    <a:gd name="T77" fmla="*/ 842 h 892"/>
                    <a:gd name="T78" fmla="*/ 68 w 165"/>
                    <a:gd name="T79" fmla="*/ 835 h 892"/>
                    <a:gd name="T80" fmla="*/ 44 w 165"/>
                    <a:gd name="T81" fmla="*/ 799 h 892"/>
                    <a:gd name="T82" fmla="*/ 59 w 165"/>
                    <a:gd name="T83" fmla="*/ 740 h 892"/>
                    <a:gd name="T84" fmla="*/ 76 w 165"/>
                    <a:gd name="T85" fmla="*/ 677 h 892"/>
                    <a:gd name="T86" fmla="*/ 71 w 165"/>
                    <a:gd name="T87" fmla="*/ 625 h 892"/>
                    <a:gd name="T88" fmla="*/ 72 w 165"/>
                    <a:gd name="T89" fmla="*/ 614 h 892"/>
                    <a:gd name="T90" fmla="*/ 76 w 165"/>
                    <a:gd name="T91" fmla="*/ 547 h 892"/>
                    <a:gd name="T92" fmla="*/ 82 w 165"/>
                    <a:gd name="T93" fmla="*/ 475 h 892"/>
                    <a:gd name="T94" fmla="*/ 87 w 165"/>
                    <a:gd name="T95" fmla="*/ 419 h 892"/>
                    <a:gd name="T96" fmla="*/ 111 w 165"/>
                    <a:gd name="T97" fmla="*/ 359 h 892"/>
                    <a:gd name="T98" fmla="*/ 98 w 165"/>
                    <a:gd name="T99" fmla="*/ 291 h 892"/>
                    <a:gd name="T100" fmla="*/ 117 w 165"/>
                    <a:gd name="T101" fmla="*/ 221 h 892"/>
                    <a:gd name="T102" fmla="*/ 141 w 165"/>
                    <a:gd name="T103" fmla="*/ 195 h 892"/>
                    <a:gd name="T104" fmla="*/ 161 w 165"/>
                    <a:gd name="T105" fmla="*/ 133 h 892"/>
                    <a:gd name="T106" fmla="*/ 147 w 165"/>
                    <a:gd name="T107" fmla="*/ 107 h 892"/>
                    <a:gd name="T108" fmla="*/ 132 w 165"/>
                    <a:gd name="T109" fmla="*/ 48 h 892"/>
                    <a:gd name="T110" fmla="*/ 127 w 165"/>
                    <a:gd name="T111" fmla="*/ 28 h 892"/>
                    <a:gd name="T112" fmla="*/ 111 w 165"/>
                    <a:gd name="T113" fmla="*/ 9 h 8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5" h="892">
                      <a:moveTo>
                        <a:pt x="97" y="13"/>
                      </a:moveTo>
                      <a:lnTo>
                        <a:pt x="103" y="49"/>
                      </a:lnTo>
                      <a:lnTo>
                        <a:pt x="105" y="82"/>
                      </a:lnTo>
                      <a:lnTo>
                        <a:pt x="102" y="109"/>
                      </a:lnTo>
                      <a:lnTo>
                        <a:pt x="96" y="118"/>
                      </a:lnTo>
                      <a:lnTo>
                        <a:pt x="98" y="159"/>
                      </a:lnTo>
                      <a:lnTo>
                        <a:pt x="93" y="171"/>
                      </a:lnTo>
                      <a:lnTo>
                        <a:pt x="93" y="193"/>
                      </a:lnTo>
                      <a:lnTo>
                        <a:pt x="79" y="238"/>
                      </a:lnTo>
                      <a:lnTo>
                        <a:pt x="82" y="260"/>
                      </a:lnTo>
                      <a:lnTo>
                        <a:pt x="76" y="269"/>
                      </a:lnTo>
                      <a:lnTo>
                        <a:pt x="74" y="277"/>
                      </a:lnTo>
                      <a:lnTo>
                        <a:pt x="79" y="318"/>
                      </a:lnTo>
                      <a:lnTo>
                        <a:pt x="76" y="349"/>
                      </a:lnTo>
                      <a:lnTo>
                        <a:pt x="51" y="418"/>
                      </a:lnTo>
                      <a:lnTo>
                        <a:pt x="46" y="418"/>
                      </a:lnTo>
                      <a:lnTo>
                        <a:pt x="47" y="429"/>
                      </a:lnTo>
                      <a:lnTo>
                        <a:pt x="38" y="433"/>
                      </a:lnTo>
                      <a:lnTo>
                        <a:pt x="38" y="464"/>
                      </a:lnTo>
                      <a:lnTo>
                        <a:pt x="43" y="487"/>
                      </a:lnTo>
                      <a:lnTo>
                        <a:pt x="37" y="497"/>
                      </a:lnTo>
                      <a:lnTo>
                        <a:pt x="33" y="535"/>
                      </a:lnTo>
                      <a:lnTo>
                        <a:pt x="42" y="545"/>
                      </a:lnTo>
                      <a:lnTo>
                        <a:pt x="51" y="539"/>
                      </a:lnTo>
                      <a:lnTo>
                        <a:pt x="64" y="541"/>
                      </a:lnTo>
                      <a:lnTo>
                        <a:pt x="54" y="550"/>
                      </a:lnTo>
                      <a:lnTo>
                        <a:pt x="61" y="551"/>
                      </a:lnTo>
                      <a:lnTo>
                        <a:pt x="62" y="563"/>
                      </a:lnTo>
                      <a:lnTo>
                        <a:pt x="59" y="559"/>
                      </a:lnTo>
                      <a:lnTo>
                        <a:pt x="56" y="561"/>
                      </a:lnTo>
                      <a:lnTo>
                        <a:pt x="59" y="566"/>
                      </a:lnTo>
                      <a:lnTo>
                        <a:pt x="54" y="570"/>
                      </a:lnTo>
                      <a:lnTo>
                        <a:pt x="56" y="577"/>
                      </a:lnTo>
                      <a:lnTo>
                        <a:pt x="49" y="590"/>
                      </a:lnTo>
                      <a:lnTo>
                        <a:pt x="53" y="598"/>
                      </a:lnTo>
                      <a:lnTo>
                        <a:pt x="46" y="608"/>
                      </a:lnTo>
                      <a:lnTo>
                        <a:pt x="56" y="615"/>
                      </a:lnTo>
                      <a:lnTo>
                        <a:pt x="57" y="625"/>
                      </a:lnTo>
                      <a:lnTo>
                        <a:pt x="43" y="632"/>
                      </a:lnTo>
                      <a:lnTo>
                        <a:pt x="43" y="639"/>
                      </a:lnTo>
                      <a:lnTo>
                        <a:pt x="48" y="642"/>
                      </a:lnTo>
                      <a:lnTo>
                        <a:pt x="41" y="645"/>
                      </a:lnTo>
                      <a:lnTo>
                        <a:pt x="39" y="648"/>
                      </a:lnTo>
                      <a:lnTo>
                        <a:pt x="47" y="646"/>
                      </a:lnTo>
                      <a:lnTo>
                        <a:pt x="42" y="650"/>
                      </a:lnTo>
                      <a:lnTo>
                        <a:pt x="46" y="651"/>
                      </a:lnTo>
                      <a:lnTo>
                        <a:pt x="39" y="655"/>
                      </a:lnTo>
                      <a:lnTo>
                        <a:pt x="38" y="664"/>
                      </a:lnTo>
                      <a:lnTo>
                        <a:pt x="44" y="658"/>
                      </a:lnTo>
                      <a:lnTo>
                        <a:pt x="42" y="665"/>
                      </a:lnTo>
                      <a:lnTo>
                        <a:pt x="34" y="673"/>
                      </a:lnTo>
                      <a:lnTo>
                        <a:pt x="34" y="665"/>
                      </a:lnTo>
                      <a:lnTo>
                        <a:pt x="31" y="670"/>
                      </a:lnTo>
                      <a:lnTo>
                        <a:pt x="28" y="668"/>
                      </a:lnTo>
                      <a:lnTo>
                        <a:pt x="30" y="663"/>
                      </a:lnTo>
                      <a:lnTo>
                        <a:pt x="27" y="655"/>
                      </a:lnTo>
                      <a:lnTo>
                        <a:pt x="12" y="655"/>
                      </a:lnTo>
                      <a:lnTo>
                        <a:pt x="17" y="664"/>
                      </a:lnTo>
                      <a:lnTo>
                        <a:pt x="2" y="674"/>
                      </a:lnTo>
                      <a:lnTo>
                        <a:pt x="0" y="681"/>
                      </a:lnTo>
                      <a:lnTo>
                        <a:pt x="5" y="685"/>
                      </a:lnTo>
                      <a:lnTo>
                        <a:pt x="4" y="678"/>
                      </a:lnTo>
                      <a:lnTo>
                        <a:pt x="9" y="675"/>
                      </a:lnTo>
                      <a:lnTo>
                        <a:pt x="18" y="681"/>
                      </a:lnTo>
                      <a:lnTo>
                        <a:pt x="27" y="680"/>
                      </a:lnTo>
                      <a:lnTo>
                        <a:pt x="31" y="687"/>
                      </a:lnTo>
                      <a:lnTo>
                        <a:pt x="29" y="690"/>
                      </a:lnTo>
                      <a:lnTo>
                        <a:pt x="31" y="693"/>
                      </a:lnTo>
                      <a:lnTo>
                        <a:pt x="23" y="699"/>
                      </a:lnTo>
                      <a:lnTo>
                        <a:pt x="31" y="703"/>
                      </a:lnTo>
                      <a:lnTo>
                        <a:pt x="30" y="708"/>
                      </a:lnTo>
                      <a:lnTo>
                        <a:pt x="34" y="706"/>
                      </a:lnTo>
                      <a:lnTo>
                        <a:pt x="43" y="720"/>
                      </a:lnTo>
                      <a:lnTo>
                        <a:pt x="29" y="716"/>
                      </a:lnTo>
                      <a:lnTo>
                        <a:pt x="28" y="722"/>
                      </a:lnTo>
                      <a:lnTo>
                        <a:pt x="22" y="714"/>
                      </a:lnTo>
                      <a:lnTo>
                        <a:pt x="24" y="727"/>
                      </a:lnTo>
                      <a:lnTo>
                        <a:pt x="33" y="726"/>
                      </a:lnTo>
                      <a:lnTo>
                        <a:pt x="36" y="732"/>
                      </a:lnTo>
                      <a:lnTo>
                        <a:pt x="27" y="729"/>
                      </a:lnTo>
                      <a:lnTo>
                        <a:pt x="27" y="757"/>
                      </a:lnTo>
                      <a:lnTo>
                        <a:pt x="34" y="748"/>
                      </a:lnTo>
                      <a:lnTo>
                        <a:pt x="32" y="758"/>
                      </a:lnTo>
                      <a:lnTo>
                        <a:pt x="34" y="762"/>
                      </a:lnTo>
                      <a:lnTo>
                        <a:pt x="27" y="765"/>
                      </a:lnTo>
                      <a:lnTo>
                        <a:pt x="20" y="778"/>
                      </a:lnTo>
                      <a:lnTo>
                        <a:pt x="33" y="789"/>
                      </a:lnTo>
                      <a:lnTo>
                        <a:pt x="29" y="792"/>
                      </a:lnTo>
                      <a:lnTo>
                        <a:pt x="30" y="796"/>
                      </a:lnTo>
                      <a:lnTo>
                        <a:pt x="36" y="796"/>
                      </a:lnTo>
                      <a:lnTo>
                        <a:pt x="37" y="799"/>
                      </a:lnTo>
                      <a:lnTo>
                        <a:pt x="30" y="801"/>
                      </a:lnTo>
                      <a:lnTo>
                        <a:pt x="30" y="808"/>
                      </a:lnTo>
                      <a:lnTo>
                        <a:pt x="38" y="816"/>
                      </a:lnTo>
                      <a:lnTo>
                        <a:pt x="41" y="836"/>
                      </a:lnTo>
                      <a:lnTo>
                        <a:pt x="44" y="837"/>
                      </a:lnTo>
                      <a:lnTo>
                        <a:pt x="42" y="822"/>
                      </a:lnTo>
                      <a:lnTo>
                        <a:pt x="48" y="836"/>
                      </a:lnTo>
                      <a:lnTo>
                        <a:pt x="51" y="831"/>
                      </a:lnTo>
                      <a:lnTo>
                        <a:pt x="48" y="826"/>
                      </a:lnTo>
                      <a:lnTo>
                        <a:pt x="57" y="828"/>
                      </a:lnTo>
                      <a:lnTo>
                        <a:pt x="51" y="821"/>
                      </a:lnTo>
                      <a:lnTo>
                        <a:pt x="61" y="828"/>
                      </a:lnTo>
                      <a:lnTo>
                        <a:pt x="57" y="835"/>
                      </a:lnTo>
                      <a:lnTo>
                        <a:pt x="62" y="844"/>
                      </a:lnTo>
                      <a:lnTo>
                        <a:pt x="56" y="854"/>
                      </a:lnTo>
                      <a:lnTo>
                        <a:pt x="79" y="854"/>
                      </a:lnTo>
                      <a:lnTo>
                        <a:pt x="87" y="863"/>
                      </a:lnTo>
                      <a:lnTo>
                        <a:pt x="83" y="872"/>
                      </a:lnTo>
                      <a:lnTo>
                        <a:pt x="68" y="881"/>
                      </a:lnTo>
                      <a:lnTo>
                        <a:pt x="67" y="876"/>
                      </a:lnTo>
                      <a:lnTo>
                        <a:pt x="64" y="877"/>
                      </a:lnTo>
                      <a:lnTo>
                        <a:pt x="66" y="885"/>
                      </a:lnTo>
                      <a:lnTo>
                        <a:pt x="77" y="892"/>
                      </a:lnTo>
                      <a:lnTo>
                        <a:pt x="87" y="892"/>
                      </a:lnTo>
                      <a:lnTo>
                        <a:pt x="92" y="860"/>
                      </a:lnTo>
                      <a:lnTo>
                        <a:pt x="123" y="842"/>
                      </a:lnTo>
                      <a:lnTo>
                        <a:pt x="141" y="845"/>
                      </a:lnTo>
                      <a:lnTo>
                        <a:pt x="113" y="837"/>
                      </a:lnTo>
                      <a:lnTo>
                        <a:pt x="68" y="835"/>
                      </a:lnTo>
                      <a:lnTo>
                        <a:pt x="64" y="827"/>
                      </a:lnTo>
                      <a:lnTo>
                        <a:pt x="63" y="796"/>
                      </a:lnTo>
                      <a:lnTo>
                        <a:pt x="44" y="799"/>
                      </a:lnTo>
                      <a:lnTo>
                        <a:pt x="43" y="779"/>
                      </a:lnTo>
                      <a:lnTo>
                        <a:pt x="46" y="761"/>
                      </a:lnTo>
                      <a:lnTo>
                        <a:pt x="59" y="740"/>
                      </a:lnTo>
                      <a:lnTo>
                        <a:pt x="63" y="726"/>
                      </a:lnTo>
                      <a:lnTo>
                        <a:pt x="62" y="706"/>
                      </a:lnTo>
                      <a:lnTo>
                        <a:pt x="76" y="677"/>
                      </a:lnTo>
                      <a:lnTo>
                        <a:pt x="77" y="646"/>
                      </a:lnTo>
                      <a:lnTo>
                        <a:pt x="81" y="635"/>
                      </a:lnTo>
                      <a:lnTo>
                        <a:pt x="71" y="625"/>
                      </a:lnTo>
                      <a:lnTo>
                        <a:pt x="83" y="621"/>
                      </a:lnTo>
                      <a:lnTo>
                        <a:pt x="81" y="616"/>
                      </a:lnTo>
                      <a:lnTo>
                        <a:pt x="72" y="614"/>
                      </a:lnTo>
                      <a:lnTo>
                        <a:pt x="73" y="601"/>
                      </a:lnTo>
                      <a:lnTo>
                        <a:pt x="68" y="565"/>
                      </a:lnTo>
                      <a:lnTo>
                        <a:pt x="76" y="547"/>
                      </a:lnTo>
                      <a:lnTo>
                        <a:pt x="71" y="534"/>
                      </a:lnTo>
                      <a:lnTo>
                        <a:pt x="74" y="502"/>
                      </a:lnTo>
                      <a:lnTo>
                        <a:pt x="82" y="475"/>
                      </a:lnTo>
                      <a:lnTo>
                        <a:pt x="87" y="464"/>
                      </a:lnTo>
                      <a:lnTo>
                        <a:pt x="86" y="445"/>
                      </a:lnTo>
                      <a:lnTo>
                        <a:pt x="87" y="419"/>
                      </a:lnTo>
                      <a:lnTo>
                        <a:pt x="98" y="404"/>
                      </a:lnTo>
                      <a:lnTo>
                        <a:pt x="97" y="384"/>
                      </a:lnTo>
                      <a:lnTo>
                        <a:pt x="111" y="359"/>
                      </a:lnTo>
                      <a:lnTo>
                        <a:pt x="108" y="340"/>
                      </a:lnTo>
                      <a:lnTo>
                        <a:pt x="97" y="301"/>
                      </a:lnTo>
                      <a:lnTo>
                        <a:pt x="98" y="291"/>
                      </a:lnTo>
                      <a:lnTo>
                        <a:pt x="108" y="269"/>
                      </a:lnTo>
                      <a:lnTo>
                        <a:pt x="110" y="248"/>
                      </a:lnTo>
                      <a:lnTo>
                        <a:pt x="117" y="221"/>
                      </a:lnTo>
                      <a:lnTo>
                        <a:pt x="126" y="211"/>
                      </a:lnTo>
                      <a:lnTo>
                        <a:pt x="130" y="201"/>
                      </a:lnTo>
                      <a:lnTo>
                        <a:pt x="141" y="195"/>
                      </a:lnTo>
                      <a:lnTo>
                        <a:pt x="136" y="165"/>
                      </a:lnTo>
                      <a:lnTo>
                        <a:pt x="138" y="143"/>
                      </a:lnTo>
                      <a:lnTo>
                        <a:pt x="161" y="133"/>
                      </a:lnTo>
                      <a:lnTo>
                        <a:pt x="165" y="117"/>
                      </a:lnTo>
                      <a:lnTo>
                        <a:pt x="162" y="108"/>
                      </a:lnTo>
                      <a:lnTo>
                        <a:pt x="147" y="107"/>
                      </a:lnTo>
                      <a:lnTo>
                        <a:pt x="141" y="69"/>
                      </a:lnTo>
                      <a:lnTo>
                        <a:pt x="131" y="54"/>
                      </a:lnTo>
                      <a:lnTo>
                        <a:pt x="132" y="48"/>
                      </a:lnTo>
                      <a:lnTo>
                        <a:pt x="136" y="45"/>
                      </a:lnTo>
                      <a:lnTo>
                        <a:pt x="136" y="34"/>
                      </a:lnTo>
                      <a:lnTo>
                        <a:pt x="127" y="28"/>
                      </a:lnTo>
                      <a:lnTo>
                        <a:pt x="125" y="9"/>
                      </a:lnTo>
                      <a:lnTo>
                        <a:pt x="116" y="0"/>
                      </a:lnTo>
                      <a:lnTo>
                        <a:pt x="111" y="9"/>
                      </a:lnTo>
                      <a:lnTo>
                        <a:pt x="97" y="1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45" name="Group 34"/>
                <p:cNvGrpSpPr>
                  <a:grpSpLocks/>
                </p:cNvGrpSpPr>
                <p:nvPr/>
              </p:nvGrpSpPr>
              <p:grpSpPr bwMode="auto">
                <a:xfrm>
                  <a:off x="3112" y="5099"/>
                  <a:ext cx="164" cy="413"/>
                  <a:chOff x="3112" y="5099"/>
                  <a:chExt cx="164" cy="413"/>
                </a:xfrm>
                <a:grpFill/>
              </p:grpSpPr>
              <p:sp>
                <p:nvSpPr>
                  <p:cNvPr id="646" name="Freeform 35"/>
                  <p:cNvSpPr>
                    <a:spLocks/>
                  </p:cNvSpPr>
                  <p:nvPr/>
                </p:nvSpPr>
                <p:spPr bwMode="auto">
                  <a:xfrm>
                    <a:off x="3192" y="5406"/>
                    <a:ext cx="54" cy="81"/>
                  </a:xfrm>
                  <a:custGeom>
                    <a:avLst/>
                    <a:gdLst>
                      <a:gd name="T0" fmla="*/ 53 w 54"/>
                      <a:gd name="T1" fmla="*/ 6 h 81"/>
                      <a:gd name="T2" fmla="*/ 40 w 54"/>
                      <a:gd name="T3" fmla="*/ 5 h 81"/>
                      <a:gd name="T4" fmla="*/ 38 w 54"/>
                      <a:gd name="T5" fmla="*/ 0 h 81"/>
                      <a:gd name="T6" fmla="*/ 31 w 54"/>
                      <a:gd name="T7" fmla="*/ 8 h 81"/>
                      <a:gd name="T8" fmla="*/ 18 w 54"/>
                      <a:gd name="T9" fmla="*/ 10 h 81"/>
                      <a:gd name="T10" fmla="*/ 24 w 54"/>
                      <a:gd name="T11" fmla="*/ 15 h 81"/>
                      <a:gd name="T12" fmla="*/ 18 w 54"/>
                      <a:gd name="T13" fmla="*/ 17 h 81"/>
                      <a:gd name="T14" fmla="*/ 18 w 54"/>
                      <a:gd name="T15" fmla="*/ 27 h 81"/>
                      <a:gd name="T16" fmla="*/ 40 w 54"/>
                      <a:gd name="T17" fmla="*/ 30 h 81"/>
                      <a:gd name="T18" fmla="*/ 24 w 54"/>
                      <a:gd name="T19" fmla="*/ 41 h 81"/>
                      <a:gd name="T20" fmla="*/ 26 w 54"/>
                      <a:gd name="T21" fmla="*/ 55 h 81"/>
                      <a:gd name="T22" fmla="*/ 39 w 54"/>
                      <a:gd name="T23" fmla="*/ 61 h 81"/>
                      <a:gd name="T24" fmla="*/ 24 w 54"/>
                      <a:gd name="T25" fmla="*/ 57 h 81"/>
                      <a:gd name="T26" fmla="*/ 23 w 54"/>
                      <a:gd name="T27" fmla="*/ 60 h 81"/>
                      <a:gd name="T28" fmla="*/ 26 w 54"/>
                      <a:gd name="T29" fmla="*/ 62 h 81"/>
                      <a:gd name="T30" fmla="*/ 23 w 54"/>
                      <a:gd name="T31" fmla="*/ 65 h 81"/>
                      <a:gd name="T32" fmla="*/ 8 w 54"/>
                      <a:gd name="T33" fmla="*/ 52 h 81"/>
                      <a:gd name="T34" fmla="*/ 13 w 54"/>
                      <a:gd name="T35" fmla="*/ 61 h 81"/>
                      <a:gd name="T36" fmla="*/ 0 w 54"/>
                      <a:gd name="T37" fmla="*/ 66 h 81"/>
                      <a:gd name="T38" fmla="*/ 1 w 54"/>
                      <a:gd name="T39" fmla="*/ 72 h 81"/>
                      <a:gd name="T40" fmla="*/ 10 w 54"/>
                      <a:gd name="T41" fmla="*/ 72 h 81"/>
                      <a:gd name="T42" fmla="*/ 9 w 54"/>
                      <a:gd name="T43" fmla="*/ 77 h 81"/>
                      <a:gd name="T44" fmla="*/ 45 w 54"/>
                      <a:gd name="T45" fmla="*/ 81 h 81"/>
                      <a:gd name="T46" fmla="*/ 54 w 54"/>
                      <a:gd name="T47" fmla="*/ 79 h 81"/>
                      <a:gd name="T48" fmla="*/ 53 w 54"/>
                      <a:gd name="T49" fmla="*/ 6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4" h="81">
                        <a:moveTo>
                          <a:pt x="53" y="6"/>
                        </a:moveTo>
                        <a:lnTo>
                          <a:pt x="40" y="5"/>
                        </a:lnTo>
                        <a:lnTo>
                          <a:pt x="38" y="0"/>
                        </a:lnTo>
                        <a:lnTo>
                          <a:pt x="31" y="8"/>
                        </a:lnTo>
                        <a:lnTo>
                          <a:pt x="18" y="10"/>
                        </a:lnTo>
                        <a:lnTo>
                          <a:pt x="24" y="15"/>
                        </a:lnTo>
                        <a:lnTo>
                          <a:pt x="18" y="17"/>
                        </a:lnTo>
                        <a:lnTo>
                          <a:pt x="18" y="27"/>
                        </a:lnTo>
                        <a:lnTo>
                          <a:pt x="40" y="30"/>
                        </a:lnTo>
                        <a:lnTo>
                          <a:pt x="24" y="41"/>
                        </a:lnTo>
                        <a:lnTo>
                          <a:pt x="26" y="55"/>
                        </a:lnTo>
                        <a:lnTo>
                          <a:pt x="39" y="61"/>
                        </a:lnTo>
                        <a:lnTo>
                          <a:pt x="24" y="57"/>
                        </a:lnTo>
                        <a:lnTo>
                          <a:pt x="23" y="60"/>
                        </a:lnTo>
                        <a:lnTo>
                          <a:pt x="26" y="62"/>
                        </a:lnTo>
                        <a:lnTo>
                          <a:pt x="23" y="65"/>
                        </a:lnTo>
                        <a:lnTo>
                          <a:pt x="8" y="52"/>
                        </a:lnTo>
                        <a:lnTo>
                          <a:pt x="13" y="61"/>
                        </a:lnTo>
                        <a:lnTo>
                          <a:pt x="0" y="66"/>
                        </a:lnTo>
                        <a:lnTo>
                          <a:pt x="1" y="72"/>
                        </a:lnTo>
                        <a:lnTo>
                          <a:pt x="10" y="72"/>
                        </a:lnTo>
                        <a:lnTo>
                          <a:pt x="9" y="77"/>
                        </a:lnTo>
                        <a:lnTo>
                          <a:pt x="45" y="81"/>
                        </a:lnTo>
                        <a:lnTo>
                          <a:pt x="54" y="79"/>
                        </a:lnTo>
                        <a:lnTo>
                          <a:pt x="53"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47" name="Freeform 36"/>
                  <p:cNvSpPr>
                    <a:spLocks/>
                  </p:cNvSpPr>
                  <p:nvPr/>
                </p:nvSpPr>
                <p:spPr bwMode="auto">
                  <a:xfrm>
                    <a:off x="3206" y="5492"/>
                    <a:ext cx="5" cy="5"/>
                  </a:xfrm>
                  <a:custGeom>
                    <a:avLst/>
                    <a:gdLst>
                      <a:gd name="T0" fmla="*/ 5 w 5"/>
                      <a:gd name="T1" fmla="*/ 5 h 5"/>
                      <a:gd name="T2" fmla="*/ 0 w 5"/>
                      <a:gd name="T3" fmla="*/ 0 h 5"/>
                      <a:gd name="T4" fmla="*/ 5 w 5"/>
                      <a:gd name="T5" fmla="*/ 0 h 5"/>
                      <a:gd name="T6" fmla="*/ 5 w 5"/>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5" y="5"/>
                        </a:moveTo>
                        <a:lnTo>
                          <a:pt x="0" y="0"/>
                        </a:lnTo>
                        <a:lnTo>
                          <a:pt x="5" y="0"/>
                        </a:lnTo>
                        <a:lnTo>
                          <a:pt x="5"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48" name="Freeform 37"/>
                  <p:cNvSpPr>
                    <a:spLocks/>
                  </p:cNvSpPr>
                  <p:nvPr/>
                </p:nvSpPr>
                <p:spPr bwMode="auto">
                  <a:xfrm>
                    <a:off x="3202" y="5441"/>
                    <a:ext cx="9" cy="21"/>
                  </a:xfrm>
                  <a:custGeom>
                    <a:avLst/>
                    <a:gdLst>
                      <a:gd name="T0" fmla="*/ 5 w 9"/>
                      <a:gd name="T1" fmla="*/ 0 h 21"/>
                      <a:gd name="T2" fmla="*/ 9 w 9"/>
                      <a:gd name="T3" fmla="*/ 16 h 21"/>
                      <a:gd name="T4" fmla="*/ 4 w 9"/>
                      <a:gd name="T5" fmla="*/ 17 h 21"/>
                      <a:gd name="T6" fmla="*/ 8 w 9"/>
                      <a:gd name="T7" fmla="*/ 21 h 21"/>
                      <a:gd name="T8" fmla="*/ 0 w 9"/>
                      <a:gd name="T9" fmla="*/ 16 h 21"/>
                      <a:gd name="T10" fmla="*/ 5 w 9"/>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21">
                        <a:moveTo>
                          <a:pt x="5" y="0"/>
                        </a:moveTo>
                        <a:lnTo>
                          <a:pt x="9" y="16"/>
                        </a:lnTo>
                        <a:lnTo>
                          <a:pt x="4" y="17"/>
                        </a:lnTo>
                        <a:lnTo>
                          <a:pt x="8" y="21"/>
                        </a:lnTo>
                        <a:lnTo>
                          <a:pt x="0" y="16"/>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49" name="Freeform 38"/>
                  <p:cNvSpPr>
                    <a:spLocks/>
                  </p:cNvSpPr>
                  <p:nvPr/>
                </p:nvSpPr>
                <p:spPr bwMode="auto">
                  <a:xfrm>
                    <a:off x="3177" y="5451"/>
                    <a:ext cx="21" cy="14"/>
                  </a:xfrm>
                  <a:custGeom>
                    <a:avLst/>
                    <a:gdLst>
                      <a:gd name="T0" fmla="*/ 5 w 21"/>
                      <a:gd name="T1" fmla="*/ 0 h 14"/>
                      <a:gd name="T2" fmla="*/ 21 w 21"/>
                      <a:gd name="T3" fmla="*/ 14 h 14"/>
                      <a:gd name="T4" fmla="*/ 1 w 21"/>
                      <a:gd name="T5" fmla="*/ 10 h 14"/>
                      <a:gd name="T6" fmla="*/ 0 w 21"/>
                      <a:gd name="T7" fmla="*/ 2 h 14"/>
                      <a:gd name="T8" fmla="*/ 5 w 21"/>
                      <a:gd name="T9" fmla="*/ 0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14">
                        <a:moveTo>
                          <a:pt x="5" y="0"/>
                        </a:moveTo>
                        <a:lnTo>
                          <a:pt x="21" y="14"/>
                        </a:lnTo>
                        <a:lnTo>
                          <a:pt x="1" y="10"/>
                        </a:lnTo>
                        <a:lnTo>
                          <a:pt x="0" y="2"/>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0" name="Freeform 39"/>
                  <p:cNvSpPr>
                    <a:spLocks/>
                  </p:cNvSpPr>
                  <p:nvPr/>
                </p:nvSpPr>
                <p:spPr bwMode="auto">
                  <a:xfrm>
                    <a:off x="3148" y="5435"/>
                    <a:ext cx="28" cy="25"/>
                  </a:xfrm>
                  <a:custGeom>
                    <a:avLst/>
                    <a:gdLst>
                      <a:gd name="T0" fmla="*/ 0 w 28"/>
                      <a:gd name="T1" fmla="*/ 0 h 25"/>
                      <a:gd name="T2" fmla="*/ 15 w 28"/>
                      <a:gd name="T3" fmla="*/ 2 h 25"/>
                      <a:gd name="T4" fmla="*/ 28 w 28"/>
                      <a:gd name="T5" fmla="*/ 15 h 25"/>
                      <a:gd name="T6" fmla="*/ 24 w 28"/>
                      <a:gd name="T7" fmla="*/ 23 h 25"/>
                      <a:gd name="T8" fmla="*/ 14 w 28"/>
                      <a:gd name="T9" fmla="*/ 25 h 25"/>
                      <a:gd name="T10" fmla="*/ 6 w 28"/>
                      <a:gd name="T11" fmla="*/ 20 h 25"/>
                      <a:gd name="T12" fmla="*/ 0 w 28"/>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25">
                        <a:moveTo>
                          <a:pt x="0" y="0"/>
                        </a:moveTo>
                        <a:lnTo>
                          <a:pt x="15" y="2"/>
                        </a:lnTo>
                        <a:lnTo>
                          <a:pt x="28" y="15"/>
                        </a:lnTo>
                        <a:lnTo>
                          <a:pt x="24" y="23"/>
                        </a:lnTo>
                        <a:lnTo>
                          <a:pt x="14" y="25"/>
                        </a:lnTo>
                        <a:lnTo>
                          <a:pt x="6" y="2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1" name="Freeform 40"/>
                  <p:cNvSpPr>
                    <a:spLocks/>
                  </p:cNvSpPr>
                  <p:nvPr/>
                </p:nvSpPr>
                <p:spPr bwMode="auto">
                  <a:xfrm>
                    <a:off x="3128" y="5416"/>
                    <a:ext cx="30" cy="19"/>
                  </a:xfrm>
                  <a:custGeom>
                    <a:avLst/>
                    <a:gdLst>
                      <a:gd name="T0" fmla="*/ 0 w 30"/>
                      <a:gd name="T1" fmla="*/ 0 h 19"/>
                      <a:gd name="T2" fmla="*/ 30 w 30"/>
                      <a:gd name="T3" fmla="*/ 19 h 19"/>
                      <a:gd name="T4" fmla="*/ 4 w 30"/>
                      <a:gd name="T5" fmla="*/ 7 h 19"/>
                      <a:gd name="T6" fmla="*/ 0 w 30"/>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19">
                        <a:moveTo>
                          <a:pt x="0" y="0"/>
                        </a:moveTo>
                        <a:lnTo>
                          <a:pt x="30" y="19"/>
                        </a:lnTo>
                        <a:lnTo>
                          <a:pt x="4" y="7"/>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2" name="Freeform 41"/>
                  <p:cNvSpPr>
                    <a:spLocks/>
                  </p:cNvSpPr>
                  <p:nvPr/>
                </p:nvSpPr>
                <p:spPr bwMode="auto">
                  <a:xfrm>
                    <a:off x="3142" y="5406"/>
                    <a:ext cx="4" cy="7"/>
                  </a:xfrm>
                  <a:custGeom>
                    <a:avLst/>
                    <a:gdLst>
                      <a:gd name="T0" fmla="*/ 4 w 4"/>
                      <a:gd name="T1" fmla="*/ 0 h 7"/>
                      <a:gd name="T2" fmla="*/ 1 w 4"/>
                      <a:gd name="T3" fmla="*/ 7 h 7"/>
                      <a:gd name="T4" fmla="*/ 0 w 4"/>
                      <a:gd name="T5" fmla="*/ 1 h 7"/>
                      <a:gd name="T6" fmla="*/ 4 w 4"/>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7">
                        <a:moveTo>
                          <a:pt x="4" y="0"/>
                        </a:moveTo>
                        <a:lnTo>
                          <a:pt x="1" y="7"/>
                        </a:lnTo>
                        <a:lnTo>
                          <a:pt x="0" y="1"/>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3" name="Freeform 42"/>
                  <p:cNvSpPr>
                    <a:spLocks/>
                  </p:cNvSpPr>
                  <p:nvPr/>
                </p:nvSpPr>
                <p:spPr bwMode="auto">
                  <a:xfrm>
                    <a:off x="3148" y="5392"/>
                    <a:ext cx="43" cy="46"/>
                  </a:xfrm>
                  <a:custGeom>
                    <a:avLst/>
                    <a:gdLst>
                      <a:gd name="T0" fmla="*/ 1 w 43"/>
                      <a:gd name="T1" fmla="*/ 6 h 46"/>
                      <a:gd name="T2" fmla="*/ 10 w 43"/>
                      <a:gd name="T3" fmla="*/ 4 h 46"/>
                      <a:gd name="T4" fmla="*/ 13 w 43"/>
                      <a:gd name="T5" fmla="*/ 10 h 46"/>
                      <a:gd name="T6" fmla="*/ 16 w 43"/>
                      <a:gd name="T7" fmla="*/ 0 h 46"/>
                      <a:gd name="T8" fmla="*/ 20 w 43"/>
                      <a:gd name="T9" fmla="*/ 9 h 46"/>
                      <a:gd name="T10" fmla="*/ 14 w 43"/>
                      <a:gd name="T11" fmla="*/ 20 h 46"/>
                      <a:gd name="T12" fmla="*/ 23 w 43"/>
                      <a:gd name="T13" fmla="*/ 29 h 46"/>
                      <a:gd name="T14" fmla="*/ 31 w 43"/>
                      <a:gd name="T15" fmla="*/ 21 h 46"/>
                      <a:gd name="T16" fmla="*/ 41 w 43"/>
                      <a:gd name="T17" fmla="*/ 22 h 46"/>
                      <a:gd name="T18" fmla="*/ 43 w 43"/>
                      <a:gd name="T19" fmla="*/ 27 h 46"/>
                      <a:gd name="T20" fmla="*/ 23 w 43"/>
                      <a:gd name="T21" fmla="*/ 38 h 46"/>
                      <a:gd name="T22" fmla="*/ 23 w 43"/>
                      <a:gd name="T23" fmla="*/ 46 h 46"/>
                      <a:gd name="T24" fmla="*/ 20 w 43"/>
                      <a:gd name="T25" fmla="*/ 45 h 46"/>
                      <a:gd name="T26" fmla="*/ 10 w 43"/>
                      <a:gd name="T27" fmla="*/ 36 h 46"/>
                      <a:gd name="T28" fmla="*/ 18 w 43"/>
                      <a:gd name="T29" fmla="*/ 36 h 46"/>
                      <a:gd name="T30" fmla="*/ 15 w 43"/>
                      <a:gd name="T31" fmla="*/ 30 h 46"/>
                      <a:gd name="T32" fmla="*/ 6 w 43"/>
                      <a:gd name="T33" fmla="*/ 32 h 46"/>
                      <a:gd name="T34" fmla="*/ 0 w 43"/>
                      <a:gd name="T35" fmla="*/ 24 h 46"/>
                      <a:gd name="T36" fmla="*/ 1 w 43"/>
                      <a:gd name="T37" fmla="*/ 6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 h="46">
                        <a:moveTo>
                          <a:pt x="1" y="6"/>
                        </a:moveTo>
                        <a:lnTo>
                          <a:pt x="10" y="4"/>
                        </a:lnTo>
                        <a:lnTo>
                          <a:pt x="13" y="10"/>
                        </a:lnTo>
                        <a:lnTo>
                          <a:pt x="16" y="0"/>
                        </a:lnTo>
                        <a:lnTo>
                          <a:pt x="20" y="9"/>
                        </a:lnTo>
                        <a:lnTo>
                          <a:pt x="14" y="20"/>
                        </a:lnTo>
                        <a:lnTo>
                          <a:pt x="23" y="29"/>
                        </a:lnTo>
                        <a:lnTo>
                          <a:pt x="31" y="21"/>
                        </a:lnTo>
                        <a:lnTo>
                          <a:pt x="41" y="22"/>
                        </a:lnTo>
                        <a:lnTo>
                          <a:pt x="43" y="27"/>
                        </a:lnTo>
                        <a:lnTo>
                          <a:pt x="23" y="38"/>
                        </a:lnTo>
                        <a:lnTo>
                          <a:pt x="23" y="46"/>
                        </a:lnTo>
                        <a:lnTo>
                          <a:pt x="20" y="45"/>
                        </a:lnTo>
                        <a:lnTo>
                          <a:pt x="10" y="36"/>
                        </a:lnTo>
                        <a:lnTo>
                          <a:pt x="18" y="36"/>
                        </a:lnTo>
                        <a:lnTo>
                          <a:pt x="15" y="30"/>
                        </a:lnTo>
                        <a:lnTo>
                          <a:pt x="6" y="32"/>
                        </a:lnTo>
                        <a:lnTo>
                          <a:pt x="0" y="24"/>
                        </a:lnTo>
                        <a:lnTo>
                          <a:pt x="1"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4" name="Freeform 43"/>
                  <p:cNvSpPr>
                    <a:spLocks/>
                  </p:cNvSpPr>
                  <p:nvPr/>
                </p:nvSpPr>
                <p:spPr bwMode="auto">
                  <a:xfrm>
                    <a:off x="3143" y="5372"/>
                    <a:ext cx="4" cy="10"/>
                  </a:xfrm>
                  <a:custGeom>
                    <a:avLst/>
                    <a:gdLst>
                      <a:gd name="T0" fmla="*/ 3 w 4"/>
                      <a:gd name="T1" fmla="*/ 4 h 10"/>
                      <a:gd name="T2" fmla="*/ 4 w 4"/>
                      <a:gd name="T3" fmla="*/ 10 h 10"/>
                      <a:gd name="T4" fmla="*/ 0 w 4"/>
                      <a:gd name="T5" fmla="*/ 0 h 10"/>
                      <a:gd name="T6" fmla="*/ 3 w 4"/>
                      <a:gd name="T7" fmla="*/ 4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0">
                        <a:moveTo>
                          <a:pt x="3" y="4"/>
                        </a:moveTo>
                        <a:lnTo>
                          <a:pt x="4" y="10"/>
                        </a:lnTo>
                        <a:lnTo>
                          <a:pt x="0" y="0"/>
                        </a:lnTo>
                        <a:lnTo>
                          <a:pt x="3"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5" name="Freeform 44"/>
                  <p:cNvSpPr>
                    <a:spLocks/>
                  </p:cNvSpPr>
                  <p:nvPr/>
                </p:nvSpPr>
                <p:spPr bwMode="auto">
                  <a:xfrm>
                    <a:off x="3138" y="5378"/>
                    <a:ext cx="5" cy="9"/>
                  </a:xfrm>
                  <a:custGeom>
                    <a:avLst/>
                    <a:gdLst>
                      <a:gd name="T0" fmla="*/ 2 w 5"/>
                      <a:gd name="T1" fmla="*/ 3 h 9"/>
                      <a:gd name="T2" fmla="*/ 5 w 5"/>
                      <a:gd name="T3" fmla="*/ 9 h 9"/>
                      <a:gd name="T4" fmla="*/ 1 w 5"/>
                      <a:gd name="T5" fmla="*/ 6 h 9"/>
                      <a:gd name="T6" fmla="*/ 0 w 5"/>
                      <a:gd name="T7" fmla="*/ 0 h 9"/>
                      <a:gd name="T8" fmla="*/ 2 w 5"/>
                      <a:gd name="T9" fmla="*/ 3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9">
                        <a:moveTo>
                          <a:pt x="2" y="3"/>
                        </a:moveTo>
                        <a:lnTo>
                          <a:pt x="5" y="9"/>
                        </a:lnTo>
                        <a:lnTo>
                          <a:pt x="1" y="6"/>
                        </a:lnTo>
                        <a:lnTo>
                          <a:pt x="0" y="0"/>
                        </a:lnTo>
                        <a:lnTo>
                          <a:pt x="2"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6" name="Freeform 45"/>
                  <p:cNvSpPr>
                    <a:spLocks/>
                  </p:cNvSpPr>
                  <p:nvPr/>
                </p:nvSpPr>
                <p:spPr bwMode="auto">
                  <a:xfrm>
                    <a:off x="3124" y="5365"/>
                    <a:ext cx="6" cy="8"/>
                  </a:xfrm>
                  <a:custGeom>
                    <a:avLst/>
                    <a:gdLst>
                      <a:gd name="T0" fmla="*/ 0 w 6"/>
                      <a:gd name="T1" fmla="*/ 8 h 8"/>
                      <a:gd name="T2" fmla="*/ 5 w 6"/>
                      <a:gd name="T3" fmla="*/ 0 h 8"/>
                      <a:gd name="T4" fmla="*/ 6 w 6"/>
                      <a:gd name="T5" fmla="*/ 7 h 8"/>
                      <a:gd name="T6" fmla="*/ 0 w 6"/>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8">
                        <a:moveTo>
                          <a:pt x="0" y="8"/>
                        </a:moveTo>
                        <a:lnTo>
                          <a:pt x="5" y="0"/>
                        </a:lnTo>
                        <a:lnTo>
                          <a:pt x="6" y="7"/>
                        </a:lnTo>
                        <a:lnTo>
                          <a:pt x="0"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7" name="Freeform 46"/>
                  <p:cNvSpPr>
                    <a:spLocks/>
                  </p:cNvSpPr>
                  <p:nvPr/>
                </p:nvSpPr>
                <p:spPr bwMode="auto">
                  <a:xfrm>
                    <a:off x="3125" y="5349"/>
                    <a:ext cx="8" cy="16"/>
                  </a:xfrm>
                  <a:custGeom>
                    <a:avLst/>
                    <a:gdLst>
                      <a:gd name="T0" fmla="*/ 8 w 8"/>
                      <a:gd name="T1" fmla="*/ 10 h 16"/>
                      <a:gd name="T2" fmla="*/ 7 w 8"/>
                      <a:gd name="T3" fmla="*/ 16 h 16"/>
                      <a:gd name="T4" fmla="*/ 4 w 8"/>
                      <a:gd name="T5" fmla="*/ 16 h 16"/>
                      <a:gd name="T6" fmla="*/ 0 w 8"/>
                      <a:gd name="T7" fmla="*/ 0 h 16"/>
                      <a:gd name="T8" fmla="*/ 8 w 8"/>
                      <a:gd name="T9" fmla="*/ 1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6">
                        <a:moveTo>
                          <a:pt x="8" y="10"/>
                        </a:moveTo>
                        <a:lnTo>
                          <a:pt x="7" y="16"/>
                        </a:lnTo>
                        <a:lnTo>
                          <a:pt x="4" y="16"/>
                        </a:lnTo>
                        <a:lnTo>
                          <a:pt x="0" y="0"/>
                        </a:lnTo>
                        <a:lnTo>
                          <a:pt x="8"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8" name="Freeform 47"/>
                  <p:cNvSpPr>
                    <a:spLocks/>
                  </p:cNvSpPr>
                  <p:nvPr/>
                </p:nvSpPr>
                <p:spPr bwMode="auto">
                  <a:xfrm>
                    <a:off x="3128" y="5342"/>
                    <a:ext cx="11" cy="12"/>
                  </a:xfrm>
                  <a:custGeom>
                    <a:avLst/>
                    <a:gdLst>
                      <a:gd name="T0" fmla="*/ 5 w 11"/>
                      <a:gd name="T1" fmla="*/ 9 h 12"/>
                      <a:gd name="T2" fmla="*/ 0 w 11"/>
                      <a:gd name="T3" fmla="*/ 0 h 12"/>
                      <a:gd name="T4" fmla="*/ 9 w 11"/>
                      <a:gd name="T5" fmla="*/ 7 h 12"/>
                      <a:gd name="T6" fmla="*/ 11 w 11"/>
                      <a:gd name="T7" fmla="*/ 12 h 12"/>
                      <a:gd name="T8" fmla="*/ 5 w 11"/>
                      <a:gd name="T9" fmla="*/ 9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2">
                        <a:moveTo>
                          <a:pt x="5" y="9"/>
                        </a:moveTo>
                        <a:lnTo>
                          <a:pt x="0" y="0"/>
                        </a:lnTo>
                        <a:lnTo>
                          <a:pt x="9" y="7"/>
                        </a:lnTo>
                        <a:lnTo>
                          <a:pt x="11" y="12"/>
                        </a:lnTo>
                        <a:lnTo>
                          <a:pt x="5"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59" name="Freeform 48"/>
                  <p:cNvSpPr>
                    <a:spLocks/>
                  </p:cNvSpPr>
                  <p:nvPr/>
                </p:nvSpPr>
                <p:spPr bwMode="auto">
                  <a:xfrm>
                    <a:off x="3114" y="5337"/>
                    <a:ext cx="11" cy="7"/>
                  </a:xfrm>
                  <a:custGeom>
                    <a:avLst/>
                    <a:gdLst>
                      <a:gd name="T0" fmla="*/ 0 w 11"/>
                      <a:gd name="T1" fmla="*/ 1 h 7"/>
                      <a:gd name="T2" fmla="*/ 11 w 11"/>
                      <a:gd name="T3" fmla="*/ 0 h 7"/>
                      <a:gd name="T4" fmla="*/ 9 w 11"/>
                      <a:gd name="T5" fmla="*/ 7 h 7"/>
                      <a:gd name="T6" fmla="*/ 0 w 11"/>
                      <a:gd name="T7" fmla="*/ 1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7">
                        <a:moveTo>
                          <a:pt x="0" y="1"/>
                        </a:moveTo>
                        <a:lnTo>
                          <a:pt x="11" y="0"/>
                        </a:lnTo>
                        <a:lnTo>
                          <a:pt x="9" y="7"/>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0" name="Freeform 49"/>
                  <p:cNvSpPr>
                    <a:spLocks/>
                  </p:cNvSpPr>
                  <p:nvPr/>
                </p:nvSpPr>
                <p:spPr bwMode="auto">
                  <a:xfrm>
                    <a:off x="3112" y="5318"/>
                    <a:ext cx="6" cy="6"/>
                  </a:xfrm>
                  <a:custGeom>
                    <a:avLst/>
                    <a:gdLst>
                      <a:gd name="T0" fmla="*/ 0 w 6"/>
                      <a:gd name="T1" fmla="*/ 3 h 6"/>
                      <a:gd name="T2" fmla="*/ 2 w 6"/>
                      <a:gd name="T3" fmla="*/ 0 h 6"/>
                      <a:gd name="T4" fmla="*/ 6 w 6"/>
                      <a:gd name="T5" fmla="*/ 6 h 6"/>
                      <a:gd name="T6" fmla="*/ 0 w 6"/>
                      <a:gd name="T7" fmla="*/ 3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0" y="3"/>
                        </a:moveTo>
                        <a:lnTo>
                          <a:pt x="2" y="0"/>
                        </a:lnTo>
                        <a:lnTo>
                          <a:pt x="6" y="6"/>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1" name="Freeform 50"/>
                  <p:cNvSpPr>
                    <a:spLocks/>
                  </p:cNvSpPr>
                  <p:nvPr/>
                </p:nvSpPr>
                <p:spPr bwMode="auto">
                  <a:xfrm>
                    <a:off x="3117" y="5290"/>
                    <a:ext cx="15" cy="41"/>
                  </a:xfrm>
                  <a:custGeom>
                    <a:avLst/>
                    <a:gdLst>
                      <a:gd name="T0" fmla="*/ 5 w 15"/>
                      <a:gd name="T1" fmla="*/ 9 h 41"/>
                      <a:gd name="T2" fmla="*/ 8 w 15"/>
                      <a:gd name="T3" fmla="*/ 0 h 41"/>
                      <a:gd name="T4" fmla="*/ 15 w 15"/>
                      <a:gd name="T5" fmla="*/ 8 h 41"/>
                      <a:gd name="T6" fmla="*/ 13 w 15"/>
                      <a:gd name="T7" fmla="*/ 41 h 41"/>
                      <a:gd name="T8" fmla="*/ 8 w 15"/>
                      <a:gd name="T9" fmla="*/ 37 h 41"/>
                      <a:gd name="T10" fmla="*/ 8 w 15"/>
                      <a:gd name="T11" fmla="*/ 25 h 41"/>
                      <a:gd name="T12" fmla="*/ 0 w 15"/>
                      <a:gd name="T13" fmla="*/ 19 h 41"/>
                      <a:gd name="T14" fmla="*/ 5 w 15"/>
                      <a:gd name="T15" fmla="*/ 20 h 41"/>
                      <a:gd name="T16" fmla="*/ 1 w 15"/>
                      <a:gd name="T17" fmla="*/ 14 h 41"/>
                      <a:gd name="T18" fmla="*/ 5 w 15"/>
                      <a:gd name="T19" fmla="*/ 9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41">
                        <a:moveTo>
                          <a:pt x="5" y="9"/>
                        </a:moveTo>
                        <a:lnTo>
                          <a:pt x="8" y="0"/>
                        </a:lnTo>
                        <a:lnTo>
                          <a:pt x="15" y="8"/>
                        </a:lnTo>
                        <a:lnTo>
                          <a:pt x="13" y="41"/>
                        </a:lnTo>
                        <a:lnTo>
                          <a:pt x="8" y="37"/>
                        </a:lnTo>
                        <a:lnTo>
                          <a:pt x="8" y="25"/>
                        </a:lnTo>
                        <a:lnTo>
                          <a:pt x="0" y="19"/>
                        </a:lnTo>
                        <a:lnTo>
                          <a:pt x="5" y="20"/>
                        </a:lnTo>
                        <a:lnTo>
                          <a:pt x="1" y="14"/>
                        </a:lnTo>
                        <a:lnTo>
                          <a:pt x="5"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2" name="Freeform 51"/>
                  <p:cNvSpPr>
                    <a:spLocks/>
                  </p:cNvSpPr>
                  <p:nvPr/>
                </p:nvSpPr>
                <p:spPr bwMode="auto">
                  <a:xfrm>
                    <a:off x="3113" y="5284"/>
                    <a:ext cx="4" cy="9"/>
                  </a:xfrm>
                  <a:custGeom>
                    <a:avLst/>
                    <a:gdLst>
                      <a:gd name="T0" fmla="*/ 0 w 4"/>
                      <a:gd name="T1" fmla="*/ 4 h 9"/>
                      <a:gd name="T2" fmla="*/ 1 w 4"/>
                      <a:gd name="T3" fmla="*/ 0 h 9"/>
                      <a:gd name="T4" fmla="*/ 4 w 4"/>
                      <a:gd name="T5" fmla="*/ 5 h 9"/>
                      <a:gd name="T6" fmla="*/ 0 w 4"/>
                      <a:gd name="T7" fmla="*/ 9 h 9"/>
                      <a:gd name="T8" fmla="*/ 0 w 4"/>
                      <a:gd name="T9" fmla="*/ 4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9">
                        <a:moveTo>
                          <a:pt x="0" y="4"/>
                        </a:moveTo>
                        <a:lnTo>
                          <a:pt x="1" y="0"/>
                        </a:lnTo>
                        <a:lnTo>
                          <a:pt x="4" y="5"/>
                        </a:lnTo>
                        <a:lnTo>
                          <a:pt x="0" y="9"/>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3" name="Freeform 52"/>
                  <p:cNvSpPr>
                    <a:spLocks/>
                  </p:cNvSpPr>
                  <p:nvPr/>
                </p:nvSpPr>
                <p:spPr bwMode="auto">
                  <a:xfrm>
                    <a:off x="3113" y="5272"/>
                    <a:ext cx="7" cy="16"/>
                  </a:xfrm>
                  <a:custGeom>
                    <a:avLst/>
                    <a:gdLst>
                      <a:gd name="T0" fmla="*/ 0 w 7"/>
                      <a:gd name="T1" fmla="*/ 3 h 16"/>
                      <a:gd name="T2" fmla="*/ 2 w 7"/>
                      <a:gd name="T3" fmla="*/ 0 h 16"/>
                      <a:gd name="T4" fmla="*/ 7 w 7"/>
                      <a:gd name="T5" fmla="*/ 16 h 16"/>
                      <a:gd name="T6" fmla="*/ 0 w 7"/>
                      <a:gd name="T7" fmla="*/ 3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6">
                        <a:moveTo>
                          <a:pt x="0" y="3"/>
                        </a:moveTo>
                        <a:lnTo>
                          <a:pt x="2" y="0"/>
                        </a:lnTo>
                        <a:lnTo>
                          <a:pt x="7" y="16"/>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4" name="Freeform 53"/>
                  <p:cNvSpPr>
                    <a:spLocks/>
                  </p:cNvSpPr>
                  <p:nvPr/>
                </p:nvSpPr>
                <p:spPr bwMode="auto">
                  <a:xfrm>
                    <a:off x="3129" y="5259"/>
                    <a:ext cx="6" cy="5"/>
                  </a:xfrm>
                  <a:custGeom>
                    <a:avLst/>
                    <a:gdLst>
                      <a:gd name="T0" fmla="*/ 6 w 6"/>
                      <a:gd name="T1" fmla="*/ 5 h 5"/>
                      <a:gd name="T2" fmla="*/ 0 w 6"/>
                      <a:gd name="T3" fmla="*/ 1 h 5"/>
                      <a:gd name="T4" fmla="*/ 3 w 6"/>
                      <a:gd name="T5" fmla="*/ 0 h 5"/>
                      <a:gd name="T6" fmla="*/ 6 w 6"/>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6" y="5"/>
                        </a:moveTo>
                        <a:lnTo>
                          <a:pt x="0" y="1"/>
                        </a:lnTo>
                        <a:lnTo>
                          <a:pt x="3" y="0"/>
                        </a:lnTo>
                        <a:lnTo>
                          <a:pt x="6"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5" name="Freeform 54"/>
                  <p:cNvSpPr>
                    <a:spLocks/>
                  </p:cNvSpPr>
                  <p:nvPr/>
                </p:nvSpPr>
                <p:spPr bwMode="auto">
                  <a:xfrm>
                    <a:off x="3138" y="5188"/>
                    <a:ext cx="8" cy="7"/>
                  </a:xfrm>
                  <a:custGeom>
                    <a:avLst/>
                    <a:gdLst>
                      <a:gd name="T0" fmla="*/ 0 w 8"/>
                      <a:gd name="T1" fmla="*/ 2 h 7"/>
                      <a:gd name="T2" fmla="*/ 6 w 8"/>
                      <a:gd name="T3" fmla="*/ 0 h 7"/>
                      <a:gd name="T4" fmla="*/ 8 w 8"/>
                      <a:gd name="T5" fmla="*/ 7 h 7"/>
                      <a:gd name="T6" fmla="*/ 0 w 8"/>
                      <a:gd name="T7" fmla="*/ 2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7">
                        <a:moveTo>
                          <a:pt x="0" y="2"/>
                        </a:moveTo>
                        <a:lnTo>
                          <a:pt x="6" y="0"/>
                        </a:lnTo>
                        <a:lnTo>
                          <a:pt x="8" y="7"/>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6" name="Freeform 55"/>
                  <p:cNvSpPr>
                    <a:spLocks/>
                  </p:cNvSpPr>
                  <p:nvPr/>
                </p:nvSpPr>
                <p:spPr bwMode="auto">
                  <a:xfrm>
                    <a:off x="3149" y="5170"/>
                    <a:ext cx="14" cy="14"/>
                  </a:xfrm>
                  <a:custGeom>
                    <a:avLst/>
                    <a:gdLst>
                      <a:gd name="T0" fmla="*/ 9 w 14"/>
                      <a:gd name="T1" fmla="*/ 0 h 14"/>
                      <a:gd name="T2" fmla="*/ 14 w 14"/>
                      <a:gd name="T3" fmla="*/ 4 h 14"/>
                      <a:gd name="T4" fmla="*/ 13 w 14"/>
                      <a:gd name="T5" fmla="*/ 11 h 14"/>
                      <a:gd name="T6" fmla="*/ 4 w 14"/>
                      <a:gd name="T7" fmla="*/ 14 h 14"/>
                      <a:gd name="T8" fmla="*/ 0 w 14"/>
                      <a:gd name="T9" fmla="*/ 5 h 14"/>
                      <a:gd name="T10" fmla="*/ 9 w 14"/>
                      <a:gd name="T11" fmla="*/ 0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9" y="0"/>
                        </a:moveTo>
                        <a:lnTo>
                          <a:pt x="14" y="4"/>
                        </a:lnTo>
                        <a:lnTo>
                          <a:pt x="13" y="11"/>
                        </a:lnTo>
                        <a:lnTo>
                          <a:pt x="4" y="14"/>
                        </a:lnTo>
                        <a:lnTo>
                          <a:pt x="0" y="5"/>
                        </a:lnTo>
                        <a:lnTo>
                          <a:pt x="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7" name="Freeform 56"/>
                  <p:cNvSpPr>
                    <a:spLocks/>
                  </p:cNvSpPr>
                  <p:nvPr/>
                </p:nvSpPr>
                <p:spPr bwMode="auto">
                  <a:xfrm>
                    <a:off x="3134" y="5099"/>
                    <a:ext cx="18" cy="46"/>
                  </a:xfrm>
                  <a:custGeom>
                    <a:avLst/>
                    <a:gdLst>
                      <a:gd name="T0" fmla="*/ 9 w 18"/>
                      <a:gd name="T1" fmla="*/ 0 h 46"/>
                      <a:gd name="T2" fmla="*/ 14 w 18"/>
                      <a:gd name="T3" fmla="*/ 4 h 46"/>
                      <a:gd name="T4" fmla="*/ 18 w 18"/>
                      <a:gd name="T5" fmla="*/ 18 h 46"/>
                      <a:gd name="T6" fmla="*/ 12 w 18"/>
                      <a:gd name="T7" fmla="*/ 24 h 46"/>
                      <a:gd name="T8" fmla="*/ 15 w 18"/>
                      <a:gd name="T9" fmla="*/ 30 h 46"/>
                      <a:gd name="T10" fmla="*/ 13 w 18"/>
                      <a:gd name="T11" fmla="*/ 30 h 46"/>
                      <a:gd name="T12" fmla="*/ 15 w 18"/>
                      <a:gd name="T13" fmla="*/ 39 h 46"/>
                      <a:gd name="T14" fmla="*/ 12 w 18"/>
                      <a:gd name="T15" fmla="*/ 39 h 46"/>
                      <a:gd name="T16" fmla="*/ 10 w 18"/>
                      <a:gd name="T17" fmla="*/ 46 h 46"/>
                      <a:gd name="T18" fmla="*/ 1 w 18"/>
                      <a:gd name="T19" fmla="*/ 44 h 46"/>
                      <a:gd name="T20" fmla="*/ 0 w 18"/>
                      <a:gd name="T21" fmla="*/ 39 h 46"/>
                      <a:gd name="T22" fmla="*/ 5 w 18"/>
                      <a:gd name="T23" fmla="*/ 7 h 46"/>
                      <a:gd name="T24" fmla="*/ 9 w 18"/>
                      <a:gd name="T25" fmla="*/ 0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46">
                        <a:moveTo>
                          <a:pt x="9" y="0"/>
                        </a:moveTo>
                        <a:lnTo>
                          <a:pt x="14" y="4"/>
                        </a:lnTo>
                        <a:lnTo>
                          <a:pt x="18" y="18"/>
                        </a:lnTo>
                        <a:lnTo>
                          <a:pt x="12" y="24"/>
                        </a:lnTo>
                        <a:lnTo>
                          <a:pt x="15" y="30"/>
                        </a:lnTo>
                        <a:lnTo>
                          <a:pt x="13" y="30"/>
                        </a:lnTo>
                        <a:lnTo>
                          <a:pt x="15" y="39"/>
                        </a:lnTo>
                        <a:lnTo>
                          <a:pt x="12" y="39"/>
                        </a:lnTo>
                        <a:lnTo>
                          <a:pt x="10" y="46"/>
                        </a:lnTo>
                        <a:lnTo>
                          <a:pt x="1" y="44"/>
                        </a:lnTo>
                        <a:lnTo>
                          <a:pt x="0" y="39"/>
                        </a:lnTo>
                        <a:lnTo>
                          <a:pt x="5" y="7"/>
                        </a:lnTo>
                        <a:lnTo>
                          <a:pt x="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8" name="Freeform 57"/>
                  <p:cNvSpPr>
                    <a:spLocks/>
                  </p:cNvSpPr>
                  <p:nvPr/>
                </p:nvSpPr>
                <p:spPr bwMode="auto">
                  <a:xfrm>
                    <a:off x="3218" y="5486"/>
                    <a:ext cx="14" cy="5"/>
                  </a:xfrm>
                  <a:custGeom>
                    <a:avLst/>
                    <a:gdLst>
                      <a:gd name="T0" fmla="*/ 2 w 14"/>
                      <a:gd name="T1" fmla="*/ 5 h 5"/>
                      <a:gd name="T2" fmla="*/ 0 w 14"/>
                      <a:gd name="T3" fmla="*/ 0 h 5"/>
                      <a:gd name="T4" fmla="*/ 14 w 14"/>
                      <a:gd name="T5" fmla="*/ 3 h 5"/>
                      <a:gd name="T6" fmla="*/ 2 w 14"/>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5">
                        <a:moveTo>
                          <a:pt x="2" y="5"/>
                        </a:moveTo>
                        <a:lnTo>
                          <a:pt x="0" y="0"/>
                        </a:lnTo>
                        <a:lnTo>
                          <a:pt x="14" y="3"/>
                        </a:lnTo>
                        <a:lnTo>
                          <a:pt x="2"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69" name="Freeform 58"/>
                  <p:cNvSpPr>
                    <a:spLocks/>
                  </p:cNvSpPr>
                  <p:nvPr/>
                </p:nvSpPr>
                <p:spPr bwMode="auto">
                  <a:xfrm>
                    <a:off x="3220" y="5487"/>
                    <a:ext cx="39" cy="25"/>
                  </a:xfrm>
                  <a:custGeom>
                    <a:avLst/>
                    <a:gdLst>
                      <a:gd name="T0" fmla="*/ 0 w 39"/>
                      <a:gd name="T1" fmla="*/ 7 h 25"/>
                      <a:gd name="T2" fmla="*/ 30 w 39"/>
                      <a:gd name="T3" fmla="*/ 0 h 25"/>
                      <a:gd name="T4" fmla="*/ 33 w 39"/>
                      <a:gd name="T5" fmla="*/ 5 h 25"/>
                      <a:gd name="T6" fmla="*/ 20 w 39"/>
                      <a:gd name="T7" fmla="*/ 4 h 25"/>
                      <a:gd name="T8" fmla="*/ 34 w 39"/>
                      <a:gd name="T9" fmla="*/ 9 h 25"/>
                      <a:gd name="T10" fmla="*/ 28 w 39"/>
                      <a:gd name="T11" fmla="*/ 13 h 25"/>
                      <a:gd name="T12" fmla="*/ 35 w 39"/>
                      <a:gd name="T13" fmla="*/ 15 h 25"/>
                      <a:gd name="T14" fmla="*/ 39 w 39"/>
                      <a:gd name="T15" fmla="*/ 25 h 25"/>
                      <a:gd name="T16" fmla="*/ 18 w 39"/>
                      <a:gd name="T17" fmla="*/ 10 h 25"/>
                      <a:gd name="T18" fmla="*/ 12 w 39"/>
                      <a:gd name="T19" fmla="*/ 12 h 25"/>
                      <a:gd name="T20" fmla="*/ 18 w 39"/>
                      <a:gd name="T21" fmla="*/ 20 h 25"/>
                      <a:gd name="T22" fmla="*/ 11 w 39"/>
                      <a:gd name="T23" fmla="*/ 19 h 25"/>
                      <a:gd name="T24" fmla="*/ 6 w 39"/>
                      <a:gd name="T25" fmla="*/ 13 h 25"/>
                      <a:gd name="T26" fmla="*/ 11 w 39"/>
                      <a:gd name="T27" fmla="*/ 8 h 25"/>
                      <a:gd name="T28" fmla="*/ 0 w 39"/>
                      <a:gd name="T29" fmla="*/ 7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25">
                        <a:moveTo>
                          <a:pt x="0" y="7"/>
                        </a:moveTo>
                        <a:lnTo>
                          <a:pt x="30" y="0"/>
                        </a:lnTo>
                        <a:lnTo>
                          <a:pt x="33" y="5"/>
                        </a:lnTo>
                        <a:lnTo>
                          <a:pt x="20" y="4"/>
                        </a:lnTo>
                        <a:lnTo>
                          <a:pt x="34" y="9"/>
                        </a:lnTo>
                        <a:lnTo>
                          <a:pt x="28" y="13"/>
                        </a:lnTo>
                        <a:lnTo>
                          <a:pt x="35" y="15"/>
                        </a:lnTo>
                        <a:lnTo>
                          <a:pt x="39" y="25"/>
                        </a:lnTo>
                        <a:lnTo>
                          <a:pt x="18" y="10"/>
                        </a:lnTo>
                        <a:lnTo>
                          <a:pt x="12" y="12"/>
                        </a:lnTo>
                        <a:lnTo>
                          <a:pt x="18" y="20"/>
                        </a:lnTo>
                        <a:lnTo>
                          <a:pt x="11" y="19"/>
                        </a:lnTo>
                        <a:lnTo>
                          <a:pt x="6" y="13"/>
                        </a:lnTo>
                        <a:lnTo>
                          <a:pt x="11" y="8"/>
                        </a:lnTo>
                        <a:lnTo>
                          <a:pt x="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70" name="Freeform 59"/>
                  <p:cNvSpPr>
                    <a:spLocks/>
                  </p:cNvSpPr>
                  <p:nvPr/>
                </p:nvSpPr>
                <p:spPr bwMode="auto">
                  <a:xfrm>
                    <a:off x="3255" y="5487"/>
                    <a:ext cx="21" cy="10"/>
                  </a:xfrm>
                  <a:custGeom>
                    <a:avLst/>
                    <a:gdLst>
                      <a:gd name="T0" fmla="*/ 0 w 21"/>
                      <a:gd name="T1" fmla="*/ 2 h 10"/>
                      <a:gd name="T2" fmla="*/ 19 w 21"/>
                      <a:gd name="T3" fmla="*/ 0 h 10"/>
                      <a:gd name="T4" fmla="*/ 21 w 21"/>
                      <a:gd name="T5" fmla="*/ 8 h 10"/>
                      <a:gd name="T6" fmla="*/ 9 w 21"/>
                      <a:gd name="T7" fmla="*/ 10 h 10"/>
                      <a:gd name="T8" fmla="*/ 1 w 21"/>
                      <a:gd name="T9" fmla="*/ 8 h 10"/>
                      <a:gd name="T10" fmla="*/ 0 w 21"/>
                      <a:gd name="T11" fmla="*/ 2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0">
                        <a:moveTo>
                          <a:pt x="0" y="2"/>
                        </a:moveTo>
                        <a:lnTo>
                          <a:pt x="19" y="0"/>
                        </a:lnTo>
                        <a:lnTo>
                          <a:pt x="21" y="8"/>
                        </a:lnTo>
                        <a:lnTo>
                          <a:pt x="9" y="10"/>
                        </a:lnTo>
                        <a:lnTo>
                          <a:pt x="1" y="8"/>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626" name="Group 60"/>
              <p:cNvGrpSpPr>
                <a:grpSpLocks/>
              </p:cNvGrpSpPr>
              <p:nvPr/>
            </p:nvGrpSpPr>
            <p:grpSpPr bwMode="auto">
              <a:xfrm>
                <a:off x="2059" y="3007"/>
                <a:ext cx="236" cy="90"/>
                <a:chOff x="2800" y="4187"/>
                <a:chExt cx="318" cy="122"/>
              </a:xfrm>
              <a:grpFill/>
            </p:grpSpPr>
            <p:grpSp>
              <p:nvGrpSpPr>
                <p:cNvPr id="637" name="Group 61"/>
                <p:cNvGrpSpPr>
                  <a:grpSpLocks/>
                </p:cNvGrpSpPr>
                <p:nvPr/>
              </p:nvGrpSpPr>
              <p:grpSpPr bwMode="auto">
                <a:xfrm>
                  <a:off x="2800" y="4216"/>
                  <a:ext cx="28" cy="11"/>
                  <a:chOff x="2800" y="4216"/>
                  <a:chExt cx="28" cy="11"/>
                </a:xfrm>
                <a:grpFill/>
              </p:grpSpPr>
              <p:sp>
                <p:nvSpPr>
                  <p:cNvPr id="641" name="Freeform 62"/>
                  <p:cNvSpPr>
                    <a:spLocks/>
                  </p:cNvSpPr>
                  <p:nvPr/>
                </p:nvSpPr>
                <p:spPr bwMode="auto">
                  <a:xfrm>
                    <a:off x="2800" y="4218"/>
                    <a:ext cx="4" cy="4"/>
                  </a:xfrm>
                  <a:custGeom>
                    <a:avLst/>
                    <a:gdLst>
                      <a:gd name="T0" fmla="*/ 3 w 4"/>
                      <a:gd name="T1" fmla="*/ 0 h 4"/>
                      <a:gd name="T2" fmla="*/ 4 w 4"/>
                      <a:gd name="T3" fmla="*/ 4 h 4"/>
                      <a:gd name="T4" fmla="*/ 0 w 4"/>
                      <a:gd name="T5" fmla="*/ 4 h 4"/>
                      <a:gd name="T6" fmla="*/ 3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3" y="0"/>
                        </a:moveTo>
                        <a:lnTo>
                          <a:pt x="4" y="4"/>
                        </a:lnTo>
                        <a:lnTo>
                          <a:pt x="0" y="4"/>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42" name="Freeform 63"/>
                  <p:cNvSpPr>
                    <a:spLocks/>
                  </p:cNvSpPr>
                  <p:nvPr/>
                </p:nvSpPr>
                <p:spPr bwMode="auto">
                  <a:xfrm>
                    <a:off x="2822" y="4222"/>
                    <a:ext cx="6" cy="5"/>
                  </a:xfrm>
                  <a:custGeom>
                    <a:avLst/>
                    <a:gdLst>
                      <a:gd name="T0" fmla="*/ 6 w 6"/>
                      <a:gd name="T1" fmla="*/ 0 h 5"/>
                      <a:gd name="T2" fmla="*/ 3 w 6"/>
                      <a:gd name="T3" fmla="*/ 5 h 5"/>
                      <a:gd name="T4" fmla="*/ 0 w 6"/>
                      <a:gd name="T5" fmla="*/ 4 h 5"/>
                      <a:gd name="T6" fmla="*/ 6 w 6"/>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6" y="0"/>
                        </a:moveTo>
                        <a:lnTo>
                          <a:pt x="3" y="5"/>
                        </a:lnTo>
                        <a:lnTo>
                          <a:pt x="0" y="4"/>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43" name="Freeform 64"/>
                  <p:cNvSpPr>
                    <a:spLocks/>
                  </p:cNvSpPr>
                  <p:nvPr/>
                </p:nvSpPr>
                <p:spPr bwMode="auto">
                  <a:xfrm>
                    <a:off x="2814" y="4216"/>
                    <a:ext cx="4" cy="5"/>
                  </a:xfrm>
                  <a:custGeom>
                    <a:avLst/>
                    <a:gdLst>
                      <a:gd name="T0" fmla="*/ 2 w 4"/>
                      <a:gd name="T1" fmla="*/ 0 h 5"/>
                      <a:gd name="T2" fmla="*/ 0 w 4"/>
                      <a:gd name="T3" fmla="*/ 4 h 5"/>
                      <a:gd name="T4" fmla="*/ 4 w 4"/>
                      <a:gd name="T5" fmla="*/ 5 h 5"/>
                      <a:gd name="T6" fmla="*/ 2 w 4"/>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2" y="0"/>
                        </a:moveTo>
                        <a:lnTo>
                          <a:pt x="0" y="4"/>
                        </a:lnTo>
                        <a:lnTo>
                          <a:pt x="4" y="5"/>
                        </a:lnTo>
                        <a:lnTo>
                          <a:pt x="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638" name="Group 65"/>
                <p:cNvGrpSpPr>
                  <a:grpSpLocks/>
                </p:cNvGrpSpPr>
                <p:nvPr/>
              </p:nvGrpSpPr>
              <p:grpSpPr bwMode="auto">
                <a:xfrm>
                  <a:off x="2801" y="4187"/>
                  <a:ext cx="317" cy="122"/>
                  <a:chOff x="2801" y="4187"/>
                  <a:chExt cx="317" cy="122"/>
                </a:xfrm>
                <a:grpFill/>
              </p:grpSpPr>
              <p:sp>
                <p:nvSpPr>
                  <p:cNvPr id="639" name="Freeform 66"/>
                  <p:cNvSpPr>
                    <a:spLocks/>
                  </p:cNvSpPr>
                  <p:nvPr/>
                </p:nvSpPr>
                <p:spPr bwMode="auto">
                  <a:xfrm>
                    <a:off x="3009" y="4187"/>
                    <a:ext cx="109" cy="122"/>
                  </a:xfrm>
                  <a:custGeom>
                    <a:avLst/>
                    <a:gdLst>
                      <a:gd name="T0" fmla="*/ 106 w 109"/>
                      <a:gd name="T1" fmla="*/ 28 h 122"/>
                      <a:gd name="T2" fmla="*/ 91 w 109"/>
                      <a:gd name="T3" fmla="*/ 19 h 122"/>
                      <a:gd name="T4" fmla="*/ 88 w 109"/>
                      <a:gd name="T5" fmla="*/ 21 h 122"/>
                      <a:gd name="T6" fmla="*/ 69 w 109"/>
                      <a:gd name="T7" fmla="*/ 21 h 122"/>
                      <a:gd name="T8" fmla="*/ 61 w 109"/>
                      <a:gd name="T9" fmla="*/ 11 h 122"/>
                      <a:gd name="T10" fmla="*/ 37 w 109"/>
                      <a:gd name="T11" fmla="*/ 0 h 122"/>
                      <a:gd name="T12" fmla="*/ 14 w 109"/>
                      <a:gd name="T13" fmla="*/ 11 h 122"/>
                      <a:gd name="T14" fmla="*/ 14 w 109"/>
                      <a:gd name="T15" fmla="*/ 23 h 122"/>
                      <a:gd name="T16" fmla="*/ 8 w 109"/>
                      <a:gd name="T17" fmla="*/ 40 h 122"/>
                      <a:gd name="T18" fmla="*/ 0 w 109"/>
                      <a:gd name="T19" fmla="*/ 46 h 122"/>
                      <a:gd name="T20" fmla="*/ 0 w 109"/>
                      <a:gd name="T21" fmla="*/ 70 h 122"/>
                      <a:gd name="T22" fmla="*/ 10 w 109"/>
                      <a:gd name="T23" fmla="*/ 77 h 122"/>
                      <a:gd name="T24" fmla="*/ 17 w 109"/>
                      <a:gd name="T25" fmla="*/ 68 h 122"/>
                      <a:gd name="T26" fmla="*/ 20 w 109"/>
                      <a:gd name="T27" fmla="*/ 75 h 122"/>
                      <a:gd name="T28" fmla="*/ 18 w 109"/>
                      <a:gd name="T29" fmla="*/ 85 h 122"/>
                      <a:gd name="T30" fmla="*/ 8 w 109"/>
                      <a:gd name="T31" fmla="*/ 93 h 122"/>
                      <a:gd name="T32" fmla="*/ 11 w 109"/>
                      <a:gd name="T33" fmla="*/ 100 h 122"/>
                      <a:gd name="T34" fmla="*/ 4 w 109"/>
                      <a:gd name="T35" fmla="*/ 105 h 122"/>
                      <a:gd name="T36" fmla="*/ 6 w 109"/>
                      <a:gd name="T37" fmla="*/ 114 h 122"/>
                      <a:gd name="T38" fmla="*/ 14 w 109"/>
                      <a:gd name="T39" fmla="*/ 112 h 122"/>
                      <a:gd name="T40" fmla="*/ 22 w 109"/>
                      <a:gd name="T41" fmla="*/ 114 h 122"/>
                      <a:gd name="T42" fmla="*/ 26 w 109"/>
                      <a:gd name="T43" fmla="*/ 122 h 122"/>
                      <a:gd name="T44" fmla="*/ 33 w 109"/>
                      <a:gd name="T45" fmla="*/ 121 h 122"/>
                      <a:gd name="T46" fmla="*/ 40 w 109"/>
                      <a:gd name="T47" fmla="*/ 116 h 122"/>
                      <a:gd name="T48" fmla="*/ 41 w 109"/>
                      <a:gd name="T49" fmla="*/ 102 h 122"/>
                      <a:gd name="T50" fmla="*/ 46 w 109"/>
                      <a:gd name="T51" fmla="*/ 94 h 122"/>
                      <a:gd name="T52" fmla="*/ 51 w 109"/>
                      <a:gd name="T53" fmla="*/ 94 h 122"/>
                      <a:gd name="T54" fmla="*/ 53 w 109"/>
                      <a:gd name="T55" fmla="*/ 87 h 122"/>
                      <a:gd name="T56" fmla="*/ 80 w 109"/>
                      <a:gd name="T57" fmla="*/ 75 h 122"/>
                      <a:gd name="T58" fmla="*/ 98 w 109"/>
                      <a:gd name="T59" fmla="*/ 59 h 122"/>
                      <a:gd name="T60" fmla="*/ 106 w 109"/>
                      <a:gd name="T61" fmla="*/ 45 h 122"/>
                      <a:gd name="T62" fmla="*/ 109 w 109"/>
                      <a:gd name="T63" fmla="*/ 45 h 122"/>
                      <a:gd name="T64" fmla="*/ 101 w 109"/>
                      <a:gd name="T65" fmla="*/ 31 h 122"/>
                      <a:gd name="T66" fmla="*/ 106 w 109"/>
                      <a:gd name="T67" fmla="*/ 28 h 1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122">
                        <a:moveTo>
                          <a:pt x="106" y="28"/>
                        </a:moveTo>
                        <a:lnTo>
                          <a:pt x="91" y="19"/>
                        </a:lnTo>
                        <a:lnTo>
                          <a:pt x="88" y="21"/>
                        </a:lnTo>
                        <a:lnTo>
                          <a:pt x="69" y="21"/>
                        </a:lnTo>
                        <a:lnTo>
                          <a:pt x="61" y="11"/>
                        </a:lnTo>
                        <a:lnTo>
                          <a:pt x="37" y="0"/>
                        </a:lnTo>
                        <a:lnTo>
                          <a:pt x="14" y="11"/>
                        </a:lnTo>
                        <a:lnTo>
                          <a:pt x="14" y="23"/>
                        </a:lnTo>
                        <a:lnTo>
                          <a:pt x="8" y="40"/>
                        </a:lnTo>
                        <a:lnTo>
                          <a:pt x="0" y="46"/>
                        </a:lnTo>
                        <a:lnTo>
                          <a:pt x="0" y="70"/>
                        </a:lnTo>
                        <a:lnTo>
                          <a:pt x="10" y="77"/>
                        </a:lnTo>
                        <a:lnTo>
                          <a:pt x="17" y="68"/>
                        </a:lnTo>
                        <a:lnTo>
                          <a:pt x="20" y="75"/>
                        </a:lnTo>
                        <a:lnTo>
                          <a:pt x="18" y="85"/>
                        </a:lnTo>
                        <a:lnTo>
                          <a:pt x="8" y="93"/>
                        </a:lnTo>
                        <a:lnTo>
                          <a:pt x="11" y="100"/>
                        </a:lnTo>
                        <a:lnTo>
                          <a:pt x="4" y="105"/>
                        </a:lnTo>
                        <a:lnTo>
                          <a:pt x="6" y="114"/>
                        </a:lnTo>
                        <a:lnTo>
                          <a:pt x="14" y="112"/>
                        </a:lnTo>
                        <a:lnTo>
                          <a:pt x="22" y="114"/>
                        </a:lnTo>
                        <a:lnTo>
                          <a:pt x="26" y="122"/>
                        </a:lnTo>
                        <a:lnTo>
                          <a:pt x="33" y="121"/>
                        </a:lnTo>
                        <a:lnTo>
                          <a:pt x="40" y="116"/>
                        </a:lnTo>
                        <a:lnTo>
                          <a:pt x="41" y="102"/>
                        </a:lnTo>
                        <a:lnTo>
                          <a:pt x="46" y="94"/>
                        </a:lnTo>
                        <a:lnTo>
                          <a:pt x="51" y="94"/>
                        </a:lnTo>
                        <a:lnTo>
                          <a:pt x="53" y="87"/>
                        </a:lnTo>
                        <a:lnTo>
                          <a:pt x="80" y="75"/>
                        </a:lnTo>
                        <a:lnTo>
                          <a:pt x="98" y="59"/>
                        </a:lnTo>
                        <a:lnTo>
                          <a:pt x="106" y="45"/>
                        </a:lnTo>
                        <a:lnTo>
                          <a:pt x="109" y="45"/>
                        </a:lnTo>
                        <a:lnTo>
                          <a:pt x="101" y="31"/>
                        </a:lnTo>
                        <a:lnTo>
                          <a:pt x="106" y="2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40" name="Freeform 67"/>
                  <p:cNvSpPr>
                    <a:spLocks/>
                  </p:cNvSpPr>
                  <p:nvPr/>
                </p:nvSpPr>
                <p:spPr bwMode="auto">
                  <a:xfrm>
                    <a:off x="2801" y="4210"/>
                    <a:ext cx="12" cy="25"/>
                  </a:xfrm>
                  <a:custGeom>
                    <a:avLst/>
                    <a:gdLst>
                      <a:gd name="T0" fmla="*/ 3 w 12"/>
                      <a:gd name="T1" fmla="*/ 0 h 25"/>
                      <a:gd name="T2" fmla="*/ 12 w 12"/>
                      <a:gd name="T3" fmla="*/ 18 h 25"/>
                      <a:gd name="T4" fmla="*/ 4 w 12"/>
                      <a:gd name="T5" fmla="*/ 25 h 25"/>
                      <a:gd name="T6" fmla="*/ 2 w 12"/>
                      <a:gd name="T7" fmla="*/ 18 h 25"/>
                      <a:gd name="T8" fmla="*/ 5 w 12"/>
                      <a:gd name="T9" fmla="*/ 12 h 25"/>
                      <a:gd name="T10" fmla="*/ 0 w 12"/>
                      <a:gd name="T11" fmla="*/ 3 h 25"/>
                      <a:gd name="T12" fmla="*/ 3 w 12"/>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5">
                        <a:moveTo>
                          <a:pt x="3" y="0"/>
                        </a:moveTo>
                        <a:lnTo>
                          <a:pt x="12" y="18"/>
                        </a:lnTo>
                        <a:lnTo>
                          <a:pt x="4" y="25"/>
                        </a:lnTo>
                        <a:lnTo>
                          <a:pt x="2" y="18"/>
                        </a:lnTo>
                        <a:lnTo>
                          <a:pt x="5" y="12"/>
                        </a:lnTo>
                        <a:lnTo>
                          <a:pt x="0" y="3"/>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sp>
            <p:nvSpPr>
              <p:cNvPr id="627" name="Freeform 68"/>
              <p:cNvSpPr>
                <a:spLocks/>
              </p:cNvSpPr>
              <p:nvPr/>
            </p:nvSpPr>
            <p:spPr bwMode="auto">
              <a:xfrm>
                <a:off x="2594" y="2946"/>
                <a:ext cx="41" cy="51"/>
              </a:xfrm>
              <a:custGeom>
                <a:avLst/>
                <a:gdLst>
                  <a:gd name="T0" fmla="*/ 0 w 56"/>
                  <a:gd name="T1" fmla="*/ 47 h 70"/>
                  <a:gd name="T2" fmla="*/ 4 w 56"/>
                  <a:gd name="T3" fmla="*/ 42 h 70"/>
                  <a:gd name="T4" fmla="*/ 7 w 56"/>
                  <a:gd name="T5" fmla="*/ 28 h 70"/>
                  <a:gd name="T6" fmla="*/ 1 w 56"/>
                  <a:gd name="T7" fmla="*/ 19 h 70"/>
                  <a:gd name="T8" fmla="*/ 1 w 56"/>
                  <a:gd name="T9" fmla="*/ 9 h 70"/>
                  <a:gd name="T10" fmla="*/ 7 w 56"/>
                  <a:gd name="T11" fmla="*/ 2 h 70"/>
                  <a:gd name="T12" fmla="*/ 9 w 56"/>
                  <a:gd name="T13" fmla="*/ 0 h 70"/>
                  <a:gd name="T14" fmla="*/ 26 w 56"/>
                  <a:gd name="T15" fmla="*/ 7 h 70"/>
                  <a:gd name="T16" fmla="*/ 37 w 56"/>
                  <a:gd name="T17" fmla="*/ 17 h 70"/>
                  <a:gd name="T18" fmla="*/ 41 w 56"/>
                  <a:gd name="T19" fmla="*/ 23 h 70"/>
                  <a:gd name="T20" fmla="*/ 28 w 56"/>
                  <a:gd name="T21" fmla="*/ 43 h 70"/>
                  <a:gd name="T22" fmla="*/ 19 w 56"/>
                  <a:gd name="T23" fmla="*/ 50 h 70"/>
                  <a:gd name="T24" fmla="*/ 7 w 56"/>
                  <a:gd name="T25" fmla="*/ 51 h 70"/>
                  <a:gd name="T26" fmla="*/ 0 w 56"/>
                  <a:gd name="T27" fmla="*/ 47 h 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6" h="70">
                    <a:moveTo>
                      <a:pt x="0" y="64"/>
                    </a:moveTo>
                    <a:lnTo>
                      <a:pt x="6" y="58"/>
                    </a:lnTo>
                    <a:lnTo>
                      <a:pt x="9" y="38"/>
                    </a:lnTo>
                    <a:lnTo>
                      <a:pt x="2" y="26"/>
                    </a:lnTo>
                    <a:lnTo>
                      <a:pt x="1" y="13"/>
                    </a:lnTo>
                    <a:lnTo>
                      <a:pt x="9" y="3"/>
                    </a:lnTo>
                    <a:lnTo>
                      <a:pt x="12" y="0"/>
                    </a:lnTo>
                    <a:lnTo>
                      <a:pt x="35" y="10"/>
                    </a:lnTo>
                    <a:lnTo>
                      <a:pt x="51" y="23"/>
                    </a:lnTo>
                    <a:lnTo>
                      <a:pt x="56" y="31"/>
                    </a:lnTo>
                    <a:lnTo>
                      <a:pt x="38" y="59"/>
                    </a:lnTo>
                    <a:lnTo>
                      <a:pt x="26" y="68"/>
                    </a:lnTo>
                    <a:lnTo>
                      <a:pt x="9" y="70"/>
                    </a:lnTo>
                    <a:lnTo>
                      <a:pt x="0" y="6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28" name="Freeform 69"/>
              <p:cNvSpPr>
                <a:spLocks/>
              </p:cNvSpPr>
              <p:nvPr/>
            </p:nvSpPr>
            <p:spPr bwMode="auto">
              <a:xfrm>
                <a:off x="2495" y="2908"/>
                <a:ext cx="69" cy="100"/>
              </a:xfrm>
              <a:custGeom>
                <a:avLst/>
                <a:gdLst>
                  <a:gd name="T0" fmla="*/ 9 w 93"/>
                  <a:gd name="T1" fmla="*/ 44 h 135"/>
                  <a:gd name="T2" fmla="*/ 0 w 93"/>
                  <a:gd name="T3" fmla="*/ 30 h 135"/>
                  <a:gd name="T4" fmla="*/ 3 w 93"/>
                  <a:gd name="T5" fmla="*/ 22 h 135"/>
                  <a:gd name="T6" fmla="*/ 12 w 93"/>
                  <a:gd name="T7" fmla="*/ 17 h 135"/>
                  <a:gd name="T8" fmla="*/ 7 w 93"/>
                  <a:gd name="T9" fmla="*/ 16 h 135"/>
                  <a:gd name="T10" fmla="*/ 7 w 93"/>
                  <a:gd name="T11" fmla="*/ 9 h 135"/>
                  <a:gd name="T12" fmla="*/ 20 w 93"/>
                  <a:gd name="T13" fmla="*/ 2 h 135"/>
                  <a:gd name="T14" fmla="*/ 22 w 93"/>
                  <a:gd name="T15" fmla="*/ 0 h 135"/>
                  <a:gd name="T16" fmla="*/ 25 w 93"/>
                  <a:gd name="T17" fmla="*/ 0 h 135"/>
                  <a:gd name="T18" fmla="*/ 37 w 93"/>
                  <a:gd name="T19" fmla="*/ 10 h 135"/>
                  <a:gd name="T20" fmla="*/ 40 w 93"/>
                  <a:gd name="T21" fmla="*/ 20 h 135"/>
                  <a:gd name="T22" fmla="*/ 51 w 93"/>
                  <a:gd name="T23" fmla="*/ 23 h 135"/>
                  <a:gd name="T24" fmla="*/ 62 w 93"/>
                  <a:gd name="T25" fmla="*/ 35 h 135"/>
                  <a:gd name="T26" fmla="*/ 56 w 93"/>
                  <a:gd name="T27" fmla="*/ 47 h 135"/>
                  <a:gd name="T28" fmla="*/ 48 w 93"/>
                  <a:gd name="T29" fmla="*/ 49 h 135"/>
                  <a:gd name="T30" fmla="*/ 45 w 93"/>
                  <a:gd name="T31" fmla="*/ 60 h 135"/>
                  <a:gd name="T32" fmla="*/ 53 w 93"/>
                  <a:gd name="T33" fmla="*/ 70 h 135"/>
                  <a:gd name="T34" fmla="*/ 58 w 93"/>
                  <a:gd name="T35" fmla="*/ 71 h 135"/>
                  <a:gd name="T36" fmla="*/ 63 w 93"/>
                  <a:gd name="T37" fmla="*/ 84 h 135"/>
                  <a:gd name="T38" fmla="*/ 69 w 93"/>
                  <a:gd name="T39" fmla="*/ 91 h 135"/>
                  <a:gd name="T40" fmla="*/ 59 w 93"/>
                  <a:gd name="T41" fmla="*/ 90 h 135"/>
                  <a:gd name="T42" fmla="*/ 38 w 93"/>
                  <a:gd name="T43" fmla="*/ 100 h 135"/>
                  <a:gd name="T44" fmla="*/ 28 w 93"/>
                  <a:gd name="T45" fmla="*/ 97 h 135"/>
                  <a:gd name="T46" fmla="*/ 24 w 93"/>
                  <a:gd name="T47" fmla="*/ 93 h 135"/>
                  <a:gd name="T48" fmla="*/ 24 w 93"/>
                  <a:gd name="T49" fmla="*/ 86 h 135"/>
                  <a:gd name="T50" fmla="*/ 20 w 93"/>
                  <a:gd name="T51" fmla="*/ 82 h 135"/>
                  <a:gd name="T52" fmla="*/ 22 w 93"/>
                  <a:gd name="T53" fmla="*/ 66 h 135"/>
                  <a:gd name="T54" fmla="*/ 25 w 93"/>
                  <a:gd name="T55" fmla="*/ 62 h 135"/>
                  <a:gd name="T56" fmla="*/ 24 w 93"/>
                  <a:gd name="T57" fmla="*/ 55 h 135"/>
                  <a:gd name="T58" fmla="*/ 19 w 93"/>
                  <a:gd name="T59" fmla="*/ 53 h 135"/>
                  <a:gd name="T60" fmla="*/ 18 w 93"/>
                  <a:gd name="T61" fmla="*/ 44 h 135"/>
                  <a:gd name="T62" fmla="*/ 9 w 93"/>
                  <a:gd name="T63" fmla="*/ 44 h 1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 h="135">
                    <a:moveTo>
                      <a:pt x="12" y="60"/>
                    </a:moveTo>
                    <a:lnTo>
                      <a:pt x="0" y="41"/>
                    </a:lnTo>
                    <a:lnTo>
                      <a:pt x="4" y="30"/>
                    </a:lnTo>
                    <a:lnTo>
                      <a:pt x="16" y="23"/>
                    </a:lnTo>
                    <a:lnTo>
                      <a:pt x="10" y="22"/>
                    </a:lnTo>
                    <a:lnTo>
                      <a:pt x="10" y="12"/>
                    </a:lnTo>
                    <a:lnTo>
                      <a:pt x="27" y="3"/>
                    </a:lnTo>
                    <a:lnTo>
                      <a:pt x="29" y="0"/>
                    </a:lnTo>
                    <a:lnTo>
                      <a:pt x="34" y="0"/>
                    </a:lnTo>
                    <a:lnTo>
                      <a:pt x="50" y="13"/>
                    </a:lnTo>
                    <a:lnTo>
                      <a:pt x="54" y="27"/>
                    </a:lnTo>
                    <a:lnTo>
                      <a:pt x="69" y="31"/>
                    </a:lnTo>
                    <a:lnTo>
                      <a:pt x="83" y="47"/>
                    </a:lnTo>
                    <a:lnTo>
                      <a:pt x="75" y="64"/>
                    </a:lnTo>
                    <a:lnTo>
                      <a:pt x="65" y="66"/>
                    </a:lnTo>
                    <a:lnTo>
                      <a:pt x="61" y="81"/>
                    </a:lnTo>
                    <a:lnTo>
                      <a:pt x="71" y="94"/>
                    </a:lnTo>
                    <a:lnTo>
                      <a:pt x="78" y="96"/>
                    </a:lnTo>
                    <a:lnTo>
                      <a:pt x="85" y="113"/>
                    </a:lnTo>
                    <a:lnTo>
                      <a:pt x="93" y="123"/>
                    </a:lnTo>
                    <a:lnTo>
                      <a:pt x="80" y="121"/>
                    </a:lnTo>
                    <a:lnTo>
                      <a:pt x="51" y="135"/>
                    </a:lnTo>
                    <a:lnTo>
                      <a:pt x="38" y="131"/>
                    </a:lnTo>
                    <a:lnTo>
                      <a:pt x="32" y="125"/>
                    </a:lnTo>
                    <a:lnTo>
                      <a:pt x="32" y="116"/>
                    </a:lnTo>
                    <a:lnTo>
                      <a:pt x="27" y="111"/>
                    </a:lnTo>
                    <a:lnTo>
                      <a:pt x="30" y="89"/>
                    </a:lnTo>
                    <a:lnTo>
                      <a:pt x="34" y="84"/>
                    </a:lnTo>
                    <a:lnTo>
                      <a:pt x="32" y="74"/>
                    </a:lnTo>
                    <a:lnTo>
                      <a:pt x="25" y="72"/>
                    </a:lnTo>
                    <a:lnTo>
                      <a:pt x="24" y="60"/>
                    </a:lnTo>
                    <a:lnTo>
                      <a:pt x="12" y="6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29" name="Freeform 70"/>
              <p:cNvSpPr>
                <a:spLocks/>
              </p:cNvSpPr>
              <p:nvPr/>
            </p:nvSpPr>
            <p:spPr bwMode="auto">
              <a:xfrm>
                <a:off x="2475" y="3290"/>
                <a:ext cx="119" cy="128"/>
              </a:xfrm>
              <a:custGeom>
                <a:avLst/>
                <a:gdLst>
                  <a:gd name="T0" fmla="*/ 65 w 162"/>
                  <a:gd name="T1" fmla="*/ 13 h 173"/>
                  <a:gd name="T2" fmla="*/ 57 w 162"/>
                  <a:gd name="T3" fmla="*/ 3 h 173"/>
                  <a:gd name="T4" fmla="*/ 51 w 162"/>
                  <a:gd name="T5" fmla="*/ 0 h 173"/>
                  <a:gd name="T6" fmla="*/ 40 w 162"/>
                  <a:gd name="T7" fmla="*/ 0 h 173"/>
                  <a:gd name="T8" fmla="*/ 11 w 162"/>
                  <a:gd name="T9" fmla="*/ 7 h 173"/>
                  <a:gd name="T10" fmla="*/ 4 w 162"/>
                  <a:gd name="T11" fmla="*/ 22 h 173"/>
                  <a:gd name="T12" fmla="*/ 4 w 162"/>
                  <a:gd name="T13" fmla="*/ 33 h 173"/>
                  <a:gd name="T14" fmla="*/ 0 w 162"/>
                  <a:gd name="T15" fmla="*/ 47 h 173"/>
                  <a:gd name="T16" fmla="*/ 4 w 162"/>
                  <a:gd name="T17" fmla="*/ 47 h 173"/>
                  <a:gd name="T18" fmla="*/ 26 w 162"/>
                  <a:gd name="T19" fmla="*/ 73 h 173"/>
                  <a:gd name="T20" fmla="*/ 43 w 162"/>
                  <a:gd name="T21" fmla="*/ 76 h 173"/>
                  <a:gd name="T22" fmla="*/ 69 w 162"/>
                  <a:gd name="T23" fmla="*/ 94 h 173"/>
                  <a:gd name="T24" fmla="*/ 71 w 162"/>
                  <a:gd name="T25" fmla="*/ 99 h 173"/>
                  <a:gd name="T26" fmla="*/ 61 w 162"/>
                  <a:gd name="T27" fmla="*/ 116 h 173"/>
                  <a:gd name="T28" fmla="*/ 61 w 162"/>
                  <a:gd name="T29" fmla="*/ 121 h 173"/>
                  <a:gd name="T30" fmla="*/ 75 w 162"/>
                  <a:gd name="T31" fmla="*/ 124 h 173"/>
                  <a:gd name="T32" fmla="*/ 84 w 162"/>
                  <a:gd name="T33" fmla="*/ 128 h 173"/>
                  <a:gd name="T34" fmla="*/ 100 w 162"/>
                  <a:gd name="T35" fmla="*/ 126 h 173"/>
                  <a:gd name="T36" fmla="*/ 114 w 162"/>
                  <a:gd name="T37" fmla="*/ 112 h 173"/>
                  <a:gd name="T38" fmla="*/ 116 w 162"/>
                  <a:gd name="T39" fmla="*/ 98 h 173"/>
                  <a:gd name="T40" fmla="*/ 119 w 162"/>
                  <a:gd name="T41" fmla="*/ 80 h 173"/>
                  <a:gd name="T42" fmla="*/ 118 w 162"/>
                  <a:gd name="T43" fmla="*/ 71 h 173"/>
                  <a:gd name="T44" fmla="*/ 103 w 162"/>
                  <a:gd name="T45" fmla="*/ 70 h 173"/>
                  <a:gd name="T46" fmla="*/ 98 w 162"/>
                  <a:gd name="T47" fmla="*/ 47 h 173"/>
                  <a:gd name="T48" fmla="*/ 90 w 162"/>
                  <a:gd name="T49" fmla="*/ 44 h 173"/>
                  <a:gd name="T50" fmla="*/ 80 w 162"/>
                  <a:gd name="T51" fmla="*/ 46 h 173"/>
                  <a:gd name="T52" fmla="*/ 68 w 162"/>
                  <a:gd name="T53" fmla="*/ 42 h 173"/>
                  <a:gd name="T54" fmla="*/ 65 w 162"/>
                  <a:gd name="T55" fmla="*/ 13 h 1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2" h="173">
                    <a:moveTo>
                      <a:pt x="89" y="18"/>
                    </a:moveTo>
                    <a:lnTo>
                      <a:pt x="78" y="4"/>
                    </a:lnTo>
                    <a:lnTo>
                      <a:pt x="69" y="0"/>
                    </a:lnTo>
                    <a:lnTo>
                      <a:pt x="54" y="0"/>
                    </a:lnTo>
                    <a:lnTo>
                      <a:pt x="15" y="10"/>
                    </a:lnTo>
                    <a:lnTo>
                      <a:pt x="6" y="30"/>
                    </a:lnTo>
                    <a:lnTo>
                      <a:pt x="6" y="44"/>
                    </a:lnTo>
                    <a:lnTo>
                      <a:pt x="0" y="63"/>
                    </a:lnTo>
                    <a:lnTo>
                      <a:pt x="6" y="64"/>
                    </a:lnTo>
                    <a:lnTo>
                      <a:pt x="35" y="98"/>
                    </a:lnTo>
                    <a:lnTo>
                      <a:pt x="59" y="103"/>
                    </a:lnTo>
                    <a:lnTo>
                      <a:pt x="94" y="127"/>
                    </a:lnTo>
                    <a:lnTo>
                      <a:pt x="96" y="134"/>
                    </a:lnTo>
                    <a:lnTo>
                      <a:pt x="83" y="157"/>
                    </a:lnTo>
                    <a:lnTo>
                      <a:pt x="83" y="164"/>
                    </a:lnTo>
                    <a:lnTo>
                      <a:pt x="102" y="167"/>
                    </a:lnTo>
                    <a:lnTo>
                      <a:pt x="114" y="173"/>
                    </a:lnTo>
                    <a:lnTo>
                      <a:pt x="136" y="170"/>
                    </a:lnTo>
                    <a:lnTo>
                      <a:pt x="155" y="152"/>
                    </a:lnTo>
                    <a:lnTo>
                      <a:pt x="158" y="132"/>
                    </a:lnTo>
                    <a:lnTo>
                      <a:pt x="162" y="108"/>
                    </a:lnTo>
                    <a:lnTo>
                      <a:pt x="161" y="96"/>
                    </a:lnTo>
                    <a:lnTo>
                      <a:pt x="140" y="95"/>
                    </a:lnTo>
                    <a:lnTo>
                      <a:pt x="133" y="63"/>
                    </a:lnTo>
                    <a:lnTo>
                      <a:pt x="122" y="59"/>
                    </a:lnTo>
                    <a:lnTo>
                      <a:pt x="109" y="62"/>
                    </a:lnTo>
                    <a:lnTo>
                      <a:pt x="93" y="57"/>
                    </a:lnTo>
                    <a:lnTo>
                      <a:pt x="89" y="1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30" name="Freeform 71"/>
              <p:cNvSpPr>
                <a:spLocks/>
              </p:cNvSpPr>
              <p:nvPr/>
            </p:nvSpPr>
            <p:spPr bwMode="auto">
              <a:xfrm>
                <a:off x="2198" y="3016"/>
                <a:ext cx="179" cy="262"/>
              </a:xfrm>
              <a:custGeom>
                <a:avLst/>
                <a:gdLst>
                  <a:gd name="T0" fmla="*/ 163 w 242"/>
                  <a:gd name="T1" fmla="*/ 259 h 354"/>
                  <a:gd name="T2" fmla="*/ 128 w 242"/>
                  <a:gd name="T3" fmla="*/ 241 h 354"/>
                  <a:gd name="T4" fmla="*/ 87 w 242"/>
                  <a:gd name="T5" fmla="*/ 220 h 354"/>
                  <a:gd name="T6" fmla="*/ 70 w 242"/>
                  <a:gd name="T7" fmla="*/ 189 h 354"/>
                  <a:gd name="T8" fmla="*/ 34 w 242"/>
                  <a:gd name="T9" fmla="*/ 117 h 354"/>
                  <a:gd name="T10" fmla="*/ 19 w 242"/>
                  <a:gd name="T11" fmla="*/ 95 h 354"/>
                  <a:gd name="T12" fmla="*/ 5 w 242"/>
                  <a:gd name="T13" fmla="*/ 77 h 354"/>
                  <a:gd name="T14" fmla="*/ 0 w 242"/>
                  <a:gd name="T15" fmla="*/ 61 h 354"/>
                  <a:gd name="T16" fmla="*/ 15 w 242"/>
                  <a:gd name="T17" fmla="*/ 53 h 354"/>
                  <a:gd name="T18" fmla="*/ 11 w 242"/>
                  <a:gd name="T19" fmla="*/ 64 h 354"/>
                  <a:gd name="T20" fmla="*/ 23 w 242"/>
                  <a:gd name="T21" fmla="*/ 64 h 354"/>
                  <a:gd name="T22" fmla="*/ 31 w 242"/>
                  <a:gd name="T23" fmla="*/ 69 h 354"/>
                  <a:gd name="T24" fmla="*/ 37 w 242"/>
                  <a:gd name="T25" fmla="*/ 55 h 354"/>
                  <a:gd name="T26" fmla="*/ 44 w 242"/>
                  <a:gd name="T27" fmla="*/ 49 h 354"/>
                  <a:gd name="T28" fmla="*/ 66 w 242"/>
                  <a:gd name="T29" fmla="*/ 35 h 354"/>
                  <a:gd name="T30" fmla="*/ 85 w 242"/>
                  <a:gd name="T31" fmla="*/ 13 h 354"/>
                  <a:gd name="T32" fmla="*/ 81 w 242"/>
                  <a:gd name="T33" fmla="*/ 2 h 354"/>
                  <a:gd name="T34" fmla="*/ 92 w 242"/>
                  <a:gd name="T35" fmla="*/ 1 h 354"/>
                  <a:gd name="T36" fmla="*/ 108 w 242"/>
                  <a:gd name="T37" fmla="*/ 16 h 354"/>
                  <a:gd name="T38" fmla="*/ 115 w 242"/>
                  <a:gd name="T39" fmla="*/ 24 h 354"/>
                  <a:gd name="T40" fmla="*/ 128 w 242"/>
                  <a:gd name="T41" fmla="*/ 34 h 354"/>
                  <a:gd name="T42" fmla="*/ 143 w 242"/>
                  <a:gd name="T43" fmla="*/ 33 h 354"/>
                  <a:gd name="T44" fmla="*/ 158 w 242"/>
                  <a:gd name="T45" fmla="*/ 35 h 354"/>
                  <a:gd name="T46" fmla="*/ 152 w 242"/>
                  <a:gd name="T47" fmla="*/ 53 h 354"/>
                  <a:gd name="T48" fmla="*/ 138 w 242"/>
                  <a:gd name="T49" fmla="*/ 64 h 354"/>
                  <a:gd name="T50" fmla="*/ 118 w 242"/>
                  <a:gd name="T51" fmla="*/ 82 h 354"/>
                  <a:gd name="T52" fmla="*/ 112 w 242"/>
                  <a:gd name="T53" fmla="*/ 95 h 354"/>
                  <a:gd name="T54" fmla="*/ 110 w 242"/>
                  <a:gd name="T55" fmla="*/ 116 h 354"/>
                  <a:gd name="T56" fmla="*/ 119 w 242"/>
                  <a:gd name="T57" fmla="*/ 132 h 354"/>
                  <a:gd name="T58" fmla="*/ 131 w 242"/>
                  <a:gd name="T59" fmla="*/ 140 h 354"/>
                  <a:gd name="T60" fmla="*/ 154 w 242"/>
                  <a:gd name="T61" fmla="*/ 131 h 354"/>
                  <a:gd name="T62" fmla="*/ 156 w 242"/>
                  <a:gd name="T63" fmla="*/ 156 h 354"/>
                  <a:gd name="T64" fmla="*/ 179 w 242"/>
                  <a:gd name="T65" fmla="*/ 176 h 354"/>
                  <a:gd name="T66" fmla="*/ 175 w 242"/>
                  <a:gd name="T67" fmla="*/ 206 h 354"/>
                  <a:gd name="T68" fmla="*/ 174 w 242"/>
                  <a:gd name="T69" fmla="*/ 217 h 354"/>
                  <a:gd name="T70" fmla="*/ 170 w 242"/>
                  <a:gd name="T71" fmla="*/ 228 h 354"/>
                  <a:gd name="T72" fmla="*/ 166 w 242"/>
                  <a:gd name="T73" fmla="*/ 249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2" h="354">
                    <a:moveTo>
                      <a:pt x="226" y="341"/>
                    </a:moveTo>
                    <a:lnTo>
                      <a:pt x="221" y="350"/>
                    </a:lnTo>
                    <a:lnTo>
                      <a:pt x="207" y="354"/>
                    </a:lnTo>
                    <a:lnTo>
                      <a:pt x="173" y="325"/>
                    </a:lnTo>
                    <a:lnTo>
                      <a:pt x="144" y="314"/>
                    </a:lnTo>
                    <a:lnTo>
                      <a:pt x="118" y="297"/>
                    </a:lnTo>
                    <a:lnTo>
                      <a:pt x="95" y="275"/>
                    </a:lnTo>
                    <a:lnTo>
                      <a:pt x="94" y="256"/>
                    </a:lnTo>
                    <a:lnTo>
                      <a:pt x="70" y="219"/>
                    </a:lnTo>
                    <a:lnTo>
                      <a:pt x="46" y="158"/>
                    </a:lnTo>
                    <a:lnTo>
                      <a:pt x="35" y="148"/>
                    </a:lnTo>
                    <a:lnTo>
                      <a:pt x="26" y="129"/>
                    </a:lnTo>
                    <a:lnTo>
                      <a:pt x="3" y="111"/>
                    </a:lnTo>
                    <a:lnTo>
                      <a:pt x="7" y="104"/>
                    </a:lnTo>
                    <a:lnTo>
                      <a:pt x="3" y="99"/>
                    </a:lnTo>
                    <a:lnTo>
                      <a:pt x="0" y="82"/>
                    </a:lnTo>
                    <a:lnTo>
                      <a:pt x="17" y="65"/>
                    </a:lnTo>
                    <a:lnTo>
                      <a:pt x="20" y="72"/>
                    </a:lnTo>
                    <a:lnTo>
                      <a:pt x="13" y="77"/>
                    </a:lnTo>
                    <a:lnTo>
                      <a:pt x="15" y="86"/>
                    </a:lnTo>
                    <a:lnTo>
                      <a:pt x="23" y="84"/>
                    </a:lnTo>
                    <a:lnTo>
                      <a:pt x="31" y="86"/>
                    </a:lnTo>
                    <a:lnTo>
                      <a:pt x="35" y="94"/>
                    </a:lnTo>
                    <a:lnTo>
                      <a:pt x="42" y="93"/>
                    </a:lnTo>
                    <a:lnTo>
                      <a:pt x="49" y="88"/>
                    </a:lnTo>
                    <a:lnTo>
                      <a:pt x="50" y="74"/>
                    </a:lnTo>
                    <a:lnTo>
                      <a:pt x="55" y="66"/>
                    </a:lnTo>
                    <a:lnTo>
                      <a:pt x="60" y="66"/>
                    </a:lnTo>
                    <a:lnTo>
                      <a:pt x="62" y="59"/>
                    </a:lnTo>
                    <a:lnTo>
                      <a:pt x="89" y="47"/>
                    </a:lnTo>
                    <a:lnTo>
                      <a:pt x="107" y="31"/>
                    </a:lnTo>
                    <a:lnTo>
                      <a:pt x="115" y="17"/>
                    </a:lnTo>
                    <a:lnTo>
                      <a:pt x="118" y="17"/>
                    </a:lnTo>
                    <a:lnTo>
                      <a:pt x="110" y="3"/>
                    </a:lnTo>
                    <a:lnTo>
                      <a:pt x="115" y="0"/>
                    </a:lnTo>
                    <a:lnTo>
                      <a:pt x="125" y="2"/>
                    </a:lnTo>
                    <a:lnTo>
                      <a:pt x="139" y="18"/>
                    </a:lnTo>
                    <a:lnTo>
                      <a:pt x="146" y="21"/>
                    </a:lnTo>
                    <a:lnTo>
                      <a:pt x="149" y="32"/>
                    </a:lnTo>
                    <a:lnTo>
                      <a:pt x="156" y="32"/>
                    </a:lnTo>
                    <a:lnTo>
                      <a:pt x="159" y="45"/>
                    </a:lnTo>
                    <a:lnTo>
                      <a:pt x="173" y="46"/>
                    </a:lnTo>
                    <a:lnTo>
                      <a:pt x="182" y="41"/>
                    </a:lnTo>
                    <a:lnTo>
                      <a:pt x="193" y="44"/>
                    </a:lnTo>
                    <a:lnTo>
                      <a:pt x="198" y="41"/>
                    </a:lnTo>
                    <a:lnTo>
                      <a:pt x="213" y="47"/>
                    </a:lnTo>
                    <a:lnTo>
                      <a:pt x="217" y="54"/>
                    </a:lnTo>
                    <a:lnTo>
                      <a:pt x="206" y="71"/>
                    </a:lnTo>
                    <a:lnTo>
                      <a:pt x="218" y="77"/>
                    </a:lnTo>
                    <a:lnTo>
                      <a:pt x="187" y="86"/>
                    </a:lnTo>
                    <a:lnTo>
                      <a:pt x="171" y="95"/>
                    </a:lnTo>
                    <a:lnTo>
                      <a:pt x="159" y="111"/>
                    </a:lnTo>
                    <a:lnTo>
                      <a:pt x="158" y="124"/>
                    </a:lnTo>
                    <a:lnTo>
                      <a:pt x="151" y="128"/>
                    </a:lnTo>
                    <a:lnTo>
                      <a:pt x="144" y="144"/>
                    </a:lnTo>
                    <a:lnTo>
                      <a:pt x="149" y="157"/>
                    </a:lnTo>
                    <a:lnTo>
                      <a:pt x="162" y="170"/>
                    </a:lnTo>
                    <a:lnTo>
                      <a:pt x="161" y="179"/>
                    </a:lnTo>
                    <a:lnTo>
                      <a:pt x="172" y="180"/>
                    </a:lnTo>
                    <a:lnTo>
                      <a:pt x="177" y="189"/>
                    </a:lnTo>
                    <a:lnTo>
                      <a:pt x="187" y="190"/>
                    </a:lnTo>
                    <a:lnTo>
                      <a:pt x="208" y="177"/>
                    </a:lnTo>
                    <a:lnTo>
                      <a:pt x="208" y="208"/>
                    </a:lnTo>
                    <a:lnTo>
                      <a:pt x="211" y="211"/>
                    </a:lnTo>
                    <a:lnTo>
                      <a:pt x="225" y="208"/>
                    </a:lnTo>
                    <a:lnTo>
                      <a:pt x="242" y="238"/>
                    </a:lnTo>
                    <a:lnTo>
                      <a:pt x="237" y="247"/>
                    </a:lnTo>
                    <a:lnTo>
                      <a:pt x="237" y="278"/>
                    </a:lnTo>
                    <a:lnTo>
                      <a:pt x="231" y="283"/>
                    </a:lnTo>
                    <a:lnTo>
                      <a:pt x="235" y="293"/>
                    </a:lnTo>
                    <a:lnTo>
                      <a:pt x="230" y="300"/>
                    </a:lnTo>
                    <a:lnTo>
                      <a:pt x="230" y="308"/>
                    </a:lnTo>
                    <a:lnTo>
                      <a:pt x="237" y="319"/>
                    </a:lnTo>
                    <a:lnTo>
                      <a:pt x="225" y="336"/>
                    </a:lnTo>
                    <a:lnTo>
                      <a:pt x="226" y="34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31" name="Freeform 72"/>
              <p:cNvSpPr>
                <a:spLocks/>
              </p:cNvSpPr>
              <p:nvPr/>
            </p:nvSpPr>
            <p:spPr bwMode="auto">
              <a:xfrm>
                <a:off x="2540" y="2941"/>
                <a:ext cx="60" cy="59"/>
              </a:xfrm>
              <a:custGeom>
                <a:avLst/>
                <a:gdLst>
                  <a:gd name="T0" fmla="*/ 24 w 81"/>
                  <a:gd name="T1" fmla="*/ 58 h 79"/>
                  <a:gd name="T2" fmla="*/ 18 w 81"/>
                  <a:gd name="T3" fmla="*/ 51 h 79"/>
                  <a:gd name="T4" fmla="*/ 13 w 81"/>
                  <a:gd name="T5" fmla="*/ 38 h 79"/>
                  <a:gd name="T6" fmla="*/ 7 w 81"/>
                  <a:gd name="T7" fmla="*/ 37 h 79"/>
                  <a:gd name="T8" fmla="*/ 0 w 81"/>
                  <a:gd name="T9" fmla="*/ 27 h 79"/>
                  <a:gd name="T10" fmla="*/ 3 w 81"/>
                  <a:gd name="T11" fmla="*/ 16 h 79"/>
                  <a:gd name="T12" fmla="*/ 10 w 81"/>
                  <a:gd name="T13" fmla="*/ 14 h 79"/>
                  <a:gd name="T14" fmla="*/ 16 w 81"/>
                  <a:gd name="T15" fmla="*/ 1 h 79"/>
                  <a:gd name="T16" fmla="*/ 46 w 81"/>
                  <a:gd name="T17" fmla="*/ 0 h 79"/>
                  <a:gd name="T18" fmla="*/ 60 w 81"/>
                  <a:gd name="T19" fmla="*/ 3 h 79"/>
                  <a:gd name="T20" fmla="*/ 60 w 81"/>
                  <a:gd name="T21" fmla="*/ 7 h 79"/>
                  <a:gd name="T22" fmla="*/ 54 w 81"/>
                  <a:gd name="T23" fmla="*/ 14 h 79"/>
                  <a:gd name="T24" fmla="*/ 55 w 81"/>
                  <a:gd name="T25" fmla="*/ 24 h 79"/>
                  <a:gd name="T26" fmla="*/ 60 w 81"/>
                  <a:gd name="T27" fmla="*/ 33 h 79"/>
                  <a:gd name="T28" fmla="*/ 58 w 81"/>
                  <a:gd name="T29" fmla="*/ 48 h 79"/>
                  <a:gd name="T30" fmla="*/ 53 w 81"/>
                  <a:gd name="T31" fmla="*/ 52 h 79"/>
                  <a:gd name="T32" fmla="*/ 46 w 81"/>
                  <a:gd name="T33" fmla="*/ 49 h 79"/>
                  <a:gd name="T34" fmla="*/ 34 w 81"/>
                  <a:gd name="T35" fmla="*/ 51 h 79"/>
                  <a:gd name="T36" fmla="*/ 32 w 81"/>
                  <a:gd name="T37" fmla="*/ 59 h 79"/>
                  <a:gd name="T38" fmla="*/ 24 w 81"/>
                  <a:gd name="T39" fmla="*/ 58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79">
                    <a:moveTo>
                      <a:pt x="32" y="78"/>
                    </a:moveTo>
                    <a:lnTo>
                      <a:pt x="24" y="68"/>
                    </a:lnTo>
                    <a:lnTo>
                      <a:pt x="17" y="51"/>
                    </a:lnTo>
                    <a:lnTo>
                      <a:pt x="10" y="49"/>
                    </a:lnTo>
                    <a:lnTo>
                      <a:pt x="0" y="36"/>
                    </a:lnTo>
                    <a:lnTo>
                      <a:pt x="4" y="21"/>
                    </a:lnTo>
                    <a:lnTo>
                      <a:pt x="14" y="19"/>
                    </a:lnTo>
                    <a:lnTo>
                      <a:pt x="22" y="2"/>
                    </a:lnTo>
                    <a:lnTo>
                      <a:pt x="62" y="0"/>
                    </a:lnTo>
                    <a:lnTo>
                      <a:pt x="81" y="4"/>
                    </a:lnTo>
                    <a:lnTo>
                      <a:pt x="81" y="9"/>
                    </a:lnTo>
                    <a:lnTo>
                      <a:pt x="73" y="19"/>
                    </a:lnTo>
                    <a:lnTo>
                      <a:pt x="74" y="32"/>
                    </a:lnTo>
                    <a:lnTo>
                      <a:pt x="81" y="44"/>
                    </a:lnTo>
                    <a:lnTo>
                      <a:pt x="78" y="64"/>
                    </a:lnTo>
                    <a:lnTo>
                      <a:pt x="72" y="70"/>
                    </a:lnTo>
                    <a:lnTo>
                      <a:pt x="62" y="66"/>
                    </a:lnTo>
                    <a:lnTo>
                      <a:pt x="46" y="68"/>
                    </a:lnTo>
                    <a:lnTo>
                      <a:pt x="43" y="79"/>
                    </a:lnTo>
                    <a:lnTo>
                      <a:pt x="32" y="7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32" name="Freeform 73"/>
              <p:cNvSpPr>
                <a:spLocks/>
              </p:cNvSpPr>
              <p:nvPr/>
            </p:nvSpPr>
            <p:spPr bwMode="auto">
              <a:xfrm>
                <a:off x="2535" y="3477"/>
                <a:ext cx="76" cy="82"/>
              </a:xfrm>
              <a:custGeom>
                <a:avLst/>
                <a:gdLst>
                  <a:gd name="T0" fmla="*/ 12 w 103"/>
                  <a:gd name="T1" fmla="*/ 1 h 111"/>
                  <a:gd name="T2" fmla="*/ 24 w 103"/>
                  <a:gd name="T3" fmla="*/ 0 h 111"/>
                  <a:gd name="T4" fmla="*/ 32 w 103"/>
                  <a:gd name="T5" fmla="*/ 8 h 111"/>
                  <a:gd name="T6" fmla="*/ 34 w 103"/>
                  <a:gd name="T7" fmla="*/ 15 h 111"/>
                  <a:gd name="T8" fmla="*/ 41 w 103"/>
                  <a:gd name="T9" fmla="*/ 12 h 111"/>
                  <a:gd name="T10" fmla="*/ 47 w 103"/>
                  <a:gd name="T11" fmla="*/ 19 h 111"/>
                  <a:gd name="T12" fmla="*/ 66 w 103"/>
                  <a:gd name="T13" fmla="*/ 31 h 111"/>
                  <a:gd name="T14" fmla="*/ 69 w 103"/>
                  <a:gd name="T15" fmla="*/ 38 h 111"/>
                  <a:gd name="T16" fmla="*/ 76 w 103"/>
                  <a:gd name="T17" fmla="*/ 44 h 111"/>
                  <a:gd name="T18" fmla="*/ 70 w 103"/>
                  <a:gd name="T19" fmla="*/ 52 h 111"/>
                  <a:gd name="T20" fmla="*/ 72 w 103"/>
                  <a:gd name="T21" fmla="*/ 62 h 111"/>
                  <a:gd name="T22" fmla="*/ 62 w 103"/>
                  <a:gd name="T23" fmla="*/ 77 h 111"/>
                  <a:gd name="T24" fmla="*/ 51 w 103"/>
                  <a:gd name="T25" fmla="*/ 82 h 111"/>
                  <a:gd name="T26" fmla="*/ 32 w 103"/>
                  <a:gd name="T27" fmla="*/ 81 h 111"/>
                  <a:gd name="T28" fmla="*/ 18 w 103"/>
                  <a:gd name="T29" fmla="*/ 75 h 111"/>
                  <a:gd name="T30" fmla="*/ 7 w 103"/>
                  <a:gd name="T31" fmla="*/ 74 h 111"/>
                  <a:gd name="T32" fmla="*/ 0 w 103"/>
                  <a:gd name="T33" fmla="*/ 66 h 111"/>
                  <a:gd name="T34" fmla="*/ 4 w 103"/>
                  <a:gd name="T35" fmla="*/ 47 h 111"/>
                  <a:gd name="T36" fmla="*/ 8 w 103"/>
                  <a:gd name="T37" fmla="*/ 7 h 111"/>
                  <a:gd name="T38" fmla="*/ 12 w 103"/>
                  <a:gd name="T39" fmla="*/ 1 h 1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3" h="111">
                    <a:moveTo>
                      <a:pt x="16" y="2"/>
                    </a:moveTo>
                    <a:lnTo>
                      <a:pt x="32" y="0"/>
                    </a:lnTo>
                    <a:lnTo>
                      <a:pt x="44" y="11"/>
                    </a:lnTo>
                    <a:lnTo>
                      <a:pt x="46" y="20"/>
                    </a:lnTo>
                    <a:lnTo>
                      <a:pt x="55" y="16"/>
                    </a:lnTo>
                    <a:lnTo>
                      <a:pt x="64" y="26"/>
                    </a:lnTo>
                    <a:lnTo>
                      <a:pt x="90" y="42"/>
                    </a:lnTo>
                    <a:lnTo>
                      <a:pt x="93" y="51"/>
                    </a:lnTo>
                    <a:lnTo>
                      <a:pt x="103" y="60"/>
                    </a:lnTo>
                    <a:lnTo>
                      <a:pt x="95" y="70"/>
                    </a:lnTo>
                    <a:lnTo>
                      <a:pt x="97" y="84"/>
                    </a:lnTo>
                    <a:lnTo>
                      <a:pt x="84" y="104"/>
                    </a:lnTo>
                    <a:lnTo>
                      <a:pt x="69" y="111"/>
                    </a:lnTo>
                    <a:lnTo>
                      <a:pt x="43" y="109"/>
                    </a:lnTo>
                    <a:lnTo>
                      <a:pt x="24" y="101"/>
                    </a:lnTo>
                    <a:lnTo>
                      <a:pt x="10" y="100"/>
                    </a:lnTo>
                    <a:lnTo>
                      <a:pt x="0" y="90"/>
                    </a:lnTo>
                    <a:lnTo>
                      <a:pt x="6" y="64"/>
                    </a:lnTo>
                    <a:lnTo>
                      <a:pt x="11" y="9"/>
                    </a:lnTo>
                    <a:lnTo>
                      <a:pt x="16"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33" name="Group 74"/>
              <p:cNvGrpSpPr>
                <a:grpSpLocks/>
              </p:cNvGrpSpPr>
              <p:nvPr/>
            </p:nvGrpSpPr>
            <p:grpSpPr bwMode="auto">
              <a:xfrm>
                <a:off x="2321" y="2850"/>
                <a:ext cx="196" cy="164"/>
                <a:chOff x="3153" y="3975"/>
                <a:chExt cx="264" cy="222"/>
              </a:xfrm>
              <a:grpFill/>
            </p:grpSpPr>
            <p:sp>
              <p:nvSpPr>
                <p:cNvPr id="635" name="Freeform 75"/>
                <p:cNvSpPr>
                  <a:spLocks/>
                </p:cNvSpPr>
                <p:nvPr/>
              </p:nvSpPr>
              <p:spPr bwMode="auto">
                <a:xfrm>
                  <a:off x="3153" y="3975"/>
                  <a:ext cx="264" cy="222"/>
                </a:xfrm>
                <a:custGeom>
                  <a:avLst/>
                  <a:gdLst>
                    <a:gd name="T0" fmla="*/ 29 w 264"/>
                    <a:gd name="T1" fmla="*/ 11 h 222"/>
                    <a:gd name="T2" fmla="*/ 0 w 264"/>
                    <a:gd name="T3" fmla="*/ 60 h 222"/>
                    <a:gd name="T4" fmla="*/ 19 w 264"/>
                    <a:gd name="T5" fmla="*/ 79 h 222"/>
                    <a:gd name="T6" fmla="*/ 28 w 264"/>
                    <a:gd name="T7" fmla="*/ 100 h 222"/>
                    <a:gd name="T8" fmla="*/ 54 w 264"/>
                    <a:gd name="T9" fmla="*/ 100 h 222"/>
                    <a:gd name="T10" fmla="*/ 78 w 264"/>
                    <a:gd name="T11" fmla="*/ 120 h 222"/>
                    <a:gd name="T12" fmla="*/ 106 w 264"/>
                    <a:gd name="T13" fmla="*/ 149 h 222"/>
                    <a:gd name="T14" fmla="*/ 118 w 264"/>
                    <a:gd name="T15" fmla="*/ 173 h 222"/>
                    <a:gd name="T16" fmla="*/ 117 w 264"/>
                    <a:gd name="T17" fmla="*/ 193 h 222"/>
                    <a:gd name="T18" fmla="*/ 136 w 264"/>
                    <a:gd name="T19" fmla="*/ 222 h 222"/>
                    <a:gd name="T20" fmla="*/ 176 w 264"/>
                    <a:gd name="T21" fmla="*/ 209 h 222"/>
                    <a:gd name="T22" fmla="*/ 195 w 264"/>
                    <a:gd name="T23" fmla="*/ 196 h 222"/>
                    <a:gd name="T24" fmla="*/ 178 w 264"/>
                    <a:gd name="T25" fmla="*/ 191 h 222"/>
                    <a:gd name="T26" fmla="*/ 177 w 264"/>
                    <a:gd name="T27" fmla="*/ 167 h 222"/>
                    <a:gd name="T28" fmla="*/ 167 w 264"/>
                    <a:gd name="T29" fmla="*/ 155 h 222"/>
                    <a:gd name="T30" fmla="*/ 241 w 264"/>
                    <a:gd name="T31" fmla="*/ 149 h 222"/>
                    <a:gd name="T32" fmla="*/ 235 w 264"/>
                    <a:gd name="T33" fmla="*/ 119 h 222"/>
                    <a:gd name="T34" fmla="*/ 251 w 264"/>
                    <a:gd name="T35" fmla="*/ 101 h 222"/>
                    <a:gd name="T36" fmla="*/ 245 w 264"/>
                    <a:gd name="T37" fmla="*/ 90 h 222"/>
                    <a:gd name="T38" fmla="*/ 264 w 264"/>
                    <a:gd name="T39" fmla="*/ 78 h 222"/>
                    <a:gd name="T40" fmla="*/ 249 w 264"/>
                    <a:gd name="T41" fmla="*/ 75 h 222"/>
                    <a:gd name="T42" fmla="*/ 245 w 264"/>
                    <a:gd name="T43" fmla="*/ 69 h 222"/>
                    <a:gd name="T44" fmla="*/ 226 w 264"/>
                    <a:gd name="T45" fmla="*/ 48 h 222"/>
                    <a:gd name="T46" fmla="*/ 210 w 264"/>
                    <a:gd name="T47" fmla="*/ 40 h 222"/>
                    <a:gd name="T48" fmla="*/ 220 w 264"/>
                    <a:gd name="T49" fmla="*/ 31 h 222"/>
                    <a:gd name="T50" fmla="*/ 177 w 264"/>
                    <a:gd name="T51" fmla="*/ 32 h 222"/>
                    <a:gd name="T52" fmla="*/ 160 w 264"/>
                    <a:gd name="T53" fmla="*/ 41 h 222"/>
                    <a:gd name="T54" fmla="*/ 141 w 264"/>
                    <a:gd name="T55" fmla="*/ 32 h 222"/>
                    <a:gd name="T56" fmla="*/ 98 w 264"/>
                    <a:gd name="T57" fmla="*/ 20 h 222"/>
                    <a:gd name="T58" fmla="*/ 67 w 264"/>
                    <a:gd name="T59" fmla="*/ 0 h 222"/>
                    <a:gd name="T60" fmla="*/ 69 w 264"/>
                    <a:gd name="T61" fmla="*/ 12 h 222"/>
                    <a:gd name="T62" fmla="*/ 49 w 264"/>
                    <a:gd name="T63" fmla="*/ 20 h 222"/>
                    <a:gd name="T64" fmla="*/ 38 w 264"/>
                    <a:gd name="T65" fmla="*/ 37 h 222"/>
                    <a:gd name="T66" fmla="*/ 45 w 264"/>
                    <a:gd name="T67" fmla="*/ 56 h 222"/>
                    <a:gd name="T68" fmla="*/ 28 w 264"/>
                    <a:gd name="T69" fmla="*/ 50 h 222"/>
                    <a:gd name="T70" fmla="*/ 35 w 264"/>
                    <a:gd name="T71" fmla="*/ 30 h 222"/>
                    <a:gd name="T72" fmla="*/ 40 w 264"/>
                    <a:gd name="T73" fmla="*/ 7 h 2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4" h="222">
                      <a:moveTo>
                        <a:pt x="40" y="7"/>
                      </a:moveTo>
                      <a:lnTo>
                        <a:pt x="29" y="11"/>
                      </a:lnTo>
                      <a:lnTo>
                        <a:pt x="15" y="26"/>
                      </a:lnTo>
                      <a:lnTo>
                        <a:pt x="0" y="60"/>
                      </a:lnTo>
                      <a:lnTo>
                        <a:pt x="10" y="60"/>
                      </a:lnTo>
                      <a:lnTo>
                        <a:pt x="19" y="79"/>
                      </a:lnTo>
                      <a:lnTo>
                        <a:pt x="20" y="94"/>
                      </a:lnTo>
                      <a:lnTo>
                        <a:pt x="28" y="100"/>
                      </a:lnTo>
                      <a:lnTo>
                        <a:pt x="39" y="103"/>
                      </a:lnTo>
                      <a:lnTo>
                        <a:pt x="54" y="100"/>
                      </a:lnTo>
                      <a:lnTo>
                        <a:pt x="64" y="104"/>
                      </a:lnTo>
                      <a:lnTo>
                        <a:pt x="78" y="120"/>
                      </a:lnTo>
                      <a:lnTo>
                        <a:pt x="114" y="118"/>
                      </a:lnTo>
                      <a:lnTo>
                        <a:pt x="106" y="149"/>
                      </a:lnTo>
                      <a:lnTo>
                        <a:pt x="109" y="160"/>
                      </a:lnTo>
                      <a:lnTo>
                        <a:pt x="118" y="173"/>
                      </a:lnTo>
                      <a:lnTo>
                        <a:pt x="108" y="184"/>
                      </a:lnTo>
                      <a:lnTo>
                        <a:pt x="117" y="193"/>
                      </a:lnTo>
                      <a:lnTo>
                        <a:pt x="126" y="213"/>
                      </a:lnTo>
                      <a:lnTo>
                        <a:pt x="136" y="222"/>
                      </a:lnTo>
                      <a:lnTo>
                        <a:pt x="151" y="222"/>
                      </a:lnTo>
                      <a:lnTo>
                        <a:pt x="176" y="209"/>
                      </a:lnTo>
                      <a:lnTo>
                        <a:pt x="182" y="201"/>
                      </a:lnTo>
                      <a:lnTo>
                        <a:pt x="195" y="196"/>
                      </a:lnTo>
                      <a:lnTo>
                        <a:pt x="195" y="192"/>
                      </a:lnTo>
                      <a:lnTo>
                        <a:pt x="178" y="191"/>
                      </a:lnTo>
                      <a:lnTo>
                        <a:pt x="176" y="178"/>
                      </a:lnTo>
                      <a:lnTo>
                        <a:pt x="177" y="167"/>
                      </a:lnTo>
                      <a:lnTo>
                        <a:pt x="168" y="161"/>
                      </a:lnTo>
                      <a:lnTo>
                        <a:pt x="167" y="155"/>
                      </a:lnTo>
                      <a:lnTo>
                        <a:pt x="201" y="163"/>
                      </a:lnTo>
                      <a:lnTo>
                        <a:pt x="241" y="149"/>
                      </a:lnTo>
                      <a:lnTo>
                        <a:pt x="247" y="138"/>
                      </a:lnTo>
                      <a:lnTo>
                        <a:pt x="235" y="119"/>
                      </a:lnTo>
                      <a:lnTo>
                        <a:pt x="239" y="108"/>
                      </a:lnTo>
                      <a:lnTo>
                        <a:pt x="251" y="101"/>
                      </a:lnTo>
                      <a:lnTo>
                        <a:pt x="245" y="100"/>
                      </a:lnTo>
                      <a:lnTo>
                        <a:pt x="245" y="90"/>
                      </a:lnTo>
                      <a:lnTo>
                        <a:pt x="262" y="81"/>
                      </a:lnTo>
                      <a:lnTo>
                        <a:pt x="264" y="78"/>
                      </a:lnTo>
                      <a:lnTo>
                        <a:pt x="256" y="71"/>
                      </a:lnTo>
                      <a:lnTo>
                        <a:pt x="249" y="75"/>
                      </a:lnTo>
                      <a:lnTo>
                        <a:pt x="241" y="74"/>
                      </a:lnTo>
                      <a:lnTo>
                        <a:pt x="245" y="69"/>
                      </a:lnTo>
                      <a:lnTo>
                        <a:pt x="241" y="56"/>
                      </a:lnTo>
                      <a:lnTo>
                        <a:pt x="226" y="48"/>
                      </a:lnTo>
                      <a:lnTo>
                        <a:pt x="214" y="48"/>
                      </a:lnTo>
                      <a:lnTo>
                        <a:pt x="210" y="40"/>
                      </a:lnTo>
                      <a:lnTo>
                        <a:pt x="203" y="37"/>
                      </a:lnTo>
                      <a:lnTo>
                        <a:pt x="220" y="31"/>
                      </a:lnTo>
                      <a:lnTo>
                        <a:pt x="180" y="31"/>
                      </a:lnTo>
                      <a:lnTo>
                        <a:pt x="177" y="32"/>
                      </a:lnTo>
                      <a:lnTo>
                        <a:pt x="186" y="35"/>
                      </a:lnTo>
                      <a:lnTo>
                        <a:pt x="160" y="41"/>
                      </a:lnTo>
                      <a:lnTo>
                        <a:pt x="151" y="41"/>
                      </a:lnTo>
                      <a:lnTo>
                        <a:pt x="141" y="32"/>
                      </a:lnTo>
                      <a:lnTo>
                        <a:pt x="104" y="35"/>
                      </a:lnTo>
                      <a:lnTo>
                        <a:pt x="98" y="20"/>
                      </a:lnTo>
                      <a:lnTo>
                        <a:pt x="74" y="15"/>
                      </a:lnTo>
                      <a:lnTo>
                        <a:pt x="67" y="0"/>
                      </a:lnTo>
                      <a:lnTo>
                        <a:pt x="60" y="10"/>
                      </a:lnTo>
                      <a:lnTo>
                        <a:pt x="69" y="12"/>
                      </a:lnTo>
                      <a:lnTo>
                        <a:pt x="70" y="15"/>
                      </a:lnTo>
                      <a:lnTo>
                        <a:pt x="49" y="20"/>
                      </a:lnTo>
                      <a:lnTo>
                        <a:pt x="38" y="29"/>
                      </a:lnTo>
                      <a:lnTo>
                        <a:pt x="38" y="37"/>
                      </a:lnTo>
                      <a:lnTo>
                        <a:pt x="44" y="48"/>
                      </a:lnTo>
                      <a:lnTo>
                        <a:pt x="45" y="56"/>
                      </a:lnTo>
                      <a:lnTo>
                        <a:pt x="35" y="63"/>
                      </a:lnTo>
                      <a:lnTo>
                        <a:pt x="28" y="50"/>
                      </a:lnTo>
                      <a:lnTo>
                        <a:pt x="28" y="44"/>
                      </a:lnTo>
                      <a:lnTo>
                        <a:pt x="35" y="30"/>
                      </a:lnTo>
                      <a:lnTo>
                        <a:pt x="30" y="12"/>
                      </a:lnTo>
                      <a:lnTo>
                        <a:pt x="4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36" name="Freeform 76"/>
                <p:cNvSpPr>
                  <a:spLocks/>
                </p:cNvSpPr>
                <p:nvPr/>
              </p:nvSpPr>
              <p:spPr bwMode="auto">
                <a:xfrm>
                  <a:off x="3328" y="3996"/>
                  <a:ext cx="11" cy="6"/>
                </a:xfrm>
                <a:custGeom>
                  <a:avLst/>
                  <a:gdLst>
                    <a:gd name="T0" fmla="*/ 8 w 11"/>
                    <a:gd name="T1" fmla="*/ 0 h 6"/>
                    <a:gd name="T2" fmla="*/ 11 w 11"/>
                    <a:gd name="T3" fmla="*/ 4 h 6"/>
                    <a:gd name="T4" fmla="*/ 7 w 11"/>
                    <a:gd name="T5" fmla="*/ 6 h 6"/>
                    <a:gd name="T6" fmla="*/ 0 w 11"/>
                    <a:gd name="T7" fmla="*/ 3 h 6"/>
                    <a:gd name="T8" fmla="*/ 8 w 1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6">
                      <a:moveTo>
                        <a:pt x="8" y="0"/>
                      </a:moveTo>
                      <a:lnTo>
                        <a:pt x="11" y="4"/>
                      </a:lnTo>
                      <a:lnTo>
                        <a:pt x="7" y="6"/>
                      </a:lnTo>
                      <a:lnTo>
                        <a:pt x="0" y="3"/>
                      </a:lnTo>
                      <a:lnTo>
                        <a:pt x="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634" name="Freeform 77"/>
              <p:cNvSpPr>
                <a:spLocks/>
              </p:cNvSpPr>
              <p:nvPr/>
            </p:nvSpPr>
            <p:spPr bwMode="auto">
              <a:xfrm>
                <a:off x="2241" y="2847"/>
                <a:ext cx="174" cy="238"/>
              </a:xfrm>
              <a:custGeom>
                <a:avLst/>
                <a:gdLst>
                  <a:gd name="T0" fmla="*/ 19 w 235"/>
                  <a:gd name="T1" fmla="*/ 69 h 321"/>
                  <a:gd name="T2" fmla="*/ 26 w 235"/>
                  <a:gd name="T3" fmla="*/ 65 h 321"/>
                  <a:gd name="T4" fmla="*/ 23 w 235"/>
                  <a:gd name="T5" fmla="*/ 55 h 321"/>
                  <a:gd name="T6" fmla="*/ 30 w 235"/>
                  <a:gd name="T7" fmla="*/ 55 h 321"/>
                  <a:gd name="T8" fmla="*/ 48 w 235"/>
                  <a:gd name="T9" fmla="*/ 29 h 321"/>
                  <a:gd name="T10" fmla="*/ 64 w 235"/>
                  <a:gd name="T11" fmla="*/ 22 h 321"/>
                  <a:gd name="T12" fmla="*/ 70 w 235"/>
                  <a:gd name="T13" fmla="*/ 17 h 321"/>
                  <a:gd name="T14" fmla="*/ 96 w 235"/>
                  <a:gd name="T15" fmla="*/ 10 h 321"/>
                  <a:gd name="T16" fmla="*/ 106 w 235"/>
                  <a:gd name="T17" fmla="*/ 0 h 321"/>
                  <a:gd name="T18" fmla="*/ 110 w 235"/>
                  <a:gd name="T19" fmla="*/ 8 h 321"/>
                  <a:gd name="T20" fmla="*/ 92 w 235"/>
                  <a:gd name="T21" fmla="*/ 22 h 321"/>
                  <a:gd name="T22" fmla="*/ 88 w 235"/>
                  <a:gd name="T23" fmla="*/ 47 h 321"/>
                  <a:gd name="T24" fmla="*/ 96 w 235"/>
                  <a:gd name="T25" fmla="*/ 73 h 321"/>
                  <a:gd name="T26" fmla="*/ 110 w 235"/>
                  <a:gd name="T27" fmla="*/ 79 h 321"/>
                  <a:gd name="T28" fmla="*/ 128 w 235"/>
                  <a:gd name="T29" fmla="*/ 80 h 321"/>
                  <a:gd name="T30" fmla="*/ 165 w 235"/>
                  <a:gd name="T31" fmla="*/ 90 h 321"/>
                  <a:gd name="T32" fmla="*/ 161 w 235"/>
                  <a:gd name="T33" fmla="*/ 122 h 321"/>
                  <a:gd name="T34" fmla="*/ 161 w 235"/>
                  <a:gd name="T35" fmla="*/ 139 h 321"/>
                  <a:gd name="T36" fmla="*/ 174 w 235"/>
                  <a:gd name="T37" fmla="*/ 161 h 321"/>
                  <a:gd name="T38" fmla="*/ 165 w 235"/>
                  <a:gd name="T39" fmla="*/ 151 h 321"/>
                  <a:gd name="T40" fmla="*/ 155 w 235"/>
                  <a:gd name="T41" fmla="*/ 151 h 321"/>
                  <a:gd name="T42" fmla="*/ 131 w 235"/>
                  <a:gd name="T43" fmla="*/ 154 h 321"/>
                  <a:gd name="T44" fmla="*/ 138 w 235"/>
                  <a:gd name="T45" fmla="*/ 164 h 321"/>
                  <a:gd name="T46" fmla="*/ 128 w 235"/>
                  <a:gd name="T47" fmla="*/ 171 h 321"/>
                  <a:gd name="T48" fmla="*/ 135 w 235"/>
                  <a:gd name="T49" fmla="*/ 187 h 321"/>
                  <a:gd name="T50" fmla="*/ 129 w 235"/>
                  <a:gd name="T51" fmla="*/ 238 h 321"/>
                  <a:gd name="T52" fmla="*/ 128 w 235"/>
                  <a:gd name="T53" fmla="*/ 221 h 321"/>
                  <a:gd name="T54" fmla="*/ 114 w 235"/>
                  <a:gd name="T55" fmla="*/ 211 h 321"/>
                  <a:gd name="T56" fmla="*/ 102 w 235"/>
                  <a:gd name="T57" fmla="*/ 211 h 321"/>
                  <a:gd name="T58" fmla="*/ 85 w 235"/>
                  <a:gd name="T59" fmla="*/ 214 h 321"/>
                  <a:gd name="T60" fmla="*/ 78 w 235"/>
                  <a:gd name="T61" fmla="*/ 205 h 321"/>
                  <a:gd name="T62" fmla="*/ 70 w 235"/>
                  <a:gd name="T63" fmla="*/ 194 h 321"/>
                  <a:gd name="T64" fmla="*/ 53 w 235"/>
                  <a:gd name="T65" fmla="*/ 181 h 321"/>
                  <a:gd name="T66" fmla="*/ 39 w 235"/>
                  <a:gd name="T67" fmla="*/ 176 h 321"/>
                  <a:gd name="T68" fmla="*/ 19 w 235"/>
                  <a:gd name="T69" fmla="*/ 168 h 321"/>
                  <a:gd name="T70" fmla="*/ 0 w 235"/>
                  <a:gd name="T71" fmla="*/ 156 h 321"/>
                  <a:gd name="T72" fmla="*/ 6 w 235"/>
                  <a:gd name="T73" fmla="*/ 143 h 321"/>
                  <a:gd name="T74" fmla="*/ 21 w 235"/>
                  <a:gd name="T75" fmla="*/ 133 h 321"/>
                  <a:gd name="T76" fmla="*/ 22 w 235"/>
                  <a:gd name="T77" fmla="*/ 123 h 321"/>
                  <a:gd name="T78" fmla="*/ 16 w 235"/>
                  <a:gd name="T79" fmla="*/ 74 h 3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35" h="321">
                    <a:moveTo>
                      <a:pt x="21" y="100"/>
                    </a:moveTo>
                    <a:lnTo>
                      <a:pt x="25" y="93"/>
                    </a:lnTo>
                    <a:lnTo>
                      <a:pt x="28" y="94"/>
                    </a:lnTo>
                    <a:lnTo>
                      <a:pt x="35" y="87"/>
                    </a:lnTo>
                    <a:lnTo>
                      <a:pt x="30" y="78"/>
                    </a:lnTo>
                    <a:lnTo>
                      <a:pt x="31" y="74"/>
                    </a:lnTo>
                    <a:lnTo>
                      <a:pt x="41" y="87"/>
                    </a:lnTo>
                    <a:lnTo>
                      <a:pt x="41" y="74"/>
                    </a:lnTo>
                    <a:lnTo>
                      <a:pt x="64" y="57"/>
                    </a:lnTo>
                    <a:lnTo>
                      <a:pt x="65" y="39"/>
                    </a:lnTo>
                    <a:lnTo>
                      <a:pt x="78" y="29"/>
                    </a:lnTo>
                    <a:lnTo>
                      <a:pt x="86" y="29"/>
                    </a:lnTo>
                    <a:lnTo>
                      <a:pt x="88" y="33"/>
                    </a:lnTo>
                    <a:lnTo>
                      <a:pt x="94" y="23"/>
                    </a:lnTo>
                    <a:lnTo>
                      <a:pt x="112" y="21"/>
                    </a:lnTo>
                    <a:lnTo>
                      <a:pt x="130" y="13"/>
                    </a:lnTo>
                    <a:lnTo>
                      <a:pt x="135" y="5"/>
                    </a:lnTo>
                    <a:lnTo>
                      <a:pt x="143" y="0"/>
                    </a:lnTo>
                    <a:lnTo>
                      <a:pt x="152" y="5"/>
                    </a:lnTo>
                    <a:lnTo>
                      <a:pt x="149" y="11"/>
                    </a:lnTo>
                    <a:lnTo>
                      <a:pt x="138" y="15"/>
                    </a:lnTo>
                    <a:lnTo>
                      <a:pt x="124" y="30"/>
                    </a:lnTo>
                    <a:lnTo>
                      <a:pt x="109" y="64"/>
                    </a:lnTo>
                    <a:lnTo>
                      <a:pt x="119" y="64"/>
                    </a:lnTo>
                    <a:lnTo>
                      <a:pt x="128" y="83"/>
                    </a:lnTo>
                    <a:lnTo>
                      <a:pt x="129" y="98"/>
                    </a:lnTo>
                    <a:lnTo>
                      <a:pt x="137" y="104"/>
                    </a:lnTo>
                    <a:lnTo>
                      <a:pt x="148" y="107"/>
                    </a:lnTo>
                    <a:lnTo>
                      <a:pt x="163" y="104"/>
                    </a:lnTo>
                    <a:lnTo>
                      <a:pt x="173" y="108"/>
                    </a:lnTo>
                    <a:lnTo>
                      <a:pt x="187" y="124"/>
                    </a:lnTo>
                    <a:lnTo>
                      <a:pt x="223" y="122"/>
                    </a:lnTo>
                    <a:lnTo>
                      <a:pt x="215" y="153"/>
                    </a:lnTo>
                    <a:lnTo>
                      <a:pt x="218" y="164"/>
                    </a:lnTo>
                    <a:lnTo>
                      <a:pt x="227" y="177"/>
                    </a:lnTo>
                    <a:lnTo>
                      <a:pt x="217" y="188"/>
                    </a:lnTo>
                    <a:lnTo>
                      <a:pt x="226" y="197"/>
                    </a:lnTo>
                    <a:lnTo>
                      <a:pt x="235" y="217"/>
                    </a:lnTo>
                    <a:lnTo>
                      <a:pt x="231" y="220"/>
                    </a:lnTo>
                    <a:lnTo>
                      <a:pt x="223" y="203"/>
                    </a:lnTo>
                    <a:lnTo>
                      <a:pt x="213" y="207"/>
                    </a:lnTo>
                    <a:lnTo>
                      <a:pt x="209" y="203"/>
                    </a:lnTo>
                    <a:lnTo>
                      <a:pt x="207" y="208"/>
                    </a:lnTo>
                    <a:lnTo>
                      <a:pt x="177" y="208"/>
                    </a:lnTo>
                    <a:lnTo>
                      <a:pt x="178" y="220"/>
                    </a:lnTo>
                    <a:lnTo>
                      <a:pt x="187" y="221"/>
                    </a:lnTo>
                    <a:lnTo>
                      <a:pt x="191" y="230"/>
                    </a:lnTo>
                    <a:lnTo>
                      <a:pt x="173" y="231"/>
                    </a:lnTo>
                    <a:lnTo>
                      <a:pt x="173" y="245"/>
                    </a:lnTo>
                    <a:lnTo>
                      <a:pt x="182" y="252"/>
                    </a:lnTo>
                    <a:lnTo>
                      <a:pt x="186" y="266"/>
                    </a:lnTo>
                    <a:lnTo>
                      <a:pt x="174" y="321"/>
                    </a:lnTo>
                    <a:lnTo>
                      <a:pt x="162" y="315"/>
                    </a:lnTo>
                    <a:lnTo>
                      <a:pt x="173" y="298"/>
                    </a:lnTo>
                    <a:lnTo>
                      <a:pt x="169" y="291"/>
                    </a:lnTo>
                    <a:lnTo>
                      <a:pt x="154" y="285"/>
                    </a:lnTo>
                    <a:lnTo>
                      <a:pt x="149" y="288"/>
                    </a:lnTo>
                    <a:lnTo>
                      <a:pt x="138" y="285"/>
                    </a:lnTo>
                    <a:lnTo>
                      <a:pt x="129" y="290"/>
                    </a:lnTo>
                    <a:lnTo>
                      <a:pt x="115" y="289"/>
                    </a:lnTo>
                    <a:lnTo>
                      <a:pt x="112" y="276"/>
                    </a:lnTo>
                    <a:lnTo>
                      <a:pt x="105" y="276"/>
                    </a:lnTo>
                    <a:lnTo>
                      <a:pt x="102" y="265"/>
                    </a:lnTo>
                    <a:lnTo>
                      <a:pt x="95" y="262"/>
                    </a:lnTo>
                    <a:lnTo>
                      <a:pt x="81" y="246"/>
                    </a:lnTo>
                    <a:lnTo>
                      <a:pt x="71" y="244"/>
                    </a:lnTo>
                    <a:lnTo>
                      <a:pt x="56" y="235"/>
                    </a:lnTo>
                    <a:lnTo>
                      <a:pt x="53" y="237"/>
                    </a:lnTo>
                    <a:lnTo>
                      <a:pt x="34" y="237"/>
                    </a:lnTo>
                    <a:lnTo>
                      <a:pt x="26" y="227"/>
                    </a:lnTo>
                    <a:lnTo>
                      <a:pt x="2" y="216"/>
                    </a:lnTo>
                    <a:lnTo>
                      <a:pt x="0" y="211"/>
                    </a:lnTo>
                    <a:lnTo>
                      <a:pt x="7" y="207"/>
                    </a:lnTo>
                    <a:lnTo>
                      <a:pt x="8" y="193"/>
                    </a:lnTo>
                    <a:lnTo>
                      <a:pt x="26" y="188"/>
                    </a:lnTo>
                    <a:lnTo>
                      <a:pt x="28" y="180"/>
                    </a:lnTo>
                    <a:lnTo>
                      <a:pt x="40" y="167"/>
                    </a:lnTo>
                    <a:lnTo>
                      <a:pt x="30" y="166"/>
                    </a:lnTo>
                    <a:lnTo>
                      <a:pt x="31" y="116"/>
                    </a:lnTo>
                    <a:lnTo>
                      <a:pt x="21" y="10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31" name="Group 79"/>
            <p:cNvGrpSpPr>
              <a:grpSpLocks/>
            </p:cNvGrpSpPr>
            <p:nvPr/>
          </p:nvGrpSpPr>
          <p:grpSpPr bwMode="auto">
            <a:xfrm>
              <a:off x="3518216" y="4037013"/>
              <a:ext cx="463622" cy="533900"/>
              <a:chOff x="1316" y="2212"/>
              <a:chExt cx="737" cy="779"/>
            </a:xfrm>
            <a:solidFill>
              <a:schemeClr val="bg1">
                <a:lumMod val="85000"/>
              </a:schemeClr>
            </a:solidFill>
          </p:grpSpPr>
          <p:sp>
            <p:nvSpPr>
              <p:cNvPr id="596" name="Freeform 80"/>
              <p:cNvSpPr>
                <a:spLocks/>
              </p:cNvSpPr>
              <p:nvPr/>
            </p:nvSpPr>
            <p:spPr bwMode="auto">
              <a:xfrm>
                <a:off x="1501" y="2891"/>
                <a:ext cx="3" cy="11"/>
              </a:xfrm>
              <a:custGeom>
                <a:avLst/>
                <a:gdLst>
                  <a:gd name="T0" fmla="*/ 0 w 3"/>
                  <a:gd name="T1" fmla="*/ 0 h 11"/>
                  <a:gd name="T2" fmla="*/ 3 w 3"/>
                  <a:gd name="T3" fmla="*/ 3 h 11"/>
                  <a:gd name="T4" fmla="*/ 1 w 3"/>
                  <a:gd name="T5" fmla="*/ 11 h 11"/>
                  <a:gd name="T6" fmla="*/ 0 w 3"/>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11">
                    <a:moveTo>
                      <a:pt x="0" y="0"/>
                    </a:moveTo>
                    <a:lnTo>
                      <a:pt x="3" y="3"/>
                    </a:lnTo>
                    <a:lnTo>
                      <a:pt x="1" y="11"/>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7" name="Freeform 81"/>
              <p:cNvSpPr>
                <a:spLocks/>
              </p:cNvSpPr>
              <p:nvPr/>
            </p:nvSpPr>
            <p:spPr bwMode="auto">
              <a:xfrm>
                <a:off x="1425" y="2453"/>
                <a:ext cx="9" cy="9"/>
              </a:xfrm>
              <a:custGeom>
                <a:avLst/>
                <a:gdLst>
                  <a:gd name="T0" fmla="*/ 0 w 9"/>
                  <a:gd name="T1" fmla="*/ 0 h 9"/>
                  <a:gd name="T2" fmla="*/ 9 w 9"/>
                  <a:gd name="T3" fmla="*/ 9 h 9"/>
                  <a:gd name="T4" fmla="*/ 3 w 9"/>
                  <a:gd name="T5" fmla="*/ 9 h 9"/>
                  <a:gd name="T6" fmla="*/ 0 w 9"/>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9">
                    <a:moveTo>
                      <a:pt x="0" y="0"/>
                    </a:moveTo>
                    <a:lnTo>
                      <a:pt x="9" y="9"/>
                    </a:lnTo>
                    <a:lnTo>
                      <a:pt x="3" y="9"/>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8" name="Freeform 82"/>
              <p:cNvSpPr>
                <a:spLocks/>
              </p:cNvSpPr>
              <p:nvPr/>
            </p:nvSpPr>
            <p:spPr bwMode="auto">
              <a:xfrm>
                <a:off x="1992" y="2926"/>
                <a:ext cx="8" cy="18"/>
              </a:xfrm>
              <a:custGeom>
                <a:avLst/>
                <a:gdLst>
                  <a:gd name="T0" fmla="*/ 4 w 8"/>
                  <a:gd name="T1" fmla="*/ 8 h 18"/>
                  <a:gd name="T2" fmla="*/ 8 w 8"/>
                  <a:gd name="T3" fmla="*/ 18 h 18"/>
                  <a:gd name="T4" fmla="*/ 1 w 8"/>
                  <a:gd name="T5" fmla="*/ 9 h 18"/>
                  <a:gd name="T6" fmla="*/ 0 w 8"/>
                  <a:gd name="T7" fmla="*/ 0 h 18"/>
                  <a:gd name="T8" fmla="*/ 4 w 8"/>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8">
                    <a:moveTo>
                      <a:pt x="4" y="8"/>
                    </a:moveTo>
                    <a:lnTo>
                      <a:pt x="8" y="18"/>
                    </a:lnTo>
                    <a:lnTo>
                      <a:pt x="1" y="9"/>
                    </a:lnTo>
                    <a:lnTo>
                      <a:pt x="0" y="0"/>
                    </a:lnTo>
                    <a:lnTo>
                      <a:pt x="4"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9" name="Freeform 83"/>
              <p:cNvSpPr>
                <a:spLocks/>
              </p:cNvSpPr>
              <p:nvPr/>
            </p:nvSpPr>
            <p:spPr bwMode="auto">
              <a:xfrm>
                <a:off x="2009" y="2886"/>
                <a:ext cx="5" cy="9"/>
              </a:xfrm>
              <a:custGeom>
                <a:avLst/>
                <a:gdLst>
                  <a:gd name="T0" fmla="*/ 5 w 5"/>
                  <a:gd name="T1" fmla="*/ 4 h 9"/>
                  <a:gd name="T2" fmla="*/ 5 w 5"/>
                  <a:gd name="T3" fmla="*/ 9 h 9"/>
                  <a:gd name="T4" fmla="*/ 0 w 5"/>
                  <a:gd name="T5" fmla="*/ 0 h 9"/>
                  <a:gd name="T6" fmla="*/ 5 w 5"/>
                  <a:gd name="T7" fmla="*/ 4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9">
                    <a:moveTo>
                      <a:pt x="5" y="4"/>
                    </a:moveTo>
                    <a:lnTo>
                      <a:pt x="5" y="9"/>
                    </a:lnTo>
                    <a:lnTo>
                      <a:pt x="0" y="0"/>
                    </a:lnTo>
                    <a:lnTo>
                      <a:pt x="5"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0" name="Freeform 84"/>
              <p:cNvSpPr>
                <a:spLocks/>
              </p:cNvSpPr>
              <p:nvPr/>
            </p:nvSpPr>
            <p:spPr bwMode="auto">
              <a:xfrm>
                <a:off x="1996" y="2886"/>
                <a:ext cx="6" cy="5"/>
              </a:xfrm>
              <a:custGeom>
                <a:avLst/>
                <a:gdLst>
                  <a:gd name="T0" fmla="*/ 6 w 6"/>
                  <a:gd name="T1" fmla="*/ 0 h 5"/>
                  <a:gd name="T2" fmla="*/ 4 w 6"/>
                  <a:gd name="T3" fmla="*/ 5 h 5"/>
                  <a:gd name="T4" fmla="*/ 0 w 6"/>
                  <a:gd name="T5" fmla="*/ 1 h 5"/>
                  <a:gd name="T6" fmla="*/ 6 w 6"/>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6" y="0"/>
                    </a:moveTo>
                    <a:lnTo>
                      <a:pt x="4" y="5"/>
                    </a:lnTo>
                    <a:lnTo>
                      <a:pt x="0" y="1"/>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1" name="Freeform 85"/>
              <p:cNvSpPr>
                <a:spLocks/>
              </p:cNvSpPr>
              <p:nvPr/>
            </p:nvSpPr>
            <p:spPr bwMode="auto">
              <a:xfrm>
                <a:off x="1998" y="2874"/>
                <a:ext cx="5" cy="7"/>
              </a:xfrm>
              <a:custGeom>
                <a:avLst/>
                <a:gdLst>
                  <a:gd name="T0" fmla="*/ 1 w 5"/>
                  <a:gd name="T1" fmla="*/ 0 h 7"/>
                  <a:gd name="T2" fmla="*/ 5 w 5"/>
                  <a:gd name="T3" fmla="*/ 7 h 7"/>
                  <a:gd name="T4" fmla="*/ 0 w 5"/>
                  <a:gd name="T5" fmla="*/ 6 h 7"/>
                  <a:gd name="T6" fmla="*/ 1 w 5"/>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7">
                    <a:moveTo>
                      <a:pt x="1" y="0"/>
                    </a:moveTo>
                    <a:lnTo>
                      <a:pt x="5" y="7"/>
                    </a:lnTo>
                    <a:lnTo>
                      <a:pt x="0" y="6"/>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2" name="Freeform 86"/>
              <p:cNvSpPr>
                <a:spLocks/>
              </p:cNvSpPr>
              <p:nvPr/>
            </p:nvSpPr>
            <p:spPr bwMode="auto">
              <a:xfrm>
                <a:off x="1376" y="2629"/>
                <a:ext cx="13" cy="15"/>
              </a:xfrm>
              <a:custGeom>
                <a:avLst/>
                <a:gdLst>
                  <a:gd name="T0" fmla="*/ 8 w 13"/>
                  <a:gd name="T1" fmla="*/ 0 h 15"/>
                  <a:gd name="T2" fmla="*/ 13 w 13"/>
                  <a:gd name="T3" fmla="*/ 2 h 15"/>
                  <a:gd name="T4" fmla="*/ 12 w 13"/>
                  <a:gd name="T5" fmla="*/ 12 h 15"/>
                  <a:gd name="T6" fmla="*/ 2 w 13"/>
                  <a:gd name="T7" fmla="*/ 15 h 15"/>
                  <a:gd name="T8" fmla="*/ 0 w 13"/>
                  <a:gd name="T9" fmla="*/ 8 h 15"/>
                  <a:gd name="T10" fmla="*/ 8 w 13"/>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5">
                    <a:moveTo>
                      <a:pt x="8" y="0"/>
                    </a:moveTo>
                    <a:lnTo>
                      <a:pt x="13" y="2"/>
                    </a:lnTo>
                    <a:lnTo>
                      <a:pt x="12" y="12"/>
                    </a:lnTo>
                    <a:lnTo>
                      <a:pt x="2" y="15"/>
                    </a:lnTo>
                    <a:lnTo>
                      <a:pt x="0" y="8"/>
                    </a:lnTo>
                    <a:lnTo>
                      <a:pt x="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3" name="Freeform 87"/>
              <p:cNvSpPr>
                <a:spLocks/>
              </p:cNvSpPr>
              <p:nvPr/>
            </p:nvSpPr>
            <p:spPr bwMode="auto">
              <a:xfrm>
                <a:off x="1605" y="2814"/>
                <a:ext cx="20" cy="14"/>
              </a:xfrm>
              <a:custGeom>
                <a:avLst/>
                <a:gdLst>
                  <a:gd name="T0" fmla="*/ 9 w 20"/>
                  <a:gd name="T1" fmla="*/ 6 h 14"/>
                  <a:gd name="T2" fmla="*/ 5 w 20"/>
                  <a:gd name="T3" fmla="*/ 3 h 14"/>
                  <a:gd name="T4" fmla="*/ 8 w 20"/>
                  <a:gd name="T5" fmla="*/ 0 h 14"/>
                  <a:gd name="T6" fmla="*/ 16 w 20"/>
                  <a:gd name="T7" fmla="*/ 0 h 14"/>
                  <a:gd name="T8" fmla="*/ 15 w 20"/>
                  <a:gd name="T9" fmla="*/ 3 h 14"/>
                  <a:gd name="T10" fmla="*/ 19 w 20"/>
                  <a:gd name="T11" fmla="*/ 1 h 14"/>
                  <a:gd name="T12" fmla="*/ 20 w 20"/>
                  <a:gd name="T13" fmla="*/ 8 h 14"/>
                  <a:gd name="T14" fmla="*/ 5 w 20"/>
                  <a:gd name="T15" fmla="*/ 14 h 14"/>
                  <a:gd name="T16" fmla="*/ 0 w 20"/>
                  <a:gd name="T17" fmla="*/ 8 h 14"/>
                  <a:gd name="T18" fmla="*/ 9 w 20"/>
                  <a:gd name="T19" fmla="*/ 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 h="14">
                    <a:moveTo>
                      <a:pt x="9" y="6"/>
                    </a:moveTo>
                    <a:lnTo>
                      <a:pt x="5" y="3"/>
                    </a:lnTo>
                    <a:lnTo>
                      <a:pt x="8" y="0"/>
                    </a:lnTo>
                    <a:lnTo>
                      <a:pt x="16" y="0"/>
                    </a:lnTo>
                    <a:lnTo>
                      <a:pt x="15" y="3"/>
                    </a:lnTo>
                    <a:lnTo>
                      <a:pt x="19" y="1"/>
                    </a:lnTo>
                    <a:lnTo>
                      <a:pt x="20" y="8"/>
                    </a:lnTo>
                    <a:lnTo>
                      <a:pt x="5" y="14"/>
                    </a:lnTo>
                    <a:lnTo>
                      <a:pt x="0" y="8"/>
                    </a:lnTo>
                    <a:lnTo>
                      <a:pt x="9"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4" name="Freeform 88"/>
              <p:cNvSpPr>
                <a:spLocks/>
              </p:cNvSpPr>
              <p:nvPr/>
            </p:nvSpPr>
            <p:spPr bwMode="auto">
              <a:xfrm>
                <a:off x="1573" y="2832"/>
                <a:ext cx="51" cy="42"/>
              </a:xfrm>
              <a:custGeom>
                <a:avLst/>
                <a:gdLst>
                  <a:gd name="T0" fmla="*/ 0 w 51"/>
                  <a:gd name="T1" fmla="*/ 21 h 42"/>
                  <a:gd name="T2" fmla="*/ 13 w 51"/>
                  <a:gd name="T3" fmla="*/ 10 h 42"/>
                  <a:gd name="T4" fmla="*/ 20 w 51"/>
                  <a:gd name="T5" fmla="*/ 19 h 42"/>
                  <a:gd name="T6" fmla="*/ 21 w 51"/>
                  <a:gd name="T7" fmla="*/ 11 h 42"/>
                  <a:gd name="T8" fmla="*/ 18 w 51"/>
                  <a:gd name="T9" fmla="*/ 3 h 42"/>
                  <a:gd name="T10" fmla="*/ 24 w 51"/>
                  <a:gd name="T11" fmla="*/ 10 h 42"/>
                  <a:gd name="T12" fmla="*/ 32 w 51"/>
                  <a:gd name="T13" fmla="*/ 4 h 42"/>
                  <a:gd name="T14" fmla="*/ 31 w 51"/>
                  <a:gd name="T15" fmla="*/ 0 h 42"/>
                  <a:gd name="T16" fmla="*/ 38 w 51"/>
                  <a:gd name="T17" fmla="*/ 6 h 42"/>
                  <a:gd name="T18" fmla="*/ 44 w 51"/>
                  <a:gd name="T19" fmla="*/ 2 h 42"/>
                  <a:gd name="T20" fmla="*/ 44 w 51"/>
                  <a:gd name="T21" fmla="*/ 12 h 42"/>
                  <a:gd name="T22" fmla="*/ 51 w 51"/>
                  <a:gd name="T23" fmla="*/ 12 h 42"/>
                  <a:gd name="T24" fmla="*/ 48 w 51"/>
                  <a:gd name="T25" fmla="*/ 17 h 42"/>
                  <a:gd name="T26" fmla="*/ 36 w 51"/>
                  <a:gd name="T27" fmla="*/ 14 h 42"/>
                  <a:gd name="T28" fmla="*/ 42 w 51"/>
                  <a:gd name="T29" fmla="*/ 23 h 42"/>
                  <a:gd name="T30" fmla="*/ 32 w 51"/>
                  <a:gd name="T31" fmla="*/ 22 h 42"/>
                  <a:gd name="T32" fmla="*/ 17 w 51"/>
                  <a:gd name="T33" fmla="*/ 42 h 42"/>
                  <a:gd name="T34" fmla="*/ 18 w 51"/>
                  <a:gd name="T35" fmla="*/ 35 h 42"/>
                  <a:gd name="T36" fmla="*/ 14 w 51"/>
                  <a:gd name="T37" fmla="*/ 29 h 42"/>
                  <a:gd name="T38" fmla="*/ 8 w 51"/>
                  <a:gd name="T39" fmla="*/ 28 h 42"/>
                  <a:gd name="T40" fmla="*/ 12 w 51"/>
                  <a:gd name="T41" fmla="*/ 29 h 42"/>
                  <a:gd name="T42" fmla="*/ 10 w 51"/>
                  <a:gd name="T43" fmla="*/ 38 h 42"/>
                  <a:gd name="T44" fmla="*/ 0 w 51"/>
                  <a:gd name="T45" fmla="*/ 21 h 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 h="42">
                    <a:moveTo>
                      <a:pt x="0" y="21"/>
                    </a:moveTo>
                    <a:lnTo>
                      <a:pt x="13" y="10"/>
                    </a:lnTo>
                    <a:lnTo>
                      <a:pt x="20" y="19"/>
                    </a:lnTo>
                    <a:lnTo>
                      <a:pt x="21" y="11"/>
                    </a:lnTo>
                    <a:lnTo>
                      <a:pt x="18" y="3"/>
                    </a:lnTo>
                    <a:lnTo>
                      <a:pt x="24" y="10"/>
                    </a:lnTo>
                    <a:lnTo>
                      <a:pt x="32" y="4"/>
                    </a:lnTo>
                    <a:lnTo>
                      <a:pt x="31" y="0"/>
                    </a:lnTo>
                    <a:lnTo>
                      <a:pt x="38" y="6"/>
                    </a:lnTo>
                    <a:lnTo>
                      <a:pt x="44" y="2"/>
                    </a:lnTo>
                    <a:lnTo>
                      <a:pt x="44" y="12"/>
                    </a:lnTo>
                    <a:lnTo>
                      <a:pt x="51" y="12"/>
                    </a:lnTo>
                    <a:lnTo>
                      <a:pt x="48" y="17"/>
                    </a:lnTo>
                    <a:lnTo>
                      <a:pt x="36" y="14"/>
                    </a:lnTo>
                    <a:lnTo>
                      <a:pt x="42" y="23"/>
                    </a:lnTo>
                    <a:lnTo>
                      <a:pt x="32" y="22"/>
                    </a:lnTo>
                    <a:lnTo>
                      <a:pt x="17" y="42"/>
                    </a:lnTo>
                    <a:lnTo>
                      <a:pt x="18" y="35"/>
                    </a:lnTo>
                    <a:lnTo>
                      <a:pt x="14" y="29"/>
                    </a:lnTo>
                    <a:lnTo>
                      <a:pt x="8" y="28"/>
                    </a:lnTo>
                    <a:lnTo>
                      <a:pt x="12" y="29"/>
                    </a:lnTo>
                    <a:lnTo>
                      <a:pt x="10" y="38"/>
                    </a:lnTo>
                    <a:lnTo>
                      <a:pt x="0" y="2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5" name="Freeform 89"/>
              <p:cNvSpPr>
                <a:spLocks/>
              </p:cNvSpPr>
              <p:nvPr/>
            </p:nvSpPr>
            <p:spPr bwMode="auto">
              <a:xfrm>
                <a:off x="1574" y="2883"/>
                <a:ext cx="3" cy="4"/>
              </a:xfrm>
              <a:custGeom>
                <a:avLst/>
                <a:gdLst>
                  <a:gd name="T0" fmla="*/ 0 w 3"/>
                  <a:gd name="T1" fmla="*/ 0 h 4"/>
                  <a:gd name="T2" fmla="*/ 3 w 3"/>
                  <a:gd name="T3" fmla="*/ 1 h 4"/>
                  <a:gd name="T4" fmla="*/ 0 w 3"/>
                  <a:gd name="T5" fmla="*/ 4 h 4"/>
                  <a:gd name="T6" fmla="*/ 0 w 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4">
                    <a:moveTo>
                      <a:pt x="0" y="0"/>
                    </a:moveTo>
                    <a:lnTo>
                      <a:pt x="3" y="1"/>
                    </a:lnTo>
                    <a:lnTo>
                      <a:pt x="0" y="4"/>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6" name="Freeform 90"/>
              <p:cNvSpPr>
                <a:spLocks/>
              </p:cNvSpPr>
              <p:nvPr/>
            </p:nvSpPr>
            <p:spPr bwMode="auto">
              <a:xfrm>
                <a:off x="1456" y="2922"/>
                <a:ext cx="5" cy="7"/>
              </a:xfrm>
              <a:custGeom>
                <a:avLst/>
                <a:gdLst>
                  <a:gd name="T0" fmla="*/ 2 w 5"/>
                  <a:gd name="T1" fmla="*/ 1 h 7"/>
                  <a:gd name="T2" fmla="*/ 5 w 5"/>
                  <a:gd name="T3" fmla="*/ 7 h 7"/>
                  <a:gd name="T4" fmla="*/ 0 w 5"/>
                  <a:gd name="T5" fmla="*/ 6 h 7"/>
                  <a:gd name="T6" fmla="*/ 0 w 5"/>
                  <a:gd name="T7" fmla="*/ 0 h 7"/>
                  <a:gd name="T8" fmla="*/ 2 w 5"/>
                  <a:gd name="T9" fmla="*/ 1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7">
                    <a:moveTo>
                      <a:pt x="2" y="1"/>
                    </a:moveTo>
                    <a:lnTo>
                      <a:pt x="5" y="7"/>
                    </a:lnTo>
                    <a:lnTo>
                      <a:pt x="0" y="6"/>
                    </a:lnTo>
                    <a:lnTo>
                      <a:pt x="0" y="0"/>
                    </a:lnTo>
                    <a:lnTo>
                      <a:pt x="2"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7" name="Freeform 91"/>
              <p:cNvSpPr>
                <a:spLocks/>
              </p:cNvSpPr>
              <p:nvPr/>
            </p:nvSpPr>
            <p:spPr bwMode="auto">
              <a:xfrm>
                <a:off x="1930" y="2818"/>
                <a:ext cx="28" cy="33"/>
              </a:xfrm>
              <a:custGeom>
                <a:avLst/>
                <a:gdLst>
                  <a:gd name="T0" fmla="*/ 25 w 28"/>
                  <a:gd name="T1" fmla="*/ 9 h 33"/>
                  <a:gd name="T2" fmla="*/ 28 w 28"/>
                  <a:gd name="T3" fmla="*/ 14 h 33"/>
                  <a:gd name="T4" fmla="*/ 23 w 28"/>
                  <a:gd name="T5" fmla="*/ 14 h 33"/>
                  <a:gd name="T6" fmla="*/ 27 w 28"/>
                  <a:gd name="T7" fmla="*/ 19 h 33"/>
                  <a:gd name="T8" fmla="*/ 14 w 28"/>
                  <a:gd name="T9" fmla="*/ 17 h 33"/>
                  <a:gd name="T10" fmla="*/ 28 w 28"/>
                  <a:gd name="T11" fmla="*/ 22 h 33"/>
                  <a:gd name="T12" fmla="*/ 28 w 28"/>
                  <a:gd name="T13" fmla="*/ 31 h 33"/>
                  <a:gd name="T14" fmla="*/ 13 w 28"/>
                  <a:gd name="T15" fmla="*/ 20 h 33"/>
                  <a:gd name="T16" fmla="*/ 14 w 28"/>
                  <a:gd name="T17" fmla="*/ 29 h 33"/>
                  <a:gd name="T18" fmla="*/ 12 w 28"/>
                  <a:gd name="T19" fmla="*/ 33 h 33"/>
                  <a:gd name="T20" fmla="*/ 2 w 28"/>
                  <a:gd name="T21" fmla="*/ 19 h 33"/>
                  <a:gd name="T22" fmla="*/ 4 w 28"/>
                  <a:gd name="T23" fmla="*/ 14 h 33"/>
                  <a:gd name="T24" fmla="*/ 0 w 28"/>
                  <a:gd name="T25" fmla="*/ 7 h 33"/>
                  <a:gd name="T26" fmla="*/ 9 w 28"/>
                  <a:gd name="T27" fmla="*/ 0 h 33"/>
                  <a:gd name="T28" fmla="*/ 25 w 28"/>
                  <a:gd name="T29" fmla="*/ 9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33">
                    <a:moveTo>
                      <a:pt x="25" y="9"/>
                    </a:moveTo>
                    <a:lnTo>
                      <a:pt x="28" y="14"/>
                    </a:lnTo>
                    <a:lnTo>
                      <a:pt x="23" y="14"/>
                    </a:lnTo>
                    <a:lnTo>
                      <a:pt x="27" y="19"/>
                    </a:lnTo>
                    <a:lnTo>
                      <a:pt x="14" y="17"/>
                    </a:lnTo>
                    <a:lnTo>
                      <a:pt x="28" y="22"/>
                    </a:lnTo>
                    <a:lnTo>
                      <a:pt x="28" y="31"/>
                    </a:lnTo>
                    <a:lnTo>
                      <a:pt x="13" y="20"/>
                    </a:lnTo>
                    <a:lnTo>
                      <a:pt x="14" y="29"/>
                    </a:lnTo>
                    <a:lnTo>
                      <a:pt x="12" y="33"/>
                    </a:lnTo>
                    <a:lnTo>
                      <a:pt x="2" y="19"/>
                    </a:lnTo>
                    <a:lnTo>
                      <a:pt x="4" y="14"/>
                    </a:lnTo>
                    <a:lnTo>
                      <a:pt x="0" y="7"/>
                    </a:lnTo>
                    <a:lnTo>
                      <a:pt x="9" y="0"/>
                    </a:lnTo>
                    <a:lnTo>
                      <a:pt x="25"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8" name="Freeform 92"/>
              <p:cNvSpPr>
                <a:spLocks/>
              </p:cNvSpPr>
              <p:nvPr/>
            </p:nvSpPr>
            <p:spPr bwMode="auto">
              <a:xfrm>
                <a:off x="1945" y="2846"/>
                <a:ext cx="18" cy="48"/>
              </a:xfrm>
              <a:custGeom>
                <a:avLst/>
                <a:gdLst>
                  <a:gd name="T0" fmla="*/ 14 w 18"/>
                  <a:gd name="T1" fmla="*/ 10 h 48"/>
                  <a:gd name="T2" fmla="*/ 18 w 18"/>
                  <a:gd name="T3" fmla="*/ 34 h 48"/>
                  <a:gd name="T4" fmla="*/ 17 w 18"/>
                  <a:gd name="T5" fmla="*/ 48 h 48"/>
                  <a:gd name="T6" fmla="*/ 12 w 18"/>
                  <a:gd name="T7" fmla="*/ 35 h 48"/>
                  <a:gd name="T8" fmla="*/ 15 w 18"/>
                  <a:gd name="T9" fmla="*/ 25 h 48"/>
                  <a:gd name="T10" fmla="*/ 12 w 18"/>
                  <a:gd name="T11" fmla="*/ 30 h 48"/>
                  <a:gd name="T12" fmla="*/ 5 w 18"/>
                  <a:gd name="T13" fmla="*/ 24 h 48"/>
                  <a:gd name="T14" fmla="*/ 8 w 18"/>
                  <a:gd name="T15" fmla="*/ 17 h 48"/>
                  <a:gd name="T16" fmla="*/ 0 w 18"/>
                  <a:gd name="T17" fmla="*/ 8 h 48"/>
                  <a:gd name="T18" fmla="*/ 3 w 18"/>
                  <a:gd name="T19" fmla="*/ 0 h 48"/>
                  <a:gd name="T20" fmla="*/ 14 w 18"/>
                  <a:gd name="T21" fmla="*/ 1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48">
                    <a:moveTo>
                      <a:pt x="14" y="10"/>
                    </a:moveTo>
                    <a:lnTo>
                      <a:pt x="18" y="34"/>
                    </a:lnTo>
                    <a:lnTo>
                      <a:pt x="17" y="48"/>
                    </a:lnTo>
                    <a:lnTo>
                      <a:pt x="12" y="35"/>
                    </a:lnTo>
                    <a:lnTo>
                      <a:pt x="15" y="25"/>
                    </a:lnTo>
                    <a:lnTo>
                      <a:pt x="12" y="30"/>
                    </a:lnTo>
                    <a:lnTo>
                      <a:pt x="5" y="24"/>
                    </a:lnTo>
                    <a:lnTo>
                      <a:pt x="8" y="17"/>
                    </a:lnTo>
                    <a:lnTo>
                      <a:pt x="0" y="8"/>
                    </a:lnTo>
                    <a:lnTo>
                      <a:pt x="3" y="0"/>
                    </a:lnTo>
                    <a:lnTo>
                      <a:pt x="14"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9" name="Freeform 93"/>
              <p:cNvSpPr>
                <a:spLocks/>
              </p:cNvSpPr>
              <p:nvPr/>
            </p:nvSpPr>
            <p:spPr bwMode="auto">
              <a:xfrm>
                <a:off x="1369" y="2722"/>
                <a:ext cx="21" cy="17"/>
              </a:xfrm>
              <a:custGeom>
                <a:avLst/>
                <a:gdLst>
                  <a:gd name="T0" fmla="*/ 0 w 21"/>
                  <a:gd name="T1" fmla="*/ 7 h 17"/>
                  <a:gd name="T2" fmla="*/ 7 w 21"/>
                  <a:gd name="T3" fmla="*/ 0 h 17"/>
                  <a:gd name="T4" fmla="*/ 21 w 21"/>
                  <a:gd name="T5" fmla="*/ 9 h 17"/>
                  <a:gd name="T6" fmla="*/ 12 w 21"/>
                  <a:gd name="T7" fmla="*/ 17 h 17"/>
                  <a:gd name="T8" fmla="*/ 0 w 21"/>
                  <a:gd name="T9" fmla="*/ 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17">
                    <a:moveTo>
                      <a:pt x="0" y="7"/>
                    </a:moveTo>
                    <a:lnTo>
                      <a:pt x="7" y="0"/>
                    </a:lnTo>
                    <a:lnTo>
                      <a:pt x="21" y="9"/>
                    </a:lnTo>
                    <a:lnTo>
                      <a:pt x="12" y="17"/>
                    </a:lnTo>
                    <a:lnTo>
                      <a:pt x="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0" name="Freeform 94"/>
              <p:cNvSpPr>
                <a:spLocks/>
              </p:cNvSpPr>
              <p:nvPr/>
            </p:nvSpPr>
            <p:spPr bwMode="auto">
              <a:xfrm>
                <a:off x="2019" y="2903"/>
                <a:ext cx="17" cy="26"/>
              </a:xfrm>
              <a:custGeom>
                <a:avLst/>
                <a:gdLst>
                  <a:gd name="T0" fmla="*/ 8 w 17"/>
                  <a:gd name="T1" fmla="*/ 22 h 26"/>
                  <a:gd name="T2" fmla="*/ 17 w 17"/>
                  <a:gd name="T3" fmla="*/ 26 h 26"/>
                  <a:gd name="T4" fmla="*/ 12 w 17"/>
                  <a:gd name="T5" fmla="*/ 0 h 26"/>
                  <a:gd name="T6" fmla="*/ 3 w 17"/>
                  <a:gd name="T7" fmla="*/ 3 h 26"/>
                  <a:gd name="T8" fmla="*/ 0 w 17"/>
                  <a:gd name="T9" fmla="*/ 17 h 26"/>
                  <a:gd name="T10" fmla="*/ 4 w 17"/>
                  <a:gd name="T11" fmla="*/ 21 h 26"/>
                  <a:gd name="T12" fmla="*/ 8 w 17"/>
                  <a:gd name="T13" fmla="*/ 11 h 26"/>
                  <a:gd name="T14" fmla="*/ 8 w 17"/>
                  <a:gd name="T15" fmla="*/ 22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26">
                    <a:moveTo>
                      <a:pt x="8" y="22"/>
                    </a:moveTo>
                    <a:lnTo>
                      <a:pt x="17" y="26"/>
                    </a:lnTo>
                    <a:lnTo>
                      <a:pt x="12" y="0"/>
                    </a:lnTo>
                    <a:lnTo>
                      <a:pt x="3" y="3"/>
                    </a:lnTo>
                    <a:lnTo>
                      <a:pt x="0" y="17"/>
                    </a:lnTo>
                    <a:lnTo>
                      <a:pt x="4" y="21"/>
                    </a:lnTo>
                    <a:lnTo>
                      <a:pt x="8" y="11"/>
                    </a:lnTo>
                    <a:lnTo>
                      <a:pt x="8" y="2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1" name="Freeform 95"/>
              <p:cNvSpPr>
                <a:spLocks/>
              </p:cNvSpPr>
              <p:nvPr/>
            </p:nvSpPr>
            <p:spPr bwMode="auto">
              <a:xfrm>
                <a:off x="1982" y="2889"/>
                <a:ext cx="34" cy="55"/>
              </a:xfrm>
              <a:custGeom>
                <a:avLst/>
                <a:gdLst>
                  <a:gd name="T0" fmla="*/ 18 w 34"/>
                  <a:gd name="T1" fmla="*/ 10 h 55"/>
                  <a:gd name="T2" fmla="*/ 30 w 34"/>
                  <a:gd name="T3" fmla="*/ 30 h 55"/>
                  <a:gd name="T4" fmla="*/ 24 w 34"/>
                  <a:gd name="T5" fmla="*/ 25 h 55"/>
                  <a:gd name="T6" fmla="*/ 26 w 34"/>
                  <a:gd name="T7" fmla="*/ 33 h 55"/>
                  <a:gd name="T8" fmla="*/ 34 w 34"/>
                  <a:gd name="T9" fmla="*/ 39 h 55"/>
                  <a:gd name="T10" fmla="*/ 31 w 34"/>
                  <a:gd name="T11" fmla="*/ 47 h 55"/>
                  <a:gd name="T12" fmla="*/ 34 w 34"/>
                  <a:gd name="T13" fmla="*/ 46 h 55"/>
                  <a:gd name="T14" fmla="*/ 34 w 34"/>
                  <a:gd name="T15" fmla="*/ 55 h 55"/>
                  <a:gd name="T16" fmla="*/ 28 w 34"/>
                  <a:gd name="T17" fmla="*/ 55 h 55"/>
                  <a:gd name="T18" fmla="*/ 21 w 34"/>
                  <a:gd name="T19" fmla="*/ 39 h 55"/>
                  <a:gd name="T20" fmla="*/ 10 w 34"/>
                  <a:gd name="T21" fmla="*/ 34 h 55"/>
                  <a:gd name="T22" fmla="*/ 15 w 34"/>
                  <a:gd name="T23" fmla="*/ 33 h 55"/>
                  <a:gd name="T24" fmla="*/ 15 w 34"/>
                  <a:gd name="T25" fmla="*/ 26 h 55"/>
                  <a:gd name="T26" fmla="*/ 6 w 34"/>
                  <a:gd name="T27" fmla="*/ 24 h 55"/>
                  <a:gd name="T28" fmla="*/ 8 w 34"/>
                  <a:gd name="T29" fmla="*/ 7 h 55"/>
                  <a:gd name="T30" fmla="*/ 0 w 34"/>
                  <a:gd name="T31" fmla="*/ 14 h 55"/>
                  <a:gd name="T32" fmla="*/ 4 w 34"/>
                  <a:gd name="T33" fmla="*/ 5 h 55"/>
                  <a:gd name="T34" fmla="*/ 2 w 34"/>
                  <a:gd name="T35" fmla="*/ 0 h 55"/>
                  <a:gd name="T36" fmla="*/ 10 w 34"/>
                  <a:gd name="T37" fmla="*/ 1 h 55"/>
                  <a:gd name="T38" fmla="*/ 12 w 34"/>
                  <a:gd name="T39" fmla="*/ 9 h 55"/>
                  <a:gd name="T40" fmla="*/ 18 w 34"/>
                  <a:gd name="T41" fmla="*/ 1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4" h="55">
                    <a:moveTo>
                      <a:pt x="18" y="10"/>
                    </a:moveTo>
                    <a:lnTo>
                      <a:pt x="30" y="30"/>
                    </a:lnTo>
                    <a:lnTo>
                      <a:pt x="24" y="25"/>
                    </a:lnTo>
                    <a:lnTo>
                      <a:pt x="26" y="33"/>
                    </a:lnTo>
                    <a:lnTo>
                      <a:pt x="34" y="39"/>
                    </a:lnTo>
                    <a:lnTo>
                      <a:pt x="31" y="47"/>
                    </a:lnTo>
                    <a:lnTo>
                      <a:pt x="34" y="46"/>
                    </a:lnTo>
                    <a:lnTo>
                      <a:pt x="34" y="55"/>
                    </a:lnTo>
                    <a:lnTo>
                      <a:pt x="28" y="55"/>
                    </a:lnTo>
                    <a:lnTo>
                      <a:pt x="21" y="39"/>
                    </a:lnTo>
                    <a:lnTo>
                      <a:pt x="10" y="34"/>
                    </a:lnTo>
                    <a:lnTo>
                      <a:pt x="15" y="33"/>
                    </a:lnTo>
                    <a:lnTo>
                      <a:pt x="15" y="26"/>
                    </a:lnTo>
                    <a:lnTo>
                      <a:pt x="6" y="24"/>
                    </a:lnTo>
                    <a:lnTo>
                      <a:pt x="8" y="7"/>
                    </a:lnTo>
                    <a:lnTo>
                      <a:pt x="0" y="14"/>
                    </a:lnTo>
                    <a:lnTo>
                      <a:pt x="4" y="5"/>
                    </a:lnTo>
                    <a:lnTo>
                      <a:pt x="2" y="0"/>
                    </a:lnTo>
                    <a:lnTo>
                      <a:pt x="10" y="1"/>
                    </a:lnTo>
                    <a:lnTo>
                      <a:pt x="12" y="9"/>
                    </a:lnTo>
                    <a:lnTo>
                      <a:pt x="18"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2" name="Freeform 96"/>
              <p:cNvSpPr>
                <a:spLocks/>
              </p:cNvSpPr>
              <p:nvPr/>
            </p:nvSpPr>
            <p:spPr bwMode="auto">
              <a:xfrm>
                <a:off x="1978" y="2863"/>
                <a:ext cx="18" cy="22"/>
              </a:xfrm>
              <a:custGeom>
                <a:avLst/>
                <a:gdLst>
                  <a:gd name="T0" fmla="*/ 2 w 18"/>
                  <a:gd name="T1" fmla="*/ 6 h 22"/>
                  <a:gd name="T2" fmla="*/ 0 w 18"/>
                  <a:gd name="T3" fmla="*/ 0 h 22"/>
                  <a:gd name="T4" fmla="*/ 15 w 18"/>
                  <a:gd name="T5" fmla="*/ 3 h 22"/>
                  <a:gd name="T6" fmla="*/ 18 w 18"/>
                  <a:gd name="T7" fmla="*/ 14 h 22"/>
                  <a:gd name="T8" fmla="*/ 11 w 18"/>
                  <a:gd name="T9" fmla="*/ 8 h 22"/>
                  <a:gd name="T10" fmla="*/ 15 w 18"/>
                  <a:gd name="T11" fmla="*/ 21 h 22"/>
                  <a:gd name="T12" fmla="*/ 6 w 18"/>
                  <a:gd name="T13" fmla="*/ 22 h 22"/>
                  <a:gd name="T14" fmla="*/ 2 w 18"/>
                  <a:gd name="T15" fmla="*/ 6 h 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 h="22">
                    <a:moveTo>
                      <a:pt x="2" y="6"/>
                    </a:moveTo>
                    <a:lnTo>
                      <a:pt x="0" y="0"/>
                    </a:lnTo>
                    <a:lnTo>
                      <a:pt x="15" y="3"/>
                    </a:lnTo>
                    <a:lnTo>
                      <a:pt x="18" y="14"/>
                    </a:lnTo>
                    <a:lnTo>
                      <a:pt x="11" y="8"/>
                    </a:lnTo>
                    <a:lnTo>
                      <a:pt x="15" y="21"/>
                    </a:lnTo>
                    <a:lnTo>
                      <a:pt x="6" y="22"/>
                    </a:lnTo>
                    <a:lnTo>
                      <a:pt x="2"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3" name="Freeform 97"/>
              <p:cNvSpPr>
                <a:spLocks/>
              </p:cNvSpPr>
              <p:nvPr/>
            </p:nvSpPr>
            <p:spPr bwMode="auto">
              <a:xfrm>
                <a:off x="1968" y="2870"/>
                <a:ext cx="12" cy="27"/>
              </a:xfrm>
              <a:custGeom>
                <a:avLst/>
                <a:gdLst>
                  <a:gd name="T0" fmla="*/ 5 w 12"/>
                  <a:gd name="T1" fmla="*/ 9 h 27"/>
                  <a:gd name="T2" fmla="*/ 0 w 12"/>
                  <a:gd name="T3" fmla="*/ 0 h 27"/>
                  <a:gd name="T4" fmla="*/ 11 w 12"/>
                  <a:gd name="T5" fmla="*/ 3 h 27"/>
                  <a:gd name="T6" fmla="*/ 12 w 12"/>
                  <a:gd name="T7" fmla="*/ 9 h 27"/>
                  <a:gd name="T8" fmla="*/ 9 w 12"/>
                  <a:gd name="T9" fmla="*/ 9 h 27"/>
                  <a:gd name="T10" fmla="*/ 9 w 12"/>
                  <a:gd name="T11" fmla="*/ 27 h 27"/>
                  <a:gd name="T12" fmla="*/ 4 w 12"/>
                  <a:gd name="T13" fmla="*/ 21 h 27"/>
                  <a:gd name="T14" fmla="*/ 4 w 12"/>
                  <a:gd name="T15" fmla="*/ 15 h 27"/>
                  <a:gd name="T16" fmla="*/ 8 w 12"/>
                  <a:gd name="T17" fmla="*/ 13 h 27"/>
                  <a:gd name="T18" fmla="*/ 5 w 12"/>
                  <a:gd name="T19" fmla="*/ 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27">
                    <a:moveTo>
                      <a:pt x="5" y="9"/>
                    </a:moveTo>
                    <a:lnTo>
                      <a:pt x="0" y="0"/>
                    </a:lnTo>
                    <a:lnTo>
                      <a:pt x="11" y="3"/>
                    </a:lnTo>
                    <a:lnTo>
                      <a:pt x="12" y="9"/>
                    </a:lnTo>
                    <a:lnTo>
                      <a:pt x="9" y="9"/>
                    </a:lnTo>
                    <a:lnTo>
                      <a:pt x="9" y="27"/>
                    </a:lnTo>
                    <a:lnTo>
                      <a:pt x="4" y="21"/>
                    </a:lnTo>
                    <a:lnTo>
                      <a:pt x="4" y="15"/>
                    </a:lnTo>
                    <a:lnTo>
                      <a:pt x="8" y="13"/>
                    </a:lnTo>
                    <a:lnTo>
                      <a:pt x="5"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4" name="Freeform 98"/>
              <p:cNvSpPr>
                <a:spLocks/>
              </p:cNvSpPr>
              <p:nvPr/>
            </p:nvSpPr>
            <p:spPr bwMode="auto">
              <a:xfrm>
                <a:off x="1961" y="2824"/>
                <a:ext cx="17" cy="40"/>
              </a:xfrm>
              <a:custGeom>
                <a:avLst/>
                <a:gdLst>
                  <a:gd name="T0" fmla="*/ 3 w 17"/>
                  <a:gd name="T1" fmla="*/ 20 h 40"/>
                  <a:gd name="T2" fmla="*/ 8 w 17"/>
                  <a:gd name="T3" fmla="*/ 21 h 40"/>
                  <a:gd name="T4" fmla="*/ 5 w 17"/>
                  <a:gd name="T5" fmla="*/ 23 h 40"/>
                  <a:gd name="T6" fmla="*/ 8 w 17"/>
                  <a:gd name="T7" fmla="*/ 27 h 40"/>
                  <a:gd name="T8" fmla="*/ 5 w 17"/>
                  <a:gd name="T9" fmla="*/ 29 h 40"/>
                  <a:gd name="T10" fmla="*/ 5 w 17"/>
                  <a:gd name="T11" fmla="*/ 40 h 40"/>
                  <a:gd name="T12" fmla="*/ 12 w 17"/>
                  <a:gd name="T13" fmla="*/ 33 h 40"/>
                  <a:gd name="T14" fmla="*/ 12 w 17"/>
                  <a:gd name="T15" fmla="*/ 27 h 40"/>
                  <a:gd name="T16" fmla="*/ 17 w 17"/>
                  <a:gd name="T17" fmla="*/ 29 h 40"/>
                  <a:gd name="T18" fmla="*/ 9 w 17"/>
                  <a:gd name="T19" fmla="*/ 4 h 40"/>
                  <a:gd name="T20" fmla="*/ 7 w 17"/>
                  <a:gd name="T21" fmla="*/ 0 h 40"/>
                  <a:gd name="T22" fmla="*/ 0 w 17"/>
                  <a:gd name="T23" fmla="*/ 4 h 40"/>
                  <a:gd name="T24" fmla="*/ 3 w 17"/>
                  <a:gd name="T25" fmla="*/ 20 h 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40">
                    <a:moveTo>
                      <a:pt x="3" y="20"/>
                    </a:moveTo>
                    <a:lnTo>
                      <a:pt x="8" y="21"/>
                    </a:lnTo>
                    <a:lnTo>
                      <a:pt x="5" y="23"/>
                    </a:lnTo>
                    <a:lnTo>
                      <a:pt x="8" y="27"/>
                    </a:lnTo>
                    <a:lnTo>
                      <a:pt x="5" y="29"/>
                    </a:lnTo>
                    <a:lnTo>
                      <a:pt x="5" y="40"/>
                    </a:lnTo>
                    <a:lnTo>
                      <a:pt x="12" y="33"/>
                    </a:lnTo>
                    <a:lnTo>
                      <a:pt x="12" y="27"/>
                    </a:lnTo>
                    <a:lnTo>
                      <a:pt x="17" y="29"/>
                    </a:lnTo>
                    <a:lnTo>
                      <a:pt x="9" y="4"/>
                    </a:lnTo>
                    <a:lnTo>
                      <a:pt x="7" y="0"/>
                    </a:lnTo>
                    <a:lnTo>
                      <a:pt x="0" y="4"/>
                    </a:lnTo>
                    <a:lnTo>
                      <a:pt x="3"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5" name="Freeform 99"/>
              <p:cNvSpPr>
                <a:spLocks/>
              </p:cNvSpPr>
              <p:nvPr/>
            </p:nvSpPr>
            <p:spPr bwMode="auto">
              <a:xfrm>
                <a:off x="1316" y="2212"/>
                <a:ext cx="737" cy="731"/>
              </a:xfrm>
              <a:custGeom>
                <a:avLst/>
                <a:gdLst>
                  <a:gd name="T0" fmla="*/ 104 w 737"/>
                  <a:gd name="T1" fmla="*/ 713 h 731"/>
                  <a:gd name="T2" fmla="*/ 158 w 737"/>
                  <a:gd name="T3" fmla="*/ 693 h 731"/>
                  <a:gd name="T4" fmla="*/ 196 w 737"/>
                  <a:gd name="T5" fmla="*/ 672 h 731"/>
                  <a:gd name="T6" fmla="*/ 222 w 737"/>
                  <a:gd name="T7" fmla="*/ 642 h 731"/>
                  <a:gd name="T8" fmla="*/ 267 w 737"/>
                  <a:gd name="T9" fmla="*/ 605 h 731"/>
                  <a:gd name="T10" fmla="*/ 298 w 737"/>
                  <a:gd name="T11" fmla="*/ 543 h 731"/>
                  <a:gd name="T12" fmla="*/ 346 w 737"/>
                  <a:gd name="T13" fmla="*/ 470 h 731"/>
                  <a:gd name="T14" fmla="*/ 342 w 737"/>
                  <a:gd name="T15" fmla="*/ 504 h 731"/>
                  <a:gd name="T16" fmla="*/ 323 w 737"/>
                  <a:gd name="T17" fmla="*/ 564 h 731"/>
                  <a:gd name="T18" fmla="*/ 342 w 737"/>
                  <a:gd name="T19" fmla="*/ 567 h 731"/>
                  <a:gd name="T20" fmla="*/ 377 w 737"/>
                  <a:gd name="T21" fmla="*/ 543 h 731"/>
                  <a:gd name="T22" fmla="*/ 389 w 737"/>
                  <a:gd name="T23" fmla="*/ 508 h 731"/>
                  <a:gd name="T24" fmla="*/ 421 w 737"/>
                  <a:gd name="T25" fmla="*/ 510 h 731"/>
                  <a:gd name="T26" fmla="*/ 440 w 737"/>
                  <a:gd name="T27" fmla="*/ 530 h 731"/>
                  <a:gd name="T28" fmla="*/ 544 w 737"/>
                  <a:gd name="T29" fmla="*/ 550 h 731"/>
                  <a:gd name="T30" fmla="*/ 551 w 737"/>
                  <a:gd name="T31" fmla="*/ 557 h 731"/>
                  <a:gd name="T32" fmla="*/ 579 w 737"/>
                  <a:gd name="T33" fmla="*/ 569 h 731"/>
                  <a:gd name="T34" fmla="*/ 618 w 737"/>
                  <a:gd name="T35" fmla="*/ 599 h 731"/>
                  <a:gd name="T36" fmla="*/ 623 w 737"/>
                  <a:gd name="T37" fmla="*/ 603 h 731"/>
                  <a:gd name="T38" fmla="*/ 632 w 737"/>
                  <a:gd name="T39" fmla="*/ 566 h 731"/>
                  <a:gd name="T40" fmla="*/ 663 w 737"/>
                  <a:gd name="T41" fmla="*/ 619 h 731"/>
                  <a:gd name="T42" fmla="*/ 672 w 737"/>
                  <a:gd name="T43" fmla="*/ 632 h 731"/>
                  <a:gd name="T44" fmla="*/ 680 w 737"/>
                  <a:gd name="T45" fmla="*/ 652 h 731"/>
                  <a:gd name="T46" fmla="*/ 694 w 737"/>
                  <a:gd name="T47" fmla="*/ 698 h 731"/>
                  <a:gd name="T48" fmla="*/ 727 w 737"/>
                  <a:gd name="T49" fmla="*/ 718 h 731"/>
                  <a:gd name="T50" fmla="*/ 664 w 737"/>
                  <a:gd name="T51" fmla="*/ 594 h 731"/>
                  <a:gd name="T52" fmla="*/ 588 w 737"/>
                  <a:gd name="T53" fmla="*/ 573 h 731"/>
                  <a:gd name="T54" fmla="*/ 520 w 737"/>
                  <a:gd name="T55" fmla="*/ 98 h 731"/>
                  <a:gd name="T56" fmla="*/ 313 w 737"/>
                  <a:gd name="T57" fmla="*/ 44 h 731"/>
                  <a:gd name="T58" fmla="*/ 253 w 737"/>
                  <a:gd name="T59" fmla="*/ 13 h 731"/>
                  <a:gd name="T60" fmla="*/ 221 w 737"/>
                  <a:gd name="T61" fmla="*/ 0 h 731"/>
                  <a:gd name="T62" fmla="*/ 160 w 737"/>
                  <a:gd name="T63" fmla="*/ 35 h 731"/>
                  <a:gd name="T64" fmla="*/ 156 w 737"/>
                  <a:gd name="T65" fmla="*/ 49 h 731"/>
                  <a:gd name="T66" fmla="*/ 124 w 737"/>
                  <a:gd name="T67" fmla="*/ 84 h 731"/>
                  <a:gd name="T68" fmla="*/ 98 w 737"/>
                  <a:gd name="T69" fmla="*/ 98 h 731"/>
                  <a:gd name="T70" fmla="*/ 24 w 737"/>
                  <a:gd name="T71" fmla="*/ 168 h 731"/>
                  <a:gd name="T72" fmla="*/ 109 w 737"/>
                  <a:gd name="T73" fmla="*/ 239 h 731"/>
                  <a:gd name="T74" fmla="*/ 166 w 737"/>
                  <a:gd name="T75" fmla="*/ 259 h 731"/>
                  <a:gd name="T76" fmla="*/ 139 w 737"/>
                  <a:gd name="T77" fmla="*/ 274 h 731"/>
                  <a:gd name="T78" fmla="*/ 84 w 737"/>
                  <a:gd name="T79" fmla="*/ 272 h 731"/>
                  <a:gd name="T80" fmla="*/ 34 w 737"/>
                  <a:gd name="T81" fmla="*/ 279 h 731"/>
                  <a:gd name="T82" fmla="*/ 63 w 737"/>
                  <a:gd name="T83" fmla="*/ 358 h 731"/>
                  <a:gd name="T84" fmla="*/ 104 w 737"/>
                  <a:gd name="T85" fmla="*/ 366 h 731"/>
                  <a:gd name="T86" fmla="*/ 137 w 737"/>
                  <a:gd name="T87" fmla="*/ 398 h 731"/>
                  <a:gd name="T88" fmla="*/ 67 w 737"/>
                  <a:gd name="T89" fmla="*/ 433 h 731"/>
                  <a:gd name="T90" fmla="*/ 54 w 737"/>
                  <a:gd name="T91" fmla="*/ 477 h 731"/>
                  <a:gd name="T92" fmla="*/ 68 w 737"/>
                  <a:gd name="T93" fmla="*/ 502 h 731"/>
                  <a:gd name="T94" fmla="*/ 84 w 737"/>
                  <a:gd name="T95" fmla="*/ 544 h 731"/>
                  <a:gd name="T96" fmla="*/ 112 w 737"/>
                  <a:gd name="T97" fmla="*/ 519 h 731"/>
                  <a:gd name="T98" fmla="*/ 122 w 737"/>
                  <a:gd name="T99" fmla="*/ 580 h 731"/>
                  <a:gd name="T100" fmla="*/ 163 w 737"/>
                  <a:gd name="T101" fmla="*/ 584 h 731"/>
                  <a:gd name="T102" fmla="*/ 193 w 737"/>
                  <a:gd name="T103" fmla="*/ 594 h 731"/>
                  <a:gd name="T104" fmla="*/ 185 w 737"/>
                  <a:gd name="T105" fmla="*/ 649 h 731"/>
                  <a:gd name="T106" fmla="*/ 91 w 737"/>
                  <a:gd name="T107" fmla="*/ 717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737" h="731">
                    <a:moveTo>
                      <a:pt x="91" y="717"/>
                    </a:moveTo>
                    <a:lnTo>
                      <a:pt x="88" y="718"/>
                    </a:lnTo>
                    <a:lnTo>
                      <a:pt x="92" y="727"/>
                    </a:lnTo>
                    <a:lnTo>
                      <a:pt x="94" y="718"/>
                    </a:lnTo>
                    <a:lnTo>
                      <a:pt x="106" y="721"/>
                    </a:lnTo>
                    <a:lnTo>
                      <a:pt x="104" y="713"/>
                    </a:lnTo>
                    <a:lnTo>
                      <a:pt x="108" y="720"/>
                    </a:lnTo>
                    <a:lnTo>
                      <a:pt x="116" y="718"/>
                    </a:lnTo>
                    <a:lnTo>
                      <a:pt x="126" y="701"/>
                    </a:lnTo>
                    <a:lnTo>
                      <a:pt x="128" y="701"/>
                    </a:lnTo>
                    <a:lnTo>
                      <a:pt x="127" y="710"/>
                    </a:lnTo>
                    <a:lnTo>
                      <a:pt x="158" y="693"/>
                    </a:lnTo>
                    <a:lnTo>
                      <a:pt x="162" y="703"/>
                    </a:lnTo>
                    <a:lnTo>
                      <a:pt x="166" y="691"/>
                    </a:lnTo>
                    <a:lnTo>
                      <a:pt x="182" y="686"/>
                    </a:lnTo>
                    <a:lnTo>
                      <a:pt x="172" y="672"/>
                    </a:lnTo>
                    <a:lnTo>
                      <a:pt x="181" y="678"/>
                    </a:lnTo>
                    <a:lnTo>
                      <a:pt x="196" y="672"/>
                    </a:lnTo>
                    <a:lnTo>
                      <a:pt x="193" y="669"/>
                    </a:lnTo>
                    <a:lnTo>
                      <a:pt x="204" y="667"/>
                    </a:lnTo>
                    <a:lnTo>
                      <a:pt x="204" y="659"/>
                    </a:lnTo>
                    <a:lnTo>
                      <a:pt x="224" y="651"/>
                    </a:lnTo>
                    <a:lnTo>
                      <a:pt x="225" y="643"/>
                    </a:lnTo>
                    <a:lnTo>
                      <a:pt x="222" y="642"/>
                    </a:lnTo>
                    <a:lnTo>
                      <a:pt x="238" y="632"/>
                    </a:lnTo>
                    <a:lnTo>
                      <a:pt x="239" y="626"/>
                    </a:lnTo>
                    <a:lnTo>
                      <a:pt x="245" y="628"/>
                    </a:lnTo>
                    <a:lnTo>
                      <a:pt x="252" y="618"/>
                    </a:lnTo>
                    <a:lnTo>
                      <a:pt x="269" y="610"/>
                    </a:lnTo>
                    <a:lnTo>
                      <a:pt x="267" y="605"/>
                    </a:lnTo>
                    <a:lnTo>
                      <a:pt x="270" y="599"/>
                    </a:lnTo>
                    <a:lnTo>
                      <a:pt x="284" y="586"/>
                    </a:lnTo>
                    <a:lnTo>
                      <a:pt x="277" y="579"/>
                    </a:lnTo>
                    <a:lnTo>
                      <a:pt x="267" y="578"/>
                    </a:lnTo>
                    <a:lnTo>
                      <a:pt x="270" y="566"/>
                    </a:lnTo>
                    <a:lnTo>
                      <a:pt x="298" y="543"/>
                    </a:lnTo>
                    <a:lnTo>
                      <a:pt x="289" y="531"/>
                    </a:lnTo>
                    <a:lnTo>
                      <a:pt x="299" y="534"/>
                    </a:lnTo>
                    <a:lnTo>
                      <a:pt x="314" y="507"/>
                    </a:lnTo>
                    <a:lnTo>
                      <a:pt x="336" y="492"/>
                    </a:lnTo>
                    <a:lnTo>
                      <a:pt x="346" y="452"/>
                    </a:lnTo>
                    <a:lnTo>
                      <a:pt x="346" y="470"/>
                    </a:lnTo>
                    <a:lnTo>
                      <a:pt x="338" y="492"/>
                    </a:lnTo>
                    <a:lnTo>
                      <a:pt x="347" y="494"/>
                    </a:lnTo>
                    <a:lnTo>
                      <a:pt x="363" y="482"/>
                    </a:lnTo>
                    <a:lnTo>
                      <a:pt x="349" y="500"/>
                    </a:lnTo>
                    <a:lnTo>
                      <a:pt x="367" y="508"/>
                    </a:lnTo>
                    <a:lnTo>
                      <a:pt x="342" y="504"/>
                    </a:lnTo>
                    <a:lnTo>
                      <a:pt x="324" y="514"/>
                    </a:lnTo>
                    <a:lnTo>
                      <a:pt x="323" y="531"/>
                    </a:lnTo>
                    <a:lnTo>
                      <a:pt x="313" y="553"/>
                    </a:lnTo>
                    <a:lnTo>
                      <a:pt x="319" y="557"/>
                    </a:lnTo>
                    <a:lnTo>
                      <a:pt x="330" y="551"/>
                    </a:lnTo>
                    <a:lnTo>
                      <a:pt x="323" y="564"/>
                    </a:lnTo>
                    <a:lnTo>
                      <a:pt x="314" y="564"/>
                    </a:lnTo>
                    <a:lnTo>
                      <a:pt x="312" y="571"/>
                    </a:lnTo>
                    <a:lnTo>
                      <a:pt x="316" y="574"/>
                    </a:lnTo>
                    <a:lnTo>
                      <a:pt x="330" y="571"/>
                    </a:lnTo>
                    <a:lnTo>
                      <a:pt x="343" y="559"/>
                    </a:lnTo>
                    <a:lnTo>
                      <a:pt x="342" y="567"/>
                    </a:lnTo>
                    <a:lnTo>
                      <a:pt x="347" y="556"/>
                    </a:lnTo>
                    <a:lnTo>
                      <a:pt x="353" y="555"/>
                    </a:lnTo>
                    <a:lnTo>
                      <a:pt x="356" y="545"/>
                    </a:lnTo>
                    <a:lnTo>
                      <a:pt x="357" y="554"/>
                    </a:lnTo>
                    <a:lnTo>
                      <a:pt x="360" y="539"/>
                    </a:lnTo>
                    <a:lnTo>
                      <a:pt x="377" y="543"/>
                    </a:lnTo>
                    <a:lnTo>
                      <a:pt x="387" y="521"/>
                    </a:lnTo>
                    <a:lnTo>
                      <a:pt x="376" y="524"/>
                    </a:lnTo>
                    <a:lnTo>
                      <a:pt x="382" y="515"/>
                    </a:lnTo>
                    <a:lnTo>
                      <a:pt x="375" y="512"/>
                    </a:lnTo>
                    <a:lnTo>
                      <a:pt x="392" y="494"/>
                    </a:lnTo>
                    <a:lnTo>
                      <a:pt x="389" y="508"/>
                    </a:lnTo>
                    <a:lnTo>
                      <a:pt x="393" y="506"/>
                    </a:lnTo>
                    <a:lnTo>
                      <a:pt x="393" y="497"/>
                    </a:lnTo>
                    <a:lnTo>
                      <a:pt x="398" y="505"/>
                    </a:lnTo>
                    <a:lnTo>
                      <a:pt x="415" y="501"/>
                    </a:lnTo>
                    <a:lnTo>
                      <a:pt x="413" y="510"/>
                    </a:lnTo>
                    <a:lnTo>
                      <a:pt x="421" y="510"/>
                    </a:lnTo>
                    <a:lnTo>
                      <a:pt x="413" y="515"/>
                    </a:lnTo>
                    <a:lnTo>
                      <a:pt x="425" y="511"/>
                    </a:lnTo>
                    <a:lnTo>
                      <a:pt x="421" y="517"/>
                    </a:lnTo>
                    <a:lnTo>
                      <a:pt x="431" y="517"/>
                    </a:lnTo>
                    <a:lnTo>
                      <a:pt x="430" y="521"/>
                    </a:lnTo>
                    <a:lnTo>
                      <a:pt x="440" y="530"/>
                    </a:lnTo>
                    <a:lnTo>
                      <a:pt x="446" y="524"/>
                    </a:lnTo>
                    <a:lnTo>
                      <a:pt x="465" y="543"/>
                    </a:lnTo>
                    <a:lnTo>
                      <a:pt x="516" y="541"/>
                    </a:lnTo>
                    <a:lnTo>
                      <a:pt x="517" y="547"/>
                    </a:lnTo>
                    <a:lnTo>
                      <a:pt x="531" y="553"/>
                    </a:lnTo>
                    <a:lnTo>
                      <a:pt x="544" y="550"/>
                    </a:lnTo>
                    <a:lnTo>
                      <a:pt x="551" y="540"/>
                    </a:lnTo>
                    <a:lnTo>
                      <a:pt x="562" y="549"/>
                    </a:lnTo>
                    <a:lnTo>
                      <a:pt x="558" y="551"/>
                    </a:lnTo>
                    <a:lnTo>
                      <a:pt x="558" y="560"/>
                    </a:lnTo>
                    <a:lnTo>
                      <a:pt x="554" y="544"/>
                    </a:lnTo>
                    <a:lnTo>
                      <a:pt x="551" y="557"/>
                    </a:lnTo>
                    <a:lnTo>
                      <a:pt x="546" y="561"/>
                    </a:lnTo>
                    <a:lnTo>
                      <a:pt x="570" y="575"/>
                    </a:lnTo>
                    <a:lnTo>
                      <a:pt x="585" y="561"/>
                    </a:lnTo>
                    <a:lnTo>
                      <a:pt x="582" y="557"/>
                    </a:lnTo>
                    <a:lnTo>
                      <a:pt x="586" y="561"/>
                    </a:lnTo>
                    <a:lnTo>
                      <a:pt x="579" y="569"/>
                    </a:lnTo>
                    <a:lnTo>
                      <a:pt x="579" y="580"/>
                    </a:lnTo>
                    <a:lnTo>
                      <a:pt x="591" y="592"/>
                    </a:lnTo>
                    <a:lnTo>
                      <a:pt x="589" y="596"/>
                    </a:lnTo>
                    <a:lnTo>
                      <a:pt x="608" y="609"/>
                    </a:lnTo>
                    <a:lnTo>
                      <a:pt x="618" y="604"/>
                    </a:lnTo>
                    <a:lnTo>
                      <a:pt x="618" y="599"/>
                    </a:lnTo>
                    <a:lnTo>
                      <a:pt x="601" y="584"/>
                    </a:lnTo>
                    <a:lnTo>
                      <a:pt x="603" y="580"/>
                    </a:lnTo>
                    <a:lnTo>
                      <a:pt x="616" y="589"/>
                    </a:lnTo>
                    <a:lnTo>
                      <a:pt x="619" y="583"/>
                    </a:lnTo>
                    <a:lnTo>
                      <a:pt x="624" y="596"/>
                    </a:lnTo>
                    <a:lnTo>
                      <a:pt x="623" y="603"/>
                    </a:lnTo>
                    <a:lnTo>
                      <a:pt x="631" y="600"/>
                    </a:lnTo>
                    <a:lnTo>
                      <a:pt x="633" y="609"/>
                    </a:lnTo>
                    <a:lnTo>
                      <a:pt x="637" y="608"/>
                    </a:lnTo>
                    <a:lnTo>
                      <a:pt x="639" y="602"/>
                    </a:lnTo>
                    <a:lnTo>
                      <a:pt x="631" y="574"/>
                    </a:lnTo>
                    <a:lnTo>
                      <a:pt x="632" y="566"/>
                    </a:lnTo>
                    <a:lnTo>
                      <a:pt x="645" y="603"/>
                    </a:lnTo>
                    <a:lnTo>
                      <a:pt x="657" y="609"/>
                    </a:lnTo>
                    <a:lnTo>
                      <a:pt x="662" y="618"/>
                    </a:lnTo>
                    <a:lnTo>
                      <a:pt x="668" y="612"/>
                    </a:lnTo>
                    <a:lnTo>
                      <a:pt x="666" y="616"/>
                    </a:lnTo>
                    <a:lnTo>
                      <a:pt x="663" y="619"/>
                    </a:lnTo>
                    <a:lnTo>
                      <a:pt x="666" y="625"/>
                    </a:lnTo>
                    <a:lnTo>
                      <a:pt x="670" y="624"/>
                    </a:lnTo>
                    <a:lnTo>
                      <a:pt x="680" y="635"/>
                    </a:lnTo>
                    <a:lnTo>
                      <a:pt x="668" y="629"/>
                    </a:lnTo>
                    <a:lnTo>
                      <a:pt x="668" y="633"/>
                    </a:lnTo>
                    <a:lnTo>
                      <a:pt x="672" y="632"/>
                    </a:lnTo>
                    <a:lnTo>
                      <a:pt x="672" y="641"/>
                    </a:lnTo>
                    <a:lnTo>
                      <a:pt x="677" y="642"/>
                    </a:lnTo>
                    <a:lnTo>
                      <a:pt x="671" y="647"/>
                    </a:lnTo>
                    <a:lnTo>
                      <a:pt x="683" y="649"/>
                    </a:lnTo>
                    <a:lnTo>
                      <a:pt x="686" y="657"/>
                    </a:lnTo>
                    <a:lnTo>
                      <a:pt x="680" y="652"/>
                    </a:lnTo>
                    <a:lnTo>
                      <a:pt x="683" y="658"/>
                    </a:lnTo>
                    <a:lnTo>
                      <a:pt x="693" y="665"/>
                    </a:lnTo>
                    <a:lnTo>
                      <a:pt x="697" y="675"/>
                    </a:lnTo>
                    <a:lnTo>
                      <a:pt x="707" y="682"/>
                    </a:lnTo>
                    <a:lnTo>
                      <a:pt x="701" y="684"/>
                    </a:lnTo>
                    <a:lnTo>
                      <a:pt x="694" y="698"/>
                    </a:lnTo>
                    <a:lnTo>
                      <a:pt x="697" y="703"/>
                    </a:lnTo>
                    <a:lnTo>
                      <a:pt x="703" y="692"/>
                    </a:lnTo>
                    <a:lnTo>
                      <a:pt x="716" y="685"/>
                    </a:lnTo>
                    <a:lnTo>
                      <a:pt x="721" y="712"/>
                    </a:lnTo>
                    <a:lnTo>
                      <a:pt x="726" y="712"/>
                    </a:lnTo>
                    <a:lnTo>
                      <a:pt x="727" y="718"/>
                    </a:lnTo>
                    <a:lnTo>
                      <a:pt x="720" y="722"/>
                    </a:lnTo>
                    <a:lnTo>
                      <a:pt x="721" y="731"/>
                    </a:lnTo>
                    <a:lnTo>
                      <a:pt x="736" y="722"/>
                    </a:lnTo>
                    <a:lnTo>
                      <a:pt x="737" y="688"/>
                    </a:lnTo>
                    <a:lnTo>
                      <a:pt x="701" y="668"/>
                    </a:lnTo>
                    <a:lnTo>
                      <a:pt x="664" y="594"/>
                    </a:lnTo>
                    <a:lnTo>
                      <a:pt x="652" y="586"/>
                    </a:lnTo>
                    <a:lnTo>
                      <a:pt x="633" y="551"/>
                    </a:lnTo>
                    <a:lnTo>
                      <a:pt x="616" y="560"/>
                    </a:lnTo>
                    <a:lnTo>
                      <a:pt x="608" y="575"/>
                    </a:lnTo>
                    <a:lnTo>
                      <a:pt x="592" y="584"/>
                    </a:lnTo>
                    <a:lnTo>
                      <a:pt x="588" y="573"/>
                    </a:lnTo>
                    <a:lnTo>
                      <a:pt x="559" y="541"/>
                    </a:lnTo>
                    <a:lnTo>
                      <a:pt x="560" y="530"/>
                    </a:lnTo>
                    <a:lnTo>
                      <a:pt x="544" y="536"/>
                    </a:lnTo>
                    <a:lnTo>
                      <a:pt x="525" y="531"/>
                    </a:lnTo>
                    <a:lnTo>
                      <a:pt x="525" y="93"/>
                    </a:lnTo>
                    <a:lnTo>
                      <a:pt x="520" y="98"/>
                    </a:lnTo>
                    <a:lnTo>
                      <a:pt x="481" y="71"/>
                    </a:lnTo>
                    <a:lnTo>
                      <a:pt x="442" y="78"/>
                    </a:lnTo>
                    <a:lnTo>
                      <a:pt x="364" y="51"/>
                    </a:lnTo>
                    <a:lnTo>
                      <a:pt x="317" y="52"/>
                    </a:lnTo>
                    <a:lnTo>
                      <a:pt x="320" y="47"/>
                    </a:lnTo>
                    <a:lnTo>
                      <a:pt x="313" y="44"/>
                    </a:lnTo>
                    <a:lnTo>
                      <a:pt x="308" y="41"/>
                    </a:lnTo>
                    <a:lnTo>
                      <a:pt x="309" y="31"/>
                    </a:lnTo>
                    <a:lnTo>
                      <a:pt x="295" y="33"/>
                    </a:lnTo>
                    <a:lnTo>
                      <a:pt x="289" y="23"/>
                    </a:lnTo>
                    <a:lnTo>
                      <a:pt x="269" y="32"/>
                    </a:lnTo>
                    <a:lnTo>
                      <a:pt x="253" y="13"/>
                    </a:lnTo>
                    <a:lnTo>
                      <a:pt x="246" y="19"/>
                    </a:lnTo>
                    <a:lnTo>
                      <a:pt x="249" y="37"/>
                    </a:lnTo>
                    <a:lnTo>
                      <a:pt x="246" y="35"/>
                    </a:lnTo>
                    <a:lnTo>
                      <a:pt x="229" y="29"/>
                    </a:lnTo>
                    <a:lnTo>
                      <a:pt x="244" y="11"/>
                    </a:lnTo>
                    <a:lnTo>
                      <a:pt x="221" y="0"/>
                    </a:lnTo>
                    <a:lnTo>
                      <a:pt x="196" y="29"/>
                    </a:lnTo>
                    <a:lnTo>
                      <a:pt x="173" y="32"/>
                    </a:lnTo>
                    <a:lnTo>
                      <a:pt x="172" y="39"/>
                    </a:lnTo>
                    <a:lnTo>
                      <a:pt x="166" y="35"/>
                    </a:lnTo>
                    <a:lnTo>
                      <a:pt x="176" y="25"/>
                    </a:lnTo>
                    <a:lnTo>
                      <a:pt x="160" y="35"/>
                    </a:lnTo>
                    <a:lnTo>
                      <a:pt x="155" y="41"/>
                    </a:lnTo>
                    <a:lnTo>
                      <a:pt x="167" y="49"/>
                    </a:lnTo>
                    <a:lnTo>
                      <a:pt x="160" y="51"/>
                    </a:lnTo>
                    <a:lnTo>
                      <a:pt x="157" y="64"/>
                    </a:lnTo>
                    <a:lnTo>
                      <a:pt x="152" y="59"/>
                    </a:lnTo>
                    <a:lnTo>
                      <a:pt x="156" y="49"/>
                    </a:lnTo>
                    <a:lnTo>
                      <a:pt x="152" y="44"/>
                    </a:lnTo>
                    <a:lnTo>
                      <a:pt x="119" y="70"/>
                    </a:lnTo>
                    <a:lnTo>
                      <a:pt x="122" y="63"/>
                    </a:lnTo>
                    <a:lnTo>
                      <a:pt x="119" y="62"/>
                    </a:lnTo>
                    <a:lnTo>
                      <a:pt x="114" y="74"/>
                    </a:lnTo>
                    <a:lnTo>
                      <a:pt x="124" y="84"/>
                    </a:lnTo>
                    <a:lnTo>
                      <a:pt x="109" y="76"/>
                    </a:lnTo>
                    <a:lnTo>
                      <a:pt x="101" y="90"/>
                    </a:lnTo>
                    <a:lnTo>
                      <a:pt x="112" y="91"/>
                    </a:lnTo>
                    <a:lnTo>
                      <a:pt x="98" y="93"/>
                    </a:lnTo>
                    <a:lnTo>
                      <a:pt x="107" y="102"/>
                    </a:lnTo>
                    <a:lnTo>
                      <a:pt x="98" y="98"/>
                    </a:lnTo>
                    <a:lnTo>
                      <a:pt x="96" y="112"/>
                    </a:lnTo>
                    <a:lnTo>
                      <a:pt x="80" y="134"/>
                    </a:lnTo>
                    <a:lnTo>
                      <a:pt x="35" y="141"/>
                    </a:lnTo>
                    <a:lnTo>
                      <a:pt x="34" y="161"/>
                    </a:lnTo>
                    <a:lnTo>
                      <a:pt x="38" y="161"/>
                    </a:lnTo>
                    <a:lnTo>
                      <a:pt x="24" y="168"/>
                    </a:lnTo>
                    <a:lnTo>
                      <a:pt x="73" y="202"/>
                    </a:lnTo>
                    <a:lnTo>
                      <a:pt x="82" y="212"/>
                    </a:lnTo>
                    <a:lnTo>
                      <a:pt x="86" y="233"/>
                    </a:lnTo>
                    <a:lnTo>
                      <a:pt x="102" y="239"/>
                    </a:lnTo>
                    <a:lnTo>
                      <a:pt x="111" y="230"/>
                    </a:lnTo>
                    <a:lnTo>
                      <a:pt x="109" y="239"/>
                    </a:lnTo>
                    <a:lnTo>
                      <a:pt x="126" y="237"/>
                    </a:lnTo>
                    <a:lnTo>
                      <a:pt x="128" y="240"/>
                    </a:lnTo>
                    <a:lnTo>
                      <a:pt x="121" y="249"/>
                    </a:lnTo>
                    <a:lnTo>
                      <a:pt x="132" y="260"/>
                    </a:lnTo>
                    <a:lnTo>
                      <a:pt x="133" y="252"/>
                    </a:lnTo>
                    <a:lnTo>
                      <a:pt x="166" y="259"/>
                    </a:lnTo>
                    <a:lnTo>
                      <a:pt x="143" y="269"/>
                    </a:lnTo>
                    <a:lnTo>
                      <a:pt x="124" y="264"/>
                    </a:lnTo>
                    <a:lnTo>
                      <a:pt x="117" y="254"/>
                    </a:lnTo>
                    <a:lnTo>
                      <a:pt x="121" y="264"/>
                    </a:lnTo>
                    <a:lnTo>
                      <a:pt x="119" y="271"/>
                    </a:lnTo>
                    <a:lnTo>
                      <a:pt x="139" y="274"/>
                    </a:lnTo>
                    <a:lnTo>
                      <a:pt x="136" y="280"/>
                    </a:lnTo>
                    <a:lnTo>
                      <a:pt x="128" y="272"/>
                    </a:lnTo>
                    <a:lnTo>
                      <a:pt x="122" y="289"/>
                    </a:lnTo>
                    <a:lnTo>
                      <a:pt x="86" y="284"/>
                    </a:lnTo>
                    <a:lnTo>
                      <a:pt x="78" y="276"/>
                    </a:lnTo>
                    <a:lnTo>
                      <a:pt x="84" y="272"/>
                    </a:lnTo>
                    <a:lnTo>
                      <a:pt x="84" y="260"/>
                    </a:lnTo>
                    <a:lnTo>
                      <a:pt x="80" y="258"/>
                    </a:lnTo>
                    <a:lnTo>
                      <a:pt x="67" y="258"/>
                    </a:lnTo>
                    <a:lnTo>
                      <a:pt x="44" y="274"/>
                    </a:lnTo>
                    <a:lnTo>
                      <a:pt x="49" y="280"/>
                    </a:lnTo>
                    <a:lnTo>
                      <a:pt x="34" y="279"/>
                    </a:lnTo>
                    <a:lnTo>
                      <a:pt x="0" y="300"/>
                    </a:lnTo>
                    <a:lnTo>
                      <a:pt x="15" y="315"/>
                    </a:lnTo>
                    <a:lnTo>
                      <a:pt x="37" y="319"/>
                    </a:lnTo>
                    <a:lnTo>
                      <a:pt x="24" y="324"/>
                    </a:lnTo>
                    <a:lnTo>
                      <a:pt x="38" y="352"/>
                    </a:lnTo>
                    <a:lnTo>
                      <a:pt x="63" y="358"/>
                    </a:lnTo>
                    <a:lnTo>
                      <a:pt x="87" y="352"/>
                    </a:lnTo>
                    <a:lnTo>
                      <a:pt x="97" y="359"/>
                    </a:lnTo>
                    <a:lnTo>
                      <a:pt x="98" y="354"/>
                    </a:lnTo>
                    <a:lnTo>
                      <a:pt x="91" y="349"/>
                    </a:lnTo>
                    <a:lnTo>
                      <a:pt x="97" y="349"/>
                    </a:lnTo>
                    <a:lnTo>
                      <a:pt x="104" y="366"/>
                    </a:lnTo>
                    <a:lnTo>
                      <a:pt x="123" y="341"/>
                    </a:lnTo>
                    <a:lnTo>
                      <a:pt x="142" y="344"/>
                    </a:lnTo>
                    <a:lnTo>
                      <a:pt x="139" y="354"/>
                    </a:lnTo>
                    <a:lnTo>
                      <a:pt x="129" y="354"/>
                    </a:lnTo>
                    <a:lnTo>
                      <a:pt x="141" y="382"/>
                    </a:lnTo>
                    <a:lnTo>
                      <a:pt x="137" y="398"/>
                    </a:lnTo>
                    <a:lnTo>
                      <a:pt x="113" y="400"/>
                    </a:lnTo>
                    <a:lnTo>
                      <a:pt x="98" y="418"/>
                    </a:lnTo>
                    <a:lnTo>
                      <a:pt x="84" y="421"/>
                    </a:lnTo>
                    <a:lnTo>
                      <a:pt x="78" y="426"/>
                    </a:lnTo>
                    <a:lnTo>
                      <a:pt x="78" y="433"/>
                    </a:lnTo>
                    <a:lnTo>
                      <a:pt x="67" y="433"/>
                    </a:lnTo>
                    <a:lnTo>
                      <a:pt x="49" y="448"/>
                    </a:lnTo>
                    <a:lnTo>
                      <a:pt x="44" y="467"/>
                    </a:lnTo>
                    <a:lnTo>
                      <a:pt x="37" y="471"/>
                    </a:lnTo>
                    <a:lnTo>
                      <a:pt x="40" y="476"/>
                    </a:lnTo>
                    <a:lnTo>
                      <a:pt x="35" y="484"/>
                    </a:lnTo>
                    <a:lnTo>
                      <a:pt x="54" y="477"/>
                    </a:lnTo>
                    <a:lnTo>
                      <a:pt x="42" y="487"/>
                    </a:lnTo>
                    <a:lnTo>
                      <a:pt x="53" y="487"/>
                    </a:lnTo>
                    <a:lnTo>
                      <a:pt x="50" y="494"/>
                    </a:lnTo>
                    <a:lnTo>
                      <a:pt x="54" y="504"/>
                    </a:lnTo>
                    <a:lnTo>
                      <a:pt x="62" y="500"/>
                    </a:lnTo>
                    <a:lnTo>
                      <a:pt x="68" y="502"/>
                    </a:lnTo>
                    <a:lnTo>
                      <a:pt x="65" y="508"/>
                    </a:lnTo>
                    <a:lnTo>
                      <a:pt x="69" y="510"/>
                    </a:lnTo>
                    <a:lnTo>
                      <a:pt x="84" y="510"/>
                    </a:lnTo>
                    <a:lnTo>
                      <a:pt x="69" y="533"/>
                    </a:lnTo>
                    <a:lnTo>
                      <a:pt x="72" y="543"/>
                    </a:lnTo>
                    <a:lnTo>
                      <a:pt x="84" y="544"/>
                    </a:lnTo>
                    <a:lnTo>
                      <a:pt x="75" y="546"/>
                    </a:lnTo>
                    <a:lnTo>
                      <a:pt x="82" y="554"/>
                    </a:lnTo>
                    <a:lnTo>
                      <a:pt x="97" y="556"/>
                    </a:lnTo>
                    <a:lnTo>
                      <a:pt x="109" y="536"/>
                    </a:lnTo>
                    <a:lnTo>
                      <a:pt x="106" y="529"/>
                    </a:lnTo>
                    <a:lnTo>
                      <a:pt x="112" y="519"/>
                    </a:lnTo>
                    <a:lnTo>
                      <a:pt x="127" y="510"/>
                    </a:lnTo>
                    <a:lnTo>
                      <a:pt x="109" y="530"/>
                    </a:lnTo>
                    <a:lnTo>
                      <a:pt x="123" y="560"/>
                    </a:lnTo>
                    <a:lnTo>
                      <a:pt x="117" y="573"/>
                    </a:lnTo>
                    <a:lnTo>
                      <a:pt x="126" y="576"/>
                    </a:lnTo>
                    <a:lnTo>
                      <a:pt x="122" y="580"/>
                    </a:lnTo>
                    <a:lnTo>
                      <a:pt x="126" y="588"/>
                    </a:lnTo>
                    <a:lnTo>
                      <a:pt x="114" y="594"/>
                    </a:lnTo>
                    <a:lnTo>
                      <a:pt x="141" y="583"/>
                    </a:lnTo>
                    <a:lnTo>
                      <a:pt x="150" y="570"/>
                    </a:lnTo>
                    <a:lnTo>
                      <a:pt x="150" y="583"/>
                    </a:lnTo>
                    <a:lnTo>
                      <a:pt x="163" y="584"/>
                    </a:lnTo>
                    <a:lnTo>
                      <a:pt x="176" y="603"/>
                    </a:lnTo>
                    <a:lnTo>
                      <a:pt x="180" y="599"/>
                    </a:lnTo>
                    <a:lnTo>
                      <a:pt x="177" y="590"/>
                    </a:lnTo>
                    <a:lnTo>
                      <a:pt x="185" y="580"/>
                    </a:lnTo>
                    <a:lnTo>
                      <a:pt x="185" y="586"/>
                    </a:lnTo>
                    <a:lnTo>
                      <a:pt x="193" y="594"/>
                    </a:lnTo>
                    <a:lnTo>
                      <a:pt x="219" y="576"/>
                    </a:lnTo>
                    <a:lnTo>
                      <a:pt x="206" y="596"/>
                    </a:lnTo>
                    <a:lnTo>
                      <a:pt x="204" y="606"/>
                    </a:lnTo>
                    <a:lnTo>
                      <a:pt x="208" y="606"/>
                    </a:lnTo>
                    <a:lnTo>
                      <a:pt x="195" y="642"/>
                    </a:lnTo>
                    <a:lnTo>
                      <a:pt x="185" y="649"/>
                    </a:lnTo>
                    <a:lnTo>
                      <a:pt x="181" y="659"/>
                    </a:lnTo>
                    <a:lnTo>
                      <a:pt x="151" y="675"/>
                    </a:lnTo>
                    <a:lnTo>
                      <a:pt x="145" y="691"/>
                    </a:lnTo>
                    <a:lnTo>
                      <a:pt x="150" y="694"/>
                    </a:lnTo>
                    <a:lnTo>
                      <a:pt x="131" y="687"/>
                    </a:lnTo>
                    <a:lnTo>
                      <a:pt x="91" y="71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6" name="Freeform 100"/>
              <p:cNvSpPr>
                <a:spLocks/>
              </p:cNvSpPr>
              <p:nvPr/>
            </p:nvSpPr>
            <p:spPr bwMode="auto">
              <a:xfrm>
                <a:off x="1326" y="2739"/>
                <a:ext cx="38" cy="24"/>
              </a:xfrm>
              <a:custGeom>
                <a:avLst/>
                <a:gdLst>
                  <a:gd name="T0" fmla="*/ 0 w 38"/>
                  <a:gd name="T1" fmla="*/ 6 h 24"/>
                  <a:gd name="T2" fmla="*/ 25 w 38"/>
                  <a:gd name="T3" fmla="*/ 0 h 24"/>
                  <a:gd name="T4" fmla="*/ 37 w 38"/>
                  <a:gd name="T5" fmla="*/ 4 h 24"/>
                  <a:gd name="T6" fmla="*/ 38 w 38"/>
                  <a:gd name="T7" fmla="*/ 14 h 24"/>
                  <a:gd name="T8" fmla="*/ 27 w 38"/>
                  <a:gd name="T9" fmla="*/ 24 h 24"/>
                  <a:gd name="T10" fmla="*/ 8 w 38"/>
                  <a:gd name="T11" fmla="*/ 16 h 24"/>
                  <a:gd name="T12" fmla="*/ 0 w 38"/>
                  <a:gd name="T13" fmla="*/ 6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24">
                    <a:moveTo>
                      <a:pt x="0" y="6"/>
                    </a:moveTo>
                    <a:lnTo>
                      <a:pt x="25" y="0"/>
                    </a:lnTo>
                    <a:lnTo>
                      <a:pt x="37" y="4"/>
                    </a:lnTo>
                    <a:lnTo>
                      <a:pt x="38" y="14"/>
                    </a:lnTo>
                    <a:lnTo>
                      <a:pt x="27" y="24"/>
                    </a:lnTo>
                    <a:lnTo>
                      <a:pt x="8" y="16"/>
                    </a:lnTo>
                    <a:lnTo>
                      <a:pt x="0"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7" name="Freeform 101"/>
              <p:cNvSpPr>
                <a:spLocks/>
              </p:cNvSpPr>
              <p:nvPr/>
            </p:nvSpPr>
            <p:spPr bwMode="auto">
              <a:xfrm>
                <a:off x="1375" y="2932"/>
                <a:ext cx="34" cy="23"/>
              </a:xfrm>
              <a:custGeom>
                <a:avLst/>
                <a:gdLst>
                  <a:gd name="T0" fmla="*/ 0 w 34"/>
                  <a:gd name="T1" fmla="*/ 16 h 23"/>
                  <a:gd name="T2" fmla="*/ 9 w 34"/>
                  <a:gd name="T3" fmla="*/ 4 h 23"/>
                  <a:gd name="T4" fmla="*/ 25 w 34"/>
                  <a:gd name="T5" fmla="*/ 0 h 23"/>
                  <a:gd name="T6" fmla="*/ 34 w 34"/>
                  <a:gd name="T7" fmla="*/ 12 h 23"/>
                  <a:gd name="T8" fmla="*/ 16 w 34"/>
                  <a:gd name="T9" fmla="*/ 14 h 23"/>
                  <a:gd name="T10" fmla="*/ 8 w 34"/>
                  <a:gd name="T11" fmla="*/ 23 h 23"/>
                  <a:gd name="T12" fmla="*/ 0 w 34"/>
                  <a:gd name="T13" fmla="*/ 1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23">
                    <a:moveTo>
                      <a:pt x="0" y="16"/>
                    </a:moveTo>
                    <a:lnTo>
                      <a:pt x="9" y="4"/>
                    </a:lnTo>
                    <a:lnTo>
                      <a:pt x="25" y="0"/>
                    </a:lnTo>
                    <a:lnTo>
                      <a:pt x="34" y="12"/>
                    </a:lnTo>
                    <a:lnTo>
                      <a:pt x="16" y="14"/>
                    </a:lnTo>
                    <a:lnTo>
                      <a:pt x="8" y="23"/>
                    </a:lnTo>
                    <a:lnTo>
                      <a:pt x="0" y="1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8" name="Freeform 102"/>
              <p:cNvSpPr>
                <a:spLocks/>
              </p:cNvSpPr>
              <p:nvPr/>
            </p:nvSpPr>
            <p:spPr bwMode="auto">
              <a:xfrm>
                <a:off x="1353" y="2959"/>
                <a:ext cx="6" cy="6"/>
              </a:xfrm>
              <a:custGeom>
                <a:avLst/>
                <a:gdLst>
                  <a:gd name="T0" fmla="*/ 1 w 6"/>
                  <a:gd name="T1" fmla="*/ 0 h 6"/>
                  <a:gd name="T2" fmla="*/ 6 w 6"/>
                  <a:gd name="T3" fmla="*/ 5 h 6"/>
                  <a:gd name="T4" fmla="*/ 0 w 6"/>
                  <a:gd name="T5" fmla="*/ 6 h 6"/>
                  <a:gd name="T6" fmla="*/ 1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1" y="0"/>
                    </a:moveTo>
                    <a:lnTo>
                      <a:pt x="6" y="5"/>
                    </a:lnTo>
                    <a:lnTo>
                      <a:pt x="0" y="6"/>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19" name="Freeform 103"/>
              <p:cNvSpPr>
                <a:spLocks/>
              </p:cNvSpPr>
              <p:nvPr/>
            </p:nvSpPr>
            <p:spPr bwMode="auto">
              <a:xfrm>
                <a:off x="1321" y="2969"/>
                <a:ext cx="27" cy="22"/>
              </a:xfrm>
              <a:custGeom>
                <a:avLst/>
                <a:gdLst>
                  <a:gd name="T0" fmla="*/ 0 w 27"/>
                  <a:gd name="T1" fmla="*/ 22 h 22"/>
                  <a:gd name="T2" fmla="*/ 16 w 27"/>
                  <a:gd name="T3" fmla="*/ 8 h 22"/>
                  <a:gd name="T4" fmla="*/ 11 w 27"/>
                  <a:gd name="T5" fmla="*/ 2 h 22"/>
                  <a:gd name="T6" fmla="*/ 27 w 27"/>
                  <a:gd name="T7" fmla="*/ 0 h 22"/>
                  <a:gd name="T8" fmla="*/ 23 w 27"/>
                  <a:gd name="T9" fmla="*/ 9 h 22"/>
                  <a:gd name="T10" fmla="*/ 24 w 27"/>
                  <a:gd name="T11" fmla="*/ 10 h 22"/>
                  <a:gd name="T12" fmla="*/ 18 w 27"/>
                  <a:gd name="T13" fmla="*/ 16 h 22"/>
                  <a:gd name="T14" fmla="*/ 0 w 27"/>
                  <a:gd name="T15" fmla="*/ 22 h 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2">
                    <a:moveTo>
                      <a:pt x="0" y="22"/>
                    </a:moveTo>
                    <a:lnTo>
                      <a:pt x="16" y="8"/>
                    </a:lnTo>
                    <a:lnTo>
                      <a:pt x="11" y="2"/>
                    </a:lnTo>
                    <a:lnTo>
                      <a:pt x="27" y="0"/>
                    </a:lnTo>
                    <a:lnTo>
                      <a:pt x="23" y="9"/>
                    </a:lnTo>
                    <a:lnTo>
                      <a:pt x="24" y="10"/>
                    </a:lnTo>
                    <a:lnTo>
                      <a:pt x="18" y="16"/>
                    </a:lnTo>
                    <a:lnTo>
                      <a:pt x="0" y="2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20" name="Freeform 104"/>
              <p:cNvSpPr>
                <a:spLocks/>
              </p:cNvSpPr>
              <p:nvPr/>
            </p:nvSpPr>
            <p:spPr bwMode="auto">
              <a:xfrm>
                <a:off x="1705" y="2739"/>
                <a:ext cx="19" cy="23"/>
              </a:xfrm>
              <a:custGeom>
                <a:avLst/>
                <a:gdLst>
                  <a:gd name="T0" fmla="*/ 4 w 19"/>
                  <a:gd name="T1" fmla="*/ 16 h 23"/>
                  <a:gd name="T2" fmla="*/ 16 w 19"/>
                  <a:gd name="T3" fmla="*/ 0 h 23"/>
                  <a:gd name="T4" fmla="*/ 19 w 19"/>
                  <a:gd name="T5" fmla="*/ 4 h 23"/>
                  <a:gd name="T6" fmla="*/ 8 w 19"/>
                  <a:gd name="T7" fmla="*/ 20 h 23"/>
                  <a:gd name="T8" fmla="*/ 0 w 19"/>
                  <a:gd name="T9" fmla="*/ 23 h 23"/>
                  <a:gd name="T10" fmla="*/ 4 w 19"/>
                  <a:gd name="T11" fmla="*/ 16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3">
                    <a:moveTo>
                      <a:pt x="4" y="16"/>
                    </a:moveTo>
                    <a:lnTo>
                      <a:pt x="16" y="0"/>
                    </a:lnTo>
                    <a:lnTo>
                      <a:pt x="19" y="4"/>
                    </a:lnTo>
                    <a:lnTo>
                      <a:pt x="8" y="20"/>
                    </a:lnTo>
                    <a:lnTo>
                      <a:pt x="0" y="23"/>
                    </a:lnTo>
                    <a:lnTo>
                      <a:pt x="4" y="1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21" name="Freeform 105"/>
              <p:cNvSpPr>
                <a:spLocks/>
              </p:cNvSpPr>
              <p:nvPr/>
            </p:nvSpPr>
            <p:spPr bwMode="auto">
              <a:xfrm>
                <a:off x="1729" y="2735"/>
                <a:ext cx="11" cy="4"/>
              </a:xfrm>
              <a:custGeom>
                <a:avLst/>
                <a:gdLst>
                  <a:gd name="T0" fmla="*/ 0 w 11"/>
                  <a:gd name="T1" fmla="*/ 4 h 4"/>
                  <a:gd name="T2" fmla="*/ 3 w 11"/>
                  <a:gd name="T3" fmla="*/ 0 h 4"/>
                  <a:gd name="T4" fmla="*/ 11 w 11"/>
                  <a:gd name="T5" fmla="*/ 3 h 4"/>
                  <a:gd name="T6" fmla="*/ 0 w 11"/>
                  <a:gd name="T7" fmla="*/ 4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4">
                    <a:moveTo>
                      <a:pt x="0" y="4"/>
                    </a:moveTo>
                    <a:lnTo>
                      <a:pt x="3" y="0"/>
                    </a:lnTo>
                    <a:lnTo>
                      <a:pt x="11" y="3"/>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32" name="Group 106"/>
            <p:cNvGrpSpPr>
              <a:grpSpLocks/>
            </p:cNvGrpSpPr>
            <p:nvPr/>
          </p:nvGrpSpPr>
          <p:grpSpPr bwMode="auto">
            <a:xfrm>
              <a:off x="4050908" y="4648215"/>
              <a:ext cx="703002" cy="410217"/>
              <a:chOff x="2159" y="3112"/>
              <a:chExt cx="1118" cy="599"/>
            </a:xfrm>
            <a:solidFill>
              <a:schemeClr val="bg1">
                <a:lumMod val="85000"/>
              </a:schemeClr>
            </a:solidFill>
          </p:grpSpPr>
          <p:sp>
            <p:nvSpPr>
              <p:cNvPr id="588" name="Freeform 107"/>
              <p:cNvSpPr>
                <a:spLocks/>
              </p:cNvSpPr>
              <p:nvPr/>
            </p:nvSpPr>
            <p:spPr bwMode="auto">
              <a:xfrm>
                <a:off x="3143" y="3339"/>
                <a:ext cx="34" cy="15"/>
              </a:xfrm>
              <a:custGeom>
                <a:avLst/>
                <a:gdLst>
                  <a:gd name="T0" fmla="*/ 34 w 34"/>
                  <a:gd name="T1" fmla="*/ 0 h 15"/>
                  <a:gd name="T2" fmla="*/ 29 w 34"/>
                  <a:gd name="T3" fmla="*/ 7 h 15"/>
                  <a:gd name="T4" fmla="*/ 0 w 34"/>
                  <a:gd name="T5" fmla="*/ 15 h 15"/>
                  <a:gd name="T6" fmla="*/ 5 w 34"/>
                  <a:gd name="T7" fmla="*/ 9 h 15"/>
                  <a:gd name="T8" fmla="*/ 34 w 34"/>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5">
                    <a:moveTo>
                      <a:pt x="34" y="0"/>
                    </a:moveTo>
                    <a:lnTo>
                      <a:pt x="29" y="7"/>
                    </a:lnTo>
                    <a:lnTo>
                      <a:pt x="0" y="15"/>
                    </a:lnTo>
                    <a:lnTo>
                      <a:pt x="5" y="9"/>
                    </a:lnTo>
                    <a:lnTo>
                      <a:pt x="3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89" name="Freeform 108"/>
              <p:cNvSpPr>
                <a:spLocks/>
              </p:cNvSpPr>
              <p:nvPr/>
            </p:nvSpPr>
            <p:spPr bwMode="auto">
              <a:xfrm>
                <a:off x="2963" y="3211"/>
                <a:ext cx="26" cy="12"/>
              </a:xfrm>
              <a:custGeom>
                <a:avLst/>
                <a:gdLst>
                  <a:gd name="T0" fmla="*/ 20 w 26"/>
                  <a:gd name="T1" fmla="*/ 2 h 12"/>
                  <a:gd name="T2" fmla="*/ 24 w 26"/>
                  <a:gd name="T3" fmla="*/ 0 h 12"/>
                  <a:gd name="T4" fmla="*/ 26 w 26"/>
                  <a:gd name="T5" fmla="*/ 9 h 12"/>
                  <a:gd name="T6" fmla="*/ 23 w 26"/>
                  <a:gd name="T7" fmla="*/ 12 h 12"/>
                  <a:gd name="T8" fmla="*/ 0 w 26"/>
                  <a:gd name="T9" fmla="*/ 2 h 12"/>
                  <a:gd name="T10" fmla="*/ 20 w 26"/>
                  <a:gd name="T11" fmla="*/ 2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2">
                    <a:moveTo>
                      <a:pt x="20" y="2"/>
                    </a:moveTo>
                    <a:lnTo>
                      <a:pt x="24" y="0"/>
                    </a:lnTo>
                    <a:lnTo>
                      <a:pt x="26" y="9"/>
                    </a:lnTo>
                    <a:lnTo>
                      <a:pt x="23" y="12"/>
                    </a:lnTo>
                    <a:lnTo>
                      <a:pt x="0" y="2"/>
                    </a:lnTo>
                    <a:lnTo>
                      <a:pt x="2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590" name="Group 109"/>
              <p:cNvGrpSpPr>
                <a:grpSpLocks/>
              </p:cNvGrpSpPr>
              <p:nvPr/>
            </p:nvGrpSpPr>
            <p:grpSpPr bwMode="auto">
              <a:xfrm>
                <a:off x="2159" y="3112"/>
                <a:ext cx="1118" cy="599"/>
                <a:chOff x="2159" y="3112"/>
                <a:chExt cx="1118" cy="599"/>
              </a:xfrm>
              <a:grpFill/>
            </p:grpSpPr>
            <p:sp>
              <p:nvSpPr>
                <p:cNvPr id="591" name="Freeform 110"/>
                <p:cNvSpPr>
                  <a:spLocks/>
                </p:cNvSpPr>
                <p:nvPr/>
              </p:nvSpPr>
              <p:spPr bwMode="auto">
                <a:xfrm>
                  <a:off x="2254" y="3513"/>
                  <a:ext cx="6" cy="3"/>
                </a:xfrm>
                <a:custGeom>
                  <a:avLst/>
                  <a:gdLst>
                    <a:gd name="T0" fmla="*/ 0 w 6"/>
                    <a:gd name="T1" fmla="*/ 0 h 3"/>
                    <a:gd name="T2" fmla="*/ 6 w 6"/>
                    <a:gd name="T3" fmla="*/ 2 h 3"/>
                    <a:gd name="T4" fmla="*/ 1 w 6"/>
                    <a:gd name="T5" fmla="*/ 3 h 3"/>
                    <a:gd name="T6" fmla="*/ 0 w 6"/>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3">
                      <a:moveTo>
                        <a:pt x="0" y="0"/>
                      </a:moveTo>
                      <a:lnTo>
                        <a:pt x="6" y="2"/>
                      </a:lnTo>
                      <a:lnTo>
                        <a:pt x="1" y="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2" name="Freeform 111"/>
                <p:cNvSpPr>
                  <a:spLocks/>
                </p:cNvSpPr>
                <p:nvPr/>
              </p:nvSpPr>
              <p:spPr bwMode="auto">
                <a:xfrm>
                  <a:off x="2343" y="3643"/>
                  <a:ext cx="2" cy="7"/>
                </a:xfrm>
                <a:custGeom>
                  <a:avLst/>
                  <a:gdLst>
                    <a:gd name="T0" fmla="*/ 2 w 2"/>
                    <a:gd name="T1" fmla="*/ 7 h 7"/>
                    <a:gd name="T2" fmla="*/ 0 w 2"/>
                    <a:gd name="T3" fmla="*/ 5 h 7"/>
                    <a:gd name="T4" fmla="*/ 2 w 2"/>
                    <a:gd name="T5" fmla="*/ 0 h 7"/>
                    <a:gd name="T6" fmla="*/ 2 w 2"/>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7">
                      <a:moveTo>
                        <a:pt x="2" y="7"/>
                      </a:moveTo>
                      <a:lnTo>
                        <a:pt x="0" y="5"/>
                      </a:lnTo>
                      <a:lnTo>
                        <a:pt x="2" y="0"/>
                      </a:lnTo>
                      <a:lnTo>
                        <a:pt x="2"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3" name="Freeform 112"/>
                <p:cNvSpPr>
                  <a:spLocks/>
                </p:cNvSpPr>
                <p:nvPr/>
              </p:nvSpPr>
              <p:spPr bwMode="auto">
                <a:xfrm>
                  <a:off x="2284" y="3627"/>
                  <a:ext cx="1" cy="5"/>
                </a:xfrm>
                <a:custGeom>
                  <a:avLst/>
                  <a:gdLst>
                    <a:gd name="T0" fmla="*/ 0 w 1"/>
                    <a:gd name="T1" fmla="*/ 2 h 5"/>
                    <a:gd name="T2" fmla="*/ 1 w 1"/>
                    <a:gd name="T3" fmla="*/ 0 h 5"/>
                    <a:gd name="T4" fmla="*/ 1 w 1"/>
                    <a:gd name="T5" fmla="*/ 5 h 5"/>
                    <a:gd name="T6" fmla="*/ 0 w 1"/>
                    <a:gd name="T7" fmla="*/ 2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5">
                      <a:moveTo>
                        <a:pt x="0" y="2"/>
                      </a:moveTo>
                      <a:lnTo>
                        <a:pt x="1" y="0"/>
                      </a:lnTo>
                      <a:lnTo>
                        <a:pt x="1" y="5"/>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4" name="Freeform 113"/>
                <p:cNvSpPr>
                  <a:spLocks/>
                </p:cNvSpPr>
                <p:nvPr/>
              </p:nvSpPr>
              <p:spPr bwMode="auto">
                <a:xfrm>
                  <a:off x="2397" y="3625"/>
                  <a:ext cx="5" cy="8"/>
                </a:xfrm>
                <a:custGeom>
                  <a:avLst/>
                  <a:gdLst>
                    <a:gd name="T0" fmla="*/ 0 w 5"/>
                    <a:gd name="T1" fmla="*/ 4 h 8"/>
                    <a:gd name="T2" fmla="*/ 4 w 5"/>
                    <a:gd name="T3" fmla="*/ 0 h 8"/>
                    <a:gd name="T4" fmla="*/ 5 w 5"/>
                    <a:gd name="T5" fmla="*/ 8 h 8"/>
                    <a:gd name="T6" fmla="*/ 0 w 5"/>
                    <a:gd name="T7" fmla="*/ 7 h 8"/>
                    <a:gd name="T8" fmla="*/ 0 w 5"/>
                    <a:gd name="T9" fmla="*/ 4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8">
                      <a:moveTo>
                        <a:pt x="0" y="4"/>
                      </a:moveTo>
                      <a:lnTo>
                        <a:pt x="4" y="0"/>
                      </a:lnTo>
                      <a:lnTo>
                        <a:pt x="5" y="8"/>
                      </a:lnTo>
                      <a:lnTo>
                        <a:pt x="0" y="7"/>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5" name="Freeform 114"/>
                <p:cNvSpPr>
                  <a:spLocks/>
                </p:cNvSpPr>
                <p:nvPr/>
              </p:nvSpPr>
              <p:spPr bwMode="auto">
                <a:xfrm>
                  <a:off x="2159" y="3112"/>
                  <a:ext cx="1118" cy="599"/>
                </a:xfrm>
                <a:custGeom>
                  <a:avLst/>
                  <a:gdLst>
                    <a:gd name="T0" fmla="*/ 735 w 1118"/>
                    <a:gd name="T1" fmla="*/ 86 h 599"/>
                    <a:gd name="T2" fmla="*/ 713 w 1118"/>
                    <a:gd name="T3" fmla="*/ 57 h 599"/>
                    <a:gd name="T4" fmla="*/ 646 w 1118"/>
                    <a:gd name="T5" fmla="*/ 64 h 599"/>
                    <a:gd name="T6" fmla="*/ 583 w 1118"/>
                    <a:gd name="T7" fmla="*/ 20 h 599"/>
                    <a:gd name="T8" fmla="*/ 41 w 1118"/>
                    <a:gd name="T9" fmla="*/ 27 h 599"/>
                    <a:gd name="T10" fmla="*/ 38 w 1118"/>
                    <a:gd name="T11" fmla="*/ 43 h 599"/>
                    <a:gd name="T12" fmla="*/ 13 w 1118"/>
                    <a:gd name="T13" fmla="*/ 68 h 599"/>
                    <a:gd name="T14" fmla="*/ 13 w 1118"/>
                    <a:gd name="T15" fmla="*/ 87 h 599"/>
                    <a:gd name="T16" fmla="*/ 10 w 1118"/>
                    <a:gd name="T17" fmla="*/ 209 h 599"/>
                    <a:gd name="T18" fmla="*/ 35 w 1118"/>
                    <a:gd name="T19" fmla="*/ 304 h 599"/>
                    <a:gd name="T20" fmla="*/ 51 w 1118"/>
                    <a:gd name="T21" fmla="*/ 318 h 599"/>
                    <a:gd name="T22" fmla="*/ 56 w 1118"/>
                    <a:gd name="T23" fmla="*/ 347 h 599"/>
                    <a:gd name="T24" fmla="*/ 132 w 1118"/>
                    <a:gd name="T25" fmla="*/ 410 h 599"/>
                    <a:gd name="T26" fmla="*/ 317 w 1118"/>
                    <a:gd name="T27" fmla="*/ 462 h 599"/>
                    <a:gd name="T28" fmla="*/ 392 w 1118"/>
                    <a:gd name="T29" fmla="*/ 503 h 599"/>
                    <a:gd name="T30" fmla="*/ 470 w 1118"/>
                    <a:gd name="T31" fmla="*/ 529 h 599"/>
                    <a:gd name="T32" fmla="*/ 530 w 1118"/>
                    <a:gd name="T33" fmla="*/ 558 h 599"/>
                    <a:gd name="T34" fmla="*/ 546 w 1118"/>
                    <a:gd name="T35" fmla="*/ 522 h 599"/>
                    <a:gd name="T36" fmla="*/ 579 w 1118"/>
                    <a:gd name="T37" fmla="*/ 506 h 599"/>
                    <a:gd name="T38" fmla="*/ 667 w 1118"/>
                    <a:gd name="T39" fmla="*/ 512 h 599"/>
                    <a:gd name="T40" fmla="*/ 684 w 1118"/>
                    <a:gd name="T41" fmla="*/ 491 h 599"/>
                    <a:gd name="T42" fmla="*/ 710 w 1118"/>
                    <a:gd name="T43" fmla="*/ 486 h 599"/>
                    <a:gd name="T44" fmla="*/ 787 w 1118"/>
                    <a:gd name="T45" fmla="*/ 491 h 599"/>
                    <a:gd name="T46" fmla="*/ 821 w 1118"/>
                    <a:gd name="T47" fmla="*/ 562 h 599"/>
                    <a:gd name="T48" fmla="*/ 858 w 1118"/>
                    <a:gd name="T49" fmla="*/ 594 h 599"/>
                    <a:gd name="T50" fmla="*/ 854 w 1118"/>
                    <a:gd name="T51" fmla="*/ 441 h 599"/>
                    <a:gd name="T52" fmla="*/ 909 w 1118"/>
                    <a:gd name="T53" fmla="*/ 401 h 599"/>
                    <a:gd name="T54" fmla="*/ 935 w 1118"/>
                    <a:gd name="T55" fmla="*/ 372 h 599"/>
                    <a:gd name="T56" fmla="*/ 946 w 1118"/>
                    <a:gd name="T57" fmla="*/ 356 h 599"/>
                    <a:gd name="T58" fmla="*/ 934 w 1118"/>
                    <a:gd name="T59" fmla="*/ 353 h 599"/>
                    <a:gd name="T60" fmla="*/ 939 w 1118"/>
                    <a:gd name="T61" fmla="*/ 329 h 599"/>
                    <a:gd name="T62" fmla="*/ 936 w 1118"/>
                    <a:gd name="T63" fmla="*/ 303 h 599"/>
                    <a:gd name="T64" fmla="*/ 941 w 1118"/>
                    <a:gd name="T65" fmla="*/ 285 h 599"/>
                    <a:gd name="T66" fmla="*/ 963 w 1118"/>
                    <a:gd name="T67" fmla="*/ 292 h 599"/>
                    <a:gd name="T68" fmla="*/ 983 w 1118"/>
                    <a:gd name="T69" fmla="*/ 252 h 599"/>
                    <a:gd name="T70" fmla="*/ 1037 w 1118"/>
                    <a:gd name="T71" fmla="*/ 213 h 599"/>
                    <a:gd name="T72" fmla="*/ 1053 w 1118"/>
                    <a:gd name="T73" fmla="*/ 213 h 599"/>
                    <a:gd name="T74" fmla="*/ 1093 w 1118"/>
                    <a:gd name="T75" fmla="*/ 146 h 599"/>
                    <a:gd name="T76" fmla="*/ 1108 w 1118"/>
                    <a:gd name="T77" fmla="*/ 119 h 599"/>
                    <a:gd name="T78" fmla="*/ 1082 w 1118"/>
                    <a:gd name="T79" fmla="*/ 66 h 599"/>
                    <a:gd name="T80" fmla="*/ 1029 w 1118"/>
                    <a:gd name="T81" fmla="*/ 126 h 599"/>
                    <a:gd name="T82" fmla="*/ 938 w 1118"/>
                    <a:gd name="T83" fmla="*/ 156 h 599"/>
                    <a:gd name="T84" fmla="*/ 887 w 1118"/>
                    <a:gd name="T85" fmla="*/ 184 h 599"/>
                    <a:gd name="T86" fmla="*/ 805 w 1118"/>
                    <a:gd name="T87" fmla="*/ 205 h 599"/>
                    <a:gd name="T88" fmla="*/ 809 w 1118"/>
                    <a:gd name="T89" fmla="*/ 151 h 599"/>
                    <a:gd name="T90" fmla="*/ 798 w 1118"/>
                    <a:gd name="T91" fmla="*/ 118 h 599"/>
                    <a:gd name="T92" fmla="*/ 759 w 1118"/>
                    <a:gd name="T93" fmla="*/ 127 h 599"/>
                    <a:gd name="T94" fmla="*/ 744 w 1118"/>
                    <a:gd name="T95" fmla="*/ 177 h 599"/>
                    <a:gd name="T96" fmla="*/ 713 w 1118"/>
                    <a:gd name="T97" fmla="*/ 197 h 599"/>
                    <a:gd name="T98" fmla="*/ 722 w 1118"/>
                    <a:gd name="T99" fmla="*/ 130 h 599"/>
                    <a:gd name="T100" fmla="*/ 736 w 1118"/>
                    <a:gd name="T101" fmla="*/ 108 h 599"/>
                    <a:gd name="T102" fmla="*/ 781 w 1118"/>
                    <a:gd name="T103" fmla="*/ 85 h 5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18" h="599">
                      <a:moveTo>
                        <a:pt x="778" y="85"/>
                      </a:moveTo>
                      <a:lnTo>
                        <a:pt x="767" y="82"/>
                      </a:lnTo>
                      <a:lnTo>
                        <a:pt x="765" y="77"/>
                      </a:lnTo>
                      <a:lnTo>
                        <a:pt x="746" y="78"/>
                      </a:lnTo>
                      <a:lnTo>
                        <a:pt x="735" y="86"/>
                      </a:lnTo>
                      <a:lnTo>
                        <a:pt x="723" y="85"/>
                      </a:lnTo>
                      <a:lnTo>
                        <a:pt x="710" y="73"/>
                      </a:lnTo>
                      <a:lnTo>
                        <a:pt x="701" y="77"/>
                      </a:lnTo>
                      <a:lnTo>
                        <a:pt x="701" y="71"/>
                      </a:lnTo>
                      <a:lnTo>
                        <a:pt x="713" y="57"/>
                      </a:lnTo>
                      <a:lnTo>
                        <a:pt x="667" y="81"/>
                      </a:lnTo>
                      <a:lnTo>
                        <a:pt x="654" y="82"/>
                      </a:lnTo>
                      <a:lnTo>
                        <a:pt x="653" y="72"/>
                      </a:lnTo>
                      <a:lnTo>
                        <a:pt x="632" y="81"/>
                      </a:lnTo>
                      <a:lnTo>
                        <a:pt x="646" y="64"/>
                      </a:lnTo>
                      <a:lnTo>
                        <a:pt x="676" y="42"/>
                      </a:lnTo>
                      <a:lnTo>
                        <a:pt x="655" y="37"/>
                      </a:lnTo>
                      <a:lnTo>
                        <a:pt x="645" y="39"/>
                      </a:lnTo>
                      <a:lnTo>
                        <a:pt x="617" y="23"/>
                      </a:lnTo>
                      <a:lnTo>
                        <a:pt x="583" y="20"/>
                      </a:lnTo>
                      <a:lnTo>
                        <a:pt x="573" y="0"/>
                      </a:lnTo>
                      <a:lnTo>
                        <a:pt x="572" y="13"/>
                      </a:lnTo>
                      <a:lnTo>
                        <a:pt x="36" y="12"/>
                      </a:lnTo>
                      <a:lnTo>
                        <a:pt x="46" y="20"/>
                      </a:lnTo>
                      <a:lnTo>
                        <a:pt x="41" y="27"/>
                      </a:lnTo>
                      <a:lnTo>
                        <a:pt x="45" y="30"/>
                      </a:lnTo>
                      <a:lnTo>
                        <a:pt x="47" y="43"/>
                      </a:lnTo>
                      <a:lnTo>
                        <a:pt x="35" y="58"/>
                      </a:lnTo>
                      <a:lnTo>
                        <a:pt x="32" y="54"/>
                      </a:lnTo>
                      <a:lnTo>
                        <a:pt x="38" y="43"/>
                      </a:lnTo>
                      <a:lnTo>
                        <a:pt x="38" y="37"/>
                      </a:lnTo>
                      <a:lnTo>
                        <a:pt x="2" y="29"/>
                      </a:lnTo>
                      <a:lnTo>
                        <a:pt x="0" y="34"/>
                      </a:lnTo>
                      <a:lnTo>
                        <a:pt x="11" y="68"/>
                      </a:lnTo>
                      <a:lnTo>
                        <a:pt x="13" y="68"/>
                      </a:lnTo>
                      <a:lnTo>
                        <a:pt x="12" y="75"/>
                      </a:lnTo>
                      <a:lnTo>
                        <a:pt x="16" y="77"/>
                      </a:lnTo>
                      <a:lnTo>
                        <a:pt x="16" y="83"/>
                      </a:lnTo>
                      <a:lnTo>
                        <a:pt x="12" y="79"/>
                      </a:lnTo>
                      <a:lnTo>
                        <a:pt x="13" y="87"/>
                      </a:lnTo>
                      <a:lnTo>
                        <a:pt x="28" y="92"/>
                      </a:lnTo>
                      <a:lnTo>
                        <a:pt x="15" y="96"/>
                      </a:lnTo>
                      <a:lnTo>
                        <a:pt x="10" y="168"/>
                      </a:lnTo>
                      <a:lnTo>
                        <a:pt x="5" y="181"/>
                      </a:lnTo>
                      <a:lnTo>
                        <a:pt x="10" y="209"/>
                      </a:lnTo>
                      <a:lnTo>
                        <a:pt x="13" y="221"/>
                      </a:lnTo>
                      <a:lnTo>
                        <a:pt x="7" y="248"/>
                      </a:lnTo>
                      <a:lnTo>
                        <a:pt x="18" y="264"/>
                      </a:lnTo>
                      <a:lnTo>
                        <a:pt x="21" y="285"/>
                      </a:lnTo>
                      <a:lnTo>
                        <a:pt x="35" y="304"/>
                      </a:lnTo>
                      <a:lnTo>
                        <a:pt x="41" y="308"/>
                      </a:lnTo>
                      <a:lnTo>
                        <a:pt x="43" y="302"/>
                      </a:lnTo>
                      <a:lnTo>
                        <a:pt x="53" y="303"/>
                      </a:lnTo>
                      <a:lnTo>
                        <a:pt x="46" y="308"/>
                      </a:lnTo>
                      <a:lnTo>
                        <a:pt x="51" y="318"/>
                      </a:lnTo>
                      <a:lnTo>
                        <a:pt x="45" y="312"/>
                      </a:lnTo>
                      <a:lnTo>
                        <a:pt x="43" y="314"/>
                      </a:lnTo>
                      <a:lnTo>
                        <a:pt x="47" y="327"/>
                      </a:lnTo>
                      <a:lnTo>
                        <a:pt x="57" y="334"/>
                      </a:lnTo>
                      <a:lnTo>
                        <a:pt x="56" y="347"/>
                      </a:lnTo>
                      <a:lnTo>
                        <a:pt x="81" y="376"/>
                      </a:lnTo>
                      <a:lnTo>
                        <a:pt x="82" y="388"/>
                      </a:lnTo>
                      <a:lnTo>
                        <a:pt x="120" y="401"/>
                      </a:lnTo>
                      <a:lnTo>
                        <a:pt x="124" y="407"/>
                      </a:lnTo>
                      <a:lnTo>
                        <a:pt x="132" y="410"/>
                      </a:lnTo>
                      <a:lnTo>
                        <a:pt x="143" y="421"/>
                      </a:lnTo>
                      <a:lnTo>
                        <a:pt x="146" y="436"/>
                      </a:lnTo>
                      <a:lnTo>
                        <a:pt x="192" y="432"/>
                      </a:lnTo>
                      <a:lnTo>
                        <a:pt x="264" y="464"/>
                      </a:lnTo>
                      <a:lnTo>
                        <a:pt x="317" y="462"/>
                      </a:lnTo>
                      <a:lnTo>
                        <a:pt x="317" y="453"/>
                      </a:lnTo>
                      <a:lnTo>
                        <a:pt x="353" y="453"/>
                      </a:lnTo>
                      <a:lnTo>
                        <a:pt x="381" y="478"/>
                      </a:lnTo>
                      <a:lnTo>
                        <a:pt x="385" y="492"/>
                      </a:lnTo>
                      <a:lnTo>
                        <a:pt x="392" y="503"/>
                      </a:lnTo>
                      <a:lnTo>
                        <a:pt x="414" y="517"/>
                      </a:lnTo>
                      <a:lnTo>
                        <a:pt x="424" y="499"/>
                      </a:lnTo>
                      <a:lnTo>
                        <a:pt x="448" y="497"/>
                      </a:lnTo>
                      <a:lnTo>
                        <a:pt x="464" y="513"/>
                      </a:lnTo>
                      <a:lnTo>
                        <a:pt x="470" y="529"/>
                      </a:lnTo>
                      <a:lnTo>
                        <a:pt x="484" y="546"/>
                      </a:lnTo>
                      <a:lnTo>
                        <a:pt x="496" y="572"/>
                      </a:lnTo>
                      <a:lnTo>
                        <a:pt x="535" y="584"/>
                      </a:lnTo>
                      <a:lnTo>
                        <a:pt x="529" y="566"/>
                      </a:lnTo>
                      <a:lnTo>
                        <a:pt x="530" y="558"/>
                      </a:lnTo>
                      <a:lnTo>
                        <a:pt x="527" y="555"/>
                      </a:lnTo>
                      <a:lnTo>
                        <a:pt x="532" y="554"/>
                      </a:lnTo>
                      <a:lnTo>
                        <a:pt x="530" y="542"/>
                      </a:lnTo>
                      <a:lnTo>
                        <a:pt x="547" y="529"/>
                      </a:lnTo>
                      <a:lnTo>
                        <a:pt x="546" y="522"/>
                      </a:lnTo>
                      <a:lnTo>
                        <a:pt x="562" y="522"/>
                      </a:lnTo>
                      <a:lnTo>
                        <a:pt x="572" y="518"/>
                      </a:lnTo>
                      <a:lnTo>
                        <a:pt x="577" y="499"/>
                      </a:lnTo>
                      <a:lnTo>
                        <a:pt x="582" y="502"/>
                      </a:lnTo>
                      <a:lnTo>
                        <a:pt x="579" y="506"/>
                      </a:lnTo>
                      <a:lnTo>
                        <a:pt x="595" y="499"/>
                      </a:lnTo>
                      <a:lnTo>
                        <a:pt x="627" y="503"/>
                      </a:lnTo>
                      <a:lnTo>
                        <a:pt x="634" y="499"/>
                      </a:lnTo>
                      <a:lnTo>
                        <a:pt x="655" y="512"/>
                      </a:lnTo>
                      <a:lnTo>
                        <a:pt x="667" y="512"/>
                      </a:lnTo>
                      <a:lnTo>
                        <a:pt x="671" y="506"/>
                      </a:lnTo>
                      <a:lnTo>
                        <a:pt x="683" y="516"/>
                      </a:lnTo>
                      <a:lnTo>
                        <a:pt x="687" y="513"/>
                      </a:lnTo>
                      <a:lnTo>
                        <a:pt x="677" y="503"/>
                      </a:lnTo>
                      <a:lnTo>
                        <a:pt x="684" y="491"/>
                      </a:lnTo>
                      <a:lnTo>
                        <a:pt x="665" y="492"/>
                      </a:lnTo>
                      <a:lnTo>
                        <a:pt x="664" y="485"/>
                      </a:lnTo>
                      <a:lnTo>
                        <a:pt x="704" y="484"/>
                      </a:lnTo>
                      <a:lnTo>
                        <a:pt x="709" y="471"/>
                      </a:lnTo>
                      <a:lnTo>
                        <a:pt x="710" y="486"/>
                      </a:lnTo>
                      <a:lnTo>
                        <a:pt x="728" y="480"/>
                      </a:lnTo>
                      <a:lnTo>
                        <a:pt x="728" y="482"/>
                      </a:lnTo>
                      <a:lnTo>
                        <a:pt x="742" y="481"/>
                      </a:lnTo>
                      <a:lnTo>
                        <a:pt x="762" y="500"/>
                      </a:lnTo>
                      <a:lnTo>
                        <a:pt x="787" y="491"/>
                      </a:lnTo>
                      <a:lnTo>
                        <a:pt x="811" y="512"/>
                      </a:lnTo>
                      <a:lnTo>
                        <a:pt x="812" y="541"/>
                      </a:lnTo>
                      <a:lnTo>
                        <a:pt x="816" y="540"/>
                      </a:lnTo>
                      <a:lnTo>
                        <a:pt x="814" y="551"/>
                      </a:lnTo>
                      <a:lnTo>
                        <a:pt x="821" y="562"/>
                      </a:lnTo>
                      <a:lnTo>
                        <a:pt x="824" y="561"/>
                      </a:lnTo>
                      <a:lnTo>
                        <a:pt x="831" y="581"/>
                      </a:lnTo>
                      <a:lnTo>
                        <a:pt x="838" y="585"/>
                      </a:lnTo>
                      <a:lnTo>
                        <a:pt x="843" y="599"/>
                      </a:lnTo>
                      <a:lnTo>
                        <a:pt x="858" y="594"/>
                      </a:lnTo>
                      <a:lnTo>
                        <a:pt x="862" y="579"/>
                      </a:lnTo>
                      <a:lnTo>
                        <a:pt x="863" y="561"/>
                      </a:lnTo>
                      <a:lnTo>
                        <a:pt x="834" y="479"/>
                      </a:lnTo>
                      <a:lnTo>
                        <a:pt x="847" y="445"/>
                      </a:lnTo>
                      <a:lnTo>
                        <a:pt x="854" y="441"/>
                      </a:lnTo>
                      <a:lnTo>
                        <a:pt x="852" y="435"/>
                      </a:lnTo>
                      <a:lnTo>
                        <a:pt x="864" y="435"/>
                      </a:lnTo>
                      <a:lnTo>
                        <a:pt x="880" y="421"/>
                      </a:lnTo>
                      <a:lnTo>
                        <a:pt x="887" y="409"/>
                      </a:lnTo>
                      <a:lnTo>
                        <a:pt x="909" y="401"/>
                      </a:lnTo>
                      <a:lnTo>
                        <a:pt x="916" y="391"/>
                      </a:lnTo>
                      <a:lnTo>
                        <a:pt x="935" y="383"/>
                      </a:lnTo>
                      <a:lnTo>
                        <a:pt x="935" y="378"/>
                      </a:lnTo>
                      <a:lnTo>
                        <a:pt x="930" y="378"/>
                      </a:lnTo>
                      <a:lnTo>
                        <a:pt x="935" y="372"/>
                      </a:lnTo>
                      <a:lnTo>
                        <a:pt x="928" y="368"/>
                      </a:lnTo>
                      <a:lnTo>
                        <a:pt x="934" y="366"/>
                      </a:lnTo>
                      <a:lnTo>
                        <a:pt x="941" y="371"/>
                      </a:lnTo>
                      <a:lnTo>
                        <a:pt x="949" y="363"/>
                      </a:lnTo>
                      <a:lnTo>
                        <a:pt x="946" y="356"/>
                      </a:lnTo>
                      <a:lnTo>
                        <a:pt x="944" y="362"/>
                      </a:lnTo>
                      <a:lnTo>
                        <a:pt x="941" y="356"/>
                      </a:lnTo>
                      <a:lnTo>
                        <a:pt x="930" y="356"/>
                      </a:lnTo>
                      <a:lnTo>
                        <a:pt x="931" y="348"/>
                      </a:lnTo>
                      <a:lnTo>
                        <a:pt x="934" y="353"/>
                      </a:lnTo>
                      <a:lnTo>
                        <a:pt x="941" y="350"/>
                      </a:lnTo>
                      <a:lnTo>
                        <a:pt x="948" y="352"/>
                      </a:lnTo>
                      <a:lnTo>
                        <a:pt x="944" y="333"/>
                      </a:lnTo>
                      <a:lnTo>
                        <a:pt x="934" y="332"/>
                      </a:lnTo>
                      <a:lnTo>
                        <a:pt x="939" y="329"/>
                      </a:lnTo>
                      <a:lnTo>
                        <a:pt x="935" y="315"/>
                      </a:lnTo>
                      <a:lnTo>
                        <a:pt x="938" y="311"/>
                      </a:lnTo>
                      <a:lnTo>
                        <a:pt x="919" y="295"/>
                      </a:lnTo>
                      <a:lnTo>
                        <a:pt x="919" y="292"/>
                      </a:lnTo>
                      <a:lnTo>
                        <a:pt x="936" y="303"/>
                      </a:lnTo>
                      <a:lnTo>
                        <a:pt x="932" y="294"/>
                      </a:lnTo>
                      <a:lnTo>
                        <a:pt x="932" y="276"/>
                      </a:lnTo>
                      <a:lnTo>
                        <a:pt x="945" y="268"/>
                      </a:lnTo>
                      <a:lnTo>
                        <a:pt x="938" y="284"/>
                      </a:lnTo>
                      <a:lnTo>
                        <a:pt x="941" y="285"/>
                      </a:lnTo>
                      <a:lnTo>
                        <a:pt x="939" y="295"/>
                      </a:lnTo>
                      <a:lnTo>
                        <a:pt x="950" y="307"/>
                      </a:lnTo>
                      <a:lnTo>
                        <a:pt x="944" y="319"/>
                      </a:lnTo>
                      <a:lnTo>
                        <a:pt x="946" y="327"/>
                      </a:lnTo>
                      <a:lnTo>
                        <a:pt x="963" y="292"/>
                      </a:lnTo>
                      <a:lnTo>
                        <a:pt x="953" y="266"/>
                      </a:lnTo>
                      <a:lnTo>
                        <a:pt x="965" y="276"/>
                      </a:lnTo>
                      <a:lnTo>
                        <a:pt x="966" y="283"/>
                      </a:lnTo>
                      <a:lnTo>
                        <a:pt x="979" y="265"/>
                      </a:lnTo>
                      <a:lnTo>
                        <a:pt x="983" y="252"/>
                      </a:lnTo>
                      <a:lnTo>
                        <a:pt x="979" y="244"/>
                      </a:lnTo>
                      <a:lnTo>
                        <a:pt x="980" y="239"/>
                      </a:lnTo>
                      <a:lnTo>
                        <a:pt x="1002" y="225"/>
                      </a:lnTo>
                      <a:lnTo>
                        <a:pt x="1030" y="221"/>
                      </a:lnTo>
                      <a:lnTo>
                        <a:pt x="1037" y="213"/>
                      </a:lnTo>
                      <a:lnTo>
                        <a:pt x="1039" y="217"/>
                      </a:lnTo>
                      <a:lnTo>
                        <a:pt x="1062" y="213"/>
                      </a:lnTo>
                      <a:lnTo>
                        <a:pt x="1061" y="206"/>
                      </a:lnTo>
                      <a:lnTo>
                        <a:pt x="1059" y="213"/>
                      </a:lnTo>
                      <a:lnTo>
                        <a:pt x="1053" y="213"/>
                      </a:lnTo>
                      <a:lnTo>
                        <a:pt x="1041" y="197"/>
                      </a:lnTo>
                      <a:lnTo>
                        <a:pt x="1056" y="161"/>
                      </a:lnTo>
                      <a:lnTo>
                        <a:pt x="1077" y="152"/>
                      </a:lnTo>
                      <a:lnTo>
                        <a:pt x="1083" y="138"/>
                      </a:lnTo>
                      <a:lnTo>
                        <a:pt x="1093" y="146"/>
                      </a:lnTo>
                      <a:lnTo>
                        <a:pt x="1116" y="134"/>
                      </a:lnTo>
                      <a:lnTo>
                        <a:pt x="1118" y="131"/>
                      </a:lnTo>
                      <a:lnTo>
                        <a:pt x="1116" y="128"/>
                      </a:lnTo>
                      <a:lnTo>
                        <a:pt x="1117" y="121"/>
                      </a:lnTo>
                      <a:lnTo>
                        <a:pt x="1108" y="119"/>
                      </a:lnTo>
                      <a:lnTo>
                        <a:pt x="1107" y="109"/>
                      </a:lnTo>
                      <a:lnTo>
                        <a:pt x="1102" y="107"/>
                      </a:lnTo>
                      <a:lnTo>
                        <a:pt x="1102" y="69"/>
                      </a:lnTo>
                      <a:lnTo>
                        <a:pt x="1093" y="60"/>
                      </a:lnTo>
                      <a:lnTo>
                        <a:pt x="1082" y="66"/>
                      </a:lnTo>
                      <a:lnTo>
                        <a:pt x="1071" y="58"/>
                      </a:lnTo>
                      <a:lnTo>
                        <a:pt x="1059" y="75"/>
                      </a:lnTo>
                      <a:lnTo>
                        <a:pt x="1047" y="117"/>
                      </a:lnTo>
                      <a:lnTo>
                        <a:pt x="1033" y="119"/>
                      </a:lnTo>
                      <a:lnTo>
                        <a:pt x="1029" y="126"/>
                      </a:lnTo>
                      <a:lnTo>
                        <a:pt x="963" y="126"/>
                      </a:lnTo>
                      <a:lnTo>
                        <a:pt x="948" y="137"/>
                      </a:lnTo>
                      <a:lnTo>
                        <a:pt x="936" y="150"/>
                      </a:lnTo>
                      <a:lnTo>
                        <a:pt x="941" y="152"/>
                      </a:lnTo>
                      <a:lnTo>
                        <a:pt x="938" y="156"/>
                      </a:lnTo>
                      <a:lnTo>
                        <a:pt x="940" y="165"/>
                      </a:lnTo>
                      <a:lnTo>
                        <a:pt x="925" y="171"/>
                      </a:lnTo>
                      <a:lnTo>
                        <a:pt x="902" y="168"/>
                      </a:lnTo>
                      <a:lnTo>
                        <a:pt x="883" y="174"/>
                      </a:lnTo>
                      <a:lnTo>
                        <a:pt x="887" y="184"/>
                      </a:lnTo>
                      <a:lnTo>
                        <a:pt x="867" y="200"/>
                      </a:lnTo>
                      <a:lnTo>
                        <a:pt x="830" y="217"/>
                      </a:lnTo>
                      <a:lnTo>
                        <a:pt x="807" y="217"/>
                      </a:lnTo>
                      <a:lnTo>
                        <a:pt x="799" y="213"/>
                      </a:lnTo>
                      <a:lnTo>
                        <a:pt x="805" y="205"/>
                      </a:lnTo>
                      <a:lnTo>
                        <a:pt x="809" y="195"/>
                      </a:lnTo>
                      <a:lnTo>
                        <a:pt x="812" y="189"/>
                      </a:lnTo>
                      <a:lnTo>
                        <a:pt x="814" y="189"/>
                      </a:lnTo>
                      <a:lnTo>
                        <a:pt x="817" y="178"/>
                      </a:lnTo>
                      <a:lnTo>
                        <a:pt x="809" y="151"/>
                      </a:lnTo>
                      <a:lnTo>
                        <a:pt x="801" y="154"/>
                      </a:lnTo>
                      <a:lnTo>
                        <a:pt x="794" y="161"/>
                      </a:lnTo>
                      <a:lnTo>
                        <a:pt x="789" y="160"/>
                      </a:lnTo>
                      <a:lnTo>
                        <a:pt x="801" y="141"/>
                      </a:lnTo>
                      <a:lnTo>
                        <a:pt x="798" y="118"/>
                      </a:lnTo>
                      <a:lnTo>
                        <a:pt x="779" y="107"/>
                      </a:lnTo>
                      <a:lnTo>
                        <a:pt x="768" y="107"/>
                      </a:lnTo>
                      <a:lnTo>
                        <a:pt x="768" y="116"/>
                      </a:lnTo>
                      <a:lnTo>
                        <a:pt x="759" y="118"/>
                      </a:lnTo>
                      <a:lnTo>
                        <a:pt x="759" y="127"/>
                      </a:lnTo>
                      <a:lnTo>
                        <a:pt x="756" y="130"/>
                      </a:lnTo>
                      <a:lnTo>
                        <a:pt x="755" y="123"/>
                      </a:lnTo>
                      <a:lnTo>
                        <a:pt x="744" y="134"/>
                      </a:lnTo>
                      <a:lnTo>
                        <a:pt x="739" y="162"/>
                      </a:lnTo>
                      <a:lnTo>
                        <a:pt x="744" y="177"/>
                      </a:lnTo>
                      <a:lnTo>
                        <a:pt x="744" y="189"/>
                      </a:lnTo>
                      <a:lnTo>
                        <a:pt x="735" y="207"/>
                      </a:lnTo>
                      <a:lnTo>
                        <a:pt x="726" y="215"/>
                      </a:lnTo>
                      <a:lnTo>
                        <a:pt x="718" y="210"/>
                      </a:lnTo>
                      <a:lnTo>
                        <a:pt x="713" y="197"/>
                      </a:lnTo>
                      <a:lnTo>
                        <a:pt x="712" y="174"/>
                      </a:lnTo>
                      <a:lnTo>
                        <a:pt x="720" y="138"/>
                      </a:lnTo>
                      <a:lnTo>
                        <a:pt x="728" y="122"/>
                      </a:lnTo>
                      <a:lnTo>
                        <a:pt x="726" y="118"/>
                      </a:lnTo>
                      <a:lnTo>
                        <a:pt x="722" y="130"/>
                      </a:lnTo>
                      <a:lnTo>
                        <a:pt x="710" y="137"/>
                      </a:lnTo>
                      <a:lnTo>
                        <a:pt x="713" y="130"/>
                      </a:lnTo>
                      <a:lnTo>
                        <a:pt x="726" y="109"/>
                      </a:lnTo>
                      <a:lnTo>
                        <a:pt x="736" y="102"/>
                      </a:lnTo>
                      <a:lnTo>
                        <a:pt x="736" y="108"/>
                      </a:lnTo>
                      <a:lnTo>
                        <a:pt x="762" y="96"/>
                      </a:lnTo>
                      <a:lnTo>
                        <a:pt x="772" y="102"/>
                      </a:lnTo>
                      <a:lnTo>
                        <a:pt x="775" y="97"/>
                      </a:lnTo>
                      <a:lnTo>
                        <a:pt x="788" y="98"/>
                      </a:lnTo>
                      <a:lnTo>
                        <a:pt x="781" y="85"/>
                      </a:lnTo>
                      <a:lnTo>
                        <a:pt x="778" y="8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33" name="Group 115"/>
            <p:cNvGrpSpPr>
              <a:grpSpLocks/>
            </p:cNvGrpSpPr>
            <p:nvPr/>
          </p:nvGrpSpPr>
          <p:grpSpPr bwMode="auto">
            <a:xfrm rot="20031286">
              <a:off x="4606308" y="3378399"/>
              <a:ext cx="520392" cy="883306"/>
              <a:chOff x="2472" y="690"/>
              <a:chExt cx="1822" cy="3238"/>
            </a:xfrm>
            <a:solidFill>
              <a:schemeClr val="bg1">
                <a:lumMod val="85000"/>
              </a:schemeClr>
            </a:solidFill>
          </p:grpSpPr>
          <p:sp>
            <p:nvSpPr>
              <p:cNvPr id="541" name="Freeform 116"/>
              <p:cNvSpPr>
                <a:spLocks/>
              </p:cNvSpPr>
              <p:nvPr/>
            </p:nvSpPr>
            <p:spPr bwMode="auto">
              <a:xfrm>
                <a:off x="2480" y="690"/>
                <a:ext cx="1814" cy="3212"/>
              </a:xfrm>
              <a:custGeom>
                <a:avLst/>
                <a:gdLst>
                  <a:gd name="T0" fmla="*/ 590 w 1814"/>
                  <a:gd name="T1" fmla="*/ 294 h 3212"/>
                  <a:gd name="T2" fmla="*/ 482 w 1814"/>
                  <a:gd name="T3" fmla="*/ 240 h 3212"/>
                  <a:gd name="T4" fmla="*/ 342 w 1814"/>
                  <a:gd name="T5" fmla="*/ 356 h 3212"/>
                  <a:gd name="T6" fmla="*/ 206 w 1814"/>
                  <a:gd name="T7" fmla="*/ 562 h 3212"/>
                  <a:gd name="T8" fmla="*/ 62 w 1814"/>
                  <a:gd name="T9" fmla="*/ 700 h 3212"/>
                  <a:gd name="T10" fmla="*/ 110 w 1814"/>
                  <a:gd name="T11" fmla="*/ 778 h 3212"/>
                  <a:gd name="T12" fmla="*/ 74 w 1814"/>
                  <a:gd name="T13" fmla="*/ 878 h 3212"/>
                  <a:gd name="T14" fmla="*/ 198 w 1814"/>
                  <a:gd name="T15" fmla="*/ 978 h 3212"/>
                  <a:gd name="T16" fmla="*/ 334 w 1814"/>
                  <a:gd name="T17" fmla="*/ 1146 h 3212"/>
                  <a:gd name="T18" fmla="*/ 384 w 1814"/>
                  <a:gd name="T19" fmla="*/ 1460 h 3212"/>
                  <a:gd name="T20" fmla="*/ 410 w 1814"/>
                  <a:gd name="T21" fmla="*/ 1570 h 3212"/>
                  <a:gd name="T22" fmla="*/ 454 w 1814"/>
                  <a:gd name="T23" fmla="*/ 1642 h 3212"/>
                  <a:gd name="T24" fmla="*/ 526 w 1814"/>
                  <a:gd name="T25" fmla="*/ 1752 h 3212"/>
                  <a:gd name="T26" fmla="*/ 386 w 1814"/>
                  <a:gd name="T27" fmla="*/ 1760 h 3212"/>
                  <a:gd name="T28" fmla="*/ 526 w 1814"/>
                  <a:gd name="T29" fmla="*/ 1916 h 3212"/>
                  <a:gd name="T30" fmla="*/ 480 w 1814"/>
                  <a:gd name="T31" fmla="*/ 2072 h 3212"/>
                  <a:gd name="T32" fmla="*/ 524 w 1814"/>
                  <a:gd name="T33" fmla="*/ 2220 h 3212"/>
                  <a:gd name="T34" fmla="*/ 386 w 1814"/>
                  <a:gd name="T35" fmla="*/ 2236 h 3212"/>
                  <a:gd name="T36" fmla="*/ 356 w 1814"/>
                  <a:gd name="T37" fmla="*/ 2384 h 3212"/>
                  <a:gd name="T38" fmla="*/ 362 w 1814"/>
                  <a:gd name="T39" fmla="*/ 2440 h 3212"/>
                  <a:gd name="T40" fmla="*/ 394 w 1814"/>
                  <a:gd name="T41" fmla="*/ 2546 h 3212"/>
                  <a:gd name="T42" fmla="*/ 470 w 1814"/>
                  <a:gd name="T43" fmla="*/ 2562 h 3212"/>
                  <a:gd name="T44" fmla="*/ 504 w 1814"/>
                  <a:gd name="T45" fmla="*/ 2650 h 3212"/>
                  <a:gd name="T46" fmla="*/ 484 w 1814"/>
                  <a:gd name="T47" fmla="*/ 2784 h 3212"/>
                  <a:gd name="T48" fmla="*/ 546 w 1814"/>
                  <a:gd name="T49" fmla="*/ 2954 h 3212"/>
                  <a:gd name="T50" fmla="*/ 640 w 1814"/>
                  <a:gd name="T51" fmla="*/ 3090 h 3212"/>
                  <a:gd name="T52" fmla="*/ 760 w 1814"/>
                  <a:gd name="T53" fmla="*/ 3148 h 3212"/>
                  <a:gd name="T54" fmla="*/ 918 w 1814"/>
                  <a:gd name="T55" fmla="*/ 3190 h 3212"/>
                  <a:gd name="T56" fmla="*/ 946 w 1814"/>
                  <a:gd name="T57" fmla="*/ 3080 h 3212"/>
                  <a:gd name="T58" fmla="*/ 942 w 1814"/>
                  <a:gd name="T59" fmla="*/ 2864 h 3212"/>
                  <a:gd name="T60" fmla="*/ 1050 w 1814"/>
                  <a:gd name="T61" fmla="*/ 2722 h 3212"/>
                  <a:gd name="T62" fmla="*/ 1042 w 1814"/>
                  <a:gd name="T63" fmla="*/ 2608 h 3212"/>
                  <a:gd name="T64" fmla="*/ 1132 w 1814"/>
                  <a:gd name="T65" fmla="*/ 2464 h 3212"/>
                  <a:gd name="T66" fmla="*/ 1224 w 1814"/>
                  <a:gd name="T67" fmla="*/ 2402 h 3212"/>
                  <a:gd name="T68" fmla="*/ 1378 w 1814"/>
                  <a:gd name="T69" fmla="*/ 2230 h 3212"/>
                  <a:gd name="T70" fmla="*/ 1488 w 1814"/>
                  <a:gd name="T71" fmla="*/ 2064 h 3212"/>
                  <a:gd name="T72" fmla="*/ 1700 w 1814"/>
                  <a:gd name="T73" fmla="*/ 1882 h 3212"/>
                  <a:gd name="T74" fmla="*/ 1730 w 1814"/>
                  <a:gd name="T75" fmla="*/ 1712 h 3212"/>
                  <a:gd name="T76" fmla="*/ 1534 w 1814"/>
                  <a:gd name="T77" fmla="*/ 1740 h 3212"/>
                  <a:gd name="T78" fmla="*/ 1508 w 1814"/>
                  <a:gd name="T79" fmla="*/ 1714 h 3212"/>
                  <a:gd name="T80" fmla="*/ 1456 w 1814"/>
                  <a:gd name="T81" fmla="*/ 1526 h 3212"/>
                  <a:gd name="T82" fmla="*/ 1774 w 1814"/>
                  <a:gd name="T83" fmla="*/ 1644 h 3212"/>
                  <a:gd name="T84" fmla="*/ 1692 w 1814"/>
                  <a:gd name="T85" fmla="*/ 1512 h 3212"/>
                  <a:gd name="T86" fmla="*/ 1538 w 1814"/>
                  <a:gd name="T87" fmla="*/ 1406 h 3212"/>
                  <a:gd name="T88" fmla="*/ 1450 w 1814"/>
                  <a:gd name="T89" fmla="*/ 1336 h 3212"/>
                  <a:gd name="T90" fmla="*/ 1648 w 1814"/>
                  <a:gd name="T91" fmla="*/ 1296 h 3212"/>
                  <a:gd name="T92" fmla="*/ 1650 w 1814"/>
                  <a:gd name="T93" fmla="*/ 1122 h 3212"/>
                  <a:gd name="T94" fmla="*/ 1570 w 1814"/>
                  <a:gd name="T95" fmla="*/ 1020 h 3212"/>
                  <a:gd name="T96" fmla="*/ 1576 w 1814"/>
                  <a:gd name="T97" fmla="*/ 934 h 3212"/>
                  <a:gd name="T98" fmla="*/ 1518 w 1814"/>
                  <a:gd name="T99" fmla="*/ 808 h 3212"/>
                  <a:gd name="T100" fmla="*/ 1464 w 1814"/>
                  <a:gd name="T101" fmla="*/ 690 h 3212"/>
                  <a:gd name="T102" fmla="*/ 1402 w 1814"/>
                  <a:gd name="T103" fmla="*/ 454 h 3212"/>
                  <a:gd name="T104" fmla="*/ 1414 w 1814"/>
                  <a:gd name="T105" fmla="*/ 314 h 3212"/>
                  <a:gd name="T106" fmla="*/ 1396 w 1814"/>
                  <a:gd name="T107" fmla="*/ 116 h 3212"/>
                  <a:gd name="T108" fmla="*/ 1208 w 1814"/>
                  <a:gd name="T109" fmla="*/ 164 h 3212"/>
                  <a:gd name="T110" fmla="*/ 1042 w 1814"/>
                  <a:gd name="T111" fmla="*/ 228 h 3212"/>
                  <a:gd name="T112" fmla="*/ 1132 w 1814"/>
                  <a:gd name="T113" fmla="*/ 74 h 3212"/>
                  <a:gd name="T114" fmla="*/ 944 w 1814"/>
                  <a:gd name="T115" fmla="*/ 96 h 3212"/>
                  <a:gd name="T116" fmla="*/ 930 w 1814"/>
                  <a:gd name="T117" fmla="*/ 24 h 3212"/>
                  <a:gd name="T118" fmla="*/ 756 w 1814"/>
                  <a:gd name="T119" fmla="*/ 84 h 3212"/>
                  <a:gd name="T120" fmla="*/ 756 w 1814"/>
                  <a:gd name="T121" fmla="*/ 146 h 32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14" h="3212">
                    <a:moveTo>
                      <a:pt x="770" y="282"/>
                    </a:moveTo>
                    <a:lnTo>
                      <a:pt x="754" y="276"/>
                    </a:lnTo>
                    <a:lnTo>
                      <a:pt x="742" y="258"/>
                    </a:lnTo>
                    <a:lnTo>
                      <a:pt x="736" y="238"/>
                    </a:lnTo>
                    <a:lnTo>
                      <a:pt x="700" y="208"/>
                    </a:lnTo>
                    <a:lnTo>
                      <a:pt x="668" y="170"/>
                    </a:lnTo>
                    <a:lnTo>
                      <a:pt x="654" y="176"/>
                    </a:lnTo>
                    <a:lnTo>
                      <a:pt x="660" y="212"/>
                    </a:lnTo>
                    <a:lnTo>
                      <a:pt x="672" y="246"/>
                    </a:lnTo>
                    <a:lnTo>
                      <a:pt x="674" y="266"/>
                    </a:lnTo>
                    <a:lnTo>
                      <a:pt x="664" y="278"/>
                    </a:lnTo>
                    <a:lnTo>
                      <a:pt x="674" y="296"/>
                    </a:lnTo>
                    <a:lnTo>
                      <a:pt x="662" y="294"/>
                    </a:lnTo>
                    <a:lnTo>
                      <a:pt x="622" y="254"/>
                    </a:lnTo>
                    <a:lnTo>
                      <a:pt x="590" y="294"/>
                    </a:lnTo>
                    <a:lnTo>
                      <a:pt x="592" y="270"/>
                    </a:lnTo>
                    <a:lnTo>
                      <a:pt x="604" y="230"/>
                    </a:lnTo>
                    <a:lnTo>
                      <a:pt x="582" y="188"/>
                    </a:lnTo>
                    <a:lnTo>
                      <a:pt x="572" y="216"/>
                    </a:lnTo>
                    <a:lnTo>
                      <a:pt x="550" y="202"/>
                    </a:lnTo>
                    <a:lnTo>
                      <a:pt x="522" y="212"/>
                    </a:lnTo>
                    <a:lnTo>
                      <a:pt x="494" y="220"/>
                    </a:lnTo>
                    <a:lnTo>
                      <a:pt x="488" y="232"/>
                    </a:lnTo>
                    <a:lnTo>
                      <a:pt x="508" y="260"/>
                    </a:lnTo>
                    <a:lnTo>
                      <a:pt x="512" y="278"/>
                    </a:lnTo>
                    <a:lnTo>
                      <a:pt x="520" y="310"/>
                    </a:lnTo>
                    <a:lnTo>
                      <a:pt x="524" y="324"/>
                    </a:lnTo>
                    <a:lnTo>
                      <a:pt x="496" y="288"/>
                    </a:lnTo>
                    <a:lnTo>
                      <a:pt x="488" y="262"/>
                    </a:lnTo>
                    <a:lnTo>
                      <a:pt x="482" y="240"/>
                    </a:lnTo>
                    <a:lnTo>
                      <a:pt x="466" y="232"/>
                    </a:lnTo>
                    <a:lnTo>
                      <a:pt x="442" y="252"/>
                    </a:lnTo>
                    <a:lnTo>
                      <a:pt x="436" y="276"/>
                    </a:lnTo>
                    <a:lnTo>
                      <a:pt x="444" y="294"/>
                    </a:lnTo>
                    <a:lnTo>
                      <a:pt x="432" y="308"/>
                    </a:lnTo>
                    <a:lnTo>
                      <a:pt x="428" y="332"/>
                    </a:lnTo>
                    <a:lnTo>
                      <a:pt x="428" y="344"/>
                    </a:lnTo>
                    <a:lnTo>
                      <a:pt x="410" y="332"/>
                    </a:lnTo>
                    <a:lnTo>
                      <a:pt x="396" y="320"/>
                    </a:lnTo>
                    <a:lnTo>
                      <a:pt x="388" y="342"/>
                    </a:lnTo>
                    <a:lnTo>
                      <a:pt x="388" y="372"/>
                    </a:lnTo>
                    <a:lnTo>
                      <a:pt x="380" y="340"/>
                    </a:lnTo>
                    <a:lnTo>
                      <a:pt x="376" y="328"/>
                    </a:lnTo>
                    <a:lnTo>
                      <a:pt x="358" y="344"/>
                    </a:lnTo>
                    <a:lnTo>
                      <a:pt x="342" y="356"/>
                    </a:lnTo>
                    <a:lnTo>
                      <a:pt x="310" y="378"/>
                    </a:lnTo>
                    <a:lnTo>
                      <a:pt x="282" y="396"/>
                    </a:lnTo>
                    <a:lnTo>
                      <a:pt x="262" y="430"/>
                    </a:lnTo>
                    <a:lnTo>
                      <a:pt x="274" y="446"/>
                    </a:lnTo>
                    <a:lnTo>
                      <a:pt x="296" y="458"/>
                    </a:lnTo>
                    <a:lnTo>
                      <a:pt x="308" y="452"/>
                    </a:lnTo>
                    <a:lnTo>
                      <a:pt x="322" y="454"/>
                    </a:lnTo>
                    <a:lnTo>
                      <a:pt x="310" y="474"/>
                    </a:lnTo>
                    <a:lnTo>
                      <a:pt x="318" y="492"/>
                    </a:lnTo>
                    <a:lnTo>
                      <a:pt x="294" y="496"/>
                    </a:lnTo>
                    <a:lnTo>
                      <a:pt x="298" y="522"/>
                    </a:lnTo>
                    <a:lnTo>
                      <a:pt x="276" y="544"/>
                    </a:lnTo>
                    <a:lnTo>
                      <a:pt x="250" y="566"/>
                    </a:lnTo>
                    <a:lnTo>
                      <a:pt x="230" y="574"/>
                    </a:lnTo>
                    <a:lnTo>
                      <a:pt x="206" y="562"/>
                    </a:lnTo>
                    <a:lnTo>
                      <a:pt x="174" y="564"/>
                    </a:lnTo>
                    <a:lnTo>
                      <a:pt x="150" y="570"/>
                    </a:lnTo>
                    <a:lnTo>
                      <a:pt x="108" y="574"/>
                    </a:lnTo>
                    <a:lnTo>
                      <a:pt x="94" y="592"/>
                    </a:lnTo>
                    <a:lnTo>
                      <a:pt x="74" y="588"/>
                    </a:lnTo>
                    <a:lnTo>
                      <a:pt x="48" y="588"/>
                    </a:lnTo>
                    <a:lnTo>
                      <a:pt x="34" y="600"/>
                    </a:lnTo>
                    <a:lnTo>
                      <a:pt x="40" y="612"/>
                    </a:lnTo>
                    <a:lnTo>
                      <a:pt x="22" y="628"/>
                    </a:lnTo>
                    <a:lnTo>
                      <a:pt x="22" y="644"/>
                    </a:lnTo>
                    <a:lnTo>
                      <a:pt x="32" y="656"/>
                    </a:lnTo>
                    <a:lnTo>
                      <a:pt x="32" y="668"/>
                    </a:lnTo>
                    <a:lnTo>
                      <a:pt x="40" y="678"/>
                    </a:lnTo>
                    <a:lnTo>
                      <a:pt x="40" y="692"/>
                    </a:lnTo>
                    <a:lnTo>
                      <a:pt x="62" y="700"/>
                    </a:lnTo>
                    <a:lnTo>
                      <a:pt x="78" y="696"/>
                    </a:lnTo>
                    <a:lnTo>
                      <a:pt x="64" y="716"/>
                    </a:lnTo>
                    <a:lnTo>
                      <a:pt x="86" y="720"/>
                    </a:lnTo>
                    <a:lnTo>
                      <a:pt x="66" y="738"/>
                    </a:lnTo>
                    <a:lnTo>
                      <a:pt x="88" y="756"/>
                    </a:lnTo>
                    <a:lnTo>
                      <a:pt x="112" y="738"/>
                    </a:lnTo>
                    <a:lnTo>
                      <a:pt x="120" y="764"/>
                    </a:lnTo>
                    <a:lnTo>
                      <a:pt x="140" y="770"/>
                    </a:lnTo>
                    <a:lnTo>
                      <a:pt x="160" y="756"/>
                    </a:lnTo>
                    <a:lnTo>
                      <a:pt x="174" y="772"/>
                    </a:lnTo>
                    <a:lnTo>
                      <a:pt x="174" y="792"/>
                    </a:lnTo>
                    <a:lnTo>
                      <a:pt x="152" y="794"/>
                    </a:lnTo>
                    <a:lnTo>
                      <a:pt x="152" y="808"/>
                    </a:lnTo>
                    <a:lnTo>
                      <a:pt x="134" y="788"/>
                    </a:lnTo>
                    <a:lnTo>
                      <a:pt x="110" y="778"/>
                    </a:lnTo>
                    <a:lnTo>
                      <a:pt x="82" y="788"/>
                    </a:lnTo>
                    <a:lnTo>
                      <a:pt x="110" y="810"/>
                    </a:lnTo>
                    <a:lnTo>
                      <a:pt x="152" y="822"/>
                    </a:lnTo>
                    <a:lnTo>
                      <a:pt x="122" y="816"/>
                    </a:lnTo>
                    <a:lnTo>
                      <a:pt x="72" y="788"/>
                    </a:lnTo>
                    <a:lnTo>
                      <a:pt x="44" y="776"/>
                    </a:lnTo>
                    <a:lnTo>
                      <a:pt x="26" y="786"/>
                    </a:lnTo>
                    <a:lnTo>
                      <a:pt x="8" y="778"/>
                    </a:lnTo>
                    <a:lnTo>
                      <a:pt x="0" y="796"/>
                    </a:lnTo>
                    <a:lnTo>
                      <a:pt x="8" y="822"/>
                    </a:lnTo>
                    <a:lnTo>
                      <a:pt x="28" y="822"/>
                    </a:lnTo>
                    <a:lnTo>
                      <a:pt x="44" y="814"/>
                    </a:lnTo>
                    <a:lnTo>
                      <a:pt x="32" y="840"/>
                    </a:lnTo>
                    <a:lnTo>
                      <a:pt x="58" y="868"/>
                    </a:lnTo>
                    <a:lnTo>
                      <a:pt x="74" y="878"/>
                    </a:lnTo>
                    <a:lnTo>
                      <a:pt x="34" y="880"/>
                    </a:lnTo>
                    <a:lnTo>
                      <a:pt x="22" y="890"/>
                    </a:lnTo>
                    <a:lnTo>
                      <a:pt x="40" y="944"/>
                    </a:lnTo>
                    <a:lnTo>
                      <a:pt x="82" y="974"/>
                    </a:lnTo>
                    <a:lnTo>
                      <a:pt x="88" y="940"/>
                    </a:lnTo>
                    <a:lnTo>
                      <a:pt x="98" y="960"/>
                    </a:lnTo>
                    <a:lnTo>
                      <a:pt x="124" y="946"/>
                    </a:lnTo>
                    <a:lnTo>
                      <a:pt x="128" y="958"/>
                    </a:lnTo>
                    <a:lnTo>
                      <a:pt x="118" y="974"/>
                    </a:lnTo>
                    <a:lnTo>
                      <a:pt x="126" y="986"/>
                    </a:lnTo>
                    <a:lnTo>
                      <a:pt x="144" y="974"/>
                    </a:lnTo>
                    <a:lnTo>
                      <a:pt x="166" y="972"/>
                    </a:lnTo>
                    <a:lnTo>
                      <a:pt x="176" y="956"/>
                    </a:lnTo>
                    <a:lnTo>
                      <a:pt x="182" y="978"/>
                    </a:lnTo>
                    <a:lnTo>
                      <a:pt x="198" y="978"/>
                    </a:lnTo>
                    <a:lnTo>
                      <a:pt x="206" y="960"/>
                    </a:lnTo>
                    <a:lnTo>
                      <a:pt x="222" y="970"/>
                    </a:lnTo>
                    <a:lnTo>
                      <a:pt x="222" y="986"/>
                    </a:lnTo>
                    <a:lnTo>
                      <a:pt x="240" y="988"/>
                    </a:lnTo>
                    <a:lnTo>
                      <a:pt x="262" y="1000"/>
                    </a:lnTo>
                    <a:lnTo>
                      <a:pt x="272" y="1010"/>
                    </a:lnTo>
                    <a:lnTo>
                      <a:pt x="276" y="1028"/>
                    </a:lnTo>
                    <a:lnTo>
                      <a:pt x="296" y="1032"/>
                    </a:lnTo>
                    <a:lnTo>
                      <a:pt x="312" y="1058"/>
                    </a:lnTo>
                    <a:lnTo>
                      <a:pt x="326" y="1070"/>
                    </a:lnTo>
                    <a:lnTo>
                      <a:pt x="336" y="1086"/>
                    </a:lnTo>
                    <a:lnTo>
                      <a:pt x="344" y="1096"/>
                    </a:lnTo>
                    <a:lnTo>
                      <a:pt x="342" y="1112"/>
                    </a:lnTo>
                    <a:lnTo>
                      <a:pt x="326" y="1122"/>
                    </a:lnTo>
                    <a:lnTo>
                      <a:pt x="334" y="1146"/>
                    </a:lnTo>
                    <a:lnTo>
                      <a:pt x="338" y="1170"/>
                    </a:lnTo>
                    <a:lnTo>
                      <a:pt x="352" y="1178"/>
                    </a:lnTo>
                    <a:lnTo>
                      <a:pt x="368" y="1206"/>
                    </a:lnTo>
                    <a:lnTo>
                      <a:pt x="362" y="1220"/>
                    </a:lnTo>
                    <a:lnTo>
                      <a:pt x="376" y="1236"/>
                    </a:lnTo>
                    <a:lnTo>
                      <a:pt x="388" y="1272"/>
                    </a:lnTo>
                    <a:lnTo>
                      <a:pt x="378" y="1286"/>
                    </a:lnTo>
                    <a:lnTo>
                      <a:pt x="372" y="1302"/>
                    </a:lnTo>
                    <a:lnTo>
                      <a:pt x="380" y="1320"/>
                    </a:lnTo>
                    <a:lnTo>
                      <a:pt x="392" y="1336"/>
                    </a:lnTo>
                    <a:lnTo>
                      <a:pt x="386" y="1366"/>
                    </a:lnTo>
                    <a:lnTo>
                      <a:pt x="394" y="1392"/>
                    </a:lnTo>
                    <a:lnTo>
                      <a:pt x="396" y="1416"/>
                    </a:lnTo>
                    <a:lnTo>
                      <a:pt x="380" y="1442"/>
                    </a:lnTo>
                    <a:lnTo>
                      <a:pt x="384" y="1460"/>
                    </a:lnTo>
                    <a:lnTo>
                      <a:pt x="398" y="1464"/>
                    </a:lnTo>
                    <a:lnTo>
                      <a:pt x="406" y="1486"/>
                    </a:lnTo>
                    <a:lnTo>
                      <a:pt x="412" y="1504"/>
                    </a:lnTo>
                    <a:lnTo>
                      <a:pt x="418" y="1522"/>
                    </a:lnTo>
                    <a:lnTo>
                      <a:pt x="404" y="1534"/>
                    </a:lnTo>
                    <a:lnTo>
                      <a:pt x="384" y="1528"/>
                    </a:lnTo>
                    <a:lnTo>
                      <a:pt x="368" y="1532"/>
                    </a:lnTo>
                    <a:lnTo>
                      <a:pt x="384" y="1544"/>
                    </a:lnTo>
                    <a:lnTo>
                      <a:pt x="384" y="1558"/>
                    </a:lnTo>
                    <a:lnTo>
                      <a:pt x="362" y="1562"/>
                    </a:lnTo>
                    <a:lnTo>
                      <a:pt x="368" y="1576"/>
                    </a:lnTo>
                    <a:lnTo>
                      <a:pt x="350" y="1592"/>
                    </a:lnTo>
                    <a:lnTo>
                      <a:pt x="356" y="1606"/>
                    </a:lnTo>
                    <a:lnTo>
                      <a:pt x="384" y="1602"/>
                    </a:lnTo>
                    <a:lnTo>
                      <a:pt x="410" y="1570"/>
                    </a:lnTo>
                    <a:lnTo>
                      <a:pt x="372" y="1616"/>
                    </a:lnTo>
                    <a:lnTo>
                      <a:pt x="340" y="1624"/>
                    </a:lnTo>
                    <a:lnTo>
                      <a:pt x="338" y="1650"/>
                    </a:lnTo>
                    <a:lnTo>
                      <a:pt x="346" y="1666"/>
                    </a:lnTo>
                    <a:lnTo>
                      <a:pt x="360" y="1666"/>
                    </a:lnTo>
                    <a:lnTo>
                      <a:pt x="378" y="1684"/>
                    </a:lnTo>
                    <a:lnTo>
                      <a:pt x="404" y="1676"/>
                    </a:lnTo>
                    <a:lnTo>
                      <a:pt x="418" y="1664"/>
                    </a:lnTo>
                    <a:lnTo>
                      <a:pt x="412" y="1644"/>
                    </a:lnTo>
                    <a:lnTo>
                      <a:pt x="440" y="1630"/>
                    </a:lnTo>
                    <a:lnTo>
                      <a:pt x="434" y="1572"/>
                    </a:lnTo>
                    <a:lnTo>
                      <a:pt x="446" y="1614"/>
                    </a:lnTo>
                    <a:lnTo>
                      <a:pt x="448" y="1632"/>
                    </a:lnTo>
                    <a:lnTo>
                      <a:pt x="460" y="1614"/>
                    </a:lnTo>
                    <a:lnTo>
                      <a:pt x="454" y="1642"/>
                    </a:lnTo>
                    <a:lnTo>
                      <a:pt x="468" y="1648"/>
                    </a:lnTo>
                    <a:lnTo>
                      <a:pt x="514" y="1650"/>
                    </a:lnTo>
                    <a:lnTo>
                      <a:pt x="486" y="1664"/>
                    </a:lnTo>
                    <a:lnTo>
                      <a:pt x="468" y="1662"/>
                    </a:lnTo>
                    <a:lnTo>
                      <a:pt x="456" y="1680"/>
                    </a:lnTo>
                    <a:lnTo>
                      <a:pt x="482" y="1684"/>
                    </a:lnTo>
                    <a:lnTo>
                      <a:pt x="502" y="1674"/>
                    </a:lnTo>
                    <a:lnTo>
                      <a:pt x="516" y="1682"/>
                    </a:lnTo>
                    <a:lnTo>
                      <a:pt x="482" y="1694"/>
                    </a:lnTo>
                    <a:lnTo>
                      <a:pt x="508" y="1700"/>
                    </a:lnTo>
                    <a:lnTo>
                      <a:pt x="490" y="1716"/>
                    </a:lnTo>
                    <a:lnTo>
                      <a:pt x="510" y="1714"/>
                    </a:lnTo>
                    <a:lnTo>
                      <a:pt x="494" y="1726"/>
                    </a:lnTo>
                    <a:lnTo>
                      <a:pt x="514" y="1734"/>
                    </a:lnTo>
                    <a:lnTo>
                      <a:pt x="526" y="1752"/>
                    </a:lnTo>
                    <a:lnTo>
                      <a:pt x="500" y="1742"/>
                    </a:lnTo>
                    <a:lnTo>
                      <a:pt x="510" y="1766"/>
                    </a:lnTo>
                    <a:lnTo>
                      <a:pt x="530" y="1768"/>
                    </a:lnTo>
                    <a:lnTo>
                      <a:pt x="524" y="1786"/>
                    </a:lnTo>
                    <a:lnTo>
                      <a:pt x="538" y="1782"/>
                    </a:lnTo>
                    <a:lnTo>
                      <a:pt x="526" y="1798"/>
                    </a:lnTo>
                    <a:lnTo>
                      <a:pt x="548" y="1818"/>
                    </a:lnTo>
                    <a:lnTo>
                      <a:pt x="538" y="1840"/>
                    </a:lnTo>
                    <a:lnTo>
                      <a:pt x="504" y="1826"/>
                    </a:lnTo>
                    <a:lnTo>
                      <a:pt x="484" y="1806"/>
                    </a:lnTo>
                    <a:lnTo>
                      <a:pt x="464" y="1780"/>
                    </a:lnTo>
                    <a:lnTo>
                      <a:pt x="442" y="1770"/>
                    </a:lnTo>
                    <a:lnTo>
                      <a:pt x="424" y="1772"/>
                    </a:lnTo>
                    <a:lnTo>
                      <a:pt x="406" y="1764"/>
                    </a:lnTo>
                    <a:lnTo>
                      <a:pt x="386" y="1760"/>
                    </a:lnTo>
                    <a:lnTo>
                      <a:pt x="372" y="1772"/>
                    </a:lnTo>
                    <a:lnTo>
                      <a:pt x="382" y="1796"/>
                    </a:lnTo>
                    <a:lnTo>
                      <a:pt x="386" y="1816"/>
                    </a:lnTo>
                    <a:lnTo>
                      <a:pt x="414" y="1818"/>
                    </a:lnTo>
                    <a:lnTo>
                      <a:pt x="434" y="1826"/>
                    </a:lnTo>
                    <a:lnTo>
                      <a:pt x="450" y="1856"/>
                    </a:lnTo>
                    <a:lnTo>
                      <a:pt x="480" y="1872"/>
                    </a:lnTo>
                    <a:lnTo>
                      <a:pt x="518" y="1866"/>
                    </a:lnTo>
                    <a:lnTo>
                      <a:pt x="564" y="1878"/>
                    </a:lnTo>
                    <a:lnTo>
                      <a:pt x="546" y="1890"/>
                    </a:lnTo>
                    <a:lnTo>
                      <a:pt x="546" y="1912"/>
                    </a:lnTo>
                    <a:lnTo>
                      <a:pt x="516" y="1898"/>
                    </a:lnTo>
                    <a:lnTo>
                      <a:pt x="498" y="1918"/>
                    </a:lnTo>
                    <a:lnTo>
                      <a:pt x="504" y="1936"/>
                    </a:lnTo>
                    <a:lnTo>
                      <a:pt x="526" y="1916"/>
                    </a:lnTo>
                    <a:lnTo>
                      <a:pt x="516" y="1940"/>
                    </a:lnTo>
                    <a:lnTo>
                      <a:pt x="534" y="1938"/>
                    </a:lnTo>
                    <a:lnTo>
                      <a:pt x="548" y="1948"/>
                    </a:lnTo>
                    <a:lnTo>
                      <a:pt x="518" y="1956"/>
                    </a:lnTo>
                    <a:lnTo>
                      <a:pt x="514" y="1978"/>
                    </a:lnTo>
                    <a:lnTo>
                      <a:pt x="538" y="1986"/>
                    </a:lnTo>
                    <a:lnTo>
                      <a:pt x="548" y="1998"/>
                    </a:lnTo>
                    <a:lnTo>
                      <a:pt x="552" y="2014"/>
                    </a:lnTo>
                    <a:lnTo>
                      <a:pt x="528" y="2020"/>
                    </a:lnTo>
                    <a:lnTo>
                      <a:pt x="508" y="2000"/>
                    </a:lnTo>
                    <a:lnTo>
                      <a:pt x="494" y="2016"/>
                    </a:lnTo>
                    <a:lnTo>
                      <a:pt x="500" y="2038"/>
                    </a:lnTo>
                    <a:lnTo>
                      <a:pt x="508" y="2044"/>
                    </a:lnTo>
                    <a:lnTo>
                      <a:pt x="502" y="2068"/>
                    </a:lnTo>
                    <a:lnTo>
                      <a:pt x="480" y="2072"/>
                    </a:lnTo>
                    <a:lnTo>
                      <a:pt x="454" y="2068"/>
                    </a:lnTo>
                    <a:lnTo>
                      <a:pt x="432" y="2076"/>
                    </a:lnTo>
                    <a:lnTo>
                      <a:pt x="406" y="2076"/>
                    </a:lnTo>
                    <a:lnTo>
                      <a:pt x="390" y="2088"/>
                    </a:lnTo>
                    <a:lnTo>
                      <a:pt x="418" y="2102"/>
                    </a:lnTo>
                    <a:lnTo>
                      <a:pt x="426" y="2120"/>
                    </a:lnTo>
                    <a:lnTo>
                      <a:pt x="444" y="2102"/>
                    </a:lnTo>
                    <a:lnTo>
                      <a:pt x="472" y="2100"/>
                    </a:lnTo>
                    <a:lnTo>
                      <a:pt x="500" y="2088"/>
                    </a:lnTo>
                    <a:lnTo>
                      <a:pt x="490" y="2112"/>
                    </a:lnTo>
                    <a:lnTo>
                      <a:pt x="494" y="2130"/>
                    </a:lnTo>
                    <a:lnTo>
                      <a:pt x="528" y="2156"/>
                    </a:lnTo>
                    <a:lnTo>
                      <a:pt x="522" y="2176"/>
                    </a:lnTo>
                    <a:lnTo>
                      <a:pt x="490" y="2180"/>
                    </a:lnTo>
                    <a:lnTo>
                      <a:pt x="524" y="2220"/>
                    </a:lnTo>
                    <a:lnTo>
                      <a:pt x="490" y="2196"/>
                    </a:lnTo>
                    <a:lnTo>
                      <a:pt x="450" y="2194"/>
                    </a:lnTo>
                    <a:lnTo>
                      <a:pt x="420" y="2170"/>
                    </a:lnTo>
                    <a:lnTo>
                      <a:pt x="382" y="2188"/>
                    </a:lnTo>
                    <a:lnTo>
                      <a:pt x="350" y="2212"/>
                    </a:lnTo>
                    <a:lnTo>
                      <a:pt x="348" y="2232"/>
                    </a:lnTo>
                    <a:lnTo>
                      <a:pt x="362" y="2230"/>
                    </a:lnTo>
                    <a:lnTo>
                      <a:pt x="378" y="2228"/>
                    </a:lnTo>
                    <a:lnTo>
                      <a:pt x="396" y="2224"/>
                    </a:lnTo>
                    <a:lnTo>
                      <a:pt x="426" y="2216"/>
                    </a:lnTo>
                    <a:lnTo>
                      <a:pt x="464" y="2222"/>
                    </a:lnTo>
                    <a:lnTo>
                      <a:pt x="476" y="2252"/>
                    </a:lnTo>
                    <a:lnTo>
                      <a:pt x="456" y="2232"/>
                    </a:lnTo>
                    <a:lnTo>
                      <a:pt x="426" y="2226"/>
                    </a:lnTo>
                    <a:lnTo>
                      <a:pt x="386" y="2236"/>
                    </a:lnTo>
                    <a:lnTo>
                      <a:pt x="366" y="2238"/>
                    </a:lnTo>
                    <a:lnTo>
                      <a:pt x="344" y="2252"/>
                    </a:lnTo>
                    <a:lnTo>
                      <a:pt x="352" y="2274"/>
                    </a:lnTo>
                    <a:lnTo>
                      <a:pt x="366" y="2288"/>
                    </a:lnTo>
                    <a:lnTo>
                      <a:pt x="390" y="2286"/>
                    </a:lnTo>
                    <a:lnTo>
                      <a:pt x="402" y="2300"/>
                    </a:lnTo>
                    <a:lnTo>
                      <a:pt x="376" y="2302"/>
                    </a:lnTo>
                    <a:lnTo>
                      <a:pt x="364" y="2316"/>
                    </a:lnTo>
                    <a:lnTo>
                      <a:pt x="398" y="2326"/>
                    </a:lnTo>
                    <a:lnTo>
                      <a:pt x="388" y="2334"/>
                    </a:lnTo>
                    <a:lnTo>
                      <a:pt x="350" y="2324"/>
                    </a:lnTo>
                    <a:lnTo>
                      <a:pt x="338" y="2348"/>
                    </a:lnTo>
                    <a:lnTo>
                      <a:pt x="344" y="2358"/>
                    </a:lnTo>
                    <a:lnTo>
                      <a:pt x="330" y="2376"/>
                    </a:lnTo>
                    <a:lnTo>
                      <a:pt x="356" y="2384"/>
                    </a:lnTo>
                    <a:lnTo>
                      <a:pt x="374" y="2364"/>
                    </a:lnTo>
                    <a:lnTo>
                      <a:pt x="416" y="2324"/>
                    </a:lnTo>
                    <a:lnTo>
                      <a:pt x="450" y="2298"/>
                    </a:lnTo>
                    <a:lnTo>
                      <a:pt x="514" y="2268"/>
                    </a:lnTo>
                    <a:lnTo>
                      <a:pt x="492" y="2298"/>
                    </a:lnTo>
                    <a:lnTo>
                      <a:pt x="478" y="2302"/>
                    </a:lnTo>
                    <a:lnTo>
                      <a:pt x="456" y="2312"/>
                    </a:lnTo>
                    <a:lnTo>
                      <a:pt x="414" y="2346"/>
                    </a:lnTo>
                    <a:lnTo>
                      <a:pt x="344" y="2392"/>
                    </a:lnTo>
                    <a:lnTo>
                      <a:pt x="360" y="2400"/>
                    </a:lnTo>
                    <a:lnTo>
                      <a:pt x="400" y="2408"/>
                    </a:lnTo>
                    <a:lnTo>
                      <a:pt x="436" y="2404"/>
                    </a:lnTo>
                    <a:lnTo>
                      <a:pt x="402" y="2420"/>
                    </a:lnTo>
                    <a:lnTo>
                      <a:pt x="362" y="2410"/>
                    </a:lnTo>
                    <a:lnTo>
                      <a:pt x="362" y="2440"/>
                    </a:lnTo>
                    <a:lnTo>
                      <a:pt x="370" y="2450"/>
                    </a:lnTo>
                    <a:lnTo>
                      <a:pt x="378" y="2466"/>
                    </a:lnTo>
                    <a:lnTo>
                      <a:pt x="392" y="2476"/>
                    </a:lnTo>
                    <a:lnTo>
                      <a:pt x="414" y="2454"/>
                    </a:lnTo>
                    <a:lnTo>
                      <a:pt x="430" y="2436"/>
                    </a:lnTo>
                    <a:lnTo>
                      <a:pt x="466" y="2434"/>
                    </a:lnTo>
                    <a:lnTo>
                      <a:pt x="488" y="2446"/>
                    </a:lnTo>
                    <a:lnTo>
                      <a:pt x="450" y="2440"/>
                    </a:lnTo>
                    <a:lnTo>
                      <a:pt x="428" y="2448"/>
                    </a:lnTo>
                    <a:lnTo>
                      <a:pt x="404" y="2470"/>
                    </a:lnTo>
                    <a:lnTo>
                      <a:pt x="392" y="2490"/>
                    </a:lnTo>
                    <a:lnTo>
                      <a:pt x="384" y="2508"/>
                    </a:lnTo>
                    <a:lnTo>
                      <a:pt x="402" y="2510"/>
                    </a:lnTo>
                    <a:lnTo>
                      <a:pt x="394" y="2528"/>
                    </a:lnTo>
                    <a:lnTo>
                      <a:pt x="394" y="2546"/>
                    </a:lnTo>
                    <a:lnTo>
                      <a:pt x="402" y="2552"/>
                    </a:lnTo>
                    <a:lnTo>
                      <a:pt x="426" y="2544"/>
                    </a:lnTo>
                    <a:lnTo>
                      <a:pt x="444" y="2542"/>
                    </a:lnTo>
                    <a:lnTo>
                      <a:pt x="426" y="2562"/>
                    </a:lnTo>
                    <a:lnTo>
                      <a:pt x="394" y="2580"/>
                    </a:lnTo>
                    <a:lnTo>
                      <a:pt x="396" y="2610"/>
                    </a:lnTo>
                    <a:lnTo>
                      <a:pt x="394" y="2640"/>
                    </a:lnTo>
                    <a:lnTo>
                      <a:pt x="414" y="2644"/>
                    </a:lnTo>
                    <a:lnTo>
                      <a:pt x="432" y="2622"/>
                    </a:lnTo>
                    <a:lnTo>
                      <a:pt x="458" y="2610"/>
                    </a:lnTo>
                    <a:lnTo>
                      <a:pt x="424" y="2612"/>
                    </a:lnTo>
                    <a:lnTo>
                      <a:pt x="444" y="2606"/>
                    </a:lnTo>
                    <a:lnTo>
                      <a:pt x="472" y="2580"/>
                    </a:lnTo>
                    <a:lnTo>
                      <a:pt x="436" y="2588"/>
                    </a:lnTo>
                    <a:lnTo>
                      <a:pt x="470" y="2562"/>
                    </a:lnTo>
                    <a:lnTo>
                      <a:pt x="468" y="2538"/>
                    </a:lnTo>
                    <a:lnTo>
                      <a:pt x="476" y="2510"/>
                    </a:lnTo>
                    <a:lnTo>
                      <a:pt x="478" y="2564"/>
                    </a:lnTo>
                    <a:lnTo>
                      <a:pt x="482" y="2590"/>
                    </a:lnTo>
                    <a:lnTo>
                      <a:pt x="520" y="2568"/>
                    </a:lnTo>
                    <a:lnTo>
                      <a:pt x="494" y="2598"/>
                    </a:lnTo>
                    <a:lnTo>
                      <a:pt x="516" y="2608"/>
                    </a:lnTo>
                    <a:lnTo>
                      <a:pt x="532" y="2630"/>
                    </a:lnTo>
                    <a:lnTo>
                      <a:pt x="504" y="2612"/>
                    </a:lnTo>
                    <a:lnTo>
                      <a:pt x="470" y="2614"/>
                    </a:lnTo>
                    <a:lnTo>
                      <a:pt x="444" y="2634"/>
                    </a:lnTo>
                    <a:lnTo>
                      <a:pt x="436" y="2662"/>
                    </a:lnTo>
                    <a:lnTo>
                      <a:pt x="462" y="2648"/>
                    </a:lnTo>
                    <a:lnTo>
                      <a:pt x="490" y="2636"/>
                    </a:lnTo>
                    <a:lnTo>
                      <a:pt x="504" y="2650"/>
                    </a:lnTo>
                    <a:lnTo>
                      <a:pt x="506" y="2670"/>
                    </a:lnTo>
                    <a:lnTo>
                      <a:pt x="490" y="2654"/>
                    </a:lnTo>
                    <a:lnTo>
                      <a:pt x="470" y="2658"/>
                    </a:lnTo>
                    <a:lnTo>
                      <a:pt x="420" y="2672"/>
                    </a:lnTo>
                    <a:lnTo>
                      <a:pt x="422" y="2686"/>
                    </a:lnTo>
                    <a:lnTo>
                      <a:pt x="428" y="2700"/>
                    </a:lnTo>
                    <a:lnTo>
                      <a:pt x="418" y="2726"/>
                    </a:lnTo>
                    <a:lnTo>
                      <a:pt x="444" y="2722"/>
                    </a:lnTo>
                    <a:lnTo>
                      <a:pt x="424" y="2748"/>
                    </a:lnTo>
                    <a:lnTo>
                      <a:pt x="434" y="2760"/>
                    </a:lnTo>
                    <a:lnTo>
                      <a:pt x="450" y="2742"/>
                    </a:lnTo>
                    <a:lnTo>
                      <a:pt x="466" y="2740"/>
                    </a:lnTo>
                    <a:lnTo>
                      <a:pt x="436" y="2780"/>
                    </a:lnTo>
                    <a:lnTo>
                      <a:pt x="458" y="2780"/>
                    </a:lnTo>
                    <a:lnTo>
                      <a:pt x="484" y="2784"/>
                    </a:lnTo>
                    <a:lnTo>
                      <a:pt x="442" y="2786"/>
                    </a:lnTo>
                    <a:lnTo>
                      <a:pt x="454" y="2802"/>
                    </a:lnTo>
                    <a:lnTo>
                      <a:pt x="478" y="2808"/>
                    </a:lnTo>
                    <a:lnTo>
                      <a:pt x="476" y="2830"/>
                    </a:lnTo>
                    <a:lnTo>
                      <a:pt x="504" y="2816"/>
                    </a:lnTo>
                    <a:lnTo>
                      <a:pt x="494" y="2838"/>
                    </a:lnTo>
                    <a:lnTo>
                      <a:pt x="476" y="2844"/>
                    </a:lnTo>
                    <a:lnTo>
                      <a:pt x="466" y="2874"/>
                    </a:lnTo>
                    <a:lnTo>
                      <a:pt x="490" y="2896"/>
                    </a:lnTo>
                    <a:lnTo>
                      <a:pt x="510" y="2906"/>
                    </a:lnTo>
                    <a:lnTo>
                      <a:pt x="528" y="2920"/>
                    </a:lnTo>
                    <a:lnTo>
                      <a:pt x="510" y="2938"/>
                    </a:lnTo>
                    <a:lnTo>
                      <a:pt x="530" y="2946"/>
                    </a:lnTo>
                    <a:lnTo>
                      <a:pt x="544" y="2942"/>
                    </a:lnTo>
                    <a:lnTo>
                      <a:pt x="546" y="2954"/>
                    </a:lnTo>
                    <a:lnTo>
                      <a:pt x="524" y="2958"/>
                    </a:lnTo>
                    <a:lnTo>
                      <a:pt x="528" y="2972"/>
                    </a:lnTo>
                    <a:lnTo>
                      <a:pt x="558" y="2966"/>
                    </a:lnTo>
                    <a:lnTo>
                      <a:pt x="534" y="2986"/>
                    </a:lnTo>
                    <a:lnTo>
                      <a:pt x="552" y="2994"/>
                    </a:lnTo>
                    <a:lnTo>
                      <a:pt x="572" y="2998"/>
                    </a:lnTo>
                    <a:lnTo>
                      <a:pt x="588" y="3008"/>
                    </a:lnTo>
                    <a:lnTo>
                      <a:pt x="588" y="3032"/>
                    </a:lnTo>
                    <a:lnTo>
                      <a:pt x="606" y="3038"/>
                    </a:lnTo>
                    <a:lnTo>
                      <a:pt x="596" y="3060"/>
                    </a:lnTo>
                    <a:lnTo>
                      <a:pt x="614" y="3066"/>
                    </a:lnTo>
                    <a:lnTo>
                      <a:pt x="618" y="3080"/>
                    </a:lnTo>
                    <a:lnTo>
                      <a:pt x="616" y="3092"/>
                    </a:lnTo>
                    <a:lnTo>
                      <a:pt x="630" y="3098"/>
                    </a:lnTo>
                    <a:lnTo>
                      <a:pt x="640" y="3090"/>
                    </a:lnTo>
                    <a:lnTo>
                      <a:pt x="660" y="3092"/>
                    </a:lnTo>
                    <a:lnTo>
                      <a:pt x="668" y="3098"/>
                    </a:lnTo>
                    <a:lnTo>
                      <a:pt x="694" y="3094"/>
                    </a:lnTo>
                    <a:lnTo>
                      <a:pt x="710" y="3076"/>
                    </a:lnTo>
                    <a:lnTo>
                      <a:pt x="726" y="3074"/>
                    </a:lnTo>
                    <a:lnTo>
                      <a:pt x="736" y="3054"/>
                    </a:lnTo>
                    <a:lnTo>
                      <a:pt x="750" y="3042"/>
                    </a:lnTo>
                    <a:lnTo>
                      <a:pt x="750" y="3078"/>
                    </a:lnTo>
                    <a:lnTo>
                      <a:pt x="774" y="3060"/>
                    </a:lnTo>
                    <a:lnTo>
                      <a:pt x="778" y="3072"/>
                    </a:lnTo>
                    <a:lnTo>
                      <a:pt x="756" y="3096"/>
                    </a:lnTo>
                    <a:lnTo>
                      <a:pt x="730" y="3116"/>
                    </a:lnTo>
                    <a:lnTo>
                      <a:pt x="784" y="3094"/>
                    </a:lnTo>
                    <a:lnTo>
                      <a:pt x="736" y="3130"/>
                    </a:lnTo>
                    <a:lnTo>
                      <a:pt x="760" y="3148"/>
                    </a:lnTo>
                    <a:lnTo>
                      <a:pt x="776" y="3128"/>
                    </a:lnTo>
                    <a:lnTo>
                      <a:pt x="770" y="3150"/>
                    </a:lnTo>
                    <a:lnTo>
                      <a:pt x="786" y="3160"/>
                    </a:lnTo>
                    <a:lnTo>
                      <a:pt x="820" y="3130"/>
                    </a:lnTo>
                    <a:lnTo>
                      <a:pt x="788" y="3166"/>
                    </a:lnTo>
                    <a:lnTo>
                      <a:pt x="778" y="3182"/>
                    </a:lnTo>
                    <a:lnTo>
                      <a:pt x="826" y="3174"/>
                    </a:lnTo>
                    <a:lnTo>
                      <a:pt x="802" y="3192"/>
                    </a:lnTo>
                    <a:lnTo>
                      <a:pt x="810" y="3204"/>
                    </a:lnTo>
                    <a:lnTo>
                      <a:pt x="824" y="3212"/>
                    </a:lnTo>
                    <a:lnTo>
                      <a:pt x="842" y="3196"/>
                    </a:lnTo>
                    <a:lnTo>
                      <a:pt x="854" y="3172"/>
                    </a:lnTo>
                    <a:lnTo>
                      <a:pt x="872" y="3188"/>
                    </a:lnTo>
                    <a:lnTo>
                      <a:pt x="892" y="3194"/>
                    </a:lnTo>
                    <a:lnTo>
                      <a:pt x="918" y="3190"/>
                    </a:lnTo>
                    <a:lnTo>
                      <a:pt x="920" y="3174"/>
                    </a:lnTo>
                    <a:lnTo>
                      <a:pt x="906" y="3164"/>
                    </a:lnTo>
                    <a:lnTo>
                      <a:pt x="904" y="3152"/>
                    </a:lnTo>
                    <a:lnTo>
                      <a:pt x="892" y="3142"/>
                    </a:lnTo>
                    <a:lnTo>
                      <a:pt x="880" y="3150"/>
                    </a:lnTo>
                    <a:lnTo>
                      <a:pt x="856" y="3132"/>
                    </a:lnTo>
                    <a:lnTo>
                      <a:pt x="874" y="3142"/>
                    </a:lnTo>
                    <a:lnTo>
                      <a:pt x="888" y="3130"/>
                    </a:lnTo>
                    <a:lnTo>
                      <a:pt x="916" y="3150"/>
                    </a:lnTo>
                    <a:lnTo>
                      <a:pt x="934" y="3140"/>
                    </a:lnTo>
                    <a:lnTo>
                      <a:pt x="940" y="3120"/>
                    </a:lnTo>
                    <a:lnTo>
                      <a:pt x="932" y="3104"/>
                    </a:lnTo>
                    <a:lnTo>
                      <a:pt x="904" y="3098"/>
                    </a:lnTo>
                    <a:lnTo>
                      <a:pt x="932" y="3094"/>
                    </a:lnTo>
                    <a:lnTo>
                      <a:pt x="946" y="3080"/>
                    </a:lnTo>
                    <a:lnTo>
                      <a:pt x="936" y="3068"/>
                    </a:lnTo>
                    <a:lnTo>
                      <a:pt x="930" y="3058"/>
                    </a:lnTo>
                    <a:lnTo>
                      <a:pt x="948" y="3044"/>
                    </a:lnTo>
                    <a:lnTo>
                      <a:pt x="960" y="3020"/>
                    </a:lnTo>
                    <a:lnTo>
                      <a:pt x="932" y="3008"/>
                    </a:lnTo>
                    <a:lnTo>
                      <a:pt x="956" y="3010"/>
                    </a:lnTo>
                    <a:lnTo>
                      <a:pt x="974" y="2988"/>
                    </a:lnTo>
                    <a:lnTo>
                      <a:pt x="958" y="2984"/>
                    </a:lnTo>
                    <a:lnTo>
                      <a:pt x="976" y="2978"/>
                    </a:lnTo>
                    <a:lnTo>
                      <a:pt x="980" y="2948"/>
                    </a:lnTo>
                    <a:lnTo>
                      <a:pt x="968" y="2938"/>
                    </a:lnTo>
                    <a:lnTo>
                      <a:pt x="970" y="2906"/>
                    </a:lnTo>
                    <a:lnTo>
                      <a:pt x="954" y="2890"/>
                    </a:lnTo>
                    <a:lnTo>
                      <a:pt x="960" y="2868"/>
                    </a:lnTo>
                    <a:lnTo>
                      <a:pt x="942" y="2864"/>
                    </a:lnTo>
                    <a:lnTo>
                      <a:pt x="914" y="2858"/>
                    </a:lnTo>
                    <a:lnTo>
                      <a:pt x="948" y="2852"/>
                    </a:lnTo>
                    <a:lnTo>
                      <a:pt x="964" y="2838"/>
                    </a:lnTo>
                    <a:lnTo>
                      <a:pt x="992" y="2838"/>
                    </a:lnTo>
                    <a:lnTo>
                      <a:pt x="998" y="2820"/>
                    </a:lnTo>
                    <a:lnTo>
                      <a:pt x="990" y="2804"/>
                    </a:lnTo>
                    <a:lnTo>
                      <a:pt x="972" y="2792"/>
                    </a:lnTo>
                    <a:lnTo>
                      <a:pt x="1000" y="2798"/>
                    </a:lnTo>
                    <a:lnTo>
                      <a:pt x="1008" y="2780"/>
                    </a:lnTo>
                    <a:lnTo>
                      <a:pt x="994" y="2762"/>
                    </a:lnTo>
                    <a:lnTo>
                      <a:pt x="988" y="2744"/>
                    </a:lnTo>
                    <a:lnTo>
                      <a:pt x="1006" y="2752"/>
                    </a:lnTo>
                    <a:lnTo>
                      <a:pt x="1026" y="2754"/>
                    </a:lnTo>
                    <a:lnTo>
                      <a:pt x="1042" y="2738"/>
                    </a:lnTo>
                    <a:lnTo>
                      <a:pt x="1050" y="2722"/>
                    </a:lnTo>
                    <a:lnTo>
                      <a:pt x="1018" y="2714"/>
                    </a:lnTo>
                    <a:lnTo>
                      <a:pt x="996" y="2702"/>
                    </a:lnTo>
                    <a:lnTo>
                      <a:pt x="1008" y="2694"/>
                    </a:lnTo>
                    <a:lnTo>
                      <a:pt x="1030" y="2706"/>
                    </a:lnTo>
                    <a:lnTo>
                      <a:pt x="1060" y="2708"/>
                    </a:lnTo>
                    <a:lnTo>
                      <a:pt x="1054" y="2694"/>
                    </a:lnTo>
                    <a:lnTo>
                      <a:pt x="1046" y="2674"/>
                    </a:lnTo>
                    <a:lnTo>
                      <a:pt x="1044" y="2656"/>
                    </a:lnTo>
                    <a:lnTo>
                      <a:pt x="1016" y="2648"/>
                    </a:lnTo>
                    <a:lnTo>
                      <a:pt x="992" y="2640"/>
                    </a:lnTo>
                    <a:lnTo>
                      <a:pt x="1014" y="2630"/>
                    </a:lnTo>
                    <a:lnTo>
                      <a:pt x="1042" y="2646"/>
                    </a:lnTo>
                    <a:lnTo>
                      <a:pt x="1040" y="2630"/>
                    </a:lnTo>
                    <a:lnTo>
                      <a:pt x="1058" y="2624"/>
                    </a:lnTo>
                    <a:lnTo>
                      <a:pt x="1042" y="2608"/>
                    </a:lnTo>
                    <a:lnTo>
                      <a:pt x="1042" y="2592"/>
                    </a:lnTo>
                    <a:lnTo>
                      <a:pt x="1030" y="2574"/>
                    </a:lnTo>
                    <a:lnTo>
                      <a:pt x="1012" y="2554"/>
                    </a:lnTo>
                    <a:lnTo>
                      <a:pt x="1022" y="2534"/>
                    </a:lnTo>
                    <a:lnTo>
                      <a:pt x="1044" y="2526"/>
                    </a:lnTo>
                    <a:lnTo>
                      <a:pt x="1058" y="2530"/>
                    </a:lnTo>
                    <a:lnTo>
                      <a:pt x="1080" y="2512"/>
                    </a:lnTo>
                    <a:lnTo>
                      <a:pt x="1098" y="2498"/>
                    </a:lnTo>
                    <a:lnTo>
                      <a:pt x="1076" y="2494"/>
                    </a:lnTo>
                    <a:lnTo>
                      <a:pt x="1068" y="2476"/>
                    </a:lnTo>
                    <a:lnTo>
                      <a:pt x="1088" y="2474"/>
                    </a:lnTo>
                    <a:lnTo>
                      <a:pt x="1094" y="2462"/>
                    </a:lnTo>
                    <a:lnTo>
                      <a:pt x="1102" y="2452"/>
                    </a:lnTo>
                    <a:lnTo>
                      <a:pt x="1114" y="2458"/>
                    </a:lnTo>
                    <a:lnTo>
                      <a:pt x="1132" y="2464"/>
                    </a:lnTo>
                    <a:lnTo>
                      <a:pt x="1140" y="2444"/>
                    </a:lnTo>
                    <a:lnTo>
                      <a:pt x="1152" y="2450"/>
                    </a:lnTo>
                    <a:lnTo>
                      <a:pt x="1168" y="2438"/>
                    </a:lnTo>
                    <a:lnTo>
                      <a:pt x="1158" y="2422"/>
                    </a:lnTo>
                    <a:lnTo>
                      <a:pt x="1140" y="2412"/>
                    </a:lnTo>
                    <a:lnTo>
                      <a:pt x="1152" y="2398"/>
                    </a:lnTo>
                    <a:lnTo>
                      <a:pt x="1168" y="2402"/>
                    </a:lnTo>
                    <a:lnTo>
                      <a:pt x="1168" y="2372"/>
                    </a:lnTo>
                    <a:lnTo>
                      <a:pt x="1162" y="2350"/>
                    </a:lnTo>
                    <a:lnTo>
                      <a:pt x="1186" y="2346"/>
                    </a:lnTo>
                    <a:lnTo>
                      <a:pt x="1210" y="2354"/>
                    </a:lnTo>
                    <a:lnTo>
                      <a:pt x="1188" y="2380"/>
                    </a:lnTo>
                    <a:lnTo>
                      <a:pt x="1188" y="2408"/>
                    </a:lnTo>
                    <a:lnTo>
                      <a:pt x="1214" y="2414"/>
                    </a:lnTo>
                    <a:lnTo>
                      <a:pt x="1224" y="2402"/>
                    </a:lnTo>
                    <a:lnTo>
                      <a:pt x="1244" y="2400"/>
                    </a:lnTo>
                    <a:lnTo>
                      <a:pt x="1250" y="2380"/>
                    </a:lnTo>
                    <a:lnTo>
                      <a:pt x="1270" y="2404"/>
                    </a:lnTo>
                    <a:lnTo>
                      <a:pt x="1286" y="2394"/>
                    </a:lnTo>
                    <a:lnTo>
                      <a:pt x="1286" y="2370"/>
                    </a:lnTo>
                    <a:lnTo>
                      <a:pt x="1302" y="2364"/>
                    </a:lnTo>
                    <a:lnTo>
                      <a:pt x="1288" y="2336"/>
                    </a:lnTo>
                    <a:lnTo>
                      <a:pt x="1308" y="2340"/>
                    </a:lnTo>
                    <a:lnTo>
                      <a:pt x="1314" y="2328"/>
                    </a:lnTo>
                    <a:lnTo>
                      <a:pt x="1338" y="2336"/>
                    </a:lnTo>
                    <a:lnTo>
                      <a:pt x="1346" y="2314"/>
                    </a:lnTo>
                    <a:lnTo>
                      <a:pt x="1350" y="2288"/>
                    </a:lnTo>
                    <a:lnTo>
                      <a:pt x="1364" y="2282"/>
                    </a:lnTo>
                    <a:lnTo>
                      <a:pt x="1368" y="2250"/>
                    </a:lnTo>
                    <a:lnTo>
                      <a:pt x="1378" y="2230"/>
                    </a:lnTo>
                    <a:lnTo>
                      <a:pt x="1378" y="2198"/>
                    </a:lnTo>
                    <a:lnTo>
                      <a:pt x="1382" y="2182"/>
                    </a:lnTo>
                    <a:lnTo>
                      <a:pt x="1382" y="2158"/>
                    </a:lnTo>
                    <a:lnTo>
                      <a:pt x="1392" y="2136"/>
                    </a:lnTo>
                    <a:lnTo>
                      <a:pt x="1410" y="2124"/>
                    </a:lnTo>
                    <a:lnTo>
                      <a:pt x="1424" y="2102"/>
                    </a:lnTo>
                    <a:lnTo>
                      <a:pt x="1436" y="2084"/>
                    </a:lnTo>
                    <a:lnTo>
                      <a:pt x="1418" y="2064"/>
                    </a:lnTo>
                    <a:lnTo>
                      <a:pt x="1398" y="2032"/>
                    </a:lnTo>
                    <a:lnTo>
                      <a:pt x="1402" y="2020"/>
                    </a:lnTo>
                    <a:lnTo>
                      <a:pt x="1416" y="2044"/>
                    </a:lnTo>
                    <a:lnTo>
                      <a:pt x="1432" y="2056"/>
                    </a:lnTo>
                    <a:lnTo>
                      <a:pt x="1446" y="2058"/>
                    </a:lnTo>
                    <a:lnTo>
                      <a:pt x="1464" y="2066"/>
                    </a:lnTo>
                    <a:lnTo>
                      <a:pt x="1488" y="2064"/>
                    </a:lnTo>
                    <a:lnTo>
                      <a:pt x="1504" y="2058"/>
                    </a:lnTo>
                    <a:lnTo>
                      <a:pt x="1512" y="2046"/>
                    </a:lnTo>
                    <a:lnTo>
                      <a:pt x="1524" y="2040"/>
                    </a:lnTo>
                    <a:lnTo>
                      <a:pt x="1522" y="2016"/>
                    </a:lnTo>
                    <a:lnTo>
                      <a:pt x="1542" y="2030"/>
                    </a:lnTo>
                    <a:lnTo>
                      <a:pt x="1562" y="2022"/>
                    </a:lnTo>
                    <a:lnTo>
                      <a:pt x="1578" y="2000"/>
                    </a:lnTo>
                    <a:lnTo>
                      <a:pt x="1602" y="1988"/>
                    </a:lnTo>
                    <a:lnTo>
                      <a:pt x="1620" y="1970"/>
                    </a:lnTo>
                    <a:lnTo>
                      <a:pt x="1640" y="1958"/>
                    </a:lnTo>
                    <a:lnTo>
                      <a:pt x="1650" y="1952"/>
                    </a:lnTo>
                    <a:lnTo>
                      <a:pt x="1656" y="1938"/>
                    </a:lnTo>
                    <a:lnTo>
                      <a:pt x="1676" y="1936"/>
                    </a:lnTo>
                    <a:lnTo>
                      <a:pt x="1692" y="1916"/>
                    </a:lnTo>
                    <a:lnTo>
                      <a:pt x="1700" y="1882"/>
                    </a:lnTo>
                    <a:lnTo>
                      <a:pt x="1720" y="1862"/>
                    </a:lnTo>
                    <a:lnTo>
                      <a:pt x="1712" y="1844"/>
                    </a:lnTo>
                    <a:lnTo>
                      <a:pt x="1730" y="1832"/>
                    </a:lnTo>
                    <a:lnTo>
                      <a:pt x="1734" y="1818"/>
                    </a:lnTo>
                    <a:lnTo>
                      <a:pt x="1752" y="1808"/>
                    </a:lnTo>
                    <a:lnTo>
                      <a:pt x="1750" y="1790"/>
                    </a:lnTo>
                    <a:lnTo>
                      <a:pt x="1768" y="1778"/>
                    </a:lnTo>
                    <a:lnTo>
                      <a:pt x="1768" y="1760"/>
                    </a:lnTo>
                    <a:lnTo>
                      <a:pt x="1776" y="1752"/>
                    </a:lnTo>
                    <a:lnTo>
                      <a:pt x="1782" y="1732"/>
                    </a:lnTo>
                    <a:lnTo>
                      <a:pt x="1792" y="1712"/>
                    </a:lnTo>
                    <a:lnTo>
                      <a:pt x="1804" y="1712"/>
                    </a:lnTo>
                    <a:lnTo>
                      <a:pt x="1808" y="1686"/>
                    </a:lnTo>
                    <a:lnTo>
                      <a:pt x="1774" y="1710"/>
                    </a:lnTo>
                    <a:lnTo>
                      <a:pt x="1730" y="1712"/>
                    </a:lnTo>
                    <a:lnTo>
                      <a:pt x="1686" y="1706"/>
                    </a:lnTo>
                    <a:lnTo>
                      <a:pt x="1662" y="1714"/>
                    </a:lnTo>
                    <a:lnTo>
                      <a:pt x="1654" y="1700"/>
                    </a:lnTo>
                    <a:lnTo>
                      <a:pt x="1622" y="1742"/>
                    </a:lnTo>
                    <a:lnTo>
                      <a:pt x="1594" y="1746"/>
                    </a:lnTo>
                    <a:lnTo>
                      <a:pt x="1578" y="1780"/>
                    </a:lnTo>
                    <a:lnTo>
                      <a:pt x="1562" y="1774"/>
                    </a:lnTo>
                    <a:lnTo>
                      <a:pt x="1532" y="1782"/>
                    </a:lnTo>
                    <a:lnTo>
                      <a:pt x="1538" y="1768"/>
                    </a:lnTo>
                    <a:lnTo>
                      <a:pt x="1568" y="1760"/>
                    </a:lnTo>
                    <a:lnTo>
                      <a:pt x="1578" y="1744"/>
                    </a:lnTo>
                    <a:lnTo>
                      <a:pt x="1596" y="1728"/>
                    </a:lnTo>
                    <a:lnTo>
                      <a:pt x="1612" y="1708"/>
                    </a:lnTo>
                    <a:lnTo>
                      <a:pt x="1568" y="1730"/>
                    </a:lnTo>
                    <a:lnTo>
                      <a:pt x="1534" y="1740"/>
                    </a:lnTo>
                    <a:lnTo>
                      <a:pt x="1534" y="1726"/>
                    </a:lnTo>
                    <a:lnTo>
                      <a:pt x="1562" y="1714"/>
                    </a:lnTo>
                    <a:lnTo>
                      <a:pt x="1598" y="1700"/>
                    </a:lnTo>
                    <a:lnTo>
                      <a:pt x="1622" y="1688"/>
                    </a:lnTo>
                    <a:lnTo>
                      <a:pt x="1648" y="1664"/>
                    </a:lnTo>
                    <a:lnTo>
                      <a:pt x="1636" y="1658"/>
                    </a:lnTo>
                    <a:lnTo>
                      <a:pt x="1636" y="1636"/>
                    </a:lnTo>
                    <a:lnTo>
                      <a:pt x="1614" y="1636"/>
                    </a:lnTo>
                    <a:lnTo>
                      <a:pt x="1582" y="1662"/>
                    </a:lnTo>
                    <a:lnTo>
                      <a:pt x="1556" y="1670"/>
                    </a:lnTo>
                    <a:lnTo>
                      <a:pt x="1550" y="1680"/>
                    </a:lnTo>
                    <a:lnTo>
                      <a:pt x="1540" y="1710"/>
                    </a:lnTo>
                    <a:lnTo>
                      <a:pt x="1524" y="1730"/>
                    </a:lnTo>
                    <a:lnTo>
                      <a:pt x="1486" y="1744"/>
                    </a:lnTo>
                    <a:lnTo>
                      <a:pt x="1508" y="1714"/>
                    </a:lnTo>
                    <a:lnTo>
                      <a:pt x="1524" y="1696"/>
                    </a:lnTo>
                    <a:lnTo>
                      <a:pt x="1522" y="1672"/>
                    </a:lnTo>
                    <a:lnTo>
                      <a:pt x="1502" y="1662"/>
                    </a:lnTo>
                    <a:lnTo>
                      <a:pt x="1538" y="1652"/>
                    </a:lnTo>
                    <a:lnTo>
                      <a:pt x="1572" y="1652"/>
                    </a:lnTo>
                    <a:lnTo>
                      <a:pt x="1582" y="1632"/>
                    </a:lnTo>
                    <a:lnTo>
                      <a:pt x="1596" y="1620"/>
                    </a:lnTo>
                    <a:lnTo>
                      <a:pt x="1614" y="1588"/>
                    </a:lnTo>
                    <a:lnTo>
                      <a:pt x="1582" y="1572"/>
                    </a:lnTo>
                    <a:lnTo>
                      <a:pt x="1536" y="1594"/>
                    </a:lnTo>
                    <a:lnTo>
                      <a:pt x="1520" y="1580"/>
                    </a:lnTo>
                    <a:lnTo>
                      <a:pt x="1484" y="1590"/>
                    </a:lnTo>
                    <a:lnTo>
                      <a:pt x="1506" y="1570"/>
                    </a:lnTo>
                    <a:lnTo>
                      <a:pt x="1488" y="1546"/>
                    </a:lnTo>
                    <a:lnTo>
                      <a:pt x="1456" y="1526"/>
                    </a:lnTo>
                    <a:lnTo>
                      <a:pt x="1498" y="1530"/>
                    </a:lnTo>
                    <a:lnTo>
                      <a:pt x="1516" y="1556"/>
                    </a:lnTo>
                    <a:lnTo>
                      <a:pt x="1536" y="1582"/>
                    </a:lnTo>
                    <a:lnTo>
                      <a:pt x="1582" y="1562"/>
                    </a:lnTo>
                    <a:lnTo>
                      <a:pt x="1610" y="1574"/>
                    </a:lnTo>
                    <a:lnTo>
                      <a:pt x="1642" y="1572"/>
                    </a:lnTo>
                    <a:lnTo>
                      <a:pt x="1664" y="1596"/>
                    </a:lnTo>
                    <a:lnTo>
                      <a:pt x="1688" y="1634"/>
                    </a:lnTo>
                    <a:lnTo>
                      <a:pt x="1714" y="1658"/>
                    </a:lnTo>
                    <a:lnTo>
                      <a:pt x="1732" y="1670"/>
                    </a:lnTo>
                    <a:lnTo>
                      <a:pt x="1752" y="1662"/>
                    </a:lnTo>
                    <a:lnTo>
                      <a:pt x="1756" y="1636"/>
                    </a:lnTo>
                    <a:lnTo>
                      <a:pt x="1758" y="1610"/>
                    </a:lnTo>
                    <a:lnTo>
                      <a:pt x="1772" y="1618"/>
                    </a:lnTo>
                    <a:lnTo>
                      <a:pt x="1774" y="1644"/>
                    </a:lnTo>
                    <a:lnTo>
                      <a:pt x="1800" y="1652"/>
                    </a:lnTo>
                    <a:lnTo>
                      <a:pt x="1814" y="1634"/>
                    </a:lnTo>
                    <a:lnTo>
                      <a:pt x="1802" y="1610"/>
                    </a:lnTo>
                    <a:lnTo>
                      <a:pt x="1784" y="1600"/>
                    </a:lnTo>
                    <a:lnTo>
                      <a:pt x="1784" y="1576"/>
                    </a:lnTo>
                    <a:lnTo>
                      <a:pt x="1758" y="1568"/>
                    </a:lnTo>
                    <a:lnTo>
                      <a:pt x="1772" y="1556"/>
                    </a:lnTo>
                    <a:lnTo>
                      <a:pt x="1764" y="1530"/>
                    </a:lnTo>
                    <a:lnTo>
                      <a:pt x="1750" y="1514"/>
                    </a:lnTo>
                    <a:lnTo>
                      <a:pt x="1732" y="1544"/>
                    </a:lnTo>
                    <a:lnTo>
                      <a:pt x="1720" y="1528"/>
                    </a:lnTo>
                    <a:lnTo>
                      <a:pt x="1726" y="1496"/>
                    </a:lnTo>
                    <a:lnTo>
                      <a:pt x="1712" y="1512"/>
                    </a:lnTo>
                    <a:lnTo>
                      <a:pt x="1708" y="1492"/>
                    </a:lnTo>
                    <a:lnTo>
                      <a:pt x="1692" y="1512"/>
                    </a:lnTo>
                    <a:lnTo>
                      <a:pt x="1690" y="1492"/>
                    </a:lnTo>
                    <a:lnTo>
                      <a:pt x="1698" y="1474"/>
                    </a:lnTo>
                    <a:lnTo>
                      <a:pt x="1670" y="1456"/>
                    </a:lnTo>
                    <a:lnTo>
                      <a:pt x="1644" y="1458"/>
                    </a:lnTo>
                    <a:lnTo>
                      <a:pt x="1626" y="1442"/>
                    </a:lnTo>
                    <a:lnTo>
                      <a:pt x="1606" y="1434"/>
                    </a:lnTo>
                    <a:lnTo>
                      <a:pt x="1588" y="1444"/>
                    </a:lnTo>
                    <a:lnTo>
                      <a:pt x="1586" y="1484"/>
                    </a:lnTo>
                    <a:lnTo>
                      <a:pt x="1578" y="1462"/>
                    </a:lnTo>
                    <a:lnTo>
                      <a:pt x="1534" y="1456"/>
                    </a:lnTo>
                    <a:lnTo>
                      <a:pt x="1576" y="1448"/>
                    </a:lnTo>
                    <a:lnTo>
                      <a:pt x="1592" y="1418"/>
                    </a:lnTo>
                    <a:lnTo>
                      <a:pt x="1578" y="1402"/>
                    </a:lnTo>
                    <a:lnTo>
                      <a:pt x="1558" y="1402"/>
                    </a:lnTo>
                    <a:lnTo>
                      <a:pt x="1538" y="1406"/>
                    </a:lnTo>
                    <a:lnTo>
                      <a:pt x="1528" y="1430"/>
                    </a:lnTo>
                    <a:lnTo>
                      <a:pt x="1496" y="1430"/>
                    </a:lnTo>
                    <a:lnTo>
                      <a:pt x="1498" y="1416"/>
                    </a:lnTo>
                    <a:lnTo>
                      <a:pt x="1484" y="1418"/>
                    </a:lnTo>
                    <a:lnTo>
                      <a:pt x="1488" y="1402"/>
                    </a:lnTo>
                    <a:lnTo>
                      <a:pt x="1524" y="1410"/>
                    </a:lnTo>
                    <a:lnTo>
                      <a:pt x="1534" y="1392"/>
                    </a:lnTo>
                    <a:lnTo>
                      <a:pt x="1558" y="1366"/>
                    </a:lnTo>
                    <a:lnTo>
                      <a:pt x="1534" y="1360"/>
                    </a:lnTo>
                    <a:lnTo>
                      <a:pt x="1512" y="1360"/>
                    </a:lnTo>
                    <a:lnTo>
                      <a:pt x="1482" y="1374"/>
                    </a:lnTo>
                    <a:lnTo>
                      <a:pt x="1472" y="1404"/>
                    </a:lnTo>
                    <a:lnTo>
                      <a:pt x="1456" y="1382"/>
                    </a:lnTo>
                    <a:lnTo>
                      <a:pt x="1488" y="1356"/>
                    </a:lnTo>
                    <a:lnTo>
                      <a:pt x="1450" y="1336"/>
                    </a:lnTo>
                    <a:lnTo>
                      <a:pt x="1486" y="1340"/>
                    </a:lnTo>
                    <a:lnTo>
                      <a:pt x="1516" y="1348"/>
                    </a:lnTo>
                    <a:lnTo>
                      <a:pt x="1526" y="1328"/>
                    </a:lnTo>
                    <a:lnTo>
                      <a:pt x="1540" y="1296"/>
                    </a:lnTo>
                    <a:lnTo>
                      <a:pt x="1500" y="1254"/>
                    </a:lnTo>
                    <a:lnTo>
                      <a:pt x="1552" y="1294"/>
                    </a:lnTo>
                    <a:lnTo>
                      <a:pt x="1548" y="1260"/>
                    </a:lnTo>
                    <a:lnTo>
                      <a:pt x="1572" y="1256"/>
                    </a:lnTo>
                    <a:lnTo>
                      <a:pt x="1612" y="1260"/>
                    </a:lnTo>
                    <a:lnTo>
                      <a:pt x="1642" y="1256"/>
                    </a:lnTo>
                    <a:lnTo>
                      <a:pt x="1626" y="1268"/>
                    </a:lnTo>
                    <a:lnTo>
                      <a:pt x="1590" y="1264"/>
                    </a:lnTo>
                    <a:lnTo>
                      <a:pt x="1570" y="1272"/>
                    </a:lnTo>
                    <a:lnTo>
                      <a:pt x="1612" y="1294"/>
                    </a:lnTo>
                    <a:lnTo>
                      <a:pt x="1648" y="1296"/>
                    </a:lnTo>
                    <a:lnTo>
                      <a:pt x="1670" y="1262"/>
                    </a:lnTo>
                    <a:lnTo>
                      <a:pt x="1702" y="1248"/>
                    </a:lnTo>
                    <a:lnTo>
                      <a:pt x="1704" y="1236"/>
                    </a:lnTo>
                    <a:lnTo>
                      <a:pt x="1690" y="1224"/>
                    </a:lnTo>
                    <a:lnTo>
                      <a:pt x="1694" y="1190"/>
                    </a:lnTo>
                    <a:lnTo>
                      <a:pt x="1660" y="1202"/>
                    </a:lnTo>
                    <a:lnTo>
                      <a:pt x="1630" y="1196"/>
                    </a:lnTo>
                    <a:lnTo>
                      <a:pt x="1644" y="1234"/>
                    </a:lnTo>
                    <a:lnTo>
                      <a:pt x="1604" y="1202"/>
                    </a:lnTo>
                    <a:lnTo>
                      <a:pt x="1612" y="1182"/>
                    </a:lnTo>
                    <a:lnTo>
                      <a:pt x="1594" y="1172"/>
                    </a:lnTo>
                    <a:lnTo>
                      <a:pt x="1604" y="1156"/>
                    </a:lnTo>
                    <a:lnTo>
                      <a:pt x="1594" y="1128"/>
                    </a:lnTo>
                    <a:lnTo>
                      <a:pt x="1614" y="1132"/>
                    </a:lnTo>
                    <a:lnTo>
                      <a:pt x="1650" y="1122"/>
                    </a:lnTo>
                    <a:lnTo>
                      <a:pt x="1674" y="1144"/>
                    </a:lnTo>
                    <a:lnTo>
                      <a:pt x="1702" y="1126"/>
                    </a:lnTo>
                    <a:lnTo>
                      <a:pt x="1704" y="1108"/>
                    </a:lnTo>
                    <a:lnTo>
                      <a:pt x="1692" y="1098"/>
                    </a:lnTo>
                    <a:lnTo>
                      <a:pt x="1680" y="1084"/>
                    </a:lnTo>
                    <a:lnTo>
                      <a:pt x="1662" y="1100"/>
                    </a:lnTo>
                    <a:lnTo>
                      <a:pt x="1644" y="1098"/>
                    </a:lnTo>
                    <a:lnTo>
                      <a:pt x="1616" y="1108"/>
                    </a:lnTo>
                    <a:lnTo>
                      <a:pt x="1628" y="1092"/>
                    </a:lnTo>
                    <a:lnTo>
                      <a:pt x="1612" y="1060"/>
                    </a:lnTo>
                    <a:lnTo>
                      <a:pt x="1584" y="1086"/>
                    </a:lnTo>
                    <a:lnTo>
                      <a:pt x="1558" y="1064"/>
                    </a:lnTo>
                    <a:lnTo>
                      <a:pt x="1600" y="1056"/>
                    </a:lnTo>
                    <a:lnTo>
                      <a:pt x="1612" y="1040"/>
                    </a:lnTo>
                    <a:lnTo>
                      <a:pt x="1570" y="1020"/>
                    </a:lnTo>
                    <a:lnTo>
                      <a:pt x="1546" y="1018"/>
                    </a:lnTo>
                    <a:lnTo>
                      <a:pt x="1556" y="1012"/>
                    </a:lnTo>
                    <a:lnTo>
                      <a:pt x="1542" y="998"/>
                    </a:lnTo>
                    <a:lnTo>
                      <a:pt x="1564" y="1000"/>
                    </a:lnTo>
                    <a:lnTo>
                      <a:pt x="1594" y="1026"/>
                    </a:lnTo>
                    <a:lnTo>
                      <a:pt x="1620" y="1014"/>
                    </a:lnTo>
                    <a:lnTo>
                      <a:pt x="1640" y="1026"/>
                    </a:lnTo>
                    <a:lnTo>
                      <a:pt x="1642" y="1000"/>
                    </a:lnTo>
                    <a:lnTo>
                      <a:pt x="1620" y="972"/>
                    </a:lnTo>
                    <a:lnTo>
                      <a:pt x="1616" y="940"/>
                    </a:lnTo>
                    <a:lnTo>
                      <a:pt x="1594" y="936"/>
                    </a:lnTo>
                    <a:lnTo>
                      <a:pt x="1568" y="952"/>
                    </a:lnTo>
                    <a:lnTo>
                      <a:pt x="1520" y="958"/>
                    </a:lnTo>
                    <a:lnTo>
                      <a:pt x="1548" y="946"/>
                    </a:lnTo>
                    <a:lnTo>
                      <a:pt x="1576" y="934"/>
                    </a:lnTo>
                    <a:lnTo>
                      <a:pt x="1596" y="916"/>
                    </a:lnTo>
                    <a:lnTo>
                      <a:pt x="1580" y="896"/>
                    </a:lnTo>
                    <a:lnTo>
                      <a:pt x="1562" y="904"/>
                    </a:lnTo>
                    <a:lnTo>
                      <a:pt x="1544" y="908"/>
                    </a:lnTo>
                    <a:lnTo>
                      <a:pt x="1526" y="918"/>
                    </a:lnTo>
                    <a:lnTo>
                      <a:pt x="1514" y="900"/>
                    </a:lnTo>
                    <a:lnTo>
                      <a:pt x="1492" y="902"/>
                    </a:lnTo>
                    <a:lnTo>
                      <a:pt x="1508" y="886"/>
                    </a:lnTo>
                    <a:lnTo>
                      <a:pt x="1498" y="872"/>
                    </a:lnTo>
                    <a:lnTo>
                      <a:pt x="1486" y="874"/>
                    </a:lnTo>
                    <a:lnTo>
                      <a:pt x="1462" y="864"/>
                    </a:lnTo>
                    <a:lnTo>
                      <a:pt x="1484" y="852"/>
                    </a:lnTo>
                    <a:lnTo>
                      <a:pt x="1500" y="862"/>
                    </a:lnTo>
                    <a:lnTo>
                      <a:pt x="1514" y="830"/>
                    </a:lnTo>
                    <a:lnTo>
                      <a:pt x="1518" y="808"/>
                    </a:lnTo>
                    <a:lnTo>
                      <a:pt x="1542" y="802"/>
                    </a:lnTo>
                    <a:lnTo>
                      <a:pt x="1570" y="810"/>
                    </a:lnTo>
                    <a:lnTo>
                      <a:pt x="1594" y="806"/>
                    </a:lnTo>
                    <a:lnTo>
                      <a:pt x="1586" y="780"/>
                    </a:lnTo>
                    <a:lnTo>
                      <a:pt x="1578" y="756"/>
                    </a:lnTo>
                    <a:lnTo>
                      <a:pt x="1558" y="744"/>
                    </a:lnTo>
                    <a:lnTo>
                      <a:pt x="1548" y="758"/>
                    </a:lnTo>
                    <a:lnTo>
                      <a:pt x="1524" y="760"/>
                    </a:lnTo>
                    <a:lnTo>
                      <a:pt x="1502" y="758"/>
                    </a:lnTo>
                    <a:lnTo>
                      <a:pt x="1482" y="744"/>
                    </a:lnTo>
                    <a:lnTo>
                      <a:pt x="1502" y="722"/>
                    </a:lnTo>
                    <a:lnTo>
                      <a:pt x="1522" y="714"/>
                    </a:lnTo>
                    <a:lnTo>
                      <a:pt x="1510" y="702"/>
                    </a:lnTo>
                    <a:lnTo>
                      <a:pt x="1488" y="702"/>
                    </a:lnTo>
                    <a:lnTo>
                      <a:pt x="1464" y="690"/>
                    </a:lnTo>
                    <a:lnTo>
                      <a:pt x="1454" y="732"/>
                    </a:lnTo>
                    <a:lnTo>
                      <a:pt x="1440" y="718"/>
                    </a:lnTo>
                    <a:lnTo>
                      <a:pt x="1436" y="692"/>
                    </a:lnTo>
                    <a:lnTo>
                      <a:pt x="1432" y="676"/>
                    </a:lnTo>
                    <a:lnTo>
                      <a:pt x="1440" y="658"/>
                    </a:lnTo>
                    <a:lnTo>
                      <a:pt x="1432" y="644"/>
                    </a:lnTo>
                    <a:lnTo>
                      <a:pt x="1430" y="622"/>
                    </a:lnTo>
                    <a:lnTo>
                      <a:pt x="1414" y="604"/>
                    </a:lnTo>
                    <a:lnTo>
                      <a:pt x="1414" y="582"/>
                    </a:lnTo>
                    <a:lnTo>
                      <a:pt x="1436" y="556"/>
                    </a:lnTo>
                    <a:lnTo>
                      <a:pt x="1420" y="544"/>
                    </a:lnTo>
                    <a:lnTo>
                      <a:pt x="1424" y="526"/>
                    </a:lnTo>
                    <a:lnTo>
                      <a:pt x="1422" y="500"/>
                    </a:lnTo>
                    <a:lnTo>
                      <a:pt x="1406" y="474"/>
                    </a:lnTo>
                    <a:lnTo>
                      <a:pt x="1402" y="454"/>
                    </a:lnTo>
                    <a:lnTo>
                      <a:pt x="1424" y="440"/>
                    </a:lnTo>
                    <a:lnTo>
                      <a:pt x="1428" y="404"/>
                    </a:lnTo>
                    <a:lnTo>
                      <a:pt x="1420" y="382"/>
                    </a:lnTo>
                    <a:lnTo>
                      <a:pt x="1380" y="410"/>
                    </a:lnTo>
                    <a:lnTo>
                      <a:pt x="1376" y="452"/>
                    </a:lnTo>
                    <a:lnTo>
                      <a:pt x="1360" y="446"/>
                    </a:lnTo>
                    <a:lnTo>
                      <a:pt x="1358" y="418"/>
                    </a:lnTo>
                    <a:lnTo>
                      <a:pt x="1358" y="400"/>
                    </a:lnTo>
                    <a:lnTo>
                      <a:pt x="1364" y="384"/>
                    </a:lnTo>
                    <a:lnTo>
                      <a:pt x="1410" y="368"/>
                    </a:lnTo>
                    <a:lnTo>
                      <a:pt x="1430" y="358"/>
                    </a:lnTo>
                    <a:lnTo>
                      <a:pt x="1420" y="342"/>
                    </a:lnTo>
                    <a:lnTo>
                      <a:pt x="1432" y="324"/>
                    </a:lnTo>
                    <a:lnTo>
                      <a:pt x="1426" y="312"/>
                    </a:lnTo>
                    <a:lnTo>
                      <a:pt x="1414" y="314"/>
                    </a:lnTo>
                    <a:lnTo>
                      <a:pt x="1400" y="312"/>
                    </a:lnTo>
                    <a:lnTo>
                      <a:pt x="1380" y="332"/>
                    </a:lnTo>
                    <a:lnTo>
                      <a:pt x="1342" y="340"/>
                    </a:lnTo>
                    <a:lnTo>
                      <a:pt x="1326" y="362"/>
                    </a:lnTo>
                    <a:lnTo>
                      <a:pt x="1314" y="352"/>
                    </a:lnTo>
                    <a:lnTo>
                      <a:pt x="1334" y="322"/>
                    </a:lnTo>
                    <a:lnTo>
                      <a:pt x="1360" y="322"/>
                    </a:lnTo>
                    <a:lnTo>
                      <a:pt x="1376" y="296"/>
                    </a:lnTo>
                    <a:lnTo>
                      <a:pt x="1398" y="294"/>
                    </a:lnTo>
                    <a:lnTo>
                      <a:pt x="1414" y="274"/>
                    </a:lnTo>
                    <a:lnTo>
                      <a:pt x="1430" y="242"/>
                    </a:lnTo>
                    <a:lnTo>
                      <a:pt x="1406" y="220"/>
                    </a:lnTo>
                    <a:lnTo>
                      <a:pt x="1422" y="182"/>
                    </a:lnTo>
                    <a:lnTo>
                      <a:pt x="1424" y="136"/>
                    </a:lnTo>
                    <a:lnTo>
                      <a:pt x="1396" y="116"/>
                    </a:lnTo>
                    <a:lnTo>
                      <a:pt x="1356" y="116"/>
                    </a:lnTo>
                    <a:lnTo>
                      <a:pt x="1334" y="126"/>
                    </a:lnTo>
                    <a:lnTo>
                      <a:pt x="1314" y="146"/>
                    </a:lnTo>
                    <a:lnTo>
                      <a:pt x="1322" y="182"/>
                    </a:lnTo>
                    <a:lnTo>
                      <a:pt x="1324" y="206"/>
                    </a:lnTo>
                    <a:lnTo>
                      <a:pt x="1302" y="204"/>
                    </a:lnTo>
                    <a:lnTo>
                      <a:pt x="1284" y="224"/>
                    </a:lnTo>
                    <a:lnTo>
                      <a:pt x="1262" y="198"/>
                    </a:lnTo>
                    <a:lnTo>
                      <a:pt x="1266" y="224"/>
                    </a:lnTo>
                    <a:lnTo>
                      <a:pt x="1260" y="284"/>
                    </a:lnTo>
                    <a:lnTo>
                      <a:pt x="1248" y="364"/>
                    </a:lnTo>
                    <a:lnTo>
                      <a:pt x="1240" y="332"/>
                    </a:lnTo>
                    <a:lnTo>
                      <a:pt x="1234" y="312"/>
                    </a:lnTo>
                    <a:lnTo>
                      <a:pt x="1244" y="250"/>
                    </a:lnTo>
                    <a:lnTo>
                      <a:pt x="1208" y="164"/>
                    </a:lnTo>
                    <a:lnTo>
                      <a:pt x="1184" y="168"/>
                    </a:lnTo>
                    <a:lnTo>
                      <a:pt x="1168" y="188"/>
                    </a:lnTo>
                    <a:lnTo>
                      <a:pt x="1180" y="224"/>
                    </a:lnTo>
                    <a:lnTo>
                      <a:pt x="1158" y="240"/>
                    </a:lnTo>
                    <a:lnTo>
                      <a:pt x="1152" y="264"/>
                    </a:lnTo>
                    <a:lnTo>
                      <a:pt x="1132" y="280"/>
                    </a:lnTo>
                    <a:lnTo>
                      <a:pt x="1130" y="266"/>
                    </a:lnTo>
                    <a:lnTo>
                      <a:pt x="1142" y="246"/>
                    </a:lnTo>
                    <a:lnTo>
                      <a:pt x="1156" y="220"/>
                    </a:lnTo>
                    <a:lnTo>
                      <a:pt x="1146" y="202"/>
                    </a:lnTo>
                    <a:lnTo>
                      <a:pt x="1116" y="200"/>
                    </a:lnTo>
                    <a:lnTo>
                      <a:pt x="1104" y="212"/>
                    </a:lnTo>
                    <a:lnTo>
                      <a:pt x="1076" y="212"/>
                    </a:lnTo>
                    <a:lnTo>
                      <a:pt x="1062" y="236"/>
                    </a:lnTo>
                    <a:lnTo>
                      <a:pt x="1042" y="228"/>
                    </a:lnTo>
                    <a:lnTo>
                      <a:pt x="1022" y="260"/>
                    </a:lnTo>
                    <a:lnTo>
                      <a:pt x="1000" y="278"/>
                    </a:lnTo>
                    <a:lnTo>
                      <a:pt x="1002" y="254"/>
                    </a:lnTo>
                    <a:lnTo>
                      <a:pt x="1010" y="236"/>
                    </a:lnTo>
                    <a:lnTo>
                      <a:pt x="1034" y="220"/>
                    </a:lnTo>
                    <a:lnTo>
                      <a:pt x="1038" y="196"/>
                    </a:lnTo>
                    <a:lnTo>
                      <a:pt x="1078" y="182"/>
                    </a:lnTo>
                    <a:lnTo>
                      <a:pt x="1128" y="178"/>
                    </a:lnTo>
                    <a:lnTo>
                      <a:pt x="1156" y="150"/>
                    </a:lnTo>
                    <a:lnTo>
                      <a:pt x="1180" y="136"/>
                    </a:lnTo>
                    <a:lnTo>
                      <a:pt x="1184" y="116"/>
                    </a:lnTo>
                    <a:lnTo>
                      <a:pt x="1188" y="90"/>
                    </a:lnTo>
                    <a:lnTo>
                      <a:pt x="1170" y="68"/>
                    </a:lnTo>
                    <a:lnTo>
                      <a:pt x="1146" y="68"/>
                    </a:lnTo>
                    <a:lnTo>
                      <a:pt x="1132" y="74"/>
                    </a:lnTo>
                    <a:lnTo>
                      <a:pt x="1118" y="62"/>
                    </a:lnTo>
                    <a:lnTo>
                      <a:pt x="1100" y="84"/>
                    </a:lnTo>
                    <a:lnTo>
                      <a:pt x="1094" y="70"/>
                    </a:lnTo>
                    <a:lnTo>
                      <a:pt x="1102" y="50"/>
                    </a:lnTo>
                    <a:lnTo>
                      <a:pt x="1092" y="30"/>
                    </a:lnTo>
                    <a:lnTo>
                      <a:pt x="1056" y="62"/>
                    </a:lnTo>
                    <a:lnTo>
                      <a:pt x="1012" y="66"/>
                    </a:lnTo>
                    <a:lnTo>
                      <a:pt x="984" y="90"/>
                    </a:lnTo>
                    <a:lnTo>
                      <a:pt x="964" y="90"/>
                    </a:lnTo>
                    <a:lnTo>
                      <a:pt x="950" y="132"/>
                    </a:lnTo>
                    <a:lnTo>
                      <a:pt x="954" y="106"/>
                    </a:lnTo>
                    <a:lnTo>
                      <a:pt x="936" y="110"/>
                    </a:lnTo>
                    <a:lnTo>
                      <a:pt x="922" y="132"/>
                    </a:lnTo>
                    <a:lnTo>
                      <a:pt x="920" y="108"/>
                    </a:lnTo>
                    <a:lnTo>
                      <a:pt x="944" y="96"/>
                    </a:lnTo>
                    <a:lnTo>
                      <a:pt x="956" y="80"/>
                    </a:lnTo>
                    <a:lnTo>
                      <a:pt x="974" y="78"/>
                    </a:lnTo>
                    <a:lnTo>
                      <a:pt x="992" y="60"/>
                    </a:lnTo>
                    <a:lnTo>
                      <a:pt x="1016" y="48"/>
                    </a:lnTo>
                    <a:lnTo>
                      <a:pt x="1036" y="48"/>
                    </a:lnTo>
                    <a:lnTo>
                      <a:pt x="1062" y="40"/>
                    </a:lnTo>
                    <a:lnTo>
                      <a:pt x="1076" y="16"/>
                    </a:lnTo>
                    <a:lnTo>
                      <a:pt x="1058" y="4"/>
                    </a:lnTo>
                    <a:lnTo>
                      <a:pt x="1036" y="0"/>
                    </a:lnTo>
                    <a:lnTo>
                      <a:pt x="1018" y="12"/>
                    </a:lnTo>
                    <a:lnTo>
                      <a:pt x="1006" y="0"/>
                    </a:lnTo>
                    <a:lnTo>
                      <a:pt x="978" y="0"/>
                    </a:lnTo>
                    <a:lnTo>
                      <a:pt x="964" y="6"/>
                    </a:lnTo>
                    <a:lnTo>
                      <a:pt x="938" y="4"/>
                    </a:lnTo>
                    <a:lnTo>
                      <a:pt x="930" y="24"/>
                    </a:lnTo>
                    <a:lnTo>
                      <a:pt x="908" y="18"/>
                    </a:lnTo>
                    <a:lnTo>
                      <a:pt x="890" y="28"/>
                    </a:lnTo>
                    <a:lnTo>
                      <a:pt x="892" y="46"/>
                    </a:lnTo>
                    <a:lnTo>
                      <a:pt x="872" y="42"/>
                    </a:lnTo>
                    <a:lnTo>
                      <a:pt x="856" y="56"/>
                    </a:lnTo>
                    <a:lnTo>
                      <a:pt x="872" y="68"/>
                    </a:lnTo>
                    <a:lnTo>
                      <a:pt x="886" y="80"/>
                    </a:lnTo>
                    <a:lnTo>
                      <a:pt x="876" y="96"/>
                    </a:lnTo>
                    <a:lnTo>
                      <a:pt x="874" y="110"/>
                    </a:lnTo>
                    <a:lnTo>
                      <a:pt x="858" y="116"/>
                    </a:lnTo>
                    <a:lnTo>
                      <a:pt x="828" y="110"/>
                    </a:lnTo>
                    <a:lnTo>
                      <a:pt x="814" y="88"/>
                    </a:lnTo>
                    <a:lnTo>
                      <a:pt x="796" y="74"/>
                    </a:lnTo>
                    <a:lnTo>
                      <a:pt x="784" y="92"/>
                    </a:lnTo>
                    <a:lnTo>
                      <a:pt x="756" y="84"/>
                    </a:lnTo>
                    <a:lnTo>
                      <a:pt x="752" y="100"/>
                    </a:lnTo>
                    <a:lnTo>
                      <a:pt x="768" y="114"/>
                    </a:lnTo>
                    <a:lnTo>
                      <a:pt x="778" y="120"/>
                    </a:lnTo>
                    <a:lnTo>
                      <a:pt x="782" y="136"/>
                    </a:lnTo>
                    <a:lnTo>
                      <a:pt x="812" y="134"/>
                    </a:lnTo>
                    <a:lnTo>
                      <a:pt x="838" y="144"/>
                    </a:lnTo>
                    <a:lnTo>
                      <a:pt x="854" y="162"/>
                    </a:lnTo>
                    <a:lnTo>
                      <a:pt x="854" y="196"/>
                    </a:lnTo>
                    <a:lnTo>
                      <a:pt x="838" y="184"/>
                    </a:lnTo>
                    <a:lnTo>
                      <a:pt x="830" y="172"/>
                    </a:lnTo>
                    <a:lnTo>
                      <a:pt x="820" y="182"/>
                    </a:lnTo>
                    <a:lnTo>
                      <a:pt x="816" y="160"/>
                    </a:lnTo>
                    <a:lnTo>
                      <a:pt x="802" y="148"/>
                    </a:lnTo>
                    <a:lnTo>
                      <a:pt x="772" y="148"/>
                    </a:lnTo>
                    <a:lnTo>
                      <a:pt x="756" y="146"/>
                    </a:lnTo>
                    <a:lnTo>
                      <a:pt x="768" y="168"/>
                    </a:lnTo>
                    <a:lnTo>
                      <a:pt x="774" y="202"/>
                    </a:lnTo>
                    <a:lnTo>
                      <a:pt x="804" y="216"/>
                    </a:lnTo>
                    <a:lnTo>
                      <a:pt x="780" y="220"/>
                    </a:lnTo>
                    <a:lnTo>
                      <a:pt x="776" y="238"/>
                    </a:lnTo>
                    <a:lnTo>
                      <a:pt x="768" y="252"/>
                    </a:lnTo>
                    <a:lnTo>
                      <a:pt x="790" y="264"/>
                    </a:lnTo>
                    <a:lnTo>
                      <a:pt x="788" y="276"/>
                    </a:lnTo>
                    <a:lnTo>
                      <a:pt x="770" y="28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2" name="Freeform 117"/>
              <p:cNvSpPr>
                <a:spLocks/>
              </p:cNvSpPr>
              <p:nvPr/>
            </p:nvSpPr>
            <p:spPr bwMode="auto">
              <a:xfrm>
                <a:off x="3088" y="892"/>
                <a:ext cx="34" cy="50"/>
              </a:xfrm>
              <a:custGeom>
                <a:avLst/>
                <a:gdLst>
                  <a:gd name="T0" fmla="*/ 34 w 34"/>
                  <a:gd name="T1" fmla="*/ 50 h 50"/>
                  <a:gd name="T2" fmla="*/ 10 w 34"/>
                  <a:gd name="T3" fmla="*/ 40 h 50"/>
                  <a:gd name="T4" fmla="*/ 0 w 34"/>
                  <a:gd name="T5" fmla="*/ 18 h 50"/>
                  <a:gd name="T6" fmla="*/ 6 w 34"/>
                  <a:gd name="T7" fmla="*/ 0 h 50"/>
                  <a:gd name="T8" fmla="*/ 30 w 34"/>
                  <a:gd name="T9" fmla="*/ 34 h 50"/>
                  <a:gd name="T10" fmla="*/ 34 w 34"/>
                  <a:gd name="T11" fmla="*/ 5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50">
                    <a:moveTo>
                      <a:pt x="34" y="50"/>
                    </a:moveTo>
                    <a:lnTo>
                      <a:pt x="10" y="40"/>
                    </a:lnTo>
                    <a:lnTo>
                      <a:pt x="0" y="18"/>
                    </a:lnTo>
                    <a:lnTo>
                      <a:pt x="6" y="0"/>
                    </a:lnTo>
                    <a:lnTo>
                      <a:pt x="30" y="34"/>
                    </a:lnTo>
                    <a:lnTo>
                      <a:pt x="34" y="5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3" name="Freeform 118"/>
              <p:cNvSpPr>
                <a:spLocks/>
              </p:cNvSpPr>
              <p:nvPr/>
            </p:nvSpPr>
            <p:spPr bwMode="auto">
              <a:xfrm>
                <a:off x="3200" y="850"/>
                <a:ext cx="44" cy="76"/>
              </a:xfrm>
              <a:custGeom>
                <a:avLst/>
                <a:gdLst>
                  <a:gd name="T0" fmla="*/ 40 w 44"/>
                  <a:gd name="T1" fmla="*/ 76 h 76"/>
                  <a:gd name="T2" fmla="*/ 44 w 44"/>
                  <a:gd name="T3" fmla="*/ 50 h 76"/>
                  <a:gd name="T4" fmla="*/ 42 w 44"/>
                  <a:gd name="T5" fmla="*/ 26 h 76"/>
                  <a:gd name="T6" fmla="*/ 24 w 44"/>
                  <a:gd name="T7" fmla="*/ 6 h 76"/>
                  <a:gd name="T8" fmla="*/ 8 w 44"/>
                  <a:gd name="T9" fmla="*/ 0 h 76"/>
                  <a:gd name="T10" fmla="*/ 0 w 44"/>
                  <a:gd name="T11" fmla="*/ 12 h 76"/>
                  <a:gd name="T12" fmla="*/ 10 w 44"/>
                  <a:gd name="T13" fmla="*/ 34 h 76"/>
                  <a:gd name="T14" fmla="*/ 16 w 44"/>
                  <a:gd name="T15" fmla="*/ 58 h 76"/>
                  <a:gd name="T16" fmla="*/ 40 w 44"/>
                  <a:gd name="T17" fmla="*/ 7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76">
                    <a:moveTo>
                      <a:pt x="40" y="76"/>
                    </a:moveTo>
                    <a:lnTo>
                      <a:pt x="44" y="50"/>
                    </a:lnTo>
                    <a:lnTo>
                      <a:pt x="42" y="26"/>
                    </a:lnTo>
                    <a:lnTo>
                      <a:pt x="24" y="6"/>
                    </a:lnTo>
                    <a:lnTo>
                      <a:pt x="8" y="0"/>
                    </a:lnTo>
                    <a:lnTo>
                      <a:pt x="0" y="12"/>
                    </a:lnTo>
                    <a:lnTo>
                      <a:pt x="10" y="34"/>
                    </a:lnTo>
                    <a:lnTo>
                      <a:pt x="16" y="58"/>
                    </a:lnTo>
                    <a:lnTo>
                      <a:pt x="40" y="7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4" name="Freeform 119"/>
              <p:cNvSpPr>
                <a:spLocks/>
              </p:cNvSpPr>
              <p:nvPr/>
            </p:nvSpPr>
            <p:spPr bwMode="auto">
              <a:xfrm>
                <a:off x="2472" y="1410"/>
                <a:ext cx="62" cy="32"/>
              </a:xfrm>
              <a:custGeom>
                <a:avLst/>
                <a:gdLst>
                  <a:gd name="T0" fmla="*/ 62 w 62"/>
                  <a:gd name="T1" fmla="*/ 32 h 32"/>
                  <a:gd name="T2" fmla="*/ 32 w 62"/>
                  <a:gd name="T3" fmla="*/ 12 h 32"/>
                  <a:gd name="T4" fmla="*/ 6 w 62"/>
                  <a:gd name="T5" fmla="*/ 0 h 32"/>
                  <a:gd name="T6" fmla="*/ 0 w 62"/>
                  <a:gd name="T7" fmla="*/ 28 h 32"/>
                  <a:gd name="T8" fmla="*/ 44 w 62"/>
                  <a:gd name="T9" fmla="*/ 26 h 32"/>
                  <a:gd name="T10" fmla="*/ 62 w 62"/>
                  <a:gd name="T11" fmla="*/ 32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 h="32">
                    <a:moveTo>
                      <a:pt x="62" y="32"/>
                    </a:moveTo>
                    <a:lnTo>
                      <a:pt x="32" y="12"/>
                    </a:lnTo>
                    <a:lnTo>
                      <a:pt x="6" y="0"/>
                    </a:lnTo>
                    <a:lnTo>
                      <a:pt x="0" y="28"/>
                    </a:lnTo>
                    <a:lnTo>
                      <a:pt x="44" y="26"/>
                    </a:lnTo>
                    <a:lnTo>
                      <a:pt x="62" y="3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5" name="Freeform 120"/>
              <p:cNvSpPr>
                <a:spLocks/>
              </p:cNvSpPr>
              <p:nvPr/>
            </p:nvSpPr>
            <p:spPr bwMode="auto">
              <a:xfrm>
                <a:off x="2490" y="1546"/>
                <a:ext cx="28" cy="16"/>
              </a:xfrm>
              <a:custGeom>
                <a:avLst/>
                <a:gdLst>
                  <a:gd name="T0" fmla="*/ 28 w 28"/>
                  <a:gd name="T1" fmla="*/ 6 h 16"/>
                  <a:gd name="T2" fmla="*/ 6 w 28"/>
                  <a:gd name="T3" fmla="*/ 0 h 16"/>
                  <a:gd name="T4" fmla="*/ 0 w 28"/>
                  <a:gd name="T5" fmla="*/ 12 h 16"/>
                  <a:gd name="T6" fmla="*/ 18 w 28"/>
                  <a:gd name="T7" fmla="*/ 16 h 16"/>
                  <a:gd name="T8" fmla="*/ 28 w 28"/>
                  <a:gd name="T9" fmla="*/ 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6">
                    <a:moveTo>
                      <a:pt x="28" y="6"/>
                    </a:moveTo>
                    <a:lnTo>
                      <a:pt x="6" y="0"/>
                    </a:lnTo>
                    <a:lnTo>
                      <a:pt x="0" y="12"/>
                    </a:lnTo>
                    <a:lnTo>
                      <a:pt x="18" y="16"/>
                    </a:lnTo>
                    <a:lnTo>
                      <a:pt x="28" y="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6" name="Freeform 121"/>
              <p:cNvSpPr>
                <a:spLocks/>
              </p:cNvSpPr>
              <p:nvPr/>
            </p:nvSpPr>
            <p:spPr bwMode="auto">
              <a:xfrm>
                <a:off x="3216" y="792"/>
                <a:ext cx="26" cy="32"/>
              </a:xfrm>
              <a:custGeom>
                <a:avLst/>
                <a:gdLst>
                  <a:gd name="T0" fmla="*/ 26 w 26"/>
                  <a:gd name="T1" fmla="*/ 30 h 32"/>
                  <a:gd name="T2" fmla="*/ 18 w 26"/>
                  <a:gd name="T3" fmla="*/ 8 h 32"/>
                  <a:gd name="T4" fmla="*/ 6 w 26"/>
                  <a:gd name="T5" fmla="*/ 0 h 32"/>
                  <a:gd name="T6" fmla="*/ 0 w 26"/>
                  <a:gd name="T7" fmla="*/ 22 h 32"/>
                  <a:gd name="T8" fmla="*/ 10 w 26"/>
                  <a:gd name="T9" fmla="*/ 32 h 32"/>
                  <a:gd name="T10" fmla="*/ 26 w 26"/>
                  <a:gd name="T11" fmla="*/ 3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32">
                    <a:moveTo>
                      <a:pt x="26" y="30"/>
                    </a:moveTo>
                    <a:lnTo>
                      <a:pt x="18" y="8"/>
                    </a:lnTo>
                    <a:lnTo>
                      <a:pt x="6" y="0"/>
                    </a:lnTo>
                    <a:lnTo>
                      <a:pt x="0" y="22"/>
                    </a:lnTo>
                    <a:lnTo>
                      <a:pt x="10" y="32"/>
                    </a:lnTo>
                    <a:lnTo>
                      <a:pt x="26" y="3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7" name="Freeform 122"/>
              <p:cNvSpPr>
                <a:spLocks/>
              </p:cNvSpPr>
              <p:nvPr/>
            </p:nvSpPr>
            <p:spPr bwMode="auto">
              <a:xfrm>
                <a:off x="3310" y="754"/>
                <a:ext cx="44" cy="44"/>
              </a:xfrm>
              <a:custGeom>
                <a:avLst/>
                <a:gdLst>
                  <a:gd name="T0" fmla="*/ 38 w 44"/>
                  <a:gd name="T1" fmla="*/ 38 h 44"/>
                  <a:gd name="T2" fmla="*/ 44 w 44"/>
                  <a:gd name="T3" fmla="*/ 12 h 44"/>
                  <a:gd name="T4" fmla="*/ 26 w 44"/>
                  <a:gd name="T5" fmla="*/ 0 h 44"/>
                  <a:gd name="T6" fmla="*/ 0 w 44"/>
                  <a:gd name="T7" fmla="*/ 4 h 44"/>
                  <a:gd name="T8" fmla="*/ 22 w 44"/>
                  <a:gd name="T9" fmla="*/ 18 h 44"/>
                  <a:gd name="T10" fmla="*/ 12 w 44"/>
                  <a:gd name="T11" fmla="*/ 24 h 44"/>
                  <a:gd name="T12" fmla="*/ 18 w 44"/>
                  <a:gd name="T13" fmla="*/ 44 h 44"/>
                  <a:gd name="T14" fmla="*/ 38 w 44"/>
                  <a:gd name="T15" fmla="*/ 38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44">
                    <a:moveTo>
                      <a:pt x="38" y="38"/>
                    </a:moveTo>
                    <a:lnTo>
                      <a:pt x="44" y="12"/>
                    </a:lnTo>
                    <a:lnTo>
                      <a:pt x="26" y="0"/>
                    </a:lnTo>
                    <a:lnTo>
                      <a:pt x="0" y="4"/>
                    </a:lnTo>
                    <a:lnTo>
                      <a:pt x="22" y="18"/>
                    </a:lnTo>
                    <a:lnTo>
                      <a:pt x="12" y="24"/>
                    </a:lnTo>
                    <a:lnTo>
                      <a:pt x="18" y="44"/>
                    </a:lnTo>
                    <a:lnTo>
                      <a:pt x="38" y="38"/>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8" name="Freeform 123"/>
              <p:cNvSpPr>
                <a:spLocks/>
              </p:cNvSpPr>
              <p:nvPr/>
            </p:nvSpPr>
            <p:spPr bwMode="auto">
              <a:xfrm>
                <a:off x="3184" y="822"/>
                <a:ext cx="14" cy="14"/>
              </a:xfrm>
              <a:custGeom>
                <a:avLst/>
                <a:gdLst>
                  <a:gd name="T0" fmla="*/ 14 w 14"/>
                  <a:gd name="T1" fmla="*/ 14 h 14"/>
                  <a:gd name="T2" fmla="*/ 14 w 14"/>
                  <a:gd name="T3" fmla="*/ 0 h 14"/>
                  <a:gd name="T4" fmla="*/ 0 w 14"/>
                  <a:gd name="T5" fmla="*/ 2 h 14"/>
                  <a:gd name="T6" fmla="*/ 2 w 14"/>
                  <a:gd name="T7" fmla="*/ 14 h 14"/>
                  <a:gd name="T8" fmla="*/ 14 w 14"/>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4">
                    <a:moveTo>
                      <a:pt x="14" y="14"/>
                    </a:moveTo>
                    <a:lnTo>
                      <a:pt x="14" y="0"/>
                    </a:lnTo>
                    <a:lnTo>
                      <a:pt x="0" y="2"/>
                    </a:lnTo>
                    <a:lnTo>
                      <a:pt x="2" y="14"/>
                    </a:lnTo>
                    <a:lnTo>
                      <a:pt x="14" y="1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49" name="Freeform 124"/>
              <p:cNvSpPr>
                <a:spLocks/>
              </p:cNvSpPr>
              <p:nvPr/>
            </p:nvSpPr>
            <p:spPr bwMode="auto">
              <a:xfrm>
                <a:off x="3172" y="866"/>
                <a:ext cx="20" cy="22"/>
              </a:xfrm>
              <a:custGeom>
                <a:avLst/>
                <a:gdLst>
                  <a:gd name="T0" fmla="*/ 12 w 20"/>
                  <a:gd name="T1" fmla="*/ 22 h 22"/>
                  <a:gd name="T2" fmla="*/ 20 w 20"/>
                  <a:gd name="T3" fmla="*/ 6 h 22"/>
                  <a:gd name="T4" fmla="*/ 0 w 20"/>
                  <a:gd name="T5" fmla="*/ 0 h 22"/>
                  <a:gd name="T6" fmla="*/ 12 w 20"/>
                  <a:gd name="T7" fmla="*/ 2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2">
                    <a:moveTo>
                      <a:pt x="12" y="22"/>
                    </a:moveTo>
                    <a:lnTo>
                      <a:pt x="20" y="6"/>
                    </a:lnTo>
                    <a:lnTo>
                      <a:pt x="0" y="0"/>
                    </a:lnTo>
                    <a:lnTo>
                      <a:pt x="12" y="2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0" name="Freeform 125"/>
              <p:cNvSpPr>
                <a:spLocks/>
              </p:cNvSpPr>
              <p:nvPr/>
            </p:nvSpPr>
            <p:spPr bwMode="auto">
              <a:xfrm>
                <a:off x="3704" y="830"/>
                <a:ext cx="34" cy="22"/>
              </a:xfrm>
              <a:custGeom>
                <a:avLst/>
                <a:gdLst>
                  <a:gd name="T0" fmla="*/ 34 w 34"/>
                  <a:gd name="T1" fmla="*/ 22 h 22"/>
                  <a:gd name="T2" fmla="*/ 12 w 34"/>
                  <a:gd name="T3" fmla="*/ 16 h 22"/>
                  <a:gd name="T4" fmla="*/ 0 w 34"/>
                  <a:gd name="T5" fmla="*/ 0 h 22"/>
                  <a:gd name="T6" fmla="*/ 20 w 34"/>
                  <a:gd name="T7" fmla="*/ 2 h 22"/>
                  <a:gd name="T8" fmla="*/ 34 w 34"/>
                  <a:gd name="T9" fmla="*/ 22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2">
                    <a:moveTo>
                      <a:pt x="34" y="22"/>
                    </a:moveTo>
                    <a:lnTo>
                      <a:pt x="12" y="16"/>
                    </a:lnTo>
                    <a:lnTo>
                      <a:pt x="0" y="0"/>
                    </a:lnTo>
                    <a:lnTo>
                      <a:pt x="20" y="2"/>
                    </a:lnTo>
                    <a:lnTo>
                      <a:pt x="34" y="2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1" name="Freeform 126"/>
              <p:cNvSpPr>
                <a:spLocks/>
              </p:cNvSpPr>
              <p:nvPr/>
            </p:nvSpPr>
            <p:spPr bwMode="auto">
              <a:xfrm>
                <a:off x="3728" y="808"/>
                <a:ext cx="20" cy="26"/>
              </a:xfrm>
              <a:custGeom>
                <a:avLst/>
                <a:gdLst>
                  <a:gd name="T0" fmla="*/ 20 w 20"/>
                  <a:gd name="T1" fmla="*/ 26 h 26"/>
                  <a:gd name="T2" fmla="*/ 20 w 20"/>
                  <a:gd name="T3" fmla="*/ 10 h 26"/>
                  <a:gd name="T4" fmla="*/ 0 w 20"/>
                  <a:gd name="T5" fmla="*/ 0 h 26"/>
                  <a:gd name="T6" fmla="*/ 20 w 20"/>
                  <a:gd name="T7" fmla="*/ 26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6">
                    <a:moveTo>
                      <a:pt x="20" y="26"/>
                    </a:moveTo>
                    <a:lnTo>
                      <a:pt x="20" y="10"/>
                    </a:lnTo>
                    <a:lnTo>
                      <a:pt x="0" y="0"/>
                    </a:lnTo>
                    <a:lnTo>
                      <a:pt x="20" y="2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2" name="Freeform 127"/>
              <p:cNvSpPr>
                <a:spLocks/>
              </p:cNvSpPr>
              <p:nvPr/>
            </p:nvSpPr>
            <p:spPr bwMode="auto">
              <a:xfrm>
                <a:off x="3760" y="858"/>
                <a:ext cx="24" cy="24"/>
              </a:xfrm>
              <a:custGeom>
                <a:avLst/>
                <a:gdLst>
                  <a:gd name="T0" fmla="*/ 0 w 24"/>
                  <a:gd name="T1" fmla="*/ 12 h 24"/>
                  <a:gd name="T2" fmla="*/ 8 w 24"/>
                  <a:gd name="T3" fmla="*/ 24 h 24"/>
                  <a:gd name="T4" fmla="*/ 24 w 24"/>
                  <a:gd name="T5" fmla="*/ 18 h 24"/>
                  <a:gd name="T6" fmla="*/ 18 w 24"/>
                  <a:gd name="T7" fmla="*/ 4 h 24"/>
                  <a:gd name="T8" fmla="*/ 2 w 24"/>
                  <a:gd name="T9" fmla="*/ 0 h 24"/>
                  <a:gd name="T10" fmla="*/ 0 w 24"/>
                  <a:gd name="T11" fmla="*/ 12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4">
                    <a:moveTo>
                      <a:pt x="0" y="12"/>
                    </a:moveTo>
                    <a:lnTo>
                      <a:pt x="8" y="24"/>
                    </a:lnTo>
                    <a:lnTo>
                      <a:pt x="24" y="18"/>
                    </a:lnTo>
                    <a:lnTo>
                      <a:pt x="18" y="4"/>
                    </a:lnTo>
                    <a:lnTo>
                      <a:pt x="2" y="0"/>
                    </a:lnTo>
                    <a:lnTo>
                      <a:pt x="0" y="1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3" name="Freeform 128"/>
              <p:cNvSpPr>
                <a:spLocks/>
              </p:cNvSpPr>
              <p:nvPr/>
            </p:nvSpPr>
            <p:spPr bwMode="auto">
              <a:xfrm rot="1015650">
                <a:off x="3922" y="1244"/>
                <a:ext cx="24" cy="24"/>
              </a:xfrm>
              <a:custGeom>
                <a:avLst/>
                <a:gdLst>
                  <a:gd name="T0" fmla="*/ 0 w 24"/>
                  <a:gd name="T1" fmla="*/ 12 h 24"/>
                  <a:gd name="T2" fmla="*/ 8 w 24"/>
                  <a:gd name="T3" fmla="*/ 24 h 24"/>
                  <a:gd name="T4" fmla="*/ 24 w 24"/>
                  <a:gd name="T5" fmla="*/ 18 h 24"/>
                  <a:gd name="T6" fmla="*/ 18 w 24"/>
                  <a:gd name="T7" fmla="*/ 4 h 24"/>
                  <a:gd name="T8" fmla="*/ 2 w 24"/>
                  <a:gd name="T9" fmla="*/ 0 h 24"/>
                  <a:gd name="T10" fmla="*/ 0 w 24"/>
                  <a:gd name="T11" fmla="*/ 12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4">
                    <a:moveTo>
                      <a:pt x="0" y="12"/>
                    </a:moveTo>
                    <a:lnTo>
                      <a:pt x="8" y="24"/>
                    </a:lnTo>
                    <a:lnTo>
                      <a:pt x="24" y="18"/>
                    </a:lnTo>
                    <a:lnTo>
                      <a:pt x="18" y="4"/>
                    </a:lnTo>
                    <a:lnTo>
                      <a:pt x="2" y="0"/>
                    </a:lnTo>
                    <a:lnTo>
                      <a:pt x="0" y="1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4" name="Freeform 129"/>
              <p:cNvSpPr>
                <a:spLocks/>
              </p:cNvSpPr>
              <p:nvPr/>
            </p:nvSpPr>
            <p:spPr bwMode="auto">
              <a:xfrm>
                <a:off x="3912" y="1180"/>
                <a:ext cx="18" cy="22"/>
              </a:xfrm>
              <a:custGeom>
                <a:avLst/>
                <a:gdLst>
                  <a:gd name="T0" fmla="*/ 0 w 18"/>
                  <a:gd name="T1" fmla="*/ 22 h 22"/>
                  <a:gd name="T2" fmla="*/ 18 w 18"/>
                  <a:gd name="T3" fmla="*/ 20 h 22"/>
                  <a:gd name="T4" fmla="*/ 18 w 18"/>
                  <a:gd name="T5" fmla="*/ 8 h 22"/>
                  <a:gd name="T6" fmla="*/ 4 w 18"/>
                  <a:gd name="T7" fmla="*/ 0 h 22"/>
                  <a:gd name="T8" fmla="*/ 0 w 18"/>
                  <a:gd name="T9" fmla="*/ 22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2">
                    <a:moveTo>
                      <a:pt x="0" y="22"/>
                    </a:moveTo>
                    <a:lnTo>
                      <a:pt x="18" y="20"/>
                    </a:lnTo>
                    <a:lnTo>
                      <a:pt x="18" y="8"/>
                    </a:lnTo>
                    <a:lnTo>
                      <a:pt x="4" y="0"/>
                    </a:lnTo>
                    <a:lnTo>
                      <a:pt x="0" y="2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5" name="Freeform 130"/>
              <p:cNvSpPr>
                <a:spLocks/>
              </p:cNvSpPr>
              <p:nvPr/>
            </p:nvSpPr>
            <p:spPr bwMode="auto">
              <a:xfrm>
                <a:off x="4020" y="1346"/>
                <a:ext cx="28" cy="42"/>
              </a:xfrm>
              <a:custGeom>
                <a:avLst/>
                <a:gdLst>
                  <a:gd name="T0" fmla="*/ 16 w 28"/>
                  <a:gd name="T1" fmla="*/ 42 h 42"/>
                  <a:gd name="T2" fmla="*/ 28 w 28"/>
                  <a:gd name="T3" fmla="*/ 20 h 42"/>
                  <a:gd name="T4" fmla="*/ 12 w 28"/>
                  <a:gd name="T5" fmla="*/ 0 h 42"/>
                  <a:gd name="T6" fmla="*/ 0 w 28"/>
                  <a:gd name="T7" fmla="*/ 18 h 42"/>
                  <a:gd name="T8" fmla="*/ 16 w 2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2">
                    <a:moveTo>
                      <a:pt x="16" y="42"/>
                    </a:moveTo>
                    <a:lnTo>
                      <a:pt x="28" y="20"/>
                    </a:lnTo>
                    <a:lnTo>
                      <a:pt x="12" y="0"/>
                    </a:lnTo>
                    <a:lnTo>
                      <a:pt x="0" y="18"/>
                    </a:lnTo>
                    <a:lnTo>
                      <a:pt x="16" y="4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6" name="Freeform 131"/>
              <p:cNvSpPr>
                <a:spLocks/>
              </p:cNvSpPr>
              <p:nvPr/>
            </p:nvSpPr>
            <p:spPr bwMode="auto">
              <a:xfrm>
                <a:off x="3970" y="1372"/>
                <a:ext cx="30" cy="20"/>
              </a:xfrm>
              <a:custGeom>
                <a:avLst/>
                <a:gdLst>
                  <a:gd name="T0" fmla="*/ 30 w 30"/>
                  <a:gd name="T1" fmla="*/ 20 h 20"/>
                  <a:gd name="T2" fmla="*/ 20 w 30"/>
                  <a:gd name="T3" fmla="*/ 0 h 20"/>
                  <a:gd name="T4" fmla="*/ 0 w 30"/>
                  <a:gd name="T5" fmla="*/ 0 h 20"/>
                  <a:gd name="T6" fmla="*/ 10 w 30"/>
                  <a:gd name="T7" fmla="*/ 16 h 20"/>
                  <a:gd name="T8" fmla="*/ 30 w 30"/>
                  <a:gd name="T9" fmla="*/ 2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20">
                    <a:moveTo>
                      <a:pt x="30" y="20"/>
                    </a:moveTo>
                    <a:lnTo>
                      <a:pt x="20" y="0"/>
                    </a:lnTo>
                    <a:lnTo>
                      <a:pt x="0" y="0"/>
                    </a:lnTo>
                    <a:lnTo>
                      <a:pt x="10" y="16"/>
                    </a:lnTo>
                    <a:lnTo>
                      <a:pt x="30" y="2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7" name="Freeform 132"/>
              <p:cNvSpPr>
                <a:spLocks/>
              </p:cNvSpPr>
              <p:nvPr/>
            </p:nvSpPr>
            <p:spPr bwMode="auto">
              <a:xfrm>
                <a:off x="3960" y="1314"/>
                <a:ext cx="24" cy="24"/>
              </a:xfrm>
              <a:custGeom>
                <a:avLst/>
                <a:gdLst>
                  <a:gd name="T0" fmla="*/ 10 w 24"/>
                  <a:gd name="T1" fmla="*/ 24 h 24"/>
                  <a:gd name="T2" fmla="*/ 0 w 24"/>
                  <a:gd name="T3" fmla="*/ 0 h 24"/>
                  <a:gd name="T4" fmla="*/ 12 w 24"/>
                  <a:gd name="T5" fmla="*/ 0 h 24"/>
                  <a:gd name="T6" fmla="*/ 24 w 24"/>
                  <a:gd name="T7" fmla="*/ 20 h 24"/>
                  <a:gd name="T8" fmla="*/ 10 w 24"/>
                  <a:gd name="T9" fmla="*/ 24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10" y="24"/>
                    </a:moveTo>
                    <a:lnTo>
                      <a:pt x="0" y="0"/>
                    </a:lnTo>
                    <a:lnTo>
                      <a:pt x="12" y="0"/>
                    </a:lnTo>
                    <a:lnTo>
                      <a:pt x="24" y="20"/>
                    </a:lnTo>
                    <a:lnTo>
                      <a:pt x="10" y="2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8" name="Freeform 133"/>
              <p:cNvSpPr>
                <a:spLocks/>
              </p:cNvSpPr>
              <p:nvPr/>
            </p:nvSpPr>
            <p:spPr bwMode="auto">
              <a:xfrm>
                <a:off x="4056" y="1518"/>
                <a:ext cx="50" cy="80"/>
              </a:xfrm>
              <a:custGeom>
                <a:avLst/>
                <a:gdLst>
                  <a:gd name="T0" fmla="*/ 50 w 50"/>
                  <a:gd name="T1" fmla="*/ 80 h 80"/>
                  <a:gd name="T2" fmla="*/ 32 w 50"/>
                  <a:gd name="T3" fmla="*/ 24 h 80"/>
                  <a:gd name="T4" fmla="*/ 22 w 50"/>
                  <a:gd name="T5" fmla="*/ 6 h 80"/>
                  <a:gd name="T6" fmla="*/ 0 w 50"/>
                  <a:gd name="T7" fmla="*/ 0 h 80"/>
                  <a:gd name="T8" fmla="*/ 16 w 50"/>
                  <a:gd name="T9" fmla="*/ 16 h 80"/>
                  <a:gd name="T10" fmla="*/ 36 w 50"/>
                  <a:gd name="T11" fmla="*/ 68 h 80"/>
                  <a:gd name="T12" fmla="*/ 50 w 50"/>
                  <a:gd name="T13" fmla="*/ 8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80">
                    <a:moveTo>
                      <a:pt x="50" y="80"/>
                    </a:moveTo>
                    <a:lnTo>
                      <a:pt x="32" y="24"/>
                    </a:lnTo>
                    <a:lnTo>
                      <a:pt x="22" y="6"/>
                    </a:lnTo>
                    <a:lnTo>
                      <a:pt x="0" y="0"/>
                    </a:lnTo>
                    <a:lnTo>
                      <a:pt x="16" y="16"/>
                    </a:lnTo>
                    <a:lnTo>
                      <a:pt x="36" y="68"/>
                    </a:lnTo>
                    <a:lnTo>
                      <a:pt x="50" y="8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59" name="Freeform 134"/>
              <p:cNvSpPr>
                <a:spLocks/>
              </p:cNvSpPr>
              <p:nvPr/>
            </p:nvSpPr>
            <p:spPr bwMode="auto">
              <a:xfrm>
                <a:off x="4136" y="1664"/>
                <a:ext cx="72" cy="54"/>
              </a:xfrm>
              <a:custGeom>
                <a:avLst/>
                <a:gdLst>
                  <a:gd name="T0" fmla="*/ 44 w 72"/>
                  <a:gd name="T1" fmla="*/ 48 h 54"/>
                  <a:gd name="T2" fmla="*/ 16 w 72"/>
                  <a:gd name="T3" fmla="*/ 54 h 54"/>
                  <a:gd name="T4" fmla="*/ 14 w 72"/>
                  <a:gd name="T5" fmla="*/ 42 h 54"/>
                  <a:gd name="T6" fmla="*/ 0 w 72"/>
                  <a:gd name="T7" fmla="*/ 26 h 54"/>
                  <a:gd name="T8" fmla="*/ 14 w 72"/>
                  <a:gd name="T9" fmla="*/ 16 h 54"/>
                  <a:gd name="T10" fmla="*/ 26 w 72"/>
                  <a:gd name="T11" fmla="*/ 0 h 54"/>
                  <a:gd name="T12" fmla="*/ 38 w 72"/>
                  <a:gd name="T13" fmla="*/ 10 h 54"/>
                  <a:gd name="T14" fmla="*/ 36 w 72"/>
                  <a:gd name="T15" fmla="*/ 24 h 54"/>
                  <a:gd name="T16" fmla="*/ 50 w 72"/>
                  <a:gd name="T17" fmla="*/ 36 h 54"/>
                  <a:gd name="T18" fmla="*/ 66 w 72"/>
                  <a:gd name="T19" fmla="*/ 26 h 54"/>
                  <a:gd name="T20" fmla="*/ 72 w 72"/>
                  <a:gd name="T21" fmla="*/ 42 h 54"/>
                  <a:gd name="T22" fmla="*/ 44 w 72"/>
                  <a:gd name="T23" fmla="*/ 48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54">
                    <a:moveTo>
                      <a:pt x="44" y="48"/>
                    </a:moveTo>
                    <a:lnTo>
                      <a:pt x="16" y="54"/>
                    </a:lnTo>
                    <a:lnTo>
                      <a:pt x="14" y="42"/>
                    </a:lnTo>
                    <a:lnTo>
                      <a:pt x="0" y="26"/>
                    </a:lnTo>
                    <a:lnTo>
                      <a:pt x="14" y="16"/>
                    </a:lnTo>
                    <a:lnTo>
                      <a:pt x="26" y="0"/>
                    </a:lnTo>
                    <a:lnTo>
                      <a:pt x="38" y="10"/>
                    </a:lnTo>
                    <a:lnTo>
                      <a:pt x="36" y="24"/>
                    </a:lnTo>
                    <a:lnTo>
                      <a:pt x="50" y="36"/>
                    </a:lnTo>
                    <a:lnTo>
                      <a:pt x="66" y="26"/>
                    </a:lnTo>
                    <a:lnTo>
                      <a:pt x="72" y="42"/>
                    </a:lnTo>
                    <a:lnTo>
                      <a:pt x="44" y="48"/>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0" name="Freeform 135"/>
              <p:cNvSpPr>
                <a:spLocks/>
              </p:cNvSpPr>
              <p:nvPr/>
            </p:nvSpPr>
            <p:spPr bwMode="auto">
              <a:xfrm>
                <a:off x="4102" y="1738"/>
                <a:ext cx="42" cy="46"/>
              </a:xfrm>
              <a:custGeom>
                <a:avLst/>
                <a:gdLst>
                  <a:gd name="T0" fmla="*/ 34 w 42"/>
                  <a:gd name="T1" fmla="*/ 46 h 46"/>
                  <a:gd name="T2" fmla="*/ 32 w 42"/>
                  <a:gd name="T3" fmla="*/ 28 h 46"/>
                  <a:gd name="T4" fmla="*/ 42 w 42"/>
                  <a:gd name="T5" fmla="*/ 12 h 46"/>
                  <a:gd name="T6" fmla="*/ 26 w 42"/>
                  <a:gd name="T7" fmla="*/ 8 h 46"/>
                  <a:gd name="T8" fmla="*/ 12 w 42"/>
                  <a:gd name="T9" fmla="*/ 0 h 46"/>
                  <a:gd name="T10" fmla="*/ 0 w 42"/>
                  <a:gd name="T11" fmla="*/ 10 h 46"/>
                  <a:gd name="T12" fmla="*/ 8 w 42"/>
                  <a:gd name="T13" fmla="*/ 26 h 46"/>
                  <a:gd name="T14" fmla="*/ 22 w 42"/>
                  <a:gd name="T15" fmla="*/ 40 h 46"/>
                  <a:gd name="T16" fmla="*/ 34 w 42"/>
                  <a:gd name="T17" fmla="*/ 46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 h="46">
                    <a:moveTo>
                      <a:pt x="34" y="46"/>
                    </a:moveTo>
                    <a:lnTo>
                      <a:pt x="32" y="28"/>
                    </a:lnTo>
                    <a:lnTo>
                      <a:pt x="42" y="12"/>
                    </a:lnTo>
                    <a:lnTo>
                      <a:pt x="26" y="8"/>
                    </a:lnTo>
                    <a:lnTo>
                      <a:pt x="12" y="0"/>
                    </a:lnTo>
                    <a:lnTo>
                      <a:pt x="0" y="10"/>
                    </a:lnTo>
                    <a:lnTo>
                      <a:pt x="8" y="26"/>
                    </a:lnTo>
                    <a:lnTo>
                      <a:pt x="22" y="40"/>
                    </a:lnTo>
                    <a:lnTo>
                      <a:pt x="34" y="4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1" name="Freeform 136"/>
              <p:cNvSpPr>
                <a:spLocks/>
              </p:cNvSpPr>
              <p:nvPr/>
            </p:nvSpPr>
            <p:spPr bwMode="auto">
              <a:xfrm>
                <a:off x="4010" y="1562"/>
                <a:ext cx="18" cy="14"/>
              </a:xfrm>
              <a:custGeom>
                <a:avLst/>
                <a:gdLst>
                  <a:gd name="T0" fmla="*/ 12 w 18"/>
                  <a:gd name="T1" fmla="*/ 14 h 14"/>
                  <a:gd name="T2" fmla="*/ 18 w 18"/>
                  <a:gd name="T3" fmla="*/ 0 h 14"/>
                  <a:gd name="T4" fmla="*/ 6 w 18"/>
                  <a:gd name="T5" fmla="*/ 0 h 14"/>
                  <a:gd name="T6" fmla="*/ 0 w 18"/>
                  <a:gd name="T7" fmla="*/ 14 h 14"/>
                  <a:gd name="T8" fmla="*/ 12 w 18"/>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4">
                    <a:moveTo>
                      <a:pt x="12" y="14"/>
                    </a:moveTo>
                    <a:lnTo>
                      <a:pt x="18" y="0"/>
                    </a:lnTo>
                    <a:lnTo>
                      <a:pt x="6" y="0"/>
                    </a:lnTo>
                    <a:lnTo>
                      <a:pt x="0" y="14"/>
                    </a:lnTo>
                    <a:lnTo>
                      <a:pt x="12" y="1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2" name="Freeform 137"/>
              <p:cNvSpPr>
                <a:spLocks/>
              </p:cNvSpPr>
              <p:nvPr/>
            </p:nvSpPr>
            <p:spPr bwMode="auto">
              <a:xfrm rot="4293903">
                <a:off x="3996" y="1542"/>
                <a:ext cx="18" cy="14"/>
              </a:xfrm>
              <a:custGeom>
                <a:avLst/>
                <a:gdLst>
                  <a:gd name="T0" fmla="*/ 12 w 18"/>
                  <a:gd name="T1" fmla="*/ 14 h 14"/>
                  <a:gd name="T2" fmla="*/ 18 w 18"/>
                  <a:gd name="T3" fmla="*/ 0 h 14"/>
                  <a:gd name="T4" fmla="*/ 6 w 18"/>
                  <a:gd name="T5" fmla="*/ 0 h 14"/>
                  <a:gd name="T6" fmla="*/ 0 w 18"/>
                  <a:gd name="T7" fmla="*/ 14 h 14"/>
                  <a:gd name="T8" fmla="*/ 12 w 18"/>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4">
                    <a:moveTo>
                      <a:pt x="12" y="14"/>
                    </a:moveTo>
                    <a:lnTo>
                      <a:pt x="18" y="0"/>
                    </a:lnTo>
                    <a:lnTo>
                      <a:pt x="6" y="0"/>
                    </a:lnTo>
                    <a:lnTo>
                      <a:pt x="0" y="14"/>
                    </a:lnTo>
                    <a:lnTo>
                      <a:pt x="12" y="1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3" name="Freeform 138"/>
              <p:cNvSpPr>
                <a:spLocks/>
              </p:cNvSpPr>
              <p:nvPr/>
            </p:nvSpPr>
            <p:spPr bwMode="auto">
              <a:xfrm>
                <a:off x="4098" y="1824"/>
                <a:ext cx="64" cy="48"/>
              </a:xfrm>
              <a:custGeom>
                <a:avLst/>
                <a:gdLst>
                  <a:gd name="T0" fmla="*/ 0 w 64"/>
                  <a:gd name="T1" fmla="*/ 44 h 48"/>
                  <a:gd name="T2" fmla="*/ 8 w 64"/>
                  <a:gd name="T3" fmla="*/ 12 h 48"/>
                  <a:gd name="T4" fmla="*/ 30 w 64"/>
                  <a:gd name="T5" fmla="*/ 0 h 48"/>
                  <a:gd name="T6" fmla="*/ 50 w 64"/>
                  <a:gd name="T7" fmla="*/ 16 h 48"/>
                  <a:gd name="T8" fmla="*/ 64 w 64"/>
                  <a:gd name="T9" fmla="*/ 32 h 48"/>
                  <a:gd name="T10" fmla="*/ 48 w 64"/>
                  <a:gd name="T11" fmla="*/ 46 h 48"/>
                  <a:gd name="T12" fmla="*/ 20 w 64"/>
                  <a:gd name="T13" fmla="*/ 48 h 48"/>
                  <a:gd name="T14" fmla="*/ 0 w 64"/>
                  <a:gd name="T15" fmla="*/ 44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48">
                    <a:moveTo>
                      <a:pt x="0" y="44"/>
                    </a:moveTo>
                    <a:lnTo>
                      <a:pt x="8" y="12"/>
                    </a:lnTo>
                    <a:lnTo>
                      <a:pt x="30" y="0"/>
                    </a:lnTo>
                    <a:lnTo>
                      <a:pt x="50" y="16"/>
                    </a:lnTo>
                    <a:lnTo>
                      <a:pt x="64" y="32"/>
                    </a:lnTo>
                    <a:lnTo>
                      <a:pt x="48" y="46"/>
                    </a:lnTo>
                    <a:lnTo>
                      <a:pt x="20" y="48"/>
                    </a:lnTo>
                    <a:lnTo>
                      <a:pt x="0" y="4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4" name="Freeform 139"/>
              <p:cNvSpPr>
                <a:spLocks/>
              </p:cNvSpPr>
              <p:nvPr/>
            </p:nvSpPr>
            <p:spPr bwMode="auto">
              <a:xfrm>
                <a:off x="4174" y="1758"/>
                <a:ext cx="24" cy="24"/>
              </a:xfrm>
              <a:custGeom>
                <a:avLst/>
                <a:gdLst>
                  <a:gd name="T0" fmla="*/ 0 w 24"/>
                  <a:gd name="T1" fmla="*/ 12 h 24"/>
                  <a:gd name="T2" fmla="*/ 10 w 24"/>
                  <a:gd name="T3" fmla="*/ 0 h 24"/>
                  <a:gd name="T4" fmla="*/ 24 w 24"/>
                  <a:gd name="T5" fmla="*/ 12 h 24"/>
                  <a:gd name="T6" fmla="*/ 16 w 24"/>
                  <a:gd name="T7" fmla="*/ 24 h 24"/>
                  <a:gd name="T8" fmla="*/ 0 w 24"/>
                  <a:gd name="T9" fmla="*/ 12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0" y="12"/>
                    </a:moveTo>
                    <a:lnTo>
                      <a:pt x="10" y="0"/>
                    </a:lnTo>
                    <a:lnTo>
                      <a:pt x="24" y="12"/>
                    </a:lnTo>
                    <a:lnTo>
                      <a:pt x="16" y="24"/>
                    </a:lnTo>
                    <a:lnTo>
                      <a:pt x="0" y="1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5" name="Freeform 140"/>
              <p:cNvSpPr>
                <a:spLocks/>
              </p:cNvSpPr>
              <p:nvPr/>
            </p:nvSpPr>
            <p:spPr bwMode="auto">
              <a:xfrm>
                <a:off x="4074" y="2060"/>
                <a:ext cx="118" cy="78"/>
              </a:xfrm>
              <a:custGeom>
                <a:avLst/>
                <a:gdLst>
                  <a:gd name="T0" fmla="*/ 0 w 118"/>
                  <a:gd name="T1" fmla="*/ 14 h 78"/>
                  <a:gd name="T2" fmla="*/ 20 w 118"/>
                  <a:gd name="T3" fmla="*/ 40 h 78"/>
                  <a:gd name="T4" fmla="*/ 46 w 118"/>
                  <a:gd name="T5" fmla="*/ 54 h 78"/>
                  <a:gd name="T6" fmla="*/ 68 w 118"/>
                  <a:gd name="T7" fmla="*/ 62 h 78"/>
                  <a:gd name="T8" fmla="*/ 100 w 118"/>
                  <a:gd name="T9" fmla="*/ 68 h 78"/>
                  <a:gd name="T10" fmla="*/ 118 w 118"/>
                  <a:gd name="T11" fmla="*/ 78 h 78"/>
                  <a:gd name="T12" fmla="*/ 114 w 118"/>
                  <a:gd name="T13" fmla="*/ 52 h 78"/>
                  <a:gd name="T14" fmla="*/ 86 w 118"/>
                  <a:gd name="T15" fmla="*/ 42 h 78"/>
                  <a:gd name="T16" fmla="*/ 112 w 118"/>
                  <a:gd name="T17" fmla="*/ 32 h 78"/>
                  <a:gd name="T18" fmla="*/ 90 w 118"/>
                  <a:gd name="T19" fmla="*/ 16 h 78"/>
                  <a:gd name="T20" fmla="*/ 68 w 118"/>
                  <a:gd name="T21" fmla="*/ 12 h 78"/>
                  <a:gd name="T22" fmla="*/ 52 w 118"/>
                  <a:gd name="T23" fmla="*/ 2 h 78"/>
                  <a:gd name="T24" fmla="*/ 28 w 118"/>
                  <a:gd name="T25" fmla="*/ 0 h 78"/>
                  <a:gd name="T26" fmla="*/ 0 w 118"/>
                  <a:gd name="T27" fmla="*/ 14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8" h="78">
                    <a:moveTo>
                      <a:pt x="0" y="14"/>
                    </a:moveTo>
                    <a:lnTo>
                      <a:pt x="20" y="40"/>
                    </a:lnTo>
                    <a:lnTo>
                      <a:pt x="46" y="54"/>
                    </a:lnTo>
                    <a:lnTo>
                      <a:pt x="68" y="62"/>
                    </a:lnTo>
                    <a:lnTo>
                      <a:pt x="100" y="68"/>
                    </a:lnTo>
                    <a:lnTo>
                      <a:pt x="118" y="78"/>
                    </a:lnTo>
                    <a:lnTo>
                      <a:pt x="114" y="52"/>
                    </a:lnTo>
                    <a:lnTo>
                      <a:pt x="86" y="42"/>
                    </a:lnTo>
                    <a:lnTo>
                      <a:pt x="112" y="32"/>
                    </a:lnTo>
                    <a:lnTo>
                      <a:pt x="90" y="16"/>
                    </a:lnTo>
                    <a:lnTo>
                      <a:pt x="68" y="12"/>
                    </a:lnTo>
                    <a:lnTo>
                      <a:pt x="52" y="2"/>
                    </a:lnTo>
                    <a:lnTo>
                      <a:pt x="28" y="0"/>
                    </a:lnTo>
                    <a:lnTo>
                      <a:pt x="0" y="1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6" name="Freeform 141"/>
              <p:cNvSpPr>
                <a:spLocks/>
              </p:cNvSpPr>
              <p:nvPr/>
            </p:nvSpPr>
            <p:spPr bwMode="auto">
              <a:xfrm>
                <a:off x="4062" y="2022"/>
                <a:ext cx="116" cy="44"/>
              </a:xfrm>
              <a:custGeom>
                <a:avLst/>
                <a:gdLst>
                  <a:gd name="T0" fmla="*/ 90 w 116"/>
                  <a:gd name="T1" fmla="*/ 44 h 44"/>
                  <a:gd name="T2" fmla="*/ 58 w 116"/>
                  <a:gd name="T3" fmla="*/ 28 h 44"/>
                  <a:gd name="T4" fmla="*/ 26 w 116"/>
                  <a:gd name="T5" fmla="*/ 42 h 44"/>
                  <a:gd name="T6" fmla="*/ 0 w 116"/>
                  <a:gd name="T7" fmla="*/ 34 h 44"/>
                  <a:gd name="T8" fmla="*/ 8 w 116"/>
                  <a:gd name="T9" fmla="*/ 18 h 44"/>
                  <a:gd name="T10" fmla="*/ 42 w 116"/>
                  <a:gd name="T11" fmla="*/ 0 h 44"/>
                  <a:gd name="T12" fmla="*/ 68 w 116"/>
                  <a:gd name="T13" fmla="*/ 0 h 44"/>
                  <a:gd name="T14" fmla="*/ 90 w 116"/>
                  <a:gd name="T15" fmla="*/ 2 h 44"/>
                  <a:gd name="T16" fmla="*/ 106 w 116"/>
                  <a:gd name="T17" fmla="*/ 18 h 44"/>
                  <a:gd name="T18" fmla="*/ 116 w 116"/>
                  <a:gd name="T19" fmla="*/ 34 h 44"/>
                  <a:gd name="T20" fmla="*/ 90 w 116"/>
                  <a:gd name="T21" fmla="*/ 44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6" h="44">
                    <a:moveTo>
                      <a:pt x="90" y="44"/>
                    </a:moveTo>
                    <a:lnTo>
                      <a:pt x="58" y="28"/>
                    </a:lnTo>
                    <a:lnTo>
                      <a:pt x="26" y="42"/>
                    </a:lnTo>
                    <a:lnTo>
                      <a:pt x="0" y="34"/>
                    </a:lnTo>
                    <a:lnTo>
                      <a:pt x="8" y="18"/>
                    </a:lnTo>
                    <a:lnTo>
                      <a:pt x="42" y="0"/>
                    </a:lnTo>
                    <a:lnTo>
                      <a:pt x="68" y="0"/>
                    </a:lnTo>
                    <a:lnTo>
                      <a:pt x="90" y="2"/>
                    </a:lnTo>
                    <a:lnTo>
                      <a:pt x="106" y="18"/>
                    </a:lnTo>
                    <a:lnTo>
                      <a:pt x="116" y="34"/>
                    </a:lnTo>
                    <a:lnTo>
                      <a:pt x="90" y="4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7" name="Freeform 142"/>
              <p:cNvSpPr>
                <a:spLocks/>
              </p:cNvSpPr>
              <p:nvPr/>
            </p:nvSpPr>
            <p:spPr bwMode="auto">
              <a:xfrm>
                <a:off x="4014" y="2000"/>
                <a:ext cx="98" cy="48"/>
              </a:xfrm>
              <a:custGeom>
                <a:avLst/>
                <a:gdLst>
                  <a:gd name="T0" fmla="*/ 98 w 98"/>
                  <a:gd name="T1" fmla="*/ 18 h 48"/>
                  <a:gd name="T2" fmla="*/ 84 w 98"/>
                  <a:gd name="T3" fmla="*/ 10 h 48"/>
                  <a:gd name="T4" fmla="*/ 24 w 98"/>
                  <a:gd name="T5" fmla="*/ 18 h 48"/>
                  <a:gd name="T6" fmla="*/ 72 w 98"/>
                  <a:gd name="T7" fmla="*/ 6 h 48"/>
                  <a:gd name="T8" fmla="*/ 70 w 98"/>
                  <a:gd name="T9" fmla="*/ 0 h 48"/>
                  <a:gd name="T10" fmla="*/ 44 w 98"/>
                  <a:gd name="T11" fmla="*/ 0 h 48"/>
                  <a:gd name="T12" fmla="*/ 20 w 98"/>
                  <a:gd name="T13" fmla="*/ 0 h 48"/>
                  <a:gd name="T14" fmla="*/ 0 w 98"/>
                  <a:gd name="T15" fmla="*/ 12 h 48"/>
                  <a:gd name="T16" fmla="*/ 2 w 98"/>
                  <a:gd name="T17" fmla="*/ 34 h 48"/>
                  <a:gd name="T18" fmla="*/ 28 w 98"/>
                  <a:gd name="T19" fmla="*/ 48 h 48"/>
                  <a:gd name="T20" fmla="*/ 44 w 98"/>
                  <a:gd name="T21" fmla="*/ 48 h 48"/>
                  <a:gd name="T22" fmla="*/ 68 w 98"/>
                  <a:gd name="T23" fmla="*/ 30 h 48"/>
                  <a:gd name="T24" fmla="*/ 98 w 98"/>
                  <a:gd name="T25" fmla="*/ 18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 h="48">
                    <a:moveTo>
                      <a:pt x="98" y="18"/>
                    </a:moveTo>
                    <a:lnTo>
                      <a:pt x="84" y="10"/>
                    </a:lnTo>
                    <a:lnTo>
                      <a:pt x="24" y="18"/>
                    </a:lnTo>
                    <a:lnTo>
                      <a:pt x="72" y="6"/>
                    </a:lnTo>
                    <a:lnTo>
                      <a:pt x="70" y="0"/>
                    </a:lnTo>
                    <a:lnTo>
                      <a:pt x="44" y="0"/>
                    </a:lnTo>
                    <a:lnTo>
                      <a:pt x="20" y="0"/>
                    </a:lnTo>
                    <a:lnTo>
                      <a:pt x="0" y="12"/>
                    </a:lnTo>
                    <a:lnTo>
                      <a:pt x="2" y="34"/>
                    </a:lnTo>
                    <a:lnTo>
                      <a:pt x="28" y="48"/>
                    </a:lnTo>
                    <a:lnTo>
                      <a:pt x="44" y="48"/>
                    </a:lnTo>
                    <a:lnTo>
                      <a:pt x="68" y="30"/>
                    </a:lnTo>
                    <a:lnTo>
                      <a:pt x="98" y="18"/>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8" name="Freeform 143"/>
              <p:cNvSpPr>
                <a:spLocks/>
              </p:cNvSpPr>
              <p:nvPr/>
            </p:nvSpPr>
            <p:spPr bwMode="auto">
              <a:xfrm>
                <a:off x="4028" y="2058"/>
                <a:ext cx="32" cy="30"/>
              </a:xfrm>
              <a:custGeom>
                <a:avLst/>
                <a:gdLst>
                  <a:gd name="T0" fmla="*/ 20 w 32"/>
                  <a:gd name="T1" fmla="*/ 30 h 30"/>
                  <a:gd name="T2" fmla="*/ 32 w 32"/>
                  <a:gd name="T3" fmla="*/ 10 h 30"/>
                  <a:gd name="T4" fmla="*/ 18 w 32"/>
                  <a:gd name="T5" fmla="*/ 0 h 30"/>
                  <a:gd name="T6" fmla="*/ 0 w 32"/>
                  <a:gd name="T7" fmla="*/ 18 h 30"/>
                  <a:gd name="T8" fmla="*/ 0 w 32"/>
                  <a:gd name="T9" fmla="*/ 30 h 30"/>
                  <a:gd name="T10" fmla="*/ 20 w 32"/>
                  <a:gd name="T11" fmla="*/ 3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0">
                    <a:moveTo>
                      <a:pt x="20" y="30"/>
                    </a:moveTo>
                    <a:lnTo>
                      <a:pt x="32" y="10"/>
                    </a:lnTo>
                    <a:lnTo>
                      <a:pt x="18" y="0"/>
                    </a:lnTo>
                    <a:lnTo>
                      <a:pt x="0" y="18"/>
                    </a:lnTo>
                    <a:lnTo>
                      <a:pt x="0" y="30"/>
                    </a:lnTo>
                    <a:lnTo>
                      <a:pt x="20" y="3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69" name="Freeform 144"/>
              <p:cNvSpPr>
                <a:spLocks/>
              </p:cNvSpPr>
              <p:nvPr/>
            </p:nvSpPr>
            <p:spPr bwMode="auto">
              <a:xfrm>
                <a:off x="3654" y="3104"/>
                <a:ext cx="44" cy="46"/>
              </a:xfrm>
              <a:custGeom>
                <a:avLst/>
                <a:gdLst>
                  <a:gd name="T0" fmla="*/ 44 w 44"/>
                  <a:gd name="T1" fmla="*/ 22 h 46"/>
                  <a:gd name="T2" fmla="*/ 24 w 44"/>
                  <a:gd name="T3" fmla="*/ 0 h 46"/>
                  <a:gd name="T4" fmla="*/ 4 w 44"/>
                  <a:gd name="T5" fmla="*/ 4 h 46"/>
                  <a:gd name="T6" fmla="*/ 0 w 44"/>
                  <a:gd name="T7" fmla="*/ 18 h 46"/>
                  <a:gd name="T8" fmla="*/ 0 w 44"/>
                  <a:gd name="T9" fmla="*/ 38 h 46"/>
                  <a:gd name="T10" fmla="*/ 26 w 44"/>
                  <a:gd name="T11" fmla="*/ 46 h 46"/>
                  <a:gd name="T12" fmla="*/ 44 w 44"/>
                  <a:gd name="T13" fmla="*/ 40 h 46"/>
                  <a:gd name="T14" fmla="*/ 44 w 44"/>
                  <a:gd name="T15" fmla="*/ 22 h 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46">
                    <a:moveTo>
                      <a:pt x="44" y="22"/>
                    </a:moveTo>
                    <a:lnTo>
                      <a:pt x="24" y="0"/>
                    </a:lnTo>
                    <a:lnTo>
                      <a:pt x="4" y="4"/>
                    </a:lnTo>
                    <a:lnTo>
                      <a:pt x="0" y="18"/>
                    </a:lnTo>
                    <a:lnTo>
                      <a:pt x="0" y="38"/>
                    </a:lnTo>
                    <a:lnTo>
                      <a:pt x="26" y="46"/>
                    </a:lnTo>
                    <a:lnTo>
                      <a:pt x="44" y="40"/>
                    </a:lnTo>
                    <a:lnTo>
                      <a:pt x="44" y="2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0" name="Freeform 145"/>
              <p:cNvSpPr>
                <a:spLocks/>
              </p:cNvSpPr>
              <p:nvPr/>
            </p:nvSpPr>
            <p:spPr bwMode="auto">
              <a:xfrm>
                <a:off x="3330" y="3902"/>
                <a:ext cx="42" cy="26"/>
              </a:xfrm>
              <a:custGeom>
                <a:avLst/>
                <a:gdLst>
                  <a:gd name="T0" fmla="*/ 8 w 42"/>
                  <a:gd name="T1" fmla="*/ 18 h 26"/>
                  <a:gd name="T2" fmla="*/ 38 w 42"/>
                  <a:gd name="T3" fmla="*/ 26 h 26"/>
                  <a:gd name="T4" fmla="*/ 42 w 42"/>
                  <a:gd name="T5" fmla="*/ 14 h 26"/>
                  <a:gd name="T6" fmla="*/ 30 w 42"/>
                  <a:gd name="T7" fmla="*/ 4 h 26"/>
                  <a:gd name="T8" fmla="*/ 16 w 42"/>
                  <a:gd name="T9" fmla="*/ 4 h 26"/>
                  <a:gd name="T10" fmla="*/ 0 w 42"/>
                  <a:gd name="T11" fmla="*/ 0 h 26"/>
                  <a:gd name="T12" fmla="*/ 8 w 42"/>
                  <a:gd name="T13" fmla="*/ 18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6">
                    <a:moveTo>
                      <a:pt x="8" y="18"/>
                    </a:moveTo>
                    <a:lnTo>
                      <a:pt x="38" y="26"/>
                    </a:lnTo>
                    <a:lnTo>
                      <a:pt x="42" y="14"/>
                    </a:lnTo>
                    <a:lnTo>
                      <a:pt x="30" y="4"/>
                    </a:lnTo>
                    <a:lnTo>
                      <a:pt x="16" y="4"/>
                    </a:lnTo>
                    <a:lnTo>
                      <a:pt x="0" y="0"/>
                    </a:lnTo>
                    <a:lnTo>
                      <a:pt x="8" y="18"/>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1" name="Freeform 146"/>
              <p:cNvSpPr>
                <a:spLocks/>
              </p:cNvSpPr>
              <p:nvPr/>
            </p:nvSpPr>
            <p:spPr bwMode="auto">
              <a:xfrm>
                <a:off x="3326" y="3880"/>
                <a:ext cx="70" cy="34"/>
              </a:xfrm>
              <a:custGeom>
                <a:avLst/>
                <a:gdLst>
                  <a:gd name="T0" fmla="*/ 48 w 70"/>
                  <a:gd name="T1" fmla="*/ 34 h 34"/>
                  <a:gd name="T2" fmla="*/ 70 w 70"/>
                  <a:gd name="T3" fmla="*/ 16 h 34"/>
                  <a:gd name="T4" fmla="*/ 52 w 70"/>
                  <a:gd name="T5" fmla="*/ 6 h 34"/>
                  <a:gd name="T6" fmla="*/ 26 w 70"/>
                  <a:gd name="T7" fmla="*/ 8 h 34"/>
                  <a:gd name="T8" fmla="*/ 14 w 70"/>
                  <a:gd name="T9" fmla="*/ 0 h 34"/>
                  <a:gd name="T10" fmla="*/ 0 w 70"/>
                  <a:gd name="T11" fmla="*/ 12 h 34"/>
                  <a:gd name="T12" fmla="*/ 22 w 70"/>
                  <a:gd name="T13" fmla="*/ 18 h 34"/>
                  <a:gd name="T14" fmla="*/ 48 w 70"/>
                  <a:gd name="T15" fmla="*/ 34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34">
                    <a:moveTo>
                      <a:pt x="48" y="34"/>
                    </a:moveTo>
                    <a:lnTo>
                      <a:pt x="70" y="16"/>
                    </a:lnTo>
                    <a:lnTo>
                      <a:pt x="52" y="6"/>
                    </a:lnTo>
                    <a:lnTo>
                      <a:pt x="26" y="8"/>
                    </a:lnTo>
                    <a:lnTo>
                      <a:pt x="14" y="0"/>
                    </a:lnTo>
                    <a:lnTo>
                      <a:pt x="0" y="12"/>
                    </a:lnTo>
                    <a:lnTo>
                      <a:pt x="22" y="18"/>
                    </a:lnTo>
                    <a:lnTo>
                      <a:pt x="48" y="3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2" name="Freeform 147"/>
              <p:cNvSpPr>
                <a:spLocks/>
              </p:cNvSpPr>
              <p:nvPr/>
            </p:nvSpPr>
            <p:spPr bwMode="auto">
              <a:xfrm>
                <a:off x="3178" y="3768"/>
                <a:ext cx="34" cy="44"/>
              </a:xfrm>
              <a:custGeom>
                <a:avLst/>
                <a:gdLst>
                  <a:gd name="T0" fmla="*/ 12 w 34"/>
                  <a:gd name="T1" fmla="*/ 42 h 44"/>
                  <a:gd name="T2" fmla="*/ 28 w 34"/>
                  <a:gd name="T3" fmla="*/ 44 h 44"/>
                  <a:gd name="T4" fmla="*/ 30 w 34"/>
                  <a:gd name="T5" fmla="*/ 20 h 44"/>
                  <a:gd name="T6" fmla="*/ 34 w 34"/>
                  <a:gd name="T7" fmla="*/ 0 h 44"/>
                  <a:gd name="T8" fmla="*/ 14 w 34"/>
                  <a:gd name="T9" fmla="*/ 10 h 44"/>
                  <a:gd name="T10" fmla="*/ 0 w 34"/>
                  <a:gd name="T11" fmla="*/ 28 h 44"/>
                  <a:gd name="T12" fmla="*/ 12 w 34"/>
                  <a:gd name="T13" fmla="*/ 42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44">
                    <a:moveTo>
                      <a:pt x="12" y="42"/>
                    </a:moveTo>
                    <a:lnTo>
                      <a:pt x="28" y="44"/>
                    </a:lnTo>
                    <a:lnTo>
                      <a:pt x="30" y="20"/>
                    </a:lnTo>
                    <a:lnTo>
                      <a:pt x="34" y="0"/>
                    </a:lnTo>
                    <a:lnTo>
                      <a:pt x="14" y="10"/>
                    </a:lnTo>
                    <a:lnTo>
                      <a:pt x="0" y="28"/>
                    </a:lnTo>
                    <a:lnTo>
                      <a:pt x="12" y="4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3" name="Freeform 148"/>
              <p:cNvSpPr>
                <a:spLocks/>
              </p:cNvSpPr>
              <p:nvPr/>
            </p:nvSpPr>
            <p:spPr bwMode="auto">
              <a:xfrm>
                <a:off x="3512" y="3244"/>
                <a:ext cx="48" cy="66"/>
              </a:xfrm>
              <a:custGeom>
                <a:avLst/>
                <a:gdLst>
                  <a:gd name="T0" fmla="*/ 10 w 48"/>
                  <a:gd name="T1" fmla="*/ 0 h 66"/>
                  <a:gd name="T2" fmla="*/ 34 w 48"/>
                  <a:gd name="T3" fmla="*/ 30 h 66"/>
                  <a:gd name="T4" fmla="*/ 48 w 48"/>
                  <a:gd name="T5" fmla="*/ 56 h 66"/>
                  <a:gd name="T6" fmla="*/ 42 w 48"/>
                  <a:gd name="T7" fmla="*/ 66 h 66"/>
                  <a:gd name="T8" fmla="*/ 18 w 48"/>
                  <a:gd name="T9" fmla="*/ 48 h 66"/>
                  <a:gd name="T10" fmla="*/ 18 w 48"/>
                  <a:gd name="T11" fmla="*/ 30 h 66"/>
                  <a:gd name="T12" fmla="*/ 0 w 48"/>
                  <a:gd name="T13" fmla="*/ 12 h 66"/>
                  <a:gd name="T14" fmla="*/ 10 w 48"/>
                  <a:gd name="T15" fmla="*/ 0 h 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66">
                    <a:moveTo>
                      <a:pt x="10" y="0"/>
                    </a:moveTo>
                    <a:lnTo>
                      <a:pt x="34" y="30"/>
                    </a:lnTo>
                    <a:lnTo>
                      <a:pt x="48" y="56"/>
                    </a:lnTo>
                    <a:lnTo>
                      <a:pt x="42" y="66"/>
                    </a:lnTo>
                    <a:lnTo>
                      <a:pt x="18" y="48"/>
                    </a:lnTo>
                    <a:lnTo>
                      <a:pt x="18" y="30"/>
                    </a:lnTo>
                    <a:lnTo>
                      <a:pt x="0" y="12"/>
                    </a:lnTo>
                    <a:lnTo>
                      <a:pt x="10" y="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4" name="Freeform 149"/>
              <p:cNvSpPr>
                <a:spLocks/>
              </p:cNvSpPr>
              <p:nvPr/>
            </p:nvSpPr>
            <p:spPr bwMode="auto">
              <a:xfrm>
                <a:off x="3438" y="3528"/>
                <a:ext cx="40" cy="32"/>
              </a:xfrm>
              <a:custGeom>
                <a:avLst/>
                <a:gdLst>
                  <a:gd name="T0" fmla="*/ 12 w 40"/>
                  <a:gd name="T1" fmla="*/ 26 h 32"/>
                  <a:gd name="T2" fmla="*/ 28 w 40"/>
                  <a:gd name="T3" fmla="*/ 32 h 32"/>
                  <a:gd name="T4" fmla="*/ 40 w 40"/>
                  <a:gd name="T5" fmla="*/ 10 h 32"/>
                  <a:gd name="T6" fmla="*/ 14 w 40"/>
                  <a:gd name="T7" fmla="*/ 0 h 32"/>
                  <a:gd name="T8" fmla="*/ 0 w 40"/>
                  <a:gd name="T9" fmla="*/ 14 h 32"/>
                  <a:gd name="T10" fmla="*/ 12 w 40"/>
                  <a:gd name="T11" fmla="*/ 26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32">
                    <a:moveTo>
                      <a:pt x="12" y="26"/>
                    </a:moveTo>
                    <a:lnTo>
                      <a:pt x="28" y="32"/>
                    </a:lnTo>
                    <a:lnTo>
                      <a:pt x="40" y="10"/>
                    </a:lnTo>
                    <a:lnTo>
                      <a:pt x="14" y="0"/>
                    </a:lnTo>
                    <a:lnTo>
                      <a:pt x="0" y="14"/>
                    </a:lnTo>
                    <a:lnTo>
                      <a:pt x="12" y="2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5" name="Freeform 150"/>
              <p:cNvSpPr>
                <a:spLocks/>
              </p:cNvSpPr>
              <p:nvPr/>
            </p:nvSpPr>
            <p:spPr bwMode="auto">
              <a:xfrm>
                <a:off x="3484" y="3460"/>
                <a:ext cx="30" cy="58"/>
              </a:xfrm>
              <a:custGeom>
                <a:avLst/>
                <a:gdLst>
                  <a:gd name="T0" fmla="*/ 18 w 30"/>
                  <a:gd name="T1" fmla="*/ 0 h 58"/>
                  <a:gd name="T2" fmla="*/ 30 w 30"/>
                  <a:gd name="T3" fmla="*/ 10 h 58"/>
                  <a:gd name="T4" fmla="*/ 22 w 30"/>
                  <a:gd name="T5" fmla="*/ 28 h 58"/>
                  <a:gd name="T6" fmla="*/ 10 w 30"/>
                  <a:gd name="T7" fmla="*/ 52 h 58"/>
                  <a:gd name="T8" fmla="*/ 0 w 30"/>
                  <a:gd name="T9" fmla="*/ 58 h 58"/>
                  <a:gd name="T10" fmla="*/ 2 w 30"/>
                  <a:gd name="T11" fmla="*/ 32 h 58"/>
                  <a:gd name="T12" fmla="*/ 12 w 30"/>
                  <a:gd name="T13" fmla="*/ 18 h 58"/>
                  <a:gd name="T14" fmla="*/ 18 w 30"/>
                  <a:gd name="T15" fmla="*/ 0 h 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58">
                    <a:moveTo>
                      <a:pt x="18" y="0"/>
                    </a:moveTo>
                    <a:lnTo>
                      <a:pt x="30" y="10"/>
                    </a:lnTo>
                    <a:lnTo>
                      <a:pt x="22" y="28"/>
                    </a:lnTo>
                    <a:lnTo>
                      <a:pt x="10" y="52"/>
                    </a:lnTo>
                    <a:lnTo>
                      <a:pt x="0" y="58"/>
                    </a:lnTo>
                    <a:lnTo>
                      <a:pt x="2" y="32"/>
                    </a:lnTo>
                    <a:lnTo>
                      <a:pt x="12" y="18"/>
                    </a:lnTo>
                    <a:lnTo>
                      <a:pt x="18" y="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6" name="Freeform 151"/>
              <p:cNvSpPr>
                <a:spLocks/>
              </p:cNvSpPr>
              <p:nvPr/>
            </p:nvSpPr>
            <p:spPr bwMode="auto">
              <a:xfrm>
                <a:off x="3448" y="3564"/>
                <a:ext cx="18" cy="28"/>
              </a:xfrm>
              <a:custGeom>
                <a:avLst/>
                <a:gdLst>
                  <a:gd name="T0" fmla="*/ 2 w 18"/>
                  <a:gd name="T1" fmla="*/ 12 h 28"/>
                  <a:gd name="T2" fmla="*/ 10 w 18"/>
                  <a:gd name="T3" fmla="*/ 28 h 28"/>
                  <a:gd name="T4" fmla="*/ 18 w 18"/>
                  <a:gd name="T5" fmla="*/ 8 h 28"/>
                  <a:gd name="T6" fmla="*/ 0 w 18"/>
                  <a:gd name="T7" fmla="*/ 0 h 28"/>
                  <a:gd name="T8" fmla="*/ 2 w 18"/>
                  <a:gd name="T9" fmla="*/ 1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2" y="12"/>
                    </a:moveTo>
                    <a:lnTo>
                      <a:pt x="10" y="28"/>
                    </a:lnTo>
                    <a:lnTo>
                      <a:pt x="18" y="8"/>
                    </a:lnTo>
                    <a:lnTo>
                      <a:pt x="0" y="0"/>
                    </a:lnTo>
                    <a:lnTo>
                      <a:pt x="2" y="1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7" name="Freeform 152"/>
              <p:cNvSpPr>
                <a:spLocks/>
              </p:cNvSpPr>
              <p:nvPr/>
            </p:nvSpPr>
            <p:spPr bwMode="auto">
              <a:xfrm>
                <a:off x="3066" y="3788"/>
                <a:ext cx="56" cy="22"/>
              </a:xfrm>
              <a:custGeom>
                <a:avLst/>
                <a:gdLst>
                  <a:gd name="T0" fmla="*/ 28 w 56"/>
                  <a:gd name="T1" fmla="*/ 14 h 22"/>
                  <a:gd name="T2" fmla="*/ 56 w 56"/>
                  <a:gd name="T3" fmla="*/ 14 h 22"/>
                  <a:gd name="T4" fmla="*/ 18 w 56"/>
                  <a:gd name="T5" fmla="*/ 0 h 22"/>
                  <a:gd name="T6" fmla="*/ 0 w 56"/>
                  <a:gd name="T7" fmla="*/ 6 h 22"/>
                  <a:gd name="T8" fmla="*/ 18 w 56"/>
                  <a:gd name="T9" fmla="*/ 22 h 22"/>
                  <a:gd name="T10" fmla="*/ 28 w 56"/>
                  <a:gd name="T11" fmla="*/ 1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2">
                    <a:moveTo>
                      <a:pt x="28" y="14"/>
                    </a:moveTo>
                    <a:lnTo>
                      <a:pt x="56" y="14"/>
                    </a:lnTo>
                    <a:lnTo>
                      <a:pt x="18" y="0"/>
                    </a:lnTo>
                    <a:lnTo>
                      <a:pt x="0" y="6"/>
                    </a:lnTo>
                    <a:lnTo>
                      <a:pt x="18" y="22"/>
                    </a:lnTo>
                    <a:lnTo>
                      <a:pt x="28" y="1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8" name="Freeform 153"/>
              <p:cNvSpPr>
                <a:spLocks/>
              </p:cNvSpPr>
              <p:nvPr/>
            </p:nvSpPr>
            <p:spPr bwMode="auto">
              <a:xfrm>
                <a:off x="3020" y="3690"/>
                <a:ext cx="50" cy="54"/>
              </a:xfrm>
              <a:custGeom>
                <a:avLst/>
                <a:gdLst>
                  <a:gd name="T0" fmla="*/ 0 w 50"/>
                  <a:gd name="T1" fmla="*/ 4 h 54"/>
                  <a:gd name="T2" fmla="*/ 14 w 50"/>
                  <a:gd name="T3" fmla="*/ 0 h 54"/>
                  <a:gd name="T4" fmla="*/ 36 w 50"/>
                  <a:gd name="T5" fmla="*/ 10 h 54"/>
                  <a:gd name="T6" fmla="*/ 38 w 50"/>
                  <a:gd name="T7" fmla="*/ 28 h 54"/>
                  <a:gd name="T8" fmla="*/ 50 w 50"/>
                  <a:gd name="T9" fmla="*/ 40 h 54"/>
                  <a:gd name="T10" fmla="*/ 48 w 50"/>
                  <a:gd name="T11" fmla="*/ 54 h 54"/>
                  <a:gd name="T12" fmla="*/ 38 w 50"/>
                  <a:gd name="T13" fmla="*/ 46 h 54"/>
                  <a:gd name="T14" fmla="*/ 38 w 50"/>
                  <a:gd name="T15" fmla="*/ 26 h 54"/>
                  <a:gd name="T16" fmla="*/ 22 w 50"/>
                  <a:gd name="T17" fmla="*/ 26 h 54"/>
                  <a:gd name="T18" fmla="*/ 16 w 50"/>
                  <a:gd name="T19" fmla="*/ 38 h 54"/>
                  <a:gd name="T20" fmla="*/ 8 w 50"/>
                  <a:gd name="T21" fmla="*/ 20 h 54"/>
                  <a:gd name="T22" fmla="*/ 0 w 50"/>
                  <a:gd name="T23" fmla="*/ 4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 h="54">
                    <a:moveTo>
                      <a:pt x="0" y="4"/>
                    </a:moveTo>
                    <a:lnTo>
                      <a:pt x="14" y="0"/>
                    </a:lnTo>
                    <a:lnTo>
                      <a:pt x="36" y="10"/>
                    </a:lnTo>
                    <a:lnTo>
                      <a:pt x="38" y="28"/>
                    </a:lnTo>
                    <a:lnTo>
                      <a:pt x="50" y="40"/>
                    </a:lnTo>
                    <a:lnTo>
                      <a:pt x="48" y="54"/>
                    </a:lnTo>
                    <a:lnTo>
                      <a:pt x="38" y="46"/>
                    </a:lnTo>
                    <a:lnTo>
                      <a:pt x="38" y="26"/>
                    </a:lnTo>
                    <a:lnTo>
                      <a:pt x="22" y="26"/>
                    </a:lnTo>
                    <a:lnTo>
                      <a:pt x="16" y="38"/>
                    </a:lnTo>
                    <a:lnTo>
                      <a:pt x="8" y="20"/>
                    </a:lnTo>
                    <a:lnTo>
                      <a:pt x="0" y="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79" name="Freeform 154"/>
              <p:cNvSpPr>
                <a:spLocks/>
              </p:cNvSpPr>
              <p:nvPr/>
            </p:nvSpPr>
            <p:spPr bwMode="auto">
              <a:xfrm>
                <a:off x="2824" y="2158"/>
                <a:ext cx="48" cy="40"/>
              </a:xfrm>
              <a:custGeom>
                <a:avLst/>
                <a:gdLst>
                  <a:gd name="T0" fmla="*/ 34 w 48"/>
                  <a:gd name="T1" fmla="*/ 40 h 40"/>
                  <a:gd name="T2" fmla="*/ 48 w 48"/>
                  <a:gd name="T3" fmla="*/ 24 h 40"/>
                  <a:gd name="T4" fmla="*/ 34 w 48"/>
                  <a:gd name="T5" fmla="*/ 0 h 40"/>
                  <a:gd name="T6" fmla="*/ 20 w 48"/>
                  <a:gd name="T7" fmla="*/ 20 h 40"/>
                  <a:gd name="T8" fmla="*/ 0 w 48"/>
                  <a:gd name="T9" fmla="*/ 36 h 40"/>
                  <a:gd name="T10" fmla="*/ 34 w 48"/>
                  <a:gd name="T11" fmla="*/ 4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40">
                    <a:moveTo>
                      <a:pt x="34" y="40"/>
                    </a:moveTo>
                    <a:lnTo>
                      <a:pt x="48" y="24"/>
                    </a:lnTo>
                    <a:lnTo>
                      <a:pt x="34" y="0"/>
                    </a:lnTo>
                    <a:lnTo>
                      <a:pt x="20" y="20"/>
                    </a:lnTo>
                    <a:lnTo>
                      <a:pt x="0" y="36"/>
                    </a:lnTo>
                    <a:lnTo>
                      <a:pt x="34" y="4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0" name="Freeform 155"/>
              <p:cNvSpPr>
                <a:spLocks/>
              </p:cNvSpPr>
              <p:nvPr/>
            </p:nvSpPr>
            <p:spPr bwMode="auto">
              <a:xfrm>
                <a:off x="2826" y="2004"/>
                <a:ext cx="40" cy="64"/>
              </a:xfrm>
              <a:custGeom>
                <a:avLst/>
                <a:gdLst>
                  <a:gd name="T0" fmla="*/ 14 w 40"/>
                  <a:gd name="T1" fmla="*/ 64 h 64"/>
                  <a:gd name="T2" fmla="*/ 32 w 40"/>
                  <a:gd name="T3" fmla="*/ 48 h 64"/>
                  <a:gd name="T4" fmla="*/ 16 w 40"/>
                  <a:gd name="T5" fmla="*/ 44 h 64"/>
                  <a:gd name="T6" fmla="*/ 40 w 40"/>
                  <a:gd name="T7" fmla="*/ 30 h 64"/>
                  <a:gd name="T8" fmla="*/ 30 w 40"/>
                  <a:gd name="T9" fmla="*/ 8 h 64"/>
                  <a:gd name="T10" fmla="*/ 12 w 40"/>
                  <a:gd name="T11" fmla="*/ 0 h 64"/>
                  <a:gd name="T12" fmla="*/ 0 w 40"/>
                  <a:gd name="T13" fmla="*/ 22 h 64"/>
                  <a:gd name="T14" fmla="*/ 14 w 40"/>
                  <a:gd name="T15" fmla="*/ 36 h 64"/>
                  <a:gd name="T16" fmla="*/ 14 w 40"/>
                  <a:gd name="T17" fmla="*/ 64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64">
                    <a:moveTo>
                      <a:pt x="14" y="64"/>
                    </a:moveTo>
                    <a:lnTo>
                      <a:pt x="32" y="48"/>
                    </a:lnTo>
                    <a:lnTo>
                      <a:pt x="16" y="44"/>
                    </a:lnTo>
                    <a:lnTo>
                      <a:pt x="40" y="30"/>
                    </a:lnTo>
                    <a:lnTo>
                      <a:pt x="30" y="8"/>
                    </a:lnTo>
                    <a:lnTo>
                      <a:pt x="12" y="0"/>
                    </a:lnTo>
                    <a:lnTo>
                      <a:pt x="0" y="22"/>
                    </a:lnTo>
                    <a:lnTo>
                      <a:pt x="14" y="36"/>
                    </a:lnTo>
                    <a:lnTo>
                      <a:pt x="14" y="64"/>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1" name="Freeform 156"/>
              <p:cNvSpPr>
                <a:spLocks/>
              </p:cNvSpPr>
              <p:nvPr/>
            </p:nvSpPr>
            <p:spPr bwMode="auto">
              <a:xfrm>
                <a:off x="2818" y="1928"/>
                <a:ext cx="42" cy="64"/>
              </a:xfrm>
              <a:custGeom>
                <a:avLst/>
                <a:gdLst>
                  <a:gd name="T0" fmla="*/ 0 w 42"/>
                  <a:gd name="T1" fmla="*/ 62 h 64"/>
                  <a:gd name="T2" fmla="*/ 34 w 42"/>
                  <a:gd name="T3" fmla="*/ 64 h 64"/>
                  <a:gd name="T4" fmla="*/ 42 w 42"/>
                  <a:gd name="T5" fmla="*/ 38 h 64"/>
                  <a:gd name="T6" fmla="*/ 10 w 42"/>
                  <a:gd name="T7" fmla="*/ 56 h 64"/>
                  <a:gd name="T8" fmla="*/ 40 w 42"/>
                  <a:gd name="T9" fmla="*/ 30 h 64"/>
                  <a:gd name="T10" fmla="*/ 26 w 42"/>
                  <a:gd name="T11" fmla="*/ 0 h 64"/>
                  <a:gd name="T12" fmla="*/ 8 w 42"/>
                  <a:gd name="T13" fmla="*/ 20 h 64"/>
                  <a:gd name="T14" fmla="*/ 28 w 42"/>
                  <a:gd name="T15" fmla="*/ 28 h 64"/>
                  <a:gd name="T16" fmla="*/ 0 w 42"/>
                  <a:gd name="T17" fmla="*/ 62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 h="64">
                    <a:moveTo>
                      <a:pt x="0" y="62"/>
                    </a:moveTo>
                    <a:lnTo>
                      <a:pt x="34" y="64"/>
                    </a:lnTo>
                    <a:lnTo>
                      <a:pt x="42" y="38"/>
                    </a:lnTo>
                    <a:lnTo>
                      <a:pt x="10" y="56"/>
                    </a:lnTo>
                    <a:lnTo>
                      <a:pt x="40" y="30"/>
                    </a:lnTo>
                    <a:lnTo>
                      <a:pt x="26" y="0"/>
                    </a:lnTo>
                    <a:lnTo>
                      <a:pt x="8" y="20"/>
                    </a:lnTo>
                    <a:lnTo>
                      <a:pt x="28" y="28"/>
                    </a:lnTo>
                    <a:lnTo>
                      <a:pt x="0" y="6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2" name="Freeform 157"/>
              <p:cNvSpPr>
                <a:spLocks/>
              </p:cNvSpPr>
              <p:nvPr/>
            </p:nvSpPr>
            <p:spPr bwMode="auto">
              <a:xfrm>
                <a:off x="2884" y="2386"/>
                <a:ext cx="76" cy="36"/>
              </a:xfrm>
              <a:custGeom>
                <a:avLst/>
                <a:gdLst>
                  <a:gd name="T0" fmla="*/ 76 w 76"/>
                  <a:gd name="T1" fmla="*/ 6 h 36"/>
                  <a:gd name="T2" fmla="*/ 68 w 76"/>
                  <a:gd name="T3" fmla="*/ 30 h 36"/>
                  <a:gd name="T4" fmla="*/ 52 w 76"/>
                  <a:gd name="T5" fmla="*/ 30 h 36"/>
                  <a:gd name="T6" fmla="*/ 34 w 76"/>
                  <a:gd name="T7" fmla="*/ 14 h 36"/>
                  <a:gd name="T8" fmla="*/ 28 w 76"/>
                  <a:gd name="T9" fmla="*/ 34 h 36"/>
                  <a:gd name="T10" fmla="*/ 12 w 76"/>
                  <a:gd name="T11" fmla="*/ 36 h 36"/>
                  <a:gd name="T12" fmla="*/ 0 w 76"/>
                  <a:gd name="T13" fmla="*/ 16 h 36"/>
                  <a:gd name="T14" fmla="*/ 18 w 76"/>
                  <a:gd name="T15" fmla="*/ 2 h 36"/>
                  <a:gd name="T16" fmla="*/ 32 w 76"/>
                  <a:gd name="T17" fmla="*/ 12 h 36"/>
                  <a:gd name="T18" fmla="*/ 44 w 76"/>
                  <a:gd name="T19" fmla="*/ 0 h 36"/>
                  <a:gd name="T20" fmla="*/ 76 w 76"/>
                  <a:gd name="T21" fmla="*/ 6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6">
                    <a:moveTo>
                      <a:pt x="76" y="6"/>
                    </a:moveTo>
                    <a:lnTo>
                      <a:pt x="68" y="30"/>
                    </a:lnTo>
                    <a:lnTo>
                      <a:pt x="52" y="30"/>
                    </a:lnTo>
                    <a:lnTo>
                      <a:pt x="34" y="14"/>
                    </a:lnTo>
                    <a:lnTo>
                      <a:pt x="28" y="34"/>
                    </a:lnTo>
                    <a:lnTo>
                      <a:pt x="12" y="36"/>
                    </a:lnTo>
                    <a:lnTo>
                      <a:pt x="0" y="16"/>
                    </a:lnTo>
                    <a:lnTo>
                      <a:pt x="18" y="2"/>
                    </a:lnTo>
                    <a:lnTo>
                      <a:pt x="32" y="12"/>
                    </a:lnTo>
                    <a:lnTo>
                      <a:pt x="44" y="0"/>
                    </a:lnTo>
                    <a:lnTo>
                      <a:pt x="76" y="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3" name="Freeform 158"/>
              <p:cNvSpPr>
                <a:spLocks/>
              </p:cNvSpPr>
              <p:nvPr/>
            </p:nvSpPr>
            <p:spPr bwMode="auto">
              <a:xfrm>
                <a:off x="2916" y="2328"/>
                <a:ext cx="30" cy="32"/>
              </a:xfrm>
              <a:custGeom>
                <a:avLst/>
                <a:gdLst>
                  <a:gd name="T0" fmla="*/ 8 w 30"/>
                  <a:gd name="T1" fmla="*/ 32 h 32"/>
                  <a:gd name="T2" fmla="*/ 30 w 30"/>
                  <a:gd name="T3" fmla="*/ 16 h 32"/>
                  <a:gd name="T4" fmla="*/ 12 w 30"/>
                  <a:gd name="T5" fmla="*/ 0 h 32"/>
                  <a:gd name="T6" fmla="*/ 0 w 30"/>
                  <a:gd name="T7" fmla="*/ 14 h 32"/>
                  <a:gd name="T8" fmla="*/ 8 w 30"/>
                  <a:gd name="T9" fmla="*/ 3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2">
                    <a:moveTo>
                      <a:pt x="8" y="32"/>
                    </a:moveTo>
                    <a:lnTo>
                      <a:pt x="30" y="16"/>
                    </a:lnTo>
                    <a:lnTo>
                      <a:pt x="12" y="0"/>
                    </a:lnTo>
                    <a:lnTo>
                      <a:pt x="0" y="14"/>
                    </a:lnTo>
                    <a:lnTo>
                      <a:pt x="8" y="3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4" name="Freeform 159"/>
              <p:cNvSpPr>
                <a:spLocks/>
              </p:cNvSpPr>
              <p:nvPr/>
            </p:nvSpPr>
            <p:spPr bwMode="auto">
              <a:xfrm>
                <a:off x="2960" y="2440"/>
                <a:ext cx="54" cy="72"/>
              </a:xfrm>
              <a:custGeom>
                <a:avLst/>
                <a:gdLst>
                  <a:gd name="T0" fmla="*/ 22 w 54"/>
                  <a:gd name="T1" fmla="*/ 66 h 72"/>
                  <a:gd name="T2" fmla="*/ 54 w 54"/>
                  <a:gd name="T3" fmla="*/ 72 h 72"/>
                  <a:gd name="T4" fmla="*/ 50 w 54"/>
                  <a:gd name="T5" fmla="*/ 52 h 72"/>
                  <a:gd name="T6" fmla="*/ 34 w 54"/>
                  <a:gd name="T7" fmla="*/ 48 h 72"/>
                  <a:gd name="T8" fmla="*/ 42 w 54"/>
                  <a:gd name="T9" fmla="*/ 24 h 72"/>
                  <a:gd name="T10" fmla="*/ 18 w 54"/>
                  <a:gd name="T11" fmla="*/ 24 h 72"/>
                  <a:gd name="T12" fmla="*/ 18 w 54"/>
                  <a:gd name="T13" fmla="*/ 0 h 72"/>
                  <a:gd name="T14" fmla="*/ 0 w 54"/>
                  <a:gd name="T15" fmla="*/ 12 h 72"/>
                  <a:gd name="T16" fmla="*/ 2 w 54"/>
                  <a:gd name="T17" fmla="*/ 26 h 72"/>
                  <a:gd name="T18" fmla="*/ 10 w 54"/>
                  <a:gd name="T19" fmla="*/ 46 h 72"/>
                  <a:gd name="T20" fmla="*/ 34 w 54"/>
                  <a:gd name="T21" fmla="*/ 44 h 72"/>
                  <a:gd name="T22" fmla="*/ 22 w 54"/>
                  <a:gd name="T23" fmla="*/ 66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72">
                    <a:moveTo>
                      <a:pt x="22" y="66"/>
                    </a:moveTo>
                    <a:lnTo>
                      <a:pt x="54" y="72"/>
                    </a:lnTo>
                    <a:lnTo>
                      <a:pt x="50" y="52"/>
                    </a:lnTo>
                    <a:lnTo>
                      <a:pt x="34" y="48"/>
                    </a:lnTo>
                    <a:lnTo>
                      <a:pt x="42" y="24"/>
                    </a:lnTo>
                    <a:lnTo>
                      <a:pt x="18" y="24"/>
                    </a:lnTo>
                    <a:lnTo>
                      <a:pt x="18" y="0"/>
                    </a:lnTo>
                    <a:lnTo>
                      <a:pt x="0" y="12"/>
                    </a:lnTo>
                    <a:lnTo>
                      <a:pt x="2" y="26"/>
                    </a:lnTo>
                    <a:lnTo>
                      <a:pt x="10" y="46"/>
                    </a:lnTo>
                    <a:lnTo>
                      <a:pt x="34" y="44"/>
                    </a:lnTo>
                    <a:lnTo>
                      <a:pt x="22" y="6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5" name="Freeform 160"/>
              <p:cNvSpPr>
                <a:spLocks/>
              </p:cNvSpPr>
              <p:nvPr/>
            </p:nvSpPr>
            <p:spPr bwMode="auto">
              <a:xfrm>
                <a:off x="2826" y="2496"/>
                <a:ext cx="126" cy="166"/>
              </a:xfrm>
              <a:custGeom>
                <a:avLst/>
                <a:gdLst>
                  <a:gd name="T0" fmla="*/ 122 w 126"/>
                  <a:gd name="T1" fmla="*/ 112 h 166"/>
                  <a:gd name="T2" fmla="*/ 124 w 126"/>
                  <a:gd name="T3" fmla="*/ 92 h 166"/>
                  <a:gd name="T4" fmla="*/ 90 w 126"/>
                  <a:gd name="T5" fmla="*/ 84 h 166"/>
                  <a:gd name="T6" fmla="*/ 82 w 126"/>
                  <a:gd name="T7" fmla="*/ 56 h 166"/>
                  <a:gd name="T8" fmla="*/ 72 w 126"/>
                  <a:gd name="T9" fmla="*/ 34 h 166"/>
                  <a:gd name="T10" fmla="*/ 52 w 126"/>
                  <a:gd name="T11" fmla="*/ 34 h 166"/>
                  <a:gd name="T12" fmla="*/ 44 w 126"/>
                  <a:gd name="T13" fmla="*/ 24 h 166"/>
                  <a:gd name="T14" fmla="*/ 16 w 126"/>
                  <a:gd name="T15" fmla="*/ 22 h 166"/>
                  <a:gd name="T16" fmla="*/ 22 w 126"/>
                  <a:gd name="T17" fmla="*/ 0 h 166"/>
                  <a:gd name="T18" fmla="*/ 4 w 126"/>
                  <a:gd name="T19" fmla="*/ 2 h 166"/>
                  <a:gd name="T20" fmla="*/ 0 w 126"/>
                  <a:gd name="T21" fmla="*/ 14 h 166"/>
                  <a:gd name="T22" fmla="*/ 12 w 126"/>
                  <a:gd name="T23" fmla="*/ 22 h 166"/>
                  <a:gd name="T24" fmla="*/ 4 w 126"/>
                  <a:gd name="T25" fmla="*/ 44 h 166"/>
                  <a:gd name="T26" fmla="*/ 18 w 126"/>
                  <a:gd name="T27" fmla="*/ 62 h 166"/>
                  <a:gd name="T28" fmla="*/ 2 w 126"/>
                  <a:gd name="T29" fmla="*/ 68 h 166"/>
                  <a:gd name="T30" fmla="*/ 2 w 126"/>
                  <a:gd name="T31" fmla="*/ 96 h 166"/>
                  <a:gd name="T32" fmla="*/ 4 w 126"/>
                  <a:gd name="T33" fmla="*/ 112 h 166"/>
                  <a:gd name="T34" fmla="*/ 24 w 126"/>
                  <a:gd name="T35" fmla="*/ 118 h 166"/>
                  <a:gd name="T36" fmla="*/ 38 w 126"/>
                  <a:gd name="T37" fmla="*/ 126 h 166"/>
                  <a:gd name="T38" fmla="*/ 62 w 126"/>
                  <a:gd name="T39" fmla="*/ 114 h 166"/>
                  <a:gd name="T40" fmla="*/ 72 w 126"/>
                  <a:gd name="T41" fmla="*/ 132 h 166"/>
                  <a:gd name="T42" fmla="*/ 54 w 126"/>
                  <a:gd name="T43" fmla="*/ 140 h 166"/>
                  <a:gd name="T44" fmla="*/ 28 w 126"/>
                  <a:gd name="T45" fmla="*/ 130 h 166"/>
                  <a:gd name="T46" fmla="*/ 16 w 126"/>
                  <a:gd name="T47" fmla="*/ 144 h 166"/>
                  <a:gd name="T48" fmla="*/ 40 w 126"/>
                  <a:gd name="T49" fmla="*/ 166 h 166"/>
                  <a:gd name="T50" fmla="*/ 72 w 126"/>
                  <a:gd name="T51" fmla="*/ 162 h 166"/>
                  <a:gd name="T52" fmla="*/ 96 w 126"/>
                  <a:gd name="T53" fmla="*/ 144 h 166"/>
                  <a:gd name="T54" fmla="*/ 120 w 126"/>
                  <a:gd name="T55" fmla="*/ 142 h 166"/>
                  <a:gd name="T56" fmla="*/ 126 w 126"/>
                  <a:gd name="T57" fmla="*/ 128 h 166"/>
                  <a:gd name="T58" fmla="*/ 122 w 126"/>
                  <a:gd name="T59" fmla="*/ 112 h 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6" h="166">
                    <a:moveTo>
                      <a:pt x="122" y="112"/>
                    </a:moveTo>
                    <a:lnTo>
                      <a:pt x="124" y="92"/>
                    </a:lnTo>
                    <a:lnTo>
                      <a:pt x="90" y="84"/>
                    </a:lnTo>
                    <a:lnTo>
                      <a:pt x="82" y="56"/>
                    </a:lnTo>
                    <a:lnTo>
                      <a:pt x="72" y="34"/>
                    </a:lnTo>
                    <a:lnTo>
                      <a:pt x="52" y="34"/>
                    </a:lnTo>
                    <a:lnTo>
                      <a:pt x="44" y="24"/>
                    </a:lnTo>
                    <a:lnTo>
                      <a:pt x="16" y="22"/>
                    </a:lnTo>
                    <a:lnTo>
                      <a:pt x="22" y="0"/>
                    </a:lnTo>
                    <a:lnTo>
                      <a:pt x="4" y="2"/>
                    </a:lnTo>
                    <a:lnTo>
                      <a:pt x="0" y="14"/>
                    </a:lnTo>
                    <a:lnTo>
                      <a:pt x="12" y="22"/>
                    </a:lnTo>
                    <a:lnTo>
                      <a:pt x="4" y="44"/>
                    </a:lnTo>
                    <a:lnTo>
                      <a:pt x="18" y="62"/>
                    </a:lnTo>
                    <a:lnTo>
                      <a:pt x="2" y="68"/>
                    </a:lnTo>
                    <a:lnTo>
                      <a:pt x="2" y="96"/>
                    </a:lnTo>
                    <a:lnTo>
                      <a:pt x="4" y="112"/>
                    </a:lnTo>
                    <a:lnTo>
                      <a:pt x="24" y="118"/>
                    </a:lnTo>
                    <a:lnTo>
                      <a:pt x="38" y="126"/>
                    </a:lnTo>
                    <a:lnTo>
                      <a:pt x="62" y="114"/>
                    </a:lnTo>
                    <a:lnTo>
                      <a:pt x="72" y="132"/>
                    </a:lnTo>
                    <a:lnTo>
                      <a:pt x="54" y="140"/>
                    </a:lnTo>
                    <a:lnTo>
                      <a:pt x="28" y="130"/>
                    </a:lnTo>
                    <a:lnTo>
                      <a:pt x="16" y="144"/>
                    </a:lnTo>
                    <a:lnTo>
                      <a:pt x="40" y="166"/>
                    </a:lnTo>
                    <a:lnTo>
                      <a:pt x="72" y="162"/>
                    </a:lnTo>
                    <a:lnTo>
                      <a:pt x="96" y="144"/>
                    </a:lnTo>
                    <a:lnTo>
                      <a:pt x="120" y="142"/>
                    </a:lnTo>
                    <a:lnTo>
                      <a:pt x="126" y="128"/>
                    </a:lnTo>
                    <a:lnTo>
                      <a:pt x="122" y="112"/>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6" name="Freeform 161"/>
              <p:cNvSpPr>
                <a:spLocks/>
              </p:cNvSpPr>
              <p:nvPr/>
            </p:nvSpPr>
            <p:spPr bwMode="auto">
              <a:xfrm>
                <a:off x="2828" y="2800"/>
                <a:ext cx="172" cy="88"/>
              </a:xfrm>
              <a:custGeom>
                <a:avLst/>
                <a:gdLst>
                  <a:gd name="T0" fmla="*/ 172 w 172"/>
                  <a:gd name="T1" fmla="*/ 50 h 88"/>
                  <a:gd name="T2" fmla="*/ 148 w 172"/>
                  <a:gd name="T3" fmla="*/ 68 h 88"/>
                  <a:gd name="T4" fmla="*/ 128 w 172"/>
                  <a:gd name="T5" fmla="*/ 60 h 88"/>
                  <a:gd name="T6" fmla="*/ 136 w 172"/>
                  <a:gd name="T7" fmla="*/ 34 h 88"/>
                  <a:gd name="T8" fmla="*/ 120 w 172"/>
                  <a:gd name="T9" fmla="*/ 70 h 88"/>
                  <a:gd name="T10" fmla="*/ 104 w 172"/>
                  <a:gd name="T11" fmla="*/ 74 h 88"/>
                  <a:gd name="T12" fmla="*/ 80 w 172"/>
                  <a:gd name="T13" fmla="*/ 58 h 88"/>
                  <a:gd name="T14" fmla="*/ 104 w 172"/>
                  <a:gd name="T15" fmla="*/ 32 h 88"/>
                  <a:gd name="T16" fmla="*/ 50 w 172"/>
                  <a:gd name="T17" fmla="*/ 66 h 88"/>
                  <a:gd name="T18" fmla="*/ 0 w 172"/>
                  <a:gd name="T19" fmla="*/ 88 h 88"/>
                  <a:gd name="T20" fmla="*/ 12 w 172"/>
                  <a:gd name="T21" fmla="*/ 58 h 88"/>
                  <a:gd name="T22" fmla="*/ 20 w 172"/>
                  <a:gd name="T23" fmla="*/ 44 h 88"/>
                  <a:gd name="T24" fmla="*/ 38 w 172"/>
                  <a:gd name="T25" fmla="*/ 28 h 88"/>
                  <a:gd name="T26" fmla="*/ 32 w 172"/>
                  <a:gd name="T27" fmla="*/ 8 h 88"/>
                  <a:gd name="T28" fmla="*/ 42 w 172"/>
                  <a:gd name="T29" fmla="*/ 0 h 88"/>
                  <a:gd name="T30" fmla="*/ 66 w 172"/>
                  <a:gd name="T31" fmla="*/ 34 h 88"/>
                  <a:gd name="T32" fmla="*/ 60 w 172"/>
                  <a:gd name="T33" fmla="*/ 8 h 88"/>
                  <a:gd name="T34" fmla="*/ 80 w 172"/>
                  <a:gd name="T35" fmla="*/ 12 h 88"/>
                  <a:gd name="T36" fmla="*/ 98 w 172"/>
                  <a:gd name="T37" fmla="*/ 2 h 88"/>
                  <a:gd name="T38" fmla="*/ 110 w 172"/>
                  <a:gd name="T39" fmla="*/ 28 h 88"/>
                  <a:gd name="T40" fmla="*/ 112 w 172"/>
                  <a:gd name="T41" fmla="*/ 6 h 88"/>
                  <a:gd name="T42" fmla="*/ 134 w 172"/>
                  <a:gd name="T43" fmla="*/ 32 h 88"/>
                  <a:gd name="T44" fmla="*/ 172 w 172"/>
                  <a:gd name="T45" fmla="*/ 50 h 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2" h="88">
                    <a:moveTo>
                      <a:pt x="172" y="50"/>
                    </a:moveTo>
                    <a:lnTo>
                      <a:pt x="148" y="68"/>
                    </a:lnTo>
                    <a:lnTo>
                      <a:pt x="128" y="60"/>
                    </a:lnTo>
                    <a:lnTo>
                      <a:pt x="136" y="34"/>
                    </a:lnTo>
                    <a:lnTo>
                      <a:pt x="120" y="70"/>
                    </a:lnTo>
                    <a:lnTo>
                      <a:pt x="104" y="74"/>
                    </a:lnTo>
                    <a:lnTo>
                      <a:pt x="80" y="58"/>
                    </a:lnTo>
                    <a:lnTo>
                      <a:pt x="104" y="32"/>
                    </a:lnTo>
                    <a:lnTo>
                      <a:pt x="50" y="66"/>
                    </a:lnTo>
                    <a:lnTo>
                      <a:pt x="0" y="88"/>
                    </a:lnTo>
                    <a:lnTo>
                      <a:pt x="12" y="58"/>
                    </a:lnTo>
                    <a:lnTo>
                      <a:pt x="20" y="44"/>
                    </a:lnTo>
                    <a:lnTo>
                      <a:pt x="38" y="28"/>
                    </a:lnTo>
                    <a:lnTo>
                      <a:pt x="32" y="8"/>
                    </a:lnTo>
                    <a:lnTo>
                      <a:pt x="42" y="0"/>
                    </a:lnTo>
                    <a:lnTo>
                      <a:pt x="66" y="34"/>
                    </a:lnTo>
                    <a:lnTo>
                      <a:pt x="60" y="8"/>
                    </a:lnTo>
                    <a:lnTo>
                      <a:pt x="80" y="12"/>
                    </a:lnTo>
                    <a:lnTo>
                      <a:pt x="98" y="2"/>
                    </a:lnTo>
                    <a:lnTo>
                      <a:pt x="110" y="28"/>
                    </a:lnTo>
                    <a:lnTo>
                      <a:pt x="112" y="6"/>
                    </a:lnTo>
                    <a:lnTo>
                      <a:pt x="134" y="32"/>
                    </a:lnTo>
                    <a:lnTo>
                      <a:pt x="172" y="50"/>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587" name="Freeform 162"/>
              <p:cNvSpPr>
                <a:spLocks/>
              </p:cNvSpPr>
              <p:nvPr/>
            </p:nvSpPr>
            <p:spPr bwMode="auto">
              <a:xfrm>
                <a:off x="2878" y="2728"/>
                <a:ext cx="76" cy="30"/>
              </a:xfrm>
              <a:custGeom>
                <a:avLst/>
                <a:gdLst>
                  <a:gd name="T0" fmla="*/ 76 w 76"/>
                  <a:gd name="T1" fmla="*/ 26 h 30"/>
                  <a:gd name="T2" fmla="*/ 50 w 76"/>
                  <a:gd name="T3" fmla="*/ 2 h 30"/>
                  <a:gd name="T4" fmla="*/ 14 w 76"/>
                  <a:gd name="T5" fmla="*/ 0 h 30"/>
                  <a:gd name="T6" fmla="*/ 0 w 76"/>
                  <a:gd name="T7" fmla="*/ 18 h 30"/>
                  <a:gd name="T8" fmla="*/ 42 w 76"/>
                  <a:gd name="T9" fmla="*/ 22 h 30"/>
                  <a:gd name="T10" fmla="*/ 60 w 76"/>
                  <a:gd name="T11" fmla="*/ 30 h 30"/>
                  <a:gd name="T12" fmla="*/ 76 w 76"/>
                  <a:gd name="T13" fmla="*/ 26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30">
                    <a:moveTo>
                      <a:pt x="76" y="26"/>
                    </a:moveTo>
                    <a:lnTo>
                      <a:pt x="50" y="2"/>
                    </a:lnTo>
                    <a:lnTo>
                      <a:pt x="14" y="0"/>
                    </a:lnTo>
                    <a:lnTo>
                      <a:pt x="0" y="18"/>
                    </a:lnTo>
                    <a:lnTo>
                      <a:pt x="42" y="22"/>
                    </a:lnTo>
                    <a:lnTo>
                      <a:pt x="60" y="30"/>
                    </a:lnTo>
                    <a:lnTo>
                      <a:pt x="76" y="26"/>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grpSp>
        <p:sp>
          <p:nvSpPr>
            <p:cNvPr id="34" name="Freeform 164"/>
            <p:cNvSpPr>
              <a:spLocks/>
            </p:cNvSpPr>
            <p:nvPr/>
          </p:nvSpPr>
          <p:spPr bwMode="auto">
            <a:xfrm>
              <a:off x="4734987" y="4392603"/>
              <a:ext cx="5677" cy="8246"/>
            </a:xfrm>
            <a:custGeom>
              <a:avLst/>
              <a:gdLst>
                <a:gd name="T0" fmla="*/ 1 w 8"/>
                <a:gd name="T1" fmla="*/ 3 h 11"/>
                <a:gd name="T2" fmla="*/ 0 w 8"/>
                <a:gd name="T3" fmla="*/ 8 h 11"/>
                <a:gd name="T4" fmla="*/ 6 w 8"/>
                <a:gd name="T5" fmla="*/ 4 h 11"/>
                <a:gd name="T6" fmla="*/ 6 w 8"/>
                <a:gd name="T7" fmla="*/ 0 h 11"/>
                <a:gd name="T8" fmla="*/ 1 w 8"/>
                <a:gd name="T9" fmla="*/ 3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1" y="4"/>
                  </a:moveTo>
                  <a:lnTo>
                    <a:pt x="0" y="11"/>
                  </a:lnTo>
                  <a:lnTo>
                    <a:pt x="8" y="5"/>
                  </a:lnTo>
                  <a:lnTo>
                    <a:pt x="8" y="0"/>
                  </a:lnTo>
                  <a:lnTo>
                    <a:pt x="1" y="4"/>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 name="Freeform 165"/>
            <p:cNvSpPr>
              <a:spLocks/>
            </p:cNvSpPr>
            <p:nvPr/>
          </p:nvSpPr>
          <p:spPr bwMode="auto">
            <a:xfrm>
              <a:off x="4566569" y="4576067"/>
              <a:ext cx="17031" cy="8246"/>
            </a:xfrm>
            <a:custGeom>
              <a:avLst/>
              <a:gdLst>
                <a:gd name="T0" fmla="*/ 1 w 27"/>
                <a:gd name="T1" fmla="*/ 0 h 13"/>
                <a:gd name="T2" fmla="*/ 13 w 27"/>
                <a:gd name="T3" fmla="*/ 0 h 13"/>
                <a:gd name="T4" fmla="*/ 18 w 27"/>
                <a:gd name="T5" fmla="*/ 8 h 13"/>
                <a:gd name="T6" fmla="*/ 0 w 27"/>
                <a:gd name="T7" fmla="*/ 2 h 13"/>
                <a:gd name="T8" fmla="*/ 1 w 27"/>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3">
                  <a:moveTo>
                    <a:pt x="2" y="0"/>
                  </a:moveTo>
                  <a:lnTo>
                    <a:pt x="20" y="0"/>
                  </a:lnTo>
                  <a:lnTo>
                    <a:pt x="27" y="13"/>
                  </a:lnTo>
                  <a:lnTo>
                    <a:pt x="0" y="4"/>
                  </a:lnTo>
                  <a:lnTo>
                    <a:pt x="2" y="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 name="Freeform 166"/>
            <p:cNvSpPr>
              <a:spLocks/>
            </p:cNvSpPr>
            <p:nvPr/>
          </p:nvSpPr>
          <p:spPr bwMode="auto">
            <a:xfrm>
              <a:off x="4589277" y="4344160"/>
              <a:ext cx="10408" cy="22675"/>
            </a:xfrm>
            <a:custGeom>
              <a:avLst/>
              <a:gdLst>
                <a:gd name="T0" fmla="*/ 3 w 17"/>
                <a:gd name="T1" fmla="*/ 0 h 33"/>
                <a:gd name="T2" fmla="*/ 1 w 17"/>
                <a:gd name="T3" fmla="*/ 3 h 33"/>
                <a:gd name="T4" fmla="*/ 0 w 17"/>
                <a:gd name="T5" fmla="*/ 16 h 33"/>
                <a:gd name="T6" fmla="*/ 5 w 17"/>
                <a:gd name="T7" fmla="*/ 22 h 33"/>
                <a:gd name="T8" fmla="*/ 11 w 17"/>
                <a:gd name="T9" fmla="*/ 3 h 33"/>
                <a:gd name="T10" fmla="*/ 3 w 17"/>
                <a:gd name="T11" fmla="*/ 0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33">
                  <a:moveTo>
                    <a:pt x="4" y="0"/>
                  </a:moveTo>
                  <a:lnTo>
                    <a:pt x="1" y="5"/>
                  </a:lnTo>
                  <a:lnTo>
                    <a:pt x="0" y="24"/>
                  </a:lnTo>
                  <a:lnTo>
                    <a:pt x="8" y="33"/>
                  </a:lnTo>
                  <a:lnTo>
                    <a:pt x="17" y="4"/>
                  </a:lnTo>
                  <a:lnTo>
                    <a:pt x="4" y="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 name="Freeform 167"/>
            <p:cNvSpPr>
              <a:spLocks/>
            </p:cNvSpPr>
            <p:nvPr/>
          </p:nvSpPr>
          <p:spPr bwMode="auto">
            <a:xfrm>
              <a:off x="4545753" y="4327669"/>
              <a:ext cx="21762" cy="23706"/>
            </a:xfrm>
            <a:custGeom>
              <a:avLst/>
              <a:gdLst>
                <a:gd name="T0" fmla="*/ 16 w 35"/>
                <a:gd name="T1" fmla="*/ 0 h 34"/>
                <a:gd name="T2" fmla="*/ 7 w 35"/>
                <a:gd name="T3" fmla="*/ 5 h 34"/>
                <a:gd name="T4" fmla="*/ 0 w 35"/>
                <a:gd name="T5" fmla="*/ 23 h 34"/>
                <a:gd name="T6" fmla="*/ 8 w 35"/>
                <a:gd name="T7" fmla="*/ 21 h 34"/>
                <a:gd name="T8" fmla="*/ 21 w 35"/>
                <a:gd name="T9" fmla="*/ 7 h 34"/>
                <a:gd name="T10" fmla="*/ 23 w 35"/>
                <a:gd name="T11" fmla="*/ 1 h 34"/>
                <a:gd name="T12" fmla="*/ 16 w 35"/>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4">
                  <a:moveTo>
                    <a:pt x="25" y="0"/>
                  </a:moveTo>
                  <a:lnTo>
                    <a:pt x="11" y="8"/>
                  </a:lnTo>
                  <a:lnTo>
                    <a:pt x="0" y="34"/>
                  </a:lnTo>
                  <a:lnTo>
                    <a:pt x="12" y="31"/>
                  </a:lnTo>
                  <a:lnTo>
                    <a:pt x="32" y="10"/>
                  </a:lnTo>
                  <a:lnTo>
                    <a:pt x="35" y="1"/>
                  </a:lnTo>
                  <a:lnTo>
                    <a:pt x="25" y="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 name="Freeform 168"/>
            <p:cNvSpPr>
              <a:spLocks/>
            </p:cNvSpPr>
            <p:nvPr/>
          </p:nvSpPr>
          <p:spPr bwMode="auto">
            <a:xfrm>
              <a:off x="4769049" y="4362713"/>
              <a:ext cx="9462" cy="8246"/>
            </a:xfrm>
            <a:custGeom>
              <a:avLst/>
              <a:gdLst>
                <a:gd name="T0" fmla="*/ 6 w 14"/>
                <a:gd name="T1" fmla="*/ 0 h 13"/>
                <a:gd name="T2" fmla="*/ 10 w 14"/>
                <a:gd name="T3" fmla="*/ 3 h 13"/>
                <a:gd name="T4" fmla="*/ 9 w 14"/>
                <a:gd name="T5" fmla="*/ 8 h 13"/>
                <a:gd name="T6" fmla="*/ 0 w 14"/>
                <a:gd name="T7" fmla="*/ 4 h 13"/>
                <a:gd name="T8" fmla="*/ 6 w 14"/>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8" y="0"/>
                  </a:moveTo>
                  <a:lnTo>
                    <a:pt x="14" y="5"/>
                  </a:lnTo>
                  <a:lnTo>
                    <a:pt x="13" y="13"/>
                  </a:lnTo>
                  <a:lnTo>
                    <a:pt x="0" y="6"/>
                  </a:lnTo>
                  <a:lnTo>
                    <a:pt x="8" y="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 name="Freeform 169"/>
            <p:cNvSpPr>
              <a:spLocks/>
            </p:cNvSpPr>
            <p:nvPr/>
          </p:nvSpPr>
          <p:spPr bwMode="auto">
            <a:xfrm>
              <a:off x="4537238" y="4229753"/>
              <a:ext cx="14193" cy="15460"/>
            </a:xfrm>
            <a:custGeom>
              <a:avLst/>
              <a:gdLst>
                <a:gd name="T0" fmla="*/ 8 w 23"/>
                <a:gd name="T1" fmla="*/ 5 h 23"/>
                <a:gd name="T2" fmla="*/ 15 w 23"/>
                <a:gd name="T3" fmla="*/ 15 h 23"/>
                <a:gd name="T4" fmla="*/ 6 w 23"/>
                <a:gd name="T5" fmla="*/ 9 h 23"/>
                <a:gd name="T6" fmla="*/ 0 w 23"/>
                <a:gd name="T7" fmla="*/ 0 h 23"/>
                <a:gd name="T8" fmla="*/ 8 w 23"/>
                <a:gd name="T9" fmla="*/ 5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13" y="8"/>
                  </a:moveTo>
                  <a:lnTo>
                    <a:pt x="23" y="23"/>
                  </a:lnTo>
                  <a:lnTo>
                    <a:pt x="9" y="14"/>
                  </a:lnTo>
                  <a:lnTo>
                    <a:pt x="0" y="0"/>
                  </a:lnTo>
                  <a:lnTo>
                    <a:pt x="13" y="8"/>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 name="Freeform 170"/>
            <p:cNvSpPr>
              <a:spLocks/>
            </p:cNvSpPr>
            <p:nvPr/>
          </p:nvSpPr>
          <p:spPr bwMode="auto">
            <a:xfrm>
              <a:off x="4504122" y="4237999"/>
              <a:ext cx="86101" cy="83486"/>
            </a:xfrm>
            <a:custGeom>
              <a:avLst/>
              <a:gdLst>
                <a:gd name="T0" fmla="*/ 19 w 137"/>
                <a:gd name="T1" fmla="*/ 2 h 121"/>
                <a:gd name="T2" fmla="*/ 25 w 137"/>
                <a:gd name="T3" fmla="*/ 0 h 121"/>
                <a:gd name="T4" fmla="*/ 28 w 137"/>
                <a:gd name="T5" fmla="*/ 7 h 121"/>
                <a:gd name="T6" fmla="*/ 29 w 137"/>
                <a:gd name="T7" fmla="*/ 17 h 121"/>
                <a:gd name="T8" fmla="*/ 35 w 137"/>
                <a:gd name="T9" fmla="*/ 11 h 121"/>
                <a:gd name="T10" fmla="*/ 40 w 137"/>
                <a:gd name="T11" fmla="*/ 15 h 121"/>
                <a:gd name="T12" fmla="*/ 39 w 137"/>
                <a:gd name="T13" fmla="*/ 19 h 121"/>
                <a:gd name="T14" fmla="*/ 67 w 137"/>
                <a:gd name="T15" fmla="*/ 37 h 121"/>
                <a:gd name="T16" fmla="*/ 71 w 137"/>
                <a:gd name="T17" fmla="*/ 54 h 121"/>
                <a:gd name="T18" fmla="*/ 81 w 137"/>
                <a:gd name="T19" fmla="*/ 52 h 121"/>
                <a:gd name="T20" fmla="*/ 91 w 137"/>
                <a:gd name="T21" fmla="*/ 63 h 121"/>
                <a:gd name="T22" fmla="*/ 78 w 137"/>
                <a:gd name="T23" fmla="*/ 72 h 121"/>
                <a:gd name="T24" fmla="*/ 62 w 137"/>
                <a:gd name="T25" fmla="*/ 66 h 121"/>
                <a:gd name="T26" fmla="*/ 62 w 137"/>
                <a:gd name="T27" fmla="*/ 58 h 121"/>
                <a:gd name="T28" fmla="*/ 53 w 137"/>
                <a:gd name="T29" fmla="*/ 56 h 121"/>
                <a:gd name="T30" fmla="*/ 55 w 137"/>
                <a:gd name="T31" fmla="*/ 51 h 121"/>
                <a:gd name="T32" fmla="*/ 46 w 137"/>
                <a:gd name="T33" fmla="*/ 54 h 121"/>
                <a:gd name="T34" fmla="*/ 46 w 137"/>
                <a:gd name="T35" fmla="*/ 63 h 121"/>
                <a:gd name="T36" fmla="*/ 25 w 137"/>
                <a:gd name="T37" fmla="*/ 81 h 121"/>
                <a:gd name="T38" fmla="*/ 21 w 137"/>
                <a:gd name="T39" fmla="*/ 76 h 121"/>
                <a:gd name="T40" fmla="*/ 20 w 137"/>
                <a:gd name="T41" fmla="*/ 60 h 121"/>
                <a:gd name="T42" fmla="*/ 19 w 137"/>
                <a:gd name="T43" fmla="*/ 64 h 121"/>
                <a:gd name="T44" fmla="*/ 2 w 137"/>
                <a:gd name="T45" fmla="*/ 70 h 121"/>
                <a:gd name="T46" fmla="*/ 0 w 137"/>
                <a:gd name="T47" fmla="*/ 66 h 121"/>
                <a:gd name="T48" fmla="*/ 3 w 137"/>
                <a:gd name="T49" fmla="*/ 59 h 121"/>
                <a:gd name="T50" fmla="*/ 13 w 137"/>
                <a:gd name="T51" fmla="*/ 51 h 121"/>
                <a:gd name="T52" fmla="*/ 11 w 137"/>
                <a:gd name="T53" fmla="*/ 39 h 121"/>
                <a:gd name="T54" fmla="*/ 14 w 137"/>
                <a:gd name="T55" fmla="*/ 13 h 121"/>
                <a:gd name="T56" fmla="*/ 19 w 137"/>
                <a:gd name="T57" fmla="*/ 2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7" h="121">
                  <a:moveTo>
                    <a:pt x="28" y="3"/>
                  </a:moveTo>
                  <a:lnTo>
                    <a:pt x="37" y="0"/>
                  </a:lnTo>
                  <a:lnTo>
                    <a:pt x="42" y="10"/>
                  </a:lnTo>
                  <a:lnTo>
                    <a:pt x="43" y="26"/>
                  </a:lnTo>
                  <a:lnTo>
                    <a:pt x="53" y="17"/>
                  </a:lnTo>
                  <a:lnTo>
                    <a:pt x="60" y="23"/>
                  </a:lnTo>
                  <a:lnTo>
                    <a:pt x="59" y="29"/>
                  </a:lnTo>
                  <a:lnTo>
                    <a:pt x="101" y="55"/>
                  </a:lnTo>
                  <a:lnTo>
                    <a:pt x="107" y="80"/>
                  </a:lnTo>
                  <a:lnTo>
                    <a:pt x="122" y="78"/>
                  </a:lnTo>
                  <a:lnTo>
                    <a:pt x="137" y="94"/>
                  </a:lnTo>
                  <a:lnTo>
                    <a:pt x="118" y="108"/>
                  </a:lnTo>
                  <a:lnTo>
                    <a:pt x="93" y="98"/>
                  </a:lnTo>
                  <a:lnTo>
                    <a:pt x="93" y="86"/>
                  </a:lnTo>
                  <a:lnTo>
                    <a:pt x="80" y="84"/>
                  </a:lnTo>
                  <a:lnTo>
                    <a:pt x="83" y="76"/>
                  </a:lnTo>
                  <a:lnTo>
                    <a:pt x="70" y="80"/>
                  </a:lnTo>
                  <a:lnTo>
                    <a:pt x="69" y="94"/>
                  </a:lnTo>
                  <a:lnTo>
                    <a:pt x="38" y="121"/>
                  </a:lnTo>
                  <a:lnTo>
                    <a:pt x="31" y="114"/>
                  </a:lnTo>
                  <a:lnTo>
                    <a:pt x="30" y="89"/>
                  </a:lnTo>
                  <a:lnTo>
                    <a:pt x="28" y="96"/>
                  </a:lnTo>
                  <a:lnTo>
                    <a:pt x="3" y="104"/>
                  </a:lnTo>
                  <a:lnTo>
                    <a:pt x="0" y="98"/>
                  </a:lnTo>
                  <a:lnTo>
                    <a:pt x="4" y="88"/>
                  </a:lnTo>
                  <a:lnTo>
                    <a:pt x="19" y="76"/>
                  </a:lnTo>
                  <a:lnTo>
                    <a:pt x="17" y="58"/>
                  </a:lnTo>
                  <a:lnTo>
                    <a:pt x="21" y="19"/>
                  </a:lnTo>
                  <a:lnTo>
                    <a:pt x="28" y="3"/>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 name="Freeform 171"/>
            <p:cNvSpPr>
              <a:spLocks/>
            </p:cNvSpPr>
            <p:nvPr/>
          </p:nvSpPr>
          <p:spPr bwMode="auto">
            <a:xfrm>
              <a:off x="4611039" y="4313240"/>
              <a:ext cx="11354" cy="9276"/>
            </a:xfrm>
            <a:custGeom>
              <a:avLst/>
              <a:gdLst>
                <a:gd name="T0" fmla="*/ 0 w 18"/>
                <a:gd name="T1" fmla="*/ 0 h 13"/>
                <a:gd name="T2" fmla="*/ 9 w 18"/>
                <a:gd name="T3" fmla="*/ 0 h 13"/>
                <a:gd name="T4" fmla="*/ 12 w 18"/>
                <a:gd name="T5" fmla="*/ 6 h 13"/>
                <a:gd name="T6" fmla="*/ 8 w 18"/>
                <a:gd name="T7" fmla="*/ 9 h 13"/>
                <a:gd name="T8" fmla="*/ 0 w 18"/>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3">
                  <a:moveTo>
                    <a:pt x="0" y="0"/>
                  </a:moveTo>
                  <a:lnTo>
                    <a:pt x="14" y="0"/>
                  </a:lnTo>
                  <a:lnTo>
                    <a:pt x="18" y="8"/>
                  </a:lnTo>
                  <a:lnTo>
                    <a:pt x="12" y="13"/>
                  </a:lnTo>
                  <a:lnTo>
                    <a:pt x="0" y="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2" name="Freeform 172"/>
            <p:cNvSpPr>
              <a:spLocks/>
            </p:cNvSpPr>
            <p:nvPr/>
          </p:nvSpPr>
          <p:spPr bwMode="auto">
            <a:xfrm>
              <a:off x="4701871" y="4331792"/>
              <a:ext cx="7569" cy="5153"/>
            </a:xfrm>
            <a:custGeom>
              <a:avLst/>
              <a:gdLst>
                <a:gd name="T0" fmla="*/ 0 w 13"/>
                <a:gd name="T1" fmla="*/ 0 h 8"/>
                <a:gd name="T2" fmla="*/ 8 w 13"/>
                <a:gd name="T3" fmla="*/ 3 h 8"/>
                <a:gd name="T4" fmla="*/ 5 w 13"/>
                <a:gd name="T5" fmla="*/ 5 h 8"/>
                <a:gd name="T6" fmla="*/ 0 w 13"/>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8">
                  <a:moveTo>
                    <a:pt x="0" y="0"/>
                  </a:moveTo>
                  <a:lnTo>
                    <a:pt x="13" y="5"/>
                  </a:lnTo>
                  <a:lnTo>
                    <a:pt x="8" y="8"/>
                  </a:lnTo>
                  <a:lnTo>
                    <a:pt x="0" y="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3" name="Group 174"/>
            <p:cNvGrpSpPr>
              <a:grpSpLocks/>
            </p:cNvGrpSpPr>
            <p:nvPr/>
          </p:nvGrpSpPr>
          <p:grpSpPr bwMode="auto">
            <a:xfrm>
              <a:off x="4782295" y="4609049"/>
              <a:ext cx="142871" cy="118530"/>
              <a:chOff x="1700" y="2146"/>
              <a:chExt cx="185" cy="140"/>
            </a:xfrm>
            <a:solidFill>
              <a:schemeClr val="bg1">
                <a:lumMod val="85000"/>
              </a:schemeClr>
            </a:solidFill>
          </p:grpSpPr>
          <p:sp>
            <p:nvSpPr>
              <p:cNvPr id="537" name="Freeform 175"/>
              <p:cNvSpPr>
                <a:spLocks/>
              </p:cNvSpPr>
              <p:nvPr/>
            </p:nvSpPr>
            <p:spPr bwMode="auto">
              <a:xfrm>
                <a:off x="1781" y="2146"/>
                <a:ext cx="104" cy="118"/>
              </a:xfrm>
              <a:custGeom>
                <a:avLst/>
                <a:gdLst>
                  <a:gd name="T0" fmla="*/ 49 w 128"/>
                  <a:gd name="T1" fmla="*/ 1 h 146"/>
                  <a:gd name="T2" fmla="*/ 42 w 128"/>
                  <a:gd name="T3" fmla="*/ 5 h 146"/>
                  <a:gd name="T4" fmla="*/ 30 w 128"/>
                  <a:gd name="T5" fmla="*/ 20 h 146"/>
                  <a:gd name="T6" fmla="*/ 33 w 128"/>
                  <a:gd name="T7" fmla="*/ 23 h 146"/>
                  <a:gd name="T8" fmla="*/ 29 w 128"/>
                  <a:gd name="T9" fmla="*/ 32 h 146"/>
                  <a:gd name="T10" fmla="*/ 31 w 128"/>
                  <a:gd name="T11" fmla="*/ 34 h 146"/>
                  <a:gd name="T12" fmla="*/ 26 w 128"/>
                  <a:gd name="T13" fmla="*/ 36 h 146"/>
                  <a:gd name="T14" fmla="*/ 23 w 128"/>
                  <a:gd name="T15" fmla="*/ 50 h 146"/>
                  <a:gd name="T16" fmla="*/ 18 w 128"/>
                  <a:gd name="T17" fmla="*/ 53 h 146"/>
                  <a:gd name="T18" fmla="*/ 20 w 128"/>
                  <a:gd name="T19" fmla="*/ 61 h 146"/>
                  <a:gd name="T20" fmla="*/ 15 w 128"/>
                  <a:gd name="T21" fmla="*/ 61 h 146"/>
                  <a:gd name="T22" fmla="*/ 11 w 128"/>
                  <a:gd name="T23" fmla="*/ 70 h 146"/>
                  <a:gd name="T24" fmla="*/ 2 w 128"/>
                  <a:gd name="T25" fmla="*/ 74 h 146"/>
                  <a:gd name="T26" fmla="*/ 13 w 128"/>
                  <a:gd name="T27" fmla="*/ 76 h 146"/>
                  <a:gd name="T28" fmla="*/ 0 w 128"/>
                  <a:gd name="T29" fmla="*/ 88 h 146"/>
                  <a:gd name="T30" fmla="*/ 0 w 128"/>
                  <a:gd name="T31" fmla="*/ 92 h 146"/>
                  <a:gd name="T32" fmla="*/ 5 w 128"/>
                  <a:gd name="T33" fmla="*/ 96 h 146"/>
                  <a:gd name="T34" fmla="*/ 41 w 128"/>
                  <a:gd name="T35" fmla="*/ 96 h 146"/>
                  <a:gd name="T36" fmla="*/ 56 w 128"/>
                  <a:gd name="T37" fmla="*/ 90 h 146"/>
                  <a:gd name="T38" fmla="*/ 54 w 128"/>
                  <a:gd name="T39" fmla="*/ 95 h 146"/>
                  <a:gd name="T40" fmla="*/ 50 w 128"/>
                  <a:gd name="T41" fmla="*/ 99 h 146"/>
                  <a:gd name="T42" fmla="*/ 60 w 128"/>
                  <a:gd name="T43" fmla="*/ 99 h 146"/>
                  <a:gd name="T44" fmla="*/ 63 w 128"/>
                  <a:gd name="T45" fmla="*/ 93 h 146"/>
                  <a:gd name="T46" fmla="*/ 71 w 128"/>
                  <a:gd name="T47" fmla="*/ 95 h 146"/>
                  <a:gd name="T48" fmla="*/ 54 w 128"/>
                  <a:gd name="T49" fmla="*/ 107 h 146"/>
                  <a:gd name="T50" fmla="*/ 57 w 128"/>
                  <a:gd name="T51" fmla="*/ 112 h 146"/>
                  <a:gd name="T52" fmla="*/ 76 w 128"/>
                  <a:gd name="T53" fmla="*/ 99 h 146"/>
                  <a:gd name="T54" fmla="*/ 80 w 128"/>
                  <a:gd name="T55" fmla="*/ 87 h 146"/>
                  <a:gd name="T56" fmla="*/ 83 w 128"/>
                  <a:gd name="T57" fmla="*/ 87 h 146"/>
                  <a:gd name="T58" fmla="*/ 85 w 128"/>
                  <a:gd name="T59" fmla="*/ 101 h 146"/>
                  <a:gd name="T60" fmla="*/ 82 w 128"/>
                  <a:gd name="T61" fmla="*/ 112 h 146"/>
                  <a:gd name="T62" fmla="*/ 89 w 128"/>
                  <a:gd name="T63" fmla="*/ 106 h 146"/>
                  <a:gd name="T64" fmla="*/ 92 w 128"/>
                  <a:gd name="T65" fmla="*/ 118 h 146"/>
                  <a:gd name="T66" fmla="*/ 98 w 128"/>
                  <a:gd name="T67" fmla="*/ 116 h 146"/>
                  <a:gd name="T68" fmla="*/ 104 w 128"/>
                  <a:gd name="T69" fmla="*/ 99 h 146"/>
                  <a:gd name="T70" fmla="*/ 102 w 128"/>
                  <a:gd name="T71" fmla="*/ 92 h 146"/>
                  <a:gd name="T72" fmla="*/ 97 w 128"/>
                  <a:gd name="T73" fmla="*/ 98 h 146"/>
                  <a:gd name="T74" fmla="*/ 101 w 128"/>
                  <a:gd name="T75" fmla="*/ 82 h 146"/>
                  <a:gd name="T76" fmla="*/ 89 w 128"/>
                  <a:gd name="T77" fmla="*/ 95 h 146"/>
                  <a:gd name="T78" fmla="*/ 87 w 128"/>
                  <a:gd name="T79" fmla="*/ 91 h 146"/>
                  <a:gd name="T80" fmla="*/ 89 w 128"/>
                  <a:gd name="T81" fmla="*/ 85 h 146"/>
                  <a:gd name="T82" fmla="*/ 85 w 128"/>
                  <a:gd name="T83" fmla="*/ 82 h 146"/>
                  <a:gd name="T84" fmla="*/ 96 w 128"/>
                  <a:gd name="T85" fmla="*/ 75 h 146"/>
                  <a:gd name="T86" fmla="*/ 98 w 128"/>
                  <a:gd name="T87" fmla="*/ 70 h 146"/>
                  <a:gd name="T88" fmla="*/ 83 w 128"/>
                  <a:gd name="T89" fmla="*/ 74 h 146"/>
                  <a:gd name="T90" fmla="*/ 90 w 128"/>
                  <a:gd name="T91" fmla="*/ 53 h 146"/>
                  <a:gd name="T92" fmla="*/ 76 w 128"/>
                  <a:gd name="T93" fmla="*/ 51 h 146"/>
                  <a:gd name="T94" fmla="*/ 62 w 128"/>
                  <a:gd name="T95" fmla="*/ 56 h 146"/>
                  <a:gd name="T96" fmla="*/ 65 w 128"/>
                  <a:gd name="T97" fmla="*/ 48 h 146"/>
                  <a:gd name="T98" fmla="*/ 54 w 128"/>
                  <a:gd name="T99" fmla="*/ 51 h 146"/>
                  <a:gd name="T100" fmla="*/ 50 w 128"/>
                  <a:gd name="T101" fmla="*/ 45 h 146"/>
                  <a:gd name="T102" fmla="*/ 60 w 128"/>
                  <a:gd name="T103" fmla="*/ 40 h 146"/>
                  <a:gd name="T104" fmla="*/ 50 w 128"/>
                  <a:gd name="T105" fmla="*/ 39 h 146"/>
                  <a:gd name="T106" fmla="*/ 50 w 128"/>
                  <a:gd name="T107" fmla="*/ 36 h 146"/>
                  <a:gd name="T108" fmla="*/ 41 w 128"/>
                  <a:gd name="T109" fmla="*/ 48 h 146"/>
                  <a:gd name="T110" fmla="*/ 41 w 128"/>
                  <a:gd name="T111" fmla="*/ 36 h 146"/>
                  <a:gd name="T112" fmla="*/ 49 w 128"/>
                  <a:gd name="T113" fmla="*/ 23 h 146"/>
                  <a:gd name="T114" fmla="*/ 49 w 128"/>
                  <a:gd name="T115" fmla="*/ 16 h 146"/>
                  <a:gd name="T116" fmla="*/ 54 w 128"/>
                  <a:gd name="T117" fmla="*/ 16 h 146"/>
                  <a:gd name="T118" fmla="*/ 54 w 128"/>
                  <a:gd name="T119" fmla="*/ 11 h 146"/>
                  <a:gd name="T120" fmla="*/ 53 w 128"/>
                  <a:gd name="T121" fmla="*/ 5 h 146"/>
                  <a:gd name="T122" fmla="*/ 59 w 128"/>
                  <a:gd name="T123" fmla="*/ 0 h 146"/>
                  <a:gd name="T124" fmla="*/ 49 w 128"/>
                  <a:gd name="T125" fmla="*/ 1 h 14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8" h="146">
                    <a:moveTo>
                      <a:pt x="60" y="1"/>
                    </a:moveTo>
                    <a:lnTo>
                      <a:pt x="52" y="6"/>
                    </a:lnTo>
                    <a:lnTo>
                      <a:pt x="37" y="25"/>
                    </a:lnTo>
                    <a:lnTo>
                      <a:pt x="41" y="28"/>
                    </a:lnTo>
                    <a:lnTo>
                      <a:pt x="36" y="39"/>
                    </a:lnTo>
                    <a:lnTo>
                      <a:pt x="38" y="42"/>
                    </a:lnTo>
                    <a:lnTo>
                      <a:pt x="32" y="44"/>
                    </a:lnTo>
                    <a:lnTo>
                      <a:pt x="28" y="62"/>
                    </a:lnTo>
                    <a:lnTo>
                      <a:pt x="22" y="65"/>
                    </a:lnTo>
                    <a:lnTo>
                      <a:pt x="25" y="75"/>
                    </a:lnTo>
                    <a:lnTo>
                      <a:pt x="18" y="75"/>
                    </a:lnTo>
                    <a:lnTo>
                      <a:pt x="13" y="87"/>
                    </a:lnTo>
                    <a:lnTo>
                      <a:pt x="2" y="91"/>
                    </a:lnTo>
                    <a:lnTo>
                      <a:pt x="16" y="94"/>
                    </a:lnTo>
                    <a:lnTo>
                      <a:pt x="0" y="109"/>
                    </a:lnTo>
                    <a:lnTo>
                      <a:pt x="0" y="114"/>
                    </a:lnTo>
                    <a:lnTo>
                      <a:pt x="6" y="119"/>
                    </a:lnTo>
                    <a:lnTo>
                      <a:pt x="50" y="119"/>
                    </a:lnTo>
                    <a:lnTo>
                      <a:pt x="69" y="111"/>
                    </a:lnTo>
                    <a:lnTo>
                      <a:pt x="67" y="117"/>
                    </a:lnTo>
                    <a:lnTo>
                      <a:pt x="61" y="122"/>
                    </a:lnTo>
                    <a:lnTo>
                      <a:pt x="74" y="122"/>
                    </a:lnTo>
                    <a:lnTo>
                      <a:pt x="77" y="115"/>
                    </a:lnTo>
                    <a:lnTo>
                      <a:pt x="87" y="118"/>
                    </a:lnTo>
                    <a:lnTo>
                      <a:pt x="66" y="133"/>
                    </a:lnTo>
                    <a:lnTo>
                      <a:pt x="70" y="138"/>
                    </a:lnTo>
                    <a:lnTo>
                      <a:pt x="94" y="123"/>
                    </a:lnTo>
                    <a:lnTo>
                      <a:pt x="99" y="108"/>
                    </a:lnTo>
                    <a:lnTo>
                      <a:pt x="102" y="108"/>
                    </a:lnTo>
                    <a:lnTo>
                      <a:pt x="105" y="125"/>
                    </a:lnTo>
                    <a:lnTo>
                      <a:pt x="101" y="138"/>
                    </a:lnTo>
                    <a:lnTo>
                      <a:pt x="110" y="131"/>
                    </a:lnTo>
                    <a:lnTo>
                      <a:pt x="113" y="146"/>
                    </a:lnTo>
                    <a:lnTo>
                      <a:pt x="120" y="143"/>
                    </a:lnTo>
                    <a:lnTo>
                      <a:pt x="128" y="123"/>
                    </a:lnTo>
                    <a:lnTo>
                      <a:pt x="125" y="114"/>
                    </a:lnTo>
                    <a:lnTo>
                      <a:pt x="119" y="121"/>
                    </a:lnTo>
                    <a:lnTo>
                      <a:pt x="124" y="101"/>
                    </a:lnTo>
                    <a:lnTo>
                      <a:pt x="110" y="117"/>
                    </a:lnTo>
                    <a:lnTo>
                      <a:pt x="107" y="113"/>
                    </a:lnTo>
                    <a:lnTo>
                      <a:pt x="109" y="105"/>
                    </a:lnTo>
                    <a:lnTo>
                      <a:pt x="105" y="101"/>
                    </a:lnTo>
                    <a:lnTo>
                      <a:pt x="118" y="93"/>
                    </a:lnTo>
                    <a:lnTo>
                      <a:pt x="120" y="87"/>
                    </a:lnTo>
                    <a:lnTo>
                      <a:pt x="102" y="92"/>
                    </a:lnTo>
                    <a:lnTo>
                      <a:pt x="111" y="66"/>
                    </a:lnTo>
                    <a:lnTo>
                      <a:pt x="94" y="63"/>
                    </a:lnTo>
                    <a:lnTo>
                      <a:pt x="76" y="69"/>
                    </a:lnTo>
                    <a:lnTo>
                      <a:pt x="80" y="60"/>
                    </a:lnTo>
                    <a:lnTo>
                      <a:pt x="66" y="63"/>
                    </a:lnTo>
                    <a:lnTo>
                      <a:pt x="62" y="56"/>
                    </a:lnTo>
                    <a:lnTo>
                      <a:pt x="74" y="50"/>
                    </a:lnTo>
                    <a:lnTo>
                      <a:pt x="61" y="48"/>
                    </a:lnTo>
                    <a:lnTo>
                      <a:pt x="62" y="44"/>
                    </a:lnTo>
                    <a:lnTo>
                      <a:pt x="50" y="59"/>
                    </a:lnTo>
                    <a:lnTo>
                      <a:pt x="50" y="45"/>
                    </a:lnTo>
                    <a:lnTo>
                      <a:pt x="60" y="29"/>
                    </a:lnTo>
                    <a:lnTo>
                      <a:pt x="60" y="20"/>
                    </a:lnTo>
                    <a:lnTo>
                      <a:pt x="66" y="20"/>
                    </a:lnTo>
                    <a:lnTo>
                      <a:pt x="67" y="13"/>
                    </a:lnTo>
                    <a:lnTo>
                      <a:pt x="65" y="6"/>
                    </a:lnTo>
                    <a:lnTo>
                      <a:pt x="72" y="0"/>
                    </a:lnTo>
                    <a:lnTo>
                      <a:pt x="6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8" name="Freeform 176"/>
              <p:cNvSpPr>
                <a:spLocks/>
              </p:cNvSpPr>
              <p:nvPr/>
            </p:nvSpPr>
            <p:spPr bwMode="auto">
              <a:xfrm>
                <a:off x="1747" y="2254"/>
                <a:ext cx="27" cy="32"/>
              </a:xfrm>
              <a:custGeom>
                <a:avLst/>
                <a:gdLst>
                  <a:gd name="T0" fmla="*/ 15 w 33"/>
                  <a:gd name="T1" fmla="*/ 0 h 39"/>
                  <a:gd name="T2" fmla="*/ 2 w 33"/>
                  <a:gd name="T3" fmla="*/ 20 h 39"/>
                  <a:gd name="T4" fmla="*/ 0 w 33"/>
                  <a:gd name="T5" fmla="*/ 28 h 39"/>
                  <a:gd name="T6" fmla="*/ 3 w 33"/>
                  <a:gd name="T7" fmla="*/ 32 h 39"/>
                  <a:gd name="T8" fmla="*/ 16 w 33"/>
                  <a:gd name="T9" fmla="*/ 31 h 39"/>
                  <a:gd name="T10" fmla="*/ 27 w 33"/>
                  <a:gd name="T11" fmla="*/ 24 h 39"/>
                  <a:gd name="T12" fmla="*/ 24 w 33"/>
                  <a:gd name="T13" fmla="*/ 16 h 39"/>
                  <a:gd name="T14" fmla="*/ 20 w 33"/>
                  <a:gd name="T15" fmla="*/ 21 h 39"/>
                  <a:gd name="T16" fmla="*/ 13 w 33"/>
                  <a:gd name="T17" fmla="*/ 21 h 39"/>
                  <a:gd name="T18" fmla="*/ 19 w 33"/>
                  <a:gd name="T19" fmla="*/ 3 h 39"/>
                  <a:gd name="T20" fmla="*/ 15 w 33"/>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9">
                    <a:moveTo>
                      <a:pt x="18" y="0"/>
                    </a:moveTo>
                    <a:lnTo>
                      <a:pt x="3" y="24"/>
                    </a:lnTo>
                    <a:lnTo>
                      <a:pt x="0" y="34"/>
                    </a:lnTo>
                    <a:lnTo>
                      <a:pt x="4" y="39"/>
                    </a:lnTo>
                    <a:lnTo>
                      <a:pt x="19" y="38"/>
                    </a:lnTo>
                    <a:lnTo>
                      <a:pt x="33" y="29"/>
                    </a:lnTo>
                    <a:lnTo>
                      <a:pt x="29" y="20"/>
                    </a:lnTo>
                    <a:lnTo>
                      <a:pt x="25" y="26"/>
                    </a:lnTo>
                    <a:lnTo>
                      <a:pt x="16" y="26"/>
                    </a:lnTo>
                    <a:lnTo>
                      <a:pt x="23" y="4"/>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9" name="Freeform 177"/>
              <p:cNvSpPr>
                <a:spLocks/>
              </p:cNvSpPr>
              <p:nvPr/>
            </p:nvSpPr>
            <p:spPr bwMode="auto">
              <a:xfrm>
                <a:off x="1700" y="2186"/>
                <a:ext cx="43" cy="20"/>
              </a:xfrm>
              <a:custGeom>
                <a:avLst/>
                <a:gdLst>
                  <a:gd name="T0" fmla="*/ 7 w 53"/>
                  <a:gd name="T1" fmla="*/ 0 h 25"/>
                  <a:gd name="T2" fmla="*/ 30 w 53"/>
                  <a:gd name="T3" fmla="*/ 8 h 25"/>
                  <a:gd name="T4" fmla="*/ 40 w 53"/>
                  <a:gd name="T5" fmla="*/ 13 h 25"/>
                  <a:gd name="T6" fmla="*/ 43 w 53"/>
                  <a:gd name="T7" fmla="*/ 19 h 25"/>
                  <a:gd name="T8" fmla="*/ 34 w 53"/>
                  <a:gd name="T9" fmla="*/ 20 h 25"/>
                  <a:gd name="T10" fmla="*/ 16 w 53"/>
                  <a:gd name="T11" fmla="*/ 14 h 25"/>
                  <a:gd name="T12" fmla="*/ 14 w 53"/>
                  <a:gd name="T13" fmla="*/ 9 h 25"/>
                  <a:gd name="T14" fmla="*/ 0 w 53"/>
                  <a:gd name="T15" fmla="*/ 2 h 25"/>
                  <a:gd name="T16" fmla="*/ 7 w 53"/>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 h="25">
                    <a:moveTo>
                      <a:pt x="9" y="0"/>
                    </a:moveTo>
                    <a:lnTo>
                      <a:pt x="37" y="10"/>
                    </a:lnTo>
                    <a:lnTo>
                      <a:pt x="49" y="16"/>
                    </a:lnTo>
                    <a:lnTo>
                      <a:pt x="53" y="24"/>
                    </a:lnTo>
                    <a:lnTo>
                      <a:pt x="42" y="25"/>
                    </a:lnTo>
                    <a:lnTo>
                      <a:pt x="20" y="17"/>
                    </a:lnTo>
                    <a:lnTo>
                      <a:pt x="17" y="11"/>
                    </a:lnTo>
                    <a:lnTo>
                      <a:pt x="0" y="3"/>
                    </a:lnTo>
                    <a:lnTo>
                      <a:pt x="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40" name="Freeform 178"/>
              <p:cNvSpPr>
                <a:spLocks/>
              </p:cNvSpPr>
              <p:nvPr/>
            </p:nvSpPr>
            <p:spPr bwMode="auto">
              <a:xfrm>
                <a:off x="1702" y="2254"/>
                <a:ext cx="36" cy="24"/>
              </a:xfrm>
              <a:custGeom>
                <a:avLst/>
                <a:gdLst>
                  <a:gd name="T0" fmla="*/ 5 w 44"/>
                  <a:gd name="T1" fmla="*/ 0 h 29"/>
                  <a:gd name="T2" fmla="*/ 4 w 44"/>
                  <a:gd name="T3" fmla="*/ 5 h 29"/>
                  <a:gd name="T4" fmla="*/ 9 w 44"/>
                  <a:gd name="T5" fmla="*/ 12 h 29"/>
                  <a:gd name="T6" fmla="*/ 36 w 44"/>
                  <a:gd name="T7" fmla="*/ 14 h 29"/>
                  <a:gd name="T8" fmla="*/ 28 w 44"/>
                  <a:gd name="T9" fmla="*/ 24 h 29"/>
                  <a:gd name="T10" fmla="*/ 20 w 44"/>
                  <a:gd name="T11" fmla="*/ 17 h 29"/>
                  <a:gd name="T12" fmla="*/ 13 w 44"/>
                  <a:gd name="T13" fmla="*/ 18 h 29"/>
                  <a:gd name="T14" fmla="*/ 0 w 44"/>
                  <a:gd name="T15" fmla="*/ 7 h 29"/>
                  <a:gd name="T16" fmla="*/ 5 w 4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29">
                    <a:moveTo>
                      <a:pt x="6" y="0"/>
                    </a:moveTo>
                    <a:lnTo>
                      <a:pt x="5" y="6"/>
                    </a:lnTo>
                    <a:lnTo>
                      <a:pt x="11" y="14"/>
                    </a:lnTo>
                    <a:lnTo>
                      <a:pt x="44" y="17"/>
                    </a:lnTo>
                    <a:lnTo>
                      <a:pt x="34" y="29"/>
                    </a:lnTo>
                    <a:lnTo>
                      <a:pt x="25" y="20"/>
                    </a:lnTo>
                    <a:lnTo>
                      <a:pt x="16" y="22"/>
                    </a:lnTo>
                    <a:lnTo>
                      <a:pt x="0" y="9"/>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4" name="Freeform 179"/>
            <p:cNvSpPr>
              <a:spLocks/>
            </p:cNvSpPr>
            <p:nvPr/>
          </p:nvSpPr>
          <p:spPr bwMode="auto">
            <a:xfrm>
              <a:off x="4467222" y="3930852"/>
              <a:ext cx="351974" cy="426708"/>
            </a:xfrm>
            <a:custGeom>
              <a:avLst/>
              <a:gdLst>
                <a:gd name="T0" fmla="*/ 286 w 559"/>
                <a:gd name="T1" fmla="*/ 370 h 623"/>
                <a:gd name="T2" fmla="*/ 329 w 559"/>
                <a:gd name="T3" fmla="*/ 395 h 623"/>
                <a:gd name="T4" fmla="*/ 325 w 559"/>
                <a:gd name="T5" fmla="*/ 370 h 623"/>
                <a:gd name="T6" fmla="*/ 325 w 559"/>
                <a:gd name="T7" fmla="*/ 337 h 623"/>
                <a:gd name="T8" fmla="*/ 311 w 559"/>
                <a:gd name="T9" fmla="*/ 327 h 623"/>
                <a:gd name="T10" fmla="*/ 296 w 559"/>
                <a:gd name="T11" fmla="*/ 305 h 623"/>
                <a:gd name="T12" fmla="*/ 289 w 559"/>
                <a:gd name="T13" fmla="*/ 278 h 623"/>
                <a:gd name="T14" fmla="*/ 313 w 559"/>
                <a:gd name="T15" fmla="*/ 290 h 623"/>
                <a:gd name="T16" fmla="*/ 329 w 559"/>
                <a:gd name="T17" fmla="*/ 309 h 623"/>
                <a:gd name="T18" fmla="*/ 349 w 559"/>
                <a:gd name="T19" fmla="*/ 315 h 623"/>
                <a:gd name="T20" fmla="*/ 357 w 559"/>
                <a:gd name="T21" fmla="*/ 292 h 623"/>
                <a:gd name="T22" fmla="*/ 367 w 559"/>
                <a:gd name="T23" fmla="*/ 281 h 623"/>
                <a:gd name="T24" fmla="*/ 336 w 559"/>
                <a:gd name="T25" fmla="*/ 255 h 623"/>
                <a:gd name="T26" fmla="*/ 313 w 559"/>
                <a:gd name="T27" fmla="*/ 231 h 623"/>
                <a:gd name="T28" fmla="*/ 303 w 559"/>
                <a:gd name="T29" fmla="*/ 215 h 623"/>
                <a:gd name="T30" fmla="*/ 280 w 559"/>
                <a:gd name="T31" fmla="*/ 186 h 623"/>
                <a:gd name="T32" fmla="*/ 297 w 559"/>
                <a:gd name="T33" fmla="*/ 158 h 623"/>
                <a:gd name="T34" fmla="*/ 266 w 559"/>
                <a:gd name="T35" fmla="*/ 150 h 623"/>
                <a:gd name="T36" fmla="*/ 262 w 559"/>
                <a:gd name="T37" fmla="*/ 124 h 623"/>
                <a:gd name="T38" fmla="*/ 246 w 559"/>
                <a:gd name="T39" fmla="*/ 111 h 623"/>
                <a:gd name="T40" fmla="*/ 218 w 559"/>
                <a:gd name="T41" fmla="*/ 96 h 623"/>
                <a:gd name="T42" fmla="*/ 214 w 559"/>
                <a:gd name="T43" fmla="*/ 85 h 623"/>
                <a:gd name="T44" fmla="*/ 196 w 559"/>
                <a:gd name="T45" fmla="*/ 64 h 623"/>
                <a:gd name="T46" fmla="*/ 143 w 559"/>
                <a:gd name="T47" fmla="*/ 66 h 623"/>
                <a:gd name="T48" fmla="*/ 118 w 559"/>
                <a:gd name="T49" fmla="*/ 74 h 623"/>
                <a:gd name="T50" fmla="*/ 123 w 559"/>
                <a:gd name="T51" fmla="*/ 31 h 623"/>
                <a:gd name="T52" fmla="*/ 81 w 559"/>
                <a:gd name="T53" fmla="*/ 13 h 623"/>
                <a:gd name="T54" fmla="*/ 65 w 559"/>
                <a:gd name="T55" fmla="*/ 19 h 623"/>
                <a:gd name="T56" fmla="*/ 79 w 559"/>
                <a:gd name="T57" fmla="*/ 44 h 623"/>
                <a:gd name="T58" fmla="*/ 61 w 559"/>
                <a:gd name="T59" fmla="*/ 89 h 623"/>
                <a:gd name="T60" fmla="*/ 45 w 559"/>
                <a:gd name="T61" fmla="*/ 116 h 623"/>
                <a:gd name="T62" fmla="*/ 45 w 559"/>
                <a:gd name="T63" fmla="*/ 50 h 623"/>
                <a:gd name="T64" fmla="*/ 9 w 559"/>
                <a:gd name="T65" fmla="*/ 43 h 623"/>
                <a:gd name="T66" fmla="*/ 7 w 559"/>
                <a:gd name="T67" fmla="*/ 69 h 623"/>
                <a:gd name="T68" fmla="*/ 9 w 559"/>
                <a:gd name="T69" fmla="*/ 114 h 623"/>
                <a:gd name="T70" fmla="*/ 46 w 559"/>
                <a:gd name="T71" fmla="*/ 138 h 623"/>
                <a:gd name="T72" fmla="*/ 110 w 559"/>
                <a:gd name="T73" fmla="*/ 157 h 623"/>
                <a:gd name="T74" fmla="*/ 132 w 559"/>
                <a:gd name="T75" fmla="*/ 156 h 623"/>
                <a:gd name="T76" fmla="*/ 137 w 559"/>
                <a:gd name="T77" fmla="*/ 142 h 623"/>
                <a:gd name="T78" fmla="*/ 172 w 559"/>
                <a:gd name="T79" fmla="*/ 161 h 623"/>
                <a:gd name="T80" fmla="*/ 182 w 559"/>
                <a:gd name="T81" fmla="*/ 192 h 623"/>
                <a:gd name="T82" fmla="*/ 198 w 559"/>
                <a:gd name="T83" fmla="*/ 199 h 623"/>
                <a:gd name="T84" fmla="*/ 222 w 559"/>
                <a:gd name="T85" fmla="*/ 223 h 623"/>
                <a:gd name="T86" fmla="*/ 214 w 559"/>
                <a:gd name="T87" fmla="*/ 305 h 623"/>
                <a:gd name="T88" fmla="*/ 168 w 559"/>
                <a:gd name="T89" fmla="*/ 314 h 623"/>
                <a:gd name="T90" fmla="*/ 161 w 559"/>
                <a:gd name="T91" fmla="*/ 342 h 623"/>
                <a:gd name="T92" fmla="*/ 201 w 559"/>
                <a:gd name="T93" fmla="*/ 342 h 623"/>
                <a:gd name="T94" fmla="*/ 215 w 559"/>
                <a:gd name="T95" fmla="*/ 336 h 623"/>
                <a:gd name="T96" fmla="*/ 245 w 559"/>
                <a:gd name="T97" fmla="*/ 383 h 623"/>
                <a:gd name="T98" fmla="*/ 274 w 559"/>
                <a:gd name="T99" fmla="*/ 399 h 623"/>
                <a:gd name="T100" fmla="*/ 308 w 559"/>
                <a:gd name="T101" fmla="*/ 414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59" h="623">
                  <a:moveTo>
                    <a:pt x="438" y="576"/>
                  </a:moveTo>
                  <a:lnTo>
                    <a:pt x="419" y="553"/>
                  </a:lnTo>
                  <a:lnTo>
                    <a:pt x="414" y="545"/>
                  </a:lnTo>
                  <a:lnTo>
                    <a:pt x="419" y="543"/>
                  </a:lnTo>
                  <a:lnTo>
                    <a:pt x="430" y="557"/>
                  </a:lnTo>
                  <a:lnTo>
                    <a:pt x="438" y="552"/>
                  </a:lnTo>
                  <a:lnTo>
                    <a:pt x="456" y="574"/>
                  </a:lnTo>
                  <a:lnTo>
                    <a:pt x="480" y="577"/>
                  </a:lnTo>
                  <a:lnTo>
                    <a:pt x="492" y="596"/>
                  </a:lnTo>
                  <a:lnTo>
                    <a:pt x="494" y="594"/>
                  </a:lnTo>
                  <a:lnTo>
                    <a:pt x="489" y="581"/>
                  </a:lnTo>
                  <a:lnTo>
                    <a:pt x="499" y="583"/>
                  </a:lnTo>
                  <a:lnTo>
                    <a:pt x="497" y="574"/>
                  </a:lnTo>
                  <a:lnTo>
                    <a:pt x="489" y="564"/>
                  </a:lnTo>
                  <a:lnTo>
                    <a:pt x="489" y="557"/>
                  </a:lnTo>
                  <a:lnTo>
                    <a:pt x="498" y="563"/>
                  </a:lnTo>
                  <a:lnTo>
                    <a:pt x="500" y="545"/>
                  </a:lnTo>
                  <a:lnTo>
                    <a:pt x="497" y="532"/>
                  </a:lnTo>
                  <a:lnTo>
                    <a:pt x="484" y="527"/>
                  </a:lnTo>
                  <a:lnTo>
                    <a:pt x="489" y="507"/>
                  </a:lnTo>
                  <a:lnTo>
                    <a:pt x="483" y="502"/>
                  </a:lnTo>
                  <a:lnTo>
                    <a:pt x="478" y="505"/>
                  </a:lnTo>
                  <a:lnTo>
                    <a:pt x="476" y="495"/>
                  </a:lnTo>
                  <a:lnTo>
                    <a:pt x="464" y="498"/>
                  </a:lnTo>
                  <a:lnTo>
                    <a:pt x="468" y="492"/>
                  </a:lnTo>
                  <a:lnTo>
                    <a:pt x="458" y="492"/>
                  </a:lnTo>
                  <a:lnTo>
                    <a:pt x="456" y="498"/>
                  </a:lnTo>
                  <a:lnTo>
                    <a:pt x="450" y="479"/>
                  </a:lnTo>
                  <a:lnTo>
                    <a:pt x="445" y="478"/>
                  </a:lnTo>
                  <a:lnTo>
                    <a:pt x="445" y="459"/>
                  </a:lnTo>
                  <a:lnTo>
                    <a:pt x="431" y="459"/>
                  </a:lnTo>
                  <a:lnTo>
                    <a:pt x="433" y="447"/>
                  </a:lnTo>
                  <a:lnTo>
                    <a:pt x="448" y="444"/>
                  </a:lnTo>
                  <a:lnTo>
                    <a:pt x="428" y="423"/>
                  </a:lnTo>
                  <a:lnTo>
                    <a:pt x="435" y="419"/>
                  </a:lnTo>
                  <a:lnTo>
                    <a:pt x="446" y="427"/>
                  </a:lnTo>
                  <a:lnTo>
                    <a:pt x="441" y="416"/>
                  </a:lnTo>
                  <a:lnTo>
                    <a:pt x="453" y="416"/>
                  </a:lnTo>
                  <a:lnTo>
                    <a:pt x="451" y="426"/>
                  </a:lnTo>
                  <a:lnTo>
                    <a:pt x="471" y="437"/>
                  </a:lnTo>
                  <a:lnTo>
                    <a:pt x="473" y="444"/>
                  </a:lnTo>
                  <a:lnTo>
                    <a:pt x="483" y="443"/>
                  </a:lnTo>
                  <a:lnTo>
                    <a:pt x="483" y="456"/>
                  </a:lnTo>
                  <a:lnTo>
                    <a:pt x="490" y="469"/>
                  </a:lnTo>
                  <a:lnTo>
                    <a:pt x="495" y="465"/>
                  </a:lnTo>
                  <a:lnTo>
                    <a:pt x="494" y="475"/>
                  </a:lnTo>
                  <a:lnTo>
                    <a:pt x="498" y="480"/>
                  </a:lnTo>
                  <a:lnTo>
                    <a:pt x="504" y="478"/>
                  </a:lnTo>
                  <a:lnTo>
                    <a:pt x="517" y="493"/>
                  </a:lnTo>
                  <a:lnTo>
                    <a:pt x="524" y="474"/>
                  </a:lnTo>
                  <a:lnTo>
                    <a:pt x="520" y="453"/>
                  </a:lnTo>
                  <a:lnTo>
                    <a:pt x="534" y="462"/>
                  </a:lnTo>
                  <a:lnTo>
                    <a:pt x="540" y="444"/>
                  </a:lnTo>
                  <a:lnTo>
                    <a:pt x="546" y="441"/>
                  </a:lnTo>
                  <a:lnTo>
                    <a:pt x="537" y="439"/>
                  </a:lnTo>
                  <a:lnTo>
                    <a:pt x="541" y="429"/>
                  </a:lnTo>
                  <a:lnTo>
                    <a:pt x="537" y="427"/>
                  </a:lnTo>
                  <a:lnTo>
                    <a:pt x="553" y="430"/>
                  </a:lnTo>
                  <a:lnTo>
                    <a:pt x="556" y="427"/>
                  </a:lnTo>
                  <a:lnTo>
                    <a:pt x="552" y="423"/>
                  </a:lnTo>
                  <a:lnTo>
                    <a:pt x="559" y="413"/>
                  </a:lnTo>
                  <a:lnTo>
                    <a:pt x="543" y="394"/>
                  </a:lnTo>
                  <a:lnTo>
                    <a:pt x="522" y="399"/>
                  </a:lnTo>
                  <a:lnTo>
                    <a:pt x="528" y="380"/>
                  </a:lnTo>
                  <a:lnTo>
                    <a:pt x="505" y="384"/>
                  </a:lnTo>
                  <a:lnTo>
                    <a:pt x="510" y="374"/>
                  </a:lnTo>
                  <a:lnTo>
                    <a:pt x="499" y="354"/>
                  </a:lnTo>
                  <a:lnTo>
                    <a:pt x="487" y="351"/>
                  </a:lnTo>
                  <a:lnTo>
                    <a:pt x="489" y="340"/>
                  </a:lnTo>
                  <a:lnTo>
                    <a:pt x="471" y="348"/>
                  </a:lnTo>
                  <a:lnTo>
                    <a:pt x="465" y="342"/>
                  </a:lnTo>
                  <a:lnTo>
                    <a:pt x="469" y="336"/>
                  </a:lnTo>
                  <a:lnTo>
                    <a:pt x="466" y="332"/>
                  </a:lnTo>
                  <a:lnTo>
                    <a:pt x="453" y="332"/>
                  </a:lnTo>
                  <a:lnTo>
                    <a:pt x="456" y="323"/>
                  </a:lnTo>
                  <a:lnTo>
                    <a:pt x="425" y="311"/>
                  </a:lnTo>
                  <a:lnTo>
                    <a:pt x="436" y="307"/>
                  </a:lnTo>
                  <a:lnTo>
                    <a:pt x="428" y="296"/>
                  </a:lnTo>
                  <a:lnTo>
                    <a:pt x="435" y="289"/>
                  </a:lnTo>
                  <a:lnTo>
                    <a:pt x="421" y="280"/>
                  </a:lnTo>
                  <a:lnTo>
                    <a:pt x="460" y="276"/>
                  </a:lnTo>
                  <a:lnTo>
                    <a:pt x="415" y="259"/>
                  </a:lnTo>
                  <a:lnTo>
                    <a:pt x="445" y="249"/>
                  </a:lnTo>
                  <a:lnTo>
                    <a:pt x="449" y="243"/>
                  </a:lnTo>
                  <a:lnTo>
                    <a:pt x="446" y="238"/>
                  </a:lnTo>
                  <a:lnTo>
                    <a:pt x="428" y="218"/>
                  </a:lnTo>
                  <a:lnTo>
                    <a:pt x="426" y="227"/>
                  </a:lnTo>
                  <a:lnTo>
                    <a:pt x="411" y="236"/>
                  </a:lnTo>
                  <a:lnTo>
                    <a:pt x="419" y="223"/>
                  </a:lnTo>
                  <a:lnTo>
                    <a:pt x="399" y="225"/>
                  </a:lnTo>
                  <a:lnTo>
                    <a:pt x="421" y="213"/>
                  </a:lnTo>
                  <a:lnTo>
                    <a:pt x="422" y="200"/>
                  </a:lnTo>
                  <a:lnTo>
                    <a:pt x="401" y="190"/>
                  </a:lnTo>
                  <a:lnTo>
                    <a:pt x="384" y="206"/>
                  </a:lnTo>
                  <a:lnTo>
                    <a:pt x="394" y="186"/>
                  </a:lnTo>
                  <a:lnTo>
                    <a:pt x="375" y="197"/>
                  </a:lnTo>
                  <a:lnTo>
                    <a:pt x="381" y="180"/>
                  </a:lnTo>
                  <a:lnTo>
                    <a:pt x="380" y="173"/>
                  </a:lnTo>
                  <a:lnTo>
                    <a:pt x="351" y="173"/>
                  </a:lnTo>
                  <a:lnTo>
                    <a:pt x="370" y="167"/>
                  </a:lnTo>
                  <a:lnTo>
                    <a:pt x="371" y="163"/>
                  </a:lnTo>
                  <a:lnTo>
                    <a:pt x="365" y="147"/>
                  </a:lnTo>
                  <a:lnTo>
                    <a:pt x="342" y="133"/>
                  </a:lnTo>
                  <a:lnTo>
                    <a:pt x="336" y="144"/>
                  </a:lnTo>
                  <a:lnTo>
                    <a:pt x="327" y="144"/>
                  </a:lnTo>
                  <a:lnTo>
                    <a:pt x="328" y="158"/>
                  </a:lnTo>
                  <a:lnTo>
                    <a:pt x="321" y="150"/>
                  </a:lnTo>
                  <a:lnTo>
                    <a:pt x="321" y="143"/>
                  </a:lnTo>
                  <a:lnTo>
                    <a:pt x="313" y="149"/>
                  </a:lnTo>
                  <a:lnTo>
                    <a:pt x="322" y="128"/>
                  </a:lnTo>
                  <a:lnTo>
                    <a:pt x="294" y="135"/>
                  </a:lnTo>
                  <a:lnTo>
                    <a:pt x="307" y="124"/>
                  </a:lnTo>
                  <a:lnTo>
                    <a:pt x="308" y="111"/>
                  </a:lnTo>
                  <a:lnTo>
                    <a:pt x="291" y="109"/>
                  </a:lnTo>
                  <a:lnTo>
                    <a:pt x="294" y="96"/>
                  </a:lnTo>
                  <a:lnTo>
                    <a:pt x="281" y="79"/>
                  </a:lnTo>
                  <a:lnTo>
                    <a:pt x="244" y="68"/>
                  </a:lnTo>
                  <a:lnTo>
                    <a:pt x="224" y="80"/>
                  </a:lnTo>
                  <a:lnTo>
                    <a:pt x="229" y="92"/>
                  </a:lnTo>
                  <a:lnTo>
                    <a:pt x="215" y="100"/>
                  </a:lnTo>
                  <a:lnTo>
                    <a:pt x="201" y="94"/>
                  </a:lnTo>
                  <a:lnTo>
                    <a:pt x="200" y="82"/>
                  </a:lnTo>
                  <a:lnTo>
                    <a:pt x="195" y="102"/>
                  </a:lnTo>
                  <a:lnTo>
                    <a:pt x="179" y="120"/>
                  </a:lnTo>
                  <a:lnTo>
                    <a:pt x="177" y="111"/>
                  </a:lnTo>
                  <a:lnTo>
                    <a:pt x="185" y="109"/>
                  </a:lnTo>
                  <a:lnTo>
                    <a:pt x="180" y="105"/>
                  </a:lnTo>
                  <a:lnTo>
                    <a:pt x="190" y="69"/>
                  </a:lnTo>
                  <a:lnTo>
                    <a:pt x="181" y="56"/>
                  </a:lnTo>
                  <a:lnTo>
                    <a:pt x="185" y="46"/>
                  </a:lnTo>
                  <a:lnTo>
                    <a:pt x="169" y="35"/>
                  </a:lnTo>
                  <a:lnTo>
                    <a:pt x="174" y="29"/>
                  </a:lnTo>
                  <a:lnTo>
                    <a:pt x="167" y="1"/>
                  </a:lnTo>
                  <a:lnTo>
                    <a:pt x="127" y="11"/>
                  </a:lnTo>
                  <a:lnTo>
                    <a:pt x="121" y="19"/>
                  </a:lnTo>
                  <a:lnTo>
                    <a:pt x="126" y="23"/>
                  </a:lnTo>
                  <a:lnTo>
                    <a:pt x="126" y="31"/>
                  </a:lnTo>
                  <a:lnTo>
                    <a:pt x="110" y="22"/>
                  </a:lnTo>
                  <a:lnTo>
                    <a:pt x="112" y="36"/>
                  </a:lnTo>
                  <a:lnTo>
                    <a:pt x="98" y="29"/>
                  </a:lnTo>
                  <a:lnTo>
                    <a:pt x="97" y="35"/>
                  </a:lnTo>
                  <a:lnTo>
                    <a:pt x="101" y="40"/>
                  </a:lnTo>
                  <a:lnTo>
                    <a:pt x="122" y="49"/>
                  </a:lnTo>
                  <a:lnTo>
                    <a:pt x="89" y="46"/>
                  </a:lnTo>
                  <a:lnTo>
                    <a:pt x="118" y="66"/>
                  </a:lnTo>
                  <a:lnTo>
                    <a:pt x="86" y="58"/>
                  </a:lnTo>
                  <a:lnTo>
                    <a:pt x="89" y="88"/>
                  </a:lnTo>
                  <a:lnTo>
                    <a:pt x="102" y="91"/>
                  </a:lnTo>
                  <a:lnTo>
                    <a:pt x="81" y="115"/>
                  </a:lnTo>
                  <a:lnTo>
                    <a:pt x="92" y="134"/>
                  </a:lnTo>
                  <a:lnTo>
                    <a:pt x="105" y="137"/>
                  </a:lnTo>
                  <a:lnTo>
                    <a:pt x="102" y="172"/>
                  </a:lnTo>
                  <a:lnTo>
                    <a:pt x="100" y="179"/>
                  </a:lnTo>
                  <a:lnTo>
                    <a:pt x="98" y="166"/>
                  </a:lnTo>
                  <a:lnTo>
                    <a:pt x="68" y="174"/>
                  </a:lnTo>
                  <a:lnTo>
                    <a:pt x="100" y="159"/>
                  </a:lnTo>
                  <a:lnTo>
                    <a:pt x="75" y="121"/>
                  </a:lnTo>
                  <a:lnTo>
                    <a:pt x="71" y="111"/>
                  </a:lnTo>
                  <a:lnTo>
                    <a:pt x="75" y="91"/>
                  </a:lnTo>
                  <a:lnTo>
                    <a:pt x="67" y="75"/>
                  </a:lnTo>
                  <a:lnTo>
                    <a:pt x="76" y="39"/>
                  </a:lnTo>
                  <a:lnTo>
                    <a:pt x="100" y="0"/>
                  </a:lnTo>
                  <a:lnTo>
                    <a:pt x="52" y="1"/>
                  </a:lnTo>
                  <a:lnTo>
                    <a:pt x="19" y="42"/>
                  </a:lnTo>
                  <a:lnTo>
                    <a:pt x="14" y="64"/>
                  </a:lnTo>
                  <a:lnTo>
                    <a:pt x="18" y="66"/>
                  </a:lnTo>
                  <a:lnTo>
                    <a:pt x="12" y="66"/>
                  </a:lnTo>
                  <a:lnTo>
                    <a:pt x="4" y="91"/>
                  </a:lnTo>
                  <a:lnTo>
                    <a:pt x="6" y="104"/>
                  </a:lnTo>
                  <a:lnTo>
                    <a:pt x="10" y="104"/>
                  </a:lnTo>
                  <a:lnTo>
                    <a:pt x="0" y="115"/>
                  </a:lnTo>
                  <a:lnTo>
                    <a:pt x="6" y="129"/>
                  </a:lnTo>
                  <a:lnTo>
                    <a:pt x="2" y="150"/>
                  </a:lnTo>
                  <a:lnTo>
                    <a:pt x="58" y="176"/>
                  </a:lnTo>
                  <a:lnTo>
                    <a:pt x="14" y="172"/>
                  </a:lnTo>
                  <a:lnTo>
                    <a:pt x="17" y="176"/>
                  </a:lnTo>
                  <a:lnTo>
                    <a:pt x="14" y="182"/>
                  </a:lnTo>
                  <a:lnTo>
                    <a:pt x="38" y="216"/>
                  </a:lnTo>
                  <a:lnTo>
                    <a:pt x="59" y="218"/>
                  </a:lnTo>
                  <a:lnTo>
                    <a:pt x="69" y="208"/>
                  </a:lnTo>
                  <a:lnTo>
                    <a:pt x="71" y="219"/>
                  </a:lnTo>
                  <a:lnTo>
                    <a:pt x="82" y="232"/>
                  </a:lnTo>
                  <a:lnTo>
                    <a:pt x="137" y="233"/>
                  </a:lnTo>
                  <a:lnTo>
                    <a:pt x="159" y="245"/>
                  </a:lnTo>
                  <a:lnTo>
                    <a:pt x="166" y="236"/>
                  </a:lnTo>
                  <a:lnTo>
                    <a:pt x="176" y="247"/>
                  </a:lnTo>
                  <a:lnTo>
                    <a:pt x="180" y="247"/>
                  </a:lnTo>
                  <a:lnTo>
                    <a:pt x="177" y="243"/>
                  </a:lnTo>
                  <a:lnTo>
                    <a:pt x="165" y="226"/>
                  </a:lnTo>
                  <a:lnTo>
                    <a:pt x="199" y="235"/>
                  </a:lnTo>
                  <a:lnTo>
                    <a:pt x="203" y="243"/>
                  </a:lnTo>
                  <a:lnTo>
                    <a:pt x="219" y="239"/>
                  </a:lnTo>
                  <a:lnTo>
                    <a:pt x="222" y="236"/>
                  </a:lnTo>
                  <a:lnTo>
                    <a:pt x="214" y="216"/>
                  </a:lnTo>
                  <a:lnTo>
                    <a:pt x="206" y="213"/>
                  </a:lnTo>
                  <a:lnTo>
                    <a:pt x="220" y="212"/>
                  </a:lnTo>
                  <a:lnTo>
                    <a:pt x="232" y="223"/>
                  </a:lnTo>
                  <a:lnTo>
                    <a:pt x="243" y="222"/>
                  </a:lnTo>
                  <a:lnTo>
                    <a:pt x="244" y="243"/>
                  </a:lnTo>
                  <a:lnTo>
                    <a:pt x="258" y="243"/>
                  </a:lnTo>
                  <a:lnTo>
                    <a:pt x="259" y="251"/>
                  </a:lnTo>
                  <a:lnTo>
                    <a:pt x="254" y="255"/>
                  </a:lnTo>
                  <a:lnTo>
                    <a:pt x="279" y="276"/>
                  </a:lnTo>
                  <a:lnTo>
                    <a:pt x="281" y="283"/>
                  </a:lnTo>
                  <a:lnTo>
                    <a:pt x="274" y="289"/>
                  </a:lnTo>
                  <a:lnTo>
                    <a:pt x="262" y="287"/>
                  </a:lnTo>
                  <a:lnTo>
                    <a:pt x="263" y="308"/>
                  </a:lnTo>
                  <a:lnTo>
                    <a:pt x="283" y="293"/>
                  </a:lnTo>
                  <a:lnTo>
                    <a:pt x="297" y="292"/>
                  </a:lnTo>
                  <a:lnTo>
                    <a:pt x="297" y="299"/>
                  </a:lnTo>
                  <a:lnTo>
                    <a:pt x="309" y="316"/>
                  </a:lnTo>
                  <a:lnTo>
                    <a:pt x="309" y="305"/>
                  </a:lnTo>
                  <a:lnTo>
                    <a:pt x="316" y="307"/>
                  </a:lnTo>
                  <a:lnTo>
                    <a:pt x="317" y="326"/>
                  </a:lnTo>
                  <a:lnTo>
                    <a:pt x="333" y="336"/>
                  </a:lnTo>
                  <a:lnTo>
                    <a:pt x="347" y="380"/>
                  </a:lnTo>
                  <a:lnTo>
                    <a:pt x="335" y="394"/>
                  </a:lnTo>
                  <a:lnTo>
                    <a:pt x="333" y="406"/>
                  </a:lnTo>
                  <a:lnTo>
                    <a:pt x="306" y="434"/>
                  </a:lnTo>
                  <a:lnTo>
                    <a:pt x="322" y="459"/>
                  </a:lnTo>
                  <a:lnTo>
                    <a:pt x="322" y="468"/>
                  </a:lnTo>
                  <a:lnTo>
                    <a:pt x="311" y="463"/>
                  </a:lnTo>
                  <a:lnTo>
                    <a:pt x="288" y="476"/>
                  </a:lnTo>
                  <a:lnTo>
                    <a:pt x="249" y="468"/>
                  </a:lnTo>
                  <a:lnTo>
                    <a:pt x="252" y="472"/>
                  </a:lnTo>
                  <a:lnTo>
                    <a:pt x="248" y="472"/>
                  </a:lnTo>
                  <a:lnTo>
                    <a:pt x="249" y="480"/>
                  </a:lnTo>
                  <a:lnTo>
                    <a:pt x="238" y="488"/>
                  </a:lnTo>
                  <a:lnTo>
                    <a:pt x="234" y="504"/>
                  </a:lnTo>
                  <a:lnTo>
                    <a:pt x="242" y="515"/>
                  </a:lnTo>
                  <a:lnTo>
                    <a:pt x="261" y="523"/>
                  </a:lnTo>
                  <a:lnTo>
                    <a:pt x="278" y="515"/>
                  </a:lnTo>
                  <a:lnTo>
                    <a:pt x="277" y="508"/>
                  </a:lnTo>
                  <a:lnTo>
                    <a:pt x="281" y="505"/>
                  </a:lnTo>
                  <a:lnTo>
                    <a:pt x="302" y="514"/>
                  </a:lnTo>
                  <a:lnTo>
                    <a:pt x="304" y="511"/>
                  </a:lnTo>
                  <a:lnTo>
                    <a:pt x="296" y="498"/>
                  </a:lnTo>
                  <a:lnTo>
                    <a:pt x="302" y="494"/>
                  </a:lnTo>
                  <a:lnTo>
                    <a:pt x="303" y="503"/>
                  </a:lnTo>
                  <a:lnTo>
                    <a:pt x="323" y="505"/>
                  </a:lnTo>
                  <a:lnTo>
                    <a:pt x="335" y="534"/>
                  </a:lnTo>
                  <a:lnTo>
                    <a:pt x="367" y="551"/>
                  </a:lnTo>
                  <a:lnTo>
                    <a:pt x="356" y="558"/>
                  </a:lnTo>
                  <a:lnTo>
                    <a:pt x="352" y="553"/>
                  </a:lnTo>
                  <a:lnTo>
                    <a:pt x="368" y="576"/>
                  </a:lnTo>
                  <a:lnTo>
                    <a:pt x="386" y="586"/>
                  </a:lnTo>
                  <a:lnTo>
                    <a:pt x="394" y="580"/>
                  </a:lnTo>
                  <a:lnTo>
                    <a:pt x="396" y="587"/>
                  </a:lnTo>
                  <a:lnTo>
                    <a:pt x="404" y="584"/>
                  </a:lnTo>
                  <a:lnTo>
                    <a:pt x="411" y="601"/>
                  </a:lnTo>
                  <a:lnTo>
                    <a:pt x="416" y="598"/>
                  </a:lnTo>
                  <a:lnTo>
                    <a:pt x="421" y="607"/>
                  </a:lnTo>
                  <a:lnTo>
                    <a:pt x="444" y="617"/>
                  </a:lnTo>
                  <a:lnTo>
                    <a:pt x="454" y="613"/>
                  </a:lnTo>
                  <a:lnTo>
                    <a:pt x="463" y="623"/>
                  </a:lnTo>
                  <a:lnTo>
                    <a:pt x="470" y="622"/>
                  </a:lnTo>
                  <a:lnTo>
                    <a:pt x="468" y="604"/>
                  </a:lnTo>
                  <a:lnTo>
                    <a:pt x="438" y="576"/>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5" name="Group 180"/>
            <p:cNvGrpSpPr>
              <a:grpSpLocks/>
            </p:cNvGrpSpPr>
            <p:nvPr/>
          </p:nvGrpSpPr>
          <p:grpSpPr bwMode="auto">
            <a:xfrm>
              <a:off x="3943991" y="4551330"/>
              <a:ext cx="120163" cy="123683"/>
              <a:chOff x="616" y="2077"/>
              <a:chExt cx="155" cy="147"/>
            </a:xfrm>
            <a:solidFill>
              <a:schemeClr val="bg1">
                <a:lumMod val="85000"/>
              </a:schemeClr>
            </a:solidFill>
          </p:grpSpPr>
          <p:sp>
            <p:nvSpPr>
              <p:cNvPr id="531" name="Freeform 181"/>
              <p:cNvSpPr>
                <a:spLocks/>
              </p:cNvSpPr>
              <p:nvPr/>
            </p:nvSpPr>
            <p:spPr bwMode="auto">
              <a:xfrm>
                <a:off x="691" y="2161"/>
                <a:ext cx="80" cy="63"/>
              </a:xfrm>
              <a:custGeom>
                <a:avLst/>
                <a:gdLst>
                  <a:gd name="T0" fmla="*/ 13 w 98"/>
                  <a:gd name="T1" fmla="*/ 12 h 77"/>
                  <a:gd name="T2" fmla="*/ 13 w 98"/>
                  <a:gd name="T3" fmla="*/ 7 h 77"/>
                  <a:gd name="T4" fmla="*/ 0 w 98"/>
                  <a:gd name="T5" fmla="*/ 5 h 77"/>
                  <a:gd name="T6" fmla="*/ 5 w 98"/>
                  <a:gd name="T7" fmla="*/ 0 h 77"/>
                  <a:gd name="T8" fmla="*/ 43 w 98"/>
                  <a:gd name="T9" fmla="*/ 13 h 77"/>
                  <a:gd name="T10" fmla="*/ 56 w 98"/>
                  <a:gd name="T11" fmla="*/ 34 h 77"/>
                  <a:gd name="T12" fmla="*/ 73 w 98"/>
                  <a:gd name="T13" fmla="*/ 45 h 77"/>
                  <a:gd name="T14" fmla="*/ 80 w 98"/>
                  <a:gd name="T15" fmla="*/ 59 h 77"/>
                  <a:gd name="T16" fmla="*/ 74 w 98"/>
                  <a:gd name="T17" fmla="*/ 63 h 77"/>
                  <a:gd name="T18" fmla="*/ 56 w 98"/>
                  <a:gd name="T19" fmla="*/ 56 h 77"/>
                  <a:gd name="T20" fmla="*/ 58 w 98"/>
                  <a:gd name="T21" fmla="*/ 51 h 77"/>
                  <a:gd name="T22" fmla="*/ 56 w 98"/>
                  <a:gd name="T23" fmla="*/ 53 h 77"/>
                  <a:gd name="T24" fmla="*/ 51 w 98"/>
                  <a:gd name="T25" fmla="*/ 51 h 77"/>
                  <a:gd name="T26" fmla="*/ 54 w 98"/>
                  <a:gd name="T27" fmla="*/ 47 h 77"/>
                  <a:gd name="T28" fmla="*/ 44 w 98"/>
                  <a:gd name="T29" fmla="*/ 47 h 77"/>
                  <a:gd name="T30" fmla="*/ 41 w 98"/>
                  <a:gd name="T31" fmla="*/ 45 h 77"/>
                  <a:gd name="T32" fmla="*/ 45 w 98"/>
                  <a:gd name="T33" fmla="*/ 45 h 77"/>
                  <a:gd name="T34" fmla="*/ 41 w 98"/>
                  <a:gd name="T35" fmla="*/ 40 h 77"/>
                  <a:gd name="T36" fmla="*/ 31 w 98"/>
                  <a:gd name="T37" fmla="*/ 37 h 77"/>
                  <a:gd name="T38" fmla="*/ 29 w 98"/>
                  <a:gd name="T39" fmla="*/ 33 h 77"/>
                  <a:gd name="T40" fmla="*/ 37 w 98"/>
                  <a:gd name="T41" fmla="*/ 31 h 77"/>
                  <a:gd name="T42" fmla="*/ 21 w 98"/>
                  <a:gd name="T43" fmla="*/ 26 h 77"/>
                  <a:gd name="T44" fmla="*/ 17 w 98"/>
                  <a:gd name="T45" fmla="*/ 18 h 77"/>
                  <a:gd name="T46" fmla="*/ 16 w 98"/>
                  <a:gd name="T47" fmla="*/ 20 h 77"/>
                  <a:gd name="T48" fmla="*/ 8 w 98"/>
                  <a:gd name="T49" fmla="*/ 20 h 77"/>
                  <a:gd name="T50" fmla="*/ 7 w 98"/>
                  <a:gd name="T51" fmla="*/ 11 h 77"/>
                  <a:gd name="T52" fmla="*/ 13 w 98"/>
                  <a:gd name="T53" fmla="*/ 12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8" h="77">
                    <a:moveTo>
                      <a:pt x="16" y="15"/>
                    </a:moveTo>
                    <a:lnTo>
                      <a:pt x="16" y="8"/>
                    </a:lnTo>
                    <a:lnTo>
                      <a:pt x="0" y="6"/>
                    </a:lnTo>
                    <a:lnTo>
                      <a:pt x="6" y="0"/>
                    </a:lnTo>
                    <a:lnTo>
                      <a:pt x="53" y="16"/>
                    </a:lnTo>
                    <a:lnTo>
                      <a:pt x="69" y="42"/>
                    </a:lnTo>
                    <a:lnTo>
                      <a:pt x="89" y="55"/>
                    </a:lnTo>
                    <a:lnTo>
                      <a:pt x="98" y="72"/>
                    </a:lnTo>
                    <a:lnTo>
                      <a:pt x="91" y="77"/>
                    </a:lnTo>
                    <a:lnTo>
                      <a:pt x="69" y="68"/>
                    </a:lnTo>
                    <a:lnTo>
                      <a:pt x="71" y="62"/>
                    </a:lnTo>
                    <a:lnTo>
                      <a:pt x="68" y="65"/>
                    </a:lnTo>
                    <a:lnTo>
                      <a:pt x="63" y="62"/>
                    </a:lnTo>
                    <a:lnTo>
                      <a:pt x="66" y="57"/>
                    </a:lnTo>
                    <a:lnTo>
                      <a:pt x="54" y="58"/>
                    </a:lnTo>
                    <a:lnTo>
                      <a:pt x="50" y="55"/>
                    </a:lnTo>
                    <a:lnTo>
                      <a:pt x="55" y="55"/>
                    </a:lnTo>
                    <a:lnTo>
                      <a:pt x="50" y="49"/>
                    </a:lnTo>
                    <a:lnTo>
                      <a:pt x="38" y="45"/>
                    </a:lnTo>
                    <a:lnTo>
                      <a:pt x="36" y="40"/>
                    </a:lnTo>
                    <a:lnTo>
                      <a:pt x="45" y="38"/>
                    </a:lnTo>
                    <a:lnTo>
                      <a:pt x="26" y="32"/>
                    </a:lnTo>
                    <a:lnTo>
                      <a:pt x="21" y="22"/>
                    </a:lnTo>
                    <a:lnTo>
                      <a:pt x="20" y="25"/>
                    </a:lnTo>
                    <a:lnTo>
                      <a:pt x="10" y="24"/>
                    </a:lnTo>
                    <a:lnTo>
                      <a:pt x="9" y="14"/>
                    </a:lnTo>
                    <a:lnTo>
                      <a:pt x="16" y="1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2" name="Freeform 182"/>
              <p:cNvSpPr>
                <a:spLocks/>
              </p:cNvSpPr>
              <p:nvPr/>
            </p:nvSpPr>
            <p:spPr bwMode="auto">
              <a:xfrm>
                <a:off x="661" y="2085"/>
                <a:ext cx="13" cy="17"/>
              </a:xfrm>
              <a:custGeom>
                <a:avLst/>
                <a:gdLst>
                  <a:gd name="T0" fmla="*/ 7 w 16"/>
                  <a:gd name="T1" fmla="*/ 5 h 21"/>
                  <a:gd name="T2" fmla="*/ 13 w 16"/>
                  <a:gd name="T3" fmla="*/ 11 h 21"/>
                  <a:gd name="T4" fmla="*/ 11 w 16"/>
                  <a:gd name="T5" fmla="*/ 17 h 21"/>
                  <a:gd name="T6" fmla="*/ 0 w 16"/>
                  <a:gd name="T7" fmla="*/ 0 h 21"/>
                  <a:gd name="T8" fmla="*/ 7 w 16"/>
                  <a:gd name="T9" fmla="*/ 5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21">
                    <a:moveTo>
                      <a:pt x="9" y="6"/>
                    </a:moveTo>
                    <a:lnTo>
                      <a:pt x="16" y="14"/>
                    </a:lnTo>
                    <a:lnTo>
                      <a:pt x="14" y="21"/>
                    </a:lnTo>
                    <a:lnTo>
                      <a:pt x="0" y="0"/>
                    </a:lnTo>
                    <a:lnTo>
                      <a:pt x="9"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3" name="Freeform 183"/>
              <p:cNvSpPr>
                <a:spLocks/>
              </p:cNvSpPr>
              <p:nvPr/>
            </p:nvSpPr>
            <p:spPr bwMode="auto">
              <a:xfrm>
                <a:off x="658" y="2090"/>
                <a:ext cx="10" cy="13"/>
              </a:xfrm>
              <a:custGeom>
                <a:avLst/>
                <a:gdLst>
                  <a:gd name="T0" fmla="*/ 0 w 13"/>
                  <a:gd name="T1" fmla="*/ 0 h 16"/>
                  <a:gd name="T2" fmla="*/ 8 w 13"/>
                  <a:gd name="T3" fmla="*/ 4 h 16"/>
                  <a:gd name="T4" fmla="*/ 10 w 13"/>
                  <a:gd name="T5" fmla="*/ 13 h 16"/>
                  <a:gd name="T6" fmla="*/ 0 w 13"/>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6">
                    <a:moveTo>
                      <a:pt x="0" y="0"/>
                    </a:moveTo>
                    <a:lnTo>
                      <a:pt x="10" y="5"/>
                    </a:lnTo>
                    <a:lnTo>
                      <a:pt x="13" y="1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4" name="Freeform 184"/>
              <p:cNvSpPr>
                <a:spLocks/>
              </p:cNvSpPr>
              <p:nvPr/>
            </p:nvSpPr>
            <p:spPr bwMode="auto">
              <a:xfrm>
                <a:off x="655" y="2079"/>
                <a:ext cx="6" cy="4"/>
              </a:xfrm>
              <a:custGeom>
                <a:avLst/>
                <a:gdLst>
                  <a:gd name="T0" fmla="*/ 0 w 7"/>
                  <a:gd name="T1" fmla="*/ 3 h 6"/>
                  <a:gd name="T2" fmla="*/ 3 w 7"/>
                  <a:gd name="T3" fmla="*/ 0 h 6"/>
                  <a:gd name="T4" fmla="*/ 6 w 7"/>
                  <a:gd name="T5" fmla="*/ 4 h 6"/>
                  <a:gd name="T6" fmla="*/ 0 w 7"/>
                  <a:gd name="T7" fmla="*/ 3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6">
                    <a:moveTo>
                      <a:pt x="0" y="4"/>
                    </a:moveTo>
                    <a:lnTo>
                      <a:pt x="4" y="0"/>
                    </a:lnTo>
                    <a:lnTo>
                      <a:pt x="7" y="6"/>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5" name="Freeform 185"/>
              <p:cNvSpPr>
                <a:spLocks/>
              </p:cNvSpPr>
              <p:nvPr/>
            </p:nvSpPr>
            <p:spPr bwMode="auto">
              <a:xfrm>
                <a:off x="627" y="2101"/>
                <a:ext cx="18" cy="29"/>
              </a:xfrm>
              <a:custGeom>
                <a:avLst/>
                <a:gdLst>
                  <a:gd name="T0" fmla="*/ 4 w 21"/>
                  <a:gd name="T1" fmla="*/ 15 h 35"/>
                  <a:gd name="T2" fmla="*/ 4 w 21"/>
                  <a:gd name="T3" fmla="*/ 7 h 35"/>
                  <a:gd name="T4" fmla="*/ 3 w 21"/>
                  <a:gd name="T5" fmla="*/ 10 h 35"/>
                  <a:gd name="T6" fmla="*/ 3 w 21"/>
                  <a:gd name="T7" fmla="*/ 5 h 35"/>
                  <a:gd name="T8" fmla="*/ 0 w 21"/>
                  <a:gd name="T9" fmla="*/ 5 h 35"/>
                  <a:gd name="T10" fmla="*/ 9 w 21"/>
                  <a:gd name="T11" fmla="*/ 0 h 35"/>
                  <a:gd name="T12" fmla="*/ 11 w 21"/>
                  <a:gd name="T13" fmla="*/ 4 h 35"/>
                  <a:gd name="T14" fmla="*/ 9 w 21"/>
                  <a:gd name="T15" fmla="*/ 5 h 35"/>
                  <a:gd name="T16" fmla="*/ 12 w 21"/>
                  <a:gd name="T17" fmla="*/ 8 h 35"/>
                  <a:gd name="T18" fmla="*/ 9 w 21"/>
                  <a:gd name="T19" fmla="*/ 9 h 35"/>
                  <a:gd name="T20" fmla="*/ 9 w 21"/>
                  <a:gd name="T21" fmla="*/ 15 h 35"/>
                  <a:gd name="T22" fmla="*/ 18 w 21"/>
                  <a:gd name="T23" fmla="*/ 29 h 35"/>
                  <a:gd name="T24" fmla="*/ 4 w 21"/>
                  <a:gd name="T25" fmla="*/ 15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35">
                    <a:moveTo>
                      <a:pt x="5" y="18"/>
                    </a:moveTo>
                    <a:lnTo>
                      <a:pt x="5" y="9"/>
                    </a:lnTo>
                    <a:lnTo>
                      <a:pt x="4" y="12"/>
                    </a:lnTo>
                    <a:lnTo>
                      <a:pt x="4" y="6"/>
                    </a:lnTo>
                    <a:lnTo>
                      <a:pt x="0" y="6"/>
                    </a:lnTo>
                    <a:lnTo>
                      <a:pt x="10" y="0"/>
                    </a:lnTo>
                    <a:lnTo>
                      <a:pt x="13" y="5"/>
                    </a:lnTo>
                    <a:lnTo>
                      <a:pt x="10" y="6"/>
                    </a:lnTo>
                    <a:lnTo>
                      <a:pt x="14" y="10"/>
                    </a:lnTo>
                    <a:lnTo>
                      <a:pt x="10" y="11"/>
                    </a:lnTo>
                    <a:lnTo>
                      <a:pt x="10" y="18"/>
                    </a:lnTo>
                    <a:lnTo>
                      <a:pt x="21" y="35"/>
                    </a:lnTo>
                    <a:lnTo>
                      <a:pt x="5" y="1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6" name="Freeform 186"/>
              <p:cNvSpPr>
                <a:spLocks/>
              </p:cNvSpPr>
              <p:nvPr/>
            </p:nvSpPr>
            <p:spPr bwMode="auto">
              <a:xfrm>
                <a:off x="616" y="2077"/>
                <a:ext cx="22" cy="28"/>
              </a:xfrm>
              <a:custGeom>
                <a:avLst/>
                <a:gdLst>
                  <a:gd name="T0" fmla="*/ 18 w 27"/>
                  <a:gd name="T1" fmla="*/ 3 h 34"/>
                  <a:gd name="T2" fmla="*/ 20 w 27"/>
                  <a:gd name="T3" fmla="*/ 0 h 34"/>
                  <a:gd name="T4" fmla="*/ 22 w 27"/>
                  <a:gd name="T5" fmla="*/ 4 h 34"/>
                  <a:gd name="T6" fmla="*/ 20 w 27"/>
                  <a:gd name="T7" fmla="*/ 21 h 34"/>
                  <a:gd name="T8" fmla="*/ 11 w 27"/>
                  <a:gd name="T9" fmla="*/ 28 h 34"/>
                  <a:gd name="T10" fmla="*/ 10 w 27"/>
                  <a:gd name="T11" fmla="*/ 21 h 34"/>
                  <a:gd name="T12" fmla="*/ 11 w 27"/>
                  <a:gd name="T13" fmla="*/ 18 h 34"/>
                  <a:gd name="T14" fmla="*/ 4 w 27"/>
                  <a:gd name="T15" fmla="*/ 15 h 34"/>
                  <a:gd name="T16" fmla="*/ 0 w 27"/>
                  <a:gd name="T17" fmla="*/ 5 h 34"/>
                  <a:gd name="T18" fmla="*/ 0 w 27"/>
                  <a:gd name="T19" fmla="*/ 0 h 34"/>
                  <a:gd name="T20" fmla="*/ 8 w 27"/>
                  <a:gd name="T21" fmla="*/ 0 h 34"/>
                  <a:gd name="T22" fmla="*/ 7 w 27"/>
                  <a:gd name="T23" fmla="*/ 5 h 34"/>
                  <a:gd name="T24" fmla="*/ 12 w 27"/>
                  <a:gd name="T25" fmla="*/ 1 h 34"/>
                  <a:gd name="T26" fmla="*/ 15 w 27"/>
                  <a:gd name="T27" fmla="*/ 9 h 34"/>
                  <a:gd name="T28" fmla="*/ 7 w 27"/>
                  <a:gd name="T29" fmla="*/ 13 h 34"/>
                  <a:gd name="T30" fmla="*/ 12 w 27"/>
                  <a:gd name="T31" fmla="*/ 15 h 34"/>
                  <a:gd name="T32" fmla="*/ 18 w 27"/>
                  <a:gd name="T33" fmla="*/ 3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34">
                    <a:moveTo>
                      <a:pt x="22" y="4"/>
                    </a:moveTo>
                    <a:lnTo>
                      <a:pt x="25" y="0"/>
                    </a:lnTo>
                    <a:lnTo>
                      <a:pt x="27" y="5"/>
                    </a:lnTo>
                    <a:lnTo>
                      <a:pt x="24" y="26"/>
                    </a:lnTo>
                    <a:lnTo>
                      <a:pt x="14" y="34"/>
                    </a:lnTo>
                    <a:lnTo>
                      <a:pt x="12" y="26"/>
                    </a:lnTo>
                    <a:lnTo>
                      <a:pt x="14" y="22"/>
                    </a:lnTo>
                    <a:lnTo>
                      <a:pt x="5" y="18"/>
                    </a:lnTo>
                    <a:lnTo>
                      <a:pt x="0" y="6"/>
                    </a:lnTo>
                    <a:lnTo>
                      <a:pt x="0" y="0"/>
                    </a:lnTo>
                    <a:lnTo>
                      <a:pt x="10" y="0"/>
                    </a:lnTo>
                    <a:lnTo>
                      <a:pt x="9" y="6"/>
                    </a:lnTo>
                    <a:lnTo>
                      <a:pt x="15" y="1"/>
                    </a:lnTo>
                    <a:lnTo>
                      <a:pt x="18" y="11"/>
                    </a:lnTo>
                    <a:lnTo>
                      <a:pt x="9" y="16"/>
                    </a:lnTo>
                    <a:lnTo>
                      <a:pt x="15" y="18"/>
                    </a:lnTo>
                    <a:lnTo>
                      <a:pt x="22"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46" name="Group 187"/>
            <p:cNvGrpSpPr>
              <a:grpSpLocks/>
            </p:cNvGrpSpPr>
            <p:nvPr/>
          </p:nvGrpSpPr>
          <p:grpSpPr bwMode="auto">
            <a:xfrm>
              <a:off x="3909929" y="3694822"/>
              <a:ext cx="760718" cy="495764"/>
              <a:chOff x="572" y="1060"/>
              <a:chExt cx="984" cy="589"/>
            </a:xfrm>
            <a:solidFill>
              <a:schemeClr val="bg1">
                <a:lumMod val="85000"/>
              </a:schemeClr>
            </a:solidFill>
          </p:grpSpPr>
          <p:sp>
            <p:nvSpPr>
              <p:cNvPr id="495" name="Freeform 188"/>
              <p:cNvSpPr>
                <a:spLocks/>
              </p:cNvSpPr>
              <p:nvPr/>
            </p:nvSpPr>
            <p:spPr bwMode="auto">
              <a:xfrm>
                <a:off x="572" y="1564"/>
                <a:ext cx="15" cy="13"/>
              </a:xfrm>
              <a:custGeom>
                <a:avLst/>
                <a:gdLst>
                  <a:gd name="T0" fmla="*/ 0 w 19"/>
                  <a:gd name="T1" fmla="*/ 0 h 15"/>
                  <a:gd name="T2" fmla="*/ 3 w 19"/>
                  <a:gd name="T3" fmla="*/ 10 h 15"/>
                  <a:gd name="T4" fmla="*/ 15 w 19"/>
                  <a:gd name="T5" fmla="*/ 13 h 15"/>
                  <a:gd name="T6" fmla="*/ 0 w 19"/>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5">
                    <a:moveTo>
                      <a:pt x="0" y="0"/>
                    </a:moveTo>
                    <a:lnTo>
                      <a:pt x="4" y="11"/>
                    </a:lnTo>
                    <a:lnTo>
                      <a:pt x="19" y="1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96" name="Freeform 189"/>
              <p:cNvSpPr>
                <a:spLocks/>
              </p:cNvSpPr>
              <p:nvPr/>
            </p:nvSpPr>
            <p:spPr bwMode="auto">
              <a:xfrm>
                <a:off x="861" y="1146"/>
                <a:ext cx="192" cy="153"/>
              </a:xfrm>
              <a:custGeom>
                <a:avLst/>
                <a:gdLst>
                  <a:gd name="T0" fmla="*/ 131 w 237"/>
                  <a:gd name="T1" fmla="*/ 3 h 189"/>
                  <a:gd name="T2" fmla="*/ 143 w 237"/>
                  <a:gd name="T3" fmla="*/ 8 h 189"/>
                  <a:gd name="T4" fmla="*/ 143 w 237"/>
                  <a:gd name="T5" fmla="*/ 27 h 189"/>
                  <a:gd name="T6" fmla="*/ 143 w 237"/>
                  <a:gd name="T7" fmla="*/ 52 h 189"/>
                  <a:gd name="T8" fmla="*/ 152 w 237"/>
                  <a:gd name="T9" fmla="*/ 69 h 189"/>
                  <a:gd name="T10" fmla="*/ 170 w 237"/>
                  <a:gd name="T11" fmla="*/ 76 h 189"/>
                  <a:gd name="T12" fmla="*/ 189 w 237"/>
                  <a:gd name="T13" fmla="*/ 61 h 189"/>
                  <a:gd name="T14" fmla="*/ 182 w 237"/>
                  <a:gd name="T15" fmla="*/ 116 h 189"/>
                  <a:gd name="T16" fmla="*/ 140 w 237"/>
                  <a:gd name="T17" fmla="*/ 120 h 189"/>
                  <a:gd name="T18" fmla="*/ 141 w 237"/>
                  <a:gd name="T19" fmla="*/ 111 h 189"/>
                  <a:gd name="T20" fmla="*/ 57 w 237"/>
                  <a:gd name="T21" fmla="*/ 147 h 189"/>
                  <a:gd name="T22" fmla="*/ 51 w 237"/>
                  <a:gd name="T23" fmla="*/ 133 h 189"/>
                  <a:gd name="T24" fmla="*/ 94 w 237"/>
                  <a:gd name="T25" fmla="*/ 120 h 189"/>
                  <a:gd name="T26" fmla="*/ 84 w 237"/>
                  <a:gd name="T27" fmla="*/ 108 h 189"/>
                  <a:gd name="T28" fmla="*/ 75 w 237"/>
                  <a:gd name="T29" fmla="*/ 111 h 189"/>
                  <a:gd name="T30" fmla="*/ 57 w 237"/>
                  <a:gd name="T31" fmla="*/ 113 h 189"/>
                  <a:gd name="T32" fmla="*/ 60 w 237"/>
                  <a:gd name="T33" fmla="*/ 98 h 189"/>
                  <a:gd name="T34" fmla="*/ 57 w 237"/>
                  <a:gd name="T35" fmla="*/ 93 h 189"/>
                  <a:gd name="T36" fmla="*/ 49 w 237"/>
                  <a:gd name="T37" fmla="*/ 100 h 189"/>
                  <a:gd name="T38" fmla="*/ 45 w 237"/>
                  <a:gd name="T39" fmla="*/ 119 h 189"/>
                  <a:gd name="T40" fmla="*/ 32 w 237"/>
                  <a:gd name="T41" fmla="*/ 120 h 189"/>
                  <a:gd name="T42" fmla="*/ 21 w 237"/>
                  <a:gd name="T43" fmla="*/ 106 h 189"/>
                  <a:gd name="T44" fmla="*/ 6 w 237"/>
                  <a:gd name="T45" fmla="*/ 90 h 189"/>
                  <a:gd name="T46" fmla="*/ 40 w 237"/>
                  <a:gd name="T47" fmla="*/ 74 h 189"/>
                  <a:gd name="T48" fmla="*/ 6 w 237"/>
                  <a:gd name="T49" fmla="*/ 77 h 189"/>
                  <a:gd name="T50" fmla="*/ 13 w 237"/>
                  <a:gd name="T51" fmla="*/ 64 h 189"/>
                  <a:gd name="T52" fmla="*/ 46 w 237"/>
                  <a:gd name="T53" fmla="*/ 45 h 189"/>
                  <a:gd name="T54" fmla="*/ 41 w 237"/>
                  <a:gd name="T55" fmla="*/ 23 h 189"/>
                  <a:gd name="T56" fmla="*/ 54 w 237"/>
                  <a:gd name="T57" fmla="*/ 43 h 189"/>
                  <a:gd name="T58" fmla="*/ 92 w 237"/>
                  <a:gd name="T59" fmla="*/ 60 h 189"/>
                  <a:gd name="T60" fmla="*/ 96 w 237"/>
                  <a:gd name="T61" fmla="*/ 66 h 189"/>
                  <a:gd name="T62" fmla="*/ 137 w 237"/>
                  <a:gd name="T63" fmla="*/ 87 h 189"/>
                  <a:gd name="T64" fmla="*/ 121 w 237"/>
                  <a:gd name="T65" fmla="*/ 62 h 189"/>
                  <a:gd name="T66" fmla="*/ 115 w 237"/>
                  <a:gd name="T67" fmla="*/ 35 h 189"/>
                  <a:gd name="T68" fmla="*/ 120 w 237"/>
                  <a:gd name="T69" fmla="*/ 23 h 1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7" h="189">
                    <a:moveTo>
                      <a:pt x="148" y="29"/>
                    </a:moveTo>
                    <a:lnTo>
                      <a:pt x="162" y="4"/>
                    </a:lnTo>
                    <a:lnTo>
                      <a:pt x="173" y="0"/>
                    </a:lnTo>
                    <a:lnTo>
                      <a:pt x="177" y="10"/>
                    </a:lnTo>
                    <a:lnTo>
                      <a:pt x="174" y="16"/>
                    </a:lnTo>
                    <a:lnTo>
                      <a:pt x="176" y="33"/>
                    </a:lnTo>
                    <a:lnTo>
                      <a:pt x="186" y="45"/>
                    </a:lnTo>
                    <a:lnTo>
                      <a:pt x="176" y="64"/>
                    </a:lnTo>
                    <a:lnTo>
                      <a:pt x="196" y="69"/>
                    </a:lnTo>
                    <a:lnTo>
                      <a:pt x="188" y="85"/>
                    </a:lnTo>
                    <a:lnTo>
                      <a:pt x="205" y="77"/>
                    </a:lnTo>
                    <a:lnTo>
                      <a:pt x="210" y="94"/>
                    </a:lnTo>
                    <a:lnTo>
                      <a:pt x="214" y="65"/>
                    </a:lnTo>
                    <a:lnTo>
                      <a:pt x="233" y="75"/>
                    </a:lnTo>
                    <a:lnTo>
                      <a:pt x="237" y="99"/>
                    </a:lnTo>
                    <a:lnTo>
                      <a:pt x="225" y="143"/>
                    </a:lnTo>
                    <a:lnTo>
                      <a:pt x="180" y="151"/>
                    </a:lnTo>
                    <a:lnTo>
                      <a:pt x="173" y="148"/>
                    </a:lnTo>
                    <a:lnTo>
                      <a:pt x="176" y="144"/>
                    </a:lnTo>
                    <a:lnTo>
                      <a:pt x="174" y="137"/>
                    </a:lnTo>
                    <a:lnTo>
                      <a:pt x="98" y="189"/>
                    </a:lnTo>
                    <a:lnTo>
                      <a:pt x="70" y="181"/>
                    </a:lnTo>
                    <a:lnTo>
                      <a:pt x="62" y="171"/>
                    </a:lnTo>
                    <a:lnTo>
                      <a:pt x="63" y="164"/>
                    </a:lnTo>
                    <a:lnTo>
                      <a:pt x="89" y="146"/>
                    </a:lnTo>
                    <a:lnTo>
                      <a:pt x="116" y="148"/>
                    </a:lnTo>
                    <a:lnTo>
                      <a:pt x="129" y="124"/>
                    </a:lnTo>
                    <a:lnTo>
                      <a:pt x="104" y="134"/>
                    </a:lnTo>
                    <a:lnTo>
                      <a:pt x="96" y="126"/>
                    </a:lnTo>
                    <a:lnTo>
                      <a:pt x="93" y="137"/>
                    </a:lnTo>
                    <a:lnTo>
                      <a:pt x="73" y="144"/>
                    </a:lnTo>
                    <a:lnTo>
                      <a:pt x="70" y="140"/>
                    </a:lnTo>
                    <a:lnTo>
                      <a:pt x="76" y="132"/>
                    </a:lnTo>
                    <a:lnTo>
                      <a:pt x="74" y="121"/>
                    </a:lnTo>
                    <a:lnTo>
                      <a:pt x="83" y="113"/>
                    </a:lnTo>
                    <a:lnTo>
                      <a:pt x="70" y="115"/>
                    </a:lnTo>
                    <a:lnTo>
                      <a:pt x="67" y="128"/>
                    </a:lnTo>
                    <a:lnTo>
                      <a:pt x="60" y="123"/>
                    </a:lnTo>
                    <a:lnTo>
                      <a:pt x="62" y="140"/>
                    </a:lnTo>
                    <a:lnTo>
                      <a:pt x="55" y="147"/>
                    </a:lnTo>
                    <a:lnTo>
                      <a:pt x="40" y="137"/>
                    </a:lnTo>
                    <a:lnTo>
                      <a:pt x="40" y="148"/>
                    </a:lnTo>
                    <a:lnTo>
                      <a:pt x="28" y="141"/>
                    </a:lnTo>
                    <a:lnTo>
                      <a:pt x="26" y="131"/>
                    </a:lnTo>
                    <a:lnTo>
                      <a:pt x="0" y="127"/>
                    </a:lnTo>
                    <a:lnTo>
                      <a:pt x="8" y="111"/>
                    </a:lnTo>
                    <a:lnTo>
                      <a:pt x="30" y="109"/>
                    </a:lnTo>
                    <a:lnTo>
                      <a:pt x="49" y="92"/>
                    </a:lnTo>
                    <a:lnTo>
                      <a:pt x="21" y="105"/>
                    </a:lnTo>
                    <a:lnTo>
                      <a:pt x="8" y="95"/>
                    </a:lnTo>
                    <a:lnTo>
                      <a:pt x="57" y="74"/>
                    </a:lnTo>
                    <a:lnTo>
                      <a:pt x="16" y="79"/>
                    </a:lnTo>
                    <a:lnTo>
                      <a:pt x="21" y="56"/>
                    </a:lnTo>
                    <a:lnTo>
                      <a:pt x="57" y="55"/>
                    </a:lnTo>
                    <a:lnTo>
                      <a:pt x="33" y="45"/>
                    </a:lnTo>
                    <a:lnTo>
                      <a:pt x="51" y="28"/>
                    </a:lnTo>
                    <a:lnTo>
                      <a:pt x="67" y="34"/>
                    </a:lnTo>
                    <a:lnTo>
                      <a:pt x="67" y="53"/>
                    </a:lnTo>
                    <a:lnTo>
                      <a:pt x="99" y="54"/>
                    </a:lnTo>
                    <a:lnTo>
                      <a:pt x="113" y="74"/>
                    </a:lnTo>
                    <a:lnTo>
                      <a:pt x="106" y="83"/>
                    </a:lnTo>
                    <a:lnTo>
                      <a:pt x="118" y="81"/>
                    </a:lnTo>
                    <a:lnTo>
                      <a:pt x="123" y="105"/>
                    </a:lnTo>
                    <a:lnTo>
                      <a:pt x="169" y="107"/>
                    </a:lnTo>
                    <a:lnTo>
                      <a:pt x="171" y="93"/>
                    </a:lnTo>
                    <a:lnTo>
                      <a:pt x="149" y="77"/>
                    </a:lnTo>
                    <a:lnTo>
                      <a:pt x="163" y="68"/>
                    </a:lnTo>
                    <a:lnTo>
                      <a:pt x="142" y="43"/>
                    </a:lnTo>
                    <a:lnTo>
                      <a:pt x="139" y="33"/>
                    </a:lnTo>
                    <a:lnTo>
                      <a:pt x="148" y="2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97" name="Freeform 190"/>
              <p:cNvSpPr>
                <a:spLocks/>
              </p:cNvSpPr>
              <p:nvPr/>
            </p:nvSpPr>
            <p:spPr bwMode="auto">
              <a:xfrm>
                <a:off x="1186" y="1133"/>
                <a:ext cx="272" cy="166"/>
              </a:xfrm>
              <a:custGeom>
                <a:avLst/>
                <a:gdLst>
                  <a:gd name="T0" fmla="*/ 8 w 334"/>
                  <a:gd name="T1" fmla="*/ 0 h 205"/>
                  <a:gd name="T2" fmla="*/ 11 w 334"/>
                  <a:gd name="T3" fmla="*/ 19 h 205"/>
                  <a:gd name="T4" fmla="*/ 32 w 334"/>
                  <a:gd name="T5" fmla="*/ 57 h 205"/>
                  <a:gd name="T6" fmla="*/ 77 w 334"/>
                  <a:gd name="T7" fmla="*/ 97 h 205"/>
                  <a:gd name="T8" fmla="*/ 68 w 334"/>
                  <a:gd name="T9" fmla="*/ 121 h 205"/>
                  <a:gd name="T10" fmla="*/ 73 w 334"/>
                  <a:gd name="T11" fmla="*/ 134 h 205"/>
                  <a:gd name="T12" fmla="*/ 83 w 334"/>
                  <a:gd name="T13" fmla="*/ 156 h 205"/>
                  <a:gd name="T14" fmla="*/ 90 w 334"/>
                  <a:gd name="T15" fmla="*/ 151 h 205"/>
                  <a:gd name="T16" fmla="*/ 96 w 334"/>
                  <a:gd name="T17" fmla="*/ 149 h 205"/>
                  <a:gd name="T18" fmla="*/ 120 w 334"/>
                  <a:gd name="T19" fmla="*/ 156 h 205"/>
                  <a:gd name="T20" fmla="*/ 125 w 334"/>
                  <a:gd name="T21" fmla="*/ 154 h 205"/>
                  <a:gd name="T22" fmla="*/ 129 w 334"/>
                  <a:gd name="T23" fmla="*/ 145 h 205"/>
                  <a:gd name="T24" fmla="*/ 130 w 334"/>
                  <a:gd name="T25" fmla="*/ 164 h 205"/>
                  <a:gd name="T26" fmla="*/ 178 w 334"/>
                  <a:gd name="T27" fmla="*/ 160 h 205"/>
                  <a:gd name="T28" fmla="*/ 184 w 334"/>
                  <a:gd name="T29" fmla="*/ 164 h 205"/>
                  <a:gd name="T30" fmla="*/ 189 w 334"/>
                  <a:gd name="T31" fmla="*/ 161 h 205"/>
                  <a:gd name="T32" fmla="*/ 216 w 334"/>
                  <a:gd name="T33" fmla="*/ 149 h 205"/>
                  <a:gd name="T34" fmla="*/ 217 w 334"/>
                  <a:gd name="T35" fmla="*/ 145 h 205"/>
                  <a:gd name="T36" fmla="*/ 224 w 334"/>
                  <a:gd name="T37" fmla="*/ 163 h 205"/>
                  <a:gd name="T38" fmla="*/ 265 w 334"/>
                  <a:gd name="T39" fmla="*/ 157 h 205"/>
                  <a:gd name="T40" fmla="*/ 272 w 334"/>
                  <a:gd name="T41" fmla="*/ 115 h 205"/>
                  <a:gd name="T42" fmla="*/ 229 w 334"/>
                  <a:gd name="T43" fmla="*/ 79 h 205"/>
                  <a:gd name="T44" fmla="*/ 178 w 334"/>
                  <a:gd name="T45" fmla="*/ 111 h 205"/>
                  <a:gd name="T46" fmla="*/ 163 w 334"/>
                  <a:gd name="T47" fmla="*/ 109 h 205"/>
                  <a:gd name="T48" fmla="*/ 144 w 334"/>
                  <a:gd name="T49" fmla="*/ 108 h 205"/>
                  <a:gd name="T50" fmla="*/ 134 w 334"/>
                  <a:gd name="T51" fmla="*/ 106 h 205"/>
                  <a:gd name="T52" fmla="*/ 125 w 334"/>
                  <a:gd name="T53" fmla="*/ 111 h 205"/>
                  <a:gd name="T54" fmla="*/ 118 w 334"/>
                  <a:gd name="T55" fmla="*/ 96 h 205"/>
                  <a:gd name="T56" fmla="*/ 117 w 334"/>
                  <a:gd name="T57" fmla="*/ 83 h 205"/>
                  <a:gd name="T58" fmla="*/ 89 w 334"/>
                  <a:gd name="T59" fmla="*/ 87 h 205"/>
                  <a:gd name="T60" fmla="*/ 90 w 334"/>
                  <a:gd name="T61" fmla="*/ 74 h 205"/>
                  <a:gd name="T62" fmla="*/ 83 w 334"/>
                  <a:gd name="T63" fmla="*/ 63 h 205"/>
                  <a:gd name="T64" fmla="*/ 121 w 334"/>
                  <a:gd name="T65" fmla="*/ 52 h 205"/>
                  <a:gd name="T66" fmla="*/ 102 w 334"/>
                  <a:gd name="T67" fmla="*/ 40 h 205"/>
                  <a:gd name="T68" fmla="*/ 50 w 334"/>
                  <a:gd name="T69" fmla="*/ 44 h 205"/>
                  <a:gd name="T70" fmla="*/ 32 w 334"/>
                  <a:gd name="T71" fmla="*/ 1 h 2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34" h="205">
                    <a:moveTo>
                      <a:pt x="39" y="1"/>
                    </a:moveTo>
                    <a:lnTo>
                      <a:pt x="10" y="0"/>
                    </a:lnTo>
                    <a:lnTo>
                      <a:pt x="1" y="10"/>
                    </a:lnTo>
                    <a:lnTo>
                      <a:pt x="13" y="23"/>
                    </a:lnTo>
                    <a:lnTo>
                      <a:pt x="0" y="26"/>
                    </a:lnTo>
                    <a:lnTo>
                      <a:pt x="39" y="70"/>
                    </a:lnTo>
                    <a:lnTo>
                      <a:pt x="72" y="60"/>
                    </a:lnTo>
                    <a:lnTo>
                      <a:pt x="94" y="120"/>
                    </a:lnTo>
                    <a:lnTo>
                      <a:pt x="85" y="137"/>
                    </a:lnTo>
                    <a:lnTo>
                      <a:pt x="84" y="150"/>
                    </a:lnTo>
                    <a:lnTo>
                      <a:pt x="99" y="158"/>
                    </a:lnTo>
                    <a:lnTo>
                      <a:pt x="90" y="166"/>
                    </a:lnTo>
                    <a:lnTo>
                      <a:pt x="91" y="179"/>
                    </a:lnTo>
                    <a:lnTo>
                      <a:pt x="102" y="193"/>
                    </a:lnTo>
                    <a:lnTo>
                      <a:pt x="117" y="178"/>
                    </a:lnTo>
                    <a:lnTo>
                      <a:pt x="111" y="186"/>
                    </a:lnTo>
                    <a:lnTo>
                      <a:pt x="118" y="194"/>
                    </a:lnTo>
                    <a:lnTo>
                      <a:pt x="118" y="184"/>
                    </a:lnTo>
                    <a:lnTo>
                      <a:pt x="140" y="201"/>
                    </a:lnTo>
                    <a:lnTo>
                      <a:pt x="147" y="193"/>
                    </a:lnTo>
                    <a:lnTo>
                      <a:pt x="143" y="183"/>
                    </a:lnTo>
                    <a:lnTo>
                      <a:pt x="153" y="190"/>
                    </a:lnTo>
                    <a:lnTo>
                      <a:pt x="157" y="178"/>
                    </a:lnTo>
                    <a:lnTo>
                      <a:pt x="158" y="179"/>
                    </a:lnTo>
                    <a:lnTo>
                      <a:pt x="161" y="182"/>
                    </a:lnTo>
                    <a:lnTo>
                      <a:pt x="160" y="202"/>
                    </a:lnTo>
                    <a:lnTo>
                      <a:pt x="165" y="203"/>
                    </a:lnTo>
                    <a:lnTo>
                      <a:pt x="219" y="198"/>
                    </a:lnTo>
                    <a:lnTo>
                      <a:pt x="219" y="190"/>
                    </a:lnTo>
                    <a:lnTo>
                      <a:pt x="226" y="202"/>
                    </a:lnTo>
                    <a:lnTo>
                      <a:pt x="229" y="188"/>
                    </a:lnTo>
                    <a:lnTo>
                      <a:pt x="232" y="199"/>
                    </a:lnTo>
                    <a:lnTo>
                      <a:pt x="258" y="197"/>
                    </a:lnTo>
                    <a:lnTo>
                      <a:pt x="265" y="184"/>
                    </a:lnTo>
                    <a:lnTo>
                      <a:pt x="257" y="172"/>
                    </a:lnTo>
                    <a:lnTo>
                      <a:pt x="267" y="179"/>
                    </a:lnTo>
                    <a:lnTo>
                      <a:pt x="268" y="194"/>
                    </a:lnTo>
                    <a:lnTo>
                      <a:pt x="275" y="201"/>
                    </a:lnTo>
                    <a:lnTo>
                      <a:pt x="291" y="205"/>
                    </a:lnTo>
                    <a:lnTo>
                      <a:pt x="325" y="194"/>
                    </a:lnTo>
                    <a:lnTo>
                      <a:pt x="317" y="160"/>
                    </a:lnTo>
                    <a:lnTo>
                      <a:pt x="334" y="142"/>
                    </a:lnTo>
                    <a:lnTo>
                      <a:pt x="331" y="124"/>
                    </a:lnTo>
                    <a:lnTo>
                      <a:pt x="281" y="98"/>
                    </a:lnTo>
                    <a:lnTo>
                      <a:pt x="207" y="127"/>
                    </a:lnTo>
                    <a:lnTo>
                      <a:pt x="218" y="137"/>
                    </a:lnTo>
                    <a:lnTo>
                      <a:pt x="196" y="140"/>
                    </a:lnTo>
                    <a:lnTo>
                      <a:pt x="200" y="135"/>
                    </a:lnTo>
                    <a:lnTo>
                      <a:pt x="180" y="120"/>
                    </a:lnTo>
                    <a:lnTo>
                      <a:pt x="177" y="133"/>
                    </a:lnTo>
                    <a:lnTo>
                      <a:pt x="173" y="123"/>
                    </a:lnTo>
                    <a:lnTo>
                      <a:pt x="165" y="131"/>
                    </a:lnTo>
                    <a:lnTo>
                      <a:pt x="158" y="115"/>
                    </a:lnTo>
                    <a:lnTo>
                      <a:pt x="153" y="137"/>
                    </a:lnTo>
                    <a:lnTo>
                      <a:pt x="137" y="124"/>
                    </a:lnTo>
                    <a:lnTo>
                      <a:pt x="145" y="119"/>
                    </a:lnTo>
                    <a:lnTo>
                      <a:pt x="148" y="108"/>
                    </a:lnTo>
                    <a:lnTo>
                      <a:pt x="144" y="103"/>
                    </a:lnTo>
                    <a:lnTo>
                      <a:pt x="117" y="93"/>
                    </a:lnTo>
                    <a:lnTo>
                      <a:pt x="109" y="107"/>
                    </a:lnTo>
                    <a:lnTo>
                      <a:pt x="111" y="94"/>
                    </a:lnTo>
                    <a:lnTo>
                      <a:pt x="110" y="91"/>
                    </a:lnTo>
                    <a:lnTo>
                      <a:pt x="125" y="88"/>
                    </a:lnTo>
                    <a:lnTo>
                      <a:pt x="102" y="78"/>
                    </a:lnTo>
                    <a:lnTo>
                      <a:pt x="141" y="80"/>
                    </a:lnTo>
                    <a:lnTo>
                      <a:pt x="148" y="64"/>
                    </a:lnTo>
                    <a:lnTo>
                      <a:pt x="105" y="51"/>
                    </a:lnTo>
                    <a:lnTo>
                      <a:pt x="125" y="50"/>
                    </a:lnTo>
                    <a:lnTo>
                      <a:pt x="104" y="29"/>
                    </a:lnTo>
                    <a:lnTo>
                      <a:pt x="62" y="54"/>
                    </a:lnTo>
                    <a:lnTo>
                      <a:pt x="68" y="21"/>
                    </a:lnTo>
                    <a:lnTo>
                      <a:pt x="39"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98" name="Freeform 191"/>
              <p:cNvSpPr>
                <a:spLocks/>
              </p:cNvSpPr>
              <p:nvPr/>
            </p:nvSpPr>
            <p:spPr bwMode="auto">
              <a:xfrm>
                <a:off x="778" y="1097"/>
                <a:ext cx="115" cy="117"/>
              </a:xfrm>
              <a:custGeom>
                <a:avLst/>
                <a:gdLst>
                  <a:gd name="T0" fmla="*/ 44 w 142"/>
                  <a:gd name="T1" fmla="*/ 37 h 144"/>
                  <a:gd name="T2" fmla="*/ 64 w 142"/>
                  <a:gd name="T3" fmla="*/ 13 h 144"/>
                  <a:gd name="T4" fmla="*/ 92 w 142"/>
                  <a:gd name="T5" fmla="*/ 16 h 144"/>
                  <a:gd name="T6" fmla="*/ 94 w 142"/>
                  <a:gd name="T7" fmla="*/ 12 h 144"/>
                  <a:gd name="T8" fmla="*/ 87 w 142"/>
                  <a:gd name="T9" fmla="*/ 7 h 144"/>
                  <a:gd name="T10" fmla="*/ 99 w 142"/>
                  <a:gd name="T11" fmla="*/ 0 h 144"/>
                  <a:gd name="T12" fmla="*/ 115 w 142"/>
                  <a:gd name="T13" fmla="*/ 19 h 144"/>
                  <a:gd name="T14" fmla="*/ 101 w 142"/>
                  <a:gd name="T15" fmla="*/ 28 h 144"/>
                  <a:gd name="T16" fmla="*/ 108 w 142"/>
                  <a:gd name="T17" fmla="*/ 41 h 144"/>
                  <a:gd name="T18" fmla="*/ 101 w 142"/>
                  <a:gd name="T19" fmla="*/ 46 h 144"/>
                  <a:gd name="T20" fmla="*/ 108 w 142"/>
                  <a:gd name="T21" fmla="*/ 59 h 144"/>
                  <a:gd name="T22" fmla="*/ 91 w 142"/>
                  <a:gd name="T23" fmla="*/ 69 h 144"/>
                  <a:gd name="T24" fmla="*/ 90 w 142"/>
                  <a:gd name="T25" fmla="*/ 86 h 144"/>
                  <a:gd name="T26" fmla="*/ 76 w 142"/>
                  <a:gd name="T27" fmla="*/ 76 h 144"/>
                  <a:gd name="T28" fmla="*/ 80 w 142"/>
                  <a:gd name="T29" fmla="*/ 52 h 144"/>
                  <a:gd name="T30" fmla="*/ 71 w 142"/>
                  <a:gd name="T31" fmla="*/ 54 h 144"/>
                  <a:gd name="T32" fmla="*/ 68 w 142"/>
                  <a:gd name="T33" fmla="*/ 60 h 144"/>
                  <a:gd name="T34" fmla="*/ 70 w 142"/>
                  <a:gd name="T35" fmla="*/ 69 h 144"/>
                  <a:gd name="T36" fmla="*/ 62 w 142"/>
                  <a:gd name="T37" fmla="*/ 73 h 144"/>
                  <a:gd name="T38" fmla="*/ 67 w 142"/>
                  <a:gd name="T39" fmla="*/ 84 h 144"/>
                  <a:gd name="T40" fmla="*/ 62 w 142"/>
                  <a:gd name="T41" fmla="*/ 98 h 144"/>
                  <a:gd name="T42" fmla="*/ 50 w 142"/>
                  <a:gd name="T43" fmla="*/ 83 h 144"/>
                  <a:gd name="T44" fmla="*/ 52 w 142"/>
                  <a:gd name="T45" fmla="*/ 97 h 144"/>
                  <a:gd name="T46" fmla="*/ 47 w 142"/>
                  <a:gd name="T47" fmla="*/ 100 h 144"/>
                  <a:gd name="T48" fmla="*/ 52 w 142"/>
                  <a:gd name="T49" fmla="*/ 107 h 144"/>
                  <a:gd name="T50" fmla="*/ 40 w 142"/>
                  <a:gd name="T51" fmla="*/ 117 h 144"/>
                  <a:gd name="T52" fmla="*/ 34 w 142"/>
                  <a:gd name="T53" fmla="*/ 92 h 144"/>
                  <a:gd name="T54" fmla="*/ 27 w 142"/>
                  <a:gd name="T55" fmla="*/ 109 h 144"/>
                  <a:gd name="T56" fmla="*/ 16 w 142"/>
                  <a:gd name="T57" fmla="*/ 96 h 144"/>
                  <a:gd name="T58" fmla="*/ 6 w 142"/>
                  <a:gd name="T59" fmla="*/ 109 h 144"/>
                  <a:gd name="T60" fmla="*/ 3 w 142"/>
                  <a:gd name="T61" fmla="*/ 106 h 144"/>
                  <a:gd name="T62" fmla="*/ 7 w 142"/>
                  <a:gd name="T63" fmla="*/ 94 h 144"/>
                  <a:gd name="T64" fmla="*/ 0 w 142"/>
                  <a:gd name="T65" fmla="*/ 93 h 144"/>
                  <a:gd name="T66" fmla="*/ 8 w 142"/>
                  <a:gd name="T67" fmla="*/ 77 h 144"/>
                  <a:gd name="T68" fmla="*/ 20 w 142"/>
                  <a:gd name="T69" fmla="*/ 77 h 144"/>
                  <a:gd name="T70" fmla="*/ 27 w 142"/>
                  <a:gd name="T71" fmla="*/ 59 h 144"/>
                  <a:gd name="T72" fmla="*/ 42 w 142"/>
                  <a:gd name="T73" fmla="*/ 50 h 144"/>
                  <a:gd name="T74" fmla="*/ 40 w 142"/>
                  <a:gd name="T75" fmla="*/ 49 h 144"/>
                  <a:gd name="T76" fmla="*/ 44 w 142"/>
                  <a:gd name="T77" fmla="*/ 37 h 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2" h="144">
                    <a:moveTo>
                      <a:pt x="54" y="46"/>
                    </a:moveTo>
                    <a:lnTo>
                      <a:pt x="79" y="16"/>
                    </a:lnTo>
                    <a:lnTo>
                      <a:pt x="113" y="20"/>
                    </a:lnTo>
                    <a:lnTo>
                      <a:pt x="116" y="15"/>
                    </a:lnTo>
                    <a:lnTo>
                      <a:pt x="108" y="8"/>
                    </a:lnTo>
                    <a:lnTo>
                      <a:pt x="122" y="0"/>
                    </a:lnTo>
                    <a:lnTo>
                      <a:pt x="142" y="23"/>
                    </a:lnTo>
                    <a:lnTo>
                      <a:pt x="125" y="34"/>
                    </a:lnTo>
                    <a:lnTo>
                      <a:pt x="133" y="51"/>
                    </a:lnTo>
                    <a:lnTo>
                      <a:pt x="125" y="56"/>
                    </a:lnTo>
                    <a:lnTo>
                      <a:pt x="133" y="73"/>
                    </a:lnTo>
                    <a:lnTo>
                      <a:pt x="112" y="85"/>
                    </a:lnTo>
                    <a:lnTo>
                      <a:pt x="111" y="106"/>
                    </a:lnTo>
                    <a:lnTo>
                      <a:pt x="94" y="94"/>
                    </a:lnTo>
                    <a:lnTo>
                      <a:pt x="99" y="64"/>
                    </a:lnTo>
                    <a:lnTo>
                      <a:pt x="88" y="66"/>
                    </a:lnTo>
                    <a:lnTo>
                      <a:pt x="84" y="74"/>
                    </a:lnTo>
                    <a:lnTo>
                      <a:pt x="87" y="85"/>
                    </a:lnTo>
                    <a:lnTo>
                      <a:pt x="76" y="90"/>
                    </a:lnTo>
                    <a:lnTo>
                      <a:pt x="83" y="103"/>
                    </a:lnTo>
                    <a:lnTo>
                      <a:pt x="76" y="120"/>
                    </a:lnTo>
                    <a:lnTo>
                      <a:pt x="62" y="102"/>
                    </a:lnTo>
                    <a:lnTo>
                      <a:pt x="64" y="119"/>
                    </a:lnTo>
                    <a:lnTo>
                      <a:pt x="58" y="123"/>
                    </a:lnTo>
                    <a:lnTo>
                      <a:pt x="64" y="132"/>
                    </a:lnTo>
                    <a:lnTo>
                      <a:pt x="50" y="144"/>
                    </a:lnTo>
                    <a:lnTo>
                      <a:pt x="42" y="113"/>
                    </a:lnTo>
                    <a:lnTo>
                      <a:pt x="33" y="134"/>
                    </a:lnTo>
                    <a:lnTo>
                      <a:pt x="20" y="118"/>
                    </a:lnTo>
                    <a:lnTo>
                      <a:pt x="8" y="134"/>
                    </a:lnTo>
                    <a:lnTo>
                      <a:pt x="4" y="131"/>
                    </a:lnTo>
                    <a:lnTo>
                      <a:pt x="9" y="116"/>
                    </a:lnTo>
                    <a:lnTo>
                      <a:pt x="0" y="115"/>
                    </a:lnTo>
                    <a:lnTo>
                      <a:pt x="10" y="95"/>
                    </a:lnTo>
                    <a:lnTo>
                      <a:pt x="25" y="95"/>
                    </a:lnTo>
                    <a:lnTo>
                      <a:pt x="33" y="73"/>
                    </a:lnTo>
                    <a:lnTo>
                      <a:pt x="52" y="61"/>
                    </a:lnTo>
                    <a:lnTo>
                      <a:pt x="50" y="60"/>
                    </a:lnTo>
                    <a:lnTo>
                      <a:pt x="54" y="4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99" name="Freeform 192"/>
              <p:cNvSpPr>
                <a:spLocks/>
              </p:cNvSpPr>
              <p:nvPr/>
            </p:nvSpPr>
            <p:spPr bwMode="auto">
              <a:xfrm>
                <a:off x="1100" y="1157"/>
                <a:ext cx="79" cy="106"/>
              </a:xfrm>
              <a:custGeom>
                <a:avLst/>
                <a:gdLst>
                  <a:gd name="T0" fmla="*/ 76 w 97"/>
                  <a:gd name="T1" fmla="*/ 45 h 130"/>
                  <a:gd name="T2" fmla="*/ 75 w 97"/>
                  <a:gd name="T3" fmla="*/ 13 h 130"/>
                  <a:gd name="T4" fmla="*/ 63 w 97"/>
                  <a:gd name="T5" fmla="*/ 0 h 130"/>
                  <a:gd name="T6" fmla="*/ 52 w 97"/>
                  <a:gd name="T7" fmla="*/ 15 h 130"/>
                  <a:gd name="T8" fmla="*/ 32 w 97"/>
                  <a:gd name="T9" fmla="*/ 2 h 130"/>
                  <a:gd name="T10" fmla="*/ 23 w 97"/>
                  <a:gd name="T11" fmla="*/ 13 h 130"/>
                  <a:gd name="T12" fmla="*/ 38 w 97"/>
                  <a:gd name="T13" fmla="*/ 24 h 130"/>
                  <a:gd name="T14" fmla="*/ 30 w 97"/>
                  <a:gd name="T15" fmla="*/ 29 h 130"/>
                  <a:gd name="T16" fmla="*/ 38 w 97"/>
                  <a:gd name="T17" fmla="*/ 31 h 130"/>
                  <a:gd name="T18" fmla="*/ 36 w 97"/>
                  <a:gd name="T19" fmla="*/ 33 h 130"/>
                  <a:gd name="T20" fmla="*/ 43 w 97"/>
                  <a:gd name="T21" fmla="*/ 45 h 130"/>
                  <a:gd name="T22" fmla="*/ 9 w 97"/>
                  <a:gd name="T23" fmla="*/ 15 h 130"/>
                  <a:gd name="T24" fmla="*/ 4 w 97"/>
                  <a:gd name="T25" fmla="*/ 32 h 130"/>
                  <a:gd name="T26" fmla="*/ 8 w 97"/>
                  <a:gd name="T27" fmla="*/ 32 h 130"/>
                  <a:gd name="T28" fmla="*/ 9 w 97"/>
                  <a:gd name="T29" fmla="*/ 46 h 130"/>
                  <a:gd name="T30" fmla="*/ 16 w 97"/>
                  <a:gd name="T31" fmla="*/ 44 h 130"/>
                  <a:gd name="T32" fmla="*/ 14 w 97"/>
                  <a:gd name="T33" fmla="*/ 50 h 130"/>
                  <a:gd name="T34" fmla="*/ 19 w 97"/>
                  <a:gd name="T35" fmla="*/ 58 h 130"/>
                  <a:gd name="T36" fmla="*/ 7 w 97"/>
                  <a:gd name="T37" fmla="*/ 52 h 130"/>
                  <a:gd name="T38" fmla="*/ 2 w 97"/>
                  <a:gd name="T39" fmla="*/ 60 h 130"/>
                  <a:gd name="T40" fmla="*/ 6 w 97"/>
                  <a:gd name="T41" fmla="*/ 65 h 130"/>
                  <a:gd name="T42" fmla="*/ 0 w 97"/>
                  <a:gd name="T43" fmla="*/ 69 h 130"/>
                  <a:gd name="T44" fmla="*/ 55 w 97"/>
                  <a:gd name="T45" fmla="*/ 60 h 130"/>
                  <a:gd name="T46" fmla="*/ 28 w 97"/>
                  <a:gd name="T47" fmla="*/ 81 h 130"/>
                  <a:gd name="T48" fmla="*/ 37 w 97"/>
                  <a:gd name="T49" fmla="*/ 92 h 130"/>
                  <a:gd name="T50" fmla="*/ 29 w 97"/>
                  <a:gd name="T51" fmla="*/ 95 h 130"/>
                  <a:gd name="T52" fmla="*/ 30 w 97"/>
                  <a:gd name="T53" fmla="*/ 104 h 130"/>
                  <a:gd name="T54" fmla="*/ 68 w 97"/>
                  <a:gd name="T55" fmla="*/ 106 h 130"/>
                  <a:gd name="T56" fmla="*/ 65 w 97"/>
                  <a:gd name="T57" fmla="*/ 95 h 130"/>
                  <a:gd name="T58" fmla="*/ 73 w 97"/>
                  <a:gd name="T59" fmla="*/ 99 h 130"/>
                  <a:gd name="T60" fmla="*/ 65 w 97"/>
                  <a:gd name="T61" fmla="*/ 87 h 130"/>
                  <a:gd name="T62" fmla="*/ 72 w 97"/>
                  <a:gd name="T63" fmla="*/ 76 h 130"/>
                  <a:gd name="T64" fmla="*/ 71 w 97"/>
                  <a:gd name="T65" fmla="*/ 69 h 130"/>
                  <a:gd name="T66" fmla="*/ 79 w 97"/>
                  <a:gd name="T67" fmla="*/ 82 h 130"/>
                  <a:gd name="T68" fmla="*/ 79 w 97"/>
                  <a:gd name="T69" fmla="*/ 60 h 130"/>
                  <a:gd name="T70" fmla="*/ 72 w 97"/>
                  <a:gd name="T71" fmla="*/ 60 h 130"/>
                  <a:gd name="T72" fmla="*/ 76 w 97"/>
                  <a:gd name="T73" fmla="*/ 45 h 1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7" h="130">
                    <a:moveTo>
                      <a:pt x="93" y="55"/>
                    </a:moveTo>
                    <a:lnTo>
                      <a:pt x="92" y="16"/>
                    </a:lnTo>
                    <a:lnTo>
                      <a:pt x="77" y="0"/>
                    </a:lnTo>
                    <a:lnTo>
                      <a:pt x="64" y="18"/>
                    </a:lnTo>
                    <a:lnTo>
                      <a:pt x="39" y="2"/>
                    </a:lnTo>
                    <a:lnTo>
                      <a:pt x="28" y="16"/>
                    </a:lnTo>
                    <a:lnTo>
                      <a:pt x="47" y="30"/>
                    </a:lnTo>
                    <a:lnTo>
                      <a:pt x="37" y="35"/>
                    </a:lnTo>
                    <a:lnTo>
                      <a:pt x="47" y="38"/>
                    </a:lnTo>
                    <a:lnTo>
                      <a:pt x="44" y="41"/>
                    </a:lnTo>
                    <a:lnTo>
                      <a:pt x="53" y="55"/>
                    </a:lnTo>
                    <a:lnTo>
                      <a:pt x="11" y="18"/>
                    </a:lnTo>
                    <a:lnTo>
                      <a:pt x="5" y="39"/>
                    </a:lnTo>
                    <a:lnTo>
                      <a:pt x="10" y="39"/>
                    </a:lnTo>
                    <a:lnTo>
                      <a:pt x="11" y="57"/>
                    </a:lnTo>
                    <a:lnTo>
                      <a:pt x="20" y="54"/>
                    </a:lnTo>
                    <a:lnTo>
                      <a:pt x="17" y="61"/>
                    </a:lnTo>
                    <a:lnTo>
                      <a:pt x="23" y="71"/>
                    </a:lnTo>
                    <a:lnTo>
                      <a:pt x="8" y="64"/>
                    </a:lnTo>
                    <a:lnTo>
                      <a:pt x="3" y="73"/>
                    </a:lnTo>
                    <a:lnTo>
                      <a:pt x="7" y="80"/>
                    </a:lnTo>
                    <a:lnTo>
                      <a:pt x="0" y="85"/>
                    </a:lnTo>
                    <a:lnTo>
                      <a:pt x="67" y="73"/>
                    </a:lnTo>
                    <a:lnTo>
                      <a:pt x="34" y="99"/>
                    </a:lnTo>
                    <a:lnTo>
                      <a:pt x="45" y="113"/>
                    </a:lnTo>
                    <a:lnTo>
                      <a:pt x="35" y="116"/>
                    </a:lnTo>
                    <a:lnTo>
                      <a:pt x="37" y="128"/>
                    </a:lnTo>
                    <a:lnTo>
                      <a:pt x="83" y="130"/>
                    </a:lnTo>
                    <a:lnTo>
                      <a:pt x="80" y="117"/>
                    </a:lnTo>
                    <a:lnTo>
                      <a:pt x="90" y="122"/>
                    </a:lnTo>
                    <a:lnTo>
                      <a:pt x="80" y="107"/>
                    </a:lnTo>
                    <a:lnTo>
                      <a:pt x="88" y="93"/>
                    </a:lnTo>
                    <a:lnTo>
                      <a:pt x="87" y="85"/>
                    </a:lnTo>
                    <a:lnTo>
                      <a:pt x="97" y="101"/>
                    </a:lnTo>
                    <a:lnTo>
                      <a:pt x="97" y="74"/>
                    </a:lnTo>
                    <a:lnTo>
                      <a:pt x="88" y="73"/>
                    </a:lnTo>
                    <a:lnTo>
                      <a:pt x="93" y="5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0" name="Freeform 193"/>
              <p:cNvSpPr>
                <a:spLocks/>
              </p:cNvSpPr>
              <p:nvPr/>
            </p:nvSpPr>
            <p:spPr bwMode="auto">
              <a:xfrm>
                <a:off x="1100" y="1333"/>
                <a:ext cx="95" cy="137"/>
              </a:xfrm>
              <a:custGeom>
                <a:avLst/>
                <a:gdLst>
                  <a:gd name="T0" fmla="*/ 39 w 117"/>
                  <a:gd name="T1" fmla="*/ 105 h 169"/>
                  <a:gd name="T2" fmla="*/ 35 w 117"/>
                  <a:gd name="T3" fmla="*/ 96 h 169"/>
                  <a:gd name="T4" fmla="*/ 16 w 117"/>
                  <a:gd name="T5" fmla="*/ 92 h 169"/>
                  <a:gd name="T6" fmla="*/ 0 w 117"/>
                  <a:gd name="T7" fmla="*/ 63 h 169"/>
                  <a:gd name="T8" fmla="*/ 2 w 117"/>
                  <a:gd name="T9" fmla="*/ 53 h 169"/>
                  <a:gd name="T10" fmla="*/ 8 w 117"/>
                  <a:gd name="T11" fmla="*/ 50 h 169"/>
                  <a:gd name="T12" fmla="*/ 22 w 117"/>
                  <a:gd name="T13" fmla="*/ 68 h 169"/>
                  <a:gd name="T14" fmla="*/ 37 w 117"/>
                  <a:gd name="T15" fmla="*/ 62 h 169"/>
                  <a:gd name="T16" fmla="*/ 35 w 117"/>
                  <a:gd name="T17" fmla="*/ 55 h 169"/>
                  <a:gd name="T18" fmla="*/ 38 w 117"/>
                  <a:gd name="T19" fmla="*/ 53 h 169"/>
                  <a:gd name="T20" fmla="*/ 32 w 117"/>
                  <a:gd name="T21" fmla="*/ 40 h 169"/>
                  <a:gd name="T22" fmla="*/ 40 w 117"/>
                  <a:gd name="T23" fmla="*/ 41 h 169"/>
                  <a:gd name="T24" fmla="*/ 17 w 117"/>
                  <a:gd name="T25" fmla="*/ 24 h 169"/>
                  <a:gd name="T26" fmla="*/ 30 w 117"/>
                  <a:gd name="T27" fmla="*/ 26 h 169"/>
                  <a:gd name="T28" fmla="*/ 28 w 117"/>
                  <a:gd name="T29" fmla="*/ 18 h 169"/>
                  <a:gd name="T30" fmla="*/ 19 w 117"/>
                  <a:gd name="T31" fmla="*/ 11 h 169"/>
                  <a:gd name="T32" fmla="*/ 37 w 117"/>
                  <a:gd name="T33" fmla="*/ 9 h 169"/>
                  <a:gd name="T34" fmla="*/ 32 w 117"/>
                  <a:gd name="T35" fmla="*/ 2 h 169"/>
                  <a:gd name="T36" fmla="*/ 35 w 117"/>
                  <a:gd name="T37" fmla="*/ 0 h 169"/>
                  <a:gd name="T38" fmla="*/ 55 w 117"/>
                  <a:gd name="T39" fmla="*/ 9 h 169"/>
                  <a:gd name="T40" fmla="*/ 80 w 117"/>
                  <a:gd name="T41" fmla="*/ 0 h 169"/>
                  <a:gd name="T42" fmla="*/ 85 w 117"/>
                  <a:gd name="T43" fmla="*/ 6 h 169"/>
                  <a:gd name="T44" fmla="*/ 76 w 117"/>
                  <a:gd name="T45" fmla="*/ 21 h 169"/>
                  <a:gd name="T46" fmla="*/ 81 w 117"/>
                  <a:gd name="T47" fmla="*/ 31 h 169"/>
                  <a:gd name="T48" fmla="*/ 72 w 117"/>
                  <a:gd name="T49" fmla="*/ 36 h 169"/>
                  <a:gd name="T50" fmla="*/ 63 w 117"/>
                  <a:gd name="T51" fmla="*/ 54 h 169"/>
                  <a:gd name="T52" fmla="*/ 76 w 117"/>
                  <a:gd name="T53" fmla="*/ 49 h 169"/>
                  <a:gd name="T54" fmla="*/ 84 w 117"/>
                  <a:gd name="T55" fmla="*/ 62 h 169"/>
                  <a:gd name="T56" fmla="*/ 84 w 117"/>
                  <a:gd name="T57" fmla="*/ 69 h 169"/>
                  <a:gd name="T58" fmla="*/ 91 w 117"/>
                  <a:gd name="T59" fmla="*/ 62 h 169"/>
                  <a:gd name="T60" fmla="*/ 95 w 117"/>
                  <a:gd name="T61" fmla="*/ 77 h 169"/>
                  <a:gd name="T62" fmla="*/ 91 w 117"/>
                  <a:gd name="T63" fmla="*/ 85 h 169"/>
                  <a:gd name="T64" fmla="*/ 94 w 117"/>
                  <a:gd name="T65" fmla="*/ 109 h 169"/>
                  <a:gd name="T66" fmla="*/ 81 w 117"/>
                  <a:gd name="T67" fmla="*/ 121 h 169"/>
                  <a:gd name="T68" fmla="*/ 70 w 117"/>
                  <a:gd name="T69" fmla="*/ 120 h 169"/>
                  <a:gd name="T70" fmla="*/ 71 w 117"/>
                  <a:gd name="T71" fmla="*/ 129 h 169"/>
                  <a:gd name="T72" fmla="*/ 64 w 117"/>
                  <a:gd name="T73" fmla="*/ 137 h 169"/>
                  <a:gd name="T74" fmla="*/ 54 w 117"/>
                  <a:gd name="T75" fmla="*/ 135 h 169"/>
                  <a:gd name="T76" fmla="*/ 48 w 117"/>
                  <a:gd name="T77" fmla="*/ 115 h 169"/>
                  <a:gd name="T78" fmla="*/ 39 w 117"/>
                  <a:gd name="T79" fmla="*/ 105 h 1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7" h="169">
                    <a:moveTo>
                      <a:pt x="48" y="130"/>
                    </a:moveTo>
                    <a:lnTo>
                      <a:pt x="43" y="118"/>
                    </a:lnTo>
                    <a:lnTo>
                      <a:pt x="20" y="113"/>
                    </a:lnTo>
                    <a:lnTo>
                      <a:pt x="0" y="78"/>
                    </a:lnTo>
                    <a:lnTo>
                      <a:pt x="3" y="65"/>
                    </a:lnTo>
                    <a:lnTo>
                      <a:pt x="10" y="62"/>
                    </a:lnTo>
                    <a:lnTo>
                      <a:pt x="27" y="84"/>
                    </a:lnTo>
                    <a:lnTo>
                      <a:pt x="45" y="77"/>
                    </a:lnTo>
                    <a:lnTo>
                      <a:pt x="43" y="68"/>
                    </a:lnTo>
                    <a:lnTo>
                      <a:pt x="47" y="65"/>
                    </a:lnTo>
                    <a:lnTo>
                      <a:pt x="40" y="49"/>
                    </a:lnTo>
                    <a:lnTo>
                      <a:pt x="49" y="50"/>
                    </a:lnTo>
                    <a:lnTo>
                      <a:pt x="21" y="30"/>
                    </a:lnTo>
                    <a:lnTo>
                      <a:pt x="37" y="32"/>
                    </a:lnTo>
                    <a:lnTo>
                      <a:pt x="35" y="22"/>
                    </a:lnTo>
                    <a:lnTo>
                      <a:pt x="24" y="14"/>
                    </a:lnTo>
                    <a:lnTo>
                      <a:pt x="45" y="11"/>
                    </a:lnTo>
                    <a:lnTo>
                      <a:pt x="39" y="3"/>
                    </a:lnTo>
                    <a:lnTo>
                      <a:pt x="43" y="0"/>
                    </a:lnTo>
                    <a:lnTo>
                      <a:pt x="68" y="11"/>
                    </a:lnTo>
                    <a:lnTo>
                      <a:pt x="98" y="0"/>
                    </a:lnTo>
                    <a:lnTo>
                      <a:pt x="105" y="8"/>
                    </a:lnTo>
                    <a:lnTo>
                      <a:pt x="94" y="26"/>
                    </a:lnTo>
                    <a:lnTo>
                      <a:pt x="100" y="38"/>
                    </a:lnTo>
                    <a:lnTo>
                      <a:pt x="89" y="45"/>
                    </a:lnTo>
                    <a:lnTo>
                      <a:pt x="78" y="67"/>
                    </a:lnTo>
                    <a:lnTo>
                      <a:pt x="94" y="60"/>
                    </a:lnTo>
                    <a:lnTo>
                      <a:pt x="103" y="77"/>
                    </a:lnTo>
                    <a:lnTo>
                      <a:pt x="103" y="85"/>
                    </a:lnTo>
                    <a:lnTo>
                      <a:pt x="112" y="77"/>
                    </a:lnTo>
                    <a:lnTo>
                      <a:pt x="117" y="95"/>
                    </a:lnTo>
                    <a:lnTo>
                      <a:pt x="112" y="105"/>
                    </a:lnTo>
                    <a:lnTo>
                      <a:pt x="116" y="134"/>
                    </a:lnTo>
                    <a:lnTo>
                      <a:pt x="100" y="149"/>
                    </a:lnTo>
                    <a:lnTo>
                      <a:pt x="86" y="148"/>
                    </a:lnTo>
                    <a:lnTo>
                      <a:pt x="88" y="159"/>
                    </a:lnTo>
                    <a:lnTo>
                      <a:pt x="79" y="169"/>
                    </a:lnTo>
                    <a:lnTo>
                      <a:pt x="67" y="166"/>
                    </a:lnTo>
                    <a:lnTo>
                      <a:pt x="59" y="142"/>
                    </a:lnTo>
                    <a:lnTo>
                      <a:pt x="48" y="13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1" name="Freeform 194"/>
              <p:cNvSpPr>
                <a:spLocks/>
              </p:cNvSpPr>
              <p:nvPr/>
            </p:nvSpPr>
            <p:spPr bwMode="auto">
              <a:xfrm>
                <a:off x="1439" y="1347"/>
                <a:ext cx="76" cy="49"/>
              </a:xfrm>
              <a:custGeom>
                <a:avLst/>
                <a:gdLst>
                  <a:gd name="T0" fmla="*/ 32 w 93"/>
                  <a:gd name="T1" fmla="*/ 0 h 60"/>
                  <a:gd name="T2" fmla="*/ 57 w 93"/>
                  <a:gd name="T3" fmla="*/ 8 h 60"/>
                  <a:gd name="T4" fmla="*/ 76 w 93"/>
                  <a:gd name="T5" fmla="*/ 40 h 60"/>
                  <a:gd name="T6" fmla="*/ 24 w 93"/>
                  <a:gd name="T7" fmla="*/ 49 h 60"/>
                  <a:gd name="T8" fmla="*/ 14 w 93"/>
                  <a:gd name="T9" fmla="*/ 42 h 60"/>
                  <a:gd name="T10" fmla="*/ 11 w 93"/>
                  <a:gd name="T11" fmla="*/ 25 h 60"/>
                  <a:gd name="T12" fmla="*/ 0 w 93"/>
                  <a:gd name="T13" fmla="*/ 16 h 60"/>
                  <a:gd name="T14" fmla="*/ 2 w 93"/>
                  <a:gd name="T15" fmla="*/ 0 h 60"/>
                  <a:gd name="T16" fmla="*/ 32 w 93"/>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60">
                    <a:moveTo>
                      <a:pt x="39" y="0"/>
                    </a:moveTo>
                    <a:lnTo>
                      <a:pt x="70" y="10"/>
                    </a:lnTo>
                    <a:lnTo>
                      <a:pt x="93" y="49"/>
                    </a:lnTo>
                    <a:lnTo>
                      <a:pt x="29" y="60"/>
                    </a:lnTo>
                    <a:lnTo>
                      <a:pt x="17" y="51"/>
                    </a:lnTo>
                    <a:lnTo>
                      <a:pt x="14" y="30"/>
                    </a:lnTo>
                    <a:lnTo>
                      <a:pt x="0" y="20"/>
                    </a:lnTo>
                    <a:lnTo>
                      <a:pt x="3" y="0"/>
                    </a:lnTo>
                    <a:lnTo>
                      <a:pt x="3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2" name="Freeform 195"/>
              <p:cNvSpPr>
                <a:spLocks/>
              </p:cNvSpPr>
              <p:nvPr/>
            </p:nvSpPr>
            <p:spPr bwMode="auto">
              <a:xfrm>
                <a:off x="1536" y="1613"/>
                <a:ext cx="20" cy="15"/>
              </a:xfrm>
              <a:custGeom>
                <a:avLst/>
                <a:gdLst>
                  <a:gd name="T0" fmla="*/ 0 w 24"/>
                  <a:gd name="T1" fmla="*/ 5 h 18"/>
                  <a:gd name="T2" fmla="*/ 8 w 24"/>
                  <a:gd name="T3" fmla="*/ 0 h 18"/>
                  <a:gd name="T4" fmla="*/ 20 w 24"/>
                  <a:gd name="T5" fmla="*/ 13 h 18"/>
                  <a:gd name="T6" fmla="*/ 6 w 24"/>
                  <a:gd name="T7" fmla="*/ 15 h 18"/>
                  <a:gd name="T8" fmla="*/ 0 w 24"/>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8">
                    <a:moveTo>
                      <a:pt x="0" y="6"/>
                    </a:moveTo>
                    <a:lnTo>
                      <a:pt x="9" y="0"/>
                    </a:lnTo>
                    <a:lnTo>
                      <a:pt x="24" y="16"/>
                    </a:lnTo>
                    <a:lnTo>
                      <a:pt x="7" y="18"/>
                    </a:lnTo>
                    <a:lnTo>
                      <a:pt x="0"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3" name="Freeform 196"/>
              <p:cNvSpPr>
                <a:spLocks/>
              </p:cNvSpPr>
              <p:nvPr/>
            </p:nvSpPr>
            <p:spPr bwMode="auto">
              <a:xfrm>
                <a:off x="1496" y="1606"/>
                <a:ext cx="35" cy="43"/>
              </a:xfrm>
              <a:custGeom>
                <a:avLst/>
                <a:gdLst>
                  <a:gd name="T0" fmla="*/ 15 w 43"/>
                  <a:gd name="T1" fmla="*/ 0 h 53"/>
                  <a:gd name="T2" fmla="*/ 32 w 43"/>
                  <a:gd name="T3" fmla="*/ 4 h 53"/>
                  <a:gd name="T4" fmla="*/ 35 w 43"/>
                  <a:gd name="T5" fmla="*/ 12 h 53"/>
                  <a:gd name="T6" fmla="*/ 34 w 43"/>
                  <a:gd name="T7" fmla="*/ 32 h 53"/>
                  <a:gd name="T8" fmla="*/ 25 w 43"/>
                  <a:gd name="T9" fmla="*/ 43 h 53"/>
                  <a:gd name="T10" fmla="*/ 5 w 43"/>
                  <a:gd name="T11" fmla="*/ 43 h 53"/>
                  <a:gd name="T12" fmla="*/ 0 w 43"/>
                  <a:gd name="T13" fmla="*/ 31 h 53"/>
                  <a:gd name="T14" fmla="*/ 2 w 43"/>
                  <a:gd name="T15" fmla="*/ 19 h 53"/>
                  <a:gd name="T16" fmla="*/ 15 w 43"/>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 h="53">
                    <a:moveTo>
                      <a:pt x="18" y="0"/>
                    </a:moveTo>
                    <a:lnTo>
                      <a:pt x="39" y="5"/>
                    </a:lnTo>
                    <a:lnTo>
                      <a:pt x="43" y="15"/>
                    </a:lnTo>
                    <a:lnTo>
                      <a:pt x="42" y="40"/>
                    </a:lnTo>
                    <a:lnTo>
                      <a:pt x="31" y="53"/>
                    </a:lnTo>
                    <a:lnTo>
                      <a:pt x="6" y="53"/>
                    </a:lnTo>
                    <a:lnTo>
                      <a:pt x="0" y="38"/>
                    </a:lnTo>
                    <a:lnTo>
                      <a:pt x="2" y="23"/>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4" name="Freeform 197"/>
              <p:cNvSpPr>
                <a:spLocks/>
              </p:cNvSpPr>
              <p:nvPr/>
            </p:nvSpPr>
            <p:spPr bwMode="auto">
              <a:xfrm>
                <a:off x="1344" y="1608"/>
                <a:ext cx="7" cy="21"/>
              </a:xfrm>
              <a:custGeom>
                <a:avLst/>
                <a:gdLst>
                  <a:gd name="T0" fmla="*/ 5 w 8"/>
                  <a:gd name="T1" fmla="*/ 0 h 26"/>
                  <a:gd name="T2" fmla="*/ 7 w 8"/>
                  <a:gd name="T3" fmla="*/ 21 h 26"/>
                  <a:gd name="T4" fmla="*/ 0 w 8"/>
                  <a:gd name="T5" fmla="*/ 15 h 26"/>
                  <a:gd name="T6" fmla="*/ 0 w 8"/>
                  <a:gd name="T7" fmla="*/ 2 h 26"/>
                  <a:gd name="T8" fmla="*/ 5 w 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26">
                    <a:moveTo>
                      <a:pt x="6" y="0"/>
                    </a:moveTo>
                    <a:lnTo>
                      <a:pt x="8" y="26"/>
                    </a:lnTo>
                    <a:lnTo>
                      <a:pt x="0" y="19"/>
                    </a:lnTo>
                    <a:lnTo>
                      <a:pt x="0" y="2"/>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5" name="Freeform 198"/>
              <p:cNvSpPr>
                <a:spLocks/>
              </p:cNvSpPr>
              <p:nvPr/>
            </p:nvSpPr>
            <p:spPr bwMode="auto">
              <a:xfrm>
                <a:off x="1208" y="1316"/>
                <a:ext cx="83" cy="117"/>
              </a:xfrm>
              <a:custGeom>
                <a:avLst/>
                <a:gdLst>
                  <a:gd name="T0" fmla="*/ 9 w 103"/>
                  <a:gd name="T1" fmla="*/ 5 h 144"/>
                  <a:gd name="T2" fmla="*/ 34 w 103"/>
                  <a:gd name="T3" fmla="*/ 0 h 144"/>
                  <a:gd name="T4" fmla="*/ 83 w 103"/>
                  <a:gd name="T5" fmla="*/ 15 h 144"/>
                  <a:gd name="T6" fmla="*/ 76 w 103"/>
                  <a:gd name="T7" fmla="*/ 33 h 144"/>
                  <a:gd name="T8" fmla="*/ 71 w 103"/>
                  <a:gd name="T9" fmla="*/ 33 h 144"/>
                  <a:gd name="T10" fmla="*/ 68 w 103"/>
                  <a:gd name="T11" fmla="*/ 50 h 144"/>
                  <a:gd name="T12" fmla="*/ 64 w 103"/>
                  <a:gd name="T13" fmla="*/ 53 h 144"/>
                  <a:gd name="T14" fmla="*/ 67 w 103"/>
                  <a:gd name="T15" fmla="*/ 54 h 144"/>
                  <a:gd name="T16" fmla="*/ 64 w 103"/>
                  <a:gd name="T17" fmla="*/ 59 h 144"/>
                  <a:gd name="T18" fmla="*/ 55 w 103"/>
                  <a:gd name="T19" fmla="*/ 80 h 144"/>
                  <a:gd name="T20" fmla="*/ 20 w 103"/>
                  <a:gd name="T21" fmla="*/ 78 h 144"/>
                  <a:gd name="T22" fmla="*/ 34 w 103"/>
                  <a:gd name="T23" fmla="*/ 93 h 144"/>
                  <a:gd name="T24" fmla="*/ 23 w 103"/>
                  <a:gd name="T25" fmla="*/ 114 h 144"/>
                  <a:gd name="T26" fmla="*/ 11 w 103"/>
                  <a:gd name="T27" fmla="*/ 117 h 144"/>
                  <a:gd name="T28" fmla="*/ 7 w 103"/>
                  <a:gd name="T29" fmla="*/ 115 h 144"/>
                  <a:gd name="T30" fmla="*/ 11 w 103"/>
                  <a:gd name="T31" fmla="*/ 110 h 144"/>
                  <a:gd name="T32" fmla="*/ 7 w 103"/>
                  <a:gd name="T33" fmla="*/ 107 h 144"/>
                  <a:gd name="T34" fmla="*/ 7 w 103"/>
                  <a:gd name="T35" fmla="*/ 97 h 144"/>
                  <a:gd name="T36" fmla="*/ 11 w 103"/>
                  <a:gd name="T37" fmla="*/ 89 h 144"/>
                  <a:gd name="T38" fmla="*/ 1 w 103"/>
                  <a:gd name="T39" fmla="*/ 81 h 144"/>
                  <a:gd name="T40" fmla="*/ 0 w 103"/>
                  <a:gd name="T41" fmla="*/ 69 h 144"/>
                  <a:gd name="T42" fmla="*/ 0 w 103"/>
                  <a:gd name="T43" fmla="*/ 24 h 144"/>
                  <a:gd name="T44" fmla="*/ 16 w 103"/>
                  <a:gd name="T45" fmla="*/ 30 h 144"/>
                  <a:gd name="T46" fmla="*/ 4 w 103"/>
                  <a:gd name="T47" fmla="*/ 15 h 144"/>
                  <a:gd name="T48" fmla="*/ 9 w 103"/>
                  <a:gd name="T49" fmla="*/ 5 h 1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3" h="144">
                    <a:moveTo>
                      <a:pt x="11" y="6"/>
                    </a:moveTo>
                    <a:lnTo>
                      <a:pt x="42" y="0"/>
                    </a:lnTo>
                    <a:lnTo>
                      <a:pt x="103" y="18"/>
                    </a:lnTo>
                    <a:lnTo>
                      <a:pt x="94" y="40"/>
                    </a:lnTo>
                    <a:lnTo>
                      <a:pt x="88" y="40"/>
                    </a:lnTo>
                    <a:lnTo>
                      <a:pt x="85" y="61"/>
                    </a:lnTo>
                    <a:lnTo>
                      <a:pt x="79" y="65"/>
                    </a:lnTo>
                    <a:lnTo>
                      <a:pt x="83" y="66"/>
                    </a:lnTo>
                    <a:lnTo>
                      <a:pt x="80" y="73"/>
                    </a:lnTo>
                    <a:lnTo>
                      <a:pt x="68" y="99"/>
                    </a:lnTo>
                    <a:lnTo>
                      <a:pt x="25" y="96"/>
                    </a:lnTo>
                    <a:lnTo>
                      <a:pt x="42" y="115"/>
                    </a:lnTo>
                    <a:lnTo>
                      <a:pt x="29" y="140"/>
                    </a:lnTo>
                    <a:lnTo>
                      <a:pt x="14" y="144"/>
                    </a:lnTo>
                    <a:lnTo>
                      <a:pt x="9" y="141"/>
                    </a:lnTo>
                    <a:lnTo>
                      <a:pt x="14" y="135"/>
                    </a:lnTo>
                    <a:lnTo>
                      <a:pt x="9" y="132"/>
                    </a:lnTo>
                    <a:lnTo>
                      <a:pt x="9" y="119"/>
                    </a:lnTo>
                    <a:lnTo>
                      <a:pt x="14" y="109"/>
                    </a:lnTo>
                    <a:lnTo>
                      <a:pt x="1" y="100"/>
                    </a:lnTo>
                    <a:lnTo>
                      <a:pt x="0" y="85"/>
                    </a:lnTo>
                    <a:lnTo>
                      <a:pt x="0" y="30"/>
                    </a:lnTo>
                    <a:lnTo>
                      <a:pt x="20" y="37"/>
                    </a:lnTo>
                    <a:lnTo>
                      <a:pt x="5" y="18"/>
                    </a:lnTo>
                    <a:lnTo>
                      <a:pt x="11"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6" name="Freeform 199"/>
              <p:cNvSpPr>
                <a:spLocks/>
              </p:cNvSpPr>
              <p:nvPr/>
            </p:nvSpPr>
            <p:spPr bwMode="auto">
              <a:xfrm>
                <a:off x="1194" y="1225"/>
                <a:ext cx="46" cy="64"/>
              </a:xfrm>
              <a:custGeom>
                <a:avLst/>
                <a:gdLst>
                  <a:gd name="T0" fmla="*/ 24 w 57"/>
                  <a:gd name="T1" fmla="*/ 0 h 78"/>
                  <a:gd name="T2" fmla="*/ 46 w 57"/>
                  <a:gd name="T3" fmla="*/ 26 h 78"/>
                  <a:gd name="T4" fmla="*/ 46 w 57"/>
                  <a:gd name="T5" fmla="*/ 59 h 78"/>
                  <a:gd name="T6" fmla="*/ 29 w 57"/>
                  <a:gd name="T7" fmla="*/ 64 h 78"/>
                  <a:gd name="T8" fmla="*/ 2 w 57"/>
                  <a:gd name="T9" fmla="*/ 38 h 78"/>
                  <a:gd name="T10" fmla="*/ 0 w 57"/>
                  <a:gd name="T11" fmla="*/ 27 h 78"/>
                  <a:gd name="T12" fmla="*/ 11 w 57"/>
                  <a:gd name="T13" fmla="*/ 16 h 78"/>
                  <a:gd name="T14" fmla="*/ 6 w 57"/>
                  <a:gd name="T15" fmla="*/ 12 h 78"/>
                  <a:gd name="T16" fmla="*/ 24 w 57"/>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78">
                    <a:moveTo>
                      <a:pt x="30" y="0"/>
                    </a:moveTo>
                    <a:lnTo>
                      <a:pt x="57" y="32"/>
                    </a:lnTo>
                    <a:lnTo>
                      <a:pt x="57" y="72"/>
                    </a:lnTo>
                    <a:lnTo>
                      <a:pt x="36" y="78"/>
                    </a:lnTo>
                    <a:lnTo>
                      <a:pt x="2" y="46"/>
                    </a:lnTo>
                    <a:lnTo>
                      <a:pt x="0" y="33"/>
                    </a:lnTo>
                    <a:lnTo>
                      <a:pt x="14" y="19"/>
                    </a:lnTo>
                    <a:lnTo>
                      <a:pt x="8" y="15"/>
                    </a:lnTo>
                    <a:lnTo>
                      <a:pt x="3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7" name="Freeform 200"/>
              <p:cNvSpPr>
                <a:spLocks/>
              </p:cNvSpPr>
              <p:nvPr/>
            </p:nvSpPr>
            <p:spPr bwMode="auto">
              <a:xfrm>
                <a:off x="1447" y="1264"/>
                <a:ext cx="16" cy="12"/>
              </a:xfrm>
              <a:custGeom>
                <a:avLst/>
                <a:gdLst>
                  <a:gd name="T0" fmla="*/ 12 w 20"/>
                  <a:gd name="T1" fmla="*/ 12 h 14"/>
                  <a:gd name="T2" fmla="*/ 16 w 20"/>
                  <a:gd name="T3" fmla="*/ 7 h 14"/>
                  <a:gd name="T4" fmla="*/ 13 w 20"/>
                  <a:gd name="T5" fmla="*/ 0 h 14"/>
                  <a:gd name="T6" fmla="*/ 0 w 20"/>
                  <a:gd name="T7" fmla="*/ 6 h 14"/>
                  <a:gd name="T8" fmla="*/ 12 w 20"/>
                  <a:gd name="T9" fmla="*/ 1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4">
                    <a:moveTo>
                      <a:pt x="15" y="14"/>
                    </a:moveTo>
                    <a:lnTo>
                      <a:pt x="20" y="8"/>
                    </a:lnTo>
                    <a:lnTo>
                      <a:pt x="16" y="0"/>
                    </a:lnTo>
                    <a:lnTo>
                      <a:pt x="0" y="7"/>
                    </a:lnTo>
                    <a:lnTo>
                      <a:pt x="15" y="1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8" name="Freeform 201"/>
              <p:cNvSpPr>
                <a:spLocks/>
              </p:cNvSpPr>
              <p:nvPr/>
            </p:nvSpPr>
            <p:spPr bwMode="auto">
              <a:xfrm>
                <a:off x="1456" y="1198"/>
                <a:ext cx="13" cy="17"/>
              </a:xfrm>
              <a:custGeom>
                <a:avLst/>
                <a:gdLst>
                  <a:gd name="T0" fmla="*/ 10 w 15"/>
                  <a:gd name="T1" fmla="*/ 3 h 21"/>
                  <a:gd name="T2" fmla="*/ 8 w 15"/>
                  <a:gd name="T3" fmla="*/ 11 h 21"/>
                  <a:gd name="T4" fmla="*/ 13 w 15"/>
                  <a:gd name="T5" fmla="*/ 17 h 21"/>
                  <a:gd name="T6" fmla="*/ 0 w 15"/>
                  <a:gd name="T7" fmla="*/ 17 h 21"/>
                  <a:gd name="T8" fmla="*/ 6 w 15"/>
                  <a:gd name="T9" fmla="*/ 0 h 21"/>
                  <a:gd name="T10" fmla="*/ 10 w 15"/>
                  <a:gd name="T11" fmla="*/ 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1">
                    <a:moveTo>
                      <a:pt x="12" y="4"/>
                    </a:moveTo>
                    <a:lnTo>
                      <a:pt x="9" y="13"/>
                    </a:lnTo>
                    <a:lnTo>
                      <a:pt x="15" y="21"/>
                    </a:lnTo>
                    <a:lnTo>
                      <a:pt x="0" y="21"/>
                    </a:lnTo>
                    <a:lnTo>
                      <a:pt x="7" y="0"/>
                    </a:lnTo>
                    <a:lnTo>
                      <a:pt x="12"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09" name="Freeform 202"/>
              <p:cNvSpPr>
                <a:spLocks/>
              </p:cNvSpPr>
              <p:nvPr/>
            </p:nvSpPr>
            <p:spPr bwMode="auto">
              <a:xfrm>
                <a:off x="1447" y="1539"/>
                <a:ext cx="16" cy="15"/>
              </a:xfrm>
              <a:custGeom>
                <a:avLst/>
                <a:gdLst>
                  <a:gd name="T0" fmla="*/ 4 w 20"/>
                  <a:gd name="T1" fmla="*/ 0 h 18"/>
                  <a:gd name="T2" fmla="*/ 16 w 20"/>
                  <a:gd name="T3" fmla="*/ 3 h 18"/>
                  <a:gd name="T4" fmla="*/ 6 w 20"/>
                  <a:gd name="T5" fmla="*/ 8 h 18"/>
                  <a:gd name="T6" fmla="*/ 6 w 20"/>
                  <a:gd name="T7" fmla="*/ 15 h 18"/>
                  <a:gd name="T8" fmla="*/ 0 w 20"/>
                  <a:gd name="T9" fmla="*/ 1 h 18"/>
                  <a:gd name="T10" fmla="*/ 4 w 20"/>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8">
                    <a:moveTo>
                      <a:pt x="5" y="0"/>
                    </a:moveTo>
                    <a:lnTo>
                      <a:pt x="20" y="3"/>
                    </a:lnTo>
                    <a:lnTo>
                      <a:pt x="8" y="10"/>
                    </a:lnTo>
                    <a:lnTo>
                      <a:pt x="8" y="18"/>
                    </a:lnTo>
                    <a:lnTo>
                      <a:pt x="0" y="1"/>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0" name="Freeform 203"/>
              <p:cNvSpPr>
                <a:spLocks/>
              </p:cNvSpPr>
              <p:nvPr/>
            </p:nvSpPr>
            <p:spPr bwMode="auto">
              <a:xfrm>
                <a:off x="902" y="1060"/>
                <a:ext cx="20" cy="25"/>
              </a:xfrm>
              <a:custGeom>
                <a:avLst/>
                <a:gdLst>
                  <a:gd name="T0" fmla="*/ 0 w 25"/>
                  <a:gd name="T1" fmla="*/ 7 h 31"/>
                  <a:gd name="T2" fmla="*/ 8 w 25"/>
                  <a:gd name="T3" fmla="*/ 0 h 31"/>
                  <a:gd name="T4" fmla="*/ 20 w 25"/>
                  <a:gd name="T5" fmla="*/ 18 h 31"/>
                  <a:gd name="T6" fmla="*/ 10 w 25"/>
                  <a:gd name="T7" fmla="*/ 25 h 31"/>
                  <a:gd name="T8" fmla="*/ 0 w 25"/>
                  <a:gd name="T9" fmla="*/ 7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1">
                    <a:moveTo>
                      <a:pt x="0" y="9"/>
                    </a:moveTo>
                    <a:lnTo>
                      <a:pt x="10" y="0"/>
                    </a:lnTo>
                    <a:lnTo>
                      <a:pt x="25" y="22"/>
                    </a:lnTo>
                    <a:lnTo>
                      <a:pt x="13" y="31"/>
                    </a:lnTo>
                    <a:lnTo>
                      <a:pt x="0"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1" name="Freeform 204"/>
              <p:cNvSpPr>
                <a:spLocks/>
              </p:cNvSpPr>
              <p:nvPr/>
            </p:nvSpPr>
            <p:spPr bwMode="auto">
              <a:xfrm>
                <a:off x="927" y="1061"/>
                <a:ext cx="57" cy="49"/>
              </a:xfrm>
              <a:custGeom>
                <a:avLst/>
                <a:gdLst>
                  <a:gd name="T0" fmla="*/ 22 w 70"/>
                  <a:gd name="T1" fmla="*/ 0 h 60"/>
                  <a:gd name="T2" fmla="*/ 57 w 70"/>
                  <a:gd name="T3" fmla="*/ 0 h 60"/>
                  <a:gd name="T4" fmla="*/ 29 w 70"/>
                  <a:gd name="T5" fmla="*/ 16 h 60"/>
                  <a:gd name="T6" fmla="*/ 49 w 70"/>
                  <a:gd name="T7" fmla="*/ 18 h 60"/>
                  <a:gd name="T8" fmla="*/ 48 w 70"/>
                  <a:gd name="T9" fmla="*/ 39 h 60"/>
                  <a:gd name="T10" fmla="*/ 18 w 70"/>
                  <a:gd name="T11" fmla="*/ 49 h 60"/>
                  <a:gd name="T12" fmla="*/ 2 w 70"/>
                  <a:gd name="T13" fmla="*/ 37 h 60"/>
                  <a:gd name="T14" fmla="*/ 0 w 70"/>
                  <a:gd name="T15" fmla="*/ 17 h 60"/>
                  <a:gd name="T16" fmla="*/ 22 w 70"/>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60">
                    <a:moveTo>
                      <a:pt x="27" y="0"/>
                    </a:moveTo>
                    <a:lnTo>
                      <a:pt x="70" y="0"/>
                    </a:lnTo>
                    <a:lnTo>
                      <a:pt x="36" y="20"/>
                    </a:lnTo>
                    <a:lnTo>
                      <a:pt x="60" y="22"/>
                    </a:lnTo>
                    <a:lnTo>
                      <a:pt x="59" y="48"/>
                    </a:lnTo>
                    <a:lnTo>
                      <a:pt x="22" y="60"/>
                    </a:lnTo>
                    <a:lnTo>
                      <a:pt x="2" y="45"/>
                    </a:lnTo>
                    <a:lnTo>
                      <a:pt x="0" y="21"/>
                    </a:lnTo>
                    <a:lnTo>
                      <a:pt x="2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2" name="Freeform 205"/>
              <p:cNvSpPr>
                <a:spLocks/>
              </p:cNvSpPr>
              <p:nvPr/>
            </p:nvSpPr>
            <p:spPr bwMode="auto">
              <a:xfrm>
                <a:off x="904" y="1143"/>
                <a:ext cx="19" cy="12"/>
              </a:xfrm>
              <a:custGeom>
                <a:avLst/>
                <a:gdLst>
                  <a:gd name="T0" fmla="*/ 12 w 24"/>
                  <a:gd name="T1" fmla="*/ 0 h 14"/>
                  <a:gd name="T2" fmla="*/ 19 w 24"/>
                  <a:gd name="T3" fmla="*/ 12 h 14"/>
                  <a:gd name="T4" fmla="*/ 0 w 24"/>
                  <a:gd name="T5" fmla="*/ 6 h 14"/>
                  <a:gd name="T6" fmla="*/ 12 w 24"/>
                  <a:gd name="T7" fmla="*/ 0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4">
                    <a:moveTo>
                      <a:pt x="15" y="0"/>
                    </a:moveTo>
                    <a:lnTo>
                      <a:pt x="24" y="14"/>
                    </a:lnTo>
                    <a:lnTo>
                      <a:pt x="0" y="7"/>
                    </a:lnTo>
                    <a:lnTo>
                      <a:pt x="1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3" name="Freeform 206"/>
              <p:cNvSpPr>
                <a:spLocks/>
              </p:cNvSpPr>
              <p:nvPr/>
            </p:nvSpPr>
            <p:spPr bwMode="auto">
              <a:xfrm>
                <a:off x="834" y="1199"/>
                <a:ext cx="28" cy="34"/>
              </a:xfrm>
              <a:custGeom>
                <a:avLst/>
                <a:gdLst>
                  <a:gd name="T0" fmla="*/ 22 w 35"/>
                  <a:gd name="T1" fmla="*/ 0 h 42"/>
                  <a:gd name="T2" fmla="*/ 28 w 35"/>
                  <a:gd name="T3" fmla="*/ 2 h 42"/>
                  <a:gd name="T4" fmla="*/ 14 w 35"/>
                  <a:gd name="T5" fmla="*/ 34 h 42"/>
                  <a:gd name="T6" fmla="*/ 0 w 35"/>
                  <a:gd name="T7" fmla="*/ 23 h 42"/>
                  <a:gd name="T8" fmla="*/ 22 w 35"/>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2">
                    <a:moveTo>
                      <a:pt x="27" y="0"/>
                    </a:moveTo>
                    <a:lnTo>
                      <a:pt x="35" y="2"/>
                    </a:lnTo>
                    <a:lnTo>
                      <a:pt x="18" y="42"/>
                    </a:lnTo>
                    <a:lnTo>
                      <a:pt x="0" y="29"/>
                    </a:lnTo>
                    <a:lnTo>
                      <a:pt x="2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4" name="Freeform 207"/>
              <p:cNvSpPr>
                <a:spLocks/>
              </p:cNvSpPr>
              <p:nvPr/>
            </p:nvSpPr>
            <p:spPr bwMode="auto">
              <a:xfrm>
                <a:off x="1061" y="1238"/>
                <a:ext cx="21" cy="21"/>
              </a:xfrm>
              <a:custGeom>
                <a:avLst/>
                <a:gdLst>
                  <a:gd name="T0" fmla="*/ 14 w 26"/>
                  <a:gd name="T1" fmla="*/ 0 h 26"/>
                  <a:gd name="T2" fmla="*/ 21 w 26"/>
                  <a:gd name="T3" fmla="*/ 16 h 26"/>
                  <a:gd name="T4" fmla="*/ 19 w 26"/>
                  <a:gd name="T5" fmla="*/ 21 h 26"/>
                  <a:gd name="T6" fmla="*/ 0 w 26"/>
                  <a:gd name="T7" fmla="*/ 16 h 26"/>
                  <a:gd name="T8" fmla="*/ 6 w 26"/>
                  <a:gd name="T9" fmla="*/ 1 h 26"/>
                  <a:gd name="T10" fmla="*/ 14 w 26"/>
                  <a:gd name="T11" fmla="*/ 0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26">
                    <a:moveTo>
                      <a:pt x="17" y="0"/>
                    </a:moveTo>
                    <a:lnTo>
                      <a:pt x="26" y="20"/>
                    </a:lnTo>
                    <a:lnTo>
                      <a:pt x="23" y="26"/>
                    </a:lnTo>
                    <a:lnTo>
                      <a:pt x="0" y="20"/>
                    </a:lnTo>
                    <a:lnTo>
                      <a:pt x="7" y="1"/>
                    </a:lnTo>
                    <a:lnTo>
                      <a:pt x="1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5" name="Freeform 208"/>
              <p:cNvSpPr>
                <a:spLocks/>
              </p:cNvSpPr>
              <p:nvPr/>
            </p:nvSpPr>
            <p:spPr bwMode="auto">
              <a:xfrm>
                <a:off x="1086" y="1206"/>
                <a:ext cx="20" cy="14"/>
              </a:xfrm>
              <a:custGeom>
                <a:avLst/>
                <a:gdLst>
                  <a:gd name="T0" fmla="*/ 6 w 25"/>
                  <a:gd name="T1" fmla="*/ 2 h 17"/>
                  <a:gd name="T2" fmla="*/ 20 w 25"/>
                  <a:gd name="T3" fmla="*/ 0 h 17"/>
                  <a:gd name="T4" fmla="*/ 5 w 25"/>
                  <a:gd name="T5" fmla="*/ 14 h 17"/>
                  <a:gd name="T6" fmla="*/ 0 w 25"/>
                  <a:gd name="T7" fmla="*/ 12 h 17"/>
                  <a:gd name="T8" fmla="*/ 6 w 25"/>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7" y="3"/>
                    </a:moveTo>
                    <a:lnTo>
                      <a:pt x="25" y="0"/>
                    </a:lnTo>
                    <a:lnTo>
                      <a:pt x="6" y="17"/>
                    </a:lnTo>
                    <a:lnTo>
                      <a:pt x="0" y="14"/>
                    </a:lnTo>
                    <a:lnTo>
                      <a:pt x="7"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6" name="Freeform 209"/>
              <p:cNvSpPr>
                <a:spLocks/>
              </p:cNvSpPr>
              <p:nvPr/>
            </p:nvSpPr>
            <p:spPr bwMode="auto">
              <a:xfrm>
                <a:off x="1078" y="1199"/>
                <a:ext cx="21" cy="10"/>
              </a:xfrm>
              <a:custGeom>
                <a:avLst/>
                <a:gdLst>
                  <a:gd name="T0" fmla="*/ 15 w 26"/>
                  <a:gd name="T1" fmla="*/ 0 h 13"/>
                  <a:gd name="T2" fmla="*/ 21 w 26"/>
                  <a:gd name="T3" fmla="*/ 3 h 13"/>
                  <a:gd name="T4" fmla="*/ 0 w 26"/>
                  <a:gd name="T5" fmla="*/ 10 h 13"/>
                  <a:gd name="T6" fmla="*/ 15 w 26"/>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13">
                    <a:moveTo>
                      <a:pt x="18" y="0"/>
                    </a:moveTo>
                    <a:lnTo>
                      <a:pt x="26" y="4"/>
                    </a:lnTo>
                    <a:lnTo>
                      <a:pt x="0" y="13"/>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7" name="Freeform 210"/>
              <p:cNvSpPr>
                <a:spLocks/>
              </p:cNvSpPr>
              <p:nvPr/>
            </p:nvSpPr>
            <p:spPr bwMode="auto">
              <a:xfrm>
                <a:off x="1068" y="1181"/>
                <a:ext cx="31" cy="17"/>
              </a:xfrm>
              <a:custGeom>
                <a:avLst/>
                <a:gdLst>
                  <a:gd name="T0" fmla="*/ 24 w 38"/>
                  <a:gd name="T1" fmla="*/ 0 h 20"/>
                  <a:gd name="T2" fmla="*/ 31 w 38"/>
                  <a:gd name="T3" fmla="*/ 5 h 20"/>
                  <a:gd name="T4" fmla="*/ 24 w 38"/>
                  <a:gd name="T5" fmla="*/ 17 h 20"/>
                  <a:gd name="T6" fmla="*/ 0 w 38"/>
                  <a:gd name="T7" fmla="*/ 10 h 20"/>
                  <a:gd name="T8" fmla="*/ 24 w 38"/>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0">
                    <a:moveTo>
                      <a:pt x="30" y="0"/>
                    </a:moveTo>
                    <a:lnTo>
                      <a:pt x="38" y="6"/>
                    </a:lnTo>
                    <a:lnTo>
                      <a:pt x="29" y="20"/>
                    </a:lnTo>
                    <a:lnTo>
                      <a:pt x="0" y="12"/>
                    </a:lnTo>
                    <a:lnTo>
                      <a:pt x="3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8" name="Freeform 211"/>
              <p:cNvSpPr>
                <a:spLocks/>
              </p:cNvSpPr>
              <p:nvPr/>
            </p:nvSpPr>
            <p:spPr bwMode="auto">
              <a:xfrm>
                <a:off x="1113" y="1154"/>
                <a:ext cx="18" cy="10"/>
              </a:xfrm>
              <a:custGeom>
                <a:avLst/>
                <a:gdLst>
                  <a:gd name="T0" fmla="*/ 10 w 23"/>
                  <a:gd name="T1" fmla="*/ 0 h 13"/>
                  <a:gd name="T2" fmla="*/ 18 w 23"/>
                  <a:gd name="T3" fmla="*/ 2 h 13"/>
                  <a:gd name="T4" fmla="*/ 13 w 23"/>
                  <a:gd name="T5" fmla="*/ 6 h 13"/>
                  <a:gd name="T6" fmla="*/ 0 w 23"/>
                  <a:gd name="T7" fmla="*/ 10 h 13"/>
                  <a:gd name="T8" fmla="*/ 10 w 23"/>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3">
                    <a:moveTo>
                      <a:pt x="13" y="0"/>
                    </a:moveTo>
                    <a:lnTo>
                      <a:pt x="23" y="2"/>
                    </a:lnTo>
                    <a:lnTo>
                      <a:pt x="16" y="8"/>
                    </a:lnTo>
                    <a:lnTo>
                      <a:pt x="0" y="13"/>
                    </a:lnTo>
                    <a:lnTo>
                      <a:pt x="1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19" name="Freeform 212"/>
              <p:cNvSpPr>
                <a:spLocks/>
              </p:cNvSpPr>
              <p:nvPr/>
            </p:nvSpPr>
            <p:spPr bwMode="auto">
              <a:xfrm>
                <a:off x="1066" y="1162"/>
                <a:ext cx="25" cy="18"/>
              </a:xfrm>
              <a:custGeom>
                <a:avLst/>
                <a:gdLst>
                  <a:gd name="T0" fmla="*/ 10 w 31"/>
                  <a:gd name="T1" fmla="*/ 0 h 22"/>
                  <a:gd name="T2" fmla="*/ 0 w 31"/>
                  <a:gd name="T3" fmla="*/ 2 h 22"/>
                  <a:gd name="T4" fmla="*/ 9 w 31"/>
                  <a:gd name="T5" fmla="*/ 18 h 22"/>
                  <a:gd name="T6" fmla="*/ 25 w 31"/>
                  <a:gd name="T7" fmla="*/ 13 h 22"/>
                  <a:gd name="T8" fmla="*/ 10 w 31"/>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22">
                    <a:moveTo>
                      <a:pt x="12" y="0"/>
                    </a:moveTo>
                    <a:lnTo>
                      <a:pt x="0" y="3"/>
                    </a:lnTo>
                    <a:lnTo>
                      <a:pt x="11" y="22"/>
                    </a:lnTo>
                    <a:lnTo>
                      <a:pt x="31" y="16"/>
                    </a:lnTo>
                    <a:lnTo>
                      <a:pt x="1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0" name="Freeform 213"/>
              <p:cNvSpPr>
                <a:spLocks/>
              </p:cNvSpPr>
              <p:nvPr/>
            </p:nvSpPr>
            <p:spPr bwMode="auto">
              <a:xfrm>
                <a:off x="1045" y="1082"/>
                <a:ext cx="27" cy="42"/>
              </a:xfrm>
              <a:custGeom>
                <a:avLst/>
                <a:gdLst>
                  <a:gd name="T0" fmla="*/ 15 w 33"/>
                  <a:gd name="T1" fmla="*/ 12 h 51"/>
                  <a:gd name="T2" fmla="*/ 27 w 33"/>
                  <a:gd name="T3" fmla="*/ 40 h 51"/>
                  <a:gd name="T4" fmla="*/ 14 w 33"/>
                  <a:gd name="T5" fmla="*/ 42 h 51"/>
                  <a:gd name="T6" fmla="*/ 0 w 33"/>
                  <a:gd name="T7" fmla="*/ 0 h 51"/>
                  <a:gd name="T8" fmla="*/ 15 w 33"/>
                  <a:gd name="T9" fmla="*/ 12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1">
                    <a:moveTo>
                      <a:pt x="18" y="15"/>
                    </a:moveTo>
                    <a:lnTo>
                      <a:pt x="33" y="48"/>
                    </a:lnTo>
                    <a:lnTo>
                      <a:pt x="17" y="51"/>
                    </a:lnTo>
                    <a:lnTo>
                      <a:pt x="0" y="0"/>
                    </a:lnTo>
                    <a:lnTo>
                      <a:pt x="18" y="1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1" name="Freeform 214"/>
              <p:cNvSpPr>
                <a:spLocks/>
              </p:cNvSpPr>
              <p:nvPr/>
            </p:nvSpPr>
            <p:spPr bwMode="auto">
              <a:xfrm>
                <a:off x="1184" y="1221"/>
                <a:ext cx="16" cy="18"/>
              </a:xfrm>
              <a:custGeom>
                <a:avLst/>
                <a:gdLst>
                  <a:gd name="T0" fmla="*/ 11 w 20"/>
                  <a:gd name="T1" fmla="*/ 5 h 22"/>
                  <a:gd name="T2" fmla="*/ 6 w 20"/>
                  <a:gd name="T3" fmla="*/ 18 h 22"/>
                  <a:gd name="T4" fmla="*/ 0 w 20"/>
                  <a:gd name="T5" fmla="*/ 11 h 22"/>
                  <a:gd name="T6" fmla="*/ 11 w 20"/>
                  <a:gd name="T7" fmla="*/ 0 h 22"/>
                  <a:gd name="T8" fmla="*/ 16 w 20"/>
                  <a:gd name="T9" fmla="*/ 4 h 22"/>
                  <a:gd name="T10" fmla="*/ 15 w 20"/>
                  <a:gd name="T11" fmla="*/ 13 h 22"/>
                  <a:gd name="T12" fmla="*/ 11 w 20"/>
                  <a:gd name="T13" fmla="*/ 5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2">
                    <a:moveTo>
                      <a:pt x="14" y="6"/>
                    </a:moveTo>
                    <a:lnTo>
                      <a:pt x="8" y="22"/>
                    </a:lnTo>
                    <a:lnTo>
                      <a:pt x="0" y="14"/>
                    </a:lnTo>
                    <a:lnTo>
                      <a:pt x="14" y="0"/>
                    </a:lnTo>
                    <a:lnTo>
                      <a:pt x="20" y="5"/>
                    </a:lnTo>
                    <a:lnTo>
                      <a:pt x="19" y="16"/>
                    </a:lnTo>
                    <a:lnTo>
                      <a:pt x="14"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2" name="Freeform 215"/>
              <p:cNvSpPr>
                <a:spLocks/>
              </p:cNvSpPr>
              <p:nvPr/>
            </p:nvSpPr>
            <p:spPr bwMode="auto">
              <a:xfrm>
                <a:off x="1147" y="1534"/>
                <a:ext cx="68" cy="64"/>
              </a:xfrm>
              <a:custGeom>
                <a:avLst/>
                <a:gdLst>
                  <a:gd name="T0" fmla="*/ 40 w 84"/>
                  <a:gd name="T1" fmla="*/ 16 h 78"/>
                  <a:gd name="T2" fmla="*/ 25 w 84"/>
                  <a:gd name="T3" fmla="*/ 0 h 78"/>
                  <a:gd name="T4" fmla="*/ 19 w 84"/>
                  <a:gd name="T5" fmla="*/ 14 h 78"/>
                  <a:gd name="T6" fmla="*/ 21 w 84"/>
                  <a:gd name="T7" fmla="*/ 18 h 78"/>
                  <a:gd name="T8" fmla="*/ 15 w 84"/>
                  <a:gd name="T9" fmla="*/ 18 h 78"/>
                  <a:gd name="T10" fmla="*/ 17 w 84"/>
                  <a:gd name="T11" fmla="*/ 28 h 78"/>
                  <a:gd name="T12" fmla="*/ 1 w 84"/>
                  <a:gd name="T13" fmla="*/ 38 h 78"/>
                  <a:gd name="T14" fmla="*/ 0 w 84"/>
                  <a:gd name="T15" fmla="*/ 46 h 78"/>
                  <a:gd name="T16" fmla="*/ 50 w 84"/>
                  <a:gd name="T17" fmla="*/ 64 h 78"/>
                  <a:gd name="T18" fmla="*/ 68 w 84"/>
                  <a:gd name="T19" fmla="*/ 48 h 78"/>
                  <a:gd name="T20" fmla="*/ 64 w 84"/>
                  <a:gd name="T21" fmla="*/ 51 h 78"/>
                  <a:gd name="T22" fmla="*/ 40 w 84"/>
                  <a:gd name="T23" fmla="*/ 1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78">
                    <a:moveTo>
                      <a:pt x="50" y="20"/>
                    </a:moveTo>
                    <a:lnTo>
                      <a:pt x="31" y="0"/>
                    </a:lnTo>
                    <a:lnTo>
                      <a:pt x="23" y="17"/>
                    </a:lnTo>
                    <a:lnTo>
                      <a:pt x="26" y="22"/>
                    </a:lnTo>
                    <a:lnTo>
                      <a:pt x="19" y="22"/>
                    </a:lnTo>
                    <a:lnTo>
                      <a:pt x="21" y="34"/>
                    </a:lnTo>
                    <a:lnTo>
                      <a:pt x="1" y="46"/>
                    </a:lnTo>
                    <a:lnTo>
                      <a:pt x="0" y="56"/>
                    </a:lnTo>
                    <a:lnTo>
                      <a:pt x="62" y="78"/>
                    </a:lnTo>
                    <a:lnTo>
                      <a:pt x="84" y="59"/>
                    </a:lnTo>
                    <a:lnTo>
                      <a:pt x="79" y="62"/>
                    </a:lnTo>
                    <a:lnTo>
                      <a:pt x="50"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3" name="Freeform 216"/>
              <p:cNvSpPr>
                <a:spLocks/>
              </p:cNvSpPr>
              <p:nvPr/>
            </p:nvSpPr>
            <p:spPr bwMode="auto">
              <a:xfrm>
                <a:off x="1147" y="1320"/>
                <a:ext cx="26" cy="17"/>
              </a:xfrm>
              <a:custGeom>
                <a:avLst/>
                <a:gdLst>
                  <a:gd name="T0" fmla="*/ 13 w 31"/>
                  <a:gd name="T1" fmla="*/ 17 h 20"/>
                  <a:gd name="T2" fmla="*/ 26 w 31"/>
                  <a:gd name="T3" fmla="*/ 0 h 20"/>
                  <a:gd name="T4" fmla="*/ 0 w 31"/>
                  <a:gd name="T5" fmla="*/ 14 h 20"/>
                  <a:gd name="T6" fmla="*/ 13 w 31"/>
                  <a:gd name="T7" fmla="*/ 17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20">
                    <a:moveTo>
                      <a:pt x="16" y="20"/>
                    </a:moveTo>
                    <a:lnTo>
                      <a:pt x="31" y="0"/>
                    </a:lnTo>
                    <a:lnTo>
                      <a:pt x="0" y="16"/>
                    </a:lnTo>
                    <a:lnTo>
                      <a:pt x="16"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4" name="Freeform 217"/>
              <p:cNvSpPr>
                <a:spLocks/>
              </p:cNvSpPr>
              <p:nvPr/>
            </p:nvSpPr>
            <p:spPr bwMode="auto">
              <a:xfrm>
                <a:off x="1183" y="1373"/>
                <a:ext cx="8" cy="14"/>
              </a:xfrm>
              <a:custGeom>
                <a:avLst/>
                <a:gdLst>
                  <a:gd name="T0" fmla="*/ 8 w 10"/>
                  <a:gd name="T1" fmla="*/ 9 h 18"/>
                  <a:gd name="T2" fmla="*/ 6 w 10"/>
                  <a:gd name="T3" fmla="*/ 0 h 18"/>
                  <a:gd name="T4" fmla="*/ 0 w 10"/>
                  <a:gd name="T5" fmla="*/ 4 h 18"/>
                  <a:gd name="T6" fmla="*/ 2 w 10"/>
                  <a:gd name="T7" fmla="*/ 14 h 18"/>
                  <a:gd name="T8" fmla="*/ 8 w 10"/>
                  <a:gd name="T9" fmla="*/ 9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8">
                    <a:moveTo>
                      <a:pt x="10" y="12"/>
                    </a:moveTo>
                    <a:lnTo>
                      <a:pt x="7" y="0"/>
                    </a:lnTo>
                    <a:lnTo>
                      <a:pt x="0" y="5"/>
                    </a:lnTo>
                    <a:lnTo>
                      <a:pt x="3" y="18"/>
                    </a:lnTo>
                    <a:lnTo>
                      <a:pt x="10" y="1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5" name="Freeform 218"/>
              <p:cNvSpPr>
                <a:spLocks/>
              </p:cNvSpPr>
              <p:nvPr/>
            </p:nvSpPr>
            <p:spPr bwMode="auto">
              <a:xfrm>
                <a:off x="1028" y="1340"/>
                <a:ext cx="40" cy="46"/>
              </a:xfrm>
              <a:custGeom>
                <a:avLst/>
                <a:gdLst>
                  <a:gd name="T0" fmla="*/ 33 w 49"/>
                  <a:gd name="T1" fmla="*/ 37 h 56"/>
                  <a:gd name="T2" fmla="*/ 40 w 49"/>
                  <a:gd name="T3" fmla="*/ 10 h 56"/>
                  <a:gd name="T4" fmla="*/ 35 w 49"/>
                  <a:gd name="T5" fmla="*/ 2 h 56"/>
                  <a:gd name="T6" fmla="*/ 10 w 49"/>
                  <a:gd name="T7" fmla="*/ 0 h 56"/>
                  <a:gd name="T8" fmla="*/ 0 w 49"/>
                  <a:gd name="T9" fmla="*/ 16 h 56"/>
                  <a:gd name="T10" fmla="*/ 27 w 49"/>
                  <a:gd name="T11" fmla="*/ 46 h 56"/>
                  <a:gd name="T12" fmla="*/ 33 w 49"/>
                  <a:gd name="T13" fmla="*/ 37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56">
                    <a:moveTo>
                      <a:pt x="40" y="45"/>
                    </a:moveTo>
                    <a:lnTo>
                      <a:pt x="49" y="12"/>
                    </a:lnTo>
                    <a:lnTo>
                      <a:pt x="43" y="3"/>
                    </a:lnTo>
                    <a:lnTo>
                      <a:pt x="12" y="0"/>
                    </a:lnTo>
                    <a:lnTo>
                      <a:pt x="0" y="19"/>
                    </a:lnTo>
                    <a:lnTo>
                      <a:pt x="33" y="56"/>
                    </a:lnTo>
                    <a:lnTo>
                      <a:pt x="40" y="4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6" name="Freeform 219"/>
              <p:cNvSpPr>
                <a:spLocks/>
              </p:cNvSpPr>
              <p:nvPr/>
            </p:nvSpPr>
            <p:spPr bwMode="auto">
              <a:xfrm>
                <a:off x="839" y="1361"/>
                <a:ext cx="287" cy="237"/>
              </a:xfrm>
              <a:custGeom>
                <a:avLst/>
                <a:gdLst>
                  <a:gd name="T0" fmla="*/ 38 w 352"/>
                  <a:gd name="T1" fmla="*/ 193 h 291"/>
                  <a:gd name="T2" fmla="*/ 73 w 352"/>
                  <a:gd name="T3" fmla="*/ 153 h 291"/>
                  <a:gd name="T4" fmla="*/ 109 w 352"/>
                  <a:gd name="T5" fmla="*/ 150 h 291"/>
                  <a:gd name="T6" fmla="*/ 56 w 352"/>
                  <a:gd name="T7" fmla="*/ 144 h 291"/>
                  <a:gd name="T8" fmla="*/ 12 w 352"/>
                  <a:gd name="T9" fmla="*/ 120 h 291"/>
                  <a:gd name="T10" fmla="*/ 46 w 352"/>
                  <a:gd name="T11" fmla="*/ 101 h 291"/>
                  <a:gd name="T12" fmla="*/ 14 w 352"/>
                  <a:gd name="T13" fmla="*/ 104 h 291"/>
                  <a:gd name="T14" fmla="*/ 19 w 352"/>
                  <a:gd name="T15" fmla="*/ 96 h 291"/>
                  <a:gd name="T16" fmla="*/ 2 w 352"/>
                  <a:gd name="T17" fmla="*/ 90 h 291"/>
                  <a:gd name="T18" fmla="*/ 15 w 352"/>
                  <a:gd name="T19" fmla="*/ 60 h 291"/>
                  <a:gd name="T20" fmla="*/ 13 w 352"/>
                  <a:gd name="T21" fmla="*/ 39 h 291"/>
                  <a:gd name="T22" fmla="*/ 75 w 352"/>
                  <a:gd name="T23" fmla="*/ 4 h 291"/>
                  <a:gd name="T24" fmla="*/ 70 w 352"/>
                  <a:gd name="T25" fmla="*/ 42 h 291"/>
                  <a:gd name="T26" fmla="*/ 86 w 352"/>
                  <a:gd name="T27" fmla="*/ 24 h 291"/>
                  <a:gd name="T28" fmla="*/ 121 w 352"/>
                  <a:gd name="T29" fmla="*/ 37 h 291"/>
                  <a:gd name="T30" fmla="*/ 143 w 352"/>
                  <a:gd name="T31" fmla="*/ 42 h 291"/>
                  <a:gd name="T32" fmla="*/ 144 w 352"/>
                  <a:gd name="T33" fmla="*/ 36 h 291"/>
                  <a:gd name="T34" fmla="*/ 149 w 352"/>
                  <a:gd name="T35" fmla="*/ 24 h 291"/>
                  <a:gd name="T36" fmla="*/ 166 w 352"/>
                  <a:gd name="T37" fmla="*/ 69 h 291"/>
                  <a:gd name="T38" fmla="*/ 168 w 352"/>
                  <a:gd name="T39" fmla="*/ 85 h 291"/>
                  <a:gd name="T40" fmla="*/ 183 w 352"/>
                  <a:gd name="T41" fmla="*/ 76 h 291"/>
                  <a:gd name="T42" fmla="*/ 170 w 352"/>
                  <a:gd name="T43" fmla="*/ 11 h 291"/>
                  <a:gd name="T44" fmla="*/ 172 w 352"/>
                  <a:gd name="T45" fmla="*/ 2 h 291"/>
                  <a:gd name="T46" fmla="*/ 190 w 352"/>
                  <a:gd name="T47" fmla="*/ 5 h 291"/>
                  <a:gd name="T48" fmla="*/ 214 w 352"/>
                  <a:gd name="T49" fmla="*/ 29 h 291"/>
                  <a:gd name="T50" fmla="*/ 217 w 352"/>
                  <a:gd name="T51" fmla="*/ 40 h 291"/>
                  <a:gd name="T52" fmla="*/ 231 w 352"/>
                  <a:gd name="T53" fmla="*/ 93 h 291"/>
                  <a:gd name="T54" fmla="*/ 247 w 352"/>
                  <a:gd name="T55" fmla="*/ 139 h 291"/>
                  <a:gd name="T56" fmla="*/ 277 w 352"/>
                  <a:gd name="T57" fmla="*/ 160 h 291"/>
                  <a:gd name="T58" fmla="*/ 287 w 352"/>
                  <a:gd name="T59" fmla="*/ 168 h 291"/>
                  <a:gd name="T60" fmla="*/ 281 w 352"/>
                  <a:gd name="T61" fmla="*/ 183 h 291"/>
                  <a:gd name="T62" fmla="*/ 276 w 352"/>
                  <a:gd name="T63" fmla="*/ 183 h 291"/>
                  <a:gd name="T64" fmla="*/ 268 w 352"/>
                  <a:gd name="T65" fmla="*/ 172 h 291"/>
                  <a:gd name="T66" fmla="*/ 261 w 352"/>
                  <a:gd name="T67" fmla="*/ 189 h 291"/>
                  <a:gd name="T68" fmla="*/ 253 w 352"/>
                  <a:gd name="T69" fmla="*/ 204 h 291"/>
                  <a:gd name="T70" fmla="*/ 270 w 352"/>
                  <a:gd name="T71" fmla="*/ 193 h 291"/>
                  <a:gd name="T72" fmla="*/ 276 w 352"/>
                  <a:gd name="T73" fmla="*/ 208 h 291"/>
                  <a:gd name="T74" fmla="*/ 218 w 352"/>
                  <a:gd name="T75" fmla="*/ 217 h 291"/>
                  <a:gd name="T76" fmla="*/ 201 w 352"/>
                  <a:gd name="T77" fmla="*/ 205 h 291"/>
                  <a:gd name="T78" fmla="*/ 196 w 352"/>
                  <a:gd name="T79" fmla="*/ 191 h 291"/>
                  <a:gd name="T80" fmla="*/ 164 w 352"/>
                  <a:gd name="T81" fmla="*/ 216 h 291"/>
                  <a:gd name="T82" fmla="*/ 91 w 352"/>
                  <a:gd name="T83" fmla="*/ 237 h 291"/>
                  <a:gd name="T84" fmla="*/ 86 w 352"/>
                  <a:gd name="T85" fmla="*/ 226 h 291"/>
                  <a:gd name="T86" fmla="*/ 86 w 352"/>
                  <a:gd name="T87" fmla="*/ 211 h 29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 h="291">
                    <a:moveTo>
                      <a:pt x="81" y="248"/>
                    </a:moveTo>
                    <a:lnTo>
                      <a:pt x="47" y="237"/>
                    </a:lnTo>
                    <a:lnTo>
                      <a:pt x="31" y="205"/>
                    </a:lnTo>
                    <a:lnTo>
                      <a:pt x="89" y="188"/>
                    </a:lnTo>
                    <a:lnTo>
                      <a:pt x="126" y="193"/>
                    </a:lnTo>
                    <a:lnTo>
                      <a:pt x="134" y="184"/>
                    </a:lnTo>
                    <a:lnTo>
                      <a:pt x="99" y="167"/>
                    </a:lnTo>
                    <a:lnTo>
                      <a:pt x="69" y="177"/>
                    </a:lnTo>
                    <a:lnTo>
                      <a:pt x="28" y="171"/>
                    </a:lnTo>
                    <a:lnTo>
                      <a:pt x="15" y="147"/>
                    </a:lnTo>
                    <a:lnTo>
                      <a:pt x="62" y="128"/>
                    </a:lnTo>
                    <a:lnTo>
                      <a:pt x="57" y="124"/>
                    </a:lnTo>
                    <a:lnTo>
                      <a:pt x="67" y="117"/>
                    </a:lnTo>
                    <a:lnTo>
                      <a:pt x="17" y="128"/>
                    </a:lnTo>
                    <a:lnTo>
                      <a:pt x="15" y="123"/>
                    </a:lnTo>
                    <a:lnTo>
                      <a:pt x="23" y="118"/>
                    </a:lnTo>
                    <a:lnTo>
                      <a:pt x="23" y="109"/>
                    </a:lnTo>
                    <a:lnTo>
                      <a:pt x="2" y="111"/>
                    </a:lnTo>
                    <a:lnTo>
                      <a:pt x="0" y="97"/>
                    </a:lnTo>
                    <a:lnTo>
                      <a:pt x="18" y="74"/>
                    </a:lnTo>
                    <a:lnTo>
                      <a:pt x="11" y="65"/>
                    </a:lnTo>
                    <a:lnTo>
                      <a:pt x="16" y="48"/>
                    </a:lnTo>
                    <a:lnTo>
                      <a:pt x="84" y="0"/>
                    </a:lnTo>
                    <a:lnTo>
                      <a:pt x="92" y="5"/>
                    </a:lnTo>
                    <a:lnTo>
                      <a:pt x="95" y="26"/>
                    </a:lnTo>
                    <a:lnTo>
                      <a:pt x="86" y="52"/>
                    </a:lnTo>
                    <a:lnTo>
                      <a:pt x="104" y="45"/>
                    </a:lnTo>
                    <a:lnTo>
                      <a:pt x="105" y="29"/>
                    </a:lnTo>
                    <a:lnTo>
                      <a:pt x="115" y="23"/>
                    </a:lnTo>
                    <a:lnTo>
                      <a:pt x="149" y="45"/>
                    </a:lnTo>
                    <a:lnTo>
                      <a:pt x="136" y="68"/>
                    </a:lnTo>
                    <a:lnTo>
                      <a:pt x="175" y="52"/>
                    </a:lnTo>
                    <a:lnTo>
                      <a:pt x="171" y="44"/>
                    </a:lnTo>
                    <a:lnTo>
                      <a:pt x="177" y="44"/>
                    </a:lnTo>
                    <a:lnTo>
                      <a:pt x="164" y="25"/>
                    </a:lnTo>
                    <a:lnTo>
                      <a:pt x="183" y="30"/>
                    </a:lnTo>
                    <a:lnTo>
                      <a:pt x="200" y="55"/>
                    </a:lnTo>
                    <a:lnTo>
                      <a:pt x="203" y="85"/>
                    </a:lnTo>
                    <a:lnTo>
                      <a:pt x="208" y="91"/>
                    </a:lnTo>
                    <a:lnTo>
                      <a:pt x="206" y="104"/>
                    </a:lnTo>
                    <a:lnTo>
                      <a:pt x="211" y="109"/>
                    </a:lnTo>
                    <a:lnTo>
                      <a:pt x="224" y="93"/>
                    </a:lnTo>
                    <a:lnTo>
                      <a:pt x="217" y="72"/>
                    </a:lnTo>
                    <a:lnTo>
                      <a:pt x="208" y="14"/>
                    </a:lnTo>
                    <a:lnTo>
                      <a:pt x="214" y="10"/>
                    </a:lnTo>
                    <a:lnTo>
                      <a:pt x="211" y="3"/>
                    </a:lnTo>
                    <a:lnTo>
                      <a:pt x="234" y="14"/>
                    </a:lnTo>
                    <a:lnTo>
                      <a:pt x="233" y="6"/>
                    </a:lnTo>
                    <a:lnTo>
                      <a:pt x="238" y="6"/>
                    </a:lnTo>
                    <a:lnTo>
                      <a:pt x="263" y="36"/>
                    </a:lnTo>
                    <a:lnTo>
                      <a:pt x="262" y="43"/>
                    </a:lnTo>
                    <a:lnTo>
                      <a:pt x="266" y="49"/>
                    </a:lnTo>
                    <a:lnTo>
                      <a:pt x="271" y="87"/>
                    </a:lnTo>
                    <a:lnTo>
                      <a:pt x="283" y="114"/>
                    </a:lnTo>
                    <a:lnTo>
                      <a:pt x="281" y="144"/>
                    </a:lnTo>
                    <a:lnTo>
                      <a:pt x="303" y="171"/>
                    </a:lnTo>
                    <a:lnTo>
                      <a:pt x="315" y="170"/>
                    </a:lnTo>
                    <a:lnTo>
                      <a:pt x="340" y="197"/>
                    </a:lnTo>
                    <a:lnTo>
                      <a:pt x="351" y="197"/>
                    </a:lnTo>
                    <a:lnTo>
                      <a:pt x="352" y="206"/>
                    </a:lnTo>
                    <a:lnTo>
                      <a:pt x="350" y="225"/>
                    </a:lnTo>
                    <a:lnTo>
                      <a:pt x="345" y="225"/>
                    </a:lnTo>
                    <a:lnTo>
                      <a:pt x="341" y="210"/>
                    </a:lnTo>
                    <a:lnTo>
                      <a:pt x="338" y="225"/>
                    </a:lnTo>
                    <a:lnTo>
                      <a:pt x="332" y="223"/>
                    </a:lnTo>
                    <a:lnTo>
                      <a:pt x="329" y="211"/>
                    </a:lnTo>
                    <a:lnTo>
                      <a:pt x="318" y="221"/>
                    </a:lnTo>
                    <a:lnTo>
                      <a:pt x="320" y="232"/>
                    </a:lnTo>
                    <a:lnTo>
                      <a:pt x="309" y="231"/>
                    </a:lnTo>
                    <a:lnTo>
                      <a:pt x="310" y="250"/>
                    </a:lnTo>
                    <a:lnTo>
                      <a:pt x="328" y="235"/>
                    </a:lnTo>
                    <a:lnTo>
                      <a:pt x="331" y="237"/>
                    </a:lnTo>
                    <a:lnTo>
                      <a:pt x="326" y="252"/>
                    </a:lnTo>
                    <a:lnTo>
                      <a:pt x="339" y="255"/>
                    </a:lnTo>
                    <a:lnTo>
                      <a:pt x="312" y="275"/>
                    </a:lnTo>
                    <a:lnTo>
                      <a:pt x="267" y="266"/>
                    </a:lnTo>
                    <a:lnTo>
                      <a:pt x="272" y="257"/>
                    </a:lnTo>
                    <a:lnTo>
                      <a:pt x="246" y="252"/>
                    </a:lnTo>
                    <a:lnTo>
                      <a:pt x="246" y="240"/>
                    </a:lnTo>
                    <a:lnTo>
                      <a:pt x="241" y="235"/>
                    </a:lnTo>
                    <a:lnTo>
                      <a:pt x="226" y="262"/>
                    </a:lnTo>
                    <a:lnTo>
                      <a:pt x="201" y="265"/>
                    </a:lnTo>
                    <a:lnTo>
                      <a:pt x="184" y="282"/>
                    </a:lnTo>
                    <a:lnTo>
                      <a:pt x="112" y="291"/>
                    </a:lnTo>
                    <a:lnTo>
                      <a:pt x="116" y="286"/>
                    </a:lnTo>
                    <a:lnTo>
                      <a:pt x="106" y="277"/>
                    </a:lnTo>
                    <a:lnTo>
                      <a:pt x="104" y="269"/>
                    </a:lnTo>
                    <a:lnTo>
                      <a:pt x="105" y="259"/>
                    </a:lnTo>
                    <a:lnTo>
                      <a:pt x="81" y="24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7" name="Freeform 220"/>
              <p:cNvSpPr>
                <a:spLocks/>
              </p:cNvSpPr>
              <p:nvPr/>
            </p:nvSpPr>
            <p:spPr bwMode="auto">
              <a:xfrm>
                <a:off x="730" y="1290"/>
                <a:ext cx="167" cy="187"/>
              </a:xfrm>
              <a:custGeom>
                <a:avLst/>
                <a:gdLst>
                  <a:gd name="T0" fmla="*/ 26 w 206"/>
                  <a:gd name="T1" fmla="*/ 34 h 230"/>
                  <a:gd name="T2" fmla="*/ 32 w 206"/>
                  <a:gd name="T3" fmla="*/ 42 h 230"/>
                  <a:gd name="T4" fmla="*/ 15 w 206"/>
                  <a:gd name="T5" fmla="*/ 83 h 230"/>
                  <a:gd name="T6" fmla="*/ 19 w 206"/>
                  <a:gd name="T7" fmla="*/ 92 h 230"/>
                  <a:gd name="T8" fmla="*/ 11 w 206"/>
                  <a:gd name="T9" fmla="*/ 94 h 230"/>
                  <a:gd name="T10" fmla="*/ 14 w 206"/>
                  <a:gd name="T11" fmla="*/ 111 h 230"/>
                  <a:gd name="T12" fmla="*/ 0 w 206"/>
                  <a:gd name="T13" fmla="*/ 143 h 230"/>
                  <a:gd name="T14" fmla="*/ 28 w 206"/>
                  <a:gd name="T15" fmla="*/ 155 h 230"/>
                  <a:gd name="T16" fmla="*/ 44 w 206"/>
                  <a:gd name="T17" fmla="*/ 187 h 230"/>
                  <a:gd name="T18" fmla="*/ 66 w 206"/>
                  <a:gd name="T19" fmla="*/ 167 h 230"/>
                  <a:gd name="T20" fmla="*/ 71 w 206"/>
                  <a:gd name="T21" fmla="*/ 172 h 230"/>
                  <a:gd name="T22" fmla="*/ 84 w 206"/>
                  <a:gd name="T23" fmla="*/ 166 h 230"/>
                  <a:gd name="T24" fmla="*/ 87 w 206"/>
                  <a:gd name="T25" fmla="*/ 155 h 230"/>
                  <a:gd name="T26" fmla="*/ 86 w 206"/>
                  <a:gd name="T27" fmla="*/ 143 h 230"/>
                  <a:gd name="T28" fmla="*/ 90 w 206"/>
                  <a:gd name="T29" fmla="*/ 129 h 230"/>
                  <a:gd name="T30" fmla="*/ 104 w 206"/>
                  <a:gd name="T31" fmla="*/ 124 h 230"/>
                  <a:gd name="T32" fmla="*/ 109 w 206"/>
                  <a:gd name="T33" fmla="*/ 107 h 230"/>
                  <a:gd name="T34" fmla="*/ 167 w 206"/>
                  <a:gd name="T35" fmla="*/ 63 h 230"/>
                  <a:gd name="T36" fmla="*/ 132 w 206"/>
                  <a:gd name="T37" fmla="*/ 20 h 230"/>
                  <a:gd name="T38" fmla="*/ 112 w 206"/>
                  <a:gd name="T39" fmla="*/ 20 h 230"/>
                  <a:gd name="T40" fmla="*/ 106 w 206"/>
                  <a:gd name="T41" fmla="*/ 35 h 230"/>
                  <a:gd name="T42" fmla="*/ 107 w 206"/>
                  <a:gd name="T43" fmla="*/ 22 h 230"/>
                  <a:gd name="T44" fmla="*/ 97 w 206"/>
                  <a:gd name="T45" fmla="*/ 32 h 230"/>
                  <a:gd name="T46" fmla="*/ 99 w 206"/>
                  <a:gd name="T47" fmla="*/ 22 h 230"/>
                  <a:gd name="T48" fmla="*/ 71 w 206"/>
                  <a:gd name="T49" fmla="*/ 0 h 230"/>
                  <a:gd name="T50" fmla="*/ 45 w 206"/>
                  <a:gd name="T51" fmla="*/ 4 h 230"/>
                  <a:gd name="T52" fmla="*/ 45 w 206"/>
                  <a:gd name="T53" fmla="*/ 12 h 230"/>
                  <a:gd name="T54" fmla="*/ 42 w 206"/>
                  <a:gd name="T55" fmla="*/ 4 h 230"/>
                  <a:gd name="T56" fmla="*/ 19 w 206"/>
                  <a:gd name="T57" fmla="*/ 11 h 230"/>
                  <a:gd name="T58" fmla="*/ 26 w 206"/>
                  <a:gd name="T59" fmla="*/ 20 h 230"/>
                  <a:gd name="T60" fmla="*/ 24 w 206"/>
                  <a:gd name="T61" fmla="*/ 26 h 230"/>
                  <a:gd name="T62" fmla="*/ 26 w 206"/>
                  <a:gd name="T63" fmla="*/ 34 h 2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06" h="230">
                    <a:moveTo>
                      <a:pt x="32" y="42"/>
                    </a:moveTo>
                    <a:lnTo>
                      <a:pt x="39" y="52"/>
                    </a:lnTo>
                    <a:lnTo>
                      <a:pt x="18" y="102"/>
                    </a:lnTo>
                    <a:lnTo>
                      <a:pt x="24" y="113"/>
                    </a:lnTo>
                    <a:lnTo>
                      <a:pt x="14" y="115"/>
                    </a:lnTo>
                    <a:lnTo>
                      <a:pt x="17" y="137"/>
                    </a:lnTo>
                    <a:lnTo>
                      <a:pt x="0" y="176"/>
                    </a:lnTo>
                    <a:lnTo>
                      <a:pt x="34" y="191"/>
                    </a:lnTo>
                    <a:lnTo>
                      <a:pt x="54" y="230"/>
                    </a:lnTo>
                    <a:lnTo>
                      <a:pt x="82" y="205"/>
                    </a:lnTo>
                    <a:lnTo>
                      <a:pt x="88" y="212"/>
                    </a:lnTo>
                    <a:lnTo>
                      <a:pt x="103" y="204"/>
                    </a:lnTo>
                    <a:lnTo>
                      <a:pt x="107" y="191"/>
                    </a:lnTo>
                    <a:lnTo>
                      <a:pt x="106" y="176"/>
                    </a:lnTo>
                    <a:lnTo>
                      <a:pt x="111" y="159"/>
                    </a:lnTo>
                    <a:lnTo>
                      <a:pt x="128" y="153"/>
                    </a:lnTo>
                    <a:lnTo>
                      <a:pt x="135" y="131"/>
                    </a:lnTo>
                    <a:lnTo>
                      <a:pt x="206" y="78"/>
                    </a:lnTo>
                    <a:lnTo>
                      <a:pt x="163" y="24"/>
                    </a:lnTo>
                    <a:lnTo>
                      <a:pt x="138" y="25"/>
                    </a:lnTo>
                    <a:lnTo>
                      <a:pt x="131" y="43"/>
                    </a:lnTo>
                    <a:lnTo>
                      <a:pt x="132" y="27"/>
                    </a:lnTo>
                    <a:lnTo>
                      <a:pt x="120" y="39"/>
                    </a:lnTo>
                    <a:lnTo>
                      <a:pt x="122" y="27"/>
                    </a:lnTo>
                    <a:lnTo>
                      <a:pt x="87" y="0"/>
                    </a:lnTo>
                    <a:lnTo>
                      <a:pt x="56" y="5"/>
                    </a:lnTo>
                    <a:lnTo>
                      <a:pt x="56" y="15"/>
                    </a:lnTo>
                    <a:lnTo>
                      <a:pt x="52" y="5"/>
                    </a:lnTo>
                    <a:lnTo>
                      <a:pt x="24" y="13"/>
                    </a:lnTo>
                    <a:lnTo>
                      <a:pt x="32" y="25"/>
                    </a:lnTo>
                    <a:lnTo>
                      <a:pt x="29" y="32"/>
                    </a:lnTo>
                    <a:lnTo>
                      <a:pt x="32" y="4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8" name="Freeform 221"/>
              <p:cNvSpPr>
                <a:spLocks/>
              </p:cNvSpPr>
              <p:nvPr/>
            </p:nvSpPr>
            <p:spPr bwMode="auto">
              <a:xfrm>
                <a:off x="581" y="1540"/>
                <a:ext cx="23" cy="32"/>
              </a:xfrm>
              <a:custGeom>
                <a:avLst/>
                <a:gdLst>
                  <a:gd name="T0" fmla="*/ 6 w 28"/>
                  <a:gd name="T1" fmla="*/ 16 h 39"/>
                  <a:gd name="T2" fmla="*/ 13 w 28"/>
                  <a:gd name="T3" fmla="*/ 13 h 39"/>
                  <a:gd name="T4" fmla="*/ 11 w 28"/>
                  <a:gd name="T5" fmla="*/ 10 h 39"/>
                  <a:gd name="T6" fmla="*/ 14 w 28"/>
                  <a:gd name="T7" fmla="*/ 0 h 39"/>
                  <a:gd name="T8" fmla="*/ 16 w 28"/>
                  <a:gd name="T9" fmla="*/ 9 h 39"/>
                  <a:gd name="T10" fmla="*/ 23 w 28"/>
                  <a:gd name="T11" fmla="*/ 8 h 39"/>
                  <a:gd name="T12" fmla="*/ 10 w 28"/>
                  <a:gd name="T13" fmla="*/ 32 h 39"/>
                  <a:gd name="T14" fmla="*/ 6 w 28"/>
                  <a:gd name="T15" fmla="*/ 30 h 39"/>
                  <a:gd name="T16" fmla="*/ 11 w 28"/>
                  <a:gd name="T17" fmla="*/ 25 h 39"/>
                  <a:gd name="T18" fmla="*/ 4 w 28"/>
                  <a:gd name="T19" fmla="*/ 26 h 39"/>
                  <a:gd name="T20" fmla="*/ 0 w 28"/>
                  <a:gd name="T21" fmla="*/ 14 h 39"/>
                  <a:gd name="T22" fmla="*/ 6 w 28"/>
                  <a:gd name="T23" fmla="*/ 16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39">
                    <a:moveTo>
                      <a:pt x="7" y="20"/>
                    </a:moveTo>
                    <a:lnTo>
                      <a:pt x="16" y="16"/>
                    </a:lnTo>
                    <a:lnTo>
                      <a:pt x="13" y="12"/>
                    </a:lnTo>
                    <a:lnTo>
                      <a:pt x="17" y="0"/>
                    </a:lnTo>
                    <a:lnTo>
                      <a:pt x="20" y="11"/>
                    </a:lnTo>
                    <a:lnTo>
                      <a:pt x="28" y="10"/>
                    </a:lnTo>
                    <a:lnTo>
                      <a:pt x="12" y="39"/>
                    </a:lnTo>
                    <a:lnTo>
                      <a:pt x="7" y="37"/>
                    </a:lnTo>
                    <a:lnTo>
                      <a:pt x="13" y="31"/>
                    </a:lnTo>
                    <a:lnTo>
                      <a:pt x="5" y="32"/>
                    </a:lnTo>
                    <a:lnTo>
                      <a:pt x="0" y="17"/>
                    </a:lnTo>
                    <a:lnTo>
                      <a:pt x="7"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29" name="Freeform 222"/>
              <p:cNvSpPr>
                <a:spLocks/>
              </p:cNvSpPr>
              <p:nvPr/>
            </p:nvSpPr>
            <p:spPr bwMode="auto">
              <a:xfrm>
                <a:off x="1475" y="1559"/>
                <a:ext cx="5" cy="7"/>
              </a:xfrm>
              <a:custGeom>
                <a:avLst/>
                <a:gdLst>
                  <a:gd name="T0" fmla="*/ 4 w 6"/>
                  <a:gd name="T1" fmla="*/ 7 h 9"/>
                  <a:gd name="T2" fmla="*/ 1 w 6"/>
                  <a:gd name="T3" fmla="*/ 7 h 9"/>
                  <a:gd name="T4" fmla="*/ 0 w 6"/>
                  <a:gd name="T5" fmla="*/ 0 h 9"/>
                  <a:gd name="T6" fmla="*/ 5 w 6"/>
                  <a:gd name="T7" fmla="*/ 0 h 9"/>
                  <a:gd name="T8" fmla="*/ 4 w 6"/>
                  <a:gd name="T9" fmla="*/ 7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9">
                    <a:moveTo>
                      <a:pt x="5" y="9"/>
                    </a:moveTo>
                    <a:lnTo>
                      <a:pt x="1" y="9"/>
                    </a:lnTo>
                    <a:lnTo>
                      <a:pt x="0" y="0"/>
                    </a:lnTo>
                    <a:lnTo>
                      <a:pt x="6" y="0"/>
                    </a:lnTo>
                    <a:lnTo>
                      <a:pt x="5"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30" name="Freeform 223"/>
              <p:cNvSpPr>
                <a:spLocks/>
              </p:cNvSpPr>
              <p:nvPr/>
            </p:nvSpPr>
            <p:spPr bwMode="auto">
              <a:xfrm>
                <a:off x="1463" y="1565"/>
                <a:ext cx="14" cy="16"/>
              </a:xfrm>
              <a:custGeom>
                <a:avLst/>
                <a:gdLst>
                  <a:gd name="T0" fmla="*/ 14 w 17"/>
                  <a:gd name="T1" fmla="*/ 3 h 19"/>
                  <a:gd name="T2" fmla="*/ 11 w 17"/>
                  <a:gd name="T3" fmla="*/ 0 h 19"/>
                  <a:gd name="T4" fmla="*/ 0 w 17"/>
                  <a:gd name="T5" fmla="*/ 16 h 19"/>
                  <a:gd name="T6" fmla="*/ 9 w 17"/>
                  <a:gd name="T7" fmla="*/ 12 h 19"/>
                  <a:gd name="T8" fmla="*/ 14 w 17"/>
                  <a:gd name="T9" fmla="*/ 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9">
                    <a:moveTo>
                      <a:pt x="17" y="4"/>
                    </a:moveTo>
                    <a:lnTo>
                      <a:pt x="13" y="0"/>
                    </a:lnTo>
                    <a:lnTo>
                      <a:pt x="0" y="19"/>
                    </a:lnTo>
                    <a:lnTo>
                      <a:pt x="11" y="14"/>
                    </a:lnTo>
                    <a:lnTo>
                      <a:pt x="17"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7" name="Freeform 224"/>
            <p:cNvSpPr>
              <a:spLocks/>
            </p:cNvSpPr>
            <p:nvPr/>
          </p:nvSpPr>
          <p:spPr bwMode="auto">
            <a:xfrm>
              <a:off x="3848428" y="4010215"/>
              <a:ext cx="1040784" cy="784359"/>
            </a:xfrm>
            <a:custGeom>
              <a:avLst/>
              <a:gdLst>
                <a:gd name="T0" fmla="*/ 0 w 1656"/>
                <a:gd name="T1" fmla="*/ 379 h 1144"/>
                <a:gd name="T2" fmla="*/ 88 w 1656"/>
                <a:gd name="T3" fmla="*/ 125 h 1144"/>
                <a:gd name="T4" fmla="*/ 128 w 1656"/>
                <a:gd name="T5" fmla="*/ 108 h 1144"/>
                <a:gd name="T6" fmla="*/ 197 w 1656"/>
                <a:gd name="T7" fmla="*/ 99 h 1144"/>
                <a:gd name="T8" fmla="*/ 212 w 1656"/>
                <a:gd name="T9" fmla="*/ 101 h 1144"/>
                <a:gd name="T10" fmla="*/ 347 w 1656"/>
                <a:gd name="T11" fmla="*/ 140 h 1144"/>
                <a:gd name="T12" fmla="*/ 413 w 1656"/>
                <a:gd name="T13" fmla="*/ 158 h 1144"/>
                <a:gd name="T14" fmla="*/ 432 w 1656"/>
                <a:gd name="T15" fmla="*/ 180 h 1144"/>
                <a:gd name="T16" fmla="*/ 441 w 1656"/>
                <a:gd name="T17" fmla="*/ 132 h 1144"/>
                <a:gd name="T18" fmla="*/ 456 w 1656"/>
                <a:gd name="T19" fmla="*/ 123 h 1144"/>
                <a:gd name="T20" fmla="*/ 545 w 1656"/>
                <a:gd name="T21" fmla="*/ 148 h 1144"/>
                <a:gd name="T22" fmla="*/ 573 w 1656"/>
                <a:gd name="T23" fmla="*/ 139 h 1144"/>
                <a:gd name="T24" fmla="*/ 589 w 1656"/>
                <a:gd name="T25" fmla="*/ 176 h 1144"/>
                <a:gd name="T26" fmla="*/ 604 w 1656"/>
                <a:gd name="T27" fmla="*/ 123 h 1144"/>
                <a:gd name="T28" fmla="*/ 580 w 1656"/>
                <a:gd name="T29" fmla="*/ 53 h 1144"/>
                <a:gd name="T30" fmla="*/ 600 w 1656"/>
                <a:gd name="T31" fmla="*/ 11 h 1144"/>
                <a:gd name="T32" fmla="*/ 645 w 1656"/>
                <a:gd name="T33" fmla="*/ 104 h 1144"/>
                <a:gd name="T34" fmla="*/ 685 w 1656"/>
                <a:gd name="T35" fmla="*/ 140 h 1144"/>
                <a:gd name="T36" fmla="*/ 719 w 1656"/>
                <a:gd name="T37" fmla="*/ 120 h 1144"/>
                <a:gd name="T38" fmla="*/ 769 w 1656"/>
                <a:gd name="T39" fmla="*/ 121 h 1144"/>
                <a:gd name="T40" fmla="*/ 769 w 1656"/>
                <a:gd name="T41" fmla="*/ 176 h 1144"/>
                <a:gd name="T42" fmla="*/ 703 w 1656"/>
                <a:gd name="T43" fmla="*/ 198 h 1144"/>
                <a:gd name="T44" fmla="*/ 697 w 1656"/>
                <a:gd name="T45" fmla="*/ 240 h 1144"/>
                <a:gd name="T46" fmla="*/ 613 w 1656"/>
                <a:gd name="T47" fmla="*/ 275 h 1144"/>
                <a:gd name="T48" fmla="*/ 626 w 1656"/>
                <a:gd name="T49" fmla="*/ 310 h 1144"/>
                <a:gd name="T50" fmla="*/ 598 w 1656"/>
                <a:gd name="T51" fmla="*/ 350 h 1144"/>
                <a:gd name="T52" fmla="*/ 626 w 1656"/>
                <a:gd name="T53" fmla="*/ 457 h 1144"/>
                <a:gd name="T54" fmla="*/ 756 w 1656"/>
                <a:gd name="T55" fmla="*/ 504 h 1144"/>
                <a:gd name="T56" fmla="*/ 781 w 1656"/>
                <a:gd name="T57" fmla="*/ 585 h 1144"/>
                <a:gd name="T58" fmla="*/ 807 w 1656"/>
                <a:gd name="T59" fmla="*/ 565 h 1144"/>
                <a:gd name="T60" fmla="*/ 818 w 1656"/>
                <a:gd name="T61" fmla="*/ 430 h 1144"/>
                <a:gd name="T62" fmla="*/ 815 w 1656"/>
                <a:gd name="T63" fmla="*/ 375 h 1144"/>
                <a:gd name="T64" fmla="*/ 881 w 1656"/>
                <a:gd name="T65" fmla="*/ 329 h 1144"/>
                <a:gd name="T66" fmla="*/ 919 w 1656"/>
                <a:gd name="T67" fmla="*/ 359 h 1144"/>
                <a:gd name="T68" fmla="*/ 925 w 1656"/>
                <a:gd name="T69" fmla="*/ 412 h 1144"/>
                <a:gd name="T70" fmla="*/ 942 w 1656"/>
                <a:gd name="T71" fmla="*/ 421 h 1144"/>
                <a:gd name="T72" fmla="*/ 970 w 1656"/>
                <a:gd name="T73" fmla="*/ 414 h 1144"/>
                <a:gd name="T74" fmla="*/ 991 w 1656"/>
                <a:gd name="T75" fmla="*/ 398 h 1144"/>
                <a:gd name="T76" fmla="*/ 1003 w 1656"/>
                <a:gd name="T77" fmla="*/ 435 h 1144"/>
                <a:gd name="T78" fmla="*/ 1022 w 1656"/>
                <a:gd name="T79" fmla="*/ 468 h 1144"/>
                <a:gd name="T80" fmla="*/ 1040 w 1656"/>
                <a:gd name="T81" fmla="*/ 489 h 1144"/>
                <a:gd name="T82" fmla="*/ 1077 w 1656"/>
                <a:gd name="T83" fmla="*/ 516 h 1144"/>
                <a:gd name="T84" fmla="*/ 1073 w 1656"/>
                <a:gd name="T85" fmla="*/ 526 h 1144"/>
                <a:gd name="T86" fmla="*/ 1099 w 1656"/>
                <a:gd name="T87" fmla="*/ 557 h 1144"/>
                <a:gd name="T88" fmla="*/ 1024 w 1656"/>
                <a:gd name="T89" fmla="*/ 610 h 1144"/>
                <a:gd name="T90" fmla="*/ 901 w 1656"/>
                <a:gd name="T91" fmla="*/ 673 h 1144"/>
                <a:gd name="T92" fmla="*/ 960 w 1656"/>
                <a:gd name="T93" fmla="*/ 651 h 1144"/>
                <a:gd name="T94" fmla="*/ 993 w 1656"/>
                <a:gd name="T95" fmla="*/ 689 h 1144"/>
                <a:gd name="T96" fmla="*/ 992 w 1656"/>
                <a:gd name="T97" fmla="*/ 714 h 1144"/>
                <a:gd name="T98" fmla="*/ 982 w 1656"/>
                <a:gd name="T99" fmla="*/ 701 h 1144"/>
                <a:gd name="T100" fmla="*/ 937 w 1656"/>
                <a:gd name="T101" fmla="*/ 664 h 1144"/>
                <a:gd name="T102" fmla="*/ 822 w 1656"/>
                <a:gd name="T103" fmla="*/ 722 h 1144"/>
                <a:gd name="T104" fmla="*/ 754 w 1656"/>
                <a:gd name="T105" fmla="*/ 761 h 1144"/>
                <a:gd name="T106" fmla="*/ 769 w 1656"/>
                <a:gd name="T107" fmla="*/ 703 h 1144"/>
                <a:gd name="T108" fmla="*/ 776 w 1656"/>
                <a:gd name="T109" fmla="*/ 691 h 1144"/>
                <a:gd name="T110" fmla="*/ 712 w 1656"/>
                <a:gd name="T111" fmla="*/ 653 h 1144"/>
                <a:gd name="T112" fmla="*/ 666 w 1656"/>
                <a:gd name="T113" fmla="*/ 649 h 1144"/>
                <a:gd name="T114" fmla="*/ 238 w 1656"/>
                <a:gd name="T115" fmla="*/ 627 h 1144"/>
                <a:gd name="T116" fmla="*/ 211 w 1656"/>
                <a:gd name="T117" fmla="*/ 603 h 1144"/>
                <a:gd name="T118" fmla="*/ 177 w 1656"/>
                <a:gd name="T119" fmla="*/ 581 h 1144"/>
                <a:gd name="T120" fmla="*/ 151 w 1656"/>
                <a:gd name="T121" fmla="*/ 541 h 1144"/>
                <a:gd name="T122" fmla="*/ 84 w 1656"/>
                <a:gd name="T123" fmla="*/ 415 h 11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56" h="1144">
                  <a:moveTo>
                    <a:pt x="127" y="624"/>
                  </a:moveTo>
                  <a:lnTo>
                    <a:pt x="108" y="589"/>
                  </a:lnTo>
                  <a:lnTo>
                    <a:pt x="91" y="598"/>
                  </a:lnTo>
                  <a:lnTo>
                    <a:pt x="83" y="613"/>
                  </a:lnTo>
                  <a:lnTo>
                    <a:pt x="67" y="622"/>
                  </a:lnTo>
                  <a:lnTo>
                    <a:pt x="63" y="611"/>
                  </a:lnTo>
                  <a:lnTo>
                    <a:pt x="34" y="579"/>
                  </a:lnTo>
                  <a:lnTo>
                    <a:pt x="35" y="568"/>
                  </a:lnTo>
                  <a:lnTo>
                    <a:pt x="19" y="574"/>
                  </a:lnTo>
                  <a:lnTo>
                    <a:pt x="0" y="569"/>
                  </a:lnTo>
                  <a:lnTo>
                    <a:pt x="0" y="131"/>
                  </a:lnTo>
                  <a:lnTo>
                    <a:pt x="33" y="139"/>
                  </a:lnTo>
                  <a:lnTo>
                    <a:pt x="67" y="175"/>
                  </a:lnTo>
                  <a:lnTo>
                    <a:pt x="86" y="175"/>
                  </a:lnTo>
                  <a:lnTo>
                    <a:pt x="109" y="191"/>
                  </a:lnTo>
                  <a:lnTo>
                    <a:pt x="114" y="190"/>
                  </a:lnTo>
                  <a:lnTo>
                    <a:pt x="107" y="178"/>
                  </a:lnTo>
                  <a:lnTo>
                    <a:pt x="120" y="179"/>
                  </a:lnTo>
                  <a:lnTo>
                    <a:pt x="131" y="196"/>
                  </a:lnTo>
                  <a:lnTo>
                    <a:pt x="132" y="188"/>
                  </a:lnTo>
                  <a:lnTo>
                    <a:pt x="123" y="169"/>
                  </a:lnTo>
                  <a:lnTo>
                    <a:pt x="137" y="154"/>
                  </a:lnTo>
                  <a:lnTo>
                    <a:pt x="220" y="102"/>
                  </a:lnTo>
                  <a:lnTo>
                    <a:pt x="224" y="112"/>
                  </a:lnTo>
                  <a:lnTo>
                    <a:pt x="220" y="118"/>
                  </a:lnTo>
                  <a:lnTo>
                    <a:pt x="194" y="141"/>
                  </a:lnTo>
                  <a:lnTo>
                    <a:pt x="177" y="142"/>
                  </a:lnTo>
                  <a:lnTo>
                    <a:pt x="156" y="166"/>
                  </a:lnTo>
                  <a:lnTo>
                    <a:pt x="192" y="145"/>
                  </a:lnTo>
                  <a:lnTo>
                    <a:pt x="192" y="162"/>
                  </a:lnTo>
                  <a:lnTo>
                    <a:pt x="206" y="134"/>
                  </a:lnTo>
                  <a:lnTo>
                    <a:pt x="234" y="118"/>
                  </a:lnTo>
                  <a:lnTo>
                    <a:pt x="230" y="132"/>
                  </a:lnTo>
                  <a:lnTo>
                    <a:pt x="257" y="103"/>
                  </a:lnTo>
                  <a:lnTo>
                    <a:pt x="246" y="93"/>
                  </a:lnTo>
                  <a:lnTo>
                    <a:pt x="250" y="85"/>
                  </a:lnTo>
                  <a:lnTo>
                    <a:pt x="265" y="100"/>
                  </a:lnTo>
                  <a:lnTo>
                    <a:pt x="276" y="132"/>
                  </a:lnTo>
                  <a:lnTo>
                    <a:pt x="289" y="150"/>
                  </a:lnTo>
                  <a:lnTo>
                    <a:pt x="296" y="149"/>
                  </a:lnTo>
                  <a:lnTo>
                    <a:pt x="306" y="142"/>
                  </a:lnTo>
                  <a:lnTo>
                    <a:pt x="300" y="138"/>
                  </a:lnTo>
                  <a:lnTo>
                    <a:pt x="313" y="116"/>
                  </a:lnTo>
                  <a:lnTo>
                    <a:pt x="316" y="118"/>
                  </a:lnTo>
                  <a:lnTo>
                    <a:pt x="318" y="114"/>
                  </a:lnTo>
                  <a:lnTo>
                    <a:pt x="315" y="109"/>
                  </a:lnTo>
                  <a:lnTo>
                    <a:pt x="320" y="109"/>
                  </a:lnTo>
                  <a:lnTo>
                    <a:pt x="320" y="131"/>
                  </a:lnTo>
                  <a:lnTo>
                    <a:pt x="329" y="132"/>
                  </a:lnTo>
                  <a:lnTo>
                    <a:pt x="319" y="152"/>
                  </a:lnTo>
                  <a:lnTo>
                    <a:pt x="340" y="150"/>
                  </a:lnTo>
                  <a:lnTo>
                    <a:pt x="348" y="128"/>
                  </a:lnTo>
                  <a:lnTo>
                    <a:pt x="374" y="128"/>
                  </a:lnTo>
                  <a:lnTo>
                    <a:pt x="405" y="151"/>
                  </a:lnTo>
                  <a:lnTo>
                    <a:pt x="466" y="176"/>
                  </a:lnTo>
                  <a:lnTo>
                    <a:pt x="486" y="182"/>
                  </a:lnTo>
                  <a:lnTo>
                    <a:pt x="481" y="172"/>
                  </a:lnTo>
                  <a:lnTo>
                    <a:pt x="501" y="174"/>
                  </a:lnTo>
                  <a:lnTo>
                    <a:pt x="520" y="196"/>
                  </a:lnTo>
                  <a:lnTo>
                    <a:pt x="523" y="210"/>
                  </a:lnTo>
                  <a:lnTo>
                    <a:pt x="504" y="210"/>
                  </a:lnTo>
                  <a:lnTo>
                    <a:pt x="510" y="212"/>
                  </a:lnTo>
                  <a:lnTo>
                    <a:pt x="499" y="215"/>
                  </a:lnTo>
                  <a:lnTo>
                    <a:pt x="499" y="223"/>
                  </a:lnTo>
                  <a:lnTo>
                    <a:pt x="493" y="227"/>
                  </a:lnTo>
                  <a:lnTo>
                    <a:pt x="511" y="237"/>
                  </a:lnTo>
                  <a:lnTo>
                    <a:pt x="566" y="239"/>
                  </a:lnTo>
                  <a:lnTo>
                    <a:pt x="600" y="221"/>
                  </a:lnTo>
                  <a:lnTo>
                    <a:pt x="606" y="237"/>
                  </a:lnTo>
                  <a:lnTo>
                    <a:pt x="622" y="237"/>
                  </a:lnTo>
                  <a:lnTo>
                    <a:pt x="624" y="254"/>
                  </a:lnTo>
                  <a:lnTo>
                    <a:pt x="627" y="241"/>
                  </a:lnTo>
                  <a:lnTo>
                    <a:pt x="628" y="254"/>
                  </a:lnTo>
                  <a:lnTo>
                    <a:pt x="639" y="258"/>
                  </a:lnTo>
                  <a:lnTo>
                    <a:pt x="643" y="268"/>
                  </a:lnTo>
                  <a:lnTo>
                    <a:pt x="631" y="271"/>
                  </a:lnTo>
                  <a:lnTo>
                    <a:pt x="644" y="287"/>
                  </a:lnTo>
                  <a:lnTo>
                    <a:pt x="644" y="279"/>
                  </a:lnTo>
                  <a:lnTo>
                    <a:pt x="655" y="278"/>
                  </a:lnTo>
                  <a:lnTo>
                    <a:pt x="651" y="271"/>
                  </a:lnTo>
                  <a:lnTo>
                    <a:pt x="654" y="269"/>
                  </a:lnTo>
                  <a:lnTo>
                    <a:pt x="638" y="237"/>
                  </a:lnTo>
                  <a:lnTo>
                    <a:pt x="647" y="227"/>
                  </a:lnTo>
                  <a:lnTo>
                    <a:pt x="644" y="225"/>
                  </a:lnTo>
                  <a:lnTo>
                    <a:pt x="647" y="220"/>
                  </a:lnTo>
                  <a:lnTo>
                    <a:pt x="670" y="212"/>
                  </a:lnTo>
                  <a:lnTo>
                    <a:pt x="681" y="189"/>
                  </a:lnTo>
                  <a:lnTo>
                    <a:pt x="667" y="194"/>
                  </a:lnTo>
                  <a:lnTo>
                    <a:pt x="669" y="198"/>
                  </a:lnTo>
                  <a:lnTo>
                    <a:pt x="664" y="198"/>
                  </a:lnTo>
                  <a:lnTo>
                    <a:pt x="667" y="201"/>
                  </a:lnTo>
                  <a:lnTo>
                    <a:pt x="665" y="210"/>
                  </a:lnTo>
                  <a:lnTo>
                    <a:pt x="648" y="205"/>
                  </a:lnTo>
                  <a:lnTo>
                    <a:pt x="641" y="209"/>
                  </a:lnTo>
                  <a:lnTo>
                    <a:pt x="647" y="215"/>
                  </a:lnTo>
                  <a:lnTo>
                    <a:pt x="640" y="218"/>
                  </a:lnTo>
                  <a:lnTo>
                    <a:pt x="625" y="205"/>
                  </a:lnTo>
                  <a:lnTo>
                    <a:pt x="633" y="190"/>
                  </a:lnTo>
                  <a:lnTo>
                    <a:pt x="675" y="172"/>
                  </a:lnTo>
                  <a:lnTo>
                    <a:pt x="687" y="185"/>
                  </a:lnTo>
                  <a:lnTo>
                    <a:pt x="684" y="188"/>
                  </a:lnTo>
                  <a:lnTo>
                    <a:pt x="690" y="198"/>
                  </a:lnTo>
                  <a:lnTo>
                    <a:pt x="686" y="200"/>
                  </a:lnTo>
                  <a:lnTo>
                    <a:pt x="704" y="212"/>
                  </a:lnTo>
                  <a:lnTo>
                    <a:pt x="704" y="219"/>
                  </a:lnTo>
                  <a:lnTo>
                    <a:pt x="732" y="218"/>
                  </a:lnTo>
                  <a:lnTo>
                    <a:pt x="751" y="240"/>
                  </a:lnTo>
                  <a:lnTo>
                    <a:pt x="789" y="231"/>
                  </a:lnTo>
                  <a:lnTo>
                    <a:pt x="827" y="237"/>
                  </a:lnTo>
                  <a:lnTo>
                    <a:pt x="820" y="223"/>
                  </a:lnTo>
                  <a:lnTo>
                    <a:pt x="824" y="220"/>
                  </a:lnTo>
                  <a:lnTo>
                    <a:pt x="831" y="237"/>
                  </a:lnTo>
                  <a:lnTo>
                    <a:pt x="848" y="244"/>
                  </a:lnTo>
                  <a:lnTo>
                    <a:pt x="851" y="240"/>
                  </a:lnTo>
                  <a:lnTo>
                    <a:pt x="851" y="228"/>
                  </a:lnTo>
                  <a:lnTo>
                    <a:pt x="834" y="231"/>
                  </a:lnTo>
                  <a:lnTo>
                    <a:pt x="821" y="204"/>
                  </a:lnTo>
                  <a:lnTo>
                    <a:pt x="848" y="199"/>
                  </a:lnTo>
                  <a:lnTo>
                    <a:pt x="854" y="210"/>
                  </a:lnTo>
                  <a:lnTo>
                    <a:pt x="863" y="209"/>
                  </a:lnTo>
                  <a:lnTo>
                    <a:pt x="860" y="223"/>
                  </a:lnTo>
                  <a:lnTo>
                    <a:pt x="873" y="212"/>
                  </a:lnTo>
                  <a:lnTo>
                    <a:pt x="870" y="237"/>
                  </a:lnTo>
                  <a:lnTo>
                    <a:pt x="873" y="241"/>
                  </a:lnTo>
                  <a:lnTo>
                    <a:pt x="865" y="247"/>
                  </a:lnTo>
                  <a:lnTo>
                    <a:pt x="873" y="251"/>
                  </a:lnTo>
                  <a:lnTo>
                    <a:pt x="873" y="260"/>
                  </a:lnTo>
                  <a:lnTo>
                    <a:pt x="883" y="255"/>
                  </a:lnTo>
                  <a:lnTo>
                    <a:pt x="880" y="260"/>
                  </a:lnTo>
                  <a:lnTo>
                    <a:pt x="886" y="264"/>
                  </a:lnTo>
                  <a:lnTo>
                    <a:pt x="886" y="247"/>
                  </a:lnTo>
                  <a:lnTo>
                    <a:pt x="880" y="238"/>
                  </a:lnTo>
                  <a:lnTo>
                    <a:pt x="883" y="225"/>
                  </a:lnTo>
                  <a:lnTo>
                    <a:pt x="880" y="219"/>
                  </a:lnTo>
                  <a:lnTo>
                    <a:pt x="899" y="221"/>
                  </a:lnTo>
                  <a:lnTo>
                    <a:pt x="920" y="194"/>
                  </a:lnTo>
                  <a:lnTo>
                    <a:pt x="912" y="171"/>
                  </a:lnTo>
                  <a:lnTo>
                    <a:pt x="909" y="180"/>
                  </a:lnTo>
                  <a:lnTo>
                    <a:pt x="913" y="179"/>
                  </a:lnTo>
                  <a:lnTo>
                    <a:pt x="909" y="185"/>
                  </a:lnTo>
                  <a:lnTo>
                    <a:pt x="899" y="186"/>
                  </a:lnTo>
                  <a:lnTo>
                    <a:pt x="908" y="152"/>
                  </a:lnTo>
                  <a:lnTo>
                    <a:pt x="915" y="149"/>
                  </a:lnTo>
                  <a:lnTo>
                    <a:pt x="913" y="161"/>
                  </a:lnTo>
                  <a:lnTo>
                    <a:pt x="918" y="159"/>
                  </a:lnTo>
                  <a:lnTo>
                    <a:pt x="916" y="144"/>
                  </a:lnTo>
                  <a:lnTo>
                    <a:pt x="904" y="148"/>
                  </a:lnTo>
                  <a:lnTo>
                    <a:pt x="861" y="111"/>
                  </a:lnTo>
                  <a:lnTo>
                    <a:pt x="861" y="95"/>
                  </a:lnTo>
                  <a:lnTo>
                    <a:pt x="873" y="79"/>
                  </a:lnTo>
                  <a:lnTo>
                    <a:pt x="864" y="69"/>
                  </a:lnTo>
                  <a:lnTo>
                    <a:pt x="866" y="43"/>
                  </a:lnTo>
                  <a:lnTo>
                    <a:pt x="874" y="36"/>
                  </a:lnTo>
                  <a:lnTo>
                    <a:pt x="881" y="43"/>
                  </a:lnTo>
                  <a:lnTo>
                    <a:pt x="883" y="31"/>
                  </a:lnTo>
                  <a:lnTo>
                    <a:pt x="877" y="23"/>
                  </a:lnTo>
                  <a:lnTo>
                    <a:pt x="893" y="0"/>
                  </a:lnTo>
                  <a:lnTo>
                    <a:pt x="903" y="3"/>
                  </a:lnTo>
                  <a:lnTo>
                    <a:pt x="900" y="11"/>
                  </a:lnTo>
                  <a:lnTo>
                    <a:pt x="904" y="17"/>
                  </a:lnTo>
                  <a:lnTo>
                    <a:pt x="916" y="12"/>
                  </a:lnTo>
                  <a:lnTo>
                    <a:pt x="918" y="26"/>
                  </a:lnTo>
                  <a:lnTo>
                    <a:pt x="930" y="41"/>
                  </a:lnTo>
                  <a:lnTo>
                    <a:pt x="932" y="70"/>
                  </a:lnTo>
                  <a:lnTo>
                    <a:pt x="960" y="109"/>
                  </a:lnTo>
                  <a:lnTo>
                    <a:pt x="943" y="106"/>
                  </a:lnTo>
                  <a:lnTo>
                    <a:pt x="952" y="118"/>
                  </a:lnTo>
                  <a:lnTo>
                    <a:pt x="936" y="135"/>
                  </a:lnTo>
                  <a:lnTo>
                    <a:pt x="972" y="144"/>
                  </a:lnTo>
                  <a:lnTo>
                    <a:pt x="971" y="156"/>
                  </a:lnTo>
                  <a:lnTo>
                    <a:pt x="963" y="152"/>
                  </a:lnTo>
                  <a:lnTo>
                    <a:pt x="981" y="182"/>
                  </a:lnTo>
                  <a:lnTo>
                    <a:pt x="978" y="198"/>
                  </a:lnTo>
                  <a:lnTo>
                    <a:pt x="983" y="210"/>
                  </a:lnTo>
                  <a:lnTo>
                    <a:pt x="993" y="189"/>
                  </a:lnTo>
                  <a:lnTo>
                    <a:pt x="993" y="170"/>
                  </a:lnTo>
                  <a:lnTo>
                    <a:pt x="999" y="160"/>
                  </a:lnTo>
                  <a:lnTo>
                    <a:pt x="1008" y="159"/>
                  </a:lnTo>
                  <a:lnTo>
                    <a:pt x="1023" y="179"/>
                  </a:lnTo>
                  <a:lnTo>
                    <a:pt x="1031" y="210"/>
                  </a:lnTo>
                  <a:lnTo>
                    <a:pt x="1024" y="211"/>
                  </a:lnTo>
                  <a:lnTo>
                    <a:pt x="1023" y="204"/>
                  </a:lnTo>
                  <a:lnTo>
                    <a:pt x="1020" y="228"/>
                  </a:lnTo>
                  <a:lnTo>
                    <a:pt x="1041" y="264"/>
                  </a:lnTo>
                  <a:lnTo>
                    <a:pt x="1056" y="255"/>
                  </a:lnTo>
                  <a:lnTo>
                    <a:pt x="1057" y="239"/>
                  </a:lnTo>
                  <a:lnTo>
                    <a:pt x="1071" y="208"/>
                  </a:lnTo>
                  <a:lnTo>
                    <a:pt x="1072" y="191"/>
                  </a:lnTo>
                  <a:lnTo>
                    <a:pt x="1092" y="185"/>
                  </a:lnTo>
                  <a:lnTo>
                    <a:pt x="1083" y="180"/>
                  </a:lnTo>
                  <a:lnTo>
                    <a:pt x="1092" y="170"/>
                  </a:lnTo>
                  <a:lnTo>
                    <a:pt x="1077" y="157"/>
                  </a:lnTo>
                  <a:lnTo>
                    <a:pt x="1077" y="128"/>
                  </a:lnTo>
                  <a:lnTo>
                    <a:pt x="1132" y="134"/>
                  </a:lnTo>
                  <a:lnTo>
                    <a:pt x="1134" y="145"/>
                  </a:lnTo>
                  <a:lnTo>
                    <a:pt x="1131" y="148"/>
                  </a:lnTo>
                  <a:lnTo>
                    <a:pt x="1139" y="161"/>
                  </a:lnTo>
                  <a:lnTo>
                    <a:pt x="1158" y="166"/>
                  </a:lnTo>
                  <a:lnTo>
                    <a:pt x="1145" y="180"/>
                  </a:lnTo>
                  <a:lnTo>
                    <a:pt x="1158" y="182"/>
                  </a:lnTo>
                  <a:lnTo>
                    <a:pt x="1156" y="195"/>
                  </a:lnTo>
                  <a:lnTo>
                    <a:pt x="1146" y="205"/>
                  </a:lnTo>
                  <a:lnTo>
                    <a:pt x="1142" y="198"/>
                  </a:lnTo>
                  <a:lnTo>
                    <a:pt x="1132" y="201"/>
                  </a:lnTo>
                  <a:lnTo>
                    <a:pt x="1139" y="209"/>
                  </a:lnTo>
                  <a:lnTo>
                    <a:pt x="1139" y="218"/>
                  </a:lnTo>
                  <a:lnTo>
                    <a:pt x="1145" y="215"/>
                  </a:lnTo>
                  <a:lnTo>
                    <a:pt x="1142" y="230"/>
                  </a:lnTo>
                  <a:lnTo>
                    <a:pt x="1159" y="251"/>
                  </a:lnTo>
                  <a:lnTo>
                    <a:pt x="1158" y="265"/>
                  </a:lnTo>
                  <a:lnTo>
                    <a:pt x="1132" y="296"/>
                  </a:lnTo>
                  <a:lnTo>
                    <a:pt x="1119" y="306"/>
                  </a:lnTo>
                  <a:lnTo>
                    <a:pt x="1106" y="290"/>
                  </a:lnTo>
                  <a:lnTo>
                    <a:pt x="1103" y="297"/>
                  </a:lnTo>
                  <a:lnTo>
                    <a:pt x="1111" y="316"/>
                  </a:lnTo>
                  <a:lnTo>
                    <a:pt x="1097" y="306"/>
                  </a:lnTo>
                  <a:lnTo>
                    <a:pt x="1096" y="314"/>
                  </a:lnTo>
                  <a:lnTo>
                    <a:pt x="1083" y="312"/>
                  </a:lnTo>
                  <a:lnTo>
                    <a:pt x="1080" y="297"/>
                  </a:lnTo>
                  <a:lnTo>
                    <a:pt x="1058" y="297"/>
                  </a:lnTo>
                  <a:lnTo>
                    <a:pt x="1054" y="307"/>
                  </a:lnTo>
                  <a:lnTo>
                    <a:pt x="1066" y="310"/>
                  </a:lnTo>
                  <a:lnTo>
                    <a:pt x="1067" y="320"/>
                  </a:lnTo>
                  <a:lnTo>
                    <a:pt x="1042" y="353"/>
                  </a:lnTo>
                  <a:lnTo>
                    <a:pt x="1028" y="355"/>
                  </a:lnTo>
                  <a:lnTo>
                    <a:pt x="1015" y="338"/>
                  </a:lnTo>
                  <a:lnTo>
                    <a:pt x="988" y="329"/>
                  </a:lnTo>
                  <a:lnTo>
                    <a:pt x="985" y="332"/>
                  </a:lnTo>
                  <a:lnTo>
                    <a:pt x="1008" y="355"/>
                  </a:lnTo>
                  <a:lnTo>
                    <a:pt x="1050" y="361"/>
                  </a:lnTo>
                  <a:lnTo>
                    <a:pt x="1026" y="408"/>
                  </a:lnTo>
                  <a:lnTo>
                    <a:pt x="1007" y="416"/>
                  </a:lnTo>
                  <a:lnTo>
                    <a:pt x="992" y="410"/>
                  </a:lnTo>
                  <a:lnTo>
                    <a:pt x="993" y="417"/>
                  </a:lnTo>
                  <a:lnTo>
                    <a:pt x="989" y="417"/>
                  </a:lnTo>
                  <a:lnTo>
                    <a:pt x="988" y="430"/>
                  </a:lnTo>
                  <a:lnTo>
                    <a:pt x="977" y="438"/>
                  </a:lnTo>
                  <a:lnTo>
                    <a:pt x="960" y="424"/>
                  </a:lnTo>
                  <a:lnTo>
                    <a:pt x="948" y="426"/>
                  </a:lnTo>
                  <a:lnTo>
                    <a:pt x="923" y="414"/>
                  </a:lnTo>
                  <a:lnTo>
                    <a:pt x="919" y="418"/>
                  </a:lnTo>
                  <a:lnTo>
                    <a:pt x="924" y="424"/>
                  </a:lnTo>
                  <a:lnTo>
                    <a:pt x="925" y="418"/>
                  </a:lnTo>
                  <a:lnTo>
                    <a:pt x="948" y="430"/>
                  </a:lnTo>
                  <a:lnTo>
                    <a:pt x="945" y="435"/>
                  </a:lnTo>
                  <a:lnTo>
                    <a:pt x="955" y="428"/>
                  </a:lnTo>
                  <a:lnTo>
                    <a:pt x="972" y="438"/>
                  </a:lnTo>
                  <a:lnTo>
                    <a:pt x="977" y="459"/>
                  </a:lnTo>
                  <a:lnTo>
                    <a:pt x="962" y="467"/>
                  </a:lnTo>
                  <a:lnTo>
                    <a:pt x="943" y="466"/>
                  </a:lnTo>
                  <a:lnTo>
                    <a:pt x="944" y="475"/>
                  </a:lnTo>
                  <a:lnTo>
                    <a:pt x="952" y="477"/>
                  </a:lnTo>
                  <a:lnTo>
                    <a:pt x="939" y="477"/>
                  </a:lnTo>
                  <a:lnTo>
                    <a:pt x="939" y="499"/>
                  </a:lnTo>
                  <a:lnTo>
                    <a:pt x="932" y="494"/>
                  </a:lnTo>
                  <a:lnTo>
                    <a:pt x="926" y="504"/>
                  </a:lnTo>
                  <a:lnTo>
                    <a:pt x="922" y="504"/>
                  </a:lnTo>
                  <a:lnTo>
                    <a:pt x="924" y="509"/>
                  </a:lnTo>
                  <a:lnTo>
                    <a:pt x="920" y="516"/>
                  </a:lnTo>
                  <a:lnTo>
                    <a:pt x="901" y="526"/>
                  </a:lnTo>
                  <a:lnTo>
                    <a:pt x="908" y="535"/>
                  </a:lnTo>
                  <a:lnTo>
                    <a:pt x="897" y="562"/>
                  </a:lnTo>
                  <a:lnTo>
                    <a:pt x="896" y="612"/>
                  </a:lnTo>
                  <a:lnTo>
                    <a:pt x="894" y="617"/>
                  </a:lnTo>
                  <a:lnTo>
                    <a:pt x="903" y="625"/>
                  </a:lnTo>
                  <a:lnTo>
                    <a:pt x="906" y="638"/>
                  </a:lnTo>
                  <a:lnTo>
                    <a:pt x="908" y="627"/>
                  </a:lnTo>
                  <a:lnTo>
                    <a:pt x="926" y="630"/>
                  </a:lnTo>
                  <a:lnTo>
                    <a:pt x="942" y="675"/>
                  </a:lnTo>
                  <a:lnTo>
                    <a:pt x="942" y="687"/>
                  </a:lnTo>
                  <a:lnTo>
                    <a:pt x="934" y="695"/>
                  </a:lnTo>
                  <a:lnTo>
                    <a:pt x="967" y="682"/>
                  </a:lnTo>
                  <a:lnTo>
                    <a:pt x="1005" y="700"/>
                  </a:lnTo>
                  <a:lnTo>
                    <a:pt x="1024" y="712"/>
                  </a:lnTo>
                  <a:lnTo>
                    <a:pt x="1036" y="729"/>
                  </a:lnTo>
                  <a:lnTo>
                    <a:pt x="1068" y="739"/>
                  </a:lnTo>
                  <a:lnTo>
                    <a:pt x="1079" y="749"/>
                  </a:lnTo>
                  <a:lnTo>
                    <a:pt x="1073" y="768"/>
                  </a:lnTo>
                  <a:lnTo>
                    <a:pt x="1080" y="752"/>
                  </a:lnTo>
                  <a:lnTo>
                    <a:pt x="1138" y="758"/>
                  </a:lnTo>
                  <a:lnTo>
                    <a:pt x="1136" y="790"/>
                  </a:lnTo>
                  <a:lnTo>
                    <a:pt x="1140" y="819"/>
                  </a:lnTo>
                  <a:lnTo>
                    <a:pt x="1138" y="828"/>
                  </a:lnTo>
                  <a:lnTo>
                    <a:pt x="1155" y="849"/>
                  </a:lnTo>
                  <a:lnTo>
                    <a:pt x="1141" y="857"/>
                  </a:lnTo>
                  <a:lnTo>
                    <a:pt x="1160" y="857"/>
                  </a:lnTo>
                  <a:lnTo>
                    <a:pt x="1170" y="867"/>
                  </a:lnTo>
                  <a:lnTo>
                    <a:pt x="1172" y="877"/>
                  </a:lnTo>
                  <a:lnTo>
                    <a:pt x="1161" y="890"/>
                  </a:lnTo>
                  <a:lnTo>
                    <a:pt x="1176" y="880"/>
                  </a:lnTo>
                  <a:lnTo>
                    <a:pt x="1189" y="888"/>
                  </a:lnTo>
                  <a:lnTo>
                    <a:pt x="1188" y="878"/>
                  </a:lnTo>
                  <a:lnTo>
                    <a:pt x="1191" y="877"/>
                  </a:lnTo>
                  <a:lnTo>
                    <a:pt x="1194" y="874"/>
                  </a:lnTo>
                  <a:lnTo>
                    <a:pt x="1205" y="882"/>
                  </a:lnTo>
                  <a:lnTo>
                    <a:pt x="1209" y="874"/>
                  </a:lnTo>
                  <a:lnTo>
                    <a:pt x="1201" y="864"/>
                  </a:lnTo>
                  <a:lnTo>
                    <a:pt x="1214" y="852"/>
                  </a:lnTo>
                  <a:lnTo>
                    <a:pt x="1224" y="852"/>
                  </a:lnTo>
                  <a:lnTo>
                    <a:pt x="1215" y="850"/>
                  </a:lnTo>
                  <a:lnTo>
                    <a:pt x="1208" y="843"/>
                  </a:lnTo>
                  <a:lnTo>
                    <a:pt x="1203" y="797"/>
                  </a:lnTo>
                  <a:lnTo>
                    <a:pt x="1190" y="778"/>
                  </a:lnTo>
                  <a:lnTo>
                    <a:pt x="1229" y="750"/>
                  </a:lnTo>
                  <a:lnTo>
                    <a:pt x="1246" y="721"/>
                  </a:lnTo>
                  <a:lnTo>
                    <a:pt x="1257" y="719"/>
                  </a:lnTo>
                  <a:lnTo>
                    <a:pt x="1252" y="707"/>
                  </a:lnTo>
                  <a:lnTo>
                    <a:pt x="1246" y="717"/>
                  </a:lnTo>
                  <a:lnTo>
                    <a:pt x="1244" y="693"/>
                  </a:lnTo>
                  <a:lnTo>
                    <a:pt x="1231" y="646"/>
                  </a:lnTo>
                  <a:lnTo>
                    <a:pt x="1207" y="626"/>
                  </a:lnTo>
                  <a:lnTo>
                    <a:pt x="1207" y="616"/>
                  </a:lnTo>
                  <a:lnTo>
                    <a:pt x="1228" y="609"/>
                  </a:lnTo>
                  <a:lnTo>
                    <a:pt x="1228" y="595"/>
                  </a:lnTo>
                  <a:lnTo>
                    <a:pt x="1240" y="597"/>
                  </a:lnTo>
                  <a:lnTo>
                    <a:pt x="1233" y="593"/>
                  </a:lnTo>
                  <a:lnTo>
                    <a:pt x="1238" y="582"/>
                  </a:lnTo>
                  <a:lnTo>
                    <a:pt x="1228" y="582"/>
                  </a:lnTo>
                  <a:lnTo>
                    <a:pt x="1231" y="574"/>
                  </a:lnTo>
                  <a:lnTo>
                    <a:pt x="1227" y="564"/>
                  </a:lnTo>
                  <a:lnTo>
                    <a:pt x="1225" y="555"/>
                  </a:lnTo>
                  <a:lnTo>
                    <a:pt x="1231" y="553"/>
                  </a:lnTo>
                  <a:lnTo>
                    <a:pt x="1219" y="549"/>
                  </a:lnTo>
                  <a:lnTo>
                    <a:pt x="1233" y="512"/>
                  </a:lnTo>
                  <a:lnTo>
                    <a:pt x="1220" y="509"/>
                  </a:lnTo>
                  <a:lnTo>
                    <a:pt x="1218" y="491"/>
                  </a:lnTo>
                  <a:lnTo>
                    <a:pt x="1231" y="477"/>
                  </a:lnTo>
                  <a:lnTo>
                    <a:pt x="1278" y="495"/>
                  </a:lnTo>
                  <a:lnTo>
                    <a:pt x="1302" y="481"/>
                  </a:lnTo>
                  <a:lnTo>
                    <a:pt x="1326" y="495"/>
                  </a:lnTo>
                  <a:lnTo>
                    <a:pt x="1322" y="509"/>
                  </a:lnTo>
                  <a:lnTo>
                    <a:pt x="1333" y="504"/>
                  </a:lnTo>
                  <a:lnTo>
                    <a:pt x="1336" y="515"/>
                  </a:lnTo>
                  <a:lnTo>
                    <a:pt x="1333" y="520"/>
                  </a:lnTo>
                  <a:lnTo>
                    <a:pt x="1347" y="518"/>
                  </a:lnTo>
                  <a:lnTo>
                    <a:pt x="1341" y="523"/>
                  </a:lnTo>
                  <a:lnTo>
                    <a:pt x="1346" y="536"/>
                  </a:lnTo>
                  <a:lnTo>
                    <a:pt x="1371" y="539"/>
                  </a:lnTo>
                  <a:lnTo>
                    <a:pt x="1375" y="548"/>
                  </a:lnTo>
                  <a:lnTo>
                    <a:pt x="1384" y="539"/>
                  </a:lnTo>
                  <a:lnTo>
                    <a:pt x="1389" y="545"/>
                  </a:lnTo>
                  <a:lnTo>
                    <a:pt x="1382" y="561"/>
                  </a:lnTo>
                  <a:lnTo>
                    <a:pt x="1389" y="578"/>
                  </a:lnTo>
                  <a:lnTo>
                    <a:pt x="1353" y="579"/>
                  </a:lnTo>
                  <a:lnTo>
                    <a:pt x="1384" y="585"/>
                  </a:lnTo>
                  <a:lnTo>
                    <a:pt x="1389" y="595"/>
                  </a:lnTo>
                  <a:lnTo>
                    <a:pt x="1384" y="607"/>
                  </a:lnTo>
                  <a:lnTo>
                    <a:pt x="1392" y="608"/>
                  </a:lnTo>
                  <a:lnTo>
                    <a:pt x="1387" y="612"/>
                  </a:lnTo>
                  <a:lnTo>
                    <a:pt x="1392" y="620"/>
                  </a:lnTo>
                  <a:lnTo>
                    <a:pt x="1384" y="624"/>
                  </a:lnTo>
                  <a:lnTo>
                    <a:pt x="1376" y="620"/>
                  </a:lnTo>
                  <a:lnTo>
                    <a:pt x="1379" y="626"/>
                  </a:lnTo>
                  <a:lnTo>
                    <a:pt x="1370" y="631"/>
                  </a:lnTo>
                  <a:lnTo>
                    <a:pt x="1407" y="623"/>
                  </a:lnTo>
                  <a:lnTo>
                    <a:pt x="1412" y="640"/>
                  </a:lnTo>
                  <a:lnTo>
                    <a:pt x="1411" y="651"/>
                  </a:lnTo>
                  <a:lnTo>
                    <a:pt x="1397" y="654"/>
                  </a:lnTo>
                  <a:lnTo>
                    <a:pt x="1411" y="652"/>
                  </a:lnTo>
                  <a:lnTo>
                    <a:pt x="1418" y="633"/>
                  </a:lnTo>
                  <a:lnTo>
                    <a:pt x="1416" y="643"/>
                  </a:lnTo>
                  <a:lnTo>
                    <a:pt x="1419" y="640"/>
                  </a:lnTo>
                  <a:lnTo>
                    <a:pt x="1421" y="652"/>
                  </a:lnTo>
                  <a:lnTo>
                    <a:pt x="1441" y="638"/>
                  </a:lnTo>
                  <a:lnTo>
                    <a:pt x="1446" y="624"/>
                  </a:lnTo>
                  <a:lnTo>
                    <a:pt x="1454" y="630"/>
                  </a:lnTo>
                  <a:lnTo>
                    <a:pt x="1454" y="640"/>
                  </a:lnTo>
                  <a:lnTo>
                    <a:pt x="1459" y="631"/>
                  </a:lnTo>
                  <a:lnTo>
                    <a:pt x="1453" y="622"/>
                  </a:lnTo>
                  <a:lnTo>
                    <a:pt x="1460" y="622"/>
                  </a:lnTo>
                  <a:lnTo>
                    <a:pt x="1463" y="612"/>
                  </a:lnTo>
                  <a:lnTo>
                    <a:pt x="1461" y="608"/>
                  </a:lnTo>
                  <a:lnTo>
                    <a:pt x="1469" y="602"/>
                  </a:lnTo>
                  <a:lnTo>
                    <a:pt x="1464" y="591"/>
                  </a:lnTo>
                  <a:lnTo>
                    <a:pt x="1477" y="569"/>
                  </a:lnTo>
                  <a:lnTo>
                    <a:pt x="1483" y="569"/>
                  </a:lnTo>
                  <a:lnTo>
                    <a:pt x="1487" y="579"/>
                  </a:lnTo>
                  <a:lnTo>
                    <a:pt x="1484" y="585"/>
                  </a:lnTo>
                  <a:lnTo>
                    <a:pt x="1489" y="585"/>
                  </a:lnTo>
                  <a:lnTo>
                    <a:pt x="1492" y="598"/>
                  </a:lnTo>
                  <a:lnTo>
                    <a:pt x="1499" y="599"/>
                  </a:lnTo>
                  <a:lnTo>
                    <a:pt x="1494" y="604"/>
                  </a:lnTo>
                  <a:lnTo>
                    <a:pt x="1507" y="611"/>
                  </a:lnTo>
                  <a:lnTo>
                    <a:pt x="1489" y="620"/>
                  </a:lnTo>
                  <a:lnTo>
                    <a:pt x="1510" y="616"/>
                  </a:lnTo>
                  <a:lnTo>
                    <a:pt x="1509" y="626"/>
                  </a:lnTo>
                  <a:lnTo>
                    <a:pt x="1517" y="632"/>
                  </a:lnTo>
                  <a:lnTo>
                    <a:pt x="1503" y="638"/>
                  </a:lnTo>
                  <a:lnTo>
                    <a:pt x="1523" y="642"/>
                  </a:lnTo>
                  <a:lnTo>
                    <a:pt x="1510" y="654"/>
                  </a:lnTo>
                  <a:lnTo>
                    <a:pt x="1523" y="651"/>
                  </a:lnTo>
                  <a:lnTo>
                    <a:pt x="1526" y="656"/>
                  </a:lnTo>
                  <a:lnTo>
                    <a:pt x="1522" y="661"/>
                  </a:lnTo>
                  <a:lnTo>
                    <a:pt x="1528" y="660"/>
                  </a:lnTo>
                  <a:lnTo>
                    <a:pt x="1536" y="670"/>
                  </a:lnTo>
                  <a:lnTo>
                    <a:pt x="1525" y="677"/>
                  </a:lnTo>
                  <a:lnTo>
                    <a:pt x="1534" y="676"/>
                  </a:lnTo>
                  <a:lnTo>
                    <a:pt x="1544" y="691"/>
                  </a:lnTo>
                  <a:lnTo>
                    <a:pt x="1537" y="699"/>
                  </a:lnTo>
                  <a:lnTo>
                    <a:pt x="1538" y="703"/>
                  </a:lnTo>
                  <a:lnTo>
                    <a:pt x="1526" y="699"/>
                  </a:lnTo>
                  <a:lnTo>
                    <a:pt x="1529" y="702"/>
                  </a:lnTo>
                  <a:lnTo>
                    <a:pt x="1515" y="705"/>
                  </a:lnTo>
                  <a:lnTo>
                    <a:pt x="1537" y="707"/>
                  </a:lnTo>
                  <a:lnTo>
                    <a:pt x="1533" y="711"/>
                  </a:lnTo>
                  <a:lnTo>
                    <a:pt x="1538" y="717"/>
                  </a:lnTo>
                  <a:lnTo>
                    <a:pt x="1534" y="721"/>
                  </a:lnTo>
                  <a:lnTo>
                    <a:pt x="1546" y="720"/>
                  </a:lnTo>
                  <a:lnTo>
                    <a:pt x="1547" y="730"/>
                  </a:lnTo>
                  <a:lnTo>
                    <a:pt x="1566" y="735"/>
                  </a:lnTo>
                  <a:lnTo>
                    <a:pt x="1567" y="746"/>
                  </a:lnTo>
                  <a:lnTo>
                    <a:pt x="1563" y="752"/>
                  </a:lnTo>
                  <a:lnTo>
                    <a:pt x="1578" y="750"/>
                  </a:lnTo>
                  <a:lnTo>
                    <a:pt x="1581" y="754"/>
                  </a:lnTo>
                  <a:lnTo>
                    <a:pt x="1578" y="765"/>
                  </a:lnTo>
                  <a:lnTo>
                    <a:pt x="1587" y="754"/>
                  </a:lnTo>
                  <a:lnTo>
                    <a:pt x="1595" y="766"/>
                  </a:lnTo>
                  <a:lnTo>
                    <a:pt x="1603" y="769"/>
                  </a:lnTo>
                  <a:lnTo>
                    <a:pt x="1610" y="762"/>
                  </a:lnTo>
                  <a:lnTo>
                    <a:pt x="1622" y="776"/>
                  </a:lnTo>
                  <a:lnTo>
                    <a:pt x="1583" y="791"/>
                  </a:lnTo>
                  <a:lnTo>
                    <a:pt x="1597" y="790"/>
                  </a:lnTo>
                  <a:lnTo>
                    <a:pt x="1574" y="798"/>
                  </a:lnTo>
                  <a:lnTo>
                    <a:pt x="1569" y="807"/>
                  </a:lnTo>
                  <a:lnTo>
                    <a:pt x="1556" y="800"/>
                  </a:lnTo>
                  <a:lnTo>
                    <a:pt x="1551" y="804"/>
                  </a:lnTo>
                  <a:lnTo>
                    <a:pt x="1567" y="810"/>
                  </a:lnTo>
                  <a:lnTo>
                    <a:pt x="1566" y="819"/>
                  </a:lnTo>
                  <a:lnTo>
                    <a:pt x="1597" y="794"/>
                  </a:lnTo>
                  <a:lnTo>
                    <a:pt x="1616" y="791"/>
                  </a:lnTo>
                  <a:lnTo>
                    <a:pt x="1608" y="789"/>
                  </a:lnTo>
                  <a:lnTo>
                    <a:pt x="1625" y="788"/>
                  </a:lnTo>
                  <a:lnTo>
                    <a:pt x="1625" y="814"/>
                  </a:lnTo>
                  <a:lnTo>
                    <a:pt x="1632" y="801"/>
                  </a:lnTo>
                  <a:lnTo>
                    <a:pt x="1651" y="809"/>
                  </a:lnTo>
                  <a:lnTo>
                    <a:pt x="1649" y="811"/>
                  </a:lnTo>
                  <a:lnTo>
                    <a:pt x="1655" y="821"/>
                  </a:lnTo>
                  <a:lnTo>
                    <a:pt x="1642" y="821"/>
                  </a:lnTo>
                  <a:lnTo>
                    <a:pt x="1651" y="827"/>
                  </a:lnTo>
                  <a:lnTo>
                    <a:pt x="1654" y="838"/>
                  </a:lnTo>
                  <a:lnTo>
                    <a:pt x="1649" y="840"/>
                  </a:lnTo>
                  <a:lnTo>
                    <a:pt x="1656" y="847"/>
                  </a:lnTo>
                  <a:lnTo>
                    <a:pt x="1649" y="846"/>
                  </a:lnTo>
                  <a:lnTo>
                    <a:pt x="1656" y="853"/>
                  </a:lnTo>
                  <a:lnTo>
                    <a:pt x="1637" y="873"/>
                  </a:lnTo>
                  <a:lnTo>
                    <a:pt x="1603" y="880"/>
                  </a:lnTo>
                  <a:lnTo>
                    <a:pt x="1572" y="912"/>
                  </a:lnTo>
                  <a:lnTo>
                    <a:pt x="1568" y="911"/>
                  </a:lnTo>
                  <a:lnTo>
                    <a:pt x="1569" y="907"/>
                  </a:lnTo>
                  <a:lnTo>
                    <a:pt x="1541" y="917"/>
                  </a:lnTo>
                  <a:lnTo>
                    <a:pt x="1529" y="912"/>
                  </a:lnTo>
                  <a:lnTo>
                    <a:pt x="1450" y="912"/>
                  </a:lnTo>
                  <a:lnTo>
                    <a:pt x="1439" y="921"/>
                  </a:lnTo>
                  <a:lnTo>
                    <a:pt x="1430" y="939"/>
                  </a:lnTo>
                  <a:lnTo>
                    <a:pt x="1415" y="941"/>
                  </a:lnTo>
                  <a:lnTo>
                    <a:pt x="1400" y="954"/>
                  </a:lnTo>
                  <a:lnTo>
                    <a:pt x="1390" y="970"/>
                  </a:lnTo>
                  <a:lnTo>
                    <a:pt x="1382" y="974"/>
                  </a:lnTo>
                  <a:lnTo>
                    <a:pt x="1372" y="994"/>
                  </a:lnTo>
                  <a:lnTo>
                    <a:pt x="1356" y="1011"/>
                  </a:lnTo>
                  <a:lnTo>
                    <a:pt x="1364" y="1007"/>
                  </a:lnTo>
                  <a:lnTo>
                    <a:pt x="1386" y="980"/>
                  </a:lnTo>
                  <a:lnTo>
                    <a:pt x="1410" y="961"/>
                  </a:lnTo>
                  <a:lnTo>
                    <a:pt x="1444" y="945"/>
                  </a:lnTo>
                  <a:lnTo>
                    <a:pt x="1474" y="943"/>
                  </a:lnTo>
                  <a:lnTo>
                    <a:pt x="1488" y="950"/>
                  </a:lnTo>
                  <a:lnTo>
                    <a:pt x="1489" y="962"/>
                  </a:lnTo>
                  <a:lnTo>
                    <a:pt x="1470" y="977"/>
                  </a:lnTo>
                  <a:lnTo>
                    <a:pt x="1459" y="974"/>
                  </a:lnTo>
                  <a:lnTo>
                    <a:pt x="1445" y="978"/>
                  </a:lnTo>
                  <a:lnTo>
                    <a:pt x="1460" y="981"/>
                  </a:lnTo>
                  <a:lnTo>
                    <a:pt x="1463" y="987"/>
                  </a:lnTo>
                  <a:lnTo>
                    <a:pt x="1473" y="982"/>
                  </a:lnTo>
                  <a:lnTo>
                    <a:pt x="1479" y="986"/>
                  </a:lnTo>
                  <a:lnTo>
                    <a:pt x="1469" y="1005"/>
                  </a:lnTo>
                  <a:lnTo>
                    <a:pt x="1478" y="1005"/>
                  </a:lnTo>
                  <a:lnTo>
                    <a:pt x="1480" y="1021"/>
                  </a:lnTo>
                  <a:lnTo>
                    <a:pt x="1484" y="1027"/>
                  </a:lnTo>
                  <a:lnTo>
                    <a:pt x="1499" y="1033"/>
                  </a:lnTo>
                  <a:lnTo>
                    <a:pt x="1495" y="1036"/>
                  </a:lnTo>
                  <a:lnTo>
                    <a:pt x="1520" y="1045"/>
                  </a:lnTo>
                  <a:lnTo>
                    <a:pt x="1534" y="1039"/>
                  </a:lnTo>
                  <a:lnTo>
                    <a:pt x="1536" y="1045"/>
                  </a:lnTo>
                  <a:lnTo>
                    <a:pt x="1547" y="1047"/>
                  </a:lnTo>
                  <a:lnTo>
                    <a:pt x="1546" y="1053"/>
                  </a:lnTo>
                  <a:lnTo>
                    <a:pt x="1553" y="1055"/>
                  </a:lnTo>
                  <a:lnTo>
                    <a:pt x="1517" y="1069"/>
                  </a:lnTo>
                  <a:lnTo>
                    <a:pt x="1503" y="1070"/>
                  </a:lnTo>
                  <a:lnTo>
                    <a:pt x="1503" y="1076"/>
                  </a:lnTo>
                  <a:lnTo>
                    <a:pt x="1493" y="1074"/>
                  </a:lnTo>
                  <a:lnTo>
                    <a:pt x="1489" y="1082"/>
                  </a:lnTo>
                  <a:lnTo>
                    <a:pt x="1468" y="1104"/>
                  </a:lnTo>
                  <a:lnTo>
                    <a:pt x="1455" y="1095"/>
                  </a:lnTo>
                  <a:lnTo>
                    <a:pt x="1454" y="1085"/>
                  </a:lnTo>
                  <a:lnTo>
                    <a:pt x="1459" y="1074"/>
                  </a:lnTo>
                  <a:lnTo>
                    <a:pt x="1454" y="1075"/>
                  </a:lnTo>
                  <a:lnTo>
                    <a:pt x="1487" y="1055"/>
                  </a:lnTo>
                  <a:lnTo>
                    <a:pt x="1492" y="1061"/>
                  </a:lnTo>
                  <a:lnTo>
                    <a:pt x="1508" y="1053"/>
                  </a:lnTo>
                  <a:lnTo>
                    <a:pt x="1479" y="1054"/>
                  </a:lnTo>
                  <a:lnTo>
                    <a:pt x="1478" y="1050"/>
                  </a:lnTo>
                  <a:lnTo>
                    <a:pt x="1488" y="1040"/>
                  </a:lnTo>
                  <a:lnTo>
                    <a:pt x="1484" y="1037"/>
                  </a:lnTo>
                  <a:lnTo>
                    <a:pt x="1463" y="1056"/>
                  </a:lnTo>
                  <a:lnTo>
                    <a:pt x="1435" y="1059"/>
                  </a:lnTo>
                  <a:lnTo>
                    <a:pt x="1426" y="1057"/>
                  </a:lnTo>
                  <a:lnTo>
                    <a:pt x="1425" y="1047"/>
                  </a:lnTo>
                  <a:lnTo>
                    <a:pt x="1420" y="1045"/>
                  </a:lnTo>
                  <a:lnTo>
                    <a:pt x="1420" y="1007"/>
                  </a:lnTo>
                  <a:lnTo>
                    <a:pt x="1411" y="998"/>
                  </a:lnTo>
                  <a:lnTo>
                    <a:pt x="1400" y="1004"/>
                  </a:lnTo>
                  <a:lnTo>
                    <a:pt x="1389" y="996"/>
                  </a:lnTo>
                  <a:lnTo>
                    <a:pt x="1377" y="1013"/>
                  </a:lnTo>
                  <a:lnTo>
                    <a:pt x="1365" y="1055"/>
                  </a:lnTo>
                  <a:lnTo>
                    <a:pt x="1351" y="1057"/>
                  </a:lnTo>
                  <a:lnTo>
                    <a:pt x="1347" y="1064"/>
                  </a:lnTo>
                  <a:lnTo>
                    <a:pt x="1281" y="1064"/>
                  </a:lnTo>
                  <a:lnTo>
                    <a:pt x="1266" y="1075"/>
                  </a:lnTo>
                  <a:lnTo>
                    <a:pt x="1243" y="1088"/>
                  </a:lnTo>
                  <a:lnTo>
                    <a:pt x="1238" y="1086"/>
                  </a:lnTo>
                  <a:lnTo>
                    <a:pt x="1241" y="1093"/>
                  </a:lnTo>
                  <a:lnTo>
                    <a:pt x="1220" y="1092"/>
                  </a:lnTo>
                  <a:lnTo>
                    <a:pt x="1199" y="1098"/>
                  </a:lnTo>
                  <a:lnTo>
                    <a:pt x="1188" y="1110"/>
                  </a:lnTo>
                  <a:lnTo>
                    <a:pt x="1201" y="1112"/>
                  </a:lnTo>
                  <a:lnTo>
                    <a:pt x="1205" y="1122"/>
                  </a:lnTo>
                  <a:lnTo>
                    <a:pt x="1182" y="1122"/>
                  </a:lnTo>
                  <a:lnTo>
                    <a:pt x="1172" y="1128"/>
                  </a:lnTo>
                  <a:lnTo>
                    <a:pt x="1161" y="1125"/>
                  </a:lnTo>
                  <a:lnTo>
                    <a:pt x="1135" y="1144"/>
                  </a:lnTo>
                  <a:lnTo>
                    <a:pt x="1123" y="1143"/>
                  </a:lnTo>
                  <a:lnTo>
                    <a:pt x="1127" y="1133"/>
                  </a:lnTo>
                  <a:lnTo>
                    <a:pt x="1135" y="1134"/>
                  </a:lnTo>
                  <a:lnTo>
                    <a:pt x="1132" y="1127"/>
                  </a:lnTo>
                  <a:lnTo>
                    <a:pt x="1135" y="1116"/>
                  </a:lnTo>
                  <a:lnTo>
                    <a:pt x="1148" y="1108"/>
                  </a:lnTo>
                  <a:lnTo>
                    <a:pt x="1149" y="1086"/>
                  </a:lnTo>
                  <a:lnTo>
                    <a:pt x="1156" y="1070"/>
                  </a:lnTo>
                  <a:lnTo>
                    <a:pt x="1151" y="1056"/>
                  </a:lnTo>
                  <a:lnTo>
                    <a:pt x="1158" y="1057"/>
                  </a:lnTo>
                  <a:lnTo>
                    <a:pt x="1160" y="1065"/>
                  </a:lnTo>
                  <a:lnTo>
                    <a:pt x="1164" y="1064"/>
                  </a:lnTo>
                  <a:lnTo>
                    <a:pt x="1165" y="1074"/>
                  </a:lnTo>
                  <a:lnTo>
                    <a:pt x="1169" y="1070"/>
                  </a:lnTo>
                  <a:lnTo>
                    <a:pt x="1182" y="1075"/>
                  </a:lnTo>
                  <a:lnTo>
                    <a:pt x="1182" y="1066"/>
                  </a:lnTo>
                  <a:lnTo>
                    <a:pt x="1189" y="1068"/>
                  </a:lnTo>
                  <a:lnTo>
                    <a:pt x="1182" y="1060"/>
                  </a:lnTo>
                  <a:lnTo>
                    <a:pt x="1182" y="1054"/>
                  </a:lnTo>
                  <a:lnTo>
                    <a:pt x="1168" y="1039"/>
                  </a:lnTo>
                  <a:lnTo>
                    <a:pt x="1103" y="1027"/>
                  </a:lnTo>
                  <a:lnTo>
                    <a:pt x="1100" y="1020"/>
                  </a:lnTo>
                  <a:lnTo>
                    <a:pt x="1099" y="1023"/>
                  </a:lnTo>
                  <a:lnTo>
                    <a:pt x="1096" y="1023"/>
                  </a:lnTo>
                  <a:lnTo>
                    <a:pt x="1097" y="1011"/>
                  </a:lnTo>
                  <a:lnTo>
                    <a:pt x="1092" y="1009"/>
                  </a:lnTo>
                  <a:lnTo>
                    <a:pt x="1092" y="998"/>
                  </a:lnTo>
                  <a:lnTo>
                    <a:pt x="1086" y="990"/>
                  </a:lnTo>
                  <a:lnTo>
                    <a:pt x="1087" y="980"/>
                  </a:lnTo>
                  <a:lnTo>
                    <a:pt x="1072" y="981"/>
                  </a:lnTo>
                  <a:lnTo>
                    <a:pt x="1060" y="957"/>
                  </a:lnTo>
                  <a:lnTo>
                    <a:pt x="1046" y="956"/>
                  </a:lnTo>
                  <a:lnTo>
                    <a:pt x="1046" y="970"/>
                  </a:lnTo>
                  <a:lnTo>
                    <a:pt x="1040" y="954"/>
                  </a:lnTo>
                  <a:lnTo>
                    <a:pt x="1027" y="950"/>
                  </a:lnTo>
                  <a:lnTo>
                    <a:pt x="1020" y="966"/>
                  </a:lnTo>
                  <a:lnTo>
                    <a:pt x="1020" y="955"/>
                  </a:lnTo>
                  <a:lnTo>
                    <a:pt x="1014" y="968"/>
                  </a:lnTo>
                  <a:lnTo>
                    <a:pt x="1012" y="962"/>
                  </a:lnTo>
                  <a:lnTo>
                    <a:pt x="1002" y="976"/>
                  </a:lnTo>
                  <a:lnTo>
                    <a:pt x="994" y="980"/>
                  </a:lnTo>
                  <a:lnTo>
                    <a:pt x="973" y="975"/>
                  </a:lnTo>
                  <a:lnTo>
                    <a:pt x="963" y="977"/>
                  </a:lnTo>
                  <a:lnTo>
                    <a:pt x="935" y="961"/>
                  </a:lnTo>
                  <a:lnTo>
                    <a:pt x="901" y="958"/>
                  </a:lnTo>
                  <a:lnTo>
                    <a:pt x="891" y="938"/>
                  </a:lnTo>
                  <a:lnTo>
                    <a:pt x="890" y="951"/>
                  </a:lnTo>
                  <a:lnTo>
                    <a:pt x="354" y="950"/>
                  </a:lnTo>
                  <a:lnTo>
                    <a:pt x="350" y="946"/>
                  </a:lnTo>
                  <a:lnTo>
                    <a:pt x="358" y="943"/>
                  </a:lnTo>
                  <a:lnTo>
                    <a:pt x="346" y="942"/>
                  </a:lnTo>
                  <a:lnTo>
                    <a:pt x="346" y="929"/>
                  </a:lnTo>
                  <a:lnTo>
                    <a:pt x="338" y="937"/>
                  </a:lnTo>
                  <a:lnTo>
                    <a:pt x="338" y="929"/>
                  </a:lnTo>
                  <a:lnTo>
                    <a:pt x="331" y="918"/>
                  </a:lnTo>
                  <a:lnTo>
                    <a:pt x="331" y="925"/>
                  </a:lnTo>
                  <a:lnTo>
                    <a:pt x="326" y="926"/>
                  </a:lnTo>
                  <a:lnTo>
                    <a:pt x="318" y="922"/>
                  </a:lnTo>
                  <a:lnTo>
                    <a:pt x="315" y="917"/>
                  </a:lnTo>
                  <a:lnTo>
                    <a:pt x="318" y="907"/>
                  </a:lnTo>
                  <a:lnTo>
                    <a:pt x="289" y="903"/>
                  </a:lnTo>
                  <a:lnTo>
                    <a:pt x="292" y="898"/>
                  </a:lnTo>
                  <a:lnTo>
                    <a:pt x="284" y="893"/>
                  </a:lnTo>
                  <a:lnTo>
                    <a:pt x="286" y="890"/>
                  </a:lnTo>
                  <a:lnTo>
                    <a:pt x="269" y="893"/>
                  </a:lnTo>
                  <a:lnTo>
                    <a:pt x="259" y="887"/>
                  </a:lnTo>
                  <a:lnTo>
                    <a:pt x="257" y="882"/>
                  </a:lnTo>
                  <a:lnTo>
                    <a:pt x="264" y="880"/>
                  </a:lnTo>
                  <a:lnTo>
                    <a:pt x="257" y="877"/>
                  </a:lnTo>
                  <a:lnTo>
                    <a:pt x="266" y="874"/>
                  </a:lnTo>
                  <a:lnTo>
                    <a:pt x="263" y="873"/>
                  </a:lnTo>
                  <a:lnTo>
                    <a:pt x="263" y="866"/>
                  </a:lnTo>
                  <a:lnTo>
                    <a:pt x="256" y="870"/>
                  </a:lnTo>
                  <a:lnTo>
                    <a:pt x="254" y="844"/>
                  </a:lnTo>
                  <a:lnTo>
                    <a:pt x="246" y="847"/>
                  </a:lnTo>
                  <a:lnTo>
                    <a:pt x="246" y="840"/>
                  </a:lnTo>
                  <a:lnTo>
                    <a:pt x="237" y="842"/>
                  </a:lnTo>
                  <a:lnTo>
                    <a:pt x="231" y="827"/>
                  </a:lnTo>
                  <a:lnTo>
                    <a:pt x="232" y="811"/>
                  </a:lnTo>
                  <a:lnTo>
                    <a:pt x="227" y="813"/>
                  </a:lnTo>
                  <a:lnTo>
                    <a:pt x="212" y="795"/>
                  </a:lnTo>
                  <a:lnTo>
                    <a:pt x="215" y="787"/>
                  </a:lnTo>
                  <a:lnTo>
                    <a:pt x="205" y="780"/>
                  </a:lnTo>
                  <a:lnTo>
                    <a:pt x="207" y="772"/>
                  </a:lnTo>
                  <a:lnTo>
                    <a:pt x="212" y="772"/>
                  </a:lnTo>
                  <a:lnTo>
                    <a:pt x="211" y="760"/>
                  </a:lnTo>
                  <a:lnTo>
                    <a:pt x="212" y="726"/>
                  </a:lnTo>
                  <a:lnTo>
                    <a:pt x="176" y="706"/>
                  </a:lnTo>
                  <a:lnTo>
                    <a:pt x="139" y="632"/>
                  </a:lnTo>
                  <a:lnTo>
                    <a:pt x="127" y="624"/>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8" name="Group 225"/>
            <p:cNvGrpSpPr>
              <a:grpSpLocks/>
            </p:cNvGrpSpPr>
            <p:nvPr/>
          </p:nvGrpSpPr>
          <p:grpSpPr bwMode="auto">
            <a:xfrm rot="322362">
              <a:off x="4305427" y="3483530"/>
              <a:ext cx="232757" cy="319515"/>
              <a:chOff x="1061" y="813"/>
              <a:chExt cx="302" cy="379"/>
            </a:xfrm>
            <a:solidFill>
              <a:schemeClr val="bg1">
                <a:lumMod val="85000"/>
              </a:schemeClr>
            </a:solidFill>
          </p:grpSpPr>
          <p:sp>
            <p:nvSpPr>
              <p:cNvPr id="486" name="Freeform 226"/>
              <p:cNvSpPr>
                <a:spLocks/>
              </p:cNvSpPr>
              <p:nvPr/>
            </p:nvSpPr>
            <p:spPr bwMode="auto">
              <a:xfrm>
                <a:off x="1083" y="1178"/>
                <a:ext cx="21" cy="14"/>
              </a:xfrm>
              <a:custGeom>
                <a:avLst/>
                <a:gdLst>
                  <a:gd name="T0" fmla="*/ 6 w 25"/>
                  <a:gd name="T1" fmla="*/ 2 h 17"/>
                  <a:gd name="T2" fmla="*/ 21 w 25"/>
                  <a:gd name="T3" fmla="*/ 0 h 17"/>
                  <a:gd name="T4" fmla="*/ 5 w 25"/>
                  <a:gd name="T5" fmla="*/ 14 h 17"/>
                  <a:gd name="T6" fmla="*/ 0 w 25"/>
                  <a:gd name="T7" fmla="*/ 12 h 17"/>
                  <a:gd name="T8" fmla="*/ 6 w 25"/>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7" y="3"/>
                    </a:moveTo>
                    <a:lnTo>
                      <a:pt x="25" y="0"/>
                    </a:lnTo>
                    <a:lnTo>
                      <a:pt x="6" y="17"/>
                    </a:lnTo>
                    <a:lnTo>
                      <a:pt x="0" y="14"/>
                    </a:lnTo>
                    <a:lnTo>
                      <a:pt x="7"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7" name="Freeform 227"/>
              <p:cNvSpPr>
                <a:spLocks/>
              </p:cNvSpPr>
              <p:nvPr/>
            </p:nvSpPr>
            <p:spPr bwMode="auto">
              <a:xfrm>
                <a:off x="1075" y="1171"/>
                <a:ext cx="21" cy="10"/>
              </a:xfrm>
              <a:custGeom>
                <a:avLst/>
                <a:gdLst>
                  <a:gd name="T0" fmla="*/ 15 w 26"/>
                  <a:gd name="T1" fmla="*/ 0 h 13"/>
                  <a:gd name="T2" fmla="*/ 21 w 26"/>
                  <a:gd name="T3" fmla="*/ 3 h 13"/>
                  <a:gd name="T4" fmla="*/ 0 w 26"/>
                  <a:gd name="T5" fmla="*/ 10 h 13"/>
                  <a:gd name="T6" fmla="*/ 15 w 26"/>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13">
                    <a:moveTo>
                      <a:pt x="18" y="0"/>
                    </a:moveTo>
                    <a:lnTo>
                      <a:pt x="26" y="4"/>
                    </a:lnTo>
                    <a:lnTo>
                      <a:pt x="0" y="13"/>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8" name="Freeform 228"/>
              <p:cNvSpPr>
                <a:spLocks/>
              </p:cNvSpPr>
              <p:nvPr/>
            </p:nvSpPr>
            <p:spPr bwMode="auto">
              <a:xfrm>
                <a:off x="1110" y="1126"/>
                <a:ext cx="18" cy="10"/>
              </a:xfrm>
              <a:custGeom>
                <a:avLst/>
                <a:gdLst>
                  <a:gd name="T0" fmla="*/ 10 w 23"/>
                  <a:gd name="T1" fmla="*/ 0 h 13"/>
                  <a:gd name="T2" fmla="*/ 18 w 23"/>
                  <a:gd name="T3" fmla="*/ 2 h 13"/>
                  <a:gd name="T4" fmla="*/ 13 w 23"/>
                  <a:gd name="T5" fmla="*/ 6 h 13"/>
                  <a:gd name="T6" fmla="*/ 0 w 23"/>
                  <a:gd name="T7" fmla="*/ 10 h 13"/>
                  <a:gd name="T8" fmla="*/ 10 w 23"/>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3">
                    <a:moveTo>
                      <a:pt x="13" y="0"/>
                    </a:moveTo>
                    <a:lnTo>
                      <a:pt x="23" y="2"/>
                    </a:lnTo>
                    <a:lnTo>
                      <a:pt x="16" y="8"/>
                    </a:lnTo>
                    <a:lnTo>
                      <a:pt x="0" y="13"/>
                    </a:lnTo>
                    <a:lnTo>
                      <a:pt x="1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9" name="Freeform 229"/>
              <p:cNvSpPr>
                <a:spLocks/>
              </p:cNvSpPr>
              <p:nvPr/>
            </p:nvSpPr>
            <p:spPr bwMode="auto">
              <a:xfrm>
                <a:off x="1119" y="1074"/>
                <a:ext cx="37" cy="33"/>
              </a:xfrm>
              <a:custGeom>
                <a:avLst/>
                <a:gdLst>
                  <a:gd name="T0" fmla="*/ 29 w 47"/>
                  <a:gd name="T1" fmla="*/ 0 h 41"/>
                  <a:gd name="T2" fmla="*/ 37 w 47"/>
                  <a:gd name="T3" fmla="*/ 14 h 41"/>
                  <a:gd name="T4" fmla="*/ 33 w 47"/>
                  <a:gd name="T5" fmla="*/ 28 h 41"/>
                  <a:gd name="T6" fmla="*/ 21 w 47"/>
                  <a:gd name="T7" fmla="*/ 33 h 41"/>
                  <a:gd name="T8" fmla="*/ 12 w 47"/>
                  <a:gd name="T9" fmla="*/ 26 h 41"/>
                  <a:gd name="T10" fmla="*/ 6 w 47"/>
                  <a:gd name="T11" fmla="*/ 1 h 41"/>
                  <a:gd name="T12" fmla="*/ 0 w 47"/>
                  <a:gd name="T13" fmla="*/ 0 h 41"/>
                  <a:gd name="T14" fmla="*/ 29 w 47"/>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 h="41">
                    <a:moveTo>
                      <a:pt x="37" y="0"/>
                    </a:moveTo>
                    <a:lnTo>
                      <a:pt x="47" y="17"/>
                    </a:lnTo>
                    <a:lnTo>
                      <a:pt x="42" y="35"/>
                    </a:lnTo>
                    <a:lnTo>
                      <a:pt x="27" y="41"/>
                    </a:lnTo>
                    <a:lnTo>
                      <a:pt x="15" y="32"/>
                    </a:lnTo>
                    <a:lnTo>
                      <a:pt x="7" y="1"/>
                    </a:lnTo>
                    <a:lnTo>
                      <a:pt x="0" y="0"/>
                    </a:lnTo>
                    <a:lnTo>
                      <a:pt x="3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90" name="Freeform 230"/>
              <p:cNvSpPr>
                <a:spLocks/>
              </p:cNvSpPr>
              <p:nvPr/>
            </p:nvSpPr>
            <p:spPr bwMode="auto">
              <a:xfrm>
                <a:off x="1160" y="1107"/>
                <a:ext cx="17" cy="21"/>
              </a:xfrm>
              <a:custGeom>
                <a:avLst/>
                <a:gdLst>
                  <a:gd name="T0" fmla="*/ 10 w 16"/>
                  <a:gd name="T1" fmla="*/ 0 h 19"/>
                  <a:gd name="T2" fmla="*/ 17 w 16"/>
                  <a:gd name="T3" fmla="*/ 17 h 19"/>
                  <a:gd name="T4" fmla="*/ 11 w 16"/>
                  <a:gd name="T5" fmla="*/ 21 h 19"/>
                  <a:gd name="T6" fmla="*/ 0 w 16"/>
                  <a:gd name="T7" fmla="*/ 12 h 19"/>
                  <a:gd name="T8" fmla="*/ 1 w 16"/>
                  <a:gd name="T9" fmla="*/ 1 h 19"/>
                  <a:gd name="T10" fmla="*/ 10 w 16"/>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9">
                    <a:moveTo>
                      <a:pt x="9" y="0"/>
                    </a:moveTo>
                    <a:lnTo>
                      <a:pt x="16" y="15"/>
                    </a:lnTo>
                    <a:lnTo>
                      <a:pt x="10" y="19"/>
                    </a:lnTo>
                    <a:lnTo>
                      <a:pt x="0" y="11"/>
                    </a:lnTo>
                    <a:lnTo>
                      <a:pt x="1" y="1"/>
                    </a:lnTo>
                    <a:lnTo>
                      <a:pt x="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91" name="Freeform 231"/>
              <p:cNvSpPr>
                <a:spLocks/>
              </p:cNvSpPr>
              <p:nvPr/>
            </p:nvSpPr>
            <p:spPr bwMode="auto">
              <a:xfrm>
                <a:off x="1061" y="1037"/>
                <a:ext cx="25" cy="39"/>
              </a:xfrm>
              <a:custGeom>
                <a:avLst/>
                <a:gdLst>
                  <a:gd name="T0" fmla="*/ 3 w 23"/>
                  <a:gd name="T1" fmla="*/ 14 h 36"/>
                  <a:gd name="T2" fmla="*/ 12 w 23"/>
                  <a:gd name="T3" fmla="*/ 39 h 36"/>
                  <a:gd name="T4" fmla="*/ 25 w 23"/>
                  <a:gd name="T5" fmla="*/ 24 h 36"/>
                  <a:gd name="T6" fmla="*/ 15 w 23"/>
                  <a:gd name="T7" fmla="*/ 7 h 36"/>
                  <a:gd name="T8" fmla="*/ 0 w 23"/>
                  <a:gd name="T9" fmla="*/ 0 h 36"/>
                  <a:gd name="T10" fmla="*/ 3 w 23"/>
                  <a:gd name="T11" fmla="*/ 1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36">
                    <a:moveTo>
                      <a:pt x="3" y="13"/>
                    </a:moveTo>
                    <a:lnTo>
                      <a:pt x="11" y="36"/>
                    </a:lnTo>
                    <a:lnTo>
                      <a:pt x="23" y="22"/>
                    </a:lnTo>
                    <a:lnTo>
                      <a:pt x="14" y="6"/>
                    </a:lnTo>
                    <a:lnTo>
                      <a:pt x="0" y="0"/>
                    </a:lnTo>
                    <a:lnTo>
                      <a:pt x="3" y="13"/>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492" name="Freeform 232"/>
              <p:cNvSpPr>
                <a:spLocks/>
              </p:cNvSpPr>
              <p:nvPr/>
            </p:nvSpPr>
            <p:spPr bwMode="auto">
              <a:xfrm>
                <a:off x="1077" y="1064"/>
                <a:ext cx="42" cy="62"/>
              </a:xfrm>
              <a:custGeom>
                <a:avLst/>
                <a:gdLst>
                  <a:gd name="T0" fmla="*/ 16 w 39"/>
                  <a:gd name="T1" fmla="*/ 3 h 57"/>
                  <a:gd name="T2" fmla="*/ 0 w 39"/>
                  <a:gd name="T3" fmla="*/ 23 h 57"/>
                  <a:gd name="T4" fmla="*/ 10 w 39"/>
                  <a:gd name="T5" fmla="*/ 33 h 57"/>
                  <a:gd name="T6" fmla="*/ 26 w 39"/>
                  <a:gd name="T7" fmla="*/ 49 h 57"/>
                  <a:gd name="T8" fmla="*/ 13 w 39"/>
                  <a:gd name="T9" fmla="*/ 62 h 57"/>
                  <a:gd name="T10" fmla="*/ 42 w 39"/>
                  <a:gd name="T11" fmla="*/ 41 h 57"/>
                  <a:gd name="T12" fmla="*/ 42 w 39"/>
                  <a:gd name="T13" fmla="*/ 20 h 57"/>
                  <a:gd name="T14" fmla="*/ 31 w 39"/>
                  <a:gd name="T15" fmla="*/ 0 h 57"/>
                  <a:gd name="T16" fmla="*/ 16 w 39"/>
                  <a:gd name="T17" fmla="*/ 3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57">
                    <a:moveTo>
                      <a:pt x="15" y="3"/>
                    </a:moveTo>
                    <a:lnTo>
                      <a:pt x="0" y="21"/>
                    </a:lnTo>
                    <a:lnTo>
                      <a:pt x="9" y="30"/>
                    </a:lnTo>
                    <a:lnTo>
                      <a:pt x="24" y="45"/>
                    </a:lnTo>
                    <a:lnTo>
                      <a:pt x="12" y="57"/>
                    </a:lnTo>
                    <a:lnTo>
                      <a:pt x="39" y="38"/>
                    </a:lnTo>
                    <a:lnTo>
                      <a:pt x="39" y="18"/>
                    </a:lnTo>
                    <a:lnTo>
                      <a:pt x="29" y="0"/>
                    </a:lnTo>
                    <a:lnTo>
                      <a:pt x="15" y="3"/>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493" name="Freeform 233"/>
              <p:cNvSpPr>
                <a:spLocks/>
              </p:cNvSpPr>
              <p:nvPr/>
            </p:nvSpPr>
            <p:spPr bwMode="auto">
              <a:xfrm>
                <a:off x="1141" y="813"/>
                <a:ext cx="212" cy="300"/>
              </a:xfrm>
              <a:custGeom>
                <a:avLst/>
                <a:gdLst>
                  <a:gd name="T0" fmla="*/ 196 w 197"/>
                  <a:gd name="T1" fmla="*/ 290 h 279"/>
                  <a:gd name="T2" fmla="*/ 152 w 197"/>
                  <a:gd name="T3" fmla="*/ 284 h 279"/>
                  <a:gd name="T4" fmla="*/ 138 w 197"/>
                  <a:gd name="T5" fmla="*/ 300 h 279"/>
                  <a:gd name="T6" fmla="*/ 115 w 197"/>
                  <a:gd name="T7" fmla="*/ 273 h 279"/>
                  <a:gd name="T8" fmla="*/ 103 w 197"/>
                  <a:gd name="T9" fmla="*/ 273 h 279"/>
                  <a:gd name="T10" fmla="*/ 76 w 197"/>
                  <a:gd name="T11" fmla="*/ 267 h 279"/>
                  <a:gd name="T12" fmla="*/ 99 w 197"/>
                  <a:gd name="T13" fmla="*/ 226 h 279"/>
                  <a:gd name="T14" fmla="*/ 71 w 197"/>
                  <a:gd name="T15" fmla="*/ 271 h 279"/>
                  <a:gd name="T16" fmla="*/ 18 w 197"/>
                  <a:gd name="T17" fmla="*/ 248 h 279"/>
                  <a:gd name="T18" fmla="*/ 54 w 197"/>
                  <a:gd name="T19" fmla="*/ 219 h 279"/>
                  <a:gd name="T20" fmla="*/ 16 w 197"/>
                  <a:gd name="T21" fmla="*/ 232 h 279"/>
                  <a:gd name="T22" fmla="*/ 13 w 197"/>
                  <a:gd name="T23" fmla="*/ 200 h 279"/>
                  <a:gd name="T24" fmla="*/ 2 w 197"/>
                  <a:gd name="T25" fmla="*/ 173 h 279"/>
                  <a:gd name="T26" fmla="*/ 10 w 197"/>
                  <a:gd name="T27" fmla="*/ 158 h 279"/>
                  <a:gd name="T28" fmla="*/ 45 w 197"/>
                  <a:gd name="T29" fmla="*/ 155 h 279"/>
                  <a:gd name="T30" fmla="*/ 76 w 197"/>
                  <a:gd name="T31" fmla="*/ 196 h 279"/>
                  <a:gd name="T32" fmla="*/ 99 w 197"/>
                  <a:gd name="T33" fmla="*/ 190 h 279"/>
                  <a:gd name="T34" fmla="*/ 135 w 197"/>
                  <a:gd name="T35" fmla="*/ 190 h 279"/>
                  <a:gd name="T36" fmla="*/ 126 w 197"/>
                  <a:gd name="T37" fmla="*/ 145 h 279"/>
                  <a:gd name="T38" fmla="*/ 99 w 197"/>
                  <a:gd name="T39" fmla="*/ 139 h 279"/>
                  <a:gd name="T40" fmla="*/ 70 w 197"/>
                  <a:gd name="T41" fmla="*/ 152 h 279"/>
                  <a:gd name="T42" fmla="*/ 68 w 197"/>
                  <a:gd name="T43" fmla="*/ 135 h 279"/>
                  <a:gd name="T44" fmla="*/ 44 w 197"/>
                  <a:gd name="T45" fmla="*/ 132 h 279"/>
                  <a:gd name="T46" fmla="*/ 26 w 197"/>
                  <a:gd name="T47" fmla="*/ 112 h 279"/>
                  <a:gd name="T48" fmla="*/ 67 w 197"/>
                  <a:gd name="T49" fmla="*/ 96 h 279"/>
                  <a:gd name="T50" fmla="*/ 61 w 197"/>
                  <a:gd name="T51" fmla="*/ 61 h 279"/>
                  <a:gd name="T52" fmla="*/ 89 w 197"/>
                  <a:gd name="T53" fmla="*/ 58 h 279"/>
                  <a:gd name="T54" fmla="*/ 99 w 197"/>
                  <a:gd name="T55" fmla="*/ 29 h 279"/>
                  <a:gd name="T56" fmla="*/ 109 w 197"/>
                  <a:gd name="T57" fmla="*/ 25 h 279"/>
                  <a:gd name="T58" fmla="*/ 139 w 197"/>
                  <a:gd name="T59" fmla="*/ 6 h 279"/>
                  <a:gd name="T60" fmla="*/ 149 w 197"/>
                  <a:gd name="T61" fmla="*/ 5 h 279"/>
                  <a:gd name="T62" fmla="*/ 178 w 197"/>
                  <a:gd name="T63" fmla="*/ 0 h 279"/>
                  <a:gd name="T64" fmla="*/ 210 w 197"/>
                  <a:gd name="T65" fmla="*/ 22 h 279"/>
                  <a:gd name="T66" fmla="*/ 196 w 197"/>
                  <a:gd name="T67" fmla="*/ 68 h 279"/>
                  <a:gd name="T68" fmla="*/ 209 w 197"/>
                  <a:gd name="T69" fmla="*/ 57 h 279"/>
                  <a:gd name="T70" fmla="*/ 210 w 197"/>
                  <a:gd name="T71" fmla="*/ 110 h 279"/>
                  <a:gd name="T72" fmla="*/ 194 w 197"/>
                  <a:gd name="T73" fmla="*/ 131 h 279"/>
                  <a:gd name="T74" fmla="*/ 212 w 197"/>
                  <a:gd name="T75" fmla="*/ 160 h 279"/>
                  <a:gd name="T76" fmla="*/ 189 w 197"/>
                  <a:gd name="T77" fmla="*/ 189 h 279"/>
                  <a:gd name="T78" fmla="*/ 167 w 197"/>
                  <a:gd name="T79" fmla="*/ 210 h 279"/>
                  <a:gd name="T80" fmla="*/ 212 w 197"/>
                  <a:gd name="T81" fmla="*/ 218 h 279"/>
                  <a:gd name="T82" fmla="*/ 212 w 197"/>
                  <a:gd name="T83" fmla="*/ 254 h 279"/>
                  <a:gd name="T84" fmla="*/ 189 w 197"/>
                  <a:gd name="T85" fmla="*/ 261 h 2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7" h="279">
                    <a:moveTo>
                      <a:pt x="176" y="243"/>
                    </a:moveTo>
                    <a:lnTo>
                      <a:pt x="182" y="270"/>
                    </a:lnTo>
                    <a:lnTo>
                      <a:pt x="155" y="278"/>
                    </a:lnTo>
                    <a:lnTo>
                      <a:pt x="141" y="264"/>
                    </a:lnTo>
                    <a:lnTo>
                      <a:pt x="132" y="255"/>
                    </a:lnTo>
                    <a:lnTo>
                      <a:pt x="128" y="279"/>
                    </a:lnTo>
                    <a:lnTo>
                      <a:pt x="111" y="276"/>
                    </a:lnTo>
                    <a:lnTo>
                      <a:pt x="107" y="254"/>
                    </a:lnTo>
                    <a:lnTo>
                      <a:pt x="105" y="237"/>
                    </a:lnTo>
                    <a:lnTo>
                      <a:pt x="96" y="254"/>
                    </a:lnTo>
                    <a:lnTo>
                      <a:pt x="81" y="255"/>
                    </a:lnTo>
                    <a:lnTo>
                      <a:pt x="71" y="248"/>
                    </a:lnTo>
                    <a:lnTo>
                      <a:pt x="86" y="225"/>
                    </a:lnTo>
                    <a:lnTo>
                      <a:pt x="92" y="210"/>
                    </a:lnTo>
                    <a:lnTo>
                      <a:pt x="75" y="228"/>
                    </a:lnTo>
                    <a:lnTo>
                      <a:pt x="66" y="252"/>
                    </a:lnTo>
                    <a:lnTo>
                      <a:pt x="41" y="264"/>
                    </a:lnTo>
                    <a:lnTo>
                      <a:pt x="17" y="231"/>
                    </a:lnTo>
                    <a:lnTo>
                      <a:pt x="42" y="215"/>
                    </a:lnTo>
                    <a:lnTo>
                      <a:pt x="50" y="204"/>
                    </a:lnTo>
                    <a:lnTo>
                      <a:pt x="26" y="206"/>
                    </a:lnTo>
                    <a:lnTo>
                      <a:pt x="15" y="216"/>
                    </a:lnTo>
                    <a:lnTo>
                      <a:pt x="3" y="200"/>
                    </a:lnTo>
                    <a:lnTo>
                      <a:pt x="12" y="186"/>
                    </a:lnTo>
                    <a:lnTo>
                      <a:pt x="0" y="180"/>
                    </a:lnTo>
                    <a:lnTo>
                      <a:pt x="2" y="161"/>
                    </a:lnTo>
                    <a:lnTo>
                      <a:pt x="14" y="156"/>
                    </a:lnTo>
                    <a:lnTo>
                      <a:pt x="9" y="147"/>
                    </a:lnTo>
                    <a:lnTo>
                      <a:pt x="15" y="123"/>
                    </a:lnTo>
                    <a:lnTo>
                      <a:pt x="42" y="144"/>
                    </a:lnTo>
                    <a:lnTo>
                      <a:pt x="56" y="164"/>
                    </a:lnTo>
                    <a:lnTo>
                      <a:pt x="71" y="182"/>
                    </a:lnTo>
                    <a:lnTo>
                      <a:pt x="87" y="194"/>
                    </a:lnTo>
                    <a:lnTo>
                      <a:pt x="92" y="177"/>
                    </a:lnTo>
                    <a:lnTo>
                      <a:pt x="93" y="165"/>
                    </a:lnTo>
                    <a:lnTo>
                      <a:pt x="125" y="177"/>
                    </a:lnTo>
                    <a:lnTo>
                      <a:pt x="102" y="152"/>
                    </a:lnTo>
                    <a:lnTo>
                      <a:pt x="117" y="135"/>
                    </a:lnTo>
                    <a:lnTo>
                      <a:pt x="114" y="120"/>
                    </a:lnTo>
                    <a:lnTo>
                      <a:pt x="92" y="129"/>
                    </a:lnTo>
                    <a:lnTo>
                      <a:pt x="81" y="146"/>
                    </a:lnTo>
                    <a:lnTo>
                      <a:pt x="65" y="141"/>
                    </a:lnTo>
                    <a:lnTo>
                      <a:pt x="86" y="123"/>
                    </a:lnTo>
                    <a:lnTo>
                      <a:pt x="63" y="126"/>
                    </a:lnTo>
                    <a:lnTo>
                      <a:pt x="50" y="137"/>
                    </a:lnTo>
                    <a:lnTo>
                      <a:pt x="41" y="123"/>
                    </a:lnTo>
                    <a:lnTo>
                      <a:pt x="51" y="110"/>
                    </a:lnTo>
                    <a:lnTo>
                      <a:pt x="24" y="104"/>
                    </a:lnTo>
                    <a:lnTo>
                      <a:pt x="39" y="86"/>
                    </a:lnTo>
                    <a:lnTo>
                      <a:pt x="62" y="89"/>
                    </a:lnTo>
                    <a:lnTo>
                      <a:pt x="56" y="77"/>
                    </a:lnTo>
                    <a:lnTo>
                      <a:pt x="57" y="57"/>
                    </a:lnTo>
                    <a:lnTo>
                      <a:pt x="83" y="72"/>
                    </a:lnTo>
                    <a:lnTo>
                      <a:pt x="83" y="54"/>
                    </a:lnTo>
                    <a:lnTo>
                      <a:pt x="78" y="41"/>
                    </a:lnTo>
                    <a:lnTo>
                      <a:pt x="92" y="27"/>
                    </a:lnTo>
                    <a:lnTo>
                      <a:pt x="105" y="45"/>
                    </a:lnTo>
                    <a:lnTo>
                      <a:pt x="101" y="23"/>
                    </a:lnTo>
                    <a:lnTo>
                      <a:pt x="116" y="24"/>
                    </a:lnTo>
                    <a:lnTo>
                      <a:pt x="129" y="6"/>
                    </a:lnTo>
                    <a:lnTo>
                      <a:pt x="132" y="18"/>
                    </a:lnTo>
                    <a:lnTo>
                      <a:pt x="138" y="5"/>
                    </a:lnTo>
                    <a:lnTo>
                      <a:pt x="152" y="5"/>
                    </a:lnTo>
                    <a:lnTo>
                      <a:pt x="165" y="0"/>
                    </a:lnTo>
                    <a:lnTo>
                      <a:pt x="183" y="9"/>
                    </a:lnTo>
                    <a:lnTo>
                      <a:pt x="195" y="20"/>
                    </a:lnTo>
                    <a:lnTo>
                      <a:pt x="191" y="47"/>
                    </a:lnTo>
                    <a:lnTo>
                      <a:pt x="182" y="63"/>
                    </a:lnTo>
                    <a:lnTo>
                      <a:pt x="171" y="81"/>
                    </a:lnTo>
                    <a:lnTo>
                      <a:pt x="194" y="53"/>
                    </a:lnTo>
                    <a:lnTo>
                      <a:pt x="197" y="81"/>
                    </a:lnTo>
                    <a:lnTo>
                      <a:pt x="195" y="102"/>
                    </a:lnTo>
                    <a:lnTo>
                      <a:pt x="194" y="117"/>
                    </a:lnTo>
                    <a:lnTo>
                      <a:pt x="180" y="122"/>
                    </a:lnTo>
                    <a:lnTo>
                      <a:pt x="186" y="138"/>
                    </a:lnTo>
                    <a:lnTo>
                      <a:pt x="197" y="149"/>
                    </a:lnTo>
                    <a:lnTo>
                      <a:pt x="185" y="156"/>
                    </a:lnTo>
                    <a:lnTo>
                      <a:pt x="176" y="176"/>
                    </a:lnTo>
                    <a:lnTo>
                      <a:pt x="158" y="183"/>
                    </a:lnTo>
                    <a:lnTo>
                      <a:pt x="155" y="195"/>
                    </a:lnTo>
                    <a:lnTo>
                      <a:pt x="174" y="191"/>
                    </a:lnTo>
                    <a:lnTo>
                      <a:pt x="197" y="203"/>
                    </a:lnTo>
                    <a:lnTo>
                      <a:pt x="191" y="222"/>
                    </a:lnTo>
                    <a:lnTo>
                      <a:pt x="197" y="236"/>
                    </a:lnTo>
                    <a:lnTo>
                      <a:pt x="188" y="245"/>
                    </a:lnTo>
                    <a:lnTo>
                      <a:pt x="176" y="243"/>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sp>
            <p:nvSpPr>
              <p:cNvPr id="494" name="Freeform 234"/>
              <p:cNvSpPr>
                <a:spLocks/>
              </p:cNvSpPr>
              <p:nvPr/>
            </p:nvSpPr>
            <p:spPr bwMode="auto">
              <a:xfrm>
                <a:off x="1235" y="1102"/>
                <a:ext cx="128" cy="56"/>
              </a:xfrm>
              <a:custGeom>
                <a:avLst/>
                <a:gdLst>
                  <a:gd name="T0" fmla="*/ 19 w 119"/>
                  <a:gd name="T1" fmla="*/ 14 h 52"/>
                  <a:gd name="T2" fmla="*/ 5 w 119"/>
                  <a:gd name="T3" fmla="*/ 0 h 52"/>
                  <a:gd name="T4" fmla="*/ 0 w 119"/>
                  <a:gd name="T5" fmla="*/ 13 h 52"/>
                  <a:gd name="T6" fmla="*/ 22 w 119"/>
                  <a:gd name="T7" fmla="*/ 32 h 52"/>
                  <a:gd name="T8" fmla="*/ 22 w 119"/>
                  <a:gd name="T9" fmla="*/ 46 h 52"/>
                  <a:gd name="T10" fmla="*/ 45 w 119"/>
                  <a:gd name="T11" fmla="*/ 39 h 52"/>
                  <a:gd name="T12" fmla="*/ 67 w 119"/>
                  <a:gd name="T13" fmla="*/ 56 h 52"/>
                  <a:gd name="T14" fmla="*/ 87 w 119"/>
                  <a:gd name="T15" fmla="*/ 45 h 52"/>
                  <a:gd name="T16" fmla="*/ 99 w 119"/>
                  <a:gd name="T17" fmla="*/ 52 h 52"/>
                  <a:gd name="T18" fmla="*/ 116 w 119"/>
                  <a:gd name="T19" fmla="*/ 43 h 52"/>
                  <a:gd name="T20" fmla="*/ 128 w 119"/>
                  <a:gd name="T21" fmla="*/ 23 h 52"/>
                  <a:gd name="T22" fmla="*/ 106 w 119"/>
                  <a:gd name="T23" fmla="*/ 16 h 52"/>
                  <a:gd name="T24" fmla="*/ 89 w 119"/>
                  <a:gd name="T25" fmla="*/ 26 h 52"/>
                  <a:gd name="T26" fmla="*/ 65 w 119"/>
                  <a:gd name="T27" fmla="*/ 14 h 52"/>
                  <a:gd name="T28" fmla="*/ 57 w 119"/>
                  <a:gd name="T29" fmla="*/ 1 h 52"/>
                  <a:gd name="T30" fmla="*/ 51 w 119"/>
                  <a:gd name="T31" fmla="*/ 19 h 52"/>
                  <a:gd name="T32" fmla="*/ 19 w 119"/>
                  <a:gd name="T33" fmla="*/ 14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9" h="52">
                    <a:moveTo>
                      <a:pt x="18" y="13"/>
                    </a:moveTo>
                    <a:lnTo>
                      <a:pt x="5" y="0"/>
                    </a:lnTo>
                    <a:lnTo>
                      <a:pt x="0" y="12"/>
                    </a:lnTo>
                    <a:lnTo>
                      <a:pt x="20" y="30"/>
                    </a:lnTo>
                    <a:lnTo>
                      <a:pt x="20" y="43"/>
                    </a:lnTo>
                    <a:lnTo>
                      <a:pt x="42" y="36"/>
                    </a:lnTo>
                    <a:lnTo>
                      <a:pt x="62" y="52"/>
                    </a:lnTo>
                    <a:lnTo>
                      <a:pt x="81" y="42"/>
                    </a:lnTo>
                    <a:lnTo>
                      <a:pt x="92" y="48"/>
                    </a:lnTo>
                    <a:lnTo>
                      <a:pt x="108" y="40"/>
                    </a:lnTo>
                    <a:lnTo>
                      <a:pt x="119" y="21"/>
                    </a:lnTo>
                    <a:lnTo>
                      <a:pt x="99" y="15"/>
                    </a:lnTo>
                    <a:lnTo>
                      <a:pt x="83" y="24"/>
                    </a:lnTo>
                    <a:lnTo>
                      <a:pt x="60" y="13"/>
                    </a:lnTo>
                    <a:lnTo>
                      <a:pt x="53" y="1"/>
                    </a:lnTo>
                    <a:lnTo>
                      <a:pt x="47" y="18"/>
                    </a:lnTo>
                    <a:lnTo>
                      <a:pt x="18" y="13"/>
                    </a:lnTo>
                    <a:close/>
                  </a:path>
                </a:pathLst>
              </a:custGeom>
              <a:grpFill/>
              <a:ln w="635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GB" b="1" dirty="0">
                  <a:solidFill>
                    <a:srgbClr val="000000"/>
                  </a:solidFill>
                  <a:cs typeface="Arial" charset="0"/>
                </a:endParaRPr>
              </a:p>
            </p:txBody>
          </p:sp>
        </p:grpSp>
        <p:grpSp>
          <p:nvGrpSpPr>
            <p:cNvPr id="49" name="Group 235"/>
            <p:cNvGrpSpPr>
              <a:grpSpLocks/>
            </p:cNvGrpSpPr>
            <p:nvPr/>
          </p:nvGrpSpPr>
          <p:grpSpPr bwMode="auto">
            <a:xfrm>
              <a:off x="4533453" y="5039880"/>
              <a:ext cx="295204" cy="239121"/>
              <a:chOff x="2156" y="2628"/>
              <a:chExt cx="348" cy="258"/>
            </a:xfrm>
            <a:solidFill>
              <a:schemeClr val="bg1">
                <a:lumMod val="85000"/>
              </a:schemeClr>
            </a:solidFill>
          </p:grpSpPr>
          <p:sp>
            <p:nvSpPr>
              <p:cNvPr id="464" name="Freeform 236"/>
              <p:cNvSpPr>
                <a:spLocks/>
              </p:cNvSpPr>
              <p:nvPr/>
            </p:nvSpPr>
            <p:spPr bwMode="auto">
              <a:xfrm>
                <a:off x="2408" y="2757"/>
                <a:ext cx="23" cy="7"/>
              </a:xfrm>
              <a:custGeom>
                <a:avLst/>
                <a:gdLst>
                  <a:gd name="T0" fmla="*/ 21 w 30"/>
                  <a:gd name="T1" fmla="*/ 1 h 10"/>
                  <a:gd name="T2" fmla="*/ 23 w 30"/>
                  <a:gd name="T3" fmla="*/ 4 h 10"/>
                  <a:gd name="T4" fmla="*/ 15 w 30"/>
                  <a:gd name="T5" fmla="*/ 7 h 10"/>
                  <a:gd name="T6" fmla="*/ 3 w 30"/>
                  <a:gd name="T7" fmla="*/ 7 h 10"/>
                  <a:gd name="T8" fmla="*/ 0 w 30"/>
                  <a:gd name="T9" fmla="*/ 4 h 10"/>
                  <a:gd name="T10" fmla="*/ 2 w 30"/>
                  <a:gd name="T11" fmla="*/ 0 h 10"/>
                  <a:gd name="T12" fmla="*/ 21 w 30"/>
                  <a:gd name="T13" fmla="*/ 1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10">
                    <a:moveTo>
                      <a:pt x="28" y="1"/>
                    </a:moveTo>
                    <a:lnTo>
                      <a:pt x="30" y="5"/>
                    </a:lnTo>
                    <a:lnTo>
                      <a:pt x="19" y="10"/>
                    </a:lnTo>
                    <a:lnTo>
                      <a:pt x="4" y="10"/>
                    </a:lnTo>
                    <a:lnTo>
                      <a:pt x="0" y="5"/>
                    </a:lnTo>
                    <a:lnTo>
                      <a:pt x="3" y="0"/>
                    </a:lnTo>
                    <a:lnTo>
                      <a:pt x="28"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65" name="Group 237"/>
              <p:cNvGrpSpPr>
                <a:grpSpLocks/>
              </p:cNvGrpSpPr>
              <p:nvPr/>
            </p:nvGrpSpPr>
            <p:grpSpPr bwMode="auto">
              <a:xfrm>
                <a:off x="2156" y="2685"/>
                <a:ext cx="153" cy="51"/>
                <a:chOff x="2930" y="3752"/>
                <a:chExt cx="207" cy="69"/>
              </a:xfrm>
              <a:grpFill/>
            </p:grpSpPr>
            <p:sp>
              <p:nvSpPr>
                <p:cNvPr id="483" name="Freeform 238"/>
                <p:cNvSpPr>
                  <a:spLocks/>
                </p:cNvSpPr>
                <p:nvPr/>
              </p:nvSpPr>
              <p:spPr bwMode="auto">
                <a:xfrm>
                  <a:off x="2930" y="3752"/>
                  <a:ext cx="207" cy="69"/>
                </a:xfrm>
                <a:custGeom>
                  <a:avLst/>
                  <a:gdLst>
                    <a:gd name="T0" fmla="*/ 148 w 207"/>
                    <a:gd name="T1" fmla="*/ 32 h 69"/>
                    <a:gd name="T2" fmla="*/ 157 w 207"/>
                    <a:gd name="T3" fmla="*/ 39 h 69"/>
                    <a:gd name="T4" fmla="*/ 177 w 207"/>
                    <a:gd name="T5" fmla="*/ 44 h 69"/>
                    <a:gd name="T6" fmla="*/ 177 w 207"/>
                    <a:gd name="T7" fmla="*/ 51 h 69"/>
                    <a:gd name="T8" fmla="*/ 193 w 207"/>
                    <a:gd name="T9" fmla="*/ 52 h 69"/>
                    <a:gd name="T10" fmla="*/ 207 w 207"/>
                    <a:gd name="T11" fmla="*/ 62 h 69"/>
                    <a:gd name="T12" fmla="*/ 184 w 207"/>
                    <a:gd name="T13" fmla="*/ 69 h 69"/>
                    <a:gd name="T14" fmla="*/ 140 w 207"/>
                    <a:gd name="T15" fmla="*/ 69 h 69"/>
                    <a:gd name="T16" fmla="*/ 138 w 207"/>
                    <a:gd name="T17" fmla="*/ 68 h 69"/>
                    <a:gd name="T18" fmla="*/ 151 w 207"/>
                    <a:gd name="T19" fmla="*/ 56 h 69"/>
                    <a:gd name="T20" fmla="*/ 131 w 207"/>
                    <a:gd name="T21" fmla="*/ 52 h 69"/>
                    <a:gd name="T22" fmla="*/ 119 w 207"/>
                    <a:gd name="T23" fmla="*/ 36 h 69"/>
                    <a:gd name="T24" fmla="*/ 96 w 207"/>
                    <a:gd name="T25" fmla="*/ 33 h 69"/>
                    <a:gd name="T26" fmla="*/ 83 w 207"/>
                    <a:gd name="T27" fmla="*/ 24 h 69"/>
                    <a:gd name="T28" fmla="*/ 55 w 207"/>
                    <a:gd name="T29" fmla="*/ 22 h 69"/>
                    <a:gd name="T30" fmla="*/ 52 w 207"/>
                    <a:gd name="T31" fmla="*/ 18 h 69"/>
                    <a:gd name="T32" fmla="*/ 60 w 207"/>
                    <a:gd name="T33" fmla="*/ 14 h 69"/>
                    <a:gd name="T34" fmla="*/ 56 w 207"/>
                    <a:gd name="T35" fmla="*/ 12 h 69"/>
                    <a:gd name="T36" fmla="*/ 41 w 207"/>
                    <a:gd name="T37" fmla="*/ 12 h 69"/>
                    <a:gd name="T38" fmla="*/ 32 w 207"/>
                    <a:gd name="T39" fmla="*/ 19 h 69"/>
                    <a:gd name="T40" fmla="*/ 20 w 207"/>
                    <a:gd name="T41" fmla="*/ 22 h 69"/>
                    <a:gd name="T42" fmla="*/ 7 w 207"/>
                    <a:gd name="T43" fmla="*/ 30 h 69"/>
                    <a:gd name="T44" fmla="*/ 0 w 207"/>
                    <a:gd name="T45" fmla="*/ 28 h 69"/>
                    <a:gd name="T46" fmla="*/ 7 w 207"/>
                    <a:gd name="T47" fmla="*/ 26 h 69"/>
                    <a:gd name="T48" fmla="*/ 10 w 207"/>
                    <a:gd name="T49" fmla="*/ 14 h 69"/>
                    <a:gd name="T50" fmla="*/ 20 w 207"/>
                    <a:gd name="T51" fmla="*/ 8 h 69"/>
                    <a:gd name="T52" fmla="*/ 45 w 207"/>
                    <a:gd name="T53" fmla="*/ 0 h 69"/>
                    <a:gd name="T54" fmla="*/ 61 w 207"/>
                    <a:gd name="T55" fmla="*/ 0 h 69"/>
                    <a:gd name="T56" fmla="*/ 91 w 207"/>
                    <a:gd name="T57" fmla="*/ 4 h 69"/>
                    <a:gd name="T58" fmla="*/ 104 w 207"/>
                    <a:gd name="T59" fmla="*/ 16 h 69"/>
                    <a:gd name="T60" fmla="*/ 120 w 207"/>
                    <a:gd name="T61" fmla="*/ 18 h 69"/>
                    <a:gd name="T62" fmla="*/ 132 w 207"/>
                    <a:gd name="T63" fmla="*/ 27 h 69"/>
                    <a:gd name="T64" fmla="*/ 148 w 207"/>
                    <a:gd name="T65" fmla="*/ 32 h 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7" h="69">
                      <a:moveTo>
                        <a:pt x="148" y="32"/>
                      </a:moveTo>
                      <a:lnTo>
                        <a:pt x="157" y="39"/>
                      </a:lnTo>
                      <a:lnTo>
                        <a:pt x="177" y="44"/>
                      </a:lnTo>
                      <a:lnTo>
                        <a:pt x="177" y="51"/>
                      </a:lnTo>
                      <a:lnTo>
                        <a:pt x="193" y="52"/>
                      </a:lnTo>
                      <a:lnTo>
                        <a:pt x="207" y="62"/>
                      </a:lnTo>
                      <a:lnTo>
                        <a:pt x="184" y="69"/>
                      </a:lnTo>
                      <a:lnTo>
                        <a:pt x="140" y="69"/>
                      </a:lnTo>
                      <a:lnTo>
                        <a:pt x="138" y="68"/>
                      </a:lnTo>
                      <a:lnTo>
                        <a:pt x="151" y="56"/>
                      </a:lnTo>
                      <a:lnTo>
                        <a:pt x="131" y="52"/>
                      </a:lnTo>
                      <a:lnTo>
                        <a:pt x="119" y="36"/>
                      </a:lnTo>
                      <a:lnTo>
                        <a:pt x="96" y="33"/>
                      </a:lnTo>
                      <a:lnTo>
                        <a:pt x="83" y="24"/>
                      </a:lnTo>
                      <a:lnTo>
                        <a:pt x="55" y="22"/>
                      </a:lnTo>
                      <a:lnTo>
                        <a:pt x="52" y="18"/>
                      </a:lnTo>
                      <a:lnTo>
                        <a:pt x="60" y="14"/>
                      </a:lnTo>
                      <a:lnTo>
                        <a:pt x="56" y="12"/>
                      </a:lnTo>
                      <a:lnTo>
                        <a:pt x="41" y="12"/>
                      </a:lnTo>
                      <a:lnTo>
                        <a:pt x="32" y="19"/>
                      </a:lnTo>
                      <a:lnTo>
                        <a:pt x="20" y="22"/>
                      </a:lnTo>
                      <a:lnTo>
                        <a:pt x="7" y="30"/>
                      </a:lnTo>
                      <a:lnTo>
                        <a:pt x="0" y="28"/>
                      </a:lnTo>
                      <a:lnTo>
                        <a:pt x="7" y="26"/>
                      </a:lnTo>
                      <a:lnTo>
                        <a:pt x="10" y="14"/>
                      </a:lnTo>
                      <a:lnTo>
                        <a:pt x="20" y="8"/>
                      </a:lnTo>
                      <a:lnTo>
                        <a:pt x="45" y="0"/>
                      </a:lnTo>
                      <a:lnTo>
                        <a:pt x="61" y="0"/>
                      </a:lnTo>
                      <a:lnTo>
                        <a:pt x="91" y="4"/>
                      </a:lnTo>
                      <a:lnTo>
                        <a:pt x="104" y="16"/>
                      </a:lnTo>
                      <a:lnTo>
                        <a:pt x="120" y="18"/>
                      </a:lnTo>
                      <a:lnTo>
                        <a:pt x="132" y="27"/>
                      </a:lnTo>
                      <a:lnTo>
                        <a:pt x="148" y="3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4" name="Freeform 239"/>
                <p:cNvSpPr>
                  <a:spLocks/>
                </p:cNvSpPr>
                <p:nvPr/>
              </p:nvSpPr>
              <p:spPr bwMode="auto">
                <a:xfrm>
                  <a:off x="3049" y="3766"/>
                  <a:ext cx="20" cy="13"/>
                </a:xfrm>
                <a:custGeom>
                  <a:avLst/>
                  <a:gdLst>
                    <a:gd name="T0" fmla="*/ 13 w 20"/>
                    <a:gd name="T1" fmla="*/ 5 h 13"/>
                    <a:gd name="T2" fmla="*/ 20 w 20"/>
                    <a:gd name="T3" fmla="*/ 9 h 13"/>
                    <a:gd name="T4" fmla="*/ 20 w 20"/>
                    <a:gd name="T5" fmla="*/ 13 h 13"/>
                    <a:gd name="T6" fmla="*/ 17 w 20"/>
                    <a:gd name="T7" fmla="*/ 13 h 13"/>
                    <a:gd name="T8" fmla="*/ 0 w 20"/>
                    <a:gd name="T9" fmla="*/ 0 h 13"/>
                    <a:gd name="T10" fmla="*/ 13 w 20"/>
                    <a:gd name="T11" fmla="*/ 5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3">
                      <a:moveTo>
                        <a:pt x="13" y="5"/>
                      </a:moveTo>
                      <a:lnTo>
                        <a:pt x="20" y="9"/>
                      </a:lnTo>
                      <a:lnTo>
                        <a:pt x="20" y="13"/>
                      </a:lnTo>
                      <a:lnTo>
                        <a:pt x="17" y="13"/>
                      </a:lnTo>
                      <a:lnTo>
                        <a:pt x="0" y="0"/>
                      </a:lnTo>
                      <a:lnTo>
                        <a:pt x="13"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5" name="Freeform 240"/>
                <p:cNvSpPr>
                  <a:spLocks/>
                </p:cNvSpPr>
                <p:nvPr/>
              </p:nvSpPr>
              <p:spPr bwMode="auto">
                <a:xfrm>
                  <a:off x="2963" y="3780"/>
                  <a:ext cx="9" cy="9"/>
                </a:xfrm>
                <a:custGeom>
                  <a:avLst/>
                  <a:gdLst>
                    <a:gd name="T0" fmla="*/ 7 w 9"/>
                    <a:gd name="T1" fmla="*/ 0 h 9"/>
                    <a:gd name="T2" fmla="*/ 9 w 9"/>
                    <a:gd name="T3" fmla="*/ 8 h 9"/>
                    <a:gd name="T4" fmla="*/ 0 w 9"/>
                    <a:gd name="T5" fmla="*/ 9 h 9"/>
                    <a:gd name="T6" fmla="*/ 3 w 9"/>
                    <a:gd name="T7" fmla="*/ 0 h 9"/>
                    <a:gd name="T8" fmla="*/ 7 w 9"/>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9">
                      <a:moveTo>
                        <a:pt x="7" y="0"/>
                      </a:moveTo>
                      <a:lnTo>
                        <a:pt x="9" y="8"/>
                      </a:lnTo>
                      <a:lnTo>
                        <a:pt x="0" y="9"/>
                      </a:lnTo>
                      <a:lnTo>
                        <a:pt x="3" y="0"/>
                      </a:lnTo>
                      <a:lnTo>
                        <a:pt x="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66" name="Freeform 241"/>
              <p:cNvSpPr>
                <a:spLocks/>
              </p:cNvSpPr>
              <p:nvPr/>
            </p:nvSpPr>
            <p:spPr bwMode="auto">
              <a:xfrm>
                <a:off x="2343" y="2735"/>
                <a:ext cx="50" cy="34"/>
              </a:xfrm>
              <a:custGeom>
                <a:avLst/>
                <a:gdLst>
                  <a:gd name="T0" fmla="*/ 0 w 67"/>
                  <a:gd name="T1" fmla="*/ 1 h 46"/>
                  <a:gd name="T2" fmla="*/ 3 w 67"/>
                  <a:gd name="T3" fmla="*/ 11 h 46"/>
                  <a:gd name="T4" fmla="*/ 0 w 67"/>
                  <a:gd name="T5" fmla="*/ 21 h 46"/>
                  <a:gd name="T6" fmla="*/ 1 w 67"/>
                  <a:gd name="T7" fmla="*/ 28 h 46"/>
                  <a:gd name="T8" fmla="*/ 4 w 67"/>
                  <a:gd name="T9" fmla="*/ 34 h 46"/>
                  <a:gd name="T10" fmla="*/ 14 w 67"/>
                  <a:gd name="T11" fmla="*/ 23 h 46"/>
                  <a:gd name="T12" fmla="*/ 18 w 67"/>
                  <a:gd name="T13" fmla="*/ 27 h 46"/>
                  <a:gd name="T14" fmla="*/ 32 w 67"/>
                  <a:gd name="T15" fmla="*/ 22 h 46"/>
                  <a:gd name="T16" fmla="*/ 47 w 67"/>
                  <a:gd name="T17" fmla="*/ 25 h 46"/>
                  <a:gd name="T18" fmla="*/ 50 w 67"/>
                  <a:gd name="T19" fmla="*/ 20 h 46"/>
                  <a:gd name="T20" fmla="*/ 43 w 67"/>
                  <a:gd name="T21" fmla="*/ 14 h 46"/>
                  <a:gd name="T22" fmla="*/ 33 w 67"/>
                  <a:gd name="T23" fmla="*/ 13 h 46"/>
                  <a:gd name="T24" fmla="*/ 37 w 67"/>
                  <a:gd name="T25" fmla="*/ 10 h 46"/>
                  <a:gd name="T26" fmla="*/ 29 w 67"/>
                  <a:gd name="T27" fmla="*/ 8 h 46"/>
                  <a:gd name="T28" fmla="*/ 26 w 67"/>
                  <a:gd name="T29" fmla="*/ 4 h 46"/>
                  <a:gd name="T30" fmla="*/ 15 w 67"/>
                  <a:gd name="T31" fmla="*/ 0 h 46"/>
                  <a:gd name="T32" fmla="*/ 0 w 67"/>
                  <a:gd name="T33" fmla="*/ 1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7" h="46">
                    <a:moveTo>
                      <a:pt x="0" y="1"/>
                    </a:moveTo>
                    <a:lnTo>
                      <a:pt x="4" y="15"/>
                    </a:lnTo>
                    <a:lnTo>
                      <a:pt x="0" y="28"/>
                    </a:lnTo>
                    <a:lnTo>
                      <a:pt x="1" y="38"/>
                    </a:lnTo>
                    <a:lnTo>
                      <a:pt x="6" y="46"/>
                    </a:lnTo>
                    <a:lnTo>
                      <a:pt x="19" y="31"/>
                    </a:lnTo>
                    <a:lnTo>
                      <a:pt x="24" y="36"/>
                    </a:lnTo>
                    <a:lnTo>
                      <a:pt x="43" y="30"/>
                    </a:lnTo>
                    <a:lnTo>
                      <a:pt x="63" y="34"/>
                    </a:lnTo>
                    <a:lnTo>
                      <a:pt x="67" y="27"/>
                    </a:lnTo>
                    <a:lnTo>
                      <a:pt x="58" y="19"/>
                    </a:lnTo>
                    <a:lnTo>
                      <a:pt x="44" y="17"/>
                    </a:lnTo>
                    <a:lnTo>
                      <a:pt x="50" y="13"/>
                    </a:lnTo>
                    <a:lnTo>
                      <a:pt x="39" y="11"/>
                    </a:lnTo>
                    <a:lnTo>
                      <a:pt x="35" y="5"/>
                    </a:lnTo>
                    <a:lnTo>
                      <a:pt x="20" y="0"/>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67" name="Group 242"/>
              <p:cNvGrpSpPr>
                <a:grpSpLocks/>
              </p:cNvGrpSpPr>
              <p:nvPr/>
            </p:nvGrpSpPr>
            <p:grpSpPr bwMode="auto">
              <a:xfrm>
                <a:off x="2307" y="2735"/>
                <a:ext cx="39" cy="28"/>
                <a:chOff x="3134" y="3819"/>
                <a:chExt cx="53" cy="39"/>
              </a:xfrm>
              <a:grpFill/>
            </p:grpSpPr>
            <p:sp>
              <p:nvSpPr>
                <p:cNvPr id="481" name="Freeform 243"/>
                <p:cNvSpPr>
                  <a:spLocks/>
                </p:cNvSpPr>
                <p:nvPr/>
              </p:nvSpPr>
              <p:spPr bwMode="auto">
                <a:xfrm>
                  <a:off x="3154" y="3840"/>
                  <a:ext cx="9" cy="5"/>
                </a:xfrm>
                <a:custGeom>
                  <a:avLst/>
                  <a:gdLst>
                    <a:gd name="T0" fmla="*/ 5 w 9"/>
                    <a:gd name="T1" fmla="*/ 0 h 5"/>
                    <a:gd name="T2" fmla="*/ 9 w 9"/>
                    <a:gd name="T3" fmla="*/ 5 h 5"/>
                    <a:gd name="T4" fmla="*/ 2 w 9"/>
                    <a:gd name="T5" fmla="*/ 3 h 5"/>
                    <a:gd name="T6" fmla="*/ 0 w 9"/>
                    <a:gd name="T7" fmla="*/ 0 h 5"/>
                    <a:gd name="T8" fmla="*/ 5 w 9"/>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5" y="0"/>
                      </a:moveTo>
                      <a:lnTo>
                        <a:pt x="9" y="5"/>
                      </a:lnTo>
                      <a:lnTo>
                        <a:pt x="2" y="3"/>
                      </a:lnTo>
                      <a:lnTo>
                        <a:pt x="0" y="0"/>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2" name="Freeform 244"/>
                <p:cNvSpPr>
                  <a:spLocks/>
                </p:cNvSpPr>
                <p:nvPr/>
              </p:nvSpPr>
              <p:spPr bwMode="auto">
                <a:xfrm>
                  <a:off x="3134" y="3819"/>
                  <a:ext cx="53" cy="39"/>
                </a:xfrm>
                <a:custGeom>
                  <a:avLst/>
                  <a:gdLst>
                    <a:gd name="T0" fmla="*/ 49 w 53"/>
                    <a:gd name="T1" fmla="*/ 2 h 39"/>
                    <a:gd name="T2" fmla="*/ 53 w 53"/>
                    <a:gd name="T3" fmla="*/ 16 h 39"/>
                    <a:gd name="T4" fmla="*/ 49 w 53"/>
                    <a:gd name="T5" fmla="*/ 29 h 39"/>
                    <a:gd name="T6" fmla="*/ 50 w 53"/>
                    <a:gd name="T7" fmla="*/ 39 h 39"/>
                    <a:gd name="T8" fmla="*/ 42 w 53"/>
                    <a:gd name="T9" fmla="*/ 35 h 39"/>
                    <a:gd name="T10" fmla="*/ 30 w 53"/>
                    <a:gd name="T11" fmla="*/ 38 h 39"/>
                    <a:gd name="T12" fmla="*/ 14 w 53"/>
                    <a:gd name="T13" fmla="*/ 35 h 39"/>
                    <a:gd name="T14" fmla="*/ 9 w 53"/>
                    <a:gd name="T15" fmla="*/ 39 h 39"/>
                    <a:gd name="T16" fmla="*/ 0 w 53"/>
                    <a:gd name="T17" fmla="*/ 31 h 39"/>
                    <a:gd name="T18" fmla="*/ 0 w 53"/>
                    <a:gd name="T19" fmla="*/ 29 h 39"/>
                    <a:gd name="T20" fmla="*/ 37 w 53"/>
                    <a:gd name="T21" fmla="*/ 30 h 39"/>
                    <a:gd name="T22" fmla="*/ 38 w 53"/>
                    <a:gd name="T23" fmla="*/ 26 h 39"/>
                    <a:gd name="T24" fmla="*/ 30 w 53"/>
                    <a:gd name="T25" fmla="*/ 21 h 39"/>
                    <a:gd name="T26" fmla="*/ 29 w 53"/>
                    <a:gd name="T27" fmla="*/ 9 h 39"/>
                    <a:gd name="T28" fmla="*/ 17 w 53"/>
                    <a:gd name="T29" fmla="*/ 5 h 39"/>
                    <a:gd name="T30" fmla="*/ 27 w 53"/>
                    <a:gd name="T31" fmla="*/ 0 h 39"/>
                    <a:gd name="T32" fmla="*/ 39 w 53"/>
                    <a:gd name="T33" fmla="*/ 5 h 39"/>
                    <a:gd name="T34" fmla="*/ 49 w 53"/>
                    <a:gd name="T35" fmla="*/ 2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 h="39">
                      <a:moveTo>
                        <a:pt x="49" y="2"/>
                      </a:moveTo>
                      <a:lnTo>
                        <a:pt x="53" y="16"/>
                      </a:lnTo>
                      <a:lnTo>
                        <a:pt x="49" y="29"/>
                      </a:lnTo>
                      <a:lnTo>
                        <a:pt x="50" y="39"/>
                      </a:lnTo>
                      <a:lnTo>
                        <a:pt x="42" y="35"/>
                      </a:lnTo>
                      <a:lnTo>
                        <a:pt x="30" y="38"/>
                      </a:lnTo>
                      <a:lnTo>
                        <a:pt x="14" y="35"/>
                      </a:lnTo>
                      <a:lnTo>
                        <a:pt x="9" y="39"/>
                      </a:lnTo>
                      <a:lnTo>
                        <a:pt x="0" y="31"/>
                      </a:lnTo>
                      <a:lnTo>
                        <a:pt x="0" y="29"/>
                      </a:lnTo>
                      <a:lnTo>
                        <a:pt x="37" y="30"/>
                      </a:lnTo>
                      <a:lnTo>
                        <a:pt x="38" y="26"/>
                      </a:lnTo>
                      <a:lnTo>
                        <a:pt x="30" y="21"/>
                      </a:lnTo>
                      <a:lnTo>
                        <a:pt x="29" y="9"/>
                      </a:lnTo>
                      <a:lnTo>
                        <a:pt x="17" y="5"/>
                      </a:lnTo>
                      <a:lnTo>
                        <a:pt x="27" y="0"/>
                      </a:lnTo>
                      <a:lnTo>
                        <a:pt x="39" y="5"/>
                      </a:lnTo>
                      <a:lnTo>
                        <a:pt x="49"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68" name="Freeform 245"/>
              <p:cNvSpPr>
                <a:spLocks/>
              </p:cNvSpPr>
              <p:nvPr/>
            </p:nvSpPr>
            <p:spPr bwMode="auto">
              <a:xfrm>
                <a:off x="2249" y="2756"/>
                <a:ext cx="31" cy="11"/>
              </a:xfrm>
              <a:custGeom>
                <a:avLst/>
                <a:gdLst>
                  <a:gd name="T0" fmla="*/ 18 w 41"/>
                  <a:gd name="T1" fmla="*/ 1 h 15"/>
                  <a:gd name="T2" fmla="*/ 29 w 41"/>
                  <a:gd name="T3" fmla="*/ 4 h 15"/>
                  <a:gd name="T4" fmla="*/ 31 w 41"/>
                  <a:gd name="T5" fmla="*/ 9 h 15"/>
                  <a:gd name="T6" fmla="*/ 24 w 41"/>
                  <a:gd name="T7" fmla="*/ 8 h 15"/>
                  <a:gd name="T8" fmla="*/ 18 w 41"/>
                  <a:gd name="T9" fmla="*/ 11 h 15"/>
                  <a:gd name="T10" fmla="*/ 10 w 41"/>
                  <a:gd name="T11" fmla="*/ 10 h 15"/>
                  <a:gd name="T12" fmla="*/ 0 w 41"/>
                  <a:gd name="T13" fmla="*/ 4 h 15"/>
                  <a:gd name="T14" fmla="*/ 7 w 41"/>
                  <a:gd name="T15" fmla="*/ 0 h 15"/>
                  <a:gd name="T16" fmla="*/ 18 w 41"/>
                  <a:gd name="T17" fmla="*/ 1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15">
                    <a:moveTo>
                      <a:pt x="24" y="2"/>
                    </a:moveTo>
                    <a:lnTo>
                      <a:pt x="38" y="6"/>
                    </a:lnTo>
                    <a:lnTo>
                      <a:pt x="41" y="12"/>
                    </a:lnTo>
                    <a:lnTo>
                      <a:pt x="32" y="11"/>
                    </a:lnTo>
                    <a:lnTo>
                      <a:pt x="24" y="15"/>
                    </a:lnTo>
                    <a:lnTo>
                      <a:pt x="13" y="14"/>
                    </a:lnTo>
                    <a:lnTo>
                      <a:pt x="0" y="5"/>
                    </a:lnTo>
                    <a:lnTo>
                      <a:pt x="9" y="0"/>
                    </a:lnTo>
                    <a:lnTo>
                      <a:pt x="24"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69" name="Group 246"/>
              <p:cNvGrpSpPr>
                <a:grpSpLocks/>
              </p:cNvGrpSpPr>
              <p:nvPr/>
            </p:nvGrpSpPr>
            <p:grpSpPr bwMode="auto">
              <a:xfrm>
                <a:off x="2241" y="2628"/>
                <a:ext cx="84" cy="91"/>
                <a:chOff x="3044" y="3676"/>
                <a:chExt cx="115" cy="122"/>
              </a:xfrm>
              <a:grpFill/>
            </p:grpSpPr>
            <p:sp>
              <p:nvSpPr>
                <p:cNvPr id="473" name="Freeform 247"/>
                <p:cNvSpPr>
                  <a:spLocks/>
                </p:cNvSpPr>
                <p:nvPr/>
              </p:nvSpPr>
              <p:spPr bwMode="auto">
                <a:xfrm>
                  <a:off x="3044" y="3676"/>
                  <a:ext cx="21" cy="5"/>
                </a:xfrm>
                <a:custGeom>
                  <a:avLst/>
                  <a:gdLst>
                    <a:gd name="T0" fmla="*/ 18 w 21"/>
                    <a:gd name="T1" fmla="*/ 0 h 5"/>
                    <a:gd name="T2" fmla="*/ 21 w 21"/>
                    <a:gd name="T3" fmla="*/ 5 h 5"/>
                    <a:gd name="T4" fmla="*/ 0 w 21"/>
                    <a:gd name="T5" fmla="*/ 2 h 5"/>
                    <a:gd name="T6" fmla="*/ 18 w 21"/>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5">
                      <a:moveTo>
                        <a:pt x="18" y="0"/>
                      </a:moveTo>
                      <a:lnTo>
                        <a:pt x="21" y="5"/>
                      </a:lnTo>
                      <a:lnTo>
                        <a:pt x="0" y="2"/>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4" name="Freeform 248"/>
                <p:cNvSpPr>
                  <a:spLocks/>
                </p:cNvSpPr>
                <p:nvPr/>
              </p:nvSpPr>
              <p:spPr bwMode="auto">
                <a:xfrm>
                  <a:off x="3147" y="3790"/>
                  <a:ext cx="12" cy="8"/>
                </a:xfrm>
                <a:custGeom>
                  <a:avLst/>
                  <a:gdLst>
                    <a:gd name="T0" fmla="*/ 12 w 12"/>
                    <a:gd name="T1" fmla="*/ 0 h 8"/>
                    <a:gd name="T2" fmla="*/ 11 w 12"/>
                    <a:gd name="T3" fmla="*/ 6 h 8"/>
                    <a:gd name="T4" fmla="*/ 0 w 12"/>
                    <a:gd name="T5" fmla="*/ 8 h 8"/>
                    <a:gd name="T6" fmla="*/ 0 w 12"/>
                    <a:gd name="T7" fmla="*/ 5 h 8"/>
                    <a:gd name="T8" fmla="*/ 12 w 12"/>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8">
                      <a:moveTo>
                        <a:pt x="12" y="0"/>
                      </a:moveTo>
                      <a:lnTo>
                        <a:pt x="11" y="6"/>
                      </a:lnTo>
                      <a:lnTo>
                        <a:pt x="0" y="8"/>
                      </a:lnTo>
                      <a:lnTo>
                        <a:pt x="0" y="5"/>
                      </a:lnTo>
                      <a:lnTo>
                        <a:pt x="1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5" name="Freeform 249"/>
                <p:cNvSpPr>
                  <a:spLocks/>
                </p:cNvSpPr>
                <p:nvPr/>
              </p:nvSpPr>
              <p:spPr bwMode="auto">
                <a:xfrm>
                  <a:off x="3105" y="3720"/>
                  <a:ext cx="10" cy="12"/>
                </a:xfrm>
                <a:custGeom>
                  <a:avLst/>
                  <a:gdLst>
                    <a:gd name="T0" fmla="*/ 8 w 10"/>
                    <a:gd name="T1" fmla="*/ 9 h 12"/>
                    <a:gd name="T2" fmla="*/ 10 w 10"/>
                    <a:gd name="T3" fmla="*/ 12 h 12"/>
                    <a:gd name="T4" fmla="*/ 7 w 10"/>
                    <a:gd name="T5" fmla="*/ 12 h 12"/>
                    <a:gd name="T6" fmla="*/ 0 w 10"/>
                    <a:gd name="T7" fmla="*/ 0 h 12"/>
                    <a:gd name="T8" fmla="*/ 8 w 10"/>
                    <a:gd name="T9" fmla="*/ 9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8" y="9"/>
                      </a:moveTo>
                      <a:lnTo>
                        <a:pt x="10" y="12"/>
                      </a:lnTo>
                      <a:lnTo>
                        <a:pt x="7" y="12"/>
                      </a:lnTo>
                      <a:lnTo>
                        <a:pt x="0" y="0"/>
                      </a:lnTo>
                      <a:lnTo>
                        <a:pt x="8"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6" name="Freeform 250"/>
                <p:cNvSpPr>
                  <a:spLocks/>
                </p:cNvSpPr>
                <p:nvPr/>
              </p:nvSpPr>
              <p:spPr bwMode="auto">
                <a:xfrm>
                  <a:off x="3094" y="3710"/>
                  <a:ext cx="4" cy="11"/>
                </a:xfrm>
                <a:custGeom>
                  <a:avLst/>
                  <a:gdLst>
                    <a:gd name="T0" fmla="*/ 3 w 4"/>
                    <a:gd name="T1" fmla="*/ 0 h 11"/>
                    <a:gd name="T2" fmla="*/ 4 w 4"/>
                    <a:gd name="T3" fmla="*/ 11 h 11"/>
                    <a:gd name="T4" fmla="*/ 0 w 4"/>
                    <a:gd name="T5" fmla="*/ 6 h 11"/>
                    <a:gd name="T6" fmla="*/ 3 w 4"/>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1">
                      <a:moveTo>
                        <a:pt x="3" y="0"/>
                      </a:moveTo>
                      <a:lnTo>
                        <a:pt x="4" y="11"/>
                      </a:lnTo>
                      <a:lnTo>
                        <a:pt x="0" y="6"/>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7" name="Freeform 251"/>
                <p:cNvSpPr>
                  <a:spLocks/>
                </p:cNvSpPr>
                <p:nvPr/>
              </p:nvSpPr>
              <p:spPr bwMode="auto">
                <a:xfrm>
                  <a:off x="3066" y="3731"/>
                  <a:ext cx="4" cy="10"/>
                </a:xfrm>
                <a:custGeom>
                  <a:avLst/>
                  <a:gdLst>
                    <a:gd name="T0" fmla="*/ 0 w 4"/>
                    <a:gd name="T1" fmla="*/ 5 h 10"/>
                    <a:gd name="T2" fmla="*/ 4 w 4"/>
                    <a:gd name="T3" fmla="*/ 0 h 10"/>
                    <a:gd name="T4" fmla="*/ 4 w 4"/>
                    <a:gd name="T5" fmla="*/ 10 h 10"/>
                    <a:gd name="T6" fmla="*/ 0 w 4"/>
                    <a:gd name="T7" fmla="*/ 5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0">
                      <a:moveTo>
                        <a:pt x="0" y="5"/>
                      </a:moveTo>
                      <a:lnTo>
                        <a:pt x="4" y="0"/>
                      </a:lnTo>
                      <a:lnTo>
                        <a:pt x="4" y="10"/>
                      </a:lnTo>
                      <a:lnTo>
                        <a:pt x="0"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8" name="Freeform 252"/>
                <p:cNvSpPr>
                  <a:spLocks/>
                </p:cNvSpPr>
                <p:nvPr/>
              </p:nvSpPr>
              <p:spPr bwMode="auto">
                <a:xfrm>
                  <a:off x="3055" y="3710"/>
                  <a:ext cx="11" cy="17"/>
                </a:xfrm>
                <a:custGeom>
                  <a:avLst/>
                  <a:gdLst>
                    <a:gd name="T0" fmla="*/ 6 w 11"/>
                    <a:gd name="T1" fmla="*/ 2 h 17"/>
                    <a:gd name="T2" fmla="*/ 11 w 11"/>
                    <a:gd name="T3" fmla="*/ 10 h 17"/>
                    <a:gd name="T4" fmla="*/ 9 w 11"/>
                    <a:gd name="T5" fmla="*/ 17 h 17"/>
                    <a:gd name="T6" fmla="*/ 0 w 11"/>
                    <a:gd name="T7" fmla="*/ 10 h 17"/>
                    <a:gd name="T8" fmla="*/ 3 w 11"/>
                    <a:gd name="T9" fmla="*/ 0 h 17"/>
                    <a:gd name="T10" fmla="*/ 6 w 11"/>
                    <a:gd name="T11" fmla="*/ 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7">
                      <a:moveTo>
                        <a:pt x="6" y="2"/>
                      </a:moveTo>
                      <a:lnTo>
                        <a:pt x="11" y="10"/>
                      </a:lnTo>
                      <a:lnTo>
                        <a:pt x="9" y="17"/>
                      </a:lnTo>
                      <a:lnTo>
                        <a:pt x="0" y="10"/>
                      </a:lnTo>
                      <a:lnTo>
                        <a:pt x="3" y="0"/>
                      </a:lnTo>
                      <a:lnTo>
                        <a:pt x="6"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9" name="Freeform 253"/>
                <p:cNvSpPr>
                  <a:spLocks/>
                </p:cNvSpPr>
                <p:nvPr/>
              </p:nvSpPr>
              <p:spPr bwMode="auto">
                <a:xfrm>
                  <a:off x="3076" y="3681"/>
                  <a:ext cx="4" cy="14"/>
                </a:xfrm>
                <a:custGeom>
                  <a:avLst/>
                  <a:gdLst>
                    <a:gd name="T0" fmla="*/ 4 w 4"/>
                    <a:gd name="T1" fmla="*/ 5 h 14"/>
                    <a:gd name="T2" fmla="*/ 3 w 4"/>
                    <a:gd name="T3" fmla="*/ 14 h 14"/>
                    <a:gd name="T4" fmla="*/ 0 w 4"/>
                    <a:gd name="T5" fmla="*/ 5 h 14"/>
                    <a:gd name="T6" fmla="*/ 3 w 4"/>
                    <a:gd name="T7" fmla="*/ 0 h 14"/>
                    <a:gd name="T8" fmla="*/ 4 w 4"/>
                    <a:gd name="T9" fmla="*/ 5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4">
                      <a:moveTo>
                        <a:pt x="4" y="5"/>
                      </a:moveTo>
                      <a:lnTo>
                        <a:pt x="3" y="14"/>
                      </a:lnTo>
                      <a:lnTo>
                        <a:pt x="0" y="5"/>
                      </a:lnTo>
                      <a:lnTo>
                        <a:pt x="3" y="0"/>
                      </a:lnTo>
                      <a:lnTo>
                        <a:pt x="4"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80" name="Freeform 254"/>
                <p:cNvSpPr>
                  <a:spLocks/>
                </p:cNvSpPr>
                <p:nvPr/>
              </p:nvSpPr>
              <p:spPr bwMode="auto">
                <a:xfrm>
                  <a:off x="3133" y="3760"/>
                  <a:ext cx="9" cy="11"/>
                </a:xfrm>
                <a:custGeom>
                  <a:avLst/>
                  <a:gdLst>
                    <a:gd name="T0" fmla="*/ 6 w 9"/>
                    <a:gd name="T1" fmla="*/ 5 h 11"/>
                    <a:gd name="T2" fmla="*/ 6 w 9"/>
                    <a:gd name="T3" fmla="*/ 11 h 11"/>
                    <a:gd name="T4" fmla="*/ 9 w 9"/>
                    <a:gd name="T5" fmla="*/ 2 h 11"/>
                    <a:gd name="T6" fmla="*/ 0 w 9"/>
                    <a:gd name="T7" fmla="*/ 0 h 11"/>
                    <a:gd name="T8" fmla="*/ 6 w 9"/>
                    <a:gd name="T9" fmla="*/ 5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1">
                      <a:moveTo>
                        <a:pt x="6" y="5"/>
                      </a:moveTo>
                      <a:lnTo>
                        <a:pt x="6" y="11"/>
                      </a:lnTo>
                      <a:lnTo>
                        <a:pt x="9" y="2"/>
                      </a:lnTo>
                      <a:lnTo>
                        <a:pt x="0" y="0"/>
                      </a:lnTo>
                      <a:lnTo>
                        <a:pt x="6"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70" name="Freeform 255"/>
              <p:cNvSpPr>
                <a:spLocks/>
              </p:cNvSpPr>
              <p:nvPr/>
            </p:nvSpPr>
            <p:spPr bwMode="auto">
              <a:xfrm>
                <a:off x="2486" y="2872"/>
                <a:ext cx="18" cy="14"/>
              </a:xfrm>
              <a:custGeom>
                <a:avLst/>
                <a:gdLst>
                  <a:gd name="T0" fmla="*/ 18 w 19"/>
                  <a:gd name="T1" fmla="*/ 0 h 14"/>
                  <a:gd name="T2" fmla="*/ 14 w 19"/>
                  <a:gd name="T3" fmla="*/ 12 h 14"/>
                  <a:gd name="T4" fmla="*/ 0 w 19"/>
                  <a:gd name="T5" fmla="*/ 14 h 14"/>
                  <a:gd name="T6" fmla="*/ 8 w 19"/>
                  <a:gd name="T7" fmla="*/ 7 h 14"/>
                  <a:gd name="T8" fmla="*/ 5 w 19"/>
                  <a:gd name="T9" fmla="*/ 0 h 14"/>
                  <a:gd name="T10" fmla="*/ 18 w 19"/>
                  <a:gd name="T11" fmla="*/ 0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4">
                    <a:moveTo>
                      <a:pt x="19" y="0"/>
                    </a:moveTo>
                    <a:lnTo>
                      <a:pt x="15" y="12"/>
                    </a:lnTo>
                    <a:lnTo>
                      <a:pt x="0" y="14"/>
                    </a:lnTo>
                    <a:lnTo>
                      <a:pt x="8" y="7"/>
                    </a:lnTo>
                    <a:lnTo>
                      <a:pt x="5" y="0"/>
                    </a:lnTo>
                    <a:lnTo>
                      <a:pt x="1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1" name="Freeform 256"/>
              <p:cNvSpPr>
                <a:spLocks/>
              </p:cNvSpPr>
              <p:nvPr/>
            </p:nvSpPr>
            <p:spPr bwMode="auto">
              <a:xfrm>
                <a:off x="2487" y="2787"/>
                <a:ext cx="8" cy="8"/>
              </a:xfrm>
              <a:custGeom>
                <a:avLst/>
                <a:gdLst>
                  <a:gd name="T0" fmla="*/ 5 w 10"/>
                  <a:gd name="T1" fmla="*/ 0 h 10"/>
                  <a:gd name="T2" fmla="*/ 0 w 10"/>
                  <a:gd name="T3" fmla="*/ 2 h 10"/>
                  <a:gd name="T4" fmla="*/ 0 w 10"/>
                  <a:gd name="T5" fmla="*/ 8 h 10"/>
                  <a:gd name="T6" fmla="*/ 8 w 10"/>
                  <a:gd name="T7" fmla="*/ 3 h 10"/>
                  <a:gd name="T8" fmla="*/ 5 w 10"/>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0">
                    <a:moveTo>
                      <a:pt x="6" y="0"/>
                    </a:moveTo>
                    <a:lnTo>
                      <a:pt x="0" y="3"/>
                    </a:lnTo>
                    <a:lnTo>
                      <a:pt x="0" y="10"/>
                    </a:lnTo>
                    <a:lnTo>
                      <a:pt x="10" y="4"/>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72" name="Freeform 257"/>
              <p:cNvSpPr>
                <a:spLocks/>
              </p:cNvSpPr>
              <p:nvPr/>
            </p:nvSpPr>
            <p:spPr bwMode="auto">
              <a:xfrm>
                <a:off x="2497" y="2810"/>
                <a:ext cx="4" cy="8"/>
              </a:xfrm>
              <a:custGeom>
                <a:avLst/>
                <a:gdLst>
                  <a:gd name="T0" fmla="*/ 0 w 9"/>
                  <a:gd name="T1" fmla="*/ 0 h 15"/>
                  <a:gd name="T2" fmla="*/ 4 w 9"/>
                  <a:gd name="T3" fmla="*/ 8 h 15"/>
                  <a:gd name="T4" fmla="*/ 2 w 9"/>
                  <a:gd name="T5" fmla="*/ 8 h 15"/>
                  <a:gd name="T6" fmla="*/ 0 w 9"/>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5">
                    <a:moveTo>
                      <a:pt x="0" y="0"/>
                    </a:moveTo>
                    <a:lnTo>
                      <a:pt x="9" y="15"/>
                    </a:lnTo>
                    <a:lnTo>
                      <a:pt x="4" y="15"/>
                    </a:lnTo>
                    <a:lnTo>
                      <a:pt x="0" y="0"/>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50" name="Group 258"/>
            <p:cNvGrpSpPr>
              <a:grpSpLocks/>
            </p:cNvGrpSpPr>
            <p:nvPr/>
          </p:nvGrpSpPr>
          <p:grpSpPr bwMode="auto">
            <a:xfrm>
              <a:off x="5811725" y="4765715"/>
              <a:ext cx="378467" cy="481335"/>
              <a:chOff x="5203" y="3274"/>
              <a:chExt cx="599" cy="701"/>
            </a:xfrm>
            <a:solidFill>
              <a:schemeClr val="bg1">
                <a:lumMod val="85000"/>
              </a:schemeClr>
            </a:solidFill>
          </p:grpSpPr>
          <p:sp>
            <p:nvSpPr>
              <p:cNvPr id="441" name="Freeform 259"/>
              <p:cNvSpPr>
                <a:spLocks/>
              </p:cNvSpPr>
              <p:nvPr/>
            </p:nvSpPr>
            <p:spPr bwMode="auto">
              <a:xfrm>
                <a:off x="5203" y="3472"/>
                <a:ext cx="44" cy="26"/>
              </a:xfrm>
              <a:custGeom>
                <a:avLst/>
                <a:gdLst>
                  <a:gd name="T0" fmla="*/ 33 w 44"/>
                  <a:gd name="T1" fmla="*/ 6 h 26"/>
                  <a:gd name="T2" fmla="*/ 44 w 44"/>
                  <a:gd name="T3" fmla="*/ 0 h 26"/>
                  <a:gd name="T4" fmla="*/ 33 w 44"/>
                  <a:gd name="T5" fmla="*/ 18 h 26"/>
                  <a:gd name="T6" fmla="*/ 15 w 44"/>
                  <a:gd name="T7" fmla="*/ 26 h 26"/>
                  <a:gd name="T8" fmla="*/ 5 w 44"/>
                  <a:gd name="T9" fmla="*/ 23 h 26"/>
                  <a:gd name="T10" fmla="*/ 0 w 44"/>
                  <a:gd name="T11" fmla="*/ 16 h 26"/>
                  <a:gd name="T12" fmla="*/ 14 w 44"/>
                  <a:gd name="T13" fmla="*/ 8 h 26"/>
                  <a:gd name="T14" fmla="*/ 33 w 44"/>
                  <a:gd name="T15" fmla="*/ 6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6">
                    <a:moveTo>
                      <a:pt x="33" y="6"/>
                    </a:moveTo>
                    <a:lnTo>
                      <a:pt x="44" y="0"/>
                    </a:lnTo>
                    <a:lnTo>
                      <a:pt x="33" y="18"/>
                    </a:lnTo>
                    <a:lnTo>
                      <a:pt x="15" y="26"/>
                    </a:lnTo>
                    <a:lnTo>
                      <a:pt x="5" y="23"/>
                    </a:lnTo>
                    <a:lnTo>
                      <a:pt x="0" y="16"/>
                    </a:lnTo>
                    <a:lnTo>
                      <a:pt x="14" y="8"/>
                    </a:lnTo>
                    <a:lnTo>
                      <a:pt x="33"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2" name="Freeform 260"/>
              <p:cNvSpPr>
                <a:spLocks/>
              </p:cNvSpPr>
              <p:nvPr/>
            </p:nvSpPr>
            <p:spPr bwMode="auto">
              <a:xfrm>
                <a:off x="5325" y="3430"/>
                <a:ext cx="192" cy="196"/>
              </a:xfrm>
              <a:custGeom>
                <a:avLst/>
                <a:gdLst>
                  <a:gd name="T0" fmla="*/ 7 w 192"/>
                  <a:gd name="T1" fmla="*/ 124 h 196"/>
                  <a:gd name="T2" fmla="*/ 37 w 192"/>
                  <a:gd name="T3" fmla="*/ 133 h 196"/>
                  <a:gd name="T4" fmla="*/ 60 w 192"/>
                  <a:gd name="T5" fmla="*/ 148 h 196"/>
                  <a:gd name="T6" fmla="*/ 79 w 192"/>
                  <a:gd name="T7" fmla="*/ 156 h 196"/>
                  <a:gd name="T8" fmla="*/ 84 w 192"/>
                  <a:gd name="T9" fmla="*/ 164 h 196"/>
                  <a:gd name="T10" fmla="*/ 94 w 192"/>
                  <a:gd name="T11" fmla="*/ 166 h 196"/>
                  <a:gd name="T12" fmla="*/ 96 w 192"/>
                  <a:gd name="T13" fmla="*/ 183 h 196"/>
                  <a:gd name="T14" fmla="*/ 118 w 192"/>
                  <a:gd name="T15" fmla="*/ 193 h 196"/>
                  <a:gd name="T16" fmla="*/ 134 w 192"/>
                  <a:gd name="T17" fmla="*/ 196 h 196"/>
                  <a:gd name="T18" fmla="*/ 153 w 192"/>
                  <a:gd name="T19" fmla="*/ 194 h 196"/>
                  <a:gd name="T20" fmla="*/ 167 w 192"/>
                  <a:gd name="T21" fmla="*/ 175 h 196"/>
                  <a:gd name="T22" fmla="*/ 180 w 192"/>
                  <a:gd name="T23" fmla="*/ 175 h 196"/>
                  <a:gd name="T24" fmla="*/ 188 w 192"/>
                  <a:gd name="T25" fmla="*/ 177 h 196"/>
                  <a:gd name="T26" fmla="*/ 192 w 192"/>
                  <a:gd name="T27" fmla="*/ 174 h 196"/>
                  <a:gd name="T28" fmla="*/ 180 w 192"/>
                  <a:gd name="T29" fmla="*/ 163 h 196"/>
                  <a:gd name="T30" fmla="*/ 177 w 192"/>
                  <a:gd name="T31" fmla="*/ 153 h 196"/>
                  <a:gd name="T32" fmla="*/ 173 w 192"/>
                  <a:gd name="T33" fmla="*/ 151 h 196"/>
                  <a:gd name="T34" fmla="*/ 174 w 192"/>
                  <a:gd name="T35" fmla="*/ 134 h 196"/>
                  <a:gd name="T36" fmla="*/ 167 w 192"/>
                  <a:gd name="T37" fmla="*/ 119 h 196"/>
                  <a:gd name="T38" fmla="*/ 142 w 192"/>
                  <a:gd name="T39" fmla="*/ 103 h 196"/>
                  <a:gd name="T40" fmla="*/ 129 w 192"/>
                  <a:gd name="T41" fmla="*/ 83 h 196"/>
                  <a:gd name="T42" fmla="*/ 133 w 192"/>
                  <a:gd name="T43" fmla="*/ 70 h 196"/>
                  <a:gd name="T44" fmla="*/ 144 w 192"/>
                  <a:gd name="T45" fmla="*/ 53 h 196"/>
                  <a:gd name="T46" fmla="*/ 143 w 192"/>
                  <a:gd name="T47" fmla="*/ 46 h 196"/>
                  <a:gd name="T48" fmla="*/ 147 w 192"/>
                  <a:gd name="T49" fmla="*/ 39 h 196"/>
                  <a:gd name="T50" fmla="*/ 131 w 192"/>
                  <a:gd name="T51" fmla="*/ 33 h 196"/>
                  <a:gd name="T52" fmla="*/ 119 w 192"/>
                  <a:gd name="T53" fmla="*/ 16 h 196"/>
                  <a:gd name="T54" fmla="*/ 118 w 192"/>
                  <a:gd name="T55" fmla="*/ 5 h 196"/>
                  <a:gd name="T56" fmla="*/ 110 w 192"/>
                  <a:gd name="T57" fmla="*/ 6 h 196"/>
                  <a:gd name="T58" fmla="*/ 108 w 192"/>
                  <a:gd name="T59" fmla="*/ 3 h 196"/>
                  <a:gd name="T60" fmla="*/ 83 w 192"/>
                  <a:gd name="T61" fmla="*/ 0 h 196"/>
                  <a:gd name="T62" fmla="*/ 74 w 192"/>
                  <a:gd name="T63" fmla="*/ 7 h 196"/>
                  <a:gd name="T64" fmla="*/ 62 w 192"/>
                  <a:gd name="T65" fmla="*/ 21 h 196"/>
                  <a:gd name="T66" fmla="*/ 51 w 192"/>
                  <a:gd name="T67" fmla="*/ 25 h 196"/>
                  <a:gd name="T68" fmla="*/ 49 w 192"/>
                  <a:gd name="T69" fmla="*/ 63 h 196"/>
                  <a:gd name="T70" fmla="*/ 46 w 192"/>
                  <a:gd name="T71" fmla="*/ 72 h 196"/>
                  <a:gd name="T72" fmla="*/ 0 w 192"/>
                  <a:gd name="T73" fmla="*/ 99 h 196"/>
                  <a:gd name="T74" fmla="*/ 7 w 192"/>
                  <a:gd name="T75" fmla="*/ 124 h 1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6">
                    <a:moveTo>
                      <a:pt x="7" y="124"/>
                    </a:moveTo>
                    <a:lnTo>
                      <a:pt x="37" y="133"/>
                    </a:lnTo>
                    <a:lnTo>
                      <a:pt x="60" y="148"/>
                    </a:lnTo>
                    <a:lnTo>
                      <a:pt x="79" y="156"/>
                    </a:lnTo>
                    <a:lnTo>
                      <a:pt x="84" y="164"/>
                    </a:lnTo>
                    <a:lnTo>
                      <a:pt x="94" y="166"/>
                    </a:lnTo>
                    <a:lnTo>
                      <a:pt x="96" y="183"/>
                    </a:lnTo>
                    <a:lnTo>
                      <a:pt x="118" y="193"/>
                    </a:lnTo>
                    <a:lnTo>
                      <a:pt x="134" y="196"/>
                    </a:lnTo>
                    <a:lnTo>
                      <a:pt x="153" y="194"/>
                    </a:lnTo>
                    <a:lnTo>
                      <a:pt x="167" y="175"/>
                    </a:lnTo>
                    <a:lnTo>
                      <a:pt x="180" y="175"/>
                    </a:lnTo>
                    <a:lnTo>
                      <a:pt x="188" y="177"/>
                    </a:lnTo>
                    <a:lnTo>
                      <a:pt x="192" y="174"/>
                    </a:lnTo>
                    <a:lnTo>
                      <a:pt x="180" y="163"/>
                    </a:lnTo>
                    <a:lnTo>
                      <a:pt x="177" y="153"/>
                    </a:lnTo>
                    <a:lnTo>
                      <a:pt x="173" y="151"/>
                    </a:lnTo>
                    <a:lnTo>
                      <a:pt x="174" y="134"/>
                    </a:lnTo>
                    <a:lnTo>
                      <a:pt x="167" y="119"/>
                    </a:lnTo>
                    <a:lnTo>
                      <a:pt x="142" y="103"/>
                    </a:lnTo>
                    <a:lnTo>
                      <a:pt x="129" y="83"/>
                    </a:lnTo>
                    <a:lnTo>
                      <a:pt x="133" y="70"/>
                    </a:lnTo>
                    <a:lnTo>
                      <a:pt x="144" y="53"/>
                    </a:lnTo>
                    <a:lnTo>
                      <a:pt x="143" y="46"/>
                    </a:lnTo>
                    <a:lnTo>
                      <a:pt x="147" y="39"/>
                    </a:lnTo>
                    <a:lnTo>
                      <a:pt x="131" y="33"/>
                    </a:lnTo>
                    <a:lnTo>
                      <a:pt x="119" y="16"/>
                    </a:lnTo>
                    <a:lnTo>
                      <a:pt x="118" y="5"/>
                    </a:lnTo>
                    <a:lnTo>
                      <a:pt x="110" y="6"/>
                    </a:lnTo>
                    <a:lnTo>
                      <a:pt x="108" y="3"/>
                    </a:lnTo>
                    <a:lnTo>
                      <a:pt x="83" y="0"/>
                    </a:lnTo>
                    <a:lnTo>
                      <a:pt x="74" y="7"/>
                    </a:lnTo>
                    <a:lnTo>
                      <a:pt x="62" y="21"/>
                    </a:lnTo>
                    <a:lnTo>
                      <a:pt x="51" y="25"/>
                    </a:lnTo>
                    <a:lnTo>
                      <a:pt x="49" y="63"/>
                    </a:lnTo>
                    <a:lnTo>
                      <a:pt x="46" y="72"/>
                    </a:lnTo>
                    <a:lnTo>
                      <a:pt x="0" y="99"/>
                    </a:lnTo>
                    <a:lnTo>
                      <a:pt x="7" y="12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3" name="Freeform 261"/>
              <p:cNvSpPr>
                <a:spLocks/>
              </p:cNvSpPr>
              <p:nvPr/>
            </p:nvSpPr>
            <p:spPr bwMode="auto">
              <a:xfrm>
                <a:off x="5236" y="3531"/>
                <a:ext cx="28" cy="90"/>
              </a:xfrm>
              <a:custGeom>
                <a:avLst/>
                <a:gdLst>
                  <a:gd name="T0" fmla="*/ 16 w 28"/>
                  <a:gd name="T1" fmla="*/ 87 h 90"/>
                  <a:gd name="T2" fmla="*/ 25 w 28"/>
                  <a:gd name="T3" fmla="*/ 41 h 90"/>
                  <a:gd name="T4" fmla="*/ 14 w 28"/>
                  <a:gd name="T5" fmla="*/ 42 h 90"/>
                  <a:gd name="T6" fmla="*/ 20 w 28"/>
                  <a:gd name="T7" fmla="*/ 33 h 90"/>
                  <a:gd name="T8" fmla="*/ 15 w 28"/>
                  <a:gd name="T9" fmla="*/ 32 h 90"/>
                  <a:gd name="T10" fmla="*/ 15 w 28"/>
                  <a:gd name="T11" fmla="*/ 23 h 90"/>
                  <a:gd name="T12" fmla="*/ 20 w 28"/>
                  <a:gd name="T13" fmla="*/ 16 h 90"/>
                  <a:gd name="T14" fmla="*/ 27 w 28"/>
                  <a:gd name="T15" fmla="*/ 20 h 90"/>
                  <a:gd name="T16" fmla="*/ 27 w 28"/>
                  <a:gd name="T17" fmla="*/ 12 h 90"/>
                  <a:gd name="T18" fmla="*/ 28 w 28"/>
                  <a:gd name="T19" fmla="*/ 0 h 90"/>
                  <a:gd name="T20" fmla="*/ 26 w 28"/>
                  <a:gd name="T21" fmla="*/ 3 h 90"/>
                  <a:gd name="T22" fmla="*/ 17 w 28"/>
                  <a:gd name="T23" fmla="*/ 2 h 90"/>
                  <a:gd name="T24" fmla="*/ 7 w 28"/>
                  <a:gd name="T25" fmla="*/ 36 h 90"/>
                  <a:gd name="T26" fmla="*/ 0 w 28"/>
                  <a:gd name="T27" fmla="*/ 45 h 90"/>
                  <a:gd name="T28" fmla="*/ 15 w 28"/>
                  <a:gd name="T29" fmla="*/ 90 h 90"/>
                  <a:gd name="T30" fmla="*/ 16 w 28"/>
                  <a:gd name="T31" fmla="*/ 87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 h="90">
                    <a:moveTo>
                      <a:pt x="16" y="87"/>
                    </a:moveTo>
                    <a:lnTo>
                      <a:pt x="25" y="41"/>
                    </a:lnTo>
                    <a:lnTo>
                      <a:pt x="14" y="42"/>
                    </a:lnTo>
                    <a:lnTo>
                      <a:pt x="20" y="33"/>
                    </a:lnTo>
                    <a:lnTo>
                      <a:pt x="15" y="32"/>
                    </a:lnTo>
                    <a:lnTo>
                      <a:pt x="15" y="23"/>
                    </a:lnTo>
                    <a:lnTo>
                      <a:pt x="20" y="16"/>
                    </a:lnTo>
                    <a:lnTo>
                      <a:pt x="27" y="20"/>
                    </a:lnTo>
                    <a:lnTo>
                      <a:pt x="27" y="12"/>
                    </a:lnTo>
                    <a:lnTo>
                      <a:pt x="28" y="0"/>
                    </a:lnTo>
                    <a:lnTo>
                      <a:pt x="26" y="3"/>
                    </a:lnTo>
                    <a:lnTo>
                      <a:pt x="17" y="2"/>
                    </a:lnTo>
                    <a:lnTo>
                      <a:pt x="7" y="36"/>
                    </a:lnTo>
                    <a:lnTo>
                      <a:pt x="0" y="45"/>
                    </a:lnTo>
                    <a:lnTo>
                      <a:pt x="15" y="90"/>
                    </a:lnTo>
                    <a:lnTo>
                      <a:pt x="16" y="8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4" name="Freeform 262"/>
              <p:cNvSpPr>
                <a:spLocks/>
              </p:cNvSpPr>
              <p:nvPr/>
            </p:nvSpPr>
            <p:spPr bwMode="auto">
              <a:xfrm>
                <a:off x="5250" y="3529"/>
                <a:ext cx="82" cy="95"/>
              </a:xfrm>
              <a:custGeom>
                <a:avLst/>
                <a:gdLst>
                  <a:gd name="T0" fmla="*/ 75 w 82"/>
                  <a:gd name="T1" fmla="*/ 0 h 95"/>
                  <a:gd name="T2" fmla="*/ 32 w 82"/>
                  <a:gd name="T3" fmla="*/ 23 h 95"/>
                  <a:gd name="T4" fmla="*/ 18 w 82"/>
                  <a:gd name="T5" fmla="*/ 14 h 95"/>
                  <a:gd name="T6" fmla="*/ 13 w 82"/>
                  <a:gd name="T7" fmla="*/ 14 h 95"/>
                  <a:gd name="T8" fmla="*/ 13 w 82"/>
                  <a:gd name="T9" fmla="*/ 22 h 95"/>
                  <a:gd name="T10" fmla="*/ 6 w 82"/>
                  <a:gd name="T11" fmla="*/ 18 h 95"/>
                  <a:gd name="T12" fmla="*/ 1 w 82"/>
                  <a:gd name="T13" fmla="*/ 25 h 95"/>
                  <a:gd name="T14" fmla="*/ 1 w 82"/>
                  <a:gd name="T15" fmla="*/ 34 h 95"/>
                  <a:gd name="T16" fmla="*/ 6 w 82"/>
                  <a:gd name="T17" fmla="*/ 35 h 95"/>
                  <a:gd name="T18" fmla="*/ 0 w 82"/>
                  <a:gd name="T19" fmla="*/ 44 h 95"/>
                  <a:gd name="T20" fmla="*/ 11 w 82"/>
                  <a:gd name="T21" fmla="*/ 43 h 95"/>
                  <a:gd name="T22" fmla="*/ 2 w 82"/>
                  <a:gd name="T23" fmla="*/ 89 h 95"/>
                  <a:gd name="T24" fmla="*/ 2 w 82"/>
                  <a:gd name="T25" fmla="*/ 93 h 95"/>
                  <a:gd name="T26" fmla="*/ 24 w 82"/>
                  <a:gd name="T27" fmla="*/ 95 h 95"/>
                  <a:gd name="T28" fmla="*/ 35 w 82"/>
                  <a:gd name="T29" fmla="*/ 79 h 95"/>
                  <a:gd name="T30" fmla="*/ 50 w 82"/>
                  <a:gd name="T31" fmla="*/ 76 h 95"/>
                  <a:gd name="T32" fmla="*/ 53 w 82"/>
                  <a:gd name="T33" fmla="*/ 67 h 95"/>
                  <a:gd name="T34" fmla="*/ 61 w 82"/>
                  <a:gd name="T35" fmla="*/ 62 h 95"/>
                  <a:gd name="T36" fmla="*/ 40 w 82"/>
                  <a:gd name="T37" fmla="*/ 40 h 95"/>
                  <a:gd name="T38" fmla="*/ 77 w 82"/>
                  <a:gd name="T39" fmla="*/ 33 h 95"/>
                  <a:gd name="T40" fmla="*/ 82 w 82"/>
                  <a:gd name="T41" fmla="*/ 25 h 95"/>
                  <a:gd name="T42" fmla="*/ 75 w 82"/>
                  <a:gd name="T43" fmla="*/ 0 h 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2" h="95">
                    <a:moveTo>
                      <a:pt x="75" y="0"/>
                    </a:moveTo>
                    <a:lnTo>
                      <a:pt x="32" y="23"/>
                    </a:lnTo>
                    <a:lnTo>
                      <a:pt x="18" y="14"/>
                    </a:lnTo>
                    <a:lnTo>
                      <a:pt x="13" y="14"/>
                    </a:lnTo>
                    <a:lnTo>
                      <a:pt x="13" y="22"/>
                    </a:lnTo>
                    <a:lnTo>
                      <a:pt x="6" y="18"/>
                    </a:lnTo>
                    <a:lnTo>
                      <a:pt x="1" y="25"/>
                    </a:lnTo>
                    <a:lnTo>
                      <a:pt x="1" y="34"/>
                    </a:lnTo>
                    <a:lnTo>
                      <a:pt x="6" y="35"/>
                    </a:lnTo>
                    <a:lnTo>
                      <a:pt x="0" y="44"/>
                    </a:lnTo>
                    <a:lnTo>
                      <a:pt x="11" y="43"/>
                    </a:lnTo>
                    <a:lnTo>
                      <a:pt x="2" y="89"/>
                    </a:lnTo>
                    <a:lnTo>
                      <a:pt x="2" y="93"/>
                    </a:lnTo>
                    <a:lnTo>
                      <a:pt x="24" y="95"/>
                    </a:lnTo>
                    <a:lnTo>
                      <a:pt x="35" y="79"/>
                    </a:lnTo>
                    <a:lnTo>
                      <a:pt x="50" y="76"/>
                    </a:lnTo>
                    <a:lnTo>
                      <a:pt x="53" y="67"/>
                    </a:lnTo>
                    <a:lnTo>
                      <a:pt x="61" y="62"/>
                    </a:lnTo>
                    <a:lnTo>
                      <a:pt x="40" y="40"/>
                    </a:lnTo>
                    <a:lnTo>
                      <a:pt x="77" y="33"/>
                    </a:lnTo>
                    <a:lnTo>
                      <a:pt x="82" y="25"/>
                    </a:lnTo>
                    <a:lnTo>
                      <a:pt x="7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5" name="Freeform 263"/>
              <p:cNvSpPr>
                <a:spLocks/>
              </p:cNvSpPr>
              <p:nvPr/>
            </p:nvSpPr>
            <p:spPr bwMode="auto">
              <a:xfrm>
                <a:off x="5478" y="3605"/>
                <a:ext cx="33" cy="32"/>
              </a:xfrm>
              <a:custGeom>
                <a:avLst/>
                <a:gdLst>
                  <a:gd name="T0" fmla="*/ 33 w 33"/>
                  <a:gd name="T1" fmla="*/ 32 h 32"/>
                  <a:gd name="T2" fmla="*/ 21 w 33"/>
                  <a:gd name="T3" fmla="*/ 32 h 32"/>
                  <a:gd name="T4" fmla="*/ 16 w 33"/>
                  <a:gd name="T5" fmla="*/ 24 h 32"/>
                  <a:gd name="T6" fmla="*/ 0 w 33"/>
                  <a:gd name="T7" fmla="*/ 19 h 32"/>
                  <a:gd name="T8" fmla="*/ 14 w 33"/>
                  <a:gd name="T9" fmla="*/ 0 h 32"/>
                  <a:gd name="T10" fmla="*/ 27 w 33"/>
                  <a:gd name="T11" fmla="*/ 0 h 32"/>
                  <a:gd name="T12" fmla="*/ 31 w 33"/>
                  <a:gd name="T13" fmla="*/ 8 h 32"/>
                  <a:gd name="T14" fmla="*/ 21 w 33"/>
                  <a:gd name="T15" fmla="*/ 16 h 32"/>
                  <a:gd name="T16" fmla="*/ 28 w 33"/>
                  <a:gd name="T17" fmla="*/ 17 h 32"/>
                  <a:gd name="T18" fmla="*/ 33 w 33"/>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32">
                    <a:moveTo>
                      <a:pt x="33" y="32"/>
                    </a:moveTo>
                    <a:lnTo>
                      <a:pt x="21" y="32"/>
                    </a:lnTo>
                    <a:lnTo>
                      <a:pt x="16" y="24"/>
                    </a:lnTo>
                    <a:lnTo>
                      <a:pt x="0" y="19"/>
                    </a:lnTo>
                    <a:lnTo>
                      <a:pt x="14" y="0"/>
                    </a:lnTo>
                    <a:lnTo>
                      <a:pt x="27" y="0"/>
                    </a:lnTo>
                    <a:lnTo>
                      <a:pt x="31" y="8"/>
                    </a:lnTo>
                    <a:lnTo>
                      <a:pt x="21" y="16"/>
                    </a:lnTo>
                    <a:lnTo>
                      <a:pt x="28" y="17"/>
                    </a:lnTo>
                    <a:lnTo>
                      <a:pt x="33" y="3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6" name="Freeform 264"/>
              <p:cNvSpPr>
                <a:spLocks/>
              </p:cNvSpPr>
              <p:nvPr/>
            </p:nvSpPr>
            <p:spPr bwMode="auto">
              <a:xfrm>
                <a:off x="5253" y="3496"/>
                <a:ext cx="33" cy="38"/>
              </a:xfrm>
              <a:custGeom>
                <a:avLst/>
                <a:gdLst>
                  <a:gd name="T0" fmla="*/ 11 w 33"/>
                  <a:gd name="T1" fmla="*/ 35 h 38"/>
                  <a:gd name="T2" fmla="*/ 9 w 33"/>
                  <a:gd name="T3" fmla="*/ 38 h 38"/>
                  <a:gd name="T4" fmla="*/ 0 w 33"/>
                  <a:gd name="T5" fmla="*/ 37 h 38"/>
                  <a:gd name="T6" fmla="*/ 20 w 33"/>
                  <a:gd name="T7" fmla="*/ 0 h 38"/>
                  <a:gd name="T8" fmla="*/ 29 w 33"/>
                  <a:gd name="T9" fmla="*/ 0 h 38"/>
                  <a:gd name="T10" fmla="*/ 27 w 33"/>
                  <a:gd name="T11" fmla="*/ 4 h 38"/>
                  <a:gd name="T12" fmla="*/ 33 w 33"/>
                  <a:gd name="T13" fmla="*/ 12 h 38"/>
                  <a:gd name="T14" fmla="*/ 26 w 33"/>
                  <a:gd name="T15" fmla="*/ 18 h 38"/>
                  <a:gd name="T16" fmla="*/ 27 w 33"/>
                  <a:gd name="T17" fmla="*/ 20 h 38"/>
                  <a:gd name="T18" fmla="*/ 21 w 33"/>
                  <a:gd name="T19" fmla="*/ 21 h 38"/>
                  <a:gd name="T20" fmla="*/ 21 w 33"/>
                  <a:gd name="T21" fmla="*/ 27 h 38"/>
                  <a:gd name="T22" fmla="*/ 11 w 33"/>
                  <a:gd name="T23" fmla="*/ 35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 h="38">
                    <a:moveTo>
                      <a:pt x="11" y="35"/>
                    </a:moveTo>
                    <a:lnTo>
                      <a:pt x="9" y="38"/>
                    </a:lnTo>
                    <a:lnTo>
                      <a:pt x="0" y="37"/>
                    </a:lnTo>
                    <a:lnTo>
                      <a:pt x="20" y="0"/>
                    </a:lnTo>
                    <a:lnTo>
                      <a:pt x="29" y="0"/>
                    </a:lnTo>
                    <a:lnTo>
                      <a:pt x="27" y="4"/>
                    </a:lnTo>
                    <a:lnTo>
                      <a:pt x="33" y="12"/>
                    </a:lnTo>
                    <a:lnTo>
                      <a:pt x="26" y="18"/>
                    </a:lnTo>
                    <a:lnTo>
                      <a:pt x="27" y="20"/>
                    </a:lnTo>
                    <a:lnTo>
                      <a:pt x="21" y="21"/>
                    </a:lnTo>
                    <a:lnTo>
                      <a:pt x="21" y="27"/>
                    </a:lnTo>
                    <a:lnTo>
                      <a:pt x="11" y="3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7" name="Freeform 265"/>
              <p:cNvSpPr>
                <a:spLocks/>
              </p:cNvSpPr>
              <p:nvPr/>
            </p:nvSpPr>
            <p:spPr bwMode="auto">
              <a:xfrm>
                <a:off x="5582" y="3716"/>
                <a:ext cx="152" cy="171"/>
              </a:xfrm>
              <a:custGeom>
                <a:avLst/>
                <a:gdLst>
                  <a:gd name="T0" fmla="*/ 20 w 152"/>
                  <a:gd name="T1" fmla="*/ 171 h 171"/>
                  <a:gd name="T2" fmla="*/ 42 w 152"/>
                  <a:gd name="T3" fmla="*/ 163 h 171"/>
                  <a:gd name="T4" fmla="*/ 57 w 152"/>
                  <a:gd name="T5" fmla="*/ 164 h 171"/>
                  <a:gd name="T6" fmla="*/ 69 w 152"/>
                  <a:gd name="T7" fmla="*/ 147 h 171"/>
                  <a:gd name="T8" fmla="*/ 85 w 152"/>
                  <a:gd name="T9" fmla="*/ 143 h 171"/>
                  <a:gd name="T10" fmla="*/ 93 w 152"/>
                  <a:gd name="T11" fmla="*/ 128 h 171"/>
                  <a:gd name="T12" fmla="*/ 113 w 152"/>
                  <a:gd name="T13" fmla="*/ 122 h 171"/>
                  <a:gd name="T14" fmla="*/ 112 w 152"/>
                  <a:gd name="T15" fmla="*/ 101 h 171"/>
                  <a:gd name="T16" fmla="*/ 117 w 152"/>
                  <a:gd name="T17" fmla="*/ 94 h 171"/>
                  <a:gd name="T18" fmla="*/ 122 w 152"/>
                  <a:gd name="T19" fmla="*/ 89 h 171"/>
                  <a:gd name="T20" fmla="*/ 127 w 152"/>
                  <a:gd name="T21" fmla="*/ 93 h 171"/>
                  <a:gd name="T22" fmla="*/ 148 w 152"/>
                  <a:gd name="T23" fmla="*/ 64 h 171"/>
                  <a:gd name="T24" fmla="*/ 152 w 152"/>
                  <a:gd name="T25" fmla="*/ 52 h 171"/>
                  <a:gd name="T26" fmla="*/ 142 w 152"/>
                  <a:gd name="T27" fmla="*/ 44 h 171"/>
                  <a:gd name="T28" fmla="*/ 131 w 152"/>
                  <a:gd name="T29" fmla="*/ 28 h 171"/>
                  <a:gd name="T30" fmla="*/ 95 w 152"/>
                  <a:gd name="T31" fmla="*/ 15 h 171"/>
                  <a:gd name="T32" fmla="*/ 84 w 152"/>
                  <a:gd name="T33" fmla="*/ 0 h 171"/>
                  <a:gd name="T34" fmla="*/ 73 w 152"/>
                  <a:gd name="T35" fmla="*/ 1 h 171"/>
                  <a:gd name="T36" fmla="*/ 78 w 152"/>
                  <a:gd name="T37" fmla="*/ 17 h 171"/>
                  <a:gd name="T38" fmla="*/ 67 w 152"/>
                  <a:gd name="T39" fmla="*/ 21 h 171"/>
                  <a:gd name="T40" fmla="*/ 63 w 152"/>
                  <a:gd name="T41" fmla="*/ 46 h 171"/>
                  <a:gd name="T42" fmla="*/ 73 w 152"/>
                  <a:gd name="T43" fmla="*/ 62 h 171"/>
                  <a:gd name="T44" fmla="*/ 58 w 152"/>
                  <a:gd name="T45" fmla="*/ 102 h 171"/>
                  <a:gd name="T46" fmla="*/ 0 w 152"/>
                  <a:gd name="T47" fmla="*/ 123 h 171"/>
                  <a:gd name="T48" fmla="*/ 20 w 152"/>
                  <a:gd name="T49" fmla="*/ 171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2" h="171">
                    <a:moveTo>
                      <a:pt x="20" y="171"/>
                    </a:moveTo>
                    <a:lnTo>
                      <a:pt x="42" y="163"/>
                    </a:lnTo>
                    <a:lnTo>
                      <a:pt x="57" y="164"/>
                    </a:lnTo>
                    <a:lnTo>
                      <a:pt x="69" y="147"/>
                    </a:lnTo>
                    <a:lnTo>
                      <a:pt x="85" y="143"/>
                    </a:lnTo>
                    <a:lnTo>
                      <a:pt x="93" y="128"/>
                    </a:lnTo>
                    <a:lnTo>
                      <a:pt x="113" y="122"/>
                    </a:lnTo>
                    <a:lnTo>
                      <a:pt x="112" y="101"/>
                    </a:lnTo>
                    <a:lnTo>
                      <a:pt x="117" y="94"/>
                    </a:lnTo>
                    <a:lnTo>
                      <a:pt x="122" y="89"/>
                    </a:lnTo>
                    <a:lnTo>
                      <a:pt x="127" y="93"/>
                    </a:lnTo>
                    <a:lnTo>
                      <a:pt x="148" y="64"/>
                    </a:lnTo>
                    <a:lnTo>
                      <a:pt x="152" y="52"/>
                    </a:lnTo>
                    <a:lnTo>
                      <a:pt x="142" y="44"/>
                    </a:lnTo>
                    <a:lnTo>
                      <a:pt x="131" y="28"/>
                    </a:lnTo>
                    <a:lnTo>
                      <a:pt x="95" y="15"/>
                    </a:lnTo>
                    <a:lnTo>
                      <a:pt x="84" y="0"/>
                    </a:lnTo>
                    <a:lnTo>
                      <a:pt x="73" y="1"/>
                    </a:lnTo>
                    <a:lnTo>
                      <a:pt x="78" y="17"/>
                    </a:lnTo>
                    <a:lnTo>
                      <a:pt x="67" y="21"/>
                    </a:lnTo>
                    <a:lnTo>
                      <a:pt x="63" y="46"/>
                    </a:lnTo>
                    <a:lnTo>
                      <a:pt x="73" y="62"/>
                    </a:lnTo>
                    <a:lnTo>
                      <a:pt x="58" y="102"/>
                    </a:lnTo>
                    <a:lnTo>
                      <a:pt x="0" y="123"/>
                    </a:lnTo>
                    <a:lnTo>
                      <a:pt x="20" y="17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48" name="Group 266"/>
              <p:cNvGrpSpPr>
                <a:grpSpLocks/>
              </p:cNvGrpSpPr>
              <p:nvPr/>
            </p:nvGrpSpPr>
            <p:grpSpPr bwMode="auto">
              <a:xfrm>
                <a:off x="5552" y="3686"/>
                <a:ext cx="22" cy="37"/>
                <a:chOff x="5552" y="3686"/>
                <a:chExt cx="22" cy="37"/>
              </a:xfrm>
              <a:grpFill/>
            </p:grpSpPr>
            <p:sp>
              <p:nvSpPr>
                <p:cNvPr id="462" name="Freeform 267"/>
                <p:cNvSpPr>
                  <a:spLocks/>
                </p:cNvSpPr>
                <p:nvPr/>
              </p:nvSpPr>
              <p:spPr bwMode="auto">
                <a:xfrm>
                  <a:off x="5552" y="3686"/>
                  <a:ext cx="4" cy="7"/>
                </a:xfrm>
                <a:custGeom>
                  <a:avLst/>
                  <a:gdLst>
                    <a:gd name="T0" fmla="*/ 4 w 4"/>
                    <a:gd name="T1" fmla="*/ 1 h 7"/>
                    <a:gd name="T2" fmla="*/ 0 w 4"/>
                    <a:gd name="T3" fmla="*/ 0 h 7"/>
                    <a:gd name="T4" fmla="*/ 1 w 4"/>
                    <a:gd name="T5" fmla="*/ 7 h 7"/>
                    <a:gd name="T6" fmla="*/ 4 w 4"/>
                    <a:gd name="T7" fmla="*/ 1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7">
                      <a:moveTo>
                        <a:pt x="4" y="1"/>
                      </a:moveTo>
                      <a:lnTo>
                        <a:pt x="0" y="0"/>
                      </a:lnTo>
                      <a:lnTo>
                        <a:pt x="1" y="7"/>
                      </a:lnTo>
                      <a:lnTo>
                        <a:pt x="4"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63" name="Freeform 268"/>
                <p:cNvSpPr>
                  <a:spLocks/>
                </p:cNvSpPr>
                <p:nvPr/>
              </p:nvSpPr>
              <p:spPr bwMode="auto">
                <a:xfrm>
                  <a:off x="5558" y="3689"/>
                  <a:ext cx="16" cy="34"/>
                </a:xfrm>
                <a:custGeom>
                  <a:avLst/>
                  <a:gdLst>
                    <a:gd name="T0" fmla="*/ 13 w 16"/>
                    <a:gd name="T1" fmla="*/ 32 h 34"/>
                    <a:gd name="T2" fmla="*/ 16 w 16"/>
                    <a:gd name="T3" fmla="*/ 6 h 34"/>
                    <a:gd name="T4" fmla="*/ 8 w 16"/>
                    <a:gd name="T5" fmla="*/ 0 h 34"/>
                    <a:gd name="T6" fmla="*/ 0 w 16"/>
                    <a:gd name="T7" fmla="*/ 14 h 34"/>
                    <a:gd name="T8" fmla="*/ 0 w 16"/>
                    <a:gd name="T9" fmla="*/ 30 h 34"/>
                    <a:gd name="T10" fmla="*/ 6 w 16"/>
                    <a:gd name="T11" fmla="*/ 34 h 34"/>
                    <a:gd name="T12" fmla="*/ 13 w 16"/>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34">
                      <a:moveTo>
                        <a:pt x="13" y="32"/>
                      </a:moveTo>
                      <a:lnTo>
                        <a:pt x="16" y="6"/>
                      </a:lnTo>
                      <a:lnTo>
                        <a:pt x="8" y="0"/>
                      </a:lnTo>
                      <a:lnTo>
                        <a:pt x="0" y="14"/>
                      </a:lnTo>
                      <a:lnTo>
                        <a:pt x="0" y="30"/>
                      </a:lnTo>
                      <a:lnTo>
                        <a:pt x="6" y="34"/>
                      </a:lnTo>
                      <a:lnTo>
                        <a:pt x="13" y="3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49" name="Freeform 269"/>
              <p:cNvSpPr>
                <a:spLocks/>
              </p:cNvSpPr>
              <p:nvPr/>
            </p:nvSpPr>
            <p:spPr bwMode="auto">
              <a:xfrm>
                <a:off x="5247" y="3554"/>
                <a:ext cx="408" cy="354"/>
              </a:xfrm>
              <a:custGeom>
                <a:avLst/>
                <a:gdLst>
                  <a:gd name="T0" fmla="*/ 154 w 408"/>
                  <a:gd name="T1" fmla="*/ 338 h 354"/>
                  <a:gd name="T2" fmla="*/ 146 w 408"/>
                  <a:gd name="T3" fmla="*/ 314 h 354"/>
                  <a:gd name="T4" fmla="*/ 135 w 408"/>
                  <a:gd name="T5" fmla="*/ 305 h 354"/>
                  <a:gd name="T6" fmla="*/ 125 w 408"/>
                  <a:gd name="T7" fmla="*/ 290 h 354"/>
                  <a:gd name="T8" fmla="*/ 121 w 408"/>
                  <a:gd name="T9" fmla="*/ 275 h 354"/>
                  <a:gd name="T10" fmla="*/ 109 w 408"/>
                  <a:gd name="T11" fmla="*/ 263 h 354"/>
                  <a:gd name="T12" fmla="*/ 89 w 408"/>
                  <a:gd name="T13" fmla="*/ 250 h 354"/>
                  <a:gd name="T14" fmla="*/ 84 w 408"/>
                  <a:gd name="T15" fmla="*/ 225 h 354"/>
                  <a:gd name="T16" fmla="*/ 84 w 408"/>
                  <a:gd name="T17" fmla="*/ 215 h 354"/>
                  <a:gd name="T18" fmla="*/ 72 w 408"/>
                  <a:gd name="T19" fmla="*/ 186 h 354"/>
                  <a:gd name="T20" fmla="*/ 60 w 408"/>
                  <a:gd name="T21" fmla="*/ 176 h 354"/>
                  <a:gd name="T22" fmla="*/ 53 w 408"/>
                  <a:gd name="T23" fmla="*/ 175 h 354"/>
                  <a:gd name="T24" fmla="*/ 45 w 408"/>
                  <a:gd name="T25" fmla="*/ 151 h 354"/>
                  <a:gd name="T26" fmla="*/ 10 w 408"/>
                  <a:gd name="T27" fmla="*/ 94 h 354"/>
                  <a:gd name="T28" fmla="*/ 0 w 408"/>
                  <a:gd name="T29" fmla="*/ 93 h 354"/>
                  <a:gd name="T30" fmla="*/ 5 w 408"/>
                  <a:gd name="T31" fmla="*/ 64 h 354"/>
                  <a:gd name="T32" fmla="*/ 5 w 408"/>
                  <a:gd name="T33" fmla="*/ 68 h 354"/>
                  <a:gd name="T34" fmla="*/ 27 w 408"/>
                  <a:gd name="T35" fmla="*/ 70 h 354"/>
                  <a:gd name="T36" fmla="*/ 38 w 408"/>
                  <a:gd name="T37" fmla="*/ 54 h 354"/>
                  <a:gd name="T38" fmla="*/ 53 w 408"/>
                  <a:gd name="T39" fmla="*/ 51 h 354"/>
                  <a:gd name="T40" fmla="*/ 56 w 408"/>
                  <a:gd name="T41" fmla="*/ 42 h 354"/>
                  <a:gd name="T42" fmla="*/ 64 w 408"/>
                  <a:gd name="T43" fmla="*/ 37 h 354"/>
                  <a:gd name="T44" fmla="*/ 43 w 408"/>
                  <a:gd name="T45" fmla="*/ 15 h 354"/>
                  <a:gd name="T46" fmla="*/ 80 w 408"/>
                  <a:gd name="T47" fmla="*/ 8 h 354"/>
                  <a:gd name="T48" fmla="*/ 85 w 408"/>
                  <a:gd name="T49" fmla="*/ 0 h 354"/>
                  <a:gd name="T50" fmla="*/ 115 w 408"/>
                  <a:gd name="T51" fmla="*/ 9 h 354"/>
                  <a:gd name="T52" fmla="*/ 138 w 408"/>
                  <a:gd name="T53" fmla="*/ 24 h 354"/>
                  <a:gd name="T54" fmla="*/ 157 w 408"/>
                  <a:gd name="T55" fmla="*/ 32 h 354"/>
                  <a:gd name="T56" fmla="*/ 162 w 408"/>
                  <a:gd name="T57" fmla="*/ 40 h 354"/>
                  <a:gd name="T58" fmla="*/ 172 w 408"/>
                  <a:gd name="T59" fmla="*/ 42 h 354"/>
                  <a:gd name="T60" fmla="*/ 174 w 408"/>
                  <a:gd name="T61" fmla="*/ 59 h 354"/>
                  <a:gd name="T62" fmla="*/ 196 w 408"/>
                  <a:gd name="T63" fmla="*/ 69 h 354"/>
                  <a:gd name="T64" fmla="*/ 212 w 408"/>
                  <a:gd name="T65" fmla="*/ 70 h 354"/>
                  <a:gd name="T66" fmla="*/ 231 w 408"/>
                  <a:gd name="T67" fmla="*/ 70 h 354"/>
                  <a:gd name="T68" fmla="*/ 247 w 408"/>
                  <a:gd name="T69" fmla="*/ 75 h 354"/>
                  <a:gd name="T70" fmla="*/ 252 w 408"/>
                  <a:gd name="T71" fmla="*/ 83 h 354"/>
                  <a:gd name="T72" fmla="*/ 264 w 408"/>
                  <a:gd name="T73" fmla="*/ 83 h 354"/>
                  <a:gd name="T74" fmla="*/ 272 w 408"/>
                  <a:gd name="T75" fmla="*/ 98 h 354"/>
                  <a:gd name="T76" fmla="*/ 282 w 408"/>
                  <a:gd name="T77" fmla="*/ 107 h 354"/>
                  <a:gd name="T78" fmla="*/ 284 w 408"/>
                  <a:gd name="T79" fmla="*/ 114 h 354"/>
                  <a:gd name="T80" fmla="*/ 298 w 408"/>
                  <a:gd name="T81" fmla="*/ 123 h 354"/>
                  <a:gd name="T82" fmla="*/ 301 w 408"/>
                  <a:gd name="T83" fmla="*/ 133 h 354"/>
                  <a:gd name="T84" fmla="*/ 299 w 408"/>
                  <a:gd name="T85" fmla="*/ 142 h 354"/>
                  <a:gd name="T86" fmla="*/ 311 w 408"/>
                  <a:gd name="T87" fmla="*/ 165 h 354"/>
                  <a:gd name="T88" fmla="*/ 317 w 408"/>
                  <a:gd name="T89" fmla="*/ 169 h 354"/>
                  <a:gd name="T90" fmla="*/ 329 w 408"/>
                  <a:gd name="T91" fmla="*/ 186 h 354"/>
                  <a:gd name="T92" fmla="*/ 335 w 408"/>
                  <a:gd name="T93" fmla="*/ 202 h 354"/>
                  <a:gd name="T94" fmla="*/ 394 w 408"/>
                  <a:gd name="T95" fmla="*/ 212 h 354"/>
                  <a:gd name="T96" fmla="*/ 398 w 408"/>
                  <a:gd name="T97" fmla="*/ 208 h 354"/>
                  <a:gd name="T98" fmla="*/ 408 w 408"/>
                  <a:gd name="T99" fmla="*/ 224 h 354"/>
                  <a:gd name="T100" fmla="*/ 393 w 408"/>
                  <a:gd name="T101" fmla="*/ 264 h 354"/>
                  <a:gd name="T102" fmla="*/ 335 w 408"/>
                  <a:gd name="T103" fmla="*/ 285 h 354"/>
                  <a:gd name="T104" fmla="*/ 274 w 408"/>
                  <a:gd name="T105" fmla="*/ 300 h 354"/>
                  <a:gd name="T106" fmla="*/ 225 w 408"/>
                  <a:gd name="T107" fmla="*/ 354 h 354"/>
                  <a:gd name="T108" fmla="*/ 225 w 408"/>
                  <a:gd name="T109" fmla="*/ 332 h 354"/>
                  <a:gd name="T110" fmla="*/ 190 w 408"/>
                  <a:gd name="T111" fmla="*/ 319 h 354"/>
                  <a:gd name="T112" fmla="*/ 170 w 408"/>
                  <a:gd name="T113" fmla="*/ 324 h 354"/>
                  <a:gd name="T114" fmla="*/ 154 w 408"/>
                  <a:gd name="T115" fmla="*/ 338 h 3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08" h="354">
                    <a:moveTo>
                      <a:pt x="154" y="338"/>
                    </a:moveTo>
                    <a:lnTo>
                      <a:pt x="146" y="314"/>
                    </a:lnTo>
                    <a:lnTo>
                      <a:pt x="135" y="305"/>
                    </a:lnTo>
                    <a:lnTo>
                      <a:pt x="125" y="290"/>
                    </a:lnTo>
                    <a:lnTo>
                      <a:pt x="121" y="275"/>
                    </a:lnTo>
                    <a:lnTo>
                      <a:pt x="109" y="263"/>
                    </a:lnTo>
                    <a:lnTo>
                      <a:pt x="89" y="250"/>
                    </a:lnTo>
                    <a:lnTo>
                      <a:pt x="84" y="225"/>
                    </a:lnTo>
                    <a:lnTo>
                      <a:pt x="84" y="215"/>
                    </a:lnTo>
                    <a:lnTo>
                      <a:pt x="72" y="186"/>
                    </a:lnTo>
                    <a:lnTo>
                      <a:pt x="60" y="176"/>
                    </a:lnTo>
                    <a:lnTo>
                      <a:pt x="53" y="175"/>
                    </a:lnTo>
                    <a:lnTo>
                      <a:pt x="45" y="151"/>
                    </a:lnTo>
                    <a:lnTo>
                      <a:pt x="10" y="94"/>
                    </a:lnTo>
                    <a:lnTo>
                      <a:pt x="0" y="93"/>
                    </a:lnTo>
                    <a:lnTo>
                      <a:pt x="5" y="64"/>
                    </a:lnTo>
                    <a:lnTo>
                      <a:pt x="5" y="68"/>
                    </a:lnTo>
                    <a:lnTo>
                      <a:pt x="27" y="70"/>
                    </a:lnTo>
                    <a:lnTo>
                      <a:pt x="38" y="54"/>
                    </a:lnTo>
                    <a:lnTo>
                      <a:pt x="53" y="51"/>
                    </a:lnTo>
                    <a:lnTo>
                      <a:pt x="56" y="42"/>
                    </a:lnTo>
                    <a:lnTo>
                      <a:pt x="64" y="37"/>
                    </a:lnTo>
                    <a:lnTo>
                      <a:pt x="43" y="15"/>
                    </a:lnTo>
                    <a:lnTo>
                      <a:pt x="80" y="8"/>
                    </a:lnTo>
                    <a:lnTo>
                      <a:pt x="85" y="0"/>
                    </a:lnTo>
                    <a:lnTo>
                      <a:pt x="115" y="9"/>
                    </a:lnTo>
                    <a:lnTo>
                      <a:pt x="138" y="24"/>
                    </a:lnTo>
                    <a:lnTo>
                      <a:pt x="157" y="32"/>
                    </a:lnTo>
                    <a:lnTo>
                      <a:pt x="162" y="40"/>
                    </a:lnTo>
                    <a:lnTo>
                      <a:pt x="172" y="42"/>
                    </a:lnTo>
                    <a:lnTo>
                      <a:pt x="174" y="59"/>
                    </a:lnTo>
                    <a:lnTo>
                      <a:pt x="196" y="69"/>
                    </a:lnTo>
                    <a:lnTo>
                      <a:pt x="212" y="70"/>
                    </a:lnTo>
                    <a:lnTo>
                      <a:pt x="231" y="70"/>
                    </a:lnTo>
                    <a:lnTo>
                      <a:pt x="247" y="75"/>
                    </a:lnTo>
                    <a:lnTo>
                      <a:pt x="252" y="83"/>
                    </a:lnTo>
                    <a:lnTo>
                      <a:pt x="264" y="83"/>
                    </a:lnTo>
                    <a:lnTo>
                      <a:pt x="272" y="98"/>
                    </a:lnTo>
                    <a:lnTo>
                      <a:pt x="282" y="107"/>
                    </a:lnTo>
                    <a:lnTo>
                      <a:pt x="284" y="114"/>
                    </a:lnTo>
                    <a:lnTo>
                      <a:pt x="298" y="123"/>
                    </a:lnTo>
                    <a:lnTo>
                      <a:pt x="301" y="133"/>
                    </a:lnTo>
                    <a:lnTo>
                      <a:pt x="299" y="142"/>
                    </a:lnTo>
                    <a:lnTo>
                      <a:pt x="311" y="165"/>
                    </a:lnTo>
                    <a:lnTo>
                      <a:pt x="317" y="169"/>
                    </a:lnTo>
                    <a:lnTo>
                      <a:pt x="329" y="186"/>
                    </a:lnTo>
                    <a:lnTo>
                      <a:pt x="335" y="202"/>
                    </a:lnTo>
                    <a:lnTo>
                      <a:pt x="394" y="212"/>
                    </a:lnTo>
                    <a:lnTo>
                      <a:pt x="398" y="208"/>
                    </a:lnTo>
                    <a:lnTo>
                      <a:pt x="408" y="224"/>
                    </a:lnTo>
                    <a:lnTo>
                      <a:pt x="393" y="264"/>
                    </a:lnTo>
                    <a:lnTo>
                      <a:pt x="335" y="285"/>
                    </a:lnTo>
                    <a:lnTo>
                      <a:pt x="274" y="300"/>
                    </a:lnTo>
                    <a:lnTo>
                      <a:pt x="225" y="354"/>
                    </a:lnTo>
                    <a:lnTo>
                      <a:pt x="225" y="332"/>
                    </a:lnTo>
                    <a:lnTo>
                      <a:pt x="190" y="319"/>
                    </a:lnTo>
                    <a:lnTo>
                      <a:pt x="170" y="324"/>
                    </a:lnTo>
                    <a:lnTo>
                      <a:pt x="154" y="33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50" name="Freeform 270"/>
              <p:cNvSpPr>
                <a:spLocks/>
              </p:cNvSpPr>
              <p:nvPr/>
            </p:nvSpPr>
            <p:spPr bwMode="auto">
              <a:xfrm>
                <a:off x="5263" y="3434"/>
                <a:ext cx="136" cy="118"/>
              </a:xfrm>
              <a:custGeom>
                <a:avLst/>
                <a:gdLst>
                  <a:gd name="T0" fmla="*/ 62 w 136"/>
                  <a:gd name="T1" fmla="*/ 95 h 118"/>
                  <a:gd name="T2" fmla="*/ 19 w 136"/>
                  <a:gd name="T3" fmla="*/ 118 h 118"/>
                  <a:gd name="T4" fmla="*/ 5 w 136"/>
                  <a:gd name="T5" fmla="*/ 109 h 118"/>
                  <a:gd name="T6" fmla="*/ 0 w 136"/>
                  <a:gd name="T7" fmla="*/ 109 h 118"/>
                  <a:gd name="T8" fmla="*/ 1 w 136"/>
                  <a:gd name="T9" fmla="*/ 97 h 118"/>
                  <a:gd name="T10" fmla="*/ 11 w 136"/>
                  <a:gd name="T11" fmla="*/ 89 h 118"/>
                  <a:gd name="T12" fmla="*/ 11 w 136"/>
                  <a:gd name="T13" fmla="*/ 83 h 118"/>
                  <a:gd name="T14" fmla="*/ 17 w 136"/>
                  <a:gd name="T15" fmla="*/ 82 h 118"/>
                  <a:gd name="T16" fmla="*/ 16 w 136"/>
                  <a:gd name="T17" fmla="*/ 80 h 118"/>
                  <a:gd name="T18" fmla="*/ 23 w 136"/>
                  <a:gd name="T19" fmla="*/ 74 h 118"/>
                  <a:gd name="T20" fmla="*/ 17 w 136"/>
                  <a:gd name="T21" fmla="*/ 66 h 118"/>
                  <a:gd name="T22" fmla="*/ 19 w 136"/>
                  <a:gd name="T23" fmla="*/ 62 h 118"/>
                  <a:gd name="T24" fmla="*/ 10 w 136"/>
                  <a:gd name="T25" fmla="*/ 62 h 118"/>
                  <a:gd name="T26" fmla="*/ 9 w 136"/>
                  <a:gd name="T27" fmla="*/ 36 h 118"/>
                  <a:gd name="T28" fmla="*/ 9 w 136"/>
                  <a:gd name="T29" fmla="*/ 31 h 118"/>
                  <a:gd name="T30" fmla="*/ 13 w 136"/>
                  <a:gd name="T31" fmla="*/ 35 h 118"/>
                  <a:gd name="T32" fmla="*/ 17 w 136"/>
                  <a:gd name="T33" fmla="*/ 26 h 118"/>
                  <a:gd name="T34" fmla="*/ 23 w 136"/>
                  <a:gd name="T35" fmla="*/ 26 h 118"/>
                  <a:gd name="T36" fmla="*/ 20 w 136"/>
                  <a:gd name="T37" fmla="*/ 20 h 118"/>
                  <a:gd name="T38" fmla="*/ 23 w 136"/>
                  <a:gd name="T39" fmla="*/ 11 h 118"/>
                  <a:gd name="T40" fmla="*/ 39 w 136"/>
                  <a:gd name="T41" fmla="*/ 16 h 118"/>
                  <a:gd name="T42" fmla="*/ 57 w 136"/>
                  <a:gd name="T43" fmla="*/ 9 h 118"/>
                  <a:gd name="T44" fmla="*/ 72 w 136"/>
                  <a:gd name="T45" fmla="*/ 15 h 118"/>
                  <a:gd name="T46" fmla="*/ 102 w 136"/>
                  <a:gd name="T47" fmla="*/ 3 h 118"/>
                  <a:gd name="T48" fmla="*/ 122 w 136"/>
                  <a:gd name="T49" fmla="*/ 5 h 118"/>
                  <a:gd name="T50" fmla="*/ 130 w 136"/>
                  <a:gd name="T51" fmla="*/ 0 h 118"/>
                  <a:gd name="T52" fmla="*/ 136 w 136"/>
                  <a:gd name="T53" fmla="*/ 3 h 118"/>
                  <a:gd name="T54" fmla="*/ 124 w 136"/>
                  <a:gd name="T55" fmla="*/ 17 h 118"/>
                  <a:gd name="T56" fmla="*/ 113 w 136"/>
                  <a:gd name="T57" fmla="*/ 21 h 118"/>
                  <a:gd name="T58" fmla="*/ 111 w 136"/>
                  <a:gd name="T59" fmla="*/ 59 h 118"/>
                  <a:gd name="T60" fmla="*/ 108 w 136"/>
                  <a:gd name="T61" fmla="*/ 68 h 118"/>
                  <a:gd name="T62" fmla="*/ 62 w 136"/>
                  <a:gd name="T63" fmla="*/ 9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6" h="118">
                    <a:moveTo>
                      <a:pt x="62" y="95"/>
                    </a:moveTo>
                    <a:lnTo>
                      <a:pt x="19" y="118"/>
                    </a:lnTo>
                    <a:lnTo>
                      <a:pt x="5" y="109"/>
                    </a:lnTo>
                    <a:lnTo>
                      <a:pt x="0" y="109"/>
                    </a:lnTo>
                    <a:lnTo>
                      <a:pt x="1" y="97"/>
                    </a:lnTo>
                    <a:lnTo>
                      <a:pt x="11" y="89"/>
                    </a:lnTo>
                    <a:lnTo>
                      <a:pt x="11" y="83"/>
                    </a:lnTo>
                    <a:lnTo>
                      <a:pt x="17" y="82"/>
                    </a:lnTo>
                    <a:lnTo>
                      <a:pt x="16" y="80"/>
                    </a:lnTo>
                    <a:lnTo>
                      <a:pt x="23" y="74"/>
                    </a:lnTo>
                    <a:lnTo>
                      <a:pt x="17" y="66"/>
                    </a:lnTo>
                    <a:lnTo>
                      <a:pt x="19" y="62"/>
                    </a:lnTo>
                    <a:lnTo>
                      <a:pt x="10" y="62"/>
                    </a:lnTo>
                    <a:lnTo>
                      <a:pt x="9" y="36"/>
                    </a:lnTo>
                    <a:lnTo>
                      <a:pt x="9" y="31"/>
                    </a:lnTo>
                    <a:lnTo>
                      <a:pt x="13" y="35"/>
                    </a:lnTo>
                    <a:lnTo>
                      <a:pt x="17" y="26"/>
                    </a:lnTo>
                    <a:lnTo>
                      <a:pt x="23" y="26"/>
                    </a:lnTo>
                    <a:lnTo>
                      <a:pt x="20" y="20"/>
                    </a:lnTo>
                    <a:lnTo>
                      <a:pt x="23" y="11"/>
                    </a:lnTo>
                    <a:lnTo>
                      <a:pt x="39" y="16"/>
                    </a:lnTo>
                    <a:lnTo>
                      <a:pt x="57" y="9"/>
                    </a:lnTo>
                    <a:lnTo>
                      <a:pt x="72" y="15"/>
                    </a:lnTo>
                    <a:lnTo>
                      <a:pt x="102" y="3"/>
                    </a:lnTo>
                    <a:lnTo>
                      <a:pt x="122" y="5"/>
                    </a:lnTo>
                    <a:lnTo>
                      <a:pt x="130" y="0"/>
                    </a:lnTo>
                    <a:lnTo>
                      <a:pt x="136" y="3"/>
                    </a:lnTo>
                    <a:lnTo>
                      <a:pt x="124" y="17"/>
                    </a:lnTo>
                    <a:lnTo>
                      <a:pt x="113" y="21"/>
                    </a:lnTo>
                    <a:lnTo>
                      <a:pt x="111" y="59"/>
                    </a:lnTo>
                    <a:lnTo>
                      <a:pt x="108" y="68"/>
                    </a:lnTo>
                    <a:lnTo>
                      <a:pt x="62" y="9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51" name="Freeform 271"/>
              <p:cNvSpPr>
                <a:spLocks/>
              </p:cNvSpPr>
              <p:nvPr/>
            </p:nvSpPr>
            <p:spPr bwMode="auto">
              <a:xfrm>
                <a:off x="5564" y="3691"/>
                <a:ext cx="102" cy="75"/>
              </a:xfrm>
              <a:custGeom>
                <a:avLst/>
                <a:gdLst>
                  <a:gd name="T0" fmla="*/ 102 w 102"/>
                  <a:gd name="T1" fmla="*/ 25 h 75"/>
                  <a:gd name="T2" fmla="*/ 101 w 102"/>
                  <a:gd name="T3" fmla="*/ 9 h 75"/>
                  <a:gd name="T4" fmla="*/ 97 w 102"/>
                  <a:gd name="T5" fmla="*/ 8 h 75"/>
                  <a:gd name="T6" fmla="*/ 97 w 102"/>
                  <a:gd name="T7" fmla="*/ 0 h 75"/>
                  <a:gd name="T8" fmla="*/ 65 w 102"/>
                  <a:gd name="T9" fmla="*/ 34 h 75"/>
                  <a:gd name="T10" fmla="*/ 65 w 102"/>
                  <a:gd name="T11" fmla="*/ 38 h 75"/>
                  <a:gd name="T12" fmla="*/ 56 w 102"/>
                  <a:gd name="T13" fmla="*/ 42 h 75"/>
                  <a:gd name="T14" fmla="*/ 31 w 102"/>
                  <a:gd name="T15" fmla="*/ 40 h 75"/>
                  <a:gd name="T16" fmla="*/ 24 w 102"/>
                  <a:gd name="T17" fmla="*/ 44 h 75"/>
                  <a:gd name="T18" fmla="*/ 14 w 102"/>
                  <a:gd name="T19" fmla="*/ 44 h 75"/>
                  <a:gd name="T20" fmla="*/ 12 w 102"/>
                  <a:gd name="T21" fmla="*/ 39 h 75"/>
                  <a:gd name="T22" fmla="*/ 7 w 102"/>
                  <a:gd name="T23" fmla="*/ 38 h 75"/>
                  <a:gd name="T24" fmla="*/ 7 w 102"/>
                  <a:gd name="T25" fmla="*/ 30 h 75"/>
                  <a:gd name="T26" fmla="*/ 0 w 102"/>
                  <a:gd name="T27" fmla="*/ 32 h 75"/>
                  <a:gd name="T28" fmla="*/ 12 w 102"/>
                  <a:gd name="T29" fmla="*/ 49 h 75"/>
                  <a:gd name="T30" fmla="*/ 18 w 102"/>
                  <a:gd name="T31" fmla="*/ 65 h 75"/>
                  <a:gd name="T32" fmla="*/ 77 w 102"/>
                  <a:gd name="T33" fmla="*/ 75 h 75"/>
                  <a:gd name="T34" fmla="*/ 81 w 102"/>
                  <a:gd name="T35" fmla="*/ 71 h 75"/>
                  <a:gd name="T36" fmla="*/ 85 w 102"/>
                  <a:gd name="T37" fmla="*/ 46 h 75"/>
                  <a:gd name="T38" fmla="*/ 96 w 102"/>
                  <a:gd name="T39" fmla="*/ 42 h 75"/>
                  <a:gd name="T40" fmla="*/ 91 w 102"/>
                  <a:gd name="T41" fmla="*/ 26 h 75"/>
                  <a:gd name="T42" fmla="*/ 102 w 102"/>
                  <a:gd name="T43" fmla="*/ 25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2" h="75">
                    <a:moveTo>
                      <a:pt x="102" y="25"/>
                    </a:moveTo>
                    <a:lnTo>
                      <a:pt x="101" y="9"/>
                    </a:lnTo>
                    <a:lnTo>
                      <a:pt x="97" y="8"/>
                    </a:lnTo>
                    <a:lnTo>
                      <a:pt x="97" y="0"/>
                    </a:lnTo>
                    <a:lnTo>
                      <a:pt x="65" y="34"/>
                    </a:lnTo>
                    <a:lnTo>
                      <a:pt x="65" y="38"/>
                    </a:lnTo>
                    <a:lnTo>
                      <a:pt x="56" y="42"/>
                    </a:lnTo>
                    <a:lnTo>
                      <a:pt x="31" y="40"/>
                    </a:lnTo>
                    <a:lnTo>
                      <a:pt x="24" y="44"/>
                    </a:lnTo>
                    <a:lnTo>
                      <a:pt x="14" y="44"/>
                    </a:lnTo>
                    <a:lnTo>
                      <a:pt x="12" y="39"/>
                    </a:lnTo>
                    <a:lnTo>
                      <a:pt x="7" y="38"/>
                    </a:lnTo>
                    <a:lnTo>
                      <a:pt x="7" y="30"/>
                    </a:lnTo>
                    <a:lnTo>
                      <a:pt x="0" y="32"/>
                    </a:lnTo>
                    <a:lnTo>
                      <a:pt x="12" y="49"/>
                    </a:lnTo>
                    <a:lnTo>
                      <a:pt x="18" y="65"/>
                    </a:lnTo>
                    <a:lnTo>
                      <a:pt x="77" y="75"/>
                    </a:lnTo>
                    <a:lnTo>
                      <a:pt x="81" y="71"/>
                    </a:lnTo>
                    <a:lnTo>
                      <a:pt x="85" y="46"/>
                    </a:lnTo>
                    <a:lnTo>
                      <a:pt x="96" y="42"/>
                    </a:lnTo>
                    <a:lnTo>
                      <a:pt x="91" y="26"/>
                    </a:lnTo>
                    <a:lnTo>
                      <a:pt x="102" y="2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52" name="Group 272"/>
              <p:cNvGrpSpPr>
                <a:grpSpLocks/>
              </p:cNvGrpSpPr>
              <p:nvPr/>
            </p:nvGrpSpPr>
            <p:grpSpPr bwMode="auto">
              <a:xfrm>
                <a:off x="5400" y="3839"/>
                <a:ext cx="230" cy="136"/>
                <a:chOff x="5400" y="3839"/>
                <a:chExt cx="230" cy="136"/>
              </a:xfrm>
              <a:grpFill/>
            </p:grpSpPr>
            <p:sp>
              <p:nvSpPr>
                <p:cNvPr id="460" name="Freeform 273"/>
                <p:cNvSpPr>
                  <a:spLocks/>
                </p:cNvSpPr>
                <p:nvPr/>
              </p:nvSpPr>
              <p:spPr bwMode="auto">
                <a:xfrm>
                  <a:off x="5612" y="3966"/>
                  <a:ext cx="18" cy="9"/>
                </a:xfrm>
                <a:custGeom>
                  <a:avLst/>
                  <a:gdLst>
                    <a:gd name="T0" fmla="*/ 18 w 18"/>
                    <a:gd name="T1" fmla="*/ 1 h 9"/>
                    <a:gd name="T2" fmla="*/ 17 w 18"/>
                    <a:gd name="T3" fmla="*/ 5 h 9"/>
                    <a:gd name="T4" fmla="*/ 11 w 18"/>
                    <a:gd name="T5" fmla="*/ 9 h 9"/>
                    <a:gd name="T6" fmla="*/ 0 w 18"/>
                    <a:gd name="T7" fmla="*/ 4 h 9"/>
                    <a:gd name="T8" fmla="*/ 2 w 18"/>
                    <a:gd name="T9" fmla="*/ 0 h 9"/>
                    <a:gd name="T10" fmla="*/ 18 w 18"/>
                    <a:gd name="T11" fmla="*/ 1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9">
                      <a:moveTo>
                        <a:pt x="18" y="1"/>
                      </a:moveTo>
                      <a:lnTo>
                        <a:pt x="17" y="5"/>
                      </a:lnTo>
                      <a:lnTo>
                        <a:pt x="11" y="9"/>
                      </a:lnTo>
                      <a:lnTo>
                        <a:pt x="0" y="4"/>
                      </a:lnTo>
                      <a:lnTo>
                        <a:pt x="2" y="0"/>
                      </a:lnTo>
                      <a:lnTo>
                        <a:pt x="18"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61" name="Freeform 274"/>
                <p:cNvSpPr>
                  <a:spLocks/>
                </p:cNvSpPr>
                <p:nvPr/>
              </p:nvSpPr>
              <p:spPr bwMode="auto">
                <a:xfrm>
                  <a:off x="5400" y="3839"/>
                  <a:ext cx="202" cy="127"/>
                </a:xfrm>
                <a:custGeom>
                  <a:avLst/>
                  <a:gdLst>
                    <a:gd name="T0" fmla="*/ 72 w 202"/>
                    <a:gd name="T1" fmla="*/ 69 h 127"/>
                    <a:gd name="T2" fmla="*/ 121 w 202"/>
                    <a:gd name="T3" fmla="*/ 15 h 127"/>
                    <a:gd name="T4" fmla="*/ 182 w 202"/>
                    <a:gd name="T5" fmla="*/ 0 h 127"/>
                    <a:gd name="T6" fmla="*/ 202 w 202"/>
                    <a:gd name="T7" fmla="*/ 48 h 127"/>
                    <a:gd name="T8" fmla="*/ 190 w 202"/>
                    <a:gd name="T9" fmla="*/ 57 h 127"/>
                    <a:gd name="T10" fmla="*/ 187 w 202"/>
                    <a:gd name="T11" fmla="*/ 69 h 127"/>
                    <a:gd name="T12" fmla="*/ 136 w 202"/>
                    <a:gd name="T13" fmla="*/ 86 h 127"/>
                    <a:gd name="T14" fmla="*/ 126 w 202"/>
                    <a:gd name="T15" fmla="*/ 91 h 127"/>
                    <a:gd name="T16" fmla="*/ 119 w 202"/>
                    <a:gd name="T17" fmla="*/ 99 h 127"/>
                    <a:gd name="T18" fmla="*/ 101 w 202"/>
                    <a:gd name="T19" fmla="*/ 102 h 127"/>
                    <a:gd name="T20" fmla="*/ 82 w 202"/>
                    <a:gd name="T21" fmla="*/ 113 h 127"/>
                    <a:gd name="T22" fmla="*/ 62 w 202"/>
                    <a:gd name="T23" fmla="*/ 113 h 127"/>
                    <a:gd name="T24" fmla="*/ 44 w 202"/>
                    <a:gd name="T25" fmla="*/ 126 h 127"/>
                    <a:gd name="T26" fmla="*/ 18 w 202"/>
                    <a:gd name="T27" fmla="*/ 127 h 127"/>
                    <a:gd name="T28" fmla="*/ 13 w 202"/>
                    <a:gd name="T29" fmla="*/ 117 h 127"/>
                    <a:gd name="T30" fmla="*/ 5 w 202"/>
                    <a:gd name="T31" fmla="*/ 79 h 127"/>
                    <a:gd name="T32" fmla="*/ 0 w 202"/>
                    <a:gd name="T33" fmla="*/ 74 h 127"/>
                    <a:gd name="T34" fmla="*/ 4 w 202"/>
                    <a:gd name="T35" fmla="*/ 63 h 127"/>
                    <a:gd name="T36" fmla="*/ 1 w 202"/>
                    <a:gd name="T37" fmla="*/ 53 h 127"/>
                    <a:gd name="T38" fmla="*/ 17 w 202"/>
                    <a:gd name="T39" fmla="*/ 39 h 127"/>
                    <a:gd name="T40" fmla="*/ 37 w 202"/>
                    <a:gd name="T41" fmla="*/ 34 h 127"/>
                    <a:gd name="T42" fmla="*/ 72 w 202"/>
                    <a:gd name="T43" fmla="*/ 47 h 127"/>
                    <a:gd name="T44" fmla="*/ 72 w 202"/>
                    <a:gd name="T45" fmla="*/ 69 h 1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2" h="127">
                      <a:moveTo>
                        <a:pt x="72" y="69"/>
                      </a:moveTo>
                      <a:lnTo>
                        <a:pt x="121" y="15"/>
                      </a:lnTo>
                      <a:lnTo>
                        <a:pt x="182" y="0"/>
                      </a:lnTo>
                      <a:lnTo>
                        <a:pt x="202" y="48"/>
                      </a:lnTo>
                      <a:lnTo>
                        <a:pt x="190" y="57"/>
                      </a:lnTo>
                      <a:lnTo>
                        <a:pt x="187" y="69"/>
                      </a:lnTo>
                      <a:lnTo>
                        <a:pt x="136" y="86"/>
                      </a:lnTo>
                      <a:lnTo>
                        <a:pt x="126" y="91"/>
                      </a:lnTo>
                      <a:lnTo>
                        <a:pt x="119" y="99"/>
                      </a:lnTo>
                      <a:lnTo>
                        <a:pt x="101" y="102"/>
                      </a:lnTo>
                      <a:lnTo>
                        <a:pt x="82" y="113"/>
                      </a:lnTo>
                      <a:lnTo>
                        <a:pt x="62" y="113"/>
                      </a:lnTo>
                      <a:lnTo>
                        <a:pt x="44" y="126"/>
                      </a:lnTo>
                      <a:lnTo>
                        <a:pt x="18" y="127"/>
                      </a:lnTo>
                      <a:lnTo>
                        <a:pt x="13" y="117"/>
                      </a:lnTo>
                      <a:lnTo>
                        <a:pt x="5" y="79"/>
                      </a:lnTo>
                      <a:lnTo>
                        <a:pt x="0" y="74"/>
                      </a:lnTo>
                      <a:lnTo>
                        <a:pt x="4" y="63"/>
                      </a:lnTo>
                      <a:lnTo>
                        <a:pt x="1" y="53"/>
                      </a:lnTo>
                      <a:lnTo>
                        <a:pt x="17" y="39"/>
                      </a:lnTo>
                      <a:lnTo>
                        <a:pt x="37" y="34"/>
                      </a:lnTo>
                      <a:lnTo>
                        <a:pt x="72" y="47"/>
                      </a:lnTo>
                      <a:lnTo>
                        <a:pt x="72" y="6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453" name="Group 275"/>
              <p:cNvGrpSpPr>
                <a:grpSpLocks/>
              </p:cNvGrpSpPr>
              <p:nvPr/>
            </p:nvGrpSpPr>
            <p:grpSpPr bwMode="auto">
              <a:xfrm>
                <a:off x="5431" y="3371"/>
                <a:ext cx="371" cy="340"/>
                <a:chOff x="5431" y="3371"/>
                <a:chExt cx="371" cy="340"/>
              </a:xfrm>
              <a:grpFill/>
            </p:grpSpPr>
            <p:sp>
              <p:nvSpPr>
                <p:cNvPr id="458" name="Freeform 276"/>
                <p:cNvSpPr>
                  <a:spLocks/>
                </p:cNvSpPr>
                <p:nvPr/>
              </p:nvSpPr>
              <p:spPr bwMode="auto">
                <a:xfrm>
                  <a:off x="5647" y="3674"/>
                  <a:ext cx="18" cy="9"/>
                </a:xfrm>
                <a:custGeom>
                  <a:avLst/>
                  <a:gdLst>
                    <a:gd name="T0" fmla="*/ 18 w 18"/>
                    <a:gd name="T1" fmla="*/ 0 h 9"/>
                    <a:gd name="T2" fmla="*/ 10 w 18"/>
                    <a:gd name="T3" fmla="*/ 0 h 9"/>
                    <a:gd name="T4" fmla="*/ 0 w 18"/>
                    <a:gd name="T5" fmla="*/ 9 h 9"/>
                    <a:gd name="T6" fmla="*/ 18 w 18"/>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
                      <a:moveTo>
                        <a:pt x="18" y="0"/>
                      </a:moveTo>
                      <a:lnTo>
                        <a:pt x="10" y="0"/>
                      </a:lnTo>
                      <a:lnTo>
                        <a:pt x="0" y="9"/>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59" name="Freeform 277"/>
                <p:cNvSpPr>
                  <a:spLocks/>
                </p:cNvSpPr>
                <p:nvPr/>
              </p:nvSpPr>
              <p:spPr bwMode="auto">
                <a:xfrm>
                  <a:off x="5431" y="3371"/>
                  <a:ext cx="371" cy="340"/>
                </a:xfrm>
                <a:custGeom>
                  <a:avLst/>
                  <a:gdLst>
                    <a:gd name="T0" fmla="*/ 192 w 371"/>
                    <a:gd name="T1" fmla="*/ 73 h 340"/>
                    <a:gd name="T2" fmla="*/ 200 w 371"/>
                    <a:gd name="T3" fmla="*/ 56 h 340"/>
                    <a:gd name="T4" fmla="*/ 252 w 371"/>
                    <a:gd name="T5" fmla="*/ 36 h 340"/>
                    <a:gd name="T6" fmla="*/ 294 w 371"/>
                    <a:gd name="T7" fmla="*/ 55 h 340"/>
                    <a:gd name="T8" fmla="*/ 321 w 371"/>
                    <a:gd name="T9" fmla="*/ 80 h 340"/>
                    <a:gd name="T10" fmla="*/ 333 w 371"/>
                    <a:gd name="T11" fmla="*/ 98 h 340"/>
                    <a:gd name="T12" fmla="*/ 325 w 371"/>
                    <a:gd name="T13" fmla="*/ 134 h 340"/>
                    <a:gd name="T14" fmla="*/ 317 w 371"/>
                    <a:gd name="T15" fmla="*/ 141 h 340"/>
                    <a:gd name="T16" fmla="*/ 323 w 371"/>
                    <a:gd name="T17" fmla="*/ 152 h 340"/>
                    <a:gd name="T18" fmla="*/ 322 w 371"/>
                    <a:gd name="T19" fmla="*/ 193 h 340"/>
                    <a:gd name="T20" fmla="*/ 341 w 371"/>
                    <a:gd name="T21" fmla="*/ 207 h 340"/>
                    <a:gd name="T22" fmla="*/ 325 w 371"/>
                    <a:gd name="T23" fmla="*/ 238 h 340"/>
                    <a:gd name="T24" fmla="*/ 361 w 371"/>
                    <a:gd name="T25" fmla="*/ 275 h 340"/>
                    <a:gd name="T26" fmla="*/ 371 w 371"/>
                    <a:gd name="T27" fmla="*/ 297 h 340"/>
                    <a:gd name="T28" fmla="*/ 351 w 371"/>
                    <a:gd name="T29" fmla="*/ 312 h 340"/>
                    <a:gd name="T30" fmla="*/ 339 w 371"/>
                    <a:gd name="T31" fmla="*/ 340 h 340"/>
                    <a:gd name="T32" fmla="*/ 248 w 371"/>
                    <a:gd name="T33" fmla="*/ 302 h 340"/>
                    <a:gd name="T34" fmla="*/ 203 w 371"/>
                    <a:gd name="T35" fmla="*/ 311 h 340"/>
                    <a:gd name="T36" fmla="*/ 180 w 371"/>
                    <a:gd name="T37" fmla="*/ 302 h 340"/>
                    <a:gd name="T38" fmla="*/ 160 w 371"/>
                    <a:gd name="T39" fmla="*/ 289 h 340"/>
                    <a:gd name="T40" fmla="*/ 131 w 371"/>
                    <a:gd name="T41" fmla="*/ 259 h 340"/>
                    <a:gd name="T42" fmla="*/ 114 w 371"/>
                    <a:gd name="T43" fmla="*/ 232 h 340"/>
                    <a:gd name="T44" fmla="*/ 91 w 371"/>
                    <a:gd name="T45" fmla="*/ 221 h 340"/>
                    <a:gd name="T46" fmla="*/ 74 w 371"/>
                    <a:gd name="T47" fmla="*/ 222 h 340"/>
                    <a:gd name="T48" fmla="*/ 67 w 371"/>
                    <a:gd name="T49" fmla="*/ 210 h 340"/>
                    <a:gd name="T50" fmla="*/ 61 w 371"/>
                    <a:gd name="T51" fmla="*/ 178 h 340"/>
                    <a:gd name="T52" fmla="*/ 23 w 371"/>
                    <a:gd name="T53" fmla="*/ 142 h 340"/>
                    <a:gd name="T54" fmla="*/ 38 w 371"/>
                    <a:gd name="T55" fmla="*/ 112 h 340"/>
                    <a:gd name="T56" fmla="*/ 41 w 371"/>
                    <a:gd name="T57" fmla="*/ 98 h 340"/>
                    <a:gd name="T58" fmla="*/ 13 w 371"/>
                    <a:gd name="T59" fmla="*/ 75 h 340"/>
                    <a:gd name="T60" fmla="*/ 12 w 371"/>
                    <a:gd name="T61" fmla="*/ 58 h 340"/>
                    <a:gd name="T62" fmla="*/ 3 w 371"/>
                    <a:gd name="T63" fmla="*/ 21 h 340"/>
                    <a:gd name="T64" fmla="*/ 9 w 371"/>
                    <a:gd name="T65" fmla="*/ 0 h 340"/>
                    <a:gd name="T66" fmla="*/ 25 w 371"/>
                    <a:gd name="T67" fmla="*/ 23 h 340"/>
                    <a:gd name="T68" fmla="*/ 49 w 371"/>
                    <a:gd name="T69" fmla="*/ 24 h 340"/>
                    <a:gd name="T70" fmla="*/ 71 w 371"/>
                    <a:gd name="T71" fmla="*/ 5 h 340"/>
                    <a:gd name="T72" fmla="*/ 80 w 371"/>
                    <a:gd name="T73" fmla="*/ 20 h 340"/>
                    <a:gd name="T74" fmla="*/ 91 w 371"/>
                    <a:gd name="T75" fmla="*/ 33 h 340"/>
                    <a:gd name="T76" fmla="*/ 116 w 371"/>
                    <a:gd name="T77" fmla="*/ 60 h 340"/>
                    <a:gd name="T78" fmla="*/ 145 w 371"/>
                    <a:gd name="T79" fmla="*/ 80 h 3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1" h="340">
                      <a:moveTo>
                        <a:pt x="177" y="74"/>
                      </a:moveTo>
                      <a:lnTo>
                        <a:pt x="192" y="73"/>
                      </a:lnTo>
                      <a:lnTo>
                        <a:pt x="189" y="59"/>
                      </a:lnTo>
                      <a:lnTo>
                        <a:pt x="200" y="56"/>
                      </a:lnTo>
                      <a:lnTo>
                        <a:pt x="218" y="43"/>
                      </a:lnTo>
                      <a:lnTo>
                        <a:pt x="252" y="36"/>
                      </a:lnTo>
                      <a:lnTo>
                        <a:pt x="259" y="45"/>
                      </a:lnTo>
                      <a:lnTo>
                        <a:pt x="294" y="55"/>
                      </a:lnTo>
                      <a:lnTo>
                        <a:pt x="298" y="65"/>
                      </a:lnTo>
                      <a:lnTo>
                        <a:pt x="321" y="80"/>
                      </a:lnTo>
                      <a:lnTo>
                        <a:pt x="331" y="80"/>
                      </a:lnTo>
                      <a:lnTo>
                        <a:pt x="333" y="98"/>
                      </a:lnTo>
                      <a:lnTo>
                        <a:pt x="329" y="122"/>
                      </a:lnTo>
                      <a:lnTo>
                        <a:pt x="325" y="134"/>
                      </a:lnTo>
                      <a:lnTo>
                        <a:pt x="317" y="138"/>
                      </a:lnTo>
                      <a:lnTo>
                        <a:pt x="317" y="141"/>
                      </a:lnTo>
                      <a:lnTo>
                        <a:pt x="317" y="147"/>
                      </a:lnTo>
                      <a:lnTo>
                        <a:pt x="323" y="152"/>
                      </a:lnTo>
                      <a:lnTo>
                        <a:pt x="318" y="166"/>
                      </a:lnTo>
                      <a:lnTo>
                        <a:pt x="322" y="193"/>
                      </a:lnTo>
                      <a:lnTo>
                        <a:pt x="334" y="198"/>
                      </a:lnTo>
                      <a:lnTo>
                        <a:pt x="341" y="207"/>
                      </a:lnTo>
                      <a:lnTo>
                        <a:pt x="338" y="219"/>
                      </a:lnTo>
                      <a:lnTo>
                        <a:pt x="325" y="238"/>
                      </a:lnTo>
                      <a:lnTo>
                        <a:pt x="339" y="262"/>
                      </a:lnTo>
                      <a:lnTo>
                        <a:pt x="361" y="275"/>
                      </a:lnTo>
                      <a:lnTo>
                        <a:pt x="362" y="293"/>
                      </a:lnTo>
                      <a:lnTo>
                        <a:pt x="371" y="297"/>
                      </a:lnTo>
                      <a:lnTo>
                        <a:pt x="366" y="307"/>
                      </a:lnTo>
                      <a:lnTo>
                        <a:pt x="351" y="312"/>
                      </a:lnTo>
                      <a:lnTo>
                        <a:pt x="344" y="319"/>
                      </a:lnTo>
                      <a:lnTo>
                        <a:pt x="339" y="340"/>
                      </a:lnTo>
                      <a:lnTo>
                        <a:pt x="258" y="328"/>
                      </a:lnTo>
                      <a:lnTo>
                        <a:pt x="248" y="302"/>
                      </a:lnTo>
                      <a:lnTo>
                        <a:pt x="238" y="297"/>
                      </a:lnTo>
                      <a:lnTo>
                        <a:pt x="203" y="311"/>
                      </a:lnTo>
                      <a:lnTo>
                        <a:pt x="182" y="307"/>
                      </a:lnTo>
                      <a:lnTo>
                        <a:pt x="180" y="302"/>
                      </a:lnTo>
                      <a:lnTo>
                        <a:pt x="166" y="297"/>
                      </a:lnTo>
                      <a:lnTo>
                        <a:pt x="160" y="289"/>
                      </a:lnTo>
                      <a:lnTo>
                        <a:pt x="141" y="281"/>
                      </a:lnTo>
                      <a:lnTo>
                        <a:pt x="131" y="259"/>
                      </a:lnTo>
                      <a:lnTo>
                        <a:pt x="125" y="253"/>
                      </a:lnTo>
                      <a:lnTo>
                        <a:pt x="114" y="232"/>
                      </a:lnTo>
                      <a:lnTo>
                        <a:pt x="104" y="236"/>
                      </a:lnTo>
                      <a:lnTo>
                        <a:pt x="91" y="221"/>
                      </a:lnTo>
                      <a:lnTo>
                        <a:pt x="86" y="233"/>
                      </a:lnTo>
                      <a:lnTo>
                        <a:pt x="74" y="222"/>
                      </a:lnTo>
                      <a:lnTo>
                        <a:pt x="71" y="212"/>
                      </a:lnTo>
                      <a:lnTo>
                        <a:pt x="67" y="210"/>
                      </a:lnTo>
                      <a:lnTo>
                        <a:pt x="68" y="193"/>
                      </a:lnTo>
                      <a:lnTo>
                        <a:pt x="61" y="178"/>
                      </a:lnTo>
                      <a:lnTo>
                        <a:pt x="36" y="162"/>
                      </a:lnTo>
                      <a:lnTo>
                        <a:pt x="23" y="142"/>
                      </a:lnTo>
                      <a:lnTo>
                        <a:pt x="27" y="129"/>
                      </a:lnTo>
                      <a:lnTo>
                        <a:pt x="38" y="112"/>
                      </a:lnTo>
                      <a:lnTo>
                        <a:pt x="37" y="105"/>
                      </a:lnTo>
                      <a:lnTo>
                        <a:pt x="41" y="98"/>
                      </a:lnTo>
                      <a:lnTo>
                        <a:pt x="25" y="92"/>
                      </a:lnTo>
                      <a:lnTo>
                        <a:pt x="13" y="75"/>
                      </a:lnTo>
                      <a:lnTo>
                        <a:pt x="12" y="64"/>
                      </a:lnTo>
                      <a:lnTo>
                        <a:pt x="12" y="58"/>
                      </a:lnTo>
                      <a:lnTo>
                        <a:pt x="3" y="49"/>
                      </a:lnTo>
                      <a:lnTo>
                        <a:pt x="3" y="21"/>
                      </a:lnTo>
                      <a:lnTo>
                        <a:pt x="0" y="11"/>
                      </a:lnTo>
                      <a:lnTo>
                        <a:pt x="9" y="0"/>
                      </a:lnTo>
                      <a:lnTo>
                        <a:pt x="12" y="4"/>
                      </a:lnTo>
                      <a:lnTo>
                        <a:pt x="25" y="23"/>
                      </a:lnTo>
                      <a:lnTo>
                        <a:pt x="37" y="24"/>
                      </a:lnTo>
                      <a:lnTo>
                        <a:pt x="49" y="24"/>
                      </a:lnTo>
                      <a:lnTo>
                        <a:pt x="58" y="10"/>
                      </a:lnTo>
                      <a:lnTo>
                        <a:pt x="71" y="5"/>
                      </a:lnTo>
                      <a:lnTo>
                        <a:pt x="77" y="7"/>
                      </a:lnTo>
                      <a:lnTo>
                        <a:pt x="80" y="20"/>
                      </a:lnTo>
                      <a:lnTo>
                        <a:pt x="74" y="25"/>
                      </a:lnTo>
                      <a:lnTo>
                        <a:pt x="91" y="33"/>
                      </a:lnTo>
                      <a:lnTo>
                        <a:pt x="96" y="55"/>
                      </a:lnTo>
                      <a:lnTo>
                        <a:pt x="116" y="60"/>
                      </a:lnTo>
                      <a:lnTo>
                        <a:pt x="126" y="72"/>
                      </a:lnTo>
                      <a:lnTo>
                        <a:pt x="145" y="80"/>
                      </a:lnTo>
                      <a:lnTo>
                        <a:pt x="177" y="7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54" name="Freeform 278"/>
              <p:cNvSpPr>
                <a:spLocks/>
              </p:cNvSpPr>
              <p:nvPr/>
            </p:nvSpPr>
            <p:spPr bwMode="auto">
              <a:xfrm>
                <a:off x="5347" y="3274"/>
                <a:ext cx="132" cy="67"/>
              </a:xfrm>
              <a:custGeom>
                <a:avLst/>
                <a:gdLst>
                  <a:gd name="T0" fmla="*/ 71 w 132"/>
                  <a:gd name="T1" fmla="*/ 67 h 67"/>
                  <a:gd name="T2" fmla="*/ 57 w 132"/>
                  <a:gd name="T3" fmla="*/ 53 h 67"/>
                  <a:gd name="T4" fmla="*/ 48 w 132"/>
                  <a:gd name="T5" fmla="*/ 55 h 67"/>
                  <a:gd name="T6" fmla="*/ 33 w 132"/>
                  <a:gd name="T7" fmla="*/ 52 h 67"/>
                  <a:gd name="T8" fmla="*/ 37 w 132"/>
                  <a:gd name="T9" fmla="*/ 49 h 67"/>
                  <a:gd name="T10" fmla="*/ 37 w 132"/>
                  <a:gd name="T11" fmla="*/ 41 h 67"/>
                  <a:gd name="T12" fmla="*/ 29 w 132"/>
                  <a:gd name="T13" fmla="*/ 21 h 67"/>
                  <a:gd name="T14" fmla="*/ 9 w 132"/>
                  <a:gd name="T15" fmla="*/ 10 h 67"/>
                  <a:gd name="T16" fmla="*/ 0 w 132"/>
                  <a:gd name="T17" fmla="*/ 2 h 67"/>
                  <a:gd name="T18" fmla="*/ 17 w 132"/>
                  <a:gd name="T19" fmla="*/ 0 h 67"/>
                  <a:gd name="T20" fmla="*/ 39 w 132"/>
                  <a:gd name="T21" fmla="*/ 8 h 67"/>
                  <a:gd name="T22" fmla="*/ 61 w 132"/>
                  <a:gd name="T23" fmla="*/ 9 h 67"/>
                  <a:gd name="T24" fmla="*/ 82 w 132"/>
                  <a:gd name="T25" fmla="*/ 24 h 67"/>
                  <a:gd name="T26" fmla="*/ 96 w 132"/>
                  <a:gd name="T27" fmla="*/ 19 h 67"/>
                  <a:gd name="T28" fmla="*/ 105 w 132"/>
                  <a:gd name="T29" fmla="*/ 21 h 67"/>
                  <a:gd name="T30" fmla="*/ 115 w 132"/>
                  <a:gd name="T31" fmla="*/ 26 h 67"/>
                  <a:gd name="T32" fmla="*/ 115 w 132"/>
                  <a:gd name="T33" fmla="*/ 34 h 67"/>
                  <a:gd name="T34" fmla="*/ 129 w 132"/>
                  <a:gd name="T35" fmla="*/ 42 h 67"/>
                  <a:gd name="T36" fmla="*/ 125 w 132"/>
                  <a:gd name="T37" fmla="*/ 49 h 67"/>
                  <a:gd name="T38" fmla="*/ 132 w 132"/>
                  <a:gd name="T39" fmla="*/ 57 h 67"/>
                  <a:gd name="T40" fmla="*/ 132 w 132"/>
                  <a:gd name="T41" fmla="*/ 62 h 67"/>
                  <a:gd name="T42" fmla="*/ 108 w 132"/>
                  <a:gd name="T43" fmla="*/ 54 h 67"/>
                  <a:gd name="T44" fmla="*/ 101 w 132"/>
                  <a:gd name="T45" fmla="*/ 58 h 67"/>
                  <a:gd name="T46" fmla="*/ 97 w 132"/>
                  <a:gd name="T47" fmla="*/ 60 h 67"/>
                  <a:gd name="T48" fmla="*/ 71 w 132"/>
                  <a:gd name="T49" fmla="*/ 67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2" h="67">
                    <a:moveTo>
                      <a:pt x="71" y="67"/>
                    </a:moveTo>
                    <a:lnTo>
                      <a:pt x="57" y="53"/>
                    </a:lnTo>
                    <a:lnTo>
                      <a:pt x="48" y="55"/>
                    </a:lnTo>
                    <a:lnTo>
                      <a:pt x="33" y="52"/>
                    </a:lnTo>
                    <a:lnTo>
                      <a:pt x="37" y="49"/>
                    </a:lnTo>
                    <a:lnTo>
                      <a:pt x="37" y="41"/>
                    </a:lnTo>
                    <a:lnTo>
                      <a:pt x="29" y="21"/>
                    </a:lnTo>
                    <a:lnTo>
                      <a:pt x="9" y="10"/>
                    </a:lnTo>
                    <a:lnTo>
                      <a:pt x="0" y="2"/>
                    </a:lnTo>
                    <a:lnTo>
                      <a:pt x="17" y="0"/>
                    </a:lnTo>
                    <a:lnTo>
                      <a:pt x="39" y="8"/>
                    </a:lnTo>
                    <a:lnTo>
                      <a:pt x="61" y="9"/>
                    </a:lnTo>
                    <a:lnTo>
                      <a:pt x="82" y="24"/>
                    </a:lnTo>
                    <a:lnTo>
                      <a:pt x="96" y="19"/>
                    </a:lnTo>
                    <a:lnTo>
                      <a:pt x="105" y="21"/>
                    </a:lnTo>
                    <a:lnTo>
                      <a:pt x="115" y="26"/>
                    </a:lnTo>
                    <a:lnTo>
                      <a:pt x="115" y="34"/>
                    </a:lnTo>
                    <a:lnTo>
                      <a:pt x="129" y="42"/>
                    </a:lnTo>
                    <a:lnTo>
                      <a:pt x="125" y="49"/>
                    </a:lnTo>
                    <a:lnTo>
                      <a:pt x="132" y="57"/>
                    </a:lnTo>
                    <a:lnTo>
                      <a:pt x="132" y="62"/>
                    </a:lnTo>
                    <a:lnTo>
                      <a:pt x="108" y="54"/>
                    </a:lnTo>
                    <a:lnTo>
                      <a:pt x="101" y="58"/>
                    </a:lnTo>
                    <a:lnTo>
                      <a:pt x="97" y="60"/>
                    </a:lnTo>
                    <a:lnTo>
                      <a:pt x="71" y="6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55" name="Freeform 279"/>
              <p:cNvSpPr>
                <a:spLocks/>
              </p:cNvSpPr>
              <p:nvPr/>
            </p:nvSpPr>
            <p:spPr bwMode="auto">
              <a:xfrm>
                <a:off x="5448" y="3316"/>
                <a:ext cx="103" cy="88"/>
              </a:xfrm>
              <a:custGeom>
                <a:avLst/>
                <a:gdLst>
                  <a:gd name="T0" fmla="*/ 32 w 103"/>
                  <a:gd name="T1" fmla="*/ 79 h 88"/>
                  <a:gd name="T2" fmla="*/ 27 w 103"/>
                  <a:gd name="T3" fmla="*/ 70 h 88"/>
                  <a:gd name="T4" fmla="*/ 29 w 103"/>
                  <a:gd name="T5" fmla="*/ 69 h 88"/>
                  <a:gd name="T6" fmla="*/ 29 w 103"/>
                  <a:gd name="T7" fmla="*/ 59 h 88"/>
                  <a:gd name="T8" fmla="*/ 24 w 103"/>
                  <a:gd name="T9" fmla="*/ 59 h 88"/>
                  <a:gd name="T10" fmla="*/ 15 w 103"/>
                  <a:gd name="T11" fmla="*/ 51 h 88"/>
                  <a:gd name="T12" fmla="*/ 18 w 103"/>
                  <a:gd name="T13" fmla="*/ 42 h 88"/>
                  <a:gd name="T14" fmla="*/ 9 w 103"/>
                  <a:gd name="T15" fmla="*/ 35 h 88"/>
                  <a:gd name="T16" fmla="*/ 10 w 103"/>
                  <a:gd name="T17" fmla="*/ 25 h 88"/>
                  <a:gd name="T18" fmla="*/ 4 w 103"/>
                  <a:gd name="T19" fmla="*/ 23 h 88"/>
                  <a:gd name="T20" fmla="*/ 0 w 103"/>
                  <a:gd name="T21" fmla="*/ 16 h 88"/>
                  <a:gd name="T22" fmla="*/ 7 w 103"/>
                  <a:gd name="T23" fmla="*/ 12 h 88"/>
                  <a:gd name="T24" fmla="*/ 31 w 103"/>
                  <a:gd name="T25" fmla="*/ 20 h 88"/>
                  <a:gd name="T26" fmla="*/ 31 w 103"/>
                  <a:gd name="T27" fmla="*/ 15 h 88"/>
                  <a:gd name="T28" fmla="*/ 24 w 103"/>
                  <a:gd name="T29" fmla="*/ 7 h 88"/>
                  <a:gd name="T30" fmla="*/ 28 w 103"/>
                  <a:gd name="T31" fmla="*/ 0 h 88"/>
                  <a:gd name="T32" fmla="*/ 42 w 103"/>
                  <a:gd name="T33" fmla="*/ 9 h 88"/>
                  <a:gd name="T34" fmla="*/ 45 w 103"/>
                  <a:gd name="T35" fmla="*/ 17 h 88"/>
                  <a:gd name="T36" fmla="*/ 56 w 103"/>
                  <a:gd name="T37" fmla="*/ 18 h 88"/>
                  <a:gd name="T38" fmla="*/ 66 w 103"/>
                  <a:gd name="T39" fmla="*/ 4 h 88"/>
                  <a:gd name="T40" fmla="*/ 75 w 103"/>
                  <a:gd name="T41" fmla="*/ 13 h 88"/>
                  <a:gd name="T42" fmla="*/ 88 w 103"/>
                  <a:gd name="T43" fmla="*/ 34 h 88"/>
                  <a:gd name="T44" fmla="*/ 100 w 103"/>
                  <a:gd name="T45" fmla="*/ 36 h 88"/>
                  <a:gd name="T46" fmla="*/ 103 w 103"/>
                  <a:gd name="T47" fmla="*/ 42 h 88"/>
                  <a:gd name="T48" fmla="*/ 94 w 103"/>
                  <a:gd name="T49" fmla="*/ 40 h 88"/>
                  <a:gd name="T50" fmla="*/ 88 w 103"/>
                  <a:gd name="T51" fmla="*/ 46 h 88"/>
                  <a:gd name="T52" fmla="*/ 81 w 103"/>
                  <a:gd name="T53" fmla="*/ 75 h 88"/>
                  <a:gd name="T54" fmla="*/ 74 w 103"/>
                  <a:gd name="T55" fmla="*/ 71 h 88"/>
                  <a:gd name="T56" fmla="*/ 74 w 103"/>
                  <a:gd name="T57" fmla="*/ 88 h 88"/>
                  <a:gd name="T58" fmla="*/ 57 w 103"/>
                  <a:gd name="T59" fmla="*/ 80 h 88"/>
                  <a:gd name="T60" fmla="*/ 63 w 103"/>
                  <a:gd name="T61" fmla="*/ 75 h 88"/>
                  <a:gd name="T62" fmla="*/ 60 w 103"/>
                  <a:gd name="T63" fmla="*/ 62 h 88"/>
                  <a:gd name="T64" fmla="*/ 54 w 103"/>
                  <a:gd name="T65" fmla="*/ 60 h 88"/>
                  <a:gd name="T66" fmla="*/ 41 w 103"/>
                  <a:gd name="T67" fmla="*/ 65 h 88"/>
                  <a:gd name="T68" fmla="*/ 32 w 103"/>
                  <a:gd name="T69" fmla="*/ 79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 h="88">
                    <a:moveTo>
                      <a:pt x="32" y="79"/>
                    </a:moveTo>
                    <a:lnTo>
                      <a:pt x="27" y="70"/>
                    </a:lnTo>
                    <a:lnTo>
                      <a:pt x="29" y="69"/>
                    </a:lnTo>
                    <a:lnTo>
                      <a:pt x="29" y="59"/>
                    </a:lnTo>
                    <a:lnTo>
                      <a:pt x="24" y="59"/>
                    </a:lnTo>
                    <a:lnTo>
                      <a:pt x="15" y="51"/>
                    </a:lnTo>
                    <a:lnTo>
                      <a:pt x="18" y="42"/>
                    </a:lnTo>
                    <a:lnTo>
                      <a:pt x="9" y="35"/>
                    </a:lnTo>
                    <a:lnTo>
                      <a:pt x="10" y="25"/>
                    </a:lnTo>
                    <a:lnTo>
                      <a:pt x="4" y="23"/>
                    </a:lnTo>
                    <a:lnTo>
                      <a:pt x="0" y="16"/>
                    </a:lnTo>
                    <a:lnTo>
                      <a:pt x="7" y="12"/>
                    </a:lnTo>
                    <a:lnTo>
                      <a:pt x="31" y="20"/>
                    </a:lnTo>
                    <a:lnTo>
                      <a:pt x="31" y="15"/>
                    </a:lnTo>
                    <a:lnTo>
                      <a:pt x="24" y="7"/>
                    </a:lnTo>
                    <a:lnTo>
                      <a:pt x="28" y="0"/>
                    </a:lnTo>
                    <a:lnTo>
                      <a:pt x="42" y="9"/>
                    </a:lnTo>
                    <a:lnTo>
                      <a:pt x="45" y="17"/>
                    </a:lnTo>
                    <a:lnTo>
                      <a:pt x="56" y="18"/>
                    </a:lnTo>
                    <a:lnTo>
                      <a:pt x="66" y="4"/>
                    </a:lnTo>
                    <a:lnTo>
                      <a:pt x="75" y="13"/>
                    </a:lnTo>
                    <a:lnTo>
                      <a:pt x="88" y="34"/>
                    </a:lnTo>
                    <a:lnTo>
                      <a:pt x="100" y="36"/>
                    </a:lnTo>
                    <a:lnTo>
                      <a:pt x="103" y="42"/>
                    </a:lnTo>
                    <a:lnTo>
                      <a:pt x="94" y="40"/>
                    </a:lnTo>
                    <a:lnTo>
                      <a:pt x="88" y="46"/>
                    </a:lnTo>
                    <a:lnTo>
                      <a:pt x="81" y="75"/>
                    </a:lnTo>
                    <a:lnTo>
                      <a:pt x="74" y="71"/>
                    </a:lnTo>
                    <a:lnTo>
                      <a:pt x="74" y="88"/>
                    </a:lnTo>
                    <a:lnTo>
                      <a:pt x="57" y="80"/>
                    </a:lnTo>
                    <a:lnTo>
                      <a:pt x="63" y="75"/>
                    </a:lnTo>
                    <a:lnTo>
                      <a:pt x="60" y="62"/>
                    </a:lnTo>
                    <a:lnTo>
                      <a:pt x="54" y="60"/>
                    </a:lnTo>
                    <a:lnTo>
                      <a:pt x="41" y="65"/>
                    </a:lnTo>
                    <a:lnTo>
                      <a:pt x="32" y="7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56" name="Freeform 280"/>
              <p:cNvSpPr>
                <a:spLocks/>
              </p:cNvSpPr>
              <p:nvPr/>
            </p:nvSpPr>
            <p:spPr bwMode="auto">
              <a:xfrm>
                <a:off x="5418" y="3332"/>
                <a:ext cx="62" cy="63"/>
              </a:xfrm>
              <a:custGeom>
                <a:avLst/>
                <a:gdLst>
                  <a:gd name="T0" fmla="*/ 0 w 62"/>
                  <a:gd name="T1" fmla="*/ 9 h 63"/>
                  <a:gd name="T2" fmla="*/ 26 w 62"/>
                  <a:gd name="T3" fmla="*/ 2 h 63"/>
                  <a:gd name="T4" fmla="*/ 30 w 62"/>
                  <a:gd name="T5" fmla="*/ 0 h 63"/>
                  <a:gd name="T6" fmla="*/ 34 w 62"/>
                  <a:gd name="T7" fmla="*/ 7 h 63"/>
                  <a:gd name="T8" fmla="*/ 40 w 62"/>
                  <a:gd name="T9" fmla="*/ 9 h 63"/>
                  <a:gd name="T10" fmla="*/ 39 w 62"/>
                  <a:gd name="T11" fmla="*/ 19 h 63"/>
                  <a:gd name="T12" fmla="*/ 48 w 62"/>
                  <a:gd name="T13" fmla="*/ 26 h 63"/>
                  <a:gd name="T14" fmla="*/ 45 w 62"/>
                  <a:gd name="T15" fmla="*/ 35 h 63"/>
                  <a:gd name="T16" fmla="*/ 54 w 62"/>
                  <a:gd name="T17" fmla="*/ 43 h 63"/>
                  <a:gd name="T18" fmla="*/ 59 w 62"/>
                  <a:gd name="T19" fmla="*/ 43 h 63"/>
                  <a:gd name="T20" fmla="*/ 59 w 62"/>
                  <a:gd name="T21" fmla="*/ 53 h 63"/>
                  <a:gd name="T22" fmla="*/ 57 w 62"/>
                  <a:gd name="T23" fmla="*/ 54 h 63"/>
                  <a:gd name="T24" fmla="*/ 62 w 62"/>
                  <a:gd name="T25" fmla="*/ 63 h 63"/>
                  <a:gd name="T26" fmla="*/ 50 w 62"/>
                  <a:gd name="T27" fmla="*/ 63 h 63"/>
                  <a:gd name="T28" fmla="*/ 45 w 62"/>
                  <a:gd name="T29" fmla="*/ 45 h 63"/>
                  <a:gd name="T30" fmla="*/ 37 w 62"/>
                  <a:gd name="T31" fmla="*/ 45 h 63"/>
                  <a:gd name="T32" fmla="*/ 30 w 62"/>
                  <a:gd name="T33" fmla="*/ 40 h 63"/>
                  <a:gd name="T34" fmla="*/ 25 w 62"/>
                  <a:gd name="T35" fmla="*/ 43 h 63"/>
                  <a:gd name="T36" fmla="*/ 22 w 62"/>
                  <a:gd name="T37" fmla="*/ 39 h 63"/>
                  <a:gd name="T38" fmla="*/ 7 w 62"/>
                  <a:gd name="T39" fmla="*/ 29 h 63"/>
                  <a:gd name="T40" fmla="*/ 0 w 62"/>
                  <a:gd name="T41" fmla="*/ 9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 h="63">
                    <a:moveTo>
                      <a:pt x="0" y="9"/>
                    </a:moveTo>
                    <a:lnTo>
                      <a:pt x="26" y="2"/>
                    </a:lnTo>
                    <a:lnTo>
                      <a:pt x="30" y="0"/>
                    </a:lnTo>
                    <a:lnTo>
                      <a:pt x="34" y="7"/>
                    </a:lnTo>
                    <a:lnTo>
                      <a:pt x="40" y="9"/>
                    </a:lnTo>
                    <a:lnTo>
                      <a:pt x="39" y="19"/>
                    </a:lnTo>
                    <a:lnTo>
                      <a:pt x="48" y="26"/>
                    </a:lnTo>
                    <a:lnTo>
                      <a:pt x="45" y="35"/>
                    </a:lnTo>
                    <a:lnTo>
                      <a:pt x="54" y="43"/>
                    </a:lnTo>
                    <a:lnTo>
                      <a:pt x="59" y="43"/>
                    </a:lnTo>
                    <a:lnTo>
                      <a:pt x="59" y="53"/>
                    </a:lnTo>
                    <a:lnTo>
                      <a:pt x="57" y="54"/>
                    </a:lnTo>
                    <a:lnTo>
                      <a:pt x="62" y="63"/>
                    </a:lnTo>
                    <a:lnTo>
                      <a:pt x="50" y="63"/>
                    </a:lnTo>
                    <a:lnTo>
                      <a:pt x="45" y="45"/>
                    </a:lnTo>
                    <a:lnTo>
                      <a:pt x="37" y="45"/>
                    </a:lnTo>
                    <a:lnTo>
                      <a:pt x="30" y="40"/>
                    </a:lnTo>
                    <a:lnTo>
                      <a:pt x="25" y="43"/>
                    </a:lnTo>
                    <a:lnTo>
                      <a:pt x="22" y="39"/>
                    </a:lnTo>
                    <a:lnTo>
                      <a:pt x="7" y="29"/>
                    </a:lnTo>
                    <a:lnTo>
                      <a:pt x="0"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57" name="Freeform 281"/>
              <p:cNvSpPr>
                <a:spLocks/>
              </p:cNvSpPr>
              <p:nvPr/>
            </p:nvSpPr>
            <p:spPr bwMode="auto">
              <a:xfrm>
                <a:off x="5443" y="3372"/>
                <a:ext cx="25" cy="23"/>
              </a:xfrm>
              <a:custGeom>
                <a:avLst/>
                <a:gdLst>
                  <a:gd name="T0" fmla="*/ 0 w 25"/>
                  <a:gd name="T1" fmla="*/ 3 h 23"/>
                  <a:gd name="T2" fmla="*/ 5 w 25"/>
                  <a:gd name="T3" fmla="*/ 0 h 23"/>
                  <a:gd name="T4" fmla="*/ 12 w 25"/>
                  <a:gd name="T5" fmla="*/ 5 h 23"/>
                  <a:gd name="T6" fmla="*/ 20 w 25"/>
                  <a:gd name="T7" fmla="*/ 5 h 23"/>
                  <a:gd name="T8" fmla="*/ 25 w 25"/>
                  <a:gd name="T9" fmla="*/ 23 h 23"/>
                  <a:gd name="T10" fmla="*/ 13 w 25"/>
                  <a:gd name="T11" fmla="*/ 22 h 23"/>
                  <a:gd name="T12" fmla="*/ 0 w 25"/>
                  <a:gd name="T13" fmla="*/ 3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23">
                    <a:moveTo>
                      <a:pt x="0" y="3"/>
                    </a:moveTo>
                    <a:lnTo>
                      <a:pt x="5" y="0"/>
                    </a:lnTo>
                    <a:lnTo>
                      <a:pt x="12" y="5"/>
                    </a:lnTo>
                    <a:lnTo>
                      <a:pt x="20" y="5"/>
                    </a:lnTo>
                    <a:lnTo>
                      <a:pt x="25" y="23"/>
                    </a:lnTo>
                    <a:lnTo>
                      <a:pt x="13" y="22"/>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51" name="Group 282"/>
            <p:cNvGrpSpPr>
              <a:grpSpLocks/>
            </p:cNvGrpSpPr>
            <p:nvPr/>
          </p:nvGrpSpPr>
          <p:grpSpPr bwMode="auto">
            <a:xfrm>
              <a:off x="5200501" y="4874968"/>
              <a:ext cx="843035" cy="1027603"/>
              <a:chOff x="4236" y="3435"/>
              <a:chExt cx="1334" cy="1493"/>
            </a:xfrm>
            <a:solidFill>
              <a:schemeClr val="bg1">
                <a:lumMod val="85000"/>
              </a:schemeClr>
            </a:solidFill>
          </p:grpSpPr>
          <p:sp>
            <p:nvSpPr>
              <p:cNvPr id="375" name="Freeform 283"/>
              <p:cNvSpPr>
                <a:spLocks/>
              </p:cNvSpPr>
              <p:nvPr/>
            </p:nvSpPr>
            <p:spPr bwMode="auto">
              <a:xfrm>
                <a:off x="4411" y="3440"/>
                <a:ext cx="393" cy="399"/>
              </a:xfrm>
              <a:custGeom>
                <a:avLst/>
                <a:gdLst>
                  <a:gd name="T0" fmla="*/ 141 w 393"/>
                  <a:gd name="T1" fmla="*/ 43 h 399"/>
                  <a:gd name="T2" fmla="*/ 168 w 393"/>
                  <a:gd name="T3" fmla="*/ 29 h 399"/>
                  <a:gd name="T4" fmla="*/ 191 w 393"/>
                  <a:gd name="T5" fmla="*/ 15 h 399"/>
                  <a:gd name="T6" fmla="*/ 262 w 393"/>
                  <a:gd name="T7" fmla="*/ 6 h 399"/>
                  <a:gd name="T8" fmla="*/ 289 w 393"/>
                  <a:gd name="T9" fmla="*/ 0 h 399"/>
                  <a:gd name="T10" fmla="*/ 306 w 393"/>
                  <a:gd name="T11" fmla="*/ 0 h 399"/>
                  <a:gd name="T12" fmla="*/ 334 w 393"/>
                  <a:gd name="T13" fmla="*/ 4 h 399"/>
                  <a:gd name="T14" fmla="*/ 329 w 393"/>
                  <a:gd name="T15" fmla="*/ 16 h 399"/>
                  <a:gd name="T16" fmla="*/ 329 w 393"/>
                  <a:gd name="T17" fmla="*/ 46 h 399"/>
                  <a:gd name="T18" fmla="*/ 308 w 393"/>
                  <a:gd name="T19" fmla="*/ 75 h 399"/>
                  <a:gd name="T20" fmla="*/ 321 w 393"/>
                  <a:gd name="T21" fmla="*/ 95 h 399"/>
                  <a:gd name="T22" fmla="*/ 340 w 393"/>
                  <a:gd name="T23" fmla="*/ 118 h 399"/>
                  <a:gd name="T24" fmla="*/ 342 w 393"/>
                  <a:gd name="T25" fmla="*/ 168 h 399"/>
                  <a:gd name="T26" fmla="*/ 354 w 393"/>
                  <a:gd name="T27" fmla="*/ 214 h 399"/>
                  <a:gd name="T28" fmla="*/ 345 w 393"/>
                  <a:gd name="T29" fmla="*/ 249 h 399"/>
                  <a:gd name="T30" fmla="*/ 359 w 393"/>
                  <a:gd name="T31" fmla="*/ 279 h 399"/>
                  <a:gd name="T32" fmla="*/ 384 w 393"/>
                  <a:gd name="T33" fmla="*/ 289 h 399"/>
                  <a:gd name="T34" fmla="*/ 318 w 393"/>
                  <a:gd name="T35" fmla="*/ 356 h 399"/>
                  <a:gd name="T36" fmla="*/ 246 w 393"/>
                  <a:gd name="T37" fmla="*/ 395 h 399"/>
                  <a:gd name="T38" fmla="*/ 226 w 393"/>
                  <a:gd name="T39" fmla="*/ 397 h 399"/>
                  <a:gd name="T40" fmla="*/ 201 w 393"/>
                  <a:gd name="T41" fmla="*/ 371 h 399"/>
                  <a:gd name="T42" fmla="*/ 188 w 393"/>
                  <a:gd name="T43" fmla="*/ 360 h 399"/>
                  <a:gd name="T44" fmla="*/ 71 w 393"/>
                  <a:gd name="T45" fmla="*/ 275 h 399"/>
                  <a:gd name="T46" fmla="*/ 0 w 393"/>
                  <a:gd name="T47" fmla="*/ 216 h 399"/>
                  <a:gd name="T48" fmla="*/ 8 w 393"/>
                  <a:gd name="T49" fmla="*/ 184 h 399"/>
                  <a:gd name="T50" fmla="*/ 37 w 393"/>
                  <a:gd name="T51" fmla="*/ 174 h 399"/>
                  <a:gd name="T52" fmla="*/ 57 w 393"/>
                  <a:gd name="T53" fmla="*/ 167 h 399"/>
                  <a:gd name="T54" fmla="*/ 95 w 393"/>
                  <a:gd name="T55" fmla="*/ 142 h 399"/>
                  <a:gd name="T56" fmla="*/ 92 w 393"/>
                  <a:gd name="T57" fmla="*/ 127 h 399"/>
                  <a:gd name="T58" fmla="*/ 110 w 393"/>
                  <a:gd name="T59" fmla="*/ 117 h 399"/>
                  <a:gd name="T60" fmla="*/ 142 w 393"/>
                  <a:gd name="T61" fmla="*/ 111 h 399"/>
                  <a:gd name="T62" fmla="*/ 135 w 393"/>
                  <a:gd name="T63" fmla="*/ 95 h 399"/>
                  <a:gd name="T64" fmla="*/ 123 w 393"/>
                  <a:gd name="T65" fmla="*/ 48 h 3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3" h="399">
                    <a:moveTo>
                      <a:pt x="128" y="48"/>
                    </a:moveTo>
                    <a:lnTo>
                      <a:pt x="141" y="43"/>
                    </a:lnTo>
                    <a:lnTo>
                      <a:pt x="151" y="32"/>
                    </a:lnTo>
                    <a:lnTo>
                      <a:pt x="168" y="29"/>
                    </a:lnTo>
                    <a:lnTo>
                      <a:pt x="173" y="23"/>
                    </a:lnTo>
                    <a:lnTo>
                      <a:pt x="191" y="15"/>
                    </a:lnTo>
                    <a:lnTo>
                      <a:pt x="243" y="5"/>
                    </a:lnTo>
                    <a:lnTo>
                      <a:pt x="262" y="6"/>
                    </a:lnTo>
                    <a:lnTo>
                      <a:pt x="269" y="10"/>
                    </a:lnTo>
                    <a:lnTo>
                      <a:pt x="289" y="0"/>
                    </a:lnTo>
                    <a:lnTo>
                      <a:pt x="301" y="5"/>
                    </a:lnTo>
                    <a:lnTo>
                      <a:pt x="306" y="0"/>
                    </a:lnTo>
                    <a:lnTo>
                      <a:pt x="318" y="6"/>
                    </a:lnTo>
                    <a:lnTo>
                      <a:pt x="334" y="4"/>
                    </a:lnTo>
                    <a:lnTo>
                      <a:pt x="325" y="14"/>
                    </a:lnTo>
                    <a:lnTo>
                      <a:pt x="329" y="16"/>
                    </a:lnTo>
                    <a:lnTo>
                      <a:pt x="326" y="30"/>
                    </a:lnTo>
                    <a:lnTo>
                      <a:pt x="329" y="46"/>
                    </a:lnTo>
                    <a:lnTo>
                      <a:pt x="325" y="60"/>
                    </a:lnTo>
                    <a:lnTo>
                      <a:pt x="308" y="75"/>
                    </a:lnTo>
                    <a:lnTo>
                      <a:pt x="312" y="91"/>
                    </a:lnTo>
                    <a:lnTo>
                      <a:pt x="321" y="95"/>
                    </a:lnTo>
                    <a:lnTo>
                      <a:pt x="324" y="109"/>
                    </a:lnTo>
                    <a:lnTo>
                      <a:pt x="340" y="118"/>
                    </a:lnTo>
                    <a:lnTo>
                      <a:pt x="348" y="158"/>
                    </a:lnTo>
                    <a:lnTo>
                      <a:pt x="342" y="168"/>
                    </a:lnTo>
                    <a:lnTo>
                      <a:pt x="351" y="181"/>
                    </a:lnTo>
                    <a:lnTo>
                      <a:pt x="354" y="214"/>
                    </a:lnTo>
                    <a:lnTo>
                      <a:pt x="352" y="243"/>
                    </a:lnTo>
                    <a:lnTo>
                      <a:pt x="345" y="249"/>
                    </a:lnTo>
                    <a:lnTo>
                      <a:pt x="356" y="267"/>
                    </a:lnTo>
                    <a:lnTo>
                      <a:pt x="359" y="279"/>
                    </a:lnTo>
                    <a:lnTo>
                      <a:pt x="363" y="283"/>
                    </a:lnTo>
                    <a:lnTo>
                      <a:pt x="384" y="289"/>
                    </a:lnTo>
                    <a:lnTo>
                      <a:pt x="393" y="306"/>
                    </a:lnTo>
                    <a:lnTo>
                      <a:pt x="318" y="356"/>
                    </a:lnTo>
                    <a:lnTo>
                      <a:pt x="275" y="388"/>
                    </a:lnTo>
                    <a:lnTo>
                      <a:pt x="246" y="395"/>
                    </a:lnTo>
                    <a:lnTo>
                      <a:pt x="230" y="399"/>
                    </a:lnTo>
                    <a:lnTo>
                      <a:pt x="226" y="397"/>
                    </a:lnTo>
                    <a:lnTo>
                      <a:pt x="227" y="381"/>
                    </a:lnTo>
                    <a:lnTo>
                      <a:pt x="201" y="371"/>
                    </a:lnTo>
                    <a:lnTo>
                      <a:pt x="196" y="364"/>
                    </a:lnTo>
                    <a:lnTo>
                      <a:pt x="188" y="360"/>
                    </a:lnTo>
                    <a:lnTo>
                      <a:pt x="187" y="354"/>
                    </a:lnTo>
                    <a:lnTo>
                      <a:pt x="71" y="275"/>
                    </a:lnTo>
                    <a:lnTo>
                      <a:pt x="0" y="226"/>
                    </a:lnTo>
                    <a:lnTo>
                      <a:pt x="0" y="216"/>
                    </a:lnTo>
                    <a:lnTo>
                      <a:pt x="0" y="191"/>
                    </a:lnTo>
                    <a:lnTo>
                      <a:pt x="8" y="184"/>
                    </a:lnTo>
                    <a:lnTo>
                      <a:pt x="29" y="173"/>
                    </a:lnTo>
                    <a:lnTo>
                      <a:pt x="37" y="174"/>
                    </a:lnTo>
                    <a:lnTo>
                      <a:pt x="40" y="169"/>
                    </a:lnTo>
                    <a:lnTo>
                      <a:pt x="57" y="167"/>
                    </a:lnTo>
                    <a:lnTo>
                      <a:pt x="73" y="152"/>
                    </a:lnTo>
                    <a:lnTo>
                      <a:pt x="95" y="142"/>
                    </a:lnTo>
                    <a:lnTo>
                      <a:pt x="92" y="137"/>
                    </a:lnTo>
                    <a:lnTo>
                      <a:pt x="92" y="127"/>
                    </a:lnTo>
                    <a:lnTo>
                      <a:pt x="108" y="123"/>
                    </a:lnTo>
                    <a:lnTo>
                      <a:pt x="110" y="117"/>
                    </a:lnTo>
                    <a:lnTo>
                      <a:pt x="143" y="115"/>
                    </a:lnTo>
                    <a:lnTo>
                      <a:pt x="142" y="111"/>
                    </a:lnTo>
                    <a:lnTo>
                      <a:pt x="145" y="107"/>
                    </a:lnTo>
                    <a:lnTo>
                      <a:pt x="135" y="95"/>
                    </a:lnTo>
                    <a:lnTo>
                      <a:pt x="133" y="55"/>
                    </a:lnTo>
                    <a:lnTo>
                      <a:pt x="123" y="48"/>
                    </a:lnTo>
                    <a:lnTo>
                      <a:pt x="128" y="4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6" name="Freeform 284"/>
              <p:cNvSpPr>
                <a:spLocks/>
              </p:cNvSpPr>
              <p:nvPr/>
            </p:nvSpPr>
            <p:spPr bwMode="auto">
              <a:xfrm>
                <a:off x="4801" y="4324"/>
                <a:ext cx="244" cy="241"/>
              </a:xfrm>
              <a:custGeom>
                <a:avLst/>
                <a:gdLst>
                  <a:gd name="T0" fmla="*/ 0 w 244"/>
                  <a:gd name="T1" fmla="*/ 227 h 241"/>
                  <a:gd name="T2" fmla="*/ 1 w 244"/>
                  <a:gd name="T3" fmla="*/ 199 h 241"/>
                  <a:gd name="T4" fmla="*/ 15 w 244"/>
                  <a:gd name="T5" fmla="*/ 156 h 241"/>
                  <a:gd name="T6" fmla="*/ 25 w 244"/>
                  <a:gd name="T7" fmla="*/ 138 h 241"/>
                  <a:gd name="T8" fmla="*/ 38 w 244"/>
                  <a:gd name="T9" fmla="*/ 125 h 241"/>
                  <a:gd name="T10" fmla="*/ 40 w 244"/>
                  <a:gd name="T11" fmla="*/ 102 h 241"/>
                  <a:gd name="T12" fmla="*/ 40 w 244"/>
                  <a:gd name="T13" fmla="*/ 92 h 241"/>
                  <a:gd name="T14" fmla="*/ 32 w 244"/>
                  <a:gd name="T15" fmla="*/ 83 h 241"/>
                  <a:gd name="T16" fmla="*/ 28 w 244"/>
                  <a:gd name="T17" fmla="*/ 66 h 241"/>
                  <a:gd name="T18" fmla="*/ 32 w 244"/>
                  <a:gd name="T19" fmla="*/ 59 h 241"/>
                  <a:gd name="T20" fmla="*/ 30 w 244"/>
                  <a:gd name="T21" fmla="*/ 48 h 241"/>
                  <a:gd name="T22" fmla="*/ 14 w 244"/>
                  <a:gd name="T23" fmla="*/ 9 h 241"/>
                  <a:gd name="T24" fmla="*/ 32 w 244"/>
                  <a:gd name="T25" fmla="*/ 1 h 241"/>
                  <a:gd name="T26" fmla="*/ 89 w 244"/>
                  <a:gd name="T27" fmla="*/ 0 h 241"/>
                  <a:gd name="T28" fmla="*/ 97 w 244"/>
                  <a:gd name="T29" fmla="*/ 6 h 241"/>
                  <a:gd name="T30" fmla="*/ 103 w 244"/>
                  <a:gd name="T31" fmla="*/ 30 h 241"/>
                  <a:gd name="T32" fmla="*/ 119 w 244"/>
                  <a:gd name="T33" fmla="*/ 45 h 241"/>
                  <a:gd name="T34" fmla="*/ 148 w 244"/>
                  <a:gd name="T35" fmla="*/ 41 h 241"/>
                  <a:gd name="T36" fmla="*/ 154 w 244"/>
                  <a:gd name="T37" fmla="*/ 24 h 241"/>
                  <a:gd name="T38" fmla="*/ 178 w 244"/>
                  <a:gd name="T39" fmla="*/ 21 h 241"/>
                  <a:gd name="T40" fmla="*/ 177 w 244"/>
                  <a:gd name="T41" fmla="*/ 29 h 241"/>
                  <a:gd name="T42" fmla="*/ 194 w 244"/>
                  <a:gd name="T43" fmla="*/ 29 h 241"/>
                  <a:gd name="T44" fmla="*/ 196 w 244"/>
                  <a:gd name="T45" fmla="*/ 34 h 241"/>
                  <a:gd name="T46" fmla="*/ 197 w 244"/>
                  <a:gd name="T47" fmla="*/ 71 h 241"/>
                  <a:gd name="T48" fmla="*/ 206 w 244"/>
                  <a:gd name="T49" fmla="*/ 92 h 241"/>
                  <a:gd name="T50" fmla="*/ 200 w 244"/>
                  <a:gd name="T51" fmla="*/ 103 h 241"/>
                  <a:gd name="T52" fmla="*/ 206 w 244"/>
                  <a:gd name="T53" fmla="*/ 107 h 241"/>
                  <a:gd name="T54" fmla="*/ 211 w 244"/>
                  <a:gd name="T55" fmla="*/ 100 h 241"/>
                  <a:gd name="T56" fmla="*/ 241 w 244"/>
                  <a:gd name="T57" fmla="*/ 98 h 241"/>
                  <a:gd name="T58" fmla="*/ 239 w 244"/>
                  <a:gd name="T59" fmla="*/ 137 h 241"/>
                  <a:gd name="T60" fmla="*/ 244 w 244"/>
                  <a:gd name="T61" fmla="*/ 140 h 241"/>
                  <a:gd name="T62" fmla="*/ 201 w 244"/>
                  <a:gd name="T63" fmla="*/ 140 h 241"/>
                  <a:gd name="T64" fmla="*/ 201 w 244"/>
                  <a:gd name="T65" fmla="*/ 211 h 241"/>
                  <a:gd name="T66" fmla="*/ 225 w 244"/>
                  <a:gd name="T67" fmla="*/ 232 h 241"/>
                  <a:gd name="T68" fmla="*/ 191 w 244"/>
                  <a:gd name="T69" fmla="*/ 241 h 241"/>
                  <a:gd name="T70" fmla="*/ 164 w 244"/>
                  <a:gd name="T71" fmla="*/ 236 h 241"/>
                  <a:gd name="T72" fmla="*/ 144 w 244"/>
                  <a:gd name="T73" fmla="*/ 236 h 241"/>
                  <a:gd name="T74" fmla="*/ 129 w 244"/>
                  <a:gd name="T75" fmla="*/ 226 h 241"/>
                  <a:gd name="T76" fmla="*/ 43 w 244"/>
                  <a:gd name="T77" fmla="*/ 227 h 241"/>
                  <a:gd name="T78" fmla="*/ 29 w 244"/>
                  <a:gd name="T79" fmla="*/ 217 h 241"/>
                  <a:gd name="T80" fmla="*/ 21 w 244"/>
                  <a:gd name="T81" fmla="*/ 217 h 241"/>
                  <a:gd name="T82" fmla="*/ 11 w 244"/>
                  <a:gd name="T83" fmla="*/ 223 h 241"/>
                  <a:gd name="T84" fmla="*/ 9 w 244"/>
                  <a:gd name="T85" fmla="*/ 221 h 241"/>
                  <a:gd name="T86" fmla="*/ 0 w 244"/>
                  <a:gd name="T87" fmla="*/ 227 h 2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4" h="241">
                    <a:moveTo>
                      <a:pt x="0" y="227"/>
                    </a:moveTo>
                    <a:lnTo>
                      <a:pt x="1" y="199"/>
                    </a:lnTo>
                    <a:lnTo>
                      <a:pt x="15" y="156"/>
                    </a:lnTo>
                    <a:lnTo>
                      <a:pt x="25" y="138"/>
                    </a:lnTo>
                    <a:lnTo>
                      <a:pt x="38" y="125"/>
                    </a:lnTo>
                    <a:lnTo>
                      <a:pt x="40" y="102"/>
                    </a:lnTo>
                    <a:lnTo>
                      <a:pt x="40" y="92"/>
                    </a:lnTo>
                    <a:lnTo>
                      <a:pt x="32" y="83"/>
                    </a:lnTo>
                    <a:lnTo>
                      <a:pt x="28" y="66"/>
                    </a:lnTo>
                    <a:lnTo>
                      <a:pt x="32" y="59"/>
                    </a:lnTo>
                    <a:lnTo>
                      <a:pt x="30" y="48"/>
                    </a:lnTo>
                    <a:lnTo>
                      <a:pt x="14" y="9"/>
                    </a:lnTo>
                    <a:lnTo>
                      <a:pt x="32" y="1"/>
                    </a:lnTo>
                    <a:lnTo>
                      <a:pt x="89" y="0"/>
                    </a:lnTo>
                    <a:lnTo>
                      <a:pt x="97" y="6"/>
                    </a:lnTo>
                    <a:lnTo>
                      <a:pt x="103" y="30"/>
                    </a:lnTo>
                    <a:lnTo>
                      <a:pt x="119" y="45"/>
                    </a:lnTo>
                    <a:lnTo>
                      <a:pt x="148" y="41"/>
                    </a:lnTo>
                    <a:lnTo>
                      <a:pt x="154" y="24"/>
                    </a:lnTo>
                    <a:lnTo>
                      <a:pt x="178" y="21"/>
                    </a:lnTo>
                    <a:lnTo>
                      <a:pt x="177" y="29"/>
                    </a:lnTo>
                    <a:lnTo>
                      <a:pt x="194" y="29"/>
                    </a:lnTo>
                    <a:lnTo>
                      <a:pt x="196" y="34"/>
                    </a:lnTo>
                    <a:lnTo>
                      <a:pt x="197" y="71"/>
                    </a:lnTo>
                    <a:lnTo>
                      <a:pt x="206" y="92"/>
                    </a:lnTo>
                    <a:lnTo>
                      <a:pt x="200" y="103"/>
                    </a:lnTo>
                    <a:lnTo>
                      <a:pt x="206" y="107"/>
                    </a:lnTo>
                    <a:lnTo>
                      <a:pt x="211" y="100"/>
                    </a:lnTo>
                    <a:lnTo>
                      <a:pt x="241" y="98"/>
                    </a:lnTo>
                    <a:lnTo>
                      <a:pt x="239" y="137"/>
                    </a:lnTo>
                    <a:lnTo>
                      <a:pt x="244" y="140"/>
                    </a:lnTo>
                    <a:lnTo>
                      <a:pt x="201" y="140"/>
                    </a:lnTo>
                    <a:lnTo>
                      <a:pt x="201" y="211"/>
                    </a:lnTo>
                    <a:lnTo>
                      <a:pt x="225" y="232"/>
                    </a:lnTo>
                    <a:lnTo>
                      <a:pt x="191" y="241"/>
                    </a:lnTo>
                    <a:lnTo>
                      <a:pt x="164" y="236"/>
                    </a:lnTo>
                    <a:lnTo>
                      <a:pt x="144" y="236"/>
                    </a:lnTo>
                    <a:lnTo>
                      <a:pt x="129" y="226"/>
                    </a:lnTo>
                    <a:lnTo>
                      <a:pt x="43" y="227"/>
                    </a:lnTo>
                    <a:lnTo>
                      <a:pt x="29" y="217"/>
                    </a:lnTo>
                    <a:lnTo>
                      <a:pt x="21" y="217"/>
                    </a:lnTo>
                    <a:lnTo>
                      <a:pt x="11" y="223"/>
                    </a:lnTo>
                    <a:lnTo>
                      <a:pt x="9" y="221"/>
                    </a:lnTo>
                    <a:lnTo>
                      <a:pt x="0" y="22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7" name="Freeform 285"/>
              <p:cNvSpPr>
                <a:spLocks/>
              </p:cNvSpPr>
              <p:nvPr/>
            </p:nvSpPr>
            <p:spPr bwMode="auto">
              <a:xfrm>
                <a:off x="4809" y="4297"/>
                <a:ext cx="18" cy="28"/>
              </a:xfrm>
              <a:custGeom>
                <a:avLst/>
                <a:gdLst>
                  <a:gd name="T0" fmla="*/ 6 w 18"/>
                  <a:gd name="T1" fmla="*/ 28 h 28"/>
                  <a:gd name="T2" fmla="*/ 0 w 18"/>
                  <a:gd name="T3" fmla="*/ 12 h 28"/>
                  <a:gd name="T4" fmla="*/ 13 w 18"/>
                  <a:gd name="T5" fmla="*/ 0 h 28"/>
                  <a:gd name="T6" fmla="*/ 18 w 18"/>
                  <a:gd name="T7" fmla="*/ 5 h 28"/>
                  <a:gd name="T8" fmla="*/ 11 w 18"/>
                  <a:gd name="T9" fmla="*/ 11 h 28"/>
                  <a:gd name="T10" fmla="*/ 9 w 18"/>
                  <a:gd name="T11" fmla="*/ 27 h 28"/>
                  <a:gd name="T12" fmla="*/ 6 w 18"/>
                  <a:gd name="T13" fmla="*/ 2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8">
                    <a:moveTo>
                      <a:pt x="6" y="28"/>
                    </a:moveTo>
                    <a:lnTo>
                      <a:pt x="0" y="12"/>
                    </a:lnTo>
                    <a:lnTo>
                      <a:pt x="13" y="0"/>
                    </a:lnTo>
                    <a:lnTo>
                      <a:pt x="18" y="5"/>
                    </a:lnTo>
                    <a:lnTo>
                      <a:pt x="11" y="11"/>
                    </a:lnTo>
                    <a:lnTo>
                      <a:pt x="9" y="27"/>
                    </a:lnTo>
                    <a:lnTo>
                      <a:pt x="6" y="2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8" name="Freeform 286"/>
              <p:cNvSpPr>
                <a:spLocks/>
              </p:cNvSpPr>
              <p:nvPr/>
            </p:nvSpPr>
            <p:spPr bwMode="auto">
              <a:xfrm>
                <a:off x="4961" y="4560"/>
                <a:ext cx="183" cy="189"/>
              </a:xfrm>
              <a:custGeom>
                <a:avLst/>
                <a:gdLst>
                  <a:gd name="T0" fmla="*/ 183 w 183"/>
                  <a:gd name="T1" fmla="*/ 88 h 189"/>
                  <a:gd name="T2" fmla="*/ 147 w 183"/>
                  <a:gd name="T3" fmla="*/ 112 h 189"/>
                  <a:gd name="T4" fmla="*/ 115 w 183"/>
                  <a:gd name="T5" fmla="*/ 145 h 189"/>
                  <a:gd name="T6" fmla="*/ 109 w 183"/>
                  <a:gd name="T7" fmla="*/ 161 h 189"/>
                  <a:gd name="T8" fmla="*/ 93 w 183"/>
                  <a:gd name="T9" fmla="*/ 164 h 189"/>
                  <a:gd name="T10" fmla="*/ 76 w 183"/>
                  <a:gd name="T11" fmla="*/ 157 h 189"/>
                  <a:gd name="T12" fmla="*/ 66 w 183"/>
                  <a:gd name="T13" fmla="*/ 158 h 189"/>
                  <a:gd name="T14" fmla="*/ 44 w 183"/>
                  <a:gd name="T15" fmla="*/ 185 h 189"/>
                  <a:gd name="T16" fmla="*/ 32 w 183"/>
                  <a:gd name="T17" fmla="*/ 189 h 189"/>
                  <a:gd name="T18" fmla="*/ 16 w 183"/>
                  <a:gd name="T19" fmla="*/ 187 h 189"/>
                  <a:gd name="T20" fmla="*/ 17 w 183"/>
                  <a:gd name="T21" fmla="*/ 163 h 189"/>
                  <a:gd name="T22" fmla="*/ 0 w 183"/>
                  <a:gd name="T23" fmla="*/ 143 h 189"/>
                  <a:gd name="T24" fmla="*/ 0 w 183"/>
                  <a:gd name="T25" fmla="*/ 85 h 189"/>
                  <a:gd name="T26" fmla="*/ 20 w 183"/>
                  <a:gd name="T27" fmla="*/ 85 h 189"/>
                  <a:gd name="T28" fmla="*/ 20 w 183"/>
                  <a:gd name="T29" fmla="*/ 14 h 189"/>
                  <a:gd name="T30" fmla="*/ 57 w 183"/>
                  <a:gd name="T31" fmla="*/ 6 h 189"/>
                  <a:gd name="T32" fmla="*/ 67 w 183"/>
                  <a:gd name="T33" fmla="*/ 7 h 189"/>
                  <a:gd name="T34" fmla="*/ 71 w 183"/>
                  <a:gd name="T35" fmla="*/ 17 h 189"/>
                  <a:gd name="T36" fmla="*/ 83 w 183"/>
                  <a:gd name="T37" fmla="*/ 6 h 189"/>
                  <a:gd name="T38" fmla="*/ 95 w 183"/>
                  <a:gd name="T39" fmla="*/ 0 h 189"/>
                  <a:gd name="T40" fmla="*/ 102 w 183"/>
                  <a:gd name="T41" fmla="*/ 0 h 189"/>
                  <a:gd name="T42" fmla="*/ 119 w 183"/>
                  <a:gd name="T43" fmla="*/ 31 h 189"/>
                  <a:gd name="T44" fmla="*/ 152 w 183"/>
                  <a:gd name="T45" fmla="*/ 58 h 189"/>
                  <a:gd name="T46" fmla="*/ 155 w 183"/>
                  <a:gd name="T47" fmla="*/ 76 h 189"/>
                  <a:gd name="T48" fmla="*/ 183 w 183"/>
                  <a:gd name="T49" fmla="*/ 88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3" h="189">
                    <a:moveTo>
                      <a:pt x="183" y="88"/>
                    </a:moveTo>
                    <a:lnTo>
                      <a:pt x="147" y="112"/>
                    </a:lnTo>
                    <a:lnTo>
                      <a:pt x="115" y="145"/>
                    </a:lnTo>
                    <a:lnTo>
                      <a:pt x="109" y="161"/>
                    </a:lnTo>
                    <a:lnTo>
                      <a:pt x="93" y="164"/>
                    </a:lnTo>
                    <a:lnTo>
                      <a:pt x="76" y="157"/>
                    </a:lnTo>
                    <a:lnTo>
                      <a:pt x="66" y="158"/>
                    </a:lnTo>
                    <a:lnTo>
                      <a:pt x="44" y="185"/>
                    </a:lnTo>
                    <a:lnTo>
                      <a:pt x="32" y="189"/>
                    </a:lnTo>
                    <a:lnTo>
                      <a:pt x="16" y="187"/>
                    </a:lnTo>
                    <a:lnTo>
                      <a:pt x="17" y="163"/>
                    </a:lnTo>
                    <a:lnTo>
                      <a:pt x="0" y="143"/>
                    </a:lnTo>
                    <a:lnTo>
                      <a:pt x="0" y="85"/>
                    </a:lnTo>
                    <a:lnTo>
                      <a:pt x="20" y="85"/>
                    </a:lnTo>
                    <a:lnTo>
                      <a:pt x="20" y="14"/>
                    </a:lnTo>
                    <a:lnTo>
                      <a:pt x="57" y="6"/>
                    </a:lnTo>
                    <a:lnTo>
                      <a:pt x="67" y="7"/>
                    </a:lnTo>
                    <a:lnTo>
                      <a:pt x="71" y="17"/>
                    </a:lnTo>
                    <a:lnTo>
                      <a:pt x="83" y="6"/>
                    </a:lnTo>
                    <a:lnTo>
                      <a:pt x="95" y="0"/>
                    </a:lnTo>
                    <a:lnTo>
                      <a:pt x="102" y="0"/>
                    </a:lnTo>
                    <a:lnTo>
                      <a:pt x="119" y="31"/>
                    </a:lnTo>
                    <a:lnTo>
                      <a:pt x="152" y="58"/>
                    </a:lnTo>
                    <a:lnTo>
                      <a:pt x="155" y="76"/>
                    </a:lnTo>
                    <a:lnTo>
                      <a:pt x="183" y="8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9" name="Freeform 287"/>
              <p:cNvSpPr>
                <a:spLocks/>
              </p:cNvSpPr>
              <p:nvPr/>
            </p:nvSpPr>
            <p:spPr bwMode="auto">
              <a:xfrm>
                <a:off x="4739" y="3963"/>
                <a:ext cx="148" cy="219"/>
              </a:xfrm>
              <a:custGeom>
                <a:avLst/>
                <a:gdLst>
                  <a:gd name="T0" fmla="*/ 110 w 148"/>
                  <a:gd name="T1" fmla="*/ 6 h 219"/>
                  <a:gd name="T2" fmla="*/ 116 w 148"/>
                  <a:gd name="T3" fmla="*/ 12 h 219"/>
                  <a:gd name="T4" fmla="*/ 116 w 148"/>
                  <a:gd name="T5" fmla="*/ 22 h 219"/>
                  <a:gd name="T6" fmla="*/ 98 w 148"/>
                  <a:gd name="T7" fmla="*/ 37 h 219"/>
                  <a:gd name="T8" fmla="*/ 85 w 148"/>
                  <a:gd name="T9" fmla="*/ 77 h 219"/>
                  <a:gd name="T10" fmla="*/ 75 w 148"/>
                  <a:gd name="T11" fmla="*/ 86 h 219"/>
                  <a:gd name="T12" fmla="*/ 59 w 148"/>
                  <a:gd name="T13" fmla="*/ 122 h 219"/>
                  <a:gd name="T14" fmla="*/ 51 w 148"/>
                  <a:gd name="T15" fmla="*/ 124 h 219"/>
                  <a:gd name="T16" fmla="*/ 41 w 148"/>
                  <a:gd name="T17" fmla="*/ 116 h 219"/>
                  <a:gd name="T18" fmla="*/ 22 w 148"/>
                  <a:gd name="T19" fmla="*/ 116 h 219"/>
                  <a:gd name="T20" fmla="*/ 8 w 148"/>
                  <a:gd name="T21" fmla="*/ 136 h 219"/>
                  <a:gd name="T22" fmla="*/ 0 w 148"/>
                  <a:gd name="T23" fmla="*/ 159 h 219"/>
                  <a:gd name="T24" fmla="*/ 2 w 148"/>
                  <a:gd name="T25" fmla="*/ 162 h 219"/>
                  <a:gd name="T26" fmla="*/ 8 w 148"/>
                  <a:gd name="T27" fmla="*/ 162 h 219"/>
                  <a:gd name="T28" fmla="*/ 11 w 148"/>
                  <a:gd name="T29" fmla="*/ 171 h 219"/>
                  <a:gd name="T30" fmla="*/ 24 w 148"/>
                  <a:gd name="T31" fmla="*/ 172 h 219"/>
                  <a:gd name="T32" fmla="*/ 22 w 148"/>
                  <a:gd name="T33" fmla="*/ 178 h 219"/>
                  <a:gd name="T34" fmla="*/ 30 w 148"/>
                  <a:gd name="T35" fmla="*/ 186 h 219"/>
                  <a:gd name="T36" fmla="*/ 24 w 148"/>
                  <a:gd name="T37" fmla="*/ 208 h 219"/>
                  <a:gd name="T38" fmla="*/ 55 w 148"/>
                  <a:gd name="T39" fmla="*/ 206 h 219"/>
                  <a:gd name="T40" fmla="*/ 94 w 148"/>
                  <a:gd name="T41" fmla="*/ 208 h 219"/>
                  <a:gd name="T42" fmla="*/ 120 w 148"/>
                  <a:gd name="T43" fmla="*/ 208 h 219"/>
                  <a:gd name="T44" fmla="*/ 139 w 148"/>
                  <a:gd name="T45" fmla="*/ 211 h 219"/>
                  <a:gd name="T46" fmla="*/ 145 w 148"/>
                  <a:gd name="T47" fmla="*/ 219 h 219"/>
                  <a:gd name="T48" fmla="*/ 148 w 148"/>
                  <a:gd name="T49" fmla="*/ 194 h 219"/>
                  <a:gd name="T50" fmla="*/ 135 w 148"/>
                  <a:gd name="T51" fmla="*/ 183 h 219"/>
                  <a:gd name="T52" fmla="*/ 119 w 148"/>
                  <a:gd name="T53" fmla="*/ 156 h 219"/>
                  <a:gd name="T54" fmla="*/ 118 w 148"/>
                  <a:gd name="T55" fmla="*/ 135 h 219"/>
                  <a:gd name="T56" fmla="*/ 135 w 148"/>
                  <a:gd name="T57" fmla="*/ 106 h 219"/>
                  <a:gd name="T58" fmla="*/ 128 w 148"/>
                  <a:gd name="T59" fmla="*/ 81 h 219"/>
                  <a:gd name="T60" fmla="*/ 114 w 148"/>
                  <a:gd name="T61" fmla="*/ 73 h 219"/>
                  <a:gd name="T62" fmla="*/ 109 w 148"/>
                  <a:gd name="T63" fmla="*/ 63 h 219"/>
                  <a:gd name="T64" fmla="*/ 112 w 148"/>
                  <a:gd name="T65" fmla="*/ 57 h 219"/>
                  <a:gd name="T66" fmla="*/ 134 w 148"/>
                  <a:gd name="T67" fmla="*/ 56 h 219"/>
                  <a:gd name="T68" fmla="*/ 124 w 148"/>
                  <a:gd name="T69" fmla="*/ 36 h 219"/>
                  <a:gd name="T70" fmla="*/ 126 w 148"/>
                  <a:gd name="T71" fmla="*/ 17 h 219"/>
                  <a:gd name="T72" fmla="*/ 120 w 148"/>
                  <a:gd name="T73" fmla="*/ 0 h 219"/>
                  <a:gd name="T74" fmla="*/ 110 w 148"/>
                  <a:gd name="T75" fmla="*/ 6 h 2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8" h="219">
                    <a:moveTo>
                      <a:pt x="110" y="6"/>
                    </a:moveTo>
                    <a:lnTo>
                      <a:pt x="116" y="12"/>
                    </a:lnTo>
                    <a:lnTo>
                      <a:pt x="116" y="22"/>
                    </a:lnTo>
                    <a:lnTo>
                      <a:pt x="98" y="37"/>
                    </a:lnTo>
                    <a:lnTo>
                      <a:pt x="85" y="77"/>
                    </a:lnTo>
                    <a:lnTo>
                      <a:pt x="75" y="86"/>
                    </a:lnTo>
                    <a:lnTo>
                      <a:pt x="59" y="122"/>
                    </a:lnTo>
                    <a:lnTo>
                      <a:pt x="51" y="124"/>
                    </a:lnTo>
                    <a:lnTo>
                      <a:pt x="41" y="116"/>
                    </a:lnTo>
                    <a:lnTo>
                      <a:pt x="22" y="116"/>
                    </a:lnTo>
                    <a:lnTo>
                      <a:pt x="8" y="136"/>
                    </a:lnTo>
                    <a:lnTo>
                      <a:pt x="0" y="159"/>
                    </a:lnTo>
                    <a:lnTo>
                      <a:pt x="2" y="162"/>
                    </a:lnTo>
                    <a:lnTo>
                      <a:pt x="8" y="162"/>
                    </a:lnTo>
                    <a:lnTo>
                      <a:pt x="11" y="171"/>
                    </a:lnTo>
                    <a:lnTo>
                      <a:pt x="24" y="172"/>
                    </a:lnTo>
                    <a:lnTo>
                      <a:pt x="22" y="178"/>
                    </a:lnTo>
                    <a:lnTo>
                      <a:pt x="30" y="186"/>
                    </a:lnTo>
                    <a:lnTo>
                      <a:pt x="24" y="208"/>
                    </a:lnTo>
                    <a:lnTo>
                      <a:pt x="55" y="206"/>
                    </a:lnTo>
                    <a:lnTo>
                      <a:pt x="94" y="208"/>
                    </a:lnTo>
                    <a:lnTo>
                      <a:pt x="120" y="208"/>
                    </a:lnTo>
                    <a:lnTo>
                      <a:pt x="139" y="211"/>
                    </a:lnTo>
                    <a:lnTo>
                      <a:pt x="145" y="219"/>
                    </a:lnTo>
                    <a:lnTo>
                      <a:pt x="148" y="194"/>
                    </a:lnTo>
                    <a:lnTo>
                      <a:pt x="135" y="183"/>
                    </a:lnTo>
                    <a:lnTo>
                      <a:pt x="119" y="156"/>
                    </a:lnTo>
                    <a:lnTo>
                      <a:pt x="118" y="135"/>
                    </a:lnTo>
                    <a:lnTo>
                      <a:pt x="135" y="106"/>
                    </a:lnTo>
                    <a:lnTo>
                      <a:pt x="128" y="81"/>
                    </a:lnTo>
                    <a:lnTo>
                      <a:pt x="114" y="73"/>
                    </a:lnTo>
                    <a:lnTo>
                      <a:pt x="109" y="63"/>
                    </a:lnTo>
                    <a:lnTo>
                      <a:pt x="112" y="57"/>
                    </a:lnTo>
                    <a:lnTo>
                      <a:pt x="134" y="56"/>
                    </a:lnTo>
                    <a:lnTo>
                      <a:pt x="124" y="36"/>
                    </a:lnTo>
                    <a:lnTo>
                      <a:pt x="126" y="17"/>
                    </a:lnTo>
                    <a:lnTo>
                      <a:pt x="120" y="0"/>
                    </a:lnTo>
                    <a:lnTo>
                      <a:pt x="110"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0" name="Freeform 288"/>
              <p:cNvSpPr>
                <a:spLocks/>
              </p:cNvSpPr>
              <p:nvPr/>
            </p:nvSpPr>
            <p:spPr bwMode="auto">
              <a:xfrm>
                <a:off x="4857" y="3999"/>
                <a:ext cx="253" cy="158"/>
              </a:xfrm>
              <a:custGeom>
                <a:avLst/>
                <a:gdLst>
                  <a:gd name="T0" fmla="*/ 159 w 253"/>
                  <a:gd name="T1" fmla="*/ 0 h 158"/>
                  <a:gd name="T2" fmla="*/ 144 w 253"/>
                  <a:gd name="T3" fmla="*/ 2 h 158"/>
                  <a:gd name="T4" fmla="*/ 140 w 253"/>
                  <a:gd name="T5" fmla="*/ 15 h 158"/>
                  <a:gd name="T6" fmla="*/ 116 w 253"/>
                  <a:gd name="T7" fmla="*/ 36 h 158"/>
                  <a:gd name="T8" fmla="*/ 88 w 253"/>
                  <a:gd name="T9" fmla="*/ 40 h 158"/>
                  <a:gd name="T10" fmla="*/ 89 w 253"/>
                  <a:gd name="T11" fmla="*/ 47 h 158"/>
                  <a:gd name="T12" fmla="*/ 81 w 253"/>
                  <a:gd name="T13" fmla="*/ 57 h 158"/>
                  <a:gd name="T14" fmla="*/ 63 w 253"/>
                  <a:gd name="T15" fmla="*/ 59 h 158"/>
                  <a:gd name="T16" fmla="*/ 46 w 253"/>
                  <a:gd name="T17" fmla="*/ 67 h 158"/>
                  <a:gd name="T18" fmla="*/ 40 w 253"/>
                  <a:gd name="T19" fmla="*/ 61 h 158"/>
                  <a:gd name="T20" fmla="*/ 29 w 253"/>
                  <a:gd name="T21" fmla="*/ 69 h 158"/>
                  <a:gd name="T22" fmla="*/ 17 w 253"/>
                  <a:gd name="T23" fmla="*/ 70 h 158"/>
                  <a:gd name="T24" fmla="*/ 0 w 253"/>
                  <a:gd name="T25" fmla="*/ 99 h 158"/>
                  <a:gd name="T26" fmla="*/ 1 w 253"/>
                  <a:gd name="T27" fmla="*/ 120 h 158"/>
                  <a:gd name="T28" fmla="*/ 17 w 253"/>
                  <a:gd name="T29" fmla="*/ 147 h 158"/>
                  <a:gd name="T30" fmla="*/ 30 w 253"/>
                  <a:gd name="T31" fmla="*/ 158 h 158"/>
                  <a:gd name="T32" fmla="*/ 49 w 253"/>
                  <a:gd name="T33" fmla="*/ 143 h 158"/>
                  <a:gd name="T34" fmla="*/ 55 w 253"/>
                  <a:gd name="T35" fmla="*/ 142 h 158"/>
                  <a:gd name="T36" fmla="*/ 67 w 253"/>
                  <a:gd name="T37" fmla="*/ 147 h 158"/>
                  <a:gd name="T38" fmla="*/ 81 w 253"/>
                  <a:gd name="T39" fmla="*/ 142 h 158"/>
                  <a:gd name="T40" fmla="*/ 84 w 253"/>
                  <a:gd name="T41" fmla="*/ 140 h 158"/>
                  <a:gd name="T42" fmla="*/ 85 w 253"/>
                  <a:gd name="T43" fmla="*/ 126 h 158"/>
                  <a:gd name="T44" fmla="*/ 96 w 253"/>
                  <a:gd name="T45" fmla="*/ 113 h 158"/>
                  <a:gd name="T46" fmla="*/ 108 w 253"/>
                  <a:gd name="T47" fmla="*/ 114 h 158"/>
                  <a:gd name="T48" fmla="*/ 119 w 253"/>
                  <a:gd name="T49" fmla="*/ 126 h 158"/>
                  <a:gd name="T50" fmla="*/ 124 w 253"/>
                  <a:gd name="T51" fmla="*/ 125 h 158"/>
                  <a:gd name="T52" fmla="*/ 137 w 253"/>
                  <a:gd name="T53" fmla="*/ 130 h 158"/>
                  <a:gd name="T54" fmla="*/ 154 w 253"/>
                  <a:gd name="T55" fmla="*/ 130 h 158"/>
                  <a:gd name="T56" fmla="*/ 163 w 253"/>
                  <a:gd name="T57" fmla="*/ 120 h 158"/>
                  <a:gd name="T58" fmla="*/ 173 w 253"/>
                  <a:gd name="T59" fmla="*/ 123 h 158"/>
                  <a:gd name="T60" fmla="*/ 196 w 253"/>
                  <a:gd name="T61" fmla="*/ 115 h 158"/>
                  <a:gd name="T62" fmla="*/ 200 w 253"/>
                  <a:gd name="T63" fmla="*/ 119 h 158"/>
                  <a:gd name="T64" fmla="*/ 207 w 253"/>
                  <a:gd name="T65" fmla="*/ 116 h 158"/>
                  <a:gd name="T66" fmla="*/ 208 w 253"/>
                  <a:gd name="T67" fmla="*/ 113 h 158"/>
                  <a:gd name="T68" fmla="*/ 229 w 253"/>
                  <a:gd name="T69" fmla="*/ 111 h 158"/>
                  <a:gd name="T70" fmla="*/ 234 w 253"/>
                  <a:gd name="T71" fmla="*/ 116 h 158"/>
                  <a:gd name="T72" fmla="*/ 237 w 253"/>
                  <a:gd name="T73" fmla="*/ 114 h 158"/>
                  <a:gd name="T74" fmla="*/ 240 w 253"/>
                  <a:gd name="T75" fmla="*/ 116 h 158"/>
                  <a:gd name="T76" fmla="*/ 244 w 253"/>
                  <a:gd name="T77" fmla="*/ 113 h 158"/>
                  <a:gd name="T78" fmla="*/ 253 w 253"/>
                  <a:gd name="T79" fmla="*/ 114 h 158"/>
                  <a:gd name="T80" fmla="*/ 249 w 253"/>
                  <a:gd name="T81" fmla="*/ 104 h 158"/>
                  <a:gd name="T82" fmla="*/ 236 w 253"/>
                  <a:gd name="T83" fmla="*/ 95 h 158"/>
                  <a:gd name="T84" fmla="*/ 229 w 253"/>
                  <a:gd name="T85" fmla="*/ 80 h 158"/>
                  <a:gd name="T86" fmla="*/ 209 w 253"/>
                  <a:gd name="T87" fmla="*/ 67 h 158"/>
                  <a:gd name="T88" fmla="*/ 207 w 253"/>
                  <a:gd name="T89" fmla="*/ 57 h 158"/>
                  <a:gd name="T90" fmla="*/ 189 w 253"/>
                  <a:gd name="T91" fmla="*/ 51 h 158"/>
                  <a:gd name="T92" fmla="*/ 187 w 253"/>
                  <a:gd name="T93" fmla="*/ 46 h 158"/>
                  <a:gd name="T94" fmla="*/ 175 w 253"/>
                  <a:gd name="T95" fmla="*/ 41 h 158"/>
                  <a:gd name="T96" fmla="*/ 175 w 253"/>
                  <a:gd name="T97" fmla="*/ 18 h 158"/>
                  <a:gd name="T98" fmla="*/ 159 w 253"/>
                  <a:gd name="T99" fmla="*/ 0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3" h="158">
                    <a:moveTo>
                      <a:pt x="159" y="0"/>
                    </a:moveTo>
                    <a:lnTo>
                      <a:pt x="144" y="2"/>
                    </a:lnTo>
                    <a:lnTo>
                      <a:pt x="140" y="15"/>
                    </a:lnTo>
                    <a:lnTo>
                      <a:pt x="116" y="36"/>
                    </a:lnTo>
                    <a:lnTo>
                      <a:pt x="88" y="40"/>
                    </a:lnTo>
                    <a:lnTo>
                      <a:pt x="89" y="47"/>
                    </a:lnTo>
                    <a:lnTo>
                      <a:pt x="81" y="57"/>
                    </a:lnTo>
                    <a:lnTo>
                      <a:pt x="63" y="59"/>
                    </a:lnTo>
                    <a:lnTo>
                      <a:pt x="46" y="67"/>
                    </a:lnTo>
                    <a:lnTo>
                      <a:pt x="40" y="61"/>
                    </a:lnTo>
                    <a:lnTo>
                      <a:pt x="29" y="69"/>
                    </a:lnTo>
                    <a:lnTo>
                      <a:pt x="17" y="70"/>
                    </a:lnTo>
                    <a:lnTo>
                      <a:pt x="0" y="99"/>
                    </a:lnTo>
                    <a:lnTo>
                      <a:pt x="1" y="120"/>
                    </a:lnTo>
                    <a:lnTo>
                      <a:pt x="17" y="147"/>
                    </a:lnTo>
                    <a:lnTo>
                      <a:pt x="30" y="158"/>
                    </a:lnTo>
                    <a:lnTo>
                      <a:pt x="49" y="143"/>
                    </a:lnTo>
                    <a:lnTo>
                      <a:pt x="55" y="142"/>
                    </a:lnTo>
                    <a:lnTo>
                      <a:pt x="67" y="147"/>
                    </a:lnTo>
                    <a:lnTo>
                      <a:pt x="81" y="142"/>
                    </a:lnTo>
                    <a:lnTo>
                      <a:pt x="84" y="140"/>
                    </a:lnTo>
                    <a:lnTo>
                      <a:pt x="85" y="126"/>
                    </a:lnTo>
                    <a:lnTo>
                      <a:pt x="96" y="113"/>
                    </a:lnTo>
                    <a:lnTo>
                      <a:pt x="108" y="114"/>
                    </a:lnTo>
                    <a:lnTo>
                      <a:pt x="119" y="126"/>
                    </a:lnTo>
                    <a:lnTo>
                      <a:pt x="124" y="125"/>
                    </a:lnTo>
                    <a:lnTo>
                      <a:pt x="137" y="130"/>
                    </a:lnTo>
                    <a:lnTo>
                      <a:pt x="154" y="130"/>
                    </a:lnTo>
                    <a:lnTo>
                      <a:pt x="163" y="120"/>
                    </a:lnTo>
                    <a:lnTo>
                      <a:pt x="173" y="123"/>
                    </a:lnTo>
                    <a:lnTo>
                      <a:pt x="196" y="115"/>
                    </a:lnTo>
                    <a:lnTo>
                      <a:pt x="200" y="119"/>
                    </a:lnTo>
                    <a:lnTo>
                      <a:pt x="207" y="116"/>
                    </a:lnTo>
                    <a:lnTo>
                      <a:pt x="208" y="113"/>
                    </a:lnTo>
                    <a:lnTo>
                      <a:pt x="229" y="111"/>
                    </a:lnTo>
                    <a:lnTo>
                      <a:pt x="234" y="116"/>
                    </a:lnTo>
                    <a:lnTo>
                      <a:pt x="237" y="114"/>
                    </a:lnTo>
                    <a:lnTo>
                      <a:pt x="240" y="116"/>
                    </a:lnTo>
                    <a:lnTo>
                      <a:pt x="244" y="113"/>
                    </a:lnTo>
                    <a:lnTo>
                      <a:pt x="253" y="114"/>
                    </a:lnTo>
                    <a:lnTo>
                      <a:pt x="249" y="104"/>
                    </a:lnTo>
                    <a:lnTo>
                      <a:pt x="236" y="95"/>
                    </a:lnTo>
                    <a:lnTo>
                      <a:pt x="229" y="80"/>
                    </a:lnTo>
                    <a:lnTo>
                      <a:pt x="209" y="67"/>
                    </a:lnTo>
                    <a:lnTo>
                      <a:pt x="207" y="57"/>
                    </a:lnTo>
                    <a:lnTo>
                      <a:pt x="189" y="51"/>
                    </a:lnTo>
                    <a:lnTo>
                      <a:pt x="187" y="46"/>
                    </a:lnTo>
                    <a:lnTo>
                      <a:pt x="175" y="41"/>
                    </a:lnTo>
                    <a:lnTo>
                      <a:pt x="175" y="18"/>
                    </a:lnTo>
                    <a:lnTo>
                      <a:pt x="15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1" name="Freeform 289"/>
              <p:cNvSpPr>
                <a:spLocks/>
              </p:cNvSpPr>
              <p:nvPr/>
            </p:nvSpPr>
            <p:spPr bwMode="auto">
              <a:xfrm>
                <a:off x="4835" y="3749"/>
                <a:ext cx="207" cy="320"/>
              </a:xfrm>
              <a:custGeom>
                <a:avLst/>
                <a:gdLst>
                  <a:gd name="T0" fmla="*/ 33 w 207"/>
                  <a:gd name="T1" fmla="*/ 6 h 320"/>
                  <a:gd name="T2" fmla="*/ 52 w 207"/>
                  <a:gd name="T3" fmla="*/ 0 h 320"/>
                  <a:gd name="T4" fmla="*/ 207 w 207"/>
                  <a:gd name="T5" fmla="*/ 80 h 320"/>
                  <a:gd name="T6" fmla="*/ 207 w 207"/>
                  <a:gd name="T7" fmla="*/ 155 h 320"/>
                  <a:gd name="T8" fmla="*/ 186 w 207"/>
                  <a:gd name="T9" fmla="*/ 158 h 320"/>
                  <a:gd name="T10" fmla="*/ 183 w 207"/>
                  <a:gd name="T11" fmla="*/ 168 h 320"/>
                  <a:gd name="T12" fmla="*/ 173 w 207"/>
                  <a:gd name="T13" fmla="*/ 181 h 320"/>
                  <a:gd name="T14" fmla="*/ 173 w 207"/>
                  <a:gd name="T15" fmla="*/ 189 h 320"/>
                  <a:gd name="T16" fmla="*/ 170 w 207"/>
                  <a:gd name="T17" fmla="*/ 193 h 320"/>
                  <a:gd name="T18" fmla="*/ 165 w 207"/>
                  <a:gd name="T19" fmla="*/ 211 h 320"/>
                  <a:gd name="T20" fmla="*/ 165 w 207"/>
                  <a:gd name="T21" fmla="*/ 217 h 320"/>
                  <a:gd name="T22" fmla="*/ 173 w 207"/>
                  <a:gd name="T23" fmla="*/ 216 h 320"/>
                  <a:gd name="T24" fmla="*/ 175 w 207"/>
                  <a:gd name="T25" fmla="*/ 226 h 320"/>
                  <a:gd name="T26" fmla="*/ 185 w 207"/>
                  <a:gd name="T27" fmla="*/ 245 h 320"/>
                  <a:gd name="T28" fmla="*/ 181 w 207"/>
                  <a:gd name="T29" fmla="*/ 250 h 320"/>
                  <a:gd name="T30" fmla="*/ 166 w 207"/>
                  <a:gd name="T31" fmla="*/ 252 h 320"/>
                  <a:gd name="T32" fmla="*/ 162 w 207"/>
                  <a:gd name="T33" fmla="*/ 265 h 320"/>
                  <a:gd name="T34" fmla="*/ 138 w 207"/>
                  <a:gd name="T35" fmla="*/ 286 h 320"/>
                  <a:gd name="T36" fmla="*/ 110 w 207"/>
                  <a:gd name="T37" fmla="*/ 290 h 320"/>
                  <a:gd name="T38" fmla="*/ 111 w 207"/>
                  <a:gd name="T39" fmla="*/ 297 h 320"/>
                  <a:gd name="T40" fmla="*/ 103 w 207"/>
                  <a:gd name="T41" fmla="*/ 307 h 320"/>
                  <a:gd name="T42" fmla="*/ 85 w 207"/>
                  <a:gd name="T43" fmla="*/ 309 h 320"/>
                  <a:gd name="T44" fmla="*/ 68 w 207"/>
                  <a:gd name="T45" fmla="*/ 317 h 320"/>
                  <a:gd name="T46" fmla="*/ 62 w 207"/>
                  <a:gd name="T47" fmla="*/ 311 h 320"/>
                  <a:gd name="T48" fmla="*/ 51 w 207"/>
                  <a:gd name="T49" fmla="*/ 319 h 320"/>
                  <a:gd name="T50" fmla="*/ 39 w 207"/>
                  <a:gd name="T51" fmla="*/ 320 h 320"/>
                  <a:gd name="T52" fmla="*/ 32 w 207"/>
                  <a:gd name="T53" fmla="*/ 295 h 320"/>
                  <a:gd name="T54" fmla="*/ 18 w 207"/>
                  <a:gd name="T55" fmla="*/ 287 h 320"/>
                  <a:gd name="T56" fmla="*/ 13 w 207"/>
                  <a:gd name="T57" fmla="*/ 277 h 320"/>
                  <a:gd name="T58" fmla="*/ 16 w 207"/>
                  <a:gd name="T59" fmla="*/ 271 h 320"/>
                  <a:gd name="T60" fmla="*/ 38 w 207"/>
                  <a:gd name="T61" fmla="*/ 270 h 320"/>
                  <a:gd name="T62" fmla="*/ 28 w 207"/>
                  <a:gd name="T63" fmla="*/ 250 h 320"/>
                  <a:gd name="T64" fmla="*/ 30 w 207"/>
                  <a:gd name="T65" fmla="*/ 231 h 320"/>
                  <a:gd name="T66" fmla="*/ 24 w 207"/>
                  <a:gd name="T67" fmla="*/ 214 h 320"/>
                  <a:gd name="T68" fmla="*/ 33 w 207"/>
                  <a:gd name="T69" fmla="*/ 211 h 320"/>
                  <a:gd name="T70" fmla="*/ 32 w 207"/>
                  <a:gd name="T71" fmla="*/ 201 h 320"/>
                  <a:gd name="T72" fmla="*/ 14 w 207"/>
                  <a:gd name="T73" fmla="*/ 199 h 320"/>
                  <a:gd name="T74" fmla="*/ 10 w 207"/>
                  <a:gd name="T75" fmla="*/ 188 h 320"/>
                  <a:gd name="T76" fmla="*/ 0 w 207"/>
                  <a:gd name="T77" fmla="*/ 183 h 320"/>
                  <a:gd name="T78" fmla="*/ 5 w 207"/>
                  <a:gd name="T79" fmla="*/ 168 h 320"/>
                  <a:gd name="T80" fmla="*/ 39 w 207"/>
                  <a:gd name="T81" fmla="*/ 131 h 320"/>
                  <a:gd name="T82" fmla="*/ 42 w 207"/>
                  <a:gd name="T83" fmla="*/ 98 h 320"/>
                  <a:gd name="T84" fmla="*/ 46 w 207"/>
                  <a:gd name="T85" fmla="*/ 69 h 320"/>
                  <a:gd name="T86" fmla="*/ 51 w 207"/>
                  <a:gd name="T87" fmla="*/ 60 h 320"/>
                  <a:gd name="T88" fmla="*/ 39 w 207"/>
                  <a:gd name="T89" fmla="*/ 51 h 320"/>
                  <a:gd name="T90" fmla="*/ 33 w 207"/>
                  <a:gd name="T91" fmla="*/ 40 h 320"/>
                  <a:gd name="T92" fmla="*/ 33 w 207"/>
                  <a:gd name="T93" fmla="*/ 6 h 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 h="320">
                    <a:moveTo>
                      <a:pt x="33" y="6"/>
                    </a:moveTo>
                    <a:lnTo>
                      <a:pt x="52" y="0"/>
                    </a:lnTo>
                    <a:lnTo>
                      <a:pt x="207" y="80"/>
                    </a:lnTo>
                    <a:lnTo>
                      <a:pt x="207" y="155"/>
                    </a:lnTo>
                    <a:lnTo>
                      <a:pt x="186" y="158"/>
                    </a:lnTo>
                    <a:lnTo>
                      <a:pt x="183" y="168"/>
                    </a:lnTo>
                    <a:lnTo>
                      <a:pt x="173" y="181"/>
                    </a:lnTo>
                    <a:lnTo>
                      <a:pt x="173" y="189"/>
                    </a:lnTo>
                    <a:lnTo>
                      <a:pt x="170" y="193"/>
                    </a:lnTo>
                    <a:lnTo>
                      <a:pt x="165" y="211"/>
                    </a:lnTo>
                    <a:lnTo>
                      <a:pt x="165" y="217"/>
                    </a:lnTo>
                    <a:lnTo>
                      <a:pt x="173" y="216"/>
                    </a:lnTo>
                    <a:lnTo>
                      <a:pt x="175" y="226"/>
                    </a:lnTo>
                    <a:lnTo>
                      <a:pt x="185" y="245"/>
                    </a:lnTo>
                    <a:lnTo>
                      <a:pt x="181" y="250"/>
                    </a:lnTo>
                    <a:lnTo>
                      <a:pt x="166" y="252"/>
                    </a:lnTo>
                    <a:lnTo>
                      <a:pt x="162" y="265"/>
                    </a:lnTo>
                    <a:lnTo>
                      <a:pt x="138" y="286"/>
                    </a:lnTo>
                    <a:lnTo>
                      <a:pt x="110" y="290"/>
                    </a:lnTo>
                    <a:lnTo>
                      <a:pt x="111" y="297"/>
                    </a:lnTo>
                    <a:lnTo>
                      <a:pt x="103" y="307"/>
                    </a:lnTo>
                    <a:lnTo>
                      <a:pt x="85" y="309"/>
                    </a:lnTo>
                    <a:lnTo>
                      <a:pt x="68" y="317"/>
                    </a:lnTo>
                    <a:lnTo>
                      <a:pt x="62" y="311"/>
                    </a:lnTo>
                    <a:lnTo>
                      <a:pt x="51" y="319"/>
                    </a:lnTo>
                    <a:lnTo>
                      <a:pt x="39" y="320"/>
                    </a:lnTo>
                    <a:lnTo>
                      <a:pt x="32" y="295"/>
                    </a:lnTo>
                    <a:lnTo>
                      <a:pt x="18" y="287"/>
                    </a:lnTo>
                    <a:lnTo>
                      <a:pt x="13" y="277"/>
                    </a:lnTo>
                    <a:lnTo>
                      <a:pt x="16" y="271"/>
                    </a:lnTo>
                    <a:lnTo>
                      <a:pt x="38" y="270"/>
                    </a:lnTo>
                    <a:lnTo>
                      <a:pt x="28" y="250"/>
                    </a:lnTo>
                    <a:lnTo>
                      <a:pt x="30" y="231"/>
                    </a:lnTo>
                    <a:lnTo>
                      <a:pt x="24" y="214"/>
                    </a:lnTo>
                    <a:lnTo>
                      <a:pt x="33" y="211"/>
                    </a:lnTo>
                    <a:lnTo>
                      <a:pt x="32" y="201"/>
                    </a:lnTo>
                    <a:lnTo>
                      <a:pt x="14" y="199"/>
                    </a:lnTo>
                    <a:lnTo>
                      <a:pt x="10" y="188"/>
                    </a:lnTo>
                    <a:lnTo>
                      <a:pt x="0" y="183"/>
                    </a:lnTo>
                    <a:lnTo>
                      <a:pt x="5" y="168"/>
                    </a:lnTo>
                    <a:lnTo>
                      <a:pt x="39" y="131"/>
                    </a:lnTo>
                    <a:lnTo>
                      <a:pt x="42" y="98"/>
                    </a:lnTo>
                    <a:lnTo>
                      <a:pt x="46" y="69"/>
                    </a:lnTo>
                    <a:lnTo>
                      <a:pt x="51" y="60"/>
                    </a:lnTo>
                    <a:lnTo>
                      <a:pt x="39" y="51"/>
                    </a:lnTo>
                    <a:lnTo>
                      <a:pt x="33" y="40"/>
                    </a:lnTo>
                    <a:lnTo>
                      <a:pt x="33"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2" name="Freeform 290"/>
              <p:cNvSpPr>
                <a:spLocks/>
              </p:cNvSpPr>
              <p:nvPr/>
            </p:nvSpPr>
            <p:spPr bwMode="auto">
              <a:xfrm>
                <a:off x="4791" y="4141"/>
                <a:ext cx="147" cy="168"/>
              </a:xfrm>
              <a:custGeom>
                <a:avLst/>
                <a:gdLst>
                  <a:gd name="T0" fmla="*/ 147 w 147"/>
                  <a:gd name="T1" fmla="*/ 0 h 168"/>
                  <a:gd name="T2" fmla="*/ 133 w 147"/>
                  <a:gd name="T3" fmla="*/ 5 h 168"/>
                  <a:gd name="T4" fmla="*/ 121 w 147"/>
                  <a:gd name="T5" fmla="*/ 0 h 168"/>
                  <a:gd name="T6" fmla="*/ 115 w 147"/>
                  <a:gd name="T7" fmla="*/ 1 h 168"/>
                  <a:gd name="T8" fmla="*/ 96 w 147"/>
                  <a:gd name="T9" fmla="*/ 16 h 168"/>
                  <a:gd name="T10" fmla="*/ 93 w 147"/>
                  <a:gd name="T11" fmla="*/ 41 h 168"/>
                  <a:gd name="T12" fmla="*/ 87 w 147"/>
                  <a:gd name="T13" fmla="*/ 33 h 168"/>
                  <a:gd name="T14" fmla="*/ 68 w 147"/>
                  <a:gd name="T15" fmla="*/ 30 h 168"/>
                  <a:gd name="T16" fmla="*/ 42 w 147"/>
                  <a:gd name="T17" fmla="*/ 30 h 168"/>
                  <a:gd name="T18" fmla="*/ 39 w 147"/>
                  <a:gd name="T19" fmla="*/ 48 h 168"/>
                  <a:gd name="T20" fmla="*/ 42 w 147"/>
                  <a:gd name="T21" fmla="*/ 50 h 168"/>
                  <a:gd name="T22" fmla="*/ 48 w 147"/>
                  <a:gd name="T23" fmla="*/ 41 h 168"/>
                  <a:gd name="T24" fmla="*/ 58 w 147"/>
                  <a:gd name="T25" fmla="*/ 43 h 168"/>
                  <a:gd name="T26" fmla="*/ 62 w 147"/>
                  <a:gd name="T27" fmla="*/ 48 h 168"/>
                  <a:gd name="T28" fmla="*/ 62 w 147"/>
                  <a:gd name="T29" fmla="*/ 55 h 168"/>
                  <a:gd name="T30" fmla="*/ 56 w 147"/>
                  <a:gd name="T31" fmla="*/ 66 h 168"/>
                  <a:gd name="T32" fmla="*/ 60 w 147"/>
                  <a:gd name="T33" fmla="*/ 87 h 168"/>
                  <a:gd name="T34" fmla="*/ 57 w 147"/>
                  <a:gd name="T35" fmla="*/ 115 h 168"/>
                  <a:gd name="T36" fmla="*/ 50 w 147"/>
                  <a:gd name="T37" fmla="*/ 118 h 168"/>
                  <a:gd name="T38" fmla="*/ 30 w 147"/>
                  <a:gd name="T39" fmla="*/ 106 h 168"/>
                  <a:gd name="T40" fmla="*/ 11 w 147"/>
                  <a:gd name="T41" fmla="*/ 120 h 168"/>
                  <a:gd name="T42" fmla="*/ 11 w 147"/>
                  <a:gd name="T43" fmla="*/ 138 h 168"/>
                  <a:gd name="T44" fmla="*/ 3 w 147"/>
                  <a:gd name="T45" fmla="*/ 140 h 168"/>
                  <a:gd name="T46" fmla="*/ 0 w 147"/>
                  <a:gd name="T47" fmla="*/ 148 h 168"/>
                  <a:gd name="T48" fmla="*/ 11 w 147"/>
                  <a:gd name="T49" fmla="*/ 159 h 168"/>
                  <a:gd name="T50" fmla="*/ 18 w 147"/>
                  <a:gd name="T51" fmla="*/ 168 h 168"/>
                  <a:gd name="T52" fmla="*/ 31 w 147"/>
                  <a:gd name="T53" fmla="*/ 156 h 168"/>
                  <a:gd name="T54" fmla="*/ 36 w 147"/>
                  <a:gd name="T55" fmla="*/ 161 h 168"/>
                  <a:gd name="T56" fmla="*/ 47 w 147"/>
                  <a:gd name="T57" fmla="*/ 163 h 168"/>
                  <a:gd name="T58" fmla="*/ 52 w 147"/>
                  <a:gd name="T59" fmla="*/ 158 h 168"/>
                  <a:gd name="T60" fmla="*/ 62 w 147"/>
                  <a:gd name="T61" fmla="*/ 155 h 168"/>
                  <a:gd name="T62" fmla="*/ 63 w 147"/>
                  <a:gd name="T63" fmla="*/ 163 h 168"/>
                  <a:gd name="T64" fmla="*/ 67 w 147"/>
                  <a:gd name="T65" fmla="*/ 164 h 168"/>
                  <a:gd name="T66" fmla="*/ 92 w 147"/>
                  <a:gd name="T67" fmla="*/ 146 h 168"/>
                  <a:gd name="T68" fmla="*/ 98 w 147"/>
                  <a:gd name="T69" fmla="*/ 134 h 168"/>
                  <a:gd name="T70" fmla="*/ 102 w 147"/>
                  <a:gd name="T71" fmla="*/ 111 h 168"/>
                  <a:gd name="T72" fmla="*/ 109 w 147"/>
                  <a:gd name="T73" fmla="*/ 99 h 168"/>
                  <a:gd name="T74" fmla="*/ 128 w 147"/>
                  <a:gd name="T75" fmla="*/ 85 h 168"/>
                  <a:gd name="T76" fmla="*/ 135 w 147"/>
                  <a:gd name="T77" fmla="*/ 33 h 168"/>
                  <a:gd name="T78" fmla="*/ 146 w 147"/>
                  <a:gd name="T79" fmla="*/ 12 h 168"/>
                  <a:gd name="T80" fmla="*/ 147 w 147"/>
                  <a:gd name="T81" fmla="*/ 0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7" h="168">
                    <a:moveTo>
                      <a:pt x="147" y="0"/>
                    </a:moveTo>
                    <a:lnTo>
                      <a:pt x="133" y="5"/>
                    </a:lnTo>
                    <a:lnTo>
                      <a:pt x="121" y="0"/>
                    </a:lnTo>
                    <a:lnTo>
                      <a:pt x="115" y="1"/>
                    </a:lnTo>
                    <a:lnTo>
                      <a:pt x="96" y="16"/>
                    </a:lnTo>
                    <a:lnTo>
                      <a:pt x="93" y="41"/>
                    </a:lnTo>
                    <a:lnTo>
                      <a:pt x="87" y="33"/>
                    </a:lnTo>
                    <a:lnTo>
                      <a:pt x="68" y="30"/>
                    </a:lnTo>
                    <a:lnTo>
                      <a:pt x="42" y="30"/>
                    </a:lnTo>
                    <a:lnTo>
                      <a:pt x="39" y="48"/>
                    </a:lnTo>
                    <a:lnTo>
                      <a:pt x="42" y="50"/>
                    </a:lnTo>
                    <a:lnTo>
                      <a:pt x="48" y="41"/>
                    </a:lnTo>
                    <a:lnTo>
                      <a:pt x="58" y="43"/>
                    </a:lnTo>
                    <a:lnTo>
                      <a:pt x="62" y="48"/>
                    </a:lnTo>
                    <a:lnTo>
                      <a:pt x="62" y="55"/>
                    </a:lnTo>
                    <a:lnTo>
                      <a:pt x="56" y="66"/>
                    </a:lnTo>
                    <a:lnTo>
                      <a:pt x="60" y="87"/>
                    </a:lnTo>
                    <a:lnTo>
                      <a:pt x="57" y="115"/>
                    </a:lnTo>
                    <a:lnTo>
                      <a:pt x="50" y="118"/>
                    </a:lnTo>
                    <a:lnTo>
                      <a:pt x="30" y="106"/>
                    </a:lnTo>
                    <a:lnTo>
                      <a:pt x="11" y="120"/>
                    </a:lnTo>
                    <a:lnTo>
                      <a:pt x="11" y="138"/>
                    </a:lnTo>
                    <a:lnTo>
                      <a:pt x="3" y="140"/>
                    </a:lnTo>
                    <a:lnTo>
                      <a:pt x="0" y="148"/>
                    </a:lnTo>
                    <a:lnTo>
                      <a:pt x="11" y="159"/>
                    </a:lnTo>
                    <a:lnTo>
                      <a:pt x="18" y="168"/>
                    </a:lnTo>
                    <a:lnTo>
                      <a:pt x="31" y="156"/>
                    </a:lnTo>
                    <a:lnTo>
                      <a:pt x="36" y="161"/>
                    </a:lnTo>
                    <a:lnTo>
                      <a:pt x="47" y="163"/>
                    </a:lnTo>
                    <a:lnTo>
                      <a:pt x="52" y="158"/>
                    </a:lnTo>
                    <a:lnTo>
                      <a:pt x="62" y="155"/>
                    </a:lnTo>
                    <a:lnTo>
                      <a:pt x="63" y="163"/>
                    </a:lnTo>
                    <a:lnTo>
                      <a:pt x="67" y="164"/>
                    </a:lnTo>
                    <a:lnTo>
                      <a:pt x="92" y="146"/>
                    </a:lnTo>
                    <a:lnTo>
                      <a:pt x="98" y="134"/>
                    </a:lnTo>
                    <a:lnTo>
                      <a:pt x="102" y="111"/>
                    </a:lnTo>
                    <a:lnTo>
                      <a:pt x="109" y="99"/>
                    </a:lnTo>
                    <a:lnTo>
                      <a:pt x="128" y="85"/>
                    </a:lnTo>
                    <a:lnTo>
                      <a:pt x="135" y="33"/>
                    </a:lnTo>
                    <a:lnTo>
                      <a:pt x="146" y="12"/>
                    </a:lnTo>
                    <a:lnTo>
                      <a:pt x="14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3" name="Freeform 291"/>
              <p:cNvSpPr>
                <a:spLocks/>
              </p:cNvSpPr>
              <p:nvPr/>
            </p:nvSpPr>
            <p:spPr bwMode="auto">
              <a:xfrm>
                <a:off x="4592" y="3971"/>
                <a:ext cx="57" cy="121"/>
              </a:xfrm>
              <a:custGeom>
                <a:avLst/>
                <a:gdLst>
                  <a:gd name="T0" fmla="*/ 39 w 57"/>
                  <a:gd name="T1" fmla="*/ 119 h 121"/>
                  <a:gd name="T2" fmla="*/ 22 w 57"/>
                  <a:gd name="T3" fmla="*/ 121 h 121"/>
                  <a:gd name="T4" fmla="*/ 17 w 57"/>
                  <a:gd name="T5" fmla="*/ 112 h 121"/>
                  <a:gd name="T6" fmla="*/ 17 w 57"/>
                  <a:gd name="T7" fmla="*/ 73 h 121"/>
                  <a:gd name="T8" fmla="*/ 10 w 57"/>
                  <a:gd name="T9" fmla="*/ 50 h 121"/>
                  <a:gd name="T10" fmla="*/ 0 w 57"/>
                  <a:gd name="T11" fmla="*/ 41 h 121"/>
                  <a:gd name="T12" fmla="*/ 2 w 57"/>
                  <a:gd name="T13" fmla="*/ 28 h 121"/>
                  <a:gd name="T14" fmla="*/ 11 w 57"/>
                  <a:gd name="T15" fmla="*/ 18 h 121"/>
                  <a:gd name="T16" fmla="*/ 23 w 57"/>
                  <a:gd name="T17" fmla="*/ 19 h 121"/>
                  <a:gd name="T18" fmla="*/ 30 w 57"/>
                  <a:gd name="T19" fmla="*/ 9 h 121"/>
                  <a:gd name="T20" fmla="*/ 32 w 57"/>
                  <a:gd name="T21" fmla="*/ 8 h 121"/>
                  <a:gd name="T22" fmla="*/ 30 w 57"/>
                  <a:gd name="T23" fmla="*/ 3 h 121"/>
                  <a:gd name="T24" fmla="*/ 39 w 57"/>
                  <a:gd name="T25" fmla="*/ 0 h 121"/>
                  <a:gd name="T26" fmla="*/ 53 w 57"/>
                  <a:gd name="T27" fmla="*/ 14 h 121"/>
                  <a:gd name="T28" fmla="*/ 52 w 57"/>
                  <a:gd name="T29" fmla="*/ 20 h 121"/>
                  <a:gd name="T30" fmla="*/ 56 w 57"/>
                  <a:gd name="T31" fmla="*/ 26 h 121"/>
                  <a:gd name="T32" fmla="*/ 57 w 57"/>
                  <a:gd name="T33" fmla="*/ 39 h 121"/>
                  <a:gd name="T34" fmla="*/ 53 w 57"/>
                  <a:gd name="T35" fmla="*/ 41 h 121"/>
                  <a:gd name="T36" fmla="*/ 53 w 57"/>
                  <a:gd name="T37" fmla="*/ 49 h 121"/>
                  <a:gd name="T38" fmla="*/ 46 w 57"/>
                  <a:gd name="T39" fmla="*/ 55 h 121"/>
                  <a:gd name="T40" fmla="*/ 39 w 57"/>
                  <a:gd name="T41" fmla="*/ 77 h 121"/>
                  <a:gd name="T42" fmla="*/ 39 w 57"/>
                  <a:gd name="T43" fmla="*/ 119 h 1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7" h="121">
                    <a:moveTo>
                      <a:pt x="39" y="119"/>
                    </a:moveTo>
                    <a:lnTo>
                      <a:pt x="22" y="121"/>
                    </a:lnTo>
                    <a:lnTo>
                      <a:pt x="17" y="112"/>
                    </a:lnTo>
                    <a:lnTo>
                      <a:pt x="17" y="73"/>
                    </a:lnTo>
                    <a:lnTo>
                      <a:pt x="10" y="50"/>
                    </a:lnTo>
                    <a:lnTo>
                      <a:pt x="0" y="41"/>
                    </a:lnTo>
                    <a:lnTo>
                      <a:pt x="2" y="28"/>
                    </a:lnTo>
                    <a:lnTo>
                      <a:pt x="11" y="18"/>
                    </a:lnTo>
                    <a:lnTo>
                      <a:pt x="23" y="19"/>
                    </a:lnTo>
                    <a:lnTo>
                      <a:pt x="30" y="9"/>
                    </a:lnTo>
                    <a:lnTo>
                      <a:pt x="32" y="8"/>
                    </a:lnTo>
                    <a:lnTo>
                      <a:pt x="30" y="3"/>
                    </a:lnTo>
                    <a:lnTo>
                      <a:pt x="39" y="0"/>
                    </a:lnTo>
                    <a:lnTo>
                      <a:pt x="53" y="14"/>
                    </a:lnTo>
                    <a:lnTo>
                      <a:pt x="52" y="20"/>
                    </a:lnTo>
                    <a:lnTo>
                      <a:pt x="56" y="26"/>
                    </a:lnTo>
                    <a:lnTo>
                      <a:pt x="57" y="39"/>
                    </a:lnTo>
                    <a:lnTo>
                      <a:pt x="53" y="41"/>
                    </a:lnTo>
                    <a:lnTo>
                      <a:pt x="53" y="49"/>
                    </a:lnTo>
                    <a:lnTo>
                      <a:pt x="46" y="55"/>
                    </a:lnTo>
                    <a:lnTo>
                      <a:pt x="39" y="77"/>
                    </a:lnTo>
                    <a:lnTo>
                      <a:pt x="39" y="11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384" name="Group 292"/>
              <p:cNvGrpSpPr>
                <a:grpSpLocks/>
              </p:cNvGrpSpPr>
              <p:nvPr/>
            </p:nvGrpSpPr>
            <p:grpSpPr bwMode="auto">
              <a:xfrm>
                <a:off x="4740" y="4138"/>
                <a:ext cx="54" cy="55"/>
                <a:chOff x="4740" y="4138"/>
                <a:chExt cx="54" cy="55"/>
              </a:xfrm>
              <a:grpFill/>
            </p:grpSpPr>
            <p:sp>
              <p:nvSpPr>
                <p:cNvPr id="439" name="Freeform 293"/>
                <p:cNvSpPr>
                  <a:spLocks/>
                </p:cNvSpPr>
                <p:nvPr/>
              </p:nvSpPr>
              <p:spPr bwMode="auto">
                <a:xfrm>
                  <a:off x="4757" y="4169"/>
                  <a:ext cx="37" cy="24"/>
                </a:xfrm>
                <a:custGeom>
                  <a:avLst/>
                  <a:gdLst>
                    <a:gd name="T0" fmla="*/ 37 w 37"/>
                    <a:gd name="T1" fmla="*/ 0 h 24"/>
                    <a:gd name="T2" fmla="*/ 6 w 37"/>
                    <a:gd name="T3" fmla="*/ 2 h 24"/>
                    <a:gd name="T4" fmla="*/ 0 w 37"/>
                    <a:gd name="T5" fmla="*/ 20 h 24"/>
                    <a:gd name="T6" fmla="*/ 4 w 37"/>
                    <a:gd name="T7" fmla="*/ 24 h 24"/>
                    <a:gd name="T8" fmla="*/ 37 w 37"/>
                    <a:gd name="T9" fmla="*/ 22 h 24"/>
                    <a:gd name="T10" fmla="*/ 37 w 37"/>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4">
                      <a:moveTo>
                        <a:pt x="37" y="0"/>
                      </a:moveTo>
                      <a:lnTo>
                        <a:pt x="6" y="2"/>
                      </a:lnTo>
                      <a:lnTo>
                        <a:pt x="0" y="20"/>
                      </a:lnTo>
                      <a:lnTo>
                        <a:pt x="4" y="24"/>
                      </a:lnTo>
                      <a:lnTo>
                        <a:pt x="37" y="22"/>
                      </a:lnTo>
                      <a:lnTo>
                        <a:pt x="3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40" name="Freeform 294"/>
                <p:cNvSpPr>
                  <a:spLocks/>
                </p:cNvSpPr>
                <p:nvPr/>
              </p:nvSpPr>
              <p:spPr bwMode="auto">
                <a:xfrm>
                  <a:off x="4740" y="4138"/>
                  <a:ext cx="9" cy="10"/>
                </a:xfrm>
                <a:custGeom>
                  <a:avLst/>
                  <a:gdLst>
                    <a:gd name="T0" fmla="*/ 9 w 9"/>
                    <a:gd name="T1" fmla="*/ 3 h 10"/>
                    <a:gd name="T2" fmla="*/ 6 w 9"/>
                    <a:gd name="T3" fmla="*/ 10 h 10"/>
                    <a:gd name="T4" fmla="*/ 0 w 9"/>
                    <a:gd name="T5" fmla="*/ 10 h 10"/>
                    <a:gd name="T6" fmla="*/ 3 w 9"/>
                    <a:gd name="T7" fmla="*/ 0 h 10"/>
                    <a:gd name="T8" fmla="*/ 9 w 9"/>
                    <a:gd name="T9" fmla="*/ 3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0">
                      <a:moveTo>
                        <a:pt x="9" y="3"/>
                      </a:moveTo>
                      <a:lnTo>
                        <a:pt x="6" y="10"/>
                      </a:lnTo>
                      <a:lnTo>
                        <a:pt x="0" y="10"/>
                      </a:lnTo>
                      <a:lnTo>
                        <a:pt x="3" y="0"/>
                      </a:lnTo>
                      <a:lnTo>
                        <a:pt x="9"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385" name="Group 295"/>
              <p:cNvGrpSpPr>
                <a:grpSpLocks/>
              </p:cNvGrpSpPr>
              <p:nvPr/>
            </p:nvGrpSpPr>
            <p:grpSpPr bwMode="auto">
              <a:xfrm>
                <a:off x="5217" y="3858"/>
                <a:ext cx="290" cy="286"/>
                <a:chOff x="5217" y="3858"/>
                <a:chExt cx="290" cy="286"/>
              </a:xfrm>
              <a:grpFill/>
            </p:grpSpPr>
            <p:sp>
              <p:nvSpPr>
                <p:cNvPr id="437" name="Freeform 296"/>
                <p:cNvSpPr>
                  <a:spLocks/>
                </p:cNvSpPr>
                <p:nvPr/>
              </p:nvSpPr>
              <p:spPr bwMode="auto">
                <a:xfrm>
                  <a:off x="5217" y="3858"/>
                  <a:ext cx="290" cy="286"/>
                </a:xfrm>
                <a:custGeom>
                  <a:avLst/>
                  <a:gdLst>
                    <a:gd name="T0" fmla="*/ 104 w 290"/>
                    <a:gd name="T1" fmla="*/ 0 h 286"/>
                    <a:gd name="T2" fmla="*/ 102 w 290"/>
                    <a:gd name="T3" fmla="*/ 9 h 286"/>
                    <a:gd name="T4" fmla="*/ 76 w 290"/>
                    <a:gd name="T5" fmla="*/ 20 h 286"/>
                    <a:gd name="T6" fmla="*/ 65 w 290"/>
                    <a:gd name="T7" fmla="*/ 64 h 286"/>
                    <a:gd name="T8" fmla="*/ 66 w 290"/>
                    <a:gd name="T9" fmla="*/ 82 h 286"/>
                    <a:gd name="T10" fmla="*/ 60 w 290"/>
                    <a:gd name="T11" fmla="*/ 103 h 286"/>
                    <a:gd name="T12" fmla="*/ 39 w 290"/>
                    <a:gd name="T13" fmla="*/ 127 h 286"/>
                    <a:gd name="T14" fmla="*/ 36 w 290"/>
                    <a:gd name="T15" fmla="*/ 142 h 286"/>
                    <a:gd name="T16" fmla="*/ 23 w 290"/>
                    <a:gd name="T17" fmla="*/ 151 h 286"/>
                    <a:gd name="T18" fmla="*/ 20 w 290"/>
                    <a:gd name="T19" fmla="*/ 187 h 286"/>
                    <a:gd name="T20" fmla="*/ 14 w 290"/>
                    <a:gd name="T21" fmla="*/ 192 h 286"/>
                    <a:gd name="T22" fmla="*/ 3 w 290"/>
                    <a:gd name="T23" fmla="*/ 192 h 286"/>
                    <a:gd name="T24" fmla="*/ 0 w 290"/>
                    <a:gd name="T25" fmla="*/ 202 h 286"/>
                    <a:gd name="T26" fmla="*/ 15 w 290"/>
                    <a:gd name="T27" fmla="*/ 208 h 286"/>
                    <a:gd name="T28" fmla="*/ 21 w 290"/>
                    <a:gd name="T29" fmla="*/ 218 h 286"/>
                    <a:gd name="T30" fmla="*/ 33 w 290"/>
                    <a:gd name="T31" fmla="*/ 225 h 286"/>
                    <a:gd name="T32" fmla="*/ 41 w 290"/>
                    <a:gd name="T33" fmla="*/ 246 h 286"/>
                    <a:gd name="T34" fmla="*/ 55 w 290"/>
                    <a:gd name="T35" fmla="*/ 251 h 286"/>
                    <a:gd name="T36" fmla="*/ 55 w 290"/>
                    <a:gd name="T37" fmla="*/ 266 h 286"/>
                    <a:gd name="T38" fmla="*/ 69 w 290"/>
                    <a:gd name="T39" fmla="*/ 267 h 286"/>
                    <a:gd name="T40" fmla="*/ 93 w 290"/>
                    <a:gd name="T41" fmla="*/ 281 h 286"/>
                    <a:gd name="T42" fmla="*/ 114 w 290"/>
                    <a:gd name="T43" fmla="*/ 286 h 286"/>
                    <a:gd name="T44" fmla="*/ 122 w 290"/>
                    <a:gd name="T45" fmla="*/ 286 h 286"/>
                    <a:gd name="T46" fmla="*/ 137 w 290"/>
                    <a:gd name="T47" fmla="*/ 277 h 286"/>
                    <a:gd name="T48" fmla="*/ 151 w 290"/>
                    <a:gd name="T49" fmla="*/ 274 h 286"/>
                    <a:gd name="T50" fmla="*/ 162 w 290"/>
                    <a:gd name="T51" fmla="*/ 279 h 286"/>
                    <a:gd name="T52" fmla="*/ 171 w 290"/>
                    <a:gd name="T53" fmla="*/ 278 h 286"/>
                    <a:gd name="T54" fmla="*/ 210 w 290"/>
                    <a:gd name="T55" fmla="*/ 259 h 286"/>
                    <a:gd name="T56" fmla="*/ 232 w 290"/>
                    <a:gd name="T57" fmla="*/ 257 h 286"/>
                    <a:gd name="T58" fmla="*/ 286 w 290"/>
                    <a:gd name="T59" fmla="*/ 205 h 286"/>
                    <a:gd name="T60" fmla="*/ 290 w 290"/>
                    <a:gd name="T61" fmla="*/ 198 h 286"/>
                    <a:gd name="T62" fmla="*/ 272 w 290"/>
                    <a:gd name="T63" fmla="*/ 200 h 286"/>
                    <a:gd name="T64" fmla="*/ 213 w 290"/>
                    <a:gd name="T65" fmla="*/ 178 h 286"/>
                    <a:gd name="T66" fmla="*/ 191 w 290"/>
                    <a:gd name="T67" fmla="*/ 156 h 286"/>
                    <a:gd name="T68" fmla="*/ 191 w 290"/>
                    <a:gd name="T69" fmla="*/ 143 h 286"/>
                    <a:gd name="T70" fmla="*/ 186 w 290"/>
                    <a:gd name="T71" fmla="*/ 139 h 286"/>
                    <a:gd name="T72" fmla="*/ 172 w 290"/>
                    <a:gd name="T73" fmla="*/ 143 h 286"/>
                    <a:gd name="T74" fmla="*/ 170 w 290"/>
                    <a:gd name="T75" fmla="*/ 137 h 286"/>
                    <a:gd name="T76" fmla="*/ 177 w 290"/>
                    <a:gd name="T77" fmla="*/ 116 h 286"/>
                    <a:gd name="T78" fmla="*/ 193 w 290"/>
                    <a:gd name="T79" fmla="*/ 107 h 286"/>
                    <a:gd name="T80" fmla="*/ 181 w 290"/>
                    <a:gd name="T81" fmla="*/ 98 h 286"/>
                    <a:gd name="T82" fmla="*/ 159 w 290"/>
                    <a:gd name="T83" fmla="*/ 70 h 286"/>
                    <a:gd name="T84" fmla="*/ 144 w 290"/>
                    <a:gd name="T85" fmla="*/ 63 h 286"/>
                    <a:gd name="T86" fmla="*/ 138 w 290"/>
                    <a:gd name="T87" fmla="*/ 63 h 286"/>
                    <a:gd name="T88" fmla="*/ 132 w 290"/>
                    <a:gd name="T89" fmla="*/ 53 h 286"/>
                    <a:gd name="T90" fmla="*/ 131 w 290"/>
                    <a:gd name="T91" fmla="*/ 59 h 286"/>
                    <a:gd name="T92" fmla="*/ 128 w 290"/>
                    <a:gd name="T93" fmla="*/ 58 h 286"/>
                    <a:gd name="T94" fmla="*/ 118 w 290"/>
                    <a:gd name="T95" fmla="*/ 42 h 286"/>
                    <a:gd name="T96" fmla="*/ 112 w 290"/>
                    <a:gd name="T97" fmla="*/ 11 h 286"/>
                    <a:gd name="T98" fmla="*/ 104 w 290"/>
                    <a:gd name="T99" fmla="*/ 0 h 2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0" h="286">
                      <a:moveTo>
                        <a:pt x="104" y="0"/>
                      </a:moveTo>
                      <a:lnTo>
                        <a:pt x="102" y="9"/>
                      </a:lnTo>
                      <a:lnTo>
                        <a:pt x="76" y="20"/>
                      </a:lnTo>
                      <a:lnTo>
                        <a:pt x="65" y="64"/>
                      </a:lnTo>
                      <a:lnTo>
                        <a:pt x="66" y="82"/>
                      </a:lnTo>
                      <a:lnTo>
                        <a:pt x="60" y="103"/>
                      </a:lnTo>
                      <a:lnTo>
                        <a:pt x="39" y="127"/>
                      </a:lnTo>
                      <a:lnTo>
                        <a:pt x="36" y="142"/>
                      </a:lnTo>
                      <a:lnTo>
                        <a:pt x="23" y="151"/>
                      </a:lnTo>
                      <a:lnTo>
                        <a:pt x="20" y="187"/>
                      </a:lnTo>
                      <a:lnTo>
                        <a:pt x="14" y="192"/>
                      </a:lnTo>
                      <a:lnTo>
                        <a:pt x="3" y="192"/>
                      </a:lnTo>
                      <a:lnTo>
                        <a:pt x="0" y="202"/>
                      </a:lnTo>
                      <a:lnTo>
                        <a:pt x="15" y="208"/>
                      </a:lnTo>
                      <a:lnTo>
                        <a:pt x="21" y="218"/>
                      </a:lnTo>
                      <a:lnTo>
                        <a:pt x="33" y="225"/>
                      </a:lnTo>
                      <a:lnTo>
                        <a:pt x="41" y="246"/>
                      </a:lnTo>
                      <a:lnTo>
                        <a:pt x="55" y="251"/>
                      </a:lnTo>
                      <a:lnTo>
                        <a:pt x="55" y="266"/>
                      </a:lnTo>
                      <a:lnTo>
                        <a:pt x="69" y="267"/>
                      </a:lnTo>
                      <a:lnTo>
                        <a:pt x="93" y="281"/>
                      </a:lnTo>
                      <a:lnTo>
                        <a:pt x="114" y="286"/>
                      </a:lnTo>
                      <a:lnTo>
                        <a:pt x="122" y="286"/>
                      </a:lnTo>
                      <a:lnTo>
                        <a:pt x="137" y="277"/>
                      </a:lnTo>
                      <a:lnTo>
                        <a:pt x="151" y="274"/>
                      </a:lnTo>
                      <a:lnTo>
                        <a:pt x="162" y="279"/>
                      </a:lnTo>
                      <a:lnTo>
                        <a:pt x="171" y="278"/>
                      </a:lnTo>
                      <a:lnTo>
                        <a:pt x="210" y="259"/>
                      </a:lnTo>
                      <a:lnTo>
                        <a:pt x="232" y="257"/>
                      </a:lnTo>
                      <a:lnTo>
                        <a:pt x="286" y="205"/>
                      </a:lnTo>
                      <a:lnTo>
                        <a:pt x="290" y="198"/>
                      </a:lnTo>
                      <a:lnTo>
                        <a:pt x="272" y="200"/>
                      </a:lnTo>
                      <a:lnTo>
                        <a:pt x="213" y="178"/>
                      </a:lnTo>
                      <a:lnTo>
                        <a:pt x="191" y="156"/>
                      </a:lnTo>
                      <a:lnTo>
                        <a:pt x="191" y="143"/>
                      </a:lnTo>
                      <a:lnTo>
                        <a:pt x="186" y="139"/>
                      </a:lnTo>
                      <a:lnTo>
                        <a:pt x="172" y="143"/>
                      </a:lnTo>
                      <a:lnTo>
                        <a:pt x="170" y="137"/>
                      </a:lnTo>
                      <a:lnTo>
                        <a:pt x="177" y="116"/>
                      </a:lnTo>
                      <a:lnTo>
                        <a:pt x="193" y="107"/>
                      </a:lnTo>
                      <a:lnTo>
                        <a:pt x="181" y="98"/>
                      </a:lnTo>
                      <a:lnTo>
                        <a:pt x="159" y="70"/>
                      </a:lnTo>
                      <a:lnTo>
                        <a:pt x="144" y="63"/>
                      </a:lnTo>
                      <a:lnTo>
                        <a:pt x="138" y="63"/>
                      </a:lnTo>
                      <a:lnTo>
                        <a:pt x="132" y="53"/>
                      </a:lnTo>
                      <a:lnTo>
                        <a:pt x="131" y="59"/>
                      </a:lnTo>
                      <a:lnTo>
                        <a:pt x="128" y="58"/>
                      </a:lnTo>
                      <a:lnTo>
                        <a:pt x="118" y="42"/>
                      </a:lnTo>
                      <a:lnTo>
                        <a:pt x="112" y="11"/>
                      </a:lnTo>
                      <a:lnTo>
                        <a:pt x="10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38" name="Freeform 297"/>
                <p:cNvSpPr>
                  <a:spLocks/>
                </p:cNvSpPr>
                <p:nvPr/>
              </p:nvSpPr>
              <p:spPr bwMode="auto">
                <a:xfrm>
                  <a:off x="5349" y="3903"/>
                  <a:ext cx="9" cy="6"/>
                </a:xfrm>
                <a:custGeom>
                  <a:avLst/>
                  <a:gdLst>
                    <a:gd name="T0" fmla="*/ 6 w 9"/>
                    <a:gd name="T1" fmla="*/ 4 h 6"/>
                    <a:gd name="T2" fmla="*/ 2 w 9"/>
                    <a:gd name="T3" fmla="*/ 0 h 6"/>
                    <a:gd name="T4" fmla="*/ 0 w 9"/>
                    <a:gd name="T5" fmla="*/ 1 h 6"/>
                    <a:gd name="T6" fmla="*/ 1 w 9"/>
                    <a:gd name="T7" fmla="*/ 6 h 6"/>
                    <a:gd name="T8" fmla="*/ 9 w 9"/>
                    <a:gd name="T9" fmla="*/ 6 h 6"/>
                    <a:gd name="T10" fmla="*/ 6 w 9"/>
                    <a:gd name="T11" fmla="*/ 4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6">
                      <a:moveTo>
                        <a:pt x="6" y="4"/>
                      </a:moveTo>
                      <a:lnTo>
                        <a:pt x="2" y="0"/>
                      </a:lnTo>
                      <a:lnTo>
                        <a:pt x="0" y="1"/>
                      </a:lnTo>
                      <a:lnTo>
                        <a:pt x="1" y="6"/>
                      </a:lnTo>
                      <a:lnTo>
                        <a:pt x="9" y="6"/>
                      </a:lnTo>
                      <a:lnTo>
                        <a:pt x="6"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386" name="Freeform 298"/>
              <p:cNvSpPr>
                <a:spLocks/>
              </p:cNvSpPr>
              <p:nvPr/>
            </p:nvSpPr>
            <p:spPr bwMode="auto">
              <a:xfrm>
                <a:off x="5387" y="3965"/>
                <a:ext cx="30" cy="36"/>
              </a:xfrm>
              <a:custGeom>
                <a:avLst/>
                <a:gdLst>
                  <a:gd name="T0" fmla="*/ 27 w 30"/>
                  <a:gd name="T1" fmla="*/ 25 h 36"/>
                  <a:gd name="T2" fmla="*/ 21 w 30"/>
                  <a:gd name="T3" fmla="*/ 36 h 36"/>
                  <a:gd name="T4" fmla="*/ 16 w 30"/>
                  <a:gd name="T5" fmla="*/ 32 h 36"/>
                  <a:gd name="T6" fmla="*/ 2 w 30"/>
                  <a:gd name="T7" fmla="*/ 36 h 36"/>
                  <a:gd name="T8" fmla="*/ 0 w 30"/>
                  <a:gd name="T9" fmla="*/ 30 h 36"/>
                  <a:gd name="T10" fmla="*/ 7 w 30"/>
                  <a:gd name="T11" fmla="*/ 9 h 36"/>
                  <a:gd name="T12" fmla="*/ 23 w 30"/>
                  <a:gd name="T13" fmla="*/ 0 h 36"/>
                  <a:gd name="T14" fmla="*/ 28 w 30"/>
                  <a:gd name="T15" fmla="*/ 6 h 36"/>
                  <a:gd name="T16" fmla="*/ 30 w 30"/>
                  <a:gd name="T17" fmla="*/ 15 h 36"/>
                  <a:gd name="T18" fmla="*/ 13 w 30"/>
                  <a:gd name="T19" fmla="*/ 24 h 36"/>
                  <a:gd name="T20" fmla="*/ 27 w 30"/>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36">
                    <a:moveTo>
                      <a:pt x="27" y="25"/>
                    </a:moveTo>
                    <a:lnTo>
                      <a:pt x="21" y="36"/>
                    </a:lnTo>
                    <a:lnTo>
                      <a:pt x="16" y="32"/>
                    </a:lnTo>
                    <a:lnTo>
                      <a:pt x="2" y="36"/>
                    </a:lnTo>
                    <a:lnTo>
                      <a:pt x="0" y="30"/>
                    </a:lnTo>
                    <a:lnTo>
                      <a:pt x="7" y="9"/>
                    </a:lnTo>
                    <a:lnTo>
                      <a:pt x="23" y="0"/>
                    </a:lnTo>
                    <a:lnTo>
                      <a:pt x="28" y="6"/>
                    </a:lnTo>
                    <a:lnTo>
                      <a:pt x="30" y="15"/>
                    </a:lnTo>
                    <a:lnTo>
                      <a:pt x="13" y="24"/>
                    </a:lnTo>
                    <a:lnTo>
                      <a:pt x="27" y="2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7" name="Freeform 299"/>
              <p:cNvSpPr>
                <a:spLocks/>
              </p:cNvSpPr>
              <p:nvPr/>
            </p:nvSpPr>
            <p:spPr bwMode="auto">
              <a:xfrm>
                <a:off x="4746" y="4169"/>
                <a:ext cx="107" cy="120"/>
              </a:xfrm>
              <a:custGeom>
                <a:avLst/>
                <a:gdLst>
                  <a:gd name="T0" fmla="*/ 87 w 107"/>
                  <a:gd name="T1" fmla="*/ 2 h 120"/>
                  <a:gd name="T2" fmla="*/ 48 w 107"/>
                  <a:gd name="T3" fmla="*/ 0 h 120"/>
                  <a:gd name="T4" fmla="*/ 48 w 107"/>
                  <a:gd name="T5" fmla="*/ 22 h 120"/>
                  <a:gd name="T6" fmla="*/ 15 w 107"/>
                  <a:gd name="T7" fmla="*/ 24 h 120"/>
                  <a:gd name="T8" fmla="*/ 15 w 107"/>
                  <a:gd name="T9" fmla="*/ 29 h 120"/>
                  <a:gd name="T10" fmla="*/ 11 w 107"/>
                  <a:gd name="T11" fmla="*/ 33 h 120"/>
                  <a:gd name="T12" fmla="*/ 21 w 107"/>
                  <a:gd name="T13" fmla="*/ 41 h 120"/>
                  <a:gd name="T14" fmla="*/ 10 w 107"/>
                  <a:gd name="T15" fmla="*/ 38 h 120"/>
                  <a:gd name="T16" fmla="*/ 9 w 107"/>
                  <a:gd name="T17" fmla="*/ 52 h 120"/>
                  <a:gd name="T18" fmla="*/ 0 w 107"/>
                  <a:gd name="T19" fmla="*/ 58 h 120"/>
                  <a:gd name="T20" fmla="*/ 10 w 107"/>
                  <a:gd name="T21" fmla="*/ 80 h 120"/>
                  <a:gd name="T22" fmla="*/ 45 w 107"/>
                  <a:gd name="T23" fmla="*/ 120 h 120"/>
                  <a:gd name="T24" fmla="*/ 48 w 107"/>
                  <a:gd name="T25" fmla="*/ 112 h 120"/>
                  <a:gd name="T26" fmla="*/ 56 w 107"/>
                  <a:gd name="T27" fmla="*/ 110 h 120"/>
                  <a:gd name="T28" fmla="*/ 56 w 107"/>
                  <a:gd name="T29" fmla="*/ 92 h 120"/>
                  <a:gd name="T30" fmla="*/ 75 w 107"/>
                  <a:gd name="T31" fmla="*/ 78 h 120"/>
                  <a:gd name="T32" fmla="*/ 95 w 107"/>
                  <a:gd name="T33" fmla="*/ 90 h 120"/>
                  <a:gd name="T34" fmla="*/ 102 w 107"/>
                  <a:gd name="T35" fmla="*/ 87 h 120"/>
                  <a:gd name="T36" fmla="*/ 105 w 107"/>
                  <a:gd name="T37" fmla="*/ 59 h 120"/>
                  <a:gd name="T38" fmla="*/ 101 w 107"/>
                  <a:gd name="T39" fmla="*/ 38 h 120"/>
                  <a:gd name="T40" fmla="*/ 107 w 107"/>
                  <a:gd name="T41" fmla="*/ 27 h 120"/>
                  <a:gd name="T42" fmla="*/ 107 w 107"/>
                  <a:gd name="T43" fmla="*/ 20 h 120"/>
                  <a:gd name="T44" fmla="*/ 103 w 107"/>
                  <a:gd name="T45" fmla="*/ 15 h 120"/>
                  <a:gd name="T46" fmla="*/ 93 w 107"/>
                  <a:gd name="T47" fmla="*/ 13 h 120"/>
                  <a:gd name="T48" fmla="*/ 87 w 107"/>
                  <a:gd name="T49" fmla="*/ 22 h 120"/>
                  <a:gd name="T50" fmla="*/ 84 w 107"/>
                  <a:gd name="T51" fmla="*/ 20 h 120"/>
                  <a:gd name="T52" fmla="*/ 87 w 107"/>
                  <a:gd name="T53" fmla="*/ 2 h 1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7" h="120">
                    <a:moveTo>
                      <a:pt x="87" y="2"/>
                    </a:moveTo>
                    <a:lnTo>
                      <a:pt x="48" y="0"/>
                    </a:lnTo>
                    <a:lnTo>
                      <a:pt x="48" y="22"/>
                    </a:lnTo>
                    <a:lnTo>
                      <a:pt x="15" y="24"/>
                    </a:lnTo>
                    <a:lnTo>
                      <a:pt x="15" y="29"/>
                    </a:lnTo>
                    <a:lnTo>
                      <a:pt x="11" y="33"/>
                    </a:lnTo>
                    <a:lnTo>
                      <a:pt x="21" y="41"/>
                    </a:lnTo>
                    <a:lnTo>
                      <a:pt x="10" y="38"/>
                    </a:lnTo>
                    <a:lnTo>
                      <a:pt x="9" y="52"/>
                    </a:lnTo>
                    <a:lnTo>
                      <a:pt x="0" y="58"/>
                    </a:lnTo>
                    <a:lnTo>
                      <a:pt x="10" y="80"/>
                    </a:lnTo>
                    <a:lnTo>
                      <a:pt x="45" y="120"/>
                    </a:lnTo>
                    <a:lnTo>
                      <a:pt x="48" y="112"/>
                    </a:lnTo>
                    <a:lnTo>
                      <a:pt x="56" y="110"/>
                    </a:lnTo>
                    <a:lnTo>
                      <a:pt x="56" y="92"/>
                    </a:lnTo>
                    <a:lnTo>
                      <a:pt x="75" y="78"/>
                    </a:lnTo>
                    <a:lnTo>
                      <a:pt x="95" y="90"/>
                    </a:lnTo>
                    <a:lnTo>
                      <a:pt x="102" y="87"/>
                    </a:lnTo>
                    <a:lnTo>
                      <a:pt x="105" y="59"/>
                    </a:lnTo>
                    <a:lnTo>
                      <a:pt x="101" y="38"/>
                    </a:lnTo>
                    <a:lnTo>
                      <a:pt x="107" y="27"/>
                    </a:lnTo>
                    <a:lnTo>
                      <a:pt x="107" y="20"/>
                    </a:lnTo>
                    <a:lnTo>
                      <a:pt x="103" y="15"/>
                    </a:lnTo>
                    <a:lnTo>
                      <a:pt x="93" y="13"/>
                    </a:lnTo>
                    <a:lnTo>
                      <a:pt x="87" y="22"/>
                    </a:lnTo>
                    <a:lnTo>
                      <a:pt x="84" y="20"/>
                    </a:lnTo>
                    <a:lnTo>
                      <a:pt x="87"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8" name="Freeform 300"/>
              <p:cNvSpPr>
                <a:spLocks/>
              </p:cNvSpPr>
              <p:nvPr/>
            </p:nvSpPr>
            <p:spPr bwMode="auto">
              <a:xfrm>
                <a:off x="4251" y="3942"/>
                <a:ext cx="59" cy="16"/>
              </a:xfrm>
              <a:custGeom>
                <a:avLst/>
                <a:gdLst>
                  <a:gd name="T0" fmla="*/ 5 w 59"/>
                  <a:gd name="T1" fmla="*/ 5 h 16"/>
                  <a:gd name="T2" fmla="*/ 0 w 59"/>
                  <a:gd name="T3" fmla="*/ 10 h 16"/>
                  <a:gd name="T4" fmla="*/ 1 w 59"/>
                  <a:gd name="T5" fmla="*/ 16 h 16"/>
                  <a:gd name="T6" fmla="*/ 18 w 59"/>
                  <a:gd name="T7" fmla="*/ 13 h 16"/>
                  <a:gd name="T8" fmla="*/ 33 w 59"/>
                  <a:gd name="T9" fmla="*/ 6 h 16"/>
                  <a:gd name="T10" fmla="*/ 52 w 59"/>
                  <a:gd name="T11" fmla="*/ 13 h 16"/>
                  <a:gd name="T12" fmla="*/ 59 w 59"/>
                  <a:gd name="T13" fmla="*/ 9 h 16"/>
                  <a:gd name="T14" fmla="*/ 59 w 59"/>
                  <a:gd name="T15" fmla="*/ 6 h 16"/>
                  <a:gd name="T16" fmla="*/ 48 w 59"/>
                  <a:gd name="T17" fmla="*/ 8 h 16"/>
                  <a:gd name="T18" fmla="*/ 34 w 59"/>
                  <a:gd name="T19" fmla="*/ 0 h 16"/>
                  <a:gd name="T20" fmla="*/ 24 w 59"/>
                  <a:gd name="T21" fmla="*/ 5 h 16"/>
                  <a:gd name="T22" fmla="*/ 5 w 59"/>
                  <a:gd name="T23" fmla="*/ 5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 h="16">
                    <a:moveTo>
                      <a:pt x="5" y="5"/>
                    </a:moveTo>
                    <a:lnTo>
                      <a:pt x="0" y="10"/>
                    </a:lnTo>
                    <a:lnTo>
                      <a:pt x="1" y="16"/>
                    </a:lnTo>
                    <a:lnTo>
                      <a:pt x="18" y="13"/>
                    </a:lnTo>
                    <a:lnTo>
                      <a:pt x="33" y="6"/>
                    </a:lnTo>
                    <a:lnTo>
                      <a:pt x="52" y="13"/>
                    </a:lnTo>
                    <a:lnTo>
                      <a:pt x="59" y="9"/>
                    </a:lnTo>
                    <a:lnTo>
                      <a:pt x="59" y="6"/>
                    </a:lnTo>
                    <a:lnTo>
                      <a:pt x="48" y="8"/>
                    </a:lnTo>
                    <a:lnTo>
                      <a:pt x="34" y="0"/>
                    </a:lnTo>
                    <a:lnTo>
                      <a:pt x="24" y="5"/>
                    </a:lnTo>
                    <a:lnTo>
                      <a:pt x="5"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89" name="Freeform 301"/>
              <p:cNvSpPr>
                <a:spLocks/>
              </p:cNvSpPr>
              <p:nvPr/>
            </p:nvSpPr>
            <p:spPr bwMode="auto">
              <a:xfrm>
                <a:off x="4515" y="3996"/>
                <a:ext cx="86" cy="127"/>
              </a:xfrm>
              <a:custGeom>
                <a:avLst/>
                <a:gdLst>
                  <a:gd name="T0" fmla="*/ 86 w 86"/>
                  <a:gd name="T1" fmla="*/ 99 h 127"/>
                  <a:gd name="T2" fmla="*/ 81 w 86"/>
                  <a:gd name="T3" fmla="*/ 106 h 127"/>
                  <a:gd name="T4" fmla="*/ 65 w 86"/>
                  <a:gd name="T5" fmla="*/ 107 h 127"/>
                  <a:gd name="T6" fmla="*/ 24 w 86"/>
                  <a:gd name="T7" fmla="*/ 127 h 127"/>
                  <a:gd name="T8" fmla="*/ 1 w 86"/>
                  <a:gd name="T9" fmla="*/ 118 h 127"/>
                  <a:gd name="T10" fmla="*/ 10 w 86"/>
                  <a:gd name="T11" fmla="*/ 117 h 127"/>
                  <a:gd name="T12" fmla="*/ 9 w 86"/>
                  <a:gd name="T13" fmla="*/ 107 h 127"/>
                  <a:gd name="T14" fmla="*/ 4 w 86"/>
                  <a:gd name="T15" fmla="*/ 104 h 127"/>
                  <a:gd name="T16" fmla="*/ 0 w 86"/>
                  <a:gd name="T17" fmla="*/ 88 h 127"/>
                  <a:gd name="T18" fmla="*/ 9 w 86"/>
                  <a:gd name="T19" fmla="*/ 62 h 127"/>
                  <a:gd name="T20" fmla="*/ 15 w 86"/>
                  <a:gd name="T21" fmla="*/ 57 h 127"/>
                  <a:gd name="T22" fmla="*/ 9 w 86"/>
                  <a:gd name="T23" fmla="*/ 39 h 127"/>
                  <a:gd name="T24" fmla="*/ 10 w 86"/>
                  <a:gd name="T25" fmla="*/ 32 h 127"/>
                  <a:gd name="T26" fmla="*/ 5 w 86"/>
                  <a:gd name="T27" fmla="*/ 9 h 127"/>
                  <a:gd name="T28" fmla="*/ 6 w 86"/>
                  <a:gd name="T29" fmla="*/ 3 h 127"/>
                  <a:gd name="T30" fmla="*/ 45 w 86"/>
                  <a:gd name="T31" fmla="*/ 4 h 127"/>
                  <a:gd name="T32" fmla="*/ 58 w 86"/>
                  <a:gd name="T33" fmla="*/ 0 h 127"/>
                  <a:gd name="T34" fmla="*/ 61 w 86"/>
                  <a:gd name="T35" fmla="*/ 3 h 127"/>
                  <a:gd name="T36" fmla="*/ 59 w 86"/>
                  <a:gd name="T37" fmla="*/ 10 h 127"/>
                  <a:gd name="T38" fmla="*/ 68 w 86"/>
                  <a:gd name="T39" fmla="*/ 19 h 127"/>
                  <a:gd name="T40" fmla="*/ 71 w 86"/>
                  <a:gd name="T41" fmla="*/ 35 h 127"/>
                  <a:gd name="T42" fmla="*/ 75 w 86"/>
                  <a:gd name="T43" fmla="*/ 84 h 127"/>
                  <a:gd name="T44" fmla="*/ 86 w 86"/>
                  <a:gd name="T45" fmla="*/ 99 h 1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6" h="127">
                    <a:moveTo>
                      <a:pt x="86" y="99"/>
                    </a:moveTo>
                    <a:lnTo>
                      <a:pt x="81" y="106"/>
                    </a:lnTo>
                    <a:lnTo>
                      <a:pt x="65" y="107"/>
                    </a:lnTo>
                    <a:lnTo>
                      <a:pt x="24" y="127"/>
                    </a:lnTo>
                    <a:lnTo>
                      <a:pt x="1" y="118"/>
                    </a:lnTo>
                    <a:lnTo>
                      <a:pt x="10" y="117"/>
                    </a:lnTo>
                    <a:lnTo>
                      <a:pt x="9" y="107"/>
                    </a:lnTo>
                    <a:lnTo>
                      <a:pt x="4" y="104"/>
                    </a:lnTo>
                    <a:lnTo>
                      <a:pt x="0" y="88"/>
                    </a:lnTo>
                    <a:lnTo>
                      <a:pt x="9" y="62"/>
                    </a:lnTo>
                    <a:lnTo>
                      <a:pt x="15" y="57"/>
                    </a:lnTo>
                    <a:lnTo>
                      <a:pt x="9" y="39"/>
                    </a:lnTo>
                    <a:lnTo>
                      <a:pt x="10" y="32"/>
                    </a:lnTo>
                    <a:lnTo>
                      <a:pt x="5" y="9"/>
                    </a:lnTo>
                    <a:lnTo>
                      <a:pt x="6" y="3"/>
                    </a:lnTo>
                    <a:lnTo>
                      <a:pt x="45" y="4"/>
                    </a:lnTo>
                    <a:lnTo>
                      <a:pt x="58" y="0"/>
                    </a:lnTo>
                    <a:lnTo>
                      <a:pt x="61" y="3"/>
                    </a:lnTo>
                    <a:lnTo>
                      <a:pt x="59" y="10"/>
                    </a:lnTo>
                    <a:lnTo>
                      <a:pt x="68" y="19"/>
                    </a:lnTo>
                    <a:lnTo>
                      <a:pt x="71" y="35"/>
                    </a:lnTo>
                    <a:lnTo>
                      <a:pt x="75" y="84"/>
                    </a:lnTo>
                    <a:lnTo>
                      <a:pt x="86" y="9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0" name="Freeform 302"/>
              <p:cNvSpPr>
                <a:spLocks/>
              </p:cNvSpPr>
              <p:nvPr/>
            </p:nvSpPr>
            <p:spPr bwMode="auto">
              <a:xfrm>
                <a:off x="4284" y="3965"/>
                <a:ext cx="144" cy="108"/>
              </a:xfrm>
              <a:custGeom>
                <a:avLst/>
                <a:gdLst>
                  <a:gd name="T0" fmla="*/ 0 w 144"/>
                  <a:gd name="T1" fmla="*/ 35 h 108"/>
                  <a:gd name="T2" fmla="*/ 3 w 144"/>
                  <a:gd name="T3" fmla="*/ 39 h 108"/>
                  <a:gd name="T4" fmla="*/ 7 w 144"/>
                  <a:gd name="T5" fmla="*/ 35 h 108"/>
                  <a:gd name="T6" fmla="*/ 15 w 144"/>
                  <a:gd name="T7" fmla="*/ 51 h 108"/>
                  <a:gd name="T8" fmla="*/ 24 w 144"/>
                  <a:gd name="T9" fmla="*/ 56 h 108"/>
                  <a:gd name="T10" fmla="*/ 36 w 144"/>
                  <a:gd name="T11" fmla="*/ 70 h 108"/>
                  <a:gd name="T12" fmla="*/ 40 w 144"/>
                  <a:gd name="T13" fmla="*/ 70 h 108"/>
                  <a:gd name="T14" fmla="*/ 52 w 144"/>
                  <a:gd name="T15" fmla="*/ 56 h 108"/>
                  <a:gd name="T16" fmla="*/ 75 w 144"/>
                  <a:gd name="T17" fmla="*/ 55 h 108"/>
                  <a:gd name="T18" fmla="*/ 89 w 144"/>
                  <a:gd name="T19" fmla="*/ 74 h 108"/>
                  <a:gd name="T20" fmla="*/ 85 w 144"/>
                  <a:gd name="T21" fmla="*/ 86 h 108"/>
                  <a:gd name="T22" fmla="*/ 93 w 144"/>
                  <a:gd name="T23" fmla="*/ 83 h 108"/>
                  <a:gd name="T24" fmla="*/ 93 w 144"/>
                  <a:gd name="T25" fmla="*/ 85 h 108"/>
                  <a:gd name="T26" fmla="*/ 104 w 144"/>
                  <a:gd name="T27" fmla="*/ 81 h 108"/>
                  <a:gd name="T28" fmla="*/ 108 w 144"/>
                  <a:gd name="T29" fmla="*/ 86 h 108"/>
                  <a:gd name="T30" fmla="*/ 111 w 144"/>
                  <a:gd name="T31" fmla="*/ 96 h 108"/>
                  <a:gd name="T32" fmla="*/ 108 w 144"/>
                  <a:gd name="T33" fmla="*/ 105 h 108"/>
                  <a:gd name="T34" fmla="*/ 118 w 144"/>
                  <a:gd name="T35" fmla="*/ 108 h 108"/>
                  <a:gd name="T36" fmla="*/ 124 w 144"/>
                  <a:gd name="T37" fmla="*/ 99 h 108"/>
                  <a:gd name="T38" fmla="*/ 128 w 144"/>
                  <a:gd name="T39" fmla="*/ 101 h 108"/>
                  <a:gd name="T40" fmla="*/ 134 w 144"/>
                  <a:gd name="T41" fmla="*/ 101 h 108"/>
                  <a:gd name="T42" fmla="*/ 138 w 144"/>
                  <a:gd name="T43" fmla="*/ 91 h 108"/>
                  <a:gd name="T44" fmla="*/ 133 w 144"/>
                  <a:gd name="T45" fmla="*/ 88 h 108"/>
                  <a:gd name="T46" fmla="*/ 133 w 144"/>
                  <a:gd name="T47" fmla="*/ 84 h 108"/>
                  <a:gd name="T48" fmla="*/ 144 w 144"/>
                  <a:gd name="T49" fmla="*/ 86 h 108"/>
                  <a:gd name="T50" fmla="*/ 142 w 144"/>
                  <a:gd name="T51" fmla="*/ 78 h 108"/>
                  <a:gd name="T52" fmla="*/ 139 w 144"/>
                  <a:gd name="T53" fmla="*/ 78 h 108"/>
                  <a:gd name="T54" fmla="*/ 143 w 144"/>
                  <a:gd name="T55" fmla="*/ 73 h 108"/>
                  <a:gd name="T56" fmla="*/ 141 w 144"/>
                  <a:gd name="T57" fmla="*/ 65 h 108"/>
                  <a:gd name="T58" fmla="*/ 135 w 144"/>
                  <a:gd name="T59" fmla="*/ 63 h 108"/>
                  <a:gd name="T60" fmla="*/ 134 w 144"/>
                  <a:gd name="T61" fmla="*/ 55 h 108"/>
                  <a:gd name="T62" fmla="*/ 138 w 144"/>
                  <a:gd name="T63" fmla="*/ 50 h 108"/>
                  <a:gd name="T64" fmla="*/ 132 w 144"/>
                  <a:gd name="T65" fmla="*/ 42 h 108"/>
                  <a:gd name="T66" fmla="*/ 132 w 144"/>
                  <a:gd name="T67" fmla="*/ 32 h 108"/>
                  <a:gd name="T68" fmla="*/ 124 w 144"/>
                  <a:gd name="T69" fmla="*/ 35 h 108"/>
                  <a:gd name="T70" fmla="*/ 131 w 144"/>
                  <a:gd name="T71" fmla="*/ 26 h 108"/>
                  <a:gd name="T72" fmla="*/ 122 w 144"/>
                  <a:gd name="T73" fmla="*/ 20 h 108"/>
                  <a:gd name="T74" fmla="*/ 117 w 144"/>
                  <a:gd name="T75" fmla="*/ 4 h 108"/>
                  <a:gd name="T76" fmla="*/ 112 w 144"/>
                  <a:gd name="T77" fmla="*/ 4 h 108"/>
                  <a:gd name="T78" fmla="*/ 104 w 144"/>
                  <a:gd name="T79" fmla="*/ 12 h 108"/>
                  <a:gd name="T80" fmla="*/ 93 w 144"/>
                  <a:gd name="T81" fmla="*/ 9 h 108"/>
                  <a:gd name="T82" fmla="*/ 88 w 144"/>
                  <a:gd name="T83" fmla="*/ 15 h 108"/>
                  <a:gd name="T84" fmla="*/ 82 w 144"/>
                  <a:gd name="T85" fmla="*/ 9 h 108"/>
                  <a:gd name="T86" fmla="*/ 73 w 144"/>
                  <a:gd name="T87" fmla="*/ 12 h 108"/>
                  <a:gd name="T88" fmla="*/ 74 w 144"/>
                  <a:gd name="T89" fmla="*/ 5 h 108"/>
                  <a:gd name="T90" fmla="*/ 54 w 144"/>
                  <a:gd name="T91" fmla="*/ 6 h 108"/>
                  <a:gd name="T92" fmla="*/ 27 w 144"/>
                  <a:gd name="T93" fmla="*/ 0 h 108"/>
                  <a:gd name="T94" fmla="*/ 29 w 144"/>
                  <a:gd name="T95" fmla="*/ 6 h 108"/>
                  <a:gd name="T96" fmla="*/ 24 w 144"/>
                  <a:gd name="T97" fmla="*/ 10 h 108"/>
                  <a:gd name="T98" fmla="*/ 27 w 144"/>
                  <a:gd name="T99" fmla="*/ 20 h 108"/>
                  <a:gd name="T100" fmla="*/ 10 w 144"/>
                  <a:gd name="T101" fmla="*/ 24 h 108"/>
                  <a:gd name="T102" fmla="*/ 0 w 144"/>
                  <a:gd name="T103" fmla="*/ 35 h 10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4" h="108">
                    <a:moveTo>
                      <a:pt x="0" y="35"/>
                    </a:moveTo>
                    <a:lnTo>
                      <a:pt x="3" y="39"/>
                    </a:lnTo>
                    <a:lnTo>
                      <a:pt x="7" y="35"/>
                    </a:lnTo>
                    <a:lnTo>
                      <a:pt x="15" y="51"/>
                    </a:lnTo>
                    <a:lnTo>
                      <a:pt x="24" y="56"/>
                    </a:lnTo>
                    <a:lnTo>
                      <a:pt x="36" y="70"/>
                    </a:lnTo>
                    <a:lnTo>
                      <a:pt x="40" y="70"/>
                    </a:lnTo>
                    <a:lnTo>
                      <a:pt x="52" y="56"/>
                    </a:lnTo>
                    <a:lnTo>
                      <a:pt x="75" y="55"/>
                    </a:lnTo>
                    <a:lnTo>
                      <a:pt x="89" y="74"/>
                    </a:lnTo>
                    <a:lnTo>
                      <a:pt x="85" y="86"/>
                    </a:lnTo>
                    <a:lnTo>
                      <a:pt x="93" y="83"/>
                    </a:lnTo>
                    <a:lnTo>
                      <a:pt x="93" y="85"/>
                    </a:lnTo>
                    <a:lnTo>
                      <a:pt x="104" y="81"/>
                    </a:lnTo>
                    <a:lnTo>
                      <a:pt x="108" y="86"/>
                    </a:lnTo>
                    <a:lnTo>
                      <a:pt x="111" y="96"/>
                    </a:lnTo>
                    <a:lnTo>
                      <a:pt x="108" y="105"/>
                    </a:lnTo>
                    <a:lnTo>
                      <a:pt x="118" y="108"/>
                    </a:lnTo>
                    <a:lnTo>
                      <a:pt x="124" y="99"/>
                    </a:lnTo>
                    <a:lnTo>
                      <a:pt x="128" y="101"/>
                    </a:lnTo>
                    <a:lnTo>
                      <a:pt x="134" y="101"/>
                    </a:lnTo>
                    <a:lnTo>
                      <a:pt x="138" y="91"/>
                    </a:lnTo>
                    <a:lnTo>
                      <a:pt x="133" y="88"/>
                    </a:lnTo>
                    <a:lnTo>
                      <a:pt x="133" y="84"/>
                    </a:lnTo>
                    <a:lnTo>
                      <a:pt x="144" y="86"/>
                    </a:lnTo>
                    <a:lnTo>
                      <a:pt x="142" y="78"/>
                    </a:lnTo>
                    <a:lnTo>
                      <a:pt x="139" y="78"/>
                    </a:lnTo>
                    <a:lnTo>
                      <a:pt x="143" y="73"/>
                    </a:lnTo>
                    <a:lnTo>
                      <a:pt x="141" y="65"/>
                    </a:lnTo>
                    <a:lnTo>
                      <a:pt x="135" y="63"/>
                    </a:lnTo>
                    <a:lnTo>
                      <a:pt x="134" y="55"/>
                    </a:lnTo>
                    <a:lnTo>
                      <a:pt x="138" y="50"/>
                    </a:lnTo>
                    <a:lnTo>
                      <a:pt x="132" y="42"/>
                    </a:lnTo>
                    <a:lnTo>
                      <a:pt x="132" y="32"/>
                    </a:lnTo>
                    <a:lnTo>
                      <a:pt x="124" y="35"/>
                    </a:lnTo>
                    <a:lnTo>
                      <a:pt x="131" y="26"/>
                    </a:lnTo>
                    <a:lnTo>
                      <a:pt x="122" y="20"/>
                    </a:lnTo>
                    <a:lnTo>
                      <a:pt x="117" y="4"/>
                    </a:lnTo>
                    <a:lnTo>
                      <a:pt x="112" y="4"/>
                    </a:lnTo>
                    <a:lnTo>
                      <a:pt x="104" y="12"/>
                    </a:lnTo>
                    <a:lnTo>
                      <a:pt x="93" y="9"/>
                    </a:lnTo>
                    <a:lnTo>
                      <a:pt x="88" y="15"/>
                    </a:lnTo>
                    <a:lnTo>
                      <a:pt x="82" y="9"/>
                    </a:lnTo>
                    <a:lnTo>
                      <a:pt x="73" y="12"/>
                    </a:lnTo>
                    <a:lnTo>
                      <a:pt x="74" y="5"/>
                    </a:lnTo>
                    <a:lnTo>
                      <a:pt x="54" y="6"/>
                    </a:lnTo>
                    <a:lnTo>
                      <a:pt x="27" y="0"/>
                    </a:lnTo>
                    <a:lnTo>
                      <a:pt x="29" y="6"/>
                    </a:lnTo>
                    <a:lnTo>
                      <a:pt x="24" y="10"/>
                    </a:lnTo>
                    <a:lnTo>
                      <a:pt x="27" y="20"/>
                    </a:lnTo>
                    <a:lnTo>
                      <a:pt x="10" y="24"/>
                    </a:lnTo>
                    <a:lnTo>
                      <a:pt x="0" y="3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1" name="Freeform 303"/>
              <p:cNvSpPr>
                <a:spLocks/>
              </p:cNvSpPr>
              <p:nvPr/>
            </p:nvSpPr>
            <p:spPr bwMode="auto">
              <a:xfrm>
                <a:off x="4411" y="4004"/>
                <a:ext cx="119" cy="125"/>
              </a:xfrm>
              <a:custGeom>
                <a:avLst/>
                <a:gdLst>
                  <a:gd name="T0" fmla="*/ 20 w 119"/>
                  <a:gd name="T1" fmla="*/ 124 h 125"/>
                  <a:gd name="T2" fmla="*/ 25 w 119"/>
                  <a:gd name="T3" fmla="*/ 125 h 125"/>
                  <a:gd name="T4" fmla="*/ 47 w 119"/>
                  <a:gd name="T5" fmla="*/ 115 h 125"/>
                  <a:gd name="T6" fmla="*/ 74 w 119"/>
                  <a:gd name="T7" fmla="*/ 109 h 125"/>
                  <a:gd name="T8" fmla="*/ 105 w 119"/>
                  <a:gd name="T9" fmla="*/ 110 h 125"/>
                  <a:gd name="T10" fmla="*/ 114 w 119"/>
                  <a:gd name="T11" fmla="*/ 109 h 125"/>
                  <a:gd name="T12" fmla="*/ 113 w 119"/>
                  <a:gd name="T13" fmla="*/ 99 h 125"/>
                  <a:gd name="T14" fmla="*/ 108 w 119"/>
                  <a:gd name="T15" fmla="*/ 96 h 125"/>
                  <a:gd name="T16" fmla="*/ 104 w 119"/>
                  <a:gd name="T17" fmla="*/ 80 h 125"/>
                  <a:gd name="T18" fmla="*/ 113 w 119"/>
                  <a:gd name="T19" fmla="*/ 54 h 125"/>
                  <a:gd name="T20" fmla="*/ 119 w 119"/>
                  <a:gd name="T21" fmla="*/ 49 h 125"/>
                  <a:gd name="T22" fmla="*/ 113 w 119"/>
                  <a:gd name="T23" fmla="*/ 31 h 125"/>
                  <a:gd name="T24" fmla="*/ 114 w 119"/>
                  <a:gd name="T25" fmla="*/ 24 h 125"/>
                  <a:gd name="T26" fmla="*/ 110 w 119"/>
                  <a:gd name="T27" fmla="*/ 24 h 125"/>
                  <a:gd name="T28" fmla="*/ 104 w 119"/>
                  <a:gd name="T29" fmla="*/ 16 h 125"/>
                  <a:gd name="T30" fmla="*/ 95 w 119"/>
                  <a:gd name="T31" fmla="*/ 15 h 125"/>
                  <a:gd name="T32" fmla="*/ 80 w 119"/>
                  <a:gd name="T33" fmla="*/ 21 h 125"/>
                  <a:gd name="T34" fmla="*/ 75 w 119"/>
                  <a:gd name="T35" fmla="*/ 20 h 125"/>
                  <a:gd name="T36" fmla="*/ 65 w 119"/>
                  <a:gd name="T37" fmla="*/ 8 h 125"/>
                  <a:gd name="T38" fmla="*/ 54 w 119"/>
                  <a:gd name="T39" fmla="*/ 6 h 125"/>
                  <a:gd name="T40" fmla="*/ 45 w 119"/>
                  <a:gd name="T41" fmla="*/ 10 h 125"/>
                  <a:gd name="T42" fmla="*/ 44 w 119"/>
                  <a:gd name="T43" fmla="*/ 0 h 125"/>
                  <a:gd name="T44" fmla="*/ 36 w 119"/>
                  <a:gd name="T45" fmla="*/ 2 h 125"/>
                  <a:gd name="T46" fmla="*/ 35 w 119"/>
                  <a:gd name="T47" fmla="*/ 7 h 125"/>
                  <a:gd name="T48" fmla="*/ 29 w 119"/>
                  <a:gd name="T49" fmla="*/ 11 h 125"/>
                  <a:gd name="T50" fmla="*/ 20 w 119"/>
                  <a:gd name="T51" fmla="*/ 5 h 125"/>
                  <a:gd name="T52" fmla="*/ 11 w 119"/>
                  <a:gd name="T53" fmla="*/ 11 h 125"/>
                  <a:gd name="T54" fmla="*/ 7 w 119"/>
                  <a:gd name="T55" fmla="*/ 16 h 125"/>
                  <a:gd name="T56" fmla="*/ 8 w 119"/>
                  <a:gd name="T57" fmla="*/ 24 h 125"/>
                  <a:gd name="T58" fmla="*/ 14 w 119"/>
                  <a:gd name="T59" fmla="*/ 26 h 125"/>
                  <a:gd name="T60" fmla="*/ 16 w 119"/>
                  <a:gd name="T61" fmla="*/ 34 h 125"/>
                  <a:gd name="T62" fmla="*/ 12 w 119"/>
                  <a:gd name="T63" fmla="*/ 39 h 125"/>
                  <a:gd name="T64" fmla="*/ 15 w 119"/>
                  <a:gd name="T65" fmla="*/ 39 h 125"/>
                  <a:gd name="T66" fmla="*/ 17 w 119"/>
                  <a:gd name="T67" fmla="*/ 47 h 125"/>
                  <a:gd name="T68" fmla="*/ 6 w 119"/>
                  <a:gd name="T69" fmla="*/ 45 h 125"/>
                  <a:gd name="T70" fmla="*/ 6 w 119"/>
                  <a:gd name="T71" fmla="*/ 49 h 125"/>
                  <a:gd name="T72" fmla="*/ 11 w 119"/>
                  <a:gd name="T73" fmla="*/ 52 h 125"/>
                  <a:gd name="T74" fmla="*/ 7 w 119"/>
                  <a:gd name="T75" fmla="*/ 62 h 125"/>
                  <a:gd name="T76" fmla="*/ 1 w 119"/>
                  <a:gd name="T77" fmla="*/ 62 h 125"/>
                  <a:gd name="T78" fmla="*/ 6 w 119"/>
                  <a:gd name="T79" fmla="*/ 71 h 125"/>
                  <a:gd name="T80" fmla="*/ 0 w 119"/>
                  <a:gd name="T81" fmla="*/ 83 h 125"/>
                  <a:gd name="T82" fmla="*/ 12 w 119"/>
                  <a:gd name="T83" fmla="*/ 86 h 125"/>
                  <a:gd name="T84" fmla="*/ 16 w 119"/>
                  <a:gd name="T85" fmla="*/ 94 h 125"/>
                  <a:gd name="T86" fmla="*/ 22 w 119"/>
                  <a:gd name="T87" fmla="*/ 95 h 125"/>
                  <a:gd name="T88" fmla="*/ 20 w 119"/>
                  <a:gd name="T89" fmla="*/ 124 h 1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9" h="125">
                    <a:moveTo>
                      <a:pt x="20" y="124"/>
                    </a:moveTo>
                    <a:lnTo>
                      <a:pt x="25" y="125"/>
                    </a:lnTo>
                    <a:lnTo>
                      <a:pt x="47" y="115"/>
                    </a:lnTo>
                    <a:lnTo>
                      <a:pt x="74" y="109"/>
                    </a:lnTo>
                    <a:lnTo>
                      <a:pt x="105" y="110"/>
                    </a:lnTo>
                    <a:lnTo>
                      <a:pt x="114" y="109"/>
                    </a:lnTo>
                    <a:lnTo>
                      <a:pt x="113" y="99"/>
                    </a:lnTo>
                    <a:lnTo>
                      <a:pt x="108" y="96"/>
                    </a:lnTo>
                    <a:lnTo>
                      <a:pt x="104" y="80"/>
                    </a:lnTo>
                    <a:lnTo>
                      <a:pt x="113" y="54"/>
                    </a:lnTo>
                    <a:lnTo>
                      <a:pt x="119" y="49"/>
                    </a:lnTo>
                    <a:lnTo>
                      <a:pt x="113" y="31"/>
                    </a:lnTo>
                    <a:lnTo>
                      <a:pt x="114" y="24"/>
                    </a:lnTo>
                    <a:lnTo>
                      <a:pt x="110" y="24"/>
                    </a:lnTo>
                    <a:lnTo>
                      <a:pt x="104" y="16"/>
                    </a:lnTo>
                    <a:lnTo>
                      <a:pt x="95" y="15"/>
                    </a:lnTo>
                    <a:lnTo>
                      <a:pt x="80" y="21"/>
                    </a:lnTo>
                    <a:lnTo>
                      <a:pt x="75" y="20"/>
                    </a:lnTo>
                    <a:lnTo>
                      <a:pt x="65" y="8"/>
                    </a:lnTo>
                    <a:lnTo>
                      <a:pt x="54" y="6"/>
                    </a:lnTo>
                    <a:lnTo>
                      <a:pt x="45" y="10"/>
                    </a:lnTo>
                    <a:lnTo>
                      <a:pt x="44" y="0"/>
                    </a:lnTo>
                    <a:lnTo>
                      <a:pt x="36" y="2"/>
                    </a:lnTo>
                    <a:lnTo>
                      <a:pt x="35" y="7"/>
                    </a:lnTo>
                    <a:lnTo>
                      <a:pt x="29" y="11"/>
                    </a:lnTo>
                    <a:lnTo>
                      <a:pt x="20" y="5"/>
                    </a:lnTo>
                    <a:lnTo>
                      <a:pt x="11" y="11"/>
                    </a:lnTo>
                    <a:lnTo>
                      <a:pt x="7" y="16"/>
                    </a:lnTo>
                    <a:lnTo>
                      <a:pt x="8" y="24"/>
                    </a:lnTo>
                    <a:lnTo>
                      <a:pt x="14" y="26"/>
                    </a:lnTo>
                    <a:lnTo>
                      <a:pt x="16" y="34"/>
                    </a:lnTo>
                    <a:lnTo>
                      <a:pt x="12" y="39"/>
                    </a:lnTo>
                    <a:lnTo>
                      <a:pt x="15" y="39"/>
                    </a:lnTo>
                    <a:lnTo>
                      <a:pt x="17" y="47"/>
                    </a:lnTo>
                    <a:lnTo>
                      <a:pt x="6" y="45"/>
                    </a:lnTo>
                    <a:lnTo>
                      <a:pt x="6" y="49"/>
                    </a:lnTo>
                    <a:lnTo>
                      <a:pt x="11" y="52"/>
                    </a:lnTo>
                    <a:lnTo>
                      <a:pt x="7" y="62"/>
                    </a:lnTo>
                    <a:lnTo>
                      <a:pt x="1" y="62"/>
                    </a:lnTo>
                    <a:lnTo>
                      <a:pt x="6" y="71"/>
                    </a:lnTo>
                    <a:lnTo>
                      <a:pt x="0" y="83"/>
                    </a:lnTo>
                    <a:lnTo>
                      <a:pt x="12" y="86"/>
                    </a:lnTo>
                    <a:lnTo>
                      <a:pt x="16" y="94"/>
                    </a:lnTo>
                    <a:lnTo>
                      <a:pt x="22" y="95"/>
                    </a:lnTo>
                    <a:lnTo>
                      <a:pt x="20" y="12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2" name="Freeform 304"/>
              <p:cNvSpPr>
                <a:spLocks/>
              </p:cNvSpPr>
              <p:nvPr/>
            </p:nvSpPr>
            <p:spPr bwMode="auto">
              <a:xfrm>
                <a:off x="5101" y="4786"/>
                <a:ext cx="44" cy="44"/>
              </a:xfrm>
              <a:custGeom>
                <a:avLst/>
                <a:gdLst>
                  <a:gd name="T0" fmla="*/ 44 w 44"/>
                  <a:gd name="T1" fmla="*/ 17 h 44"/>
                  <a:gd name="T2" fmla="*/ 37 w 44"/>
                  <a:gd name="T3" fmla="*/ 33 h 44"/>
                  <a:gd name="T4" fmla="*/ 19 w 44"/>
                  <a:gd name="T5" fmla="*/ 44 h 44"/>
                  <a:gd name="T6" fmla="*/ 8 w 44"/>
                  <a:gd name="T7" fmla="*/ 39 h 44"/>
                  <a:gd name="T8" fmla="*/ 0 w 44"/>
                  <a:gd name="T9" fmla="*/ 24 h 44"/>
                  <a:gd name="T10" fmla="*/ 9 w 44"/>
                  <a:gd name="T11" fmla="*/ 8 h 44"/>
                  <a:gd name="T12" fmla="*/ 24 w 44"/>
                  <a:gd name="T13" fmla="*/ 0 h 44"/>
                  <a:gd name="T14" fmla="*/ 34 w 44"/>
                  <a:gd name="T15" fmla="*/ 1 h 44"/>
                  <a:gd name="T16" fmla="*/ 44 w 44"/>
                  <a:gd name="T17" fmla="*/ 17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44">
                    <a:moveTo>
                      <a:pt x="44" y="17"/>
                    </a:moveTo>
                    <a:lnTo>
                      <a:pt x="37" y="33"/>
                    </a:lnTo>
                    <a:lnTo>
                      <a:pt x="19" y="44"/>
                    </a:lnTo>
                    <a:lnTo>
                      <a:pt x="8" y="39"/>
                    </a:lnTo>
                    <a:lnTo>
                      <a:pt x="0" y="24"/>
                    </a:lnTo>
                    <a:lnTo>
                      <a:pt x="9" y="8"/>
                    </a:lnTo>
                    <a:lnTo>
                      <a:pt x="24" y="0"/>
                    </a:lnTo>
                    <a:lnTo>
                      <a:pt x="34" y="1"/>
                    </a:lnTo>
                    <a:lnTo>
                      <a:pt x="44" y="1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3" name="Freeform 305"/>
              <p:cNvSpPr>
                <a:spLocks/>
              </p:cNvSpPr>
              <p:nvPr/>
            </p:nvSpPr>
            <p:spPr bwMode="auto">
              <a:xfrm>
                <a:off x="4354" y="4046"/>
                <a:ext cx="79" cy="82"/>
              </a:xfrm>
              <a:custGeom>
                <a:avLst/>
                <a:gdLst>
                  <a:gd name="T0" fmla="*/ 0 w 79"/>
                  <a:gd name="T1" fmla="*/ 32 h 82"/>
                  <a:gd name="T2" fmla="*/ 42 w 79"/>
                  <a:gd name="T3" fmla="*/ 67 h 82"/>
                  <a:gd name="T4" fmla="*/ 77 w 79"/>
                  <a:gd name="T5" fmla="*/ 82 h 82"/>
                  <a:gd name="T6" fmla="*/ 79 w 79"/>
                  <a:gd name="T7" fmla="*/ 53 h 82"/>
                  <a:gd name="T8" fmla="*/ 73 w 79"/>
                  <a:gd name="T9" fmla="*/ 52 h 82"/>
                  <a:gd name="T10" fmla="*/ 69 w 79"/>
                  <a:gd name="T11" fmla="*/ 44 h 82"/>
                  <a:gd name="T12" fmla="*/ 57 w 79"/>
                  <a:gd name="T13" fmla="*/ 41 h 82"/>
                  <a:gd name="T14" fmla="*/ 63 w 79"/>
                  <a:gd name="T15" fmla="*/ 29 h 82"/>
                  <a:gd name="T16" fmla="*/ 58 w 79"/>
                  <a:gd name="T17" fmla="*/ 20 h 82"/>
                  <a:gd name="T18" fmla="*/ 54 w 79"/>
                  <a:gd name="T19" fmla="*/ 18 h 82"/>
                  <a:gd name="T20" fmla="*/ 48 w 79"/>
                  <a:gd name="T21" fmla="*/ 27 h 82"/>
                  <a:gd name="T22" fmla="*/ 38 w 79"/>
                  <a:gd name="T23" fmla="*/ 24 h 82"/>
                  <a:gd name="T24" fmla="*/ 41 w 79"/>
                  <a:gd name="T25" fmla="*/ 15 h 82"/>
                  <a:gd name="T26" fmla="*/ 38 w 79"/>
                  <a:gd name="T27" fmla="*/ 5 h 82"/>
                  <a:gd name="T28" fmla="*/ 34 w 79"/>
                  <a:gd name="T29" fmla="*/ 0 h 82"/>
                  <a:gd name="T30" fmla="*/ 23 w 79"/>
                  <a:gd name="T31" fmla="*/ 4 h 82"/>
                  <a:gd name="T32" fmla="*/ 23 w 79"/>
                  <a:gd name="T33" fmla="*/ 8 h 82"/>
                  <a:gd name="T34" fmla="*/ 18 w 79"/>
                  <a:gd name="T35" fmla="*/ 10 h 82"/>
                  <a:gd name="T36" fmla="*/ 18 w 79"/>
                  <a:gd name="T37" fmla="*/ 17 h 82"/>
                  <a:gd name="T38" fmla="*/ 0 w 79"/>
                  <a:gd name="T39" fmla="*/ 32 h 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 h="82">
                    <a:moveTo>
                      <a:pt x="0" y="32"/>
                    </a:moveTo>
                    <a:lnTo>
                      <a:pt x="42" y="67"/>
                    </a:lnTo>
                    <a:lnTo>
                      <a:pt x="77" y="82"/>
                    </a:lnTo>
                    <a:lnTo>
                      <a:pt x="79" y="53"/>
                    </a:lnTo>
                    <a:lnTo>
                      <a:pt x="73" y="52"/>
                    </a:lnTo>
                    <a:lnTo>
                      <a:pt x="69" y="44"/>
                    </a:lnTo>
                    <a:lnTo>
                      <a:pt x="57" y="41"/>
                    </a:lnTo>
                    <a:lnTo>
                      <a:pt x="63" y="29"/>
                    </a:lnTo>
                    <a:lnTo>
                      <a:pt x="58" y="20"/>
                    </a:lnTo>
                    <a:lnTo>
                      <a:pt x="54" y="18"/>
                    </a:lnTo>
                    <a:lnTo>
                      <a:pt x="48" y="27"/>
                    </a:lnTo>
                    <a:lnTo>
                      <a:pt x="38" y="24"/>
                    </a:lnTo>
                    <a:lnTo>
                      <a:pt x="41" y="15"/>
                    </a:lnTo>
                    <a:lnTo>
                      <a:pt x="38" y="5"/>
                    </a:lnTo>
                    <a:lnTo>
                      <a:pt x="34" y="0"/>
                    </a:lnTo>
                    <a:lnTo>
                      <a:pt x="23" y="4"/>
                    </a:lnTo>
                    <a:lnTo>
                      <a:pt x="23" y="8"/>
                    </a:lnTo>
                    <a:lnTo>
                      <a:pt x="18" y="10"/>
                    </a:lnTo>
                    <a:lnTo>
                      <a:pt x="18" y="17"/>
                    </a:lnTo>
                    <a:lnTo>
                      <a:pt x="0" y="3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4" name="Freeform 306"/>
              <p:cNvSpPr>
                <a:spLocks/>
              </p:cNvSpPr>
              <p:nvPr/>
            </p:nvSpPr>
            <p:spPr bwMode="auto">
              <a:xfrm>
                <a:off x="4753" y="3533"/>
                <a:ext cx="308" cy="296"/>
              </a:xfrm>
              <a:custGeom>
                <a:avLst/>
                <a:gdLst>
                  <a:gd name="T0" fmla="*/ 308 w 308"/>
                  <a:gd name="T1" fmla="*/ 36 h 296"/>
                  <a:gd name="T2" fmla="*/ 302 w 308"/>
                  <a:gd name="T3" fmla="*/ 41 h 296"/>
                  <a:gd name="T4" fmla="*/ 303 w 308"/>
                  <a:gd name="T5" fmla="*/ 65 h 296"/>
                  <a:gd name="T6" fmla="*/ 298 w 308"/>
                  <a:gd name="T7" fmla="*/ 71 h 296"/>
                  <a:gd name="T8" fmla="*/ 302 w 308"/>
                  <a:gd name="T9" fmla="*/ 89 h 296"/>
                  <a:gd name="T10" fmla="*/ 307 w 308"/>
                  <a:gd name="T11" fmla="*/ 94 h 296"/>
                  <a:gd name="T12" fmla="*/ 308 w 308"/>
                  <a:gd name="T13" fmla="*/ 245 h 296"/>
                  <a:gd name="T14" fmla="*/ 308 w 308"/>
                  <a:gd name="T15" fmla="*/ 284 h 296"/>
                  <a:gd name="T16" fmla="*/ 289 w 308"/>
                  <a:gd name="T17" fmla="*/ 285 h 296"/>
                  <a:gd name="T18" fmla="*/ 289 w 308"/>
                  <a:gd name="T19" fmla="*/ 296 h 296"/>
                  <a:gd name="T20" fmla="*/ 134 w 308"/>
                  <a:gd name="T21" fmla="*/ 216 h 296"/>
                  <a:gd name="T22" fmla="*/ 115 w 308"/>
                  <a:gd name="T23" fmla="*/ 222 h 296"/>
                  <a:gd name="T24" fmla="*/ 108 w 308"/>
                  <a:gd name="T25" fmla="*/ 225 h 296"/>
                  <a:gd name="T26" fmla="*/ 92 w 308"/>
                  <a:gd name="T27" fmla="*/ 213 h 296"/>
                  <a:gd name="T28" fmla="*/ 51 w 308"/>
                  <a:gd name="T29" fmla="*/ 213 h 296"/>
                  <a:gd name="T30" fmla="*/ 42 w 308"/>
                  <a:gd name="T31" fmla="*/ 196 h 296"/>
                  <a:gd name="T32" fmla="*/ 21 w 308"/>
                  <a:gd name="T33" fmla="*/ 190 h 296"/>
                  <a:gd name="T34" fmla="*/ 17 w 308"/>
                  <a:gd name="T35" fmla="*/ 186 h 296"/>
                  <a:gd name="T36" fmla="*/ 14 w 308"/>
                  <a:gd name="T37" fmla="*/ 174 h 296"/>
                  <a:gd name="T38" fmla="*/ 3 w 308"/>
                  <a:gd name="T39" fmla="*/ 156 h 296"/>
                  <a:gd name="T40" fmla="*/ 10 w 308"/>
                  <a:gd name="T41" fmla="*/ 150 h 296"/>
                  <a:gd name="T42" fmla="*/ 12 w 308"/>
                  <a:gd name="T43" fmla="*/ 121 h 296"/>
                  <a:gd name="T44" fmla="*/ 9 w 308"/>
                  <a:gd name="T45" fmla="*/ 88 h 296"/>
                  <a:gd name="T46" fmla="*/ 0 w 308"/>
                  <a:gd name="T47" fmla="*/ 75 h 296"/>
                  <a:gd name="T48" fmla="*/ 6 w 308"/>
                  <a:gd name="T49" fmla="*/ 65 h 296"/>
                  <a:gd name="T50" fmla="*/ 18 w 308"/>
                  <a:gd name="T51" fmla="*/ 55 h 296"/>
                  <a:gd name="T52" fmla="*/ 18 w 308"/>
                  <a:gd name="T53" fmla="*/ 36 h 296"/>
                  <a:gd name="T54" fmla="*/ 41 w 308"/>
                  <a:gd name="T55" fmla="*/ 19 h 296"/>
                  <a:gd name="T56" fmla="*/ 42 w 308"/>
                  <a:gd name="T57" fmla="*/ 0 h 296"/>
                  <a:gd name="T58" fmla="*/ 61 w 308"/>
                  <a:gd name="T59" fmla="*/ 9 h 296"/>
                  <a:gd name="T60" fmla="*/ 88 w 308"/>
                  <a:gd name="T61" fmla="*/ 9 h 296"/>
                  <a:gd name="T62" fmla="*/ 115 w 308"/>
                  <a:gd name="T63" fmla="*/ 20 h 296"/>
                  <a:gd name="T64" fmla="*/ 127 w 308"/>
                  <a:gd name="T65" fmla="*/ 41 h 296"/>
                  <a:gd name="T66" fmla="*/ 163 w 308"/>
                  <a:gd name="T67" fmla="*/ 50 h 296"/>
                  <a:gd name="T68" fmla="*/ 186 w 308"/>
                  <a:gd name="T69" fmla="*/ 65 h 296"/>
                  <a:gd name="T70" fmla="*/ 205 w 308"/>
                  <a:gd name="T71" fmla="*/ 57 h 296"/>
                  <a:gd name="T72" fmla="*/ 210 w 308"/>
                  <a:gd name="T73" fmla="*/ 47 h 296"/>
                  <a:gd name="T74" fmla="*/ 206 w 308"/>
                  <a:gd name="T75" fmla="*/ 36 h 296"/>
                  <a:gd name="T76" fmla="*/ 208 w 308"/>
                  <a:gd name="T77" fmla="*/ 26 h 296"/>
                  <a:gd name="T78" fmla="*/ 228 w 308"/>
                  <a:gd name="T79" fmla="*/ 9 h 296"/>
                  <a:gd name="T80" fmla="*/ 248 w 308"/>
                  <a:gd name="T81" fmla="*/ 6 h 296"/>
                  <a:gd name="T82" fmla="*/ 264 w 308"/>
                  <a:gd name="T83" fmla="*/ 11 h 296"/>
                  <a:gd name="T84" fmla="*/ 271 w 308"/>
                  <a:gd name="T85" fmla="*/ 22 h 296"/>
                  <a:gd name="T86" fmla="*/ 303 w 308"/>
                  <a:gd name="T87" fmla="*/ 29 h 296"/>
                  <a:gd name="T88" fmla="*/ 308 w 308"/>
                  <a:gd name="T89" fmla="*/ 36 h 29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8" h="296">
                    <a:moveTo>
                      <a:pt x="308" y="36"/>
                    </a:moveTo>
                    <a:lnTo>
                      <a:pt x="302" y="41"/>
                    </a:lnTo>
                    <a:lnTo>
                      <a:pt x="303" y="65"/>
                    </a:lnTo>
                    <a:lnTo>
                      <a:pt x="298" y="71"/>
                    </a:lnTo>
                    <a:lnTo>
                      <a:pt x="302" y="89"/>
                    </a:lnTo>
                    <a:lnTo>
                      <a:pt x="307" y="94"/>
                    </a:lnTo>
                    <a:lnTo>
                      <a:pt x="308" y="245"/>
                    </a:lnTo>
                    <a:lnTo>
                      <a:pt x="308" y="284"/>
                    </a:lnTo>
                    <a:lnTo>
                      <a:pt x="289" y="285"/>
                    </a:lnTo>
                    <a:lnTo>
                      <a:pt x="289" y="296"/>
                    </a:lnTo>
                    <a:lnTo>
                      <a:pt x="134" y="216"/>
                    </a:lnTo>
                    <a:lnTo>
                      <a:pt x="115" y="222"/>
                    </a:lnTo>
                    <a:lnTo>
                      <a:pt x="108" y="225"/>
                    </a:lnTo>
                    <a:lnTo>
                      <a:pt x="92" y="213"/>
                    </a:lnTo>
                    <a:lnTo>
                      <a:pt x="51" y="213"/>
                    </a:lnTo>
                    <a:lnTo>
                      <a:pt x="42" y="196"/>
                    </a:lnTo>
                    <a:lnTo>
                      <a:pt x="21" y="190"/>
                    </a:lnTo>
                    <a:lnTo>
                      <a:pt x="17" y="186"/>
                    </a:lnTo>
                    <a:lnTo>
                      <a:pt x="14" y="174"/>
                    </a:lnTo>
                    <a:lnTo>
                      <a:pt x="3" y="156"/>
                    </a:lnTo>
                    <a:lnTo>
                      <a:pt x="10" y="150"/>
                    </a:lnTo>
                    <a:lnTo>
                      <a:pt x="12" y="121"/>
                    </a:lnTo>
                    <a:lnTo>
                      <a:pt x="9" y="88"/>
                    </a:lnTo>
                    <a:lnTo>
                      <a:pt x="0" y="75"/>
                    </a:lnTo>
                    <a:lnTo>
                      <a:pt x="6" y="65"/>
                    </a:lnTo>
                    <a:lnTo>
                      <a:pt x="18" y="55"/>
                    </a:lnTo>
                    <a:lnTo>
                      <a:pt x="18" y="36"/>
                    </a:lnTo>
                    <a:lnTo>
                      <a:pt x="41" y="19"/>
                    </a:lnTo>
                    <a:lnTo>
                      <a:pt x="42" y="0"/>
                    </a:lnTo>
                    <a:lnTo>
                      <a:pt x="61" y="9"/>
                    </a:lnTo>
                    <a:lnTo>
                      <a:pt x="88" y="9"/>
                    </a:lnTo>
                    <a:lnTo>
                      <a:pt x="115" y="20"/>
                    </a:lnTo>
                    <a:lnTo>
                      <a:pt x="127" y="41"/>
                    </a:lnTo>
                    <a:lnTo>
                      <a:pt x="163" y="50"/>
                    </a:lnTo>
                    <a:lnTo>
                      <a:pt x="186" y="65"/>
                    </a:lnTo>
                    <a:lnTo>
                      <a:pt x="205" y="57"/>
                    </a:lnTo>
                    <a:lnTo>
                      <a:pt x="210" y="47"/>
                    </a:lnTo>
                    <a:lnTo>
                      <a:pt x="206" y="36"/>
                    </a:lnTo>
                    <a:lnTo>
                      <a:pt x="208" y="26"/>
                    </a:lnTo>
                    <a:lnTo>
                      <a:pt x="228" y="9"/>
                    </a:lnTo>
                    <a:lnTo>
                      <a:pt x="248" y="6"/>
                    </a:lnTo>
                    <a:lnTo>
                      <a:pt x="264" y="11"/>
                    </a:lnTo>
                    <a:lnTo>
                      <a:pt x="271" y="22"/>
                    </a:lnTo>
                    <a:lnTo>
                      <a:pt x="303" y="29"/>
                    </a:lnTo>
                    <a:lnTo>
                      <a:pt x="308" y="3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5" name="Freeform 307"/>
              <p:cNvSpPr>
                <a:spLocks/>
              </p:cNvSpPr>
              <p:nvPr/>
            </p:nvSpPr>
            <p:spPr bwMode="auto">
              <a:xfrm>
                <a:off x="5411" y="4448"/>
                <a:ext cx="140" cy="275"/>
              </a:xfrm>
              <a:custGeom>
                <a:avLst/>
                <a:gdLst>
                  <a:gd name="T0" fmla="*/ 24 w 140"/>
                  <a:gd name="T1" fmla="*/ 82 h 275"/>
                  <a:gd name="T2" fmla="*/ 38 w 140"/>
                  <a:gd name="T3" fmla="*/ 77 h 275"/>
                  <a:gd name="T4" fmla="*/ 41 w 140"/>
                  <a:gd name="T5" fmla="*/ 79 h 275"/>
                  <a:gd name="T6" fmla="*/ 55 w 140"/>
                  <a:gd name="T7" fmla="*/ 72 h 275"/>
                  <a:gd name="T8" fmla="*/ 61 w 140"/>
                  <a:gd name="T9" fmla="*/ 78 h 275"/>
                  <a:gd name="T10" fmla="*/ 66 w 140"/>
                  <a:gd name="T11" fmla="*/ 78 h 275"/>
                  <a:gd name="T12" fmla="*/ 62 w 140"/>
                  <a:gd name="T13" fmla="*/ 68 h 275"/>
                  <a:gd name="T14" fmla="*/ 71 w 140"/>
                  <a:gd name="T15" fmla="*/ 62 h 275"/>
                  <a:gd name="T16" fmla="*/ 73 w 140"/>
                  <a:gd name="T17" fmla="*/ 68 h 275"/>
                  <a:gd name="T18" fmla="*/ 78 w 140"/>
                  <a:gd name="T19" fmla="*/ 67 h 275"/>
                  <a:gd name="T20" fmla="*/ 75 w 140"/>
                  <a:gd name="T21" fmla="*/ 59 h 275"/>
                  <a:gd name="T22" fmla="*/ 79 w 140"/>
                  <a:gd name="T23" fmla="*/ 53 h 275"/>
                  <a:gd name="T24" fmla="*/ 82 w 140"/>
                  <a:gd name="T25" fmla="*/ 50 h 275"/>
                  <a:gd name="T26" fmla="*/ 82 w 140"/>
                  <a:gd name="T27" fmla="*/ 57 h 275"/>
                  <a:gd name="T28" fmla="*/ 88 w 140"/>
                  <a:gd name="T29" fmla="*/ 50 h 275"/>
                  <a:gd name="T30" fmla="*/ 92 w 140"/>
                  <a:gd name="T31" fmla="*/ 49 h 275"/>
                  <a:gd name="T32" fmla="*/ 87 w 140"/>
                  <a:gd name="T33" fmla="*/ 44 h 275"/>
                  <a:gd name="T34" fmla="*/ 90 w 140"/>
                  <a:gd name="T35" fmla="*/ 38 h 275"/>
                  <a:gd name="T36" fmla="*/ 92 w 140"/>
                  <a:gd name="T37" fmla="*/ 40 h 275"/>
                  <a:gd name="T38" fmla="*/ 90 w 140"/>
                  <a:gd name="T39" fmla="*/ 29 h 275"/>
                  <a:gd name="T40" fmla="*/ 95 w 140"/>
                  <a:gd name="T41" fmla="*/ 29 h 275"/>
                  <a:gd name="T42" fmla="*/ 96 w 140"/>
                  <a:gd name="T43" fmla="*/ 33 h 275"/>
                  <a:gd name="T44" fmla="*/ 101 w 140"/>
                  <a:gd name="T45" fmla="*/ 23 h 275"/>
                  <a:gd name="T46" fmla="*/ 107 w 140"/>
                  <a:gd name="T47" fmla="*/ 23 h 275"/>
                  <a:gd name="T48" fmla="*/ 107 w 140"/>
                  <a:gd name="T49" fmla="*/ 6 h 275"/>
                  <a:gd name="T50" fmla="*/ 115 w 140"/>
                  <a:gd name="T51" fmla="*/ 0 h 275"/>
                  <a:gd name="T52" fmla="*/ 128 w 140"/>
                  <a:gd name="T53" fmla="*/ 18 h 275"/>
                  <a:gd name="T54" fmla="*/ 140 w 140"/>
                  <a:gd name="T55" fmla="*/ 65 h 275"/>
                  <a:gd name="T56" fmla="*/ 137 w 140"/>
                  <a:gd name="T57" fmla="*/ 75 h 275"/>
                  <a:gd name="T58" fmla="*/ 135 w 140"/>
                  <a:gd name="T59" fmla="*/ 75 h 275"/>
                  <a:gd name="T60" fmla="*/ 131 w 140"/>
                  <a:gd name="T61" fmla="*/ 65 h 275"/>
                  <a:gd name="T62" fmla="*/ 127 w 140"/>
                  <a:gd name="T63" fmla="*/ 65 h 275"/>
                  <a:gd name="T64" fmla="*/ 128 w 140"/>
                  <a:gd name="T65" fmla="*/ 88 h 275"/>
                  <a:gd name="T66" fmla="*/ 122 w 140"/>
                  <a:gd name="T67" fmla="*/ 99 h 275"/>
                  <a:gd name="T68" fmla="*/ 117 w 140"/>
                  <a:gd name="T69" fmla="*/ 131 h 275"/>
                  <a:gd name="T70" fmla="*/ 79 w 140"/>
                  <a:gd name="T71" fmla="*/ 253 h 275"/>
                  <a:gd name="T72" fmla="*/ 69 w 140"/>
                  <a:gd name="T73" fmla="*/ 265 h 275"/>
                  <a:gd name="T74" fmla="*/ 55 w 140"/>
                  <a:gd name="T75" fmla="*/ 266 h 275"/>
                  <a:gd name="T76" fmla="*/ 38 w 140"/>
                  <a:gd name="T77" fmla="*/ 275 h 275"/>
                  <a:gd name="T78" fmla="*/ 18 w 140"/>
                  <a:gd name="T79" fmla="*/ 260 h 275"/>
                  <a:gd name="T80" fmla="*/ 13 w 140"/>
                  <a:gd name="T81" fmla="*/ 253 h 275"/>
                  <a:gd name="T82" fmla="*/ 10 w 140"/>
                  <a:gd name="T83" fmla="*/ 231 h 275"/>
                  <a:gd name="T84" fmla="*/ 2 w 140"/>
                  <a:gd name="T85" fmla="*/ 212 h 275"/>
                  <a:gd name="T86" fmla="*/ 0 w 140"/>
                  <a:gd name="T87" fmla="*/ 196 h 275"/>
                  <a:gd name="T88" fmla="*/ 26 w 140"/>
                  <a:gd name="T89" fmla="*/ 153 h 275"/>
                  <a:gd name="T90" fmla="*/ 14 w 140"/>
                  <a:gd name="T91" fmla="*/ 107 h 275"/>
                  <a:gd name="T92" fmla="*/ 24 w 140"/>
                  <a:gd name="T93" fmla="*/ 87 h 275"/>
                  <a:gd name="T94" fmla="*/ 24 w 140"/>
                  <a:gd name="T95" fmla="*/ 82 h 27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40" h="275">
                    <a:moveTo>
                      <a:pt x="24" y="82"/>
                    </a:moveTo>
                    <a:lnTo>
                      <a:pt x="38" y="77"/>
                    </a:lnTo>
                    <a:lnTo>
                      <a:pt x="41" y="79"/>
                    </a:lnTo>
                    <a:lnTo>
                      <a:pt x="55" y="72"/>
                    </a:lnTo>
                    <a:lnTo>
                      <a:pt x="61" y="78"/>
                    </a:lnTo>
                    <a:lnTo>
                      <a:pt x="66" y="78"/>
                    </a:lnTo>
                    <a:lnTo>
                      <a:pt x="62" y="68"/>
                    </a:lnTo>
                    <a:lnTo>
                      <a:pt x="71" y="62"/>
                    </a:lnTo>
                    <a:lnTo>
                      <a:pt x="73" y="68"/>
                    </a:lnTo>
                    <a:lnTo>
                      <a:pt x="78" y="67"/>
                    </a:lnTo>
                    <a:lnTo>
                      <a:pt x="75" y="59"/>
                    </a:lnTo>
                    <a:lnTo>
                      <a:pt x="79" y="53"/>
                    </a:lnTo>
                    <a:lnTo>
                      <a:pt x="82" y="50"/>
                    </a:lnTo>
                    <a:lnTo>
                      <a:pt x="82" y="57"/>
                    </a:lnTo>
                    <a:lnTo>
                      <a:pt x="88" y="50"/>
                    </a:lnTo>
                    <a:lnTo>
                      <a:pt x="92" y="49"/>
                    </a:lnTo>
                    <a:lnTo>
                      <a:pt x="87" y="44"/>
                    </a:lnTo>
                    <a:lnTo>
                      <a:pt x="90" y="38"/>
                    </a:lnTo>
                    <a:lnTo>
                      <a:pt x="92" y="40"/>
                    </a:lnTo>
                    <a:lnTo>
                      <a:pt x="90" y="29"/>
                    </a:lnTo>
                    <a:lnTo>
                      <a:pt x="95" y="29"/>
                    </a:lnTo>
                    <a:lnTo>
                      <a:pt x="96" y="33"/>
                    </a:lnTo>
                    <a:lnTo>
                      <a:pt x="101" y="23"/>
                    </a:lnTo>
                    <a:lnTo>
                      <a:pt x="107" y="23"/>
                    </a:lnTo>
                    <a:lnTo>
                      <a:pt x="107" y="6"/>
                    </a:lnTo>
                    <a:lnTo>
                      <a:pt x="115" y="0"/>
                    </a:lnTo>
                    <a:lnTo>
                      <a:pt x="128" y="18"/>
                    </a:lnTo>
                    <a:lnTo>
                      <a:pt x="140" y="65"/>
                    </a:lnTo>
                    <a:lnTo>
                      <a:pt x="137" y="75"/>
                    </a:lnTo>
                    <a:lnTo>
                      <a:pt x="135" y="75"/>
                    </a:lnTo>
                    <a:lnTo>
                      <a:pt x="131" y="65"/>
                    </a:lnTo>
                    <a:lnTo>
                      <a:pt x="127" y="65"/>
                    </a:lnTo>
                    <a:lnTo>
                      <a:pt x="128" y="88"/>
                    </a:lnTo>
                    <a:lnTo>
                      <a:pt x="122" y="99"/>
                    </a:lnTo>
                    <a:lnTo>
                      <a:pt x="117" y="131"/>
                    </a:lnTo>
                    <a:lnTo>
                      <a:pt x="79" y="253"/>
                    </a:lnTo>
                    <a:lnTo>
                      <a:pt x="69" y="265"/>
                    </a:lnTo>
                    <a:lnTo>
                      <a:pt x="55" y="266"/>
                    </a:lnTo>
                    <a:lnTo>
                      <a:pt x="38" y="275"/>
                    </a:lnTo>
                    <a:lnTo>
                      <a:pt x="18" y="260"/>
                    </a:lnTo>
                    <a:lnTo>
                      <a:pt x="13" y="253"/>
                    </a:lnTo>
                    <a:lnTo>
                      <a:pt x="10" y="231"/>
                    </a:lnTo>
                    <a:lnTo>
                      <a:pt x="2" y="212"/>
                    </a:lnTo>
                    <a:lnTo>
                      <a:pt x="0" y="196"/>
                    </a:lnTo>
                    <a:lnTo>
                      <a:pt x="26" y="153"/>
                    </a:lnTo>
                    <a:lnTo>
                      <a:pt x="14" y="107"/>
                    </a:lnTo>
                    <a:lnTo>
                      <a:pt x="24" y="87"/>
                    </a:lnTo>
                    <a:lnTo>
                      <a:pt x="24" y="8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6" name="Freeform 308"/>
              <p:cNvSpPr>
                <a:spLocks/>
              </p:cNvSpPr>
              <p:nvPr/>
            </p:nvSpPr>
            <p:spPr bwMode="auto">
              <a:xfrm>
                <a:off x="4342" y="3715"/>
                <a:ext cx="315" cy="300"/>
              </a:xfrm>
              <a:custGeom>
                <a:avLst/>
                <a:gdLst>
                  <a:gd name="T0" fmla="*/ 140 w 315"/>
                  <a:gd name="T1" fmla="*/ 0 h 300"/>
                  <a:gd name="T2" fmla="*/ 256 w 315"/>
                  <a:gd name="T3" fmla="*/ 79 h 300"/>
                  <a:gd name="T4" fmla="*/ 257 w 315"/>
                  <a:gd name="T5" fmla="*/ 85 h 300"/>
                  <a:gd name="T6" fmla="*/ 265 w 315"/>
                  <a:gd name="T7" fmla="*/ 89 h 300"/>
                  <a:gd name="T8" fmla="*/ 270 w 315"/>
                  <a:gd name="T9" fmla="*/ 96 h 300"/>
                  <a:gd name="T10" fmla="*/ 296 w 315"/>
                  <a:gd name="T11" fmla="*/ 106 h 300"/>
                  <a:gd name="T12" fmla="*/ 295 w 315"/>
                  <a:gd name="T13" fmla="*/ 122 h 300"/>
                  <a:gd name="T14" fmla="*/ 299 w 315"/>
                  <a:gd name="T15" fmla="*/ 124 h 300"/>
                  <a:gd name="T16" fmla="*/ 315 w 315"/>
                  <a:gd name="T17" fmla="*/ 120 h 300"/>
                  <a:gd name="T18" fmla="*/ 315 w 315"/>
                  <a:gd name="T19" fmla="*/ 184 h 300"/>
                  <a:gd name="T20" fmla="*/ 310 w 315"/>
                  <a:gd name="T21" fmla="*/ 187 h 300"/>
                  <a:gd name="T22" fmla="*/ 301 w 315"/>
                  <a:gd name="T23" fmla="*/ 197 h 300"/>
                  <a:gd name="T24" fmla="*/ 259 w 315"/>
                  <a:gd name="T25" fmla="*/ 197 h 300"/>
                  <a:gd name="T26" fmla="*/ 251 w 315"/>
                  <a:gd name="T27" fmla="*/ 205 h 300"/>
                  <a:gd name="T28" fmla="*/ 237 w 315"/>
                  <a:gd name="T29" fmla="*/ 205 h 300"/>
                  <a:gd name="T30" fmla="*/ 218 w 315"/>
                  <a:gd name="T31" fmla="*/ 207 h 300"/>
                  <a:gd name="T32" fmla="*/ 187 w 315"/>
                  <a:gd name="T33" fmla="*/ 232 h 300"/>
                  <a:gd name="T34" fmla="*/ 159 w 315"/>
                  <a:gd name="T35" fmla="*/ 241 h 300"/>
                  <a:gd name="T36" fmla="*/ 152 w 315"/>
                  <a:gd name="T37" fmla="*/ 259 h 300"/>
                  <a:gd name="T38" fmla="*/ 138 w 315"/>
                  <a:gd name="T39" fmla="*/ 274 h 300"/>
                  <a:gd name="T40" fmla="*/ 134 w 315"/>
                  <a:gd name="T41" fmla="*/ 297 h 300"/>
                  <a:gd name="T42" fmla="*/ 123 w 315"/>
                  <a:gd name="T43" fmla="*/ 295 h 300"/>
                  <a:gd name="T44" fmla="*/ 114 w 315"/>
                  <a:gd name="T45" fmla="*/ 299 h 300"/>
                  <a:gd name="T46" fmla="*/ 113 w 315"/>
                  <a:gd name="T47" fmla="*/ 289 h 300"/>
                  <a:gd name="T48" fmla="*/ 105 w 315"/>
                  <a:gd name="T49" fmla="*/ 291 h 300"/>
                  <a:gd name="T50" fmla="*/ 104 w 315"/>
                  <a:gd name="T51" fmla="*/ 296 h 300"/>
                  <a:gd name="T52" fmla="*/ 98 w 315"/>
                  <a:gd name="T53" fmla="*/ 300 h 300"/>
                  <a:gd name="T54" fmla="*/ 89 w 315"/>
                  <a:gd name="T55" fmla="*/ 294 h 300"/>
                  <a:gd name="T56" fmla="*/ 80 w 315"/>
                  <a:gd name="T57" fmla="*/ 300 h 300"/>
                  <a:gd name="T58" fmla="*/ 74 w 315"/>
                  <a:gd name="T59" fmla="*/ 292 h 300"/>
                  <a:gd name="T60" fmla="*/ 74 w 315"/>
                  <a:gd name="T61" fmla="*/ 282 h 300"/>
                  <a:gd name="T62" fmla="*/ 66 w 315"/>
                  <a:gd name="T63" fmla="*/ 285 h 300"/>
                  <a:gd name="T64" fmla="*/ 73 w 315"/>
                  <a:gd name="T65" fmla="*/ 276 h 300"/>
                  <a:gd name="T66" fmla="*/ 64 w 315"/>
                  <a:gd name="T67" fmla="*/ 270 h 300"/>
                  <a:gd name="T68" fmla="*/ 59 w 315"/>
                  <a:gd name="T69" fmla="*/ 254 h 300"/>
                  <a:gd name="T70" fmla="*/ 54 w 315"/>
                  <a:gd name="T71" fmla="*/ 254 h 300"/>
                  <a:gd name="T72" fmla="*/ 46 w 315"/>
                  <a:gd name="T73" fmla="*/ 262 h 300"/>
                  <a:gd name="T74" fmla="*/ 35 w 315"/>
                  <a:gd name="T75" fmla="*/ 259 h 300"/>
                  <a:gd name="T76" fmla="*/ 30 w 315"/>
                  <a:gd name="T77" fmla="*/ 265 h 300"/>
                  <a:gd name="T78" fmla="*/ 24 w 315"/>
                  <a:gd name="T79" fmla="*/ 259 h 300"/>
                  <a:gd name="T80" fmla="*/ 15 w 315"/>
                  <a:gd name="T81" fmla="*/ 262 h 300"/>
                  <a:gd name="T82" fmla="*/ 16 w 315"/>
                  <a:gd name="T83" fmla="*/ 255 h 300"/>
                  <a:gd name="T84" fmla="*/ 15 w 315"/>
                  <a:gd name="T85" fmla="*/ 245 h 300"/>
                  <a:gd name="T86" fmla="*/ 2 w 315"/>
                  <a:gd name="T87" fmla="*/ 231 h 300"/>
                  <a:gd name="T88" fmla="*/ 4 w 315"/>
                  <a:gd name="T89" fmla="*/ 226 h 300"/>
                  <a:gd name="T90" fmla="*/ 0 w 315"/>
                  <a:gd name="T91" fmla="*/ 208 h 300"/>
                  <a:gd name="T92" fmla="*/ 7 w 315"/>
                  <a:gd name="T93" fmla="*/ 201 h 300"/>
                  <a:gd name="T94" fmla="*/ 14 w 315"/>
                  <a:gd name="T95" fmla="*/ 187 h 300"/>
                  <a:gd name="T96" fmla="*/ 18 w 315"/>
                  <a:gd name="T97" fmla="*/ 189 h 300"/>
                  <a:gd name="T98" fmla="*/ 24 w 315"/>
                  <a:gd name="T99" fmla="*/ 200 h 300"/>
                  <a:gd name="T100" fmla="*/ 30 w 315"/>
                  <a:gd name="T101" fmla="*/ 201 h 300"/>
                  <a:gd name="T102" fmla="*/ 39 w 315"/>
                  <a:gd name="T103" fmla="*/ 194 h 300"/>
                  <a:gd name="T104" fmla="*/ 128 w 315"/>
                  <a:gd name="T105" fmla="*/ 195 h 300"/>
                  <a:gd name="T106" fmla="*/ 132 w 315"/>
                  <a:gd name="T107" fmla="*/ 179 h 300"/>
                  <a:gd name="T108" fmla="*/ 124 w 315"/>
                  <a:gd name="T109" fmla="*/ 177 h 300"/>
                  <a:gd name="T110" fmla="*/ 105 w 315"/>
                  <a:gd name="T111" fmla="*/ 0 h 300"/>
                  <a:gd name="T112" fmla="*/ 140 w 315"/>
                  <a:gd name="T113" fmla="*/ 0 h 3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15" h="300">
                    <a:moveTo>
                      <a:pt x="140" y="0"/>
                    </a:moveTo>
                    <a:lnTo>
                      <a:pt x="256" y="79"/>
                    </a:lnTo>
                    <a:lnTo>
                      <a:pt x="257" y="85"/>
                    </a:lnTo>
                    <a:lnTo>
                      <a:pt x="265" y="89"/>
                    </a:lnTo>
                    <a:lnTo>
                      <a:pt x="270" y="96"/>
                    </a:lnTo>
                    <a:lnTo>
                      <a:pt x="296" y="106"/>
                    </a:lnTo>
                    <a:lnTo>
                      <a:pt x="295" y="122"/>
                    </a:lnTo>
                    <a:lnTo>
                      <a:pt x="299" y="124"/>
                    </a:lnTo>
                    <a:lnTo>
                      <a:pt x="315" y="120"/>
                    </a:lnTo>
                    <a:lnTo>
                      <a:pt x="315" y="184"/>
                    </a:lnTo>
                    <a:lnTo>
                      <a:pt x="310" y="187"/>
                    </a:lnTo>
                    <a:lnTo>
                      <a:pt x="301" y="197"/>
                    </a:lnTo>
                    <a:lnTo>
                      <a:pt x="259" y="197"/>
                    </a:lnTo>
                    <a:lnTo>
                      <a:pt x="251" y="205"/>
                    </a:lnTo>
                    <a:lnTo>
                      <a:pt x="237" y="205"/>
                    </a:lnTo>
                    <a:lnTo>
                      <a:pt x="218" y="207"/>
                    </a:lnTo>
                    <a:lnTo>
                      <a:pt x="187" y="232"/>
                    </a:lnTo>
                    <a:lnTo>
                      <a:pt x="159" y="241"/>
                    </a:lnTo>
                    <a:lnTo>
                      <a:pt x="152" y="259"/>
                    </a:lnTo>
                    <a:lnTo>
                      <a:pt x="138" y="274"/>
                    </a:lnTo>
                    <a:lnTo>
                      <a:pt x="134" y="297"/>
                    </a:lnTo>
                    <a:lnTo>
                      <a:pt x="123" y="295"/>
                    </a:lnTo>
                    <a:lnTo>
                      <a:pt x="114" y="299"/>
                    </a:lnTo>
                    <a:lnTo>
                      <a:pt x="113" y="289"/>
                    </a:lnTo>
                    <a:lnTo>
                      <a:pt x="105" y="291"/>
                    </a:lnTo>
                    <a:lnTo>
                      <a:pt x="104" y="296"/>
                    </a:lnTo>
                    <a:lnTo>
                      <a:pt x="98" y="300"/>
                    </a:lnTo>
                    <a:lnTo>
                      <a:pt x="89" y="294"/>
                    </a:lnTo>
                    <a:lnTo>
                      <a:pt x="80" y="300"/>
                    </a:lnTo>
                    <a:lnTo>
                      <a:pt x="74" y="292"/>
                    </a:lnTo>
                    <a:lnTo>
                      <a:pt x="74" y="282"/>
                    </a:lnTo>
                    <a:lnTo>
                      <a:pt x="66" y="285"/>
                    </a:lnTo>
                    <a:lnTo>
                      <a:pt x="73" y="276"/>
                    </a:lnTo>
                    <a:lnTo>
                      <a:pt x="64" y="270"/>
                    </a:lnTo>
                    <a:lnTo>
                      <a:pt x="59" y="254"/>
                    </a:lnTo>
                    <a:lnTo>
                      <a:pt x="54" y="254"/>
                    </a:lnTo>
                    <a:lnTo>
                      <a:pt x="46" y="262"/>
                    </a:lnTo>
                    <a:lnTo>
                      <a:pt x="35" y="259"/>
                    </a:lnTo>
                    <a:lnTo>
                      <a:pt x="30" y="265"/>
                    </a:lnTo>
                    <a:lnTo>
                      <a:pt x="24" y="259"/>
                    </a:lnTo>
                    <a:lnTo>
                      <a:pt x="15" y="262"/>
                    </a:lnTo>
                    <a:lnTo>
                      <a:pt x="16" y="255"/>
                    </a:lnTo>
                    <a:lnTo>
                      <a:pt x="15" y="245"/>
                    </a:lnTo>
                    <a:lnTo>
                      <a:pt x="2" y="231"/>
                    </a:lnTo>
                    <a:lnTo>
                      <a:pt x="4" y="226"/>
                    </a:lnTo>
                    <a:lnTo>
                      <a:pt x="0" y="208"/>
                    </a:lnTo>
                    <a:lnTo>
                      <a:pt x="7" y="201"/>
                    </a:lnTo>
                    <a:lnTo>
                      <a:pt x="14" y="187"/>
                    </a:lnTo>
                    <a:lnTo>
                      <a:pt x="18" y="189"/>
                    </a:lnTo>
                    <a:lnTo>
                      <a:pt x="24" y="200"/>
                    </a:lnTo>
                    <a:lnTo>
                      <a:pt x="30" y="201"/>
                    </a:lnTo>
                    <a:lnTo>
                      <a:pt x="39" y="194"/>
                    </a:lnTo>
                    <a:lnTo>
                      <a:pt x="128" y="195"/>
                    </a:lnTo>
                    <a:lnTo>
                      <a:pt x="132" y="179"/>
                    </a:lnTo>
                    <a:lnTo>
                      <a:pt x="124" y="177"/>
                    </a:lnTo>
                    <a:lnTo>
                      <a:pt x="105" y="0"/>
                    </a:lnTo>
                    <a:lnTo>
                      <a:pt x="14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7" name="Freeform 309"/>
              <p:cNvSpPr>
                <a:spLocks/>
              </p:cNvSpPr>
              <p:nvPr/>
            </p:nvSpPr>
            <p:spPr bwMode="auto">
              <a:xfrm>
                <a:off x="4249" y="3666"/>
                <a:ext cx="233" cy="257"/>
              </a:xfrm>
              <a:custGeom>
                <a:avLst/>
                <a:gdLst>
                  <a:gd name="T0" fmla="*/ 0 w 233"/>
                  <a:gd name="T1" fmla="*/ 132 h 257"/>
                  <a:gd name="T2" fmla="*/ 3 w 233"/>
                  <a:gd name="T3" fmla="*/ 130 h 257"/>
                  <a:gd name="T4" fmla="*/ 13 w 233"/>
                  <a:gd name="T5" fmla="*/ 145 h 257"/>
                  <a:gd name="T6" fmla="*/ 15 w 233"/>
                  <a:gd name="T7" fmla="*/ 155 h 257"/>
                  <a:gd name="T8" fmla="*/ 9 w 233"/>
                  <a:gd name="T9" fmla="*/ 164 h 257"/>
                  <a:gd name="T10" fmla="*/ 16 w 233"/>
                  <a:gd name="T11" fmla="*/ 183 h 257"/>
                  <a:gd name="T12" fmla="*/ 16 w 233"/>
                  <a:gd name="T13" fmla="*/ 200 h 257"/>
                  <a:gd name="T14" fmla="*/ 7 w 233"/>
                  <a:gd name="T15" fmla="*/ 231 h 257"/>
                  <a:gd name="T16" fmla="*/ 12 w 233"/>
                  <a:gd name="T17" fmla="*/ 223 h 257"/>
                  <a:gd name="T18" fmla="*/ 49 w 233"/>
                  <a:gd name="T19" fmla="*/ 220 h 257"/>
                  <a:gd name="T20" fmla="*/ 60 w 233"/>
                  <a:gd name="T21" fmla="*/ 231 h 257"/>
                  <a:gd name="T22" fmla="*/ 68 w 233"/>
                  <a:gd name="T23" fmla="*/ 231 h 257"/>
                  <a:gd name="T24" fmla="*/ 78 w 233"/>
                  <a:gd name="T25" fmla="*/ 247 h 257"/>
                  <a:gd name="T26" fmla="*/ 93 w 233"/>
                  <a:gd name="T27" fmla="*/ 257 h 257"/>
                  <a:gd name="T28" fmla="*/ 100 w 233"/>
                  <a:gd name="T29" fmla="*/ 250 h 257"/>
                  <a:gd name="T30" fmla="*/ 107 w 233"/>
                  <a:gd name="T31" fmla="*/ 236 h 257"/>
                  <a:gd name="T32" fmla="*/ 111 w 233"/>
                  <a:gd name="T33" fmla="*/ 238 h 257"/>
                  <a:gd name="T34" fmla="*/ 117 w 233"/>
                  <a:gd name="T35" fmla="*/ 249 h 257"/>
                  <a:gd name="T36" fmla="*/ 123 w 233"/>
                  <a:gd name="T37" fmla="*/ 250 h 257"/>
                  <a:gd name="T38" fmla="*/ 132 w 233"/>
                  <a:gd name="T39" fmla="*/ 243 h 257"/>
                  <a:gd name="T40" fmla="*/ 221 w 233"/>
                  <a:gd name="T41" fmla="*/ 244 h 257"/>
                  <a:gd name="T42" fmla="*/ 225 w 233"/>
                  <a:gd name="T43" fmla="*/ 228 h 257"/>
                  <a:gd name="T44" fmla="*/ 217 w 233"/>
                  <a:gd name="T45" fmla="*/ 226 h 257"/>
                  <a:gd name="T46" fmla="*/ 198 w 233"/>
                  <a:gd name="T47" fmla="*/ 49 h 257"/>
                  <a:gd name="T48" fmla="*/ 233 w 233"/>
                  <a:gd name="T49" fmla="*/ 49 h 257"/>
                  <a:gd name="T50" fmla="*/ 162 w 233"/>
                  <a:gd name="T51" fmla="*/ 0 h 257"/>
                  <a:gd name="T52" fmla="*/ 160 w 233"/>
                  <a:gd name="T53" fmla="*/ 26 h 257"/>
                  <a:gd name="T54" fmla="*/ 99 w 233"/>
                  <a:gd name="T55" fmla="*/ 25 h 257"/>
                  <a:gd name="T56" fmla="*/ 98 w 233"/>
                  <a:gd name="T57" fmla="*/ 79 h 257"/>
                  <a:gd name="T58" fmla="*/ 80 w 233"/>
                  <a:gd name="T59" fmla="*/ 84 h 257"/>
                  <a:gd name="T60" fmla="*/ 74 w 233"/>
                  <a:gd name="T61" fmla="*/ 92 h 257"/>
                  <a:gd name="T62" fmla="*/ 78 w 233"/>
                  <a:gd name="T63" fmla="*/ 123 h 257"/>
                  <a:gd name="T64" fmla="*/ 5 w 233"/>
                  <a:gd name="T65" fmla="*/ 124 h 257"/>
                  <a:gd name="T66" fmla="*/ 0 w 233"/>
                  <a:gd name="T67" fmla="*/ 132 h 2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3" h="257">
                    <a:moveTo>
                      <a:pt x="0" y="132"/>
                    </a:moveTo>
                    <a:lnTo>
                      <a:pt x="3" y="130"/>
                    </a:lnTo>
                    <a:lnTo>
                      <a:pt x="13" y="145"/>
                    </a:lnTo>
                    <a:lnTo>
                      <a:pt x="15" y="155"/>
                    </a:lnTo>
                    <a:lnTo>
                      <a:pt x="9" y="164"/>
                    </a:lnTo>
                    <a:lnTo>
                      <a:pt x="16" y="183"/>
                    </a:lnTo>
                    <a:lnTo>
                      <a:pt x="16" y="200"/>
                    </a:lnTo>
                    <a:lnTo>
                      <a:pt x="7" y="231"/>
                    </a:lnTo>
                    <a:lnTo>
                      <a:pt x="12" y="223"/>
                    </a:lnTo>
                    <a:lnTo>
                      <a:pt x="49" y="220"/>
                    </a:lnTo>
                    <a:lnTo>
                      <a:pt x="60" y="231"/>
                    </a:lnTo>
                    <a:lnTo>
                      <a:pt x="68" y="231"/>
                    </a:lnTo>
                    <a:lnTo>
                      <a:pt x="78" y="247"/>
                    </a:lnTo>
                    <a:lnTo>
                      <a:pt x="93" y="257"/>
                    </a:lnTo>
                    <a:lnTo>
                      <a:pt x="100" y="250"/>
                    </a:lnTo>
                    <a:lnTo>
                      <a:pt x="107" y="236"/>
                    </a:lnTo>
                    <a:lnTo>
                      <a:pt x="111" y="238"/>
                    </a:lnTo>
                    <a:lnTo>
                      <a:pt x="117" y="249"/>
                    </a:lnTo>
                    <a:lnTo>
                      <a:pt x="123" y="250"/>
                    </a:lnTo>
                    <a:lnTo>
                      <a:pt x="132" y="243"/>
                    </a:lnTo>
                    <a:lnTo>
                      <a:pt x="221" y="244"/>
                    </a:lnTo>
                    <a:lnTo>
                      <a:pt x="225" y="228"/>
                    </a:lnTo>
                    <a:lnTo>
                      <a:pt x="217" y="226"/>
                    </a:lnTo>
                    <a:lnTo>
                      <a:pt x="198" y="49"/>
                    </a:lnTo>
                    <a:lnTo>
                      <a:pt x="233" y="49"/>
                    </a:lnTo>
                    <a:lnTo>
                      <a:pt x="162" y="0"/>
                    </a:lnTo>
                    <a:lnTo>
                      <a:pt x="160" y="26"/>
                    </a:lnTo>
                    <a:lnTo>
                      <a:pt x="99" y="25"/>
                    </a:lnTo>
                    <a:lnTo>
                      <a:pt x="98" y="79"/>
                    </a:lnTo>
                    <a:lnTo>
                      <a:pt x="80" y="84"/>
                    </a:lnTo>
                    <a:lnTo>
                      <a:pt x="74" y="92"/>
                    </a:lnTo>
                    <a:lnTo>
                      <a:pt x="78" y="123"/>
                    </a:lnTo>
                    <a:lnTo>
                      <a:pt x="5" y="124"/>
                    </a:lnTo>
                    <a:lnTo>
                      <a:pt x="0" y="13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8" name="Freeform 310"/>
              <p:cNvSpPr>
                <a:spLocks/>
              </p:cNvSpPr>
              <p:nvPr/>
            </p:nvSpPr>
            <p:spPr bwMode="auto">
              <a:xfrm>
                <a:off x="4326" y="3469"/>
                <a:ext cx="230" cy="187"/>
              </a:xfrm>
              <a:custGeom>
                <a:avLst/>
                <a:gdLst>
                  <a:gd name="T0" fmla="*/ 0 w 230"/>
                  <a:gd name="T1" fmla="*/ 187 h 187"/>
                  <a:gd name="T2" fmla="*/ 1 w 230"/>
                  <a:gd name="T3" fmla="*/ 183 h 187"/>
                  <a:gd name="T4" fmla="*/ 26 w 230"/>
                  <a:gd name="T5" fmla="*/ 175 h 187"/>
                  <a:gd name="T6" fmla="*/ 51 w 230"/>
                  <a:gd name="T7" fmla="*/ 155 h 187"/>
                  <a:gd name="T8" fmla="*/ 57 w 230"/>
                  <a:gd name="T9" fmla="*/ 146 h 187"/>
                  <a:gd name="T10" fmla="*/ 63 w 230"/>
                  <a:gd name="T11" fmla="*/ 135 h 187"/>
                  <a:gd name="T12" fmla="*/ 60 w 230"/>
                  <a:gd name="T13" fmla="*/ 121 h 187"/>
                  <a:gd name="T14" fmla="*/ 61 w 230"/>
                  <a:gd name="T15" fmla="*/ 104 h 187"/>
                  <a:gd name="T16" fmla="*/ 72 w 230"/>
                  <a:gd name="T17" fmla="*/ 90 h 187"/>
                  <a:gd name="T18" fmla="*/ 75 w 230"/>
                  <a:gd name="T19" fmla="*/ 79 h 187"/>
                  <a:gd name="T20" fmla="*/ 90 w 230"/>
                  <a:gd name="T21" fmla="*/ 62 h 187"/>
                  <a:gd name="T22" fmla="*/ 122 w 230"/>
                  <a:gd name="T23" fmla="*/ 43 h 187"/>
                  <a:gd name="T24" fmla="*/ 139 w 230"/>
                  <a:gd name="T25" fmla="*/ 4 h 187"/>
                  <a:gd name="T26" fmla="*/ 148 w 230"/>
                  <a:gd name="T27" fmla="*/ 0 h 187"/>
                  <a:gd name="T28" fmla="*/ 156 w 230"/>
                  <a:gd name="T29" fmla="*/ 11 h 187"/>
                  <a:gd name="T30" fmla="*/ 167 w 230"/>
                  <a:gd name="T31" fmla="*/ 17 h 187"/>
                  <a:gd name="T32" fmla="*/ 193 w 230"/>
                  <a:gd name="T33" fmla="*/ 14 h 187"/>
                  <a:gd name="T34" fmla="*/ 213 w 230"/>
                  <a:gd name="T35" fmla="*/ 19 h 187"/>
                  <a:gd name="T36" fmla="*/ 208 w 230"/>
                  <a:gd name="T37" fmla="*/ 19 h 187"/>
                  <a:gd name="T38" fmla="*/ 218 w 230"/>
                  <a:gd name="T39" fmla="*/ 26 h 187"/>
                  <a:gd name="T40" fmla="*/ 220 w 230"/>
                  <a:gd name="T41" fmla="*/ 66 h 187"/>
                  <a:gd name="T42" fmla="*/ 230 w 230"/>
                  <a:gd name="T43" fmla="*/ 78 h 187"/>
                  <a:gd name="T44" fmla="*/ 227 w 230"/>
                  <a:gd name="T45" fmla="*/ 82 h 187"/>
                  <a:gd name="T46" fmla="*/ 228 w 230"/>
                  <a:gd name="T47" fmla="*/ 86 h 187"/>
                  <a:gd name="T48" fmla="*/ 195 w 230"/>
                  <a:gd name="T49" fmla="*/ 88 h 187"/>
                  <a:gd name="T50" fmla="*/ 193 w 230"/>
                  <a:gd name="T51" fmla="*/ 94 h 187"/>
                  <a:gd name="T52" fmla="*/ 177 w 230"/>
                  <a:gd name="T53" fmla="*/ 98 h 187"/>
                  <a:gd name="T54" fmla="*/ 177 w 230"/>
                  <a:gd name="T55" fmla="*/ 108 h 187"/>
                  <a:gd name="T56" fmla="*/ 180 w 230"/>
                  <a:gd name="T57" fmla="*/ 113 h 187"/>
                  <a:gd name="T58" fmla="*/ 158 w 230"/>
                  <a:gd name="T59" fmla="*/ 123 h 187"/>
                  <a:gd name="T60" fmla="*/ 142 w 230"/>
                  <a:gd name="T61" fmla="*/ 138 h 187"/>
                  <a:gd name="T62" fmla="*/ 125 w 230"/>
                  <a:gd name="T63" fmla="*/ 140 h 187"/>
                  <a:gd name="T64" fmla="*/ 122 w 230"/>
                  <a:gd name="T65" fmla="*/ 145 h 187"/>
                  <a:gd name="T66" fmla="*/ 114 w 230"/>
                  <a:gd name="T67" fmla="*/ 144 h 187"/>
                  <a:gd name="T68" fmla="*/ 93 w 230"/>
                  <a:gd name="T69" fmla="*/ 155 h 187"/>
                  <a:gd name="T70" fmla="*/ 85 w 230"/>
                  <a:gd name="T71" fmla="*/ 162 h 187"/>
                  <a:gd name="T72" fmla="*/ 85 w 230"/>
                  <a:gd name="T73" fmla="*/ 187 h 187"/>
                  <a:gd name="T74" fmla="*/ 0 w 230"/>
                  <a:gd name="T75" fmla="*/ 187 h 1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30" h="187">
                    <a:moveTo>
                      <a:pt x="0" y="187"/>
                    </a:moveTo>
                    <a:lnTo>
                      <a:pt x="1" y="183"/>
                    </a:lnTo>
                    <a:lnTo>
                      <a:pt x="26" y="175"/>
                    </a:lnTo>
                    <a:lnTo>
                      <a:pt x="51" y="155"/>
                    </a:lnTo>
                    <a:lnTo>
                      <a:pt x="57" y="146"/>
                    </a:lnTo>
                    <a:lnTo>
                      <a:pt x="63" y="135"/>
                    </a:lnTo>
                    <a:lnTo>
                      <a:pt x="60" y="121"/>
                    </a:lnTo>
                    <a:lnTo>
                      <a:pt x="61" y="104"/>
                    </a:lnTo>
                    <a:lnTo>
                      <a:pt x="72" y="90"/>
                    </a:lnTo>
                    <a:lnTo>
                      <a:pt x="75" y="79"/>
                    </a:lnTo>
                    <a:lnTo>
                      <a:pt x="90" y="62"/>
                    </a:lnTo>
                    <a:lnTo>
                      <a:pt x="122" y="43"/>
                    </a:lnTo>
                    <a:lnTo>
                      <a:pt x="139" y="4"/>
                    </a:lnTo>
                    <a:lnTo>
                      <a:pt x="148" y="0"/>
                    </a:lnTo>
                    <a:lnTo>
                      <a:pt x="156" y="11"/>
                    </a:lnTo>
                    <a:lnTo>
                      <a:pt x="167" y="17"/>
                    </a:lnTo>
                    <a:lnTo>
                      <a:pt x="193" y="14"/>
                    </a:lnTo>
                    <a:lnTo>
                      <a:pt x="213" y="19"/>
                    </a:lnTo>
                    <a:lnTo>
                      <a:pt x="208" y="19"/>
                    </a:lnTo>
                    <a:lnTo>
                      <a:pt x="218" y="26"/>
                    </a:lnTo>
                    <a:lnTo>
                      <a:pt x="220" y="66"/>
                    </a:lnTo>
                    <a:lnTo>
                      <a:pt x="230" y="78"/>
                    </a:lnTo>
                    <a:lnTo>
                      <a:pt x="227" y="82"/>
                    </a:lnTo>
                    <a:lnTo>
                      <a:pt x="228" y="86"/>
                    </a:lnTo>
                    <a:lnTo>
                      <a:pt x="195" y="88"/>
                    </a:lnTo>
                    <a:lnTo>
                      <a:pt x="193" y="94"/>
                    </a:lnTo>
                    <a:lnTo>
                      <a:pt x="177" y="98"/>
                    </a:lnTo>
                    <a:lnTo>
                      <a:pt x="177" y="108"/>
                    </a:lnTo>
                    <a:lnTo>
                      <a:pt x="180" y="113"/>
                    </a:lnTo>
                    <a:lnTo>
                      <a:pt x="158" y="123"/>
                    </a:lnTo>
                    <a:lnTo>
                      <a:pt x="142" y="138"/>
                    </a:lnTo>
                    <a:lnTo>
                      <a:pt x="125" y="140"/>
                    </a:lnTo>
                    <a:lnTo>
                      <a:pt x="122" y="145"/>
                    </a:lnTo>
                    <a:lnTo>
                      <a:pt x="114" y="144"/>
                    </a:lnTo>
                    <a:lnTo>
                      <a:pt x="93" y="155"/>
                    </a:lnTo>
                    <a:lnTo>
                      <a:pt x="85" y="162"/>
                    </a:lnTo>
                    <a:lnTo>
                      <a:pt x="85" y="187"/>
                    </a:lnTo>
                    <a:lnTo>
                      <a:pt x="0" y="18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99" name="Freeform 311"/>
              <p:cNvSpPr>
                <a:spLocks/>
              </p:cNvSpPr>
              <p:nvPr/>
            </p:nvSpPr>
            <p:spPr bwMode="auto">
              <a:xfrm>
                <a:off x="4578" y="3746"/>
                <a:ext cx="308" cy="239"/>
              </a:xfrm>
              <a:custGeom>
                <a:avLst/>
                <a:gdLst>
                  <a:gd name="T0" fmla="*/ 290 w 308"/>
                  <a:gd name="T1" fmla="*/ 9 h 239"/>
                  <a:gd name="T2" fmla="*/ 283 w 308"/>
                  <a:gd name="T3" fmla="*/ 12 h 239"/>
                  <a:gd name="T4" fmla="*/ 267 w 308"/>
                  <a:gd name="T5" fmla="*/ 0 h 239"/>
                  <a:gd name="T6" fmla="*/ 226 w 308"/>
                  <a:gd name="T7" fmla="*/ 0 h 239"/>
                  <a:gd name="T8" fmla="*/ 151 w 308"/>
                  <a:gd name="T9" fmla="*/ 50 h 239"/>
                  <a:gd name="T10" fmla="*/ 108 w 308"/>
                  <a:gd name="T11" fmla="*/ 82 h 239"/>
                  <a:gd name="T12" fmla="*/ 79 w 308"/>
                  <a:gd name="T13" fmla="*/ 89 h 239"/>
                  <a:gd name="T14" fmla="*/ 79 w 308"/>
                  <a:gd name="T15" fmla="*/ 153 h 239"/>
                  <a:gd name="T16" fmla="*/ 74 w 308"/>
                  <a:gd name="T17" fmla="*/ 156 h 239"/>
                  <a:gd name="T18" fmla="*/ 65 w 308"/>
                  <a:gd name="T19" fmla="*/ 166 h 239"/>
                  <a:gd name="T20" fmla="*/ 23 w 308"/>
                  <a:gd name="T21" fmla="*/ 166 h 239"/>
                  <a:gd name="T22" fmla="*/ 15 w 308"/>
                  <a:gd name="T23" fmla="*/ 174 h 239"/>
                  <a:gd name="T24" fmla="*/ 1 w 308"/>
                  <a:gd name="T25" fmla="*/ 174 h 239"/>
                  <a:gd name="T26" fmla="*/ 0 w 308"/>
                  <a:gd name="T27" fmla="*/ 182 h 239"/>
                  <a:gd name="T28" fmla="*/ 5 w 308"/>
                  <a:gd name="T29" fmla="*/ 194 h 239"/>
                  <a:gd name="T30" fmla="*/ 24 w 308"/>
                  <a:gd name="T31" fmla="*/ 219 h 239"/>
                  <a:gd name="T32" fmla="*/ 39 w 308"/>
                  <a:gd name="T33" fmla="*/ 220 h 239"/>
                  <a:gd name="T34" fmla="*/ 41 w 308"/>
                  <a:gd name="T35" fmla="*/ 224 h 239"/>
                  <a:gd name="T36" fmla="*/ 39 w 308"/>
                  <a:gd name="T37" fmla="*/ 228 h 239"/>
                  <a:gd name="T38" fmla="*/ 44 w 308"/>
                  <a:gd name="T39" fmla="*/ 234 h 239"/>
                  <a:gd name="T40" fmla="*/ 46 w 308"/>
                  <a:gd name="T41" fmla="*/ 233 h 239"/>
                  <a:gd name="T42" fmla="*/ 44 w 308"/>
                  <a:gd name="T43" fmla="*/ 228 h 239"/>
                  <a:gd name="T44" fmla="*/ 53 w 308"/>
                  <a:gd name="T45" fmla="*/ 225 h 239"/>
                  <a:gd name="T46" fmla="*/ 67 w 308"/>
                  <a:gd name="T47" fmla="*/ 239 h 239"/>
                  <a:gd name="T48" fmla="*/ 67 w 308"/>
                  <a:gd name="T49" fmla="*/ 224 h 239"/>
                  <a:gd name="T50" fmla="*/ 75 w 308"/>
                  <a:gd name="T51" fmla="*/ 217 h 239"/>
                  <a:gd name="T52" fmla="*/ 79 w 308"/>
                  <a:gd name="T53" fmla="*/ 205 h 239"/>
                  <a:gd name="T54" fmla="*/ 92 w 308"/>
                  <a:gd name="T55" fmla="*/ 199 h 239"/>
                  <a:gd name="T56" fmla="*/ 108 w 308"/>
                  <a:gd name="T57" fmla="*/ 197 h 239"/>
                  <a:gd name="T58" fmla="*/ 133 w 308"/>
                  <a:gd name="T59" fmla="*/ 215 h 239"/>
                  <a:gd name="T60" fmla="*/ 152 w 308"/>
                  <a:gd name="T61" fmla="*/ 207 h 239"/>
                  <a:gd name="T62" fmla="*/ 165 w 308"/>
                  <a:gd name="T63" fmla="*/ 216 h 239"/>
                  <a:gd name="T64" fmla="*/ 179 w 308"/>
                  <a:gd name="T65" fmla="*/ 219 h 239"/>
                  <a:gd name="T66" fmla="*/ 197 w 308"/>
                  <a:gd name="T67" fmla="*/ 207 h 239"/>
                  <a:gd name="T68" fmla="*/ 223 w 308"/>
                  <a:gd name="T69" fmla="*/ 206 h 239"/>
                  <a:gd name="T70" fmla="*/ 237 w 308"/>
                  <a:gd name="T71" fmla="*/ 210 h 239"/>
                  <a:gd name="T72" fmla="*/ 250 w 308"/>
                  <a:gd name="T73" fmla="*/ 202 h 239"/>
                  <a:gd name="T74" fmla="*/ 252 w 308"/>
                  <a:gd name="T75" fmla="*/ 197 h 239"/>
                  <a:gd name="T76" fmla="*/ 250 w 308"/>
                  <a:gd name="T77" fmla="*/ 191 h 239"/>
                  <a:gd name="T78" fmla="*/ 253 w 308"/>
                  <a:gd name="T79" fmla="*/ 187 h 239"/>
                  <a:gd name="T80" fmla="*/ 261 w 308"/>
                  <a:gd name="T81" fmla="*/ 187 h 239"/>
                  <a:gd name="T82" fmla="*/ 257 w 308"/>
                  <a:gd name="T83" fmla="*/ 186 h 239"/>
                  <a:gd name="T84" fmla="*/ 262 w 308"/>
                  <a:gd name="T85" fmla="*/ 171 h 239"/>
                  <a:gd name="T86" fmla="*/ 296 w 308"/>
                  <a:gd name="T87" fmla="*/ 134 h 239"/>
                  <a:gd name="T88" fmla="*/ 299 w 308"/>
                  <a:gd name="T89" fmla="*/ 101 h 239"/>
                  <a:gd name="T90" fmla="*/ 303 w 308"/>
                  <a:gd name="T91" fmla="*/ 72 h 239"/>
                  <a:gd name="T92" fmla="*/ 308 w 308"/>
                  <a:gd name="T93" fmla="*/ 63 h 239"/>
                  <a:gd name="T94" fmla="*/ 296 w 308"/>
                  <a:gd name="T95" fmla="*/ 54 h 239"/>
                  <a:gd name="T96" fmla="*/ 290 w 308"/>
                  <a:gd name="T97" fmla="*/ 43 h 239"/>
                  <a:gd name="T98" fmla="*/ 290 w 308"/>
                  <a:gd name="T99" fmla="*/ 9 h 2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8" h="239">
                    <a:moveTo>
                      <a:pt x="290" y="9"/>
                    </a:moveTo>
                    <a:lnTo>
                      <a:pt x="283" y="12"/>
                    </a:lnTo>
                    <a:lnTo>
                      <a:pt x="267" y="0"/>
                    </a:lnTo>
                    <a:lnTo>
                      <a:pt x="226" y="0"/>
                    </a:lnTo>
                    <a:lnTo>
                      <a:pt x="151" y="50"/>
                    </a:lnTo>
                    <a:lnTo>
                      <a:pt x="108" y="82"/>
                    </a:lnTo>
                    <a:lnTo>
                      <a:pt x="79" y="89"/>
                    </a:lnTo>
                    <a:lnTo>
                      <a:pt x="79" y="153"/>
                    </a:lnTo>
                    <a:lnTo>
                      <a:pt x="74" y="156"/>
                    </a:lnTo>
                    <a:lnTo>
                      <a:pt x="65" y="166"/>
                    </a:lnTo>
                    <a:lnTo>
                      <a:pt x="23" y="166"/>
                    </a:lnTo>
                    <a:lnTo>
                      <a:pt x="15" y="174"/>
                    </a:lnTo>
                    <a:lnTo>
                      <a:pt x="1" y="174"/>
                    </a:lnTo>
                    <a:lnTo>
                      <a:pt x="0" y="182"/>
                    </a:lnTo>
                    <a:lnTo>
                      <a:pt x="5" y="194"/>
                    </a:lnTo>
                    <a:lnTo>
                      <a:pt x="24" y="219"/>
                    </a:lnTo>
                    <a:lnTo>
                      <a:pt x="39" y="220"/>
                    </a:lnTo>
                    <a:lnTo>
                      <a:pt x="41" y="224"/>
                    </a:lnTo>
                    <a:lnTo>
                      <a:pt x="39" y="228"/>
                    </a:lnTo>
                    <a:lnTo>
                      <a:pt x="44" y="234"/>
                    </a:lnTo>
                    <a:lnTo>
                      <a:pt x="46" y="233"/>
                    </a:lnTo>
                    <a:lnTo>
                      <a:pt x="44" y="228"/>
                    </a:lnTo>
                    <a:lnTo>
                      <a:pt x="53" y="225"/>
                    </a:lnTo>
                    <a:lnTo>
                      <a:pt x="67" y="239"/>
                    </a:lnTo>
                    <a:lnTo>
                      <a:pt x="67" y="224"/>
                    </a:lnTo>
                    <a:lnTo>
                      <a:pt x="75" y="217"/>
                    </a:lnTo>
                    <a:lnTo>
                      <a:pt x="79" y="205"/>
                    </a:lnTo>
                    <a:lnTo>
                      <a:pt x="92" y="199"/>
                    </a:lnTo>
                    <a:lnTo>
                      <a:pt x="108" y="197"/>
                    </a:lnTo>
                    <a:lnTo>
                      <a:pt x="133" y="215"/>
                    </a:lnTo>
                    <a:lnTo>
                      <a:pt x="152" y="207"/>
                    </a:lnTo>
                    <a:lnTo>
                      <a:pt x="165" y="216"/>
                    </a:lnTo>
                    <a:lnTo>
                      <a:pt x="179" y="219"/>
                    </a:lnTo>
                    <a:lnTo>
                      <a:pt x="197" y="207"/>
                    </a:lnTo>
                    <a:lnTo>
                      <a:pt x="223" y="206"/>
                    </a:lnTo>
                    <a:lnTo>
                      <a:pt x="237" y="210"/>
                    </a:lnTo>
                    <a:lnTo>
                      <a:pt x="250" y="202"/>
                    </a:lnTo>
                    <a:lnTo>
                      <a:pt x="252" y="197"/>
                    </a:lnTo>
                    <a:lnTo>
                      <a:pt x="250" y="191"/>
                    </a:lnTo>
                    <a:lnTo>
                      <a:pt x="253" y="187"/>
                    </a:lnTo>
                    <a:lnTo>
                      <a:pt x="261" y="187"/>
                    </a:lnTo>
                    <a:lnTo>
                      <a:pt x="257" y="186"/>
                    </a:lnTo>
                    <a:lnTo>
                      <a:pt x="262" y="171"/>
                    </a:lnTo>
                    <a:lnTo>
                      <a:pt x="296" y="134"/>
                    </a:lnTo>
                    <a:lnTo>
                      <a:pt x="299" y="101"/>
                    </a:lnTo>
                    <a:lnTo>
                      <a:pt x="303" y="72"/>
                    </a:lnTo>
                    <a:lnTo>
                      <a:pt x="308" y="63"/>
                    </a:lnTo>
                    <a:lnTo>
                      <a:pt x="296" y="54"/>
                    </a:lnTo>
                    <a:lnTo>
                      <a:pt x="290" y="43"/>
                    </a:lnTo>
                    <a:lnTo>
                      <a:pt x="290"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0" name="Freeform 312"/>
              <p:cNvSpPr>
                <a:spLocks/>
              </p:cNvSpPr>
              <p:nvPr/>
            </p:nvSpPr>
            <p:spPr bwMode="auto">
              <a:xfrm>
                <a:off x="4631" y="3943"/>
                <a:ext cx="224" cy="189"/>
              </a:xfrm>
              <a:custGeom>
                <a:avLst/>
                <a:gdLst>
                  <a:gd name="T0" fmla="*/ 42 w 224"/>
                  <a:gd name="T1" fmla="*/ 157 h 189"/>
                  <a:gd name="T2" fmla="*/ 39 w 224"/>
                  <a:gd name="T3" fmla="*/ 151 h 189"/>
                  <a:gd name="T4" fmla="*/ 27 w 224"/>
                  <a:gd name="T5" fmla="*/ 146 h 189"/>
                  <a:gd name="T6" fmla="*/ 0 w 224"/>
                  <a:gd name="T7" fmla="*/ 147 h 189"/>
                  <a:gd name="T8" fmla="*/ 0 w 224"/>
                  <a:gd name="T9" fmla="*/ 105 h 189"/>
                  <a:gd name="T10" fmla="*/ 7 w 224"/>
                  <a:gd name="T11" fmla="*/ 83 h 189"/>
                  <a:gd name="T12" fmla="*/ 14 w 224"/>
                  <a:gd name="T13" fmla="*/ 77 h 189"/>
                  <a:gd name="T14" fmla="*/ 14 w 224"/>
                  <a:gd name="T15" fmla="*/ 69 h 189"/>
                  <a:gd name="T16" fmla="*/ 18 w 224"/>
                  <a:gd name="T17" fmla="*/ 67 h 189"/>
                  <a:gd name="T18" fmla="*/ 17 w 224"/>
                  <a:gd name="T19" fmla="*/ 54 h 189"/>
                  <a:gd name="T20" fmla="*/ 13 w 224"/>
                  <a:gd name="T21" fmla="*/ 48 h 189"/>
                  <a:gd name="T22" fmla="*/ 14 w 224"/>
                  <a:gd name="T23" fmla="*/ 42 h 189"/>
                  <a:gd name="T24" fmla="*/ 14 w 224"/>
                  <a:gd name="T25" fmla="*/ 27 h 189"/>
                  <a:gd name="T26" fmla="*/ 22 w 224"/>
                  <a:gd name="T27" fmla="*/ 20 h 189"/>
                  <a:gd name="T28" fmla="*/ 26 w 224"/>
                  <a:gd name="T29" fmla="*/ 8 h 189"/>
                  <a:gd name="T30" fmla="*/ 39 w 224"/>
                  <a:gd name="T31" fmla="*/ 2 h 189"/>
                  <a:gd name="T32" fmla="*/ 55 w 224"/>
                  <a:gd name="T33" fmla="*/ 0 h 189"/>
                  <a:gd name="T34" fmla="*/ 80 w 224"/>
                  <a:gd name="T35" fmla="*/ 18 h 189"/>
                  <a:gd name="T36" fmla="*/ 99 w 224"/>
                  <a:gd name="T37" fmla="*/ 10 h 189"/>
                  <a:gd name="T38" fmla="*/ 112 w 224"/>
                  <a:gd name="T39" fmla="*/ 19 h 189"/>
                  <a:gd name="T40" fmla="*/ 126 w 224"/>
                  <a:gd name="T41" fmla="*/ 22 h 189"/>
                  <a:gd name="T42" fmla="*/ 144 w 224"/>
                  <a:gd name="T43" fmla="*/ 10 h 189"/>
                  <a:gd name="T44" fmla="*/ 170 w 224"/>
                  <a:gd name="T45" fmla="*/ 9 h 189"/>
                  <a:gd name="T46" fmla="*/ 184 w 224"/>
                  <a:gd name="T47" fmla="*/ 13 h 189"/>
                  <a:gd name="T48" fmla="*/ 197 w 224"/>
                  <a:gd name="T49" fmla="*/ 5 h 189"/>
                  <a:gd name="T50" fmla="*/ 199 w 224"/>
                  <a:gd name="T51" fmla="*/ 0 h 189"/>
                  <a:gd name="T52" fmla="*/ 218 w 224"/>
                  <a:gd name="T53" fmla="*/ 26 h 189"/>
                  <a:gd name="T54" fmla="*/ 224 w 224"/>
                  <a:gd name="T55" fmla="*/ 32 h 189"/>
                  <a:gd name="T56" fmla="*/ 224 w 224"/>
                  <a:gd name="T57" fmla="*/ 42 h 189"/>
                  <a:gd name="T58" fmla="*/ 206 w 224"/>
                  <a:gd name="T59" fmla="*/ 57 h 189"/>
                  <a:gd name="T60" fmla="*/ 193 w 224"/>
                  <a:gd name="T61" fmla="*/ 97 h 189"/>
                  <a:gd name="T62" fmla="*/ 183 w 224"/>
                  <a:gd name="T63" fmla="*/ 106 h 189"/>
                  <a:gd name="T64" fmla="*/ 167 w 224"/>
                  <a:gd name="T65" fmla="*/ 142 h 189"/>
                  <a:gd name="T66" fmla="*/ 159 w 224"/>
                  <a:gd name="T67" fmla="*/ 144 h 189"/>
                  <a:gd name="T68" fmla="*/ 149 w 224"/>
                  <a:gd name="T69" fmla="*/ 136 h 189"/>
                  <a:gd name="T70" fmla="*/ 130 w 224"/>
                  <a:gd name="T71" fmla="*/ 136 h 189"/>
                  <a:gd name="T72" fmla="*/ 116 w 224"/>
                  <a:gd name="T73" fmla="*/ 156 h 189"/>
                  <a:gd name="T74" fmla="*/ 108 w 224"/>
                  <a:gd name="T75" fmla="*/ 179 h 189"/>
                  <a:gd name="T76" fmla="*/ 105 w 224"/>
                  <a:gd name="T77" fmla="*/ 176 h 189"/>
                  <a:gd name="T78" fmla="*/ 102 w 224"/>
                  <a:gd name="T79" fmla="*/ 184 h 189"/>
                  <a:gd name="T80" fmla="*/ 83 w 224"/>
                  <a:gd name="T81" fmla="*/ 180 h 189"/>
                  <a:gd name="T82" fmla="*/ 79 w 224"/>
                  <a:gd name="T83" fmla="*/ 185 h 189"/>
                  <a:gd name="T84" fmla="*/ 66 w 224"/>
                  <a:gd name="T85" fmla="*/ 189 h 189"/>
                  <a:gd name="T86" fmla="*/ 51 w 224"/>
                  <a:gd name="T87" fmla="*/ 177 h 189"/>
                  <a:gd name="T88" fmla="*/ 51 w 224"/>
                  <a:gd name="T89" fmla="*/ 165 h 189"/>
                  <a:gd name="T90" fmla="*/ 42 w 224"/>
                  <a:gd name="T91" fmla="*/ 157 h 1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4" h="189">
                    <a:moveTo>
                      <a:pt x="42" y="157"/>
                    </a:moveTo>
                    <a:lnTo>
                      <a:pt x="39" y="151"/>
                    </a:lnTo>
                    <a:lnTo>
                      <a:pt x="27" y="146"/>
                    </a:lnTo>
                    <a:lnTo>
                      <a:pt x="0" y="147"/>
                    </a:lnTo>
                    <a:lnTo>
                      <a:pt x="0" y="105"/>
                    </a:lnTo>
                    <a:lnTo>
                      <a:pt x="7" y="83"/>
                    </a:lnTo>
                    <a:lnTo>
                      <a:pt x="14" y="77"/>
                    </a:lnTo>
                    <a:lnTo>
                      <a:pt x="14" y="69"/>
                    </a:lnTo>
                    <a:lnTo>
                      <a:pt x="18" y="67"/>
                    </a:lnTo>
                    <a:lnTo>
                      <a:pt x="17" y="54"/>
                    </a:lnTo>
                    <a:lnTo>
                      <a:pt x="13" y="48"/>
                    </a:lnTo>
                    <a:lnTo>
                      <a:pt x="14" y="42"/>
                    </a:lnTo>
                    <a:lnTo>
                      <a:pt x="14" y="27"/>
                    </a:lnTo>
                    <a:lnTo>
                      <a:pt x="22" y="20"/>
                    </a:lnTo>
                    <a:lnTo>
                      <a:pt x="26" y="8"/>
                    </a:lnTo>
                    <a:lnTo>
                      <a:pt x="39" y="2"/>
                    </a:lnTo>
                    <a:lnTo>
                      <a:pt x="55" y="0"/>
                    </a:lnTo>
                    <a:lnTo>
                      <a:pt x="80" y="18"/>
                    </a:lnTo>
                    <a:lnTo>
                      <a:pt x="99" y="10"/>
                    </a:lnTo>
                    <a:lnTo>
                      <a:pt x="112" y="19"/>
                    </a:lnTo>
                    <a:lnTo>
                      <a:pt x="126" y="22"/>
                    </a:lnTo>
                    <a:lnTo>
                      <a:pt x="144" y="10"/>
                    </a:lnTo>
                    <a:lnTo>
                      <a:pt x="170" y="9"/>
                    </a:lnTo>
                    <a:lnTo>
                      <a:pt x="184" y="13"/>
                    </a:lnTo>
                    <a:lnTo>
                      <a:pt x="197" y="5"/>
                    </a:lnTo>
                    <a:lnTo>
                      <a:pt x="199" y="0"/>
                    </a:lnTo>
                    <a:lnTo>
                      <a:pt x="218" y="26"/>
                    </a:lnTo>
                    <a:lnTo>
                      <a:pt x="224" y="32"/>
                    </a:lnTo>
                    <a:lnTo>
                      <a:pt x="224" y="42"/>
                    </a:lnTo>
                    <a:lnTo>
                      <a:pt x="206" y="57"/>
                    </a:lnTo>
                    <a:lnTo>
                      <a:pt x="193" y="97"/>
                    </a:lnTo>
                    <a:lnTo>
                      <a:pt x="183" y="106"/>
                    </a:lnTo>
                    <a:lnTo>
                      <a:pt x="167" y="142"/>
                    </a:lnTo>
                    <a:lnTo>
                      <a:pt x="159" y="144"/>
                    </a:lnTo>
                    <a:lnTo>
                      <a:pt x="149" y="136"/>
                    </a:lnTo>
                    <a:lnTo>
                      <a:pt x="130" y="136"/>
                    </a:lnTo>
                    <a:lnTo>
                      <a:pt x="116" y="156"/>
                    </a:lnTo>
                    <a:lnTo>
                      <a:pt x="108" y="179"/>
                    </a:lnTo>
                    <a:lnTo>
                      <a:pt x="105" y="176"/>
                    </a:lnTo>
                    <a:lnTo>
                      <a:pt x="102" y="184"/>
                    </a:lnTo>
                    <a:lnTo>
                      <a:pt x="83" y="180"/>
                    </a:lnTo>
                    <a:lnTo>
                      <a:pt x="79" y="185"/>
                    </a:lnTo>
                    <a:lnTo>
                      <a:pt x="66" y="189"/>
                    </a:lnTo>
                    <a:lnTo>
                      <a:pt x="51" y="177"/>
                    </a:lnTo>
                    <a:lnTo>
                      <a:pt x="51" y="165"/>
                    </a:lnTo>
                    <a:lnTo>
                      <a:pt x="42" y="15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1" name="Freeform 313"/>
              <p:cNvSpPr>
                <a:spLocks/>
              </p:cNvSpPr>
              <p:nvPr/>
            </p:nvSpPr>
            <p:spPr bwMode="auto">
              <a:xfrm>
                <a:off x="4252" y="3965"/>
                <a:ext cx="61" cy="35"/>
              </a:xfrm>
              <a:custGeom>
                <a:avLst/>
                <a:gdLst>
                  <a:gd name="T0" fmla="*/ 32 w 61"/>
                  <a:gd name="T1" fmla="*/ 35 h 35"/>
                  <a:gd name="T2" fmla="*/ 27 w 61"/>
                  <a:gd name="T3" fmla="*/ 30 h 35"/>
                  <a:gd name="T4" fmla="*/ 25 w 61"/>
                  <a:gd name="T5" fmla="*/ 20 h 35"/>
                  <a:gd name="T6" fmla="*/ 37 w 61"/>
                  <a:gd name="T7" fmla="*/ 15 h 35"/>
                  <a:gd name="T8" fmla="*/ 17 w 61"/>
                  <a:gd name="T9" fmla="*/ 20 h 35"/>
                  <a:gd name="T10" fmla="*/ 0 w 61"/>
                  <a:gd name="T11" fmla="*/ 5 h 35"/>
                  <a:gd name="T12" fmla="*/ 19 w 61"/>
                  <a:gd name="T13" fmla="*/ 5 h 35"/>
                  <a:gd name="T14" fmla="*/ 32 w 61"/>
                  <a:gd name="T15" fmla="*/ 1 h 35"/>
                  <a:gd name="T16" fmla="*/ 59 w 61"/>
                  <a:gd name="T17" fmla="*/ 0 h 35"/>
                  <a:gd name="T18" fmla="*/ 61 w 61"/>
                  <a:gd name="T19" fmla="*/ 6 h 35"/>
                  <a:gd name="T20" fmla="*/ 56 w 61"/>
                  <a:gd name="T21" fmla="*/ 10 h 35"/>
                  <a:gd name="T22" fmla="*/ 59 w 61"/>
                  <a:gd name="T23" fmla="*/ 20 h 35"/>
                  <a:gd name="T24" fmla="*/ 42 w 61"/>
                  <a:gd name="T25" fmla="*/ 24 h 35"/>
                  <a:gd name="T26" fmla="*/ 32 w 61"/>
                  <a:gd name="T27" fmla="*/ 3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35">
                    <a:moveTo>
                      <a:pt x="32" y="35"/>
                    </a:moveTo>
                    <a:lnTo>
                      <a:pt x="27" y="30"/>
                    </a:lnTo>
                    <a:lnTo>
                      <a:pt x="25" y="20"/>
                    </a:lnTo>
                    <a:lnTo>
                      <a:pt x="37" y="15"/>
                    </a:lnTo>
                    <a:lnTo>
                      <a:pt x="17" y="20"/>
                    </a:lnTo>
                    <a:lnTo>
                      <a:pt x="0" y="5"/>
                    </a:lnTo>
                    <a:lnTo>
                      <a:pt x="19" y="5"/>
                    </a:lnTo>
                    <a:lnTo>
                      <a:pt x="32" y="1"/>
                    </a:lnTo>
                    <a:lnTo>
                      <a:pt x="59" y="0"/>
                    </a:lnTo>
                    <a:lnTo>
                      <a:pt x="61" y="6"/>
                    </a:lnTo>
                    <a:lnTo>
                      <a:pt x="56" y="10"/>
                    </a:lnTo>
                    <a:lnTo>
                      <a:pt x="59" y="20"/>
                    </a:lnTo>
                    <a:lnTo>
                      <a:pt x="42" y="24"/>
                    </a:lnTo>
                    <a:lnTo>
                      <a:pt x="32" y="3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2" name="Freeform 314"/>
              <p:cNvSpPr>
                <a:spLocks/>
              </p:cNvSpPr>
              <p:nvPr/>
            </p:nvSpPr>
            <p:spPr bwMode="auto">
              <a:xfrm>
                <a:off x="5139" y="4232"/>
                <a:ext cx="36" cy="33"/>
              </a:xfrm>
              <a:custGeom>
                <a:avLst/>
                <a:gdLst>
                  <a:gd name="T0" fmla="*/ 14 w 36"/>
                  <a:gd name="T1" fmla="*/ 5 h 33"/>
                  <a:gd name="T2" fmla="*/ 21 w 36"/>
                  <a:gd name="T3" fmla="*/ 6 h 33"/>
                  <a:gd name="T4" fmla="*/ 28 w 36"/>
                  <a:gd name="T5" fmla="*/ 0 h 33"/>
                  <a:gd name="T6" fmla="*/ 36 w 36"/>
                  <a:gd name="T7" fmla="*/ 17 h 33"/>
                  <a:gd name="T8" fmla="*/ 32 w 36"/>
                  <a:gd name="T9" fmla="*/ 25 h 33"/>
                  <a:gd name="T10" fmla="*/ 20 w 36"/>
                  <a:gd name="T11" fmla="*/ 25 h 33"/>
                  <a:gd name="T12" fmla="*/ 17 w 36"/>
                  <a:gd name="T13" fmla="*/ 32 h 33"/>
                  <a:gd name="T14" fmla="*/ 10 w 36"/>
                  <a:gd name="T15" fmla="*/ 33 h 33"/>
                  <a:gd name="T16" fmla="*/ 5 w 36"/>
                  <a:gd name="T17" fmla="*/ 27 h 33"/>
                  <a:gd name="T18" fmla="*/ 3 w 36"/>
                  <a:gd name="T19" fmla="*/ 32 h 33"/>
                  <a:gd name="T20" fmla="*/ 0 w 36"/>
                  <a:gd name="T21" fmla="*/ 25 h 33"/>
                  <a:gd name="T22" fmla="*/ 14 w 36"/>
                  <a:gd name="T23" fmla="*/ 5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 h="33">
                    <a:moveTo>
                      <a:pt x="14" y="5"/>
                    </a:moveTo>
                    <a:lnTo>
                      <a:pt x="21" y="6"/>
                    </a:lnTo>
                    <a:lnTo>
                      <a:pt x="28" y="0"/>
                    </a:lnTo>
                    <a:lnTo>
                      <a:pt x="36" y="17"/>
                    </a:lnTo>
                    <a:lnTo>
                      <a:pt x="32" y="25"/>
                    </a:lnTo>
                    <a:lnTo>
                      <a:pt x="20" y="25"/>
                    </a:lnTo>
                    <a:lnTo>
                      <a:pt x="17" y="32"/>
                    </a:lnTo>
                    <a:lnTo>
                      <a:pt x="10" y="33"/>
                    </a:lnTo>
                    <a:lnTo>
                      <a:pt x="5" y="27"/>
                    </a:lnTo>
                    <a:lnTo>
                      <a:pt x="3" y="32"/>
                    </a:lnTo>
                    <a:lnTo>
                      <a:pt x="0" y="25"/>
                    </a:lnTo>
                    <a:lnTo>
                      <a:pt x="14"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3" name="Freeform 315"/>
              <p:cNvSpPr>
                <a:spLocks/>
              </p:cNvSpPr>
              <p:nvPr/>
            </p:nvSpPr>
            <p:spPr bwMode="auto">
              <a:xfrm>
                <a:off x="4701" y="4203"/>
                <a:ext cx="6" cy="7"/>
              </a:xfrm>
              <a:custGeom>
                <a:avLst/>
                <a:gdLst>
                  <a:gd name="T0" fmla="*/ 3 w 6"/>
                  <a:gd name="T1" fmla="*/ 0 h 7"/>
                  <a:gd name="T2" fmla="*/ 6 w 6"/>
                  <a:gd name="T3" fmla="*/ 3 h 7"/>
                  <a:gd name="T4" fmla="*/ 2 w 6"/>
                  <a:gd name="T5" fmla="*/ 7 h 7"/>
                  <a:gd name="T6" fmla="*/ 0 w 6"/>
                  <a:gd name="T7" fmla="*/ 3 h 7"/>
                  <a:gd name="T8" fmla="*/ 3 w 6"/>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7">
                    <a:moveTo>
                      <a:pt x="3" y="0"/>
                    </a:moveTo>
                    <a:lnTo>
                      <a:pt x="6" y="3"/>
                    </a:lnTo>
                    <a:lnTo>
                      <a:pt x="2" y="7"/>
                    </a:lnTo>
                    <a:lnTo>
                      <a:pt x="0" y="3"/>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4" name="Freeform 316"/>
              <p:cNvSpPr>
                <a:spLocks/>
              </p:cNvSpPr>
              <p:nvPr/>
            </p:nvSpPr>
            <p:spPr bwMode="auto">
              <a:xfrm>
                <a:off x="4236" y="3886"/>
                <a:ext cx="122" cy="85"/>
              </a:xfrm>
              <a:custGeom>
                <a:avLst/>
                <a:gdLst>
                  <a:gd name="T0" fmla="*/ 16 w 122"/>
                  <a:gd name="T1" fmla="*/ 72 h 85"/>
                  <a:gd name="T2" fmla="*/ 16 w 122"/>
                  <a:gd name="T3" fmla="*/ 84 h 85"/>
                  <a:gd name="T4" fmla="*/ 35 w 122"/>
                  <a:gd name="T5" fmla="*/ 84 h 85"/>
                  <a:gd name="T6" fmla="*/ 48 w 122"/>
                  <a:gd name="T7" fmla="*/ 80 h 85"/>
                  <a:gd name="T8" fmla="*/ 75 w 122"/>
                  <a:gd name="T9" fmla="*/ 79 h 85"/>
                  <a:gd name="T10" fmla="*/ 102 w 122"/>
                  <a:gd name="T11" fmla="*/ 85 h 85"/>
                  <a:gd name="T12" fmla="*/ 122 w 122"/>
                  <a:gd name="T13" fmla="*/ 84 h 85"/>
                  <a:gd name="T14" fmla="*/ 121 w 122"/>
                  <a:gd name="T15" fmla="*/ 74 h 85"/>
                  <a:gd name="T16" fmla="*/ 108 w 122"/>
                  <a:gd name="T17" fmla="*/ 60 h 85"/>
                  <a:gd name="T18" fmla="*/ 110 w 122"/>
                  <a:gd name="T19" fmla="*/ 55 h 85"/>
                  <a:gd name="T20" fmla="*/ 106 w 122"/>
                  <a:gd name="T21" fmla="*/ 37 h 85"/>
                  <a:gd name="T22" fmla="*/ 91 w 122"/>
                  <a:gd name="T23" fmla="*/ 27 h 85"/>
                  <a:gd name="T24" fmla="*/ 81 w 122"/>
                  <a:gd name="T25" fmla="*/ 11 h 85"/>
                  <a:gd name="T26" fmla="*/ 73 w 122"/>
                  <a:gd name="T27" fmla="*/ 11 h 85"/>
                  <a:gd name="T28" fmla="*/ 62 w 122"/>
                  <a:gd name="T29" fmla="*/ 0 h 85"/>
                  <a:gd name="T30" fmla="*/ 25 w 122"/>
                  <a:gd name="T31" fmla="*/ 3 h 85"/>
                  <a:gd name="T32" fmla="*/ 20 w 122"/>
                  <a:gd name="T33" fmla="*/ 11 h 85"/>
                  <a:gd name="T34" fmla="*/ 20 w 122"/>
                  <a:gd name="T35" fmla="*/ 20 h 85"/>
                  <a:gd name="T36" fmla="*/ 14 w 122"/>
                  <a:gd name="T37" fmla="*/ 30 h 85"/>
                  <a:gd name="T38" fmla="*/ 0 w 122"/>
                  <a:gd name="T39" fmla="*/ 37 h 85"/>
                  <a:gd name="T40" fmla="*/ 5 w 122"/>
                  <a:gd name="T41" fmla="*/ 39 h 85"/>
                  <a:gd name="T42" fmla="*/ 20 w 122"/>
                  <a:gd name="T43" fmla="*/ 61 h 85"/>
                  <a:gd name="T44" fmla="*/ 39 w 122"/>
                  <a:gd name="T45" fmla="*/ 61 h 85"/>
                  <a:gd name="T46" fmla="*/ 49 w 122"/>
                  <a:gd name="T47" fmla="*/ 56 h 85"/>
                  <a:gd name="T48" fmla="*/ 63 w 122"/>
                  <a:gd name="T49" fmla="*/ 64 h 85"/>
                  <a:gd name="T50" fmla="*/ 74 w 122"/>
                  <a:gd name="T51" fmla="*/ 62 h 85"/>
                  <a:gd name="T52" fmla="*/ 74 w 122"/>
                  <a:gd name="T53" fmla="*/ 65 h 85"/>
                  <a:gd name="T54" fmla="*/ 67 w 122"/>
                  <a:gd name="T55" fmla="*/ 69 h 85"/>
                  <a:gd name="T56" fmla="*/ 48 w 122"/>
                  <a:gd name="T57" fmla="*/ 62 h 85"/>
                  <a:gd name="T58" fmla="*/ 33 w 122"/>
                  <a:gd name="T59" fmla="*/ 69 h 85"/>
                  <a:gd name="T60" fmla="*/ 16 w 122"/>
                  <a:gd name="T61" fmla="*/ 72 h 8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22" h="85">
                    <a:moveTo>
                      <a:pt x="16" y="72"/>
                    </a:moveTo>
                    <a:lnTo>
                      <a:pt x="16" y="84"/>
                    </a:lnTo>
                    <a:lnTo>
                      <a:pt x="35" y="84"/>
                    </a:lnTo>
                    <a:lnTo>
                      <a:pt x="48" y="80"/>
                    </a:lnTo>
                    <a:lnTo>
                      <a:pt x="75" y="79"/>
                    </a:lnTo>
                    <a:lnTo>
                      <a:pt x="102" y="85"/>
                    </a:lnTo>
                    <a:lnTo>
                      <a:pt x="122" y="84"/>
                    </a:lnTo>
                    <a:lnTo>
                      <a:pt x="121" y="74"/>
                    </a:lnTo>
                    <a:lnTo>
                      <a:pt x="108" y="60"/>
                    </a:lnTo>
                    <a:lnTo>
                      <a:pt x="110" y="55"/>
                    </a:lnTo>
                    <a:lnTo>
                      <a:pt x="106" y="37"/>
                    </a:lnTo>
                    <a:lnTo>
                      <a:pt x="91" y="27"/>
                    </a:lnTo>
                    <a:lnTo>
                      <a:pt x="81" y="11"/>
                    </a:lnTo>
                    <a:lnTo>
                      <a:pt x="73" y="11"/>
                    </a:lnTo>
                    <a:lnTo>
                      <a:pt x="62" y="0"/>
                    </a:lnTo>
                    <a:lnTo>
                      <a:pt x="25" y="3"/>
                    </a:lnTo>
                    <a:lnTo>
                      <a:pt x="20" y="11"/>
                    </a:lnTo>
                    <a:lnTo>
                      <a:pt x="20" y="20"/>
                    </a:lnTo>
                    <a:lnTo>
                      <a:pt x="14" y="30"/>
                    </a:lnTo>
                    <a:lnTo>
                      <a:pt x="0" y="37"/>
                    </a:lnTo>
                    <a:lnTo>
                      <a:pt x="5" y="39"/>
                    </a:lnTo>
                    <a:lnTo>
                      <a:pt x="20" y="61"/>
                    </a:lnTo>
                    <a:lnTo>
                      <a:pt x="39" y="61"/>
                    </a:lnTo>
                    <a:lnTo>
                      <a:pt x="49" y="56"/>
                    </a:lnTo>
                    <a:lnTo>
                      <a:pt x="63" y="64"/>
                    </a:lnTo>
                    <a:lnTo>
                      <a:pt x="74" y="62"/>
                    </a:lnTo>
                    <a:lnTo>
                      <a:pt x="74" y="65"/>
                    </a:lnTo>
                    <a:lnTo>
                      <a:pt x="67" y="69"/>
                    </a:lnTo>
                    <a:lnTo>
                      <a:pt x="48" y="62"/>
                    </a:lnTo>
                    <a:lnTo>
                      <a:pt x="33" y="69"/>
                    </a:lnTo>
                    <a:lnTo>
                      <a:pt x="16" y="7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05" name="Group 317"/>
              <p:cNvGrpSpPr>
                <a:grpSpLocks/>
              </p:cNvGrpSpPr>
              <p:nvPr/>
            </p:nvGrpSpPr>
            <p:grpSpPr bwMode="auto">
              <a:xfrm>
                <a:off x="4320" y="4020"/>
                <a:ext cx="57" cy="58"/>
                <a:chOff x="4320" y="4020"/>
                <a:chExt cx="57" cy="58"/>
              </a:xfrm>
              <a:grpFill/>
            </p:grpSpPr>
            <p:sp>
              <p:nvSpPr>
                <p:cNvPr id="435" name="Freeform 318"/>
                <p:cNvSpPr>
                  <a:spLocks/>
                </p:cNvSpPr>
                <p:nvPr/>
              </p:nvSpPr>
              <p:spPr bwMode="auto">
                <a:xfrm>
                  <a:off x="4320" y="4020"/>
                  <a:ext cx="57" cy="58"/>
                </a:xfrm>
                <a:custGeom>
                  <a:avLst/>
                  <a:gdLst>
                    <a:gd name="T0" fmla="*/ 0 w 57"/>
                    <a:gd name="T1" fmla="*/ 15 h 58"/>
                    <a:gd name="T2" fmla="*/ 3 w 57"/>
                    <a:gd name="T3" fmla="*/ 29 h 58"/>
                    <a:gd name="T4" fmla="*/ 1 w 57"/>
                    <a:gd name="T5" fmla="*/ 31 h 58"/>
                    <a:gd name="T6" fmla="*/ 7 w 57"/>
                    <a:gd name="T7" fmla="*/ 40 h 58"/>
                    <a:gd name="T8" fmla="*/ 17 w 57"/>
                    <a:gd name="T9" fmla="*/ 50 h 58"/>
                    <a:gd name="T10" fmla="*/ 34 w 57"/>
                    <a:gd name="T11" fmla="*/ 58 h 58"/>
                    <a:gd name="T12" fmla="*/ 52 w 57"/>
                    <a:gd name="T13" fmla="*/ 43 h 58"/>
                    <a:gd name="T14" fmla="*/ 52 w 57"/>
                    <a:gd name="T15" fmla="*/ 36 h 58"/>
                    <a:gd name="T16" fmla="*/ 57 w 57"/>
                    <a:gd name="T17" fmla="*/ 34 h 58"/>
                    <a:gd name="T18" fmla="*/ 57 w 57"/>
                    <a:gd name="T19" fmla="*/ 30 h 58"/>
                    <a:gd name="T20" fmla="*/ 57 w 57"/>
                    <a:gd name="T21" fmla="*/ 28 h 58"/>
                    <a:gd name="T22" fmla="*/ 49 w 57"/>
                    <a:gd name="T23" fmla="*/ 31 h 58"/>
                    <a:gd name="T24" fmla="*/ 53 w 57"/>
                    <a:gd name="T25" fmla="*/ 19 h 58"/>
                    <a:gd name="T26" fmla="*/ 39 w 57"/>
                    <a:gd name="T27" fmla="*/ 0 h 58"/>
                    <a:gd name="T28" fmla="*/ 16 w 57"/>
                    <a:gd name="T29" fmla="*/ 1 h 58"/>
                    <a:gd name="T30" fmla="*/ 4 w 57"/>
                    <a:gd name="T31" fmla="*/ 15 h 58"/>
                    <a:gd name="T32" fmla="*/ 0 w 57"/>
                    <a:gd name="T33" fmla="*/ 15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58">
                      <a:moveTo>
                        <a:pt x="0" y="15"/>
                      </a:moveTo>
                      <a:lnTo>
                        <a:pt x="3" y="29"/>
                      </a:lnTo>
                      <a:lnTo>
                        <a:pt x="1" y="31"/>
                      </a:lnTo>
                      <a:lnTo>
                        <a:pt x="7" y="40"/>
                      </a:lnTo>
                      <a:lnTo>
                        <a:pt x="17" y="50"/>
                      </a:lnTo>
                      <a:lnTo>
                        <a:pt x="34" y="58"/>
                      </a:lnTo>
                      <a:lnTo>
                        <a:pt x="52" y="43"/>
                      </a:lnTo>
                      <a:lnTo>
                        <a:pt x="52" y="36"/>
                      </a:lnTo>
                      <a:lnTo>
                        <a:pt x="57" y="34"/>
                      </a:lnTo>
                      <a:lnTo>
                        <a:pt x="57" y="30"/>
                      </a:lnTo>
                      <a:lnTo>
                        <a:pt x="57" y="28"/>
                      </a:lnTo>
                      <a:lnTo>
                        <a:pt x="49" y="31"/>
                      </a:lnTo>
                      <a:lnTo>
                        <a:pt x="53" y="19"/>
                      </a:lnTo>
                      <a:lnTo>
                        <a:pt x="39" y="0"/>
                      </a:lnTo>
                      <a:lnTo>
                        <a:pt x="16" y="1"/>
                      </a:lnTo>
                      <a:lnTo>
                        <a:pt x="4" y="15"/>
                      </a:lnTo>
                      <a:lnTo>
                        <a:pt x="0" y="1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36" name="Freeform 319"/>
                <p:cNvSpPr>
                  <a:spLocks/>
                </p:cNvSpPr>
                <p:nvPr/>
              </p:nvSpPr>
              <p:spPr bwMode="auto">
                <a:xfrm>
                  <a:off x="4327" y="4068"/>
                  <a:ext cx="6" cy="2"/>
                </a:xfrm>
                <a:custGeom>
                  <a:avLst/>
                  <a:gdLst>
                    <a:gd name="T0" fmla="*/ 6 w 6"/>
                    <a:gd name="T1" fmla="*/ 0 h 2"/>
                    <a:gd name="T2" fmla="*/ 0 w 6"/>
                    <a:gd name="T3" fmla="*/ 0 h 2"/>
                    <a:gd name="T4" fmla="*/ 2 w 6"/>
                    <a:gd name="T5" fmla="*/ 2 h 2"/>
                    <a:gd name="T6" fmla="*/ 6 w 6"/>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2">
                      <a:moveTo>
                        <a:pt x="6" y="0"/>
                      </a:moveTo>
                      <a:lnTo>
                        <a:pt x="0" y="0"/>
                      </a:lnTo>
                      <a:lnTo>
                        <a:pt x="2" y="2"/>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06" name="Freeform 320"/>
              <p:cNvSpPr>
                <a:spLocks/>
              </p:cNvSpPr>
              <p:nvPr/>
            </p:nvSpPr>
            <p:spPr bwMode="auto">
              <a:xfrm>
                <a:off x="5371" y="3981"/>
                <a:ext cx="199" cy="264"/>
              </a:xfrm>
              <a:custGeom>
                <a:avLst/>
                <a:gdLst>
                  <a:gd name="T0" fmla="*/ 43 w 199"/>
                  <a:gd name="T1" fmla="*/ 9 h 264"/>
                  <a:gd name="T2" fmla="*/ 37 w 199"/>
                  <a:gd name="T3" fmla="*/ 20 h 264"/>
                  <a:gd name="T4" fmla="*/ 37 w 199"/>
                  <a:gd name="T5" fmla="*/ 33 h 264"/>
                  <a:gd name="T6" fmla="*/ 59 w 199"/>
                  <a:gd name="T7" fmla="*/ 55 h 264"/>
                  <a:gd name="T8" fmla="*/ 118 w 199"/>
                  <a:gd name="T9" fmla="*/ 77 h 264"/>
                  <a:gd name="T10" fmla="*/ 136 w 199"/>
                  <a:gd name="T11" fmla="*/ 75 h 264"/>
                  <a:gd name="T12" fmla="*/ 132 w 199"/>
                  <a:gd name="T13" fmla="*/ 82 h 264"/>
                  <a:gd name="T14" fmla="*/ 78 w 199"/>
                  <a:gd name="T15" fmla="*/ 134 h 264"/>
                  <a:gd name="T16" fmla="*/ 56 w 199"/>
                  <a:gd name="T17" fmla="*/ 136 h 264"/>
                  <a:gd name="T18" fmla="*/ 17 w 199"/>
                  <a:gd name="T19" fmla="*/ 155 h 264"/>
                  <a:gd name="T20" fmla="*/ 0 w 199"/>
                  <a:gd name="T21" fmla="*/ 177 h 264"/>
                  <a:gd name="T22" fmla="*/ 0 w 199"/>
                  <a:gd name="T23" fmla="*/ 249 h 264"/>
                  <a:gd name="T24" fmla="*/ 11 w 199"/>
                  <a:gd name="T25" fmla="*/ 264 h 264"/>
                  <a:gd name="T26" fmla="*/ 29 w 199"/>
                  <a:gd name="T27" fmla="*/ 242 h 264"/>
                  <a:gd name="T28" fmla="*/ 30 w 199"/>
                  <a:gd name="T29" fmla="*/ 235 h 264"/>
                  <a:gd name="T30" fmla="*/ 37 w 199"/>
                  <a:gd name="T31" fmla="*/ 234 h 264"/>
                  <a:gd name="T32" fmla="*/ 76 w 199"/>
                  <a:gd name="T33" fmla="*/ 197 h 264"/>
                  <a:gd name="T34" fmla="*/ 93 w 199"/>
                  <a:gd name="T35" fmla="*/ 188 h 264"/>
                  <a:gd name="T36" fmla="*/ 128 w 199"/>
                  <a:gd name="T37" fmla="*/ 154 h 264"/>
                  <a:gd name="T38" fmla="*/ 140 w 199"/>
                  <a:gd name="T39" fmla="*/ 134 h 264"/>
                  <a:gd name="T40" fmla="*/ 152 w 199"/>
                  <a:gd name="T41" fmla="*/ 122 h 264"/>
                  <a:gd name="T42" fmla="*/ 171 w 199"/>
                  <a:gd name="T43" fmla="*/ 78 h 264"/>
                  <a:gd name="T44" fmla="*/ 176 w 199"/>
                  <a:gd name="T45" fmla="*/ 73 h 264"/>
                  <a:gd name="T46" fmla="*/ 186 w 199"/>
                  <a:gd name="T47" fmla="*/ 55 h 264"/>
                  <a:gd name="T48" fmla="*/ 190 w 199"/>
                  <a:gd name="T49" fmla="*/ 34 h 264"/>
                  <a:gd name="T50" fmla="*/ 199 w 199"/>
                  <a:gd name="T51" fmla="*/ 33 h 264"/>
                  <a:gd name="T52" fmla="*/ 193 w 199"/>
                  <a:gd name="T53" fmla="*/ 31 h 264"/>
                  <a:gd name="T54" fmla="*/ 195 w 199"/>
                  <a:gd name="T55" fmla="*/ 28 h 264"/>
                  <a:gd name="T56" fmla="*/ 194 w 199"/>
                  <a:gd name="T57" fmla="*/ 13 h 264"/>
                  <a:gd name="T58" fmla="*/ 196 w 199"/>
                  <a:gd name="T59" fmla="*/ 4 h 264"/>
                  <a:gd name="T60" fmla="*/ 186 w 199"/>
                  <a:gd name="T61" fmla="*/ 0 h 264"/>
                  <a:gd name="T62" fmla="*/ 176 w 199"/>
                  <a:gd name="T63" fmla="*/ 8 h 264"/>
                  <a:gd name="T64" fmla="*/ 158 w 199"/>
                  <a:gd name="T65" fmla="*/ 11 h 264"/>
                  <a:gd name="T66" fmla="*/ 122 w 199"/>
                  <a:gd name="T67" fmla="*/ 16 h 264"/>
                  <a:gd name="T68" fmla="*/ 107 w 199"/>
                  <a:gd name="T69" fmla="*/ 25 h 264"/>
                  <a:gd name="T70" fmla="*/ 91 w 199"/>
                  <a:gd name="T71" fmla="*/ 21 h 264"/>
                  <a:gd name="T72" fmla="*/ 76 w 199"/>
                  <a:gd name="T73" fmla="*/ 30 h 264"/>
                  <a:gd name="T74" fmla="*/ 67 w 199"/>
                  <a:gd name="T75" fmla="*/ 31 h 264"/>
                  <a:gd name="T76" fmla="*/ 43 w 199"/>
                  <a:gd name="T77" fmla="*/ 9 h 2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9" h="264">
                    <a:moveTo>
                      <a:pt x="43" y="9"/>
                    </a:moveTo>
                    <a:lnTo>
                      <a:pt x="37" y="20"/>
                    </a:lnTo>
                    <a:lnTo>
                      <a:pt x="37" y="33"/>
                    </a:lnTo>
                    <a:lnTo>
                      <a:pt x="59" y="55"/>
                    </a:lnTo>
                    <a:lnTo>
                      <a:pt x="118" y="77"/>
                    </a:lnTo>
                    <a:lnTo>
                      <a:pt x="136" y="75"/>
                    </a:lnTo>
                    <a:lnTo>
                      <a:pt x="132" y="82"/>
                    </a:lnTo>
                    <a:lnTo>
                      <a:pt x="78" y="134"/>
                    </a:lnTo>
                    <a:lnTo>
                      <a:pt x="56" y="136"/>
                    </a:lnTo>
                    <a:lnTo>
                      <a:pt x="17" y="155"/>
                    </a:lnTo>
                    <a:lnTo>
                      <a:pt x="0" y="177"/>
                    </a:lnTo>
                    <a:lnTo>
                      <a:pt x="0" y="249"/>
                    </a:lnTo>
                    <a:lnTo>
                      <a:pt x="11" y="264"/>
                    </a:lnTo>
                    <a:lnTo>
                      <a:pt x="29" y="242"/>
                    </a:lnTo>
                    <a:lnTo>
                      <a:pt x="30" y="235"/>
                    </a:lnTo>
                    <a:lnTo>
                      <a:pt x="37" y="234"/>
                    </a:lnTo>
                    <a:lnTo>
                      <a:pt x="76" y="197"/>
                    </a:lnTo>
                    <a:lnTo>
                      <a:pt x="93" y="188"/>
                    </a:lnTo>
                    <a:lnTo>
                      <a:pt x="128" y="154"/>
                    </a:lnTo>
                    <a:lnTo>
                      <a:pt x="140" y="134"/>
                    </a:lnTo>
                    <a:lnTo>
                      <a:pt x="152" y="122"/>
                    </a:lnTo>
                    <a:lnTo>
                      <a:pt x="171" y="78"/>
                    </a:lnTo>
                    <a:lnTo>
                      <a:pt x="176" y="73"/>
                    </a:lnTo>
                    <a:lnTo>
                      <a:pt x="186" y="55"/>
                    </a:lnTo>
                    <a:lnTo>
                      <a:pt x="190" y="34"/>
                    </a:lnTo>
                    <a:lnTo>
                      <a:pt x="199" y="33"/>
                    </a:lnTo>
                    <a:lnTo>
                      <a:pt x="193" y="31"/>
                    </a:lnTo>
                    <a:lnTo>
                      <a:pt x="195" y="28"/>
                    </a:lnTo>
                    <a:lnTo>
                      <a:pt x="194" y="13"/>
                    </a:lnTo>
                    <a:lnTo>
                      <a:pt x="196" y="4"/>
                    </a:lnTo>
                    <a:lnTo>
                      <a:pt x="186" y="0"/>
                    </a:lnTo>
                    <a:lnTo>
                      <a:pt x="176" y="8"/>
                    </a:lnTo>
                    <a:lnTo>
                      <a:pt x="158" y="11"/>
                    </a:lnTo>
                    <a:lnTo>
                      <a:pt x="122" y="16"/>
                    </a:lnTo>
                    <a:lnTo>
                      <a:pt x="107" y="25"/>
                    </a:lnTo>
                    <a:lnTo>
                      <a:pt x="91" y="21"/>
                    </a:lnTo>
                    <a:lnTo>
                      <a:pt x="76" y="30"/>
                    </a:lnTo>
                    <a:lnTo>
                      <a:pt x="67" y="31"/>
                    </a:lnTo>
                    <a:lnTo>
                      <a:pt x="43"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7" name="Freeform 321"/>
              <p:cNvSpPr>
                <a:spLocks/>
              </p:cNvSpPr>
              <p:nvPr/>
            </p:nvSpPr>
            <p:spPr bwMode="auto">
              <a:xfrm>
                <a:off x="4894" y="4648"/>
                <a:ext cx="319" cy="280"/>
              </a:xfrm>
              <a:custGeom>
                <a:avLst/>
                <a:gdLst>
                  <a:gd name="T0" fmla="*/ 319 w 319"/>
                  <a:gd name="T1" fmla="*/ 99 h 280"/>
                  <a:gd name="T2" fmla="*/ 303 w 319"/>
                  <a:gd name="T3" fmla="*/ 99 h 280"/>
                  <a:gd name="T4" fmla="*/ 297 w 319"/>
                  <a:gd name="T5" fmla="*/ 108 h 280"/>
                  <a:gd name="T6" fmla="*/ 291 w 319"/>
                  <a:gd name="T7" fmla="*/ 108 h 280"/>
                  <a:gd name="T8" fmla="*/ 283 w 319"/>
                  <a:gd name="T9" fmla="*/ 106 h 280"/>
                  <a:gd name="T10" fmla="*/ 279 w 319"/>
                  <a:gd name="T11" fmla="*/ 96 h 280"/>
                  <a:gd name="T12" fmla="*/ 287 w 319"/>
                  <a:gd name="T13" fmla="*/ 79 h 280"/>
                  <a:gd name="T14" fmla="*/ 291 w 319"/>
                  <a:gd name="T15" fmla="*/ 76 h 280"/>
                  <a:gd name="T16" fmla="*/ 299 w 319"/>
                  <a:gd name="T17" fmla="*/ 81 h 280"/>
                  <a:gd name="T18" fmla="*/ 301 w 319"/>
                  <a:gd name="T19" fmla="*/ 79 h 280"/>
                  <a:gd name="T20" fmla="*/ 300 w 319"/>
                  <a:gd name="T21" fmla="*/ 46 h 280"/>
                  <a:gd name="T22" fmla="*/ 293 w 319"/>
                  <a:gd name="T23" fmla="*/ 11 h 280"/>
                  <a:gd name="T24" fmla="*/ 278 w 319"/>
                  <a:gd name="T25" fmla="*/ 2 h 280"/>
                  <a:gd name="T26" fmla="*/ 250 w 319"/>
                  <a:gd name="T27" fmla="*/ 0 h 280"/>
                  <a:gd name="T28" fmla="*/ 214 w 319"/>
                  <a:gd name="T29" fmla="*/ 24 h 280"/>
                  <a:gd name="T30" fmla="*/ 182 w 319"/>
                  <a:gd name="T31" fmla="*/ 57 h 280"/>
                  <a:gd name="T32" fmla="*/ 176 w 319"/>
                  <a:gd name="T33" fmla="*/ 73 h 280"/>
                  <a:gd name="T34" fmla="*/ 160 w 319"/>
                  <a:gd name="T35" fmla="*/ 76 h 280"/>
                  <a:gd name="T36" fmla="*/ 143 w 319"/>
                  <a:gd name="T37" fmla="*/ 69 h 280"/>
                  <a:gd name="T38" fmla="*/ 133 w 319"/>
                  <a:gd name="T39" fmla="*/ 70 h 280"/>
                  <a:gd name="T40" fmla="*/ 111 w 319"/>
                  <a:gd name="T41" fmla="*/ 97 h 280"/>
                  <a:gd name="T42" fmla="*/ 99 w 319"/>
                  <a:gd name="T43" fmla="*/ 101 h 280"/>
                  <a:gd name="T44" fmla="*/ 83 w 319"/>
                  <a:gd name="T45" fmla="*/ 99 h 280"/>
                  <a:gd name="T46" fmla="*/ 84 w 319"/>
                  <a:gd name="T47" fmla="*/ 75 h 280"/>
                  <a:gd name="T48" fmla="*/ 67 w 319"/>
                  <a:gd name="T49" fmla="*/ 55 h 280"/>
                  <a:gd name="T50" fmla="*/ 67 w 319"/>
                  <a:gd name="T51" fmla="*/ 138 h 280"/>
                  <a:gd name="T52" fmla="*/ 51 w 319"/>
                  <a:gd name="T53" fmla="*/ 148 h 280"/>
                  <a:gd name="T54" fmla="*/ 25 w 319"/>
                  <a:gd name="T55" fmla="*/ 148 h 280"/>
                  <a:gd name="T56" fmla="*/ 22 w 319"/>
                  <a:gd name="T57" fmla="*/ 139 h 280"/>
                  <a:gd name="T58" fmla="*/ 12 w 319"/>
                  <a:gd name="T59" fmla="*/ 133 h 280"/>
                  <a:gd name="T60" fmla="*/ 0 w 319"/>
                  <a:gd name="T61" fmla="*/ 140 h 280"/>
                  <a:gd name="T62" fmla="*/ 19 w 319"/>
                  <a:gd name="T63" fmla="*/ 185 h 280"/>
                  <a:gd name="T64" fmla="*/ 35 w 319"/>
                  <a:gd name="T65" fmla="*/ 214 h 280"/>
                  <a:gd name="T66" fmla="*/ 36 w 319"/>
                  <a:gd name="T67" fmla="*/ 229 h 280"/>
                  <a:gd name="T68" fmla="*/ 33 w 319"/>
                  <a:gd name="T69" fmla="*/ 234 h 280"/>
                  <a:gd name="T70" fmla="*/ 29 w 319"/>
                  <a:gd name="T71" fmla="*/ 233 h 280"/>
                  <a:gd name="T72" fmla="*/ 28 w 319"/>
                  <a:gd name="T73" fmla="*/ 239 h 280"/>
                  <a:gd name="T74" fmla="*/ 39 w 319"/>
                  <a:gd name="T75" fmla="*/ 257 h 280"/>
                  <a:gd name="T76" fmla="*/ 40 w 319"/>
                  <a:gd name="T77" fmla="*/ 265 h 280"/>
                  <a:gd name="T78" fmla="*/ 45 w 319"/>
                  <a:gd name="T79" fmla="*/ 265 h 280"/>
                  <a:gd name="T80" fmla="*/ 45 w 319"/>
                  <a:gd name="T81" fmla="*/ 272 h 280"/>
                  <a:gd name="T82" fmla="*/ 69 w 319"/>
                  <a:gd name="T83" fmla="*/ 280 h 280"/>
                  <a:gd name="T84" fmla="*/ 77 w 319"/>
                  <a:gd name="T85" fmla="*/ 274 h 280"/>
                  <a:gd name="T86" fmla="*/ 104 w 319"/>
                  <a:gd name="T87" fmla="*/ 272 h 280"/>
                  <a:gd name="T88" fmla="*/ 118 w 319"/>
                  <a:gd name="T89" fmla="*/ 264 h 280"/>
                  <a:gd name="T90" fmla="*/ 162 w 319"/>
                  <a:gd name="T91" fmla="*/ 268 h 280"/>
                  <a:gd name="T92" fmla="*/ 165 w 319"/>
                  <a:gd name="T93" fmla="*/ 263 h 280"/>
                  <a:gd name="T94" fmla="*/ 180 w 319"/>
                  <a:gd name="T95" fmla="*/ 265 h 280"/>
                  <a:gd name="T96" fmla="*/ 181 w 319"/>
                  <a:gd name="T97" fmla="*/ 258 h 280"/>
                  <a:gd name="T98" fmla="*/ 209 w 319"/>
                  <a:gd name="T99" fmla="*/ 253 h 280"/>
                  <a:gd name="T100" fmla="*/ 235 w 319"/>
                  <a:gd name="T101" fmla="*/ 231 h 280"/>
                  <a:gd name="T102" fmla="*/ 265 w 319"/>
                  <a:gd name="T103" fmla="*/ 197 h 280"/>
                  <a:gd name="T104" fmla="*/ 290 w 319"/>
                  <a:gd name="T105" fmla="*/ 154 h 280"/>
                  <a:gd name="T106" fmla="*/ 310 w 319"/>
                  <a:gd name="T107" fmla="*/ 136 h 280"/>
                  <a:gd name="T108" fmla="*/ 319 w 319"/>
                  <a:gd name="T109" fmla="*/ 99 h 2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19" h="280">
                    <a:moveTo>
                      <a:pt x="319" y="99"/>
                    </a:moveTo>
                    <a:lnTo>
                      <a:pt x="303" y="99"/>
                    </a:lnTo>
                    <a:lnTo>
                      <a:pt x="297" y="108"/>
                    </a:lnTo>
                    <a:lnTo>
                      <a:pt x="291" y="108"/>
                    </a:lnTo>
                    <a:lnTo>
                      <a:pt x="283" y="106"/>
                    </a:lnTo>
                    <a:lnTo>
                      <a:pt x="279" y="96"/>
                    </a:lnTo>
                    <a:lnTo>
                      <a:pt x="287" y="79"/>
                    </a:lnTo>
                    <a:lnTo>
                      <a:pt x="291" y="76"/>
                    </a:lnTo>
                    <a:lnTo>
                      <a:pt x="299" y="81"/>
                    </a:lnTo>
                    <a:lnTo>
                      <a:pt x="301" y="79"/>
                    </a:lnTo>
                    <a:lnTo>
                      <a:pt x="300" y="46"/>
                    </a:lnTo>
                    <a:lnTo>
                      <a:pt x="293" y="11"/>
                    </a:lnTo>
                    <a:lnTo>
                      <a:pt x="278" y="2"/>
                    </a:lnTo>
                    <a:lnTo>
                      <a:pt x="250" y="0"/>
                    </a:lnTo>
                    <a:lnTo>
                      <a:pt x="214" y="24"/>
                    </a:lnTo>
                    <a:lnTo>
                      <a:pt x="182" y="57"/>
                    </a:lnTo>
                    <a:lnTo>
                      <a:pt x="176" y="73"/>
                    </a:lnTo>
                    <a:lnTo>
                      <a:pt x="160" y="76"/>
                    </a:lnTo>
                    <a:lnTo>
                      <a:pt x="143" y="69"/>
                    </a:lnTo>
                    <a:lnTo>
                      <a:pt x="133" y="70"/>
                    </a:lnTo>
                    <a:lnTo>
                      <a:pt x="111" y="97"/>
                    </a:lnTo>
                    <a:lnTo>
                      <a:pt x="99" y="101"/>
                    </a:lnTo>
                    <a:lnTo>
                      <a:pt x="83" y="99"/>
                    </a:lnTo>
                    <a:lnTo>
                      <a:pt x="84" y="75"/>
                    </a:lnTo>
                    <a:lnTo>
                      <a:pt x="67" y="55"/>
                    </a:lnTo>
                    <a:lnTo>
                      <a:pt x="67" y="138"/>
                    </a:lnTo>
                    <a:lnTo>
                      <a:pt x="51" y="148"/>
                    </a:lnTo>
                    <a:lnTo>
                      <a:pt x="25" y="148"/>
                    </a:lnTo>
                    <a:lnTo>
                      <a:pt x="22" y="139"/>
                    </a:lnTo>
                    <a:lnTo>
                      <a:pt x="12" y="133"/>
                    </a:lnTo>
                    <a:lnTo>
                      <a:pt x="0" y="140"/>
                    </a:lnTo>
                    <a:lnTo>
                      <a:pt x="19" y="185"/>
                    </a:lnTo>
                    <a:lnTo>
                      <a:pt x="35" y="214"/>
                    </a:lnTo>
                    <a:lnTo>
                      <a:pt x="36" y="229"/>
                    </a:lnTo>
                    <a:lnTo>
                      <a:pt x="33" y="234"/>
                    </a:lnTo>
                    <a:lnTo>
                      <a:pt x="29" y="233"/>
                    </a:lnTo>
                    <a:lnTo>
                      <a:pt x="28" y="239"/>
                    </a:lnTo>
                    <a:lnTo>
                      <a:pt x="39" y="257"/>
                    </a:lnTo>
                    <a:lnTo>
                      <a:pt x="40" y="265"/>
                    </a:lnTo>
                    <a:lnTo>
                      <a:pt x="45" y="265"/>
                    </a:lnTo>
                    <a:lnTo>
                      <a:pt x="45" y="272"/>
                    </a:lnTo>
                    <a:lnTo>
                      <a:pt x="69" y="280"/>
                    </a:lnTo>
                    <a:lnTo>
                      <a:pt x="77" y="274"/>
                    </a:lnTo>
                    <a:lnTo>
                      <a:pt x="104" y="272"/>
                    </a:lnTo>
                    <a:lnTo>
                      <a:pt x="118" y="264"/>
                    </a:lnTo>
                    <a:lnTo>
                      <a:pt x="162" y="268"/>
                    </a:lnTo>
                    <a:lnTo>
                      <a:pt x="165" y="263"/>
                    </a:lnTo>
                    <a:lnTo>
                      <a:pt x="180" y="265"/>
                    </a:lnTo>
                    <a:lnTo>
                      <a:pt x="181" y="258"/>
                    </a:lnTo>
                    <a:lnTo>
                      <a:pt x="209" y="253"/>
                    </a:lnTo>
                    <a:lnTo>
                      <a:pt x="235" y="231"/>
                    </a:lnTo>
                    <a:lnTo>
                      <a:pt x="265" y="197"/>
                    </a:lnTo>
                    <a:lnTo>
                      <a:pt x="290" y="154"/>
                    </a:lnTo>
                    <a:lnTo>
                      <a:pt x="310" y="136"/>
                    </a:lnTo>
                    <a:lnTo>
                      <a:pt x="319" y="9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8" name="Freeform 322"/>
              <p:cNvSpPr>
                <a:spLocks/>
              </p:cNvSpPr>
              <p:nvPr/>
            </p:nvSpPr>
            <p:spPr bwMode="auto">
              <a:xfrm>
                <a:off x="5101" y="4786"/>
                <a:ext cx="44" cy="44"/>
              </a:xfrm>
              <a:custGeom>
                <a:avLst/>
                <a:gdLst>
                  <a:gd name="T0" fmla="*/ 44 w 44"/>
                  <a:gd name="T1" fmla="*/ 17 h 44"/>
                  <a:gd name="T2" fmla="*/ 37 w 44"/>
                  <a:gd name="T3" fmla="*/ 33 h 44"/>
                  <a:gd name="T4" fmla="*/ 19 w 44"/>
                  <a:gd name="T5" fmla="*/ 44 h 44"/>
                  <a:gd name="T6" fmla="*/ 8 w 44"/>
                  <a:gd name="T7" fmla="*/ 39 h 44"/>
                  <a:gd name="T8" fmla="*/ 0 w 44"/>
                  <a:gd name="T9" fmla="*/ 24 h 44"/>
                  <a:gd name="T10" fmla="*/ 9 w 44"/>
                  <a:gd name="T11" fmla="*/ 8 h 44"/>
                  <a:gd name="T12" fmla="*/ 24 w 44"/>
                  <a:gd name="T13" fmla="*/ 0 h 44"/>
                  <a:gd name="T14" fmla="*/ 34 w 44"/>
                  <a:gd name="T15" fmla="*/ 1 h 44"/>
                  <a:gd name="T16" fmla="*/ 44 w 44"/>
                  <a:gd name="T17" fmla="*/ 17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44">
                    <a:moveTo>
                      <a:pt x="44" y="17"/>
                    </a:moveTo>
                    <a:lnTo>
                      <a:pt x="37" y="33"/>
                    </a:lnTo>
                    <a:lnTo>
                      <a:pt x="19" y="44"/>
                    </a:lnTo>
                    <a:lnTo>
                      <a:pt x="8" y="39"/>
                    </a:lnTo>
                    <a:lnTo>
                      <a:pt x="0" y="24"/>
                    </a:lnTo>
                    <a:lnTo>
                      <a:pt x="9" y="8"/>
                    </a:lnTo>
                    <a:lnTo>
                      <a:pt x="24" y="0"/>
                    </a:lnTo>
                    <a:lnTo>
                      <a:pt x="34" y="1"/>
                    </a:lnTo>
                    <a:lnTo>
                      <a:pt x="44" y="1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09" name="Freeform 323"/>
              <p:cNvSpPr>
                <a:spLocks/>
              </p:cNvSpPr>
              <p:nvPr/>
            </p:nvSpPr>
            <p:spPr bwMode="auto">
              <a:xfrm>
                <a:off x="5063" y="4516"/>
                <a:ext cx="152" cy="143"/>
              </a:xfrm>
              <a:custGeom>
                <a:avLst/>
                <a:gdLst>
                  <a:gd name="T0" fmla="*/ 81 w 152"/>
                  <a:gd name="T1" fmla="*/ 132 h 143"/>
                  <a:gd name="T2" fmla="*/ 109 w 152"/>
                  <a:gd name="T3" fmla="*/ 134 h 143"/>
                  <a:gd name="T4" fmla="*/ 124 w 152"/>
                  <a:gd name="T5" fmla="*/ 143 h 143"/>
                  <a:gd name="T6" fmla="*/ 126 w 152"/>
                  <a:gd name="T7" fmla="*/ 133 h 143"/>
                  <a:gd name="T8" fmla="*/ 135 w 152"/>
                  <a:gd name="T9" fmla="*/ 124 h 143"/>
                  <a:gd name="T10" fmla="*/ 150 w 152"/>
                  <a:gd name="T11" fmla="*/ 89 h 143"/>
                  <a:gd name="T12" fmla="*/ 146 w 152"/>
                  <a:gd name="T13" fmla="*/ 68 h 143"/>
                  <a:gd name="T14" fmla="*/ 152 w 152"/>
                  <a:gd name="T15" fmla="*/ 54 h 143"/>
                  <a:gd name="T16" fmla="*/ 152 w 152"/>
                  <a:gd name="T17" fmla="*/ 38 h 143"/>
                  <a:gd name="T18" fmla="*/ 146 w 152"/>
                  <a:gd name="T19" fmla="*/ 18 h 143"/>
                  <a:gd name="T20" fmla="*/ 120 w 152"/>
                  <a:gd name="T21" fmla="*/ 9 h 143"/>
                  <a:gd name="T22" fmla="*/ 100 w 152"/>
                  <a:gd name="T23" fmla="*/ 7 h 143"/>
                  <a:gd name="T24" fmla="*/ 100 w 152"/>
                  <a:gd name="T25" fmla="*/ 1 h 143"/>
                  <a:gd name="T26" fmla="*/ 89 w 152"/>
                  <a:gd name="T27" fmla="*/ 0 h 143"/>
                  <a:gd name="T28" fmla="*/ 69 w 152"/>
                  <a:gd name="T29" fmla="*/ 7 h 143"/>
                  <a:gd name="T30" fmla="*/ 66 w 152"/>
                  <a:gd name="T31" fmla="*/ 21 h 143"/>
                  <a:gd name="T32" fmla="*/ 51 w 152"/>
                  <a:gd name="T33" fmla="*/ 28 h 143"/>
                  <a:gd name="T34" fmla="*/ 33 w 152"/>
                  <a:gd name="T35" fmla="*/ 48 h 143"/>
                  <a:gd name="T36" fmla="*/ 0 w 152"/>
                  <a:gd name="T37" fmla="*/ 44 h 143"/>
                  <a:gd name="T38" fmla="*/ 17 w 152"/>
                  <a:gd name="T39" fmla="*/ 75 h 143"/>
                  <a:gd name="T40" fmla="*/ 50 w 152"/>
                  <a:gd name="T41" fmla="*/ 102 h 143"/>
                  <a:gd name="T42" fmla="*/ 53 w 152"/>
                  <a:gd name="T43" fmla="*/ 120 h 143"/>
                  <a:gd name="T44" fmla="*/ 81 w 152"/>
                  <a:gd name="T45" fmla="*/ 132 h 1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2" h="143">
                    <a:moveTo>
                      <a:pt x="81" y="132"/>
                    </a:moveTo>
                    <a:lnTo>
                      <a:pt x="109" y="134"/>
                    </a:lnTo>
                    <a:lnTo>
                      <a:pt x="124" y="143"/>
                    </a:lnTo>
                    <a:lnTo>
                      <a:pt x="126" y="133"/>
                    </a:lnTo>
                    <a:lnTo>
                      <a:pt x="135" y="124"/>
                    </a:lnTo>
                    <a:lnTo>
                      <a:pt x="150" y="89"/>
                    </a:lnTo>
                    <a:lnTo>
                      <a:pt x="146" y="68"/>
                    </a:lnTo>
                    <a:lnTo>
                      <a:pt x="152" y="54"/>
                    </a:lnTo>
                    <a:lnTo>
                      <a:pt x="152" y="38"/>
                    </a:lnTo>
                    <a:lnTo>
                      <a:pt x="146" y="18"/>
                    </a:lnTo>
                    <a:lnTo>
                      <a:pt x="120" y="9"/>
                    </a:lnTo>
                    <a:lnTo>
                      <a:pt x="100" y="7"/>
                    </a:lnTo>
                    <a:lnTo>
                      <a:pt x="100" y="1"/>
                    </a:lnTo>
                    <a:lnTo>
                      <a:pt x="89" y="0"/>
                    </a:lnTo>
                    <a:lnTo>
                      <a:pt x="69" y="7"/>
                    </a:lnTo>
                    <a:lnTo>
                      <a:pt x="66" y="21"/>
                    </a:lnTo>
                    <a:lnTo>
                      <a:pt x="51" y="28"/>
                    </a:lnTo>
                    <a:lnTo>
                      <a:pt x="33" y="48"/>
                    </a:lnTo>
                    <a:lnTo>
                      <a:pt x="0" y="44"/>
                    </a:lnTo>
                    <a:lnTo>
                      <a:pt x="17" y="75"/>
                    </a:lnTo>
                    <a:lnTo>
                      <a:pt x="50" y="102"/>
                    </a:lnTo>
                    <a:lnTo>
                      <a:pt x="53" y="120"/>
                    </a:lnTo>
                    <a:lnTo>
                      <a:pt x="81" y="13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0" name="Freeform 324"/>
              <p:cNvSpPr>
                <a:spLocks/>
              </p:cNvSpPr>
              <p:nvPr/>
            </p:nvSpPr>
            <p:spPr bwMode="auto">
              <a:xfrm>
                <a:off x="4801" y="4541"/>
                <a:ext cx="262" cy="255"/>
              </a:xfrm>
              <a:custGeom>
                <a:avLst/>
                <a:gdLst>
                  <a:gd name="T0" fmla="*/ 93 w 262"/>
                  <a:gd name="T1" fmla="*/ 247 h 255"/>
                  <a:gd name="T2" fmla="*/ 79 w 262"/>
                  <a:gd name="T3" fmla="*/ 235 h 255"/>
                  <a:gd name="T4" fmla="*/ 69 w 262"/>
                  <a:gd name="T5" fmla="*/ 220 h 255"/>
                  <a:gd name="T6" fmla="*/ 62 w 262"/>
                  <a:gd name="T7" fmla="*/ 184 h 255"/>
                  <a:gd name="T8" fmla="*/ 60 w 262"/>
                  <a:gd name="T9" fmla="*/ 168 h 255"/>
                  <a:gd name="T10" fmla="*/ 54 w 262"/>
                  <a:gd name="T11" fmla="*/ 151 h 255"/>
                  <a:gd name="T12" fmla="*/ 53 w 262"/>
                  <a:gd name="T13" fmla="*/ 117 h 255"/>
                  <a:gd name="T14" fmla="*/ 20 w 262"/>
                  <a:gd name="T15" fmla="*/ 53 h 255"/>
                  <a:gd name="T16" fmla="*/ 1 w 262"/>
                  <a:gd name="T17" fmla="*/ 26 h 255"/>
                  <a:gd name="T18" fmla="*/ 0 w 262"/>
                  <a:gd name="T19" fmla="*/ 10 h 255"/>
                  <a:gd name="T20" fmla="*/ 9 w 262"/>
                  <a:gd name="T21" fmla="*/ 4 h 255"/>
                  <a:gd name="T22" fmla="*/ 11 w 262"/>
                  <a:gd name="T23" fmla="*/ 6 h 255"/>
                  <a:gd name="T24" fmla="*/ 21 w 262"/>
                  <a:gd name="T25" fmla="*/ 0 h 255"/>
                  <a:gd name="T26" fmla="*/ 29 w 262"/>
                  <a:gd name="T27" fmla="*/ 0 h 255"/>
                  <a:gd name="T28" fmla="*/ 43 w 262"/>
                  <a:gd name="T29" fmla="*/ 10 h 255"/>
                  <a:gd name="T30" fmla="*/ 129 w 262"/>
                  <a:gd name="T31" fmla="*/ 9 h 255"/>
                  <a:gd name="T32" fmla="*/ 144 w 262"/>
                  <a:gd name="T33" fmla="*/ 19 h 255"/>
                  <a:gd name="T34" fmla="*/ 164 w 262"/>
                  <a:gd name="T35" fmla="*/ 19 h 255"/>
                  <a:gd name="T36" fmla="*/ 191 w 262"/>
                  <a:gd name="T37" fmla="*/ 24 h 255"/>
                  <a:gd name="T38" fmla="*/ 225 w 262"/>
                  <a:gd name="T39" fmla="*/ 15 h 255"/>
                  <a:gd name="T40" fmla="*/ 243 w 262"/>
                  <a:gd name="T41" fmla="*/ 11 h 255"/>
                  <a:gd name="T42" fmla="*/ 255 w 262"/>
                  <a:gd name="T43" fmla="*/ 13 h 255"/>
                  <a:gd name="T44" fmla="*/ 262 w 262"/>
                  <a:gd name="T45" fmla="*/ 19 h 255"/>
                  <a:gd name="T46" fmla="*/ 255 w 262"/>
                  <a:gd name="T47" fmla="*/ 19 h 255"/>
                  <a:gd name="T48" fmla="*/ 243 w 262"/>
                  <a:gd name="T49" fmla="*/ 25 h 255"/>
                  <a:gd name="T50" fmla="*/ 231 w 262"/>
                  <a:gd name="T51" fmla="*/ 36 h 255"/>
                  <a:gd name="T52" fmla="*/ 227 w 262"/>
                  <a:gd name="T53" fmla="*/ 26 h 255"/>
                  <a:gd name="T54" fmla="*/ 217 w 262"/>
                  <a:gd name="T55" fmla="*/ 25 h 255"/>
                  <a:gd name="T56" fmla="*/ 180 w 262"/>
                  <a:gd name="T57" fmla="*/ 33 h 255"/>
                  <a:gd name="T58" fmla="*/ 180 w 262"/>
                  <a:gd name="T59" fmla="*/ 104 h 255"/>
                  <a:gd name="T60" fmla="*/ 160 w 262"/>
                  <a:gd name="T61" fmla="*/ 104 h 255"/>
                  <a:gd name="T62" fmla="*/ 160 w 262"/>
                  <a:gd name="T63" fmla="*/ 162 h 255"/>
                  <a:gd name="T64" fmla="*/ 160 w 262"/>
                  <a:gd name="T65" fmla="*/ 245 h 255"/>
                  <a:gd name="T66" fmla="*/ 144 w 262"/>
                  <a:gd name="T67" fmla="*/ 255 h 255"/>
                  <a:gd name="T68" fmla="*/ 118 w 262"/>
                  <a:gd name="T69" fmla="*/ 255 h 255"/>
                  <a:gd name="T70" fmla="*/ 115 w 262"/>
                  <a:gd name="T71" fmla="*/ 246 h 255"/>
                  <a:gd name="T72" fmla="*/ 105 w 262"/>
                  <a:gd name="T73" fmla="*/ 240 h 255"/>
                  <a:gd name="T74" fmla="*/ 93 w 262"/>
                  <a:gd name="T75" fmla="*/ 247 h 2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62" h="255">
                    <a:moveTo>
                      <a:pt x="93" y="247"/>
                    </a:moveTo>
                    <a:lnTo>
                      <a:pt x="79" y="235"/>
                    </a:lnTo>
                    <a:lnTo>
                      <a:pt x="69" y="220"/>
                    </a:lnTo>
                    <a:lnTo>
                      <a:pt x="62" y="184"/>
                    </a:lnTo>
                    <a:lnTo>
                      <a:pt x="60" y="168"/>
                    </a:lnTo>
                    <a:lnTo>
                      <a:pt x="54" y="151"/>
                    </a:lnTo>
                    <a:lnTo>
                      <a:pt x="53" y="117"/>
                    </a:lnTo>
                    <a:lnTo>
                      <a:pt x="20" y="53"/>
                    </a:lnTo>
                    <a:lnTo>
                      <a:pt x="1" y="26"/>
                    </a:lnTo>
                    <a:lnTo>
                      <a:pt x="0" y="10"/>
                    </a:lnTo>
                    <a:lnTo>
                      <a:pt x="9" y="4"/>
                    </a:lnTo>
                    <a:lnTo>
                      <a:pt x="11" y="6"/>
                    </a:lnTo>
                    <a:lnTo>
                      <a:pt x="21" y="0"/>
                    </a:lnTo>
                    <a:lnTo>
                      <a:pt x="29" y="0"/>
                    </a:lnTo>
                    <a:lnTo>
                      <a:pt x="43" y="10"/>
                    </a:lnTo>
                    <a:lnTo>
                      <a:pt x="129" y="9"/>
                    </a:lnTo>
                    <a:lnTo>
                      <a:pt x="144" y="19"/>
                    </a:lnTo>
                    <a:lnTo>
                      <a:pt x="164" y="19"/>
                    </a:lnTo>
                    <a:lnTo>
                      <a:pt x="191" y="24"/>
                    </a:lnTo>
                    <a:lnTo>
                      <a:pt x="225" y="15"/>
                    </a:lnTo>
                    <a:lnTo>
                      <a:pt x="243" y="11"/>
                    </a:lnTo>
                    <a:lnTo>
                      <a:pt x="255" y="13"/>
                    </a:lnTo>
                    <a:lnTo>
                      <a:pt x="262" y="19"/>
                    </a:lnTo>
                    <a:lnTo>
                      <a:pt x="255" y="19"/>
                    </a:lnTo>
                    <a:lnTo>
                      <a:pt x="243" y="25"/>
                    </a:lnTo>
                    <a:lnTo>
                      <a:pt x="231" y="36"/>
                    </a:lnTo>
                    <a:lnTo>
                      <a:pt x="227" y="26"/>
                    </a:lnTo>
                    <a:lnTo>
                      <a:pt x="217" y="25"/>
                    </a:lnTo>
                    <a:lnTo>
                      <a:pt x="180" y="33"/>
                    </a:lnTo>
                    <a:lnTo>
                      <a:pt x="180" y="104"/>
                    </a:lnTo>
                    <a:lnTo>
                      <a:pt x="160" y="104"/>
                    </a:lnTo>
                    <a:lnTo>
                      <a:pt x="160" y="162"/>
                    </a:lnTo>
                    <a:lnTo>
                      <a:pt x="160" y="245"/>
                    </a:lnTo>
                    <a:lnTo>
                      <a:pt x="144" y="255"/>
                    </a:lnTo>
                    <a:lnTo>
                      <a:pt x="118" y="255"/>
                    </a:lnTo>
                    <a:lnTo>
                      <a:pt x="115" y="246"/>
                    </a:lnTo>
                    <a:lnTo>
                      <a:pt x="105" y="240"/>
                    </a:lnTo>
                    <a:lnTo>
                      <a:pt x="93" y="24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1" name="Freeform 325"/>
              <p:cNvSpPr>
                <a:spLocks/>
              </p:cNvSpPr>
              <p:nvPr/>
            </p:nvSpPr>
            <p:spPr bwMode="auto">
              <a:xfrm>
                <a:off x="4249" y="3656"/>
                <a:ext cx="162" cy="142"/>
              </a:xfrm>
              <a:custGeom>
                <a:avLst/>
                <a:gdLst>
                  <a:gd name="T0" fmla="*/ 0 w 162"/>
                  <a:gd name="T1" fmla="*/ 142 h 142"/>
                  <a:gd name="T2" fmla="*/ 5 w 162"/>
                  <a:gd name="T3" fmla="*/ 116 h 142"/>
                  <a:gd name="T4" fmla="*/ 10 w 162"/>
                  <a:gd name="T5" fmla="*/ 114 h 142"/>
                  <a:gd name="T6" fmla="*/ 24 w 162"/>
                  <a:gd name="T7" fmla="*/ 81 h 142"/>
                  <a:gd name="T8" fmla="*/ 41 w 162"/>
                  <a:gd name="T9" fmla="*/ 57 h 142"/>
                  <a:gd name="T10" fmla="*/ 49 w 162"/>
                  <a:gd name="T11" fmla="*/ 35 h 142"/>
                  <a:gd name="T12" fmla="*/ 68 w 162"/>
                  <a:gd name="T13" fmla="*/ 20 h 142"/>
                  <a:gd name="T14" fmla="*/ 77 w 162"/>
                  <a:gd name="T15" fmla="*/ 0 h 142"/>
                  <a:gd name="T16" fmla="*/ 162 w 162"/>
                  <a:gd name="T17" fmla="*/ 0 h 142"/>
                  <a:gd name="T18" fmla="*/ 162 w 162"/>
                  <a:gd name="T19" fmla="*/ 10 h 142"/>
                  <a:gd name="T20" fmla="*/ 160 w 162"/>
                  <a:gd name="T21" fmla="*/ 36 h 142"/>
                  <a:gd name="T22" fmla="*/ 99 w 162"/>
                  <a:gd name="T23" fmla="*/ 35 h 142"/>
                  <a:gd name="T24" fmla="*/ 98 w 162"/>
                  <a:gd name="T25" fmla="*/ 89 h 142"/>
                  <a:gd name="T26" fmla="*/ 80 w 162"/>
                  <a:gd name="T27" fmla="*/ 94 h 142"/>
                  <a:gd name="T28" fmla="*/ 74 w 162"/>
                  <a:gd name="T29" fmla="*/ 102 h 142"/>
                  <a:gd name="T30" fmla="*/ 78 w 162"/>
                  <a:gd name="T31" fmla="*/ 133 h 142"/>
                  <a:gd name="T32" fmla="*/ 5 w 162"/>
                  <a:gd name="T33" fmla="*/ 134 h 142"/>
                  <a:gd name="T34" fmla="*/ 0 w 162"/>
                  <a:gd name="T35" fmla="*/ 142 h 1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2" h="142">
                    <a:moveTo>
                      <a:pt x="0" y="142"/>
                    </a:moveTo>
                    <a:lnTo>
                      <a:pt x="5" y="116"/>
                    </a:lnTo>
                    <a:lnTo>
                      <a:pt x="10" y="114"/>
                    </a:lnTo>
                    <a:lnTo>
                      <a:pt x="24" y="81"/>
                    </a:lnTo>
                    <a:lnTo>
                      <a:pt x="41" y="57"/>
                    </a:lnTo>
                    <a:lnTo>
                      <a:pt x="49" y="35"/>
                    </a:lnTo>
                    <a:lnTo>
                      <a:pt x="68" y="20"/>
                    </a:lnTo>
                    <a:lnTo>
                      <a:pt x="77" y="0"/>
                    </a:lnTo>
                    <a:lnTo>
                      <a:pt x="162" y="0"/>
                    </a:lnTo>
                    <a:lnTo>
                      <a:pt x="162" y="10"/>
                    </a:lnTo>
                    <a:lnTo>
                      <a:pt x="160" y="36"/>
                    </a:lnTo>
                    <a:lnTo>
                      <a:pt x="99" y="35"/>
                    </a:lnTo>
                    <a:lnTo>
                      <a:pt x="98" y="89"/>
                    </a:lnTo>
                    <a:lnTo>
                      <a:pt x="80" y="94"/>
                    </a:lnTo>
                    <a:lnTo>
                      <a:pt x="74" y="102"/>
                    </a:lnTo>
                    <a:lnTo>
                      <a:pt x="78" y="133"/>
                    </a:lnTo>
                    <a:lnTo>
                      <a:pt x="5" y="134"/>
                    </a:lnTo>
                    <a:lnTo>
                      <a:pt x="0" y="14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2" name="Freeform 326"/>
              <p:cNvSpPr>
                <a:spLocks/>
              </p:cNvSpPr>
              <p:nvPr/>
            </p:nvSpPr>
            <p:spPr bwMode="auto">
              <a:xfrm>
                <a:off x="5000" y="3755"/>
                <a:ext cx="321" cy="387"/>
              </a:xfrm>
              <a:custGeom>
                <a:avLst/>
                <a:gdLst>
                  <a:gd name="T0" fmla="*/ 258 w 321"/>
                  <a:gd name="T1" fmla="*/ 6 h 387"/>
                  <a:gd name="T2" fmla="*/ 248 w 321"/>
                  <a:gd name="T3" fmla="*/ 16 h 387"/>
                  <a:gd name="T4" fmla="*/ 234 w 321"/>
                  <a:gd name="T5" fmla="*/ 27 h 387"/>
                  <a:gd name="T6" fmla="*/ 219 w 321"/>
                  <a:gd name="T7" fmla="*/ 24 h 387"/>
                  <a:gd name="T8" fmla="*/ 187 w 321"/>
                  <a:gd name="T9" fmla="*/ 19 h 387"/>
                  <a:gd name="T10" fmla="*/ 182 w 321"/>
                  <a:gd name="T11" fmla="*/ 23 h 387"/>
                  <a:gd name="T12" fmla="*/ 61 w 321"/>
                  <a:gd name="T13" fmla="*/ 62 h 387"/>
                  <a:gd name="T14" fmla="*/ 42 w 321"/>
                  <a:gd name="T15" fmla="*/ 74 h 387"/>
                  <a:gd name="T16" fmla="*/ 21 w 321"/>
                  <a:gd name="T17" fmla="*/ 152 h 387"/>
                  <a:gd name="T18" fmla="*/ 8 w 321"/>
                  <a:gd name="T19" fmla="*/ 175 h 387"/>
                  <a:gd name="T20" fmla="*/ 5 w 321"/>
                  <a:gd name="T21" fmla="*/ 187 h 387"/>
                  <a:gd name="T22" fmla="*/ 0 w 321"/>
                  <a:gd name="T23" fmla="*/ 211 h 387"/>
                  <a:gd name="T24" fmla="*/ 10 w 321"/>
                  <a:gd name="T25" fmla="*/ 220 h 387"/>
                  <a:gd name="T26" fmla="*/ 16 w 321"/>
                  <a:gd name="T27" fmla="*/ 244 h 387"/>
                  <a:gd name="T28" fmla="*/ 32 w 321"/>
                  <a:gd name="T29" fmla="*/ 285 h 387"/>
                  <a:gd name="T30" fmla="*/ 46 w 321"/>
                  <a:gd name="T31" fmla="*/ 295 h 387"/>
                  <a:gd name="T32" fmla="*/ 66 w 321"/>
                  <a:gd name="T33" fmla="*/ 311 h 387"/>
                  <a:gd name="T34" fmla="*/ 93 w 321"/>
                  <a:gd name="T35" fmla="*/ 339 h 387"/>
                  <a:gd name="T36" fmla="*/ 110 w 321"/>
                  <a:gd name="T37" fmla="*/ 358 h 387"/>
                  <a:gd name="T38" fmla="*/ 129 w 321"/>
                  <a:gd name="T39" fmla="*/ 374 h 387"/>
                  <a:gd name="T40" fmla="*/ 146 w 321"/>
                  <a:gd name="T41" fmla="*/ 372 h 387"/>
                  <a:gd name="T42" fmla="*/ 175 w 321"/>
                  <a:gd name="T43" fmla="*/ 387 h 387"/>
                  <a:gd name="T44" fmla="*/ 234 w 321"/>
                  <a:gd name="T45" fmla="*/ 379 h 387"/>
                  <a:gd name="T46" fmla="*/ 272 w 321"/>
                  <a:gd name="T47" fmla="*/ 369 h 387"/>
                  <a:gd name="T48" fmla="*/ 258 w 321"/>
                  <a:gd name="T49" fmla="*/ 349 h 387"/>
                  <a:gd name="T50" fmla="*/ 238 w 321"/>
                  <a:gd name="T51" fmla="*/ 321 h 387"/>
                  <a:gd name="T52" fmla="*/ 217 w 321"/>
                  <a:gd name="T53" fmla="*/ 305 h 387"/>
                  <a:gd name="T54" fmla="*/ 231 w 321"/>
                  <a:gd name="T55" fmla="*/ 295 h 387"/>
                  <a:gd name="T56" fmla="*/ 240 w 321"/>
                  <a:gd name="T57" fmla="*/ 254 h 387"/>
                  <a:gd name="T58" fmla="*/ 256 w 321"/>
                  <a:gd name="T59" fmla="*/ 230 h 387"/>
                  <a:gd name="T60" fmla="*/ 283 w 321"/>
                  <a:gd name="T61" fmla="*/ 185 h 387"/>
                  <a:gd name="T62" fmla="*/ 293 w 321"/>
                  <a:gd name="T63" fmla="*/ 123 h 387"/>
                  <a:gd name="T64" fmla="*/ 321 w 321"/>
                  <a:gd name="T65" fmla="*/ 103 h 387"/>
                  <a:gd name="T66" fmla="*/ 297 w 321"/>
                  <a:gd name="T67" fmla="*/ 41 h 387"/>
                  <a:gd name="T68" fmla="*/ 290 w 321"/>
                  <a:gd name="T69" fmla="*/ 23 h 3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1" h="387">
                    <a:moveTo>
                      <a:pt x="266" y="0"/>
                    </a:moveTo>
                    <a:lnTo>
                      <a:pt x="258" y="6"/>
                    </a:lnTo>
                    <a:lnTo>
                      <a:pt x="253" y="5"/>
                    </a:lnTo>
                    <a:lnTo>
                      <a:pt x="248" y="16"/>
                    </a:lnTo>
                    <a:lnTo>
                      <a:pt x="238" y="19"/>
                    </a:lnTo>
                    <a:lnTo>
                      <a:pt x="234" y="27"/>
                    </a:lnTo>
                    <a:lnTo>
                      <a:pt x="226" y="27"/>
                    </a:lnTo>
                    <a:lnTo>
                      <a:pt x="219" y="24"/>
                    </a:lnTo>
                    <a:lnTo>
                      <a:pt x="185" y="23"/>
                    </a:lnTo>
                    <a:lnTo>
                      <a:pt x="187" y="19"/>
                    </a:lnTo>
                    <a:lnTo>
                      <a:pt x="184" y="19"/>
                    </a:lnTo>
                    <a:lnTo>
                      <a:pt x="182" y="23"/>
                    </a:lnTo>
                    <a:lnTo>
                      <a:pt x="61" y="23"/>
                    </a:lnTo>
                    <a:lnTo>
                      <a:pt x="61" y="62"/>
                    </a:lnTo>
                    <a:lnTo>
                      <a:pt x="42" y="63"/>
                    </a:lnTo>
                    <a:lnTo>
                      <a:pt x="42" y="74"/>
                    </a:lnTo>
                    <a:lnTo>
                      <a:pt x="42" y="149"/>
                    </a:lnTo>
                    <a:lnTo>
                      <a:pt x="21" y="152"/>
                    </a:lnTo>
                    <a:lnTo>
                      <a:pt x="18" y="162"/>
                    </a:lnTo>
                    <a:lnTo>
                      <a:pt x="8" y="175"/>
                    </a:lnTo>
                    <a:lnTo>
                      <a:pt x="8" y="183"/>
                    </a:lnTo>
                    <a:lnTo>
                      <a:pt x="5" y="187"/>
                    </a:lnTo>
                    <a:lnTo>
                      <a:pt x="0" y="205"/>
                    </a:lnTo>
                    <a:lnTo>
                      <a:pt x="0" y="211"/>
                    </a:lnTo>
                    <a:lnTo>
                      <a:pt x="8" y="210"/>
                    </a:lnTo>
                    <a:lnTo>
                      <a:pt x="10" y="220"/>
                    </a:lnTo>
                    <a:lnTo>
                      <a:pt x="20" y="239"/>
                    </a:lnTo>
                    <a:lnTo>
                      <a:pt x="16" y="244"/>
                    </a:lnTo>
                    <a:lnTo>
                      <a:pt x="32" y="262"/>
                    </a:lnTo>
                    <a:lnTo>
                      <a:pt x="32" y="285"/>
                    </a:lnTo>
                    <a:lnTo>
                      <a:pt x="44" y="290"/>
                    </a:lnTo>
                    <a:lnTo>
                      <a:pt x="46" y="295"/>
                    </a:lnTo>
                    <a:lnTo>
                      <a:pt x="64" y="301"/>
                    </a:lnTo>
                    <a:lnTo>
                      <a:pt x="66" y="311"/>
                    </a:lnTo>
                    <a:lnTo>
                      <a:pt x="86" y="324"/>
                    </a:lnTo>
                    <a:lnTo>
                      <a:pt x="93" y="339"/>
                    </a:lnTo>
                    <a:lnTo>
                      <a:pt x="106" y="348"/>
                    </a:lnTo>
                    <a:lnTo>
                      <a:pt x="110" y="358"/>
                    </a:lnTo>
                    <a:lnTo>
                      <a:pt x="120" y="370"/>
                    </a:lnTo>
                    <a:lnTo>
                      <a:pt x="129" y="374"/>
                    </a:lnTo>
                    <a:lnTo>
                      <a:pt x="134" y="370"/>
                    </a:lnTo>
                    <a:lnTo>
                      <a:pt x="146" y="372"/>
                    </a:lnTo>
                    <a:lnTo>
                      <a:pt x="152" y="368"/>
                    </a:lnTo>
                    <a:lnTo>
                      <a:pt x="175" y="387"/>
                    </a:lnTo>
                    <a:lnTo>
                      <a:pt x="224" y="384"/>
                    </a:lnTo>
                    <a:lnTo>
                      <a:pt x="234" y="379"/>
                    </a:lnTo>
                    <a:lnTo>
                      <a:pt x="244" y="369"/>
                    </a:lnTo>
                    <a:lnTo>
                      <a:pt x="272" y="369"/>
                    </a:lnTo>
                    <a:lnTo>
                      <a:pt x="272" y="354"/>
                    </a:lnTo>
                    <a:lnTo>
                      <a:pt x="258" y="349"/>
                    </a:lnTo>
                    <a:lnTo>
                      <a:pt x="250" y="328"/>
                    </a:lnTo>
                    <a:lnTo>
                      <a:pt x="238" y="321"/>
                    </a:lnTo>
                    <a:lnTo>
                      <a:pt x="232" y="311"/>
                    </a:lnTo>
                    <a:lnTo>
                      <a:pt x="217" y="305"/>
                    </a:lnTo>
                    <a:lnTo>
                      <a:pt x="220" y="295"/>
                    </a:lnTo>
                    <a:lnTo>
                      <a:pt x="231" y="295"/>
                    </a:lnTo>
                    <a:lnTo>
                      <a:pt x="237" y="290"/>
                    </a:lnTo>
                    <a:lnTo>
                      <a:pt x="240" y="254"/>
                    </a:lnTo>
                    <a:lnTo>
                      <a:pt x="253" y="245"/>
                    </a:lnTo>
                    <a:lnTo>
                      <a:pt x="256" y="230"/>
                    </a:lnTo>
                    <a:lnTo>
                      <a:pt x="277" y="206"/>
                    </a:lnTo>
                    <a:lnTo>
                      <a:pt x="283" y="185"/>
                    </a:lnTo>
                    <a:lnTo>
                      <a:pt x="282" y="167"/>
                    </a:lnTo>
                    <a:lnTo>
                      <a:pt x="293" y="123"/>
                    </a:lnTo>
                    <a:lnTo>
                      <a:pt x="319" y="112"/>
                    </a:lnTo>
                    <a:lnTo>
                      <a:pt x="321" y="103"/>
                    </a:lnTo>
                    <a:lnTo>
                      <a:pt x="300" y="86"/>
                    </a:lnTo>
                    <a:lnTo>
                      <a:pt x="297" y="41"/>
                    </a:lnTo>
                    <a:lnTo>
                      <a:pt x="291" y="34"/>
                    </a:lnTo>
                    <a:lnTo>
                      <a:pt x="290" y="23"/>
                    </a:lnTo>
                    <a:lnTo>
                      <a:pt x="26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3" name="Freeform 327"/>
              <p:cNvSpPr>
                <a:spLocks/>
              </p:cNvSpPr>
              <p:nvPr/>
            </p:nvSpPr>
            <p:spPr bwMode="auto">
              <a:xfrm>
                <a:off x="5173" y="4724"/>
                <a:ext cx="24" cy="32"/>
              </a:xfrm>
              <a:custGeom>
                <a:avLst/>
                <a:gdLst>
                  <a:gd name="T0" fmla="*/ 22 w 24"/>
                  <a:gd name="T1" fmla="*/ 3 h 32"/>
                  <a:gd name="T2" fmla="*/ 20 w 24"/>
                  <a:gd name="T3" fmla="*/ 5 h 32"/>
                  <a:gd name="T4" fmla="*/ 12 w 24"/>
                  <a:gd name="T5" fmla="*/ 0 h 32"/>
                  <a:gd name="T6" fmla="*/ 8 w 24"/>
                  <a:gd name="T7" fmla="*/ 3 h 32"/>
                  <a:gd name="T8" fmla="*/ 0 w 24"/>
                  <a:gd name="T9" fmla="*/ 20 h 32"/>
                  <a:gd name="T10" fmla="*/ 4 w 24"/>
                  <a:gd name="T11" fmla="*/ 30 h 32"/>
                  <a:gd name="T12" fmla="*/ 12 w 24"/>
                  <a:gd name="T13" fmla="*/ 32 h 32"/>
                  <a:gd name="T14" fmla="*/ 18 w 24"/>
                  <a:gd name="T15" fmla="*/ 32 h 32"/>
                  <a:gd name="T16" fmla="*/ 24 w 24"/>
                  <a:gd name="T17" fmla="*/ 23 h 32"/>
                  <a:gd name="T18" fmla="*/ 22 w 24"/>
                  <a:gd name="T19" fmla="*/ 3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32">
                    <a:moveTo>
                      <a:pt x="22" y="3"/>
                    </a:moveTo>
                    <a:lnTo>
                      <a:pt x="20" y="5"/>
                    </a:lnTo>
                    <a:lnTo>
                      <a:pt x="12" y="0"/>
                    </a:lnTo>
                    <a:lnTo>
                      <a:pt x="8" y="3"/>
                    </a:lnTo>
                    <a:lnTo>
                      <a:pt x="0" y="20"/>
                    </a:lnTo>
                    <a:lnTo>
                      <a:pt x="4" y="30"/>
                    </a:lnTo>
                    <a:lnTo>
                      <a:pt x="12" y="32"/>
                    </a:lnTo>
                    <a:lnTo>
                      <a:pt x="18" y="32"/>
                    </a:lnTo>
                    <a:lnTo>
                      <a:pt x="24" y="23"/>
                    </a:lnTo>
                    <a:lnTo>
                      <a:pt x="22"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4" name="Freeform 328"/>
              <p:cNvSpPr>
                <a:spLocks/>
              </p:cNvSpPr>
              <p:nvPr/>
            </p:nvSpPr>
            <p:spPr bwMode="auto">
              <a:xfrm>
                <a:off x="4573" y="3996"/>
                <a:ext cx="41" cy="99"/>
              </a:xfrm>
              <a:custGeom>
                <a:avLst/>
                <a:gdLst>
                  <a:gd name="T0" fmla="*/ 41 w 41"/>
                  <a:gd name="T1" fmla="*/ 96 h 99"/>
                  <a:gd name="T2" fmla="*/ 28 w 41"/>
                  <a:gd name="T3" fmla="*/ 99 h 99"/>
                  <a:gd name="T4" fmla="*/ 17 w 41"/>
                  <a:gd name="T5" fmla="*/ 84 h 99"/>
                  <a:gd name="T6" fmla="*/ 13 w 41"/>
                  <a:gd name="T7" fmla="*/ 35 h 99"/>
                  <a:gd name="T8" fmla="*/ 10 w 41"/>
                  <a:gd name="T9" fmla="*/ 19 h 99"/>
                  <a:gd name="T10" fmla="*/ 1 w 41"/>
                  <a:gd name="T11" fmla="*/ 10 h 99"/>
                  <a:gd name="T12" fmla="*/ 3 w 41"/>
                  <a:gd name="T13" fmla="*/ 3 h 99"/>
                  <a:gd name="T14" fmla="*/ 0 w 41"/>
                  <a:gd name="T15" fmla="*/ 0 h 99"/>
                  <a:gd name="T16" fmla="*/ 13 w 41"/>
                  <a:gd name="T17" fmla="*/ 4 h 99"/>
                  <a:gd name="T18" fmla="*/ 21 w 41"/>
                  <a:gd name="T19" fmla="*/ 3 h 99"/>
                  <a:gd name="T20" fmla="*/ 19 w 41"/>
                  <a:gd name="T21" fmla="*/ 16 h 99"/>
                  <a:gd name="T22" fmla="*/ 29 w 41"/>
                  <a:gd name="T23" fmla="*/ 25 h 99"/>
                  <a:gd name="T24" fmla="*/ 36 w 41"/>
                  <a:gd name="T25" fmla="*/ 48 h 99"/>
                  <a:gd name="T26" fmla="*/ 36 w 41"/>
                  <a:gd name="T27" fmla="*/ 87 h 99"/>
                  <a:gd name="T28" fmla="*/ 41 w 41"/>
                  <a:gd name="T29" fmla="*/ 96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99">
                    <a:moveTo>
                      <a:pt x="41" y="96"/>
                    </a:moveTo>
                    <a:lnTo>
                      <a:pt x="28" y="99"/>
                    </a:lnTo>
                    <a:lnTo>
                      <a:pt x="17" y="84"/>
                    </a:lnTo>
                    <a:lnTo>
                      <a:pt x="13" y="35"/>
                    </a:lnTo>
                    <a:lnTo>
                      <a:pt x="10" y="19"/>
                    </a:lnTo>
                    <a:lnTo>
                      <a:pt x="1" y="10"/>
                    </a:lnTo>
                    <a:lnTo>
                      <a:pt x="3" y="3"/>
                    </a:lnTo>
                    <a:lnTo>
                      <a:pt x="0" y="0"/>
                    </a:lnTo>
                    <a:lnTo>
                      <a:pt x="13" y="4"/>
                    </a:lnTo>
                    <a:lnTo>
                      <a:pt x="21" y="3"/>
                    </a:lnTo>
                    <a:lnTo>
                      <a:pt x="19" y="16"/>
                    </a:lnTo>
                    <a:lnTo>
                      <a:pt x="29" y="25"/>
                    </a:lnTo>
                    <a:lnTo>
                      <a:pt x="36" y="48"/>
                    </a:lnTo>
                    <a:lnTo>
                      <a:pt x="36" y="87"/>
                    </a:lnTo>
                    <a:lnTo>
                      <a:pt x="41" y="9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15" name="Group 329"/>
              <p:cNvGrpSpPr>
                <a:grpSpLocks/>
              </p:cNvGrpSpPr>
              <p:nvPr/>
            </p:nvGrpSpPr>
            <p:grpSpPr bwMode="auto">
              <a:xfrm>
                <a:off x="4719" y="3435"/>
                <a:ext cx="76" cy="163"/>
                <a:chOff x="4719" y="3435"/>
                <a:chExt cx="76" cy="163"/>
              </a:xfrm>
              <a:grpFill/>
            </p:grpSpPr>
            <p:sp>
              <p:nvSpPr>
                <p:cNvPr id="433" name="Freeform 330"/>
                <p:cNvSpPr>
                  <a:spLocks/>
                </p:cNvSpPr>
                <p:nvPr/>
              </p:nvSpPr>
              <p:spPr bwMode="auto">
                <a:xfrm>
                  <a:off x="4719" y="3435"/>
                  <a:ext cx="76" cy="163"/>
                </a:xfrm>
                <a:custGeom>
                  <a:avLst/>
                  <a:gdLst>
                    <a:gd name="T0" fmla="*/ 26 w 76"/>
                    <a:gd name="T1" fmla="*/ 9 h 163"/>
                    <a:gd name="T2" fmla="*/ 44 w 76"/>
                    <a:gd name="T3" fmla="*/ 0 h 163"/>
                    <a:gd name="T4" fmla="*/ 55 w 76"/>
                    <a:gd name="T5" fmla="*/ 2 h 163"/>
                    <a:gd name="T6" fmla="*/ 56 w 76"/>
                    <a:gd name="T7" fmla="*/ 12 h 163"/>
                    <a:gd name="T8" fmla="*/ 60 w 76"/>
                    <a:gd name="T9" fmla="*/ 14 h 163"/>
                    <a:gd name="T10" fmla="*/ 71 w 76"/>
                    <a:gd name="T11" fmla="*/ 6 h 163"/>
                    <a:gd name="T12" fmla="*/ 72 w 76"/>
                    <a:gd name="T13" fmla="*/ 11 h 163"/>
                    <a:gd name="T14" fmla="*/ 60 w 76"/>
                    <a:gd name="T15" fmla="*/ 28 h 163"/>
                    <a:gd name="T16" fmla="*/ 63 w 76"/>
                    <a:gd name="T17" fmla="*/ 35 h 163"/>
                    <a:gd name="T18" fmla="*/ 71 w 76"/>
                    <a:gd name="T19" fmla="*/ 40 h 163"/>
                    <a:gd name="T20" fmla="*/ 72 w 76"/>
                    <a:gd name="T21" fmla="*/ 49 h 163"/>
                    <a:gd name="T22" fmla="*/ 67 w 76"/>
                    <a:gd name="T23" fmla="*/ 60 h 163"/>
                    <a:gd name="T24" fmla="*/ 53 w 76"/>
                    <a:gd name="T25" fmla="*/ 71 h 163"/>
                    <a:gd name="T26" fmla="*/ 52 w 76"/>
                    <a:gd name="T27" fmla="*/ 78 h 163"/>
                    <a:gd name="T28" fmla="*/ 48 w 76"/>
                    <a:gd name="T29" fmla="*/ 77 h 163"/>
                    <a:gd name="T30" fmla="*/ 48 w 76"/>
                    <a:gd name="T31" fmla="*/ 80 h 163"/>
                    <a:gd name="T32" fmla="*/ 53 w 76"/>
                    <a:gd name="T33" fmla="*/ 86 h 163"/>
                    <a:gd name="T34" fmla="*/ 62 w 76"/>
                    <a:gd name="T35" fmla="*/ 90 h 163"/>
                    <a:gd name="T36" fmla="*/ 67 w 76"/>
                    <a:gd name="T37" fmla="*/ 88 h 163"/>
                    <a:gd name="T38" fmla="*/ 71 w 76"/>
                    <a:gd name="T39" fmla="*/ 97 h 163"/>
                    <a:gd name="T40" fmla="*/ 76 w 76"/>
                    <a:gd name="T41" fmla="*/ 98 h 163"/>
                    <a:gd name="T42" fmla="*/ 75 w 76"/>
                    <a:gd name="T43" fmla="*/ 117 h 163"/>
                    <a:gd name="T44" fmla="*/ 52 w 76"/>
                    <a:gd name="T45" fmla="*/ 134 h 163"/>
                    <a:gd name="T46" fmla="*/ 52 w 76"/>
                    <a:gd name="T47" fmla="*/ 153 h 163"/>
                    <a:gd name="T48" fmla="*/ 40 w 76"/>
                    <a:gd name="T49" fmla="*/ 163 h 163"/>
                    <a:gd name="T50" fmla="*/ 32 w 76"/>
                    <a:gd name="T51" fmla="*/ 123 h 163"/>
                    <a:gd name="T52" fmla="*/ 16 w 76"/>
                    <a:gd name="T53" fmla="*/ 114 h 163"/>
                    <a:gd name="T54" fmla="*/ 13 w 76"/>
                    <a:gd name="T55" fmla="*/ 100 h 163"/>
                    <a:gd name="T56" fmla="*/ 4 w 76"/>
                    <a:gd name="T57" fmla="*/ 96 h 163"/>
                    <a:gd name="T58" fmla="*/ 0 w 76"/>
                    <a:gd name="T59" fmla="*/ 80 h 163"/>
                    <a:gd name="T60" fmla="*/ 17 w 76"/>
                    <a:gd name="T61" fmla="*/ 65 h 163"/>
                    <a:gd name="T62" fmla="*/ 21 w 76"/>
                    <a:gd name="T63" fmla="*/ 51 h 163"/>
                    <a:gd name="T64" fmla="*/ 18 w 76"/>
                    <a:gd name="T65" fmla="*/ 35 h 163"/>
                    <a:gd name="T66" fmla="*/ 21 w 76"/>
                    <a:gd name="T67" fmla="*/ 21 h 163"/>
                    <a:gd name="T68" fmla="*/ 17 w 76"/>
                    <a:gd name="T69" fmla="*/ 19 h 163"/>
                    <a:gd name="T70" fmla="*/ 26 w 76"/>
                    <a:gd name="T71" fmla="*/ 9 h 1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6" h="163">
                      <a:moveTo>
                        <a:pt x="26" y="9"/>
                      </a:moveTo>
                      <a:lnTo>
                        <a:pt x="44" y="0"/>
                      </a:lnTo>
                      <a:lnTo>
                        <a:pt x="55" y="2"/>
                      </a:lnTo>
                      <a:lnTo>
                        <a:pt x="56" y="12"/>
                      </a:lnTo>
                      <a:lnTo>
                        <a:pt x="60" y="14"/>
                      </a:lnTo>
                      <a:lnTo>
                        <a:pt x="71" y="6"/>
                      </a:lnTo>
                      <a:lnTo>
                        <a:pt x="72" y="11"/>
                      </a:lnTo>
                      <a:lnTo>
                        <a:pt x="60" y="28"/>
                      </a:lnTo>
                      <a:lnTo>
                        <a:pt x="63" y="35"/>
                      </a:lnTo>
                      <a:lnTo>
                        <a:pt x="71" y="40"/>
                      </a:lnTo>
                      <a:lnTo>
                        <a:pt x="72" y="49"/>
                      </a:lnTo>
                      <a:lnTo>
                        <a:pt x="67" y="60"/>
                      </a:lnTo>
                      <a:lnTo>
                        <a:pt x="53" y="71"/>
                      </a:lnTo>
                      <a:lnTo>
                        <a:pt x="52" y="78"/>
                      </a:lnTo>
                      <a:lnTo>
                        <a:pt x="48" y="77"/>
                      </a:lnTo>
                      <a:lnTo>
                        <a:pt x="48" y="80"/>
                      </a:lnTo>
                      <a:lnTo>
                        <a:pt x="53" y="86"/>
                      </a:lnTo>
                      <a:lnTo>
                        <a:pt x="62" y="90"/>
                      </a:lnTo>
                      <a:lnTo>
                        <a:pt x="67" y="88"/>
                      </a:lnTo>
                      <a:lnTo>
                        <a:pt x="71" y="97"/>
                      </a:lnTo>
                      <a:lnTo>
                        <a:pt x="76" y="98"/>
                      </a:lnTo>
                      <a:lnTo>
                        <a:pt x="75" y="117"/>
                      </a:lnTo>
                      <a:lnTo>
                        <a:pt x="52" y="134"/>
                      </a:lnTo>
                      <a:lnTo>
                        <a:pt x="52" y="153"/>
                      </a:lnTo>
                      <a:lnTo>
                        <a:pt x="40" y="163"/>
                      </a:lnTo>
                      <a:lnTo>
                        <a:pt x="32" y="123"/>
                      </a:lnTo>
                      <a:lnTo>
                        <a:pt x="16" y="114"/>
                      </a:lnTo>
                      <a:lnTo>
                        <a:pt x="13" y="100"/>
                      </a:lnTo>
                      <a:lnTo>
                        <a:pt x="4" y="96"/>
                      </a:lnTo>
                      <a:lnTo>
                        <a:pt x="0" y="80"/>
                      </a:lnTo>
                      <a:lnTo>
                        <a:pt x="17" y="65"/>
                      </a:lnTo>
                      <a:lnTo>
                        <a:pt x="21" y="51"/>
                      </a:lnTo>
                      <a:lnTo>
                        <a:pt x="18" y="35"/>
                      </a:lnTo>
                      <a:lnTo>
                        <a:pt x="21" y="21"/>
                      </a:lnTo>
                      <a:lnTo>
                        <a:pt x="17" y="19"/>
                      </a:lnTo>
                      <a:lnTo>
                        <a:pt x="26"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34" name="Freeform 331"/>
                <p:cNvSpPr>
                  <a:spLocks/>
                </p:cNvSpPr>
                <p:nvPr/>
              </p:nvSpPr>
              <p:spPr bwMode="auto">
                <a:xfrm>
                  <a:off x="4781" y="3517"/>
                  <a:ext cx="5" cy="4"/>
                </a:xfrm>
                <a:custGeom>
                  <a:avLst/>
                  <a:gdLst>
                    <a:gd name="T0" fmla="*/ 4 w 5"/>
                    <a:gd name="T1" fmla="*/ 0 h 4"/>
                    <a:gd name="T2" fmla="*/ 5 w 5"/>
                    <a:gd name="T3" fmla="*/ 4 h 4"/>
                    <a:gd name="T4" fmla="*/ 0 w 5"/>
                    <a:gd name="T5" fmla="*/ 4 h 4"/>
                    <a:gd name="T6" fmla="*/ 4 w 5"/>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
                      <a:moveTo>
                        <a:pt x="4" y="0"/>
                      </a:moveTo>
                      <a:lnTo>
                        <a:pt x="5" y="4"/>
                      </a:lnTo>
                      <a:lnTo>
                        <a:pt x="0" y="4"/>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16" name="Freeform 332"/>
              <p:cNvSpPr>
                <a:spLocks/>
              </p:cNvSpPr>
              <p:nvPr/>
            </p:nvSpPr>
            <p:spPr bwMode="auto">
              <a:xfrm>
                <a:off x="4476" y="3920"/>
                <a:ext cx="146" cy="108"/>
              </a:xfrm>
              <a:custGeom>
                <a:avLst/>
                <a:gdLst>
                  <a:gd name="T0" fmla="*/ 0 w 146"/>
                  <a:gd name="T1" fmla="*/ 92 h 108"/>
                  <a:gd name="T2" fmla="*/ 10 w 146"/>
                  <a:gd name="T3" fmla="*/ 104 h 108"/>
                  <a:gd name="T4" fmla="*/ 15 w 146"/>
                  <a:gd name="T5" fmla="*/ 105 h 108"/>
                  <a:gd name="T6" fmla="*/ 30 w 146"/>
                  <a:gd name="T7" fmla="*/ 99 h 108"/>
                  <a:gd name="T8" fmla="*/ 39 w 146"/>
                  <a:gd name="T9" fmla="*/ 100 h 108"/>
                  <a:gd name="T10" fmla="*/ 45 w 146"/>
                  <a:gd name="T11" fmla="*/ 108 h 108"/>
                  <a:gd name="T12" fmla="*/ 49 w 146"/>
                  <a:gd name="T13" fmla="*/ 108 h 108"/>
                  <a:gd name="T14" fmla="*/ 44 w 146"/>
                  <a:gd name="T15" fmla="*/ 85 h 108"/>
                  <a:gd name="T16" fmla="*/ 45 w 146"/>
                  <a:gd name="T17" fmla="*/ 79 h 108"/>
                  <a:gd name="T18" fmla="*/ 84 w 146"/>
                  <a:gd name="T19" fmla="*/ 80 h 108"/>
                  <a:gd name="T20" fmla="*/ 97 w 146"/>
                  <a:gd name="T21" fmla="*/ 76 h 108"/>
                  <a:gd name="T22" fmla="*/ 110 w 146"/>
                  <a:gd name="T23" fmla="*/ 80 h 108"/>
                  <a:gd name="T24" fmla="*/ 118 w 146"/>
                  <a:gd name="T25" fmla="*/ 79 h 108"/>
                  <a:gd name="T26" fmla="*/ 127 w 146"/>
                  <a:gd name="T27" fmla="*/ 69 h 108"/>
                  <a:gd name="T28" fmla="*/ 139 w 146"/>
                  <a:gd name="T29" fmla="*/ 70 h 108"/>
                  <a:gd name="T30" fmla="*/ 146 w 146"/>
                  <a:gd name="T31" fmla="*/ 60 h 108"/>
                  <a:gd name="T32" fmla="*/ 141 w 146"/>
                  <a:gd name="T33" fmla="*/ 54 h 108"/>
                  <a:gd name="T34" fmla="*/ 143 w 146"/>
                  <a:gd name="T35" fmla="*/ 50 h 108"/>
                  <a:gd name="T36" fmla="*/ 141 w 146"/>
                  <a:gd name="T37" fmla="*/ 46 h 108"/>
                  <a:gd name="T38" fmla="*/ 126 w 146"/>
                  <a:gd name="T39" fmla="*/ 45 h 108"/>
                  <a:gd name="T40" fmla="*/ 107 w 146"/>
                  <a:gd name="T41" fmla="*/ 20 h 108"/>
                  <a:gd name="T42" fmla="*/ 102 w 146"/>
                  <a:gd name="T43" fmla="*/ 8 h 108"/>
                  <a:gd name="T44" fmla="*/ 103 w 146"/>
                  <a:gd name="T45" fmla="*/ 0 h 108"/>
                  <a:gd name="T46" fmla="*/ 84 w 146"/>
                  <a:gd name="T47" fmla="*/ 2 h 108"/>
                  <a:gd name="T48" fmla="*/ 53 w 146"/>
                  <a:gd name="T49" fmla="*/ 27 h 108"/>
                  <a:gd name="T50" fmla="*/ 25 w 146"/>
                  <a:gd name="T51" fmla="*/ 36 h 108"/>
                  <a:gd name="T52" fmla="*/ 18 w 146"/>
                  <a:gd name="T53" fmla="*/ 54 h 108"/>
                  <a:gd name="T54" fmla="*/ 4 w 146"/>
                  <a:gd name="T55" fmla="*/ 69 h 108"/>
                  <a:gd name="T56" fmla="*/ 0 w 146"/>
                  <a:gd name="T57" fmla="*/ 92 h 1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08">
                    <a:moveTo>
                      <a:pt x="0" y="92"/>
                    </a:moveTo>
                    <a:lnTo>
                      <a:pt x="10" y="104"/>
                    </a:lnTo>
                    <a:lnTo>
                      <a:pt x="15" y="105"/>
                    </a:lnTo>
                    <a:lnTo>
                      <a:pt x="30" y="99"/>
                    </a:lnTo>
                    <a:lnTo>
                      <a:pt x="39" y="100"/>
                    </a:lnTo>
                    <a:lnTo>
                      <a:pt x="45" y="108"/>
                    </a:lnTo>
                    <a:lnTo>
                      <a:pt x="49" y="108"/>
                    </a:lnTo>
                    <a:lnTo>
                      <a:pt x="44" y="85"/>
                    </a:lnTo>
                    <a:lnTo>
                      <a:pt x="45" y="79"/>
                    </a:lnTo>
                    <a:lnTo>
                      <a:pt x="84" y="80"/>
                    </a:lnTo>
                    <a:lnTo>
                      <a:pt x="97" y="76"/>
                    </a:lnTo>
                    <a:lnTo>
                      <a:pt x="110" y="80"/>
                    </a:lnTo>
                    <a:lnTo>
                      <a:pt x="118" y="79"/>
                    </a:lnTo>
                    <a:lnTo>
                      <a:pt x="127" y="69"/>
                    </a:lnTo>
                    <a:lnTo>
                      <a:pt x="139" y="70"/>
                    </a:lnTo>
                    <a:lnTo>
                      <a:pt x="146" y="60"/>
                    </a:lnTo>
                    <a:lnTo>
                      <a:pt x="141" y="54"/>
                    </a:lnTo>
                    <a:lnTo>
                      <a:pt x="143" y="50"/>
                    </a:lnTo>
                    <a:lnTo>
                      <a:pt x="141" y="46"/>
                    </a:lnTo>
                    <a:lnTo>
                      <a:pt x="126" y="45"/>
                    </a:lnTo>
                    <a:lnTo>
                      <a:pt x="107" y="20"/>
                    </a:lnTo>
                    <a:lnTo>
                      <a:pt x="102" y="8"/>
                    </a:lnTo>
                    <a:lnTo>
                      <a:pt x="103" y="0"/>
                    </a:lnTo>
                    <a:lnTo>
                      <a:pt x="84" y="2"/>
                    </a:lnTo>
                    <a:lnTo>
                      <a:pt x="53" y="27"/>
                    </a:lnTo>
                    <a:lnTo>
                      <a:pt x="25" y="36"/>
                    </a:lnTo>
                    <a:lnTo>
                      <a:pt x="18" y="54"/>
                    </a:lnTo>
                    <a:lnTo>
                      <a:pt x="4" y="69"/>
                    </a:lnTo>
                    <a:lnTo>
                      <a:pt x="0" y="9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7" name="Freeform 333"/>
              <p:cNvSpPr>
                <a:spLocks/>
              </p:cNvSpPr>
              <p:nvPr/>
            </p:nvSpPr>
            <p:spPr bwMode="auto">
              <a:xfrm>
                <a:off x="5142" y="4257"/>
                <a:ext cx="32" cy="40"/>
              </a:xfrm>
              <a:custGeom>
                <a:avLst/>
                <a:gdLst>
                  <a:gd name="T0" fmla="*/ 0 w 32"/>
                  <a:gd name="T1" fmla="*/ 7 h 40"/>
                  <a:gd name="T2" fmla="*/ 2 w 32"/>
                  <a:gd name="T3" fmla="*/ 2 h 40"/>
                  <a:gd name="T4" fmla="*/ 7 w 32"/>
                  <a:gd name="T5" fmla="*/ 8 h 40"/>
                  <a:gd name="T6" fmla="*/ 14 w 32"/>
                  <a:gd name="T7" fmla="*/ 7 h 40"/>
                  <a:gd name="T8" fmla="*/ 17 w 32"/>
                  <a:gd name="T9" fmla="*/ 0 h 40"/>
                  <a:gd name="T10" fmla="*/ 29 w 32"/>
                  <a:gd name="T11" fmla="*/ 0 h 40"/>
                  <a:gd name="T12" fmla="*/ 26 w 32"/>
                  <a:gd name="T13" fmla="*/ 7 h 40"/>
                  <a:gd name="T14" fmla="*/ 32 w 32"/>
                  <a:gd name="T15" fmla="*/ 17 h 40"/>
                  <a:gd name="T16" fmla="*/ 20 w 32"/>
                  <a:gd name="T17" fmla="*/ 37 h 40"/>
                  <a:gd name="T18" fmla="*/ 10 w 32"/>
                  <a:gd name="T19" fmla="*/ 40 h 40"/>
                  <a:gd name="T20" fmla="*/ 3 w 32"/>
                  <a:gd name="T21" fmla="*/ 19 h 40"/>
                  <a:gd name="T22" fmla="*/ 0 w 32"/>
                  <a:gd name="T23" fmla="*/ 7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40">
                    <a:moveTo>
                      <a:pt x="0" y="7"/>
                    </a:moveTo>
                    <a:lnTo>
                      <a:pt x="2" y="2"/>
                    </a:lnTo>
                    <a:lnTo>
                      <a:pt x="7" y="8"/>
                    </a:lnTo>
                    <a:lnTo>
                      <a:pt x="14" y="7"/>
                    </a:lnTo>
                    <a:lnTo>
                      <a:pt x="17" y="0"/>
                    </a:lnTo>
                    <a:lnTo>
                      <a:pt x="29" y="0"/>
                    </a:lnTo>
                    <a:lnTo>
                      <a:pt x="26" y="7"/>
                    </a:lnTo>
                    <a:lnTo>
                      <a:pt x="32" y="17"/>
                    </a:lnTo>
                    <a:lnTo>
                      <a:pt x="20" y="37"/>
                    </a:lnTo>
                    <a:lnTo>
                      <a:pt x="10" y="40"/>
                    </a:lnTo>
                    <a:lnTo>
                      <a:pt x="3" y="19"/>
                    </a:lnTo>
                    <a:lnTo>
                      <a:pt x="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8" name="Freeform 334"/>
              <p:cNvSpPr>
                <a:spLocks/>
              </p:cNvSpPr>
              <p:nvPr/>
            </p:nvSpPr>
            <p:spPr bwMode="auto">
              <a:xfrm>
                <a:off x="5234" y="4124"/>
                <a:ext cx="154" cy="178"/>
              </a:xfrm>
              <a:custGeom>
                <a:avLst/>
                <a:gdLst>
                  <a:gd name="T0" fmla="*/ 38 w 154"/>
                  <a:gd name="T1" fmla="*/ 0 h 178"/>
                  <a:gd name="T2" fmla="*/ 10 w 154"/>
                  <a:gd name="T3" fmla="*/ 0 h 178"/>
                  <a:gd name="T4" fmla="*/ 0 w 154"/>
                  <a:gd name="T5" fmla="*/ 10 h 178"/>
                  <a:gd name="T6" fmla="*/ 7 w 154"/>
                  <a:gd name="T7" fmla="*/ 12 h 178"/>
                  <a:gd name="T8" fmla="*/ 12 w 154"/>
                  <a:gd name="T9" fmla="*/ 28 h 178"/>
                  <a:gd name="T10" fmla="*/ 19 w 154"/>
                  <a:gd name="T11" fmla="*/ 34 h 178"/>
                  <a:gd name="T12" fmla="*/ 22 w 154"/>
                  <a:gd name="T13" fmla="*/ 48 h 178"/>
                  <a:gd name="T14" fmla="*/ 19 w 154"/>
                  <a:gd name="T15" fmla="*/ 59 h 178"/>
                  <a:gd name="T16" fmla="*/ 2 w 154"/>
                  <a:gd name="T17" fmla="*/ 83 h 178"/>
                  <a:gd name="T18" fmla="*/ 4 w 154"/>
                  <a:gd name="T19" fmla="*/ 94 h 178"/>
                  <a:gd name="T20" fmla="*/ 17 w 154"/>
                  <a:gd name="T21" fmla="*/ 93 h 178"/>
                  <a:gd name="T22" fmla="*/ 6 w 154"/>
                  <a:gd name="T23" fmla="*/ 98 h 178"/>
                  <a:gd name="T24" fmla="*/ 3 w 154"/>
                  <a:gd name="T25" fmla="*/ 103 h 178"/>
                  <a:gd name="T26" fmla="*/ 6 w 154"/>
                  <a:gd name="T27" fmla="*/ 107 h 178"/>
                  <a:gd name="T28" fmla="*/ 73 w 154"/>
                  <a:gd name="T29" fmla="*/ 146 h 178"/>
                  <a:gd name="T30" fmla="*/ 78 w 154"/>
                  <a:gd name="T31" fmla="*/ 161 h 178"/>
                  <a:gd name="T32" fmla="*/ 105 w 154"/>
                  <a:gd name="T33" fmla="*/ 178 h 178"/>
                  <a:gd name="T34" fmla="*/ 111 w 154"/>
                  <a:gd name="T35" fmla="*/ 172 h 178"/>
                  <a:gd name="T36" fmla="*/ 125 w 154"/>
                  <a:gd name="T37" fmla="*/ 140 h 178"/>
                  <a:gd name="T38" fmla="*/ 148 w 154"/>
                  <a:gd name="T39" fmla="*/ 121 h 178"/>
                  <a:gd name="T40" fmla="*/ 137 w 154"/>
                  <a:gd name="T41" fmla="*/ 106 h 178"/>
                  <a:gd name="T42" fmla="*/ 137 w 154"/>
                  <a:gd name="T43" fmla="*/ 34 h 178"/>
                  <a:gd name="T44" fmla="*/ 154 w 154"/>
                  <a:gd name="T45" fmla="*/ 12 h 178"/>
                  <a:gd name="T46" fmla="*/ 145 w 154"/>
                  <a:gd name="T47" fmla="*/ 13 h 178"/>
                  <a:gd name="T48" fmla="*/ 134 w 154"/>
                  <a:gd name="T49" fmla="*/ 8 h 178"/>
                  <a:gd name="T50" fmla="*/ 120 w 154"/>
                  <a:gd name="T51" fmla="*/ 11 h 178"/>
                  <a:gd name="T52" fmla="*/ 105 w 154"/>
                  <a:gd name="T53" fmla="*/ 20 h 178"/>
                  <a:gd name="T54" fmla="*/ 97 w 154"/>
                  <a:gd name="T55" fmla="*/ 20 h 178"/>
                  <a:gd name="T56" fmla="*/ 76 w 154"/>
                  <a:gd name="T57" fmla="*/ 15 h 178"/>
                  <a:gd name="T58" fmla="*/ 52 w 154"/>
                  <a:gd name="T59" fmla="*/ 1 h 178"/>
                  <a:gd name="T60" fmla="*/ 38 w 154"/>
                  <a:gd name="T61" fmla="*/ 0 h 1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4" h="178">
                    <a:moveTo>
                      <a:pt x="38" y="0"/>
                    </a:moveTo>
                    <a:lnTo>
                      <a:pt x="10" y="0"/>
                    </a:lnTo>
                    <a:lnTo>
                      <a:pt x="0" y="10"/>
                    </a:lnTo>
                    <a:lnTo>
                      <a:pt x="7" y="12"/>
                    </a:lnTo>
                    <a:lnTo>
                      <a:pt x="12" y="28"/>
                    </a:lnTo>
                    <a:lnTo>
                      <a:pt x="19" y="34"/>
                    </a:lnTo>
                    <a:lnTo>
                      <a:pt x="22" y="48"/>
                    </a:lnTo>
                    <a:lnTo>
                      <a:pt x="19" y="59"/>
                    </a:lnTo>
                    <a:lnTo>
                      <a:pt x="2" y="83"/>
                    </a:lnTo>
                    <a:lnTo>
                      <a:pt x="4" y="94"/>
                    </a:lnTo>
                    <a:lnTo>
                      <a:pt x="17" y="93"/>
                    </a:lnTo>
                    <a:lnTo>
                      <a:pt x="6" y="98"/>
                    </a:lnTo>
                    <a:lnTo>
                      <a:pt x="3" y="103"/>
                    </a:lnTo>
                    <a:lnTo>
                      <a:pt x="6" y="107"/>
                    </a:lnTo>
                    <a:lnTo>
                      <a:pt x="73" y="146"/>
                    </a:lnTo>
                    <a:lnTo>
                      <a:pt x="78" y="161"/>
                    </a:lnTo>
                    <a:lnTo>
                      <a:pt x="105" y="178"/>
                    </a:lnTo>
                    <a:lnTo>
                      <a:pt x="111" y="172"/>
                    </a:lnTo>
                    <a:lnTo>
                      <a:pt x="125" y="140"/>
                    </a:lnTo>
                    <a:lnTo>
                      <a:pt x="148" y="121"/>
                    </a:lnTo>
                    <a:lnTo>
                      <a:pt x="137" y="106"/>
                    </a:lnTo>
                    <a:lnTo>
                      <a:pt x="137" y="34"/>
                    </a:lnTo>
                    <a:lnTo>
                      <a:pt x="154" y="12"/>
                    </a:lnTo>
                    <a:lnTo>
                      <a:pt x="145" y="13"/>
                    </a:lnTo>
                    <a:lnTo>
                      <a:pt x="134" y="8"/>
                    </a:lnTo>
                    <a:lnTo>
                      <a:pt x="120" y="11"/>
                    </a:lnTo>
                    <a:lnTo>
                      <a:pt x="105" y="20"/>
                    </a:lnTo>
                    <a:lnTo>
                      <a:pt x="97" y="20"/>
                    </a:lnTo>
                    <a:lnTo>
                      <a:pt x="76" y="15"/>
                    </a:lnTo>
                    <a:lnTo>
                      <a:pt x="52" y="1"/>
                    </a:lnTo>
                    <a:lnTo>
                      <a:pt x="3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19" name="Freeform 335"/>
              <p:cNvSpPr>
                <a:spLocks/>
              </p:cNvSpPr>
              <p:nvPr/>
            </p:nvSpPr>
            <p:spPr bwMode="auto">
              <a:xfrm>
                <a:off x="4815" y="4110"/>
                <a:ext cx="368" cy="361"/>
              </a:xfrm>
              <a:custGeom>
                <a:avLst/>
                <a:gdLst>
                  <a:gd name="T0" fmla="*/ 341 w 368"/>
                  <a:gd name="T1" fmla="*/ 93 h 361"/>
                  <a:gd name="T2" fmla="*/ 324 w 368"/>
                  <a:gd name="T3" fmla="*/ 147 h 361"/>
                  <a:gd name="T4" fmla="*/ 330 w 368"/>
                  <a:gd name="T5" fmla="*/ 166 h 361"/>
                  <a:gd name="T6" fmla="*/ 330 w 368"/>
                  <a:gd name="T7" fmla="*/ 211 h 361"/>
                  <a:gd name="T8" fmla="*/ 338 w 368"/>
                  <a:gd name="T9" fmla="*/ 238 h 361"/>
                  <a:gd name="T10" fmla="*/ 353 w 368"/>
                  <a:gd name="T11" fmla="*/ 259 h 361"/>
                  <a:gd name="T12" fmla="*/ 318 w 368"/>
                  <a:gd name="T13" fmla="*/ 279 h 361"/>
                  <a:gd name="T14" fmla="*/ 314 w 368"/>
                  <a:gd name="T15" fmla="*/ 329 h 361"/>
                  <a:gd name="T16" fmla="*/ 337 w 368"/>
                  <a:gd name="T17" fmla="*/ 339 h 361"/>
                  <a:gd name="T18" fmla="*/ 321 w 368"/>
                  <a:gd name="T19" fmla="*/ 357 h 361"/>
                  <a:gd name="T20" fmla="*/ 293 w 368"/>
                  <a:gd name="T21" fmla="*/ 336 h 361"/>
                  <a:gd name="T22" fmla="*/ 270 w 368"/>
                  <a:gd name="T23" fmla="*/ 332 h 361"/>
                  <a:gd name="T24" fmla="*/ 249 w 368"/>
                  <a:gd name="T25" fmla="*/ 317 h 361"/>
                  <a:gd name="T26" fmla="*/ 232 w 368"/>
                  <a:gd name="T27" fmla="*/ 311 h 361"/>
                  <a:gd name="T28" fmla="*/ 197 w 368"/>
                  <a:gd name="T29" fmla="*/ 314 h 361"/>
                  <a:gd name="T30" fmla="*/ 186 w 368"/>
                  <a:gd name="T31" fmla="*/ 317 h 361"/>
                  <a:gd name="T32" fmla="*/ 183 w 368"/>
                  <a:gd name="T33" fmla="*/ 285 h 361"/>
                  <a:gd name="T34" fmla="*/ 180 w 368"/>
                  <a:gd name="T35" fmla="*/ 243 h 361"/>
                  <a:gd name="T36" fmla="*/ 164 w 368"/>
                  <a:gd name="T37" fmla="*/ 235 h 361"/>
                  <a:gd name="T38" fmla="*/ 134 w 368"/>
                  <a:gd name="T39" fmla="*/ 255 h 361"/>
                  <a:gd name="T40" fmla="*/ 89 w 368"/>
                  <a:gd name="T41" fmla="*/ 244 h 361"/>
                  <a:gd name="T42" fmla="*/ 75 w 368"/>
                  <a:gd name="T43" fmla="*/ 214 h 361"/>
                  <a:gd name="T44" fmla="*/ 0 w 368"/>
                  <a:gd name="T45" fmla="*/ 223 h 361"/>
                  <a:gd name="T46" fmla="*/ 3 w 368"/>
                  <a:gd name="T47" fmla="*/ 214 h 361"/>
                  <a:gd name="T48" fmla="*/ 12 w 368"/>
                  <a:gd name="T49" fmla="*/ 192 h 361"/>
                  <a:gd name="T50" fmla="*/ 28 w 368"/>
                  <a:gd name="T51" fmla="*/ 189 h 361"/>
                  <a:gd name="T52" fmla="*/ 39 w 368"/>
                  <a:gd name="T53" fmla="*/ 194 h 361"/>
                  <a:gd name="T54" fmla="*/ 68 w 368"/>
                  <a:gd name="T55" fmla="*/ 177 h 361"/>
                  <a:gd name="T56" fmla="*/ 78 w 368"/>
                  <a:gd name="T57" fmla="*/ 142 h 361"/>
                  <a:gd name="T58" fmla="*/ 104 w 368"/>
                  <a:gd name="T59" fmla="*/ 116 h 361"/>
                  <a:gd name="T60" fmla="*/ 122 w 368"/>
                  <a:gd name="T61" fmla="*/ 43 h 361"/>
                  <a:gd name="T62" fmla="*/ 126 w 368"/>
                  <a:gd name="T63" fmla="*/ 29 h 361"/>
                  <a:gd name="T64" fmla="*/ 138 w 368"/>
                  <a:gd name="T65" fmla="*/ 2 h 361"/>
                  <a:gd name="T66" fmla="*/ 161 w 368"/>
                  <a:gd name="T67" fmla="*/ 15 h 361"/>
                  <a:gd name="T68" fmla="*/ 179 w 368"/>
                  <a:gd name="T69" fmla="*/ 19 h 361"/>
                  <a:gd name="T70" fmla="*/ 205 w 368"/>
                  <a:gd name="T71" fmla="*/ 9 h 361"/>
                  <a:gd name="T72" fmla="*/ 238 w 368"/>
                  <a:gd name="T73" fmla="*/ 4 h 361"/>
                  <a:gd name="T74" fmla="*/ 249 w 368"/>
                  <a:gd name="T75" fmla="*/ 5 h 361"/>
                  <a:gd name="T76" fmla="*/ 271 w 368"/>
                  <a:gd name="T77" fmla="*/ 0 h 361"/>
                  <a:gd name="T78" fmla="*/ 279 w 368"/>
                  <a:gd name="T79" fmla="*/ 3 h 361"/>
                  <a:gd name="T80" fmla="*/ 286 w 368"/>
                  <a:gd name="T81" fmla="*/ 2 h 361"/>
                  <a:gd name="T82" fmla="*/ 305 w 368"/>
                  <a:gd name="T83" fmla="*/ 15 h 361"/>
                  <a:gd name="T84" fmla="*/ 319 w 368"/>
                  <a:gd name="T85" fmla="*/ 15 h 361"/>
                  <a:gd name="T86" fmla="*/ 337 w 368"/>
                  <a:gd name="T87" fmla="*/ 13 h 361"/>
                  <a:gd name="T88" fmla="*/ 359 w 368"/>
                  <a:gd name="T89" fmla="*/ 51 h 361"/>
                  <a:gd name="T90" fmla="*/ 353 w 368"/>
                  <a:gd name="T91" fmla="*/ 73 h 3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68" h="361">
                    <a:moveTo>
                      <a:pt x="353" y="79"/>
                    </a:moveTo>
                    <a:lnTo>
                      <a:pt x="341" y="93"/>
                    </a:lnTo>
                    <a:lnTo>
                      <a:pt x="338" y="127"/>
                    </a:lnTo>
                    <a:lnTo>
                      <a:pt x="324" y="147"/>
                    </a:lnTo>
                    <a:lnTo>
                      <a:pt x="327" y="154"/>
                    </a:lnTo>
                    <a:lnTo>
                      <a:pt x="330" y="166"/>
                    </a:lnTo>
                    <a:lnTo>
                      <a:pt x="327" y="200"/>
                    </a:lnTo>
                    <a:lnTo>
                      <a:pt x="330" y="211"/>
                    </a:lnTo>
                    <a:lnTo>
                      <a:pt x="331" y="226"/>
                    </a:lnTo>
                    <a:lnTo>
                      <a:pt x="338" y="238"/>
                    </a:lnTo>
                    <a:lnTo>
                      <a:pt x="350" y="248"/>
                    </a:lnTo>
                    <a:lnTo>
                      <a:pt x="353" y="259"/>
                    </a:lnTo>
                    <a:lnTo>
                      <a:pt x="327" y="265"/>
                    </a:lnTo>
                    <a:lnTo>
                      <a:pt x="318" y="279"/>
                    </a:lnTo>
                    <a:lnTo>
                      <a:pt x="321" y="304"/>
                    </a:lnTo>
                    <a:lnTo>
                      <a:pt x="314" y="329"/>
                    </a:lnTo>
                    <a:lnTo>
                      <a:pt x="323" y="339"/>
                    </a:lnTo>
                    <a:lnTo>
                      <a:pt x="337" y="339"/>
                    </a:lnTo>
                    <a:lnTo>
                      <a:pt x="338" y="361"/>
                    </a:lnTo>
                    <a:lnTo>
                      <a:pt x="321" y="357"/>
                    </a:lnTo>
                    <a:lnTo>
                      <a:pt x="305" y="339"/>
                    </a:lnTo>
                    <a:lnTo>
                      <a:pt x="293" y="336"/>
                    </a:lnTo>
                    <a:lnTo>
                      <a:pt x="286" y="329"/>
                    </a:lnTo>
                    <a:lnTo>
                      <a:pt x="270" y="332"/>
                    </a:lnTo>
                    <a:lnTo>
                      <a:pt x="254" y="324"/>
                    </a:lnTo>
                    <a:lnTo>
                      <a:pt x="249" y="317"/>
                    </a:lnTo>
                    <a:lnTo>
                      <a:pt x="236" y="321"/>
                    </a:lnTo>
                    <a:lnTo>
                      <a:pt x="232" y="311"/>
                    </a:lnTo>
                    <a:lnTo>
                      <a:pt x="227" y="312"/>
                    </a:lnTo>
                    <a:lnTo>
                      <a:pt x="197" y="314"/>
                    </a:lnTo>
                    <a:lnTo>
                      <a:pt x="192" y="321"/>
                    </a:lnTo>
                    <a:lnTo>
                      <a:pt x="186" y="317"/>
                    </a:lnTo>
                    <a:lnTo>
                      <a:pt x="192" y="306"/>
                    </a:lnTo>
                    <a:lnTo>
                      <a:pt x="183" y="285"/>
                    </a:lnTo>
                    <a:lnTo>
                      <a:pt x="182" y="248"/>
                    </a:lnTo>
                    <a:lnTo>
                      <a:pt x="180" y="243"/>
                    </a:lnTo>
                    <a:lnTo>
                      <a:pt x="163" y="243"/>
                    </a:lnTo>
                    <a:lnTo>
                      <a:pt x="164" y="235"/>
                    </a:lnTo>
                    <a:lnTo>
                      <a:pt x="140" y="238"/>
                    </a:lnTo>
                    <a:lnTo>
                      <a:pt x="134" y="255"/>
                    </a:lnTo>
                    <a:lnTo>
                      <a:pt x="105" y="259"/>
                    </a:lnTo>
                    <a:lnTo>
                      <a:pt x="89" y="244"/>
                    </a:lnTo>
                    <a:lnTo>
                      <a:pt x="83" y="220"/>
                    </a:lnTo>
                    <a:lnTo>
                      <a:pt x="75" y="214"/>
                    </a:lnTo>
                    <a:lnTo>
                      <a:pt x="18" y="215"/>
                    </a:lnTo>
                    <a:lnTo>
                      <a:pt x="0" y="223"/>
                    </a:lnTo>
                    <a:lnTo>
                      <a:pt x="0" y="215"/>
                    </a:lnTo>
                    <a:lnTo>
                      <a:pt x="3" y="214"/>
                    </a:lnTo>
                    <a:lnTo>
                      <a:pt x="5" y="198"/>
                    </a:lnTo>
                    <a:lnTo>
                      <a:pt x="12" y="192"/>
                    </a:lnTo>
                    <a:lnTo>
                      <a:pt x="23" y="194"/>
                    </a:lnTo>
                    <a:lnTo>
                      <a:pt x="28" y="189"/>
                    </a:lnTo>
                    <a:lnTo>
                      <a:pt x="38" y="186"/>
                    </a:lnTo>
                    <a:lnTo>
                      <a:pt x="39" y="194"/>
                    </a:lnTo>
                    <a:lnTo>
                      <a:pt x="43" y="195"/>
                    </a:lnTo>
                    <a:lnTo>
                      <a:pt x="68" y="177"/>
                    </a:lnTo>
                    <a:lnTo>
                      <a:pt x="74" y="165"/>
                    </a:lnTo>
                    <a:lnTo>
                      <a:pt x="78" y="142"/>
                    </a:lnTo>
                    <a:lnTo>
                      <a:pt x="85" y="130"/>
                    </a:lnTo>
                    <a:lnTo>
                      <a:pt x="104" y="116"/>
                    </a:lnTo>
                    <a:lnTo>
                      <a:pt x="111" y="64"/>
                    </a:lnTo>
                    <a:lnTo>
                      <a:pt x="122" y="43"/>
                    </a:lnTo>
                    <a:lnTo>
                      <a:pt x="123" y="31"/>
                    </a:lnTo>
                    <a:lnTo>
                      <a:pt x="126" y="29"/>
                    </a:lnTo>
                    <a:lnTo>
                      <a:pt x="127" y="15"/>
                    </a:lnTo>
                    <a:lnTo>
                      <a:pt x="138" y="2"/>
                    </a:lnTo>
                    <a:lnTo>
                      <a:pt x="150" y="3"/>
                    </a:lnTo>
                    <a:lnTo>
                      <a:pt x="161" y="15"/>
                    </a:lnTo>
                    <a:lnTo>
                      <a:pt x="166" y="14"/>
                    </a:lnTo>
                    <a:lnTo>
                      <a:pt x="179" y="19"/>
                    </a:lnTo>
                    <a:lnTo>
                      <a:pt x="196" y="19"/>
                    </a:lnTo>
                    <a:lnTo>
                      <a:pt x="205" y="9"/>
                    </a:lnTo>
                    <a:lnTo>
                      <a:pt x="215" y="12"/>
                    </a:lnTo>
                    <a:lnTo>
                      <a:pt x="238" y="4"/>
                    </a:lnTo>
                    <a:lnTo>
                      <a:pt x="242" y="8"/>
                    </a:lnTo>
                    <a:lnTo>
                      <a:pt x="249" y="5"/>
                    </a:lnTo>
                    <a:lnTo>
                      <a:pt x="250" y="2"/>
                    </a:lnTo>
                    <a:lnTo>
                      <a:pt x="271" y="0"/>
                    </a:lnTo>
                    <a:lnTo>
                      <a:pt x="276" y="5"/>
                    </a:lnTo>
                    <a:lnTo>
                      <a:pt x="279" y="3"/>
                    </a:lnTo>
                    <a:lnTo>
                      <a:pt x="282" y="5"/>
                    </a:lnTo>
                    <a:lnTo>
                      <a:pt x="286" y="2"/>
                    </a:lnTo>
                    <a:lnTo>
                      <a:pt x="295" y="3"/>
                    </a:lnTo>
                    <a:lnTo>
                      <a:pt x="305" y="15"/>
                    </a:lnTo>
                    <a:lnTo>
                      <a:pt x="314" y="19"/>
                    </a:lnTo>
                    <a:lnTo>
                      <a:pt x="319" y="15"/>
                    </a:lnTo>
                    <a:lnTo>
                      <a:pt x="331" y="17"/>
                    </a:lnTo>
                    <a:lnTo>
                      <a:pt x="337" y="13"/>
                    </a:lnTo>
                    <a:lnTo>
                      <a:pt x="360" y="32"/>
                    </a:lnTo>
                    <a:lnTo>
                      <a:pt x="359" y="51"/>
                    </a:lnTo>
                    <a:lnTo>
                      <a:pt x="368" y="59"/>
                    </a:lnTo>
                    <a:lnTo>
                      <a:pt x="353" y="73"/>
                    </a:lnTo>
                    <a:lnTo>
                      <a:pt x="353" y="7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20" name="Freeform 336"/>
              <p:cNvSpPr>
                <a:spLocks/>
              </p:cNvSpPr>
              <p:nvPr/>
            </p:nvSpPr>
            <p:spPr bwMode="auto">
              <a:xfrm>
                <a:off x="5153" y="4134"/>
                <a:ext cx="103" cy="104"/>
              </a:xfrm>
              <a:custGeom>
                <a:avLst/>
                <a:gdLst>
                  <a:gd name="T0" fmla="*/ 83 w 103"/>
                  <a:gd name="T1" fmla="*/ 73 h 104"/>
                  <a:gd name="T2" fmla="*/ 100 w 103"/>
                  <a:gd name="T3" fmla="*/ 49 h 104"/>
                  <a:gd name="T4" fmla="*/ 103 w 103"/>
                  <a:gd name="T5" fmla="*/ 38 h 104"/>
                  <a:gd name="T6" fmla="*/ 100 w 103"/>
                  <a:gd name="T7" fmla="*/ 24 h 104"/>
                  <a:gd name="T8" fmla="*/ 93 w 103"/>
                  <a:gd name="T9" fmla="*/ 18 h 104"/>
                  <a:gd name="T10" fmla="*/ 88 w 103"/>
                  <a:gd name="T11" fmla="*/ 2 h 104"/>
                  <a:gd name="T12" fmla="*/ 81 w 103"/>
                  <a:gd name="T13" fmla="*/ 0 h 104"/>
                  <a:gd name="T14" fmla="*/ 71 w 103"/>
                  <a:gd name="T15" fmla="*/ 5 h 104"/>
                  <a:gd name="T16" fmla="*/ 22 w 103"/>
                  <a:gd name="T17" fmla="*/ 8 h 104"/>
                  <a:gd name="T18" fmla="*/ 21 w 103"/>
                  <a:gd name="T19" fmla="*/ 27 h 104"/>
                  <a:gd name="T20" fmla="*/ 30 w 103"/>
                  <a:gd name="T21" fmla="*/ 35 h 104"/>
                  <a:gd name="T22" fmla="*/ 30 w 103"/>
                  <a:gd name="T23" fmla="*/ 47 h 104"/>
                  <a:gd name="T24" fmla="*/ 18 w 103"/>
                  <a:gd name="T25" fmla="*/ 57 h 104"/>
                  <a:gd name="T26" fmla="*/ 15 w 103"/>
                  <a:gd name="T27" fmla="*/ 55 h 104"/>
                  <a:gd name="T28" fmla="*/ 3 w 103"/>
                  <a:gd name="T29" fmla="*/ 69 h 104"/>
                  <a:gd name="T30" fmla="*/ 0 w 103"/>
                  <a:gd name="T31" fmla="*/ 103 h 104"/>
                  <a:gd name="T32" fmla="*/ 7 w 103"/>
                  <a:gd name="T33" fmla="*/ 104 h 104"/>
                  <a:gd name="T34" fmla="*/ 14 w 103"/>
                  <a:gd name="T35" fmla="*/ 98 h 104"/>
                  <a:gd name="T36" fmla="*/ 40 w 103"/>
                  <a:gd name="T37" fmla="*/ 97 h 104"/>
                  <a:gd name="T38" fmla="*/ 42 w 103"/>
                  <a:gd name="T39" fmla="*/ 81 h 104"/>
                  <a:gd name="T40" fmla="*/ 56 w 103"/>
                  <a:gd name="T41" fmla="*/ 74 h 104"/>
                  <a:gd name="T42" fmla="*/ 65 w 103"/>
                  <a:gd name="T43" fmla="*/ 77 h 104"/>
                  <a:gd name="T44" fmla="*/ 68 w 103"/>
                  <a:gd name="T45" fmla="*/ 71 h 104"/>
                  <a:gd name="T46" fmla="*/ 83 w 103"/>
                  <a:gd name="T47" fmla="*/ 73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 h="104">
                    <a:moveTo>
                      <a:pt x="83" y="73"/>
                    </a:moveTo>
                    <a:lnTo>
                      <a:pt x="100" y="49"/>
                    </a:lnTo>
                    <a:lnTo>
                      <a:pt x="103" y="38"/>
                    </a:lnTo>
                    <a:lnTo>
                      <a:pt x="100" y="24"/>
                    </a:lnTo>
                    <a:lnTo>
                      <a:pt x="93" y="18"/>
                    </a:lnTo>
                    <a:lnTo>
                      <a:pt x="88" y="2"/>
                    </a:lnTo>
                    <a:lnTo>
                      <a:pt x="81" y="0"/>
                    </a:lnTo>
                    <a:lnTo>
                      <a:pt x="71" y="5"/>
                    </a:lnTo>
                    <a:lnTo>
                      <a:pt x="22" y="8"/>
                    </a:lnTo>
                    <a:lnTo>
                      <a:pt x="21" y="27"/>
                    </a:lnTo>
                    <a:lnTo>
                      <a:pt x="30" y="35"/>
                    </a:lnTo>
                    <a:lnTo>
                      <a:pt x="30" y="47"/>
                    </a:lnTo>
                    <a:lnTo>
                      <a:pt x="18" y="57"/>
                    </a:lnTo>
                    <a:lnTo>
                      <a:pt x="15" y="55"/>
                    </a:lnTo>
                    <a:lnTo>
                      <a:pt x="3" y="69"/>
                    </a:lnTo>
                    <a:lnTo>
                      <a:pt x="0" y="103"/>
                    </a:lnTo>
                    <a:lnTo>
                      <a:pt x="7" y="104"/>
                    </a:lnTo>
                    <a:lnTo>
                      <a:pt x="14" y="98"/>
                    </a:lnTo>
                    <a:lnTo>
                      <a:pt x="40" y="97"/>
                    </a:lnTo>
                    <a:lnTo>
                      <a:pt x="42" y="81"/>
                    </a:lnTo>
                    <a:lnTo>
                      <a:pt x="56" y="74"/>
                    </a:lnTo>
                    <a:lnTo>
                      <a:pt x="65" y="77"/>
                    </a:lnTo>
                    <a:lnTo>
                      <a:pt x="68" y="71"/>
                    </a:lnTo>
                    <a:lnTo>
                      <a:pt x="83" y="7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21" name="Freeform 337"/>
              <p:cNvSpPr>
                <a:spLocks/>
              </p:cNvSpPr>
              <p:nvPr/>
            </p:nvSpPr>
            <p:spPr bwMode="auto">
              <a:xfrm>
                <a:off x="5212" y="4394"/>
                <a:ext cx="61" cy="152"/>
              </a:xfrm>
              <a:custGeom>
                <a:avLst/>
                <a:gdLst>
                  <a:gd name="T0" fmla="*/ 7 w 61"/>
                  <a:gd name="T1" fmla="*/ 91 h 152"/>
                  <a:gd name="T2" fmla="*/ 15 w 61"/>
                  <a:gd name="T3" fmla="*/ 102 h 152"/>
                  <a:gd name="T4" fmla="*/ 30 w 61"/>
                  <a:gd name="T5" fmla="*/ 99 h 152"/>
                  <a:gd name="T6" fmla="*/ 32 w 61"/>
                  <a:gd name="T7" fmla="*/ 102 h 152"/>
                  <a:gd name="T8" fmla="*/ 35 w 61"/>
                  <a:gd name="T9" fmla="*/ 116 h 152"/>
                  <a:gd name="T10" fmla="*/ 29 w 61"/>
                  <a:gd name="T11" fmla="*/ 129 h 152"/>
                  <a:gd name="T12" fmla="*/ 32 w 61"/>
                  <a:gd name="T13" fmla="*/ 135 h 152"/>
                  <a:gd name="T14" fmla="*/ 46 w 61"/>
                  <a:gd name="T15" fmla="*/ 147 h 152"/>
                  <a:gd name="T16" fmla="*/ 45 w 61"/>
                  <a:gd name="T17" fmla="*/ 152 h 152"/>
                  <a:gd name="T18" fmla="*/ 49 w 61"/>
                  <a:gd name="T19" fmla="*/ 152 h 152"/>
                  <a:gd name="T20" fmla="*/ 48 w 61"/>
                  <a:gd name="T21" fmla="*/ 141 h 152"/>
                  <a:gd name="T22" fmla="*/ 49 w 61"/>
                  <a:gd name="T23" fmla="*/ 135 h 152"/>
                  <a:gd name="T24" fmla="*/ 59 w 61"/>
                  <a:gd name="T25" fmla="*/ 129 h 152"/>
                  <a:gd name="T26" fmla="*/ 61 w 61"/>
                  <a:gd name="T27" fmla="*/ 108 h 152"/>
                  <a:gd name="T28" fmla="*/ 40 w 61"/>
                  <a:gd name="T29" fmla="*/ 81 h 152"/>
                  <a:gd name="T30" fmla="*/ 48 w 61"/>
                  <a:gd name="T31" fmla="*/ 98 h 152"/>
                  <a:gd name="T32" fmla="*/ 40 w 61"/>
                  <a:gd name="T33" fmla="*/ 92 h 152"/>
                  <a:gd name="T34" fmla="*/ 35 w 61"/>
                  <a:gd name="T35" fmla="*/ 94 h 152"/>
                  <a:gd name="T36" fmla="*/ 34 w 61"/>
                  <a:gd name="T37" fmla="*/ 86 h 152"/>
                  <a:gd name="T38" fmla="*/ 22 w 61"/>
                  <a:gd name="T39" fmla="*/ 58 h 152"/>
                  <a:gd name="T40" fmla="*/ 28 w 61"/>
                  <a:gd name="T41" fmla="*/ 45 h 152"/>
                  <a:gd name="T42" fmla="*/ 28 w 61"/>
                  <a:gd name="T43" fmla="*/ 20 h 152"/>
                  <a:gd name="T44" fmla="*/ 21 w 61"/>
                  <a:gd name="T45" fmla="*/ 11 h 152"/>
                  <a:gd name="T46" fmla="*/ 22 w 61"/>
                  <a:gd name="T47" fmla="*/ 4 h 152"/>
                  <a:gd name="T48" fmla="*/ 14 w 61"/>
                  <a:gd name="T49" fmla="*/ 5 h 152"/>
                  <a:gd name="T50" fmla="*/ 5 w 61"/>
                  <a:gd name="T51" fmla="*/ 0 h 152"/>
                  <a:gd name="T52" fmla="*/ 16 w 61"/>
                  <a:gd name="T53" fmla="*/ 24 h 152"/>
                  <a:gd name="T54" fmla="*/ 11 w 61"/>
                  <a:gd name="T55" fmla="*/ 29 h 152"/>
                  <a:gd name="T56" fmla="*/ 9 w 61"/>
                  <a:gd name="T57" fmla="*/ 42 h 152"/>
                  <a:gd name="T58" fmla="*/ 9 w 61"/>
                  <a:gd name="T59" fmla="*/ 55 h 152"/>
                  <a:gd name="T60" fmla="*/ 12 w 61"/>
                  <a:gd name="T61" fmla="*/ 60 h 152"/>
                  <a:gd name="T62" fmla="*/ 6 w 61"/>
                  <a:gd name="T63" fmla="*/ 65 h 152"/>
                  <a:gd name="T64" fmla="*/ 0 w 61"/>
                  <a:gd name="T65" fmla="*/ 83 h 152"/>
                  <a:gd name="T66" fmla="*/ 7 w 61"/>
                  <a:gd name="T67" fmla="*/ 91 h 1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 h="152">
                    <a:moveTo>
                      <a:pt x="7" y="91"/>
                    </a:moveTo>
                    <a:lnTo>
                      <a:pt x="15" y="102"/>
                    </a:lnTo>
                    <a:lnTo>
                      <a:pt x="30" y="99"/>
                    </a:lnTo>
                    <a:lnTo>
                      <a:pt x="32" y="102"/>
                    </a:lnTo>
                    <a:lnTo>
                      <a:pt x="35" y="116"/>
                    </a:lnTo>
                    <a:lnTo>
                      <a:pt x="29" y="129"/>
                    </a:lnTo>
                    <a:lnTo>
                      <a:pt x="32" y="135"/>
                    </a:lnTo>
                    <a:lnTo>
                      <a:pt x="46" y="147"/>
                    </a:lnTo>
                    <a:lnTo>
                      <a:pt x="45" y="152"/>
                    </a:lnTo>
                    <a:lnTo>
                      <a:pt x="49" y="152"/>
                    </a:lnTo>
                    <a:lnTo>
                      <a:pt x="48" y="141"/>
                    </a:lnTo>
                    <a:lnTo>
                      <a:pt x="49" y="135"/>
                    </a:lnTo>
                    <a:lnTo>
                      <a:pt x="59" y="129"/>
                    </a:lnTo>
                    <a:lnTo>
                      <a:pt x="61" y="108"/>
                    </a:lnTo>
                    <a:lnTo>
                      <a:pt x="40" y="81"/>
                    </a:lnTo>
                    <a:lnTo>
                      <a:pt x="48" y="98"/>
                    </a:lnTo>
                    <a:lnTo>
                      <a:pt x="40" y="92"/>
                    </a:lnTo>
                    <a:lnTo>
                      <a:pt x="35" y="94"/>
                    </a:lnTo>
                    <a:lnTo>
                      <a:pt x="34" y="86"/>
                    </a:lnTo>
                    <a:lnTo>
                      <a:pt x="22" y="58"/>
                    </a:lnTo>
                    <a:lnTo>
                      <a:pt x="28" y="45"/>
                    </a:lnTo>
                    <a:lnTo>
                      <a:pt x="28" y="20"/>
                    </a:lnTo>
                    <a:lnTo>
                      <a:pt x="21" y="11"/>
                    </a:lnTo>
                    <a:lnTo>
                      <a:pt x="22" y="4"/>
                    </a:lnTo>
                    <a:lnTo>
                      <a:pt x="14" y="5"/>
                    </a:lnTo>
                    <a:lnTo>
                      <a:pt x="5" y="0"/>
                    </a:lnTo>
                    <a:lnTo>
                      <a:pt x="16" y="24"/>
                    </a:lnTo>
                    <a:lnTo>
                      <a:pt x="11" y="29"/>
                    </a:lnTo>
                    <a:lnTo>
                      <a:pt x="9" y="42"/>
                    </a:lnTo>
                    <a:lnTo>
                      <a:pt x="9" y="55"/>
                    </a:lnTo>
                    <a:lnTo>
                      <a:pt x="12" y="60"/>
                    </a:lnTo>
                    <a:lnTo>
                      <a:pt x="6" y="65"/>
                    </a:lnTo>
                    <a:lnTo>
                      <a:pt x="0" y="83"/>
                    </a:lnTo>
                    <a:lnTo>
                      <a:pt x="7" y="9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22" name="Freeform 338"/>
              <p:cNvSpPr>
                <a:spLocks/>
              </p:cNvSpPr>
              <p:nvPr/>
            </p:nvSpPr>
            <p:spPr bwMode="auto">
              <a:xfrm>
                <a:off x="5158" y="4414"/>
                <a:ext cx="207" cy="333"/>
              </a:xfrm>
              <a:custGeom>
                <a:avLst/>
                <a:gdLst>
                  <a:gd name="T0" fmla="*/ 207 w 207"/>
                  <a:gd name="T1" fmla="*/ 10 h 333"/>
                  <a:gd name="T2" fmla="*/ 200 w 207"/>
                  <a:gd name="T3" fmla="*/ 49 h 333"/>
                  <a:gd name="T4" fmla="*/ 203 w 207"/>
                  <a:gd name="T5" fmla="*/ 74 h 333"/>
                  <a:gd name="T6" fmla="*/ 200 w 207"/>
                  <a:gd name="T7" fmla="*/ 94 h 333"/>
                  <a:gd name="T8" fmla="*/ 202 w 207"/>
                  <a:gd name="T9" fmla="*/ 102 h 333"/>
                  <a:gd name="T10" fmla="*/ 186 w 207"/>
                  <a:gd name="T11" fmla="*/ 120 h 333"/>
                  <a:gd name="T12" fmla="*/ 142 w 207"/>
                  <a:gd name="T13" fmla="*/ 142 h 333"/>
                  <a:gd name="T14" fmla="*/ 127 w 207"/>
                  <a:gd name="T15" fmla="*/ 158 h 333"/>
                  <a:gd name="T16" fmla="*/ 116 w 207"/>
                  <a:gd name="T17" fmla="*/ 165 h 333"/>
                  <a:gd name="T18" fmla="*/ 89 w 207"/>
                  <a:gd name="T19" fmla="*/ 190 h 333"/>
                  <a:gd name="T20" fmla="*/ 95 w 207"/>
                  <a:gd name="T21" fmla="*/ 210 h 333"/>
                  <a:gd name="T22" fmla="*/ 105 w 207"/>
                  <a:gd name="T23" fmla="*/ 236 h 333"/>
                  <a:gd name="T24" fmla="*/ 100 w 207"/>
                  <a:gd name="T25" fmla="*/ 279 h 333"/>
                  <a:gd name="T26" fmla="*/ 103 w 207"/>
                  <a:gd name="T27" fmla="*/ 279 h 333"/>
                  <a:gd name="T28" fmla="*/ 54 w 207"/>
                  <a:gd name="T29" fmla="*/ 308 h 333"/>
                  <a:gd name="T30" fmla="*/ 53 w 207"/>
                  <a:gd name="T31" fmla="*/ 324 h 333"/>
                  <a:gd name="T32" fmla="*/ 55 w 207"/>
                  <a:gd name="T33" fmla="*/ 333 h 333"/>
                  <a:gd name="T34" fmla="*/ 37 w 207"/>
                  <a:gd name="T35" fmla="*/ 313 h 333"/>
                  <a:gd name="T36" fmla="*/ 29 w 207"/>
                  <a:gd name="T37" fmla="*/ 245 h 333"/>
                  <a:gd name="T38" fmla="*/ 40 w 207"/>
                  <a:gd name="T39" fmla="*/ 226 h 333"/>
                  <a:gd name="T40" fmla="*/ 51 w 207"/>
                  <a:gd name="T41" fmla="*/ 170 h 333"/>
                  <a:gd name="T42" fmla="*/ 57 w 207"/>
                  <a:gd name="T43" fmla="*/ 140 h 333"/>
                  <a:gd name="T44" fmla="*/ 25 w 207"/>
                  <a:gd name="T45" fmla="*/ 111 h 333"/>
                  <a:gd name="T46" fmla="*/ 5 w 207"/>
                  <a:gd name="T47" fmla="*/ 103 h 333"/>
                  <a:gd name="T48" fmla="*/ 61 w 207"/>
                  <a:gd name="T49" fmla="*/ 71 h 333"/>
                  <a:gd name="T50" fmla="*/ 84 w 207"/>
                  <a:gd name="T51" fmla="*/ 79 h 333"/>
                  <a:gd name="T52" fmla="*/ 89 w 207"/>
                  <a:gd name="T53" fmla="*/ 96 h 333"/>
                  <a:gd name="T54" fmla="*/ 86 w 207"/>
                  <a:gd name="T55" fmla="*/ 115 h 333"/>
                  <a:gd name="T56" fmla="*/ 99 w 207"/>
                  <a:gd name="T57" fmla="*/ 132 h 333"/>
                  <a:gd name="T58" fmla="*/ 102 w 207"/>
                  <a:gd name="T59" fmla="*/ 121 h 333"/>
                  <a:gd name="T60" fmla="*/ 113 w 207"/>
                  <a:gd name="T61" fmla="*/ 109 h 333"/>
                  <a:gd name="T62" fmla="*/ 94 w 207"/>
                  <a:gd name="T63" fmla="*/ 61 h 333"/>
                  <a:gd name="T64" fmla="*/ 96 w 207"/>
                  <a:gd name="T65" fmla="*/ 22 h 333"/>
                  <a:gd name="T66" fmla="*/ 124 w 207"/>
                  <a:gd name="T67" fmla="*/ 25 h 333"/>
                  <a:gd name="T68" fmla="*/ 162 w 207"/>
                  <a:gd name="T69" fmla="*/ 15 h 333"/>
                  <a:gd name="T70" fmla="*/ 193 w 207"/>
                  <a:gd name="T71" fmla="*/ 10 h 333"/>
                  <a:gd name="T72" fmla="*/ 203 w 207"/>
                  <a:gd name="T73" fmla="*/ 0 h 3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7" h="333">
                    <a:moveTo>
                      <a:pt x="203" y="0"/>
                    </a:moveTo>
                    <a:lnTo>
                      <a:pt x="207" y="10"/>
                    </a:lnTo>
                    <a:lnTo>
                      <a:pt x="200" y="27"/>
                    </a:lnTo>
                    <a:lnTo>
                      <a:pt x="200" y="49"/>
                    </a:lnTo>
                    <a:lnTo>
                      <a:pt x="201" y="74"/>
                    </a:lnTo>
                    <a:lnTo>
                      <a:pt x="203" y="74"/>
                    </a:lnTo>
                    <a:lnTo>
                      <a:pt x="206" y="84"/>
                    </a:lnTo>
                    <a:lnTo>
                      <a:pt x="200" y="94"/>
                    </a:lnTo>
                    <a:lnTo>
                      <a:pt x="203" y="96"/>
                    </a:lnTo>
                    <a:lnTo>
                      <a:pt x="202" y="102"/>
                    </a:lnTo>
                    <a:lnTo>
                      <a:pt x="186" y="116"/>
                    </a:lnTo>
                    <a:lnTo>
                      <a:pt x="186" y="120"/>
                    </a:lnTo>
                    <a:lnTo>
                      <a:pt x="173" y="131"/>
                    </a:lnTo>
                    <a:lnTo>
                      <a:pt x="142" y="142"/>
                    </a:lnTo>
                    <a:lnTo>
                      <a:pt x="124" y="156"/>
                    </a:lnTo>
                    <a:lnTo>
                      <a:pt x="127" y="158"/>
                    </a:lnTo>
                    <a:lnTo>
                      <a:pt x="119" y="170"/>
                    </a:lnTo>
                    <a:lnTo>
                      <a:pt x="116" y="165"/>
                    </a:lnTo>
                    <a:lnTo>
                      <a:pt x="114" y="170"/>
                    </a:lnTo>
                    <a:lnTo>
                      <a:pt x="89" y="190"/>
                    </a:lnTo>
                    <a:lnTo>
                      <a:pt x="89" y="204"/>
                    </a:lnTo>
                    <a:lnTo>
                      <a:pt x="95" y="210"/>
                    </a:lnTo>
                    <a:lnTo>
                      <a:pt x="103" y="238"/>
                    </a:lnTo>
                    <a:lnTo>
                      <a:pt x="105" y="236"/>
                    </a:lnTo>
                    <a:lnTo>
                      <a:pt x="100" y="275"/>
                    </a:lnTo>
                    <a:lnTo>
                      <a:pt x="100" y="279"/>
                    </a:lnTo>
                    <a:lnTo>
                      <a:pt x="104" y="272"/>
                    </a:lnTo>
                    <a:lnTo>
                      <a:pt x="103" y="279"/>
                    </a:lnTo>
                    <a:lnTo>
                      <a:pt x="90" y="291"/>
                    </a:lnTo>
                    <a:lnTo>
                      <a:pt x="54" y="308"/>
                    </a:lnTo>
                    <a:lnTo>
                      <a:pt x="47" y="318"/>
                    </a:lnTo>
                    <a:lnTo>
                      <a:pt x="53" y="324"/>
                    </a:lnTo>
                    <a:lnTo>
                      <a:pt x="55" y="319"/>
                    </a:lnTo>
                    <a:lnTo>
                      <a:pt x="55" y="333"/>
                    </a:lnTo>
                    <a:lnTo>
                      <a:pt x="39" y="333"/>
                    </a:lnTo>
                    <a:lnTo>
                      <a:pt x="37" y="313"/>
                    </a:lnTo>
                    <a:lnTo>
                      <a:pt x="36" y="280"/>
                    </a:lnTo>
                    <a:lnTo>
                      <a:pt x="29" y="245"/>
                    </a:lnTo>
                    <a:lnTo>
                      <a:pt x="31" y="235"/>
                    </a:lnTo>
                    <a:lnTo>
                      <a:pt x="40" y="226"/>
                    </a:lnTo>
                    <a:lnTo>
                      <a:pt x="55" y="191"/>
                    </a:lnTo>
                    <a:lnTo>
                      <a:pt x="51" y="170"/>
                    </a:lnTo>
                    <a:lnTo>
                      <a:pt x="57" y="156"/>
                    </a:lnTo>
                    <a:lnTo>
                      <a:pt x="57" y="140"/>
                    </a:lnTo>
                    <a:lnTo>
                      <a:pt x="51" y="120"/>
                    </a:lnTo>
                    <a:lnTo>
                      <a:pt x="25" y="111"/>
                    </a:lnTo>
                    <a:lnTo>
                      <a:pt x="5" y="109"/>
                    </a:lnTo>
                    <a:lnTo>
                      <a:pt x="5" y="103"/>
                    </a:lnTo>
                    <a:lnTo>
                      <a:pt x="0" y="92"/>
                    </a:lnTo>
                    <a:lnTo>
                      <a:pt x="61" y="71"/>
                    </a:lnTo>
                    <a:lnTo>
                      <a:pt x="69" y="82"/>
                    </a:lnTo>
                    <a:lnTo>
                      <a:pt x="84" y="79"/>
                    </a:lnTo>
                    <a:lnTo>
                      <a:pt x="86" y="82"/>
                    </a:lnTo>
                    <a:lnTo>
                      <a:pt x="89" y="96"/>
                    </a:lnTo>
                    <a:lnTo>
                      <a:pt x="83" y="109"/>
                    </a:lnTo>
                    <a:lnTo>
                      <a:pt x="86" y="115"/>
                    </a:lnTo>
                    <a:lnTo>
                      <a:pt x="100" y="127"/>
                    </a:lnTo>
                    <a:lnTo>
                      <a:pt x="99" y="132"/>
                    </a:lnTo>
                    <a:lnTo>
                      <a:pt x="103" y="132"/>
                    </a:lnTo>
                    <a:lnTo>
                      <a:pt x="102" y="121"/>
                    </a:lnTo>
                    <a:lnTo>
                      <a:pt x="103" y="115"/>
                    </a:lnTo>
                    <a:lnTo>
                      <a:pt x="113" y="109"/>
                    </a:lnTo>
                    <a:lnTo>
                      <a:pt x="115" y="88"/>
                    </a:lnTo>
                    <a:lnTo>
                      <a:pt x="94" y="61"/>
                    </a:lnTo>
                    <a:lnTo>
                      <a:pt x="90" y="39"/>
                    </a:lnTo>
                    <a:lnTo>
                      <a:pt x="96" y="22"/>
                    </a:lnTo>
                    <a:lnTo>
                      <a:pt x="116" y="20"/>
                    </a:lnTo>
                    <a:lnTo>
                      <a:pt x="124" y="25"/>
                    </a:lnTo>
                    <a:lnTo>
                      <a:pt x="148" y="22"/>
                    </a:lnTo>
                    <a:lnTo>
                      <a:pt x="162" y="15"/>
                    </a:lnTo>
                    <a:lnTo>
                      <a:pt x="173" y="18"/>
                    </a:lnTo>
                    <a:lnTo>
                      <a:pt x="193" y="10"/>
                    </a:lnTo>
                    <a:lnTo>
                      <a:pt x="203" y="2"/>
                    </a:lnTo>
                    <a:lnTo>
                      <a:pt x="20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23" name="Group 339"/>
              <p:cNvGrpSpPr>
                <a:grpSpLocks/>
              </p:cNvGrpSpPr>
              <p:nvPr/>
            </p:nvGrpSpPr>
            <p:grpSpPr bwMode="auto">
              <a:xfrm>
                <a:off x="5152" y="4231"/>
                <a:ext cx="209" cy="208"/>
                <a:chOff x="5152" y="4231"/>
                <a:chExt cx="209" cy="208"/>
              </a:xfrm>
              <a:grpFill/>
            </p:grpSpPr>
            <p:sp>
              <p:nvSpPr>
                <p:cNvPr id="430" name="Freeform 340"/>
                <p:cNvSpPr>
                  <a:spLocks/>
                </p:cNvSpPr>
                <p:nvPr/>
              </p:nvSpPr>
              <p:spPr bwMode="auto">
                <a:xfrm>
                  <a:off x="5152" y="4231"/>
                  <a:ext cx="209" cy="208"/>
                </a:xfrm>
                <a:custGeom>
                  <a:avLst/>
                  <a:gdLst>
                    <a:gd name="T0" fmla="*/ 102 w 209"/>
                    <a:gd name="T1" fmla="*/ 205 h 208"/>
                    <a:gd name="T2" fmla="*/ 122 w 209"/>
                    <a:gd name="T3" fmla="*/ 203 h 208"/>
                    <a:gd name="T4" fmla="*/ 130 w 209"/>
                    <a:gd name="T5" fmla="*/ 208 h 208"/>
                    <a:gd name="T6" fmla="*/ 154 w 209"/>
                    <a:gd name="T7" fmla="*/ 205 h 208"/>
                    <a:gd name="T8" fmla="*/ 168 w 209"/>
                    <a:gd name="T9" fmla="*/ 198 h 208"/>
                    <a:gd name="T10" fmla="*/ 179 w 209"/>
                    <a:gd name="T11" fmla="*/ 201 h 208"/>
                    <a:gd name="T12" fmla="*/ 199 w 209"/>
                    <a:gd name="T13" fmla="*/ 193 h 208"/>
                    <a:gd name="T14" fmla="*/ 209 w 209"/>
                    <a:gd name="T15" fmla="*/ 185 h 208"/>
                    <a:gd name="T16" fmla="*/ 209 w 209"/>
                    <a:gd name="T17" fmla="*/ 183 h 208"/>
                    <a:gd name="T18" fmla="*/ 198 w 209"/>
                    <a:gd name="T19" fmla="*/ 176 h 208"/>
                    <a:gd name="T20" fmla="*/ 189 w 209"/>
                    <a:gd name="T21" fmla="*/ 153 h 208"/>
                    <a:gd name="T22" fmla="*/ 186 w 209"/>
                    <a:gd name="T23" fmla="*/ 142 h 208"/>
                    <a:gd name="T24" fmla="*/ 192 w 209"/>
                    <a:gd name="T25" fmla="*/ 118 h 208"/>
                    <a:gd name="T26" fmla="*/ 179 w 209"/>
                    <a:gd name="T27" fmla="*/ 103 h 208"/>
                    <a:gd name="T28" fmla="*/ 187 w 209"/>
                    <a:gd name="T29" fmla="*/ 71 h 208"/>
                    <a:gd name="T30" fmla="*/ 160 w 209"/>
                    <a:gd name="T31" fmla="*/ 54 h 208"/>
                    <a:gd name="T32" fmla="*/ 155 w 209"/>
                    <a:gd name="T33" fmla="*/ 39 h 208"/>
                    <a:gd name="T34" fmla="*/ 88 w 209"/>
                    <a:gd name="T35" fmla="*/ 0 h 208"/>
                    <a:gd name="T36" fmla="*/ 70 w 209"/>
                    <a:gd name="T37" fmla="*/ 20 h 208"/>
                    <a:gd name="T38" fmla="*/ 79 w 209"/>
                    <a:gd name="T39" fmla="*/ 24 h 208"/>
                    <a:gd name="T40" fmla="*/ 66 w 209"/>
                    <a:gd name="T41" fmla="*/ 29 h 208"/>
                    <a:gd name="T42" fmla="*/ 62 w 209"/>
                    <a:gd name="T43" fmla="*/ 36 h 208"/>
                    <a:gd name="T44" fmla="*/ 61 w 209"/>
                    <a:gd name="T45" fmla="*/ 30 h 208"/>
                    <a:gd name="T46" fmla="*/ 57 w 209"/>
                    <a:gd name="T47" fmla="*/ 31 h 208"/>
                    <a:gd name="T48" fmla="*/ 50 w 209"/>
                    <a:gd name="T49" fmla="*/ 24 h 208"/>
                    <a:gd name="T50" fmla="*/ 49 w 209"/>
                    <a:gd name="T51" fmla="*/ 30 h 208"/>
                    <a:gd name="T52" fmla="*/ 42 w 209"/>
                    <a:gd name="T53" fmla="*/ 34 h 208"/>
                    <a:gd name="T54" fmla="*/ 40 w 209"/>
                    <a:gd name="T55" fmla="*/ 20 h 208"/>
                    <a:gd name="T56" fmla="*/ 41 w 209"/>
                    <a:gd name="T57" fmla="*/ 0 h 208"/>
                    <a:gd name="T58" fmla="*/ 15 w 209"/>
                    <a:gd name="T59" fmla="*/ 1 h 208"/>
                    <a:gd name="T60" fmla="*/ 23 w 209"/>
                    <a:gd name="T61" fmla="*/ 18 h 208"/>
                    <a:gd name="T62" fmla="*/ 19 w 209"/>
                    <a:gd name="T63" fmla="*/ 26 h 208"/>
                    <a:gd name="T64" fmla="*/ 16 w 209"/>
                    <a:gd name="T65" fmla="*/ 33 h 208"/>
                    <a:gd name="T66" fmla="*/ 22 w 209"/>
                    <a:gd name="T67" fmla="*/ 43 h 208"/>
                    <a:gd name="T68" fmla="*/ 10 w 209"/>
                    <a:gd name="T69" fmla="*/ 63 h 208"/>
                    <a:gd name="T70" fmla="*/ 0 w 209"/>
                    <a:gd name="T71" fmla="*/ 66 h 208"/>
                    <a:gd name="T72" fmla="*/ 6 w 209"/>
                    <a:gd name="T73" fmla="*/ 95 h 208"/>
                    <a:gd name="T74" fmla="*/ 3 w 209"/>
                    <a:gd name="T75" fmla="*/ 104 h 208"/>
                    <a:gd name="T76" fmla="*/ 16 w 209"/>
                    <a:gd name="T77" fmla="*/ 115 h 208"/>
                    <a:gd name="T78" fmla="*/ 17 w 209"/>
                    <a:gd name="T79" fmla="*/ 124 h 208"/>
                    <a:gd name="T80" fmla="*/ 27 w 209"/>
                    <a:gd name="T81" fmla="*/ 147 h 208"/>
                    <a:gd name="T82" fmla="*/ 65 w 209"/>
                    <a:gd name="T83" fmla="*/ 163 h 208"/>
                    <a:gd name="T84" fmla="*/ 74 w 209"/>
                    <a:gd name="T85" fmla="*/ 168 h 208"/>
                    <a:gd name="T86" fmla="*/ 82 w 209"/>
                    <a:gd name="T87" fmla="*/ 167 h 208"/>
                    <a:gd name="T88" fmla="*/ 92 w 209"/>
                    <a:gd name="T89" fmla="*/ 174 h 208"/>
                    <a:gd name="T90" fmla="*/ 96 w 209"/>
                    <a:gd name="T91" fmla="*/ 197 h 208"/>
                    <a:gd name="T92" fmla="*/ 102 w 209"/>
                    <a:gd name="T93" fmla="*/ 205 h 2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9" h="208">
                      <a:moveTo>
                        <a:pt x="102" y="205"/>
                      </a:moveTo>
                      <a:lnTo>
                        <a:pt x="122" y="203"/>
                      </a:lnTo>
                      <a:lnTo>
                        <a:pt x="130" y="208"/>
                      </a:lnTo>
                      <a:lnTo>
                        <a:pt x="154" y="205"/>
                      </a:lnTo>
                      <a:lnTo>
                        <a:pt x="168" y="198"/>
                      </a:lnTo>
                      <a:lnTo>
                        <a:pt x="179" y="201"/>
                      </a:lnTo>
                      <a:lnTo>
                        <a:pt x="199" y="193"/>
                      </a:lnTo>
                      <a:lnTo>
                        <a:pt x="209" y="185"/>
                      </a:lnTo>
                      <a:lnTo>
                        <a:pt x="209" y="183"/>
                      </a:lnTo>
                      <a:lnTo>
                        <a:pt x="198" y="176"/>
                      </a:lnTo>
                      <a:lnTo>
                        <a:pt x="189" y="153"/>
                      </a:lnTo>
                      <a:lnTo>
                        <a:pt x="186" y="142"/>
                      </a:lnTo>
                      <a:lnTo>
                        <a:pt x="192" y="118"/>
                      </a:lnTo>
                      <a:lnTo>
                        <a:pt x="179" y="103"/>
                      </a:lnTo>
                      <a:lnTo>
                        <a:pt x="187" y="71"/>
                      </a:lnTo>
                      <a:lnTo>
                        <a:pt x="160" y="54"/>
                      </a:lnTo>
                      <a:lnTo>
                        <a:pt x="155" y="39"/>
                      </a:lnTo>
                      <a:lnTo>
                        <a:pt x="88" y="0"/>
                      </a:lnTo>
                      <a:lnTo>
                        <a:pt x="70" y="20"/>
                      </a:lnTo>
                      <a:lnTo>
                        <a:pt x="79" y="24"/>
                      </a:lnTo>
                      <a:lnTo>
                        <a:pt x="66" y="29"/>
                      </a:lnTo>
                      <a:lnTo>
                        <a:pt x="62" y="36"/>
                      </a:lnTo>
                      <a:lnTo>
                        <a:pt x="61" y="30"/>
                      </a:lnTo>
                      <a:lnTo>
                        <a:pt x="57" y="31"/>
                      </a:lnTo>
                      <a:lnTo>
                        <a:pt x="50" y="24"/>
                      </a:lnTo>
                      <a:lnTo>
                        <a:pt x="49" y="30"/>
                      </a:lnTo>
                      <a:lnTo>
                        <a:pt x="42" y="34"/>
                      </a:lnTo>
                      <a:lnTo>
                        <a:pt x="40" y="20"/>
                      </a:lnTo>
                      <a:lnTo>
                        <a:pt x="41" y="0"/>
                      </a:lnTo>
                      <a:lnTo>
                        <a:pt x="15" y="1"/>
                      </a:lnTo>
                      <a:lnTo>
                        <a:pt x="23" y="18"/>
                      </a:lnTo>
                      <a:lnTo>
                        <a:pt x="19" y="26"/>
                      </a:lnTo>
                      <a:lnTo>
                        <a:pt x="16" y="33"/>
                      </a:lnTo>
                      <a:lnTo>
                        <a:pt x="22" y="43"/>
                      </a:lnTo>
                      <a:lnTo>
                        <a:pt x="10" y="63"/>
                      </a:lnTo>
                      <a:lnTo>
                        <a:pt x="0" y="66"/>
                      </a:lnTo>
                      <a:lnTo>
                        <a:pt x="6" y="95"/>
                      </a:lnTo>
                      <a:lnTo>
                        <a:pt x="3" y="104"/>
                      </a:lnTo>
                      <a:lnTo>
                        <a:pt x="16" y="115"/>
                      </a:lnTo>
                      <a:lnTo>
                        <a:pt x="17" y="124"/>
                      </a:lnTo>
                      <a:lnTo>
                        <a:pt x="27" y="147"/>
                      </a:lnTo>
                      <a:lnTo>
                        <a:pt x="65" y="163"/>
                      </a:lnTo>
                      <a:lnTo>
                        <a:pt x="74" y="168"/>
                      </a:lnTo>
                      <a:lnTo>
                        <a:pt x="82" y="167"/>
                      </a:lnTo>
                      <a:lnTo>
                        <a:pt x="92" y="174"/>
                      </a:lnTo>
                      <a:lnTo>
                        <a:pt x="96" y="197"/>
                      </a:lnTo>
                      <a:lnTo>
                        <a:pt x="102" y="20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31" name="Freeform 341"/>
                <p:cNvSpPr>
                  <a:spLocks/>
                </p:cNvSpPr>
                <p:nvPr/>
              </p:nvSpPr>
              <p:spPr bwMode="auto">
                <a:xfrm>
                  <a:off x="5339" y="4323"/>
                  <a:ext cx="5" cy="13"/>
                </a:xfrm>
                <a:custGeom>
                  <a:avLst/>
                  <a:gdLst>
                    <a:gd name="T0" fmla="*/ 0 w 5"/>
                    <a:gd name="T1" fmla="*/ 0 h 13"/>
                    <a:gd name="T2" fmla="*/ 5 w 5"/>
                    <a:gd name="T3" fmla="*/ 13 h 13"/>
                    <a:gd name="T4" fmla="*/ 0 w 5"/>
                    <a:gd name="T5" fmla="*/ 10 h 13"/>
                    <a:gd name="T6" fmla="*/ 0 w 5"/>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3">
                      <a:moveTo>
                        <a:pt x="0" y="0"/>
                      </a:moveTo>
                      <a:lnTo>
                        <a:pt x="5" y="13"/>
                      </a:lnTo>
                      <a:lnTo>
                        <a:pt x="0" y="1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32" name="Freeform 342"/>
                <p:cNvSpPr>
                  <a:spLocks/>
                </p:cNvSpPr>
                <p:nvPr/>
              </p:nvSpPr>
              <p:spPr bwMode="auto">
                <a:xfrm>
                  <a:off x="5348" y="4306"/>
                  <a:ext cx="2" cy="10"/>
                </a:xfrm>
                <a:custGeom>
                  <a:avLst/>
                  <a:gdLst>
                    <a:gd name="T0" fmla="*/ 2 w 2"/>
                    <a:gd name="T1" fmla="*/ 4 h 10"/>
                    <a:gd name="T2" fmla="*/ 1 w 2"/>
                    <a:gd name="T3" fmla="*/ 10 h 10"/>
                    <a:gd name="T4" fmla="*/ 0 w 2"/>
                    <a:gd name="T5" fmla="*/ 0 h 10"/>
                    <a:gd name="T6" fmla="*/ 2 w 2"/>
                    <a:gd name="T7" fmla="*/ 4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0">
                      <a:moveTo>
                        <a:pt x="2" y="4"/>
                      </a:moveTo>
                      <a:lnTo>
                        <a:pt x="1" y="10"/>
                      </a:lnTo>
                      <a:lnTo>
                        <a:pt x="0" y="0"/>
                      </a:lnTo>
                      <a:lnTo>
                        <a:pt x="2"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24" name="Freeform 343"/>
              <p:cNvSpPr>
                <a:spLocks/>
              </p:cNvSpPr>
              <p:nvPr/>
            </p:nvSpPr>
            <p:spPr bwMode="auto">
              <a:xfrm>
                <a:off x="5002" y="4369"/>
                <a:ext cx="226" cy="195"/>
              </a:xfrm>
              <a:custGeom>
                <a:avLst/>
                <a:gdLst>
                  <a:gd name="T0" fmla="*/ 40 w 226"/>
                  <a:gd name="T1" fmla="*/ 53 h 195"/>
                  <a:gd name="T2" fmla="*/ 38 w 226"/>
                  <a:gd name="T3" fmla="*/ 92 h 195"/>
                  <a:gd name="T4" fmla="*/ 43 w 226"/>
                  <a:gd name="T5" fmla="*/ 95 h 195"/>
                  <a:gd name="T6" fmla="*/ 0 w 226"/>
                  <a:gd name="T7" fmla="*/ 95 h 195"/>
                  <a:gd name="T8" fmla="*/ 0 w 226"/>
                  <a:gd name="T9" fmla="*/ 166 h 195"/>
                  <a:gd name="T10" fmla="*/ 24 w 226"/>
                  <a:gd name="T11" fmla="*/ 187 h 195"/>
                  <a:gd name="T12" fmla="*/ 42 w 226"/>
                  <a:gd name="T13" fmla="*/ 183 h 195"/>
                  <a:gd name="T14" fmla="*/ 54 w 226"/>
                  <a:gd name="T15" fmla="*/ 185 h 195"/>
                  <a:gd name="T16" fmla="*/ 61 w 226"/>
                  <a:gd name="T17" fmla="*/ 191 h 195"/>
                  <a:gd name="T18" fmla="*/ 94 w 226"/>
                  <a:gd name="T19" fmla="*/ 195 h 195"/>
                  <a:gd name="T20" fmla="*/ 112 w 226"/>
                  <a:gd name="T21" fmla="*/ 175 h 195"/>
                  <a:gd name="T22" fmla="*/ 127 w 226"/>
                  <a:gd name="T23" fmla="*/ 168 h 195"/>
                  <a:gd name="T24" fmla="*/ 130 w 226"/>
                  <a:gd name="T25" fmla="*/ 154 h 195"/>
                  <a:gd name="T26" fmla="*/ 150 w 226"/>
                  <a:gd name="T27" fmla="*/ 147 h 195"/>
                  <a:gd name="T28" fmla="*/ 161 w 226"/>
                  <a:gd name="T29" fmla="*/ 148 h 195"/>
                  <a:gd name="T30" fmla="*/ 156 w 226"/>
                  <a:gd name="T31" fmla="*/ 137 h 195"/>
                  <a:gd name="T32" fmla="*/ 217 w 226"/>
                  <a:gd name="T33" fmla="*/ 116 h 195"/>
                  <a:gd name="T34" fmla="*/ 210 w 226"/>
                  <a:gd name="T35" fmla="*/ 108 h 195"/>
                  <a:gd name="T36" fmla="*/ 216 w 226"/>
                  <a:gd name="T37" fmla="*/ 90 h 195"/>
                  <a:gd name="T38" fmla="*/ 222 w 226"/>
                  <a:gd name="T39" fmla="*/ 85 h 195"/>
                  <a:gd name="T40" fmla="*/ 219 w 226"/>
                  <a:gd name="T41" fmla="*/ 80 h 195"/>
                  <a:gd name="T42" fmla="*/ 219 w 226"/>
                  <a:gd name="T43" fmla="*/ 67 h 195"/>
                  <a:gd name="T44" fmla="*/ 221 w 226"/>
                  <a:gd name="T45" fmla="*/ 54 h 195"/>
                  <a:gd name="T46" fmla="*/ 226 w 226"/>
                  <a:gd name="T47" fmla="*/ 49 h 195"/>
                  <a:gd name="T48" fmla="*/ 215 w 226"/>
                  <a:gd name="T49" fmla="*/ 25 h 195"/>
                  <a:gd name="T50" fmla="*/ 177 w 226"/>
                  <a:gd name="T51" fmla="*/ 9 h 195"/>
                  <a:gd name="T52" fmla="*/ 175 w 226"/>
                  <a:gd name="T53" fmla="*/ 13 h 195"/>
                  <a:gd name="T54" fmla="*/ 167 w 226"/>
                  <a:gd name="T55" fmla="*/ 9 h 195"/>
                  <a:gd name="T56" fmla="*/ 166 w 226"/>
                  <a:gd name="T57" fmla="*/ 0 h 195"/>
                  <a:gd name="T58" fmla="*/ 140 w 226"/>
                  <a:gd name="T59" fmla="*/ 6 h 195"/>
                  <a:gd name="T60" fmla="*/ 131 w 226"/>
                  <a:gd name="T61" fmla="*/ 20 h 195"/>
                  <a:gd name="T62" fmla="*/ 134 w 226"/>
                  <a:gd name="T63" fmla="*/ 45 h 195"/>
                  <a:gd name="T64" fmla="*/ 127 w 226"/>
                  <a:gd name="T65" fmla="*/ 70 h 195"/>
                  <a:gd name="T66" fmla="*/ 136 w 226"/>
                  <a:gd name="T67" fmla="*/ 80 h 195"/>
                  <a:gd name="T68" fmla="*/ 150 w 226"/>
                  <a:gd name="T69" fmla="*/ 80 h 195"/>
                  <a:gd name="T70" fmla="*/ 151 w 226"/>
                  <a:gd name="T71" fmla="*/ 102 h 195"/>
                  <a:gd name="T72" fmla="*/ 134 w 226"/>
                  <a:gd name="T73" fmla="*/ 98 h 195"/>
                  <a:gd name="T74" fmla="*/ 118 w 226"/>
                  <a:gd name="T75" fmla="*/ 80 h 195"/>
                  <a:gd name="T76" fmla="*/ 106 w 226"/>
                  <a:gd name="T77" fmla="*/ 77 h 195"/>
                  <a:gd name="T78" fmla="*/ 99 w 226"/>
                  <a:gd name="T79" fmla="*/ 70 h 195"/>
                  <a:gd name="T80" fmla="*/ 83 w 226"/>
                  <a:gd name="T81" fmla="*/ 73 h 195"/>
                  <a:gd name="T82" fmla="*/ 67 w 226"/>
                  <a:gd name="T83" fmla="*/ 65 h 195"/>
                  <a:gd name="T84" fmla="*/ 62 w 226"/>
                  <a:gd name="T85" fmla="*/ 58 h 195"/>
                  <a:gd name="T86" fmla="*/ 49 w 226"/>
                  <a:gd name="T87" fmla="*/ 62 h 195"/>
                  <a:gd name="T88" fmla="*/ 45 w 226"/>
                  <a:gd name="T89" fmla="*/ 52 h 195"/>
                  <a:gd name="T90" fmla="*/ 40 w 226"/>
                  <a:gd name="T91" fmla="*/ 53 h 1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6" h="195">
                    <a:moveTo>
                      <a:pt x="40" y="53"/>
                    </a:moveTo>
                    <a:lnTo>
                      <a:pt x="38" y="92"/>
                    </a:lnTo>
                    <a:lnTo>
                      <a:pt x="43" y="95"/>
                    </a:lnTo>
                    <a:lnTo>
                      <a:pt x="0" y="95"/>
                    </a:lnTo>
                    <a:lnTo>
                      <a:pt x="0" y="166"/>
                    </a:lnTo>
                    <a:lnTo>
                      <a:pt x="24" y="187"/>
                    </a:lnTo>
                    <a:lnTo>
                      <a:pt x="42" y="183"/>
                    </a:lnTo>
                    <a:lnTo>
                      <a:pt x="54" y="185"/>
                    </a:lnTo>
                    <a:lnTo>
                      <a:pt x="61" y="191"/>
                    </a:lnTo>
                    <a:lnTo>
                      <a:pt x="94" y="195"/>
                    </a:lnTo>
                    <a:lnTo>
                      <a:pt x="112" y="175"/>
                    </a:lnTo>
                    <a:lnTo>
                      <a:pt x="127" y="168"/>
                    </a:lnTo>
                    <a:lnTo>
                      <a:pt x="130" y="154"/>
                    </a:lnTo>
                    <a:lnTo>
                      <a:pt x="150" y="147"/>
                    </a:lnTo>
                    <a:lnTo>
                      <a:pt x="161" y="148"/>
                    </a:lnTo>
                    <a:lnTo>
                      <a:pt x="156" y="137"/>
                    </a:lnTo>
                    <a:lnTo>
                      <a:pt x="217" y="116"/>
                    </a:lnTo>
                    <a:lnTo>
                      <a:pt x="210" y="108"/>
                    </a:lnTo>
                    <a:lnTo>
                      <a:pt x="216" y="90"/>
                    </a:lnTo>
                    <a:lnTo>
                      <a:pt x="222" y="85"/>
                    </a:lnTo>
                    <a:lnTo>
                      <a:pt x="219" y="80"/>
                    </a:lnTo>
                    <a:lnTo>
                      <a:pt x="219" y="67"/>
                    </a:lnTo>
                    <a:lnTo>
                      <a:pt x="221" y="54"/>
                    </a:lnTo>
                    <a:lnTo>
                      <a:pt x="226" y="49"/>
                    </a:lnTo>
                    <a:lnTo>
                      <a:pt x="215" y="25"/>
                    </a:lnTo>
                    <a:lnTo>
                      <a:pt x="177" y="9"/>
                    </a:lnTo>
                    <a:lnTo>
                      <a:pt x="175" y="13"/>
                    </a:lnTo>
                    <a:lnTo>
                      <a:pt x="167" y="9"/>
                    </a:lnTo>
                    <a:lnTo>
                      <a:pt x="166" y="0"/>
                    </a:lnTo>
                    <a:lnTo>
                      <a:pt x="140" y="6"/>
                    </a:lnTo>
                    <a:lnTo>
                      <a:pt x="131" y="20"/>
                    </a:lnTo>
                    <a:lnTo>
                      <a:pt x="134" y="45"/>
                    </a:lnTo>
                    <a:lnTo>
                      <a:pt x="127" y="70"/>
                    </a:lnTo>
                    <a:lnTo>
                      <a:pt x="136" y="80"/>
                    </a:lnTo>
                    <a:lnTo>
                      <a:pt x="150" y="80"/>
                    </a:lnTo>
                    <a:lnTo>
                      <a:pt x="151" y="102"/>
                    </a:lnTo>
                    <a:lnTo>
                      <a:pt x="134" y="98"/>
                    </a:lnTo>
                    <a:lnTo>
                      <a:pt x="118" y="80"/>
                    </a:lnTo>
                    <a:lnTo>
                      <a:pt x="106" y="77"/>
                    </a:lnTo>
                    <a:lnTo>
                      <a:pt x="99" y="70"/>
                    </a:lnTo>
                    <a:lnTo>
                      <a:pt x="83" y="73"/>
                    </a:lnTo>
                    <a:lnTo>
                      <a:pt x="67" y="65"/>
                    </a:lnTo>
                    <a:lnTo>
                      <a:pt x="62" y="58"/>
                    </a:lnTo>
                    <a:lnTo>
                      <a:pt x="49" y="62"/>
                    </a:lnTo>
                    <a:lnTo>
                      <a:pt x="45" y="52"/>
                    </a:lnTo>
                    <a:lnTo>
                      <a:pt x="40" y="5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425" name="Group 344"/>
              <p:cNvGrpSpPr>
                <a:grpSpLocks/>
              </p:cNvGrpSpPr>
              <p:nvPr/>
            </p:nvGrpSpPr>
            <p:grpSpPr bwMode="auto">
              <a:xfrm>
                <a:off x="5414" y="4432"/>
                <a:ext cx="39" cy="32"/>
                <a:chOff x="5414" y="4432"/>
                <a:chExt cx="39" cy="32"/>
              </a:xfrm>
              <a:grpFill/>
            </p:grpSpPr>
            <p:sp>
              <p:nvSpPr>
                <p:cNvPr id="427" name="Freeform 345"/>
                <p:cNvSpPr>
                  <a:spLocks/>
                </p:cNvSpPr>
                <p:nvPr/>
              </p:nvSpPr>
              <p:spPr bwMode="auto">
                <a:xfrm>
                  <a:off x="5414" y="4432"/>
                  <a:ext cx="4" cy="11"/>
                </a:xfrm>
                <a:custGeom>
                  <a:avLst/>
                  <a:gdLst>
                    <a:gd name="T0" fmla="*/ 3 w 4"/>
                    <a:gd name="T1" fmla="*/ 0 h 11"/>
                    <a:gd name="T2" fmla="*/ 4 w 4"/>
                    <a:gd name="T3" fmla="*/ 11 h 11"/>
                    <a:gd name="T4" fmla="*/ 0 w 4"/>
                    <a:gd name="T5" fmla="*/ 6 h 11"/>
                    <a:gd name="T6" fmla="*/ 3 w 4"/>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1">
                      <a:moveTo>
                        <a:pt x="3" y="0"/>
                      </a:moveTo>
                      <a:lnTo>
                        <a:pt x="4" y="11"/>
                      </a:lnTo>
                      <a:lnTo>
                        <a:pt x="0" y="6"/>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28" name="Freeform 346"/>
                <p:cNvSpPr>
                  <a:spLocks/>
                </p:cNvSpPr>
                <p:nvPr/>
              </p:nvSpPr>
              <p:spPr bwMode="auto">
                <a:xfrm>
                  <a:off x="5434" y="4447"/>
                  <a:ext cx="5" cy="6"/>
                </a:xfrm>
                <a:custGeom>
                  <a:avLst/>
                  <a:gdLst>
                    <a:gd name="T0" fmla="*/ 5 w 5"/>
                    <a:gd name="T1" fmla="*/ 0 h 6"/>
                    <a:gd name="T2" fmla="*/ 5 w 5"/>
                    <a:gd name="T3" fmla="*/ 6 h 6"/>
                    <a:gd name="T4" fmla="*/ 0 w 5"/>
                    <a:gd name="T5" fmla="*/ 2 h 6"/>
                    <a:gd name="T6" fmla="*/ 5 w 5"/>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0"/>
                      </a:moveTo>
                      <a:lnTo>
                        <a:pt x="5" y="6"/>
                      </a:lnTo>
                      <a:lnTo>
                        <a:pt x="0" y="2"/>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429" name="Freeform 347"/>
                <p:cNvSpPr>
                  <a:spLocks/>
                </p:cNvSpPr>
                <p:nvPr/>
              </p:nvSpPr>
              <p:spPr bwMode="auto">
                <a:xfrm>
                  <a:off x="5449" y="4459"/>
                  <a:ext cx="4" cy="5"/>
                </a:xfrm>
                <a:custGeom>
                  <a:avLst/>
                  <a:gdLst>
                    <a:gd name="T0" fmla="*/ 4 w 4"/>
                    <a:gd name="T1" fmla="*/ 2 h 5"/>
                    <a:gd name="T2" fmla="*/ 1 w 4"/>
                    <a:gd name="T3" fmla="*/ 5 h 5"/>
                    <a:gd name="T4" fmla="*/ 0 w 4"/>
                    <a:gd name="T5" fmla="*/ 0 h 5"/>
                    <a:gd name="T6" fmla="*/ 4 w 4"/>
                    <a:gd name="T7" fmla="*/ 2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4" y="2"/>
                      </a:moveTo>
                      <a:lnTo>
                        <a:pt x="1" y="5"/>
                      </a:lnTo>
                      <a:lnTo>
                        <a:pt x="0" y="0"/>
                      </a:lnTo>
                      <a:lnTo>
                        <a:pt x="4"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426" name="Freeform 348"/>
              <p:cNvSpPr>
                <a:spLocks/>
              </p:cNvSpPr>
              <p:nvPr/>
            </p:nvSpPr>
            <p:spPr bwMode="auto">
              <a:xfrm>
                <a:off x="5051" y="3569"/>
                <a:ext cx="219" cy="213"/>
              </a:xfrm>
              <a:custGeom>
                <a:avLst/>
                <a:gdLst>
                  <a:gd name="T0" fmla="*/ 10 w 219"/>
                  <a:gd name="T1" fmla="*/ 0 h 213"/>
                  <a:gd name="T2" fmla="*/ 45 w 219"/>
                  <a:gd name="T3" fmla="*/ 3 h 213"/>
                  <a:gd name="T4" fmla="*/ 85 w 219"/>
                  <a:gd name="T5" fmla="*/ 17 h 213"/>
                  <a:gd name="T6" fmla="*/ 120 w 219"/>
                  <a:gd name="T7" fmla="*/ 3 h 213"/>
                  <a:gd name="T8" fmla="*/ 116 w 219"/>
                  <a:gd name="T9" fmla="*/ 5 h 213"/>
                  <a:gd name="T10" fmla="*/ 126 w 219"/>
                  <a:gd name="T11" fmla="*/ 3 h 213"/>
                  <a:gd name="T12" fmla="*/ 142 w 219"/>
                  <a:gd name="T13" fmla="*/ 2 h 213"/>
                  <a:gd name="T14" fmla="*/ 148 w 219"/>
                  <a:gd name="T15" fmla="*/ 8 h 213"/>
                  <a:gd name="T16" fmla="*/ 142 w 219"/>
                  <a:gd name="T17" fmla="*/ 3 h 213"/>
                  <a:gd name="T18" fmla="*/ 141 w 219"/>
                  <a:gd name="T19" fmla="*/ 5 h 213"/>
                  <a:gd name="T20" fmla="*/ 146 w 219"/>
                  <a:gd name="T21" fmla="*/ 8 h 213"/>
                  <a:gd name="T22" fmla="*/ 146 w 219"/>
                  <a:gd name="T23" fmla="*/ 13 h 213"/>
                  <a:gd name="T24" fmla="*/ 148 w 219"/>
                  <a:gd name="T25" fmla="*/ 12 h 213"/>
                  <a:gd name="T26" fmla="*/ 148 w 219"/>
                  <a:gd name="T27" fmla="*/ 7 h 213"/>
                  <a:gd name="T28" fmla="*/ 156 w 219"/>
                  <a:gd name="T29" fmla="*/ 13 h 213"/>
                  <a:gd name="T30" fmla="*/ 167 w 219"/>
                  <a:gd name="T31" fmla="*/ 13 h 213"/>
                  <a:gd name="T32" fmla="*/ 185 w 219"/>
                  <a:gd name="T33" fmla="*/ 7 h 213"/>
                  <a:gd name="T34" fmla="*/ 200 w 219"/>
                  <a:gd name="T35" fmla="*/ 52 h 213"/>
                  <a:gd name="T36" fmla="*/ 191 w 219"/>
                  <a:gd name="T37" fmla="*/ 83 h 213"/>
                  <a:gd name="T38" fmla="*/ 185 w 219"/>
                  <a:gd name="T39" fmla="*/ 85 h 213"/>
                  <a:gd name="T40" fmla="*/ 170 w 219"/>
                  <a:gd name="T41" fmla="*/ 68 h 213"/>
                  <a:gd name="T42" fmla="*/ 156 w 219"/>
                  <a:gd name="T43" fmla="*/ 36 h 213"/>
                  <a:gd name="T44" fmla="*/ 152 w 219"/>
                  <a:gd name="T45" fmla="*/ 46 h 213"/>
                  <a:gd name="T46" fmla="*/ 158 w 219"/>
                  <a:gd name="T47" fmla="*/ 62 h 213"/>
                  <a:gd name="T48" fmla="*/ 173 w 219"/>
                  <a:gd name="T49" fmla="*/ 82 h 213"/>
                  <a:gd name="T50" fmla="*/ 183 w 219"/>
                  <a:gd name="T51" fmla="*/ 114 h 213"/>
                  <a:gd name="T52" fmla="*/ 206 w 219"/>
                  <a:gd name="T53" fmla="*/ 157 h 213"/>
                  <a:gd name="T54" fmla="*/ 219 w 219"/>
                  <a:gd name="T55" fmla="*/ 168 h 213"/>
                  <a:gd name="T56" fmla="*/ 212 w 219"/>
                  <a:gd name="T57" fmla="*/ 170 h 213"/>
                  <a:gd name="T58" fmla="*/ 215 w 219"/>
                  <a:gd name="T59" fmla="*/ 186 h 213"/>
                  <a:gd name="T60" fmla="*/ 207 w 219"/>
                  <a:gd name="T61" fmla="*/ 192 h 213"/>
                  <a:gd name="T62" fmla="*/ 202 w 219"/>
                  <a:gd name="T63" fmla="*/ 191 h 213"/>
                  <a:gd name="T64" fmla="*/ 197 w 219"/>
                  <a:gd name="T65" fmla="*/ 202 h 213"/>
                  <a:gd name="T66" fmla="*/ 187 w 219"/>
                  <a:gd name="T67" fmla="*/ 205 h 213"/>
                  <a:gd name="T68" fmla="*/ 183 w 219"/>
                  <a:gd name="T69" fmla="*/ 213 h 213"/>
                  <a:gd name="T70" fmla="*/ 175 w 219"/>
                  <a:gd name="T71" fmla="*/ 213 h 213"/>
                  <a:gd name="T72" fmla="*/ 168 w 219"/>
                  <a:gd name="T73" fmla="*/ 210 h 213"/>
                  <a:gd name="T74" fmla="*/ 134 w 219"/>
                  <a:gd name="T75" fmla="*/ 209 h 213"/>
                  <a:gd name="T76" fmla="*/ 136 w 219"/>
                  <a:gd name="T77" fmla="*/ 205 h 213"/>
                  <a:gd name="T78" fmla="*/ 133 w 219"/>
                  <a:gd name="T79" fmla="*/ 205 h 213"/>
                  <a:gd name="T80" fmla="*/ 131 w 219"/>
                  <a:gd name="T81" fmla="*/ 209 h 213"/>
                  <a:gd name="T82" fmla="*/ 10 w 219"/>
                  <a:gd name="T83" fmla="*/ 209 h 213"/>
                  <a:gd name="T84" fmla="*/ 9 w 219"/>
                  <a:gd name="T85" fmla="*/ 58 h 213"/>
                  <a:gd name="T86" fmla="*/ 4 w 219"/>
                  <a:gd name="T87" fmla="*/ 53 h 213"/>
                  <a:gd name="T88" fmla="*/ 0 w 219"/>
                  <a:gd name="T89" fmla="*/ 35 h 213"/>
                  <a:gd name="T90" fmla="*/ 5 w 219"/>
                  <a:gd name="T91" fmla="*/ 29 h 213"/>
                  <a:gd name="T92" fmla="*/ 4 w 219"/>
                  <a:gd name="T93" fmla="*/ 5 h 213"/>
                  <a:gd name="T94" fmla="*/ 10 w 219"/>
                  <a:gd name="T95" fmla="*/ 0 h 2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9" h="213">
                    <a:moveTo>
                      <a:pt x="10" y="0"/>
                    </a:moveTo>
                    <a:lnTo>
                      <a:pt x="45" y="3"/>
                    </a:lnTo>
                    <a:lnTo>
                      <a:pt x="85" y="17"/>
                    </a:lnTo>
                    <a:lnTo>
                      <a:pt x="120" y="3"/>
                    </a:lnTo>
                    <a:lnTo>
                      <a:pt x="116" y="5"/>
                    </a:lnTo>
                    <a:lnTo>
                      <a:pt x="126" y="3"/>
                    </a:lnTo>
                    <a:lnTo>
                      <a:pt x="142" y="2"/>
                    </a:lnTo>
                    <a:lnTo>
                      <a:pt x="148" y="8"/>
                    </a:lnTo>
                    <a:lnTo>
                      <a:pt x="142" y="3"/>
                    </a:lnTo>
                    <a:lnTo>
                      <a:pt x="141" y="5"/>
                    </a:lnTo>
                    <a:lnTo>
                      <a:pt x="146" y="8"/>
                    </a:lnTo>
                    <a:lnTo>
                      <a:pt x="146" y="13"/>
                    </a:lnTo>
                    <a:lnTo>
                      <a:pt x="148" y="12"/>
                    </a:lnTo>
                    <a:lnTo>
                      <a:pt x="148" y="7"/>
                    </a:lnTo>
                    <a:lnTo>
                      <a:pt x="156" y="13"/>
                    </a:lnTo>
                    <a:lnTo>
                      <a:pt x="167" y="13"/>
                    </a:lnTo>
                    <a:lnTo>
                      <a:pt x="185" y="7"/>
                    </a:lnTo>
                    <a:lnTo>
                      <a:pt x="200" y="52"/>
                    </a:lnTo>
                    <a:lnTo>
                      <a:pt x="191" y="83"/>
                    </a:lnTo>
                    <a:lnTo>
                      <a:pt x="185" y="85"/>
                    </a:lnTo>
                    <a:lnTo>
                      <a:pt x="170" y="68"/>
                    </a:lnTo>
                    <a:lnTo>
                      <a:pt x="156" y="36"/>
                    </a:lnTo>
                    <a:lnTo>
                      <a:pt x="152" y="46"/>
                    </a:lnTo>
                    <a:lnTo>
                      <a:pt x="158" y="62"/>
                    </a:lnTo>
                    <a:lnTo>
                      <a:pt x="173" y="82"/>
                    </a:lnTo>
                    <a:lnTo>
                      <a:pt x="183" y="114"/>
                    </a:lnTo>
                    <a:lnTo>
                      <a:pt x="206" y="157"/>
                    </a:lnTo>
                    <a:lnTo>
                      <a:pt x="219" y="168"/>
                    </a:lnTo>
                    <a:lnTo>
                      <a:pt x="212" y="170"/>
                    </a:lnTo>
                    <a:lnTo>
                      <a:pt x="215" y="186"/>
                    </a:lnTo>
                    <a:lnTo>
                      <a:pt x="207" y="192"/>
                    </a:lnTo>
                    <a:lnTo>
                      <a:pt x="202" y="191"/>
                    </a:lnTo>
                    <a:lnTo>
                      <a:pt x="197" y="202"/>
                    </a:lnTo>
                    <a:lnTo>
                      <a:pt x="187" y="205"/>
                    </a:lnTo>
                    <a:lnTo>
                      <a:pt x="183" y="213"/>
                    </a:lnTo>
                    <a:lnTo>
                      <a:pt x="175" y="213"/>
                    </a:lnTo>
                    <a:lnTo>
                      <a:pt x="168" y="210"/>
                    </a:lnTo>
                    <a:lnTo>
                      <a:pt x="134" y="209"/>
                    </a:lnTo>
                    <a:lnTo>
                      <a:pt x="136" y="205"/>
                    </a:lnTo>
                    <a:lnTo>
                      <a:pt x="133" y="205"/>
                    </a:lnTo>
                    <a:lnTo>
                      <a:pt x="131" y="209"/>
                    </a:lnTo>
                    <a:lnTo>
                      <a:pt x="10" y="209"/>
                    </a:lnTo>
                    <a:lnTo>
                      <a:pt x="9" y="58"/>
                    </a:lnTo>
                    <a:lnTo>
                      <a:pt x="4" y="53"/>
                    </a:lnTo>
                    <a:lnTo>
                      <a:pt x="0" y="35"/>
                    </a:lnTo>
                    <a:lnTo>
                      <a:pt x="5" y="29"/>
                    </a:lnTo>
                    <a:lnTo>
                      <a:pt x="4" y="5"/>
                    </a:lnTo>
                    <a:lnTo>
                      <a:pt x="1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52" name="Group 349"/>
            <p:cNvGrpSpPr>
              <a:grpSpLocks/>
            </p:cNvGrpSpPr>
            <p:nvPr/>
          </p:nvGrpSpPr>
          <p:grpSpPr bwMode="auto">
            <a:xfrm>
              <a:off x="6802362" y="5552135"/>
              <a:ext cx="861012" cy="571005"/>
              <a:chOff x="6772" y="4418"/>
              <a:chExt cx="1365" cy="832"/>
            </a:xfrm>
            <a:solidFill>
              <a:schemeClr val="bg1">
                <a:lumMod val="85000"/>
              </a:schemeClr>
            </a:solidFill>
          </p:grpSpPr>
          <p:grpSp>
            <p:nvGrpSpPr>
              <p:cNvPr id="359" name="Group 350"/>
              <p:cNvGrpSpPr>
                <a:grpSpLocks/>
              </p:cNvGrpSpPr>
              <p:nvPr/>
            </p:nvGrpSpPr>
            <p:grpSpPr bwMode="auto">
              <a:xfrm>
                <a:off x="7803" y="4921"/>
                <a:ext cx="334" cy="329"/>
                <a:chOff x="7803" y="4921"/>
                <a:chExt cx="334" cy="329"/>
              </a:xfrm>
              <a:grpFill/>
            </p:grpSpPr>
            <p:sp>
              <p:nvSpPr>
                <p:cNvPr id="371" name="Freeform 351"/>
                <p:cNvSpPr>
                  <a:spLocks/>
                </p:cNvSpPr>
                <p:nvPr/>
              </p:nvSpPr>
              <p:spPr bwMode="auto">
                <a:xfrm>
                  <a:off x="8127" y="5154"/>
                  <a:ext cx="10" cy="8"/>
                </a:xfrm>
                <a:custGeom>
                  <a:avLst/>
                  <a:gdLst>
                    <a:gd name="T0" fmla="*/ 10 w 10"/>
                    <a:gd name="T1" fmla="*/ 0 h 8"/>
                    <a:gd name="T2" fmla="*/ 5 w 10"/>
                    <a:gd name="T3" fmla="*/ 8 h 8"/>
                    <a:gd name="T4" fmla="*/ 3 w 10"/>
                    <a:gd name="T5" fmla="*/ 2 h 8"/>
                    <a:gd name="T6" fmla="*/ 0 w 10"/>
                    <a:gd name="T7" fmla="*/ 1 h 8"/>
                    <a:gd name="T8" fmla="*/ 10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0"/>
                      </a:moveTo>
                      <a:lnTo>
                        <a:pt x="5" y="8"/>
                      </a:lnTo>
                      <a:lnTo>
                        <a:pt x="3" y="2"/>
                      </a:lnTo>
                      <a:lnTo>
                        <a:pt x="0" y="1"/>
                      </a:lnTo>
                      <a:lnTo>
                        <a:pt x="1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2" name="Freeform 352"/>
                <p:cNvSpPr>
                  <a:spLocks/>
                </p:cNvSpPr>
                <p:nvPr/>
              </p:nvSpPr>
              <p:spPr bwMode="auto">
                <a:xfrm>
                  <a:off x="7922" y="4921"/>
                  <a:ext cx="112" cy="174"/>
                </a:xfrm>
                <a:custGeom>
                  <a:avLst/>
                  <a:gdLst>
                    <a:gd name="T0" fmla="*/ 4 w 112"/>
                    <a:gd name="T1" fmla="*/ 0 h 174"/>
                    <a:gd name="T2" fmla="*/ 9 w 112"/>
                    <a:gd name="T3" fmla="*/ 11 h 174"/>
                    <a:gd name="T4" fmla="*/ 13 w 112"/>
                    <a:gd name="T5" fmla="*/ 9 h 174"/>
                    <a:gd name="T6" fmla="*/ 31 w 112"/>
                    <a:gd name="T7" fmla="*/ 20 h 174"/>
                    <a:gd name="T8" fmla="*/ 36 w 112"/>
                    <a:gd name="T9" fmla="*/ 34 h 174"/>
                    <a:gd name="T10" fmla="*/ 31 w 112"/>
                    <a:gd name="T11" fmla="*/ 34 h 174"/>
                    <a:gd name="T12" fmla="*/ 43 w 112"/>
                    <a:gd name="T13" fmla="*/ 48 h 174"/>
                    <a:gd name="T14" fmla="*/ 40 w 112"/>
                    <a:gd name="T15" fmla="*/ 58 h 174"/>
                    <a:gd name="T16" fmla="*/ 49 w 112"/>
                    <a:gd name="T17" fmla="*/ 59 h 174"/>
                    <a:gd name="T18" fmla="*/ 53 w 112"/>
                    <a:gd name="T19" fmla="*/ 66 h 174"/>
                    <a:gd name="T20" fmla="*/ 53 w 112"/>
                    <a:gd name="T21" fmla="*/ 50 h 174"/>
                    <a:gd name="T22" fmla="*/ 59 w 112"/>
                    <a:gd name="T23" fmla="*/ 54 h 174"/>
                    <a:gd name="T24" fmla="*/ 64 w 112"/>
                    <a:gd name="T25" fmla="*/ 76 h 174"/>
                    <a:gd name="T26" fmla="*/ 85 w 112"/>
                    <a:gd name="T27" fmla="*/ 84 h 174"/>
                    <a:gd name="T28" fmla="*/ 104 w 112"/>
                    <a:gd name="T29" fmla="*/ 73 h 174"/>
                    <a:gd name="T30" fmla="*/ 112 w 112"/>
                    <a:gd name="T31" fmla="*/ 77 h 174"/>
                    <a:gd name="T32" fmla="*/ 108 w 112"/>
                    <a:gd name="T33" fmla="*/ 99 h 174"/>
                    <a:gd name="T34" fmla="*/ 103 w 112"/>
                    <a:gd name="T35" fmla="*/ 102 h 174"/>
                    <a:gd name="T36" fmla="*/ 103 w 112"/>
                    <a:gd name="T37" fmla="*/ 113 h 174"/>
                    <a:gd name="T38" fmla="*/ 87 w 112"/>
                    <a:gd name="T39" fmla="*/ 114 h 174"/>
                    <a:gd name="T40" fmla="*/ 80 w 112"/>
                    <a:gd name="T41" fmla="*/ 121 h 174"/>
                    <a:gd name="T42" fmla="*/ 84 w 112"/>
                    <a:gd name="T43" fmla="*/ 129 h 174"/>
                    <a:gd name="T44" fmla="*/ 77 w 112"/>
                    <a:gd name="T45" fmla="*/ 146 h 174"/>
                    <a:gd name="T46" fmla="*/ 54 w 112"/>
                    <a:gd name="T47" fmla="*/ 174 h 174"/>
                    <a:gd name="T48" fmla="*/ 40 w 112"/>
                    <a:gd name="T49" fmla="*/ 167 h 174"/>
                    <a:gd name="T50" fmla="*/ 49 w 112"/>
                    <a:gd name="T51" fmla="*/ 152 h 174"/>
                    <a:gd name="T52" fmla="*/ 49 w 112"/>
                    <a:gd name="T53" fmla="*/ 138 h 174"/>
                    <a:gd name="T54" fmla="*/ 21 w 112"/>
                    <a:gd name="T55" fmla="*/ 118 h 174"/>
                    <a:gd name="T56" fmla="*/ 25 w 112"/>
                    <a:gd name="T57" fmla="*/ 112 h 174"/>
                    <a:gd name="T58" fmla="*/ 36 w 112"/>
                    <a:gd name="T59" fmla="*/ 106 h 174"/>
                    <a:gd name="T60" fmla="*/ 40 w 112"/>
                    <a:gd name="T61" fmla="*/ 88 h 174"/>
                    <a:gd name="T62" fmla="*/ 43 w 112"/>
                    <a:gd name="T63" fmla="*/ 87 h 174"/>
                    <a:gd name="T64" fmla="*/ 43 w 112"/>
                    <a:gd name="T65" fmla="*/ 69 h 174"/>
                    <a:gd name="T66" fmla="*/ 38 w 112"/>
                    <a:gd name="T67" fmla="*/ 64 h 174"/>
                    <a:gd name="T68" fmla="*/ 41 w 112"/>
                    <a:gd name="T69" fmla="*/ 59 h 174"/>
                    <a:gd name="T70" fmla="*/ 35 w 112"/>
                    <a:gd name="T71" fmla="*/ 60 h 174"/>
                    <a:gd name="T72" fmla="*/ 31 w 112"/>
                    <a:gd name="T73" fmla="*/ 54 h 174"/>
                    <a:gd name="T74" fmla="*/ 31 w 112"/>
                    <a:gd name="T75" fmla="*/ 41 h 174"/>
                    <a:gd name="T76" fmla="*/ 26 w 112"/>
                    <a:gd name="T77" fmla="*/ 41 h 174"/>
                    <a:gd name="T78" fmla="*/ 28 w 112"/>
                    <a:gd name="T79" fmla="*/ 45 h 174"/>
                    <a:gd name="T80" fmla="*/ 16 w 112"/>
                    <a:gd name="T81" fmla="*/ 30 h 174"/>
                    <a:gd name="T82" fmla="*/ 14 w 112"/>
                    <a:gd name="T83" fmla="*/ 25 h 174"/>
                    <a:gd name="T84" fmla="*/ 16 w 112"/>
                    <a:gd name="T85" fmla="*/ 20 h 174"/>
                    <a:gd name="T86" fmla="*/ 13 w 112"/>
                    <a:gd name="T87" fmla="*/ 24 h 174"/>
                    <a:gd name="T88" fmla="*/ 10 w 112"/>
                    <a:gd name="T89" fmla="*/ 20 h 174"/>
                    <a:gd name="T90" fmla="*/ 0 w 112"/>
                    <a:gd name="T91" fmla="*/ 1 h 174"/>
                    <a:gd name="T92" fmla="*/ 4 w 112"/>
                    <a:gd name="T93" fmla="*/ 0 h 1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2" h="174">
                      <a:moveTo>
                        <a:pt x="4" y="0"/>
                      </a:moveTo>
                      <a:lnTo>
                        <a:pt x="9" y="11"/>
                      </a:lnTo>
                      <a:lnTo>
                        <a:pt x="13" y="9"/>
                      </a:lnTo>
                      <a:lnTo>
                        <a:pt x="31" y="20"/>
                      </a:lnTo>
                      <a:lnTo>
                        <a:pt x="36" y="34"/>
                      </a:lnTo>
                      <a:lnTo>
                        <a:pt x="31" y="34"/>
                      </a:lnTo>
                      <a:lnTo>
                        <a:pt x="43" y="48"/>
                      </a:lnTo>
                      <a:lnTo>
                        <a:pt x="40" y="58"/>
                      </a:lnTo>
                      <a:lnTo>
                        <a:pt x="49" y="59"/>
                      </a:lnTo>
                      <a:lnTo>
                        <a:pt x="53" y="66"/>
                      </a:lnTo>
                      <a:lnTo>
                        <a:pt x="53" y="50"/>
                      </a:lnTo>
                      <a:lnTo>
                        <a:pt x="59" y="54"/>
                      </a:lnTo>
                      <a:lnTo>
                        <a:pt x="64" y="76"/>
                      </a:lnTo>
                      <a:lnTo>
                        <a:pt x="85" y="84"/>
                      </a:lnTo>
                      <a:lnTo>
                        <a:pt x="104" y="73"/>
                      </a:lnTo>
                      <a:lnTo>
                        <a:pt x="112" y="77"/>
                      </a:lnTo>
                      <a:lnTo>
                        <a:pt x="108" y="99"/>
                      </a:lnTo>
                      <a:lnTo>
                        <a:pt x="103" y="102"/>
                      </a:lnTo>
                      <a:lnTo>
                        <a:pt x="103" y="113"/>
                      </a:lnTo>
                      <a:lnTo>
                        <a:pt x="87" y="114"/>
                      </a:lnTo>
                      <a:lnTo>
                        <a:pt x="80" y="121"/>
                      </a:lnTo>
                      <a:lnTo>
                        <a:pt x="84" y="129"/>
                      </a:lnTo>
                      <a:lnTo>
                        <a:pt x="77" y="146"/>
                      </a:lnTo>
                      <a:lnTo>
                        <a:pt x="54" y="174"/>
                      </a:lnTo>
                      <a:lnTo>
                        <a:pt x="40" y="167"/>
                      </a:lnTo>
                      <a:lnTo>
                        <a:pt x="49" y="152"/>
                      </a:lnTo>
                      <a:lnTo>
                        <a:pt x="49" y="138"/>
                      </a:lnTo>
                      <a:lnTo>
                        <a:pt x="21" y="118"/>
                      </a:lnTo>
                      <a:lnTo>
                        <a:pt x="25" y="112"/>
                      </a:lnTo>
                      <a:lnTo>
                        <a:pt x="36" y="106"/>
                      </a:lnTo>
                      <a:lnTo>
                        <a:pt x="40" y="88"/>
                      </a:lnTo>
                      <a:lnTo>
                        <a:pt x="43" y="87"/>
                      </a:lnTo>
                      <a:lnTo>
                        <a:pt x="43" y="69"/>
                      </a:lnTo>
                      <a:lnTo>
                        <a:pt x="38" y="64"/>
                      </a:lnTo>
                      <a:lnTo>
                        <a:pt x="41" y="59"/>
                      </a:lnTo>
                      <a:lnTo>
                        <a:pt x="35" y="60"/>
                      </a:lnTo>
                      <a:lnTo>
                        <a:pt x="31" y="54"/>
                      </a:lnTo>
                      <a:lnTo>
                        <a:pt x="31" y="41"/>
                      </a:lnTo>
                      <a:lnTo>
                        <a:pt x="26" y="41"/>
                      </a:lnTo>
                      <a:lnTo>
                        <a:pt x="28" y="45"/>
                      </a:lnTo>
                      <a:lnTo>
                        <a:pt x="16" y="30"/>
                      </a:lnTo>
                      <a:lnTo>
                        <a:pt x="14" y="25"/>
                      </a:lnTo>
                      <a:lnTo>
                        <a:pt x="16" y="20"/>
                      </a:lnTo>
                      <a:lnTo>
                        <a:pt x="13" y="24"/>
                      </a:lnTo>
                      <a:lnTo>
                        <a:pt x="10" y="20"/>
                      </a:lnTo>
                      <a:lnTo>
                        <a:pt x="0" y="1"/>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3" name="Freeform 353"/>
                <p:cNvSpPr>
                  <a:spLocks/>
                </p:cNvSpPr>
                <p:nvPr/>
              </p:nvSpPr>
              <p:spPr bwMode="auto">
                <a:xfrm>
                  <a:off x="7803" y="5069"/>
                  <a:ext cx="149" cy="165"/>
                </a:xfrm>
                <a:custGeom>
                  <a:avLst/>
                  <a:gdLst>
                    <a:gd name="T0" fmla="*/ 109 w 149"/>
                    <a:gd name="T1" fmla="*/ 13 h 165"/>
                    <a:gd name="T2" fmla="*/ 118 w 149"/>
                    <a:gd name="T3" fmla="*/ 0 h 165"/>
                    <a:gd name="T4" fmla="*/ 129 w 149"/>
                    <a:gd name="T5" fmla="*/ 20 h 165"/>
                    <a:gd name="T6" fmla="*/ 142 w 149"/>
                    <a:gd name="T7" fmla="*/ 11 h 165"/>
                    <a:gd name="T8" fmla="*/ 143 w 149"/>
                    <a:gd name="T9" fmla="*/ 11 h 165"/>
                    <a:gd name="T10" fmla="*/ 142 w 149"/>
                    <a:gd name="T11" fmla="*/ 20 h 165"/>
                    <a:gd name="T12" fmla="*/ 145 w 149"/>
                    <a:gd name="T13" fmla="*/ 13 h 165"/>
                    <a:gd name="T14" fmla="*/ 149 w 149"/>
                    <a:gd name="T15" fmla="*/ 15 h 165"/>
                    <a:gd name="T16" fmla="*/ 147 w 149"/>
                    <a:gd name="T17" fmla="*/ 19 h 165"/>
                    <a:gd name="T18" fmla="*/ 149 w 149"/>
                    <a:gd name="T19" fmla="*/ 33 h 165"/>
                    <a:gd name="T20" fmla="*/ 132 w 149"/>
                    <a:gd name="T21" fmla="*/ 60 h 165"/>
                    <a:gd name="T22" fmla="*/ 122 w 149"/>
                    <a:gd name="T23" fmla="*/ 69 h 165"/>
                    <a:gd name="T24" fmla="*/ 120 w 149"/>
                    <a:gd name="T25" fmla="*/ 81 h 165"/>
                    <a:gd name="T26" fmla="*/ 127 w 149"/>
                    <a:gd name="T27" fmla="*/ 88 h 165"/>
                    <a:gd name="T28" fmla="*/ 114 w 149"/>
                    <a:gd name="T29" fmla="*/ 83 h 165"/>
                    <a:gd name="T30" fmla="*/ 101 w 149"/>
                    <a:gd name="T31" fmla="*/ 93 h 165"/>
                    <a:gd name="T32" fmla="*/ 96 w 149"/>
                    <a:gd name="T33" fmla="*/ 91 h 165"/>
                    <a:gd name="T34" fmla="*/ 81 w 149"/>
                    <a:gd name="T35" fmla="*/ 145 h 165"/>
                    <a:gd name="T36" fmla="*/ 60 w 149"/>
                    <a:gd name="T37" fmla="*/ 161 h 165"/>
                    <a:gd name="T38" fmla="*/ 49 w 149"/>
                    <a:gd name="T39" fmla="*/ 165 h 165"/>
                    <a:gd name="T40" fmla="*/ 25 w 149"/>
                    <a:gd name="T41" fmla="*/ 156 h 165"/>
                    <a:gd name="T42" fmla="*/ 22 w 149"/>
                    <a:gd name="T43" fmla="*/ 150 h 165"/>
                    <a:gd name="T44" fmla="*/ 4 w 149"/>
                    <a:gd name="T45" fmla="*/ 150 h 165"/>
                    <a:gd name="T46" fmla="*/ 7 w 149"/>
                    <a:gd name="T47" fmla="*/ 142 h 165"/>
                    <a:gd name="T48" fmla="*/ 2 w 149"/>
                    <a:gd name="T49" fmla="*/ 147 h 165"/>
                    <a:gd name="T50" fmla="*/ 4 w 149"/>
                    <a:gd name="T51" fmla="*/ 142 h 165"/>
                    <a:gd name="T52" fmla="*/ 0 w 149"/>
                    <a:gd name="T53" fmla="*/ 142 h 165"/>
                    <a:gd name="T54" fmla="*/ 7 w 149"/>
                    <a:gd name="T55" fmla="*/ 137 h 165"/>
                    <a:gd name="T56" fmla="*/ 9 w 149"/>
                    <a:gd name="T57" fmla="*/ 133 h 165"/>
                    <a:gd name="T58" fmla="*/ 5 w 149"/>
                    <a:gd name="T59" fmla="*/ 131 h 165"/>
                    <a:gd name="T60" fmla="*/ 7 w 149"/>
                    <a:gd name="T61" fmla="*/ 126 h 165"/>
                    <a:gd name="T62" fmla="*/ 14 w 149"/>
                    <a:gd name="T63" fmla="*/ 126 h 165"/>
                    <a:gd name="T64" fmla="*/ 10 w 149"/>
                    <a:gd name="T65" fmla="*/ 123 h 165"/>
                    <a:gd name="T66" fmla="*/ 11 w 149"/>
                    <a:gd name="T67" fmla="*/ 117 h 165"/>
                    <a:gd name="T68" fmla="*/ 15 w 149"/>
                    <a:gd name="T69" fmla="*/ 115 h 165"/>
                    <a:gd name="T70" fmla="*/ 19 w 149"/>
                    <a:gd name="T71" fmla="*/ 118 h 165"/>
                    <a:gd name="T72" fmla="*/ 19 w 149"/>
                    <a:gd name="T73" fmla="*/ 112 h 165"/>
                    <a:gd name="T74" fmla="*/ 32 w 149"/>
                    <a:gd name="T75" fmla="*/ 92 h 165"/>
                    <a:gd name="T76" fmla="*/ 50 w 149"/>
                    <a:gd name="T77" fmla="*/ 87 h 165"/>
                    <a:gd name="T78" fmla="*/ 85 w 149"/>
                    <a:gd name="T79" fmla="*/ 59 h 165"/>
                    <a:gd name="T80" fmla="*/ 95 w 149"/>
                    <a:gd name="T81" fmla="*/ 33 h 165"/>
                    <a:gd name="T82" fmla="*/ 105 w 149"/>
                    <a:gd name="T83" fmla="*/ 26 h 165"/>
                    <a:gd name="T84" fmla="*/ 109 w 149"/>
                    <a:gd name="T85" fmla="*/ 13 h 1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 h="165">
                      <a:moveTo>
                        <a:pt x="109" y="13"/>
                      </a:moveTo>
                      <a:lnTo>
                        <a:pt x="118" y="0"/>
                      </a:lnTo>
                      <a:lnTo>
                        <a:pt x="129" y="20"/>
                      </a:lnTo>
                      <a:lnTo>
                        <a:pt x="142" y="11"/>
                      </a:lnTo>
                      <a:lnTo>
                        <a:pt x="143" y="11"/>
                      </a:lnTo>
                      <a:lnTo>
                        <a:pt x="142" y="20"/>
                      </a:lnTo>
                      <a:lnTo>
                        <a:pt x="145" y="13"/>
                      </a:lnTo>
                      <a:lnTo>
                        <a:pt x="149" y="15"/>
                      </a:lnTo>
                      <a:lnTo>
                        <a:pt x="147" y="19"/>
                      </a:lnTo>
                      <a:lnTo>
                        <a:pt x="149" y="33"/>
                      </a:lnTo>
                      <a:lnTo>
                        <a:pt x="132" y="60"/>
                      </a:lnTo>
                      <a:lnTo>
                        <a:pt x="122" y="69"/>
                      </a:lnTo>
                      <a:lnTo>
                        <a:pt x="120" y="81"/>
                      </a:lnTo>
                      <a:lnTo>
                        <a:pt x="127" y="88"/>
                      </a:lnTo>
                      <a:lnTo>
                        <a:pt x="114" y="83"/>
                      </a:lnTo>
                      <a:lnTo>
                        <a:pt x="101" y="93"/>
                      </a:lnTo>
                      <a:lnTo>
                        <a:pt x="96" y="91"/>
                      </a:lnTo>
                      <a:lnTo>
                        <a:pt x="81" y="145"/>
                      </a:lnTo>
                      <a:lnTo>
                        <a:pt x="60" y="161"/>
                      </a:lnTo>
                      <a:lnTo>
                        <a:pt x="49" y="165"/>
                      </a:lnTo>
                      <a:lnTo>
                        <a:pt x="25" y="156"/>
                      </a:lnTo>
                      <a:lnTo>
                        <a:pt x="22" y="150"/>
                      </a:lnTo>
                      <a:lnTo>
                        <a:pt x="4" y="150"/>
                      </a:lnTo>
                      <a:lnTo>
                        <a:pt x="7" y="142"/>
                      </a:lnTo>
                      <a:lnTo>
                        <a:pt x="2" y="147"/>
                      </a:lnTo>
                      <a:lnTo>
                        <a:pt x="4" y="142"/>
                      </a:lnTo>
                      <a:lnTo>
                        <a:pt x="0" y="142"/>
                      </a:lnTo>
                      <a:lnTo>
                        <a:pt x="7" y="137"/>
                      </a:lnTo>
                      <a:lnTo>
                        <a:pt x="9" y="133"/>
                      </a:lnTo>
                      <a:lnTo>
                        <a:pt x="5" y="131"/>
                      </a:lnTo>
                      <a:lnTo>
                        <a:pt x="7" y="126"/>
                      </a:lnTo>
                      <a:lnTo>
                        <a:pt x="14" y="126"/>
                      </a:lnTo>
                      <a:lnTo>
                        <a:pt x="10" y="123"/>
                      </a:lnTo>
                      <a:lnTo>
                        <a:pt x="11" y="117"/>
                      </a:lnTo>
                      <a:lnTo>
                        <a:pt x="15" y="115"/>
                      </a:lnTo>
                      <a:lnTo>
                        <a:pt x="19" y="118"/>
                      </a:lnTo>
                      <a:lnTo>
                        <a:pt x="19" y="112"/>
                      </a:lnTo>
                      <a:lnTo>
                        <a:pt x="32" y="92"/>
                      </a:lnTo>
                      <a:lnTo>
                        <a:pt x="50" y="87"/>
                      </a:lnTo>
                      <a:lnTo>
                        <a:pt x="85" y="59"/>
                      </a:lnTo>
                      <a:lnTo>
                        <a:pt x="95" y="33"/>
                      </a:lnTo>
                      <a:lnTo>
                        <a:pt x="105" y="26"/>
                      </a:lnTo>
                      <a:lnTo>
                        <a:pt x="109" y="1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4" name="Freeform 354"/>
                <p:cNvSpPr>
                  <a:spLocks/>
                </p:cNvSpPr>
                <p:nvPr/>
              </p:nvSpPr>
              <p:spPr bwMode="auto">
                <a:xfrm>
                  <a:off x="7823" y="5234"/>
                  <a:ext cx="11" cy="16"/>
                </a:xfrm>
                <a:custGeom>
                  <a:avLst/>
                  <a:gdLst>
                    <a:gd name="T0" fmla="*/ 7 w 11"/>
                    <a:gd name="T1" fmla="*/ 1 h 16"/>
                    <a:gd name="T2" fmla="*/ 11 w 11"/>
                    <a:gd name="T3" fmla="*/ 11 h 16"/>
                    <a:gd name="T4" fmla="*/ 0 w 11"/>
                    <a:gd name="T5" fmla="*/ 16 h 16"/>
                    <a:gd name="T6" fmla="*/ 4 w 11"/>
                    <a:gd name="T7" fmla="*/ 0 h 16"/>
                    <a:gd name="T8" fmla="*/ 7 w 11"/>
                    <a:gd name="T9" fmla="*/ 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6">
                      <a:moveTo>
                        <a:pt x="7" y="1"/>
                      </a:moveTo>
                      <a:lnTo>
                        <a:pt x="11" y="11"/>
                      </a:lnTo>
                      <a:lnTo>
                        <a:pt x="0" y="16"/>
                      </a:lnTo>
                      <a:lnTo>
                        <a:pt x="4" y="0"/>
                      </a:lnTo>
                      <a:lnTo>
                        <a:pt x="7"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360" name="Group 355"/>
              <p:cNvGrpSpPr>
                <a:grpSpLocks/>
              </p:cNvGrpSpPr>
              <p:nvPr/>
            </p:nvGrpSpPr>
            <p:grpSpPr bwMode="auto">
              <a:xfrm>
                <a:off x="6772" y="4418"/>
                <a:ext cx="783" cy="729"/>
                <a:chOff x="6772" y="4418"/>
                <a:chExt cx="783" cy="729"/>
              </a:xfrm>
              <a:grpFill/>
            </p:grpSpPr>
            <p:sp>
              <p:nvSpPr>
                <p:cNvPr id="361" name="Freeform 356"/>
                <p:cNvSpPr>
                  <a:spLocks/>
                </p:cNvSpPr>
                <p:nvPr/>
              </p:nvSpPr>
              <p:spPr bwMode="auto">
                <a:xfrm>
                  <a:off x="7225" y="4948"/>
                  <a:ext cx="29" cy="10"/>
                </a:xfrm>
                <a:custGeom>
                  <a:avLst/>
                  <a:gdLst>
                    <a:gd name="T0" fmla="*/ 0 w 29"/>
                    <a:gd name="T1" fmla="*/ 4 h 10"/>
                    <a:gd name="T2" fmla="*/ 15 w 29"/>
                    <a:gd name="T3" fmla="*/ 0 h 10"/>
                    <a:gd name="T4" fmla="*/ 29 w 29"/>
                    <a:gd name="T5" fmla="*/ 7 h 10"/>
                    <a:gd name="T6" fmla="*/ 7 w 29"/>
                    <a:gd name="T7" fmla="*/ 10 h 10"/>
                    <a:gd name="T8" fmla="*/ 2 w 29"/>
                    <a:gd name="T9" fmla="*/ 10 h 10"/>
                    <a:gd name="T10" fmla="*/ 0 w 29"/>
                    <a:gd name="T11" fmla="*/ 4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10">
                      <a:moveTo>
                        <a:pt x="0" y="4"/>
                      </a:moveTo>
                      <a:lnTo>
                        <a:pt x="15" y="0"/>
                      </a:lnTo>
                      <a:lnTo>
                        <a:pt x="29" y="7"/>
                      </a:lnTo>
                      <a:lnTo>
                        <a:pt x="7" y="10"/>
                      </a:lnTo>
                      <a:lnTo>
                        <a:pt x="2" y="10"/>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2" name="Freeform 357"/>
                <p:cNvSpPr>
                  <a:spLocks/>
                </p:cNvSpPr>
                <p:nvPr/>
              </p:nvSpPr>
              <p:spPr bwMode="auto">
                <a:xfrm>
                  <a:off x="6772" y="4418"/>
                  <a:ext cx="783" cy="616"/>
                </a:xfrm>
                <a:custGeom>
                  <a:avLst/>
                  <a:gdLst>
                    <a:gd name="T0" fmla="*/ 24 w 783"/>
                    <a:gd name="T1" fmla="*/ 225 h 616"/>
                    <a:gd name="T2" fmla="*/ 84 w 783"/>
                    <a:gd name="T3" fmla="*/ 201 h 616"/>
                    <a:gd name="T4" fmla="*/ 148 w 783"/>
                    <a:gd name="T5" fmla="*/ 178 h 616"/>
                    <a:gd name="T6" fmla="*/ 172 w 783"/>
                    <a:gd name="T7" fmla="*/ 136 h 616"/>
                    <a:gd name="T8" fmla="*/ 199 w 783"/>
                    <a:gd name="T9" fmla="*/ 137 h 616"/>
                    <a:gd name="T10" fmla="*/ 199 w 783"/>
                    <a:gd name="T11" fmla="*/ 111 h 616"/>
                    <a:gd name="T12" fmla="*/ 215 w 783"/>
                    <a:gd name="T13" fmla="*/ 112 h 616"/>
                    <a:gd name="T14" fmla="*/ 227 w 783"/>
                    <a:gd name="T15" fmla="*/ 87 h 616"/>
                    <a:gd name="T16" fmla="*/ 242 w 783"/>
                    <a:gd name="T17" fmla="*/ 80 h 616"/>
                    <a:gd name="T18" fmla="*/ 264 w 783"/>
                    <a:gd name="T19" fmla="*/ 63 h 616"/>
                    <a:gd name="T20" fmla="*/ 290 w 783"/>
                    <a:gd name="T21" fmla="*/ 88 h 616"/>
                    <a:gd name="T22" fmla="*/ 317 w 783"/>
                    <a:gd name="T23" fmla="*/ 85 h 616"/>
                    <a:gd name="T24" fmla="*/ 330 w 783"/>
                    <a:gd name="T25" fmla="*/ 55 h 616"/>
                    <a:gd name="T26" fmla="*/ 337 w 783"/>
                    <a:gd name="T27" fmla="*/ 38 h 616"/>
                    <a:gd name="T28" fmla="*/ 364 w 783"/>
                    <a:gd name="T29" fmla="*/ 34 h 616"/>
                    <a:gd name="T30" fmla="*/ 358 w 783"/>
                    <a:gd name="T31" fmla="*/ 13 h 616"/>
                    <a:gd name="T32" fmla="*/ 377 w 783"/>
                    <a:gd name="T33" fmla="*/ 19 h 616"/>
                    <a:gd name="T34" fmla="*/ 406 w 783"/>
                    <a:gd name="T35" fmla="*/ 29 h 616"/>
                    <a:gd name="T36" fmla="*/ 437 w 783"/>
                    <a:gd name="T37" fmla="*/ 30 h 616"/>
                    <a:gd name="T38" fmla="*/ 452 w 783"/>
                    <a:gd name="T39" fmla="*/ 34 h 616"/>
                    <a:gd name="T40" fmla="*/ 451 w 783"/>
                    <a:gd name="T41" fmla="*/ 51 h 616"/>
                    <a:gd name="T42" fmla="*/ 438 w 783"/>
                    <a:gd name="T43" fmla="*/ 62 h 616"/>
                    <a:gd name="T44" fmla="*/ 450 w 783"/>
                    <a:gd name="T45" fmla="*/ 107 h 616"/>
                    <a:gd name="T46" fmla="*/ 505 w 783"/>
                    <a:gd name="T47" fmla="*/ 132 h 616"/>
                    <a:gd name="T48" fmla="*/ 550 w 783"/>
                    <a:gd name="T49" fmla="*/ 88 h 616"/>
                    <a:gd name="T50" fmla="*/ 563 w 783"/>
                    <a:gd name="T51" fmla="*/ 6 h 616"/>
                    <a:gd name="T52" fmla="*/ 579 w 783"/>
                    <a:gd name="T53" fmla="*/ 25 h 616"/>
                    <a:gd name="T54" fmla="*/ 597 w 783"/>
                    <a:gd name="T55" fmla="*/ 75 h 616"/>
                    <a:gd name="T56" fmla="*/ 634 w 783"/>
                    <a:gd name="T57" fmla="*/ 124 h 616"/>
                    <a:gd name="T58" fmla="*/ 654 w 783"/>
                    <a:gd name="T59" fmla="*/ 172 h 616"/>
                    <a:gd name="T60" fmla="*/ 693 w 783"/>
                    <a:gd name="T61" fmla="*/ 193 h 616"/>
                    <a:gd name="T62" fmla="*/ 708 w 783"/>
                    <a:gd name="T63" fmla="*/ 239 h 616"/>
                    <a:gd name="T64" fmla="*/ 728 w 783"/>
                    <a:gd name="T65" fmla="*/ 236 h 616"/>
                    <a:gd name="T66" fmla="*/ 775 w 783"/>
                    <a:gd name="T67" fmla="*/ 338 h 616"/>
                    <a:gd name="T68" fmla="*/ 739 w 783"/>
                    <a:gd name="T69" fmla="*/ 483 h 616"/>
                    <a:gd name="T70" fmla="*/ 719 w 783"/>
                    <a:gd name="T71" fmla="*/ 534 h 616"/>
                    <a:gd name="T72" fmla="*/ 653 w 783"/>
                    <a:gd name="T73" fmla="*/ 605 h 616"/>
                    <a:gd name="T74" fmla="*/ 645 w 783"/>
                    <a:gd name="T75" fmla="*/ 616 h 616"/>
                    <a:gd name="T76" fmla="*/ 618 w 783"/>
                    <a:gd name="T77" fmla="*/ 590 h 616"/>
                    <a:gd name="T78" fmla="*/ 585 w 783"/>
                    <a:gd name="T79" fmla="*/ 607 h 616"/>
                    <a:gd name="T80" fmla="*/ 528 w 783"/>
                    <a:gd name="T81" fmla="*/ 585 h 616"/>
                    <a:gd name="T82" fmla="*/ 514 w 783"/>
                    <a:gd name="T83" fmla="*/ 543 h 616"/>
                    <a:gd name="T84" fmla="*/ 490 w 783"/>
                    <a:gd name="T85" fmla="*/ 521 h 616"/>
                    <a:gd name="T86" fmla="*/ 460 w 783"/>
                    <a:gd name="T87" fmla="*/ 520 h 616"/>
                    <a:gd name="T88" fmla="*/ 479 w 783"/>
                    <a:gd name="T89" fmla="*/ 481 h 616"/>
                    <a:gd name="T90" fmla="*/ 466 w 783"/>
                    <a:gd name="T91" fmla="*/ 485 h 616"/>
                    <a:gd name="T92" fmla="*/ 425 w 783"/>
                    <a:gd name="T93" fmla="*/ 506 h 616"/>
                    <a:gd name="T94" fmla="*/ 417 w 783"/>
                    <a:gd name="T95" fmla="*/ 473 h 616"/>
                    <a:gd name="T96" fmla="*/ 392 w 783"/>
                    <a:gd name="T97" fmla="*/ 450 h 616"/>
                    <a:gd name="T98" fmla="*/ 344 w 783"/>
                    <a:gd name="T99" fmla="*/ 434 h 616"/>
                    <a:gd name="T100" fmla="*/ 211 w 783"/>
                    <a:gd name="T101" fmla="*/ 469 h 616"/>
                    <a:gd name="T102" fmla="*/ 111 w 783"/>
                    <a:gd name="T103" fmla="*/ 503 h 616"/>
                    <a:gd name="T104" fmla="*/ 57 w 783"/>
                    <a:gd name="T105" fmla="*/ 511 h 616"/>
                    <a:gd name="T106" fmla="*/ 44 w 783"/>
                    <a:gd name="T107" fmla="*/ 482 h 616"/>
                    <a:gd name="T108" fmla="*/ 33 w 783"/>
                    <a:gd name="T109" fmla="*/ 383 h 616"/>
                    <a:gd name="T110" fmla="*/ 4 w 783"/>
                    <a:gd name="T111" fmla="*/ 319 h 616"/>
                    <a:gd name="T112" fmla="*/ 14 w 783"/>
                    <a:gd name="T113" fmla="*/ 321 h 616"/>
                    <a:gd name="T114" fmla="*/ 10 w 783"/>
                    <a:gd name="T115" fmla="*/ 257 h 6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3" h="616">
                      <a:moveTo>
                        <a:pt x="15" y="225"/>
                      </a:moveTo>
                      <a:lnTo>
                        <a:pt x="16" y="222"/>
                      </a:lnTo>
                      <a:lnTo>
                        <a:pt x="18" y="239"/>
                      </a:lnTo>
                      <a:lnTo>
                        <a:pt x="24" y="225"/>
                      </a:lnTo>
                      <a:lnTo>
                        <a:pt x="42" y="220"/>
                      </a:lnTo>
                      <a:lnTo>
                        <a:pt x="51" y="208"/>
                      </a:lnTo>
                      <a:lnTo>
                        <a:pt x="67" y="198"/>
                      </a:lnTo>
                      <a:lnTo>
                        <a:pt x="84" y="201"/>
                      </a:lnTo>
                      <a:lnTo>
                        <a:pt x="106" y="192"/>
                      </a:lnTo>
                      <a:lnTo>
                        <a:pt x="113" y="186"/>
                      </a:lnTo>
                      <a:lnTo>
                        <a:pt x="122" y="187"/>
                      </a:lnTo>
                      <a:lnTo>
                        <a:pt x="148" y="178"/>
                      </a:lnTo>
                      <a:lnTo>
                        <a:pt x="160" y="170"/>
                      </a:lnTo>
                      <a:lnTo>
                        <a:pt x="166" y="157"/>
                      </a:lnTo>
                      <a:lnTo>
                        <a:pt x="176" y="147"/>
                      </a:lnTo>
                      <a:lnTo>
                        <a:pt x="172" y="136"/>
                      </a:lnTo>
                      <a:lnTo>
                        <a:pt x="176" y="127"/>
                      </a:lnTo>
                      <a:lnTo>
                        <a:pt x="185" y="121"/>
                      </a:lnTo>
                      <a:lnTo>
                        <a:pt x="187" y="114"/>
                      </a:lnTo>
                      <a:lnTo>
                        <a:pt x="199" y="137"/>
                      </a:lnTo>
                      <a:lnTo>
                        <a:pt x="200" y="128"/>
                      </a:lnTo>
                      <a:lnTo>
                        <a:pt x="204" y="128"/>
                      </a:lnTo>
                      <a:lnTo>
                        <a:pt x="199" y="118"/>
                      </a:lnTo>
                      <a:lnTo>
                        <a:pt x="199" y="111"/>
                      </a:lnTo>
                      <a:lnTo>
                        <a:pt x="207" y="110"/>
                      </a:lnTo>
                      <a:lnTo>
                        <a:pt x="211" y="116"/>
                      </a:lnTo>
                      <a:lnTo>
                        <a:pt x="217" y="117"/>
                      </a:lnTo>
                      <a:lnTo>
                        <a:pt x="215" y="112"/>
                      </a:lnTo>
                      <a:lnTo>
                        <a:pt x="220" y="103"/>
                      </a:lnTo>
                      <a:lnTo>
                        <a:pt x="219" y="97"/>
                      </a:lnTo>
                      <a:lnTo>
                        <a:pt x="229" y="95"/>
                      </a:lnTo>
                      <a:lnTo>
                        <a:pt x="227" y="87"/>
                      </a:lnTo>
                      <a:lnTo>
                        <a:pt x="234" y="89"/>
                      </a:lnTo>
                      <a:lnTo>
                        <a:pt x="231" y="79"/>
                      </a:lnTo>
                      <a:lnTo>
                        <a:pt x="242" y="77"/>
                      </a:lnTo>
                      <a:lnTo>
                        <a:pt x="242" y="80"/>
                      </a:lnTo>
                      <a:lnTo>
                        <a:pt x="246" y="77"/>
                      </a:lnTo>
                      <a:lnTo>
                        <a:pt x="246" y="65"/>
                      </a:lnTo>
                      <a:lnTo>
                        <a:pt x="249" y="70"/>
                      </a:lnTo>
                      <a:lnTo>
                        <a:pt x="264" y="63"/>
                      </a:lnTo>
                      <a:lnTo>
                        <a:pt x="278" y="69"/>
                      </a:lnTo>
                      <a:lnTo>
                        <a:pt x="289" y="80"/>
                      </a:lnTo>
                      <a:lnTo>
                        <a:pt x="284" y="99"/>
                      </a:lnTo>
                      <a:lnTo>
                        <a:pt x="290" y="88"/>
                      </a:lnTo>
                      <a:lnTo>
                        <a:pt x="296" y="83"/>
                      </a:lnTo>
                      <a:lnTo>
                        <a:pt x="308" y="83"/>
                      </a:lnTo>
                      <a:lnTo>
                        <a:pt x="318" y="90"/>
                      </a:lnTo>
                      <a:lnTo>
                        <a:pt x="317" y="85"/>
                      </a:lnTo>
                      <a:lnTo>
                        <a:pt x="319" y="83"/>
                      </a:lnTo>
                      <a:lnTo>
                        <a:pt x="312" y="74"/>
                      </a:lnTo>
                      <a:lnTo>
                        <a:pt x="322" y="57"/>
                      </a:lnTo>
                      <a:lnTo>
                        <a:pt x="330" y="55"/>
                      </a:lnTo>
                      <a:lnTo>
                        <a:pt x="330" y="51"/>
                      </a:lnTo>
                      <a:lnTo>
                        <a:pt x="328" y="51"/>
                      </a:lnTo>
                      <a:lnTo>
                        <a:pt x="329" y="43"/>
                      </a:lnTo>
                      <a:lnTo>
                        <a:pt x="337" y="38"/>
                      </a:lnTo>
                      <a:lnTo>
                        <a:pt x="343" y="43"/>
                      </a:lnTo>
                      <a:lnTo>
                        <a:pt x="342" y="36"/>
                      </a:lnTo>
                      <a:lnTo>
                        <a:pt x="345" y="33"/>
                      </a:lnTo>
                      <a:lnTo>
                        <a:pt x="364" y="34"/>
                      </a:lnTo>
                      <a:lnTo>
                        <a:pt x="374" y="29"/>
                      </a:lnTo>
                      <a:lnTo>
                        <a:pt x="374" y="20"/>
                      </a:lnTo>
                      <a:lnTo>
                        <a:pt x="362" y="14"/>
                      </a:lnTo>
                      <a:lnTo>
                        <a:pt x="358" y="13"/>
                      </a:lnTo>
                      <a:lnTo>
                        <a:pt x="363" y="10"/>
                      </a:lnTo>
                      <a:lnTo>
                        <a:pt x="366" y="13"/>
                      </a:lnTo>
                      <a:lnTo>
                        <a:pt x="368" y="11"/>
                      </a:lnTo>
                      <a:lnTo>
                        <a:pt x="377" y="19"/>
                      </a:lnTo>
                      <a:lnTo>
                        <a:pt x="379" y="15"/>
                      </a:lnTo>
                      <a:lnTo>
                        <a:pt x="384" y="21"/>
                      </a:lnTo>
                      <a:lnTo>
                        <a:pt x="397" y="23"/>
                      </a:lnTo>
                      <a:lnTo>
                        <a:pt x="406" y="29"/>
                      </a:lnTo>
                      <a:lnTo>
                        <a:pt x="416" y="28"/>
                      </a:lnTo>
                      <a:lnTo>
                        <a:pt x="425" y="33"/>
                      </a:lnTo>
                      <a:lnTo>
                        <a:pt x="440" y="26"/>
                      </a:lnTo>
                      <a:lnTo>
                        <a:pt x="437" y="30"/>
                      </a:lnTo>
                      <a:lnTo>
                        <a:pt x="441" y="30"/>
                      </a:lnTo>
                      <a:lnTo>
                        <a:pt x="441" y="39"/>
                      </a:lnTo>
                      <a:lnTo>
                        <a:pt x="450" y="26"/>
                      </a:lnTo>
                      <a:lnTo>
                        <a:pt x="452" y="34"/>
                      </a:lnTo>
                      <a:lnTo>
                        <a:pt x="458" y="34"/>
                      </a:lnTo>
                      <a:lnTo>
                        <a:pt x="451" y="44"/>
                      </a:lnTo>
                      <a:lnTo>
                        <a:pt x="453" y="48"/>
                      </a:lnTo>
                      <a:lnTo>
                        <a:pt x="451" y="51"/>
                      </a:lnTo>
                      <a:lnTo>
                        <a:pt x="446" y="50"/>
                      </a:lnTo>
                      <a:lnTo>
                        <a:pt x="445" y="55"/>
                      </a:lnTo>
                      <a:lnTo>
                        <a:pt x="441" y="53"/>
                      </a:lnTo>
                      <a:lnTo>
                        <a:pt x="438" y="62"/>
                      </a:lnTo>
                      <a:lnTo>
                        <a:pt x="442" y="60"/>
                      </a:lnTo>
                      <a:lnTo>
                        <a:pt x="433" y="87"/>
                      </a:lnTo>
                      <a:lnTo>
                        <a:pt x="448" y="94"/>
                      </a:lnTo>
                      <a:lnTo>
                        <a:pt x="450" y="107"/>
                      </a:lnTo>
                      <a:lnTo>
                        <a:pt x="466" y="105"/>
                      </a:lnTo>
                      <a:lnTo>
                        <a:pt x="482" y="119"/>
                      </a:lnTo>
                      <a:lnTo>
                        <a:pt x="499" y="123"/>
                      </a:lnTo>
                      <a:lnTo>
                        <a:pt x="505" y="132"/>
                      </a:lnTo>
                      <a:lnTo>
                        <a:pt x="521" y="142"/>
                      </a:lnTo>
                      <a:lnTo>
                        <a:pt x="535" y="137"/>
                      </a:lnTo>
                      <a:lnTo>
                        <a:pt x="543" y="118"/>
                      </a:lnTo>
                      <a:lnTo>
                        <a:pt x="550" y="88"/>
                      </a:lnTo>
                      <a:lnTo>
                        <a:pt x="548" y="59"/>
                      </a:lnTo>
                      <a:lnTo>
                        <a:pt x="553" y="39"/>
                      </a:lnTo>
                      <a:lnTo>
                        <a:pt x="550" y="35"/>
                      </a:lnTo>
                      <a:lnTo>
                        <a:pt x="563" y="6"/>
                      </a:lnTo>
                      <a:lnTo>
                        <a:pt x="571" y="0"/>
                      </a:lnTo>
                      <a:lnTo>
                        <a:pt x="573" y="6"/>
                      </a:lnTo>
                      <a:lnTo>
                        <a:pt x="574" y="21"/>
                      </a:lnTo>
                      <a:lnTo>
                        <a:pt x="579" y="25"/>
                      </a:lnTo>
                      <a:lnTo>
                        <a:pt x="579" y="33"/>
                      </a:lnTo>
                      <a:lnTo>
                        <a:pt x="584" y="39"/>
                      </a:lnTo>
                      <a:lnTo>
                        <a:pt x="592" y="72"/>
                      </a:lnTo>
                      <a:lnTo>
                        <a:pt x="597" y="75"/>
                      </a:lnTo>
                      <a:lnTo>
                        <a:pt x="608" y="72"/>
                      </a:lnTo>
                      <a:lnTo>
                        <a:pt x="623" y="87"/>
                      </a:lnTo>
                      <a:lnTo>
                        <a:pt x="627" y="118"/>
                      </a:lnTo>
                      <a:lnTo>
                        <a:pt x="634" y="124"/>
                      </a:lnTo>
                      <a:lnTo>
                        <a:pt x="639" y="156"/>
                      </a:lnTo>
                      <a:lnTo>
                        <a:pt x="643" y="159"/>
                      </a:lnTo>
                      <a:lnTo>
                        <a:pt x="644" y="167"/>
                      </a:lnTo>
                      <a:lnTo>
                        <a:pt x="654" y="172"/>
                      </a:lnTo>
                      <a:lnTo>
                        <a:pt x="665" y="172"/>
                      </a:lnTo>
                      <a:lnTo>
                        <a:pt x="669" y="183"/>
                      </a:lnTo>
                      <a:lnTo>
                        <a:pt x="679" y="185"/>
                      </a:lnTo>
                      <a:lnTo>
                        <a:pt x="693" y="193"/>
                      </a:lnTo>
                      <a:lnTo>
                        <a:pt x="690" y="201"/>
                      </a:lnTo>
                      <a:lnTo>
                        <a:pt x="696" y="205"/>
                      </a:lnTo>
                      <a:lnTo>
                        <a:pt x="704" y="218"/>
                      </a:lnTo>
                      <a:lnTo>
                        <a:pt x="708" y="239"/>
                      </a:lnTo>
                      <a:lnTo>
                        <a:pt x="713" y="237"/>
                      </a:lnTo>
                      <a:lnTo>
                        <a:pt x="716" y="230"/>
                      </a:lnTo>
                      <a:lnTo>
                        <a:pt x="726" y="240"/>
                      </a:lnTo>
                      <a:lnTo>
                        <a:pt x="728" y="236"/>
                      </a:lnTo>
                      <a:lnTo>
                        <a:pt x="732" y="260"/>
                      </a:lnTo>
                      <a:lnTo>
                        <a:pt x="760" y="284"/>
                      </a:lnTo>
                      <a:lnTo>
                        <a:pt x="775" y="309"/>
                      </a:lnTo>
                      <a:lnTo>
                        <a:pt x="775" y="338"/>
                      </a:lnTo>
                      <a:lnTo>
                        <a:pt x="783" y="373"/>
                      </a:lnTo>
                      <a:lnTo>
                        <a:pt x="772" y="431"/>
                      </a:lnTo>
                      <a:lnTo>
                        <a:pt x="762" y="454"/>
                      </a:lnTo>
                      <a:lnTo>
                        <a:pt x="739" y="483"/>
                      </a:lnTo>
                      <a:lnTo>
                        <a:pt x="741" y="489"/>
                      </a:lnTo>
                      <a:lnTo>
                        <a:pt x="729" y="521"/>
                      </a:lnTo>
                      <a:lnTo>
                        <a:pt x="727" y="518"/>
                      </a:lnTo>
                      <a:lnTo>
                        <a:pt x="719" y="534"/>
                      </a:lnTo>
                      <a:lnTo>
                        <a:pt x="714" y="575"/>
                      </a:lnTo>
                      <a:lnTo>
                        <a:pt x="702" y="582"/>
                      </a:lnTo>
                      <a:lnTo>
                        <a:pt x="679" y="585"/>
                      </a:lnTo>
                      <a:lnTo>
                        <a:pt x="653" y="605"/>
                      </a:lnTo>
                      <a:lnTo>
                        <a:pt x="643" y="605"/>
                      </a:lnTo>
                      <a:lnTo>
                        <a:pt x="643" y="610"/>
                      </a:lnTo>
                      <a:lnTo>
                        <a:pt x="648" y="609"/>
                      </a:lnTo>
                      <a:lnTo>
                        <a:pt x="645" y="616"/>
                      </a:lnTo>
                      <a:lnTo>
                        <a:pt x="628" y="601"/>
                      </a:lnTo>
                      <a:lnTo>
                        <a:pt x="625" y="593"/>
                      </a:lnTo>
                      <a:lnTo>
                        <a:pt x="614" y="596"/>
                      </a:lnTo>
                      <a:lnTo>
                        <a:pt x="618" y="590"/>
                      </a:lnTo>
                      <a:lnTo>
                        <a:pt x="614" y="583"/>
                      </a:lnTo>
                      <a:lnTo>
                        <a:pt x="605" y="589"/>
                      </a:lnTo>
                      <a:lnTo>
                        <a:pt x="610" y="592"/>
                      </a:lnTo>
                      <a:lnTo>
                        <a:pt x="585" y="607"/>
                      </a:lnTo>
                      <a:lnTo>
                        <a:pt x="568" y="597"/>
                      </a:lnTo>
                      <a:lnTo>
                        <a:pt x="555" y="593"/>
                      </a:lnTo>
                      <a:lnTo>
                        <a:pt x="549" y="596"/>
                      </a:lnTo>
                      <a:lnTo>
                        <a:pt x="528" y="585"/>
                      </a:lnTo>
                      <a:lnTo>
                        <a:pt x="520" y="573"/>
                      </a:lnTo>
                      <a:lnTo>
                        <a:pt x="515" y="562"/>
                      </a:lnTo>
                      <a:lnTo>
                        <a:pt x="516" y="553"/>
                      </a:lnTo>
                      <a:lnTo>
                        <a:pt x="514" y="543"/>
                      </a:lnTo>
                      <a:lnTo>
                        <a:pt x="505" y="532"/>
                      </a:lnTo>
                      <a:lnTo>
                        <a:pt x="507" y="524"/>
                      </a:lnTo>
                      <a:lnTo>
                        <a:pt x="484" y="530"/>
                      </a:lnTo>
                      <a:lnTo>
                        <a:pt x="490" y="521"/>
                      </a:lnTo>
                      <a:lnTo>
                        <a:pt x="490" y="510"/>
                      </a:lnTo>
                      <a:lnTo>
                        <a:pt x="482" y="497"/>
                      </a:lnTo>
                      <a:lnTo>
                        <a:pt x="475" y="518"/>
                      </a:lnTo>
                      <a:lnTo>
                        <a:pt x="460" y="520"/>
                      </a:lnTo>
                      <a:lnTo>
                        <a:pt x="461" y="513"/>
                      </a:lnTo>
                      <a:lnTo>
                        <a:pt x="469" y="512"/>
                      </a:lnTo>
                      <a:lnTo>
                        <a:pt x="470" y="495"/>
                      </a:lnTo>
                      <a:lnTo>
                        <a:pt x="479" y="481"/>
                      </a:lnTo>
                      <a:lnTo>
                        <a:pt x="481" y="472"/>
                      </a:lnTo>
                      <a:lnTo>
                        <a:pt x="476" y="456"/>
                      </a:lnTo>
                      <a:lnTo>
                        <a:pt x="475" y="467"/>
                      </a:lnTo>
                      <a:lnTo>
                        <a:pt x="466" y="485"/>
                      </a:lnTo>
                      <a:lnTo>
                        <a:pt x="450" y="494"/>
                      </a:lnTo>
                      <a:lnTo>
                        <a:pt x="441" y="506"/>
                      </a:lnTo>
                      <a:lnTo>
                        <a:pt x="441" y="516"/>
                      </a:lnTo>
                      <a:lnTo>
                        <a:pt x="425" y="506"/>
                      </a:lnTo>
                      <a:lnTo>
                        <a:pt x="425" y="503"/>
                      </a:lnTo>
                      <a:lnTo>
                        <a:pt x="431" y="506"/>
                      </a:lnTo>
                      <a:lnTo>
                        <a:pt x="430" y="499"/>
                      </a:lnTo>
                      <a:lnTo>
                        <a:pt x="417" y="473"/>
                      </a:lnTo>
                      <a:lnTo>
                        <a:pt x="406" y="467"/>
                      </a:lnTo>
                      <a:lnTo>
                        <a:pt x="408" y="458"/>
                      </a:lnTo>
                      <a:lnTo>
                        <a:pt x="391" y="447"/>
                      </a:lnTo>
                      <a:lnTo>
                        <a:pt x="392" y="450"/>
                      </a:lnTo>
                      <a:lnTo>
                        <a:pt x="377" y="444"/>
                      </a:lnTo>
                      <a:lnTo>
                        <a:pt x="371" y="447"/>
                      </a:lnTo>
                      <a:lnTo>
                        <a:pt x="358" y="437"/>
                      </a:lnTo>
                      <a:lnTo>
                        <a:pt x="344" y="434"/>
                      </a:lnTo>
                      <a:lnTo>
                        <a:pt x="310" y="435"/>
                      </a:lnTo>
                      <a:lnTo>
                        <a:pt x="289" y="447"/>
                      </a:lnTo>
                      <a:lnTo>
                        <a:pt x="250" y="450"/>
                      </a:lnTo>
                      <a:lnTo>
                        <a:pt x="211" y="469"/>
                      </a:lnTo>
                      <a:lnTo>
                        <a:pt x="202" y="487"/>
                      </a:lnTo>
                      <a:lnTo>
                        <a:pt x="132" y="489"/>
                      </a:lnTo>
                      <a:lnTo>
                        <a:pt x="121" y="502"/>
                      </a:lnTo>
                      <a:lnTo>
                        <a:pt x="111" y="503"/>
                      </a:lnTo>
                      <a:lnTo>
                        <a:pt x="98" y="513"/>
                      </a:lnTo>
                      <a:lnTo>
                        <a:pt x="92" y="513"/>
                      </a:lnTo>
                      <a:lnTo>
                        <a:pt x="91" y="517"/>
                      </a:lnTo>
                      <a:lnTo>
                        <a:pt x="57" y="511"/>
                      </a:lnTo>
                      <a:lnTo>
                        <a:pt x="45" y="499"/>
                      </a:lnTo>
                      <a:lnTo>
                        <a:pt x="37" y="497"/>
                      </a:lnTo>
                      <a:lnTo>
                        <a:pt x="37" y="482"/>
                      </a:lnTo>
                      <a:lnTo>
                        <a:pt x="44" y="482"/>
                      </a:lnTo>
                      <a:lnTo>
                        <a:pt x="49" y="472"/>
                      </a:lnTo>
                      <a:lnTo>
                        <a:pt x="49" y="437"/>
                      </a:lnTo>
                      <a:lnTo>
                        <a:pt x="35" y="407"/>
                      </a:lnTo>
                      <a:lnTo>
                        <a:pt x="33" y="383"/>
                      </a:lnTo>
                      <a:lnTo>
                        <a:pt x="19" y="355"/>
                      </a:lnTo>
                      <a:lnTo>
                        <a:pt x="14" y="335"/>
                      </a:lnTo>
                      <a:lnTo>
                        <a:pt x="0" y="317"/>
                      </a:lnTo>
                      <a:lnTo>
                        <a:pt x="4" y="319"/>
                      </a:lnTo>
                      <a:lnTo>
                        <a:pt x="8" y="326"/>
                      </a:lnTo>
                      <a:lnTo>
                        <a:pt x="13" y="324"/>
                      </a:lnTo>
                      <a:lnTo>
                        <a:pt x="10" y="314"/>
                      </a:lnTo>
                      <a:lnTo>
                        <a:pt x="14" y="321"/>
                      </a:lnTo>
                      <a:lnTo>
                        <a:pt x="19" y="314"/>
                      </a:lnTo>
                      <a:lnTo>
                        <a:pt x="3" y="279"/>
                      </a:lnTo>
                      <a:lnTo>
                        <a:pt x="3" y="270"/>
                      </a:lnTo>
                      <a:lnTo>
                        <a:pt x="10" y="257"/>
                      </a:lnTo>
                      <a:lnTo>
                        <a:pt x="9" y="235"/>
                      </a:lnTo>
                      <a:lnTo>
                        <a:pt x="15" y="22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3" name="Freeform 358"/>
                <p:cNvSpPr>
                  <a:spLocks/>
                </p:cNvSpPr>
                <p:nvPr/>
              </p:nvSpPr>
              <p:spPr bwMode="auto">
                <a:xfrm>
                  <a:off x="7451" y="5063"/>
                  <a:ext cx="6" cy="4"/>
                </a:xfrm>
                <a:custGeom>
                  <a:avLst/>
                  <a:gdLst>
                    <a:gd name="T0" fmla="*/ 0 w 6"/>
                    <a:gd name="T1" fmla="*/ 3 h 4"/>
                    <a:gd name="T2" fmla="*/ 4 w 6"/>
                    <a:gd name="T3" fmla="*/ 0 h 4"/>
                    <a:gd name="T4" fmla="*/ 6 w 6"/>
                    <a:gd name="T5" fmla="*/ 4 h 4"/>
                    <a:gd name="T6" fmla="*/ 0 w 6"/>
                    <a:gd name="T7" fmla="*/ 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4">
                      <a:moveTo>
                        <a:pt x="0" y="3"/>
                      </a:moveTo>
                      <a:lnTo>
                        <a:pt x="4" y="0"/>
                      </a:lnTo>
                      <a:lnTo>
                        <a:pt x="6" y="4"/>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4" name="Freeform 359"/>
                <p:cNvSpPr>
                  <a:spLocks/>
                </p:cNvSpPr>
                <p:nvPr/>
              </p:nvSpPr>
              <p:spPr bwMode="auto">
                <a:xfrm>
                  <a:off x="7223" y="4480"/>
                  <a:ext cx="9" cy="10"/>
                </a:xfrm>
                <a:custGeom>
                  <a:avLst/>
                  <a:gdLst>
                    <a:gd name="T0" fmla="*/ 0 w 9"/>
                    <a:gd name="T1" fmla="*/ 0 h 10"/>
                    <a:gd name="T2" fmla="*/ 6 w 9"/>
                    <a:gd name="T3" fmla="*/ 0 h 10"/>
                    <a:gd name="T4" fmla="*/ 9 w 9"/>
                    <a:gd name="T5" fmla="*/ 8 h 10"/>
                    <a:gd name="T6" fmla="*/ 1 w 9"/>
                    <a:gd name="T7" fmla="*/ 10 h 10"/>
                    <a:gd name="T8" fmla="*/ 0 w 9"/>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0">
                      <a:moveTo>
                        <a:pt x="0" y="0"/>
                      </a:moveTo>
                      <a:lnTo>
                        <a:pt x="6" y="0"/>
                      </a:lnTo>
                      <a:lnTo>
                        <a:pt x="9" y="8"/>
                      </a:lnTo>
                      <a:lnTo>
                        <a:pt x="1" y="1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5" name="Freeform 360"/>
                <p:cNvSpPr>
                  <a:spLocks/>
                </p:cNvSpPr>
                <p:nvPr/>
              </p:nvSpPr>
              <p:spPr bwMode="auto">
                <a:xfrm>
                  <a:off x="7104" y="4429"/>
                  <a:ext cx="21" cy="14"/>
                </a:xfrm>
                <a:custGeom>
                  <a:avLst/>
                  <a:gdLst>
                    <a:gd name="T0" fmla="*/ 0 w 21"/>
                    <a:gd name="T1" fmla="*/ 0 h 14"/>
                    <a:gd name="T2" fmla="*/ 6 w 21"/>
                    <a:gd name="T3" fmla="*/ 5 h 14"/>
                    <a:gd name="T4" fmla="*/ 17 w 21"/>
                    <a:gd name="T5" fmla="*/ 0 h 14"/>
                    <a:gd name="T6" fmla="*/ 21 w 21"/>
                    <a:gd name="T7" fmla="*/ 7 h 14"/>
                    <a:gd name="T8" fmla="*/ 11 w 21"/>
                    <a:gd name="T9" fmla="*/ 14 h 14"/>
                    <a:gd name="T10" fmla="*/ 2 w 21"/>
                    <a:gd name="T11" fmla="*/ 8 h 14"/>
                    <a:gd name="T12" fmla="*/ 0 w 21"/>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4">
                      <a:moveTo>
                        <a:pt x="0" y="0"/>
                      </a:moveTo>
                      <a:lnTo>
                        <a:pt x="6" y="5"/>
                      </a:lnTo>
                      <a:lnTo>
                        <a:pt x="17" y="0"/>
                      </a:lnTo>
                      <a:lnTo>
                        <a:pt x="21" y="7"/>
                      </a:lnTo>
                      <a:lnTo>
                        <a:pt x="11" y="14"/>
                      </a:lnTo>
                      <a:lnTo>
                        <a:pt x="2" y="8"/>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6" name="Freeform 361"/>
                <p:cNvSpPr>
                  <a:spLocks/>
                </p:cNvSpPr>
                <p:nvPr/>
              </p:nvSpPr>
              <p:spPr bwMode="auto">
                <a:xfrm>
                  <a:off x="7097" y="4433"/>
                  <a:ext cx="10" cy="9"/>
                </a:xfrm>
                <a:custGeom>
                  <a:avLst/>
                  <a:gdLst>
                    <a:gd name="T0" fmla="*/ 2 w 10"/>
                    <a:gd name="T1" fmla="*/ 9 h 9"/>
                    <a:gd name="T2" fmla="*/ 0 w 10"/>
                    <a:gd name="T3" fmla="*/ 5 h 9"/>
                    <a:gd name="T4" fmla="*/ 4 w 10"/>
                    <a:gd name="T5" fmla="*/ 0 h 9"/>
                    <a:gd name="T6" fmla="*/ 10 w 10"/>
                    <a:gd name="T7" fmla="*/ 8 h 9"/>
                    <a:gd name="T8" fmla="*/ 2 w 10"/>
                    <a:gd name="T9" fmla="*/ 9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9">
                      <a:moveTo>
                        <a:pt x="2" y="9"/>
                      </a:moveTo>
                      <a:lnTo>
                        <a:pt x="0" y="5"/>
                      </a:lnTo>
                      <a:lnTo>
                        <a:pt x="4" y="0"/>
                      </a:lnTo>
                      <a:lnTo>
                        <a:pt x="10" y="8"/>
                      </a:lnTo>
                      <a:lnTo>
                        <a:pt x="2"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7" name="Freeform 362"/>
                <p:cNvSpPr>
                  <a:spLocks/>
                </p:cNvSpPr>
                <p:nvPr/>
              </p:nvSpPr>
              <p:spPr bwMode="auto">
                <a:xfrm>
                  <a:off x="7277" y="4532"/>
                  <a:ext cx="11" cy="7"/>
                </a:xfrm>
                <a:custGeom>
                  <a:avLst/>
                  <a:gdLst>
                    <a:gd name="T0" fmla="*/ 7 w 11"/>
                    <a:gd name="T1" fmla="*/ 0 h 7"/>
                    <a:gd name="T2" fmla="*/ 11 w 11"/>
                    <a:gd name="T3" fmla="*/ 3 h 7"/>
                    <a:gd name="T4" fmla="*/ 1 w 11"/>
                    <a:gd name="T5" fmla="*/ 7 h 7"/>
                    <a:gd name="T6" fmla="*/ 0 w 11"/>
                    <a:gd name="T7" fmla="*/ 4 h 7"/>
                    <a:gd name="T8" fmla="*/ 7 w 1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7">
                      <a:moveTo>
                        <a:pt x="7" y="0"/>
                      </a:moveTo>
                      <a:lnTo>
                        <a:pt x="11" y="3"/>
                      </a:lnTo>
                      <a:lnTo>
                        <a:pt x="1" y="7"/>
                      </a:lnTo>
                      <a:lnTo>
                        <a:pt x="0" y="4"/>
                      </a:lnTo>
                      <a:lnTo>
                        <a:pt x="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8" name="Freeform 363"/>
                <p:cNvSpPr>
                  <a:spLocks/>
                </p:cNvSpPr>
                <p:nvPr/>
              </p:nvSpPr>
              <p:spPr bwMode="auto">
                <a:xfrm>
                  <a:off x="7547" y="4703"/>
                  <a:ext cx="5" cy="19"/>
                </a:xfrm>
                <a:custGeom>
                  <a:avLst/>
                  <a:gdLst>
                    <a:gd name="T0" fmla="*/ 1 w 5"/>
                    <a:gd name="T1" fmla="*/ 0 h 19"/>
                    <a:gd name="T2" fmla="*/ 5 w 5"/>
                    <a:gd name="T3" fmla="*/ 9 h 19"/>
                    <a:gd name="T4" fmla="*/ 0 w 5"/>
                    <a:gd name="T5" fmla="*/ 19 h 19"/>
                    <a:gd name="T6" fmla="*/ 1 w 5"/>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9">
                      <a:moveTo>
                        <a:pt x="1" y="0"/>
                      </a:moveTo>
                      <a:lnTo>
                        <a:pt x="5" y="9"/>
                      </a:lnTo>
                      <a:lnTo>
                        <a:pt x="0" y="19"/>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69" name="Freeform 364"/>
                <p:cNvSpPr>
                  <a:spLocks/>
                </p:cNvSpPr>
                <p:nvPr/>
              </p:nvSpPr>
              <p:spPr bwMode="auto">
                <a:xfrm>
                  <a:off x="7446" y="5049"/>
                  <a:ext cx="9" cy="13"/>
                </a:xfrm>
                <a:custGeom>
                  <a:avLst/>
                  <a:gdLst>
                    <a:gd name="T0" fmla="*/ 0 w 9"/>
                    <a:gd name="T1" fmla="*/ 0 h 13"/>
                    <a:gd name="T2" fmla="*/ 8 w 9"/>
                    <a:gd name="T3" fmla="*/ 5 h 13"/>
                    <a:gd name="T4" fmla="*/ 9 w 9"/>
                    <a:gd name="T5" fmla="*/ 11 h 13"/>
                    <a:gd name="T6" fmla="*/ 5 w 9"/>
                    <a:gd name="T7" fmla="*/ 13 h 13"/>
                    <a:gd name="T8" fmla="*/ 0 w 9"/>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3">
                      <a:moveTo>
                        <a:pt x="0" y="0"/>
                      </a:moveTo>
                      <a:lnTo>
                        <a:pt x="8" y="5"/>
                      </a:lnTo>
                      <a:lnTo>
                        <a:pt x="9" y="11"/>
                      </a:lnTo>
                      <a:lnTo>
                        <a:pt x="5" y="1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70" name="Freeform 365"/>
                <p:cNvSpPr>
                  <a:spLocks/>
                </p:cNvSpPr>
                <p:nvPr/>
              </p:nvSpPr>
              <p:spPr bwMode="auto">
                <a:xfrm>
                  <a:off x="7385" y="5072"/>
                  <a:ext cx="70" cy="75"/>
                </a:xfrm>
                <a:custGeom>
                  <a:avLst/>
                  <a:gdLst>
                    <a:gd name="T0" fmla="*/ 0 w 70"/>
                    <a:gd name="T1" fmla="*/ 0 h 75"/>
                    <a:gd name="T2" fmla="*/ 0 w 70"/>
                    <a:gd name="T3" fmla="*/ 15 h 75"/>
                    <a:gd name="T4" fmla="*/ 15 w 70"/>
                    <a:gd name="T5" fmla="*/ 41 h 75"/>
                    <a:gd name="T6" fmla="*/ 12 w 70"/>
                    <a:gd name="T7" fmla="*/ 45 h 75"/>
                    <a:gd name="T8" fmla="*/ 9 w 70"/>
                    <a:gd name="T9" fmla="*/ 37 h 75"/>
                    <a:gd name="T10" fmla="*/ 12 w 70"/>
                    <a:gd name="T11" fmla="*/ 54 h 75"/>
                    <a:gd name="T12" fmla="*/ 21 w 70"/>
                    <a:gd name="T13" fmla="*/ 66 h 75"/>
                    <a:gd name="T14" fmla="*/ 29 w 70"/>
                    <a:gd name="T15" fmla="*/ 69 h 75"/>
                    <a:gd name="T16" fmla="*/ 25 w 70"/>
                    <a:gd name="T17" fmla="*/ 74 h 75"/>
                    <a:gd name="T18" fmla="*/ 41 w 70"/>
                    <a:gd name="T19" fmla="*/ 75 h 75"/>
                    <a:gd name="T20" fmla="*/ 45 w 70"/>
                    <a:gd name="T21" fmla="*/ 66 h 75"/>
                    <a:gd name="T22" fmla="*/ 50 w 70"/>
                    <a:gd name="T23" fmla="*/ 67 h 75"/>
                    <a:gd name="T24" fmla="*/ 55 w 70"/>
                    <a:gd name="T25" fmla="*/ 55 h 75"/>
                    <a:gd name="T26" fmla="*/ 62 w 70"/>
                    <a:gd name="T27" fmla="*/ 54 h 75"/>
                    <a:gd name="T28" fmla="*/ 69 w 70"/>
                    <a:gd name="T29" fmla="*/ 34 h 75"/>
                    <a:gd name="T30" fmla="*/ 70 w 70"/>
                    <a:gd name="T31" fmla="*/ 16 h 75"/>
                    <a:gd name="T32" fmla="*/ 65 w 70"/>
                    <a:gd name="T33" fmla="*/ 4 h 75"/>
                    <a:gd name="T34" fmla="*/ 35 w 70"/>
                    <a:gd name="T35" fmla="*/ 12 h 75"/>
                    <a:gd name="T36" fmla="*/ 0 w 70"/>
                    <a:gd name="T37" fmla="*/ 0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0" h="75">
                      <a:moveTo>
                        <a:pt x="0" y="0"/>
                      </a:moveTo>
                      <a:lnTo>
                        <a:pt x="0" y="15"/>
                      </a:lnTo>
                      <a:lnTo>
                        <a:pt x="15" y="41"/>
                      </a:lnTo>
                      <a:lnTo>
                        <a:pt x="12" y="45"/>
                      </a:lnTo>
                      <a:lnTo>
                        <a:pt x="9" y="37"/>
                      </a:lnTo>
                      <a:lnTo>
                        <a:pt x="12" y="54"/>
                      </a:lnTo>
                      <a:lnTo>
                        <a:pt x="21" y="66"/>
                      </a:lnTo>
                      <a:lnTo>
                        <a:pt x="29" y="69"/>
                      </a:lnTo>
                      <a:lnTo>
                        <a:pt x="25" y="74"/>
                      </a:lnTo>
                      <a:lnTo>
                        <a:pt x="41" y="75"/>
                      </a:lnTo>
                      <a:lnTo>
                        <a:pt x="45" y="66"/>
                      </a:lnTo>
                      <a:lnTo>
                        <a:pt x="50" y="67"/>
                      </a:lnTo>
                      <a:lnTo>
                        <a:pt x="55" y="55"/>
                      </a:lnTo>
                      <a:lnTo>
                        <a:pt x="62" y="54"/>
                      </a:lnTo>
                      <a:lnTo>
                        <a:pt x="69" y="34"/>
                      </a:lnTo>
                      <a:lnTo>
                        <a:pt x="70" y="16"/>
                      </a:lnTo>
                      <a:lnTo>
                        <a:pt x="65" y="4"/>
                      </a:lnTo>
                      <a:lnTo>
                        <a:pt x="35" y="12"/>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53" name="Group 366"/>
            <p:cNvGrpSpPr>
              <a:grpSpLocks/>
            </p:cNvGrpSpPr>
            <p:nvPr/>
          </p:nvGrpSpPr>
          <p:grpSpPr bwMode="auto">
            <a:xfrm>
              <a:off x="5985820" y="3677301"/>
              <a:ext cx="1756086" cy="1891326"/>
              <a:chOff x="3867" y="1154"/>
              <a:chExt cx="2069" cy="2046"/>
            </a:xfrm>
            <a:solidFill>
              <a:schemeClr val="bg1">
                <a:lumMod val="85000"/>
              </a:schemeClr>
            </a:solidFill>
          </p:grpSpPr>
          <p:grpSp>
            <p:nvGrpSpPr>
              <p:cNvPr id="183" name="Group 367"/>
              <p:cNvGrpSpPr>
                <a:grpSpLocks/>
              </p:cNvGrpSpPr>
              <p:nvPr/>
            </p:nvGrpSpPr>
            <p:grpSpPr bwMode="auto">
              <a:xfrm>
                <a:off x="3891" y="1154"/>
                <a:ext cx="2045" cy="1203"/>
                <a:chOff x="3891" y="1154"/>
                <a:chExt cx="2045" cy="1203"/>
              </a:xfrm>
              <a:grpFill/>
            </p:grpSpPr>
            <p:sp>
              <p:nvSpPr>
                <p:cNvPr id="335" name="Freeform 368"/>
                <p:cNvSpPr>
                  <a:spLocks/>
                </p:cNvSpPr>
                <p:nvPr/>
              </p:nvSpPr>
              <p:spPr bwMode="auto">
                <a:xfrm>
                  <a:off x="3992" y="1194"/>
                  <a:ext cx="1944" cy="1163"/>
                </a:xfrm>
                <a:custGeom>
                  <a:avLst/>
                  <a:gdLst>
                    <a:gd name="T0" fmla="*/ 465 w 2614"/>
                    <a:gd name="T1" fmla="*/ 1028 h 1563"/>
                    <a:gd name="T2" fmla="*/ 405 w 2614"/>
                    <a:gd name="T3" fmla="*/ 982 h 1563"/>
                    <a:gd name="T4" fmla="*/ 324 w 2614"/>
                    <a:gd name="T5" fmla="*/ 928 h 1563"/>
                    <a:gd name="T6" fmla="*/ 258 w 2614"/>
                    <a:gd name="T7" fmla="*/ 919 h 1563"/>
                    <a:gd name="T8" fmla="*/ 239 w 2614"/>
                    <a:gd name="T9" fmla="*/ 906 h 1563"/>
                    <a:gd name="T10" fmla="*/ 186 w 2614"/>
                    <a:gd name="T11" fmla="*/ 880 h 1563"/>
                    <a:gd name="T12" fmla="*/ 101 w 2614"/>
                    <a:gd name="T13" fmla="*/ 911 h 1563"/>
                    <a:gd name="T14" fmla="*/ 94 w 2614"/>
                    <a:gd name="T15" fmla="*/ 935 h 1563"/>
                    <a:gd name="T16" fmla="*/ 46 w 2614"/>
                    <a:gd name="T17" fmla="*/ 720 h 1563"/>
                    <a:gd name="T18" fmla="*/ 147 w 2614"/>
                    <a:gd name="T19" fmla="*/ 498 h 1563"/>
                    <a:gd name="T20" fmla="*/ 158 w 2614"/>
                    <a:gd name="T21" fmla="*/ 372 h 1563"/>
                    <a:gd name="T22" fmla="*/ 248 w 2614"/>
                    <a:gd name="T23" fmla="*/ 389 h 1563"/>
                    <a:gd name="T24" fmla="*/ 216 w 2614"/>
                    <a:gd name="T25" fmla="*/ 534 h 1563"/>
                    <a:gd name="T26" fmla="*/ 274 w 2614"/>
                    <a:gd name="T27" fmla="*/ 458 h 1563"/>
                    <a:gd name="T28" fmla="*/ 319 w 2614"/>
                    <a:gd name="T29" fmla="*/ 453 h 1563"/>
                    <a:gd name="T30" fmla="*/ 289 w 2614"/>
                    <a:gd name="T31" fmla="*/ 292 h 1563"/>
                    <a:gd name="T32" fmla="*/ 295 w 2614"/>
                    <a:gd name="T33" fmla="*/ 324 h 1563"/>
                    <a:gd name="T34" fmla="*/ 386 w 2614"/>
                    <a:gd name="T35" fmla="*/ 356 h 1563"/>
                    <a:gd name="T36" fmla="*/ 387 w 2614"/>
                    <a:gd name="T37" fmla="*/ 307 h 1563"/>
                    <a:gd name="T38" fmla="*/ 452 w 2614"/>
                    <a:gd name="T39" fmla="*/ 217 h 1563"/>
                    <a:gd name="T40" fmla="*/ 545 w 2614"/>
                    <a:gd name="T41" fmla="*/ 117 h 1563"/>
                    <a:gd name="T42" fmla="*/ 621 w 2614"/>
                    <a:gd name="T43" fmla="*/ 92 h 1563"/>
                    <a:gd name="T44" fmla="*/ 724 w 2614"/>
                    <a:gd name="T45" fmla="*/ 11 h 1563"/>
                    <a:gd name="T46" fmla="*/ 824 w 2614"/>
                    <a:gd name="T47" fmla="*/ 89 h 1563"/>
                    <a:gd name="T48" fmla="*/ 839 w 2614"/>
                    <a:gd name="T49" fmla="*/ 150 h 1563"/>
                    <a:gd name="T50" fmla="*/ 733 w 2614"/>
                    <a:gd name="T51" fmla="*/ 272 h 1563"/>
                    <a:gd name="T52" fmla="*/ 785 w 2614"/>
                    <a:gd name="T53" fmla="*/ 219 h 1563"/>
                    <a:gd name="T54" fmla="*/ 834 w 2614"/>
                    <a:gd name="T55" fmla="*/ 260 h 1563"/>
                    <a:gd name="T56" fmla="*/ 984 w 2614"/>
                    <a:gd name="T57" fmla="*/ 235 h 1563"/>
                    <a:gd name="T58" fmla="*/ 1060 w 2614"/>
                    <a:gd name="T59" fmla="*/ 333 h 1563"/>
                    <a:gd name="T60" fmla="*/ 1209 w 2614"/>
                    <a:gd name="T61" fmla="*/ 340 h 1563"/>
                    <a:gd name="T62" fmla="*/ 1348 w 2614"/>
                    <a:gd name="T63" fmla="*/ 333 h 1563"/>
                    <a:gd name="T64" fmla="*/ 1525 w 2614"/>
                    <a:gd name="T65" fmla="*/ 425 h 1563"/>
                    <a:gd name="T66" fmla="*/ 1652 w 2614"/>
                    <a:gd name="T67" fmla="*/ 423 h 1563"/>
                    <a:gd name="T68" fmla="*/ 1823 w 2614"/>
                    <a:gd name="T69" fmla="*/ 477 h 1563"/>
                    <a:gd name="T70" fmla="*/ 1870 w 2614"/>
                    <a:gd name="T71" fmla="*/ 534 h 1563"/>
                    <a:gd name="T72" fmla="*/ 1893 w 2614"/>
                    <a:gd name="T73" fmla="*/ 525 h 1563"/>
                    <a:gd name="T74" fmla="*/ 1901 w 2614"/>
                    <a:gd name="T75" fmla="*/ 586 h 1563"/>
                    <a:gd name="T76" fmla="*/ 1885 w 2614"/>
                    <a:gd name="T77" fmla="*/ 614 h 1563"/>
                    <a:gd name="T78" fmla="*/ 1809 w 2614"/>
                    <a:gd name="T79" fmla="*/ 557 h 1563"/>
                    <a:gd name="T80" fmla="*/ 1774 w 2614"/>
                    <a:gd name="T81" fmla="*/ 611 h 1563"/>
                    <a:gd name="T82" fmla="*/ 1787 w 2614"/>
                    <a:gd name="T83" fmla="*/ 670 h 1563"/>
                    <a:gd name="T84" fmla="*/ 1685 w 2614"/>
                    <a:gd name="T85" fmla="*/ 722 h 1563"/>
                    <a:gd name="T86" fmla="*/ 1578 w 2614"/>
                    <a:gd name="T87" fmla="*/ 757 h 1563"/>
                    <a:gd name="T88" fmla="*/ 1545 w 2614"/>
                    <a:gd name="T89" fmla="*/ 830 h 1563"/>
                    <a:gd name="T90" fmla="*/ 1529 w 2614"/>
                    <a:gd name="T91" fmla="*/ 900 h 1563"/>
                    <a:gd name="T92" fmla="*/ 1464 w 2614"/>
                    <a:gd name="T93" fmla="*/ 821 h 1563"/>
                    <a:gd name="T94" fmla="*/ 1567 w 2614"/>
                    <a:gd name="T95" fmla="*/ 687 h 1563"/>
                    <a:gd name="T96" fmla="*/ 1513 w 2614"/>
                    <a:gd name="T97" fmla="*/ 723 h 1563"/>
                    <a:gd name="T98" fmla="*/ 1423 w 2614"/>
                    <a:gd name="T99" fmla="*/ 757 h 1563"/>
                    <a:gd name="T100" fmla="*/ 1383 w 2614"/>
                    <a:gd name="T101" fmla="*/ 765 h 1563"/>
                    <a:gd name="T102" fmla="*/ 1297 w 2614"/>
                    <a:gd name="T103" fmla="*/ 769 h 1563"/>
                    <a:gd name="T104" fmla="*/ 1177 w 2614"/>
                    <a:gd name="T105" fmla="*/ 913 h 1563"/>
                    <a:gd name="T106" fmla="*/ 1223 w 2614"/>
                    <a:gd name="T107" fmla="*/ 917 h 1563"/>
                    <a:gd name="T108" fmla="*/ 1191 w 2614"/>
                    <a:gd name="T109" fmla="*/ 1087 h 1563"/>
                    <a:gd name="T110" fmla="*/ 1082 w 2614"/>
                    <a:gd name="T111" fmla="*/ 1160 h 1563"/>
                    <a:gd name="T112" fmla="*/ 1143 w 2614"/>
                    <a:gd name="T113" fmla="*/ 1038 h 1563"/>
                    <a:gd name="T114" fmla="*/ 993 w 2614"/>
                    <a:gd name="T115" fmla="*/ 933 h 1563"/>
                    <a:gd name="T116" fmla="*/ 866 w 2614"/>
                    <a:gd name="T117" fmla="*/ 1007 h 1563"/>
                    <a:gd name="T118" fmla="*/ 669 w 2614"/>
                    <a:gd name="T119" fmla="*/ 970 h 15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614" h="1563">
                      <a:moveTo>
                        <a:pt x="847" y="1283"/>
                      </a:moveTo>
                      <a:lnTo>
                        <a:pt x="821" y="1306"/>
                      </a:lnTo>
                      <a:lnTo>
                        <a:pt x="825" y="1329"/>
                      </a:lnTo>
                      <a:lnTo>
                        <a:pt x="822" y="1336"/>
                      </a:lnTo>
                      <a:lnTo>
                        <a:pt x="824" y="1347"/>
                      </a:lnTo>
                      <a:lnTo>
                        <a:pt x="820" y="1349"/>
                      </a:lnTo>
                      <a:lnTo>
                        <a:pt x="763" y="1349"/>
                      </a:lnTo>
                      <a:lnTo>
                        <a:pt x="751" y="1337"/>
                      </a:lnTo>
                      <a:lnTo>
                        <a:pt x="704" y="1332"/>
                      </a:lnTo>
                      <a:lnTo>
                        <a:pt x="681" y="1339"/>
                      </a:lnTo>
                      <a:lnTo>
                        <a:pt x="635" y="1367"/>
                      </a:lnTo>
                      <a:lnTo>
                        <a:pt x="625" y="1381"/>
                      </a:lnTo>
                      <a:lnTo>
                        <a:pt x="618" y="1386"/>
                      </a:lnTo>
                      <a:lnTo>
                        <a:pt x="609" y="1383"/>
                      </a:lnTo>
                      <a:lnTo>
                        <a:pt x="616" y="1374"/>
                      </a:lnTo>
                      <a:lnTo>
                        <a:pt x="605" y="1357"/>
                      </a:lnTo>
                      <a:lnTo>
                        <a:pt x="601" y="1359"/>
                      </a:lnTo>
                      <a:lnTo>
                        <a:pt x="598" y="1364"/>
                      </a:lnTo>
                      <a:lnTo>
                        <a:pt x="578" y="1359"/>
                      </a:lnTo>
                      <a:lnTo>
                        <a:pt x="571" y="1350"/>
                      </a:lnTo>
                      <a:lnTo>
                        <a:pt x="570" y="1345"/>
                      </a:lnTo>
                      <a:lnTo>
                        <a:pt x="560" y="1341"/>
                      </a:lnTo>
                      <a:lnTo>
                        <a:pt x="558" y="1330"/>
                      </a:lnTo>
                      <a:lnTo>
                        <a:pt x="544" y="1320"/>
                      </a:lnTo>
                      <a:lnTo>
                        <a:pt x="540" y="1318"/>
                      </a:lnTo>
                      <a:lnTo>
                        <a:pt x="536" y="1322"/>
                      </a:lnTo>
                      <a:lnTo>
                        <a:pt x="531" y="1322"/>
                      </a:lnTo>
                      <a:lnTo>
                        <a:pt x="528" y="1327"/>
                      </a:lnTo>
                      <a:lnTo>
                        <a:pt x="504" y="1327"/>
                      </a:lnTo>
                      <a:lnTo>
                        <a:pt x="499" y="1319"/>
                      </a:lnTo>
                      <a:lnTo>
                        <a:pt x="500" y="1316"/>
                      </a:lnTo>
                      <a:lnTo>
                        <a:pt x="491" y="1310"/>
                      </a:lnTo>
                      <a:lnTo>
                        <a:pt x="488" y="1311"/>
                      </a:lnTo>
                      <a:lnTo>
                        <a:pt x="484" y="1321"/>
                      </a:lnTo>
                      <a:lnTo>
                        <a:pt x="479" y="1325"/>
                      </a:lnTo>
                      <a:lnTo>
                        <a:pt x="436" y="1247"/>
                      </a:lnTo>
                      <a:lnTo>
                        <a:pt x="409" y="1224"/>
                      </a:lnTo>
                      <a:lnTo>
                        <a:pt x="409" y="1219"/>
                      </a:lnTo>
                      <a:lnTo>
                        <a:pt x="416" y="1215"/>
                      </a:lnTo>
                      <a:lnTo>
                        <a:pt x="414" y="1210"/>
                      </a:lnTo>
                      <a:lnTo>
                        <a:pt x="399" y="1217"/>
                      </a:lnTo>
                      <a:lnTo>
                        <a:pt x="391" y="1218"/>
                      </a:lnTo>
                      <a:lnTo>
                        <a:pt x="382" y="1228"/>
                      </a:lnTo>
                      <a:lnTo>
                        <a:pt x="370" y="1233"/>
                      </a:lnTo>
                      <a:lnTo>
                        <a:pt x="370" y="1238"/>
                      </a:lnTo>
                      <a:lnTo>
                        <a:pt x="359" y="1235"/>
                      </a:lnTo>
                      <a:lnTo>
                        <a:pt x="349" y="1240"/>
                      </a:lnTo>
                      <a:lnTo>
                        <a:pt x="347" y="1235"/>
                      </a:lnTo>
                      <a:lnTo>
                        <a:pt x="350" y="1229"/>
                      </a:lnTo>
                      <a:lnTo>
                        <a:pt x="355" y="1227"/>
                      </a:lnTo>
                      <a:lnTo>
                        <a:pt x="354" y="1222"/>
                      </a:lnTo>
                      <a:lnTo>
                        <a:pt x="347" y="1225"/>
                      </a:lnTo>
                      <a:lnTo>
                        <a:pt x="334" y="1220"/>
                      </a:lnTo>
                      <a:lnTo>
                        <a:pt x="332" y="1221"/>
                      </a:lnTo>
                      <a:lnTo>
                        <a:pt x="334" y="1225"/>
                      </a:lnTo>
                      <a:lnTo>
                        <a:pt x="329" y="1225"/>
                      </a:lnTo>
                      <a:lnTo>
                        <a:pt x="330" y="1219"/>
                      </a:lnTo>
                      <a:lnTo>
                        <a:pt x="326" y="1212"/>
                      </a:lnTo>
                      <a:lnTo>
                        <a:pt x="323" y="1211"/>
                      </a:lnTo>
                      <a:lnTo>
                        <a:pt x="322" y="1217"/>
                      </a:lnTo>
                      <a:lnTo>
                        <a:pt x="306" y="1219"/>
                      </a:lnTo>
                      <a:lnTo>
                        <a:pt x="303" y="1214"/>
                      </a:lnTo>
                      <a:lnTo>
                        <a:pt x="307" y="1209"/>
                      </a:lnTo>
                      <a:lnTo>
                        <a:pt x="308" y="1201"/>
                      </a:lnTo>
                      <a:lnTo>
                        <a:pt x="303" y="1197"/>
                      </a:lnTo>
                      <a:lnTo>
                        <a:pt x="301" y="1183"/>
                      </a:lnTo>
                      <a:lnTo>
                        <a:pt x="296" y="1180"/>
                      </a:lnTo>
                      <a:lnTo>
                        <a:pt x="286" y="1184"/>
                      </a:lnTo>
                      <a:lnTo>
                        <a:pt x="276" y="1178"/>
                      </a:lnTo>
                      <a:lnTo>
                        <a:pt x="264" y="1176"/>
                      </a:lnTo>
                      <a:lnTo>
                        <a:pt x="255" y="1182"/>
                      </a:lnTo>
                      <a:lnTo>
                        <a:pt x="250" y="1183"/>
                      </a:lnTo>
                      <a:lnTo>
                        <a:pt x="248" y="1191"/>
                      </a:lnTo>
                      <a:lnTo>
                        <a:pt x="205" y="1201"/>
                      </a:lnTo>
                      <a:lnTo>
                        <a:pt x="190" y="1204"/>
                      </a:lnTo>
                      <a:lnTo>
                        <a:pt x="187" y="1212"/>
                      </a:lnTo>
                      <a:lnTo>
                        <a:pt x="176" y="1212"/>
                      </a:lnTo>
                      <a:lnTo>
                        <a:pt x="168" y="1215"/>
                      </a:lnTo>
                      <a:lnTo>
                        <a:pt x="167" y="1218"/>
                      </a:lnTo>
                      <a:lnTo>
                        <a:pt x="159" y="1215"/>
                      </a:lnTo>
                      <a:lnTo>
                        <a:pt x="150" y="1222"/>
                      </a:lnTo>
                      <a:lnTo>
                        <a:pt x="141" y="1222"/>
                      </a:lnTo>
                      <a:lnTo>
                        <a:pt x="138" y="1226"/>
                      </a:lnTo>
                      <a:lnTo>
                        <a:pt x="136" y="1224"/>
                      </a:lnTo>
                      <a:lnTo>
                        <a:pt x="119" y="1225"/>
                      </a:lnTo>
                      <a:lnTo>
                        <a:pt x="117" y="1222"/>
                      </a:lnTo>
                      <a:lnTo>
                        <a:pt x="107" y="1225"/>
                      </a:lnTo>
                      <a:lnTo>
                        <a:pt x="111" y="1228"/>
                      </a:lnTo>
                      <a:lnTo>
                        <a:pt x="108" y="1236"/>
                      </a:lnTo>
                      <a:lnTo>
                        <a:pt x="116" y="1235"/>
                      </a:lnTo>
                      <a:lnTo>
                        <a:pt x="118" y="1237"/>
                      </a:lnTo>
                      <a:lnTo>
                        <a:pt x="111" y="1240"/>
                      </a:lnTo>
                      <a:lnTo>
                        <a:pt x="112" y="1246"/>
                      </a:lnTo>
                      <a:lnTo>
                        <a:pt x="124" y="1247"/>
                      </a:lnTo>
                      <a:lnTo>
                        <a:pt x="131" y="1253"/>
                      </a:lnTo>
                      <a:lnTo>
                        <a:pt x="127" y="1256"/>
                      </a:lnTo>
                      <a:lnTo>
                        <a:pt x="109" y="1256"/>
                      </a:lnTo>
                      <a:lnTo>
                        <a:pt x="88" y="1238"/>
                      </a:lnTo>
                      <a:lnTo>
                        <a:pt x="56" y="1199"/>
                      </a:lnTo>
                      <a:lnTo>
                        <a:pt x="51" y="1187"/>
                      </a:lnTo>
                      <a:lnTo>
                        <a:pt x="42" y="1168"/>
                      </a:lnTo>
                      <a:lnTo>
                        <a:pt x="28" y="1126"/>
                      </a:lnTo>
                      <a:lnTo>
                        <a:pt x="0" y="1112"/>
                      </a:lnTo>
                      <a:lnTo>
                        <a:pt x="13" y="1085"/>
                      </a:lnTo>
                      <a:lnTo>
                        <a:pt x="17" y="1048"/>
                      </a:lnTo>
                      <a:lnTo>
                        <a:pt x="34" y="1024"/>
                      </a:lnTo>
                      <a:lnTo>
                        <a:pt x="56" y="1007"/>
                      </a:lnTo>
                      <a:lnTo>
                        <a:pt x="62" y="968"/>
                      </a:lnTo>
                      <a:lnTo>
                        <a:pt x="86" y="949"/>
                      </a:lnTo>
                      <a:lnTo>
                        <a:pt x="92" y="923"/>
                      </a:lnTo>
                      <a:lnTo>
                        <a:pt x="98" y="890"/>
                      </a:lnTo>
                      <a:lnTo>
                        <a:pt x="120" y="873"/>
                      </a:lnTo>
                      <a:lnTo>
                        <a:pt x="128" y="851"/>
                      </a:lnTo>
                      <a:lnTo>
                        <a:pt x="150" y="835"/>
                      </a:lnTo>
                      <a:lnTo>
                        <a:pt x="159" y="809"/>
                      </a:lnTo>
                      <a:lnTo>
                        <a:pt x="173" y="809"/>
                      </a:lnTo>
                      <a:lnTo>
                        <a:pt x="187" y="783"/>
                      </a:lnTo>
                      <a:lnTo>
                        <a:pt x="214" y="758"/>
                      </a:lnTo>
                      <a:lnTo>
                        <a:pt x="206" y="713"/>
                      </a:lnTo>
                      <a:lnTo>
                        <a:pt x="197" y="669"/>
                      </a:lnTo>
                      <a:lnTo>
                        <a:pt x="223" y="611"/>
                      </a:lnTo>
                      <a:lnTo>
                        <a:pt x="248" y="644"/>
                      </a:lnTo>
                      <a:lnTo>
                        <a:pt x="264" y="609"/>
                      </a:lnTo>
                      <a:lnTo>
                        <a:pt x="252" y="602"/>
                      </a:lnTo>
                      <a:lnTo>
                        <a:pt x="244" y="581"/>
                      </a:lnTo>
                      <a:lnTo>
                        <a:pt x="245" y="574"/>
                      </a:lnTo>
                      <a:lnTo>
                        <a:pt x="219" y="568"/>
                      </a:lnTo>
                      <a:lnTo>
                        <a:pt x="220" y="545"/>
                      </a:lnTo>
                      <a:lnTo>
                        <a:pt x="228" y="542"/>
                      </a:lnTo>
                      <a:lnTo>
                        <a:pt x="225" y="530"/>
                      </a:lnTo>
                      <a:lnTo>
                        <a:pt x="230" y="506"/>
                      </a:lnTo>
                      <a:lnTo>
                        <a:pt x="213" y="500"/>
                      </a:lnTo>
                      <a:lnTo>
                        <a:pt x="223" y="486"/>
                      </a:lnTo>
                      <a:lnTo>
                        <a:pt x="215" y="486"/>
                      </a:lnTo>
                      <a:lnTo>
                        <a:pt x="218" y="472"/>
                      </a:lnTo>
                      <a:lnTo>
                        <a:pt x="250" y="440"/>
                      </a:lnTo>
                      <a:lnTo>
                        <a:pt x="260" y="389"/>
                      </a:lnTo>
                      <a:lnTo>
                        <a:pt x="268" y="368"/>
                      </a:lnTo>
                      <a:lnTo>
                        <a:pt x="330" y="381"/>
                      </a:lnTo>
                      <a:lnTo>
                        <a:pt x="332" y="414"/>
                      </a:lnTo>
                      <a:lnTo>
                        <a:pt x="315" y="458"/>
                      </a:lnTo>
                      <a:lnTo>
                        <a:pt x="330" y="477"/>
                      </a:lnTo>
                      <a:lnTo>
                        <a:pt x="334" y="496"/>
                      </a:lnTo>
                      <a:lnTo>
                        <a:pt x="333" y="523"/>
                      </a:lnTo>
                      <a:lnTo>
                        <a:pt x="327" y="531"/>
                      </a:lnTo>
                      <a:lnTo>
                        <a:pt x="332" y="555"/>
                      </a:lnTo>
                      <a:lnTo>
                        <a:pt x="328" y="601"/>
                      </a:lnTo>
                      <a:lnTo>
                        <a:pt x="347" y="623"/>
                      </a:lnTo>
                      <a:lnTo>
                        <a:pt x="347" y="633"/>
                      </a:lnTo>
                      <a:lnTo>
                        <a:pt x="340" y="648"/>
                      </a:lnTo>
                      <a:lnTo>
                        <a:pt x="340" y="669"/>
                      </a:lnTo>
                      <a:lnTo>
                        <a:pt x="332" y="676"/>
                      </a:lnTo>
                      <a:lnTo>
                        <a:pt x="322" y="698"/>
                      </a:lnTo>
                      <a:lnTo>
                        <a:pt x="308" y="696"/>
                      </a:lnTo>
                      <a:lnTo>
                        <a:pt x="319" y="707"/>
                      </a:lnTo>
                      <a:lnTo>
                        <a:pt x="290" y="718"/>
                      </a:lnTo>
                      <a:lnTo>
                        <a:pt x="277" y="716"/>
                      </a:lnTo>
                      <a:lnTo>
                        <a:pt x="281" y="719"/>
                      </a:lnTo>
                      <a:lnTo>
                        <a:pt x="283" y="736"/>
                      </a:lnTo>
                      <a:lnTo>
                        <a:pt x="320" y="742"/>
                      </a:lnTo>
                      <a:lnTo>
                        <a:pt x="324" y="741"/>
                      </a:lnTo>
                      <a:lnTo>
                        <a:pt x="326" y="725"/>
                      </a:lnTo>
                      <a:lnTo>
                        <a:pt x="348" y="712"/>
                      </a:lnTo>
                      <a:lnTo>
                        <a:pt x="357" y="688"/>
                      </a:lnTo>
                      <a:lnTo>
                        <a:pt x="372" y="670"/>
                      </a:lnTo>
                      <a:lnTo>
                        <a:pt x="373" y="655"/>
                      </a:lnTo>
                      <a:lnTo>
                        <a:pt x="364" y="634"/>
                      </a:lnTo>
                      <a:lnTo>
                        <a:pt x="369" y="615"/>
                      </a:lnTo>
                      <a:lnTo>
                        <a:pt x="408" y="604"/>
                      </a:lnTo>
                      <a:lnTo>
                        <a:pt x="412" y="617"/>
                      </a:lnTo>
                      <a:lnTo>
                        <a:pt x="423" y="629"/>
                      </a:lnTo>
                      <a:lnTo>
                        <a:pt x="421" y="640"/>
                      </a:lnTo>
                      <a:lnTo>
                        <a:pt x="425" y="645"/>
                      </a:lnTo>
                      <a:lnTo>
                        <a:pt x="421" y="668"/>
                      </a:lnTo>
                      <a:lnTo>
                        <a:pt x="431" y="678"/>
                      </a:lnTo>
                      <a:lnTo>
                        <a:pt x="452" y="676"/>
                      </a:lnTo>
                      <a:lnTo>
                        <a:pt x="427" y="666"/>
                      </a:lnTo>
                      <a:lnTo>
                        <a:pt x="428" y="648"/>
                      </a:lnTo>
                      <a:lnTo>
                        <a:pt x="438" y="640"/>
                      </a:lnTo>
                      <a:lnTo>
                        <a:pt x="429" y="609"/>
                      </a:lnTo>
                      <a:lnTo>
                        <a:pt x="398" y="590"/>
                      </a:lnTo>
                      <a:lnTo>
                        <a:pt x="379" y="599"/>
                      </a:lnTo>
                      <a:lnTo>
                        <a:pt x="354" y="591"/>
                      </a:lnTo>
                      <a:lnTo>
                        <a:pt x="357" y="576"/>
                      </a:lnTo>
                      <a:lnTo>
                        <a:pt x="350" y="554"/>
                      </a:lnTo>
                      <a:lnTo>
                        <a:pt x="364" y="507"/>
                      </a:lnTo>
                      <a:lnTo>
                        <a:pt x="339" y="456"/>
                      </a:lnTo>
                      <a:lnTo>
                        <a:pt x="346" y="438"/>
                      </a:lnTo>
                      <a:lnTo>
                        <a:pt x="377" y="411"/>
                      </a:lnTo>
                      <a:lnTo>
                        <a:pt x="373" y="375"/>
                      </a:lnTo>
                      <a:lnTo>
                        <a:pt x="378" y="373"/>
                      </a:lnTo>
                      <a:lnTo>
                        <a:pt x="389" y="393"/>
                      </a:lnTo>
                      <a:lnTo>
                        <a:pt x="386" y="395"/>
                      </a:lnTo>
                      <a:lnTo>
                        <a:pt x="389" y="411"/>
                      </a:lnTo>
                      <a:lnTo>
                        <a:pt x="381" y="428"/>
                      </a:lnTo>
                      <a:lnTo>
                        <a:pt x="387" y="451"/>
                      </a:lnTo>
                      <a:lnTo>
                        <a:pt x="387" y="461"/>
                      </a:lnTo>
                      <a:lnTo>
                        <a:pt x="381" y="463"/>
                      </a:lnTo>
                      <a:lnTo>
                        <a:pt x="385" y="468"/>
                      </a:lnTo>
                      <a:lnTo>
                        <a:pt x="444" y="492"/>
                      </a:lnTo>
                      <a:lnTo>
                        <a:pt x="434" y="466"/>
                      </a:lnTo>
                      <a:lnTo>
                        <a:pt x="427" y="472"/>
                      </a:lnTo>
                      <a:lnTo>
                        <a:pt x="403" y="454"/>
                      </a:lnTo>
                      <a:lnTo>
                        <a:pt x="397" y="435"/>
                      </a:lnTo>
                      <a:lnTo>
                        <a:pt x="405" y="431"/>
                      </a:lnTo>
                      <a:lnTo>
                        <a:pt x="413" y="446"/>
                      </a:lnTo>
                      <a:lnTo>
                        <a:pt x="421" y="444"/>
                      </a:lnTo>
                      <a:lnTo>
                        <a:pt x="437" y="429"/>
                      </a:lnTo>
                      <a:lnTo>
                        <a:pt x="425" y="424"/>
                      </a:lnTo>
                      <a:lnTo>
                        <a:pt x="426" y="417"/>
                      </a:lnTo>
                      <a:lnTo>
                        <a:pt x="461" y="405"/>
                      </a:lnTo>
                      <a:lnTo>
                        <a:pt x="490" y="425"/>
                      </a:lnTo>
                      <a:lnTo>
                        <a:pt x="504" y="444"/>
                      </a:lnTo>
                      <a:lnTo>
                        <a:pt x="539" y="448"/>
                      </a:lnTo>
                      <a:lnTo>
                        <a:pt x="534" y="466"/>
                      </a:lnTo>
                      <a:lnTo>
                        <a:pt x="519" y="478"/>
                      </a:lnTo>
                      <a:lnTo>
                        <a:pt x="521" y="505"/>
                      </a:lnTo>
                      <a:lnTo>
                        <a:pt x="519" y="531"/>
                      </a:lnTo>
                      <a:lnTo>
                        <a:pt x="537" y="543"/>
                      </a:lnTo>
                      <a:lnTo>
                        <a:pt x="536" y="531"/>
                      </a:lnTo>
                      <a:lnTo>
                        <a:pt x="546" y="526"/>
                      </a:lnTo>
                      <a:lnTo>
                        <a:pt x="546" y="509"/>
                      </a:lnTo>
                      <a:lnTo>
                        <a:pt x="539" y="474"/>
                      </a:lnTo>
                      <a:lnTo>
                        <a:pt x="545" y="452"/>
                      </a:lnTo>
                      <a:lnTo>
                        <a:pt x="543" y="438"/>
                      </a:lnTo>
                      <a:lnTo>
                        <a:pt x="519" y="424"/>
                      </a:lnTo>
                      <a:lnTo>
                        <a:pt x="521" y="418"/>
                      </a:lnTo>
                      <a:lnTo>
                        <a:pt x="520" y="413"/>
                      </a:lnTo>
                      <a:lnTo>
                        <a:pt x="493" y="399"/>
                      </a:lnTo>
                      <a:lnTo>
                        <a:pt x="490" y="382"/>
                      </a:lnTo>
                      <a:lnTo>
                        <a:pt x="494" y="370"/>
                      </a:lnTo>
                      <a:lnTo>
                        <a:pt x="481" y="352"/>
                      </a:lnTo>
                      <a:lnTo>
                        <a:pt x="486" y="345"/>
                      </a:lnTo>
                      <a:lnTo>
                        <a:pt x="481" y="342"/>
                      </a:lnTo>
                      <a:lnTo>
                        <a:pt x="490" y="332"/>
                      </a:lnTo>
                      <a:lnTo>
                        <a:pt x="486" y="326"/>
                      </a:lnTo>
                      <a:lnTo>
                        <a:pt x="494" y="323"/>
                      </a:lnTo>
                      <a:lnTo>
                        <a:pt x="603" y="303"/>
                      </a:lnTo>
                      <a:lnTo>
                        <a:pt x="602" y="293"/>
                      </a:lnTo>
                      <a:lnTo>
                        <a:pt x="608" y="291"/>
                      </a:lnTo>
                      <a:lnTo>
                        <a:pt x="603" y="277"/>
                      </a:lnTo>
                      <a:lnTo>
                        <a:pt x="588" y="269"/>
                      </a:lnTo>
                      <a:lnTo>
                        <a:pt x="602" y="256"/>
                      </a:lnTo>
                      <a:lnTo>
                        <a:pt x="585" y="247"/>
                      </a:lnTo>
                      <a:lnTo>
                        <a:pt x="589" y="235"/>
                      </a:lnTo>
                      <a:lnTo>
                        <a:pt x="605" y="248"/>
                      </a:lnTo>
                      <a:lnTo>
                        <a:pt x="612" y="226"/>
                      </a:lnTo>
                      <a:lnTo>
                        <a:pt x="623" y="221"/>
                      </a:lnTo>
                      <a:lnTo>
                        <a:pt x="608" y="214"/>
                      </a:lnTo>
                      <a:lnTo>
                        <a:pt x="629" y="214"/>
                      </a:lnTo>
                      <a:lnTo>
                        <a:pt x="653" y="186"/>
                      </a:lnTo>
                      <a:lnTo>
                        <a:pt x="733" y="157"/>
                      </a:lnTo>
                      <a:lnTo>
                        <a:pt x="735" y="149"/>
                      </a:lnTo>
                      <a:lnTo>
                        <a:pt x="723" y="150"/>
                      </a:lnTo>
                      <a:lnTo>
                        <a:pt x="723" y="142"/>
                      </a:lnTo>
                      <a:lnTo>
                        <a:pt x="779" y="134"/>
                      </a:lnTo>
                      <a:lnTo>
                        <a:pt x="785" y="138"/>
                      </a:lnTo>
                      <a:lnTo>
                        <a:pt x="778" y="157"/>
                      </a:lnTo>
                      <a:lnTo>
                        <a:pt x="791" y="146"/>
                      </a:lnTo>
                      <a:lnTo>
                        <a:pt x="796" y="148"/>
                      </a:lnTo>
                      <a:lnTo>
                        <a:pt x="794" y="157"/>
                      </a:lnTo>
                      <a:lnTo>
                        <a:pt x="819" y="148"/>
                      </a:lnTo>
                      <a:lnTo>
                        <a:pt x="816" y="139"/>
                      </a:lnTo>
                      <a:lnTo>
                        <a:pt x="835" y="124"/>
                      </a:lnTo>
                      <a:lnTo>
                        <a:pt x="847" y="136"/>
                      </a:lnTo>
                      <a:lnTo>
                        <a:pt x="855" y="144"/>
                      </a:lnTo>
                      <a:lnTo>
                        <a:pt x="858" y="126"/>
                      </a:lnTo>
                      <a:lnTo>
                        <a:pt x="839" y="107"/>
                      </a:lnTo>
                      <a:lnTo>
                        <a:pt x="883" y="101"/>
                      </a:lnTo>
                      <a:lnTo>
                        <a:pt x="883" y="91"/>
                      </a:lnTo>
                      <a:lnTo>
                        <a:pt x="888" y="93"/>
                      </a:lnTo>
                      <a:lnTo>
                        <a:pt x="879" y="78"/>
                      </a:lnTo>
                      <a:lnTo>
                        <a:pt x="887" y="55"/>
                      </a:lnTo>
                      <a:lnTo>
                        <a:pt x="920" y="8"/>
                      </a:lnTo>
                      <a:lnTo>
                        <a:pt x="941" y="0"/>
                      </a:lnTo>
                      <a:lnTo>
                        <a:pt x="973" y="15"/>
                      </a:lnTo>
                      <a:lnTo>
                        <a:pt x="979" y="34"/>
                      </a:lnTo>
                      <a:lnTo>
                        <a:pt x="945" y="67"/>
                      </a:lnTo>
                      <a:lnTo>
                        <a:pt x="973" y="50"/>
                      </a:lnTo>
                      <a:lnTo>
                        <a:pt x="972" y="60"/>
                      </a:lnTo>
                      <a:lnTo>
                        <a:pt x="1002" y="64"/>
                      </a:lnTo>
                      <a:lnTo>
                        <a:pt x="1004" y="71"/>
                      </a:lnTo>
                      <a:lnTo>
                        <a:pt x="1000" y="84"/>
                      </a:lnTo>
                      <a:lnTo>
                        <a:pt x="981" y="108"/>
                      </a:lnTo>
                      <a:lnTo>
                        <a:pt x="1004" y="108"/>
                      </a:lnTo>
                      <a:lnTo>
                        <a:pt x="1020" y="84"/>
                      </a:lnTo>
                      <a:lnTo>
                        <a:pt x="1076" y="87"/>
                      </a:lnTo>
                      <a:lnTo>
                        <a:pt x="1108" y="120"/>
                      </a:lnTo>
                      <a:lnTo>
                        <a:pt x="1105" y="128"/>
                      </a:lnTo>
                      <a:lnTo>
                        <a:pt x="1110" y="139"/>
                      </a:lnTo>
                      <a:lnTo>
                        <a:pt x="1116" y="127"/>
                      </a:lnTo>
                      <a:lnTo>
                        <a:pt x="1124" y="152"/>
                      </a:lnTo>
                      <a:lnTo>
                        <a:pt x="1129" y="152"/>
                      </a:lnTo>
                      <a:lnTo>
                        <a:pt x="1130" y="161"/>
                      </a:lnTo>
                      <a:lnTo>
                        <a:pt x="1122" y="178"/>
                      </a:lnTo>
                      <a:lnTo>
                        <a:pt x="1104" y="159"/>
                      </a:lnTo>
                      <a:lnTo>
                        <a:pt x="1112" y="178"/>
                      </a:lnTo>
                      <a:lnTo>
                        <a:pt x="1128" y="183"/>
                      </a:lnTo>
                      <a:lnTo>
                        <a:pt x="1125" y="188"/>
                      </a:lnTo>
                      <a:lnTo>
                        <a:pt x="1128" y="201"/>
                      </a:lnTo>
                      <a:lnTo>
                        <a:pt x="1116" y="220"/>
                      </a:lnTo>
                      <a:lnTo>
                        <a:pt x="1099" y="231"/>
                      </a:lnTo>
                      <a:lnTo>
                        <a:pt x="1103" y="235"/>
                      </a:lnTo>
                      <a:lnTo>
                        <a:pt x="1091" y="238"/>
                      </a:lnTo>
                      <a:lnTo>
                        <a:pt x="1091" y="248"/>
                      </a:lnTo>
                      <a:lnTo>
                        <a:pt x="1064" y="260"/>
                      </a:lnTo>
                      <a:lnTo>
                        <a:pt x="1020" y="324"/>
                      </a:lnTo>
                      <a:lnTo>
                        <a:pt x="1000" y="323"/>
                      </a:lnTo>
                      <a:lnTo>
                        <a:pt x="968" y="373"/>
                      </a:lnTo>
                      <a:lnTo>
                        <a:pt x="979" y="366"/>
                      </a:lnTo>
                      <a:lnTo>
                        <a:pt x="993" y="373"/>
                      </a:lnTo>
                      <a:lnTo>
                        <a:pt x="985" y="366"/>
                      </a:lnTo>
                      <a:lnTo>
                        <a:pt x="985" y="356"/>
                      </a:lnTo>
                      <a:lnTo>
                        <a:pt x="986" y="352"/>
                      </a:lnTo>
                      <a:lnTo>
                        <a:pt x="1008" y="354"/>
                      </a:lnTo>
                      <a:lnTo>
                        <a:pt x="1040" y="339"/>
                      </a:lnTo>
                      <a:lnTo>
                        <a:pt x="1044" y="335"/>
                      </a:lnTo>
                      <a:lnTo>
                        <a:pt x="1038" y="326"/>
                      </a:lnTo>
                      <a:lnTo>
                        <a:pt x="1050" y="334"/>
                      </a:lnTo>
                      <a:lnTo>
                        <a:pt x="1073" y="319"/>
                      </a:lnTo>
                      <a:lnTo>
                        <a:pt x="1066" y="310"/>
                      </a:lnTo>
                      <a:lnTo>
                        <a:pt x="1050" y="323"/>
                      </a:lnTo>
                      <a:lnTo>
                        <a:pt x="1046" y="309"/>
                      </a:lnTo>
                      <a:lnTo>
                        <a:pt x="1056" y="294"/>
                      </a:lnTo>
                      <a:lnTo>
                        <a:pt x="1071" y="303"/>
                      </a:lnTo>
                      <a:lnTo>
                        <a:pt x="1083" y="294"/>
                      </a:lnTo>
                      <a:lnTo>
                        <a:pt x="1079" y="299"/>
                      </a:lnTo>
                      <a:lnTo>
                        <a:pt x="1081" y="309"/>
                      </a:lnTo>
                      <a:lnTo>
                        <a:pt x="1104" y="317"/>
                      </a:lnTo>
                      <a:lnTo>
                        <a:pt x="1110" y="310"/>
                      </a:lnTo>
                      <a:lnTo>
                        <a:pt x="1109" y="294"/>
                      </a:lnTo>
                      <a:lnTo>
                        <a:pt x="1120" y="321"/>
                      </a:lnTo>
                      <a:lnTo>
                        <a:pt x="1118" y="340"/>
                      </a:lnTo>
                      <a:lnTo>
                        <a:pt x="1124" y="342"/>
                      </a:lnTo>
                      <a:lnTo>
                        <a:pt x="1116" y="348"/>
                      </a:lnTo>
                      <a:lnTo>
                        <a:pt x="1122" y="349"/>
                      </a:lnTo>
                      <a:lnTo>
                        <a:pt x="1139" y="342"/>
                      </a:lnTo>
                      <a:lnTo>
                        <a:pt x="1124" y="329"/>
                      </a:lnTo>
                      <a:lnTo>
                        <a:pt x="1165" y="316"/>
                      </a:lnTo>
                      <a:lnTo>
                        <a:pt x="1228" y="330"/>
                      </a:lnTo>
                      <a:lnTo>
                        <a:pt x="1219" y="334"/>
                      </a:lnTo>
                      <a:lnTo>
                        <a:pt x="1221" y="352"/>
                      </a:lnTo>
                      <a:lnTo>
                        <a:pt x="1271" y="368"/>
                      </a:lnTo>
                      <a:lnTo>
                        <a:pt x="1312" y="360"/>
                      </a:lnTo>
                      <a:lnTo>
                        <a:pt x="1317" y="354"/>
                      </a:lnTo>
                      <a:lnTo>
                        <a:pt x="1311" y="333"/>
                      </a:lnTo>
                      <a:lnTo>
                        <a:pt x="1315" y="313"/>
                      </a:lnTo>
                      <a:lnTo>
                        <a:pt x="1323" y="316"/>
                      </a:lnTo>
                      <a:lnTo>
                        <a:pt x="1325" y="306"/>
                      </a:lnTo>
                      <a:lnTo>
                        <a:pt x="1379" y="335"/>
                      </a:lnTo>
                      <a:lnTo>
                        <a:pt x="1386" y="326"/>
                      </a:lnTo>
                      <a:lnTo>
                        <a:pt x="1408" y="332"/>
                      </a:lnTo>
                      <a:lnTo>
                        <a:pt x="1434" y="364"/>
                      </a:lnTo>
                      <a:lnTo>
                        <a:pt x="1429" y="389"/>
                      </a:lnTo>
                      <a:lnTo>
                        <a:pt x="1436" y="403"/>
                      </a:lnTo>
                      <a:lnTo>
                        <a:pt x="1433" y="415"/>
                      </a:lnTo>
                      <a:lnTo>
                        <a:pt x="1435" y="417"/>
                      </a:lnTo>
                      <a:lnTo>
                        <a:pt x="1419" y="434"/>
                      </a:lnTo>
                      <a:lnTo>
                        <a:pt x="1421" y="450"/>
                      </a:lnTo>
                      <a:lnTo>
                        <a:pt x="1426" y="448"/>
                      </a:lnTo>
                      <a:lnTo>
                        <a:pt x="1443" y="486"/>
                      </a:lnTo>
                      <a:lnTo>
                        <a:pt x="1462" y="493"/>
                      </a:lnTo>
                      <a:lnTo>
                        <a:pt x="1469" y="506"/>
                      </a:lnTo>
                      <a:lnTo>
                        <a:pt x="1483" y="478"/>
                      </a:lnTo>
                      <a:lnTo>
                        <a:pt x="1484" y="456"/>
                      </a:lnTo>
                      <a:lnTo>
                        <a:pt x="1497" y="429"/>
                      </a:lnTo>
                      <a:lnTo>
                        <a:pt x="1514" y="463"/>
                      </a:lnTo>
                      <a:lnTo>
                        <a:pt x="1537" y="468"/>
                      </a:lnTo>
                      <a:lnTo>
                        <a:pt x="1541" y="451"/>
                      </a:lnTo>
                      <a:lnTo>
                        <a:pt x="1552" y="450"/>
                      </a:lnTo>
                      <a:lnTo>
                        <a:pt x="1598" y="480"/>
                      </a:lnTo>
                      <a:lnTo>
                        <a:pt x="1626" y="457"/>
                      </a:lnTo>
                      <a:lnTo>
                        <a:pt x="1637" y="461"/>
                      </a:lnTo>
                      <a:lnTo>
                        <a:pt x="1631" y="443"/>
                      </a:lnTo>
                      <a:lnTo>
                        <a:pt x="1635" y="437"/>
                      </a:lnTo>
                      <a:lnTo>
                        <a:pt x="1632" y="425"/>
                      </a:lnTo>
                      <a:lnTo>
                        <a:pt x="1660" y="391"/>
                      </a:lnTo>
                      <a:lnTo>
                        <a:pt x="1654" y="380"/>
                      </a:lnTo>
                      <a:lnTo>
                        <a:pt x="1659" y="374"/>
                      </a:lnTo>
                      <a:lnTo>
                        <a:pt x="1822" y="413"/>
                      </a:lnTo>
                      <a:lnTo>
                        <a:pt x="1828" y="418"/>
                      </a:lnTo>
                      <a:lnTo>
                        <a:pt x="1833" y="437"/>
                      </a:lnTo>
                      <a:lnTo>
                        <a:pt x="1822" y="434"/>
                      </a:lnTo>
                      <a:lnTo>
                        <a:pt x="1812" y="447"/>
                      </a:lnTo>
                      <a:lnTo>
                        <a:pt x="1836" y="451"/>
                      </a:lnTo>
                      <a:lnTo>
                        <a:pt x="1846" y="464"/>
                      </a:lnTo>
                      <a:lnTo>
                        <a:pt x="1863" y="462"/>
                      </a:lnTo>
                      <a:lnTo>
                        <a:pt x="1878" y="478"/>
                      </a:lnTo>
                      <a:lnTo>
                        <a:pt x="1867" y="491"/>
                      </a:lnTo>
                      <a:lnTo>
                        <a:pt x="1882" y="500"/>
                      </a:lnTo>
                      <a:lnTo>
                        <a:pt x="1923" y="490"/>
                      </a:lnTo>
                      <a:lnTo>
                        <a:pt x="2004" y="492"/>
                      </a:lnTo>
                      <a:lnTo>
                        <a:pt x="2025" y="522"/>
                      </a:lnTo>
                      <a:lnTo>
                        <a:pt x="2026" y="533"/>
                      </a:lnTo>
                      <a:lnTo>
                        <a:pt x="2019" y="556"/>
                      </a:lnTo>
                      <a:lnTo>
                        <a:pt x="2050" y="571"/>
                      </a:lnTo>
                      <a:lnTo>
                        <a:pt x="2050" y="580"/>
                      </a:lnTo>
                      <a:lnTo>
                        <a:pt x="2072" y="562"/>
                      </a:lnTo>
                      <a:lnTo>
                        <a:pt x="2104" y="558"/>
                      </a:lnTo>
                      <a:lnTo>
                        <a:pt x="2122" y="570"/>
                      </a:lnTo>
                      <a:lnTo>
                        <a:pt x="2158" y="575"/>
                      </a:lnTo>
                      <a:lnTo>
                        <a:pt x="2176" y="559"/>
                      </a:lnTo>
                      <a:lnTo>
                        <a:pt x="2183" y="570"/>
                      </a:lnTo>
                      <a:lnTo>
                        <a:pt x="2186" y="590"/>
                      </a:lnTo>
                      <a:lnTo>
                        <a:pt x="2217" y="614"/>
                      </a:lnTo>
                      <a:lnTo>
                        <a:pt x="2239" y="596"/>
                      </a:lnTo>
                      <a:lnTo>
                        <a:pt x="2230" y="570"/>
                      </a:lnTo>
                      <a:lnTo>
                        <a:pt x="2221" y="568"/>
                      </a:lnTo>
                      <a:lnTo>
                        <a:pt x="2228" y="561"/>
                      </a:lnTo>
                      <a:lnTo>
                        <a:pt x="2228" y="546"/>
                      </a:lnTo>
                      <a:lnTo>
                        <a:pt x="2235" y="543"/>
                      </a:lnTo>
                      <a:lnTo>
                        <a:pt x="2282" y="555"/>
                      </a:lnTo>
                      <a:lnTo>
                        <a:pt x="2338" y="554"/>
                      </a:lnTo>
                      <a:lnTo>
                        <a:pt x="2382" y="579"/>
                      </a:lnTo>
                      <a:lnTo>
                        <a:pt x="2412" y="606"/>
                      </a:lnTo>
                      <a:lnTo>
                        <a:pt x="2419" y="608"/>
                      </a:lnTo>
                      <a:lnTo>
                        <a:pt x="2434" y="615"/>
                      </a:lnTo>
                      <a:lnTo>
                        <a:pt x="2437" y="627"/>
                      </a:lnTo>
                      <a:lnTo>
                        <a:pt x="2448" y="631"/>
                      </a:lnTo>
                      <a:lnTo>
                        <a:pt x="2451" y="641"/>
                      </a:lnTo>
                      <a:lnTo>
                        <a:pt x="2463" y="643"/>
                      </a:lnTo>
                      <a:lnTo>
                        <a:pt x="2472" y="649"/>
                      </a:lnTo>
                      <a:lnTo>
                        <a:pt x="2473" y="654"/>
                      </a:lnTo>
                      <a:lnTo>
                        <a:pt x="2470" y="658"/>
                      </a:lnTo>
                      <a:lnTo>
                        <a:pt x="2488" y="662"/>
                      </a:lnTo>
                      <a:lnTo>
                        <a:pt x="2481" y="669"/>
                      </a:lnTo>
                      <a:lnTo>
                        <a:pt x="2502" y="683"/>
                      </a:lnTo>
                      <a:lnTo>
                        <a:pt x="2492" y="667"/>
                      </a:lnTo>
                      <a:lnTo>
                        <a:pt x="2502" y="669"/>
                      </a:lnTo>
                      <a:lnTo>
                        <a:pt x="2512" y="684"/>
                      </a:lnTo>
                      <a:lnTo>
                        <a:pt x="2510" y="686"/>
                      </a:lnTo>
                      <a:lnTo>
                        <a:pt x="2515" y="717"/>
                      </a:lnTo>
                      <a:lnTo>
                        <a:pt x="2530" y="728"/>
                      </a:lnTo>
                      <a:lnTo>
                        <a:pt x="2529" y="737"/>
                      </a:lnTo>
                      <a:lnTo>
                        <a:pt x="2534" y="727"/>
                      </a:lnTo>
                      <a:lnTo>
                        <a:pt x="2526" y="722"/>
                      </a:lnTo>
                      <a:lnTo>
                        <a:pt x="2527" y="706"/>
                      </a:lnTo>
                      <a:lnTo>
                        <a:pt x="2519" y="702"/>
                      </a:lnTo>
                      <a:lnTo>
                        <a:pt x="2532" y="704"/>
                      </a:lnTo>
                      <a:lnTo>
                        <a:pt x="2534" y="698"/>
                      </a:lnTo>
                      <a:lnTo>
                        <a:pt x="2544" y="703"/>
                      </a:lnTo>
                      <a:lnTo>
                        <a:pt x="2540" y="708"/>
                      </a:lnTo>
                      <a:lnTo>
                        <a:pt x="2542" y="714"/>
                      </a:lnTo>
                      <a:lnTo>
                        <a:pt x="2545" y="706"/>
                      </a:lnTo>
                      <a:lnTo>
                        <a:pt x="2573" y="708"/>
                      </a:lnTo>
                      <a:lnTo>
                        <a:pt x="2598" y="738"/>
                      </a:lnTo>
                      <a:lnTo>
                        <a:pt x="2596" y="743"/>
                      </a:lnTo>
                      <a:lnTo>
                        <a:pt x="2614" y="748"/>
                      </a:lnTo>
                      <a:lnTo>
                        <a:pt x="2596" y="757"/>
                      </a:lnTo>
                      <a:lnTo>
                        <a:pt x="2595" y="772"/>
                      </a:lnTo>
                      <a:lnTo>
                        <a:pt x="2580" y="761"/>
                      </a:lnTo>
                      <a:lnTo>
                        <a:pt x="2580" y="769"/>
                      </a:lnTo>
                      <a:lnTo>
                        <a:pt x="2585" y="777"/>
                      </a:lnTo>
                      <a:lnTo>
                        <a:pt x="2570" y="776"/>
                      </a:lnTo>
                      <a:lnTo>
                        <a:pt x="2565" y="788"/>
                      </a:lnTo>
                      <a:lnTo>
                        <a:pt x="2556" y="788"/>
                      </a:lnTo>
                      <a:lnTo>
                        <a:pt x="2566" y="798"/>
                      </a:lnTo>
                      <a:lnTo>
                        <a:pt x="2547" y="811"/>
                      </a:lnTo>
                      <a:lnTo>
                        <a:pt x="2555" y="812"/>
                      </a:lnTo>
                      <a:lnTo>
                        <a:pt x="2550" y="816"/>
                      </a:lnTo>
                      <a:lnTo>
                        <a:pt x="2562" y="827"/>
                      </a:lnTo>
                      <a:lnTo>
                        <a:pt x="2547" y="825"/>
                      </a:lnTo>
                      <a:lnTo>
                        <a:pt x="2551" y="827"/>
                      </a:lnTo>
                      <a:lnTo>
                        <a:pt x="2549" y="834"/>
                      </a:lnTo>
                      <a:lnTo>
                        <a:pt x="2541" y="832"/>
                      </a:lnTo>
                      <a:lnTo>
                        <a:pt x="2542" y="819"/>
                      </a:lnTo>
                      <a:lnTo>
                        <a:pt x="2537" y="831"/>
                      </a:lnTo>
                      <a:lnTo>
                        <a:pt x="2535" y="825"/>
                      </a:lnTo>
                      <a:lnTo>
                        <a:pt x="2529" y="828"/>
                      </a:lnTo>
                      <a:lnTo>
                        <a:pt x="2526" y="818"/>
                      </a:lnTo>
                      <a:lnTo>
                        <a:pt x="2514" y="812"/>
                      </a:lnTo>
                      <a:lnTo>
                        <a:pt x="2516" y="809"/>
                      </a:lnTo>
                      <a:lnTo>
                        <a:pt x="2510" y="811"/>
                      </a:lnTo>
                      <a:lnTo>
                        <a:pt x="2511" y="813"/>
                      </a:lnTo>
                      <a:lnTo>
                        <a:pt x="2503" y="811"/>
                      </a:lnTo>
                      <a:lnTo>
                        <a:pt x="2492" y="799"/>
                      </a:lnTo>
                      <a:lnTo>
                        <a:pt x="2492" y="778"/>
                      </a:lnTo>
                      <a:lnTo>
                        <a:pt x="2481" y="772"/>
                      </a:lnTo>
                      <a:lnTo>
                        <a:pt x="2443" y="775"/>
                      </a:lnTo>
                      <a:lnTo>
                        <a:pt x="2433" y="749"/>
                      </a:lnTo>
                      <a:lnTo>
                        <a:pt x="2442" y="748"/>
                      </a:lnTo>
                      <a:lnTo>
                        <a:pt x="2442" y="736"/>
                      </a:lnTo>
                      <a:lnTo>
                        <a:pt x="2434" y="746"/>
                      </a:lnTo>
                      <a:lnTo>
                        <a:pt x="2429" y="737"/>
                      </a:lnTo>
                      <a:lnTo>
                        <a:pt x="2426" y="737"/>
                      </a:lnTo>
                      <a:lnTo>
                        <a:pt x="2426" y="746"/>
                      </a:lnTo>
                      <a:lnTo>
                        <a:pt x="2414" y="747"/>
                      </a:lnTo>
                      <a:lnTo>
                        <a:pt x="2416" y="759"/>
                      </a:lnTo>
                      <a:lnTo>
                        <a:pt x="2427" y="775"/>
                      </a:lnTo>
                      <a:lnTo>
                        <a:pt x="2413" y="797"/>
                      </a:lnTo>
                      <a:lnTo>
                        <a:pt x="2409" y="801"/>
                      </a:lnTo>
                      <a:lnTo>
                        <a:pt x="2385" y="821"/>
                      </a:lnTo>
                      <a:lnTo>
                        <a:pt x="2379" y="813"/>
                      </a:lnTo>
                      <a:lnTo>
                        <a:pt x="2363" y="813"/>
                      </a:lnTo>
                      <a:lnTo>
                        <a:pt x="2365" y="829"/>
                      </a:lnTo>
                      <a:lnTo>
                        <a:pt x="2377" y="835"/>
                      </a:lnTo>
                      <a:lnTo>
                        <a:pt x="2380" y="831"/>
                      </a:lnTo>
                      <a:lnTo>
                        <a:pt x="2385" y="842"/>
                      </a:lnTo>
                      <a:lnTo>
                        <a:pt x="2380" y="845"/>
                      </a:lnTo>
                      <a:lnTo>
                        <a:pt x="2388" y="847"/>
                      </a:lnTo>
                      <a:lnTo>
                        <a:pt x="2391" y="868"/>
                      </a:lnTo>
                      <a:lnTo>
                        <a:pt x="2401" y="887"/>
                      </a:lnTo>
                      <a:lnTo>
                        <a:pt x="2394" y="888"/>
                      </a:lnTo>
                      <a:lnTo>
                        <a:pt x="2403" y="900"/>
                      </a:lnTo>
                      <a:lnTo>
                        <a:pt x="2394" y="917"/>
                      </a:lnTo>
                      <a:lnTo>
                        <a:pt x="2367" y="903"/>
                      </a:lnTo>
                      <a:lnTo>
                        <a:pt x="2363" y="907"/>
                      </a:lnTo>
                      <a:lnTo>
                        <a:pt x="2354" y="894"/>
                      </a:lnTo>
                      <a:lnTo>
                        <a:pt x="2358" y="909"/>
                      </a:lnTo>
                      <a:lnTo>
                        <a:pt x="2318" y="925"/>
                      </a:lnTo>
                      <a:lnTo>
                        <a:pt x="2316" y="933"/>
                      </a:lnTo>
                      <a:lnTo>
                        <a:pt x="2294" y="945"/>
                      </a:lnTo>
                      <a:lnTo>
                        <a:pt x="2286" y="943"/>
                      </a:lnTo>
                      <a:lnTo>
                        <a:pt x="2281" y="955"/>
                      </a:lnTo>
                      <a:lnTo>
                        <a:pt x="2265" y="964"/>
                      </a:lnTo>
                      <a:lnTo>
                        <a:pt x="2266" y="970"/>
                      </a:lnTo>
                      <a:lnTo>
                        <a:pt x="2259" y="968"/>
                      </a:lnTo>
                      <a:lnTo>
                        <a:pt x="2260" y="975"/>
                      </a:lnTo>
                      <a:lnTo>
                        <a:pt x="2229" y="994"/>
                      </a:lnTo>
                      <a:lnTo>
                        <a:pt x="2226" y="1013"/>
                      </a:lnTo>
                      <a:lnTo>
                        <a:pt x="2207" y="992"/>
                      </a:lnTo>
                      <a:lnTo>
                        <a:pt x="2183" y="986"/>
                      </a:lnTo>
                      <a:lnTo>
                        <a:pt x="2161" y="995"/>
                      </a:lnTo>
                      <a:lnTo>
                        <a:pt x="2146" y="1018"/>
                      </a:lnTo>
                      <a:lnTo>
                        <a:pt x="2147" y="995"/>
                      </a:lnTo>
                      <a:lnTo>
                        <a:pt x="2144" y="992"/>
                      </a:lnTo>
                      <a:lnTo>
                        <a:pt x="2127" y="1003"/>
                      </a:lnTo>
                      <a:lnTo>
                        <a:pt x="2122" y="1018"/>
                      </a:lnTo>
                      <a:lnTo>
                        <a:pt x="2114" y="1009"/>
                      </a:lnTo>
                      <a:lnTo>
                        <a:pt x="2107" y="1017"/>
                      </a:lnTo>
                      <a:lnTo>
                        <a:pt x="2103" y="1012"/>
                      </a:lnTo>
                      <a:lnTo>
                        <a:pt x="2094" y="1017"/>
                      </a:lnTo>
                      <a:lnTo>
                        <a:pt x="2087" y="1047"/>
                      </a:lnTo>
                      <a:lnTo>
                        <a:pt x="2082" y="1047"/>
                      </a:lnTo>
                      <a:lnTo>
                        <a:pt x="2065" y="1078"/>
                      </a:lnTo>
                      <a:lnTo>
                        <a:pt x="2064" y="1090"/>
                      </a:lnTo>
                      <a:lnTo>
                        <a:pt x="2068" y="1096"/>
                      </a:lnTo>
                      <a:lnTo>
                        <a:pt x="2077" y="1088"/>
                      </a:lnTo>
                      <a:lnTo>
                        <a:pt x="2088" y="1094"/>
                      </a:lnTo>
                      <a:lnTo>
                        <a:pt x="2078" y="1116"/>
                      </a:lnTo>
                      <a:lnTo>
                        <a:pt x="2079" y="1132"/>
                      </a:lnTo>
                      <a:lnTo>
                        <a:pt x="2088" y="1136"/>
                      </a:lnTo>
                      <a:lnTo>
                        <a:pt x="2089" y="1149"/>
                      </a:lnTo>
                      <a:lnTo>
                        <a:pt x="2083" y="1159"/>
                      </a:lnTo>
                      <a:lnTo>
                        <a:pt x="2077" y="1150"/>
                      </a:lnTo>
                      <a:lnTo>
                        <a:pt x="2082" y="1139"/>
                      </a:lnTo>
                      <a:lnTo>
                        <a:pt x="2069" y="1145"/>
                      </a:lnTo>
                      <a:lnTo>
                        <a:pt x="2072" y="1151"/>
                      </a:lnTo>
                      <a:lnTo>
                        <a:pt x="2062" y="1160"/>
                      </a:lnTo>
                      <a:lnTo>
                        <a:pt x="2058" y="1174"/>
                      </a:lnTo>
                      <a:lnTo>
                        <a:pt x="2065" y="1201"/>
                      </a:lnTo>
                      <a:lnTo>
                        <a:pt x="2056" y="1209"/>
                      </a:lnTo>
                      <a:lnTo>
                        <a:pt x="2044" y="1206"/>
                      </a:lnTo>
                      <a:lnTo>
                        <a:pt x="2024" y="1225"/>
                      </a:lnTo>
                      <a:lnTo>
                        <a:pt x="2025" y="1253"/>
                      </a:lnTo>
                      <a:lnTo>
                        <a:pt x="2020" y="1250"/>
                      </a:lnTo>
                      <a:lnTo>
                        <a:pt x="1999" y="1259"/>
                      </a:lnTo>
                      <a:lnTo>
                        <a:pt x="1992" y="1293"/>
                      </a:lnTo>
                      <a:lnTo>
                        <a:pt x="1964" y="1323"/>
                      </a:lnTo>
                      <a:lnTo>
                        <a:pt x="1942" y="1204"/>
                      </a:lnTo>
                      <a:lnTo>
                        <a:pt x="1941" y="1176"/>
                      </a:lnTo>
                      <a:lnTo>
                        <a:pt x="1947" y="1133"/>
                      </a:lnTo>
                      <a:lnTo>
                        <a:pt x="1964" y="1119"/>
                      </a:lnTo>
                      <a:lnTo>
                        <a:pt x="1969" y="1104"/>
                      </a:lnTo>
                      <a:lnTo>
                        <a:pt x="1965" y="1093"/>
                      </a:lnTo>
                      <a:lnTo>
                        <a:pt x="1976" y="1094"/>
                      </a:lnTo>
                      <a:lnTo>
                        <a:pt x="1995" y="1083"/>
                      </a:lnTo>
                      <a:lnTo>
                        <a:pt x="2035" y="1029"/>
                      </a:lnTo>
                      <a:lnTo>
                        <a:pt x="2061" y="1003"/>
                      </a:lnTo>
                      <a:lnTo>
                        <a:pt x="2063" y="994"/>
                      </a:lnTo>
                      <a:lnTo>
                        <a:pt x="2098" y="976"/>
                      </a:lnTo>
                      <a:lnTo>
                        <a:pt x="2095" y="968"/>
                      </a:lnTo>
                      <a:lnTo>
                        <a:pt x="2100" y="962"/>
                      </a:lnTo>
                      <a:lnTo>
                        <a:pt x="2100" y="950"/>
                      </a:lnTo>
                      <a:lnTo>
                        <a:pt x="2104" y="944"/>
                      </a:lnTo>
                      <a:lnTo>
                        <a:pt x="2107" y="923"/>
                      </a:lnTo>
                      <a:lnTo>
                        <a:pt x="2121" y="914"/>
                      </a:lnTo>
                      <a:lnTo>
                        <a:pt x="2122" y="910"/>
                      </a:lnTo>
                      <a:lnTo>
                        <a:pt x="2112" y="903"/>
                      </a:lnTo>
                      <a:lnTo>
                        <a:pt x="2095" y="909"/>
                      </a:lnTo>
                      <a:lnTo>
                        <a:pt x="2085" y="926"/>
                      </a:lnTo>
                      <a:lnTo>
                        <a:pt x="2084" y="940"/>
                      </a:lnTo>
                      <a:lnTo>
                        <a:pt x="2089" y="944"/>
                      </a:lnTo>
                      <a:lnTo>
                        <a:pt x="2085" y="950"/>
                      </a:lnTo>
                      <a:lnTo>
                        <a:pt x="2080" y="944"/>
                      </a:lnTo>
                      <a:lnTo>
                        <a:pt x="2072" y="946"/>
                      </a:lnTo>
                      <a:lnTo>
                        <a:pt x="2029" y="989"/>
                      </a:lnTo>
                      <a:lnTo>
                        <a:pt x="2034" y="972"/>
                      </a:lnTo>
                      <a:lnTo>
                        <a:pt x="2023" y="973"/>
                      </a:lnTo>
                      <a:lnTo>
                        <a:pt x="2026" y="966"/>
                      </a:lnTo>
                      <a:lnTo>
                        <a:pt x="2024" y="959"/>
                      </a:lnTo>
                      <a:lnTo>
                        <a:pt x="2030" y="949"/>
                      </a:lnTo>
                      <a:lnTo>
                        <a:pt x="2034" y="934"/>
                      </a:lnTo>
                      <a:lnTo>
                        <a:pt x="2023" y="944"/>
                      </a:lnTo>
                      <a:lnTo>
                        <a:pt x="2006" y="935"/>
                      </a:lnTo>
                      <a:lnTo>
                        <a:pt x="1972" y="944"/>
                      </a:lnTo>
                      <a:lnTo>
                        <a:pt x="1948" y="982"/>
                      </a:lnTo>
                      <a:lnTo>
                        <a:pt x="1926" y="1000"/>
                      </a:lnTo>
                      <a:lnTo>
                        <a:pt x="1917" y="1018"/>
                      </a:lnTo>
                      <a:lnTo>
                        <a:pt x="1913" y="1018"/>
                      </a:lnTo>
                      <a:lnTo>
                        <a:pt x="1916" y="1027"/>
                      </a:lnTo>
                      <a:lnTo>
                        <a:pt x="1913" y="1032"/>
                      </a:lnTo>
                      <a:lnTo>
                        <a:pt x="1931" y="1037"/>
                      </a:lnTo>
                      <a:lnTo>
                        <a:pt x="1932" y="1043"/>
                      </a:lnTo>
                      <a:lnTo>
                        <a:pt x="1927" y="1045"/>
                      </a:lnTo>
                      <a:lnTo>
                        <a:pt x="1902" y="1042"/>
                      </a:lnTo>
                      <a:lnTo>
                        <a:pt x="1888" y="1053"/>
                      </a:lnTo>
                      <a:lnTo>
                        <a:pt x="1882" y="1049"/>
                      </a:lnTo>
                      <a:lnTo>
                        <a:pt x="1859" y="1055"/>
                      </a:lnTo>
                      <a:lnTo>
                        <a:pt x="1854" y="1047"/>
                      </a:lnTo>
                      <a:lnTo>
                        <a:pt x="1874" y="1039"/>
                      </a:lnTo>
                      <a:lnTo>
                        <a:pt x="1859" y="1028"/>
                      </a:lnTo>
                      <a:lnTo>
                        <a:pt x="1849" y="1033"/>
                      </a:lnTo>
                      <a:lnTo>
                        <a:pt x="1817" y="1022"/>
                      </a:lnTo>
                      <a:lnTo>
                        <a:pt x="1813" y="1024"/>
                      </a:lnTo>
                      <a:lnTo>
                        <a:pt x="1814" y="1032"/>
                      </a:lnTo>
                      <a:lnTo>
                        <a:pt x="1807" y="1034"/>
                      </a:lnTo>
                      <a:lnTo>
                        <a:pt x="1809" y="1041"/>
                      </a:lnTo>
                      <a:lnTo>
                        <a:pt x="1804" y="1042"/>
                      </a:lnTo>
                      <a:lnTo>
                        <a:pt x="1799" y="1035"/>
                      </a:lnTo>
                      <a:lnTo>
                        <a:pt x="1783" y="1041"/>
                      </a:lnTo>
                      <a:lnTo>
                        <a:pt x="1763" y="1033"/>
                      </a:lnTo>
                      <a:lnTo>
                        <a:pt x="1755" y="1044"/>
                      </a:lnTo>
                      <a:lnTo>
                        <a:pt x="1744" y="1034"/>
                      </a:lnTo>
                      <a:lnTo>
                        <a:pt x="1699" y="1037"/>
                      </a:lnTo>
                      <a:lnTo>
                        <a:pt x="1681" y="1047"/>
                      </a:lnTo>
                      <a:lnTo>
                        <a:pt x="1654" y="1076"/>
                      </a:lnTo>
                      <a:lnTo>
                        <a:pt x="1645" y="1094"/>
                      </a:lnTo>
                      <a:lnTo>
                        <a:pt x="1622" y="1113"/>
                      </a:lnTo>
                      <a:lnTo>
                        <a:pt x="1593" y="1152"/>
                      </a:lnTo>
                      <a:lnTo>
                        <a:pt x="1547" y="1194"/>
                      </a:lnTo>
                      <a:lnTo>
                        <a:pt x="1546" y="1200"/>
                      </a:lnTo>
                      <a:lnTo>
                        <a:pt x="1555" y="1206"/>
                      </a:lnTo>
                      <a:lnTo>
                        <a:pt x="1575" y="1205"/>
                      </a:lnTo>
                      <a:lnTo>
                        <a:pt x="1575" y="1233"/>
                      </a:lnTo>
                      <a:lnTo>
                        <a:pt x="1583" y="1227"/>
                      </a:lnTo>
                      <a:lnTo>
                        <a:pt x="1583" y="1219"/>
                      </a:lnTo>
                      <a:lnTo>
                        <a:pt x="1592" y="1215"/>
                      </a:lnTo>
                      <a:lnTo>
                        <a:pt x="1586" y="1222"/>
                      </a:lnTo>
                      <a:lnTo>
                        <a:pt x="1592" y="1229"/>
                      </a:lnTo>
                      <a:lnTo>
                        <a:pt x="1585" y="1239"/>
                      </a:lnTo>
                      <a:lnTo>
                        <a:pt x="1602" y="1235"/>
                      </a:lnTo>
                      <a:lnTo>
                        <a:pt x="1607" y="1231"/>
                      </a:lnTo>
                      <a:lnTo>
                        <a:pt x="1606" y="1240"/>
                      </a:lnTo>
                      <a:lnTo>
                        <a:pt x="1612" y="1231"/>
                      </a:lnTo>
                      <a:lnTo>
                        <a:pt x="1612" y="1215"/>
                      </a:lnTo>
                      <a:lnTo>
                        <a:pt x="1634" y="1216"/>
                      </a:lnTo>
                      <a:lnTo>
                        <a:pt x="1645" y="1233"/>
                      </a:lnTo>
                      <a:lnTo>
                        <a:pt x="1665" y="1248"/>
                      </a:lnTo>
                      <a:lnTo>
                        <a:pt x="1660" y="1260"/>
                      </a:lnTo>
                      <a:lnTo>
                        <a:pt x="1662" y="1270"/>
                      </a:lnTo>
                      <a:lnTo>
                        <a:pt x="1660" y="1277"/>
                      </a:lnTo>
                      <a:lnTo>
                        <a:pt x="1666" y="1283"/>
                      </a:lnTo>
                      <a:lnTo>
                        <a:pt x="1654" y="1307"/>
                      </a:lnTo>
                      <a:lnTo>
                        <a:pt x="1647" y="1329"/>
                      </a:lnTo>
                      <a:lnTo>
                        <a:pt x="1651" y="1349"/>
                      </a:lnTo>
                      <a:lnTo>
                        <a:pt x="1644" y="1395"/>
                      </a:lnTo>
                      <a:lnTo>
                        <a:pt x="1626" y="1415"/>
                      </a:lnTo>
                      <a:lnTo>
                        <a:pt x="1611" y="1440"/>
                      </a:lnTo>
                      <a:lnTo>
                        <a:pt x="1601" y="1461"/>
                      </a:lnTo>
                      <a:lnTo>
                        <a:pt x="1542" y="1536"/>
                      </a:lnTo>
                      <a:lnTo>
                        <a:pt x="1522" y="1552"/>
                      </a:lnTo>
                      <a:lnTo>
                        <a:pt x="1507" y="1556"/>
                      </a:lnTo>
                      <a:lnTo>
                        <a:pt x="1490" y="1552"/>
                      </a:lnTo>
                      <a:lnTo>
                        <a:pt x="1490" y="1540"/>
                      </a:lnTo>
                      <a:lnTo>
                        <a:pt x="1484" y="1545"/>
                      </a:lnTo>
                      <a:lnTo>
                        <a:pt x="1480" y="1536"/>
                      </a:lnTo>
                      <a:lnTo>
                        <a:pt x="1468" y="1558"/>
                      </a:lnTo>
                      <a:lnTo>
                        <a:pt x="1458" y="1558"/>
                      </a:lnTo>
                      <a:lnTo>
                        <a:pt x="1459" y="1562"/>
                      </a:lnTo>
                      <a:lnTo>
                        <a:pt x="1457" y="1563"/>
                      </a:lnTo>
                      <a:lnTo>
                        <a:pt x="1455" y="1559"/>
                      </a:lnTo>
                      <a:lnTo>
                        <a:pt x="1455" y="1553"/>
                      </a:lnTo>
                      <a:lnTo>
                        <a:pt x="1468" y="1538"/>
                      </a:lnTo>
                      <a:lnTo>
                        <a:pt x="1468" y="1516"/>
                      </a:lnTo>
                      <a:lnTo>
                        <a:pt x="1463" y="1503"/>
                      </a:lnTo>
                      <a:lnTo>
                        <a:pt x="1480" y="1487"/>
                      </a:lnTo>
                      <a:lnTo>
                        <a:pt x="1499" y="1494"/>
                      </a:lnTo>
                      <a:lnTo>
                        <a:pt x="1504" y="1490"/>
                      </a:lnTo>
                      <a:lnTo>
                        <a:pt x="1517" y="1463"/>
                      </a:lnTo>
                      <a:lnTo>
                        <a:pt x="1527" y="1430"/>
                      </a:lnTo>
                      <a:lnTo>
                        <a:pt x="1536" y="1421"/>
                      </a:lnTo>
                      <a:lnTo>
                        <a:pt x="1534" y="1401"/>
                      </a:lnTo>
                      <a:lnTo>
                        <a:pt x="1537" y="1395"/>
                      </a:lnTo>
                      <a:lnTo>
                        <a:pt x="1484" y="1418"/>
                      </a:lnTo>
                      <a:lnTo>
                        <a:pt x="1465" y="1417"/>
                      </a:lnTo>
                      <a:lnTo>
                        <a:pt x="1459" y="1407"/>
                      </a:lnTo>
                      <a:lnTo>
                        <a:pt x="1459" y="1395"/>
                      </a:lnTo>
                      <a:lnTo>
                        <a:pt x="1454" y="1382"/>
                      </a:lnTo>
                      <a:lnTo>
                        <a:pt x="1428" y="1367"/>
                      </a:lnTo>
                      <a:lnTo>
                        <a:pt x="1395" y="1361"/>
                      </a:lnTo>
                      <a:lnTo>
                        <a:pt x="1388" y="1324"/>
                      </a:lnTo>
                      <a:lnTo>
                        <a:pt x="1377" y="1297"/>
                      </a:lnTo>
                      <a:lnTo>
                        <a:pt x="1374" y="1280"/>
                      </a:lnTo>
                      <a:lnTo>
                        <a:pt x="1359" y="1259"/>
                      </a:lnTo>
                      <a:lnTo>
                        <a:pt x="1335" y="1254"/>
                      </a:lnTo>
                      <a:lnTo>
                        <a:pt x="1320" y="1243"/>
                      </a:lnTo>
                      <a:lnTo>
                        <a:pt x="1267" y="1251"/>
                      </a:lnTo>
                      <a:lnTo>
                        <a:pt x="1251" y="1269"/>
                      </a:lnTo>
                      <a:lnTo>
                        <a:pt x="1249" y="1275"/>
                      </a:lnTo>
                      <a:lnTo>
                        <a:pt x="1263" y="1275"/>
                      </a:lnTo>
                      <a:lnTo>
                        <a:pt x="1264" y="1289"/>
                      </a:lnTo>
                      <a:lnTo>
                        <a:pt x="1248" y="1303"/>
                      </a:lnTo>
                      <a:lnTo>
                        <a:pt x="1236" y="1337"/>
                      </a:lnTo>
                      <a:lnTo>
                        <a:pt x="1234" y="1347"/>
                      </a:lnTo>
                      <a:lnTo>
                        <a:pt x="1208" y="1363"/>
                      </a:lnTo>
                      <a:lnTo>
                        <a:pt x="1179" y="1351"/>
                      </a:lnTo>
                      <a:lnTo>
                        <a:pt x="1165" y="1353"/>
                      </a:lnTo>
                      <a:lnTo>
                        <a:pt x="1144" y="1343"/>
                      </a:lnTo>
                      <a:lnTo>
                        <a:pt x="1113" y="1363"/>
                      </a:lnTo>
                      <a:lnTo>
                        <a:pt x="1073" y="1375"/>
                      </a:lnTo>
                      <a:lnTo>
                        <a:pt x="1056" y="1372"/>
                      </a:lnTo>
                      <a:lnTo>
                        <a:pt x="1031" y="1367"/>
                      </a:lnTo>
                      <a:lnTo>
                        <a:pt x="1016" y="1355"/>
                      </a:lnTo>
                      <a:lnTo>
                        <a:pt x="971" y="1333"/>
                      </a:lnTo>
                      <a:lnTo>
                        <a:pt x="959" y="1330"/>
                      </a:lnTo>
                      <a:lnTo>
                        <a:pt x="932" y="1342"/>
                      </a:lnTo>
                      <a:lnTo>
                        <a:pt x="919" y="1338"/>
                      </a:lnTo>
                      <a:lnTo>
                        <a:pt x="904" y="1328"/>
                      </a:lnTo>
                      <a:lnTo>
                        <a:pt x="899" y="1304"/>
                      </a:lnTo>
                      <a:lnTo>
                        <a:pt x="847" y="128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6" name="Freeform 369"/>
                <p:cNvSpPr>
                  <a:spLocks/>
                </p:cNvSpPr>
                <p:nvPr/>
              </p:nvSpPr>
              <p:spPr bwMode="auto">
                <a:xfrm>
                  <a:off x="3971" y="1242"/>
                  <a:ext cx="221" cy="208"/>
                </a:xfrm>
                <a:custGeom>
                  <a:avLst/>
                  <a:gdLst>
                    <a:gd name="T0" fmla="*/ 0 w 483"/>
                    <a:gd name="T1" fmla="*/ 180 h 458"/>
                    <a:gd name="T2" fmla="*/ 21 w 483"/>
                    <a:gd name="T3" fmla="*/ 161 h 458"/>
                    <a:gd name="T4" fmla="*/ 35 w 483"/>
                    <a:gd name="T5" fmla="*/ 168 h 458"/>
                    <a:gd name="T6" fmla="*/ 21 w 483"/>
                    <a:gd name="T7" fmla="*/ 157 h 458"/>
                    <a:gd name="T8" fmla="*/ 29 w 483"/>
                    <a:gd name="T9" fmla="*/ 154 h 458"/>
                    <a:gd name="T10" fmla="*/ 22 w 483"/>
                    <a:gd name="T11" fmla="*/ 148 h 458"/>
                    <a:gd name="T12" fmla="*/ 33 w 483"/>
                    <a:gd name="T13" fmla="*/ 147 h 458"/>
                    <a:gd name="T14" fmla="*/ 27 w 483"/>
                    <a:gd name="T15" fmla="*/ 135 h 458"/>
                    <a:gd name="T16" fmla="*/ 43 w 483"/>
                    <a:gd name="T17" fmla="*/ 133 h 458"/>
                    <a:gd name="T18" fmla="*/ 29 w 483"/>
                    <a:gd name="T19" fmla="*/ 129 h 458"/>
                    <a:gd name="T20" fmla="*/ 33 w 483"/>
                    <a:gd name="T21" fmla="*/ 119 h 458"/>
                    <a:gd name="T22" fmla="*/ 27 w 483"/>
                    <a:gd name="T23" fmla="*/ 119 h 458"/>
                    <a:gd name="T24" fmla="*/ 26 w 483"/>
                    <a:gd name="T25" fmla="*/ 113 h 458"/>
                    <a:gd name="T26" fmla="*/ 28 w 483"/>
                    <a:gd name="T27" fmla="*/ 106 h 458"/>
                    <a:gd name="T28" fmla="*/ 35 w 483"/>
                    <a:gd name="T29" fmla="*/ 112 h 458"/>
                    <a:gd name="T30" fmla="*/ 55 w 483"/>
                    <a:gd name="T31" fmla="*/ 100 h 458"/>
                    <a:gd name="T32" fmla="*/ 74 w 483"/>
                    <a:gd name="T33" fmla="*/ 69 h 458"/>
                    <a:gd name="T34" fmla="*/ 98 w 483"/>
                    <a:gd name="T35" fmla="*/ 51 h 458"/>
                    <a:gd name="T36" fmla="*/ 101 w 483"/>
                    <a:gd name="T37" fmla="*/ 53 h 458"/>
                    <a:gd name="T38" fmla="*/ 97 w 483"/>
                    <a:gd name="T39" fmla="*/ 60 h 458"/>
                    <a:gd name="T40" fmla="*/ 107 w 483"/>
                    <a:gd name="T41" fmla="*/ 55 h 458"/>
                    <a:gd name="T42" fmla="*/ 107 w 483"/>
                    <a:gd name="T43" fmla="*/ 41 h 458"/>
                    <a:gd name="T44" fmla="*/ 126 w 483"/>
                    <a:gd name="T45" fmla="*/ 49 h 458"/>
                    <a:gd name="T46" fmla="*/ 154 w 483"/>
                    <a:gd name="T47" fmla="*/ 39 h 458"/>
                    <a:gd name="T48" fmla="*/ 198 w 483"/>
                    <a:gd name="T49" fmla="*/ 0 h 458"/>
                    <a:gd name="T50" fmla="*/ 213 w 483"/>
                    <a:gd name="T51" fmla="*/ 2 h 458"/>
                    <a:gd name="T52" fmla="*/ 221 w 483"/>
                    <a:gd name="T53" fmla="*/ 20 h 458"/>
                    <a:gd name="T54" fmla="*/ 218 w 483"/>
                    <a:gd name="T55" fmla="*/ 29 h 458"/>
                    <a:gd name="T56" fmla="*/ 221 w 483"/>
                    <a:gd name="T57" fmla="*/ 29 h 458"/>
                    <a:gd name="T58" fmla="*/ 212 w 483"/>
                    <a:gd name="T59" fmla="*/ 49 h 458"/>
                    <a:gd name="T60" fmla="*/ 147 w 483"/>
                    <a:gd name="T61" fmla="*/ 81 h 458"/>
                    <a:gd name="T62" fmla="*/ 143 w 483"/>
                    <a:gd name="T63" fmla="*/ 75 h 458"/>
                    <a:gd name="T64" fmla="*/ 111 w 483"/>
                    <a:gd name="T65" fmla="*/ 111 h 458"/>
                    <a:gd name="T66" fmla="*/ 98 w 483"/>
                    <a:gd name="T67" fmla="*/ 111 h 458"/>
                    <a:gd name="T68" fmla="*/ 96 w 483"/>
                    <a:gd name="T69" fmla="*/ 116 h 458"/>
                    <a:gd name="T70" fmla="*/ 102 w 483"/>
                    <a:gd name="T71" fmla="*/ 121 h 458"/>
                    <a:gd name="T72" fmla="*/ 95 w 483"/>
                    <a:gd name="T73" fmla="*/ 133 h 458"/>
                    <a:gd name="T74" fmla="*/ 83 w 483"/>
                    <a:gd name="T75" fmla="*/ 129 h 458"/>
                    <a:gd name="T76" fmla="*/ 89 w 483"/>
                    <a:gd name="T77" fmla="*/ 141 h 458"/>
                    <a:gd name="T78" fmla="*/ 77 w 483"/>
                    <a:gd name="T79" fmla="*/ 135 h 458"/>
                    <a:gd name="T80" fmla="*/ 80 w 483"/>
                    <a:gd name="T81" fmla="*/ 143 h 458"/>
                    <a:gd name="T82" fmla="*/ 75 w 483"/>
                    <a:gd name="T83" fmla="*/ 148 h 458"/>
                    <a:gd name="T84" fmla="*/ 66 w 483"/>
                    <a:gd name="T85" fmla="*/ 140 h 458"/>
                    <a:gd name="T86" fmla="*/ 74 w 483"/>
                    <a:gd name="T87" fmla="*/ 158 h 458"/>
                    <a:gd name="T88" fmla="*/ 65 w 483"/>
                    <a:gd name="T89" fmla="*/ 170 h 458"/>
                    <a:gd name="T90" fmla="*/ 56 w 483"/>
                    <a:gd name="T91" fmla="*/ 157 h 458"/>
                    <a:gd name="T92" fmla="*/ 52 w 483"/>
                    <a:gd name="T93" fmla="*/ 167 h 458"/>
                    <a:gd name="T94" fmla="*/ 60 w 483"/>
                    <a:gd name="T95" fmla="*/ 174 h 458"/>
                    <a:gd name="T96" fmla="*/ 59 w 483"/>
                    <a:gd name="T97" fmla="*/ 183 h 458"/>
                    <a:gd name="T98" fmla="*/ 45 w 483"/>
                    <a:gd name="T99" fmla="*/ 178 h 458"/>
                    <a:gd name="T100" fmla="*/ 55 w 483"/>
                    <a:gd name="T101" fmla="*/ 188 h 458"/>
                    <a:gd name="T102" fmla="*/ 45 w 483"/>
                    <a:gd name="T103" fmla="*/ 186 h 458"/>
                    <a:gd name="T104" fmla="*/ 51 w 483"/>
                    <a:gd name="T105" fmla="*/ 198 h 458"/>
                    <a:gd name="T106" fmla="*/ 44 w 483"/>
                    <a:gd name="T107" fmla="*/ 208 h 458"/>
                    <a:gd name="T108" fmla="*/ 22 w 483"/>
                    <a:gd name="T109" fmla="*/ 198 h 458"/>
                    <a:gd name="T110" fmla="*/ 7 w 483"/>
                    <a:gd name="T111" fmla="*/ 202 h 458"/>
                    <a:gd name="T112" fmla="*/ 21 w 483"/>
                    <a:gd name="T113" fmla="*/ 185 h 458"/>
                    <a:gd name="T114" fmla="*/ 5 w 483"/>
                    <a:gd name="T115" fmla="*/ 188 h 458"/>
                    <a:gd name="T116" fmla="*/ 0 w 483"/>
                    <a:gd name="T117" fmla="*/ 180 h 4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3" h="458">
                      <a:moveTo>
                        <a:pt x="0" y="397"/>
                      </a:moveTo>
                      <a:lnTo>
                        <a:pt x="46" y="355"/>
                      </a:lnTo>
                      <a:lnTo>
                        <a:pt x="76" y="370"/>
                      </a:lnTo>
                      <a:lnTo>
                        <a:pt x="46" y="345"/>
                      </a:lnTo>
                      <a:lnTo>
                        <a:pt x="63" y="339"/>
                      </a:lnTo>
                      <a:lnTo>
                        <a:pt x="49" y="326"/>
                      </a:lnTo>
                      <a:lnTo>
                        <a:pt x="73" y="323"/>
                      </a:lnTo>
                      <a:lnTo>
                        <a:pt x="59" y="298"/>
                      </a:lnTo>
                      <a:lnTo>
                        <a:pt x="94" y="293"/>
                      </a:lnTo>
                      <a:lnTo>
                        <a:pt x="63" y="285"/>
                      </a:lnTo>
                      <a:lnTo>
                        <a:pt x="72" y="261"/>
                      </a:lnTo>
                      <a:lnTo>
                        <a:pt x="59" y="261"/>
                      </a:lnTo>
                      <a:lnTo>
                        <a:pt x="57" y="249"/>
                      </a:lnTo>
                      <a:lnTo>
                        <a:pt x="62" y="233"/>
                      </a:lnTo>
                      <a:lnTo>
                        <a:pt x="76" y="246"/>
                      </a:lnTo>
                      <a:lnTo>
                        <a:pt x="120" y="220"/>
                      </a:lnTo>
                      <a:lnTo>
                        <a:pt x="161" y="153"/>
                      </a:lnTo>
                      <a:lnTo>
                        <a:pt x="215" y="113"/>
                      </a:lnTo>
                      <a:lnTo>
                        <a:pt x="221" y="116"/>
                      </a:lnTo>
                      <a:lnTo>
                        <a:pt x="212" y="132"/>
                      </a:lnTo>
                      <a:lnTo>
                        <a:pt x="233" y="122"/>
                      </a:lnTo>
                      <a:lnTo>
                        <a:pt x="233" y="90"/>
                      </a:lnTo>
                      <a:lnTo>
                        <a:pt x="275" y="108"/>
                      </a:lnTo>
                      <a:lnTo>
                        <a:pt x="337" y="86"/>
                      </a:lnTo>
                      <a:lnTo>
                        <a:pt x="433" y="0"/>
                      </a:lnTo>
                      <a:lnTo>
                        <a:pt x="465" y="5"/>
                      </a:lnTo>
                      <a:lnTo>
                        <a:pt x="483" y="43"/>
                      </a:lnTo>
                      <a:lnTo>
                        <a:pt x="477" y="64"/>
                      </a:lnTo>
                      <a:lnTo>
                        <a:pt x="483" y="64"/>
                      </a:lnTo>
                      <a:lnTo>
                        <a:pt x="464" y="108"/>
                      </a:lnTo>
                      <a:lnTo>
                        <a:pt x="321" y="178"/>
                      </a:lnTo>
                      <a:lnTo>
                        <a:pt x="312" y="165"/>
                      </a:lnTo>
                      <a:lnTo>
                        <a:pt x="243" y="244"/>
                      </a:lnTo>
                      <a:lnTo>
                        <a:pt x="215" y="244"/>
                      </a:lnTo>
                      <a:lnTo>
                        <a:pt x="210" y="256"/>
                      </a:lnTo>
                      <a:lnTo>
                        <a:pt x="223" y="266"/>
                      </a:lnTo>
                      <a:lnTo>
                        <a:pt x="207" y="293"/>
                      </a:lnTo>
                      <a:lnTo>
                        <a:pt x="182" y="285"/>
                      </a:lnTo>
                      <a:lnTo>
                        <a:pt x="195" y="311"/>
                      </a:lnTo>
                      <a:lnTo>
                        <a:pt x="168" y="298"/>
                      </a:lnTo>
                      <a:lnTo>
                        <a:pt x="174" y="314"/>
                      </a:lnTo>
                      <a:lnTo>
                        <a:pt x="163" y="326"/>
                      </a:lnTo>
                      <a:lnTo>
                        <a:pt x="145" y="308"/>
                      </a:lnTo>
                      <a:lnTo>
                        <a:pt x="161" y="347"/>
                      </a:lnTo>
                      <a:lnTo>
                        <a:pt x="142" y="375"/>
                      </a:lnTo>
                      <a:lnTo>
                        <a:pt x="122" y="345"/>
                      </a:lnTo>
                      <a:lnTo>
                        <a:pt x="114" y="368"/>
                      </a:lnTo>
                      <a:lnTo>
                        <a:pt x="132" y="384"/>
                      </a:lnTo>
                      <a:lnTo>
                        <a:pt x="130" y="402"/>
                      </a:lnTo>
                      <a:lnTo>
                        <a:pt x="98" y="391"/>
                      </a:lnTo>
                      <a:lnTo>
                        <a:pt x="120" y="415"/>
                      </a:lnTo>
                      <a:lnTo>
                        <a:pt x="99" y="409"/>
                      </a:lnTo>
                      <a:lnTo>
                        <a:pt x="111" y="435"/>
                      </a:lnTo>
                      <a:lnTo>
                        <a:pt x="96" y="458"/>
                      </a:lnTo>
                      <a:lnTo>
                        <a:pt x="47" y="436"/>
                      </a:lnTo>
                      <a:lnTo>
                        <a:pt x="15" y="445"/>
                      </a:lnTo>
                      <a:lnTo>
                        <a:pt x="46" y="407"/>
                      </a:lnTo>
                      <a:lnTo>
                        <a:pt x="10" y="415"/>
                      </a:lnTo>
                      <a:lnTo>
                        <a:pt x="0" y="397"/>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7" name="Freeform 370"/>
                <p:cNvSpPr>
                  <a:spLocks/>
                </p:cNvSpPr>
                <p:nvPr/>
              </p:nvSpPr>
              <p:spPr bwMode="auto">
                <a:xfrm>
                  <a:off x="3940" y="1443"/>
                  <a:ext cx="89" cy="133"/>
                </a:xfrm>
                <a:custGeom>
                  <a:avLst/>
                  <a:gdLst>
                    <a:gd name="T0" fmla="*/ 33 w 195"/>
                    <a:gd name="T1" fmla="*/ 5 h 292"/>
                    <a:gd name="T2" fmla="*/ 53 w 195"/>
                    <a:gd name="T3" fmla="*/ 0 h 292"/>
                    <a:gd name="T4" fmla="*/ 72 w 195"/>
                    <a:gd name="T5" fmla="*/ 12 h 292"/>
                    <a:gd name="T6" fmla="*/ 62 w 195"/>
                    <a:gd name="T7" fmla="*/ 23 h 292"/>
                    <a:gd name="T8" fmla="*/ 69 w 195"/>
                    <a:gd name="T9" fmla="*/ 21 h 292"/>
                    <a:gd name="T10" fmla="*/ 68 w 195"/>
                    <a:gd name="T11" fmla="*/ 27 h 292"/>
                    <a:gd name="T12" fmla="*/ 59 w 195"/>
                    <a:gd name="T13" fmla="*/ 32 h 292"/>
                    <a:gd name="T14" fmla="*/ 65 w 195"/>
                    <a:gd name="T15" fmla="*/ 34 h 292"/>
                    <a:gd name="T16" fmla="*/ 58 w 195"/>
                    <a:gd name="T17" fmla="*/ 47 h 292"/>
                    <a:gd name="T18" fmla="*/ 58 w 195"/>
                    <a:gd name="T19" fmla="*/ 70 h 292"/>
                    <a:gd name="T20" fmla="*/ 67 w 195"/>
                    <a:gd name="T21" fmla="*/ 103 h 292"/>
                    <a:gd name="T22" fmla="*/ 89 w 195"/>
                    <a:gd name="T23" fmla="*/ 124 h 292"/>
                    <a:gd name="T24" fmla="*/ 77 w 195"/>
                    <a:gd name="T25" fmla="*/ 128 h 292"/>
                    <a:gd name="T26" fmla="*/ 84 w 195"/>
                    <a:gd name="T27" fmla="*/ 130 h 292"/>
                    <a:gd name="T28" fmla="*/ 82 w 195"/>
                    <a:gd name="T29" fmla="*/ 133 h 292"/>
                    <a:gd name="T30" fmla="*/ 75 w 195"/>
                    <a:gd name="T31" fmla="*/ 123 h 292"/>
                    <a:gd name="T32" fmla="*/ 68 w 195"/>
                    <a:gd name="T33" fmla="*/ 125 h 292"/>
                    <a:gd name="T34" fmla="*/ 72 w 195"/>
                    <a:gd name="T35" fmla="*/ 130 h 292"/>
                    <a:gd name="T36" fmla="*/ 58 w 195"/>
                    <a:gd name="T37" fmla="*/ 125 h 292"/>
                    <a:gd name="T38" fmla="*/ 53 w 195"/>
                    <a:gd name="T39" fmla="*/ 131 h 292"/>
                    <a:gd name="T40" fmla="*/ 47 w 195"/>
                    <a:gd name="T41" fmla="*/ 124 h 292"/>
                    <a:gd name="T42" fmla="*/ 51 w 195"/>
                    <a:gd name="T43" fmla="*/ 122 h 292"/>
                    <a:gd name="T44" fmla="*/ 33 w 195"/>
                    <a:gd name="T45" fmla="*/ 121 h 292"/>
                    <a:gd name="T46" fmla="*/ 32 w 195"/>
                    <a:gd name="T47" fmla="*/ 111 h 292"/>
                    <a:gd name="T48" fmla="*/ 41 w 195"/>
                    <a:gd name="T49" fmla="*/ 108 h 292"/>
                    <a:gd name="T50" fmla="*/ 31 w 195"/>
                    <a:gd name="T51" fmla="*/ 101 h 292"/>
                    <a:gd name="T52" fmla="*/ 37 w 195"/>
                    <a:gd name="T53" fmla="*/ 92 h 292"/>
                    <a:gd name="T54" fmla="*/ 28 w 195"/>
                    <a:gd name="T55" fmla="*/ 99 h 292"/>
                    <a:gd name="T56" fmla="*/ 28 w 195"/>
                    <a:gd name="T57" fmla="*/ 88 h 292"/>
                    <a:gd name="T58" fmla="*/ 3 w 195"/>
                    <a:gd name="T59" fmla="*/ 86 h 292"/>
                    <a:gd name="T60" fmla="*/ 0 w 195"/>
                    <a:gd name="T61" fmla="*/ 77 h 292"/>
                    <a:gd name="T62" fmla="*/ 2 w 195"/>
                    <a:gd name="T63" fmla="*/ 65 h 292"/>
                    <a:gd name="T64" fmla="*/ 13 w 195"/>
                    <a:gd name="T65" fmla="*/ 66 h 292"/>
                    <a:gd name="T66" fmla="*/ 23 w 195"/>
                    <a:gd name="T67" fmla="*/ 40 h 292"/>
                    <a:gd name="T68" fmla="*/ 21 w 195"/>
                    <a:gd name="T69" fmla="*/ 42 h 292"/>
                    <a:gd name="T70" fmla="*/ 15 w 195"/>
                    <a:gd name="T71" fmla="*/ 29 h 292"/>
                    <a:gd name="T72" fmla="*/ 27 w 195"/>
                    <a:gd name="T73" fmla="*/ 23 h 292"/>
                    <a:gd name="T74" fmla="*/ 24 w 195"/>
                    <a:gd name="T75" fmla="*/ 21 h 292"/>
                    <a:gd name="T76" fmla="*/ 26 w 195"/>
                    <a:gd name="T77" fmla="*/ 20 h 292"/>
                    <a:gd name="T78" fmla="*/ 24 w 195"/>
                    <a:gd name="T79" fmla="*/ 14 h 292"/>
                    <a:gd name="T80" fmla="*/ 33 w 195"/>
                    <a:gd name="T81" fmla="*/ 5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292">
                      <a:moveTo>
                        <a:pt x="72" y="12"/>
                      </a:moveTo>
                      <a:lnTo>
                        <a:pt x="116" y="0"/>
                      </a:lnTo>
                      <a:lnTo>
                        <a:pt x="158" y="26"/>
                      </a:lnTo>
                      <a:lnTo>
                        <a:pt x="135" y="51"/>
                      </a:lnTo>
                      <a:lnTo>
                        <a:pt x="151" y="46"/>
                      </a:lnTo>
                      <a:lnTo>
                        <a:pt x="150" y="59"/>
                      </a:lnTo>
                      <a:lnTo>
                        <a:pt x="129" y="70"/>
                      </a:lnTo>
                      <a:lnTo>
                        <a:pt x="142" y="74"/>
                      </a:lnTo>
                      <a:lnTo>
                        <a:pt x="127" y="103"/>
                      </a:lnTo>
                      <a:lnTo>
                        <a:pt x="127" y="153"/>
                      </a:lnTo>
                      <a:lnTo>
                        <a:pt x="146" y="227"/>
                      </a:lnTo>
                      <a:lnTo>
                        <a:pt x="195" y="272"/>
                      </a:lnTo>
                      <a:lnTo>
                        <a:pt x="169" y="282"/>
                      </a:lnTo>
                      <a:lnTo>
                        <a:pt x="184" y="285"/>
                      </a:lnTo>
                      <a:lnTo>
                        <a:pt x="179" y="292"/>
                      </a:lnTo>
                      <a:lnTo>
                        <a:pt x="164" y="269"/>
                      </a:lnTo>
                      <a:lnTo>
                        <a:pt x="150" y="275"/>
                      </a:lnTo>
                      <a:lnTo>
                        <a:pt x="158" y="285"/>
                      </a:lnTo>
                      <a:lnTo>
                        <a:pt x="127" y="274"/>
                      </a:lnTo>
                      <a:lnTo>
                        <a:pt x="117" y="288"/>
                      </a:lnTo>
                      <a:lnTo>
                        <a:pt x="103" y="272"/>
                      </a:lnTo>
                      <a:lnTo>
                        <a:pt x="111" y="267"/>
                      </a:lnTo>
                      <a:lnTo>
                        <a:pt x="73" y="266"/>
                      </a:lnTo>
                      <a:lnTo>
                        <a:pt x="70" y="243"/>
                      </a:lnTo>
                      <a:lnTo>
                        <a:pt x="90" y="238"/>
                      </a:lnTo>
                      <a:lnTo>
                        <a:pt x="67" y="222"/>
                      </a:lnTo>
                      <a:lnTo>
                        <a:pt x="80" y="201"/>
                      </a:lnTo>
                      <a:lnTo>
                        <a:pt x="62" y="218"/>
                      </a:lnTo>
                      <a:lnTo>
                        <a:pt x="62" y="194"/>
                      </a:lnTo>
                      <a:lnTo>
                        <a:pt x="7" y="189"/>
                      </a:lnTo>
                      <a:lnTo>
                        <a:pt x="0" y="170"/>
                      </a:lnTo>
                      <a:lnTo>
                        <a:pt x="5" y="142"/>
                      </a:lnTo>
                      <a:lnTo>
                        <a:pt x="29" y="145"/>
                      </a:lnTo>
                      <a:lnTo>
                        <a:pt x="50" y="87"/>
                      </a:lnTo>
                      <a:lnTo>
                        <a:pt x="46" y="92"/>
                      </a:lnTo>
                      <a:lnTo>
                        <a:pt x="33" y="64"/>
                      </a:lnTo>
                      <a:lnTo>
                        <a:pt x="60" y="51"/>
                      </a:lnTo>
                      <a:lnTo>
                        <a:pt x="52" y="46"/>
                      </a:lnTo>
                      <a:lnTo>
                        <a:pt x="57" y="43"/>
                      </a:lnTo>
                      <a:lnTo>
                        <a:pt x="52" y="30"/>
                      </a:lnTo>
                      <a:lnTo>
                        <a:pt x="72" y="12"/>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8" name="Freeform 371"/>
                <p:cNvSpPr>
                  <a:spLocks/>
                </p:cNvSpPr>
                <p:nvPr/>
              </p:nvSpPr>
              <p:spPr bwMode="auto">
                <a:xfrm>
                  <a:off x="5770" y="1529"/>
                  <a:ext cx="56" cy="33"/>
                </a:xfrm>
                <a:custGeom>
                  <a:avLst/>
                  <a:gdLst>
                    <a:gd name="T0" fmla="*/ 23 w 123"/>
                    <a:gd name="T1" fmla="*/ 2 h 71"/>
                    <a:gd name="T2" fmla="*/ 35 w 123"/>
                    <a:gd name="T3" fmla="*/ 0 h 71"/>
                    <a:gd name="T4" fmla="*/ 56 w 123"/>
                    <a:gd name="T5" fmla="*/ 15 h 71"/>
                    <a:gd name="T6" fmla="*/ 54 w 123"/>
                    <a:gd name="T7" fmla="*/ 23 h 71"/>
                    <a:gd name="T8" fmla="*/ 35 w 123"/>
                    <a:gd name="T9" fmla="*/ 30 h 71"/>
                    <a:gd name="T10" fmla="*/ 21 w 123"/>
                    <a:gd name="T11" fmla="*/ 27 h 71"/>
                    <a:gd name="T12" fmla="*/ 5 w 123"/>
                    <a:gd name="T13" fmla="*/ 33 h 71"/>
                    <a:gd name="T14" fmla="*/ 0 w 123"/>
                    <a:gd name="T15" fmla="*/ 26 h 71"/>
                    <a:gd name="T16" fmla="*/ 20 w 123"/>
                    <a:gd name="T17" fmla="*/ 2 h 71"/>
                    <a:gd name="T18" fmla="*/ 23 w 123"/>
                    <a:gd name="T19" fmla="*/ 2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71">
                      <a:moveTo>
                        <a:pt x="51" y="4"/>
                      </a:moveTo>
                      <a:lnTo>
                        <a:pt x="77" y="0"/>
                      </a:lnTo>
                      <a:lnTo>
                        <a:pt x="123" y="32"/>
                      </a:lnTo>
                      <a:lnTo>
                        <a:pt x="118" y="50"/>
                      </a:lnTo>
                      <a:lnTo>
                        <a:pt x="77" y="65"/>
                      </a:lnTo>
                      <a:lnTo>
                        <a:pt x="46" y="58"/>
                      </a:lnTo>
                      <a:lnTo>
                        <a:pt x="10" y="71"/>
                      </a:lnTo>
                      <a:lnTo>
                        <a:pt x="0" y="55"/>
                      </a:lnTo>
                      <a:lnTo>
                        <a:pt x="43" y="4"/>
                      </a:lnTo>
                      <a:lnTo>
                        <a:pt x="51"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9" name="Freeform 372"/>
                <p:cNvSpPr>
                  <a:spLocks/>
                </p:cNvSpPr>
                <p:nvPr/>
              </p:nvSpPr>
              <p:spPr bwMode="auto">
                <a:xfrm>
                  <a:off x="5770" y="1529"/>
                  <a:ext cx="56" cy="33"/>
                </a:xfrm>
                <a:custGeom>
                  <a:avLst/>
                  <a:gdLst>
                    <a:gd name="T0" fmla="*/ 23 w 123"/>
                    <a:gd name="T1" fmla="*/ 2 h 71"/>
                    <a:gd name="T2" fmla="*/ 35 w 123"/>
                    <a:gd name="T3" fmla="*/ 0 h 71"/>
                    <a:gd name="T4" fmla="*/ 56 w 123"/>
                    <a:gd name="T5" fmla="*/ 15 h 71"/>
                    <a:gd name="T6" fmla="*/ 54 w 123"/>
                    <a:gd name="T7" fmla="*/ 23 h 71"/>
                    <a:gd name="T8" fmla="*/ 35 w 123"/>
                    <a:gd name="T9" fmla="*/ 30 h 71"/>
                    <a:gd name="T10" fmla="*/ 21 w 123"/>
                    <a:gd name="T11" fmla="*/ 27 h 71"/>
                    <a:gd name="T12" fmla="*/ 5 w 123"/>
                    <a:gd name="T13" fmla="*/ 33 h 71"/>
                    <a:gd name="T14" fmla="*/ 0 w 123"/>
                    <a:gd name="T15" fmla="*/ 26 h 71"/>
                    <a:gd name="T16" fmla="*/ 20 w 123"/>
                    <a:gd name="T17" fmla="*/ 2 h 71"/>
                    <a:gd name="T18" fmla="*/ 23 w 123"/>
                    <a:gd name="T19" fmla="*/ 2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71">
                      <a:moveTo>
                        <a:pt x="51" y="4"/>
                      </a:moveTo>
                      <a:lnTo>
                        <a:pt x="77" y="0"/>
                      </a:lnTo>
                      <a:lnTo>
                        <a:pt x="123" y="32"/>
                      </a:lnTo>
                      <a:lnTo>
                        <a:pt x="118" y="50"/>
                      </a:lnTo>
                      <a:lnTo>
                        <a:pt x="77" y="65"/>
                      </a:lnTo>
                      <a:lnTo>
                        <a:pt x="46" y="58"/>
                      </a:lnTo>
                      <a:lnTo>
                        <a:pt x="10" y="71"/>
                      </a:lnTo>
                      <a:lnTo>
                        <a:pt x="0" y="55"/>
                      </a:lnTo>
                      <a:lnTo>
                        <a:pt x="43" y="4"/>
                      </a:lnTo>
                      <a:lnTo>
                        <a:pt x="51" y="4"/>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0" name="Freeform 373"/>
                <p:cNvSpPr>
                  <a:spLocks/>
                </p:cNvSpPr>
                <p:nvPr/>
              </p:nvSpPr>
              <p:spPr bwMode="auto">
                <a:xfrm>
                  <a:off x="4630" y="1154"/>
                  <a:ext cx="46" cy="22"/>
                </a:xfrm>
                <a:custGeom>
                  <a:avLst/>
                  <a:gdLst>
                    <a:gd name="T0" fmla="*/ 46 w 101"/>
                    <a:gd name="T1" fmla="*/ 0 h 49"/>
                    <a:gd name="T2" fmla="*/ 26 w 101"/>
                    <a:gd name="T3" fmla="*/ 4 h 49"/>
                    <a:gd name="T4" fmla="*/ 8 w 101"/>
                    <a:gd name="T5" fmla="*/ 22 h 49"/>
                    <a:gd name="T6" fmla="*/ 0 w 101"/>
                    <a:gd name="T7" fmla="*/ 15 h 49"/>
                    <a:gd name="T8" fmla="*/ 4 w 101"/>
                    <a:gd name="T9" fmla="*/ 0 h 49"/>
                    <a:gd name="T10" fmla="*/ 46 w 101"/>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1" h="49">
                      <a:moveTo>
                        <a:pt x="101" y="0"/>
                      </a:moveTo>
                      <a:lnTo>
                        <a:pt x="56" y="10"/>
                      </a:lnTo>
                      <a:lnTo>
                        <a:pt x="18" y="49"/>
                      </a:lnTo>
                      <a:lnTo>
                        <a:pt x="0" y="34"/>
                      </a:lnTo>
                      <a:lnTo>
                        <a:pt x="9" y="0"/>
                      </a:lnTo>
                      <a:lnTo>
                        <a:pt x="10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1" name="Freeform 374"/>
                <p:cNvSpPr>
                  <a:spLocks/>
                </p:cNvSpPr>
                <p:nvPr/>
              </p:nvSpPr>
              <p:spPr bwMode="auto">
                <a:xfrm>
                  <a:off x="4630" y="1154"/>
                  <a:ext cx="46" cy="22"/>
                </a:xfrm>
                <a:custGeom>
                  <a:avLst/>
                  <a:gdLst>
                    <a:gd name="T0" fmla="*/ 46 w 101"/>
                    <a:gd name="T1" fmla="*/ 0 h 49"/>
                    <a:gd name="T2" fmla="*/ 26 w 101"/>
                    <a:gd name="T3" fmla="*/ 4 h 49"/>
                    <a:gd name="T4" fmla="*/ 8 w 101"/>
                    <a:gd name="T5" fmla="*/ 22 h 49"/>
                    <a:gd name="T6" fmla="*/ 0 w 101"/>
                    <a:gd name="T7" fmla="*/ 15 h 49"/>
                    <a:gd name="T8" fmla="*/ 4 w 101"/>
                    <a:gd name="T9" fmla="*/ 0 h 49"/>
                    <a:gd name="T10" fmla="*/ 46 w 101"/>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1" h="49">
                      <a:moveTo>
                        <a:pt x="101" y="0"/>
                      </a:moveTo>
                      <a:lnTo>
                        <a:pt x="56" y="10"/>
                      </a:lnTo>
                      <a:lnTo>
                        <a:pt x="18" y="49"/>
                      </a:lnTo>
                      <a:lnTo>
                        <a:pt x="0" y="34"/>
                      </a:lnTo>
                      <a:lnTo>
                        <a:pt x="9" y="0"/>
                      </a:lnTo>
                      <a:lnTo>
                        <a:pt x="101" y="0"/>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2" name="Freeform 375"/>
                <p:cNvSpPr>
                  <a:spLocks/>
                </p:cNvSpPr>
                <p:nvPr/>
              </p:nvSpPr>
              <p:spPr bwMode="auto">
                <a:xfrm>
                  <a:off x="5211" y="1417"/>
                  <a:ext cx="54" cy="33"/>
                </a:xfrm>
                <a:custGeom>
                  <a:avLst/>
                  <a:gdLst>
                    <a:gd name="T0" fmla="*/ 24 w 120"/>
                    <a:gd name="T1" fmla="*/ 0 h 74"/>
                    <a:gd name="T2" fmla="*/ 40 w 120"/>
                    <a:gd name="T3" fmla="*/ 2 h 74"/>
                    <a:gd name="T4" fmla="*/ 53 w 120"/>
                    <a:gd name="T5" fmla="*/ 17 h 74"/>
                    <a:gd name="T6" fmla="*/ 54 w 120"/>
                    <a:gd name="T7" fmla="*/ 33 h 74"/>
                    <a:gd name="T8" fmla="*/ 3 w 120"/>
                    <a:gd name="T9" fmla="*/ 25 h 74"/>
                    <a:gd name="T10" fmla="*/ 0 w 120"/>
                    <a:gd name="T11" fmla="*/ 22 h 74"/>
                    <a:gd name="T12" fmla="*/ 9 w 120"/>
                    <a:gd name="T13" fmla="*/ 19 h 74"/>
                    <a:gd name="T14" fmla="*/ 17 w 120"/>
                    <a:gd name="T15" fmla="*/ 0 h 74"/>
                    <a:gd name="T16" fmla="*/ 24 w 120"/>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0" h="74">
                      <a:moveTo>
                        <a:pt x="53" y="0"/>
                      </a:moveTo>
                      <a:lnTo>
                        <a:pt x="89" y="5"/>
                      </a:lnTo>
                      <a:lnTo>
                        <a:pt x="117" y="38"/>
                      </a:lnTo>
                      <a:lnTo>
                        <a:pt x="120" y="74"/>
                      </a:lnTo>
                      <a:lnTo>
                        <a:pt x="6" y="57"/>
                      </a:lnTo>
                      <a:lnTo>
                        <a:pt x="0" y="49"/>
                      </a:lnTo>
                      <a:lnTo>
                        <a:pt x="21" y="43"/>
                      </a:lnTo>
                      <a:lnTo>
                        <a:pt x="37" y="0"/>
                      </a:lnTo>
                      <a:lnTo>
                        <a:pt x="5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3" name="Freeform 376"/>
                <p:cNvSpPr>
                  <a:spLocks/>
                </p:cNvSpPr>
                <p:nvPr/>
              </p:nvSpPr>
              <p:spPr bwMode="auto">
                <a:xfrm>
                  <a:off x="5211" y="1417"/>
                  <a:ext cx="54" cy="33"/>
                </a:xfrm>
                <a:custGeom>
                  <a:avLst/>
                  <a:gdLst>
                    <a:gd name="T0" fmla="*/ 24 w 120"/>
                    <a:gd name="T1" fmla="*/ 0 h 74"/>
                    <a:gd name="T2" fmla="*/ 40 w 120"/>
                    <a:gd name="T3" fmla="*/ 2 h 74"/>
                    <a:gd name="T4" fmla="*/ 53 w 120"/>
                    <a:gd name="T5" fmla="*/ 17 h 74"/>
                    <a:gd name="T6" fmla="*/ 54 w 120"/>
                    <a:gd name="T7" fmla="*/ 33 h 74"/>
                    <a:gd name="T8" fmla="*/ 3 w 120"/>
                    <a:gd name="T9" fmla="*/ 25 h 74"/>
                    <a:gd name="T10" fmla="*/ 0 w 120"/>
                    <a:gd name="T11" fmla="*/ 22 h 74"/>
                    <a:gd name="T12" fmla="*/ 9 w 120"/>
                    <a:gd name="T13" fmla="*/ 19 h 74"/>
                    <a:gd name="T14" fmla="*/ 17 w 120"/>
                    <a:gd name="T15" fmla="*/ 0 h 74"/>
                    <a:gd name="T16" fmla="*/ 24 w 120"/>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0" h="74">
                      <a:moveTo>
                        <a:pt x="53" y="0"/>
                      </a:moveTo>
                      <a:lnTo>
                        <a:pt x="89" y="5"/>
                      </a:lnTo>
                      <a:lnTo>
                        <a:pt x="117" y="38"/>
                      </a:lnTo>
                      <a:lnTo>
                        <a:pt x="120" y="74"/>
                      </a:lnTo>
                      <a:lnTo>
                        <a:pt x="6" y="57"/>
                      </a:lnTo>
                      <a:lnTo>
                        <a:pt x="0" y="49"/>
                      </a:lnTo>
                      <a:lnTo>
                        <a:pt x="21" y="43"/>
                      </a:lnTo>
                      <a:lnTo>
                        <a:pt x="37" y="0"/>
                      </a:lnTo>
                      <a:lnTo>
                        <a:pt x="53" y="0"/>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4" name="Freeform 377"/>
                <p:cNvSpPr>
                  <a:spLocks/>
                </p:cNvSpPr>
                <p:nvPr/>
              </p:nvSpPr>
              <p:spPr bwMode="auto">
                <a:xfrm>
                  <a:off x="5217" y="1394"/>
                  <a:ext cx="13" cy="23"/>
                </a:xfrm>
                <a:custGeom>
                  <a:avLst/>
                  <a:gdLst>
                    <a:gd name="T0" fmla="*/ 13 w 27"/>
                    <a:gd name="T1" fmla="*/ 8 h 48"/>
                    <a:gd name="T2" fmla="*/ 6 w 27"/>
                    <a:gd name="T3" fmla="*/ 0 h 48"/>
                    <a:gd name="T4" fmla="*/ 0 w 27"/>
                    <a:gd name="T5" fmla="*/ 8 h 48"/>
                    <a:gd name="T6" fmla="*/ 0 w 27"/>
                    <a:gd name="T7" fmla="*/ 19 h 48"/>
                    <a:gd name="T8" fmla="*/ 5 w 27"/>
                    <a:gd name="T9" fmla="*/ 23 h 48"/>
                    <a:gd name="T10" fmla="*/ 13 w 27"/>
                    <a:gd name="T11" fmla="*/ 8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48">
                      <a:moveTo>
                        <a:pt x="27" y="17"/>
                      </a:moveTo>
                      <a:lnTo>
                        <a:pt x="13" y="0"/>
                      </a:lnTo>
                      <a:lnTo>
                        <a:pt x="0" y="16"/>
                      </a:lnTo>
                      <a:lnTo>
                        <a:pt x="1" y="39"/>
                      </a:lnTo>
                      <a:lnTo>
                        <a:pt x="11" y="48"/>
                      </a:lnTo>
                      <a:lnTo>
                        <a:pt x="27" y="1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5" name="Freeform 378"/>
                <p:cNvSpPr>
                  <a:spLocks/>
                </p:cNvSpPr>
                <p:nvPr/>
              </p:nvSpPr>
              <p:spPr bwMode="auto">
                <a:xfrm>
                  <a:off x="5217" y="1394"/>
                  <a:ext cx="13" cy="23"/>
                </a:xfrm>
                <a:custGeom>
                  <a:avLst/>
                  <a:gdLst>
                    <a:gd name="T0" fmla="*/ 13 w 27"/>
                    <a:gd name="T1" fmla="*/ 8 h 48"/>
                    <a:gd name="T2" fmla="*/ 6 w 27"/>
                    <a:gd name="T3" fmla="*/ 0 h 48"/>
                    <a:gd name="T4" fmla="*/ 0 w 27"/>
                    <a:gd name="T5" fmla="*/ 8 h 48"/>
                    <a:gd name="T6" fmla="*/ 0 w 27"/>
                    <a:gd name="T7" fmla="*/ 19 h 48"/>
                    <a:gd name="T8" fmla="*/ 5 w 27"/>
                    <a:gd name="T9" fmla="*/ 23 h 48"/>
                    <a:gd name="T10" fmla="*/ 13 w 27"/>
                    <a:gd name="T11" fmla="*/ 8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48">
                      <a:moveTo>
                        <a:pt x="27" y="17"/>
                      </a:moveTo>
                      <a:lnTo>
                        <a:pt x="13" y="0"/>
                      </a:lnTo>
                      <a:lnTo>
                        <a:pt x="0" y="16"/>
                      </a:lnTo>
                      <a:lnTo>
                        <a:pt x="1" y="39"/>
                      </a:lnTo>
                      <a:lnTo>
                        <a:pt x="11" y="48"/>
                      </a:lnTo>
                      <a:lnTo>
                        <a:pt x="27" y="17"/>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6" name="Freeform 379"/>
                <p:cNvSpPr>
                  <a:spLocks/>
                </p:cNvSpPr>
                <p:nvPr/>
              </p:nvSpPr>
              <p:spPr bwMode="auto">
                <a:xfrm>
                  <a:off x="5306" y="1325"/>
                  <a:ext cx="70" cy="46"/>
                </a:xfrm>
                <a:custGeom>
                  <a:avLst/>
                  <a:gdLst>
                    <a:gd name="T0" fmla="*/ 0 w 153"/>
                    <a:gd name="T1" fmla="*/ 0 h 100"/>
                    <a:gd name="T2" fmla="*/ 33 w 153"/>
                    <a:gd name="T3" fmla="*/ 10 h 100"/>
                    <a:gd name="T4" fmla="*/ 28 w 153"/>
                    <a:gd name="T5" fmla="*/ 18 h 100"/>
                    <a:gd name="T6" fmla="*/ 70 w 153"/>
                    <a:gd name="T7" fmla="*/ 26 h 100"/>
                    <a:gd name="T8" fmla="*/ 63 w 153"/>
                    <a:gd name="T9" fmla="*/ 41 h 100"/>
                    <a:gd name="T10" fmla="*/ 41 w 153"/>
                    <a:gd name="T11" fmla="*/ 46 h 100"/>
                    <a:gd name="T12" fmla="*/ 11 w 153"/>
                    <a:gd name="T13" fmla="*/ 28 h 100"/>
                    <a:gd name="T14" fmla="*/ 0 w 153"/>
                    <a:gd name="T15" fmla="*/ 0 h 1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100">
                      <a:moveTo>
                        <a:pt x="0" y="0"/>
                      </a:moveTo>
                      <a:lnTo>
                        <a:pt x="73" y="22"/>
                      </a:lnTo>
                      <a:lnTo>
                        <a:pt x="62" y="39"/>
                      </a:lnTo>
                      <a:lnTo>
                        <a:pt x="153" y="57"/>
                      </a:lnTo>
                      <a:lnTo>
                        <a:pt x="138" y="89"/>
                      </a:lnTo>
                      <a:lnTo>
                        <a:pt x="89" y="100"/>
                      </a:lnTo>
                      <a:lnTo>
                        <a:pt x="24" y="61"/>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7" name="Freeform 380"/>
                <p:cNvSpPr>
                  <a:spLocks/>
                </p:cNvSpPr>
                <p:nvPr/>
              </p:nvSpPr>
              <p:spPr bwMode="auto">
                <a:xfrm>
                  <a:off x="5306" y="1325"/>
                  <a:ext cx="70" cy="46"/>
                </a:xfrm>
                <a:custGeom>
                  <a:avLst/>
                  <a:gdLst>
                    <a:gd name="T0" fmla="*/ 0 w 153"/>
                    <a:gd name="T1" fmla="*/ 0 h 100"/>
                    <a:gd name="T2" fmla="*/ 33 w 153"/>
                    <a:gd name="T3" fmla="*/ 10 h 100"/>
                    <a:gd name="T4" fmla="*/ 28 w 153"/>
                    <a:gd name="T5" fmla="*/ 18 h 100"/>
                    <a:gd name="T6" fmla="*/ 70 w 153"/>
                    <a:gd name="T7" fmla="*/ 26 h 100"/>
                    <a:gd name="T8" fmla="*/ 63 w 153"/>
                    <a:gd name="T9" fmla="*/ 41 h 100"/>
                    <a:gd name="T10" fmla="*/ 41 w 153"/>
                    <a:gd name="T11" fmla="*/ 46 h 100"/>
                    <a:gd name="T12" fmla="*/ 11 w 153"/>
                    <a:gd name="T13" fmla="*/ 28 h 100"/>
                    <a:gd name="T14" fmla="*/ 0 w 153"/>
                    <a:gd name="T15" fmla="*/ 0 h 1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100">
                      <a:moveTo>
                        <a:pt x="0" y="0"/>
                      </a:moveTo>
                      <a:lnTo>
                        <a:pt x="73" y="22"/>
                      </a:lnTo>
                      <a:lnTo>
                        <a:pt x="62" y="39"/>
                      </a:lnTo>
                      <a:lnTo>
                        <a:pt x="153" y="57"/>
                      </a:lnTo>
                      <a:lnTo>
                        <a:pt x="138" y="89"/>
                      </a:lnTo>
                      <a:lnTo>
                        <a:pt x="89" y="100"/>
                      </a:lnTo>
                      <a:lnTo>
                        <a:pt x="24" y="61"/>
                      </a:lnTo>
                      <a:lnTo>
                        <a:pt x="0" y="0"/>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8" name="Freeform 381"/>
                <p:cNvSpPr>
                  <a:spLocks/>
                </p:cNvSpPr>
                <p:nvPr/>
              </p:nvSpPr>
              <p:spPr bwMode="auto">
                <a:xfrm>
                  <a:off x="5235" y="1290"/>
                  <a:ext cx="59" cy="61"/>
                </a:xfrm>
                <a:custGeom>
                  <a:avLst/>
                  <a:gdLst>
                    <a:gd name="T0" fmla="*/ 0 w 129"/>
                    <a:gd name="T1" fmla="*/ 0 h 133"/>
                    <a:gd name="T2" fmla="*/ 59 w 129"/>
                    <a:gd name="T3" fmla="*/ 39 h 133"/>
                    <a:gd name="T4" fmla="*/ 48 w 129"/>
                    <a:gd name="T5" fmla="*/ 41 h 133"/>
                    <a:gd name="T6" fmla="*/ 49 w 129"/>
                    <a:gd name="T7" fmla="*/ 51 h 133"/>
                    <a:gd name="T8" fmla="*/ 43 w 129"/>
                    <a:gd name="T9" fmla="*/ 61 h 133"/>
                    <a:gd name="T10" fmla="*/ 23 w 129"/>
                    <a:gd name="T11" fmla="*/ 61 h 133"/>
                    <a:gd name="T12" fmla="*/ 14 w 129"/>
                    <a:gd name="T13" fmla="*/ 43 h 133"/>
                    <a:gd name="T14" fmla="*/ 20 w 129"/>
                    <a:gd name="T15" fmla="*/ 22 h 133"/>
                    <a:gd name="T16" fmla="*/ 0 w 129"/>
                    <a:gd name="T17" fmla="*/ 0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3">
                      <a:moveTo>
                        <a:pt x="0" y="0"/>
                      </a:moveTo>
                      <a:lnTo>
                        <a:pt x="129" y="84"/>
                      </a:lnTo>
                      <a:lnTo>
                        <a:pt x="104" y="89"/>
                      </a:lnTo>
                      <a:lnTo>
                        <a:pt x="108" y="112"/>
                      </a:lnTo>
                      <a:lnTo>
                        <a:pt x="93" y="133"/>
                      </a:lnTo>
                      <a:lnTo>
                        <a:pt x="51" y="133"/>
                      </a:lnTo>
                      <a:lnTo>
                        <a:pt x="30" y="94"/>
                      </a:lnTo>
                      <a:lnTo>
                        <a:pt x="43" y="47"/>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49" name="Freeform 382"/>
                <p:cNvSpPr>
                  <a:spLocks/>
                </p:cNvSpPr>
                <p:nvPr/>
              </p:nvSpPr>
              <p:spPr bwMode="auto">
                <a:xfrm>
                  <a:off x="5235" y="1290"/>
                  <a:ext cx="59" cy="61"/>
                </a:xfrm>
                <a:custGeom>
                  <a:avLst/>
                  <a:gdLst>
                    <a:gd name="T0" fmla="*/ 0 w 129"/>
                    <a:gd name="T1" fmla="*/ 0 h 133"/>
                    <a:gd name="T2" fmla="*/ 59 w 129"/>
                    <a:gd name="T3" fmla="*/ 39 h 133"/>
                    <a:gd name="T4" fmla="*/ 48 w 129"/>
                    <a:gd name="T5" fmla="*/ 41 h 133"/>
                    <a:gd name="T6" fmla="*/ 49 w 129"/>
                    <a:gd name="T7" fmla="*/ 51 h 133"/>
                    <a:gd name="T8" fmla="*/ 43 w 129"/>
                    <a:gd name="T9" fmla="*/ 61 h 133"/>
                    <a:gd name="T10" fmla="*/ 23 w 129"/>
                    <a:gd name="T11" fmla="*/ 61 h 133"/>
                    <a:gd name="T12" fmla="*/ 14 w 129"/>
                    <a:gd name="T13" fmla="*/ 43 h 133"/>
                    <a:gd name="T14" fmla="*/ 20 w 129"/>
                    <a:gd name="T15" fmla="*/ 22 h 133"/>
                    <a:gd name="T16" fmla="*/ 0 w 129"/>
                    <a:gd name="T17" fmla="*/ 0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3">
                      <a:moveTo>
                        <a:pt x="0" y="0"/>
                      </a:moveTo>
                      <a:lnTo>
                        <a:pt x="129" y="84"/>
                      </a:lnTo>
                      <a:lnTo>
                        <a:pt x="104" y="89"/>
                      </a:lnTo>
                      <a:lnTo>
                        <a:pt x="108" y="112"/>
                      </a:lnTo>
                      <a:lnTo>
                        <a:pt x="93" y="133"/>
                      </a:lnTo>
                      <a:lnTo>
                        <a:pt x="51" y="133"/>
                      </a:lnTo>
                      <a:lnTo>
                        <a:pt x="30" y="94"/>
                      </a:lnTo>
                      <a:lnTo>
                        <a:pt x="43" y="47"/>
                      </a:lnTo>
                      <a:lnTo>
                        <a:pt x="0" y="0"/>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0" name="Freeform 383"/>
                <p:cNvSpPr>
                  <a:spLocks/>
                </p:cNvSpPr>
                <p:nvPr/>
              </p:nvSpPr>
              <p:spPr bwMode="auto">
                <a:xfrm>
                  <a:off x="5168" y="1286"/>
                  <a:ext cx="95" cy="87"/>
                </a:xfrm>
                <a:custGeom>
                  <a:avLst/>
                  <a:gdLst>
                    <a:gd name="T0" fmla="*/ 47 w 208"/>
                    <a:gd name="T1" fmla="*/ 22 h 190"/>
                    <a:gd name="T2" fmla="*/ 53 w 208"/>
                    <a:gd name="T3" fmla="*/ 24 h 190"/>
                    <a:gd name="T4" fmla="*/ 51 w 208"/>
                    <a:gd name="T5" fmla="*/ 36 h 190"/>
                    <a:gd name="T6" fmla="*/ 59 w 208"/>
                    <a:gd name="T7" fmla="*/ 37 h 190"/>
                    <a:gd name="T8" fmla="*/ 61 w 208"/>
                    <a:gd name="T9" fmla="*/ 27 h 190"/>
                    <a:gd name="T10" fmla="*/ 59 w 208"/>
                    <a:gd name="T11" fmla="*/ 13 h 190"/>
                    <a:gd name="T12" fmla="*/ 70 w 208"/>
                    <a:gd name="T13" fmla="*/ 13 h 190"/>
                    <a:gd name="T14" fmla="*/ 83 w 208"/>
                    <a:gd name="T15" fmla="*/ 30 h 190"/>
                    <a:gd name="T16" fmla="*/ 79 w 208"/>
                    <a:gd name="T17" fmla="*/ 48 h 190"/>
                    <a:gd name="T18" fmla="*/ 81 w 208"/>
                    <a:gd name="T19" fmla="*/ 60 h 190"/>
                    <a:gd name="T20" fmla="*/ 95 w 208"/>
                    <a:gd name="T21" fmla="*/ 74 h 190"/>
                    <a:gd name="T22" fmla="*/ 80 w 208"/>
                    <a:gd name="T23" fmla="*/ 80 h 190"/>
                    <a:gd name="T24" fmla="*/ 74 w 208"/>
                    <a:gd name="T25" fmla="*/ 66 h 190"/>
                    <a:gd name="T26" fmla="*/ 46 w 208"/>
                    <a:gd name="T27" fmla="*/ 82 h 190"/>
                    <a:gd name="T28" fmla="*/ 44 w 208"/>
                    <a:gd name="T29" fmla="*/ 80 h 190"/>
                    <a:gd name="T30" fmla="*/ 48 w 208"/>
                    <a:gd name="T31" fmla="*/ 77 h 190"/>
                    <a:gd name="T32" fmla="*/ 43 w 208"/>
                    <a:gd name="T33" fmla="*/ 67 h 190"/>
                    <a:gd name="T34" fmla="*/ 39 w 208"/>
                    <a:gd name="T35" fmla="*/ 69 h 190"/>
                    <a:gd name="T36" fmla="*/ 39 w 208"/>
                    <a:gd name="T37" fmla="*/ 75 h 190"/>
                    <a:gd name="T38" fmla="*/ 41 w 208"/>
                    <a:gd name="T39" fmla="*/ 75 h 190"/>
                    <a:gd name="T40" fmla="*/ 37 w 208"/>
                    <a:gd name="T41" fmla="*/ 87 h 190"/>
                    <a:gd name="T42" fmla="*/ 18 w 208"/>
                    <a:gd name="T43" fmla="*/ 81 h 190"/>
                    <a:gd name="T44" fmla="*/ 0 w 208"/>
                    <a:gd name="T45" fmla="*/ 52 h 190"/>
                    <a:gd name="T46" fmla="*/ 9 w 208"/>
                    <a:gd name="T47" fmla="*/ 51 h 190"/>
                    <a:gd name="T48" fmla="*/ 2 w 208"/>
                    <a:gd name="T49" fmla="*/ 37 h 190"/>
                    <a:gd name="T50" fmla="*/ 11 w 208"/>
                    <a:gd name="T51" fmla="*/ 25 h 190"/>
                    <a:gd name="T52" fmla="*/ 7 w 208"/>
                    <a:gd name="T53" fmla="*/ 16 h 190"/>
                    <a:gd name="T54" fmla="*/ 32 w 208"/>
                    <a:gd name="T55" fmla="*/ 0 h 190"/>
                    <a:gd name="T56" fmla="*/ 47 w 208"/>
                    <a:gd name="T57" fmla="*/ 22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8" h="190">
                      <a:moveTo>
                        <a:pt x="103" y="49"/>
                      </a:moveTo>
                      <a:lnTo>
                        <a:pt x="116" y="52"/>
                      </a:lnTo>
                      <a:lnTo>
                        <a:pt x="112" y="78"/>
                      </a:lnTo>
                      <a:lnTo>
                        <a:pt x="129" y="80"/>
                      </a:lnTo>
                      <a:lnTo>
                        <a:pt x="134" y="58"/>
                      </a:lnTo>
                      <a:lnTo>
                        <a:pt x="129" y="28"/>
                      </a:lnTo>
                      <a:lnTo>
                        <a:pt x="153" y="28"/>
                      </a:lnTo>
                      <a:lnTo>
                        <a:pt x="182" y="65"/>
                      </a:lnTo>
                      <a:lnTo>
                        <a:pt x="173" y="104"/>
                      </a:lnTo>
                      <a:lnTo>
                        <a:pt x="178" y="132"/>
                      </a:lnTo>
                      <a:lnTo>
                        <a:pt x="208" y="161"/>
                      </a:lnTo>
                      <a:lnTo>
                        <a:pt x="176" y="174"/>
                      </a:lnTo>
                      <a:lnTo>
                        <a:pt x="161" y="145"/>
                      </a:lnTo>
                      <a:lnTo>
                        <a:pt x="101" y="179"/>
                      </a:lnTo>
                      <a:lnTo>
                        <a:pt x="96" y="174"/>
                      </a:lnTo>
                      <a:lnTo>
                        <a:pt x="104" y="169"/>
                      </a:lnTo>
                      <a:lnTo>
                        <a:pt x="95" y="146"/>
                      </a:lnTo>
                      <a:lnTo>
                        <a:pt x="86" y="151"/>
                      </a:lnTo>
                      <a:lnTo>
                        <a:pt x="85" y="164"/>
                      </a:lnTo>
                      <a:lnTo>
                        <a:pt x="90" y="163"/>
                      </a:lnTo>
                      <a:lnTo>
                        <a:pt x="82" y="190"/>
                      </a:lnTo>
                      <a:lnTo>
                        <a:pt x="39" y="176"/>
                      </a:lnTo>
                      <a:lnTo>
                        <a:pt x="0" y="114"/>
                      </a:lnTo>
                      <a:lnTo>
                        <a:pt x="20" y="111"/>
                      </a:lnTo>
                      <a:lnTo>
                        <a:pt x="5" y="81"/>
                      </a:lnTo>
                      <a:lnTo>
                        <a:pt x="25" y="55"/>
                      </a:lnTo>
                      <a:lnTo>
                        <a:pt x="15" y="36"/>
                      </a:lnTo>
                      <a:lnTo>
                        <a:pt x="70" y="0"/>
                      </a:lnTo>
                      <a:lnTo>
                        <a:pt x="103" y="4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1" name="Freeform 384"/>
                <p:cNvSpPr>
                  <a:spLocks/>
                </p:cNvSpPr>
                <p:nvPr/>
              </p:nvSpPr>
              <p:spPr bwMode="auto">
                <a:xfrm>
                  <a:off x="5168" y="1286"/>
                  <a:ext cx="95" cy="87"/>
                </a:xfrm>
                <a:custGeom>
                  <a:avLst/>
                  <a:gdLst>
                    <a:gd name="T0" fmla="*/ 47 w 208"/>
                    <a:gd name="T1" fmla="*/ 22 h 190"/>
                    <a:gd name="T2" fmla="*/ 53 w 208"/>
                    <a:gd name="T3" fmla="*/ 24 h 190"/>
                    <a:gd name="T4" fmla="*/ 51 w 208"/>
                    <a:gd name="T5" fmla="*/ 36 h 190"/>
                    <a:gd name="T6" fmla="*/ 59 w 208"/>
                    <a:gd name="T7" fmla="*/ 37 h 190"/>
                    <a:gd name="T8" fmla="*/ 61 w 208"/>
                    <a:gd name="T9" fmla="*/ 27 h 190"/>
                    <a:gd name="T10" fmla="*/ 59 w 208"/>
                    <a:gd name="T11" fmla="*/ 13 h 190"/>
                    <a:gd name="T12" fmla="*/ 70 w 208"/>
                    <a:gd name="T13" fmla="*/ 13 h 190"/>
                    <a:gd name="T14" fmla="*/ 83 w 208"/>
                    <a:gd name="T15" fmla="*/ 30 h 190"/>
                    <a:gd name="T16" fmla="*/ 79 w 208"/>
                    <a:gd name="T17" fmla="*/ 48 h 190"/>
                    <a:gd name="T18" fmla="*/ 81 w 208"/>
                    <a:gd name="T19" fmla="*/ 60 h 190"/>
                    <a:gd name="T20" fmla="*/ 95 w 208"/>
                    <a:gd name="T21" fmla="*/ 74 h 190"/>
                    <a:gd name="T22" fmla="*/ 80 w 208"/>
                    <a:gd name="T23" fmla="*/ 80 h 190"/>
                    <a:gd name="T24" fmla="*/ 74 w 208"/>
                    <a:gd name="T25" fmla="*/ 66 h 190"/>
                    <a:gd name="T26" fmla="*/ 46 w 208"/>
                    <a:gd name="T27" fmla="*/ 82 h 190"/>
                    <a:gd name="T28" fmla="*/ 44 w 208"/>
                    <a:gd name="T29" fmla="*/ 80 h 190"/>
                    <a:gd name="T30" fmla="*/ 48 w 208"/>
                    <a:gd name="T31" fmla="*/ 77 h 190"/>
                    <a:gd name="T32" fmla="*/ 43 w 208"/>
                    <a:gd name="T33" fmla="*/ 67 h 190"/>
                    <a:gd name="T34" fmla="*/ 39 w 208"/>
                    <a:gd name="T35" fmla="*/ 69 h 190"/>
                    <a:gd name="T36" fmla="*/ 39 w 208"/>
                    <a:gd name="T37" fmla="*/ 75 h 190"/>
                    <a:gd name="T38" fmla="*/ 41 w 208"/>
                    <a:gd name="T39" fmla="*/ 75 h 190"/>
                    <a:gd name="T40" fmla="*/ 37 w 208"/>
                    <a:gd name="T41" fmla="*/ 87 h 190"/>
                    <a:gd name="T42" fmla="*/ 18 w 208"/>
                    <a:gd name="T43" fmla="*/ 81 h 190"/>
                    <a:gd name="T44" fmla="*/ 0 w 208"/>
                    <a:gd name="T45" fmla="*/ 52 h 190"/>
                    <a:gd name="T46" fmla="*/ 9 w 208"/>
                    <a:gd name="T47" fmla="*/ 51 h 190"/>
                    <a:gd name="T48" fmla="*/ 2 w 208"/>
                    <a:gd name="T49" fmla="*/ 37 h 190"/>
                    <a:gd name="T50" fmla="*/ 11 w 208"/>
                    <a:gd name="T51" fmla="*/ 25 h 190"/>
                    <a:gd name="T52" fmla="*/ 7 w 208"/>
                    <a:gd name="T53" fmla="*/ 16 h 190"/>
                    <a:gd name="T54" fmla="*/ 32 w 208"/>
                    <a:gd name="T55" fmla="*/ 0 h 190"/>
                    <a:gd name="T56" fmla="*/ 47 w 208"/>
                    <a:gd name="T57" fmla="*/ 22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8" h="190">
                      <a:moveTo>
                        <a:pt x="103" y="49"/>
                      </a:moveTo>
                      <a:lnTo>
                        <a:pt x="116" y="52"/>
                      </a:lnTo>
                      <a:lnTo>
                        <a:pt x="112" y="78"/>
                      </a:lnTo>
                      <a:lnTo>
                        <a:pt x="129" y="80"/>
                      </a:lnTo>
                      <a:lnTo>
                        <a:pt x="134" y="58"/>
                      </a:lnTo>
                      <a:lnTo>
                        <a:pt x="129" y="28"/>
                      </a:lnTo>
                      <a:lnTo>
                        <a:pt x="153" y="28"/>
                      </a:lnTo>
                      <a:lnTo>
                        <a:pt x="182" y="65"/>
                      </a:lnTo>
                      <a:lnTo>
                        <a:pt x="173" y="104"/>
                      </a:lnTo>
                      <a:lnTo>
                        <a:pt x="178" y="132"/>
                      </a:lnTo>
                      <a:lnTo>
                        <a:pt x="208" y="161"/>
                      </a:lnTo>
                      <a:lnTo>
                        <a:pt x="176" y="174"/>
                      </a:lnTo>
                      <a:lnTo>
                        <a:pt x="161" y="145"/>
                      </a:lnTo>
                      <a:lnTo>
                        <a:pt x="101" y="179"/>
                      </a:lnTo>
                      <a:lnTo>
                        <a:pt x="96" y="174"/>
                      </a:lnTo>
                      <a:lnTo>
                        <a:pt x="104" y="169"/>
                      </a:lnTo>
                      <a:lnTo>
                        <a:pt x="95" y="146"/>
                      </a:lnTo>
                      <a:lnTo>
                        <a:pt x="86" y="151"/>
                      </a:lnTo>
                      <a:lnTo>
                        <a:pt x="85" y="164"/>
                      </a:lnTo>
                      <a:lnTo>
                        <a:pt x="90" y="163"/>
                      </a:lnTo>
                      <a:lnTo>
                        <a:pt x="82" y="190"/>
                      </a:lnTo>
                      <a:lnTo>
                        <a:pt x="39" y="176"/>
                      </a:lnTo>
                      <a:lnTo>
                        <a:pt x="0" y="114"/>
                      </a:lnTo>
                      <a:lnTo>
                        <a:pt x="20" y="111"/>
                      </a:lnTo>
                      <a:lnTo>
                        <a:pt x="5" y="81"/>
                      </a:lnTo>
                      <a:lnTo>
                        <a:pt x="25" y="55"/>
                      </a:lnTo>
                      <a:lnTo>
                        <a:pt x="15" y="36"/>
                      </a:lnTo>
                      <a:lnTo>
                        <a:pt x="70" y="0"/>
                      </a:lnTo>
                      <a:lnTo>
                        <a:pt x="103" y="49"/>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2" name="Freeform 385"/>
                <p:cNvSpPr>
                  <a:spLocks/>
                </p:cNvSpPr>
                <p:nvPr/>
              </p:nvSpPr>
              <p:spPr bwMode="auto">
                <a:xfrm>
                  <a:off x="5149" y="1308"/>
                  <a:ext cx="9" cy="30"/>
                </a:xfrm>
                <a:custGeom>
                  <a:avLst/>
                  <a:gdLst>
                    <a:gd name="T0" fmla="*/ 8 w 18"/>
                    <a:gd name="T1" fmla="*/ 18 h 65"/>
                    <a:gd name="T2" fmla="*/ 5 w 18"/>
                    <a:gd name="T3" fmla="*/ 30 h 65"/>
                    <a:gd name="T4" fmla="*/ 0 w 18"/>
                    <a:gd name="T5" fmla="*/ 25 h 65"/>
                    <a:gd name="T6" fmla="*/ 3 w 18"/>
                    <a:gd name="T7" fmla="*/ 0 h 65"/>
                    <a:gd name="T8" fmla="*/ 9 w 18"/>
                    <a:gd name="T9" fmla="*/ 14 h 65"/>
                    <a:gd name="T10" fmla="*/ 8 w 18"/>
                    <a:gd name="T11" fmla="*/ 1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65">
                      <a:moveTo>
                        <a:pt x="15" y="38"/>
                      </a:moveTo>
                      <a:lnTo>
                        <a:pt x="10" y="65"/>
                      </a:lnTo>
                      <a:lnTo>
                        <a:pt x="0" y="54"/>
                      </a:lnTo>
                      <a:lnTo>
                        <a:pt x="5" y="0"/>
                      </a:lnTo>
                      <a:lnTo>
                        <a:pt x="18" y="31"/>
                      </a:lnTo>
                      <a:lnTo>
                        <a:pt x="15" y="3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3" name="Freeform 386"/>
                <p:cNvSpPr>
                  <a:spLocks/>
                </p:cNvSpPr>
                <p:nvPr/>
              </p:nvSpPr>
              <p:spPr bwMode="auto">
                <a:xfrm>
                  <a:off x="5149" y="1308"/>
                  <a:ext cx="9" cy="30"/>
                </a:xfrm>
                <a:custGeom>
                  <a:avLst/>
                  <a:gdLst>
                    <a:gd name="T0" fmla="*/ 8 w 18"/>
                    <a:gd name="T1" fmla="*/ 18 h 65"/>
                    <a:gd name="T2" fmla="*/ 5 w 18"/>
                    <a:gd name="T3" fmla="*/ 30 h 65"/>
                    <a:gd name="T4" fmla="*/ 0 w 18"/>
                    <a:gd name="T5" fmla="*/ 25 h 65"/>
                    <a:gd name="T6" fmla="*/ 3 w 18"/>
                    <a:gd name="T7" fmla="*/ 0 h 65"/>
                    <a:gd name="T8" fmla="*/ 9 w 18"/>
                    <a:gd name="T9" fmla="*/ 14 h 65"/>
                    <a:gd name="T10" fmla="*/ 8 w 18"/>
                    <a:gd name="T11" fmla="*/ 1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65">
                      <a:moveTo>
                        <a:pt x="15" y="38"/>
                      </a:moveTo>
                      <a:lnTo>
                        <a:pt x="10" y="65"/>
                      </a:lnTo>
                      <a:lnTo>
                        <a:pt x="0" y="54"/>
                      </a:lnTo>
                      <a:lnTo>
                        <a:pt x="5" y="0"/>
                      </a:lnTo>
                      <a:lnTo>
                        <a:pt x="18" y="31"/>
                      </a:lnTo>
                      <a:lnTo>
                        <a:pt x="15" y="38"/>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4" name="Freeform 387"/>
                <p:cNvSpPr>
                  <a:spLocks/>
                </p:cNvSpPr>
                <p:nvPr/>
              </p:nvSpPr>
              <p:spPr bwMode="auto">
                <a:xfrm>
                  <a:off x="5150" y="1398"/>
                  <a:ext cx="12" cy="19"/>
                </a:xfrm>
                <a:custGeom>
                  <a:avLst/>
                  <a:gdLst>
                    <a:gd name="T0" fmla="*/ 9 w 28"/>
                    <a:gd name="T1" fmla="*/ 10 h 42"/>
                    <a:gd name="T2" fmla="*/ 12 w 28"/>
                    <a:gd name="T3" fmla="*/ 15 h 42"/>
                    <a:gd name="T4" fmla="*/ 9 w 28"/>
                    <a:gd name="T5" fmla="*/ 19 h 42"/>
                    <a:gd name="T6" fmla="*/ 0 w 28"/>
                    <a:gd name="T7" fmla="*/ 0 h 42"/>
                    <a:gd name="T8" fmla="*/ 9 w 28"/>
                    <a:gd name="T9" fmla="*/ 1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2">
                      <a:moveTo>
                        <a:pt x="20" y="21"/>
                      </a:moveTo>
                      <a:lnTo>
                        <a:pt x="28" y="33"/>
                      </a:lnTo>
                      <a:lnTo>
                        <a:pt x="21" y="42"/>
                      </a:lnTo>
                      <a:lnTo>
                        <a:pt x="0" y="0"/>
                      </a:lnTo>
                      <a:lnTo>
                        <a:pt x="20" y="2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5" name="Freeform 388"/>
                <p:cNvSpPr>
                  <a:spLocks/>
                </p:cNvSpPr>
                <p:nvPr/>
              </p:nvSpPr>
              <p:spPr bwMode="auto">
                <a:xfrm>
                  <a:off x="5150" y="1398"/>
                  <a:ext cx="12" cy="19"/>
                </a:xfrm>
                <a:custGeom>
                  <a:avLst/>
                  <a:gdLst>
                    <a:gd name="T0" fmla="*/ 9 w 28"/>
                    <a:gd name="T1" fmla="*/ 10 h 42"/>
                    <a:gd name="T2" fmla="*/ 12 w 28"/>
                    <a:gd name="T3" fmla="*/ 15 h 42"/>
                    <a:gd name="T4" fmla="*/ 9 w 28"/>
                    <a:gd name="T5" fmla="*/ 19 h 42"/>
                    <a:gd name="T6" fmla="*/ 0 w 28"/>
                    <a:gd name="T7" fmla="*/ 0 h 42"/>
                    <a:gd name="T8" fmla="*/ 9 w 28"/>
                    <a:gd name="T9" fmla="*/ 1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2">
                      <a:moveTo>
                        <a:pt x="20" y="21"/>
                      </a:moveTo>
                      <a:lnTo>
                        <a:pt x="28" y="33"/>
                      </a:lnTo>
                      <a:lnTo>
                        <a:pt x="21" y="42"/>
                      </a:lnTo>
                      <a:lnTo>
                        <a:pt x="0" y="0"/>
                      </a:lnTo>
                      <a:lnTo>
                        <a:pt x="20" y="21"/>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6" name="Freeform 389"/>
                <p:cNvSpPr>
                  <a:spLocks/>
                </p:cNvSpPr>
                <p:nvPr/>
              </p:nvSpPr>
              <p:spPr bwMode="auto">
                <a:xfrm>
                  <a:off x="4041" y="1579"/>
                  <a:ext cx="31" cy="32"/>
                </a:xfrm>
                <a:custGeom>
                  <a:avLst/>
                  <a:gdLst>
                    <a:gd name="T0" fmla="*/ 5 w 65"/>
                    <a:gd name="T1" fmla="*/ 20 h 70"/>
                    <a:gd name="T2" fmla="*/ 0 w 65"/>
                    <a:gd name="T3" fmla="*/ 11 h 70"/>
                    <a:gd name="T4" fmla="*/ 5 w 65"/>
                    <a:gd name="T5" fmla="*/ 11 h 70"/>
                    <a:gd name="T6" fmla="*/ 2 w 65"/>
                    <a:gd name="T7" fmla="*/ 8 h 70"/>
                    <a:gd name="T8" fmla="*/ 7 w 65"/>
                    <a:gd name="T9" fmla="*/ 0 h 70"/>
                    <a:gd name="T10" fmla="*/ 31 w 65"/>
                    <a:gd name="T11" fmla="*/ 28 h 70"/>
                    <a:gd name="T12" fmla="*/ 20 w 65"/>
                    <a:gd name="T13" fmla="*/ 32 h 70"/>
                    <a:gd name="T14" fmla="*/ 7 w 65"/>
                    <a:gd name="T15" fmla="*/ 21 h 70"/>
                    <a:gd name="T16" fmla="*/ 8 w 65"/>
                    <a:gd name="T17" fmla="*/ 27 h 70"/>
                    <a:gd name="T18" fmla="*/ 5 w 65"/>
                    <a:gd name="T19" fmla="*/ 2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5" h="70">
                      <a:moveTo>
                        <a:pt x="10" y="44"/>
                      </a:moveTo>
                      <a:lnTo>
                        <a:pt x="0" y="23"/>
                      </a:lnTo>
                      <a:lnTo>
                        <a:pt x="10" y="23"/>
                      </a:lnTo>
                      <a:lnTo>
                        <a:pt x="5" y="17"/>
                      </a:lnTo>
                      <a:lnTo>
                        <a:pt x="15" y="0"/>
                      </a:lnTo>
                      <a:lnTo>
                        <a:pt x="65" y="62"/>
                      </a:lnTo>
                      <a:lnTo>
                        <a:pt x="41" y="70"/>
                      </a:lnTo>
                      <a:lnTo>
                        <a:pt x="15" y="47"/>
                      </a:lnTo>
                      <a:lnTo>
                        <a:pt x="16" y="60"/>
                      </a:lnTo>
                      <a:lnTo>
                        <a:pt x="10" y="44"/>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7" name="Freeform 390"/>
                <p:cNvSpPr>
                  <a:spLocks/>
                </p:cNvSpPr>
                <p:nvPr/>
              </p:nvSpPr>
              <p:spPr bwMode="auto">
                <a:xfrm>
                  <a:off x="3891" y="1618"/>
                  <a:ext cx="32" cy="33"/>
                </a:xfrm>
                <a:custGeom>
                  <a:avLst/>
                  <a:gdLst>
                    <a:gd name="T0" fmla="*/ 8 w 68"/>
                    <a:gd name="T1" fmla="*/ 3 h 71"/>
                    <a:gd name="T2" fmla="*/ 15 w 68"/>
                    <a:gd name="T3" fmla="*/ 0 h 71"/>
                    <a:gd name="T4" fmla="*/ 32 w 68"/>
                    <a:gd name="T5" fmla="*/ 18 h 71"/>
                    <a:gd name="T6" fmla="*/ 13 w 68"/>
                    <a:gd name="T7" fmla="*/ 33 h 71"/>
                    <a:gd name="T8" fmla="*/ 2 w 68"/>
                    <a:gd name="T9" fmla="*/ 27 h 71"/>
                    <a:gd name="T10" fmla="*/ 2 w 68"/>
                    <a:gd name="T11" fmla="*/ 33 h 71"/>
                    <a:gd name="T12" fmla="*/ 0 w 68"/>
                    <a:gd name="T13" fmla="*/ 27 h 71"/>
                    <a:gd name="T14" fmla="*/ 0 w 68"/>
                    <a:gd name="T15" fmla="*/ 15 h 71"/>
                    <a:gd name="T16" fmla="*/ 8 w 68"/>
                    <a:gd name="T17" fmla="*/ 3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 h="71">
                      <a:moveTo>
                        <a:pt x="16" y="6"/>
                      </a:moveTo>
                      <a:lnTo>
                        <a:pt x="32" y="0"/>
                      </a:lnTo>
                      <a:lnTo>
                        <a:pt x="68" y="39"/>
                      </a:lnTo>
                      <a:lnTo>
                        <a:pt x="28" y="71"/>
                      </a:lnTo>
                      <a:lnTo>
                        <a:pt x="5" y="58"/>
                      </a:lnTo>
                      <a:lnTo>
                        <a:pt x="5" y="71"/>
                      </a:lnTo>
                      <a:lnTo>
                        <a:pt x="0" y="58"/>
                      </a:lnTo>
                      <a:lnTo>
                        <a:pt x="1" y="32"/>
                      </a:lnTo>
                      <a:lnTo>
                        <a:pt x="16" y="6"/>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58" name="Freeform 391"/>
                <p:cNvSpPr>
                  <a:spLocks/>
                </p:cNvSpPr>
                <p:nvPr/>
              </p:nvSpPr>
              <p:spPr bwMode="auto">
                <a:xfrm>
                  <a:off x="5241" y="2094"/>
                  <a:ext cx="44" cy="187"/>
                </a:xfrm>
                <a:custGeom>
                  <a:avLst/>
                  <a:gdLst>
                    <a:gd name="T0" fmla="*/ 14 w 96"/>
                    <a:gd name="T1" fmla="*/ 0 h 410"/>
                    <a:gd name="T2" fmla="*/ 17 w 96"/>
                    <a:gd name="T3" fmla="*/ 4 h 410"/>
                    <a:gd name="T4" fmla="*/ 24 w 96"/>
                    <a:gd name="T5" fmla="*/ 36 h 410"/>
                    <a:gd name="T6" fmla="*/ 21 w 96"/>
                    <a:gd name="T7" fmla="*/ 48 h 410"/>
                    <a:gd name="T8" fmla="*/ 22 w 96"/>
                    <a:gd name="T9" fmla="*/ 66 h 410"/>
                    <a:gd name="T10" fmla="*/ 37 w 96"/>
                    <a:gd name="T11" fmla="*/ 115 h 410"/>
                    <a:gd name="T12" fmla="*/ 44 w 96"/>
                    <a:gd name="T13" fmla="*/ 128 h 410"/>
                    <a:gd name="T14" fmla="*/ 31 w 96"/>
                    <a:gd name="T15" fmla="*/ 116 h 410"/>
                    <a:gd name="T16" fmla="*/ 20 w 96"/>
                    <a:gd name="T17" fmla="*/ 119 h 410"/>
                    <a:gd name="T18" fmla="*/ 14 w 96"/>
                    <a:gd name="T19" fmla="*/ 153 h 410"/>
                    <a:gd name="T20" fmla="*/ 21 w 96"/>
                    <a:gd name="T21" fmla="*/ 168 h 410"/>
                    <a:gd name="T22" fmla="*/ 26 w 96"/>
                    <a:gd name="T23" fmla="*/ 171 h 410"/>
                    <a:gd name="T24" fmla="*/ 28 w 96"/>
                    <a:gd name="T25" fmla="*/ 182 h 410"/>
                    <a:gd name="T26" fmla="*/ 26 w 96"/>
                    <a:gd name="T27" fmla="*/ 186 h 410"/>
                    <a:gd name="T28" fmla="*/ 24 w 96"/>
                    <a:gd name="T29" fmla="*/ 175 h 410"/>
                    <a:gd name="T30" fmla="*/ 14 w 96"/>
                    <a:gd name="T31" fmla="*/ 172 h 410"/>
                    <a:gd name="T32" fmla="*/ 7 w 96"/>
                    <a:gd name="T33" fmla="*/ 187 h 410"/>
                    <a:gd name="T34" fmla="*/ 4 w 96"/>
                    <a:gd name="T35" fmla="*/ 186 h 410"/>
                    <a:gd name="T36" fmla="*/ 4 w 96"/>
                    <a:gd name="T37" fmla="*/ 172 h 410"/>
                    <a:gd name="T38" fmla="*/ 8 w 96"/>
                    <a:gd name="T39" fmla="*/ 144 h 410"/>
                    <a:gd name="T40" fmla="*/ 4 w 96"/>
                    <a:gd name="T41" fmla="*/ 129 h 410"/>
                    <a:gd name="T42" fmla="*/ 8 w 96"/>
                    <a:gd name="T43" fmla="*/ 102 h 410"/>
                    <a:gd name="T44" fmla="*/ 6 w 96"/>
                    <a:gd name="T45" fmla="*/ 85 h 410"/>
                    <a:gd name="T46" fmla="*/ 7 w 96"/>
                    <a:gd name="T47" fmla="*/ 73 h 410"/>
                    <a:gd name="T48" fmla="*/ 0 w 96"/>
                    <a:gd name="T49" fmla="*/ 62 h 410"/>
                    <a:gd name="T50" fmla="*/ 0 w 96"/>
                    <a:gd name="T51" fmla="*/ 47 h 410"/>
                    <a:gd name="T52" fmla="*/ 3 w 96"/>
                    <a:gd name="T53" fmla="*/ 20 h 410"/>
                    <a:gd name="T54" fmla="*/ 12 w 96"/>
                    <a:gd name="T55" fmla="*/ 21 h 410"/>
                    <a:gd name="T56" fmla="*/ 16 w 96"/>
                    <a:gd name="T57" fmla="*/ 15 h 410"/>
                    <a:gd name="T58" fmla="*/ 10 w 96"/>
                    <a:gd name="T59" fmla="*/ 1 h 410"/>
                    <a:gd name="T60" fmla="*/ 14 w 96"/>
                    <a:gd name="T61" fmla="*/ 0 h 4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6" h="410">
                      <a:moveTo>
                        <a:pt x="31" y="0"/>
                      </a:moveTo>
                      <a:lnTo>
                        <a:pt x="37" y="8"/>
                      </a:lnTo>
                      <a:lnTo>
                        <a:pt x="52" y="80"/>
                      </a:lnTo>
                      <a:lnTo>
                        <a:pt x="45" y="106"/>
                      </a:lnTo>
                      <a:lnTo>
                        <a:pt x="48" y="145"/>
                      </a:lnTo>
                      <a:lnTo>
                        <a:pt x="81" y="252"/>
                      </a:lnTo>
                      <a:lnTo>
                        <a:pt x="96" y="281"/>
                      </a:lnTo>
                      <a:lnTo>
                        <a:pt x="68" y="255"/>
                      </a:lnTo>
                      <a:lnTo>
                        <a:pt x="44" y="262"/>
                      </a:lnTo>
                      <a:lnTo>
                        <a:pt x="31" y="335"/>
                      </a:lnTo>
                      <a:lnTo>
                        <a:pt x="45" y="369"/>
                      </a:lnTo>
                      <a:lnTo>
                        <a:pt x="57" y="374"/>
                      </a:lnTo>
                      <a:lnTo>
                        <a:pt x="60" y="399"/>
                      </a:lnTo>
                      <a:lnTo>
                        <a:pt x="57" y="407"/>
                      </a:lnTo>
                      <a:lnTo>
                        <a:pt x="53" y="384"/>
                      </a:lnTo>
                      <a:lnTo>
                        <a:pt x="31" y="377"/>
                      </a:lnTo>
                      <a:lnTo>
                        <a:pt x="16" y="410"/>
                      </a:lnTo>
                      <a:lnTo>
                        <a:pt x="9" y="407"/>
                      </a:lnTo>
                      <a:lnTo>
                        <a:pt x="8" y="377"/>
                      </a:lnTo>
                      <a:lnTo>
                        <a:pt x="18" y="316"/>
                      </a:lnTo>
                      <a:lnTo>
                        <a:pt x="8" y="283"/>
                      </a:lnTo>
                      <a:lnTo>
                        <a:pt x="18" y="223"/>
                      </a:lnTo>
                      <a:lnTo>
                        <a:pt x="13" y="187"/>
                      </a:lnTo>
                      <a:lnTo>
                        <a:pt x="16" y="161"/>
                      </a:lnTo>
                      <a:lnTo>
                        <a:pt x="1" y="137"/>
                      </a:lnTo>
                      <a:lnTo>
                        <a:pt x="0" y="104"/>
                      </a:lnTo>
                      <a:lnTo>
                        <a:pt x="6" y="44"/>
                      </a:lnTo>
                      <a:lnTo>
                        <a:pt x="26" y="47"/>
                      </a:lnTo>
                      <a:lnTo>
                        <a:pt x="34" y="32"/>
                      </a:lnTo>
                      <a:lnTo>
                        <a:pt x="21" y="3"/>
                      </a:lnTo>
                      <a:lnTo>
                        <a:pt x="31" y="0"/>
                      </a:lnTo>
                    </a:path>
                  </a:pathLst>
                </a:custGeom>
                <a:grpFill/>
                <a:ln w="6350" cmpd="sng">
                  <a:solidFill>
                    <a:schemeClr val="bg1">
                      <a:lumMod val="85000"/>
                    </a:schemeClr>
                  </a:solidFill>
                  <a:prstDash val="solid"/>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184" name="Group 392"/>
              <p:cNvGrpSpPr>
                <a:grpSpLocks/>
              </p:cNvGrpSpPr>
              <p:nvPr/>
            </p:nvGrpSpPr>
            <p:grpSpPr bwMode="auto">
              <a:xfrm>
                <a:off x="3867" y="2068"/>
                <a:ext cx="1796" cy="1132"/>
                <a:chOff x="3683" y="1865"/>
                <a:chExt cx="1970" cy="1242"/>
              </a:xfrm>
              <a:grpFill/>
            </p:grpSpPr>
            <p:sp>
              <p:nvSpPr>
                <p:cNvPr id="185" name="Freeform 393"/>
                <p:cNvSpPr>
                  <a:spLocks/>
                </p:cNvSpPr>
                <p:nvPr/>
              </p:nvSpPr>
              <p:spPr bwMode="auto">
                <a:xfrm>
                  <a:off x="4205" y="2764"/>
                  <a:ext cx="35" cy="61"/>
                </a:xfrm>
                <a:custGeom>
                  <a:avLst/>
                  <a:gdLst>
                    <a:gd name="T0" fmla="*/ 7 w 43"/>
                    <a:gd name="T1" fmla="*/ 0 h 75"/>
                    <a:gd name="T2" fmla="*/ 5 w 43"/>
                    <a:gd name="T3" fmla="*/ 1 h 75"/>
                    <a:gd name="T4" fmla="*/ 10 w 43"/>
                    <a:gd name="T5" fmla="*/ 5 h 75"/>
                    <a:gd name="T6" fmla="*/ 7 w 43"/>
                    <a:gd name="T7" fmla="*/ 7 h 75"/>
                    <a:gd name="T8" fmla="*/ 2 w 43"/>
                    <a:gd name="T9" fmla="*/ 27 h 75"/>
                    <a:gd name="T10" fmla="*/ 0 w 43"/>
                    <a:gd name="T11" fmla="*/ 27 h 75"/>
                    <a:gd name="T12" fmla="*/ 2 w 43"/>
                    <a:gd name="T13" fmla="*/ 47 h 75"/>
                    <a:gd name="T14" fmla="*/ 8 w 43"/>
                    <a:gd name="T15" fmla="*/ 59 h 75"/>
                    <a:gd name="T16" fmla="*/ 18 w 43"/>
                    <a:gd name="T17" fmla="*/ 61 h 75"/>
                    <a:gd name="T18" fmla="*/ 34 w 43"/>
                    <a:gd name="T19" fmla="*/ 49 h 75"/>
                    <a:gd name="T20" fmla="*/ 35 w 43"/>
                    <a:gd name="T21" fmla="*/ 36 h 75"/>
                    <a:gd name="T22" fmla="*/ 20 w 43"/>
                    <a:gd name="T23" fmla="*/ 10 h 75"/>
                    <a:gd name="T24" fmla="*/ 11 w 43"/>
                    <a:gd name="T25" fmla="*/ 1 h 75"/>
                    <a:gd name="T26" fmla="*/ 7 w 43"/>
                    <a:gd name="T27" fmla="*/ 0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 h="75">
                      <a:moveTo>
                        <a:pt x="8" y="0"/>
                      </a:moveTo>
                      <a:lnTo>
                        <a:pt x="6" y="1"/>
                      </a:lnTo>
                      <a:lnTo>
                        <a:pt x="12" y="6"/>
                      </a:lnTo>
                      <a:lnTo>
                        <a:pt x="8" y="8"/>
                      </a:lnTo>
                      <a:lnTo>
                        <a:pt x="3" y="33"/>
                      </a:lnTo>
                      <a:lnTo>
                        <a:pt x="0" y="33"/>
                      </a:lnTo>
                      <a:lnTo>
                        <a:pt x="3" y="58"/>
                      </a:lnTo>
                      <a:lnTo>
                        <a:pt x="10" y="73"/>
                      </a:lnTo>
                      <a:lnTo>
                        <a:pt x="22" y="75"/>
                      </a:lnTo>
                      <a:lnTo>
                        <a:pt x="42" y="60"/>
                      </a:lnTo>
                      <a:lnTo>
                        <a:pt x="43" y="44"/>
                      </a:lnTo>
                      <a:lnTo>
                        <a:pt x="24" y="12"/>
                      </a:lnTo>
                      <a:lnTo>
                        <a:pt x="13" y="1"/>
                      </a:lnTo>
                      <a:lnTo>
                        <a:pt x="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86" name="Group 394"/>
                <p:cNvGrpSpPr>
                  <a:grpSpLocks/>
                </p:cNvGrpSpPr>
                <p:nvPr/>
              </p:nvGrpSpPr>
              <p:grpSpPr bwMode="auto">
                <a:xfrm>
                  <a:off x="5583" y="2738"/>
                  <a:ext cx="70" cy="48"/>
                  <a:chOff x="7808" y="3991"/>
                  <a:chExt cx="86" cy="58"/>
                </a:xfrm>
                <a:grpFill/>
              </p:grpSpPr>
              <p:sp>
                <p:nvSpPr>
                  <p:cNvPr id="332" name="Freeform 395"/>
                  <p:cNvSpPr>
                    <a:spLocks/>
                  </p:cNvSpPr>
                  <p:nvPr/>
                </p:nvSpPr>
                <p:spPr bwMode="auto">
                  <a:xfrm>
                    <a:off x="7888" y="4040"/>
                    <a:ext cx="6" cy="9"/>
                  </a:xfrm>
                  <a:custGeom>
                    <a:avLst/>
                    <a:gdLst>
                      <a:gd name="T0" fmla="*/ 0 w 6"/>
                      <a:gd name="T1" fmla="*/ 0 h 9"/>
                      <a:gd name="T2" fmla="*/ 6 w 6"/>
                      <a:gd name="T3" fmla="*/ 5 h 9"/>
                      <a:gd name="T4" fmla="*/ 5 w 6"/>
                      <a:gd name="T5" fmla="*/ 9 h 9"/>
                      <a:gd name="T6" fmla="*/ 0 w 6"/>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9">
                        <a:moveTo>
                          <a:pt x="0" y="0"/>
                        </a:moveTo>
                        <a:lnTo>
                          <a:pt x="6" y="5"/>
                        </a:lnTo>
                        <a:lnTo>
                          <a:pt x="5" y="9"/>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3" name="Freeform 396"/>
                  <p:cNvSpPr>
                    <a:spLocks/>
                  </p:cNvSpPr>
                  <p:nvPr/>
                </p:nvSpPr>
                <p:spPr bwMode="auto">
                  <a:xfrm>
                    <a:off x="7808" y="3991"/>
                    <a:ext cx="6" cy="5"/>
                  </a:xfrm>
                  <a:custGeom>
                    <a:avLst/>
                    <a:gdLst>
                      <a:gd name="T0" fmla="*/ 2 w 6"/>
                      <a:gd name="T1" fmla="*/ 0 h 5"/>
                      <a:gd name="T2" fmla="*/ 6 w 6"/>
                      <a:gd name="T3" fmla="*/ 0 h 5"/>
                      <a:gd name="T4" fmla="*/ 0 w 6"/>
                      <a:gd name="T5" fmla="*/ 5 h 5"/>
                      <a:gd name="T6" fmla="*/ 0 w 6"/>
                      <a:gd name="T7" fmla="*/ 1 h 5"/>
                      <a:gd name="T8" fmla="*/ 2 w 6"/>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
                        <a:moveTo>
                          <a:pt x="2" y="0"/>
                        </a:moveTo>
                        <a:lnTo>
                          <a:pt x="6" y="0"/>
                        </a:lnTo>
                        <a:lnTo>
                          <a:pt x="0" y="5"/>
                        </a:lnTo>
                        <a:lnTo>
                          <a:pt x="0" y="1"/>
                        </a:lnTo>
                        <a:lnTo>
                          <a:pt x="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4" name="Freeform 397"/>
                  <p:cNvSpPr>
                    <a:spLocks/>
                  </p:cNvSpPr>
                  <p:nvPr/>
                </p:nvSpPr>
                <p:spPr bwMode="auto">
                  <a:xfrm>
                    <a:off x="7812" y="4033"/>
                    <a:ext cx="13" cy="11"/>
                  </a:xfrm>
                  <a:custGeom>
                    <a:avLst/>
                    <a:gdLst>
                      <a:gd name="T0" fmla="*/ 0 w 13"/>
                      <a:gd name="T1" fmla="*/ 0 h 11"/>
                      <a:gd name="T2" fmla="*/ 10 w 13"/>
                      <a:gd name="T3" fmla="*/ 0 h 11"/>
                      <a:gd name="T4" fmla="*/ 13 w 13"/>
                      <a:gd name="T5" fmla="*/ 11 h 11"/>
                      <a:gd name="T6" fmla="*/ 8 w 13"/>
                      <a:gd name="T7" fmla="*/ 3 h 11"/>
                      <a:gd name="T8" fmla="*/ 0 w 13"/>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1">
                        <a:moveTo>
                          <a:pt x="0" y="0"/>
                        </a:moveTo>
                        <a:lnTo>
                          <a:pt x="10" y="0"/>
                        </a:lnTo>
                        <a:lnTo>
                          <a:pt x="13" y="11"/>
                        </a:lnTo>
                        <a:lnTo>
                          <a:pt x="8" y="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187" name="Freeform 398"/>
                <p:cNvSpPr>
                  <a:spLocks/>
                </p:cNvSpPr>
                <p:nvPr/>
              </p:nvSpPr>
              <p:spPr bwMode="auto">
                <a:xfrm>
                  <a:off x="3902" y="2260"/>
                  <a:ext cx="228" cy="175"/>
                </a:xfrm>
                <a:custGeom>
                  <a:avLst/>
                  <a:gdLst>
                    <a:gd name="T0" fmla="*/ 114 w 279"/>
                    <a:gd name="T1" fmla="*/ 25 h 214"/>
                    <a:gd name="T2" fmla="*/ 133 w 279"/>
                    <a:gd name="T3" fmla="*/ 24 h 214"/>
                    <a:gd name="T4" fmla="*/ 143 w 279"/>
                    <a:gd name="T5" fmla="*/ 17 h 214"/>
                    <a:gd name="T6" fmla="*/ 156 w 279"/>
                    <a:gd name="T7" fmla="*/ 16 h 214"/>
                    <a:gd name="T8" fmla="*/ 165 w 279"/>
                    <a:gd name="T9" fmla="*/ 0 h 214"/>
                    <a:gd name="T10" fmla="*/ 170 w 279"/>
                    <a:gd name="T11" fmla="*/ 10 h 214"/>
                    <a:gd name="T12" fmla="*/ 173 w 279"/>
                    <a:gd name="T13" fmla="*/ 28 h 214"/>
                    <a:gd name="T14" fmla="*/ 206 w 279"/>
                    <a:gd name="T15" fmla="*/ 20 h 214"/>
                    <a:gd name="T16" fmla="*/ 212 w 279"/>
                    <a:gd name="T17" fmla="*/ 25 h 214"/>
                    <a:gd name="T18" fmla="*/ 228 w 279"/>
                    <a:gd name="T19" fmla="*/ 23 h 214"/>
                    <a:gd name="T20" fmla="*/ 221 w 279"/>
                    <a:gd name="T21" fmla="*/ 28 h 214"/>
                    <a:gd name="T22" fmla="*/ 210 w 279"/>
                    <a:gd name="T23" fmla="*/ 33 h 214"/>
                    <a:gd name="T24" fmla="*/ 172 w 279"/>
                    <a:gd name="T25" fmla="*/ 47 h 214"/>
                    <a:gd name="T26" fmla="*/ 177 w 279"/>
                    <a:gd name="T27" fmla="*/ 60 h 214"/>
                    <a:gd name="T28" fmla="*/ 167 w 279"/>
                    <a:gd name="T29" fmla="*/ 79 h 214"/>
                    <a:gd name="T30" fmla="*/ 166 w 279"/>
                    <a:gd name="T31" fmla="*/ 88 h 214"/>
                    <a:gd name="T32" fmla="*/ 157 w 279"/>
                    <a:gd name="T33" fmla="*/ 100 h 214"/>
                    <a:gd name="T34" fmla="*/ 138 w 279"/>
                    <a:gd name="T35" fmla="*/ 119 h 214"/>
                    <a:gd name="T36" fmla="*/ 133 w 279"/>
                    <a:gd name="T37" fmla="*/ 134 h 214"/>
                    <a:gd name="T38" fmla="*/ 121 w 279"/>
                    <a:gd name="T39" fmla="*/ 130 h 214"/>
                    <a:gd name="T40" fmla="*/ 116 w 279"/>
                    <a:gd name="T41" fmla="*/ 138 h 214"/>
                    <a:gd name="T42" fmla="*/ 94 w 279"/>
                    <a:gd name="T43" fmla="*/ 146 h 214"/>
                    <a:gd name="T44" fmla="*/ 92 w 279"/>
                    <a:gd name="T45" fmla="*/ 167 h 214"/>
                    <a:gd name="T46" fmla="*/ 62 w 279"/>
                    <a:gd name="T47" fmla="*/ 171 h 214"/>
                    <a:gd name="T48" fmla="*/ 47 w 279"/>
                    <a:gd name="T49" fmla="*/ 172 h 214"/>
                    <a:gd name="T50" fmla="*/ 7 w 279"/>
                    <a:gd name="T51" fmla="*/ 167 h 214"/>
                    <a:gd name="T52" fmla="*/ 20 w 279"/>
                    <a:gd name="T53" fmla="*/ 141 h 214"/>
                    <a:gd name="T54" fmla="*/ 4 w 279"/>
                    <a:gd name="T55" fmla="*/ 130 h 214"/>
                    <a:gd name="T56" fmla="*/ 5 w 279"/>
                    <a:gd name="T57" fmla="*/ 96 h 214"/>
                    <a:gd name="T58" fmla="*/ 0 w 279"/>
                    <a:gd name="T59" fmla="*/ 88 h 214"/>
                    <a:gd name="T60" fmla="*/ 7 w 279"/>
                    <a:gd name="T61" fmla="*/ 82 h 214"/>
                    <a:gd name="T62" fmla="*/ 13 w 279"/>
                    <a:gd name="T63" fmla="*/ 52 h 214"/>
                    <a:gd name="T64" fmla="*/ 17 w 279"/>
                    <a:gd name="T65" fmla="*/ 60 h 214"/>
                    <a:gd name="T66" fmla="*/ 41 w 279"/>
                    <a:gd name="T67" fmla="*/ 61 h 214"/>
                    <a:gd name="T68" fmla="*/ 42 w 279"/>
                    <a:gd name="T69" fmla="*/ 52 h 214"/>
                    <a:gd name="T70" fmla="*/ 71 w 279"/>
                    <a:gd name="T71" fmla="*/ 25 h 214"/>
                    <a:gd name="T72" fmla="*/ 83 w 279"/>
                    <a:gd name="T73" fmla="*/ 20 h 2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79" h="214">
                      <a:moveTo>
                        <a:pt x="119" y="26"/>
                      </a:moveTo>
                      <a:lnTo>
                        <a:pt x="140" y="30"/>
                      </a:lnTo>
                      <a:lnTo>
                        <a:pt x="147" y="38"/>
                      </a:lnTo>
                      <a:lnTo>
                        <a:pt x="163" y="29"/>
                      </a:lnTo>
                      <a:lnTo>
                        <a:pt x="172" y="34"/>
                      </a:lnTo>
                      <a:lnTo>
                        <a:pt x="175" y="21"/>
                      </a:lnTo>
                      <a:lnTo>
                        <a:pt x="188" y="24"/>
                      </a:lnTo>
                      <a:lnTo>
                        <a:pt x="191" y="19"/>
                      </a:lnTo>
                      <a:lnTo>
                        <a:pt x="189" y="15"/>
                      </a:lnTo>
                      <a:lnTo>
                        <a:pt x="202" y="0"/>
                      </a:lnTo>
                      <a:lnTo>
                        <a:pt x="210" y="5"/>
                      </a:lnTo>
                      <a:lnTo>
                        <a:pt x="208" y="12"/>
                      </a:lnTo>
                      <a:lnTo>
                        <a:pt x="214" y="15"/>
                      </a:lnTo>
                      <a:lnTo>
                        <a:pt x="212" y="34"/>
                      </a:lnTo>
                      <a:lnTo>
                        <a:pt x="217" y="45"/>
                      </a:lnTo>
                      <a:lnTo>
                        <a:pt x="252" y="25"/>
                      </a:lnTo>
                      <a:lnTo>
                        <a:pt x="258" y="26"/>
                      </a:lnTo>
                      <a:lnTo>
                        <a:pt x="259" y="31"/>
                      </a:lnTo>
                      <a:lnTo>
                        <a:pt x="271" y="28"/>
                      </a:lnTo>
                      <a:lnTo>
                        <a:pt x="279" y="28"/>
                      </a:lnTo>
                      <a:lnTo>
                        <a:pt x="277" y="31"/>
                      </a:lnTo>
                      <a:lnTo>
                        <a:pt x="271" y="34"/>
                      </a:lnTo>
                      <a:lnTo>
                        <a:pt x="275" y="36"/>
                      </a:lnTo>
                      <a:lnTo>
                        <a:pt x="257" y="40"/>
                      </a:lnTo>
                      <a:lnTo>
                        <a:pt x="236" y="41"/>
                      </a:lnTo>
                      <a:lnTo>
                        <a:pt x="210" y="57"/>
                      </a:lnTo>
                      <a:lnTo>
                        <a:pt x="208" y="59"/>
                      </a:lnTo>
                      <a:lnTo>
                        <a:pt x="217" y="73"/>
                      </a:lnTo>
                      <a:lnTo>
                        <a:pt x="216" y="81"/>
                      </a:lnTo>
                      <a:lnTo>
                        <a:pt x="204" y="97"/>
                      </a:lnTo>
                      <a:lnTo>
                        <a:pt x="207" y="100"/>
                      </a:lnTo>
                      <a:lnTo>
                        <a:pt x="203" y="108"/>
                      </a:lnTo>
                      <a:lnTo>
                        <a:pt x="184" y="108"/>
                      </a:lnTo>
                      <a:lnTo>
                        <a:pt x="192" y="122"/>
                      </a:lnTo>
                      <a:lnTo>
                        <a:pt x="175" y="129"/>
                      </a:lnTo>
                      <a:lnTo>
                        <a:pt x="169" y="146"/>
                      </a:lnTo>
                      <a:lnTo>
                        <a:pt x="171" y="157"/>
                      </a:lnTo>
                      <a:lnTo>
                        <a:pt x="163" y="164"/>
                      </a:lnTo>
                      <a:lnTo>
                        <a:pt x="157" y="159"/>
                      </a:lnTo>
                      <a:lnTo>
                        <a:pt x="148" y="159"/>
                      </a:lnTo>
                      <a:lnTo>
                        <a:pt x="139" y="167"/>
                      </a:lnTo>
                      <a:lnTo>
                        <a:pt x="142" y="169"/>
                      </a:lnTo>
                      <a:lnTo>
                        <a:pt x="123" y="171"/>
                      </a:lnTo>
                      <a:lnTo>
                        <a:pt x="115" y="179"/>
                      </a:lnTo>
                      <a:lnTo>
                        <a:pt x="114" y="202"/>
                      </a:lnTo>
                      <a:lnTo>
                        <a:pt x="112" y="204"/>
                      </a:lnTo>
                      <a:lnTo>
                        <a:pt x="89" y="210"/>
                      </a:lnTo>
                      <a:lnTo>
                        <a:pt x="76" y="209"/>
                      </a:lnTo>
                      <a:lnTo>
                        <a:pt x="70" y="214"/>
                      </a:lnTo>
                      <a:lnTo>
                        <a:pt x="57" y="210"/>
                      </a:lnTo>
                      <a:lnTo>
                        <a:pt x="37" y="214"/>
                      </a:lnTo>
                      <a:lnTo>
                        <a:pt x="8" y="204"/>
                      </a:lnTo>
                      <a:lnTo>
                        <a:pt x="21" y="185"/>
                      </a:lnTo>
                      <a:lnTo>
                        <a:pt x="24" y="173"/>
                      </a:lnTo>
                      <a:lnTo>
                        <a:pt x="17" y="164"/>
                      </a:lnTo>
                      <a:lnTo>
                        <a:pt x="5" y="159"/>
                      </a:lnTo>
                      <a:lnTo>
                        <a:pt x="1" y="132"/>
                      </a:lnTo>
                      <a:lnTo>
                        <a:pt x="6" y="118"/>
                      </a:lnTo>
                      <a:lnTo>
                        <a:pt x="0" y="113"/>
                      </a:lnTo>
                      <a:lnTo>
                        <a:pt x="0" y="107"/>
                      </a:lnTo>
                      <a:lnTo>
                        <a:pt x="0" y="104"/>
                      </a:lnTo>
                      <a:lnTo>
                        <a:pt x="8" y="100"/>
                      </a:lnTo>
                      <a:lnTo>
                        <a:pt x="12" y="88"/>
                      </a:lnTo>
                      <a:lnTo>
                        <a:pt x="16" y="64"/>
                      </a:lnTo>
                      <a:lnTo>
                        <a:pt x="15" y="69"/>
                      </a:lnTo>
                      <a:lnTo>
                        <a:pt x="21" y="73"/>
                      </a:lnTo>
                      <a:lnTo>
                        <a:pt x="44" y="79"/>
                      </a:lnTo>
                      <a:lnTo>
                        <a:pt x="50" y="74"/>
                      </a:lnTo>
                      <a:lnTo>
                        <a:pt x="54" y="68"/>
                      </a:lnTo>
                      <a:lnTo>
                        <a:pt x="51" y="64"/>
                      </a:lnTo>
                      <a:lnTo>
                        <a:pt x="79" y="52"/>
                      </a:lnTo>
                      <a:lnTo>
                        <a:pt x="87" y="30"/>
                      </a:lnTo>
                      <a:lnTo>
                        <a:pt x="96" y="30"/>
                      </a:lnTo>
                      <a:lnTo>
                        <a:pt x="102" y="24"/>
                      </a:lnTo>
                      <a:lnTo>
                        <a:pt x="119" y="2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88" name="Freeform 399"/>
                <p:cNvSpPr>
                  <a:spLocks/>
                </p:cNvSpPr>
                <p:nvPr/>
              </p:nvSpPr>
              <p:spPr bwMode="auto">
                <a:xfrm>
                  <a:off x="3831" y="2489"/>
                  <a:ext cx="5" cy="12"/>
                </a:xfrm>
                <a:custGeom>
                  <a:avLst/>
                  <a:gdLst>
                    <a:gd name="T0" fmla="*/ 3 w 6"/>
                    <a:gd name="T1" fmla="*/ 12 h 14"/>
                    <a:gd name="T2" fmla="*/ 5 w 6"/>
                    <a:gd name="T3" fmla="*/ 0 h 14"/>
                    <a:gd name="T4" fmla="*/ 0 w 6"/>
                    <a:gd name="T5" fmla="*/ 4 h 14"/>
                    <a:gd name="T6" fmla="*/ 0 w 6"/>
                    <a:gd name="T7" fmla="*/ 11 h 14"/>
                    <a:gd name="T8" fmla="*/ 3 w 6"/>
                    <a:gd name="T9" fmla="*/ 1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4">
                      <a:moveTo>
                        <a:pt x="4" y="14"/>
                      </a:moveTo>
                      <a:lnTo>
                        <a:pt x="6" y="0"/>
                      </a:lnTo>
                      <a:lnTo>
                        <a:pt x="0" y="5"/>
                      </a:lnTo>
                      <a:lnTo>
                        <a:pt x="0" y="13"/>
                      </a:lnTo>
                      <a:lnTo>
                        <a:pt x="4" y="1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89" name="Freeform 400"/>
                <p:cNvSpPr>
                  <a:spLocks/>
                </p:cNvSpPr>
                <p:nvPr/>
              </p:nvSpPr>
              <p:spPr bwMode="auto">
                <a:xfrm>
                  <a:off x="3909" y="2290"/>
                  <a:ext cx="264" cy="244"/>
                </a:xfrm>
                <a:custGeom>
                  <a:avLst/>
                  <a:gdLst>
                    <a:gd name="T0" fmla="*/ 104 w 324"/>
                    <a:gd name="T1" fmla="*/ 242 h 299"/>
                    <a:gd name="T2" fmla="*/ 93 w 324"/>
                    <a:gd name="T3" fmla="*/ 225 h 299"/>
                    <a:gd name="T4" fmla="*/ 64 w 324"/>
                    <a:gd name="T5" fmla="*/ 217 h 299"/>
                    <a:gd name="T6" fmla="*/ 59 w 324"/>
                    <a:gd name="T7" fmla="*/ 220 h 299"/>
                    <a:gd name="T8" fmla="*/ 20 w 324"/>
                    <a:gd name="T9" fmla="*/ 220 h 299"/>
                    <a:gd name="T10" fmla="*/ 11 w 324"/>
                    <a:gd name="T11" fmla="*/ 220 h 299"/>
                    <a:gd name="T12" fmla="*/ 21 w 324"/>
                    <a:gd name="T13" fmla="*/ 197 h 299"/>
                    <a:gd name="T14" fmla="*/ 37 w 324"/>
                    <a:gd name="T15" fmla="*/ 185 h 299"/>
                    <a:gd name="T16" fmla="*/ 29 w 324"/>
                    <a:gd name="T17" fmla="*/ 167 h 299"/>
                    <a:gd name="T18" fmla="*/ 0 w 324"/>
                    <a:gd name="T19" fmla="*/ 137 h 299"/>
                    <a:gd name="T20" fmla="*/ 40 w 324"/>
                    <a:gd name="T21" fmla="*/ 142 h 299"/>
                    <a:gd name="T22" fmla="*/ 55 w 324"/>
                    <a:gd name="T23" fmla="*/ 141 h 299"/>
                    <a:gd name="T24" fmla="*/ 85 w 324"/>
                    <a:gd name="T25" fmla="*/ 137 h 299"/>
                    <a:gd name="T26" fmla="*/ 87 w 324"/>
                    <a:gd name="T27" fmla="*/ 117 h 299"/>
                    <a:gd name="T28" fmla="*/ 109 w 324"/>
                    <a:gd name="T29" fmla="*/ 109 h 299"/>
                    <a:gd name="T30" fmla="*/ 114 w 324"/>
                    <a:gd name="T31" fmla="*/ 100 h 299"/>
                    <a:gd name="T32" fmla="*/ 126 w 324"/>
                    <a:gd name="T33" fmla="*/ 104 h 299"/>
                    <a:gd name="T34" fmla="*/ 131 w 324"/>
                    <a:gd name="T35" fmla="*/ 90 h 299"/>
                    <a:gd name="T36" fmla="*/ 150 w 324"/>
                    <a:gd name="T37" fmla="*/ 70 h 299"/>
                    <a:gd name="T38" fmla="*/ 159 w 324"/>
                    <a:gd name="T39" fmla="*/ 59 h 299"/>
                    <a:gd name="T40" fmla="*/ 160 w 324"/>
                    <a:gd name="T41" fmla="*/ 50 h 299"/>
                    <a:gd name="T42" fmla="*/ 170 w 324"/>
                    <a:gd name="T43" fmla="*/ 30 h 299"/>
                    <a:gd name="T44" fmla="*/ 165 w 324"/>
                    <a:gd name="T45" fmla="*/ 17 h 299"/>
                    <a:gd name="T46" fmla="*/ 203 w 324"/>
                    <a:gd name="T47" fmla="*/ 3 h 299"/>
                    <a:gd name="T48" fmla="*/ 229 w 324"/>
                    <a:gd name="T49" fmla="*/ 2 h 299"/>
                    <a:gd name="T50" fmla="*/ 235 w 324"/>
                    <a:gd name="T51" fmla="*/ 7 h 299"/>
                    <a:gd name="T52" fmla="*/ 238 w 324"/>
                    <a:gd name="T53" fmla="*/ 19 h 299"/>
                    <a:gd name="T54" fmla="*/ 248 w 324"/>
                    <a:gd name="T55" fmla="*/ 22 h 299"/>
                    <a:gd name="T56" fmla="*/ 264 w 324"/>
                    <a:gd name="T57" fmla="*/ 31 h 299"/>
                    <a:gd name="T58" fmla="*/ 251 w 324"/>
                    <a:gd name="T59" fmla="*/ 45 h 299"/>
                    <a:gd name="T60" fmla="*/ 231 w 324"/>
                    <a:gd name="T61" fmla="*/ 48 h 299"/>
                    <a:gd name="T62" fmla="*/ 205 w 324"/>
                    <a:gd name="T63" fmla="*/ 44 h 299"/>
                    <a:gd name="T64" fmla="*/ 206 w 324"/>
                    <a:gd name="T65" fmla="*/ 53 h 299"/>
                    <a:gd name="T66" fmla="*/ 210 w 324"/>
                    <a:gd name="T67" fmla="*/ 60 h 299"/>
                    <a:gd name="T68" fmla="*/ 210 w 324"/>
                    <a:gd name="T69" fmla="*/ 68 h 299"/>
                    <a:gd name="T70" fmla="*/ 211 w 324"/>
                    <a:gd name="T71" fmla="*/ 80 h 299"/>
                    <a:gd name="T72" fmla="*/ 218 w 324"/>
                    <a:gd name="T73" fmla="*/ 87 h 299"/>
                    <a:gd name="T74" fmla="*/ 229 w 324"/>
                    <a:gd name="T75" fmla="*/ 93 h 299"/>
                    <a:gd name="T76" fmla="*/ 215 w 324"/>
                    <a:gd name="T77" fmla="*/ 104 h 299"/>
                    <a:gd name="T78" fmla="*/ 215 w 324"/>
                    <a:gd name="T79" fmla="*/ 111 h 299"/>
                    <a:gd name="T80" fmla="*/ 211 w 324"/>
                    <a:gd name="T81" fmla="*/ 118 h 299"/>
                    <a:gd name="T82" fmla="*/ 204 w 324"/>
                    <a:gd name="T83" fmla="*/ 134 h 299"/>
                    <a:gd name="T84" fmla="*/ 189 w 324"/>
                    <a:gd name="T85" fmla="*/ 153 h 299"/>
                    <a:gd name="T86" fmla="*/ 173 w 324"/>
                    <a:gd name="T87" fmla="*/ 171 h 299"/>
                    <a:gd name="T88" fmla="*/ 152 w 324"/>
                    <a:gd name="T89" fmla="*/ 169 h 299"/>
                    <a:gd name="T90" fmla="*/ 136 w 324"/>
                    <a:gd name="T91" fmla="*/ 195 h 299"/>
                    <a:gd name="T92" fmla="*/ 146 w 324"/>
                    <a:gd name="T93" fmla="*/ 207 h 299"/>
                    <a:gd name="T94" fmla="*/ 161 w 324"/>
                    <a:gd name="T95" fmla="*/ 233 h 299"/>
                    <a:gd name="T96" fmla="*/ 152 w 324"/>
                    <a:gd name="T97" fmla="*/ 233 h 299"/>
                    <a:gd name="T98" fmla="*/ 125 w 324"/>
                    <a:gd name="T99" fmla="*/ 233 h 299"/>
                    <a:gd name="T100" fmla="*/ 117 w 324"/>
                    <a:gd name="T101" fmla="*/ 241 h 2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299">
                      <a:moveTo>
                        <a:pt x="137" y="299"/>
                      </a:moveTo>
                      <a:lnTo>
                        <a:pt x="128" y="296"/>
                      </a:lnTo>
                      <a:lnTo>
                        <a:pt x="121" y="279"/>
                      </a:lnTo>
                      <a:lnTo>
                        <a:pt x="114" y="276"/>
                      </a:lnTo>
                      <a:lnTo>
                        <a:pt x="108" y="265"/>
                      </a:lnTo>
                      <a:lnTo>
                        <a:pt x="79" y="266"/>
                      </a:lnTo>
                      <a:lnTo>
                        <a:pt x="75" y="265"/>
                      </a:lnTo>
                      <a:lnTo>
                        <a:pt x="72" y="270"/>
                      </a:lnTo>
                      <a:lnTo>
                        <a:pt x="63" y="265"/>
                      </a:lnTo>
                      <a:lnTo>
                        <a:pt x="24" y="269"/>
                      </a:lnTo>
                      <a:lnTo>
                        <a:pt x="17" y="272"/>
                      </a:lnTo>
                      <a:lnTo>
                        <a:pt x="14" y="270"/>
                      </a:lnTo>
                      <a:lnTo>
                        <a:pt x="19" y="249"/>
                      </a:lnTo>
                      <a:lnTo>
                        <a:pt x="26" y="242"/>
                      </a:lnTo>
                      <a:lnTo>
                        <a:pt x="41" y="237"/>
                      </a:lnTo>
                      <a:lnTo>
                        <a:pt x="46" y="227"/>
                      </a:lnTo>
                      <a:lnTo>
                        <a:pt x="37" y="223"/>
                      </a:lnTo>
                      <a:lnTo>
                        <a:pt x="36" y="205"/>
                      </a:lnTo>
                      <a:lnTo>
                        <a:pt x="14" y="192"/>
                      </a:lnTo>
                      <a:lnTo>
                        <a:pt x="0" y="168"/>
                      </a:lnTo>
                      <a:lnTo>
                        <a:pt x="29" y="178"/>
                      </a:lnTo>
                      <a:lnTo>
                        <a:pt x="49" y="174"/>
                      </a:lnTo>
                      <a:lnTo>
                        <a:pt x="62" y="178"/>
                      </a:lnTo>
                      <a:lnTo>
                        <a:pt x="68" y="173"/>
                      </a:lnTo>
                      <a:lnTo>
                        <a:pt x="81" y="174"/>
                      </a:lnTo>
                      <a:lnTo>
                        <a:pt x="104" y="168"/>
                      </a:lnTo>
                      <a:lnTo>
                        <a:pt x="106" y="166"/>
                      </a:lnTo>
                      <a:lnTo>
                        <a:pt x="107" y="143"/>
                      </a:lnTo>
                      <a:lnTo>
                        <a:pt x="115" y="135"/>
                      </a:lnTo>
                      <a:lnTo>
                        <a:pt x="134" y="133"/>
                      </a:lnTo>
                      <a:lnTo>
                        <a:pt x="131" y="131"/>
                      </a:lnTo>
                      <a:lnTo>
                        <a:pt x="140" y="123"/>
                      </a:lnTo>
                      <a:lnTo>
                        <a:pt x="149" y="123"/>
                      </a:lnTo>
                      <a:lnTo>
                        <a:pt x="155" y="128"/>
                      </a:lnTo>
                      <a:lnTo>
                        <a:pt x="163" y="121"/>
                      </a:lnTo>
                      <a:lnTo>
                        <a:pt x="161" y="110"/>
                      </a:lnTo>
                      <a:lnTo>
                        <a:pt x="167" y="93"/>
                      </a:lnTo>
                      <a:lnTo>
                        <a:pt x="184" y="86"/>
                      </a:lnTo>
                      <a:lnTo>
                        <a:pt x="176" y="72"/>
                      </a:lnTo>
                      <a:lnTo>
                        <a:pt x="195" y="72"/>
                      </a:lnTo>
                      <a:lnTo>
                        <a:pt x="199" y="64"/>
                      </a:lnTo>
                      <a:lnTo>
                        <a:pt x="196" y="61"/>
                      </a:lnTo>
                      <a:lnTo>
                        <a:pt x="208" y="45"/>
                      </a:lnTo>
                      <a:lnTo>
                        <a:pt x="209" y="37"/>
                      </a:lnTo>
                      <a:lnTo>
                        <a:pt x="200" y="23"/>
                      </a:lnTo>
                      <a:lnTo>
                        <a:pt x="202" y="21"/>
                      </a:lnTo>
                      <a:lnTo>
                        <a:pt x="228" y="5"/>
                      </a:lnTo>
                      <a:lnTo>
                        <a:pt x="249" y="4"/>
                      </a:lnTo>
                      <a:lnTo>
                        <a:pt x="267" y="0"/>
                      </a:lnTo>
                      <a:lnTo>
                        <a:pt x="281" y="3"/>
                      </a:lnTo>
                      <a:lnTo>
                        <a:pt x="282" y="9"/>
                      </a:lnTo>
                      <a:lnTo>
                        <a:pt x="289" y="9"/>
                      </a:lnTo>
                      <a:lnTo>
                        <a:pt x="293" y="14"/>
                      </a:lnTo>
                      <a:lnTo>
                        <a:pt x="292" y="23"/>
                      </a:lnTo>
                      <a:lnTo>
                        <a:pt x="297" y="28"/>
                      </a:lnTo>
                      <a:lnTo>
                        <a:pt x="304" y="27"/>
                      </a:lnTo>
                      <a:lnTo>
                        <a:pt x="307" y="32"/>
                      </a:lnTo>
                      <a:lnTo>
                        <a:pt x="324" y="38"/>
                      </a:lnTo>
                      <a:lnTo>
                        <a:pt x="312" y="47"/>
                      </a:lnTo>
                      <a:lnTo>
                        <a:pt x="308" y="55"/>
                      </a:lnTo>
                      <a:lnTo>
                        <a:pt x="301" y="54"/>
                      </a:lnTo>
                      <a:lnTo>
                        <a:pt x="284" y="59"/>
                      </a:lnTo>
                      <a:lnTo>
                        <a:pt x="259" y="52"/>
                      </a:lnTo>
                      <a:lnTo>
                        <a:pt x="252" y="54"/>
                      </a:lnTo>
                      <a:lnTo>
                        <a:pt x="250" y="63"/>
                      </a:lnTo>
                      <a:lnTo>
                        <a:pt x="253" y="65"/>
                      </a:lnTo>
                      <a:lnTo>
                        <a:pt x="251" y="69"/>
                      </a:lnTo>
                      <a:lnTo>
                        <a:pt x="258" y="73"/>
                      </a:lnTo>
                      <a:lnTo>
                        <a:pt x="253" y="77"/>
                      </a:lnTo>
                      <a:lnTo>
                        <a:pt x="258" y="83"/>
                      </a:lnTo>
                      <a:lnTo>
                        <a:pt x="252" y="90"/>
                      </a:lnTo>
                      <a:lnTo>
                        <a:pt x="259" y="98"/>
                      </a:lnTo>
                      <a:lnTo>
                        <a:pt x="267" y="100"/>
                      </a:lnTo>
                      <a:lnTo>
                        <a:pt x="268" y="107"/>
                      </a:lnTo>
                      <a:lnTo>
                        <a:pt x="278" y="108"/>
                      </a:lnTo>
                      <a:lnTo>
                        <a:pt x="281" y="114"/>
                      </a:lnTo>
                      <a:lnTo>
                        <a:pt x="267" y="121"/>
                      </a:lnTo>
                      <a:lnTo>
                        <a:pt x="264" y="127"/>
                      </a:lnTo>
                      <a:lnTo>
                        <a:pt x="268" y="131"/>
                      </a:lnTo>
                      <a:lnTo>
                        <a:pt x="264" y="136"/>
                      </a:lnTo>
                      <a:lnTo>
                        <a:pt x="271" y="140"/>
                      </a:lnTo>
                      <a:lnTo>
                        <a:pt x="259" y="145"/>
                      </a:lnTo>
                      <a:lnTo>
                        <a:pt x="251" y="157"/>
                      </a:lnTo>
                      <a:lnTo>
                        <a:pt x="250" y="164"/>
                      </a:lnTo>
                      <a:lnTo>
                        <a:pt x="243" y="167"/>
                      </a:lnTo>
                      <a:lnTo>
                        <a:pt x="232" y="187"/>
                      </a:lnTo>
                      <a:lnTo>
                        <a:pt x="222" y="193"/>
                      </a:lnTo>
                      <a:lnTo>
                        <a:pt x="212" y="210"/>
                      </a:lnTo>
                      <a:lnTo>
                        <a:pt x="193" y="215"/>
                      </a:lnTo>
                      <a:lnTo>
                        <a:pt x="186" y="207"/>
                      </a:lnTo>
                      <a:lnTo>
                        <a:pt x="169" y="229"/>
                      </a:lnTo>
                      <a:lnTo>
                        <a:pt x="167" y="239"/>
                      </a:lnTo>
                      <a:lnTo>
                        <a:pt x="181" y="242"/>
                      </a:lnTo>
                      <a:lnTo>
                        <a:pt x="179" y="254"/>
                      </a:lnTo>
                      <a:lnTo>
                        <a:pt x="189" y="259"/>
                      </a:lnTo>
                      <a:lnTo>
                        <a:pt x="198" y="286"/>
                      </a:lnTo>
                      <a:lnTo>
                        <a:pt x="191" y="290"/>
                      </a:lnTo>
                      <a:lnTo>
                        <a:pt x="186" y="285"/>
                      </a:lnTo>
                      <a:lnTo>
                        <a:pt x="177" y="291"/>
                      </a:lnTo>
                      <a:lnTo>
                        <a:pt x="154" y="286"/>
                      </a:lnTo>
                      <a:lnTo>
                        <a:pt x="153" y="295"/>
                      </a:lnTo>
                      <a:lnTo>
                        <a:pt x="143" y="295"/>
                      </a:lnTo>
                      <a:lnTo>
                        <a:pt x="137" y="29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90" name="Freeform 401"/>
                <p:cNvSpPr>
                  <a:spLocks/>
                </p:cNvSpPr>
                <p:nvPr/>
              </p:nvSpPr>
              <p:spPr bwMode="auto">
                <a:xfrm>
                  <a:off x="5117" y="1872"/>
                  <a:ext cx="13" cy="15"/>
                </a:xfrm>
                <a:custGeom>
                  <a:avLst/>
                  <a:gdLst>
                    <a:gd name="T0" fmla="*/ 0 w 16"/>
                    <a:gd name="T1" fmla="*/ 13 h 19"/>
                    <a:gd name="T2" fmla="*/ 6 w 16"/>
                    <a:gd name="T3" fmla="*/ 15 h 19"/>
                    <a:gd name="T4" fmla="*/ 13 w 16"/>
                    <a:gd name="T5" fmla="*/ 4 h 19"/>
                    <a:gd name="T6" fmla="*/ 5 w 16"/>
                    <a:gd name="T7" fmla="*/ 0 h 19"/>
                    <a:gd name="T8" fmla="*/ 1 w 16"/>
                    <a:gd name="T9" fmla="*/ 10 h 19"/>
                    <a:gd name="T10" fmla="*/ 0 w 16"/>
                    <a:gd name="T11" fmla="*/ 13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9">
                      <a:moveTo>
                        <a:pt x="0" y="16"/>
                      </a:moveTo>
                      <a:lnTo>
                        <a:pt x="7" y="19"/>
                      </a:lnTo>
                      <a:lnTo>
                        <a:pt x="16" y="5"/>
                      </a:lnTo>
                      <a:lnTo>
                        <a:pt x="6" y="0"/>
                      </a:lnTo>
                      <a:lnTo>
                        <a:pt x="1" y="13"/>
                      </a:lnTo>
                      <a:lnTo>
                        <a:pt x="0" y="1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91" name="Freeform 402"/>
                <p:cNvSpPr>
                  <a:spLocks/>
                </p:cNvSpPr>
                <p:nvPr/>
              </p:nvSpPr>
              <p:spPr bwMode="auto">
                <a:xfrm>
                  <a:off x="4749" y="2839"/>
                  <a:ext cx="22" cy="17"/>
                </a:xfrm>
                <a:custGeom>
                  <a:avLst/>
                  <a:gdLst>
                    <a:gd name="T0" fmla="*/ 0 w 27"/>
                    <a:gd name="T1" fmla="*/ 8 h 21"/>
                    <a:gd name="T2" fmla="*/ 15 w 27"/>
                    <a:gd name="T3" fmla="*/ 0 h 21"/>
                    <a:gd name="T4" fmla="*/ 19 w 27"/>
                    <a:gd name="T5" fmla="*/ 3 h 21"/>
                    <a:gd name="T6" fmla="*/ 22 w 27"/>
                    <a:gd name="T7" fmla="*/ 11 h 21"/>
                    <a:gd name="T8" fmla="*/ 15 w 27"/>
                    <a:gd name="T9" fmla="*/ 5 h 21"/>
                    <a:gd name="T10" fmla="*/ 9 w 27"/>
                    <a:gd name="T11" fmla="*/ 17 h 21"/>
                    <a:gd name="T12" fmla="*/ 0 w 27"/>
                    <a:gd name="T13" fmla="*/ 8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21">
                      <a:moveTo>
                        <a:pt x="0" y="10"/>
                      </a:moveTo>
                      <a:lnTo>
                        <a:pt x="18" y="0"/>
                      </a:lnTo>
                      <a:lnTo>
                        <a:pt x="23" y="4"/>
                      </a:lnTo>
                      <a:lnTo>
                        <a:pt x="27" y="14"/>
                      </a:lnTo>
                      <a:lnTo>
                        <a:pt x="18" y="6"/>
                      </a:lnTo>
                      <a:lnTo>
                        <a:pt x="11" y="21"/>
                      </a:lnTo>
                      <a:lnTo>
                        <a:pt x="0"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92" name="Group 403"/>
                <p:cNvGrpSpPr>
                  <a:grpSpLocks/>
                </p:cNvGrpSpPr>
                <p:nvPr/>
              </p:nvGrpSpPr>
              <p:grpSpPr bwMode="auto">
                <a:xfrm>
                  <a:off x="5395" y="3003"/>
                  <a:ext cx="120" cy="104"/>
                  <a:chOff x="7578" y="4316"/>
                  <a:chExt cx="147" cy="127"/>
                </a:xfrm>
                <a:grpFill/>
              </p:grpSpPr>
              <p:sp>
                <p:nvSpPr>
                  <p:cNvPr id="323" name="Freeform 404"/>
                  <p:cNvSpPr>
                    <a:spLocks/>
                  </p:cNvSpPr>
                  <p:nvPr/>
                </p:nvSpPr>
                <p:spPr bwMode="auto">
                  <a:xfrm>
                    <a:off x="7677" y="4439"/>
                    <a:ext cx="8" cy="4"/>
                  </a:xfrm>
                  <a:custGeom>
                    <a:avLst/>
                    <a:gdLst>
                      <a:gd name="T0" fmla="*/ 0 w 8"/>
                      <a:gd name="T1" fmla="*/ 3 h 4"/>
                      <a:gd name="T2" fmla="*/ 3 w 8"/>
                      <a:gd name="T3" fmla="*/ 0 h 4"/>
                      <a:gd name="T4" fmla="*/ 8 w 8"/>
                      <a:gd name="T5" fmla="*/ 4 h 4"/>
                      <a:gd name="T6" fmla="*/ 0 w 8"/>
                      <a:gd name="T7" fmla="*/ 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4">
                        <a:moveTo>
                          <a:pt x="0" y="3"/>
                        </a:moveTo>
                        <a:lnTo>
                          <a:pt x="3" y="0"/>
                        </a:lnTo>
                        <a:lnTo>
                          <a:pt x="8" y="4"/>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4" name="Freeform 405"/>
                  <p:cNvSpPr>
                    <a:spLocks/>
                  </p:cNvSpPr>
                  <p:nvPr/>
                </p:nvSpPr>
                <p:spPr bwMode="auto">
                  <a:xfrm>
                    <a:off x="7706" y="4409"/>
                    <a:ext cx="19" cy="12"/>
                  </a:xfrm>
                  <a:custGeom>
                    <a:avLst/>
                    <a:gdLst>
                      <a:gd name="T0" fmla="*/ 0 w 19"/>
                      <a:gd name="T1" fmla="*/ 0 h 12"/>
                      <a:gd name="T2" fmla="*/ 14 w 19"/>
                      <a:gd name="T3" fmla="*/ 6 h 12"/>
                      <a:gd name="T4" fmla="*/ 19 w 19"/>
                      <a:gd name="T5" fmla="*/ 12 h 12"/>
                      <a:gd name="T6" fmla="*/ 9 w 19"/>
                      <a:gd name="T7" fmla="*/ 10 h 12"/>
                      <a:gd name="T8" fmla="*/ 0 w 19"/>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2">
                        <a:moveTo>
                          <a:pt x="0" y="0"/>
                        </a:moveTo>
                        <a:lnTo>
                          <a:pt x="14" y="6"/>
                        </a:lnTo>
                        <a:lnTo>
                          <a:pt x="19" y="12"/>
                        </a:lnTo>
                        <a:lnTo>
                          <a:pt x="9" y="1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5" name="Freeform 406"/>
                  <p:cNvSpPr>
                    <a:spLocks/>
                  </p:cNvSpPr>
                  <p:nvPr/>
                </p:nvSpPr>
                <p:spPr bwMode="auto">
                  <a:xfrm>
                    <a:off x="7671" y="4392"/>
                    <a:ext cx="25" cy="11"/>
                  </a:xfrm>
                  <a:custGeom>
                    <a:avLst/>
                    <a:gdLst>
                      <a:gd name="T0" fmla="*/ 0 w 25"/>
                      <a:gd name="T1" fmla="*/ 0 h 11"/>
                      <a:gd name="T2" fmla="*/ 15 w 25"/>
                      <a:gd name="T3" fmla="*/ 1 h 11"/>
                      <a:gd name="T4" fmla="*/ 25 w 25"/>
                      <a:gd name="T5" fmla="*/ 11 h 11"/>
                      <a:gd name="T6" fmla="*/ 9 w 25"/>
                      <a:gd name="T7" fmla="*/ 11 h 11"/>
                      <a:gd name="T8" fmla="*/ 0 w 25"/>
                      <a:gd name="T9" fmla="*/ 5 h 11"/>
                      <a:gd name="T10" fmla="*/ 0 w 25"/>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1">
                        <a:moveTo>
                          <a:pt x="0" y="0"/>
                        </a:moveTo>
                        <a:lnTo>
                          <a:pt x="15" y="1"/>
                        </a:lnTo>
                        <a:lnTo>
                          <a:pt x="25" y="11"/>
                        </a:lnTo>
                        <a:lnTo>
                          <a:pt x="9" y="11"/>
                        </a:lnTo>
                        <a:lnTo>
                          <a:pt x="0" y="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6" name="Freeform 407"/>
                  <p:cNvSpPr>
                    <a:spLocks/>
                  </p:cNvSpPr>
                  <p:nvPr/>
                </p:nvSpPr>
                <p:spPr bwMode="auto">
                  <a:xfrm>
                    <a:off x="7692" y="4374"/>
                    <a:ext cx="18" cy="24"/>
                  </a:xfrm>
                  <a:custGeom>
                    <a:avLst/>
                    <a:gdLst>
                      <a:gd name="T0" fmla="*/ 0 w 18"/>
                      <a:gd name="T1" fmla="*/ 0 h 24"/>
                      <a:gd name="T2" fmla="*/ 18 w 18"/>
                      <a:gd name="T3" fmla="*/ 24 h 24"/>
                      <a:gd name="T4" fmla="*/ 8 w 18"/>
                      <a:gd name="T5" fmla="*/ 16 h 24"/>
                      <a:gd name="T6" fmla="*/ 0 w 18"/>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24">
                        <a:moveTo>
                          <a:pt x="0" y="0"/>
                        </a:moveTo>
                        <a:lnTo>
                          <a:pt x="18" y="24"/>
                        </a:lnTo>
                        <a:lnTo>
                          <a:pt x="8" y="1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7" name="Freeform 408"/>
                  <p:cNvSpPr>
                    <a:spLocks/>
                  </p:cNvSpPr>
                  <p:nvPr/>
                </p:nvSpPr>
                <p:spPr bwMode="auto">
                  <a:xfrm>
                    <a:off x="7651" y="4358"/>
                    <a:ext cx="25" cy="17"/>
                  </a:xfrm>
                  <a:custGeom>
                    <a:avLst/>
                    <a:gdLst>
                      <a:gd name="T0" fmla="*/ 0 w 25"/>
                      <a:gd name="T1" fmla="*/ 0 h 17"/>
                      <a:gd name="T2" fmla="*/ 22 w 25"/>
                      <a:gd name="T3" fmla="*/ 11 h 17"/>
                      <a:gd name="T4" fmla="*/ 25 w 25"/>
                      <a:gd name="T5" fmla="*/ 17 h 17"/>
                      <a:gd name="T6" fmla="*/ 5 w 25"/>
                      <a:gd name="T7" fmla="*/ 6 h 17"/>
                      <a:gd name="T8" fmla="*/ 0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0" y="0"/>
                        </a:moveTo>
                        <a:lnTo>
                          <a:pt x="22" y="11"/>
                        </a:lnTo>
                        <a:lnTo>
                          <a:pt x="25" y="17"/>
                        </a:lnTo>
                        <a:lnTo>
                          <a:pt x="5" y="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8" name="Freeform 409"/>
                  <p:cNvSpPr>
                    <a:spLocks/>
                  </p:cNvSpPr>
                  <p:nvPr/>
                </p:nvSpPr>
                <p:spPr bwMode="auto">
                  <a:xfrm>
                    <a:off x="7627" y="4365"/>
                    <a:ext cx="10" cy="10"/>
                  </a:xfrm>
                  <a:custGeom>
                    <a:avLst/>
                    <a:gdLst>
                      <a:gd name="T0" fmla="*/ 0 w 10"/>
                      <a:gd name="T1" fmla="*/ 5 h 10"/>
                      <a:gd name="T2" fmla="*/ 0 w 10"/>
                      <a:gd name="T3" fmla="*/ 2 h 10"/>
                      <a:gd name="T4" fmla="*/ 5 w 10"/>
                      <a:gd name="T5" fmla="*/ 0 h 10"/>
                      <a:gd name="T6" fmla="*/ 10 w 10"/>
                      <a:gd name="T7" fmla="*/ 10 h 10"/>
                      <a:gd name="T8" fmla="*/ 0 w 10"/>
                      <a:gd name="T9" fmla="*/ 5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0">
                        <a:moveTo>
                          <a:pt x="0" y="5"/>
                        </a:moveTo>
                        <a:lnTo>
                          <a:pt x="0" y="2"/>
                        </a:lnTo>
                        <a:lnTo>
                          <a:pt x="5" y="0"/>
                        </a:lnTo>
                        <a:lnTo>
                          <a:pt x="10" y="10"/>
                        </a:lnTo>
                        <a:lnTo>
                          <a:pt x="0"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9" name="Freeform 410"/>
                  <p:cNvSpPr>
                    <a:spLocks/>
                  </p:cNvSpPr>
                  <p:nvPr/>
                </p:nvSpPr>
                <p:spPr bwMode="auto">
                  <a:xfrm>
                    <a:off x="7622" y="4362"/>
                    <a:ext cx="2" cy="6"/>
                  </a:xfrm>
                  <a:custGeom>
                    <a:avLst/>
                    <a:gdLst>
                      <a:gd name="T0" fmla="*/ 2 w 2"/>
                      <a:gd name="T1" fmla="*/ 1 h 6"/>
                      <a:gd name="T2" fmla="*/ 1 w 2"/>
                      <a:gd name="T3" fmla="*/ 6 h 6"/>
                      <a:gd name="T4" fmla="*/ 0 w 2"/>
                      <a:gd name="T5" fmla="*/ 0 h 6"/>
                      <a:gd name="T6" fmla="*/ 2 w 2"/>
                      <a:gd name="T7" fmla="*/ 1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6">
                        <a:moveTo>
                          <a:pt x="2" y="1"/>
                        </a:moveTo>
                        <a:lnTo>
                          <a:pt x="1" y="6"/>
                        </a:lnTo>
                        <a:lnTo>
                          <a:pt x="0" y="0"/>
                        </a:lnTo>
                        <a:lnTo>
                          <a:pt x="2"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0" name="Freeform 411"/>
                  <p:cNvSpPr>
                    <a:spLocks/>
                  </p:cNvSpPr>
                  <p:nvPr/>
                </p:nvSpPr>
                <p:spPr bwMode="auto">
                  <a:xfrm>
                    <a:off x="7612" y="4340"/>
                    <a:ext cx="20" cy="13"/>
                  </a:xfrm>
                  <a:custGeom>
                    <a:avLst/>
                    <a:gdLst>
                      <a:gd name="T0" fmla="*/ 0 w 20"/>
                      <a:gd name="T1" fmla="*/ 0 h 13"/>
                      <a:gd name="T2" fmla="*/ 20 w 20"/>
                      <a:gd name="T3" fmla="*/ 13 h 13"/>
                      <a:gd name="T4" fmla="*/ 9 w 20"/>
                      <a:gd name="T5" fmla="*/ 10 h 13"/>
                      <a:gd name="T6" fmla="*/ 0 w 20"/>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3">
                        <a:moveTo>
                          <a:pt x="0" y="0"/>
                        </a:moveTo>
                        <a:lnTo>
                          <a:pt x="20" y="13"/>
                        </a:lnTo>
                        <a:lnTo>
                          <a:pt x="9" y="1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31" name="Freeform 412"/>
                  <p:cNvSpPr>
                    <a:spLocks/>
                  </p:cNvSpPr>
                  <p:nvPr/>
                </p:nvSpPr>
                <p:spPr bwMode="auto">
                  <a:xfrm>
                    <a:off x="7578" y="4316"/>
                    <a:ext cx="23" cy="28"/>
                  </a:xfrm>
                  <a:custGeom>
                    <a:avLst/>
                    <a:gdLst>
                      <a:gd name="T0" fmla="*/ 0 w 23"/>
                      <a:gd name="T1" fmla="*/ 0 h 28"/>
                      <a:gd name="T2" fmla="*/ 4 w 23"/>
                      <a:gd name="T3" fmla="*/ 2 h 28"/>
                      <a:gd name="T4" fmla="*/ 23 w 23"/>
                      <a:gd name="T5" fmla="*/ 20 h 28"/>
                      <a:gd name="T6" fmla="*/ 23 w 23"/>
                      <a:gd name="T7" fmla="*/ 27 h 28"/>
                      <a:gd name="T8" fmla="*/ 16 w 23"/>
                      <a:gd name="T9" fmla="*/ 28 h 28"/>
                      <a:gd name="T10" fmla="*/ 10 w 23"/>
                      <a:gd name="T11" fmla="*/ 24 h 28"/>
                      <a:gd name="T12" fmla="*/ 9 w 23"/>
                      <a:gd name="T13" fmla="*/ 17 h 28"/>
                      <a:gd name="T14" fmla="*/ 0 w 23"/>
                      <a:gd name="T15" fmla="*/ 8 h 28"/>
                      <a:gd name="T16" fmla="*/ 0 w 23"/>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8">
                        <a:moveTo>
                          <a:pt x="0" y="0"/>
                        </a:moveTo>
                        <a:lnTo>
                          <a:pt x="4" y="2"/>
                        </a:lnTo>
                        <a:lnTo>
                          <a:pt x="23" y="20"/>
                        </a:lnTo>
                        <a:lnTo>
                          <a:pt x="23" y="27"/>
                        </a:lnTo>
                        <a:lnTo>
                          <a:pt x="16" y="28"/>
                        </a:lnTo>
                        <a:lnTo>
                          <a:pt x="10" y="24"/>
                        </a:lnTo>
                        <a:lnTo>
                          <a:pt x="9" y="17"/>
                        </a:lnTo>
                        <a:lnTo>
                          <a:pt x="0" y="8"/>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193" name="Freeform 413"/>
                <p:cNvSpPr>
                  <a:spLocks/>
                </p:cNvSpPr>
                <p:nvPr/>
              </p:nvSpPr>
              <p:spPr bwMode="auto">
                <a:xfrm>
                  <a:off x="5286" y="3006"/>
                  <a:ext cx="4" cy="4"/>
                </a:xfrm>
                <a:custGeom>
                  <a:avLst/>
                  <a:gdLst>
                    <a:gd name="T0" fmla="*/ 0 w 5"/>
                    <a:gd name="T1" fmla="*/ 0 h 5"/>
                    <a:gd name="T2" fmla="*/ 4 w 5"/>
                    <a:gd name="T3" fmla="*/ 1 h 5"/>
                    <a:gd name="T4" fmla="*/ 4 w 5"/>
                    <a:gd name="T5" fmla="*/ 4 h 5"/>
                    <a:gd name="T6" fmla="*/ 0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0" y="0"/>
                      </a:moveTo>
                      <a:lnTo>
                        <a:pt x="5" y="1"/>
                      </a:lnTo>
                      <a:lnTo>
                        <a:pt x="5" y="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94" name="Group 414"/>
                <p:cNvGrpSpPr>
                  <a:grpSpLocks/>
                </p:cNvGrpSpPr>
                <p:nvPr/>
              </p:nvGrpSpPr>
              <p:grpSpPr bwMode="auto">
                <a:xfrm>
                  <a:off x="5176" y="2950"/>
                  <a:ext cx="194" cy="137"/>
                  <a:chOff x="7310" y="4250"/>
                  <a:chExt cx="238" cy="168"/>
                </a:xfrm>
                <a:grpFill/>
              </p:grpSpPr>
              <p:sp>
                <p:nvSpPr>
                  <p:cNvPr id="317" name="Freeform 415"/>
                  <p:cNvSpPr>
                    <a:spLocks/>
                  </p:cNvSpPr>
                  <p:nvPr/>
                </p:nvSpPr>
                <p:spPr bwMode="auto">
                  <a:xfrm>
                    <a:off x="7420" y="4250"/>
                    <a:ext cx="10" cy="5"/>
                  </a:xfrm>
                  <a:custGeom>
                    <a:avLst/>
                    <a:gdLst>
                      <a:gd name="T0" fmla="*/ 0 w 10"/>
                      <a:gd name="T1" fmla="*/ 0 h 5"/>
                      <a:gd name="T2" fmla="*/ 10 w 10"/>
                      <a:gd name="T3" fmla="*/ 0 h 5"/>
                      <a:gd name="T4" fmla="*/ 7 w 10"/>
                      <a:gd name="T5" fmla="*/ 5 h 5"/>
                      <a:gd name="T6" fmla="*/ 1 w 10"/>
                      <a:gd name="T7" fmla="*/ 5 h 5"/>
                      <a:gd name="T8" fmla="*/ 0 w 1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5">
                        <a:moveTo>
                          <a:pt x="0" y="0"/>
                        </a:moveTo>
                        <a:lnTo>
                          <a:pt x="10" y="0"/>
                        </a:lnTo>
                        <a:lnTo>
                          <a:pt x="7" y="5"/>
                        </a:lnTo>
                        <a:lnTo>
                          <a:pt x="1" y="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8" name="Freeform 416"/>
                  <p:cNvSpPr>
                    <a:spLocks/>
                  </p:cNvSpPr>
                  <p:nvPr/>
                </p:nvSpPr>
                <p:spPr bwMode="auto">
                  <a:xfrm>
                    <a:off x="7310" y="4261"/>
                    <a:ext cx="193" cy="157"/>
                  </a:xfrm>
                  <a:custGeom>
                    <a:avLst/>
                    <a:gdLst>
                      <a:gd name="T0" fmla="*/ 2 w 193"/>
                      <a:gd name="T1" fmla="*/ 48 h 157"/>
                      <a:gd name="T2" fmla="*/ 1 w 193"/>
                      <a:gd name="T3" fmla="*/ 0 h 157"/>
                      <a:gd name="T4" fmla="*/ 66 w 193"/>
                      <a:gd name="T5" fmla="*/ 24 h 157"/>
                      <a:gd name="T6" fmla="*/ 89 w 193"/>
                      <a:gd name="T7" fmla="*/ 40 h 157"/>
                      <a:gd name="T8" fmla="*/ 96 w 193"/>
                      <a:gd name="T9" fmla="*/ 57 h 157"/>
                      <a:gd name="T10" fmla="*/ 131 w 193"/>
                      <a:gd name="T11" fmla="*/ 69 h 157"/>
                      <a:gd name="T12" fmla="*/ 135 w 193"/>
                      <a:gd name="T13" fmla="*/ 82 h 157"/>
                      <a:gd name="T14" fmla="*/ 119 w 193"/>
                      <a:gd name="T15" fmla="*/ 84 h 157"/>
                      <a:gd name="T16" fmla="*/ 124 w 193"/>
                      <a:gd name="T17" fmla="*/ 95 h 157"/>
                      <a:gd name="T18" fmla="*/ 137 w 193"/>
                      <a:gd name="T19" fmla="*/ 107 h 157"/>
                      <a:gd name="T20" fmla="*/ 150 w 193"/>
                      <a:gd name="T21" fmla="*/ 124 h 157"/>
                      <a:gd name="T22" fmla="*/ 160 w 193"/>
                      <a:gd name="T23" fmla="*/ 126 h 157"/>
                      <a:gd name="T24" fmla="*/ 161 w 193"/>
                      <a:gd name="T25" fmla="*/ 134 h 157"/>
                      <a:gd name="T26" fmla="*/ 176 w 193"/>
                      <a:gd name="T27" fmla="*/ 139 h 157"/>
                      <a:gd name="T28" fmla="*/ 173 w 193"/>
                      <a:gd name="T29" fmla="*/ 143 h 157"/>
                      <a:gd name="T30" fmla="*/ 193 w 193"/>
                      <a:gd name="T31" fmla="*/ 149 h 157"/>
                      <a:gd name="T32" fmla="*/ 183 w 193"/>
                      <a:gd name="T33" fmla="*/ 152 h 157"/>
                      <a:gd name="T34" fmla="*/ 189 w 193"/>
                      <a:gd name="T35" fmla="*/ 154 h 157"/>
                      <a:gd name="T36" fmla="*/ 183 w 193"/>
                      <a:gd name="T37" fmla="*/ 157 h 157"/>
                      <a:gd name="T38" fmla="*/ 175 w 193"/>
                      <a:gd name="T39" fmla="*/ 153 h 157"/>
                      <a:gd name="T40" fmla="*/ 134 w 193"/>
                      <a:gd name="T41" fmla="*/ 146 h 157"/>
                      <a:gd name="T42" fmla="*/ 117 w 193"/>
                      <a:gd name="T43" fmla="*/ 131 h 157"/>
                      <a:gd name="T44" fmla="*/ 117 w 193"/>
                      <a:gd name="T45" fmla="*/ 127 h 157"/>
                      <a:gd name="T46" fmla="*/ 111 w 193"/>
                      <a:gd name="T47" fmla="*/ 126 h 157"/>
                      <a:gd name="T48" fmla="*/ 102 w 193"/>
                      <a:gd name="T49" fmla="*/ 111 h 157"/>
                      <a:gd name="T50" fmla="*/ 67 w 193"/>
                      <a:gd name="T51" fmla="*/ 97 h 157"/>
                      <a:gd name="T52" fmla="*/ 61 w 193"/>
                      <a:gd name="T53" fmla="*/ 99 h 157"/>
                      <a:gd name="T54" fmla="*/ 55 w 193"/>
                      <a:gd name="T55" fmla="*/ 98 h 157"/>
                      <a:gd name="T56" fmla="*/ 56 w 193"/>
                      <a:gd name="T57" fmla="*/ 104 h 157"/>
                      <a:gd name="T58" fmla="*/ 50 w 193"/>
                      <a:gd name="T59" fmla="*/ 106 h 157"/>
                      <a:gd name="T60" fmla="*/ 49 w 193"/>
                      <a:gd name="T61" fmla="*/ 109 h 157"/>
                      <a:gd name="T62" fmla="*/ 40 w 193"/>
                      <a:gd name="T63" fmla="*/ 113 h 157"/>
                      <a:gd name="T64" fmla="*/ 46 w 193"/>
                      <a:gd name="T65" fmla="*/ 123 h 157"/>
                      <a:gd name="T66" fmla="*/ 36 w 193"/>
                      <a:gd name="T67" fmla="*/ 131 h 157"/>
                      <a:gd name="T68" fmla="*/ 5 w 193"/>
                      <a:gd name="T69" fmla="*/ 128 h 157"/>
                      <a:gd name="T70" fmla="*/ 0 w 193"/>
                      <a:gd name="T71" fmla="*/ 83 h 157"/>
                      <a:gd name="T72" fmla="*/ 2 w 193"/>
                      <a:gd name="T73" fmla="*/ 48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3" h="157">
                        <a:moveTo>
                          <a:pt x="2" y="48"/>
                        </a:moveTo>
                        <a:lnTo>
                          <a:pt x="1" y="0"/>
                        </a:lnTo>
                        <a:lnTo>
                          <a:pt x="66" y="24"/>
                        </a:lnTo>
                        <a:lnTo>
                          <a:pt x="89" y="40"/>
                        </a:lnTo>
                        <a:lnTo>
                          <a:pt x="96" y="57"/>
                        </a:lnTo>
                        <a:lnTo>
                          <a:pt x="131" y="69"/>
                        </a:lnTo>
                        <a:lnTo>
                          <a:pt x="135" y="82"/>
                        </a:lnTo>
                        <a:lnTo>
                          <a:pt x="119" y="84"/>
                        </a:lnTo>
                        <a:lnTo>
                          <a:pt x="124" y="95"/>
                        </a:lnTo>
                        <a:lnTo>
                          <a:pt x="137" y="107"/>
                        </a:lnTo>
                        <a:lnTo>
                          <a:pt x="150" y="124"/>
                        </a:lnTo>
                        <a:lnTo>
                          <a:pt x="160" y="126"/>
                        </a:lnTo>
                        <a:lnTo>
                          <a:pt x="161" y="134"/>
                        </a:lnTo>
                        <a:lnTo>
                          <a:pt x="176" y="139"/>
                        </a:lnTo>
                        <a:lnTo>
                          <a:pt x="173" y="143"/>
                        </a:lnTo>
                        <a:lnTo>
                          <a:pt x="193" y="149"/>
                        </a:lnTo>
                        <a:lnTo>
                          <a:pt x="183" y="152"/>
                        </a:lnTo>
                        <a:lnTo>
                          <a:pt x="189" y="154"/>
                        </a:lnTo>
                        <a:lnTo>
                          <a:pt x="183" y="157"/>
                        </a:lnTo>
                        <a:lnTo>
                          <a:pt x="175" y="153"/>
                        </a:lnTo>
                        <a:lnTo>
                          <a:pt x="134" y="146"/>
                        </a:lnTo>
                        <a:lnTo>
                          <a:pt x="117" y="131"/>
                        </a:lnTo>
                        <a:lnTo>
                          <a:pt x="117" y="127"/>
                        </a:lnTo>
                        <a:lnTo>
                          <a:pt x="111" y="126"/>
                        </a:lnTo>
                        <a:lnTo>
                          <a:pt x="102" y="111"/>
                        </a:lnTo>
                        <a:lnTo>
                          <a:pt x="67" y="97"/>
                        </a:lnTo>
                        <a:lnTo>
                          <a:pt x="61" y="99"/>
                        </a:lnTo>
                        <a:lnTo>
                          <a:pt x="55" y="98"/>
                        </a:lnTo>
                        <a:lnTo>
                          <a:pt x="56" y="104"/>
                        </a:lnTo>
                        <a:lnTo>
                          <a:pt x="50" y="106"/>
                        </a:lnTo>
                        <a:lnTo>
                          <a:pt x="49" y="109"/>
                        </a:lnTo>
                        <a:lnTo>
                          <a:pt x="40" y="113"/>
                        </a:lnTo>
                        <a:lnTo>
                          <a:pt x="46" y="123"/>
                        </a:lnTo>
                        <a:lnTo>
                          <a:pt x="36" y="131"/>
                        </a:lnTo>
                        <a:lnTo>
                          <a:pt x="5" y="128"/>
                        </a:lnTo>
                        <a:lnTo>
                          <a:pt x="0" y="83"/>
                        </a:lnTo>
                        <a:lnTo>
                          <a:pt x="2" y="4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9" name="Freeform 417"/>
                  <p:cNvSpPr>
                    <a:spLocks/>
                  </p:cNvSpPr>
                  <p:nvPr/>
                </p:nvSpPr>
                <p:spPr bwMode="auto">
                  <a:xfrm>
                    <a:off x="7496" y="4393"/>
                    <a:ext cx="9" cy="7"/>
                  </a:xfrm>
                  <a:custGeom>
                    <a:avLst/>
                    <a:gdLst>
                      <a:gd name="T0" fmla="*/ 0 w 9"/>
                      <a:gd name="T1" fmla="*/ 0 h 7"/>
                      <a:gd name="T2" fmla="*/ 8 w 9"/>
                      <a:gd name="T3" fmla="*/ 2 h 7"/>
                      <a:gd name="T4" fmla="*/ 9 w 9"/>
                      <a:gd name="T5" fmla="*/ 7 h 7"/>
                      <a:gd name="T6" fmla="*/ 2 w 9"/>
                      <a:gd name="T7" fmla="*/ 6 h 7"/>
                      <a:gd name="T8" fmla="*/ 0 w 9"/>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7">
                        <a:moveTo>
                          <a:pt x="0" y="0"/>
                        </a:moveTo>
                        <a:lnTo>
                          <a:pt x="8" y="2"/>
                        </a:lnTo>
                        <a:lnTo>
                          <a:pt x="9" y="7"/>
                        </a:lnTo>
                        <a:lnTo>
                          <a:pt x="2" y="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0" name="Freeform 418"/>
                  <p:cNvSpPr>
                    <a:spLocks/>
                  </p:cNvSpPr>
                  <p:nvPr/>
                </p:nvSpPr>
                <p:spPr bwMode="auto">
                  <a:xfrm>
                    <a:off x="7454" y="4294"/>
                    <a:ext cx="78" cy="40"/>
                  </a:xfrm>
                  <a:custGeom>
                    <a:avLst/>
                    <a:gdLst>
                      <a:gd name="T0" fmla="*/ 0 w 78"/>
                      <a:gd name="T1" fmla="*/ 25 h 40"/>
                      <a:gd name="T2" fmla="*/ 27 w 78"/>
                      <a:gd name="T3" fmla="*/ 25 h 40"/>
                      <a:gd name="T4" fmla="*/ 35 w 78"/>
                      <a:gd name="T5" fmla="*/ 15 h 40"/>
                      <a:gd name="T6" fmla="*/ 34 w 78"/>
                      <a:gd name="T7" fmla="*/ 22 h 40"/>
                      <a:gd name="T8" fmla="*/ 47 w 78"/>
                      <a:gd name="T9" fmla="*/ 24 h 40"/>
                      <a:gd name="T10" fmla="*/ 65 w 78"/>
                      <a:gd name="T11" fmla="*/ 11 h 40"/>
                      <a:gd name="T12" fmla="*/ 64 w 78"/>
                      <a:gd name="T13" fmla="*/ 1 h 40"/>
                      <a:gd name="T14" fmla="*/ 74 w 78"/>
                      <a:gd name="T15" fmla="*/ 0 h 40"/>
                      <a:gd name="T16" fmla="*/ 78 w 78"/>
                      <a:gd name="T17" fmla="*/ 5 h 40"/>
                      <a:gd name="T18" fmla="*/ 71 w 78"/>
                      <a:gd name="T19" fmla="*/ 25 h 40"/>
                      <a:gd name="T20" fmla="*/ 65 w 78"/>
                      <a:gd name="T21" fmla="*/ 25 h 40"/>
                      <a:gd name="T22" fmla="*/ 59 w 78"/>
                      <a:gd name="T23" fmla="*/ 34 h 40"/>
                      <a:gd name="T24" fmla="*/ 46 w 78"/>
                      <a:gd name="T25" fmla="*/ 39 h 40"/>
                      <a:gd name="T26" fmla="*/ 27 w 78"/>
                      <a:gd name="T27" fmla="*/ 40 h 40"/>
                      <a:gd name="T28" fmla="*/ 22 w 78"/>
                      <a:gd name="T29" fmla="*/ 36 h 40"/>
                      <a:gd name="T30" fmla="*/ 16 w 78"/>
                      <a:gd name="T31" fmla="*/ 37 h 40"/>
                      <a:gd name="T32" fmla="*/ 5 w 78"/>
                      <a:gd name="T33" fmla="*/ 31 h 40"/>
                      <a:gd name="T34" fmla="*/ 0 w 78"/>
                      <a:gd name="T35" fmla="*/ 25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8" h="40">
                        <a:moveTo>
                          <a:pt x="0" y="25"/>
                        </a:moveTo>
                        <a:lnTo>
                          <a:pt x="27" y="25"/>
                        </a:lnTo>
                        <a:lnTo>
                          <a:pt x="35" y="15"/>
                        </a:lnTo>
                        <a:lnTo>
                          <a:pt x="34" y="22"/>
                        </a:lnTo>
                        <a:lnTo>
                          <a:pt x="47" y="24"/>
                        </a:lnTo>
                        <a:lnTo>
                          <a:pt x="65" y="11"/>
                        </a:lnTo>
                        <a:lnTo>
                          <a:pt x="64" y="1"/>
                        </a:lnTo>
                        <a:lnTo>
                          <a:pt x="74" y="0"/>
                        </a:lnTo>
                        <a:lnTo>
                          <a:pt x="78" y="5"/>
                        </a:lnTo>
                        <a:lnTo>
                          <a:pt x="71" y="25"/>
                        </a:lnTo>
                        <a:lnTo>
                          <a:pt x="65" y="25"/>
                        </a:lnTo>
                        <a:lnTo>
                          <a:pt x="59" y="34"/>
                        </a:lnTo>
                        <a:lnTo>
                          <a:pt x="46" y="39"/>
                        </a:lnTo>
                        <a:lnTo>
                          <a:pt x="27" y="40"/>
                        </a:lnTo>
                        <a:lnTo>
                          <a:pt x="22" y="36"/>
                        </a:lnTo>
                        <a:lnTo>
                          <a:pt x="16" y="37"/>
                        </a:lnTo>
                        <a:lnTo>
                          <a:pt x="5" y="31"/>
                        </a:lnTo>
                        <a:lnTo>
                          <a:pt x="0" y="2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1" name="Freeform 419"/>
                  <p:cNvSpPr>
                    <a:spLocks/>
                  </p:cNvSpPr>
                  <p:nvPr/>
                </p:nvSpPr>
                <p:spPr bwMode="auto">
                  <a:xfrm>
                    <a:off x="7533" y="4281"/>
                    <a:ext cx="15" cy="23"/>
                  </a:xfrm>
                  <a:custGeom>
                    <a:avLst/>
                    <a:gdLst>
                      <a:gd name="T0" fmla="*/ 11 w 15"/>
                      <a:gd name="T1" fmla="*/ 8 h 23"/>
                      <a:gd name="T2" fmla="*/ 15 w 15"/>
                      <a:gd name="T3" fmla="*/ 15 h 23"/>
                      <a:gd name="T4" fmla="*/ 11 w 15"/>
                      <a:gd name="T5" fmla="*/ 23 h 23"/>
                      <a:gd name="T6" fmla="*/ 9 w 15"/>
                      <a:gd name="T7" fmla="*/ 23 h 23"/>
                      <a:gd name="T8" fmla="*/ 0 w 15"/>
                      <a:gd name="T9" fmla="*/ 0 h 23"/>
                      <a:gd name="T10" fmla="*/ 11 w 15"/>
                      <a:gd name="T11" fmla="*/ 8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3">
                        <a:moveTo>
                          <a:pt x="11" y="8"/>
                        </a:moveTo>
                        <a:lnTo>
                          <a:pt x="15" y="15"/>
                        </a:lnTo>
                        <a:lnTo>
                          <a:pt x="11" y="23"/>
                        </a:lnTo>
                        <a:lnTo>
                          <a:pt x="9" y="23"/>
                        </a:lnTo>
                        <a:lnTo>
                          <a:pt x="0" y="0"/>
                        </a:lnTo>
                        <a:lnTo>
                          <a:pt x="11"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22" name="Freeform 420"/>
                  <p:cNvSpPr>
                    <a:spLocks/>
                  </p:cNvSpPr>
                  <p:nvPr/>
                </p:nvSpPr>
                <p:spPr bwMode="auto">
                  <a:xfrm>
                    <a:off x="7486" y="4259"/>
                    <a:ext cx="9" cy="5"/>
                  </a:xfrm>
                  <a:custGeom>
                    <a:avLst/>
                    <a:gdLst>
                      <a:gd name="T0" fmla="*/ 0 w 9"/>
                      <a:gd name="T1" fmla="*/ 1 h 5"/>
                      <a:gd name="T2" fmla="*/ 7 w 9"/>
                      <a:gd name="T3" fmla="*/ 0 h 5"/>
                      <a:gd name="T4" fmla="*/ 9 w 9"/>
                      <a:gd name="T5" fmla="*/ 3 h 5"/>
                      <a:gd name="T6" fmla="*/ 4 w 9"/>
                      <a:gd name="T7" fmla="*/ 5 h 5"/>
                      <a:gd name="T8" fmla="*/ 0 w 9"/>
                      <a:gd name="T9" fmla="*/ 1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0" y="1"/>
                        </a:moveTo>
                        <a:lnTo>
                          <a:pt x="7" y="0"/>
                        </a:lnTo>
                        <a:lnTo>
                          <a:pt x="9" y="3"/>
                        </a:lnTo>
                        <a:lnTo>
                          <a:pt x="4" y="5"/>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195" name="Group 421"/>
                <p:cNvGrpSpPr>
                  <a:grpSpLocks/>
                </p:cNvGrpSpPr>
                <p:nvPr/>
              </p:nvGrpSpPr>
              <p:grpSpPr bwMode="auto">
                <a:xfrm>
                  <a:off x="4800" y="2622"/>
                  <a:ext cx="146" cy="219"/>
                  <a:chOff x="6848" y="3848"/>
                  <a:chExt cx="180" cy="269"/>
                </a:xfrm>
                <a:grpFill/>
              </p:grpSpPr>
              <p:sp>
                <p:nvSpPr>
                  <p:cNvPr id="299" name="Freeform 422"/>
                  <p:cNvSpPr>
                    <a:spLocks/>
                  </p:cNvSpPr>
                  <p:nvPr/>
                </p:nvSpPr>
                <p:spPr bwMode="auto">
                  <a:xfrm>
                    <a:off x="6848" y="3992"/>
                    <a:ext cx="46" cy="57"/>
                  </a:xfrm>
                  <a:custGeom>
                    <a:avLst/>
                    <a:gdLst>
                      <a:gd name="T0" fmla="*/ 43 w 46"/>
                      <a:gd name="T1" fmla="*/ 0 h 57"/>
                      <a:gd name="T2" fmla="*/ 46 w 46"/>
                      <a:gd name="T3" fmla="*/ 19 h 57"/>
                      <a:gd name="T4" fmla="*/ 31 w 46"/>
                      <a:gd name="T5" fmla="*/ 30 h 57"/>
                      <a:gd name="T6" fmla="*/ 30 w 46"/>
                      <a:gd name="T7" fmla="*/ 34 h 57"/>
                      <a:gd name="T8" fmla="*/ 14 w 46"/>
                      <a:gd name="T9" fmla="*/ 49 h 57"/>
                      <a:gd name="T10" fmla="*/ 0 w 46"/>
                      <a:gd name="T11" fmla="*/ 57 h 57"/>
                      <a:gd name="T12" fmla="*/ 4 w 46"/>
                      <a:gd name="T13" fmla="*/ 48 h 57"/>
                      <a:gd name="T14" fmla="*/ 37 w 46"/>
                      <a:gd name="T15" fmla="*/ 19 h 57"/>
                      <a:gd name="T16" fmla="*/ 43 w 46"/>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57">
                        <a:moveTo>
                          <a:pt x="43" y="0"/>
                        </a:moveTo>
                        <a:lnTo>
                          <a:pt x="46" y="19"/>
                        </a:lnTo>
                        <a:lnTo>
                          <a:pt x="31" y="30"/>
                        </a:lnTo>
                        <a:lnTo>
                          <a:pt x="30" y="34"/>
                        </a:lnTo>
                        <a:lnTo>
                          <a:pt x="14" y="49"/>
                        </a:lnTo>
                        <a:lnTo>
                          <a:pt x="0" y="57"/>
                        </a:lnTo>
                        <a:lnTo>
                          <a:pt x="4" y="48"/>
                        </a:lnTo>
                        <a:lnTo>
                          <a:pt x="37" y="19"/>
                        </a:lnTo>
                        <a:lnTo>
                          <a:pt x="4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0" name="Freeform 423"/>
                  <p:cNvSpPr>
                    <a:spLocks/>
                  </p:cNvSpPr>
                  <p:nvPr/>
                </p:nvSpPr>
                <p:spPr bwMode="auto">
                  <a:xfrm>
                    <a:off x="6899" y="4112"/>
                    <a:ext cx="6" cy="5"/>
                  </a:xfrm>
                  <a:custGeom>
                    <a:avLst/>
                    <a:gdLst>
                      <a:gd name="T0" fmla="*/ 0 w 6"/>
                      <a:gd name="T1" fmla="*/ 5 h 5"/>
                      <a:gd name="T2" fmla="*/ 2 w 6"/>
                      <a:gd name="T3" fmla="*/ 1 h 5"/>
                      <a:gd name="T4" fmla="*/ 6 w 6"/>
                      <a:gd name="T5" fmla="*/ 0 h 5"/>
                      <a:gd name="T6" fmla="*/ 0 w 6"/>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0" y="5"/>
                        </a:moveTo>
                        <a:lnTo>
                          <a:pt x="2" y="1"/>
                        </a:lnTo>
                        <a:lnTo>
                          <a:pt x="6" y="0"/>
                        </a:lnTo>
                        <a:lnTo>
                          <a:pt x="0"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1" name="Freeform 424"/>
                  <p:cNvSpPr>
                    <a:spLocks/>
                  </p:cNvSpPr>
                  <p:nvPr/>
                </p:nvSpPr>
                <p:spPr bwMode="auto">
                  <a:xfrm>
                    <a:off x="6920" y="4095"/>
                    <a:ext cx="9" cy="5"/>
                  </a:xfrm>
                  <a:custGeom>
                    <a:avLst/>
                    <a:gdLst>
                      <a:gd name="T0" fmla="*/ 0 w 9"/>
                      <a:gd name="T1" fmla="*/ 4 h 5"/>
                      <a:gd name="T2" fmla="*/ 3 w 9"/>
                      <a:gd name="T3" fmla="*/ 0 h 5"/>
                      <a:gd name="T4" fmla="*/ 9 w 9"/>
                      <a:gd name="T5" fmla="*/ 3 h 5"/>
                      <a:gd name="T6" fmla="*/ 8 w 9"/>
                      <a:gd name="T7" fmla="*/ 5 h 5"/>
                      <a:gd name="T8" fmla="*/ 0 w 9"/>
                      <a:gd name="T9" fmla="*/ 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0" y="4"/>
                        </a:moveTo>
                        <a:lnTo>
                          <a:pt x="3" y="0"/>
                        </a:lnTo>
                        <a:lnTo>
                          <a:pt x="9" y="3"/>
                        </a:lnTo>
                        <a:lnTo>
                          <a:pt x="8" y="5"/>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2" name="Freeform 425"/>
                  <p:cNvSpPr>
                    <a:spLocks/>
                  </p:cNvSpPr>
                  <p:nvPr/>
                </p:nvSpPr>
                <p:spPr bwMode="auto">
                  <a:xfrm>
                    <a:off x="6937" y="4084"/>
                    <a:ext cx="10" cy="4"/>
                  </a:xfrm>
                  <a:custGeom>
                    <a:avLst/>
                    <a:gdLst>
                      <a:gd name="T0" fmla="*/ 0 w 10"/>
                      <a:gd name="T1" fmla="*/ 0 h 4"/>
                      <a:gd name="T2" fmla="*/ 10 w 10"/>
                      <a:gd name="T3" fmla="*/ 0 h 4"/>
                      <a:gd name="T4" fmla="*/ 3 w 10"/>
                      <a:gd name="T5" fmla="*/ 4 h 4"/>
                      <a:gd name="T6" fmla="*/ 0 w 10"/>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4">
                        <a:moveTo>
                          <a:pt x="0" y="0"/>
                        </a:moveTo>
                        <a:lnTo>
                          <a:pt x="10" y="0"/>
                        </a:lnTo>
                        <a:lnTo>
                          <a:pt x="3" y="4"/>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3" name="Freeform 426"/>
                  <p:cNvSpPr>
                    <a:spLocks/>
                  </p:cNvSpPr>
                  <p:nvPr/>
                </p:nvSpPr>
                <p:spPr bwMode="auto">
                  <a:xfrm>
                    <a:off x="6939" y="4024"/>
                    <a:ext cx="89" cy="80"/>
                  </a:xfrm>
                  <a:custGeom>
                    <a:avLst/>
                    <a:gdLst>
                      <a:gd name="T0" fmla="*/ 68 w 89"/>
                      <a:gd name="T1" fmla="*/ 0 h 80"/>
                      <a:gd name="T2" fmla="*/ 72 w 89"/>
                      <a:gd name="T3" fmla="*/ 0 h 80"/>
                      <a:gd name="T4" fmla="*/ 82 w 89"/>
                      <a:gd name="T5" fmla="*/ 11 h 80"/>
                      <a:gd name="T6" fmla="*/ 84 w 89"/>
                      <a:gd name="T7" fmla="*/ 19 h 80"/>
                      <a:gd name="T8" fmla="*/ 82 w 89"/>
                      <a:gd name="T9" fmla="*/ 22 h 80"/>
                      <a:gd name="T10" fmla="*/ 84 w 89"/>
                      <a:gd name="T11" fmla="*/ 25 h 80"/>
                      <a:gd name="T12" fmla="*/ 89 w 89"/>
                      <a:gd name="T13" fmla="*/ 44 h 80"/>
                      <a:gd name="T14" fmla="*/ 83 w 89"/>
                      <a:gd name="T15" fmla="*/ 65 h 80"/>
                      <a:gd name="T16" fmla="*/ 77 w 89"/>
                      <a:gd name="T17" fmla="*/ 47 h 80"/>
                      <a:gd name="T18" fmla="*/ 69 w 89"/>
                      <a:gd name="T19" fmla="*/ 55 h 80"/>
                      <a:gd name="T20" fmla="*/ 68 w 89"/>
                      <a:gd name="T21" fmla="*/ 60 h 80"/>
                      <a:gd name="T22" fmla="*/ 74 w 89"/>
                      <a:gd name="T23" fmla="*/ 70 h 80"/>
                      <a:gd name="T24" fmla="*/ 69 w 89"/>
                      <a:gd name="T25" fmla="*/ 80 h 80"/>
                      <a:gd name="T26" fmla="*/ 65 w 89"/>
                      <a:gd name="T27" fmla="*/ 71 h 80"/>
                      <a:gd name="T28" fmla="*/ 58 w 89"/>
                      <a:gd name="T29" fmla="*/ 75 h 80"/>
                      <a:gd name="T30" fmla="*/ 44 w 89"/>
                      <a:gd name="T31" fmla="*/ 66 h 80"/>
                      <a:gd name="T32" fmla="*/ 40 w 89"/>
                      <a:gd name="T33" fmla="*/ 54 h 80"/>
                      <a:gd name="T34" fmla="*/ 44 w 89"/>
                      <a:gd name="T35" fmla="*/ 45 h 80"/>
                      <a:gd name="T36" fmla="*/ 34 w 89"/>
                      <a:gd name="T37" fmla="*/ 36 h 80"/>
                      <a:gd name="T38" fmla="*/ 28 w 89"/>
                      <a:gd name="T39" fmla="*/ 45 h 80"/>
                      <a:gd name="T40" fmla="*/ 24 w 89"/>
                      <a:gd name="T41" fmla="*/ 40 h 80"/>
                      <a:gd name="T42" fmla="*/ 19 w 89"/>
                      <a:gd name="T43" fmla="*/ 47 h 80"/>
                      <a:gd name="T44" fmla="*/ 18 w 89"/>
                      <a:gd name="T45" fmla="*/ 40 h 80"/>
                      <a:gd name="T46" fmla="*/ 14 w 89"/>
                      <a:gd name="T47" fmla="*/ 40 h 80"/>
                      <a:gd name="T48" fmla="*/ 6 w 89"/>
                      <a:gd name="T49" fmla="*/ 55 h 80"/>
                      <a:gd name="T50" fmla="*/ 1 w 89"/>
                      <a:gd name="T51" fmla="*/ 55 h 80"/>
                      <a:gd name="T52" fmla="*/ 0 w 89"/>
                      <a:gd name="T53" fmla="*/ 51 h 80"/>
                      <a:gd name="T54" fmla="*/ 8 w 89"/>
                      <a:gd name="T55" fmla="*/ 34 h 80"/>
                      <a:gd name="T56" fmla="*/ 19 w 89"/>
                      <a:gd name="T57" fmla="*/ 30 h 80"/>
                      <a:gd name="T58" fmla="*/ 28 w 89"/>
                      <a:gd name="T59" fmla="*/ 20 h 80"/>
                      <a:gd name="T60" fmla="*/ 35 w 89"/>
                      <a:gd name="T61" fmla="*/ 22 h 80"/>
                      <a:gd name="T62" fmla="*/ 34 w 89"/>
                      <a:gd name="T63" fmla="*/ 34 h 80"/>
                      <a:gd name="T64" fmla="*/ 43 w 89"/>
                      <a:gd name="T65" fmla="*/ 30 h 80"/>
                      <a:gd name="T66" fmla="*/ 45 w 89"/>
                      <a:gd name="T67" fmla="*/ 24 h 80"/>
                      <a:gd name="T68" fmla="*/ 52 w 89"/>
                      <a:gd name="T69" fmla="*/ 24 h 80"/>
                      <a:gd name="T70" fmla="*/ 55 w 89"/>
                      <a:gd name="T71" fmla="*/ 15 h 80"/>
                      <a:gd name="T72" fmla="*/ 69 w 89"/>
                      <a:gd name="T73" fmla="*/ 14 h 80"/>
                      <a:gd name="T74" fmla="*/ 68 w 89"/>
                      <a:gd name="T75" fmla="*/ 0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9" h="80">
                        <a:moveTo>
                          <a:pt x="68" y="0"/>
                        </a:moveTo>
                        <a:lnTo>
                          <a:pt x="72" y="0"/>
                        </a:lnTo>
                        <a:lnTo>
                          <a:pt x="82" y="11"/>
                        </a:lnTo>
                        <a:lnTo>
                          <a:pt x="84" y="19"/>
                        </a:lnTo>
                        <a:lnTo>
                          <a:pt x="82" y="22"/>
                        </a:lnTo>
                        <a:lnTo>
                          <a:pt x="84" y="25"/>
                        </a:lnTo>
                        <a:lnTo>
                          <a:pt x="89" y="44"/>
                        </a:lnTo>
                        <a:lnTo>
                          <a:pt x="83" y="65"/>
                        </a:lnTo>
                        <a:lnTo>
                          <a:pt x="77" y="47"/>
                        </a:lnTo>
                        <a:lnTo>
                          <a:pt x="69" y="55"/>
                        </a:lnTo>
                        <a:lnTo>
                          <a:pt x="68" y="60"/>
                        </a:lnTo>
                        <a:lnTo>
                          <a:pt x="74" y="70"/>
                        </a:lnTo>
                        <a:lnTo>
                          <a:pt x="69" y="80"/>
                        </a:lnTo>
                        <a:lnTo>
                          <a:pt x="65" y="71"/>
                        </a:lnTo>
                        <a:lnTo>
                          <a:pt x="58" y="75"/>
                        </a:lnTo>
                        <a:lnTo>
                          <a:pt x="44" y="66"/>
                        </a:lnTo>
                        <a:lnTo>
                          <a:pt x="40" y="54"/>
                        </a:lnTo>
                        <a:lnTo>
                          <a:pt x="44" y="45"/>
                        </a:lnTo>
                        <a:lnTo>
                          <a:pt x="34" y="36"/>
                        </a:lnTo>
                        <a:lnTo>
                          <a:pt x="28" y="45"/>
                        </a:lnTo>
                        <a:lnTo>
                          <a:pt x="24" y="40"/>
                        </a:lnTo>
                        <a:lnTo>
                          <a:pt x="19" y="47"/>
                        </a:lnTo>
                        <a:lnTo>
                          <a:pt x="18" y="40"/>
                        </a:lnTo>
                        <a:lnTo>
                          <a:pt x="14" y="40"/>
                        </a:lnTo>
                        <a:lnTo>
                          <a:pt x="6" y="55"/>
                        </a:lnTo>
                        <a:lnTo>
                          <a:pt x="1" y="55"/>
                        </a:lnTo>
                        <a:lnTo>
                          <a:pt x="0" y="51"/>
                        </a:lnTo>
                        <a:lnTo>
                          <a:pt x="8" y="34"/>
                        </a:lnTo>
                        <a:lnTo>
                          <a:pt x="19" y="30"/>
                        </a:lnTo>
                        <a:lnTo>
                          <a:pt x="28" y="20"/>
                        </a:lnTo>
                        <a:lnTo>
                          <a:pt x="35" y="22"/>
                        </a:lnTo>
                        <a:lnTo>
                          <a:pt x="34" y="34"/>
                        </a:lnTo>
                        <a:lnTo>
                          <a:pt x="43" y="30"/>
                        </a:lnTo>
                        <a:lnTo>
                          <a:pt x="45" y="24"/>
                        </a:lnTo>
                        <a:lnTo>
                          <a:pt x="52" y="24"/>
                        </a:lnTo>
                        <a:lnTo>
                          <a:pt x="55" y="15"/>
                        </a:lnTo>
                        <a:lnTo>
                          <a:pt x="69" y="14"/>
                        </a:lnTo>
                        <a:lnTo>
                          <a:pt x="6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4" name="Freeform 427"/>
                  <p:cNvSpPr>
                    <a:spLocks/>
                  </p:cNvSpPr>
                  <p:nvPr/>
                </p:nvSpPr>
                <p:spPr bwMode="auto">
                  <a:xfrm>
                    <a:off x="6976" y="4016"/>
                    <a:ext cx="15" cy="10"/>
                  </a:xfrm>
                  <a:custGeom>
                    <a:avLst/>
                    <a:gdLst>
                      <a:gd name="T0" fmla="*/ 0 w 15"/>
                      <a:gd name="T1" fmla="*/ 6 h 10"/>
                      <a:gd name="T2" fmla="*/ 7 w 15"/>
                      <a:gd name="T3" fmla="*/ 0 h 10"/>
                      <a:gd name="T4" fmla="*/ 15 w 15"/>
                      <a:gd name="T5" fmla="*/ 1 h 10"/>
                      <a:gd name="T6" fmla="*/ 13 w 15"/>
                      <a:gd name="T7" fmla="*/ 9 h 10"/>
                      <a:gd name="T8" fmla="*/ 2 w 15"/>
                      <a:gd name="T9" fmla="*/ 10 h 10"/>
                      <a:gd name="T10" fmla="*/ 0 w 15"/>
                      <a:gd name="T11" fmla="*/ 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0">
                        <a:moveTo>
                          <a:pt x="0" y="6"/>
                        </a:moveTo>
                        <a:lnTo>
                          <a:pt x="7" y="0"/>
                        </a:lnTo>
                        <a:lnTo>
                          <a:pt x="15" y="1"/>
                        </a:lnTo>
                        <a:lnTo>
                          <a:pt x="13" y="9"/>
                        </a:lnTo>
                        <a:lnTo>
                          <a:pt x="2" y="10"/>
                        </a:lnTo>
                        <a:lnTo>
                          <a:pt x="0"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5" name="Freeform 428"/>
                  <p:cNvSpPr>
                    <a:spLocks/>
                  </p:cNvSpPr>
                  <p:nvPr/>
                </p:nvSpPr>
                <p:spPr bwMode="auto">
                  <a:xfrm>
                    <a:off x="6967" y="3995"/>
                    <a:ext cx="12" cy="34"/>
                  </a:xfrm>
                  <a:custGeom>
                    <a:avLst/>
                    <a:gdLst>
                      <a:gd name="T0" fmla="*/ 12 w 12"/>
                      <a:gd name="T1" fmla="*/ 0 h 34"/>
                      <a:gd name="T2" fmla="*/ 12 w 12"/>
                      <a:gd name="T3" fmla="*/ 16 h 34"/>
                      <a:gd name="T4" fmla="*/ 0 w 12"/>
                      <a:gd name="T5" fmla="*/ 34 h 34"/>
                      <a:gd name="T6" fmla="*/ 0 w 12"/>
                      <a:gd name="T7" fmla="*/ 27 h 34"/>
                      <a:gd name="T8" fmla="*/ 12 w 12"/>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34">
                        <a:moveTo>
                          <a:pt x="12" y="0"/>
                        </a:moveTo>
                        <a:lnTo>
                          <a:pt x="12" y="16"/>
                        </a:lnTo>
                        <a:lnTo>
                          <a:pt x="0" y="34"/>
                        </a:lnTo>
                        <a:lnTo>
                          <a:pt x="0" y="27"/>
                        </a:lnTo>
                        <a:lnTo>
                          <a:pt x="1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6" name="Freeform 429"/>
                  <p:cNvSpPr>
                    <a:spLocks/>
                  </p:cNvSpPr>
                  <p:nvPr/>
                </p:nvSpPr>
                <p:spPr bwMode="auto">
                  <a:xfrm>
                    <a:off x="7009" y="4011"/>
                    <a:ext cx="3" cy="11"/>
                  </a:xfrm>
                  <a:custGeom>
                    <a:avLst/>
                    <a:gdLst>
                      <a:gd name="T0" fmla="*/ 0 w 3"/>
                      <a:gd name="T1" fmla="*/ 5 h 11"/>
                      <a:gd name="T2" fmla="*/ 3 w 3"/>
                      <a:gd name="T3" fmla="*/ 0 h 11"/>
                      <a:gd name="T4" fmla="*/ 3 w 3"/>
                      <a:gd name="T5" fmla="*/ 11 h 11"/>
                      <a:gd name="T6" fmla="*/ 0 w 3"/>
                      <a:gd name="T7" fmla="*/ 5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11">
                        <a:moveTo>
                          <a:pt x="0" y="5"/>
                        </a:moveTo>
                        <a:lnTo>
                          <a:pt x="3" y="0"/>
                        </a:lnTo>
                        <a:lnTo>
                          <a:pt x="3" y="11"/>
                        </a:lnTo>
                        <a:lnTo>
                          <a:pt x="0"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7" name="Freeform 430"/>
                  <p:cNvSpPr>
                    <a:spLocks/>
                  </p:cNvSpPr>
                  <p:nvPr/>
                </p:nvSpPr>
                <p:spPr bwMode="auto">
                  <a:xfrm>
                    <a:off x="6986" y="3990"/>
                    <a:ext cx="17" cy="29"/>
                  </a:xfrm>
                  <a:custGeom>
                    <a:avLst/>
                    <a:gdLst>
                      <a:gd name="T0" fmla="*/ 0 w 17"/>
                      <a:gd name="T1" fmla="*/ 0 h 29"/>
                      <a:gd name="T2" fmla="*/ 12 w 17"/>
                      <a:gd name="T3" fmla="*/ 6 h 29"/>
                      <a:gd name="T4" fmla="*/ 17 w 17"/>
                      <a:gd name="T5" fmla="*/ 25 h 29"/>
                      <a:gd name="T6" fmla="*/ 13 w 17"/>
                      <a:gd name="T7" fmla="*/ 25 h 29"/>
                      <a:gd name="T8" fmla="*/ 12 w 17"/>
                      <a:gd name="T9" fmla="*/ 29 h 29"/>
                      <a:gd name="T10" fmla="*/ 8 w 17"/>
                      <a:gd name="T11" fmla="*/ 24 h 29"/>
                      <a:gd name="T12" fmla="*/ 6 w 17"/>
                      <a:gd name="T13" fmla="*/ 11 h 29"/>
                      <a:gd name="T14" fmla="*/ 2 w 17"/>
                      <a:gd name="T15" fmla="*/ 12 h 29"/>
                      <a:gd name="T16" fmla="*/ 0 w 17"/>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29">
                        <a:moveTo>
                          <a:pt x="0" y="0"/>
                        </a:moveTo>
                        <a:lnTo>
                          <a:pt x="12" y="6"/>
                        </a:lnTo>
                        <a:lnTo>
                          <a:pt x="17" y="25"/>
                        </a:lnTo>
                        <a:lnTo>
                          <a:pt x="13" y="25"/>
                        </a:lnTo>
                        <a:lnTo>
                          <a:pt x="12" y="29"/>
                        </a:lnTo>
                        <a:lnTo>
                          <a:pt x="8" y="24"/>
                        </a:lnTo>
                        <a:lnTo>
                          <a:pt x="6" y="11"/>
                        </a:lnTo>
                        <a:lnTo>
                          <a:pt x="2" y="12"/>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8" name="Freeform 431"/>
                  <p:cNvSpPr>
                    <a:spLocks/>
                  </p:cNvSpPr>
                  <p:nvPr/>
                </p:nvSpPr>
                <p:spPr bwMode="auto">
                  <a:xfrm>
                    <a:off x="6949" y="4000"/>
                    <a:ext cx="20" cy="38"/>
                  </a:xfrm>
                  <a:custGeom>
                    <a:avLst/>
                    <a:gdLst>
                      <a:gd name="T0" fmla="*/ 10 w 20"/>
                      <a:gd name="T1" fmla="*/ 2 h 38"/>
                      <a:gd name="T2" fmla="*/ 13 w 20"/>
                      <a:gd name="T3" fmla="*/ 0 h 38"/>
                      <a:gd name="T4" fmla="*/ 20 w 20"/>
                      <a:gd name="T5" fmla="*/ 2 h 38"/>
                      <a:gd name="T6" fmla="*/ 20 w 20"/>
                      <a:gd name="T7" fmla="*/ 5 h 38"/>
                      <a:gd name="T8" fmla="*/ 14 w 20"/>
                      <a:gd name="T9" fmla="*/ 22 h 38"/>
                      <a:gd name="T10" fmla="*/ 14 w 20"/>
                      <a:gd name="T11" fmla="*/ 35 h 38"/>
                      <a:gd name="T12" fmla="*/ 12 w 20"/>
                      <a:gd name="T13" fmla="*/ 38 h 38"/>
                      <a:gd name="T14" fmla="*/ 0 w 20"/>
                      <a:gd name="T15" fmla="*/ 24 h 38"/>
                      <a:gd name="T16" fmla="*/ 1 w 20"/>
                      <a:gd name="T17" fmla="*/ 20 h 38"/>
                      <a:gd name="T18" fmla="*/ 6 w 20"/>
                      <a:gd name="T19" fmla="*/ 19 h 38"/>
                      <a:gd name="T20" fmla="*/ 10 w 20"/>
                      <a:gd name="T21" fmla="*/ 2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38">
                        <a:moveTo>
                          <a:pt x="10" y="2"/>
                        </a:moveTo>
                        <a:lnTo>
                          <a:pt x="13" y="0"/>
                        </a:lnTo>
                        <a:lnTo>
                          <a:pt x="20" y="2"/>
                        </a:lnTo>
                        <a:lnTo>
                          <a:pt x="20" y="5"/>
                        </a:lnTo>
                        <a:lnTo>
                          <a:pt x="14" y="22"/>
                        </a:lnTo>
                        <a:lnTo>
                          <a:pt x="14" y="35"/>
                        </a:lnTo>
                        <a:lnTo>
                          <a:pt x="12" y="38"/>
                        </a:lnTo>
                        <a:lnTo>
                          <a:pt x="0" y="24"/>
                        </a:lnTo>
                        <a:lnTo>
                          <a:pt x="1" y="20"/>
                        </a:lnTo>
                        <a:lnTo>
                          <a:pt x="6" y="19"/>
                        </a:lnTo>
                        <a:lnTo>
                          <a:pt x="1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09" name="Freeform 432"/>
                  <p:cNvSpPr>
                    <a:spLocks/>
                  </p:cNvSpPr>
                  <p:nvPr/>
                </p:nvSpPr>
                <p:spPr bwMode="auto">
                  <a:xfrm>
                    <a:off x="6939" y="3982"/>
                    <a:ext cx="22" cy="29"/>
                  </a:xfrm>
                  <a:custGeom>
                    <a:avLst/>
                    <a:gdLst>
                      <a:gd name="T0" fmla="*/ 0 w 22"/>
                      <a:gd name="T1" fmla="*/ 0 h 29"/>
                      <a:gd name="T2" fmla="*/ 10 w 22"/>
                      <a:gd name="T3" fmla="*/ 5 h 29"/>
                      <a:gd name="T4" fmla="*/ 22 w 22"/>
                      <a:gd name="T5" fmla="*/ 7 h 29"/>
                      <a:gd name="T6" fmla="*/ 21 w 22"/>
                      <a:gd name="T7" fmla="*/ 15 h 29"/>
                      <a:gd name="T8" fmla="*/ 1 w 22"/>
                      <a:gd name="T9" fmla="*/ 29 h 29"/>
                      <a:gd name="T10" fmla="*/ 0 w 22"/>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9">
                        <a:moveTo>
                          <a:pt x="0" y="0"/>
                        </a:moveTo>
                        <a:lnTo>
                          <a:pt x="10" y="5"/>
                        </a:lnTo>
                        <a:lnTo>
                          <a:pt x="22" y="7"/>
                        </a:lnTo>
                        <a:lnTo>
                          <a:pt x="21" y="15"/>
                        </a:lnTo>
                        <a:lnTo>
                          <a:pt x="1" y="29"/>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0" name="Freeform 433"/>
                  <p:cNvSpPr>
                    <a:spLocks/>
                  </p:cNvSpPr>
                  <p:nvPr/>
                </p:nvSpPr>
                <p:spPr bwMode="auto">
                  <a:xfrm>
                    <a:off x="6986" y="3969"/>
                    <a:ext cx="27" cy="30"/>
                  </a:xfrm>
                  <a:custGeom>
                    <a:avLst/>
                    <a:gdLst>
                      <a:gd name="T0" fmla="*/ 0 w 27"/>
                      <a:gd name="T1" fmla="*/ 0 h 30"/>
                      <a:gd name="T2" fmla="*/ 17 w 27"/>
                      <a:gd name="T3" fmla="*/ 1 h 30"/>
                      <a:gd name="T4" fmla="*/ 22 w 27"/>
                      <a:gd name="T5" fmla="*/ 6 h 30"/>
                      <a:gd name="T6" fmla="*/ 22 w 27"/>
                      <a:gd name="T7" fmla="*/ 18 h 30"/>
                      <a:gd name="T8" fmla="*/ 27 w 27"/>
                      <a:gd name="T9" fmla="*/ 30 h 30"/>
                      <a:gd name="T10" fmla="*/ 17 w 27"/>
                      <a:gd name="T11" fmla="*/ 28 h 30"/>
                      <a:gd name="T12" fmla="*/ 0 w 2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0">
                        <a:moveTo>
                          <a:pt x="0" y="0"/>
                        </a:moveTo>
                        <a:lnTo>
                          <a:pt x="17" y="1"/>
                        </a:lnTo>
                        <a:lnTo>
                          <a:pt x="22" y="6"/>
                        </a:lnTo>
                        <a:lnTo>
                          <a:pt x="22" y="18"/>
                        </a:lnTo>
                        <a:lnTo>
                          <a:pt x="27" y="30"/>
                        </a:lnTo>
                        <a:lnTo>
                          <a:pt x="17" y="28"/>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1" name="Freeform 434"/>
                  <p:cNvSpPr>
                    <a:spLocks/>
                  </p:cNvSpPr>
                  <p:nvPr/>
                </p:nvSpPr>
                <p:spPr bwMode="auto">
                  <a:xfrm>
                    <a:off x="6963" y="3967"/>
                    <a:ext cx="16" cy="17"/>
                  </a:xfrm>
                  <a:custGeom>
                    <a:avLst/>
                    <a:gdLst>
                      <a:gd name="T0" fmla="*/ 1 w 16"/>
                      <a:gd name="T1" fmla="*/ 0 h 17"/>
                      <a:gd name="T2" fmla="*/ 15 w 16"/>
                      <a:gd name="T3" fmla="*/ 12 h 17"/>
                      <a:gd name="T4" fmla="*/ 16 w 16"/>
                      <a:gd name="T5" fmla="*/ 17 h 17"/>
                      <a:gd name="T6" fmla="*/ 6 w 16"/>
                      <a:gd name="T7" fmla="*/ 9 h 17"/>
                      <a:gd name="T8" fmla="*/ 0 w 16"/>
                      <a:gd name="T9" fmla="*/ 12 h 17"/>
                      <a:gd name="T10" fmla="*/ 1 w 1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
                        <a:moveTo>
                          <a:pt x="1" y="0"/>
                        </a:moveTo>
                        <a:lnTo>
                          <a:pt x="15" y="12"/>
                        </a:lnTo>
                        <a:lnTo>
                          <a:pt x="16" y="17"/>
                        </a:lnTo>
                        <a:lnTo>
                          <a:pt x="6" y="9"/>
                        </a:lnTo>
                        <a:lnTo>
                          <a:pt x="0" y="12"/>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2" name="Freeform 435"/>
                  <p:cNvSpPr>
                    <a:spLocks/>
                  </p:cNvSpPr>
                  <p:nvPr/>
                </p:nvSpPr>
                <p:spPr bwMode="auto">
                  <a:xfrm>
                    <a:off x="6940" y="3967"/>
                    <a:ext cx="3" cy="9"/>
                  </a:xfrm>
                  <a:custGeom>
                    <a:avLst/>
                    <a:gdLst>
                      <a:gd name="T0" fmla="*/ 0 w 3"/>
                      <a:gd name="T1" fmla="*/ 3 h 9"/>
                      <a:gd name="T2" fmla="*/ 3 w 3"/>
                      <a:gd name="T3" fmla="*/ 0 h 9"/>
                      <a:gd name="T4" fmla="*/ 0 w 3"/>
                      <a:gd name="T5" fmla="*/ 9 h 9"/>
                      <a:gd name="T6" fmla="*/ 0 w 3"/>
                      <a:gd name="T7" fmla="*/ 3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9">
                        <a:moveTo>
                          <a:pt x="0" y="3"/>
                        </a:moveTo>
                        <a:lnTo>
                          <a:pt x="3" y="0"/>
                        </a:lnTo>
                        <a:lnTo>
                          <a:pt x="0" y="9"/>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3" name="Freeform 436"/>
                  <p:cNvSpPr>
                    <a:spLocks/>
                  </p:cNvSpPr>
                  <p:nvPr/>
                </p:nvSpPr>
                <p:spPr bwMode="auto">
                  <a:xfrm>
                    <a:off x="6937" y="3950"/>
                    <a:ext cx="5" cy="6"/>
                  </a:xfrm>
                  <a:custGeom>
                    <a:avLst/>
                    <a:gdLst>
                      <a:gd name="T0" fmla="*/ 1 w 5"/>
                      <a:gd name="T1" fmla="*/ 3 h 6"/>
                      <a:gd name="T2" fmla="*/ 0 w 5"/>
                      <a:gd name="T3" fmla="*/ 0 h 6"/>
                      <a:gd name="T4" fmla="*/ 5 w 5"/>
                      <a:gd name="T5" fmla="*/ 1 h 6"/>
                      <a:gd name="T6" fmla="*/ 5 w 5"/>
                      <a:gd name="T7" fmla="*/ 6 h 6"/>
                      <a:gd name="T8" fmla="*/ 1 w 5"/>
                      <a:gd name="T9" fmla="*/ 3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6">
                        <a:moveTo>
                          <a:pt x="1" y="3"/>
                        </a:moveTo>
                        <a:lnTo>
                          <a:pt x="0" y="0"/>
                        </a:lnTo>
                        <a:lnTo>
                          <a:pt x="5" y="1"/>
                        </a:lnTo>
                        <a:lnTo>
                          <a:pt x="5" y="6"/>
                        </a:lnTo>
                        <a:lnTo>
                          <a:pt x="1"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4" name="Freeform 437"/>
                  <p:cNvSpPr>
                    <a:spLocks/>
                  </p:cNvSpPr>
                  <p:nvPr/>
                </p:nvSpPr>
                <p:spPr bwMode="auto">
                  <a:xfrm>
                    <a:off x="6938" y="3918"/>
                    <a:ext cx="2" cy="8"/>
                  </a:xfrm>
                  <a:custGeom>
                    <a:avLst/>
                    <a:gdLst>
                      <a:gd name="T0" fmla="*/ 0 w 2"/>
                      <a:gd name="T1" fmla="*/ 2 h 8"/>
                      <a:gd name="T2" fmla="*/ 2 w 2"/>
                      <a:gd name="T3" fmla="*/ 0 h 8"/>
                      <a:gd name="T4" fmla="*/ 2 w 2"/>
                      <a:gd name="T5" fmla="*/ 8 h 8"/>
                      <a:gd name="T6" fmla="*/ 0 w 2"/>
                      <a:gd name="T7" fmla="*/ 2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8">
                        <a:moveTo>
                          <a:pt x="0" y="2"/>
                        </a:moveTo>
                        <a:lnTo>
                          <a:pt x="2" y="0"/>
                        </a:lnTo>
                        <a:lnTo>
                          <a:pt x="2" y="8"/>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5" name="Freeform 438"/>
                  <p:cNvSpPr>
                    <a:spLocks/>
                  </p:cNvSpPr>
                  <p:nvPr/>
                </p:nvSpPr>
                <p:spPr bwMode="auto">
                  <a:xfrm>
                    <a:off x="6898" y="3848"/>
                    <a:ext cx="83" cy="121"/>
                  </a:xfrm>
                  <a:custGeom>
                    <a:avLst/>
                    <a:gdLst>
                      <a:gd name="T0" fmla="*/ 47 w 83"/>
                      <a:gd name="T1" fmla="*/ 3 h 121"/>
                      <a:gd name="T2" fmla="*/ 46 w 83"/>
                      <a:gd name="T3" fmla="*/ 22 h 121"/>
                      <a:gd name="T4" fmla="*/ 52 w 83"/>
                      <a:gd name="T5" fmla="*/ 34 h 121"/>
                      <a:gd name="T6" fmla="*/ 45 w 83"/>
                      <a:gd name="T7" fmla="*/ 50 h 121"/>
                      <a:gd name="T8" fmla="*/ 37 w 83"/>
                      <a:gd name="T9" fmla="*/ 55 h 121"/>
                      <a:gd name="T10" fmla="*/ 31 w 83"/>
                      <a:gd name="T11" fmla="*/ 65 h 121"/>
                      <a:gd name="T12" fmla="*/ 35 w 83"/>
                      <a:gd name="T13" fmla="*/ 84 h 121"/>
                      <a:gd name="T14" fmla="*/ 42 w 83"/>
                      <a:gd name="T15" fmla="*/ 94 h 121"/>
                      <a:gd name="T16" fmla="*/ 47 w 83"/>
                      <a:gd name="T17" fmla="*/ 93 h 121"/>
                      <a:gd name="T18" fmla="*/ 47 w 83"/>
                      <a:gd name="T19" fmla="*/ 88 h 121"/>
                      <a:gd name="T20" fmla="*/ 56 w 83"/>
                      <a:gd name="T21" fmla="*/ 85 h 121"/>
                      <a:gd name="T22" fmla="*/ 64 w 83"/>
                      <a:gd name="T23" fmla="*/ 98 h 121"/>
                      <a:gd name="T24" fmla="*/ 66 w 83"/>
                      <a:gd name="T25" fmla="*/ 92 h 121"/>
                      <a:gd name="T26" fmla="*/ 78 w 83"/>
                      <a:gd name="T27" fmla="*/ 97 h 121"/>
                      <a:gd name="T28" fmla="*/ 73 w 83"/>
                      <a:gd name="T29" fmla="*/ 100 h 121"/>
                      <a:gd name="T30" fmla="*/ 78 w 83"/>
                      <a:gd name="T31" fmla="*/ 107 h 121"/>
                      <a:gd name="T32" fmla="*/ 78 w 83"/>
                      <a:gd name="T33" fmla="*/ 110 h 121"/>
                      <a:gd name="T34" fmla="*/ 83 w 83"/>
                      <a:gd name="T35" fmla="*/ 113 h 121"/>
                      <a:gd name="T36" fmla="*/ 81 w 83"/>
                      <a:gd name="T37" fmla="*/ 121 h 121"/>
                      <a:gd name="T38" fmla="*/ 78 w 83"/>
                      <a:gd name="T39" fmla="*/ 117 h 121"/>
                      <a:gd name="T40" fmla="*/ 80 w 83"/>
                      <a:gd name="T41" fmla="*/ 115 h 121"/>
                      <a:gd name="T42" fmla="*/ 68 w 83"/>
                      <a:gd name="T43" fmla="*/ 110 h 121"/>
                      <a:gd name="T44" fmla="*/ 56 w 83"/>
                      <a:gd name="T45" fmla="*/ 95 h 121"/>
                      <a:gd name="T46" fmla="*/ 52 w 83"/>
                      <a:gd name="T47" fmla="*/ 94 h 121"/>
                      <a:gd name="T48" fmla="*/ 56 w 83"/>
                      <a:gd name="T49" fmla="*/ 108 h 121"/>
                      <a:gd name="T50" fmla="*/ 41 w 83"/>
                      <a:gd name="T51" fmla="*/ 94 h 121"/>
                      <a:gd name="T52" fmla="*/ 35 w 83"/>
                      <a:gd name="T53" fmla="*/ 94 h 121"/>
                      <a:gd name="T54" fmla="*/ 30 w 83"/>
                      <a:gd name="T55" fmla="*/ 99 h 121"/>
                      <a:gd name="T56" fmla="*/ 17 w 83"/>
                      <a:gd name="T57" fmla="*/ 97 h 121"/>
                      <a:gd name="T58" fmla="*/ 16 w 83"/>
                      <a:gd name="T59" fmla="*/ 89 h 121"/>
                      <a:gd name="T60" fmla="*/ 21 w 83"/>
                      <a:gd name="T61" fmla="*/ 79 h 121"/>
                      <a:gd name="T62" fmla="*/ 15 w 83"/>
                      <a:gd name="T63" fmla="*/ 77 h 121"/>
                      <a:gd name="T64" fmla="*/ 14 w 83"/>
                      <a:gd name="T65" fmla="*/ 84 h 121"/>
                      <a:gd name="T66" fmla="*/ 6 w 83"/>
                      <a:gd name="T67" fmla="*/ 70 h 121"/>
                      <a:gd name="T68" fmla="*/ 0 w 83"/>
                      <a:gd name="T69" fmla="*/ 49 h 121"/>
                      <a:gd name="T70" fmla="*/ 10 w 83"/>
                      <a:gd name="T71" fmla="*/ 50 h 121"/>
                      <a:gd name="T72" fmla="*/ 15 w 83"/>
                      <a:gd name="T73" fmla="*/ 2 h 121"/>
                      <a:gd name="T74" fmla="*/ 17 w 83"/>
                      <a:gd name="T75" fmla="*/ 0 h 121"/>
                      <a:gd name="T76" fmla="*/ 36 w 83"/>
                      <a:gd name="T77" fmla="*/ 6 h 121"/>
                      <a:gd name="T78" fmla="*/ 42 w 83"/>
                      <a:gd name="T79" fmla="*/ 5 h 121"/>
                      <a:gd name="T80" fmla="*/ 44 w 83"/>
                      <a:gd name="T81" fmla="*/ 1 h 121"/>
                      <a:gd name="T82" fmla="*/ 47 w 83"/>
                      <a:gd name="T83" fmla="*/ 3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3" h="121">
                        <a:moveTo>
                          <a:pt x="47" y="3"/>
                        </a:moveTo>
                        <a:lnTo>
                          <a:pt x="46" y="22"/>
                        </a:lnTo>
                        <a:lnTo>
                          <a:pt x="52" y="34"/>
                        </a:lnTo>
                        <a:lnTo>
                          <a:pt x="45" y="50"/>
                        </a:lnTo>
                        <a:lnTo>
                          <a:pt x="37" y="55"/>
                        </a:lnTo>
                        <a:lnTo>
                          <a:pt x="31" y="65"/>
                        </a:lnTo>
                        <a:lnTo>
                          <a:pt x="35" y="84"/>
                        </a:lnTo>
                        <a:lnTo>
                          <a:pt x="42" y="94"/>
                        </a:lnTo>
                        <a:lnTo>
                          <a:pt x="47" y="93"/>
                        </a:lnTo>
                        <a:lnTo>
                          <a:pt x="47" y="88"/>
                        </a:lnTo>
                        <a:lnTo>
                          <a:pt x="56" y="85"/>
                        </a:lnTo>
                        <a:lnTo>
                          <a:pt x="64" y="98"/>
                        </a:lnTo>
                        <a:lnTo>
                          <a:pt x="66" y="92"/>
                        </a:lnTo>
                        <a:lnTo>
                          <a:pt x="78" y="97"/>
                        </a:lnTo>
                        <a:lnTo>
                          <a:pt x="73" y="100"/>
                        </a:lnTo>
                        <a:lnTo>
                          <a:pt x="78" y="107"/>
                        </a:lnTo>
                        <a:lnTo>
                          <a:pt x="78" y="110"/>
                        </a:lnTo>
                        <a:lnTo>
                          <a:pt x="83" y="113"/>
                        </a:lnTo>
                        <a:lnTo>
                          <a:pt x="81" y="121"/>
                        </a:lnTo>
                        <a:lnTo>
                          <a:pt x="78" y="117"/>
                        </a:lnTo>
                        <a:lnTo>
                          <a:pt x="80" y="115"/>
                        </a:lnTo>
                        <a:lnTo>
                          <a:pt x="68" y="110"/>
                        </a:lnTo>
                        <a:lnTo>
                          <a:pt x="56" y="95"/>
                        </a:lnTo>
                        <a:lnTo>
                          <a:pt x="52" y="94"/>
                        </a:lnTo>
                        <a:lnTo>
                          <a:pt x="56" y="108"/>
                        </a:lnTo>
                        <a:lnTo>
                          <a:pt x="41" y="94"/>
                        </a:lnTo>
                        <a:lnTo>
                          <a:pt x="35" y="94"/>
                        </a:lnTo>
                        <a:lnTo>
                          <a:pt x="30" y="99"/>
                        </a:lnTo>
                        <a:lnTo>
                          <a:pt x="17" y="97"/>
                        </a:lnTo>
                        <a:lnTo>
                          <a:pt x="16" y="89"/>
                        </a:lnTo>
                        <a:lnTo>
                          <a:pt x="21" y="79"/>
                        </a:lnTo>
                        <a:lnTo>
                          <a:pt x="15" y="77"/>
                        </a:lnTo>
                        <a:lnTo>
                          <a:pt x="14" y="84"/>
                        </a:lnTo>
                        <a:lnTo>
                          <a:pt x="6" y="70"/>
                        </a:lnTo>
                        <a:lnTo>
                          <a:pt x="0" y="49"/>
                        </a:lnTo>
                        <a:lnTo>
                          <a:pt x="10" y="50"/>
                        </a:lnTo>
                        <a:lnTo>
                          <a:pt x="15" y="2"/>
                        </a:lnTo>
                        <a:lnTo>
                          <a:pt x="17" y="0"/>
                        </a:lnTo>
                        <a:lnTo>
                          <a:pt x="36" y="6"/>
                        </a:lnTo>
                        <a:lnTo>
                          <a:pt x="42" y="5"/>
                        </a:lnTo>
                        <a:lnTo>
                          <a:pt x="44" y="1"/>
                        </a:lnTo>
                        <a:lnTo>
                          <a:pt x="47"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316" name="Freeform 439"/>
                  <p:cNvSpPr>
                    <a:spLocks/>
                  </p:cNvSpPr>
                  <p:nvPr/>
                </p:nvSpPr>
                <p:spPr bwMode="auto">
                  <a:xfrm>
                    <a:off x="6908" y="3951"/>
                    <a:ext cx="22" cy="24"/>
                  </a:xfrm>
                  <a:custGeom>
                    <a:avLst/>
                    <a:gdLst>
                      <a:gd name="T0" fmla="*/ 0 w 22"/>
                      <a:gd name="T1" fmla="*/ 1 h 24"/>
                      <a:gd name="T2" fmla="*/ 14 w 22"/>
                      <a:gd name="T3" fmla="*/ 0 h 24"/>
                      <a:gd name="T4" fmla="*/ 22 w 22"/>
                      <a:gd name="T5" fmla="*/ 6 h 24"/>
                      <a:gd name="T6" fmla="*/ 22 w 22"/>
                      <a:gd name="T7" fmla="*/ 21 h 24"/>
                      <a:gd name="T8" fmla="*/ 17 w 22"/>
                      <a:gd name="T9" fmla="*/ 24 h 24"/>
                      <a:gd name="T10" fmla="*/ 6 w 22"/>
                      <a:gd name="T11" fmla="*/ 5 h 24"/>
                      <a:gd name="T12" fmla="*/ 0 w 22"/>
                      <a:gd name="T13" fmla="*/ 1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24">
                        <a:moveTo>
                          <a:pt x="0" y="1"/>
                        </a:moveTo>
                        <a:lnTo>
                          <a:pt x="14" y="0"/>
                        </a:lnTo>
                        <a:lnTo>
                          <a:pt x="22" y="6"/>
                        </a:lnTo>
                        <a:lnTo>
                          <a:pt x="22" y="21"/>
                        </a:lnTo>
                        <a:lnTo>
                          <a:pt x="17" y="24"/>
                        </a:lnTo>
                        <a:lnTo>
                          <a:pt x="6" y="5"/>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196" name="Group 440"/>
                <p:cNvGrpSpPr>
                  <a:grpSpLocks/>
                </p:cNvGrpSpPr>
                <p:nvPr/>
              </p:nvGrpSpPr>
              <p:grpSpPr bwMode="auto">
                <a:xfrm>
                  <a:off x="4335" y="2486"/>
                  <a:ext cx="76" cy="96"/>
                  <a:chOff x="6279" y="3682"/>
                  <a:chExt cx="92" cy="117"/>
                </a:xfrm>
                <a:grpFill/>
              </p:grpSpPr>
              <p:sp>
                <p:nvSpPr>
                  <p:cNvPr id="297" name="Freeform 441"/>
                  <p:cNvSpPr>
                    <a:spLocks/>
                  </p:cNvSpPr>
                  <p:nvPr/>
                </p:nvSpPr>
                <p:spPr bwMode="auto">
                  <a:xfrm>
                    <a:off x="6279" y="3682"/>
                    <a:ext cx="92" cy="117"/>
                  </a:xfrm>
                  <a:custGeom>
                    <a:avLst/>
                    <a:gdLst>
                      <a:gd name="T0" fmla="*/ 92 w 92"/>
                      <a:gd name="T1" fmla="*/ 97 h 117"/>
                      <a:gd name="T2" fmla="*/ 92 w 92"/>
                      <a:gd name="T3" fmla="*/ 109 h 117"/>
                      <a:gd name="T4" fmla="*/ 85 w 92"/>
                      <a:gd name="T5" fmla="*/ 109 h 117"/>
                      <a:gd name="T6" fmla="*/ 85 w 92"/>
                      <a:gd name="T7" fmla="*/ 117 h 117"/>
                      <a:gd name="T8" fmla="*/ 76 w 92"/>
                      <a:gd name="T9" fmla="*/ 90 h 117"/>
                      <a:gd name="T10" fmla="*/ 72 w 92"/>
                      <a:gd name="T11" fmla="*/ 80 h 117"/>
                      <a:gd name="T12" fmla="*/ 61 w 92"/>
                      <a:gd name="T13" fmla="*/ 80 h 117"/>
                      <a:gd name="T14" fmla="*/ 56 w 92"/>
                      <a:gd name="T15" fmla="*/ 76 h 117"/>
                      <a:gd name="T16" fmla="*/ 51 w 92"/>
                      <a:gd name="T17" fmla="*/ 82 h 117"/>
                      <a:gd name="T18" fmla="*/ 51 w 92"/>
                      <a:gd name="T19" fmla="*/ 90 h 117"/>
                      <a:gd name="T20" fmla="*/ 45 w 92"/>
                      <a:gd name="T21" fmla="*/ 99 h 117"/>
                      <a:gd name="T22" fmla="*/ 40 w 92"/>
                      <a:gd name="T23" fmla="*/ 94 h 117"/>
                      <a:gd name="T24" fmla="*/ 34 w 92"/>
                      <a:gd name="T25" fmla="*/ 100 h 117"/>
                      <a:gd name="T26" fmla="*/ 33 w 92"/>
                      <a:gd name="T27" fmla="*/ 98 h 117"/>
                      <a:gd name="T28" fmla="*/ 19 w 92"/>
                      <a:gd name="T29" fmla="*/ 103 h 117"/>
                      <a:gd name="T30" fmla="*/ 10 w 92"/>
                      <a:gd name="T31" fmla="*/ 60 h 117"/>
                      <a:gd name="T32" fmla="*/ 11 w 92"/>
                      <a:gd name="T33" fmla="*/ 47 h 117"/>
                      <a:gd name="T34" fmla="*/ 0 w 92"/>
                      <a:gd name="T35" fmla="*/ 37 h 117"/>
                      <a:gd name="T36" fmla="*/ 7 w 92"/>
                      <a:gd name="T37" fmla="*/ 27 h 117"/>
                      <a:gd name="T38" fmla="*/ 14 w 92"/>
                      <a:gd name="T39" fmla="*/ 27 h 117"/>
                      <a:gd name="T40" fmla="*/ 13 w 92"/>
                      <a:gd name="T41" fmla="*/ 20 h 117"/>
                      <a:gd name="T42" fmla="*/ 6 w 92"/>
                      <a:gd name="T43" fmla="*/ 19 h 117"/>
                      <a:gd name="T44" fmla="*/ 4 w 92"/>
                      <a:gd name="T45" fmla="*/ 13 h 117"/>
                      <a:gd name="T46" fmla="*/ 10 w 92"/>
                      <a:gd name="T47" fmla="*/ 0 h 117"/>
                      <a:gd name="T48" fmla="*/ 16 w 92"/>
                      <a:gd name="T49" fmla="*/ 8 h 117"/>
                      <a:gd name="T50" fmla="*/ 20 w 92"/>
                      <a:gd name="T51" fmla="*/ 2 h 117"/>
                      <a:gd name="T52" fmla="*/ 24 w 92"/>
                      <a:gd name="T53" fmla="*/ 10 h 117"/>
                      <a:gd name="T54" fmla="*/ 29 w 92"/>
                      <a:gd name="T55" fmla="*/ 10 h 117"/>
                      <a:gd name="T56" fmla="*/ 31 w 92"/>
                      <a:gd name="T57" fmla="*/ 5 h 117"/>
                      <a:gd name="T58" fmla="*/ 35 w 92"/>
                      <a:gd name="T59" fmla="*/ 20 h 117"/>
                      <a:gd name="T60" fmla="*/ 41 w 92"/>
                      <a:gd name="T61" fmla="*/ 25 h 117"/>
                      <a:gd name="T62" fmla="*/ 84 w 92"/>
                      <a:gd name="T63" fmla="*/ 30 h 117"/>
                      <a:gd name="T64" fmla="*/ 61 w 92"/>
                      <a:gd name="T65" fmla="*/ 55 h 117"/>
                      <a:gd name="T66" fmla="*/ 64 w 92"/>
                      <a:gd name="T67" fmla="*/ 67 h 117"/>
                      <a:gd name="T68" fmla="*/ 72 w 92"/>
                      <a:gd name="T69" fmla="*/ 73 h 117"/>
                      <a:gd name="T70" fmla="*/ 82 w 92"/>
                      <a:gd name="T71" fmla="*/ 59 h 117"/>
                      <a:gd name="T72" fmla="*/ 92 w 92"/>
                      <a:gd name="T73" fmla="*/ 97 h 1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17">
                        <a:moveTo>
                          <a:pt x="92" y="97"/>
                        </a:moveTo>
                        <a:lnTo>
                          <a:pt x="92" y="109"/>
                        </a:lnTo>
                        <a:lnTo>
                          <a:pt x="85" y="109"/>
                        </a:lnTo>
                        <a:lnTo>
                          <a:pt x="85" y="117"/>
                        </a:lnTo>
                        <a:lnTo>
                          <a:pt x="76" y="90"/>
                        </a:lnTo>
                        <a:lnTo>
                          <a:pt x="72" y="80"/>
                        </a:lnTo>
                        <a:lnTo>
                          <a:pt x="61" y="80"/>
                        </a:lnTo>
                        <a:lnTo>
                          <a:pt x="56" y="76"/>
                        </a:lnTo>
                        <a:lnTo>
                          <a:pt x="51" y="82"/>
                        </a:lnTo>
                        <a:lnTo>
                          <a:pt x="51" y="90"/>
                        </a:lnTo>
                        <a:lnTo>
                          <a:pt x="45" y="99"/>
                        </a:lnTo>
                        <a:lnTo>
                          <a:pt x="40" y="94"/>
                        </a:lnTo>
                        <a:lnTo>
                          <a:pt x="34" y="100"/>
                        </a:lnTo>
                        <a:lnTo>
                          <a:pt x="33" y="98"/>
                        </a:lnTo>
                        <a:lnTo>
                          <a:pt x="19" y="103"/>
                        </a:lnTo>
                        <a:lnTo>
                          <a:pt x="10" y="60"/>
                        </a:lnTo>
                        <a:lnTo>
                          <a:pt x="11" y="47"/>
                        </a:lnTo>
                        <a:lnTo>
                          <a:pt x="0" y="37"/>
                        </a:lnTo>
                        <a:lnTo>
                          <a:pt x="7" y="27"/>
                        </a:lnTo>
                        <a:lnTo>
                          <a:pt x="14" y="27"/>
                        </a:lnTo>
                        <a:lnTo>
                          <a:pt x="13" y="20"/>
                        </a:lnTo>
                        <a:lnTo>
                          <a:pt x="6" y="19"/>
                        </a:lnTo>
                        <a:lnTo>
                          <a:pt x="4" y="13"/>
                        </a:lnTo>
                        <a:lnTo>
                          <a:pt x="10" y="0"/>
                        </a:lnTo>
                        <a:lnTo>
                          <a:pt x="16" y="8"/>
                        </a:lnTo>
                        <a:lnTo>
                          <a:pt x="20" y="2"/>
                        </a:lnTo>
                        <a:lnTo>
                          <a:pt x="24" y="10"/>
                        </a:lnTo>
                        <a:lnTo>
                          <a:pt x="29" y="10"/>
                        </a:lnTo>
                        <a:lnTo>
                          <a:pt x="31" y="5"/>
                        </a:lnTo>
                        <a:lnTo>
                          <a:pt x="35" y="20"/>
                        </a:lnTo>
                        <a:lnTo>
                          <a:pt x="41" y="25"/>
                        </a:lnTo>
                        <a:lnTo>
                          <a:pt x="84" y="30"/>
                        </a:lnTo>
                        <a:lnTo>
                          <a:pt x="61" y="55"/>
                        </a:lnTo>
                        <a:lnTo>
                          <a:pt x="64" y="67"/>
                        </a:lnTo>
                        <a:lnTo>
                          <a:pt x="72" y="73"/>
                        </a:lnTo>
                        <a:lnTo>
                          <a:pt x="82" y="59"/>
                        </a:lnTo>
                        <a:lnTo>
                          <a:pt x="92" y="9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98" name="Freeform 442"/>
                  <p:cNvSpPr>
                    <a:spLocks/>
                  </p:cNvSpPr>
                  <p:nvPr/>
                </p:nvSpPr>
                <p:spPr bwMode="auto">
                  <a:xfrm>
                    <a:off x="6333" y="3762"/>
                    <a:ext cx="3" cy="9"/>
                  </a:xfrm>
                  <a:custGeom>
                    <a:avLst/>
                    <a:gdLst>
                      <a:gd name="T0" fmla="*/ 0 w 3"/>
                      <a:gd name="T1" fmla="*/ 0 h 9"/>
                      <a:gd name="T2" fmla="*/ 0 w 3"/>
                      <a:gd name="T3" fmla="*/ 8 h 9"/>
                      <a:gd name="T4" fmla="*/ 2 w 3"/>
                      <a:gd name="T5" fmla="*/ 9 h 9"/>
                      <a:gd name="T6" fmla="*/ 3 w 3"/>
                      <a:gd name="T7" fmla="*/ 3 h 9"/>
                      <a:gd name="T8" fmla="*/ 0 w 3"/>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9">
                        <a:moveTo>
                          <a:pt x="0" y="0"/>
                        </a:moveTo>
                        <a:lnTo>
                          <a:pt x="0" y="8"/>
                        </a:lnTo>
                        <a:lnTo>
                          <a:pt x="2" y="9"/>
                        </a:lnTo>
                        <a:lnTo>
                          <a:pt x="3" y="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197" name="Freeform 443"/>
                <p:cNvSpPr>
                  <a:spLocks/>
                </p:cNvSpPr>
                <p:nvPr/>
              </p:nvSpPr>
              <p:spPr bwMode="auto">
                <a:xfrm>
                  <a:off x="4349" y="2454"/>
                  <a:ext cx="54" cy="29"/>
                </a:xfrm>
                <a:custGeom>
                  <a:avLst/>
                  <a:gdLst>
                    <a:gd name="T0" fmla="*/ 3 w 67"/>
                    <a:gd name="T1" fmla="*/ 17 h 35"/>
                    <a:gd name="T2" fmla="*/ 0 w 67"/>
                    <a:gd name="T3" fmla="*/ 21 h 35"/>
                    <a:gd name="T4" fmla="*/ 2 w 67"/>
                    <a:gd name="T5" fmla="*/ 26 h 35"/>
                    <a:gd name="T6" fmla="*/ 15 w 67"/>
                    <a:gd name="T7" fmla="*/ 29 h 35"/>
                    <a:gd name="T8" fmla="*/ 51 w 67"/>
                    <a:gd name="T9" fmla="*/ 25 h 35"/>
                    <a:gd name="T10" fmla="*/ 54 w 67"/>
                    <a:gd name="T11" fmla="*/ 17 h 35"/>
                    <a:gd name="T12" fmla="*/ 47 w 67"/>
                    <a:gd name="T13" fmla="*/ 14 h 35"/>
                    <a:gd name="T14" fmla="*/ 47 w 67"/>
                    <a:gd name="T15" fmla="*/ 9 h 35"/>
                    <a:gd name="T16" fmla="*/ 42 w 67"/>
                    <a:gd name="T17" fmla="*/ 6 h 35"/>
                    <a:gd name="T18" fmla="*/ 19 w 67"/>
                    <a:gd name="T19" fmla="*/ 0 h 35"/>
                    <a:gd name="T20" fmla="*/ 3 w 67"/>
                    <a:gd name="T21" fmla="*/ 17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35">
                      <a:moveTo>
                        <a:pt x="4" y="21"/>
                      </a:moveTo>
                      <a:lnTo>
                        <a:pt x="0" y="25"/>
                      </a:lnTo>
                      <a:lnTo>
                        <a:pt x="3" y="31"/>
                      </a:lnTo>
                      <a:lnTo>
                        <a:pt x="18" y="35"/>
                      </a:lnTo>
                      <a:lnTo>
                        <a:pt x="63" y="30"/>
                      </a:lnTo>
                      <a:lnTo>
                        <a:pt x="67" y="21"/>
                      </a:lnTo>
                      <a:lnTo>
                        <a:pt x="58" y="17"/>
                      </a:lnTo>
                      <a:lnTo>
                        <a:pt x="58" y="11"/>
                      </a:lnTo>
                      <a:lnTo>
                        <a:pt x="52" y="7"/>
                      </a:lnTo>
                      <a:lnTo>
                        <a:pt x="24" y="0"/>
                      </a:lnTo>
                      <a:lnTo>
                        <a:pt x="4" y="2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98" name="Group 444"/>
                <p:cNvGrpSpPr>
                  <a:grpSpLocks/>
                </p:cNvGrpSpPr>
                <p:nvPr/>
              </p:nvGrpSpPr>
              <p:grpSpPr bwMode="auto">
                <a:xfrm>
                  <a:off x="4405" y="2454"/>
                  <a:ext cx="140" cy="304"/>
                  <a:chOff x="6364" y="3643"/>
                  <a:chExt cx="172" cy="372"/>
                </a:xfrm>
                <a:grpFill/>
              </p:grpSpPr>
              <p:sp>
                <p:nvSpPr>
                  <p:cNvPr id="295" name="Freeform 445"/>
                  <p:cNvSpPr>
                    <a:spLocks/>
                  </p:cNvSpPr>
                  <p:nvPr/>
                </p:nvSpPr>
                <p:spPr bwMode="auto">
                  <a:xfrm>
                    <a:off x="6364" y="3643"/>
                    <a:ext cx="172" cy="372"/>
                  </a:xfrm>
                  <a:custGeom>
                    <a:avLst/>
                    <a:gdLst>
                      <a:gd name="T0" fmla="*/ 155 w 172"/>
                      <a:gd name="T1" fmla="*/ 160 h 372"/>
                      <a:gd name="T2" fmla="*/ 128 w 172"/>
                      <a:gd name="T3" fmla="*/ 182 h 372"/>
                      <a:gd name="T4" fmla="*/ 105 w 172"/>
                      <a:gd name="T5" fmla="*/ 208 h 372"/>
                      <a:gd name="T6" fmla="*/ 121 w 172"/>
                      <a:gd name="T7" fmla="*/ 234 h 372"/>
                      <a:gd name="T8" fmla="*/ 127 w 172"/>
                      <a:gd name="T9" fmla="*/ 254 h 372"/>
                      <a:gd name="T10" fmla="*/ 118 w 172"/>
                      <a:gd name="T11" fmla="*/ 285 h 372"/>
                      <a:gd name="T12" fmla="*/ 133 w 172"/>
                      <a:gd name="T13" fmla="*/ 314 h 372"/>
                      <a:gd name="T14" fmla="*/ 129 w 172"/>
                      <a:gd name="T15" fmla="*/ 358 h 372"/>
                      <a:gd name="T16" fmla="*/ 122 w 172"/>
                      <a:gd name="T17" fmla="*/ 369 h 372"/>
                      <a:gd name="T18" fmla="*/ 122 w 172"/>
                      <a:gd name="T19" fmla="*/ 337 h 372"/>
                      <a:gd name="T20" fmla="*/ 123 w 172"/>
                      <a:gd name="T21" fmla="*/ 318 h 372"/>
                      <a:gd name="T22" fmla="*/ 116 w 172"/>
                      <a:gd name="T23" fmla="*/ 304 h 372"/>
                      <a:gd name="T24" fmla="*/ 106 w 172"/>
                      <a:gd name="T25" fmla="*/ 246 h 372"/>
                      <a:gd name="T26" fmla="*/ 87 w 172"/>
                      <a:gd name="T27" fmla="*/ 227 h 372"/>
                      <a:gd name="T28" fmla="*/ 59 w 172"/>
                      <a:gd name="T29" fmla="*/ 261 h 372"/>
                      <a:gd name="T30" fmla="*/ 44 w 172"/>
                      <a:gd name="T31" fmla="*/ 254 h 372"/>
                      <a:gd name="T32" fmla="*/ 44 w 172"/>
                      <a:gd name="T33" fmla="*/ 233 h 372"/>
                      <a:gd name="T34" fmla="*/ 33 w 172"/>
                      <a:gd name="T35" fmla="*/ 194 h 372"/>
                      <a:gd name="T36" fmla="*/ 25 w 172"/>
                      <a:gd name="T37" fmla="*/ 191 h 372"/>
                      <a:gd name="T38" fmla="*/ 30 w 172"/>
                      <a:gd name="T39" fmla="*/ 190 h 372"/>
                      <a:gd name="T40" fmla="*/ 13 w 172"/>
                      <a:gd name="T41" fmla="*/ 174 h 372"/>
                      <a:gd name="T42" fmla="*/ 0 w 172"/>
                      <a:gd name="T43" fmla="*/ 148 h 372"/>
                      <a:gd name="T44" fmla="*/ 7 w 172"/>
                      <a:gd name="T45" fmla="*/ 136 h 372"/>
                      <a:gd name="T46" fmla="*/ 14 w 172"/>
                      <a:gd name="T47" fmla="*/ 119 h 372"/>
                      <a:gd name="T48" fmla="*/ 20 w 172"/>
                      <a:gd name="T49" fmla="*/ 115 h 372"/>
                      <a:gd name="T50" fmla="*/ 37 w 172"/>
                      <a:gd name="T51" fmla="*/ 93 h 372"/>
                      <a:gd name="T52" fmla="*/ 57 w 172"/>
                      <a:gd name="T53" fmla="*/ 54 h 372"/>
                      <a:gd name="T54" fmla="*/ 76 w 172"/>
                      <a:gd name="T55" fmla="*/ 25 h 372"/>
                      <a:gd name="T56" fmla="*/ 93 w 172"/>
                      <a:gd name="T57" fmla="*/ 11 h 372"/>
                      <a:gd name="T58" fmla="*/ 98 w 172"/>
                      <a:gd name="T59" fmla="*/ 3 h 372"/>
                      <a:gd name="T60" fmla="*/ 109 w 172"/>
                      <a:gd name="T61" fmla="*/ 3 h 372"/>
                      <a:gd name="T62" fmla="*/ 122 w 172"/>
                      <a:gd name="T63" fmla="*/ 17 h 372"/>
                      <a:gd name="T64" fmla="*/ 125 w 172"/>
                      <a:gd name="T65" fmla="*/ 48 h 372"/>
                      <a:gd name="T66" fmla="*/ 103 w 172"/>
                      <a:gd name="T67" fmla="*/ 97 h 372"/>
                      <a:gd name="T68" fmla="*/ 128 w 172"/>
                      <a:gd name="T69" fmla="*/ 90 h 372"/>
                      <a:gd name="T70" fmla="*/ 141 w 172"/>
                      <a:gd name="T71" fmla="*/ 113 h 372"/>
                      <a:gd name="T72" fmla="*/ 148 w 172"/>
                      <a:gd name="T73" fmla="*/ 133 h 372"/>
                      <a:gd name="T74" fmla="*/ 168 w 172"/>
                      <a:gd name="T75" fmla="*/ 138 h 3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2" h="372">
                        <a:moveTo>
                          <a:pt x="172" y="141"/>
                        </a:moveTo>
                        <a:lnTo>
                          <a:pt x="155" y="160"/>
                        </a:lnTo>
                        <a:lnTo>
                          <a:pt x="148" y="168"/>
                        </a:lnTo>
                        <a:lnTo>
                          <a:pt x="128" y="182"/>
                        </a:lnTo>
                        <a:lnTo>
                          <a:pt x="112" y="184"/>
                        </a:lnTo>
                        <a:lnTo>
                          <a:pt x="105" y="208"/>
                        </a:lnTo>
                        <a:lnTo>
                          <a:pt x="111" y="224"/>
                        </a:lnTo>
                        <a:lnTo>
                          <a:pt x="121" y="234"/>
                        </a:lnTo>
                        <a:lnTo>
                          <a:pt x="122" y="250"/>
                        </a:lnTo>
                        <a:lnTo>
                          <a:pt x="127" y="254"/>
                        </a:lnTo>
                        <a:lnTo>
                          <a:pt x="116" y="279"/>
                        </a:lnTo>
                        <a:lnTo>
                          <a:pt x="118" y="285"/>
                        </a:lnTo>
                        <a:lnTo>
                          <a:pt x="132" y="297"/>
                        </a:lnTo>
                        <a:lnTo>
                          <a:pt x="133" y="314"/>
                        </a:lnTo>
                        <a:lnTo>
                          <a:pt x="143" y="338"/>
                        </a:lnTo>
                        <a:lnTo>
                          <a:pt x="129" y="358"/>
                        </a:lnTo>
                        <a:lnTo>
                          <a:pt x="126" y="372"/>
                        </a:lnTo>
                        <a:lnTo>
                          <a:pt x="122" y="369"/>
                        </a:lnTo>
                        <a:lnTo>
                          <a:pt x="128" y="341"/>
                        </a:lnTo>
                        <a:lnTo>
                          <a:pt x="122" y="337"/>
                        </a:lnTo>
                        <a:lnTo>
                          <a:pt x="125" y="334"/>
                        </a:lnTo>
                        <a:lnTo>
                          <a:pt x="123" y="318"/>
                        </a:lnTo>
                        <a:lnTo>
                          <a:pt x="118" y="302"/>
                        </a:lnTo>
                        <a:lnTo>
                          <a:pt x="116" y="304"/>
                        </a:lnTo>
                        <a:lnTo>
                          <a:pt x="108" y="277"/>
                        </a:lnTo>
                        <a:lnTo>
                          <a:pt x="106" y="246"/>
                        </a:lnTo>
                        <a:lnTo>
                          <a:pt x="90" y="239"/>
                        </a:lnTo>
                        <a:lnTo>
                          <a:pt x="87" y="227"/>
                        </a:lnTo>
                        <a:lnTo>
                          <a:pt x="86" y="243"/>
                        </a:lnTo>
                        <a:lnTo>
                          <a:pt x="59" y="261"/>
                        </a:lnTo>
                        <a:lnTo>
                          <a:pt x="44" y="259"/>
                        </a:lnTo>
                        <a:lnTo>
                          <a:pt x="44" y="254"/>
                        </a:lnTo>
                        <a:lnTo>
                          <a:pt x="38" y="256"/>
                        </a:lnTo>
                        <a:lnTo>
                          <a:pt x="44" y="233"/>
                        </a:lnTo>
                        <a:lnTo>
                          <a:pt x="40" y="210"/>
                        </a:lnTo>
                        <a:lnTo>
                          <a:pt x="33" y="194"/>
                        </a:lnTo>
                        <a:lnTo>
                          <a:pt x="31" y="197"/>
                        </a:lnTo>
                        <a:lnTo>
                          <a:pt x="25" y="191"/>
                        </a:lnTo>
                        <a:lnTo>
                          <a:pt x="27" y="187"/>
                        </a:lnTo>
                        <a:lnTo>
                          <a:pt x="30" y="190"/>
                        </a:lnTo>
                        <a:lnTo>
                          <a:pt x="28" y="181"/>
                        </a:lnTo>
                        <a:lnTo>
                          <a:pt x="13" y="174"/>
                        </a:lnTo>
                        <a:lnTo>
                          <a:pt x="0" y="156"/>
                        </a:lnTo>
                        <a:lnTo>
                          <a:pt x="0" y="148"/>
                        </a:lnTo>
                        <a:lnTo>
                          <a:pt x="7" y="148"/>
                        </a:lnTo>
                        <a:lnTo>
                          <a:pt x="7" y="136"/>
                        </a:lnTo>
                        <a:lnTo>
                          <a:pt x="17" y="131"/>
                        </a:lnTo>
                        <a:lnTo>
                          <a:pt x="14" y="119"/>
                        </a:lnTo>
                        <a:lnTo>
                          <a:pt x="15" y="116"/>
                        </a:lnTo>
                        <a:lnTo>
                          <a:pt x="20" y="115"/>
                        </a:lnTo>
                        <a:lnTo>
                          <a:pt x="21" y="98"/>
                        </a:lnTo>
                        <a:lnTo>
                          <a:pt x="37" y="93"/>
                        </a:lnTo>
                        <a:lnTo>
                          <a:pt x="47" y="67"/>
                        </a:lnTo>
                        <a:lnTo>
                          <a:pt x="57" y="54"/>
                        </a:lnTo>
                        <a:lnTo>
                          <a:pt x="58" y="40"/>
                        </a:lnTo>
                        <a:lnTo>
                          <a:pt x="76" y="25"/>
                        </a:lnTo>
                        <a:lnTo>
                          <a:pt x="91" y="24"/>
                        </a:lnTo>
                        <a:lnTo>
                          <a:pt x="93" y="11"/>
                        </a:lnTo>
                        <a:lnTo>
                          <a:pt x="98" y="8"/>
                        </a:lnTo>
                        <a:lnTo>
                          <a:pt x="98" y="3"/>
                        </a:lnTo>
                        <a:lnTo>
                          <a:pt x="103" y="0"/>
                        </a:lnTo>
                        <a:lnTo>
                          <a:pt x="109" y="3"/>
                        </a:lnTo>
                        <a:lnTo>
                          <a:pt x="117" y="17"/>
                        </a:lnTo>
                        <a:lnTo>
                          <a:pt x="122" y="17"/>
                        </a:lnTo>
                        <a:lnTo>
                          <a:pt x="126" y="35"/>
                        </a:lnTo>
                        <a:lnTo>
                          <a:pt x="125" y="48"/>
                        </a:lnTo>
                        <a:lnTo>
                          <a:pt x="109" y="70"/>
                        </a:lnTo>
                        <a:lnTo>
                          <a:pt x="103" y="97"/>
                        </a:lnTo>
                        <a:lnTo>
                          <a:pt x="119" y="90"/>
                        </a:lnTo>
                        <a:lnTo>
                          <a:pt x="128" y="90"/>
                        </a:lnTo>
                        <a:lnTo>
                          <a:pt x="131" y="106"/>
                        </a:lnTo>
                        <a:lnTo>
                          <a:pt x="141" y="113"/>
                        </a:lnTo>
                        <a:lnTo>
                          <a:pt x="137" y="129"/>
                        </a:lnTo>
                        <a:lnTo>
                          <a:pt x="148" y="133"/>
                        </a:lnTo>
                        <a:lnTo>
                          <a:pt x="155" y="143"/>
                        </a:lnTo>
                        <a:lnTo>
                          <a:pt x="168" y="138"/>
                        </a:lnTo>
                        <a:lnTo>
                          <a:pt x="172" y="14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96" name="Freeform 446"/>
                  <p:cNvSpPr>
                    <a:spLocks/>
                  </p:cNvSpPr>
                  <p:nvPr/>
                </p:nvSpPr>
                <p:spPr bwMode="auto">
                  <a:xfrm>
                    <a:off x="6481" y="3982"/>
                    <a:ext cx="5" cy="5"/>
                  </a:xfrm>
                  <a:custGeom>
                    <a:avLst/>
                    <a:gdLst>
                      <a:gd name="T0" fmla="*/ 4 w 5"/>
                      <a:gd name="T1" fmla="*/ 0 h 5"/>
                      <a:gd name="T2" fmla="*/ 0 w 5"/>
                      <a:gd name="T3" fmla="*/ 4 h 5"/>
                      <a:gd name="T4" fmla="*/ 5 w 5"/>
                      <a:gd name="T5" fmla="*/ 5 h 5"/>
                      <a:gd name="T6" fmla="*/ 4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4" y="0"/>
                        </a:moveTo>
                        <a:lnTo>
                          <a:pt x="0" y="4"/>
                        </a:lnTo>
                        <a:lnTo>
                          <a:pt x="5" y="5"/>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199" name="Freeform 447"/>
                <p:cNvSpPr>
                  <a:spLocks/>
                </p:cNvSpPr>
                <p:nvPr/>
              </p:nvSpPr>
              <p:spPr bwMode="auto">
                <a:xfrm>
                  <a:off x="4564" y="2684"/>
                  <a:ext cx="82" cy="69"/>
                </a:xfrm>
                <a:custGeom>
                  <a:avLst/>
                  <a:gdLst>
                    <a:gd name="T0" fmla="*/ 80 w 101"/>
                    <a:gd name="T1" fmla="*/ 0 h 84"/>
                    <a:gd name="T2" fmla="*/ 82 w 101"/>
                    <a:gd name="T3" fmla="*/ 37 h 84"/>
                    <a:gd name="T4" fmla="*/ 65 w 101"/>
                    <a:gd name="T5" fmla="*/ 45 h 84"/>
                    <a:gd name="T6" fmla="*/ 64 w 101"/>
                    <a:gd name="T7" fmla="*/ 48 h 84"/>
                    <a:gd name="T8" fmla="*/ 56 w 101"/>
                    <a:gd name="T9" fmla="*/ 49 h 84"/>
                    <a:gd name="T10" fmla="*/ 56 w 101"/>
                    <a:gd name="T11" fmla="*/ 58 h 84"/>
                    <a:gd name="T12" fmla="*/ 42 w 101"/>
                    <a:gd name="T13" fmla="*/ 62 h 84"/>
                    <a:gd name="T14" fmla="*/ 41 w 101"/>
                    <a:gd name="T15" fmla="*/ 67 h 84"/>
                    <a:gd name="T16" fmla="*/ 34 w 101"/>
                    <a:gd name="T17" fmla="*/ 69 h 84"/>
                    <a:gd name="T18" fmla="*/ 20 w 101"/>
                    <a:gd name="T19" fmla="*/ 67 h 84"/>
                    <a:gd name="T20" fmla="*/ 20 w 101"/>
                    <a:gd name="T21" fmla="*/ 59 h 84"/>
                    <a:gd name="T22" fmla="*/ 13 w 101"/>
                    <a:gd name="T23" fmla="*/ 62 h 84"/>
                    <a:gd name="T24" fmla="*/ 9 w 101"/>
                    <a:gd name="T25" fmla="*/ 50 h 84"/>
                    <a:gd name="T26" fmla="*/ 8 w 101"/>
                    <a:gd name="T27" fmla="*/ 41 h 84"/>
                    <a:gd name="T28" fmla="*/ 2 w 101"/>
                    <a:gd name="T29" fmla="*/ 34 h 84"/>
                    <a:gd name="T30" fmla="*/ 0 w 101"/>
                    <a:gd name="T31" fmla="*/ 25 h 84"/>
                    <a:gd name="T32" fmla="*/ 4 w 101"/>
                    <a:gd name="T33" fmla="*/ 15 h 84"/>
                    <a:gd name="T34" fmla="*/ 15 w 101"/>
                    <a:gd name="T35" fmla="*/ 5 h 84"/>
                    <a:gd name="T36" fmla="*/ 45 w 101"/>
                    <a:gd name="T37" fmla="*/ 7 h 84"/>
                    <a:gd name="T38" fmla="*/ 56 w 101"/>
                    <a:gd name="T39" fmla="*/ 12 h 84"/>
                    <a:gd name="T40" fmla="*/ 63 w 101"/>
                    <a:gd name="T41" fmla="*/ 4 h 84"/>
                    <a:gd name="T42" fmla="*/ 73 w 101"/>
                    <a:gd name="T43" fmla="*/ 6 h 84"/>
                    <a:gd name="T44" fmla="*/ 80 w 101"/>
                    <a:gd name="T45" fmla="*/ 0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4">
                      <a:moveTo>
                        <a:pt x="99" y="0"/>
                      </a:moveTo>
                      <a:lnTo>
                        <a:pt x="101" y="45"/>
                      </a:lnTo>
                      <a:lnTo>
                        <a:pt x="80" y="55"/>
                      </a:lnTo>
                      <a:lnTo>
                        <a:pt x="79" y="59"/>
                      </a:lnTo>
                      <a:lnTo>
                        <a:pt x="69" y="60"/>
                      </a:lnTo>
                      <a:lnTo>
                        <a:pt x="69" y="71"/>
                      </a:lnTo>
                      <a:lnTo>
                        <a:pt x="52" y="76"/>
                      </a:lnTo>
                      <a:lnTo>
                        <a:pt x="50" y="81"/>
                      </a:lnTo>
                      <a:lnTo>
                        <a:pt x="42" y="84"/>
                      </a:lnTo>
                      <a:lnTo>
                        <a:pt x="25" y="82"/>
                      </a:lnTo>
                      <a:lnTo>
                        <a:pt x="25" y="72"/>
                      </a:lnTo>
                      <a:lnTo>
                        <a:pt x="16" y="76"/>
                      </a:lnTo>
                      <a:lnTo>
                        <a:pt x="11" y="61"/>
                      </a:lnTo>
                      <a:lnTo>
                        <a:pt x="10" y="50"/>
                      </a:lnTo>
                      <a:lnTo>
                        <a:pt x="3" y="41"/>
                      </a:lnTo>
                      <a:lnTo>
                        <a:pt x="0" y="31"/>
                      </a:lnTo>
                      <a:lnTo>
                        <a:pt x="5" y="18"/>
                      </a:lnTo>
                      <a:lnTo>
                        <a:pt x="18" y="6"/>
                      </a:lnTo>
                      <a:lnTo>
                        <a:pt x="56" y="8"/>
                      </a:lnTo>
                      <a:lnTo>
                        <a:pt x="69" y="15"/>
                      </a:lnTo>
                      <a:lnTo>
                        <a:pt x="78" y="5"/>
                      </a:lnTo>
                      <a:lnTo>
                        <a:pt x="90" y="7"/>
                      </a:lnTo>
                      <a:lnTo>
                        <a:pt x="9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00" name="Freeform 448"/>
                <p:cNvSpPr>
                  <a:spLocks/>
                </p:cNvSpPr>
                <p:nvPr/>
              </p:nvSpPr>
              <p:spPr bwMode="auto">
                <a:xfrm>
                  <a:off x="4844" y="2508"/>
                  <a:ext cx="28" cy="57"/>
                </a:xfrm>
                <a:custGeom>
                  <a:avLst/>
                  <a:gdLst>
                    <a:gd name="T0" fmla="*/ 21 w 34"/>
                    <a:gd name="T1" fmla="*/ 0 h 70"/>
                    <a:gd name="T2" fmla="*/ 28 w 34"/>
                    <a:gd name="T3" fmla="*/ 3 h 70"/>
                    <a:gd name="T4" fmla="*/ 28 w 34"/>
                    <a:gd name="T5" fmla="*/ 11 h 70"/>
                    <a:gd name="T6" fmla="*/ 12 w 34"/>
                    <a:gd name="T7" fmla="*/ 57 h 70"/>
                    <a:gd name="T8" fmla="*/ 1 w 34"/>
                    <a:gd name="T9" fmla="*/ 42 h 70"/>
                    <a:gd name="T10" fmla="*/ 0 w 34"/>
                    <a:gd name="T11" fmla="*/ 29 h 70"/>
                    <a:gd name="T12" fmla="*/ 13 w 34"/>
                    <a:gd name="T13" fmla="*/ 3 h 70"/>
                    <a:gd name="T14" fmla="*/ 21 w 34"/>
                    <a:gd name="T15" fmla="*/ 0 h 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70">
                      <a:moveTo>
                        <a:pt x="26" y="0"/>
                      </a:moveTo>
                      <a:lnTo>
                        <a:pt x="34" y="4"/>
                      </a:lnTo>
                      <a:lnTo>
                        <a:pt x="34" y="13"/>
                      </a:lnTo>
                      <a:lnTo>
                        <a:pt x="14" y="70"/>
                      </a:lnTo>
                      <a:lnTo>
                        <a:pt x="1" y="51"/>
                      </a:lnTo>
                      <a:lnTo>
                        <a:pt x="0" y="35"/>
                      </a:lnTo>
                      <a:lnTo>
                        <a:pt x="16" y="4"/>
                      </a:lnTo>
                      <a:lnTo>
                        <a:pt x="2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201" name="Group 449"/>
                <p:cNvGrpSpPr>
                  <a:grpSpLocks/>
                </p:cNvGrpSpPr>
                <p:nvPr/>
              </p:nvGrpSpPr>
              <p:grpSpPr bwMode="auto">
                <a:xfrm>
                  <a:off x="4111" y="1919"/>
                  <a:ext cx="966" cy="708"/>
                  <a:chOff x="6004" y="2987"/>
                  <a:chExt cx="1184" cy="867"/>
                </a:xfrm>
                <a:grpFill/>
              </p:grpSpPr>
              <p:sp>
                <p:nvSpPr>
                  <p:cNvPr id="292" name="Freeform 450"/>
                  <p:cNvSpPr>
                    <a:spLocks/>
                  </p:cNvSpPr>
                  <p:nvPr/>
                </p:nvSpPr>
                <p:spPr bwMode="auto">
                  <a:xfrm>
                    <a:off x="6004" y="2987"/>
                    <a:ext cx="1184" cy="826"/>
                  </a:xfrm>
                  <a:custGeom>
                    <a:avLst/>
                    <a:gdLst>
                      <a:gd name="T0" fmla="*/ 51 w 1184"/>
                      <a:gd name="T1" fmla="*/ 371 h 826"/>
                      <a:gd name="T2" fmla="*/ 129 w 1184"/>
                      <a:gd name="T3" fmla="*/ 318 h 826"/>
                      <a:gd name="T4" fmla="*/ 167 w 1184"/>
                      <a:gd name="T5" fmla="*/ 223 h 826"/>
                      <a:gd name="T6" fmla="*/ 230 w 1184"/>
                      <a:gd name="T7" fmla="*/ 171 h 826"/>
                      <a:gd name="T8" fmla="*/ 273 w 1184"/>
                      <a:gd name="T9" fmla="*/ 137 h 826"/>
                      <a:gd name="T10" fmla="*/ 331 w 1184"/>
                      <a:gd name="T11" fmla="*/ 206 h 826"/>
                      <a:gd name="T12" fmla="*/ 418 w 1184"/>
                      <a:gd name="T13" fmla="*/ 269 h 826"/>
                      <a:gd name="T14" fmla="*/ 604 w 1184"/>
                      <a:gd name="T15" fmla="*/ 340 h 826"/>
                      <a:gd name="T16" fmla="*/ 732 w 1184"/>
                      <a:gd name="T17" fmla="*/ 269 h 826"/>
                      <a:gd name="T18" fmla="*/ 812 w 1184"/>
                      <a:gd name="T19" fmla="*/ 231 h 826"/>
                      <a:gd name="T20" fmla="*/ 862 w 1184"/>
                      <a:gd name="T21" fmla="*/ 164 h 826"/>
                      <a:gd name="T22" fmla="*/ 827 w 1184"/>
                      <a:gd name="T23" fmla="*/ 108 h 826"/>
                      <a:gd name="T24" fmla="*/ 911 w 1184"/>
                      <a:gd name="T25" fmla="*/ 46 h 826"/>
                      <a:gd name="T26" fmla="*/ 967 w 1184"/>
                      <a:gd name="T27" fmla="*/ 0 h 826"/>
                      <a:gd name="T28" fmla="*/ 1036 w 1184"/>
                      <a:gd name="T29" fmla="*/ 80 h 826"/>
                      <a:gd name="T30" fmla="*/ 1107 w 1184"/>
                      <a:gd name="T31" fmla="*/ 164 h 826"/>
                      <a:gd name="T32" fmla="*/ 1183 w 1184"/>
                      <a:gd name="T33" fmla="*/ 178 h 826"/>
                      <a:gd name="T34" fmla="*/ 1127 w 1184"/>
                      <a:gd name="T35" fmla="*/ 244 h 826"/>
                      <a:gd name="T36" fmla="*/ 1103 w 1184"/>
                      <a:gd name="T37" fmla="*/ 315 h 826"/>
                      <a:gd name="T38" fmla="*/ 1058 w 1184"/>
                      <a:gd name="T39" fmla="*/ 346 h 826"/>
                      <a:gd name="T40" fmla="*/ 983 w 1184"/>
                      <a:gd name="T41" fmla="*/ 384 h 826"/>
                      <a:gd name="T42" fmla="*/ 931 w 1184"/>
                      <a:gd name="T43" fmla="*/ 399 h 826"/>
                      <a:gd name="T44" fmla="*/ 906 w 1184"/>
                      <a:gd name="T45" fmla="*/ 378 h 826"/>
                      <a:gd name="T46" fmla="*/ 852 w 1184"/>
                      <a:gd name="T47" fmla="*/ 414 h 826"/>
                      <a:gd name="T48" fmla="*/ 889 w 1184"/>
                      <a:gd name="T49" fmla="*/ 454 h 826"/>
                      <a:gd name="T50" fmla="*/ 940 w 1184"/>
                      <a:gd name="T51" fmla="*/ 457 h 826"/>
                      <a:gd name="T52" fmla="*/ 910 w 1184"/>
                      <a:gd name="T53" fmla="*/ 478 h 826"/>
                      <a:gd name="T54" fmla="*/ 901 w 1184"/>
                      <a:gd name="T55" fmla="*/ 519 h 826"/>
                      <a:gd name="T56" fmla="*/ 909 w 1184"/>
                      <a:gd name="T57" fmla="*/ 575 h 826"/>
                      <a:gd name="T58" fmla="*/ 936 w 1184"/>
                      <a:gd name="T59" fmla="*/ 621 h 826"/>
                      <a:gd name="T60" fmla="*/ 926 w 1184"/>
                      <a:gd name="T61" fmla="*/ 637 h 826"/>
                      <a:gd name="T62" fmla="*/ 895 w 1184"/>
                      <a:gd name="T63" fmla="*/ 689 h 826"/>
                      <a:gd name="T64" fmla="*/ 870 w 1184"/>
                      <a:gd name="T65" fmla="*/ 735 h 826"/>
                      <a:gd name="T66" fmla="*/ 848 w 1184"/>
                      <a:gd name="T67" fmla="*/ 755 h 826"/>
                      <a:gd name="T68" fmla="*/ 796 w 1184"/>
                      <a:gd name="T69" fmla="*/ 777 h 826"/>
                      <a:gd name="T70" fmla="*/ 792 w 1184"/>
                      <a:gd name="T71" fmla="*/ 778 h 826"/>
                      <a:gd name="T72" fmla="*/ 772 w 1184"/>
                      <a:gd name="T73" fmla="*/ 784 h 826"/>
                      <a:gd name="T74" fmla="*/ 712 w 1184"/>
                      <a:gd name="T75" fmla="*/ 823 h 826"/>
                      <a:gd name="T76" fmla="*/ 675 w 1184"/>
                      <a:gd name="T77" fmla="*/ 795 h 826"/>
                      <a:gd name="T78" fmla="*/ 642 w 1184"/>
                      <a:gd name="T79" fmla="*/ 792 h 826"/>
                      <a:gd name="T80" fmla="*/ 569 w 1184"/>
                      <a:gd name="T81" fmla="*/ 779 h 826"/>
                      <a:gd name="T82" fmla="*/ 542 w 1184"/>
                      <a:gd name="T83" fmla="*/ 804 h 826"/>
                      <a:gd name="T84" fmla="*/ 508 w 1184"/>
                      <a:gd name="T85" fmla="*/ 789 h 826"/>
                      <a:gd name="T86" fmla="*/ 479 w 1184"/>
                      <a:gd name="T87" fmla="*/ 746 h 826"/>
                      <a:gd name="T88" fmla="*/ 482 w 1184"/>
                      <a:gd name="T89" fmla="*/ 673 h 826"/>
                      <a:gd name="T90" fmla="*/ 453 w 1184"/>
                      <a:gd name="T91" fmla="*/ 654 h 826"/>
                      <a:gd name="T92" fmla="*/ 418 w 1184"/>
                      <a:gd name="T93" fmla="*/ 636 h 826"/>
                      <a:gd name="T94" fmla="*/ 315 w 1184"/>
                      <a:gd name="T95" fmla="*/ 656 h 826"/>
                      <a:gd name="T96" fmla="*/ 265 w 1184"/>
                      <a:gd name="T97" fmla="*/ 667 h 826"/>
                      <a:gd name="T98" fmla="*/ 223 w 1184"/>
                      <a:gd name="T99" fmla="*/ 649 h 826"/>
                      <a:gd name="T100" fmla="*/ 169 w 1184"/>
                      <a:gd name="T101" fmla="*/ 616 h 826"/>
                      <a:gd name="T102" fmla="*/ 103 w 1184"/>
                      <a:gd name="T103" fmla="*/ 595 h 826"/>
                      <a:gd name="T104" fmla="*/ 103 w 1184"/>
                      <a:gd name="T105" fmla="*/ 565 h 826"/>
                      <a:gd name="T106" fmla="*/ 114 w 1184"/>
                      <a:gd name="T107" fmla="*/ 525 h 826"/>
                      <a:gd name="T108" fmla="*/ 122 w 1184"/>
                      <a:gd name="T109" fmla="*/ 488 h 826"/>
                      <a:gd name="T110" fmla="*/ 49 w 1184"/>
                      <a:gd name="T111" fmla="*/ 482 h 826"/>
                      <a:gd name="T112" fmla="*/ 33 w 1184"/>
                      <a:gd name="T113" fmla="*/ 457 h 826"/>
                      <a:gd name="T114" fmla="*/ 21 w 1184"/>
                      <a:gd name="T115" fmla="*/ 42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84" h="826">
                        <a:moveTo>
                          <a:pt x="3" y="392"/>
                        </a:moveTo>
                        <a:lnTo>
                          <a:pt x="5" y="380"/>
                        </a:lnTo>
                        <a:lnTo>
                          <a:pt x="21" y="373"/>
                        </a:lnTo>
                        <a:lnTo>
                          <a:pt x="24" y="368"/>
                        </a:lnTo>
                        <a:lnTo>
                          <a:pt x="51" y="371"/>
                        </a:lnTo>
                        <a:lnTo>
                          <a:pt x="62" y="359"/>
                        </a:lnTo>
                        <a:lnTo>
                          <a:pt x="88" y="354"/>
                        </a:lnTo>
                        <a:lnTo>
                          <a:pt x="96" y="344"/>
                        </a:lnTo>
                        <a:lnTo>
                          <a:pt x="125" y="330"/>
                        </a:lnTo>
                        <a:lnTo>
                          <a:pt x="129" y="318"/>
                        </a:lnTo>
                        <a:lnTo>
                          <a:pt x="135" y="295"/>
                        </a:lnTo>
                        <a:lnTo>
                          <a:pt x="127" y="261"/>
                        </a:lnTo>
                        <a:lnTo>
                          <a:pt x="121" y="253"/>
                        </a:lnTo>
                        <a:lnTo>
                          <a:pt x="168" y="243"/>
                        </a:lnTo>
                        <a:lnTo>
                          <a:pt x="167" y="223"/>
                        </a:lnTo>
                        <a:lnTo>
                          <a:pt x="180" y="189"/>
                        </a:lnTo>
                        <a:lnTo>
                          <a:pt x="211" y="192"/>
                        </a:lnTo>
                        <a:lnTo>
                          <a:pt x="217" y="198"/>
                        </a:lnTo>
                        <a:lnTo>
                          <a:pt x="230" y="192"/>
                        </a:lnTo>
                        <a:lnTo>
                          <a:pt x="230" y="171"/>
                        </a:lnTo>
                        <a:lnTo>
                          <a:pt x="235" y="154"/>
                        </a:lnTo>
                        <a:lnTo>
                          <a:pt x="249" y="153"/>
                        </a:lnTo>
                        <a:lnTo>
                          <a:pt x="257" y="139"/>
                        </a:lnTo>
                        <a:lnTo>
                          <a:pt x="266" y="142"/>
                        </a:lnTo>
                        <a:lnTo>
                          <a:pt x="273" y="137"/>
                        </a:lnTo>
                        <a:lnTo>
                          <a:pt x="279" y="151"/>
                        </a:lnTo>
                        <a:lnTo>
                          <a:pt x="292" y="167"/>
                        </a:lnTo>
                        <a:lnTo>
                          <a:pt x="318" y="172"/>
                        </a:lnTo>
                        <a:lnTo>
                          <a:pt x="321" y="178"/>
                        </a:lnTo>
                        <a:lnTo>
                          <a:pt x="331" y="206"/>
                        </a:lnTo>
                        <a:lnTo>
                          <a:pt x="332" y="230"/>
                        </a:lnTo>
                        <a:lnTo>
                          <a:pt x="329" y="241"/>
                        </a:lnTo>
                        <a:lnTo>
                          <a:pt x="360" y="250"/>
                        </a:lnTo>
                        <a:lnTo>
                          <a:pt x="373" y="249"/>
                        </a:lnTo>
                        <a:lnTo>
                          <a:pt x="418" y="269"/>
                        </a:lnTo>
                        <a:lnTo>
                          <a:pt x="433" y="293"/>
                        </a:lnTo>
                        <a:lnTo>
                          <a:pt x="452" y="311"/>
                        </a:lnTo>
                        <a:lnTo>
                          <a:pt x="525" y="308"/>
                        </a:lnTo>
                        <a:lnTo>
                          <a:pt x="557" y="325"/>
                        </a:lnTo>
                        <a:lnTo>
                          <a:pt x="604" y="340"/>
                        </a:lnTo>
                        <a:lnTo>
                          <a:pt x="658" y="319"/>
                        </a:lnTo>
                        <a:lnTo>
                          <a:pt x="683" y="320"/>
                        </a:lnTo>
                        <a:lnTo>
                          <a:pt x="705" y="314"/>
                        </a:lnTo>
                        <a:lnTo>
                          <a:pt x="741" y="283"/>
                        </a:lnTo>
                        <a:lnTo>
                          <a:pt x="732" y="269"/>
                        </a:lnTo>
                        <a:lnTo>
                          <a:pt x="741" y="250"/>
                        </a:lnTo>
                        <a:lnTo>
                          <a:pt x="748" y="248"/>
                        </a:lnTo>
                        <a:lnTo>
                          <a:pt x="772" y="256"/>
                        </a:lnTo>
                        <a:lnTo>
                          <a:pt x="796" y="236"/>
                        </a:lnTo>
                        <a:lnTo>
                          <a:pt x="812" y="231"/>
                        </a:lnTo>
                        <a:lnTo>
                          <a:pt x="836" y="206"/>
                        </a:lnTo>
                        <a:lnTo>
                          <a:pt x="887" y="202"/>
                        </a:lnTo>
                        <a:lnTo>
                          <a:pt x="881" y="194"/>
                        </a:lnTo>
                        <a:lnTo>
                          <a:pt x="880" y="183"/>
                        </a:lnTo>
                        <a:lnTo>
                          <a:pt x="862" y="164"/>
                        </a:lnTo>
                        <a:lnTo>
                          <a:pt x="839" y="178"/>
                        </a:lnTo>
                        <a:lnTo>
                          <a:pt x="813" y="175"/>
                        </a:lnTo>
                        <a:lnTo>
                          <a:pt x="810" y="163"/>
                        </a:lnTo>
                        <a:lnTo>
                          <a:pt x="812" y="132"/>
                        </a:lnTo>
                        <a:lnTo>
                          <a:pt x="827" y="108"/>
                        </a:lnTo>
                        <a:lnTo>
                          <a:pt x="855" y="120"/>
                        </a:lnTo>
                        <a:lnTo>
                          <a:pt x="882" y="104"/>
                        </a:lnTo>
                        <a:lnTo>
                          <a:pt x="884" y="93"/>
                        </a:lnTo>
                        <a:lnTo>
                          <a:pt x="896" y="60"/>
                        </a:lnTo>
                        <a:lnTo>
                          <a:pt x="911" y="46"/>
                        </a:lnTo>
                        <a:lnTo>
                          <a:pt x="910" y="31"/>
                        </a:lnTo>
                        <a:lnTo>
                          <a:pt x="897" y="31"/>
                        </a:lnTo>
                        <a:lnTo>
                          <a:pt x="899" y="25"/>
                        </a:lnTo>
                        <a:lnTo>
                          <a:pt x="914" y="8"/>
                        </a:lnTo>
                        <a:lnTo>
                          <a:pt x="967" y="0"/>
                        </a:lnTo>
                        <a:lnTo>
                          <a:pt x="983" y="11"/>
                        </a:lnTo>
                        <a:lnTo>
                          <a:pt x="1007" y="16"/>
                        </a:lnTo>
                        <a:lnTo>
                          <a:pt x="1021" y="36"/>
                        </a:lnTo>
                        <a:lnTo>
                          <a:pt x="1024" y="54"/>
                        </a:lnTo>
                        <a:lnTo>
                          <a:pt x="1036" y="80"/>
                        </a:lnTo>
                        <a:lnTo>
                          <a:pt x="1043" y="118"/>
                        </a:lnTo>
                        <a:lnTo>
                          <a:pt x="1075" y="124"/>
                        </a:lnTo>
                        <a:lnTo>
                          <a:pt x="1102" y="138"/>
                        </a:lnTo>
                        <a:lnTo>
                          <a:pt x="1107" y="152"/>
                        </a:lnTo>
                        <a:lnTo>
                          <a:pt x="1107" y="164"/>
                        </a:lnTo>
                        <a:lnTo>
                          <a:pt x="1113" y="174"/>
                        </a:lnTo>
                        <a:lnTo>
                          <a:pt x="1131" y="175"/>
                        </a:lnTo>
                        <a:lnTo>
                          <a:pt x="1184" y="152"/>
                        </a:lnTo>
                        <a:lnTo>
                          <a:pt x="1181" y="158"/>
                        </a:lnTo>
                        <a:lnTo>
                          <a:pt x="1183" y="178"/>
                        </a:lnTo>
                        <a:lnTo>
                          <a:pt x="1175" y="187"/>
                        </a:lnTo>
                        <a:lnTo>
                          <a:pt x="1165" y="220"/>
                        </a:lnTo>
                        <a:lnTo>
                          <a:pt x="1152" y="247"/>
                        </a:lnTo>
                        <a:lnTo>
                          <a:pt x="1147" y="250"/>
                        </a:lnTo>
                        <a:lnTo>
                          <a:pt x="1127" y="244"/>
                        </a:lnTo>
                        <a:lnTo>
                          <a:pt x="1111" y="259"/>
                        </a:lnTo>
                        <a:lnTo>
                          <a:pt x="1116" y="273"/>
                        </a:lnTo>
                        <a:lnTo>
                          <a:pt x="1116" y="295"/>
                        </a:lnTo>
                        <a:lnTo>
                          <a:pt x="1103" y="309"/>
                        </a:lnTo>
                        <a:lnTo>
                          <a:pt x="1103" y="315"/>
                        </a:lnTo>
                        <a:lnTo>
                          <a:pt x="1093" y="305"/>
                        </a:lnTo>
                        <a:lnTo>
                          <a:pt x="1083" y="321"/>
                        </a:lnTo>
                        <a:lnTo>
                          <a:pt x="1072" y="330"/>
                        </a:lnTo>
                        <a:lnTo>
                          <a:pt x="1057" y="331"/>
                        </a:lnTo>
                        <a:lnTo>
                          <a:pt x="1058" y="346"/>
                        </a:lnTo>
                        <a:lnTo>
                          <a:pt x="1043" y="348"/>
                        </a:lnTo>
                        <a:lnTo>
                          <a:pt x="1031" y="342"/>
                        </a:lnTo>
                        <a:lnTo>
                          <a:pt x="1012" y="361"/>
                        </a:lnTo>
                        <a:lnTo>
                          <a:pt x="993" y="370"/>
                        </a:lnTo>
                        <a:lnTo>
                          <a:pt x="983" y="384"/>
                        </a:lnTo>
                        <a:lnTo>
                          <a:pt x="963" y="388"/>
                        </a:lnTo>
                        <a:lnTo>
                          <a:pt x="923" y="414"/>
                        </a:lnTo>
                        <a:lnTo>
                          <a:pt x="920" y="413"/>
                        </a:lnTo>
                        <a:lnTo>
                          <a:pt x="929" y="407"/>
                        </a:lnTo>
                        <a:lnTo>
                          <a:pt x="931" y="399"/>
                        </a:lnTo>
                        <a:lnTo>
                          <a:pt x="923" y="394"/>
                        </a:lnTo>
                        <a:lnTo>
                          <a:pt x="941" y="370"/>
                        </a:lnTo>
                        <a:lnTo>
                          <a:pt x="934" y="356"/>
                        </a:lnTo>
                        <a:lnTo>
                          <a:pt x="920" y="360"/>
                        </a:lnTo>
                        <a:lnTo>
                          <a:pt x="906" y="378"/>
                        </a:lnTo>
                        <a:lnTo>
                          <a:pt x="889" y="388"/>
                        </a:lnTo>
                        <a:lnTo>
                          <a:pt x="881" y="400"/>
                        </a:lnTo>
                        <a:lnTo>
                          <a:pt x="869" y="405"/>
                        </a:lnTo>
                        <a:lnTo>
                          <a:pt x="859" y="403"/>
                        </a:lnTo>
                        <a:lnTo>
                          <a:pt x="852" y="414"/>
                        </a:lnTo>
                        <a:lnTo>
                          <a:pt x="851" y="419"/>
                        </a:lnTo>
                        <a:lnTo>
                          <a:pt x="860" y="429"/>
                        </a:lnTo>
                        <a:lnTo>
                          <a:pt x="874" y="437"/>
                        </a:lnTo>
                        <a:lnTo>
                          <a:pt x="879" y="450"/>
                        </a:lnTo>
                        <a:lnTo>
                          <a:pt x="889" y="454"/>
                        </a:lnTo>
                        <a:lnTo>
                          <a:pt x="914" y="437"/>
                        </a:lnTo>
                        <a:lnTo>
                          <a:pt x="928" y="446"/>
                        </a:lnTo>
                        <a:lnTo>
                          <a:pt x="949" y="448"/>
                        </a:lnTo>
                        <a:lnTo>
                          <a:pt x="943" y="462"/>
                        </a:lnTo>
                        <a:lnTo>
                          <a:pt x="940" y="457"/>
                        </a:lnTo>
                        <a:lnTo>
                          <a:pt x="935" y="457"/>
                        </a:lnTo>
                        <a:lnTo>
                          <a:pt x="930" y="463"/>
                        </a:lnTo>
                        <a:lnTo>
                          <a:pt x="914" y="466"/>
                        </a:lnTo>
                        <a:lnTo>
                          <a:pt x="915" y="470"/>
                        </a:lnTo>
                        <a:lnTo>
                          <a:pt x="910" y="478"/>
                        </a:lnTo>
                        <a:lnTo>
                          <a:pt x="901" y="475"/>
                        </a:lnTo>
                        <a:lnTo>
                          <a:pt x="900" y="483"/>
                        </a:lnTo>
                        <a:lnTo>
                          <a:pt x="892" y="491"/>
                        </a:lnTo>
                        <a:lnTo>
                          <a:pt x="882" y="507"/>
                        </a:lnTo>
                        <a:lnTo>
                          <a:pt x="901" y="519"/>
                        </a:lnTo>
                        <a:lnTo>
                          <a:pt x="915" y="557"/>
                        </a:lnTo>
                        <a:lnTo>
                          <a:pt x="935" y="580"/>
                        </a:lnTo>
                        <a:lnTo>
                          <a:pt x="909" y="572"/>
                        </a:lnTo>
                        <a:lnTo>
                          <a:pt x="900" y="574"/>
                        </a:lnTo>
                        <a:lnTo>
                          <a:pt x="909" y="575"/>
                        </a:lnTo>
                        <a:lnTo>
                          <a:pt x="920" y="582"/>
                        </a:lnTo>
                        <a:lnTo>
                          <a:pt x="935" y="596"/>
                        </a:lnTo>
                        <a:lnTo>
                          <a:pt x="901" y="616"/>
                        </a:lnTo>
                        <a:lnTo>
                          <a:pt x="920" y="611"/>
                        </a:lnTo>
                        <a:lnTo>
                          <a:pt x="936" y="621"/>
                        </a:lnTo>
                        <a:lnTo>
                          <a:pt x="926" y="630"/>
                        </a:lnTo>
                        <a:lnTo>
                          <a:pt x="933" y="627"/>
                        </a:lnTo>
                        <a:lnTo>
                          <a:pt x="933" y="632"/>
                        </a:lnTo>
                        <a:lnTo>
                          <a:pt x="933" y="636"/>
                        </a:lnTo>
                        <a:lnTo>
                          <a:pt x="926" y="637"/>
                        </a:lnTo>
                        <a:lnTo>
                          <a:pt x="928" y="642"/>
                        </a:lnTo>
                        <a:lnTo>
                          <a:pt x="923" y="659"/>
                        </a:lnTo>
                        <a:lnTo>
                          <a:pt x="918" y="657"/>
                        </a:lnTo>
                        <a:lnTo>
                          <a:pt x="896" y="695"/>
                        </a:lnTo>
                        <a:lnTo>
                          <a:pt x="895" y="689"/>
                        </a:lnTo>
                        <a:lnTo>
                          <a:pt x="889" y="693"/>
                        </a:lnTo>
                        <a:lnTo>
                          <a:pt x="892" y="699"/>
                        </a:lnTo>
                        <a:lnTo>
                          <a:pt x="886" y="718"/>
                        </a:lnTo>
                        <a:lnTo>
                          <a:pt x="882" y="716"/>
                        </a:lnTo>
                        <a:lnTo>
                          <a:pt x="870" y="735"/>
                        </a:lnTo>
                        <a:lnTo>
                          <a:pt x="859" y="738"/>
                        </a:lnTo>
                        <a:lnTo>
                          <a:pt x="859" y="745"/>
                        </a:lnTo>
                        <a:lnTo>
                          <a:pt x="850" y="754"/>
                        </a:lnTo>
                        <a:lnTo>
                          <a:pt x="850" y="752"/>
                        </a:lnTo>
                        <a:lnTo>
                          <a:pt x="848" y="755"/>
                        </a:lnTo>
                        <a:lnTo>
                          <a:pt x="839" y="757"/>
                        </a:lnTo>
                        <a:lnTo>
                          <a:pt x="827" y="769"/>
                        </a:lnTo>
                        <a:lnTo>
                          <a:pt x="809" y="775"/>
                        </a:lnTo>
                        <a:lnTo>
                          <a:pt x="803" y="772"/>
                        </a:lnTo>
                        <a:lnTo>
                          <a:pt x="796" y="777"/>
                        </a:lnTo>
                        <a:lnTo>
                          <a:pt x="795" y="774"/>
                        </a:lnTo>
                        <a:lnTo>
                          <a:pt x="792" y="778"/>
                        </a:lnTo>
                        <a:lnTo>
                          <a:pt x="787" y="778"/>
                        </a:lnTo>
                        <a:lnTo>
                          <a:pt x="790" y="781"/>
                        </a:lnTo>
                        <a:lnTo>
                          <a:pt x="792" y="778"/>
                        </a:lnTo>
                        <a:lnTo>
                          <a:pt x="786" y="778"/>
                        </a:lnTo>
                        <a:lnTo>
                          <a:pt x="787" y="782"/>
                        </a:lnTo>
                        <a:lnTo>
                          <a:pt x="781" y="783"/>
                        </a:lnTo>
                        <a:lnTo>
                          <a:pt x="772" y="772"/>
                        </a:lnTo>
                        <a:lnTo>
                          <a:pt x="772" y="784"/>
                        </a:lnTo>
                        <a:lnTo>
                          <a:pt x="763" y="777"/>
                        </a:lnTo>
                        <a:lnTo>
                          <a:pt x="760" y="792"/>
                        </a:lnTo>
                        <a:lnTo>
                          <a:pt x="712" y="803"/>
                        </a:lnTo>
                        <a:lnTo>
                          <a:pt x="707" y="812"/>
                        </a:lnTo>
                        <a:lnTo>
                          <a:pt x="712" y="823"/>
                        </a:lnTo>
                        <a:lnTo>
                          <a:pt x="705" y="826"/>
                        </a:lnTo>
                        <a:lnTo>
                          <a:pt x="697" y="812"/>
                        </a:lnTo>
                        <a:lnTo>
                          <a:pt x="697" y="799"/>
                        </a:lnTo>
                        <a:lnTo>
                          <a:pt x="687" y="803"/>
                        </a:lnTo>
                        <a:lnTo>
                          <a:pt x="675" y="795"/>
                        </a:lnTo>
                        <a:lnTo>
                          <a:pt x="670" y="802"/>
                        </a:lnTo>
                        <a:lnTo>
                          <a:pt x="669" y="798"/>
                        </a:lnTo>
                        <a:lnTo>
                          <a:pt x="664" y="802"/>
                        </a:lnTo>
                        <a:lnTo>
                          <a:pt x="652" y="799"/>
                        </a:lnTo>
                        <a:lnTo>
                          <a:pt x="642" y="792"/>
                        </a:lnTo>
                        <a:lnTo>
                          <a:pt x="636" y="774"/>
                        </a:lnTo>
                        <a:lnTo>
                          <a:pt x="611" y="764"/>
                        </a:lnTo>
                        <a:lnTo>
                          <a:pt x="584" y="778"/>
                        </a:lnTo>
                        <a:lnTo>
                          <a:pt x="576" y="775"/>
                        </a:lnTo>
                        <a:lnTo>
                          <a:pt x="569" y="779"/>
                        </a:lnTo>
                        <a:lnTo>
                          <a:pt x="558" y="774"/>
                        </a:lnTo>
                        <a:lnTo>
                          <a:pt x="554" y="782"/>
                        </a:lnTo>
                        <a:lnTo>
                          <a:pt x="545" y="779"/>
                        </a:lnTo>
                        <a:lnTo>
                          <a:pt x="541" y="782"/>
                        </a:lnTo>
                        <a:lnTo>
                          <a:pt x="542" y="804"/>
                        </a:lnTo>
                        <a:lnTo>
                          <a:pt x="535" y="807"/>
                        </a:lnTo>
                        <a:lnTo>
                          <a:pt x="532" y="797"/>
                        </a:lnTo>
                        <a:lnTo>
                          <a:pt x="528" y="794"/>
                        </a:lnTo>
                        <a:lnTo>
                          <a:pt x="515" y="799"/>
                        </a:lnTo>
                        <a:lnTo>
                          <a:pt x="508" y="789"/>
                        </a:lnTo>
                        <a:lnTo>
                          <a:pt x="497" y="785"/>
                        </a:lnTo>
                        <a:lnTo>
                          <a:pt x="501" y="769"/>
                        </a:lnTo>
                        <a:lnTo>
                          <a:pt x="491" y="762"/>
                        </a:lnTo>
                        <a:lnTo>
                          <a:pt x="488" y="746"/>
                        </a:lnTo>
                        <a:lnTo>
                          <a:pt x="479" y="746"/>
                        </a:lnTo>
                        <a:lnTo>
                          <a:pt x="463" y="753"/>
                        </a:lnTo>
                        <a:lnTo>
                          <a:pt x="469" y="726"/>
                        </a:lnTo>
                        <a:lnTo>
                          <a:pt x="485" y="704"/>
                        </a:lnTo>
                        <a:lnTo>
                          <a:pt x="486" y="691"/>
                        </a:lnTo>
                        <a:lnTo>
                          <a:pt x="482" y="673"/>
                        </a:lnTo>
                        <a:lnTo>
                          <a:pt x="477" y="673"/>
                        </a:lnTo>
                        <a:lnTo>
                          <a:pt x="469" y="659"/>
                        </a:lnTo>
                        <a:lnTo>
                          <a:pt x="463" y="656"/>
                        </a:lnTo>
                        <a:lnTo>
                          <a:pt x="458" y="659"/>
                        </a:lnTo>
                        <a:lnTo>
                          <a:pt x="453" y="654"/>
                        </a:lnTo>
                        <a:lnTo>
                          <a:pt x="439" y="651"/>
                        </a:lnTo>
                        <a:lnTo>
                          <a:pt x="440" y="642"/>
                        </a:lnTo>
                        <a:lnTo>
                          <a:pt x="437" y="641"/>
                        </a:lnTo>
                        <a:lnTo>
                          <a:pt x="433" y="630"/>
                        </a:lnTo>
                        <a:lnTo>
                          <a:pt x="418" y="636"/>
                        </a:lnTo>
                        <a:lnTo>
                          <a:pt x="404" y="635"/>
                        </a:lnTo>
                        <a:lnTo>
                          <a:pt x="375" y="657"/>
                        </a:lnTo>
                        <a:lnTo>
                          <a:pt x="349" y="667"/>
                        </a:lnTo>
                        <a:lnTo>
                          <a:pt x="343" y="663"/>
                        </a:lnTo>
                        <a:lnTo>
                          <a:pt x="315" y="656"/>
                        </a:lnTo>
                        <a:lnTo>
                          <a:pt x="295" y="677"/>
                        </a:lnTo>
                        <a:lnTo>
                          <a:pt x="291" y="675"/>
                        </a:lnTo>
                        <a:lnTo>
                          <a:pt x="291" y="661"/>
                        </a:lnTo>
                        <a:lnTo>
                          <a:pt x="280" y="665"/>
                        </a:lnTo>
                        <a:lnTo>
                          <a:pt x="265" y="667"/>
                        </a:lnTo>
                        <a:lnTo>
                          <a:pt x="251" y="663"/>
                        </a:lnTo>
                        <a:lnTo>
                          <a:pt x="237" y="665"/>
                        </a:lnTo>
                        <a:lnTo>
                          <a:pt x="232" y="659"/>
                        </a:lnTo>
                        <a:lnTo>
                          <a:pt x="222" y="655"/>
                        </a:lnTo>
                        <a:lnTo>
                          <a:pt x="223" y="649"/>
                        </a:lnTo>
                        <a:lnTo>
                          <a:pt x="203" y="645"/>
                        </a:lnTo>
                        <a:lnTo>
                          <a:pt x="204" y="635"/>
                        </a:lnTo>
                        <a:lnTo>
                          <a:pt x="191" y="640"/>
                        </a:lnTo>
                        <a:lnTo>
                          <a:pt x="184" y="628"/>
                        </a:lnTo>
                        <a:lnTo>
                          <a:pt x="169" y="616"/>
                        </a:lnTo>
                        <a:lnTo>
                          <a:pt x="149" y="611"/>
                        </a:lnTo>
                        <a:lnTo>
                          <a:pt x="148" y="618"/>
                        </a:lnTo>
                        <a:lnTo>
                          <a:pt x="143" y="613"/>
                        </a:lnTo>
                        <a:lnTo>
                          <a:pt x="113" y="594"/>
                        </a:lnTo>
                        <a:lnTo>
                          <a:pt x="103" y="595"/>
                        </a:lnTo>
                        <a:lnTo>
                          <a:pt x="98" y="585"/>
                        </a:lnTo>
                        <a:lnTo>
                          <a:pt x="99" y="574"/>
                        </a:lnTo>
                        <a:lnTo>
                          <a:pt x="93" y="561"/>
                        </a:lnTo>
                        <a:lnTo>
                          <a:pt x="98" y="557"/>
                        </a:lnTo>
                        <a:lnTo>
                          <a:pt x="103" y="565"/>
                        </a:lnTo>
                        <a:lnTo>
                          <a:pt x="114" y="556"/>
                        </a:lnTo>
                        <a:lnTo>
                          <a:pt x="112" y="546"/>
                        </a:lnTo>
                        <a:lnTo>
                          <a:pt x="103" y="541"/>
                        </a:lnTo>
                        <a:lnTo>
                          <a:pt x="102" y="527"/>
                        </a:lnTo>
                        <a:lnTo>
                          <a:pt x="114" y="525"/>
                        </a:lnTo>
                        <a:lnTo>
                          <a:pt x="114" y="517"/>
                        </a:lnTo>
                        <a:lnTo>
                          <a:pt x="123" y="509"/>
                        </a:lnTo>
                        <a:lnTo>
                          <a:pt x="129" y="491"/>
                        </a:lnTo>
                        <a:lnTo>
                          <a:pt x="123" y="493"/>
                        </a:lnTo>
                        <a:lnTo>
                          <a:pt x="122" y="488"/>
                        </a:lnTo>
                        <a:lnTo>
                          <a:pt x="109" y="479"/>
                        </a:lnTo>
                        <a:lnTo>
                          <a:pt x="76" y="492"/>
                        </a:lnTo>
                        <a:lnTo>
                          <a:pt x="59" y="486"/>
                        </a:lnTo>
                        <a:lnTo>
                          <a:pt x="56" y="481"/>
                        </a:lnTo>
                        <a:lnTo>
                          <a:pt x="49" y="482"/>
                        </a:lnTo>
                        <a:lnTo>
                          <a:pt x="44" y="477"/>
                        </a:lnTo>
                        <a:lnTo>
                          <a:pt x="45" y="468"/>
                        </a:lnTo>
                        <a:lnTo>
                          <a:pt x="41" y="463"/>
                        </a:lnTo>
                        <a:lnTo>
                          <a:pt x="34" y="463"/>
                        </a:lnTo>
                        <a:lnTo>
                          <a:pt x="33" y="457"/>
                        </a:lnTo>
                        <a:lnTo>
                          <a:pt x="19" y="454"/>
                        </a:lnTo>
                        <a:lnTo>
                          <a:pt x="15" y="452"/>
                        </a:lnTo>
                        <a:lnTo>
                          <a:pt x="21" y="449"/>
                        </a:lnTo>
                        <a:lnTo>
                          <a:pt x="25" y="449"/>
                        </a:lnTo>
                        <a:lnTo>
                          <a:pt x="21" y="420"/>
                        </a:lnTo>
                        <a:lnTo>
                          <a:pt x="19" y="417"/>
                        </a:lnTo>
                        <a:lnTo>
                          <a:pt x="5" y="418"/>
                        </a:lnTo>
                        <a:lnTo>
                          <a:pt x="0" y="410"/>
                        </a:lnTo>
                        <a:lnTo>
                          <a:pt x="3" y="39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93" name="Freeform 451"/>
                  <p:cNvSpPr>
                    <a:spLocks/>
                  </p:cNvSpPr>
                  <p:nvPr/>
                </p:nvSpPr>
                <p:spPr bwMode="auto">
                  <a:xfrm>
                    <a:off x="6681" y="3817"/>
                    <a:ext cx="46" cy="37"/>
                  </a:xfrm>
                  <a:custGeom>
                    <a:avLst/>
                    <a:gdLst>
                      <a:gd name="T0" fmla="*/ 36 w 46"/>
                      <a:gd name="T1" fmla="*/ 0 h 37"/>
                      <a:gd name="T2" fmla="*/ 44 w 46"/>
                      <a:gd name="T3" fmla="*/ 1 h 37"/>
                      <a:gd name="T4" fmla="*/ 46 w 46"/>
                      <a:gd name="T5" fmla="*/ 8 h 37"/>
                      <a:gd name="T6" fmla="*/ 36 w 46"/>
                      <a:gd name="T7" fmla="*/ 26 h 37"/>
                      <a:gd name="T8" fmla="*/ 21 w 46"/>
                      <a:gd name="T9" fmla="*/ 37 h 37"/>
                      <a:gd name="T10" fmla="*/ 4 w 46"/>
                      <a:gd name="T11" fmla="*/ 33 h 37"/>
                      <a:gd name="T12" fmla="*/ 0 w 46"/>
                      <a:gd name="T13" fmla="*/ 16 h 37"/>
                      <a:gd name="T14" fmla="*/ 17 w 46"/>
                      <a:gd name="T15" fmla="*/ 2 h 37"/>
                      <a:gd name="T16" fmla="*/ 36 w 46"/>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37">
                        <a:moveTo>
                          <a:pt x="36" y="0"/>
                        </a:moveTo>
                        <a:lnTo>
                          <a:pt x="44" y="1"/>
                        </a:lnTo>
                        <a:lnTo>
                          <a:pt x="46" y="8"/>
                        </a:lnTo>
                        <a:lnTo>
                          <a:pt x="36" y="26"/>
                        </a:lnTo>
                        <a:lnTo>
                          <a:pt x="21" y="37"/>
                        </a:lnTo>
                        <a:lnTo>
                          <a:pt x="4" y="33"/>
                        </a:lnTo>
                        <a:lnTo>
                          <a:pt x="0" y="16"/>
                        </a:lnTo>
                        <a:lnTo>
                          <a:pt x="17" y="2"/>
                        </a:lnTo>
                        <a:lnTo>
                          <a:pt x="3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94" name="Freeform 452"/>
                  <p:cNvSpPr>
                    <a:spLocks/>
                  </p:cNvSpPr>
                  <p:nvPr/>
                </p:nvSpPr>
                <p:spPr bwMode="auto">
                  <a:xfrm>
                    <a:off x="6782" y="3770"/>
                    <a:ext cx="4" cy="4"/>
                  </a:xfrm>
                  <a:custGeom>
                    <a:avLst/>
                    <a:gdLst>
                      <a:gd name="T0" fmla="*/ 4 w 4"/>
                      <a:gd name="T1" fmla="*/ 0 h 4"/>
                      <a:gd name="T2" fmla="*/ 0 w 4"/>
                      <a:gd name="T3" fmla="*/ 2 h 4"/>
                      <a:gd name="T4" fmla="*/ 4 w 4"/>
                      <a:gd name="T5" fmla="*/ 4 h 4"/>
                      <a:gd name="T6" fmla="*/ 4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4" y="0"/>
                        </a:moveTo>
                        <a:lnTo>
                          <a:pt x="0" y="2"/>
                        </a:lnTo>
                        <a:lnTo>
                          <a:pt x="4" y="4"/>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202" name="Group 453"/>
                <p:cNvGrpSpPr>
                  <a:grpSpLocks/>
                </p:cNvGrpSpPr>
                <p:nvPr/>
              </p:nvGrpSpPr>
              <p:grpSpPr bwMode="auto">
                <a:xfrm>
                  <a:off x="4965" y="2113"/>
                  <a:ext cx="288" cy="379"/>
                  <a:chOff x="7051" y="3225"/>
                  <a:chExt cx="353" cy="464"/>
                </a:xfrm>
                <a:grpFill/>
              </p:grpSpPr>
              <p:sp>
                <p:nvSpPr>
                  <p:cNvPr id="281" name="Freeform 454"/>
                  <p:cNvSpPr>
                    <a:spLocks/>
                  </p:cNvSpPr>
                  <p:nvPr/>
                </p:nvSpPr>
                <p:spPr bwMode="auto">
                  <a:xfrm>
                    <a:off x="7287" y="3225"/>
                    <a:ext cx="117" cy="107"/>
                  </a:xfrm>
                  <a:custGeom>
                    <a:avLst/>
                    <a:gdLst>
                      <a:gd name="T0" fmla="*/ 100 w 117"/>
                      <a:gd name="T1" fmla="*/ 38 h 107"/>
                      <a:gd name="T2" fmla="*/ 108 w 117"/>
                      <a:gd name="T3" fmla="*/ 33 h 107"/>
                      <a:gd name="T4" fmla="*/ 103 w 117"/>
                      <a:gd name="T5" fmla="*/ 45 h 107"/>
                      <a:gd name="T6" fmla="*/ 107 w 117"/>
                      <a:gd name="T7" fmla="*/ 57 h 107"/>
                      <a:gd name="T8" fmla="*/ 117 w 117"/>
                      <a:gd name="T9" fmla="*/ 55 h 107"/>
                      <a:gd name="T10" fmla="*/ 114 w 117"/>
                      <a:gd name="T11" fmla="*/ 59 h 107"/>
                      <a:gd name="T12" fmla="*/ 78 w 117"/>
                      <a:gd name="T13" fmla="*/ 71 h 107"/>
                      <a:gd name="T14" fmla="*/ 66 w 117"/>
                      <a:gd name="T15" fmla="*/ 94 h 107"/>
                      <a:gd name="T16" fmla="*/ 40 w 117"/>
                      <a:gd name="T17" fmla="*/ 78 h 107"/>
                      <a:gd name="T18" fmla="*/ 26 w 117"/>
                      <a:gd name="T19" fmla="*/ 82 h 107"/>
                      <a:gd name="T20" fmla="*/ 13 w 117"/>
                      <a:gd name="T21" fmla="*/ 80 h 107"/>
                      <a:gd name="T22" fmla="*/ 10 w 117"/>
                      <a:gd name="T23" fmla="*/ 83 h 107"/>
                      <a:gd name="T24" fmla="*/ 11 w 117"/>
                      <a:gd name="T25" fmla="*/ 88 h 107"/>
                      <a:gd name="T26" fmla="*/ 25 w 117"/>
                      <a:gd name="T27" fmla="*/ 97 h 107"/>
                      <a:gd name="T28" fmla="*/ 5 w 117"/>
                      <a:gd name="T29" fmla="*/ 107 h 107"/>
                      <a:gd name="T30" fmla="*/ 6 w 117"/>
                      <a:gd name="T31" fmla="*/ 92 h 107"/>
                      <a:gd name="T32" fmla="*/ 0 w 117"/>
                      <a:gd name="T33" fmla="*/ 86 h 107"/>
                      <a:gd name="T34" fmla="*/ 1 w 117"/>
                      <a:gd name="T35" fmla="*/ 78 h 107"/>
                      <a:gd name="T36" fmla="*/ 11 w 117"/>
                      <a:gd name="T37" fmla="*/ 68 h 107"/>
                      <a:gd name="T38" fmla="*/ 11 w 117"/>
                      <a:gd name="T39" fmla="*/ 59 h 107"/>
                      <a:gd name="T40" fmla="*/ 28 w 117"/>
                      <a:gd name="T41" fmla="*/ 62 h 107"/>
                      <a:gd name="T42" fmla="*/ 30 w 117"/>
                      <a:gd name="T43" fmla="*/ 55 h 107"/>
                      <a:gd name="T44" fmla="*/ 30 w 117"/>
                      <a:gd name="T45" fmla="*/ 47 h 107"/>
                      <a:gd name="T46" fmla="*/ 35 w 117"/>
                      <a:gd name="T47" fmla="*/ 38 h 107"/>
                      <a:gd name="T48" fmla="*/ 38 w 117"/>
                      <a:gd name="T49" fmla="*/ 19 h 107"/>
                      <a:gd name="T50" fmla="*/ 35 w 117"/>
                      <a:gd name="T51" fmla="*/ 5 h 107"/>
                      <a:gd name="T52" fmla="*/ 39 w 117"/>
                      <a:gd name="T53" fmla="*/ 0 h 107"/>
                      <a:gd name="T54" fmla="*/ 69 w 117"/>
                      <a:gd name="T55" fmla="*/ 32 h 107"/>
                      <a:gd name="T56" fmla="*/ 92 w 117"/>
                      <a:gd name="T57" fmla="*/ 42 h 107"/>
                      <a:gd name="T58" fmla="*/ 100 w 117"/>
                      <a:gd name="T59" fmla="*/ 38 h 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7" h="107">
                        <a:moveTo>
                          <a:pt x="100" y="38"/>
                        </a:moveTo>
                        <a:lnTo>
                          <a:pt x="108" y="33"/>
                        </a:lnTo>
                        <a:lnTo>
                          <a:pt x="103" y="45"/>
                        </a:lnTo>
                        <a:lnTo>
                          <a:pt x="107" y="57"/>
                        </a:lnTo>
                        <a:lnTo>
                          <a:pt x="117" y="55"/>
                        </a:lnTo>
                        <a:lnTo>
                          <a:pt x="114" y="59"/>
                        </a:lnTo>
                        <a:lnTo>
                          <a:pt x="78" y="71"/>
                        </a:lnTo>
                        <a:lnTo>
                          <a:pt x="66" y="94"/>
                        </a:lnTo>
                        <a:lnTo>
                          <a:pt x="40" y="78"/>
                        </a:lnTo>
                        <a:lnTo>
                          <a:pt x="26" y="82"/>
                        </a:lnTo>
                        <a:lnTo>
                          <a:pt x="13" y="80"/>
                        </a:lnTo>
                        <a:lnTo>
                          <a:pt x="10" y="83"/>
                        </a:lnTo>
                        <a:lnTo>
                          <a:pt x="11" y="88"/>
                        </a:lnTo>
                        <a:lnTo>
                          <a:pt x="25" y="97"/>
                        </a:lnTo>
                        <a:lnTo>
                          <a:pt x="5" y="107"/>
                        </a:lnTo>
                        <a:lnTo>
                          <a:pt x="6" y="92"/>
                        </a:lnTo>
                        <a:lnTo>
                          <a:pt x="0" y="86"/>
                        </a:lnTo>
                        <a:lnTo>
                          <a:pt x="1" y="78"/>
                        </a:lnTo>
                        <a:lnTo>
                          <a:pt x="11" y="68"/>
                        </a:lnTo>
                        <a:lnTo>
                          <a:pt x="11" y="59"/>
                        </a:lnTo>
                        <a:lnTo>
                          <a:pt x="28" y="62"/>
                        </a:lnTo>
                        <a:lnTo>
                          <a:pt x="30" y="55"/>
                        </a:lnTo>
                        <a:lnTo>
                          <a:pt x="30" y="47"/>
                        </a:lnTo>
                        <a:lnTo>
                          <a:pt x="35" y="38"/>
                        </a:lnTo>
                        <a:lnTo>
                          <a:pt x="38" y="19"/>
                        </a:lnTo>
                        <a:lnTo>
                          <a:pt x="35" y="5"/>
                        </a:lnTo>
                        <a:lnTo>
                          <a:pt x="39" y="0"/>
                        </a:lnTo>
                        <a:lnTo>
                          <a:pt x="69" y="32"/>
                        </a:lnTo>
                        <a:lnTo>
                          <a:pt x="92" y="42"/>
                        </a:lnTo>
                        <a:lnTo>
                          <a:pt x="100" y="3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2" name="Freeform 455"/>
                  <p:cNvSpPr>
                    <a:spLocks/>
                  </p:cNvSpPr>
                  <p:nvPr/>
                </p:nvSpPr>
                <p:spPr bwMode="auto">
                  <a:xfrm>
                    <a:off x="7082" y="3638"/>
                    <a:ext cx="5" cy="6"/>
                  </a:xfrm>
                  <a:custGeom>
                    <a:avLst/>
                    <a:gdLst>
                      <a:gd name="T0" fmla="*/ 0 w 5"/>
                      <a:gd name="T1" fmla="*/ 2 h 6"/>
                      <a:gd name="T2" fmla="*/ 5 w 5"/>
                      <a:gd name="T3" fmla="*/ 0 h 6"/>
                      <a:gd name="T4" fmla="*/ 0 w 5"/>
                      <a:gd name="T5" fmla="*/ 6 h 6"/>
                      <a:gd name="T6" fmla="*/ 0 w 5"/>
                      <a:gd name="T7" fmla="*/ 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0" y="2"/>
                        </a:moveTo>
                        <a:lnTo>
                          <a:pt x="5" y="0"/>
                        </a:lnTo>
                        <a:lnTo>
                          <a:pt x="0" y="6"/>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3" name="Freeform 456"/>
                  <p:cNvSpPr>
                    <a:spLocks/>
                  </p:cNvSpPr>
                  <p:nvPr/>
                </p:nvSpPr>
                <p:spPr bwMode="auto">
                  <a:xfrm>
                    <a:off x="7051" y="3674"/>
                    <a:ext cx="9" cy="15"/>
                  </a:xfrm>
                  <a:custGeom>
                    <a:avLst/>
                    <a:gdLst>
                      <a:gd name="T0" fmla="*/ 1 w 9"/>
                      <a:gd name="T1" fmla="*/ 8 h 15"/>
                      <a:gd name="T2" fmla="*/ 9 w 9"/>
                      <a:gd name="T3" fmla="*/ 0 h 15"/>
                      <a:gd name="T4" fmla="*/ 0 w 9"/>
                      <a:gd name="T5" fmla="*/ 15 h 15"/>
                      <a:gd name="T6" fmla="*/ 1 w 9"/>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5">
                        <a:moveTo>
                          <a:pt x="1" y="8"/>
                        </a:moveTo>
                        <a:lnTo>
                          <a:pt x="9" y="0"/>
                        </a:lnTo>
                        <a:lnTo>
                          <a:pt x="0" y="15"/>
                        </a:lnTo>
                        <a:lnTo>
                          <a:pt x="1"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4" name="Freeform 457"/>
                  <p:cNvSpPr>
                    <a:spLocks/>
                  </p:cNvSpPr>
                  <p:nvPr/>
                </p:nvSpPr>
                <p:spPr bwMode="auto">
                  <a:xfrm>
                    <a:off x="7077" y="3535"/>
                    <a:ext cx="3" cy="6"/>
                  </a:xfrm>
                  <a:custGeom>
                    <a:avLst/>
                    <a:gdLst>
                      <a:gd name="T0" fmla="*/ 3 w 3"/>
                      <a:gd name="T1" fmla="*/ 2 h 6"/>
                      <a:gd name="T2" fmla="*/ 0 w 3"/>
                      <a:gd name="T3" fmla="*/ 0 h 6"/>
                      <a:gd name="T4" fmla="*/ 0 w 3"/>
                      <a:gd name="T5" fmla="*/ 6 h 6"/>
                      <a:gd name="T6" fmla="*/ 3 w 3"/>
                      <a:gd name="T7" fmla="*/ 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6">
                        <a:moveTo>
                          <a:pt x="3" y="2"/>
                        </a:moveTo>
                        <a:lnTo>
                          <a:pt x="0" y="0"/>
                        </a:lnTo>
                        <a:lnTo>
                          <a:pt x="0" y="6"/>
                        </a:lnTo>
                        <a:lnTo>
                          <a:pt x="3"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5" name="Freeform 458"/>
                  <p:cNvSpPr>
                    <a:spLocks/>
                  </p:cNvSpPr>
                  <p:nvPr/>
                </p:nvSpPr>
                <p:spPr bwMode="auto">
                  <a:xfrm>
                    <a:off x="7105" y="3596"/>
                    <a:ext cx="4" cy="4"/>
                  </a:xfrm>
                  <a:custGeom>
                    <a:avLst/>
                    <a:gdLst>
                      <a:gd name="T0" fmla="*/ 1 w 4"/>
                      <a:gd name="T1" fmla="*/ 0 h 4"/>
                      <a:gd name="T2" fmla="*/ 0 w 4"/>
                      <a:gd name="T3" fmla="*/ 4 h 4"/>
                      <a:gd name="T4" fmla="*/ 4 w 4"/>
                      <a:gd name="T5" fmla="*/ 4 h 4"/>
                      <a:gd name="T6" fmla="*/ 1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1" y="0"/>
                        </a:moveTo>
                        <a:lnTo>
                          <a:pt x="0" y="4"/>
                        </a:lnTo>
                        <a:lnTo>
                          <a:pt x="4" y="4"/>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6" name="Freeform 459"/>
                  <p:cNvSpPr>
                    <a:spLocks/>
                  </p:cNvSpPr>
                  <p:nvPr/>
                </p:nvSpPr>
                <p:spPr bwMode="auto">
                  <a:xfrm>
                    <a:off x="7089" y="3516"/>
                    <a:ext cx="45" cy="65"/>
                  </a:xfrm>
                  <a:custGeom>
                    <a:avLst/>
                    <a:gdLst>
                      <a:gd name="T0" fmla="*/ 23 w 45"/>
                      <a:gd name="T1" fmla="*/ 0 h 65"/>
                      <a:gd name="T2" fmla="*/ 0 w 45"/>
                      <a:gd name="T3" fmla="*/ 16 h 65"/>
                      <a:gd name="T4" fmla="*/ 5 w 45"/>
                      <a:gd name="T5" fmla="*/ 22 h 65"/>
                      <a:gd name="T6" fmla="*/ 5 w 45"/>
                      <a:gd name="T7" fmla="*/ 25 h 65"/>
                      <a:gd name="T8" fmla="*/ 1 w 45"/>
                      <a:gd name="T9" fmla="*/ 21 h 65"/>
                      <a:gd name="T10" fmla="*/ 2 w 45"/>
                      <a:gd name="T11" fmla="*/ 31 h 65"/>
                      <a:gd name="T12" fmla="*/ 12 w 45"/>
                      <a:gd name="T13" fmla="*/ 29 h 65"/>
                      <a:gd name="T14" fmla="*/ 12 w 45"/>
                      <a:gd name="T15" fmla="*/ 17 h 65"/>
                      <a:gd name="T16" fmla="*/ 17 w 45"/>
                      <a:gd name="T17" fmla="*/ 26 h 65"/>
                      <a:gd name="T18" fmla="*/ 18 w 45"/>
                      <a:gd name="T19" fmla="*/ 35 h 65"/>
                      <a:gd name="T20" fmla="*/ 12 w 45"/>
                      <a:gd name="T21" fmla="*/ 45 h 65"/>
                      <a:gd name="T22" fmla="*/ 12 w 45"/>
                      <a:gd name="T23" fmla="*/ 58 h 65"/>
                      <a:gd name="T24" fmla="*/ 18 w 45"/>
                      <a:gd name="T25" fmla="*/ 62 h 65"/>
                      <a:gd name="T26" fmla="*/ 20 w 45"/>
                      <a:gd name="T27" fmla="*/ 51 h 65"/>
                      <a:gd name="T28" fmla="*/ 22 w 45"/>
                      <a:gd name="T29" fmla="*/ 52 h 65"/>
                      <a:gd name="T30" fmla="*/ 22 w 45"/>
                      <a:gd name="T31" fmla="*/ 65 h 65"/>
                      <a:gd name="T32" fmla="*/ 32 w 45"/>
                      <a:gd name="T33" fmla="*/ 56 h 65"/>
                      <a:gd name="T34" fmla="*/ 45 w 45"/>
                      <a:gd name="T35" fmla="*/ 25 h 65"/>
                      <a:gd name="T36" fmla="*/ 42 w 45"/>
                      <a:gd name="T37" fmla="*/ 16 h 65"/>
                      <a:gd name="T38" fmla="*/ 38 w 45"/>
                      <a:gd name="T39" fmla="*/ 15 h 65"/>
                      <a:gd name="T40" fmla="*/ 39 w 45"/>
                      <a:gd name="T41" fmla="*/ 6 h 65"/>
                      <a:gd name="T42" fmla="*/ 31 w 45"/>
                      <a:gd name="T43" fmla="*/ 7 h 65"/>
                      <a:gd name="T44" fmla="*/ 23 w 45"/>
                      <a:gd name="T45" fmla="*/ 0 h 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 h="65">
                        <a:moveTo>
                          <a:pt x="23" y="0"/>
                        </a:moveTo>
                        <a:lnTo>
                          <a:pt x="0" y="16"/>
                        </a:lnTo>
                        <a:lnTo>
                          <a:pt x="5" y="22"/>
                        </a:lnTo>
                        <a:lnTo>
                          <a:pt x="5" y="25"/>
                        </a:lnTo>
                        <a:lnTo>
                          <a:pt x="1" y="21"/>
                        </a:lnTo>
                        <a:lnTo>
                          <a:pt x="2" y="31"/>
                        </a:lnTo>
                        <a:lnTo>
                          <a:pt x="12" y="29"/>
                        </a:lnTo>
                        <a:lnTo>
                          <a:pt x="12" y="17"/>
                        </a:lnTo>
                        <a:lnTo>
                          <a:pt x="17" y="26"/>
                        </a:lnTo>
                        <a:lnTo>
                          <a:pt x="18" y="35"/>
                        </a:lnTo>
                        <a:lnTo>
                          <a:pt x="12" y="45"/>
                        </a:lnTo>
                        <a:lnTo>
                          <a:pt x="12" y="58"/>
                        </a:lnTo>
                        <a:lnTo>
                          <a:pt x="18" y="62"/>
                        </a:lnTo>
                        <a:lnTo>
                          <a:pt x="20" y="51"/>
                        </a:lnTo>
                        <a:lnTo>
                          <a:pt x="22" y="52"/>
                        </a:lnTo>
                        <a:lnTo>
                          <a:pt x="22" y="65"/>
                        </a:lnTo>
                        <a:lnTo>
                          <a:pt x="32" y="56"/>
                        </a:lnTo>
                        <a:lnTo>
                          <a:pt x="45" y="25"/>
                        </a:lnTo>
                        <a:lnTo>
                          <a:pt x="42" y="16"/>
                        </a:lnTo>
                        <a:lnTo>
                          <a:pt x="38" y="15"/>
                        </a:lnTo>
                        <a:lnTo>
                          <a:pt x="39" y="6"/>
                        </a:lnTo>
                        <a:lnTo>
                          <a:pt x="31" y="7"/>
                        </a:lnTo>
                        <a:lnTo>
                          <a:pt x="2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7" name="Freeform 460"/>
                  <p:cNvSpPr>
                    <a:spLocks/>
                  </p:cNvSpPr>
                  <p:nvPr/>
                </p:nvSpPr>
                <p:spPr bwMode="auto">
                  <a:xfrm>
                    <a:off x="7187" y="3500"/>
                    <a:ext cx="6" cy="9"/>
                  </a:xfrm>
                  <a:custGeom>
                    <a:avLst/>
                    <a:gdLst>
                      <a:gd name="T0" fmla="*/ 6 w 6"/>
                      <a:gd name="T1" fmla="*/ 0 h 9"/>
                      <a:gd name="T2" fmla="*/ 0 w 6"/>
                      <a:gd name="T3" fmla="*/ 9 h 9"/>
                      <a:gd name="T4" fmla="*/ 5 w 6"/>
                      <a:gd name="T5" fmla="*/ 8 h 9"/>
                      <a:gd name="T6" fmla="*/ 6 w 6"/>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9">
                        <a:moveTo>
                          <a:pt x="6" y="0"/>
                        </a:moveTo>
                        <a:lnTo>
                          <a:pt x="0" y="9"/>
                        </a:lnTo>
                        <a:lnTo>
                          <a:pt x="5" y="8"/>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8" name="Freeform 461"/>
                  <p:cNvSpPr>
                    <a:spLocks/>
                  </p:cNvSpPr>
                  <p:nvPr/>
                </p:nvSpPr>
                <p:spPr bwMode="auto">
                  <a:xfrm>
                    <a:off x="7138" y="3505"/>
                    <a:ext cx="49" cy="38"/>
                  </a:xfrm>
                  <a:custGeom>
                    <a:avLst/>
                    <a:gdLst>
                      <a:gd name="T0" fmla="*/ 40 w 49"/>
                      <a:gd name="T1" fmla="*/ 26 h 38"/>
                      <a:gd name="T2" fmla="*/ 26 w 49"/>
                      <a:gd name="T3" fmla="*/ 22 h 38"/>
                      <a:gd name="T4" fmla="*/ 17 w 49"/>
                      <a:gd name="T5" fmla="*/ 38 h 38"/>
                      <a:gd name="T6" fmla="*/ 13 w 49"/>
                      <a:gd name="T7" fmla="*/ 38 h 38"/>
                      <a:gd name="T8" fmla="*/ 6 w 49"/>
                      <a:gd name="T9" fmla="*/ 24 h 38"/>
                      <a:gd name="T10" fmla="*/ 0 w 49"/>
                      <a:gd name="T11" fmla="*/ 23 h 38"/>
                      <a:gd name="T12" fmla="*/ 13 w 49"/>
                      <a:gd name="T13" fmla="*/ 9 h 38"/>
                      <a:gd name="T14" fmla="*/ 23 w 49"/>
                      <a:gd name="T15" fmla="*/ 10 h 38"/>
                      <a:gd name="T16" fmla="*/ 36 w 49"/>
                      <a:gd name="T17" fmla="*/ 0 h 38"/>
                      <a:gd name="T18" fmla="*/ 46 w 49"/>
                      <a:gd name="T19" fmla="*/ 4 h 38"/>
                      <a:gd name="T20" fmla="*/ 49 w 49"/>
                      <a:gd name="T21" fmla="*/ 13 h 38"/>
                      <a:gd name="T22" fmla="*/ 40 w 49"/>
                      <a:gd name="T23" fmla="*/ 26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38">
                        <a:moveTo>
                          <a:pt x="40" y="26"/>
                        </a:moveTo>
                        <a:lnTo>
                          <a:pt x="26" y="22"/>
                        </a:lnTo>
                        <a:lnTo>
                          <a:pt x="17" y="38"/>
                        </a:lnTo>
                        <a:lnTo>
                          <a:pt x="13" y="38"/>
                        </a:lnTo>
                        <a:lnTo>
                          <a:pt x="6" y="24"/>
                        </a:lnTo>
                        <a:lnTo>
                          <a:pt x="0" y="23"/>
                        </a:lnTo>
                        <a:lnTo>
                          <a:pt x="13" y="9"/>
                        </a:lnTo>
                        <a:lnTo>
                          <a:pt x="23" y="10"/>
                        </a:lnTo>
                        <a:lnTo>
                          <a:pt x="36" y="0"/>
                        </a:lnTo>
                        <a:lnTo>
                          <a:pt x="46" y="4"/>
                        </a:lnTo>
                        <a:lnTo>
                          <a:pt x="49" y="13"/>
                        </a:lnTo>
                        <a:lnTo>
                          <a:pt x="40" y="2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9" name="Freeform 462"/>
                  <p:cNvSpPr>
                    <a:spLocks/>
                  </p:cNvSpPr>
                  <p:nvPr/>
                </p:nvSpPr>
                <p:spPr bwMode="auto">
                  <a:xfrm>
                    <a:off x="7257" y="3411"/>
                    <a:ext cx="5" cy="12"/>
                  </a:xfrm>
                  <a:custGeom>
                    <a:avLst/>
                    <a:gdLst>
                      <a:gd name="T0" fmla="*/ 5 w 5"/>
                      <a:gd name="T1" fmla="*/ 0 h 12"/>
                      <a:gd name="T2" fmla="*/ 2 w 5"/>
                      <a:gd name="T3" fmla="*/ 12 h 12"/>
                      <a:gd name="T4" fmla="*/ 0 w 5"/>
                      <a:gd name="T5" fmla="*/ 12 h 12"/>
                      <a:gd name="T6" fmla="*/ 5 w 5"/>
                      <a:gd name="T7" fmla="*/ 0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2">
                        <a:moveTo>
                          <a:pt x="5" y="0"/>
                        </a:moveTo>
                        <a:lnTo>
                          <a:pt x="2" y="12"/>
                        </a:lnTo>
                        <a:lnTo>
                          <a:pt x="0" y="12"/>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90" name="Freeform 463"/>
                  <p:cNvSpPr>
                    <a:spLocks/>
                  </p:cNvSpPr>
                  <p:nvPr/>
                </p:nvSpPr>
                <p:spPr bwMode="auto">
                  <a:xfrm>
                    <a:off x="7115" y="3332"/>
                    <a:ext cx="216" cy="193"/>
                  </a:xfrm>
                  <a:custGeom>
                    <a:avLst/>
                    <a:gdLst>
                      <a:gd name="T0" fmla="*/ 202 w 216"/>
                      <a:gd name="T1" fmla="*/ 1 h 193"/>
                      <a:gd name="T2" fmla="*/ 216 w 216"/>
                      <a:gd name="T3" fmla="*/ 49 h 193"/>
                      <a:gd name="T4" fmla="*/ 196 w 216"/>
                      <a:gd name="T5" fmla="*/ 81 h 193"/>
                      <a:gd name="T6" fmla="*/ 188 w 216"/>
                      <a:gd name="T7" fmla="*/ 128 h 193"/>
                      <a:gd name="T8" fmla="*/ 182 w 216"/>
                      <a:gd name="T9" fmla="*/ 154 h 193"/>
                      <a:gd name="T10" fmla="*/ 178 w 216"/>
                      <a:gd name="T11" fmla="*/ 143 h 193"/>
                      <a:gd name="T12" fmla="*/ 169 w 216"/>
                      <a:gd name="T13" fmla="*/ 154 h 193"/>
                      <a:gd name="T14" fmla="*/ 156 w 216"/>
                      <a:gd name="T15" fmla="*/ 167 h 193"/>
                      <a:gd name="T16" fmla="*/ 153 w 216"/>
                      <a:gd name="T17" fmla="*/ 157 h 193"/>
                      <a:gd name="T18" fmla="*/ 141 w 216"/>
                      <a:gd name="T19" fmla="*/ 168 h 193"/>
                      <a:gd name="T20" fmla="*/ 124 w 216"/>
                      <a:gd name="T21" fmla="*/ 164 h 193"/>
                      <a:gd name="T22" fmla="*/ 114 w 216"/>
                      <a:gd name="T23" fmla="*/ 157 h 193"/>
                      <a:gd name="T24" fmla="*/ 115 w 216"/>
                      <a:gd name="T25" fmla="*/ 172 h 193"/>
                      <a:gd name="T26" fmla="*/ 105 w 216"/>
                      <a:gd name="T27" fmla="*/ 178 h 193"/>
                      <a:gd name="T28" fmla="*/ 82 w 216"/>
                      <a:gd name="T29" fmla="*/ 182 h 193"/>
                      <a:gd name="T30" fmla="*/ 66 w 216"/>
                      <a:gd name="T31" fmla="*/ 164 h 193"/>
                      <a:gd name="T32" fmla="*/ 29 w 216"/>
                      <a:gd name="T33" fmla="*/ 174 h 193"/>
                      <a:gd name="T34" fmla="*/ 0 w 216"/>
                      <a:gd name="T35" fmla="*/ 182 h 193"/>
                      <a:gd name="T36" fmla="*/ 9 w 216"/>
                      <a:gd name="T37" fmla="*/ 172 h 193"/>
                      <a:gd name="T38" fmla="*/ 83 w 216"/>
                      <a:gd name="T39" fmla="*/ 141 h 193"/>
                      <a:gd name="T40" fmla="*/ 93 w 216"/>
                      <a:gd name="T41" fmla="*/ 146 h 193"/>
                      <a:gd name="T42" fmla="*/ 99 w 216"/>
                      <a:gd name="T43" fmla="*/ 130 h 193"/>
                      <a:gd name="T44" fmla="*/ 114 w 216"/>
                      <a:gd name="T45" fmla="*/ 103 h 193"/>
                      <a:gd name="T46" fmla="*/ 124 w 216"/>
                      <a:gd name="T47" fmla="*/ 99 h 193"/>
                      <a:gd name="T48" fmla="*/ 118 w 216"/>
                      <a:gd name="T49" fmla="*/ 117 h 193"/>
                      <a:gd name="T50" fmla="*/ 162 w 216"/>
                      <a:gd name="T51" fmla="*/ 87 h 193"/>
                      <a:gd name="T52" fmla="*/ 177 w 216"/>
                      <a:gd name="T53" fmla="*/ 48 h 193"/>
                      <a:gd name="T54" fmla="*/ 171 w 216"/>
                      <a:gd name="T55" fmla="*/ 38 h 193"/>
                      <a:gd name="T56" fmla="*/ 176 w 216"/>
                      <a:gd name="T57" fmla="*/ 20 h 193"/>
                      <a:gd name="T58" fmla="*/ 190 w 216"/>
                      <a:gd name="T59" fmla="*/ 16 h 193"/>
                      <a:gd name="T60" fmla="*/ 200 w 216"/>
                      <a:gd name="T61" fmla="*/ 5 h 193"/>
                      <a:gd name="T62" fmla="*/ 191 w 216"/>
                      <a:gd name="T63" fmla="*/ 4 h 193"/>
                      <a:gd name="T64" fmla="*/ 197 w 216"/>
                      <a:gd name="T65" fmla="*/ 1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 h="193">
                        <a:moveTo>
                          <a:pt x="197" y="1"/>
                        </a:moveTo>
                        <a:lnTo>
                          <a:pt x="202" y="1"/>
                        </a:lnTo>
                        <a:lnTo>
                          <a:pt x="203" y="18"/>
                        </a:lnTo>
                        <a:lnTo>
                          <a:pt x="216" y="49"/>
                        </a:lnTo>
                        <a:lnTo>
                          <a:pt x="205" y="78"/>
                        </a:lnTo>
                        <a:lnTo>
                          <a:pt x="196" y="81"/>
                        </a:lnTo>
                        <a:lnTo>
                          <a:pt x="196" y="112"/>
                        </a:lnTo>
                        <a:lnTo>
                          <a:pt x="188" y="128"/>
                        </a:lnTo>
                        <a:lnTo>
                          <a:pt x="191" y="142"/>
                        </a:lnTo>
                        <a:lnTo>
                          <a:pt x="182" y="154"/>
                        </a:lnTo>
                        <a:lnTo>
                          <a:pt x="174" y="161"/>
                        </a:lnTo>
                        <a:lnTo>
                          <a:pt x="178" y="143"/>
                        </a:lnTo>
                        <a:lnTo>
                          <a:pt x="173" y="143"/>
                        </a:lnTo>
                        <a:lnTo>
                          <a:pt x="169" y="154"/>
                        </a:lnTo>
                        <a:lnTo>
                          <a:pt x="162" y="152"/>
                        </a:lnTo>
                        <a:lnTo>
                          <a:pt x="156" y="167"/>
                        </a:lnTo>
                        <a:lnTo>
                          <a:pt x="153" y="167"/>
                        </a:lnTo>
                        <a:lnTo>
                          <a:pt x="153" y="157"/>
                        </a:lnTo>
                        <a:lnTo>
                          <a:pt x="151" y="157"/>
                        </a:lnTo>
                        <a:lnTo>
                          <a:pt x="141" y="168"/>
                        </a:lnTo>
                        <a:lnTo>
                          <a:pt x="120" y="168"/>
                        </a:lnTo>
                        <a:lnTo>
                          <a:pt x="124" y="164"/>
                        </a:lnTo>
                        <a:lnTo>
                          <a:pt x="117" y="164"/>
                        </a:lnTo>
                        <a:lnTo>
                          <a:pt x="114" y="157"/>
                        </a:lnTo>
                        <a:lnTo>
                          <a:pt x="109" y="167"/>
                        </a:lnTo>
                        <a:lnTo>
                          <a:pt x="115" y="172"/>
                        </a:lnTo>
                        <a:lnTo>
                          <a:pt x="115" y="177"/>
                        </a:lnTo>
                        <a:lnTo>
                          <a:pt x="105" y="178"/>
                        </a:lnTo>
                        <a:lnTo>
                          <a:pt x="93" y="193"/>
                        </a:lnTo>
                        <a:lnTo>
                          <a:pt x="82" y="182"/>
                        </a:lnTo>
                        <a:lnTo>
                          <a:pt x="85" y="166"/>
                        </a:lnTo>
                        <a:lnTo>
                          <a:pt x="66" y="164"/>
                        </a:lnTo>
                        <a:lnTo>
                          <a:pt x="56" y="172"/>
                        </a:lnTo>
                        <a:lnTo>
                          <a:pt x="29" y="174"/>
                        </a:lnTo>
                        <a:lnTo>
                          <a:pt x="21" y="184"/>
                        </a:lnTo>
                        <a:lnTo>
                          <a:pt x="0" y="182"/>
                        </a:lnTo>
                        <a:lnTo>
                          <a:pt x="0" y="174"/>
                        </a:lnTo>
                        <a:lnTo>
                          <a:pt x="9" y="172"/>
                        </a:lnTo>
                        <a:lnTo>
                          <a:pt x="36" y="146"/>
                        </a:lnTo>
                        <a:lnTo>
                          <a:pt x="83" y="141"/>
                        </a:lnTo>
                        <a:lnTo>
                          <a:pt x="83" y="144"/>
                        </a:lnTo>
                        <a:lnTo>
                          <a:pt x="93" y="146"/>
                        </a:lnTo>
                        <a:lnTo>
                          <a:pt x="99" y="141"/>
                        </a:lnTo>
                        <a:lnTo>
                          <a:pt x="99" y="130"/>
                        </a:lnTo>
                        <a:lnTo>
                          <a:pt x="109" y="119"/>
                        </a:lnTo>
                        <a:lnTo>
                          <a:pt x="114" y="103"/>
                        </a:lnTo>
                        <a:lnTo>
                          <a:pt x="120" y="99"/>
                        </a:lnTo>
                        <a:lnTo>
                          <a:pt x="124" y="99"/>
                        </a:lnTo>
                        <a:lnTo>
                          <a:pt x="117" y="108"/>
                        </a:lnTo>
                        <a:lnTo>
                          <a:pt x="118" y="117"/>
                        </a:lnTo>
                        <a:lnTo>
                          <a:pt x="144" y="103"/>
                        </a:lnTo>
                        <a:lnTo>
                          <a:pt x="162" y="87"/>
                        </a:lnTo>
                        <a:lnTo>
                          <a:pt x="171" y="65"/>
                        </a:lnTo>
                        <a:lnTo>
                          <a:pt x="177" y="48"/>
                        </a:lnTo>
                        <a:lnTo>
                          <a:pt x="177" y="43"/>
                        </a:lnTo>
                        <a:lnTo>
                          <a:pt x="171" y="38"/>
                        </a:lnTo>
                        <a:lnTo>
                          <a:pt x="176" y="32"/>
                        </a:lnTo>
                        <a:lnTo>
                          <a:pt x="176" y="20"/>
                        </a:lnTo>
                        <a:lnTo>
                          <a:pt x="183" y="6"/>
                        </a:lnTo>
                        <a:lnTo>
                          <a:pt x="190" y="16"/>
                        </a:lnTo>
                        <a:lnTo>
                          <a:pt x="197" y="14"/>
                        </a:lnTo>
                        <a:lnTo>
                          <a:pt x="200" y="5"/>
                        </a:lnTo>
                        <a:lnTo>
                          <a:pt x="192" y="9"/>
                        </a:lnTo>
                        <a:lnTo>
                          <a:pt x="191" y="4"/>
                        </a:lnTo>
                        <a:lnTo>
                          <a:pt x="192" y="0"/>
                        </a:lnTo>
                        <a:lnTo>
                          <a:pt x="197"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91" name="Freeform 464"/>
                  <p:cNvSpPr>
                    <a:spLocks/>
                  </p:cNvSpPr>
                  <p:nvPr/>
                </p:nvSpPr>
                <p:spPr bwMode="auto">
                  <a:xfrm>
                    <a:off x="7311" y="3231"/>
                    <a:ext cx="4" cy="4"/>
                  </a:xfrm>
                  <a:custGeom>
                    <a:avLst/>
                    <a:gdLst>
                      <a:gd name="T0" fmla="*/ 1 w 4"/>
                      <a:gd name="T1" fmla="*/ 0 h 4"/>
                      <a:gd name="T2" fmla="*/ 0 w 4"/>
                      <a:gd name="T3" fmla="*/ 2 h 4"/>
                      <a:gd name="T4" fmla="*/ 4 w 4"/>
                      <a:gd name="T5" fmla="*/ 4 h 4"/>
                      <a:gd name="T6" fmla="*/ 1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1" y="0"/>
                        </a:moveTo>
                        <a:lnTo>
                          <a:pt x="0" y="2"/>
                        </a:lnTo>
                        <a:lnTo>
                          <a:pt x="4" y="4"/>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203" name="Freeform 465"/>
                <p:cNvSpPr>
                  <a:spLocks/>
                </p:cNvSpPr>
                <p:nvPr/>
              </p:nvSpPr>
              <p:spPr bwMode="auto">
                <a:xfrm>
                  <a:off x="4913" y="2168"/>
                  <a:ext cx="99" cy="109"/>
                </a:xfrm>
                <a:custGeom>
                  <a:avLst/>
                  <a:gdLst>
                    <a:gd name="T0" fmla="*/ 97 w 122"/>
                    <a:gd name="T1" fmla="*/ 8 h 134"/>
                    <a:gd name="T2" fmla="*/ 99 w 122"/>
                    <a:gd name="T3" fmla="*/ 12 h 134"/>
                    <a:gd name="T4" fmla="*/ 84 w 122"/>
                    <a:gd name="T5" fmla="*/ 29 h 134"/>
                    <a:gd name="T6" fmla="*/ 84 w 122"/>
                    <a:gd name="T7" fmla="*/ 44 h 134"/>
                    <a:gd name="T8" fmla="*/ 63 w 122"/>
                    <a:gd name="T9" fmla="*/ 60 h 134"/>
                    <a:gd name="T10" fmla="*/ 49 w 122"/>
                    <a:gd name="T11" fmla="*/ 67 h 134"/>
                    <a:gd name="T12" fmla="*/ 49 w 122"/>
                    <a:gd name="T13" fmla="*/ 80 h 134"/>
                    <a:gd name="T14" fmla="*/ 63 w 122"/>
                    <a:gd name="T15" fmla="*/ 92 h 134"/>
                    <a:gd name="T16" fmla="*/ 54 w 122"/>
                    <a:gd name="T17" fmla="*/ 98 h 134"/>
                    <a:gd name="T18" fmla="*/ 44 w 122"/>
                    <a:gd name="T19" fmla="*/ 98 h 134"/>
                    <a:gd name="T20" fmla="*/ 33 w 122"/>
                    <a:gd name="T21" fmla="*/ 108 h 134"/>
                    <a:gd name="T22" fmla="*/ 20 w 122"/>
                    <a:gd name="T23" fmla="*/ 103 h 134"/>
                    <a:gd name="T24" fmla="*/ 19 w 122"/>
                    <a:gd name="T25" fmla="*/ 107 h 134"/>
                    <a:gd name="T26" fmla="*/ 14 w 122"/>
                    <a:gd name="T27" fmla="*/ 109 h 134"/>
                    <a:gd name="T28" fmla="*/ 11 w 122"/>
                    <a:gd name="T29" fmla="*/ 104 h 134"/>
                    <a:gd name="T30" fmla="*/ 13 w 122"/>
                    <a:gd name="T31" fmla="*/ 101 h 134"/>
                    <a:gd name="T32" fmla="*/ 6 w 122"/>
                    <a:gd name="T33" fmla="*/ 102 h 134"/>
                    <a:gd name="T34" fmla="*/ 10 w 122"/>
                    <a:gd name="T35" fmla="*/ 93 h 134"/>
                    <a:gd name="T36" fmla="*/ 16 w 122"/>
                    <a:gd name="T37" fmla="*/ 89 h 134"/>
                    <a:gd name="T38" fmla="*/ 13 w 122"/>
                    <a:gd name="T39" fmla="*/ 88 h 134"/>
                    <a:gd name="T40" fmla="*/ 17 w 122"/>
                    <a:gd name="T41" fmla="*/ 72 h 134"/>
                    <a:gd name="T42" fmla="*/ 4 w 122"/>
                    <a:gd name="T43" fmla="*/ 72 h 134"/>
                    <a:gd name="T44" fmla="*/ 0 w 122"/>
                    <a:gd name="T45" fmla="*/ 64 h 134"/>
                    <a:gd name="T46" fmla="*/ 8 w 122"/>
                    <a:gd name="T47" fmla="*/ 53 h 134"/>
                    <a:gd name="T48" fmla="*/ 24 w 122"/>
                    <a:gd name="T49" fmla="*/ 46 h 134"/>
                    <a:gd name="T50" fmla="*/ 39 w 122"/>
                    <a:gd name="T51" fmla="*/ 30 h 134"/>
                    <a:gd name="T52" fmla="*/ 49 w 122"/>
                    <a:gd name="T53" fmla="*/ 35 h 134"/>
                    <a:gd name="T54" fmla="*/ 61 w 122"/>
                    <a:gd name="T55" fmla="*/ 33 h 134"/>
                    <a:gd name="T56" fmla="*/ 60 w 122"/>
                    <a:gd name="T57" fmla="*/ 21 h 134"/>
                    <a:gd name="T58" fmla="*/ 72 w 122"/>
                    <a:gd name="T59" fmla="*/ 20 h 134"/>
                    <a:gd name="T60" fmla="*/ 81 w 122"/>
                    <a:gd name="T61" fmla="*/ 13 h 134"/>
                    <a:gd name="T62" fmla="*/ 89 w 122"/>
                    <a:gd name="T63" fmla="*/ 0 h 134"/>
                    <a:gd name="T64" fmla="*/ 97 w 122"/>
                    <a:gd name="T65" fmla="*/ 8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2" h="134">
                      <a:moveTo>
                        <a:pt x="120" y="10"/>
                      </a:moveTo>
                      <a:lnTo>
                        <a:pt x="122" y="15"/>
                      </a:lnTo>
                      <a:lnTo>
                        <a:pt x="103" y="36"/>
                      </a:lnTo>
                      <a:lnTo>
                        <a:pt x="103" y="54"/>
                      </a:lnTo>
                      <a:lnTo>
                        <a:pt x="78" y="74"/>
                      </a:lnTo>
                      <a:lnTo>
                        <a:pt x="60" y="82"/>
                      </a:lnTo>
                      <a:lnTo>
                        <a:pt x="60" y="98"/>
                      </a:lnTo>
                      <a:lnTo>
                        <a:pt x="78" y="113"/>
                      </a:lnTo>
                      <a:lnTo>
                        <a:pt x="66" y="121"/>
                      </a:lnTo>
                      <a:lnTo>
                        <a:pt x="54" y="121"/>
                      </a:lnTo>
                      <a:lnTo>
                        <a:pt x="41" y="133"/>
                      </a:lnTo>
                      <a:lnTo>
                        <a:pt x="25" y="127"/>
                      </a:lnTo>
                      <a:lnTo>
                        <a:pt x="24" y="132"/>
                      </a:lnTo>
                      <a:lnTo>
                        <a:pt x="17" y="134"/>
                      </a:lnTo>
                      <a:lnTo>
                        <a:pt x="14" y="128"/>
                      </a:lnTo>
                      <a:lnTo>
                        <a:pt x="16" y="124"/>
                      </a:lnTo>
                      <a:lnTo>
                        <a:pt x="7" y="125"/>
                      </a:lnTo>
                      <a:lnTo>
                        <a:pt x="12" y="114"/>
                      </a:lnTo>
                      <a:lnTo>
                        <a:pt x="20" y="110"/>
                      </a:lnTo>
                      <a:lnTo>
                        <a:pt x="16" y="108"/>
                      </a:lnTo>
                      <a:lnTo>
                        <a:pt x="21" y="89"/>
                      </a:lnTo>
                      <a:lnTo>
                        <a:pt x="5" y="88"/>
                      </a:lnTo>
                      <a:lnTo>
                        <a:pt x="0" y="79"/>
                      </a:lnTo>
                      <a:lnTo>
                        <a:pt x="10" y="65"/>
                      </a:lnTo>
                      <a:lnTo>
                        <a:pt x="29" y="56"/>
                      </a:lnTo>
                      <a:lnTo>
                        <a:pt x="48" y="37"/>
                      </a:lnTo>
                      <a:lnTo>
                        <a:pt x="60" y="43"/>
                      </a:lnTo>
                      <a:lnTo>
                        <a:pt x="75" y="41"/>
                      </a:lnTo>
                      <a:lnTo>
                        <a:pt x="74" y="26"/>
                      </a:lnTo>
                      <a:lnTo>
                        <a:pt x="89" y="25"/>
                      </a:lnTo>
                      <a:lnTo>
                        <a:pt x="100" y="16"/>
                      </a:lnTo>
                      <a:lnTo>
                        <a:pt x="110" y="0"/>
                      </a:lnTo>
                      <a:lnTo>
                        <a:pt x="120"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204" name="Group 466"/>
                <p:cNvGrpSpPr>
                  <a:grpSpLocks/>
                </p:cNvGrpSpPr>
                <p:nvPr/>
              </p:nvGrpSpPr>
              <p:grpSpPr bwMode="auto">
                <a:xfrm>
                  <a:off x="4940" y="2260"/>
                  <a:ext cx="54" cy="105"/>
                  <a:chOff x="7020" y="3405"/>
                  <a:chExt cx="67" cy="128"/>
                </a:xfrm>
                <a:grpFill/>
              </p:grpSpPr>
              <p:sp>
                <p:nvSpPr>
                  <p:cNvPr id="279" name="Freeform 467"/>
                  <p:cNvSpPr>
                    <a:spLocks/>
                  </p:cNvSpPr>
                  <p:nvPr/>
                </p:nvSpPr>
                <p:spPr bwMode="auto">
                  <a:xfrm>
                    <a:off x="7022" y="3528"/>
                    <a:ext cx="14" cy="5"/>
                  </a:xfrm>
                  <a:custGeom>
                    <a:avLst/>
                    <a:gdLst>
                      <a:gd name="T0" fmla="*/ 1 w 14"/>
                      <a:gd name="T1" fmla="*/ 0 h 5"/>
                      <a:gd name="T2" fmla="*/ 0 w 14"/>
                      <a:gd name="T3" fmla="*/ 4 h 5"/>
                      <a:gd name="T4" fmla="*/ 4 w 14"/>
                      <a:gd name="T5" fmla="*/ 5 h 5"/>
                      <a:gd name="T6" fmla="*/ 14 w 14"/>
                      <a:gd name="T7" fmla="*/ 0 h 5"/>
                      <a:gd name="T8" fmla="*/ 1 w 14"/>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5">
                        <a:moveTo>
                          <a:pt x="1" y="0"/>
                        </a:moveTo>
                        <a:lnTo>
                          <a:pt x="0" y="4"/>
                        </a:lnTo>
                        <a:lnTo>
                          <a:pt x="4" y="5"/>
                        </a:lnTo>
                        <a:lnTo>
                          <a:pt x="14" y="0"/>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80" name="Freeform 468"/>
                  <p:cNvSpPr>
                    <a:spLocks/>
                  </p:cNvSpPr>
                  <p:nvPr/>
                </p:nvSpPr>
                <p:spPr bwMode="auto">
                  <a:xfrm>
                    <a:off x="7020" y="3405"/>
                    <a:ext cx="67" cy="100"/>
                  </a:xfrm>
                  <a:custGeom>
                    <a:avLst/>
                    <a:gdLst>
                      <a:gd name="T0" fmla="*/ 45 w 67"/>
                      <a:gd name="T1" fmla="*/ 0 h 100"/>
                      <a:gd name="T2" fmla="*/ 61 w 67"/>
                      <a:gd name="T3" fmla="*/ 26 h 100"/>
                      <a:gd name="T4" fmla="*/ 67 w 67"/>
                      <a:gd name="T5" fmla="*/ 60 h 100"/>
                      <a:gd name="T6" fmla="*/ 61 w 67"/>
                      <a:gd name="T7" fmla="*/ 77 h 100"/>
                      <a:gd name="T8" fmla="*/ 54 w 67"/>
                      <a:gd name="T9" fmla="*/ 83 h 100"/>
                      <a:gd name="T10" fmla="*/ 48 w 67"/>
                      <a:gd name="T11" fmla="*/ 81 h 100"/>
                      <a:gd name="T12" fmla="*/ 43 w 67"/>
                      <a:gd name="T13" fmla="*/ 89 h 100"/>
                      <a:gd name="T14" fmla="*/ 35 w 67"/>
                      <a:gd name="T15" fmla="*/ 85 h 100"/>
                      <a:gd name="T16" fmla="*/ 28 w 67"/>
                      <a:gd name="T17" fmla="*/ 93 h 100"/>
                      <a:gd name="T18" fmla="*/ 26 w 67"/>
                      <a:gd name="T19" fmla="*/ 89 h 100"/>
                      <a:gd name="T20" fmla="*/ 23 w 67"/>
                      <a:gd name="T21" fmla="*/ 97 h 100"/>
                      <a:gd name="T22" fmla="*/ 21 w 67"/>
                      <a:gd name="T23" fmla="*/ 95 h 100"/>
                      <a:gd name="T24" fmla="*/ 23 w 67"/>
                      <a:gd name="T25" fmla="*/ 91 h 100"/>
                      <a:gd name="T26" fmla="*/ 15 w 67"/>
                      <a:gd name="T27" fmla="*/ 98 h 100"/>
                      <a:gd name="T28" fmla="*/ 2 w 67"/>
                      <a:gd name="T29" fmla="*/ 100 h 100"/>
                      <a:gd name="T30" fmla="*/ 3 w 67"/>
                      <a:gd name="T31" fmla="*/ 93 h 100"/>
                      <a:gd name="T32" fmla="*/ 7 w 67"/>
                      <a:gd name="T33" fmla="*/ 95 h 100"/>
                      <a:gd name="T34" fmla="*/ 8 w 67"/>
                      <a:gd name="T35" fmla="*/ 90 h 100"/>
                      <a:gd name="T36" fmla="*/ 3 w 67"/>
                      <a:gd name="T37" fmla="*/ 88 h 100"/>
                      <a:gd name="T38" fmla="*/ 12 w 67"/>
                      <a:gd name="T39" fmla="*/ 65 h 100"/>
                      <a:gd name="T40" fmla="*/ 7 w 67"/>
                      <a:gd name="T41" fmla="*/ 46 h 100"/>
                      <a:gd name="T42" fmla="*/ 3 w 67"/>
                      <a:gd name="T43" fmla="*/ 51 h 100"/>
                      <a:gd name="T44" fmla="*/ 0 w 67"/>
                      <a:gd name="T45" fmla="*/ 44 h 100"/>
                      <a:gd name="T46" fmla="*/ 11 w 67"/>
                      <a:gd name="T47" fmla="*/ 39 h 100"/>
                      <a:gd name="T48" fmla="*/ 15 w 67"/>
                      <a:gd name="T49" fmla="*/ 42 h 100"/>
                      <a:gd name="T50" fmla="*/ 8 w 67"/>
                      <a:gd name="T51" fmla="*/ 20 h 100"/>
                      <a:gd name="T52" fmla="*/ 21 w 67"/>
                      <a:gd name="T53" fmla="*/ 8 h 100"/>
                      <a:gd name="T54" fmla="*/ 33 w 67"/>
                      <a:gd name="T55" fmla="*/ 8 h 100"/>
                      <a:gd name="T56" fmla="*/ 45 w 67"/>
                      <a:gd name="T57" fmla="*/ 0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7" h="100">
                        <a:moveTo>
                          <a:pt x="45" y="0"/>
                        </a:moveTo>
                        <a:lnTo>
                          <a:pt x="61" y="26"/>
                        </a:lnTo>
                        <a:lnTo>
                          <a:pt x="67" y="60"/>
                        </a:lnTo>
                        <a:lnTo>
                          <a:pt x="61" y="77"/>
                        </a:lnTo>
                        <a:lnTo>
                          <a:pt x="54" y="83"/>
                        </a:lnTo>
                        <a:lnTo>
                          <a:pt x="48" y="81"/>
                        </a:lnTo>
                        <a:lnTo>
                          <a:pt x="43" y="89"/>
                        </a:lnTo>
                        <a:lnTo>
                          <a:pt x="35" y="85"/>
                        </a:lnTo>
                        <a:lnTo>
                          <a:pt x="28" y="93"/>
                        </a:lnTo>
                        <a:lnTo>
                          <a:pt x="26" y="89"/>
                        </a:lnTo>
                        <a:lnTo>
                          <a:pt x="23" y="97"/>
                        </a:lnTo>
                        <a:lnTo>
                          <a:pt x="21" y="95"/>
                        </a:lnTo>
                        <a:lnTo>
                          <a:pt x="23" y="91"/>
                        </a:lnTo>
                        <a:lnTo>
                          <a:pt x="15" y="98"/>
                        </a:lnTo>
                        <a:lnTo>
                          <a:pt x="2" y="100"/>
                        </a:lnTo>
                        <a:lnTo>
                          <a:pt x="3" y="93"/>
                        </a:lnTo>
                        <a:lnTo>
                          <a:pt x="7" y="95"/>
                        </a:lnTo>
                        <a:lnTo>
                          <a:pt x="8" y="90"/>
                        </a:lnTo>
                        <a:lnTo>
                          <a:pt x="3" y="88"/>
                        </a:lnTo>
                        <a:lnTo>
                          <a:pt x="12" y="65"/>
                        </a:lnTo>
                        <a:lnTo>
                          <a:pt x="7" y="46"/>
                        </a:lnTo>
                        <a:lnTo>
                          <a:pt x="3" y="51"/>
                        </a:lnTo>
                        <a:lnTo>
                          <a:pt x="0" y="44"/>
                        </a:lnTo>
                        <a:lnTo>
                          <a:pt x="11" y="39"/>
                        </a:lnTo>
                        <a:lnTo>
                          <a:pt x="15" y="42"/>
                        </a:lnTo>
                        <a:lnTo>
                          <a:pt x="8" y="20"/>
                        </a:lnTo>
                        <a:lnTo>
                          <a:pt x="21" y="8"/>
                        </a:lnTo>
                        <a:lnTo>
                          <a:pt x="33" y="8"/>
                        </a:lnTo>
                        <a:lnTo>
                          <a:pt x="4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205" name="Freeform 469"/>
                <p:cNvSpPr>
                  <a:spLocks/>
                </p:cNvSpPr>
                <p:nvPr/>
              </p:nvSpPr>
              <p:spPr bwMode="auto">
                <a:xfrm>
                  <a:off x="4530" y="2555"/>
                  <a:ext cx="115" cy="142"/>
                </a:xfrm>
                <a:custGeom>
                  <a:avLst/>
                  <a:gdLst>
                    <a:gd name="T0" fmla="*/ 15 w 141"/>
                    <a:gd name="T1" fmla="*/ 15 h 174"/>
                    <a:gd name="T2" fmla="*/ 1 w 141"/>
                    <a:gd name="T3" fmla="*/ 30 h 174"/>
                    <a:gd name="T4" fmla="*/ 0 w 141"/>
                    <a:gd name="T5" fmla="*/ 34 h 174"/>
                    <a:gd name="T6" fmla="*/ 5 w 141"/>
                    <a:gd name="T7" fmla="*/ 37 h 174"/>
                    <a:gd name="T8" fmla="*/ 6 w 141"/>
                    <a:gd name="T9" fmla="*/ 47 h 174"/>
                    <a:gd name="T10" fmla="*/ 15 w 141"/>
                    <a:gd name="T11" fmla="*/ 50 h 174"/>
                    <a:gd name="T12" fmla="*/ 11 w 141"/>
                    <a:gd name="T13" fmla="*/ 82 h 174"/>
                    <a:gd name="T14" fmla="*/ 27 w 141"/>
                    <a:gd name="T15" fmla="*/ 72 h 174"/>
                    <a:gd name="T16" fmla="*/ 38 w 141"/>
                    <a:gd name="T17" fmla="*/ 77 h 174"/>
                    <a:gd name="T18" fmla="*/ 43 w 141"/>
                    <a:gd name="T19" fmla="*/ 74 h 174"/>
                    <a:gd name="T20" fmla="*/ 46 w 141"/>
                    <a:gd name="T21" fmla="*/ 71 h 174"/>
                    <a:gd name="T22" fmla="*/ 51 w 141"/>
                    <a:gd name="T23" fmla="*/ 69 h 174"/>
                    <a:gd name="T24" fmla="*/ 56 w 141"/>
                    <a:gd name="T25" fmla="*/ 69 h 174"/>
                    <a:gd name="T26" fmla="*/ 68 w 141"/>
                    <a:gd name="T27" fmla="*/ 82 h 174"/>
                    <a:gd name="T28" fmla="*/ 73 w 141"/>
                    <a:gd name="T29" fmla="*/ 104 h 174"/>
                    <a:gd name="T30" fmla="*/ 83 w 141"/>
                    <a:gd name="T31" fmla="*/ 115 h 174"/>
                    <a:gd name="T32" fmla="*/ 83 w 141"/>
                    <a:gd name="T33" fmla="*/ 132 h 174"/>
                    <a:gd name="T34" fmla="*/ 79 w 141"/>
                    <a:gd name="T35" fmla="*/ 136 h 174"/>
                    <a:gd name="T36" fmla="*/ 90 w 141"/>
                    <a:gd name="T37" fmla="*/ 142 h 174"/>
                    <a:gd name="T38" fmla="*/ 97 w 141"/>
                    <a:gd name="T39" fmla="*/ 134 h 174"/>
                    <a:gd name="T40" fmla="*/ 107 w 141"/>
                    <a:gd name="T41" fmla="*/ 135 h 174"/>
                    <a:gd name="T42" fmla="*/ 114 w 141"/>
                    <a:gd name="T43" fmla="*/ 130 h 174"/>
                    <a:gd name="T44" fmla="*/ 115 w 141"/>
                    <a:gd name="T45" fmla="*/ 120 h 174"/>
                    <a:gd name="T46" fmla="*/ 109 w 141"/>
                    <a:gd name="T47" fmla="*/ 104 h 174"/>
                    <a:gd name="T48" fmla="*/ 100 w 141"/>
                    <a:gd name="T49" fmla="*/ 100 h 174"/>
                    <a:gd name="T50" fmla="*/ 99 w 141"/>
                    <a:gd name="T51" fmla="*/ 95 h 174"/>
                    <a:gd name="T52" fmla="*/ 97 w 141"/>
                    <a:gd name="T53" fmla="*/ 87 h 174"/>
                    <a:gd name="T54" fmla="*/ 90 w 141"/>
                    <a:gd name="T55" fmla="*/ 83 h 174"/>
                    <a:gd name="T56" fmla="*/ 77 w 141"/>
                    <a:gd name="T57" fmla="*/ 66 h 174"/>
                    <a:gd name="T58" fmla="*/ 59 w 141"/>
                    <a:gd name="T59" fmla="*/ 55 h 174"/>
                    <a:gd name="T60" fmla="*/ 61 w 141"/>
                    <a:gd name="T61" fmla="*/ 48 h 174"/>
                    <a:gd name="T62" fmla="*/ 68 w 141"/>
                    <a:gd name="T63" fmla="*/ 48 h 174"/>
                    <a:gd name="T64" fmla="*/ 73 w 141"/>
                    <a:gd name="T65" fmla="*/ 43 h 174"/>
                    <a:gd name="T66" fmla="*/ 66 w 141"/>
                    <a:gd name="T67" fmla="*/ 30 h 174"/>
                    <a:gd name="T68" fmla="*/ 63 w 141"/>
                    <a:gd name="T69" fmla="*/ 27 h 174"/>
                    <a:gd name="T70" fmla="*/ 46 w 141"/>
                    <a:gd name="T71" fmla="*/ 27 h 174"/>
                    <a:gd name="T72" fmla="*/ 42 w 141"/>
                    <a:gd name="T73" fmla="*/ 24 h 174"/>
                    <a:gd name="T74" fmla="*/ 42 w 141"/>
                    <a:gd name="T75" fmla="*/ 15 h 174"/>
                    <a:gd name="T76" fmla="*/ 33 w 141"/>
                    <a:gd name="T77" fmla="*/ 2 h 174"/>
                    <a:gd name="T78" fmla="*/ 25 w 141"/>
                    <a:gd name="T79" fmla="*/ 0 h 174"/>
                    <a:gd name="T80" fmla="*/ 22 w 141"/>
                    <a:gd name="T81" fmla="*/ 2 h 174"/>
                    <a:gd name="T82" fmla="*/ 23 w 141"/>
                    <a:gd name="T83" fmla="*/ 20 h 174"/>
                    <a:gd name="T84" fmla="*/ 17 w 141"/>
                    <a:gd name="T85" fmla="*/ 23 h 174"/>
                    <a:gd name="T86" fmla="*/ 15 w 141"/>
                    <a:gd name="T87" fmla="*/ 15 h 1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1" h="174">
                      <a:moveTo>
                        <a:pt x="18" y="18"/>
                      </a:moveTo>
                      <a:lnTo>
                        <a:pt x="1" y="37"/>
                      </a:lnTo>
                      <a:lnTo>
                        <a:pt x="0" y="42"/>
                      </a:lnTo>
                      <a:lnTo>
                        <a:pt x="6" y="45"/>
                      </a:lnTo>
                      <a:lnTo>
                        <a:pt x="7" y="58"/>
                      </a:lnTo>
                      <a:lnTo>
                        <a:pt x="18" y="61"/>
                      </a:lnTo>
                      <a:lnTo>
                        <a:pt x="14" y="101"/>
                      </a:lnTo>
                      <a:lnTo>
                        <a:pt x="33" y="88"/>
                      </a:lnTo>
                      <a:lnTo>
                        <a:pt x="47" y="94"/>
                      </a:lnTo>
                      <a:lnTo>
                        <a:pt x="53" y="91"/>
                      </a:lnTo>
                      <a:lnTo>
                        <a:pt x="56" y="87"/>
                      </a:lnTo>
                      <a:lnTo>
                        <a:pt x="63" y="85"/>
                      </a:lnTo>
                      <a:lnTo>
                        <a:pt x="69" y="85"/>
                      </a:lnTo>
                      <a:lnTo>
                        <a:pt x="83" y="101"/>
                      </a:lnTo>
                      <a:lnTo>
                        <a:pt x="89" y="127"/>
                      </a:lnTo>
                      <a:lnTo>
                        <a:pt x="102" y="141"/>
                      </a:lnTo>
                      <a:lnTo>
                        <a:pt x="102" y="162"/>
                      </a:lnTo>
                      <a:lnTo>
                        <a:pt x="97" y="167"/>
                      </a:lnTo>
                      <a:lnTo>
                        <a:pt x="110" y="174"/>
                      </a:lnTo>
                      <a:lnTo>
                        <a:pt x="119" y="164"/>
                      </a:lnTo>
                      <a:lnTo>
                        <a:pt x="131" y="166"/>
                      </a:lnTo>
                      <a:lnTo>
                        <a:pt x="140" y="159"/>
                      </a:lnTo>
                      <a:lnTo>
                        <a:pt x="141" y="147"/>
                      </a:lnTo>
                      <a:lnTo>
                        <a:pt x="134" y="128"/>
                      </a:lnTo>
                      <a:lnTo>
                        <a:pt x="122" y="122"/>
                      </a:lnTo>
                      <a:lnTo>
                        <a:pt x="121" y="117"/>
                      </a:lnTo>
                      <a:lnTo>
                        <a:pt x="119" y="107"/>
                      </a:lnTo>
                      <a:lnTo>
                        <a:pt x="110" y="102"/>
                      </a:lnTo>
                      <a:lnTo>
                        <a:pt x="95" y="81"/>
                      </a:lnTo>
                      <a:lnTo>
                        <a:pt x="72" y="67"/>
                      </a:lnTo>
                      <a:lnTo>
                        <a:pt x="75" y="59"/>
                      </a:lnTo>
                      <a:lnTo>
                        <a:pt x="83" y="59"/>
                      </a:lnTo>
                      <a:lnTo>
                        <a:pt x="89" y="53"/>
                      </a:lnTo>
                      <a:lnTo>
                        <a:pt x="81" y="37"/>
                      </a:lnTo>
                      <a:lnTo>
                        <a:pt x="77" y="33"/>
                      </a:lnTo>
                      <a:lnTo>
                        <a:pt x="57" y="33"/>
                      </a:lnTo>
                      <a:lnTo>
                        <a:pt x="52" y="29"/>
                      </a:lnTo>
                      <a:lnTo>
                        <a:pt x="51" y="18"/>
                      </a:lnTo>
                      <a:lnTo>
                        <a:pt x="40" y="3"/>
                      </a:lnTo>
                      <a:lnTo>
                        <a:pt x="31" y="0"/>
                      </a:lnTo>
                      <a:lnTo>
                        <a:pt x="27" y="3"/>
                      </a:lnTo>
                      <a:lnTo>
                        <a:pt x="28" y="25"/>
                      </a:lnTo>
                      <a:lnTo>
                        <a:pt x="21" y="28"/>
                      </a:lnTo>
                      <a:lnTo>
                        <a:pt x="18" y="1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206" name="Group 470"/>
                <p:cNvGrpSpPr>
                  <a:grpSpLocks/>
                </p:cNvGrpSpPr>
                <p:nvPr/>
              </p:nvGrpSpPr>
              <p:grpSpPr bwMode="auto">
                <a:xfrm>
                  <a:off x="4530" y="2810"/>
                  <a:ext cx="302" cy="93"/>
                  <a:chOff x="6518" y="4079"/>
                  <a:chExt cx="370" cy="114"/>
                </a:xfrm>
                <a:grpFill/>
              </p:grpSpPr>
              <p:sp>
                <p:nvSpPr>
                  <p:cNvPr id="277" name="Freeform 471"/>
                  <p:cNvSpPr>
                    <a:spLocks/>
                  </p:cNvSpPr>
                  <p:nvPr/>
                </p:nvSpPr>
                <p:spPr bwMode="auto">
                  <a:xfrm>
                    <a:off x="6701" y="4079"/>
                    <a:ext cx="187" cy="114"/>
                  </a:xfrm>
                  <a:custGeom>
                    <a:avLst/>
                    <a:gdLst>
                      <a:gd name="T0" fmla="*/ 1 w 187"/>
                      <a:gd name="T1" fmla="*/ 93 h 114"/>
                      <a:gd name="T2" fmla="*/ 8 w 187"/>
                      <a:gd name="T3" fmla="*/ 99 h 114"/>
                      <a:gd name="T4" fmla="*/ 28 w 187"/>
                      <a:gd name="T5" fmla="*/ 103 h 114"/>
                      <a:gd name="T6" fmla="*/ 31 w 187"/>
                      <a:gd name="T7" fmla="*/ 89 h 114"/>
                      <a:gd name="T8" fmla="*/ 35 w 187"/>
                      <a:gd name="T9" fmla="*/ 89 h 114"/>
                      <a:gd name="T10" fmla="*/ 39 w 187"/>
                      <a:gd name="T11" fmla="*/ 78 h 114"/>
                      <a:gd name="T12" fmla="*/ 63 w 187"/>
                      <a:gd name="T13" fmla="*/ 74 h 114"/>
                      <a:gd name="T14" fmla="*/ 81 w 187"/>
                      <a:gd name="T15" fmla="*/ 54 h 114"/>
                      <a:gd name="T16" fmla="*/ 85 w 187"/>
                      <a:gd name="T17" fmla="*/ 45 h 114"/>
                      <a:gd name="T18" fmla="*/ 96 w 187"/>
                      <a:gd name="T19" fmla="*/ 56 h 114"/>
                      <a:gd name="T20" fmla="*/ 103 w 187"/>
                      <a:gd name="T21" fmla="*/ 41 h 114"/>
                      <a:gd name="T22" fmla="*/ 112 w 187"/>
                      <a:gd name="T23" fmla="*/ 49 h 114"/>
                      <a:gd name="T24" fmla="*/ 108 w 187"/>
                      <a:gd name="T25" fmla="*/ 39 h 114"/>
                      <a:gd name="T26" fmla="*/ 114 w 187"/>
                      <a:gd name="T27" fmla="*/ 34 h 114"/>
                      <a:gd name="T28" fmla="*/ 113 w 187"/>
                      <a:gd name="T29" fmla="*/ 28 h 114"/>
                      <a:gd name="T30" fmla="*/ 119 w 187"/>
                      <a:gd name="T31" fmla="*/ 26 h 114"/>
                      <a:gd name="T32" fmla="*/ 138 w 187"/>
                      <a:gd name="T33" fmla="*/ 0 h 114"/>
                      <a:gd name="T34" fmla="*/ 138 w 187"/>
                      <a:gd name="T35" fmla="*/ 6 h 114"/>
                      <a:gd name="T36" fmla="*/ 146 w 187"/>
                      <a:gd name="T37" fmla="*/ 0 h 114"/>
                      <a:gd name="T38" fmla="*/ 148 w 187"/>
                      <a:gd name="T39" fmla="*/ 5 h 114"/>
                      <a:gd name="T40" fmla="*/ 155 w 187"/>
                      <a:gd name="T41" fmla="*/ 9 h 114"/>
                      <a:gd name="T42" fmla="*/ 155 w 187"/>
                      <a:gd name="T43" fmla="*/ 19 h 114"/>
                      <a:gd name="T44" fmla="*/ 163 w 187"/>
                      <a:gd name="T45" fmla="*/ 18 h 114"/>
                      <a:gd name="T46" fmla="*/ 163 w 187"/>
                      <a:gd name="T47" fmla="*/ 24 h 114"/>
                      <a:gd name="T48" fmla="*/ 168 w 187"/>
                      <a:gd name="T49" fmla="*/ 23 h 114"/>
                      <a:gd name="T50" fmla="*/ 187 w 187"/>
                      <a:gd name="T51" fmla="*/ 33 h 114"/>
                      <a:gd name="T52" fmla="*/ 177 w 187"/>
                      <a:gd name="T53" fmla="*/ 39 h 114"/>
                      <a:gd name="T54" fmla="*/ 167 w 187"/>
                      <a:gd name="T55" fmla="*/ 39 h 114"/>
                      <a:gd name="T56" fmla="*/ 173 w 187"/>
                      <a:gd name="T57" fmla="*/ 49 h 114"/>
                      <a:gd name="T58" fmla="*/ 163 w 187"/>
                      <a:gd name="T59" fmla="*/ 53 h 114"/>
                      <a:gd name="T60" fmla="*/ 157 w 187"/>
                      <a:gd name="T61" fmla="*/ 50 h 114"/>
                      <a:gd name="T62" fmla="*/ 154 w 187"/>
                      <a:gd name="T63" fmla="*/ 53 h 114"/>
                      <a:gd name="T64" fmla="*/ 145 w 187"/>
                      <a:gd name="T65" fmla="*/ 49 h 114"/>
                      <a:gd name="T66" fmla="*/ 120 w 187"/>
                      <a:gd name="T67" fmla="*/ 50 h 114"/>
                      <a:gd name="T68" fmla="*/ 99 w 187"/>
                      <a:gd name="T69" fmla="*/ 97 h 114"/>
                      <a:gd name="T70" fmla="*/ 94 w 187"/>
                      <a:gd name="T71" fmla="*/ 103 h 114"/>
                      <a:gd name="T72" fmla="*/ 89 w 187"/>
                      <a:gd name="T73" fmla="*/ 107 h 114"/>
                      <a:gd name="T74" fmla="*/ 74 w 187"/>
                      <a:gd name="T75" fmla="*/ 110 h 114"/>
                      <a:gd name="T76" fmla="*/ 63 w 187"/>
                      <a:gd name="T77" fmla="*/ 104 h 114"/>
                      <a:gd name="T78" fmla="*/ 53 w 187"/>
                      <a:gd name="T79" fmla="*/ 104 h 114"/>
                      <a:gd name="T80" fmla="*/ 39 w 187"/>
                      <a:gd name="T81" fmla="*/ 114 h 114"/>
                      <a:gd name="T82" fmla="*/ 18 w 187"/>
                      <a:gd name="T83" fmla="*/ 114 h 114"/>
                      <a:gd name="T84" fmla="*/ 8 w 187"/>
                      <a:gd name="T85" fmla="*/ 110 h 114"/>
                      <a:gd name="T86" fmla="*/ 0 w 187"/>
                      <a:gd name="T87" fmla="*/ 94 h 114"/>
                      <a:gd name="T88" fmla="*/ 1 w 187"/>
                      <a:gd name="T89" fmla="*/ 93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87" h="114">
                        <a:moveTo>
                          <a:pt x="1" y="93"/>
                        </a:moveTo>
                        <a:lnTo>
                          <a:pt x="8" y="99"/>
                        </a:lnTo>
                        <a:lnTo>
                          <a:pt x="28" y="103"/>
                        </a:lnTo>
                        <a:lnTo>
                          <a:pt x="31" y="89"/>
                        </a:lnTo>
                        <a:lnTo>
                          <a:pt x="35" y="89"/>
                        </a:lnTo>
                        <a:lnTo>
                          <a:pt x="39" y="78"/>
                        </a:lnTo>
                        <a:lnTo>
                          <a:pt x="63" y="74"/>
                        </a:lnTo>
                        <a:lnTo>
                          <a:pt x="81" y="54"/>
                        </a:lnTo>
                        <a:lnTo>
                          <a:pt x="85" y="45"/>
                        </a:lnTo>
                        <a:lnTo>
                          <a:pt x="96" y="56"/>
                        </a:lnTo>
                        <a:lnTo>
                          <a:pt x="103" y="41"/>
                        </a:lnTo>
                        <a:lnTo>
                          <a:pt x="112" y="49"/>
                        </a:lnTo>
                        <a:lnTo>
                          <a:pt x="108" y="39"/>
                        </a:lnTo>
                        <a:lnTo>
                          <a:pt x="114" y="34"/>
                        </a:lnTo>
                        <a:lnTo>
                          <a:pt x="113" y="28"/>
                        </a:lnTo>
                        <a:lnTo>
                          <a:pt x="119" y="26"/>
                        </a:lnTo>
                        <a:lnTo>
                          <a:pt x="138" y="0"/>
                        </a:lnTo>
                        <a:lnTo>
                          <a:pt x="138" y="6"/>
                        </a:lnTo>
                        <a:lnTo>
                          <a:pt x="146" y="0"/>
                        </a:lnTo>
                        <a:lnTo>
                          <a:pt x="148" y="5"/>
                        </a:lnTo>
                        <a:lnTo>
                          <a:pt x="155" y="9"/>
                        </a:lnTo>
                        <a:lnTo>
                          <a:pt x="155" y="19"/>
                        </a:lnTo>
                        <a:lnTo>
                          <a:pt x="163" y="18"/>
                        </a:lnTo>
                        <a:lnTo>
                          <a:pt x="163" y="24"/>
                        </a:lnTo>
                        <a:lnTo>
                          <a:pt x="168" y="23"/>
                        </a:lnTo>
                        <a:lnTo>
                          <a:pt x="187" y="33"/>
                        </a:lnTo>
                        <a:lnTo>
                          <a:pt x="177" y="39"/>
                        </a:lnTo>
                        <a:lnTo>
                          <a:pt x="167" y="39"/>
                        </a:lnTo>
                        <a:lnTo>
                          <a:pt x="173" y="49"/>
                        </a:lnTo>
                        <a:lnTo>
                          <a:pt x="163" y="53"/>
                        </a:lnTo>
                        <a:lnTo>
                          <a:pt x="157" y="50"/>
                        </a:lnTo>
                        <a:lnTo>
                          <a:pt x="154" y="53"/>
                        </a:lnTo>
                        <a:lnTo>
                          <a:pt x="145" y="49"/>
                        </a:lnTo>
                        <a:lnTo>
                          <a:pt x="120" y="50"/>
                        </a:lnTo>
                        <a:lnTo>
                          <a:pt x="99" y="97"/>
                        </a:lnTo>
                        <a:lnTo>
                          <a:pt x="94" y="103"/>
                        </a:lnTo>
                        <a:lnTo>
                          <a:pt x="89" y="107"/>
                        </a:lnTo>
                        <a:lnTo>
                          <a:pt x="74" y="110"/>
                        </a:lnTo>
                        <a:lnTo>
                          <a:pt x="63" y="104"/>
                        </a:lnTo>
                        <a:lnTo>
                          <a:pt x="53" y="104"/>
                        </a:lnTo>
                        <a:lnTo>
                          <a:pt x="39" y="114"/>
                        </a:lnTo>
                        <a:lnTo>
                          <a:pt x="18" y="114"/>
                        </a:lnTo>
                        <a:lnTo>
                          <a:pt x="8" y="110"/>
                        </a:lnTo>
                        <a:lnTo>
                          <a:pt x="0" y="94"/>
                        </a:lnTo>
                        <a:lnTo>
                          <a:pt x="1" y="9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8" name="Freeform 472"/>
                  <p:cNvSpPr>
                    <a:spLocks/>
                  </p:cNvSpPr>
                  <p:nvPr/>
                </p:nvSpPr>
                <p:spPr bwMode="auto">
                  <a:xfrm>
                    <a:off x="6518" y="4082"/>
                    <a:ext cx="80" cy="102"/>
                  </a:xfrm>
                  <a:custGeom>
                    <a:avLst/>
                    <a:gdLst>
                      <a:gd name="T0" fmla="*/ 40 w 80"/>
                      <a:gd name="T1" fmla="*/ 10 h 102"/>
                      <a:gd name="T2" fmla="*/ 43 w 80"/>
                      <a:gd name="T3" fmla="*/ 10 h 102"/>
                      <a:gd name="T4" fmla="*/ 55 w 80"/>
                      <a:gd name="T5" fmla="*/ 21 h 102"/>
                      <a:gd name="T6" fmla="*/ 63 w 80"/>
                      <a:gd name="T7" fmla="*/ 33 h 102"/>
                      <a:gd name="T8" fmla="*/ 63 w 80"/>
                      <a:gd name="T9" fmla="*/ 67 h 102"/>
                      <a:gd name="T10" fmla="*/ 80 w 80"/>
                      <a:gd name="T11" fmla="*/ 94 h 102"/>
                      <a:gd name="T12" fmla="*/ 77 w 80"/>
                      <a:gd name="T13" fmla="*/ 102 h 102"/>
                      <a:gd name="T14" fmla="*/ 70 w 80"/>
                      <a:gd name="T15" fmla="*/ 99 h 102"/>
                      <a:gd name="T16" fmla="*/ 63 w 80"/>
                      <a:gd name="T17" fmla="*/ 102 h 102"/>
                      <a:gd name="T18" fmla="*/ 23 w 80"/>
                      <a:gd name="T19" fmla="*/ 74 h 102"/>
                      <a:gd name="T20" fmla="*/ 8 w 80"/>
                      <a:gd name="T21" fmla="*/ 46 h 102"/>
                      <a:gd name="T22" fmla="*/ 1 w 80"/>
                      <a:gd name="T23" fmla="*/ 5 h 102"/>
                      <a:gd name="T24" fmla="*/ 0 w 80"/>
                      <a:gd name="T25" fmla="*/ 0 h 102"/>
                      <a:gd name="T26" fmla="*/ 16 w 80"/>
                      <a:gd name="T27" fmla="*/ 5 h 102"/>
                      <a:gd name="T28" fmla="*/ 21 w 80"/>
                      <a:gd name="T29" fmla="*/ 20 h 102"/>
                      <a:gd name="T30" fmla="*/ 28 w 80"/>
                      <a:gd name="T31" fmla="*/ 15 h 102"/>
                      <a:gd name="T32" fmla="*/ 36 w 80"/>
                      <a:gd name="T33" fmla="*/ 15 h 102"/>
                      <a:gd name="T34" fmla="*/ 40 w 80"/>
                      <a:gd name="T35" fmla="*/ 10 h 1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 h="102">
                        <a:moveTo>
                          <a:pt x="40" y="10"/>
                        </a:moveTo>
                        <a:lnTo>
                          <a:pt x="43" y="10"/>
                        </a:lnTo>
                        <a:lnTo>
                          <a:pt x="55" y="21"/>
                        </a:lnTo>
                        <a:lnTo>
                          <a:pt x="63" y="33"/>
                        </a:lnTo>
                        <a:lnTo>
                          <a:pt x="63" y="67"/>
                        </a:lnTo>
                        <a:lnTo>
                          <a:pt x="80" y="94"/>
                        </a:lnTo>
                        <a:lnTo>
                          <a:pt x="77" y="102"/>
                        </a:lnTo>
                        <a:lnTo>
                          <a:pt x="70" y="99"/>
                        </a:lnTo>
                        <a:lnTo>
                          <a:pt x="63" y="102"/>
                        </a:lnTo>
                        <a:lnTo>
                          <a:pt x="23" y="74"/>
                        </a:lnTo>
                        <a:lnTo>
                          <a:pt x="8" y="46"/>
                        </a:lnTo>
                        <a:lnTo>
                          <a:pt x="1" y="5"/>
                        </a:lnTo>
                        <a:lnTo>
                          <a:pt x="0" y="0"/>
                        </a:lnTo>
                        <a:lnTo>
                          <a:pt x="16" y="5"/>
                        </a:lnTo>
                        <a:lnTo>
                          <a:pt x="21" y="20"/>
                        </a:lnTo>
                        <a:lnTo>
                          <a:pt x="28" y="15"/>
                        </a:lnTo>
                        <a:lnTo>
                          <a:pt x="36" y="15"/>
                        </a:lnTo>
                        <a:lnTo>
                          <a:pt x="40"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207" name="Freeform 473"/>
                <p:cNvSpPr>
                  <a:spLocks/>
                </p:cNvSpPr>
                <p:nvPr/>
              </p:nvSpPr>
              <p:spPr bwMode="auto">
                <a:xfrm>
                  <a:off x="4212" y="2418"/>
                  <a:ext cx="128" cy="71"/>
                </a:xfrm>
                <a:custGeom>
                  <a:avLst/>
                  <a:gdLst>
                    <a:gd name="T0" fmla="*/ 16 w 157"/>
                    <a:gd name="T1" fmla="*/ 2 h 88"/>
                    <a:gd name="T2" fmla="*/ 20 w 157"/>
                    <a:gd name="T3" fmla="*/ 6 h 88"/>
                    <a:gd name="T4" fmla="*/ 21 w 157"/>
                    <a:gd name="T5" fmla="*/ 0 h 88"/>
                    <a:gd name="T6" fmla="*/ 38 w 157"/>
                    <a:gd name="T7" fmla="*/ 4 h 88"/>
                    <a:gd name="T8" fmla="*/ 50 w 157"/>
                    <a:gd name="T9" fmla="*/ 14 h 88"/>
                    <a:gd name="T10" fmla="*/ 55 w 157"/>
                    <a:gd name="T11" fmla="*/ 23 h 88"/>
                    <a:gd name="T12" fmla="*/ 66 w 157"/>
                    <a:gd name="T13" fmla="*/ 19 h 88"/>
                    <a:gd name="T14" fmla="*/ 65 w 157"/>
                    <a:gd name="T15" fmla="*/ 27 h 88"/>
                    <a:gd name="T16" fmla="*/ 82 w 157"/>
                    <a:gd name="T17" fmla="*/ 31 h 88"/>
                    <a:gd name="T18" fmla="*/ 81 w 157"/>
                    <a:gd name="T19" fmla="*/ 36 h 88"/>
                    <a:gd name="T20" fmla="*/ 89 w 157"/>
                    <a:gd name="T21" fmla="*/ 39 h 88"/>
                    <a:gd name="T22" fmla="*/ 93 w 157"/>
                    <a:gd name="T23" fmla="*/ 44 h 88"/>
                    <a:gd name="T24" fmla="*/ 104 w 157"/>
                    <a:gd name="T25" fmla="*/ 42 h 88"/>
                    <a:gd name="T26" fmla="*/ 116 w 157"/>
                    <a:gd name="T27" fmla="*/ 45 h 88"/>
                    <a:gd name="T28" fmla="*/ 128 w 157"/>
                    <a:gd name="T29" fmla="*/ 44 h 88"/>
                    <a:gd name="T30" fmla="*/ 126 w 157"/>
                    <a:gd name="T31" fmla="*/ 56 h 88"/>
                    <a:gd name="T32" fmla="*/ 124 w 157"/>
                    <a:gd name="T33" fmla="*/ 60 h 88"/>
                    <a:gd name="T34" fmla="*/ 128 w 157"/>
                    <a:gd name="T35" fmla="*/ 64 h 88"/>
                    <a:gd name="T36" fmla="*/ 126 w 157"/>
                    <a:gd name="T37" fmla="*/ 69 h 88"/>
                    <a:gd name="T38" fmla="*/ 113 w 157"/>
                    <a:gd name="T39" fmla="*/ 71 h 88"/>
                    <a:gd name="T40" fmla="*/ 77 w 157"/>
                    <a:gd name="T41" fmla="*/ 63 h 88"/>
                    <a:gd name="T42" fmla="*/ 68 w 157"/>
                    <a:gd name="T43" fmla="*/ 53 h 88"/>
                    <a:gd name="T44" fmla="*/ 43 w 157"/>
                    <a:gd name="T45" fmla="*/ 52 h 88"/>
                    <a:gd name="T46" fmla="*/ 0 w 157"/>
                    <a:gd name="T47" fmla="*/ 27 h 88"/>
                    <a:gd name="T48" fmla="*/ 5 w 157"/>
                    <a:gd name="T49" fmla="*/ 10 h 88"/>
                    <a:gd name="T50" fmla="*/ 16 w 157"/>
                    <a:gd name="T51" fmla="*/ 2 h 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57" h="88">
                      <a:moveTo>
                        <a:pt x="20" y="2"/>
                      </a:moveTo>
                      <a:lnTo>
                        <a:pt x="25" y="7"/>
                      </a:lnTo>
                      <a:lnTo>
                        <a:pt x="26" y="0"/>
                      </a:lnTo>
                      <a:lnTo>
                        <a:pt x="46" y="5"/>
                      </a:lnTo>
                      <a:lnTo>
                        <a:pt x="61" y="17"/>
                      </a:lnTo>
                      <a:lnTo>
                        <a:pt x="68" y="29"/>
                      </a:lnTo>
                      <a:lnTo>
                        <a:pt x="81" y="24"/>
                      </a:lnTo>
                      <a:lnTo>
                        <a:pt x="80" y="34"/>
                      </a:lnTo>
                      <a:lnTo>
                        <a:pt x="100" y="38"/>
                      </a:lnTo>
                      <a:lnTo>
                        <a:pt x="99" y="44"/>
                      </a:lnTo>
                      <a:lnTo>
                        <a:pt x="109" y="48"/>
                      </a:lnTo>
                      <a:lnTo>
                        <a:pt x="114" y="54"/>
                      </a:lnTo>
                      <a:lnTo>
                        <a:pt x="128" y="52"/>
                      </a:lnTo>
                      <a:lnTo>
                        <a:pt x="142" y="56"/>
                      </a:lnTo>
                      <a:lnTo>
                        <a:pt x="157" y="54"/>
                      </a:lnTo>
                      <a:lnTo>
                        <a:pt x="154" y="70"/>
                      </a:lnTo>
                      <a:lnTo>
                        <a:pt x="152" y="74"/>
                      </a:lnTo>
                      <a:lnTo>
                        <a:pt x="157" y="79"/>
                      </a:lnTo>
                      <a:lnTo>
                        <a:pt x="154" y="86"/>
                      </a:lnTo>
                      <a:lnTo>
                        <a:pt x="138" y="88"/>
                      </a:lnTo>
                      <a:lnTo>
                        <a:pt x="95" y="78"/>
                      </a:lnTo>
                      <a:lnTo>
                        <a:pt x="83" y="66"/>
                      </a:lnTo>
                      <a:lnTo>
                        <a:pt x="53" y="65"/>
                      </a:lnTo>
                      <a:lnTo>
                        <a:pt x="0" y="34"/>
                      </a:lnTo>
                      <a:lnTo>
                        <a:pt x="6" y="13"/>
                      </a:lnTo>
                      <a:lnTo>
                        <a:pt x="2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08" name="Freeform 474"/>
                <p:cNvSpPr>
                  <a:spLocks/>
                </p:cNvSpPr>
                <p:nvPr/>
              </p:nvSpPr>
              <p:spPr bwMode="auto">
                <a:xfrm>
                  <a:off x="4490" y="2585"/>
                  <a:ext cx="124" cy="244"/>
                </a:xfrm>
                <a:custGeom>
                  <a:avLst/>
                  <a:gdLst>
                    <a:gd name="T0" fmla="*/ 120 w 151"/>
                    <a:gd name="T1" fmla="*/ 106 h 299"/>
                    <a:gd name="T2" fmla="*/ 89 w 151"/>
                    <a:gd name="T3" fmla="*/ 104 h 299"/>
                    <a:gd name="T4" fmla="*/ 78 w 151"/>
                    <a:gd name="T5" fmla="*/ 114 h 299"/>
                    <a:gd name="T6" fmla="*/ 74 w 151"/>
                    <a:gd name="T7" fmla="*/ 125 h 299"/>
                    <a:gd name="T8" fmla="*/ 76 w 151"/>
                    <a:gd name="T9" fmla="*/ 133 h 299"/>
                    <a:gd name="T10" fmla="*/ 82 w 151"/>
                    <a:gd name="T11" fmla="*/ 140 h 299"/>
                    <a:gd name="T12" fmla="*/ 83 w 151"/>
                    <a:gd name="T13" fmla="*/ 149 h 299"/>
                    <a:gd name="T14" fmla="*/ 80 w 151"/>
                    <a:gd name="T15" fmla="*/ 142 h 299"/>
                    <a:gd name="T16" fmla="*/ 67 w 151"/>
                    <a:gd name="T17" fmla="*/ 133 h 299"/>
                    <a:gd name="T18" fmla="*/ 52 w 151"/>
                    <a:gd name="T19" fmla="*/ 133 h 299"/>
                    <a:gd name="T20" fmla="*/ 51 w 151"/>
                    <a:gd name="T21" fmla="*/ 120 h 299"/>
                    <a:gd name="T22" fmla="*/ 40 w 151"/>
                    <a:gd name="T23" fmla="*/ 118 h 299"/>
                    <a:gd name="T24" fmla="*/ 37 w 151"/>
                    <a:gd name="T25" fmla="*/ 121 h 299"/>
                    <a:gd name="T26" fmla="*/ 35 w 151"/>
                    <a:gd name="T27" fmla="*/ 140 h 299"/>
                    <a:gd name="T28" fmla="*/ 25 w 151"/>
                    <a:gd name="T29" fmla="*/ 172 h 299"/>
                    <a:gd name="T30" fmla="*/ 26 w 151"/>
                    <a:gd name="T31" fmla="*/ 188 h 299"/>
                    <a:gd name="T32" fmla="*/ 34 w 151"/>
                    <a:gd name="T33" fmla="*/ 188 h 299"/>
                    <a:gd name="T34" fmla="*/ 46 w 151"/>
                    <a:gd name="T35" fmla="*/ 218 h 299"/>
                    <a:gd name="T36" fmla="*/ 52 w 151"/>
                    <a:gd name="T37" fmla="*/ 224 h 299"/>
                    <a:gd name="T38" fmla="*/ 62 w 151"/>
                    <a:gd name="T39" fmla="*/ 225 h 299"/>
                    <a:gd name="T40" fmla="*/ 73 w 151"/>
                    <a:gd name="T41" fmla="*/ 236 h 299"/>
                    <a:gd name="T42" fmla="*/ 70 w 151"/>
                    <a:gd name="T43" fmla="*/ 240 h 299"/>
                    <a:gd name="T44" fmla="*/ 63 w 151"/>
                    <a:gd name="T45" fmla="*/ 240 h 299"/>
                    <a:gd name="T46" fmla="*/ 57 w 151"/>
                    <a:gd name="T47" fmla="*/ 244 h 299"/>
                    <a:gd name="T48" fmla="*/ 53 w 151"/>
                    <a:gd name="T49" fmla="*/ 232 h 299"/>
                    <a:gd name="T50" fmla="*/ 40 w 151"/>
                    <a:gd name="T51" fmla="*/ 228 h 299"/>
                    <a:gd name="T52" fmla="*/ 41 w 151"/>
                    <a:gd name="T53" fmla="*/ 232 h 299"/>
                    <a:gd name="T54" fmla="*/ 17 w 151"/>
                    <a:gd name="T55" fmla="*/ 202 h 299"/>
                    <a:gd name="T56" fmla="*/ 11 w 151"/>
                    <a:gd name="T57" fmla="*/ 204 h 299"/>
                    <a:gd name="T58" fmla="*/ 11 w 151"/>
                    <a:gd name="T59" fmla="*/ 192 h 299"/>
                    <a:gd name="T60" fmla="*/ 17 w 151"/>
                    <a:gd name="T61" fmla="*/ 173 h 299"/>
                    <a:gd name="T62" fmla="*/ 20 w 151"/>
                    <a:gd name="T63" fmla="*/ 162 h 299"/>
                    <a:gd name="T64" fmla="*/ 31 w 151"/>
                    <a:gd name="T65" fmla="*/ 145 h 299"/>
                    <a:gd name="T66" fmla="*/ 23 w 151"/>
                    <a:gd name="T67" fmla="*/ 126 h 299"/>
                    <a:gd name="T68" fmla="*/ 22 w 151"/>
                    <a:gd name="T69" fmla="*/ 112 h 299"/>
                    <a:gd name="T70" fmla="*/ 11 w 151"/>
                    <a:gd name="T71" fmla="*/ 102 h 299"/>
                    <a:gd name="T72" fmla="*/ 9 w 151"/>
                    <a:gd name="T73" fmla="*/ 97 h 299"/>
                    <a:gd name="T74" fmla="*/ 18 w 151"/>
                    <a:gd name="T75" fmla="*/ 77 h 299"/>
                    <a:gd name="T76" fmla="*/ 14 w 151"/>
                    <a:gd name="T77" fmla="*/ 73 h 299"/>
                    <a:gd name="T78" fmla="*/ 13 w 151"/>
                    <a:gd name="T79" fmla="*/ 60 h 299"/>
                    <a:gd name="T80" fmla="*/ 5 w 151"/>
                    <a:gd name="T81" fmla="*/ 52 h 299"/>
                    <a:gd name="T82" fmla="*/ 0 w 151"/>
                    <a:gd name="T83" fmla="*/ 39 h 299"/>
                    <a:gd name="T84" fmla="*/ 6 w 151"/>
                    <a:gd name="T85" fmla="*/ 20 h 299"/>
                    <a:gd name="T86" fmla="*/ 19 w 151"/>
                    <a:gd name="T87" fmla="*/ 18 h 299"/>
                    <a:gd name="T88" fmla="*/ 35 w 151"/>
                    <a:gd name="T89" fmla="*/ 7 h 299"/>
                    <a:gd name="T90" fmla="*/ 41 w 151"/>
                    <a:gd name="T91" fmla="*/ 0 h 299"/>
                    <a:gd name="T92" fmla="*/ 40 w 151"/>
                    <a:gd name="T93" fmla="*/ 4 h 299"/>
                    <a:gd name="T94" fmla="*/ 45 w 151"/>
                    <a:gd name="T95" fmla="*/ 7 h 299"/>
                    <a:gd name="T96" fmla="*/ 46 w 151"/>
                    <a:gd name="T97" fmla="*/ 17 h 299"/>
                    <a:gd name="T98" fmla="*/ 55 w 151"/>
                    <a:gd name="T99" fmla="*/ 20 h 299"/>
                    <a:gd name="T100" fmla="*/ 52 w 151"/>
                    <a:gd name="T101" fmla="*/ 52 h 299"/>
                    <a:gd name="T102" fmla="*/ 67 w 151"/>
                    <a:gd name="T103" fmla="*/ 42 h 299"/>
                    <a:gd name="T104" fmla="*/ 79 w 151"/>
                    <a:gd name="T105" fmla="*/ 47 h 299"/>
                    <a:gd name="T106" fmla="*/ 84 w 151"/>
                    <a:gd name="T107" fmla="*/ 44 h 299"/>
                    <a:gd name="T108" fmla="*/ 86 w 151"/>
                    <a:gd name="T109" fmla="*/ 41 h 299"/>
                    <a:gd name="T110" fmla="*/ 92 w 151"/>
                    <a:gd name="T111" fmla="*/ 39 h 299"/>
                    <a:gd name="T112" fmla="*/ 97 w 151"/>
                    <a:gd name="T113" fmla="*/ 39 h 299"/>
                    <a:gd name="T114" fmla="*/ 108 w 151"/>
                    <a:gd name="T115" fmla="*/ 52 h 299"/>
                    <a:gd name="T116" fmla="*/ 113 w 151"/>
                    <a:gd name="T117" fmla="*/ 73 h 299"/>
                    <a:gd name="T118" fmla="*/ 124 w 151"/>
                    <a:gd name="T119" fmla="*/ 85 h 299"/>
                    <a:gd name="T120" fmla="*/ 124 w 151"/>
                    <a:gd name="T121" fmla="*/ 102 h 299"/>
                    <a:gd name="T122" fmla="*/ 120 w 151"/>
                    <a:gd name="T123" fmla="*/ 106 h 2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1" h="299">
                      <a:moveTo>
                        <a:pt x="146" y="130"/>
                      </a:moveTo>
                      <a:lnTo>
                        <a:pt x="108" y="128"/>
                      </a:lnTo>
                      <a:lnTo>
                        <a:pt x="95" y="140"/>
                      </a:lnTo>
                      <a:lnTo>
                        <a:pt x="90" y="153"/>
                      </a:lnTo>
                      <a:lnTo>
                        <a:pt x="93" y="163"/>
                      </a:lnTo>
                      <a:lnTo>
                        <a:pt x="100" y="172"/>
                      </a:lnTo>
                      <a:lnTo>
                        <a:pt x="101" y="183"/>
                      </a:lnTo>
                      <a:lnTo>
                        <a:pt x="97" y="174"/>
                      </a:lnTo>
                      <a:lnTo>
                        <a:pt x="82" y="163"/>
                      </a:lnTo>
                      <a:lnTo>
                        <a:pt x="63" y="163"/>
                      </a:lnTo>
                      <a:lnTo>
                        <a:pt x="62" y="147"/>
                      </a:lnTo>
                      <a:lnTo>
                        <a:pt x="49" y="145"/>
                      </a:lnTo>
                      <a:lnTo>
                        <a:pt x="45" y="148"/>
                      </a:lnTo>
                      <a:lnTo>
                        <a:pt x="43" y="172"/>
                      </a:lnTo>
                      <a:lnTo>
                        <a:pt x="30" y="211"/>
                      </a:lnTo>
                      <a:lnTo>
                        <a:pt x="32" y="230"/>
                      </a:lnTo>
                      <a:lnTo>
                        <a:pt x="42" y="230"/>
                      </a:lnTo>
                      <a:lnTo>
                        <a:pt x="56" y="267"/>
                      </a:lnTo>
                      <a:lnTo>
                        <a:pt x="63" y="275"/>
                      </a:lnTo>
                      <a:lnTo>
                        <a:pt x="76" y="276"/>
                      </a:lnTo>
                      <a:lnTo>
                        <a:pt x="89" y="289"/>
                      </a:lnTo>
                      <a:lnTo>
                        <a:pt x="85" y="294"/>
                      </a:lnTo>
                      <a:lnTo>
                        <a:pt x="77" y="294"/>
                      </a:lnTo>
                      <a:lnTo>
                        <a:pt x="70" y="299"/>
                      </a:lnTo>
                      <a:lnTo>
                        <a:pt x="65" y="284"/>
                      </a:lnTo>
                      <a:lnTo>
                        <a:pt x="49" y="279"/>
                      </a:lnTo>
                      <a:lnTo>
                        <a:pt x="50" y="284"/>
                      </a:lnTo>
                      <a:lnTo>
                        <a:pt x="21" y="248"/>
                      </a:lnTo>
                      <a:lnTo>
                        <a:pt x="13" y="250"/>
                      </a:lnTo>
                      <a:lnTo>
                        <a:pt x="13" y="235"/>
                      </a:lnTo>
                      <a:lnTo>
                        <a:pt x="21" y="212"/>
                      </a:lnTo>
                      <a:lnTo>
                        <a:pt x="24" y="198"/>
                      </a:lnTo>
                      <a:lnTo>
                        <a:pt x="38" y="178"/>
                      </a:lnTo>
                      <a:lnTo>
                        <a:pt x="28" y="154"/>
                      </a:lnTo>
                      <a:lnTo>
                        <a:pt x="27" y="137"/>
                      </a:lnTo>
                      <a:lnTo>
                        <a:pt x="13" y="125"/>
                      </a:lnTo>
                      <a:lnTo>
                        <a:pt x="11" y="119"/>
                      </a:lnTo>
                      <a:lnTo>
                        <a:pt x="22" y="94"/>
                      </a:lnTo>
                      <a:lnTo>
                        <a:pt x="17" y="90"/>
                      </a:lnTo>
                      <a:lnTo>
                        <a:pt x="16" y="74"/>
                      </a:lnTo>
                      <a:lnTo>
                        <a:pt x="6" y="64"/>
                      </a:lnTo>
                      <a:lnTo>
                        <a:pt x="0" y="48"/>
                      </a:lnTo>
                      <a:lnTo>
                        <a:pt x="7" y="24"/>
                      </a:lnTo>
                      <a:lnTo>
                        <a:pt x="23" y="22"/>
                      </a:lnTo>
                      <a:lnTo>
                        <a:pt x="43" y="8"/>
                      </a:lnTo>
                      <a:lnTo>
                        <a:pt x="50" y="0"/>
                      </a:lnTo>
                      <a:lnTo>
                        <a:pt x="49" y="5"/>
                      </a:lnTo>
                      <a:lnTo>
                        <a:pt x="55" y="8"/>
                      </a:lnTo>
                      <a:lnTo>
                        <a:pt x="56" y="21"/>
                      </a:lnTo>
                      <a:lnTo>
                        <a:pt x="67" y="24"/>
                      </a:lnTo>
                      <a:lnTo>
                        <a:pt x="63" y="64"/>
                      </a:lnTo>
                      <a:lnTo>
                        <a:pt x="82" y="51"/>
                      </a:lnTo>
                      <a:lnTo>
                        <a:pt x="96" y="57"/>
                      </a:lnTo>
                      <a:lnTo>
                        <a:pt x="102" y="54"/>
                      </a:lnTo>
                      <a:lnTo>
                        <a:pt x="105" y="50"/>
                      </a:lnTo>
                      <a:lnTo>
                        <a:pt x="112" y="48"/>
                      </a:lnTo>
                      <a:lnTo>
                        <a:pt x="118" y="48"/>
                      </a:lnTo>
                      <a:lnTo>
                        <a:pt x="132" y="64"/>
                      </a:lnTo>
                      <a:lnTo>
                        <a:pt x="138" y="90"/>
                      </a:lnTo>
                      <a:lnTo>
                        <a:pt x="151" y="104"/>
                      </a:lnTo>
                      <a:lnTo>
                        <a:pt x="151" y="125"/>
                      </a:lnTo>
                      <a:lnTo>
                        <a:pt x="146" y="13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09" name="Freeform 475"/>
                <p:cNvSpPr>
                  <a:spLocks/>
                </p:cNvSpPr>
                <p:nvPr/>
              </p:nvSpPr>
              <p:spPr bwMode="auto">
                <a:xfrm>
                  <a:off x="4563" y="2543"/>
                  <a:ext cx="112" cy="239"/>
                </a:xfrm>
                <a:custGeom>
                  <a:avLst/>
                  <a:gdLst>
                    <a:gd name="T0" fmla="*/ 0 w 137"/>
                    <a:gd name="T1" fmla="*/ 15 h 294"/>
                    <a:gd name="T2" fmla="*/ 3 w 137"/>
                    <a:gd name="T3" fmla="*/ 8 h 294"/>
                    <a:gd name="T4" fmla="*/ 12 w 137"/>
                    <a:gd name="T5" fmla="*/ 12 h 294"/>
                    <a:gd name="T6" fmla="*/ 18 w 137"/>
                    <a:gd name="T7" fmla="*/ 9 h 294"/>
                    <a:gd name="T8" fmla="*/ 25 w 137"/>
                    <a:gd name="T9" fmla="*/ 11 h 294"/>
                    <a:gd name="T10" fmla="*/ 47 w 137"/>
                    <a:gd name="T11" fmla="*/ 0 h 294"/>
                    <a:gd name="T12" fmla="*/ 67 w 137"/>
                    <a:gd name="T13" fmla="*/ 8 h 294"/>
                    <a:gd name="T14" fmla="*/ 72 w 137"/>
                    <a:gd name="T15" fmla="*/ 23 h 294"/>
                    <a:gd name="T16" fmla="*/ 80 w 137"/>
                    <a:gd name="T17" fmla="*/ 28 h 294"/>
                    <a:gd name="T18" fmla="*/ 90 w 137"/>
                    <a:gd name="T19" fmla="*/ 31 h 294"/>
                    <a:gd name="T20" fmla="*/ 81 w 137"/>
                    <a:gd name="T21" fmla="*/ 33 h 294"/>
                    <a:gd name="T22" fmla="*/ 69 w 137"/>
                    <a:gd name="T23" fmla="*/ 44 h 294"/>
                    <a:gd name="T24" fmla="*/ 58 w 137"/>
                    <a:gd name="T25" fmla="*/ 56 h 294"/>
                    <a:gd name="T26" fmla="*/ 53 w 137"/>
                    <a:gd name="T27" fmla="*/ 71 h 294"/>
                    <a:gd name="T28" fmla="*/ 54 w 137"/>
                    <a:gd name="T29" fmla="*/ 79 h 294"/>
                    <a:gd name="T30" fmla="*/ 64 w 137"/>
                    <a:gd name="T31" fmla="*/ 86 h 294"/>
                    <a:gd name="T32" fmla="*/ 65 w 137"/>
                    <a:gd name="T33" fmla="*/ 93 h 294"/>
                    <a:gd name="T34" fmla="*/ 75 w 137"/>
                    <a:gd name="T35" fmla="*/ 103 h 294"/>
                    <a:gd name="T36" fmla="*/ 86 w 137"/>
                    <a:gd name="T37" fmla="*/ 115 h 294"/>
                    <a:gd name="T38" fmla="*/ 95 w 137"/>
                    <a:gd name="T39" fmla="*/ 119 h 294"/>
                    <a:gd name="T40" fmla="*/ 97 w 137"/>
                    <a:gd name="T41" fmla="*/ 126 h 294"/>
                    <a:gd name="T42" fmla="*/ 104 w 137"/>
                    <a:gd name="T43" fmla="*/ 131 h 294"/>
                    <a:gd name="T44" fmla="*/ 112 w 137"/>
                    <a:gd name="T45" fmla="*/ 172 h 294"/>
                    <a:gd name="T46" fmla="*/ 109 w 137"/>
                    <a:gd name="T47" fmla="*/ 178 h 294"/>
                    <a:gd name="T48" fmla="*/ 109 w 137"/>
                    <a:gd name="T49" fmla="*/ 190 h 294"/>
                    <a:gd name="T50" fmla="*/ 106 w 137"/>
                    <a:gd name="T51" fmla="*/ 196 h 294"/>
                    <a:gd name="T52" fmla="*/ 91 w 137"/>
                    <a:gd name="T53" fmla="*/ 206 h 294"/>
                    <a:gd name="T54" fmla="*/ 80 w 137"/>
                    <a:gd name="T55" fmla="*/ 211 h 294"/>
                    <a:gd name="T56" fmla="*/ 72 w 137"/>
                    <a:gd name="T57" fmla="*/ 211 h 294"/>
                    <a:gd name="T58" fmla="*/ 65 w 137"/>
                    <a:gd name="T59" fmla="*/ 219 h 294"/>
                    <a:gd name="T60" fmla="*/ 66 w 137"/>
                    <a:gd name="T61" fmla="*/ 224 h 294"/>
                    <a:gd name="T62" fmla="*/ 59 w 137"/>
                    <a:gd name="T63" fmla="*/ 219 h 294"/>
                    <a:gd name="T64" fmla="*/ 61 w 137"/>
                    <a:gd name="T65" fmla="*/ 226 h 294"/>
                    <a:gd name="T66" fmla="*/ 45 w 137"/>
                    <a:gd name="T67" fmla="*/ 239 h 294"/>
                    <a:gd name="T68" fmla="*/ 42 w 137"/>
                    <a:gd name="T69" fmla="*/ 238 h 294"/>
                    <a:gd name="T70" fmla="*/ 41 w 137"/>
                    <a:gd name="T71" fmla="*/ 226 h 294"/>
                    <a:gd name="T72" fmla="*/ 45 w 137"/>
                    <a:gd name="T73" fmla="*/ 216 h 294"/>
                    <a:gd name="T74" fmla="*/ 35 w 137"/>
                    <a:gd name="T75" fmla="*/ 210 h 294"/>
                    <a:gd name="T76" fmla="*/ 42 w 137"/>
                    <a:gd name="T77" fmla="*/ 207 h 294"/>
                    <a:gd name="T78" fmla="*/ 43 w 137"/>
                    <a:gd name="T79" fmla="*/ 203 h 294"/>
                    <a:gd name="T80" fmla="*/ 57 w 137"/>
                    <a:gd name="T81" fmla="*/ 199 h 294"/>
                    <a:gd name="T82" fmla="*/ 57 w 137"/>
                    <a:gd name="T83" fmla="*/ 190 h 294"/>
                    <a:gd name="T84" fmla="*/ 65 w 137"/>
                    <a:gd name="T85" fmla="*/ 189 h 294"/>
                    <a:gd name="T86" fmla="*/ 66 w 137"/>
                    <a:gd name="T87" fmla="*/ 186 h 294"/>
                    <a:gd name="T88" fmla="*/ 83 w 137"/>
                    <a:gd name="T89" fmla="*/ 178 h 294"/>
                    <a:gd name="T90" fmla="*/ 82 w 137"/>
                    <a:gd name="T91" fmla="*/ 141 h 294"/>
                    <a:gd name="T92" fmla="*/ 83 w 137"/>
                    <a:gd name="T93" fmla="*/ 132 h 294"/>
                    <a:gd name="T94" fmla="*/ 77 w 137"/>
                    <a:gd name="T95" fmla="*/ 116 h 294"/>
                    <a:gd name="T96" fmla="*/ 67 w 137"/>
                    <a:gd name="T97" fmla="*/ 111 h 294"/>
                    <a:gd name="T98" fmla="*/ 66 w 137"/>
                    <a:gd name="T99" fmla="*/ 107 h 294"/>
                    <a:gd name="T100" fmla="*/ 65 w 137"/>
                    <a:gd name="T101" fmla="*/ 99 h 294"/>
                    <a:gd name="T102" fmla="*/ 57 w 137"/>
                    <a:gd name="T103" fmla="*/ 95 h 294"/>
                    <a:gd name="T104" fmla="*/ 45 w 137"/>
                    <a:gd name="T105" fmla="*/ 78 h 294"/>
                    <a:gd name="T106" fmla="*/ 26 w 137"/>
                    <a:gd name="T107" fmla="*/ 67 h 294"/>
                    <a:gd name="T108" fmla="*/ 29 w 137"/>
                    <a:gd name="T109" fmla="*/ 60 h 294"/>
                    <a:gd name="T110" fmla="*/ 35 w 137"/>
                    <a:gd name="T111" fmla="*/ 60 h 294"/>
                    <a:gd name="T112" fmla="*/ 40 w 137"/>
                    <a:gd name="T113" fmla="*/ 55 h 294"/>
                    <a:gd name="T114" fmla="*/ 34 w 137"/>
                    <a:gd name="T115" fmla="*/ 42 h 294"/>
                    <a:gd name="T116" fmla="*/ 30 w 137"/>
                    <a:gd name="T117" fmla="*/ 39 h 294"/>
                    <a:gd name="T118" fmla="*/ 14 w 137"/>
                    <a:gd name="T119" fmla="*/ 39 h 294"/>
                    <a:gd name="T120" fmla="*/ 10 w 137"/>
                    <a:gd name="T121" fmla="*/ 36 h 294"/>
                    <a:gd name="T122" fmla="*/ 9 w 137"/>
                    <a:gd name="T123" fmla="*/ 27 h 294"/>
                    <a:gd name="T124" fmla="*/ 0 w 137"/>
                    <a:gd name="T125" fmla="*/ 15 h 29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7" h="294">
                      <a:moveTo>
                        <a:pt x="0" y="18"/>
                      </a:moveTo>
                      <a:lnTo>
                        <a:pt x="4" y="10"/>
                      </a:lnTo>
                      <a:lnTo>
                        <a:pt x="15" y="15"/>
                      </a:lnTo>
                      <a:lnTo>
                        <a:pt x="22" y="11"/>
                      </a:lnTo>
                      <a:lnTo>
                        <a:pt x="30" y="14"/>
                      </a:lnTo>
                      <a:lnTo>
                        <a:pt x="57" y="0"/>
                      </a:lnTo>
                      <a:lnTo>
                        <a:pt x="82" y="10"/>
                      </a:lnTo>
                      <a:lnTo>
                        <a:pt x="88" y="28"/>
                      </a:lnTo>
                      <a:lnTo>
                        <a:pt x="98" y="35"/>
                      </a:lnTo>
                      <a:lnTo>
                        <a:pt x="110" y="38"/>
                      </a:lnTo>
                      <a:lnTo>
                        <a:pt x="99" y="41"/>
                      </a:lnTo>
                      <a:lnTo>
                        <a:pt x="84" y="54"/>
                      </a:lnTo>
                      <a:lnTo>
                        <a:pt x="71" y="69"/>
                      </a:lnTo>
                      <a:lnTo>
                        <a:pt x="65" y="87"/>
                      </a:lnTo>
                      <a:lnTo>
                        <a:pt x="66" y="97"/>
                      </a:lnTo>
                      <a:lnTo>
                        <a:pt x="78" y="106"/>
                      </a:lnTo>
                      <a:lnTo>
                        <a:pt x="80" y="115"/>
                      </a:lnTo>
                      <a:lnTo>
                        <a:pt x="92" y="127"/>
                      </a:lnTo>
                      <a:lnTo>
                        <a:pt x="105" y="142"/>
                      </a:lnTo>
                      <a:lnTo>
                        <a:pt x="116" y="146"/>
                      </a:lnTo>
                      <a:lnTo>
                        <a:pt x="119" y="155"/>
                      </a:lnTo>
                      <a:lnTo>
                        <a:pt x="127" y="161"/>
                      </a:lnTo>
                      <a:lnTo>
                        <a:pt x="137" y="212"/>
                      </a:lnTo>
                      <a:lnTo>
                        <a:pt x="133" y="219"/>
                      </a:lnTo>
                      <a:lnTo>
                        <a:pt x="133" y="234"/>
                      </a:lnTo>
                      <a:lnTo>
                        <a:pt x="130" y="241"/>
                      </a:lnTo>
                      <a:lnTo>
                        <a:pt x="111" y="253"/>
                      </a:lnTo>
                      <a:lnTo>
                        <a:pt x="98" y="259"/>
                      </a:lnTo>
                      <a:lnTo>
                        <a:pt x="88" y="259"/>
                      </a:lnTo>
                      <a:lnTo>
                        <a:pt x="80" y="269"/>
                      </a:lnTo>
                      <a:lnTo>
                        <a:pt x="81" y="275"/>
                      </a:lnTo>
                      <a:lnTo>
                        <a:pt x="72" y="269"/>
                      </a:lnTo>
                      <a:lnTo>
                        <a:pt x="75" y="278"/>
                      </a:lnTo>
                      <a:lnTo>
                        <a:pt x="55" y="294"/>
                      </a:lnTo>
                      <a:lnTo>
                        <a:pt x="51" y="293"/>
                      </a:lnTo>
                      <a:lnTo>
                        <a:pt x="50" y="278"/>
                      </a:lnTo>
                      <a:lnTo>
                        <a:pt x="55" y="266"/>
                      </a:lnTo>
                      <a:lnTo>
                        <a:pt x="43" y="258"/>
                      </a:lnTo>
                      <a:lnTo>
                        <a:pt x="51" y="255"/>
                      </a:lnTo>
                      <a:lnTo>
                        <a:pt x="53" y="250"/>
                      </a:lnTo>
                      <a:lnTo>
                        <a:pt x="70" y="245"/>
                      </a:lnTo>
                      <a:lnTo>
                        <a:pt x="70" y="234"/>
                      </a:lnTo>
                      <a:lnTo>
                        <a:pt x="80" y="233"/>
                      </a:lnTo>
                      <a:lnTo>
                        <a:pt x="81" y="229"/>
                      </a:lnTo>
                      <a:lnTo>
                        <a:pt x="102" y="219"/>
                      </a:lnTo>
                      <a:lnTo>
                        <a:pt x="100" y="174"/>
                      </a:lnTo>
                      <a:lnTo>
                        <a:pt x="101" y="162"/>
                      </a:lnTo>
                      <a:lnTo>
                        <a:pt x="94" y="143"/>
                      </a:lnTo>
                      <a:lnTo>
                        <a:pt x="82" y="137"/>
                      </a:lnTo>
                      <a:lnTo>
                        <a:pt x="81" y="132"/>
                      </a:lnTo>
                      <a:lnTo>
                        <a:pt x="79" y="122"/>
                      </a:lnTo>
                      <a:lnTo>
                        <a:pt x="70" y="117"/>
                      </a:lnTo>
                      <a:lnTo>
                        <a:pt x="55" y="96"/>
                      </a:lnTo>
                      <a:lnTo>
                        <a:pt x="32" y="82"/>
                      </a:lnTo>
                      <a:lnTo>
                        <a:pt x="35" y="74"/>
                      </a:lnTo>
                      <a:lnTo>
                        <a:pt x="43" y="74"/>
                      </a:lnTo>
                      <a:lnTo>
                        <a:pt x="49" y="68"/>
                      </a:lnTo>
                      <a:lnTo>
                        <a:pt x="41" y="52"/>
                      </a:lnTo>
                      <a:lnTo>
                        <a:pt x="37" y="48"/>
                      </a:lnTo>
                      <a:lnTo>
                        <a:pt x="17" y="48"/>
                      </a:lnTo>
                      <a:lnTo>
                        <a:pt x="12" y="44"/>
                      </a:lnTo>
                      <a:lnTo>
                        <a:pt x="11" y="33"/>
                      </a:lnTo>
                      <a:lnTo>
                        <a:pt x="0" y="1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210" name="Group 476"/>
                <p:cNvGrpSpPr>
                  <a:grpSpLocks/>
                </p:cNvGrpSpPr>
                <p:nvPr/>
              </p:nvGrpSpPr>
              <p:grpSpPr bwMode="auto">
                <a:xfrm>
                  <a:off x="4453" y="2830"/>
                  <a:ext cx="727" cy="261"/>
                  <a:chOff x="6423" y="4104"/>
                  <a:chExt cx="892" cy="319"/>
                </a:xfrm>
                <a:grpFill/>
              </p:grpSpPr>
              <p:sp>
                <p:nvSpPr>
                  <p:cNvPr id="222" name="Freeform 477"/>
                  <p:cNvSpPr>
                    <a:spLocks/>
                  </p:cNvSpPr>
                  <p:nvPr/>
                </p:nvSpPr>
                <p:spPr bwMode="auto">
                  <a:xfrm>
                    <a:off x="6688" y="4128"/>
                    <a:ext cx="193" cy="164"/>
                  </a:xfrm>
                  <a:custGeom>
                    <a:avLst/>
                    <a:gdLst>
                      <a:gd name="T0" fmla="*/ 167 w 193"/>
                      <a:gd name="T1" fmla="*/ 4 h 164"/>
                      <a:gd name="T2" fmla="*/ 158 w 193"/>
                      <a:gd name="T3" fmla="*/ 0 h 164"/>
                      <a:gd name="T4" fmla="*/ 133 w 193"/>
                      <a:gd name="T5" fmla="*/ 1 h 164"/>
                      <a:gd name="T6" fmla="*/ 112 w 193"/>
                      <a:gd name="T7" fmla="*/ 48 h 164"/>
                      <a:gd name="T8" fmla="*/ 107 w 193"/>
                      <a:gd name="T9" fmla="*/ 54 h 164"/>
                      <a:gd name="T10" fmla="*/ 102 w 193"/>
                      <a:gd name="T11" fmla="*/ 58 h 164"/>
                      <a:gd name="T12" fmla="*/ 87 w 193"/>
                      <a:gd name="T13" fmla="*/ 61 h 164"/>
                      <a:gd name="T14" fmla="*/ 76 w 193"/>
                      <a:gd name="T15" fmla="*/ 55 h 164"/>
                      <a:gd name="T16" fmla="*/ 66 w 193"/>
                      <a:gd name="T17" fmla="*/ 55 h 164"/>
                      <a:gd name="T18" fmla="*/ 52 w 193"/>
                      <a:gd name="T19" fmla="*/ 65 h 164"/>
                      <a:gd name="T20" fmla="*/ 31 w 193"/>
                      <a:gd name="T21" fmla="*/ 65 h 164"/>
                      <a:gd name="T22" fmla="*/ 21 w 193"/>
                      <a:gd name="T23" fmla="*/ 61 h 164"/>
                      <a:gd name="T24" fmla="*/ 13 w 193"/>
                      <a:gd name="T25" fmla="*/ 45 h 164"/>
                      <a:gd name="T26" fmla="*/ 11 w 193"/>
                      <a:gd name="T27" fmla="*/ 46 h 164"/>
                      <a:gd name="T28" fmla="*/ 4 w 193"/>
                      <a:gd name="T29" fmla="*/ 54 h 164"/>
                      <a:gd name="T30" fmla="*/ 0 w 193"/>
                      <a:gd name="T31" fmla="*/ 74 h 164"/>
                      <a:gd name="T32" fmla="*/ 5 w 193"/>
                      <a:gd name="T33" fmla="*/ 93 h 164"/>
                      <a:gd name="T34" fmla="*/ 14 w 193"/>
                      <a:gd name="T35" fmla="*/ 98 h 164"/>
                      <a:gd name="T36" fmla="*/ 19 w 193"/>
                      <a:gd name="T37" fmla="*/ 108 h 164"/>
                      <a:gd name="T38" fmla="*/ 27 w 193"/>
                      <a:gd name="T39" fmla="*/ 141 h 164"/>
                      <a:gd name="T40" fmla="*/ 43 w 193"/>
                      <a:gd name="T41" fmla="*/ 142 h 164"/>
                      <a:gd name="T42" fmla="*/ 53 w 193"/>
                      <a:gd name="T43" fmla="*/ 137 h 164"/>
                      <a:gd name="T44" fmla="*/ 57 w 193"/>
                      <a:gd name="T45" fmla="*/ 152 h 164"/>
                      <a:gd name="T46" fmla="*/ 70 w 193"/>
                      <a:gd name="T47" fmla="*/ 149 h 164"/>
                      <a:gd name="T48" fmla="*/ 79 w 193"/>
                      <a:gd name="T49" fmla="*/ 142 h 164"/>
                      <a:gd name="T50" fmla="*/ 92 w 193"/>
                      <a:gd name="T51" fmla="*/ 146 h 164"/>
                      <a:gd name="T52" fmla="*/ 93 w 193"/>
                      <a:gd name="T53" fmla="*/ 151 h 164"/>
                      <a:gd name="T54" fmla="*/ 103 w 193"/>
                      <a:gd name="T55" fmla="*/ 149 h 164"/>
                      <a:gd name="T56" fmla="*/ 108 w 193"/>
                      <a:gd name="T57" fmla="*/ 153 h 164"/>
                      <a:gd name="T58" fmla="*/ 112 w 193"/>
                      <a:gd name="T59" fmla="*/ 164 h 164"/>
                      <a:gd name="T60" fmla="*/ 115 w 193"/>
                      <a:gd name="T61" fmla="*/ 164 h 164"/>
                      <a:gd name="T62" fmla="*/ 137 w 193"/>
                      <a:gd name="T63" fmla="*/ 152 h 164"/>
                      <a:gd name="T64" fmla="*/ 149 w 193"/>
                      <a:gd name="T65" fmla="*/ 127 h 164"/>
                      <a:gd name="T66" fmla="*/ 142 w 193"/>
                      <a:gd name="T67" fmla="*/ 119 h 164"/>
                      <a:gd name="T68" fmla="*/ 158 w 193"/>
                      <a:gd name="T69" fmla="*/ 107 h 164"/>
                      <a:gd name="T70" fmla="*/ 165 w 193"/>
                      <a:gd name="T71" fmla="*/ 94 h 164"/>
                      <a:gd name="T72" fmla="*/ 167 w 193"/>
                      <a:gd name="T73" fmla="*/ 77 h 164"/>
                      <a:gd name="T74" fmla="*/ 176 w 193"/>
                      <a:gd name="T75" fmla="*/ 68 h 164"/>
                      <a:gd name="T76" fmla="*/ 176 w 193"/>
                      <a:gd name="T77" fmla="*/ 63 h 164"/>
                      <a:gd name="T78" fmla="*/ 183 w 193"/>
                      <a:gd name="T79" fmla="*/ 68 h 164"/>
                      <a:gd name="T80" fmla="*/ 193 w 193"/>
                      <a:gd name="T81" fmla="*/ 67 h 164"/>
                      <a:gd name="T82" fmla="*/ 174 w 193"/>
                      <a:gd name="T83" fmla="*/ 48 h 164"/>
                      <a:gd name="T84" fmla="*/ 176 w 193"/>
                      <a:gd name="T85" fmla="*/ 40 h 164"/>
                      <a:gd name="T86" fmla="*/ 160 w 193"/>
                      <a:gd name="T87" fmla="*/ 15 h 164"/>
                      <a:gd name="T88" fmla="*/ 171 w 193"/>
                      <a:gd name="T89" fmla="*/ 13 h 164"/>
                      <a:gd name="T90" fmla="*/ 164 w 193"/>
                      <a:gd name="T91" fmla="*/ 6 h 164"/>
                      <a:gd name="T92" fmla="*/ 167 w 193"/>
                      <a:gd name="T93" fmla="*/ 4 h 1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3" h="164">
                        <a:moveTo>
                          <a:pt x="167" y="4"/>
                        </a:moveTo>
                        <a:lnTo>
                          <a:pt x="158" y="0"/>
                        </a:lnTo>
                        <a:lnTo>
                          <a:pt x="133" y="1"/>
                        </a:lnTo>
                        <a:lnTo>
                          <a:pt x="112" y="48"/>
                        </a:lnTo>
                        <a:lnTo>
                          <a:pt x="107" y="54"/>
                        </a:lnTo>
                        <a:lnTo>
                          <a:pt x="102" y="58"/>
                        </a:lnTo>
                        <a:lnTo>
                          <a:pt x="87" y="61"/>
                        </a:lnTo>
                        <a:lnTo>
                          <a:pt x="76" y="55"/>
                        </a:lnTo>
                        <a:lnTo>
                          <a:pt x="66" y="55"/>
                        </a:lnTo>
                        <a:lnTo>
                          <a:pt x="52" y="65"/>
                        </a:lnTo>
                        <a:lnTo>
                          <a:pt x="31" y="65"/>
                        </a:lnTo>
                        <a:lnTo>
                          <a:pt x="21" y="61"/>
                        </a:lnTo>
                        <a:lnTo>
                          <a:pt x="13" y="45"/>
                        </a:lnTo>
                        <a:lnTo>
                          <a:pt x="11" y="46"/>
                        </a:lnTo>
                        <a:lnTo>
                          <a:pt x="4" y="54"/>
                        </a:lnTo>
                        <a:lnTo>
                          <a:pt x="0" y="74"/>
                        </a:lnTo>
                        <a:lnTo>
                          <a:pt x="5" y="93"/>
                        </a:lnTo>
                        <a:lnTo>
                          <a:pt x="14" y="98"/>
                        </a:lnTo>
                        <a:lnTo>
                          <a:pt x="19" y="108"/>
                        </a:lnTo>
                        <a:lnTo>
                          <a:pt x="27" y="141"/>
                        </a:lnTo>
                        <a:lnTo>
                          <a:pt x="43" y="142"/>
                        </a:lnTo>
                        <a:lnTo>
                          <a:pt x="53" y="137"/>
                        </a:lnTo>
                        <a:lnTo>
                          <a:pt x="57" y="152"/>
                        </a:lnTo>
                        <a:lnTo>
                          <a:pt x="70" y="149"/>
                        </a:lnTo>
                        <a:lnTo>
                          <a:pt x="79" y="142"/>
                        </a:lnTo>
                        <a:lnTo>
                          <a:pt x="92" y="146"/>
                        </a:lnTo>
                        <a:lnTo>
                          <a:pt x="93" y="151"/>
                        </a:lnTo>
                        <a:lnTo>
                          <a:pt x="103" y="149"/>
                        </a:lnTo>
                        <a:lnTo>
                          <a:pt x="108" y="153"/>
                        </a:lnTo>
                        <a:lnTo>
                          <a:pt x="112" y="164"/>
                        </a:lnTo>
                        <a:lnTo>
                          <a:pt x="115" y="164"/>
                        </a:lnTo>
                        <a:lnTo>
                          <a:pt x="137" y="152"/>
                        </a:lnTo>
                        <a:lnTo>
                          <a:pt x="149" y="127"/>
                        </a:lnTo>
                        <a:lnTo>
                          <a:pt x="142" y="119"/>
                        </a:lnTo>
                        <a:lnTo>
                          <a:pt x="158" y="107"/>
                        </a:lnTo>
                        <a:lnTo>
                          <a:pt x="165" y="94"/>
                        </a:lnTo>
                        <a:lnTo>
                          <a:pt x="167" y="77"/>
                        </a:lnTo>
                        <a:lnTo>
                          <a:pt x="176" y="68"/>
                        </a:lnTo>
                        <a:lnTo>
                          <a:pt x="176" y="63"/>
                        </a:lnTo>
                        <a:lnTo>
                          <a:pt x="183" y="68"/>
                        </a:lnTo>
                        <a:lnTo>
                          <a:pt x="193" y="67"/>
                        </a:lnTo>
                        <a:lnTo>
                          <a:pt x="174" y="48"/>
                        </a:lnTo>
                        <a:lnTo>
                          <a:pt x="176" y="40"/>
                        </a:lnTo>
                        <a:lnTo>
                          <a:pt x="160" y="15"/>
                        </a:lnTo>
                        <a:lnTo>
                          <a:pt x="171" y="13"/>
                        </a:lnTo>
                        <a:lnTo>
                          <a:pt x="164" y="6"/>
                        </a:lnTo>
                        <a:lnTo>
                          <a:pt x="167"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223" name="Group 478"/>
                  <p:cNvGrpSpPr>
                    <a:grpSpLocks/>
                  </p:cNvGrpSpPr>
                  <p:nvPr/>
                </p:nvGrpSpPr>
                <p:grpSpPr bwMode="auto">
                  <a:xfrm>
                    <a:off x="6423" y="4104"/>
                    <a:ext cx="892" cy="319"/>
                    <a:chOff x="6423" y="4104"/>
                    <a:chExt cx="892" cy="319"/>
                  </a:xfrm>
                  <a:grpFill/>
                </p:grpSpPr>
                <p:sp>
                  <p:nvSpPr>
                    <p:cNvPr id="224" name="Freeform 479"/>
                    <p:cNvSpPr>
                      <a:spLocks/>
                    </p:cNvSpPr>
                    <p:nvPr/>
                  </p:nvSpPr>
                  <p:spPr bwMode="auto">
                    <a:xfrm>
                      <a:off x="6587" y="4182"/>
                      <a:ext cx="6" cy="4"/>
                    </a:xfrm>
                    <a:custGeom>
                      <a:avLst/>
                      <a:gdLst>
                        <a:gd name="T0" fmla="*/ 6 w 6"/>
                        <a:gd name="T1" fmla="*/ 2 h 4"/>
                        <a:gd name="T2" fmla="*/ 3 w 6"/>
                        <a:gd name="T3" fmla="*/ 0 h 4"/>
                        <a:gd name="T4" fmla="*/ 0 w 6"/>
                        <a:gd name="T5" fmla="*/ 4 h 4"/>
                        <a:gd name="T6" fmla="*/ 6 w 6"/>
                        <a:gd name="T7" fmla="*/ 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4">
                          <a:moveTo>
                            <a:pt x="6" y="2"/>
                          </a:moveTo>
                          <a:lnTo>
                            <a:pt x="3" y="0"/>
                          </a:lnTo>
                          <a:lnTo>
                            <a:pt x="0" y="4"/>
                          </a:lnTo>
                          <a:lnTo>
                            <a:pt x="6"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5" name="Freeform 480"/>
                    <p:cNvSpPr>
                      <a:spLocks/>
                    </p:cNvSpPr>
                    <p:nvPr/>
                  </p:nvSpPr>
                  <p:spPr bwMode="auto">
                    <a:xfrm>
                      <a:off x="6423" y="4104"/>
                      <a:ext cx="209" cy="221"/>
                    </a:xfrm>
                    <a:custGeom>
                      <a:avLst/>
                      <a:gdLst>
                        <a:gd name="T0" fmla="*/ 0 w 209"/>
                        <a:gd name="T1" fmla="*/ 0 h 221"/>
                        <a:gd name="T2" fmla="*/ 10 w 209"/>
                        <a:gd name="T3" fmla="*/ 0 h 221"/>
                        <a:gd name="T4" fmla="*/ 23 w 209"/>
                        <a:gd name="T5" fmla="*/ 6 h 221"/>
                        <a:gd name="T6" fmla="*/ 46 w 209"/>
                        <a:gd name="T7" fmla="*/ 9 h 221"/>
                        <a:gd name="T8" fmla="*/ 60 w 209"/>
                        <a:gd name="T9" fmla="*/ 29 h 221"/>
                        <a:gd name="T10" fmla="*/ 82 w 209"/>
                        <a:gd name="T11" fmla="*/ 42 h 221"/>
                        <a:gd name="T12" fmla="*/ 105 w 209"/>
                        <a:gd name="T13" fmla="*/ 65 h 221"/>
                        <a:gd name="T14" fmla="*/ 109 w 209"/>
                        <a:gd name="T15" fmla="*/ 68 h 221"/>
                        <a:gd name="T16" fmla="*/ 113 w 209"/>
                        <a:gd name="T17" fmla="*/ 65 h 221"/>
                        <a:gd name="T18" fmla="*/ 119 w 209"/>
                        <a:gd name="T19" fmla="*/ 74 h 221"/>
                        <a:gd name="T20" fmla="*/ 132 w 209"/>
                        <a:gd name="T21" fmla="*/ 80 h 221"/>
                        <a:gd name="T22" fmla="*/ 136 w 209"/>
                        <a:gd name="T23" fmla="*/ 85 h 221"/>
                        <a:gd name="T24" fmla="*/ 137 w 209"/>
                        <a:gd name="T25" fmla="*/ 83 h 221"/>
                        <a:gd name="T26" fmla="*/ 143 w 209"/>
                        <a:gd name="T27" fmla="*/ 87 h 221"/>
                        <a:gd name="T28" fmla="*/ 152 w 209"/>
                        <a:gd name="T29" fmla="*/ 88 h 221"/>
                        <a:gd name="T30" fmla="*/ 151 w 209"/>
                        <a:gd name="T31" fmla="*/ 99 h 221"/>
                        <a:gd name="T32" fmla="*/ 150 w 209"/>
                        <a:gd name="T33" fmla="*/ 102 h 221"/>
                        <a:gd name="T34" fmla="*/ 158 w 209"/>
                        <a:gd name="T35" fmla="*/ 98 h 221"/>
                        <a:gd name="T36" fmla="*/ 164 w 209"/>
                        <a:gd name="T37" fmla="*/ 102 h 221"/>
                        <a:gd name="T38" fmla="*/ 166 w 209"/>
                        <a:gd name="T39" fmla="*/ 107 h 221"/>
                        <a:gd name="T40" fmla="*/ 161 w 209"/>
                        <a:gd name="T41" fmla="*/ 112 h 221"/>
                        <a:gd name="T42" fmla="*/ 164 w 209"/>
                        <a:gd name="T43" fmla="*/ 113 h 221"/>
                        <a:gd name="T44" fmla="*/ 160 w 209"/>
                        <a:gd name="T45" fmla="*/ 121 h 221"/>
                        <a:gd name="T46" fmla="*/ 161 w 209"/>
                        <a:gd name="T47" fmla="*/ 124 h 221"/>
                        <a:gd name="T48" fmla="*/ 177 w 209"/>
                        <a:gd name="T49" fmla="*/ 129 h 221"/>
                        <a:gd name="T50" fmla="*/ 181 w 209"/>
                        <a:gd name="T51" fmla="*/ 143 h 221"/>
                        <a:gd name="T52" fmla="*/ 188 w 209"/>
                        <a:gd name="T53" fmla="*/ 147 h 221"/>
                        <a:gd name="T54" fmla="*/ 186 w 209"/>
                        <a:gd name="T55" fmla="*/ 153 h 221"/>
                        <a:gd name="T56" fmla="*/ 201 w 209"/>
                        <a:gd name="T57" fmla="*/ 155 h 221"/>
                        <a:gd name="T58" fmla="*/ 209 w 209"/>
                        <a:gd name="T59" fmla="*/ 166 h 221"/>
                        <a:gd name="T60" fmla="*/ 205 w 209"/>
                        <a:gd name="T61" fmla="*/ 220 h 221"/>
                        <a:gd name="T62" fmla="*/ 197 w 209"/>
                        <a:gd name="T63" fmla="*/ 214 h 221"/>
                        <a:gd name="T64" fmla="*/ 192 w 209"/>
                        <a:gd name="T65" fmla="*/ 219 h 221"/>
                        <a:gd name="T66" fmla="*/ 186 w 209"/>
                        <a:gd name="T67" fmla="*/ 214 h 221"/>
                        <a:gd name="T68" fmla="*/ 184 w 209"/>
                        <a:gd name="T69" fmla="*/ 215 h 221"/>
                        <a:gd name="T70" fmla="*/ 184 w 209"/>
                        <a:gd name="T71" fmla="*/ 221 h 221"/>
                        <a:gd name="T72" fmla="*/ 166 w 209"/>
                        <a:gd name="T73" fmla="*/ 204 h 221"/>
                        <a:gd name="T74" fmla="*/ 142 w 209"/>
                        <a:gd name="T75" fmla="*/ 187 h 221"/>
                        <a:gd name="T76" fmla="*/ 136 w 209"/>
                        <a:gd name="T77" fmla="*/ 177 h 221"/>
                        <a:gd name="T78" fmla="*/ 112 w 209"/>
                        <a:gd name="T79" fmla="*/ 152 h 221"/>
                        <a:gd name="T80" fmla="*/ 98 w 209"/>
                        <a:gd name="T81" fmla="*/ 121 h 221"/>
                        <a:gd name="T82" fmla="*/ 88 w 209"/>
                        <a:gd name="T83" fmla="*/ 108 h 221"/>
                        <a:gd name="T84" fmla="*/ 79 w 209"/>
                        <a:gd name="T85" fmla="*/ 102 h 221"/>
                        <a:gd name="T86" fmla="*/ 70 w 209"/>
                        <a:gd name="T87" fmla="*/ 75 h 221"/>
                        <a:gd name="T88" fmla="*/ 64 w 209"/>
                        <a:gd name="T89" fmla="*/ 69 h 221"/>
                        <a:gd name="T90" fmla="*/ 49 w 209"/>
                        <a:gd name="T91" fmla="*/ 63 h 221"/>
                        <a:gd name="T92" fmla="*/ 47 w 209"/>
                        <a:gd name="T93" fmla="*/ 53 h 221"/>
                        <a:gd name="T94" fmla="*/ 37 w 209"/>
                        <a:gd name="T95" fmla="*/ 40 h 221"/>
                        <a:gd name="T96" fmla="*/ 28 w 209"/>
                        <a:gd name="T97" fmla="*/ 35 h 221"/>
                        <a:gd name="T98" fmla="*/ 7 w 209"/>
                        <a:gd name="T99" fmla="*/ 16 h 221"/>
                        <a:gd name="T100" fmla="*/ 0 w 209"/>
                        <a:gd name="T101" fmla="*/ 0 h 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09" h="221">
                          <a:moveTo>
                            <a:pt x="0" y="0"/>
                          </a:moveTo>
                          <a:lnTo>
                            <a:pt x="10" y="0"/>
                          </a:lnTo>
                          <a:lnTo>
                            <a:pt x="23" y="6"/>
                          </a:lnTo>
                          <a:lnTo>
                            <a:pt x="46" y="9"/>
                          </a:lnTo>
                          <a:lnTo>
                            <a:pt x="60" y="29"/>
                          </a:lnTo>
                          <a:lnTo>
                            <a:pt x="82" y="42"/>
                          </a:lnTo>
                          <a:lnTo>
                            <a:pt x="105" y="65"/>
                          </a:lnTo>
                          <a:lnTo>
                            <a:pt x="109" y="68"/>
                          </a:lnTo>
                          <a:lnTo>
                            <a:pt x="113" y="65"/>
                          </a:lnTo>
                          <a:lnTo>
                            <a:pt x="119" y="74"/>
                          </a:lnTo>
                          <a:lnTo>
                            <a:pt x="132" y="80"/>
                          </a:lnTo>
                          <a:lnTo>
                            <a:pt x="136" y="85"/>
                          </a:lnTo>
                          <a:lnTo>
                            <a:pt x="137" y="83"/>
                          </a:lnTo>
                          <a:lnTo>
                            <a:pt x="143" y="87"/>
                          </a:lnTo>
                          <a:lnTo>
                            <a:pt x="152" y="88"/>
                          </a:lnTo>
                          <a:lnTo>
                            <a:pt x="151" y="99"/>
                          </a:lnTo>
                          <a:lnTo>
                            <a:pt x="150" y="102"/>
                          </a:lnTo>
                          <a:lnTo>
                            <a:pt x="158" y="98"/>
                          </a:lnTo>
                          <a:lnTo>
                            <a:pt x="164" y="102"/>
                          </a:lnTo>
                          <a:lnTo>
                            <a:pt x="166" y="107"/>
                          </a:lnTo>
                          <a:lnTo>
                            <a:pt x="161" y="112"/>
                          </a:lnTo>
                          <a:lnTo>
                            <a:pt x="164" y="113"/>
                          </a:lnTo>
                          <a:lnTo>
                            <a:pt x="160" y="121"/>
                          </a:lnTo>
                          <a:lnTo>
                            <a:pt x="161" y="124"/>
                          </a:lnTo>
                          <a:lnTo>
                            <a:pt x="177" y="129"/>
                          </a:lnTo>
                          <a:lnTo>
                            <a:pt x="181" y="143"/>
                          </a:lnTo>
                          <a:lnTo>
                            <a:pt x="188" y="147"/>
                          </a:lnTo>
                          <a:lnTo>
                            <a:pt x="186" y="153"/>
                          </a:lnTo>
                          <a:lnTo>
                            <a:pt x="201" y="155"/>
                          </a:lnTo>
                          <a:lnTo>
                            <a:pt x="209" y="166"/>
                          </a:lnTo>
                          <a:lnTo>
                            <a:pt x="205" y="220"/>
                          </a:lnTo>
                          <a:lnTo>
                            <a:pt x="197" y="214"/>
                          </a:lnTo>
                          <a:lnTo>
                            <a:pt x="192" y="219"/>
                          </a:lnTo>
                          <a:lnTo>
                            <a:pt x="186" y="214"/>
                          </a:lnTo>
                          <a:lnTo>
                            <a:pt x="184" y="215"/>
                          </a:lnTo>
                          <a:lnTo>
                            <a:pt x="184" y="221"/>
                          </a:lnTo>
                          <a:lnTo>
                            <a:pt x="166" y="204"/>
                          </a:lnTo>
                          <a:lnTo>
                            <a:pt x="142" y="187"/>
                          </a:lnTo>
                          <a:lnTo>
                            <a:pt x="136" y="177"/>
                          </a:lnTo>
                          <a:lnTo>
                            <a:pt x="112" y="152"/>
                          </a:lnTo>
                          <a:lnTo>
                            <a:pt x="98" y="121"/>
                          </a:lnTo>
                          <a:lnTo>
                            <a:pt x="88" y="108"/>
                          </a:lnTo>
                          <a:lnTo>
                            <a:pt x="79" y="102"/>
                          </a:lnTo>
                          <a:lnTo>
                            <a:pt x="70" y="75"/>
                          </a:lnTo>
                          <a:lnTo>
                            <a:pt x="64" y="69"/>
                          </a:lnTo>
                          <a:lnTo>
                            <a:pt x="49" y="63"/>
                          </a:lnTo>
                          <a:lnTo>
                            <a:pt x="47" y="53"/>
                          </a:lnTo>
                          <a:lnTo>
                            <a:pt x="37" y="40"/>
                          </a:lnTo>
                          <a:lnTo>
                            <a:pt x="28" y="35"/>
                          </a:lnTo>
                          <a:lnTo>
                            <a:pt x="7" y="1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6" name="Freeform 481"/>
                    <p:cNvSpPr>
                      <a:spLocks/>
                    </p:cNvSpPr>
                    <p:nvPr/>
                  </p:nvSpPr>
                  <p:spPr bwMode="auto">
                    <a:xfrm>
                      <a:off x="7114" y="4220"/>
                      <a:ext cx="201" cy="169"/>
                    </a:xfrm>
                    <a:custGeom>
                      <a:avLst/>
                      <a:gdLst>
                        <a:gd name="T0" fmla="*/ 198 w 201"/>
                        <a:gd name="T1" fmla="*/ 89 h 169"/>
                        <a:gd name="T2" fmla="*/ 197 w 201"/>
                        <a:gd name="T3" fmla="*/ 41 h 169"/>
                        <a:gd name="T4" fmla="*/ 169 w 201"/>
                        <a:gd name="T5" fmla="*/ 36 h 169"/>
                        <a:gd name="T6" fmla="*/ 134 w 201"/>
                        <a:gd name="T7" fmla="*/ 20 h 169"/>
                        <a:gd name="T8" fmla="*/ 124 w 201"/>
                        <a:gd name="T9" fmla="*/ 27 h 169"/>
                        <a:gd name="T10" fmla="*/ 119 w 201"/>
                        <a:gd name="T11" fmla="*/ 34 h 169"/>
                        <a:gd name="T12" fmla="*/ 106 w 201"/>
                        <a:gd name="T13" fmla="*/ 35 h 169"/>
                        <a:gd name="T14" fmla="*/ 90 w 201"/>
                        <a:gd name="T15" fmla="*/ 57 h 169"/>
                        <a:gd name="T16" fmla="*/ 83 w 201"/>
                        <a:gd name="T17" fmla="*/ 57 h 169"/>
                        <a:gd name="T18" fmla="*/ 76 w 201"/>
                        <a:gd name="T19" fmla="*/ 54 h 169"/>
                        <a:gd name="T20" fmla="*/ 71 w 201"/>
                        <a:gd name="T21" fmla="*/ 42 h 169"/>
                        <a:gd name="T22" fmla="*/ 70 w 201"/>
                        <a:gd name="T23" fmla="*/ 41 h 169"/>
                        <a:gd name="T24" fmla="*/ 69 w 201"/>
                        <a:gd name="T25" fmla="*/ 46 h 169"/>
                        <a:gd name="T26" fmla="*/ 64 w 201"/>
                        <a:gd name="T27" fmla="*/ 39 h 169"/>
                        <a:gd name="T28" fmla="*/ 64 w 201"/>
                        <a:gd name="T29" fmla="*/ 17 h 169"/>
                        <a:gd name="T30" fmla="*/ 60 w 201"/>
                        <a:gd name="T31" fmla="*/ 7 h 169"/>
                        <a:gd name="T32" fmla="*/ 47 w 201"/>
                        <a:gd name="T33" fmla="*/ 7 h 169"/>
                        <a:gd name="T34" fmla="*/ 37 w 201"/>
                        <a:gd name="T35" fmla="*/ 0 h 169"/>
                        <a:gd name="T36" fmla="*/ 27 w 201"/>
                        <a:gd name="T37" fmla="*/ 0 h 169"/>
                        <a:gd name="T38" fmla="*/ 6 w 201"/>
                        <a:gd name="T39" fmla="*/ 10 h 169"/>
                        <a:gd name="T40" fmla="*/ 0 w 201"/>
                        <a:gd name="T41" fmla="*/ 20 h 169"/>
                        <a:gd name="T42" fmla="*/ 16 w 201"/>
                        <a:gd name="T43" fmla="*/ 23 h 169"/>
                        <a:gd name="T44" fmla="*/ 21 w 201"/>
                        <a:gd name="T45" fmla="*/ 34 h 169"/>
                        <a:gd name="T46" fmla="*/ 27 w 201"/>
                        <a:gd name="T47" fmla="*/ 36 h 169"/>
                        <a:gd name="T48" fmla="*/ 57 w 201"/>
                        <a:gd name="T49" fmla="*/ 31 h 169"/>
                        <a:gd name="T50" fmla="*/ 55 w 201"/>
                        <a:gd name="T51" fmla="*/ 40 h 169"/>
                        <a:gd name="T52" fmla="*/ 52 w 201"/>
                        <a:gd name="T53" fmla="*/ 41 h 169"/>
                        <a:gd name="T54" fmla="*/ 44 w 201"/>
                        <a:gd name="T55" fmla="*/ 40 h 169"/>
                        <a:gd name="T56" fmla="*/ 34 w 201"/>
                        <a:gd name="T57" fmla="*/ 45 h 169"/>
                        <a:gd name="T58" fmla="*/ 20 w 201"/>
                        <a:gd name="T59" fmla="*/ 46 h 169"/>
                        <a:gd name="T60" fmla="*/ 20 w 201"/>
                        <a:gd name="T61" fmla="*/ 49 h 169"/>
                        <a:gd name="T62" fmla="*/ 27 w 201"/>
                        <a:gd name="T63" fmla="*/ 50 h 169"/>
                        <a:gd name="T64" fmla="*/ 36 w 201"/>
                        <a:gd name="T65" fmla="*/ 57 h 169"/>
                        <a:gd name="T66" fmla="*/ 39 w 201"/>
                        <a:gd name="T67" fmla="*/ 71 h 169"/>
                        <a:gd name="T68" fmla="*/ 49 w 201"/>
                        <a:gd name="T69" fmla="*/ 69 h 169"/>
                        <a:gd name="T70" fmla="*/ 56 w 201"/>
                        <a:gd name="T71" fmla="*/ 50 h 169"/>
                        <a:gd name="T72" fmla="*/ 56 w 201"/>
                        <a:gd name="T73" fmla="*/ 62 h 169"/>
                        <a:gd name="T74" fmla="*/ 67 w 201"/>
                        <a:gd name="T75" fmla="*/ 71 h 169"/>
                        <a:gd name="T76" fmla="*/ 73 w 201"/>
                        <a:gd name="T77" fmla="*/ 70 h 169"/>
                        <a:gd name="T78" fmla="*/ 81 w 201"/>
                        <a:gd name="T79" fmla="*/ 79 h 169"/>
                        <a:gd name="T80" fmla="*/ 111 w 201"/>
                        <a:gd name="T81" fmla="*/ 84 h 169"/>
                        <a:gd name="T82" fmla="*/ 139 w 201"/>
                        <a:gd name="T83" fmla="*/ 96 h 169"/>
                        <a:gd name="T84" fmla="*/ 152 w 201"/>
                        <a:gd name="T85" fmla="*/ 120 h 169"/>
                        <a:gd name="T86" fmla="*/ 148 w 201"/>
                        <a:gd name="T87" fmla="*/ 126 h 169"/>
                        <a:gd name="T88" fmla="*/ 157 w 201"/>
                        <a:gd name="T89" fmla="*/ 131 h 169"/>
                        <a:gd name="T90" fmla="*/ 153 w 201"/>
                        <a:gd name="T91" fmla="*/ 133 h 169"/>
                        <a:gd name="T92" fmla="*/ 157 w 201"/>
                        <a:gd name="T93" fmla="*/ 139 h 169"/>
                        <a:gd name="T94" fmla="*/ 150 w 201"/>
                        <a:gd name="T95" fmla="*/ 135 h 169"/>
                        <a:gd name="T96" fmla="*/ 143 w 201"/>
                        <a:gd name="T97" fmla="*/ 136 h 169"/>
                        <a:gd name="T98" fmla="*/ 133 w 201"/>
                        <a:gd name="T99" fmla="*/ 154 h 169"/>
                        <a:gd name="T100" fmla="*/ 155 w 201"/>
                        <a:gd name="T101" fmla="*/ 153 h 169"/>
                        <a:gd name="T102" fmla="*/ 157 w 201"/>
                        <a:gd name="T103" fmla="*/ 149 h 169"/>
                        <a:gd name="T104" fmla="*/ 175 w 201"/>
                        <a:gd name="T105" fmla="*/ 148 h 169"/>
                        <a:gd name="T106" fmla="*/ 201 w 201"/>
                        <a:gd name="T107" fmla="*/ 169 h 169"/>
                        <a:gd name="T108" fmla="*/ 196 w 201"/>
                        <a:gd name="T109" fmla="*/ 124 h 169"/>
                        <a:gd name="T110" fmla="*/ 198 w 201"/>
                        <a:gd name="T111" fmla="*/ 89 h 1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01" h="169">
                          <a:moveTo>
                            <a:pt x="198" y="89"/>
                          </a:moveTo>
                          <a:lnTo>
                            <a:pt x="197" y="41"/>
                          </a:lnTo>
                          <a:lnTo>
                            <a:pt x="169" y="36"/>
                          </a:lnTo>
                          <a:lnTo>
                            <a:pt x="134" y="20"/>
                          </a:lnTo>
                          <a:lnTo>
                            <a:pt x="124" y="27"/>
                          </a:lnTo>
                          <a:lnTo>
                            <a:pt x="119" y="34"/>
                          </a:lnTo>
                          <a:lnTo>
                            <a:pt x="106" y="35"/>
                          </a:lnTo>
                          <a:lnTo>
                            <a:pt x="90" y="57"/>
                          </a:lnTo>
                          <a:lnTo>
                            <a:pt x="83" y="57"/>
                          </a:lnTo>
                          <a:lnTo>
                            <a:pt x="76" y="54"/>
                          </a:lnTo>
                          <a:lnTo>
                            <a:pt x="71" y="42"/>
                          </a:lnTo>
                          <a:lnTo>
                            <a:pt x="70" y="41"/>
                          </a:lnTo>
                          <a:lnTo>
                            <a:pt x="69" y="46"/>
                          </a:lnTo>
                          <a:lnTo>
                            <a:pt x="64" y="39"/>
                          </a:lnTo>
                          <a:lnTo>
                            <a:pt x="64" y="17"/>
                          </a:lnTo>
                          <a:lnTo>
                            <a:pt x="60" y="7"/>
                          </a:lnTo>
                          <a:lnTo>
                            <a:pt x="47" y="7"/>
                          </a:lnTo>
                          <a:lnTo>
                            <a:pt x="37" y="0"/>
                          </a:lnTo>
                          <a:lnTo>
                            <a:pt x="27" y="0"/>
                          </a:lnTo>
                          <a:lnTo>
                            <a:pt x="6" y="10"/>
                          </a:lnTo>
                          <a:lnTo>
                            <a:pt x="0" y="20"/>
                          </a:lnTo>
                          <a:lnTo>
                            <a:pt x="16" y="23"/>
                          </a:lnTo>
                          <a:lnTo>
                            <a:pt x="21" y="34"/>
                          </a:lnTo>
                          <a:lnTo>
                            <a:pt x="27" y="36"/>
                          </a:lnTo>
                          <a:lnTo>
                            <a:pt x="57" y="31"/>
                          </a:lnTo>
                          <a:lnTo>
                            <a:pt x="55" y="40"/>
                          </a:lnTo>
                          <a:lnTo>
                            <a:pt x="52" y="41"/>
                          </a:lnTo>
                          <a:lnTo>
                            <a:pt x="44" y="40"/>
                          </a:lnTo>
                          <a:lnTo>
                            <a:pt x="34" y="45"/>
                          </a:lnTo>
                          <a:lnTo>
                            <a:pt x="20" y="46"/>
                          </a:lnTo>
                          <a:lnTo>
                            <a:pt x="20" y="49"/>
                          </a:lnTo>
                          <a:lnTo>
                            <a:pt x="27" y="50"/>
                          </a:lnTo>
                          <a:lnTo>
                            <a:pt x="36" y="57"/>
                          </a:lnTo>
                          <a:lnTo>
                            <a:pt x="39" y="71"/>
                          </a:lnTo>
                          <a:lnTo>
                            <a:pt x="49" y="69"/>
                          </a:lnTo>
                          <a:lnTo>
                            <a:pt x="56" y="50"/>
                          </a:lnTo>
                          <a:lnTo>
                            <a:pt x="56" y="62"/>
                          </a:lnTo>
                          <a:lnTo>
                            <a:pt x="67" y="71"/>
                          </a:lnTo>
                          <a:lnTo>
                            <a:pt x="73" y="70"/>
                          </a:lnTo>
                          <a:lnTo>
                            <a:pt x="81" y="79"/>
                          </a:lnTo>
                          <a:lnTo>
                            <a:pt x="111" y="84"/>
                          </a:lnTo>
                          <a:lnTo>
                            <a:pt x="139" y="96"/>
                          </a:lnTo>
                          <a:lnTo>
                            <a:pt x="152" y="120"/>
                          </a:lnTo>
                          <a:lnTo>
                            <a:pt x="148" y="126"/>
                          </a:lnTo>
                          <a:lnTo>
                            <a:pt x="157" y="131"/>
                          </a:lnTo>
                          <a:lnTo>
                            <a:pt x="153" y="133"/>
                          </a:lnTo>
                          <a:lnTo>
                            <a:pt x="157" y="139"/>
                          </a:lnTo>
                          <a:lnTo>
                            <a:pt x="150" y="135"/>
                          </a:lnTo>
                          <a:lnTo>
                            <a:pt x="143" y="136"/>
                          </a:lnTo>
                          <a:lnTo>
                            <a:pt x="133" y="154"/>
                          </a:lnTo>
                          <a:lnTo>
                            <a:pt x="155" y="153"/>
                          </a:lnTo>
                          <a:lnTo>
                            <a:pt x="157" y="149"/>
                          </a:lnTo>
                          <a:lnTo>
                            <a:pt x="175" y="148"/>
                          </a:lnTo>
                          <a:lnTo>
                            <a:pt x="201" y="169"/>
                          </a:lnTo>
                          <a:lnTo>
                            <a:pt x="196" y="124"/>
                          </a:lnTo>
                          <a:lnTo>
                            <a:pt x="198" y="8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7" name="Freeform 482"/>
                    <p:cNvSpPr>
                      <a:spLocks/>
                    </p:cNvSpPr>
                    <p:nvPr/>
                  </p:nvSpPr>
                  <p:spPr bwMode="auto">
                    <a:xfrm>
                      <a:off x="7045" y="4240"/>
                      <a:ext cx="15" cy="6"/>
                    </a:xfrm>
                    <a:custGeom>
                      <a:avLst/>
                      <a:gdLst>
                        <a:gd name="T0" fmla="*/ 0 w 15"/>
                        <a:gd name="T1" fmla="*/ 1 h 6"/>
                        <a:gd name="T2" fmla="*/ 8 w 15"/>
                        <a:gd name="T3" fmla="*/ 0 h 6"/>
                        <a:gd name="T4" fmla="*/ 15 w 15"/>
                        <a:gd name="T5" fmla="*/ 3 h 6"/>
                        <a:gd name="T6" fmla="*/ 2 w 15"/>
                        <a:gd name="T7" fmla="*/ 6 h 6"/>
                        <a:gd name="T8" fmla="*/ 0 w 15"/>
                        <a:gd name="T9" fmla="*/ 1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6">
                          <a:moveTo>
                            <a:pt x="0" y="1"/>
                          </a:moveTo>
                          <a:lnTo>
                            <a:pt x="8" y="0"/>
                          </a:lnTo>
                          <a:lnTo>
                            <a:pt x="15" y="3"/>
                          </a:lnTo>
                          <a:lnTo>
                            <a:pt x="2" y="6"/>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8" name="Freeform 483"/>
                    <p:cNvSpPr>
                      <a:spLocks/>
                    </p:cNvSpPr>
                    <p:nvPr/>
                  </p:nvSpPr>
                  <p:spPr bwMode="auto">
                    <a:xfrm>
                      <a:off x="7043" y="4220"/>
                      <a:ext cx="10" cy="10"/>
                    </a:xfrm>
                    <a:custGeom>
                      <a:avLst/>
                      <a:gdLst>
                        <a:gd name="T0" fmla="*/ 0 w 10"/>
                        <a:gd name="T1" fmla="*/ 0 h 10"/>
                        <a:gd name="T2" fmla="*/ 4 w 10"/>
                        <a:gd name="T3" fmla="*/ 0 h 10"/>
                        <a:gd name="T4" fmla="*/ 10 w 10"/>
                        <a:gd name="T5" fmla="*/ 10 h 10"/>
                        <a:gd name="T6" fmla="*/ 4 w 10"/>
                        <a:gd name="T7" fmla="*/ 8 h 10"/>
                        <a:gd name="T8" fmla="*/ 0 w 10"/>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0">
                          <a:moveTo>
                            <a:pt x="0" y="0"/>
                          </a:moveTo>
                          <a:lnTo>
                            <a:pt x="4" y="0"/>
                          </a:lnTo>
                          <a:lnTo>
                            <a:pt x="10" y="10"/>
                          </a:lnTo>
                          <a:lnTo>
                            <a:pt x="4" y="8"/>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9" name="Freeform 484"/>
                    <p:cNvSpPr>
                      <a:spLocks/>
                    </p:cNvSpPr>
                    <p:nvPr/>
                  </p:nvSpPr>
                  <p:spPr bwMode="auto">
                    <a:xfrm>
                      <a:off x="7045" y="4169"/>
                      <a:ext cx="27" cy="61"/>
                    </a:xfrm>
                    <a:custGeom>
                      <a:avLst/>
                      <a:gdLst>
                        <a:gd name="T0" fmla="*/ 11 w 27"/>
                        <a:gd name="T1" fmla="*/ 0 h 61"/>
                        <a:gd name="T2" fmla="*/ 12 w 27"/>
                        <a:gd name="T3" fmla="*/ 19 h 61"/>
                        <a:gd name="T4" fmla="*/ 5 w 27"/>
                        <a:gd name="T5" fmla="*/ 26 h 61"/>
                        <a:gd name="T6" fmla="*/ 8 w 27"/>
                        <a:gd name="T7" fmla="*/ 27 h 61"/>
                        <a:gd name="T8" fmla="*/ 20 w 27"/>
                        <a:gd name="T9" fmla="*/ 14 h 61"/>
                        <a:gd name="T10" fmla="*/ 26 w 27"/>
                        <a:gd name="T11" fmla="*/ 18 h 61"/>
                        <a:gd name="T12" fmla="*/ 26 w 27"/>
                        <a:gd name="T13" fmla="*/ 22 h 61"/>
                        <a:gd name="T14" fmla="*/ 18 w 27"/>
                        <a:gd name="T15" fmla="*/ 28 h 61"/>
                        <a:gd name="T16" fmla="*/ 27 w 27"/>
                        <a:gd name="T17" fmla="*/ 38 h 61"/>
                        <a:gd name="T18" fmla="*/ 12 w 27"/>
                        <a:gd name="T19" fmla="*/ 34 h 61"/>
                        <a:gd name="T20" fmla="*/ 11 w 27"/>
                        <a:gd name="T21" fmla="*/ 36 h 61"/>
                        <a:gd name="T22" fmla="*/ 11 w 27"/>
                        <a:gd name="T23" fmla="*/ 48 h 61"/>
                        <a:gd name="T24" fmla="*/ 17 w 27"/>
                        <a:gd name="T25" fmla="*/ 61 h 61"/>
                        <a:gd name="T26" fmla="*/ 7 w 27"/>
                        <a:gd name="T27" fmla="*/ 48 h 61"/>
                        <a:gd name="T28" fmla="*/ 0 w 27"/>
                        <a:gd name="T29" fmla="*/ 22 h 61"/>
                        <a:gd name="T30" fmla="*/ 3 w 27"/>
                        <a:gd name="T31" fmla="*/ 9 h 61"/>
                        <a:gd name="T32" fmla="*/ 11 w 27"/>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61">
                          <a:moveTo>
                            <a:pt x="11" y="0"/>
                          </a:moveTo>
                          <a:lnTo>
                            <a:pt x="12" y="19"/>
                          </a:lnTo>
                          <a:lnTo>
                            <a:pt x="5" y="26"/>
                          </a:lnTo>
                          <a:lnTo>
                            <a:pt x="8" y="27"/>
                          </a:lnTo>
                          <a:lnTo>
                            <a:pt x="20" y="14"/>
                          </a:lnTo>
                          <a:lnTo>
                            <a:pt x="26" y="18"/>
                          </a:lnTo>
                          <a:lnTo>
                            <a:pt x="26" y="22"/>
                          </a:lnTo>
                          <a:lnTo>
                            <a:pt x="18" y="28"/>
                          </a:lnTo>
                          <a:lnTo>
                            <a:pt x="27" y="38"/>
                          </a:lnTo>
                          <a:lnTo>
                            <a:pt x="12" y="34"/>
                          </a:lnTo>
                          <a:lnTo>
                            <a:pt x="11" y="36"/>
                          </a:lnTo>
                          <a:lnTo>
                            <a:pt x="11" y="48"/>
                          </a:lnTo>
                          <a:lnTo>
                            <a:pt x="17" y="61"/>
                          </a:lnTo>
                          <a:lnTo>
                            <a:pt x="7" y="48"/>
                          </a:lnTo>
                          <a:lnTo>
                            <a:pt x="0" y="22"/>
                          </a:lnTo>
                          <a:lnTo>
                            <a:pt x="3" y="9"/>
                          </a:lnTo>
                          <a:lnTo>
                            <a:pt x="1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0" name="Freeform 485"/>
                    <p:cNvSpPr>
                      <a:spLocks/>
                    </p:cNvSpPr>
                    <p:nvPr/>
                  </p:nvSpPr>
                  <p:spPr bwMode="auto">
                    <a:xfrm>
                      <a:off x="7062" y="4161"/>
                      <a:ext cx="8" cy="12"/>
                    </a:xfrm>
                    <a:custGeom>
                      <a:avLst/>
                      <a:gdLst>
                        <a:gd name="T0" fmla="*/ 6 w 8"/>
                        <a:gd name="T1" fmla="*/ 0 h 12"/>
                        <a:gd name="T2" fmla="*/ 8 w 8"/>
                        <a:gd name="T3" fmla="*/ 7 h 12"/>
                        <a:gd name="T4" fmla="*/ 1 w 8"/>
                        <a:gd name="T5" fmla="*/ 12 h 12"/>
                        <a:gd name="T6" fmla="*/ 0 w 8"/>
                        <a:gd name="T7" fmla="*/ 5 h 12"/>
                        <a:gd name="T8" fmla="*/ 6 w 8"/>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2">
                          <a:moveTo>
                            <a:pt x="6" y="0"/>
                          </a:moveTo>
                          <a:lnTo>
                            <a:pt x="8" y="7"/>
                          </a:lnTo>
                          <a:lnTo>
                            <a:pt x="1" y="12"/>
                          </a:lnTo>
                          <a:lnTo>
                            <a:pt x="0" y="5"/>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1" name="Freeform 486"/>
                    <p:cNvSpPr>
                      <a:spLocks/>
                    </p:cNvSpPr>
                    <p:nvPr/>
                  </p:nvSpPr>
                  <p:spPr bwMode="auto">
                    <a:xfrm>
                      <a:off x="7018" y="4270"/>
                      <a:ext cx="24" cy="17"/>
                    </a:xfrm>
                    <a:custGeom>
                      <a:avLst/>
                      <a:gdLst>
                        <a:gd name="T0" fmla="*/ 0 w 24"/>
                        <a:gd name="T1" fmla="*/ 1 h 17"/>
                        <a:gd name="T2" fmla="*/ 14 w 24"/>
                        <a:gd name="T3" fmla="*/ 0 h 17"/>
                        <a:gd name="T4" fmla="*/ 23 w 24"/>
                        <a:gd name="T5" fmla="*/ 6 h 17"/>
                        <a:gd name="T6" fmla="*/ 24 w 24"/>
                        <a:gd name="T7" fmla="*/ 11 h 17"/>
                        <a:gd name="T8" fmla="*/ 15 w 24"/>
                        <a:gd name="T9" fmla="*/ 17 h 17"/>
                        <a:gd name="T10" fmla="*/ 10 w 24"/>
                        <a:gd name="T11" fmla="*/ 16 h 17"/>
                        <a:gd name="T12" fmla="*/ 3 w 24"/>
                        <a:gd name="T13" fmla="*/ 10 h 17"/>
                        <a:gd name="T14" fmla="*/ 0 w 24"/>
                        <a:gd name="T15" fmla="*/ 1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17">
                          <a:moveTo>
                            <a:pt x="0" y="1"/>
                          </a:moveTo>
                          <a:lnTo>
                            <a:pt x="14" y="0"/>
                          </a:lnTo>
                          <a:lnTo>
                            <a:pt x="23" y="6"/>
                          </a:lnTo>
                          <a:lnTo>
                            <a:pt x="24" y="11"/>
                          </a:lnTo>
                          <a:lnTo>
                            <a:pt x="15" y="17"/>
                          </a:lnTo>
                          <a:lnTo>
                            <a:pt x="10" y="16"/>
                          </a:lnTo>
                          <a:lnTo>
                            <a:pt x="3" y="10"/>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2" name="Freeform 487"/>
                    <p:cNvSpPr>
                      <a:spLocks/>
                    </p:cNvSpPr>
                    <p:nvPr/>
                  </p:nvSpPr>
                  <p:spPr bwMode="auto">
                    <a:xfrm>
                      <a:off x="7007" y="4247"/>
                      <a:ext cx="16" cy="3"/>
                    </a:xfrm>
                    <a:custGeom>
                      <a:avLst/>
                      <a:gdLst>
                        <a:gd name="T0" fmla="*/ 0 w 16"/>
                        <a:gd name="T1" fmla="*/ 0 h 3"/>
                        <a:gd name="T2" fmla="*/ 16 w 16"/>
                        <a:gd name="T3" fmla="*/ 0 h 3"/>
                        <a:gd name="T4" fmla="*/ 2 w 16"/>
                        <a:gd name="T5" fmla="*/ 3 h 3"/>
                        <a:gd name="T6" fmla="*/ 0 w 16"/>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
                          <a:moveTo>
                            <a:pt x="0" y="0"/>
                          </a:moveTo>
                          <a:lnTo>
                            <a:pt x="16" y="0"/>
                          </a:lnTo>
                          <a:lnTo>
                            <a:pt x="2" y="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3" name="Freeform 488"/>
                    <p:cNvSpPr>
                      <a:spLocks/>
                    </p:cNvSpPr>
                    <p:nvPr/>
                  </p:nvSpPr>
                  <p:spPr bwMode="auto">
                    <a:xfrm>
                      <a:off x="6987" y="4245"/>
                      <a:ext cx="17" cy="6"/>
                    </a:xfrm>
                    <a:custGeom>
                      <a:avLst/>
                      <a:gdLst>
                        <a:gd name="T0" fmla="*/ 0 w 17"/>
                        <a:gd name="T1" fmla="*/ 0 h 6"/>
                        <a:gd name="T2" fmla="*/ 17 w 17"/>
                        <a:gd name="T3" fmla="*/ 2 h 6"/>
                        <a:gd name="T4" fmla="*/ 4 w 17"/>
                        <a:gd name="T5" fmla="*/ 6 h 6"/>
                        <a:gd name="T6" fmla="*/ 0 w 17"/>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6">
                          <a:moveTo>
                            <a:pt x="0" y="0"/>
                          </a:moveTo>
                          <a:lnTo>
                            <a:pt x="17" y="2"/>
                          </a:lnTo>
                          <a:lnTo>
                            <a:pt x="4" y="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4" name="Freeform 489"/>
                    <p:cNvSpPr>
                      <a:spLocks/>
                    </p:cNvSpPr>
                    <p:nvPr/>
                  </p:nvSpPr>
                  <p:spPr bwMode="auto">
                    <a:xfrm>
                      <a:off x="6963" y="4238"/>
                      <a:ext cx="6" cy="5"/>
                    </a:xfrm>
                    <a:custGeom>
                      <a:avLst/>
                      <a:gdLst>
                        <a:gd name="T0" fmla="*/ 0 w 6"/>
                        <a:gd name="T1" fmla="*/ 2 h 5"/>
                        <a:gd name="T2" fmla="*/ 6 w 6"/>
                        <a:gd name="T3" fmla="*/ 0 h 5"/>
                        <a:gd name="T4" fmla="*/ 5 w 6"/>
                        <a:gd name="T5" fmla="*/ 4 h 5"/>
                        <a:gd name="T6" fmla="*/ 1 w 6"/>
                        <a:gd name="T7" fmla="*/ 5 h 5"/>
                        <a:gd name="T8" fmla="*/ 0 w 6"/>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
                          <a:moveTo>
                            <a:pt x="0" y="2"/>
                          </a:moveTo>
                          <a:lnTo>
                            <a:pt x="6" y="0"/>
                          </a:lnTo>
                          <a:lnTo>
                            <a:pt x="5" y="4"/>
                          </a:lnTo>
                          <a:lnTo>
                            <a:pt x="1" y="5"/>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5" name="Freeform 490"/>
                    <p:cNvSpPr>
                      <a:spLocks/>
                    </p:cNvSpPr>
                    <p:nvPr/>
                  </p:nvSpPr>
                  <p:spPr bwMode="auto">
                    <a:xfrm>
                      <a:off x="6958" y="4235"/>
                      <a:ext cx="4" cy="7"/>
                    </a:xfrm>
                    <a:custGeom>
                      <a:avLst/>
                      <a:gdLst>
                        <a:gd name="T0" fmla="*/ 3 w 4"/>
                        <a:gd name="T1" fmla="*/ 0 h 7"/>
                        <a:gd name="T2" fmla="*/ 4 w 4"/>
                        <a:gd name="T3" fmla="*/ 3 h 7"/>
                        <a:gd name="T4" fmla="*/ 0 w 4"/>
                        <a:gd name="T5" fmla="*/ 7 h 7"/>
                        <a:gd name="T6" fmla="*/ 0 w 4"/>
                        <a:gd name="T7" fmla="*/ 2 h 7"/>
                        <a:gd name="T8" fmla="*/ 3 w 4"/>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7">
                          <a:moveTo>
                            <a:pt x="3" y="0"/>
                          </a:moveTo>
                          <a:lnTo>
                            <a:pt x="4" y="3"/>
                          </a:lnTo>
                          <a:lnTo>
                            <a:pt x="0" y="7"/>
                          </a:lnTo>
                          <a:lnTo>
                            <a:pt x="0" y="2"/>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6" name="Freeform 491"/>
                    <p:cNvSpPr>
                      <a:spLocks/>
                    </p:cNvSpPr>
                    <p:nvPr/>
                  </p:nvSpPr>
                  <p:spPr bwMode="auto">
                    <a:xfrm>
                      <a:off x="6960" y="4290"/>
                      <a:ext cx="3" cy="4"/>
                    </a:xfrm>
                    <a:custGeom>
                      <a:avLst/>
                      <a:gdLst>
                        <a:gd name="T0" fmla="*/ 0 w 3"/>
                        <a:gd name="T1" fmla="*/ 0 h 4"/>
                        <a:gd name="T2" fmla="*/ 3 w 3"/>
                        <a:gd name="T3" fmla="*/ 0 h 4"/>
                        <a:gd name="T4" fmla="*/ 3 w 3"/>
                        <a:gd name="T5" fmla="*/ 4 h 4"/>
                        <a:gd name="T6" fmla="*/ 0 w 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4">
                          <a:moveTo>
                            <a:pt x="0" y="0"/>
                          </a:moveTo>
                          <a:lnTo>
                            <a:pt x="3" y="0"/>
                          </a:lnTo>
                          <a:lnTo>
                            <a:pt x="3" y="4"/>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7" name="Freeform 492"/>
                    <p:cNvSpPr>
                      <a:spLocks/>
                    </p:cNvSpPr>
                    <p:nvPr/>
                  </p:nvSpPr>
                  <p:spPr bwMode="auto">
                    <a:xfrm>
                      <a:off x="6954" y="4296"/>
                      <a:ext cx="9" cy="25"/>
                    </a:xfrm>
                    <a:custGeom>
                      <a:avLst/>
                      <a:gdLst>
                        <a:gd name="T0" fmla="*/ 3 w 9"/>
                        <a:gd name="T1" fmla="*/ 12 h 25"/>
                        <a:gd name="T2" fmla="*/ 6 w 9"/>
                        <a:gd name="T3" fmla="*/ 0 h 25"/>
                        <a:gd name="T4" fmla="*/ 9 w 9"/>
                        <a:gd name="T5" fmla="*/ 8 h 25"/>
                        <a:gd name="T6" fmla="*/ 6 w 9"/>
                        <a:gd name="T7" fmla="*/ 12 h 25"/>
                        <a:gd name="T8" fmla="*/ 8 w 9"/>
                        <a:gd name="T9" fmla="*/ 19 h 25"/>
                        <a:gd name="T10" fmla="*/ 3 w 9"/>
                        <a:gd name="T11" fmla="*/ 25 h 25"/>
                        <a:gd name="T12" fmla="*/ 0 w 9"/>
                        <a:gd name="T13" fmla="*/ 20 h 25"/>
                        <a:gd name="T14" fmla="*/ 3 w 9"/>
                        <a:gd name="T15" fmla="*/ 12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25">
                          <a:moveTo>
                            <a:pt x="3" y="12"/>
                          </a:moveTo>
                          <a:lnTo>
                            <a:pt x="6" y="0"/>
                          </a:lnTo>
                          <a:lnTo>
                            <a:pt x="9" y="8"/>
                          </a:lnTo>
                          <a:lnTo>
                            <a:pt x="6" y="12"/>
                          </a:lnTo>
                          <a:lnTo>
                            <a:pt x="8" y="19"/>
                          </a:lnTo>
                          <a:lnTo>
                            <a:pt x="3" y="25"/>
                          </a:lnTo>
                          <a:lnTo>
                            <a:pt x="0" y="20"/>
                          </a:lnTo>
                          <a:lnTo>
                            <a:pt x="3" y="1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8" name="Freeform 493"/>
                    <p:cNvSpPr>
                      <a:spLocks/>
                    </p:cNvSpPr>
                    <p:nvPr/>
                  </p:nvSpPr>
                  <p:spPr bwMode="auto">
                    <a:xfrm>
                      <a:off x="6938" y="4310"/>
                      <a:ext cx="5" cy="6"/>
                    </a:xfrm>
                    <a:custGeom>
                      <a:avLst/>
                      <a:gdLst>
                        <a:gd name="T0" fmla="*/ 0 w 5"/>
                        <a:gd name="T1" fmla="*/ 3 h 6"/>
                        <a:gd name="T2" fmla="*/ 2 w 5"/>
                        <a:gd name="T3" fmla="*/ 0 h 6"/>
                        <a:gd name="T4" fmla="*/ 5 w 5"/>
                        <a:gd name="T5" fmla="*/ 6 h 6"/>
                        <a:gd name="T6" fmla="*/ 0 w 5"/>
                        <a:gd name="T7" fmla="*/ 3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0" y="3"/>
                          </a:moveTo>
                          <a:lnTo>
                            <a:pt x="2" y="0"/>
                          </a:lnTo>
                          <a:lnTo>
                            <a:pt x="5" y="6"/>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39" name="Freeform 494"/>
                    <p:cNvSpPr>
                      <a:spLocks/>
                    </p:cNvSpPr>
                    <p:nvPr/>
                  </p:nvSpPr>
                  <p:spPr bwMode="auto">
                    <a:xfrm>
                      <a:off x="6881" y="4179"/>
                      <a:ext cx="121" cy="142"/>
                    </a:xfrm>
                    <a:custGeom>
                      <a:avLst/>
                      <a:gdLst>
                        <a:gd name="T0" fmla="*/ 42 w 121"/>
                        <a:gd name="T1" fmla="*/ 8 h 142"/>
                        <a:gd name="T2" fmla="*/ 36 w 121"/>
                        <a:gd name="T3" fmla="*/ 10 h 142"/>
                        <a:gd name="T4" fmla="*/ 32 w 121"/>
                        <a:gd name="T5" fmla="*/ 17 h 142"/>
                        <a:gd name="T6" fmla="*/ 26 w 121"/>
                        <a:gd name="T7" fmla="*/ 16 h 142"/>
                        <a:gd name="T8" fmla="*/ 22 w 121"/>
                        <a:gd name="T9" fmla="*/ 19 h 142"/>
                        <a:gd name="T10" fmla="*/ 15 w 121"/>
                        <a:gd name="T11" fmla="*/ 34 h 142"/>
                        <a:gd name="T12" fmla="*/ 17 w 121"/>
                        <a:gd name="T13" fmla="*/ 44 h 142"/>
                        <a:gd name="T14" fmla="*/ 9 w 121"/>
                        <a:gd name="T15" fmla="*/ 58 h 142"/>
                        <a:gd name="T16" fmla="*/ 9 w 121"/>
                        <a:gd name="T17" fmla="*/ 68 h 142"/>
                        <a:gd name="T18" fmla="*/ 0 w 121"/>
                        <a:gd name="T19" fmla="*/ 85 h 142"/>
                        <a:gd name="T20" fmla="*/ 3 w 121"/>
                        <a:gd name="T21" fmla="*/ 101 h 142"/>
                        <a:gd name="T22" fmla="*/ 12 w 121"/>
                        <a:gd name="T23" fmla="*/ 100 h 142"/>
                        <a:gd name="T24" fmla="*/ 15 w 121"/>
                        <a:gd name="T25" fmla="*/ 112 h 142"/>
                        <a:gd name="T26" fmla="*/ 9 w 121"/>
                        <a:gd name="T27" fmla="*/ 135 h 142"/>
                        <a:gd name="T28" fmla="*/ 15 w 121"/>
                        <a:gd name="T29" fmla="*/ 142 h 142"/>
                        <a:gd name="T30" fmla="*/ 29 w 121"/>
                        <a:gd name="T31" fmla="*/ 140 h 142"/>
                        <a:gd name="T32" fmla="*/ 28 w 121"/>
                        <a:gd name="T33" fmla="*/ 98 h 142"/>
                        <a:gd name="T34" fmla="*/ 26 w 121"/>
                        <a:gd name="T35" fmla="*/ 93 h 142"/>
                        <a:gd name="T36" fmla="*/ 37 w 121"/>
                        <a:gd name="T37" fmla="*/ 83 h 142"/>
                        <a:gd name="T38" fmla="*/ 42 w 121"/>
                        <a:gd name="T39" fmla="*/ 86 h 142"/>
                        <a:gd name="T40" fmla="*/ 39 w 121"/>
                        <a:gd name="T41" fmla="*/ 98 h 142"/>
                        <a:gd name="T42" fmla="*/ 42 w 121"/>
                        <a:gd name="T43" fmla="*/ 103 h 142"/>
                        <a:gd name="T44" fmla="*/ 52 w 121"/>
                        <a:gd name="T45" fmla="*/ 113 h 142"/>
                        <a:gd name="T46" fmla="*/ 53 w 121"/>
                        <a:gd name="T47" fmla="*/ 126 h 142"/>
                        <a:gd name="T48" fmla="*/ 58 w 121"/>
                        <a:gd name="T49" fmla="*/ 126 h 142"/>
                        <a:gd name="T50" fmla="*/ 64 w 121"/>
                        <a:gd name="T51" fmla="*/ 121 h 142"/>
                        <a:gd name="T52" fmla="*/ 76 w 121"/>
                        <a:gd name="T53" fmla="*/ 117 h 142"/>
                        <a:gd name="T54" fmla="*/ 76 w 121"/>
                        <a:gd name="T55" fmla="*/ 113 h 142"/>
                        <a:gd name="T56" fmla="*/ 72 w 121"/>
                        <a:gd name="T57" fmla="*/ 112 h 142"/>
                        <a:gd name="T58" fmla="*/ 66 w 121"/>
                        <a:gd name="T59" fmla="*/ 103 h 142"/>
                        <a:gd name="T60" fmla="*/ 69 w 121"/>
                        <a:gd name="T61" fmla="*/ 95 h 142"/>
                        <a:gd name="T62" fmla="*/ 48 w 121"/>
                        <a:gd name="T63" fmla="*/ 68 h 142"/>
                        <a:gd name="T64" fmla="*/ 54 w 121"/>
                        <a:gd name="T65" fmla="*/ 68 h 142"/>
                        <a:gd name="T66" fmla="*/ 67 w 121"/>
                        <a:gd name="T67" fmla="*/ 64 h 142"/>
                        <a:gd name="T68" fmla="*/ 77 w 121"/>
                        <a:gd name="T69" fmla="*/ 52 h 142"/>
                        <a:gd name="T70" fmla="*/ 87 w 121"/>
                        <a:gd name="T71" fmla="*/ 51 h 142"/>
                        <a:gd name="T72" fmla="*/ 86 w 121"/>
                        <a:gd name="T73" fmla="*/ 44 h 142"/>
                        <a:gd name="T74" fmla="*/ 81 w 121"/>
                        <a:gd name="T75" fmla="*/ 43 h 142"/>
                        <a:gd name="T76" fmla="*/ 76 w 121"/>
                        <a:gd name="T77" fmla="*/ 48 h 142"/>
                        <a:gd name="T78" fmla="*/ 62 w 121"/>
                        <a:gd name="T79" fmla="*/ 49 h 142"/>
                        <a:gd name="T80" fmla="*/ 61 w 121"/>
                        <a:gd name="T81" fmla="*/ 52 h 142"/>
                        <a:gd name="T82" fmla="*/ 53 w 121"/>
                        <a:gd name="T83" fmla="*/ 51 h 142"/>
                        <a:gd name="T84" fmla="*/ 42 w 121"/>
                        <a:gd name="T85" fmla="*/ 61 h 142"/>
                        <a:gd name="T86" fmla="*/ 34 w 121"/>
                        <a:gd name="T87" fmla="*/ 61 h 142"/>
                        <a:gd name="T88" fmla="*/ 23 w 121"/>
                        <a:gd name="T89" fmla="*/ 48 h 142"/>
                        <a:gd name="T90" fmla="*/ 27 w 121"/>
                        <a:gd name="T91" fmla="*/ 28 h 142"/>
                        <a:gd name="T92" fmla="*/ 29 w 121"/>
                        <a:gd name="T93" fmla="*/ 24 h 142"/>
                        <a:gd name="T94" fmla="*/ 47 w 121"/>
                        <a:gd name="T95" fmla="*/ 23 h 142"/>
                        <a:gd name="T96" fmla="*/ 103 w 121"/>
                        <a:gd name="T97" fmla="*/ 26 h 142"/>
                        <a:gd name="T98" fmla="*/ 121 w 121"/>
                        <a:gd name="T99" fmla="*/ 7 h 142"/>
                        <a:gd name="T100" fmla="*/ 118 w 121"/>
                        <a:gd name="T101" fmla="*/ 0 h 142"/>
                        <a:gd name="T102" fmla="*/ 96 w 121"/>
                        <a:gd name="T103" fmla="*/ 16 h 142"/>
                        <a:gd name="T104" fmla="*/ 77 w 121"/>
                        <a:gd name="T105" fmla="*/ 16 h 142"/>
                        <a:gd name="T106" fmla="*/ 42 w 121"/>
                        <a:gd name="T107" fmla="*/ 8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1" h="142">
                          <a:moveTo>
                            <a:pt x="42" y="8"/>
                          </a:moveTo>
                          <a:lnTo>
                            <a:pt x="36" y="10"/>
                          </a:lnTo>
                          <a:lnTo>
                            <a:pt x="32" y="17"/>
                          </a:lnTo>
                          <a:lnTo>
                            <a:pt x="26" y="16"/>
                          </a:lnTo>
                          <a:lnTo>
                            <a:pt x="22" y="19"/>
                          </a:lnTo>
                          <a:lnTo>
                            <a:pt x="15" y="34"/>
                          </a:lnTo>
                          <a:lnTo>
                            <a:pt x="17" y="44"/>
                          </a:lnTo>
                          <a:lnTo>
                            <a:pt x="9" y="58"/>
                          </a:lnTo>
                          <a:lnTo>
                            <a:pt x="9" y="68"/>
                          </a:lnTo>
                          <a:lnTo>
                            <a:pt x="0" y="85"/>
                          </a:lnTo>
                          <a:lnTo>
                            <a:pt x="3" y="101"/>
                          </a:lnTo>
                          <a:lnTo>
                            <a:pt x="12" y="100"/>
                          </a:lnTo>
                          <a:lnTo>
                            <a:pt x="15" y="112"/>
                          </a:lnTo>
                          <a:lnTo>
                            <a:pt x="9" y="135"/>
                          </a:lnTo>
                          <a:lnTo>
                            <a:pt x="15" y="142"/>
                          </a:lnTo>
                          <a:lnTo>
                            <a:pt x="29" y="140"/>
                          </a:lnTo>
                          <a:lnTo>
                            <a:pt x="28" y="98"/>
                          </a:lnTo>
                          <a:lnTo>
                            <a:pt x="26" y="93"/>
                          </a:lnTo>
                          <a:lnTo>
                            <a:pt x="37" y="83"/>
                          </a:lnTo>
                          <a:lnTo>
                            <a:pt x="42" y="86"/>
                          </a:lnTo>
                          <a:lnTo>
                            <a:pt x="39" y="98"/>
                          </a:lnTo>
                          <a:lnTo>
                            <a:pt x="42" y="103"/>
                          </a:lnTo>
                          <a:lnTo>
                            <a:pt x="52" y="113"/>
                          </a:lnTo>
                          <a:lnTo>
                            <a:pt x="53" y="126"/>
                          </a:lnTo>
                          <a:lnTo>
                            <a:pt x="58" y="126"/>
                          </a:lnTo>
                          <a:lnTo>
                            <a:pt x="64" y="121"/>
                          </a:lnTo>
                          <a:lnTo>
                            <a:pt x="76" y="117"/>
                          </a:lnTo>
                          <a:lnTo>
                            <a:pt x="76" y="113"/>
                          </a:lnTo>
                          <a:lnTo>
                            <a:pt x="72" y="112"/>
                          </a:lnTo>
                          <a:lnTo>
                            <a:pt x="66" y="103"/>
                          </a:lnTo>
                          <a:lnTo>
                            <a:pt x="69" y="95"/>
                          </a:lnTo>
                          <a:lnTo>
                            <a:pt x="48" y="68"/>
                          </a:lnTo>
                          <a:lnTo>
                            <a:pt x="54" y="68"/>
                          </a:lnTo>
                          <a:lnTo>
                            <a:pt x="67" y="64"/>
                          </a:lnTo>
                          <a:lnTo>
                            <a:pt x="77" y="52"/>
                          </a:lnTo>
                          <a:lnTo>
                            <a:pt x="87" y="51"/>
                          </a:lnTo>
                          <a:lnTo>
                            <a:pt x="86" y="44"/>
                          </a:lnTo>
                          <a:lnTo>
                            <a:pt x="81" y="43"/>
                          </a:lnTo>
                          <a:lnTo>
                            <a:pt x="76" y="48"/>
                          </a:lnTo>
                          <a:lnTo>
                            <a:pt x="62" y="49"/>
                          </a:lnTo>
                          <a:lnTo>
                            <a:pt x="61" y="52"/>
                          </a:lnTo>
                          <a:lnTo>
                            <a:pt x="53" y="51"/>
                          </a:lnTo>
                          <a:lnTo>
                            <a:pt x="42" y="61"/>
                          </a:lnTo>
                          <a:lnTo>
                            <a:pt x="34" y="61"/>
                          </a:lnTo>
                          <a:lnTo>
                            <a:pt x="23" y="48"/>
                          </a:lnTo>
                          <a:lnTo>
                            <a:pt x="27" y="28"/>
                          </a:lnTo>
                          <a:lnTo>
                            <a:pt x="29" y="24"/>
                          </a:lnTo>
                          <a:lnTo>
                            <a:pt x="47" y="23"/>
                          </a:lnTo>
                          <a:lnTo>
                            <a:pt x="103" y="26"/>
                          </a:lnTo>
                          <a:lnTo>
                            <a:pt x="121" y="7"/>
                          </a:lnTo>
                          <a:lnTo>
                            <a:pt x="118" y="0"/>
                          </a:lnTo>
                          <a:lnTo>
                            <a:pt x="96" y="16"/>
                          </a:lnTo>
                          <a:lnTo>
                            <a:pt x="77" y="16"/>
                          </a:lnTo>
                          <a:lnTo>
                            <a:pt x="42"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0" name="Freeform 495"/>
                    <p:cNvSpPr>
                      <a:spLocks/>
                    </p:cNvSpPr>
                    <p:nvPr/>
                  </p:nvSpPr>
                  <p:spPr bwMode="auto">
                    <a:xfrm>
                      <a:off x="6810" y="4344"/>
                      <a:ext cx="6" cy="4"/>
                    </a:xfrm>
                    <a:custGeom>
                      <a:avLst/>
                      <a:gdLst>
                        <a:gd name="T0" fmla="*/ 0 w 6"/>
                        <a:gd name="T1" fmla="*/ 0 h 4"/>
                        <a:gd name="T2" fmla="*/ 6 w 6"/>
                        <a:gd name="T3" fmla="*/ 1 h 4"/>
                        <a:gd name="T4" fmla="*/ 3 w 6"/>
                        <a:gd name="T5" fmla="*/ 4 h 4"/>
                        <a:gd name="T6" fmla="*/ 0 w 6"/>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4">
                          <a:moveTo>
                            <a:pt x="0" y="0"/>
                          </a:moveTo>
                          <a:lnTo>
                            <a:pt x="6" y="1"/>
                          </a:lnTo>
                          <a:lnTo>
                            <a:pt x="3" y="4"/>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1" name="Freeform 496"/>
                    <p:cNvSpPr>
                      <a:spLocks/>
                    </p:cNvSpPr>
                    <p:nvPr/>
                  </p:nvSpPr>
                  <p:spPr bwMode="auto">
                    <a:xfrm>
                      <a:off x="6762" y="4345"/>
                      <a:ext cx="25" cy="6"/>
                    </a:xfrm>
                    <a:custGeom>
                      <a:avLst/>
                      <a:gdLst>
                        <a:gd name="T0" fmla="*/ 0 w 25"/>
                        <a:gd name="T1" fmla="*/ 1 h 6"/>
                        <a:gd name="T2" fmla="*/ 23 w 25"/>
                        <a:gd name="T3" fmla="*/ 0 h 6"/>
                        <a:gd name="T4" fmla="*/ 25 w 25"/>
                        <a:gd name="T5" fmla="*/ 4 h 6"/>
                        <a:gd name="T6" fmla="*/ 14 w 25"/>
                        <a:gd name="T7" fmla="*/ 6 h 6"/>
                        <a:gd name="T8" fmla="*/ 3 w 25"/>
                        <a:gd name="T9" fmla="*/ 5 h 6"/>
                        <a:gd name="T10" fmla="*/ 0 w 25"/>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6">
                          <a:moveTo>
                            <a:pt x="0" y="1"/>
                          </a:moveTo>
                          <a:lnTo>
                            <a:pt x="23" y="0"/>
                          </a:lnTo>
                          <a:lnTo>
                            <a:pt x="25" y="4"/>
                          </a:lnTo>
                          <a:lnTo>
                            <a:pt x="14" y="6"/>
                          </a:lnTo>
                          <a:lnTo>
                            <a:pt x="3" y="5"/>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2" name="Freeform 497"/>
                    <p:cNvSpPr>
                      <a:spLocks/>
                    </p:cNvSpPr>
                    <p:nvPr/>
                  </p:nvSpPr>
                  <p:spPr bwMode="auto">
                    <a:xfrm>
                      <a:off x="6796" y="4368"/>
                      <a:ext cx="21" cy="15"/>
                    </a:xfrm>
                    <a:custGeom>
                      <a:avLst/>
                      <a:gdLst>
                        <a:gd name="T0" fmla="*/ 9 w 21"/>
                        <a:gd name="T1" fmla="*/ 0 h 15"/>
                        <a:gd name="T2" fmla="*/ 17 w 21"/>
                        <a:gd name="T3" fmla="*/ 0 h 15"/>
                        <a:gd name="T4" fmla="*/ 21 w 21"/>
                        <a:gd name="T5" fmla="*/ 4 h 15"/>
                        <a:gd name="T6" fmla="*/ 14 w 21"/>
                        <a:gd name="T7" fmla="*/ 15 h 15"/>
                        <a:gd name="T8" fmla="*/ 8 w 21"/>
                        <a:gd name="T9" fmla="*/ 6 h 15"/>
                        <a:gd name="T10" fmla="*/ 0 w 21"/>
                        <a:gd name="T11" fmla="*/ 4 h 15"/>
                        <a:gd name="T12" fmla="*/ 0 w 21"/>
                        <a:gd name="T13" fmla="*/ 0 h 15"/>
                        <a:gd name="T14" fmla="*/ 9 w 21"/>
                        <a:gd name="T15" fmla="*/ 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5">
                          <a:moveTo>
                            <a:pt x="9" y="0"/>
                          </a:moveTo>
                          <a:lnTo>
                            <a:pt x="17" y="0"/>
                          </a:lnTo>
                          <a:lnTo>
                            <a:pt x="21" y="4"/>
                          </a:lnTo>
                          <a:lnTo>
                            <a:pt x="14" y="15"/>
                          </a:lnTo>
                          <a:lnTo>
                            <a:pt x="8" y="6"/>
                          </a:lnTo>
                          <a:lnTo>
                            <a:pt x="0" y="4"/>
                          </a:lnTo>
                          <a:lnTo>
                            <a:pt x="0" y="0"/>
                          </a:lnTo>
                          <a:lnTo>
                            <a:pt x="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3" name="Freeform 498"/>
                    <p:cNvSpPr>
                      <a:spLocks/>
                    </p:cNvSpPr>
                    <p:nvPr/>
                  </p:nvSpPr>
                  <p:spPr bwMode="auto">
                    <a:xfrm>
                      <a:off x="6824" y="4370"/>
                      <a:ext cx="15" cy="14"/>
                    </a:xfrm>
                    <a:custGeom>
                      <a:avLst/>
                      <a:gdLst>
                        <a:gd name="T0" fmla="*/ 2 w 15"/>
                        <a:gd name="T1" fmla="*/ 5 h 14"/>
                        <a:gd name="T2" fmla="*/ 7 w 15"/>
                        <a:gd name="T3" fmla="*/ 0 h 14"/>
                        <a:gd name="T4" fmla="*/ 15 w 15"/>
                        <a:gd name="T5" fmla="*/ 3 h 14"/>
                        <a:gd name="T6" fmla="*/ 13 w 15"/>
                        <a:gd name="T7" fmla="*/ 14 h 14"/>
                        <a:gd name="T8" fmla="*/ 0 w 15"/>
                        <a:gd name="T9" fmla="*/ 14 h 14"/>
                        <a:gd name="T10" fmla="*/ 2 w 15"/>
                        <a:gd name="T11" fmla="*/ 5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4">
                          <a:moveTo>
                            <a:pt x="2" y="5"/>
                          </a:moveTo>
                          <a:lnTo>
                            <a:pt x="7" y="0"/>
                          </a:lnTo>
                          <a:lnTo>
                            <a:pt x="15" y="3"/>
                          </a:lnTo>
                          <a:lnTo>
                            <a:pt x="13" y="14"/>
                          </a:lnTo>
                          <a:lnTo>
                            <a:pt x="0" y="14"/>
                          </a:lnTo>
                          <a:lnTo>
                            <a:pt x="2"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4" name="Freeform 499"/>
                    <p:cNvSpPr>
                      <a:spLocks/>
                    </p:cNvSpPr>
                    <p:nvPr/>
                  </p:nvSpPr>
                  <p:spPr bwMode="auto">
                    <a:xfrm>
                      <a:off x="6840" y="4368"/>
                      <a:ext cx="46" cy="20"/>
                    </a:xfrm>
                    <a:custGeom>
                      <a:avLst/>
                      <a:gdLst>
                        <a:gd name="T0" fmla="*/ 6 w 46"/>
                        <a:gd name="T1" fmla="*/ 6 h 20"/>
                        <a:gd name="T2" fmla="*/ 15 w 46"/>
                        <a:gd name="T3" fmla="*/ 7 h 20"/>
                        <a:gd name="T4" fmla="*/ 22 w 46"/>
                        <a:gd name="T5" fmla="*/ 12 h 20"/>
                        <a:gd name="T6" fmla="*/ 28 w 46"/>
                        <a:gd name="T7" fmla="*/ 10 h 20"/>
                        <a:gd name="T8" fmla="*/ 20 w 46"/>
                        <a:gd name="T9" fmla="*/ 5 h 20"/>
                        <a:gd name="T10" fmla="*/ 23 w 46"/>
                        <a:gd name="T11" fmla="*/ 0 h 20"/>
                        <a:gd name="T12" fmla="*/ 28 w 46"/>
                        <a:gd name="T13" fmla="*/ 5 h 20"/>
                        <a:gd name="T14" fmla="*/ 34 w 46"/>
                        <a:gd name="T15" fmla="*/ 4 h 20"/>
                        <a:gd name="T16" fmla="*/ 36 w 46"/>
                        <a:gd name="T17" fmla="*/ 9 h 20"/>
                        <a:gd name="T18" fmla="*/ 41 w 46"/>
                        <a:gd name="T19" fmla="*/ 4 h 20"/>
                        <a:gd name="T20" fmla="*/ 46 w 46"/>
                        <a:gd name="T21" fmla="*/ 12 h 20"/>
                        <a:gd name="T22" fmla="*/ 36 w 46"/>
                        <a:gd name="T23" fmla="*/ 15 h 20"/>
                        <a:gd name="T24" fmla="*/ 33 w 46"/>
                        <a:gd name="T25" fmla="*/ 12 h 20"/>
                        <a:gd name="T26" fmla="*/ 5 w 46"/>
                        <a:gd name="T27" fmla="*/ 20 h 20"/>
                        <a:gd name="T28" fmla="*/ 0 w 46"/>
                        <a:gd name="T29" fmla="*/ 11 h 20"/>
                        <a:gd name="T30" fmla="*/ 6 w 46"/>
                        <a:gd name="T31" fmla="*/ 6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20">
                          <a:moveTo>
                            <a:pt x="6" y="6"/>
                          </a:moveTo>
                          <a:lnTo>
                            <a:pt x="15" y="7"/>
                          </a:lnTo>
                          <a:lnTo>
                            <a:pt x="22" y="12"/>
                          </a:lnTo>
                          <a:lnTo>
                            <a:pt x="28" y="10"/>
                          </a:lnTo>
                          <a:lnTo>
                            <a:pt x="20" y="5"/>
                          </a:lnTo>
                          <a:lnTo>
                            <a:pt x="23" y="0"/>
                          </a:lnTo>
                          <a:lnTo>
                            <a:pt x="28" y="5"/>
                          </a:lnTo>
                          <a:lnTo>
                            <a:pt x="34" y="4"/>
                          </a:lnTo>
                          <a:lnTo>
                            <a:pt x="36" y="9"/>
                          </a:lnTo>
                          <a:lnTo>
                            <a:pt x="41" y="4"/>
                          </a:lnTo>
                          <a:lnTo>
                            <a:pt x="46" y="12"/>
                          </a:lnTo>
                          <a:lnTo>
                            <a:pt x="36" y="15"/>
                          </a:lnTo>
                          <a:lnTo>
                            <a:pt x="33" y="12"/>
                          </a:lnTo>
                          <a:lnTo>
                            <a:pt x="5" y="20"/>
                          </a:lnTo>
                          <a:lnTo>
                            <a:pt x="0" y="11"/>
                          </a:lnTo>
                          <a:lnTo>
                            <a:pt x="6"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5" name="Freeform 500"/>
                    <p:cNvSpPr>
                      <a:spLocks/>
                    </p:cNvSpPr>
                    <p:nvPr/>
                  </p:nvSpPr>
                  <p:spPr bwMode="auto">
                    <a:xfrm>
                      <a:off x="6884" y="4392"/>
                      <a:ext cx="34" cy="20"/>
                    </a:xfrm>
                    <a:custGeom>
                      <a:avLst/>
                      <a:gdLst>
                        <a:gd name="T0" fmla="*/ 17 w 34"/>
                        <a:gd name="T1" fmla="*/ 0 h 20"/>
                        <a:gd name="T2" fmla="*/ 29 w 34"/>
                        <a:gd name="T3" fmla="*/ 8 h 20"/>
                        <a:gd name="T4" fmla="*/ 34 w 34"/>
                        <a:gd name="T5" fmla="*/ 16 h 20"/>
                        <a:gd name="T6" fmla="*/ 24 w 34"/>
                        <a:gd name="T7" fmla="*/ 20 h 20"/>
                        <a:gd name="T8" fmla="*/ 12 w 34"/>
                        <a:gd name="T9" fmla="*/ 10 h 20"/>
                        <a:gd name="T10" fmla="*/ 2 w 34"/>
                        <a:gd name="T11" fmla="*/ 10 h 20"/>
                        <a:gd name="T12" fmla="*/ 0 w 34"/>
                        <a:gd name="T13" fmla="*/ 3 h 20"/>
                        <a:gd name="T14" fmla="*/ 17 w 3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20">
                          <a:moveTo>
                            <a:pt x="17" y="0"/>
                          </a:moveTo>
                          <a:lnTo>
                            <a:pt x="29" y="8"/>
                          </a:lnTo>
                          <a:lnTo>
                            <a:pt x="34" y="16"/>
                          </a:lnTo>
                          <a:lnTo>
                            <a:pt x="24" y="20"/>
                          </a:lnTo>
                          <a:lnTo>
                            <a:pt x="12" y="10"/>
                          </a:lnTo>
                          <a:lnTo>
                            <a:pt x="2" y="10"/>
                          </a:lnTo>
                          <a:lnTo>
                            <a:pt x="0" y="3"/>
                          </a:lnTo>
                          <a:lnTo>
                            <a:pt x="1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6" name="Freeform 501"/>
                    <p:cNvSpPr>
                      <a:spLocks/>
                    </p:cNvSpPr>
                    <p:nvPr/>
                  </p:nvSpPr>
                  <p:spPr bwMode="auto">
                    <a:xfrm>
                      <a:off x="6900" y="4367"/>
                      <a:ext cx="60" cy="18"/>
                    </a:xfrm>
                    <a:custGeom>
                      <a:avLst/>
                      <a:gdLst>
                        <a:gd name="T0" fmla="*/ 1 w 60"/>
                        <a:gd name="T1" fmla="*/ 8 h 18"/>
                        <a:gd name="T2" fmla="*/ 14 w 60"/>
                        <a:gd name="T3" fmla="*/ 3 h 18"/>
                        <a:gd name="T4" fmla="*/ 30 w 60"/>
                        <a:gd name="T5" fmla="*/ 11 h 18"/>
                        <a:gd name="T6" fmla="*/ 42 w 60"/>
                        <a:gd name="T7" fmla="*/ 8 h 18"/>
                        <a:gd name="T8" fmla="*/ 49 w 60"/>
                        <a:gd name="T9" fmla="*/ 11 h 18"/>
                        <a:gd name="T10" fmla="*/ 58 w 60"/>
                        <a:gd name="T11" fmla="*/ 5 h 18"/>
                        <a:gd name="T12" fmla="*/ 58 w 60"/>
                        <a:gd name="T13" fmla="*/ 0 h 18"/>
                        <a:gd name="T14" fmla="*/ 60 w 60"/>
                        <a:gd name="T15" fmla="*/ 6 h 18"/>
                        <a:gd name="T16" fmla="*/ 52 w 60"/>
                        <a:gd name="T17" fmla="*/ 13 h 18"/>
                        <a:gd name="T18" fmla="*/ 23 w 60"/>
                        <a:gd name="T19" fmla="*/ 18 h 18"/>
                        <a:gd name="T20" fmla="*/ 0 w 60"/>
                        <a:gd name="T21" fmla="*/ 15 h 18"/>
                        <a:gd name="T22" fmla="*/ 1 w 60"/>
                        <a:gd name="T23" fmla="*/ 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18">
                          <a:moveTo>
                            <a:pt x="1" y="8"/>
                          </a:moveTo>
                          <a:lnTo>
                            <a:pt x="14" y="3"/>
                          </a:lnTo>
                          <a:lnTo>
                            <a:pt x="30" y="11"/>
                          </a:lnTo>
                          <a:lnTo>
                            <a:pt x="42" y="8"/>
                          </a:lnTo>
                          <a:lnTo>
                            <a:pt x="49" y="11"/>
                          </a:lnTo>
                          <a:lnTo>
                            <a:pt x="58" y="5"/>
                          </a:lnTo>
                          <a:lnTo>
                            <a:pt x="58" y="0"/>
                          </a:lnTo>
                          <a:lnTo>
                            <a:pt x="60" y="6"/>
                          </a:lnTo>
                          <a:lnTo>
                            <a:pt x="52" y="13"/>
                          </a:lnTo>
                          <a:lnTo>
                            <a:pt x="23" y="18"/>
                          </a:lnTo>
                          <a:lnTo>
                            <a:pt x="0" y="15"/>
                          </a:lnTo>
                          <a:lnTo>
                            <a:pt x="1"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7" name="Freeform 502"/>
                    <p:cNvSpPr>
                      <a:spLocks/>
                    </p:cNvSpPr>
                    <p:nvPr/>
                  </p:nvSpPr>
                  <p:spPr bwMode="auto">
                    <a:xfrm>
                      <a:off x="6966" y="4370"/>
                      <a:ext cx="8" cy="7"/>
                    </a:xfrm>
                    <a:custGeom>
                      <a:avLst/>
                      <a:gdLst>
                        <a:gd name="T0" fmla="*/ 0 w 8"/>
                        <a:gd name="T1" fmla="*/ 7 h 7"/>
                        <a:gd name="T2" fmla="*/ 2 w 8"/>
                        <a:gd name="T3" fmla="*/ 0 h 7"/>
                        <a:gd name="T4" fmla="*/ 5 w 8"/>
                        <a:gd name="T5" fmla="*/ 3 h 7"/>
                        <a:gd name="T6" fmla="*/ 8 w 8"/>
                        <a:gd name="T7" fmla="*/ 0 h 7"/>
                        <a:gd name="T8" fmla="*/ 6 w 8"/>
                        <a:gd name="T9" fmla="*/ 7 h 7"/>
                        <a:gd name="T10" fmla="*/ 0 w 8"/>
                        <a:gd name="T11" fmla="*/ 7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7">
                          <a:moveTo>
                            <a:pt x="0" y="7"/>
                          </a:moveTo>
                          <a:lnTo>
                            <a:pt x="2" y="0"/>
                          </a:lnTo>
                          <a:lnTo>
                            <a:pt x="5" y="3"/>
                          </a:lnTo>
                          <a:lnTo>
                            <a:pt x="8" y="0"/>
                          </a:lnTo>
                          <a:lnTo>
                            <a:pt x="6" y="7"/>
                          </a:lnTo>
                          <a:lnTo>
                            <a:pt x="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8" name="Freeform 503"/>
                    <p:cNvSpPr>
                      <a:spLocks/>
                    </p:cNvSpPr>
                    <p:nvPr/>
                  </p:nvSpPr>
                  <p:spPr bwMode="auto">
                    <a:xfrm>
                      <a:off x="6979" y="4370"/>
                      <a:ext cx="5" cy="8"/>
                    </a:xfrm>
                    <a:custGeom>
                      <a:avLst/>
                      <a:gdLst>
                        <a:gd name="T0" fmla="*/ 0 w 5"/>
                        <a:gd name="T1" fmla="*/ 5 h 8"/>
                        <a:gd name="T2" fmla="*/ 5 w 5"/>
                        <a:gd name="T3" fmla="*/ 0 h 8"/>
                        <a:gd name="T4" fmla="*/ 3 w 5"/>
                        <a:gd name="T5" fmla="*/ 8 h 8"/>
                        <a:gd name="T6" fmla="*/ 0 w 5"/>
                        <a:gd name="T7" fmla="*/ 5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8">
                          <a:moveTo>
                            <a:pt x="0" y="5"/>
                          </a:moveTo>
                          <a:lnTo>
                            <a:pt x="5" y="0"/>
                          </a:lnTo>
                          <a:lnTo>
                            <a:pt x="3" y="8"/>
                          </a:lnTo>
                          <a:lnTo>
                            <a:pt x="0"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49" name="Freeform 504"/>
                    <p:cNvSpPr>
                      <a:spLocks/>
                    </p:cNvSpPr>
                    <p:nvPr/>
                  </p:nvSpPr>
                  <p:spPr bwMode="auto">
                    <a:xfrm>
                      <a:off x="6988" y="4370"/>
                      <a:ext cx="13" cy="5"/>
                    </a:xfrm>
                    <a:custGeom>
                      <a:avLst/>
                      <a:gdLst>
                        <a:gd name="T0" fmla="*/ 0 w 13"/>
                        <a:gd name="T1" fmla="*/ 0 h 5"/>
                        <a:gd name="T2" fmla="*/ 13 w 13"/>
                        <a:gd name="T3" fmla="*/ 2 h 5"/>
                        <a:gd name="T4" fmla="*/ 3 w 13"/>
                        <a:gd name="T5" fmla="*/ 5 h 5"/>
                        <a:gd name="T6" fmla="*/ 0 w 13"/>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5">
                          <a:moveTo>
                            <a:pt x="0" y="0"/>
                          </a:moveTo>
                          <a:lnTo>
                            <a:pt x="13" y="2"/>
                          </a:lnTo>
                          <a:lnTo>
                            <a:pt x="3" y="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0" name="Freeform 505"/>
                    <p:cNvSpPr>
                      <a:spLocks/>
                    </p:cNvSpPr>
                    <p:nvPr/>
                  </p:nvSpPr>
                  <p:spPr bwMode="auto">
                    <a:xfrm>
                      <a:off x="6958" y="4415"/>
                      <a:ext cx="9" cy="8"/>
                    </a:xfrm>
                    <a:custGeom>
                      <a:avLst/>
                      <a:gdLst>
                        <a:gd name="T0" fmla="*/ 0 w 9"/>
                        <a:gd name="T1" fmla="*/ 8 h 8"/>
                        <a:gd name="T2" fmla="*/ 9 w 9"/>
                        <a:gd name="T3" fmla="*/ 0 h 8"/>
                        <a:gd name="T4" fmla="*/ 6 w 9"/>
                        <a:gd name="T5" fmla="*/ 6 h 8"/>
                        <a:gd name="T6" fmla="*/ 0 w 9"/>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8">
                          <a:moveTo>
                            <a:pt x="0" y="8"/>
                          </a:moveTo>
                          <a:lnTo>
                            <a:pt x="9" y="0"/>
                          </a:lnTo>
                          <a:lnTo>
                            <a:pt x="6" y="6"/>
                          </a:lnTo>
                          <a:lnTo>
                            <a:pt x="0"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1" name="Freeform 506"/>
                    <p:cNvSpPr>
                      <a:spLocks/>
                    </p:cNvSpPr>
                    <p:nvPr/>
                  </p:nvSpPr>
                  <p:spPr bwMode="auto">
                    <a:xfrm>
                      <a:off x="6971" y="4374"/>
                      <a:ext cx="70" cy="39"/>
                    </a:xfrm>
                    <a:custGeom>
                      <a:avLst/>
                      <a:gdLst>
                        <a:gd name="T0" fmla="*/ 30 w 70"/>
                        <a:gd name="T1" fmla="*/ 20 h 39"/>
                        <a:gd name="T2" fmla="*/ 22 w 70"/>
                        <a:gd name="T3" fmla="*/ 33 h 39"/>
                        <a:gd name="T4" fmla="*/ 7 w 70"/>
                        <a:gd name="T5" fmla="*/ 39 h 39"/>
                        <a:gd name="T6" fmla="*/ 0 w 70"/>
                        <a:gd name="T7" fmla="*/ 38 h 39"/>
                        <a:gd name="T8" fmla="*/ 5 w 70"/>
                        <a:gd name="T9" fmla="*/ 23 h 39"/>
                        <a:gd name="T10" fmla="*/ 23 w 70"/>
                        <a:gd name="T11" fmla="*/ 14 h 39"/>
                        <a:gd name="T12" fmla="*/ 30 w 70"/>
                        <a:gd name="T13" fmla="*/ 5 h 39"/>
                        <a:gd name="T14" fmla="*/ 70 w 70"/>
                        <a:gd name="T15" fmla="*/ 0 h 39"/>
                        <a:gd name="T16" fmla="*/ 69 w 70"/>
                        <a:gd name="T17" fmla="*/ 6 h 39"/>
                        <a:gd name="T18" fmla="*/ 30 w 70"/>
                        <a:gd name="T19" fmla="*/ 2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 h="39">
                          <a:moveTo>
                            <a:pt x="30" y="20"/>
                          </a:moveTo>
                          <a:lnTo>
                            <a:pt x="22" y="33"/>
                          </a:lnTo>
                          <a:lnTo>
                            <a:pt x="7" y="39"/>
                          </a:lnTo>
                          <a:lnTo>
                            <a:pt x="0" y="38"/>
                          </a:lnTo>
                          <a:lnTo>
                            <a:pt x="5" y="23"/>
                          </a:lnTo>
                          <a:lnTo>
                            <a:pt x="23" y="14"/>
                          </a:lnTo>
                          <a:lnTo>
                            <a:pt x="30" y="5"/>
                          </a:lnTo>
                          <a:lnTo>
                            <a:pt x="70" y="0"/>
                          </a:lnTo>
                          <a:lnTo>
                            <a:pt x="69" y="6"/>
                          </a:lnTo>
                          <a:lnTo>
                            <a:pt x="30" y="2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2" name="Freeform 507"/>
                    <p:cNvSpPr>
                      <a:spLocks/>
                    </p:cNvSpPr>
                    <p:nvPr/>
                  </p:nvSpPr>
                  <p:spPr bwMode="auto">
                    <a:xfrm>
                      <a:off x="7016" y="4358"/>
                      <a:ext cx="19" cy="9"/>
                    </a:xfrm>
                    <a:custGeom>
                      <a:avLst/>
                      <a:gdLst>
                        <a:gd name="T0" fmla="*/ 0 w 19"/>
                        <a:gd name="T1" fmla="*/ 9 h 9"/>
                        <a:gd name="T2" fmla="*/ 0 w 19"/>
                        <a:gd name="T3" fmla="*/ 2 h 9"/>
                        <a:gd name="T4" fmla="*/ 14 w 19"/>
                        <a:gd name="T5" fmla="*/ 0 h 9"/>
                        <a:gd name="T6" fmla="*/ 19 w 19"/>
                        <a:gd name="T7" fmla="*/ 2 h 9"/>
                        <a:gd name="T8" fmla="*/ 11 w 19"/>
                        <a:gd name="T9" fmla="*/ 7 h 9"/>
                        <a:gd name="T10" fmla="*/ 0 w 19"/>
                        <a:gd name="T11" fmla="*/ 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9">
                          <a:moveTo>
                            <a:pt x="0" y="9"/>
                          </a:moveTo>
                          <a:lnTo>
                            <a:pt x="0" y="2"/>
                          </a:lnTo>
                          <a:lnTo>
                            <a:pt x="14" y="0"/>
                          </a:lnTo>
                          <a:lnTo>
                            <a:pt x="19" y="2"/>
                          </a:lnTo>
                          <a:lnTo>
                            <a:pt x="11" y="7"/>
                          </a:lnTo>
                          <a:lnTo>
                            <a:pt x="0"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3" name="Freeform 508"/>
                    <p:cNvSpPr>
                      <a:spLocks/>
                    </p:cNvSpPr>
                    <p:nvPr/>
                  </p:nvSpPr>
                  <p:spPr bwMode="auto">
                    <a:xfrm>
                      <a:off x="7119" y="4350"/>
                      <a:ext cx="9" cy="17"/>
                    </a:xfrm>
                    <a:custGeom>
                      <a:avLst/>
                      <a:gdLst>
                        <a:gd name="T0" fmla="*/ 0 w 9"/>
                        <a:gd name="T1" fmla="*/ 12 h 17"/>
                        <a:gd name="T2" fmla="*/ 6 w 9"/>
                        <a:gd name="T3" fmla="*/ 0 h 17"/>
                        <a:gd name="T4" fmla="*/ 9 w 9"/>
                        <a:gd name="T5" fmla="*/ 1 h 17"/>
                        <a:gd name="T6" fmla="*/ 9 w 9"/>
                        <a:gd name="T7" fmla="*/ 9 h 17"/>
                        <a:gd name="T8" fmla="*/ 3 w 9"/>
                        <a:gd name="T9" fmla="*/ 17 h 17"/>
                        <a:gd name="T10" fmla="*/ 0 w 9"/>
                        <a:gd name="T11" fmla="*/ 1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7">
                          <a:moveTo>
                            <a:pt x="0" y="12"/>
                          </a:moveTo>
                          <a:lnTo>
                            <a:pt x="6" y="0"/>
                          </a:lnTo>
                          <a:lnTo>
                            <a:pt x="9" y="1"/>
                          </a:lnTo>
                          <a:lnTo>
                            <a:pt x="9" y="9"/>
                          </a:lnTo>
                          <a:lnTo>
                            <a:pt x="3" y="17"/>
                          </a:lnTo>
                          <a:lnTo>
                            <a:pt x="0" y="1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4" name="Freeform 509"/>
                    <p:cNvSpPr>
                      <a:spLocks/>
                    </p:cNvSpPr>
                    <p:nvPr/>
                  </p:nvSpPr>
                  <p:spPr bwMode="auto">
                    <a:xfrm>
                      <a:off x="7175" y="4333"/>
                      <a:ext cx="8" cy="13"/>
                    </a:xfrm>
                    <a:custGeom>
                      <a:avLst/>
                      <a:gdLst>
                        <a:gd name="T0" fmla="*/ 1 w 8"/>
                        <a:gd name="T1" fmla="*/ 0 h 13"/>
                        <a:gd name="T2" fmla="*/ 8 w 8"/>
                        <a:gd name="T3" fmla="*/ 6 h 13"/>
                        <a:gd name="T4" fmla="*/ 4 w 8"/>
                        <a:gd name="T5" fmla="*/ 13 h 13"/>
                        <a:gd name="T6" fmla="*/ 0 w 8"/>
                        <a:gd name="T7" fmla="*/ 7 h 13"/>
                        <a:gd name="T8" fmla="*/ 3 w 8"/>
                        <a:gd name="T9" fmla="*/ 8 h 13"/>
                        <a:gd name="T10" fmla="*/ 1 w 8"/>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13">
                          <a:moveTo>
                            <a:pt x="1" y="0"/>
                          </a:moveTo>
                          <a:lnTo>
                            <a:pt x="8" y="6"/>
                          </a:lnTo>
                          <a:lnTo>
                            <a:pt x="4" y="13"/>
                          </a:lnTo>
                          <a:lnTo>
                            <a:pt x="0" y="7"/>
                          </a:lnTo>
                          <a:lnTo>
                            <a:pt x="3" y="8"/>
                          </a:lnTo>
                          <a:lnTo>
                            <a:pt x="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5" name="Freeform 510"/>
                    <p:cNvSpPr>
                      <a:spLocks/>
                    </p:cNvSpPr>
                    <p:nvPr/>
                  </p:nvSpPr>
                  <p:spPr bwMode="auto">
                    <a:xfrm>
                      <a:off x="7178" y="4329"/>
                      <a:ext cx="6" cy="10"/>
                    </a:xfrm>
                    <a:custGeom>
                      <a:avLst/>
                      <a:gdLst>
                        <a:gd name="T0" fmla="*/ 0 w 6"/>
                        <a:gd name="T1" fmla="*/ 4 h 10"/>
                        <a:gd name="T2" fmla="*/ 0 w 6"/>
                        <a:gd name="T3" fmla="*/ 0 h 10"/>
                        <a:gd name="T4" fmla="*/ 6 w 6"/>
                        <a:gd name="T5" fmla="*/ 5 h 10"/>
                        <a:gd name="T6" fmla="*/ 6 w 6"/>
                        <a:gd name="T7" fmla="*/ 10 h 10"/>
                        <a:gd name="T8" fmla="*/ 0 w 6"/>
                        <a:gd name="T9" fmla="*/ 4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0">
                          <a:moveTo>
                            <a:pt x="0" y="4"/>
                          </a:moveTo>
                          <a:lnTo>
                            <a:pt x="0" y="0"/>
                          </a:lnTo>
                          <a:lnTo>
                            <a:pt x="6" y="5"/>
                          </a:lnTo>
                          <a:lnTo>
                            <a:pt x="6" y="10"/>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6" name="Freeform 511"/>
                    <p:cNvSpPr>
                      <a:spLocks/>
                    </p:cNvSpPr>
                    <p:nvPr/>
                  </p:nvSpPr>
                  <p:spPr bwMode="auto">
                    <a:xfrm>
                      <a:off x="7179" y="4316"/>
                      <a:ext cx="6" cy="19"/>
                    </a:xfrm>
                    <a:custGeom>
                      <a:avLst/>
                      <a:gdLst>
                        <a:gd name="T0" fmla="*/ 0 w 6"/>
                        <a:gd name="T1" fmla="*/ 8 h 19"/>
                        <a:gd name="T2" fmla="*/ 4 w 6"/>
                        <a:gd name="T3" fmla="*/ 0 h 19"/>
                        <a:gd name="T4" fmla="*/ 6 w 6"/>
                        <a:gd name="T5" fmla="*/ 2 h 19"/>
                        <a:gd name="T6" fmla="*/ 6 w 6"/>
                        <a:gd name="T7" fmla="*/ 19 h 19"/>
                        <a:gd name="T8" fmla="*/ 2 w 6"/>
                        <a:gd name="T9" fmla="*/ 17 h 19"/>
                        <a:gd name="T10" fmla="*/ 2 w 6"/>
                        <a:gd name="T11" fmla="*/ 9 h 19"/>
                        <a:gd name="T12" fmla="*/ 0 w 6"/>
                        <a:gd name="T13" fmla="*/ 8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9">
                          <a:moveTo>
                            <a:pt x="0" y="8"/>
                          </a:moveTo>
                          <a:lnTo>
                            <a:pt x="4" y="0"/>
                          </a:lnTo>
                          <a:lnTo>
                            <a:pt x="6" y="2"/>
                          </a:lnTo>
                          <a:lnTo>
                            <a:pt x="6" y="19"/>
                          </a:lnTo>
                          <a:lnTo>
                            <a:pt x="2" y="17"/>
                          </a:lnTo>
                          <a:lnTo>
                            <a:pt x="2" y="9"/>
                          </a:lnTo>
                          <a:lnTo>
                            <a:pt x="0"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7" name="Freeform 512"/>
                    <p:cNvSpPr>
                      <a:spLocks/>
                    </p:cNvSpPr>
                    <p:nvPr/>
                  </p:nvSpPr>
                  <p:spPr bwMode="auto">
                    <a:xfrm>
                      <a:off x="7154" y="4315"/>
                      <a:ext cx="5" cy="10"/>
                    </a:xfrm>
                    <a:custGeom>
                      <a:avLst/>
                      <a:gdLst>
                        <a:gd name="T0" fmla="*/ 1 w 5"/>
                        <a:gd name="T1" fmla="*/ 1 h 10"/>
                        <a:gd name="T2" fmla="*/ 5 w 5"/>
                        <a:gd name="T3" fmla="*/ 0 h 10"/>
                        <a:gd name="T4" fmla="*/ 0 w 5"/>
                        <a:gd name="T5" fmla="*/ 10 h 10"/>
                        <a:gd name="T6" fmla="*/ 1 w 5"/>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0">
                          <a:moveTo>
                            <a:pt x="1" y="1"/>
                          </a:moveTo>
                          <a:lnTo>
                            <a:pt x="5" y="0"/>
                          </a:lnTo>
                          <a:lnTo>
                            <a:pt x="0" y="10"/>
                          </a:lnTo>
                          <a:lnTo>
                            <a:pt x="1"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8" name="Freeform 513"/>
                    <p:cNvSpPr>
                      <a:spLocks/>
                    </p:cNvSpPr>
                    <p:nvPr/>
                  </p:nvSpPr>
                  <p:spPr bwMode="auto">
                    <a:xfrm>
                      <a:off x="7055" y="4266"/>
                      <a:ext cx="57" cy="21"/>
                    </a:xfrm>
                    <a:custGeom>
                      <a:avLst/>
                      <a:gdLst>
                        <a:gd name="T0" fmla="*/ 1 w 57"/>
                        <a:gd name="T1" fmla="*/ 14 h 21"/>
                        <a:gd name="T2" fmla="*/ 0 w 57"/>
                        <a:gd name="T3" fmla="*/ 9 h 21"/>
                        <a:gd name="T4" fmla="*/ 6 w 57"/>
                        <a:gd name="T5" fmla="*/ 1 h 21"/>
                        <a:gd name="T6" fmla="*/ 31 w 57"/>
                        <a:gd name="T7" fmla="*/ 0 h 21"/>
                        <a:gd name="T8" fmla="*/ 50 w 57"/>
                        <a:gd name="T9" fmla="*/ 5 h 21"/>
                        <a:gd name="T10" fmla="*/ 57 w 57"/>
                        <a:gd name="T11" fmla="*/ 18 h 21"/>
                        <a:gd name="T12" fmla="*/ 56 w 57"/>
                        <a:gd name="T13" fmla="*/ 21 h 21"/>
                        <a:gd name="T14" fmla="*/ 35 w 57"/>
                        <a:gd name="T15" fmla="*/ 11 h 21"/>
                        <a:gd name="T16" fmla="*/ 25 w 57"/>
                        <a:gd name="T17" fmla="*/ 13 h 21"/>
                        <a:gd name="T18" fmla="*/ 19 w 57"/>
                        <a:gd name="T19" fmla="*/ 9 h 21"/>
                        <a:gd name="T20" fmla="*/ 12 w 57"/>
                        <a:gd name="T21" fmla="*/ 14 h 21"/>
                        <a:gd name="T22" fmla="*/ 5 w 57"/>
                        <a:gd name="T23" fmla="*/ 8 h 21"/>
                        <a:gd name="T24" fmla="*/ 1 w 57"/>
                        <a:gd name="T25" fmla="*/ 14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21">
                          <a:moveTo>
                            <a:pt x="1" y="14"/>
                          </a:moveTo>
                          <a:lnTo>
                            <a:pt x="0" y="9"/>
                          </a:lnTo>
                          <a:lnTo>
                            <a:pt x="6" y="1"/>
                          </a:lnTo>
                          <a:lnTo>
                            <a:pt x="31" y="0"/>
                          </a:lnTo>
                          <a:lnTo>
                            <a:pt x="50" y="5"/>
                          </a:lnTo>
                          <a:lnTo>
                            <a:pt x="57" y="18"/>
                          </a:lnTo>
                          <a:lnTo>
                            <a:pt x="56" y="21"/>
                          </a:lnTo>
                          <a:lnTo>
                            <a:pt x="35" y="11"/>
                          </a:lnTo>
                          <a:lnTo>
                            <a:pt x="25" y="13"/>
                          </a:lnTo>
                          <a:lnTo>
                            <a:pt x="19" y="9"/>
                          </a:lnTo>
                          <a:lnTo>
                            <a:pt x="12" y="14"/>
                          </a:lnTo>
                          <a:lnTo>
                            <a:pt x="5" y="8"/>
                          </a:lnTo>
                          <a:lnTo>
                            <a:pt x="1" y="1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59" name="Freeform 514"/>
                    <p:cNvSpPr>
                      <a:spLocks/>
                    </p:cNvSpPr>
                    <p:nvPr/>
                  </p:nvSpPr>
                  <p:spPr bwMode="auto">
                    <a:xfrm>
                      <a:off x="7091" y="4246"/>
                      <a:ext cx="11" cy="6"/>
                    </a:xfrm>
                    <a:custGeom>
                      <a:avLst/>
                      <a:gdLst>
                        <a:gd name="T0" fmla="*/ 0 w 11"/>
                        <a:gd name="T1" fmla="*/ 1 h 6"/>
                        <a:gd name="T2" fmla="*/ 10 w 11"/>
                        <a:gd name="T3" fmla="*/ 0 h 6"/>
                        <a:gd name="T4" fmla="*/ 11 w 11"/>
                        <a:gd name="T5" fmla="*/ 4 h 6"/>
                        <a:gd name="T6" fmla="*/ 5 w 11"/>
                        <a:gd name="T7" fmla="*/ 6 h 6"/>
                        <a:gd name="T8" fmla="*/ 0 w 11"/>
                        <a:gd name="T9" fmla="*/ 1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6">
                          <a:moveTo>
                            <a:pt x="0" y="1"/>
                          </a:moveTo>
                          <a:lnTo>
                            <a:pt x="10" y="0"/>
                          </a:lnTo>
                          <a:lnTo>
                            <a:pt x="11" y="4"/>
                          </a:lnTo>
                          <a:lnTo>
                            <a:pt x="5" y="6"/>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0" name="Freeform 515"/>
                    <p:cNvSpPr>
                      <a:spLocks/>
                    </p:cNvSpPr>
                    <p:nvPr/>
                  </p:nvSpPr>
                  <p:spPr bwMode="auto">
                    <a:xfrm>
                      <a:off x="7109" y="4231"/>
                      <a:ext cx="6" cy="6"/>
                    </a:xfrm>
                    <a:custGeom>
                      <a:avLst/>
                      <a:gdLst>
                        <a:gd name="T0" fmla="*/ 0 w 6"/>
                        <a:gd name="T1" fmla="*/ 1 h 6"/>
                        <a:gd name="T2" fmla="*/ 6 w 6"/>
                        <a:gd name="T3" fmla="*/ 0 h 6"/>
                        <a:gd name="T4" fmla="*/ 6 w 6"/>
                        <a:gd name="T5" fmla="*/ 6 h 6"/>
                        <a:gd name="T6" fmla="*/ 2 w 6"/>
                        <a:gd name="T7" fmla="*/ 5 h 6"/>
                        <a:gd name="T8" fmla="*/ 0 w 6"/>
                        <a:gd name="T9" fmla="*/ 1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0" y="1"/>
                          </a:moveTo>
                          <a:lnTo>
                            <a:pt x="6" y="0"/>
                          </a:lnTo>
                          <a:lnTo>
                            <a:pt x="6" y="6"/>
                          </a:lnTo>
                          <a:lnTo>
                            <a:pt x="2" y="5"/>
                          </a:lnTo>
                          <a:lnTo>
                            <a:pt x="0"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1" name="Freeform 516"/>
                    <p:cNvSpPr>
                      <a:spLocks/>
                    </p:cNvSpPr>
                    <p:nvPr/>
                  </p:nvSpPr>
                  <p:spPr bwMode="auto">
                    <a:xfrm>
                      <a:off x="7104" y="4213"/>
                      <a:ext cx="16" cy="8"/>
                    </a:xfrm>
                    <a:custGeom>
                      <a:avLst/>
                      <a:gdLst>
                        <a:gd name="T0" fmla="*/ 0 w 16"/>
                        <a:gd name="T1" fmla="*/ 2 h 8"/>
                        <a:gd name="T2" fmla="*/ 5 w 16"/>
                        <a:gd name="T3" fmla="*/ 0 h 8"/>
                        <a:gd name="T4" fmla="*/ 16 w 16"/>
                        <a:gd name="T5" fmla="*/ 5 h 8"/>
                        <a:gd name="T6" fmla="*/ 8 w 16"/>
                        <a:gd name="T7" fmla="*/ 8 h 8"/>
                        <a:gd name="T8" fmla="*/ 0 w 16"/>
                        <a:gd name="T9" fmla="*/ 2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8">
                          <a:moveTo>
                            <a:pt x="0" y="2"/>
                          </a:moveTo>
                          <a:lnTo>
                            <a:pt x="5" y="0"/>
                          </a:lnTo>
                          <a:lnTo>
                            <a:pt x="16" y="5"/>
                          </a:lnTo>
                          <a:lnTo>
                            <a:pt x="8" y="8"/>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2" name="Freeform 517"/>
                    <p:cNvSpPr>
                      <a:spLocks/>
                    </p:cNvSpPr>
                    <p:nvPr/>
                  </p:nvSpPr>
                  <p:spPr bwMode="auto">
                    <a:xfrm>
                      <a:off x="7204" y="4242"/>
                      <a:ext cx="25" cy="5"/>
                    </a:xfrm>
                    <a:custGeom>
                      <a:avLst/>
                      <a:gdLst>
                        <a:gd name="T0" fmla="*/ 6 w 25"/>
                        <a:gd name="T1" fmla="*/ 0 h 5"/>
                        <a:gd name="T2" fmla="*/ 23 w 25"/>
                        <a:gd name="T3" fmla="*/ 4 h 5"/>
                        <a:gd name="T4" fmla="*/ 25 w 25"/>
                        <a:gd name="T5" fmla="*/ 5 h 5"/>
                        <a:gd name="T6" fmla="*/ 0 w 25"/>
                        <a:gd name="T7" fmla="*/ 3 h 5"/>
                        <a:gd name="T8" fmla="*/ 6 w 2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
                          <a:moveTo>
                            <a:pt x="6" y="0"/>
                          </a:moveTo>
                          <a:lnTo>
                            <a:pt x="23" y="4"/>
                          </a:lnTo>
                          <a:lnTo>
                            <a:pt x="25" y="5"/>
                          </a:lnTo>
                          <a:lnTo>
                            <a:pt x="0" y="3"/>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3" name="Freeform 518"/>
                    <p:cNvSpPr>
                      <a:spLocks/>
                    </p:cNvSpPr>
                    <p:nvPr/>
                  </p:nvSpPr>
                  <p:spPr bwMode="auto">
                    <a:xfrm>
                      <a:off x="7202" y="4227"/>
                      <a:ext cx="16" cy="9"/>
                    </a:xfrm>
                    <a:custGeom>
                      <a:avLst/>
                      <a:gdLst>
                        <a:gd name="T0" fmla="*/ 0 w 16"/>
                        <a:gd name="T1" fmla="*/ 0 h 9"/>
                        <a:gd name="T2" fmla="*/ 7 w 16"/>
                        <a:gd name="T3" fmla="*/ 0 h 9"/>
                        <a:gd name="T4" fmla="*/ 16 w 16"/>
                        <a:gd name="T5" fmla="*/ 8 h 9"/>
                        <a:gd name="T6" fmla="*/ 11 w 16"/>
                        <a:gd name="T7" fmla="*/ 9 h 9"/>
                        <a:gd name="T8" fmla="*/ 0 w 16"/>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9">
                          <a:moveTo>
                            <a:pt x="0" y="0"/>
                          </a:moveTo>
                          <a:lnTo>
                            <a:pt x="7" y="0"/>
                          </a:lnTo>
                          <a:lnTo>
                            <a:pt x="16" y="8"/>
                          </a:lnTo>
                          <a:lnTo>
                            <a:pt x="11" y="9"/>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4" name="Freeform 519"/>
                    <p:cNvSpPr>
                      <a:spLocks/>
                    </p:cNvSpPr>
                    <p:nvPr/>
                  </p:nvSpPr>
                  <p:spPr bwMode="auto">
                    <a:xfrm>
                      <a:off x="7058" y="4280"/>
                      <a:ext cx="5" cy="6"/>
                    </a:xfrm>
                    <a:custGeom>
                      <a:avLst/>
                      <a:gdLst>
                        <a:gd name="T0" fmla="*/ 0 w 5"/>
                        <a:gd name="T1" fmla="*/ 6 h 6"/>
                        <a:gd name="T2" fmla="*/ 0 w 5"/>
                        <a:gd name="T3" fmla="*/ 2 h 6"/>
                        <a:gd name="T4" fmla="*/ 5 w 5"/>
                        <a:gd name="T5" fmla="*/ 0 h 6"/>
                        <a:gd name="T6" fmla="*/ 0 w 5"/>
                        <a:gd name="T7" fmla="*/ 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0" y="6"/>
                          </a:moveTo>
                          <a:lnTo>
                            <a:pt x="0" y="2"/>
                          </a:lnTo>
                          <a:lnTo>
                            <a:pt x="5" y="0"/>
                          </a:lnTo>
                          <a:lnTo>
                            <a:pt x="0"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5" name="Freeform 520"/>
                    <p:cNvSpPr>
                      <a:spLocks/>
                    </p:cNvSpPr>
                    <p:nvPr/>
                  </p:nvSpPr>
                  <p:spPr bwMode="auto">
                    <a:xfrm>
                      <a:off x="6827" y="4276"/>
                      <a:ext cx="6" cy="15"/>
                    </a:xfrm>
                    <a:custGeom>
                      <a:avLst/>
                      <a:gdLst>
                        <a:gd name="T0" fmla="*/ 3 w 6"/>
                        <a:gd name="T1" fmla="*/ 0 h 15"/>
                        <a:gd name="T2" fmla="*/ 6 w 6"/>
                        <a:gd name="T3" fmla="*/ 11 h 15"/>
                        <a:gd name="T4" fmla="*/ 2 w 6"/>
                        <a:gd name="T5" fmla="*/ 15 h 15"/>
                        <a:gd name="T6" fmla="*/ 0 w 6"/>
                        <a:gd name="T7" fmla="*/ 5 h 15"/>
                        <a:gd name="T8" fmla="*/ 3 w 6"/>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5">
                          <a:moveTo>
                            <a:pt x="3" y="0"/>
                          </a:moveTo>
                          <a:lnTo>
                            <a:pt x="6" y="11"/>
                          </a:lnTo>
                          <a:lnTo>
                            <a:pt x="2" y="15"/>
                          </a:lnTo>
                          <a:lnTo>
                            <a:pt x="0" y="5"/>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6" name="Freeform 521"/>
                    <p:cNvSpPr>
                      <a:spLocks/>
                    </p:cNvSpPr>
                    <p:nvPr/>
                  </p:nvSpPr>
                  <p:spPr bwMode="auto">
                    <a:xfrm>
                      <a:off x="6618" y="4326"/>
                      <a:ext cx="178" cy="56"/>
                    </a:xfrm>
                    <a:custGeom>
                      <a:avLst/>
                      <a:gdLst>
                        <a:gd name="T0" fmla="*/ 132 w 178"/>
                        <a:gd name="T1" fmla="*/ 46 h 56"/>
                        <a:gd name="T2" fmla="*/ 123 w 178"/>
                        <a:gd name="T3" fmla="*/ 47 h 56"/>
                        <a:gd name="T4" fmla="*/ 107 w 178"/>
                        <a:gd name="T5" fmla="*/ 44 h 56"/>
                        <a:gd name="T6" fmla="*/ 85 w 178"/>
                        <a:gd name="T7" fmla="*/ 34 h 56"/>
                        <a:gd name="T8" fmla="*/ 67 w 178"/>
                        <a:gd name="T9" fmla="*/ 34 h 56"/>
                        <a:gd name="T10" fmla="*/ 61 w 178"/>
                        <a:gd name="T11" fmla="*/ 36 h 56"/>
                        <a:gd name="T12" fmla="*/ 32 w 178"/>
                        <a:gd name="T13" fmla="*/ 30 h 56"/>
                        <a:gd name="T14" fmla="*/ 21 w 178"/>
                        <a:gd name="T15" fmla="*/ 25 h 56"/>
                        <a:gd name="T16" fmla="*/ 24 w 178"/>
                        <a:gd name="T17" fmla="*/ 22 h 56"/>
                        <a:gd name="T18" fmla="*/ 2 w 178"/>
                        <a:gd name="T19" fmla="*/ 17 h 56"/>
                        <a:gd name="T20" fmla="*/ 0 w 178"/>
                        <a:gd name="T21" fmla="*/ 13 h 56"/>
                        <a:gd name="T22" fmla="*/ 6 w 178"/>
                        <a:gd name="T23" fmla="*/ 14 h 56"/>
                        <a:gd name="T24" fmla="*/ 14 w 178"/>
                        <a:gd name="T25" fmla="*/ 2 h 56"/>
                        <a:gd name="T26" fmla="*/ 18 w 178"/>
                        <a:gd name="T27" fmla="*/ 0 h 56"/>
                        <a:gd name="T28" fmla="*/ 30 w 178"/>
                        <a:gd name="T29" fmla="*/ 3 h 56"/>
                        <a:gd name="T30" fmla="*/ 40 w 178"/>
                        <a:gd name="T31" fmla="*/ 0 h 56"/>
                        <a:gd name="T32" fmla="*/ 42 w 178"/>
                        <a:gd name="T33" fmla="*/ 5 h 56"/>
                        <a:gd name="T34" fmla="*/ 58 w 178"/>
                        <a:gd name="T35" fmla="*/ 7 h 56"/>
                        <a:gd name="T36" fmla="*/ 69 w 178"/>
                        <a:gd name="T37" fmla="*/ 18 h 56"/>
                        <a:gd name="T38" fmla="*/ 98 w 178"/>
                        <a:gd name="T39" fmla="*/ 20 h 56"/>
                        <a:gd name="T40" fmla="*/ 104 w 178"/>
                        <a:gd name="T41" fmla="*/ 12 h 56"/>
                        <a:gd name="T42" fmla="*/ 109 w 178"/>
                        <a:gd name="T43" fmla="*/ 9 h 56"/>
                        <a:gd name="T44" fmla="*/ 114 w 178"/>
                        <a:gd name="T45" fmla="*/ 15 h 56"/>
                        <a:gd name="T46" fmla="*/ 119 w 178"/>
                        <a:gd name="T47" fmla="*/ 13 h 56"/>
                        <a:gd name="T48" fmla="*/ 139 w 178"/>
                        <a:gd name="T49" fmla="*/ 19 h 56"/>
                        <a:gd name="T50" fmla="*/ 149 w 178"/>
                        <a:gd name="T51" fmla="*/ 34 h 56"/>
                        <a:gd name="T52" fmla="*/ 176 w 178"/>
                        <a:gd name="T53" fmla="*/ 36 h 56"/>
                        <a:gd name="T54" fmla="*/ 175 w 178"/>
                        <a:gd name="T55" fmla="*/ 48 h 56"/>
                        <a:gd name="T56" fmla="*/ 178 w 178"/>
                        <a:gd name="T57" fmla="*/ 56 h 56"/>
                        <a:gd name="T58" fmla="*/ 152 w 178"/>
                        <a:gd name="T59" fmla="*/ 46 h 56"/>
                        <a:gd name="T60" fmla="*/ 143 w 178"/>
                        <a:gd name="T61" fmla="*/ 48 h 56"/>
                        <a:gd name="T62" fmla="*/ 132 w 178"/>
                        <a:gd name="T63" fmla="*/ 46 h 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8" h="56">
                          <a:moveTo>
                            <a:pt x="132" y="46"/>
                          </a:moveTo>
                          <a:lnTo>
                            <a:pt x="123" y="47"/>
                          </a:lnTo>
                          <a:lnTo>
                            <a:pt x="107" y="44"/>
                          </a:lnTo>
                          <a:lnTo>
                            <a:pt x="85" y="34"/>
                          </a:lnTo>
                          <a:lnTo>
                            <a:pt x="67" y="34"/>
                          </a:lnTo>
                          <a:lnTo>
                            <a:pt x="61" y="36"/>
                          </a:lnTo>
                          <a:lnTo>
                            <a:pt x="32" y="30"/>
                          </a:lnTo>
                          <a:lnTo>
                            <a:pt x="21" y="25"/>
                          </a:lnTo>
                          <a:lnTo>
                            <a:pt x="24" y="22"/>
                          </a:lnTo>
                          <a:lnTo>
                            <a:pt x="2" y="17"/>
                          </a:lnTo>
                          <a:lnTo>
                            <a:pt x="0" y="13"/>
                          </a:lnTo>
                          <a:lnTo>
                            <a:pt x="6" y="14"/>
                          </a:lnTo>
                          <a:lnTo>
                            <a:pt x="14" y="2"/>
                          </a:lnTo>
                          <a:lnTo>
                            <a:pt x="18" y="0"/>
                          </a:lnTo>
                          <a:lnTo>
                            <a:pt x="30" y="3"/>
                          </a:lnTo>
                          <a:lnTo>
                            <a:pt x="40" y="0"/>
                          </a:lnTo>
                          <a:lnTo>
                            <a:pt x="42" y="5"/>
                          </a:lnTo>
                          <a:lnTo>
                            <a:pt x="58" y="7"/>
                          </a:lnTo>
                          <a:lnTo>
                            <a:pt x="69" y="18"/>
                          </a:lnTo>
                          <a:lnTo>
                            <a:pt x="98" y="20"/>
                          </a:lnTo>
                          <a:lnTo>
                            <a:pt x="104" y="12"/>
                          </a:lnTo>
                          <a:lnTo>
                            <a:pt x="109" y="9"/>
                          </a:lnTo>
                          <a:lnTo>
                            <a:pt x="114" y="15"/>
                          </a:lnTo>
                          <a:lnTo>
                            <a:pt x="119" y="13"/>
                          </a:lnTo>
                          <a:lnTo>
                            <a:pt x="139" y="19"/>
                          </a:lnTo>
                          <a:lnTo>
                            <a:pt x="149" y="34"/>
                          </a:lnTo>
                          <a:lnTo>
                            <a:pt x="176" y="36"/>
                          </a:lnTo>
                          <a:lnTo>
                            <a:pt x="175" y="48"/>
                          </a:lnTo>
                          <a:lnTo>
                            <a:pt x="178" y="56"/>
                          </a:lnTo>
                          <a:lnTo>
                            <a:pt x="152" y="46"/>
                          </a:lnTo>
                          <a:lnTo>
                            <a:pt x="143" y="48"/>
                          </a:lnTo>
                          <a:lnTo>
                            <a:pt x="132" y="4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7" name="Freeform 522"/>
                    <p:cNvSpPr>
                      <a:spLocks/>
                    </p:cNvSpPr>
                    <p:nvPr/>
                  </p:nvSpPr>
                  <p:spPr bwMode="auto">
                    <a:xfrm>
                      <a:off x="6664" y="4261"/>
                      <a:ext cx="12" cy="11"/>
                    </a:xfrm>
                    <a:custGeom>
                      <a:avLst/>
                      <a:gdLst>
                        <a:gd name="T0" fmla="*/ 2 w 12"/>
                        <a:gd name="T1" fmla="*/ 0 h 11"/>
                        <a:gd name="T2" fmla="*/ 12 w 12"/>
                        <a:gd name="T3" fmla="*/ 4 h 11"/>
                        <a:gd name="T4" fmla="*/ 10 w 12"/>
                        <a:gd name="T5" fmla="*/ 11 h 11"/>
                        <a:gd name="T6" fmla="*/ 0 w 12"/>
                        <a:gd name="T7" fmla="*/ 10 h 11"/>
                        <a:gd name="T8" fmla="*/ 2 w 12"/>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1">
                          <a:moveTo>
                            <a:pt x="2" y="0"/>
                          </a:moveTo>
                          <a:lnTo>
                            <a:pt x="12" y="4"/>
                          </a:lnTo>
                          <a:lnTo>
                            <a:pt x="10" y="11"/>
                          </a:lnTo>
                          <a:lnTo>
                            <a:pt x="0" y="10"/>
                          </a:lnTo>
                          <a:lnTo>
                            <a:pt x="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8" name="Freeform 523"/>
                    <p:cNvSpPr>
                      <a:spLocks/>
                    </p:cNvSpPr>
                    <p:nvPr/>
                  </p:nvSpPr>
                  <p:spPr bwMode="auto">
                    <a:xfrm>
                      <a:off x="6617" y="4241"/>
                      <a:ext cx="29" cy="29"/>
                    </a:xfrm>
                    <a:custGeom>
                      <a:avLst/>
                      <a:gdLst>
                        <a:gd name="T0" fmla="*/ 0 w 29"/>
                        <a:gd name="T1" fmla="*/ 8 h 29"/>
                        <a:gd name="T2" fmla="*/ 4 w 29"/>
                        <a:gd name="T3" fmla="*/ 2 h 29"/>
                        <a:gd name="T4" fmla="*/ 10 w 29"/>
                        <a:gd name="T5" fmla="*/ 5 h 29"/>
                        <a:gd name="T6" fmla="*/ 13 w 29"/>
                        <a:gd name="T7" fmla="*/ 0 h 29"/>
                        <a:gd name="T8" fmla="*/ 21 w 29"/>
                        <a:gd name="T9" fmla="*/ 18 h 29"/>
                        <a:gd name="T10" fmla="*/ 29 w 29"/>
                        <a:gd name="T11" fmla="*/ 19 h 29"/>
                        <a:gd name="T12" fmla="*/ 29 w 29"/>
                        <a:gd name="T13" fmla="*/ 29 h 29"/>
                        <a:gd name="T14" fmla="*/ 17 w 29"/>
                        <a:gd name="T15" fmla="*/ 25 h 29"/>
                        <a:gd name="T16" fmla="*/ 11 w 29"/>
                        <a:gd name="T17" fmla="*/ 13 h 29"/>
                        <a:gd name="T18" fmla="*/ 0 w 29"/>
                        <a:gd name="T19" fmla="*/ 8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9">
                          <a:moveTo>
                            <a:pt x="0" y="8"/>
                          </a:moveTo>
                          <a:lnTo>
                            <a:pt x="4" y="2"/>
                          </a:lnTo>
                          <a:lnTo>
                            <a:pt x="10" y="5"/>
                          </a:lnTo>
                          <a:lnTo>
                            <a:pt x="13" y="0"/>
                          </a:lnTo>
                          <a:lnTo>
                            <a:pt x="21" y="18"/>
                          </a:lnTo>
                          <a:lnTo>
                            <a:pt x="29" y="19"/>
                          </a:lnTo>
                          <a:lnTo>
                            <a:pt x="29" y="29"/>
                          </a:lnTo>
                          <a:lnTo>
                            <a:pt x="17" y="25"/>
                          </a:lnTo>
                          <a:lnTo>
                            <a:pt x="11" y="13"/>
                          </a:lnTo>
                          <a:lnTo>
                            <a:pt x="0"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69" name="Freeform 524"/>
                    <p:cNvSpPr>
                      <a:spLocks/>
                    </p:cNvSpPr>
                    <p:nvPr/>
                  </p:nvSpPr>
                  <p:spPr bwMode="auto">
                    <a:xfrm>
                      <a:off x="6600" y="4218"/>
                      <a:ext cx="4" cy="5"/>
                    </a:xfrm>
                    <a:custGeom>
                      <a:avLst/>
                      <a:gdLst>
                        <a:gd name="T0" fmla="*/ 0 w 4"/>
                        <a:gd name="T1" fmla="*/ 4 h 5"/>
                        <a:gd name="T2" fmla="*/ 3 w 4"/>
                        <a:gd name="T3" fmla="*/ 0 h 5"/>
                        <a:gd name="T4" fmla="*/ 4 w 4"/>
                        <a:gd name="T5" fmla="*/ 5 h 5"/>
                        <a:gd name="T6" fmla="*/ 1 w 4"/>
                        <a:gd name="T7" fmla="*/ 5 h 5"/>
                        <a:gd name="T8" fmla="*/ 0 w 4"/>
                        <a:gd name="T9" fmla="*/ 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0" y="4"/>
                          </a:moveTo>
                          <a:lnTo>
                            <a:pt x="3" y="0"/>
                          </a:lnTo>
                          <a:lnTo>
                            <a:pt x="4" y="5"/>
                          </a:lnTo>
                          <a:lnTo>
                            <a:pt x="1" y="5"/>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0" name="Freeform 525"/>
                    <p:cNvSpPr>
                      <a:spLocks/>
                    </p:cNvSpPr>
                    <p:nvPr/>
                  </p:nvSpPr>
                  <p:spPr bwMode="auto">
                    <a:xfrm>
                      <a:off x="6600" y="4189"/>
                      <a:ext cx="5" cy="6"/>
                    </a:xfrm>
                    <a:custGeom>
                      <a:avLst/>
                      <a:gdLst>
                        <a:gd name="T0" fmla="*/ 5 w 5"/>
                        <a:gd name="T1" fmla="*/ 2 h 6"/>
                        <a:gd name="T2" fmla="*/ 4 w 5"/>
                        <a:gd name="T3" fmla="*/ 6 h 6"/>
                        <a:gd name="T4" fmla="*/ 0 w 5"/>
                        <a:gd name="T5" fmla="*/ 0 h 6"/>
                        <a:gd name="T6" fmla="*/ 5 w 5"/>
                        <a:gd name="T7" fmla="*/ 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2"/>
                          </a:moveTo>
                          <a:lnTo>
                            <a:pt x="4" y="6"/>
                          </a:lnTo>
                          <a:lnTo>
                            <a:pt x="0" y="0"/>
                          </a:lnTo>
                          <a:lnTo>
                            <a:pt x="5"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1" name="Freeform 526"/>
                    <p:cNvSpPr>
                      <a:spLocks/>
                    </p:cNvSpPr>
                    <p:nvPr/>
                  </p:nvSpPr>
                  <p:spPr bwMode="auto">
                    <a:xfrm>
                      <a:off x="6492" y="4231"/>
                      <a:ext cx="10" cy="15"/>
                    </a:xfrm>
                    <a:custGeom>
                      <a:avLst/>
                      <a:gdLst>
                        <a:gd name="T0" fmla="*/ 0 w 10"/>
                        <a:gd name="T1" fmla="*/ 0 h 15"/>
                        <a:gd name="T2" fmla="*/ 4 w 10"/>
                        <a:gd name="T3" fmla="*/ 0 h 15"/>
                        <a:gd name="T4" fmla="*/ 10 w 10"/>
                        <a:gd name="T5" fmla="*/ 15 h 15"/>
                        <a:gd name="T6" fmla="*/ 1 w 10"/>
                        <a:gd name="T7" fmla="*/ 10 h 15"/>
                        <a:gd name="T8" fmla="*/ 0 w 10"/>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5">
                          <a:moveTo>
                            <a:pt x="0" y="0"/>
                          </a:moveTo>
                          <a:lnTo>
                            <a:pt x="4" y="0"/>
                          </a:lnTo>
                          <a:lnTo>
                            <a:pt x="10" y="15"/>
                          </a:lnTo>
                          <a:lnTo>
                            <a:pt x="1" y="1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2" name="Freeform 527"/>
                    <p:cNvSpPr>
                      <a:spLocks/>
                    </p:cNvSpPr>
                    <p:nvPr/>
                  </p:nvSpPr>
                  <p:spPr bwMode="auto">
                    <a:xfrm>
                      <a:off x="6556" y="4181"/>
                      <a:ext cx="9" cy="5"/>
                    </a:xfrm>
                    <a:custGeom>
                      <a:avLst/>
                      <a:gdLst>
                        <a:gd name="T0" fmla="*/ 0 w 9"/>
                        <a:gd name="T1" fmla="*/ 0 h 5"/>
                        <a:gd name="T2" fmla="*/ 8 w 9"/>
                        <a:gd name="T3" fmla="*/ 1 h 5"/>
                        <a:gd name="T4" fmla="*/ 9 w 9"/>
                        <a:gd name="T5" fmla="*/ 5 h 5"/>
                        <a:gd name="T6" fmla="*/ 0 w 9"/>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5">
                          <a:moveTo>
                            <a:pt x="0" y="0"/>
                          </a:moveTo>
                          <a:lnTo>
                            <a:pt x="8" y="1"/>
                          </a:lnTo>
                          <a:lnTo>
                            <a:pt x="9" y="5"/>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3" name="Freeform 528"/>
                    <p:cNvSpPr>
                      <a:spLocks/>
                    </p:cNvSpPr>
                    <p:nvPr/>
                  </p:nvSpPr>
                  <p:spPr bwMode="auto">
                    <a:xfrm>
                      <a:off x="6544" y="4173"/>
                      <a:ext cx="7" cy="5"/>
                    </a:xfrm>
                    <a:custGeom>
                      <a:avLst/>
                      <a:gdLst>
                        <a:gd name="T0" fmla="*/ 6 w 7"/>
                        <a:gd name="T1" fmla="*/ 5 h 5"/>
                        <a:gd name="T2" fmla="*/ 0 w 7"/>
                        <a:gd name="T3" fmla="*/ 0 h 5"/>
                        <a:gd name="T4" fmla="*/ 7 w 7"/>
                        <a:gd name="T5" fmla="*/ 0 h 5"/>
                        <a:gd name="T6" fmla="*/ 6 w 7"/>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5">
                          <a:moveTo>
                            <a:pt x="6" y="5"/>
                          </a:moveTo>
                          <a:lnTo>
                            <a:pt x="0" y="0"/>
                          </a:lnTo>
                          <a:lnTo>
                            <a:pt x="7" y="0"/>
                          </a:lnTo>
                          <a:lnTo>
                            <a:pt x="6"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4" name="Freeform 529"/>
                    <p:cNvSpPr>
                      <a:spLocks/>
                    </p:cNvSpPr>
                    <p:nvPr/>
                  </p:nvSpPr>
                  <p:spPr bwMode="auto">
                    <a:xfrm>
                      <a:off x="6461" y="4183"/>
                      <a:ext cx="15" cy="17"/>
                    </a:xfrm>
                    <a:custGeom>
                      <a:avLst/>
                      <a:gdLst>
                        <a:gd name="T0" fmla="*/ 0 w 15"/>
                        <a:gd name="T1" fmla="*/ 3 h 17"/>
                        <a:gd name="T2" fmla="*/ 5 w 15"/>
                        <a:gd name="T3" fmla="*/ 0 h 17"/>
                        <a:gd name="T4" fmla="*/ 15 w 15"/>
                        <a:gd name="T5" fmla="*/ 9 h 17"/>
                        <a:gd name="T6" fmla="*/ 15 w 15"/>
                        <a:gd name="T7" fmla="*/ 17 h 17"/>
                        <a:gd name="T8" fmla="*/ 0 w 15"/>
                        <a:gd name="T9" fmla="*/ 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7">
                          <a:moveTo>
                            <a:pt x="0" y="3"/>
                          </a:moveTo>
                          <a:lnTo>
                            <a:pt x="5" y="0"/>
                          </a:lnTo>
                          <a:lnTo>
                            <a:pt x="15" y="9"/>
                          </a:lnTo>
                          <a:lnTo>
                            <a:pt x="15" y="17"/>
                          </a:lnTo>
                          <a:lnTo>
                            <a:pt x="0"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5" name="Freeform 530"/>
                    <p:cNvSpPr>
                      <a:spLocks/>
                    </p:cNvSpPr>
                    <p:nvPr/>
                  </p:nvSpPr>
                  <p:spPr bwMode="auto">
                    <a:xfrm>
                      <a:off x="6434" y="4156"/>
                      <a:ext cx="13" cy="11"/>
                    </a:xfrm>
                    <a:custGeom>
                      <a:avLst/>
                      <a:gdLst>
                        <a:gd name="T0" fmla="*/ 0 w 13"/>
                        <a:gd name="T1" fmla="*/ 2 h 11"/>
                        <a:gd name="T2" fmla="*/ 2 w 13"/>
                        <a:gd name="T3" fmla="*/ 0 h 11"/>
                        <a:gd name="T4" fmla="*/ 13 w 13"/>
                        <a:gd name="T5" fmla="*/ 11 h 11"/>
                        <a:gd name="T6" fmla="*/ 0 w 13"/>
                        <a:gd name="T7" fmla="*/ 2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1">
                          <a:moveTo>
                            <a:pt x="0" y="2"/>
                          </a:moveTo>
                          <a:lnTo>
                            <a:pt x="2" y="0"/>
                          </a:lnTo>
                          <a:lnTo>
                            <a:pt x="13" y="11"/>
                          </a:lnTo>
                          <a:lnTo>
                            <a:pt x="0"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76" name="Freeform 531"/>
                    <p:cNvSpPr>
                      <a:spLocks/>
                    </p:cNvSpPr>
                    <p:nvPr/>
                  </p:nvSpPr>
                  <p:spPr bwMode="auto">
                    <a:xfrm>
                      <a:off x="6945" y="4303"/>
                      <a:ext cx="8" cy="13"/>
                    </a:xfrm>
                    <a:custGeom>
                      <a:avLst/>
                      <a:gdLst>
                        <a:gd name="T0" fmla="*/ 2 w 8"/>
                        <a:gd name="T1" fmla="*/ 1 h 13"/>
                        <a:gd name="T2" fmla="*/ 8 w 8"/>
                        <a:gd name="T3" fmla="*/ 0 h 13"/>
                        <a:gd name="T4" fmla="*/ 7 w 8"/>
                        <a:gd name="T5" fmla="*/ 13 h 13"/>
                        <a:gd name="T6" fmla="*/ 0 w 8"/>
                        <a:gd name="T7" fmla="*/ 12 h 13"/>
                        <a:gd name="T8" fmla="*/ 2 w 8"/>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3">
                          <a:moveTo>
                            <a:pt x="2" y="1"/>
                          </a:moveTo>
                          <a:lnTo>
                            <a:pt x="8" y="0"/>
                          </a:lnTo>
                          <a:lnTo>
                            <a:pt x="7" y="13"/>
                          </a:lnTo>
                          <a:lnTo>
                            <a:pt x="0" y="12"/>
                          </a:lnTo>
                          <a:lnTo>
                            <a:pt x="2"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211" name="Group 532"/>
                <p:cNvGrpSpPr>
                  <a:grpSpLocks/>
                </p:cNvGrpSpPr>
                <p:nvPr/>
              </p:nvGrpSpPr>
              <p:grpSpPr bwMode="auto">
                <a:xfrm>
                  <a:off x="4021" y="2310"/>
                  <a:ext cx="464" cy="500"/>
                  <a:chOff x="5893" y="3466"/>
                  <a:chExt cx="569" cy="613"/>
                </a:xfrm>
                <a:grpFill/>
              </p:grpSpPr>
              <p:sp>
                <p:nvSpPr>
                  <p:cNvPr id="219" name="Freeform 533"/>
                  <p:cNvSpPr>
                    <a:spLocks/>
                  </p:cNvSpPr>
                  <p:nvPr/>
                </p:nvSpPr>
                <p:spPr bwMode="auto">
                  <a:xfrm>
                    <a:off x="5893" y="3466"/>
                    <a:ext cx="569" cy="589"/>
                  </a:xfrm>
                  <a:custGeom>
                    <a:avLst/>
                    <a:gdLst>
                      <a:gd name="T0" fmla="*/ 234 w 569"/>
                      <a:gd name="T1" fmla="*/ 166 h 589"/>
                      <a:gd name="T2" fmla="*/ 329 w 569"/>
                      <a:gd name="T3" fmla="*/ 210 h 589"/>
                      <a:gd name="T4" fmla="*/ 391 w 569"/>
                      <a:gd name="T5" fmla="*/ 211 h 589"/>
                      <a:gd name="T6" fmla="*/ 391 w 569"/>
                      <a:gd name="T7" fmla="*/ 186 h 589"/>
                      <a:gd name="T8" fmla="*/ 406 w 569"/>
                      <a:gd name="T9" fmla="*/ 198 h 589"/>
                      <a:gd name="T10" fmla="*/ 420 w 569"/>
                      <a:gd name="T11" fmla="*/ 212 h 589"/>
                      <a:gd name="T12" fmla="*/ 460 w 569"/>
                      <a:gd name="T13" fmla="*/ 194 h 589"/>
                      <a:gd name="T14" fmla="*/ 515 w 569"/>
                      <a:gd name="T15" fmla="*/ 156 h 589"/>
                      <a:gd name="T16" fmla="*/ 548 w 569"/>
                      <a:gd name="T17" fmla="*/ 162 h 589"/>
                      <a:gd name="T18" fmla="*/ 564 w 569"/>
                      <a:gd name="T19" fmla="*/ 175 h 589"/>
                      <a:gd name="T20" fmla="*/ 564 w 569"/>
                      <a:gd name="T21" fmla="*/ 188 h 589"/>
                      <a:gd name="T22" fmla="*/ 529 w 569"/>
                      <a:gd name="T23" fmla="*/ 217 h 589"/>
                      <a:gd name="T24" fmla="*/ 508 w 569"/>
                      <a:gd name="T25" fmla="*/ 270 h 589"/>
                      <a:gd name="T26" fmla="*/ 486 w 569"/>
                      <a:gd name="T27" fmla="*/ 293 h 589"/>
                      <a:gd name="T28" fmla="*/ 478 w 569"/>
                      <a:gd name="T29" fmla="*/ 313 h 589"/>
                      <a:gd name="T30" fmla="*/ 450 w 569"/>
                      <a:gd name="T31" fmla="*/ 283 h 589"/>
                      <a:gd name="T32" fmla="*/ 427 w 569"/>
                      <a:gd name="T33" fmla="*/ 241 h 589"/>
                      <a:gd name="T34" fmla="*/ 415 w 569"/>
                      <a:gd name="T35" fmla="*/ 226 h 589"/>
                      <a:gd name="T36" fmla="*/ 402 w 569"/>
                      <a:gd name="T37" fmla="*/ 224 h 589"/>
                      <a:gd name="T38" fmla="*/ 392 w 569"/>
                      <a:gd name="T39" fmla="*/ 235 h 589"/>
                      <a:gd name="T40" fmla="*/ 393 w 569"/>
                      <a:gd name="T41" fmla="*/ 243 h 589"/>
                      <a:gd name="T42" fmla="*/ 396 w 569"/>
                      <a:gd name="T43" fmla="*/ 276 h 589"/>
                      <a:gd name="T44" fmla="*/ 400 w 569"/>
                      <a:gd name="T45" fmla="*/ 315 h 589"/>
                      <a:gd name="T46" fmla="*/ 390 w 569"/>
                      <a:gd name="T47" fmla="*/ 308 h 589"/>
                      <a:gd name="T48" fmla="*/ 368 w 569"/>
                      <a:gd name="T49" fmla="*/ 338 h 589"/>
                      <a:gd name="T50" fmla="*/ 313 w 569"/>
                      <a:gd name="T51" fmla="*/ 387 h 589"/>
                      <a:gd name="T52" fmla="*/ 256 w 569"/>
                      <a:gd name="T53" fmla="*/ 428 h 589"/>
                      <a:gd name="T54" fmla="*/ 233 w 569"/>
                      <a:gd name="T55" fmla="*/ 447 h 589"/>
                      <a:gd name="T56" fmla="*/ 228 w 569"/>
                      <a:gd name="T57" fmla="*/ 520 h 589"/>
                      <a:gd name="T58" fmla="*/ 213 w 569"/>
                      <a:gd name="T59" fmla="*/ 559 h 589"/>
                      <a:gd name="T60" fmla="*/ 195 w 569"/>
                      <a:gd name="T61" fmla="*/ 582 h 589"/>
                      <a:gd name="T62" fmla="*/ 168 w 569"/>
                      <a:gd name="T63" fmla="*/ 572 h 589"/>
                      <a:gd name="T64" fmla="*/ 131 w 569"/>
                      <a:gd name="T65" fmla="*/ 481 h 589"/>
                      <a:gd name="T66" fmla="*/ 112 w 569"/>
                      <a:gd name="T67" fmla="*/ 444 h 589"/>
                      <a:gd name="T68" fmla="*/ 93 w 569"/>
                      <a:gd name="T69" fmla="*/ 385 h 589"/>
                      <a:gd name="T70" fmla="*/ 89 w 569"/>
                      <a:gd name="T71" fmla="*/ 358 h 589"/>
                      <a:gd name="T72" fmla="*/ 93 w 569"/>
                      <a:gd name="T73" fmla="*/ 305 h 589"/>
                      <a:gd name="T74" fmla="*/ 61 w 569"/>
                      <a:gd name="T75" fmla="*/ 334 h 589"/>
                      <a:gd name="T76" fmla="*/ 18 w 569"/>
                      <a:gd name="T77" fmla="*/ 304 h 589"/>
                      <a:gd name="T78" fmla="*/ 46 w 569"/>
                      <a:gd name="T79" fmla="*/ 286 h 589"/>
                      <a:gd name="T80" fmla="*/ 0 w 569"/>
                      <a:gd name="T81" fmla="*/ 274 h 589"/>
                      <a:gd name="T82" fmla="*/ 17 w 569"/>
                      <a:gd name="T83" fmla="*/ 261 h 589"/>
                      <a:gd name="T84" fmla="*/ 54 w 569"/>
                      <a:gd name="T85" fmla="*/ 265 h 589"/>
                      <a:gd name="T86" fmla="*/ 42 w 569"/>
                      <a:gd name="T87" fmla="*/ 229 h 589"/>
                      <a:gd name="T88" fmla="*/ 32 w 569"/>
                      <a:gd name="T89" fmla="*/ 204 h 589"/>
                      <a:gd name="T90" fmla="*/ 75 w 569"/>
                      <a:gd name="T91" fmla="*/ 185 h 589"/>
                      <a:gd name="T92" fmla="*/ 106 w 569"/>
                      <a:gd name="T93" fmla="*/ 142 h 589"/>
                      <a:gd name="T94" fmla="*/ 122 w 569"/>
                      <a:gd name="T95" fmla="*/ 120 h 589"/>
                      <a:gd name="T96" fmla="*/ 131 w 569"/>
                      <a:gd name="T97" fmla="*/ 106 h 589"/>
                      <a:gd name="T98" fmla="*/ 144 w 569"/>
                      <a:gd name="T99" fmla="*/ 89 h 589"/>
                      <a:gd name="T100" fmla="*/ 130 w 569"/>
                      <a:gd name="T101" fmla="*/ 75 h 589"/>
                      <a:gd name="T102" fmla="*/ 121 w 569"/>
                      <a:gd name="T103" fmla="*/ 58 h 589"/>
                      <a:gd name="T104" fmla="*/ 114 w 569"/>
                      <a:gd name="T105" fmla="*/ 44 h 589"/>
                      <a:gd name="T106" fmla="*/ 115 w 569"/>
                      <a:gd name="T107" fmla="*/ 29 h 589"/>
                      <a:gd name="T108" fmla="*/ 164 w 569"/>
                      <a:gd name="T109" fmla="*/ 29 h 589"/>
                      <a:gd name="T110" fmla="*/ 187 w 569"/>
                      <a:gd name="T111" fmla="*/ 13 h 589"/>
                      <a:gd name="T112" fmla="*/ 234 w 569"/>
                      <a:gd name="T113" fmla="*/ 14 h 589"/>
                      <a:gd name="T114" fmla="*/ 225 w 569"/>
                      <a:gd name="T115" fmla="*/ 38 h 589"/>
                      <a:gd name="T116" fmla="*/ 214 w 569"/>
                      <a:gd name="T117" fmla="*/ 62 h 589"/>
                      <a:gd name="T118" fmla="*/ 214 w 569"/>
                      <a:gd name="T119" fmla="*/ 86 h 589"/>
                      <a:gd name="T120" fmla="*/ 210 w 569"/>
                      <a:gd name="T121" fmla="*/ 95 h 589"/>
                      <a:gd name="T122" fmla="*/ 224 w 569"/>
                      <a:gd name="T123" fmla="*/ 115 h 5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69" h="589">
                        <a:moveTo>
                          <a:pt x="254" y="134"/>
                        </a:moveTo>
                        <a:lnTo>
                          <a:pt x="240" y="145"/>
                        </a:lnTo>
                        <a:lnTo>
                          <a:pt x="234" y="166"/>
                        </a:lnTo>
                        <a:lnTo>
                          <a:pt x="287" y="197"/>
                        </a:lnTo>
                        <a:lnTo>
                          <a:pt x="317" y="198"/>
                        </a:lnTo>
                        <a:lnTo>
                          <a:pt x="329" y="210"/>
                        </a:lnTo>
                        <a:lnTo>
                          <a:pt x="372" y="220"/>
                        </a:lnTo>
                        <a:lnTo>
                          <a:pt x="388" y="218"/>
                        </a:lnTo>
                        <a:lnTo>
                          <a:pt x="391" y="211"/>
                        </a:lnTo>
                        <a:lnTo>
                          <a:pt x="386" y="206"/>
                        </a:lnTo>
                        <a:lnTo>
                          <a:pt x="388" y="202"/>
                        </a:lnTo>
                        <a:lnTo>
                          <a:pt x="391" y="186"/>
                        </a:lnTo>
                        <a:lnTo>
                          <a:pt x="402" y="182"/>
                        </a:lnTo>
                        <a:lnTo>
                          <a:pt x="402" y="196"/>
                        </a:lnTo>
                        <a:lnTo>
                          <a:pt x="406" y="198"/>
                        </a:lnTo>
                        <a:lnTo>
                          <a:pt x="402" y="202"/>
                        </a:lnTo>
                        <a:lnTo>
                          <a:pt x="405" y="208"/>
                        </a:lnTo>
                        <a:lnTo>
                          <a:pt x="420" y="212"/>
                        </a:lnTo>
                        <a:lnTo>
                          <a:pt x="465" y="207"/>
                        </a:lnTo>
                        <a:lnTo>
                          <a:pt x="469" y="198"/>
                        </a:lnTo>
                        <a:lnTo>
                          <a:pt x="460" y="194"/>
                        </a:lnTo>
                        <a:lnTo>
                          <a:pt x="460" y="188"/>
                        </a:lnTo>
                        <a:lnTo>
                          <a:pt x="486" y="178"/>
                        </a:lnTo>
                        <a:lnTo>
                          <a:pt x="515" y="156"/>
                        </a:lnTo>
                        <a:lnTo>
                          <a:pt x="529" y="157"/>
                        </a:lnTo>
                        <a:lnTo>
                          <a:pt x="544" y="151"/>
                        </a:lnTo>
                        <a:lnTo>
                          <a:pt x="548" y="162"/>
                        </a:lnTo>
                        <a:lnTo>
                          <a:pt x="551" y="163"/>
                        </a:lnTo>
                        <a:lnTo>
                          <a:pt x="550" y="172"/>
                        </a:lnTo>
                        <a:lnTo>
                          <a:pt x="564" y="175"/>
                        </a:lnTo>
                        <a:lnTo>
                          <a:pt x="569" y="180"/>
                        </a:lnTo>
                        <a:lnTo>
                          <a:pt x="569" y="185"/>
                        </a:lnTo>
                        <a:lnTo>
                          <a:pt x="564" y="188"/>
                        </a:lnTo>
                        <a:lnTo>
                          <a:pt x="562" y="201"/>
                        </a:lnTo>
                        <a:lnTo>
                          <a:pt x="547" y="202"/>
                        </a:lnTo>
                        <a:lnTo>
                          <a:pt x="529" y="217"/>
                        </a:lnTo>
                        <a:lnTo>
                          <a:pt x="528" y="231"/>
                        </a:lnTo>
                        <a:lnTo>
                          <a:pt x="518" y="244"/>
                        </a:lnTo>
                        <a:lnTo>
                          <a:pt x="508" y="270"/>
                        </a:lnTo>
                        <a:lnTo>
                          <a:pt x="492" y="275"/>
                        </a:lnTo>
                        <a:lnTo>
                          <a:pt x="491" y="292"/>
                        </a:lnTo>
                        <a:lnTo>
                          <a:pt x="486" y="293"/>
                        </a:lnTo>
                        <a:lnTo>
                          <a:pt x="485" y="296"/>
                        </a:lnTo>
                        <a:lnTo>
                          <a:pt x="488" y="308"/>
                        </a:lnTo>
                        <a:lnTo>
                          <a:pt x="478" y="313"/>
                        </a:lnTo>
                        <a:lnTo>
                          <a:pt x="468" y="275"/>
                        </a:lnTo>
                        <a:lnTo>
                          <a:pt x="458" y="289"/>
                        </a:lnTo>
                        <a:lnTo>
                          <a:pt x="450" y="283"/>
                        </a:lnTo>
                        <a:lnTo>
                          <a:pt x="447" y="271"/>
                        </a:lnTo>
                        <a:lnTo>
                          <a:pt x="470" y="246"/>
                        </a:lnTo>
                        <a:lnTo>
                          <a:pt x="427" y="241"/>
                        </a:lnTo>
                        <a:lnTo>
                          <a:pt x="421" y="236"/>
                        </a:lnTo>
                        <a:lnTo>
                          <a:pt x="417" y="221"/>
                        </a:lnTo>
                        <a:lnTo>
                          <a:pt x="415" y="226"/>
                        </a:lnTo>
                        <a:lnTo>
                          <a:pt x="410" y="226"/>
                        </a:lnTo>
                        <a:lnTo>
                          <a:pt x="406" y="218"/>
                        </a:lnTo>
                        <a:lnTo>
                          <a:pt x="402" y="224"/>
                        </a:lnTo>
                        <a:lnTo>
                          <a:pt x="396" y="216"/>
                        </a:lnTo>
                        <a:lnTo>
                          <a:pt x="390" y="229"/>
                        </a:lnTo>
                        <a:lnTo>
                          <a:pt x="392" y="235"/>
                        </a:lnTo>
                        <a:lnTo>
                          <a:pt x="399" y="236"/>
                        </a:lnTo>
                        <a:lnTo>
                          <a:pt x="400" y="243"/>
                        </a:lnTo>
                        <a:lnTo>
                          <a:pt x="393" y="243"/>
                        </a:lnTo>
                        <a:lnTo>
                          <a:pt x="386" y="253"/>
                        </a:lnTo>
                        <a:lnTo>
                          <a:pt x="397" y="263"/>
                        </a:lnTo>
                        <a:lnTo>
                          <a:pt x="396" y="276"/>
                        </a:lnTo>
                        <a:lnTo>
                          <a:pt x="405" y="319"/>
                        </a:lnTo>
                        <a:lnTo>
                          <a:pt x="402" y="320"/>
                        </a:lnTo>
                        <a:lnTo>
                          <a:pt x="400" y="315"/>
                        </a:lnTo>
                        <a:lnTo>
                          <a:pt x="400" y="319"/>
                        </a:lnTo>
                        <a:lnTo>
                          <a:pt x="393" y="322"/>
                        </a:lnTo>
                        <a:lnTo>
                          <a:pt x="390" y="308"/>
                        </a:lnTo>
                        <a:lnTo>
                          <a:pt x="386" y="316"/>
                        </a:lnTo>
                        <a:lnTo>
                          <a:pt x="368" y="324"/>
                        </a:lnTo>
                        <a:lnTo>
                          <a:pt x="368" y="338"/>
                        </a:lnTo>
                        <a:lnTo>
                          <a:pt x="354" y="353"/>
                        </a:lnTo>
                        <a:lnTo>
                          <a:pt x="329" y="367"/>
                        </a:lnTo>
                        <a:lnTo>
                          <a:pt x="313" y="387"/>
                        </a:lnTo>
                        <a:lnTo>
                          <a:pt x="279" y="413"/>
                        </a:lnTo>
                        <a:lnTo>
                          <a:pt x="274" y="423"/>
                        </a:lnTo>
                        <a:lnTo>
                          <a:pt x="256" y="428"/>
                        </a:lnTo>
                        <a:lnTo>
                          <a:pt x="249" y="440"/>
                        </a:lnTo>
                        <a:lnTo>
                          <a:pt x="238" y="440"/>
                        </a:lnTo>
                        <a:lnTo>
                          <a:pt x="233" y="447"/>
                        </a:lnTo>
                        <a:lnTo>
                          <a:pt x="234" y="481"/>
                        </a:lnTo>
                        <a:lnTo>
                          <a:pt x="238" y="490"/>
                        </a:lnTo>
                        <a:lnTo>
                          <a:pt x="228" y="520"/>
                        </a:lnTo>
                        <a:lnTo>
                          <a:pt x="229" y="546"/>
                        </a:lnTo>
                        <a:lnTo>
                          <a:pt x="220" y="546"/>
                        </a:lnTo>
                        <a:lnTo>
                          <a:pt x="213" y="559"/>
                        </a:lnTo>
                        <a:lnTo>
                          <a:pt x="213" y="565"/>
                        </a:lnTo>
                        <a:lnTo>
                          <a:pt x="197" y="570"/>
                        </a:lnTo>
                        <a:lnTo>
                          <a:pt x="195" y="582"/>
                        </a:lnTo>
                        <a:lnTo>
                          <a:pt x="187" y="589"/>
                        </a:lnTo>
                        <a:lnTo>
                          <a:pt x="181" y="589"/>
                        </a:lnTo>
                        <a:lnTo>
                          <a:pt x="168" y="572"/>
                        </a:lnTo>
                        <a:lnTo>
                          <a:pt x="150" y="523"/>
                        </a:lnTo>
                        <a:lnTo>
                          <a:pt x="137" y="506"/>
                        </a:lnTo>
                        <a:lnTo>
                          <a:pt x="131" y="481"/>
                        </a:lnTo>
                        <a:lnTo>
                          <a:pt x="116" y="454"/>
                        </a:lnTo>
                        <a:lnTo>
                          <a:pt x="115" y="443"/>
                        </a:lnTo>
                        <a:lnTo>
                          <a:pt x="112" y="444"/>
                        </a:lnTo>
                        <a:lnTo>
                          <a:pt x="109" y="438"/>
                        </a:lnTo>
                        <a:lnTo>
                          <a:pt x="102" y="423"/>
                        </a:lnTo>
                        <a:lnTo>
                          <a:pt x="93" y="385"/>
                        </a:lnTo>
                        <a:lnTo>
                          <a:pt x="95" y="372"/>
                        </a:lnTo>
                        <a:lnTo>
                          <a:pt x="92" y="372"/>
                        </a:lnTo>
                        <a:lnTo>
                          <a:pt x="89" y="358"/>
                        </a:lnTo>
                        <a:lnTo>
                          <a:pt x="92" y="342"/>
                        </a:lnTo>
                        <a:lnTo>
                          <a:pt x="86" y="313"/>
                        </a:lnTo>
                        <a:lnTo>
                          <a:pt x="93" y="305"/>
                        </a:lnTo>
                        <a:lnTo>
                          <a:pt x="81" y="303"/>
                        </a:lnTo>
                        <a:lnTo>
                          <a:pt x="75" y="329"/>
                        </a:lnTo>
                        <a:lnTo>
                          <a:pt x="61" y="334"/>
                        </a:lnTo>
                        <a:lnTo>
                          <a:pt x="47" y="334"/>
                        </a:lnTo>
                        <a:lnTo>
                          <a:pt x="19" y="309"/>
                        </a:lnTo>
                        <a:lnTo>
                          <a:pt x="18" y="304"/>
                        </a:lnTo>
                        <a:lnTo>
                          <a:pt x="37" y="302"/>
                        </a:lnTo>
                        <a:lnTo>
                          <a:pt x="44" y="296"/>
                        </a:lnTo>
                        <a:lnTo>
                          <a:pt x="46" y="286"/>
                        </a:lnTo>
                        <a:lnTo>
                          <a:pt x="33" y="293"/>
                        </a:lnTo>
                        <a:lnTo>
                          <a:pt x="18" y="293"/>
                        </a:lnTo>
                        <a:lnTo>
                          <a:pt x="0" y="274"/>
                        </a:lnTo>
                        <a:lnTo>
                          <a:pt x="6" y="270"/>
                        </a:lnTo>
                        <a:lnTo>
                          <a:pt x="16" y="270"/>
                        </a:lnTo>
                        <a:lnTo>
                          <a:pt x="17" y="261"/>
                        </a:lnTo>
                        <a:lnTo>
                          <a:pt x="40" y="266"/>
                        </a:lnTo>
                        <a:lnTo>
                          <a:pt x="49" y="260"/>
                        </a:lnTo>
                        <a:lnTo>
                          <a:pt x="54" y="265"/>
                        </a:lnTo>
                        <a:lnTo>
                          <a:pt x="61" y="261"/>
                        </a:lnTo>
                        <a:lnTo>
                          <a:pt x="52" y="234"/>
                        </a:lnTo>
                        <a:lnTo>
                          <a:pt x="42" y="229"/>
                        </a:lnTo>
                        <a:lnTo>
                          <a:pt x="44" y="217"/>
                        </a:lnTo>
                        <a:lnTo>
                          <a:pt x="30" y="214"/>
                        </a:lnTo>
                        <a:lnTo>
                          <a:pt x="32" y="204"/>
                        </a:lnTo>
                        <a:lnTo>
                          <a:pt x="49" y="182"/>
                        </a:lnTo>
                        <a:lnTo>
                          <a:pt x="56" y="190"/>
                        </a:lnTo>
                        <a:lnTo>
                          <a:pt x="75" y="185"/>
                        </a:lnTo>
                        <a:lnTo>
                          <a:pt x="85" y="168"/>
                        </a:lnTo>
                        <a:lnTo>
                          <a:pt x="95" y="162"/>
                        </a:lnTo>
                        <a:lnTo>
                          <a:pt x="106" y="142"/>
                        </a:lnTo>
                        <a:lnTo>
                          <a:pt x="113" y="139"/>
                        </a:lnTo>
                        <a:lnTo>
                          <a:pt x="114" y="132"/>
                        </a:lnTo>
                        <a:lnTo>
                          <a:pt x="122" y="120"/>
                        </a:lnTo>
                        <a:lnTo>
                          <a:pt x="134" y="115"/>
                        </a:lnTo>
                        <a:lnTo>
                          <a:pt x="127" y="111"/>
                        </a:lnTo>
                        <a:lnTo>
                          <a:pt x="131" y="106"/>
                        </a:lnTo>
                        <a:lnTo>
                          <a:pt x="127" y="102"/>
                        </a:lnTo>
                        <a:lnTo>
                          <a:pt x="130" y="96"/>
                        </a:lnTo>
                        <a:lnTo>
                          <a:pt x="144" y="89"/>
                        </a:lnTo>
                        <a:lnTo>
                          <a:pt x="141" y="83"/>
                        </a:lnTo>
                        <a:lnTo>
                          <a:pt x="131" y="82"/>
                        </a:lnTo>
                        <a:lnTo>
                          <a:pt x="130" y="75"/>
                        </a:lnTo>
                        <a:lnTo>
                          <a:pt x="122" y="73"/>
                        </a:lnTo>
                        <a:lnTo>
                          <a:pt x="115" y="65"/>
                        </a:lnTo>
                        <a:lnTo>
                          <a:pt x="121" y="58"/>
                        </a:lnTo>
                        <a:lnTo>
                          <a:pt x="116" y="52"/>
                        </a:lnTo>
                        <a:lnTo>
                          <a:pt x="121" y="48"/>
                        </a:lnTo>
                        <a:lnTo>
                          <a:pt x="114" y="44"/>
                        </a:lnTo>
                        <a:lnTo>
                          <a:pt x="116" y="40"/>
                        </a:lnTo>
                        <a:lnTo>
                          <a:pt x="113" y="38"/>
                        </a:lnTo>
                        <a:lnTo>
                          <a:pt x="115" y="29"/>
                        </a:lnTo>
                        <a:lnTo>
                          <a:pt x="122" y="27"/>
                        </a:lnTo>
                        <a:lnTo>
                          <a:pt x="147" y="34"/>
                        </a:lnTo>
                        <a:lnTo>
                          <a:pt x="164" y="29"/>
                        </a:lnTo>
                        <a:lnTo>
                          <a:pt x="171" y="30"/>
                        </a:lnTo>
                        <a:lnTo>
                          <a:pt x="175" y="22"/>
                        </a:lnTo>
                        <a:lnTo>
                          <a:pt x="187" y="13"/>
                        </a:lnTo>
                        <a:lnTo>
                          <a:pt x="220" y="0"/>
                        </a:lnTo>
                        <a:lnTo>
                          <a:pt x="233" y="9"/>
                        </a:lnTo>
                        <a:lnTo>
                          <a:pt x="234" y="14"/>
                        </a:lnTo>
                        <a:lnTo>
                          <a:pt x="240" y="12"/>
                        </a:lnTo>
                        <a:lnTo>
                          <a:pt x="234" y="30"/>
                        </a:lnTo>
                        <a:lnTo>
                          <a:pt x="225" y="38"/>
                        </a:lnTo>
                        <a:lnTo>
                          <a:pt x="225" y="46"/>
                        </a:lnTo>
                        <a:lnTo>
                          <a:pt x="213" y="48"/>
                        </a:lnTo>
                        <a:lnTo>
                          <a:pt x="214" y="62"/>
                        </a:lnTo>
                        <a:lnTo>
                          <a:pt x="223" y="67"/>
                        </a:lnTo>
                        <a:lnTo>
                          <a:pt x="225" y="77"/>
                        </a:lnTo>
                        <a:lnTo>
                          <a:pt x="214" y="86"/>
                        </a:lnTo>
                        <a:lnTo>
                          <a:pt x="209" y="78"/>
                        </a:lnTo>
                        <a:lnTo>
                          <a:pt x="204" y="82"/>
                        </a:lnTo>
                        <a:lnTo>
                          <a:pt x="210" y="95"/>
                        </a:lnTo>
                        <a:lnTo>
                          <a:pt x="209" y="106"/>
                        </a:lnTo>
                        <a:lnTo>
                          <a:pt x="214" y="116"/>
                        </a:lnTo>
                        <a:lnTo>
                          <a:pt x="224" y="115"/>
                        </a:lnTo>
                        <a:lnTo>
                          <a:pt x="254" y="13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0" name="Freeform 534"/>
                  <p:cNvSpPr>
                    <a:spLocks/>
                  </p:cNvSpPr>
                  <p:nvPr/>
                </p:nvSpPr>
                <p:spPr bwMode="auto">
                  <a:xfrm>
                    <a:off x="6369" y="3948"/>
                    <a:ext cx="8" cy="39"/>
                  </a:xfrm>
                  <a:custGeom>
                    <a:avLst/>
                    <a:gdLst>
                      <a:gd name="T0" fmla="*/ 8 w 8"/>
                      <a:gd name="T1" fmla="*/ 0 h 39"/>
                      <a:gd name="T2" fmla="*/ 0 w 8"/>
                      <a:gd name="T3" fmla="*/ 33 h 39"/>
                      <a:gd name="T4" fmla="*/ 3 w 8"/>
                      <a:gd name="T5" fmla="*/ 39 h 39"/>
                      <a:gd name="T6" fmla="*/ 8 w 8"/>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39">
                        <a:moveTo>
                          <a:pt x="8" y="0"/>
                        </a:moveTo>
                        <a:lnTo>
                          <a:pt x="0" y="33"/>
                        </a:lnTo>
                        <a:lnTo>
                          <a:pt x="3" y="39"/>
                        </a:lnTo>
                        <a:lnTo>
                          <a:pt x="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21" name="Freeform 535"/>
                  <p:cNvSpPr>
                    <a:spLocks/>
                  </p:cNvSpPr>
                  <p:nvPr/>
                </p:nvSpPr>
                <p:spPr bwMode="auto">
                  <a:xfrm>
                    <a:off x="6392" y="4071"/>
                    <a:ext cx="3" cy="8"/>
                  </a:xfrm>
                  <a:custGeom>
                    <a:avLst/>
                    <a:gdLst>
                      <a:gd name="T0" fmla="*/ 3 w 3"/>
                      <a:gd name="T1" fmla="*/ 0 h 8"/>
                      <a:gd name="T2" fmla="*/ 0 w 3"/>
                      <a:gd name="T3" fmla="*/ 2 h 8"/>
                      <a:gd name="T4" fmla="*/ 1 w 3"/>
                      <a:gd name="T5" fmla="*/ 8 h 8"/>
                      <a:gd name="T6" fmla="*/ 3 w 3"/>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8">
                        <a:moveTo>
                          <a:pt x="3" y="0"/>
                        </a:moveTo>
                        <a:lnTo>
                          <a:pt x="0" y="2"/>
                        </a:lnTo>
                        <a:lnTo>
                          <a:pt x="1" y="8"/>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212" name="Freeform 536"/>
                <p:cNvSpPr>
                  <a:spLocks/>
                </p:cNvSpPr>
                <p:nvPr/>
              </p:nvSpPr>
              <p:spPr bwMode="auto">
                <a:xfrm>
                  <a:off x="4334" y="1952"/>
                  <a:ext cx="501" cy="245"/>
                </a:xfrm>
                <a:custGeom>
                  <a:avLst/>
                  <a:gdLst>
                    <a:gd name="T0" fmla="*/ 0 w 614"/>
                    <a:gd name="T1" fmla="*/ 79 h 300"/>
                    <a:gd name="T2" fmla="*/ 5 w 614"/>
                    <a:gd name="T3" fmla="*/ 91 h 300"/>
                    <a:gd name="T4" fmla="*/ 16 w 614"/>
                    <a:gd name="T5" fmla="*/ 104 h 300"/>
                    <a:gd name="T6" fmla="*/ 37 w 614"/>
                    <a:gd name="T7" fmla="*/ 108 h 300"/>
                    <a:gd name="T8" fmla="*/ 39 w 614"/>
                    <a:gd name="T9" fmla="*/ 113 h 300"/>
                    <a:gd name="T10" fmla="*/ 47 w 614"/>
                    <a:gd name="T11" fmla="*/ 136 h 300"/>
                    <a:gd name="T12" fmla="*/ 48 w 614"/>
                    <a:gd name="T13" fmla="*/ 155 h 300"/>
                    <a:gd name="T14" fmla="*/ 46 w 614"/>
                    <a:gd name="T15" fmla="*/ 164 h 300"/>
                    <a:gd name="T16" fmla="*/ 71 w 614"/>
                    <a:gd name="T17" fmla="*/ 172 h 300"/>
                    <a:gd name="T18" fmla="*/ 82 w 614"/>
                    <a:gd name="T19" fmla="*/ 171 h 300"/>
                    <a:gd name="T20" fmla="*/ 118 w 614"/>
                    <a:gd name="T21" fmla="*/ 187 h 300"/>
                    <a:gd name="T22" fmla="*/ 131 w 614"/>
                    <a:gd name="T23" fmla="*/ 207 h 300"/>
                    <a:gd name="T24" fmla="*/ 146 w 614"/>
                    <a:gd name="T25" fmla="*/ 221 h 300"/>
                    <a:gd name="T26" fmla="*/ 206 w 614"/>
                    <a:gd name="T27" fmla="*/ 219 h 300"/>
                    <a:gd name="T28" fmla="*/ 232 w 614"/>
                    <a:gd name="T29" fmla="*/ 233 h 300"/>
                    <a:gd name="T30" fmla="*/ 270 w 614"/>
                    <a:gd name="T31" fmla="*/ 245 h 300"/>
                    <a:gd name="T32" fmla="*/ 314 w 614"/>
                    <a:gd name="T33" fmla="*/ 228 h 300"/>
                    <a:gd name="T34" fmla="*/ 335 w 614"/>
                    <a:gd name="T35" fmla="*/ 229 h 300"/>
                    <a:gd name="T36" fmla="*/ 352 w 614"/>
                    <a:gd name="T37" fmla="*/ 224 h 300"/>
                    <a:gd name="T38" fmla="*/ 382 w 614"/>
                    <a:gd name="T39" fmla="*/ 198 h 300"/>
                    <a:gd name="T40" fmla="*/ 375 w 614"/>
                    <a:gd name="T41" fmla="*/ 187 h 300"/>
                    <a:gd name="T42" fmla="*/ 382 w 614"/>
                    <a:gd name="T43" fmla="*/ 172 h 300"/>
                    <a:gd name="T44" fmla="*/ 388 w 614"/>
                    <a:gd name="T45" fmla="*/ 170 h 300"/>
                    <a:gd name="T46" fmla="*/ 407 w 614"/>
                    <a:gd name="T47" fmla="*/ 176 h 300"/>
                    <a:gd name="T48" fmla="*/ 427 w 614"/>
                    <a:gd name="T49" fmla="*/ 160 h 300"/>
                    <a:gd name="T50" fmla="*/ 440 w 614"/>
                    <a:gd name="T51" fmla="*/ 156 h 300"/>
                    <a:gd name="T52" fmla="*/ 459 w 614"/>
                    <a:gd name="T53" fmla="*/ 136 h 300"/>
                    <a:gd name="T54" fmla="*/ 501 w 614"/>
                    <a:gd name="T55" fmla="*/ 132 h 300"/>
                    <a:gd name="T56" fmla="*/ 496 w 614"/>
                    <a:gd name="T57" fmla="*/ 126 h 300"/>
                    <a:gd name="T58" fmla="*/ 495 w 614"/>
                    <a:gd name="T59" fmla="*/ 117 h 300"/>
                    <a:gd name="T60" fmla="*/ 481 w 614"/>
                    <a:gd name="T61" fmla="*/ 101 h 300"/>
                    <a:gd name="T62" fmla="*/ 462 w 614"/>
                    <a:gd name="T63" fmla="*/ 113 h 300"/>
                    <a:gd name="T64" fmla="*/ 441 w 614"/>
                    <a:gd name="T65" fmla="*/ 110 h 300"/>
                    <a:gd name="T66" fmla="*/ 438 w 614"/>
                    <a:gd name="T67" fmla="*/ 100 h 300"/>
                    <a:gd name="T68" fmla="*/ 440 w 614"/>
                    <a:gd name="T69" fmla="*/ 75 h 300"/>
                    <a:gd name="T70" fmla="*/ 452 w 614"/>
                    <a:gd name="T71" fmla="*/ 56 h 300"/>
                    <a:gd name="T72" fmla="*/ 441 w 614"/>
                    <a:gd name="T73" fmla="*/ 57 h 300"/>
                    <a:gd name="T74" fmla="*/ 423 w 614"/>
                    <a:gd name="T75" fmla="*/ 49 h 300"/>
                    <a:gd name="T76" fmla="*/ 398 w 614"/>
                    <a:gd name="T77" fmla="*/ 65 h 300"/>
                    <a:gd name="T78" fmla="*/ 366 w 614"/>
                    <a:gd name="T79" fmla="*/ 75 h 300"/>
                    <a:gd name="T80" fmla="*/ 352 w 614"/>
                    <a:gd name="T81" fmla="*/ 73 h 300"/>
                    <a:gd name="T82" fmla="*/ 330 w 614"/>
                    <a:gd name="T83" fmla="*/ 69 h 300"/>
                    <a:gd name="T84" fmla="*/ 319 w 614"/>
                    <a:gd name="T85" fmla="*/ 59 h 300"/>
                    <a:gd name="T86" fmla="*/ 282 w 614"/>
                    <a:gd name="T87" fmla="*/ 40 h 300"/>
                    <a:gd name="T88" fmla="*/ 273 w 614"/>
                    <a:gd name="T89" fmla="*/ 38 h 300"/>
                    <a:gd name="T90" fmla="*/ 250 w 614"/>
                    <a:gd name="T91" fmla="*/ 48 h 300"/>
                    <a:gd name="T92" fmla="*/ 239 w 614"/>
                    <a:gd name="T93" fmla="*/ 45 h 300"/>
                    <a:gd name="T94" fmla="*/ 228 w 614"/>
                    <a:gd name="T95" fmla="*/ 36 h 300"/>
                    <a:gd name="T96" fmla="*/ 224 w 614"/>
                    <a:gd name="T97" fmla="*/ 17 h 300"/>
                    <a:gd name="T98" fmla="*/ 181 w 614"/>
                    <a:gd name="T99" fmla="*/ 0 h 300"/>
                    <a:gd name="T100" fmla="*/ 159 w 614"/>
                    <a:gd name="T101" fmla="*/ 19 h 300"/>
                    <a:gd name="T102" fmla="*/ 163 w 614"/>
                    <a:gd name="T103" fmla="*/ 37 h 300"/>
                    <a:gd name="T104" fmla="*/ 160 w 614"/>
                    <a:gd name="T105" fmla="*/ 42 h 300"/>
                    <a:gd name="T106" fmla="*/ 162 w 614"/>
                    <a:gd name="T107" fmla="*/ 52 h 300"/>
                    <a:gd name="T108" fmla="*/ 158 w 614"/>
                    <a:gd name="T109" fmla="*/ 54 h 300"/>
                    <a:gd name="T110" fmla="*/ 112 w 614"/>
                    <a:gd name="T111" fmla="*/ 54 h 300"/>
                    <a:gd name="T112" fmla="*/ 102 w 614"/>
                    <a:gd name="T113" fmla="*/ 43 h 300"/>
                    <a:gd name="T114" fmla="*/ 64 w 614"/>
                    <a:gd name="T115" fmla="*/ 39 h 300"/>
                    <a:gd name="T116" fmla="*/ 46 w 614"/>
                    <a:gd name="T117" fmla="*/ 46 h 300"/>
                    <a:gd name="T118" fmla="*/ 7 w 614"/>
                    <a:gd name="T119" fmla="*/ 69 h 300"/>
                    <a:gd name="T120" fmla="*/ 0 w 614"/>
                    <a:gd name="T121" fmla="*/ 79 h 3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14" h="300">
                      <a:moveTo>
                        <a:pt x="0" y="97"/>
                      </a:moveTo>
                      <a:lnTo>
                        <a:pt x="6" y="111"/>
                      </a:lnTo>
                      <a:lnTo>
                        <a:pt x="19" y="127"/>
                      </a:lnTo>
                      <a:lnTo>
                        <a:pt x="45" y="132"/>
                      </a:lnTo>
                      <a:lnTo>
                        <a:pt x="48" y="138"/>
                      </a:lnTo>
                      <a:lnTo>
                        <a:pt x="58" y="166"/>
                      </a:lnTo>
                      <a:lnTo>
                        <a:pt x="59" y="190"/>
                      </a:lnTo>
                      <a:lnTo>
                        <a:pt x="56" y="201"/>
                      </a:lnTo>
                      <a:lnTo>
                        <a:pt x="87" y="210"/>
                      </a:lnTo>
                      <a:lnTo>
                        <a:pt x="100" y="209"/>
                      </a:lnTo>
                      <a:lnTo>
                        <a:pt x="145" y="229"/>
                      </a:lnTo>
                      <a:lnTo>
                        <a:pt x="160" y="253"/>
                      </a:lnTo>
                      <a:lnTo>
                        <a:pt x="179" y="271"/>
                      </a:lnTo>
                      <a:lnTo>
                        <a:pt x="252" y="268"/>
                      </a:lnTo>
                      <a:lnTo>
                        <a:pt x="284" y="285"/>
                      </a:lnTo>
                      <a:lnTo>
                        <a:pt x="331" y="300"/>
                      </a:lnTo>
                      <a:lnTo>
                        <a:pt x="385" y="279"/>
                      </a:lnTo>
                      <a:lnTo>
                        <a:pt x="410" y="280"/>
                      </a:lnTo>
                      <a:lnTo>
                        <a:pt x="432" y="274"/>
                      </a:lnTo>
                      <a:lnTo>
                        <a:pt x="468" y="243"/>
                      </a:lnTo>
                      <a:lnTo>
                        <a:pt x="459" y="229"/>
                      </a:lnTo>
                      <a:lnTo>
                        <a:pt x="468" y="210"/>
                      </a:lnTo>
                      <a:lnTo>
                        <a:pt x="475" y="208"/>
                      </a:lnTo>
                      <a:lnTo>
                        <a:pt x="499" y="216"/>
                      </a:lnTo>
                      <a:lnTo>
                        <a:pt x="523" y="196"/>
                      </a:lnTo>
                      <a:lnTo>
                        <a:pt x="539" y="191"/>
                      </a:lnTo>
                      <a:lnTo>
                        <a:pt x="563" y="166"/>
                      </a:lnTo>
                      <a:lnTo>
                        <a:pt x="614" y="162"/>
                      </a:lnTo>
                      <a:lnTo>
                        <a:pt x="608" y="154"/>
                      </a:lnTo>
                      <a:lnTo>
                        <a:pt x="607" y="143"/>
                      </a:lnTo>
                      <a:lnTo>
                        <a:pt x="589" y="124"/>
                      </a:lnTo>
                      <a:lnTo>
                        <a:pt x="566" y="138"/>
                      </a:lnTo>
                      <a:lnTo>
                        <a:pt x="540" y="135"/>
                      </a:lnTo>
                      <a:lnTo>
                        <a:pt x="537" y="123"/>
                      </a:lnTo>
                      <a:lnTo>
                        <a:pt x="539" y="92"/>
                      </a:lnTo>
                      <a:lnTo>
                        <a:pt x="554" y="68"/>
                      </a:lnTo>
                      <a:lnTo>
                        <a:pt x="540" y="70"/>
                      </a:lnTo>
                      <a:lnTo>
                        <a:pt x="518" y="60"/>
                      </a:lnTo>
                      <a:lnTo>
                        <a:pt x="488" y="80"/>
                      </a:lnTo>
                      <a:lnTo>
                        <a:pt x="448" y="92"/>
                      </a:lnTo>
                      <a:lnTo>
                        <a:pt x="431" y="89"/>
                      </a:lnTo>
                      <a:lnTo>
                        <a:pt x="405" y="84"/>
                      </a:lnTo>
                      <a:lnTo>
                        <a:pt x="391" y="72"/>
                      </a:lnTo>
                      <a:lnTo>
                        <a:pt x="346" y="49"/>
                      </a:lnTo>
                      <a:lnTo>
                        <a:pt x="334" y="46"/>
                      </a:lnTo>
                      <a:lnTo>
                        <a:pt x="306" y="59"/>
                      </a:lnTo>
                      <a:lnTo>
                        <a:pt x="293" y="55"/>
                      </a:lnTo>
                      <a:lnTo>
                        <a:pt x="279" y="44"/>
                      </a:lnTo>
                      <a:lnTo>
                        <a:pt x="274" y="21"/>
                      </a:lnTo>
                      <a:lnTo>
                        <a:pt x="222" y="0"/>
                      </a:lnTo>
                      <a:lnTo>
                        <a:pt x="195" y="23"/>
                      </a:lnTo>
                      <a:lnTo>
                        <a:pt x="200" y="45"/>
                      </a:lnTo>
                      <a:lnTo>
                        <a:pt x="196" y="52"/>
                      </a:lnTo>
                      <a:lnTo>
                        <a:pt x="198" y="64"/>
                      </a:lnTo>
                      <a:lnTo>
                        <a:pt x="194" y="66"/>
                      </a:lnTo>
                      <a:lnTo>
                        <a:pt x="137" y="66"/>
                      </a:lnTo>
                      <a:lnTo>
                        <a:pt x="125" y="53"/>
                      </a:lnTo>
                      <a:lnTo>
                        <a:pt x="78" y="48"/>
                      </a:lnTo>
                      <a:lnTo>
                        <a:pt x="56" y="56"/>
                      </a:lnTo>
                      <a:lnTo>
                        <a:pt x="9" y="84"/>
                      </a:lnTo>
                      <a:lnTo>
                        <a:pt x="0" y="9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13" name="Freeform 537"/>
                <p:cNvSpPr>
                  <a:spLocks/>
                </p:cNvSpPr>
                <p:nvPr/>
              </p:nvSpPr>
              <p:spPr bwMode="auto">
                <a:xfrm>
                  <a:off x="3683" y="1865"/>
                  <a:ext cx="644" cy="341"/>
                </a:xfrm>
                <a:custGeom>
                  <a:avLst/>
                  <a:gdLst>
                    <a:gd name="T0" fmla="*/ 129 w 789"/>
                    <a:gd name="T1" fmla="*/ 317 h 419"/>
                    <a:gd name="T2" fmla="*/ 191 w 789"/>
                    <a:gd name="T3" fmla="*/ 243 h 419"/>
                    <a:gd name="T4" fmla="*/ 292 w 789"/>
                    <a:gd name="T5" fmla="*/ 283 h 419"/>
                    <a:gd name="T6" fmla="*/ 310 w 789"/>
                    <a:gd name="T7" fmla="*/ 322 h 419"/>
                    <a:gd name="T8" fmla="*/ 352 w 789"/>
                    <a:gd name="T9" fmla="*/ 341 h 419"/>
                    <a:gd name="T10" fmla="*/ 382 w 789"/>
                    <a:gd name="T11" fmla="*/ 319 h 419"/>
                    <a:gd name="T12" fmla="*/ 395 w 789"/>
                    <a:gd name="T13" fmla="*/ 303 h 419"/>
                    <a:gd name="T14" fmla="*/ 437 w 789"/>
                    <a:gd name="T15" fmla="*/ 295 h 419"/>
                    <a:gd name="T16" fmla="*/ 483 w 789"/>
                    <a:gd name="T17" fmla="*/ 300 h 419"/>
                    <a:gd name="T18" fmla="*/ 539 w 789"/>
                    <a:gd name="T19" fmla="*/ 295 h 419"/>
                    <a:gd name="T20" fmla="*/ 565 w 789"/>
                    <a:gd name="T21" fmla="*/ 236 h 419"/>
                    <a:gd name="T22" fmla="*/ 616 w 789"/>
                    <a:gd name="T23" fmla="*/ 211 h 419"/>
                    <a:gd name="T24" fmla="*/ 638 w 789"/>
                    <a:gd name="T25" fmla="*/ 168 h 419"/>
                    <a:gd name="T26" fmla="*/ 628 w 789"/>
                    <a:gd name="T27" fmla="*/ 153 h 419"/>
                    <a:gd name="T28" fmla="*/ 598 w 789"/>
                    <a:gd name="T29" fmla="*/ 134 h 419"/>
                    <a:gd name="T30" fmla="*/ 578 w 789"/>
                    <a:gd name="T31" fmla="*/ 119 h 419"/>
                    <a:gd name="T32" fmla="*/ 549 w 789"/>
                    <a:gd name="T33" fmla="*/ 116 h 419"/>
                    <a:gd name="T34" fmla="*/ 535 w 789"/>
                    <a:gd name="T35" fmla="*/ 118 h 419"/>
                    <a:gd name="T36" fmla="*/ 475 w 789"/>
                    <a:gd name="T37" fmla="*/ 34 h 419"/>
                    <a:gd name="T38" fmla="*/ 460 w 789"/>
                    <a:gd name="T39" fmla="*/ 33 h 419"/>
                    <a:gd name="T40" fmla="*/ 433 w 789"/>
                    <a:gd name="T41" fmla="*/ 48 h 419"/>
                    <a:gd name="T42" fmla="*/ 430 w 789"/>
                    <a:gd name="T43" fmla="*/ 42 h 419"/>
                    <a:gd name="T44" fmla="*/ 412 w 789"/>
                    <a:gd name="T45" fmla="*/ 36 h 419"/>
                    <a:gd name="T46" fmla="*/ 407 w 789"/>
                    <a:gd name="T47" fmla="*/ 28 h 419"/>
                    <a:gd name="T48" fmla="*/ 388 w 789"/>
                    <a:gd name="T49" fmla="*/ 30 h 419"/>
                    <a:gd name="T50" fmla="*/ 386 w 789"/>
                    <a:gd name="T51" fmla="*/ 6 h 419"/>
                    <a:gd name="T52" fmla="*/ 356 w 789"/>
                    <a:gd name="T53" fmla="*/ 0 h 419"/>
                    <a:gd name="T54" fmla="*/ 309 w 789"/>
                    <a:gd name="T55" fmla="*/ 20 h 419"/>
                    <a:gd name="T56" fmla="*/ 279 w 789"/>
                    <a:gd name="T57" fmla="*/ 31 h 419"/>
                    <a:gd name="T58" fmla="*/ 256 w 789"/>
                    <a:gd name="T59" fmla="*/ 37 h 419"/>
                    <a:gd name="T60" fmla="*/ 238 w 789"/>
                    <a:gd name="T61" fmla="*/ 37 h 419"/>
                    <a:gd name="T62" fmla="*/ 237 w 789"/>
                    <a:gd name="T63" fmla="*/ 48 h 419"/>
                    <a:gd name="T64" fmla="*/ 243 w 789"/>
                    <a:gd name="T65" fmla="*/ 58 h 419"/>
                    <a:gd name="T66" fmla="*/ 224 w 789"/>
                    <a:gd name="T67" fmla="*/ 72 h 419"/>
                    <a:gd name="T68" fmla="*/ 214 w 789"/>
                    <a:gd name="T69" fmla="*/ 93 h 419"/>
                    <a:gd name="T70" fmla="*/ 229 w 789"/>
                    <a:gd name="T71" fmla="*/ 104 h 419"/>
                    <a:gd name="T72" fmla="*/ 215 w 789"/>
                    <a:gd name="T73" fmla="*/ 120 h 419"/>
                    <a:gd name="T74" fmla="*/ 204 w 789"/>
                    <a:gd name="T75" fmla="*/ 124 h 419"/>
                    <a:gd name="T76" fmla="*/ 180 w 789"/>
                    <a:gd name="T77" fmla="*/ 114 h 419"/>
                    <a:gd name="T78" fmla="*/ 162 w 789"/>
                    <a:gd name="T79" fmla="*/ 117 h 419"/>
                    <a:gd name="T80" fmla="*/ 131 w 789"/>
                    <a:gd name="T81" fmla="*/ 115 h 419"/>
                    <a:gd name="T82" fmla="*/ 125 w 789"/>
                    <a:gd name="T83" fmla="*/ 120 h 419"/>
                    <a:gd name="T84" fmla="*/ 90 w 789"/>
                    <a:gd name="T85" fmla="*/ 96 h 419"/>
                    <a:gd name="T86" fmla="*/ 76 w 789"/>
                    <a:gd name="T87" fmla="*/ 103 h 419"/>
                    <a:gd name="T88" fmla="*/ 46 w 789"/>
                    <a:gd name="T89" fmla="*/ 113 h 419"/>
                    <a:gd name="T90" fmla="*/ 37 w 789"/>
                    <a:gd name="T91" fmla="*/ 140 h 419"/>
                    <a:gd name="T92" fmla="*/ 7 w 789"/>
                    <a:gd name="T93" fmla="*/ 142 h 419"/>
                    <a:gd name="T94" fmla="*/ 0 w 789"/>
                    <a:gd name="T95" fmla="*/ 177 h 419"/>
                    <a:gd name="T96" fmla="*/ 14 w 789"/>
                    <a:gd name="T97" fmla="*/ 192 h 419"/>
                    <a:gd name="T98" fmla="*/ 29 w 789"/>
                    <a:gd name="T99" fmla="*/ 216 h 419"/>
                    <a:gd name="T100" fmla="*/ 68 w 789"/>
                    <a:gd name="T101" fmla="*/ 207 h 419"/>
                    <a:gd name="T102" fmla="*/ 116 w 789"/>
                    <a:gd name="T103" fmla="*/ 236 h 419"/>
                    <a:gd name="T104" fmla="*/ 127 w 789"/>
                    <a:gd name="T105" fmla="*/ 256 h 419"/>
                    <a:gd name="T106" fmla="*/ 73 w 789"/>
                    <a:gd name="T107" fmla="*/ 257 h 419"/>
                    <a:gd name="T108" fmla="*/ 74 w 789"/>
                    <a:gd name="T109" fmla="*/ 298 h 4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9" h="419">
                      <a:moveTo>
                        <a:pt x="113" y="399"/>
                      </a:moveTo>
                      <a:lnTo>
                        <a:pt x="126" y="390"/>
                      </a:lnTo>
                      <a:lnTo>
                        <a:pt x="147" y="384"/>
                      </a:lnTo>
                      <a:lnTo>
                        <a:pt x="158" y="390"/>
                      </a:lnTo>
                      <a:lnTo>
                        <a:pt x="172" y="413"/>
                      </a:lnTo>
                      <a:lnTo>
                        <a:pt x="184" y="411"/>
                      </a:lnTo>
                      <a:lnTo>
                        <a:pt x="183" y="315"/>
                      </a:lnTo>
                      <a:lnTo>
                        <a:pt x="234" y="298"/>
                      </a:lnTo>
                      <a:lnTo>
                        <a:pt x="245" y="303"/>
                      </a:lnTo>
                      <a:lnTo>
                        <a:pt x="263" y="316"/>
                      </a:lnTo>
                      <a:lnTo>
                        <a:pt x="302" y="355"/>
                      </a:lnTo>
                      <a:lnTo>
                        <a:pt x="358" y="348"/>
                      </a:lnTo>
                      <a:lnTo>
                        <a:pt x="371" y="359"/>
                      </a:lnTo>
                      <a:lnTo>
                        <a:pt x="377" y="371"/>
                      </a:lnTo>
                      <a:lnTo>
                        <a:pt x="382" y="371"/>
                      </a:lnTo>
                      <a:lnTo>
                        <a:pt x="380" y="396"/>
                      </a:lnTo>
                      <a:lnTo>
                        <a:pt x="392" y="398"/>
                      </a:lnTo>
                      <a:lnTo>
                        <a:pt x="395" y="415"/>
                      </a:lnTo>
                      <a:lnTo>
                        <a:pt x="414" y="413"/>
                      </a:lnTo>
                      <a:lnTo>
                        <a:pt x="431" y="419"/>
                      </a:lnTo>
                      <a:lnTo>
                        <a:pt x="445" y="406"/>
                      </a:lnTo>
                      <a:lnTo>
                        <a:pt x="458" y="399"/>
                      </a:lnTo>
                      <a:lnTo>
                        <a:pt x="463" y="392"/>
                      </a:lnTo>
                      <a:lnTo>
                        <a:pt x="468" y="392"/>
                      </a:lnTo>
                      <a:lnTo>
                        <a:pt x="472" y="386"/>
                      </a:lnTo>
                      <a:lnTo>
                        <a:pt x="475" y="380"/>
                      </a:lnTo>
                      <a:lnTo>
                        <a:pt x="475" y="374"/>
                      </a:lnTo>
                      <a:lnTo>
                        <a:pt x="484" y="372"/>
                      </a:lnTo>
                      <a:lnTo>
                        <a:pt x="498" y="374"/>
                      </a:lnTo>
                      <a:lnTo>
                        <a:pt x="520" y="382"/>
                      </a:lnTo>
                      <a:lnTo>
                        <a:pt x="524" y="369"/>
                      </a:lnTo>
                      <a:lnTo>
                        <a:pt x="535" y="363"/>
                      </a:lnTo>
                      <a:lnTo>
                        <a:pt x="545" y="369"/>
                      </a:lnTo>
                      <a:lnTo>
                        <a:pt x="559" y="371"/>
                      </a:lnTo>
                      <a:lnTo>
                        <a:pt x="584" y="371"/>
                      </a:lnTo>
                      <a:lnTo>
                        <a:pt x="592" y="369"/>
                      </a:lnTo>
                      <a:lnTo>
                        <a:pt x="635" y="374"/>
                      </a:lnTo>
                      <a:lnTo>
                        <a:pt x="639" y="381"/>
                      </a:lnTo>
                      <a:lnTo>
                        <a:pt x="654" y="385"/>
                      </a:lnTo>
                      <a:lnTo>
                        <a:pt x="660" y="362"/>
                      </a:lnTo>
                      <a:lnTo>
                        <a:pt x="652" y="328"/>
                      </a:lnTo>
                      <a:lnTo>
                        <a:pt x="646" y="320"/>
                      </a:lnTo>
                      <a:lnTo>
                        <a:pt x="693" y="310"/>
                      </a:lnTo>
                      <a:lnTo>
                        <a:pt x="692" y="290"/>
                      </a:lnTo>
                      <a:lnTo>
                        <a:pt x="705" y="256"/>
                      </a:lnTo>
                      <a:lnTo>
                        <a:pt x="736" y="259"/>
                      </a:lnTo>
                      <a:lnTo>
                        <a:pt x="742" y="265"/>
                      </a:lnTo>
                      <a:lnTo>
                        <a:pt x="755" y="259"/>
                      </a:lnTo>
                      <a:lnTo>
                        <a:pt x="755" y="238"/>
                      </a:lnTo>
                      <a:lnTo>
                        <a:pt x="760" y="221"/>
                      </a:lnTo>
                      <a:lnTo>
                        <a:pt x="774" y="220"/>
                      </a:lnTo>
                      <a:lnTo>
                        <a:pt x="782" y="206"/>
                      </a:lnTo>
                      <a:lnTo>
                        <a:pt x="789" y="198"/>
                      </a:lnTo>
                      <a:lnTo>
                        <a:pt x="778" y="181"/>
                      </a:lnTo>
                      <a:lnTo>
                        <a:pt x="773" y="183"/>
                      </a:lnTo>
                      <a:lnTo>
                        <a:pt x="770" y="188"/>
                      </a:lnTo>
                      <a:lnTo>
                        <a:pt x="751" y="183"/>
                      </a:lnTo>
                      <a:lnTo>
                        <a:pt x="744" y="174"/>
                      </a:lnTo>
                      <a:lnTo>
                        <a:pt x="743" y="169"/>
                      </a:lnTo>
                      <a:lnTo>
                        <a:pt x="733" y="165"/>
                      </a:lnTo>
                      <a:lnTo>
                        <a:pt x="731" y="153"/>
                      </a:lnTo>
                      <a:lnTo>
                        <a:pt x="717" y="144"/>
                      </a:lnTo>
                      <a:lnTo>
                        <a:pt x="712" y="142"/>
                      </a:lnTo>
                      <a:lnTo>
                        <a:pt x="708" y="146"/>
                      </a:lnTo>
                      <a:lnTo>
                        <a:pt x="703" y="146"/>
                      </a:lnTo>
                      <a:lnTo>
                        <a:pt x="700" y="150"/>
                      </a:lnTo>
                      <a:lnTo>
                        <a:pt x="677" y="150"/>
                      </a:lnTo>
                      <a:lnTo>
                        <a:pt x="672" y="143"/>
                      </a:lnTo>
                      <a:lnTo>
                        <a:pt x="673" y="140"/>
                      </a:lnTo>
                      <a:lnTo>
                        <a:pt x="664" y="134"/>
                      </a:lnTo>
                      <a:lnTo>
                        <a:pt x="661" y="135"/>
                      </a:lnTo>
                      <a:lnTo>
                        <a:pt x="656" y="145"/>
                      </a:lnTo>
                      <a:lnTo>
                        <a:pt x="651" y="148"/>
                      </a:lnTo>
                      <a:lnTo>
                        <a:pt x="609" y="71"/>
                      </a:lnTo>
                      <a:lnTo>
                        <a:pt x="582" y="47"/>
                      </a:lnTo>
                      <a:lnTo>
                        <a:pt x="582" y="42"/>
                      </a:lnTo>
                      <a:lnTo>
                        <a:pt x="588" y="38"/>
                      </a:lnTo>
                      <a:lnTo>
                        <a:pt x="586" y="34"/>
                      </a:lnTo>
                      <a:lnTo>
                        <a:pt x="572" y="40"/>
                      </a:lnTo>
                      <a:lnTo>
                        <a:pt x="564" y="41"/>
                      </a:lnTo>
                      <a:lnTo>
                        <a:pt x="555" y="52"/>
                      </a:lnTo>
                      <a:lnTo>
                        <a:pt x="542" y="57"/>
                      </a:lnTo>
                      <a:lnTo>
                        <a:pt x="542" y="62"/>
                      </a:lnTo>
                      <a:lnTo>
                        <a:pt x="531" y="59"/>
                      </a:lnTo>
                      <a:lnTo>
                        <a:pt x="522" y="64"/>
                      </a:lnTo>
                      <a:lnTo>
                        <a:pt x="520" y="59"/>
                      </a:lnTo>
                      <a:lnTo>
                        <a:pt x="523" y="53"/>
                      </a:lnTo>
                      <a:lnTo>
                        <a:pt x="527" y="51"/>
                      </a:lnTo>
                      <a:lnTo>
                        <a:pt x="527" y="45"/>
                      </a:lnTo>
                      <a:lnTo>
                        <a:pt x="520" y="49"/>
                      </a:lnTo>
                      <a:lnTo>
                        <a:pt x="507" y="43"/>
                      </a:lnTo>
                      <a:lnTo>
                        <a:pt x="505" y="44"/>
                      </a:lnTo>
                      <a:lnTo>
                        <a:pt x="507" y="48"/>
                      </a:lnTo>
                      <a:lnTo>
                        <a:pt x="502" y="48"/>
                      </a:lnTo>
                      <a:lnTo>
                        <a:pt x="503" y="42"/>
                      </a:lnTo>
                      <a:lnTo>
                        <a:pt x="499" y="35"/>
                      </a:lnTo>
                      <a:lnTo>
                        <a:pt x="496" y="34"/>
                      </a:lnTo>
                      <a:lnTo>
                        <a:pt x="495" y="40"/>
                      </a:lnTo>
                      <a:lnTo>
                        <a:pt x="478" y="42"/>
                      </a:lnTo>
                      <a:lnTo>
                        <a:pt x="475" y="37"/>
                      </a:lnTo>
                      <a:lnTo>
                        <a:pt x="479" y="33"/>
                      </a:lnTo>
                      <a:lnTo>
                        <a:pt x="480" y="25"/>
                      </a:lnTo>
                      <a:lnTo>
                        <a:pt x="475" y="21"/>
                      </a:lnTo>
                      <a:lnTo>
                        <a:pt x="473" y="7"/>
                      </a:lnTo>
                      <a:lnTo>
                        <a:pt x="469" y="4"/>
                      </a:lnTo>
                      <a:lnTo>
                        <a:pt x="459" y="8"/>
                      </a:lnTo>
                      <a:lnTo>
                        <a:pt x="449" y="2"/>
                      </a:lnTo>
                      <a:lnTo>
                        <a:pt x="436" y="0"/>
                      </a:lnTo>
                      <a:lnTo>
                        <a:pt x="427" y="6"/>
                      </a:lnTo>
                      <a:lnTo>
                        <a:pt x="422" y="7"/>
                      </a:lnTo>
                      <a:lnTo>
                        <a:pt x="420" y="15"/>
                      </a:lnTo>
                      <a:lnTo>
                        <a:pt x="378" y="25"/>
                      </a:lnTo>
                      <a:lnTo>
                        <a:pt x="363" y="28"/>
                      </a:lnTo>
                      <a:lnTo>
                        <a:pt x="360" y="35"/>
                      </a:lnTo>
                      <a:lnTo>
                        <a:pt x="350" y="35"/>
                      </a:lnTo>
                      <a:lnTo>
                        <a:pt x="342" y="38"/>
                      </a:lnTo>
                      <a:lnTo>
                        <a:pt x="341" y="41"/>
                      </a:lnTo>
                      <a:lnTo>
                        <a:pt x="333" y="38"/>
                      </a:lnTo>
                      <a:lnTo>
                        <a:pt x="323" y="45"/>
                      </a:lnTo>
                      <a:lnTo>
                        <a:pt x="314" y="45"/>
                      </a:lnTo>
                      <a:lnTo>
                        <a:pt x="311" y="50"/>
                      </a:lnTo>
                      <a:lnTo>
                        <a:pt x="309" y="47"/>
                      </a:lnTo>
                      <a:lnTo>
                        <a:pt x="293" y="48"/>
                      </a:lnTo>
                      <a:lnTo>
                        <a:pt x="291" y="45"/>
                      </a:lnTo>
                      <a:lnTo>
                        <a:pt x="281" y="48"/>
                      </a:lnTo>
                      <a:lnTo>
                        <a:pt x="285" y="52"/>
                      </a:lnTo>
                      <a:lnTo>
                        <a:pt x="282" y="60"/>
                      </a:lnTo>
                      <a:lnTo>
                        <a:pt x="290" y="59"/>
                      </a:lnTo>
                      <a:lnTo>
                        <a:pt x="292" y="61"/>
                      </a:lnTo>
                      <a:lnTo>
                        <a:pt x="285" y="64"/>
                      </a:lnTo>
                      <a:lnTo>
                        <a:pt x="286" y="70"/>
                      </a:lnTo>
                      <a:lnTo>
                        <a:pt x="298" y="71"/>
                      </a:lnTo>
                      <a:lnTo>
                        <a:pt x="304" y="77"/>
                      </a:lnTo>
                      <a:lnTo>
                        <a:pt x="301" y="80"/>
                      </a:lnTo>
                      <a:lnTo>
                        <a:pt x="283" y="80"/>
                      </a:lnTo>
                      <a:lnTo>
                        <a:pt x="275" y="88"/>
                      </a:lnTo>
                      <a:lnTo>
                        <a:pt x="282" y="96"/>
                      </a:lnTo>
                      <a:lnTo>
                        <a:pt x="280" y="102"/>
                      </a:lnTo>
                      <a:lnTo>
                        <a:pt x="262" y="112"/>
                      </a:lnTo>
                      <a:lnTo>
                        <a:pt x="262" y="114"/>
                      </a:lnTo>
                      <a:lnTo>
                        <a:pt x="268" y="116"/>
                      </a:lnTo>
                      <a:lnTo>
                        <a:pt x="269" y="121"/>
                      </a:lnTo>
                      <a:lnTo>
                        <a:pt x="278" y="123"/>
                      </a:lnTo>
                      <a:lnTo>
                        <a:pt x="281" y="128"/>
                      </a:lnTo>
                      <a:lnTo>
                        <a:pt x="295" y="132"/>
                      </a:lnTo>
                      <a:lnTo>
                        <a:pt x="289" y="148"/>
                      </a:lnTo>
                      <a:lnTo>
                        <a:pt x="273" y="152"/>
                      </a:lnTo>
                      <a:lnTo>
                        <a:pt x="263" y="147"/>
                      </a:lnTo>
                      <a:lnTo>
                        <a:pt x="257" y="156"/>
                      </a:lnTo>
                      <a:lnTo>
                        <a:pt x="251" y="156"/>
                      </a:lnTo>
                      <a:lnTo>
                        <a:pt x="249" y="152"/>
                      </a:lnTo>
                      <a:lnTo>
                        <a:pt x="250" y="152"/>
                      </a:lnTo>
                      <a:lnTo>
                        <a:pt x="239" y="152"/>
                      </a:lnTo>
                      <a:lnTo>
                        <a:pt x="233" y="140"/>
                      </a:lnTo>
                      <a:lnTo>
                        <a:pt x="228" y="139"/>
                      </a:lnTo>
                      <a:lnTo>
                        <a:pt x="220" y="140"/>
                      </a:lnTo>
                      <a:lnTo>
                        <a:pt x="213" y="146"/>
                      </a:lnTo>
                      <a:lnTo>
                        <a:pt x="206" y="140"/>
                      </a:lnTo>
                      <a:lnTo>
                        <a:pt x="198" y="141"/>
                      </a:lnTo>
                      <a:lnTo>
                        <a:pt x="198" y="144"/>
                      </a:lnTo>
                      <a:lnTo>
                        <a:pt x="192" y="143"/>
                      </a:lnTo>
                      <a:lnTo>
                        <a:pt x="178" y="154"/>
                      </a:lnTo>
                      <a:lnTo>
                        <a:pt x="167" y="149"/>
                      </a:lnTo>
                      <a:lnTo>
                        <a:pt x="161" y="141"/>
                      </a:lnTo>
                      <a:lnTo>
                        <a:pt x="158" y="142"/>
                      </a:lnTo>
                      <a:lnTo>
                        <a:pt x="158" y="154"/>
                      </a:lnTo>
                      <a:lnTo>
                        <a:pt x="155" y="155"/>
                      </a:lnTo>
                      <a:lnTo>
                        <a:pt x="153" y="147"/>
                      </a:lnTo>
                      <a:lnTo>
                        <a:pt x="135" y="126"/>
                      </a:lnTo>
                      <a:lnTo>
                        <a:pt x="117" y="126"/>
                      </a:lnTo>
                      <a:lnTo>
                        <a:pt x="113" y="118"/>
                      </a:lnTo>
                      <a:lnTo>
                        <a:pt x="110" y="118"/>
                      </a:lnTo>
                      <a:lnTo>
                        <a:pt x="104" y="119"/>
                      </a:lnTo>
                      <a:lnTo>
                        <a:pt x="100" y="127"/>
                      </a:lnTo>
                      <a:lnTo>
                        <a:pt x="98" y="125"/>
                      </a:lnTo>
                      <a:lnTo>
                        <a:pt x="93" y="126"/>
                      </a:lnTo>
                      <a:lnTo>
                        <a:pt x="91" y="120"/>
                      </a:lnTo>
                      <a:lnTo>
                        <a:pt x="79" y="122"/>
                      </a:lnTo>
                      <a:lnTo>
                        <a:pt x="72" y="133"/>
                      </a:lnTo>
                      <a:lnTo>
                        <a:pt x="56" y="139"/>
                      </a:lnTo>
                      <a:lnTo>
                        <a:pt x="54" y="147"/>
                      </a:lnTo>
                      <a:lnTo>
                        <a:pt x="44" y="152"/>
                      </a:lnTo>
                      <a:lnTo>
                        <a:pt x="39" y="153"/>
                      </a:lnTo>
                      <a:lnTo>
                        <a:pt x="45" y="172"/>
                      </a:lnTo>
                      <a:lnTo>
                        <a:pt x="36" y="179"/>
                      </a:lnTo>
                      <a:lnTo>
                        <a:pt x="19" y="156"/>
                      </a:lnTo>
                      <a:lnTo>
                        <a:pt x="16" y="170"/>
                      </a:lnTo>
                      <a:lnTo>
                        <a:pt x="9" y="175"/>
                      </a:lnTo>
                      <a:lnTo>
                        <a:pt x="6" y="192"/>
                      </a:lnTo>
                      <a:lnTo>
                        <a:pt x="11" y="198"/>
                      </a:lnTo>
                      <a:lnTo>
                        <a:pt x="4" y="203"/>
                      </a:lnTo>
                      <a:lnTo>
                        <a:pt x="0" y="218"/>
                      </a:lnTo>
                      <a:lnTo>
                        <a:pt x="10" y="222"/>
                      </a:lnTo>
                      <a:lnTo>
                        <a:pt x="13" y="235"/>
                      </a:lnTo>
                      <a:lnTo>
                        <a:pt x="17" y="239"/>
                      </a:lnTo>
                      <a:lnTo>
                        <a:pt x="17" y="236"/>
                      </a:lnTo>
                      <a:lnTo>
                        <a:pt x="32" y="238"/>
                      </a:lnTo>
                      <a:lnTo>
                        <a:pt x="39" y="247"/>
                      </a:lnTo>
                      <a:lnTo>
                        <a:pt x="47" y="266"/>
                      </a:lnTo>
                      <a:lnTo>
                        <a:pt x="36" y="266"/>
                      </a:lnTo>
                      <a:lnTo>
                        <a:pt x="35" y="271"/>
                      </a:lnTo>
                      <a:lnTo>
                        <a:pt x="38" y="272"/>
                      </a:lnTo>
                      <a:lnTo>
                        <a:pt x="72" y="265"/>
                      </a:lnTo>
                      <a:lnTo>
                        <a:pt x="83" y="254"/>
                      </a:lnTo>
                      <a:lnTo>
                        <a:pt x="101" y="259"/>
                      </a:lnTo>
                      <a:lnTo>
                        <a:pt x="117" y="256"/>
                      </a:lnTo>
                      <a:lnTo>
                        <a:pt x="128" y="264"/>
                      </a:lnTo>
                      <a:lnTo>
                        <a:pt x="142" y="290"/>
                      </a:lnTo>
                      <a:lnTo>
                        <a:pt x="156" y="301"/>
                      </a:lnTo>
                      <a:lnTo>
                        <a:pt x="158" y="307"/>
                      </a:lnTo>
                      <a:lnTo>
                        <a:pt x="155" y="307"/>
                      </a:lnTo>
                      <a:lnTo>
                        <a:pt x="156" y="314"/>
                      </a:lnTo>
                      <a:lnTo>
                        <a:pt x="108" y="305"/>
                      </a:lnTo>
                      <a:lnTo>
                        <a:pt x="103" y="311"/>
                      </a:lnTo>
                      <a:lnTo>
                        <a:pt x="92" y="311"/>
                      </a:lnTo>
                      <a:lnTo>
                        <a:pt x="89" y="316"/>
                      </a:lnTo>
                      <a:lnTo>
                        <a:pt x="95" y="328"/>
                      </a:lnTo>
                      <a:lnTo>
                        <a:pt x="68" y="328"/>
                      </a:lnTo>
                      <a:lnTo>
                        <a:pt x="85" y="344"/>
                      </a:lnTo>
                      <a:lnTo>
                        <a:pt x="91" y="366"/>
                      </a:lnTo>
                      <a:lnTo>
                        <a:pt x="117" y="376"/>
                      </a:lnTo>
                      <a:lnTo>
                        <a:pt x="113" y="39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14" name="Freeform 538"/>
                <p:cNvSpPr>
                  <a:spLocks/>
                </p:cNvSpPr>
                <p:nvPr/>
              </p:nvSpPr>
              <p:spPr bwMode="auto">
                <a:xfrm>
                  <a:off x="3775" y="2169"/>
                  <a:ext cx="227" cy="156"/>
                </a:xfrm>
                <a:custGeom>
                  <a:avLst/>
                  <a:gdLst>
                    <a:gd name="T0" fmla="*/ 225 w 278"/>
                    <a:gd name="T1" fmla="*/ 105 h 191"/>
                    <a:gd name="T2" fmla="*/ 215 w 278"/>
                    <a:gd name="T3" fmla="*/ 93 h 191"/>
                    <a:gd name="T4" fmla="*/ 195 w 278"/>
                    <a:gd name="T5" fmla="*/ 82 h 191"/>
                    <a:gd name="T6" fmla="*/ 178 w 278"/>
                    <a:gd name="T7" fmla="*/ 71 h 191"/>
                    <a:gd name="T8" fmla="*/ 152 w 278"/>
                    <a:gd name="T9" fmla="*/ 36 h 191"/>
                    <a:gd name="T10" fmla="*/ 142 w 278"/>
                    <a:gd name="T11" fmla="*/ 35 h 191"/>
                    <a:gd name="T12" fmla="*/ 122 w 278"/>
                    <a:gd name="T13" fmla="*/ 22 h 191"/>
                    <a:gd name="T14" fmla="*/ 121 w 278"/>
                    <a:gd name="T15" fmla="*/ 18 h 191"/>
                    <a:gd name="T16" fmla="*/ 110 w 278"/>
                    <a:gd name="T17" fmla="*/ 11 h 191"/>
                    <a:gd name="T18" fmla="*/ 97 w 278"/>
                    <a:gd name="T19" fmla="*/ 3 h 191"/>
                    <a:gd name="T20" fmla="*/ 97 w 278"/>
                    <a:gd name="T21" fmla="*/ 10 h 191"/>
                    <a:gd name="T22" fmla="*/ 88 w 278"/>
                    <a:gd name="T23" fmla="*/ 12 h 191"/>
                    <a:gd name="T24" fmla="*/ 74 w 278"/>
                    <a:gd name="T25" fmla="*/ 19 h 191"/>
                    <a:gd name="T26" fmla="*/ 73 w 278"/>
                    <a:gd name="T27" fmla="*/ 33 h 191"/>
                    <a:gd name="T28" fmla="*/ 48 w 278"/>
                    <a:gd name="T29" fmla="*/ 33 h 191"/>
                    <a:gd name="T30" fmla="*/ 28 w 278"/>
                    <a:gd name="T31" fmla="*/ 9 h 191"/>
                    <a:gd name="T32" fmla="*/ 0 w 278"/>
                    <a:gd name="T33" fmla="*/ 21 h 191"/>
                    <a:gd name="T34" fmla="*/ 4 w 278"/>
                    <a:gd name="T35" fmla="*/ 25 h 191"/>
                    <a:gd name="T36" fmla="*/ 20 w 278"/>
                    <a:gd name="T37" fmla="*/ 19 h 191"/>
                    <a:gd name="T38" fmla="*/ 36 w 278"/>
                    <a:gd name="T39" fmla="*/ 38 h 191"/>
                    <a:gd name="T40" fmla="*/ 31 w 278"/>
                    <a:gd name="T41" fmla="*/ 45 h 191"/>
                    <a:gd name="T42" fmla="*/ 10 w 278"/>
                    <a:gd name="T43" fmla="*/ 45 h 191"/>
                    <a:gd name="T44" fmla="*/ 4 w 278"/>
                    <a:gd name="T45" fmla="*/ 53 h 191"/>
                    <a:gd name="T46" fmla="*/ 15 w 278"/>
                    <a:gd name="T47" fmla="*/ 59 h 191"/>
                    <a:gd name="T48" fmla="*/ 15 w 278"/>
                    <a:gd name="T49" fmla="*/ 65 h 191"/>
                    <a:gd name="T50" fmla="*/ 15 w 278"/>
                    <a:gd name="T51" fmla="*/ 74 h 191"/>
                    <a:gd name="T52" fmla="*/ 20 w 278"/>
                    <a:gd name="T53" fmla="*/ 91 h 191"/>
                    <a:gd name="T54" fmla="*/ 32 w 278"/>
                    <a:gd name="T55" fmla="*/ 109 h 191"/>
                    <a:gd name="T56" fmla="*/ 74 w 278"/>
                    <a:gd name="T57" fmla="*/ 93 h 191"/>
                    <a:gd name="T58" fmla="*/ 109 w 278"/>
                    <a:gd name="T59" fmla="*/ 109 h 191"/>
                    <a:gd name="T60" fmla="*/ 131 w 278"/>
                    <a:gd name="T61" fmla="*/ 129 h 191"/>
                    <a:gd name="T62" fmla="*/ 140 w 278"/>
                    <a:gd name="T63" fmla="*/ 144 h 191"/>
                    <a:gd name="T64" fmla="*/ 145 w 278"/>
                    <a:gd name="T65" fmla="*/ 151 h 191"/>
                    <a:gd name="T66" fmla="*/ 168 w 278"/>
                    <a:gd name="T67" fmla="*/ 152 h 191"/>
                    <a:gd name="T68" fmla="*/ 169 w 278"/>
                    <a:gd name="T69" fmla="*/ 144 h 191"/>
                    <a:gd name="T70" fmla="*/ 198 w 278"/>
                    <a:gd name="T71" fmla="*/ 116 h 191"/>
                    <a:gd name="T72" fmla="*/ 211 w 278"/>
                    <a:gd name="T73" fmla="*/ 111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78" h="191">
                      <a:moveTo>
                        <a:pt x="275" y="138"/>
                      </a:moveTo>
                      <a:lnTo>
                        <a:pt x="275" y="128"/>
                      </a:lnTo>
                      <a:lnTo>
                        <a:pt x="278" y="122"/>
                      </a:lnTo>
                      <a:lnTo>
                        <a:pt x="263" y="114"/>
                      </a:lnTo>
                      <a:lnTo>
                        <a:pt x="255" y="115"/>
                      </a:lnTo>
                      <a:lnTo>
                        <a:pt x="239" y="101"/>
                      </a:lnTo>
                      <a:lnTo>
                        <a:pt x="228" y="97"/>
                      </a:lnTo>
                      <a:lnTo>
                        <a:pt x="218" y="87"/>
                      </a:lnTo>
                      <a:lnTo>
                        <a:pt x="200" y="76"/>
                      </a:lnTo>
                      <a:lnTo>
                        <a:pt x="186" y="44"/>
                      </a:lnTo>
                      <a:lnTo>
                        <a:pt x="180" y="38"/>
                      </a:lnTo>
                      <a:lnTo>
                        <a:pt x="174" y="43"/>
                      </a:lnTo>
                      <a:lnTo>
                        <a:pt x="151" y="38"/>
                      </a:lnTo>
                      <a:lnTo>
                        <a:pt x="150" y="27"/>
                      </a:lnTo>
                      <a:lnTo>
                        <a:pt x="153" y="26"/>
                      </a:lnTo>
                      <a:lnTo>
                        <a:pt x="148" y="22"/>
                      </a:lnTo>
                      <a:lnTo>
                        <a:pt x="147" y="14"/>
                      </a:lnTo>
                      <a:lnTo>
                        <a:pt x="135" y="13"/>
                      </a:lnTo>
                      <a:lnTo>
                        <a:pt x="122" y="0"/>
                      </a:lnTo>
                      <a:lnTo>
                        <a:pt x="119" y="4"/>
                      </a:lnTo>
                      <a:lnTo>
                        <a:pt x="114" y="5"/>
                      </a:lnTo>
                      <a:lnTo>
                        <a:pt x="119" y="12"/>
                      </a:lnTo>
                      <a:lnTo>
                        <a:pt x="111" y="8"/>
                      </a:lnTo>
                      <a:lnTo>
                        <a:pt x="108" y="15"/>
                      </a:lnTo>
                      <a:lnTo>
                        <a:pt x="96" y="17"/>
                      </a:lnTo>
                      <a:lnTo>
                        <a:pt x="91" y="23"/>
                      </a:lnTo>
                      <a:lnTo>
                        <a:pt x="93" y="39"/>
                      </a:lnTo>
                      <a:lnTo>
                        <a:pt x="90" y="41"/>
                      </a:lnTo>
                      <a:lnTo>
                        <a:pt x="71" y="38"/>
                      </a:lnTo>
                      <a:lnTo>
                        <a:pt x="59" y="40"/>
                      </a:lnTo>
                      <a:lnTo>
                        <a:pt x="45" y="17"/>
                      </a:lnTo>
                      <a:lnTo>
                        <a:pt x="34" y="11"/>
                      </a:lnTo>
                      <a:lnTo>
                        <a:pt x="13" y="17"/>
                      </a:lnTo>
                      <a:lnTo>
                        <a:pt x="0" y="26"/>
                      </a:lnTo>
                      <a:lnTo>
                        <a:pt x="6" y="44"/>
                      </a:lnTo>
                      <a:lnTo>
                        <a:pt x="5" y="30"/>
                      </a:lnTo>
                      <a:lnTo>
                        <a:pt x="20" y="22"/>
                      </a:lnTo>
                      <a:lnTo>
                        <a:pt x="24" y="23"/>
                      </a:lnTo>
                      <a:lnTo>
                        <a:pt x="31" y="34"/>
                      </a:lnTo>
                      <a:lnTo>
                        <a:pt x="44" y="46"/>
                      </a:lnTo>
                      <a:lnTo>
                        <a:pt x="34" y="54"/>
                      </a:lnTo>
                      <a:lnTo>
                        <a:pt x="38" y="55"/>
                      </a:lnTo>
                      <a:lnTo>
                        <a:pt x="34" y="58"/>
                      </a:lnTo>
                      <a:lnTo>
                        <a:pt x="12" y="55"/>
                      </a:lnTo>
                      <a:lnTo>
                        <a:pt x="8" y="46"/>
                      </a:lnTo>
                      <a:lnTo>
                        <a:pt x="5" y="65"/>
                      </a:lnTo>
                      <a:lnTo>
                        <a:pt x="8" y="75"/>
                      </a:lnTo>
                      <a:lnTo>
                        <a:pt x="18" y="72"/>
                      </a:lnTo>
                      <a:lnTo>
                        <a:pt x="21" y="75"/>
                      </a:lnTo>
                      <a:lnTo>
                        <a:pt x="18" y="79"/>
                      </a:lnTo>
                      <a:lnTo>
                        <a:pt x="27" y="84"/>
                      </a:lnTo>
                      <a:lnTo>
                        <a:pt x="18" y="91"/>
                      </a:lnTo>
                      <a:lnTo>
                        <a:pt x="31" y="99"/>
                      </a:lnTo>
                      <a:lnTo>
                        <a:pt x="25" y="111"/>
                      </a:lnTo>
                      <a:lnTo>
                        <a:pt x="28" y="137"/>
                      </a:lnTo>
                      <a:lnTo>
                        <a:pt x="39" y="134"/>
                      </a:lnTo>
                      <a:lnTo>
                        <a:pt x="57" y="121"/>
                      </a:lnTo>
                      <a:lnTo>
                        <a:pt x="91" y="114"/>
                      </a:lnTo>
                      <a:lnTo>
                        <a:pt x="98" y="123"/>
                      </a:lnTo>
                      <a:lnTo>
                        <a:pt x="133" y="133"/>
                      </a:lnTo>
                      <a:lnTo>
                        <a:pt x="137" y="143"/>
                      </a:lnTo>
                      <a:lnTo>
                        <a:pt x="160" y="158"/>
                      </a:lnTo>
                      <a:lnTo>
                        <a:pt x="170" y="158"/>
                      </a:lnTo>
                      <a:lnTo>
                        <a:pt x="172" y="176"/>
                      </a:lnTo>
                      <a:lnTo>
                        <a:pt x="171" y="181"/>
                      </a:lnTo>
                      <a:lnTo>
                        <a:pt x="177" y="185"/>
                      </a:lnTo>
                      <a:lnTo>
                        <a:pt x="200" y="191"/>
                      </a:lnTo>
                      <a:lnTo>
                        <a:pt x="206" y="186"/>
                      </a:lnTo>
                      <a:lnTo>
                        <a:pt x="210" y="180"/>
                      </a:lnTo>
                      <a:lnTo>
                        <a:pt x="207" y="176"/>
                      </a:lnTo>
                      <a:lnTo>
                        <a:pt x="235" y="164"/>
                      </a:lnTo>
                      <a:lnTo>
                        <a:pt x="243" y="142"/>
                      </a:lnTo>
                      <a:lnTo>
                        <a:pt x="252" y="142"/>
                      </a:lnTo>
                      <a:lnTo>
                        <a:pt x="258" y="136"/>
                      </a:lnTo>
                      <a:lnTo>
                        <a:pt x="275" y="13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15" name="Freeform 539"/>
                <p:cNvSpPr>
                  <a:spLocks/>
                </p:cNvSpPr>
                <p:nvPr/>
              </p:nvSpPr>
              <p:spPr bwMode="auto">
                <a:xfrm>
                  <a:off x="3832" y="2108"/>
                  <a:ext cx="273" cy="177"/>
                </a:xfrm>
                <a:custGeom>
                  <a:avLst/>
                  <a:gdLst>
                    <a:gd name="T0" fmla="*/ 232 w 334"/>
                    <a:gd name="T1" fmla="*/ 115 h 217"/>
                    <a:gd name="T2" fmla="*/ 235 w 334"/>
                    <a:gd name="T3" fmla="*/ 105 h 217"/>
                    <a:gd name="T4" fmla="*/ 230 w 334"/>
                    <a:gd name="T5" fmla="*/ 99 h 217"/>
                    <a:gd name="T6" fmla="*/ 213 w 334"/>
                    <a:gd name="T7" fmla="*/ 106 h 217"/>
                    <a:gd name="T8" fmla="*/ 211 w 334"/>
                    <a:gd name="T9" fmla="*/ 116 h 217"/>
                    <a:gd name="T10" fmla="*/ 199 w 334"/>
                    <a:gd name="T11" fmla="*/ 128 h 217"/>
                    <a:gd name="T12" fmla="*/ 181 w 334"/>
                    <a:gd name="T13" fmla="*/ 134 h 217"/>
                    <a:gd name="T14" fmla="*/ 192 w 334"/>
                    <a:gd name="T15" fmla="*/ 141 h 217"/>
                    <a:gd name="T16" fmla="*/ 196 w 334"/>
                    <a:gd name="T17" fmla="*/ 157 h 217"/>
                    <a:gd name="T18" fmla="*/ 185 w 334"/>
                    <a:gd name="T19" fmla="*/ 177 h 217"/>
                    <a:gd name="T20" fmla="*/ 168 w 334"/>
                    <a:gd name="T21" fmla="*/ 166 h 217"/>
                    <a:gd name="T22" fmla="*/ 158 w 334"/>
                    <a:gd name="T23" fmla="*/ 154 h 217"/>
                    <a:gd name="T24" fmla="*/ 138 w 334"/>
                    <a:gd name="T25" fmla="*/ 144 h 217"/>
                    <a:gd name="T26" fmla="*/ 121 w 334"/>
                    <a:gd name="T27" fmla="*/ 132 h 217"/>
                    <a:gd name="T28" fmla="*/ 95 w 334"/>
                    <a:gd name="T29" fmla="*/ 97 h 217"/>
                    <a:gd name="T30" fmla="*/ 85 w 334"/>
                    <a:gd name="T31" fmla="*/ 96 h 217"/>
                    <a:gd name="T32" fmla="*/ 65 w 334"/>
                    <a:gd name="T33" fmla="*/ 83 h 217"/>
                    <a:gd name="T34" fmla="*/ 64 w 334"/>
                    <a:gd name="T35" fmla="*/ 79 h 217"/>
                    <a:gd name="T36" fmla="*/ 53 w 334"/>
                    <a:gd name="T37" fmla="*/ 72 h 217"/>
                    <a:gd name="T38" fmla="*/ 40 w 334"/>
                    <a:gd name="T39" fmla="*/ 64 h 217"/>
                    <a:gd name="T40" fmla="*/ 40 w 334"/>
                    <a:gd name="T41" fmla="*/ 71 h 217"/>
                    <a:gd name="T42" fmla="*/ 31 w 334"/>
                    <a:gd name="T43" fmla="*/ 73 h 217"/>
                    <a:gd name="T44" fmla="*/ 17 w 334"/>
                    <a:gd name="T45" fmla="*/ 80 h 217"/>
                    <a:gd name="T46" fmla="*/ 16 w 334"/>
                    <a:gd name="T47" fmla="*/ 95 h 217"/>
                    <a:gd name="T48" fmla="*/ 0 w 334"/>
                    <a:gd name="T49" fmla="*/ 14 h 217"/>
                    <a:gd name="T50" fmla="*/ 51 w 334"/>
                    <a:gd name="T51" fmla="*/ 4 h 217"/>
                    <a:gd name="T52" fmla="*/ 97 w 334"/>
                    <a:gd name="T53" fmla="*/ 46 h 217"/>
                    <a:gd name="T54" fmla="*/ 154 w 334"/>
                    <a:gd name="T55" fmla="*/ 50 h 217"/>
                    <a:gd name="T56" fmla="*/ 163 w 334"/>
                    <a:gd name="T57" fmla="*/ 60 h 217"/>
                    <a:gd name="T58" fmla="*/ 171 w 334"/>
                    <a:gd name="T59" fmla="*/ 82 h 217"/>
                    <a:gd name="T60" fmla="*/ 189 w 334"/>
                    <a:gd name="T61" fmla="*/ 94 h 217"/>
                    <a:gd name="T62" fmla="*/ 214 w 334"/>
                    <a:gd name="T63" fmla="*/ 88 h 217"/>
                    <a:gd name="T64" fmla="*/ 229 w 334"/>
                    <a:gd name="T65" fmla="*/ 77 h 217"/>
                    <a:gd name="T66" fmla="*/ 236 w 334"/>
                    <a:gd name="T67" fmla="*/ 72 h 217"/>
                    <a:gd name="T68" fmla="*/ 242 w 334"/>
                    <a:gd name="T69" fmla="*/ 75 h 217"/>
                    <a:gd name="T70" fmla="*/ 227 w 334"/>
                    <a:gd name="T71" fmla="*/ 89 h 217"/>
                    <a:gd name="T72" fmla="*/ 235 w 334"/>
                    <a:gd name="T73" fmla="*/ 94 h 217"/>
                    <a:gd name="T74" fmla="*/ 248 w 334"/>
                    <a:gd name="T75" fmla="*/ 89 h 217"/>
                    <a:gd name="T76" fmla="*/ 273 w 334"/>
                    <a:gd name="T77" fmla="*/ 104 h 217"/>
                    <a:gd name="T78" fmla="*/ 237 w 334"/>
                    <a:gd name="T79" fmla="*/ 115 h 21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4" h="217">
                      <a:moveTo>
                        <a:pt x="290" y="141"/>
                      </a:moveTo>
                      <a:lnTo>
                        <a:pt x="284" y="141"/>
                      </a:lnTo>
                      <a:lnTo>
                        <a:pt x="281" y="133"/>
                      </a:lnTo>
                      <a:lnTo>
                        <a:pt x="287" y="129"/>
                      </a:lnTo>
                      <a:lnTo>
                        <a:pt x="285" y="121"/>
                      </a:lnTo>
                      <a:lnTo>
                        <a:pt x="282" y="121"/>
                      </a:lnTo>
                      <a:lnTo>
                        <a:pt x="268" y="130"/>
                      </a:lnTo>
                      <a:lnTo>
                        <a:pt x="261" y="130"/>
                      </a:lnTo>
                      <a:lnTo>
                        <a:pt x="258" y="134"/>
                      </a:lnTo>
                      <a:lnTo>
                        <a:pt x="258" y="142"/>
                      </a:lnTo>
                      <a:lnTo>
                        <a:pt x="248" y="146"/>
                      </a:lnTo>
                      <a:lnTo>
                        <a:pt x="244" y="157"/>
                      </a:lnTo>
                      <a:lnTo>
                        <a:pt x="226" y="158"/>
                      </a:lnTo>
                      <a:lnTo>
                        <a:pt x="222" y="164"/>
                      </a:lnTo>
                      <a:lnTo>
                        <a:pt x="228" y="171"/>
                      </a:lnTo>
                      <a:lnTo>
                        <a:pt x="235" y="173"/>
                      </a:lnTo>
                      <a:lnTo>
                        <a:pt x="234" y="181"/>
                      </a:lnTo>
                      <a:lnTo>
                        <a:pt x="240" y="193"/>
                      </a:lnTo>
                      <a:lnTo>
                        <a:pt x="231" y="207"/>
                      </a:lnTo>
                      <a:lnTo>
                        <a:pt x="226" y="217"/>
                      </a:lnTo>
                      <a:lnTo>
                        <a:pt x="205" y="213"/>
                      </a:lnTo>
                      <a:lnTo>
                        <a:pt x="205" y="203"/>
                      </a:lnTo>
                      <a:lnTo>
                        <a:pt x="208" y="197"/>
                      </a:lnTo>
                      <a:lnTo>
                        <a:pt x="193" y="189"/>
                      </a:lnTo>
                      <a:lnTo>
                        <a:pt x="185" y="190"/>
                      </a:lnTo>
                      <a:lnTo>
                        <a:pt x="169" y="176"/>
                      </a:lnTo>
                      <a:lnTo>
                        <a:pt x="158" y="172"/>
                      </a:lnTo>
                      <a:lnTo>
                        <a:pt x="148" y="162"/>
                      </a:lnTo>
                      <a:lnTo>
                        <a:pt x="130" y="151"/>
                      </a:lnTo>
                      <a:lnTo>
                        <a:pt x="116" y="119"/>
                      </a:lnTo>
                      <a:lnTo>
                        <a:pt x="110" y="113"/>
                      </a:lnTo>
                      <a:lnTo>
                        <a:pt x="104" y="118"/>
                      </a:lnTo>
                      <a:lnTo>
                        <a:pt x="81" y="113"/>
                      </a:lnTo>
                      <a:lnTo>
                        <a:pt x="80" y="102"/>
                      </a:lnTo>
                      <a:lnTo>
                        <a:pt x="83" y="101"/>
                      </a:lnTo>
                      <a:lnTo>
                        <a:pt x="78" y="97"/>
                      </a:lnTo>
                      <a:lnTo>
                        <a:pt x="77" y="89"/>
                      </a:lnTo>
                      <a:lnTo>
                        <a:pt x="65" y="88"/>
                      </a:lnTo>
                      <a:lnTo>
                        <a:pt x="52" y="75"/>
                      </a:lnTo>
                      <a:lnTo>
                        <a:pt x="49" y="79"/>
                      </a:lnTo>
                      <a:lnTo>
                        <a:pt x="44" y="80"/>
                      </a:lnTo>
                      <a:lnTo>
                        <a:pt x="49" y="87"/>
                      </a:lnTo>
                      <a:lnTo>
                        <a:pt x="41" y="83"/>
                      </a:lnTo>
                      <a:lnTo>
                        <a:pt x="38" y="90"/>
                      </a:lnTo>
                      <a:lnTo>
                        <a:pt x="26" y="92"/>
                      </a:lnTo>
                      <a:lnTo>
                        <a:pt x="21" y="98"/>
                      </a:lnTo>
                      <a:lnTo>
                        <a:pt x="23" y="114"/>
                      </a:lnTo>
                      <a:lnTo>
                        <a:pt x="20" y="116"/>
                      </a:lnTo>
                      <a:lnTo>
                        <a:pt x="1" y="113"/>
                      </a:lnTo>
                      <a:lnTo>
                        <a:pt x="0" y="17"/>
                      </a:lnTo>
                      <a:lnTo>
                        <a:pt x="51" y="0"/>
                      </a:lnTo>
                      <a:lnTo>
                        <a:pt x="62" y="5"/>
                      </a:lnTo>
                      <a:lnTo>
                        <a:pt x="80" y="18"/>
                      </a:lnTo>
                      <a:lnTo>
                        <a:pt x="119" y="57"/>
                      </a:lnTo>
                      <a:lnTo>
                        <a:pt x="175" y="50"/>
                      </a:lnTo>
                      <a:lnTo>
                        <a:pt x="188" y="61"/>
                      </a:lnTo>
                      <a:lnTo>
                        <a:pt x="194" y="73"/>
                      </a:lnTo>
                      <a:lnTo>
                        <a:pt x="199" y="73"/>
                      </a:lnTo>
                      <a:lnTo>
                        <a:pt x="197" y="98"/>
                      </a:lnTo>
                      <a:lnTo>
                        <a:pt x="209" y="100"/>
                      </a:lnTo>
                      <a:lnTo>
                        <a:pt x="212" y="117"/>
                      </a:lnTo>
                      <a:lnTo>
                        <a:pt x="231" y="115"/>
                      </a:lnTo>
                      <a:lnTo>
                        <a:pt x="248" y="121"/>
                      </a:lnTo>
                      <a:lnTo>
                        <a:pt x="262" y="108"/>
                      </a:lnTo>
                      <a:lnTo>
                        <a:pt x="275" y="101"/>
                      </a:lnTo>
                      <a:lnTo>
                        <a:pt x="280" y="94"/>
                      </a:lnTo>
                      <a:lnTo>
                        <a:pt x="285" y="94"/>
                      </a:lnTo>
                      <a:lnTo>
                        <a:pt x="289" y="88"/>
                      </a:lnTo>
                      <a:lnTo>
                        <a:pt x="295" y="89"/>
                      </a:lnTo>
                      <a:lnTo>
                        <a:pt x="296" y="92"/>
                      </a:lnTo>
                      <a:lnTo>
                        <a:pt x="278" y="106"/>
                      </a:lnTo>
                      <a:lnTo>
                        <a:pt x="278" y="109"/>
                      </a:lnTo>
                      <a:lnTo>
                        <a:pt x="285" y="110"/>
                      </a:lnTo>
                      <a:lnTo>
                        <a:pt x="288" y="115"/>
                      </a:lnTo>
                      <a:lnTo>
                        <a:pt x="299" y="119"/>
                      </a:lnTo>
                      <a:lnTo>
                        <a:pt x="304" y="109"/>
                      </a:lnTo>
                      <a:lnTo>
                        <a:pt x="315" y="121"/>
                      </a:lnTo>
                      <a:lnTo>
                        <a:pt x="334" y="127"/>
                      </a:lnTo>
                      <a:lnTo>
                        <a:pt x="309" y="141"/>
                      </a:lnTo>
                      <a:lnTo>
                        <a:pt x="290" y="14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16" name="Freeform 540"/>
                <p:cNvSpPr>
                  <a:spLocks/>
                </p:cNvSpPr>
                <p:nvPr/>
              </p:nvSpPr>
              <p:spPr bwMode="auto">
                <a:xfrm>
                  <a:off x="4043" y="2161"/>
                  <a:ext cx="173" cy="82"/>
                </a:xfrm>
                <a:custGeom>
                  <a:avLst/>
                  <a:gdLst>
                    <a:gd name="T0" fmla="*/ 26 w 213"/>
                    <a:gd name="T1" fmla="*/ 62 h 101"/>
                    <a:gd name="T2" fmla="*/ 20 w 213"/>
                    <a:gd name="T3" fmla="*/ 67 h 101"/>
                    <a:gd name="T4" fmla="*/ 14 w 213"/>
                    <a:gd name="T5" fmla="*/ 64 h 101"/>
                    <a:gd name="T6" fmla="*/ 0 w 213"/>
                    <a:gd name="T7" fmla="*/ 67 h 101"/>
                    <a:gd name="T8" fmla="*/ 2 w 213"/>
                    <a:gd name="T9" fmla="*/ 76 h 101"/>
                    <a:gd name="T10" fmla="*/ 20 w 213"/>
                    <a:gd name="T11" fmla="*/ 76 h 101"/>
                    <a:gd name="T12" fmla="*/ 25 w 213"/>
                    <a:gd name="T13" fmla="*/ 78 h 101"/>
                    <a:gd name="T14" fmla="*/ 34 w 213"/>
                    <a:gd name="T15" fmla="*/ 76 h 101"/>
                    <a:gd name="T16" fmla="*/ 39 w 213"/>
                    <a:gd name="T17" fmla="*/ 77 h 101"/>
                    <a:gd name="T18" fmla="*/ 40 w 213"/>
                    <a:gd name="T19" fmla="*/ 81 h 101"/>
                    <a:gd name="T20" fmla="*/ 47 w 213"/>
                    <a:gd name="T21" fmla="*/ 82 h 101"/>
                    <a:gd name="T22" fmla="*/ 71 w 213"/>
                    <a:gd name="T23" fmla="*/ 78 h 101"/>
                    <a:gd name="T24" fmla="*/ 72 w 213"/>
                    <a:gd name="T25" fmla="*/ 68 h 101"/>
                    <a:gd name="T26" fmla="*/ 85 w 213"/>
                    <a:gd name="T27" fmla="*/ 63 h 101"/>
                    <a:gd name="T28" fmla="*/ 88 w 213"/>
                    <a:gd name="T29" fmla="*/ 58 h 101"/>
                    <a:gd name="T30" fmla="*/ 110 w 213"/>
                    <a:gd name="T31" fmla="*/ 61 h 101"/>
                    <a:gd name="T32" fmla="*/ 119 w 213"/>
                    <a:gd name="T33" fmla="*/ 51 h 101"/>
                    <a:gd name="T34" fmla="*/ 140 w 213"/>
                    <a:gd name="T35" fmla="*/ 47 h 101"/>
                    <a:gd name="T36" fmla="*/ 146 w 213"/>
                    <a:gd name="T37" fmla="*/ 39 h 101"/>
                    <a:gd name="T38" fmla="*/ 170 w 213"/>
                    <a:gd name="T39" fmla="*/ 28 h 101"/>
                    <a:gd name="T40" fmla="*/ 173 w 213"/>
                    <a:gd name="T41" fmla="*/ 18 h 101"/>
                    <a:gd name="T42" fmla="*/ 161 w 213"/>
                    <a:gd name="T43" fmla="*/ 15 h 101"/>
                    <a:gd name="T44" fmla="*/ 158 w 213"/>
                    <a:gd name="T45" fmla="*/ 9 h 101"/>
                    <a:gd name="T46" fmla="*/ 123 w 213"/>
                    <a:gd name="T47" fmla="*/ 5 h 101"/>
                    <a:gd name="T48" fmla="*/ 116 w 213"/>
                    <a:gd name="T49" fmla="*/ 6 h 101"/>
                    <a:gd name="T50" fmla="*/ 96 w 213"/>
                    <a:gd name="T51" fmla="*/ 6 h 101"/>
                    <a:gd name="T52" fmla="*/ 84 w 213"/>
                    <a:gd name="T53" fmla="*/ 5 h 101"/>
                    <a:gd name="T54" fmla="*/ 76 w 213"/>
                    <a:gd name="T55" fmla="*/ 0 h 101"/>
                    <a:gd name="T56" fmla="*/ 67 w 213"/>
                    <a:gd name="T57" fmla="*/ 5 h 101"/>
                    <a:gd name="T58" fmla="*/ 64 w 213"/>
                    <a:gd name="T59" fmla="*/ 15 h 101"/>
                    <a:gd name="T60" fmla="*/ 46 w 213"/>
                    <a:gd name="T61" fmla="*/ 9 h 101"/>
                    <a:gd name="T62" fmla="*/ 35 w 213"/>
                    <a:gd name="T63" fmla="*/ 7 h 101"/>
                    <a:gd name="T64" fmla="*/ 28 w 213"/>
                    <a:gd name="T65" fmla="*/ 9 h 101"/>
                    <a:gd name="T66" fmla="*/ 28 w 213"/>
                    <a:gd name="T67" fmla="*/ 14 h 101"/>
                    <a:gd name="T68" fmla="*/ 25 w 213"/>
                    <a:gd name="T69" fmla="*/ 19 h 101"/>
                    <a:gd name="T70" fmla="*/ 30 w 213"/>
                    <a:gd name="T71" fmla="*/ 19 h 101"/>
                    <a:gd name="T72" fmla="*/ 31 w 213"/>
                    <a:gd name="T73" fmla="*/ 22 h 101"/>
                    <a:gd name="T74" fmla="*/ 16 w 213"/>
                    <a:gd name="T75" fmla="*/ 33 h 101"/>
                    <a:gd name="T76" fmla="*/ 16 w 213"/>
                    <a:gd name="T77" fmla="*/ 36 h 101"/>
                    <a:gd name="T78" fmla="*/ 22 w 213"/>
                    <a:gd name="T79" fmla="*/ 37 h 101"/>
                    <a:gd name="T80" fmla="*/ 24 w 213"/>
                    <a:gd name="T81" fmla="*/ 41 h 101"/>
                    <a:gd name="T82" fmla="*/ 33 w 213"/>
                    <a:gd name="T83" fmla="*/ 44 h 101"/>
                    <a:gd name="T84" fmla="*/ 37 w 213"/>
                    <a:gd name="T85" fmla="*/ 36 h 101"/>
                    <a:gd name="T86" fmla="*/ 46 w 213"/>
                    <a:gd name="T87" fmla="*/ 45 h 101"/>
                    <a:gd name="T88" fmla="*/ 62 w 213"/>
                    <a:gd name="T89" fmla="*/ 50 h 101"/>
                    <a:gd name="T90" fmla="*/ 41 w 213"/>
                    <a:gd name="T91" fmla="*/ 62 h 101"/>
                    <a:gd name="T92" fmla="*/ 26 w 213"/>
                    <a:gd name="T93" fmla="*/ 62 h 1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3" h="101">
                      <a:moveTo>
                        <a:pt x="32" y="76"/>
                      </a:moveTo>
                      <a:lnTo>
                        <a:pt x="25" y="82"/>
                      </a:lnTo>
                      <a:lnTo>
                        <a:pt x="17" y="79"/>
                      </a:lnTo>
                      <a:lnTo>
                        <a:pt x="0" y="83"/>
                      </a:lnTo>
                      <a:lnTo>
                        <a:pt x="2" y="93"/>
                      </a:lnTo>
                      <a:lnTo>
                        <a:pt x="25" y="93"/>
                      </a:lnTo>
                      <a:lnTo>
                        <a:pt x="31" y="96"/>
                      </a:lnTo>
                      <a:lnTo>
                        <a:pt x="42" y="93"/>
                      </a:lnTo>
                      <a:lnTo>
                        <a:pt x="48" y="95"/>
                      </a:lnTo>
                      <a:lnTo>
                        <a:pt x="49" y="100"/>
                      </a:lnTo>
                      <a:lnTo>
                        <a:pt x="58" y="101"/>
                      </a:lnTo>
                      <a:lnTo>
                        <a:pt x="87" y="96"/>
                      </a:lnTo>
                      <a:lnTo>
                        <a:pt x="89" y="84"/>
                      </a:lnTo>
                      <a:lnTo>
                        <a:pt x="105" y="77"/>
                      </a:lnTo>
                      <a:lnTo>
                        <a:pt x="108" y="72"/>
                      </a:lnTo>
                      <a:lnTo>
                        <a:pt x="135" y="75"/>
                      </a:lnTo>
                      <a:lnTo>
                        <a:pt x="146" y="63"/>
                      </a:lnTo>
                      <a:lnTo>
                        <a:pt x="172" y="58"/>
                      </a:lnTo>
                      <a:lnTo>
                        <a:pt x="180" y="48"/>
                      </a:lnTo>
                      <a:lnTo>
                        <a:pt x="209" y="34"/>
                      </a:lnTo>
                      <a:lnTo>
                        <a:pt x="213" y="22"/>
                      </a:lnTo>
                      <a:lnTo>
                        <a:pt x="198" y="18"/>
                      </a:lnTo>
                      <a:lnTo>
                        <a:pt x="194" y="11"/>
                      </a:lnTo>
                      <a:lnTo>
                        <a:pt x="151" y="6"/>
                      </a:lnTo>
                      <a:lnTo>
                        <a:pt x="143" y="8"/>
                      </a:lnTo>
                      <a:lnTo>
                        <a:pt x="118" y="8"/>
                      </a:lnTo>
                      <a:lnTo>
                        <a:pt x="104" y="6"/>
                      </a:lnTo>
                      <a:lnTo>
                        <a:pt x="94" y="0"/>
                      </a:lnTo>
                      <a:lnTo>
                        <a:pt x="83" y="6"/>
                      </a:lnTo>
                      <a:lnTo>
                        <a:pt x="79" y="19"/>
                      </a:lnTo>
                      <a:lnTo>
                        <a:pt x="57" y="11"/>
                      </a:lnTo>
                      <a:lnTo>
                        <a:pt x="43" y="9"/>
                      </a:lnTo>
                      <a:lnTo>
                        <a:pt x="34" y="11"/>
                      </a:lnTo>
                      <a:lnTo>
                        <a:pt x="34" y="17"/>
                      </a:lnTo>
                      <a:lnTo>
                        <a:pt x="31" y="23"/>
                      </a:lnTo>
                      <a:lnTo>
                        <a:pt x="37" y="24"/>
                      </a:lnTo>
                      <a:lnTo>
                        <a:pt x="38" y="27"/>
                      </a:lnTo>
                      <a:lnTo>
                        <a:pt x="20" y="41"/>
                      </a:lnTo>
                      <a:lnTo>
                        <a:pt x="20" y="44"/>
                      </a:lnTo>
                      <a:lnTo>
                        <a:pt x="27" y="45"/>
                      </a:lnTo>
                      <a:lnTo>
                        <a:pt x="30" y="50"/>
                      </a:lnTo>
                      <a:lnTo>
                        <a:pt x="41" y="54"/>
                      </a:lnTo>
                      <a:lnTo>
                        <a:pt x="46" y="44"/>
                      </a:lnTo>
                      <a:lnTo>
                        <a:pt x="57" y="56"/>
                      </a:lnTo>
                      <a:lnTo>
                        <a:pt x="76" y="62"/>
                      </a:lnTo>
                      <a:lnTo>
                        <a:pt x="51" y="76"/>
                      </a:lnTo>
                      <a:lnTo>
                        <a:pt x="32" y="7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17" name="Freeform 541"/>
                <p:cNvSpPr>
                  <a:spLocks/>
                </p:cNvSpPr>
                <p:nvPr/>
              </p:nvSpPr>
              <p:spPr bwMode="auto">
                <a:xfrm>
                  <a:off x="4013" y="2206"/>
                  <a:ext cx="119" cy="91"/>
                </a:xfrm>
                <a:custGeom>
                  <a:avLst/>
                  <a:gdLst>
                    <a:gd name="T0" fmla="*/ 9 w 145"/>
                    <a:gd name="T1" fmla="*/ 85 h 111"/>
                    <a:gd name="T2" fmla="*/ 22 w 145"/>
                    <a:gd name="T3" fmla="*/ 78 h 111"/>
                    <a:gd name="T4" fmla="*/ 30 w 145"/>
                    <a:gd name="T5" fmla="*/ 82 h 111"/>
                    <a:gd name="T6" fmla="*/ 32 w 145"/>
                    <a:gd name="T7" fmla="*/ 71 h 111"/>
                    <a:gd name="T8" fmla="*/ 43 w 145"/>
                    <a:gd name="T9" fmla="*/ 74 h 111"/>
                    <a:gd name="T10" fmla="*/ 45 w 145"/>
                    <a:gd name="T11" fmla="*/ 70 h 111"/>
                    <a:gd name="T12" fmla="*/ 43 w 145"/>
                    <a:gd name="T13" fmla="*/ 66 h 111"/>
                    <a:gd name="T14" fmla="*/ 54 w 145"/>
                    <a:gd name="T15" fmla="*/ 54 h 111"/>
                    <a:gd name="T16" fmla="*/ 61 w 145"/>
                    <a:gd name="T17" fmla="*/ 58 h 111"/>
                    <a:gd name="T18" fmla="*/ 59 w 145"/>
                    <a:gd name="T19" fmla="*/ 64 h 111"/>
                    <a:gd name="T20" fmla="*/ 64 w 145"/>
                    <a:gd name="T21" fmla="*/ 66 h 111"/>
                    <a:gd name="T22" fmla="*/ 62 w 145"/>
                    <a:gd name="T23" fmla="*/ 82 h 111"/>
                    <a:gd name="T24" fmla="*/ 66 w 145"/>
                    <a:gd name="T25" fmla="*/ 91 h 111"/>
                    <a:gd name="T26" fmla="*/ 95 w 145"/>
                    <a:gd name="T27" fmla="*/ 75 h 111"/>
                    <a:gd name="T28" fmla="*/ 100 w 145"/>
                    <a:gd name="T29" fmla="*/ 75 h 111"/>
                    <a:gd name="T30" fmla="*/ 101 w 145"/>
                    <a:gd name="T31" fmla="*/ 80 h 111"/>
                    <a:gd name="T32" fmla="*/ 111 w 145"/>
                    <a:gd name="T33" fmla="*/ 77 h 111"/>
                    <a:gd name="T34" fmla="*/ 117 w 145"/>
                    <a:gd name="T35" fmla="*/ 77 h 111"/>
                    <a:gd name="T36" fmla="*/ 116 w 145"/>
                    <a:gd name="T37" fmla="*/ 80 h 111"/>
                    <a:gd name="T38" fmla="*/ 119 w 145"/>
                    <a:gd name="T39" fmla="*/ 80 h 111"/>
                    <a:gd name="T40" fmla="*/ 116 w 145"/>
                    <a:gd name="T41" fmla="*/ 56 h 111"/>
                    <a:gd name="T42" fmla="*/ 114 w 145"/>
                    <a:gd name="T43" fmla="*/ 53 h 111"/>
                    <a:gd name="T44" fmla="*/ 103 w 145"/>
                    <a:gd name="T45" fmla="*/ 54 h 111"/>
                    <a:gd name="T46" fmla="*/ 98 w 145"/>
                    <a:gd name="T47" fmla="*/ 48 h 111"/>
                    <a:gd name="T48" fmla="*/ 101 w 145"/>
                    <a:gd name="T49" fmla="*/ 33 h 111"/>
                    <a:gd name="T50" fmla="*/ 77 w 145"/>
                    <a:gd name="T51" fmla="*/ 37 h 111"/>
                    <a:gd name="T52" fmla="*/ 70 w 145"/>
                    <a:gd name="T53" fmla="*/ 36 h 111"/>
                    <a:gd name="T54" fmla="*/ 69 w 145"/>
                    <a:gd name="T55" fmla="*/ 32 h 111"/>
                    <a:gd name="T56" fmla="*/ 64 w 145"/>
                    <a:gd name="T57" fmla="*/ 30 h 111"/>
                    <a:gd name="T58" fmla="*/ 55 w 145"/>
                    <a:gd name="T59" fmla="*/ 33 h 111"/>
                    <a:gd name="T60" fmla="*/ 50 w 145"/>
                    <a:gd name="T61" fmla="*/ 30 h 111"/>
                    <a:gd name="T62" fmla="*/ 31 w 145"/>
                    <a:gd name="T63" fmla="*/ 30 h 111"/>
                    <a:gd name="T64" fmla="*/ 30 w 145"/>
                    <a:gd name="T65" fmla="*/ 22 h 111"/>
                    <a:gd name="T66" fmla="*/ 43 w 145"/>
                    <a:gd name="T67" fmla="*/ 19 h 111"/>
                    <a:gd name="T68" fmla="*/ 50 w 145"/>
                    <a:gd name="T69" fmla="*/ 21 h 111"/>
                    <a:gd name="T70" fmla="*/ 56 w 145"/>
                    <a:gd name="T71" fmla="*/ 16 h 111"/>
                    <a:gd name="T72" fmla="*/ 51 w 145"/>
                    <a:gd name="T73" fmla="*/ 16 h 111"/>
                    <a:gd name="T74" fmla="*/ 48 w 145"/>
                    <a:gd name="T75" fmla="*/ 10 h 111"/>
                    <a:gd name="T76" fmla="*/ 53 w 145"/>
                    <a:gd name="T77" fmla="*/ 7 h 111"/>
                    <a:gd name="T78" fmla="*/ 52 w 145"/>
                    <a:gd name="T79" fmla="*/ 0 h 111"/>
                    <a:gd name="T80" fmla="*/ 49 w 145"/>
                    <a:gd name="T81" fmla="*/ 0 h 111"/>
                    <a:gd name="T82" fmla="*/ 38 w 145"/>
                    <a:gd name="T83" fmla="*/ 7 h 111"/>
                    <a:gd name="T84" fmla="*/ 32 w 145"/>
                    <a:gd name="T85" fmla="*/ 7 h 111"/>
                    <a:gd name="T86" fmla="*/ 30 w 145"/>
                    <a:gd name="T87" fmla="*/ 11 h 111"/>
                    <a:gd name="T88" fmla="*/ 30 w 145"/>
                    <a:gd name="T89" fmla="*/ 17 h 111"/>
                    <a:gd name="T90" fmla="*/ 21 w 145"/>
                    <a:gd name="T91" fmla="*/ 20 h 111"/>
                    <a:gd name="T92" fmla="*/ 18 w 145"/>
                    <a:gd name="T93" fmla="*/ 30 h 111"/>
                    <a:gd name="T94" fmla="*/ 3 w 145"/>
                    <a:gd name="T95" fmla="*/ 30 h 111"/>
                    <a:gd name="T96" fmla="*/ 0 w 145"/>
                    <a:gd name="T97" fmla="*/ 35 h 111"/>
                    <a:gd name="T98" fmla="*/ 5 w 145"/>
                    <a:gd name="T99" fmla="*/ 41 h 111"/>
                    <a:gd name="T100" fmla="*/ 11 w 145"/>
                    <a:gd name="T101" fmla="*/ 43 h 111"/>
                    <a:gd name="T102" fmla="*/ 10 w 145"/>
                    <a:gd name="T103" fmla="*/ 49 h 111"/>
                    <a:gd name="T104" fmla="*/ 15 w 145"/>
                    <a:gd name="T105" fmla="*/ 59 h 111"/>
                    <a:gd name="T106" fmla="*/ 7 w 145"/>
                    <a:gd name="T107" fmla="*/ 71 h 111"/>
                    <a:gd name="T108" fmla="*/ 3 w 145"/>
                    <a:gd name="T109" fmla="*/ 79 h 111"/>
                    <a:gd name="T110" fmla="*/ 9 w 145"/>
                    <a:gd name="T111" fmla="*/ 85 h 1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5" h="111">
                      <a:moveTo>
                        <a:pt x="11" y="104"/>
                      </a:moveTo>
                      <a:lnTo>
                        <a:pt x="27" y="95"/>
                      </a:lnTo>
                      <a:lnTo>
                        <a:pt x="36" y="100"/>
                      </a:lnTo>
                      <a:lnTo>
                        <a:pt x="39" y="87"/>
                      </a:lnTo>
                      <a:lnTo>
                        <a:pt x="52" y="90"/>
                      </a:lnTo>
                      <a:lnTo>
                        <a:pt x="55" y="85"/>
                      </a:lnTo>
                      <a:lnTo>
                        <a:pt x="53" y="81"/>
                      </a:lnTo>
                      <a:lnTo>
                        <a:pt x="66" y="66"/>
                      </a:lnTo>
                      <a:lnTo>
                        <a:pt x="74" y="71"/>
                      </a:lnTo>
                      <a:lnTo>
                        <a:pt x="72" y="78"/>
                      </a:lnTo>
                      <a:lnTo>
                        <a:pt x="78" y="81"/>
                      </a:lnTo>
                      <a:lnTo>
                        <a:pt x="76" y="100"/>
                      </a:lnTo>
                      <a:lnTo>
                        <a:pt x="81" y="111"/>
                      </a:lnTo>
                      <a:lnTo>
                        <a:pt x="116" y="91"/>
                      </a:lnTo>
                      <a:lnTo>
                        <a:pt x="122" y="92"/>
                      </a:lnTo>
                      <a:lnTo>
                        <a:pt x="123" y="97"/>
                      </a:lnTo>
                      <a:lnTo>
                        <a:pt x="135" y="94"/>
                      </a:lnTo>
                      <a:lnTo>
                        <a:pt x="143" y="94"/>
                      </a:lnTo>
                      <a:lnTo>
                        <a:pt x="141" y="97"/>
                      </a:lnTo>
                      <a:lnTo>
                        <a:pt x="145" y="97"/>
                      </a:lnTo>
                      <a:lnTo>
                        <a:pt x="141" y="68"/>
                      </a:lnTo>
                      <a:lnTo>
                        <a:pt x="139" y="65"/>
                      </a:lnTo>
                      <a:lnTo>
                        <a:pt x="125" y="66"/>
                      </a:lnTo>
                      <a:lnTo>
                        <a:pt x="120" y="58"/>
                      </a:lnTo>
                      <a:lnTo>
                        <a:pt x="123" y="40"/>
                      </a:lnTo>
                      <a:lnTo>
                        <a:pt x="94" y="45"/>
                      </a:lnTo>
                      <a:lnTo>
                        <a:pt x="85" y="44"/>
                      </a:lnTo>
                      <a:lnTo>
                        <a:pt x="84" y="39"/>
                      </a:lnTo>
                      <a:lnTo>
                        <a:pt x="78" y="37"/>
                      </a:lnTo>
                      <a:lnTo>
                        <a:pt x="67" y="40"/>
                      </a:lnTo>
                      <a:lnTo>
                        <a:pt x="61" y="37"/>
                      </a:lnTo>
                      <a:lnTo>
                        <a:pt x="38" y="37"/>
                      </a:lnTo>
                      <a:lnTo>
                        <a:pt x="36" y="27"/>
                      </a:lnTo>
                      <a:lnTo>
                        <a:pt x="53" y="23"/>
                      </a:lnTo>
                      <a:lnTo>
                        <a:pt x="61" y="26"/>
                      </a:lnTo>
                      <a:lnTo>
                        <a:pt x="68" y="20"/>
                      </a:lnTo>
                      <a:lnTo>
                        <a:pt x="62" y="20"/>
                      </a:lnTo>
                      <a:lnTo>
                        <a:pt x="59" y="12"/>
                      </a:lnTo>
                      <a:lnTo>
                        <a:pt x="65" y="8"/>
                      </a:lnTo>
                      <a:lnTo>
                        <a:pt x="63" y="0"/>
                      </a:lnTo>
                      <a:lnTo>
                        <a:pt x="60" y="0"/>
                      </a:lnTo>
                      <a:lnTo>
                        <a:pt x="46" y="9"/>
                      </a:lnTo>
                      <a:lnTo>
                        <a:pt x="39" y="9"/>
                      </a:lnTo>
                      <a:lnTo>
                        <a:pt x="36" y="13"/>
                      </a:lnTo>
                      <a:lnTo>
                        <a:pt x="36" y="21"/>
                      </a:lnTo>
                      <a:lnTo>
                        <a:pt x="26" y="25"/>
                      </a:lnTo>
                      <a:lnTo>
                        <a:pt x="22" y="36"/>
                      </a:lnTo>
                      <a:lnTo>
                        <a:pt x="4" y="37"/>
                      </a:lnTo>
                      <a:lnTo>
                        <a:pt x="0" y="43"/>
                      </a:lnTo>
                      <a:lnTo>
                        <a:pt x="6" y="50"/>
                      </a:lnTo>
                      <a:lnTo>
                        <a:pt x="13" y="52"/>
                      </a:lnTo>
                      <a:lnTo>
                        <a:pt x="12" y="60"/>
                      </a:lnTo>
                      <a:lnTo>
                        <a:pt x="18" y="72"/>
                      </a:lnTo>
                      <a:lnTo>
                        <a:pt x="9" y="86"/>
                      </a:lnTo>
                      <a:lnTo>
                        <a:pt x="4" y="96"/>
                      </a:lnTo>
                      <a:lnTo>
                        <a:pt x="11" y="10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218" name="Rectangle 542"/>
                <p:cNvSpPr>
                  <a:spLocks noChangeAspect="1" noChangeArrowheads="1"/>
                </p:cNvSpPr>
                <p:nvPr/>
              </p:nvSpPr>
              <p:spPr bwMode="auto">
                <a:xfrm>
                  <a:off x="4584" y="2894"/>
                  <a:ext cx="4" cy="4"/>
                </a:xfrm>
                <a:prstGeom prst="rect">
                  <a:avLst/>
                </a:prstGeom>
                <a:grpFill/>
                <a:ln w="6350">
                  <a:solidFill>
                    <a:schemeClr val="bg1">
                      <a:lumMod val="8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b="1" dirty="0">
                    <a:solidFill>
                      <a:srgbClr val="000000"/>
                    </a:solidFill>
                    <a:cs typeface="Arial" charset="0"/>
                  </a:endParaRPr>
                </a:p>
              </p:txBody>
            </p:sp>
          </p:grpSp>
        </p:grpSp>
        <p:grpSp>
          <p:nvGrpSpPr>
            <p:cNvPr id="54" name="Group 544"/>
            <p:cNvGrpSpPr>
              <a:grpSpLocks/>
            </p:cNvGrpSpPr>
            <p:nvPr/>
          </p:nvGrpSpPr>
          <p:grpSpPr bwMode="auto">
            <a:xfrm>
              <a:off x="5081284" y="4044228"/>
              <a:ext cx="1154324" cy="983283"/>
              <a:chOff x="2802" y="1551"/>
              <a:chExt cx="1359" cy="1064"/>
            </a:xfrm>
            <a:solidFill>
              <a:schemeClr val="bg1">
                <a:lumMod val="85000"/>
              </a:schemeClr>
            </a:solidFill>
          </p:grpSpPr>
          <p:sp>
            <p:nvSpPr>
              <p:cNvPr id="56" name="Freeform 545"/>
              <p:cNvSpPr>
                <a:spLocks/>
              </p:cNvSpPr>
              <p:nvPr/>
            </p:nvSpPr>
            <p:spPr bwMode="auto">
              <a:xfrm>
                <a:off x="3585" y="1604"/>
                <a:ext cx="576" cy="773"/>
              </a:xfrm>
              <a:custGeom>
                <a:avLst/>
                <a:gdLst>
                  <a:gd name="T0" fmla="*/ 505 w 774"/>
                  <a:gd name="T1" fmla="*/ 224 h 1040"/>
                  <a:gd name="T2" fmla="*/ 435 w 774"/>
                  <a:gd name="T3" fmla="*/ 352 h 1040"/>
                  <a:gd name="T4" fmla="*/ 452 w 774"/>
                  <a:gd name="T5" fmla="*/ 482 h 1040"/>
                  <a:gd name="T6" fmla="*/ 476 w 774"/>
                  <a:gd name="T7" fmla="*/ 549 h 1040"/>
                  <a:gd name="T8" fmla="*/ 500 w 774"/>
                  <a:gd name="T9" fmla="*/ 563 h 1040"/>
                  <a:gd name="T10" fmla="*/ 467 w 774"/>
                  <a:gd name="T11" fmla="*/ 579 h 1040"/>
                  <a:gd name="T12" fmla="*/ 435 w 774"/>
                  <a:gd name="T13" fmla="*/ 569 h 1040"/>
                  <a:gd name="T14" fmla="*/ 401 w 774"/>
                  <a:gd name="T15" fmla="*/ 570 h 1040"/>
                  <a:gd name="T16" fmla="*/ 368 w 774"/>
                  <a:gd name="T17" fmla="*/ 559 h 1040"/>
                  <a:gd name="T18" fmla="*/ 351 w 774"/>
                  <a:gd name="T19" fmla="*/ 559 h 1040"/>
                  <a:gd name="T20" fmla="*/ 314 w 774"/>
                  <a:gd name="T21" fmla="*/ 579 h 1040"/>
                  <a:gd name="T22" fmla="*/ 288 w 774"/>
                  <a:gd name="T23" fmla="*/ 595 h 1040"/>
                  <a:gd name="T24" fmla="*/ 291 w 774"/>
                  <a:gd name="T25" fmla="*/ 640 h 1040"/>
                  <a:gd name="T26" fmla="*/ 309 w 774"/>
                  <a:gd name="T27" fmla="*/ 664 h 1040"/>
                  <a:gd name="T28" fmla="*/ 299 w 774"/>
                  <a:gd name="T29" fmla="*/ 673 h 1040"/>
                  <a:gd name="T30" fmla="*/ 281 w 774"/>
                  <a:gd name="T31" fmla="*/ 709 h 1040"/>
                  <a:gd name="T32" fmla="*/ 308 w 774"/>
                  <a:gd name="T33" fmla="*/ 763 h 1040"/>
                  <a:gd name="T34" fmla="*/ 269 w 774"/>
                  <a:gd name="T35" fmla="*/ 748 h 1040"/>
                  <a:gd name="T36" fmla="*/ 196 w 774"/>
                  <a:gd name="T37" fmla="*/ 728 h 1040"/>
                  <a:gd name="T38" fmla="*/ 141 w 774"/>
                  <a:gd name="T39" fmla="*/ 692 h 1040"/>
                  <a:gd name="T40" fmla="*/ 164 w 774"/>
                  <a:gd name="T41" fmla="*/ 665 h 1040"/>
                  <a:gd name="T42" fmla="*/ 164 w 774"/>
                  <a:gd name="T43" fmla="*/ 645 h 1040"/>
                  <a:gd name="T44" fmla="*/ 185 w 774"/>
                  <a:gd name="T45" fmla="*/ 629 h 1040"/>
                  <a:gd name="T46" fmla="*/ 188 w 774"/>
                  <a:gd name="T47" fmla="*/ 604 h 1040"/>
                  <a:gd name="T48" fmla="*/ 149 w 774"/>
                  <a:gd name="T49" fmla="*/ 583 h 1040"/>
                  <a:gd name="T50" fmla="*/ 121 w 774"/>
                  <a:gd name="T51" fmla="*/ 570 h 1040"/>
                  <a:gd name="T52" fmla="*/ 106 w 774"/>
                  <a:gd name="T53" fmla="*/ 551 h 1040"/>
                  <a:gd name="T54" fmla="*/ 63 w 774"/>
                  <a:gd name="T55" fmla="*/ 521 h 1040"/>
                  <a:gd name="T56" fmla="*/ 80 w 774"/>
                  <a:gd name="T57" fmla="*/ 505 h 1040"/>
                  <a:gd name="T58" fmla="*/ 59 w 774"/>
                  <a:gd name="T59" fmla="*/ 471 h 1040"/>
                  <a:gd name="T60" fmla="*/ 33 w 774"/>
                  <a:gd name="T61" fmla="*/ 450 h 1040"/>
                  <a:gd name="T62" fmla="*/ 12 w 774"/>
                  <a:gd name="T63" fmla="*/ 416 h 1040"/>
                  <a:gd name="T64" fmla="*/ 6 w 774"/>
                  <a:gd name="T65" fmla="*/ 388 h 1040"/>
                  <a:gd name="T66" fmla="*/ 28 w 774"/>
                  <a:gd name="T67" fmla="*/ 343 h 1040"/>
                  <a:gd name="T68" fmla="*/ 21 w 774"/>
                  <a:gd name="T69" fmla="*/ 321 h 1040"/>
                  <a:gd name="T70" fmla="*/ 46 w 774"/>
                  <a:gd name="T71" fmla="*/ 228 h 1040"/>
                  <a:gd name="T72" fmla="*/ 44 w 774"/>
                  <a:gd name="T73" fmla="*/ 158 h 1040"/>
                  <a:gd name="T74" fmla="*/ 21 w 774"/>
                  <a:gd name="T75" fmla="*/ 42 h 1040"/>
                  <a:gd name="T76" fmla="*/ 65 w 774"/>
                  <a:gd name="T77" fmla="*/ 12 h 1040"/>
                  <a:gd name="T78" fmla="*/ 72 w 774"/>
                  <a:gd name="T79" fmla="*/ 8 h 1040"/>
                  <a:gd name="T80" fmla="*/ 127 w 774"/>
                  <a:gd name="T81" fmla="*/ 31 h 1040"/>
                  <a:gd name="T82" fmla="*/ 203 w 774"/>
                  <a:gd name="T83" fmla="*/ 123 h 1040"/>
                  <a:gd name="T84" fmla="*/ 77 w 774"/>
                  <a:gd name="T85" fmla="*/ 110 h 1040"/>
                  <a:gd name="T86" fmla="*/ 112 w 774"/>
                  <a:gd name="T87" fmla="*/ 200 h 1040"/>
                  <a:gd name="T88" fmla="*/ 156 w 774"/>
                  <a:gd name="T89" fmla="*/ 206 h 1040"/>
                  <a:gd name="T90" fmla="*/ 158 w 774"/>
                  <a:gd name="T91" fmla="*/ 195 h 1040"/>
                  <a:gd name="T92" fmla="*/ 207 w 774"/>
                  <a:gd name="T93" fmla="*/ 149 h 1040"/>
                  <a:gd name="T94" fmla="*/ 245 w 774"/>
                  <a:gd name="T95" fmla="*/ 140 h 1040"/>
                  <a:gd name="T96" fmla="*/ 269 w 774"/>
                  <a:gd name="T97" fmla="*/ 59 h 1040"/>
                  <a:gd name="T98" fmla="*/ 280 w 774"/>
                  <a:gd name="T99" fmla="*/ 120 h 1040"/>
                  <a:gd name="T100" fmla="*/ 360 w 774"/>
                  <a:gd name="T101" fmla="*/ 58 h 1040"/>
                  <a:gd name="T102" fmla="*/ 377 w 774"/>
                  <a:gd name="T103" fmla="*/ 53 h 1040"/>
                  <a:gd name="T104" fmla="*/ 386 w 774"/>
                  <a:gd name="T105" fmla="*/ 55 h 1040"/>
                  <a:gd name="T106" fmla="*/ 467 w 774"/>
                  <a:gd name="T107" fmla="*/ 50 h 1040"/>
                  <a:gd name="T108" fmla="*/ 488 w 774"/>
                  <a:gd name="T109" fmla="*/ 33 h 1040"/>
                  <a:gd name="T110" fmla="*/ 569 w 774"/>
                  <a:gd name="T111" fmla="*/ 155 h 10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74" h="1040">
                    <a:moveTo>
                      <a:pt x="765" y="208"/>
                    </a:moveTo>
                    <a:lnTo>
                      <a:pt x="738" y="233"/>
                    </a:lnTo>
                    <a:lnTo>
                      <a:pt x="724" y="259"/>
                    </a:lnTo>
                    <a:lnTo>
                      <a:pt x="710" y="259"/>
                    </a:lnTo>
                    <a:lnTo>
                      <a:pt x="701" y="285"/>
                    </a:lnTo>
                    <a:lnTo>
                      <a:pt x="679" y="301"/>
                    </a:lnTo>
                    <a:lnTo>
                      <a:pt x="671" y="323"/>
                    </a:lnTo>
                    <a:lnTo>
                      <a:pt x="649" y="340"/>
                    </a:lnTo>
                    <a:lnTo>
                      <a:pt x="637" y="399"/>
                    </a:lnTo>
                    <a:lnTo>
                      <a:pt x="613" y="418"/>
                    </a:lnTo>
                    <a:lnTo>
                      <a:pt x="607" y="457"/>
                    </a:lnTo>
                    <a:lnTo>
                      <a:pt x="585" y="474"/>
                    </a:lnTo>
                    <a:lnTo>
                      <a:pt x="568" y="498"/>
                    </a:lnTo>
                    <a:lnTo>
                      <a:pt x="564" y="535"/>
                    </a:lnTo>
                    <a:lnTo>
                      <a:pt x="551" y="562"/>
                    </a:lnTo>
                    <a:lnTo>
                      <a:pt x="579" y="576"/>
                    </a:lnTo>
                    <a:lnTo>
                      <a:pt x="593" y="618"/>
                    </a:lnTo>
                    <a:lnTo>
                      <a:pt x="607" y="649"/>
                    </a:lnTo>
                    <a:lnTo>
                      <a:pt x="639" y="688"/>
                    </a:lnTo>
                    <a:lnTo>
                      <a:pt x="660" y="706"/>
                    </a:lnTo>
                    <a:lnTo>
                      <a:pt x="652" y="714"/>
                    </a:lnTo>
                    <a:lnTo>
                      <a:pt x="659" y="723"/>
                    </a:lnTo>
                    <a:lnTo>
                      <a:pt x="657" y="729"/>
                    </a:lnTo>
                    <a:lnTo>
                      <a:pt x="640" y="738"/>
                    </a:lnTo>
                    <a:lnTo>
                      <a:pt x="640" y="740"/>
                    </a:lnTo>
                    <a:lnTo>
                      <a:pt x="645" y="742"/>
                    </a:lnTo>
                    <a:lnTo>
                      <a:pt x="646" y="747"/>
                    </a:lnTo>
                    <a:lnTo>
                      <a:pt x="655" y="749"/>
                    </a:lnTo>
                    <a:lnTo>
                      <a:pt x="658" y="754"/>
                    </a:lnTo>
                    <a:lnTo>
                      <a:pt x="672" y="758"/>
                    </a:lnTo>
                    <a:lnTo>
                      <a:pt x="666" y="775"/>
                    </a:lnTo>
                    <a:lnTo>
                      <a:pt x="650" y="779"/>
                    </a:lnTo>
                    <a:lnTo>
                      <a:pt x="641" y="773"/>
                    </a:lnTo>
                    <a:lnTo>
                      <a:pt x="635" y="783"/>
                    </a:lnTo>
                    <a:lnTo>
                      <a:pt x="629" y="783"/>
                    </a:lnTo>
                    <a:lnTo>
                      <a:pt x="627" y="779"/>
                    </a:lnTo>
                    <a:lnTo>
                      <a:pt x="616" y="779"/>
                    </a:lnTo>
                    <a:lnTo>
                      <a:pt x="610" y="766"/>
                    </a:lnTo>
                    <a:lnTo>
                      <a:pt x="605" y="765"/>
                    </a:lnTo>
                    <a:lnTo>
                      <a:pt x="597" y="766"/>
                    </a:lnTo>
                    <a:lnTo>
                      <a:pt x="590" y="772"/>
                    </a:lnTo>
                    <a:lnTo>
                      <a:pt x="584" y="766"/>
                    </a:lnTo>
                    <a:lnTo>
                      <a:pt x="576" y="767"/>
                    </a:lnTo>
                    <a:lnTo>
                      <a:pt x="576" y="770"/>
                    </a:lnTo>
                    <a:lnTo>
                      <a:pt x="570" y="769"/>
                    </a:lnTo>
                    <a:lnTo>
                      <a:pt x="556" y="781"/>
                    </a:lnTo>
                    <a:lnTo>
                      <a:pt x="545" y="776"/>
                    </a:lnTo>
                    <a:lnTo>
                      <a:pt x="539" y="767"/>
                    </a:lnTo>
                    <a:lnTo>
                      <a:pt x="536" y="768"/>
                    </a:lnTo>
                    <a:lnTo>
                      <a:pt x="536" y="781"/>
                    </a:lnTo>
                    <a:lnTo>
                      <a:pt x="533" y="782"/>
                    </a:lnTo>
                    <a:lnTo>
                      <a:pt x="532" y="773"/>
                    </a:lnTo>
                    <a:lnTo>
                      <a:pt x="514" y="752"/>
                    </a:lnTo>
                    <a:lnTo>
                      <a:pt x="495" y="752"/>
                    </a:lnTo>
                    <a:lnTo>
                      <a:pt x="491" y="744"/>
                    </a:lnTo>
                    <a:lnTo>
                      <a:pt x="488" y="744"/>
                    </a:lnTo>
                    <a:lnTo>
                      <a:pt x="482" y="745"/>
                    </a:lnTo>
                    <a:lnTo>
                      <a:pt x="478" y="753"/>
                    </a:lnTo>
                    <a:lnTo>
                      <a:pt x="477" y="751"/>
                    </a:lnTo>
                    <a:lnTo>
                      <a:pt x="472" y="752"/>
                    </a:lnTo>
                    <a:lnTo>
                      <a:pt x="470" y="746"/>
                    </a:lnTo>
                    <a:lnTo>
                      <a:pt x="458" y="748"/>
                    </a:lnTo>
                    <a:lnTo>
                      <a:pt x="450" y="759"/>
                    </a:lnTo>
                    <a:lnTo>
                      <a:pt x="434" y="765"/>
                    </a:lnTo>
                    <a:lnTo>
                      <a:pt x="432" y="773"/>
                    </a:lnTo>
                    <a:lnTo>
                      <a:pt x="422" y="779"/>
                    </a:lnTo>
                    <a:lnTo>
                      <a:pt x="418" y="780"/>
                    </a:lnTo>
                    <a:lnTo>
                      <a:pt x="423" y="798"/>
                    </a:lnTo>
                    <a:lnTo>
                      <a:pt x="415" y="805"/>
                    </a:lnTo>
                    <a:lnTo>
                      <a:pt x="397" y="783"/>
                    </a:lnTo>
                    <a:lnTo>
                      <a:pt x="394" y="796"/>
                    </a:lnTo>
                    <a:lnTo>
                      <a:pt x="387" y="801"/>
                    </a:lnTo>
                    <a:lnTo>
                      <a:pt x="384" y="818"/>
                    </a:lnTo>
                    <a:lnTo>
                      <a:pt x="389" y="824"/>
                    </a:lnTo>
                    <a:lnTo>
                      <a:pt x="382" y="830"/>
                    </a:lnTo>
                    <a:lnTo>
                      <a:pt x="378" y="844"/>
                    </a:lnTo>
                    <a:lnTo>
                      <a:pt x="388" y="848"/>
                    </a:lnTo>
                    <a:lnTo>
                      <a:pt x="391" y="861"/>
                    </a:lnTo>
                    <a:lnTo>
                      <a:pt x="395" y="865"/>
                    </a:lnTo>
                    <a:lnTo>
                      <a:pt x="395" y="862"/>
                    </a:lnTo>
                    <a:lnTo>
                      <a:pt x="411" y="864"/>
                    </a:lnTo>
                    <a:lnTo>
                      <a:pt x="418" y="873"/>
                    </a:lnTo>
                    <a:lnTo>
                      <a:pt x="425" y="893"/>
                    </a:lnTo>
                    <a:lnTo>
                      <a:pt x="415" y="893"/>
                    </a:lnTo>
                    <a:lnTo>
                      <a:pt x="414" y="898"/>
                    </a:lnTo>
                    <a:lnTo>
                      <a:pt x="417" y="899"/>
                    </a:lnTo>
                    <a:lnTo>
                      <a:pt x="425" y="904"/>
                    </a:lnTo>
                    <a:lnTo>
                      <a:pt x="417" y="907"/>
                    </a:lnTo>
                    <a:lnTo>
                      <a:pt x="408" y="919"/>
                    </a:lnTo>
                    <a:lnTo>
                      <a:pt x="402" y="906"/>
                    </a:lnTo>
                    <a:lnTo>
                      <a:pt x="395" y="905"/>
                    </a:lnTo>
                    <a:lnTo>
                      <a:pt x="398" y="910"/>
                    </a:lnTo>
                    <a:lnTo>
                      <a:pt x="396" y="923"/>
                    </a:lnTo>
                    <a:lnTo>
                      <a:pt x="393" y="921"/>
                    </a:lnTo>
                    <a:lnTo>
                      <a:pt x="391" y="934"/>
                    </a:lnTo>
                    <a:lnTo>
                      <a:pt x="378" y="954"/>
                    </a:lnTo>
                    <a:lnTo>
                      <a:pt x="388" y="964"/>
                    </a:lnTo>
                    <a:lnTo>
                      <a:pt x="395" y="979"/>
                    </a:lnTo>
                    <a:lnTo>
                      <a:pt x="397" y="972"/>
                    </a:lnTo>
                    <a:lnTo>
                      <a:pt x="396" y="994"/>
                    </a:lnTo>
                    <a:lnTo>
                      <a:pt x="411" y="1023"/>
                    </a:lnTo>
                    <a:lnTo>
                      <a:pt x="414" y="1026"/>
                    </a:lnTo>
                    <a:lnTo>
                      <a:pt x="404" y="1040"/>
                    </a:lnTo>
                    <a:lnTo>
                      <a:pt x="392" y="1039"/>
                    </a:lnTo>
                    <a:lnTo>
                      <a:pt x="389" y="1031"/>
                    </a:lnTo>
                    <a:lnTo>
                      <a:pt x="375" y="1022"/>
                    </a:lnTo>
                    <a:lnTo>
                      <a:pt x="362" y="1014"/>
                    </a:lnTo>
                    <a:lnTo>
                      <a:pt x="362" y="1007"/>
                    </a:lnTo>
                    <a:lnTo>
                      <a:pt x="352" y="1002"/>
                    </a:lnTo>
                    <a:lnTo>
                      <a:pt x="342" y="1000"/>
                    </a:lnTo>
                    <a:lnTo>
                      <a:pt x="328" y="1005"/>
                    </a:lnTo>
                    <a:lnTo>
                      <a:pt x="308" y="989"/>
                    </a:lnTo>
                    <a:lnTo>
                      <a:pt x="285" y="988"/>
                    </a:lnTo>
                    <a:lnTo>
                      <a:pt x="263" y="980"/>
                    </a:lnTo>
                    <a:lnTo>
                      <a:pt x="247" y="982"/>
                    </a:lnTo>
                    <a:lnTo>
                      <a:pt x="226" y="963"/>
                    </a:lnTo>
                    <a:lnTo>
                      <a:pt x="204" y="950"/>
                    </a:lnTo>
                    <a:lnTo>
                      <a:pt x="199" y="951"/>
                    </a:lnTo>
                    <a:lnTo>
                      <a:pt x="186" y="936"/>
                    </a:lnTo>
                    <a:lnTo>
                      <a:pt x="190" y="931"/>
                    </a:lnTo>
                    <a:lnTo>
                      <a:pt x="200" y="931"/>
                    </a:lnTo>
                    <a:lnTo>
                      <a:pt x="210" y="914"/>
                    </a:lnTo>
                    <a:lnTo>
                      <a:pt x="221" y="911"/>
                    </a:lnTo>
                    <a:lnTo>
                      <a:pt x="206" y="900"/>
                    </a:lnTo>
                    <a:lnTo>
                      <a:pt x="208" y="896"/>
                    </a:lnTo>
                    <a:lnTo>
                      <a:pt x="221" y="895"/>
                    </a:lnTo>
                    <a:lnTo>
                      <a:pt x="220" y="891"/>
                    </a:lnTo>
                    <a:lnTo>
                      <a:pt x="238" y="885"/>
                    </a:lnTo>
                    <a:lnTo>
                      <a:pt x="234" y="880"/>
                    </a:lnTo>
                    <a:lnTo>
                      <a:pt x="218" y="884"/>
                    </a:lnTo>
                    <a:lnTo>
                      <a:pt x="217" y="873"/>
                    </a:lnTo>
                    <a:lnTo>
                      <a:pt x="220" y="868"/>
                    </a:lnTo>
                    <a:lnTo>
                      <a:pt x="225" y="866"/>
                    </a:lnTo>
                    <a:lnTo>
                      <a:pt x="231" y="859"/>
                    </a:lnTo>
                    <a:lnTo>
                      <a:pt x="236" y="862"/>
                    </a:lnTo>
                    <a:lnTo>
                      <a:pt x="247" y="862"/>
                    </a:lnTo>
                    <a:lnTo>
                      <a:pt x="251" y="847"/>
                    </a:lnTo>
                    <a:lnTo>
                      <a:pt x="248" y="846"/>
                    </a:lnTo>
                    <a:lnTo>
                      <a:pt x="247" y="836"/>
                    </a:lnTo>
                    <a:lnTo>
                      <a:pt x="253" y="832"/>
                    </a:lnTo>
                    <a:lnTo>
                      <a:pt x="247" y="827"/>
                    </a:lnTo>
                    <a:lnTo>
                      <a:pt x="253" y="825"/>
                    </a:lnTo>
                    <a:lnTo>
                      <a:pt x="255" y="820"/>
                    </a:lnTo>
                    <a:lnTo>
                      <a:pt x="253" y="812"/>
                    </a:lnTo>
                    <a:lnTo>
                      <a:pt x="254" y="810"/>
                    </a:lnTo>
                    <a:lnTo>
                      <a:pt x="235" y="801"/>
                    </a:lnTo>
                    <a:lnTo>
                      <a:pt x="229" y="802"/>
                    </a:lnTo>
                    <a:lnTo>
                      <a:pt x="220" y="796"/>
                    </a:lnTo>
                    <a:lnTo>
                      <a:pt x="213" y="798"/>
                    </a:lnTo>
                    <a:lnTo>
                      <a:pt x="200" y="784"/>
                    </a:lnTo>
                    <a:lnTo>
                      <a:pt x="187" y="788"/>
                    </a:lnTo>
                    <a:lnTo>
                      <a:pt x="182" y="788"/>
                    </a:lnTo>
                    <a:lnTo>
                      <a:pt x="178" y="785"/>
                    </a:lnTo>
                    <a:lnTo>
                      <a:pt x="167" y="785"/>
                    </a:lnTo>
                    <a:lnTo>
                      <a:pt x="163" y="780"/>
                    </a:lnTo>
                    <a:lnTo>
                      <a:pt x="162" y="767"/>
                    </a:lnTo>
                    <a:lnTo>
                      <a:pt x="157" y="760"/>
                    </a:lnTo>
                    <a:lnTo>
                      <a:pt x="151" y="761"/>
                    </a:lnTo>
                    <a:lnTo>
                      <a:pt x="141" y="757"/>
                    </a:lnTo>
                    <a:lnTo>
                      <a:pt x="139" y="746"/>
                    </a:lnTo>
                    <a:lnTo>
                      <a:pt x="143" y="744"/>
                    </a:lnTo>
                    <a:lnTo>
                      <a:pt x="143" y="741"/>
                    </a:lnTo>
                    <a:lnTo>
                      <a:pt x="132" y="726"/>
                    </a:lnTo>
                    <a:lnTo>
                      <a:pt x="106" y="727"/>
                    </a:lnTo>
                    <a:lnTo>
                      <a:pt x="98" y="735"/>
                    </a:lnTo>
                    <a:lnTo>
                      <a:pt x="93" y="732"/>
                    </a:lnTo>
                    <a:lnTo>
                      <a:pt x="87" y="707"/>
                    </a:lnTo>
                    <a:lnTo>
                      <a:pt x="84" y="701"/>
                    </a:lnTo>
                    <a:lnTo>
                      <a:pt x="88" y="696"/>
                    </a:lnTo>
                    <a:lnTo>
                      <a:pt x="101" y="700"/>
                    </a:lnTo>
                    <a:lnTo>
                      <a:pt x="112" y="691"/>
                    </a:lnTo>
                    <a:lnTo>
                      <a:pt x="112" y="686"/>
                    </a:lnTo>
                    <a:lnTo>
                      <a:pt x="109" y="685"/>
                    </a:lnTo>
                    <a:lnTo>
                      <a:pt x="108" y="680"/>
                    </a:lnTo>
                    <a:lnTo>
                      <a:pt x="103" y="678"/>
                    </a:lnTo>
                    <a:lnTo>
                      <a:pt x="94" y="679"/>
                    </a:lnTo>
                    <a:lnTo>
                      <a:pt x="93" y="672"/>
                    </a:lnTo>
                    <a:lnTo>
                      <a:pt x="86" y="666"/>
                    </a:lnTo>
                    <a:lnTo>
                      <a:pt x="76" y="646"/>
                    </a:lnTo>
                    <a:lnTo>
                      <a:pt x="79" y="634"/>
                    </a:lnTo>
                    <a:lnTo>
                      <a:pt x="76" y="628"/>
                    </a:lnTo>
                    <a:lnTo>
                      <a:pt x="77" y="619"/>
                    </a:lnTo>
                    <a:lnTo>
                      <a:pt x="63" y="611"/>
                    </a:lnTo>
                    <a:lnTo>
                      <a:pt x="47" y="616"/>
                    </a:lnTo>
                    <a:lnTo>
                      <a:pt x="48" y="609"/>
                    </a:lnTo>
                    <a:lnTo>
                      <a:pt x="44" y="606"/>
                    </a:lnTo>
                    <a:lnTo>
                      <a:pt x="26" y="603"/>
                    </a:lnTo>
                    <a:lnTo>
                      <a:pt x="25" y="601"/>
                    </a:lnTo>
                    <a:lnTo>
                      <a:pt x="24" y="586"/>
                    </a:lnTo>
                    <a:lnTo>
                      <a:pt x="19" y="576"/>
                    </a:lnTo>
                    <a:lnTo>
                      <a:pt x="14" y="573"/>
                    </a:lnTo>
                    <a:lnTo>
                      <a:pt x="16" y="560"/>
                    </a:lnTo>
                    <a:lnTo>
                      <a:pt x="9" y="551"/>
                    </a:lnTo>
                    <a:lnTo>
                      <a:pt x="8" y="548"/>
                    </a:lnTo>
                    <a:lnTo>
                      <a:pt x="15" y="540"/>
                    </a:lnTo>
                    <a:lnTo>
                      <a:pt x="14" y="534"/>
                    </a:lnTo>
                    <a:lnTo>
                      <a:pt x="10" y="530"/>
                    </a:lnTo>
                    <a:lnTo>
                      <a:pt x="8" y="522"/>
                    </a:lnTo>
                    <a:lnTo>
                      <a:pt x="5" y="521"/>
                    </a:lnTo>
                    <a:lnTo>
                      <a:pt x="0" y="502"/>
                    </a:lnTo>
                    <a:lnTo>
                      <a:pt x="16" y="497"/>
                    </a:lnTo>
                    <a:lnTo>
                      <a:pt x="24" y="484"/>
                    </a:lnTo>
                    <a:lnTo>
                      <a:pt x="23" y="473"/>
                    </a:lnTo>
                    <a:lnTo>
                      <a:pt x="38" y="461"/>
                    </a:lnTo>
                    <a:lnTo>
                      <a:pt x="61" y="462"/>
                    </a:lnTo>
                    <a:lnTo>
                      <a:pt x="52" y="453"/>
                    </a:lnTo>
                    <a:lnTo>
                      <a:pt x="28" y="448"/>
                    </a:lnTo>
                    <a:lnTo>
                      <a:pt x="25" y="439"/>
                    </a:lnTo>
                    <a:lnTo>
                      <a:pt x="28" y="443"/>
                    </a:lnTo>
                    <a:lnTo>
                      <a:pt x="28" y="432"/>
                    </a:lnTo>
                    <a:lnTo>
                      <a:pt x="10" y="436"/>
                    </a:lnTo>
                    <a:lnTo>
                      <a:pt x="54" y="394"/>
                    </a:lnTo>
                    <a:lnTo>
                      <a:pt x="84" y="350"/>
                    </a:lnTo>
                    <a:lnTo>
                      <a:pt x="84" y="336"/>
                    </a:lnTo>
                    <a:lnTo>
                      <a:pt x="72" y="321"/>
                    </a:lnTo>
                    <a:lnTo>
                      <a:pt x="62" y="307"/>
                    </a:lnTo>
                    <a:lnTo>
                      <a:pt x="68" y="282"/>
                    </a:lnTo>
                    <a:lnTo>
                      <a:pt x="59" y="272"/>
                    </a:lnTo>
                    <a:lnTo>
                      <a:pt x="58" y="258"/>
                    </a:lnTo>
                    <a:lnTo>
                      <a:pt x="52" y="257"/>
                    </a:lnTo>
                    <a:lnTo>
                      <a:pt x="52" y="235"/>
                    </a:lnTo>
                    <a:lnTo>
                      <a:pt x="59" y="212"/>
                    </a:lnTo>
                    <a:lnTo>
                      <a:pt x="41" y="157"/>
                    </a:lnTo>
                    <a:lnTo>
                      <a:pt x="57" y="124"/>
                    </a:lnTo>
                    <a:lnTo>
                      <a:pt x="44" y="98"/>
                    </a:lnTo>
                    <a:lnTo>
                      <a:pt x="28" y="83"/>
                    </a:lnTo>
                    <a:lnTo>
                      <a:pt x="31" y="59"/>
                    </a:lnTo>
                    <a:lnTo>
                      <a:pt x="28" y="57"/>
                    </a:lnTo>
                    <a:lnTo>
                      <a:pt x="38" y="48"/>
                    </a:lnTo>
                    <a:lnTo>
                      <a:pt x="58" y="28"/>
                    </a:lnTo>
                    <a:lnTo>
                      <a:pt x="61" y="16"/>
                    </a:lnTo>
                    <a:lnTo>
                      <a:pt x="73" y="20"/>
                    </a:lnTo>
                    <a:lnTo>
                      <a:pt x="73" y="9"/>
                    </a:lnTo>
                    <a:lnTo>
                      <a:pt x="87" y="16"/>
                    </a:lnTo>
                    <a:lnTo>
                      <a:pt x="90" y="8"/>
                    </a:lnTo>
                    <a:lnTo>
                      <a:pt x="93" y="9"/>
                    </a:lnTo>
                    <a:lnTo>
                      <a:pt x="92" y="0"/>
                    </a:lnTo>
                    <a:lnTo>
                      <a:pt x="116" y="11"/>
                    </a:lnTo>
                    <a:lnTo>
                      <a:pt x="112" y="20"/>
                    </a:lnTo>
                    <a:lnTo>
                      <a:pt x="97" y="11"/>
                    </a:lnTo>
                    <a:lnTo>
                      <a:pt x="94" y="21"/>
                    </a:lnTo>
                    <a:lnTo>
                      <a:pt x="113" y="29"/>
                    </a:lnTo>
                    <a:lnTo>
                      <a:pt x="112" y="35"/>
                    </a:lnTo>
                    <a:lnTo>
                      <a:pt x="118" y="30"/>
                    </a:lnTo>
                    <a:lnTo>
                      <a:pt x="122" y="40"/>
                    </a:lnTo>
                    <a:lnTo>
                      <a:pt x="170" y="42"/>
                    </a:lnTo>
                    <a:lnTo>
                      <a:pt x="220" y="90"/>
                    </a:lnTo>
                    <a:lnTo>
                      <a:pt x="249" y="100"/>
                    </a:lnTo>
                    <a:lnTo>
                      <a:pt x="269" y="123"/>
                    </a:lnTo>
                    <a:lnTo>
                      <a:pt x="271" y="144"/>
                    </a:lnTo>
                    <a:lnTo>
                      <a:pt x="277" y="148"/>
                    </a:lnTo>
                    <a:lnTo>
                      <a:pt x="273" y="166"/>
                    </a:lnTo>
                    <a:lnTo>
                      <a:pt x="251" y="189"/>
                    </a:lnTo>
                    <a:lnTo>
                      <a:pt x="228" y="199"/>
                    </a:lnTo>
                    <a:lnTo>
                      <a:pt x="142" y="177"/>
                    </a:lnTo>
                    <a:lnTo>
                      <a:pt x="141" y="168"/>
                    </a:lnTo>
                    <a:lnTo>
                      <a:pt x="124" y="168"/>
                    </a:lnTo>
                    <a:lnTo>
                      <a:pt x="103" y="148"/>
                    </a:lnTo>
                    <a:lnTo>
                      <a:pt x="94" y="152"/>
                    </a:lnTo>
                    <a:lnTo>
                      <a:pt x="149" y="209"/>
                    </a:lnTo>
                    <a:lnTo>
                      <a:pt x="147" y="230"/>
                    </a:lnTo>
                    <a:lnTo>
                      <a:pt x="140" y="235"/>
                    </a:lnTo>
                    <a:lnTo>
                      <a:pt x="150" y="257"/>
                    </a:lnTo>
                    <a:lnTo>
                      <a:pt x="151" y="269"/>
                    </a:lnTo>
                    <a:lnTo>
                      <a:pt x="146" y="277"/>
                    </a:lnTo>
                    <a:lnTo>
                      <a:pt x="165" y="281"/>
                    </a:lnTo>
                    <a:lnTo>
                      <a:pt x="177" y="295"/>
                    </a:lnTo>
                    <a:lnTo>
                      <a:pt x="202" y="306"/>
                    </a:lnTo>
                    <a:lnTo>
                      <a:pt x="216" y="301"/>
                    </a:lnTo>
                    <a:lnTo>
                      <a:pt x="209" y="277"/>
                    </a:lnTo>
                    <a:lnTo>
                      <a:pt x="198" y="281"/>
                    </a:lnTo>
                    <a:lnTo>
                      <a:pt x="186" y="265"/>
                    </a:lnTo>
                    <a:lnTo>
                      <a:pt x="183" y="256"/>
                    </a:lnTo>
                    <a:lnTo>
                      <a:pt x="191" y="242"/>
                    </a:lnTo>
                    <a:lnTo>
                      <a:pt x="218" y="259"/>
                    </a:lnTo>
                    <a:lnTo>
                      <a:pt x="212" y="262"/>
                    </a:lnTo>
                    <a:lnTo>
                      <a:pt x="214" y="269"/>
                    </a:lnTo>
                    <a:lnTo>
                      <a:pt x="221" y="261"/>
                    </a:lnTo>
                    <a:lnTo>
                      <a:pt x="267" y="276"/>
                    </a:lnTo>
                    <a:lnTo>
                      <a:pt x="249" y="235"/>
                    </a:lnTo>
                    <a:lnTo>
                      <a:pt x="248" y="222"/>
                    </a:lnTo>
                    <a:lnTo>
                      <a:pt x="278" y="201"/>
                    </a:lnTo>
                    <a:lnTo>
                      <a:pt x="295" y="178"/>
                    </a:lnTo>
                    <a:lnTo>
                      <a:pt x="319" y="191"/>
                    </a:lnTo>
                    <a:lnTo>
                      <a:pt x="316" y="201"/>
                    </a:lnTo>
                    <a:lnTo>
                      <a:pt x="323" y="197"/>
                    </a:lnTo>
                    <a:lnTo>
                      <a:pt x="330" y="209"/>
                    </a:lnTo>
                    <a:lnTo>
                      <a:pt x="329" y="189"/>
                    </a:lnTo>
                    <a:lnTo>
                      <a:pt x="338" y="157"/>
                    </a:lnTo>
                    <a:lnTo>
                      <a:pt x="324" y="139"/>
                    </a:lnTo>
                    <a:lnTo>
                      <a:pt x="329" y="117"/>
                    </a:lnTo>
                    <a:lnTo>
                      <a:pt x="330" y="88"/>
                    </a:lnTo>
                    <a:lnTo>
                      <a:pt x="313" y="69"/>
                    </a:lnTo>
                    <a:lnTo>
                      <a:pt x="362" y="80"/>
                    </a:lnTo>
                    <a:lnTo>
                      <a:pt x="373" y="95"/>
                    </a:lnTo>
                    <a:lnTo>
                      <a:pt x="378" y="113"/>
                    </a:lnTo>
                    <a:lnTo>
                      <a:pt x="354" y="119"/>
                    </a:lnTo>
                    <a:lnTo>
                      <a:pt x="347" y="133"/>
                    </a:lnTo>
                    <a:lnTo>
                      <a:pt x="365" y="163"/>
                    </a:lnTo>
                    <a:lnTo>
                      <a:pt x="376" y="162"/>
                    </a:lnTo>
                    <a:lnTo>
                      <a:pt x="378" y="172"/>
                    </a:lnTo>
                    <a:lnTo>
                      <a:pt x="399" y="156"/>
                    </a:lnTo>
                    <a:lnTo>
                      <a:pt x="399" y="146"/>
                    </a:lnTo>
                    <a:lnTo>
                      <a:pt x="406" y="126"/>
                    </a:lnTo>
                    <a:lnTo>
                      <a:pt x="476" y="80"/>
                    </a:lnTo>
                    <a:lnTo>
                      <a:pt x="484" y="78"/>
                    </a:lnTo>
                    <a:lnTo>
                      <a:pt x="490" y="87"/>
                    </a:lnTo>
                    <a:lnTo>
                      <a:pt x="494" y="77"/>
                    </a:lnTo>
                    <a:lnTo>
                      <a:pt x="490" y="74"/>
                    </a:lnTo>
                    <a:lnTo>
                      <a:pt x="497" y="65"/>
                    </a:lnTo>
                    <a:lnTo>
                      <a:pt x="503" y="73"/>
                    </a:lnTo>
                    <a:lnTo>
                      <a:pt x="507" y="71"/>
                    </a:lnTo>
                    <a:lnTo>
                      <a:pt x="506" y="64"/>
                    </a:lnTo>
                    <a:lnTo>
                      <a:pt x="509" y="58"/>
                    </a:lnTo>
                    <a:lnTo>
                      <a:pt x="531" y="54"/>
                    </a:lnTo>
                    <a:lnTo>
                      <a:pt x="516" y="60"/>
                    </a:lnTo>
                    <a:lnTo>
                      <a:pt x="523" y="63"/>
                    </a:lnTo>
                    <a:lnTo>
                      <a:pt x="519" y="74"/>
                    </a:lnTo>
                    <a:lnTo>
                      <a:pt x="521" y="88"/>
                    </a:lnTo>
                    <a:lnTo>
                      <a:pt x="534" y="97"/>
                    </a:lnTo>
                    <a:lnTo>
                      <a:pt x="549" y="75"/>
                    </a:lnTo>
                    <a:lnTo>
                      <a:pt x="586" y="77"/>
                    </a:lnTo>
                    <a:lnTo>
                      <a:pt x="615" y="51"/>
                    </a:lnTo>
                    <a:lnTo>
                      <a:pt x="627" y="67"/>
                    </a:lnTo>
                    <a:lnTo>
                      <a:pt x="621" y="81"/>
                    </a:lnTo>
                    <a:lnTo>
                      <a:pt x="629" y="88"/>
                    </a:lnTo>
                    <a:lnTo>
                      <a:pt x="637" y="80"/>
                    </a:lnTo>
                    <a:lnTo>
                      <a:pt x="635" y="68"/>
                    </a:lnTo>
                    <a:lnTo>
                      <a:pt x="653" y="57"/>
                    </a:lnTo>
                    <a:lnTo>
                      <a:pt x="656" y="45"/>
                    </a:lnTo>
                    <a:lnTo>
                      <a:pt x="644" y="18"/>
                    </a:lnTo>
                    <a:lnTo>
                      <a:pt x="660" y="5"/>
                    </a:lnTo>
                    <a:lnTo>
                      <a:pt x="717" y="22"/>
                    </a:lnTo>
                    <a:lnTo>
                      <a:pt x="774" y="61"/>
                    </a:lnTo>
                    <a:lnTo>
                      <a:pt x="748" y="119"/>
                    </a:lnTo>
                    <a:lnTo>
                      <a:pt x="765" y="20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7" name="Freeform 546"/>
              <p:cNvSpPr>
                <a:spLocks/>
              </p:cNvSpPr>
              <p:nvPr/>
            </p:nvSpPr>
            <p:spPr bwMode="auto">
              <a:xfrm>
                <a:off x="3216" y="2350"/>
                <a:ext cx="4" cy="4"/>
              </a:xfrm>
              <a:custGeom>
                <a:avLst/>
                <a:gdLst>
                  <a:gd name="T0" fmla="*/ 0 w 6"/>
                  <a:gd name="T1" fmla="*/ 0 h 6"/>
                  <a:gd name="T2" fmla="*/ 4 w 6"/>
                  <a:gd name="T3" fmla="*/ 2 h 6"/>
                  <a:gd name="T4" fmla="*/ 3 w 6"/>
                  <a:gd name="T5" fmla="*/ 4 h 6"/>
                  <a:gd name="T6" fmla="*/ 0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0" y="0"/>
                    </a:moveTo>
                    <a:lnTo>
                      <a:pt x="6" y="3"/>
                    </a:lnTo>
                    <a:lnTo>
                      <a:pt x="4" y="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8" name="Freeform 547"/>
              <p:cNvSpPr>
                <a:spLocks/>
              </p:cNvSpPr>
              <p:nvPr/>
            </p:nvSpPr>
            <p:spPr bwMode="auto">
              <a:xfrm>
                <a:off x="3491" y="2353"/>
                <a:ext cx="36" cy="31"/>
              </a:xfrm>
              <a:custGeom>
                <a:avLst/>
                <a:gdLst>
                  <a:gd name="T0" fmla="*/ 8 w 48"/>
                  <a:gd name="T1" fmla="*/ 31 h 42"/>
                  <a:gd name="T2" fmla="*/ 0 w 48"/>
                  <a:gd name="T3" fmla="*/ 21 h 42"/>
                  <a:gd name="T4" fmla="*/ 2 w 48"/>
                  <a:gd name="T5" fmla="*/ 7 h 42"/>
                  <a:gd name="T6" fmla="*/ 14 w 48"/>
                  <a:gd name="T7" fmla="*/ 0 h 42"/>
                  <a:gd name="T8" fmla="*/ 28 w 48"/>
                  <a:gd name="T9" fmla="*/ 0 h 42"/>
                  <a:gd name="T10" fmla="*/ 28 w 48"/>
                  <a:gd name="T11" fmla="*/ 4 h 42"/>
                  <a:gd name="T12" fmla="*/ 34 w 48"/>
                  <a:gd name="T13" fmla="*/ 9 h 42"/>
                  <a:gd name="T14" fmla="*/ 36 w 48"/>
                  <a:gd name="T15" fmla="*/ 21 h 42"/>
                  <a:gd name="T16" fmla="*/ 8 w 48"/>
                  <a:gd name="T17" fmla="*/ 31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42">
                    <a:moveTo>
                      <a:pt x="10" y="42"/>
                    </a:moveTo>
                    <a:lnTo>
                      <a:pt x="0" y="29"/>
                    </a:lnTo>
                    <a:lnTo>
                      <a:pt x="3" y="9"/>
                    </a:lnTo>
                    <a:lnTo>
                      <a:pt x="18" y="0"/>
                    </a:lnTo>
                    <a:lnTo>
                      <a:pt x="37" y="0"/>
                    </a:lnTo>
                    <a:lnTo>
                      <a:pt x="37" y="5"/>
                    </a:lnTo>
                    <a:lnTo>
                      <a:pt x="45" y="12"/>
                    </a:lnTo>
                    <a:lnTo>
                      <a:pt x="48" y="29"/>
                    </a:lnTo>
                    <a:lnTo>
                      <a:pt x="10" y="4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59" name="Freeform 548"/>
              <p:cNvSpPr>
                <a:spLocks/>
              </p:cNvSpPr>
              <p:nvPr/>
            </p:nvSpPr>
            <p:spPr bwMode="auto">
              <a:xfrm>
                <a:off x="3332" y="2218"/>
                <a:ext cx="110" cy="54"/>
              </a:xfrm>
              <a:custGeom>
                <a:avLst/>
                <a:gdLst>
                  <a:gd name="T0" fmla="*/ 62 w 148"/>
                  <a:gd name="T1" fmla="*/ 5 h 73"/>
                  <a:gd name="T2" fmla="*/ 50 w 148"/>
                  <a:gd name="T3" fmla="*/ 16 h 73"/>
                  <a:gd name="T4" fmla="*/ 51 w 148"/>
                  <a:gd name="T5" fmla="*/ 30 h 73"/>
                  <a:gd name="T6" fmla="*/ 48 w 148"/>
                  <a:gd name="T7" fmla="*/ 31 h 73"/>
                  <a:gd name="T8" fmla="*/ 41 w 148"/>
                  <a:gd name="T9" fmla="*/ 28 h 73"/>
                  <a:gd name="T10" fmla="*/ 25 w 148"/>
                  <a:gd name="T11" fmla="*/ 34 h 73"/>
                  <a:gd name="T12" fmla="*/ 15 w 148"/>
                  <a:gd name="T13" fmla="*/ 31 h 73"/>
                  <a:gd name="T14" fmla="*/ 11 w 148"/>
                  <a:gd name="T15" fmla="*/ 36 h 73"/>
                  <a:gd name="T16" fmla="*/ 5 w 148"/>
                  <a:gd name="T17" fmla="*/ 31 h 73"/>
                  <a:gd name="T18" fmla="*/ 0 w 148"/>
                  <a:gd name="T19" fmla="*/ 33 h 73"/>
                  <a:gd name="T20" fmla="*/ 3 w 148"/>
                  <a:gd name="T21" fmla="*/ 42 h 73"/>
                  <a:gd name="T22" fmla="*/ 13 w 148"/>
                  <a:gd name="T23" fmla="*/ 45 h 73"/>
                  <a:gd name="T24" fmla="*/ 38 w 148"/>
                  <a:gd name="T25" fmla="*/ 41 h 73"/>
                  <a:gd name="T26" fmla="*/ 44 w 148"/>
                  <a:gd name="T27" fmla="*/ 49 h 73"/>
                  <a:gd name="T28" fmla="*/ 60 w 148"/>
                  <a:gd name="T29" fmla="*/ 53 h 73"/>
                  <a:gd name="T30" fmla="*/ 73 w 148"/>
                  <a:gd name="T31" fmla="*/ 54 h 73"/>
                  <a:gd name="T32" fmla="*/ 95 w 148"/>
                  <a:gd name="T33" fmla="*/ 45 h 73"/>
                  <a:gd name="T34" fmla="*/ 100 w 148"/>
                  <a:gd name="T35" fmla="*/ 42 h 73"/>
                  <a:gd name="T36" fmla="*/ 102 w 148"/>
                  <a:gd name="T37" fmla="*/ 27 h 73"/>
                  <a:gd name="T38" fmla="*/ 109 w 148"/>
                  <a:gd name="T39" fmla="*/ 27 h 73"/>
                  <a:gd name="T40" fmla="*/ 110 w 148"/>
                  <a:gd name="T41" fmla="*/ 20 h 73"/>
                  <a:gd name="T42" fmla="*/ 104 w 148"/>
                  <a:gd name="T43" fmla="*/ 4 h 73"/>
                  <a:gd name="T44" fmla="*/ 81 w 148"/>
                  <a:gd name="T45" fmla="*/ 0 h 73"/>
                  <a:gd name="T46" fmla="*/ 74 w 148"/>
                  <a:gd name="T47" fmla="*/ 7 h 73"/>
                  <a:gd name="T48" fmla="*/ 62 w 148"/>
                  <a:gd name="T49" fmla="*/ 5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8" h="73">
                    <a:moveTo>
                      <a:pt x="84" y="7"/>
                    </a:moveTo>
                    <a:lnTo>
                      <a:pt x="67" y="22"/>
                    </a:lnTo>
                    <a:lnTo>
                      <a:pt x="68" y="40"/>
                    </a:lnTo>
                    <a:lnTo>
                      <a:pt x="65" y="42"/>
                    </a:lnTo>
                    <a:lnTo>
                      <a:pt x="55" y="38"/>
                    </a:lnTo>
                    <a:lnTo>
                      <a:pt x="33" y="46"/>
                    </a:lnTo>
                    <a:lnTo>
                      <a:pt x="20" y="42"/>
                    </a:lnTo>
                    <a:lnTo>
                      <a:pt x="15" y="48"/>
                    </a:lnTo>
                    <a:lnTo>
                      <a:pt x="7" y="42"/>
                    </a:lnTo>
                    <a:lnTo>
                      <a:pt x="0" y="44"/>
                    </a:lnTo>
                    <a:lnTo>
                      <a:pt x="4" y="57"/>
                    </a:lnTo>
                    <a:lnTo>
                      <a:pt x="17" y="61"/>
                    </a:lnTo>
                    <a:lnTo>
                      <a:pt x="51" y="56"/>
                    </a:lnTo>
                    <a:lnTo>
                      <a:pt x="59" y="66"/>
                    </a:lnTo>
                    <a:lnTo>
                      <a:pt x="81" y="72"/>
                    </a:lnTo>
                    <a:lnTo>
                      <a:pt x="98" y="73"/>
                    </a:lnTo>
                    <a:lnTo>
                      <a:pt x="128" y="61"/>
                    </a:lnTo>
                    <a:lnTo>
                      <a:pt x="135" y="57"/>
                    </a:lnTo>
                    <a:lnTo>
                      <a:pt x="137" y="37"/>
                    </a:lnTo>
                    <a:lnTo>
                      <a:pt x="147" y="37"/>
                    </a:lnTo>
                    <a:lnTo>
                      <a:pt x="148" y="27"/>
                    </a:lnTo>
                    <a:lnTo>
                      <a:pt x="140" y="6"/>
                    </a:lnTo>
                    <a:lnTo>
                      <a:pt x="109" y="0"/>
                    </a:lnTo>
                    <a:lnTo>
                      <a:pt x="99" y="10"/>
                    </a:lnTo>
                    <a:lnTo>
                      <a:pt x="84"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60" name="Freeform 549"/>
              <p:cNvSpPr>
                <a:spLocks/>
              </p:cNvSpPr>
              <p:nvPr/>
            </p:nvSpPr>
            <p:spPr bwMode="auto">
              <a:xfrm>
                <a:off x="3237" y="2165"/>
                <a:ext cx="49" cy="40"/>
              </a:xfrm>
              <a:custGeom>
                <a:avLst/>
                <a:gdLst>
                  <a:gd name="T0" fmla="*/ 32 w 66"/>
                  <a:gd name="T1" fmla="*/ 0 h 54"/>
                  <a:gd name="T2" fmla="*/ 15 w 66"/>
                  <a:gd name="T3" fmla="*/ 4 h 54"/>
                  <a:gd name="T4" fmla="*/ 10 w 66"/>
                  <a:gd name="T5" fmla="*/ 1 h 54"/>
                  <a:gd name="T6" fmla="*/ 0 w 66"/>
                  <a:gd name="T7" fmla="*/ 7 h 54"/>
                  <a:gd name="T8" fmla="*/ 0 w 66"/>
                  <a:gd name="T9" fmla="*/ 12 h 54"/>
                  <a:gd name="T10" fmla="*/ 18 w 66"/>
                  <a:gd name="T11" fmla="*/ 23 h 54"/>
                  <a:gd name="T12" fmla="*/ 20 w 66"/>
                  <a:gd name="T13" fmla="*/ 30 h 54"/>
                  <a:gd name="T14" fmla="*/ 30 w 66"/>
                  <a:gd name="T15" fmla="*/ 28 h 54"/>
                  <a:gd name="T16" fmla="*/ 30 w 66"/>
                  <a:gd name="T17" fmla="*/ 36 h 54"/>
                  <a:gd name="T18" fmla="*/ 42 w 66"/>
                  <a:gd name="T19" fmla="*/ 40 h 54"/>
                  <a:gd name="T20" fmla="*/ 39 w 66"/>
                  <a:gd name="T21" fmla="*/ 33 h 54"/>
                  <a:gd name="T22" fmla="*/ 46 w 66"/>
                  <a:gd name="T23" fmla="*/ 27 h 54"/>
                  <a:gd name="T24" fmla="*/ 49 w 66"/>
                  <a:gd name="T25" fmla="*/ 21 h 54"/>
                  <a:gd name="T26" fmla="*/ 45 w 66"/>
                  <a:gd name="T27" fmla="*/ 14 h 54"/>
                  <a:gd name="T28" fmla="*/ 41 w 66"/>
                  <a:gd name="T29" fmla="*/ 12 h 54"/>
                  <a:gd name="T30" fmla="*/ 39 w 66"/>
                  <a:gd name="T31" fmla="*/ 4 h 54"/>
                  <a:gd name="T32" fmla="*/ 32 w 6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6" h="54">
                    <a:moveTo>
                      <a:pt x="43" y="0"/>
                    </a:moveTo>
                    <a:lnTo>
                      <a:pt x="20" y="5"/>
                    </a:lnTo>
                    <a:lnTo>
                      <a:pt x="13" y="1"/>
                    </a:lnTo>
                    <a:lnTo>
                      <a:pt x="0" y="9"/>
                    </a:lnTo>
                    <a:lnTo>
                      <a:pt x="0" y="16"/>
                    </a:lnTo>
                    <a:lnTo>
                      <a:pt x="24" y="31"/>
                    </a:lnTo>
                    <a:lnTo>
                      <a:pt x="27" y="41"/>
                    </a:lnTo>
                    <a:lnTo>
                      <a:pt x="41" y="38"/>
                    </a:lnTo>
                    <a:lnTo>
                      <a:pt x="41" y="49"/>
                    </a:lnTo>
                    <a:lnTo>
                      <a:pt x="56" y="54"/>
                    </a:lnTo>
                    <a:lnTo>
                      <a:pt x="53" y="44"/>
                    </a:lnTo>
                    <a:lnTo>
                      <a:pt x="62" y="36"/>
                    </a:lnTo>
                    <a:lnTo>
                      <a:pt x="66" y="28"/>
                    </a:lnTo>
                    <a:lnTo>
                      <a:pt x="61" y="19"/>
                    </a:lnTo>
                    <a:lnTo>
                      <a:pt x="55" y="16"/>
                    </a:lnTo>
                    <a:lnTo>
                      <a:pt x="53" y="6"/>
                    </a:lnTo>
                    <a:lnTo>
                      <a:pt x="4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1" name="Group 550"/>
              <p:cNvGrpSpPr>
                <a:grpSpLocks/>
              </p:cNvGrpSpPr>
              <p:nvPr/>
            </p:nvGrpSpPr>
            <p:grpSpPr bwMode="auto">
              <a:xfrm>
                <a:off x="3091" y="1878"/>
                <a:ext cx="321" cy="211"/>
                <a:chOff x="4435" y="2665"/>
                <a:chExt cx="432" cy="283"/>
              </a:xfrm>
              <a:grpFill/>
            </p:grpSpPr>
            <p:sp>
              <p:nvSpPr>
                <p:cNvPr id="174" name="Freeform 551"/>
                <p:cNvSpPr>
                  <a:spLocks/>
                </p:cNvSpPr>
                <p:nvPr/>
              </p:nvSpPr>
              <p:spPr bwMode="auto">
                <a:xfrm>
                  <a:off x="4782" y="2932"/>
                  <a:ext cx="4" cy="11"/>
                </a:xfrm>
                <a:custGeom>
                  <a:avLst/>
                  <a:gdLst>
                    <a:gd name="T0" fmla="*/ 4 w 4"/>
                    <a:gd name="T1" fmla="*/ 0 h 11"/>
                    <a:gd name="T2" fmla="*/ 2 w 4"/>
                    <a:gd name="T3" fmla="*/ 11 h 11"/>
                    <a:gd name="T4" fmla="*/ 0 w 4"/>
                    <a:gd name="T5" fmla="*/ 6 h 11"/>
                    <a:gd name="T6" fmla="*/ 4 w 4"/>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1">
                      <a:moveTo>
                        <a:pt x="4" y="0"/>
                      </a:moveTo>
                      <a:lnTo>
                        <a:pt x="2" y="11"/>
                      </a:lnTo>
                      <a:lnTo>
                        <a:pt x="0" y="6"/>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75" name="Freeform 552"/>
                <p:cNvSpPr>
                  <a:spLocks/>
                </p:cNvSpPr>
                <p:nvPr/>
              </p:nvSpPr>
              <p:spPr bwMode="auto">
                <a:xfrm>
                  <a:off x="4790" y="2935"/>
                  <a:ext cx="15" cy="10"/>
                </a:xfrm>
                <a:custGeom>
                  <a:avLst/>
                  <a:gdLst>
                    <a:gd name="T0" fmla="*/ 5 w 15"/>
                    <a:gd name="T1" fmla="*/ 0 h 10"/>
                    <a:gd name="T2" fmla="*/ 12 w 15"/>
                    <a:gd name="T3" fmla="*/ 3 h 10"/>
                    <a:gd name="T4" fmla="*/ 15 w 15"/>
                    <a:gd name="T5" fmla="*/ 10 h 10"/>
                    <a:gd name="T6" fmla="*/ 0 w 15"/>
                    <a:gd name="T7" fmla="*/ 7 h 10"/>
                    <a:gd name="T8" fmla="*/ 0 w 15"/>
                    <a:gd name="T9" fmla="*/ 1 h 10"/>
                    <a:gd name="T10" fmla="*/ 5 w 15"/>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0">
                      <a:moveTo>
                        <a:pt x="5" y="0"/>
                      </a:moveTo>
                      <a:lnTo>
                        <a:pt x="12" y="3"/>
                      </a:lnTo>
                      <a:lnTo>
                        <a:pt x="15" y="10"/>
                      </a:lnTo>
                      <a:lnTo>
                        <a:pt x="0" y="7"/>
                      </a:lnTo>
                      <a:lnTo>
                        <a:pt x="0" y="1"/>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76" name="Group 553"/>
                <p:cNvGrpSpPr>
                  <a:grpSpLocks/>
                </p:cNvGrpSpPr>
                <p:nvPr/>
              </p:nvGrpSpPr>
              <p:grpSpPr bwMode="auto">
                <a:xfrm>
                  <a:off x="4435" y="2665"/>
                  <a:ext cx="432" cy="283"/>
                  <a:chOff x="4435" y="2665"/>
                  <a:chExt cx="432" cy="283"/>
                </a:xfrm>
                <a:grpFill/>
              </p:grpSpPr>
              <p:sp>
                <p:nvSpPr>
                  <p:cNvPr id="177" name="Freeform 554"/>
                  <p:cNvSpPr>
                    <a:spLocks/>
                  </p:cNvSpPr>
                  <p:nvPr/>
                </p:nvSpPr>
                <p:spPr bwMode="auto">
                  <a:xfrm>
                    <a:off x="4859" y="2924"/>
                    <a:ext cx="8" cy="9"/>
                  </a:xfrm>
                  <a:custGeom>
                    <a:avLst/>
                    <a:gdLst>
                      <a:gd name="T0" fmla="*/ 8 w 8"/>
                      <a:gd name="T1" fmla="*/ 9 h 9"/>
                      <a:gd name="T2" fmla="*/ 0 w 8"/>
                      <a:gd name="T3" fmla="*/ 0 h 9"/>
                      <a:gd name="T4" fmla="*/ 0 w 8"/>
                      <a:gd name="T5" fmla="*/ 6 h 9"/>
                      <a:gd name="T6" fmla="*/ 8 w 8"/>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9">
                        <a:moveTo>
                          <a:pt x="8" y="9"/>
                        </a:moveTo>
                        <a:lnTo>
                          <a:pt x="0" y="0"/>
                        </a:lnTo>
                        <a:lnTo>
                          <a:pt x="0" y="6"/>
                        </a:lnTo>
                        <a:lnTo>
                          <a:pt x="8"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78" name="Freeform 555"/>
                  <p:cNvSpPr>
                    <a:spLocks/>
                  </p:cNvSpPr>
                  <p:nvPr/>
                </p:nvSpPr>
                <p:spPr bwMode="auto">
                  <a:xfrm>
                    <a:off x="4731" y="2838"/>
                    <a:ext cx="54" cy="100"/>
                  </a:xfrm>
                  <a:custGeom>
                    <a:avLst/>
                    <a:gdLst>
                      <a:gd name="T0" fmla="*/ 29 w 54"/>
                      <a:gd name="T1" fmla="*/ 100 h 100"/>
                      <a:gd name="T2" fmla="*/ 12 w 54"/>
                      <a:gd name="T3" fmla="*/ 98 h 100"/>
                      <a:gd name="T4" fmla="*/ 12 w 54"/>
                      <a:gd name="T5" fmla="*/ 84 h 100"/>
                      <a:gd name="T6" fmla="*/ 1 w 54"/>
                      <a:gd name="T7" fmla="*/ 76 h 100"/>
                      <a:gd name="T8" fmla="*/ 0 w 54"/>
                      <a:gd name="T9" fmla="*/ 48 h 100"/>
                      <a:gd name="T10" fmla="*/ 5 w 54"/>
                      <a:gd name="T11" fmla="*/ 29 h 100"/>
                      <a:gd name="T12" fmla="*/ 45 w 54"/>
                      <a:gd name="T13" fmla="*/ 0 h 100"/>
                      <a:gd name="T14" fmla="*/ 47 w 54"/>
                      <a:gd name="T15" fmla="*/ 17 h 100"/>
                      <a:gd name="T16" fmla="*/ 39 w 54"/>
                      <a:gd name="T17" fmla="*/ 39 h 100"/>
                      <a:gd name="T18" fmla="*/ 43 w 54"/>
                      <a:gd name="T19" fmla="*/ 39 h 100"/>
                      <a:gd name="T20" fmla="*/ 40 w 54"/>
                      <a:gd name="T21" fmla="*/ 46 h 100"/>
                      <a:gd name="T22" fmla="*/ 54 w 54"/>
                      <a:gd name="T23" fmla="*/ 45 h 100"/>
                      <a:gd name="T24" fmla="*/ 54 w 54"/>
                      <a:gd name="T25" fmla="*/ 51 h 100"/>
                      <a:gd name="T26" fmla="*/ 47 w 54"/>
                      <a:gd name="T27" fmla="*/ 57 h 100"/>
                      <a:gd name="T28" fmla="*/ 43 w 54"/>
                      <a:gd name="T29" fmla="*/ 55 h 100"/>
                      <a:gd name="T30" fmla="*/ 43 w 54"/>
                      <a:gd name="T31" fmla="*/ 62 h 100"/>
                      <a:gd name="T32" fmla="*/ 35 w 54"/>
                      <a:gd name="T33" fmla="*/ 65 h 100"/>
                      <a:gd name="T34" fmla="*/ 36 w 54"/>
                      <a:gd name="T35" fmla="*/ 71 h 100"/>
                      <a:gd name="T36" fmla="*/ 30 w 54"/>
                      <a:gd name="T37" fmla="*/ 71 h 100"/>
                      <a:gd name="T38" fmla="*/ 32 w 54"/>
                      <a:gd name="T39" fmla="*/ 75 h 100"/>
                      <a:gd name="T40" fmla="*/ 28 w 54"/>
                      <a:gd name="T41" fmla="*/ 92 h 100"/>
                      <a:gd name="T42" fmla="*/ 32 w 54"/>
                      <a:gd name="T43" fmla="*/ 100 h 100"/>
                      <a:gd name="T44" fmla="*/ 29 w 54"/>
                      <a:gd name="T45" fmla="*/ 10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 h="100">
                        <a:moveTo>
                          <a:pt x="29" y="100"/>
                        </a:moveTo>
                        <a:lnTo>
                          <a:pt x="12" y="98"/>
                        </a:lnTo>
                        <a:lnTo>
                          <a:pt x="12" y="84"/>
                        </a:lnTo>
                        <a:lnTo>
                          <a:pt x="1" y="76"/>
                        </a:lnTo>
                        <a:lnTo>
                          <a:pt x="0" y="48"/>
                        </a:lnTo>
                        <a:lnTo>
                          <a:pt x="5" y="29"/>
                        </a:lnTo>
                        <a:lnTo>
                          <a:pt x="45" y="0"/>
                        </a:lnTo>
                        <a:lnTo>
                          <a:pt x="47" y="17"/>
                        </a:lnTo>
                        <a:lnTo>
                          <a:pt x="39" y="39"/>
                        </a:lnTo>
                        <a:lnTo>
                          <a:pt x="43" y="39"/>
                        </a:lnTo>
                        <a:lnTo>
                          <a:pt x="40" y="46"/>
                        </a:lnTo>
                        <a:lnTo>
                          <a:pt x="54" y="45"/>
                        </a:lnTo>
                        <a:lnTo>
                          <a:pt x="54" y="51"/>
                        </a:lnTo>
                        <a:lnTo>
                          <a:pt x="47" y="57"/>
                        </a:lnTo>
                        <a:lnTo>
                          <a:pt x="43" y="55"/>
                        </a:lnTo>
                        <a:lnTo>
                          <a:pt x="43" y="62"/>
                        </a:lnTo>
                        <a:lnTo>
                          <a:pt x="35" y="65"/>
                        </a:lnTo>
                        <a:lnTo>
                          <a:pt x="36" y="71"/>
                        </a:lnTo>
                        <a:lnTo>
                          <a:pt x="30" y="71"/>
                        </a:lnTo>
                        <a:lnTo>
                          <a:pt x="32" y="75"/>
                        </a:lnTo>
                        <a:lnTo>
                          <a:pt x="28" y="92"/>
                        </a:lnTo>
                        <a:lnTo>
                          <a:pt x="32" y="100"/>
                        </a:lnTo>
                        <a:lnTo>
                          <a:pt x="29" y="10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79" name="Freeform 556"/>
                  <p:cNvSpPr>
                    <a:spLocks/>
                  </p:cNvSpPr>
                  <p:nvPr/>
                </p:nvSpPr>
                <p:spPr bwMode="auto">
                  <a:xfrm>
                    <a:off x="4765" y="2912"/>
                    <a:ext cx="21" cy="20"/>
                  </a:xfrm>
                  <a:custGeom>
                    <a:avLst/>
                    <a:gdLst>
                      <a:gd name="T0" fmla="*/ 5 w 21"/>
                      <a:gd name="T1" fmla="*/ 3 h 20"/>
                      <a:gd name="T2" fmla="*/ 16 w 21"/>
                      <a:gd name="T3" fmla="*/ 0 h 20"/>
                      <a:gd name="T4" fmla="*/ 21 w 21"/>
                      <a:gd name="T5" fmla="*/ 12 h 20"/>
                      <a:gd name="T6" fmla="*/ 20 w 21"/>
                      <a:gd name="T7" fmla="*/ 18 h 20"/>
                      <a:gd name="T8" fmla="*/ 6 w 21"/>
                      <a:gd name="T9" fmla="*/ 20 h 20"/>
                      <a:gd name="T10" fmla="*/ 0 w 21"/>
                      <a:gd name="T11" fmla="*/ 4 h 20"/>
                      <a:gd name="T12" fmla="*/ 5 w 21"/>
                      <a:gd name="T13" fmla="*/ 3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0">
                        <a:moveTo>
                          <a:pt x="5" y="3"/>
                        </a:moveTo>
                        <a:lnTo>
                          <a:pt x="16" y="0"/>
                        </a:lnTo>
                        <a:lnTo>
                          <a:pt x="21" y="12"/>
                        </a:lnTo>
                        <a:lnTo>
                          <a:pt x="20" y="18"/>
                        </a:lnTo>
                        <a:lnTo>
                          <a:pt x="6" y="20"/>
                        </a:lnTo>
                        <a:lnTo>
                          <a:pt x="0" y="4"/>
                        </a:lnTo>
                        <a:lnTo>
                          <a:pt x="5"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80" name="Freeform 557"/>
                  <p:cNvSpPr>
                    <a:spLocks/>
                  </p:cNvSpPr>
                  <p:nvPr/>
                </p:nvSpPr>
                <p:spPr bwMode="auto">
                  <a:xfrm>
                    <a:off x="4805" y="2935"/>
                    <a:ext cx="6" cy="13"/>
                  </a:xfrm>
                  <a:custGeom>
                    <a:avLst/>
                    <a:gdLst>
                      <a:gd name="T0" fmla="*/ 0 w 6"/>
                      <a:gd name="T1" fmla="*/ 0 h 13"/>
                      <a:gd name="T2" fmla="*/ 6 w 6"/>
                      <a:gd name="T3" fmla="*/ 3 h 13"/>
                      <a:gd name="T4" fmla="*/ 4 w 6"/>
                      <a:gd name="T5" fmla="*/ 13 h 13"/>
                      <a:gd name="T6" fmla="*/ 0 w 6"/>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3">
                        <a:moveTo>
                          <a:pt x="0" y="0"/>
                        </a:moveTo>
                        <a:lnTo>
                          <a:pt x="6" y="3"/>
                        </a:lnTo>
                        <a:lnTo>
                          <a:pt x="4" y="1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81" name="Freeform 558"/>
                  <p:cNvSpPr>
                    <a:spLocks/>
                  </p:cNvSpPr>
                  <p:nvPr/>
                </p:nvSpPr>
                <p:spPr bwMode="auto">
                  <a:xfrm>
                    <a:off x="4788" y="2895"/>
                    <a:ext cx="34" cy="39"/>
                  </a:xfrm>
                  <a:custGeom>
                    <a:avLst/>
                    <a:gdLst>
                      <a:gd name="T0" fmla="*/ 10 w 34"/>
                      <a:gd name="T1" fmla="*/ 4 h 39"/>
                      <a:gd name="T2" fmla="*/ 12 w 34"/>
                      <a:gd name="T3" fmla="*/ 8 h 39"/>
                      <a:gd name="T4" fmla="*/ 0 w 34"/>
                      <a:gd name="T5" fmla="*/ 14 h 39"/>
                      <a:gd name="T6" fmla="*/ 4 w 34"/>
                      <a:gd name="T7" fmla="*/ 18 h 39"/>
                      <a:gd name="T8" fmla="*/ 7 w 34"/>
                      <a:gd name="T9" fmla="*/ 31 h 39"/>
                      <a:gd name="T10" fmla="*/ 17 w 34"/>
                      <a:gd name="T11" fmla="*/ 33 h 39"/>
                      <a:gd name="T12" fmla="*/ 16 w 34"/>
                      <a:gd name="T13" fmla="*/ 37 h 39"/>
                      <a:gd name="T14" fmla="*/ 24 w 34"/>
                      <a:gd name="T15" fmla="*/ 39 h 39"/>
                      <a:gd name="T16" fmla="*/ 24 w 34"/>
                      <a:gd name="T17" fmla="*/ 31 h 39"/>
                      <a:gd name="T18" fmla="*/ 30 w 34"/>
                      <a:gd name="T19" fmla="*/ 30 h 39"/>
                      <a:gd name="T20" fmla="*/ 26 w 34"/>
                      <a:gd name="T21" fmla="*/ 21 h 39"/>
                      <a:gd name="T22" fmla="*/ 34 w 34"/>
                      <a:gd name="T23" fmla="*/ 15 h 39"/>
                      <a:gd name="T24" fmla="*/ 28 w 34"/>
                      <a:gd name="T25" fmla="*/ 0 h 39"/>
                      <a:gd name="T26" fmla="*/ 20 w 34"/>
                      <a:gd name="T27" fmla="*/ 4 h 39"/>
                      <a:gd name="T28" fmla="*/ 20 w 34"/>
                      <a:gd name="T29" fmla="*/ 7 h 39"/>
                      <a:gd name="T30" fmla="*/ 17 w 34"/>
                      <a:gd name="T31" fmla="*/ 15 h 39"/>
                      <a:gd name="T32" fmla="*/ 17 w 34"/>
                      <a:gd name="T33" fmla="*/ 5 h 39"/>
                      <a:gd name="T34" fmla="*/ 10 w 34"/>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 h="39">
                        <a:moveTo>
                          <a:pt x="10" y="4"/>
                        </a:moveTo>
                        <a:lnTo>
                          <a:pt x="12" y="8"/>
                        </a:lnTo>
                        <a:lnTo>
                          <a:pt x="0" y="14"/>
                        </a:lnTo>
                        <a:lnTo>
                          <a:pt x="4" y="18"/>
                        </a:lnTo>
                        <a:lnTo>
                          <a:pt x="7" y="31"/>
                        </a:lnTo>
                        <a:lnTo>
                          <a:pt x="17" y="33"/>
                        </a:lnTo>
                        <a:lnTo>
                          <a:pt x="16" y="37"/>
                        </a:lnTo>
                        <a:lnTo>
                          <a:pt x="24" y="39"/>
                        </a:lnTo>
                        <a:lnTo>
                          <a:pt x="24" y="31"/>
                        </a:lnTo>
                        <a:lnTo>
                          <a:pt x="30" y="30"/>
                        </a:lnTo>
                        <a:lnTo>
                          <a:pt x="26" y="21"/>
                        </a:lnTo>
                        <a:lnTo>
                          <a:pt x="34" y="15"/>
                        </a:lnTo>
                        <a:lnTo>
                          <a:pt x="28" y="0"/>
                        </a:lnTo>
                        <a:lnTo>
                          <a:pt x="20" y="4"/>
                        </a:lnTo>
                        <a:lnTo>
                          <a:pt x="20" y="7"/>
                        </a:lnTo>
                        <a:lnTo>
                          <a:pt x="17" y="15"/>
                        </a:lnTo>
                        <a:lnTo>
                          <a:pt x="17" y="5"/>
                        </a:lnTo>
                        <a:lnTo>
                          <a:pt x="1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82" name="Freeform 559"/>
                  <p:cNvSpPr>
                    <a:spLocks/>
                  </p:cNvSpPr>
                  <p:nvPr/>
                </p:nvSpPr>
                <p:spPr bwMode="auto">
                  <a:xfrm>
                    <a:off x="4435" y="2665"/>
                    <a:ext cx="10" cy="9"/>
                  </a:xfrm>
                  <a:custGeom>
                    <a:avLst/>
                    <a:gdLst>
                      <a:gd name="T0" fmla="*/ 10 w 10"/>
                      <a:gd name="T1" fmla="*/ 9 h 9"/>
                      <a:gd name="T2" fmla="*/ 10 w 10"/>
                      <a:gd name="T3" fmla="*/ 0 h 9"/>
                      <a:gd name="T4" fmla="*/ 0 w 10"/>
                      <a:gd name="T5" fmla="*/ 2 h 9"/>
                      <a:gd name="T6" fmla="*/ 10 w 10"/>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9">
                        <a:moveTo>
                          <a:pt x="10" y="9"/>
                        </a:moveTo>
                        <a:lnTo>
                          <a:pt x="10" y="0"/>
                        </a:lnTo>
                        <a:lnTo>
                          <a:pt x="0" y="2"/>
                        </a:lnTo>
                        <a:lnTo>
                          <a:pt x="10"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62" name="Group 560"/>
              <p:cNvGrpSpPr>
                <a:grpSpLocks/>
              </p:cNvGrpSpPr>
              <p:nvPr/>
            </p:nvGrpSpPr>
            <p:grpSpPr bwMode="auto">
              <a:xfrm>
                <a:off x="3282" y="2080"/>
                <a:ext cx="128" cy="174"/>
                <a:chOff x="4692" y="2936"/>
                <a:chExt cx="172" cy="234"/>
              </a:xfrm>
              <a:grpFill/>
            </p:grpSpPr>
            <p:sp>
              <p:nvSpPr>
                <p:cNvPr id="172" name="Freeform 561"/>
                <p:cNvSpPr>
                  <a:spLocks/>
                </p:cNvSpPr>
                <p:nvPr/>
              </p:nvSpPr>
              <p:spPr bwMode="auto">
                <a:xfrm>
                  <a:off x="4828" y="2945"/>
                  <a:ext cx="11" cy="12"/>
                </a:xfrm>
                <a:custGeom>
                  <a:avLst/>
                  <a:gdLst>
                    <a:gd name="T0" fmla="*/ 10 w 11"/>
                    <a:gd name="T1" fmla="*/ 7 h 12"/>
                    <a:gd name="T2" fmla="*/ 11 w 11"/>
                    <a:gd name="T3" fmla="*/ 12 h 12"/>
                    <a:gd name="T4" fmla="*/ 0 w 11"/>
                    <a:gd name="T5" fmla="*/ 9 h 12"/>
                    <a:gd name="T6" fmla="*/ 1 w 11"/>
                    <a:gd name="T7" fmla="*/ 4 h 12"/>
                    <a:gd name="T8" fmla="*/ 6 w 11"/>
                    <a:gd name="T9" fmla="*/ 7 h 12"/>
                    <a:gd name="T10" fmla="*/ 3 w 11"/>
                    <a:gd name="T11" fmla="*/ 0 h 12"/>
                    <a:gd name="T12" fmla="*/ 10 w 11"/>
                    <a:gd name="T13" fmla="*/ 3 h 12"/>
                    <a:gd name="T14" fmla="*/ 10 w 11"/>
                    <a:gd name="T15" fmla="*/ 7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12">
                      <a:moveTo>
                        <a:pt x="10" y="7"/>
                      </a:moveTo>
                      <a:lnTo>
                        <a:pt x="11" y="12"/>
                      </a:lnTo>
                      <a:lnTo>
                        <a:pt x="0" y="9"/>
                      </a:lnTo>
                      <a:lnTo>
                        <a:pt x="1" y="4"/>
                      </a:lnTo>
                      <a:lnTo>
                        <a:pt x="6" y="7"/>
                      </a:lnTo>
                      <a:lnTo>
                        <a:pt x="3" y="0"/>
                      </a:lnTo>
                      <a:lnTo>
                        <a:pt x="10" y="3"/>
                      </a:lnTo>
                      <a:lnTo>
                        <a:pt x="1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73" name="Freeform 562"/>
                <p:cNvSpPr>
                  <a:spLocks/>
                </p:cNvSpPr>
                <p:nvPr/>
              </p:nvSpPr>
              <p:spPr bwMode="auto">
                <a:xfrm>
                  <a:off x="4692" y="2936"/>
                  <a:ext cx="172" cy="234"/>
                </a:xfrm>
                <a:custGeom>
                  <a:avLst/>
                  <a:gdLst>
                    <a:gd name="T0" fmla="*/ 168 w 172"/>
                    <a:gd name="T1" fmla="*/ 131 h 234"/>
                    <a:gd name="T2" fmla="*/ 172 w 172"/>
                    <a:gd name="T3" fmla="*/ 114 h 234"/>
                    <a:gd name="T4" fmla="*/ 166 w 172"/>
                    <a:gd name="T5" fmla="*/ 106 h 234"/>
                    <a:gd name="T6" fmla="*/ 162 w 172"/>
                    <a:gd name="T7" fmla="*/ 73 h 234"/>
                    <a:gd name="T8" fmla="*/ 157 w 172"/>
                    <a:gd name="T9" fmla="*/ 69 h 234"/>
                    <a:gd name="T10" fmla="*/ 161 w 172"/>
                    <a:gd name="T11" fmla="*/ 53 h 234"/>
                    <a:gd name="T12" fmla="*/ 157 w 172"/>
                    <a:gd name="T13" fmla="*/ 38 h 234"/>
                    <a:gd name="T14" fmla="*/ 134 w 172"/>
                    <a:gd name="T15" fmla="*/ 18 h 234"/>
                    <a:gd name="T16" fmla="*/ 123 w 172"/>
                    <a:gd name="T17" fmla="*/ 21 h 234"/>
                    <a:gd name="T18" fmla="*/ 127 w 172"/>
                    <a:gd name="T19" fmla="*/ 16 h 234"/>
                    <a:gd name="T20" fmla="*/ 104 w 172"/>
                    <a:gd name="T21" fmla="*/ 32 h 234"/>
                    <a:gd name="T22" fmla="*/ 90 w 172"/>
                    <a:gd name="T23" fmla="*/ 32 h 234"/>
                    <a:gd name="T24" fmla="*/ 96 w 172"/>
                    <a:gd name="T25" fmla="*/ 19 h 234"/>
                    <a:gd name="T26" fmla="*/ 78 w 172"/>
                    <a:gd name="T27" fmla="*/ 18 h 234"/>
                    <a:gd name="T28" fmla="*/ 74 w 172"/>
                    <a:gd name="T29" fmla="*/ 14 h 234"/>
                    <a:gd name="T30" fmla="*/ 74 w 172"/>
                    <a:gd name="T31" fmla="*/ 4 h 234"/>
                    <a:gd name="T32" fmla="*/ 68 w 172"/>
                    <a:gd name="T33" fmla="*/ 2 h 234"/>
                    <a:gd name="T34" fmla="*/ 51 w 172"/>
                    <a:gd name="T35" fmla="*/ 0 h 234"/>
                    <a:gd name="T36" fmla="*/ 58 w 172"/>
                    <a:gd name="T37" fmla="*/ 14 h 234"/>
                    <a:gd name="T38" fmla="*/ 51 w 172"/>
                    <a:gd name="T39" fmla="*/ 19 h 234"/>
                    <a:gd name="T40" fmla="*/ 60 w 172"/>
                    <a:gd name="T41" fmla="*/ 35 h 234"/>
                    <a:gd name="T42" fmla="*/ 50 w 172"/>
                    <a:gd name="T43" fmla="*/ 38 h 234"/>
                    <a:gd name="T44" fmla="*/ 51 w 172"/>
                    <a:gd name="T45" fmla="*/ 53 h 234"/>
                    <a:gd name="T46" fmla="*/ 48 w 172"/>
                    <a:gd name="T47" fmla="*/ 46 h 234"/>
                    <a:gd name="T48" fmla="*/ 41 w 172"/>
                    <a:gd name="T49" fmla="*/ 49 h 234"/>
                    <a:gd name="T50" fmla="*/ 39 w 172"/>
                    <a:gd name="T51" fmla="*/ 42 h 234"/>
                    <a:gd name="T52" fmla="*/ 33 w 172"/>
                    <a:gd name="T53" fmla="*/ 41 h 234"/>
                    <a:gd name="T54" fmla="*/ 24 w 172"/>
                    <a:gd name="T55" fmla="*/ 42 h 234"/>
                    <a:gd name="T56" fmla="*/ 21 w 172"/>
                    <a:gd name="T57" fmla="*/ 49 h 234"/>
                    <a:gd name="T58" fmla="*/ 29 w 172"/>
                    <a:gd name="T59" fmla="*/ 57 h 234"/>
                    <a:gd name="T60" fmla="*/ 21 w 172"/>
                    <a:gd name="T61" fmla="*/ 56 h 234"/>
                    <a:gd name="T62" fmla="*/ 18 w 172"/>
                    <a:gd name="T63" fmla="*/ 72 h 234"/>
                    <a:gd name="T64" fmla="*/ 12 w 172"/>
                    <a:gd name="T65" fmla="*/ 75 h 234"/>
                    <a:gd name="T66" fmla="*/ 20 w 172"/>
                    <a:gd name="T67" fmla="*/ 85 h 234"/>
                    <a:gd name="T68" fmla="*/ 11 w 172"/>
                    <a:gd name="T69" fmla="*/ 98 h 234"/>
                    <a:gd name="T70" fmla="*/ 0 w 172"/>
                    <a:gd name="T71" fmla="*/ 97 h 234"/>
                    <a:gd name="T72" fmla="*/ 0 w 172"/>
                    <a:gd name="T73" fmla="*/ 134 h 234"/>
                    <a:gd name="T74" fmla="*/ 5 w 172"/>
                    <a:gd name="T75" fmla="*/ 143 h 234"/>
                    <a:gd name="T76" fmla="*/ 1 w 172"/>
                    <a:gd name="T77" fmla="*/ 151 h 234"/>
                    <a:gd name="T78" fmla="*/ 6 w 172"/>
                    <a:gd name="T79" fmla="*/ 164 h 234"/>
                    <a:gd name="T80" fmla="*/ 5 w 172"/>
                    <a:gd name="T81" fmla="*/ 170 h 234"/>
                    <a:gd name="T82" fmla="*/ 14 w 172"/>
                    <a:gd name="T83" fmla="*/ 180 h 234"/>
                    <a:gd name="T84" fmla="*/ 39 w 172"/>
                    <a:gd name="T85" fmla="*/ 187 h 234"/>
                    <a:gd name="T86" fmla="*/ 29 w 172"/>
                    <a:gd name="T87" fmla="*/ 212 h 234"/>
                    <a:gd name="T88" fmla="*/ 29 w 172"/>
                    <a:gd name="T89" fmla="*/ 226 h 234"/>
                    <a:gd name="T90" fmla="*/ 54 w 172"/>
                    <a:gd name="T91" fmla="*/ 225 h 234"/>
                    <a:gd name="T92" fmla="*/ 67 w 172"/>
                    <a:gd name="T93" fmla="*/ 230 h 234"/>
                    <a:gd name="T94" fmla="*/ 74 w 172"/>
                    <a:gd name="T95" fmla="*/ 228 h 234"/>
                    <a:gd name="T96" fmla="*/ 82 w 172"/>
                    <a:gd name="T97" fmla="*/ 234 h 234"/>
                    <a:gd name="T98" fmla="*/ 87 w 172"/>
                    <a:gd name="T99" fmla="*/ 228 h 234"/>
                    <a:gd name="T100" fmla="*/ 100 w 172"/>
                    <a:gd name="T101" fmla="*/ 232 h 234"/>
                    <a:gd name="T102" fmla="*/ 122 w 172"/>
                    <a:gd name="T103" fmla="*/ 224 h 234"/>
                    <a:gd name="T104" fmla="*/ 132 w 172"/>
                    <a:gd name="T105" fmla="*/ 228 h 234"/>
                    <a:gd name="T106" fmla="*/ 135 w 172"/>
                    <a:gd name="T107" fmla="*/ 226 h 234"/>
                    <a:gd name="T108" fmla="*/ 134 w 172"/>
                    <a:gd name="T109" fmla="*/ 208 h 234"/>
                    <a:gd name="T110" fmla="*/ 151 w 172"/>
                    <a:gd name="T111" fmla="*/ 193 h 234"/>
                    <a:gd name="T112" fmla="*/ 127 w 172"/>
                    <a:gd name="T113" fmla="*/ 171 h 234"/>
                    <a:gd name="T114" fmla="*/ 116 w 172"/>
                    <a:gd name="T115" fmla="*/ 146 h 234"/>
                    <a:gd name="T116" fmla="*/ 122 w 172"/>
                    <a:gd name="T117" fmla="*/ 151 h 234"/>
                    <a:gd name="T118" fmla="*/ 157 w 172"/>
                    <a:gd name="T119" fmla="*/ 130 h 234"/>
                    <a:gd name="T120" fmla="*/ 158 w 172"/>
                    <a:gd name="T121" fmla="*/ 122 h 234"/>
                    <a:gd name="T122" fmla="*/ 168 w 172"/>
                    <a:gd name="T123" fmla="*/ 131 h 2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2" h="234">
                      <a:moveTo>
                        <a:pt x="168" y="131"/>
                      </a:moveTo>
                      <a:lnTo>
                        <a:pt x="172" y="114"/>
                      </a:lnTo>
                      <a:lnTo>
                        <a:pt x="166" y="106"/>
                      </a:lnTo>
                      <a:lnTo>
                        <a:pt x="162" y="73"/>
                      </a:lnTo>
                      <a:lnTo>
                        <a:pt x="157" y="69"/>
                      </a:lnTo>
                      <a:lnTo>
                        <a:pt x="161" y="53"/>
                      </a:lnTo>
                      <a:lnTo>
                        <a:pt x="157" y="38"/>
                      </a:lnTo>
                      <a:lnTo>
                        <a:pt x="134" y="18"/>
                      </a:lnTo>
                      <a:lnTo>
                        <a:pt x="123" y="21"/>
                      </a:lnTo>
                      <a:lnTo>
                        <a:pt x="127" y="16"/>
                      </a:lnTo>
                      <a:lnTo>
                        <a:pt x="104" y="32"/>
                      </a:lnTo>
                      <a:lnTo>
                        <a:pt x="90" y="32"/>
                      </a:lnTo>
                      <a:lnTo>
                        <a:pt x="96" y="19"/>
                      </a:lnTo>
                      <a:lnTo>
                        <a:pt x="78" y="18"/>
                      </a:lnTo>
                      <a:lnTo>
                        <a:pt x="74" y="14"/>
                      </a:lnTo>
                      <a:lnTo>
                        <a:pt x="74" y="4"/>
                      </a:lnTo>
                      <a:lnTo>
                        <a:pt x="68" y="2"/>
                      </a:lnTo>
                      <a:lnTo>
                        <a:pt x="51" y="0"/>
                      </a:lnTo>
                      <a:lnTo>
                        <a:pt x="58" y="14"/>
                      </a:lnTo>
                      <a:lnTo>
                        <a:pt x="51" y="19"/>
                      </a:lnTo>
                      <a:lnTo>
                        <a:pt x="60" y="35"/>
                      </a:lnTo>
                      <a:lnTo>
                        <a:pt x="50" y="38"/>
                      </a:lnTo>
                      <a:lnTo>
                        <a:pt x="51" y="53"/>
                      </a:lnTo>
                      <a:lnTo>
                        <a:pt x="48" y="46"/>
                      </a:lnTo>
                      <a:lnTo>
                        <a:pt x="41" y="49"/>
                      </a:lnTo>
                      <a:lnTo>
                        <a:pt x="39" y="42"/>
                      </a:lnTo>
                      <a:lnTo>
                        <a:pt x="33" y="41"/>
                      </a:lnTo>
                      <a:lnTo>
                        <a:pt x="24" y="42"/>
                      </a:lnTo>
                      <a:lnTo>
                        <a:pt x="21" y="49"/>
                      </a:lnTo>
                      <a:lnTo>
                        <a:pt x="29" y="57"/>
                      </a:lnTo>
                      <a:lnTo>
                        <a:pt x="21" y="56"/>
                      </a:lnTo>
                      <a:lnTo>
                        <a:pt x="18" y="72"/>
                      </a:lnTo>
                      <a:lnTo>
                        <a:pt x="12" y="75"/>
                      </a:lnTo>
                      <a:lnTo>
                        <a:pt x="20" y="85"/>
                      </a:lnTo>
                      <a:lnTo>
                        <a:pt x="11" y="98"/>
                      </a:lnTo>
                      <a:lnTo>
                        <a:pt x="0" y="97"/>
                      </a:lnTo>
                      <a:lnTo>
                        <a:pt x="0" y="134"/>
                      </a:lnTo>
                      <a:lnTo>
                        <a:pt x="5" y="143"/>
                      </a:lnTo>
                      <a:lnTo>
                        <a:pt x="1" y="151"/>
                      </a:lnTo>
                      <a:lnTo>
                        <a:pt x="6" y="164"/>
                      </a:lnTo>
                      <a:lnTo>
                        <a:pt x="5" y="170"/>
                      </a:lnTo>
                      <a:lnTo>
                        <a:pt x="14" y="180"/>
                      </a:lnTo>
                      <a:lnTo>
                        <a:pt x="39" y="187"/>
                      </a:lnTo>
                      <a:lnTo>
                        <a:pt x="29" y="212"/>
                      </a:lnTo>
                      <a:lnTo>
                        <a:pt x="29" y="226"/>
                      </a:lnTo>
                      <a:lnTo>
                        <a:pt x="54" y="225"/>
                      </a:lnTo>
                      <a:lnTo>
                        <a:pt x="67" y="230"/>
                      </a:lnTo>
                      <a:lnTo>
                        <a:pt x="74" y="228"/>
                      </a:lnTo>
                      <a:lnTo>
                        <a:pt x="82" y="234"/>
                      </a:lnTo>
                      <a:lnTo>
                        <a:pt x="87" y="228"/>
                      </a:lnTo>
                      <a:lnTo>
                        <a:pt x="100" y="232"/>
                      </a:lnTo>
                      <a:lnTo>
                        <a:pt x="122" y="224"/>
                      </a:lnTo>
                      <a:lnTo>
                        <a:pt x="132" y="228"/>
                      </a:lnTo>
                      <a:lnTo>
                        <a:pt x="135" y="226"/>
                      </a:lnTo>
                      <a:lnTo>
                        <a:pt x="134" y="208"/>
                      </a:lnTo>
                      <a:lnTo>
                        <a:pt x="151" y="193"/>
                      </a:lnTo>
                      <a:lnTo>
                        <a:pt x="127" y="171"/>
                      </a:lnTo>
                      <a:lnTo>
                        <a:pt x="116" y="146"/>
                      </a:lnTo>
                      <a:lnTo>
                        <a:pt x="122" y="151"/>
                      </a:lnTo>
                      <a:lnTo>
                        <a:pt x="157" y="130"/>
                      </a:lnTo>
                      <a:lnTo>
                        <a:pt x="158" y="122"/>
                      </a:lnTo>
                      <a:lnTo>
                        <a:pt x="168" y="13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63" name="Group 563"/>
              <p:cNvGrpSpPr>
                <a:grpSpLocks/>
              </p:cNvGrpSpPr>
              <p:nvPr/>
            </p:nvGrpSpPr>
            <p:grpSpPr bwMode="auto">
              <a:xfrm>
                <a:off x="3479" y="2366"/>
                <a:ext cx="125" cy="127"/>
                <a:chOff x="4957" y="3321"/>
                <a:chExt cx="167" cy="171"/>
              </a:xfrm>
              <a:grpFill/>
            </p:grpSpPr>
            <p:sp>
              <p:nvSpPr>
                <p:cNvPr id="160" name="Freeform 564"/>
                <p:cNvSpPr>
                  <a:spLocks/>
                </p:cNvSpPr>
                <p:nvPr/>
              </p:nvSpPr>
              <p:spPr bwMode="auto">
                <a:xfrm>
                  <a:off x="4967" y="3321"/>
                  <a:ext cx="123" cy="103"/>
                </a:xfrm>
                <a:custGeom>
                  <a:avLst/>
                  <a:gdLst>
                    <a:gd name="T0" fmla="*/ 11 w 123"/>
                    <a:gd name="T1" fmla="*/ 69 h 103"/>
                    <a:gd name="T2" fmla="*/ 18 w 123"/>
                    <a:gd name="T3" fmla="*/ 71 h 103"/>
                    <a:gd name="T4" fmla="*/ 19 w 123"/>
                    <a:gd name="T5" fmla="*/ 74 h 103"/>
                    <a:gd name="T6" fmla="*/ 11 w 123"/>
                    <a:gd name="T7" fmla="*/ 74 h 103"/>
                    <a:gd name="T8" fmla="*/ 19 w 123"/>
                    <a:gd name="T9" fmla="*/ 86 h 103"/>
                    <a:gd name="T10" fmla="*/ 48 w 123"/>
                    <a:gd name="T11" fmla="*/ 85 h 103"/>
                    <a:gd name="T12" fmla="*/ 58 w 123"/>
                    <a:gd name="T13" fmla="*/ 90 h 103"/>
                    <a:gd name="T14" fmla="*/ 53 w 123"/>
                    <a:gd name="T15" fmla="*/ 94 h 103"/>
                    <a:gd name="T16" fmla="*/ 67 w 123"/>
                    <a:gd name="T17" fmla="*/ 95 h 103"/>
                    <a:gd name="T18" fmla="*/ 75 w 123"/>
                    <a:gd name="T19" fmla="*/ 103 h 103"/>
                    <a:gd name="T20" fmla="*/ 74 w 123"/>
                    <a:gd name="T21" fmla="*/ 90 h 103"/>
                    <a:gd name="T22" fmla="*/ 45 w 123"/>
                    <a:gd name="T23" fmla="*/ 73 h 103"/>
                    <a:gd name="T24" fmla="*/ 54 w 123"/>
                    <a:gd name="T25" fmla="*/ 71 h 103"/>
                    <a:gd name="T26" fmla="*/ 53 w 123"/>
                    <a:gd name="T27" fmla="*/ 63 h 103"/>
                    <a:gd name="T28" fmla="*/ 59 w 123"/>
                    <a:gd name="T29" fmla="*/ 65 h 103"/>
                    <a:gd name="T30" fmla="*/ 48 w 123"/>
                    <a:gd name="T31" fmla="*/ 46 h 103"/>
                    <a:gd name="T32" fmla="*/ 48 w 123"/>
                    <a:gd name="T33" fmla="*/ 31 h 103"/>
                    <a:gd name="T34" fmla="*/ 53 w 123"/>
                    <a:gd name="T35" fmla="*/ 30 h 103"/>
                    <a:gd name="T36" fmla="*/ 51 w 123"/>
                    <a:gd name="T37" fmla="*/ 34 h 103"/>
                    <a:gd name="T38" fmla="*/ 65 w 123"/>
                    <a:gd name="T39" fmla="*/ 47 h 103"/>
                    <a:gd name="T40" fmla="*/ 64 w 123"/>
                    <a:gd name="T41" fmla="*/ 39 h 103"/>
                    <a:gd name="T42" fmla="*/ 74 w 123"/>
                    <a:gd name="T43" fmla="*/ 46 h 103"/>
                    <a:gd name="T44" fmla="*/ 70 w 123"/>
                    <a:gd name="T45" fmla="*/ 36 h 103"/>
                    <a:gd name="T46" fmla="*/ 80 w 123"/>
                    <a:gd name="T47" fmla="*/ 40 h 103"/>
                    <a:gd name="T48" fmla="*/ 68 w 123"/>
                    <a:gd name="T49" fmla="*/ 30 h 103"/>
                    <a:gd name="T50" fmla="*/ 83 w 123"/>
                    <a:gd name="T51" fmla="*/ 22 h 103"/>
                    <a:gd name="T52" fmla="*/ 93 w 123"/>
                    <a:gd name="T53" fmla="*/ 21 h 103"/>
                    <a:gd name="T54" fmla="*/ 114 w 123"/>
                    <a:gd name="T55" fmla="*/ 27 h 103"/>
                    <a:gd name="T56" fmla="*/ 123 w 123"/>
                    <a:gd name="T57" fmla="*/ 8 h 103"/>
                    <a:gd name="T58" fmla="*/ 119 w 123"/>
                    <a:gd name="T59" fmla="*/ 0 h 103"/>
                    <a:gd name="T60" fmla="*/ 116 w 123"/>
                    <a:gd name="T61" fmla="*/ 0 h 103"/>
                    <a:gd name="T62" fmla="*/ 116 w 123"/>
                    <a:gd name="T63" fmla="*/ 7 h 103"/>
                    <a:gd name="T64" fmla="*/ 109 w 123"/>
                    <a:gd name="T65" fmla="*/ 11 h 103"/>
                    <a:gd name="T66" fmla="*/ 103 w 123"/>
                    <a:gd name="T67" fmla="*/ 14 h 103"/>
                    <a:gd name="T68" fmla="*/ 83 w 123"/>
                    <a:gd name="T69" fmla="*/ 5 h 103"/>
                    <a:gd name="T70" fmla="*/ 54 w 123"/>
                    <a:gd name="T71" fmla="*/ 11 h 103"/>
                    <a:gd name="T72" fmla="*/ 16 w 123"/>
                    <a:gd name="T73" fmla="*/ 24 h 103"/>
                    <a:gd name="T74" fmla="*/ 18 w 123"/>
                    <a:gd name="T75" fmla="*/ 31 h 103"/>
                    <a:gd name="T76" fmla="*/ 0 w 123"/>
                    <a:gd name="T77" fmla="*/ 54 h 103"/>
                    <a:gd name="T78" fmla="*/ 11 w 123"/>
                    <a:gd name="T79" fmla="*/ 69 h 10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03">
                      <a:moveTo>
                        <a:pt x="11" y="69"/>
                      </a:moveTo>
                      <a:lnTo>
                        <a:pt x="18" y="71"/>
                      </a:lnTo>
                      <a:lnTo>
                        <a:pt x="19" y="74"/>
                      </a:lnTo>
                      <a:lnTo>
                        <a:pt x="11" y="74"/>
                      </a:lnTo>
                      <a:lnTo>
                        <a:pt x="19" y="86"/>
                      </a:lnTo>
                      <a:lnTo>
                        <a:pt x="48" y="85"/>
                      </a:lnTo>
                      <a:lnTo>
                        <a:pt x="58" y="90"/>
                      </a:lnTo>
                      <a:lnTo>
                        <a:pt x="53" y="94"/>
                      </a:lnTo>
                      <a:lnTo>
                        <a:pt x="67" y="95"/>
                      </a:lnTo>
                      <a:lnTo>
                        <a:pt x="75" y="103"/>
                      </a:lnTo>
                      <a:lnTo>
                        <a:pt x="74" y="90"/>
                      </a:lnTo>
                      <a:lnTo>
                        <a:pt x="45" y="73"/>
                      </a:lnTo>
                      <a:lnTo>
                        <a:pt x="54" y="71"/>
                      </a:lnTo>
                      <a:lnTo>
                        <a:pt x="53" y="63"/>
                      </a:lnTo>
                      <a:lnTo>
                        <a:pt x="59" y="65"/>
                      </a:lnTo>
                      <a:lnTo>
                        <a:pt x="48" y="46"/>
                      </a:lnTo>
                      <a:lnTo>
                        <a:pt x="48" y="31"/>
                      </a:lnTo>
                      <a:lnTo>
                        <a:pt x="53" y="30"/>
                      </a:lnTo>
                      <a:lnTo>
                        <a:pt x="51" y="34"/>
                      </a:lnTo>
                      <a:lnTo>
                        <a:pt x="65" y="47"/>
                      </a:lnTo>
                      <a:lnTo>
                        <a:pt x="64" y="39"/>
                      </a:lnTo>
                      <a:lnTo>
                        <a:pt x="74" y="46"/>
                      </a:lnTo>
                      <a:lnTo>
                        <a:pt x="70" y="36"/>
                      </a:lnTo>
                      <a:lnTo>
                        <a:pt x="80" y="40"/>
                      </a:lnTo>
                      <a:lnTo>
                        <a:pt x="68" y="30"/>
                      </a:lnTo>
                      <a:lnTo>
                        <a:pt x="83" y="22"/>
                      </a:lnTo>
                      <a:lnTo>
                        <a:pt x="93" y="21"/>
                      </a:lnTo>
                      <a:lnTo>
                        <a:pt x="114" y="27"/>
                      </a:lnTo>
                      <a:lnTo>
                        <a:pt x="123" y="8"/>
                      </a:lnTo>
                      <a:lnTo>
                        <a:pt x="119" y="0"/>
                      </a:lnTo>
                      <a:lnTo>
                        <a:pt x="116" y="0"/>
                      </a:lnTo>
                      <a:lnTo>
                        <a:pt x="116" y="7"/>
                      </a:lnTo>
                      <a:lnTo>
                        <a:pt x="109" y="11"/>
                      </a:lnTo>
                      <a:lnTo>
                        <a:pt x="103" y="14"/>
                      </a:lnTo>
                      <a:lnTo>
                        <a:pt x="83" y="5"/>
                      </a:lnTo>
                      <a:lnTo>
                        <a:pt x="54" y="11"/>
                      </a:lnTo>
                      <a:lnTo>
                        <a:pt x="16" y="24"/>
                      </a:lnTo>
                      <a:lnTo>
                        <a:pt x="18" y="31"/>
                      </a:lnTo>
                      <a:lnTo>
                        <a:pt x="0" y="54"/>
                      </a:lnTo>
                      <a:lnTo>
                        <a:pt x="11" y="6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1" name="Freeform 565"/>
                <p:cNvSpPr>
                  <a:spLocks/>
                </p:cNvSpPr>
                <p:nvPr/>
              </p:nvSpPr>
              <p:spPr bwMode="auto">
                <a:xfrm>
                  <a:off x="4957" y="3374"/>
                  <a:ext cx="8" cy="8"/>
                </a:xfrm>
                <a:custGeom>
                  <a:avLst/>
                  <a:gdLst>
                    <a:gd name="T0" fmla="*/ 8 w 8"/>
                    <a:gd name="T1" fmla="*/ 8 h 8"/>
                    <a:gd name="T2" fmla="*/ 4 w 8"/>
                    <a:gd name="T3" fmla="*/ 0 h 8"/>
                    <a:gd name="T4" fmla="*/ 0 w 8"/>
                    <a:gd name="T5" fmla="*/ 0 h 8"/>
                    <a:gd name="T6" fmla="*/ 8 w 8"/>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8">
                      <a:moveTo>
                        <a:pt x="8" y="8"/>
                      </a:moveTo>
                      <a:lnTo>
                        <a:pt x="4" y="0"/>
                      </a:lnTo>
                      <a:lnTo>
                        <a:pt x="0" y="0"/>
                      </a:lnTo>
                      <a:lnTo>
                        <a:pt x="8"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2" name="Freeform 566"/>
                <p:cNvSpPr>
                  <a:spLocks/>
                </p:cNvSpPr>
                <p:nvPr/>
              </p:nvSpPr>
              <p:spPr bwMode="auto">
                <a:xfrm>
                  <a:off x="4971" y="3406"/>
                  <a:ext cx="7" cy="9"/>
                </a:xfrm>
                <a:custGeom>
                  <a:avLst/>
                  <a:gdLst>
                    <a:gd name="T0" fmla="*/ 7 w 7"/>
                    <a:gd name="T1" fmla="*/ 9 h 9"/>
                    <a:gd name="T2" fmla="*/ 5 w 7"/>
                    <a:gd name="T3" fmla="*/ 0 h 9"/>
                    <a:gd name="T4" fmla="*/ 0 w 7"/>
                    <a:gd name="T5" fmla="*/ 4 h 9"/>
                    <a:gd name="T6" fmla="*/ 7 w 7"/>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9">
                      <a:moveTo>
                        <a:pt x="7" y="9"/>
                      </a:moveTo>
                      <a:lnTo>
                        <a:pt x="5" y="0"/>
                      </a:lnTo>
                      <a:lnTo>
                        <a:pt x="0" y="4"/>
                      </a:lnTo>
                      <a:lnTo>
                        <a:pt x="7"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3" name="Freeform 567"/>
                <p:cNvSpPr>
                  <a:spLocks/>
                </p:cNvSpPr>
                <p:nvPr/>
              </p:nvSpPr>
              <p:spPr bwMode="auto">
                <a:xfrm>
                  <a:off x="4986" y="3409"/>
                  <a:ext cx="44" cy="46"/>
                </a:xfrm>
                <a:custGeom>
                  <a:avLst/>
                  <a:gdLst>
                    <a:gd name="T0" fmla="*/ 16 w 44"/>
                    <a:gd name="T1" fmla="*/ 0 h 46"/>
                    <a:gd name="T2" fmla="*/ 5 w 44"/>
                    <a:gd name="T3" fmla="*/ 2 h 46"/>
                    <a:gd name="T4" fmla="*/ 0 w 44"/>
                    <a:gd name="T5" fmla="*/ 12 h 46"/>
                    <a:gd name="T6" fmla="*/ 9 w 44"/>
                    <a:gd name="T7" fmla="*/ 25 h 46"/>
                    <a:gd name="T8" fmla="*/ 9 w 44"/>
                    <a:gd name="T9" fmla="*/ 35 h 46"/>
                    <a:gd name="T10" fmla="*/ 12 w 44"/>
                    <a:gd name="T11" fmla="*/ 38 h 46"/>
                    <a:gd name="T12" fmla="*/ 16 w 44"/>
                    <a:gd name="T13" fmla="*/ 31 h 46"/>
                    <a:gd name="T14" fmla="*/ 22 w 44"/>
                    <a:gd name="T15" fmla="*/ 46 h 46"/>
                    <a:gd name="T16" fmla="*/ 29 w 44"/>
                    <a:gd name="T17" fmla="*/ 37 h 46"/>
                    <a:gd name="T18" fmla="*/ 38 w 44"/>
                    <a:gd name="T19" fmla="*/ 46 h 46"/>
                    <a:gd name="T20" fmla="*/ 30 w 44"/>
                    <a:gd name="T21" fmla="*/ 18 h 46"/>
                    <a:gd name="T22" fmla="*/ 38 w 44"/>
                    <a:gd name="T23" fmla="*/ 25 h 46"/>
                    <a:gd name="T24" fmla="*/ 44 w 44"/>
                    <a:gd name="T25" fmla="*/ 20 h 46"/>
                    <a:gd name="T26" fmla="*/ 38 w 44"/>
                    <a:gd name="T27" fmla="*/ 8 h 46"/>
                    <a:gd name="T28" fmla="*/ 16 w 44"/>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16" y="0"/>
                      </a:moveTo>
                      <a:lnTo>
                        <a:pt x="5" y="2"/>
                      </a:lnTo>
                      <a:lnTo>
                        <a:pt x="0" y="12"/>
                      </a:lnTo>
                      <a:lnTo>
                        <a:pt x="9" y="25"/>
                      </a:lnTo>
                      <a:lnTo>
                        <a:pt x="9" y="35"/>
                      </a:lnTo>
                      <a:lnTo>
                        <a:pt x="12" y="38"/>
                      </a:lnTo>
                      <a:lnTo>
                        <a:pt x="16" y="31"/>
                      </a:lnTo>
                      <a:lnTo>
                        <a:pt x="22" y="46"/>
                      </a:lnTo>
                      <a:lnTo>
                        <a:pt x="29" y="37"/>
                      </a:lnTo>
                      <a:lnTo>
                        <a:pt x="38" y="46"/>
                      </a:lnTo>
                      <a:lnTo>
                        <a:pt x="30" y="18"/>
                      </a:lnTo>
                      <a:lnTo>
                        <a:pt x="38" y="25"/>
                      </a:lnTo>
                      <a:lnTo>
                        <a:pt x="44" y="20"/>
                      </a:lnTo>
                      <a:lnTo>
                        <a:pt x="38" y="8"/>
                      </a:lnTo>
                      <a:lnTo>
                        <a:pt x="1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4" name="Freeform 568"/>
                <p:cNvSpPr>
                  <a:spLocks/>
                </p:cNvSpPr>
                <p:nvPr/>
              </p:nvSpPr>
              <p:spPr bwMode="auto">
                <a:xfrm>
                  <a:off x="5056" y="3417"/>
                  <a:ext cx="5" cy="8"/>
                </a:xfrm>
                <a:custGeom>
                  <a:avLst/>
                  <a:gdLst>
                    <a:gd name="T0" fmla="*/ 5 w 5"/>
                    <a:gd name="T1" fmla="*/ 8 h 8"/>
                    <a:gd name="T2" fmla="*/ 5 w 5"/>
                    <a:gd name="T3" fmla="*/ 2 h 8"/>
                    <a:gd name="T4" fmla="*/ 0 w 5"/>
                    <a:gd name="T5" fmla="*/ 0 h 8"/>
                    <a:gd name="T6" fmla="*/ 5 w 5"/>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8">
                      <a:moveTo>
                        <a:pt x="5" y="8"/>
                      </a:moveTo>
                      <a:lnTo>
                        <a:pt x="5" y="2"/>
                      </a:lnTo>
                      <a:lnTo>
                        <a:pt x="0" y="0"/>
                      </a:lnTo>
                      <a:lnTo>
                        <a:pt x="5"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5" name="Freeform 569"/>
                <p:cNvSpPr>
                  <a:spLocks/>
                </p:cNvSpPr>
                <p:nvPr/>
              </p:nvSpPr>
              <p:spPr bwMode="auto">
                <a:xfrm>
                  <a:off x="5032" y="3474"/>
                  <a:ext cx="53" cy="18"/>
                </a:xfrm>
                <a:custGeom>
                  <a:avLst/>
                  <a:gdLst>
                    <a:gd name="T0" fmla="*/ 29 w 53"/>
                    <a:gd name="T1" fmla="*/ 5 h 18"/>
                    <a:gd name="T2" fmla="*/ 16 w 53"/>
                    <a:gd name="T3" fmla="*/ 6 h 18"/>
                    <a:gd name="T4" fmla="*/ 12 w 53"/>
                    <a:gd name="T5" fmla="*/ 0 h 18"/>
                    <a:gd name="T6" fmla="*/ 4 w 53"/>
                    <a:gd name="T7" fmla="*/ 0 h 18"/>
                    <a:gd name="T8" fmla="*/ 0 w 53"/>
                    <a:gd name="T9" fmla="*/ 10 h 18"/>
                    <a:gd name="T10" fmla="*/ 18 w 53"/>
                    <a:gd name="T11" fmla="*/ 11 h 18"/>
                    <a:gd name="T12" fmla="*/ 24 w 53"/>
                    <a:gd name="T13" fmla="*/ 18 h 18"/>
                    <a:gd name="T14" fmla="*/ 51 w 53"/>
                    <a:gd name="T15" fmla="*/ 15 h 18"/>
                    <a:gd name="T16" fmla="*/ 53 w 53"/>
                    <a:gd name="T17" fmla="*/ 9 h 18"/>
                    <a:gd name="T18" fmla="*/ 47 w 53"/>
                    <a:gd name="T19" fmla="*/ 11 h 18"/>
                    <a:gd name="T20" fmla="*/ 29 w 53"/>
                    <a:gd name="T21" fmla="*/ 5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18">
                      <a:moveTo>
                        <a:pt x="29" y="5"/>
                      </a:moveTo>
                      <a:lnTo>
                        <a:pt x="16" y="6"/>
                      </a:lnTo>
                      <a:lnTo>
                        <a:pt x="12" y="0"/>
                      </a:lnTo>
                      <a:lnTo>
                        <a:pt x="4" y="0"/>
                      </a:lnTo>
                      <a:lnTo>
                        <a:pt x="0" y="10"/>
                      </a:lnTo>
                      <a:lnTo>
                        <a:pt x="18" y="11"/>
                      </a:lnTo>
                      <a:lnTo>
                        <a:pt x="24" y="18"/>
                      </a:lnTo>
                      <a:lnTo>
                        <a:pt x="51" y="15"/>
                      </a:lnTo>
                      <a:lnTo>
                        <a:pt x="53" y="9"/>
                      </a:lnTo>
                      <a:lnTo>
                        <a:pt x="47" y="11"/>
                      </a:lnTo>
                      <a:lnTo>
                        <a:pt x="29"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6" name="Freeform 570"/>
                <p:cNvSpPr>
                  <a:spLocks/>
                </p:cNvSpPr>
                <p:nvPr/>
              </p:nvSpPr>
              <p:spPr bwMode="auto">
                <a:xfrm>
                  <a:off x="5114" y="3454"/>
                  <a:ext cx="10" cy="12"/>
                </a:xfrm>
                <a:custGeom>
                  <a:avLst/>
                  <a:gdLst>
                    <a:gd name="T0" fmla="*/ 6 w 10"/>
                    <a:gd name="T1" fmla="*/ 9 h 12"/>
                    <a:gd name="T2" fmla="*/ 10 w 10"/>
                    <a:gd name="T3" fmla="*/ 0 h 12"/>
                    <a:gd name="T4" fmla="*/ 0 w 10"/>
                    <a:gd name="T5" fmla="*/ 6 h 12"/>
                    <a:gd name="T6" fmla="*/ 0 w 10"/>
                    <a:gd name="T7" fmla="*/ 12 h 12"/>
                    <a:gd name="T8" fmla="*/ 6 w 10"/>
                    <a:gd name="T9" fmla="*/ 9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6" y="9"/>
                      </a:moveTo>
                      <a:lnTo>
                        <a:pt x="10" y="0"/>
                      </a:lnTo>
                      <a:lnTo>
                        <a:pt x="0" y="6"/>
                      </a:lnTo>
                      <a:lnTo>
                        <a:pt x="0" y="12"/>
                      </a:lnTo>
                      <a:lnTo>
                        <a:pt x="6"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7" name="Freeform 571"/>
                <p:cNvSpPr>
                  <a:spLocks/>
                </p:cNvSpPr>
                <p:nvPr/>
              </p:nvSpPr>
              <p:spPr bwMode="auto">
                <a:xfrm>
                  <a:off x="5077" y="3401"/>
                  <a:ext cx="6" cy="9"/>
                </a:xfrm>
                <a:custGeom>
                  <a:avLst/>
                  <a:gdLst>
                    <a:gd name="T0" fmla="*/ 2 w 6"/>
                    <a:gd name="T1" fmla="*/ 9 h 9"/>
                    <a:gd name="T2" fmla="*/ 6 w 6"/>
                    <a:gd name="T3" fmla="*/ 3 h 9"/>
                    <a:gd name="T4" fmla="*/ 0 w 6"/>
                    <a:gd name="T5" fmla="*/ 0 h 9"/>
                    <a:gd name="T6" fmla="*/ 2 w 6"/>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9">
                      <a:moveTo>
                        <a:pt x="2" y="9"/>
                      </a:moveTo>
                      <a:lnTo>
                        <a:pt x="6" y="3"/>
                      </a:lnTo>
                      <a:lnTo>
                        <a:pt x="0" y="0"/>
                      </a:lnTo>
                      <a:lnTo>
                        <a:pt x="2" y="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8" name="Freeform 572"/>
                <p:cNvSpPr>
                  <a:spLocks/>
                </p:cNvSpPr>
                <p:nvPr/>
              </p:nvSpPr>
              <p:spPr bwMode="auto">
                <a:xfrm>
                  <a:off x="5077" y="3383"/>
                  <a:ext cx="13" cy="7"/>
                </a:xfrm>
                <a:custGeom>
                  <a:avLst/>
                  <a:gdLst>
                    <a:gd name="T0" fmla="*/ 13 w 13"/>
                    <a:gd name="T1" fmla="*/ 7 h 7"/>
                    <a:gd name="T2" fmla="*/ 9 w 13"/>
                    <a:gd name="T3" fmla="*/ 0 h 7"/>
                    <a:gd name="T4" fmla="*/ 0 w 13"/>
                    <a:gd name="T5" fmla="*/ 5 h 7"/>
                    <a:gd name="T6" fmla="*/ 13 w 13"/>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7">
                      <a:moveTo>
                        <a:pt x="13" y="7"/>
                      </a:moveTo>
                      <a:lnTo>
                        <a:pt x="9" y="0"/>
                      </a:lnTo>
                      <a:lnTo>
                        <a:pt x="0" y="5"/>
                      </a:lnTo>
                      <a:lnTo>
                        <a:pt x="13"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69" name="Freeform 573"/>
                <p:cNvSpPr>
                  <a:spLocks/>
                </p:cNvSpPr>
                <p:nvPr/>
              </p:nvSpPr>
              <p:spPr bwMode="auto">
                <a:xfrm>
                  <a:off x="5060" y="3367"/>
                  <a:ext cx="7" cy="4"/>
                </a:xfrm>
                <a:custGeom>
                  <a:avLst/>
                  <a:gdLst>
                    <a:gd name="T0" fmla="*/ 0 w 7"/>
                    <a:gd name="T1" fmla="*/ 4 h 4"/>
                    <a:gd name="T2" fmla="*/ 1 w 7"/>
                    <a:gd name="T3" fmla="*/ 0 h 4"/>
                    <a:gd name="T4" fmla="*/ 6 w 7"/>
                    <a:gd name="T5" fmla="*/ 0 h 4"/>
                    <a:gd name="T6" fmla="*/ 7 w 7"/>
                    <a:gd name="T7" fmla="*/ 1 h 4"/>
                    <a:gd name="T8" fmla="*/ 0 w 7"/>
                    <a:gd name="T9" fmla="*/ 4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
                      <a:moveTo>
                        <a:pt x="0" y="4"/>
                      </a:moveTo>
                      <a:lnTo>
                        <a:pt x="1" y="0"/>
                      </a:lnTo>
                      <a:lnTo>
                        <a:pt x="6" y="0"/>
                      </a:lnTo>
                      <a:lnTo>
                        <a:pt x="7" y="1"/>
                      </a:lnTo>
                      <a:lnTo>
                        <a:pt x="0"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70" name="Freeform 574"/>
                <p:cNvSpPr>
                  <a:spLocks/>
                </p:cNvSpPr>
                <p:nvPr/>
              </p:nvSpPr>
              <p:spPr bwMode="auto">
                <a:xfrm>
                  <a:off x="5050" y="3347"/>
                  <a:ext cx="5" cy="4"/>
                </a:xfrm>
                <a:custGeom>
                  <a:avLst/>
                  <a:gdLst>
                    <a:gd name="T0" fmla="*/ 4 w 5"/>
                    <a:gd name="T1" fmla="*/ 4 h 4"/>
                    <a:gd name="T2" fmla="*/ 5 w 5"/>
                    <a:gd name="T3" fmla="*/ 0 h 4"/>
                    <a:gd name="T4" fmla="*/ 0 w 5"/>
                    <a:gd name="T5" fmla="*/ 1 h 4"/>
                    <a:gd name="T6" fmla="*/ 4 w 5"/>
                    <a:gd name="T7" fmla="*/ 4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
                      <a:moveTo>
                        <a:pt x="4" y="4"/>
                      </a:moveTo>
                      <a:lnTo>
                        <a:pt x="5" y="0"/>
                      </a:lnTo>
                      <a:lnTo>
                        <a:pt x="0" y="1"/>
                      </a:lnTo>
                      <a:lnTo>
                        <a:pt x="4"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71" name="Freeform 575"/>
                <p:cNvSpPr>
                  <a:spLocks/>
                </p:cNvSpPr>
                <p:nvPr/>
              </p:nvSpPr>
              <p:spPr bwMode="auto">
                <a:xfrm>
                  <a:off x="5023" y="3391"/>
                  <a:ext cx="30" cy="26"/>
                </a:xfrm>
                <a:custGeom>
                  <a:avLst/>
                  <a:gdLst>
                    <a:gd name="T0" fmla="*/ 30 w 30"/>
                    <a:gd name="T1" fmla="*/ 23 h 26"/>
                    <a:gd name="T2" fmla="*/ 23 w 30"/>
                    <a:gd name="T3" fmla="*/ 10 h 26"/>
                    <a:gd name="T4" fmla="*/ 7 w 30"/>
                    <a:gd name="T5" fmla="*/ 0 h 26"/>
                    <a:gd name="T6" fmla="*/ 0 w 30"/>
                    <a:gd name="T7" fmla="*/ 5 h 26"/>
                    <a:gd name="T8" fmla="*/ 23 w 30"/>
                    <a:gd name="T9" fmla="*/ 19 h 26"/>
                    <a:gd name="T10" fmla="*/ 27 w 30"/>
                    <a:gd name="T11" fmla="*/ 26 h 26"/>
                    <a:gd name="T12" fmla="*/ 30 w 30"/>
                    <a:gd name="T13" fmla="*/ 26 h 26"/>
                    <a:gd name="T14" fmla="*/ 30 w 30"/>
                    <a:gd name="T15" fmla="*/ 23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26">
                      <a:moveTo>
                        <a:pt x="30" y="23"/>
                      </a:moveTo>
                      <a:lnTo>
                        <a:pt x="23" y="10"/>
                      </a:lnTo>
                      <a:lnTo>
                        <a:pt x="7" y="0"/>
                      </a:lnTo>
                      <a:lnTo>
                        <a:pt x="0" y="5"/>
                      </a:lnTo>
                      <a:lnTo>
                        <a:pt x="23" y="19"/>
                      </a:lnTo>
                      <a:lnTo>
                        <a:pt x="27" y="26"/>
                      </a:lnTo>
                      <a:lnTo>
                        <a:pt x="30" y="26"/>
                      </a:lnTo>
                      <a:lnTo>
                        <a:pt x="30" y="2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64" name="Group 576"/>
              <p:cNvGrpSpPr>
                <a:grpSpLocks/>
              </p:cNvGrpSpPr>
              <p:nvPr/>
            </p:nvGrpSpPr>
            <p:grpSpPr bwMode="auto">
              <a:xfrm>
                <a:off x="3293" y="2260"/>
                <a:ext cx="169" cy="200"/>
                <a:chOff x="4707" y="3178"/>
                <a:chExt cx="227" cy="269"/>
              </a:xfrm>
              <a:grpFill/>
            </p:grpSpPr>
            <p:sp>
              <p:nvSpPr>
                <p:cNvPr id="157" name="Freeform 577"/>
                <p:cNvSpPr>
                  <a:spLocks/>
                </p:cNvSpPr>
                <p:nvPr/>
              </p:nvSpPr>
              <p:spPr bwMode="auto">
                <a:xfrm>
                  <a:off x="4707" y="3178"/>
                  <a:ext cx="227" cy="239"/>
                </a:xfrm>
                <a:custGeom>
                  <a:avLst/>
                  <a:gdLst>
                    <a:gd name="T0" fmla="*/ 138 w 227"/>
                    <a:gd name="T1" fmla="*/ 40 h 239"/>
                    <a:gd name="T2" fmla="*/ 131 w 227"/>
                    <a:gd name="T3" fmla="*/ 23 h 239"/>
                    <a:gd name="T4" fmla="*/ 133 w 227"/>
                    <a:gd name="T5" fmla="*/ 16 h 239"/>
                    <a:gd name="T6" fmla="*/ 103 w 227"/>
                    <a:gd name="T7" fmla="*/ 0 h 239"/>
                    <a:gd name="T8" fmla="*/ 69 w 227"/>
                    <a:gd name="T9" fmla="*/ 11 h 239"/>
                    <a:gd name="T10" fmla="*/ 64 w 227"/>
                    <a:gd name="T11" fmla="*/ 21 h 239"/>
                    <a:gd name="T12" fmla="*/ 43 w 227"/>
                    <a:gd name="T13" fmla="*/ 32 h 239"/>
                    <a:gd name="T14" fmla="*/ 20 w 227"/>
                    <a:gd name="T15" fmla="*/ 31 h 239"/>
                    <a:gd name="T16" fmla="*/ 0 w 227"/>
                    <a:gd name="T17" fmla="*/ 35 h 239"/>
                    <a:gd name="T18" fmla="*/ 0 w 227"/>
                    <a:gd name="T19" fmla="*/ 59 h 239"/>
                    <a:gd name="T20" fmla="*/ 6 w 227"/>
                    <a:gd name="T21" fmla="*/ 79 h 239"/>
                    <a:gd name="T22" fmla="*/ 15 w 227"/>
                    <a:gd name="T23" fmla="*/ 89 h 239"/>
                    <a:gd name="T24" fmla="*/ 39 w 227"/>
                    <a:gd name="T25" fmla="*/ 74 h 239"/>
                    <a:gd name="T26" fmla="*/ 73 w 227"/>
                    <a:gd name="T27" fmla="*/ 110 h 239"/>
                    <a:gd name="T28" fmla="*/ 94 w 227"/>
                    <a:gd name="T29" fmla="*/ 128 h 239"/>
                    <a:gd name="T30" fmla="*/ 134 w 227"/>
                    <a:gd name="T31" fmla="*/ 157 h 239"/>
                    <a:gd name="T32" fmla="*/ 156 w 227"/>
                    <a:gd name="T33" fmla="*/ 172 h 239"/>
                    <a:gd name="T34" fmla="*/ 168 w 227"/>
                    <a:gd name="T35" fmla="*/ 189 h 239"/>
                    <a:gd name="T36" fmla="*/ 182 w 227"/>
                    <a:gd name="T37" fmla="*/ 218 h 239"/>
                    <a:gd name="T38" fmla="*/ 173 w 227"/>
                    <a:gd name="T39" fmla="*/ 232 h 239"/>
                    <a:gd name="T40" fmla="*/ 180 w 227"/>
                    <a:gd name="T41" fmla="*/ 239 h 239"/>
                    <a:gd name="T42" fmla="*/ 191 w 227"/>
                    <a:gd name="T43" fmla="*/ 217 h 239"/>
                    <a:gd name="T44" fmla="*/ 200 w 227"/>
                    <a:gd name="T45" fmla="*/ 202 h 239"/>
                    <a:gd name="T46" fmla="*/ 193 w 227"/>
                    <a:gd name="T47" fmla="*/ 179 h 239"/>
                    <a:gd name="T48" fmla="*/ 216 w 227"/>
                    <a:gd name="T49" fmla="*/ 182 h 239"/>
                    <a:gd name="T50" fmla="*/ 227 w 227"/>
                    <a:gd name="T51" fmla="*/ 186 h 239"/>
                    <a:gd name="T52" fmla="*/ 177 w 227"/>
                    <a:gd name="T53" fmla="*/ 151 h 239"/>
                    <a:gd name="T54" fmla="*/ 179 w 227"/>
                    <a:gd name="T55" fmla="*/ 138 h 239"/>
                    <a:gd name="T56" fmla="*/ 153 w 227"/>
                    <a:gd name="T57" fmla="*/ 134 h 239"/>
                    <a:gd name="T58" fmla="*/ 131 w 227"/>
                    <a:gd name="T59" fmla="*/ 95 h 239"/>
                    <a:gd name="T60" fmla="*/ 107 w 227"/>
                    <a:gd name="T61" fmla="*/ 68 h 239"/>
                    <a:gd name="T62" fmla="*/ 107 w 227"/>
                    <a:gd name="T63" fmla="*/ 55 h 239"/>
                    <a:gd name="T64" fmla="*/ 124 w 227"/>
                    <a:gd name="T65" fmla="*/ 37 h 239"/>
                    <a:gd name="T66" fmla="*/ 133 w 227"/>
                    <a:gd name="T67" fmla="*/ 42 h 2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39">
                      <a:moveTo>
                        <a:pt x="133" y="42"/>
                      </a:moveTo>
                      <a:lnTo>
                        <a:pt x="138" y="40"/>
                      </a:lnTo>
                      <a:lnTo>
                        <a:pt x="134" y="33"/>
                      </a:lnTo>
                      <a:lnTo>
                        <a:pt x="131" y="23"/>
                      </a:lnTo>
                      <a:lnTo>
                        <a:pt x="128" y="23"/>
                      </a:lnTo>
                      <a:lnTo>
                        <a:pt x="133" y="16"/>
                      </a:lnTo>
                      <a:lnTo>
                        <a:pt x="111" y="10"/>
                      </a:lnTo>
                      <a:lnTo>
                        <a:pt x="103" y="0"/>
                      </a:lnTo>
                      <a:lnTo>
                        <a:pt x="69" y="5"/>
                      </a:lnTo>
                      <a:lnTo>
                        <a:pt x="69" y="11"/>
                      </a:lnTo>
                      <a:lnTo>
                        <a:pt x="63" y="12"/>
                      </a:lnTo>
                      <a:lnTo>
                        <a:pt x="64" y="21"/>
                      </a:lnTo>
                      <a:lnTo>
                        <a:pt x="49" y="16"/>
                      </a:lnTo>
                      <a:lnTo>
                        <a:pt x="43" y="32"/>
                      </a:lnTo>
                      <a:lnTo>
                        <a:pt x="32" y="19"/>
                      </a:lnTo>
                      <a:lnTo>
                        <a:pt x="20" y="31"/>
                      </a:lnTo>
                      <a:lnTo>
                        <a:pt x="5" y="33"/>
                      </a:lnTo>
                      <a:lnTo>
                        <a:pt x="0" y="35"/>
                      </a:lnTo>
                      <a:lnTo>
                        <a:pt x="6" y="50"/>
                      </a:lnTo>
                      <a:lnTo>
                        <a:pt x="0" y="59"/>
                      </a:lnTo>
                      <a:lnTo>
                        <a:pt x="3" y="61"/>
                      </a:lnTo>
                      <a:lnTo>
                        <a:pt x="6" y="79"/>
                      </a:lnTo>
                      <a:lnTo>
                        <a:pt x="14" y="80"/>
                      </a:lnTo>
                      <a:lnTo>
                        <a:pt x="15" y="89"/>
                      </a:lnTo>
                      <a:lnTo>
                        <a:pt x="26" y="86"/>
                      </a:lnTo>
                      <a:lnTo>
                        <a:pt x="39" y="74"/>
                      </a:lnTo>
                      <a:lnTo>
                        <a:pt x="65" y="85"/>
                      </a:lnTo>
                      <a:lnTo>
                        <a:pt x="73" y="110"/>
                      </a:lnTo>
                      <a:lnTo>
                        <a:pt x="85" y="127"/>
                      </a:lnTo>
                      <a:lnTo>
                        <a:pt x="94" y="128"/>
                      </a:lnTo>
                      <a:lnTo>
                        <a:pt x="121" y="157"/>
                      </a:lnTo>
                      <a:lnTo>
                        <a:pt x="134" y="157"/>
                      </a:lnTo>
                      <a:lnTo>
                        <a:pt x="147" y="172"/>
                      </a:lnTo>
                      <a:lnTo>
                        <a:pt x="156" y="172"/>
                      </a:lnTo>
                      <a:lnTo>
                        <a:pt x="160" y="183"/>
                      </a:lnTo>
                      <a:lnTo>
                        <a:pt x="168" y="189"/>
                      </a:lnTo>
                      <a:lnTo>
                        <a:pt x="172" y="186"/>
                      </a:lnTo>
                      <a:lnTo>
                        <a:pt x="182" y="218"/>
                      </a:lnTo>
                      <a:lnTo>
                        <a:pt x="175" y="222"/>
                      </a:lnTo>
                      <a:lnTo>
                        <a:pt x="173" y="232"/>
                      </a:lnTo>
                      <a:lnTo>
                        <a:pt x="174" y="239"/>
                      </a:lnTo>
                      <a:lnTo>
                        <a:pt x="180" y="239"/>
                      </a:lnTo>
                      <a:lnTo>
                        <a:pt x="189" y="228"/>
                      </a:lnTo>
                      <a:lnTo>
                        <a:pt x="191" y="217"/>
                      </a:lnTo>
                      <a:lnTo>
                        <a:pt x="200" y="213"/>
                      </a:lnTo>
                      <a:lnTo>
                        <a:pt x="200" y="202"/>
                      </a:lnTo>
                      <a:lnTo>
                        <a:pt x="189" y="194"/>
                      </a:lnTo>
                      <a:lnTo>
                        <a:pt x="193" y="179"/>
                      </a:lnTo>
                      <a:lnTo>
                        <a:pt x="202" y="174"/>
                      </a:lnTo>
                      <a:lnTo>
                        <a:pt x="216" y="182"/>
                      </a:lnTo>
                      <a:lnTo>
                        <a:pt x="225" y="192"/>
                      </a:lnTo>
                      <a:lnTo>
                        <a:pt x="227" y="186"/>
                      </a:lnTo>
                      <a:lnTo>
                        <a:pt x="216" y="170"/>
                      </a:lnTo>
                      <a:lnTo>
                        <a:pt x="177" y="151"/>
                      </a:lnTo>
                      <a:lnTo>
                        <a:pt x="181" y="140"/>
                      </a:lnTo>
                      <a:lnTo>
                        <a:pt x="179" y="138"/>
                      </a:lnTo>
                      <a:lnTo>
                        <a:pt x="163" y="141"/>
                      </a:lnTo>
                      <a:lnTo>
                        <a:pt x="153" y="134"/>
                      </a:lnTo>
                      <a:lnTo>
                        <a:pt x="142" y="121"/>
                      </a:lnTo>
                      <a:lnTo>
                        <a:pt x="131" y="95"/>
                      </a:lnTo>
                      <a:lnTo>
                        <a:pt x="111" y="80"/>
                      </a:lnTo>
                      <a:lnTo>
                        <a:pt x="107" y="68"/>
                      </a:lnTo>
                      <a:lnTo>
                        <a:pt x="111" y="58"/>
                      </a:lnTo>
                      <a:lnTo>
                        <a:pt x="107" y="55"/>
                      </a:lnTo>
                      <a:lnTo>
                        <a:pt x="107" y="47"/>
                      </a:lnTo>
                      <a:lnTo>
                        <a:pt x="124" y="37"/>
                      </a:lnTo>
                      <a:lnTo>
                        <a:pt x="131" y="37"/>
                      </a:lnTo>
                      <a:lnTo>
                        <a:pt x="133" y="4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8" name="Freeform 578"/>
                <p:cNvSpPr>
                  <a:spLocks/>
                </p:cNvSpPr>
                <p:nvPr/>
              </p:nvSpPr>
              <p:spPr bwMode="auto">
                <a:xfrm>
                  <a:off x="4735" y="3333"/>
                  <a:ext cx="28" cy="62"/>
                </a:xfrm>
                <a:custGeom>
                  <a:avLst/>
                  <a:gdLst>
                    <a:gd name="T0" fmla="*/ 18 w 28"/>
                    <a:gd name="T1" fmla="*/ 0 h 62"/>
                    <a:gd name="T2" fmla="*/ 25 w 28"/>
                    <a:gd name="T3" fmla="*/ 5 h 62"/>
                    <a:gd name="T4" fmla="*/ 28 w 28"/>
                    <a:gd name="T5" fmla="*/ 15 h 62"/>
                    <a:gd name="T6" fmla="*/ 28 w 28"/>
                    <a:gd name="T7" fmla="*/ 49 h 62"/>
                    <a:gd name="T8" fmla="*/ 25 w 28"/>
                    <a:gd name="T9" fmla="*/ 54 h 62"/>
                    <a:gd name="T10" fmla="*/ 20 w 28"/>
                    <a:gd name="T11" fmla="*/ 53 h 62"/>
                    <a:gd name="T12" fmla="*/ 11 w 28"/>
                    <a:gd name="T13" fmla="*/ 62 h 62"/>
                    <a:gd name="T14" fmla="*/ 5 w 28"/>
                    <a:gd name="T15" fmla="*/ 52 h 62"/>
                    <a:gd name="T16" fmla="*/ 6 w 28"/>
                    <a:gd name="T17" fmla="*/ 35 h 62"/>
                    <a:gd name="T18" fmla="*/ 0 w 28"/>
                    <a:gd name="T19" fmla="*/ 10 h 62"/>
                    <a:gd name="T20" fmla="*/ 7 w 28"/>
                    <a:gd name="T21" fmla="*/ 12 h 62"/>
                    <a:gd name="T22" fmla="*/ 18 w 28"/>
                    <a:gd name="T23" fmla="*/ 0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62">
                      <a:moveTo>
                        <a:pt x="18" y="0"/>
                      </a:moveTo>
                      <a:lnTo>
                        <a:pt x="25" y="5"/>
                      </a:lnTo>
                      <a:lnTo>
                        <a:pt x="28" y="15"/>
                      </a:lnTo>
                      <a:lnTo>
                        <a:pt x="28" y="49"/>
                      </a:lnTo>
                      <a:lnTo>
                        <a:pt x="25" y="54"/>
                      </a:lnTo>
                      <a:lnTo>
                        <a:pt x="20" y="53"/>
                      </a:lnTo>
                      <a:lnTo>
                        <a:pt x="11" y="62"/>
                      </a:lnTo>
                      <a:lnTo>
                        <a:pt x="5" y="52"/>
                      </a:lnTo>
                      <a:lnTo>
                        <a:pt x="6" y="35"/>
                      </a:lnTo>
                      <a:lnTo>
                        <a:pt x="0" y="10"/>
                      </a:lnTo>
                      <a:lnTo>
                        <a:pt x="7" y="12"/>
                      </a:lnTo>
                      <a:lnTo>
                        <a:pt x="1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9" name="Freeform 579"/>
                <p:cNvSpPr>
                  <a:spLocks/>
                </p:cNvSpPr>
                <p:nvPr/>
              </p:nvSpPr>
              <p:spPr bwMode="auto">
                <a:xfrm>
                  <a:off x="4819" y="3409"/>
                  <a:ext cx="60" cy="38"/>
                </a:xfrm>
                <a:custGeom>
                  <a:avLst/>
                  <a:gdLst>
                    <a:gd name="T0" fmla="*/ 60 w 60"/>
                    <a:gd name="T1" fmla="*/ 0 h 38"/>
                    <a:gd name="T2" fmla="*/ 50 w 60"/>
                    <a:gd name="T3" fmla="*/ 21 h 38"/>
                    <a:gd name="T4" fmla="*/ 52 w 60"/>
                    <a:gd name="T5" fmla="*/ 31 h 38"/>
                    <a:gd name="T6" fmla="*/ 50 w 60"/>
                    <a:gd name="T7" fmla="*/ 38 h 38"/>
                    <a:gd name="T8" fmla="*/ 41 w 60"/>
                    <a:gd name="T9" fmla="*/ 38 h 38"/>
                    <a:gd name="T10" fmla="*/ 34 w 60"/>
                    <a:gd name="T11" fmla="*/ 31 h 38"/>
                    <a:gd name="T12" fmla="*/ 2 w 60"/>
                    <a:gd name="T13" fmla="*/ 16 h 38"/>
                    <a:gd name="T14" fmla="*/ 0 w 60"/>
                    <a:gd name="T15" fmla="*/ 8 h 38"/>
                    <a:gd name="T16" fmla="*/ 2 w 60"/>
                    <a:gd name="T17" fmla="*/ 2 h 38"/>
                    <a:gd name="T18" fmla="*/ 12 w 60"/>
                    <a:gd name="T19" fmla="*/ 1 h 38"/>
                    <a:gd name="T20" fmla="*/ 22 w 60"/>
                    <a:gd name="T21" fmla="*/ 7 h 38"/>
                    <a:gd name="T22" fmla="*/ 60 w 60"/>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38">
                      <a:moveTo>
                        <a:pt x="60" y="0"/>
                      </a:moveTo>
                      <a:lnTo>
                        <a:pt x="50" y="21"/>
                      </a:lnTo>
                      <a:lnTo>
                        <a:pt x="52" y="31"/>
                      </a:lnTo>
                      <a:lnTo>
                        <a:pt x="50" y="38"/>
                      </a:lnTo>
                      <a:lnTo>
                        <a:pt x="41" y="38"/>
                      </a:lnTo>
                      <a:lnTo>
                        <a:pt x="34" y="31"/>
                      </a:lnTo>
                      <a:lnTo>
                        <a:pt x="2" y="16"/>
                      </a:lnTo>
                      <a:lnTo>
                        <a:pt x="0" y="8"/>
                      </a:lnTo>
                      <a:lnTo>
                        <a:pt x="2" y="2"/>
                      </a:lnTo>
                      <a:lnTo>
                        <a:pt x="12" y="1"/>
                      </a:lnTo>
                      <a:lnTo>
                        <a:pt x="22" y="7"/>
                      </a:lnTo>
                      <a:lnTo>
                        <a:pt x="6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65" name="Freeform 580"/>
              <p:cNvSpPr>
                <a:spLocks/>
              </p:cNvSpPr>
              <p:nvPr/>
            </p:nvSpPr>
            <p:spPr bwMode="auto">
              <a:xfrm>
                <a:off x="3276" y="2192"/>
                <a:ext cx="11" cy="14"/>
              </a:xfrm>
              <a:custGeom>
                <a:avLst/>
                <a:gdLst>
                  <a:gd name="T0" fmla="*/ 2 w 14"/>
                  <a:gd name="T1" fmla="*/ 13 h 19"/>
                  <a:gd name="T2" fmla="*/ 10 w 14"/>
                  <a:gd name="T3" fmla="*/ 14 h 19"/>
                  <a:gd name="T4" fmla="*/ 11 w 14"/>
                  <a:gd name="T5" fmla="*/ 10 h 19"/>
                  <a:gd name="T6" fmla="*/ 7 w 14"/>
                  <a:gd name="T7" fmla="*/ 0 h 19"/>
                  <a:gd name="T8" fmla="*/ 0 w 14"/>
                  <a:gd name="T9" fmla="*/ 6 h 19"/>
                  <a:gd name="T10" fmla="*/ 2 w 14"/>
                  <a:gd name="T11" fmla="*/ 13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9">
                    <a:moveTo>
                      <a:pt x="3" y="18"/>
                    </a:moveTo>
                    <a:lnTo>
                      <a:pt x="13" y="19"/>
                    </a:lnTo>
                    <a:lnTo>
                      <a:pt x="14" y="13"/>
                    </a:lnTo>
                    <a:lnTo>
                      <a:pt x="9" y="0"/>
                    </a:lnTo>
                    <a:lnTo>
                      <a:pt x="0" y="8"/>
                    </a:lnTo>
                    <a:lnTo>
                      <a:pt x="3" y="1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6" name="Group 581"/>
              <p:cNvGrpSpPr>
                <a:grpSpLocks/>
              </p:cNvGrpSpPr>
              <p:nvPr/>
            </p:nvGrpSpPr>
            <p:grpSpPr bwMode="auto">
              <a:xfrm>
                <a:off x="3246" y="2116"/>
                <a:ext cx="52" cy="63"/>
                <a:chOff x="4644" y="2985"/>
                <a:chExt cx="69" cy="85"/>
              </a:xfrm>
              <a:grpFill/>
            </p:grpSpPr>
            <p:sp>
              <p:nvSpPr>
                <p:cNvPr id="155" name="Freeform 154"/>
                <p:cNvSpPr>
                  <a:spLocks/>
                </p:cNvSpPr>
                <p:nvPr/>
              </p:nvSpPr>
              <p:spPr bwMode="auto">
                <a:xfrm>
                  <a:off x="4668" y="2993"/>
                  <a:ext cx="9" cy="9"/>
                </a:xfrm>
                <a:custGeom>
                  <a:avLst/>
                  <a:gdLst>
                    <a:gd name="T0" fmla="*/ 9 w 9"/>
                    <a:gd name="T1" fmla="*/ 0 h 9"/>
                    <a:gd name="T2" fmla="*/ 0 w 9"/>
                    <a:gd name="T3" fmla="*/ 9 h 9"/>
                    <a:gd name="T4" fmla="*/ 5 w 9"/>
                    <a:gd name="T5" fmla="*/ 0 h 9"/>
                    <a:gd name="T6" fmla="*/ 9 w 9"/>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9">
                      <a:moveTo>
                        <a:pt x="9" y="0"/>
                      </a:moveTo>
                      <a:lnTo>
                        <a:pt x="0" y="9"/>
                      </a:lnTo>
                      <a:lnTo>
                        <a:pt x="5" y="0"/>
                      </a:lnTo>
                      <a:lnTo>
                        <a:pt x="9"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6" name="Freeform 155"/>
                <p:cNvSpPr>
                  <a:spLocks/>
                </p:cNvSpPr>
                <p:nvPr/>
              </p:nvSpPr>
              <p:spPr bwMode="auto">
                <a:xfrm>
                  <a:off x="4644" y="2985"/>
                  <a:ext cx="69" cy="85"/>
                </a:xfrm>
                <a:custGeom>
                  <a:avLst/>
                  <a:gdLst>
                    <a:gd name="T0" fmla="*/ 29 w 69"/>
                    <a:gd name="T1" fmla="*/ 18 h 85"/>
                    <a:gd name="T2" fmla="*/ 33 w 69"/>
                    <a:gd name="T3" fmla="*/ 24 h 85"/>
                    <a:gd name="T4" fmla="*/ 29 w 69"/>
                    <a:gd name="T5" fmla="*/ 26 h 85"/>
                    <a:gd name="T6" fmla="*/ 29 w 69"/>
                    <a:gd name="T7" fmla="*/ 33 h 85"/>
                    <a:gd name="T8" fmla="*/ 37 w 69"/>
                    <a:gd name="T9" fmla="*/ 37 h 85"/>
                    <a:gd name="T10" fmla="*/ 36 w 69"/>
                    <a:gd name="T11" fmla="*/ 29 h 85"/>
                    <a:gd name="T12" fmla="*/ 40 w 69"/>
                    <a:gd name="T13" fmla="*/ 19 h 85"/>
                    <a:gd name="T14" fmla="*/ 37 w 69"/>
                    <a:gd name="T15" fmla="*/ 18 h 85"/>
                    <a:gd name="T16" fmla="*/ 38 w 69"/>
                    <a:gd name="T17" fmla="*/ 7 h 85"/>
                    <a:gd name="T18" fmla="*/ 62 w 69"/>
                    <a:gd name="T19" fmla="*/ 0 h 85"/>
                    <a:gd name="T20" fmla="*/ 69 w 69"/>
                    <a:gd name="T21" fmla="*/ 7 h 85"/>
                    <a:gd name="T22" fmla="*/ 66 w 69"/>
                    <a:gd name="T23" fmla="*/ 23 h 85"/>
                    <a:gd name="T24" fmla="*/ 60 w 69"/>
                    <a:gd name="T25" fmla="*/ 26 h 85"/>
                    <a:gd name="T26" fmla="*/ 68 w 69"/>
                    <a:gd name="T27" fmla="*/ 36 h 85"/>
                    <a:gd name="T28" fmla="*/ 59 w 69"/>
                    <a:gd name="T29" fmla="*/ 49 h 85"/>
                    <a:gd name="T30" fmla="*/ 48 w 69"/>
                    <a:gd name="T31" fmla="*/ 48 h 85"/>
                    <a:gd name="T32" fmla="*/ 48 w 69"/>
                    <a:gd name="T33" fmla="*/ 85 h 85"/>
                    <a:gd name="T34" fmla="*/ 42 w 69"/>
                    <a:gd name="T35" fmla="*/ 82 h 85"/>
                    <a:gd name="T36" fmla="*/ 40 w 69"/>
                    <a:gd name="T37" fmla="*/ 72 h 85"/>
                    <a:gd name="T38" fmla="*/ 30 w 69"/>
                    <a:gd name="T39" fmla="*/ 66 h 85"/>
                    <a:gd name="T40" fmla="*/ 7 w 69"/>
                    <a:gd name="T41" fmla="*/ 71 h 85"/>
                    <a:gd name="T42" fmla="*/ 0 w 69"/>
                    <a:gd name="T43" fmla="*/ 67 h 85"/>
                    <a:gd name="T44" fmla="*/ 16 w 69"/>
                    <a:gd name="T45" fmla="*/ 66 h 85"/>
                    <a:gd name="T46" fmla="*/ 9 w 69"/>
                    <a:gd name="T47" fmla="*/ 62 h 85"/>
                    <a:gd name="T48" fmla="*/ 27 w 69"/>
                    <a:gd name="T49" fmla="*/ 56 h 85"/>
                    <a:gd name="T50" fmla="*/ 16 w 69"/>
                    <a:gd name="T51" fmla="*/ 55 h 85"/>
                    <a:gd name="T52" fmla="*/ 14 w 69"/>
                    <a:gd name="T53" fmla="*/ 49 h 85"/>
                    <a:gd name="T54" fmla="*/ 29 w 69"/>
                    <a:gd name="T55" fmla="*/ 18 h 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9" h="85">
                      <a:moveTo>
                        <a:pt x="29" y="18"/>
                      </a:moveTo>
                      <a:lnTo>
                        <a:pt x="33" y="24"/>
                      </a:lnTo>
                      <a:lnTo>
                        <a:pt x="29" y="26"/>
                      </a:lnTo>
                      <a:lnTo>
                        <a:pt x="29" y="33"/>
                      </a:lnTo>
                      <a:lnTo>
                        <a:pt x="37" y="37"/>
                      </a:lnTo>
                      <a:lnTo>
                        <a:pt x="36" y="29"/>
                      </a:lnTo>
                      <a:lnTo>
                        <a:pt x="40" y="19"/>
                      </a:lnTo>
                      <a:lnTo>
                        <a:pt x="37" y="18"/>
                      </a:lnTo>
                      <a:lnTo>
                        <a:pt x="38" y="7"/>
                      </a:lnTo>
                      <a:lnTo>
                        <a:pt x="62" y="0"/>
                      </a:lnTo>
                      <a:lnTo>
                        <a:pt x="69" y="7"/>
                      </a:lnTo>
                      <a:lnTo>
                        <a:pt x="66" y="23"/>
                      </a:lnTo>
                      <a:lnTo>
                        <a:pt x="60" y="26"/>
                      </a:lnTo>
                      <a:lnTo>
                        <a:pt x="68" y="36"/>
                      </a:lnTo>
                      <a:lnTo>
                        <a:pt x="59" y="49"/>
                      </a:lnTo>
                      <a:lnTo>
                        <a:pt x="48" y="48"/>
                      </a:lnTo>
                      <a:lnTo>
                        <a:pt x="48" y="85"/>
                      </a:lnTo>
                      <a:lnTo>
                        <a:pt x="42" y="82"/>
                      </a:lnTo>
                      <a:lnTo>
                        <a:pt x="40" y="72"/>
                      </a:lnTo>
                      <a:lnTo>
                        <a:pt x="30" y="66"/>
                      </a:lnTo>
                      <a:lnTo>
                        <a:pt x="7" y="71"/>
                      </a:lnTo>
                      <a:lnTo>
                        <a:pt x="0" y="67"/>
                      </a:lnTo>
                      <a:lnTo>
                        <a:pt x="16" y="66"/>
                      </a:lnTo>
                      <a:lnTo>
                        <a:pt x="9" y="62"/>
                      </a:lnTo>
                      <a:lnTo>
                        <a:pt x="27" y="56"/>
                      </a:lnTo>
                      <a:lnTo>
                        <a:pt x="16" y="55"/>
                      </a:lnTo>
                      <a:lnTo>
                        <a:pt x="14" y="49"/>
                      </a:lnTo>
                      <a:lnTo>
                        <a:pt x="29" y="1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67" name="Freeform 584"/>
              <p:cNvSpPr>
                <a:spLocks/>
              </p:cNvSpPr>
              <p:nvPr/>
            </p:nvSpPr>
            <p:spPr bwMode="auto">
              <a:xfrm>
                <a:off x="3487" y="2234"/>
                <a:ext cx="135" cy="95"/>
              </a:xfrm>
              <a:custGeom>
                <a:avLst/>
                <a:gdLst>
                  <a:gd name="T0" fmla="*/ 0 w 182"/>
                  <a:gd name="T1" fmla="*/ 45 h 128"/>
                  <a:gd name="T2" fmla="*/ 13 w 182"/>
                  <a:gd name="T3" fmla="*/ 40 h 128"/>
                  <a:gd name="T4" fmla="*/ 25 w 182"/>
                  <a:gd name="T5" fmla="*/ 13 h 128"/>
                  <a:gd name="T6" fmla="*/ 37 w 182"/>
                  <a:gd name="T7" fmla="*/ 6 h 128"/>
                  <a:gd name="T8" fmla="*/ 62 w 182"/>
                  <a:gd name="T9" fmla="*/ 5 h 128"/>
                  <a:gd name="T10" fmla="*/ 68 w 182"/>
                  <a:gd name="T11" fmla="*/ 9 h 128"/>
                  <a:gd name="T12" fmla="*/ 94 w 182"/>
                  <a:gd name="T13" fmla="*/ 0 h 128"/>
                  <a:gd name="T14" fmla="*/ 103 w 182"/>
                  <a:gd name="T15" fmla="*/ 9 h 128"/>
                  <a:gd name="T16" fmla="*/ 113 w 182"/>
                  <a:gd name="T17" fmla="*/ 30 h 128"/>
                  <a:gd name="T18" fmla="*/ 115 w 182"/>
                  <a:gd name="T19" fmla="*/ 59 h 128"/>
                  <a:gd name="T20" fmla="*/ 120 w 182"/>
                  <a:gd name="T21" fmla="*/ 62 h 128"/>
                  <a:gd name="T22" fmla="*/ 135 w 182"/>
                  <a:gd name="T23" fmla="*/ 59 h 128"/>
                  <a:gd name="T24" fmla="*/ 134 w 182"/>
                  <a:gd name="T25" fmla="*/ 71 h 128"/>
                  <a:gd name="T26" fmla="*/ 127 w 182"/>
                  <a:gd name="T27" fmla="*/ 78 h 128"/>
                  <a:gd name="T28" fmla="*/ 128 w 182"/>
                  <a:gd name="T29" fmla="*/ 71 h 128"/>
                  <a:gd name="T30" fmla="*/ 125 w 182"/>
                  <a:gd name="T31" fmla="*/ 68 h 128"/>
                  <a:gd name="T32" fmla="*/ 122 w 182"/>
                  <a:gd name="T33" fmla="*/ 92 h 128"/>
                  <a:gd name="T34" fmla="*/ 98 w 182"/>
                  <a:gd name="T35" fmla="*/ 85 h 128"/>
                  <a:gd name="T36" fmla="*/ 76 w 182"/>
                  <a:gd name="T37" fmla="*/ 95 h 128"/>
                  <a:gd name="T38" fmla="*/ 41 w 182"/>
                  <a:gd name="T39" fmla="*/ 92 h 128"/>
                  <a:gd name="T40" fmla="*/ 38 w 182"/>
                  <a:gd name="T41" fmla="*/ 89 h 128"/>
                  <a:gd name="T42" fmla="*/ 40 w 182"/>
                  <a:gd name="T43" fmla="*/ 85 h 128"/>
                  <a:gd name="T44" fmla="*/ 36 w 182"/>
                  <a:gd name="T45" fmla="*/ 85 h 128"/>
                  <a:gd name="T46" fmla="*/ 32 w 182"/>
                  <a:gd name="T47" fmla="*/ 79 h 128"/>
                  <a:gd name="T48" fmla="*/ 35 w 182"/>
                  <a:gd name="T49" fmla="*/ 76 h 128"/>
                  <a:gd name="T50" fmla="*/ 33 w 182"/>
                  <a:gd name="T51" fmla="*/ 73 h 128"/>
                  <a:gd name="T52" fmla="*/ 30 w 182"/>
                  <a:gd name="T53" fmla="*/ 76 h 128"/>
                  <a:gd name="T54" fmla="*/ 19 w 182"/>
                  <a:gd name="T55" fmla="*/ 70 h 128"/>
                  <a:gd name="T56" fmla="*/ 18 w 182"/>
                  <a:gd name="T57" fmla="*/ 64 h 128"/>
                  <a:gd name="T58" fmla="*/ 13 w 182"/>
                  <a:gd name="T59" fmla="*/ 62 h 128"/>
                  <a:gd name="T60" fmla="*/ 7 w 182"/>
                  <a:gd name="T61" fmla="*/ 50 h 128"/>
                  <a:gd name="T62" fmla="*/ 0 w 182"/>
                  <a:gd name="T63" fmla="*/ 4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 h="128">
                    <a:moveTo>
                      <a:pt x="0" y="60"/>
                    </a:moveTo>
                    <a:lnTo>
                      <a:pt x="18" y="54"/>
                    </a:lnTo>
                    <a:lnTo>
                      <a:pt x="34" y="18"/>
                    </a:lnTo>
                    <a:lnTo>
                      <a:pt x="50" y="8"/>
                    </a:lnTo>
                    <a:lnTo>
                      <a:pt x="84" y="7"/>
                    </a:lnTo>
                    <a:lnTo>
                      <a:pt x="92" y="12"/>
                    </a:lnTo>
                    <a:lnTo>
                      <a:pt x="127" y="0"/>
                    </a:lnTo>
                    <a:lnTo>
                      <a:pt x="139" y="12"/>
                    </a:lnTo>
                    <a:lnTo>
                      <a:pt x="152" y="40"/>
                    </a:lnTo>
                    <a:lnTo>
                      <a:pt x="155" y="79"/>
                    </a:lnTo>
                    <a:lnTo>
                      <a:pt x="162" y="84"/>
                    </a:lnTo>
                    <a:lnTo>
                      <a:pt x="182" y="80"/>
                    </a:lnTo>
                    <a:lnTo>
                      <a:pt x="181" y="96"/>
                    </a:lnTo>
                    <a:lnTo>
                      <a:pt x="171" y="105"/>
                    </a:lnTo>
                    <a:lnTo>
                      <a:pt x="173" y="96"/>
                    </a:lnTo>
                    <a:lnTo>
                      <a:pt x="169" y="92"/>
                    </a:lnTo>
                    <a:lnTo>
                      <a:pt x="165" y="124"/>
                    </a:lnTo>
                    <a:lnTo>
                      <a:pt x="132" y="115"/>
                    </a:lnTo>
                    <a:lnTo>
                      <a:pt x="102" y="128"/>
                    </a:lnTo>
                    <a:lnTo>
                      <a:pt x="55" y="124"/>
                    </a:lnTo>
                    <a:lnTo>
                      <a:pt x="51" y="120"/>
                    </a:lnTo>
                    <a:lnTo>
                      <a:pt x="54" y="115"/>
                    </a:lnTo>
                    <a:lnTo>
                      <a:pt x="49" y="114"/>
                    </a:lnTo>
                    <a:lnTo>
                      <a:pt x="43" y="106"/>
                    </a:lnTo>
                    <a:lnTo>
                      <a:pt x="47" y="103"/>
                    </a:lnTo>
                    <a:lnTo>
                      <a:pt x="44" y="99"/>
                    </a:lnTo>
                    <a:lnTo>
                      <a:pt x="40" y="103"/>
                    </a:lnTo>
                    <a:lnTo>
                      <a:pt x="25" y="94"/>
                    </a:lnTo>
                    <a:lnTo>
                      <a:pt x="24" y="86"/>
                    </a:lnTo>
                    <a:lnTo>
                      <a:pt x="18" y="84"/>
                    </a:lnTo>
                    <a:lnTo>
                      <a:pt x="10" y="67"/>
                    </a:lnTo>
                    <a:lnTo>
                      <a:pt x="0" y="6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68" name="Group 585"/>
              <p:cNvGrpSpPr>
                <a:grpSpLocks/>
              </p:cNvGrpSpPr>
              <p:nvPr/>
            </p:nvGrpSpPr>
            <p:grpSpPr bwMode="auto">
              <a:xfrm>
                <a:off x="2802" y="2360"/>
                <a:ext cx="306" cy="174"/>
                <a:chOff x="4047" y="3313"/>
                <a:chExt cx="411" cy="234"/>
              </a:xfrm>
              <a:grpFill/>
            </p:grpSpPr>
            <p:sp>
              <p:nvSpPr>
                <p:cNvPr id="151" name="Freeform 586"/>
                <p:cNvSpPr>
                  <a:spLocks/>
                </p:cNvSpPr>
                <p:nvPr/>
              </p:nvSpPr>
              <p:spPr bwMode="auto">
                <a:xfrm>
                  <a:off x="4396" y="3313"/>
                  <a:ext cx="62" cy="126"/>
                </a:xfrm>
                <a:custGeom>
                  <a:avLst/>
                  <a:gdLst>
                    <a:gd name="T0" fmla="*/ 12 w 62"/>
                    <a:gd name="T1" fmla="*/ 8 h 126"/>
                    <a:gd name="T2" fmla="*/ 15 w 62"/>
                    <a:gd name="T3" fmla="*/ 30 h 126"/>
                    <a:gd name="T4" fmla="*/ 0 w 62"/>
                    <a:gd name="T5" fmla="*/ 85 h 126"/>
                    <a:gd name="T6" fmla="*/ 6 w 62"/>
                    <a:gd name="T7" fmla="*/ 92 h 126"/>
                    <a:gd name="T8" fmla="*/ 15 w 62"/>
                    <a:gd name="T9" fmla="*/ 91 h 126"/>
                    <a:gd name="T10" fmla="*/ 11 w 62"/>
                    <a:gd name="T11" fmla="*/ 126 h 126"/>
                    <a:gd name="T12" fmla="*/ 39 w 62"/>
                    <a:gd name="T13" fmla="*/ 122 h 126"/>
                    <a:gd name="T14" fmla="*/ 38 w 62"/>
                    <a:gd name="T15" fmla="*/ 112 h 126"/>
                    <a:gd name="T16" fmla="*/ 48 w 62"/>
                    <a:gd name="T17" fmla="*/ 102 h 126"/>
                    <a:gd name="T18" fmla="*/ 42 w 62"/>
                    <a:gd name="T19" fmla="*/ 91 h 126"/>
                    <a:gd name="T20" fmla="*/ 46 w 62"/>
                    <a:gd name="T21" fmla="*/ 78 h 126"/>
                    <a:gd name="T22" fmla="*/ 40 w 62"/>
                    <a:gd name="T23" fmla="*/ 63 h 126"/>
                    <a:gd name="T24" fmla="*/ 50 w 62"/>
                    <a:gd name="T25" fmla="*/ 55 h 126"/>
                    <a:gd name="T26" fmla="*/ 49 w 62"/>
                    <a:gd name="T27" fmla="*/ 47 h 126"/>
                    <a:gd name="T28" fmla="*/ 51 w 62"/>
                    <a:gd name="T29" fmla="*/ 28 h 126"/>
                    <a:gd name="T30" fmla="*/ 62 w 62"/>
                    <a:gd name="T31" fmla="*/ 13 h 126"/>
                    <a:gd name="T32" fmla="*/ 58 w 62"/>
                    <a:gd name="T33" fmla="*/ 5 h 126"/>
                    <a:gd name="T34" fmla="*/ 29 w 62"/>
                    <a:gd name="T35" fmla="*/ 6 h 126"/>
                    <a:gd name="T36" fmla="*/ 26 w 62"/>
                    <a:gd name="T37" fmla="*/ 0 h 126"/>
                    <a:gd name="T38" fmla="*/ 12 w 62"/>
                    <a:gd name="T39" fmla="*/ 8 h 1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 h="126">
                      <a:moveTo>
                        <a:pt x="12" y="8"/>
                      </a:moveTo>
                      <a:lnTo>
                        <a:pt x="15" y="30"/>
                      </a:lnTo>
                      <a:lnTo>
                        <a:pt x="0" y="85"/>
                      </a:lnTo>
                      <a:lnTo>
                        <a:pt x="6" y="92"/>
                      </a:lnTo>
                      <a:lnTo>
                        <a:pt x="15" y="91"/>
                      </a:lnTo>
                      <a:lnTo>
                        <a:pt x="11" y="126"/>
                      </a:lnTo>
                      <a:lnTo>
                        <a:pt x="39" y="122"/>
                      </a:lnTo>
                      <a:lnTo>
                        <a:pt x="38" y="112"/>
                      </a:lnTo>
                      <a:lnTo>
                        <a:pt x="48" y="102"/>
                      </a:lnTo>
                      <a:lnTo>
                        <a:pt x="42" y="91"/>
                      </a:lnTo>
                      <a:lnTo>
                        <a:pt x="46" y="78"/>
                      </a:lnTo>
                      <a:lnTo>
                        <a:pt x="40" y="63"/>
                      </a:lnTo>
                      <a:lnTo>
                        <a:pt x="50" y="55"/>
                      </a:lnTo>
                      <a:lnTo>
                        <a:pt x="49" y="47"/>
                      </a:lnTo>
                      <a:lnTo>
                        <a:pt x="51" y="28"/>
                      </a:lnTo>
                      <a:lnTo>
                        <a:pt x="62" y="13"/>
                      </a:lnTo>
                      <a:lnTo>
                        <a:pt x="58" y="5"/>
                      </a:lnTo>
                      <a:lnTo>
                        <a:pt x="29" y="6"/>
                      </a:lnTo>
                      <a:lnTo>
                        <a:pt x="26" y="0"/>
                      </a:lnTo>
                      <a:lnTo>
                        <a:pt x="12"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2" name="Freeform 587"/>
                <p:cNvSpPr>
                  <a:spLocks/>
                </p:cNvSpPr>
                <p:nvPr/>
              </p:nvSpPr>
              <p:spPr bwMode="auto">
                <a:xfrm>
                  <a:off x="4047" y="3398"/>
                  <a:ext cx="5" cy="3"/>
                </a:xfrm>
                <a:custGeom>
                  <a:avLst/>
                  <a:gdLst>
                    <a:gd name="T0" fmla="*/ 5 w 5"/>
                    <a:gd name="T1" fmla="*/ 0 h 3"/>
                    <a:gd name="T2" fmla="*/ 0 w 5"/>
                    <a:gd name="T3" fmla="*/ 2 h 3"/>
                    <a:gd name="T4" fmla="*/ 4 w 5"/>
                    <a:gd name="T5" fmla="*/ 3 h 3"/>
                    <a:gd name="T6" fmla="*/ 5 w 5"/>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3">
                      <a:moveTo>
                        <a:pt x="5" y="0"/>
                      </a:moveTo>
                      <a:lnTo>
                        <a:pt x="0" y="2"/>
                      </a:lnTo>
                      <a:lnTo>
                        <a:pt x="4" y="3"/>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3" name="Freeform 588"/>
                <p:cNvSpPr>
                  <a:spLocks/>
                </p:cNvSpPr>
                <p:nvPr/>
              </p:nvSpPr>
              <p:spPr bwMode="auto">
                <a:xfrm>
                  <a:off x="4246" y="3542"/>
                  <a:ext cx="9" cy="5"/>
                </a:xfrm>
                <a:custGeom>
                  <a:avLst/>
                  <a:gdLst>
                    <a:gd name="T0" fmla="*/ 5 w 9"/>
                    <a:gd name="T1" fmla="*/ 0 h 5"/>
                    <a:gd name="T2" fmla="*/ 0 w 9"/>
                    <a:gd name="T3" fmla="*/ 1 h 5"/>
                    <a:gd name="T4" fmla="*/ 5 w 9"/>
                    <a:gd name="T5" fmla="*/ 5 h 5"/>
                    <a:gd name="T6" fmla="*/ 9 w 9"/>
                    <a:gd name="T7" fmla="*/ 3 h 5"/>
                    <a:gd name="T8" fmla="*/ 5 w 9"/>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5" y="0"/>
                      </a:moveTo>
                      <a:lnTo>
                        <a:pt x="0" y="1"/>
                      </a:lnTo>
                      <a:lnTo>
                        <a:pt x="5" y="5"/>
                      </a:lnTo>
                      <a:lnTo>
                        <a:pt x="9" y="3"/>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4" name="Freeform 589"/>
                <p:cNvSpPr>
                  <a:spLocks/>
                </p:cNvSpPr>
                <p:nvPr/>
              </p:nvSpPr>
              <p:spPr bwMode="auto">
                <a:xfrm>
                  <a:off x="4078" y="3420"/>
                  <a:ext cx="13" cy="4"/>
                </a:xfrm>
                <a:custGeom>
                  <a:avLst/>
                  <a:gdLst>
                    <a:gd name="T0" fmla="*/ 13 w 13"/>
                    <a:gd name="T1" fmla="*/ 0 h 4"/>
                    <a:gd name="T2" fmla="*/ 0 w 13"/>
                    <a:gd name="T3" fmla="*/ 0 h 4"/>
                    <a:gd name="T4" fmla="*/ 7 w 13"/>
                    <a:gd name="T5" fmla="*/ 4 h 4"/>
                    <a:gd name="T6" fmla="*/ 13 w 1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4">
                      <a:moveTo>
                        <a:pt x="13" y="0"/>
                      </a:moveTo>
                      <a:lnTo>
                        <a:pt x="0" y="0"/>
                      </a:lnTo>
                      <a:lnTo>
                        <a:pt x="7" y="4"/>
                      </a:lnTo>
                      <a:lnTo>
                        <a:pt x="1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69" name="Group 590"/>
              <p:cNvGrpSpPr>
                <a:grpSpLocks/>
              </p:cNvGrpSpPr>
              <p:nvPr/>
            </p:nvGrpSpPr>
            <p:grpSpPr bwMode="auto">
              <a:xfrm>
                <a:off x="2954" y="2329"/>
                <a:ext cx="304" cy="286"/>
                <a:chOff x="4251" y="3272"/>
                <a:chExt cx="409" cy="384"/>
              </a:xfrm>
              <a:grpFill/>
            </p:grpSpPr>
            <p:grpSp>
              <p:nvGrpSpPr>
                <p:cNvPr id="142" name="Group 591"/>
                <p:cNvGrpSpPr>
                  <a:grpSpLocks/>
                </p:cNvGrpSpPr>
                <p:nvPr/>
              </p:nvGrpSpPr>
              <p:grpSpPr bwMode="auto">
                <a:xfrm>
                  <a:off x="4251" y="3634"/>
                  <a:ext cx="58" cy="22"/>
                  <a:chOff x="4251" y="3634"/>
                  <a:chExt cx="58" cy="22"/>
                </a:xfrm>
                <a:grpFill/>
              </p:grpSpPr>
              <p:sp>
                <p:nvSpPr>
                  <p:cNvPr id="148" name="Freeform 592"/>
                  <p:cNvSpPr>
                    <a:spLocks/>
                  </p:cNvSpPr>
                  <p:nvPr/>
                </p:nvSpPr>
                <p:spPr bwMode="auto">
                  <a:xfrm>
                    <a:off x="4251" y="3638"/>
                    <a:ext cx="13" cy="10"/>
                  </a:xfrm>
                  <a:custGeom>
                    <a:avLst/>
                    <a:gdLst>
                      <a:gd name="T0" fmla="*/ 13 w 13"/>
                      <a:gd name="T1" fmla="*/ 0 h 10"/>
                      <a:gd name="T2" fmla="*/ 0 w 13"/>
                      <a:gd name="T3" fmla="*/ 5 h 10"/>
                      <a:gd name="T4" fmla="*/ 0 w 13"/>
                      <a:gd name="T5" fmla="*/ 9 h 10"/>
                      <a:gd name="T6" fmla="*/ 8 w 13"/>
                      <a:gd name="T7" fmla="*/ 10 h 10"/>
                      <a:gd name="T8" fmla="*/ 13 w 13"/>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0"/>
                        </a:moveTo>
                        <a:lnTo>
                          <a:pt x="0" y="5"/>
                        </a:lnTo>
                        <a:lnTo>
                          <a:pt x="0" y="9"/>
                        </a:lnTo>
                        <a:lnTo>
                          <a:pt x="8" y="10"/>
                        </a:lnTo>
                        <a:lnTo>
                          <a:pt x="1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49" name="Freeform 593"/>
                  <p:cNvSpPr>
                    <a:spLocks/>
                  </p:cNvSpPr>
                  <p:nvPr/>
                </p:nvSpPr>
                <p:spPr bwMode="auto">
                  <a:xfrm>
                    <a:off x="4299" y="3634"/>
                    <a:ext cx="10" cy="14"/>
                  </a:xfrm>
                  <a:custGeom>
                    <a:avLst/>
                    <a:gdLst>
                      <a:gd name="T0" fmla="*/ 10 w 10"/>
                      <a:gd name="T1" fmla="*/ 0 h 14"/>
                      <a:gd name="T2" fmla="*/ 0 w 10"/>
                      <a:gd name="T3" fmla="*/ 14 h 14"/>
                      <a:gd name="T4" fmla="*/ 9 w 10"/>
                      <a:gd name="T5" fmla="*/ 9 h 14"/>
                      <a:gd name="T6" fmla="*/ 10 w 10"/>
                      <a:gd name="T7" fmla="*/ 0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4">
                        <a:moveTo>
                          <a:pt x="10" y="0"/>
                        </a:moveTo>
                        <a:lnTo>
                          <a:pt x="0" y="14"/>
                        </a:lnTo>
                        <a:lnTo>
                          <a:pt x="9" y="9"/>
                        </a:lnTo>
                        <a:lnTo>
                          <a:pt x="1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50" name="Freeform 594"/>
                  <p:cNvSpPr>
                    <a:spLocks/>
                  </p:cNvSpPr>
                  <p:nvPr/>
                </p:nvSpPr>
                <p:spPr bwMode="auto">
                  <a:xfrm>
                    <a:off x="4271" y="3647"/>
                    <a:ext cx="8" cy="9"/>
                  </a:xfrm>
                  <a:custGeom>
                    <a:avLst/>
                    <a:gdLst>
                      <a:gd name="T0" fmla="*/ 3 w 8"/>
                      <a:gd name="T1" fmla="*/ 0 h 9"/>
                      <a:gd name="T2" fmla="*/ 0 w 8"/>
                      <a:gd name="T3" fmla="*/ 9 h 9"/>
                      <a:gd name="T4" fmla="*/ 4 w 8"/>
                      <a:gd name="T5" fmla="*/ 9 h 9"/>
                      <a:gd name="T6" fmla="*/ 8 w 8"/>
                      <a:gd name="T7" fmla="*/ 3 h 9"/>
                      <a:gd name="T8" fmla="*/ 3 w 8"/>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9">
                        <a:moveTo>
                          <a:pt x="3" y="0"/>
                        </a:moveTo>
                        <a:lnTo>
                          <a:pt x="0" y="9"/>
                        </a:lnTo>
                        <a:lnTo>
                          <a:pt x="4" y="9"/>
                        </a:lnTo>
                        <a:lnTo>
                          <a:pt x="8" y="3"/>
                        </a:lnTo>
                        <a:lnTo>
                          <a:pt x="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143" name="Freeform 595"/>
                <p:cNvSpPr>
                  <a:spLocks/>
                </p:cNvSpPr>
                <p:nvPr/>
              </p:nvSpPr>
              <p:spPr bwMode="auto">
                <a:xfrm>
                  <a:off x="4399" y="3272"/>
                  <a:ext cx="243" cy="191"/>
                </a:xfrm>
                <a:custGeom>
                  <a:avLst/>
                  <a:gdLst>
                    <a:gd name="T0" fmla="*/ 145 w 243"/>
                    <a:gd name="T1" fmla="*/ 8 h 191"/>
                    <a:gd name="T2" fmla="*/ 165 w 243"/>
                    <a:gd name="T3" fmla="*/ 23 h 191"/>
                    <a:gd name="T4" fmla="*/ 187 w 243"/>
                    <a:gd name="T5" fmla="*/ 27 h 191"/>
                    <a:gd name="T6" fmla="*/ 196 w 243"/>
                    <a:gd name="T7" fmla="*/ 24 h 191"/>
                    <a:gd name="T8" fmla="*/ 204 w 243"/>
                    <a:gd name="T9" fmla="*/ 27 h 191"/>
                    <a:gd name="T10" fmla="*/ 208 w 243"/>
                    <a:gd name="T11" fmla="*/ 33 h 191"/>
                    <a:gd name="T12" fmla="*/ 210 w 243"/>
                    <a:gd name="T13" fmla="*/ 30 h 191"/>
                    <a:gd name="T14" fmla="*/ 218 w 243"/>
                    <a:gd name="T15" fmla="*/ 34 h 191"/>
                    <a:gd name="T16" fmla="*/ 239 w 243"/>
                    <a:gd name="T17" fmla="*/ 33 h 191"/>
                    <a:gd name="T18" fmla="*/ 243 w 243"/>
                    <a:gd name="T19" fmla="*/ 36 h 191"/>
                    <a:gd name="T20" fmla="*/ 238 w 243"/>
                    <a:gd name="T21" fmla="*/ 49 h 191"/>
                    <a:gd name="T22" fmla="*/ 195 w 243"/>
                    <a:gd name="T23" fmla="*/ 75 h 191"/>
                    <a:gd name="T24" fmla="*/ 173 w 243"/>
                    <a:gd name="T25" fmla="*/ 110 h 191"/>
                    <a:gd name="T26" fmla="*/ 175 w 243"/>
                    <a:gd name="T27" fmla="*/ 120 h 191"/>
                    <a:gd name="T28" fmla="*/ 183 w 243"/>
                    <a:gd name="T29" fmla="*/ 125 h 191"/>
                    <a:gd name="T30" fmla="*/ 181 w 243"/>
                    <a:gd name="T31" fmla="*/ 129 h 191"/>
                    <a:gd name="T32" fmla="*/ 171 w 243"/>
                    <a:gd name="T33" fmla="*/ 137 h 191"/>
                    <a:gd name="T34" fmla="*/ 165 w 243"/>
                    <a:gd name="T35" fmla="*/ 154 h 191"/>
                    <a:gd name="T36" fmla="*/ 154 w 243"/>
                    <a:gd name="T37" fmla="*/ 155 h 191"/>
                    <a:gd name="T38" fmla="*/ 141 w 243"/>
                    <a:gd name="T39" fmla="*/ 174 h 191"/>
                    <a:gd name="T40" fmla="*/ 95 w 243"/>
                    <a:gd name="T41" fmla="*/ 175 h 191"/>
                    <a:gd name="T42" fmla="*/ 75 w 243"/>
                    <a:gd name="T43" fmla="*/ 191 h 191"/>
                    <a:gd name="T44" fmla="*/ 63 w 243"/>
                    <a:gd name="T45" fmla="*/ 187 h 191"/>
                    <a:gd name="T46" fmla="*/ 52 w 243"/>
                    <a:gd name="T47" fmla="*/ 167 h 191"/>
                    <a:gd name="T48" fmla="*/ 36 w 243"/>
                    <a:gd name="T49" fmla="*/ 163 h 191"/>
                    <a:gd name="T50" fmla="*/ 35 w 243"/>
                    <a:gd name="T51" fmla="*/ 153 h 191"/>
                    <a:gd name="T52" fmla="*/ 45 w 243"/>
                    <a:gd name="T53" fmla="*/ 143 h 191"/>
                    <a:gd name="T54" fmla="*/ 39 w 243"/>
                    <a:gd name="T55" fmla="*/ 132 h 191"/>
                    <a:gd name="T56" fmla="*/ 43 w 243"/>
                    <a:gd name="T57" fmla="*/ 119 h 191"/>
                    <a:gd name="T58" fmla="*/ 37 w 243"/>
                    <a:gd name="T59" fmla="*/ 104 h 191"/>
                    <a:gd name="T60" fmla="*/ 47 w 243"/>
                    <a:gd name="T61" fmla="*/ 96 h 191"/>
                    <a:gd name="T62" fmla="*/ 46 w 243"/>
                    <a:gd name="T63" fmla="*/ 88 h 191"/>
                    <a:gd name="T64" fmla="*/ 48 w 243"/>
                    <a:gd name="T65" fmla="*/ 69 h 191"/>
                    <a:gd name="T66" fmla="*/ 59 w 243"/>
                    <a:gd name="T67" fmla="*/ 54 h 191"/>
                    <a:gd name="T68" fmla="*/ 55 w 243"/>
                    <a:gd name="T69" fmla="*/ 46 h 191"/>
                    <a:gd name="T70" fmla="*/ 26 w 243"/>
                    <a:gd name="T71" fmla="*/ 47 h 191"/>
                    <a:gd name="T72" fmla="*/ 23 w 243"/>
                    <a:gd name="T73" fmla="*/ 41 h 191"/>
                    <a:gd name="T74" fmla="*/ 9 w 243"/>
                    <a:gd name="T75" fmla="*/ 49 h 191"/>
                    <a:gd name="T76" fmla="*/ 12 w 243"/>
                    <a:gd name="T77" fmla="*/ 35 h 191"/>
                    <a:gd name="T78" fmla="*/ 9 w 243"/>
                    <a:gd name="T79" fmla="*/ 36 h 191"/>
                    <a:gd name="T80" fmla="*/ 7 w 243"/>
                    <a:gd name="T81" fmla="*/ 31 h 191"/>
                    <a:gd name="T82" fmla="*/ 9 w 243"/>
                    <a:gd name="T83" fmla="*/ 26 h 191"/>
                    <a:gd name="T84" fmla="*/ 0 w 243"/>
                    <a:gd name="T85" fmla="*/ 18 h 191"/>
                    <a:gd name="T86" fmla="*/ 6 w 243"/>
                    <a:gd name="T87" fmla="*/ 11 h 191"/>
                    <a:gd name="T88" fmla="*/ 17 w 243"/>
                    <a:gd name="T89" fmla="*/ 10 h 191"/>
                    <a:gd name="T90" fmla="*/ 22 w 243"/>
                    <a:gd name="T91" fmla="*/ 0 h 191"/>
                    <a:gd name="T92" fmla="*/ 145 w 243"/>
                    <a:gd name="T93" fmla="*/ 8 h 1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3" h="191">
                      <a:moveTo>
                        <a:pt x="145" y="8"/>
                      </a:moveTo>
                      <a:lnTo>
                        <a:pt x="165" y="23"/>
                      </a:lnTo>
                      <a:lnTo>
                        <a:pt x="187" y="27"/>
                      </a:lnTo>
                      <a:lnTo>
                        <a:pt x="196" y="24"/>
                      </a:lnTo>
                      <a:lnTo>
                        <a:pt x="204" y="27"/>
                      </a:lnTo>
                      <a:lnTo>
                        <a:pt x="208" y="33"/>
                      </a:lnTo>
                      <a:lnTo>
                        <a:pt x="210" y="30"/>
                      </a:lnTo>
                      <a:lnTo>
                        <a:pt x="218" y="34"/>
                      </a:lnTo>
                      <a:lnTo>
                        <a:pt x="239" y="33"/>
                      </a:lnTo>
                      <a:lnTo>
                        <a:pt x="243" y="36"/>
                      </a:lnTo>
                      <a:lnTo>
                        <a:pt x="238" y="49"/>
                      </a:lnTo>
                      <a:lnTo>
                        <a:pt x="195" y="75"/>
                      </a:lnTo>
                      <a:lnTo>
                        <a:pt x="173" y="110"/>
                      </a:lnTo>
                      <a:lnTo>
                        <a:pt x="175" y="120"/>
                      </a:lnTo>
                      <a:lnTo>
                        <a:pt x="183" y="125"/>
                      </a:lnTo>
                      <a:lnTo>
                        <a:pt x="181" y="129"/>
                      </a:lnTo>
                      <a:lnTo>
                        <a:pt x="171" y="137"/>
                      </a:lnTo>
                      <a:lnTo>
                        <a:pt x="165" y="154"/>
                      </a:lnTo>
                      <a:lnTo>
                        <a:pt x="154" y="155"/>
                      </a:lnTo>
                      <a:lnTo>
                        <a:pt x="141" y="174"/>
                      </a:lnTo>
                      <a:lnTo>
                        <a:pt x="95" y="175"/>
                      </a:lnTo>
                      <a:lnTo>
                        <a:pt x="75" y="191"/>
                      </a:lnTo>
                      <a:lnTo>
                        <a:pt x="63" y="187"/>
                      </a:lnTo>
                      <a:lnTo>
                        <a:pt x="52" y="167"/>
                      </a:lnTo>
                      <a:lnTo>
                        <a:pt x="36" y="163"/>
                      </a:lnTo>
                      <a:lnTo>
                        <a:pt x="35" y="153"/>
                      </a:lnTo>
                      <a:lnTo>
                        <a:pt x="45" y="143"/>
                      </a:lnTo>
                      <a:lnTo>
                        <a:pt x="39" y="132"/>
                      </a:lnTo>
                      <a:lnTo>
                        <a:pt x="43" y="119"/>
                      </a:lnTo>
                      <a:lnTo>
                        <a:pt x="37" y="104"/>
                      </a:lnTo>
                      <a:lnTo>
                        <a:pt x="47" y="96"/>
                      </a:lnTo>
                      <a:lnTo>
                        <a:pt x="46" y="88"/>
                      </a:lnTo>
                      <a:lnTo>
                        <a:pt x="48" y="69"/>
                      </a:lnTo>
                      <a:lnTo>
                        <a:pt x="59" y="54"/>
                      </a:lnTo>
                      <a:lnTo>
                        <a:pt x="55" y="46"/>
                      </a:lnTo>
                      <a:lnTo>
                        <a:pt x="26" y="47"/>
                      </a:lnTo>
                      <a:lnTo>
                        <a:pt x="23" y="41"/>
                      </a:lnTo>
                      <a:lnTo>
                        <a:pt x="9" y="49"/>
                      </a:lnTo>
                      <a:lnTo>
                        <a:pt x="12" y="35"/>
                      </a:lnTo>
                      <a:lnTo>
                        <a:pt x="9" y="36"/>
                      </a:lnTo>
                      <a:lnTo>
                        <a:pt x="7" y="31"/>
                      </a:lnTo>
                      <a:lnTo>
                        <a:pt x="9" y="26"/>
                      </a:lnTo>
                      <a:lnTo>
                        <a:pt x="0" y="18"/>
                      </a:lnTo>
                      <a:lnTo>
                        <a:pt x="6" y="11"/>
                      </a:lnTo>
                      <a:lnTo>
                        <a:pt x="17" y="10"/>
                      </a:lnTo>
                      <a:lnTo>
                        <a:pt x="22" y="0"/>
                      </a:lnTo>
                      <a:lnTo>
                        <a:pt x="145"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44" name="Group 596"/>
                <p:cNvGrpSpPr>
                  <a:grpSpLocks/>
                </p:cNvGrpSpPr>
                <p:nvPr/>
              </p:nvGrpSpPr>
              <p:grpSpPr bwMode="auto">
                <a:xfrm>
                  <a:off x="4602" y="3366"/>
                  <a:ext cx="58" cy="29"/>
                  <a:chOff x="4602" y="3366"/>
                  <a:chExt cx="58" cy="29"/>
                </a:xfrm>
                <a:grpFill/>
              </p:grpSpPr>
              <p:sp>
                <p:nvSpPr>
                  <p:cNvPr id="145" name="Freeform 597"/>
                  <p:cNvSpPr>
                    <a:spLocks/>
                  </p:cNvSpPr>
                  <p:nvPr/>
                </p:nvSpPr>
                <p:spPr bwMode="auto">
                  <a:xfrm>
                    <a:off x="4602" y="3390"/>
                    <a:ext cx="5" cy="5"/>
                  </a:xfrm>
                  <a:custGeom>
                    <a:avLst/>
                    <a:gdLst>
                      <a:gd name="T0" fmla="*/ 5 w 5"/>
                      <a:gd name="T1" fmla="*/ 0 h 5"/>
                      <a:gd name="T2" fmla="*/ 3 w 5"/>
                      <a:gd name="T3" fmla="*/ 5 h 5"/>
                      <a:gd name="T4" fmla="*/ 0 w 5"/>
                      <a:gd name="T5" fmla="*/ 4 h 5"/>
                      <a:gd name="T6" fmla="*/ 5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5" y="0"/>
                        </a:moveTo>
                        <a:lnTo>
                          <a:pt x="3" y="5"/>
                        </a:lnTo>
                        <a:lnTo>
                          <a:pt x="0" y="4"/>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46" name="Freeform 598"/>
                  <p:cNvSpPr>
                    <a:spLocks/>
                  </p:cNvSpPr>
                  <p:nvPr/>
                </p:nvSpPr>
                <p:spPr bwMode="auto">
                  <a:xfrm>
                    <a:off x="4653" y="3366"/>
                    <a:ext cx="7" cy="4"/>
                  </a:xfrm>
                  <a:custGeom>
                    <a:avLst/>
                    <a:gdLst>
                      <a:gd name="T0" fmla="*/ 5 w 7"/>
                      <a:gd name="T1" fmla="*/ 0 h 4"/>
                      <a:gd name="T2" fmla="*/ 7 w 7"/>
                      <a:gd name="T3" fmla="*/ 4 h 4"/>
                      <a:gd name="T4" fmla="*/ 0 w 7"/>
                      <a:gd name="T5" fmla="*/ 0 h 4"/>
                      <a:gd name="T6" fmla="*/ 5 w 7"/>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
                        <a:moveTo>
                          <a:pt x="5" y="0"/>
                        </a:moveTo>
                        <a:lnTo>
                          <a:pt x="7" y="4"/>
                        </a:lnTo>
                        <a:lnTo>
                          <a:pt x="0" y="0"/>
                        </a:lnTo>
                        <a:lnTo>
                          <a:pt x="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47" name="Freeform 599"/>
                  <p:cNvSpPr>
                    <a:spLocks/>
                  </p:cNvSpPr>
                  <p:nvPr/>
                </p:nvSpPr>
                <p:spPr bwMode="auto">
                  <a:xfrm>
                    <a:off x="4624" y="3367"/>
                    <a:ext cx="20" cy="18"/>
                  </a:xfrm>
                  <a:custGeom>
                    <a:avLst/>
                    <a:gdLst>
                      <a:gd name="T0" fmla="*/ 15 w 20"/>
                      <a:gd name="T1" fmla="*/ 0 h 18"/>
                      <a:gd name="T2" fmla="*/ 15 w 20"/>
                      <a:gd name="T3" fmla="*/ 5 h 18"/>
                      <a:gd name="T4" fmla="*/ 20 w 20"/>
                      <a:gd name="T5" fmla="*/ 8 h 18"/>
                      <a:gd name="T6" fmla="*/ 14 w 20"/>
                      <a:gd name="T7" fmla="*/ 18 h 18"/>
                      <a:gd name="T8" fmla="*/ 0 w 20"/>
                      <a:gd name="T9" fmla="*/ 10 h 18"/>
                      <a:gd name="T10" fmla="*/ 15 w 20"/>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8">
                        <a:moveTo>
                          <a:pt x="15" y="0"/>
                        </a:moveTo>
                        <a:lnTo>
                          <a:pt x="15" y="5"/>
                        </a:lnTo>
                        <a:lnTo>
                          <a:pt x="20" y="8"/>
                        </a:lnTo>
                        <a:lnTo>
                          <a:pt x="14" y="18"/>
                        </a:lnTo>
                        <a:lnTo>
                          <a:pt x="0" y="10"/>
                        </a:lnTo>
                        <a:lnTo>
                          <a:pt x="1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grpSp>
            <p:nvGrpSpPr>
              <p:cNvPr id="70" name="Group 600"/>
              <p:cNvGrpSpPr>
                <a:grpSpLocks/>
              </p:cNvGrpSpPr>
              <p:nvPr/>
            </p:nvGrpSpPr>
            <p:grpSpPr bwMode="auto">
              <a:xfrm>
                <a:off x="3355" y="1637"/>
                <a:ext cx="188" cy="430"/>
                <a:chOff x="4790" y="2340"/>
                <a:chExt cx="252" cy="579"/>
              </a:xfrm>
              <a:grpFill/>
            </p:grpSpPr>
            <p:sp>
              <p:nvSpPr>
                <p:cNvPr id="138" name="Freeform 601"/>
                <p:cNvSpPr>
                  <a:spLocks/>
                </p:cNvSpPr>
                <p:nvPr/>
              </p:nvSpPr>
              <p:spPr bwMode="auto">
                <a:xfrm>
                  <a:off x="4790" y="2340"/>
                  <a:ext cx="252" cy="579"/>
                </a:xfrm>
                <a:custGeom>
                  <a:avLst/>
                  <a:gdLst>
                    <a:gd name="T0" fmla="*/ 175 w 252"/>
                    <a:gd name="T1" fmla="*/ 2 h 579"/>
                    <a:gd name="T2" fmla="*/ 171 w 252"/>
                    <a:gd name="T3" fmla="*/ 25 h 579"/>
                    <a:gd name="T4" fmla="*/ 173 w 252"/>
                    <a:gd name="T5" fmla="*/ 35 h 579"/>
                    <a:gd name="T6" fmla="*/ 132 w 252"/>
                    <a:gd name="T7" fmla="*/ 59 h 579"/>
                    <a:gd name="T8" fmla="*/ 108 w 252"/>
                    <a:gd name="T9" fmla="*/ 64 h 579"/>
                    <a:gd name="T10" fmla="*/ 102 w 252"/>
                    <a:gd name="T11" fmla="*/ 105 h 579"/>
                    <a:gd name="T12" fmla="*/ 80 w 252"/>
                    <a:gd name="T13" fmla="*/ 147 h 579"/>
                    <a:gd name="T14" fmla="*/ 64 w 252"/>
                    <a:gd name="T15" fmla="*/ 193 h 579"/>
                    <a:gd name="T16" fmla="*/ 59 w 252"/>
                    <a:gd name="T17" fmla="*/ 231 h 579"/>
                    <a:gd name="T18" fmla="*/ 37 w 252"/>
                    <a:gd name="T19" fmla="*/ 248 h 579"/>
                    <a:gd name="T20" fmla="*/ 19 w 252"/>
                    <a:gd name="T21" fmla="*/ 275 h 579"/>
                    <a:gd name="T22" fmla="*/ 19 w 252"/>
                    <a:gd name="T23" fmla="*/ 309 h 579"/>
                    <a:gd name="T24" fmla="*/ 32 w 252"/>
                    <a:gd name="T25" fmla="*/ 360 h 579"/>
                    <a:gd name="T26" fmla="*/ 28 w 252"/>
                    <a:gd name="T27" fmla="*/ 391 h 579"/>
                    <a:gd name="T28" fmla="*/ 14 w 252"/>
                    <a:gd name="T29" fmla="*/ 417 h 579"/>
                    <a:gd name="T30" fmla="*/ 11 w 252"/>
                    <a:gd name="T31" fmla="*/ 441 h 579"/>
                    <a:gd name="T32" fmla="*/ 2 w 252"/>
                    <a:gd name="T33" fmla="*/ 457 h 579"/>
                    <a:gd name="T34" fmla="*/ 0 w 252"/>
                    <a:gd name="T35" fmla="*/ 452 h 579"/>
                    <a:gd name="T36" fmla="*/ 4 w 252"/>
                    <a:gd name="T37" fmla="*/ 478 h 579"/>
                    <a:gd name="T38" fmla="*/ 10 w 252"/>
                    <a:gd name="T39" fmla="*/ 478 h 579"/>
                    <a:gd name="T40" fmla="*/ 11 w 252"/>
                    <a:gd name="T41" fmla="*/ 486 h 579"/>
                    <a:gd name="T42" fmla="*/ 15 w 252"/>
                    <a:gd name="T43" fmla="*/ 495 h 579"/>
                    <a:gd name="T44" fmla="*/ 35 w 252"/>
                    <a:gd name="T45" fmla="*/ 540 h 579"/>
                    <a:gd name="T46" fmla="*/ 31 w 252"/>
                    <a:gd name="T47" fmla="*/ 551 h 579"/>
                    <a:gd name="T48" fmla="*/ 36 w 252"/>
                    <a:gd name="T49" fmla="*/ 572 h 579"/>
                    <a:gd name="T50" fmla="*/ 57 w 252"/>
                    <a:gd name="T51" fmla="*/ 579 h 579"/>
                    <a:gd name="T52" fmla="*/ 92 w 252"/>
                    <a:gd name="T53" fmla="*/ 554 h 579"/>
                    <a:gd name="T54" fmla="*/ 103 w 252"/>
                    <a:gd name="T55" fmla="*/ 491 h 579"/>
                    <a:gd name="T56" fmla="*/ 108 w 252"/>
                    <a:gd name="T57" fmla="*/ 476 h 579"/>
                    <a:gd name="T58" fmla="*/ 109 w 252"/>
                    <a:gd name="T59" fmla="*/ 468 h 579"/>
                    <a:gd name="T60" fmla="*/ 112 w 252"/>
                    <a:gd name="T61" fmla="*/ 462 h 579"/>
                    <a:gd name="T62" fmla="*/ 130 w 252"/>
                    <a:gd name="T63" fmla="*/ 454 h 579"/>
                    <a:gd name="T64" fmla="*/ 138 w 252"/>
                    <a:gd name="T65" fmla="*/ 441 h 579"/>
                    <a:gd name="T66" fmla="*/ 118 w 252"/>
                    <a:gd name="T67" fmla="*/ 441 h 579"/>
                    <a:gd name="T68" fmla="*/ 113 w 252"/>
                    <a:gd name="T69" fmla="*/ 429 h 579"/>
                    <a:gd name="T70" fmla="*/ 143 w 252"/>
                    <a:gd name="T71" fmla="*/ 431 h 579"/>
                    <a:gd name="T72" fmla="*/ 139 w 252"/>
                    <a:gd name="T73" fmla="*/ 402 h 579"/>
                    <a:gd name="T74" fmla="*/ 124 w 252"/>
                    <a:gd name="T75" fmla="*/ 388 h 579"/>
                    <a:gd name="T76" fmla="*/ 98 w 252"/>
                    <a:gd name="T77" fmla="*/ 407 h 579"/>
                    <a:gd name="T78" fmla="*/ 114 w 252"/>
                    <a:gd name="T79" fmla="*/ 352 h 579"/>
                    <a:gd name="T80" fmla="*/ 120 w 252"/>
                    <a:gd name="T81" fmla="*/ 347 h 579"/>
                    <a:gd name="T82" fmla="*/ 119 w 252"/>
                    <a:gd name="T83" fmla="*/ 311 h 579"/>
                    <a:gd name="T84" fmla="*/ 129 w 252"/>
                    <a:gd name="T85" fmla="*/ 308 h 579"/>
                    <a:gd name="T86" fmla="*/ 133 w 252"/>
                    <a:gd name="T87" fmla="*/ 300 h 579"/>
                    <a:gd name="T88" fmla="*/ 148 w 252"/>
                    <a:gd name="T89" fmla="*/ 278 h 579"/>
                    <a:gd name="T90" fmla="*/ 203 w 252"/>
                    <a:gd name="T91" fmla="*/ 230 h 579"/>
                    <a:gd name="T92" fmla="*/ 203 w 252"/>
                    <a:gd name="T93" fmla="*/ 197 h 579"/>
                    <a:gd name="T94" fmla="*/ 212 w 252"/>
                    <a:gd name="T95" fmla="*/ 177 h 579"/>
                    <a:gd name="T96" fmla="*/ 216 w 252"/>
                    <a:gd name="T97" fmla="*/ 175 h 579"/>
                    <a:gd name="T98" fmla="*/ 250 w 252"/>
                    <a:gd name="T99" fmla="*/ 167 h 579"/>
                    <a:gd name="T100" fmla="*/ 245 w 252"/>
                    <a:gd name="T101" fmla="*/ 141 h 579"/>
                    <a:gd name="T102" fmla="*/ 241 w 252"/>
                    <a:gd name="T103" fmla="*/ 101 h 579"/>
                    <a:gd name="T104" fmla="*/ 230 w 252"/>
                    <a:gd name="T105" fmla="*/ 40 h 5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2" h="579">
                      <a:moveTo>
                        <a:pt x="185" y="0"/>
                      </a:moveTo>
                      <a:lnTo>
                        <a:pt x="175" y="2"/>
                      </a:lnTo>
                      <a:lnTo>
                        <a:pt x="177" y="10"/>
                      </a:lnTo>
                      <a:lnTo>
                        <a:pt x="171" y="25"/>
                      </a:lnTo>
                      <a:lnTo>
                        <a:pt x="176" y="33"/>
                      </a:lnTo>
                      <a:lnTo>
                        <a:pt x="173" y="35"/>
                      </a:lnTo>
                      <a:lnTo>
                        <a:pt x="140" y="30"/>
                      </a:lnTo>
                      <a:lnTo>
                        <a:pt x="132" y="59"/>
                      </a:lnTo>
                      <a:lnTo>
                        <a:pt x="123" y="53"/>
                      </a:lnTo>
                      <a:lnTo>
                        <a:pt x="108" y="64"/>
                      </a:lnTo>
                      <a:lnTo>
                        <a:pt x="98" y="89"/>
                      </a:lnTo>
                      <a:lnTo>
                        <a:pt x="102" y="105"/>
                      </a:lnTo>
                      <a:lnTo>
                        <a:pt x="85" y="130"/>
                      </a:lnTo>
                      <a:lnTo>
                        <a:pt x="80" y="147"/>
                      </a:lnTo>
                      <a:lnTo>
                        <a:pt x="68" y="153"/>
                      </a:lnTo>
                      <a:lnTo>
                        <a:pt x="64" y="193"/>
                      </a:lnTo>
                      <a:lnTo>
                        <a:pt x="51" y="219"/>
                      </a:lnTo>
                      <a:lnTo>
                        <a:pt x="59" y="231"/>
                      </a:lnTo>
                      <a:lnTo>
                        <a:pt x="59" y="242"/>
                      </a:lnTo>
                      <a:lnTo>
                        <a:pt x="37" y="248"/>
                      </a:lnTo>
                      <a:lnTo>
                        <a:pt x="21" y="262"/>
                      </a:lnTo>
                      <a:lnTo>
                        <a:pt x="19" y="275"/>
                      </a:lnTo>
                      <a:lnTo>
                        <a:pt x="24" y="288"/>
                      </a:lnTo>
                      <a:lnTo>
                        <a:pt x="19" y="309"/>
                      </a:lnTo>
                      <a:lnTo>
                        <a:pt x="21" y="342"/>
                      </a:lnTo>
                      <a:lnTo>
                        <a:pt x="32" y="360"/>
                      </a:lnTo>
                      <a:lnTo>
                        <a:pt x="20" y="376"/>
                      </a:lnTo>
                      <a:lnTo>
                        <a:pt x="28" y="391"/>
                      </a:lnTo>
                      <a:lnTo>
                        <a:pt x="25" y="409"/>
                      </a:lnTo>
                      <a:lnTo>
                        <a:pt x="14" y="417"/>
                      </a:lnTo>
                      <a:lnTo>
                        <a:pt x="9" y="431"/>
                      </a:lnTo>
                      <a:lnTo>
                        <a:pt x="11" y="441"/>
                      </a:lnTo>
                      <a:lnTo>
                        <a:pt x="8" y="454"/>
                      </a:lnTo>
                      <a:lnTo>
                        <a:pt x="2" y="457"/>
                      </a:lnTo>
                      <a:lnTo>
                        <a:pt x="1" y="447"/>
                      </a:lnTo>
                      <a:lnTo>
                        <a:pt x="0" y="452"/>
                      </a:lnTo>
                      <a:lnTo>
                        <a:pt x="1" y="470"/>
                      </a:lnTo>
                      <a:lnTo>
                        <a:pt x="4" y="478"/>
                      </a:lnTo>
                      <a:lnTo>
                        <a:pt x="9" y="475"/>
                      </a:lnTo>
                      <a:lnTo>
                        <a:pt x="10" y="478"/>
                      </a:lnTo>
                      <a:lnTo>
                        <a:pt x="5" y="484"/>
                      </a:lnTo>
                      <a:lnTo>
                        <a:pt x="11" y="486"/>
                      </a:lnTo>
                      <a:lnTo>
                        <a:pt x="11" y="495"/>
                      </a:lnTo>
                      <a:lnTo>
                        <a:pt x="15" y="495"/>
                      </a:lnTo>
                      <a:lnTo>
                        <a:pt x="14" y="510"/>
                      </a:lnTo>
                      <a:lnTo>
                        <a:pt x="35" y="540"/>
                      </a:lnTo>
                      <a:lnTo>
                        <a:pt x="29" y="545"/>
                      </a:lnTo>
                      <a:lnTo>
                        <a:pt x="31" y="551"/>
                      </a:lnTo>
                      <a:lnTo>
                        <a:pt x="26" y="553"/>
                      </a:lnTo>
                      <a:lnTo>
                        <a:pt x="36" y="572"/>
                      </a:lnTo>
                      <a:lnTo>
                        <a:pt x="32" y="579"/>
                      </a:lnTo>
                      <a:lnTo>
                        <a:pt x="57" y="579"/>
                      </a:lnTo>
                      <a:lnTo>
                        <a:pt x="63" y="557"/>
                      </a:lnTo>
                      <a:lnTo>
                        <a:pt x="92" y="554"/>
                      </a:lnTo>
                      <a:lnTo>
                        <a:pt x="106" y="507"/>
                      </a:lnTo>
                      <a:lnTo>
                        <a:pt x="103" y="491"/>
                      </a:lnTo>
                      <a:lnTo>
                        <a:pt x="107" y="490"/>
                      </a:lnTo>
                      <a:lnTo>
                        <a:pt x="108" y="476"/>
                      </a:lnTo>
                      <a:lnTo>
                        <a:pt x="100" y="471"/>
                      </a:lnTo>
                      <a:lnTo>
                        <a:pt x="109" y="468"/>
                      </a:lnTo>
                      <a:lnTo>
                        <a:pt x="97" y="465"/>
                      </a:lnTo>
                      <a:lnTo>
                        <a:pt x="112" y="462"/>
                      </a:lnTo>
                      <a:lnTo>
                        <a:pt x="123" y="448"/>
                      </a:lnTo>
                      <a:lnTo>
                        <a:pt x="130" y="454"/>
                      </a:lnTo>
                      <a:lnTo>
                        <a:pt x="138" y="446"/>
                      </a:lnTo>
                      <a:lnTo>
                        <a:pt x="138" y="441"/>
                      </a:lnTo>
                      <a:lnTo>
                        <a:pt x="144" y="438"/>
                      </a:lnTo>
                      <a:lnTo>
                        <a:pt x="118" y="441"/>
                      </a:lnTo>
                      <a:lnTo>
                        <a:pt x="99" y="433"/>
                      </a:lnTo>
                      <a:lnTo>
                        <a:pt x="113" y="429"/>
                      </a:lnTo>
                      <a:lnTo>
                        <a:pt x="130" y="437"/>
                      </a:lnTo>
                      <a:lnTo>
                        <a:pt x="143" y="431"/>
                      </a:lnTo>
                      <a:lnTo>
                        <a:pt x="148" y="417"/>
                      </a:lnTo>
                      <a:lnTo>
                        <a:pt x="139" y="402"/>
                      </a:lnTo>
                      <a:lnTo>
                        <a:pt x="142" y="401"/>
                      </a:lnTo>
                      <a:lnTo>
                        <a:pt x="124" y="388"/>
                      </a:lnTo>
                      <a:lnTo>
                        <a:pt x="110" y="405"/>
                      </a:lnTo>
                      <a:lnTo>
                        <a:pt x="98" y="407"/>
                      </a:lnTo>
                      <a:lnTo>
                        <a:pt x="116" y="395"/>
                      </a:lnTo>
                      <a:lnTo>
                        <a:pt x="114" y="352"/>
                      </a:lnTo>
                      <a:lnTo>
                        <a:pt x="116" y="344"/>
                      </a:lnTo>
                      <a:lnTo>
                        <a:pt x="120" y="347"/>
                      </a:lnTo>
                      <a:lnTo>
                        <a:pt x="123" y="323"/>
                      </a:lnTo>
                      <a:lnTo>
                        <a:pt x="119" y="311"/>
                      </a:lnTo>
                      <a:lnTo>
                        <a:pt x="126" y="314"/>
                      </a:lnTo>
                      <a:lnTo>
                        <a:pt x="129" y="308"/>
                      </a:lnTo>
                      <a:lnTo>
                        <a:pt x="129" y="294"/>
                      </a:lnTo>
                      <a:lnTo>
                        <a:pt x="133" y="300"/>
                      </a:lnTo>
                      <a:lnTo>
                        <a:pt x="139" y="291"/>
                      </a:lnTo>
                      <a:lnTo>
                        <a:pt x="148" y="278"/>
                      </a:lnTo>
                      <a:lnTo>
                        <a:pt x="182" y="258"/>
                      </a:lnTo>
                      <a:lnTo>
                        <a:pt x="203" y="230"/>
                      </a:lnTo>
                      <a:lnTo>
                        <a:pt x="195" y="212"/>
                      </a:lnTo>
                      <a:lnTo>
                        <a:pt x="203" y="197"/>
                      </a:lnTo>
                      <a:lnTo>
                        <a:pt x="201" y="187"/>
                      </a:lnTo>
                      <a:lnTo>
                        <a:pt x="212" y="177"/>
                      </a:lnTo>
                      <a:lnTo>
                        <a:pt x="208" y="169"/>
                      </a:lnTo>
                      <a:lnTo>
                        <a:pt x="216" y="175"/>
                      </a:lnTo>
                      <a:lnTo>
                        <a:pt x="220" y="162"/>
                      </a:lnTo>
                      <a:lnTo>
                        <a:pt x="250" y="167"/>
                      </a:lnTo>
                      <a:lnTo>
                        <a:pt x="252" y="160"/>
                      </a:lnTo>
                      <a:lnTo>
                        <a:pt x="245" y="141"/>
                      </a:lnTo>
                      <a:lnTo>
                        <a:pt x="250" y="121"/>
                      </a:lnTo>
                      <a:lnTo>
                        <a:pt x="241" y="101"/>
                      </a:lnTo>
                      <a:lnTo>
                        <a:pt x="242" y="59"/>
                      </a:lnTo>
                      <a:lnTo>
                        <a:pt x="230" y="40"/>
                      </a:lnTo>
                      <a:lnTo>
                        <a:pt x="18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39" name="Group 602"/>
                <p:cNvGrpSpPr>
                  <a:grpSpLocks/>
                </p:cNvGrpSpPr>
                <p:nvPr/>
              </p:nvGrpSpPr>
              <p:grpSpPr bwMode="auto">
                <a:xfrm>
                  <a:off x="4890" y="2832"/>
                  <a:ext cx="51" cy="58"/>
                  <a:chOff x="4890" y="2832"/>
                  <a:chExt cx="51" cy="58"/>
                </a:xfrm>
                <a:grpFill/>
              </p:grpSpPr>
              <p:sp>
                <p:nvSpPr>
                  <p:cNvPr id="140" name="Freeform 603"/>
                  <p:cNvSpPr>
                    <a:spLocks/>
                  </p:cNvSpPr>
                  <p:nvPr/>
                </p:nvSpPr>
                <p:spPr bwMode="auto">
                  <a:xfrm>
                    <a:off x="4926" y="2832"/>
                    <a:ext cx="15" cy="33"/>
                  </a:xfrm>
                  <a:custGeom>
                    <a:avLst/>
                    <a:gdLst>
                      <a:gd name="T0" fmla="*/ 0 w 15"/>
                      <a:gd name="T1" fmla="*/ 33 h 33"/>
                      <a:gd name="T2" fmla="*/ 13 w 15"/>
                      <a:gd name="T3" fmla="*/ 17 h 33"/>
                      <a:gd name="T4" fmla="*/ 12 w 15"/>
                      <a:gd name="T5" fmla="*/ 6 h 33"/>
                      <a:gd name="T6" fmla="*/ 15 w 15"/>
                      <a:gd name="T7" fmla="*/ 0 h 33"/>
                      <a:gd name="T8" fmla="*/ 10 w 15"/>
                      <a:gd name="T9" fmla="*/ 0 h 33"/>
                      <a:gd name="T10" fmla="*/ 1 w 15"/>
                      <a:gd name="T11" fmla="*/ 12 h 33"/>
                      <a:gd name="T12" fmla="*/ 0 w 15"/>
                      <a:gd name="T13" fmla="*/ 3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33">
                        <a:moveTo>
                          <a:pt x="0" y="33"/>
                        </a:moveTo>
                        <a:lnTo>
                          <a:pt x="13" y="17"/>
                        </a:lnTo>
                        <a:lnTo>
                          <a:pt x="12" y="6"/>
                        </a:lnTo>
                        <a:lnTo>
                          <a:pt x="15" y="0"/>
                        </a:lnTo>
                        <a:lnTo>
                          <a:pt x="10" y="0"/>
                        </a:lnTo>
                        <a:lnTo>
                          <a:pt x="1" y="12"/>
                        </a:lnTo>
                        <a:lnTo>
                          <a:pt x="0" y="3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41" name="Freeform 604"/>
                  <p:cNvSpPr>
                    <a:spLocks/>
                  </p:cNvSpPr>
                  <p:nvPr/>
                </p:nvSpPr>
                <p:spPr bwMode="auto">
                  <a:xfrm>
                    <a:off x="4890" y="2863"/>
                    <a:ext cx="10" cy="27"/>
                  </a:xfrm>
                  <a:custGeom>
                    <a:avLst/>
                    <a:gdLst>
                      <a:gd name="T0" fmla="*/ 0 w 10"/>
                      <a:gd name="T1" fmla="*/ 27 h 27"/>
                      <a:gd name="T2" fmla="*/ 10 w 10"/>
                      <a:gd name="T3" fmla="*/ 0 h 27"/>
                      <a:gd name="T4" fmla="*/ 2 w 10"/>
                      <a:gd name="T5" fmla="*/ 13 h 27"/>
                      <a:gd name="T6" fmla="*/ 0 w 10"/>
                      <a:gd name="T7" fmla="*/ 27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0" y="27"/>
                        </a:moveTo>
                        <a:lnTo>
                          <a:pt x="10" y="0"/>
                        </a:lnTo>
                        <a:lnTo>
                          <a:pt x="2" y="13"/>
                        </a:lnTo>
                        <a:lnTo>
                          <a:pt x="0" y="2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sp>
            <p:nvSpPr>
              <p:cNvPr id="71" name="Freeform 605"/>
              <p:cNvSpPr>
                <a:spLocks/>
              </p:cNvSpPr>
              <p:nvPr/>
            </p:nvSpPr>
            <p:spPr bwMode="auto">
              <a:xfrm>
                <a:off x="3282" y="2247"/>
                <a:ext cx="63" cy="37"/>
              </a:xfrm>
              <a:custGeom>
                <a:avLst/>
                <a:gdLst>
                  <a:gd name="T0" fmla="*/ 22 w 84"/>
                  <a:gd name="T1" fmla="*/ 1 h 50"/>
                  <a:gd name="T2" fmla="*/ 41 w 84"/>
                  <a:gd name="T3" fmla="*/ 0 h 50"/>
                  <a:gd name="T4" fmla="*/ 50 w 84"/>
                  <a:gd name="T5" fmla="*/ 4 h 50"/>
                  <a:gd name="T6" fmla="*/ 53 w 84"/>
                  <a:gd name="T7" fmla="*/ 13 h 50"/>
                  <a:gd name="T8" fmla="*/ 63 w 84"/>
                  <a:gd name="T9" fmla="*/ 16 h 50"/>
                  <a:gd name="T10" fmla="*/ 63 w 84"/>
                  <a:gd name="T11" fmla="*/ 21 h 50"/>
                  <a:gd name="T12" fmla="*/ 59 w 84"/>
                  <a:gd name="T13" fmla="*/ 21 h 50"/>
                  <a:gd name="T14" fmla="*/ 59 w 84"/>
                  <a:gd name="T15" fmla="*/ 28 h 50"/>
                  <a:gd name="T16" fmla="*/ 48 w 84"/>
                  <a:gd name="T17" fmla="*/ 24 h 50"/>
                  <a:gd name="T18" fmla="*/ 44 w 84"/>
                  <a:gd name="T19" fmla="*/ 36 h 50"/>
                  <a:gd name="T20" fmla="*/ 35 w 84"/>
                  <a:gd name="T21" fmla="*/ 27 h 50"/>
                  <a:gd name="T22" fmla="*/ 26 w 84"/>
                  <a:gd name="T23" fmla="*/ 36 h 50"/>
                  <a:gd name="T24" fmla="*/ 15 w 84"/>
                  <a:gd name="T25" fmla="*/ 37 h 50"/>
                  <a:gd name="T26" fmla="*/ 11 w 84"/>
                  <a:gd name="T27" fmla="*/ 27 h 50"/>
                  <a:gd name="T28" fmla="*/ 6 w 84"/>
                  <a:gd name="T29" fmla="*/ 27 h 50"/>
                  <a:gd name="T30" fmla="*/ 1 w 84"/>
                  <a:gd name="T31" fmla="*/ 32 h 50"/>
                  <a:gd name="T32" fmla="*/ 0 w 84"/>
                  <a:gd name="T33" fmla="*/ 25 h 50"/>
                  <a:gd name="T34" fmla="*/ 14 w 84"/>
                  <a:gd name="T35" fmla="*/ 3 h 50"/>
                  <a:gd name="T36" fmla="*/ 22 w 84"/>
                  <a:gd name="T37" fmla="*/ 1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4" h="50">
                    <a:moveTo>
                      <a:pt x="29" y="1"/>
                    </a:moveTo>
                    <a:lnTo>
                      <a:pt x="54" y="0"/>
                    </a:lnTo>
                    <a:lnTo>
                      <a:pt x="67" y="5"/>
                    </a:lnTo>
                    <a:lnTo>
                      <a:pt x="71" y="18"/>
                    </a:lnTo>
                    <a:lnTo>
                      <a:pt x="84" y="22"/>
                    </a:lnTo>
                    <a:lnTo>
                      <a:pt x="84" y="28"/>
                    </a:lnTo>
                    <a:lnTo>
                      <a:pt x="78" y="29"/>
                    </a:lnTo>
                    <a:lnTo>
                      <a:pt x="79" y="38"/>
                    </a:lnTo>
                    <a:lnTo>
                      <a:pt x="64" y="33"/>
                    </a:lnTo>
                    <a:lnTo>
                      <a:pt x="58" y="49"/>
                    </a:lnTo>
                    <a:lnTo>
                      <a:pt x="47" y="36"/>
                    </a:lnTo>
                    <a:lnTo>
                      <a:pt x="35" y="48"/>
                    </a:lnTo>
                    <a:lnTo>
                      <a:pt x="20" y="50"/>
                    </a:lnTo>
                    <a:lnTo>
                      <a:pt x="15" y="36"/>
                    </a:lnTo>
                    <a:lnTo>
                      <a:pt x="8" y="36"/>
                    </a:lnTo>
                    <a:lnTo>
                      <a:pt x="1" y="43"/>
                    </a:lnTo>
                    <a:lnTo>
                      <a:pt x="0" y="34"/>
                    </a:lnTo>
                    <a:lnTo>
                      <a:pt x="19" y="4"/>
                    </a:lnTo>
                    <a:lnTo>
                      <a:pt x="29" y="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72" name="Group 606"/>
              <p:cNvGrpSpPr>
                <a:grpSpLocks/>
              </p:cNvGrpSpPr>
              <p:nvPr/>
            </p:nvGrpSpPr>
            <p:grpSpPr bwMode="auto">
              <a:xfrm>
                <a:off x="3572" y="2361"/>
                <a:ext cx="269" cy="115"/>
                <a:chOff x="5081" y="3315"/>
                <a:chExt cx="362" cy="154"/>
              </a:xfrm>
              <a:grpFill/>
            </p:grpSpPr>
            <p:sp>
              <p:nvSpPr>
                <p:cNvPr id="136" name="Freeform 607"/>
                <p:cNvSpPr>
                  <a:spLocks/>
                </p:cNvSpPr>
                <p:nvPr/>
              </p:nvSpPr>
              <p:spPr bwMode="auto">
                <a:xfrm>
                  <a:off x="5081" y="3315"/>
                  <a:ext cx="58" cy="49"/>
                </a:xfrm>
                <a:custGeom>
                  <a:avLst/>
                  <a:gdLst>
                    <a:gd name="T0" fmla="*/ 38 w 58"/>
                    <a:gd name="T1" fmla="*/ 2 h 49"/>
                    <a:gd name="T2" fmla="*/ 22 w 58"/>
                    <a:gd name="T3" fmla="*/ 0 h 49"/>
                    <a:gd name="T4" fmla="*/ 5 w 58"/>
                    <a:gd name="T5" fmla="*/ 6 h 49"/>
                    <a:gd name="T6" fmla="*/ 9 w 58"/>
                    <a:gd name="T7" fmla="*/ 14 h 49"/>
                    <a:gd name="T8" fmla="*/ 0 w 58"/>
                    <a:gd name="T9" fmla="*/ 33 h 49"/>
                    <a:gd name="T10" fmla="*/ 11 w 58"/>
                    <a:gd name="T11" fmla="*/ 35 h 49"/>
                    <a:gd name="T12" fmla="*/ 4 w 58"/>
                    <a:gd name="T13" fmla="*/ 41 h 49"/>
                    <a:gd name="T14" fmla="*/ 3 w 58"/>
                    <a:gd name="T15" fmla="*/ 49 h 49"/>
                    <a:gd name="T16" fmla="*/ 29 w 58"/>
                    <a:gd name="T17" fmla="*/ 27 h 49"/>
                    <a:gd name="T18" fmla="*/ 54 w 58"/>
                    <a:gd name="T19" fmla="*/ 26 h 49"/>
                    <a:gd name="T20" fmla="*/ 58 w 58"/>
                    <a:gd name="T21" fmla="*/ 20 h 49"/>
                    <a:gd name="T22" fmla="*/ 41 w 58"/>
                    <a:gd name="T23" fmla="*/ 12 h 49"/>
                    <a:gd name="T24" fmla="*/ 38 w 58"/>
                    <a:gd name="T25" fmla="*/ 2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49">
                      <a:moveTo>
                        <a:pt x="38" y="2"/>
                      </a:moveTo>
                      <a:lnTo>
                        <a:pt x="22" y="0"/>
                      </a:lnTo>
                      <a:lnTo>
                        <a:pt x="5" y="6"/>
                      </a:lnTo>
                      <a:lnTo>
                        <a:pt x="9" y="14"/>
                      </a:lnTo>
                      <a:lnTo>
                        <a:pt x="0" y="33"/>
                      </a:lnTo>
                      <a:lnTo>
                        <a:pt x="11" y="35"/>
                      </a:lnTo>
                      <a:lnTo>
                        <a:pt x="4" y="41"/>
                      </a:lnTo>
                      <a:lnTo>
                        <a:pt x="3" y="49"/>
                      </a:lnTo>
                      <a:lnTo>
                        <a:pt x="29" y="27"/>
                      </a:lnTo>
                      <a:lnTo>
                        <a:pt x="54" y="26"/>
                      </a:lnTo>
                      <a:lnTo>
                        <a:pt x="58" y="20"/>
                      </a:lnTo>
                      <a:lnTo>
                        <a:pt x="41" y="12"/>
                      </a:lnTo>
                      <a:lnTo>
                        <a:pt x="38" y="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37" name="Freeform 608"/>
                <p:cNvSpPr>
                  <a:spLocks/>
                </p:cNvSpPr>
                <p:nvPr/>
              </p:nvSpPr>
              <p:spPr bwMode="auto">
                <a:xfrm>
                  <a:off x="5083" y="3315"/>
                  <a:ext cx="360" cy="154"/>
                </a:xfrm>
                <a:custGeom>
                  <a:avLst/>
                  <a:gdLst>
                    <a:gd name="T0" fmla="*/ 12 w 360"/>
                    <a:gd name="T1" fmla="*/ 45 h 154"/>
                    <a:gd name="T2" fmla="*/ 30 w 360"/>
                    <a:gd name="T3" fmla="*/ 39 h 154"/>
                    <a:gd name="T4" fmla="*/ 56 w 360"/>
                    <a:gd name="T5" fmla="*/ 41 h 154"/>
                    <a:gd name="T6" fmla="*/ 56 w 360"/>
                    <a:gd name="T7" fmla="*/ 35 h 154"/>
                    <a:gd name="T8" fmla="*/ 59 w 360"/>
                    <a:gd name="T9" fmla="*/ 31 h 154"/>
                    <a:gd name="T10" fmla="*/ 60 w 360"/>
                    <a:gd name="T11" fmla="*/ 21 h 154"/>
                    <a:gd name="T12" fmla="*/ 120 w 360"/>
                    <a:gd name="T13" fmla="*/ 8 h 154"/>
                    <a:gd name="T14" fmla="*/ 174 w 360"/>
                    <a:gd name="T15" fmla="*/ 0 h 154"/>
                    <a:gd name="T16" fmla="*/ 192 w 360"/>
                    <a:gd name="T17" fmla="*/ 8 h 154"/>
                    <a:gd name="T18" fmla="*/ 230 w 360"/>
                    <a:gd name="T19" fmla="*/ 30 h 154"/>
                    <a:gd name="T20" fmla="*/ 275 w 360"/>
                    <a:gd name="T21" fmla="*/ 27 h 154"/>
                    <a:gd name="T22" fmla="*/ 312 w 360"/>
                    <a:gd name="T23" fmla="*/ 14 h 154"/>
                    <a:gd name="T24" fmla="*/ 335 w 360"/>
                    <a:gd name="T25" fmla="*/ 26 h 154"/>
                    <a:gd name="T26" fmla="*/ 357 w 360"/>
                    <a:gd name="T27" fmla="*/ 56 h 154"/>
                    <a:gd name="T28" fmla="*/ 351 w 360"/>
                    <a:gd name="T29" fmla="*/ 77 h 154"/>
                    <a:gd name="T30" fmla="*/ 360 w 360"/>
                    <a:gd name="T31" fmla="*/ 114 h 154"/>
                    <a:gd name="T32" fmla="*/ 352 w 360"/>
                    <a:gd name="T33" fmla="*/ 121 h 154"/>
                    <a:gd name="T34" fmla="*/ 325 w 360"/>
                    <a:gd name="T35" fmla="*/ 115 h 154"/>
                    <a:gd name="T36" fmla="*/ 310 w 360"/>
                    <a:gd name="T37" fmla="*/ 119 h 154"/>
                    <a:gd name="T38" fmla="*/ 282 w 360"/>
                    <a:gd name="T39" fmla="*/ 122 h 154"/>
                    <a:gd name="T40" fmla="*/ 237 w 360"/>
                    <a:gd name="T41" fmla="*/ 128 h 154"/>
                    <a:gd name="T42" fmla="*/ 203 w 360"/>
                    <a:gd name="T43" fmla="*/ 130 h 154"/>
                    <a:gd name="T44" fmla="*/ 203 w 360"/>
                    <a:gd name="T45" fmla="*/ 145 h 154"/>
                    <a:gd name="T46" fmla="*/ 193 w 360"/>
                    <a:gd name="T47" fmla="*/ 154 h 154"/>
                    <a:gd name="T48" fmla="*/ 190 w 360"/>
                    <a:gd name="T49" fmla="*/ 139 h 154"/>
                    <a:gd name="T50" fmla="*/ 191 w 360"/>
                    <a:gd name="T51" fmla="*/ 130 h 154"/>
                    <a:gd name="T52" fmla="*/ 169 w 360"/>
                    <a:gd name="T53" fmla="*/ 132 h 154"/>
                    <a:gd name="T54" fmla="*/ 154 w 360"/>
                    <a:gd name="T55" fmla="*/ 142 h 154"/>
                    <a:gd name="T56" fmla="*/ 92 w 360"/>
                    <a:gd name="T57" fmla="*/ 129 h 154"/>
                    <a:gd name="T58" fmla="*/ 84 w 360"/>
                    <a:gd name="T59" fmla="*/ 144 h 154"/>
                    <a:gd name="T60" fmla="*/ 61 w 360"/>
                    <a:gd name="T61" fmla="*/ 144 h 154"/>
                    <a:gd name="T62" fmla="*/ 52 w 360"/>
                    <a:gd name="T63" fmla="*/ 136 h 154"/>
                    <a:gd name="T64" fmla="*/ 37 w 360"/>
                    <a:gd name="T65" fmla="*/ 136 h 154"/>
                    <a:gd name="T66" fmla="*/ 25 w 360"/>
                    <a:gd name="T67" fmla="*/ 135 h 154"/>
                    <a:gd name="T68" fmla="*/ 24 w 360"/>
                    <a:gd name="T69" fmla="*/ 126 h 154"/>
                    <a:gd name="T70" fmla="*/ 22 w 360"/>
                    <a:gd name="T71" fmla="*/ 116 h 154"/>
                    <a:gd name="T72" fmla="*/ 18 w 360"/>
                    <a:gd name="T73" fmla="*/ 109 h 154"/>
                    <a:gd name="T74" fmla="*/ 3 w 360"/>
                    <a:gd name="T75" fmla="*/ 95 h 154"/>
                    <a:gd name="T76" fmla="*/ 10 w 360"/>
                    <a:gd name="T77" fmla="*/ 91 h 154"/>
                    <a:gd name="T78" fmla="*/ 12 w 360"/>
                    <a:gd name="T79" fmla="*/ 86 h 154"/>
                    <a:gd name="T80" fmla="*/ 11 w 360"/>
                    <a:gd name="T81" fmla="*/ 72 h 154"/>
                    <a:gd name="T82" fmla="*/ 0 w 360"/>
                    <a:gd name="T83" fmla="*/ 65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60" h="154">
                      <a:moveTo>
                        <a:pt x="4" y="51"/>
                      </a:moveTo>
                      <a:lnTo>
                        <a:pt x="12" y="45"/>
                      </a:lnTo>
                      <a:lnTo>
                        <a:pt x="31" y="43"/>
                      </a:lnTo>
                      <a:lnTo>
                        <a:pt x="30" y="39"/>
                      </a:lnTo>
                      <a:lnTo>
                        <a:pt x="52" y="41"/>
                      </a:lnTo>
                      <a:lnTo>
                        <a:pt x="56" y="41"/>
                      </a:lnTo>
                      <a:lnTo>
                        <a:pt x="52" y="36"/>
                      </a:lnTo>
                      <a:lnTo>
                        <a:pt x="56" y="35"/>
                      </a:lnTo>
                      <a:lnTo>
                        <a:pt x="72" y="33"/>
                      </a:lnTo>
                      <a:lnTo>
                        <a:pt x="59" y="31"/>
                      </a:lnTo>
                      <a:lnTo>
                        <a:pt x="56" y="27"/>
                      </a:lnTo>
                      <a:lnTo>
                        <a:pt x="60" y="21"/>
                      </a:lnTo>
                      <a:lnTo>
                        <a:pt x="96" y="27"/>
                      </a:lnTo>
                      <a:lnTo>
                        <a:pt x="120" y="8"/>
                      </a:lnTo>
                      <a:lnTo>
                        <a:pt x="139" y="1"/>
                      </a:lnTo>
                      <a:lnTo>
                        <a:pt x="174" y="0"/>
                      </a:lnTo>
                      <a:lnTo>
                        <a:pt x="184" y="10"/>
                      </a:lnTo>
                      <a:lnTo>
                        <a:pt x="192" y="8"/>
                      </a:lnTo>
                      <a:lnTo>
                        <a:pt x="197" y="20"/>
                      </a:lnTo>
                      <a:lnTo>
                        <a:pt x="230" y="30"/>
                      </a:lnTo>
                      <a:lnTo>
                        <a:pt x="255" y="24"/>
                      </a:lnTo>
                      <a:lnTo>
                        <a:pt x="275" y="27"/>
                      </a:lnTo>
                      <a:lnTo>
                        <a:pt x="297" y="11"/>
                      </a:lnTo>
                      <a:lnTo>
                        <a:pt x="312" y="14"/>
                      </a:lnTo>
                      <a:lnTo>
                        <a:pt x="321" y="12"/>
                      </a:lnTo>
                      <a:lnTo>
                        <a:pt x="335" y="26"/>
                      </a:lnTo>
                      <a:lnTo>
                        <a:pt x="342" y="46"/>
                      </a:lnTo>
                      <a:lnTo>
                        <a:pt x="357" y="56"/>
                      </a:lnTo>
                      <a:lnTo>
                        <a:pt x="348" y="67"/>
                      </a:lnTo>
                      <a:lnTo>
                        <a:pt x="351" y="77"/>
                      </a:lnTo>
                      <a:lnTo>
                        <a:pt x="351" y="105"/>
                      </a:lnTo>
                      <a:lnTo>
                        <a:pt x="360" y="114"/>
                      </a:lnTo>
                      <a:lnTo>
                        <a:pt x="360" y="120"/>
                      </a:lnTo>
                      <a:lnTo>
                        <a:pt x="352" y="121"/>
                      </a:lnTo>
                      <a:lnTo>
                        <a:pt x="350" y="118"/>
                      </a:lnTo>
                      <a:lnTo>
                        <a:pt x="325" y="115"/>
                      </a:lnTo>
                      <a:lnTo>
                        <a:pt x="316" y="122"/>
                      </a:lnTo>
                      <a:lnTo>
                        <a:pt x="310" y="119"/>
                      </a:lnTo>
                      <a:lnTo>
                        <a:pt x="302" y="124"/>
                      </a:lnTo>
                      <a:lnTo>
                        <a:pt x="282" y="122"/>
                      </a:lnTo>
                      <a:lnTo>
                        <a:pt x="252" y="134"/>
                      </a:lnTo>
                      <a:lnTo>
                        <a:pt x="237" y="128"/>
                      </a:lnTo>
                      <a:lnTo>
                        <a:pt x="219" y="135"/>
                      </a:lnTo>
                      <a:lnTo>
                        <a:pt x="203" y="130"/>
                      </a:lnTo>
                      <a:lnTo>
                        <a:pt x="200" y="139"/>
                      </a:lnTo>
                      <a:lnTo>
                        <a:pt x="203" y="145"/>
                      </a:lnTo>
                      <a:lnTo>
                        <a:pt x="197" y="145"/>
                      </a:lnTo>
                      <a:lnTo>
                        <a:pt x="193" y="154"/>
                      </a:lnTo>
                      <a:lnTo>
                        <a:pt x="189" y="150"/>
                      </a:lnTo>
                      <a:lnTo>
                        <a:pt x="190" y="139"/>
                      </a:lnTo>
                      <a:lnTo>
                        <a:pt x="194" y="134"/>
                      </a:lnTo>
                      <a:lnTo>
                        <a:pt x="191" y="130"/>
                      </a:lnTo>
                      <a:lnTo>
                        <a:pt x="181" y="138"/>
                      </a:lnTo>
                      <a:lnTo>
                        <a:pt x="169" y="132"/>
                      </a:lnTo>
                      <a:lnTo>
                        <a:pt x="161" y="134"/>
                      </a:lnTo>
                      <a:lnTo>
                        <a:pt x="154" y="142"/>
                      </a:lnTo>
                      <a:lnTo>
                        <a:pt x="130" y="149"/>
                      </a:lnTo>
                      <a:lnTo>
                        <a:pt x="92" y="129"/>
                      </a:lnTo>
                      <a:lnTo>
                        <a:pt x="86" y="130"/>
                      </a:lnTo>
                      <a:lnTo>
                        <a:pt x="84" y="144"/>
                      </a:lnTo>
                      <a:lnTo>
                        <a:pt x="72" y="147"/>
                      </a:lnTo>
                      <a:lnTo>
                        <a:pt x="61" y="144"/>
                      </a:lnTo>
                      <a:lnTo>
                        <a:pt x="57" y="134"/>
                      </a:lnTo>
                      <a:lnTo>
                        <a:pt x="52" y="136"/>
                      </a:lnTo>
                      <a:lnTo>
                        <a:pt x="47" y="131"/>
                      </a:lnTo>
                      <a:lnTo>
                        <a:pt x="37" y="136"/>
                      </a:lnTo>
                      <a:lnTo>
                        <a:pt x="37" y="132"/>
                      </a:lnTo>
                      <a:lnTo>
                        <a:pt x="25" y="135"/>
                      </a:lnTo>
                      <a:lnTo>
                        <a:pt x="42" y="125"/>
                      </a:lnTo>
                      <a:lnTo>
                        <a:pt x="24" y="126"/>
                      </a:lnTo>
                      <a:lnTo>
                        <a:pt x="27" y="121"/>
                      </a:lnTo>
                      <a:lnTo>
                        <a:pt x="22" y="116"/>
                      </a:lnTo>
                      <a:lnTo>
                        <a:pt x="24" y="111"/>
                      </a:lnTo>
                      <a:lnTo>
                        <a:pt x="18" y="109"/>
                      </a:lnTo>
                      <a:lnTo>
                        <a:pt x="20" y="101"/>
                      </a:lnTo>
                      <a:lnTo>
                        <a:pt x="3" y="95"/>
                      </a:lnTo>
                      <a:lnTo>
                        <a:pt x="6" y="86"/>
                      </a:lnTo>
                      <a:lnTo>
                        <a:pt x="10" y="91"/>
                      </a:lnTo>
                      <a:lnTo>
                        <a:pt x="20" y="91"/>
                      </a:lnTo>
                      <a:lnTo>
                        <a:pt x="12" y="86"/>
                      </a:lnTo>
                      <a:lnTo>
                        <a:pt x="16" y="81"/>
                      </a:lnTo>
                      <a:lnTo>
                        <a:pt x="11" y="72"/>
                      </a:lnTo>
                      <a:lnTo>
                        <a:pt x="13" y="63"/>
                      </a:lnTo>
                      <a:lnTo>
                        <a:pt x="0" y="65"/>
                      </a:lnTo>
                      <a:lnTo>
                        <a:pt x="4" y="5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73" name="Group 609"/>
              <p:cNvGrpSpPr>
                <a:grpSpLocks/>
              </p:cNvGrpSpPr>
              <p:nvPr/>
            </p:nvGrpSpPr>
            <p:grpSpPr bwMode="auto">
              <a:xfrm>
                <a:off x="3479" y="1596"/>
                <a:ext cx="169" cy="349"/>
                <a:chOff x="4956" y="2285"/>
                <a:chExt cx="228" cy="470"/>
              </a:xfrm>
              <a:grpFill/>
            </p:grpSpPr>
            <p:sp>
              <p:nvSpPr>
                <p:cNvPr id="133" name="Freeform 610"/>
                <p:cNvSpPr>
                  <a:spLocks/>
                </p:cNvSpPr>
                <p:nvPr/>
              </p:nvSpPr>
              <p:spPr bwMode="auto">
                <a:xfrm>
                  <a:off x="5007" y="2741"/>
                  <a:ext cx="9" cy="10"/>
                </a:xfrm>
                <a:custGeom>
                  <a:avLst/>
                  <a:gdLst>
                    <a:gd name="T0" fmla="*/ 5 w 9"/>
                    <a:gd name="T1" fmla="*/ 10 h 10"/>
                    <a:gd name="T2" fmla="*/ 9 w 9"/>
                    <a:gd name="T3" fmla="*/ 0 h 10"/>
                    <a:gd name="T4" fmla="*/ 0 w 9"/>
                    <a:gd name="T5" fmla="*/ 10 h 10"/>
                    <a:gd name="T6" fmla="*/ 5 w 9"/>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0">
                      <a:moveTo>
                        <a:pt x="5" y="10"/>
                      </a:moveTo>
                      <a:lnTo>
                        <a:pt x="9" y="0"/>
                      </a:lnTo>
                      <a:lnTo>
                        <a:pt x="0" y="10"/>
                      </a:lnTo>
                      <a:lnTo>
                        <a:pt x="5"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34" name="Freeform 611"/>
                <p:cNvSpPr>
                  <a:spLocks/>
                </p:cNvSpPr>
                <p:nvPr/>
              </p:nvSpPr>
              <p:spPr bwMode="auto">
                <a:xfrm>
                  <a:off x="4956" y="2738"/>
                  <a:ext cx="7" cy="14"/>
                </a:xfrm>
                <a:custGeom>
                  <a:avLst/>
                  <a:gdLst>
                    <a:gd name="T0" fmla="*/ 6 w 7"/>
                    <a:gd name="T1" fmla="*/ 0 h 14"/>
                    <a:gd name="T2" fmla="*/ 1 w 7"/>
                    <a:gd name="T3" fmla="*/ 0 h 14"/>
                    <a:gd name="T4" fmla="*/ 0 w 7"/>
                    <a:gd name="T5" fmla="*/ 10 h 14"/>
                    <a:gd name="T6" fmla="*/ 7 w 7"/>
                    <a:gd name="T7" fmla="*/ 14 h 14"/>
                    <a:gd name="T8" fmla="*/ 6 w 7"/>
                    <a:gd name="T9" fmla="*/ 0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4">
                      <a:moveTo>
                        <a:pt x="6" y="0"/>
                      </a:moveTo>
                      <a:lnTo>
                        <a:pt x="1" y="0"/>
                      </a:lnTo>
                      <a:lnTo>
                        <a:pt x="0" y="10"/>
                      </a:lnTo>
                      <a:lnTo>
                        <a:pt x="7" y="14"/>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35" name="Freeform 612"/>
                <p:cNvSpPr>
                  <a:spLocks/>
                </p:cNvSpPr>
                <p:nvPr/>
              </p:nvSpPr>
              <p:spPr bwMode="auto">
                <a:xfrm>
                  <a:off x="4975" y="2285"/>
                  <a:ext cx="209" cy="470"/>
                </a:xfrm>
                <a:custGeom>
                  <a:avLst/>
                  <a:gdLst>
                    <a:gd name="T0" fmla="*/ 45 w 209"/>
                    <a:gd name="T1" fmla="*/ 95 h 470"/>
                    <a:gd name="T2" fmla="*/ 56 w 209"/>
                    <a:gd name="T3" fmla="*/ 156 h 470"/>
                    <a:gd name="T4" fmla="*/ 60 w 209"/>
                    <a:gd name="T5" fmla="*/ 196 h 470"/>
                    <a:gd name="T6" fmla="*/ 90 w 209"/>
                    <a:gd name="T7" fmla="*/ 237 h 470"/>
                    <a:gd name="T8" fmla="*/ 78 w 209"/>
                    <a:gd name="T9" fmla="*/ 267 h 470"/>
                    <a:gd name="T10" fmla="*/ 41 w 209"/>
                    <a:gd name="T11" fmla="*/ 325 h 470"/>
                    <a:gd name="T12" fmla="*/ 21 w 209"/>
                    <a:gd name="T13" fmla="*/ 335 h 470"/>
                    <a:gd name="T14" fmla="*/ 14 w 209"/>
                    <a:gd name="T15" fmla="*/ 345 h 470"/>
                    <a:gd name="T16" fmla="*/ 12 w 209"/>
                    <a:gd name="T17" fmla="*/ 378 h 470"/>
                    <a:gd name="T18" fmla="*/ 19 w 209"/>
                    <a:gd name="T19" fmla="*/ 408 h 470"/>
                    <a:gd name="T20" fmla="*/ 16 w 209"/>
                    <a:gd name="T21" fmla="*/ 421 h 470"/>
                    <a:gd name="T22" fmla="*/ 16 w 209"/>
                    <a:gd name="T23" fmla="*/ 438 h 470"/>
                    <a:gd name="T24" fmla="*/ 36 w 209"/>
                    <a:gd name="T25" fmla="*/ 457 h 470"/>
                    <a:gd name="T26" fmla="*/ 47 w 209"/>
                    <a:gd name="T27" fmla="*/ 468 h 470"/>
                    <a:gd name="T28" fmla="*/ 55 w 209"/>
                    <a:gd name="T29" fmla="*/ 470 h 470"/>
                    <a:gd name="T30" fmla="*/ 101 w 209"/>
                    <a:gd name="T31" fmla="*/ 450 h 470"/>
                    <a:gd name="T32" fmla="*/ 180 w 209"/>
                    <a:gd name="T33" fmla="*/ 403 h 470"/>
                    <a:gd name="T34" fmla="*/ 209 w 209"/>
                    <a:gd name="T35" fmla="*/ 344 h 470"/>
                    <a:gd name="T36" fmla="*/ 188 w 209"/>
                    <a:gd name="T37" fmla="*/ 316 h 470"/>
                    <a:gd name="T38" fmla="*/ 185 w 209"/>
                    <a:gd name="T39" fmla="*/ 280 h 470"/>
                    <a:gd name="T40" fmla="*/ 178 w 209"/>
                    <a:gd name="T41" fmla="*/ 266 h 470"/>
                    <a:gd name="T42" fmla="*/ 185 w 209"/>
                    <a:gd name="T43" fmla="*/ 221 h 470"/>
                    <a:gd name="T44" fmla="*/ 183 w 209"/>
                    <a:gd name="T45" fmla="*/ 134 h 470"/>
                    <a:gd name="T46" fmla="*/ 154 w 209"/>
                    <a:gd name="T47" fmla="*/ 93 h 470"/>
                    <a:gd name="T48" fmla="*/ 154 w 209"/>
                    <a:gd name="T49" fmla="*/ 67 h 470"/>
                    <a:gd name="T50" fmla="*/ 160 w 209"/>
                    <a:gd name="T51" fmla="*/ 50 h 470"/>
                    <a:gd name="T52" fmla="*/ 167 w 209"/>
                    <a:gd name="T53" fmla="*/ 20 h 470"/>
                    <a:gd name="T54" fmla="*/ 105 w 209"/>
                    <a:gd name="T55" fmla="*/ 15 h 470"/>
                    <a:gd name="T56" fmla="*/ 99 w 209"/>
                    <a:gd name="T57" fmla="*/ 60 h 470"/>
                    <a:gd name="T58" fmla="*/ 66 w 209"/>
                    <a:gd name="T59" fmla="*/ 67 h 470"/>
                    <a:gd name="T60" fmla="*/ 36 w 209"/>
                    <a:gd name="T61" fmla="*/ 73 h 470"/>
                    <a:gd name="T62" fmla="*/ 8 w 209"/>
                    <a:gd name="T63" fmla="*/ 45 h 470"/>
                    <a:gd name="T64" fmla="*/ 0 w 209"/>
                    <a:gd name="T65" fmla="*/ 55 h 4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9" h="470">
                      <a:moveTo>
                        <a:pt x="0" y="55"/>
                      </a:moveTo>
                      <a:lnTo>
                        <a:pt x="45" y="95"/>
                      </a:lnTo>
                      <a:lnTo>
                        <a:pt x="57" y="114"/>
                      </a:lnTo>
                      <a:lnTo>
                        <a:pt x="56" y="156"/>
                      </a:lnTo>
                      <a:lnTo>
                        <a:pt x="65" y="176"/>
                      </a:lnTo>
                      <a:lnTo>
                        <a:pt x="60" y="196"/>
                      </a:lnTo>
                      <a:lnTo>
                        <a:pt x="67" y="215"/>
                      </a:lnTo>
                      <a:lnTo>
                        <a:pt x="90" y="237"/>
                      </a:lnTo>
                      <a:lnTo>
                        <a:pt x="95" y="260"/>
                      </a:lnTo>
                      <a:lnTo>
                        <a:pt x="78" y="267"/>
                      </a:lnTo>
                      <a:lnTo>
                        <a:pt x="75" y="279"/>
                      </a:lnTo>
                      <a:lnTo>
                        <a:pt x="41" y="325"/>
                      </a:lnTo>
                      <a:lnTo>
                        <a:pt x="31" y="335"/>
                      </a:lnTo>
                      <a:lnTo>
                        <a:pt x="21" y="335"/>
                      </a:lnTo>
                      <a:lnTo>
                        <a:pt x="20" y="345"/>
                      </a:lnTo>
                      <a:lnTo>
                        <a:pt x="14" y="345"/>
                      </a:lnTo>
                      <a:lnTo>
                        <a:pt x="7" y="360"/>
                      </a:lnTo>
                      <a:lnTo>
                        <a:pt x="12" y="378"/>
                      </a:lnTo>
                      <a:lnTo>
                        <a:pt x="11" y="386"/>
                      </a:lnTo>
                      <a:lnTo>
                        <a:pt x="19" y="408"/>
                      </a:lnTo>
                      <a:lnTo>
                        <a:pt x="16" y="408"/>
                      </a:lnTo>
                      <a:lnTo>
                        <a:pt x="16" y="421"/>
                      </a:lnTo>
                      <a:lnTo>
                        <a:pt x="12" y="429"/>
                      </a:lnTo>
                      <a:lnTo>
                        <a:pt x="16" y="438"/>
                      </a:lnTo>
                      <a:lnTo>
                        <a:pt x="13" y="443"/>
                      </a:lnTo>
                      <a:lnTo>
                        <a:pt x="36" y="457"/>
                      </a:lnTo>
                      <a:lnTo>
                        <a:pt x="42" y="453"/>
                      </a:lnTo>
                      <a:lnTo>
                        <a:pt x="47" y="468"/>
                      </a:lnTo>
                      <a:lnTo>
                        <a:pt x="52" y="464"/>
                      </a:lnTo>
                      <a:lnTo>
                        <a:pt x="55" y="470"/>
                      </a:lnTo>
                      <a:lnTo>
                        <a:pt x="72" y="466"/>
                      </a:lnTo>
                      <a:lnTo>
                        <a:pt x="101" y="450"/>
                      </a:lnTo>
                      <a:lnTo>
                        <a:pt x="135" y="445"/>
                      </a:lnTo>
                      <a:lnTo>
                        <a:pt x="180" y="403"/>
                      </a:lnTo>
                      <a:lnTo>
                        <a:pt x="209" y="359"/>
                      </a:lnTo>
                      <a:lnTo>
                        <a:pt x="209" y="344"/>
                      </a:lnTo>
                      <a:lnTo>
                        <a:pt x="197" y="330"/>
                      </a:lnTo>
                      <a:lnTo>
                        <a:pt x="188" y="316"/>
                      </a:lnTo>
                      <a:lnTo>
                        <a:pt x="193" y="291"/>
                      </a:lnTo>
                      <a:lnTo>
                        <a:pt x="185" y="280"/>
                      </a:lnTo>
                      <a:lnTo>
                        <a:pt x="184" y="267"/>
                      </a:lnTo>
                      <a:lnTo>
                        <a:pt x="178" y="266"/>
                      </a:lnTo>
                      <a:lnTo>
                        <a:pt x="178" y="245"/>
                      </a:lnTo>
                      <a:lnTo>
                        <a:pt x="185" y="221"/>
                      </a:lnTo>
                      <a:lnTo>
                        <a:pt x="167" y="166"/>
                      </a:lnTo>
                      <a:lnTo>
                        <a:pt x="183" y="134"/>
                      </a:lnTo>
                      <a:lnTo>
                        <a:pt x="170" y="108"/>
                      </a:lnTo>
                      <a:lnTo>
                        <a:pt x="154" y="93"/>
                      </a:lnTo>
                      <a:lnTo>
                        <a:pt x="157" y="69"/>
                      </a:lnTo>
                      <a:lnTo>
                        <a:pt x="154" y="67"/>
                      </a:lnTo>
                      <a:lnTo>
                        <a:pt x="164" y="57"/>
                      </a:lnTo>
                      <a:lnTo>
                        <a:pt x="160" y="50"/>
                      </a:lnTo>
                      <a:lnTo>
                        <a:pt x="169" y="37"/>
                      </a:lnTo>
                      <a:lnTo>
                        <a:pt x="167" y="20"/>
                      </a:lnTo>
                      <a:lnTo>
                        <a:pt x="144" y="0"/>
                      </a:lnTo>
                      <a:lnTo>
                        <a:pt x="105" y="15"/>
                      </a:lnTo>
                      <a:lnTo>
                        <a:pt x="101" y="28"/>
                      </a:lnTo>
                      <a:lnTo>
                        <a:pt x="99" y="60"/>
                      </a:lnTo>
                      <a:lnTo>
                        <a:pt x="78" y="78"/>
                      </a:lnTo>
                      <a:lnTo>
                        <a:pt x="66" y="67"/>
                      </a:lnTo>
                      <a:lnTo>
                        <a:pt x="55" y="77"/>
                      </a:lnTo>
                      <a:lnTo>
                        <a:pt x="36" y="73"/>
                      </a:lnTo>
                      <a:lnTo>
                        <a:pt x="13" y="41"/>
                      </a:lnTo>
                      <a:lnTo>
                        <a:pt x="8" y="45"/>
                      </a:lnTo>
                      <a:lnTo>
                        <a:pt x="10" y="52"/>
                      </a:lnTo>
                      <a:lnTo>
                        <a:pt x="0" y="5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74" name="Group 613"/>
              <p:cNvGrpSpPr>
                <a:grpSpLocks/>
              </p:cNvGrpSpPr>
              <p:nvPr/>
            </p:nvGrpSpPr>
            <p:grpSpPr bwMode="auto">
              <a:xfrm>
                <a:off x="3081" y="1926"/>
                <a:ext cx="139" cy="270"/>
                <a:chOff x="4422" y="2729"/>
                <a:chExt cx="187" cy="363"/>
              </a:xfrm>
              <a:grpFill/>
            </p:grpSpPr>
            <p:sp>
              <p:nvSpPr>
                <p:cNvPr id="121" name="Freeform 614"/>
                <p:cNvSpPr>
                  <a:spLocks/>
                </p:cNvSpPr>
                <p:nvPr/>
              </p:nvSpPr>
              <p:spPr bwMode="auto">
                <a:xfrm>
                  <a:off x="4422" y="2923"/>
                  <a:ext cx="49" cy="44"/>
                </a:xfrm>
                <a:custGeom>
                  <a:avLst/>
                  <a:gdLst>
                    <a:gd name="T0" fmla="*/ 10 w 49"/>
                    <a:gd name="T1" fmla="*/ 12 h 44"/>
                    <a:gd name="T2" fmla="*/ 0 w 49"/>
                    <a:gd name="T3" fmla="*/ 29 h 44"/>
                    <a:gd name="T4" fmla="*/ 7 w 49"/>
                    <a:gd name="T5" fmla="*/ 38 h 44"/>
                    <a:gd name="T6" fmla="*/ 29 w 49"/>
                    <a:gd name="T7" fmla="*/ 30 h 44"/>
                    <a:gd name="T8" fmla="*/ 36 w 49"/>
                    <a:gd name="T9" fmla="*/ 44 h 44"/>
                    <a:gd name="T10" fmla="*/ 48 w 49"/>
                    <a:gd name="T11" fmla="*/ 34 h 44"/>
                    <a:gd name="T12" fmla="*/ 45 w 49"/>
                    <a:gd name="T13" fmla="*/ 27 h 44"/>
                    <a:gd name="T14" fmla="*/ 48 w 49"/>
                    <a:gd name="T15" fmla="*/ 31 h 44"/>
                    <a:gd name="T16" fmla="*/ 49 w 49"/>
                    <a:gd name="T17" fmla="*/ 29 h 44"/>
                    <a:gd name="T18" fmla="*/ 40 w 49"/>
                    <a:gd name="T19" fmla="*/ 23 h 44"/>
                    <a:gd name="T20" fmla="*/ 42 w 49"/>
                    <a:gd name="T21" fmla="*/ 13 h 44"/>
                    <a:gd name="T22" fmla="*/ 36 w 49"/>
                    <a:gd name="T23" fmla="*/ 5 h 44"/>
                    <a:gd name="T24" fmla="*/ 16 w 49"/>
                    <a:gd name="T25" fmla="*/ 10 h 44"/>
                    <a:gd name="T26" fmla="*/ 20 w 49"/>
                    <a:gd name="T27" fmla="*/ 3 h 44"/>
                    <a:gd name="T28" fmla="*/ 13 w 49"/>
                    <a:gd name="T29" fmla="*/ 0 h 44"/>
                    <a:gd name="T30" fmla="*/ 10 w 49"/>
                    <a:gd name="T31" fmla="*/ 12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 h="44">
                      <a:moveTo>
                        <a:pt x="10" y="12"/>
                      </a:moveTo>
                      <a:lnTo>
                        <a:pt x="0" y="29"/>
                      </a:lnTo>
                      <a:lnTo>
                        <a:pt x="7" y="38"/>
                      </a:lnTo>
                      <a:lnTo>
                        <a:pt x="29" y="30"/>
                      </a:lnTo>
                      <a:lnTo>
                        <a:pt x="36" y="44"/>
                      </a:lnTo>
                      <a:lnTo>
                        <a:pt x="48" y="34"/>
                      </a:lnTo>
                      <a:lnTo>
                        <a:pt x="45" y="27"/>
                      </a:lnTo>
                      <a:lnTo>
                        <a:pt x="48" y="31"/>
                      </a:lnTo>
                      <a:lnTo>
                        <a:pt x="49" y="29"/>
                      </a:lnTo>
                      <a:lnTo>
                        <a:pt x="40" y="23"/>
                      </a:lnTo>
                      <a:lnTo>
                        <a:pt x="42" y="13"/>
                      </a:lnTo>
                      <a:lnTo>
                        <a:pt x="36" y="5"/>
                      </a:lnTo>
                      <a:lnTo>
                        <a:pt x="16" y="10"/>
                      </a:lnTo>
                      <a:lnTo>
                        <a:pt x="20" y="3"/>
                      </a:lnTo>
                      <a:lnTo>
                        <a:pt x="13" y="0"/>
                      </a:lnTo>
                      <a:lnTo>
                        <a:pt x="10" y="1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122" name="Group 615"/>
                <p:cNvGrpSpPr>
                  <a:grpSpLocks/>
                </p:cNvGrpSpPr>
                <p:nvPr/>
              </p:nvGrpSpPr>
              <p:grpSpPr bwMode="auto">
                <a:xfrm>
                  <a:off x="4441" y="2729"/>
                  <a:ext cx="168" cy="363"/>
                  <a:chOff x="4441" y="2729"/>
                  <a:chExt cx="168" cy="363"/>
                </a:xfrm>
                <a:grpFill/>
              </p:grpSpPr>
              <p:sp>
                <p:nvSpPr>
                  <p:cNvPr id="123" name="Freeform 616"/>
                  <p:cNvSpPr>
                    <a:spLocks/>
                  </p:cNvSpPr>
                  <p:nvPr/>
                </p:nvSpPr>
                <p:spPr bwMode="auto">
                  <a:xfrm>
                    <a:off x="4475" y="2910"/>
                    <a:ext cx="3" cy="9"/>
                  </a:xfrm>
                  <a:custGeom>
                    <a:avLst/>
                    <a:gdLst>
                      <a:gd name="T0" fmla="*/ 0 w 3"/>
                      <a:gd name="T1" fmla="*/ 0 h 9"/>
                      <a:gd name="T2" fmla="*/ 2 w 3"/>
                      <a:gd name="T3" fmla="*/ 9 h 9"/>
                      <a:gd name="T4" fmla="*/ 3 w 3"/>
                      <a:gd name="T5" fmla="*/ 0 h 9"/>
                      <a:gd name="T6" fmla="*/ 0 w 3"/>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9">
                        <a:moveTo>
                          <a:pt x="0" y="0"/>
                        </a:moveTo>
                        <a:lnTo>
                          <a:pt x="2" y="9"/>
                        </a:lnTo>
                        <a:lnTo>
                          <a:pt x="3" y="0"/>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4" name="Freeform 617"/>
                  <p:cNvSpPr>
                    <a:spLocks/>
                  </p:cNvSpPr>
                  <p:nvPr/>
                </p:nvSpPr>
                <p:spPr bwMode="auto">
                  <a:xfrm>
                    <a:off x="4545" y="2729"/>
                    <a:ext cx="10" cy="28"/>
                  </a:xfrm>
                  <a:custGeom>
                    <a:avLst/>
                    <a:gdLst>
                      <a:gd name="T0" fmla="*/ 7 w 10"/>
                      <a:gd name="T1" fmla="*/ 0 h 28"/>
                      <a:gd name="T2" fmla="*/ 0 w 10"/>
                      <a:gd name="T3" fmla="*/ 14 h 28"/>
                      <a:gd name="T4" fmla="*/ 7 w 10"/>
                      <a:gd name="T5" fmla="*/ 17 h 28"/>
                      <a:gd name="T6" fmla="*/ 5 w 10"/>
                      <a:gd name="T7" fmla="*/ 28 h 28"/>
                      <a:gd name="T8" fmla="*/ 9 w 10"/>
                      <a:gd name="T9" fmla="*/ 23 h 28"/>
                      <a:gd name="T10" fmla="*/ 10 w 10"/>
                      <a:gd name="T11" fmla="*/ 8 h 28"/>
                      <a:gd name="T12" fmla="*/ 7 w 10"/>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8">
                        <a:moveTo>
                          <a:pt x="7" y="0"/>
                        </a:moveTo>
                        <a:lnTo>
                          <a:pt x="0" y="14"/>
                        </a:lnTo>
                        <a:lnTo>
                          <a:pt x="7" y="17"/>
                        </a:lnTo>
                        <a:lnTo>
                          <a:pt x="5" y="28"/>
                        </a:lnTo>
                        <a:lnTo>
                          <a:pt x="9" y="23"/>
                        </a:lnTo>
                        <a:lnTo>
                          <a:pt x="10" y="8"/>
                        </a:lnTo>
                        <a:lnTo>
                          <a:pt x="7"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5" name="Freeform 618"/>
                  <p:cNvSpPr>
                    <a:spLocks/>
                  </p:cNvSpPr>
                  <p:nvPr/>
                </p:nvSpPr>
                <p:spPr bwMode="auto">
                  <a:xfrm>
                    <a:off x="4447" y="2841"/>
                    <a:ext cx="19" cy="20"/>
                  </a:xfrm>
                  <a:custGeom>
                    <a:avLst/>
                    <a:gdLst>
                      <a:gd name="T0" fmla="*/ 8 w 19"/>
                      <a:gd name="T1" fmla="*/ 0 h 20"/>
                      <a:gd name="T2" fmla="*/ 0 w 19"/>
                      <a:gd name="T3" fmla="*/ 9 h 20"/>
                      <a:gd name="T4" fmla="*/ 17 w 19"/>
                      <a:gd name="T5" fmla="*/ 20 h 20"/>
                      <a:gd name="T6" fmla="*/ 19 w 19"/>
                      <a:gd name="T7" fmla="*/ 15 h 20"/>
                      <a:gd name="T8" fmla="*/ 13 w 19"/>
                      <a:gd name="T9" fmla="*/ 14 h 20"/>
                      <a:gd name="T10" fmla="*/ 8 w 19"/>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
                        <a:moveTo>
                          <a:pt x="8" y="0"/>
                        </a:moveTo>
                        <a:lnTo>
                          <a:pt x="0" y="9"/>
                        </a:lnTo>
                        <a:lnTo>
                          <a:pt x="17" y="20"/>
                        </a:lnTo>
                        <a:lnTo>
                          <a:pt x="19" y="15"/>
                        </a:lnTo>
                        <a:lnTo>
                          <a:pt x="13" y="14"/>
                        </a:lnTo>
                        <a:lnTo>
                          <a:pt x="8"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6" name="Freeform 619"/>
                  <p:cNvSpPr>
                    <a:spLocks/>
                  </p:cNvSpPr>
                  <p:nvPr/>
                </p:nvSpPr>
                <p:spPr bwMode="auto">
                  <a:xfrm>
                    <a:off x="4456" y="2879"/>
                    <a:ext cx="10" cy="8"/>
                  </a:xfrm>
                  <a:custGeom>
                    <a:avLst/>
                    <a:gdLst>
                      <a:gd name="T0" fmla="*/ 10 w 10"/>
                      <a:gd name="T1" fmla="*/ 8 h 8"/>
                      <a:gd name="T2" fmla="*/ 4 w 10"/>
                      <a:gd name="T3" fmla="*/ 0 h 8"/>
                      <a:gd name="T4" fmla="*/ 0 w 10"/>
                      <a:gd name="T5" fmla="*/ 1 h 8"/>
                      <a:gd name="T6" fmla="*/ 4 w 10"/>
                      <a:gd name="T7" fmla="*/ 8 h 8"/>
                      <a:gd name="T8" fmla="*/ 10 w 10"/>
                      <a:gd name="T9" fmla="*/ 8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8"/>
                        </a:moveTo>
                        <a:lnTo>
                          <a:pt x="4" y="0"/>
                        </a:lnTo>
                        <a:lnTo>
                          <a:pt x="0" y="1"/>
                        </a:lnTo>
                        <a:lnTo>
                          <a:pt x="4" y="8"/>
                        </a:lnTo>
                        <a:lnTo>
                          <a:pt x="10" y="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7" name="Freeform 620"/>
                  <p:cNvSpPr>
                    <a:spLocks/>
                  </p:cNvSpPr>
                  <p:nvPr/>
                </p:nvSpPr>
                <p:spPr bwMode="auto">
                  <a:xfrm>
                    <a:off x="4461" y="2897"/>
                    <a:ext cx="10" cy="9"/>
                  </a:xfrm>
                  <a:custGeom>
                    <a:avLst/>
                    <a:gdLst>
                      <a:gd name="T0" fmla="*/ 10 w 10"/>
                      <a:gd name="T1" fmla="*/ 0 h 9"/>
                      <a:gd name="T2" fmla="*/ 0 w 10"/>
                      <a:gd name="T3" fmla="*/ 9 h 9"/>
                      <a:gd name="T4" fmla="*/ 5 w 10"/>
                      <a:gd name="T5" fmla="*/ 0 h 9"/>
                      <a:gd name="T6" fmla="*/ 10 w 10"/>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9">
                        <a:moveTo>
                          <a:pt x="10" y="0"/>
                        </a:moveTo>
                        <a:lnTo>
                          <a:pt x="0" y="9"/>
                        </a:lnTo>
                        <a:lnTo>
                          <a:pt x="5" y="0"/>
                        </a:lnTo>
                        <a:lnTo>
                          <a:pt x="1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8" name="Freeform 621"/>
                  <p:cNvSpPr>
                    <a:spLocks/>
                  </p:cNvSpPr>
                  <p:nvPr/>
                </p:nvSpPr>
                <p:spPr bwMode="auto">
                  <a:xfrm>
                    <a:off x="4452" y="2904"/>
                    <a:ext cx="8" cy="8"/>
                  </a:xfrm>
                  <a:custGeom>
                    <a:avLst/>
                    <a:gdLst>
                      <a:gd name="T0" fmla="*/ 5 w 8"/>
                      <a:gd name="T1" fmla="*/ 0 h 8"/>
                      <a:gd name="T2" fmla="*/ 0 w 8"/>
                      <a:gd name="T3" fmla="*/ 6 h 8"/>
                      <a:gd name="T4" fmla="*/ 8 w 8"/>
                      <a:gd name="T5" fmla="*/ 8 h 8"/>
                      <a:gd name="T6" fmla="*/ 5 w 8"/>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8">
                        <a:moveTo>
                          <a:pt x="5" y="0"/>
                        </a:moveTo>
                        <a:lnTo>
                          <a:pt x="0" y="6"/>
                        </a:lnTo>
                        <a:lnTo>
                          <a:pt x="8" y="8"/>
                        </a:lnTo>
                        <a:lnTo>
                          <a:pt x="5" y="0"/>
                        </a:lnTo>
                        <a:close/>
                      </a:path>
                    </a:pathLst>
                  </a:custGeom>
                  <a:solidFill>
                    <a:schemeClr val="accent1"/>
                  </a:solidFill>
                  <a:ln w="6350" cmpd="sng">
                    <a:solidFill>
                      <a:schemeClr val="accent1"/>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9" name="Freeform 622"/>
                  <p:cNvSpPr>
                    <a:spLocks/>
                  </p:cNvSpPr>
                  <p:nvPr/>
                </p:nvSpPr>
                <p:spPr bwMode="auto">
                  <a:xfrm>
                    <a:off x="4486" y="2954"/>
                    <a:ext cx="5" cy="11"/>
                  </a:xfrm>
                  <a:custGeom>
                    <a:avLst/>
                    <a:gdLst>
                      <a:gd name="T0" fmla="*/ 5 w 5"/>
                      <a:gd name="T1" fmla="*/ 0 h 11"/>
                      <a:gd name="T2" fmla="*/ 0 w 5"/>
                      <a:gd name="T3" fmla="*/ 11 h 11"/>
                      <a:gd name="T4" fmla="*/ 5 w 5"/>
                      <a:gd name="T5" fmla="*/ 8 h 11"/>
                      <a:gd name="T6" fmla="*/ 5 w 5"/>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1">
                        <a:moveTo>
                          <a:pt x="5" y="0"/>
                        </a:moveTo>
                        <a:lnTo>
                          <a:pt x="0" y="11"/>
                        </a:lnTo>
                        <a:lnTo>
                          <a:pt x="5" y="8"/>
                        </a:lnTo>
                        <a:lnTo>
                          <a:pt x="5" y="0"/>
                        </a:lnTo>
                        <a:close/>
                      </a:path>
                    </a:pathLst>
                  </a:custGeom>
                  <a:solidFill>
                    <a:schemeClr val="accent1"/>
                  </a:solidFill>
                  <a:ln w="6350" cmpd="sng">
                    <a:solidFill>
                      <a:schemeClr val="accent1"/>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30" name="Freeform 623"/>
                  <p:cNvSpPr>
                    <a:spLocks/>
                  </p:cNvSpPr>
                  <p:nvPr/>
                </p:nvSpPr>
                <p:spPr bwMode="auto">
                  <a:xfrm>
                    <a:off x="4490" y="2985"/>
                    <a:ext cx="9" cy="7"/>
                  </a:xfrm>
                  <a:custGeom>
                    <a:avLst/>
                    <a:gdLst>
                      <a:gd name="T0" fmla="*/ 9 w 9"/>
                      <a:gd name="T1" fmla="*/ 7 h 7"/>
                      <a:gd name="T2" fmla="*/ 0 w 9"/>
                      <a:gd name="T3" fmla="*/ 0 h 7"/>
                      <a:gd name="T4" fmla="*/ 5 w 9"/>
                      <a:gd name="T5" fmla="*/ 7 h 7"/>
                      <a:gd name="T6" fmla="*/ 9 w 9"/>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7">
                        <a:moveTo>
                          <a:pt x="9" y="7"/>
                        </a:moveTo>
                        <a:lnTo>
                          <a:pt x="0" y="0"/>
                        </a:lnTo>
                        <a:lnTo>
                          <a:pt x="5" y="7"/>
                        </a:lnTo>
                        <a:lnTo>
                          <a:pt x="9" y="7"/>
                        </a:lnTo>
                        <a:close/>
                      </a:path>
                    </a:pathLst>
                  </a:custGeom>
                  <a:solidFill>
                    <a:schemeClr val="accent1"/>
                  </a:solidFill>
                  <a:ln w="6350" cmpd="sng">
                    <a:solidFill>
                      <a:schemeClr val="accent1"/>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31" name="Freeform 624"/>
                  <p:cNvSpPr>
                    <a:spLocks/>
                  </p:cNvSpPr>
                  <p:nvPr/>
                </p:nvSpPr>
                <p:spPr bwMode="auto">
                  <a:xfrm>
                    <a:off x="4458" y="2805"/>
                    <a:ext cx="151" cy="287"/>
                  </a:xfrm>
                  <a:custGeom>
                    <a:avLst/>
                    <a:gdLst>
                      <a:gd name="T0" fmla="*/ 88 w 151"/>
                      <a:gd name="T1" fmla="*/ 266 h 287"/>
                      <a:gd name="T2" fmla="*/ 104 w 151"/>
                      <a:gd name="T3" fmla="*/ 265 h 287"/>
                      <a:gd name="T4" fmla="*/ 146 w 151"/>
                      <a:gd name="T5" fmla="*/ 248 h 287"/>
                      <a:gd name="T6" fmla="*/ 131 w 151"/>
                      <a:gd name="T7" fmla="*/ 242 h 287"/>
                      <a:gd name="T8" fmla="*/ 151 w 151"/>
                      <a:gd name="T9" fmla="*/ 204 h 287"/>
                      <a:gd name="T10" fmla="*/ 120 w 151"/>
                      <a:gd name="T11" fmla="*/ 200 h 287"/>
                      <a:gd name="T12" fmla="*/ 112 w 151"/>
                      <a:gd name="T13" fmla="*/ 172 h 287"/>
                      <a:gd name="T14" fmla="*/ 122 w 151"/>
                      <a:gd name="T15" fmla="*/ 169 h 287"/>
                      <a:gd name="T16" fmla="*/ 97 w 151"/>
                      <a:gd name="T17" fmla="*/ 141 h 287"/>
                      <a:gd name="T18" fmla="*/ 69 w 151"/>
                      <a:gd name="T19" fmla="*/ 94 h 287"/>
                      <a:gd name="T20" fmla="*/ 68 w 151"/>
                      <a:gd name="T21" fmla="*/ 88 h 287"/>
                      <a:gd name="T22" fmla="*/ 68 w 151"/>
                      <a:gd name="T23" fmla="*/ 78 h 287"/>
                      <a:gd name="T24" fmla="*/ 85 w 151"/>
                      <a:gd name="T25" fmla="*/ 45 h 287"/>
                      <a:gd name="T26" fmla="*/ 38 w 151"/>
                      <a:gd name="T27" fmla="*/ 40 h 287"/>
                      <a:gd name="T28" fmla="*/ 45 w 151"/>
                      <a:gd name="T29" fmla="*/ 31 h 287"/>
                      <a:gd name="T30" fmla="*/ 58 w 151"/>
                      <a:gd name="T31" fmla="*/ 11 h 287"/>
                      <a:gd name="T32" fmla="*/ 55 w 151"/>
                      <a:gd name="T33" fmla="*/ 0 h 287"/>
                      <a:gd name="T34" fmla="*/ 20 w 151"/>
                      <a:gd name="T35" fmla="*/ 15 h 287"/>
                      <a:gd name="T36" fmla="*/ 14 w 151"/>
                      <a:gd name="T37" fmla="*/ 21 h 287"/>
                      <a:gd name="T38" fmla="*/ 8 w 151"/>
                      <a:gd name="T39" fmla="*/ 31 h 287"/>
                      <a:gd name="T40" fmla="*/ 7 w 151"/>
                      <a:gd name="T41" fmla="*/ 40 h 287"/>
                      <a:gd name="T42" fmla="*/ 13 w 151"/>
                      <a:gd name="T43" fmla="*/ 49 h 287"/>
                      <a:gd name="T44" fmla="*/ 0 w 151"/>
                      <a:gd name="T45" fmla="*/ 70 h 287"/>
                      <a:gd name="T46" fmla="*/ 18 w 151"/>
                      <a:gd name="T47" fmla="*/ 74 h 287"/>
                      <a:gd name="T48" fmla="*/ 17 w 151"/>
                      <a:gd name="T49" fmla="*/ 103 h 287"/>
                      <a:gd name="T50" fmla="*/ 20 w 151"/>
                      <a:gd name="T51" fmla="*/ 88 h 287"/>
                      <a:gd name="T52" fmla="*/ 24 w 151"/>
                      <a:gd name="T53" fmla="*/ 93 h 287"/>
                      <a:gd name="T54" fmla="*/ 26 w 151"/>
                      <a:gd name="T55" fmla="*/ 105 h 287"/>
                      <a:gd name="T56" fmla="*/ 23 w 151"/>
                      <a:gd name="T57" fmla="*/ 131 h 287"/>
                      <a:gd name="T58" fmla="*/ 23 w 151"/>
                      <a:gd name="T59" fmla="*/ 140 h 287"/>
                      <a:gd name="T60" fmla="*/ 33 w 151"/>
                      <a:gd name="T61" fmla="*/ 140 h 287"/>
                      <a:gd name="T62" fmla="*/ 59 w 151"/>
                      <a:gd name="T63" fmla="*/ 131 h 287"/>
                      <a:gd name="T64" fmla="*/ 57 w 151"/>
                      <a:gd name="T65" fmla="*/ 159 h 287"/>
                      <a:gd name="T66" fmla="*/ 61 w 151"/>
                      <a:gd name="T67" fmla="*/ 169 h 287"/>
                      <a:gd name="T68" fmla="*/ 61 w 151"/>
                      <a:gd name="T69" fmla="*/ 179 h 287"/>
                      <a:gd name="T70" fmla="*/ 46 w 151"/>
                      <a:gd name="T71" fmla="*/ 184 h 287"/>
                      <a:gd name="T72" fmla="*/ 39 w 151"/>
                      <a:gd name="T73" fmla="*/ 197 h 287"/>
                      <a:gd name="T74" fmla="*/ 39 w 151"/>
                      <a:gd name="T75" fmla="*/ 217 h 287"/>
                      <a:gd name="T76" fmla="*/ 23 w 151"/>
                      <a:gd name="T77" fmla="*/ 238 h 287"/>
                      <a:gd name="T78" fmla="*/ 36 w 151"/>
                      <a:gd name="T79" fmla="*/ 239 h 287"/>
                      <a:gd name="T80" fmla="*/ 53 w 151"/>
                      <a:gd name="T81" fmla="*/ 246 h 287"/>
                      <a:gd name="T82" fmla="*/ 61 w 151"/>
                      <a:gd name="T83" fmla="*/ 251 h 287"/>
                      <a:gd name="T84" fmla="*/ 12 w 151"/>
                      <a:gd name="T85" fmla="*/ 287 h 287"/>
                      <a:gd name="T86" fmla="*/ 29 w 151"/>
                      <a:gd name="T87" fmla="*/ 277 h 287"/>
                      <a:gd name="T88" fmla="*/ 53 w 151"/>
                      <a:gd name="T89" fmla="*/ 268 h 287"/>
                      <a:gd name="T90" fmla="*/ 72 w 151"/>
                      <a:gd name="T91" fmla="*/ 271 h 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1" h="287">
                        <a:moveTo>
                          <a:pt x="72" y="271"/>
                        </a:moveTo>
                        <a:lnTo>
                          <a:pt x="88" y="266"/>
                        </a:lnTo>
                        <a:lnTo>
                          <a:pt x="92" y="261"/>
                        </a:lnTo>
                        <a:lnTo>
                          <a:pt x="104" y="265"/>
                        </a:lnTo>
                        <a:lnTo>
                          <a:pt x="138" y="259"/>
                        </a:lnTo>
                        <a:lnTo>
                          <a:pt x="146" y="248"/>
                        </a:lnTo>
                        <a:lnTo>
                          <a:pt x="134" y="247"/>
                        </a:lnTo>
                        <a:lnTo>
                          <a:pt x="131" y="242"/>
                        </a:lnTo>
                        <a:lnTo>
                          <a:pt x="150" y="222"/>
                        </a:lnTo>
                        <a:lnTo>
                          <a:pt x="151" y="204"/>
                        </a:lnTo>
                        <a:lnTo>
                          <a:pt x="143" y="197"/>
                        </a:lnTo>
                        <a:lnTo>
                          <a:pt x="120" y="200"/>
                        </a:lnTo>
                        <a:lnTo>
                          <a:pt x="126" y="186"/>
                        </a:lnTo>
                        <a:lnTo>
                          <a:pt x="112" y="172"/>
                        </a:lnTo>
                        <a:lnTo>
                          <a:pt x="122" y="176"/>
                        </a:lnTo>
                        <a:lnTo>
                          <a:pt x="122" y="169"/>
                        </a:lnTo>
                        <a:lnTo>
                          <a:pt x="107" y="145"/>
                        </a:lnTo>
                        <a:lnTo>
                          <a:pt x="97" y="141"/>
                        </a:lnTo>
                        <a:lnTo>
                          <a:pt x="88" y="110"/>
                        </a:lnTo>
                        <a:lnTo>
                          <a:pt x="69" y="94"/>
                        </a:lnTo>
                        <a:lnTo>
                          <a:pt x="56" y="94"/>
                        </a:lnTo>
                        <a:lnTo>
                          <a:pt x="68" y="88"/>
                        </a:lnTo>
                        <a:lnTo>
                          <a:pt x="62" y="79"/>
                        </a:lnTo>
                        <a:lnTo>
                          <a:pt x="68" y="78"/>
                        </a:lnTo>
                        <a:lnTo>
                          <a:pt x="76" y="65"/>
                        </a:lnTo>
                        <a:lnTo>
                          <a:pt x="85" y="45"/>
                        </a:lnTo>
                        <a:lnTo>
                          <a:pt x="83" y="36"/>
                        </a:lnTo>
                        <a:lnTo>
                          <a:pt x="38" y="40"/>
                        </a:lnTo>
                        <a:lnTo>
                          <a:pt x="36" y="36"/>
                        </a:lnTo>
                        <a:lnTo>
                          <a:pt x="45" y="31"/>
                        </a:lnTo>
                        <a:lnTo>
                          <a:pt x="39" y="27"/>
                        </a:lnTo>
                        <a:lnTo>
                          <a:pt x="58" y="11"/>
                        </a:lnTo>
                        <a:lnTo>
                          <a:pt x="58" y="1"/>
                        </a:lnTo>
                        <a:lnTo>
                          <a:pt x="55" y="0"/>
                        </a:lnTo>
                        <a:lnTo>
                          <a:pt x="24" y="3"/>
                        </a:lnTo>
                        <a:lnTo>
                          <a:pt x="20" y="15"/>
                        </a:lnTo>
                        <a:lnTo>
                          <a:pt x="16" y="16"/>
                        </a:lnTo>
                        <a:lnTo>
                          <a:pt x="14" y="21"/>
                        </a:lnTo>
                        <a:lnTo>
                          <a:pt x="18" y="26"/>
                        </a:lnTo>
                        <a:lnTo>
                          <a:pt x="8" y="31"/>
                        </a:lnTo>
                        <a:lnTo>
                          <a:pt x="10" y="40"/>
                        </a:lnTo>
                        <a:lnTo>
                          <a:pt x="7" y="40"/>
                        </a:lnTo>
                        <a:lnTo>
                          <a:pt x="7" y="46"/>
                        </a:lnTo>
                        <a:lnTo>
                          <a:pt x="13" y="49"/>
                        </a:lnTo>
                        <a:lnTo>
                          <a:pt x="7" y="68"/>
                        </a:lnTo>
                        <a:lnTo>
                          <a:pt x="0" y="70"/>
                        </a:lnTo>
                        <a:lnTo>
                          <a:pt x="9" y="79"/>
                        </a:lnTo>
                        <a:lnTo>
                          <a:pt x="18" y="74"/>
                        </a:lnTo>
                        <a:lnTo>
                          <a:pt x="8" y="118"/>
                        </a:lnTo>
                        <a:lnTo>
                          <a:pt x="17" y="103"/>
                        </a:lnTo>
                        <a:lnTo>
                          <a:pt x="14" y="94"/>
                        </a:lnTo>
                        <a:lnTo>
                          <a:pt x="20" y="88"/>
                        </a:lnTo>
                        <a:lnTo>
                          <a:pt x="18" y="99"/>
                        </a:lnTo>
                        <a:lnTo>
                          <a:pt x="24" y="93"/>
                        </a:lnTo>
                        <a:lnTo>
                          <a:pt x="29" y="97"/>
                        </a:lnTo>
                        <a:lnTo>
                          <a:pt x="26" y="105"/>
                        </a:lnTo>
                        <a:lnTo>
                          <a:pt x="29" y="113"/>
                        </a:lnTo>
                        <a:lnTo>
                          <a:pt x="23" y="131"/>
                        </a:lnTo>
                        <a:lnTo>
                          <a:pt x="19" y="131"/>
                        </a:lnTo>
                        <a:lnTo>
                          <a:pt x="23" y="140"/>
                        </a:lnTo>
                        <a:lnTo>
                          <a:pt x="26" y="134"/>
                        </a:lnTo>
                        <a:lnTo>
                          <a:pt x="33" y="140"/>
                        </a:lnTo>
                        <a:lnTo>
                          <a:pt x="35" y="135"/>
                        </a:lnTo>
                        <a:lnTo>
                          <a:pt x="59" y="131"/>
                        </a:lnTo>
                        <a:lnTo>
                          <a:pt x="48" y="147"/>
                        </a:lnTo>
                        <a:lnTo>
                          <a:pt x="57" y="159"/>
                        </a:lnTo>
                        <a:lnTo>
                          <a:pt x="67" y="154"/>
                        </a:lnTo>
                        <a:lnTo>
                          <a:pt x="61" y="169"/>
                        </a:lnTo>
                        <a:lnTo>
                          <a:pt x="65" y="170"/>
                        </a:lnTo>
                        <a:lnTo>
                          <a:pt x="61" y="179"/>
                        </a:lnTo>
                        <a:lnTo>
                          <a:pt x="63" y="182"/>
                        </a:lnTo>
                        <a:lnTo>
                          <a:pt x="46" y="184"/>
                        </a:lnTo>
                        <a:lnTo>
                          <a:pt x="29" y="200"/>
                        </a:lnTo>
                        <a:lnTo>
                          <a:pt x="39" y="197"/>
                        </a:lnTo>
                        <a:lnTo>
                          <a:pt x="43" y="209"/>
                        </a:lnTo>
                        <a:lnTo>
                          <a:pt x="39" y="217"/>
                        </a:lnTo>
                        <a:lnTo>
                          <a:pt x="18" y="231"/>
                        </a:lnTo>
                        <a:lnTo>
                          <a:pt x="23" y="238"/>
                        </a:lnTo>
                        <a:lnTo>
                          <a:pt x="33" y="233"/>
                        </a:lnTo>
                        <a:lnTo>
                          <a:pt x="36" y="239"/>
                        </a:lnTo>
                        <a:lnTo>
                          <a:pt x="45" y="237"/>
                        </a:lnTo>
                        <a:lnTo>
                          <a:pt x="53" y="246"/>
                        </a:lnTo>
                        <a:lnTo>
                          <a:pt x="71" y="237"/>
                        </a:lnTo>
                        <a:lnTo>
                          <a:pt x="61" y="251"/>
                        </a:lnTo>
                        <a:lnTo>
                          <a:pt x="39" y="253"/>
                        </a:lnTo>
                        <a:lnTo>
                          <a:pt x="12" y="287"/>
                        </a:lnTo>
                        <a:lnTo>
                          <a:pt x="20" y="287"/>
                        </a:lnTo>
                        <a:lnTo>
                          <a:pt x="29" y="277"/>
                        </a:lnTo>
                        <a:lnTo>
                          <a:pt x="48" y="280"/>
                        </a:lnTo>
                        <a:lnTo>
                          <a:pt x="53" y="268"/>
                        </a:lnTo>
                        <a:lnTo>
                          <a:pt x="66" y="265"/>
                        </a:lnTo>
                        <a:lnTo>
                          <a:pt x="72" y="271"/>
                        </a:lnTo>
                        <a:close/>
                      </a:path>
                    </a:pathLst>
                  </a:custGeom>
                  <a:solidFill>
                    <a:schemeClr val="accent1"/>
                  </a:solidFill>
                  <a:ln w="6350" cmpd="sng">
                    <a:solidFill>
                      <a:schemeClr val="accent1"/>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32" name="Freeform 625"/>
                  <p:cNvSpPr>
                    <a:spLocks/>
                  </p:cNvSpPr>
                  <p:nvPr/>
                </p:nvSpPr>
                <p:spPr bwMode="auto">
                  <a:xfrm>
                    <a:off x="4441" y="2812"/>
                    <a:ext cx="16" cy="25"/>
                  </a:xfrm>
                  <a:custGeom>
                    <a:avLst/>
                    <a:gdLst>
                      <a:gd name="T0" fmla="*/ 15 w 16"/>
                      <a:gd name="T1" fmla="*/ 0 h 25"/>
                      <a:gd name="T2" fmla="*/ 0 w 16"/>
                      <a:gd name="T3" fmla="*/ 9 h 25"/>
                      <a:gd name="T4" fmla="*/ 0 w 16"/>
                      <a:gd name="T5" fmla="*/ 25 h 25"/>
                      <a:gd name="T6" fmla="*/ 13 w 16"/>
                      <a:gd name="T7" fmla="*/ 16 h 25"/>
                      <a:gd name="T8" fmla="*/ 11 w 16"/>
                      <a:gd name="T9" fmla="*/ 12 h 25"/>
                      <a:gd name="T10" fmla="*/ 16 w 16"/>
                      <a:gd name="T11" fmla="*/ 8 h 25"/>
                      <a:gd name="T12" fmla="*/ 15 w 16"/>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5">
                        <a:moveTo>
                          <a:pt x="15" y="0"/>
                        </a:moveTo>
                        <a:lnTo>
                          <a:pt x="0" y="9"/>
                        </a:lnTo>
                        <a:lnTo>
                          <a:pt x="0" y="25"/>
                        </a:lnTo>
                        <a:lnTo>
                          <a:pt x="13" y="16"/>
                        </a:lnTo>
                        <a:lnTo>
                          <a:pt x="11" y="12"/>
                        </a:lnTo>
                        <a:lnTo>
                          <a:pt x="16" y="8"/>
                        </a:lnTo>
                        <a:lnTo>
                          <a:pt x="1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sp>
            <p:nvSpPr>
              <p:cNvPr id="75" name="Freeform 626"/>
              <p:cNvSpPr>
                <a:spLocks/>
              </p:cNvSpPr>
              <p:nvPr/>
            </p:nvSpPr>
            <p:spPr bwMode="auto">
              <a:xfrm>
                <a:off x="3427" y="2228"/>
                <a:ext cx="97" cy="58"/>
              </a:xfrm>
              <a:custGeom>
                <a:avLst/>
                <a:gdLst>
                  <a:gd name="T0" fmla="*/ 4 w 130"/>
                  <a:gd name="T1" fmla="*/ 39 h 79"/>
                  <a:gd name="T2" fmla="*/ 27 w 130"/>
                  <a:gd name="T3" fmla="*/ 58 h 79"/>
                  <a:gd name="T4" fmla="*/ 38 w 130"/>
                  <a:gd name="T5" fmla="*/ 54 h 79"/>
                  <a:gd name="T6" fmla="*/ 51 w 130"/>
                  <a:gd name="T7" fmla="*/ 50 h 79"/>
                  <a:gd name="T8" fmla="*/ 60 w 130"/>
                  <a:gd name="T9" fmla="*/ 51 h 79"/>
                  <a:gd name="T10" fmla="*/ 73 w 130"/>
                  <a:gd name="T11" fmla="*/ 46 h 79"/>
                  <a:gd name="T12" fmla="*/ 85 w 130"/>
                  <a:gd name="T13" fmla="*/ 20 h 79"/>
                  <a:gd name="T14" fmla="*/ 97 w 130"/>
                  <a:gd name="T15" fmla="*/ 12 h 79"/>
                  <a:gd name="T16" fmla="*/ 87 w 130"/>
                  <a:gd name="T17" fmla="*/ 3 h 79"/>
                  <a:gd name="T18" fmla="*/ 67 w 130"/>
                  <a:gd name="T19" fmla="*/ 0 h 79"/>
                  <a:gd name="T20" fmla="*/ 55 w 130"/>
                  <a:gd name="T21" fmla="*/ 8 h 79"/>
                  <a:gd name="T22" fmla="*/ 38 w 130"/>
                  <a:gd name="T23" fmla="*/ 11 h 79"/>
                  <a:gd name="T24" fmla="*/ 34 w 130"/>
                  <a:gd name="T25" fmla="*/ 17 h 79"/>
                  <a:gd name="T26" fmla="*/ 25 w 130"/>
                  <a:gd name="T27" fmla="*/ 17 h 79"/>
                  <a:gd name="T28" fmla="*/ 15 w 130"/>
                  <a:gd name="T29" fmla="*/ 10 h 79"/>
                  <a:gd name="T30" fmla="*/ 14 w 130"/>
                  <a:gd name="T31" fmla="*/ 18 h 79"/>
                  <a:gd name="T32" fmla="*/ 7 w 130"/>
                  <a:gd name="T33" fmla="*/ 18 h 79"/>
                  <a:gd name="T34" fmla="*/ 5 w 130"/>
                  <a:gd name="T35" fmla="*/ 32 h 79"/>
                  <a:gd name="T36" fmla="*/ 0 w 130"/>
                  <a:gd name="T37" fmla="*/ 35 h 79"/>
                  <a:gd name="T38" fmla="*/ 4 w 130"/>
                  <a:gd name="T39" fmla="*/ 39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0" h="79">
                    <a:moveTo>
                      <a:pt x="5" y="53"/>
                    </a:moveTo>
                    <a:lnTo>
                      <a:pt x="36" y="79"/>
                    </a:lnTo>
                    <a:lnTo>
                      <a:pt x="51" y="74"/>
                    </a:lnTo>
                    <a:lnTo>
                      <a:pt x="69" y="68"/>
                    </a:lnTo>
                    <a:lnTo>
                      <a:pt x="80" y="69"/>
                    </a:lnTo>
                    <a:lnTo>
                      <a:pt x="98" y="63"/>
                    </a:lnTo>
                    <a:lnTo>
                      <a:pt x="114" y="27"/>
                    </a:lnTo>
                    <a:lnTo>
                      <a:pt x="130" y="17"/>
                    </a:lnTo>
                    <a:lnTo>
                      <a:pt x="117" y="4"/>
                    </a:lnTo>
                    <a:lnTo>
                      <a:pt x="90" y="0"/>
                    </a:lnTo>
                    <a:lnTo>
                      <a:pt x="74" y="11"/>
                    </a:lnTo>
                    <a:lnTo>
                      <a:pt x="51" y="15"/>
                    </a:lnTo>
                    <a:lnTo>
                      <a:pt x="46" y="23"/>
                    </a:lnTo>
                    <a:lnTo>
                      <a:pt x="33" y="23"/>
                    </a:lnTo>
                    <a:lnTo>
                      <a:pt x="20" y="14"/>
                    </a:lnTo>
                    <a:lnTo>
                      <a:pt x="19" y="24"/>
                    </a:lnTo>
                    <a:lnTo>
                      <a:pt x="9" y="24"/>
                    </a:lnTo>
                    <a:lnTo>
                      <a:pt x="7" y="44"/>
                    </a:lnTo>
                    <a:lnTo>
                      <a:pt x="0" y="48"/>
                    </a:lnTo>
                    <a:lnTo>
                      <a:pt x="5" y="5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76" name="Freeform 627"/>
              <p:cNvSpPr>
                <a:spLocks/>
              </p:cNvSpPr>
              <p:nvPr/>
            </p:nvSpPr>
            <p:spPr bwMode="auto">
              <a:xfrm>
                <a:off x="3368" y="2170"/>
                <a:ext cx="94" cy="55"/>
              </a:xfrm>
              <a:custGeom>
                <a:avLst/>
                <a:gdLst>
                  <a:gd name="T0" fmla="*/ 0 w 126"/>
                  <a:gd name="T1" fmla="*/ 18 h 74"/>
                  <a:gd name="T2" fmla="*/ 8 w 126"/>
                  <a:gd name="T3" fmla="*/ 36 h 74"/>
                  <a:gd name="T4" fmla="*/ 26 w 126"/>
                  <a:gd name="T5" fmla="*/ 53 h 74"/>
                  <a:gd name="T6" fmla="*/ 37 w 126"/>
                  <a:gd name="T7" fmla="*/ 55 h 74"/>
                  <a:gd name="T8" fmla="*/ 45 w 126"/>
                  <a:gd name="T9" fmla="*/ 48 h 74"/>
                  <a:gd name="T10" fmla="*/ 68 w 126"/>
                  <a:gd name="T11" fmla="*/ 52 h 74"/>
                  <a:gd name="T12" fmla="*/ 94 w 126"/>
                  <a:gd name="T13" fmla="*/ 33 h 74"/>
                  <a:gd name="T14" fmla="*/ 83 w 126"/>
                  <a:gd name="T15" fmla="*/ 24 h 74"/>
                  <a:gd name="T16" fmla="*/ 82 w 126"/>
                  <a:gd name="T17" fmla="*/ 19 h 74"/>
                  <a:gd name="T18" fmla="*/ 71 w 126"/>
                  <a:gd name="T19" fmla="*/ 16 h 74"/>
                  <a:gd name="T20" fmla="*/ 68 w 126"/>
                  <a:gd name="T21" fmla="*/ 21 h 74"/>
                  <a:gd name="T22" fmla="*/ 56 w 126"/>
                  <a:gd name="T23" fmla="*/ 8 h 74"/>
                  <a:gd name="T24" fmla="*/ 46 w 126"/>
                  <a:gd name="T25" fmla="*/ 3 h 74"/>
                  <a:gd name="T26" fmla="*/ 39 w 126"/>
                  <a:gd name="T27" fmla="*/ 7 h 74"/>
                  <a:gd name="T28" fmla="*/ 31 w 126"/>
                  <a:gd name="T29" fmla="*/ 0 h 74"/>
                  <a:gd name="T30" fmla="*/ 31 w 126"/>
                  <a:gd name="T31" fmla="*/ 6 h 74"/>
                  <a:gd name="T32" fmla="*/ 4 w 126"/>
                  <a:gd name="T33" fmla="*/ 22 h 74"/>
                  <a:gd name="T34" fmla="*/ 0 w 126"/>
                  <a:gd name="T35" fmla="*/ 18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6" h="74">
                    <a:moveTo>
                      <a:pt x="0" y="24"/>
                    </a:moveTo>
                    <a:lnTo>
                      <a:pt x="11" y="49"/>
                    </a:lnTo>
                    <a:lnTo>
                      <a:pt x="35" y="71"/>
                    </a:lnTo>
                    <a:lnTo>
                      <a:pt x="50" y="74"/>
                    </a:lnTo>
                    <a:lnTo>
                      <a:pt x="60" y="64"/>
                    </a:lnTo>
                    <a:lnTo>
                      <a:pt x="91" y="70"/>
                    </a:lnTo>
                    <a:lnTo>
                      <a:pt x="126" y="45"/>
                    </a:lnTo>
                    <a:lnTo>
                      <a:pt x="111" y="32"/>
                    </a:lnTo>
                    <a:lnTo>
                      <a:pt x="110" y="25"/>
                    </a:lnTo>
                    <a:lnTo>
                      <a:pt x="95" y="22"/>
                    </a:lnTo>
                    <a:lnTo>
                      <a:pt x="91" y="28"/>
                    </a:lnTo>
                    <a:lnTo>
                      <a:pt x="75" y="11"/>
                    </a:lnTo>
                    <a:lnTo>
                      <a:pt x="61" y="4"/>
                    </a:lnTo>
                    <a:lnTo>
                      <a:pt x="52" y="9"/>
                    </a:lnTo>
                    <a:lnTo>
                      <a:pt x="42" y="0"/>
                    </a:lnTo>
                    <a:lnTo>
                      <a:pt x="41" y="8"/>
                    </a:lnTo>
                    <a:lnTo>
                      <a:pt x="6" y="29"/>
                    </a:lnTo>
                    <a:lnTo>
                      <a:pt x="0" y="2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77" name="Freeform 628"/>
              <p:cNvSpPr>
                <a:spLocks/>
              </p:cNvSpPr>
              <p:nvPr/>
            </p:nvSpPr>
            <p:spPr bwMode="auto">
              <a:xfrm>
                <a:off x="3048" y="2072"/>
                <a:ext cx="61" cy="91"/>
              </a:xfrm>
              <a:custGeom>
                <a:avLst/>
                <a:gdLst>
                  <a:gd name="T0" fmla="*/ 40 w 83"/>
                  <a:gd name="T1" fmla="*/ 7 h 122"/>
                  <a:gd name="T2" fmla="*/ 40 w 83"/>
                  <a:gd name="T3" fmla="*/ 0 h 122"/>
                  <a:gd name="T4" fmla="*/ 32 w 83"/>
                  <a:gd name="T5" fmla="*/ 3 h 122"/>
                  <a:gd name="T6" fmla="*/ 23 w 83"/>
                  <a:gd name="T7" fmla="*/ 14 h 122"/>
                  <a:gd name="T8" fmla="*/ 31 w 83"/>
                  <a:gd name="T9" fmla="*/ 16 h 122"/>
                  <a:gd name="T10" fmla="*/ 26 w 83"/>
                  <a:gd name="T11" fmla="*/ 25 h 122"/>
                  <a:gd name="T12" fmla="*/ 9 w 83"/>
                  <a:gd name="T13" fmla="*/ 23 h 122"/>
                  <a:gd name="T14" fmla="*/ 7 w 83"/>
                  <a:gd name="T15" fmla="*/ 28 h 122"/>
                  <a:gd name="T16" fmla="*/ 7 w 83"/>
                  <a:gd name="T17" fmla="*/ 31 h 122"/>
                  <a:gd name="T18" fmla="*/ 4 w 83"/>
                  <a:gd name="T19" fmla="*/ 31 h 122"/>
                  <a:gd name="T20" fmla="*/ 11 w 83"/>
                  <a:gd name="T21" fmla="*/ 36 h 122"/>
                  <a:gd name="T22" fmla="*/ 4 w 83"/>
                  <a:gd name="T23" fmla="*/ 42 h 122"/>
                  <a:gd name="T24" fmla="*/ 7 w 83"/>
                  <a:gd name="T25" fmla="*/ 47 h 122"/>
                  <a:gd name="T26" fmla="*/ 21 w 83"/>
                  <a:gd name="T27" fmla="*/ 51 h 122"/>
                  <a:gd name="T28" fmla="*/ 8 w 83"/>
                  <a:gd name="T29" fmla="*/ 65 h 122"/>
                  <a:gd name="T30" fmla="*/ 21 w 83"/>
                  <a:gd name="T31" fmla="*/ 60 h 122"/>
                  <a:gd name="T32" fmla="*/ 24 w 83"/>
                  <a:gd name="T33" fmla="*/ 63 h 122"/>
                  <a:gd name="T34" fmla="*/ 11 w 83"/>
                  <a:gd name="T35" fmla="*/ 66 h 122"/>
                  <a:gd name="T36" fmla="*/ 7 w 83"/>
                  <a:gd name="T37" fmla="*/ 73 h 122"/>
                  <a:gd name="T38" fmla="*/ 0 w 83"/>
                  <a:gd name="T39" fmla="*/ 75 h 122"/>
                  <a:gd name="T40" fmla="*/ 7 w 83"/>
                  <a:gd name="T41" fmla="*/ 78 h 122"/>
                  <a:gd name="T42" fmla="*/ 1 w 83"/>
                  <a:gd name="T43" fmla="*/ 83 h 122"/>
                  <a:gd name="T44" fmla="*/ 10 w 83"/>
                  <a:gd name="T45" fmla="*/ 83 h 122"/>
                  <a:gd name="T46" fmla="*/ 4 w 83"/>
                  <a:gd name="T47" fmla="*/ 88 h 122"/>
                  <a:gd name="T48" fmla="*/ 12 w 83"/>
                  <a:gd name="T49" fmla="*/ 86 h 122"/>
                  <a:gd name="T50" fmla="*/ 9 w 83"/>
                  <a:gd name="T51" fmla="*/ 91 h 122"/>
                  <a:gd name="T52" fmla="*/ 15 w 83"/>
                  <a:gd name="T53" fmla="*/ 90 h 122"/>
                  <a:gd name="T54" fmla="*/ 40 w 83"/>
                  <a:gd name="T55" fmla="*/ 76 h 122"/>
                  <a:gd name="T56" fmla="*/ 57 w 83"/>
                  <a:gd name="T57" fmla="*/ 75 h 122"/>
                  <a:gd name="T58" fmla="*/ 61 w 83"/>
                  <a:gd name="T59" fmla="*/ 57 h 122"/>
                  <a:gd name="T60" fmla="*/ 61 w 83"/>
                  <a:gd name="T61" fmla="*/ 43 h 122"/>
                  <a:gd name="T62" fmla="*/ 57 w 83"/>
                  <a:gd name="T63" fmla="*/ 34 h 122"/>
                  <a:gd name="T64" fmla="*/ 60 w 83"/>
                  <a:gd name="T65" fmla="*/ 31 h 122"/>
                  <a:gd name="T66" fmla="*/ 54 w 83"/>
                  <a:gd name="T67" fmla="*/ 20 h 122"/>
                  <a:gd name="T68" fmla="*/ 38 w 83"/>
                  <a:gd name="T69" fmla="*/ 26 h 122"/>
                  <a:gd name="T70" fmla="*/ 33 w 83"/>
                  <a:gd name="T71" fmla="*/ 19 h 122"/>
                  <a:gd name="T72" fmla="*/ 40 w 83"/>
                  <a:gd name="T73" fmla="*/ 7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3" h="122">
                    <a:moveTo>
                      <a:pt x="55" y="9"/>
                    </a:moveTo>
                    <a:lnTo>
                      <a:pt x="54" y="0"/>
                    </a:lnTo>
                    <a:lnTo>
                      <a:pt x="44" y="4"/>
                    </a:lnTo>
                    <a:lnTo>
                      <a:pt x="31" y="19"/>
                    </a:lnTo>
                    <a:lnTo>
                      <a:pt x="42" y="22"/>
                    </a:lnTo>
                    <a:lnTo>
                      <a:pt x="35" y="33"/>
                    </a:lnTo>
                    <a:lnTo>
                      <a:pt x="12" y="31"/>
                    </a:lnTo>
                    <a:lnTo>
                      <a:pt x="9" y="37"/>
                    </a:lnTo>
                    <a:lnTo>
                      <a:pt x="10" y="42"/>
                    </a:lnTo>
                    <a:lnTo>
                      <a:pt x="5" y="42"/>
                    </a:lnTo>
                    <a:lnTo>
                      <a:pt x="15" y="48"/>
                    </a:lnTo>
                    <a:lnTo>
                      <a:pt x="6" y="56"/>
                    </a:lnTo>
                    <a:lnTo>
                      <a:pt x="10" y="63"/>
                    </a:lnTo>
                    <a:lnTo>
                      <a:pt x="28" y="68"/>
                    </a:lnTo>
                    <a:lnTo>
                      <a:pt x="11" y="87"/>
                    </a:lnTo>
                    <a:lnTo>
                      <a:pt x="29" y="81"/>
                    </a:lnTo>
                    <a:lnTo>
                      <a:pt x="32" y="85"/>
                    </a:lnTo>
                    <a:lnTo>
                      <a:pt x="15" y="88"/>
                    </a:lnTo>
                    <a:lnTo>
                      <a:pt x="9" y="98"/>
                    </a:lnTo>
                    <a:lnTo>
                      <a:pt x="0" y="100"/>
                    </a:lnTo>
                    <a:lnTo>
                      <a:pt x="9" y="104"/>
                    </a:lnTo>
                    <a:lnTo>
                      <a:pt x="1" y="111"/>
                    </a:lnTo>
                    <a:lnTo>
                      <a:pt x="14" y="111"/>
                    </a:lnTo>
                    <a:lnTo>
                      <a:pt x="5" y="118"/>
                    </a:lnTo>
                    <a:lnTo>
                      <a:pt x="16" y="115"/>
                    </a:lnTo>
                    <a:lnTo>
                      <a:pt x="12" y="122"/>
                    </a:lnTo>
                    <a:lnTo>
                      <a:pt x="21" y="121"/>
                    </a:lnTo>
                    <a:lnTo>
                      <a:pt x="55" y="102"/>
                    </a:lnTo>
                    <a:lnTo>
                      <a:pt x="77" y="101"/>
                    </a:lnTo>
                    <a:lnTo>
                      <a:pt x="83" y="77"/>
                    </a:lnTo>
                    <a:lnTo>
                      <a:pt x="83" y="57"/>
                    </a:lnTo>
                    <a:lnTo>
                      <a:pt x="78" y="45"/>
                    </a:lnTo>
                    <a:lnTo>
                      <a:pt x="81" y="41"/>
                    </a:lnTo>
                    <a:lnTo>
                      <a:pt x="74" y="27"/>
                    </a:lnTo>
                    <a:lnTo>
                      <a:pt x="52" y="35"/>
                    </a:lnTo>
                    <a:lnTo>
                      <a:pt x="45" y="26"/>
                    </a:lnTo>
                    <a:lnTo>
                      <a:pt x="55" y="9"/>
                    </a:lnTo>
                    <a:close/>
                  </a:path>
                </a:pathLst>
              </a:custGeom>
              <a:solidFill>
                <a:schemeClr val="accent1"/>
              </a:solidFill>
              <a:ln w="6350" cmpd="sng">
                <a:solidFill>
                  <a:schemeClr val="accent1"/>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78" name="Freeform 629"/>
              <p:cNvSpPr>
                <a:spLocks/>
              </p:cNvSpPr>
              <p:nvPr/>
            </p:nvSpPr>
            <p:spPr bwMode="auto">
              <a:xfrm>
                <a:off x="3436" y="2205"/>
                <a:ext cx="83" cy="40"/>
              </a:xfrm>
              <a:custGeom>
                <a:avLst/>
                <a:gdLst>
                  <a:gd name="T0" fmla="*/ 0 w 111"/>
                  <a:gd name="T1" fmla="*/ 18 h 55"/>
                  <a:gd name="T2" fmla="*/ 6 w 111"/>
                  <a:gd name="T3" fmla="*/ 33 h 55"/>
                  <a:gd name="T4" fmla="*/ 15 w 111"/>
                  <a:gd name="T5" fmla="*/ 40 h 55"/>
                  <a:gd name="T6" fmla="*/ 25 w 111"/>
                  <a:gd name="T7" fmla="*/ 40 h 55"/>
                  <a:gd name="T8" fmla="*/ 29 w 111"/>
                  <a:gd name="T9" fmla="*/ 34 h 55"/>
                  <a:gd name="T10" fmla="*/ 46 w 111"/>
                  <a:gd name="T11" fmla="*/ 31 h 55"/>
                  <a:gd name="T12" fmla="*/ 58 w 111"/>
                  <a:gd name="T13" fmla="*/ 23 h 55"/>
                  <a:gd name="T14" fmla="*/ 79 w 111"/>
                  <a:gd name="T15" fmla="*/ 26 h 55"/>
                  <a:gd name="T16" fmla="*/ 83 w 111"/>
                  <a:gd name="T17" fmla="*/ 12 h 55"/>
                  <a:gd name="T18" fmla="*/ 68 w 111"/>
                  <a:gd name="T19" fmla="*/ 4 h 55"/>
                  <a:gd name="T20" fmla="*/ 46 w 111"/>
                  <a:gd name="T21" fmla="*/ 9 h 55"/>
                  <a:gd name="T22" fmla="*/ 40 w 111"/>
                  <a:gd name="T23" fmla="*/ 2 h 55"/>
                  <a:gd name="T24" fmla="*/ 33 w 111"/>
                  <a:gd name="T25" fmla="*/ 4 h 55"/>
                  <a:gd name="T26" fmla="*/ 25 w 111"/>
                  <a:gd name="T27" fmla="*/ 0 h 55"/>
                  <a:gd name="T28" fmla="*/ 0 w 111"/>
                  <a:gd name="T29" fmla="*/ 1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1" h="55">
                    <a:moveTo>
                      <a:pt x="0" y="25"/>
                    </a:moveTo>
                    <a:lnTo>
                      <a:pt x="8" y="46"/>
                    </a:lnTo>
                    <a:lnTo>
                      <a:pt x="20" y="55"/>
                    </a:lnTo>
                    <a:lnTo>
                      <a:pt x="33" y="55"/>
                    </a:lnTo>
                    <a:lnTo>
                      <a:pt x="39" y="47"/>
                    </a:lnTo>
                    <a:lnTo>
                      <a:pt x="62" y="43"/>
                    </a:lnTo>
                    <a:lnTo>
                      <a:pt x="77" y="32"/>
                    </a:lnTo>
                    <a:lnTo>
                      <a:pt x="105" y="36"/>
                    </a:lnTo>
                    <a:lnTo>
                      <a:pt x="111" y="16"/>
                    </a:lnTo>
                    <a:lnTo>
                      <a:pt x="91" y="6"/>
                    </a:lnTo>
                    <a:lnTo>
                      <a:pt x="62" y="12"/>
                    </a:lnTo>
                    <a:lnTo>
                      <a:pt x="53" y="3"/>
                    </a:lnTo>
                    <a:lnTo>
                      <a:pt x="44" y="6"/>
                    </a:lnTo>
                    <a:lnTo>
                      <a:pt x="34" y="0"/>
                    </a:lnTo>
                    <a:lnTo>
                      <a:pt x="0" y="2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79" name="Freeform 630"/>
              <p:cNvSpPr>
                <a:spLocks/>
              </p:cNvSpPr>
              <p:nvPr/>
            </p:nvSpPr>
            <p:spPr bwMode="auto">
              <a:xfrm>
                <a:off x="3465" y="2278"/>
                <a:ext cx="60" cy="81"/>
              </a:xfrm>
              <a:custGeom>
                <a:avLst/>
                <a:gdLst>
                  <a:gd name="T0" fmla="*/ 6 w 80"/>
                  <a:gd name="T1" fmla="*/ 25 h 109"/>
                  <a:gd name="T2" fmla="*/ 8 w 80"/>
                  <a:gd name="T3" fmla="*/ 21 h 109"/>
                  <a:gd name="T4" fmla="*/ 12 w 80"/>
                  <a:gd name="T5" fmla="*/ 20 h 109"/>
                  <a:gd name="T6" fmla="*/ 4 w 80"/>
                  <a:gd name="T7" fmla="*/ 15 h 109"/>
                  <a:gd name="T8" fmla="*/ 0 w 80"/>
                  <a:gd name="T9" fmla="*/ 4 h 109"/>
                  <a:gd name="T10" fmla="*/ 14 w 80"/>
                  <a:gd name="T11" fmla="*/ 0 h 109"/>
                  <a:gd name="T12" fmla="*/ 22 w 80"/>
                  <a:gd name="T13" fmla="*/ 1 h 109"/>
                  <a:gd name="T14" fmla="*/ 29 w 80"/>
                  <a:gd name="T15" fmla="*/ 6 h 109"/>
                  <a:gd name="T16" fmla="*/ 35 w 80"/>
                  <a:gd name="T17" fmla="*/ 19 h 109"/>
                  <a:gd name="T18" fmla="*/ 40 w 80"/>
                  <a:gd name="T19" fmla="*/ 20 h 109"/>
                  <a:gd name="T20" fmla="*/ 41 w 80"/>
                  <a:gd name="T21" fmla="*/ 26 h 109"/>
                  <a:gd name="T22" fmla="*/ 52 w 80"/>
                  <a:gd name="T23" fmla="*/ 33 h 109"/>
                  <a:gd name="T24" fmla="*/ 55 w 80"/>
                  <a:gd name="T25" fmla="*/ 30 h 109"/>
                  <a:gd name="T26" fmla="*/ 57 w 80"/>
                  <a:gd name="T27" fmla="*/ 33 h 109"/>
                  <a:gd name="T28" fmla="*/ 54 w 80"/>
                  <a:gd name="T29" fmla="*/ 35 h 109"/>
                  <a:gd name="T30" fmla="*/ 59 w 80"/>
                  <a:gd name="T31" fmla="*/ 41 h 109"/>
                  <a:gd name="T32" fmla="*/ 54 w 80"/>
                  <a:gd name="T33" fmla="*/ 42 h 109"/>
                  <a:gd name="T34" fmla="*/ 53 w 80"/>
                  <a:gd name="T35" fmla="*/ 48 h 109"/>
                  <a:gd name="T36" fmla="*/ 54 w 80"/>
                  <a:gd name="T37" fmla="*/ 54 h 109"/>
                  <a:gd name="T38" fmla="*/ 60 w 80"/>
                  <a:gd name="T39" fmla="*/ 62 h 109"/>
                  <a:gd name="T40" fmla="*/ 54 w 80"/>
                  <a:gd name="T41" fmla="*/ 71 h 109"/>
                  <a:gd name="T42" fmla="*/ 54 w 80"/>
                  <a:gd name="T43" fmla="*/ 74 h 109"/>
                  <a:gd name="T44" fmla="*/ 40 w 80"/>
                  <a:gd name="T45" fmla="*/ 74 h 109"/>
                  <a:gd name="T46" fmla="*/ 29 w 80"/>
                  <a:gd name="T47" fmla="*/ 81 h 109"/>
                  <a:gd name="T48" fmla="*/ 21 w 80"/>
                  <a:gd name="T49" fmla="*/ 73 h 109"/>
                  <a:gd name="T50" fmla="*/ 17 w 80"/>
                  <a:gd name="T51" fmla="*/ 71 h 109"/>
                  <a:gd name="T52" fmla="*/ 17 w 80"/>
                  <a:gd name="T53" fmla="*/ 66 h 109"/>
                  <a:gd name="T54" fmla="*/ 20 w 80"/>
                  <a:gd name="T55" fmla="*/ 68 h 109"/>
                  <a:gd name="T56" fmla="*/ 22 w 80"/>
                  <a:gd name="T57" fmla="*/ 65 h 109"/>
                  <a:gd name="T58" fmla="*/ 7 w 80"/>
                  <a:gd name="T59" fmla="*/ 54 h 109"/>
                  <a:gd name="T60" fmla="*/ 8 w 80"/>
                  <a:gd name="T61" fmla="*/ 52 h 109"/>
                  <a:gd name="T62" fmla="*/ 11 w 80"/>
                  <a:gd name="T63" fmla="*/ 50 h 109"/>
                  <a:gd name="T64" fmla="*/ 8 w 80"/>
                  <a:gd name="T65" fmla="*/ 44 h 109"/>
                  <a:gd name="T66" fmla="*/ 12 w 80"/>
                  <a:gd name="T67" fmla="*/ 43 h 109"/>
                  <a:gd name="T68" fmla="*/ 13 w 80"/>
                  <a:gd name="T69" fmla="*/ 41 h 109"/>
                  <a:gd name="T70" fmla="*/ 5 w 80"/>
                  <a:gd name="T71" fmla="*/ 36 h 109"/>
                  <a:gd name="T72" fmla="*/ 11 w 80"/>
                  <a:gd name="T73" fmla="*/ 26 h 109"/>
                  <a:gd name="T74" fmla="*/ 6 w 80"/>
                  <a:gd name="T75" fmla="*/ 25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0" h="109">
                    <a:moveTo>
                      <a:pt x="8" y="33"/>
                    </a:moveTo>
                    <a:lnTo>
                      <a:pt x="10" y="28"/>
                    </a:lnTo>
                    <a:lnTo>
                      <a:pt x="16" y="27"/>
                    </a:lnTo>
                    <a:lnTo>
                      <a:pt x="5" y="20"/>
                    </a:lnTo>
                    <a:lnTo>
                      <a:pt x="0" y="6"/>
                    </a:lnTo>
                    <a:lnTo>
                      <a:pt x="18" y="0"/>
                    </a:lnTo>
                    <a:lnTo>
                      <a:pt x="29" y="1"/>
                    </a:lnTo>
                    <a:lnTo>
                      <a:pt x="39" y="8"/>
                    </a:lnTo>
                    <a:lnTo>
                      <a:pt x="47" y="25"/>
                    </a:lnTo>
                    <a:lnTo>
                      <a:pt x="53" y="27"/>
                    </a:lnTo>
                    <a:lnTo>
                      <a:pt x="54" y="35"/>
                    </a:lnTo>
                    <a:lnTo>
                      <a:pt x="69" y="44"/>
                    </a:lnTo>
                    <a:lnTo>
                      <a:pt x="73" y="40"/>
                    </a:lnTo>
                    <a:lnTo>
                      <a:pt x="76" y="44"/>
                    </a:lnTo>
                    <a:lnTo>
                      <a:pt x="72" y="47"/>
                    </a:lnTo>
                    <a:lnTo>
                      <a:pt x="78" y="55"/>
                    </a:lnTo>
                    <a:lnTo>
                      <a:pt x="72" y="57"/>
                    </a:lnTo>
                    <a:lnTo>
                      <a:pt x="70" y="65"/>
                    </a:lnTo>
                    <a:lnTo>
                      <a:pt x="72" y="73"/>
                    </a:lnTo>
                    <a:lnTo>
                      <a:pt x="80" y="84"/>
                    </a:lnTo>
                    <a:lnTo>
                      <a:pt x="72" y="96"/>
                    </a:lnTo>
                    <a:lnTo>
                      <a:pt x="72" y="100"/>
                    </a:lnTo>
                    <a:lnTo>
                      <a:pt x="53" y="100"/>
                    </a:lnTo>
                    <a:lnTo>
                      <a:pt x="38" y="109"/>
                    </a:lnTo>
                    <a:lnTo>
                      <a:pt x="28" y="98"/>
                    </a:lnTo>
                    <a:lnTo>
                      <a:pt x="22" y="96"/>
                    </a:lnTo>
                    <a:lnTo>
                      <a:pt x="22" y="89"/>
                    </a:lnTo>
                    <a:lnTo>
                      <a:pt x="27" y="92"/>
                    </a:lnTo>
                    <a:lnTo>
                      <a:pt x="29" y="87"/>
                    </a:lnTo>
                    <a:lnTo>
                      <a:pt x="9" y="73"/>
                    </a:lnTo>
                    <a:lnTo>
                      <a:pt x="10" y="70"/>
                    </a:lnTo>
                    <a:lnTo>
                      <a:pt x="15" y="67"/>
                    </a:lnTo>
                    <a:lnTo>
                      <a:pt x="11" y="59"/>
                    </a:lnTo>
                    <a:lnTo>
                      <a:pt x="16" y="58"/>
                    </a:lnTo>
                    <a:lnTo>
                      <a:pt x="17" y="55"/>
                    </a:lnTo>
                    <a:lnTo>
                      <a:pt x="7" y="48"/>
                    </a:lnTo>
                    <a:lnTo>
                      <a:pt x="15" y="35"/>
                    </a:lnTo>
                    <a:lnTo>
                      <a:pt x="8" y="3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80" name="Freeform 631"/>
              <p:cNvSpPr>
                <a:spLocks/>
              </p:cNvSpPr>
              <p:nvPr/>
            </p:nvSpPr>
            <p:spPr bwMode="auto">
              <a:xfrm>
                <a:off x="3421" y="2293"/>
                <a:ext cx="57" cy="54"/>
              </a:xfrm>
              <a:custGeom>
                <a:avLst/>
                <a:gdLst>
                  <a:gd name="T0" fmla="*/ 23 w 76"/>
                  <a:gd name="T1" fmla="*/ 39 h 73"/>
                  <a:gd name="T2" fmla="*/ 5 w 76"/>
                  <a:gd name="T3" fmla="*/ 12 h 73"/>
                  <a:gd name="T4" fmla="*/ 0 w 76"/>
                  <a:gd name="T5" fmla="*/ 8 h 73"/>
                  <a:gd name="T6" fmla="*/ 4 w 76"/>
                  <a:gd name="T7" fmla="*/ 0 h 73"/>
                  <a:gd name="T8" fmla="*/ 9 w 76"/>
                  <a:gd name="T9" fmla="*/ 6 h 73"/>
                  <a:gd name="T10" fmla="*/ 18 w 76"/>
                  <a:gd name="T11" fmla="*/ 0 h 73"/>
                  <a:gd name="T12" fmla="*/ 44 w 76"/>
                  <a:gd name="T13" fmla="*/ 5 h 73"/>
                  <a:gd name="T14" fmla="*/ 48 w 76"/>
                  <a:gd name="T15" fmla="*/ 11 h 73"/>
                  <a:gd name="T16" fmla="*/ 50 w 76"/>
                  <a:gd name="T17" fmla="*/ 10 h 73"/>
                  <a:gd name="T18" fmla="*/ 56 w 76"/>
                  <a:gd name="T19" fmla="*/ 11 h 73"/>
                  <a:gd name="T20" fmla="*/ 50 w 76"/>
                  <a:gd name="T21" fmla="*/ 21 h 73"/>
                  <a:gd name="T22" fmla="*/ 57 w 76"/>
                  <a:gd name="T23" fmla="*/ 26 h 73"/>
                  <a:gd name="T24" fmla="*/ 56 w 76"/>
                  <a:gd name="T25" fmla="*/ 28 h 73"/>
                  <a:gd name="T26" fmla="*/ 53 w 76"/>
                  <a:gd name="T27" fmla="*/ 29 h 73"/>
                  <a:gd name="T28" fmla="*/ 56 w 76"/>
                  <a:gd name="T29" fmla="*/ 35 h 73"/>
                  <a:gd name="T30" fmla="*/ 52 w 76"/>
                  <a:gd name="T31" fmla="*/ 37 h 73"/>
                  <a:gd name="T32" fmla="*/ 47 w 76"/>
                  <a:gd name="T33" fmla="*/ 37 h 73"/>
                  <a:gd name="T34" fmla="*/ 49 w 76"/>
                  <a:gd name="T35" fmla="*/ 41 h 73"/>
                  <a:gd name="T36" fmla="*/ 44 w 76"/>
                  <a:gd name="T37" fmla="*/ 37 h 73"/>
                  <a:gd name="T38" fmla="*/ 41 w 76"/>
                  <a:gd name="T39" fmla="*/ 39 h 73"/>
                  <a:gd name="T40" fmla="*/ 44 w 76"/>
                  <a:gd name="T41" fmla="*/ 44 h 73"/>
                  <a:gd name="T42" fmla="*/ 39 w 76"/>
                  <a:gd name="T43" fmla="*/ 47 h 73"/>
                  <a:gd name="T44" fmla="*/ 41 w 76"/>
                  <a:gd name="T45" fmla="*/ 54 h 73"/>
                  <a:gd name="T46" fmla="*/ 23 w 76"/>
                  <a:gd name="T47" fmla="*/ 39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 h="73">
                    <a:moveTo>
                      <a:pt x="30" y="53"/>
                    </a:moveTo>
                    <a:lnTo>
                      <a:pt x="6" y="16"/>
                    </a:lnTo>
                    <a:lnTo>
                      <a:pt x="0" y="11"/>
                    </a:lnTo>
                    <a:lnTo>
                      <a:pt x="5" y="0"/>
                    </a:lnTo>
                    <a:lnTo>
                      <a:pt x="12" y="8"/>
                    </a:lnTo>
                    <a:lnTo>
                      <a:pt x="24" y="0"/>
                    </a:lnTo>
                    <a:lnTo>
                      <a:pt x="58" y="7"/>
                    </a:lnTo>
                    <a:lnTo>
                      <a:pt x="64" y="15"/>
                    </a:lnTo>
                    <a:lnTo>
                      <a:pt x="67" y="13"/>
                    </a:lnTo>
                    <a:lnTo>
                      <a:pt x="74" y="15"/>
                    </a:lnTo>
                    <a:lnTo>
                      <a:pt x="66" y="28"/>
                    </a:lnTo>
                    <a:lnTo>
                      <a:pt x="76" y="35"/>
                    </a:lnTo>
                    <a:lnTo>
                      <a:pt x="75" y="38"/>
                    </a:lnTo>
                    <a:lnTo>
                      <a:pt x="70" y="39"/>
                    </a:lnTo>
                    <a:lnTo>
                      <a:pt x="74" y="47"/>
                    </a:lnTo>
                    <a:lnTo>
                      <a:pt x="69" y="50"/>
                    </a:lnTo>
                    <a:lnTo>
                      <a:pt x="63" y="50"/>
                    </a:lnTo>
                    <a:lnTo>
                      <a:pt x="65" y="55"/>
                    </a:lnTo>
                    <a:lnTo>
                      <a:pt x="58" y="50"/>
                    </a:lnTo>
                    <a:lnTo>
                      <a:pt x="55" y="53"/>
                    </a:lnTo>
                    <a:lnTo>
                      <a:pt x="59" y="60"/>
                    </a:lnTo>
                    <a:lnTo>
                      <a:pt x="52" y="64"/>
                    </a:lnTo>
                    <a:lnTo>
                      <a:pt x="54" y="73"/>
                    </a:lnTo>
                    <a:lnTo>
                      <a:pt x="30" y="5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81" name="Group 632"/>
              <p:cNvGrpSpPr>
                <a:grpSpLocks/>
              </p:cNvGrpSpPr>
              <p:nvPr/>
            </p:nvGrpSpPr>
            <p:grpSpPr bwMode="auto">
              <a:xfrm>
                <a:off x="3391" y="2266"/>
                <a:ext cx="86" cy="84"/>
                <a:chOff x="4839" y="3187"/>
                <a:chExt cx="115" cy="113"/>
              </a:xfrm>
              <a:grpFill/>
            </p:grpSpPr>
            <p:sp>
              <p:nvSpPr>
                <p:cNvPr id="119" name="Freeform 633"/>
                <p:cNvSpPr>
                  <a:spLocks/>
                </p:cNvSpPr>
                <p:nvPr/>
              </p:nvSpPr>
              <p:spPr bwMode="auto">
                <a:xfrm>
                  <a:off x="4855" y="3229"/>
                  <a:ext cx="6" cy="7"/>
                </a:xfrm>
                <a:custGeom>
                  <a:avLst/>
                  <a:gdLst>
                    <a:gd name="T0" fmla="*/ 2 w 6"/>
                    <a:gd name="T1" fmla="*/ 0 h 7"/>
                    <a:gd name="T2" fmla="*/ 6 w 6"/>
                    <a:gd name="T3" fmla="*/ 7 h 7"/>
                    <a:gd name="T4" fmla="*/ 0 w 6"/>
                    <a:gd name="T5" fmla="*/ 5 h 7"/>
                    <a:gd name="T6" fmla="*/ 2 w 6"/>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7">
                      <a:moveTo>
                        <a:pt x="2" y="0"/>
                      </a:moveTo>
                      <a:lnTo>
                        <a:pt x="6" y="7"/>
                      </a:lnTo>
                      <a:lnTo>
                        <a:pt x="0" y="5"/>
                      </a:lnTo>
                      <a:lnTo>
                        <a:pt x="2"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20" name="Freeform 634"/>
                <p:cNvSpPr>
                  <a:spLocks/>
                </p:cNvSpPr>
                <p:nvPr/>
              </p:nvSpPr>
              <p:spPr bwMode="auto">
                <a:xfrm>
                  <a:off x="4839" y="3187"/>
                  <a:ext cx="115" cy="113"/>
                </a:xfrm>
                <a:custGeom>
                  <a:avLst/>
                  <a:gdLst>
                    <a:gd name="T0" fmla="*/ 70 w 115"/>
                    <a:gd name="T1" fmla="*/ 89 h 113"/>
                    <a:gd name="T2" fmla="*/ 94 w 115"/>
                    <a:gd name="T3" fmla="*/ 109 h 113"/>
                    <a:gd name="T4" fmla="*/ 90 w 115"/>
                    <a:gd name="T5" fmla="*/ 113 h 113"/>
                    <a:gd name="T6" fmla="*/ 84 w 115"/>
                    <a:gd name="T7" fmla="*/ 106 h 113"/>
                    <a:gd name="T8" fmla="*/ 68 w 115"/>
                    <a:gd name="T9" fmla="*/ 102 h 113"/>
                    <a:gd name="T10" fmla="*/ 77 w 115"/>
                    <a:gd name="T11" fmla="*/ 102 h 113"/>
                    <a:gd name="T12" fmla="*/ 64 w 115"/>
                    <a:gd name="T13" fmla="*/ 91 h 113"/>
                    <a:gd name="T14" fmla="*/ 47 w 115"/>
                    <a:gd name="T15" fmla="*/ 89 h 113"/>
                    <a:gd name="T16" fmla="*/ 31 w 115"/>
                    <a:gd name="T17" fmla="*/ 71 h 113"/>
                    <a:gd name="T18" fmla="*/ 36 w 115"/>
                    <a:gd name="T19" fmla="*/ 66 h 113"/>
                    <a:gd name="T20" fmla="*/ 29 w 115"/>
                    <a:gd name="T21" fmla="*/ 61 h 113"/>
                    <a:gd name="T22" fmla="*/ 25 w 115"/>
                    <a:gd name="T23" fmla="*/ 47 h 113"/>
                    <a:gd name="T24" fmla="*/ 19 w 115"/>
                    <a:gd name="T25" fmla="*/ 41 h 113"/>
                    <a:gd name="T26" fmla="*/ 15 w 115"/>
                    <a:gd name="T27" fmla="*/ 40 h 113"/>
                    <a:gd name="T28" fmla="*/ 8 w 115"/>
                    <a:gd name="T29" fmla="*/ 52 h 113"/>
                    <a:gd name="T30" fmla="*/ 5 w 115"/>
                    <a:gd name="T31" fmla="*/ 51 h 113"/>
                    <a:gd name="T32" fmla="*/ 0 w 115"/>
                    <a:gd name="T33" fmla="*/ 43 h 113"/>
                    <a:gd name="T34" fmla="*/ 1 w 115"/>
                    <a:gd name="T35" fmla="*/ 33 h 113"/>
                    <a:gd name="T36" fmla="*/ 6 w 115"/>
                    <a:gd name="T37" fmla="*/ 31 h 113"/>
                    <a:gd name="T38" fmla="*/ 17 w 115"/>
                    <a:gd name="T39" fmla="*/ 27 h 113"/>
                    <a:gd name="T40" fmla="*/ 31 w 115"/>
                    <a:gd name="T41" fmla="*/ 30 h 113"/>
                    <a:gd name="T42" fmla="*/ 37 w 115"/>
                    <a:gd name="T43" fmla="*/ 11 h 113"/>
                    <a:gd name="T44" fmla="*/ 51 w 115"/>
                    <a:gd name="T45" fmla="*/ 5 h 113"/>
                    <a:gd name="T46" fmla="*/ 53 w 115"/>
                    <a:gd name="T47" fmla="*/ 0 h 113"/>
                    <a:gd name="T48" fmla="*/ 53 w 115"/>
                    <a:gd name="T49" fmla="*/ 1 h 113"/>
                    <a:gd name="T50" fmla="*/ 84 w 115"/>
                    <a:gd name="T51" fmla="*/ 27 h 113"/>
                    <a:gd name="T52" fmla="*/ 99 w 115"/>
                    <a:gd name="T53" fmla="*/ 22 h 113"/>
                    <a:gd name="T54" fmla="*/ 104 w 115"/>
                    <a:gd name="T55" fmla="*/ 36 h 113"/>
                    <a:gd name="T56" fmla="*/ 115 w 115"/>
                    <a:gd name="T57" fmla="*/ 43 h 113"/>
                    <a:gd name="T58" fmla="*/ 109 w 115"/>
                    <a:gd name="T59" fmla="*/ 44 h 113"/>
                    <a:gd name="T60" fmla="*/ 107 w 115"/>
                    <a:gd name="T61" fmla="*/ 49 h 113"/>
                    <a:gd name="T62" fmla="*/ 104 w 115"/>
                    <a:gd name="T63" fmla="*/ 51 h 113"/>
                    <a:gd name="T64" fmla="*/ 98 w 115"/>
                    <a:gd name="T65" fmla="*/ 43 h 113"/>
                    <a:gd name="T66" fmla="*/ 64 w 115"/>
                    <a:gd name="T67" fmla="*/ 36 h 113"/>
                    <a:gd name="T68" fmla="*/ 52 w 115"/>
                    <a:gd name="T69" fmla="*/ 44 h 113"/>
                    <a:gd name="T70" fmla="*/ 45 w 115"/>
                    <a:gd name="T71" fmla="*/ 36 h 113"/>
                    <a:gd name="T72" fmla="*/ 40 w 115"/>
                    <a:gd name="T73" fmla="*/ 47 h 113"/>
                    <a:gd name="T74" fmla="*/ 46 w 115"/>
                    <a:gd name="T75" fmla="*/ 52 h 113"/>
                    <a:gd name="T76" fmla="*/ 70 w 115"/>
                    <a:gd name="T77" fmla="*/ 89 h 1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 h="113">
                      <a:moveTo>
                        <a:pt x="70" y="89"/>
                      </a:moveTo>
                      <a:lnTo>
                        <a:pt x="94" y="109"/>
                      </a:lnTo>
                      <a:lnTo>
                        <a:pt x="90" y="113"/>
                      </a:lnTo>
                      <a:lnTo>
                        <a:pt x="84" y="106"/>
                      </a:lnTo>
                      <a:lnTo>
                        <a:pt x="68" y="102"/>
                      </a:lnTo>
                      <a:lnTo>
                        <a:pt x="77" y="102"/>
                      </a:lnTo>
                      <a:lnTo>
                        <a:pt x="64" y="91"/>
                      </a:lnTo>
                      <a:lnTo>
                        <a:pt x="47" y="89"/>
                      </a:lnTo>
                      <a:lnTo>
                        <a:pt x="31" y="71"/>
                      </a:lnTo>
                      <a:lnTo>
                        <a:pt x="36" y="66"/>
                      </a:lnTo>
                      <a:lnTo>
                        <a:pt x="29" y="61"/>
                      </a:lnTo>
                      <a:lnTo>
                        <a:pt x="25" y="47"/>
                      </a:lnTo>
                      <a:lnTo>
                        <a:pt x="19" y="41"/>
                      </a:lnTo>
                      <a:lnTo>
                        <a:pt x="15" y="40"/>
                      </a:lnTo>
                      <a:lnTo>
                        <a:pt x="8" y="52"/>
                      </a:lnTo>
                      <a:lnTo>
                        <a:pt x="5" y="51"/>
                      </a:lnTo>
                      <a:lnTo>
                        <a:pt x="0" y="43"/>
                      </a:lnTo>
                      <a:lnTo>
                        <a:pt x="1" y="33"/>
                      </a:lnTo>
                      <a:lnTo>
                        <a:pt x="6" y="31"/>
                      </a:lnTo>
                      <a:lnTo>
                        <a:pt x="17" y="27"/>
                      </a:lnTo>
                      <a:lnTo>
                        <a:pt x="31" y="30"/>
                      </a:lnTo>
                      <a:lnTo>
                        <a:pt x="37" y="11"/>
                      </a:lnTo>
                      <a:lnTo>
                        <a:pt x="51" y="5"/>
                      </a:lnTo>
                      <a:lnTo>
                        <a:pt x="53" y="0"/>
                      </a:lnTo>
                      <a:lnTo>
                        <a:pt x="53" y="1"/>
                      </a:lnTo>
                      <a:lnTo>
                        <a:pt x="84" y="27"/>
                      </a:lnTo>
                      <a:lnTo>
                        <a:pt x="99" y="22"/>
                      </a:lnTo>
                      <a:lnTo>
                        <a:pt x="104" y="36"/>
                      </a:lnTo>
                      <a:lnTo>
                        <a:pt x="115" y="43"/>
                      </a:lnTo>
                      <a:lnTo>
                        <a:pt x="109" y="44"/>
                      </a:lnTo>
                      <a:lnTo>
                        <a:pt x="107" y="49"/>
                      </a:lnTo>
                      <a:lnTo>
                        <a:pt x="104" y="51"/>
                      </a:lnTo>
                      <a:lnTo>
                        <a:pt x="98" y="43"/>
                      </a:lnTo>
                      <a:lnTo>
                        <a:pt x="64" y="36"/>
                      </a:lnTo>
                      <a:lnTo>
                        <a:pt x="52" y="44"/>
                      </a:lnTo>
                      <a:lnTo>
                        <a:pt x="45" y="36"/>
                      </a:lnTo>
                      <a:lnTo>
                        <a:pt x="40" y="47"/>
                      </a:lnTo>
                      <a:lnTo>
                        <a:pt x="46" y="52"/>
                      </a:lnTo>
                      <a:lnTo>
                        <a:pt x="70" y="8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82" name="Freeform 635"/>
              <p:cNvSpPr>
                <a:spLocks/>
              </p:cNvSpPr>
              <p:nvPr/>
            </p:nvSpPr>
            <p:spPr bwMode="auto">
              <a:xfrm>
                <a:off x="3388" y="2263"/>
                <a:ext cx="43" cy="26"/>
              </a:xfrm>
              <a:custGeom>
                <a:avLst/>
                <a:gdLst>
                  <a:gd name="T0" fmla="*/ 43 w 57"/>
                  <a:gd name="T1" fmla="*/ 3 h 35"/>
                  <a:gd name="T2" fmla="*/ 41 w 57"/>
                  <a:gd name="T3" fmla="*/ 7 h 35"/>
                  <a:gd name="T4" fmla="*/ 31 w 57"/>
                  <a:gd name="T5" fmla="*/ 11 h 35"/>
                  <a:gd name="T6" fmla="*/ 26 w 57"/>
                  <a:gd name="T7" fmla="*/ 25 h 35"/>
                  <a:gd name="T8" fmla="*/ 16 w 57"/>
                  <a:gd name="T9" fmla="*/ 23 h 35"/>
                  <a:gd name="T10" fmla="*/ 8 w 57"/>
                  <a:gd name="T11" fmla="*/ 26 h 35"/>
                  <a:gd name="T12" fmla="*/ 5 w 57"/>
                  <a:gd name="T13" fmla="*/ 21 h 35"/>
                  <a:gd name="T14" fmla="*/ 2 w 57"/>
                  <a:gd name="T15" fmla="*/ 13 h 35"/>
                  <a:gd name="T16" fmla="*/ 0 w 57"/>
                  <a:gd name="T17" fmla="*/ 13 h 35"/>
                  <a:gd name="T18" fmla="*/ 4 w 57"/>
                  <a:gd name="T19" fmla="*/ 8 h 35"/>
                  <a:gd name="T20" fmla="*/ 17 w 57"/>
                  <a:gd name="T21" fmla="*/ 9 h 35"/>
                  <a:gd name="T22" fmla="*/ 39 w 57"/>
                  <a:gd name="T23" fmla="*/ 0 h 35"/>
                  <a:gd name="T24" fmla="*/ 43 w 57"/>
                  <a:gd name="T25" fmla="*/ 4 h 35"/>
                  <a:gd name="T26" fmla="*/ 43 w 57"/>
                  <a:gd name="T27" fmla="*/ 3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7" h="35">
                    <a:moveTo>
                      <a:pt x="57" y="4"/>
                    </a:moveTo>
                    <a:lnTo>
                      <a:pt x="55" y="9"/>
                    </a:lnTo>
                    <a:lnTo>
                      <a:pt x="41" y="15"/>
                    </a:lnTo>
                    <a:lnTo>
                      <a:pt x="35" y="34"/>
                    </a:lnTo>
                    <a:lnTo>
                      <a:pt x="21" y="31"/>
                    </a:lnTo>
                    <a:lnTo>
                      <a:pt x="10" y="35"/>
                    </a:lnTo>
                    <a:lnTo>
                      <a:pt x="6" y="28"/>
                    </a:lnTo>
                    <a:lnTo>
                      <a:pt x="3" y="18"/>
                    </a:lnTo>
                    <a:lnTo>
                      <a:pt x="0" y="18"/>
                    </a:lnTo>
                    <a:lnTo>
                      <a:pt x="5" y="11"/>
                    </a:lnTo>
                    <a:lnTo>
                      <a:pt x="22" y="12"/>
                    </a:lnTo>
                    <a:lnTo>
                      <a:pt x="52" y="0"/>
                    </a:lnTo>
                    <a:lnTo>
                      <a:pt x="57" y="5"/>
                    </a:lnTo>
                    <a:lnTo>
                      <a:pt x="57" y="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83" name="Freeform 636"/>
              <p:cNvSpPr>
                <a:spLocks/>
              </p:cNvSpPr>
              <p:nvPr/>
            </p:nvSpPr>
            <p:spPr bwMode="auto">
              <a:xfrm>
                <a:off x="3530" y="2049"/>
                <a:ext cx="140" cy="117"/>
              </a:xfrm>
              <a:custGeom>
                <a:avLst/>
                <a:gdLst>
                  <a:gd name="T0" fmla="*/ 4 w 188"/>
                  <a:gd name="T1" fmla="*/ 110 h 157"/>
                  <a:gd name="T2" fmla="*/ 4 w 188"/>
                  <a:gd name="T3" fmla="*/ 101 h 157"/>
                  <a:gd name="T4" fmla="*/ 0 w 188"/>
                  <a:gd name="T5" fmla="*/ 94 h 157"/>
                  <a:gd name="T6" fmla="*/ 9 w 188"/>
                  <a:gd name="T7" fmla="*/ 84 h 157"/>
                  <a:gd name="T8" fmla="*/ 5 w 188"/>
                  <a:gd name="T9" fmla="*/ 55 h 157"/>
                  <a:gd name="T10" fmla="*/ 25 w 188"/>
                  <a:gd name="T11" fmla="*/ 54 h 157"/>
                  <a:gd name="T12" fmla="*/ 25 w 188"/>
                  <a:gd name="T13" fmla="*/ 50 h 157"/>
                  <a:gd name="T14" fmla="*/ 32 w 188"/>
                  <a:gd name="T15" fmla="*/ 46 h 157"/>
                  <a:gd name="T16" fmla="*/ 37 w 188"/>
                  <a:gd name="T17" fmla="*/ 50 h 157"/>
                  <a:gd name="T18" fmla="*/ 39 w 188"/>
                  <a:gd name="T19" fmla="*/ 49 h 157"/>
                  <a:gd name="T20" fmla="*/ 36 w 188"/>
                  <a:gd name="T21" fmla="*/ 44 h 157"/>
                  <a:gd name="T22" fmla="*/ 40 w 188"/>
                  <a:gd name="T23" fmla="*/ 30 h 157"/>
                  <a:gd name="T24" fmla="*/ 51 w 188"/>
                  <a:gd name="T25" fmla="*/ 25 h 157"/>
                  <a:gd name="T26" fmla="*/ 54 w 188"/>
                  <a:gd name="T27" fmla="*/ 21 h 157"/>
                  <a:gd name="T28" fmla="*/ 49 w 188"/>
                  <a:gd name="T29" fmla="*/ 19 h 157"/>
                  <a:gd name="T30" fmla="*/ 49 w 188"/>
                  <a:gd name="T31" fmla="*/ 16 h 157"/>
                  <a:gd name="T32" fmla="*/ 54 w 188"/>
                  <a:gd name="T33" fmla="*/ 13 h 157"/>
                  <a:gd name="T34" fmla="*/ 58 w 188"/>
                  <a:gd name="T35" fmla="*/ 7 h 157"/>
                  <a:gd name="T36" fmla="*/ 63 w 188"/>
                  <a:gd name="T37" fmla="*/ 9 h 157"/>
                  <a:gd name="T38" fmla="*/ 70 w 188"/>
                  <a:gd name="T39" fmla="*/ 1 h 157"/>
                  <a:gd name="T40" fmla="*/ 74 w 188"/>
                  <a:gd name="T41" fmla="*/ 0 h 157"/>
                  <a:gd name="T42" fmla="*/ 75 w 188"/>
                  <a:gd name="T43" fmla="*/ 1 h 157"/>
                  <a:gd name="T44" fmla="*/ 89 w 188"/>
                  <a:gd name="T45" fmla="*/ 3 h 157"/>
                  <a:gd name="T46" fmla="*/ 92 w 188"/>
                  <a:gd name="T47" fmla="*/ 5 h 157"/>
                  <a:gd name="T48" fmla="*/ 92 w 188"/>
                  <a:gd name="T49" fmla="*/ 10 h 157"/>
                  <a:gd name="T50" fmla="*/ 103 w 188"/>
                  <a:gd name="T51" fmla="*/ 7 h 157"/>
                  <a:gd name="T52" fmla="*/ 113 w 188"/>
                  <a:gd name="T53" fmla="*/ 13 h 157"/>
                  <a:gd name="T54" fmla="*/ 112 w 188"/>
                  <a:gd name="T55" fmla="*/ 20 h 157"/>
                  <a:gd name="T56" fmla="*/ 115 w 188"/>
                  <a:gd name="T57" fmla="*/ 25 h 157"/>
                  <a:gd name="T58" fmla="*/ 112 w 188"/>
                  <a:gd name="T59" fmla="*/ 34 h 157"/>
                  <a:gd name="T60" fmla="*/ 121 w 188"/>
                  <a:gd name="T61" fmla="*/ 48 h 157"/>
                  <a:gd name="T62" fmla="*/ 126 w 188"/>
                  <a:gd name="T63" fmla="*/ 52 h 157"/>
                  <a:gd name="T64" fmla="*/ 127 w 188"/>
                  <a:gd name="T65" fmla="*/ 58 h 157"/>
                  <a:gd name="T66" fmla="*/ 133 w 188"/>
                  <a:gd name="T67" fmla="*/ 57 h 157"/>
                  <a:gd name="T68" fmla="*/ 137 w 188"/>
                  <a:gd name="T69" fmla="*/ 59 h 157"/>
                  <a:gd name="T70" fmla="*/ 138 w 188"/>
                  <a:gd name="T71" fmla="*/ 63 h 157"/>
                  <a:gd name="T72" fmla="*/ 140 w 188"/>
                  <a:gd name="T73" fmla="*/ 63 h 157"/>
                  <a:gd name="T74" fmla="*/ 140 w 188"/>
                  <a:gd name="T75" fmla="*/ 67 h 157"/>
                  <a:gd name="T76" fmla="*/ 132 w 188"/>
                  <a:gd name="T77" fmla="*/ 74 h 157"/>
                  <a:gd name="T78" fmla="*/ 122 w 188"/>
                  <a:gd name="T79" fmla="*/ 71 h 157"/>
                  <a:gd name="T80" fmla="*/ 118 w 188"/>
                  <a:gd name="T81" fmla="*/ 75 h 157"/>
                  <a:gd name="T82" fmla="*/ 121 w 188"/>
                  <a:gd name="T83" fmla="*/ 79 h 157"/>
                  <a:gd name="T84" fmla="*/ 126 w 188"/>
                  <a:gd name="T85" fmla="*/ 98 h 157"/>
                  <a:gd name="T86" fmla="*/ 115 w 188"/>
                  <a:gd name="T87" fmla="*/ 100 h 157"/>
                  <a:gd name="T88" fmla="*/ 110 w 188"/>
                  <a:gd name="T89" fmla="*/ 104 h 157"/>
                  <a:gd name="T90" fmla="*/ 109 w 188"/>
                  <a:gd name="T91" fmla="*/ 115 h 157"/>
                  <a:gd name="T92" fmla="*/ 106 w 188"/>
                  <a:gd name="T93" fmla="*/ 117 h 157"/>
                  <a:gd name="T94" fmla="*/ 103 w 188"/>
                  <a:gd name="T95" fmla="*/ 115 h 157"/>
                  <a:gd name="T96" fmla="*/ 93 w 188"/>
                  <a:gd name="T97" fmla="*/ 116 h 157"/>
                  <a:gd name="T98" fmla="*/ 87 w 188"/>
                  <a:gd name="T99" fmla="*/ 110 h 157"/>
                  <a:gd name="T100" fmla="*/ 83 w 188"/>
                  <a:gd name="T101" fmla="*/ 116 h 157"/>
                  <a:gd name="T102" fmla="*/ 74 w 188"/>
                  <a:gd name="T103" fmla="*/ 111 h 157"/>
                  <a:gd name="T104" fmla="*/ 66 w 188"/>
                  <a:gd name="T105" fmla="*/ 115 h 157"/>
                  <a:gd name="T106" fmla="*/ 64 w 188"/>
                  <a:gd name="T107" fmla="*/ 111 h 157"/>
                  <a:gd name="T108" fmla="*/ 61 w 188"/>
                  <a:gd name="T109" fmla="*/ 111 h 157"/>
                  <a:gd name="T110" fmla="*/ 57 w 188"/>
                  <a:gd name="T111" fmla="*/ 107 h 157"/>
                  <a:gd name="T112" fmla="*/ 40 w 188"/>
                  <a:gd name="T113" fmla="*/ 102 h 157"/>
                  <a:gd name="T114" fmla="*/ 21 w 188"/>
                  <a:gd name="T115" fmla="*/ 103 h 157"/>
                  <a:gd name="T116" fmla="*/ 18 w 188"/>
                  <a:gd name="T117" fmla="*/ 107 h 157"/>
                  <a:gd name="T118" fmla="*/ 4 w 188"/>
                  <a:gd name="T119" fmla="*/ 110 h 1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8" h="157">
                    <a:moveTo>
                      <a:pt x="5" y="148"/>
                    </a:moveTo>
                    <a:lnTo>
                      <a:pt x="6" y="135"/>
                    </a:lnTo>
                    <a:lnTo>
                      <a:pt x="0" y="126"/>
                    </a:lnTo>
                    <a:lnTo>
                      <a:pt x="12" y="113"/>
                    </a:lnTo>
                    <a:lnTo>
                      <a:pt x="7" y="74"/>
                    </a:lnTo>
                    <a:lnTo>
                      <a:pt x="34" y="72"/>
                    </a:lnTo>
                    <a:lnTo>
                      <a:pt x="33" y="67"/>
                    </a:lnTo>
                    <a:lnTo>
                      <a:pt x="43" y="62"/>
                    </a:lnTo>
                    <a:lnTo>
                      <a:pt x="50" y="67"/>
                    </a:lnTo>
                    <a:lnTo>
                      <a:pt x="53" y="66"/>
                    </a:lnTo>
                    <a:lnTo>
                      <a:pt x="49" y="59"/>
                    </a:lnTo>
                    <a:lnTo>
                      <a:pt x="54" y="40"/>
                    </a:lnTo>
                    <a:lnTo>
                      <a:pt x="69" y="34"/>
                    </a:lnTo>
                    <a:lnTo>
                      <a:pt x="72" y="28"/>
                    </a:lnTo>
                    <a:lnTo>
                      <a:pt x="66" y="26"/>
                    </a:lnTo>
                    <a:lnTo>
                      <a:pt x="66" y="21"/>
                    </a:lnTo>
                    <a:lnTo>
                      <a:pt x="72" y="17"/>
                    </a:lnTo>
                    <a:lnTo>
                      <a:pt x="78" y="10"/>
                    </a:lnTo>
                    <a:lnTo>
                      <a:pt x="85" y="12"/>
                    </a:lnTo>
                    <a:lnTo>
                      <a:pt x="94" y="1"/>
                    </a:lnTo>
                    <a:lnTo>
                      <a:pt x="100" y="0"/>
                    </a:lnTo>
                    <a:lnTo>
                      <a:pt x="101" y="2"/>
                    </a:lnTo>
                    <a:lnTo>
                      <a:pt x="120" y="4"/>
                    </a:lnTo>
                    <a:lnTo>
                      <a:pt x="124" y="7"/>
                    </a:lnTo>
                    <a:lnTo>
                      <a:pt x="123" y="14"/>
                    </a:lnTo>
                    <a:lnTo>
                      <a:pt x="138" y="9"/>
                    </a:lnTo>
                    <a:lnTo>
                      <a:pt x="152" y="18"/>
                    </a:lnTo>
                    <a:lnTo>
                      <a:pt x="151" y="27"/>
                    </a:lnTo>
                    <a:lnTo>
                      <a:pt x="154" y="33"/>
                    </a:lnTo>
                    <a:lnTo>
                      <a:pt x="151" y="45"/>
                    </a:lnTo>
                    <a:lnTo>
                      <a:pt x="162" y="64"/>
                    </a:lnTo>
                    <a:lnTo>
                      <a:pt x="169" y="70"/>
                    </a:lnTo>
                    <a:lnTo>
                      <a:pt x="170" y="78"/>
                    </a:lnTo>
                    <a:lnTo>
                      <a:pt x="179" y="77"/>
                    </a:lnTo>
                    <a:lnTo>
                      <a:pt x="184" y="79"/>
                    </a:lnTo>
                    <a:lnTo>
                      <a:pt x="185" y="84"/>
                    </a:lnTo>
                    <a:lnTo>
                      <a:pt x="188" y="85"/>
                    </a:lnTo>
                    <a:lnTo>
                      <a:pt x="188" y="90"/>
                    </a:lnTo>
                    <a:lnTo>
                      <a:pt x="177" y="99"/>
                    </a:lnTo>
                    <a:lnTo>
                      <a:pt x="164" y="95"/>
                    </a:lnTo>
                    <a:lnTo>
                      <a:pt x="159" y="100"/>
                    </a:lnTo>
                    <a:lnTo>
                      <a:pt x="163" y="106"/>
                    </a:lnTo>
                    <a:lnTo>
                      <a:pt x="169" y="131"/>
                    </a:lnTo>
                    <a:lnTo>
                      <a:pt x="154" y="134"/>
                    </a:lnTo>
                    <a:lnTo>
                      <a:pt x="148" y="140"/>
                    </a:lnTo>
                    <a:lnTo>
                      <a:pt x="146" y="154"/>
                    </a:lnTo>
                    <a:lnTo>
                      <a:pt x="142" y="157"/>
                    </a:lnTo>
                    <a:lnTo>
                      <a:pt x="138" y="154"/>
                    </a:lnTo>
                    <a:lnTo>
                      <a:pt x="125" y="156"/>
                    </a:lnTo>
                    <a:lnTo>
                      <a:pt x="117" y="148"/>
                    </a:lnTo>
                    <a:lnTo>
                      <a:pt x="111" y="155"/>
                    </a:lnTo>
                    <a:lnTo>
                      <a:pt x="99" y="149"/>
                    </a:lnTo>
                    <a:lnTo>
                      <a:pt x="89" y="154"/>
                    </a:lnTo>
                    <a:lnTo>
                      <a:pt x="86" y="149"/>
                    </a:lnTo>
                    <a:lnTo>
                      <a:pt x="82" y="149"/>
                    </a:lnTo>
                    <a:lnTo>
                      <a:pt x="76" y="143"/>
                    </a:lnTo>
                    <a:lnTo>
                      <a:pt x="54" y="137"/>
                    </a:lnTo>
                    <a:lnTo>
                      <a:pt x="28" y="138"/>
                    </a:lnTo>
                    <a:lnTo>
                      <a:pt x="24" y="144"/>
                    </a:lnTo>
                    <a:lnTo>
                      <a:pt x="5" y="148"/>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84" name="Freeform 637"/>
              <p:cNvSpPr>
                <a:spLocks/>
              </p:cNvSpPr>
              <p:nvPr/>
            </p:nvSpPr>
            <p:spPr bwMode="auto">
              <a:xfrm>
                <a:off x="3399" y="2083"/>
                <a:ext cx="143" cy="133"/>
              </a:xfrm>
              <a:custGeom>
                <a:avLst/>
                <a:gdLst>
                  <a:gd name="T0" fmla="*/ 136 w 192"/>
                  <a:gd name="T1" fmla="*/ 22 h 179"/>
                  <a:gd name="T2" fmla="*/ 140 w 192"/>
                  <a:gd name="T3" fmla="*/ 51 h 179"/>
                  <a:gd name="T4" fmla="*/ 131 w 192"/>
                  <a:gd name="T5" fmla="*/ 60 h 179"/>
                  <a:gd name="T6" fmla="*/ 136 w 192"/>
                  <a:gd name="T7" fmla="*/ 67 h 179"/>
                  <a:gd name="T8" fmla="*/ 135 w 192"/>
                  <a:gd name="T9" fmla="*/ 77 h 179"/>
                  <a:gd name="T10" fmla="*/ 143 w 192"/>
                  <a:gd name="T11" fmla="*/ 99 h 179"/>
                  <a:gd name="T12" fmla="*/ 128 w 192"/>
                  <a:gd name="T13" fmla="*/ 115 h 179"/>
                  <a:gd name="T14" fmla="*/ 124 w 192"/>
                  <a:gd name="T15" fmla="*/ 126 h 179"/>
                  <a:gd name="T16" fmla="*/ 124 w 192"/>
                  <a:gd name="T17" fmla="*/ 133 h 179"/>
                  <a:gd name="T18" fmla="*/ 120 w 192"/>
                  <a:gd name="T19" fmla="*/ 133 h 179"/>
                  <a:gd name="T20" fmla="*/ 106 w 192"/>
                  <a:gd name="T21" fmla="*/ 126 h 179"/>
                  <a:gd name="T22" fmla="*/ 83 w 192"/>
                  <a:gd name="T23" fmla="*/ 130 h 179"/>
                  <a:gd name="T24" fmla="*/ 77 w 192"/>
                  <a:gd name="T25" fmla="*/ 123 h 179"/>
                  <a:gd name="T26" fmla="*/ 70 w 192"/>
                  <a:gd name="T27" fmla="*/ 126 h 179"/>
                  <a:gd name="T28" fmla="*/ 63 w 192"/>
                  <a:gd name="T29" fmla="*/ 121 h 179"/>
                  <a:gd name="T30" fmla="*/ 52 w 192"/>
                  <a:gd name="T31" fmla="*/ 111 h 179"/>
                  <a:gd name="T32" fmla="*/ 51 w 192"/>
                  <a:gd name="T33" fmla="*/ 106 h 179"/>
                  <a:gd name="T34" fmla="*/ 40 w 192"/>
                  <a:gd name="T35" fmla="*/ 104 h 179"/>
                  <a:gd name="T36" fmla="*/ 37 w 192"/>
                  <a:gd name="T37" fmla="*/ 108 h 179"/>
                  <a:gd name="T38" fmla="*/ 25 w 192"/>
                  <a:gd name="T39" fmla="*/ 96 h 179"/>
                  <a:gd name="T40" fmla="*/ 15 w 192"/>
                  <a:gd name="T41" fmla="*/ 91 h 179"/>
                  <a:gd name="T42" fmla="*/ 8 w 192"/>
                  <a:gd name="T43" fmla="*/ 94 h 179"/>
                  <a:gd name="T44" fmla="*/ 11 w 192"/>
                  <a:gd name="T45" fmla="*/ 82 h 179"/>
                  <a:gd name="T46" fmla="*/ 7 w 192"/>
                  <a:gd name="T47" fmla="*/ 76 h 179"/>
                  <a:gd name="T48" fmla="*/ 4 w 192"/>
                  <a:gd name="T49" fmla="*/ 51 h 179"/>
                  <a:gd name="T50" fmla="*/ 0 w 192"/>
                  <a:gd name="T51" fmla="*/ 48 h 179"/>
                  <a:gd name="T52" fmla="*/ 3 w 192"/>
                  <a:gd name="T53" fmla="*/ 36 h 179"/>
                  <a:gd name="T54" fmla="*/ 0 w 192"/>
                  <a:gd name="T55" fmla="*/ 25 h 179"/>
                  <a:gd name="T56" fmla="*/ 4 w 192"/>
                  <a:gd name="T57" fmla="*/ 27 h 179"/>
                  <a:gd name="T58" fmla="*/ 6 w 192"/>
                  <a:gd name="T59" fmla="*/ 24 h 179"/>
                  <a:gd name="T60" fmla="*/ 1 w 192"/>
                  <a:gd name="T61" fmla="*/ 23 h 179"/>
                  <a:gd name="T62" fmla="*/ 4 w 192"/>
                  <a:gd name="T63" fmla="*/ 21 h 179"/>
                  <a:gd name="T64" fmla="*/ 45 w 192"/>
                  <a:gd name="T65" fmla="*/ 1 h 179"/>
                  <a:gd name="T66" fmla="*/ 66 w 192"/>
                  <a:gd name="T67" fmla="*/ 0 h 179"/>
                  <a:gd name="T68" fmla="*/ 66 w 192"/>
                  <a:gd name="T69" fmla="*/ 4 h 179"/>
                  <a:gd name="T70" fmla="*/ 63 w 192"/>
                  <a:gd name="T71" fmla="*/ 3 h 179"/>
                  <a:gd name="T72" fmla="*/ 66 w 192"/>
                  <a:gd name="T73" fmla="*/ 13 h 179"/>
                  <a:gd name="T74" fmla="*/ 79 w 192"/>
                  <a:gd name="T75" fmla="*/ 9 h 179"/>
                  <a:gd name="T76" fmla="*/ 99 w 192"/>
                  <a:gd name="T77" fmla="*/ 11 h 179"/>
                  <a:gd name="T78" fmla="*/ 125 w 192"/>
                  <a:gd name="T79" fmla="*/ 10 h 179"/>
                  <a:gd name="T80" fmla="*/ 136 w 192"/>
                  <a:gd name="T81" fmla="*/ 18 h 179"/>
                  <a:gd name="T82" fmla="*/ 136 w 192"/>
                  <a:gd name="T83" fmla="*/ 22 h 1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92" h="179">
                    <a:moveTo>
                      <a:pt x="183" y="29"/>
                    </a:moveTo>
                    <a:lnTo>
                      <a:pt x="188" y="68"/>
                    </a:lnTo>
                    <a:lnTo>
                      <a:pt x="176" y="81"/>
                    </a:lnTo>
                    <a:lnTo>
                      <a:pt x="182" y="90"/>
                    </a:lnTo>
                    <a:lnTo>
                      <a:pt x="181" y="103"/>
                    </a:lnTo>
                    <a:lnTo>
                      <a:pt x="192" y="133"/>
                    </a:lnTo>
                    <a:lnTo>
                      <a:pt x="172" y="155"/>
                    </a:lnTo>
                    <a:lnTo>
                      <a:pt x="166" y="169"/>
                    </a:lnTo>
                    <a:lnTo>
                      <a:pt x="166" y="179"/>
                    </a:lnTo>
                    <a:lnTo>
                      <a:pt x="161" y="179"/>
                    </a:lnTo>
                    <a:lnTo>
                      <a:pt x="142" y="169"/>
                    </a:lnTo>
                    <a:lnTo>
                      <a:pt x="112" y="175"/>
                    </a:lnTo>
                    <a:lnTo>
                      <a:pt x="103" y="166"/>
                    </a:lnTo>
                    <a:lnTo>
                      <a:pt x="94" y="169"/>
                    </a:lnTo>
                    <a:lnTo>
                      <a:pt x="85" y="163"/>
                    </a:lnTo>
                    <a:lnTo>
                      <a:pt x="70" y="150"/>
                    </a:lnTo>
                    <a:lnTo>
                      <a:pt x="69" y="143"/>
                    </a:lnTo>
                    <a:lnTo>
                      <a:pt x="54" y="140"/>
                    </a:lnTo>
                    <a:lnTo>
                      <a:pt x="50" y="146"/>
                    </a:lnTo>
                    <a:lnTo>
                      <a:pt x="34" y="129"/>
                    </a:lnTo>
                    <a:lnTo>
                      <a:pt x="20" y="122"/>
                    </a:lnTo>
                    <a:lnTo>
                      <a:pt x="11" y="127"/>
                    </a:lnTo>
                    <a:lnTo>
                      <a:pt x="15" y="110"/>
                    </a:lnTo>
                    <a:lnTo>
                      <a:pt x="9" y="102"/>
                    </a:lnTo>
                    <a:lnTo>
                      <a:pt x="5" y="69"/>
                    </a:lnTo>
                    <a:lnTo>
                      <a:pt x="0" y="65"/>
                    </a:lnTo>
                    <a:lnTo>
                      <a:pt x="4" y="49"/>
                    </a:lnTo>
                    <a:lnTo>
                      <a:pt x="0" y="34"/>
                    </a:lnTo>
                    <a:lnTo>
                      <a:pt x="6" y="37"/>
                    </a:lnTo>
                    <a:lnTo>
                      <a:pt x="8" y="32"/>
                    </a:lnTo>
                    <a:lnTo>
                      <a:pt x="2" y="31"/>
                    </a:lnTo>
                    <a:lnTo>
                      <a:pt x="5" y="28"/>
                    </a:lnTo>
                    <a:lnTo>
                      <a:pt x="60" y="2"/>
                    </a:lnTo>
                    <a:lnTo>
                      <a:pt x="88" y="0"/>
                    </a:lnTo>
                    <a:lnTo>
                      <a:pt x="89" y="6"/>
                    </a:lnTo>
                    <a:lnTo>
                      <a:pt x="84" y="4"/>
                    </a:lnTo>
                    <a:lnTo>
                      <a:pt x="89" y="17"/>
                    </a:lnTo>
                    <a:lnTo>
                      <a:pt x="106" y="12"/>
                    </a:lnTo>
                    <a:lnTo>
                      <a:pt x="133" y="15"/>
                    </a:lnTo>
                    <a:lnTo>
                      <a:pt x="168" y="14"/>
                    </a:lnTo>
                    <a:lnTo>
                      <a:pt x="182" y="24"/>
                    </a:lnTo>
                    <a:lnTo>
                      <a:pt x="183" y="29"/>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85" name="Freeform 638"/>
              <p:cNvSpPr>
                <a:spLocks/>
              </p:cNvSpPr>
              <p:nvPr/>
            </p:nvSpPr>
            <p:spPr bwMode="auto">
              <a:xfrm>
                <a:off x="3497" y="2041"/>
                <a:ext cx="86" cy="63"/>
              </a:xfrm>
              <a:custGeom>
                <a:avLst/>
                <a:gdLst>
                  <a:gd name="T0" fmla="*/ 27 w 116"/>
                  <a:gd name="T1" fmla="*/ 52 h 85"/>
                  <a:gd name="T2" fmla="*/ 29 w 116"/>
                  <a:gd name="T3" fmla="*/ 42 h 85"/>
                  <a:gd name="T4" fmla="*/ 26 w 116"/>
                  <a:gd name="T5" fmla="*/ 36 h 85"/>
                  <a:gd name="T6" fmla="*/ 16 w 116"/>
                  <a:gd name="T7" fmla="*/ 34 h 85"/>
                  <a:gd name="T8" fmla="*/ 4 w 116"/>
                  <a:gd name="T9" fmla="*/ 29 h 85"/>
                  <a:gd name="T10" fmla="*/ 0 w 116"/>
                  <a:gd name="T11" fmla="*/ 7 h 85"/>
                  <a:gd name="T12" fmla="*/ 4 w 116"/>
                  <a:gd name="T13" fmla="*/ 10 h 85"/>
                  <a:gd name="T14" fmla="*/ 9 w 116"/>
                  <a:gd name="T15" fmla="*/ 5 h 85"/>
                  <a:gd name="T16" fmla="*/ 19 w 116"/>
                  <a:gd name="T17" fmla="*/ 1 h 85"/>
                  <a:gd name="T18" fmla="*/ 42 w 116"/>
                  <a:gd name="T19" fmla="*/ 1 h 85"/>
                  <a:gd name="T20" fmla="*/ 50 w 116"/>
                  <a:gd name="T21" fmla="*/ 4 h 85"/>
                  <a:gd name="T22" fmla="*/ 58 w 116"/>
                  <a:gd name="T23" fmla="*/ 0 h 85"/>
                  <a:gd name="T24" fmla="*/ 62 w 116"/>
                  <a:gd name="T25" fmla="*/ 7 h 85"/>
                  <a:gd name="T26" fmla="*/ 68 w 116"/>
                  <a:gd name="T27" fmla="*/ 8 h 85"/>
                  <a:gd name="T28" fmla="*/ 80 w 116"/>
                  <a:gd name="T29" fmla="*/ 18 h 85"/>
                  <a:gd name="T30" fmla="*/ 86 w 116"/>
                  <a:gd name="T31" fmla="*/ 21 h 85"/>
                  <a:gd name="T32" fmla="*/ 82 w 116"/>
                  <a:gd name="T33" fmla="*/ 24 h 85"/>
                  <a:gd name="T34" fmla="*/ 82 w 116"/>
                  <a:gd name="T35" fmla="*/ 27 h 85"/>
                  <a:gd name="T36" fmla="*/ 86 w 116"/>
                  <a:gd name="T37" fmla="*/ 29 h 85"/>
                  <a:gd name="T38" fmla="*/ 84 w 116"/>
                  <a:gd name="T39" fmla="*/ 33 h 85"/>
                  <a:gd name="T40" fmla="*/ 73 w 116"/>
                  <a:gd name="T41" fmla="*/ 38 h 85"/>
                  <a:gd name="T42" fmla="*/ 69 w 116"/>
                  <a:gd name="T43" fmla="*/ 52 h 85"/>
                  <a:gd name="T44" fmla="*/ 72 w 116"/>
                  <a:gd name="T45" fmla="*/ 57 h 85"/>
                  <a:gd name="T46" fmla="*/ 70 w 116"/>
                  <a:gd name="T47" fmla="*/ 58 h 85"/>
                  <a:gd name="T48" fmla="*/ 65 w 116"/>
                  <a:gd name="T49" fmla="*/ 54 h 85"/>
                  <a:gd name="T50" fmla="*/ 57 w 116"/>
                  <a:gd name="T51" fmla="*/ 58 h 85"/>
                  <a:gd name="T52" fmla="*/ 58 w 116"/>
                  <a:gd name="T53" fmla="*/ 62 h 85"/>
                  <a:gd name="T54" fmla="*/ 38 w 116"/>
                  <a:gd name="T55" fmla="*/ 63 h 85"/>
                  <a:gd name="T56" fmla="*/ 37 w 116"/>
                  <a:gd name="T57" fmla="*/ 59 h 85"/>
                  <a:gd name="T58" fmla="*/ 27 w 116"/>
                  <a:gd name="T59" fmla="*/ 52 h 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6" h="85">
                    <a:moveTo>
                      <a:pt x="36" y="70"/>
                    </a:moveTo>
                    <a:lnTo>
                      <a:pt x="39" y="56"/>
                    </a:lnTo>
                    <a:lnTo>
                      <a:pt x="35" y="48"/>
                    </a:lnTo>
                    <a:lnTo>
                      <a:pt x="21" y="46"/>
                    </a:lnTo>
                    <a:lnTo>
                      <a:pt x="6" y="39"/>
                    </a:lnTo>
                    <a:lnTo>
                      <a:pt x="0" y="9"/>
                    </a:lnTo>
                    <a:lnTo>
                      <a:pt x="6" y="13"/>
                    </a:lnTo>
                    <a:lnTo>
                      <a:pt x="12" y="7"/>
                    </a:lnTo>
                    <a:lnTo>
                      <a:pt x="25" y="1"/>
                    </a:lnTo>
                    <a:lnTo>
                      <a:pt x="56" y="2"/>
                    </a:lnTo>
                    <a:lnTo>
                      <a:pt x="67" y="6"/>
                    </a:lnTo>
                    <a:lnTo>
                      <a:pt x="78" y="0"/>
                    </a:lnTo>
                    <a:lnTo>
                      <a:pt x="84" y="10"/>
                    </a:lnTo>
                    <a:lnTo>
                      <a:pt x="92" y="11"/>
                    </a:lnTo>
                    <a:lnTo>
                      <a:pt x="108" y="24"/>
                    </a:lnTo>
                    <a:lnTo>
                      <a:pt x="116" y="28"/>
                    </a:lnTo>
                    <a:lnTo>
                      <a:pt x="110" y="32"/>
                    </a:lnTo>
                    <a:lnTo>
                      <a:pt x="110" y="37"/>
                    </a:lnTo>
                    <a:lnTo>
                      <a:pt x="116" y="39"/>
                    </a:lnTo>
                    <a:lnTo>
                      <a:pt x="113" y="45"/>
                    </a:lnTo>
                    <a:lnTo>
                      <a:pt x="98" y="51"/>
                    </a:lnTo>
                    <a:lnTo>
                      <a:pt x="93" y="70"/>
                    </a:lnTo>
                    <a:lnTo>
                      <a:pt x="97" y="77"/>
                    </a:lnTo>
                    <a:lnTo>
                      <a:pt x="94" y="78"/>
                    </a:lnTo>
                    <a:lnTo>
                      <a:pt x="87" y="73"/>
                    </a:lnTo>
                    <a:lnTo>
                      <a:pt x="77" y="78"/>
                    </a:lnTo>
                    <a:lnTo>
                      <a:pt x="78" y="83"/>
                    </a:lnTo>
                    <a:lnTo>
                      <a:pt x="51" y="85"/>
                    </a:lnTo>
                    <a:lnTo>
                      <a:pt x="50" y="80"/>
                    </a:lnTo>
                    <a:lnTo>
                      <a:pt x="36" y="7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86" name="Freeform 639"/>
              <p:cNvSpPr>
                <a:spLocks/>
              </p:cNvSpPr>
              <p:nvPr/>
            </p:nvSpPr>
            <p:spPr bwMode="auto">
              <a:xfrm>
                <a:off x="3497" y="1999"/>
                <a:ext cx="107" cy="63"/>
              </a:xfrm>
              <a:custGeom>
                <a:avLst/>
                <a:gdLst>
                  <a:gd name="T0" fmla="*/ 0 w 144"/>
                  <a:gd name="T1" fmla="*/ 49 h 84"/>
                  <a:gd name="T2" fmla="*/ 1 w 144"/>
                  <a:gd name="T3" fmla="*/ 35 h 84"/>
                  <a:gd name="T4" fmla="*/ 10 w 144"/>
                  <a:gd name="T5" fmla="*/ 13 h 84"/>
                  <a:gd name="T6" fmla="*/ 22 w 144"/>
                  <a:gd name="T7" fmla="*/ 8 h 84"/>
                  <a:gd name="T8" fmla="*/ 34 w 144"/>
                  <a:gd name="T9" fmla="*/ 25 h 84"/>
                  <a:gd name="T10" fmla="*/ 45 w 144"/>
                  <a:gd name="T11" fmla="*/ 29 h 84"/>
                  <a:gd name="T12" fmla="*/ 48 w 144"/>
                  <a:gd name="T13" fmla="*/ 21 h 84"/>
                  <a:gd name="T14" fmla="*/ 50 w 144"/>
                  <a:gd name="T15" fmla="*/ 5 h 84"/>
                  <a:gd name="T16" fmla="*/ 64 w 144"/>
                  <a:gd name="T17" fmla="*/ 0 h 84"/>
                  <a:gd name="T18" fmla="*/ 76 w 144"/>
                  <a:gd name="T19" fmla="*/ 5 h 84"/>
                  <a:gd name="T20" fmla="*/ 82 w 144"/>
                  <a:gd name="T21" fmla="*/ 12 h 84"/>
                  <a:gd name="T22" fmla="*/ 91 w 144"/>
                  <a:gd name="T23" fmla="*/ 11 h 84"/>
                  <a:gd name="T24" fmla="*/ 95 w 144"/>
                  <a:gd name="T25" fmla="*/ 12 h 84"/>
                  <a:gd name="T26" fmla="*/ 100 w 144"/>
                  <a:gd name="T27" fmla="*/ 19 h 84"/>
                  <a:gd name="T28" fmla="*/ 99 w 144"/>
                  <a:gd name="T29" fmla="*/ 29 h 84"/>
                  <a:gd name="T30" fmla="*/ 103 w 144"/>
                  <a:gd name="T31" fmla="*/ 32 h 84"/>
                  <a:gd name="T32" fmla="*/ 106 w 144"/>
                  <a:gd name="T33" fmla="*/ 39 h 84"/>
                  <a:gd name="T34" fmla="*/ 107 w 144"/>
                  <a:gd name="T35" fmla="*/ 50 h 84"/>
                  <a:gd name="T36" fmla="*/ 103 w 144"/>
                  <a:gd name="T37" fmla="*/ 51 h 84"/>
                  <a:gd name="T38" fmla="*/ 96 w 144"/>
                  <a:gd name="T39" fmla="*/ 59 h 84"/>
                  <a:gd name="T40" fmla="*/ 91 w 144"/>
                  <a:gd name="T41" fmla="*/ 58 h 84"/>
                  <a:gd name="T42" fmla="*/ 86 w 144"/>
                  <a:gd name="T43" fmla="*/ 63 h 84"/>
                  <a:gd name="T44" fmla="*/ 80 w 144"/>
                  <a:gd name="T45" fmla="*/ 60 h 84"/>
                  <a:gd name="T46" fmla="*/ 68 w 144"/>
                  <a:gd name="T47" fmla="*/ 50 h 84"/>
                  <a:gd name="T48" fmla="*/ 62 w 144"/>
                  <a:gd name="T49" fmla="*/ 50 h 84"/>
                  <a:gd name="T50" fmla="*/ 58 w 144"/>
                  <a:gd name="T51" fmla="*/ 42 h 84"/>
                  <a:gd name="T52" fmla="*/ 50 w 144"/>
                  <a:gd name="T53" fmla="*/ 47 h 84"/>
                  <a:gd name="T54" fmla="*/ 42 w 144"/>
                  <a:gd name="T55" fmla="*/ 44 h 84"/>
                  <a:gd name="T56" fmla="*/ 19 w 144"/>
                  <a:gd name="T57" fmla="*/ 43 h 84"/>
                  <a:gd name="T58" fmla="*/ 9 w 144"/>
                  <a:gd name="T59" fmla="*/ 47 h 84"/>
                  <a:gd name="T60" fmla="*/ 4 w 144"/>
                  <a:gd name="T61" fmla="*/ 52 h 84"/>
                  <a:gd name="T62" fmla="*/ 0 w 144"/>
                  <a:gd name="T63" fmla="*/ 49 h 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4" h="84">
                    <a:moveTo>
                      <a:pt x="0" y="65"/>
                    </a:moveTo>
                    <a:lnTo>
                      <a:pt x="1" y="46"/>
                    </a:lnTo>
                    <a:lnTo>
                      <a:pt x="14" y="17"/>
                    </a:lnTo>
                    <a:lnTo>
                      <a:pt x="30" y="10"/>
                    </a:lnTo>
                    <a:lnTo>
                      <a:pt x="46" y="33"/>
                    </a:lnTo>
                    <a:lnTo>
                      <a:pt x="61" y="38"/>
                    </a:lnTo>
                    <a:lnTo>
                      <a:pt x="65" y="28"/>
                    </a:lnTo>
                    <a:lnTo>
                      <a:pt x="67" y="6"/>
                    </a:lnTo>
                    <a:lnTo>
                      <a:pt x="86" y="0"/>
                    </a:lnTo>
                    <a:lnTo>
                      <a:pt x="102" y="7"/>
                    </a:lnTo>
                    <a:lnTo>
                      <a:pt x="111" y="16"/>
                    </a:lnTo>
                    <a:lnTo>
                      <a:pt x="122" y="14"/>
                    </a:lnTo>
                    <a:lnTo>
                      <a:pt x="128" y="16"/>
                    </a:lnTo>
                    <a:lnTo>
                      <a:pt x="135" y="25"/>
                    </a:lnTo>
                    <a:lnTo>
                      <a:pt x="133" y="39"/>
                    </a:lnTo>
                    <a:lnTo>
                      <a:pt x="138" y="42"/>
                    </a:lnTo>
                    <a:lnTo>
                      <a:pt x="143" y="52"/>
                    </a:lnTo>
                    <a:lnTo>
                      <a:pt x="144" y="67"/>
                    </a:lnTo>
                    <a:lnTo>
                      <a:pt x="138" y="68"/>
                    </a:lnTo>
                    <a:lnTo>
                      <a:pt x="129" y="79"/>
                    </a:lnTo>
                    <a:lnTo>
                      <a:pt x="122" y="77"/>
                    </a:lnTo>
                    <a:lnTo>
                      <a:pt x="116" y="84"/>
                    </a:lnTo>
                    <a:lnTo>
                      <a:pt x="108" y="80"/>
                    </a:lnTo>
                    <a:lnTo>
                      <a:pt x="92" y="67"/>
                    </a:lnTo>
                    <a:lnTo>
                      <a:pt x="84" y="66"/>
                    </a:lnTo>
                    <a:lnTo>
                      <a:pt x="78" y="56"/>
                    </a:lnTo>
                    <a:lnTo>
                      <a:pt x="67" y="62"/>
                    </a:lnTo>
                    <a:lnTo>
                      <a:pt x="56" y="58"/>
                    </a:lnTo>
                    <a:lnTo>
                      <a:pt x="25" y="57"/>
                    </a:lnTo>
                    <a:lnTo>
                      <a:pt x="12" y="63"/>
                    </a:lnTo>
                    <a:lnTo>
                      <a:pt x="6" y="69"/>
                    </a:lnTo>
                    <a:lnTo>
                      <a:pt x="0" y="6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87" name="Group 640"/>
              <p:cNvGrpSpPr>
                <a:grpSpLocks/>
              </p:cNvGrpSpPr>
              <p:nvPr/>
            </p:nvGrpSpPr>
            <p:grpSpPr bwMode="auto">
              <a:xfrm>
                <a:off x="3509" y="1951"/>
                <a:ext cx="95" cy="60"/>
                <a:chOff x="4997" y="2763"/>
                <a:chExt cx="127" cy="81"/>
              </a:xfrm>
              <a:grpFill/>
            </p:grpSpPr>
            <p:sp>
              <p:nvSpPr>
                <p:cNvPr id="116" name="Freeform 641"/>
                <p:cNvSpPr>
                  <a:spLocks/>
                </p:cNvSpPr>
                <p:nvPr/>
              </p:nvSpPr>
              <p:spPr bwMode="auto">
                <a:xfrm>
                  <a:off x="5001" y="2791"/>
                  <a:ext cx="17" cy="11"/>
                </a:xfrm>
                <a:custGeom>
                  <a:avLst/>
                  <a:gdLst>
                    <a:gd name="T0" fmla="*/ 14 w 17"/>
                    <a:gd name="T1" fmla="*/ 0 h 11"/>
                    <a:gd name="T2" fmla="*/ 0 w 17"/>
                    <a:gd name="T3" fmla="*/ 4 h 11"/>
                    <a:gd name="T4" fmla="*/ 7 w 17"/>
                    <a:gd name="T5" fmla="*/ 11 h 11"/>
                    <a:gd name="T6" fmla="*/ 17 w 17"/>
                    <a:gd name="T7" fmla="*/ 6 h 11"/>
                    <a:gd name="T8" fmla="*/ 14 w 17"/>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1">
                      <a:moveTo>
                        <a:pt x="14" y="0"/>
                      </a:moveTo>
                      <a:lnTo>
                        <a:pt x="0" y="4"/>
                      </a:lnTo>
                      <a:lnTo>
                        <a:pt x="7" y="11"/>
                      </a:lnTo>
                      <a:lnTo>
                        <a:pt x="17" y="6"/>
                      </a:lnTo>
                      <a:lnTo>
                        <a:pt x="1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7" name="Freeform 642"/>
                <p:cNvSpPr>
                  <a:spLocks/>
                </p:cNvSpPr>
                <p:nvPr/>
              </p:nvSpPr>
              <p:spPr bwMode="auto">
                <a:xfrm>
                  <a:off x="4997" y="2806"/>
                  <a:ext cx="28" cy="24"/>
                </a:xfrm>
                <a:custGeom>
                  <a:avLst/>
                  <a:gdLst>
                    <a:gd name="T0" fmla="*/ 23 w 28"/>
                    <a:gd name="T1" fmla="*/ 0 h 24"/>
                    <a:gd name="T2" fmla="*/ 0 w 28"/>
                    <a:gd name="T3" fmla="*/ 4 h 24"/>
                    <a:gd name="T4" fmla="*/ 0 w 28"/>
                    <a:gd name="T5" fmla="*/ 12 h 24"/>
                    <a:gd name="T6" fmla="*/ 5 w 28"/>
                    <a:gd name="T7" fmla="*/ 16 h 24"/>
                    <a:gd name="T8" fmla="*/ 5 w 28"/>
                    <a:gd name="T9" fmla="*/ 24 h 24"/>
                    <a:gd name="T10" fmla="*/ 10 w 28"/>
                    <a:gd name="T11" fmla="*/ 12 h 24"/>
                    <a:gd name="T12" fmla="*/ 28 w 28"/>
                    <a:gd name="T13" fmla="*/ 6 h 24"/>
                    <a:gd name="T14" fmla="*/ 23 w 28"/>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24">
                      <a:moveTo>
                        <a:pt x="23" y="0"/>
                      </a:moveTo>
                      <a:lnTo>
                        <a:pt x="0" y="4"/>
                      </a:lnTo>
                      <a:lnTo>
                        <a:pt x="0" y="12"/>
                      </a:lnTo>
                      <a:lnTo>
                        <a:pt x="5" y="16"/>
                      </a:lnTo>
                      <a:lnTo>
                        <a:pt x="5" y="24"/>
                      </a:lnTo>
                      <a:lnTo>
                        <a:pt x="10" y="12"/>
                      </a:lnTo>
                      <a:lnTo>
                        <a:pt x="28" y="6"/>
                      </a:lnTo>
                      <a:lnTo>
                        <a:pt x="23"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8" name="Freeform 643"/>
                <p:cNvSpPr>
                  <a:spLocks/>
                </p:cNvSpPr>
                <p:nvPr/>
              </p:nvSpPr>
              <p:spPr bwMode="auto">
                <a:xfrm>
                  <a:off x="5028" y="2763"/>
                  <a:ext cx="96" cy="81"/>
                </a:xfrm>
                <a:custGeom>
                  <a:avLst/>
                  <a:gdLst>
                    <a:gd name="T0" fmla="*/ 81 w 96"/>
                    <a:gd name="T1" fmla="*/ 81 h 81"/>
                    <a:gd name="T2" fmla="*/ 80 w 96"/>
                    <a:gd name="T3" fmla="*/ 79 h 81"/>
                    <a:gd name="T4" fmla="*/ 87 w 96"/>
                    <a:gd name="T5" fmla="*/ 71 h 81"/>
                    <a:gd name="T6" fmla="*/ 86 w 96"/>
                    <a:gd name="T7" fmla="*/ 65 h 81"/>
                    <a:gd name="T8" fmla="*/ 82 w 96"/>
                    <a:gd name="T9" fmla="*/ 61 h 81"/>
                    <a:gd name="T10" fmla="*/ 80 w 96"/>
                    <a:gd name="T11" fmla="*/ 53 h 81"/>
                    <a:gd name="T12" fmla="*/ 78 w 96"/>
                    <a:gd name="T13" fmla="*/ 52 h 81"/>
                    <a:gd name="T14" fmla="*/ 73 w 96"/>
                    <a:gd name="T15" fmla="*/ 32 h 81"/>
                    <a:gd name="T16" fmla="*/ 88 w 96"/>
                    <a:gd name="T17" fmla="*/ 27 h 81"/>
                    <a:gd name="T18" fmla="*/ 96 w 96"/>
                    <a:gd name="T19" fmla="*/ 15 h 81"/>
                    <a:gd name="T20" fmla="*/ 95 w 96"/>
                    <a:gd name="T21" fmla="*/ 4 h 81"/>
                    <a:gd name="T22" fmla="*/ 90 w 96"/>
                    <a:gd name="T23" fmla="*/ 0 h 81"/>
                    <a:gd name="T24" fmla="*/ 88 w 96"/>
                    <a:gd name="T25" fmla="*/ 12 h 81"/>
                    <a:gd name="T26" fmla="*/ 85 w 96"/>
                    <a:gd name="T27" fmla="*/ 13 h 81"/>
                    <a:gd name="T28" fmla="*/ 43 w 96"/>
                    <a:gd name="T29" fmla="*/ 4 h 81"/>
                    <a:gd name="T30" fmla="*/ 2 w 96"/>
                    <a:gd name="T31" fmla="*/ 22 h 81"/>
                    <a:gd name="T32" fmla="*/ 0 w 96"/>
                    <a:gd name="T33" fmla="*/ 35 h 81"/>
                    <a:gd name="T34" fmla="*/ 7 w 96"/>
                    <a:gd name="T35" fmla="*/ 38 h 81"/>
                    <a:gd name="T36" fmla="*/ 2 w 96"/>
                    <a:gd name="T37" fmla="*/ 42 h 81"/>
                    <a:gd name="T38" fmla="*/ 6 w 96"/>
                    <a:gd name="T39" fmla="*/ 53 h 81"/>
                    <a:gd name="T40" fmla="*/ 22 w 96"/>
                    <a:gd name="T41" fmla="*/ 52 h 81"/>
                    <a:gd name="T42" fmla="*/ 20 w 96"/>
                    <a:gd name="T43" fmla="*/ 71 h 81"/>
                    <a:gd name="T44" fmla="*/ 39 w 96"/>
                    <a:gd name="T45" fmla="*/ 65 h 81"/>
                    <a:gd name="T46" fmla="*/ 55 w 96"/>
                    <a:gd name="T47" fmla="*/ 72 h 81"/>
                    <a:gd name="T48" fmla="*/ 64 w 96"/>
                    <a:gd name="T49" fmla="*/ 81 h 81"/>
                    <a:gd name="T50" fmla="*/ 75 w 96"/>
                    <a:gd name="T51" fmla="*/ 79 h 81"/>
                    <a:gd name="T52" fmla="*/ 81 w 96"/>
                    <a:gd name="T53" fmla="*/ 81 h 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6" h="81">
                      <a:moveTo>
                        <a:pt x="81" y="81"/>
                      </a:moveTo>
                      <a:lnTo>
                        <a:pt x="80" y="79"/>
                      </a:lnTo>
                      <a:lnTo>
                        <a:pt x="87" y="71"/>
                      </a:lnTo>
                      <a:lnTo>
                        <a:pt x="86" y="65"/>
                      </a:lnTo>
                      <a:lnTo>
                        <a:pt x="82" y="61"/>
                      </a:lnTo>
                      <a:lnTo>
                        <a:pt x="80" y="53"/>
                      </a:lnTo>
                      <a:lnTo>
                        <a:pt x="78" y="52"/>
                      </a:lnTo>
                      <a:lnTo>
                        <a:pt x="73" y="32"/>
                      </a:lnTo>
                      <a:lnTo>
                        <a:pt x="88" y="27"/>
                      </a:lnTo>
                      <a:lnTo>
                        <a:pt x="96" y="15"/>
                      </a:lnTo>
                      <a:lnTo>
                        <a:pt x="95" y="4"/>
                      </a:lnTo>
                      <a:lnTo>
                        <a:pt x="90" y="0"/>
                      </a:lnTo>
                      <a:lnTo>
                        <a:pt x="88" y="12"/>
                      </a:lnTo>
                      <a:lnTo>
                        <a:pt x="85" y="13"/>
                      </a:lnTo>
                      <a:lnTo>
                        <a:pt x="43" y="4"/>
                      </a:lnTo>
                      <a:lnTo>
                        <a:pt x="2" y="22"/>
                      </a:lnTo>
                      <a:lnTo>
                        <a:pt x="0" y="35"/>
                      </a:lnTo>
                      <a:lnTo>
                        <a:pt x="7" y="38"/>
                      </a:lnTo>
                      <a:lnTo>
                        <a:pt x="2" y="42"/>
                      </a:lnTo>
                      <a:lnTo>
                        <a:pt x="6" y="53"/>
                      </a:lnTo>
                      <a:lnTo>
                        <a:pt x="22" y="52"/>
                      </a:lnTo>
                      <a:lnTo>
                        <a:pt x="20" y="71"/>
                      </a:lnTo>
                      <a:lnTo>
                        <a:pt x="39" y="65"/>
                      </a:lnTo>
                      <a:lnTo>
                        <a:pt x="55" y="72"/>
                      </a:lnTo>
                      <a:lnTo>
                        <a:pt x="64" y="81"/>
                      </a:lnTo>
                      <a:lnTo>
                        <a:pt x="75" y="79"/>
                      </a:lnTo>
                      <a:lnTo>
                        <a:pt x="81" y="8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88" name="Freeform 644"/>
              <p:cNvSpPr>
                <a:spLocks/>
              </p:cNvSpPr>
              <p:nvPr/>
            </p:nvSpPr>
            <p:spPr bwMode="auto">
              <a:xfrm>
                <a:off x="3514" y="2141"/>
                <a:ext cx="262" cy="174"/>
              </a:xfrm>
              <a:custGeom>
                <a:avLst/>
                <a:gdLst>
                  <a:gd name="T0" fmla="*/ 41 w 352"/>
                  <a:gd name="T1" fmla="*/ 102 h 233"/>
                  <a:gd name="T2" fmla="*/ 10 w 352"/>
                  <a:gd name="T3" fmla="*/ 99 h 233"/>
                  <a:gd name="T4" fmla="*/ 4 w 352"/>
                  <a:gd name="T5" fmla="*/ 75 h 233"/>
                  <a:gd name="T6" fmla="*/ 8 w 352"/>
                  <a:gd name="T7" fmla="*/ 67 h 233"/>
                  <a:gd name="T8" fmla="*/ 28 w 352"/>
                  <a:gd name="T9" fmla="*/ 40 h 233"/>
                  <a:gd name="T10" fmla="*/ 33 w 352"/>
                  <a:gd name="T11" fmla="*/ 15 h 233"/>
                  <a:gd name="T12" fmla="*/ 56 w 352"/>
                  <a:gd name="T13" fmla="*/ 10 h 233"/>
                  <a:gd name="T14" fmla="*/ 77 w 352"/>
                  <a:gd name="T15" fmla="*/ 19 h 233"/>
                  <a:gd name="T16" fmla="*/ 82 w 352"/>
                  <a:gd name="T17" fmla="*/ 22 h 233"/>
                  <a:gd name="T18" fmla="*/ 98 w 352"/>
                  <a:gd name="T19" fmla="*/ 23 h 233"/>
                  <a:gd name="T20" fmla="*/ 109 w 352"/>
                  <a:gd name="T21" fmla="*/ 24 h 233"/>
                  <a:gd name="T22" fmla="*/ 121 w 352"/>
                  <a:gd name="T23" fmla="*/ 25 h 233"/>
                  <a:gd name="T24" fmla="*/ 126 w 352"/>
                  <a:gd name="T25" fmla="*/ 12 h 233"/>
                  <a:gd name="T26" fmla="*/ 141 w 352"/>
                  <a:gd name="T27" fmla="*/ 5 h 233"/>
                  <a:gd name="T28" fmla="*/ 151 w 352"/>
                  <a:gd name="T29" fmla="*/ 1 h 233"/>
                  <a:gd name="T30" fmla="*/ 179 w 352"/>
                  <a:gd name="T31" fmla="*/ 12 h 233"/>
                  <a:gd name="T32" fmla="*/ 175 w 352"/>
                  <a:gd name="T33" fmla="*/ 16 h 233"/>
                  <a:gd name="T34" fmla="*/ 185 w 352"/>
                  <a:gd name="T35" fmla="*/ 27 h 233"/>
                  <a:gd name="T36" fmla="*/ 193 w 352"/>
                  <a:gd name="T37" fmla="*/ 31 h 233"/>
                  <a:gd name="T38" fmla="*/ 197 w 352"/>
                  <a:gd name="T39" fmla="*/ 44 h 233"/>
                  <a:gd name="T40" fmla="*/ 207 w 352"/>
                  <a:gd name="T41" fmla="*/ 47 h 233"/>
                  <a:gd name="T42" fmla="*/ 221 w 352"/>
                  <a:gd name="T43" fmla="*/ 43 h 233"/>
                  <a:gd name="T44" fmla="*/ 236 w 352"/>
                  <a:gd name="T45" fmla="*/ 53 h 233"/>
                  <a:gd name="T46" fmla="*/ 246 w 352"/>
                  <a:gd name="T47" fmla="*/ 57 h 233"/>
                  <a:gd name="T48" fmla="*/ 260 w 352"/>
                  <a:gd name="T49" fmla="*/ 65 h 233"/>
                  <a:gd name="T50" fmla="*/ 260 w 352"/>
                  <a:gd name="T51" fmla="*/ 75 h 233"/>
                  <a:gd name="T52" fmla="*/ 261 w 352"/>
                  <a:gd name="T53" fmla="*/ 79 h 233"/>
                  <a:gd name="T54" fmla="*/ 256 w 352"/>
                  <a:gd name="T55" fmla="*/ 90 h 233"/>
                  <a:gd name="T56" fmla="*/ 255 w 352"/>
                  <a:gd name="T57" fmla="*/ 102 h 233"/>
                  <a:gd name="T58" fmla="*/ 243 w 352"/>
                  <a:gd name="T59" fmla="*/ 100 h 233"/>
                  <a:gd name="T60" fmla="*/ 236 w 352"/>
                  <a:gd name="T61" fmla="*/ 107 h 233"/>
                  <a:gd name="T62" fmla="*/ 234 w 352"/>
                  <a:gd name="T63" fmla="*/ 119 h 233"/>
                  <a:gd name="T64" fmla="*/ 191 w 352"/>
                  <a:gd name="T65" fmla="*/ 135 h 233"/>
                  <a:gd name="T66" fmla="*/ 185 w 352"/>
                  <a:gd name="T67" fmla="*/ 138 h 233"/>
                  <a:gd name="T68" fmla="*/ 182 w 352"/>
                  <a:gd name="T69" fmla="*/ 138 h 233"/>
                  <a:gd name="T70" fmla="*/ 173 w 352"/>
                  <a:gd name="T71" fmla="*/ 134 h 233"/>
                  <a:gd name="T72" fmla="*/ 168 w 352"/>
                  <a:gd name="T73" fmla="*/ 137 h 233"/>
                  <a:gd name="T74" fmla="*/ 180 w 352"/>
                  <a:gd name="T75" fmla="*/ 143 h 233"/>
                  <a:gd name="T76" fmla="*/ 185 w 352"/>
                  <a:gd name="T77" fmla="*/ 149 h 233"/>
                  <a:gd name="T78" fmla="*/ 209 w 352"/>
                  <a:gd name="T79" fmla="*/ 153 h 233"/>
                  <a:gd name="T80" fmla="*/ 194 w 352"/>
                  <a:gd name="T81" fmla="*/ 160 h 233"/>
                  <a:gd name="T82" fmla="*/ 163 w 352"/>
                  <a:gd name="T83" fmla="*/ 171 h 233"/>
                  <a:gd name="T84" fmla="*/ 151 w 352"/>
                  <a:gd name="T85" fmla="*/ 154 h 233"/>
                  <a:gd name="T86" fmla="*/ 167 w 352"/>
                  <a:gd name="T87" fmla="*/ 140 h 233"/>
                  <a:gd name="T88" fmla="*/ 144 w 352"/>
                  <a:gd name="T89" fmla="*/ 134 h 233"/>
                  <a:gd name="T90" fmla="*/ 147 w 352"/>
                  <a:gd name="T91" fmla="*/ 131 h 233"/>
                  <a:gd name="T92" fmla="*/ 124 w 352"/>
                  <a:gd name="T93" fmla="*/ 131 h 233"/>
                  <a:gd name="T94" fmla="*/ 116 w 352"/>
                  <a:gd name="T95" fmla="*/ 134 h 233"/>
                  <a:gd name="T96" fmla="*/ 111 w 352"/>
                  <a:gd name="T97" fmla="*/ 149 h 233"/>
                  <a:gd name="T98" fmla="*/ 108 w 352"/>
                  <a:gd name="T99" fmla="*/ 153 h 233"/>
                  <a:gd name="T100" fmla="*/ 88 w 352"/>
                  <a:gd name="T101" fmla="*/ 152 h 233"/>
                  <a:gd name="T102" fmla="*/ 95 w 352"/>
                  <a:gd name="T103" fmla="*/ 146 h 233"/>
                  <a:gd name="T104" fmla="*/ 103 w 352"/>
                  <a:gd name="T105" fmla="*/ 131 h 233"/>
                  <a:gd name="T106" fmla="*/ 115 w 352"/>
                  <a:gd name="T107" fmla="*/ 123 h 233"/>
                  <a:gd name="T108" fmla="*/ 109 w 352"/>
                  <a:gd name="T109" fmla="*/ 112 h 233"/>
                  <a:gd name="T110" fmla="*/ 103 w 352"/>
                  <a:gd name="T111" fmla="*/ 98 h 233"/>
                  <a:gd name="T112" fmla="*/ 90 w 352"/>
                  <a:gd name="T113" fmla="*/ 95 h 233"/>
                  <a:gd name="T114" fmla="*/ 71 w 352"/>
                  <a:gd name="T115" fmla="*/ 89 h 2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52" h="233">
                    <a:moveTo>
                      <a:pt x="90" y="125"/>
                    </a:moveTo>
                    <a:lnTo>
                      <a:pt x="55" y="137"/>
                    </a:lnTo>
                    <a:lnTo>
                      <a:pt x="47" y="132"/>
                    </a:lnTo>
                    <a:lnTo>
                      <a:pt x="13" y="133"/>
                    </a:lnTo>
                    <a:lnTo>
                      <a:pt x="0" y="120"/>
                    </a:lnTo>
                    <a:lnTo>
                      <a:pt x="6" y="100"/>
                    </a:lnTo>
                    <a:lnTo>
                      <a:pt x="11" y="100"/>
                    </a:lnTo>
                    <a:lnTo>
                      <a:pt x="11" y="90"/>
                    </a:lnTo>
                    <a:lnTo>
                      <a:pt x="17" y="76"/>
                    </a:lnTo>
                    <a:lnTo>
                      <a:pt x="37" y="54"/>
                    </a:lnTo>
                    <a:lnTo>
                      <a:pt x="26" y="24"/>
                    </a:lnTo>
                    <a:lnTo>
                      <a:pt x="45" y="20"/>
                    </a:lnTo>
                    <a:lnTo>
                      <a:pt x="49" y="14"/>
                    </a:lnTo>
                    <a:lnTo>
                      <a:pt x="75" y="13"/>
                    </a:lnTo>
                    <a:lnTo>
                      <a:pt x="97" y="19"/>
                    </a:lnTo>
                    <a:lnTo>
                      <a:pt x="103" y="25"/>
                    </a:lnTo>
                    <a:lnTo>
                      <a:pt x="107" y="25"/>
                    </a:lnTo>
                    <a:lnTo>
                      <a:pt x="110" y="30"/>
                    </a:lnTo>
                    <a:lnTo>
                      <a:pt x="120" y="25"/>
                    </a:lnTo>
                    <a:lnTo>
                      <a:pt x="132" y="31"/>
                    </a:lnTo>
                    <a:lnTo>
                      <a:pt x="138" y="24"/>
                    </a:lnTo>
                    <a:lnTo>
                      <a:pt x="146" y="32"/>
                    </a:lnTo>
                    <a:lnTo>
                      <a:pt x="159" y="30"/>
                    </a:lnTo>
                    <a:lnTo>
                      <a:pt x="163" y="33"/>
                    </a:lnTo>
                    <a:lnTo>
                      <a:pt x="167" y="30"/>
                    </a:lnTo>
                    <a:lnTo>
                      <a:pt x="169" y="16"/>
                    </a:lnTo>
                    <a:lnTo>
                      <a:pt x="175" y="10"/>
                    </a:lnTo>
                    <a:lnTo>
                      <a:pt x="190" y="7"/>
                    </a:lnTo>
                    <a:lnTo>
                      <a:pt x="195" y="10"/>
                    </a:lnTo>
                    <a:lnTo>
                      <a:pt x="203" y="1"/>
                    </a:lnTo>
                    <a:lnTo>
                      <a:pt x="228" y="0"/>
                    </a:lnTo>
                    <a:lnTo>
                      <a:pt x="240" y="16"/>
                    </a:lnTo>
                    <a:lnTo>
                      <a:pt x="240" y="19"/>
                    </a:lnTo>
                    <a:lnTo>
                      <a:pt x="235" y="21"/>
                    </a:lnTo>
                    <a:lnTo>
                      <a:pt x="238" y="32"/>
                    </a:lnTo>
                    <a:lnTo>
                      <a:pt x="248" y="36"/>
                    </a:lnTo>
                    <a:lnTo>
                      <a:pt x="254" y="35"/>
                    </a:lnTo>
                    <a:lnTo>
                      <a:pt x="259" y="42"/>
                    </a:lnTo>
                    <a:lnTo>
                      <a:pt x="260" y="54"/>
                    </a:lnTo>
                    <a:lnTo>
                      <a:pt x="264" y="59"/>
                    </a:lnTo>
                    <a:lnTo>
                      <a:pt x="274" y="59"/>
                    </a:lnTo>
                    <a:lnTo>
                      <a:pt x="278" y="63"/>
                    </a:lnTo>
                    <a:lnTo>
                      <a:pt x="283" y="63"/>
                    </a:lnTo>
                    <a:lnTo>
                      <a:pt x="297" y="58"/>
                    </a:lnTo>
                    <a:lnTo>
                      <a:pt x="310" y="73"/>
                    </a:lnTo>
                    <a:lnTo>
                      <a:pt x="317" y="71"/>
                    </a:lnTo>
                    <a:lnTo>
                      <a:pt x="326" y="77"/>
                    </a:lnTo>
                    <a:lnTo>
                      <a:pt x="331" y="76"/>
                    </a:lnTo>
                    <a:lnTo>
                      <a:pt x="351" y="85"/>
                    </a:lnTo>
                    <a:lnTo>
                      <a:pt x="349" y="87"/>
                    </a:lnTo>
                    <a:lnTo>
                      <a:pt x="352" y="95"/>
                    </a:lnTo>
                    <a:lnTo>
                      <a:pt x="349" y="100"/>
                    </a:lnTo>
                    <a:lnTo>
                      <a:pt x="343" y="102"/>
                    </a:lnTo>
                    <a:lnTo>
                      <a:pt x="350" y="106"/>
                    </a:lnTo>
                    <a:lnTo>
                      <a:pt x="343" y="110"/>
                    </a:lnTo>
                    <a:lnTo>
                      <a:pt x="344" y="121"/>
                    </a:lnTo>
                    <a:lnTo>
                      <a:pt x="347" y="122"/>
                    </a:lnTo>
                    <a:lnTo>
                      <a:pt x="343" y="137"/>
                    </a:lnTo>
                    <a:lnTo>
                      <a:pt x="332" y="137"/>
                    </a:lnTo>
                    <a:lnTo>
                      <a:pt x="327" y="134"/>
                    </a:lnTo>
                    <a:lnTo>
                      <a:pt x="322" y="141"/>
                    </a:lnTo>
                    <a:lnTo>
                      <a:pt x="317" y="143"/>
                    </a:lnTo>
                    <a:lnTo>
                      <a:pt x="314" y="148"/>
                    </a:lnTo>
                    <a:lnTo>
                      <a:pt x="315" y="159"/>
                    </a:lnTo>
                    <a:lnTo>
                      <a:pt x="266" y="172"/>
                    </a:lnTo>
                    <a:lnTo>
                      <a:pt x="257" y="181"/>
                    </a:lnTo>
                    <a:lnTo>
                      <a:pt x="253" y="176"/>
                    </a:lnTo>
                    <a:lnTo>
                      <a:pt x="248" y="185"/>
                    </a:lnTo>
                    <a:lnTo>
                      <a:pt x="248" y="191"/>
                    </a:lnTo>
                    <a:lnTo>
                      <a:pt x="244" y="185"/>
                    </a:lnTo>
                    <a:lnTo>
                      <a:pt x="240" y="190"/>
                    </a:lnTo>
                    <a:lnTo>
                      <a:pt x="233" y="180"/>
                    </a:lnTo>
                    <a:lnTo>
                      <a:pt x="232" y="185"/>
                    </a:lnTo>
                    <a:lnTo>
                      <a:pt x="226" y="184"/>
                    </a:lnTo>
                    <a:lnTo>
                      <a:pt x="234" y="192"/>
                    </a:lnTo>
                    <a:lnTo>
                      <a:pt x="242" y="191"/>
                    </a:lnTo>
                    <a:lnTo>
                      <a:pt x="240" y="196"/>
                    </a:lnTo>
                    <a:lnTo>
                      <a:pt x="248" y="199"/>
                    </a:lnTo>
                    <a:lnTo>
                      <a:pt x="252" y="209"/>
                    </a:lnTo>
                    <a:lnTo>
                      <a:pt x="281" y="205"/>
                    </a:lnTo>
                    <a:lnTo>
                      <a:pt x="278" y="216"/>
                    </a:lnTo>
                    <a:lnTo>
                      <a:pt x="260" y="214"/>
                    </a:lnTo>
                    <a:lnTo>
                      <a:pt x="230" y="233"/>
                    </a:lnTo>
                    <a:lnTo>
                      <a:pt x="219" y="229"/>
                    </a:lnTo>
                    <a:lnTo>
                      <a:pt x="219" y="214"/>
                    </a:lnTo>
                    <a:lnTo>
                      <a:pt x="203" y="206"/>
                    </a:lnTo>
                    <a:lnTo>
                      <a:pt x="227" y="191"/>
                    </a:lnTo>
                    <a:lnTo>
                      <a:pt x="224" y="188"/>
                    </a:lnTo>
                    <a:lnTo>
                      <a:pt x="189" y="184"/>
                    </a:lnTo>
                    <a:lnTo>
                      <a:pt x="193" y="179"/>
                    </a:lnTo>
                    <a:lnTo>
                      <a:pt x="185" y="176"/>
                    </a:lnTo>
                    <a:lnTo>
                      <a:pt x="197" y="176"/>
                    </a:lnTo>
                    <a:lnTo>
                      <a:pt x="190" y="168"/>
                    </a:lnTo>
                    <a:lnTo>
                      <a:pt x="167" y="175"/>
                    </a:lnTo>
                    <a:lnTo>
                      <a:pt x="163" y="185"/>
                    </a:lnTo>
                    <a:lnTo>
                      <a:pt x="156" y="179"/>
                    </a:lnTo>
                    <a:lnTo>
                      <a:pt x="160" y="189"/>
                    </a:lnTo>
                    <a:lnTo>
                      <a:pt x="149" y="200"/>
                    </a:lnTo>
                    <a:lnTo>
                      <a:pt x="146" y="194"/>
                    </a:lnTo>
                    <a:lnTo>
                      <a:pt x="145" y="205"/>
                    </a:lnTo>
                    <a:lnTo>
                      <a:pt x="125" y="209"/>
                    </a:lnTo>
                    <a:lnTo>
                      <a:pt x="118" y="204"/>
                    </a:lnTo>
                    <a:lnTo>
                      <a:pt x="126" y="201"/>
                    </a:lnTo>
                    <a:lnTo>
                      <a:pt x="128" y="195"/>
                    </a:lnTo>
                    <a:lnTo>
                      <a:pt x="135" y="187"/>
                    </a:lnTo>
                    <a:lnTo>
                      <a:pt x="138" y="176"/>
                    </a:lnTo>
                    <a:lnTo>
                      <a:pt x="155" y="176"/>
                    </a:lnTo>
                    <a:lnTo>
                      <a:pt x="155" y="165"/>
                    </a:lnTo>
                    <a:lnTo>
                      <a:pt x="149" y="160"/>
                    </a:lnTo>
                    <a:lnTo>
                      <a:pt x="146" y="150"/>
                    </a:lnTo>
                    <a:lnTo>
                      <a:pt x="139" y="145"/>
                    </a:lnTo>
                    <a:lnTo>
                      <a:pt x="139" y="131"/>
                    </a:lnTo>
                    <a:lnTo>
                      <a:pt x="129" y="126"/>
                    </a:lnTo>
                    <a:lnTo>
                      <a:pt x="121" y="127"/>
                    </a:lnTo>
                    <a:lnTo>
                      <a:pt x="105" y="118"/>
                    </a:lnTo>
                    <a:lnTo>
                      <a:pt x="95" y="119"/>
                    </a:lnTo>
                    <a:lnTo>
                      <a:pt x="90" y="12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89" name="Freeform 645"/>
              <p:cNvSpPr>
                <a:spLocks/>
              </p:cNvSpPr>
              <p:nvPr/>
            </p:nvSpPr>
            <p:spPr bwMode="auto">
              <a:xfrm>
                <a:off x="3581" y="2229"/>
                <a:ext cx="49" cy="64"/>
              </a:xfrm>
              <a:custGeom>
                <a:avLst/>
                <a:gdLst>
                  <a:gd name="T0" fmla="*/ 21 w 65"/>
                  <a:gd name="T1" fmla="*/ 64 h 86"/>
                  <a:gd name="T2" fmla="*/ 27 w 65"/>
                  <a:gd name="T3" fmla="*/ 62 h 86"/>
                  <a:gd name="T4" fmla="*/ 29 w 65"/>
                  <a:gd name="T5" fmla="*/ 57 h 86"/>
                  <a:gd name="T6" fmla="*/ 34 w 65"/>
                  <a:gd name="T7" fmla="*/ 51 h 86"/>
                  <a:gd name="T8" fmla="*/ 36 w 65"/>
                  <a:gd name="T9" fmla="*/ 43 h 86"/>
                  <a:gd name="T10" fmla="*/ 49 w 65"/>
                  <a:gd name="T11" fmla="*/ 43 h 86"/>
                  <a:gd name="T12" fmla="*/ 49 w 65"/>
                  <a:gd name="T13" fmla="*/ 35 h 86"/>
                  <a:gd name="T14" fmla="*/ 44 w 65"/>
                  <a:gd name="T15" fmla="*/ 31 h 86"/>
                  <a:gd name="T16" fmla="*/ 42 w 65"/>
                  <a:gd name="T17" fmla="*/ 24 h 86"/>
                  <a:gd name="T18" fmla="*/ 37 w 65"/>
                  <a:gd name="T19" fmla="*/ 20 h 86"/>
                  <a:gd name="T20" fmla="*/ 37 w 65"/>
                  <a:gd name="T21" fmla="*/ 10 h 86"/>
                  <a:gd name="T22" fmla="*/ 29 w 65"/>
                  <a:gd name="T23" fmla="*/ 6 h 86"/>
                  <a:gd name="T24" fmla="*/ 23 w 65"/>
                  <a:gd name="T25" fmla="*/ 7 h 86"/>
                  <a:gd name="T26" fmla="*/ 11 w 65"/>
                  <a:gd name="T27" fmla="*/ 0 h 86"/>
                  <a:gd name="T28" fmla="*/ 4 w 65"/>
                  <a:gd name="T29" fmla="*/ 1 h 86"/>
                  <a:gd name="T30" fmla="*/ 0 w 65"/>
                  <a:gd name="T31" fmla="*/ 5 h 86"/>
                  <a:gd name="T32" fmla="*/ 9 w 65"/>
                  <a:gd name="T33" fmla="*/ 14 h 86"/>
                  <a:gd name="T34" fmla="*/ 19 w 65"/>
                  <a:gd name="T35" fmla="*/ 35 h 86"/>
                  <a:gd name="T36" fmla="*/ 21 w 65"/>
                  <a:gd name="T37" fmla="*/ 64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 h="86">
                    <a:moveTo>
                      <a:pt x="28" y="86"/>
                    </a:moveTo>
                    <a:lnTo>
                      <a:pt x="36" y="83"/>
                    </a:lnTo>
                    <a:lnTo>
                      <a:pt x="38" y="77"/>
                    </a:lnTo>
                    <a:lnTo>
                      <a:pt x="45" y="69"/>
                    </a:lnTo>
                    <a:lnTo>
                      <a:pt x="48" y="58"/>
                    </a:lnTo>
                    <a:lnTo>
                      <a:pt x="65" y="58"/>
                    </a:lnTo>
                    <a:lnTo>
                      <a:pt x="65" y="47"/>
                    </a:lnTo>
                    <a:lnTo>
                      <a:pt x="59" y="42"/>
                    </a:lnTo>
                    <a:lnTo>
                      <a:pt x="56" y="32"/>
                    </a:lnTo>
                    <a:lnTo>
                      <a:pt x="49" y="27"/>
                    </a:lnTo>
                    <a:lnTo>
                      <a:pt x="49" y="13"/>
                    </a:lnTo>
                    <a:lnTo>
                      <a:pt x="39" y="8"/>
                    </a:lnTo>
                    <a:lnTo>
                      <a:pt x="31" y="9"/>
                    </a:lnTo>
                    <a:lnTo>
                      <a:pt x="15" y="0"/>
                    </a:lnTo>
                    <a:lnTo>
                      <a:pt x="5" y="1"/>
                    </a:lnTo>
                    <a:lnTo>
                      <a:pt x="0" y="7"/>
                    </a:lnTo>
                    <a:lnTo>
                      <a:pt x="12" y="19"/>
                    </a:lnTo>
                    <a:lnTo>
                      <a:pt x="25" y="47"/>
                    </a:lnTo>
                    <a:lnTo>
                      <a:pt x="28" y="8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90" name="Freeform 646"/>
              <p:cNvSpPr>
                <a:spLocks/>
              </p:cNvSpPr>
              <p:nvPr/>
            </p:nvSpPr>
            <p:spPr bwMode="auto">
              <a:xfrm>
                <a:off x="3517" y="2319"/>
                <a:ext cx="93" cy="57"/>
              </a:xfrm>
              <a:custGeom>
                <a:avLst/>
                <a:gdLst>
                  <a:gd name="T0" fmla="*/ 93 w 124"/>
                  <a:gd name="T1" fmla="*/ 7 h 77"/>
                  <a:gd name="T2" fmla="*/ 68 w 124"/>
                  <a:gd name="T3" fmla="*/ 1 h 77"/>
                  <a:gd name="T4" fmla="*/ 46 w 124"/>
                  <a:gd name="T5" fmla="*/ 10 h 77"/>
                  <a:gd name="T6" fmla="*/ 11 w 124"/>
                  <a:gd name="T7" fmla="*/ 7 h 77"/>
                  <a:gd name="T8" fmla="*/ 8 w 124"/>
                  <a:gd name="T9" fmla="*/ 4 h 77"/>
                  <a:gd name="T10" fmla="*/ 10 w 124"/>
                  <a:gd name="T11" fmla="*/ 1 h 77"/>
                  <a:gd name="T12" fmla="*/ 6 w 124"/>
                  <a:gd name="T13" fmla="*/ 0 h 77"/>
                  <a:gd name="T14" fmla="*/ 2 w 124"/>
                  <a:gd name="T15" fmla="*/ 1 h 77"/>
                  <a:gd name="T16" fmla="*/ 0 w 124"/>
                  <a:gd name="T17" fmla="*/ 7 h 77"/>
                  <a:gd name="T18" fmla="*/ 2 w 124"/>
                  <a:gd name="T19" fmla="*/ 13 h 77"/>
                  <a:gd name="T20" fmla="*/ 8 w 124"/>
                  <a:gd name="T21" fmla="*/ 21 h 77"/>
                  <a:gd name="T22" fmla="*/ 2 w 124"/>
                  <a:gd name="T23" fmla="*/ 30 h 77"/>
                  <a:gd name="T24" fmla="*/ 2 w 124"/>
                  <a:gd name="T25" fmla="*/ 33 h 77"/>
                  <a:gd name="T26" fmla="*/ 2 w 124"/>
                  <a:gd name="T27" fmla="*/ 37 h 77"/>
                  <a:gd name="T28" fmla="*/ 8 w 124"/>
                  <a:gd name="T29" fmla="*/ 42 h 77"/>
                  <a:gd name="T30" fmla="*/ 10 w 124"/>
                  <a:gd name="T31" fmla="*/ 55 h 77"/>
                  <a:gd name="T32" fmla="*/ 32 w 124"/>
                  <a:gd name="T33" fmla="*/ 50 h 77"/>
                  <a:gd name="T34" fmla="*/ 47 w 124"/>
                  <a:gd name="T35" fmla="*/ 57 h 77"/>
                  <a:gd name="T36" fmla="*/ 51 w 124"/>
                  <a:gd name="T37" fmla="*/ 55 h 77"/>
                  <a:gd name="T38" fmla="*/ 56 w 124"/>
                  <a:gd name="T39" fmla="*/ 52 h 77"/>
                  <a:gd name="T40" fmla="*/ 56 w 124"/>
                  <a:gd name="T41" fmla="*/ 47 h 77"/>
                  <a:gd name="T42" fmla="*/ 59 w 124"/>
                  <a:gd name="T43" fmla="*/ 47 h 77"/>
                  <a:gd name="T44" fmla="*/ 71 w 124"/>
                  <a:gd name="T45" fmla="*/ 42 h 77"/>
                  <a:gd name="T46" fmla="*/ 83 w 124"/>
                  <a:gd name="T47" fmla="*/ 44 h 77"/>
                  <a:gd name="T48" fmla="*/ 76 w 124"/>
                  <a:gd name="T49" fmla="*/ 33 h 77"/>
                  <a:gd name="T50" fmla="*/ 81 w 124"/>
                  <a:gd name="T51" fmla="*/ 27 h 77"/>
                  <a:gd name="T52" fmla="*/ 83 w 124"/>
                  <a:gd name="T53" fmla="*/ 21 h 77"/>
                  <a:gd name="T54" fmla="*/ 90 w 124"/>
                  <a:gd name="T55" fmla="*/ 15 h 77"/>
                  <a:gd name="T56" fmla="*/ 93 w 124"/>
                  <a:gd name="T57" fmla="*/ 7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4" h="77">
                    <a:moveTo>
                      <a:pt x="124" y="10"/>
                    </a:moveTo>
                    <a:lnTo>
                      <a:pt x="91" y="1"/>
                    </a:lnTo>
                    <a:lnTo>
                      <a:pt x="61" y="14"/>
                    </a:lnTo>
                    <a:lnTo>
                      <a:pt x="14" y="10"/>
                    </a:lnTo>
                    <a:lnTo>
                      <a:pt x="10" y="6"/>
                    </a:lnTo>
                    <a:lnTo>
                      <a:pt x="13" y="1"/>
                    </a:lnTo>
                    <a:lnTo>
                      <a:pt x="8" y="0"/>
                    </a:lnTo>
                    <a:lnTo>
                      <a:pt x="2" y="2"/>
                    </a:lnTo>
                    <a:lnTo>
                      <a:pt x="0" y="10"/>
                    </a:lnTo>
                    <a:lnTo>
                      <a:pt x="2" y="18"/>
                    </a:lnTo>
                    <a:lnTo>
                      <a:pt x="10" y="29"/>
                    </a:lnTo>
                    <a:lnTo>
                      <a:pt x="2" y="41"/>
                    </a:lnTo>
                    <a:lnTo>
                      <a:pt x="2" y="45"/>
                    </a:lnTo>
                    <a:lnTo>
                      <a:pt x="2" y="50"/>
                    </a:lnTo>
                    <a:lnTo>
                      <a:pt x="10" y="57"/>
                    </a:lnTo>
                    <a:lnTo>
                      <a:pt x="13" y="74"/>
                    </a:lnTo>
                    <a:lnTo>
                      <a:pt x="42" y="68"/>
                    </a:lnTo>
                    <a:lnTo>
                      <a:pt x="62" y="77"/>
                    </a:lnTo>
                    <a:lnTo>
                      <a:pt x="68" y="74"/>
                    </a:lnTo>
                    <a:lnTo>
                      <a:pt x="75" y="70"/>
                    </a:lnTo>
                    <a:lnTo>
                      <a:pt x="75" y="63"/>
                    </a:lnTo>
                    <a:lnTo>
                      <a:pt x="78" y="63"/>
                    </a:lnTo>
                    <a:lnTo>
                      <a:pt x="95" y="57"/>
                    </a:lnTo>
                    <a:lnTo>
                      <a:pt x="111" y="59"/>
                    </a:lnTo>
                    <a:lnTo>
                      <a:pt x="101" y="44"/>
                    </a:lnTo>
                    <a:lnTo>
                      <a:pt x="108" y="37"/>
                    </a:lnTo>
                    <a:lnTo>
                      <a:pt x="110" y="28"/>
                    </a:lnTo>
                    <a:lnTo>
                      <a:pt x="120" y="20"/>
                    </a:lnTo>
                    <a:lnTo>
                      <a:pt x="124"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91" name="Freeform 647"/>
              <p:cNvSpPr>
                <a:spLocks/>
              </p:cNvSpPr>
              <p:nvPr/>
            </p:nvSpPr>
            <p:spPr bwMode="auto">
              <a:xfrm>
                <a:off x="3473" y="2349"/>
                <a:ext cx="27" cy="57"/>
              </a:xfrm>
              <a:custGeom>
                <a:avLst/>
                <a:gdLst>
                  <a:gd name="T0" fmla="*/ 26 w 36"/>
                  <a:gd name="T1" fmla="*/ 35 h 77"/>
                  <a:gd name="T2" fmla="*/ 27 w 36"/>
                  <a:gd name="T3" fmla="*/ 40 h 77"/>
                  <a:gd name="T4" fmla="*/ 14 w 36"/>
                  <a:gd name="T5" fmla="*/ 57 h 77"/>
                  <a:gd name="T6" fmla="*/ 0 w 36"/>
                  <a:gd name="T7" fmla="*/ 42 h 77"/>
                  <a:gd name="T8" fmla="*/ 2 w 36"/>
                  <a:gd name="T9" fmla="*/ 42 h 77"/>
                  <a:gd name="T10" fmla="*/ 2 w 36"/>
                  <a:gd name="T11" fmla="*/ 25 h 77"/>
                  <a:gd name="T12" fmla="*/ 5 w 36"/>
                  <a:gd name="T13" fmla="*/ 17 h 77"/>
                  <a:gd name="T14" fmla="*/ 0 w 36"/>
                  <a:gd name="T15" fmla="*/ 15 h 77"/>
                  <a:gd name="T16" fmla="*/ 2 w 36"/>
                  <a:gd name="T17" fmla="*/ 4 h 77"/>
                  <a:gd name="T18" fmla="*/ 6 w 36"/>
                  <a:gd name="T19" fmla="*/ 0 h 77"/>
                  <a:gd name="T20" fmla="*/ 8 w 36"/>
                  <a:gd name="T21" fmla="*/ 1 h 77"/>
                  <a:gd name="T22" fmla="*/ 13 w 36"/>
                  <a:gd name="T23" fmla="*/ 2 h 77"/>
                  <a:gd name="T24" fmla="*/ 20 w 36"/>
                  <a:gd name="T25" fmla="*/ 10 h 77"/>
                  <a:gd name="T26" fmla="*/ 18 w 36"/>
                  <a:gd name="T27" fmla="*/ 25 h 77"/>
                  <a:gd name="T28" fmla="*/ 26 w 36"/>
                  <a:gd name="T29" fmla="*/ 35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 h="77">
                    <a:moveTo>
                      <a:pt x="34" y="47"/>
                    </a:moveTo>
                    <a:lnTo>
                      <a:pt x="36" y="54"/>
                    </a:lnTo>
                    <a:lnTo>
                      <a:pt x="18" y="77"/>
                    </a:lnTo>
                    <a:lnTo>
                      <a:pt x="0" y="57"/>
                    </a:lnTo>
                    <a:lnTo>
                      <a:pt x="3" y="57"/>
                    </a:lnTo>
                    <a:lnTo>
                      <a:pt x="2" y="34"/>
                    </a:lnTo>
                    <a:lnTo>
                      <a:pt x="6" y="23"/>
                    </a:lnTo>
                    <a:lnTo>
                      <a:pt x="0" y="20"/>
                    </a:lnTo>
                    <a:lnTo>
                      <a:pt x="3" y="5"/>
                    </a:lnTo>
                    <a:lnTo>
                      <a:pt x="8" y="0"/>
                    </a:lnTo>
                    <a:lnTo>
                      <a:pt x="11" y="1"/>
                    </a:lnTo>
                    <a:lnTo>
                      <a:pt x="17" y="3"/>
                    </a:lnTo>
                    <a:lnTo>
                      <a:pt x="27" y="14"/>
                    </a:lnTo>
                    <a:lnTo>
                      <a:pt x="24" y="34"/>
                    </a:lnTo>
                    <a:lnTo>
                      <a:pt x="34" y="4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92" name="Freeform 648"/>
              <p:cNvSpPr>
                <a:spLocks/>
              </p:cNvSpPr>
              <p:nvPr/>
            </p:nvSpPr>
            <p:spPr bwMode="auto">
              <a:xfrm>
                <a:off x="3458" y="2330"/>
                <a:ext cx="29" cy="34"/>
              </a:xfrm>
              <a:custGeom>
                <a:avLst/>
                <a:gdLst>
                  <a:gd name="T0" fmla="*/ 0 w 38"/>
                  <a:gd name="T1" fmla="*/ 20 h 45"/>
                  <a:gd name="T2" fmla="*/ 15 w 38"/>
                  <a:gd name="T3" fmla="*/ 34 h 45"/>
                  <a:gd name="T4" fmla="*/ 18 w 38"/>
                  <a:gd name="T5" fmla="*/ 23 h 45"/>
                  <a:gd name="T6" fmla="*/ 21 w 38"/>
                  <a:gd name="T7" fmla="*/ 19 h 45"/>
                  <a:gd name="T8" fmla="*/ 24 w 38"/>
                  <a:gd name="T9" fmla="*/ 20 h 45"/>
                  <a:gd name="T10" fmla="*/ 24 w 38"/>
                  <a:gd name="T11" fmla="*/ 14 h 45"/>
                  <a:gd name="T12" fmla="*/ 27 w 38"/>
                  <a:gd name="T13" fmla="*/ 17 h 45"/>
                  <a:gd name="T14" fmla="*/ 29 w 38"/>
                  <a:gd name="T15" fmla="*/ 13 h 45"/>
                  <a:gd name="T16" fmla="*/ 14 w 38"/>
                  <a:gd name="T17" fmla="*/ 2 h 45"/>
                  <a:gd name="T18" fmla="*/ 15 w 38"/>
                  <a:gd name="T19" fmla="*/ 0 h 45"/>
                  <a:gd name="T20" fmla="*/ 10 w 38"/>
                  <a:gd name="T21" fmla="*/ 0 h 45"/>
                  <a:gd name="T22" fmla="*/ 11 w 38"/>
                  <a:gd name="T23" fmla="*/ 4 h 45"/>
                  <a:gd name="T24" fmla="*/ 6 w 38"/>
                  <a:gd name="T25" fmla="*/ 0 h 45"/>
                  <a:gd name="T26" fmla="*/ 4 w 38"/>
                  <a:gd name="T27" fmla="*/ 2 h 45"/>
                  <a:gd name="T28" fmla="*/ 7 w 38"/>
                  <a:gd name="T29" fmla="*/ 8 h 45"/>
                  <a:gd name="T30" fmla="*/ 2 w 38"/>
                  <a:gd name="T31" fmla="*/ 11 h 45"/>
                  <a:gd name="T32" fmla="*/ 3 w 38"/>
                  <a:gd name="T33" fmla="*/ 17 h 45"/>
                  <a:gd name="T34" fmla="*/ 0 w 38"/>
                  <a:gd name="T35" fmla="*/ 20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 h="45">
                    <a:moveTo>
                      <a:pt x="0" y="27"/>
                    </a:moveTo>
                    <a:lnTo>
                      <a:pt x="20" y="45"/>
                    </a:lnTo>
                    <a:lnTo>
                      <a:pt x="23" y="30"/>
                    </a:lnTo>
                    <a:lnTo>
                      <a:pt x="28" y="25"/>
                    </a:lnTo>
                    <a:lnTo>
                      <a:pt x="31" y="26"/>
                    </a:lnTo>
                    <a:lnTo>
                      <a:pt x="31" y="19"/>
                    </a:lnTo>
                    <a:lnTo>
                      <a:pt x="36" y="22"/>
                    </a:lnTo>
                    <a:lnTo>
                      <a:pt x="38" y="17"/>
                    </a:lnTo>
                    <a:lnTo>
                      <a:pt x="18" y="3"/>
                    </a:lnTo>
                    <a:lnTo>
                      <a:pt x="19" y="0"/>
                    </a:lnTo>
                    <a:lnTo>
                      <a:pt x="13" y="0"/>
                    </a:lnTo>
                    <a:lnTo>
                      <a:pt x="15" y="5"/>
                    </a:lnTo>
                    <a:lnTo>
                      <a:pt x="8" y="0"/>
                    </a:lnTo>
                    <a:lnTo>
                      <a:pt x="5" y="3"/>
                    </a:lnTo>
                    <a:lnTo>
                      <a:pt x="9" y="10"/>
                    </a:lnTo>
                    <a:lnTo>
                      <a:pt x="2" y="14"/>
                    </a:lnTo>
                    <a:lnTo>
                      <a:pt x="4" y="23"/>
                    </a:lnTo>
                    <a:lnTo>
                      <a:pt x="0" y="2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nvGrpSpPr>
              <p:cNvPr id="93" name="Group 649"/>
              <p:cNvGrpSpPr>
                <a:grpSpLocks/>
              </p:cNvGrpSpPr>
              <p:nvPr/>
            </p:nvGrpSpPr>
            <p:grpSpPr bwMode="auto">
              <a:xfrm>
                <a:off x="3267" y="1551"/>
                <a:ext cx="375" cy="447"/>
                <a:chOff x="4672" y="2225"/>
                <a:chExt cx="503" cy="601"/>
              </a:xfrm>
              <a:grpFill/>
            </p:grpSpPr>
            <p:grpSp>
              <p:nvGrpSpPr>
                <p:cNvPr id="99" name="Group 650"/>
                <p:cNvGrpSpPr>
                  <a:grpSpLocks/>
                </p:cNvGrpSpPr>
                <p:nvPr/>
              </p:nvGrpSpPr>
              <p:grpSpPr bwMode="auto">
                <a:xfrm>
                  <a:off x="4688" y="2226"/>
                  <a:ext cx="392" cy="438"/>
                  <a:chOff x="4688" y="2226"/>
                  <a:chExt cx="392" cy="438"/>
                </a:xfrm>
                <a:grpFill/>
              </p:grpSpPr>
              <p:sp>
                <p:nvSpPr>
                  <p:cNvPr id="101" name="Freeform 651"/>
                  <p:cNvSpPr>
                    <a:spLocks/>
                  </p:cNvSpPr>
                  <p:nvPr/>
                </p:nvSpPr>
                <p:spPr bwMode="auto">
                  <a:xfrm>
                    <a:off x="4740" y="2601"/>
                    <a:ext cx="15" cy="7"/>
                  </a:xfrm>
                  <a:custGeom>
                    <a:avLst/>
                    <a:gdLst>
                      <a:gd name="T0" fmla="*/ 0 w 15"/>
                      <a:gd name="T1" fmla="*/ 7 h 7"/>
                      <a:gd name="T2" fmla="*/ 10 w 15"/>
                      <a:gd name="T3" fmla="*/ 0 h 7"/>
                      <a:gd name="T4" fmla="*/ 15 w 15"/>
                      <a:gd name="T5" fmla="*/ 5 h 7"/>
                      <a:gd name="T6" fmla="*/ 0 w 15"/>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7">
                        <a:moveTo>
                          <a:pt x="0" y="7"/>
                        </a:moveTo>
                        <a:lnTo>
                          <a:pt x="10" y="0"/>
                        </a:lnTo>
                        <a:lnTo>
                          <a:pt x="15" y="5"/>
                        </a:lnTo>
                        <a:lnTo>
                          <a:pt x="0" y="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2" name="Freeform 652"/>
                  <p:cNvSpPr>
                    <a:spLocks/>
                  </p:cNvSpPr>
                  <p:nvPr/>
                </p:nvSpPr>
                <p:spPr bwMode="auto">
                  <a:xfrm>
                    <a:off x="4688" y="2658"/>
                    <a:ext cx="4" cy="6"/>
                  </a:xfrm>
                  <a:custGeom>
                    <a:avLst/>
                    <a:gdLst>
                      <a:gd name="T0" fmla="*/ 2 w 4"/>
                      <a:gd name="T1" fmla="*/ 6 h 6"/>
                      <a:gd name="T2" fmla="*/ 4 w 4"/>
                      <a:gd name="T3" fmla="*/ 0 h 6"/>
                      <a:gd name="T4" fmla="*/ 0 w 4"/>
                      <a:gd name="T5" fmla="*/ 1 h 6"/>
                      <a:gd name="T6" fmla="*/ 2 w 4"/>
                      <a:gd name="T7" fmla="*/ 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6">
                        <a:moveTo>
                          <a:pt x="2" y="6"/>
                        </a:moveTo>
                        <a:lnTo>
                          <a:pt x="4" y="0"/>
                        </a:lnTo>
                        <a:lnTo>
                          <a:pt x="0" y="1"/>
                        </a:lnTo>
                        <a:lnTo>
                          <a:pt x="2"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3" name="Freeform 653"/>
                  <p:cNvSpPr>
                    <a:spLocks/>
                  </p:cNvSpPr>
                  <p:nvPr/>
                </p:nvSpPr>
                <p:spPr bwMode="auto">
                  <a:xfrm>
                    <a:off x="5035" y="2249"/>
                    <a:ext cx="6" cy="10"/>
                  </a:xfrm>
                  <a:custGeom>
                    <a:avLst/>
                    <a:gdLst>
                      <a:gd name="T0" fmla="*/ 5 w 6"/>
                      <a:gd name="T1" fmla="*/ 10 h 10"/>
                      <a:gd name="T2" fmla="*/ 0 w 6"/>
                      <a:gd name="T3" fmla="*/ 0 h 10"/>
                      <a:gd name="T4" fmla="*/ 6 w 6"/>
                      <a:gd name="T5" fmla="*/ 2 h 10"/>
                      <a:gd name="T6" fmla="*/ 5 w 6"/>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0">
                        <a:moveTo>
                          <a:pt x="5" y="10"/>
                        </a:moveTo>
                        <a:lnTo>
                          <a:pt x="0" y="0"/>
                        </a:lnTo>
                        <a:lnTo>
                          <a:pt x="6" y="2"/>
                        </a:lnTo>
                        <a:lnTo>
                          <a:pt x="5" y="1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4" name="Freeform 654"/>
                  <p:cNvSpPr>
                    <a:spLocks/>
                  </p:cNvSpPr>
                  <p:nvPr/>
                </p:nvSpPr>
                <p:spPr bwMode="auto">
                  <a:xfrm>
                    <a:off x="5065" y="2226"/>
                    <a:ext cx="15" cy="8"/>
                  </a:xfrm>
                  <a:custGeom>
                    <a:avLst/>
                    <a:gdLst>
                      <a:gd name="T0" fmla="*/ 11 w 15"/>
                      <a:gd name="T1" fmla="*/ 0 h 8"/>
                      <a:gd name="T2" fmla="*/ 15 w 15"/>
                      <a:gd name="T3" fmla="*/ 8 h 8"/>
                      <a:gd name="T4" fmla="*/ 0 w 15"/>
                      <a:gd name="T5" fmla="*/ 4 h 8"/>
                      <a:gd name="T6" fmla="*/ 11 w 15"/>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8">
                        <a:moveTo>
                          <a:pt x="11" y="0"/>
                        </a:moveTo>
                        <a:lnTo>
                          <a:pt x="15" y="8"/>
                        </a:lnTo>
                        <a:lnTo>
                          <a:pt x="0" y="4"/>
                        </a:lnTo>
                        <a:lnTo>
                          <a:pt x="11"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5" name="Freeform 655"/>
                  <p:cNvSpPr>
                    <a:spLocks/>
                  </p:cNvSpPr>
                  <p:nvPr/>
                </p:nvSpPr>
                <p:spPr bwMode="auto">
                  <a:xfrm>
                    <a:off x="5020" y="2256"/>
                    <a:ext cx="14" cy="17"/>
                  </a:xfrm>
                  <a:custGeom>
                    <a:avLst/>
                    <a:gdLst>
                      <a:gd name="T0" fmla="*/ 8 w 14"/>
                      <a:gd name="T1" fmla="*/ 14 h 17"/>
                      <a:gd name="T2" fmla="*/ 2 w 14"/>
                      <a:gd name="T3" fmla="*/ 17 h 17"/>
                      <a:gd name="T4" fmla="*/ 0 w 14"/>
                      <a:gd name="T5" fmla="*/ 7 h 17"/>
                      <a:gd name="T6" fmla="*/ 10 w 14"/>
                      <a:gd name="T7" fmla="*/ 0 h 17"/>
                      <a:gd name="T8" fmla="*/ 14 w 14"/>
                      <a:gd name="T9" fmla="*/ 7 h 17"/>
                      <a:gd name="T10" fmla="*/ 8 w 14"/>
                      <a:gd name="T11" fmla="*/ 14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7">
                        <a:moveTo>
                          <a:pt x="8" y="14"/>
                        </a:moveTo>
                        <a:lnTo>
                          <a:pt x="2" y="17"/>
                        </a:lnTo>
                        <a:lnTo>
                          <a:pt x="0" y="7"/>
                        </a:lnTo>
                        <a:lnTo>
                          <a:pt x="10" y="0"/>
                        </a:lnTo>
                        <a:lnTo>
                          <a:pt x="14" y="7"/>
                        </a:lnTo>
                        <a:lnTo>
                          <a:pt x="8" y="14"/>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6" name="Freeform 656"/>
                  <p:cNvSpPr>
                    <a:spLocks/>
                  </p:cNvSpPr>
                  <p:nvPr/>
                </p:nvSpPr>
                <p:spPr bwMode="auto">
                  <a:xfrm>
                    <a:off x="5002" y="2251"/>
                    <a:ext cx="22" cy="12"/>
                  </a:xfrm>
                  <a:custGeom>
                    <a:avLst/>
                    <a:gdLst>
                      <a:gd name="T0" fmla="*/ 6 w 22"/>
                      <a:gd name="T1" fmla="*/ 0 h 12"/>
                      <a:gd name="T2" fmla="*/ 22 w 22"/>
                      <a:gd name="T3" fmla="*/ 2 h 12"/>
                      <a:gd name="T4" fmla="*/ 5 w 22"/>
                      <a:gd name="T5" fmla="*/ 12 h 12"/>
                      <a:gd name="T6" fmla="*/ 0 w 22"/>
                      <a:gd name="T7" fmla="*/ 4 h 12"/>
                      <a:gd name="T8" fmla="*/ 6 w 2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2">
                        <a:moveTo>
                          <a:pt x="6" y="0"/>
                        </a:moveTo>
                        <a:lnTo>
                          <a:pt x="22" y="2"/>
                        </a:lnTo>
                        <a:lnTo>
                          <a:pt x="5" y="12"/>
                        </a:lnTo>
                        <a:lnTo>
                          <a:pt x="0" y="4"/>
                        </a:lnTo>
                        <a:lnTo>
                          <a:pt x="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7" name="Freeform 657"/>
                  <p:cNvSpPr>
                    <a:spLocks/>
                  </p:cNvSpPr>
                  <p:nvPr/>
                </p:nvSpPr>
                <p:spPr bwMode="auto">
                  <a:xfrm>
                    <a:off x="5011" y="2270"/>
                    <a:ext cx="9" cy="6"/>
                  </a:xfrm>
                  <a:custGeom>
                    <a:avLst/>
                    <a:gdLst>
                      <a:gd name="T0" fmla="*/ 5 w 9"/>
                      <a:gd name="T1" fmla="*/ 6 h 6"/>
                      <a:gd name="T2" fmla="*/ 0 w 9"/>
                      <a:gd name="T3" fmla="*/ 0 h 6"/>
                      <a:gd name="T4" fmla="*/ 7 w 9"/>
                      <a:gd name="T5" fmla="*/ 0 h 6"/>
                      <a:gd name="T6" fmla="*/ 9 w 9"/>
                      <a:gd name="T7" fmla="*/ 5 h 6"/>
                      <a:gd name="T8" fmla="*/ 5 w 9"/>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6">
                        <a:moveTo>
                          <a:pt x="5" y="6"/>
                        </a:moveTo>
                        <a:lnTo>
                          <a:pt x="0" y="0"/>
                        </a:lnTo>
                        <a:lnTo>
                          <a:pt x="7" y="0"/>
                        </a:lnTo>
                        <a:lnTo>
                          <a:pt x="9" y="5"/>
                        </a:lnTo>
                        <a:lnTo>
                          <a:pt x="5" y="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8" name="Freeform 658"/>
                  <p:cNvSpPr>
                    <a:spLocks/>
                  </p:cNvSpPr>
                  <p:nvPr/>
                </p:nvSpPr>
                <p:spPr bwMode="auto">
                  <a:xfrm>
                    <a:off x="4973" y="2276"/>
                    <a:ext cx="5" cy="9"/>
                  </a:xfrm>
                  <a:custGeom>
                    <a:avLst/>
                    <a:gdLst>
                      <a:gd name="T0" fmla="*/ 4 w 5"/>
                      <a:gd name="T1" fmla="*/ 0 h 9"/>
                      <a:gd name="T2" fmla="*/ 5 w 5"/>
                      <a:gd name="T3" fmla="*/ 9 h 9"/>
                      <a:gd name="T4" fmla="*/ 0 w 5"/>
                      <a:gd name="T5" fmla="*/ 7 h 9"/>
                      <a:gd name="T6" fmla="*/ 4 w 5"/>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9">
                        <a:moveTo>
                          <a:pt x="4" y="0"/>
                        </a:moveTo>
                        <a:lnTo>
                          <a:pt x="5" y="9"/>
                        </a:lnTo>
                        <a:lnTo>
                          <a:pt x="0" y="7"/>
                        </a:lnTo>
                        <a:lnTo>
                          <a:pt x="4"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09" name="Freeform 659"/>
                  <p:cNvSpPr>
                    <a:spLocks/>
                  </p:cNvSpPr>
                  <p:nvPr/>
                </p:nvSpPr>
                <p:spPr bwMode="auto">
                  <a:xfrm>
                    <a:off x="4955" y="2276"/>
                    <a:ext cx="10" cy="8"/>
                  </a:xfrm>
                  <a:custGeom>
                    <a:avLst/>
                    <a:gdLst>
                      <a:gd name="T0" fmla="*/ 4 w 10"/>
                      <a:gd name="T1" fmla="*/ 3 h 8"/>
                      <a:gd name="T2" fmla="*/ 10 w 10"/>
                      <a:gd name="T3" fmla="*/ 8 h 8"/>
                      <a:gd name="T4" fmla="*/ 3 w 10"/>
                      <a:gd name="T5" fmla="*/ 8 h 8"/>
                      <a:gd name="T6" fmla="*/ 0 w 10"/>
                      <a:gd name="T7" fmla="*/ 0 h 8"/>
                      <a:gd name="T8" fmla="*/ 4 w 10"/>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4" y="3"/>
                        </a:moveTo>
                        <a:lnTo>
                          <a:pt x="10" y="8"/>
                        </a:lnTo>
                        <a:lnTo>
                          <a:pt x="3" y="8"/>
                        </a:lnTo>
                        <a:lnTo>
                          <a:pt x="0" y="0"/>
                        </a:lnTo>
                        <a:lnTo>
                          <a:pt x="4"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0" name="Freeform 660"/>
                  <p:cNvSpPr>
                    <a:spLocks/>
                  </p:cNvSpPr>
                  <p:nvPr/>
                </p:nvSpPr>
                <p:spPr bwMode="auto">
                  <a:xfrm>
                    <a:off x="4941" y="2286"/>
                    <a:ext cx="14" cy="13"/>
                  </a:xfrm>
                  <a:custGeom>
                    <a:avLst/>
                    <a:gdLst>
                      <a:gd name="T0" fmla="*/ 0 w 14"/>
                      <a:gd name="T1" fmla="*/ 0 h 13"/>
                      <a:gd name="T2" fmla="*/ 14 w 14"/>
                      <a:gd name="T3" fmla="*/ 3 h 13"/>
                      <a:gd name="T4" fmla="*/ 7 w 14"/>
                      <a:gd name="T5" fmla="*/ 13 h 13"/>
                      <a:gd name="T6" fmla="*/ 0 w 14"/>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3">
                        <a:moveTo>
                          <a:pt x="0" y="0"/>
                        </a:moveTo>
                        <a:lnTo>
                          <a:pt x="14" y="3"/>
                        </a:lnTo>
                        <a:lnTo>
                          <a:pt x="7" y="13"/>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1" name="Freeform 661"/>
                  <p:cNvSpPr>
                    <a:spLocks/>
                  </p:cNvSpPr>
                  <p:nvPr/>
                </p:nvSpPr>
                <p:spPr bwMode="auto">
                  <a:xfrm>
                    <a:off x="4927" y="2302"/>
                    <a:ext cx="16" cy="12"/>
                  </a:xfrm>
                  <a:custGeom>
                    <a:avLst/>
                    <a:gdLst>
                      <a:gd name="T0" fmla="*/ 2 w 16"/>
                      <a:gd name="T1" fmla="*/ 3 h 12"/>
                      <a:gd name="T2" fmla="*/ 16 w 16"/>
                      <a:gd name="T3" fmla="*/ 0 h 12"/>
                      <a:gd name="T4" fmla="*/ 5 w 16"/>
                      <a:gd name="T5" fmla="*/ 12 h 12"/>
                      <a:gd name="T6" fmla="*/ 0 w 16"/>
                      <a:gd name="T7" fmla="*/ 11 h 12"/>
                      <a:gd name="T8" fmla="*/ 2 w 16"/>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2">
                        <a:moveTo>
                          <a:pt x="2" y="3"/>
                        </a:moveTo>
                        <a:lnTo>
                          <a:pt x="16" y="0"/>
                        </a:lnTo>
                        <a:lnTo>
                          <a:pt x="5" y="12"/>
                        </a:lnTo>
                        <a:lnTo>
                          <a:pt x="0" y="11"/>
                        </a:lnTo>
                        <a:lnTo>
                          <a:pt x="2" y="3"/>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2" name="Freeform 662"/>
                  <p:cNvSpPr>
                    <a:spLocks/>
                  </p:cNvSpPr>
                  <p:nvPr/>
                </p:nvSpPr>
                <p:spPr bwMode="auto">
                  <a:xfrm>
                    <a:off x="4902" y="2313"/>
                    <a:ext cx="22" cy="30"/>
                  </a:xfrm>
                  <a:custGeom>
                    <a:avLst/>
                    <a:gdLst>
                      <a:gd name="T0" fmla="*/ 2 w 22"/>
                      <a:gd name="T1" fmla="*/ 22 h 30"/>
                      <a:gd name="T2" fmla="*/ 0 w 22"/>
                      <a:gd name="T3" fmla="*/ 20 h 30"/>
                      <a:gd name="T4" fmla="*/ 2 w 22"/>
                      <a:gd name="T5" fmla="*/ 12 h 30"/>
                      <a:gd name="T6" fmla="*/ 12 w 22"/>
                      <a:gd name="T7" fmla="*/ 0 h 30"/>
                      <a:gd name="T8" fmla="*/ 22 w 22"/>
                      <a:gd name="T9" fmla="*/ 11 h 30"/>
                      <a:gd name="T10" fmla="*/ 20 w 22"/>
                      <a:gd name="T11" fmla="*/ 23 h 30"/>
                      <a:gd name="T12" fmla="*/ 1 w 22"/>
                      <a:gd name="T13" fmla="*/ 30 h 30"/>
                      <a:gd name="T14" fmla="*/ 2 w 22"/>
                      <a:gd name="T15" fmla="*/ 22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30">
                        <a:moveTo>
                          <a:pt x="2" y="22"/>
                        </a:moveTo>
                        <a:lnTo>
                          <a:pt x="0" y="20"/>
                        </a:lnTo>
                        <a:lnTo>
                          <a:pt x="2" y="12"/>
                        </a:lnTo>
                        <a:lnTo>
                          <a:pt x="12" y="0"/>
                        </a:lnTo>
                        <a:lnTo>
                          <a:pt x="22" y="11"/>
                        </a:lnTo>
                        <a:lnTo>
                          <a:pt x="20" y="23"/>
                        </a:lnTo>
                        <a:lnTo>
                          <a:pt x="1" y="30"/>
                        </a:lnTo>
                        <a:lnTo>
                          <a:pt x="2" y="22"/>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3" name="Freeform 663"/>
                  <p:cNvSpPr>
                    <a:spLocks/>
                  </p:cNvSpPr>
                  <p:nvPr/>
                </p:nvSpPr>
                <p:spPr bwMode="auto">
                  <a:xfrm>
                    <a:off x="4877" y="2330"/>
                    <a:ext cx="12" cy="14"/>
                  </a:xfrm>
                  <a:custGeom>
                    <a:avLst/>
                    <a:gdLst>
                      <a:gd name="T0" fmla="*/ 4 w 12"/>
                      <a:gd name="T1" fmla="*/ 5 h 14"/>
                      <a:gd name="T2" fmla="*/ 12 w 12"/>
                      <a:gd name="T3" fmla="*/ 0 h 14"/>
                      <a:gd name="T4" fmla="*/ 5 w 12"/>
                      <a:gd name="T5" fmla="*/ 14 h 14"/>
                      <a:gd name="T6" fmla="*/ 0 w 12"/>
                      <a:gd name="T7" fmla="*/ 13 h 14"/>
                      <a:gd name="T8" fmla="*/ 4 w 12"/>
                      <a:gd name="T9" fmla="*/ 5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4">
                        <a:moveTo>
                          <a:pt x="4" y="5"/>
                        </a:moveTo>
                        <a:lnTo>
                          <a:pt x="12" y="0"/>
                        </a:lnTo>
                        <a:lnTo>
                          <a:pt x="5" y="14"/>
                        </a:lnTo>
                        <a:lnTo>
                          <a:pt x="0" y="13"/>
                        </a:lnTo>
                        <a:lnTo>
                          <a:pt x="4" y="5"/>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4" name="Freeform 664"/>
                  <p:cNvSpPr>
                    <a:spLocks/>
                  </p:cNvSpPr>
                  <p:nvPr/>
                </p:nvSpPr>
                <p:spPr bwMode="auto">
                  <a:xfrm>
                    <a:off x="4854" y="2345"/>
                    <a:ext cx="16" cy="18"/>
                  </a:xfrm>
                  <a:custGeom>
                    <a:avLst/>
                    <a:gdLst>
                      <a:gd name="T0" fmla="*/ 0 w 16"/>
                      <a:gd name="T1" fmla="*/ 17 h 18"/>
                      <a:gd name="T2" fmla="*/ 11 w 16"/>
                      <a:gd name="T3" fmla="*/ 8 h 18"/>
                      <a:gd name="T4" fmla="*/ 11 w 16"/>
                      <a:gd name="T5" fmla="*/ 0 h 18"/>
                      <a:gd name="T6" fmla="*/ 16 w 16"/>
                      <a:gd name="T7" fmla="*/ 18 h 18"/>
                      <a:gd name="T8" fmla="*/ 0 w 16"/>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8">
                        <a:moveTo>
                          <a:pt x="0" y="17"/>
                        </a:moveTo>
                        <a:lnTo>
                          <a:pt x="11" y="8"/>
                        </a:lnTo>
                        <a:lnTo>
                          <a:pt x="11" y="0"/>
                        </a:lnTo>
                        <a:lnTo>
                          <a:pt x="16" y="18"/>
                        </a:lnTo>
                        <a:lnTo>
                          <a:pt x="0" y="17"/>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115" name="Freeform 665"/>
                  <p:cNvSpPr>
                    <a:spLocks/>
                  </p:cNvSpPr>
                  <p:nvPr/>
                </p:nvSpPr>
                <p:spPr bwMode="auto">
                  <a:xfrm>
                    <a:off x="4853" y="2349"/>
                    <a:ext cx="43" cy="39"/>
                  </a:xfrm>
                  <a:custGeom>
                    <a:avLst/>
                    <a:gdLst>
                      <a:gd name="T0" fmla="*/ 26 w 43"/>
                      <a:gd name="T1" fmla="*/ 0 h 39"/>
                      <a:gd name="T2" fmla="*/ 30 w 43"/>
                      <a:gd name="T3" fmla="*/ 10 h 39"/>
                      <a:gd name="T4" fmla="*/ 30 w 43"/>
                      <a:gd name="T5" fmla="*/ 17 h 39"/>
                      <a:gd name="T6" fmla="*/ 36 w 43"/>
                      <a:gd name="T7" fmla="*/ 3 h 39"/>
                      <a:gd name="T8" fmla="*/ 43 w 43"/>
                      <a:gd name="T9" fmla="*/ 7 h 39"/>
                      <a:gd name="T10" fmla="*/ 43 w 43"/>
                      <a:gd name="T11" fmla="*/ 16 h 39"/>
                      <a:gd name="T12" fmla="*/ 26 w 43"/>
                      <a:gd name="T13" fmla="*/ 33 h 39"/>
                      <a:gd name="T14" fmla="*/ 24 w 43"/>
                      <a:gd name="T15" fmla="*/ 24 h 39"/>
                      <a:gd name="T16" fmla="*/ 0 w 43"/>
                      <a:gd name="T17" fmla="*/ 39 h 39"/>
                      <a:gd name="T18" fmla="*/ 18 w 43"/>
                      <a:gd name="T19" fmla="*/ 23 h 39"/>
                      <a:gd name="T20" fmla="*/ 26 w 43"/>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39">
                        <a:moveTo>
                          <a:pt x="26" y="0"/>
                        </a:moveTo>
                        <a:lnTo>
                          <a:pt x="30" y="10"/>
                        </a:lnTo>
                        <a:lnTo>
                          <a:pt x="30" y="17"/>
                        </a:lnTo>
                        <a:lnTo>
                          <a:pt x="36" y="3"/>
                        </a:lnTo>
                        <a:lnTo>
                          <a:pt x="43" y="7"/>
                        </a:lnTo>
                        <a:lnTo>
                          <a:pt x="43" y="16"/>
                        </a:lnTo>
                        <a:lnTo>
                          <a:pt x="26" y="33"/>
                        </a:lnTo>
                        <a:lnTo>
                          <a:pt x="24" y="24"/>
                        </a:lnTo>
                        <a:lnTo>
                          <a:pt x="0" y="39"/>
                        </a:lnTo>
                        <a:lnTo>
                          <a:pt x="18" y="23"/>
                        </a:lnTo>
                        <a:lnTo>
                          <a:pt x="26"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100" name="Freeform 666"/>
                <p:cNvSpPr>
                  <a:spLocks/>
                </p:cNvSpPr>
                <p:nvPr/>
              </p:nvSpPr>
              <p:spPr bwMode="auto">
                <a:xfrm>
                  <a:off x="4672" y="2225"/>
                  <a:ext cx="503" cy="601"/>
                </a:xfrm>
                <a:custGeom>
                  <a:avLst/>
                  <a:gdLst>
                    <a:gd name="T0" fmla="*/ 49 w 503"/>
                    <a:gd name="T1" fmla="*/ 425 h 601"/>
                    <a:gd name="T2" fmla="*/ 31 w 503"/>
                    <a:gd name="T3" fmla="*/ 442 h 601"/>
                    <a:gd name="T4" fmla="*/ 4 w 503"/>
                    <a:gd name="T5" fmla="*/ 444 h 601"/>
                    <a:gd name="T6" fmla="*/ 6 w 503"/>
                    <a:gd name="T7" fmla="*/ 464 h 601"/>
                    <a:gd name="T8" fmla="*/ 30 w 503"/>
                    <a:gd name="T9" fmla="*/ 473 h 601"/>
                    <a:gd name="T10" fmla="*/ 45 w 503"/>
                    <a:gd name="T11" fmla="*/ 481 h 601"/>
                    <a:gd name="T12" fmla="*/ 38 w 503"/>
                    <a:gd name="T13" fmla="*/ 494 h 601"/>
                    <a:gd name="T14" fmla="*/ 6 w 503"/>
                    <a:gd name="T15" fmla="*/ 501 h 601"/>
                    <a:gd name="T16" fmla="*/ 4 w 503"/>
                    <a:gd name="T17" fmla="*/ 514 h 601"/>
                    <a:gd name="T18" fmla="*/ 9 w 503"/>
                    <a:gd name="T19" fmla="*/ 528 h 601"/>
                    <a:gd name="T20" fmla="*/ 32 w 503"/>
                    <a:gd name="T21" fmla="*/ 516 h 601"/>
                    <a:gd name="T22" fmla="*/ 5 w 503"/>
                    <a:gd name="T23" fmla="*/ 550 h 601"/>
                    <a:gd name="T24" fmla="*/ 12 w 503"/>
                    <a:gd name="T25" fmla="*/ 566 h 601"/>
                    <a:gd name="T26" fmla="*/ 32 w 503"/>
                    <a:gd name="T27" fmla="*/ 601 h 601"/>
                    <a:gd name="T28" fmla="*/ 99 w 503"/>
                    <a:gd name="T29" fmla="*/ 565 h 601"/>
                    <a:gd name="T30" fmla="*/ 104 w 503"/>
                    <a:gd name="T31" fmla="*/ 534 h 601"/>
                    <a:gd name="T32" fmla="*/ 120 w 503"/>
                    <a:gd name="T33" fmla="*/ 572 h 601"/>
                    <a:gd name="T34" fmla="*/ 132 w 503"/>
                    <a:gd name="T35" fmla="*/ 532 h 601"/>
                    <a:gd name="T36" fmla="*/ 150 w 503"/>
                    <a:gd name="T37" fmla="*/ 475 h 601"/>
                    <a:gd name="T38" fmla="*/ 137 w 503"/>
                    <a:gd name="T39" fmla="*/ 390 h 601"/>
                    <a:gd name="T40" fmla="*/ 177 w 503"/>
                    <a:gd name="T41" fmla="*/ 346 h 601"/>
                    <a:gd name="T42" fmla="*/ 198 w 503"/>
                    <a:gd name="T43" fmla="*/ 262 h 601"/>
                    <a:gd name="T44" fmla="*/ 226 w 503"/>
                    <a:gd name="T45" fmla="*/ 179 h 601"/>
                    <a:gd name="T46" fmla="*/ 291 w 503"/>
                    <a:gd name="T47" fmla="*/ 150 h 601"/>
                    <a:gd name="T48" fmla="*/ 293 w 503"/>
                    <a:gd name="T49" fmla="*/ 117 h 601"/>
                    <a:gd name="T50" fmla="*/ 316 w 503"/>
                    <a:gd name="T51" fmla="*/ 101 h 601"/>
                    <a:gd name="T52" fmla="*/ 381 w 503"/>
                    <a:gd name="T53" fmla="*/ 138 h 601"/>
                    <a:gd name="T54" fmla="*/ 447 w 503"/>
                    <a:gd name="T55" fmla="*/ 60 h 601"/>
                    <a:gd name="T56" fmla="*/ 467 w 503"/>
                    <a:gd name="T57" fmla="*/ 117 h 601"/>
                    <a:gd name="T58" fmla="*/ 501 w 503"/>
                    <a:gd name="T59" fmla="*/ 78 h 601"/>
                    <a:gd name="T60" fmla="*/ 486 w 503"/>
                    <a:gd name="T61" fmla="*/ 59 h 601"/>
                    <a:gd name="T62" fmla="*/ 470 w 503"/>
                    <a:gd name="T63" fmla="*/ 14 h 601"/>
                    <a:gd name="T64" fmla="*/ 452 w 503"/>
                    <a:gd name="T65" fmla="*/ 28 h 601"/>
                    <a:gd name="T66" fmla="*/ 452 w 503"/>
                    <a:gd name="T67" fmla="*/ 18 h 601"/>
                    <a:gd name="T68" fmla="*/ 419 w 503"/>
                    <a:gd name="T69" fmla="*/ 42 h 601"/>
                    <a:gd name="T70" fmla="*/ 391 w 503"/>
                    <a:gd name="T71" fmla="*/ 38 h 601"/>
                    <a:gd name="T72" fmla="*/ 375 w 503"/>
                    <a:gd name="T73" fmla="*/ 16 h 601"/>
                    <a:gd name="T74" fmla="*/ 346 w 503"/>
                    <a:gd name="T75" fmla="*/ 58 h 601"/>
                    <a:gd name="T76" fmla="*/ 325 w 503"/>
                    <a:gd name="T77" fmla="*/ 55 h 601"/>
                    <a:gd name="T78" fmla="*/ 330 w 503"/>
                    <a:gd name="T79" fmla="*/ 80 h 601"/>
                    <a:gd name="T80" fmla="*/ 303 w 503"/>
                    <a:gd name="T81" fmla="*/ 78 h 601"/>
                    <a:gd name="T82" fmla="*/ 297 w 503"/>
                    <a:gd name="T83" fmla="*/ 68 h 601"/>
                    <a:gd name="T84" fmla="*/ 275 w 503"/>
                    <a:gd name="T85" fmla="*/ 78 h 601"/>
                    <a:gd name="T86" fmla="*/ 262 w 503"/>
                    <a:gd name="T87" fmla="*/ 90 h 601"/>
                    <a:gd name="T88" fmla="*/ 257 w 503"/>
                    <a:gd name="T89" fmla="*/ 93 h 601"/>
                    <a:gd name="T90" fmla="*/ 250 w 503"/>
                    <a:gd name="T91" fmla="*/ 128 h 601"/>
                    <a:gd name="T92" fmla="*/ 245 w 503"/>
                    <a:gd name="T93" fmla="*/ 149 h 601"/>
                    <a:gd name="T94" fmla="*/ 216 w 503"/>
                    <a:gd name="T95" fmla="*/ 177 h 601"/>
                    <a:gd name="T96" fmla="*/ 199 w 503"/>
                    <a:gd name="T97" fmla="*/ 193 h 601"/>
                    <a:gd name="T98" fmla="*/ 162 w 503"/>
                    <a:gd name="T99" fmla="*/ 237 h 601"/>
                    <a:gd name="T100" fmla="*/ 163 w 503"/>
                    <a:gd name="T101" fmla="*/ 258 h 601"/>
                    <a:gd name="T102" fmla="*/ 152 w 503"/>
                    <a:gd name="T103" fmla="*/ 275 h 601"/>
                    <a:gd name="T104" fmla="*/ 142 w 503"/>
                    <a:gd name="T105" fmla="*/ 291 h 601"/>
                    <a:gd name="T106" fmla="*/ 124 w 503"/>
                    <a:gd name="T107" fmla="*/ 321 h 601"/>
                    <a:gd name="T108" fmla="*/ 116 w 503"/>
                    <a:gd name="T109" fmla="*/ 336 h 601"/>
                    <a:gd name="T110" fmla="*/ 100 w 503"/>
                    <a:gd name="T111" fmla="*/ 383 h 601"/>
                    <a:gd name="T112" fmla="*/ 84 w 503"/>
                    <a:gd name="T113" fmla="*/ 384 h 601"/>
                    <a:gd name="T114" fmla="*/ 70 w 503"/>
                    <a:gd name="T115" fmla="*/ 389 h 60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03" h="601">
                      <a:moveTo>
                        <a:pt x="50" y="406"/>
                      </a:moveTo>
                      <a:lnTo>
                        <a:pt x="39" y="413"/>
                      </a:lnTo>
                      <a:lnTo>
                        <a:pt x="50" y="420"/>
                      </a:lnTo>
                      <a:lnTo>
                        <a:pt x="49" y="425"/>
                      </a:lnTo>
                      <a:lnTo>
                        <a:pt x="28" y="426"/>
                      </a:lnTo>
                      <a:lnTo>
                        <a:pt x="32" y="429"/>
                      </a:lnTo>
                      <a:lnTo>
                        <a:pt x="30" y="433"/>
                      </a:lnTo>
                      <a:lnTo>
                        <a:pt x="31" y="442"/>
                      </a:lnTo>
                      <a:lnTo>
                        <a:pt x="26" y="434"/>
                      </a:lnTo>
                      <a:lnTo>
                        <a:pt x="20" y="443"/>
                      </a:lnTo>
                      <a:lnTo>
                        <a:pt x="22" y="448"/>
                      </a:lnTo>
                      <a:lnTo>
                        <a:pt x="4" y="444"/>
                      </a:lnTo>
                      <a:lnTo>
                        <a:pt x="5" y="452"/>
                      </a:lnTo>
                      <a:lnTo>
                        <a:pt x="28" y="453"/>
                      </a:lnTo>
                      <a:lnTo>
                        <a:pt x="1" y="459"/>
                      </a:lnTo>
                      <a:lnTo>
                        <a:pt x="6" y="464"/>
                      </a:lnTo>
                      <a:lnTo>
                        <a:pt x="1" y="473"/>
                      </a:lnTo>
                      <a:lnTo>
                        <a:pt x="2" y="484"/>
                      </a:lnTo>
                      <a:lnTo>
                        <a:pt x="26" y="483"/>
                      </a:lnTo>
                      <a:lnTo>
                        <a:pt x="30" y="473"/>
                      </a:lnTo>
                      <a:lnTo>
                        <a:pt x="30" y="481"/>
                      </a:lnTo>
                      <a:lnTo>
                        <a:pt x="40" y="482"/>
                      </a:lnTo>
                      <a:lnTo>
                        <a:pt x="49" y="467"/>
                      </a:lnTo>
                      <a:lnTo>
                        <a:pt x="45" y="481"/>
                      </a:lnTo>
                      <a:lnTo>
                        <a:pt x="51" y="479"/>
                      </a:lnTo>
                      <a:lnTo>
                        <a:pt x="41" y="485"/>
                      </a:lnTo>
                      <a:lnTo>
                        <a:pt x="42" y="492"/>
                      </a:lnTo>
                      <a:lnTo>
                        <a:pt x="38" y="494"/>
                      </a:lnTo>
                      <a:lnTo>
                        <a:pt x="34" y="485"/>
                      </a:lnTo>
                      <a:lnTo>
                        <a:pt x="2" y="492"/>
                      </a:lnTo>
                      <a:lnTo>
                        <a:pt x="6" y="495"/>
                      </a:lnTo>
                      <a:lnTo>
                        <a:pt x="6" y="501"/>
                      </a:lnTo>
                      <a:lnTo>
                        <a:pt x="0" y="498"/>
                      </a:lnTo>
                      <a:lnTo>
                        <a:pt x="4" y="505"/>
                      </a:lnTo>
                      <a:lnTo>
                        <a:pt x="14" y="502"/>
                      </a:lnTo>
                      <a:lnTo>
                        <a:pt x="4" y="514"/>
                      </a:lnTo>
                      <a:lnTo>
                        <a:pt x="6" y="522"/>
                      </a:lnTo>
                      <a:lnTo>
                        <a:pt x="11" y="517"/>
                      </a:lnTo>
                      <a:lnTo>
                        <a:pt x="12" y="524"/>
                      </a:lnTo>
                      <a:lnTo>
                        <a:pt x="9" y="528"/>
                      </a:lnTo>
                      <a:lnTo>
                        <a:pt x="10" y="532"/>
                      </a:lnTo>
                      <a:lnTo>
                        <a:pt x="26" y="507"/>
                      </a:lnTo>
                      <a:lnTo>
                        <a:pt x="40" y="507"/>
                      </a:lnTo>
                      <a:lnTo>
                        <a:pt x="32" y="516"/>
                      </a:lnTo>
                      <a:lnTo>
                        <a:pt x="30" y="511"/>
                      </a:lnTo>
                      <a:lnTo>
                        <a:pt x="15" y="534"/>
                      </a:lnTo>
                      <a:lnTo>
                        <a:pt x="26" y="536"/>
                      </a:lnTo>
                      <a:lnTo>
                        <a:pt x="5" y="550"/>
                      </a:lnTo>
                      <a:lnTo>
                        <a:pt x="6" y="554"/>
                      </a:lnTo>
                      <a:lnTo>
                        <a:pt x="26" y="547"/>
                      </a:lnTo>
                      <a:lnTo>
                        <a:pt x="19" y="569"/>
                      </a:lnTo>
                      <a:lnTo>
                        <a:pt x="12" y="566"/>
                      </a:lnTo>
                      <a:lnTo>
                        <a:pt x="10" y="577"/>
                      </a:lnTo>
                      <a:lnTo>
                        <a:pt x="26" y="593"/>
                      </a:lnTo>
                      <a:lnTo>
                        <a:pt x="34" y="590"/>
                      </a:lnTo>
                      <a:lnTo>
                        <a:pt x="32" y="601"/>
                      </a:lnTo>
                      <a:lnTo>
                        <a:pt x="51" y="601"/>
                      </a:lnTo>
                      <a:lnTo>
                        <a:pt x="79" y="580"/>
                      </a:lnTo>
                      <a:lnTo>
                        <a:pt x="89" y="562"/>
                      </a:lnTo>
                      <a:lnTo>
                        <a:pt x="99" y="565"/>
                      </a:lnTo>
                      <a:lnTo>
                        <a:pt x="104" y="556"/>
                      </a:lnTo>
                      <a:lnTo>
                        <a:pt x="100" y="540"/>
                      </a:lnTo>
                      <a:lnTo>
                        <a:pt x="106" y="546"/>
                      </a:lnTo>
                      <a:lnTo>
                        <a:pt x="104" y="534"/>
                      </a:lnTo>
                      <a:lnTo>
                        <a:pt x="108" y="532"/>
                      </a:lnTo>
                      <a:lnTo>
                        <a:pt x="110" y="558"/>
                      </a:lnTo>
                      <a:lnTo>
                        <a:pt x="119" y="562"/>
                      </a:lnTo>
                      <a:lnTo>
                        <a:pt x="120" y="572"/>
                      </a:lnTo>
                      <a:lnTo>
                        <a:pt x="126" y="569"/>
                      </a:lnTo>
                      <a:lnTo>
                        <a:pt x="129" y="556"/>
                      </a:lnTo>
                      <a:lnTo>
                        <a:pt x="127" y="546"/>
                      </a:lnTo>
                      <a:lnTo>
                        <a:pt x="132" y="532"/>
                      </a:lnTo>
                      <a:lnTo>
                        <a:pt x="143" y="524"/>
                      </a:lnTo>
                      <a:lnTo>
                        <a:pt x="146" y="506"/>
                      </a:lnTo>
                      <a:lnTo>
                        <a:pt x="138" y="491"/>
                      </a:lnTo>
                      <a:lnTo>
                        <a:pt x="150" y="475"/>
                      </a:lnTo>
                      <a:lnTo>
                        <a:pt x="139" y="457"/>
                      </a:lnTo>
                      <a:lnTo>
                        <a:pt x="137" y="424"/>
                      </a:lnTo>
                      <a:lnTo>
                        <a:pt x="142" y="403"/>
                      </a:lnTo>
                      <a:lnTo>
                        <a:pt x="137" y="390"/>
                      </a:lnTo>
                      <a:lnTo>
                        <a:pt x="139" y="377"/>
                      </a:lnTo>
                      <a:lnTo>
                        <a:pt x="155" y="363"/>
                      </a:lnTo>
                      <a:lnTo>
                        <a:pt x="177" y="357"/>
                      </a:lnTo>
                      <a:lnTo>
                        <a:pt x="177" y="346"/>
                      </a:lnTo>
                      <a:lnTo>
                        <a:pt x="169" y="334"/>
                      </a:lnTo>
                      <a:lnTo>
                        <a:pt x="182" y="308"/>
                      </a:lnTo>
                      <a:lnTo>
                        <a:pt x="186" y="268"/>
                      </a:lnTo>
                      <a:lnTo>
                        <a:pt x="198" y="262"/>
                      </a:lnTo>
                      <a:lnTo>
                        <a:pt x="203" y="245"/>
                      </a:lnTo>
                      <a:lnTo>
                        <a:pt x="220" y="220"/>
                      </a:lnTo>
                      <a:lnTo>
                        <a:pt x="216" y="204"/>
                      </a:lnTo>
                      <a:lnTo>
                        <a:pt x="226" y="179"/>
                      </a:lnTo>
                      <a:lnTo>
                        <a:pt x="241" y="168"/>
                      </a:lnTo>
                      <a:lnTo>
                        <a:pt x="250" y="174"/>
                      </a:lnTo>
                      <a:lnTo>
                        <a:pt x="258" y="145"/>
                      </a:lnTo>
                      <a:lnTo>
                        <a:pt x="291" y="150"/>
                      </a:lnTo>
                      <a:lnTo>
                        <a:pt x="294" y="148"/>
                      </a:lnTo>
                      <a:lnTo>
                        <a:pt x="289" y="140"/>
                      </a:lnTo>
                      <a:lnTo>
                        <a:pt x="295" y="125"/>
                      </a:lnTo>
                      <a:lnTo>
                        <a:pt x="293" y="117"/>
                      </a:lnTo>
                      <a:lnTo>
                        <a:pt x="303" y="115"/>
                      </a:lnTo>
                      <a:lnTo>
                        <a:pt x="313" y="112"/>
                      </a:lnTo>
                      <a:lnTo>
                        <a:pt x="311" y="105"/>
                      </a:lnTo>
                      <a:lnTo>
                        <a:pt x="316" y="101"/>
                      </a:lnTo>
                      <a:lnTo>
                        <a:pt x="339" y="133"/>
                      </a:lnTo>
                      <a:lnTo>
                        <a:pt x="358" y="137"/>
                      </a:lnTo>
                      <a:lnTo>
                        <a:pt x="369" y="127"/>
                      </a:lnTo>
                      <a:lnTo>
                        <a:pt x="381" y="138"/>
                      </a:lnTo>
                      <a:lnTo>
                        <a:pt x="402" y="120"/>
                      </a:lnTo>
                      <a:lnTo>
                        <a:pt x="404" y="88"/>
                      </a:lnTo>
                      <a:lnTo>
                        <a:pt x="408" y="75"/>
                      </a:lnTo>
                      <a:lnTo>
                        <a:pt x="447" y="60"/>
                      </a:lnTo>
                      <a:lnTo>
                        <a:pt x="470" y="80"/>
                      </a:lnTo>
                      <a:lnTo>
                        <a:pt x="472" y="97"/>
                      </a:lnTo>
                      <a:lnTo>
                        <a:pt x="463" y="110"/>
                      </a:lnTo>
                      <a:lnTo>
                        <a:pt x="467" y="117"/>
                      </a:lnTo>
                      <a:lnTo>
                        <a:pt x="487" y="97"/>
                      </a:lnTo>
                      <a:lnTo>
                        <a:pt x="490" y="85"/>
                      </a:lnTo>
                      <a:lnTo>
                        <a:pt x="501" y="89"/>
                      </a:lnTo>
                      <a:lnTo>
                        <a:pt x="501" y="78"/>
                      </a:lnTo>
                      <a:lnTo>
                        <a:pt x="477" y="83"/>
                      </a:lnTo>
                      <a:lnTo>
                        <a:pt x="483" y="71"/>
                      </a:lnTo>
                      <a:lnTo>
                        <a:pt x="458" y="55"/>
                      </a:lnTo>
                      <a:lnTo>
                        <a:pt x="486" y="59"/>
                      </a:lnTo>
                      <a:lnTo>
                        <a:pt x="503" y="40"/>
                      </a:lnTo>
                      <a:lnTo>
                        <a:pt x="484" y="22"/>
                      </a:lnTo>
                      <a:lnTo>
                        <a:pt x="472" y="25"/>
                      </a:lnTo>
                      <a:lnTo>
                        <a:pt x="470" y="14"/>
                      </a:lnTo>
                      <a:lnTo>
                        <a:pt x="457" y="20"/>
                      </a:lnTo>
                      <a:lnTo>
                        <a:pt x="457" y="38"/>
                      </a:lnTo>
                      <a:lnTo>
                        <a:pt x="446" y="38"/>
                      </a:lnTo>
                      <a:lnTo>
                        <a:pt x="452" y="28"/>
                      </a:lnTo>
                      <a:lnTo>
                        <a:pt x="441" y="29"/>
                      </a:lnTo>
                      <a:lnTo>
                        <a:pt x="447" y="24"/>
                      </a:lnTo>
                      <a:lnTo>
                        <a:pt x="443" y="20"/>
                      </a:lnTo>
                      <a:lnTo>
                        <a:pt x="452" y="18"/>
                      </a:lnTo>
                      <a:lnTo>
                        <a:pt x="454" y="8"/>
                      </a:lnTo>
                      <a:lnTo>
                        <a:pt x="438" y="0"/>
                      </a:lnTo>
                      <a:lnTo>
                        <a:pt x="428" y="38"/>
                      </a:lnTo>
                      <a:lnTo>
                        <a:pt x="419" y="42"/>
                      </a:lnTo>
                      <a:lnTo>
                        <a:pt x="419" y="10"/>
                      </a:lnTo>
                      <a:lnTo>
                        <a:pt x="389" y="60"/>
                      </a:lnTo>
                      <a:lnTo>
                        <a:pt x="385" y="57"/>
                      </a:lnTo>
                      <a:lnTo>
                        <a:pt x="391" y="38"/>
                      </a:lnTo>
                      <a:lnTo>
                        <a:pt x="404" y="15"/>
                      </a:lnTo>
                      <a:lnTo>
                        <a:pt x="392" y="19"/>
                      </a:lnTo>
                      <a:lnTo>
                        <a:pt x="387" y="8"/>
                      </a:lnTo>
                      <a:lnTo>
                        <a:pt x="375" y="16"/>
                      </a:lnTo>
                      <a:lnTo>
                        <a:pt x="381" y="26"/>
                      </a:lnTo>
                      <a:lnTo>
                        <a:pt x="355" y="52"/>
                      </a:lnTo>
                      <a:lnTo>
                        <a:pt x="354" y="65"/>
                      </a:lnTo>
                      <a:lnTo>
                        <a:pt x="346" y="58"/>
                      </a:lnTo>
                      <a:lnTo>
                        <a:pt x="348" y="54"/>
                      </a:lnTo>
                      <a:lnTo>
                        <a:pt x="336" y="57"/>
                      </a:lnTo>
                      <a:lnTo>
                        <a:pt x="328" y="48"/>
                      </a:lnTo>
                      <a:lnTo>
                        <a:pt x="325" y="55"/>
                      </a:lnTo>
                      <a:lnTo>
                        <a:pt x="321" y="48"/>
                      </a:lnTo>
                      <a:lnTo>
                        <a:pt x="321" y="57"/>
                      </a:lnTo>
                      <a:lnTo>
                        <a:pt x="329" y="59"/>
                      </a:lnTo>
                      <a:lnTo>
                        <a:pt x="330" y="80"/>
                      </a:lnTo>
                      <a:lnTo>
                        <a:pt x="316" y="63"/>
                      </a:lnTo>
                      <a:lnTo>
                        <a:pt x="317" y="69"/>
                      </a:lnTo>
                      <a:lnTo>
                        <a:pt x="305" y="73"/>
                      </a:lnTo>
                      <a:lnTo>
                        <a:pt x="303" y="78"/>
                      </a:lnTo>
                      <a:lnTo>
                        <a:pt x="304" y="87"/>
                      </a:lnTo>
                      <a:lnTo>
                        <a:pt x="296" y="100"/>
                      </a:lnTo>
                      <a:lnTo>
                        <a:pt x="297" y="90"/>
                      </a:lnTo>
                      <a:lnTo>
                        <a:pt x="297" y="68"/>
                      </a:lnTo>
                      <a:lnTo>
                        <a:pt x="287" y="79"/>
                      </a:lnTo>
                      <a:lnTo>
                        <a:pt x="285" y="95"/>
                      </a:lnTo>
                      <a:lnTo>
                        <a:pt x="284" y="77"/>
                      </a:lnTo>
                      <a:lnTo>
                        <a:pt x="275" y="78"/>
                      </a:lnTo>
                      <a:lnTo>
                        <a:pt x="273" y="93"/>
                      </a:lnTo>
                      <a:lnTo>
                        <a:pt x="281" y="109"/>
                      </a:lnTo>
                      <a:lnTo>
                        <a:pt x="266" y="90"/>
                      </a:lnTo>
                      <a:lnTo>
                        <a:pt x="262" y="90"/>
                      </a:lnTo>
                      <a:lnTo>
                        <a:pt x="269" y="101"/>
                      </a:lnTo>
                      <a:lnTo>
                        <a:pt x="266" y="106"/>
                      </a:lnTo>
                      <a:lnTo>
                        <a:pt x="258" y="101"/>
                      </a:lnTo>
                      <a:lnTo>
                        <a:pt x="257" y="93"/>
                      </a:lnTo>
                      <a:lnTo>
                        <a:pt x="254" y="105"/>
                      </a:lnTo>
                      <a:lnTo>
                        <a:pt x="256" y="110"/>
                      </a:lnTo>
                      <a:lnTo>
                        <a:pt x="244" y="119"/>
                      </a:lnTo>
                      <a:lnTo>
                        <a:pt x="250" y="128"/>
                      </a:lnTo>
                      <a:lnTo>
                        <a:pt x="246" y="127"/>
                      </a:lnTo>
                      <a:lnTo>
                        <a:pt x="247" y="133"/>
                      </a:lnTo>
                      <a:lnTo>
                        <a:pt x="224" y="145"/>
                      </a:lnTo>
                      <a:lnTo>
                        <a:pt x="245" y="149"/>
                      </a:lnTo>
                      <a:lnTo>
                        <a:pt x="238" y="157"/>
                      </a:lnTo>
                      <a:lnTo>
                        <a:pt x="220" y="154"/>
                      </a:lnTo>
                      <a:lnTo>
                        <a:pt x="221" y="173"/>
                      </a:lnTo>
                      <a:lnTo>
                        <a:pt x="216" y="177"/>
                      </a:lnTo>
                      <a:lnTo>
                        <a:pt x="211" y="164"/>
                      </a:lnTo>
                      <a:lnTo>
                        <a:pt x="203" y="178"/>
                      </a:lnTo>
                      <a:lnTo>
                        <a:pt x="206" y="187"/>
                      </a:lnTo>
                      <a:lnTo>
                        <a:pt x="199" y="193"/>
                      </a:lnTo>
                      <a:lnTo>
                        <a:pt x="209" y="193"/>
                      </a:lnTo>
                      <a:lnTo>
                        <a:pt x="187" y="198"/>
                      </a:lnTo>
                      <a:lnTo>
                        <a:pt x="179" y="223"/>
                      </a:lnTo>
                      <a:lnTo>
                        <a:pt x="162" y="237"/>
                      </a:lnTo>
                      <a:lnTo>
                        <a:pt x="161" y="243"/>
                      </a:lnTo>
                      <a:lnTo>
                        <a:pt x="165" y="245"/>
                      </a:lnTo>
                      <a:lnTo>
                        <a:pt x="158" y="248"/>
                      </a:lnTo>
                      <a:lnTo>
                        <a:pt x="163" y="258"/>
                      </a:lnTo>
                      <a:lnTo>
                        <a:pt x="147" y="275"/>
                      </a:lnTo>
                      <a:lnTo>
                        <a:pt x="156" y="269"/>
                      </a:lnTo>
                      <a:lnTo>
                        <a:pt x="158" y="278"/>
                      </a:lnTo>
                      <a:lnTo>
                        <a:pt x="152" y="275"/>
                      </a:lnTo>
                      <a:lnTo>
                        <a:pt x="150" y="286"/>
                      </a:lnTo>
                      <a:lnTo>
                        <a:pt x="146" y="287"/>
                      </a:lnTo>
                      <a:lnTo>
                        <a:pt x="149" y="300"/>
                      </a:lnTo>
                      <a:lnTo>
                        <a:pt x="142" y="291"/>
                      </a:lnTo>
                      <a:lnTo>
                        <a:pt x="138" y="305"/>
                      </a:lnTo>
                      <a:lnTo>
                        <a:pt x="143" y="301"/>
                      </a:lnTo>
                      <a:lnTo>
                        <a:pt x="144" y="310"/>
                      </a:lnTo>
                      <a:lnTo>
                        <a:pt x="124" y="321"/>
                      </a:lnTo>
                      <a:lnTo>
                        <a:pt x="123" y="328"/>
                      </a:lnTo>
                      <a:lnTo>
                        <a:pt x="126" y="330"/>
                      </a:lnTo>
                      <a:lnTo>
                        <a:pt x="124" y="339"/>
                      </a:lnTo>
                      <a:lnTo>
                        <a:pt x="116" y="336"/>
                      </a:lnTo>
                      <a:lnTo>
                        <a:pt x="99" y="357"/>
                      </a:lnTo>
                      <a:lnTo>
                        <a:pt x="99" y="364"/>
                      </a:lnTo>
                      <a:lnTo>
                        <a:pt x="93" y="369"/>
                      </a:lnTo>
                      <a:lnTo>
                        <a:pt x="100" y="383"/>
                      </a:lnTo>
                      <a:lnTo>
                        <a:pt x="123" y="371"/>
                      </a:lnTo>
                      <a:lnTo>
                        <a:pt x="99" y="390"/>
                      </a:lnTo>
                      <a:lnTo>
                        <a:pt x="93" y="379"/>
                      </a:lnTo>
                      <a:lnTo>
                        <a:pt x="84" y="384"/>
                      </a:lnTo>
                      <a:lnTo>
                        <a:pt x="87" y="390"/>
                      </a:lnTo>
                      <a:lnTo>
                        <a:pt x="83" y="392"/>
                      </a:lnTo>
                      <a:lnTo>
                        <a:pt x="80" y="385"/>
                      </a:lnTo>
                      <a:lnTo>
                        <a:pt x="70" y="389"/>
                      </a:lnTo>
                      <a:lnTo>
                        <a:pt x="50" y="406"/>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grpSp>
            <p:nvGrpSpPr>
              <p:cNvPr id="94" name="Group 667"/>
              <p:cNvGrpSpPr>
                <a:grpSpLocks/>
              </p:cNvGrpSpPr>
              <p:nvPr/>
            </p:nvGrpSpPr>
            <p:grpSpPr bwMode="auto">
              <a:xfrm>
                <a:off x="3129" y="2172"/>
                <a:ext cx="204" cy="202"/>
                <a:chOff x="4486" y="3060"/>
                <a:chExt cx="275" cy="272"/>
              </a:xfrm>
              <a:grpFill/>
            </p:grpSpPr>
            <p:sp>
              <p:nvSpPr>
                <p:cNvPr id="97" name="Freeform 668"/>
                <p:cNvSpPr>
                  <a:spLocks/>
                </p:cNvSpPr>
                <p:nvPr/>
              </p:nvSpPr>
              <p:spPr bwMode="auto">
                <a:xfrm>
                  <a:off x="4742" y="3289"/>
                  <a:ext cx="19" cy="43"/>
                </a:xfrm>
                <a:custGeom>
                  <a:avLst/>
                  <a:gdLst>
                    <a:gd name="T0" fmla="*/ 15 w 19"/>
                    <a:gd name="T1" fmla="*/ 0 h 43"/>
                    <a:gd name="T2" fmla="*/ 19 w 19"/>
                    <a:gd name="T3" fmla="*/ 20 h 43"/>
                    <a:gd name="T4" fmla="*/ 13 w 19"/>
                    <a:gd name="T5" fmla="*/ 43 h 43"/>
                    <a:gd name="T6" fmla="*/ 3 w 19"/>
                    <a:gd name="T7" fmla="*/ 32 h 43"/>
                    <a:gd name="T8" fmla="*/ 0 w 19"/>
                    <a:gd name="T9" fmla="*/ 14 h 43"/>
                    <a:gd name="T10" fmla="*/ 3 w 19"/>
                    <a:gd name="T11" fmla="*/ 10 h 43"/>
                    <a:gd name="T12" fmla="*/ 14 w 19"/>
                    <a:gd name="T13" fmla="*/ 6 h 43"/>
                    <a:gd name="T14" fmla="*/ 15 w 19"/>
                    <a:gd name="T15" fmla="*/ 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 h="43">
                      <a:moveTo>
                        <a:pt x="15" y="0"/>
                      </a:moveTo>
                      <a:lnTo>
                        <a:pt x="19" y="20"/>
                      </a:lnTo>
                      <a:lnTo>
                        <a:pt x="13" y="43"/>
                      </a:lnTo>
                      <a:lnTo>
                        <a:pt x="3" y="32"/>
                      </a:lnTo>
                      <a:lnTo>
                        <a:pt x="0" y="14"/>
                      </a:lnTo>
                      <a:lnTo>
                        <a:pt x="3" y="10"/>
                      </a:lnTo>
                      <a:lnTo>
                        <a:pt x="14" y="6"/>
                      </a:lnTo>
                      <a:lnTo>
                        <a:pt x="1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98" name="Freeform 669"/>
                <p:cNvSpPr>
                  <a:spLocks/>
                </p:cNvSpPr>
                <p:nvPr/>
              </p:nvSpPr>
              <p:spPr bwMode="auto">
                <a:xfrm>
                  <a:off x="4486" y="3060"/>
                  <a:ext cx="245" cy="246"/>
                </a:xfrm>
                <a:custGeom>
                  <a:avLst/>
                  <a:gdLst>
                    <a:gd name="T0" fmla="*/ 145 w 245"/>
                    <a:gd name="T1" fmla="*/ 7 h 246"/>
                    <a:gd name="T2" fmla="*/ 172 w 245"/>
                    <a:gd name="T3" fmla="*/ 32 h 246"/>
                    <a:gd name="T4" fmla="*/ 186 w 245"/>
                    <a:gd name="T5" fmla="*/ 40 h 246"/>
                    <a:gd name="T6" fmla="*/ 211 w 245"/>
                    <a:gd name="T7" fmla="*/ 46 h 246"/>
                    <a:gd name="T8" fmla="*/ 245 w 245"/>
                    <a:gd name="T9" fmla="*/ 63 h 246"/>
                    <a:gd name="T10" fmla="*/ 235 w 245"/>
                    <a:gd name="T11" fmla="*/ 102 h 246"/>
                    <a:gd name="T12" fmla="*/ 206 w 245"/>
                    <a:gd name="T13" fmla="*/ 135 h 246"/>
                    <a:gd name="T14" fmla="*/ 214 w 245"/>
                    <a:gd name="T15" fmla="*/ 137 h 246"/>
                    <a:gd name="T16" fmla="*/ 226 w 245"/>
                    <a:gd name="T17" fmla="*/ 151 h 246"/>
                    <a:gd name="T18" fmla="*/ 227 w 245"/>
                    <a:gd name="T19" fmla="*/ 168 h 246"/>
                    <a:gd name="T20" fmla="*/ 224 w 245"/>
                    <a:gd name="T21" fmla="*/ 179 h 246"/>
                    <a:gd name="T22" fmla="*/ 235 w 245"/>
                    <a:gd name="T23" fmla="*/ 198 h 246"/>
                    <a:gd name="T24" fmla="*/ 210 w 245"/>
                    <a:gd name="T25" fmla="*/ 228 h 246"/>
                    <a:gd name="T26" fmla="*/ 169 w 245"/>
                    <a:gd name="T27" fmla="*/ 216 h 246"/>
                    <a:gd name="T28" fmla="*/ 151 w 245"/>
                    <a:gd name="T29" fmla="*/ 233 h 246"/>
                    <a:gd name="T30" fmla="*/ 131 w 245"/>
                    <a:gd name="T31" fmla="*/ 246 h 246"/>
                    <a:gd name="T32" fmla="*/ 117 w 245"/>
                    <a:gd name="T33" fmla="*/ 239 h 246"/>
                    <a:gd name="T34" fmla="*/ 100 w 245"/>
                    <a:gd name="T35" fmla="*/ 239 h 246"/>
                    <a:gd name="T36" fmla="*/ 58 w 245"/>
                    <a:gd name="T37" fmla="*/ 220 h 246"/>
                    <a:gd name="T38" fmla="*/ 73 w 245"/>
                    <a:gd name="T39" fmla="*/ 184 h 246"/>
                    <a:gd name="T40" fmla="*/ 73 w 245"/>
                    <a:gd name="T41" fmla="*/ 161 h 246"/>
                    <a:gd name="T42" fmla="*/ 70 w 245"/>
                    <a:gd name="T43" fmla="*/ 155 h 246"/>
                    <a:gd name="T44" fmla="*/ 58 w 245"/>
                    <a:gd name="T45" fmla="*/ 134 h 246"/>
                    <a:gd name="T46" fmla="*/ 51 w 245"/>
                    <a:gd name="T47" fmla="*/ 115 h 246"/>
                    <a:gd name="T48" fmla="*/ 45 w 245"/>
                    <a:gd name="T49" fmla="*/ 112 h 246"/>
                    <a:gd name="T50" fmla="*/ 15 w 245"/>
                    <a:gd name="T51" fmla="*/ 96 h 246"/>
                    <a:gd name="T52" fmla="*/ 2 w 245"/>
                    <a:gd name="T53" fmla="*/ 90 h 246"/>
                    <a:gd name="T54" fmla="*/ 3 w 245"/>
                    <a:gd name="T55" fmla="*/ 85 h 246"/>
                    <a:gd name="T56" fmla="*/ 0 w 245"/>
                    <a:gd name="T57" fmla="*/ 82 h 246"/>
                    <a:gd name="T58" fmla="*/ 25 w 245"/>
                    <a:gd name="T59" fmla="*/ 68 h 246"/>
                    <a:gd name="T60" fmla="*/ 63 w 245"/>
                    <a:gd name="T61" fmla="*/ 74 h 246"/>
                    <a:gd name="T62" fmla="*/ 67 w 245"/>
                    <a:gd name="T63" fmla="*/ 43 h 246"/>
                    <a:gd name="T64" fmla="*/ 102 w 245"/>
                    <a:gd name="T65" fmla="*/ 50 h 246"/>
                    <a:gd name="T66" fmla="*/ 98 w 245"/>
                    <a:gd name="T67" fmla="*/ 41 h 246"/>
                    <a:gd name="T68" fmla="*/ 126 w 245"/>
                    <a:gd name="T69" fmla="*/ 6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45" h="246">
                      <a:moveTo>
                        <a:pt x="145" y="0"/>
                      </a:moveTo>
                      <a:lnTo>
                        <a:pt x="145" y="7"/>
                      </a:lnTo>
                      <a:lnTo>
                        <a:pt x="169" y="22"/>
                      </a:lnTo>
                      <a:lnTo>
                        <a:pt x="172" y="32"/>
                      </a:lnTo>
                      <a:lnTo>
                        <a:pt x="186" y="29"/>
                      </a:lnTo>
                      <a:lnTo>
                        <a:pt x="186" y="40"/>
                      </a:lnTo>
                      <a:lnTo>
                        <a:pt x="201" y="45"/>
                      </a:lnTo>
                      <a:lnTo>
                        <a:pt x="211" y="46"/>
                      </a:lnTo>
                      <a:lnTo>
                        <a:pt x="220" y="56"/>
                      </a:lnTo>
                      <a:lnTo>
                        <a:pt x="245" y="63"/>
                      </a:lnTo>
                      <a:lnTo>
                        <a:pt x="235" y="88"/>
                      </a:lnTo>
                      <a:lnTo>
                        <a:pt x="235" y="102"/>
                      </a:lnTo>
                      <a:lnTo>
                        <a:pt x="225" y="105"/>
                      </a:lnTo>
                      <a:lnTo>
                        <a:pt x="206" y="135"/>
                      </a:lnTo>
                      <a:lnTo>
                        <a:pt x="207" y="144"/>
                      </a:lnTo>
                      <a:lnTo>
                        <a:pt x="214" y="137"/>
                      </a:lnTo>
                      <a:lnTo>
                        <a:pt x="221" y="137"/>
                      </a:lnTo>
                      <a:lnTo>
                        <a:pt x="226" y="151"/>
                      </a:lnTo>
                      <a:lnTo>
                        <a:pt x="221" y="153"/>
                      </a:lnTo>
                      <a:lnTo>
                        <a:pt x="227" y="168"/>
                      </a:lnTo>
                      <a:lnTo>
                        <a:pt x="221" y="177"/>
                      </a:lnTo>
                      <a:lnTo>
                        <a:pt x="224" y="179"/>
                      </a:lnTo>
                      <a:lnTo>
                        <a:pt x="227" y="197"/>
                      </a:lnTo>
                      <a:lnTo>
                        <a:pt x="235" y="198"/>
                      </a:lnTo>
                      <a:lnTo>
                        <a:pt x="236" y="207"/>
                      </a:lnTo>
                      <a:lnTo>
                        <a:pt x="210" y="228"/>
                      </a:lnTo>
                      <a:lnTo>
                        <a:pt x="188" y="219"/>
                      </a:lnTo>
                      <a:lnTo>
                        <a:pt x="169" y="216"/>
                      </a:lnTo>
                      <a:lnTo>
                        <a:pt x="153" y="226"/>
                      </a:lnTo>
                      <a:lnTo>
                        <a:pt x="151" y="233"/>
                      </a:lnTo>
                      <a:lnTo>
                        <a:pt x="152" y="245"/>
                      </a:lnTo>
                      <a:lnTo>
                        <a:pt x="131" y="246"/>
                      </a:lnTo>
                      <a:lnTo>
                        <a:pt x="123" y="242"/>
                      </a:lnTo>
                      <a:lnTo>
                        <a:pt x="117" y="239"/>
                      </a:lnTo>
                      <a:lnTo>
                        <a:pt x="109" y="236"/>
                      </a:lnTo>
                      <a:lnTo>
                        <a:pt x="100" y="239"/>
                      </a:lnTo>
                      <a:lnTo>
                        <a:pt x="78" y="235"/>
                      </a:lnTo>
                      <a:lnTo>
                        <a:pt x="58" y="220"/>
                      </a:lnTo>
                      <a:lnTo>
                        <a:pt x="66" y="214"/>
                      </a:lnTo>
                      <a:lnTo>
                        <a:pt x="73" y="184"/>
                      </a:lnTo>
                      <a:lnTo>
                        <a:pt x="69" y="182"/>
                      </a:lnTo>
                      <a:lnTo>
                        <a:pt x="73" y="161"/>
                      </a:lnTo>
                      <a:lnTo>
                        <a:pt x="79" y="169"/>
                      </a:lnTo>
                      <a:lnTo>
                        <a:pt x="70" y="155"/>
                      </a:lnTo>
                      <a:lnTo>
                        <a:pt x="70" y="140"/>
                      </a:lnTo>
                      <a:lnTo>
                        <a:pt x="58" y="134"/>
                      </a:lnTo>
                      <a:lnTo>
                        <a:pt x="53" y="125"/>
                      </a:lnTo>
                      <a:lnTo>
                        <a:pt x="51" y="115"/>
                      </a:lnTo>
                      <a:lnTo>
                        <a:pt x="59" y="114"/>
                      </a:lnTo>
                      <a:lnTo>
                        <a:pt x="45" y="112"/>
                      </a:lnTo>
                      <a:lnTo>
                        <a:pt x="44" y="106"/>
                      </a:lnTo>
                      <a:lnTo>
                        <a:pt x="15" y="96"/>
                      </a:lnTo>
                      <a:lnTo>
                        <a:pt x="8" y="98"/>
                      </a:lnTo>
                      <a:lnTo>
                        <a:pt x="2" y="90"/>
                      </a:lnTo>
                      <a:lnTo>
                        <a:pt x="7" y="89"/>
                      </a:lnTo>
                      <a:lnTo>
                        <a:pt x="3" y="85"/>
                      </a:lnTo>
                      <a:lnTo>
                        <a:pt x="7" y="81"/>
                      </a:lnTo>
                      <a:lnTo>
                        <a:pt x="0" y="82"/>
                      </a:lnTo>
                      <a:lnTo>
                        <a:pt x="1" y="76"/>
                      </a:lnTo>
                      <a:lnTo>
                        <a:pt x="25" y="68"/>
                      </a:lnTo>
                      <a:lnTo>
                        <a:pt x="41" y="75"/>
                      </a:lnTo>
                      <a:lnTo>
                        <a:pt x="63" y="74"/>
                      </a:lnTo>
                      <a:lnTo>
                        <a:pt x="57" y="42"/>
                      </a:lnTo>
                      <a:lnTo>
                        <a:pt x="67" y="43"/>
                      </a:lnTo>
                      <a:lnTo>
                        <a:pt x="72" y="52"/>
                      </a:lnTo>
                      <a:lnTo>
                        <a:pt x="102" y="50"/>
                      </a:lnTo>
                      <a:lnTo>
                        <a:pt x="96" y="49"/>
                      </a:lnTo>
                      <a:lnTo>
                        <a:pt x="98" y="41"/>
                      </a:lnTo>
                      <a:lnTo>
                        <a:pt x="123" y="26"/>
                      </a:lnTo>
                      <a:lnTo>
                        <a:pt x="126" y="6"/>
                      </a:lnTo>
                      <a:lnTo>
                        <a:pt x="145"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95" name="Freeform 670"/>
              <p:cNvSpPr>
                <a:spLocks/>
              </p:cNvSpPr>
              <p:nvPr/>
            </p:nvSpPr>
            <p:spPr bwMode="auto">
              <a:xfrm>
                <a:off x="3478" y="2070"/>
                <a:ext cx="48" cy="24"/>
              </a:xfrm>
              <a:custGeom>
                <a:avLst/>
                <a:gdLst>
                  <a:gd name="T0" fmla="*/ 46 w 65"/>
                  <a:gd name="T1" fmla="*/ 23 h 32"/>
                  <a:gd name="T2" fmla="*/ 48 w 65"/>
                  <a:gd name="T3" fmla="*/ 13 h 32"/>
                  <a:gd name="T4" fmla="*/ 45 w 65"/>
                  <a:gd name="T5" fmla="*/ 7 h 32"/>
                  <a:gd name="T6" fmla="*/ 35 w 65"/>
                  <a:gd name="T7" fmla="*/ 5 h 32"/>
                  <a:gd name="T8" fmla="*/ 24 w 65"/>
                  <a:gd name="T9" fmla="*/ 0 h 32"/>
                  <a:gd name="T10" fmla="*/ 24 w 65"/>
                  <a:gd name="T11" fmla="*/ 2 h 32"/>
                  <a:gd name="T12" fmla="*/ 22 w 65"/>
                  <a:gd name="T13" fmla="*/ 10 h 32"/>
                  <a:gd name="T14" fmla="*/ 15 w 65"/>
                  <a:gd name="T15" fmla="*/ 8 h 32"/>
                  <a:gd name="T16" fmla="*/ 17 w 65"/>
                  <a:gd name="T17" fmla="*/ 4 h 32"/>
                  <a:gd name="T18" fmla="*/ 6 w 65"/>
                  <a:gd name="T19" fmla="*/ 9 h 32"/>
                  <a:gd name="T20" fmla="*/ 0 w 65"/>
                  <a:gd name="T21" fmla="*/ 22 h 32"/>
                  <a:gd name="T22" fmla="*/ 20 w 65"/>
                  <a:gd name="T23" fmla="*/ 24 h 32"/>
                  <a:gd name="T24" fmla="*/ 46 w 65"/>
                  <a:gd name="T25" fmla="*/ 23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32">
                    <a:moveTo>
                      <a:pt x="62" y="31"/>
                    </a:moveTo>
                    <a:lnTo>
                      <a:pt x="65" y="17"/>
                    </a:lnTo>
                    <a:lnTo>
                      <a:pt x="61" y="9"/>
                    </a:lnTo>
                    <a:lnTo>
                      <a:pt x="47" y="7"/>
                    </a:lnTo>
                    <a:lnTo>
                      <a:pt x="32" y="0"/>
                    </a:lnTo>
                    <a:lnTo>
                      <a:pt x="32" y="2"/>
                    </a:lnTo>
                    <a:lnTo>
                      <a:pt x="30" y="13"/>
                    </a:lnTo>
                    <a:lnTo>
                      <a:pt x="20" y="10"/>
                    </a:lnTo>
                    <a:lnTo>
                      <a:pt x="23" y="5"/>
                    </a:lnTo>
                    <a:lnTo>
                      <a:pt x="8" y="12"/>
                    </a:lnTo>
                    <a:lnTo>
                      <a:pt x="0" y="29"/>
                    </a:lnTo>
                    <a:lnTo>
                      <a:pt x="27" y="32"/>
                    </a:lnTo>
                    <a:lnTo>
                      <a:pt x="62" y="31"/>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sp>
            <p:nvSpPr>
              <p:cNvPr id="96" name="Freeform 671"/>
              <p:cNvSpPr>
                <a:spLocks/>
              </p:cNvSpPr>
              <p:nvPr/>
            </p:nvSpPr>
            <p:spPr bwMode="auto">
              <a:xfrm>
                <a:off x="3215" y="2350"/>
                <a:ext cx="5" cy="4"/>
              </a:xfrm>
              <a:custGeom>
                <a:avLst/>
                <a:gdLst>
                  <a:gd name="T0" fmla="*/ 0 w 6"/>
                  <a:gd name="T1" fmla="*/ 0 h 6"/>
                  <a:gd name="T2" fmla="*/ 5 w 6"/>
                  <a:gd name="T3" fmla="*/ 2 h 6"/>
                  <a:gd name="T4" fmla="*/ 3 w 6"/>
                  <a:gd name="T5" fmla="*/ 4 h 6"/>
                  <a:gd name="T6" fmla="*/ 0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0" y="0"/>
                    </a:moveTo>
                    <a:lnTo>
                      <a:pt x="6" y="3"/>
                    </a:lnTo>
                    <a:lnTo>
                      <a:pt x="4" y="6"/>
                    </a:lnTo>
                    <a:lnTo>
                      <a:pt x="0" y="0"/>
                    </a:lnTo>
                    <a:close/>
                  </a:path>
                </a:pathLst>
              </a:custGeom>
              <a:grp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grpSp>
        <p:sp>
          <p:nvSpPr>
            <p:cNvPr id="55" name="Freeform 672"/>
            <p:cNvSpPr>
              <a:spLocks/>
            </p:cNvSpPr>
            <p:nvPr/>
          </p:nvSpPr>
          <p:spPr bwMode="auto">
            <a:xfrm>
              <a:off x="5147516" y="4025676"/>
              <a:ext cx="134356" cy="98947"/>
            </a:xfrm>
            <a:custGeom>
              <a:avLst/>
              <a:gdLst>
                <a:gd name="T0" fmla="*/ 76 w 214"/>
                <a:gd name="T1" fmla="*/ 96 h 145"/>
                <a:gd name="T2" fmla="*/ 43 w 214"/>
                <a:gd name="T3" fmla="*/ 81 h 145"/>
                <a:gd name="T4" fmla="*/ 24 w 214"/>
                <a:gd name="T5" fmla="*/ 75 h 145"/>
                <a:gd name="T6" fmla="*/ 35 w 214"/>
                <a:gd name="T7" fmla="*/ 67 h 145"/>
                <a:gd name="T8" fmla="*/ 35 w 214"/>
                <a:gd name="T9" fmla="*/ 60 h 145"/>
                <a:gd name="T10" fmla="*/ 25 w 214"/>
                <a:gd name="T11" fmla="*/ 53 h 145"/>
                <a:gd name="T12" fmla="*/ 23 w 214"/>
                <a:gd name="T13" fmla="*/ 46 h 145"/>
                <a:gd name="T14" fmla="*/ 35 w 214"/>
                <a:gd name="T15" fmla="*/ 41 h 145"/>
                <a:gd name="T16" fmla="*/ 35 w 214"/>
                <a:gd name="T17" fmla="*/ 34 h 145"/>
                <a:gd name="T18" fmla="*/ 0 w 214"/>
                <a:gd name="T19" fmla="*/ 33 h 145"/>
                <a:gd name="T20" fmla="*/ 9 w 214"/>
                <a:gd name="T21" fmla="*/ 30 h 145"/>
                <a:gd name="T22" fmla="*/ 16 w 214"/>
                <a:gd name="T23" fmla="*/ 27 h 145"/>
                <a:gd name="T24" fmla="*/ 12 w 214"/>
                <a:gd name="T25" fmla="*/ 21 h 145"/>
                <a:gd name="T26" fmla="*/ 14 w 214"/>
                <a:gd name="T27" fmla="*/ 15 h 145"/>
                <a:gd name="T28" fmla="*/ 27 w 214"/>
                <a:gd name="T29" fmla="*/ 22 h 145"/>
                <a:gd name="T30" fmla="*/ 21 w 214"/>
                <a:gd name="T31" fmla="*/ 11 h 145"/>
                <a:gd name="T32" fmla="*/ 18 w 214"/>
                <a:gd name="T33" fmla="*/ 7 h 145"/>
                <a:gd name="T34" fmla="*/ 27 w 214"/>
                <a:gd name="T35" fmla="*/ 3 h 145"/>
                <a:gd name="T36" fmla="*/ 38 w 214"/>
                <a:gd name="T37" fmla="*/ 19 h 145"/>
                <a:gd name="T38" fmla="*/ 35 w 214"/>
                <a:gd name="T39" fmla="*/ 25 h 145"/>
                <a:gd name="T40" fmla="*/ 43 w 214"/>
                <a:gd name="T41" fmla="*/ 40 h 145"/>
                <a:gd name="T42" fmla="*/ 48 w 214"/>
                <a:gd name="T43" fmla="*/ 27 h 145"/>
                <a:gd name="T44" fmla="*/ 54 w 214"/>
                <a:gd name="T45" fmla="*/ 13 h 145"/>
                <a:gd name="T46" fmla="*/ 66 w 214"/>
                <a:gd name="T47" fmla="*/ 15 h 145"/>
                <a:gd name="T48" fmla="*/ 83 w 214"/>
                <a:gd name="T49" fmla="*/ 27 h 145"/>
                <a:gd name="T50" fmla="*/ 89 w 214"/>
                <a:gd name="T51" fmla="*/ 17 h 145"/>
                <a:gd name="T52" fmla="*/ 105 w 214"/>
                <a:gd name="T53" fmla="*/ 11 h 145"/>
                <a:gd name="T54" fmla="*/ 107 w 214"/>
                <a:gd name="T55" fmla="*/ 0 h 145"/>
                <a:gd name="T56" fmla="*/ 127 w 214"/>
                <a:gd name="T57" fmla="*/ 4 h 145"/>
                <a:gd name="T58" fmla="*/ 126 w 214"/>
                <a:gd name="T59" fmla="*/ 15 h 145"/>
                <a:gd name="T60" fmla="*/ 135 w 214"/>
                <a:gd name="T61" fmla="*/ 26 h 145"/>
                <a:gd name="T62" fmla="*/ 138 w 214"/>
                <a:gd name="T63" fmla="*/ 39 h 145"/>
                <a:gd name="T64" fmla="*/ 139 w 214"/>
                <a:gd name="T65" fmla="*/ 50 h 145"/>
                <a:gd name="T66" fmla="*/ 133 w 214"/>
                <a:gd name="T67" fmla="*/ 58 h 145"/>
                <a:gd name="T68" fmla="*/ 118 w 214"/>
                <a:gd name="T69" fmla="*/ 65 h 145"/>
                <a:gd name="T70" fmla="*/ 96 w 214"/>
                <a:gd name="T71" fmla="*/ 79 h 1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4" h="145">
                  <a:moveTo>
                    <a:pt x="145" y="120"/>
                  </a:moveTo>
                  <a:lnTo>
                    <a:pt x="114" y="145"/>
                  </a:lnTo>
                  <a:lnTo>
                    <a:pt x="89" y="138"/>
                  </a:lnTo>
                  <a:lnTo>
                    <a:pt x="65" y="123"/>
                  </a:lnTo>
                  <a:lnTo>
                    <a:pt x="37" y="125"/>
                  </a:lnTo>
                  <a:lnTo>
                    <a:pt x="36" y="114"/>
                  </a:lnTo>
                  <a:lnTo>
                    <a:pt x="52" y="109"/>
                  </a:lnTo>
                  <a:lnTo>
                    <a:pt x="52" y="101"/>
                  </a:lnTo>
                  <a:lnTo>
                    <a:pt x="47" y="103"/>
                  </a:lnTo>
                  <a:lnTo>
                    <a:pt x="52" y="91"/>
                  </a:lnTo>
                  <a:lnTo>
                    <a:pt x="48" y="95"/>
                  </a:lnTo>
                  <a:lnTo>
                    <a:pt x="38" y="80"/>
                  </a:lnTo>
                  <a:lnTo>
                    <a:pt x="12" y="82"/>
                  </a:lnTo>
                  <a:lnTo>
                    <a:pt x="34" y="70"/>
                  </a:lnTo>
                  <a:lnTo>
                    <a:pt x="52" y="71"/>
                  </a:lnTo>
                  <a:lnTo>
                    <a:pt x="53" y="62"/>
                  </a:lnTo>
                  <a:lnTo>
                    <a:pt x="40" y="65"/>
                  </a:lnTo>
                  <a:lnTo>
                    <a:pt x="52" y="51"/>
                  </a:lnTo>
                  <a:lnTo>
                    <a:pt x="40" y="44"/>
                  </a:lnTo>
                  <a:lnTo>
                    <a:pt x="0" y="50"/>
                  </a:lnTo>
                  <a:lnTo>
                    <a:pt x="3" y="42"/>
                  </a:lnTo>
                  <a:lnTo>
                    <a:pt x="14" y="45"/>
                  </a:lnTo>
                  <a:lnTo>
                    <a:pt x="7" y="34"/>
                  </a:lnTo>
                  <a:lnTo>
                    <a:pt x="24" y="41"/>
                  </a:lnTo>
                  <a:lnTo>
                    <a:pt x="14" y="32"/>
                  </a:lnTo>
                  <a:lnTo>
                    <a:pt x="18" y="31"/>
                  </a:lnTo>
                  <a:lnTo>
                    <a:pt x="13" y="23"/>
                  </a:lnTo>
                  <a:lnTo>
                    <a:pt x="21" y="22"/>
                  </a:lnTo>
                  <a:lnTo>
                    <a:pt x="18" y="19"/>
                  </a:lnTo>
                  <a:lnTo>
                    <a:pt x="41" y="33"/>
                  </a:lnTo>
                  <a:lnTo>
                    <a:pt x="41" y="21"/>
                  </a:lnTo>
                  <a:lnTo>
                    <a:pt x="32" y="16"/>
                  </a:lnTo>
                  <a:lnTo>
                    <a:pt x="40" y="13"/>
                  </a:lnTo>
                  <a:lnTo>
                    <a:pt x="27" y="10"/>
                  </a:lnTo>
                  <a:lnTo>
                    <a:pt x="28" y="3"/>
                  </a:lnTo>
                  <a:lnTo>
                    <a:pt x="41" y="5"/>
                  </a:lnTo>
                  <a:lnTo>
                    <a:pt x="61" y="25"/>
                  </a:lnTo>
                  <a:lnTo>
                    <a:pt x="57" y="29"/>
                  </a:lnTo>
                  <a:lnTo>
                    <a:pt x="62" y="35"/>
                  </a:lnTo>
                  <a:lnTo>
                    <a:pt x="53" y="38"/>
                  </a:lnTo>
                  <a:lnTo>
                    <a:pt x="61" y="44"/>
                  </a:lnTo>
                  <a:lnTo>
                    <a:pt x="65" y="61"/>
                  </a:lnTo>
                  <a:lnTo>
                    <a:pt x="71" y="52"/>
                  </a:lnTo>
                  <a:lnTo>
                    <a:pt x="72" y="41"/>
                  </a:lnTo>
                  <a:lnTo>
                    <a:pt x="81" y="45"/>
                  </a:lnTo>
                  <a:lnTo>
                    <a:pt x="82" y="20"/>
                  </a:lnTo>
                  <a:lnTo>
                    <a:pt x="99" y="38"/>
                  </a:lnTo>
                  <a:lnTo>
                    <a:pt x="100" y="23"/>
                  </a:lnTo>
                  <a:lnTo>
                    <a:pt x="112" y="16"/>
                  </a:lnTo>
                  <a:lnTo>
                    <a:pt x="125" y="41"/>
                  </a:lnTo>
                  <a:lnTo>
                    <a:pt x="121" y="17"/>
                  </a:lnTo>
                  <a:lnTo>
                    <a:pt x="134" y="26"/>
                  </a:lnTo>
                  <a:lnTo>
                    <a:pt x="140" y="17"/>
                  </a:lnTo>
                  <a:lnTo>
                    <a:pt x="158" y="17"/>
                  </a:lnTo>
                  <a:lnTo>
                    <a:pt x="155" y="2"/>
                  </a:lnTo>
                  <a:lnTo>
                    <a:pt x="161" y="0"/>
                  </a:lnTo>
                  <a:lnTo>
                    <a:pt x="175" y="17"/>
                  </a:lnTo>
                  <a:lnTo>
                    <a:pt x="191" y="6"/>
                  </a:lnTo>
                  <a:lnTo>
                    <a:pt x="183" y="23"/>
                  </a:lnTo>
                  <a:lnTo>
                    <a:pt x="190" y="22"/>
                  </a:lnTo>
                  <a:lnTo>
                    <a:pt x="189" y="39"/>
                  </a:lnTo>
                  <a:lnTo>
                    <a:pt x="204" y="40"/>
                  </a:lnTo>
                  <a:lnTo>
                    <a:pt x="210" y="51"/>
                  </a:lnTo>
                  <a:lnTo>
                    <a:pt x="208" y="59"/>
                  </a:lnTo>
                  <a:lnTo>
                    <a:pt x="214" y="61"/>
                  </a:lnTo>
                  <a:lnTo>
                    <a:pt x="209" y="76"/>
                  </a:lnTo>
                  <a:lnTo>
                    <a:pt x="195" y="86"/>
                  </a:lnTo>
                  <a:lnTo>
                    <a:pt x="200" y="88"/>
                  </a:lnTo>
                  <a:lnTo>
                    <a:pt x="187" y="105"/>
                  </a:lnTo>
                  <a:lnTo>
                    <a:pt x="178" y="98"/>
                  </a:lnTo>
                  <a:lnTo>
                    <a:pt x="160" y="119"/>
                  </a:lnTo>
                  <a:lnTo>
                    <a:pt x="145" y="120"/>
                  </a:lnTo>
                  <a:close/>
                </a:path>
              </a:pathLst>
            </a:custGeom>
            <a:solidFill>
              <a:schemeClr val="bg1">
                <a:lumMod val="85000"/>
              </a:schemeClr>
            </a:solidFill>
            <a:ln w="6350" cmpd="sng">
              <a:solidFill>
                <a:schemeClr val="bg1">
                  <a:lumMod val="85000"/>
                </a:schemeClr>
              </a:solidFill>
              <a:round/>
              <a:headEnd/>
              <a:tailEnd/>
            </a:ln>
          </p:spPr>
          <p:txBody>
            <a:bodyPr/>
            <a:lstStyle/>
            <a:p>
              <a:pPr fontAlgn="base">
                <a:spcBef>
                  <a:spcPct val="0"/>
                </a:spcBef>
                <a:spcAft>
                  <a:spcPct val="0"/>
                </a:spcAft>
              </a:pPr>
              <a:endParaRPr lang="en-GB" b="1" dirty="0">
                <a:solidFill>
                  <a:srgbClr val="000000"/>
                </a:solidFill>
                <a:cs typeface="Arial" charset="0"/>
              </a:endParaRPr>
            </a:p>
          </p:txBody>
        </p:sp>
        <p:pic>
          <p:nvPicPr>
            <p:cNvPr id="695" name="Picture 69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946726" y="4397955"/>
              <a:ext cx="349960" cy="261759"/>
            </a:xfrm>
            <a:prstGeom prst="rect">
              <a:avLst/>
            </a:prstGeom>
          </p:spPr>
        </p:pic>
      </p:grpSp>
      <p:sp>
        <p:nvSpPr>
          <p:cNvPr id="2" name="Title 1"/>
          <p:cNvSpPr>
            <a:spLocks noGrp="1"/>
          </p:cNvSpPr>
          <p:nvPr>
            <p:ph type="title"/>
          </p:nvPr>
        </p:nvSpPr>
        <p:spPr/>
        <p:txBody>
          <a:bodyPr/>
          <a:lstStyle/>
          <a:p>
            <a:r>
              <a:rPr lang="en-GB" dirty="0" smtClean="0"/>
              <a:t>For further information</a:t>
            </a:r>
            <a:endParaRPr lang="en-GB" b="0" dirty="0"/>
          </a:p>
        </p:txBody>
      </p:sp>
      <p:sp>
        <p:nvSpPr>
          <p:cNvPr id="705" name="Rectangle 5"/>
          <p:cNvSpPr>
            <a:spLocks noChangeArrowheads="1"/>
          </p:cNvSpPr>
          <p:nvPr/>
        </p:nvSpPr>
        <p:spPr bwMode="auto">
          <a:xfrm>
            <a:off x="304800" y="3802825"/>
            <a:ext cx="9391135"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tabLst>
                <a:tab pos="266700" algn="l"/>
              </a:tabLst>
            </a:pPr>
            <a:r>
              <a:rPr lang="en-GB" sz="800" b="1" dirty="0" smtClean="0">
                <a:solidFill>
                  <a:schemeClr val="tx2"/>
                </a:solidFill>
              </a:rPr>
              <a:t>Copyright</a:t>
            </a:r>
            <a:r>
              <a:rPr lang="en-GB" sz="800" b="1" dirty="0">
                <a:solidFill>
                  <a:schemeClr val="tx2"/>
                </a:solidFill>
              </a:rPr>
              <a:t>, confidentiality and liability</a:t>
            </a:r>
          </a:p>
          <a:p>
            <a:pPr algn="just">
              <a:tabLst>
                <a:tab pos="266700" algn="l"/>
              </a:tabLst>
            </a:pPr>
            <a:endParaRPr lang="en-GB" sz="800" b="1" dirty="0">
              <a:solidFill>
                <a:schemeClr val="tx2"/>
              </a:solidFill>
            </a:endParaRPr>
          </a:p>
          <a:p>
            <a:pPr algn="just">
              <a:tabLst>
                <a:tab pos="266700" algn="l"/>
              </a:tabLst>
            </a:pPr>
            <a:r>
              <a:rPr lang="en-GB" sz="800" dirty="0" smtClean="0"/>
              <a:t>The VenueVerdict programme </a:t>
            </a:r>
            <a:r>
              <a:rPr lang="en-GB" sz="800" dirty="0"/>
              <a:t>is operated by BDRC Continental for subscribers on the explicit understanding that the results are for the use only of the subscribing organisation and its agents. No part of the System may be lent or sold either in whole or in part to non-subscribing organisations.</a:t>
            </a:r>
          </a:p>
          <a:p>
            <a:pPr algn="just">
              <a:tabLst>
                <a:tab pos="266700" algn="l"/>
              </a:tabLst>
            </a:pPr>
            <a:endParaRPr lang="en-GB" sz="800" dirty="0"/>
          </a:p>
          <a:p>
            <a:pPr algn="just">
              <a:tabLst>
                <a:tab pos="266700" algn="l"/>
              </a:tabLst>
            </a:pPr>
            <a:r>
              <a:rPr lang="en-GB" sz="800" dirty="0"/>
              <a:t>All the data, reports, website access codes, and other outputs are subject to this confidentiality condition.</a:t>
            </a:r>
          </a:p>
          <a:p>
            <a:pPr algn="just">
              <a:tabLst>
                <a:tab pos="266700" algn="l"/>
              </a:tabLst>
            </a:pPr>
            <a:endParaRPr lang="en-GB" sz="800" dirty="0"/>
          </a:p>
          <a:p>
            <a:pPr marL="266700" lvl="1" indent="-85725" algn="just">
              <a:buFontTx/>
              <a:buChar char="•"/>
              <a:tabLst>
                <a:tab pos="266700" algn="l"/>
              </a:tabLst>
            </a:pPr>
            <a:r>
              <a:rPr lang="en-GB" sz="800" dirty="0"/>
              <a:t>Copyright of the data belongs exclusively to BDRC Continental and no publication or circulation of any data from the Meetings Benchmark Tracker programme may take place without the express written permission of BDRC Continental.</a:t>
            </a:r>
          </a:p>
          <a:p>
            <a:pPr marL="266700" lvl="1" indent="-85725" algn="just">
              <a:buFontTx/>
              <a:buChar char="•"/>
              <a:tabLst>
                <a:tab pos="266700" algn="l"/>
              </a:tabLst>
            </a:pPr>
            <a:endParaRPr lang="en-GB" sz="800" dirty="0"/>
          </a:p>
          <a:p>
            <a:pPr marL="266700" lvl="1" indent="-85725" algn="just">
              <a:buFontTx/>
              <a:buChar char="•"/>
              <a:tabLst>
                <a:tab pos="266700" algn="l"/>
              </a:tabLst>
            </a:pPr>
            <a:r>
              <a:rPr lang="en-GB" sz="800" dirty="0"/>
              <a:t>The results may be used by subscribers for PR purposes but all proposed releases should be sent to BDRC Continental for approval prior to their despatch. This is to ensure no </a:t>
            </a:r>
            <a:r>
              <a:rPr lang="en-GB" sz="800" dirty="0" smtClean="0"/>
              <a:t>misrepresentation </a:t>
            </a:r>
            <a:r>
              <a:rPr lang="en-GB" sz="800" dirty="0"/>
              <a:t>of the data or undue use of knocking copy.</a:t>
            </a:r>
          </a:p>
          <a:p>
            <a:pPr marL="266700" lvl="1" indent="-85725" algn="just">
              <a:buFontTx/>
              <a:buChar char="•"/>
              <a:tabLst>
                <a:tab pos="266700" algn="l"/>
              </a:tabLst>
            </a:pPr>
            <a:endParaRPr lang="en-GB" sz="800" dirty="0"/>
          </a:p>
          <a:p>
            <a:pPr marL="266700" lvl="1" indent="-85725" algn="just">
              <a:buFontTx/>
              <a:buChar char="•"/>
              <a:tabLst>
                <a:tab pos="266700" algn="l"/>
              </a:tabLst>
            </a:pPr>
            <a:r>
              <a:rPr lang="en-GB" sz="800" dirty="0"/>
              <a:t>These terms of confidentiality and copyright are designed for the protection of all subscribers to ensure the accuracy of any published information. By subscribing, all clients are bound to agreement of these terms and conditions as stated.</a:t>
            </a:r>
          </a:p>
          <a:p>
            <a:pPr marL="266700" lvl="1" indent="-85725" algn="just">
              <a:buFontTx/>
              <a:buChar char="•"/>
              <a:tabLst>
                <a:tab pos="266700" algn="l"/>
              </a:tabLst>
            </a:pPr>
            <a:endParaRPr lang="en-GB" sz="800" dirty="0"/>
          </a:p>
          <a:p>
            <a:pPr marL="266700" lvl="1" indent="-85725" algn="just">
              <a:buFontTx/>
              <a:buChar char="•"/>
              <a:tabLst>
                <a:tab pos="266700" algn="l"/>
              </a:tabLst>
            </a:pPr>
            <a:r>
              <a:rPr lang="en-GB" sz="800" dirty="0"/>
              <a:t>The publishers use their best endeavours to ensure the accuracy of all data provided, but do not warrant the accuracy of the data provided nor do they accept liability for any error contained in or omission from the report or any loss direct or indirect arising therefrom.</a:t>
            </a:r>
          </a:p>
          <a:p>
            <a:pPr marL="266700" lvl="1" indent="-85725" algn="just">
              <a:buFontTx/>
              <a:buChar char="•"/>
              <a:tabLst>
                <a:tab pos="266700" algn="l"/>
              </a:tabLst>
            </a:pPr>
            <a:endParaRPr lang="en-GB" sz="800" dirty="0"/>
          </a:p>
        </p:txBody>
      </p:sp>
      <p:sp>
        <p:nvSpPr>
          <p:cNvPr id="706" name="Rectangle 5"/>
          <p:cNvSpPr>
            <a:spLocks noChangeArrowheads="1"/>
          </p:cNvSpPr>
          <p:nvPr/>
        </p:nvSpPr>
        <p:spPr bwMode="auto">
          <a:xfrm>
            <a:off x="5000367" y="1277480"/>
            <a:ext cx="4753145"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tabLst>
                <a:tab pos="266700" algn="l"/>
              </a:tabLst>
            </a:pPr>
            <a:r>
              <a:rPr lang="en-GB" sz="1200" b="1" dirty="0" smtClean="0"/>
              <a:t>Support &amp; Further Information</a:t>
            </a:r>
          </a:p>
          <a:p>
            <a:pPr algn="just">
              <a:tabLst>
                <a:tab pos="266700" algn="l"/>
              </a:tabLst>
            </a:pPr>
            <a:endParaRPr lang="en-GB" sz="1000" b="1" dirty="0" smtClean="0">
              <a:solidFill>
                <a:schemeClr val="accent1"/>
              </a:solidFill>
            </a:endParaRPr>
          </a:p>
          <a:p>
            <a:pPr algn="just">
              <a:tabLst>
                <a:tab pos="266700" algn="l"/>
              </a:tabLst>
            </a:pPr>
            <a:endParaRPr lang="en-GB" sz="1000" b="1" dirty="0" smtClean="0">
              <a:solidFill>
                <a:schemeClr val="accent1"/>
              </a:solidFill>
            </a:endParaRPr>
          </a:p>
          <a:p>
            <a:pPr algn="just">
              <a:tabLst>
                <a:tab pos="266700" algn="l"/>
              </a:tabLst>
            </a:pPr>
            <a:r>
              <a:rPr lang="en-GB" sz="1000" b="1" dirty="0" smtClean="0">
                <a:solidFill>
                  <a:schemeClr val="accent1"/>
                </a:solidFill>
              </a:rPr>
              <a:t>BDRC Continental, London</a:t>
            </a:r>
          </a:p>
          <a:p>
            <a:pPr algn="just">
              <a:tabLst>
                <a:tab pos="266700" algn="l"/>
              </a:tabLst>
            </a:pPr>
            <a:endParaRPr lang="en-GB" sz="1000" b="1" dirty="0" smtClean="0">
              <a:solidFill>
                <a:schemeClr val="tx2"/>
              </a:solidFill>
            </a:endParaRPr>
          </a:p>
          <a:p>
            <a:pPr algn="just">
              <a:tabLst>
                <a:tab pos="266700" algn="l"/>
              </a:tabLst>
            </a:pPr>
            <a:r>
              <a:rPr lang="en-GB" sz="1000" b="1" dirty="0" smtClean="0">
                <a:solidFill>
                  <a:schemeClr val="tx2"/>
                </a:solidFill>
              </a:rPr>
              <a:t>Support Email Address: </a:t>
            </a:r>
            <a:r>
              <a:rPr lang="en-GB" sz="1000" dirty="0" smtClean="0">
                <a:solidFill>
                  <a:schemeClr val="tx2"/>
                </a:solidFill>
                <a:hlinkClick r:id="rId3"/>
              </a:rPr>
              <a:t>meetings@bdrc-continental.com</a:t>
            </a:r>
            <a:endParaRPr lang="en-GB" sz="1000" dirty="0" smtClean="0">
              <a:solidFill>
                <a:schemeClr val="tx2"/>
              </a:solidFill>
            </a:endParaRPr>
          </a:p>
          <a:p>
            <a:pPr algn="just">
              <a:tabLst>
                <a:tab pos="266700" algn="l"/>
              </a:tabLst>
            </a:pPr>
            <a:r>
              <a:rPr lang="en-GB" sz="1000" b="1" dirty="0" smtClean="0">
                <a:solidFill>
                  <a:schemeClr val="tx2"/>
                </a:solidFill>
              </a:rPr>
              <a:t>Online Reporting</a:t>
            </a:r>
            <a:r>
              <a:rPr lang="en-GB" sz="1000" dirty="0" smtClean="0">
                <a:solidFill>
                  <a:schemeClr val="tx2"/>
                </a:solidFill>
              </a:rPr>
              <a:t>: </a:t>
            </a:r>
            <a:r>
              <a:rPr lang="en-GB" sz="1000" dirty="0" smtClean="0">
                <a:solidFill>
                  <a:schemeClr val="tx2"/>
                </a:solidFill>
                <a:hlinkClick r:id="rId4"/>
              </a:rPr>
              <a:t>https://bdrconline.com/mbt</a:t>
            </a:r>
            <a:r>
              <a:rPr lang="en-GB" sz="1000" dirty="0" smtClean="0">
                <a:solidFill>
                  <a:schemeClr val="tx2"/>
                </a:solidFill>
              </a:rPr>
              <a:t> </a:t>
            </a:r>
          </a:p>
          <a:p>
            <a:pPr algn="just">
              <a:tabLst>
                <a:tab pos="266700" algn="l"/>
              </a:tabLst>
            </a:pPr>
            <a:endParaRPr lang="en-GB" sz="1000" dirty="0">
              <a:solidFill>
                <a:schemeClr val="tx2"/>
              </a:solidFill>
            </a:endParaRPr>
          </a:p>
          <a:p>
            <a:pPr algn="just">
              <a:tabLst>
                <a:tab pos="266700" algn="l"/>
              </a:tabLst>
            </a:pPr>
            <a:r>
              <a:rPr lang="en-GB" sz="1000" b="1" dirty="0" smtClean="0">
                <a:solidFill>
                  <a:schemeClr val="accent1"/>
                </a:solidFill>
              </a:rPr>
              <a:t>Hilton Worldwide</a:t>
            </a:r>
            <a:endParaRPr lang="en-GB" sz="1000" b="1" dirty="0">
              <a:solidFill>
                <a:schemeClr val="accent1"/>
              </a:solidFill>
            </a:endParaRPr>
          </a:p>
          <a:p>
            <a:pPr algn="just">
              <a:tabLst>
                <a:tab pos="266700" algn="l"/>
              </a:tabLst>
            </a:pPr>
            <a:endParaRPr lang="en-GB" sz="1000" b="1" dirty="0">
              <a:solidFill>
                <a:schemeClr val="tx2"/>
              </a:solidFill>
            </a:endParaRPr>
          </a:p>
          <a:p>
            <a:pPr algn="just">
              <a:tabLst>
                <a:tab pos="266700" algn="l"/>
              </a:tabLst>
            </a:pPr>
            <a:r>
              <a:rPr lang="en-GB" sz="1000" b="1" dirty="0" smtClean="0">
                <a:solidFill>
                  <a:schemeClr val="tx2"/>
                </a:solidFill>
              </a:rPr>
              <a:t>EMEA: </a:t>
            </a:r>
            <a:r>
              <a:rPr lang="en-GB" sz="1000" dirty="0" smtClean="0">
                <a:solidFill>
                  <a:schemeClr val="tx2"/>
                </a:solidFill>
              </a:rPr>
              <a:t>Nicola Gough (</a:t>
            </a:r>
            <a:r>
              <a:rPr lang="en-GB" sz="1000" dirty="0" smtClean="0">
                <a:solidFill>
                  <a:schemeClr val="tx2"/>
                </a:solidFill>
                <a:hlinkClick r:id="rId5"/>
              </a:rPr>
              <a:t>nicola.gough@hilton.com</a:t>
            </a:r>
            <a:r>
              <a:rPr lang="en-GB" sz="1000" dirty="0" smtClean="0">
                <a:solidFill>
                  <a:schemeClr val="tx2"/>
                </a:solidFill>
              </a:rPr>
              <a:t>) </a:t>
            </a:r>
          </a:p>
          <a:p>
            <a:pPr algn="just">
              <a:tabLst>
                <a:tab pos="266700" algn="l"/>
              </a:tabLst>
            </a:pPr>
            <a:r>
              <a:rPr lang="en-GB" sz="1000" b="1" dirty="0" smtClean="0">
                <a:solidFill>
                  <a:schemeClr val="tx2"/>
                </a:solidFill>
              </a:rPr>
              <a:t>MEA</a:t>
            </a:r>
            <a:r>
              <a:rPr lang="en-GB" sz="1000" dirty="0" smtClean="0">
                <a:solidFill>
                  <a:schemeClr val="tx2"/>
                </a:solidFill>
              </a:rPr>
              <a:t>: Stella </a:t>
            </a:r>
            <a:r>
              <a:rPr lang="en-GB" sz="1000" dirty="0" err="1" smtClean="0">
                <a:solidFill>
                  <a:schemeClr val="tx2"/>
                </a:solidFill>
              </a:rPr>
              <a:t>Tsirigoti</a:t>
            </a:r>
            <a:r>
              <a:rPr lang="en-GB" sz="1000" dirty="0" smtClean="0">
                <a:solidFill>
                  <a:schemeClr val="tx2"/>
                </a:solidFill>
              </a:rPr>
              <a:t> (</a:t>
            </a:r>
            <a:r>
              <a:rPr lang="en-GB" sz="1000" dirty="0" smtClean="0">
                <a:solidFill>
                  <a:schemeClr val="tx2"/>
                </a:solidFill>
                <a:hlinkClick r:id="rId6"/>
              </a:rPr>
              <a:t>stella.tsirigoti@hilton.com</a:t>
            </a:r>
            <a:r>
              <a:rPr lang="en-GB" sz="1000" dirty="0" smtClean="0">
                <a:solidFill>
                  <a:schemeClr val="tx2"/>
                </a:solidFill>
              </a:rPr>
              <a:t>) </a:t>
            </a:r>
          </a:p>
          <a:p>
            <a:pPr algn="just">
              <a:tabLst>
                <a:tab pos="266700" algn="l"/>
              </a:tabLst>
            </a:pPr>
            <a:r>
              <a:rPr lang="en-GB" sz="1000" b="1" dirty="0" smtClean="0">
                <a:solidFill>
                  <a:schemeClr val="tx2"/>
                </a:solidFill>
              </a:rPr>
              <a:t>APAC</a:t>
            </a:r>
            <a:r>
              <a:rPr lang="en-GB" sz="1000" dirty="0" smtClean="0">
                <a:solidFill>
                  <a:schemeClr val="tx2"/>
                </a:solidFill>
              </a:rPr>
              <a:t>: Gareth Walters (</a:t>
            </a:r>
            <a:r>
              <a:rPr lang="en-GB" sz="1000" dirty="0" smtClean="0">
                <a:solidFill>
                  <a:schemeClr val="tx2"/>
                </a:solidFill>
                <a:hlinkClick r:id="rId7"/>
              </a:rPr>
              <a:t>gareth.walters1@hilton.com</a:t>
            </a:r>
            <a:r>
              <a:rPr lang="en-GB" sz="1000" dirty="0" smtClean="0">
                <a:solidFill>
                  <a:schemeClr val="tx2"/>
                </a:solidFill>
              </a:rPr>
              <a:t>) </a:t>
            </a:r>
            <a:endParaRPr lang="en-GB" sz="1000" dirty="0"/>
          </a:p>
          <a:p>
            <a:pPr algn="just">
              <a:tabLst>
                <a:tab pos="266700" algn="l"/>
              </a:tabLst>
            </a:pPr>
            <a:endParaRPr lang="en-GB" sz="1000" dirty="0"/>
          </a:p>
        </p:txBody>
      </p:sp>
    </p:spTree>
    <p:extLst>
      <p:ext uri="{BB962C8B-B14F-4D97-AF65-F5344CB8AC3E}">
        <p14:creationId xmlns:p14="http://schemas.microsoft.com/office/powerpoint/2010/main" val="278945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b="1" dirty="0" smtClean="0"/>
              <a:t>C&amp;E: </a:t>
            </a:r>
            <a:r>
              <a:rPr lang="en-GB" sz="2400" dirty="0" smtClean="0"/>
              <a:t>International Comparison, &lt;MONTH&gt; &lt;YYYY&gt;</a:t>
            </a:r>
            <a:endParaRPr lang="en-GB" sz="2400" dirty="0"/>
          </a:p>
        </p:txBody>
      </p:sp>
      <p:grpSp>
        <p:nvGrpSpPr>
          <p:cNvPr id="134" name="Group 133"/>
          <p:cNvGrpSpPr/>
          <p:nvPr/>
        </p:nvGrpSpPr>
        <p:grpSpPr>
          <a:xfrm>
            <a:off x="3195976" y="452124"/>
            <a:ext cx="6522202" cy="5995691"/>
            <a:chOff x="3572123" y="1161640"/>
            <a:chExt cx="5190059" cy="4771087"/>
          </a:xfrm>
        </p:grpSpPr>
        <p:grpSp>
          <p:nvGrpSpPr>
            <p:cNvPr id="136" name="Group 258"/>
            <p:cNvGrpSpPr>
              <a:grpSpLocks/>
            </p:cNvGrpSpPr>
            <p:nvPr/>
          </p:nvGrpSpPr>
          <p:grpSpPr bwMode="auto">
            <a:xfrm>
              <a:off x="4996990" y="3284804"/>
              <a:ext cx="738273" cy="938937"/>
              <a:chOff x="5203" y="3274"/>
              <a:chExt cx="599" cy="701"/>
            </a:xfrm>
            <a:solidFill>
              <a:schemeClr val="bg1">
                <a:lumMod val="85000"/>
              </a:schemeClr>
            </a:solidFill>
          </p:grpSpPr>
          <p:sp>
            <p:nvSpPr>
              <p:cNvPr id="527" name="Freeform 259"/>
              <p:cNvSpPr>
                <a:spLocks/>
              </p:cNvSpPr>
              <p:nvPr/>
            </p:nvSpPr>
            <p:spPr bwMode="auto">
              <a:xfrm>
                <a:off x="5203" y="3472"/>
                <a:ext cx="44" cy="26"/>
              </a:xfrm>
              <a:custGeom>
                <a:avLst/>
                <a:gdLst>
                  <a:gd name="T0" fmla="*/ 33 w 44"/>
                  <a:gd name="T1" fmla="*/ 6 h 26"/>
                  <a:gd name="T2" fmla="*/ 44 w 44"/>
                  <a:gd name="T3" fmla="*/ 0 h 26"/>
                  <a:gd name="T4" fmla="*/ 33 w 44"/>
                  <a:gd name="T5" fmla="*/ 18 h 26"/>
                  <a:gd name="T6" fmla="*/ 15 w 44"/>
                  <a:gd name="T7" fmla="*/ 26 h 26"/>
                  <a:gd name="T8" fmla="*/ 5 w 44"/>
                  <a:gd name="T9" fmla="*/ 23 h 26"/>
                  <a:gd name="T10" fmla="*/ 0 w 44"/>
                  <a:gd name="T11" fmla="*/ 16 h 26"/>
                  <a:gd name="T12" fmla="*/ 14 w 44"/>
                  <a:gd name="T13" fmla="*/ 8 h 26"/>
                  <a:gd name="T14" fmla="*/ 33 w 44"/>
                  <a:gd name="T15" fmla="*/ 6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6">
                    <a:moveTo>
                      <a:pt x="33" y="6"/>
                    </a:moveTo>
                    <a:lnTo>
                      <a:pt x="44" y="0"/>
                    </a:lnTo>
                    <a:lnTo>
                      <a:pt x="33" y="18"/>
                    </a:lnTo>
                    <a:lnTo>
                      <a:pt x="15" y="26"/>
                    </a:lnTo>
                    <a:lnTo>
                      <a:pt x="5" y="23"/>
                    </a:lnTo>
                    <a:lnTo>
                      <a:pt x="0" y="16"/>
                    </a:lnTo>
                    <a:lnTo>
                      <a:pt x="14" y="8"/>
                    </a:lnTo>
                    <a:lnTo>
                      <a:pt x="33" y="6"/>
                    </a:lnTo>
                    <a:close/>
                  </a:path>
                </a:pathLst>
              </a:custGeom>
              <a:grpFill/>
              <a:ln w="6350" cmpd="sng">
                <a:solidFill>
                  <a:schemeClr val="bg1">
                    <a:lumMod val="85000"/>
                  </a:schemeClr>
                </a:solidFill>
                <a:round/>
                <a:headEnd/>
                <a:tailEnd/>
              </a:ln>
            </p:spPr>
            <p:txBody>
              <a:bodyPr/>
              <a:lstStyle/>
              <a:p>
                <a:endParaRPr lang="en-GB" dirty="0"/>
              </a:p>
            </p:txBody>
          </p:sp>
          <p:sp>
            <p:nvSpPr>
              <p:cNvPr id="528" name="Freeform 260"/>
              <p:cNvSpPr>
                <a:spLocks/>
              </p:cNvSpPr>
              <p:nvPr/>
            </p:nvSpPr>
            <p:spPr bwMode="auto">
              <a:xfrm>
                <a:off x="5325" y="3430"/>
                <a:ext cx="192" cy="196"/>
              </a:xfrm>
              <a:custGeom>
                <a:avLst/>
                <a:gdLst>
                  <a:gd name="T0" fmla="*/ 7 w 192"/>
                  <a:gd name="T1" fmla="*/ 124 h 196"/>
                  <a:gd name="T2" fmla="*/ 37 w 192"/>
                  <a:gd name="T3" fmla="*/ 133 h 196"/>
                  <a:gd name="T4" fmla="*/ 60 w 192"/>
                  <a:gd name="T5" fmla="*/ 148 h 196"/>
                  <a:gd name="T6" fmla="*/ 79 w 192"/>
                  <a:gd name="T7" fmla="*/ 156 h 196"/>
                  <a:gd name="T8" fmla="*/ 84 w 192"/>
                  <a:gd name="T9" fmla="*/ 164 h 196"/>
                  <a:gd name="T10" fmla="*/ 94 w 192"/>
                  <a:gd name="T11" fmla="*/ 166 h 196"/>
                  <a:gd name="T12" fmla="*/ 96 w 192"/>
                  <a:gd name="T13" fmla="*/ 183 h 196"/>
                  <a:gd name="T14" fmla="*/ 118 w 192"/>
                  <a:gd name="T15" fmla="*/ 193 h 196"/>
                  <a:gd name="T16" fmla="*/ 134 w 192"/>
                  <a:gd name="T17" fmla="*/ 196 h 196"/>
                  <a:gd name="T18" fmla="*/ 153 w 192"/>
                  <a:gd name="T19" fmla="*/ 194 h 196"/>
                  <a:gd name="T20" fmla="*/ 167 w 192"/>
                  <a:gd name="T21" fmla="*/ 175 h 196"/>
                  <a:gd name="T22" fmla="*/ 180 w 192"/>
                  <a:gd name="T23" fmla="*/ 175 h 196"/>
                  <a:gd name="T24" fmla="*/ 188 w 192"/>
                  <a:gd name="T25" fmla="*/ 177 h 196"/>
                  <a:gd name="T26" fmla="*/ 192 w 192"/>
                  <a:gd name="T27" fmla="*/ 174 h 196"/>
                  <a:gd name="T28" fmla="*/ 180 w 192"/>
                  <a:gd name="T29" fmla="*/ 163 h 196"/>
                  <a:gd name="T30" fmla="*/ 177 w 192"/>
                  <a:gd name="T31" fmla="*/ 153 h 196"/>
                  <a:gd name="T32" fmla="*/ 173 w 192"/>
                  <a:gd name="T33" fmla="*/ 151 h 196"/>
                  <a:gd name="T34" fmla="*/ 174 w 192"/>
                  <a:gd name="T35" fmla="*/ 134 h 196"/>
                  <a:gd name="T36" fmla="*/ 167 w 192"/>
                  <a:gd name="T37" fmla="*/ 119 h 196"/>
                  <a:gd name="T38" fmla="*/ 142 w 192"/>
                  <a:gd name="T39" fmla="*/ 103 h 196"/>
                  <a:gd name="T40" fmla="*/ 129 w 192"/>
                  <a:gd name="T41" fmla="*/ 83 h 196"/>
                  <a:gd name="T42" fmla="*/ 133 w 192"/>
                  <a:gd name="T43" fmla="*/ 70 h 196"/>
                  <a:gd name="T44" fmla="*/ 144 w 192"/>
                  <a:gd name="T45" fmla="*/ 53 h 196"/>
                  <a:gd name="T46" fmla="*/ 143 w 192"/>
                  <a:gd name="T47" fmla="*/ 46 h 196"/>
                  <a:gd name="T48" fmla="*/ 147 w 192"/>
                  <a:gd name="T49" fmla="*/ 39 h 196"/>
                  <a:gd name="T50" fmla="*/ 131 w 192"/>
                  <a:gd name="T51" fmla="*/ 33 h 196"/>
                  <a:gd name="T52" fmla="*/ 119 w 192"/>
                  <a:gd name="T53" fmla="*/ 16 h 196"/>
                  <a:gd name="T54" fmla="*/ 118 w 192"/>
                  <a:gd name="T55" fmla="*/ 5 h 196"/>
                  <a:gd name="T56" fmla="*/ 110 w 192"/>
                  <a:gd name="T57" fmla="*/ 6 h 196"/>
                  <a:gd name="T58" fmla="*/ 108 w 192"/>
                  <a:gd name="T59" fmla="*/ 3 h 196"/>
                  <a:gd name="T60" fmla="*/ 83 w 192"/>
                  <a:gd name="T61" fmla="*/ 0 h 196"/>
                  <a:gd name="T62" fmla="*/ 74 w 192"/>
                  <a:gd name="T63" fmla="*/ 7 h 196"/>
                  <a:gd name="T64" fmla="*/ 62 w 192"/>
                  <a:gd name="T65" fmla="*/ 21 h 196"/>
                  <a:gd name="T66" fmla="*/ 51 w 192"/>
                  <a:gd name="T67" fmla="*/ 25 h 196"/>
                  <a:gd name="T68" fmla="*/ 49 w 192"/>
                  <a:gd name="T69" fmla="*/ 63 h 196"/>
                  <a:gd name="T70" fmla="*/ 46 w 192"/>
                  <a:gd name="T71" fmla="*/ 72 h 196"/>
                  <a:gd name="T72" fmla="*/ 0 w 192"/>
                  <a:gd name="T73" fmla="*/ 99 h 196"/>
                  <a:gd name="T74" fmla="*/ 7 w 192"/>
                  <a:gd name="T75" fmla="*/ 124 h 1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6">
                    <a:moveTo>
                      <a:pt x="7" y="124"/>
                    </a:moveTo>
                    <a:lnTo>
                      <a:pt x="37" y="133"/>
                    </a:lnTo>
                    <a:lnTo>
                      <a:pt x="60" y="148"/>
                    </a:lnTo>
                    <a:lnTo>
                      <a:pt x="79" y="156"/>
                    </a:lnTo>
                    <a:lnTo>
                      <a:pt x="84" y="164"/>
                    </a:lnTo>
                    <a:lnTo>
                      <a:pt x="94" y="166"/>
                    </a:lnTo>
                    <a:lnTo>
                      <a:pt x="96" y="183"/>
                    </a:lnTo>
                    <a:lnTo>
                      <a:pt x="118" y="193"/>
                    </a:lnTo>
                    <a:lnTo>
                      <a:pt x="134" y="196"/>
                    </a:lnTo>
                    <a:lnTo>
                      <a:pt x="153" y="194"/>
                    </a:lnTo>
                    <a:lnTo>
                      <a:pt x="167" y="175"/>
                    </a:lnTo>
                    <a:lnTo>
                      <a:pt x="180" y="175"/>
                    </a:lnTo>
                    <a:lnTo>
                      <a:pt x="188" y="177"/>
                    </a:lnTo>
                    <a:lnTo>
                      <a:pt x="192" y="174"/>
                    </a:lnTo>
                    <a:lnTo>
                      <a:pt x="180" y="163"/>
                    </a:lnTo>
                    <a:lnTo>
                      <a:pt x="177" y="153"/>
                    </a:lnTo>
                    <a:lnTo>
                      <a:pt x="173" y="151"/>
                    </a:lnTo>
                    <a:lnTo>
                      <a:pt x="174" y="134"/>
                    </a:lnTo>
                    <a:lnTo>
                      <a:pt x="167" y="119"/>
                    </a:lnTo>
                    <a:lnTo>
                      <a:pt x="142" y="103"/>
                    </a:lnTo>
                    <a:lnTo>
                      <a:pt x="129" y="83"/>
                    </a:lnTo>
                    <a:lnTo>
                      <a:pt x="133" y="70"/>
                    </a:lnTo>
                    <a:lnTo>
                      <a:pt x="144" y="53"/>
                    </a:lnTo>
                    <a:lnTo>
                      <a:pt x="143" y="46"/>
                    </a:lnTo>
                    <a:lnTo>
                      <a:pt x="147" y="39"/>
                    </a:lnTo>
                    <a:lnTo>
                      <a:pt x="131" y="33"/>
                    </a:lnTo>
                    <a:lnTo>
                      <a:pt x="119" y="16"/>
                    </a:lnTo>
                    <a:lnTo>
                      <a:pt x="118" y="5"/>
                    </a:lnTo>
                    <a:lnTo>
                      <a:pt x="110" y="6"/>
                    </a:lnTo>
                    <a:lnTo>
                      <a:pt x="108" y="3"/>
                    </a:lnTo>
                    <a:lnTo>
                      <a:pt x="83" y="0"/>
                    </a:lnTo>
                    <a:lnTo>
                      <a:pt x="74" y="7"/>
                    </a:lnTo>
                    <a:lnTo>
                      <a:pt x="62" y="21"/>
                    </a:lnTo>
                    <a:lnTo>
                      <a:pt x="51" y="25"/>
                    </a:lnTo>
                    <a:lnTo>
                      <a:pt x="49" y="63"/>
                    </a:lnTo>
                    <a:lnTo>
                      <a:pt x="46" y="72"/>
                    </a:lnTo>
                    <a:lnTo>
                      <a:pt x="0" y="99"/>
                    </a:lnTo>
                    <a:lnTo>
                      <a:pt x="7" y="124"/>
                    </a:lnTo>
                    <a:close/>
                  </a:path>
                </a:pathLst>
              </a:custGeom>
              <a:grpFill/>
              <a:ln w="6350" cmpd="sng">
                <a:solidFill>
                  <a:schemeClr val="bg1">
                    <a:lumMod val="85000"/>
                  </a:schemeClr>
                </a:solidFill>
                <a:round/>
                <a:headEnd/>
                <a:tailEnd/>
              </a:ln>
            </p:spPr>
            <p:txBody>
              <a:bodyPr/>
              <a:lstStyle/>
              <a:p>
                <a:endParaRPr lang="en-GB" dirty="0"/>
              </a:p>
            </p:txBody>
          </p:sp>
          <p:sp>
            <p:nvSpPr>
              <p:cNvPr id="529" name="Freeform 261"/>
              <p:cNvSpPr>
                <a:spLocks/>
              </p:cNvSpPr>
              <p:nvPr/>
            </p:nvSpPr>
            <p:spPr bwMode="auto">
              <a:xfrm>
                <a:off x="5236" y="3531"/>
                <a:ext cx="28" cy="90"/>
              </a:xfrm>
              <a:custGeom>
                <a:avLst/>
                <a:gdLst>
                  <a:gd name="T0" fmla="*/ 16 w 28"/>
                  <a:gd name="T1" fmla="*/ 87 h 90"/>
                  <a:gd name="T2" fmla="*/ 25 w 28"/>
                  <a:gd name="T3" fmla="*/ 41 h 90"/>
                  <a:gd name="T4" fmla="*/ 14 w 28"/>
                  <a:gd name="T5" fmla="*/ 42 h 90"/>
                  <a:gd name="T6" fmla="*/ 20 w 28"/>
                  <a:gd name="T7" fmla="*/ 33 h 90"/>
                  <a:gd name="T8" fmla="*/ 15 w 28"/>
                  <a:gd name="T9" fmla="*/ 32 h 90"/>
                  <a:gd name="T10" fmla="*/ 15 w 28"/>
                  <a:gd name="T11" fmla="*/ 23 h 90"/>
                  <a:gd name="T12" fmla="*/ 20 w 28"/>
                  <a:gd name="T13" fmla="*/ 16 h 90"/>
                  <a:gd name="T14" fmla="*/ 27 w 28"/>
                  <a:gd name="T15" fmla="*/ 20 h 90"/>
                  <a:gd name="T16" fmla="*/ 27 w 28"/>
                  <a:gd name="T17" fmla="*/ 12 h 90"/>
                  <a:gd name="T18" fmla="*/ 28 w 28"/>
                  <a:gd name="T19" fmla="*/ 0 h 90"/>
                  <a:gd name="T20" fmla="*/ 26 w 28"/>
                  <a:gd name="T21" fmla="*/ 3 h 90"/>
                  <a:gd name="T22" fmla="*/ 17 w 28"/>
                  <a:gd name="T23" fmla="*/ 2 h 90"/>
                  <a:gd name="T24" fmla="*/ 7 w 28"/>
                  <a:gd name="T25" fmla="*/ 36 h 90"/>
                  <a:gd name="T26" fmla="*/ 0 w 28"/>
                  <a:gd name="T27" fmla="*/ 45 h 90"/>
                  <a:gd name="T28" fmla="*/ 15 w 28"/>
                  <a:gd name="T29" fmla="*/ 90 h 90"/>
                  <a:gd name="T30" fmla="*/ 16 w 28"/>
                  <a:gd name="T31" fmla="*/ 87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 h="90">
                    <a:moveTo>
                      <a:pt x="16" y="87"/>
                    </a:moveTo>
                    <a:lnTo>
                      <a:pt x="25" y="41"/>
                    </a:lnTo>
                    <a:lnTo>
                      <a:pt x="14" y="42"/>
                    </a:lnTo>
                    <a:lnTo>
                      <a:pt x="20" y="33"/>
                    </a:lnTo>
                    <a:lnTo>
                      <a:pt x="15" y="32"/>
                    </a:lnTo>
                    <a:lnTo>
                      <a:pt x="15" y="23"/>
                    </a:lnTo>
                    <a:lnTo>
                      <a:pt x="20" y="16"/>
                    </a:lnTo>
                    <a:lnTo>
                      <a:pt x="27" y="20"/>
                    </a:lnTo>
                    <a:lnTo>
                      <a:pt x="27" y="12"/>
                    </a:lnTo>
                    <a:lnTo>
                      <a:pt x="28" y="0"/>
                    </a:lnTo>
                    <a:lnTo>
                      <a:pt x="26" y="3"/>
                    </a:lnTo>
                    <a:lnTo>
                      <a:pt x="17" y="2"/>
                    </a:lnTo>
                    <a:lnTo>
                      <a:pt x="7" y="36"/>
                    </a:lnTo>
                    <a:lnTo>
                      <a:pt x="0" y="45"/>
                    </a:lnTo>
                    <a:lnTo>
                      <a:pt x="15" y="90"/>
                    </a:lnTo>
                    <a:lnTo>
                      <a:pt x="16" y="87"/>
                    </a:lnTo>
                    <a:close/>
                  </a:path>
                </a:pathLst>
              </a:custGeom>
              <a:grpFill/>
              <a:ln w="6350" cmpd="sng">
                <a:solidFill>
                  <a:schemeClr val="bg1">
                    <a:lumMod val="85000"/>
                  </a:schemeClr>
                </a:solidFill>
                <a:round/>
                <a:headEnd/>
                <a:tailEnd/>
              </a:ln>
            </p:spPr>
            <p:txBody>
              <a:bodyPr/>
              <a:lstStyle/>
              <a:p>
                <a:endParaRPr lang="en-GB" dirty="0"/>
              </a:p>
            </p:txBody>
          </p:sp>
          <p:sp>
            <p:nvSpPr>
              <p:cNvPr id="530" name="Freeform 262"/>
              <p:cNvSpPr>
                <a:spLocks/>
              </p:cNvSpPr>
              <p:nvPr/>
            </p:nvSpPr>
            <p:spPr bwMode="auto">
              <a:xfrm>
                <a:off x="5250" y="3529"/>
                <a:ext cx="82" cy="95"/>
              </a:xfrm>
              <a:custGeom>
                <a:avLst/>
                <a:gdLst>
                  <a:gd name="T0" fmla="*/ 75 w 82"/>
                  <a:gd name="T1" fmla="*/ 0 h 95"/>
                  <a:gd name="T2" fmla="*/ 32 w 82"/>
                  <a:gd name="T3" fmla="*/ 23 h 95"/>
                  <a:gd name="T4" fmla="*/ 18 w 82"/>
                  <a:gd name="T5" fmla="*/ 14 h 95"/>
                  <a:gd name="T6" fmla="*/ 13 w 82"/>
                  <a:gd name="T7" fmla="*/ 14 h 95"/>
                  <a:gd name="T8" fmla="*/ 13 w 82"/>
                  <a:gd name="T9" fmla="*/ 22 h 95"/>
                  <a:gd name="T10" fmla="*/ 6 w 82"/>
                  <a:gd name="T11" fmla="*/ 18 h 95"/>
                  <a:gd name="T12" fmla="*/ 1 w 82"/>
                  <a:gd name="T13" fmla="*/ 25 h 95"/>
                  <a:gd name="T14" fmla="*/ 1 w 82"/>
                  <a:gd name="T15" fmla="*/ 34 h 95"/>
                  <a:gd name="T16" fmla="*/ 6 w 82"/>
                  <a:gd name="T17" fmla="*/ 35 h 95"/>
                  <a:gd name="T18" fmla="*/ 0 w 82"/>
                  <a:gd name="T19" fmla="*/ 44 h 95"/>
                  <a:gd name="T20" fmla="*/ 11 w 82"/>
                  <a:gd name="T21" fmla="*/ 43 h 95"/>
                  <a:gd name="T22" fmla="*/ 2 w 82"/>
                  <a:gd name="T23" fmla="*/ 89 h 95"/>
                  <a:gd name="T24" fmla="*/ 2 w 82"/>
                  <a:gd name="T25" fmla="*/ 93 h 95"/>
                  <a:gd name="T26" fmla="*/ 24 w 82"/>
                  <a:gd name="T27" fmla="*/ 95 h 95"/>
                  <a:gd name="T28" fmla="*/ 35 w 82"/>
                  <a:gd name="T29" fmla="*/ 79 h 95"/>
                  <a:gd name="T30" fmla="*/ 50 w 82"/>
                  <a:gd name="T31" fmla="*/ 76 h 95"/>
                  <a:gd name="T32" fmla="*/ 53 w 82"/>
                  <a:gd name="T33" fmla="*/ 67 h 95"/>
                  <a:gd name="T34" fmla="*/ 61 w 82"/>
                  <a:gd name="T35" fmla="*/ 62 h 95"/>
                  <a:gd name="T36" fmla="*/ 40 w 82"/>
                  <a:gd name="T37" fmla="*/ 40 h 95"/>
                  <a:gd name="T38" fmla="*/ 77 w 82"/>
                  <a:gd name="T39" fmla="*/ 33 h 95"/>
                  <a:gd name="T40" fmla="*/ 82 w 82"/>
                  <a:gd name="T41" fmla="*/ 25 h 95"/>
                  <a:gd name="T42" fmla="*/ 75 w 82"/>
                  <a:gd name="T43" fmla="*/ 0 h 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2" h="95">
                    <a:moveTo>
                      <a:pt x="75" y="0"/>
                    </a:moveTo>
                    <a:lnTo>
                      <a:pt x="32" y="23"/>
                    </a:lnTo>
                    <a:lnTo>
                      <a:pt x="18" y="14"/>
                    </a:lnTo>
                    <a:lnTo>
                      <a:pt x="13" y="14"/>
                    </a:lnTo>
                    <a:lnTo>
                      <a:pt x="13" y="22"/>
                    </a:lnTo>
                    <a:lnTo>
                      <a:pt x="6" y="18"/>
                    </a:lnTo>
                    <a:lnTo>
                      <a:pt x="1" y="25"/>
                    </a:lnTo>
                    <a:lnTo>
                      <a:pt x="1" y="34"/>
                    </a:lnTo>
                    <a:lnTo>
                      <a:pt x="6" y="35"/>
                    </a:lnTo>
                    <a:lnTo>
                      <a:pt x="0" y="44"/>
                    </a:lnTo>
                    <a:lnTo>
                      <a:pt x="11" y="43"/>
                    </a:lnTo>
                    <a:lnTo>
                      <a:pt x="2" y="89"/>
                    </a:lnTo>
                    <a:lnTo>
                      <a:pt x="2" y="93"/>
                    </a:lnTo>
                    <a:lnTo>
                      <a:pt x="24" y="95"/>
                    </a:lnTo>
                    <a:lnTo>
                      <a:pt x="35" y="79"/>
                    </a:lnTo>
                    <a:lnTo>
                      <a:pt x="50" y="76"/>
                    </a:lnTo>
                    <a:lnTo>
                      <a:pt x="53" y="67"/>
                    </a:lnTo>
                    <a:lnTo>
                      <a:pt x="61" y="62"/>
                    </a:lnTo>
                    <a:lnTo>
                      <a:pt x="40" y="40"/>
                    </a:lnTo>
                    <a:lnTo>
                      <a:pt x="77" y="33"/>
                    </a:lnTo>
                    <a:lnTo>
                      <a:pt x="82" y="25"/>
                    </a:lnTo>
                    <a:lnTo>
                      <a:pt x="75" y="0"/>
                    </a:lnTo>
                    <a:close/>
                  </a:path>
                </a:pathLst>
              </a:custGeom>
              <a:grpFill/>
              <a:ln w="6350" cmpd="sng">
                <a:solidFill>
                  <a:schemeClr val="bg1">
                    <a:lumMod val="85000"/>
                  </a:schemeClr>
                </a:solidFill>
                <a:round/>
                <a:headEnd/>
                <a:tailEnd/>
              </a:ln>
            </p:spPr>
            <p:txBody>
              <a:bodyPr/>
              <a:lstStyle/>
              <a:p>
                <a:endParaRPr lang="en-GB" dirty="0"/>
              </a:p>
            </p:txBody>
          </p:sp>
          <p:sp>
            <p:nvSpPr>
              <p:cNvPr id="531" name="Freeform 263"/>
              <p:cNvSpPr>
                <a:spLocks/>
              </p:cNvSpPr>
              <p:nvPr/>
            </p:nvSpPr>
            <p:spPr bwMode="auto">
              <a:xfrm>
                <a:off x="5478" y="3605"/>
                <a:ext cx="33" cy="32"/>
              </a:xfrm>
              <a:custGeom>
                <a:avLst/>
                <a:gdLst>
                  <a:gd name="T0" fmla="*/ 33 w 33"/>
                  <a:gd name="T1" fmla="*/ 32 h 32"/>
                  <a:gd name="T2" fmla="*/ 21 w 33"/>
                  <a:gd name="T3" fmla="*/ 32 h 32"/>
                  <a:gd name="T4" fmla="*/ 16 w 33"/>
                  <a:gd name="T5" fmla="*/ 24 h 32"/>
                  <a:gd name="T6" fmla="*/ 0 w 33"/>
                  <a:gd name="T7" fmla="*/ 19 h 32"/>
                  <a:gd name="T8" fmla="*/ 14 w 33"/>
                  <a:gd name="T9" fmla="*/ 0 h 32"/>
                  <a:gd name="T10" fmla="*/ 27 w 33"/>
                  <a:gd name="T11" fmla="*/ 0 h 32"/>
                  <a:gd name="T12" fmla="*/ 31 w 33"/>
                  <a:gd name="T13" fmla="*/ 8 h 32"/>
                  <a:gd name="T14" fmla="*/ 21 w 33"/>
                  <a:gd name="T15" fmla="*/ 16 h 32"/>
                  <a:gd name="T16" fmla="*/ 28 w 33"/>
                  <a:gd name="T17" fmla="*/ 17 h 32"/>
                  <a:gd name="T18" fmla="*/ 33 w 33"/>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32">
                    <a:moveTo>
                      <a:pt x="33" y="32"/>
                    </a:moveTo>
                    <a:lnTo>
                      <a:pt x="21" y="32"/>
                    </a:lnTo>
                    <a:lnTo>
                      <a:pt x="16" y="24"/>
                    </a:lnTo>
                    <a:lnTo>
                      <a:pt x="0" y="19"/>
                    </a:lnTo>
                    <a:lnTo>
                      <a:pt x="14" y="0"/>
                    </a:lnTo>
                    <a:lnTo>
                      <a:pt x="27" y="0"/>
                    </a:lnTo>
                    <a:lnTo>
                      <a:pt x="31" y="8"/>
                    </a:lnTo>
                    <a:lnTo>
                      <a:pt x="21" y="16"/>
                    </a:lnTo>
                    <a:lnTo>
                      <a:pt x="28" y="17"/>
                    </a:lnTo>
                    <a:lnTo>
                      <a:pt x="33" y="32"/>
                    </a:lnTo>
                    <a:close/>
                  </a:path>
                </a:pathLst>
              </a:custGeom>
              <a:grpFill/>
              <a:ln w="6350" cmpd="sng">
                <a:solidFill>
                  <a:schemeClr val="bg1">
                    <a:lumMod val="85000"/>
                  </a:schemeClr>
                </a:solidFill>
                <a:round/>
                <a:headEnd/>
                <a:tailEnd/>
              </a:ln>
            </p:spPr>
            <p:txBody>
              <a:bodyPr/>
              <a:lstStyle/>
              <a:p>
                <a:endParaRPr lang="en-GB" dirty="0"/>
              </a:p>
            </p:txBody>
          </p:sp>
          <p:sp>
            <p:nvSpPr>
              <p:cNvPr id="532" name="Freeform 264"/>
              <p:cNvSpPr>
                <a:spLocks/>
              </p:cNvSpPr>
              <p:nvPr/>
            </p:nvSpPr>
            <p:spPr bwMode="auto">
              <a:xfrm>
                <a:off x="5253" y="3496"/>
                <a:ext cx="33" cy="38"/>
              </a:xfrm>
              <a:custGeom>
                <a:avLst/>
                <a:gdLst>
                  <a:gd name="T0" fmla="*/ 11 w 33"/>
                  <a:gd name="T1" fmla="*/ 35 h 38"/>
                  <a:gd name="T2" fmla="*/ 9 w 33"/>
                  <a:gd name="T3" fmla="*/ 38 h 38"/>
                  <a:gd name="T4" fmla="*/ 0 w 33"/>
                  <a:gd name="T5" fmla="*/ 37 h 38"/>
                  <a:gd name="T6" fmla="*/ 20 w 33"/>
                  <a:gd name="T7" fmla="*/ 0 h 38"/>
                  <a:gd name="T8" fmla="*/ 29 w 33"/>
                  <a:gd name="T9" fmla="*/ 0 h 38"/>
                  <a:gd name="T10" fmla="*/ 27 w 33"/>
                  <a:gd name="T11" fmla="*/ 4 h 38"/>
                  <a:gd name="T12" fmla="*/ 33 w 33"/>
                  <a:gd name="T13" fmla="*/ 12 h 38"/>
                  <a:gd name="T14" fmla="*/ 26 w 33"/>
                  <a:gd name="T15" fmla="*/ 18 h 38"/>
                  <a:gd name="T16" fmla="*/ 27 w 33"/>
                  <a:gd name="T17" fmla="*/ 20 h 38"/>
                  <a:gd name="T18" fmla="*/ 21 w 33"/>
                  <a:gd name="T19" fmla="*/ 21 h 38"/>
                  <a:gd name="T20" fmla="*/ 21 w 33"/>
                  <a:gd name="T21" fmla="*/ 27 h 38"/>
                  <a:gd name="T22" fmla="*/ 11 w 33"/>
                  <a:gd name="T23" fmla="*/ 35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 h="38">
                    <a:moveTo>
                      <a:pt x="11" y="35"/>
                    </a:moveTo>
                    <a:lnTo>
                      <a:pt x="9" y="38"/>
                    </a:lnTo>
                    <a:lnTo>
                      <a:pt x="0" y="37"/>
                    </a:lnTo>
                    <a:lnTo>
                      <a:pt x="20" y="0"/>
                    </a:lnTo>
                    <a:lnTo>
                      <a:pt x="29" y="0"/>
                    </a:lnTo>
                    <a:lnTo>
                      <a:pt x="27" y="4"/>
                    </a:lnTo>
                    <a:lnTo>
                      <a:pt x="33" y="12"/>
                    </a:lnTo>
                    <a:lnTo>
                      <a:pt x="26" y="18"/>
                    </a:lnTo>
                    <a:lnTo>
                      <a:pt x="27" y="20"/>
                    </a:lnTo>
                    <a:lnTo>
                      <a:pt x="21" y="21"/>
                    </a:lnTo>
                    <a:lnTo>
                      <a:pt x="21" y="27"/>
                    </a:lnTo>
                    <a:lnTo>
                      <a:pt x="11" y="35"/>
                    </a:lnTo>
                    <a:close/>
                  </a:path>
                </a:pathLst>
              </a:custGeom>
              <a:grpFill/>
              <a:ln w="6350" cmpd="sng">
                <a:solidFill>
                  <a:schemeClr val="bg1">
                    <a:lumMod val="85000"/>
                  </a:schemeClr>
                </a:solidFill>
                <a:round/>
                <a:headEnd/>
                <a:tailEnd/>
              </a:ln>
            </p:spPr>
            <p:txBody>
              <a:bodyPr/>
              <a:lstStyle/>
              <a:p>
                <a:endParaRPr lang="en-GB" dirty="0"/>
              </a:p>
            </p:txBody>
          </p:sp>
          <p:sp>
            <p:nvSpPr>
              <p:cNvPr id="533" name="Freeform 265"/>
              <p:cNvSpPr>
                <a:spLocks/>
              </p:cNvSpPr>
              <p:nvPr/>
            </p:nvSpPr>
            <p:spPr bwMode="auto">
              <a:xfrm>
                <a:off x="5582" y="3716"/>
                <a:ext cx="152" cy="171"/>
              </a:xfrm>
              <a:custGeom>
                <a:avLst/>
                <a:gdLst>
                  <a:gd name="T0" fmla="*/ 20 w 152"/>
                  <a:gd name="T1" fmla="*/ 171 h 171"/>
                  <a:gd name="T2" fmla="*/ 42 w 152"/>
                  <a:gd name="T3" fmla="*/ 163 h 171"/>
                  <a:gd name="T4" fmla="*/ 57 w 152"/>
                  <a:gd name="T5" fmla="*/ 164 h 171"/>
                  <a:gd name="T6" fmla="*/ 69 w 152"/>
                  <a:gd name="T7" fmla="*/ 147 h 171"/>
                  <a:gd name="T8" fmla="*/ 85 w 152"/>
                  <a:gd name="T9" fmla="*/ 143 h 171"/>
                  <a:gd name="T10" fmla="*/ 93 w 152"/>
                  <a:gd name="T11" fmla="*/ 128 h 171"/>
                  <a:gd name="T12" fmla="*/ 113 w 152"/>
                  <a:gd name="T13" fmla="*/ 122 h 171"/>
                  <a:gd name="T14" fmla="*/ 112 w 152"/>
                  <a:gd name="T15" fmla="*/ 101 h 171"/>
                  <a:gd name="T16" fmla="*/ 117 w 152"/>
                  <a:gd name="T17" fmla="*/ 94 h 171"/>
                  <a:gd name="T18" fmla="*/ 122 w 152"/>
                  <a:gd name="T19" fmla="*/ 89 h 171"/>
                  <a:gd name="T20" fmla="*/ 127 w 152"/>
                  <a:gd name="T21" fmla="*/ 93 h 171"/>
                  <a:gd name="T22" fmla="*/ 148 w 152"/>
                  <a:gd name="T23" fmla="*/ 64 h 171"/>
                  <a:gd name="T24" fmla="*/ 152 w 152"/>
                  <a:gd name="T25" fmla="*/ 52 h 171"/>
                  <a:gd name="T26" fmla="*/ 142 w 152"/>
                  <a:gd name="T27" fmla="*/ 44 h 171"/>
                  <a:gd name="T28" fmla="*/ 131 w 152"/>
                  <a:gd name="T29" fmla="*/ 28 h 171"/>
                  <a:gd name="T30" fmla="*/ 95 w 152"/>
                  <a:gd name="T31" fmla="*/ 15 h 171"/>
                  <a:gd name="T32" fmla="*/ 84 w 152"/>
                  <a:gd name="T33" fmla="*/ 0 h 171"/>
                  <a:gd name="T34" fmla="*/ 73 w 152"/>
                  <a:gd name="T35" fmla="*/ 1 h 171"/>
                  <a:gd name="T36" fmla="*/ 78 w 152"/>
                  <a:gd name="T37" fmla="*/ 17 h 171"/>
                  <a:gd name="T38" fmla="*/ 67 w 152"/>
                  <a:gd name="T39" fmla="*/ 21 h 171"/>
                  <a:gd name="T40" fmla="*/ 63 w 152"/>
                  <a:gd name="T41" fmla="*/ 46 h 171"/>
                  <a:gd name="T42" fmla="*/ 73 w 152"/>
                  <a:gd name="T43" fmla="*/ 62 h 171"/>
                  <a:gd name="T44" fmla="*/ 58 w 152"/>
                  <a:gd name="T45" fmla="*/ 102 h 171"/>
                  <a:gd name="T46" fmla="*/ 0 w 152"/>
                  <a:gd name="T47" fmla="*/ 123 h 171"/>
                  <a:gd name="T48" fmla="*/ 20 w 152"/>
                  <a:gd name="T49" fmla="*/ 171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2" h="171">
                    <a:moveTo>
                      <a:pt x="20" y="171"/>
                    </a:moveTo>
                    <a:lnTo>
                      <a:pt x="42" y="163"/>
                    </a:lnTo>
                    <a:lnTo>
                      <a:pt x="57" y="164"/>
                    </a:lnTo>
                    <a:lnTo>
                      <a:pt x="69" y="147"/>
                    </a:lnTo>
                    <a:lnTo>
                      <a:pt x="85" y="143"/>
                    </a:lnTo>
                    <a:lnTo>
                      <a:pt x="93" y="128"/>
                    </a:lnTo>
                    <a:lnTo>
                      <a:pt x="113" y="122"/>
                    </a:lnTo>
                    <a:lnTo>
                      <a:pt x="112" y="101"/>
                    </a:lnTo>
                    <a:lnTo>
                      <a:pt x="117" y="94"/>
                    </a:lnTo>
                    <a:lnTo>
                      <a:pt x="122" y="89"/>
                    </a:lnTo>
                    <a:lnTo>
                      <a:pt x="127" y="93"/>
                    </a:lnTo>
                    <a:lnTo>
                      <a:pt x="148" y="64"/>
                    </a:lnTo>
                    <a:lnTo>
                      <a:pt x="152" y="52"/>
                    </a:lnTo>
                    <a:lnTo>
                      <a:pt x="142" y="44"/>
                    </a:lnTo>
                    <a:lnTo>
                      <a:pt x="131" y="28"/>
                    </a:lnTo>
                    <a:lnTo>
                      <a:pt x="95" y="15"/>
                    </a:lnTo>
                    <a:lnTo>
                      <a:pt x="84" y="0"/>
                    </a:lnTo>
                    <a:lnTo>
                      <a:pt x="73" y="1"/>
                    </a:lnTo>
                    <a:lnTo>
                      <a:pt x="78" y="17"/>
                    </a:lnTo>
                    <a:lnTo>
                      <a:pt x="67" y="21"/>
                    </a:lnTo>
                    <a:lnTo>
                      <a:pt x="63" y="46"/>
                    </a:lnTo>
                    <a:lnTo>
                      <a:pt x="73" y="62"/>
                    </a:lnTo>
                    <a:lnTo>
                      <a:pt x="58" y="102"/>
                    </a:lnTo>
                    <a:lnTo>
                      <a:pt x="0" y="123"/>
                    </a:lnTo>
                    <a:lnTo>
                      <a:pt x="20" y="171"/>
                    </a:lnTo>
                    <a:close/>
                  </a:path>
                </a:pathLst>
              </a:custGeom>
              <a:grpFill/>
              <a:ln w="6350" cmpd="sng">
                <a:solidFill>
                  <a:schemeClr val="bg1">
                    <a:lumMod val="85000"/>
                  </a:schemeClr>
                </a:solidFill>
                <a:round/>
                <a:headEnd/>
                <a:tailEnd/>
              </a:ln>
            </p:spPr>
            <p:txBody>
              <a:bodyPr/>
              <a:lstStyle/>
              <a:p>
                <a:endParaRPr lang="en-GB" dirty="0"/>
              </a:p>
            </p:txBody>
          </p:sp>
          <p:grpSp>
            <p:nvGrpSpPr>
              <p:cNvPr id="534" name="Group 266"/>
              <p:cNvGrpSpPr>
                <a:grpSpLocks/>
              </p:cNvGrpSpPr>
              <p:nvPr/>
            </p:nvGrpSpPr>
            <p:grpSpPr bwMode="auto">
              <a:xfrm>
                <a:off x="5552" y="3686"/>
                <a:ext cx="22" cy="37"/>
                <a:chOff x="5552" y="3686"/>
                <a:chExt cx="22" cy="37"/>
              </a:xfrm>
              <a:grpFill/>
            </p:grpSpPr>
            <p:sp>
              <p:nvSpPr>
                <p:cNvPr id="548" name="Freeform 267"/>
                <p:cNvSpPr>
                  <a:spLocks/>
                </p:cNvSpPr>
                <p:nvPr/>
              </p:nvSpPr>
              <p:spPr bwMode="auto">
                <a:xfrm>
                  <a:off x="5552" y="3686"/>
                  <a:ext cx="4" cy="7"/>
                </a:xfrm>
                <a:custGeom>
                  <a:avLst/>
                  <a:gdLst>
                    <a:gd name="T0" fmla="*/ 4 w 4"/>
                    <a:gd name="T1" fmla="*/ 1 h 7"/>
                    <a:gd name="T2" fmla="*/ 0 w 4"/>
                    <a:gd name="T3" fmla="*/ 0 h 7"/>
                    <a:gd name="T4" fmla="*/ 1 w 4"/>
                    <a:gd name="T5" fmla="*/ 7 h 7"/>
                    <a:gd name="T6" fmla="*/ 4 w 4"/>
                    <a:gd name="T7" fmla="*/ 1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7">
                      <a:moveTo>
                        <a:pt x="4" y="1"/>
                      </a:moveTo>
                      <a:lnTo>
                        <a:pt x="0" y="0"/>
                      </a:lnTo>
                      <a:lnTo>
                        <a:pt x="1" y="7"/>
                      </a:lnTo>
                      <a:lnTo>
                        <a:pt x="4" y="1"/>
                      </a:lnTo>
                      <a:close/>
                    </a:path>
                  </a:pathLst>
                </a:custGeom>
                <a:grpFill/>
                <a:ln w="6350" cmpd="sng">
                  <a:solidFill>
                    <a:schemeClr val="bg1">
                      <a:lumMod val="85000"/>
                    </a:schemeClr>
                  </a:solidFill>
                  <a:round/>
                  <a:headEnd/>
                  <a:tailEnd/>
                </a:ln>
              </p:spPr>
              <p:txBody>
                <a:bodyPr/>
                <a:lstStyle/>
                <a:p>
                  <a:endParaRPr lang="en-GB" dirty="0"/>
                </a:p>
              </p:txBody>
            </p:sp>
            <p:sp>
              <p:nvSpPr>
                <p:cNvPr id="549" name="Freeform 268"/>
                <p:cNvSpPr>
                  <a:spLocks/>
                </p:cNvSpPr>
                <p:nvPr/>
              </p:nvSpPr>
              <p:spPr bwMode="auto">
                <a:xfrm>
                  <a:off x="5558" y="3689"/>
                  <a:ext cx="16" cy="34"/>
                </a:xfrm>
                <a:custGeom>
                  <a:avLst/>
                  <a:gdLst>
                    <a:gd name="T0" fmla="*/ 13 w 16"/>
                    <a:gd name="T1" fmla="*/ 32 h 34"/>
                    <a:gd name="T2" fmla="*/ 16 w 16"/>
                    <a:gd name="T3" fmla="*/ 6 h 34"/>
                    <a:gd name="T4" fmla="*/ 8 w 16"/>
                    <a:gd name="T5" fmla="*/ 0 h 34"/>
                    <a:gd name="T6" fmla="*/ 0 w 16"/>
                    <a:gd name="T7" fmla="*/ 14 h 34"/>
                    <a:gd name="T8" fmla="*/ 0 w 16"/>
                    <a:gd name="T9" fmla="*/ 30 h 34"/>
                    <a:gd name="T10" fmla="*/ 6 w 16"/>
                    <a:gd name="T11" fmla="*/ 34 h 34"/>
                    <a:gd name="T12" fmla="*/ 13 w 16"/>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34">
                      <a:moveTo>
                        <a:pt x="13" y="32"/>
                      </a:moveTo>
                      <a:lnTo>
                        <a:pt x="16" y="6"/>
                      </a:lnTo>
                      <a:lnTo>
                        <a:pt x="8" y="0"/>
                      </a:lnTo>
                      <a:lnTo>
                        <a:pt x="0" y="14"/>
                      </a:lnTo>
                      <a:lnTo>
                        <a:pt x="0" y="30"/>
                      </a:lnTo>
                      <a:lnTo>
                        <a:pt x="6" y="34"/>
                      </a:lnTo>
                      <a:lnTo>
                        <a:pt x="13" y="32"/>
                      </a:lnTo>
                      <a:close/>
                    </a:path>
                  </a:pathLst>
                </a:custGeom>
                <a:grpFill/>
                <a:ln w="6350" cmpd="sng">
                  <a:solidFill>
                    <a:schemeClr val="bg1">
                      <a:lumMod val="85000"/>
                    </a:schemeClr>
                  </a:solidFill>
                  <a:round/>
                  <a:headEnd/>
                  <a:tailEnd/>
                </a:ln>
              </p:spPr>
              <p:txBody>
                <a:bodyPr/>
                <a:lstStyle/>
                <a:p>
                  <a:endParaRPr lang="en-GB" dirty="0"/>
                </a:p>
              </p:txBody>
            </p:sp>
          </p:grpSp>
          <p:sp>
            <p:nvSpPr>
              <p:cNvPr id="535" name="Freeform 269"/>
              <p:cNvSpPr>
                <a:spLocks/>
              </p:cNvSpPr>
              <p:nvPr/>
            </p:nvSpPr>
            <p:spPr bwMode="auto">
              <a:xfrm>
                <a:off x="5247" y="3554"/>
                <a:ext cx="408" cy="354"/>
              </a:xfrm>
              <a:custGeom>
                <a:avLst/>
                <a:gdLst>
                  <a:gd name="T0" fmla="*/ 154 w 408"/>
                  <a:gd name="T1" fmla="*/ 338 h 354"/>
                  <a:gd name="T2" fmla="*/ 146 w 408"/>
                  <a:gd name="T3" fmla="*/ 314 h 354"/>
                  <a:gd name="T4" fmla="*/ 135 w 408"/>
                  <a:gd name="T5" fmla="*/ 305 h 354"/>
                  <a:gd name="T6" fmla="*/ 125 w 408"/>
                  <a:gd name="T7" fmla="*/ 290 h 354"/>
                  <a:gd name="T8" fmla="*/ 121 w 408"/>
                  <a:gd name="T9" fmla="*/ 275 h 354"/>
                  <a:gd name="T10" fmla="*/ 109 w 408"/>
                  <a:gd name="T11" fmla="*/ 263 h 354"/>
                  <a:gd name="T12" fmla="*/ 89 w 408"/>
                  <a:gd name="T13" fmla="*/ 250 h 354"/>
                  <a:gd name="T14" fmla="*/ 84 w 408"/>
                  <a:gd name="T15" fmla="*/ 225 h 354"/>
                  <a:gd name="T16" fmla="*/ 84 w 408"/>
                  <a:gd name="T17" fmla="*/ 215 h 354"/>
                  <a:gd name="T18" fmla="*/ 72 w 408"/>
                  <a:gd name="T19" fmla="*/ 186 h 354"/>
                  <a:gd name="T20" fmla="*/ 60 w 408"/>
                  <a:gd name="T21" fmla="*/ 176 h 354"/>
                  <a:gd name="T22" fmla="*/ 53 w 408"/>
                  <a:gd name="T23" fmla="*/ 175 h 354"/>
                  <a:gd name="T24" fmla="*/ 45 w 408"/>
                  <a:gd name="T25" fmla="*/ 151 h 354"/>
                  <a:gd name="T26" fmla="*/ 10 w 408"/>
                  <a:gd name="T27" fmla="*/ 94 h 354"/>
                  <a:gd name="T28" fmla="*/ 0 w 408"/>
                  <a:gd name="T29" fmla="*/ 93 h 354"/>
                  <a:gd name="T30" fmla="*/ 5 w 408"/>
                  <a:gd name="T31" fmla="*/ 64 h 354"/>
                  <a:gd name="T32" fmla="*/ 5 w 408"/>
                  <a:gd name="T33" fmla="*/ 68 h 354"/>
                  <a:gd name="T34" fmla="*/ 27 w 408"/>
                  <a:gd name="T35" fmla="*/ 70 h 354"/>
                  <a:gd name="T36" fmla="*/ 38 w 408"/>
                  <a:gd name="T37" fmla="*/ 54 h 354"/>
                  <a:gd name="T38" fmla="*/ 53 w 408"/>
                  <a:gd name="T39" fmla="*/ 51 h 354"/>
                  <a:gd name="T40" fmla="*/ 56 w 408"/>
                  <a:gd name="T41" fmla="*/ 42 h 354"/>
                  <a:gd name="T42" fmla="*/ 64 w 408"/>
                  <a:gd name="T43" fmla="*/ 37 h 354"/>
                  <a:gd name="T44" fmla="*/ 43 w 408"/>
                  <a:gd name="T45" fmla="*/ 15 h 354"/>
                  <a:gd name="T46" fmla="*/ 80 w 408"/>
                  <a:gd name="T47" fmla="*/ 8 h 354"/>
                  <a:gd name="T48" fmla="*/ 85 w 408"/>
                  <a:gd name="T49" fmla="*/ 0 h 354"/>
                  <a:gd name="T50" fmla="*/ 115 w 408"/>
                  <a:gd name="T51" fmla="*/ 9 h 354"/>
                  <a:gd name="T52" fmla="*/ 138 w 408"/>
                  <a:gd name="T53" fmla="*/ 24 h 354"/>
                  <a:gd name="T54" fmla="*/ 157 w 408"/>
                  <a:gd name="T55" fmla="*/ 32 h 354"/>
                  <a:gd name="T56" fmla="*/ 162 w 408"/>
                  <a:gd name="T57" fmla="*/ 40 h 354"/>
                  <a:gd name="T58" fmla="*/ 172 w 408"/>
                  <a:gd name="T59" fmla="*/ 42 h 354"/>
                  <a:gd name="T60" fmla="*/ 174 w 408"/>
                  <a:gd name="T61" fmla="*/ 59 h 354"/>
                  <a:gd name="T62" fmla="*/ 196 w 408"/>
                  <a:gd name="T63" fmla="*/ 69 h 354"/>
                  <a:gd name="T64" fmla="*/ 212 w 408"/>
                  <a:gd name="T65" fmla="*/ 70 h 354"/>
                  <a:gd name="T66" fmla="*/ 231 w 408"/>
                  <a:gd name="T67" fmla="*/ 70 h 354"/>
                  <a:gd name="T68" fmla="*/ 247 w 408"/>
                  <a:gd name="T69" fmla="*/ 75 h 354"/>
                  <a:gd name="T70" fmla="*/ 252 w 408"/>
                  <a:gd name="T71" fmla="*/ 83 h 354"/>
                  <a:gd name="T72" fmla="*/ 264 w 408"/>
                  <a:gd name="T73" fmla="*/ 83 h 354"/>
                  <a:gd name="T74" fmla="*/ 272 w 408"/>
                  <a:gd name="T75" fmla="*/ 98 h 354"/>
                  <a:gd name="T76" fmla="*/ 282 w 408"/>
                  <a:gd name="T77" fmla="*/ 107 h 354"/>
                  <a:gd name="T78" fmla="*/ 284 w 408"/>
                  <a:gd name="T79" fmla="*/ 114 h 354"/>
                  <a:gd name="T80" fmla="*/ 298 w 408"/>
                  <a:gd name="T81" fmla="*/ 123 h 354"/>
                  <a:gd name="T82" fmla="*/ 301 w 408"/>
                  <a:gd name="T83" fmla="*/ 133 h 354"/>
                  <a:gd name="T84" fmla="*/ 299 w 408"/>
                  <a:gd name="T85" fmla="*/ 142 h 354"/>
                  <a:gd name="T86" fmla="*/ 311 w 408"/>
                  <a:gd name="T87" fmla="*/ 165 h 354"/>
                  <a:gd name="T88" fmla="*/ 317 w 408"/>
                  <a:gd name="T89" fmla="*/ 169 h 354"/>
                  <a:gd name="T90" fmla="*/ 329 w 408"/>
                  <a:gd name="T91" fmla="*/ 186 h 354"/>
                  <a:gd name="T92" fmla="*/ 335 w 408"/>
                  <a:gd name="T93" fmla="*/ 202 h 354"/>
                  <a:gd name="T94" fmla="*/ 394 w 408"/>
                  <a:gd name="T95" fmla="*/ 212 h 354"/>
                  <a:gd name="T96" fmla="*/ 398 w 408"/>
                  <a:gd name="T97" fmla="*/ 208 h 354"/>
                  <a:gd name="T98" fmla="*/ 408 w 408"/>
                  <a:gd name="T99" fmla="*/ 224 h 354"/>
                  <a:gd name="T100" fmla="*/ 393 w 408"/>
                  <a:gd name="T101" fmla="*/ 264 h 354"/>
                  <a:gd name="T102" fmla="*/ 335 w 408"/>
                  <a:gd name="T103" fmla="*/ 285 h 354"/>
                  <a:gd name="T104" fmla="*/ 274 w 408"/>
                  <a:gd name="T105" fmla="*/ 300 h 354"/>
                  <a:gd name="T106" fmla="*/ 225 w 408"/>
                  <a:gd name="T107" fmla="*/ 354 h 354"/>
                  <a:gd name="T108" fmla="*/ 225 w 408"/>
                  <a:gd name="T109" fmla="*/ 332 h 354"/>
                  <a:gd name="T110" fmla="*/ 190 w 408"/>
                  <a:gd name="T111" fmla="*/ 319 h 354"/>
                  <a:gd name="T112" fmla="*/ 170 w 408"/>
                  <a:gd name="T113" fmla="*/ 324 h 354"/>
                  <a:gd name="T114" fmla="*/ 154 w 408"/>
                  <a:gd name="T115" fmla="*/ 338 h 3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08" h="354">
                    <a:moveTo>
                      <a:pt x="154" y="338"/>
                    </a:moveTo>
                    <a:lnTo>
                      <a:pt x="146" y="314"/>
                    </a:lnTo>
                    <a:lnTo>
                      <a:pt x="135" y="305"/>
                    </a:lnTo>
                    <a:lnTo>
                      <a:pt x="125" y="290"/>
                    </a:lnTo>
                    <a:lnTo>
                      <a:pt x="121" y="275"/>
                    </a:lnTo>
                    <a:lnTo>
                      <a:pt x="109" y="263"/>
                    </a:lnTo>
                    <a:lnTo>
                      <a:pt x="89" y="250"/>
                    </a:lnTo>
                    <a:lnTo>
                      <a:pt x="84" y="225"/>
                    </a:lnTo>
                    <a:lnTo>
                      <a:pt x="84" y="215"/>
                    </a:lnTo>
                    <a:lnTo>
                      <a:pt x="72" y="186"/>
                    </a:lnTo>
                    <a:lnTo>
                      <a:pt x="60" y="176"/>
                    </a:lnTo>
                    <a:lnTo>
                      <a:pt x="53" y="175"/>
                    </a:lnTo>
                    <a:lnTo>
                      <a:pt x="45" y="151"/>
                    </a:lnTo>
                    <a:lnTo>
                      <a:pt x="10" y="94"/>
                    </a:lnTo>
                    <a:lnTo>
                      <a:pt x="0" y="93"/>
                    </a:lnTo>
                    <a:lnTo>
                      <a:pt x="5" y="64"/>
                    </a:lnTo>
                    <a:lnTo>
                      <a:pt x="5" y="68"/>
                    </a:lnTo>
                    <a:lnTo>
                      <a:pt x="27" y="70"/>
                    </a:lnTo>
                    <a:lnTo>
                      <a:pt x="38" y="54"/>
                    </a:lnTo>
                    <a:lnTo>
                      <a:pt x="53" y="51"/>
                    </a:lnTo>
                    <a:lnTo>
                      <a:pt x="56" y="42"/>
                    </a:lnTo>
                    <a:lnTo>
                      <a:pt x="64" y="37"/>
                    </a:lnTo>
                    <a:lnTo>
                      <a:pt x="43" y="15"/>
                    </a:lnTo>
                    <a:lnTo>
                      <a:pt x="80" y="8"/>
                    </a:lnTo>
                    <a:lnTo>
                      <a:pt x="85" y="0"/>
                    </a:lnTo>
                    <a:lnTo>
                      <a:pt x="115" y="9"/>
                    </a:lnTo>
                    <a:lnTo>
                      <a:pt x="138" y="24"/>
                    </a:lnTo>
                    <a:lnTo>
                      <a:pt x="157" y="32"/>
                    </a:lnTo>
                    <a:lnTo>
                      <a:pt x="162" y="40"/>
                    </a:lnTo>
                    <a:lnTo>
                      <a:pt x="172" y="42"/>
                    </a:lnTo>
                    <a:lnTo>
                      <a:pt x="174" y="59"/>
                    </a:lnTo>
                    <a:lnTo>
                      <a:pt x="196" y="69"/>
                    </a:lnTo>
                    <a:lnTo>
                      <a:pt x="212" y="70"/>
                    </a:lnTo>
                    <a:lnTo>
                      <a:pt x="231" y="70"/>
                    </a:lnTo>
                    <a:lnTo>
                      <a:pt x="247" y="75"/>
                    </a:lnTo>
                    <a:lnTo>
                      <a:pt x="252" y="83"/>
                    </a:lnTo>
                    <a:lnTo>
                      <a:pt x="264" y="83"/>
                    </a:lnTo>
                    <a:lnTo>
                      <a:pt x="272" y="98"/>
                    </a:lnTo>
                    <a:lnTo>
                      <a:pt x="282" y="107"/>
                    </a:lnTo>
                    <a:lnTo>
                      <a:pt x="284" y="114"/>
                    </a:lnTo>
                    <a:lnTo>
                      <a:pt x="298" y="123"/>
                    </a:lnTo>
                    <a:lnTo>
                      <a:pt x="301" y="133"/>
                    </a:lnTo>
                    <a:lnTo>
                      <a:pt x="299" y="142"/>
                    </a:lnTo>
                    <a:lnTo>
                      <a:pt x="311" y="165"/>
                    </a:lnTo>
                    <a:lnTo>
                      <a:pt x="317" y="169"/>
                    </a:lnTo>
                    <a:lnTo>
                      <a:pt x="329" y="186"/>
                    </a:lnTo>
                    <a:lnTo>
                      <a:pt x="335" y="202"/>
                    </a:lnTo>
                    <a:lnTo>
                      <a:pt x="394" y="212"/>
                    </a:lnTo>
                    <a:lnTo>
                      <a:pt x="398" y="208"/>
                    </a:lnTo>
                    <a:lnTo>
                      <a:pt x="408" y="224"/>
                    </a:lnTo>
                    <a:lnTo>
                      <a:pt x="393" y="264"/>
                    </a:lnTo>
                    <a:lnTo>
                      <a:pt x="335" y="285"/>
                    </a:lnTo>
                    <a:lnTo>
                      <a:pt x="274" y="300"/>
                    </a:lnTo>
                    <a:lnTo>
                      <a:pt x="225" y="354"/>
                    </a:lnTo>
                    <a:lnTo>
                      <a:pt x="225" y="332"/>
                    </a:lnTo>
                    <a:lnTo>
                      <a:pt x="190" y="319"/>
                    </a:lnTo>
                    <a:lnTo>
                      <a:pt x="170" y="324"/>
                    </a:lnTo>
                    <a:lnTo>
                      <a:pt x="154" y="338"/>
                    </a:lnTo>
                    <a:close/>
                  </a:path>
                </a:pathLst>
              </a:custGeom>
              <a:grpFill/>
              <a:ln w="6350" cmpd="sng">
                <a:solidFill>
                  <a:schemeClr val="bg1">
                    <a:lumMod val="85000"/>
                  </a:schemeClr>
                </a:solidFill>
                <a:round/>
                <a:headEnd/>
                <a:tailEnd/>
              </a:ln>
            </p:spPr>
            <p:txBody>
              <a:bodyPr/>
              <a:lstStyle/>
              <a:p>
                <a:endParaRPr lang="en-GB" dirty="0"/>
              </a:p>
            </p:txBody>
          </p:sp>
          <p:sp>
            <p:nvSpPr>
              <p:cNvPr id="536" name="Freeform 270"/>
              <p:cNvSpPr>
                <a:spLocks/>
              </p:cNvSpPr>
              <p:nvPr/>
            </p:nvSpPr>
            <p:spPr bwMode="auto">
              <a:xfrm>
                <a:off x="5263" y="3434"/>
                <a:ext cx="136" cy="118"/>
              </a:xfrm>
              <a:custGeom>
                <a:avLst/>
                <a:gdLst>
                  <a:gd name="T0" fmla="*/ 62 w 136"/>
                  <a:gd name="T1" fmla="*/ 95 h 118"/>
                  <a:gd name="T2" fmla="*/ 19 w 136"/>
                  <a:gd name="T3" fmla="*/ 118 h 118"/>
                  <a:gd name="T4" fmla="*/ 5 w 136"/>
                  <a:gd name="T5" fmla="*/ 109 h 118"/>
                  <a:gd name="T6" fmla="*/ 0 w 136"/>
                  <a:gd name="T7" fmla="*/ 109 h 118"/>
                  <a:gd name="T8" fmla="*/ 1 w 136"/>
                  <a:gd name="T9" fmla="*/ 97 h 118"/>
                  <a:gd name="T10" fmla="*/ 11 w 136"/>
                  <a:gd name="T11" fmla="*/ 89 h 118"/>
                  <a:gd name="T12" fmla="*/ 11 w 136"/>
                  <a:gd name="T13" fmla="*/ 83 h 118"/>
                  <a:gd name="T14" fmla="*/ 17 w 136"/>
                  <a:gd name="T15" fmla="*/ 82 h 118"/>
                  <a:gd name="T16" fmla="*/ 16 w 136"/>
                  <a:gd name="T17" fmla="*/ 80 h 118"/>
                  <a:gd name="T18" fmla="*/ 23 w 136"/>
                  <a:gd name="T19" fmla="*/ 74 h 118"/>
                  <a:gd name="T20" fmla="*/ 17 w 136"/>
                  <a:gd name="T21" fmla="*/ 66 h 118"/>
                  <a:gd name="T22" fmla="*/ 19 w 136"/>
                  <a:gd name="T23" fmla="*/ 62 h 118"/>
                  <a:gd name="T24" fmla="*/ 10 w 136"/>
                  <a:gd name="T25" fmla="*/ 62 h 118"/>
                  <a:gd name="T26" fmla="*/ 9 w 136"/>
                  <a:gd name="T27" fmla="*/ 36 h 118"/>
                  <a:gd name="T28" fmla="*/ 9 w 136"/>
                  <a:gd name="T29" fmla="*/ 31 h 118"/>
                  <a:gd name="T30" fmla="*/ 13 w 136"/>
                  <a:gd name="T31" fmla="*/ 35 h 118"/>
                  <a:gd name="T32" fmla="*/ 17 w 136"/>
                  <a:gd name="T33" fmla="*/ 26 h 118"/>
                  <a:gd name="T34" fmla="*/ 23 w 136"/>
                  <a:gd name="T35" fmla="*/ 26 h 118"/>
                  <a:gd name="T36" fmla="*/ 20 w 136"/>
                  <a:gd name="T37" fmla="*/ 20 h 118"/>
                  <a:gd name="T38" fmla="*/ 23 w 136"/>
                  <a:gd name="T39" fmla="*/ 11 h 118"/>
                  <a:gd name="T40" fmla="*/ 39 w 136"/>
                  <a:gd name="T41" fmla="*/ 16 h 118"/>
                  <a:gd name="T42" fmla="*/ 57 w 136"/>
                  <a:gd name="T43" fmla="*/ 9 h 118"/>
                  <a:gd name="T44" fmla="*/ 72 w 136"/>
                  <a:gd name="T45" fmla="*/ 15 h 118"/>
                  <a:gd name="T46" fmla="*/ 102 w 136"/>
                  <a:gd name="T47" fmla="*/ 3 h 118"/>
                  <a:gd name="T48" fmla="*/ 122 w 136"/>
                  <a:gd name="T49" fmla="*/ 5 h 118"/>
                  <a:gd name="T50" fmla="*/ 130 w 136"/>
                  <a:gd name="T51" fmla="*/ 0 h 118"/>
                  <a:gd name="T52" fmla="*/ 136 w 136"/>
                  <a:gd name="T53" fmla="*/ 3 h 118"/>
                  <a:gd name="T54" fmla="*/ 124 w 136"/>
                  <a:gd name="T55" fmla="*/ 17 h 118"/>
                  <a:gd name="T56" fmla="*/ 113 w 136"/>
                  <a:gd name="T57" fmla="*/ 21 h 118"/>
                  <a:gd name="T58" fmla="*/ 111 w 136"/>
                  <a:gd name="T59" fmla="*/ 59 h 118"/>
                  <a:gd name="T60" fmla="*/ 108 w 136"/>
                  <a:gd name="T61" fmla="*/ 68 h 118"/>
                  <a:gd name="T62" fmla="*/ 62 w 136"/>
                  <a:gd name="T63" fmla="*/ 9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6" h="118">
                    <a:moveTo>
                      <a:pt x="62" y="95"/>
                    </a:moveTo>
                    <a:lnTo>
                      <a:pt x="19" y="118"/>
                    </a:lnTo>
                    <a:lnTo>
                      <a:pt x="5" y="109"/>
                    </a:lnTo>
                    <a:lnTo>
                      <a:pt x="0" y="109"/>
                    </a:lnTo>
                    <a:lnTo>
                      <a:pt x="1" y="97"/>
                    </a:lnTo>
                    <a:lnTo>
                      <a:pt x="11" y="89"/>
                    </a:lnTo>
                    <a:lnTo>
                      <a:pt x="11" y="83"/>
                    </a:lnTo>
                    <a:lnTo>
                      <a:pt x="17" y="82"/>
                    </a:lnTo>
                    <a:lnTo>
                      <a:pt x="16" y="80"/>
                    </a:lnTo>
                    <a:lnTo>
                      <a:pt x="23" y="74"/>
                    </a:lnTo>
                    <a:lnTo>
                      <a:pt x="17" y="66"/>
                    </a:lnTo>
                    <a:lnTo>
                      <a:pt x="19" y="62"/>
                    </a:lnTo>
                    <a:lnTo>
                      <a:pt x="10" y="62"/>
                    </a:lnTo>
                    <a:lnTo>
                      <a:pt x="9" y="36"/>
                    </a:lnTo>
                    <a:lnTo>
                      <a:pt x="9" y="31"/>
                    </a:lnTo>
                    <a:lnTo>
                      <a:pt x="13" y="35"/>
                    </a:lnTo>
                    <a:lnTo>
                      <a:pt x="17" y="26"/>
                    </a:lnTo>
                    <a:lnTo>
                      <a:pt x="23" y="26"/>
                    </a:lnTo>
                    <a:lnTo>
                      <a:pt x="20" y="20"/>
                    </a:lnTo>
                    <a:lnTo>
                      <a:pt x="23" y="11"/>
                    </a:lnTo>
                    <a:lnTo>
                      <a:pt x="39" y="16"/>
                    </a:lnTo>
                    <a:lnTo>
                      <a:pt x="57" y="9"/>
                    </a:lnTo>
                    <a:lnTo>
                      <a:pt x="72" y="15"/>
                    </a:lnTo>
                    <a:lnTo>
                      <a:pt x="102" y="3"/>
                    </a:lnTo>
                    <a:lnTo>
                      <a:pt x="122" y="5"/>
                    </a:lnTo>
                    <a:lnTo>
                      <a:pt x="130" y="0"/>
                    </a:lnTo>
                    <a:lnTo>
                      <a:pt x="136" y="3"/>
                    </a:lnTo>
                    <a:lnTo>
                      <a:pt x="124" y="17"/>
                    </a:lnTo>
                    <a:lnTo>
                      <a:pt x="113" y="21"/>
                    </a:lnTo>
                    <a:lnTo>
                      <a:pt x="111" y="59"/>
                    </a:lnTo>
                    <a:lnTo>
                      <a:pt x="108" y="68"/>
                    </a:lnTo>
                    <a:lnTo>
                      <a:pt x="62" y="95"/>
                    </a:lnTo>
                    <a:close/>
                  </a:path>
                </a:pathLst>
              </a:custGeom>
              <a:grpFill/>
              <a:ln w="6350" cmpd="sng">
                <a:solidFill>
                  <a:schemeClr val="bg1">
                    <a:lumMod val="85000"/>
                  </a:schemeClr>
                </a:solidFill>
                <a:round/>
                <a:headEnd/>
                <a:tailEnd/>
              </a:ln>
            </p:spPr>
            <p:txBody>
              <a:bodyPr/>
              <a:lstStyle/>
              <a:p>
                <a:endParaRPr lang="en-GB" dirty="0"/>
              </a:p>
            </p:txBody>
          </p:sp>
          <p:sp>
            <p:nvSpPr>
              <p:cNvPr id="537" name="Freeform 271"/>
              <p:cNvSpPr>
                <a:spLocks/>
              </p:cNvSpPr>
              <p:nvPr/>
            </p:nvSpPr>
            <p:spPr bwMode="auto">
              <a:xfrm>
                <a:off x="5564" y="3691"/>
                <a:ext cx="102" cy="75"/>
              </a:xfrm>
              <a:custGeom>
                <a:avLst/>
                <a:gdLst>
                  <a:gd name="T0" fmla="*/ 102 w 102"/>
                  <a:gd name="T1" fmla="*/ 25 h 75"/>
                  <a:gd name="T2" fmla="*/ 101 w 102"/>
                  <a:gd name="T3" fmla="*/ 9 h 75"/>
                  <a:gd name="T4" fmla="*/ 97 w 102"/>
                  <a:gd name="T5" fmla="*/ 8 h 75"/>
                  <a:gd name="T6" fmla="*/ 97 w 102"/>
                  <a:gd name="T7" fmla="*/ 0 h 75"/>
                  <a:gd name="T8" fmla="*/ 65 w 102"/>
                  <a:gd name="T9" fmla="*/ 34 h 75"/>
                  <a:gd name="T10" fmla="*/ 65 w 102"/>
                  <a:gd name="T11" fmla="*/ 38 h 75"/>
                  <a:gd name="T12" fmla="*/ 56 w 102"/>
                  <a:gd name="T13" fmla="*/ 42 h 75"/>
                  <a:gd name="T14" fmla="*/ 31 w 102"/>
                  <a:gd name="T15" fmla="*/ 40 h 75"/>
                  <a:gd name="T16" fmla="*/ 24 w 102"/>
                  <a:gd name="T17" fmla="*/ 44 h 75"/>
                  <a:gd name="T18" fmla="*/ 14 w 102"/>
                  <a:gd name="T19" fmla="*/ 44 h 75"/>
                  <a:gd name="T20" fmla="*/ 12 w 102"/>
                  <a:gd name="T21" fmla="*/ 39 h 75"/>
                  <a:gd name="T22" fmla="*/ 7 w 102"/>
                  <a:gd name="T23" fmla="*/ 38 h 75"/>
                  <a:gd name="T24" fmla="*/ 7 w 102"/>
                  <a:gd name="T25" fmla="*/ 30 h 75"/>
                  <a:gd name="T26" fmla="*/ 0 w 102"/>
                  <a:gd name="T27" fmla="*/ 32 h 75"/>
                  <a:gd name="T28" fmla="*/ 12 w 102"/>
                  <a:gd name="T29" fmla="*/ 49 h 75"/>
                  <a:gd name="T30" fmla="*/ 18 w 102"/>
                  <a:gd name="T31" fmla="*/ 65 h 75"/>
                  <a:gd name="T32" fmla="*/ 77 w 102"/>
                  <a:gd name="T33" fmla="*/ 75 h 75"/>
                  <a:gd name="T34" fmla="*/ 81 w 102"/>
                  <a:gd name="T35" fmla="*/ 71 h 75"/>
                  <a:gd name="T36" fmla="*/ 85 w 102"/>
                  <a:gd name="T37" fmla="*/ 46 h 75"/>
                  <a:gd name="T38" fmla="*/ 96 w 102"/>
                  <a:gd name="T39" fmla="*/ 42 h 75"/>
                  <a:gd name="T40" fmla="*/ 91 w 102"/>
                  <a:gd name="T41" fmla="*/ 26 h 75"/>
                  <a:gd name="T42" fmla="*/ 102 w 102"/>
                  <a:gd name="T43" fmla="*/ 25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2" h="75">
                    <a:moveTo>
                      <a:pt x="102" y="25"/>
                    </a:moveTo>
                    <a:lnTo>
                      <a:pt x="101" y="9"/>
                    </a:lnTo>
                    <a:lnTo>
                      <a:pt x="97" y="8"/>
                    </a:lnTo>
                    <a:lnTo>
                      <a:pt x="97" y="0"/>
                    </a:lnTo>
                    <a:lnTo>
                      <a:pt x="65" y="34"/>
                    </a:lnTo>
                    <a:lnTo>
                      <a:pt x="65" y="38"/>
                    </a:lnTo>
                    <a:lnTo>
                      <a:pt x="56" y="42"/>
                    </a:lnTo>
                    <a:lnTo>
                      <a:pt x="31" y="40"/>
                    </a:lnTo>
                    <a:lnTo>
                      <a:pt x="24" y="44"/>
                    </a:lnTo>
                    <a:lnTo>
                      <a:pt x="14" y="44"/>
                    </a:lnTo>
                    <a:lnTo>
                      <a:pt x="12" y="39"/>
                    </a:lnTo>
                    <a:lnTo>
                      <a:pt x="7" y="38"/>
                    </a:lnTo>
                    <a:lnTo>
                      <a:pt x="7" y="30"/>
                    </a:lnTo>
                    <a:lnTo>
                      <a:pt x="0" y="32"/>
                    </a:lnTo>
                    <a:lnTo>
                      <a:pt x="12" y="49"/>
                    </a:lnTo>
                    <a:lnTo>
                      <a:pt x="18" y="65"/>
                    </a:lnTo>
                    <a:lnTo>
                      <a:pt x="77" y="75"/>
                    </a:lnTo>
                    <a:lnTo>
                      <a:pt x="81" y="71"/>
                    </a:lnTo>
                    <a:lnTo>
                      <a:pt x="85" y="46"/>
                    </a:lnTo>
                    <a:lnTo>
                      <a:pt x="96" y="42"/>
                    </a:lnTo>
                    <a:lnTo>
                      <a:pt x="91" y="26"/>
                    </a:lnTo>
                    <a:lnTo>
                      <a:pt x="102" y="25"/>
                    </a:lnTo>
                    <a:close/>
                  </a:path>
                </a:pathLst>
              </a:custGeom>
              <a:grpFill/>
              <a:ln w="6350" cmpd="sng">
                <a:solidFill>
                  <a:schemeClr val="bg1">
                    <a:lumMod val="85000"/>
                  </a:schemeClr>
                </a:solidFill>
                <a:round/>
                <a:headEnd/>
                <a:tailEnd/>
              </a:ln>
            </p:spPr>
            <p:txBody>
              <a:bodyPr/>
              <a:lstStyle/>
              <a:p>
                <a:endParaRPr lang="en-GB" dirty="0"/>
              </a:p>
            </p:txBody>
          </p:sp>
          <p:grpSp>
            <p:nvGrpSpPr>
              <p:cNvPr id="538" name="Group 272"/>
              <p:cNvGrpSpPr>
                <a:grpSpLocks/>
              </p:cNvGrpSpPr>
              <p:nvPr/>
            </p:nvGrpSpPr>
            <p:grpSpPr bwMode="auto">
              <a:xfrm>
                <a:off x="5400" y="3839"/>
                <a:ext cx="230" cy="136"/>
                <a:chOff x="5400" y="3839"/>
                <a:chExt cx="230" cy="136"/>
              </a:xfrm>
              <a:grpFill/>
            </p:grpSpPr>
            <p:sp>
              <p:nvSpPr>
                <p:cNvPr id="546" name="Freeform 273"/>
                <p:cNvSpPr>
                  <a:spLocks/>
                </p:cNvSpPr>
                <p:nvPr/>
              </p:nvSpPr>
              <p:spPr bwMode="auto">
                <a:xfrm>
                  <a:off x="5612" y="3966"/>
                  <a:ext cx="18" cy="9"/>
                </a:xfrm>
                <a:custGeom>
                  <a:avLst/>
                  <a:gdLst>
                    <a:gd name="T0" fmla="*/ 18 w 18"/>
                    <a:gd name="T1" fmla="*/ 1 h 9"/>
                    <a:gd name="T2" fmla="*/ 17 w 18"/>
                    <a:gd name="T3" fmla="*/ 5 h 9"/>
                    <a:gd name="T4" fmla="*/ 11 w 18"/>
                    <a:gd name="T5" fmla="*/ 9 h 9"/>
                    <a:gd name="T6" fmla="*/ 0 w 18"/>
                    <a:gd name="T7" fmla="*/ 4 h 9"/>
                    <a:gd name="T8" fmla="*/ 2 w 18"/>
                    <a:gd name="T9" fmla="*/ 0 h 9"/>
                    <a:gd name="T10" fmla="*/ 18 w 18"/>
                    <a:gd name="T11" fmla="*/ 1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9">
                      <a:moveTo>
                        <a:pt x="18" y="1"/>
                      </a:moveTo>
                      <a:lnTo>
                        <a:pt x="17" y="5"/>
                      </a:lnTo>
                      <a:lnTo>
                        <a:pt x="11" y="9"/>
                      </a:lnTo>
                      <a:lnTo>
                        <a:pt x="0" y="4"/>
                      </a:lnTo>
                      <a:lnTo>
                        <a:pt x="2" y="0"/>
                      </a:lnTo>
                      <a:lnTo>
                        <a:pt x="18" y="1"/>
                      </a:lnTo>
                      <a:close/>
                    </a:path>
                  </a:pathLst>
                </a:custGeom>
                <a:grpFill/>
                <a:ln w="6350" cmpd="sng">
                  <a:solidFill>
                    <a:schemeClr val="bg1">
                      <a:lumMod val="85000"/>
                    </a:schemeClr>
                  </a:solidFill>
                  <a:round/>
                  <a:headEnd/>
                  <a:tailEnd/>
                </a:ln>
              </p:spPr>
              <p:txBody>
                <a:bodyPr/>
                <a:lstStyle/>
                <a:p>
                  <a:endParaRPr lang="en-GB" dirty="0"/>
                </a:p>
              </p:txBody>
            </p:sp>
            <p:sp>
              <p:nvSpPr>
                <p:cNvPr id="547" name="Freeform 274"/>
                <p:cNvSpPr>
                  <a:spLocks/>
                </p:cNvSpPr>
                <p:nvPr/>
              </p:nvSpPr>
              <p:spPr bwMode="auto">
                <a:xfrm>
                  <a:off x="5400" y="3839"/>
                  <a:ext cx="202" cy="127"/>
                </a:xfrm>
                <a:custGeom>
                  <a:avLst/>
                  <a:gdLst>
                    <a:gd name="T0" fmla="*/ 72 w 202"/>
                    <a:gd name="T1" fmla="*/ 69 h 127"/>
                    <a:gd name="T2" fmla="*/ 121 w 202"/>
                    <a:gd name="T3" fmla="*/ 15 h 127"/>
                    <a:gd name="T4" fmla="*/ 182 w 202"/>
                    <a:gd name="T5" fmla="*/ 0 h 127"/>
                    <a:gd name="T6" fmla="*/ 202 w 202"/>
                    <a:gd name="T7" fmla="*/ 48 h 127"/>
                    <a:gd name="T8" fmla="*/ 190 w 202"/>
                    <a:gd name="T9" fmla="*/ 57 h 127"/>
                    <a:gd name="T10" fmla="*/ 187 w 202"/>
                    <a:gd name="T11" fmla="*/ 69 h 127"/>
                    <a:gd name="T12" fmla="*/ 136 w 202"/>
                    <a:gd name="T13" fmla="*/ 86 h 127"/>
                    <a:gd name="T14" fmla="*/ 126 w 202"/>
                    <a:gd name="T15" fmla="*/ 91 h 127"/>
                    <a:gd name="T16" fmla="*/ 119 w 202"/>
                    <a:gd name="T17" fmla="*/ 99 h 127"/>
                    <a:gd name="T18" fmla="*/ 101 w 202"/>
                    <a:gd name="T19" fmla="*/ 102 h 127"/>
                    <a:gd name="T20" fmla="*/ 82 w 202"/>
                    <a:gd name="T21" fmla="*/ 113 h 127"/>
                    <a:gd name="T22" fmla="*/ 62 w 202"/>
                    <a:gd name="T23" fmla="*/ 113 h 127"/>
                    <a:gd name="T24" fmla="*/ 44 w 202"/>
                    <a:gd name="T25" fmla="*/ 126 h 127"/>
                    <a:gd name="T26" fmla="*/ 18 w 202"/>
                    <a:gd name="T27" fmla="*/ 127 h 127"/>
                    <a:gd name="T28" fmla="*/ 13 w 202"/>
                    <a:gd name="T29" fmla="*/ 117 h 127"/>
                    <a:gd name="T30" fmla="*/ 5 w 202"/>
                    <a:gd name="T31" fmla="*/ 79 h 127"/>
                    <a:gd name="T32" fmla="*/ 0 w 202"/>
                    <a:gd name="T33" fmla="*/ 74 h 127"/>
                    <a:gd name="T34" fmla="*/ 4 w 202"/>
                    <a:gd name="T35" fmla="*/ 63 h 127"/>
                    <a:gd name="T36" fmla="*/ 1 w 202"/>
                    <a:gd name="T37" fmla="*/ 53 h 127"/>
                    <a:gd name="T38" fmla="*/ 17 w 202"/>
                    <a:gd name="T39" fmla="*/ 39 h 127"/>
                    <a:gd name="T40" fmla="*/ 37 w 202"/>
                    <a:gd name="T41" fmla="*/ 34 h 127"/>
                    <a:gd name="T42" fmla="*/ 72 w 202"/>
                    <a:gd name="T43" fmla="*/ 47 h 127"/>
                    <a:gd name="T44" fmla="*/ 72 w 202"/>
                    <a:gd name="T45" fmla="*/ 69 h 1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2" h="127">
                      <a:moveTo>
                        <a:pt x="72" y="69"/>
                      </a:moveTo>
                      <a:lnTo>
                        <a:pt x="121" y="15"/>
                      </a:lnTo>
                      <a:lnTo>
                        <a:pt x="182" y="0"/>
                      </a:lnTo>
                      <a:lnTo>
                        <a:pt x="202" y="48"/>
                      </a:lnTo>
                      <a:lnTo>
                        <a:pt x="190" y="57"/>
                      </a:lnTo>
                      <a:lnTo>
                        <a:pt x="187" y="69"/>
                      </a:lnTo>
                      <a:lnTo>
                        <a:pt x="136" y="86"/>
                      </a:lnTo>
                      <a:lnTo>
                        <a:pt x="126" y="91"/>
                      </a:lnTo>
                      <a:lnTo>
                        <a:pt x="119" y="99"/>
                      </a:lnTo>
                      <a:lnTo>
                        <a:pt x="101" y="102"/>
                      </a:lnTo>
                      <a:lnTo>
                        <a:pt x="82" y="113"/>
                      </a:lnTo>
                      <a:lnTo>
                        <a:pt x="62" y="113"/>
                      </a:lnTo>
                      <a:lnTo>
                        <a:pt x="44" y="126"/>
                      </a:lnTo>
                      <a:lnTo>
                        <a:pt x="18" y="127"/>
                      </a:lnTo>
                      <a:lnTo>
                        <a:pt x="13" y="117"/>
                      </a:lnTo>
                      <a:lnTo>
                        <a:pt x="5" y="79"/>
                      </a:lnTo>
                      <a:lnTo>
                        <a:pt x="0" y="74"/>
                      </a:lnTo>
                      <a:lnTo>
                        <a:pt x="4" y="63"/>
                      </a:lnTo>
                      <a:lnTo>
                        <a:pt x="1" y="53"/>
                      </a:lnTo>
                      <a:lnTo>
                        <a:pt x="17" y="39"/>
                      </a:lnTo>
                      <a:lnTo>
                        <a:pt x="37" y="34"/>
                      </a:lnTo>
                      <a:lnTo>
                        <a:pt x="72" y="47"/>
                      </a:lnTo>
                      <a:lnTo>
                        <a:pt x="72" y="69"/>
                      </a:lnTo>
                      <a:close/>
                    </a:path>
                  </a:pathLst>
                </a:custGeom>
                <a:grpFill/>
                <a:ln w="6350" cmpd="sng">
                  <a:solidFill>
                    <a:schemeClr val="bg1">
                      <a:lumMod val="85000"/>
                    </a:schemeClr>
                  </a:solidFill>
                  <a:round/>
                  <a:headEnd/>
                  <a:tailEnd/>
                </a:ln>
              </p:spPr>
              <p:txBody>
                <a:bodyPr/>
                <a:lstStyle/>
                <a:p>
                  <a:endParaRPr lang="en-GB" dirty="0"/>
                </a:p>
              </p:txBody>
            </p:sp>
          </p:grpSp>
          <p:grpSp>
            <p:nvGrpSpPr>
              <p:cNvPr id="539" name="Group 275"/>
              <p:cNvGrpSpPr>
                <a:grpSpLocks/>
              </p:cNvGrpSpPr>
              <p:nvPr/>
            </p:nvGrpSpPr>
            <p:grpSpPr bwMode="auto">
              <a:xfrm>
                <a:off x="5431" y="3371"/>
                <a:ext cx="371" cy="340"/>
                <a:chOff x="5431" y="3371"/>
                <a:chExt cx="371" cy="340"/>
              </a:xfrm>
              <a:grpFill/>
            </p:grpSpPr>
            <p:sp>
              <p:nvSpPr>
                <p:cNvPr id="544" name="Freeform 276"/>
                <p:cNvSpPr>
                  <a:spLocks/>
                </p:cNvSpPr>
                <p:nvPr/>
              </p:nvSpPr>
              <p:spPr bwMode="auto">
                <a:xfrm>
                  <a:off x="5647" y="3674"/>
                  <a:ext cx="18" cy="9"/>
                </a:xfrm>
                <a:custGeom>
                  <a:avLst/>
                  <a:gdLst>
                    <a:gd name="T0" fmla="*/ 18 w 18"/>
                    <a:gd name="T1" fmla="*/ 0 h 9"/>
                    <a:gd name="T2" fmla="*/ 10 w 18"/>
                    <a:gd name="T3" fmla="*/ 0 h 9"/>
                    <a:gd name="T4" fmla="*/ 0 w 18"/>
                    <a:gd name="T5" fmla="*/ 9 h 9"/>
                    <a:gd name="T6" fmla="*/ 18 w 18"/>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
                      <a:moveTo>
                        <a:pt x="18" y="0"/>
                      </a:moveTo>
                      <a:lnTo>
                        <a:pt x="10" y="0"/>
                      </a:lnTo>
                      <a:lnTo>
                        <a:pt x="0" y="9"/>
                      </a:lnTo>
                      <a:lnTo>
                        <a:pt x="18" y="0"/>
                      </a:lnTo>
                      <a:close/>
                    </a:path>
                  </a:pathLst>
                </a:custGeom>
                <a:grpFill/>
                <a:ln w="6350" cmpd="sng">
                  <a:solidFill>
                    <a:schemeClr val="bg1">
                      <a:lumMod val="85000"/>
                    </a:schemeClr>
                  </a:solidFill>
                  <a:round/>
                  <a:headEnd/>
                  <a:tailEnd/>
                </a:ln>
              </p:spPr>
              <p:txBody>
                <a:bodyPr/>
                <a:lstStyle/>
                <a:p>
                  <a:endParaRPr lang="en-GB" dirty="0"/>
                </a:p>
              </p:txBody>
            </p:sp>
            <p:sp>
              <p:nvSpPr>
                <p:cNvPr id="545" name="Freeform 277"/>
                <p:cNvSpPr>
                  <a:spLocks/>
                </p:cNvSpPr>
                <p:nvPr/>
              </p:nvSpPr>
              <p:spPr bwMode="auto">
                <a:xfrm>
                  <a:off x="5431" y="3371"/>
                  <a:ext cx="371" cy="340"/>
                </a:xfrm>
                <a:custGeom>
                  <a:avLst/>
                  <a:gdLst>
                    <a:gd name="T0" fmla="*/ 192 w 371"/>
                    <a:gd name="T1" fmla="*/ 73 h 340"/>
                    <a:gd name="T2" fmla="*/ 200 w 371"/>
                    <a:gd name="T3" fmla="*/ 56 h 340"/>
                    <a:gd name="T4" fmla="*/ 252 w 371"/>
                    <a:gd name="T5" fmla="*/ 36 h 340"/>
                    <a:gd name="T6" fmla="*/ 294 w 371"/>
                    <a:gd name="T7" fmla="*/ 55 h 340"/>
                    <a:gd name="T8" fmla="*/ 321 w 371"/>
                    <a:gd name="T9" fmla="*/ 80 h 340"/>
                    <a:gd name="T10" fmla="*/ 333 w 371"/>
                    <a:gd name="T11" fmla="*/ 98 h 340"/>
                    <a:gd name="T12" fmla="*/ 325 w 371"/>
                    <a:gd name="T13" fmla="*/ 134 h 340"/>
                    <a:gd name="T14" fmla="*/ 317 w 371"/>
                    <a:gd name="T15" fmla="*/ 141 h 340"/>
                    <a:gd name="T16" fmla="*/ 323 w 371"/>
                    <a:gd name="T17" fmla="*/ 152 h 340"/>
                    <a:gd name="T18" fmla="*/ 322 w 371"/>
                    <a:gd name="T19" fmla="*/ 193 h 340"/>
                    <a:gd name="T20" fmla="*/ 341 w 371"/>
                    <a:gd name="T21" fmla="*/ 207 h 340"/>
                    <a:gd name="T22" fmla="*/ 325 w 371"/>
                    <a:gd name="T23" fmla="*/ 238 h 340"/>
                    <a:gd name="T24" fmla="*/ 361 w 371"/>
                    <a:gd name="T25" fmla="*/ 275 h 340"/>
                    <a:gd name="T26" fmla="*/ 371 w 371"/>
                    <a:gd name="T27" fmla="*/ 297 h 340"/>
                    <a:gd name="T28" fmla="*/ 351 w 371"/>
                    <a:gd name="T29" fmla="*/ 312 h 340"/>
                    <a:gd name="T30" fmla="*/ 339 w 371"/>
                    <a:gd name="T31" fmla="*/ 340 h 340"/>
                    <a:gd name="T32" fmla="*/ 248 w 371"/>
                    <a:gd name="T33" fmla="*/ 302 h 340"/>
                    <a:gd name="T34" fmla="*/ 203 w 371"/>
                    <a:gd name="T35" fmla="*/ 311 h 340"/>
                    <a:gd name="T36" fmla="*/ 180 w 371"/>
                    <a:gd name="T37" fmla="*/ 302 h 340"/>
                    <a:gd name="T38" fmla="*/ 160 w 371"/>
                    <a:gd name="T39" fmla="*/ 289 h 340"/>
                    <a:gd name="T40" fmla="*/ 131 w 371"/>
                    <a:gd name="T41" fmla="*/ 259 h 340"/>
                    <a:gd name="T42" fmla="*/ 114 w 371"/>
                    <a:gd name="T43" fmla="*/ 232 h 340"/>
                    <a:gd name="T44" fmla="*/ 91 w 371"/>
                    <a:gd name="T45" fmla="*/ 221 h 340"/>
                    <a:gd name="T46" fmla="*/ 74 w 371"/>
                    <a:gd name="T47" fmla="*/ 222 h 340"/>
                    <a:gd name="T48" fmla="*/ 67 w 371"/>
                    <a:gd name="T49" fmla="*/ 210 h 340"/>
                    <a:gd name="T50" fmla="*/ 61 w 371"/>
                    <a:gd name="T51" fmla="*/ 178 h 340"/>
                    <a:gd name="T52" fmla="*/ 23 w 371"/>
                    <a:gd name="T53" fmla="*/ 142 h 340"/>
                    <a:gd name="T54" fmla="*/ 38 w 371"/>
                    <a:gd name="T55" fmla="*/ 112 h 340"/>
                    <a:gd name="T56" fmla="*/ 41 w 371"/>
                    <a:gd name="T57" fmla="*/ 98 h 340"/>
                    <a:gd name="T58" fmla="*/ 13 w 371"/>
                    <a:gd name="T59" fmla="*/ 75 h 340"/>
                    <a:gd name="T60" fmla="*/ 12 w 371"/>
                    <a:gd name="T61" fmla="*/ 58 h 340"/>
                    <a:gd name="T62" fmla="*/ 3 w 371"/>
                    <a:gd name="T63" fmla="*/ 21 h 340"/>
                    <a:gd name="T64" fmla="*/ 9 w 371"/>
                    <a:gd name="T65" fmla="*/ 0 h 340"/>
                    <a:gd name="T66" fmla="*/ 25 w 371"/>
                    <a:gd name="T67" fmla="*/ 23 h 340"/>
                    <a:gd name="T68" fmla="*/ 49 w 371"/>
                    <a:gd name="T69" fmla="*/ 24 h 340"/>
                    <a:gd name="T70" fmla="*/ 71 w 371"/>
                    <a:gd name="T71" fmla="*/ 5 h 340"/>
                    <a:gd name="T72" fmla="*/ 80 w 371"/>
                    <a:gd name="T73" fmla="*/ 20 h 340"/>
                    <a:gd name="T74" fmla="*/ 91 w 371"/>
                    <a:gd name="T75" fmla="*/ 33 h 340"/>
                    <a:gd name="T76" fmla="*/ 116 w 371"/>
                    <a:gd name="T77" fmla="*/ 60 h 340"/>
                    <a:gd name="T78" fmla="*/ 145 w 371"/>
                    <a:gd name="T79" fmla="*/ 80 h 3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1" h="340">
                      <a:moveTo>
                        <a:pt x="177" y="74"/>
                      </a:moveTo>
                      <a:lnTo>
                        <a:pt x="192" y="73"/>
                      </a:lnTo>
                      <a:lnTo>
                        <a:pt x="189" y="59"/>
                      </a:lnTo>
                      <a:lnTo>
                        <a:pt x="200" y="56"/>
                      </a:lnTo>
                      <a:lnTo>
                        <a:pt x="218" y="43"/>
                      </a:lnTo>
                      <a:lnTo>
                        <a:pt x="252" y="36"/>
                      </a:lnTo>
                      <a:lnTo>
                        <a:pt x="259" y="45"/>
                      </a:lnTo>
                      <a:lnTo>
                        <a:pt x="294" y="55"/>
                      </a:lnTo>
                      <a:lnTo>
                        <a:pt x="298" y="65"/>
                      </a:lnTo>
                      <a:lnTo>
                        <a:pt x="321" y="80"/>
                      </a:lnTo>
                      <a:lnTo>
                        <a:pt x="331" y="80"/>
                      </a:lnTo>
                      <a:lnTo>
                        <a:pt x="333" y="98"/>
                      </a:lnTo>
                      <a:lnTo>
                        <a:pt x="329" y="122"/>
                      </a:lnTo>
                      <a:lnTo>
                        <a:pt x="325" y="134"/>
                      </a:lnTo>
                      <a:lnTo>
                        <a:pt x="317" y="138"/>
                      </a:lnTo>
                      <a:lnTo>
                        <a:pt x="317" y="141"/>
                      </a:lnTo>
                      <a:lnTo>
                        <a:pt x="317" y="147"/>
                      </a:lnTo>
                      <a:lnTo>
                        <a:pt x="323" y="152"/>
                      </a:lnTo>
                      <a:lnTo>
                        <a:pt x="318" y="166"/>
                      </a:lnTo>
                      <a:lnTo>
                        <a:pt x="322" y="193"/>
                      </a:lnTo>
                      <a:lnTo>
                        <a:pt x="334" y="198"/>
                      </a:lnTo>
                      <a:lnTo>
                        <a:pt x="341" y="207"/>
                      </a:lnTo>
                      <a:lnTo>
                        <a:pt x="338" y="219"/>
                      </a:lnTo>
                      <a:lnTo>
                        <a:pt x="325" y="238"/>
                      </a:lnTo>
                      <a:lnTo>
                        <a:pt x="339" y="262"/>
                      </a:lnTo>
                      <a:lnTo>
                        <a:pt x="361" y="275"/>
                      </a:lnTo>
                      <a:lnTo>
                        <a:pt x="362" y="293"/>
                      </a:lnTo>
                      <a:lnTo>
                        <a:pt x="371" y="297"/>
                      </a:lnTo>
                      <a:lnTo>
                        <a:pt x="366" y="307"/>
                      </a:lnTo>
                      <a:lnTo>
                        <a:pt x="351" y="312"/>
                      </a:lnTo>
                      <a:lnTo>
                        <a:pt x="344" y="319"/>
                      </a:lnTo>
                      <a:lnTo>
                        <a:pt x="339" y="340"/>
                      </a:lnTo>
                      <a:lnTo>
                        <a:pt x="258" y="328"/>
                      </a:lnTo>
                      <a:lnTo>
                        <a:pt x="248" y="302"/>
                      </a:lnTo>
                      <a:lnTo>
                        <a:pt x="238" y="297"/>
                      </a:lnTo>
                      <a:lnTo>
                        <a:pt x="203" y="311"/>
                      </a:lnTo>
                      <a:lnTo>
                        <a:pt x="182" y="307"/>
                      </a:lnTo>
                      <a:lnTo>
                        <a:pt x="180" y="302"/>
                      </a:lnTo>
                      <a:lnTo>
                        <a:pt x="166" y="297"/>
                      </a:lnTo>
                      <a:lnTo>
                        <a:pt x="160" y="289"/>
                      </a:lnTo>
                      <a:lnTo>
                        <a:pt x="141" y="281"/>
                      </a:lnTo>
                      <a:lnTo>
                        <a:pt x="131" y="259"/>
                      </a:lnTo>
                      <a:lnTo>
                        <a:pt x="125" y="253"/>
                      </a:lnTo>
                      <a:lnTo>
                        <a:pt x="114" y="232"/>
                      </a:lnTo>
                      <a:lnTo>
                        <a:pt x="104" y="236"/>
                      </a:lnTo>
                      <a:lnTo>
                        <a:pt x="91" y="221"/>
                      </a:lnTo>
                      <a:lnTo>
                        <a:pt x="86" y="233"/>
                      </a:lnTo>
                      <a:lnTo>
                        <a:pt x="74" y="222"/>
                      </a:lnTo>
                      <a:lnTo>
                        <a:pt x="71" y="212"/>
                      </a:lnTo>
                      <a:lnTo>
                        <a:pt x="67" y="210"/>
                      </a:lnTo>
                      <a:lnTo>
                        <a:pt x="68" y="193"/>
                      </a:lnTo>
                      <a:lnTo>
                        <a:pt x="61" y="178"/>
                      </a:lnTo>
                      <a:lnTo>
                        <a:pt x="36" y="162"/>
                      </a:lnTo>
                      <a:lnTo>
                        <a:pt x="23" y="142"/>
                      </a:lnTo>
                      <a:lnTo>
                        <a:pt x="27" y="129"/>
                      </a:lnTo>
                      <a:lnTo>
                        <a:pt x="38" y="112"/>
                      </a:lnTo>
                      <a:lnTo>
                        <a:pt x="37" y="105"/>
                      </a:lnTo>
                      <a:lnTo>
                        <a:pt x="41" y="98"/>
                      </a:lnTo>
                      <a:lnTo>
                        <a:pt x="25" y="92"/>
                      </a:lnTo>
                      <a:lnTo>
                        <a:pt x="13" y="75"/>
                      </a:lnTo>
                      <a:lnTo>
                        <a:pt x="12" y="64"/>
                      </a:lnTo>
                      <a:lnTo>
                        <a:pt x="12" y="58"/>
                      </a:lnTo>
                      <a:lnTo>
                        <a:pt x="3" y="49"/>
                      </a:lnTo>
                      <a:lnTo>
                        <a:pt x="3" y="21"/>
                      </a:lnTo>
                      <a:lnTo>
                        <a:pt x="0" y="11"/>
                      </a:lnTo>
                      <a:lnTo>
                        <a:pt x="9" y="0"/>
                      </a:lnTo>
                      <a:lnTo>
                        <a:pt x="12" y="4"/>
                      </a:lnTo>
                      <a:lnTo>
                        <a:pt x="25" y="23"/>
                      </a:lnTo>
                      <a:lnTo>
                        <a:pt x="37" y="24"/>
                      </a:lnTo>
                      <a:lnTo>
                        <a:pt x="49" y="24"/>
                      </a:lnTo>
                      <a:lnTo>
                        <a:pt x="58" y="10"/>
                      </a:lnTo>
                      <a:lnTo>
                        <a:pt x="71" y="5"/>
                      </a:lnTo>
                      <a:lnTo>
                        <a:pt x="77" y="7"/>
                      </a:lnTo>
                      <a:lnTo>
                        <a:pt x="80" y="20"/>
                      </a:lnTo>
                      <a:lnTo>
                        <a:pt x="74" y="25"/>
                      </a:lnTo>
                      <a:lnTo>
                        <a:pt x="91" y="33"/>
                      </a:lnTo>
                      <a:lnTo>
                        <a:pt x="96" y="55"/>
                      </a:lnTo>
                      <a:lnTo>
                        <a:pt x="116" y="60"/>
                      </a:lnTo>
                      <a:lnTo>
                        <a:pt x="126" y="72"/>
                      </a:lnTo>
                      <a:lnTo>
                        <a:pt x="145" y="80"/>
                      </a:lnTo>
                      <a:lnTo>
                        <a:pt x="177" y="74"/>
                      </a:lnTo>
                      <a:close/>
                    </a:path>
                  </a:pathLst>
                </a:custGeom>
                <a:grpFill/>
                <a:ln w="6350" cmpd="sng">
                  <a:solidFill>
                    <a:schemeClr val="bg1">
                      <a:lumMod val="85000"/>
                    </a:schemeClr>
                  </a:solidFill>
                  <a:round/>
                  <a:headEnd/>
                  <a:tailEnd/>
                </a:ln>
              </p:spPr>
              <p:txBody>
                <a:bodyPr/>
                <a:lstStyle/>
                <a:p>
                  <a:endParaRPr lang="en-GB" dirty="0"/>
                </a:p>
              </p:txBody>
            </p:sp>
          </p:grpSp>
          <p:sp>
            <p:nvSpPr>
              <p:cNvPr id="540" name="Freeform 278"/>
              <p:cNvSpPr>
                <a:spLocks/>
              </p:cNvSpPr>
              <p:nvPr/>
            </p:nvSpPr>
            <p:spPr bwMode="auto">
              <a:xfrm>
                <a:off x="5347" y="3274"/>
                <a:ext cx="132" cy="67"/>
              </a:xfrm>
              <a:custGeom>
                <a:avLst/>
                <a:gdLst>
                  <a:gd name="T0" fmla="*/ 71 w 132"/>
                  <a:gd name="T1" fmla="*/ 67 h 67"/>
                  <a:gd name="T2" fmla="*/ 57 w 132"/>
                  <a:gd name="T3" fmla="*/ 53 h 67"/>
                  <a:gd name="T4" fmla="*/ 48 w 132"/>
                  <a:gd name="T5" fmla="*/ 55 h 67"/>
                  <a:gd name="T6" fmla="*/ 33 w 132"/>
                  <a:gd name="T7" fmla="*/ 52 h 67"/>
                  <a:gd name="T8" fmla="*/ 37 w 132"/>
                  <a:gd name="T9" fmla="*/ 49 h 67"/>
                  <a:gd name="T10" fmla="*/ 37 w 132"/>
                  <a:gd name="T11" fmla="*/ 41 h 67"/>
                  <a:gd name="T12" fmla="*/ 29 w 132"/>
                  <a:gd name="T13" fmla="*/ 21 h 67"/>
                  <a:gd name="T14" fmla="*/ 9 w 132"/>
                  <a:gd name="T15" fmla="*/ 10 h 67"/>
                  <a:gd name="T16" fmla="*/ 0 w 132"/>
                  <a:gd name="T17" fmla="*/ 2 h 67"/>
                  <a:gd name="T18" fmla="*/ 17 w 132"/>
                  <a:gd name="T19" fmla="*/ 0 h 67"/>
                  <a:gd name="T20" fmla="*/ 39 w 132"/>
                  <a:gd name="T21" fmla="*/ 8 h 67"/>
                  <a:gd name="T22" fmla="*/ 61 w 132"/>
                  <a:gd name="T23" fmla="*/ 9 h 67"/>
                  <a:gd name="T24" fmla="*/ 82 w 132"/>
                  <a:gd name="T25" fmla="*/ 24 h 67"/>
                  <a:gd name="T26" fmla="*/ 96 w 132"/>
                  <a:gd name="T27" fmla="*/ 19 h 67"/>
                  <a:gd name="T28" fmla="*/ 105 w 132"/>
                  <a:gd name="T29" fmla="*/ 21 h 67"/>
                  <a:gd name="T30" fmla="*/ 115 w 132"/>
                  <a:gd name="T31" fmla="*/ 26 h 67"/>
                  <a:gd name="T32" fmla="*/ 115 w 132"/>
                  <a:gd name="T33" fmla="*/ 34 h 67"/>
                  <a:gd name="T34" fmla="*/ 129 w 132"/>
                  <a:gd name="T35" fmla="*/ 42 h 67"/>
                  <a:gd name="T36" fmla="*/ 125 w 132"/>
                  <a:gd name="T37" fmla="*/ 49 h 67"/>
                  <a:gd name="T38" fmla="*/ 132 w 132"/>
                  <a:gd name="T39" fmla="*/ 57 h 67"/>
                  <a:gd name="T40" fmla="*/ 132 w 132"/>
                  <a:gd name="T41" fmla="*/ 62 h 67"/>
                  <a:gd name="T42" fmla="*/ 108 w 132"/>
                  <a:gd name="T43" fmla="*/ 54 h 67"/>
                  <a:gd name="T44" fmla="*/ 101 w 132"/>
                  <a:gd name="T45" fmla="*/ 58 h 67"/>
                  <a:gd name="T46" fmla="*/ 97 w 132"/>
                  <a:gd name="T47" fmla="*/ 60 h 67"/>
                  <a:gd name="T48" fmla="*/ 71 w 132"/>
                  <a:gd name="T49" fmla="*/ 67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2" h="67">
                    <a:moveTo>
                      <a:pt x="71" y="67"/>
                    </a:moveTo>
                    <a:lnTo>
                      <a:pt x="57" y="53"/>
                    </a:lnTo>
                    <a:lnTo>
                      <a:pt x="48" y="55"/>
                    </a:lnTo>
                    <a:lnTo>
                      <a:pt x="33" y="52"/>
                    </a:lnTo>
                    <a:lnTo>
                      <a:pt x="37" y="49"/>
                    </a:lnTo>
                    <a:lnTo>
                      <a:pt x="37" y="41"/>
                    </a:lnTo>
                    <a:lnTo>
                      <a:pt x="29" y="21"/>
                    </a:lnTo>
                    <a:lnTo>
                      <a:pt x="9" y="10"/>
                    </a:lnTo>
                    <a:lnTo>
                      <a:pt x="0" y="2"/>
                    </a:lnTo>
                    <a:lnTo>
                      <a:pt x="17" y="0"/>
                    </a:lnTo>
                    <a:lnTo>
                      <a:pt x="39" y="8"/>
                    </a:lnTo>
                    <a:lnTo>
                      <a:pt x="61" y="9"/>
                    </a:lnTo>
                    <a:lnTo>
                      <a:pt x="82" y="24"/>
                    </a:lnTo>
                    <a:lnTo>
                      <a:pt x="96" y="19"/>
                    </a:lnTo>
                    <a:lnTo>
                      <a:pt x="105" y="21"/>
                    </a:lnTo>
                    <a:lnTo>
                      <a:pt x="115" y="26"/>
                    </a:lnTo>
                    <a:lnTo>
                      <a:pt x="115" y="34"/>
                    </a:lnTo>
                    <a:lnTo>
                      <a:pt x="129" y="42"/>
                    </a:lnTo>
                    <a:lnTo>
                      <a:pt x="125" y="49"/>
                    </a:lnTo>
                    <a:lnTo>
                      <a:pt x="132" y="57"/>
                    </a:lnTo>
                    <a:lnTo>
                      <a:pt x="132" y="62"/>
                    </a:lnTo>
                    <a:lnTo>
                      <a:pt x="108" y="54"/>
                    </a:lnTo>
                    <a:lnTo>
                      <a:pt x="101" y="58"/>
                    </a:lnTo>
                    <a:lnTo>
                      <a:pt x="97" y="60"/>
                    </a:lnTo>
                    <a:lnTo>
                      <a:pt x="71" y="67"/>
                    </a:lnTo>
                    <a:close/>
                  </a:path>
                </a:pathLst>
              </a:custGeom>
              <a:grpFill/>
              <a:ln w="6350" cmpd="sng">
                <a:solidFill>
                  <a:schemeClr val="bg1">
                    <a:lumMod val="85000"/>
                  </a:schemeClr>
                </a:solidFill>
                <a:round/>
                <a:headEnd/>
                <a:tailEnd/>
              </a:ln>
            </p:spPr>
            <p:txBody>
              <a:bodyPr/>
              <a:lstStyle/>
              <a:p>
                <a:endParaRPr lang="en-GB" dirty="0"/>
              </a:p>
            </p:txBody>
          </p:sp>
          <p:sp>
            <p:nvSpPr>
              <p:cNvPr id="541" name="Freeform 279"/>
              <p:cNvSpPr>
                <a:spLocks/>
              </p:cNvSpPr>
              <p:nvPr/>
            </p:nvSpPr>
            <p:spPr bwMode="auto">
              <a:xfrm>
                <a:off x="5448" y="3316"/>
                <a:ext cx="103" cy="88"/>
              </a:xfrm>
              <a:custGeom>
                <a:avLst/>
                <a:gdLst>
                  <a:gd name="T0" fmla="*/ 32 w 103"/>
                  <a:gd name="T1" fmla="*/ 79 h 88"/>
                  <a:gd name="T2" fmla="*/ 27 w 103"/>
                  <a:gd name="T3" fmla="*/ 70 h 88"/>
                  <a:gd name="T4" fmla="*/ 29 w 103"/>
                  <a:gd name="T5" fmla="*/ 69 h 88"/>
                  <a:gd name="T6" fmla="*/ 29 w 103"/>
                  <a:gd name="T7" fmla="*/ 59 h 88"/>
                  <a:gd name="T8" fmla="*/ 24 w 103"/>
                  <a:gd name="T9" fmla="*/ 59 h 88"/>
                  <a:gd name="T10" fmla="*/ 15 w 103"/>
                  <a:gd name="T11" fmla="*/ 51 h 88"/>
                  <a:gd name="T12" fmla="*/ 18 w 103"/>
                  <a:gd name="T13" fmla="*/ 42 h 88"/>
                  <a:gd name="T14" fmla="*/ 9 w 103"/>
                  <a:gd name="T15" fmla="*/ 35 h 88"/>
                  <a:gd name="T16" fmla="*/ 10 w 103"/>
                  <a:gd name="T17" fmla="*/ 25 h 88"/>
                  <a:gd name="T18" fmla="*/ 4 w 103"/>
                  <a:gd name="T19" fmla="*/ 23 h 88"/>
                  <a:gd name="T20" fmla="*/ 0 w 103"/>
                  <a:gd name="T21" fmla="*/ 16 h 88"/>
                  <a:gd name="T22" fmla="*/ 7 w 103"/>
                  <a:gd name="T23" fmla="*/ 12 h 88"/>
                  <a:gd name="T24" fmla="*/ 31 w 103"/>
                  <a:gd name="T25" fmla="*/ 20 h 88"/>
                  <a:gd name="T26" fmla="*/ 31 w 103"/>
                  <a:gd name="T27" fmla="*/ 15 h 88"/>
                  <a:gd name="T28" fmla="*/ 24 w 103"/>
                  <a:gd name="T29" fmla="*/ 7 h 88"/>
                  <a:gd name="T30" fmla="*/ 28 w 103"/>
                  <a:gd name="T31" fmla="*/ 0 h 88"/>
                  <a:gd name="T32" fmla="*/ 42 w 103"/>
                  <a:gd name="T33" fmla="*/ 9 h 88"/>
                  <a:gd name="T34" fmla="*/ 45 w 103"/>
                  <a:gd name="T35" fmla="*/ 17 h 88"/>
                  <a:gd name="T36" fmla="*/ 56 w 103"/>
                  <a:gd name="T37" fmla="*/ 18 h 88"/>
                  <a:gd name="T38" fmla="*/ 66 w 103"/>
                  <a:gd name="T39" fmla="*/ 4 h 88"/>
                  <a:gd name="T40" fmla="*/ 75 w 103"/>
                  <a:gd name="T41" fmla="*/ 13 h 88"/>
                  <a:gd name="T42" fmla="*/ 88 w 103"/>
                  <a:gd name="T43" fmla="*/ 34 h 88"/>
                  <a:gd name="T44" fmla="*/ 100 w 103"/>
                  <a:gd name="T45" fmla="*/ 36 h 88"/>
                  <a:gd name="T46" fmla="*/ 103 w 103"/>
                  <a:gd name="T47" fmla="*/ 42 h 88"/>
                  <a:gd name="T48" fmla="*/ 94 w 103"/>
                  <a:gd name="T49" fmla="*/ 40 h 88"/>
                  <a:gd name="T50" fmla="*/ 88 w 103"/>
                  <a:gd name="T51" fmla="*/ 46 h 88"/>
                  <a:gd name="T52" fmla="*/ 81 w 103"/>
                  <a:gd name="T53" fmla="*/ 75 h 88"/>
                  <a:gd name="T54" fmla="*/ 74 w 103"/>
                  <a:gd name="T55" fmla="*/ 71 h 88"/>
                  <a:gd name="T56" fmla="*/ 74 w 103"/>
                  <a:gd name="T57" fmla="*/ 88 h 88"/>
                  <a:gd name="T58" fmla="*/ 57 w 103"/>
                  <a:gd name="T59" fmla="*/ 80 h 88"/>
                  <a:gd name="T60" fmla="*/ 63 w 103"/>
                  <a:gd name="T61" fmla="*/ 75 h 88"/>
                  <a:gd name="T62" fmla="*/ 60 w 103"/>
                  <a:gd name="T63" fmla="*/ 62 h 88"/>
                  <a:gd name="T64" fmla="*/ 54 w 103"/>
                  <a:gd name="T65" fmla="*/ 60 h 88"/>
                  <a:gd name="T66" fmla="*/ 41 w 103"/>
                  <a:gd name="T67" fmla="*/ 65 h 88"/>
                  <a:gd name="T68" fmla="*/ 32 w 103"/>
                  <a:gd name="T69" fmla="*/ 79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 h="88">
                    <a:moveTo>
                      <a:pt x="32" y="79"/>
                    </a:moveTo>
                    <a:lnTo>
                      <a:pt x="27" y="70"/>
                    </a:lnTo>
                    <a:lnTo>
                      <a:pt x="29" y="69"/>
                    </a:lnTo>
                    <a:lnTo>
                      <a:pt x="29" y="59"/>
                    </a:lnTo>
                    <a:lnTo>
                      <a:pt x="24" y="59"/>
                    </a:lnTo>
                    <a:lnTo>
                      <a:pt x="15" y="51"/>
                    </a:lnTo>
                    <a:lnTo>
                      <a:pt x="18" y="42"/>
                    </a:lnTo>
                    <a:lnTo>
                      <a:pt x="9" y="35"/>
                    </a:lnTo>
                    <a:lnTo>
                      <a:pt x="10" y="25"/>
                    </a:lnTo>
                    <a:lnTo>
                      <a:pt x="4" y="23"/>
                    </a:lnTo>
                    <a:lnTo>
                      <a:pt x="0" y="16"/>
                    </a:lnTo>
                    <a:lnTo>
                      <a:pt x="7" y="12"/>
                    </a:lnTo>
                    <a:lnTo>
                      <a:pt x="31" y="20"/>
                    </a:lnTo>
                    <a:lnTo>
                      <a:pt x="31" y="15"/>
                    </a:lnTo>
                    <a:lnTo>
                      <a:pt x="24" y="7"/>
                    </a:lnTo>
                    <a:lnTo>
                      <a:pt x="28" y="0"/>
                    </a:lnTo>
                    <a:lnTo>
                      <a:pt x="42" y="9"/>
                    </a:lnTo>
                    <a:lnTo>
                      <a:pt x="45" y="17"/>
                    </a:lnTo>
                    <a:lnTo>
                      <a:pt x="56" y="18"/>
                    </a:lnTo>
                    <a:lnTo>
                      <a:pt x="66" y="4"/>
                    </a:lnTo>
                    <a:lnTo>
                      <a:pt x="75" y="13"/>
                    </a:lnTo>
                    <a:lnTo>
                      <a:pt x="88" y="34"/>
                    </a:lnTo>
                    <a:lnTo>
                      <a:pt x="100" y="36"/>
                    </a:lnTo>
                    <a:lnTo>
                      <a:pt x="103" y="42"/>
                    </a:lnTo>
                    <a:lnTo>
                      <a:pt x="94" y="40"/>
                    </a:lnTo>
                    <a:lnTo>
                      <a:pt x="88" y="46"/>
                    </a:lnTo>
                    <a:lnTo>
                      <a:pt x="81" y="75"/>
                    </a:lnTo>
                    <a:lnTo>
                      <a:pt x="74" y="71"/>
                    </a:lnTo>
                    <a:lnTo>
                      <a:pt x="74" y="88"/>
                    </a:lnTo>
                    <a:lnTo>
                      <a:pt x="57" y="80"/>
                    </a:lnTo>
                    <a:lnTo>
                      <a:pt x="63" y="75"/>
                    </a:lnTo>
                    <a:lnTo>
                      <a:pt x="60" y="62"/>
                    </a:lnTo>
                    <a:lnTo>
                      <a:pt x="54" y="60"/>
                    </a:lnTo>
                    <a:lnTo>
                      <a:pt x="41" y="65"/>
                    </a:lnTo>
                    <a:lnTo>
                      <a:pt x="32" y="79"/>
                    </a:lnTo>
                    <a:close/>
                  </a:path>
                </a:pathLst>
              </a:custGeom>
              <a:grpFill/>
              <a:ln w="6350" cmpd="sng">
                <a:solidFill>
                  <a:schemeClr val="bg1">
                    <a:lumMod val="85000"/>
                  </a:schemeClr>
                </a:solidFill>
                <a:round/>
                <a:headEnd/>
                <a:tailEnd/>
              </a:ln>
            </p:spPr>
            <p:txBody>
              <a:bodyPr/>
              <a:lstStyle/>
              <a:p>
                <a:endParaRPr lang="en-GB" dirty="0"/>
              </a:p>
            </p:txBody>
          </p:sp>
          <p:sp>
            <p:nvSpPr>
              <p:cNvPr id="542" name="Freeform 280"/>
              <p:cNvSpPr>
                <a:spLocks/>
              </p:cNvSpPr>
              <p:nvPr/>
            </p:nvSpPr>
            <p:spPr bwMode="auto">
              <a:xfrm>
                <a:off x="5418" y="3332"/>
                <a:ext cx="62" cy="63"/>
              </a:xfrm>
              <a:custGeom>
                <a:avLst/>
                <a:gdLst>
                  <a:gd name="T0" fmla="*/ 0 w 62"/>
                  <a:gd name="T1" fmla="*/ 9 h 63"/>
                  <a:gd name="T2" fmla="*/ 26 w 62"/>
                  <a:gd name="T3" fmla="*/ 2 h 63"/>
                  <a:gd name="T4" fmla="*/ 30 w 62"/>
                  <a:gd name="T5" fmla="*/ 0 h 63"/>
                  <a:gd name="T6" fmla="*/ 34 w 62"/>
                  <a:gd name="T7" fmla="*/ 7 h 63"/>
                  <a:gd name="T8" fmla="*/ 40 w 62"/>
                  <a:gd name="T9" fmla="*/ 9 h 63"/>
                  <a:gd name="T10" fmla="*/ 39 w 62"/>
                  <a:gd name="T11" fmla="*/ 19 h 63"/>
                  <a:gd name="T12" fmla="*/ 48 w 62"/>
                  <a:gd name="T13" fmla="*/ 26 h 63"/>
                  <a:gd name="T14" fmla="*/ 45 w 62"/>
                  <a:gd name="T15" fmla="*/ 35 h 63"/>
                  <a:gd name="T16" fmla="*/ 54 w 62"/>
                  <a:gd name="T17" fmla="*/ 43 h 63"/>
                  <a:gd name="T18" fmla="*/ 59 w 62"/>
                  <a:gd name="T19" fmla="*/ 43 h 63"/>
                  <a:gd name="T20" fmla="*/ 59 w 62"/>
                  <a:gd name="T21" fmla="*/ 53 h 63"/>
                  <a:gd name="T22" fmla="*/ 57 w 62"/>
                  <a:gd name="T23" fmla="*/ 54 h 63"/>
                  <a:gd name="T24" fmla="*/ 62 w 62"/>
                  <a:gd name="T25" fmla="*/ 63 h 63"/>
                  <a:gd name="T26" fmla="*/ 50 w 62"/>
                  <a:gd name="T27" fmla="*/ 63 h 63"/>
                  <a:gd name="T28" fmla="*/ 45 w 62"/>
                  <a:gd name="T29" fmla="*/ 45 h 63"/>
                  <a:gd name="T30" fmla="*/ 37 w 62"/>
                  <a:gd name="T31" fmla="*/ 45 h 63"/>
                  <a:gd name="T32" fmla="*/ 30 w 62"/>
                  <a:gd name="T33" fmla="*/ 40 h 63"/>
                  <a:gd name="T34" fmla="*/ 25 w 62"/>
                  <a:gd name="T35" fmla="*/ 43 h 63"/>
                  <a:gd name="T36" fmla="*/ 22 w 62"/>
                  <a:gd name="T37" fmla="*/ 39 h 63"/>
                  <a:gd name="T38" fmla="*/ 7 w 62"/>
                  <a:gd name="T39" fmla="*/ 29 h 63"/>
                  <a:gd name="T40" fmla="*/ 0 w 62"/>
                  <a:gd name="T41" fmla="*/ 9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2" h="63">
                    <a:moveTo>
                      <a:pt x="0" y="9"/>
                    </a:moveTo>
                    <a:lnTo>
                      <a:pt x="26" y="2"/>
                    </a:lnTo>
                    <a:lnTo>
                      <a:pt x="30" y="0"/>
                    </a:lnTo>
                    <a:lnTo>
                      <a:pt x="34" y="7"/>
                    </a:lnTo>
                    <a:lnTo>
                      <a:pt x="40" y="9"/>
                    </a:lnTo>
                    <a:lnTo>
                      <a:pt x="39" y="19"/>
                    </a:lnTo>
                    <a:lnTo>
                      <a:pt x="48" y="26"/>
                    </a:lnTo>
                    <a:lnTo>
                      <a:pt x="45" y="35"/>
                    </a:lnTo>
                    <a:lnTo>
                      <a:pt x="54" y="43"/>
                    </a:lnTo>
                    <a:lnTo>
                      <a:pt x="59" y="43"/>
                    </a:lnTo>
                    <a:lnTo>
                      <a:pt x="59" y="53"/>
                    </a:lnTo>
                    <a:lnTo>
                      <a:pt x="57" y="54"/>
                    </a:lnTo>
                    <a:lnTo>
                      <a:pt x="62" y="63"/>
                    </a:lnTo>
                    <a:lnTo>
                      <a:pt x="50" y="63"/>
                    </a:lnTo>
                    <a:lnTo>
                      <a:pt x="45" y="45"/>
                    </a:lnTo>
                    <a:lnTo>
                      <a:pt x="37" y="45"/>
                    </a:lnTo>
                    <a:lnTo>
                      <a:pt x="30" y="40"/>
                    </a:lnTo>
                    <a:lnTo>
                      <a:pt x="25" y="43"/>
                    </a:lnTo>
                    <a:lnTo>
                      <a:pt x="22" y="39"/>
                    </a:lnTo>
                    <a:lnTo>
                      <a:pt x="7" y="29"/>
                    </a:lnTo>
                    <a:lnTo>
                      <a:pt x="0" y="9"/>
                    </a:lnTo>
                    <a:close/>
                  </a:path>
                </a:pathLst>
              </a:custGeom>
              <a:grpFill/>
              <a:ln w="6350" cmpd="sng">
                <a:solidFill>
                  <a:schemeClr val="bg1">
                    <a:lumMod val="85000"/>
                  </a:schemeClr>
                </a:solidFill>
                <a:round/>
                <a:headEnd/>
                <a:tailEnd/>
              </a:ln>
            </p:spPr>
            <p:txBody>
              <a:bodyPr/>
              <a:lstStyle/>
              <a:p>
                <a:endParaRPr lang="en-GB" dirty="0"/>
              </a:p>
            </p:txBody>
          </p:sp>
          <p:sp>
            <p:nvSpPr>
              <p:cNvPr id="543" name="Freeform 281"/>
              <p:cNvSpPr>
                <a:spLocks/>
              </p:cNvSpPr>
              <p:nvPr/>
            </p:nvSpPr>
            <p:spPr bwMode="auto">
              <a:xfrm>
                <a:off x="5443" y="3372"/>
                <a:ext cx="25" cy="23"/>
              </a:xfrm>
              <a:custGeom>
                <a:avLst/>
                <a:gdLst>
                  <a:gd name="T0" fmla="*/ 0 w 25"/>
                  <a:gd name="T1" fmla="*/ 3 h 23"/>
                  <a:gd name="T2" fmla="*/ 5 w 25"/>
                  <a:gd name="T3" fmla="*/ 0 h 23"/>
                  <a:gd name="T4" fmla="*/ 12 w 25"/>
                  <a:gd name="T5" fmla="*/ 5 h 23"/>
                  <a:gd name="T6" fmla="*/ 20 w 25"/>
                  <a:gd name="T7" fmla="*/ 5 h 23"/>
                  <a:gd name="T8" fmla="*/ 25 w 25"/>
                  <a:gd name="T9" fmla="*/ 23 h 23"/>
                  <a:gd name="T10" fmla="*/ 13 w 25"/>
                  <a:gd name="T11" fmla="*/ 22 h 23"/>
                  <a:gd name="T12" fmla="*/ 0 w 25"/>
                  <a:gd name="T13" fmla="*/ 3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23">
                    <a:moveTo>
                      <a:pt x="0" y="3"/>
                    </a:moveTo>
                    <a:lnTo>
                      <a:pt x="5" y="0"/>
                    </a:lnTo>
                    <a:lnTo>
                      <a:pt x="12" y="5"/>
                    </a:lnTo>
                    <a:lnTo>
                      <a:pt x="20" y="5"/>
                    </a:lnTo>
                    <a:lnTo>
                      <a:pt x="25" y="23"/>
                    </a:lnTo>
                    <a:lnTo>
                      <a:pt x="13" y="22"/>
                    </a:lnTo>
                    <a:lnTo>
                      <a:pt x="0" y="3"/>
                    </a:lnTo>
                    <a:close/>
                  </a:path>
                </a:pathLst>
              </a:custGeom>
              <a:grpFill/>
              <a:ln w="6350" cmpd="sng">
                <a:solidFill>
                  <a:schemeClr val="bg1">
                    <a:lumMod val="85000"/>
                  </a:schemeClr>
                </a:solidFill>
                <a:round/>
                <a:headEnd/>
                <a:tailEnd/>
              </a:ln>
            </p:spPr>
            <p:txBody>
              <a:bodyPr/>
              <a:lstStyle/>
              <a:p>
                <a:endParaRPr lang="en-GB" dirty="0"/>
              </a:p>
            </p:txBody>
          </p:sp>
        </p:grpSp>
        <p:grpSp>
          <p:nvGrpSpPr>
            <p:cNvPr id="137" name="Group 282"/>
            <p:cNvGrpSpPr>
              <a:grpSpLocks/>
            </p:cNvGrpSpPr>
            <p:nvPr/>
          </p:nvGrpSpPr>
          <p:grpSpPr bwMode="auto">
            <a:xfrm>
              <a:off x="3804679" y="3497924"/>
              <a:ext cx="1644503" cy="2004540"/>
              <a:chOff x="4236" y="3435"/>
              <a:chExt cx="1334" cy="1493"/>
            </a:xfrm>
            <a:solidFill>
              <a:schemeClr val="bg1">
                <a:lumMod val="85000"/>
              </a:schemeClr>
            </a:solidFill>
          </p:grpSpPr>
          <p:sp>
            <p:nvSpPr>
              <p:cNvPr id="461" name="Freeform 283"/>
              <p:cNvSpPr>
                <a:spLocks/>
              </p:cNvSpPr>
              <p:nvPr/>
            </p:nvSpPr>
            <p:spPr bwMode="auto">
              <a:xfrm>
                <a:off x="4411" y="3440"/>
                <a:ext cx="393" cy="399"/>
              </a:xfrm>
              <a:custGeom>
                <a:avLst/>
                <a:gdLst>
                  <a:gd name="T0" fmla="*/ 141 w 393"/>
                  <a:gd name="T1" fmla="*/ 43 h 399"/>
                  <a:gd name="T2" fmla="*/ 168 w 393"/>
                  <a:gd name="T3" fmla="*/ 29 h 399"/>
                  <a:gd name="T4" fmla="*/ 191 w 393"/>
                  <a:gd name="T5" fmla="*/ 15 h 399"/>
                  <a:gd name="T6" fmla="*/ 262 w 393"/>
                  <a:gd name="T7" fmla="*/ 6 h 399"/>
                  <a:gd name="T8" fmla="*/ 289 w 393"/>
                  <a:gd name="T9" fmla="*/ 0 h 399"/>
                  <a:gd name="T10" fmla="*/ 306 w 393"/>
                  <a:gd name="T11" fmla="*/ 0 h 399"/>
                  <a:gd name="T12" fmla="*/ 334 w 393"/>
                  <a:gd name="T13" fmla="*/ 4 h 399"/>
                  <a:gd name="T14" fmla="*/ 329 w 393"/>
                  <a:gd name="T15" fmla="*/ 16 h 399"/>
                  <a:gd name="T16" fmla="*/ 329 w 393"/>
                  <a:gd name="T17" fmla="*/ 46 h 399"/>
                  <a:gd name="T18" fmla="*/ 308 w 393"/>
                  <a:gd name="T19" fmla="*/ 75 h 399"/>
                  <a:gd name="T20" fmla="*/ 321 w 393"/>
                  <a:gd name="T21" fmla="*/ 95 h 399"/>
                  <a:gd name="T22" fmla="*/ 340 w 393"/>
                  <a:gd name="T23" fmla="*/ 118 h 399"/>
                  <a:gd name="T24" fmla="*/ 342 w 393"/>
                  <a:gd name="T25" fmla="*/ 168 h 399"/>
                  <a:gd name="T26" fmla="*/ 354 w 393"/>
                  <a:gd name="T27" fmla="*/ 214 h 399"/>
                  <a:gd name="T28" fmla="*/ 345 w 393"/>
                  <a:gd name="T29" fmla="*/ 249 h 399"/>
                  <a:gd name="T30" fmla="*/ 359 w 393"/>
                  <a:gd name="T31" fmla="*/ 279 h 399"/>
                  <a:gd name="T32" fmla="*/ 384 w 393"/>
                  <a:gd name="T33" fmla="*/ 289 h 399"/>
                  <a:gd name="T34" fmla="*/ 318 w 393"/>
                  <a:gd name="T35" fmla="*/ 356 h 399"/>
                  <a:gd name="T36" fmla="*/ 246 w 393"/>
                  <a:gd name="T37" fmla="*/ 395 h 399"/>
                  <a:gd name="T38" fmla="*/ 226 w 393"/>
                  <a:gd name="T39" fmla="*/ 397 h 399"/>
                  <a:gd name="T40" fmla="*/ 201 w 393"/>
                  <a:gd name="T41" fmla="*/ 371 h 399"/>
                  <a:gd name="T42" fmla="*/ 188 w 393"/>
                  <a:gd name="T43" fmla="*/ 360 h 399"/>
                  <a:gd name="T44" fmla="*/ 71 w 393"/>
                  <a:gd name="T45" fmla="*/ 275 h 399"/>
                  <a:gd name="T46" fmla="*/ 0 w 393"/>
                  <a:gd name="T47" fmla="*/ 216 h 399"/>
                  <a:gd name="T48" fmla="*/ 8 w 393"/>
                  <a:gd name="T49" fmla="*/ 184 h 399"/>
                  <a:gd name="T50" fmla="*/ 37 w 393"/>
                  <a:gd name="T51" fmla="*/ 174 h 399"/>
                  <a:gd name="T52" fmla="*/ 57 w 393"/>
                  <a:gd name="T53" fmla="*/ 167 h 399"/>
                  <a:gd name="T54" fmla="*/ 95 w 393"/>
                  <a:gd name="T55" fmla="*/ 142 h 399"/>
                  <a:gd name="T56" fmla="*/ 92 w 393"/>
                  <a:gd name="T57" fmla="*/ 127 h 399"/>
                  <a:gd name="T58" fmla="*/ 110 w 393"/>
                  <a:gd name="T59" fmla="*/ 117 h 399"/>
                  <a:gd name="T60" fmla="*/ 142 w 393"/>
                  <a:gd name="T61" fmla="*/ 111 h 399"/>
                  <a:gd name="T62" fmla="*/ 135 w 393"/>
                  <a:gd name="T63" fmla="*/ 95 h 399"/>
                  <a:gd name="T64" fmla="*/ 123 w 393"/>
                  <a:gd name="T65" fmla="*/ 48 h 3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3" h="399">
                    <a:moveTo>
                      <a:pt x="128" y="48"/>
                    </a:moveTo>
                    <a:lnTo>
                      <a:pt x="141" y="43"/>
                    </a:lnTo>
                    <a:lnTo>
                      <a:pt x="151" y="32"/>
                    </a:lnTo>
                    <a:lnTo>
                      <a:pt x="168" y="29"/>
                    </a:lnTo>
                    <a:lnTo>
                      <a:pt x="173" y="23"/>
                    </a:lnTo>
                    <a:lnTo>
                      <a:pt x="191" y="15"/>
                    </a:lnTo>
                    <a:lnTo>
                      <a:pt x="243" y="5"/>
                    </a:lnTo>
                    <a:lnTo>
                      <a:pt x="262" y="6"/>
                    </a:lnTo>
                    <a:lnTo>
                      <a:pt x="269" y="10"/>
                    </a:lnTo>
                    <a:lnTo>
                      <a:pt x="289" y="0"/>
                    </a:lnTo>
                    <a:lnTo>
                      <a:pt x="301" y="5"/>
                    </a:lnTo>
                    <a:lnTo>
                      <a:pt x="306" y="0"/>
                    </a:lnTo>
                    <a:lnTo>
                      <a:pt x="318" y="6"/>
                    </a:lnTo>
                    <a:lnTo>
                      <a:pt x="334" y="4"/>
                    </a:lnTo>
                    <a:lnTo>
                      <a:pt x="325" y="14"/>
                    </a:lnTo>
                    <a:lnTo>
                      <a:pt x="329" y="16"/>
                    </a:lnTo>
                    <a:lnTo>
                      <a:pt x="326" y="30"/>
                    </a:lnTo>
                    <a:lnTo>
                      <a:pt x="329" y="46"/>
                    </a:lnTo>
                    <a:lnTo>
                      <a:pt x="325" y="60"/>
                    </a:lnTo>
                    <a:lnTo>
                      <a:pt x="308" y="75"/>
                    </a:lnTo>
                    <a:lnTo>
                      <a:pt x="312" y="91"/>
                    </a:lnTo>
                    <a:lnTo>
                      <a:pt x="321" y="95"/>
                    </a:lnTo>
                    <a:lnTo>
                      <a:pt x="324" y="109"/>
                    </a:lnTo>
                    <a:lnTo>
                      <a:pt x="340" y="118"/>
                    </a:lnTo>
                    <a:lnTo>
                      <a:pt x="348" y="158"/>
                    </a:lnTo>
                    <a:lnTo>
                      <a:pt x="342" y="168"/>
                    </a:lnTo>
                    <a:lnTo>
                      <a:pt x="351" y="181"/>
                    </a:lnTo>
                    <a:lnTo>
                      <a:pt x="354" y="214"/>
                    </a:lnTo>
                    <a:lnTo>
                      <a:pt x="352" y="243"/>
                    </a:lnTo>
                    <a:lnTo>
                      <a:pt x="345" y="249"/>
                    </a:lnTo>
                    <a:lnTo>
                      <a:pt x="356" y="267"/>
                    </a:lnTo>
                    <a:lnTo>
                      <a:pt x="359" y="279"/>
                    </a:lnTo>
                    <a:lnTo>
                      <a:pt x="363" y="283"/>
                    </a:lnTo>
                    <a:lnTo>
                      <a:pt x="384" y="289"/>
                    </a:lnTo>
                    <a:lnTo>
                      <a:pt x="393" y="306"/>
                    </a:lnTo>
                    <a:lnTo>
                      <a:pt x="318" y="356"/>
                    </a:lnTo>
                    <a:lnTo>
                      <a:pt x="275" y="388"/>
                    </a:lnTo>
                    <a:lnTo>
                      <a:pt x="246" y="395"/>
                    </a:lnTo>
                    <a:lnTo>
                      <a:pt x="230" y="399"/>
                    </a:lnTo>
                    <a:lnTo>
                      <a:pt x="226" y="397"/>
                    </a:lnTo>
                    <a:lnTo>
                      <a:pt x="227" y="381"/>
                    </a:lnTo>
                    <a:lnTo>
                      <a:pt x="201" y="371"/>
                    </a:lnTo>
                    <a:lnTo>
                      <a:pt x="196" y="364"/>
                    </a:lnTo>
                    <a:lnTo>
                      <a:pt x="188" y="360"/>
                    </a:lnTo>
                    <a:lnTo>
                      <a:pt x="187" y="354"/>
                    </a:lnTo>
                    <a:lnTo>
                      <a:pt x="71" y="275"/>
                    </a:lnTo>
                    <a:lnTo>
                      <a:pt x="0" y="226"/>
                    </a:lnTo>
                    <a:lnTo>
                      <a:pt x="0" y="216"/>
                    </a:lnTo>
                    <a:lnTo>
                      <a:pt x="0" y="191"/>
                    </a:lnTo>
                    <a:lnTo>
                      <a:pt x="8" y="184"/>
                    </a:lnTo>
                    <a:lnTo>
                      <a:pt x="29" y="173"/>
                    </a:lnTo>
                    <a:lnTo>
                      <a:pt x="37" y="174"/>
                    </a:lnTo>
                    <a:lnTo>
                      <a:pt x="40" y="169"/>
                    </a:lnTo>
                    <a:lnTo>
                      <a:pt x="57" y="167"/>
                    </a:lnTo>
                    <a:lnTo>
                      <a:pt x="73" y="152"/>
                    </a:lnTo>
                    <a:lnTo>
                      <a:pt x="95" y="142"/>
                    </a:lnTo>
                    <a:lnTo>
                      <a:pt x="92" y="137"/>
                    </a:lnTo>
                    <a:lnTo>
                      <a:pt x="92" y="127"/>
                    </a:lnTo>
                    <a:lnTo>
                      <a:pt x="108" y="123"/>
                    </a:lnTo>
                    <a:lnTo>
                      <a:pt x="110" y="117"/>
                    </a:lnTo>
                    <a:lnTo>
                      <a:pt x="143" y="115"/>
                    </a:lnTo>
                    <a:lnTo>
                      <a:pt x="142" y="111"/>
                    </a:lnTo>
                    <a:lnTo>
                      <a:pt x="145" y="107"/>
                    </a:lnTo>
                    <a:lnTo>
                      <a:pt x="135" y="95"/>
                    </a:lnTo>
                    <a:lnTo>
                      <a:pt x="133" y="55"/>
                    </a:lnTo>
                    <a:lnTo>
                      <a:pt x="123" y="48"/>
                    </a:lnTo>
                    <a:lnTo>
                      <a:pt x="128" y="48"/>
                    </a:lnTo>
                    <a:close/>
                  </a:path>
                </a:pathLst>
              </a:custGeom>
              <a:grpFill/>
              <a:ln w="6350" cmpd="sng">
                <a:solidFill>
                  <a:schemeClr val="bg1">
                    <a:lumMod val="85000"/>
                  </a:schemeClr>
                </a:solidFill>
                <a:round/>
                <a:headEnd/>
                <a:tailEnd/>
              </a:ln>
            </p:spPr>
            <p:txBody>
              <a:bodyPr/>
              <a:lstStyle/>
              <a:p>
                <a:endParaRPr lang="en-GB" dirty="0"/>
              </a:p>
            </p:txBody>
          </p:sp>
          <p:sp>
            <p:nvSpPr>
              <p:cNvPr id="462" name="Freeform 284"/>
              <p:cNvSpPr>
                <a:spLocks/>
              </p:cNvSpPr>
              <p:nvPr/>
            </p:nvSpPr>
            <p:spPr bwMode="auto">
              <a:xfrm>
                <a:off x="4801" y="4324"/>
                <a:ext cx="244" cy="241"/>
              </a:xfrm>
              <a:custGeom>
                <a:avLst/>
                <a:gdLst>
                  <a:gd name="T0" fmla="*/ 0 w 244"/>
                  <a:gd name="T1" fmla="*/ 227 h 241"/>
                  <a:gd name="T2" fmla="*/ 1 w 244"/>
                  <a:gd name="T3" fmla="*/ 199 h 241"/>
                  <a:gd name="T4" fmla="*/ 15 w 244"/>
                  <a:gd name="T5" fmla="*/ 156 h 241"/>
                  <a:gd name="T6" fmla="*/ 25 w 244"/>
                  <a:gd name="T7" fmla="*/ 138 h 241"/>
                  <a:gd name="T8" fmla="*/ 38 w 244"/>
                  <a:gd name="T9" fmla="*/ 125 h 241"/>
                  <a:gd name="T10" fmla="*/ 40 w 244"/>
                  <a:gd name="T11" fmla="*/ 102 h 241"/>
                  <a:gd name="T12" fmla="*/ 40 w 244"/>
                  <a:gd name="T13" fmla="*/ 92 h 241"/>
                  <a:gd name="T14" fmla="*/ 32 w 244"/>
                  <a:gd name="T15" fmla="*/ 83 h 241"/>
                  <a:gd name="T16" fmla="*/ 28 w 244"/>
                  <a:gd name="T17" fmla="*/ 66 h 241"/>
                  <a:gd name="T18" fmla="*/ 32 w 244"/>
                  <a:gd name="T19" fmla="*/ 59 h 241"/>
                  <a:gd name="T20" fmla="*/ 30 w 244"/>
                  <a:gd name="T21" fmla="*/ 48 h 241"/>
                  <a:gd name="T22" fmla="*/ 14 w 244"/>
                  <a:gd name="T23" fmla="*/ 9 h 241"/>
                  <a:gd name="T24" fmla="*/ 32 w 244"/>
                  <a:gd name="T25" fmla="*/ 1 h 241"/>
                  <a:gd name="T26" fmla="*/ 89 w 244"/>
                  <a:gd name="T27" fmla="*/ 0 h 241"/>
                  <a:gd name="T28" fmla="*/ 97 w 244"/>
                  <a:gd name="T29" fmla="*/ 6 h 241"/>
                  <a:gd name="T30" fmla="*/ 103 w 244"/>
                  <a:gd name="T31" fmla="*/ 30 h 241"/>
                  <a:gd name="T32" fmla="*/ 119 w 244"/>
                  <a:gd name="T33" fmla="*/ 45 h 241"/>
                  <a:gd name="T34" fmla="*/ 148 w 244"/>
                  <a:gd name="T35" fmla="*/ 41 h 241"/>
                  <a:gd name="T36" fmla="*/ 154 w 244"/>
                  <a:gd name="T37" fmla="*/ 24 h 241"/>
                  <a:gd name="T38" fmla="*/ 178 w 244"/>
                  <a:gd name="T39" fmla="*/ 21 h 241"/>
                  <a:gd name="T40" fmla="*/ 177 w 244"/>
                  <a:gd name="T41" fmla="*/ 29 h 241"/>
                  <a:gd name="T42" fmla="*/ 194 w 244"/>
                  <a:gd name="T43" fmla="*/ 29 h 241"/>
                  <a:gd name="T44" fmla="*/ 196 w 244"/>
                  <a:gd name="T45" fmla="*/ 34 h 241"/>
                  <a:gd name="T46" fmla="*/ 197 w 244"/>
                  <a:gd name="T47" fmla="*/ 71 h 241"/>
                  <a:gd name="T48" fmla="*/ 206 w 244"/>
                  <a:gd name="T49" fmla="*/ 92 h 241"/>
                  <a:gd name="T50" fmla="*/ 200 w 244"/>
                  <a:gd name="T51" fmla="*/ 103 h 241"/>
                  <a:gd name="T52" fmla="*/ 206 w 244"/>
                  <a:gd name="T53" fmla="*/ 107 h 241"/>
                  <a:gd name="T54" fmla="*/ 211 w 244"/>
                  <a:gd name="T55" fmla="*/ 100 h 241"/>
                  <a:gd name="T56" fmla="*/ 241 w 244"/>
                  <a:gd name="T57" fmla="*/ 98 h 241"/>
                  <a:gd name="T58" fmla="*/ 239 w 244"/>
                  <a:gd name="T59" fmla="*/ 137 h 241"/>
                  <a:gd name="T60" fmla="*/ 244 w 244"/>
                  <a:gd name="T61" fmla="*/ 140 h 241"/>
                  <a:gd name="T62" fmla="*/ 201 w 244"/>
                  <a:gd name="T63" fmla="*/ 140 h 241"/>
                  <a:gd name="T64" fmla="*/ 201 w 244"/>
                  <a:gd name="T65" fmla="*/ 211 h 241"/>
                  <a:gd name="T66" fmla="*/ 225 w 244"/>
                  <a:gd name="T67" fmla="*/ 232 h 241"/>
                  <a:gd name="T68" fmla="*/ 191 w 244"/>
                  <a:gd name="T69" fmla="*/ 241 h 241"/>
                  <a:gd name="T70" fmla="*/ 164 w 244"/>
                  <a:gd name="T71" fmla="*/ 236 h 241"/>
                  <a:gd name="T72" fmla="*/ 144 w 244"/>
                  <a:gd name="T73" fmla="*/ 236 h 241"/>
                  <a:gd name="T74" fmla="*/ 129 w 244"/>
                  <a:gd name="T75" fmla="*/ 226 h 241"/>
                  <a:gd name="T76" fmla="*/ 43 w 244"/>
                  <a:gd name="T77" fmla="*/ 227 h 241"/>
                  <a:gd name="T78" fmla="*/ 29 w 244"/>
                  <a:gd name="T79" fmla="*/ 217 h 241"/>
                  <a:gd name="T80" fmla="*/ 21 w 244"/>
                  <a:gd name="T81" fmla="*/ 217 h 241"/>
                  <a:gd name="T82" fmla="*/ 11 w 244"/>
                  <a:gd name="T83" fmla="*/ 223 h 241"/>
                  <a:gd name="T84" fmla="*/ 9 w 244"/>
                  <a:gd name="T85" fmla="*/ 221 h 241"/>
                  <a:gd name="T86" fmla="*/ 0 w 244"/>
                  <a:gd name="T87" fmla="*/ 227 h 2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4" h="241">
                    <a:moveTo>
                      <a:pt x="0" y="227"/>
                    </a:moveTo>
                    <a:lnTo>
                      <a:pt x="1" y="199"/>
                    </a:lnTo>
                    <a:lnTo>
                      <a:pt x="15" y="156"/>
                    </a:lnTo>
                    <a:lnTo>
                      <a:pt x="25" y="138"/>
                    </a:lnTo>
                    <a:lnTo>
                      <a:pt x="38" y="125"/>
                    </a:lnTo>
                    <a:lnTo>
                      <a:pt x="40" y="102"/>
                    </a:lnTo>
                    <a:lnTo>
                      <a:pt x="40" y="92"/>
                    </a:lnTo>
                    <a:lnTo>
                      <a:pt x="32" y="83"/>
                    </a:lnTo>
                    <a:lnTo>
                      <a:pt x="28" y="66"/>
                    </a:lnTo>
                    <a:lnTo>
                      <a:pt x="32" y="59"/>
                    </a:lnTo>
                    <a:lnTo>
                      <a:pt x="30" y="48"/>
                    </a:lnTo>
                    <a:lnTo>
                      <a:pt x="14" y="9"/>
                    </a:lnTo>
                    <a:lnTo>
                      <a:pt x="32" y="1"/>
                    </a:lnTo>
                    <a:lnTo>
                      <a:pt x="89" y="0"/>
                    </a:lnTo>
                    <a:lnTo>
                      <a:pt x="97" y="6"/>
                    </a:lnTo>
                    <a:lnTo>
                      <a:pt x="103" y="30"/>
                    </a:lnTo>
                    <a:lnTo>
                      <a:pt x="119" y="45"/>
                    </a:lnTo>
                    <a:lnTo>
                      <a:pt x="148" y="41"/>
                    </a:lnTo>
                    <a:lnTo>
                      <a:pt x="154" y="24"/>
                    </a:lnTo>
                    <a:lnTo>
                      <a:pt x="178" y="21"/>
                    </a:lnTo>
                    <a:lnTo>
                      <a:pt x="177" y="29"/>
                    </a:lnTo>
                    <a:lnTo>
                      <a:pt x="194" y="29"/>
                    </a:lnTo>
                    <a:lnTo>
                      <a:pt x="196" y="34"/>
                    </a:lnTo>
                    <a:lnTo>
                      <a:pt x="197" y="71"/>
                    </a:lnTo>
                    <a:lnTo>
                      <a:pt x="206" y="92"/>
                    </a:lnTo>
                    <a:lnTo>
                      <a:pt x="200" y="103"/>
                    </a:lnTo>
                    <a:lnTo>
                      <a:pt x="206" y="107"/>
                    </a:lnTo>
                    <a:lnTo>
                      <a:pt x="211" y="100"/>
                    </a:lnTo>
                    <a:lnTo>
                      <a:pt x="241" y="98"/>
                    </a:lnTo>
                    <a:lnTo>
                      <a:pt x="239" y="137"/>
                    </a:lnTo>
                    <a:lnTo>
                      <a:pt x="244" y="140"/>
                    </a:lnTo>
                    <a:lnTo>
                      <a:pt x="201" y="140"/>
                    </a:lnTo>
                    <a:lnTo>
                      <a:pt x="201" y="211"/>
                    </a:lnTo>
                    <a:lnTo>
                      <a:pt x="225" y="232"/>
                    </a:lnTo>
                    <a:lnTo>
                      <a:pt x="191" y="241"/>
                    </a:lnTo>
                    <a:lnTo>
                      <a:pt x="164" y="236"/>
                    </a:lnTo>
                    <a:lnTo>
                      <a:pt x="144" y="236"/>
                    </a:lnTo>
                    <a:lnTo>
                      <a:pt x="129" y="226"/>
                    </a:lnTo>
                    <a:lnTo>
                      <a:pt x="43" y="227"/>
                    </a:lnTo>
                    <a:lnTo>
                      <a:pt x="29" y="217"/>
                    </a:lnTo>
                    <a:lnTo>
                      <a:pt x="21" y="217"/>
                    </a:lnTo>
                    <a:lnTo>
                      <a:pt x="11" y="223"/>
                    </a:lnTo>
                    <a:lnTo>
                      <a:pt x="9" y="221"/>
                    </a:lnTo>
                    <a:lnTo>
                      <a:pt x="0" y="227"/>
                    </a:lnTo>
                    <a:close/>
                  </a:path>
                </a:pathLst>
              </a:custGeom>
              <a:grpFill/>
              <a:ln w="6350" cmpd="sng">
                <a:solidFill>
                  <a:schemeClr val="bg1">
                    <a:lumMod val="85000"/>
                  </a:schemeClr>
                </a:solidFill>
                <a:round/>
                <a:headEnd/>
                <a:tailEnd/>
              </a:ln>
            </p:spPr>
            <p:txBody>
              <a:bodyPr/>
              <a:lstStyle/>
              <a:p>
                <a:endParaRPr lang="en-GB" dirty="0"/>
              </a:p>
            </p:txBody>
          </p:sp>
          <p:sp>
            <p:nvSpPr>
              <p:cNvPr id="463" name="Freeform 285"/>
              <p:cNvSpPr>
                <a:spLocks/>
              </p:cNvSpPr>
              <p:nvPr/>
            </p:nvSpPr>
            <p:spPr bwMode="auto">
              <a:xfrm>
                <a:off x="4809" y="4297"/>
                <a:ext cx="18" cy="28"/>
              </a:xfrm>
              <a:custGeom>
                <a:avLst/>
                <a:gdLst>
                  <a:gd name="T0" fmla="*/ 6 w 18"/>
                  <a:gd name="T1" fmla="*/ 28 h 28"/>
                  <a:gd name="T2" fmla="*/ 0 w 18"/>
                  <a:gd name="T3" fmla="*/ 12 h 28"/>
                  <a:gd name="T4" fmla="*/ 13 w 18"/>
                  <a:gd name="T5" fmla="*/ 0 h 28"/>
                  <a:gd name="T6" fmla="*/ 18 w 18"/>
                  <a:gd name="T7" fmla="*/ 5 h 28"/>
                  <a:gd name="T8" fmla="*/ 11 w 18"/>
                  <a:gd name="T9" fmla="*/ 11 h 28"/>
                  <a:gd name="T10" fmla="*/ 9 w 18"/>
                  <a:gd name="T11" fmla="*/ 27 h 28"/>
                  <a:gd name="T12" fmla="*/ 6 w 18"/>
                  <a:gd name="T13" fmla="*/ 2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8">
                    <a:moveTo>
                      <a:pt x="6" y="28"/>
                    </a:moveTo>
                    <a:lnTo>
                      <a:pt x="0" y="12"/>
                    </a:lnTo>
                    <a:lnTo>
                      <a:pt x="13" y="0"/>
                    </a:lnTo>
                    <a:lnTo>
                      <a:pt x="18" y="5"/>
                    </a:lnTo>
                    <a:lnTo>
                      <a:pt x="11" y="11"/>
                    </a:lnTo>
                    <a:lnTo>
                      <a:pt x="9" y="27"/>
                    </a:lnTo>
                    <a:lnTo>
                      <a:pt x="6" y="28"/>
                    </a:lnTo>
                    <a:close/>
                  </a:path>
                </a:pathLst>
              </a:custGeom>
              <a:grpFill/>
              <a:ln w="6350" cmpd="sng">
                <a:solidFill>
                  <a:schemeClr val="bg1">
                    <a:lumMod val="85000"/>
                  </a:schemeClr>
                </a:solidFill>
                <a:round/>
                <a:headEnd/>
                <a:tailEnd/>
              </a:ln>
            </p:spPr>
            <p:txBody>
              <a:bodyPr/>
              <a:lstStyle/>
              <a:p>
                <a:endParaRPr lang="en-GB" dirty="0"/>
              </a:p>
            </p:txBody>
          </p:sp>
          <p:sp>
            <p:nvSpPr>
              <p:cNvPr id="464" name="Freeform 286"/>
              <p:cNvSpPr>
                <a:spLocks/>
              </p:cNvSpPr>
              <p:nvPr/>
            </p:nvSpPr>
            <p:spPr bwMode="auto">
              <a:xfrm>
                <a:off x="4961" y="4560"/>
                <a:ext cx="183" cy="189"/>
              </a:xfrm>
              <a:custGeom>
                <a:avLst/>
                <a:gdLst>
                  <a:gd name="T0" fmla="*/ 183 w 183"/>
                  <a:gd name="T1" fmla="*/ 88 h 189"/>
                  <a:gd name="T2" fmla="*/ 147 w 183"/>
                  <a:gd name="T3" fmla="*/ 112 h 189"/>
                  <a:gd name="T4" fmla="*/ 115 w 183"/>
                  <a:gd name="T5" fmla="*/ 145 h 189"/>
                  <a:gd name="T6" fmla="*/ 109 w 183"/>
                  <a:gd name="T7" fmla="*/ 161 h 189"/>
                  <a:gd name="T8" fmla="*/ 93 w 183"/>
                  <a:gd name="T9" fmla="*/ 164 h 189"/>
                  <a:gd name="T10" fmla="*/ 76 w 183"/>
                  <a:gd name="T11" fmla="*/ 157 h 189"/>
                  <a:gd name="T12" fmla="*/ 66 w 183"/>
                  <a:gd name="T13" fmla="*/ 158 h 189"/>
                  <a:gd name="T14" fmla="*/ 44 w 183"/>
                  <a:gd name="T15" fmla="*/ 185 h 189"/>
                  <a:gd name="T16" fmla="*/ 32 w 183"/>
                  <a:gd name="T17" fmla="*/ 189 h 189"/>
                  <a:gd name="T18" fmla="*/ 16 w 183"/>
                  <a:gd name="T19" fmla="*/ 187 h 189"/>
                  <a:gd name="T20" fmla="*/ 17 w 183"/>
                  <a:gd name="T21" fmla="*/ 163 h 189"/>
                  <a:gd name="T22" fmla="*/ 0 w 183"/>
                  <a:gd name="T23" fmla="*/ 143 h 189"/>
                  <a:gd name="T24" fmla="*/ 0 w 183"/>
                  <a:gd name="T25" fmla="*/ 85 h 189"/>
                  <a:gd name="T26" fmla="*/ 20 w 183"/>
                  <a:gd name="T27" fmla="*/ 85 h 189"/>
                  <a:gd name="T28" fmla="*/ 20 w 183"/>
                  <a:gd name="T29" fmla="*/ 14 h 189"/>
                  <a:gd name="T30" fmla="*/ 57 w 183"/>
                  <a:gd name="T31" fmla="*/ 6 h 189"/>
                  <a:gd name="T32" fmla="*/ 67 w 183"/>
                  <a:gd name="T33" fmla="*/ 7 h 189"/>
                  <a:gd name="T34" fmla="*/ 71 w 183"/>
                  <a:gd name="T35" fmla="*/ 17 h 189"/>
                  <a:gd name="T36" fmla="*/ 83 w 183"/>
                  <a:gd name="T37" fmla="*/ 6 h 189"/>
                  <a:gd name="T38" fmla="*/ 95 w 183"/>
                  <a:gd name="T39" fmla="*/ 0 h 189"/>
                  <a:gd name="T40" fmla="*/ 102 w 183"/>
                  <a:gd name="T41" fmla="*/ 0 h 189"/>
                  <a:gd name="T42" fmla="*/ 119 w 183"/>
                  <a:gd name="T43" fmla="*/ 31 h 189"/>
                  <a:gd name="T44" fmla="*/ 152 w 183"/>
                  <a:gd name="T45" fmla="*/ 58 h 189"/>
                  <a:gd name="T46" fmla="*/ 155 w 183"/>
                  <a:gd name="T47" fmla="*/ 76 h 189"/>
                  <a:gd name="T48" fmla="*/ 183 w 183"/>
                  <a:gd name="T49" fmla="*/ 88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3" h="189">
                    <a:moveTo>
                      <a:pt x="183" y="88"/>
                    </a:moveTo>
                    <a:lnTo>
                      <a:pt x="147" y="112"/>
                    </a:lnTo>
                    <a:lnTo>
                      <a:pt x="115" y="145"/>
                    </a:lnTo>
                    <a:lnTo>
                      <a:pt x="109" y="161"/>
                    </a:lnTo>
                    <a:lnTo>
                      <a:pt x="93" y="164"/>
                    </a:lnTo>
                    <a:lnTo>
                      <a:pt x="76" y="157"/>
                    </a:lnTo>
                    <a:lnTo>
                      <a:pt x="66" y="158"/>
                    </a:lnTo>
                    <a:lnTo>
                      <a:pt x="44" y="185"/>
                    </a:lnTo>
                    <a:lnTo>
                      <a:pt x="32" y="189"/>
                    </a:lnTo>
                    <a:lnTo>
                      <a:pt x="16" y="187"/>
                    </a:lnTo>
                    <a:lnTo>
                      <a:pt x="17" y="163"/>
                    </a:lnTo>
                    <a:lnTo>
                      <a:pt x="0" y="143"/>
                    </a:lnTo>
                    <a:lnTo>
                      <a:pt x="0" y="85"/>
                    </a:lnTo>
                    <a:lnTo>
                      <a:pt x="20" y="85"/>
                    </a:lnTo>
                    <a:lnTo>
                      <a:pt x="20" y="14"/>
                    </a:lnTo>
                    <a:lnTo>
                      <a:pt x="57" y="6"/>
                    </a:lnTo>
                    <a:lnTo>
                      <a:pt x="67" y="7"/>
                    </a:lnTo>
                    <a:lnTo>
                      <a:pt x="71" y="17"/>
                    </a:lnTo>
                    <a:lnTo>
                      <a:pt x="83" y="6"/>
                    </a:lnTo>
                    <a:lnTo>
                      <a:pt x="95" y="0"/>
                    </a:lnTo>
                    <a:lnTo>
                      <a:pt x="102" y="0"/>
                    </a:lnTo>
                    <a:lnTo>
                      <a:pt x="119" y="31"/>
                    </a:lnTo>
                    <a:lnTo>
                      <a:pt x="152" y="58"/>
                    </a:lnTo>
                    <a:lnTo>
                      <a:pt x="155" y="76"/>
                    </a:lnTo>
                    <a:lnTo>
                      <a:pt x="183" y="88"/>
                    </a:lnTo>
                    <a:close/>
                  </a:path>
                </a:pathLst>
              </a:custGeom>
              <a:grpFill/>
              <a:ln w="6350" cmpd="sng">
                <a:solidFill>
                  <a:schemeClr val="bg1">
                    <a:lumMod val="85000"/>
                  </a:schemeClr>
                </a:solidFill>
                <a:round/>
                <a:headEnd/>
                <a:tailEnd/>
              </a:ln>
            </p:spPr>
            <p:txBody>
              <a:bodyPr/>
              <a:lstStyle/>
              <a:p>
                <a:endParaRPr lang="en-GB" dirty="0"/>
              </a:p>
            </p:txBody>
          </p:sp>
          <p:sp>
            <p:nvSpPr>
              <p:cNvPr id="465" name="Freeform 287"/>
              <p:cNvSpPr>
                <a:spLocks/>
              </p:cNvSpPr>
              <p:nvPr/>
            </p:nvSpPr>
            <p:spPr bwMode="auto">
              <a:xfrm>
                <a:off x="4739" y="3963"/>
                <a:ext cx="148" cy="219"/>
              </a:xfrm>
              <a:custGeom>
                <a:avLst/>
                <a:gdLst>
                  <a:gd name="T0" fmla="*/ 110 w 148"/>
                  <a:gd name="T1" fmla="*/ 6 h 219"/>
                  <a:gd name="T2" fmla="*/ 116 w 148"/>
                  <a:gd name="T3" fmla="*/ 12 h 219"/>
                  <a:gd name="T4" fmla="*/ 116 w 148"/>
                  <a:gd name="T5" fmla="*/ 22 h 219"/>
                  <a:gd name="T6" fmla="*/ 98 w 148"/>
                  <a:gd name="T7" fmla="*/ 37 h 219"/>
                  <a:gd name="T8" fmla="*/ 85 w 148"/>
                  <a:gd name="T9" fmla="*/ 77 h 219"/>
                  <a:gd name="T10" fmla="*/ 75 w 148"/>
                  <a:gd name="T11" fmla="*/ 86 h 219"/>
                  <a:gd name="T12" fmla="*/ 59 w 148"/>
                  <a:gd name="T13" fmla="*/ 122 h 219"/>
                  <a:gd name="T14" fmla="*/ 51 w 148"/>
                  <a:gd name="T15" fmla="*/ 124 h 219"/>
                  <a:gd name="T16" fmla="*/ 41 w 148"/>
                  <a:gd name="T17" fmla="*/ 116 h 219"/>
                  <a:gd name="T18" fmla="*/ 22 w 148"/>
                  <a:gd name="T19" fmla="*/ 116 h 219"/>
                  <a:gd name="T20" fmla="*/ 8 w 148"/>
                  <a:gd name="T21" fmla="*/ 136 h 219"/>
                  <a:gd name="T22" fmla="*/ 0 w 148"/>
                  <a:gd name="T23" fmla="*/ 159 h 219"/>
                  <a:gd name="T24" fmla="*/ 2 w 148"/>
                  <a:gd name="T25" fmla="*/ 162 h 219"/>
                  <a:gd name="T26" fmla="*/ 8 w 148"/>
                  <a:gd name="T27" fmla="*/ 162 h 219"/>
                  <a:gd name="T28" fmla="*/ 11 w 148"/>
                  <a:gd name="T29" fmla="*/ 171 h 219"/>
                  <a:gd name="T30" fmla="*/ 24 w 148"/>
                  <a:gd name="T31" fmla="*/ 172 h 219"/>
                  <a:gd name="T32" fmla="*/ 22 w 148"/>
                  <a:gd name="T33" fmla="*/ 178 h 219"/>
                  <a:gd name="T34" fmla="*/ 30 w 148"/>
                  <a:gd name="T35" fmla="*/ 186 h 219"/>
                  <a:gd name="T36" fmla="*/ 24 w 148"/>
                  <a:gd name="T37" fmla="*/ 208 h 219"/>
                  <a:gd name="T38" fmla="*/ 55 w 148"/>
                  <a:gd name="T39" fmla="*/ 206 h 219"/>
                  <a:gd name="T40" fmla="*/ 94 w 148"/>
                  <a:gd name="T41" fmla="*/ 208 h 219"/>
                  <a:gd name="T42" fmla="*/ 120 w 148"/>
                  <a:gd name="T43" fmla="*/ 208 h 219"/>
                  <a:gd name="T44" fmla="*/ 139 w 148"/>
                  <a:gd name="T45" fmla="*/ 211 h 219"/>
                  <a:gd name="T46" fmla="*/ 145 w 148"/>
                  <a:gd name="T47" fmla="*/ 219 h 219"/>
                  <a:gd name="T48" fmla="*/ 148 w 148"/>
                  <a:gd name="T49" fmla="*/ 194 h 219"/>
                  <a:gd name="T50" fmla="*/ 135 w 148"/>
                  <a:gd name="T51" fmla="*/ 183 h 219"/>
                  <a:gd name="T52" fmla="*/ 119 w 148"/>
                  <a:gd name="T53" fmla="*/ 156 h 219"/>
                  <a:gd name="T54" fmla="*/ 118 w 148"/>
                  <a:gd name="T55" fmla="*/ 135 h 219"/>
                  <a:gd name="T56" fmla="*/ 135 w 148"/>
                  <a:gd name="T57" fmla="*/ 106 h 219"/>
                  <a:gd name="T58" fmla="*/ 128 w 148"/>
                  <a:gd name="T59" fmla="*/ 81 h 219"/>
                  <a:gd name="T60" fmla="*/ 114 w 148"/>
                  <a:gd name="T61" fmla="*/ 73 h 219"/>
                  <a:gd name="T62" fmla="*/ 109 w 148"/>
                  <a:gd name="T63" fmla="*/ 63 h 219"/>
                  <a:gd name="T64" fmla="*/ 112 w 148"/>
                  <a:gd name="T65" fmla="*/ 57 h 219"/>
                  <a:gd name="T66" fmla="*/ 134 w 148"/>
                  <a:gd name="T67" fmla="*/ 56 h 219"/>
                  <a:gd name="T68" fmla="*/ 124 w 148"/>
                  <a:gd name="T69" fmla="*/ 36 h 219"/>
                  <a:gd name="T70" fmla="*/ 126 w 148"/>
                  <a:gd name="T71" fmla="*/ 17 h 219"/>
                  <a:gd name="T72" fmla="*/ 120 w 148"/>
                  <a:gd name="T73" fmla="*/ 0 h 219"/>
                  <a:gd name="T74" fmla="*/ 110 w 148"/>
                  <a:gd name="T75" fmla="*/ 6 h 2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8" h="219">
                    <a:moveTo>
                      <a:pt x="110" y="6"/>
                    </a:moveTo>
                    <a:lnTo>
                      <a:pt x="116" y="12"/>
                    </a:lnTo>
                    <a:lnTo>
                      <a:pt x="116" y="22"/>
                    </a:lnTo>
                    <a:lnTo>
                      <a:pt x="98" y="37"/>
                    </a:lnTo>
                    <a:lnTo>
                      <a:pt x="85" y="77"/>
                    </a:lnTo>
                    <a:lnTo>
                      <a:pt x="75" y="86"/>
                    </a:lnTo>
                    <a:lnTo>
                      <a:pt x="59" y="122"/>
                    </a:lnTo>
                    <a:lnTo>
                      <a:pt x="51" y="124"/>
                    </a:lnTo>
                    <a:lnTo>
                      <a:pt x="41" y="116"/>
                    </a:lnTo>
                    <a:lnTo>
                      <a:pt x="22" y="116"/>
                    </a:lnTo>
                    <a:lnTo>
                      <a:pt x="8" y="136"/>
                    </a:lnTo>
                    <a:lnTo>
                      <a:pt x="0" y="159"/>
                    </a:lnTo>
                    <a:lnTo>
                      <a:pt x="2" y="162"/>
                    </a:lnTo>
                    <a:lnTo>
                      <a:pt x="8" y="162"/>
                    </a:lnTo>
                    <a:lnTo>
                      <a:pt x="11" y="171"/>
                    </a:lnTo>
                    <a:lnTo>
                      <a:pt x="24" y="172"/>
                    </a:lnTo>
                    <a:lnTo>
                      <a:pt x="22" y="178"/>
                    </a:lnTo>
                    <a:lnTo>
                      <a:pt x="30" y="186"/>
                    </a:lnTo>
                    <a:lnTo>
                      <a:pt x="24" y="208"/>
                    </a:lnTo>
                    <a:lnTo>
                      <a:pt x="55" y="206"/>
                    </a:lnTo>
                    <a:lnTo>
                      <a:pt x="94" y="208"/>
                    </a:lnTo>
                    <a:lnTo>
                      <a:pt x="120" y="208"/>
                    </a:lnTo>
                    <a:lnTo>
                      <a:pt x="139" y="211"/>
                    </a:lnTo>
                    <a:lnTo>
                      <a:pt x="145" y="219"/>
                    </a:lnTo>
                    <a:lnTo>
                      <a:pt x="148" y="194"/>
                    </a:lnTo>
                    <a:lnTo>
                      <a:pt x="135" y="183"/>
                    </a:lnTo>
                    <a:lnTo>
                      <a:pt x="119" y="156"/>
                    </a:lnTo>
                    <a:lnTo>
                      <a:pt x="118" y="135"/>
                    </a:lnTo>
                    <a:lnTo>
                      <a:pt x="135" y="106"/>
                    </a:lnTo>
                    <a:lnTo>
                      <a:pt x="128" y="81"/>
                    </a:lnTo>
                    <a:lnTo>
                      <a:pt x="114" y="73"/>
                    </a:lnTo>
                    <a:lnTo>
                      <a:pt x="109" y="63"/>
                    </a:lnTo>
                    <a:lnTo>
                      <a:pt x="112" y="57"/>
                    </a:lnTo>
                    <a:lnTo>
                      <a:pt x="134" y="56"/>
                    </a:lnTo>
                    <a:lnTo>
                      <a:pt x="124" y="36"/>
                    </a:lnTo>
                    <a:lnTo>
                      <a:pt x="126" y="17"/>
                    </a:lnTo>
                    <a:lnTo>
                      <a:pt x="120" y="0"/>
                    </a:lnTo>
                    <a:lnTo>
                      <a:pt x="110" y="6"/>
                    </a:lnTo>
                    <a:close/>
                  </a:path>
                </a:pathLst>
              </a:custGeom>
              <a:grpFill/>
              <a:ln w="6350" cmpd="sng">
                <a:solidFill>
                  <a:schemeClr val="bg1">
                    <a:lumMod val="85000"/>
                  </a:schemeClr>
                </a:solidFill>
                <a:round/>
                <a:headEnd/>
                <a:tailEnd/>
              </a:ln>
            </p:spPr>
            <p:txBody>
              <a:bodyPr/>
              <a:lstStyle/>
              <a:p>
                <a:endParaRPr lang="en-GB" dirty="0"/>
              </a:p>
            </p:txBody>
          </p:sp>
          <p:sp>
            <p:nvSpPr>
              <p:cNvPr id="466" name="Freeform 288"/>
              <p:cNvSpPr>
                <a:spLocks/>
              </p:cNvSpPr>
              <p:nvPr/>
            </p:nvSpPr>
            <p:spPr bwMode="auto">
              <a:xfrm>
                <a:off x="4857" y="3999"/>
                <a:ext cx="253" cy="158"/>
              </a:xfrm>
              <a:custGeom>
                <a:avLst/>
                <a:gdLst>
                  <a:gd name="T0" fmla="*/ 159 w 253"/>
                  <a:gd name="T1" fmla="*/ 0 h 158"/>
                  <a:gd name="T2" fmla="*/ 144 w 253"/>
                  <a:gd name="T3" fmla="*/ 2 h 158"/>
                  <a:gd name="T4" fmla="*/ 140 w 253"/>
                  <a:gd name="T5" fmla="*/ 15 h 158"/>
                  <a:gd name="T6" fmla="*/ 116 w 253"/>
                  <a:gd name="T7" fmla="*/ 36 h 158"/>
                  <a:gd name="T8" fmla="*/ 88 w 253"/>
                  <a:gd name="T9" fmla="*/ 40 h 158"/>
                  <a:gd name="T10" fmla="*/ 89 w 253"/>
                  <a:gd name="T11" fmla="*/ 47 h 158"/>
                  <a:gd name="T12" fmla="*/ 81 w 253"/>
                  <a:gd name="T13" fmla="*/ 57 h 158"/>
                  <a:gd name="T14" fmla="*/ 63 w 253"/>
                  <a:gd name="T15" fmla="*/ 59 h 158"/>
                  <a:gd name="T16" fmla="*/ 46 w 253"/>
                  <a:gd name="T17" fmla="*/ 67 h 158"/>
                  <a:gd name="T18" fmla="*/ 40 w 253"/>
                  <a:gd name="T19" fmla="*/ 61 h 158"/>
                  <a:gd name="T20" fmla="*/ 29 w 253"/>
                  <a:gd name="T21" fmla="*/ 69 h 158"/>
                  <a:gd name="T22" fmla="*/ 17 w 253"/>
                  <a:gd name="T23" fmla="*/ 70 h 158"/>
                  <a:gd name="T24" fmla="*/ 0 w 253"/>
                  <a:gd name="T25" fmla="*/ 99 h 158"/>
                  <a:gd name="T26" fmla="*/ 1 w 253"/>
                  <a:gd name="T27" fmla="*/ 120 h 158"/>
                  <a:gd name="T28" fmla="*/ 17 w 253"/>
                  <a:gd name="T29" fmla="*/ 147 h 158"/>
                  <a:gd name="T30" fmla="*/ 30 w 253"/>
                  <a:gd name="T31" fmla="*/ 158 h 158"/>
                  <a:gd name="T32" fmla="*/ 49 w 253"/>
                  <a:gd name="T33" fmla="*/ 143 h 158"/>
                  <a:gd name="T34" fmla="*/ 55 w 253"/>
                  <a:gd name="T35" fmla="*/ 142 h 158"/>
                  <a:gd name="T36" fmla="*/ 67 w 253"/>
                  <a:gd name="T37" fmla="*/ 147 h 158"/>
                  <a:gd name="T38" fmla="*/ 81 w 253"/>
                  <a:gd name="T39" fmla="*/ 142 h 158"/>
                  <a:gd name="T40" fmla="*/ 84 w 253"/>
                  <a:gd name="T41" fmla="*/ 140 h 158"/>
                  <a:gd name="T42" fmla="*/ 85 w 253"/>
                  <a:gd name="T43" fmla="*/ 126 h 158"/>
                  <a:gd name="T44" fmla="*/ 96 w 253"/>
                  <a:gd name="T45" fmla="*/ 113 h 158"/>
                  <a:gd name="T46" fmla="*/ 108 w 253"/>
                  <a:gd name="T47" fmla="*/ 114 h 158"/>
                  <a:gd name="T48" fmla="*/ 119 w 253"/>
                  <a:gd name="T49" fmla="*/ 126 h 158"/>
                  <a:gd name="T50" fmla="*/ 124 w 253"/>
                  <a:gd name="T51" fmla="*/ 125 h 158"/>
                  <a:gd name="T52" fmla="*/ 137 w 253"/>
                  <a:gd name="T53" fmla="*/ 130 h 158"/>
                  <a:gd name="T54" fmla="*/ 154 w 253"/>
                  <a:gd name="T55" fmla="*/ 130 h 158"/>
                  <a:gd name="T56" fmla="*/ 163 w 253"/>
                  <a:gd name="T57" fmla="*/ 120 h 158"/>
                  <a:gd name="T58" fmla="*/ 173 w 253"/>
                  <a:gd name="T59" fmla="*/ 123 h 158"/>
                  <a:gd name="T60" fmla="*/ 196 w 253"/>
                  <a:gd name="T61" fmla="*/ 115 h 158"/>
                  <a:gd name="T62" fmla="*/ 200 w 253"/>
                  <a:gd name="T63" fmla="*/ 119 h 158"/>
                  <a:gd name="T64" fmla="*/ 207 w 253"/>
                  <a:gd name="T65" fmla="*/ 116 h 158"/>
                  <a:gd name="T66" fmla="*/ 208 w 253"/>
                  <a:gd name="T67" fmla="*/ 113 h 158"/>
                  <a:gd name="T68" fmla="*/ 229 w 253"/>
                  <a:gd name="T69" fmla="*/ 111 h 158"/>
                  <a:gd name="T70" fmla="*/ 234 w 253"/>
                  <a:gd name="T71" fmla="*/ 116 h 158"/>
                  <a:gd name="T72" fmla="*/ 237 w 253"/>
                  <a:gd name="T73" fmla="*/ 114 h 158"/>
                  <a:gd name="T74" fmla="*/ 240 w 253"/>
                  <a:gd name="T75" fmla="*/ 116 h 158"/>
                  <a:gd name="T76" fmla="*/ 244 w 253"/>
                  <a:gd name="T77" fmla="*/ 113 h 158"/>
                  <a:gd name="T78" fmla="*/ 253 w 253"/>
                  <a:gd name="T79" fmla="*/ 114 h 158"/>
                  <a:gd name="T80" fmla="*/ 249 w 253"/>
                  <a:gd name="T81" fmla="*/ 104 h 158"/>
                  <a:gd name="T82" fmla="*/ 236 w 253"/>
                  <a:gd name="T83" fmla="*/ 95 h 158"/>
                  <a:gd name="T84" fmla="*/ 229 w 253"/>
                  <a:gd name="T85" fmla="*/ 80 h 158"/>
                  <a:gd name="T86" fmla="*/ 209 w 253"/>
                  <a:gd name="T87" fmla="*/ 67 h 158"/>
                  <a:gd name="T88" fmla="*/ 207 w 253"/>
                  <a:gd name="T89" fmla="*/ 57 h 158"/>
                  <a:gd name="T90" fmla="*/ 189 w 253"/>
                  <a:gd name="T91" fmla="*/ 51 h 158"/>
                  <a:gd name="T92" fmla="*/ 187 w 253"/>
                  <a:gd name="T93" fmla="*/ 46 h 158"/>
                  <a:gd name="T94" fmla="*/ 175 w 253"/>
                  <a:gd name="T95" fmla="*/ 41 h 158"/>
                  <a:gd name="T96" fmla="*/ 175 w 253"/>
                  <a:gd name="T97" fmla="*/ 18 h 158"/>
                  <a:gd name="T98" fmla="*/ 159 w 253"/>
                  <a:gd name="T99" fmla="*/ 0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3" h="158">
                    <a:moveTo>
                      <a:pt x="159" y="0"/>
                    </a:moveTo>
                    <a:lnTo>
                      <a:pt x="144" y="2"/>
                    </a:lnTo>
                    <a:lnTo>
                      <a:pt x="140" y="15"/>
                    </a:lnTo>
                    <a:lnTo>
                      <a:pt x="116" y="36"/>
                    </a:lnTo>
                    <a:lnTo>
                      <a:pt x="88" y="40"/>
                    </a:lnTo>
                    <a:lnTo>
                      <a:pt x="89" y="47"/>
                    </a:lnTo>
                    <a:lnTo>
                      <a:pt x="81" y="57"/>
                    </a:lnTo>
                    <a:lnTo>
                      <a:pt x="63" y="59"/>
                    </a:lnTo>
                    <a:lnTo>
                      <a:pt x="46" y="67"/>
                    </a:lnTo>
                    <a:lnTo>
                      <a:pt x="40" y="61"/>
                    </a:lnTo>
                    <a:lnTo>
                      <a:pt x="29" y="69"/>
                    </a:lnTo>
                    <a:lnTo>
                      <a:pt x="17" y="70"/>
                    </a:lnTo>
                    <a:lnTo>
                      <a:pt x="0" y="99"/>
                    </a:lnTo>
                    <a:lnTo>
                      <a:pt x="1" y="120"/>
                    </a:lnTo>
                    <a:lnTo>
                      <a:pt x="17" y="147"/>
                    </a:lnTo>
                    <a:lnTo>
                      <a:pt x="30" y="158"/>
                    </a:lnTo>
                    <a:lnTo>
                      <a:pt x="49" y="143"/>
                    </a:lnTo>
                    <a:lnTo>
                      <a:pt x="55" y="142"/>
                    </a:lnTo>
                    <a:lnTo>
                      <a:pt x="67" y="147"/>
                    </a:lnTo>
                    <a:lnTo>
                      <a:pt x="81" y="142"/>
                    </a:lnTo>
                    <a:lnTo>
                      <a:pt x="84" y="140"/>
                    </a:lnTo>
                    <a:lnTo>
                      <a:pt x="85" y="126"/>
                    </a:lnTo>
                    <a:lnTo>
                      <a:pt x="96" y="113"/>
                    </a:lnTo>
                    <a:lnTo>
                      <a:pt x="108" y="114"/>
                    </a:lnTo>
                    <a:lnTo>
                      <a:pt x="119" y="126"/>
                    </a:lnTo>
                    <a:lnTo>
                      <a:pt x="124" y="125"/>
                    </a:lnTo>
                    <a:lnTo>
                      <a:pt x="137" y="130"/>
                    </a:lnTo>
                    <a:lnTo>
                      <a:pt x="154" y="130"/>
                    </a:lnTo>
                    <a:lnTo>
                      <a:pt x="163" y="120"/>
                    </a:lnTo>
                    <a:lnTo>
                      <a:pt x="173" y="123"/>
                    </a:lnTo>
                    <a:lnTo>
                      <a:pt x="196" y="115"/>
                    </a:lnTo>
                    <a:lnTo>
                      <a:pt x="200" y="119"/>
                    </a:lnTo>
                    <a:lnTo>
                      <a:pt x="207" y="116"/>
                    </a:lnTo>
                    <a:lnTo>
                      <a:pt x="208" y="113"/>
                    </a:lnTo>
                    <a:lnTo>
                      <a:pt x="229" y="111"/>
                    </a:lnTo>
                    <a:lnTo>
                      <a:pt x="234" y="116"/>
                    </a:lnTo>
                    <a:lnTo>
                      <a:pt x="237" y="114"/>
                    </a:lnTo>
                    <a:lnTo>
                      <a:pt x="240" y="116"/>
                    </a:lnTo>
                    <a:lnTo>
                      <a:pt x="244" y="113"/>
                    </a:lnTo>
                    <a:lnTo>
                      <a:pt x="253" y="114"/>
                    </a:lnTo>
                    <a:lnTo>
                      <a:pt x="249" y="104"/>
                    </a:lnTo>
                    <a:lnTo>
                      <a:pt x="236" y="95"/>
                    </a:lnTo>
                    <a:lnTo>
                      <a:pt x="229" y="80"/>
                    </a:lnTo>
                    <a:lnTo>
                      <a:pt x="209" y="67"/>
                    </a:lnTo>
                    <a:lnTo>
                      <a:pt x="207" y="57"/>
                    </a:lnTo>
                    <a:lnTo>
                      <a:pt x="189" y="51"/>
                    </a:lnTo>
                    <a:lnTo>
                      <a:pt x="187" y="46"/>
                    </a:lnTo>
                    <a:lnTo>
                      <a:pt x="175" y="41"/>
                    </a:lnTo>
                    <a:lnTo>
                      <a:pt x="175" y="18"/>
                    </a:lnTo>
                    <a:lnTo>
                      <a:pt x="159" y="0"/>
                    </a:lnTo>
                    <a:close/>
                  </a:path>
                </a:pathLst>
              </a:custGeom>
              <a:grpFill/>
              <a:ln w="6350" cmpd="sng">
                <a:solidFill>
                  <a:schemeClr val="bg1">
                    <a:lumMod val="85000"/>
                  </a:schemeClr>
                </a:solidFill>
                <a:round/>
                <a:headEnd/>
                <a:tailEnd/>
              </a:ln>
            </p:spPr>
            <p:txBody>
              <a:bodyPr/>
              <a:lstStyle/>
              <a:p>
                <a:endParaRPr lang="en-GB" dirty="0"/>
              </a:p>
            </p:txBody>
          </p:sp>
          <p:sp>
            <p:nvSpPr>
              <p:cNvPr id="467" name="Freeform 289"/>
              <p:cNvSpPr>
                <a:spLocks/>
              </p:cNvSpPr>
              <p:nvPr/>
            </p:nvSpPr>
            <p:spPr bwMode="auto">
              <a:xfrm>
                <a:off x="4835" y="3749"/>
                <a:ext cx="207" cy="320"/>
              </a:xfrm>
              <a:custGeom>
                <a:avLst/>
                <a:gdLst>
                  <a:gd name="T0" fmla="*/ 33 w 207"/>
                  <a:gd name="T1" fmla="*/ 6 h 320"/>
                  <a:gd name="T2" fmla="*/ 52 w 207"/>
                  <a:gd name="T3" fmla="*/ 0 h 320"/>
                  <a:gd name="T4" fmla="*/ 207 w 207"/>
                  <a:gd name="T5" fmla="*/ 80 h 320"/>
                  <a:gd name="T6" fmla="*/ 207 w 207"/>
                  <a:gd name="T7" fmla="*/ 155 h 320"/>
                  <a:gd name="T8" fmla="*/ 186 w 207"/>
                  <a:gd name="T9" fmla="*/ 158 h 320"/>
                  <a:gd name="T10" fmla="*/ 183 w 207"/>
                  <a:gd name="T11" fmla="*/ 168 h 320"/>
                  <a:gd name="T12" fmla="*/ 173 w 207"/>
                  <a:gd name="T13" fmla="*/ 181 h 320"/>
                  <a:gd name="T14" fmla="*/ 173 w 207"/>
                  <a:gd name="T15" fmla="*/ 189 h 320"/>
                  <a:gd name="T16" fmla="*/ 170 w 207"/>
                  <a:gd name="T17" fmla="*/ 193 h 320"/>
                  <a:gd name="T18" fmla="*/ 165 w 207"/>
                  <a:gd name="T19" fmla="*/ 211 h 320"/>
                  <a:gd name="T20" fmla="*/ 165 w 207"/>
                  <a:gd name="T21" fmla="*/ 217 h 320"/>
                  <a:gd name="T22" fmla="*/ 173 w 207"/>
                  <a:gd name="T23" fmla="*/ 216 h 320"/>
                  <a:gd name="T24" fmla="*/ 175 w 207"/>
                  <a:gd name="T25" fmla="*/ 226 h 320"/>
                  <a:gd name="T26" fmla="*/ 185 w 207"/>
                  <a:gd name="T27" fmla="*/ 245 h 320"/>
                  <a:gd name="T28" fmla="*/ 181 w 207"/>
                  <a:gd name="T29" fmla="*/ 250 h 320"/>
                  <a:gd name="T30" fmla="*/ 166 w 207"/>
                  <a:gd name="T31" fmla="*/ 252 h 320"/>
                  <a:gd name="T32" fmla="*/ 162 w 207"/>
                  <a:gd name="T33" fmla="*/ 265 h 320"/>
                  <a:gd name="T34" fmla="*/ 138 w 207"/>
                  <a:gd name="T35" fmla="*/ 286 h 320"/>
                  <a:gd name="T36" fmla="*/ 110 w 207"/>
                  <a:gd name="T37" fmla="*/ 290 h 320"/>
                  <a:gd name="T38" fmla="*/ 111 w 207"/>
                  <a:gd name="T39" fmla="*/ 297 h 320"/>
                  <a:gd name="T40" fmla="*/ 103 w 207"/>
                  <a:gd name="T41" fmla="*/ 307 h 320"/>
                  <a:gd name="T42" fmla="*/ 85 w 207"/>
                  <a:gd name="T43" fmla="*/ 309 h 320"/>
                  <a:gd name="T44" fmla="*/ 68 w 207"/>
                  <a:gd name="T45" fmla="*/ 317 h 320"/>
                  <a:gd name="T46" fmla="*/ 62 w 207"/>
                  <a:gd name="T47" fmla="*/ 311 h 320"/>
                  <a:gd name="T48" fmla="*/ 51 w 207"/>
                  <a:gd name="T49" fmla="*/ 319 h 320"/>
                  <a:gd name="T50" fmla="*/ 39 w 207"/>
                  <a:gd name="T51" fmla="*/ 320 h 320"/>
                  <a:gd name="T52" fmla="*/ 32 w 207"/>
                  <a:gd name="T53" fmla="*/ 295 h 320"/>
                  <a:gd name="T54" fmla="*/ 18 w 207"/>
                  <a:gd name="T55" fmla="*/ 287 h 320"/>
                  <a:gd name="T56" fmla="*/ 13 w 207"/>
                  <a:gd name="T57" fmla="*/ 277 h 320"/>
                  <a:gd name="T58" fmla="*/ 16 w 207"/>
                  <a:gd name="T59" fmla="*/ 271 h 320"/>
                  <a:gd name="T60" fmla="*/ 38 w 207"/>
                  <a:gd name="T61" fmla="*/ 270 h 320"/>
                  <a:gd name="T62" fmla="*/ 28 w 207"/>
                  <a:gd name="T63" fmla="*/ 250 h 320"/>
                  <a:gd name="T64" fmla="*/ 30 w 207"/>
                  <a:gd name="T65" fmla="*/ 231 h 320"/>
                  <a:gd name="T66" fmla="*/ 24 w 207"/>
                  <a:gd name="T67" fmla="*/ 214 h 320"/>
                  <a:gd name="T68" fmla="*/ 33 w 207"/>
                  <a:gd name="T69" fmla="*/ 211 h 320"/>
                  <a:gd name="T70" fmla="*/ 32 w 207"/>
                  <a:gd name="T71" fmla="*/ 201 h 320"/>
                  <a:gd name="T72" fmla="*/ 14 w 207"/>
                  <a:gd name="T73" fmla="*/ 199 h 320"/>
                  <a:gd name="T74" fmla="*/ 10 w 207"/>
                  <a:gd name="T75" fmla="*/ 188 h 320"/>
                  <a:gd name="T76" fmla="*/ 0 w 207"/>
                  <a:gd name="T77" fmla="*/ 183 h 320"/>
                  <a:gd name="T78" fmla="*/ 5 w 207"/>
                  <a:gd name="T79" fmla="*/ 168 h 320"/>
                  <a:gd name="T80" fmla="*/ 39 w 207"/>
                  <a:gd name="T81" fmla="*/ 131 h 320"/>
                  <a:gd name="T82" fmla="*/ 42 w 207"/>
                  <a:gd name="T83" fmla="*/ 98 h 320"/>
                  <a:gd name="T84" fmla="*/ 46 w 207"/>
                  <a:gd name="T85" fmla="*/ 69 h 320"/>
                  <a:gd name="T86" fmla="*/ 51 w 207"/>
                  <a:gd name="T87" fmla="*/ 60 h 320"/>
                  <a:gd name="T88" fmla="*/ 39 w 207"/>
                  <a:gd name="T89" fmla="*/ 51 h 320"/>
                  <a:gd name="T90" fmla="*/ 33 w 207"/>
                  <a:gd name="T91" fmla="*/ 40 h 320"/>
                  <a:gd name="T92" fmla="*/ 33 w 207"/>
                  <a:gd name="T93" fmla="*/ 6 h 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 h="320">
                    <a:moveTo>
                      <a:pt x="33" y="6"/>
                    </a:moveTo>
                    <a:lnTo>
                      <a:pt x="52" y="0"/>
                    </a:lnTo>
                    <a:lnTo>
                      <a:pt x="207" y="80"/>
                    </a:lnTo>
                    <a:lnTo>
                      <a:pt x="207" y="155"/>
                    </a:lnTo>
                    <a:lnTo>
                      <a:pt x="186" y="158"/>
                    </a:lnTo>
                    <a:lnTo>
                      <a:pt x="183" y="168"/>
                    </a:lnTo>
                    <a:lnTo>
                      <a:pt x="173" y="181"/>
                    </a:lnTo>
                    <a:lnTo>
                      <a:pt x="173" y="189"/>
                    </a:lnTo>
                    <a:lnTo>
                      <a:pt x="170" y="193"/>
                    </a:lnTo>
                    <a:lnTo>
                      <a:pt x="165" y="211"/>
                    </a:lnTo>
                    <a:lnTo>
                      <a:pt x="165" y="217"/>
                    </a:lnTo>
                    <a:lnTo>
                      <a:pt x="173" y="216"/>
                    </a:lnTo>
                    <a:lnTo>
                      <a:pt x="175" y="226"/>
                    </a:lnTo>
                    <a:lnTo>
                      <a:pt x="185" y="245"/>
                    </a:lnTo>
                    <a:lnTo>
                      <a:pt x="181" y="250"/>
                    </a:lnTo>
                    <a:lnTo>
                      <a:pt x="166" y="252"/>
                    </a:lnTo>
                    <a:lnTo>
                      <a:pt x="162" y="265"/>
                    </a:lnTo>
                    <a:lnTo>
                      <a:pt x="138" y="286"/>
                    </a:lnTo>
                    <a:lnTo>
                      <a:pt x="110" y="290"/>
                    </a:lnTo>
                    <a:lnTo>
                      <a:pt x="111" y="297"/>
                    </a:lnTo>
                    <a:lnTo>
                      <a:pt x="103" y="307"/>
                    </a:lnTo>
                    <a:lnTo>
                      <a:pt x="85" y="309"/>
                    </a:lnTo>
                    <a:lnTo>
                      <a:pt x="68" y="317"/>
                    </a:lnTo>
                    <a:lnTo>
                      <a:pt x="62" y="311"/>
                    </a:lnTo>
                    <a:lnTo>
                      <a:pt x="51" y="319"/>
                    </a:lnTo>
                    <a:lnTo>
                      <a:pt x="39" y="320"/>
                    </a:lnTo>
                    <a:lnTo>
                      <a:pt x="32" y="295"/>
                    </a:lnTo>
                    <a:lnTo>
                      <a:pt x="18" y="287"/>
                    </a:lnTo>
                    <a:lnTo>
                      <a:pt x="13" y="277"/>
                    </a:lnTo>
                    <a:lnTo>
                      <a:pt x="16" y="271"/>
                    </a:lnTo>
                    <a:lnTo>
                      <a:pt x="38" y="270"/>
                    </a:lnTo>
                    <a:lnTo>
                      <a:pt x="28" y="250"/>
                    </a:lnTo>
                    <a:lnTo>
                      <a:pt x="30" y="231"/>
                    </a:lnTo>
                    <a:lnTo>
                      <a:pt x="24" y="214"/>
                    </a:lnTo>
                    <a:lnTo>
                      <a:pt x="33" y="211"/>
                    </a:lnTo>
                    <a:lnTo>
                      <a:pt x="32" y="201"/>
                    </a:lnTo>
                    <a:lnTo>
                      <a:pt x="14" y="199"/>
                    </a:lnTo>
                    <a:lnTo>
                      <a:pt x="10" y="188"/>
                    </a:lnTo>
                    <a:lnTo>
                      <a:pt x="0" y="183"/>
                    </a:lnTo>
                    <a:lnTo>
                      <a:pt x="5" y="168"/>
                    </a:lnTo>
                    <a:lnTo>
                      <a:pt x="39" y="131"/>
                    </a:lnTo>
                    <a:lnTo>
                      <a:pt x="42" y="98"/>
                    </a:lnTo>
                    <a:lnTo>
                      <a:pt x="46" y="69"/>
                    </a:lnTo>
                    <a:lnTo>
                      <a:pt x="51" y="60"/>
                    </a:lnTo>
                    <a:lnTo>
                      <a:pt x="39" y="51"/>
                    </a:lnTo>
                    <a:lnTo>
                      <a:pt x="33" y="40"/>
                    </a:lnTo>
                    <a:lnTo>
                      <a:pt x="33" y="6"/>
                    </a:lnTo>
                    <a:close/>
                  </a:path>
                </a:pathLst>
              </a:custGeom>
              <a:grpFill/>
              <a:ln w="6350" cmpd="sng">
                <a:solidFill>
                  <a:schemeClr val="bg1">
                    <a:lumMod val="85000"/>
                  </a:schemeClr>
                </a:solidFill>
                <a:round/>
                <a:headEnd/>
                <a:tailEnd/>
              </a:ln>
            </p:spPr>
            <p:txBody>
              <a:bodyPr/>
              <a:lstStyle/>
              <a:p>
                <a:endParaRPr lang="en-GB" dirty="0"/>
              </a:p>
            </p:txBody>
          </p:sp>
          <p:sp>
            <p:nvSpPr>
              <p:cNvPr id="468" name="Freeform 290"/>
              <p:cNvSpPr>
                <a:spLocks/>
              </p:cNvSpPr>
              <p:nvPr/>
            </p:nvSpPr>
            <p:spPr bwMode="auto">
              <a:xfrm>
                <a:off x="4791" y="4141"/>
                <a:ext cx="147" cy="168"/>
              </a:xfrm>
              <a:custGeom>
                <a:avLst/>
                <a:gdLst>
                  <a:gd name="T0" fmla="*/ 147 w 147"/>
                  <a:gd name="T1" fmla="*/ 0 h 168"/>
                  <a:gd name="T2" fmla="*/ 133 w 147"/>
                  <a:gd name="T3" fmla="*/ 5 h 168"/>
                  <a:gd name="T4" fmla="*/ 121 w 147"/>
                  <a:gd name="T5" fmla="*/ 0 h 168"/>
                  <a:gd name="T6" fmla="*/ 115 w 147"/>
                  <a:gd name="T7" fmla="*/ 1 h 168"/>
                  <a:gd name="T8" fmla="*/ 96 w 147"/>
                  <a:gd name="T9" fmla="*/ 16 h 168"/>
                  <a:gd name="T10" fmla="*/ 93 w 147"/>
                  <a:gd name="T11" fmla="*/ 41 h 168"/>
                  <a:gd name="T12" fmla="*/ 87 w 147"/>
                  <a:gd name="T13" fmla="*/ 33 h 168"/>
                  <a:gd name="T14" fmla="*/ 68 w 147"/>
                  <a:gd name="T15" fmla="*/ 30 h 168"/>
                  <a:gd name="T16" fmla="*/ 42 w 147"/>
                  <a:gd name="T17" fmla="*/ 30 h 168"/>
                  <a:gd name="T18" fmla="*/ 39 w 147"/>
                  <a:gd name="T19" fmla="*/ 48 h 168"/>
                  <a:gd name="T20" fmla="*/ 42 w 147"/>
                  <a:gd name="T21" fmla="*/ 50 h 168"/>
                  <a:gd name="T22" fmla="*/ 48 w 147"/>
                  <a:gd name="T23" fmla="*/ 41 h 168"/>
                  <a:gd name="T24" fmla="*/ 58 w 147"/>
                  <a:gd name="T25" fmla="*/ 43 h 168"/>
                  <a:gd name="T26" fmla="*/ 62 w 147"/>
                  <a:gd name="T27" fmla="*/ 48 h 168"/>
                  <a:gd name="T28" fmla="*/ 62 w 147"/>
                  <a:gd name="T29" fmla="*/ 55 h 168"/>
                  <a:gd name="T30" fmla="*/ 56 w 147"/>
                  <a:gd name="T31" fmla="*/ 66 h 168"/>
                  <a:gd name="T32" fmla="*/ 60 w 147"/>
                  <a:gd name="T33" fmla="*/ 87 h 168"/>
                  <a:gd name="T34" fmla="*/ 57 w 147"/>
                  <a:gd name="T35" fmla="*/ 115 h 168"/>
                  <a:gd name="T36" fmla="*/ 50 w 147"/>
                  <a:gd name="T37" fmla="*/ 118 h 168"/>
                  <a:gd name="T38" fmla="*/ 30 w 147"/>
                  <a:gd name="T39" fmla="*/ 106 h 168"/>
                  <a:gd name="T40" fmla="*/ 11 w 147"/>
                  <a:gd name="T41" fmla="*/ 120 h 168"/>
                  <a:gd name="T42" fmla="*/ 11 w 147"/>
                  <a:gd name="T43" fmla="*/ 138 h 168"/>
                  <a:gd name="T44" fmla="*/ 3 w 147"/>
                  <a:gd name="T45" fmla="*/ 140 h 168"/>
                  <a:gd name="T46" fmla="*/ 0 w 147"/>
                  <a:gd name="T47" fmla="*/ 148 h 168"/>
                  <a:gd name="T48" fmla="*/ 11 w 147"/>
                  <a:gd name="T49" fmla="*/ 159 h 168"/>
                  <a:gd name="T50" fmla="*/ 18 w 147"/>
                  <a:gd name="T51" fmla="*/ 168 h 168"/>
                  <a:gd name="T52" fmla="*/ 31 w 147"/>
                  <a:gd name="T53" fmla="*/ 156 h 168"/>
                  <a:gd name="T54" fmla="*/ 36 w 147"/>
                  <a:gd name="T55" fmla="*/ 161 h 168"/>
                  <a:gd name="T56" fmla="*/ 47 w 147"/>
                  <a:gd name="T57" fmla="*/ 163 h 168"/>
                  <a:gd name="T58" fmla="*/ 52 w 147"/>
                  <a:gd name="T59" fmla="*/ 158 h 168"/>
                  <a:gd name="T60" fmla="*/ 62 w 147"/>
                  <a:gd name="T61" fmla="*/ 155 h 168"/>
                  <a:gd name="T62" fmla="*/ 63 w 147"/>
                  <a:gd name="T63" fmla="*/ 163 h 168"/>
                  <a:gd name="T64" fmla="*/ 67 w 147"/>
                  <a:gd name="T65" fmla="*/ 164 h 168"/>
                  <a:gd name="T66" fmla="*/ 92 w 147"/>
                  <a:gd name="T67" fmla="*/ 146 h 168"/>
                  <a:gd name="T68" fmla="*/ 98 w 147"/>
                  <a:gd name="T69" fmla="*/ 134 h 168"/>
                  <a:gd name="T70" fmla="*/ 102 w 147"/>
                  <a:gd name="T71" fmla="*/ 111 h 168"/>
                  <a:gd name="T72" fmla="*/ 109 w 147"/>
                  <a:gd name="T73" fmla="*/ 99 h 168"/>
                  <a:gd name="T74" fmla="*/ 128 w 147"/>
                  <a:gd name="T75" fmla="*/ 85 h 168"/>
                  <a:gd name="T76" fmla="*/ 135 w 147"/>
                  <a:gd name="T77" fmla="*/ 33 h 168"/>
                  <a:gd name="T78" fmla="*/ 146 w 147"/>
                  <a:gd name="T79" fmla="*/ 12 h 168"/>
                  <a:gd name="T80" fmla="*/ 147 w 147"/>
                  <a:gd name="T81" fmla="*/ 0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7" h="168">
                    <a:moveTo>
                      <a:pt x="147" y="0"/>
                    </a:moveTo>
                    <a:lnTo>
                      <a:pt x="133" y="5"/>
                    </a:lnTo>
                    <a:lnTo>
                      <a:pt x="121" y="0"/>
                    </a:lnTo>
                    <a:lnTo>
                      <a:pt x="115" y="1"/>
                    </a:lnTo>
                    <a:lnTo>
                      <a:pt x="96" y="16"/>
                    </a:lnTo>
                    <a:lnTo>
                      <a:pt x="93" y="41"/>
                    </a:lnTo>
                    <a:lnTo>
                      <a:pt x="87" y="33"/>
                    </a:lnTo>
                    <a:lnTo>
                      <a:pt x="68" y="30"/>
                    </a:lnTo>
                    <a:lnTo>
                      <a:pt x="42" y="30"/>
                    </a:lnTo>
                    <a:lnTo>
                      <a:pt x="39" y="48"/>
                    </a:lnTo>
                    <a:lnTo>
                      <a:pt x="42" y="50"/>
                    </a:lnTo>
                    <a:lnTo>
                      <a:pt x="48" y="41"/>
                    </a:lnTo>
                    <a:lnTo>
                      <a:pt x="58" y="43"/>
                    </a:lnTo>
                    <a:lnTo>
                      <a:pt x="62" y="48"/>
                    </a:lnTo>
                    <a:lnTo>
                      <a:pt x="62" y="55"/>
                    </a:lnTo>
                    <a:lnTo>
                      <a:pt x="56" y="66"/>
                    </a:lnTo>
                    <a:lnTo>
                      <a:pt x="60" y="87"/>
                    </a:lnTo>
                    <a:lnTo>
                      <a:pt x="57" y="115"/>
                    </a:lnTo>
                    <a:lnTo>
                      <a:pt x="50" y="118"/>
                    </a:lnTo>
                    <a:lnTo>
                      <a:pt x="30" y="106"/>
                    </a:lnTo>
                    <a:lnTo>
                      <a:pt x="11" y="120"/>
                    </a:lnTo>
                    <a:lnTo>
                      <a:pt x="11" y="138"/>
                    </a:lnTo>
                    <a:lnTo>
                      <a:pt x="3" y="140"/>
                    </a:lnTo>
                    <a:lnTo>
                      <a:pt x="0" y="148"/>
                    </a:lnTo>
                    <a:lnTo>
                      <a:pt x="11" y="159"/>
                    </a:lnTo>
                    <a:lnTo>
                      <a:pt x="18" y="168"/>
                    </a:lnTo>
                    <a:lnTo>
                      <a:pt x="31" y="156"/>
                    </a:lnTo>
                    <a:lnTo>
                      <a:pt x="36" y="161"/>
                    </a:lnTo>
                    <a:lnTo>
                      <a:pt x="47" y="163"/>
                    </a:lnTo>
                    <a:lnTo>
                      <a:pt x="52" y="158"/>
                    </a:lnTo>
                    <a:lnTo>
                      <a:pt x="62" y="155"/>
                    </a:lnTo>
                    <a:lnTo>
                      <a:pt x="63" y="163"/>
                    </a:lnTo>
                    <a:lnTo>
                      <a:pt x="67" y="164"/>
                    </a:lnTo>
                    <a:lnTo>
                      <a:pt x="92" y="146"/>
                    </a:lnTo>
                    <a:lnTo>
                      <a:pt x="98" y="134"/>
                    </a:lnTo>
                    <a:lnTo>
                      <a:pt x="102" y="111"/>
                    </a:lnTo>
                    <a:lnTo>
                      <a:pt x="109" y="99"/>
                    </a:lnTo>
                    <a:lnTo>
                      <a:pt x="128" y="85"/>
                    </a:lnTo>
                    <a:lnTo>
                      <a:pt x="135" y="33"/>
                    </a:lnTo>
                    <a:lnTo>
                      <a:pt x="146" y="12"/>
                    </a:lnTo>
                    <a:lnTo>
                      <a:pt x="147" y="0"/>
                    </a:lnTo>
                    <a:close/>
                  </a:path>
                </a:pathLst>
              </a:custGeom>
              <a:grpFill/>
              <a:ln w="6350" cmpd="sng">
                <a:solidFill>
                  <a:schemeClr val="bg1">
                    <a:lumMod val="85000"/>
                  </a:schemeClr>
                </a:solidFill>
                <a:round/>
                <a:headEnd/>
                <a:tailEnd/>
              </a:ln>
            </p:spPr>
            <p:txBody>
              <a:bodyPr/>
              <a:lstStyle/>
              <a:p>
                <a:endParaRPr lang="en-GB" dirty="0"/>
              </a:p>
            </p:txBody>
          </p:sp>
          <p:sp>
            <p:nvSpPr>
              <p:cNvPr id="469" name="Freeform 291"/>
              <p:cNvSpPr>
                <a:spLocks/>
              </p:cNvSpPr>
              <p:nvPr/>
            </p:nvSpPr>
            <p:spPr bwMode="auto">
              <a:xfrm>
                <a:off x="4592" y="3971"/>
                <a:ext cx="57" cy="121"/>
              </a:xfrm>
              <a:custGeom>
                <a:avLst/>
                <a:gdLst>
                  <a:gd name="T0" fmla="*/ 39 w 57"/>
                  <a:gd name="T1" fmla="*/ 119 h 121"/>
                  <a:gd name="T2" fmla="*/ 22 w 57"/>
                  <a:gd name="T3" fmla="*/ 121 h 121"/>
                  <a:gd name="T4" fmla="*/ 17 w 57"/>
                  <a:gd name="T5" fmla="*/ 112 h 121"/>
                  <a:gd name="T6" fmla="*/ 17 w 57"/>
                  <a:gd name="T7" fmla="*/ 73 h 121"/>
                  <a:gd name="T8" fmla="*/ 10 w 57"/>
                  <a:gd name="T9" fmla="*/ 50 h 121"/>
                  <a:gd name="T10" fmla="*/ 0 w 57"/>
                  <a:gd name="T11" fmla="*/ 41 h 121"/>
                  <a:gd name="T12" fmla="*/ 2 w 57"/>
                  <a:gd name="T13" fmla="*/ 28 h 121"/>
                  <a:gd name="T14" fmla="*/ 11 w 57"/>
                  <a:gd name="T15" fmla="*/ 18 h 121"/>
                  <a:gd name="T16" fmla="*/ 23 w 57"/>
                  <a:gd name="T17" fmla="*/ 19 h 121"/>
                  <a:gd name="T18" fmla="*/ 30 w 57"/>
                  <a:gd name="T19" fmla="*/ 9 h 121"/>
                  <a:gd name="T20" fmla="*/ 32 w 57"/>
                  <a:gd name="T21" fmla="*/ 8 h 121"/>
                  <a:gd name="T22" fmla="*/ 30 w 57"/>
                  <a:gd name="T23" fmla="*/ 3 h 121"/>
                  <a:gd name="T24" fmla="*/ 39 w 57"/>
                  <a:gd name="T25" fmla="*/ 0 h 121"/>
                  <a:gd name="T26" fmla="*/ 53 w 57"/>
                  <a:gd name="T27" fmla="*/ 14 h 121"/>
                  <a:gd name="T28" fmla="*/ 52 w 57"/>
                  <a:gd name="T29" fmla="*/ 20 h 121"/>
                  <a:gd name="T30" fmla="*/ 56 w 57"/>
                  <a:gd name="T31" fmla="*/ 26 h 121"/>
                  <a:gd name="T32" fmla="*/ 57 w 57"/>
                  <a:gd name="T33" fmla="*/ 39 h 121"/>
                  <a:gd name="T34" fmla="*/ 53 w 57"/>
                  <a:gd name="T35" fmla="*/ 41 h 121"/>
                  <a:gd name="T36" fmla="*/ 53 w 57"/>
                  <a:gd name="T37" fmla="*/ 49 h 121"/>
                  <a:gd name="T38" fmla="*/ 46 w 57"/>
                  <a:gd name="T39" fmla="*/ 55 h 121"/>
                  <a:gd name="T40" fmla="*/ 39 w 57"/>
                  <a:gd name="T41" fmla="*/ 77 h 121"/>
                  <a:gd name="T42" fmla="*/ 39 w 57"/>
                  <a:gd name="T43" fmla="*/ 119 h 1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7" h="121">
                    <a:moveTo>
                      <a:pt x="39" y="119"/>
                    </a:moveTo>
                    <a:lnTo>
                      <a:pt x="22" y="121"/>
                    </a:lnTo>
                    <a:lnTo>
                      <a:pt x="17" y="112"/>
                    </a:lnTo>
                    <a:lnTo>
                      <a:pt x="17" y="73"/>
                    </a:lnTo>
                    <a:lnTo>
                      <a:pt x="10" y="50"/>
                    </a:lnTo>
                    <a:lnTo>
                      <a:pt x="0" y="41"/>
                    </a:lnTo>
                    <a:lnTo>
                      <a:pt x="2" y="28"/>
                    </a:lnTo>
                    <a:lnTo>
                      <a:pt x="11" y="18"/>
                    </a:lnTo>
                    <a:lnTo>
                      <a:pt x="23" y="19"/>
                    </a:lnTo>
                    <a:lnTo>
                      <a:pt x="30" y="9"/>
                    </a:lnTo>
                    <a:lnTo>
                      <a:pt x="32" y="8"/>
                    </a:lnTo>
                    <a:lnTo>
                      <a:pt x="30" y="3"/>
                    </a:lnTo>
                    <a:lnTo>
                      <a:pt x="39" y="0"/>
                    </a:lnTo>
                    <a:lnTo>
                      <a:pt x="53" y="14"/>
                    </a:lnTo>
                    <a:lnTo>
                      <a:pt x="52" y="20"/>
                    </a:lnTo>
                    <a:lnTo>
                      <a:pt x="56" y="26"/>
                    </a:lnTo>
                    <a:lnTo>
                      <a:pt x="57" y="39"/>
                    </a:lnTo>
                    <a:lnTo>
                      <a:pt x="53" y="41"/>
                    </a:lnTo>
                    <a:lnTo>
                      <a:pt x="53" y="49"/>
                    </a:lnTo>
                    <a:lnTo>
                      <a:pt x="46" y="55"/>
                    </a:lnTo>
                    <a:lnTo>
                      <a:pt x="39" y="77"/>
                    </a:lnTo>
                    <a:lnTo>
                      <a:pt x="39" y="119"/>
                    </a:lnTo>
                    <a:close/>
                  </a:path>
                </a:pathLst>
              </a:custGeom>
              <a:grpFill/>
              <a:ln w="6350" cmpd="sng">
                <a:solidFill>
                  <a:schemeClr val="bg1">
                    <a:lumMod val="85000"/>
                  </a:schemeClr>
                </a:solidFill>
                <a:round/>
                <a:headEnd/>
                <a:tailEnd/>
              </a:ln>
            </p:spPr>
            <p:txBody>
              <a:bodyPr/>
              <a:lstStyle/>
              <a:p>
                <a:endParaRPr lang="en-GB" dirty="0"/>
              </a:p>
            </p:txBody>
          </p:sp>
          <p:grpSp>
            <p:nvGrpSpPr>
              <p:cNvPr id="470" name="Group 292"/>
              <p:cNvGrpSpPr>
                <a:grpSpLocks/>
              </p:cNvGrpSpPr>
              <p:nvPr/>
            </p:nvGrpSpPr>
            <p:grpSpPr bwMode="auto">
              <a:xfrm>
                <a:off x="4740" y="4138"/>
                <a:ext cx="54" cy="55"/>
                <a:chOff x="4740" y="4138"/>
                <a:chExt cx="54" cy="55"/>
              </a:xfrm>
              <a:grpFill/>
            </p:grpSpPr>
            <p:sp>
              <p:nvSpPr>
                <p:cNvPr id="525" name="Freeform 293"/>
                <p:cNvSpPr>
                  <a:spLocks/>
                </p:cNvSpPr>
                <p:nvPr/>
              </p:nvSpPr>
              <p:spPr bwMode="auto">
                <a:xfrm>
                  <a:off x="4757" y="4169"/>
                  <a:ext cx="37" cy="24"/>
                </a:xfrm>
                <a:custGeom>
                  <a:avLst/>
                  <a:gdLst>
                    <a:gd name="T0" fmla="*/ 37 w 37"/>
                    <a:gd name="T1" fmla="*/ 0 h 24"/>
                    <a:gd name="T2" fmla="*/ 6 w 37"/>
                    <a:gd name="T3" fmla="*/ 2 h 24"/>
                    <a:gd name="T4" fmla="*/ 0 w 37"/>
                    <a:gd name="T5" fmla="*/ 20 h 24"/>
                    <a:gd name="T6" fmla="*/ 4 w 37"/>
                    <a:gd name="T7" fmla="*/ 24 h 24"/>
                    <a:gd name="T8" fmla="*/ 37 w 37"/>
                    <a:gd name="T9" fmla="*/ 22 h 24"/>
                    <a:gd name="T10" fmla="*/ 37 w 37"/>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4">
                      <a:moveTo>
                        <a:pt x="37" y="0"/>
                      </a:moveTo>
                      <a:lnTo>
                        <a:pt x="6" y="2"/>
                      </a:lnTo>
                      <a:lnTo>
                        <a:pt x="0" y="20"/>
                      </a:lnTo>
                      <a:lnTo>
                        <a:pt x="4" y="24"/>
                      </a:lnTo>
                      <a:lnTo>
                        <a:pt x="37" y="22"/>
                      </a:lnTo>
                      <a:lnTo>
                        <a:pt x="37" y="0"/>
                      </a:lnTo>
                      <a:close/>
                    </a:path>
                  </a:pathLst>
                </a:custGeom>
                <a:grpFill/>
                <a:ln w="6350" cmpd="sng">
                  <a:solidFill>
                    <a:schemeClr val="bg1">
                      <a:lumMod val="85000"/>
                    </a:schemeClr>
                  </a:solidFill>
                  <a:round/>
                  <a:headEnd/>
                  <a:tailEnd/>
                </a:ln>
              </p:spPr>
              <p:txBody>
                <a:bodyPr/>
                <a:lstStyle/>
                <a:p>
                  <a:endParaRPr lang="en-GB" dirty="0"/>
                </a:p>
              </p:txBody>
            </p:sp>
            <p:sp>
              <p:nvSpPr>
                <p:cNvPr id="526" name="Freeform 294"/>
                <p:cNvSpPr>
                  <a:spLocks/>
                </p:cNvSpPr>
                <p:nvPr/>
              </p:nvSpPr>
              <p:spPr bwMode="auto">
                <a:xfrm>
                  <a:off x="4740" y="4138"/>
                  <a:ext cx="9" cy="10"/>
                </a:xfrm>
                <a:custGeom>
                  <a:avLst/>
                  <a:gdLst>
                    <a:gd name="T0" fmla="*/ 9 w 9"/>
                    <a:gd name="T1" fmla="*/ 3 h 10"/>
                    <a:gd name="T2" fmla="*/ 6 w 9"/>
                    <a:gd name="T3" fmla="*/ 10 h 10"/>
                    <a:gd name="T4" fmla="*/ 0 w 9"/>
                    <a:gd name="T5" fmla="*/ 10 h 10"/>
                    <a:gd name="T6" fmla="*/ 3 w 9"/>
                    <a:gd name="T7" fmla="*/ 0 h 10"/>
                    <a:gd name="T8" fmla="*/ 9 w 9"/>
                    <a:gd name="T9" fmla="*/ 3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0">
                      <a:moveTo>
                        <a:pt x="9" y="3"/>
                      </a:moveTo>
                      <a:lnTo>
                        <a:pt x="6" y="10"/>
                      </a:lnTo>
                      <a:lnTo>
                        <a:pt x="0" y="10"/>
                      </a:lnTo>
                      <a:lnTo>
                        <a:pt x="3" y="0"/>
                      </a:lnTo>
                      <a:lnTo>
                        <a:pt x="9" y="3"/>
                      </a:lnTo>
                      <a:close/>
                    </a:path>
                  </a:pathLst>
                </a:custGeom>
                <a:grpFill/>
                <a:ln w="6350" cmpd="sng">
                  <a:solidFill>
                    <a:schemeClr val="bg1">
                      <a:lumMod val="85000"/>
                    </a:schemeClr>
                  </a:solidFill>
                  <a:round/>
                  <a:headEnd/>
                  <a:tailEnd/>
                </a:ln>
              </p:spPr>
              <p:txBody>
                <a:bodyPr/>
                <a:lstStyle/>
                <a:p>
                  <a:endParaRPr lang="en-GB" dirty="0"/>
                </a:p>
              </p:txBody>
            </p:sp>
          </p:grpSp>
          <p:grpSp>
            <p:nvGrpSpPr>
              <p:cNvPr id="471" name="Group 295"/>
              <p:cNvGrpSpPr>
                <a:grpSpLocks/>
              </p:cNvGrpSpPr>
              <p:nvPr/>
            </p:nvGrpSpPr>
            <p:grpSpPr bwMode="auto">
              <a:xfrm>
                <a:off x="5217" y="3858"/>
                <a:ext cx="290" cy="286"/>
                <a:chOff x="5217" y="3858"/>
                <a:chExt cx="290" cy="286"/>
              </a:xfrm>
              <a:grpFill/>
            </p:grpSpPr>
            <p:sp>
              <p:nvSpPr>
                <p:cNvPr id="523" name="Freeform 296"/>
                <p:cNvSpPr>
                  <a:spLocks/>
                </p:cNvSpPr>
                <p:nvPr/>
              </p:nvSpPr>
              <p:spPr bwMode="auto">
                <a:xfrm>
                  <a:off x="5217" y="3858"/>
                  <a:ext cx="290" cy="286"/>
                </a:xfrm>
                <a:custGeom>
                  <a:avLst/>
                  <a:gdLst>
                    <a:gd name="T0" fmla="*/ 104 w 290"/>
                    <a:gd name="T1" fmla="*/ 0 h 286"/>
                    <a:gd name="T2" fmla="*/ 102 w 290"/>
                    <a:gd name="T3" fmla="*/ 9 h 286"/>
                    <a:gd name="T4" fmla="*/ 76 w 290"/>
                    <a:gd name="T5" fmla="*/ 20 h 286"/>
                    <a:gd name="T6" fmla="*/ 65 w 290"/>
                    <a:gd name="T7" fmla="*/ 64 h 286"/>
                    <a:gd name="T8" fmla="*/ 66 w 290"/>
                    <a:gd name="T9" fmla="*/ 82 h 286"/>
                    <a:gd name="T10" fmla="*/ 60 w 290"/>
                    <a:gd name="T11" fmla="*/ 103 h 286"/>
                    <a:gd name="T12" fmla="*/ 39 w 290"/>
                    <a:gd name="T13" fmla="*/ 127 h 286"/>
                    <a:gd name="T14" fmla="*/ 36 w 290"/>
                    <a:gd name="T15" fmla="*/ 142 h 286"/>
                    <a:gd name="T16" fmla="*/ 23 w 290"/>
                    <a:gd name="T17" fmla="*/ 151 h 286"/>
                    <a:gd name="T18" fmla="*/ 20 w 290"/>
                    <a:gd name="T19" fmla="*/ 187 h 286"/>
                    <a:gd name="T20" fmla="*/ 14 w 290"/>
                    <a:gd name="T21" fmla="*/ 192 h 286"/>
                    <a:gd name="T22" fmla="*/ 3 w 290"/>
                    <a:gd name="T23" fmla="*/ 192 h 286"/>
                    <a:gd name="T24" fmla="*/ 0 w 290"/>
                    <a:gd name="T25" fmla="*/ 202 h 286"/>
                    <a:gd name="T26" fmla="*/ 15 w 290"/>
                    <a:gd name="T27" fmla="*/ 208 h 286"/>
                    <a:gd name="T28" fmla="*/ 21 w 290"/>
                    <a:gd name="T29" fmla="*/ 218 h 286"/>
                    <a:gd name="T30" fmla="*/ 33 w 290"/>
                    <a:gd name="T31" fmla="*/ 225 h 286"/>
                    <a:gd name="T32" fmla="*/ 41 w 290"/>
                    <a:gd name="T33" fmla="*/ 246 h 286"/>
                    <a:gd name="T34" fmla="*/ 55 w 290"/>
                    <a:gd name="T35" fmla="*/ 251 h 286"/>
                    <a:gd name="T36" fmla="*/ 55 w 290"/>
                    <a:gd name="T37" fmla="*/ 266 h 286"/>
                    <a:gd name="T38" fmla="*/ 69 w 290"/>
                    <a:gd name="T39" fmla="*/ 267 h 286"/>
                    <a:gd name="T40" fmla="*/ 93 w 290"/>
                    <a:gd name="T41" fmla="*/ 281 h 286"/>
                    <a:gd name="T42" fmla="*/ 114 w 290"/>
                    <a:gd name="T43" fmla="*/ 286 h 286"/>
                    <a:gd name="T44" fmla="*/ 122 w 290"/>
                    <a:gd name="T45" fmla="*/ 286 h 286"/>
                    <a:gd name="T46" fmla="*/ 137 w 290"/>
                    <a:gd name="T47" fmla="*/ 277 h 286"/>
                    <a:gd name="T48" fmla="*/ 151 w 290"/>
                    <a:gd name="T49" fmla="*/ 274 h 286"/>
                    <a:gd name="T50" fmla="*/ 162 w 290"/>
                    <a:gd name="T51" fmla="*/ 279 h 286"/>
                    <a:gd name="T52" fmla="*/ 171 w 290"/>
                    <a:gd name="T53" fmla="*/ 278 h 286"/>
                    <a:gd name="T54" fmla="*/ 210 w 290"/>
                    <a:gd name="T55" fmla="*/ 259 h 286"/>
                    <a:gd name="T56" fmla="*/ 232 w 290"/>
                    <a:gd name="T57" fmla="*/ 257 h 286"/>
                    <a:gd name="T58" fmla="*/ 286 w 290"/>
                    <a:gd name="T59" fmla="*/ 205 h 286"/>
                    <a:gd name="T60" fmla="*/ 290 w 290"/>
                    <a:gd name="T61" fmla="*/ 198 h 286"/>
                    <a:gd name="T62" fmla="*/ 272 w 290"/>
                    <a:gd name="T63" fmla="*/ 200 h 286"/>
                    <a:gd name="T64" fmla="*/ 213 w 290"/>
                    <a:gd name="T65" fmla="*/ 178 h 286"/>
                    <a:gd name="T66" fmla="*/ 191 w 290"/>
                    <a:gd name="T67" fmla="*/ 156 h 286"/>
                    <a:gd name="T68" fmla="*/ 191 w 290"/>
                    <a:gd name="T69" fmla="*/ 143 h 286"/>
                    <a:gd name="T70" fmla="*/ 186 w 290"/>
                    <a:gd name="T71" fmla="*/ 139 h 286"/>
                    <a:gd name="T72" fmla="*/ 172 w 290"/>
                    <a:gd name="T73" fmla="*/ 143 h 286"/>
                    <a:gd name="T74" fmla="*/ 170 w 290"/>
                    <a:gd name="T75" fmla="*/ 137 h 286"/>
                    <a:gd name="T76" fmla="*/ 177 w 290"/>
                    <a:gd name="T77" fmla="*/ 116 h 286"/>
                    <a:gd name="T78" fmla="*/ 193 w 290"/>
                    <a:gd name="T79" fmla="*/ 107 h 286"/>
                    <a:gd name="T80" fmla="*/ 181 w 290"/>
                    <a:gd name="T81" fmla="*/ 98 h 286"/>
                    <a:gd name="T82" fmla="*/ 159 w 290"/>
                    <a:gd name="T83" fmla="*/ 70 h 286"/>
                    <a:gd name="T84" fmla="*/ 144 w 290"/>
                    <a:gd name="T85" fmla="*/ 63 h 286"/>
                    <a:gd name="T86" fmla="*/ 138 w 290"/>
                    <a:gd name="T87" fmla="*/ 63 h 286"/>
                    <a:gd name="T88" fmla="*/ 132 w 290"/>
                    <a:gd name="T89" fmla="*/ 53 h 286"/>
                    <a:gd name="T90" fmla="*/ 131 w 290"/>
                    <a:gd name="T91" fmla="*/ 59 h 286"/>
                    <a:gd name="T92" fmla="*/ 128 w 290"/>
                    <a:gd name="T93" fmla="*/ 58 h 286"/>
                    <a:gd name="T94" fmla="*/ 118 w 290"/>
                    <a:gd name="T95" fmla="*/ 42 h 286"/>
                    <a:gd name="T96" fmla="*/ 112 w 290"/>
                    <a:gd name="T97" fmla="*/ 11 h 286"/>
                    <a:gd name="T98" fmla="*/ 104 w 290"/>
                    <a:gd name="T99" fmla="*/ 0 h 2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0" h="286">
                      <a:moveTo>
                        <a:pt x="104" y="0"/>
                      </a:moveTo>
                      <a:lnTo>
                        <a:pt x="102" y="9"/>
                      </a:lnTo>
                      <a:lnTo>
                        <a:pt x="76" y="20"/>
                      </a:lnTo>
                      <a:lnTo>
                        <a:pt x="65" y="64"/>
                      </a:lnTo>
                      <a:lnTo>
                        <a:pt x="66" y="82"/>
                      </a:lnTo>
                      <a:lnTo>
                        <a:pt x="60" y="103"/>
                      </a:lnTo>
                      <a:lnTo>
                        <a:pt x="39" y="127"/>
                      </a:lnTo>
                      <a:lnTo>
                        <a:pt x="36" y="142"/>
                      </a:lnTo>
                      <a:lnTo>
                        <a:pt x="23" y="151"/>
                      </a:lnTo>
                      <a:lnTo>
                        <a:pt x="20" y="187"/>
                      </a:lnTo>
                      <a:lnTo>
                        <a:pt x="14" y="192"/>
                      </a:lnTo>
                      <a:lnTo>
                        <a:pt x="3" y="192"/>
                      </a:lnTo>
                      <a:lnTo>
                        <a:pt x="0" y="202"/>
                      </a:lnTo>
                      <a:lnTo>
                        <a:pt x="15" y="208"/>
                      </a:lnTo>
                      <a:lnTo>
                        <a:pt x="21" y="218"/>
                      </a:lnTo>
                      <a:lnTo>
                        <a:pt x="33" y="225"/>
                      </a:lnTo>
                      <a:lnTo>
                        <a:pt x="41" y="246"/>
                      </a:lnTo>
                      <a:lnTo>
                        <a:pt x="55" y="251"/>
                      </a:lnTo>
                      <a:lnTo>
                        <a:pt x="55" y="266"/>
                      </a:lnTo>
                      <a:lnTo>
                        <a:pt x="69" y="267"/>
                      </a:lnTo>
                      <a:lnTo>
                        <a:pt x="93" y="281"/>
                      </a:lnTo>
                      <a:lnTo>
                        <a:pt x="114" y="286"/>
                      </a:lnTo>
                      <a:lnTo>
                        <a:pt x="122" y="286"/>
                      </a:lnTo>
                      <a:lnTo>
                        <a:pt x="137" y="277"/>
                      </a:lnTo>
                      <a:lnTo>
                        <a:pt x="151" y="274"/>
                      </a:lnTo>
                      <a:lnTo>
                        <a:pt x="162" y="279"/>
                      </a:lnTo>
                      <a:lnTo>
                        <a:pt x="171" y="278"/>
                      </a:lnTo>
                      <a:lnTo>
                        <a:pt x="210" y="259"/>
                      </a:lnTo>
                      <a:lnTo>
                        <a:pt x="232" y="257"/>
                      </a:lnTo>
                      <a:lnTo>
                        <a:pt x="286" y="205"/>
                      </a:lnTo>
                      <a:lnTo>
                        <a:pt x="290" y="198"/>
                      </a:lnTo>
                      <a:lnTo>
                        <a:pt x="272" y="200"/>
                      </a:lnTo>
                      <a:lnTo>
                        <a:pt x="213" y="178"/>
                      </a:lnTo>
                      <a:lnTo>
                        <a:pt x="191" y="156"/>
                      </a:lnTo>
                      <a:lnTo>
                        <a:pt x="191" y="143"/>
                      </a:lnTo>
                      <a:lnTo>
                        <a:pt x="186" y="139"/>
                      </a:lnTo>
                      <a:lnTo>
                        <a:pt x="172" y="143"/>
                      </a:lnTo>
                      <a:lnTo>
                        <a:pt x="170" y="137"/>
                      </a:lnTo>
                      <a:lnTo>
                        <a:pt x="177" y="116"/>
                      </a:lnTo>
                      <a:lnTo>
                        <a:pt x="193" y="107"/>
                      </a:lnTo>
                      <a:lnTo>
                        <a:pt x="181" y="98"/>
                      </a:lnTo>
                      <a:lnTo>
                        <a:pt x="159" y="70"/>
                      </a:lnTo>
                      <a:lnTo>
                        <a:pt x="144" y="63"/>
                      </a:lnTo>
                      <a:lnTo>
                        <a:pt x="138" y="63"/>
                      </a:lnTo>
                      <a:lnTo>
                        <a:pt x="132" y="53"/>
                      </a:lnTo>
                      <a:lnTo>
                        <a:pt x="131" y="59"/>
                      </a:lnTo>
                      <a:lnTo>
                        <a:pt x="128" y="58"/>
                      </a:lnTo>
                      <a:lnTo>
                        <a:pt x="118" y="42"/>
                      </a:lnTo>
                      <a:lnTo>
                        <a:pt x="112" y="11"/>
                      </a:lnTo>
                      <a:lnTo>
                        <a:pt x="104" y="0"/>
                      </a:lnTo>
                      <a:close/>
                    </a:path>
                  </a:pathLst>
                </a:custGeom>
                <a:grpFill/>
                <a:ln w="6350" cmpd="sng">
                  <a:solidFill>
                    <a:schemeClr val="bg1">
                      <a:lumMod val="85000"/>
                    </a:schemeClr>
                  </a:solidFill>
                  <a:round/>
                  <a:headEnd/>
                  <a:tailEnd/>
                </a:ln>
              </p:spPr>
              <p:txBody>
                <a:bodyPr/>
                <a:lstStyle/>
                <a:p>
                  <a:endParaRPr lang="en-GB" dirty="0"/>
                </a:p>
              </p:txBody>
            </p:sp>
            <p:sp>
              <p:nvSpPr>
                <p:cNvPr id="524" name="Freeform 297"/>
                <p:cNvSpPr>
                  <a:spLocks/>
                </p:cNvSpPr>
                <p:nvPr/>
              </p:nvSpPr>
              <p:spPr bwMode="auto">
                <a:xfrm>
                  <a:off x="5349" y="3903"/>
                  <a:ext cx="9" cy="6"/>
                </a:xfrm>
                <a:custGeom>
                  <a:avLst/>
                  <a:gdLst>
                    <a:gd name="T0" fmla="*/ 6 w 9"/>
                    <a:gd name="T1" fmla="*/ 4 h 6"/>
                    <a:gd name="T2" fmla="*/ 2 w 9"/>
                    <a:gd name="T3" fmla="*/ 0 h 6"/>
                    <a:gd name="T4" fmla="*/ 0 w 9"/>
                    <a:gd name="T5" fmla="*/ 1 h 6"/>
                    <a:gd name="T6" fmla="*/ 1 w 9"/>
                    <a:gd name="T7" fmla="*/ 6 h 6"/>
                    <a:gd name="T8" fmla="*/ 9 w 9"/>
                    <a:gd name="T9" fmla="*/ 6 h 6"/>
                    <a:gd name="T10" fmla="*/ 6 w 9"/>
                    <a:gd name="T11" fmla="*/ 4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6">
                      <a:moveTo>
                        <a:pt x="6" y="4"/>
                      </a:moveTo>
                      <a:lnTo>
                        <a:pt x="2" y="0"/>
                      </a:lnTo>
                      <a:lnTo>
                        <a:pt x="0" y="1"/>
                      </a:lnTo>
                      <a:lnTo>
                        <a:pt x="1" y="6"/>
                      </a:lnTo>
                      <a:lnTo>
                        <a:pt x="9" y="6"/>
                      </a:lnTo>
                      <a:lnTo>
                        <a:pt x="6" y="4"/>
                      </a:lnTo>
                      <a:close/>
                    </a:path>
                  </a:pathLst>
                </a:custGeom>
                <a:grpFill/>
                <a:ln w="6350" cmpd="sng">
                  <a:solidFill>
                    <a:schemeClr val="bg1">
                      <a:lumMod val="85000"/>
                    </a:schemeClr>
                  </a:solidFill>
                  <a:round/>
                  <a:headEnd/>
                  <a:tailEnd/>
                </a:ln>
              </p:spPr>
              <p:txBody>
                <a:bodyPr/>
                <a:lstStyle/>
                <a:p>
                  <a:endParaRPr lang="en-GB" dirty="0"/>
                </a:p>
              </p:txBody>
            </p:sp>
          </p:grpSp>
          <p:sp>
            <p:nvSpPr>
              <p:cNvPr id="472" name="Freeform 298"/>
              <p:cNvSpPr>
                <a:spLocks/>
              </p:cNvSpPr>
              <p:nvPr/>
            </p:nvSpPr>
            <p:spPr bwMode="auto">
              <a:xfrm>
                <a:off x="5387" y="3965"/>
                <a:ext cx="30" cy="36"/>
              </a:xfrm>
              <a:custGeom>
                <a:avLst/>
                <a:gdLst>
                  <a:gd name="T0" fmla="*/ 27 w 30"/>
                  <a:gd name="T1" fmla="*/ 25 h 36"/>
                  <a:gd name="T2" fmla="*/ 21 w 30"/>
                  <a:gd name="T3" fmla="*/ 36 h 36"/>
                  <a:gd name="T4" fmla="*/ 16 w 30"/>
                  <a:gd name="T5" fmla="*/ 32 h 36"/>
                  <a:gd name="T6" fmla="*/ 2 w 30"/>
                  <a:gd name="T7" fmla="*/ 36 h 36"/>
                  <a:gd name="T8" fmla="*/ 0 w 30"/>
                  <a:gd name="T9" fmla="*/ 30 h 36"/>
                  <a:gd name="T10" fmla="*/ 7 w 30"/>
                  <a:gd name="T11" fmla="*/ 9 h 36"/>
                  <a:gd name="T12" fmla="*/ 23 w 30"/>
                  <a:gd name="T13" fmla="*/ 0 h 36"/>
                  <a:gd name="T14" fmla="*/ 28 w 30"/>
                  <a:gd name="T15" fmla="*/ 6 h 36"/>
                  <a:gd name="T16" fmla="*/ 30 w 30"/>
                  <a:gd name="T17" fmla="*/ 15 h 36"/>
                  <a:gd name="T18" fmla="*/ 13 w 30"/>
                  <a:gd name="T19" fmla="*/ 24 h 36"/>
                  <a:gd name="T20" fmla="*/ 27 w 30"/>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36">
                    <a:moveTo>
                      <a:pt x="27" y="25"/>
                    </a:moveTo>
                    <a:lnTo>
                      <a:pt x="21" y="36"/>
                    </a:lnTo>
                    <a:lnTo>
                      <a:pt x="16" y="32"/>
                    </a:lnTo>
                    <a:lnTo>
                      <a:pt x="2" y="36"/>
                    </a:lnTo>
                    <a:lnTo>
                      <a:pt x="0" y="30"/>
                    </a:lnTo>
                    <a:lnTo>
                      <a:pt x="7" y="9"/>
                    </a:lnTo>
                    <a:lnTo>
                      <a:pt x="23" y="0"/>
                    </a:lnTo>
                    <a:lnTo>
                      <a:pt x="28" y="6"/>
                    </a:lnTo>
                    <a:lnTo>
                      <a:pt x="30" y="15"/>
                    </a:lnTo>
                    <a:lnTo>
                      <a:pt x="13" y="24"/>
                    </a:lnTo>
                    <a:lnTo>
                      <a:pt x="27" y="25"/>
                    </a:lnTo>
                    <a:close/>
                  </a:path>
                </a:pathLst>
              </a:custGeom>
              <a:grpFill/>
              <a:ln w="6350" cmpd="sng">
                <a:solidFill>
                  <a:schemeClr val="bg1">
                    <a:lumMod val="85000"/>
                  </a:schemeClr>
                </a:solidFill>
                <a:round/>
                <a:headEnd/>
                <a:tailEnd/>
              </a:ln>
            </p:spPr>
            <p:txBody>
              <a:bodyPr/>
              <a:lstStyle/>
              <a:p>
                <a:endParaRPr lang="en-GB" dirty="0"/>
              </a:p>
            </p:txBody>
          </p:sp>
          <p:sp>
            <p:nvSpPr>
              <p:cNvPr id="473" name="Freeform 299"/>
              <p:cNvSpPr>
                <a:spLocks/>
              </p:cNvSpPr>
              <p:nvPr/>
            </p:nvSpPr>
            <p:spPr bwMode="auto">
              <a:xfrm>
                <a:off x="4746" y="4169"/>
                <a:ext cx="107" cy="120"/>
              </a:xfrm>
              <a:custGeom>
                <a:avLst/>
                <a:gdLst>
                  <a:gd name="T0" fmla="*/ 87 w 107"/>
                  <a:gd name="T1" fmla="*/ 2 h 120"/>
                  <a:gd name="T2" fmla="*/ 48 w 107"/>
                  <a:gd name="T3" fmla="*/ 0 h 120"/>
                  <a:gd name="T4" fmla="*/ 48 w 107"/>
                  <a:gd name="T5" fmla="*/ 22 h 120"/>
                  <a:gd name="T6" fmla="*/ 15 w 107"/>
                  <a:gd name="T7" fmla="*/ 24 h 120"/>
                  <a:gd name="T8" fmla="*/ 15 w 107"/>
                  <a:gd name="T9" fmla="*/ 29 h 120"/>
                  <a:gd name="T10" fmla="*/ 11 w 107"/>
                  <a:gd name="T11" fmla="*/ 33 h 120"/>
                  <a:gd name="T12" fmla="*/ 21 w 107"/>
                  <a:gd name="T13" fmla="*/ 41 h 120"/>
                  <a:gd name="T14" fmla="*/ 10 w 107"/>
                  <a:gd name="T15" fmla="*/ 38 h 120"/>
                  <a:gd name="T16" fmla="*/ 9 w 107"/>
                  <a:gd name="T17" fmla="*/ 52 h 120"/>
                  <a:gd name="T18" fmla="*/ 0 w 107"/>
                  <a:gd name="T19" fmla="*/ 58 h 120"/>
                  <a:gd name="T20" fmla="*/ 10 w 107"/>
                  <a:gd name="T21" fmla="*/ 80 h 120"/>
                  <a:gd name="T22" fmla="*/ 45 w 107"/>
                  <a:gd name="T23" fmla="*/ 120 h 120"/>
                  <a:gd name="T24" fmla="*/ 48 w 107"/>
                  <a:gd name="T25" fmla="*/ 112 h 120"/>
                  <a:gd name="T26" fmla="*/ 56 w 107"/>
                  <a:gd name="T27" fmla="*/ 110 h 120"/>
                  <a:gd name="T28" fmla="*/ 56 w 107"/>
                  <a:gd name="T29" fmla="*/ 92 h 120"/>
                  <a:gd name="T30" fmla="*/ 75 w 107"/>
                  <a:gd name="T31" fmla="*/ 78 h 120"/>
                  <a:gd name="T32" fmla="*/ 95 w 107"/>
                  <a:gd name="T33" fmla="*/ 90 h 120"/>
                  <a:gd name="T34" fmla="*/ 102 w 107"/>
                  <a:gd name="T35" fmla="*/ 87 h 120"/>
                  <a:gd name="T36" fmla="*/ 105 w 107"/>
                  <a:gd name="T37" fmla="*/ 59 h 120"/>
                  <a:gd name="T38" fmla="*/ 101 w 107"/>
                  <a:gd name="T39" fmla="*/ 38 h 120"/>
                  <a:gd name="T40" fmla="*/ 107 w 107"/>
                  <a:gd name="T41" fmla="*/ 27 h 120"/>
                  <a:gd name="T42" fmla="*/ 107 w 107"/>
                  <a:gd name="T43" fmla="*/ 20 h 120"/>
                  <a:gd name="T44" fmla="*/ 103 w 107"/>
                  <a:gd name="T45" fmla="*/ 15 h 120"/>
                  <a:gd name="T46" fmla="*/ 93 w 107"/>
                  <a:gd name="T47" fmla="*/ 13 h 120"/>
                  <a:gd name="T48" fmla="*/ 87 w 107"/>
                  <a:gd name="T49" fmla="*/ 22 h 120"/>
                  <a:gd name="T50" fmla="*/ 84 w 107"/>
                  <a:gd name="T51" fmla="*/ 20 h 120"/>
                  <a:gd name="T52" fmla="*/ 87 w 107"/>
                  <a:gd name="T53" fmla="*/ 2 h 1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7" h="120">
                    <a:moveTo>
                      <a:pt x="87" y="2"/>
                    </a:moveTo>
                    <a:lnTo>
                      <a:pt x="48" y="0"/>
                    </a:lnTo>
                    <a:lnTo>
                      <a:pt x="48" y="22"/>
                    </a:lnTo>
                    <a:lnTo>
                      <a:pt x="15" y="24"/>
                    </a:lnTo>
                    <a:lnTo>
                      <a:pt x="15" y="29"/>
                    </a:lnTo>
                    <a:lnTo>
                      <a:pt x="11" y="33"/>
                    </a:lnTo>
                    <a:lnTo>
                      <a:pt x="21" y="41"/>
                    </a:lnTo>
                    <a:lnTo>
                      <a:pt x="10" y="38"/>
                    </a:lnTo>
                    <a:lnTo>
                      <a:pt x="9" y="52"/>
                    </a:lnTo>
                    <a:lnTo>
                      <a:pt x="0" y="58"/>
                    </a:lnTo>
                    <a:lnTo>
                      <a:pt x="10" y="80"/>
                    </a:lnTo>
                    <a:lnTo>
                      <a:pt x="45" y="120"/>
                    </a:lnTo>
                    <a:lnTo>
                      <a:pt x="48" y="112"/>
                    </a:lnTo>
                    <a:lnTo>
                      <a:pt x="56" y="110"/>
                    </a:lnTo>
                    <a:lnTo>
                      <a:pt x="56" y="92"/>
                    </a:lnTo>
                    <a:lnTo>
                      <a:pt x="75" y="78"/>
                    </a:lnTo>
                    <a:lnTo>
                      <a:pt x="95" y="90"/>
                    </a:lnTo>
                    <a:lnTo>
                      <a:pt x="102" y="87"/>
                    </a:lnTo>
                    <a:lnTo>
                      <a:pt x="105" y="59"/>
                    </a:lnTo>
                    <a:lnTo>
                      <a:pt x="101" y="38"/>
                    </a:lnTo>
                    <a:lnTo>
                      <a:pt x="107" y="27"/>
                    </a:lnTo>
                    <a:lnTo>
                      <a:pt x="107" y="20"/>
                    </a:lnTo>
                    <a:lnTo>
                      <a:pt x="103" y="15"/>
                    </a:lnTo>
                    <a:lnTo>
                      <a:pt x="93" y="13"/>
                    </a:lnTo>
                    <a:lnTo>
                      <a:pt x="87" y="22"/>
                    </a:lnTo>
                    <a:lnTo>
                      <a:pt x="84" y="20"/>
                    </a:lnTo>
                    <a:lnTo>
                      <a:pt x="87" y="2"/>
                    </a:lnTo>
                    <a:close/>
                  </a:path>
                </a:pathLst>
              </a:custGeom>
              <a:grpFill/>
              <a:ln w="6350" cmpd="sng">
                <a:solidFill>
                  <a:schemeClr val="bg1">
                    <a:lumMod val="85000"/>
                  </a:schemeClr>
                </a:solidFill>
                <a:round/>
                <a:headEnd/>
                <a:tailEnd/>
              </a:ln>
            </p:spPr>
            <p:txBody>
              <a:bodyPr/>
              <a:lstStyle/>
              <a:p>
                <a:endParaRPr lang="en-GB" dirty="0"/>
              </a:p>
            </p:txBody>
          </p:sp>
          <p:sp>
            <p:nvSpPr>
              <p:cNvPr id="474" name="Freeform 300"/>
              <p:cNvSpPr>
                <a:spLocks/>
              </p:cNvSpPr>
              <p:nvPr/>
            </p:nvSpPr>
            <p:spPr bwMode="auto">
              <a:xfrm>
                <a:off x="4251" y="3942"/>
                <a:ext cx="59" cy="16"/>
              </a:xfrm>
              <a:custGeom>
                <a:avLst/>
                <a:gdLst>
                  <a:gd name="T0" fmla="*/ 5 w 59"/>
                  <a:gd name="T1" fmla="*/ 5 h 16"/>
                  <a:gd name="T2" fmla="*/ 0 w 59"/>
                  <a:gd name="T3" fmla="*/ 10 h 16"/>
                  <a:gd name="T4" fmla="*/ 1 w 59"/>
                  <a:gd name="T5" fmla="*/ 16 h 16"/>
                  <a:gd name="T6" fmla="*/ 18 w 59"/>
                  <a:gd name="T7" fmla="*/ 13 h 16"/>
                  <a:gd name="T8" fmla="*/ 33 w 59"/>
                  <a:gd name="T9" fmla="*/ 6 h 16"/>
                  <a:gd name="T10" fmla="*/ 52 w 59"/>
                  <a:gd name="T11" fmla="*/ 13 h 16"/>
                  <a:gd name="T12" fmla="*/ 59 w 59"/>
                  <a:gd name="T13" fmla="*/ 9 h 16"/>
                  <a:gd name="T14" fmla="*/ 59 w 59"/>
                  <a:gd name="T15" fmla="*/ 6 h 16"/>
                  <a:gd name="T16" fmla="*/ 48 w 59"/>
                  <a:gd name="T17" fmla="*/ 8 h 16"/>
                  <a:gd name="T18" fmla="*/ 34 w 59"/>
                  <a:gd name="T19" fmla="*/ 0 h 16"/>
                  <a:gd name="T20" fmla="*/ 24 w 59"/>
                  <a:gd name="T21" fmla="*/ 5 h 16"/>
                  <a:gd name="T22" fmla="*/ 5 w 59"/>
                  <a:gd name="T23" fmla="*/ 5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 h="16">
                    <a:moveTo>
                      <a:pt x="5" y="5"/>
                    </a:moveTo>
                    <a:lnTo>
                      <a:pt x="0" y="10"/>
                    </a:lnTo>
                    <a:lnTo>
                      <a:pt x="1" y="16"/>
                    </a:lnTo>
                    <a:lnTo>
                      <a:pt x="18" y="13"/>
                    </a:lnTo>
                    <a:lnTo>
                      <a:pt x="33" y="6"/>
                    </a:lnTo>
                    <a:lnTo>
                      <a:pt x="52" y="13"/>
                    </a:lnTo>
                    <a:lnTo>
                      <a:pt x="59" y="9"/>
                    </a:lnTo>
                    <a:lnTo>
                      <a:pt x="59" y="6"/>
                    </a:lnTo>
                    <a:lnTo>
                      <a:pt x="48" y="8"/>
                    </a:lnTo>
                    <a:lnTo>
                      <a:pt x="34" y="0"/>
                    </a:lnTo>
                    <a:lnTo>
                      <a:pt x="24" y="5"/>
                    </a:lnTo>
                    <a:lnTo>
                      <a:pt x="5" y="5"/>
                    </a:lnTo>
                    <a:close/>
                  </a:path>
                </a:pathLst>
              </a:custGeom>
              <a:grpFill/>
              <a:ln w="6350" cmpd="sng">
                <a:solidFill>
                  <a:schemeClr val="bg1">
                    <a:lumMod val="85000"/>
                  </a:schemeClr>
                </a:solidFill>
                <a:round/>
                <a:headEnd/>
                <a:tailEnd/>
              </a:ln>
            </p:spPr>
            <p:txBody>
              <a:bodyPr/>
              <a:lstStyle/>
              <a:p>
                <a:endParaRPr lang="en-GB" dirty="0"/>
              </a:p>
            </p:txBody>
          </p:sp>
          <p:sp>
            <p:nvSpPr>
              <p:cNvPr id="475" name="Freeform 301"/>
              <p:cNvSpPr>
                <a:spLocks/>
              </p:cNvSpPr>
              <p:nvPr/>
            </p:nvSpPr>
            <p:spPr bwMode="auto">
              <a:xfrm>
                <a:off x="4515" y="3996"/>
                <a:ext cx="86" cy="127"/>
              </a:xfrm>
              <a:custGeom>
                <a:avLst/>
                <a:gdLst>
                  <a:gd name="T0" fmla="*/ 86 w 86"/>
                  <a:gd name="T1" fmla="*/ 99 h 127"/>
                  <a:gd name="T2" fmla="*/ 81 w 86"/>
                  <a:gd name="T3" fmla="*/ 106 h 127"/>
                  <a:gd name="T4" fmla="*/ 65 w 86"/>
                  <a:gd name="T5" fmla="*/ 107 h 127"/>
                  <a:gd name="T6" fmla="*/ 24 w 86"/>
                  <a:gd name="T7" fmla="*/ 127 h 127"/>
                  <a:gd name="T8" fmla="*/ 1 w 86"/>
                  <a:gd name="T9" fmla="*/ 118 h 127"/>
                  <a:gd name="T10" fmla="*/ 10 w 86"/>
                  <a:gd name="T11" fmla="*/ 117 h 127"/>
                  <a:gd name="T12" fmla="*/ 9 w 86"/>
                  <a:gd name="T13" fmla="*/ 107 h 127"/>
                  <a:gd name="T14" fmla="*/ 4 w 86"/>
                  <a:gd name="T15" fmla="*/ 104 h 127"/>
                  <a:gd name="T16" fmla="*/ 0 w 86"/>
                  <a:gd name="T17" fmla="*/ 88 h 127"/>
                  <a:gd name="T18" fmla="*/ 9 w 86"/>
                  <a:gd name="T19" fmla="*/ 62 h 127"/>
                  <a:gd name="T20" fmla="*/ 15 w 86"/>
                  <a:gd name="T21" fmla="*/ 57 h 127"/>
                  <a:gd name="T22" fmla="*/ 9 w 86"/>
                  <a:gd name="T23" fmla="*/ 39 h 127"/>
                  <a:gd name="T24" fmla="*/ 10 w 86"/>
                  <a:gd name="T25" fmla="*/ 32 h 127"/>
                  <a:gd name="T26" fmla="*/ 5 w 86"/>
                  <a:gd name="T27" fmla="*/ 9 h 127"/>
                  <a:gd name="T28" fmla="*/ 6 w 86"/>
                  <a:gd name="T29" fmla="*/ 3 h 127"/>
                  <a:gd name="T30" fmla="*/ 45 w 86"/>
                  <a:gd name="T31" fmla="*/ 4 h 127"/>
                  <a:gd name="T32" fmla="*/ 58 w 86"/>
                  <a:gd name="T33" fmla="*/ 0 h 127"/>
                  <a:gd name="T34" fmla="*/ 61 w 86"/>
                  <a:gd name="T35" fmla="*/ 3 h 127"/>
                  <a:gd name="T36" fmla="*/ 59 w 86"/>
                  <a:gd name="T37" fmla="*/ 10 h 127"/>
                  <a:gd name="T38" fmla="*/ 68 w 86"/>
                  <a:gd name="T39" fmla="*/ 19 h 127"/>
                  <a:gd name="T40" fmla="*/ 71 w 86"/>
                  <a:gd name="T41" fmla="*/ 35 h 127"/>
                  <a:gd name="T42" fmla="*/ 75 w 86"/>
                  <a:gd name="T43" fmla="*/ 84 h 127"/>
                  <a:gd name="T44" fmla="*/ 86 w 86"/>
                  <a:gd name="T45" fmla="*/ 99 h 1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6" h="127">
                    <a:moveTo>
                      <a:pt x="86" y="99"/>
                    </a:moveTo>
                    <a:lnTo>
                      <a:pt x="81" y="106"/>
                    </a:lnTo>
                    <a:lnTo>
                      <a:pt x="65" y="107"/>
                    </a:lnTo>
                    <a:lnTo>
                      <a:pt x="24" y="127"/>
                    </a:lnTo>
                    <a:lnTo>
                      <a:pt x="1" y="118"/>
                    </a:lnTo>
                    <a:lnTo>
                      <a:pt x="10" y="117"/>
                    </a:lnTo>
                    <a:lnTo>
                      <a:pt x="9" y="107"/>
                    </a:lnTo>
                    <a:lnTo>
                      <a:pt x="4" y="104"/>
                    </a:lnTo>
                    <a:lnTo>
                      <a:pt x="0" y="88"/>
                    </a:lnTo>
                    <a:lnTo>
                      <a:pt x="9" y="62"/>
                    </a:lnTo>
                    <a:lnTo>
                      <a:pt x="15" y="57"/>
                    </a:lnTo>
                    <a:lnTo>
                      <a:pt x="9" y="39"/>
                    </a:lnTo>
                    <a:lnTo>
                      <a:pt x="10" y="32"/>
                    </a:lnTo>
                    <a:lnTo>
                      <a:pt x="5" y="9"/>
                    </a:lnTo>
                    <a:lnTo>
                      <a:pt x="6" y="3"/>
                    </a:lnTo>
                    <a:lnTo>
                      <a:pt x="45" y="4"/>
                    </a:lnTo>
                    <a:lnTo>
                      <a:pt x="58" y="0"/>
                    </a:lnTo>
                    <a:lnTo>
                      <a:pt x="61" y="3"/>
                    </a:lnTo>
                    <a:lnTo>
                      <a:pt x="59" y="10"/>
                    </a:lnTo>
                    <a:lnTo>
                      <a:pt x="68" y="19"/>
                    </a:lnTo>
                    <a:lnTo>
                      <a:pt x="71" y="35"/>
                    </a:lnTo>
                    <a:lnTo>
                      <a:pt x="75" y="84"/>
                    </a:lnTo>
                    <a:lnTo>
                      <a:pt x="86" y="99"/>
                    </a:lnTo>
                    <a:close/>
                  </a:path>
                </a:pathLst>
              </a:custGeom>
              <a:grpFill/>
              <a:ln w="6350" cmpd="sng">
                <a:solidFill>
                  <a:schemeClr val="bg1">
                    <a:lumMod val="85000"/>
                  </a:schemeClr>
                </a:solidFill>
                <a:round/>
                <a:headEnd/>
                <a:tailEnd/>
              </a:ln>
            </p:spPr>
            <p:txBody>
              <a:bodyPr/>
              <a:lstStyle/>
              <a:p>
                <a:endParaRPr lang="en-GB" dirty="0"/>
              </a:p>
            </p:txBody>
          </p:sp>
          <p:sp>
            <p:nvSpPr>
              <p:cNvPr id="476" name="Freeform 302"/>
              <p:cNvSpPr>
                <a:spLocks/>
              </p:cNvSpPr>
              <p:nvPr/>
            </p:nvSpPr>
            <p:spPr bwMode="auto">
              <a:xfrm>
                <a:off x="4284" y="3965"/>
                <a:ext cx="144" cy="108"/>
              </a:xfrm>
              <a:custGeom>
                <a:avLst/>
                <a:gdLst>
                  <a:gd name="T0" fmla="*/ 0 w 144"/>
                  <a:gd name="T1" fmla="*/ 35 h 108"/>
                  <a:gd name="T2" fmla="*/ 3 w 144"/>
                  <a:gd name="T3" fmla="*/ 39 h 108"/>
                  <a:gd name="T4" fmla="*/ 7 w 144"/>
                  <a:gd name="T5" fmla="*/ 35 h 108"/>
                  <a:gd name="T6" fmla="*/ 15 w 144"/>
                  <a:gd name="T7" fmla="*/ 51 h 108"/>
                  <a:gd name="T8" fmla="*/ 24 w 144"/>
                  <a:gd name="T9" fmla="*/ 56 h 108"/>
                  <a:gd name="T10" fmla="*/ 36 w 144"/>
                  <a:gd name="T11" fmla="*/ 70 h 108"/>
                  <a:gd name="T12" fmla="*/ 40 w 144"/>
                  <a:gd name="T13" fmla="*/ 70 h 108"/>
                  <a:gd name="T14" fmla="*/ 52 w 144"/>
                  <a:gd name="T15" fmla="*/ 56 h 108"/>
                  <a:gd name="T16" fmla="*/ 75 w 144"/>
                  <a:gd name="T17" fmla="*/ 55 h 108"/>
                  <a:gd name="T18" fmla="*/ 89 w 144"/>
                  <a:gd name="T19" fmla="*/ 74 h 108"/>
                  <a:gd name="T20" fmla="*/ 85 w 144"/>
                  <a:gd name="T21" fmla="*/ 86 h 108"/>
                  <a:gd name="T22" fmla="*/ 93 w 144"/>
                  <a:gd name="T23" fmla="*/ 83 h 108"/>
                  <a:gd name="T24" fmla="*/ 93 w 144"/>
                  <a:gd name="T25" fmla="*/ 85 h 108"/>
                  <a:gd name="T26" fmla="*/ 104 w 144"/>
                  <a:gd name="T27" fmla="*/ 81 h 108"/>
                  <a:gd name="T28" fmla="*/ 108 w 144"/>
                  <a:gd name="T29" fmla="*/ 86 h 108"/>
                  <a:gd name="T30" fmla="*/ 111 w 144"/>
                  <a:gd name="T31" fmla="*/ 96 h 108"/>
                  <a:gd name="T32" fmla="*/ 108 w 144"/>
                  <a:gd name="T33" fmla="*/ 105 h 108"/>
                  <a:gd name="T34" fmla="*/ 118 w 144"/>
                  <a:gd name="T35" fmla="*/ 108 h 108"/>
                  <a:gd name="T36" fmla="*/ 124 w 144"/>
                  <a:gd name="T37" fmla="*/ 99 h 108"/>
                  <a:gd name="T38" fmla="*/ 128 w 144"/>
                  <a:gd name="T39" fmla="*/ 101 h 108"/>
                  <a:gd name="T40" fmla="*/ 134 w 144"/>
                  <a:gd name="T41" fmla="*/ 101 h 108"/>
                  <a:gd name="T42" fmla="*/ 138 w 144"/>
                  <a:gd name="T43" fmla="*/ 91 h 108"/>
                  <a:gd name="T44" fmla="*/ 133 w 144"/>
                  <a:gd name="T45" fmla="*/ 88 h 108"/>
                  <a:gd name="T46" fmla="*/ 133 w 144"/>
                  <a:gd name="T47" fmla="*/ 84 h 108"/>
                  <a:gd name="T48" fmla="*/ 144 w 144"/>
                  <a:gd name="T49" fmla="*/ 86 h 108"/>
                  <a:gd name="T50" fmla="*/ 142 w 144"/>
                  <a:gd name="T51" fmla="*/ 78 h 108"/>
                  <a:gd name="T52" fmla="*/ 139 w 144"/>
                  <a:gd name="T53" fmla="*/ 78 h 108"/>
                  <a:gd name="T54" fmla="*/ 143 w 144"/>
                  <a:gd name="T55" fmla="*/ 73 h 108"/>
                  <a:gd name="T56" fmla="*/ 141 w 144"/>
                  <a:gd name="T57" fmla="*/ 65 h 108"/>
                  <a:gd name="T58" fmla="*/ 135 w 144"/>
                  <a:gd name="T59" fmla="*/ 63 h 108"/>
                  <a:gd name="T60" fmla="*/ 134 w 144"/>
                  <a:gd name="T61" fmla="*/ 55 h 108"/>
                  <a:gd name="T62" fmla="*/ 138 w 144"/>
                  <a:gd name="T63" fmla="*/ 50 h 108"/>
                  <a:gd name="T64" fmla="*/ 132 w 144"/>
                  <a:gd name="T65" fmla="*/ 42 h 108"/>
                  <a:gd name="T66" fmla="*/ 132 w 144"/>
                  <a:gd name="T67" fmla="*/ 32 h 108"/>
                  <a:gd name="T68" fmla="*/ 124 w 144"/>
                  <a:gd name="T69" fmla="*/ 35 h 108"/>
                  <a:gd name="T70" fmla="*/ 131 w 144"/>
                  <a:gd name="T71" fmla="*/ 26 h 108"/>
                  <a:gd name="T72" fmla="*/ 122 w 144"/>
                  <a:gd name="T73" fmla="*/ 20 h 108"/>
                  <a:gd name="T74" fmla="*/ 117 w 144"/>
                  <a:gd name="T75" fmla="*/ 4 h 108"/>
                  <a:gd name="T76" fmla="*/ 112 w 144"/>
                  <a:gd name="T77" fmla="*/ 4 h 108"/>
                  <a:gd name="T78" fmla="*/ 104 w 144"/>
                  <a:gd name="T79" fmla="*/ 12 h 108"/>
                  <a:gd name="T80" fmla="*/ 93 w 144"/>
                  <a:gd name="T81" fmla="*/ 9 h 108"/>
                  <a:gd name="T82" fmla="*/ 88 w 144"/>
                  <a:gd name="T83" fmla="*/ 15 h 108"/>
                  <a:gd name="T84" fmla="*/ 82 w 144"/>
                  <a:gd name="T85" fmla="*/ 9 h 108"/>
                  <a:gd name="T86" fmla="*/ 73 w 144"/>
                  <a:gd name="T87" fmla="*/ 12 h 108"/>
                  <a:gd name="T88" fmla="*/ 74 w 144"/>
                  <a:gd name="T89" fmla="*/ 5 h 108"/>
                  <a:gd name="T90" fmla="*/ 54 w 144"/>
                  <a:gd name="T91" fmla="*/ 6 h 108"/>
                  <a:gd name="T92" fmla="*/ 27 w 144"/>
                  <a:gd name="T93" fmla="*/ 0 h 108"/>
                  <a:gd name="T94" fmla="*/ 29 w 144"/>
                  <a:gd name="T95" fmla="*/ 6 h 108"/>
                  <a:gd name="T96" fmla="*/ 24 w 144"/>
                  <a:gd name="T97" fmla="*/ 10 h 108"/>
                  <a:gd name="T98" fmla="*/ 27 w 144"/>
                  <a:gd name="T99" fmla="*/ 20 h 108"/>
                  <a:gd name="T100" fmla="*/ 10 w 144"/>
                  <a:gd name="T101" fmla="*/ 24 h 108"/>
                  <a:gd name="T102" fmla="*/ 0 w 144"/>
                  <a:gd name="T103" fmla="*/ 35 h 10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4" h="108">
                    <a:moveTo>
                      <a:pt x="0" y="35"/>
                    </a:moveTo>
                    <a:lnTo>
                      <a:pt x="3" y="39"/>
                    </a:lnTo>
                    <a:lnTo>
                      <a:pt x="7" y="35"/>
                    </a:lnTo>
                    <a:lnTo>
                      <a:pt x="15" y="51"/>
                    </a:lnTo>
                    <a:lnTo>
                      <a:pt x="24" y="56"/>
                    </a:lnTo>
                    <a:lnTo>
                      <a:pt x="36" y="70"/>
                    </a:lnTo>
                    <a:lnTo>
                      <a:pt x="40" y="70"/>
                    </a:lnTo>
                    <a:lnTo>
                      <a:pt x="52" y="56"/>
                    </a:lnTo>
                    <a:lnTo>
                      <a:pt x="75" y="55"/>
                    </a:lnTo>
                    <a:lnTo>
                      <a:pt x="89" y="74"/>
                    </a:lnTo>
                    <a:lnTo>
                      <a:pt x="85" y="86"/>
                    </a:lnTo>
                    <a:lnTo>
                      <a:pt x="93" y="83"/>
                    </a:lnTo>
                    <a:lnTo>
                      <a:pt x="93" y="85"/>
                    </a:lnTo>
                    <a:lnTo>
                      <a:pt x="104" y="81"/>
                    </a:lnTo>
                    <a:lnTo>
                      <a:pt x="108" y="86"/>
                    </a:lnTo>
                    <a:lnTo>
                      <a:pt x="111" y="96"/>
                    </a:lnTo>
                    <a:lnTo>
                      <a:pt x="108" y="105"/>
                    </a:lnTo>
                    <a:lnTo>
                      <a:pt x="118" y="108"/>
                    </a:lnTo>
                    <a:lnTo>
                      <a:pt x="124" y="99"/>
                    </a:lnTo>
                    <a:lnTo>
                      <a:pt x="128" y="101"/>
                    </a:lnTo>
                    <a:lnTo>
                      <a:pt x="134" y="101"/>
                    </a:lnTo>
                    <a:lnTo>
                      <a:pt x="138" y="91"/>
                    </a:lnTo>
                    <a:lnTo>
                      <a:pt x="133" y="88"/>
                    </a:lnTo>
                    <a:lnTo>
                      <a:pt x="133" y="84"/>
                    </a:lnTo>
                    <a:lnTo>
                      <a:pt x="144" y="86"/>
                    </a:lnTo>
                    <a:lnTo>
                      <a:pt x="142" y="78"/>
                    </a:lnTo>
                    <a:lnTo>
                      <a:pt x="139" y="78"/>
                    </a:lnTo>
                    <a:lnTo>
                      <a:pt x="143" y="73"/>
                    </a:lnTo>
                    <a:lnTo>
                      <a:pt x="141" y="65"/>
                    </a:lnTo>
                    <a:lnTo>
                      <a:pt x="135" y="63"/>
                    </a:lnTo>
                    <a:lnTo>
                      <a:pt x="134" y="55"/>
                    </a:lnTo>
                    <a:lnTo>
                      <a:pt x="138" y="50"/>
                    </a:lnTo>
                    <a:lnTo>
                      <a:pt x="132" y="42"/>
                    </a:lnTo>
                    <a:lnTo>
                      <a:pt x="132" y="32"/>
                    </a:lnTo>
                    <a:lnTo>
                      <a:pt x="124" y="35"/>
                    </a:lnTo>
                    <a:lnTo>
                      <a:pt x="131" y="26"/>
                    </a:lnTo>
                    <a:lnTo>
                      <a:pt x="122" y="20"/>
                    </a:lnTo>
                    <a:lnTo>
                      <a:pt x="117" y="4"/>
                    </a:lnTo>
                    <a:lnTo>
                      <a:pt x="112" y="4"/>
                    </a:lnTo>
                    <a:lnTo>
                      <a:pt x="104" y="12"/>
                    </a:lnTo>
                    <a:lnTo>
                      <a:pt x="93" y="9"/>
                    </a:lnTo>
                    <a:lnTo>
                      <a:pt x="88" y="15"/>
                    </a:lnTo>
                    <a:lnTo>
                      <a:pt x="82" y="9"/>
                    </a:lnTo>
                    <a:lnTo>
                      <a:pt x="73" y="12"/>
                    </a:lnTo>
                    <a:lnTo>
                      <a:pt x="74" y="5"/>
                    </a:lnTo>
                    <a:lnTo>
                      <a:pt x="54" y="6"/>
                    </a:lnTo>
                    <a:lnTo>
                      <a:pt x="27" y="0"/>
                    </a:lnTo>
                    <a:lnTo>
                      <a:pt x="29" y="6"/>
                    </a:lnTo>
                    <a:lnTo>
                      <a:pt x="24" y="10"/>
                    </a:lnTo>
                    <a:lnTo>
                      <a:pt x="27" y="20"/>
                    </a:lnTo>
                    <a:lnTo>
                      <a:pt x="10" y="24"/>
                    </a:lnTo>
                    <a:lnTo>
                      <a:pt x="0" y="35"/>
                    </a:lnTo>
                    <a:close/>
                  </a:path>
                </a:pathLst>
              </a:custGeom>
              <a:grpFill/>
              <a:ln w="6350" cmpd="sng">
                <a:solidFill>
                  <a:schemeClr val="bg1">
                    <a:lumMod val="85000"/>
                  </a:schemeClr>
                </a:solidFill>
                <a:round/>
                <a:headEnd/>
                <a:tailEnd/>
              </a:ln>
            </p:spPr>
            <p:txBody>
              <a:bodyPr/>
              <a:lstStyle/>
              <a:p>
                <a:endParaRPr lang="en-GB" dirty="0"/>
              </a:p>
            </p:txBody>
          </p:sp>
          <p:sp>
            <p:nvSpPr>
              <p:cNvPr id="477" name="Freeform 303"/>
              <p:cNvSpPr>
                <a:spLocks/>
              </p:cNvSpPr>
              <p:nvPr/>
            </p:nvSpPr>
            <p:spPr bwMode="auto">
              <a:xfrm>
                <a:off x="4411" y="4004"/>
                <a:ext cx="119" cy="125"/>
              </a:xfrm>
              <a:custGeom>
                <a:avLst/>
                <a:gdLst>
                  <a:gd name="T0" fmla="*/ 20 w 119"/>
                  <a:gd name="T1" fmla="*/ 124 h 125"/>
                  <a:gd name="T2" fmla="*/ 25 w 119"/>
                  <a:gd name="T3" fmla="*/ 125 h 125"/>
                  <a:gd name="T4" fmla="*/ 47 w 119"/>
                  <a:gd name="T5" fmla="*/ 115 h 125"/>
                  <a:gd name="T6" fmla="*/ 74 w 119"/>
                  <a:gd name="T7" fmla="*/ 109 h 125"/>
                  <a:gd name="T8" fmla="*/ 105 w 119"/>
                  <a:gd name="T9" fmla="*/ 110 h 125"/>
                  <a:gd name="T10" fmla="*/ 114 w 119"/>
                  <a:gd name="T11" fmla="*/ 109 h 125"/>
                  <a:gd name="T12" fmla="*/ 113 w 119"/>
                  <a:gd name="T13" fmla="*/ 99 h 125"/>
                  <a:gd name="T14" fmla="*/ 108 w 119"/>
                  <a:gd name="T15" fmla="*/ 96 h 125"/>
                  <a:gd name="T16" fmla="*/ 104 w 119"/>
                  <a:gd name="T17" fmla="*/ 80 h 125"/>
                  <a:gd name="T18" fmla="*/ 113 w 119"/>
                  <a:gd name="T19" fmla="*/ 54 h 125"/>
                  <a:gd name="T20" fmla="*/ 119 w 119"/>
                  <a:gd name="T21" fmla="*/ 49 h 125"/>
                  <a:gd name="T22" fmla="*/ 113 w 119"/>
                  <a:gd name="T23" fmla="*/ 31 h 125"/>
                  <a:gd name="T24" fmla="*/ 114 w 119"/>
                  <a:gd name="T25" fmla="*/ 24 h 125"/>
                  <a:gd name="T26" fmla="*/ 110 w 119"/>
                  <a:gd name="T27" fmla="*/ 24 h 125"/>
                  <a:gd name="T28" fmla="*/ 104 w 119"/>
                  <a:gd name="T29" fmla="*/ 16 h 125"/>
                  <a:gd name="T30" fmla="*/ 95 w 119"/>
                  <a:gd name="T31" fmla="*/ 15 h 125"/>
                  <a:gd name="T32" fmla="*/ 80 w 119"/>
                  <a:gd name="T33" fmla="*/ 21 h 125"/>
                  <a:gd name="T34" fmla="*/ 75 w 119"/>
                  <a:gd name="T35" fmla="*/ 20 h 125"/>
                  <a:gd name="T36" fmla="*/ 65 w 119"/>
                  <a:gd name="T37" fmla="*/ 8 h 125"/>
                  <a:gd name="T38" fmla="*/ 54 w 119"/>
                  <a:gd name="T39" fmla="*/ 6 h 125"/>
                  <a:gd name="T40" fmla="*/ 45 w 119"/>
                  <a:gd name="T41" fmla="*/ 10 h 125"/>
                  <a:gd name="T42" fmla="*/ 44 w 119"/>
                  <a:gd name="T43" fmla="*/ 0 h 125"/>
                  <a:gd name="T44" fmla="*/ 36 w 119"/>
                  <a:gd name="T45" fmla="*/ 2 h 125"/>
                  <a:gd name="T46" fmla="*/ 35 w 119"/>
                  <a:gd name="T47" fmla="*/ 7 h 125"/>
                  <a:gd name="T48" fmla="*/ 29 w 119"/>
                  <a:gd name="T49" fmla="*/ 11 h 125"/>
                  <a:gd name="T50" fmla="*/ 20 w 119"/>
                  <a:gd name="T51" fmla="*/ 5 h 125"/>
                  <a:gd name="T52" fmla="*/ 11 w 119"/>
                  <a:gd name="T53" fmla="*/ 11 h 125"/>
                  <a:gd name="T54" fmla="*/ 7 w 119"/>
                  <a:gd name="T55" fmla="*/ 16 h 125"/>
                  <a:gd name="T56" fmla="*/ 8 w 119"/>
                  <a:gd name="T57" fmla="*/ 24 h 125"/>
                  <a:gd name="T58" fmla="*/ 14 w 119"/>
                  <a:gd name="T59" fmla="*/ 26 h 125"/>
                  <a:gd name="T60" fmla="*/ 16 w 119"/>
                  <a:gd name="T61" fmla="*/ 34 h 125"/>
                  <a:gd name="T62" fmla="*/ 12 w 119"/>
                  <a:gd name="T63" fmla="*/ 39 h 125"/>
                  <a:gd name="T64" fmla="*/ 15 w 119"/>
                  <a:gd name="T65" fmla="*/ 39 h 125"/>
                  <a:gd name="T66" fmla="*/ 17 w 119"/>
                  <a:gd name="T67" fmla="*/ 47 h 125"/>
                  <a:gd name="T68" fmla="*/ 6 w 119"/>
                  <a:gd name="T69" fmla="*/ 45 h 125"/>
                  <a:gd name="T70" fmla="*/ 6 w 119"/>
                  <a:gd name="T71" fmla="*/ 49 h 125"/>
                  <a:gd name="T72" fmla="*/ 11 w 119"/>
                  <a:gd name="T73" fmla="*/ 52 h 125"/>
                  <a:gd name="T74" fmla="*/ 7 w 119"/>
                  <a:gd name="T75" fmla="*/ 62 h 125"/>
                  <a:gd name="T76" fmla="*/ 1 w 119"/>
                  <a:gd name="T77" fmla="*/ 62 h 125"/>
                  <a:gd name="T78" fmla="*/ 6 w 119"/>
                  <a:gd name="T79" fmla="*/ 71 h 125"/>
                  <a:gd name="T80" fmla="*/ 0 w 119"/>
                  <a:gd name="T81" fmla="*/ 83 h 125"/>
                  <a:gd name="T82" fmla="*/ 12 w 119"/>
                  <a:gd name="T83" fmla="*/ 86 h 125"/>
                  <a:gd name="T84" fmla="*/ 16 w 119"/>
                  <a:gd name="T85" fmla="*/ 94 h 125"/>
                  <a:gd name="T86" fmla="*/ 22 w 119"/>
                  <a:gd name="T87" fmla="*/ 95 h 125"/>
                  <a:gd name="T88" fmla="*/ 20 w 119"/>
                  <a:gd name="T89" fmla="*/ 124 h 1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9" h="125">
                    <a:moveTo>
                      <a:pt x="20" y="124"/>
                    </a:moveTo>
                    <a:lnTo>
                      <a:pt x="25" y="125"/>
                    </a:lnTo>
                    <a:lnTo>
                      <a:pt x="47" y="115"/>
                    </a:lnTo>
                    <a:lnTo>
                      <a:pt x="74" y="109"/>
                    </a:lnTo>
                    <a:lnTo>
                      <a:pt x="105" y="110"/>
                    </a:lnTo>
                    <a:lnTo>
                      <a:pt x="114" y="109"/>
                    </a:lnTo>
                    <a:lnTo>
                      <a:pt x="113" y="99"/>
                    </a:lnTo>
                    <a:lnTo>
                      <a:pt x="108" y="96"/>
                    </a:lnTo>
                    <a:lnTo>
                      <a:pt x="104" y="80"/>
                    </a:lnTo>
                    <a:lnTo>
                      <a:pt x="113" y="54"/>
                    </a:lnTo>
                    <a:lnTo>
                      <a:pt x="119" y="49"/>
                    </a:lnTo>
                    <a:lnTo>
                      <a:pt x="113" y="31"/>
                    </a:lnTo>
                    <a:lnTo>
                      <a:pt x="114" y="24"/>
                    </a:lnTo>
                    <a:lnTo>
                      <a:pt x="110" y="24"/>
                    </a:lnTo>
                    <a:lnTo>
                      <a:pt x="104" y="16"/>
                    </a:lnTo>
                    <a:lnTo>
                      <a:pt x="95" y="15"/>
                    </a:lnTo>
                    <a:lnTo>
                      <a:pt x="80" y="21"/>
                    </a:lnTo>
                    <a:lnTo>
                      <a:pt x="75" y="20"/>
                    </a:lnTo>
                    <a:lnTo>
                      <a:pt x="65" y="8"/>
                    </a:lnTo>
                    <a:lnTo>
                      <a:pt x="54" y="6"/>
                    </a:lnTo>
                    <a:lnTo>
                      <a:pt x="45" y="10"/>
                    </a:lnTo>
                    <a:lnTo>
                      <a:pt x="44" y="0"/>
                    </a:lnTo>
                    <a:lnTo>
                      <a:pt x="36" y="2"/>
                    </a:lnTo>
                    <a:lnTo>
                      <a:pt x="35" y="7"/>
                    </a:lnTo>
                    <a:lnTo>
                      <a:pt x="29" y="11"/>
                    </a:lnTo>
                    <a:lnTo>
                      <a:pt x="20" y="5"/>
                    </a:lnTo>
                    <a:lnTo>
                      <a:pt x="11" y="11"/>
                    </a:lnTo>
                    <a:lnTo>
                      <a:pt x="7" y="16"/>
                    </a:lnTo>
                    <a:lnTo>
                      <a:pt x="8" y="24"/>
                    </a:lnTo>
                    <a:lnTo>
                      <a:pt x="14" y="26"/>
                    </a:lnTo>
                    <a:lnTo>
                      <a:pt x="16" y="34"/>
                    </a:lnTo>
                    <a:lnTo>
                      <a:pt x="12" y="39"/>
                    </a:lnTo>
                    <a:lnTo>
                      <a:pt x="15" y="39"/>
                    </a:lnTo>
                    <a:lnTo>
                      <a:pt x="17" y="47"/>
                    </a:lnTo>
                    <a:lnTo>
                      <a:pt x="6" y="45"/>
                    </a:lnTo>
                    <a:lnTo>
                      <a:pt x="6" y="49"/>
                    </a:lnTo>
                    <a:lnTo>
                      <a:pt x="11" y="52"/>
                    </a:lnTo>
                    <a:lnTo>
                      <a:pt x="7" y="62"/>
                    </a:lnTo>
                    <a:lnTo>
                      <a:pt x="1" y="62"/>
                    </a:lnTo>
                    <a:lnTo>
                      <a:pt x="6" y="71"/>
                    </a:lnTo>
                    <a:lnTo>
                      <a:pt x="0" y="83"/>
                    </a:lnTo>
                    <a:lnTo>
                      <a:pt x="12" y="86"/>
                    </a:lnTo>
                    <a:lnTo>
                      <a:pt x="16" y="94"/>
                    </a:lnTo>
                    <a:lnTo>
                      <a:pt x="22" y="95"/>
                    </a:lnTo>
                    <a:lnTo>
                      <a:pt x="20" y="124"/>
                    </a:lnTo>
                    <a:close/>
                  </a:path>
                </a:pathLst>
              </a:custGeom>
              <a:grpFill/>
              <a:ln w="6350" cmpd="sng">
                <a:solidFill>
                  <a:schemeClr val="bg1">
                    <a:lumMod val="85000"/>
                  </a:schemeClr>
                </a:solidFill>
                <a:round/>
                <a:headEnd/>
                <a:tailEnd/>
              </a:ln>
            </p:spPr>
            <p:txBody>
              <a:bodyPr/>
              <a:lstStyle/>
              <a:p>
                <a:endParaRPr lang="en-GB" dirty="0"/>
              </a:p>
            </p:txBody>
          </p:sp>
          <p:sp>
            <p:nvSpPr>
              <p:cNvPr id="478" name="Freeform 304"/>
              <p:cNvSpPr>
                <a:spLocks/>
              </p:cNvSpPr>
              <p:nvPr/>
            </p:nvSpPr>
            <p:spPr bwMode="auto">
              <a:xfrm>
                <a:off x="5101" y="4786"/>
                <a:ext cx="44" cy="44"/>
              </a:xfrm>
              <a:custGeom>
                <a:avLst/>
                <a:gdLst>
                  <a:gd name="T0" fmla="*/ 44 w 44"/>
                  <a:gd name="T1" fmla="*/ 17 h 44"/>
                  <a:gd name="T2" fmla="*/ 37 w 44"/>
                  <a:gd name="T3" fmla="*/ 33 h 44"/>
                  <a:gd name="T4" fmla="*/ 19 w 44"/>
                  <a:gd name="T5" fmla="*/ 44 h 44"/>
                  <a:gd name="T6" fmla="*/ 8 w 44"/>
                  <a:gd name="T7" fmla="*/ 39 h 44"/>
                  <a:gd name="T8" fmla="*/ 0 w 44"/>
                  <a:gd name="T9" fmla="*/ 24 h 44"/>
                  <a:gd name="T10" fmla="*/ 9 w 44"/>
                  <a:gd name="T11" fmla="*/ 8 h 44"/>
                  <a:gd name="T12" fmla="*/ 24 w 44"/>
                  <a:gd name="T13" fmla="*/ 0 h 44"/>
                  <a:gd name="T14" fmla="*/ 34 w 44"/>
                  <a:gd name="T15" fmla="*/ 1 h 44"/>
                  <a:gd name="T16" fmla="*/ 44 w 44"/>
                  <a:gd name="T17" fmla="*/ 17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44">
                    <a:moveTo>
                      <a:pt x="44" y="17"/>
                    </a:moveTo>
                    <a:lnTo>
                      <a:pt x="37" y="33"/>
                    </a:lnTo>
                    <a:lnTo>
                      <a:pt x="19" y="44"/>
                    </a:lnTo>
                    <a:lnTo>
                      <a:pt x="8" y="39"/>
                    </a:lnTo>
                    <a:lnTo>
                      <a:pt x="0" y="24"/>
                    </a:lnTo>
                    <a:lnTo>
                      <a:pt x="9" y="8"/>
                    </a:lnTo>
                    <a:lnTo>
                      <a:pt x="24" y="0"/>
                    </a:lnTo>
                    <a:lnTo>
                      <a:pt x="34" y="1"/>
                    </a:lnTo>
                    <a:lnTo>
                      <a:pt x="44" y="17"/>
                    </a:lnTo>
                    <a:close/>
                  </a:path>
                </a:pathLst>
              </a:custGeom>
              <a:grpFill/>
              <a:ln w="6350" cmpd="sng">
                <a:solidFill>
                  <a:schemeClr val="bg1">
                    <a:lumMod val="85000"/>
                  </a:schemeClr>
                </a:solidFill>
                <a:round/>
                <a:headEnd/>
                <a:tailEnd/>
              </a:ln>
            </p:spPr>
            <p:txBody>
              <a:bodyPr/>
              <a:lstStyle/>
              <a:p>
                <a:endParaRPr lang="en-GB" dirty="0"/>
              </a:p>
            </p:txBody>
          </p:sp>
          <p:sp>
            <p:nvSpPr>
              <p:cNvPr id="479" name="Freeform 305"/>
              <p:cNvSpPr>
                <a:spLocks/>
              </p:cNvSpPr>
              <p:nvPr/>
            </p:nvSpPr>
            <p:spPr bwMode="auto">
              <a:xfrm>
                <a:off x="4354" y="4046"/>
                <a:ext cx="79" cy="82"/>
              </a:xfrm>
              <a:custGeom>
                <a:avLst/>
                <a:gdLst>
                  <a:gd name="T0" fmla="*/ 0 w 79"/>
                  <a:gd name="T1" fmla="*/ 32 h 82"/>
                  <a:gd name="T2" fmla="*/ 42 w 79"/>
                  <a:gd name="T3" fmla="*/ 67 h 82"/>
                  <a:gd name="T4" fmla="*/ 77 w 79"/>
                  <a:gd name="T5" fmla="*/ 82 h 82"/>
                  <a:gd name="T6" fmla="*/ 79 w 79"/>
                  <a:gd name="T7" fmla="*/ 53 h 82"/>
                  <a:gd name="T8" fmla="*/ 73 w 79"/>
                  <a:gd name="T9" fmla="*/ 52 h 82"/>
                  <a:gd name="T10" fmla="*/ 69 w 79"/>
                  <a:gd name="T11" fmla="*/ 44 h 82"/>
                  <a:gd name="T12" fmla="*/ 57 w 79"/>
                  <a:gd name="T13" fmla="*/ 41 h 82"/>
                  <a:gd name="T14" fmla="*/ 63 w 79"/>
                  <a:gd name="T15" fmla="*/ 29 h 82"/>
                  <a:gd name="T16" fmla="*/ 58 w 79"/>
                  <a:gd name="T17" fmla="*/ 20 h 82"/>
                  <a:gd name="T18" fmla="*/ 54 w 79"/>
                  <a:gd name="T19" fmla="*/ 18 h 82"/>
                  <a:gd name="T20" fmla="*/ 48 w 79"/>
                  <a:gd name="T21" fmla="*/ 27 h 82"/>
                  <a:gd name="T22" fmla="*/ 38 w 79"/>
                  <a:gd name="T23" fmla="*/ 24 h 82"/>
                  <a:gd name="T24" fmla="*/ 41 w 79"/>
                  <a:gd name="T25" fmla="*/ 15 h 82"/>
                  <a:gd name="T26" fmla="*/ 38 w 79"/>
                  <a:gd name="T27" fmla="*/ 5 h 82"/>
                  <a:gd name="T28" fmla="*/ 34 w 79"/>
                  <a:gd name="T29" fmla="*/ 0 h 82"/>
                  <a:gd name="T30" fmla="*/ 23 w 79"/>
                  <a:gd name="T31" fmla="*/ 4 h 82"/>
                  <a:gd name="T32" fmla="*/ 23 w 79"/>
                  <a:gd name="T33" fmla="*/ 8 h 82"/>
                  <a:gd name="T34" fmla="*/ 18 w 79"/>
                  <a:gd name="T35" fmla="*/ 10 h 82"/>
                  <a:gd name="T36" fmla="*/ 18 w 79"/>
                  <a:gd name="T37" fmla="*/ 17 h 82"/>
                  <a:gd name="T38" fmla="*/ 0 w 79"/>
                  <a:gd name="T39" fmla="*/ 32 h 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 h="82">
                    <a:moveTo>
                      <a:pt x="0" y="32"/>
                    </a:moveTo>
                    <a:lnTo>
                      <a:pt x="42" y="67"/>
                    </a:lnTo>
                    <a:lnTo>
                      <a:pt x="77" y="82"/>
                    </a:lnTo>
                    <a:lnTo>
                      <a:pt x="79" y="53"/>
                    </a:lnTo>
                    <a:lnTo>
                      <a:pt x="73" y="52"/>
                    </a:lnTo>
                    <a:lnTo>
                      <a:pt x="69" y="44"/>
                    </a:lnTo>
                    <a:lnTo>
                      <a:pt x="57" y="41"/>
                    </a:lnTo>
                    <a:lnTo>
                      <a:pt x="63" y="29"/>
                    </a:lnTo>
                    <a:lnTo>
                      <a:pt x="58" y="20"/>
                    </a:lnTo>
                    <a:lnTo>
                      <a:pt x="54" y="18"/>
                    </a:lnTo>
                    <a:lnTo>
                      <a:pt x="48" y="27"/>
                    </a:lnTo>
                    <a:lnTo>
                      <a:pt x="38" y="24"/>
                    </a:lnTo>
                    <a:lnTo>
                      <a:pt x="41" y="15"/>
                    </a:lnTo>
                    <a:lnTo>
                      <a:pt x="38" y="5"/>
                    </a:lnTo>
                    <a:lnTo>
                      <a:pt x="34" y="0"/>
                    </a:lnTo>
                    <a:lnTo>
                      <a:pt x="23" y="4"/>
                    </a:lnTo>
                    <a:lnTo>
                      <a:pt x="23" y="8"/>
                    </a:lnTo>
                    <a:lnTo>
                      <a:pt x="18" y="10"/>
                    </a:lnTo>
                    <a:lnTo>
                      <a:pt x="18" y="17"/>
                    </a:lnTo>
                    <a:lnTo>
                      <a:pt x="0" y="32"/>
                    </a:lnTo>
                    <a:close/>
                  </a:path>
                </a:pathLst>
              </a:custGeom>
              <a:grpFill/>
              <a:ln w="6350" cmpd="sng">
                <a:solidFill>
                  <a:schemeClr val="bg1">
                    <a:lumMod val="85000"/>
                  </a:schemeClr>
                </a:solidFill>
                <a:round/>
                <a:headEnd/>
                <a:tailEnd/>
              </a:ln>
            </p:spPr>
            <p:txBody>
              <a:bodyPr/>
              <a:lstStyle/>
              <a:p>
                <a:endParaRPr lang="en-GB" dirty="0"/>
              </a:p>
            </p:txBody>
          </p:sp>
          <p:sp>
            <p:nvSpPr>
              <p:cNvPr id="480" name="Freeform 306"/>
              <p:cNvSpPr>
                <a:spLocks/>
              </p:cNvSpPr>
              <p:nvPr/>
            </p:nvSpPr>
            <p:spPr bwMode="auto">
              <a:xfrm>
                <a:off x="4753" y="3533"/>
                <a:ext cx="308" cy="296"/>
              </a:xfrm>
              <a:custGeom>
                <a:avLst/>
                <a:gdLst>
                  <a:gd name="T0" fmla="*/ 308 w 308"/>
                  <a:gd name="T1" fmla="*/ 36 h 296"/>
                  <a:gd name="T2" fmla="*/ 302 w 308"/>
                  <a:gd name="T3" fmla="*/ 41 h 296"/>
                  <a:gd name="T4" fmla="*/ 303 w 308"/>
                  <a:gd name="T5" fmla="*/ 65 h 296"/>
                  <a:gd name="T6" fmla="*/ 298 w 308"/>
                  <a:gd name="T7" fmla="*/ 71 h 296"/>
                  <a:gd name="T8" fmla="*/ 302 w 308"/>
                  <a:gd name="T9" fmla="*/ 89 h 296"/>
                  <a:gd name="T10" fmla="*/ 307 w 308"/>
                  <a:gd name="T11" fmla="*/ 94 h 296"/>
                  <a:gd name="T12" fmla="*/ 308 w 308"/>
                  <a:gd name="T13" fmla="*/ 245 h 296"/>
                  <a:gd name="T14" fmla="*/ 308 w 308"/>
                  <a:gd name="T15" fmla="*/ 284 h 296"/>
                  <a:gd name="T16" fmla="*/ 289 w 308"/>
                  <a:gd name="T17" fmla="*/ 285 h 296"/>
                  <a:gd name="T18" fmla="*/ 289 w 308"/>
                  <a:gd name="T19" fmla="*/ 296 h 296"/>
                  <a:gd name="T20" fmla="*/ 134 w 308"/>
                  <a:gd name="T21" fmla="*/ 216 h 296"/>
                  <a:gd name="T22" fmla="*/ 115 w 308"/>
                  <a:gd name="T23" fmla="*/ 222 h 296"/>
                  <a:gd name="T24" fmla="*/ 108 w 308"/>
                  <a:gd name="T25" fmla="*/ 225 h 296"/>
                  <a:gd name="T26" fmla="*/ 92 w 308"/>
                  <a:gd name="T27" fmla="*/ 213 h 296"/>
                  <a:gd name="T28" fmla="*/ 51 w 308"/>
                  <a:gd name="T29" fmla="*/ 213 h 296"/>
                  <a:gd name="T30" fmla="*/ 42 w 308"/>
                  <a:gd name="T31" fmla="*/ 196 h 296"/>
                  <a:gd name="T32" fmla="*/ 21 w 308"/>
                  <a:gd name="T33" fmla="*/ 190 h 296"/>
                  <a:gd name="T34" fmla="*/ 17 w 308"/>
                  <a:gd name="T35" fmla="*/ 186 h 296"/>
                  <a:gd name="T36" fmla="*/ 14 w 308"/>
                  <a:gd name="T37" fmla="*/ 174 h 296"/>
                  <a:gd name="T38" fmla="*/ 3 w 308"/>
                  <a:gd name="T39" fmla="*/ 156 h 296"/>
                  <a:gd name="T40" fmla="*/ 10 w 308"/>
                  <a:gd name="T41" fmla="*/ 150 h 296"/>
                  <a:gd name="T42" fmla="*/ 12 w 308"/>
                  <a:gd name="T43" fmla="*/ 121 h 296"/>
                  <a:gd name="T44" fmla="*/ 9 w 308"/>
                  <a:gd name="T45" fmla="*/ 88 h 296"/>
                  <a:gd name="T46" fmla="*/ 0 w 308"/>
                  <a:gd name="T47" fmla="*/ 75 h 296"/>
                  <a:gd name="T48" fmla="*/ 6 w 308"/>
                  <a:gd name="T49" fmla="*/ 65 h 296"/>
                  <a:gd name="T50" fmla="*/ 18 w 308"/>
                  <a:gd name="T51" fmla="*/ 55 h 296"/>
                  <a:gd name="T52" fmla="*/ 18 w 308"/>
                  <a:gd name="T53" fmla="*/ 36 h 296"/>
                  <a:gd name="T54" fmla="*/ 41 w 308"/>
                  <a:gd name="T55" fmla="*/ 19 h 296"/>
                  <a:gd name="T56" fmla="*/ 42 w 308"/>
                  <a:gd name="T57" fmla="*/ 0 h 296"/>
                  <a:gd name="T58" fmla="*/ 61 w 308"/>
                  <a:gd name="T59" fmla="*/ 9 h 296"/>
                  <a:gd name="T60" fmla="*/ 88 w 308"/>
                  <a:gd name="T61" fmla="*/ 9 h 296"/>
                  <a:gd name="T62" fmla="*/ 115 w 308"/>
                  <a:gd name="T63" fmla="*/ 20 h 296"/>
                  <a:gd name="T64" fmla="*/ 127 w 308"/>
                  <a:gd name="T65" fmla="*/ 41 h 296"/>
                  <a:gd name="T66" fmla="*/ 163 w 308"/>
                  <a:gd name="T67" fmla="*/ 50 h 296"/>
                  <a:gd name="T68" fmla="*/ 186 w 308"/>
                  <a:gd name="T69" fmla="*/ 65 h 296"/>
                  <a:gd name="T70" fmla="*/ 205 w 308"/>
                  <a:gd name="T71" fmla="*/ 57 h 296"/>
                  <a:gd name="T72" fmla="*/ 210 w 308"/>
                  <a:gd name="T73" fmla="*/ 47 h 296"/>
                  <a:gd name="T74" fmla="*/ 206 w 308"/>
                  <a:gd name="T75" fmla="*/ 36 h 296"/>
                  <a:gd name="T76" fmla="*/ 208 w 308"/>
                  <a:gd name="T77" fmla="*/ 26 h 296"/>
                  <a:gd name="T78" fmla="*/ 228 w 308"/>
                  <a:gd name="T79" fmla="*/ 9 h 296"/>
                  <a:gd name="T80" fmla="*/ 248 w 308"/>
                  <a:gd name="T81" fmla="*/ 6 h 296"/>
                  <a:gd name="T82" fmla="*/ 264 w 308"/>
                  <a:gd name="T83" fmla="*/ 11 h 296"/>
                  <a:gd name="T84" fmla="*/ 271 w 308"/>
                  <a:gd name="T85" fmla="*/ 22 h 296"/>
                  <a:gd name="T86" fmla="*/ 303 w 308"/>
                  <a:gd name="T87" fmla="*/ 29 h 296"/>
                  <a:gd name="T88" fmla="*/ 308 w 308"/>
                  <a:gd name="T89" fmla="*/ 36 h 29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8" h="296">
                    <a:moveTo>
                      <a:pt x="308" y="36"/>
                    </a:moveTo>
                    <a:lnTo>
                      <a:pt x="302" y="41"/>
                    </a:lnTo>
                    <a:lnTo>
                      <a:pt x="303" y="65"/>
                    </a:lnTo>
                    <a:lnTo>
                      <a:pt x="298" y="71"/>
                    </a:lnTo>
                    <a:lnTo>
                      <a:pt x="302" y="89"/>
                    </a:lnTo>
                    <a:lnTo>
                      <a:pt x="307" y="94"/>
                    </a:lnTo>
                    <a:lnTo>
                      <a:pt x="308" y="245"/>
                    </a:lnTo>
                    <a:lnTo>
                      <a:pt x="308" y="284"/>
                    </a:lnTo>
                    <a:lnTo>
                      <a:pt x="289" y="285"/>
                    </a:lnTo>
                    <a:lnTo>
                      <a:pt x="289" y="296"/>
                    </a:lnTo>
                    <a:lnTo>
                      <a:pt x="134" y="216"/>
                    </a:lnTo>
                    <a:lnTo>
                      <a:pt x="115" y="222"/>
                    </a:lnTo>
                    <a:lnTo>
                      <a:pt x="108" y="225"/>
                    </a:lnTo>
                    <a:lnTo>
                      <a:pt x="92" y="213"/>
                    </a:lnTo>
                    <a:lnTo>
                      <a:pt x="51" y="213"/>
                    </a:lnTo>
                    <a:lnTo>
                      <a:pt x="42" y="196"/>
                    </a:lnTo>
                    <a:lnTo>
                      <a:pt x="21" y="190"/>
                    </a:lnTo>
                    <a:lnTo>
                      <a:pt x="17" y="186"/>
                    </a:lnTo>
                    <a:lnTo>
                      <a:pt x="14" y="174"/>
                    </a:lnTo>
                    <a:lnTo>
                      <a:pt x="3" y="156"/>
                    </a:lnTo>
                    <a:lnTo>
                      <a:pt x="10" y="150"/>
                    </a:lnTo>
                    <a:lnTo>
                      <a:pt x="12" y="121"/>
                    </a:lnTo>
                    <a:lnTo>
                      <a:pt x="9" y="88"/>
                    </a:lnTo>
                    <a:lnTo>
                      <a:pt x="0" y="75"/>
                    </a:lnTo>
                    <a:lnTo>
                      <a:pt x="6" y="65"/>
                    </a:lnTo>
                    <a:lnTo>
                      <a:pt x="18" y="55"/>
                    </a:lnTo>
                    <a:lnTo>
                      <a:pt x="18" y="36"/>
                    </a:lnTo>
                    <a:lnTo>
                      <a:pt x="41" y="19"/>
                    </a:lnTo>
                    <a:lnTo>
                      <a:pt x="42" y="0"/>
                    </a:lnTo>
                    <a:lnTo>
                      <a:pt x="61" y="9"/>
                    </a:lnTo>
                    <a:lnTo>
                      <a:pt x="88" y="9"/>
                    </a:lnTo>
                    <a:lnTo>
                      <a:pt x="115" y="20"/>
                    </a:lnTo>
                    <a:lnTo>
                      <a:pt x="127" y="41"/>
                    </a:lnTo>
                    <a:lnTo>
                      <a:pt x="163" y="50"/>
                    </a:lnTo>
                    <a:lnTo>
                      <a:pt x="186" y="65"/>
                    </a:lnTo>
                    <a:lnTo>
                      <a:pt x="205" y="57"/>
                    </a:lnTo>
                    <a:lnTo>
                      <a:pt x="210" y="47"/>
                    </a:lnTo>
                    <a:lnTo>
                      <a:pt x="206" y="36"/>
                    </a:lnTo>
                    <a:lnTo>
                      <a:pt x="208" y="26"/>
                    </a:lnTo>
                    <a:lnTo>
                      <a:pt x="228" y="9"/>
                    </a:lnTo>
                    <a:lnTo>
                      <a:pt x="248" y="6"/>
                    </a:lnTo>
                    <a:lnTo>
                      <a:pt x="264" y="11"/>
                    </a:lnTo>
                    <a:lnTo>
                      <a:pt x="271" y="22"/>
                    </a:lnTo>
                    <a:lnTo>
                      <a:pt x="303" y="29"/>
                    </a:lnTo>
                    <a:lnTo>
                      <a:pt x="308" y="36"/>
                    </a:lnTo>
                    <a:close/>
                  </a:path>
                </a:pathLst>
              </a:custGeom>
              <a:grpFill/>
              <a:ln w="6350" cmpd="sng">
                <a:solidFill>
                  <a:schemeClr val="bg1">
                    <a:lumMod val="85000"/>
                  </a:schemeClr>
                </a:solidFill>
                <a:round/>
                <a:headEnd/>
                <a:tailEnd/>
              </a:ln>
            </p:spPr>
            <p:txBody>
              <a:bodyPr/>
              <a:lstStyle/>
              <a:p>
                <a:endParaRPr lang="en-GB" dirty="0"/>
              </a:p>
            </p:txBody>
          </p:sp>
          <p:sp>
            <p:nvSpPr>
              <p:cNvPr id="481" name="Freeform 307"/>
              <p:cNvSpPr>
                <a:spLocks/>
              </p:cNvSpPr>
              <p:nvPr/>
            </p:nvSpPr>
            <p:spPr bwMode="auto">
              <a:xfrm>
                <a:off x="5411" y="4448"/>
                <a:ext cx="140" cy="275"/>
              </a:xfrm>
              <a:custGeom>
                <a:avLst/>
                <a:gdLst>
                  <a:gd name="T0" fmla="*/ 24 w 140"/>
                  <a:gd name="T1" fmla="*/ 82 h 275"/>
                  <a:gd name="T2" fmla="*/ 38 w 140"/>
                  <a:gd name="T3" fmla="*/ 77 h 275"/>
                  <a:gd name="T4" fmla="*/ 41 w 140"/>
                  <a:gd name="T5" fmla="*/ 79 h 275"/>
                  <a:gd name="T6" fmla="*/ 55 w 140"/>
                  <a:gd name="T7" fmla="*/ 72 h 275"/>
                  <a:gd name="T8" fmla="*/ 61 w 140"/>
                  <a:gd name="T9" fmla="*/ 78 h 275"/>
                  <a:gd name="T10" fmla="*/ 66 w 140"/>
                  <a:gd name="T11" fmla="*/ 78 h 275"/>
                  <a:gd name="T12" fmla="*/ 62 w 140"/>
                  <a:gd name="T13" fmla="*/ 68 h 275"/>
                  <a:gd name="T14" fmla="*/ 71 w 140"/>
                  <a:gd name="T15" fmla="*/ 62 h 275"/>
                  <a:gd name="T16" fmla="*/ 73 w 140"/>
                  <a:gd name="T17" fmla="*/ 68 h 275"/>
                  <a:gd name="T18" fmla="*/ 78 w 140"/>
                  <a:gd name="T19" fmla="*/ 67 h 275"/>
                  <a:gd name="T20" fmla="*/ 75 w 140"/>
                  <a:gd name="T21" fmla="*/ 59 h 275"/>
                  <a:gd name="T22" fmla="*/ 79 w 140"/>
                  <a:gd name="T23" fmla="*/ 53 h 275"/>
                  <a:gd name="T24" fmla="*/ 82 w 140"/>
                  <a:gd name="T25" fmla="*/ 50 h 275"/>
                  <a:gd name="T26" fmla="*/ 82 w 140"/>
                  <a:gd name="T27" fmla="*/ 57 h 275"/>
                  <a:gd name="T28" fmla="*/ 88 w 140"/>
                  <a:gd name="T29" fmla="*/ 50 h 275"/>
                  <a:gd name="T30" fmla="*/ 92 w 140"/>
                  <a:gd name="T31" fmla="*/ 49 h 275"/>
                  <a:gd name="T32" fmla="*/ 87 w 140"/>
                  <a:gd name="T33" fmla="*/ 44 h 275"/>
                  <a:gd name="T34" fmla="*/ 90 w 140"/>
                  <a:gd name="T35" fmla="*/ 38 h 275"/>
                  <a:gd name="T36" fmla="*/ 92 w 140"/>
                  <a:gd name="T37" fmla="*/ 40 h 275"/>
                  <a:gd name="T38" fmla="*/ 90 w 140"/>
                  <a:gd name="T39" fmla="*/ 29 h 275"/>
                  <a:gd name="T40" fmla="*/ 95 w 140"/>
                  <a:gd name="T41" fmla="*/ 29 h 275"/>
                  <a:gd name="T42" fmla="*/ 96 w 140"/>
                  <a:gd name="T43" fmla="*/ 33 h 275"/>
                  <a:gd name="T44" fmla="*/ 101 w 140"/>
                  <a:gd name="T45" fmla="*/ 23 h 275"/>
                  <a:gd name="T46" fmla="*/ 107 w 140"/>
                  <a:gd name="T47" fmla="*/ 23 h 275"/>
                  <a:gd name="T48" fmla="*/ 107 w 140"/>
                  <a:gd name="T49" fmla="*/ 6 h 275"/>
                  <a:gd name="T50" fmla="*/ 115 w 140"/>
                  <a:gd name="T51" fmla="*/ 0 h 275"/>
                  <a:gd name="T52" fmla="*/ 128 w 140"/>
                  <a:gd name="T53" fmla="*/ 18 h 275"/>
                  <a:gd name="T54" fmla="*/ 140 w 140"/>
                  <a:gd name="T55" fmla="*/ 65 h 275"/>
                  <a:gd name="T56" fmla="*/ 137 w 140"/>
                  <a:gd name="T57" fmla="*/ 75 h 275"/>
                  <a:gd name="T58" fmla="*/ 135 w 140"/>
                  <a:gd name="T59" fmla="*/ 75 h 275"/>
                  <a:gd name="T60" fmla="*/ 131 w 140"/>
                  <a:gd name="T61" fmla="*/ 65 h 275"/>
                  <a:gd name="T62" fmla="*/ 127 w 140"/>
                  <a:gd name="T63" fmla="*/ 65 h 275"/>
                  <a:gd name="T64" fmla="*/ 128 w 140"/>
                  <a:gd name="T65" fmla="*/ 88 h 275"/>
                  <a:gd name="T66" fmla="*/ 122 w 140"/>
                  <a:gd name="T67" fmla="*/ 99 h 275"/>
                  <a:gd name="T68" fmla="*/ 117 w 140"/>
                  <a:gd name="T69" fmla="*/ 131 h 275"/>
                  <a:gd name="T70" fmla="*/ 79 w 140"/>
                  <a:gd name="T71" fmla="*/ 253 h 275"/>
                  <a:gd name="T72" fmla="*/ 69 w 140"/>
                  <a:gd name="T73" fmla="*/ 265 h 275"/>
                  <a:gd name="T74" fmla="*/ 55 w 140"/>
                  <a:gd name="T75" fmla="*/ 266 h 275"/>
                  <a:gd name="T76" fmla="*/ 38 w 140"/>
                  <a:gd name="T77" fmla="*/ 275 h 275"/>
                  <a:gd name="T78" fmla="*/ 18 w 140"/>
                  <a:gd name="T79" fmla="*/ 260 h 275"/>
                  <a:gd name="T80" fmla="*/ 13 w 140"/>
                  <a:gd name="T81" fmla="*/ 253 h 275"/>
                  <a:gd name="T82" fmla="*/ 10 w 140"/>
                  <a:gd name="T83" fmla="*/ 231 h 275"/>
                  <a:gd name="T84" fmla="*/ 2 w 140"/>
                  <a:gd name="T85" fmla="*/ 212 h 275"/>
                  <a:gd name="T86" fmla="*/ 0 w 140"/>
                  <a:gd name="T87" fmla="*/ 196 h 275"/>
                  <a:gd name="T88" fmla="*/ 26 w 140"/>
                  <a:gd name="T89" fmla="*/ 153 h 275"/>
                  <a:gd name="T90" fmla="*/ 14 w 140"/>
                  <a:gd name="T91" fmla="*/ 107 h 275"/>
                  <a:gd name="T92" fmla="*/ 24 w 140"/>
                  <a:gd name="T93" fmla="*/ 87 h 275"/>
                  <a:gd name="T94" fmla="*/ 24 w 140"/>
                  <a:gd name="T95" fmla="*/ 82 h 27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40" h="275">
                    <a:moveTo>
                      <a:pt x="24" y="82"/>
                    </a:moveTo>
                    <a:lnTo>
                      <a:pt x="38" y="77"/>
                    </a:lnTo>
                    <a:lnTo>
                      <a:pt x="41" y="79"/>
                    </a:lnTo>
                    <a:lnTo>
                      <a:pt x="55" y="72"/>
                    </a:lnTo>
                    <a:lnTo>
                      <a:pt x="61" y="78"/>
                    </a:lnTo>
                    <a:lnTo>
                      <a:pt x="66" y="78"/>
                    </a:lnTo>
                    <a:lnTo>
                      <a:pt x="62" y="68"/>
                    </a:lnTo>
                    <a:lnTo>
                      <a:pt x="71" y="62"/>
                    </a:lnTo>
                    <a:lnTo>
                      <a:pt x="73" y="68"/>
                    </a:lnTo>
                    <a:lnTo>
                      <a:pt x="78" y="67"/>
                    </a:lnTo>
                    <a:lnTo>
                      <a:pt x="75" y="59"/>
                    </a:lnTo>
                    <a:lnTo>
                      <a:pt x="79" y="53"/>
                    </a:lnTo>
                    <a:lnTo>
                      <a:pt x="82" y="50"/>
                    </a:lnTo>
                    <a:lnTo>
                      <a:pt x="82" y="57"/>
                    </a:lnTo>
                    <a:lnTo>
                      <a:pt x="88" y="50"/>
                    </a:lnTo>
                    <a:lnTo>
                      <a:pt x="92" y="49"/>
                    </a:lnTo>
                    <a:lnTo>
                      <a:pt x="87" y="44"/>
                    </a:lnTo>
                    <a:lnTo>
                      <a:pt x="90" y="38"/>
                    </a:lnTo>
                    <a:lnTo>
                      <a:pt x="92" y="40"/>
                    </a:lnTo>
                    <a:lnTo>
                      <a:pt x="90" y="29"/>
                    </a:lnTo>
                    <a:lnTo>
                      <a:pt x="95" y="29"/>
                    </a:lnTo>
                    <a:lnTo>
                      <a:pt x="96" y="33"/>
                    </a:lnTo>
                    <a:lnTo>
                      <a:pt x="101" y="23"/>
                    </a:lnTo>
                    <a:lnTo>
                      <a:pt x="107" y="23"/>
                    </a:lnTo>
                    <a:lnTo>
                      <a:pt x="107" y="6"/>
                    </a:lnTo>
                    <a:lnTo>
                      <a:pt x="115" y="0"/>
                    </a:lnTo>
                    <a:lnTo>
                      <a:pt x="128" y="18"/>
                    </a:lnTo>
                    <a:lnTo>
                      <a:pt x="140" y="65"/>
                    </a:lnTo>
                    <a:lnTo>
                      <a:pt x="137" y="75"/>
                    </a:lnTo>
                    <a:lnTo>
                      <a:pt x="135" y="75"/>
                    </a:lnTo>
                    <a:lnTo>
                      <a:pt x="131" y="65"/>
                    </a:lnTo>
                    <a:lnTo>
                      <a:pt x="127" y="65"/>
                    </a:lnTo>
                    <a:lnTo>
                      <a:pt x="128" y="88"/>
                    </a:lnTo>
                    <a:lnTo>
                      <a:pt x="122" y="99"/>
                    </a:lnTo>
                    <a:lnTo>
                      <a:pt x="117" y="131"/>
                    </a:lnTo>
                    <a:lnTo>
                      <a:pt x="79" y="253"/>
                    </a:lnTo>
                    <a:lnTo>
                      <a:pt x="69" y="265"/>
                    </a:lnTo>
                    <a:lnTo>
                      <a:pt x="55" y="266"/>
                    </a:lnTo>
                    <a:lnTo>
                      <a:pt x="38" y="275"/>
                    </a:lnTo>
                    <a:lnTo>
                      <a:pt x="18" y="260"/>
                    </a:lnTo>
                    <a:lnTo>
                      <a:pt x="13" y="253"/>
                    </a:lnTo>
                    <a:lnTo>
                      <a:pt x="10" y="231"/>
                    </a:lnTo>
                    <a:lnTo>
                      <a:pt x="2" y="212"/>
                    </a:lnTo>
                    <a:lnTo>
                      <a:pt x="0" y="196"/>
                    </a:lnTo>
                    <a:lnTo>
                      <a:pt x="26" y="153"/>
                    </a:lnTo>
                    <a:lnTo>
                      <a:pt x="14" y="107"/>
                    </a:lnTo>
                    <a:lnTo>
                      <a:pt x="24" y="87"/>
                    </a:lnTo>
                    <a:lnTo>
                      <a:pt x="24" y="82"/>
                    </a:lnTo>
                    <a:close/>
                  </a:path>
                </a:pathLst>
              </a:custGeom>
              <a:grpFill/>
              <a:ln w="6350" cmpd="sng">
                <a:solidFill>
                  <a:schemeClr val="bg1">
                    <a:lumMod val="85000"/>
                  </a:schemeClr>
                </a:solidFill>
                <a:round/>
                <a:headEnd/>
                <a:tailEnd/>
              </a:ln>
            </p:spPr>
            <p:txBody>
              <a:bodyPr/>
              <a:lstStyle/>
              <a:p>
                <a:endParaRPr lang="en-GB" dirty="0"/>
              </a:p>
            </p:txBody>
          </p:sp>
          <p:sp>
            <p:nvSpPr>
              <p:cNvPr id="482" name="Freeform 308"/>
              <p:cNvSpPr>
                <a:spLocks/>
              </p:cNvSpPr>
              <p:nvPr/>
            </p:nvSpPr>
            <p:spPr bwMode="auto">
              <a:xfrm>
                <a:off x="4342" y="3715"/>
                <a:ext cx="315" cy="300"/>
              </a:xfrm>
              <a:custGeom>
                <a:avLst/>
                <a:gdLst>
                  <a:gd name="T0" fmla="*/ 140 w 315"/>
                  <a:gd name="T1" fmla="*/ 0 h 300"/>
                  <a:gd name="T2" fmla="*/ 256 w 315"/>
                  <a:gd name="T3" fmla="*/ 79 h 300"/>
                  <a:gd name="T4" fmla="*/ 257 w 315"/>
                  <a:gd name="T5" fmla="*/ 85 h 300"/>
                  <a:gd name="T6" fmla="*/ 265 w 315"/>
                  <a:gd name="T7" fmla="*/ 89 h 300"/>
                  <a:gd name="T8" fmla="*/ 270 w 315"/>
                  <a:gd name="T9" fmla="*/ 96 h 300"/>
                  <a:gd name="T10" fmla="*/ 296 w 315"/>
                  <a:gd name="T11" fmla="*/ 106 h 300"/>
                  <a:gd name="T12" fmla="*/ 295 w 315"/>
                  <a:gd name="T13" fmla="*/ 122 h 300"/>
                  <a:gd name="T14" fmla="*/ 299 w 315"/>
                  <a:gd name="T15" fmla="*/ 124 h 300"/>
                  <a:gd name="T16" fmla="*/ 315 w 315"/>
                  <a:gd name="T17" fmla="*/ 120 h 300"/>
                  <a:gd name="T18" fmla="*/ 315 w 315"/>
                  <a:gd name="T19" fmla="*/ 184 h 300"/>
                  <a:gd name="T20" fmla="*/ 310 w 315"/>
                  <a:gd name="T21" fmla="*/ 187 h 300"/>
                  <a:gd name="T22" fmla="*/ 301 w 315"/>
                  <a:gd name="T23" fmla="*/ 197 h 300"/>
                  <a:gd name="T24" fmla="*/ 259 w 315"/>
                  <a:gd name="T25" fmla="*/ 197 h 300"/>
                  <a:gd name="T26" fmla="*/ 251 w 315"/>
                  <a:gd name="T27" fmla="*/ 205 h 300"/>
                  <a:gd name="T28" fmla="*/ 237 w 315"/>
                  <a:gd name="T29" fmla="*/ 205 h 300"/>
                  <a:gd name="T30" fmla="*/ 218 w 315"/>
                  <a:gd name="T31" fmla="*/ 207 h 300"/>
                  <a:gd name="T32" fmla="*/ 187 w 315"/>
                  <a:gd name="T33" fmla="*/ 232 h 300"/>
                  <a:gd name="T34" fmla="*/ 159 w 315"/>
                  <a:gd name="T35" fmla="*/ 241 h 300"/>
                  <a:gd name="T36" fmla="*/ 152 w 315"/>
                  <a:gd name="T37" fmla="*/ 259 h 300"/>
                  <a:gd name="T38" fmla="*/ 138 w 315"/>
                  <a:gd name="T39" fmla="*/ 274 h 300"/>
                  <a:gd name="T40" fmla="*/ 134 w 315"/>
                  <a:gd name="T41" fmla="*/ 297 h 300"/>
                  <a:gd name="T42" fmla="*/ 123 w 315"/>
                  <a:gd name="T43" fmla="*/ 295 h 300"/>
                  <a:gd name="T44" fmla="*/ 114 w 315"/>
                  <a:gd name="T45" fmla="*/ 299 h 300"/>
                  <a:gd name="T46" fmla="*/ 113 w 315"/>
                  <a:gd name="T47" fmla="*/ 289 h 300"/>
                  <a:gd name="T48" fmla="*/ 105 w 315"/>
                  <a:gd name="T49" fmla="*/ 291 h 300"/>
                  <a:gd name="T50" fmla="*/ 104 w 315"/>
                  <a:gd name="T51" fmla="*/ 296 h 300"/>
                  <a:gd name="T52" fmla="*/ 98 w 315"/>
                  <a:gd name="T53" fmla="*/ 300 h 300"/>
                  <a:gd name="T54" fmla="*/ 89 w 315"/>
                  <a:gd name="T55" fmla="*/ 294 h 300"/>
                  <a:gd name="T56" fmla="*/ 80 w 315"/>
                  <a:gd name="T57" fmla="*/ 300 h 300"/>
                  <a:gd name="T58" fmla="*/ 74 w 315"/>
                  <a:gd name="T59" fmla="*/ 292 h 300"/>
                  <a:gd name="T60" fmla="*/ 74 w 315"/>
                  <a:gd name="T61" fmla="*/ 282 h 300"/>
                  <a:gd name="T62" fmla="*/ 66 w 315"/>
                  <a:gd name="T63" fmla="*/ 285 h 300"/>
                  <a:gd name="T64" fmla="*/ 73 w 315"/>
                  <a:gd name="T65" fmla="*/ 276 h 300"/>
                  <a:gd name="T66" fmla="*/ 64 w 315"/>
                  <a:gd name="T67" fmla="*/ 270 h 300"/>
                  <a:gd name="T68" fmla="*/ 59 w 315"/>
                  <a:gd name="T69" fmla="*/ 254 h 300"/>
                  <a:gd name="T70" fmla="*/ 54 w 315"/>
                  <a:gd name="T71" fmla="*/ 254 h 300"/>
                  <a:gd name="T72" fmla="*/ 46 w 315"/>
                  <a:gd name="T73" fmla="*/ 262 h 300"/>
                  <a:gd name="T74" fmla="*/ 35 w 315"/>
                  <a:gd name="T75" fmla="*/ 259 h 300"/>
                  <a:gd name="T76" fmla="*/ 30 w 315"/>
                  <a:gd name="T77" fmla="*/ 265 h 300"/>
                  <a:gd name="T78" fmla="*/ 24 w 315"/>
                  <a:gd name="T79" fmla="*/ 259 h 300"/>
                  <a:gd name="T80" fmla="*/ 15 w 315"/>
                  <a:gd name="T81" fmla="*/ 262 h 300"/>
                  <a:gd name="T82" fmla="*/ 16 w 315"/>
                  <a:gd name="T83" fmla="*/ 255 h 300"/>
                  <a:gd name="T84" fmla="*/ 15 w 315"/>
                  <a:gd name="T85" fmla="*/ 245 h 300"/>
                  <a:gd name="T86" fmla="*/ 2 w 315"/>
                  <a:gd name="T87" fmla="*/ 231 h 300"/>
                  <a:gd name="T88" fmla="*/ 4 w 315"/>
                  <a:gd name="T89" fmla="*/ 226 h 300"/>
                  <a:gd name="T90" fmla="*/ 0 w 315"/>
                  <a:gd name="T91" fmla="*/ 208 h 300"/>
                  <a:gd name="T92" fmla="*/ 7 w 315"/>
                  <a:gd name="T93" fmla="*/ 201 h 300"/>
                  <a:gd name="T94" fmla="*/ 14 w 315"/>
                  <a:gd name="T95" fmla="*/ 187 h 300"/>
                  <a:gd name="T96" fmla="*/ 18 w 315"/>
                  <a:gd name="T97" fmla="*/ 189 h 300"/>
                  <a:gd name="T98" fmla="*/ 24 w 315"/>
                  <a:gd name="T99" fmla="*/ 200 h 300"/>
                  <a:gd name="T100" fmla="*/ 30 w 315"/>
                  <a:gd name="T101" fmla="*/ 201 h 300"/>
                  <a:gd name="T102" fmla="*/ 39 w 315"/>
                  <a:gd name="T103" fmla="*/ 194 h 300"/>
                  <a:gd name="T104" fmla="*/ 128 w 315"/>
                  <a:gd name="T105" fmla="*/ 195 h 300"/>
                  <a:gd name="T106" fmla="*/ 132 w 315"/>
                  <a:gd name="T107" fmla="*/ 179 h 300"/>
                  <a:gd name="T108" fmla="*/ 124 w 315"/>
                  <a:gd name="T109" fmla="*/ 177 h 300"/>
                  <a:gd name="T110" fmla="*/ 105 w 315"/>
                  <a:gd name="T111" fmla="*/ 0 h 300"/>
                  <a:gd name="T112" fmla="*/ 140 w 315"/>
                  <a:gd name="T113" fmla="*/ 0 h 3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15" h="300">
                    <a:moveTo>
                      <a:pt x="140" y="0"/>
                    </a:moveTo>
                    <a:lnTo>
                      <a:pt x="256" y="79"/>
                    </a:lnTo>
                    <a:lnTo>
                      <a:pt x="257" y="85"/>
                    </a:lnTo>
                    <a:lnTo>
                      <a:pt x="265" y="89"/>
                    </a:lnTo>
                    <a:lnTo>
                      <a:pt x="270" y="96"/>
                    </a:lnTo>
                    <a:lnTo>
                      <a:pt x="296" y="106"/>
                    </a:lnTo>
                    <a:lnTo>
                      <a:pt x="295" y="122"/>
                    </a:lnTo>
                    <a:lnTo>
                      <a:pt x="299" y="124"/>
                    </a:lnTo>
                    <a:lnTo>
                      <a:pt x="315" y="120"/>
                    </a:lnTo>
                    <a:lnTo>
                      <a:pt x="315" y="184"/>
                    </a:lnTo>
                    <a:lnTo>
                      <a:pt x="310" y="187"/>
                    </a:lnTo>
                    <a:lnTo>
                      <a:pt x="301" y="197"/>
                    </a:lnTo>
                    <a:lnTo>
                      <a:pt x="259" y="197"/>
                    </a:lnTo>
                    <a:lnTo>
                      <a:pt x="251" y="205"/>
                    </a:lnTo>
                    <a:lnTo>
                      <a:pt x="237" y="205"/>
                    </a:lnTo>
                    <a:lnTo>
                      <a:pt x="218" y="207"/>
                    </a:lnTo>
                    <a:lnTo>
                      <a:pt x="187" y="232"/>
                    </a:lnTo>
                    <a:lnTo>
                      <a:pt x="159" y="241"/>
                    </a:lnTo>
                    <a:lnTo>
                      <a:pt x="152" y="259"/>
                    </a:lnTo>
                    <a:lnTo>
                      <a:pt x="138" y="274"/>
                    </a:lnTo>
                    <a:lnTo>
                      <a:pt x="134" y="297"/>
                    </a:lnTo>
                    <a:lnTo>
                      <a:pt x="123" y="295"/>
                    </a:lnTo>
                    <a:lnTo>
                      <a:pt x="114" y="299"/>
                    </a:lnTo>
                    <a:lnTo>
                      <a:pt x="113" y="289"/>
                    </a:lnTo>
                    <a:lnTo>
                      <a:pt x="105" y="291"/>
                    </a:lnTo>
                    <a:lnTo>
                      <a:pt x="104" y="296"/>
                    </a:lnTo>
                    <a:lnTo>
                      <a:pt x="98" y="300"/>
                    </a:lnTo>
                    <a:lnTo>
                      <a:pt x="89" y="294"/>
                    </a:lnTo>
                    <a:lnTo>
                      <a:pt x="80" y="300"/>
                    </a:lnTo>
                    <a:lnTo>
                      <a:pt x="74" y="292"/>
                    </a:lnTo>
                    <a:lnTo>
                      <a:pt x="74" y="282"/>
                    </a:lnTo>
                    <a:lnTo>
                      <a:pt x="66" y="285"/>
                    </a:lnTo>
                    <a:lnTo>
                      <a:pt x="73" y="276"/>
                    </a:lnTo>
                    <a:lnTo>
                      <a:pt x="64" y="270"/>
                    </a:lnTo>
                    <a:lnTo>
                      <a:pt x="59" y="254"/>
                    </a:lnTo>
                    <a:lnTo>
                      <a:pt x="54" y="254"/>
                    </a:lnTo>
                    <a:lnTo>
                      <a:pt x="46" y="262"/>
                    </a:lnTo>
                    <a:lnTo>
                      <a:pt x="35" y="259"/>
                    </a:lnTo>
                    <a:lnTo>
                      <a:pt x="30" y="265"/>
                    </a:lnTo>
                    <a:lnTo>
                      <a:pt x="24" y="259"/>
                    </a:lnTo>
                    <a:lnTo>
                      <a:pt x="15" y="262"/>
                    </a:lnTo>
                    <a:lnTo>
                      <a:pt x="16" y="255"/>
                    </a:lnTo>
                    <a:lnTo>
                      <a:pt x="15" y="245"/>
                    </a:lnTo>
                    <a:lnTo>
                      <a:pt x="2" y="231"/>
                    </a:lnTo>
                    <a:lnTo>
                      <a:pt x="4" y="226"/>
                    </a:lnTo>
                    <a:lnTo>
                      <a:pt x="0" y="208"/>
                    </a:lnTo>
                    <a:lnTo>
                      <a:pt x="7" y="201"/>
                    </a:lnTo>
                    <a:lnTo>
                      <a:pt x="14" y="187"/>
                    </a:lnTo>
                    <a:lnTo>
                      <a:pt x="18" y="189"/>
                    </a:lnTo>
                    <a:lnTo>
                      <a:pt x="24" y="200"/>
                    </a:lnTo>
                    <a:lnTo>
                      <a:pt x="30" y="201"/>
                    </a:lnTo>
                    <a:lnTo>
                      <a:pt x="39" y="194"/>
                    </a:lnTo>
                    <a:lnTo>
                      <a:pt x="128" y="195"/>
                    </a:lnTo>
                    <a:lnTo>
                      <a:pt x="132" y="179"/>
                    </a:lnTo>
                    <a:lnTo>
                      <a:pt x="124" y="177"/>
                    </a:lnTo>
                    <a:lnTo>
                      <a:pt x="105" y="0"/>
                    </a:lnTo>
                    <a:lnTo>
                      <a:pt x="140" y="0"/>
                    </a:lnTo>
                    <a:close/>
                  </a:path>
                </a:pathLst>
              </a:custGeom>
              <a:grpFill/>
              <a:ln w="6350" cmpd="sng">
                <a:solidFill>
                  <a:schemeClr val="bg1">
                    <a:lumMod val="85000"/>
                  </a:schemeClr>
                </a:solidFill>
                <a:round/>
                <a:headEnd/>
                <a:tailEnd/>
              </a:ln>
            </p:spPr>
            <p:txBody>
              <a:bodyPr/>
              <a:lstStyle/>
              <a:p>
                <a:endParaRPr lang="en-GB" dirty="0"/>
              </a:p>
            </p:txBody>
          </p:sp>
          <p:sp>
            <p:nvSpPr>
              <p:cNvPr id="483" name="Freeform 309"/>
              <p:cNvSpPr>
                <a:spLocks/>
              </p:cNvSpPr>
              <p:nvPr/>
            </p:nvSpPr>
            <p:spPr bwMode="auto">
              <a:xfrm>
                <a:off x="4249" y="3666"/>
                <a:ext cx="233" cy="257"/>
              </a:xfrm>
              <a:custGeom>
                <a:avLst/>
                <a:gdLst>
                  <a:gd name="T0" fmla="*/ 0 w 233"/>
                  <a:gd name="T1" fmla="*/ 132 h 257"/>
                  <a:gd name="T2" fmla="*/ 3 w 233"/>
                  <a:gd name="T3" fmla="*/ 130 h 257"/>
                  <a:gd name="T4" fmla="*/ 13 w 233"/>
                  <a:gd name="T5" fmla="*/ 145 h 257"/>
                  <a:gd name="T6" fmla="*/ 15 w 233"/>
                  <a:gd name="T7" fmla="*/ 155 h 257"/>
                  <a:gd name="T8" fmla="*/ 9 w 233"/>
                  <a:gd name="T9" fmla="*/ 164 h 257"/>
                  <a:gd name="T10" fmla="*/ 16 w 233"/>
                  <a:gd name="T11" fmla="*/ 183 h 257"/>
                  <a:gd name="T12" fmla="*/ 16 w 233"/>
                  <a:gd name="T13" fmla="*/ 200 h 257"/>
                  <a:gd name="T14" fmla="*/ 7 w 233"/>
                  <a:gd name="T15" fmla="*/ 231 h 257"/>
                  <a:gd name="T16" fmla="*/ 12 w 233"/>
                  <a:gd name="T17" fmla="*/ 223 h 257"/>
                  <a:gd name="T18" fmla="*/ 49 w 233"/>
                  <a:gd name="T19" fmla="*/ 220 h 257"/>
                  <a:gd name="T20" fmla="*/ 60 w 233"/>
                  <a:gd name="T21" fmla="*/ 231 h 257"/>
                  <a:gd name="T22" fmla="*/ 68 w 233"/>
                  <a:gd name="T23" fmla="*/ 231 h 257"/>
                  <a:gd name="T24" fmla="*/ 78 w 233"/>
                  <a:gd name="T25" fmla="*/ 247 h 257"/>
                  <a:gd name="T26" fmla="*/ 93 w 233"/>
                  <a:gd name="T27" fmla="*/ 257 h 257"/>
                  <a:gd name="T28" fmla="*/ 100 w 233"/>
                  <a:gd name="T29" fmla="*/ 250 h 257"/>
                  <a:gd name="T30" fmla="*/ 107 w 233"/>
                  <a:gd name="T31" fmla="*/ 236 h 257"/>
                  <a:gd name="T32" fmla="*/ 111 w 233"/>
                  <a:gd name="T33" fmla="*/ 238 h 257"/>
                  <a:gd name="T34" fmla="*/ 117 w 233"/>
                  <a:gd name="T35" fmla="*/ 249 h 257"/>
                  <a:gd name="T36" fmla="*/ 123 w 233"/>
                  <a:gd name="T37" fmla="*/ 250 h 257"/>
                  <a:gd name="T38" fmla="*/ 132 w 233"/>
                  <a:gd name="T39" fmla="*/ 243 h 257"/>
                  <a:gd name="T40" fmla="*/ 221 w 233"/>
                  <a:gd name="T41" fmla="*/ 244 h 257"/>
                  <a:gd name="T42" fmla="*/ 225 w 233"/>
                  <a:gd name="T43" fmla="*/ 228 h 257"/>
                  <a:gd name="T44" fmla="*/ 217 w 233"/>
                  <a:gd name="T45" fmla="*/ 226 h 257"/>
                  <a:gd name="T46" fmla="*/ 198 w 233"/>
                  <a:gd name="T47" fmla="*/ 49 h 257"/>
                  <a:gd name="T48" fmla="*/ 233 w 233"/>
                  <a:gd name="T49" fmla="*/ 49 h 257"/>
                  <a:gd name="T50" fmla="*/ 162 w 233"/>
                  <a:gd name="T51" fmla="*/ 0 h 257"/>
                  <a:gd name="T52" fmla="*/ 160 w 233"/>
                  <a:gd name="T53" fmla="*/ 26 h 257"/>
                  <a:gd name="T54" fmla="*/ 99 w 233"/>
                  <a:gd name="T55" fmla="*/ 25 h 257"/>
                  <a:gd name="T56" fmla="*/ 98 w 233"/>
                  <a:gd name="T57" fmla="*/ 79 h 257"/>
                  <a:gd name="T58" fmla="*/ 80 w 233"/>
                  <a:gd name="T59" fmla="*/ 84 h 257"/>
                  <a:gd name="T60" fmla="*/ 74 w 233"/>
                  <a:gd name="T61" fmla="*/ 92 h 257"/>
                  <a:gd name="T62" fmla="*/ 78 w 233"/>
                  <a:gd name="T63" fmla="*/ 123 h 257"/>
                  <a:gd name="T64" fmla="*/ 5 w 233"/>
                  <a:gd name="T65" fmla="*/ 124 h 257"/>
                  <a:gd name="T66" fmla="*/ 0 w 233"/>
                  <a:gd name="T67" fmla="*/ 132 h 2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3" h="257">
                    <a:moveTo>
                      <a:pt x="0" y="132"/>
                    </a:moveTo>
                    <a:lnTo>
                      <a:pt x="3" y="130"/>
                    </a:lnTo>
                    <a:lnTo>
                      <a:pt x="13" y="145"/>
                    </a:lnTo>
                    <a:lnTo>
                      <a:pt x="15" y="155"/>
                    </a:lnTo>
                    <a:lnTo>
                      <a:pt x="9" y="164"/>
                    </a:lnTo>
                    <a:lnTo>
                      <a:pt x="16" y="183"/>
                    </a:lnTo>
                    <a:lnTo>
                      <a:pt x="16" y="200"/>
                    </a:lnTo>
                    <a:lnTo>
                      <a:pt x="7" y="231"/>
                    </a:lnTo>
                    <a:lnTo>
                      <a:pt x="12" y="223"/>
                    </a:lnTo>
                    <a:lnTo>
                      <a:pt x="49" y="220"/>
                    </a:lnTo>
                    <a:lnTo>
                      <a:pt x="60" y="231"/>
                    </a:lnTo>
                    <a:lnTo>
                      <a:pt x="68" y="231"/>
                    </a:lnTo>
                    <a:lnTo>
                      <a:pt x="78" y="247"/>
                    </a:lnTo>
                    <a:lnTo>
                      <a:pt x="93" y="257"/>
                    </a:lnTo>
                    <a:lnTo>
                      <a:pt x="100" y="250"/>
                    </a:lnTo>
                    <a:lnTo>
                      <a:pt x="107" y="236"/>
                    </a:lnTo>
                    <a:lnTo>
                      <a:pt x="111" y="238"/>
                    </a:lnTo>
                    <a:lnTo>
                      <a:pt x="117" y="249"/>
                    </a:lnTo>
                    <a:lnTo>
                      <a:pt x="123" y="250"/>
                    </a:lnTo>
                    <a:lnTo>
                      <a:pt x="132" y="243"/>
                    </a:lnTo>
                    <a:lnTo>
                      <a:pt x="221" y="244"/>
                    </a:lnTo>
                    <a:lnTo>
                      <a:pt x="225" y="228"/>
                    </a:lnTo>
                    <a:lnTo>
                      <a:pt x="217" y="226"/>
                    </a:lnTo>
                    <a:lnTo>
                      <a:pt x="198" y="49"/>
                    </a:lnTo>
                    <a:lnTo>
                      <a:pt x="233" y="49"/>
                    </a:lnTo>
                    <a:lnTo>
                      <a:pt x="162" y="0"/>
                    </a:lnTo>
                    <a:lnTo>
                      <a:pt x="160" y="26"/>
                    </a:lnTo>
                    <a:lnTo>
                      <a:pt x="99" y="25"/>
                    </a:lnTo>
                    <a:lnTo>
                      <a:pt x="98" y="79"/>
                    </a:lnTo>
                    <a:lnTo>
                      <a:pt x="80" y="84"/>
                    </a:lnTo>
                    <a:lnTo>
                      <a:pt x="74" y="92"/>
                    </a:lnTo>
                    <a:lnTo>
                      <a:pt x="78" y="123"/>
                    </a:lnTo>
                    <a:lnTo>
                      <a:pt x="5" y="124"/>
                    </a:lnTo>
                    <a:lnTo>
                      <a:pt x="0" y="132"/>
                    </a:lnTo>
                    <a:close/>
                  </a:path>
                </a:pathLst>
              </a:custGeom>
              <a:grpFill/>
              <a:ln w="6350" cmpd="sng">
                <a:solidFill>
                  <a:schemeClr val="bg1">
                    <a:lumMod val="85000"/>
                  </a:schemeClr>
                </a:solidFill>
                <a:round/>
                <a:headEnd/>
                <a:tailEnd/>
              </a:ln>
            </p:spPr>
            <p:txBody>
              <a:bodyPr/>
              <a:lstStyle/>
              <a:p>
                <a:endParaRPr lang="en-GB" dirty="0"/>
              </a:p>
            </p:txBody>
          </p:sp>
          <p:sp>
            <p:nvSpPr>
              <p:cNvPr id="484" name="Freeform 310"/>
              <p:cNvSpPr>
                <a:spLocks/>
              </p:cNvSpPr>
              <p:nvPr/>
            </p:nvSpPr>
            <p:spPr bwMode="auto">
              <a:xfrm>
                <a:off x="4326" y="3469"/>
                <a:ext cx="230" cy="187"/>
              </a:xfrm>
              <a:custGeom>
                <a:avLst/>
                <a:gdLst>
                  <a:gd name="T0" fmla="*/ 0 w 230"/>
                  <a:gd name="T1" fmla="*/ 187 h 187"/>
                  <a:gd name="T2" fmla="*/ 1 w 230"/>
                  <a:gd name="T3" fmla="*/ 183 h 187"/>
                  <a:gd name="T4" fmla="*/ 26 w 230"/>
                  <a:gd name="T5" fmla="*/ 175 h 187"/>
                  <a:gd name="T6" fmla="*/ 51 w 230"/>
                  <a:gd name="T7" fmla="*/ 155 h 187"/>
                  <a:gd name="T8" fmla="*/ 57 w 230"/>
                  <a:gd name="T9" fmla="*/ 146 h 187"/>
                  <a:gd name="T10" fmla="*/ 63 w 230"/>
                  <a:gd name="T11" fmla="*/ 135 h 187"/>
                  <a:gd name="T12" fmla="*/ 60 w 230"/>
                  <a:gd name="T13" fmla="*/ 121 h 187"/>
                  <a:gd name="T14" fmla="*/ 61 w 230"/>
                  <a:gd name="T15" fmla="*/ 104 h 187"/>
                  <a:gd name="T16" fmla="*/ 72 w 230"/>
                  <a:gd name="T17" fmla="*/ 90 h 187"/>
                  <a:gd name="T18" fmla="*/ 75 w 230"/>
                  <a:gd name="T19" fmla="*/ 79 h 187"/>
                  <a:gd name="T20" fmla="*/ 90 w 230"/>
                  <a:gd name="T21" fmla="*/ 62 h 187"/>
                  <a:gd name="T22" fmla="*/ 122 w 230"/>
                  <a:gd name="T23" fmla="*/ 43 h 187"/>
                  <a:gd name="T24" fmla="*/ 139 w 230"/>
                  <a:gd name="T25" fmla="*/ 4 h 187"/>
                  <a:gd name="T26" fmla="*/ 148 w 230"/>
                  <a:gd name="T27" fmla="*/ 0 h 187"/>
                  <a:gd name="T28" fmla="*/ 156 w 230"/>
                  <a:gd name="T29" fmla="*/ 11 h 187"/>
                  <a:gd name="T30" fmla="*/ 167 w 230"/>
                  <a:gd name="T31" fmla="*/ 17 h 187"/>
                  <a:gd name="T32" fmla="*/ 193 w 230"/>
                  <a:gd name="T33" fmla="*/ 14 h 187"/>
                  <a:gd name="T34" fmla="*/ 213 w 230"/>
                  <a:gd name="T35" fmla="*/ 19 h 187"/>
                  <a:gd name="T36" fmla="*/ 208 w 230"/>
                  <a:gd name="T37" fmla="*/ 19 h 187"/>
                  <a:gd name="T38" fmla="*/ 218 w 230"/>
                  <a:gd name="T39" fmla="*/ 26 h 187"/>
                  <a:gd name="T40" fmla="*/ 220 w 230"/>
                  <a:gd name="T41" fmla="*/ 66 h 187"/>
                  <a:gd name="T42" fmla="*/ 230 w 230"/>
                  <a:gd name="T43" fmla="*/ 78 h 187"/>
                  <a:gd name="T44" fmla="*/ 227 w 230"/>
                  <a:gd name="T45" fmla="*/ 82 h 187"/>
                  <a:gd name="T46" fmla="*/ 228 w 230"/>
                  <a:gd name="T47" fmla="*/ 86 h 187"/>
                  <a:gd name="T48" fmla="*/ 195 w 230"/>
                  <a:gd name="T49" fmla="*/ 88 h 187"/>
                  <a:gd name="T50" fmla="*/ 193 w 230"/>
                  <a:gd name="T51" fmla="*/ 94 h 187"/>
                  <a:gd name="T52" fmla="*/ 177 w 230"/>
                  <a:gd name="T53" fmla="*/ 98 h 187"/>
                  <a:gd name="T54" fmla="*/ 177 w 230"/>
                  <a:gd name="T55" fmla="*/ 108 h 187"/>
                  <a:gd name="T56" fmla="*/ 180 w 230"/>
                  <a:gd name="T57" fmla="*/ 113 h 187"/>
                  <a:gd name="T58" fmla="*/ 158 w 230"/>
                  <a:gd name="T59" fmla="*/ 123 h 187"/>
                  <a:gd name="T60" fmla="*/ 142 w 230"/>
                  <a:gd name="T61" fmla="*/ 138 h 187"/>
                  <a:gd name="T62" fmla="*/ 125 w 230"/>
                  <a:gd name="T63" fmla="*/ 140 h 187"/>
                  <a:gd name="T64" fmla="*/ 122 w 230"/>
                  <a:gd name="T65" fmla="*/ 145 h 187"/>
                  <a:gd name="T66" fmla="*/ 114 w 230"/>
                  <a:gd name="T67" fmla="*/ 144 h 187"/>
                  <a:gd name="T68" fmla="*/ 93 w 230"/>
                  <a:gd name="T69" fmla="*/ 155 h 187"/>
                  <a:gd name="T70" fmla="*/ 85 w 230"/>
                  <a:gd name="T71" fmla="*/ 162 h 187"/>
                  <a:gd name="T72" fmla="*/ 85 w 230"/>
                  <a:gd name="T73" fmla="*/ 187 h 187"/>
                  <a:gd name="T74" fmla="*/ 0 w 230"/>
                  <a:gd name="T75" fmla="*/ 187 h 1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30" h="187">
                    <a:moveTo>
                      <a:pt x="0" y="187"/>
                    </a:moveTo>
                    <a:lnTo>
                      <a:pt x="1" y="183"/>
                    </a:lnTo>
                    <a:lnTo>
                      <a:pt x="26" y="175"/>
                    </a:lnTo>
                    <a:lnTo>
                      <a:pt x="51" y="155"/>
                    </a:lnTo>
                    <a:lnTo>
                      <a:pt x="57" y="146"/>
                    </a:lnTo>
                    <a:lnTo>
                      <a:pt x="63" y="135"/>
                    </a:lnTo>
                    <a:lnTo>
                      <a:pt x="60" y="121"/>
                    </a:lnTo>
                    <a:lnTo>
                      <a:pt x="61" y="104"/>
                    </a:lnTo>
                    <a:lnTo>
                      <a:pt x="72" y="90"/>
                    </a:lnTo>
                    <a:lnTo>
                      <a:pt x="75" y="79"/>
                    </a:lnTo>
                    <a:lnTo>
                      <a:pt x="90" y="62"/>
                    </a:lnTo>
                    <a:lnTo>
                      <a:pt x="122" y="43"/>
                    </a:lnTo>
                    <a:lnTo>
                      <a:pt x="139" y="4"/>
                    </a:lnTo>
                    <a:lnTo>
                      <a:pt x="148" y="0"/>
                    </a:lnTo>
                    <a:lnTo>
                      <a:pt x="156" y="11"/>
                    </a:lnTo>
                    <a:lnTo>
                      <a:pt x="167" y="17"/>
                    </a:lnTo>
                    <a:lnTo>
                      <a:pt x="193" y="14"/>
                    </a:lnTo>
                    <a:lnTo>
                      <a:pt x="213" y="19"/>
                    </a:lnTo>
                    <a:lnTo>
                      <a:pt x="208" y="19"/>
                    </a:lnTo>
                    <a:lnTo>
                      <a:pt x="218" y="26"/>
                    </a:lnTo>
                    <a:lnTo>
                      <a:pt x="220" y="66"/>
                    </a:lnTo>
                    <a:lnTo>
                      <a:pt x="230" y="78"/>
                    </a:lnTo>
                    <a:lnTo>
                      <a:pt x="227" y="82"/>
                    </a:lnTo>
                    <a:lnTo>
                      <a:pt x="228" y="86"/>
                    </a:lnTo>
                    <a:lnTo>
                      <a:pt x="195" y="88"/>
                    </a:lnTo>
                    <a:lnTo>
                      <a:pt x="193" y="94"/>
                    </a:lnTo>
                    <a:lnTo>
                      <a:pt x="177" y="98"/>
                    </a:lnTo>
                    <a:lnTo>
                      <a:pt x="177" y="108"/>
                    </a:lnTo>
                    <a:lnTo>
                      <a:pt x="180" y="113"/>
                    </a:lnTo>
                    <a:lnTo>
                      <a:pt x="158" y="123"/>
                    </a:lnTo>
                    <a:lnTo>
                      <a:pt x="142" y="138"/>
                    </a:lnTo>
                    <a:lnTo>
                      <a:pt x="125" y="140"/>
                    </a:lnTo>
                    <a:lnTo>
                      <a:pt x="122" y="145"/>
                    </a:lnTo>
                    <a:lnTo>
                      <a:pt x="114" y="144"/>
                    </a:lnTo>
                    <a:lnTo>
                      <a:pt x="93" y="155"/>
                    </a:lnTo>
                    <a:lnTo>
                      <a:pt x="85" y="162"/>
                    </a:lnTo>
                    <a:lnTo>
                      <a:pt x="85" y="187"/>
                    </a:lnTo>
                    <a:lnTo>
                      <a:pt x="0" y="187"/>
                    </a:lnTo>
                    <a:close/>
                  </a:path>
                </a:pathLst>
              </a:custGeom>
              <a:grpFill/>
              <a:ln w="6350" cmpd="sng">
                <a:solidFill>
                  <a:schemeClr val="bg1">
                    <a:lumMod val="85000"/>
                  </a:schemeClr>
                </a:solidFill>
                <a:round/>
                <a:headEnd/>
                <a:tailEnd/>
              </a:ln>
            </p:spPr>
            <p:txBody>
              <a:bodyPr/>
              <a:lstStyle/>
              <a:p>
                <a:endParaRPr lang="en-GB" dirty="0"/>
              </a:p>
            </p:txBody>
          </p:sp>
          <p:sp>
            <p:nvSpPr>
              <p:cNvPr id="485" name="Freeform 311"/>
              <p:cNvSpPr>
                <a:spLocks/>
              </p:cNvSpPr>
              <p:nvPr/>
            </p:nvSpPr>
            <p:spPr bwMode="auto">
              <a:xfrm>
                <a:off x="4578" y="3746"/>
                <a:ext cx="308" cy="239"/>
              </a:xfrm>
              <a:custGeom>
                <a:avLst/>
                <a:gdLst>
                  <a:gd name="T0" fmla="*/ 290 w 308"/>
                  <a:gd name="T1" fmla="*/ 9 h 239"/>
                  <a:gd name="T2" fmla="*/ 283 w 308"/>
                  <a:gd name="T3" fmla="*/ 12 h 239"/>
                  <a:gd name="T4" fmla="*/ 267 w 308"/>
                  <a:gd name="T5" fmla="*/ 0 h 239"/>
                  <a:gd name="T6" fmla="*/ 226 w 308"/>
                  <a:gd name="T7" fmla="*/ 0 h 239"/>
                  <a:gd name="T8" fmla="*/ 151 w 308"/>
                  <a:gd name="T9" fmla="*/ 50 h 239"/>
                  <a:gd name="T10" fmla="*/ 108 w 308"/>
                  <a:gd name="T11" fmla="*/ 82 h 239"/>
                  <a:gd name="T12" fmla="*/ 79 w 308"/>
                  <a:gd name="T13" fmla="*/ 89 h 239"/>
                  <a:gd name="T14" fmla="*/ 79 w 308"/>
                  <a:gd name="T15" fmla="*/ 153 h 239"/>
                  <a:gd name="T16" fmla="*/ 74 w 308"/>
                  <a:gd name="T17" fmla="*/ 156 h 239"/>
                  <a:gd name="T18" fmla="*/ 65 w 308"/>
                  <a:gd name="T19" fmla="*/ 166 h 239"/>
                  <a:gd name="T20" fmla="*/ 23 w 308"/>
                  <a:gd name="T21" fmla="*/ 166 h 239"/>
                  <a:gd name="T22" fmla="*/ 15 w 308"/>
                  <a:gd name="T23" fmla="*/ 174 h 239"/>
                  <a:gd name="T24" fmla="*/ 1 w 308"/>
                  <a:gd name="T25" fmla="*/ 174 h 239"/>
                  <a:gd name="T26" fmla="*/ 0 w 308"/>
                  <a:gd name="T27" fmla="*/ 182 h 239"/>
                  <a:gd name="T28" fmla="*/ 5 w 308"/>
                  <a:gd name="T29" fmla="*/ 194 h 239"/>
                  <a:gd name="T30" fmla="*/ 24 w 308"/>
                  <a:gd name="T31" fmla="*/ 219 h 239"/>
                  <a:gd name="T32" fmla="*/ 39 w 308"/>
                  <a:gd name="T33" fmla="*/ 220 h 239"/>
                  <a:gd name="T34" fmla="*/ 41 w 308"/>
                  <a:gd name="T35" fmla="*/ 224 h 239"/>
                  <a:gd name="T36" fmla="*/ 39 w 308"/>
                  <a:gd name="T37" fmla="*/ 228 h 239"/>
                  <a:gd name="T38" fmla="*/ 44 w 308"/>
                  <a:gd name="T39" fmla="*/ 234 h 239"/>
                  <a:gd name="T40" fmla="*/ 46 w 308"/>
                  <a:gd name="T41" fmla="*/ 233 h 239"/>
                  <a:gd name="T42" fmla="*/ 44 w 308"/>
                  <a:gd name="T43" fmla="*/ 228 h 239"/>
                  <a:gd name="T44" fmla="*/ 53 w 308"/>
                  <a:gd name="T45" fmla="*/ 225 h 239"/>
                  <a:gd name="T46" fmla="*/ 67 w 308"/>
                  <a:gd name="T47" fmla="*/ 239 h 239"/>
                  <a:gd name="T48" fmla="*/ 67 w 308"/>
                  <a:gd name="T49" fmla="*/ 224 h 239"/>
                  <a:gd name="T50" fmla="*/ 75 w 308"/>
                  <a:gd name="T51" fmla="*/ 217 h 239"/>
                  <a:gd name="T52" fmla="*/ 79 w 308"/>
                  <a:gd name="T53" fmla="*/ 205 h 239"/>
                  <a:gd name="T54" fmla="*/ 92 w 308"/>
                  <a:gd name="T55" fmla="*/ 199 h 239"/>
                  <a:gd name="T56" fmla="*/ 108 w 308"/>
                  <a:gd name="T57" fmla="*/ 197 h 239"/>
                  <a:gd name="T58" fmla="*/ 133 w 308"/>
                  <a:gd name="T59" fmla="*/ 215 h 239"/>
                  <a:gd name="T60" fmla="*/ 152 w 308"/>
                  <a:gd name="T61" fmla="*/ 207 h 239"/>
                  <a:gd name="T62" fmla="*/ 165 w 308"/>
                  <a:gd name="T63" fmla="*/ 216 h 239"/>
                  <a:gd name="T64" fmla="*/ 179 w 308"/>
                  <a:gd name="T65" fmla="*/ 219 h 239"/>
                  <a:gd name="T66" fmla="*/ 197 w 308"/>
                  <a:gd name="T67" fmla="*/ 207 h 239"/>
                  <a:gd name="T68" fmla="*/ 223 w 308"/>
                  <a:gd name="T69" fmla="*/ 206 h 239"/>
                  <a:gd name="T70" fmla="*/ 237 w 308"/>
                  <a:gd name="T71" fmla="*/ 210 h 239"/>
                  <a:gd name="T72" fmla="*/ 250 w 308"/>
                  <a:gd name="T73" fmla="*/ 202 h 239"/>
                  <a:gd name="T74" fmla="*/ 252 w 308"/>
                  <a:gd name="T75" fmla="*/ 197 h 239"/>
                  <a:gd name="T76" fmla="*/ 250 w 308"/>
                  <a:gd name="T77" fmla="*/ 191 h 239"/>
                  <a:gd name="T78" fmla="*/ 253 w 308"/>
                  <a:gd name="T79" fmla="*/ 187 h 239"/>
                  <a:gd name="T80" fmla="*/ 261 w 308"/>
                  <a:gd name="T81" fmla="*/ 187 h 239"/>
                  <a:gd name="T82" fmla="*/ 257 w 308"/>
                  <a:gd name="T83" fmla="*/ 186 h 239"/>
                  <a:gd name="T84" fmla="*/ 262 w 308"/>
                  <a:gd name="T85" fmla="*/ 171 h 239"/>
                  <a:gd name="T86" fmla="*/ 296 w 308"/>
                  <a:gd name="T87" fmla="*/ 134 h 239"/>
                  <a:gd name="T88" fmla="*/ 299 w 308"/>
                  <a:gd name="T89" fmla="*/ 101 h 239"/>
                  <a:gd name="T90" fmla="*/ 303 w 308"/>
                  <a:gd name="T91" fmla="*/ 72 h 239"/>
                  <a:gd name="T92" fmla="*/ 308 w 308"/>
                  <a:gd name="T93" fmla="*/ 63 h 239"/>
                  <a:gd name="T94" fmla="*/ 296 w 308"/>
                  <a:gd name="T95" fmla="*/ 54 h 239"/>
                  <a:gd name="T96" fmla="*/ 290 w 308"/>
                  <a:gd name="T97" fmla="*/ 43 h 239"/>
                  <a:gd name="T98" fmla="*/ 290 w 308"/>
                  <a:gd name="T99" fmla="*/ 9 h 2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8" h="239">
                    <a:moveTo>
                      <a:pt x="290" y="9"/>
                    </a:moveTo>
                    <a:lnTo>
                      <a:pt x="283" y="12"/>
                    </a:lnTo>
                    <a:lnTo>
                      <a:pt x="267" y="0"/>
                    </a:lnTo>
                    <a:lnTo>
                      <a:pt x="226" y="0"/>
                    </a:lnTo>
                    <a:lnTo>
                      <a:pt x="151" y="50"/>
                    </a:lnTo>
                    <a:lnTo>
                      <a:pt x="108" y="82"/>
                    </a:lnTo>
                    <a:lnTo>
                      <a:pt x="79" y="89"/>
                    </a:lnTo>
                    <a:lnTo>
                      <a:pt x="79" y="153"/>
                    </a:lnTo>
                    <a:lnTo>
                      <a:pt x="74" y="156"/>
                    </a:lnTo>
                    <a:lnTo>
                      <a:pt x="65" y="166"/>
                    </a:lnTo>
                    <a:lnTo>
                      <a:pt x="23" y="166"/>
                    </a:lnTo>
                    <a:lnTo>
                      <a:pt x="15" y="174"/>
                    </a:lnTo>
                    <a:lnTo>
                      <a:pt x="1" y="174"/>
                    </a:lnTo>
                    <a:lnTo>
                      <a:pt x="0" y="182"/>
                    </a:lnTo>
                    <a:lnTo>
                      <a:pt x="5" y="194"/>
                    </a:lnTo>
                    <a:lnTo>
                      <a:pt x="24" y="219"/>
                    </a:lnTo>
                    <a:lnTo>
                      <a:pt x="39" y="220"/>
                    </a:lnTo>
                    <a:lnTo>
                      <a:pt x="41" y="224"/>
                    </a:lnTo>
                    <a:lnTo>
                      <a:pt x="39" y="228"/>
                    </a:lnTo>
                    <a:lnTo>
                      <a:pt x="44" y="234"/>
                    </a:lnTo>
                    <a:lnTo>
                      <a:pt x="46" y="233"/>
                    </a:lnTo>
                    <a:lnTo>
                      <a:pt x="44" y="228"/>
                    </a:lnTo>
                    <a:lnTo>
                      <a:pt x="53" y="225"/>
                    </a:lnTo>
                    <a:lnTo>
                      <a:pt x="67" y="239"/>
                    </a:lnTo>
                    <a:lnTo>
                      <a:pt x="67" y="224"/>
                    </a:lnTo>
                    <a:lnTo>
                      <a:pt x="75" y="217"/>
                    </a:lnTo>
                    <a:lnTo>
                      <a:pt x="79" y="205"/>
                    </a:lnTo>
                    <a:lnTo>
                      <a:pt x="92" y="199"/>
                    </a:lnTo>
                    <a:lnTo>
                      <a:pt x="108" y="197"/>
                    </a:lnTo>
                    <a:lnTo>
                      <a:pt x="133" y="215"/>
                    </a:lnTo>
                    <a:lnTo>
                      <a:pt x="152" y="207"/>
                    </a:lnTo>
                    <a:lnTo>
                      <a:pt x="165" y="216"/>
                    </a:lnTo>
                    <a:lnTo>
                      <a:pt x="179" y="219"/>
                    </a:lnTo>
                    <a:lnTo>
                      <a:pt x="197" y="207"/>
                    </a:lnTo>
                    <a:lnTo>
                      <a:pt x="223" y="206"/>
                    </a:lnTo>
                    <a:lnTo>
                      <a:pt x="237" y="210"/>
                    </a:lnTo>
                    <a:lnTo>
                      <a:pt x="250" y="202"/>
                    </a:lnTo>
                    <a:lnTo>
                      <a:pt x="252" y="197"/>
                    </a:lnTo>
                    <a:lnTo>
                      <a:pt x="250" y="191"/>
                    </a:lnTo>
                    <a:lnTo>
                      <a:pt x="253" y="187"/>
                    </a:lnTo>
                    <a:lnTo>
                      <a:pt x="261" y="187"/>
                    </a:lnTo>
                    <a:lnTo>
                      <a:pt x="257" y="186"/>
                    </a:lnTo>
                    <a:lnTo>
                      <a:pt x="262" y="171"/>
                    </a:lnTo>
                    <a:lnTo>
                      <a:pt x="296" y="134"/>
                    </a:lnTo>
                    <a:lnTo>
                      <a:pt x="299" y="101"/>
                    </a:lnTo>
                    <a:lnTo>
                      <a:pt x="303" y="72"/>
                    </a:lnTo>
                    <a:lnTo>
                      <a:pt x="308" y="63"/>
                    </a:lnTo>
                    <a:lnTo>
                      <a:pt x="296" y="54"/>
                    </a:lnTo>
                    <a:lnTo>
                      <a:pt x="290" y="43"/>
                    </a:lnTo>
                    <a:lnTo>
                      <a:pt x="290" y="9"/>
                    </a:lnTo>
                    <a:close/>
                  </a:path>
                </a:pathLst>
              </a:custGeom>
              <a:grpFill/>
              <a:ln w="6350" cmpd="sng">
                <a:solidFill>
                  <a:schemeClr val="bg1">
                    <a:lumMod val="85000"/>
                  </a:schemeClr>
                </a:solidFill>
                <a:round/>
                <a:headEnd/>
                <a:tailEnd/>
              </a:ln>
            </p:spPr>
            <p:txBody>
              <a:bodyPr/>
              <a:lstStyle/>
              <a:p>
                <a:endParaRPr lang="en-GB" dirty="0"/>
              </a:p>
            </p:txBody>
          </p:sp>
          <p:sp>
            <p:nvSpPr>
              <p:cNvPr id="486" name="Freeform 312"/>
              <p:cNvSpPr>
                <a:spLocks/>
              </p:cNvSpPr>
              <p:nvPr/>
            </p:nvSpPr>
            <p:spPr bwMode="auto">
              <a:xfrm>
                <a:off x="4631" y="3943"/>
                <a:ext cx="224" cy="189"/>
              </a:xfrm>
              <a:custGeom>
                <a:avLst/>
                <a:gdLst>
                  <a:gd name="T0" fmla="*/ 42 w 224"/>
                  <a:gd name="T1" fmla="*/ 157 h 189"/>
                  <a:gd name="T2" fmla="*/ 39 w 224"/>
                  <a:gd name="T3" fmla="*/ 151 h 189"/>
                  <a:gd name="T4" fmla="*/ 27 w 224"/>
                  <a:gd name="T5" fmla="*/ 146 h 189"/>
                  <a:gd name="T6" fmla="*/ 0 w 224"/>
                  <a:gd name="T7" fmla="*/ 147 h 189"/>
                  <a:gd name="T8" fmla="*/ 0 w 224"/>
                  <a:gd name="T9" fmla="*/ 105 h 189"/>
                  <a:gd name="T10" fmla="*/ 7 w 224"/>
                  <a:gd name="T11" fmla="*/ 83 h 189"/>
                  <a:gd name="T12" fmla="*/ 14 w 224"/>
                  <a:gd name="T13" fmla="*/ 77 h 189"/>
                  <a:gd name="T14" fmla="*/ 14 w 224"/>
                  <a:gd name="T15" fmla="*/ 69 h 189"/>
                  <a:gd name="T16" fmla="*/ 18 w 224"/>
                  <a:gd name="T17" fmla="*/ 67 h 189"/>
                  <a:gd name="T18" fmla="*/ 17 w 224"/>
                  <a:gd name="T19" fmla="*/ 54 h 189"/>
                  <a:gd name="T20" fmla="*/ 13 w 224"/>
                  <a:gd name="T21" fmla="*/ 48 h 189"/>
                  <a:gd name="T22" fmla="*/ 14 w 224"/>
                  <a:gd name="T23" fmla="*/ 42 h 189"/>
                  <a:gd name="T24" fmla="*/ 14 w 224"/>
                  <a:gd name="T25" fmla="*/ 27 h 189"/>
                  <a:gd name="T26" fmla="*/ 22 w 224"/>
                  <a:gd name="T27" fmla="*/ 20 h 189"/>
                  <a:gd name="T28" fmla="*/ 26 w 224"/>
                  <a:gd name="T29" fmla="*/ 8 h 189"/>
                  <a:gd name="T30" fmla="*/ 39 w 224"/>
                  <a:gd name="T31" fmla="*/ 2 h 189"/>
                  <a:gd name="T32" fmla="*/ 55 w 224"/>
                  <a:gd name="T33" fmla="*/ 0 h 189"/>
                  <a:gd name="T34" fmla="*/ 80 w 224"/>
                  <a:gd name="T35" fmla="*/ 18 h 189"/>
                  <a:gd name="T36" fmla="*/ 99 w 224"/>
                  <a:gd name="T37" fmla="*/ 10 h 189"/>
                  <a:gd name="T38" fmla="*/ 112 w 224"/>
                  <a:gd name="T39" fmla="*/ 19 h 189"/>
                  <a:gd name="T40" fmla="*/ 126 w 224"/>
                  <a:gd name="T41" fmla="*/ 22 h 189"/>
                  <a:gd name="T42" fmla="*/ 144 w 224"/>
                  <a:gd name="T43" fmla="*/ 10 h 189"/>
                  <a:gd name="T44" fmla="*/ 170 w 224"/>
                  <a:gd name="T45" fmla="*/ 9 h 189"/>
                  <a:gd name="T46" fmla="*/ 184 w 224"/>
                  <a:gd name="T47" fmla="*/ 13 h 189"/>
                  <a:gd name="T48" fmla="*/ 197 w 224"/>
                  <a:gd name="T49" fmla="*/ 5 h 189"/>
                  <a:gd name="T50" fmla="*/ 199 w 224"/>
                  <a:gd name="T51" fmla="*/ 0 h 189"/>
                  <a:gd name="T52" fmla="*/ 218 w 224"/>
                  <a:gd name="T53" fmla="*/ 26 h 189"/>
                  <a:gd name="T54" fmla="*/ 224 w 224"/>
                  <a:gd name="T55" fmla="*/ 32 h 189"/>
                  <a:gd name="T56" fmla="*/ 224 w 224"/>
                  <a:gd name="T57" fmla="*/ 42 h 189"/>
                  <a:gd name="T58" fmla="*/ 206 w 224"/>
                  <a:gd name="T59" fmla="*/ 57 h 189"/>
                  <a:gd name="T60" fmla="*/ 193 w 224"/>
                  <a:gd name="T61" fmla="*/ 97 h 189"/>
                  <a:gd name="T62" fmla="*/ 183 w 224"/>
                  <a:gd name="T63" fmla="*/ 106 h 189"/>
                  <a:gd name="T64" fmla="*/ 167 w 224"/>
                  <a:gd name="T65" fmla="*/ 142 h 189"/>
                  <a:gd name="T66" fmla="*/ 159 w 224"/>
                  <a:gd name="T67" fmla="*/ 144 h 189"/>
                  <a:gd name="T68" fmla="*/ 149 w 224"/>
                  <a:gd name="T69" fmla="*/ 136 h 189"/>
                  <a:gd name="T70" fmla="*/ 130 w 224"/>
                  <a:gd name="T71" fmla="*/ 136 h 189"/>
                  <a:gd name="T72" fmla="*/ 116 w 224"/>
                  <a:gd name="T73" fmla="*/ 156 h 189"/>
                  <a:gd name="T74" fmla="*/ 108 w 224"/>
                  <a:gd name="T75" fmla="*/ 179 h 189"/>
                  <a:gd name="T76" fmla="*/ 105 w 224"/>
                  <a:gd name="T77" fmla="*/ 176 h 189"/>
                  <a:gd name="T78" fmla="*/ 102 w 224"/>
                  <a:gd name="T79" fmla="*/ 184 h 189"/>
                  <a:gd name="T80" fmla="*/ 83 w 224"/>
                  <a:gd name="T81" fmla="*/ 180 h 189"/>
                  <a:gd name="T82" fmla="*/ 79 w 224"/>
                  <a:gd name="T83" fmla="*/ 185 h 189"/>
                  <a:gd name="T84" fmla="*/ 66 w 224"/>
                  <a:gd name="T85" fmla="*/ 189 h 189"/>
                  <a:gd name="T86" fmla="*/ 51 w 224"/>
                  <a:gd name="T87" fmla="*/ 177 h 189"/>
                  <a:gd name="T88" fmla="*/ 51 w 224"/>
                  <a:gd name="T89" fmla="*/ 165 h 189"/>
                  <a:gd name="T90" fmla="*/ 42 w 224"/>
                  <a:gd name="T91" fmla="*/ 157 h 1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4" h="189">
                    <a:moveTo>
                      <a:pt x="42" y="157"/>
                    </a:moveTo>
                    <a:lnTo>
                      <a:pt x="39" y="151"/>
                    </a:lnTo>
                    <a:lnTo>
                      <a:pt x="27" y="146"/>
                    </a:lnTo>
                    <a:lnTo>
                      <a:pt x="0" y="147"/>
                    </a:lnTo>
                    <a:lnTo>
                      <a:pt x="0" y="105"/>
                    </a:lnTo>
                    <a:lnTo>
                      <a:pt x="7" y="83"/>
                    </a:lnTo>
                    <a:lnTo>
                      <a:pt x="14" y="77"/>
                    </a:lnTo>
                    <a:lnTo>
                      <a:pt x="14" y="69"/>
                    </a:lnTo>
                    <a:lnTo>
                      <a:pt x="18" y="67"/>
                    </a:lnTo>
                    <a:lnTo>
                      <a:pt x="17" y="54"/>
                    </a:lnTo>
                    <a:lnTo>
                      <a:pt x="13" y="48"/>
                    </a:lnTo>
                    <a:lnTo>
                      <a:pt x="14" y="42"/>
                    </a:lnTo>
                    <a:lnTo>
                      <a:pt x="14" y="27"/>
                    </a:lnTo>
                    <a:lnTo>
                      <a:pt x="22" y="20"/>
                    </a:lnTo>
                    <a:lnTo>
                      <a:pt x="26" y="8"/>
                    </a:lnTo>
                    <a:lnTo>
                      <a:pt x="39" y="2"/>
                    </a:lnTo>
                    <a:lnTo>
                      <a:pt x="55" y="0"/>
                    </a:lnTo>
                    <a:lnTo>
                      <a:pt x="80" y="18"/>
                    </a:lnTo>
                    <a:lnTo>
                      <a:pt x="99" y="10"/>
                    </a:lnTo>
                    <a:lnTo>
                      <a:pt x="112" y="19"/>
                    </a:lnTo>
                    <a:lnTo>
                      <a:pt x="126" y="22"/>
                    </a:lnTo>
                    <a:lnTo>
                      <a:pt x="144" y="10"/>
                    </a:lnTo>
                    <a:lnTo>
                      <a:pt x="170" y="9"/>
                    </a:lnTo>
                    <a:lnTo>
                      <a:pt x="184" y="13"/>
                    </a:lnTo>
                    <a:lnTo>
                      <a:pt x="197" y="5"/>
                    </a:lnTo>
                    <a:lnTo>
                      <a:pt x="199" y="0"/>
                    </a:lnTo>
                    <a:lnTo>
                      <a:pt x="218" y="26"/>
                    </a:lnTo>
                    <a:lnTo>
                      <a:pt x="224" y="32"/>
                    </a:lnTo>
                    <a:lnTo>
                      <a:pt x="224" y="42"/>
                    </a:lnTo>
                    <a:lnTo>
                      <a:pt x="206" y="57"/>
                    </a:lnTo>
                    <a:lnTo>
                      <a:pt x="193" y="97"/>
                    </a:lnTo>
                    <a:lnTo>
                      <a:pt x="183" y="106"/>
                    </a:lnTo>
                    <a:lnTo>
                      <a:pt x="167" y="142"/>
                    </a:lnTo>
                    <a:lnTo>
                      <a:pt x="159" y="144"/>
                    </a:lnTo>
                    <a:lnTo>
                      <a:pt x="149" y="136"/>
                    </a:lnTo>
                    <a:lnTo>
                      <a:pt x="130" y="136"/>
                    </a:lnTo>
                    <a:lnTo>
                      <a:pt x="116" y="156"/>
                    </a:lnTo>
                    <a:lnTo>
                      <a:pt x="108" y="179"/>
                    </a:lnTo>
                    <a:lnTo>
                      <a:pt x="105" y="176"/>
                    </a:lnTo>
                    <a:lnTo>
                      <a:pt x="102" y="184"/>
                    </a:lnTo>
                    <a:lnTo>
                      <a:pt x="83" y="180"/>
                    </a:lnTo>
                    <a:lnTo>
                      <a:pt x="79" y="185"/>
                    </a:lnTo>
                    <a:lnTo>
                      <a:pt x="66" y="189"/>
                    </a:lnTo>
                    <a:lnTo>
                      <a:pt x="51" y="177"/>
                    </a:lnTo>
                    <a:lnTo>
                      <a:pt x="51" y="165"/>
                    </a:lnTo>
                    <a:lnTo>
                      <a:pt x="42" y="157"/>
                    </a:lnTo>
                    <a:close/>
                  </a:path>
                </a:pathLst>
              </a:custGeom>
              <a:grpFill/>
              <a:ln w="6350" cmpd="sng">
                <a:solidFill>
                  <a:schemeClr val="bg1">
                    <a:lumMod val="85000"/>
                  </a:schemeClr>
                </a:solidFill>
                <a:round/>
                <a:headEnd/>
                <a:tailEnd/>
              </a:ln>
            </p:spPr>
            <p:txBody>
              <a:bodyPr/>
              <a:lstStyle/>
              <a:p>
                <a:endParaRPr lang="en-GB" dirty="0"/>
              </a:p>
            </p:txBody>
          </p:sp>
          <p:sp>
            <p:nvSpPr>
              <p:cNvPr id="487" name="Freeform 313"/>
              <p:cNvSpPr>
                <a:spLocks/>
              </p:cNvSpPr>
              <p:nvPr/>
            </p:nvSpPr>
            <p:spPr bwMode="auto">
              <a:xfrm>
                <a:off x="4252" y="3965"/>
                <a:ext cx="61" cy="35"/>
              </a:xfrm>
              <a:custGeom>
                <a:avLst/>
                <a:gdLst>
                  <a:gd name="T0" fmla="*/ 32 w 61"/>
                  <a:gd name="T1" fmla="*/ 35 h 35"/>
                  <a:gd name="T2" fmla="*/ 27 w 61"/>
                  <a:gd name="T3" fmla="*/ 30 h 35"/>
                  <a:gd name="T4" fmla="*/ 25 w 61"/>
                  <a:gd name="T5" fmla="*/ 20 h 35"/>
                  <a:gd name="T6" fmla="*/ 37 w 61"/>
                  <a:gd name="T7" fmla="*/ 15 h 35"/>
                  <a:gd name="T8" fmla="*/ 17 w 61"/>
                  <a:gd name="T9" fmla="*/ 20 h 35"/>
                  <a:gd name="T10" fmla="*/ 0 w 61"/>
                  <a:gd name="T11" fmla="*/ 5 h 35"/>
                  <a:gd name="T12" fmla="*/ 19 w 61"/>
                  <a:gd name="T13" fmla="*/ 5 h 35"/>
                  <a:gd name="T14" fmla="*/ 32 w 61"/>
                  <a:gd name="T15" fmla="*/ 1 h 35"/>
                  <a:gd name="T16" fmla="*/ 59 w 61"/>
                  <a:gd name="T17" fmla="*/ 0 h 35"/>
                  <a:gd name="T18" fmla="*/ 61 w 61"/>
                  <a:gd name="T19" fmla="*/ 6 h 35"/>
                  <a:gd name="T20" fmla="*/ 56 w 61"/>
                  <a:gd name="T21" fmla="*/ 10 h 35"/>
                  <a:gd name="T22" fmla="*/ 59 w 61"/>
                  <a:gd name="T23" fmla="*/ 20 h 35"/>
                  <a:gd name="T24" fmla="*/ 42 w 61"/>
                  <a:gd name="T25" fmla="*/ 24 h 35"/>
                  <a:gd name="T26" fmla="*/ 32 w 61"/>
                  <a:gd name="T27" fmla="*/ 3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35">
                    <a:moveTo>
                      <a:pt x="32" y="35"/>
                    </a:moveTo>
                    <a:lnTo>
                      <a:pt x="27" y="30"/>
                    </a:lnTo>
                    <a:lnTo>
                      <a:pt x="25" y="20"/>
                    </a:lnTo>
                    <a:lnTo>
                      <a:pt x="37" y="15"/>
                    </a:lnTo>
                    <a:lnTo>
                      <a:pt x="17" y="20"/>
                    </a:lnTo>
                    <a:lnTo>
                      <a:pt x="0" y="5"/>
                    </a:lnTo>
                    <a:lnTo>
                      <a:pt x="19" y="5"/>
                    </a:lnTo>
                    <a:lnTo>
                      <a:pt x="32" y="1"/>
                    </a:lnTo>
                    <a:lnTo>
                      <a:pt x="59" y="0"/>
                    </a:lnTo>
                    <a:lnTo>
                      <a:pt x="61" y="6"/>
                    </a:lnTo>
                    <a:lnTo>
                      <a:pt x="56" y="10"/>
                    </a:lnTo>
                    <a:lnTo>
                      <a:pt x="59" y="20"/>
                    </a:lnTo>
                    <a:lnTo>
                      <a:pt x="42" y="24"/>
                    </a:lnTo>
                    <a:lnTo>
                      <a:pt x="32" y="35"/>
                    </a:lnTo>
                    <a:close/>
                  </a:path>
                </a:pathLst>
              </a:custGeom>
              <a:grpFill/>
              <a:ln w="6350" cmpd="sng">
                <a:solidFill>
                  <a:schemeClr val="bg1">
                    <a:lumMod val="85000"/>
                  </a:schemeClr>
                </a:solidFill>
                <a:round/>
                <a:headEnd/>
                <a:tailEnd/>
              </a:ln>
            </p:spPr>
            <p:txBody>
              <a:bodyPr/>
              <a:lstStyle/>
              <a:p>
                <a:endParaRPr lang="en-GB" dirty="0"/>
              </a:p>
            </p:txBody>
          </p:sp>
          <p:sp>
            <p:nvSpPr>
              <p:cNvPr id="488" name="Freeform 314"/>
              <p:cNvSpPr>
                <a:spLocks/>
              </p:cNvSpPr>
              <p:nvPr/>
            </p:nvSpPr>
            <p:spPr bwMode="auto">
              <a:xfrm>
                <a:off x="5139" y="4232"/>
                <a:ext cx="36" cy="33"/>
              </a:xfrm>
              <a:custGeom>
                <a:avLst/>
                <a:gdLst>
                  <a:gd name="T0" fmla="*/ 14 w 36"/>
                  <a:gd name="T1" fmla="*/ 5 h 33"/>
                  <a:gd name="T2" fmla="*/ 21 w 36"/>
                  <a:gd name="T3" fmla="*/ 6 h 33"/>
                  <a:gd name="T4" fmla="*/ 28 w 36"/>
                  <a:gd name="T5" fmla="*/ 0 h 33"/>
                  <a:gd name="T6" fmla="*/ 36 w 36"/>
                  <a:gd name="T7" fmla="*/ 17 h 33"/>
                  <a:gd name="T8" fmla="*/ 32 w 36"/>
                  <a:gd name="T9" fmla="*/ 25 h 33"/>
                  <a:gd name="T10" fmla="*/ 20 w 36"/>
                  <a:gd name="T11" fmla="*/ 25 h 33"/>
                  <a:gd name="T12" fmla="*/ 17 w 36"/>
                  <a:gd name="T13" fmla="*/ 32 h 33"/>
                  <a:gd name="T14" fmla="*/ 10 w 36"/>
                  <a:gd name="T15" fmla="*/ 33 h 33"/>
                  <a:gd name="T16" fmla="*/ 5 w 36"/>
                  <a:gd name="T17" fmla="*/ 27 h 33"/>
                  <a:gd name="T18" fmla="*/ 3 w 36"/>
                  <a:gd name="T19" fmla="*/ 32 h 33"/>
                  <a:gd name="T20" fmla="*/ 0 w 36"/>
                  <a:gd name="T21" fmla="*/ 25 h 33"/>
                  <a:gd name="T22" fmla="*/ 14 w 36"/>
                  <a:gd name="T23" fmla="*/ 5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 h="33">
                    <a:moveTo>
                      <a:pt x="14" y="5"/>
                    </a:moveTo>
                    <a:lnTo>
                      <a:pt x="21" y="6"/>
                    </a:lnTo>
                    <a:lnTo>
                      <a:pt x="28" y="0"/>
                    </a:lnTo>
                    <a:lnTo>
                      <a:pt x="36" y="17"/>
                    </a:lnTo>
                    <a:lnTo>
                      <a:pt x="32" y="25"/>
                    </a:lnTo>
                    <a:lnTo>
                      <a:pt x="20" y="25"/>
                    </a:lnTo>
                    <a:lnTo>
                      <a:pt x="17" y="32"/>
                    </a:lnTo>
                    <a:lnTo>
                      <a:pt x="10" y="33"/>
                    </a:lnTo>
                    <a:lnTo>
                      <a:pt x="5" y="27"/>
                    </a:lnTo>
                    <a:lnTo>
                      <a:pt x="3" y="32"/>
                    </a:lnTo>
                    <a:lnTo>
                      <a:pt x="0" y="25"/>
                    </a:lnTo>
                    <a:lnTo>
                      <a:pt x="14" y="5"/>
                    </a:lnTo>
                    <a:close/>
                  </a:path>
                </a:pathLst>
              </a:custGeom>
              <a:grpFill/>
              <a:ln w="6350" cmpd="sng">
                <a:solidFill>
                  <a:schemeClr val="bg1">
                    <a:lumMod val="85000"/>
                  </a:schemeClr>
                </a:solidFill>
                <a:round/>
                <a:headEnd/>
                <a:tailEnd/>
              </a:ln>
            </p:spPr>
            <p:txBody>
              <a:bodyPr/>
              <a:lstStyle/>
              <a:p>
                <a:endParaRPr lang="en-GB" dirty="0"/>
              </a:p>
            </p:txBody>
          </p:sp>
          <p:sp>
            <p:nvSpPr>
              <p:cNvPr id="489" name="Freeform 315"/>
              <p:cNvSpPr>
                <a:spLocks/>
              </p:cNvSpPr>
              <p:nvPr/>
            </p:nvSpPr>
            <p:spPr bwMode="auto">
              <a:xfrm>
                <a:off x="4701" y="4203"/>
                <a:ext cx="6" cy="7"/>
              </a:xfrm>
              <a:custGeom>
                <a:avLst/>
                <a:gdLst>
                  <a:gd name="T0" fmla="*/ 3 w 6"/>
                  <a:gd name="T1" fmla="*/ 0 h 7"/>
                  <a:gd name="T2" fmla="*/ 6 w 6"/>
                  <a:gd name="T3" fmla="*/ 3 h 7"/>
                  <a:gd name="T4" fmla="*/ 2 w 6"/>
                  <a:gd name="T5" fmla="*/ 7 h 7"/>
                  <a:gd name="T6" fmla="*/ 0 w 6"/>
                  <a:gd name="T7" fmla="*/ 3 h 7"/>
                  <a:gd name="T8" fmla="*/ 3 w 6"/>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7">
                    <a:moveTo>
                      <a:pt x="3" y="0"/>
                    </a:moveTo>
                    <a:lnTo>
                      <a:pt x="6" y="3"/>
                    </a:lnTo>
                    <a:lnTo>
                      <a:pt x="2" y="7"/>
                    </a:lnTo>
                    <a:lnTo>
                      <a:pt x="0" y="3"/>
                    </a:lnTo>
                    <a:lnTo>
                      <a:pt x="3" y="0"/>
                    </a:lnTo>
                    <a:close/>
                  </a:path>
                </a:pathLst>
              </a:custGeom>
              <a:grpFill/>
              <a:ln w="6350" cmpd="sng">
                <a:solidFill>
                  <a:schemeClr val="bg1">
                    <a:lumMod val="85000"/>
                  </a:schemeClr>
                </a:solidFill>
                <a:round/>
                <a:headEnd/>
                <a:tailEnd/>
              </a:ln>
            </p:spPr>
            <p:txBody>
              <a:bodyPr/>
              <a:lstStyle/>
              <a:p>
                <a:endParaRPr lang="en-GB" dirty="0"/>
              </a:p>
            </p:txBody>
          </p:sp>
          <p:sp>
            <p:nvSpPr>
              <p:cNvPr id="490" name="Freeform 316"/>
              <p:cNvSpPr>
                <a:spLocks/>
              </p:cNvSpPr>
              <p:nvPr/>
            </p:nvSpPr>
            <p:spPr bwMode="auto">
              <a:xfrm>
                <a:off x="4236" y="3886"/>
                <a:ext cx="122" cy="85"/>
              </a:xfrm>
              <a:custGeom>
                <a:avLst/>
                <a:gdLst>
                  <a:gd name="T0" fmla="*/ 16 w 122"/>
                  <a:gd name="T1" fmla="*/ 72 h 85"/>
                  <a:gd name="T2" fmla="*/ 16 w 122"/>
                  <a:gd name="T3" fmla="*/ 84 h 85"/>
                  <a:gd name="T4" fmla="*/ 35 w 122"/>
                  <a:gd name="T5" fmla="*/ 84 h 85"/>
                  <a:gd name="T6" fmla="*/ 48 w 122"/>
                  <a:gd name="T7" fmla="*/ 80 h 85"/>
                  <a:gd name="T8" fmla="*/ 75 w 122"/>
                  <a:gd name="T9" fmla="*/ 79 h 85"/>
                  <a:gd name="T10" fmla="*/ 102 w 122"/>
                  <a:gd name="T11" fmla="*/ 85 h 85"/>
                  <a:gd name="T12" fmla="*/ 122 w 122"/>
                  <a:gd name="T13" fmla="*/ 84 h 85"/>
                  <a:gd name="T14" fmla="*/ 121 w 122"/>
                  <a:gd name="T15" fmla="*/ 74 h 85"/>
                  <a:gd name="T16" fmla="*/ 108 w 122"/>
                  <a:gd name="T17" fmla="*/ 60 h 85"/>
                  <a:gd name="T18" fmla="*/ 110 w 122"/>
                  <a:gd name="T19" fmla="*/ 55 h 85"/>
                  <a:gd name="T20" fmla="*/ 106 w 122"/>
                  <a:gd name="T21" fmla="*/ 37 h 85"/>
                  <a:gd name="T22" fmla="*/ 91 w 122"/>
                  <a:gd name="T23" fmla="*/ 27 h 85"/>
                  <a:gd name="T24" fmla="*/ 81 w 122"/>
                  <a:gd name="T25" fmla="*/ 11 h 85"/>
                  <a:gd name="T26" fmla="*/ 73 w 122"/>
                  <a:gd name="T27" fmla="*/ 11 h 85"/>
                  <a:gd name="T28" fmla="*/ 62 w 122"/>
                  <a:gd name="T29" fmla="*/ 0 h 85"/>
                  <a:gd name="T30" fmla="*/ 25 w 122"/>
                  <a:gd name="T31" fmla="*/ 3 h 85"/>
                  <a:gd name="T32" fmla="*/ 20 w 122"/>
                  <a:gd name="T33" fmla="*/ 11 h 85"/>
                  <a:gd name="T34" fmla="*/ 20 w 122"/>
                  <a:gd name="T35" fmla="*/ 20 h 85"/>
                  <a:gd name="T36" fmla="*/ 14 w 122"/>
                  <a:gd name="T37" fmla="*/ 30 h 85"/>
                  <a:gd name="T38" fmla="*/ 0 w 122"/>
                  <a:gd name="T39" fmla="*/ 37 h 85"/>
                  <a:gd name="T40" fmla="*/ 5 w 122"/>
                  <a:gd name="T41" fmla="*/ 39 h 85"/>
                  <a:gd name="T42" fmla="*/ 20 w 122"/>
                  <a:gd name="T43" fmla="*/ 61 h 85"/>
                  <a:gd name="T44" fmla="*/ 39 w 122"/>
                  <a:gd name="T45" fmla="*/ 61 h 85"/>
                  <a:gd name="T46" fmla="*/ 49 w 122"/>
                  <a:gd name="T47" fmla="*/ 56 h 85"/>
                  <a:gd name="T48" fmla="*/ 63 w 122"/>
                  <a:gd name="T49" fmla="*/ 64 h 85"/>
                  <a:gd name="T50" fmla="*/ 74 w 122"/>
                  <a:gd name="T51" fmla="*/ 62 h 85"/>
                  <a:gd name="T52" fmla="*/ 74 w 122"/>
                  <a:gd name="T53" fmla="*/ 65 h 85"/>
                  <a:gd name="T54" fmla="*/ 67 w 122"/>
                  <a:gd name="T55" fmla="*/ 69 h 85"/>
                  <a:gd name="T56" fmla="*/ 48 w 122"/>
                  <a:gd name="T57" fmla="*/ 62 h 85"/>
                  <a:gd name="T58" fmla="*/ 33 w 122"/>
                  <a:gd name="T59" fmla="*/ 69 h 85"/>
                  <a:gd name="T60" fmla="*/ 16 w 122"/>
                  <a:gd name="T61" fmla="*/ 72 h 8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22" h="85">
                    <a:moveTo>
                      <a:pt x="16" y="72"/>
                    </a:moveTo>
                    <a:lnTo>
                      <a:pt x="16" y="84"/>
                    </a:lnTo>
                    <a:lnTo>
                      <a:pt x="35" y="84"/>
                    </a:lnTo>
                    <a:lnTo>
                      <a:pt x="48" y="80"/>
                    </a:lnTo>
                    <a:lnTo>
                      <a:pt x="75" y="79"/>
                    </a:lnTo>
                    <a:lnTo>
                      <a:pt x="102" y="85"/>
                    </a:lnTo>
                    <a:lnTo>
                      <a:pt x="122" y="84"/>
                    </a:lnTo>
                    <a:lnTo>
                      <a:pt x="121" y="74"/>
                    </a:lnTo>
                    <a:lnTo>
                      <a:pt x="108" y="60"/>
                    </a:lnTo>
                    <a:lnTo>
                      <a:pt x="110" y="55"/>
                    </a:lnTo>
                    <a:lnTo>
                      <a:pt x="106" y="37"/>
                    </a:lnTo>
                    <a:lnTo>
                      <a:pt x="91" y="27"/>
                    </a:lnTo>
                    <a:lnTo>
                      <a:pt x="81" y="11"/>
                    </a:lnTo>
                    <a:lnTo>
                      <a:pt x="73" y="11"/>
                    </a:lnTo>
                    <a:lnTo>
                      <a:pt x="62" y="0"/>
                    </a:lnTo>
                    <a:lnTo>
                      <a:pt x="25" y="3"/>
                    </a:lnTo>
                    <a:lnTo>
                      <a:pt x="20" y="11"/>
                    </a:lnTo>
                    <a:lnTo>
                      <a:pt x="20" y="20"/>
                    </a:lnTo>
                    <a:lnTo>
                      <a:pt x="14" y="30"/>
                    </a:lnTo>
                    <a:lnTo>
                      <a:pt x="0" y="37"/>
                    </a:lnTo>
                    <a:lnTo>
                      <a:pt x="5" y="39"/>
                    </a:lnTo>
                    <a:lnTo>
                      <a:pt x="20" y="61"/>
                    </a:lnTo>
                    <a:lnTo>
                      <a:pt x="39" y="61"/>
                    </a:lnTo>
                    <a:lnTo>
                      <a:pt x="49" y="56"/>
                    </a:lnTo>
                    <a:lnTo>
                      <a:pt x="63" y="64"/>
                    </a:lnTo>
                    <a:lnTo>
                      <a:pt x="74" y="62"/>
                    </a:lnTo>
                    <a:lnTo>
                      <a:pt x="74" y="65"/>
                    </a:lnTo>
                    <a:lnTo>
                      <a:pt x="67" y="69"/>
                    </a:lnTo>
                    <a:lnTo>
                      <a:pt x="48" y="62"/>
                    </a:lnTo>
                    <a:lnTo>
                      <a:pt x="33" y="69"/>
                    </a:lnTo>
                    <a:lnTo>
                      <a:pt x="16" y="72"/>
                    </a:lnTo>
                    <a:close/>
                  </a:path>
                </a:pathLst>
              </a:custGeom>
              <a:grpFill/>
              <a:ln w="6350" cmpd="sng">
                <a:solidFill>
                  <a:schemeClr val="bg1">
                    <a:lumMod val="85000"/>
                  </a:schemeClr>
                </a:solidFill>
                <a:round/>
                <a:headEnd/>
                <a:tailEnd/>
              </a:ln>
            </p:spPr>
            <p:txBody>
              <a:bodyPr/>
              <a:lstStyle/>
              <a:p>
                <a:endParaRPr lang="en-GB" dirty="0"/>
              </a:p>
            </p:txBody>
          </p:sp>
          <p:grpSp>
            <p:nvGrpSpPr>
              <p:cNvPr id="491" name="Group 317"/>
              <p:cNvGrpSpPr>
                <a:grpSpLocks/>
              </p:cNvGrpSpPr>
              <p:nvPr/>
            </p:nvGrpSpPr>
            <p:grpSpPr bwMode="auto">
              <a:xfrm>
                <a:off x="4320" y="4020"/>
                <a:ext cx="57" cy="58"/>
                <a:chOff x="4320" y="4020"/>
                <a:chExt cx="57" cy="58"/>
              </a:xfrm>
              <a:grpFill/>
            </p:grpSpPr>
            <p:sp>
              <p:nvSpPr>
                <p:cNvPr id="521" name="Freeform 318"/>
                <p:cNvSpPr>
                  <a:spLocks/>
                </p:cNvSpPr>
                <p:nvPr/>
              </p:nvSpPr>
              <p:spPr bwMode="auto">
                <a:xfrm>
                  <a:off x="4320" y="4020"/>
                  <a:ext cx="57" cy="58"/>
                </a:xfrm>
                <a:custGeom>
                  <a:avLst/>
                  <a:gdLst>
                    <a:gd name="T0" fmla="*/ 0 w 57"/>
                    <a:gd name="T1" fmla="*/ 15 h 58"/>
                    <a:gd name="T2" fmla="*/ 3 w 57"/>
                    <a:gd name="T3" fmla="*/ 29 h 58"/>
                    <a:gd name="T4" fmla="*/ 1 w 57"/>
                    <a:gd name="T5" fmla="*/ 31 h 58"/>
                    <a:gd name="T6" fmla="*/ 7 w 57"/>
                    <a:gd name="T7" fmla="*/ 40 h 58"/>
                    <a:gd name="T8" fmla="*/ 17 w 57"/>
                    <a:gd name="T9" fmla="*/ 50 h 58"/>
                    <a:gd name="T10" fmla="*/ 34 w 57"/>
                    <a:gd name="T11" fmla="*/ 58 h 58"/>
                    <a:gd name="T12" fmla="*/ 52 w 57"/>
                    <a:gd name="T13" fmla="*/ 43 h 58"/>
                    <a:gd name="T14" fmla="*/ 52 w 57"/>
                    <a:gd name="T15" fmla="*/ 36 h 58"/>
                    <a:gd name="T16" fmla="*/ 57 w 57"/>
                    <a:gd name="T17" fmla="*/ 34 h 58"/>
                    <a:gd name="T18" fmla="*/ 57 w 57"/>
                    <a:gd name="T19" fmla="*/ 30 h 58"/>
                    <a:gd name="T20" fmla="*/ 57 w 57"/>
                    <a:gd name="T21" fmla="*/ 28 h 58"/>
                    <a:gd name="T22" fmla="*/ 49 w 57"/>
                    <a:gd name="T23" fmla="*/ 31 h 58"/>
                    <a:gd name="T24" fmla="*/ 53 w 57"/>
                    <a:gd name="T25" fmla="*/ 19 h 58"/>
                    <a:gd name="T26" fmla="*/ 39 w 57"/>
                    <a:gd name="T27" fmla="*/ 0 h 58"/>
                    <a:gd name="T28" fmla="*/ 16 w 57"/>
                    <a:gd name="T29" fmla="*/ 1 h 58"/>
                    <a:gd name="T30" fmla="*/ 4 w 57"/>
                    <a:gd name="T31" fmla="*/ 15 h 58"/>
                    <a:gd name="T32" fmla="*/ 0 w 57"/>
                    <a:gd name="T33" fmla="*/ 15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58">
                      <a:moveTo>
                        <a:pt x="0" y="15"/>
                      </a:moveTo>
                      <a:lnTo>
                        <a:pt x="3" y="29"/>
                      </a:lnTo>
                      <a:lnTo>
                        <a:pt x="1" y="31"/>
                      </a:lnTo>
                      <a:lnTo>
                        <a:pt x="7" y="40"/>
                      </a:lnTo>
                      <a:lnTo>
                        <a:pt x="17" y="50"/>
                      </a:lnTo>
                      <a:lnTo>
                        <a:pt x="34" y="58"/>
                      </a:lnTo>
                      <a:lnTo>
                        <a:pt x="52" y="43"/>
                      </a:lnTo>
                      <a:lnTo>
                        <a:pt x="52" y="36"/>
                      </a:lnTo>
                      <a:lnTo>
                        <a:pt x="57" y="34"/>
                      </a:lnTo>
                      <a:lnTo>
                        <a:pt x="57" y="30"/>
                      </a:lnTo>
                      <a:lnTo>
                        <a:pt x="57" y="28"/>
                      </a:lnTo>
                      <a:lnTo>
                        <a:pt x="49" y="31"/>
                      </a:lnTo>
                      <a:lnTo>
                        <a:pt x="53" y="19"/>
                      </a:lnTo>
                      <a:lnTo>
                        <a:pt x="39" y="0"/>
                      </a:lnTo>
                      <a:lnTo>
                        <a:pt x="16" y="1"/>
                      </a:lnTo>
                      <a:lnTo>
                        <a:pt x="4" y="15"/>
                      </a:lnTo>
                      <a:lnTo>
                        <a:pt x="0" y="15"/>
                      </a:lnTo>
                      <a:close/>
                    </a:path>
                  </a:pathLst>
                </a:custGeom>
                <a:grpFill/>
                <a:ln w="6350" cmpd="sng">
                  <a:solidFill>
                    <a:schemeClr val="bg1">
                      <a:lumMod val="85000"/>
                    </a:schemeClr>
                  </a:solidFill>
                  <a:round/>
                  <a:headEnd/>
                  <a:tailEnd/>
                </a:ln>
              </p:spPr>
              <p:txBody>
                <a:bodyPr/>
                <a:lstStyle/>
                <a:p>
                  <a:endParaRPr lang="en-GB" dirty="0"/>
                </a:p>
              </p:txBody>
            </p:sp>
            <p:sp>
              <p:nvSpPr>
                <p:cNvPr id="522" name="Freeform 319"/>
                <p:cNvSpPr>
                  <a:spLocks/>
                </p:cNvSpPr>
                <p:nvPr/>
              </p:nvSpPr>
              <p:spPr bwMode="auto">
                <a:xfrm>
                  <a:off x="4327" y="4068"/>
                  <a:ext cx="6" cy="2"/>
                </a:xfrm>
                <a:custGeom>
                  <a:avLst/>
                  <a:gdLst>
                    <a:gd name="T0" fmla="*/ 6 w 6"/>
                    <a:gd name="T1" fmla="*/ 0 h 2"/>
                    <a:gd name="T2" fmla="*/ 0 w 6"/>
                    <a:gd name="T3" fmla="*/ 0 h 2"/>
                    <a:gd name="T4" fmla="*/ 2 w 6"/>
                    <a:gd name="T5" fmla="*/ 2 h 2"/>
                    <a:gd name="T6" fmla="*/ 6 w 6"/>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2">
                      <a:moveTo>
                        <a:pt x="6" y="0"/>
                      </a:moveTo>
                      <a:lnTo>
                        <a:pt x="0" y="0"/>
                      </a:lnTo>
                      <a:lnTo>
                        <a:pt x="2" y="2"/>
                      </a:lnTo>
                      <a:lnTo>
                        <a:pt x="6" y="0"/>
                      </a:lnTo>
                      <a:close/>
                    </a:path>
                  </a:pathLst>
                </a:custGeom>
                <a:grpFill/>
                <a:ln w="6350" cmpd="sng">
                  <a:solidFill>
                    <a:schemeClr val="bg1">
                      <a:lumMod val="85000"/>
                    </a:schemeClr>
                  </a:solidFill>
                  <a:round/>
                  <a:headEnd/>
                  <a:tailEnd/>
                </a:ln>
              </p:spPr>
              <p:txBody>
                <a:bodyPr/>
                <a:lstStyle/>
                <a:p>
                  <a:endParaRPr lang="en-GB" dirty="0"/>
                </a:p>
              </p:txBody>
            </p:sp>
          </p:grpSp>
          <p:sp>
            <p:nvSpPr>
              <p:cNvPr id="492" name="Freeform 320"/>
              <p:cNvSpPr>
                <a:spLocks/>
              </p:cNvSpPr>
              <p:nvPr/>
            </p:nvSpPr>
            <p:spPr bwMode="auto">
              <a:xfrm>
                <a:off x="5371" y="3981"/>
                <a:ext cx="199" cy="264"/>
              </a:xfrm>
              <a:custGeom>
                <a:avLst/>
                <a:gdLst>
                  <a:gd name="T0" fmla="*/ 43 w 199"/>
                  <a:gd name="T1" fmla="*/ 9 h 264"/>
                  <a:gd name="T2" fmla="*/ 37 w 199"/>
                  <a:gd name="T3" fmla="*/ 20 h 264"/>
                  <a:gd name="T4" fmla="*/ 37 w 199"/>
                  <a:gd name="T5" fmla="*/ 33 h 264"/>
                  <a:gd name="T6" fmla="*/ 59 w 199"/>
                  <a:gd name="T7" fmla="*/ 55 h 264"/>
                  <a:gd name="T8" fmla="*/ 118 w 199"/>
                  <a:gd name="T9" fmla="*/ 77 h 264"/>
                  <a:gd name="T10" fmla="*/ 136 w 199"/>
                  <a:gd name="T11" fmla="*/ 75 h 264"/>
                  <a:gd name="T12" fmla="*/ 132 w 199"/>
                  <a:gd name="T13" fmla="*/ 82 h 264"/>
                  <a:gd name="T14" fmla="*/ 78 w 199"/>
                  <a:gd name="T15" fmla="*/ 134 h 264"/>
                  <a:gd name="T16" fmla="*/ 56 w 199"/>
                  <a:gd name="T17" fmla="*/ 136 h 264"/>
                  <a:gd name="T18" fmla="*/ 17 w 199"/>
                  <a:gd name="T19" fmla="*/ 155 h 264"/>
                  <a:gd name="T20" fmla="*/ 0 w 199"/>
                  <a:gd name="T21" fmla="*/ 177 h 264"/>
                  <a:gd name="T22" fmla="*/ 0 w 199"/>
                  <a:gd name="T23" fmla="*/ 249 h 264"/>
                  <a:gd name="T24" fmla="*/ 11 w 199"/>
                  <a:gd name="T25" fmla="*/ 264 h 264"/>
                  <a:gd name="T26" fmla="*/ 29 w 199"/>
                  <a:gd name="T27" fmla="*/ 242 h 264"/>
                  <a:gd name="T28" fmla="*/ 30 w 199"/>
                  <a:gd name="T29" fmla="*/ 235 h 264"/>
                  <a:gd name="T30" fmla="*/ 37 w 199"/>
                  <a:gd name="T31" fmla="*/ 234 h 264"/>
                  <a:gd name="T32" fmla="*/ 76 w 199"/>
                  <a:gd name="T33" fmla="*/ 197 h 264"/>
                  <a:gd name="T34" fmla="*/ 93 w 199"/>
                  <a:gd name="T35" fmla="*/ 188 h 264"/>
                  <a:gd name="T36" fmla="*/ 128 w 199"/>
                  <a:gd name="T37" fmla="*/ 154 h 264"/>
                  <a:gd name="T38" fmla="*/ 140 w 199"/>
                  <a:gd name="T39" fmla="*/ 134 h 264"/>
                  <a:gd name="T40" fmla="*/ 152 w 199"/>
                  <a:gd name="T41" fmla="*/ 122 h 264"/>
                  <a:gd name="T42" fmla="*/ 171 w 199"/>
                  <a:gd name="T43" fmla="*/ 78 h 264"/>
                  <a:gd name="T44" fmla="*/ 176 w 199"/>
                  <a:gd name="T45" fmla="*/ 73 h 264"/>
                  <a:gd name="T46" fmla="*/ 186 w 199"/>
                  <a:gd name="T47" fmla="*/ 55 h 264"/>
                  <a:gd name="T48" fmla="*/ 190 w 199"/>
                  <a:gd name="T49" fmla="*/ 34 h 264"/>
                  <a:gd name="T50" fmla="*/ 199 w 199"/>
                  <a:gd name="T51" fmla="*/ 33 h 264"/>
                  <a:gd name="T52" fmla="*/ 193 w 199"/>
                  <a:gd name="T53" fmla="*/ 31 h 264"/>
                  <a:gd name="T54" fmla="*/ 195 w 199"/>
                  <a:gd name="T55" fmla="*/ 28 h 264"/>
                  <a:gd name="T56" fmla="*/ 194 w 199"/>
                  <a:gd name="T57" fmla="*/ 13 h 264"/>
                  <a:gd name="T58" fmla="*/ 196 w 199"/>
                  <a:gd name="T59" fmla="*/ 4 h 264"/>
                  <a:gd name="T60" fmla="*/ 186 w 199"/>
                  <a:gd name="T61" fmla="*/ 0 h 264"/>
                  <a:gd name="T62" fmla="*/ 176 w 199"/>
                  <a:gd name="T63" fmla="*/ 8 h 264"/>
                  <a:gd name="T64" fmla="*/ 158 w 199"/>
                  <a:gd name="T65" fmla="*/ 11 h 264"/>
                  <a:gd name="T66" fmla="*/ 122 w 199"/>
                  <a:gd name="T67" fmla="*/ 16 h 264"/>
                  <a:gd name="T68" fmla="*/ 107 w 199"/>
                  <a:gd name="T69" fmla="*/ 25 h 264"/>
                  <a:gd name="T70" fmla="*/ 91 w 199"/>
                  <a:gd name="T71" fmla="*/ 21 h 264"/>
                  <a:gd name="T72" fmla="*/ 76 w 199"/>
                  <a:gd name="T73" fmla="*/ 30 h 264"/>
                  <a:gd name="T74" fmla="*/ 67 w 199"/>
                  <a:gd name="T75" fmla="*/ 31 h 264"/>
                  <a:gd name="T76" fmla="*/ 43 w 199"/>
                  <a:gd name="T77" fmla="*/ 9 h 2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9" h="264">
                    <a:moveTo>
                      <a:pt x="43" y="9"/>
                    </a:moveTo>
                    <a:lnTo>
                      <a:pt x="37" y="20"/>
                    </a:lnTo>
                    <a:lnTo>
                      <a:pt x="37" y="33"/>
                    </a:lnTo>
                    <a:lnTo>
                      <a:pt x="59" y="55"/>
                    </a:lnTo>
                    <a:lnTo>
                      <a:pt x="118" y="77"/>
                    </a:lnTo>
                    <a:lnTo>
                      <a:pt x="136" y="75"/>
                    </a:lnTo>
                    <a:lnTo>
                      <a:pt x="132" y="82"/>
                    </a:lnTo>
                    <a:lnTo>
                      <a:pt x="78" y="134"/>
                    </a:lnTo>
                    <a:lnTo>
                      <a:pt x="56" y="136"/>
                    </a:lnTo>
                    <a:lnTo>
                      <a:pt x="17" y="155"/>
                    </a:lnTo>
                    <a:lnTo>
                      <a:pt x="0" y="177"/>
                    </a:lnTo>
                    <a:lnTo>
                      <a:pt x="0" y="249"/>
                    </a:lnTo>
                    <a:lnTo>
                      <a:pt x="11" y="264"/>
                    </a:lnTo>
                    <a:lnTo>
                      <a:pt x="29" y="242"/>
                    </a:lnTo>
                    <a:lnTo>
                      <a:pt x="30" y="235"/>
                    </a:lnTo>
                    <a:lnTo>
                      <a:pt x="37" y="234"/>
                    </a:lnTo>
                    <a:lnTo>
                      <a:pt x="76" y="197"/>
                    </a:lnTo>
                    <a:lnTo>
                      <a:pt x="93" y="188"/>
                    </a:lnTo>
                    <a:lnTo>
                      <a:pt x="128" y="154"/>
                    </a:lnTo>
                    <a:lnTo>
                      <a:pt x="140" y="134"/>
                    </a:lnTo>
                    <a:lnTo>
                      <a:pt x="152" y="122"/>
                    </a:lnTo>
                    <a:lnTo>
                      <a:pt x="171" y="78"/>
                    </a:lnTo>
                    <a:lnTo>
                      <a:pt x="176" y="73"/>
                    </a:lnTo>
                    <a:lnTo>
                      <a:pt x="186" y="55"/>
                    </a:lnTo>
                    <a:lnTo>
                      <a:pt x="190" y="34"/>
                    </a:lnTo>
                    <a:lnTo>
                      <a:pt x="199" y="33"/>
                    </a:lnTo>
                    <a:lnTo>
                      <a:pt x="193" y="31"/>
                    </a:lnTo>
                    <a:lnTo>
                      <a:pt x="195" y="28"/>
                    </a:lnTo>
                    <a:lnTo>
                      <a:pt x="194" y="13"/>
                    </a:lnTo>
                    <a:lnTo>
                      <a:pt x="196" y="4"/>
                    </a:lnTo>
                    <a:lnTo>
                      <a:pt x="186" y="0"/>
                    </a:lnTo>
                    <a:lnTo>
                      <a:pt x="176" y="8"/>
                    </a:lnTo>
                    <a:lnTo>
                      <a:pt x="158" y="11"/>
                    </a:lnTo>
                    <a:lnTo>
                      <a:pt x="122" y="16"/>
                    </a:lnTo>
                    <a:lnTo>
                      <a:pt x="107" y="25"/>
                    </a:lnTo>
                    <a:lnTo>
                      <a:pt x="91" y="21"/>
                    </a:lnTo>
                    <a:lnTo>
                      <a:pt x="76" y="30"/>
                    </a:lnTo>
                    <a:lnTo>
                      <a:pt x="67" y="31"/>
                    </a:lnTo>
                    <a:lnTo>
                      <a:pt x="43" y="9"/>
                    </a:lnTo>
                    <a:close/>
                  </a:path>
                </a:pathLst>
              </a:custGeom>
              <a:grpFill/>
              <a:ln w="6350" cmpd="sng">
                <a:solidFill>
                  <a:schemeClr val="bg1">
                    <a:lumMod val="85000"/>
                  </a:schemeClr>
                </a:solidFill>
                <a:round/>
                <a:headEnd/>
                <a:tailEnd/>
              </a:ln>
            </p:spPr>
            <p:txBody>
              <a:bodyPr/>
              <a:lstStyle/>
              <a:p>
                <a:endParaRPr lang="en-GB" dirty="0"/>
              </a:p>
            </p:txBody>
          </p:sp>
          <p:sp>
            <p:nvSpPr>
              <p:cNvPr id="493" name="Freeform 321"/>
              <p:cNvSpPr>
                <a:spLocks/>
              </p:cNvSpPr>
              <p:nvPr/>
            </p:nvSpPr>
            <p:spPr bwMode="auto">
              <a:xfrm>
                <a:off x="4894" y="4648"/>
                <a:ext cx="319" cy="280"/>
              </a:xfrm>
              <a:custGeom>
                <a:avLst/>
                <a:gdLst>
                  <a:gd name="T0" fmla="*/ 319 w 319"/>
                  <a:gd name="T1" fmla="*/ 99 h 280"/>
                  <a:gd name="T2" fmla="*/ 303 w 319"/>
                  <a:gd name="T3" fmla="*/ 99 h 280"/>
                  <a:gd name="T4" fmla="*/ 297 w 319"/>
                  <a:gd name="T5" fmla="*/ 108 h 280"/>
                  <a:gd name="T6" fmla="*/ 291 w 319"/>
                  <a:gd name="T7" fmla="*/ 108 h 280"/>
                  <a:gd name="T8" fmla="*/ 283 w 319"/>
                  <a:gd name="T9" fmla="*/ 106 h 280"/>
                  <a:gd name="T10" fmla="*/ 279 w 319"/>
                  <a:gd name="T11" fmla="*/ 96 h 280"/>
                  <a:gd name="T12" fmla="*/ 287 w 319"/>
                  <a:gd name="T13" fmla="*/ 79 h 280"/>
                  <a:gd name="T14" fmla="*/ 291 w 319"/>
                  <a:gd name="T15" fmla="*/ 76 h 280"/>
                  <a:gd name="T16" fmla="*/ 299 w 319"/>
                  <a:gd name="T17" fmla="*/ 81 h 280"/>
                  <a:gd name="T18" fmla="*/ 301 w 319"/>
                  <a:gd name="T19" fmla="*/ 79 h 280"/>
                  <a:gd name="T20" fmla="*/ 300 w 319"/>
                  <a:gd name="T21" fmla="*/ 46 h 280"/>
                  <a:gd name="T22" fmla="*/ 293 w 319"/>
                  <a:gd name="T23" fmla="*/ 11 h 280"/>
                  <a:gd name="T24" fmla="*/ 278 w 319"/>
                  <a:gd name="T25" fmla="*/ 2 h 280"/>
                  <a:gd name="T26" fmla="*/ 250 w 319"/>
                  <a:gd name="T27" fmla="*/ 0 h 280"/>
                  <a:gd name="T28" fmla="*/ 214 w 319"/>
                  <a:gd name="T29" fmla="*/ 24 h 280"/>
                  <a:gd name="T30" fmla="*/ 182 w 319"/>
                  <a:gd name="T31" fmla="*/ 57 h 280"/>
                  <a:gd name="T32" fmla="*/ 176 w 319"/>
                  <a:gd name="T33" fmla="*/ 73 h 280"/>
                  <a:gd name="T34" fmla="*/ 160 w 319"/>
                  <a:gd name="T35" fmla="*/ 76 h 280"/>
                  <a:gd name="T36" fmla="*/ 143 w 319"/>
                  <a:gd name="T37" fmla="*/ 69 h 280"/>
                  <a:gd name="T38" fmla="*/ 133 w 319"/>
                  <a:gd name="T39" fmla="*/ 70 h 280"/>
                  <a:gd name="T40" fmla="*/ 111 w 319"/>
                  <a:gd name="T41" fmla="*/ 97 h 280"/>
                  <a:gd name="T42" fmla="*/ 99 w 319"/>
                  <a:gd name="T43" fmla="*/ 101 h 280"/>
                  <a:gd name="T44" fmla="*/ 83 w 319"/>
                  <a:gd name="T45" fmla="*/ 99 h 280"/>
                  <a:gd name="T46" fmla="*/ 84 w 319"/>
                  <a:gd name="T47" fmla="*/ 75 h 280"/>
                  <a:gd name="T48" fmla="*/ 67 w 319"/>
                  <a:gd name="T49" fmla="*/ 55 h 280"/>
                  <a:gd name="T50" fmla="*/ 67 w 319"/>
                  <a:gd name="T51" fmla="*/ 138 h 280"/>
                  <a:gd name="T52" fmla="*/ 51 w 319"/>
                  <a:gd name="T53" fmla="*/ 148 h 280"/>
                  <a:gd name="T54" fmla="*/ 25 w 319"/>
                  <a:gd name="T55" fmla="*/ 148 h 280"/>
                  <a:gd name="T56" fmla="*/ 22 w 319"/>
                  <a:gd name="T57" fmla="*/ 139 h 280"/>
                  <a:gd name="T58" fmla="*/ 12 w 319"/>
                  <a:gd name="T59" fmla="*/ 133 h 280"/>
                  <a:gd name="T60" fmla="*/ 0 w 319"/>
                  <a:gd name="T61" fmla="*/ 140 h 280"/>
                  <a:gd name="T62" fmla="*/ 19 w 319"/>
                  <a:gd name="T63" fmla="*/ 185 h 280"/>
                  <a:gd name="T64" fmla="*/ 35 w 319"/>
                  <a:gd name="T65" fmla="*/ 214 h 280"/>
                  <a:gd name="T66" fmla="*/ 36 w 319"/>
                  <a:gd name="T67" fmla="*/ 229 h 280"/>
                  <a:gd name="T68" fmla="*/ 33 w 319"/>
                  <a:gd name="T69" fmla="*/ 234 h 280"/>
                  <a:gd name="T70" fmla="*/ 29 w 319"/>
                  <a:gd name="T71" fmla="*/ 233 h 280"/>
                  <a:gd name="T72" fmla="*/ 28 w 319"/>
                  <a:gd name="T73" fmla="*/ 239 h 280"/>
                  <a:gd name="T74" fmla="*/ 39 w 319"/>
                  <a:gd name="T75" fmla="*/ 257 h 280"/>
                  <a:gd name="T76" fmla="*/ 40 w 319"/>
                  <a:gd name="T77" fmla="*/ 265 h 280"/>
                  <a:gd name="T78" fmla="*/ 45 w 319"/>
                  <a:gd name="T79" fmla="*/ 265 h 280"/>
                  <a:gd name="T80" fmla="*/ 45 w 319"/>
                  <a:gd name="T81" fmla="*/ 272 h 280"/>
                  <a:gd name="T82" fmla="*/ 69 w 319"/>
                  <a:gd name="T83" fmla="*/ 280 h 280"/>
                  <a:gd name="T84" fmla="*/ 77 w 319"/>
                  <a:gd name="T85" fmla="*/ 274 h 280"/>
                  <a:gd name="T86" fmla="*/ 104 w 319"/>
                  <a:gd name="T87" fmla="*/ 272 h 280"/>
                  <a:gd name="T88" fmla="*/ 118 w 319"/>
                  <a:gd name="T89" fmla="*/ 264 h 280"/>
                  <a:gd name="T90" fmla="*/ 162 w 319"/>
                  <a:gd name="T91" fmla="*/ 268 h 280"/>
                  <a:gd name="T92" fmla="*/ 165 w 319"/>
                  <a:gd name="T93" fmla="*/ 263 h 280"/>
                  <a:gd name="T94" fmla="*/ 180 w 319"/>
                  <a:gd name="T95" fmla="*/ 265 h 280"/>
                  <a:gd name="T96" fmla="*/ 181 w 319"/>
                  <a:gd name="T97" fmla="*/ 258 h 280"/>
                  <a:gd name="T98" fmla="*/ 209 w 319"/>
                  <a:gd name="T99" fmla="*/ 253 h 280"/>
                  <a:gd name="T100" fmla="*/ 235 w 319"/>
                  <a:gd name="T101" fmla="*/ 231 h 280"/>
                  <a:gd name="T102" fmla="*/ 265 w 319"/>
                  <a:gd name="T103" fmla="*/ 197 h 280"/>
                  <a:gd name="T104" fmla="*/ 290 w 319"/>
                  <a:gd name="T105" fmla="*/ 154 h 280"/>
                  <a:gd name="T106" fmla="*/ 310 w 319"/>
                  <a:gd name="T107" fmla="*/ 136 h 280"/>
                  <a:gd name="T108" fmla="*/ 319 w 319"/>
                  <a:gd name="T109" fmla="*/ 99 h 2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19" h="280">
                    <a:moveTo>
                      <a:pt x="319" y="99"/>
                    </a:moveTo>
                    <a:lnTo>
                      <a:pt x="303" y="99"/>
                    </a:lnTo>
                    <a:lnTo>
                      <a:pt x="297" y="108"/>
                    </a:lnTo>
                    <a:lnTo>
                      <a:pt x="291" y="108"/>
                    </a:lnTo>
                    <a:lnTo>
                      <a:pt x="283" y="106"/>
                    </a:lnTo>
                    <a:lnTo>
                      <a:pt x="279" y="96"/>
                    </a:lnTo>
                    <a:lnTo>
                      <a:pt x="287" y="79"/>
                    </a:lnTo>
                    <a:lnTo>
                      <a:pt x="291" y="76"/>
                    </a:lnTo>
                    <a:lnTo>
                      <a:pt x="299" y="81"/>
                    </a:lnTo>
                    <a:lnTo>
                      <a:pt x="301" y="79"/>
                    </a:lnTo>
                    <a:lnTo>
                      <a:pt x="300" y="46"/>
                    </a:lnTo>
                    <a:lnTo>
                      <a:pt x="293" y="11"/>
                    </a:lnTo>
                    <a:lnTo>
                      <a:pt x="278" y="2"/>
                    </a:lnTo>
                    <a:lnTo>
                      <a:pt x="250" y="0"/>
                    </a:lnTo>
                    <a:lnTo>
                      <a:pt x="214" y="24"/>
                    </a:lnTo>
                    <a:lnTo>
                      <a:pt x="182" y="57"/>
                    </a:lnTo>
                    <a:lnTo>
                      <a:pt x="176" y="73"/>
                    </a:lnTo>
                    <a:lnTo>
                      <a:pt x="160" y="76"/>
                    </a:lnTo>
                    <a:lnTo>
                      <a:pt x="143" y="69"/>
                    </a:lnTo>
                    <a:lnTo>
                      <a:pt x="133" y="70"/>
                    </a:lnTo>
                    <a:lnTo>
                      <a:pt x="111" y="97"/>
                    </a:lnTo>
                    <a:lnTo>
                      <a:pt x="99" y="101"/>
                    </a:lnTo>
                    <a:lnTo>
                      <a:pt x="83" y="99"/>
                    </a:lnTo>
                    <a:lnTo>
                      <a:pt x="84" y="75"/>
                    </a:lnTo>
                    <a:lnTo>
                      <a:pt x="67" y="55"/>
                    </a:lnTo>
                    <a:lnTo>
                      <a:pt x="67" y="138"/>
                    </a:lnTo>
                    <a:lnTo>
                      <a:pt x="51" y="148"/>
                    </a:lnTo>
                    <a:lnTo>
                      <a:pt x="25" y="148"/>
                    </a:lnTo>
                    <a:lnTo>
                      <a:pt x="22" y="139"/>
                    </a:lnTo>
                    <a:lnTo>
                      <a:pt x="12" y="133"/>
                    </a:lnTo>
                    <a:lnTo>
                      <a:pt x="0" y="140"/>
                    </a:lnTo>
                    <a:lnTo>
                      <a:pt x="19" y="185"/>
                    </a:lnTo>
                    <a:lnTo>
                      <a:pt x="35" y="214"/>
                    </a:lnTo>
                    <a:lnTo>
                      <a:pt x="36" y="229"/>
                    </a:lnTo>
                    <a:lnTo>
                      <a:pt x="33" y="234"/>
                    </a:lnTo>
                    <a:lnTo>
                      <a:pt x="29" y="233"/>
                    </a:lnTo>
                    <a:lnTo>
                      <a:pt x="28" y="239"/>
                    </a:lnTo>
                    <a:lnTo>
                      <a:pt x="39" y="257"/>
                    </a:lnTo>
                    <a:lnTo>
                      <a:pt x="40" y="265"/>
                    </a:lnTo>
                    <a:lnTo>
                      <a:pt x="45" y="265"/>
                    </a:lnTo>
                    <a:lnTo>
                      <a:pt x="45" y="272"/>
                    </a:lnTo>
                    <a:lnTo>
                      <a:pt x="69" y="280"/>
                    </a:lnTo>
                    <a:lnTo>
                      <a:pt x="77" y="274"/>
                    </a:lnTo>
                    <a:lnTo>
                      <a:pt x="104" y="272"/>
                    </a:lnTo>
                    <a:lnTo>
                      <a:pt x="118" y="264"/>
                    </a:lnTo>
                    <a:lnTo>
                      <a:pt x="162" y="268"/>
                    </a:lnTo>
                    <a:lnTo>
                      <a:pt x="165" y="263"/>
                    </a:lnTo>
                    <a:lnTo>
                      <a:pt x="180" y="265"/>
                    </a:lnTo>
                    <a:lnTo>
                      <a:pt x="181" y="258"/>
                    </a:lnTo>
                    <a:lnTo>
                      <a:pt x="209" y="253"/>
                    </a:lnTo>
                    <a:lnTo>
                      <a:pt x="235" y="231"/>
                    </a:lnTo>
                    <a:lnTo>
                      <a:pt x="265" y="197"/>
                    </a:lnTo>
                    <a:lnTo>
                      <a:pt x="290" y="154"/>
                    </a:lnTo>
                    <a:lnTo>
                      <a:pt x="310" y="136"/>
                    </a:lnTo>
                    <a:lnTo>
                      <a:pt x="319" y="99"/>
                    </a:lnTo>
                    <a:close/>
                  </a:path>
                </a:pathLst>
              </a:custGeom>
              <a:grpFill/>
              <a:ln w="6350" cmpd="sng">
                <a:solidFill>
                  <a:schemeClr val="bg1">
                    <a:lumMod val="85000"/>
                  </a:schemeClr>
                </a:solidFill>
                <a:round/>
                <a:headEnd/>
                <a:tailEnd/>
              </a:ln>
            </p:spPr>
            <p:txBody>
              <a:bodyPr/>
              <a:lstStyle/>
              <a:p>
                <a:endParaRPr lang="en-GB" dirty="0"/>
              </a:p>
            </p:txBody>
          </p:sp>
          <p:sp>
            <p:nvSpPr>
              <p:cNvPr id="494" name="Freeform 322"/>
              <p:cNvSpPr>
                <a:spLocks/>
              </p:cNvSpPr>
              <p:nvPr/>
            </p:nvSpPr>
            <p:spPr bwMode="auto">
              <a:xfrm>
                <a:off x="5101" y="4786"/>
                <a:ext cx="44" cy="44"/>
              </a:xfrm>
              <a:custGeom>
                <a:avLst/>
                <a:gdLst>
                  <a:gd name="T0" fmla="*/ 44 w 44"/>
                  <a:gd name="T1" fmla="*/ 17 h 44"/>
                  <a:gd name="T2" fmla="*/ 37 w 44"/>
                  <a:gd name="T3" fmla="*/ 33 h 44"/>
                  <a:gd name="T4" fmla="*/ 19 w 44"/>
                  <a:gd name="T5" fmla="*/ 44 h 44"/>
                  <a:gd name="T6" fmla="*/ 8 w 44"/>
                  <a:gd name="T7" fmla="*/ 39 h 44"/>
                  <a:gd name="T8" fmla="*/ 0 w 44"/>
                  <a:gd name="T9" fmla="*/ 24 h 44"/>
                  <a:gd name="T10" fmla="*/ 9 w 44"/>
                  <a:gd name="T11" fmla="*/ 8 h 44"/>
                  <a:gd name="T12" fmla="*/ 24 w 44"/>
                  <a:gd name="T13" fmla="*/ 0 h 44"/>
                  <a:gd name="T14" fmla="*/ 34 w 44"/>
                  <a:gd name="T15" fmla="*/ 1 h 44"/>
                  <a:gd name="T16" fmla="*/ 44 w 44"/>
                  <a:gd name="T17" fmla="*/ 17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44">
                    <a:moveTo>
                      <a:pt x="44" y="17"/>
                    </a:moveTo>
                    <a:lnTo>
                      <a:pt x="37" y="33"/>
                    </a:lnTo>
                    <a:lnTo>
                      <a:pt x="19" y="44"/>
                    </a:lnTo>
                    <a:lnTo>
                      <a:pt x="8" y="39"/>
                    </a:lnTo>
                    <a:lnTo>
                      <a:pt x="0" y="24"/>
                    </a:lnTo>
                    <a:lnTo>
                      <a:pt x="9" y="8"/>
                    </a:lnTo>
                    <a:lnTo>
                      <a:pt x="24" y="0"/>
                    </a:lnTo>
                    <a:lnTo>
                      <a:pt x="34" y="1"/>
                    </a:lnTo>
                    <a:lnTo>
                      <a:pt x="44" y="17"/>
                    </a:lnTo>
                    <a:close/>
                  </a:path>
                </a:pathLst>
              </a:custGeom>
              <a:grpFill/>
              <a:ln w="6350" cmpd="sng">
                <a:solidFill>
                  <a:schemeClr val="bg1">
                    <a:lumMod val="85000"/>
                  </a:schemeClr>
                </a:solidFill>
                <a:round/>
                <a:headEnd/>
                <a:tailEnd/>
              </a:ln>
            </p:spPr>
            <p:txBody>
              <a:bodyPr/>
              <a:lstStyle/>
              <a:p>
                <a:endParaRPr lang="en-GB" dirty="0"/>
              </a:p>
            </p:txBody>
          </p:sp>
          <p:sp>
            <p:nvSpPr>
              <p:cNvPr id="495" name="Freeform 323"/>
              <p:cNvSpPr>
                <a:spLocks/>
              </p:cNvSpPr>
              <p:nvPr/>
            </p:nvSpPr>
            <p:spPr bwMode="auto">
              <a:xfrm>
                <a:off x="5063" y="4516"/>
                <a:ext cx="152" cy="143"/>
              </a:xfrm>
              <a:custGeom>
                <a:avLst/>
                <a:gdLst>
                  <a:gd name="T0" fmla="*/ 81 w 152"/>
                  <a:gd name="T1" fmla="*/ 132 h 143"/>
                  <a:gd name="T2" fmla="*/ 109 w 152"/>
                  <a:gd name="T3" fmla="*/ 134 h 143"/>
                  <a:gd name="T4" fmla="*/ 124 w 152"/>
                  <a:gd name="T5" fmla="*/ 143 h 143"/>
                  <a:gd name="T6" fmla="*/ 126 w 152"/>
                  <a:gd name="T7" fmla="*/ 133 h 143"/>
                  <a:gd name="T8" fmla="*/ 135 w 152"/>
                  <a:gd name="T9" fmla="*/ 124 h 143"/>
                  <a:gd name="T10" fmla="*/ 150 w 152"/>
                  <a:gd name="T11" fmla="*/ 89 h 143"/>
                  <a:gd name="T12" fmla="*/ 146 w 152"/>
                  <a:gd name="T13" fmla="*/ 68 h 143"/>
                  <a:gd name="T14" fmla="*/ 152 w 152"/>
                  <a:gd name="T15" fmla="*/ 54 h 143"/>
                  <a:gd name="T16" fmla="*/ 152 w 152"/>
                  <a:gd name="T17" fmla="*/ 38 h 143"/>
                  <a:gd name="T18" fmla="*/ 146 w 152"/>
                  <a:gd name="T19" fmla="*/ 18 h 143"/>
                  <a:gd name="T20" fmla="*/ 120 w 152"/>
                  <a:gd name="T21" fmla="*/ 9 h 143"/>
                  <a:gd name="T22" fmla="*/ 100 w 152"/>
                  <a:gd name="T23" fmla="*/ 7 h 143"/>
                  <a:gd name="T24" fmla="*/ 100 w 152"/>
                  <a:gd name="T25" fmla="*/ 1 h 143"/>
                  <a:gd name="T26" fmla="*/ 89 w 152"/>
                  <a:gd name="T27" fmla="*/ 0 h 143"/>
                  <a:gd name="T28" fmla="*/ 69 w 152"/>
                  <a:gd name="T29" fmla="*/ 7 h 143"/>
                  <a:gd name="T30" fmla="*/ 66 w 152"/>
                  <a:gd name="T31" fmla="*/ 21 h 143"/>
                  <a:gd name="T32" fmla="*/ 51 w 152"/>
                  <a:gd name="T33" fmla="*/ 28 h 143"/>
                  <a:gd name="T34" fmla="*/ 33 w 152"/>
                  <a:gd name="T35" fmla="*/ 48 h 143"/>
                  <a:gd name="T36" fmla="*/ 0 w 152"/>
                  <a:gd name="T37" fmla="*/ 44 h 143"/>
                  <a:gd name="T38" fmla="*/ 17 w 152"/>
                  <a:gd name="T39" fmla="*/ 75 h 143"/>
                  <a:gd name="T40" fmla="*/ 50 w 152"/>
                  <a:gd name="T41" fmla="*/ 102 h 143"/>
                  <a:gd name="T42" fmla="*/ 53 w 152"/>
                  <a:gd name="T43" fmla="*/ 120 h 143"/>
                  <a:gd name="T44" fmla="*/ 81 w 152"/>
                  <a:gd name="T45" fmla="*/ 132 h 1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2" h="143">
                    <a:moveTo>
                      <a:pt x="81" y="132"/>
                    </a:moveTo>
                    <a:lnTo>
                      <a:pt x="109" y="134"/>
                    </a:lnTo>
                    <a:lnTo>
                      <a:pt x="124" y="143"/>
                    </a:lnTo>
                    <a:lnTo>
                      <a:pt x="126" y="133"/>
                    </a:lnTo>
                    <a:lnTo>
                      <a:pt x="135" y="124"/>
                    </a:lnTo>
                    <a:lnTo>
                      <a:pt x="150" y="89"/>
                    </a:lnTo>
                    <a:lnTo>
                      <a:pt x="146" y="68"/>
                    </a:lnTo>
                    <a:lnTo>
                      <a:pt x="152" y="54"/>
                    </a:lnTo>
                    <a:lnTo>
                      <a:pt x="152" y="38"/>
                    </a:lnTo>
                    <a:lnTo>
                      <a:pt x="146" y="18"/>
                    </a:lnTo>
                    <a:lnTo>
                      <a:pt x="120" y="9"/>
                    </a:lnTo>
                    <a:lnTo>
                      <a:pt x="100" y="7"/>
                    </a:lnTo>
                    <a:lnTo>
                      <a:pt x="100" y="1"/>
                    </a:lnTo>
                    <a:lnTo>
                      <a:pt x="89" y="0"/>
                    </a:lnTo>
                    <a:lnTo>
                      <a:pt x="69" y="7"/>
                    </a:lnTo>
                    <a:lnTo>
                      <a:pt x="66" y="21"/>
                    </a:lnTo>
                    <a:lnTo>
                      <a:pt x="51" y="28"/>
                    </a:lnTo>
                    <a:lnTo>
                      <a:pt x="33" y="48"/>
                    </a:lnTo>
                    <a:lnTo>
                      <a:pt x="0" y="44"/>
                    </a:lnTo>
                    <a:lnTo>
                      <a:pt x="17" y="75"/>
                    </a:lnTo>
                    <a:lnTo>
                      <a:pt x="50" y="102"/>
                    </a:lnTo>
                    <a:lnTo>
                      <a:pt x="53" y="120"/>
                    </a:lnTo>
                    <a:lnTo>
                      <a:pt x="81" y="132"/>
                    </a:lnTo>
                    <a:close/>
                  </a:path>
                </a:pathLst>
              </a:custGeom>
              <a:grpFill/>
              <a:ln w="6350" cmpd="sng">
                <a:solidFill>
                  <a:schemeClr val="bg1">
                    <a:lumMod val="85000"/>
                  </a:schemeClr>
                </a:solidFill>
                <a:round/>
                <a:headEnd/>
                <a:tailEnd/>
              </a:ln>
            </p:spPr>
            <p:txBody>
              <a:bodyPr/>
              <a:lstStyle/>
              <a:p>
                <a:endParaRPr lang="en-GB" dirty="0"/>
              </a:p>
            </p:txBody>
          </p:sp>
          <p:sp>
            <p:nvSpPr>
              <p:cNvPr id="496" name="Freeform 324"/>
              <p:cNvSpPr>
                <a:spLocks/>
              </p:cNvSpPr>
              <p:nvPr/>
            </p:nvSpPr>
            <p:spPr bwMode="auto">
              <a:xfrm>
                <a:off x="4801" y="4541"/>
                <a:ext cx="262" cy="255"/>
              </a:xfrm>
              <a:custGeom>
                <a:avLst/>
                <a:gdLst>
                  <a:gd name="T0" fmla="*/ 93 w 262"/>
                  <a:gd name="T1" fmla="*/ 247 h 255"/>
                  <a:gd name="T2" fmla="*/ 79 w 262"/>
                  <a:gd name="T3" fmla="*/ 235 h 255"/>
                  <a:gd name="T4" fmla="*/ 69 w 262"/>
                  <a:gd name="T5" fmla="*/ 220 h 255"/>
                  <a:gd name="T6" fmla="*/ 62 w 262"/>
                  <a:gd name="T7" fmla="*/ 184 h 255"/>
                  <a:gd name="T8" fmla="*/ 60 w 262"/>
                  <a:gd name="T9" fmla="*/ 168 h 255"/>
                  <a:gd name="T10" fmla="*/ 54 w 262"/>
                  <a:gd name="T11" fmla="*/ 151 h 255"/>
                  <a:gd name="T12" fmla="*/ 53 w 262"/>
                  <a:gd name="T13" fmla="*/ 117 h 255"/>
                  <a:gd name="T14" fmla="*/ 20 w 262"/>
                  <a:gd name="T15" fmla="*/ 53 h 255"/>
                  <a:gd name="T16" fmla="*/ 1 w 262"/>
                  <a:gd name="T17" fmla="*/ 26 h 255"/>
                  <a:gd name="T18" fmla="*/ 0 w 262"/>
                  <a:gd name="T19" fmla="*/ 10 h 255"/>
                  <a:gd name="T20" fmla="*/ 9 w 262"/>
                  <a:gd name="T21" fmla="*/ 4 h 255"/>
                  <a:gd name="T22" fmla="*/ 11 w 262"/>
                  <a:gd name="T23" fmla="*/ 6 h 255"/>
                  <a:gd name="T24" fmla="*/ 21 w 262"/>
                  <a:gd name="T25" fmla="*/ 0 h 255"/>
                  <a:gd name="T26" fmla="*/ 29 w 262"/>
                  <a:gd name="T27" fmla="*/ 0 h 255"/>
                  <a:gd name="T28" fmla="*/ 43 w 262"/>
                  <a:gd name="T29" fmla="*/ 10 h 255"/>
                  <a:gd name="T30" fmla="*/ 129 w 262"/>
                  <a:gd name="T31" fmla="*/ 9 h 255"/>
                  <a:gd name="T32" fmla="*/ 144 w 262"/>
                  <a:gd name="T33" fmla="*/ 19 h 255"/>
                  <a:gd name="T34" fmla="*/ 164 w 262"/>
                  <a:gd name="T35" fmla="*/ 19 h 255"/>
                  <a:gd name="T36" fmla="*/ 191 w 262"/>
                  <a:gd name="T37" fmla="*/ 24 h 255"/>
                  <a:gd name="T38" fmla="*/ 225 w 262"/>
                  <a:gd name="T39" fmla="*/ 15 h 255"/>
                  <a:gd name="T40" fmla="*/ 243 w 262"/>
                  <a:gd name="T41" fmla="*/ 11 h 255"/>
                  <a:gd name="T42" fmla="*/ 255 w 262"/>
                  <a:gd name="T43" fmla="*/ 13 h 255"/>
                  <a:gd name="T44" fmla="*/ 262 w 262"/>
                  <a:gd name="T45" fmla="*/ 19 h 255"/>
                  <a:gd name="T46" fmla="*/ 255 w 262"/>
                  <a:gd name="T47" fmla="*/ 19 h 255"/>
                  <a:gd name="T48" fmla="*/ 243 w 262"/>
                  <a:gd name="T49" fmla="*/ 25 h 255"/>
                  <a:gd name="T50" fmla="*/ 231 w 262"/>
                  <a:gd name="T51" fmla="*/ 36 h 255"/>
                  <a:gd name="T52" fmla="*/ 227 w 262"/>
                  <a:gd name="T53" fmla="*/ 26 h 255"/>
                  <a:gd name="T54" fmla="*/ 217 w 262"/>
                  <a:gd name="T55" fmla="*/ 25 h 255"/>
                  <a:gd name="T56" fmla="*/ 180 w 262"/>
                  <a:gd name="T57" fmla="*/ 33 h 255"/>
                  <a:gd name="T58" fmla="*/ 180 w 262"/>
                  <a:gd name="T59" fmla="*/ 104 h 255"/>
                  <a:gd name="T60" fmla="*/ 160 w 262"/>
                  <a:gd name="T61" fmla="*/ 104 h 255"/>
                  <a:gd name="T62" fmla="*/ 160 w 262"/>
                  <a:gd name="T63" fmla="*/ 162 h 255"/>
                  <a:gd name="T64" fmla="*/ 160 w 262"/>
                  <a:gd name="T65" fmla="*/ 245 h 255"/>
                  <a:gd name="T66" fmla="*/ 144 w 262"/>
                  <a:gd name="T67" fmla="*/ 255 h 255"/>
                  <a:gd name="T68" fmla="*/ 118 w 262"/>
                  <a:gd name="T69" fmla="*/ 255 h 255"/>
                  <a:gd name="T70" fmla="*/ 115 w 262"/>
                  <a:gd name="T71" fmla="*/ 246 h 255"/>
                  <a:gd name="T72" fmla="*/ 105 w 262"/>
                  <a:gd name="T73" fmla="*/ 240 h 255"/>
                  <a:gd name="T74" fmla="*/ 93 w 262"/>
                  <a:gd name="T75" fmla="*/ 247 h 2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62" h="255">
                    <a:moveTo>
                      <a:pt x="93" y="247"/>
                    </a:moveTo>
                    <a:lnTo>
                      <a:pt x="79" y="235"/>
                    </a:lnTo>
                    <a:lnTo>
                      <a:pt x="69" y="220"/>
                    </a:lnTo>
                    <a:lnTo>
                      <a:pt x="62" y="184"/>
                    </a:lnTo>
                    <a:lnTo>
                      <a:pt x="60" y="168"/>
                    </a:lnTo>
                    <a:lnTo>
                      <a:pt x="54" y="151"/>
                    </a:lnTo>
                    <a:lnTo>
                      <a:pt x="53" y="117"/>
                    </a:lnTo>
                    <a:lnTo>
                      <a:pt x="20" y="53"/>
                    </a:lnTo>
                    <a:lnTo>
                      <a:pt x="1" y="26"/>
                    </a:lnTo>
                    <a:lnTo>
                      <a:pt x="0" y="10"/>
                    </a:lnTo>
                    <a:lnTo>
                      <a:pt x="9" y="4"/>
                    </a:lnTo>
                    <a:lnTo>
                      <a:pt x="11" y="6"/>
                    </a:lnTo>
                    <a:lnTo>
                      <a:pt x="21" y="0"/>
                    </a:lnTo>
                    <a:lnTo>
                      <a:pt x="29" y="0"/>
                    </a:lnTo>
                    <a:lnTo>
                      <a:pt x="43" y="10"/>
                    </a:lnTo>
                    <a:lnTo>
                      <a:pt x="129" y="9"/>
                    </a:lnTo>
                    <a:lnTo>
                      <a:pt x="144" y="19"/>
                    </a:lnTo>
                    <a:lnTo>
                      <a:pt x="164" y="19"/>
                    </a:lnTo>
                    <a:lnTo>
                      <a:pt x="191" y="24"/>
                    </a:lnTo>
                    <a:lnTo>
                      <a:pt x="225" y="15"/>
                    </a:lnTo>
                    <a:lnTo>
                      <a:pt x="243" y="11"/>
                    </a:lnTo>
                    <a:lnTo>
                      <a:pt x="255" y="13"/>
                    </a:lnTo>
                    <a:lnTo>
                      <a:pt x="262" y="19"/>
                    </a:lnTo>
                    <a:lnTo>
                      <a:pt x="255" y="19"/>
                    </a:lnTo>
                    <a:lnTo>
                      <a:pt x="243" y="25"/>
                    </a:lnTo>
                    <a:lnTo>
                      <a:pt x="231" y="36"/>
                    </a:lnTo>
                    <a:lnTo>
                      <a:pt x="227" y="26"/>
                    </a:lnTo>
                    <a:lnTo>
                      <a:pt x="217" y="25"/>
                    </a:lnTo>
                    <a:lnTo>
                      <a:pt x="180" y="33"/>
                    </a:lnTo>
                    <a:lnTo>
                      <a:pt x="180" y="104"/>
                    </a:lnTo>
                    <a:lnTo>
                      <a:pt x="160" y="104"/>
                    </a:lnTo>
                    <a:lnTo>
                      <a:pt x="160" y="162"/>
                    </a:lnTo>
                    <a:lnTo>
                      <a:pt x="160" y="245"/>
                    </a:lnTo>
                    <a:lnTo>
                      <a:pt x="144" y="255"/>
                    </a:lnTo>
                    <a:lnTo>
                      <a:pt x="118" y="255"/>
                    </a:lnTo>
                    <a:lnTo>
                      <a:pt x="115" y="246"/>
                    </a:lnTo>
                    <a:lnTo>
                      <a:pt x="105" y="240"/>
                    </a:lnTo>
                    <a:lnTo>
                      <a:pt x="93" y="247"/>
                    </a:lnTo>
                    <a:close/>
                  </a:path>
                </a:pathLst>
              </a:custGeom>
              <a:grpFill/>
              <a:ln w="6350" cmpd="sng">
                <a:solidFill>
                  <a:schemeClr val="bg1">
                    <a:lumMod val="85000"/>
                  </a:schemeClr>
                </a:solidFill>
                <a:round/>
                <a:headEnd/>
                <a:tailEnd/>
              </a:ln>
            </p:spPr>
            <p:txBody>
              <a:bodyPr/>
              <a:lstStyle/>
              <a:p>
                <a:endParaRPr lang="en-GB" dirty="0"/>
              </a:p>
            </p:txBody>
          </p:sp>
          <p:sp>
            <p:nvSpPr>
              <p:cNvPr id="497" name="Freeform 325"/>
              <p:cNvSpPr>
                <a:spLocks/>
              </p:cNvSpPr>
              <p:nvPr/>
            </p:nvSpPr>
            <p:spPr bwMode="auto">
              <a:xfrm>
                <a:off x="4249" y="3656"/>
                <a:ext cx="162" cy="142"/>
              </a:xfrm>
              <a:custGeom>
                <a:avLst/>
                <a:gdLst>
                  <a:gd name="T0" fmla="*/ 0 w 162"/>
                  <a:gd name="T1" fmla="*/ 142 h 142"/>
                  <a:gd name="T2" fmla="*/ 5 w 162"/>
                  <a:gd name="T3" fmla="*/ 116 h 142"/>
                  <a:gd name="T4" fmla="*/ 10 w 162"/>
                  <a:gd name="T5" fmla="*/ 114 h 142"/>
                  <a:gd name="T6" fmla="*/ 24 w 162"/>
                  <a:gd name="T7" fmla="*/ 81 h 142"/>
                  <a:gd name="T8" fmla="*/ 41 w 162"/>
                  <a:gd name="T9" fmla="*/ 57 h 142"/>
                  <a:gd name="T10" fmla="*/ 49 w 162"/>
                  <a:gd name="T11" fmla="*/ 35 h 142"/>
                  <a:gd name="T12" fmla="*/ 68 w 162"/>
                  <a:gd name="T13" fmla="*/ 20 h 142"/>
                  <a:gd name="T14" fmla="*/ 77 w 162"/>
                  <a:gd name="T15" fmla="*/ 0 h 142"/>
                  <a:gd name="T16" fmla="*/ 162 w 162"/>
                  <a:gd name="T17" fmla="*/ 0 h 142"/>
                  <a:gd name="T18" fmla="*/ 162 w 162"/>
                  <a:gd name="T19" fmla="*/ 10 h 142"/>
                  <a:gd name="T20" fmla="*/ 160 w 162"/>
                  <a:gd name="T21" fmla="*/ 36 h 142"/>
                  <a:gd name="T22" fmla="*/ 99 w 162"/>
                  <a:gd name="T23" fmla="*/ 35 h 142"/>
                  <a:gd name="T24" fmla="*/ 98 w 162"/>
                  <a:gd name="T25" fmla="*/ 89 h 142"/>
                  <a:gd name="T26" fmla="*/ 80 w 162"/>
                  <a:gd name="T27" fmla="*/ 94 h 142"/>
                  <a:gd name="T28" fmla="*/ 74 w 162"/>
                  <a:gd name="T29" fmla="*/ 102 h 142"/>
                  <a:gd name="T30" fmla="*/ 78 w 162"/>
                  <a:gd name="T31" fmla="*/ 133 h 142"/>
                  <a:gd name="T32" fmla="*/ 5 w 162"/>
                  <a:gd name="T33" fmla="*/ 134 h 142"/>
                  <a:gd name="T34" fmla="*/ 0 w 162"/>
                  <a:gd name="T35" fmla="*/ 142 h 1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2" h="142">
                    <a:moveTo>
                      <a:pt x="0" y="142"/>
                    </a:moveTo>
                    <a:lnTo>
                      <a:pt x="5" y="116"/>
                    </a:lnTo>
                    <a:lnTo>
                      <a:pt x="10" y="114"/>
                    </a:lnTo>
                    <a:lnTo>
                      <a:pt x="24" y="81"/>
                    </a:lnTo>
                    <a:lnTo>
                      <a:pt x="41" y="57"/>
                    </a:lnTo>
                    <a:lnTo>
                      <a:pt x="49" y="35"/>
                    </a:lnTo>
                    <a:lnTo>
                      <a:pt x="68" y="20"/>
                    </a:lnTo>
                    <a:lnTo>
                      <a:pt x="77" y="0"/>
                    </a:lnTo>
                    <a:lnTo>
                      <a:pt x="162" y="0"/>
                    </a:lnTo>
                    <a:lnTo>
                      <a:pt x="162" y="10"/>
                    </a:lnTo>
                    <a:lnTo>
                      <a:pt x="160" y="36"/>
                    </a:lnTo>
                    <a:lnTo>
                      <a:pt x="99" y="35"/>
                    </a:lnTo>
                    <a:lnTo>
                      <a:pt x="98" y="89"/>
                    </a:lnTo>
                    <a:lnTo>
                      <a:pt x="80" y="94"/>
                    </a:lnTo>
                    <a:lnTo>
                      <a:pt x="74" y="102"/>
                    </a:lnTo>
                    <a:lnTo>
                      <a:pt x="78" y="133"/>
                    </a:lnTo>
                    <a:lnTo>
                      <a:pt x="5" y="134"/>
                    </a:lnTo>
                    <a:lnTo>
                      <a:pt x="0" y="142"/>
                    </a:lnTo>
                    <a:close/>
                  </a:path>
                </a:pathLst>
              </a:custGeom>
              <a:grpFill/>
              <a:ln w="6350" cmpd="sng">
                <a:solidFill>
                  <a:schemeClr val="bg1">
                    <a:lumMod val="85000"/>
                  </a:schemeClr>
                </a:solidFill>
                <a:round/>
                <a:headEnd/>
                <a:tailEnd/>
              </a:ln>
            </p:spPr>
            <p:txBody>
              <a:bodyPr/>
              <a:lstStyle/>
              <a:p>
                <a:endParaRPr lang="en-GB" dirty="0"/>
              </a:p>
            </p:txBody>
          </p:sp>
          <p:sp>
            <p:nvSpPr>
              <p:cNvPr id="498" name="Freeform 326"/>
              <p:cNvSpPr>
                <a:spLocks/>
              </p:cNvSpPr>
              <p:nvPr/>
            </p:nvSpPr>
            <p:spPr bwMode="auto">
              <a:xfrm>
                <a:off x="5000" y="3755"/>
                <a:ext cx="321" cy="387"/>
              </a:xfrm>
              <a:custGeom>
                <a:avLst/>
                <a:gdLst>
                  <a:gd name="T0" fmla="*/ 258 w 321"/>
                  <a:gd name="T1" fmla="*/ 6 h 387"/>
                  <a:gd name="T2" fmla="*/ 248 w 321"/>
                  <a:gd name="T3" fmla="*/ 16 h 387"/>
                  <a:gd name="T4" fmla="*/ 234 w 321"/>
                  <a:gd name="T5" fmla="*/ 27 h 387"/>
                  <a:gd name="T6" fmla="*/ 219 w 321"/>
                  <a:gd name="T7" fmla="*/ 24 h 387"/>
                  <a:gd name="T8" fmla="*/ 187 w 321"/>
                  <a:gd name="T9" fmla="*/ 19 h 387"/>
                  <a:gd name="T10" fmla="*/ 182 w 321"/>
                  <a:gd name="T11" fmla="*/ 23 h 387"/>
                  <a:gd name="T12" fmla="*/ 61 w 321"/>
                  <a:gd name="T13" fmla="*/ 62 h 387"/>
                  <a:gd name="T14" fmla="*/ 42 w 321"/>
                  <a:gd name="T15" fmla="*/ 74 h 387"/>
                  <a:gd name="T16" fmla="*/ 21 w 321"/>
                  <a:gd name="T17" fmla="*/ 152 h 387"/>
                  <a:gd name="T18" fmla="*/ 8 w 321"/>
                  <a:gd name="T19" fmla="*/ 175 h 387"/>
                  <a:gd name="T20" fmla="*/ 5 w 321"/>
                  <a:gd name="T21" fmla="*/ 187 h 387"/>
                  <a:gd name="T22" fmla="*/ 0 w 321"/>
                  <a:gd name="T23" fmla="*/ 211 h 387"/>
                  <a:gd name="T24" fmla="*/ 10 w 321"/>
                  <a:gd name="T25" fmla="*/ 220 h 387"/>
                  <a:gd name="T26" fmla="*/ 16 w 321"/>
                  <a:gd name="T27" fmla="*/ 244 h 387"/>
                  <a:gd name="T28" fmla="*/ 32 w 321"/>
                  <a:gd name="T29" fmla="*/ 285 h 387"/>
                  <a:gd name="T30" fmla="*/ 46 w 321"/>
                  <a:gd name="T31" fmla="*/ 295 h 387"/>
                  <a:gd name="T32" fmla="*/ 66 w 321"/>
                  <a:gd name="T33" fmla="*/ 311 h 387"/>
                  <a:gd name="T34" fmla="*/ 93 w 321"/>
                  <a:gd name="T35" fmla="*/ 339 h 387"/>
                  <a:gd name="T36" fmla="*/ 110 w 321"/>
                  <a:gd name="T37" fmla="*/ 358 h 387"/>
                  <a:gd name="T38" fmla="*/ 129 w 321"/>
                  <a:gd name="T39" fmla="*/ 374 h 387"/>
                  <a:gd name="T40" fmla="*/ 146 w 321"/>
                  <a:gd name="T41" fmla="*/ 372 h 387"/>
                  <a:gd name="T42" fmla="*/ 175 w 321"/>
                  <a:gd name="T43" fmla="*/ 387 h 387"/>
                  <a:gd name="T44" fmla="*/ 234 w 321"/>
                  <a:gd name="T45" fmla="*/ 379 h 387"/>
                  <a:gd name="T46" fmla="*/ 272 w 321"/>
                  <a:gd name="T47" fmla="*/ 369 h 387"/>
                  <a:gd name="T48" fmla="*/ 258 w 321"/>
                  <a:gd name="T49" fmla="*/ 349 h 387"/>
                  <a:gd name="T50" fmla="*/ 238 w 321"/>
                  <a:gd name="T51" fmla="*/ 321 h 387"/>
                  <a:gd name="T52" fmla="*/ 217 w 321"/>
                  <a:gd name="T53" fmla="*/ 305 h 387"/>
                  <a:gd name="T54" fmla="*/ 231 w 321"/>
                  <a:gd name="T55" fmla="*/ 295 h 387"/>
                  <a:gd name="T56" fmla="*/ 240 w 321"/>
                  <a:gd name="T57" fmla="*/ 254 h 387"/>
                  <a:gd name="T58" fmla="*/ 256 w 321"/>
                  <a:gd name="T59" fmla="*/ 230 h 387"/>
                  <a:gd name="T60" fmla="*/ 283 w 321"/>
                  <a:gd name="T61" fmla="*/ 185 h 387"/>
                  <a:gd name="T62" fmla="*/ 293 w 321"/>
                  <a:gd name="T63" fmla="*/ 123 h 387"/>
                  <a:gd name="T64" fmla="*/ 321 w 321"/>
                  <a:gd name="T65" fmla="*/ 103 h 387"/>
                  <a:gd name="T66" fmla="*/ 297 w 321"/>
                  <a:gd name="T67" fmla="*/ 41 h 387"/>
                  <a:gd name="T68" fmla="*/ 290 w 321"/>
                  <a:gd name="T69" fmla="*/ 23 h 3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1" h="387">
                    <a:moveTo>
                      <a:pt x="266" y="0"/>
                    </a:moveTo>
                    <a:lnTo>
                      <a:pt x="258" y="6"/>
                    </a:lnTo>
                    <a:lnTo>
                      <a:pt x="253" y="5"/>
                    </a:lnTo>
                    <a:lnTo>
                      <a:pt x="248" y="16"/>
                    </a:lnTo>
                    <a:lnTo>
                      <a:pt x="238" y="19"/>
                    </a:lnTo>
                    <a:lnTo>
                      <a:pt x="234" y="27"/>
                    </a:lnTo>
                    <a:lnTo>
                      <a:pt x="226" y="27"/>
                    </a:lnTo>
                    <a:lnTo>
                      <a:pt x="219" y="24"/>
                    </a:lnTo>
                    <a:lnTo>
                      <a:pt x="185" y="23"/>
                    </a:lnTo>
                    <a:lnTo>
                      <a:pt x="187" y="19"/>
                    </a:lnTo>
                    <a:lnTo>
                      <a:pt x="184" y="19"/>
                    </a:lnTo>
                    <a:lnTo>
                      <a:pt x="182" y="23"/>
                    </a:lnTo>
                    <a:lnTo>
                      <a:pt x="61" y="23"/>
                    </a:lnTo>
                    <a:lnTo>
                      <a:pt x="61" y="62"/>
                    </a:lnTo>
                    <a:lnTo>
                      <a:pt x="42" y="63"/>
                    </a:lnTo>
                    <a:lnTo>
                      <a:pt x="42" y="74"/>
                    </a:lnTo>
                    <a:lnTo>
                      <a:pt x="42" y="149"/>
                    </a:lnTo>
                    <a:lnTo>
                      <a:pt x="21" y="152"/>
                    </a:lnTo>
                    <a:lnTo>
                      <a:pt x="18" y="162"/>
                    </a:lnTo>
                    <a:lnTo>
                      <a:pt x="8" y="175"/>
                    </a:lnTo>
                    <a:lnTo>
                      <a:pt x="8" y="183"/>
                    </a:lnTo>
                    <a:lnTo>
                      <a:pt x="5" y="187"/>
                    </a:lnTo>
                    <a:lnTo>
                      <a:pt x="0" y="205"/>
                    </a:lnTo>
                    <a:lnTo>
                      <a:pt x="0" y="211"/>
                    </a:lnTo>
                    <a:lnTo>
                      <a:pt x="8" y="210"/>
                    </a:lnTo>
                    <a:lnTo>
                      <a:pt x="10" y="220"/>
                    </a:lnTo>
                    <a:lnTo>
                      <a:pt x="20" y="239"/>
                    </a:lnTo>
                    <a:lnTo>
                      <a:pt x="16" y="244"/>
                    </a:lnTo>
                    <a:lnTo>
                      <a:pt x="32" y="262"/>
                    </a:lnTo>
                    <a:lnTo>
                      <a:pt x="32" y="285"/>
                    </a:lnTo>
                    <a:lnTo>
                      <a:pt x="44" y="290"/>
                    </a:lnTo>
                    <a:lnTo>
                      <a:pt x="46" y="295"/>
                    </a:lnTo>
                    <a:lnTo>
                      <a:pt x="64" y="301"/>
                    </a:lnTo>
                    <a:lnTo>
                      <a:pt x="66" y="311"/>
                    </a:lnTo>
                    <a:lnTo>
                      <a:pt x="86" y="324"/>
                    </a:lnTo>
                    <a:lnTo>
                      <a:pt x="93" y="339"/>
                    </a:lnTo>
                    <a:lnTo>
                      <a:pt x="106" y="348"/>
                    </a:lnTo>
                    <a:lnTo>
                      <a:pt x="110" y="358"/>
                    </a:lnTo>
                    <a:lnTo>
                      <a:pt x="120" y="370"/>
                    </a:lnTo>
                    <a:lnTo>
                      <a:pt x="129" y="374"/>
                    </a:lnTo>
                    <a:lnTo>
                      <a:pt x="134" y="370"/>
                    </a:lnTo>
                    <a:lnTo>
                      <a:pt x="146" y="372"/>
                    </a:lnTo>
                    <a:lnTo>
                      <a:pt x="152" y="368"/>
                    </a:lnTo>
                    <a:lnTo>
                      <a:pt x="175" y="387"/>
                    </a:lnTo>
                    <a:lnTo>
                      <a:pt x="224" y="384"/>
                    </a:lnTo>
                    <a:lnTo>
                      <a:pt x="234" y="379"/>
                    </a:lnTo>
                    <a:lnTo>
                      <a:pt x="244" y="369"/>
                    </a:lnTo>
                    <a:lnTo>
                      <a:pt x="272" y="369"/>
                    </a:lnTo>
                    <a:lnTo>
                      <a:pt x="272" y="354"/>
                    </a:lnTo>
                    <a:lnTo>
                      <a:pt x="258" y="349"/>
                    </a:lnTo>
                    <a:lnTo>
                      <a:pt x="250" y="328"/>
                    </a:lnTo>
                    <a:lnTo>
                      <a:pt x="238" y="321"/>
                    </a:lnTo>
                    <a:lnTo>
                      <a:pt x="232" y="311"/>
                    </a:lnTo>
                    <a:lnTo>
                      <a:pt x="217" y="305"/>
                    </a:lnTo>
                    <a:lnTo>
                      <a:pt x="220" y="295"/>
                    </a:lnTo>
                    <a:lnTo>
                      <a:pt x="231" y="295"/>
                    </a:lnTo>
                    <a:lnTo>
                      <a:pt x="237" y="290"/>
                    </a:lnTo>
                    <a:lnTo>
                      <a:pt x="240" y="254"/>
                    </a:lnTo>
                    <a:lnTo>
                      <a:pt x="253" y="245"/>
                    </a:lnTo>
                    <a:lnTo>
                      <a:pt x="256" y="230"/>
                    </a:lnTo>
                    <a:lnTo>
                      <a:pt x="277" y="206"/>
                    </a:lnTo>
                    <a:lnTo>
                      <a:pt x="283" y="185"/>
                    </a:lnTo>
                    <a:lnTo>
                      <a:pt x="282" y="167"/>
                    </a:lnTo>
                    <a:lnTo>
                      <a:pt x="293" y="123"/>
                    </a:lnTo>
                    <a:lnTo>
                      <a:pt x="319" y="112"/>
                    </a:lnTo>
                    <a:lnTo>
                      <a:pt x="321" y="103"/>
                    </a:lnTo>
                    <a:lnTo>
                      <a:pt x="300" y="86"/>
                    </a:lnTo>
                    <a:lnTo>
                      <a:pt x="297" y="41"/>
                    </a:lnTo>
                    <a:lnTo>
                      <a:pt x="291" y="34"/>
                    </a:lnTo>
                    <a:lnTo>
                      <a:pt x="290" y="23"/>
                    </a:lnTo>
                    <a:lnTo>
                      <a:pt x="266" y="0"/>
                    </a:lnTo>
                    <a:close/>
                  </a:path>
                </a:pathLst>
              </a:custGeom>
              <a:grpFill/>
              <a:ln w="6350" cmpd="sng">
                <a:solidFill>
                  <a:schemeClr val="bg1">
                    <a:lumMod val="85000"/>
                  </a:schemeClr>
                </a:solidFill>
                <a:round/>
                <a:headEnd/>
                <a:tailEnd/>
              </a:ln>
            </p:spPr>
            <p:txBody>
              <a:bodyPr/>
              <a:lstStyle/>
              <a:p>
                <a:endParaRPr lang="en-GB" dirty="0"/>
              </a:p>
            </p:txBody>
          </p:sp>
          <p:sp>
            <p:nvSpPr>
              <p:cNvPr id="499" name="Freeform 327"/>
              <p:cNvSpPr>
                <a:spLocks/>
              </p:cNvSpPr>
              <p:nvPr/>
            </p:nvSpPr>
            <p:spPr bwMode="auto">
              <a:xfrm>
                <a:off x="5173" y="4724"/>
                <a:ext cx="24" cy="32"/>
              </a:xfrm>
              <a:custGeom>
                <a:avLst/>
                <a:gdLst>
                  <a:gd name="T0" fmla="*/ 22 w 24"/>
                  <a:gd name="T1" fmla="*/ 3 h 32"/>
                  <a:gd name="T2" fmla="*/ 20 w 24"/>
                  <a:gd name="T3" fmla="*/ 5 h 32"/>
                  <a:gd name="T4" fmla="*/ 12 w 24"/>
                  <a:gd name="T5" fmla="*/ 0 h 32"/>
                  <a:gd name="T6" fmla="*/ 8 w 24"/>
                  <a:gd name="T7" fmla="*/ 3 h 32"/>
                  <a:gd name="T8" fmla="*/ 0 w 24"/>
                  <a:gd name="T9" fmla="*/ 20 h 32"/>
                  <a:gd name="T10" fmla="*/ 4 w 24"/>
                  <a:gd name="T11" fmla="*/ 30 h 32"/>
                  <a:gd name="T12" fmla="*/ 12 w 24"/>
                  <a:gd name="T13" fmla="*/ 32 h 32"/>
                  <a:gd name="T14" fmla="*/ 18 w 24"/>
                  <a:gd name="T15" fmla="*/ 32 h 32"/>
                  <a:gd name="T16" fmla="*/ 24 w 24"/>
                  <a:gd name="T17" fmla="*/ 23 h 32"/>
                  <a:gd name="T18" fmla="*/ 22 w 24"/>
                  <a:gd name="T19" fmla="*/ 3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32">
                    <a:moveTo>
                      <a:pt x="22" y="3"/>
                    </a:moveTo>
                    <a:lnTo>
                      <a:pt x="20" y="5"/>
                    </a:lnTo>
                    <a:lnTo>
                      <a:pt x="12" y="0"/>
                    </a:lnTo>
                    <a:lnTo>
                      <a:pt x="8" y="3"/>
                    </a:lnTo>
                    <a:lnTo>
                      <a:pt x="0" y="20"/>
                    </a:lnTo>
                    <a:lnTo>
                      <a:pt x="4" y="30"/>
                    </a:lnTo>
                    <a:lnTo>
                      <a:pt x="12" y="32"/>
                    </a:lnTo>
                    <a:lnTo>
                      <a:pt x="18" y="32"/>
                    </a:lnTo>
                    <a:lnTo>
                      <a:pt x="24" y="23"/>
                    </a:lnTo>
                    <a:lnTo>
                      <a:pt x="22" y="3"/>
                    </a:lnTo>
                    <a:close/>
                  </a:path>
                </a:pathLst>
              </a:custGeom>
              <a:grpFill/>
              <a:ln w="6350" cmpd="sng">
                <a:solidFill>
                  <a:schemeClr val="bg1">
                    <a:lumMod val="85000"/>
                  </a:schemeClr>
                </a:solidFill>
                <a:round/>
                <a:headEnd/>
                <a:tailEnd/>
              </a:ln>
            </p:spPr>
            <p:txBody>
              <a:bodyPr/>
              <a:lstStyle/>
              <a:p>
                <a:endParaRPr lang="en-GB" dirty="0"/>
              </a:p>
            </p:txBody>
          </p:sp>
          <p:sp>
            <p:nvSpPr>
              <p:cNvPr id="500" name="Freeform 328"/>
              <p:cNvSpPr>
                <a:spLocks/>
              </p:cNvSpPr>
              <p:nvPr/>
            </p:nvSpPr>
            <p:spPr bwMode="auto">
              <a:xfrm>
                <a:off x="4573" y="3996"/>
                <a:ext cx="41" cy="99"/>
              </a:xfrm>
              <a:custGeom>
                <a:avLst/>
                <a:gdLst>
                  <a:gd name="T0" fmla="*/ 41 w 41"/>
                  <a:gd name="T1" fmla="*/ 96 h 99"/>
                  <a:gd name="T2" fmla="*/ 28 w 41"/>
                  <a:gd name="T3" fmla="*/ 99 h 99"/>
                  <a:gd name="T4" fmla="*/ 17 w 41"/>
                  <a:gd name="T5" fmla="*/ 84 h 99"/>
                  <a:gd name="T6" fmla="*/ 13 w 41"/>
                  <a:gd name="T7" fmla="*/ 35 h 99"/>
                  <a:gd name="T8" fmla="*/ 10 w 41"/>
                  <a:gd name="T9" fmla="*/ 19 h 99"/>
                  <a:gd name="T10" fmla="*/ 1 w 41"/>
                  <a:gd name="T11" fmla="*/ 10 h 99"/>
                  <a:gd name="T12" fmla="*/ 3 w 41"/>
                  <a:gd name="T13" fmla="*/ 3 h 99"/>
                  <a:gd name="T14" fmla="*/ 0 w 41"/>
                  <a:gd name="T15" fmla="*/ 0 h 99"/>
                  <a:gd name="T16" fmla="*/ 13 w 41"/>
                  <a:gd name="T17" fmla="*/ 4 h 99"/>
                  <a:gd name="T18" fmla="*/ 21 w 41"/>
                  <a:gd name="T19" fmla="*/ 3 h 99"/>
                  <a:gd name="T20" fmla="*/ 19 w 41"/>
                  <a:gd name="T21" fmla="*/ 16 h 99"/>
                  <a:gd name="T22" fmla="*/ 29 w 41"/>
                  <a:gd name="T23" fmla="*/ 25 h 99"/>
                  <a:gd name="T24" fmla="*/ 36 w 41"/>
                  <a:gd name="T25" fmla="*/ 48 h 99"/>
                  <a:gd name="T26" fmla="*/ 36 w 41"/>
                  <a:gd name="T27" fmla="*/ 87 h 99"/>
                  <a:gd name="T28" fmla="*/ 41 w 41"/>
                  <a:gd name="T29" fmla="*/ 96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99">
                    <a:moveTo>
                      <a:pt x="41" y="96"/>
                    </a:moveTo>
                    <a:lnTo>
                      <a:pt x="28" y="99"/>
                    </a:lnTo>
                    <a:lnTo>
                      <a:pt x="17" y="84"/>
                    </a:lnTo>
                    <a:lnTo>
                      <a:pt x="13" y="35"/>
                    </a:lnTo>
                    <a:lnTo>
                      <a:pt x="10" y="19"/>
                    </a:lnTo>
                    <a:lnTo>
                      <a:pt x="1" y="10"/>
                    </a:lnTo>
                    <a:lnTo>
                      <a:pt x="3" y="3"/>
                    </a:lnTo>
                    <a:lnTo>
                      <a:pt x="0" y="0"/>
                    </a:lnTo>
                    <a:lnTo>
                      <a:pt x="13" y="4"/>
                    </a:lnTo>
                    <a:lnTo>
                      <a:pt x="21" y="3"/>
                    </a:lnTo>
                    <a:lnTo>
                      <a:pt x="19" y="16"/>
                    </a:lnTo>
                    <a:lnTo>
                      <a:pt x="29" y="25"/>
                    </a:lnTo>
                    <a:lnTo>
                      <a:pt x="36" y="48"/>
                    </a:lnTo>
                    <a:lnTo>
                      <a:pt x="36" y="87"/>
                    </a:lnTo>
                    <a:lnTo>
                      <a:pt x="41" y="96"/>
                    </a:lnTo>
                    <a:close/>
                  </a:path>
                </a:pathLst>
              </a:custGeom>
              <a:grpFill/>
              <a:ln w="6350" cmpd="sng">
                <a:solidFill>
                  <a:schemeClr val="bg1">
                    <a:lumMod val="85000"/>
                  </a:schemeClr>
                </a:solidFill>
                <a:round/>
                <a:headEnd/>
                <a:tailEnd/>
              </a:ln>
            </p:spPr>
            <p:txBody>
              <a:bodyPr/>
              <a:lstStyle/>
              <a:p>
                <a:endParaRPr lang="en-GB" dirty="0"/>
              </a:p>
            </p:txBody>
          </p:sp>
          <p:grpSp>
            <p:nvGrpSpPr>
              <p:cNvPr id="501" name="Group 329"/>
              <p:cNvGrpSpPr>
                <a:grpSpLocks/>
              </p:cNvGrpSpPr>
              <p:nvPr/>
            </p:nvGrpSpPr>
            <p:grpSpPr bwMode="auto">
              <a:xfrm>
                <a:off x="4719" y="3435"/>
                <a:ext cx="76" cy="163"/>
                <a:chOff x="4719" y="3435"/>
                <a:chExt cx="76" cy="163"/>
              </a:xfrm>
              <a:grpFill/>
            </p:grpSpPr>
            <p:sp>
              <p:nvSpPr>
                <p:cNvPr id="519" name="Freeform 330"/>
                <p:cNvSpPr>
                  <a:spLocks/>
                </p:cNvSpPr>
                <p:nvPr/>
              </p:nvSpPr>
              <p:spPr bwMode="auto">
                <a:xfrm>
                  <a:off x="4719" y="3435"/>
                  <a:ext cx="76" cy="163"/>
                </a:xfrm>
                <a:custGeom>
                  <a:avLst/>
                  <a:gdLst>
                    <a:gd name="T0" fmla="*/ 26 w 76"/>
                    <a:gd name="T1" fmla="*/ 9 h 163"/>
                    <a:gd name="T2" fmla="*/ 44 w 76"/>
                    <a:gd name="T3" fmla="*/ 0 h 163"/>
                    <a:gd name="T4" fmla="*/ 55 w 76"/>
                    <a:gd name="T5" fmla="*/ 2 h 163"/>
                    <a:gd name="T6" fmla="*/ 56 w 76"/>
                    <a:gd name="T7" fmla="*/ 12 h 163"/>
                    <a:gd name="T8" fmla="*/ 60 w 76"/>
                    <a:gd name="T9" fmla="*/ 14 h 163"/>
                    <a:gd name="T10" fmla="*/ 71 w 76"/>
                    <a:gd name="T11" fmla="*/ 6 h 163"/>
                    <a:gd name="T12" fmla="*/ 72 w 76"/>
                    <a:gd name="T13" fmla="*/ 11 h 163"/>
                    <a:gd name="T14" fmla="*/ 60 w 76"/>
                    <a:gd name="T15" fmla="*/ 28 h 163"/>
                    <a:gd name="T16" fmla="*/ 63 w 76"/>
                    <a:gd name="T17" fmla="*/ 35 h 163"/>
                    <a:gd name="T18" fmla="*/ 71 w 76"/>
                    <a:gd name="T19" fmla="*/ 40 h 163"/>
                    <a:gd name="T20" fmla="*/ 72 w 76"/>
                    <a:gd name="T21" fmla="*/ 49 h 163"/>
                    <a:gd name="T22" fmla="*/ 67 w 76"/>
                    <a:gd name="T23" fmla="*/ 60 h 163"/>
                    <a:gd name="T24" fmla="*/ 53 w 76"/>
                    <a:gd name="T25" fmla="*/ 71 h 163"/>
                    <a:gd name="T26" fmla="*/ 52 w 76"/>
                    <a:gd name="T27" fmla="*/ 78 h 163"/>
                    <a:gd name="T28" fmla="*/ 48 w 76"/>
                    <a:gd name="T29" fmla="*/ 77 h 163"/>
                    <a:gd name="T30" fmla="*/ 48 w 76"/>
                    <a:gd name="T31" fmla="*/ 80 h 163"/>
                    <a:gd name="T32" fmla="*/ 53 w 76"/>
                    <a:gd name="T33" fmla="*/ 86 h 163"/>
                    <a:gd name="T34" fmla="*/ 62 w 76"/>
                    <a:gd name="T35" fmla="*/ 90 h 163"/>
                    <a:gd name="T36" fmla="*/ 67 w 76"/>
                    <a:gd name="T37" fmla="*/ 88 h 163"/>
                    <a:gd name="T38" fmla="*/ 71 w 76"/>
                    <a:gd name="T39" fmla="*/ 97 h 163"/>
                    <a:gd name="T40" fmla="*/ 76 w 76"/>
                    <a:gd name="T41" fmla="*/ 98 h 163"/>
                    <a:gd name="T42" fmla="*/ 75 w 76"/>
                    <a:gd name="T43" fmla="*/ 117 h 163"/>
                    <a:gd name="T44" fmla="*/ 52 w 76"/>
                    <a:gd name="T45" fmla="*/ 134 h 163"/>
                    <a:gd name="T46" fmla="*/ 52 w 76"/>
                    <a:gd name="T47" fmla="*/ 153 h 163"/>
                    <a:gd name="T48" fmla="*/ 40 w 76"/>
                    <a:gd name="T49" fmla="*/ 163 h 163"/>
                    <a:gd name="T50" fmla="*/ 32 w 76"/>
                    <a:gd name="T51" fmla="*/ 123 h 163"/>
                    <a:gd name="T52" fmla="*/ 16 w 76"/>
                    <a:gd name="T53" fmla="*/ 114 h 163"/>
                    <a:gd name="T54" fmla="*/ 13 w 76"/>
                    <a:gd name="T55" fmla="*/ 100 h 163"/>
                    <a:gd name="T56" fmla="*/ 4 w 76"/>
                    <a:gd name="T57" fmla="*/ 96 h 163"/>
                    <a:gd name="T58" fmla="*/ 0 w 76"/>
                    <a:gd name="T59" fmla="*/ 80 h 163"/>
                    <a:gd name="T60" fmla="*/ 17 w 76"/>
                    <a:gd name="T61" fmla="*/ 65 h 163"/>
                    <a:gd name="T62" fmla="*/ 21 w 76"/>
                    <a:gd name="T63" fmla="*/ 51 h 163"/>
                    <a:gd name="T64" fmla="*/ 18 w 76"/>
                    <a:gd name="T65" fmla="*/ 35 h 163"/>
                    <a:gd name="T66" fmla="*/ 21 w 76"/>
                    <a:gd name="T67" fmla="*/ 21 h 163"/>
                    <a:gd name="T68" fmla="*/ 17 w 76"/>
                    <a:gd name="T69" fmla="*/ 19 h 163"/>
                    <a:gd name="T70" fmla="*/ 26 w 76"/>
                    <a:gd name="T71" fmla="*/ 9 h 1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6" h="163">
                      <a:moveTo>
                        <a:pt x="26" y="9"/>
                      </a:moveTo>
                      <a:lnTo>
                        <a:pt x="44" y="0"/>
                      </a:lnTo>
                      <a:lnTo>
                        <a:pt x="55" y="2"/>
                      </a:lnTo>
                      <a:lnTo>
                        <a:pt x="56" y="12"/>
                      </a:lnTo>
                      <a:lnTo>
                        <a:pt x="60" y="14"/>
                      </a:lnTo>
                      <a:lnTo>
                        <a:pt x="71" y="6"/>
                      </a:lnTo>
                      <a:lnTo>
                        <a:pt x="72" y="11"/>
                      </a:lnTo>
                      <a:lnTo>
                        <a:pt x="60" y="28"/>
                      </a:lnTo>
                      <a:lnTo>
                        <a:pt x="63" y="35"/>
                      </a:lnTo>
                      <a:lnTo>
                        <a:pt x="71" y="40"/>
                      </a:lnTo>
                      <a:lnTo>
                        <a:pt x="72" y="49"/>
                      </a:lnTo>
                      <a:lnTo>
                        <a:pt x="67" y="60"/>
                      </a:lnTo>
                      <a:lnTo>
                        <a:pt x="53" y="71"/>
                      </a:lnTo>
                      <a:lnTo>
                        <a:pt x="52" y="78"/>
                      </a:lnTo>
                      <a:lnTo>
                        <a:pt x="48" y="77"/>
                      </a:lnTo>
                      <a:lnTo>
                        <a:pt x="48" y="80"/>
                      </a:lnTo>
                      <a:lnTo>
                        <a:pt x="53" y="86"/>
                      </a:lnTo>
                      <a:lnTo>
                        <a:pt x="62" y="90"/>
                      </a:lnTo>
                      <a:lnTo>
                        <a:pt x="67" y="88"/>
                      </a:lnTo>
                      <a:lnTo>
                        <a:pt x="71" y="97"/>
                      </a:lnTo>
                      <a:lnTo>
                        <a:pt x="76" y="98"/>
                      </a:lnTo>
                      <a:lnTo>
                        <a:pt x="75" y="117"/>
                      </a:lnTo>
                      <a:lnTo>
                        <a:pt x="52" y="134"/>
                      </a:lnTo>
                      <a:lnTo>
                        <a:pt x="52" y="153"/>
                      </a:lnTo>
                      <a:lnTo>
                        <a:pt x="40" y="163"/>
                      </a:lnTo>
                      <a:lnTo>
                        <a:pt x="32" y="123"/>
                      </a:lnTo>
                      <a:lnTo>
                        <a:pt x="16" y="114"/>
                      </a:lnTo>
                      <a:lnTo>
                        <a:pt x="13" y="100"/>
                      </a:lnTo>
                      <a:lnTo>
                        <a:pt x="4" y="96"/>
                      </a:lnTo>
                      <a:lnTo>
                        <a:pt x="0" y="80"/>
                      </a:lnTo>
                      <a:lnTo>
                        <a:pt x="17" y="65"/>
                      </a:lnTo>
                      <a:lnTo>
                        <a:pt x="21" y="51"/>
                      </a:lnTo>
                      <a:lnTo>
                        <a:pt x="18" y="35"/>
                      </a:lnTo>
                      <a:lnTo>
                        <a:pt x="21" y="21"/>
                      </a:lnTo>
                      <a:lnTo>
                        <a:pt x="17" y="19"/>
                      </a:lnTo>
                      <a:lnTo>
                        <a:pt x="26" y="9"/>
                      </a:lnTo>
                      <a:close/>
                    </a:path>
                  </a:pathLst>
                </a:custGeom>
                <a:grpFill/>
                <a:ln w="6350" cmpd="sng">
                  <a:solidFill>
                    <a:schemeClr val="bg1">
                      <a:lumMod val="85000"/>
                    </a:schemeClr>
                  </a:solidFill>
                  <a:round/>
                  <a:headEnd/>
                  <a:tailEnd/>
                </a:ln>
              </p:spPr>
              <p:txBody>
                <a:bodyPr/>
                <a:lstStyle/>
                <a:p>
                  <a:endParaRPr lang="en-GB" dirty="0"/>
                </a:p>
              </p:txBody>
            </p:sp>
            <p:sp>
              <p:nvSpPr>
                <p:cNvPr id="520" name="Freeform 331"/>
                <p:cNvSpPr>
                  <a:spLocks/>
                </p:cNvSpPr>
                <p:nvPr/>
              </p:nvSpPr>
              <p:spPr bwMode="auto">
                <a:xfrm>
                  <a:off x="4781" y="3517"/>
                  <a:ext cx="5" cy="4"/>
                </a:xfrm>
                <a:custGeom>
                  <a:avLst/>
                  <a:gdLst>
                    <a:gd name="T0" fmla="*/ 4 w 5"/>
                    <a:gd name="T1" fmla="*/ 0 h 4"/>
                    <a:gd name="T2" fmla="*/ 5 w 5"/>
                    <a:gd name="T3" fmla="*/ 4 h 4"/>
                    <a:gd name="T4" fmla="*/ 0 w 5"/>
                    <a:gd name="T5" fmla="*/ 4 h 4"/>
                    <a:gd name="T6" fmla="*/ 4 w 5"/>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
                      <a:moveTo>
                        <a:pt x="4" y="0"/>
                      </a:moveTo>
                      <a:lnTo>
                        <a:pt x="5" y="4"/>
                      </a:lnTo>
                      <a:lnTo>
                        <a:pt x="0" y="4"/>
                      </a:lnTo>
                      <a:lnTo>
                        <a:pt x="4" y="0"/>
                      </a:lnTo>
                      <a:close/>
                    </a:path>
                  </a:pathLst>
                </a:custGeom>
                <a:grpFill/>
                <a:ln w="6350" cmpd="sng">
                  <a:solidFill>
                    <a:schemeClr val="bg1">
                      <a:lumMod val="85000"/>
                    </a:schemeClr>
                  </a:solidFill>
                  <a:round/>
                  <a:headEnd/>
                  <a:tailEnd/>
                </a:ln>
              </p:spPr>
              <p:txBody>
                <a:bodyPr/>
                <a:lstStyle/>
                <a:p>
                  <a:endParaRPr lang="en-GB" dirty="0"/>
                </a:p>
              </p:txBody>
            </p:sp>
          </p:grpSp>
          <p:sp>
            <p:nvSpPr>
              <p:cNvPr id="502" name="Freeform 332"/>
              <p:cNvSpPr>
                <a:spLocks/>
              </p:cNvSpPr>
              <p:nvPr/>
            </p:nvSpPr>
            <p:spPr bwMode="auto">
              <a:xfrm>
                <a:off x="4476" y="3920"/>
                <a:ext cx="146" cy="108"/>
              </a:xfrm>
              <a:custGeom>
                <a:avLst/>
                <a:gdLst>
                  <a:gd name="T0" fmla="*/ 0 w 146"/>
                  <a:gd name="T1" fmla="*/ 92 h 108"/>
                  <a:gd name="T2" fmla="*/ 10 w 146"/>
                  <a:gd name="T3" fmla="*/ 104 h 108"/>
                  <a:gd name="T4" fmla="*/ 15 w 146"/>
                  <a:gd name="T5" fmla="*/ 105 h 108"/>
                  <a:gd name="T6" fmla="*/ 30 w 146"/>
                  <a:gd name="T7" fmla="*/ 99 h 108"/>
                  <a:gd name="T8" fmla="*/ 39 w 146"/>
                  <a:gd name="T9" fmla="*/ 100 h 108"/>
                  <a:gd name="T10" fmla="*/ 45 w 146"/>
                  <a:gd name="T11" fmla="*/ 108 h 108"/>
                  <a:gd name="T12" fmla="*/ 49 w 146"/>
                  <a:gd name="T13" fmla="*/ 108 h 108"/>
                  <a:gd name="T14" fmla="*/ 44 w 146"/>
                  <a:gd name="T15" fmla="*/ 85 h 108"/>
                  <a:gd name="T16" fmla="*/ 45 w 146"/>
                  <a:gd name="T17" fmla="*/ 79 h 108"/>
                  <a:gd name="T18" fmla="*/ 84 w 146"/>
                  <a:gd name="T19" fmla="*/ 80 h 108"/>
                  <a:gd name="T20" fmla="*/ 97 w 146"/>
                  <a:gd name="T21" fmla="*/ 76 h 108"/>
                  <a:gd name="T22" fmla="*/ 110 w 146"/>
                  <a:gd name="T23" fmla="*/ 80 h 108"/>
                  <a:gd name="T24" fmla="*/ 118 w 146"/>
                  <a:gd name="T25" fmla="*/ 79 h 108"/>
                  <a:gd name="T26" fmla="*/ 127 w 146"/>
                  <a:gd name="T27" fmla="*/ 69 h 108"/>
                  <a:gd name="T28" fmla="*/ 139 w 146"/>
                  <a:gd name="T29" fmla="*/ 70 h 108"/>
                  <a:gd name="T30" fmla="*/ 146 w 146"/>
                  <a:gd name="T31" fmla="*/ 60 h 108"/>
                  <a:gd name="T32" fmla="*/ 141 w 146"/>
                  <a:gd name="T33" fmla="*/ 54 h 108"/>
                  <a:gd name="T34" fmla="*/ 143 w 146"/>
                  <a:gd name="T35" fmla="*/ 50 h 108"/>
                  <a:gd name="T36" fmla="*/ 141 w 146"/>
                  <a:gd name="T37" fmla="*/ 46 h 108"/>
                  <a:gd name="T38" fmla="*/ 126 w 146"/>
                  <a:gd name="T39" fmla="*/ 45 h 108"/>
                  <a:gd name="T40" fmla="*/ 107 w 146"/>
                  <a:gd name="T41" fmla="*/ 20 h 108"/>
                  <a:gd name="T42" fmla="*/ 102 w 146"/>
                  <a:gd name="T43" fmla="*/ 8 h 108"/>
                  <a:gd name="T44" fmla="*/ 103 w 146"/>
                  <a:gd name="T45" fmla="*/ 0 h 108"/>
                  <a:gd name="T46" fmla="*/ 84 w 146"/>
                  <a:gd name="T47" fmla="*/ 2 h 108"/>
                  <a:gd name="T48" fmla="*/ 53 w 146"/>
                  <a:gd name="T49" fmla="*/ 27 h 108"/>
                  <a:gd name="T50" fmla="*/ 25 w 146"/>
                  <a:gd name="T51" fmla="*/ 36 h 108"/>
                  <a:gd name="T52" fmla="*/ 18 w 146"/>
                  <a:gd name="T53" fmla="*/ 54 h 108"/>
                  <a:gd name="T54" fmla="*/ 4 w 146"/>
                  <a:gd name="T55" fmla="*/ 69 h 108"/>
                  <a:gd name="T56" fmla="*/ 0 w 146"/>
                  <a:gd name="T57" fmla="*/ 92 h 1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08">
                    <a:moveTo>
                      <a:pt x="0" y="92"/>
                    </a:moveTo>
                    <a:lnTo>
                      <a:pt x="10" y="104"/>
                    </a:lnTo>
                    <a:lnTo>
                      <a:pt x="15" y="105"/>
                    </a:lnTo>
                    <a:lnTo>
                      <a:pt x="30" y="99"/>
                    </a:lnTo>
                    <a:lnTo>
                      <a:pt x="39" y="100"/>
                    </a:lnTo>
                    <a:lnTo>
                      <a:pt x="45" y="108"/>
                    </a:lnTo>
                    <a:lnTo>
                      <a:pt x="49" y="108"/>
                    </a:lnTo>
                    <a:lnTo>
                      <a:pt x="44" y="85"/>
                    </a:lnTo>
                    <a:lnTo>
                      <a:pt x="45" y="79"/>
                    </a:lnTo>
                    <a:lnTo>
                      <a:pt x="84" y="80"/>
                    </a:lnTo>
                    <a:lnTo>
                      <a:pt x="97" y="76"/>
                    </a:lnTo>
                    <a:lnTo>
                      <a:pt x="110" y="80"/>
                    </a:lnTo>
                    <a:lnTo>
                      <a:pt x="118" y="79"/>
                    </a:lnTo>
                    <a:lnTo>
                      <a:pt x="127" y="69"/>
                    </a:lnTo>
                    <a:lnTo>
                      <a:pt x="139" y="70"/>
                    </a:lnTo>
                    <a:lnTo>
                      <a:pt x="146" y="60"/>
                    </a:lnTo>
                    <a:lnTo>
                      <a:pt x="141" y="54"/>
                    </a:lnTo>
                    <a:lnTo>
                      <a:pt x="143" y="50"/>
                    </a:lnTo>
                    <a:lnTo>
                      <a:pt x="141" y="46"/>
                    </a:lnTo>
                    <a:lnTo>
                      <a:pt x="126" y="45"/>
                    </a:lnTo>
                    <a:lnTo>
                      <a:pt x="107" y="20"/>
                    </a:lnTo>
                    <a:lnTo>
                      <a:pt x="102" y="8"/>
                    </a:lnTo>
                    <a:lnTo>
                      <a:pt x="103" y="0"/>
                    </a:lnTo>
                    <a:lnTo>
                      <a:pt x="84" y="2"/>
                    </a:lnTo>
                    <a:lnTo>
                      <a:pt x="53" y="27"/>
                    </a:lnTo>
                    <a:lnTo>
                      <a:pt x="25" y="36"/>
                    </a:lnTo>
                    <a:lnTo>
                      <a:pt x="18" y="54"/>
                    </a:lnTo>
                    <a:lnTo>
                      <a:pt x="4" y="69"/>
                    </a:lnTo>
                    <a:lnTo>
                      <a:pt x="0" y="92"/>
                    </a:lnTo>
                    <a:close/>
                  </a:path>
                </a:pathLst>
              </a:custGeom>
              <a:grpFill/>
              <a:ln w="6350" cmpd="sng">
                <a:solidFill>
                  <a:schemeClr val="bg1">
                    <a:lumMod val="85000"/>
                  </a:schemeClr>
                </a:solidFill>
                <a:round/>
                <a:headEnd/>
                <a:tailEnd/>
              </a:ln>
            </p:spPr>
            <p:txBody>
              <a:bodyPr/>
              <a:lstStyle/>
              <a:p>
                <a:endParaRPr lang="en-GB" dirty="0"/>
              </a:p>
            </p:txBody>
          </p:sp>
          <p:sp>
            <p:nvSpPr>
              <p:cNvPr id="503" name="Freeform 333"/>
              <p:cNvSpPr>
                <a:spLocks/>
              </p:cNvSpPr>
              <p:nvPr/>
            </p:nvSpPr>
            <p:spPr bwMode="auto">
              <a:xfrm>
                <a:off x="5142" y="4257"/>
                <a:ext cx="32" cy="40"/>
              </a:xfrm>
              <a:custGeom>
                <a:avLst/>
                <a:gdLst>
                  <a:gd name="T0" fmla="*/ 0 w 32"/>
                  <a:gd name="T1" fmla="*/ 7 h 40"/>
                  <a:gd name="T2" fmla="*/ 2 w 32"/>
                  <a:gd name="T3" fmla="*/ 2 h 40"/>
                  <a:gd name="T4" fmla="*/ 7 w 32"/>
                  <a:gd name="T5" fmla="*/ 8 h 40"/>
                  <a:gd name="T6" fmla="*/ 14 w 32"/>
                  <a:gd name="T7" fmla="*/ 7 h 40"/>
                  <a:gd name="T8" fmla="*/ 17 w 32"/>
                  <a:gd name="T9" fmla="*/ 0 h 40"/>
                  <a:gd name="T10" fmla="*/ 29 w 32"/>
                  <a:gd name="T11" fmla="*/ 0 h 40"/>
                  <a:gd name="T12" fmla="*/ 26 w 32"/>
                  <a:gd name="T13" fmla="*/ 7 h 40"/>
                  <a:gd name="T14" fmla="*/ 32 w 32"/>
                  <a:gd name="T15" fmla="*/ 17 h 40"/>
                  <a:gd name="T16" fmla="*/ 20 w 32"/>
                  <a:gd name="T17" fmla="*/ 37 h 40"/>
                  <a:gd name="T18" fmla="*/ 10 w 32"/>
                  <a:gd name="T19" fmla="*/ 40 h 40"/>
                  <a:gd name="T20" fmla="*/ 3 w 32"/>
                  <a:gd name="T21" fmla="*/ 19 h 40"/>
                  <a:gd name="T22" fmla="*/ 0 w 32"/>
                  <a:gd name="T23" fmla="*/ 7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40">
                    <a:moveTo>
                      <a:pt x="0" y="7"/>
                    </a:moveTo>
                    <a:lnTo>
                      <a:pt x="2" y="2"/>
                    </a:lnTo>
                    <a:lnTo>
                      <a:pt x="7" y="8"/>
                    </a:lnTo>
                    <a:lnTo>
                      <a:pt x="14" y="7"/>
                    </a:lnTo>
                    <a:lnTo>
                      <a:pt x="17" y="0"/>
                    </a:lnTo>
                    <a:lnTo>
                      <a:pt x="29" y="0"/>
                    </a:lnTo>
                    <a:lnTo>
                      <a:pt x="26" y="7"/>
                    </a:lnTo>
                    <a:lnTo>
                      <a:pt x="32" y="17"/>
                    </a:lnTo>
                    <a:lnTo>
                      <a:pt x="20" y="37"/>
                    </a:lnTo>
                    <a:lnTo>
                      <a:pt x="10" y="40"/>
                    </a:lnTo>
                    <a:lnTo>
                      <a:pt x="3" y="19"/>
                    </a:lnTo>
                    <a:lnTo>
                      <a:pt x="0" y="7"/>
                    </a:lnTo>
                    <a:close/>
                  </a:path>
                </a:pathLst>
              </a:custGeom>
              <a:grpFill/>
              <a:ln w="6350" cmpd="sng">
                <a:solidFill>
                  <a:schemeClr val="bg1">
                    <a:lumMod val="85000"/>
                  </a:schemeClr>
                </a:solidFill>
                <a:round/>
                <a:headEnd/>
                <a:tailEnd/>
              </a:ln>
            </p:spPr>
            <p:txBody>
              <a:bodyPr/>
              <a:lstStyle/>
              <a:p>
                <a:endParaRPr lang="en-GB" dirty="0"/>
              </a:p>
            </p:txBody>
          </p:sp>
          <p:sp>
            <p:nvSpPr>
              <p:cNvPr id="504" name="Freeform 334"/>
              <p:cNvSpPr>
                <a:spLocks/>
              </p:cNvSpPr>
              <p:nvPr/>
            </p:nvSpPr>
            <p:spPr bwMode="auto">
              <a:xfrm>
                <a:off x="5234" y="4124"/>
                <a:ext cx="154" cy="178"/>
              </a:xfrm>
              <a:custGeom>
                <a:avLst/>
                <a:gdLst>
                  <a:gd name="T0" fmla="*/ 38 w 154"/>
                  <a:gd name="T1" fmla="*/ 0 h 178"/>
                  <a:gd name="T2" fmla="*/ 10 w 154"/>
                  <a:gd name="T3" fmla="*/ 0 h 178"/>
                  <a:gd name="T4" fmla="*/ 0 w 154"/>
                  <a:gd name="T5" fmla="*/ 10 h 178"/>
                  <a:gd name="T6" fmla="*/ 7 w 154"/>
                  <a:gd name="T7" fmla="*/ 12 h 178"/>
                  <a:gd name="T8" fmla="*/ 12 w 154"/>
                  <a:gd name="T9" fmla="*/ 28 h 178"/>
                  <a:gd name="T10" fmla="*/ 19 w 154"/>
                  <a:gd name="T11" fmla="*/ 34 h 178"/>
                  <a:gd name="T12" fmla="*/ 22 w 154"/>
                  <a:gd name="T13" fmla="*/ 48 h 178"/>
                  <a:gd name="T14" fmla="*/ 19 w 154"/>
                  <a:gd name="T15" fmla="*/ 59 h 178"/>
                  <a:gd name="T16" fmla="*/ 2 w 154"/>
                  <a:gd name="T17" fmla="*/ 83 h 178"/>
                  <a:gd name="T18" fmla="*/ 4 w 154"/>
                  <a:gd name="T19" fmla="*/ 94 h 178"/>
                  <a:gd name="T20" fmla="*/ 17 w 154"/>
                  <a:gd name="T21" fmla="*/ 93 h 178"/>
                  <a:gd name="T22" fmla="*/ 6 w 154"/>
                  <a:gd name="T23" fmla="*/ 98 h 178"/>
                  <a:gd name="T24" fmla="*/ 3 w 154"/>
                  <a:gd name="T25" fmla="*/ 103 h 178"/>
                  <a:gd name="T26" fmla="*/ 6 w 154"/>
                  <a:gd name="T27" fmla="*/ 107 h 178"/>
                  <a:gd name="T28" fmla="*/ 73 w 154"/>
                  <a:gd name="T29" fmla="*/ 146 h 178"/>
                  <a:gd name="T30" fmla="*/ 78 w 154"/>
                  <a:gd name="T31" fmla="*/ 161 h 178"/>
                  <a:gd name="T32" fmla="*/ 105 w 154"/>
                  <a:gd name="T33" fmla="*/ 178 h 178"/>
                  <a:gd name="T34" fmla="*/ 111 w 154"/>
                  <a:gd name="T35" fmla="*/ 172 h 178"/>
                  <a:gd name="T36" fmla="*/ 125 w 154"/>
                  <a:gd name="T37" fmla="*/ 140 h 178"/>
                  <a:gd name="T38" fmla="*/ 148 w 154"/>
                  <a:gd name="T39" fmla="*/ 121 h 178"/>
                  <a:gd name="T40" fmla="*/ 137 w 154"/>
                  <a:gd name="T41" fmla="*/ 106 h 178"/>
                  <a:gd name="T42" fmla="*/ 137 w 154"/>
                  <a:gd name="T43" fmla="*/ 34 h 178"/>
                  <a:gd name="T44" fmla="*/ 154 w 154"/>
                  <a:gd name="T45" fmla="*/ 12 h 178"/>
                  <a:gd name="T46" fmla="*/ 145 w 154"/>
                  <a:gd name="T47" fmla="*/ 13 h 178"/>
                  <a:gd name="T48" fmla="*/ 134 w 154"/>
                  <a:gd name="T49" fmla="*/ 8 h 178"/>
                  <a:gd name="T50" fmla="*/ 120 w 154"/>
                  <a:gd name="T51" fmla="*/ 11 h 178"/>
                  <a:gd name="T52" fmla="*/ 105 w 154"/>
                  <a:gd name="T53" fmla="*/ 20 h 178"/>
                  <a:gd name="T54" fmla="*/ 97 w 154"/>
                  <a:gd name="T55" fmla="*/ 20 h 178"/>
                  <a:gd name="T56" fmla="*/ 76 w 154"/>
                  <a:gd name="T57" fmla="*/ 15 h 178"/>
                  <a:gd name="T58" fmla="*/ 52 w 154"/>
                  <a:gd name="T59" fmla="*/ 1 h 178"/>
                  <a:gd name="T60" fmla="*/ 38 w 154"/>
                  <a:gd name="T61" fmla="*/ 0 h 1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4" h="178">
                    <a:moveTo>
                      <a:pt x="38" y="0"/>
                    </a:moveTo>
                    <a:lnTo>
                      <a:pt x="10" y="0"/>
                    </a:lnTo>
                    <a:lnTo>
                      <a:pt x="0" y="10"/>
                    </a:lnTo>
                    <a:lnTo>
                      <a:pt x="7" y="12"/>
                    </a:lnTo>
                    <a:lnTo>
                      <a:pt x="12" y="28"/>
                    </a:lnTo>
                    <a:lnTo>
                      <a:pt x="19" y="34"/>
                    </a:lnTo>
                    <a:lnTo>
                      <a:pt x="22" y="48"/>
                    </a:lnTo>
                    <a:lnTo>
                      <a:pt x="19" y="59"/>
                    </a:lnTo>
                    <a:lnTo>
                      <a:pt x="2" y="83"/>
                    </a:lnTo>
                    <a:lnTo>
                      <a:pt x="4" y="94"/>
                    </a:lnTo>
                    <a:lnTo>
                      <a:pt x="17" y="93"/>
                    </a:lnTo>
                    <a:lnTo>
                      <a:pt x="6" y="98"/>
                    </a:lnTo>
                    <a:lnTo>
                      <a:pt x="3" y="103"/>
                    </a:lnTo>
                    <a:lnTo>
                      <a:pt x="6" y="107"/>
                    </a:lnTo>
                    <a:lnTo>
                      <a:pt x="73" y="146"/>
                    </a:lnTo>
                    <a:lnTo>
                      <a:pt x="78" y="161"/>
                    </a:lnTo>
                    <a:lnTo>
                      <a:pt x="105" y="178"/>
                    </a:lnTo>
                    <a:lnTo>
                      <a:pt x="111" y="172"/>
                    </a:lnTo>
                    <a:lnTo>
                      <a:pt x="125" y="140"/>
                    </a:lnTo>
                    <a:lnTo>
                      <a:pt x="148" y="121"/>
                    </a:lnTo>
                    <a:lnTo>
                      <a:pt x="137" y="106"/>
                    </a:lnTo>
                    <a:lnTo>
                      <a:pt x="137" y="34"/>
                    </a:lnTo>
                    <a:lnTo>
                      <a:pt x="154" y="12"/>
                    </a:lnTo>
                    <a:lnTo>
                      <a:pt x="145" y="13"/>
                    </a:lnTo>
                    <a:lnTo>
                      <a:pt x="134" y="8"/>
                    </a:lnTo>
                    <a:lnTo>
                      <a:pt x="120" y="11"/>
                    </a:lnTo>
                    <a:lnTo>
                      <a:pt x="105" y="20"/>
                    </a:lnTo>
                    <a:lnTo>
                      <a:pt x="97" y="20"/>
                    </a:lnTo>
                    <a:lnTo>
                      <a:pt x="76" y="15"/>
                    </a:lnTo>
                    <a:lnTo>
                      <a:pt x="52" y="1"/>
                    </a:lnTo>
                    <a:lnTo>
                      <a:pt x="38" y="0"/>
                    </a:lnTo>
                    <a:close/>
                  </a:path>
                </a:pathLst>
              </a:custGeom>
              <a:grpFill/>
              <a:ln w="6350" cmpd="sng">
                <a:solidFill>
                  <a:schemeClr val="bg1">
                    <a:lumMod val="85000"/>
                  </a:schemeClr>
                </a:solidFill>
                <a:round/>
                <a:headEnd/>
                <a:tailEnd/>
              </a:ln>
            </p:spPr>
            <p:txBody>
              <a:bodyPr/>
              <a:lstStyle/>
              <a:p>
                <a:endParaRPr lang="en-GB" dirty="0"/>
              </a:p>
            </p:txBody>
          </p:sp>
          <p:sp>
            <p:nvSpPr>
              <p:cNvPr id="505" name="Freeform 335"/>
              <p:cNvSpPr>
                <a:spLocks/>
              </p:cNvSpPr>
              <p:nvPr/>
            </p:nvSpPr>
            <p:spPr bwMode="auto">
              <a:xfrm>
                <a:off x="4815" y="4110"/>
                <a:ext cx="368" cy="361"/>
              </a:xfrm>
              <a:custGeom>
                <a:avLst/>
                <a:gdLst>
                  <a:gd name="T0" fmla="*/ 341 w 368"/>
                  <a:gd name="T1" fmla="*/ 93 h 361"/>
                  <a:gd name="T2" fmla="*/ 324 w 368"/>
                  <a:gd name="T3" fmla="*/ 147 h 361"/>
                  <a:gd name="T4" fmla="*/ 330 w 368"/>
                  <a:gd name="T5" fmla="*/ 166 h 361"/>
                  <a:gd name="T6" fmla="*/ 330 w 368"/>
                  <a:gd name="T7" fmla="*/ 211 h 361"/>
                  <a:gd name="T8" fmla="*/ 338 w 368"/>
                  <a:gd name="T9" fmla="*/ 238 h 361"/>
                  <a:gd name="T10" fmla="*/ 353 w 368"/>
                  <a:gd name="T11" fmla="*/ 259 h 361"/>
                  <a:gd name="T12" fmla="*/ 318 w 368"/>
                  <a:gd name="T13" fmla="*/ 279 h 361"/>
                  <a:gd name="T14" fmla="*/ 314 w 368"/>
                  <a:gd name="T15" fmla="*/ 329 h 361"/>
                  <a:gd name="T16" fmla="*/ 337 w 368"/>
                  <a:gd name="T17" fmla="*/ 339 h 361"/>
                  <a:gd name="T18" fmla="*/ 321 w 368"/>
                  <a:gd name="T19" fmla="*/ 357 h 361"/>
                  <a:gd name="T20" fmla="*/ 293 w 368"/>
                  <a:gd name="T21" fmla="*/ 336 h 361"/>
                  <a:gd name="T22" fmla="*/ 270 w 368"/>
                  <a:gd name="T23" fmla="*/ 332 h 361"/>
                  <a:gd name="T24" fmla="*/ 249 w 368"/>
                  <a:gd name="T25" fmla="*/ 317 h 361"/>
                  <a:gd name="T26" fmla="*/ 232 w 368"/>
                  <a:gd name="T27" fmla="*/ 311 h 361"/>
                  <a:gd name="T28" fmla="*/ 197 w 368"/>
                  <a:gd name="T29" fmla="*/ 314 h 361"/>
                  <a:gd name="T30" fmla="*/ 186 w 368"/>
                  <a:gd name="T31" fmla="*/ 317 h 361"/>
                  <a:gd name="T32" fmla="*/ 183 w 368"/>
                  <a:gd name="T33" fmla="*/ 285 h 361"/>
                  <a:gd name="T34" fmla="*/ 180 w 368"/>
                  <a:gd name="T35" fmla="*/ 243 h 361"/>
                  <a:gd name="T36" fmla="*/ 164 w 368"/>
                  <a:gd name="T37" fmla="*/ 235 h 361"/>
                  <a:gd name="T38" fmla="*/ 134 w 368"/>
                  <a:gd name="T39" fmla="*/ 255 h 361"/>
                  <a:gd name="T40" fmla="*/ 89 w 368"/>
                  <a:gd name="T41" fmla="*/ 244 h 361"/>
                  <a:gd name="T42" fmla="*/ 75 w 368"/>
                  <a:gd name="T43" fmla="*/ 214 h 361"/>
                  <a:gd name="T44" fmla="*/ 0 w 368"/>
                  <a:gd name="T45" fmla="*/ 223 h 361"/>
                  <a:gd name="T46" fmla="*/ 3 w 368"/>
                  <a:gd name="T47" fmla="*/ 214 h 361"/>
                  <a:gd name="T48" fmla="*/ 12 w 368"/>
                  <a:gd name="T49" fmla="*/ 192 h 361"/>
                  <a:gd name="T50" fmla="*/ 28 w 368"/>
                  <a:gd name="T51" fmla="*/ 189 h 361"/>
                  <a:gd name="T52" fmla="*/ 39 w 368"/>
                  <a:gd name="T53" fmla="*/ 194 h 361"/>
                  <a:gd name="T54" fmla="*/ 68 w 368"/>
                  <a:gd name="T55" fmla="*/ 177 h 361"/>
                  <a:gd name="T56" fmla="*/ 78 w 368"/>
                  <a:gd name="T57" fmla="*/ 142 h 361"/>
                  <a:gd name="T58" fmla="*/ 104 w 368"/>
                  <a:gd name="T59" fmla="*/ 116 h 361"/>
                  <a:gd name="T60" fmla="*/ 122 w 368"/>
                  <a:gd name="T61" fmla="*/ 43 h 361"/>
                  <a:gd name="T62" fmla="*/ 126 w 368"/>
                  <a:gd name="T63" fmla="*/ 29 h 361"/>
                  <a:gd name="T64" fmla="*/ 138 w 368"/>
                  <a:gd name="T65" fmla="*/ 2 h 361"/>
                  <a:gd name="T66" fmla="*/ 161 w 368"/>
                  <a:gd name="T67" fmla="*/ 15 h 361"/>
                  <a:gd name="T68" fmla="*/ 179 w 368"/>
                  <a:gd name="T69" fmla="*/ 19 h 361"/>
                  <a:gd name="T70" fmla="*/ 205 w 368"/>
                  <a:gd name="T71" fmla="*/ 9 h 361"/>
                  <a:gd name="T72" fmla="*/ 238 w 368"/>
                  <a:gd name="T73" fmla="*/ 4 h 361"/>
                  <a:gd name="T74" fmla="*/ 249 w 368"/>
                  <a:gd name="T75" fmla="*/ 5 h 361"/>
                  <a:gd name="T76" fmla="*/ 271 w 368"/>
                  <a:gd name="T77" fmla="*/ 0 h 361"/>
                  <a:gd name="T78" fmla="*/ 279 w 368"/>
                  <a:gd name="T79" fmla="*/ 3 h 361"/>
                  <a:gd name="T80" fmla="*/ 286 w 368"/>
                  <a:gd name="T81" fmla="*/ 2 h 361"/>
                  <a:gd name="T82" fmla="*/ 305 w 368"/>
                  <a:gd name="T83" fmla="*/ 15 h 361"/>
                  <a:gd name="T84" fmla="*/ 319 w 368"/>
                  <a:gd name="T85" fmla="*/ 15 h 361"/>
                  <a:gd name="T86" fmla="*/ 337 w 368"/>
                  <a:gd name="T87" fmla="*/ 13 h 361"/>
                  <a:gd name="T88" fmla="*/ 359 w 368"/>
                  <a:gd name="T89" fmla="*/ 51 h 361"/>
                  <a:gd name="T90" fmla="*/ 353 w 368"/>
                  <a:gd name="T91" fmla="*/ 73 h 3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68" h="361">
                    <a:moveTo>
                      <a:pt x="353" y="79"/>
                    </a:moveTo>
                    <a:lnTo>
                      <a:pt x="341" y="93"/>
                    </a:lnTo>
                    <a:lnTo>
                      <a:pt x="338" y="127"/>
                    </a:lnTo>
                    <a:lnTo>
                      <a:pt x="324" y="147"/>
                    </a:lnTo>
                    <a:lnTo>
                      <a:pt x="327" y="154"/>
                    </a:lnTo>
                    <a:lnTo>
                      <a:pt x="330" y="166"/>
                    </a:lnTo>
                    <a:lnTo>
                      <a:pt x="327" y="200"/>
                    </a:lnTo>
                    <a:lnTo>
                      <a:pt x="330" y="211"/>
                    </a:lnTo>
                    <a:lnTo>
                      <a:pt x="331" y="226"/>
                    </a:lnTo>
                    <a:lnTo>
                      <a:pt x="338" y="238"/>
                    </a:lnTo>
                    <a:lnTo>
                      <a:pt x="350" y="248"/>
                    </a:lnTo>
                    <a:lnTo>
                      <a:pt x="353" y="259"/>
                    </a:lnTo>
                    <a:lnTo>
                      <a:pt x="327" y="265"/>
                    </a:lnTo>
                    <a:lnTo>
                      <a:pt x="318" y="279"/>
                    </a:lnTo>
                    <a:lnTo>
                      <a:pt x="321" y="304"/>
                    </a:lnTo>
                    <a:lnTo>
                      <a:pt x="314" y="329"/>
                    </a:lnTo>
                    <a:lnTo>
                      <a:pt x="323" y="339"/>
                    </a:lnTo>
                    <a:lnTo>
                      <a:pt x="337" y="339"/>
                    </a:lnTo>
                    <a:lnTo>
                      <a:pt x="338" y="361"/>
                    </a:lnTo>
                    <a:lnTo>
                      <a:pt x="321" y="357"/>
                    </a:lnTo>
                    <a:lnTo>
                      <a:pt x="305" y="339"/>
                    </a:lnTo>
                    <a:lnTo>
                      <a:pt x="293" y="336"/>
                    </a:lnTo>
                    <a:lnTo>
                      <a:pt x="286" y="329"/>
                    </a:lnTo>
                    <a:lnTo>
                      <a:pt x="270" y="332"/>
                    </a:lnTo>
                    <a:lnTo>
                      <a:pt x="254" y="324"/>
                    </a:lnTo>
                    <a:lnTo>
                      <a:pt x="249" y="317"/>
                    </a:lnTo>
                    <a:lnTo>
                      <a:pt x="236" y="321"/>
                    </a:lnTo>
                    <a:lnTo>
                      <a:pt x="232" y="311"/>
                    </a:lnTo>
                    <a:lnTo>
                      <a:pt x="227" y="312"/>
                    </a:lnTo>
                    <a:lnTo>
                      <a:pt x="197" y="314"/>
                    </a:lnTo>
                    <a:lnTo>
                      <a:pt x="192" y="321"/>
                    </a:lnTo>
                    <a:lnTo>
                      <a:pt x="186" y="317"/>
                    </a:lnTo>
                    <a:lnTo>
                      <a:pt x="192" y="306"/>
                    </a:lnTo>
                    <a:lnTo>
                      <a:pt x="183" y="285"/>
                    </a:lnTo>
                    <a:lnTo>
                      <a:pt x="182" y="248"/>
                    </a:lnTo>
                    <a:lnTo>
                      <a:pt x="180" y="243"/>
                    </a:lnTo>
                    <a:lnTo>
                      <a:pt x="163" y="243"/>
                    </a:lnTo>
                    <a:lnTo>
                      <a:pt x="164" y="235"/>
                    </a:lnTo>
                    <a:lnTo>
                      <a:pt x="140" y="238"/>
                    </a:lnTo>
                    <a:lnTo>
                      <a:pt x="134" y="255"/>
                    </a:lnTo>
                    <a:lnTo>
                      <a:pt x="105" y="259"/>
                    </a:lnTo>
                    <a:lnTo>
                      <a:pt x="89" y="244"/>
                    </a:lnTo>
                    <a:lnTo>
                      <a:pt x="83" y="220"/>
                    </a:lnTo>
                    <a:lnTo>
                      <a:pt x="75" y="214"/>
                    </a:lnTo>
                    <a:lnTo>
                      <a:pt x="18" y="215"/>
                    </a:lnTo>
                    <a:lnTo>
                      <a:pt x="0" y="223"/>
                    </a:lnTo>
                    <a:lnTo>
                      <a:pt x="0" y="215"/>
                    </a:lnTo>
                    <a:lnTo>
                      <a:pt x="3" y="214"/>
                    </a:lnTo>
                    <a:lnTo>
                      <a:pt x="5" y="198"/>
                    </a:lnTo>
                    <a:lnTo>
                      <a:pt x="12" y="192"/>
                    </a:lnTo>
                    <a:lnTo>
                      <a:pt x="23" y="194"/>
                    </a:lnTo>
                    <a:lnTo>
                      <a:pt x="28" y="189"/>
                    </a:lnTo>
                    <a:lnTo>
                      <a:pt x="38" y="186"/>
                    </a:lnTo>
                    <a:lnTo>
                      <a:pt x="39" y="194"/>
                    </a:lnTo>
                    <a:lnTo>
                      <a:pt x="43" y="195"/>
                    </a:lnTo>
                    <a:lnTo>
                      <a:pt x="68" y="177"/>
                    </a:lnTo>
                    <a:lnTo>
                      <a:pt x="74" y="165"/>
                    </a:lnTo>
                    <a:lnTo>
                      <a:pt x="78" y="142"/>
                    </a:lnTo>
                    <a:lnTo>
                      <a:pt x="85" y="130"/>
                    </a:lnTo>
                    <a:lnTo>
                      <a:pt x="104" y="116"/>
                    </a:lnTo>
                    <a:lnTo>
                      <a:pt x="111" y="64"/>
                    </a:lnTo>
                    <a:lnTo>
                      <a:pt x="122" y="43"/>
                    </a:lnTo>
                    <a:lnTo>
                      <a:pt x="123" y="31"/>
                    </a:lnTo>
                    <a:lnTo>
                      <a:pt x="126" y="29"/>
                    </a:lnTo>
                    <a:lnTo>
                      <a:pt x="127" y="15"/>
                    </a:lnTo>
                    <a:lnTo>
                      <a:pt x="138" y="2"/>
                    </a:lnTo>
                    <a:lnTo>
                      <a:pt x="150" y="3"/>
                    </a:lnTo>
                    <a:lnTo>
                      <a:pt x="161" y="15"/>
                    </a:lnTo>
                    <a:lnTo>
                      <a:pt x="166" y="14"/>
                    </a:lnTo>
                    <a:lnTo>
                      <a:pt x="179" y="19"/>
                    </a:lnTo>
                    <a:lnTo>
                      <a:pt x="196" y="19"/>
                    </a:lnTo>
                    <a:lnTo>
                      <a:pt x="205" y="9"/>
                    </a:lnTo>
                    <a:lnTo>
                      <a:pt x="215" y="12"/>
                    </a:lnTo>
                    <a:lnTo>
                      <a:pt x="238" y="4"/>
                    </a:lnTo>
                    <a:lnTo>
                      <a:pt x="242" y="8"/>
                    </a:lnTo>
                    <a:lnTo>
                      <a:pt x="249" y="5"/>
                    </a:lnTo>
                    <a:lnTo>
                      <a:pt x="250" y="2"/>
                    </a:lnTo>
                    <a:lnTo>
                      <a:pt x="271" y="0"/>
                    </a:lnTo>
                    <a:lnTo>
                      <a:pt x="276" y="5"/>
                    </a:lnTo>
                    <a:lnTo>
                      <a:pt x="279" y="3"/>
                    </a:lnTo>
                    <a:lnTo>
                      <a:pt x="282" y="5"/>
                    </a:lnTo>
                    <a:lnTo>
                      <a:pt x="286" y="2"/>
                    </a:lnTo>
                    <a:lnTo>
                      <a:pt x="295" y="3"/>
                    </a:lnTo>
                    <a:lnTo>
                      <a:pt x="305" y="15"/>
                    </a:lnTo>
                    <a:lnTo>
                      <a:pt x="314" y="19"/>
                    </a:lnTo>
                    <a:lnTo>
                      <a:pt x="319" y="15"/>
                    </a:lnTo>
                    <a:lnTo>
                      <a:pt x="331" y="17"/>
                    </a:lnTo>
                    <a:lnTo>
                      <a:pt x="337" y="13"/>
                    </a:lnTo>
                    <a:lnTo>
                      <a:pt x="360" y="32"/>
                    </a:lnTo>
                    <a:lnTo>
                      <a:pt x="359" y="51"/>
                    </a:lnTo>
                    <a:lnTo>
                      <a:pt x="368" y="59"/>
                    </a:lnTo>
                    <a:lnTo>
                      <a:pt x="353" y="73"/>
                    </a:lnTo>
                    <a:lnTo>
                      <a:pt x="353" y="79"/>
                    </a:lnTo>
                    <a:close/>
                  </a:path>
                </a:pathLst>
              </a:custGeom>
              <a:grpFill/>
              <a:ln w="6350" cmpd="sng">
                <a:solidFill>
                  <a:schemeClr val="bg1">
                    <a:lumMod val="85000"/>
                  </a:schemeClr>
                </a:solidFill>
                <a:round/>
                <a:headEnd/>
                <a:tailEnd/>
              </a:ln>
            </p:spPr>
            <p:txBody>
              <a:bodyPr/>
              <a:lstStyle/>
              <a:p>
                <a:endParaRPr lang="en-GB" dirty="0"/>
              </a:p>
            </p:txBody>
          </p:sp>
          <p:sp>
            <p:nvSpPr>
              <p:cNvPr id="506" name="Freeform 336"/>
              <p:cNvSpPr>
                <a:spLocks/>
              </p:cNvSpPr>
              <p:nvPr/>
            </p:nvSpPr>
            <p:spPr bwMode="auto">
              <a:xfrm>
                <a:off x="5153" y="4134"/>
                <a:ext cx="103" cy="104"/>
              </a:xfrm>
              <a:custGeom>
                <a:avLst/>
                <a:gdLst>
                  <a:gd name="T0" fmla="*/ 83 w 103"/>
                  <a:gd name="T1" fmla="*/ 73 h 104"/>
                  <a:gd name="T2" fmla="*/ 100 w 103"/>
                  <a:gd name="T3" fmla="*/ 49 h 104"/>
                  <a:gd name="T4" fmla="*/ 103 w 103"/>
                  <a:gd name="T5" fmla="*/ 38 h 104"/>
                  <a:gd name="T6" fmla="*/ 100 w 103"/>
                  <a:gd name="T7" fmla="*/ 24 h 104"/>
                  <a:gd name="T8" fmla="*/ 93 w 103"/>
                  <a:gd name="T9" fmla="*/ 18 h 104"/>
                  <a:gd name="T10" fmla="*/ 88 w 103"/>
                  <a:gd name="T11" fmla="*/ 2 h 104"/>
                  <a:gd name="T12" fmla="*/ 81 w 103"/>
                  <a:gd name="T13" fmla="*/ 0 h 104"/>
                  <a:gd name="T14" fmla="*/ 71 w 103"/>
                  <a:gd name="T15" fmla="*/ 5 h 104"/>
                  <a:gd name="T16" fmla="*/ 22 w 103"/>
                  <a:gd name="T17" fmla="*/ 8 h 104"/>
                  <a:gd name="T18" fmla="*/ 21 w 103"/>
                  <a:gd name="T19" fmla="*/ 27 h 104"/>
                  <a:gd name="T20" fmla="*/ 30 w 103"/>
                  <a:gd name="T21" fmla="*/ 35 h 104"/>
                  <a:gd name="T22" fmla="*/ 30 w 103"/>
                  <a:gd name="T23" fmla="*/ 47 h 104"/>
                  <a:gd name="T24" fmla="*/ 18 w 103"/>
                  <a:gd name="T25" fmla="*/ 57 h 104"/>
                  <a:gd name="T26" fmla="*/ 15 w 103"/>
                  <a:gd name="T27" fmla="*/ 55 h 104"/>
                  <a:gd name="T28" fmla="*/ 3 w 103"/>
                  <a:gd name="T29" fmla="*/ 69 h 104"/>
                  <a:gd name="T30" fmla="*/ 0 w 103"/>
                  <a:gd name="T31" fmla="*/ 103 h 104"/>
                  <a:gd name="T32" fmla="*/ 7 w 103"/>
                  <a:gd name="T33" fmla="*/ 104 h 104"/>
                  <a:gd name="T34" fmla="*/ 14 w 103"/>
                  <a:gd name="T35" fmla="*/ 98 h 104"/>
                  <a:gd name="T36" fmla="*/ 40 w 103"/>
                  <a:gd name="T37" fmla="*/ 97 h 104"/>
                  <a:gd name="T38" fmla="*/ 42 w 103"/>
                  <a:gd name="T39" fmla="*/ 81 h 104"/>
                  <a:gd name="T40" fmla="*/ 56 w 103"/>
                  <a:gd name="T41" fmla="*/ 74 h 104"/>
                  <a:gd name="T42" fmla="*/ 65 w 103"/>
                  <a:gd name="T43" fmla="*/ 77 h 104"/>
                  <a:gd name="T44" fmla="*/ 68 w 103"/>
                  <a:gd name="T45" fmla="*/ 71 h 104"/>
                  <a:gd name="T46" fmla="*/ 83 w 103"/>
                  <a:gd name="T47" fmla="*/ 73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 h="104">
                    <a:moveTo>
                      <a:pt x="83" y="73"/>
                    </a:moveTo>
                    <a:lnTo>
                      <a:pt x="100" y="49"/>
                    </a:lnTo>
                    <a:lnTo>
                      <a:pt x="103" y="38"/>
                    </a:lnTo>
                    <a:lnTo>
                      <a:pt x="100" y="24"/>
                    </a:lnTo>
                    <a:lnTo>
                      <a:pt x="93" y="18"/>
                    </a:lnTo>
                    <a:lnTo>
                      <a:pt x="88" y="2"/>
                    </a:lnTo>
                    <a:lnTo>
                      <a:pt x="81" y="0"/>
                    </a:lnTo>
                    <a:lnTo>
                      <a:pt x="71" y="5"/>
                    </a:lnTo>
                    <a:lnTo>
                      <a:pt x="22" y="8"/>
                    </a:lnTo>
                    <a:lnTo>
                      <a:pt x="21" y="27"/>
                    </a:lnTo>
                    <a:lnTo>
                      <a:pt x="30" y="35"/>
                    </a:lnTo>
                    <a:lnTo>
                      <a:pt x="30" y="47"/>
                    </a:lnTo>
                    <a:lnTo>
                      <a:pt x="18" y="57"/>
                    </a:lnTo>
                    <a:lnTo>
                      <a:pt x="15" y="55"/>
                    </a:lnTo>
                    <a:lnTo>
                      <a:pt x="3" y="69"/>
                    </a:lnTo>
                    <a:lnTo>
                      <a:pt x="0" y="103"/>
                    </a:lnTo>
                    <a:lnTo>
                      <a:pt x="7" y="104"/>
                    </a:lnTo>
                    <a:lnTo>
                      <a:pt x="14" y="98"/>
                    </a:lnTo>
                    <a:lnTo>
                      <a:pt x="40" y="97"/>
                    </a:lnTo>
                    <a:lnTo>
                      <a:pt x="42" y="81"/>
                    </a:lnTo>
                    <a:lnTo>
                      <a:pt x="56" y="74"/>
                    </a:lnTo>
                    <a:lnTo>
                      <a:pt x="65" y="77"/>
                    </a:lnTo>
                    <a:lnTo>
                      <a:pt x="68" y="71"/>
                    </a:lnTo>
                    <a:lnTo>
                      <a:pt x="83" y="73"/>
                    </a:lnTo>
                    <a:close/>
                  </a:path>
                </a:pathLst>
              </a:custGeom>
              <a:grpFill/>
              <a:ln w="6350" cmpd="sng">
                <a:solidFill>
                  <a:schemeClr val="bg1">
                    <a:lumMod val="85000"/>
                  </a:schemeClr>
                </a:solidFill>
                <a:round/>
                <a:headEnd/>
                <a:tailEnd/>
              </a:ln>
            </p:spPr>
            <p:txBody>
              <a:bodyPr/>
              <a:lstStyle/>
              <a:p>
                <a:endParaRPr lang="en-GB" dirty="0"/>
              </a:p>
            </p:txBody>
          </p:sp>
          <p:sp>
            <p:nvSpPr>
              <p:cNvPr id="507" name="Freeform 337"/>
              <p:cNvSpPr>
                <a:spLocks/>
              </p:cNvSpPr>
              <p:nvPr/>
            </p:nvSpPr>
            <p:spPr bwMode="auto">
              <a:xfrm>
                <a:off x="5212" y="4394"/>
                <a:ext cx="61" cy="152"/>
              </a:xfrm>
              <a:custGeom>
                <a:avLst/>
                <a:gdLst>
                  <a:gd name="T0" fmla="*/ 7 w 61"/>
                  <a:gd name="T1" fmla="*/ 91 h 152"/>
                  <a:gd name="T2" fmla="*/ 15 w 61"/>
                  <a:gd name="T3" fmla="*/ 102 h 152"/>
                  <a:gd name="T4" fmla="*/ 30 w 61"/>
                  <a:gd name="T5" fmla="*/ 99 h 152"/>
                  <a:gd name="T6" fmla="*/ 32 w 61"/>
                  <a:gd name="T7" fmla="*/ 102 h 152"/>
                  <a:gd name="T8" fmla="*/ 35 w 61"/>
                  <a:gd name="T9" fmla="*/ 116 h 152"/>
                  <a:gd name="T10" fmla="*/ 29 w 61"/>
                  <a:gd name="T11" fmla="*/ 129 h 152"/>
                  <a:gd name="T12" fmla="*/ 32 w 61"/>
                  <a:gd name="T13" fmla="*/ 135 h 152"/>
                  <a:gd name="T14" fmla="*/ 46 w 61"/>
                  <a:gd name="T15" fmla="*/ 147 h 152"/>
                  <a:gd name="T16" fmla="*/ 45 w 61"/>
                  <a:gd name="T17" fmla="*/ 152 h 152"/>
                  <a:gd name="T18" fmla="*/ 49 w 61"/>
                  <a:gd name="T19" fmla="*/ 152 h 152"/>
                  <a:gd name="T20" fmla="*/ 48 w 61"/>
                  <a:gd name="T21" fmla="*/ 141 h 152"/>
                  <a:gd name="T22" fmla="*/ 49 w 61"/>
                  <a:gd name="T23" fmla="*/ 135 h 152"/>
                  <a:gd name="T24" fmla="*/ 59 w 61"/>
                  <a:gd name="T25" fmla="*/ 129 h 152"/>
                  <a:gd name="T26" fmla="*/ 61 w 61"/>
                  <a:gd name="T27" fmla="*/ 108 h 152"/>
                  <a:gd name="T28" fmla="*/ 40 w 61"/>
                  <a:gd name="T29" fmla="*/ 81 h 152"/>
                  <a:gd name="T30" fmla="*/ 48 w 61"/>
                  <a:gd name="T31" fmla="*/ 98 h 152"/>
                  <a:gd name="T32" fmla="*/ 40 w 61"/>
                  <a:gd name="T33" fmla="*/ 92 h 152"/>
                  <a:gd name="T34" fmla="*/ 35 w 61"/>
                  <a:gd name="T35" fmla="*/ 94 h 152"/>
                  <a:gd name="T36" fmla="*/ 34 w 61"/>
                  <a:gd name="T37" fmla="*/ 86 h 152"/>
                  <a:gd name="T38" fmla="*/ 22 w 61"/>
                  <a:gd name="T39" fmla="*/ 58 h 152"/>
                  <a:gd name="T40" fmla="*/ 28 w 61"/>
                  <a:gd name="T41" fmla="*/ 45 h 152"/>
                  <a:gd name="T42" fmla="*/ 28 w 61"/>
                  <a:gd name="T43" fmla="*/ 20 h 152"/>
                  <a:gd name="T44" fmla="*/ 21 w 61"/>
                  <a:gd name="T45" fmla="*/ 11 h 152"/>
                  <a:gd name="T46" fmla="*/ 22 w 61"/>
                  <a:gd name="T47" fmla="*/ 4 h 152"/>
                  <a:gd name="T48" fmla="*/ 14 w 61"/>
                  <a:gd name="T49" fmla="*/ 5 h 152"/>
                  <a:gd name="T50" fmla="*/ 5 w 61"/>
                  <a:gd name="T51" fmla="*/ 0 h 152"/>
                  <a:gd name="T52" fmla="*/ 16 w 61"/>
                  <a:gd name="T53" fmla="*/ 24 h 152"/>
                  <a:gd name="T54" fmla="*/ 11 w 61"/>
                  <a:gd name="T55" fmla="*/ 29 h 152"/>
                  <a:gd name="T56" fmla="*/ 9 w 61"/>
                  <a:gd name="T57" fmla="*/ 42 h 152"/>
                  <a:gd name="T58" fmla="*/ 9 w 61"/>
                  <a:gd name="T59" fmla="*/ 55 h 152"/>
                  <a:gd name="T60" fmla="*/ 12 w 61"/>
                  <a:gd name="T61" fmla="*/ 60 h 152"/>
                  <a:gd name="T62" fmla="*/ 6 w 61"/>
                  <a:gd name="T63" fmla="*/ 65 h 152"/>
                  <a:gd name="T64" fmla="*/ 0 w 61"/>
                  <a:gd name="T65" fmla="*/ 83 h 152"/>
                  <a:gd name="T66" fmla="*/ 7 w 61"/>
                  <a:gd name="T67" fmla="*/ 91 h 1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 h="152">
                    <a:moveTo>
                      <a:pt x="7" y="91"/>
                    </a:moveTo>
                    <a:lnTo>
                      <a:pt x="15" y="102"/>
                    </a:lnTo>
                    <a:lnTo>
                      <a:pt x="30" y="99"/>
                    </a:lnTo>
                    <a:lnTo>
                      <a:pt x="32" y="102"/>
                    </a:lnTo>
                    <a:lnTo>
                      <a:pt x="35" y="116"/>
                    </a:lnTo>
                    <a:lnTo>
                      <a:pt x="29" y="129"/>
                    </a:lnTo>
                    <a:lnTo>
                      <a:pt x="32" y="135"/>
                    </a:lnTo>
                    <a:lnTo>
                      <a:pt x="46" y="147"/>
                    </a:lnTo>
                    <a:lnTo>
                      <a:pt x="45" y="152"/>
                    </a:lnTo>
                    <a:lnTo>
                      <a:pt x="49" y="152"/>
                    </a:lnTo>
                    <a:lnTo>
                      <a:pt x="48" y="141"/>
                    </a:lnTo>
                    <a:lnTo>
                      <a:pt x="49" y="135"/>
                    </a:lnTo>
                    <a:lnTo>
                      <a:pt x="59" y="129"/>
                    </a:lnTo>
                    <a:lnTo>
                      <a:pt x="61" y="108"/>
                    </a:lnTo>
                    <a:lnTo>
                      <a:pt x="40" y="81"/>
                    </a:lnTo>
                    <a:lnTo>
                      <a:pt x="48" y="98"/>
                    </a:lnTo>
                    <a:lnTo>
                      <a:pt x="40" y="92"/>
                    </a:lnTo>
                    <a:lnTo>
                      <a:pt x="35" y="94"/>
                    </a:lnTo>
                    <a:lnTo>
                      <a:pt x="34" y="86"/>
                    </a:lnTo>
                    <a:lnTo>
                      <a:pt x="22" y="58"/>
                    </a:lnTo>
                    <a:lnTo>
                      <a:pt x="28" y="45"/>
                    </a:lnTo>
                    <a:lnTo>
                      <a:pt x="28" y="20"/>
                    </a:lnTo>
                    <a:lnTo>
                      <a:pt x="21" y="11"/>
                    </a:lnTo>
                    <a:lnTo>
                      <a:pt x="22" y="4"/>
                    </a:lnTo>
                    <a:lnTo>
                      <a:pt x="14" y="5"/>
                    </a:lnTo>
                    <a:lnTo>
                      <a:pt x="5" y="0"/>
                    </a:lnTo>
                    <a:lnTo>
                      <a:pt x="16" y="24"/>
                    </a:lnTo>
                    <a:lnTo>
                      <a:pt x="11" y="29"/>
                    </a:lnTo>
                    <a:lnTo>
                      <a:pt x="9" y="42"/>
                    </a:lnTo>
                    <a:lnTo>
                      <a:pt x="9" y="55"/>
                    </a:lnTo>
                    <a:lnTo>
                      <a:pt x="12" y="60"/>
                    </a:lnTo>
                    <a:lnTo>
                      <a:pt x="6" y="65"/>
                    </a:lnTo>
                    <a:lnTo>
                      <a:pt x="0" y="83"/>
                    </a:lnTo>
                    <a:lnTo>
                      <a:pt x="7" y="91"/>
                    </a:lnTo>
                    <a:close/>
                  </a:path>
                </a:pathLst>
              </a:custGeom>
              <a:grpFill/>
              <a:ln w="6350" cmpd="sng">
                <a:solidFill>
                  <a:schemeClr val="bg1">
                    <a:lumMod val="85000"/>
                  </a:schemeClr>
                </a:solidFill>
                <a:round/>
                <a:headEnd/>
                <a:tailEnd/>
              </a:ln>
            </p:spPr>
            <p:txBody>
              <a:bodyPr/>
              <a:lstStyle/>
              <a:p>
                <a:endParaRPr lang="en-GB" dirty="0"/>
              </a:p>
            </p:txBody>
          </p:sp>
          <p:sp>
            <p:nvSpPr>
              <p:cNvPr id="508" name="Freeform 338"/>
              <p:cNvSpPr>
                <a:spLocks/>
              </p:cNvSpPr>
              <p:nvPr/>
            </p:nvSpPr>
            <p:spPr bwMode="auto">
              <a:xfrm>
                <a:off x="5158" y="4414"/>
                <a:ext cx="207" cy="333"/>
              </a:xfrm>
              <a:custGeom>
                <a:avLst/>
                <a:gdLst>
                  <a:gd name="T0" fmla="*/ 207 w 207"/>
                  <a:gd name="T1" fmla="*/ 10 h 333"/>
                  <a:gd name="T2" fmla="*/ 200 w 207"/>
                  <a:gd name="T3" fmla="*/ 49 h 333"/>
                  <a:gd name="T4" fmla="*/ 203 w 207"/>
                  <a:gd name="T5" fmla="*/ 74 h 333"/>
                  <a:gd name="T6" fmla="*/ 200 w 207"/>
                  <a:gd name="T7" fmla="*/ 94 h 333"/>
                  <a:gd name="T8" fmla="*/ 202 w 207"/>
                  <a:gd name="T9" fmla="*/ 102 h 333"/>
                  <a:gd name="T10" fmla="*/ 186 w 207"/>
                  <a:gd name="T11" fmla="*/ 120 h 333"/>
                  <a:gd name="T12" fmla="*/ 142 w 207"/>
                  <a:gd name="T13" fmla="*/ 142 h 333"/>
                  <a:gd name="T14" fmla="*/ 127 w 207"/>
                  <a:gd name="T15" fmla="*/ 158 h 333"/>
                  <a:gd name="T16" fmla="*/ 116 w 207"/>
                  <a:gd name="T17" fmla="*/ 165 h 333"/>
                  <a:gd name="T18" fmla="*/ 89 w 207"/>
                  <a:gd name="T19" fmla="*/ 190 h 333"/>
                  <a:gd name="T20" fmla="*/ 95 w 207"/>
                  <a:gd name="T21" fmla="*/ 210 h 333"/>
                  <a:gd name="T22" fmla="*/ 105 w 207"/>
                  <a:gd name="T23" fmla="*/ 236 h 333"/>
                  <a:gd name="T24" fmla="*/ 100 w 207"/>
                  <a:gd name="T25" fmla="*/ 279 h 333"/>
                  <a:gd name="T26" fmla="*/ 103 w 207"/>
                  <a:gd name="T27" fmla="*/ 279 h 333"/>
                  <a:gd name="T28" fmla="*/ 54 w 207"/>
                  <a:gd name="T29" fmla="*/ 308 h 333"/>
                  <a:gd name="T30" fmla="*/ 53 w 207"/>
                  <a:gd name="T31" fmla="*/ 324 h 333"/>
                  <a:gd name="T32" fmla="*/ 55 w 207"/>
                  <a:gd name="T33" fmla="*/ 333 h 333"/>
                  <a:gd name="T34" fmla="*/ 37 w 207"/>
                  <a:gd name="T35" fmla="*/ 313 h 333"/>
                  <a:gd name="T36" fmla="*/ 29 w 207"/>
                  <a:gd name="T37" fmla="*/ 245 h 333"/>
                  <a:gd name="T38" fmla="*/ 40 w 207"/>
                  <a:gd name="T39" fmla="*/ 226 h 333"/>
                  <a:gd name="T40" fmla="*/ 51 w 207"/>
                  <a:gd name="T41" fmla="*/ 170 h 333"/>
                  <a:gd name="T42" fmla="*/ 57 w 207"/>
                  <a:gd name="T43" fmla="*/ 140 h 333"/>
                  <a:gd name="T44" fmla="*/ 25 w 207"/>
                  <a:gd name="T45" fmla="*/ 111 h 333"/>
                  <a:gd name="T46" fmla="*/ 5 w 207"/>
                  <a:gd name="T47" fmla="*/ 103 h 333"/>
                  <a:gd name="T48" fmla="*/ 61 w 207"/>
                  <a:gd name="T49" fmla="*/ 71 h 333"/>
                  <a:gd name="T50" fmla="*/ 84 w 207"/>
                  <a:gd name="T51" fmla="*/ 79 h 333"/>
                  <a:gd name="T52" fmla="*/ 89 w 207"/>
                  <a:gd name="T53" fmla="*/ 96 h 333"/>
                  <a:gd name="T54" fmla="*/ 86 w 207"/>
                  <a:gd name="T55" fmla="*/ 115 h 333"/>
                  <a:gd name="T56" fmla="*/ 99 w 207"/>
                  <a:gd name="T57" fmla="*/ 132 h 333"/>
                  <a:gd name="T58" fmla="*/ 102 w 207"/>
                  <a:gd name="T59" fmla="*/ 121 h 333"/>
                  <a:gd name="T60" fmla="*/ 113 w 207"/>
                  <a:gd name="T61" fmla="*/ 109 h 333"/>
                  <a:gd name="T62" fmla="*/ 94 w 207"/>
                  <a:gd name="T63" fmla="*/ 61 h 333"/>
                  <a:gd name="T64" fmla="*/ 96 w 207"/>
                  <a:gd name="T65" fmla="*/ 22 h 333"/>
                  <a:gd name="T66" fmla="*/ 124 w 207"/>
                  <a:gd name="T67" fmla="*/ 25 h 333"/>
                  <a:gd name="T68" fmla="*/ 162 w 207"/>
                  <a:gd name="T69" fmla="*/ 15 h 333"/>
                  <a:gd name="T70" fmla="*/ 193 w 207"/>
                  <a:gd name="T71" fmla="*/ 10 h 333"/>
                  <a:gd name="T72" fmla="*/ 203 w 207"/>
                  <a:gd name="T73" fmla="*/ 0 h 3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7" h="333">
                    <a:moveTo>
                      <a:pt x="203" y="0"/>
                    </a:moveTo>
                    <a:lnTo>
                      <a:pt x="207" y="10"/>
                    </a:lnTo>
                    <a:lnTo>
                      <a:pt x="200" y="27"/>
                    </a:lnTo>
                    <a:lnTo>
                      <a:pt x="200" y="49"/>
                    </a:lnTo>
                    <a:lnTo>
                      <a:pt x="201" y="74"/>
                    </a:lnTo>
                    <a:lnTo>
                      <a:pt x="203" y="74"/>
                    </a:lnTo>
                    <a:lnTo>
                      <a:pt x="206" y="84"/>
                    </a:lnTo>
                    <a:lnTo>
                      <a:pt x="200" y="94"/>
                    </a:lnTo>
                    <a:lnTo>
                      <a:pt x="203" y="96"/>
                    </a:lnTo>
                    <a:lnTo>
                      <a:pt x="202" y="102"/>
                    </a:lnTo>
                    <a:lnTo>
                      <a:pt x="186" y="116"/>
                    </a:lnTo>
                    <a:lnTo>
                      <a:pt x="186" y="120"/>
                    </a:lnTo>
                    <a:lnTo>
                      <a:pt x="173" y="131"/>
                    </a:lnTo>
                    <a:lnTo>
                      <a:pt x="142" y="142"/>
                    </a:lnTo>
                    <a:lnTo>
                      <a:pt x="124" y="156"/>
                    </a:lnTo>
                    <a:lnTo>
                      <a:pt x="127" y="158"/>
                    </a:lnTo>
                    <a:lnTo>
                      <a:pt x="119" y="170"/>
                    </a:lnTo>
                    <a:lnTo>
                      <a:pt x="116" y="165"/>
                    </a:lnTo>
                    <a:lnTo>
                      <a:pt x="114" y="170"/>
                    </a:lnTo>
                    <a:lnTo>
                      <a:pt x="89" y="190"/>
                    </a:lnTo>
                    <a:lnTo>
                      <a:pt x="89" y="204"/>
                    </a:lnTo>
                    <a:lnTo>
                      <a:pt x="95" y="210"/>
                    </a:lnTo>
                    <a:lnTo>
                      <a:pt x="103" y="238"/>
                    </a:lnTo>
                    <a:lnTo>
                      <a:pt x="105" y="236"/>
                    </a:lnTo>
                    <a:lnTo>
                      <a:pt x="100" y="275"/>
                    </a:lnTo>
                    <a:lnTo>
                      <a:pt x="100" y="279"/>
                    </a:lnTo>
                    <a:lnTo>
                      <a:pt x="104" y="272"/>
                    </a:lnTo>
                    <a:lnTo>
                      <a:pt x="103" y="279"/>
                    </a:lnTo>
                    <a:lnTo>
                      <a:pt x="90" y="291"/>
                    </a:lnTo>
                    <a:lnTo>
                      <a:pt x="54" y="308"/>
                    </a:lnTo>
                    <a:lnTo>
                      <a:pt x="47" y="318"/>
                    </a:lnTo>
                    <a:lnTo>
                      <a:pt x="53" y="324"/>
                    </a:lnTo>
                    <a:lnTo>
                      <a:pt x="55" y="319"/>
                    </a:lnTo>
                    <a:lnTo>
                      <a:pt x="55" y="333"/>
                    </a:lnTo>
                    <a:lnTo>
                      <a:pt x="39" y="333"/>
                    </a:lnTo>
                    <a:lnTo>
                      <a:pt x="37" y="313"/>
                    </a:lnTo>
                    <a:lnTo>
                      <a:pt x="36" y="280"/>
                    </a:lnTo>
                    <a:lnTo>
                      <a:pt x="29" y="245"/>
                    </a:lnTo>
                    <a:lnTo>
                      <a:pt x="31" y="235"/>
                    </a:lnTo>
                    <a:lnTo>
                      <a:pt x="40" y="226"/>
                    </a:lnTo>
                    <a:lnTo>
                      <a:pt x="55" y="191"/>
                    </a:lnTo>
                    <a:lnTo>
                      <a:pt x="51" y="170"/>
                    </a:lnTo>
                    <a:lnTo>
                      <a:pt x="57" y="156"/>
                    </a:lnTo>
                    <a:lnTo>
                      <a:pt x="57" y="140"/>
                    </a:lnTo>
                    <a:lnTo>
                      <a:pt x="51" y="120"/>
                    </a:lnTo>
                    <a:lnTo>
                      <a:pt x="25" y="111"/>
                    </a:lnTo>
                    <a:lnTo>
                      <a:pt x="5" y="109"/>
                    </a:lnTo>
                    <a:lnTo>
                      <a:pt x="5" y="103"/>
                    </a:lnTo>
                    <a:lnTo>
                      <a:pt x="0" y="92"/>
                    </a:lnTo>
                    <a:lnTo>
                      <a:pt x="61" y="71"/>
                    </a:lnTo>
                    <a:lnTo>
                      <a:pt x="69" y="82"/>
                    </a:lnTo>
                    <a:lnTo>
                      <a:pt x="84" y="79"/>
                    </a:lnTo>
                    <a:lnTo>
                      <a:pt x="86" y="82"/>
                    </a:lnTo>
                    <a:lnTo>
                      <a:pt x="89" y="96"/>
                    </a:lnTo>
                    <a:lnTo>
                      <a:pt x="83" y="109"/>
                    </a:lnTo>
                    <a:lnTo>
                      <a:pt x="86" y="115"/>
                    </a:lnTo>
                    <a:lnTo>
                      <a:pt x="100" y="127"/>
                    </a:lnTo>
                    <a:lnTo>
                      <a:pt x="99" y="132"/>
                    </a:lnTo>
                    <a:lnTo>
                      <a:pt x="103" y="132"/>
                    </a:lnTo>
                    <a:lnTo>
                      <a:pt x="102" y="121"/>
                    </a:lnTo>
                    <a:lnTo>
                      <a:pt x="103" y="115"/>
                    </a:lnTo>
                    <a:lnTo>
                      <a:pt x="113" y="109"/>
                    </a:lnTo>
                    <a:lnTo>
                      <a:pt x="115" y="88"/>
                    </a:lnTo>
                    <a:lnTo>
                      <a:pt x="94" y="61"/>
                    </a:lnTo>
                    <a:lnTo>
                      <a:pt x="90" y="39"/>
                    </a:lnTo>
                    <a:lnTo>
                      <a:pt x="96" y="22"/>
                    </a:lnTo>
                    <a:lnTo>
                      <a:pt x="116" y="20"/>
                    </a:lnTo>
                    <a:lnTo>
                      <a:pt x="124" y="25"/>
                    </a:lnTo>
                    <a:lnTo>
                      <a:pt x="148" y="22"/>
                    </a:lnTo>
                    <a:lnTo>
                      <a:pt x="162" y="15"/>
                    </a:lnTo>
                    <a:lnTo>
                      <a:pt x="173" y="18"/>
                    </a:lnTo>
                    <a:lnTo>
                      <a:pt x="193" y="10"/>
                    </a:lnTo>
                    <a:lnTo>
                      <a:pt x="203" y="2"/>
                    </a:lnTo>
                    <a:lnTo>
                      <a:pt x="203" y="0"/>
                    </a:lnTo>
                    <a:close/>
                  </a:path>
                </a:pathLst>
              </a:custGeom>
              <a:grpFill/>
              <a:ln w="6350" cmpd="sng">
                <a:solidFill>
                  <a:schemeClr val="bg1">
                    <a:lumMod val="85000"/>
                  </a:schemeClr>
                </a:solidFill>
                <a:round/>
                <a:headEnd/>
                <a:tailEnd/>
              </a:ln>
            </p:spPr>
            <p:txBody>
              <a:bodyPr/>
              <a:lstStyle/>
              <a:p>
                <a:endParaRPr lang="en-GB" dirty="0"/>
              </a:p>
            </p:txBody>
          </p:sp>
          <p:grpSp>
            <p:nvGrpSpPr>
              <p:cNvPr id="509" name="Group 339"/>
              <p:cNvGrpSpPr>
                <a:grpSpLocks/>
              </p:cNvGrpSpPr>
              <p:nvPr/>
            </p:nvGrpSpPr>
            <p:grpSpPr bwMode="auto">
              <a:xfrm>
                <a:off x="5152" y="4231"/>
                <a:ext cx="209" cy="208"/>
                <a:chOff x="5152" y="4231"/>
                <a:chExt cx="209" cy="208"/>
              </a:xfrm>
              <a:grpFill/>
            </p:grpSpPr>
            <p:sp>
              <p:nvSpPr>
                <p:cNvPr id="516" name="Freeform 340"/>
                <p:cNvSpPr>
                  <a:spLocks/>
                </p:cNvSpPr>
                <p:nvPr/>
              </p:nvSpPr>
              <p:spPr bwMode="auto">
                <a:xfrm>
                  <a:off x="5152" y="4231"/>
                  <a:ext cx="209" cy="208"/>
                </a:xfrm>
                <a:custGeom>
                  <a:avLst/>
                  <a:gdLst>
                    <a:gd name="T0" fmla="*/ 102 w 209"/>
                    <a:gd name="T1" fmla="*/ 205 h 208"/>
                    <a:gd name="T2" fmla="*/ 122 w 209"/>
                    <a:gd name="T3" fmla="*/ 203 h 208"/>
                    <a:gd name="T4" fmla="*/ 130 w 209"/>
                    <a:gd name="T5" fmla="*/ 208 h 208"/>
                    <a:gd name="T6" fmla="*/ 154 w 209"/>
                    <a:gd name="T7" fmla="*/ 205 h 208"/>
                    <a:gd name="T8" fmla="*/ 168 w 209"/>
                    <a:gd name="T9" fmla="*/ 198 h 208"/>
                    <a:gd name="T10" fmla="*/ 179 w 209"/>
                    <a:gd name="T11" fmla="*/ 201 h 208"/>
                    <a:gd name="T12" fmla="*/ 199 w 209"/>
                    <a:gd name="T13" fmla="*/ 193 h 208"/>
                    <a:gd name="T14" fmla="*/ 209 w 209"/>
                    <a:gd name="T15" fmla="*/ 185 h 208"/>
                    <a:gd name="T16" fmla="*/ 209 w 209"/>
                    <a:gd name="T17" fmla="*/ 183 h 208"/>
                    <a:gd name="T18" fmla="*/ 198 w 209"/>
                    <a:gd name="T19" fmla="*/ 176 h 208"/>
                    <a:gd name="T20" fmla="*/ 189 w 209"/>
                    <a:gd name="T21" fmla="*/ 153 h 208"/>
                    <a:gd name="T22" fmla="*/ 186 w 209"/>
                    <a:gd name="T23" fmla="*/ 142 h 208"/>
                    <a:gd name="T24" fmla="*/ 192 w 209"/>
                    <a:gd name="T25" fmla="*/ 118 h 208"/>
                    <a:gd name="T26" fmla="*/ 179 w 209"/>
                    <a:gd name="T27" fmla="*/ 103 h 208"/>
                    <a:gd name="T28" fmla="*/ 187 w 209"/>
                    <a:gd name="T29" fmla="*/ 71 h 208"/>
                    <a:gd name="T30" fmla="*/ 160 w 209"/>
                    <a:gd name="T31" fmla="*/ 54 h 208"/>
                    <a:gd name="T32" fmla="*/ 155 w 209"/>
                    <a:gd name="T33" fmla="*/ 39 h 208"/>
                    <a:gd name="T34" fmla="*/ 88 w 209"/>
                    <a:gd name="T35" fmla="*/ 0 h 208"/>
                    <a:gd name="T36" fmla="*/ 70 w 209"/>
                    <a:gd name="T37" fmla="*/ 20 h 208"/>
                    <a:gd name="T38" fmla="*/ 79 w 209"/>
                    <a:gd name="T39" fmla="*/ 24 h 208"/>
                    <a:gd name="T40" fmla="*/ 66 w 209"/>
                    <a:gd name="T41" fmla="*/ 29 h 208"/>
                    <a:gd name="T42" fmla="*/ 62 w 209"/>
                    <a:gd name="T43" fmla="*/ 36 h 208"/>
                    <a:gd name="T44" fmla="*/ 61 w 209"/>
                    <a:gd name="T45" fmla="*/ 30 h 208"/>
                    <a:gd name="T46" fmla="*/ 57 w 209"/>
                    <a:gd name="T47" fmla="*/ 31 h 208"/>
                    <a:gd name="T48" fmla="*/ 50 w 209"/>
                    <a:gd name="T49" fmla="*/ 24 h 208"/>
                    <a:gd name="T50" fmla="*/ 49 w 209"/>
                    <a:gd name="T51" fmla="*/ 30 h 208"/>
                    <a:gd name="T52" fmla="*/ 42 w 209"/>
                    <a:gd name="T53" fmla="*/ 34 h 208"/>
                    <a:gd name="T54" fmla="*/ 40 w 209"/>
                    <a:gd name="T55" fmla="*/ 20 h 208"/>
                    <a:gd name="T56" fmla="*/ 41 w 209"/>
                    <a:gd name="T57" fmla="*/ 0 h 208"/>
                    <a:gd name="T58" fmla="*/ 15 w 209"/>
                    <a:gd name="T59" fmla="*/ 1 h 208"/>
                    <a:gd name="T60" fmla="*/ 23 w 209"/>
                    <a:gd name="T61" fmla="*/ 18 h 208"/>
                    <a:gd name="T62" fmla="*/ 19 w 209"/>
                    <a:gd name="T63" fmla="*/ 26 h 208"/>
                    <a:gd name="T64" fmla="*/ 16 w 209"/>
                    <a:gd name="T65" fmla="*/ 33 h 208"/>
                    <a:gd name="T66" fmla="*/ 22 w 209"/>
                    <a:gd name="T67" fmla="*/ 43 h 208"/>
                    <a:gd name="T68" fmla="*/ 10 w 209"/>
                    <a:gd name="T69" fmla="*/ 63 h 208"/>
                    <a:gd name="T70" fmla="*/ 0 w 209"/>
                    <a:gd name="T71" fmla="*/ 66 h 208"/>
                    <a:gd name="T72" fmla="*/ 6 w 209"/>
                    <a:gd name="T73" fmla="*/ 95 h 208"/>
                    <a:gd name="T74" fmla="*/ 3 w 209"/>
                    <a:gd name="T75" fmla="*/ 104 h 208"/>
                    <a:gd name="T76" fmla="*/ 16 w 209"/>
                    <a:gd name="T77" fmla="*/ 115 h 208"/>
                    <a:gd name="T78" fmla="*/ 17 w 209"/>
                    <a:gd name="T79" fmla="*/ 124 h 208"/>
                    <a:gd name="T80" fmla="*/ 27 w 209"/>
                    <a:gd name="T81" fmla="*/ 147 h 208"/>
                    <a:gd name="T82" fmla="*/ 65 w 209"/>
                    <a:gd name="T83" fmla="*/ 163 h 208"/>
                    <a:gd name="T84" fmla="*/ 74 w 209"/>
                    <a:gd name="T85" fmla="*/ 168 h 208"/>
                    <a:gd name="T86" fmla="*/ 82 w 209"/>
                    <a:gd name="T87" fmla="*/ 167 h 208"/>
                    <a:gd name="T88" fmla="*/ 92 w 209"/>
                    <a:gd name="T89" fmla="*/ 174 h 208"/>
                    <a:gd name="T90" fmla="*/ 96 w 209"/>
                    <a:gd name="T91" fmla="*/ 197 h 208"/>
                    <a:gd name="T92" fmla="*/ 102 w 209"/>
                    <a:gd name="T93" fmla="*/ 205 h 2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9" h="208">
                      <a:moveTo>
                        <a:pt x="102" y="205"/>
                      </a:moveTo>
                      <a:lnTo>
                        <a:pt x="122" y="203"/>
                      </a:lnTo>
                      <a:lnTo>
                        <a:pt x="130" y="208"/>
                      </a:lnTo>
                      <a:lnTo>
                        <a:pt x="154" y="205"/>
                      </a:lnTo>
                      <a:lnTo>
                        <a:pt x="168" y="198"/>
                      </a:lnTo>
                      <a:lnTo>
                        <a:pt x="179" y="201"/>
                      </a:lnTo>
                      <a:lnTo>
                        <a:pt x="199" y="193"/>
                      </a:lnTo>
                      <a:lnTo>
                        <a:pt x="209" y="185"/>
                      </a:lnTo>
                      <a:lnTo>
                        <a:pt x="209" y="183"/>
                      </a:lnTo>
                      <a:lnTo>
                        <a:pt x="198" y="176"/>
                      </a:lnTo>
                      <a:lnTo>
                        <a:pt x="189" y="153"/>
                      </a:lnTo>
                      <a:lnTo>
                        <a:pt x="186" y="142"/>
                      </a:lnTo>
                      <a:lnTo>
                        <a:pt x="192" y="118"/>
                      </a:lnTo>
                      <a:lnTo>
                        <a:pt x="179" y="103"/>
                      </a:lnTo>
                      <a:lnTo>
                        <a:pt x="187" y="71"/>
                      </a:lnTo>
                      <a:lnTo>
                        <a:pt x="160" y="54"/>
                      </a:lnTo>
                      <a:lnTo>
                        <a:pt x="155" y="39"/>
                      </a:lnTo>
                      <a:lnTo>
                        <a:pt x="88" y="0"/>
                      </a:lnTo>
                      <a:lnTo>
                        <a:pt x="70" y="20"/>
                      </a:lnTo>
                      <a:lnTo>
                        <a:pt x="79" y="24"/>
                      </a:lnTo>
                      <a:lnTo>
                        <a:pt x="66" y="29"/>
                      </a:lnTo>
                      <a:lnTo>
                        <a:pt x="62" y="36"/>
                      </a:lnTo>
                      <a:lnTo>
                        <a:pt x="61" y="30"/>
                      </a:lnTo>
                      <a:lnTo>
                        <a:pt x="57" y="31"/>
                      </a:lnTo>
                      <a:lnTo>
                        <a:pt x="50" y="24"/>
                      </a:lnTo>
                      <a:lnTo>
                        <a:pt x="49" y="30"/>
                      </a:lnTo>
                      <a:lnTo>
                        <a:pt x="42" y="34"/>
                      </a:lnTo>
                      <a:lnTo>
                        <a:pt x="40" y="20"/>
                      </a:lnTo>
                      <a:lnTo>
                        <a:pt x="41" y="0"/>
                      </a:lnTo>
                      <a:lnTo>
                        <a:pt x="15" y="1"/>
                      </a:lnTo>
                      <a:lnTo>
                        <a:pt x="23" y="18"/>
                      </a:lnTo>
                      <a:lnTo>
                        <a:pt x="19" y="26"/>
                      </a:lnTo>
                      <a:lnTo>
                        <a:pt x="16" y="33"/>
                      </a:lnTo>
                      <a:lnTo>
                        <a:pt x="22" y="43"/>
                      </a:lnTo>
                      <a:lnTo>
                        <a:pt x="10" y="63"/>
                      </a:lnTo>
                      <a:lnTo>
                        <a:pt x="0" y="66"/>
                      </a:lnTo>
                      <a:lnTo>
                        <a:pt x="6" y="95"/>
                      </a:lnTo>
                      <a:lnTo>
                        <a:pt x="3" y="104"/>
                      </a:lnTo>
                      <a:lnTo>
                        <a:pt x="16" y="115"/>
                      </a:lnTo>
                      <a:lnTo>
                        <a:pt x="17" y="124"/>
                      </a:lnTo>
                      <a:lnTo>
                        <a:pt x="27" y="147"/>
                      </a:lnTo>
                      <a:lnTo>
                        <a:pt x="65" y="163"/>
                      </a:lnTo>
                      <a:lnTo>
                        <a:pt x="74" y="168"/>
                      </a:lnTo>
                      <a:lnTo>
                        <a:pt x="82" y="167"/>
                      </a:lnTo>
                      <a:lnTo>
                        <a:pt x="92" y="174"/>
                      </a:lnTo>
                      <a:lnTo>
                        <a:pt x="96" y="197"/>
                      </a:lnTo>
                      <a:lnTo>
                        <a:pt x="102" y="205"/>
                      </a:lnTo>
                      <a:close/>
                    </a:path>
                  </a:pathLst>
                </a:custGeom>
                <a:grpFill/>
                <a:ln w="6350" cmpd="sng">
                  <a:solidFill>
                    <a:schemeClr val="bg1">
                      <a:lumMod val="85000"/>
                    </a:schemeClr>
                  </a:solidFill>
                  <a:round/>
                  <a:headEnd/>
                  <a:tailEnd/>
                </a:ln>
              </p:spPr>
              <p:txBody>
                <a:bodyPr/>
                <a:lstStyle/>
                <a:p>
                  <a:endParaRPr lang="en-GB" dirty="0"/>
                </a:p>
              </p:txBody>
            </p:sp>
            <p:sp>
              <p:nvSpPr>
                <p:cNvPr id="517" name="Freeform 341"/>
                <p:cNvSpPr>
                  <a:spLocks/>
                </p:cNvSpPr>
                <p:nvPr/>
              </p:nvSpPr>
              <p:spPr bwMode="auto">
                <a:xfrm>
                  <a:off x="5339" y="4323"/>
                  <a:ext cx="5" cy="13"/>
                </a:xfrm>
                <a:custGeom>
                  <a:avLst/>
                  <a:gdLst>
                    <a:gd name="T0" fmla="*/ 0 w 5"/>
                    <a:gd name="T1" fmla="*/ 0 h 13"/>
                    <a:gd name="T2" fmla="*/ 5 w 5"/>
                    <a:gd name="T3" fmla="*/ 13 h 13"/>
                    <a:gd name="T4" fmla="*/ 0 w 5"/>
                    <a:gd name="T5" fmla="*/ 10 h 13"/>
                    <a:gd name="T6" fmla="*/ 0 w 5"/>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3">
                      <a:moveTo>
                        <a:pt x="0" y="0"/>
                      </a:moveTo>
                      <a:lnTo>
                        <a:pt x="5" y="13"/>
                      </a:lnTo>
                      <a:lnTo>
                        <a:pt x="0" y="10"/>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518" name="Freeform 342"/>
                <p:cNvSpPr>
                  <a:spLocks/>
                </p:cNvSpPr>
                <p:nvPr/>
              </p:nvSpPr>
              <p:spPr bwMode="auto">
                <a:xfrm>
                  <a:off x="5348" y="4306"/>
                  <a:ext cx="2" cy="10"/>
                </a:xfrm>
                <a:custGeom>
                  <a:avLst/>
                  <a:gdLst>
                    <a:gd name="T0" fmla="*/ 2 w 2"/>
                    <a:gd name="T1" fmla="*/ 4 h 10"/>
                    <a:gd name="T2" fmla="*/ 1 w 2"/>
                    <a:gd name="T3" fmla="*/ 10 h 10"/>
                    <a:gd name="T4" fmla="*/ 0 w 2"/>
                    <a:gd name="T5" fmla="*/ 0 h 10"/>
                    <a:gd name="T6" fmla="*/ 2 w 2"/>
                    <a:gd name="T7" fmla="*/ 4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0">
                      <a:moveTo>
                        <a:pt x="2" y="4"/>
                      </a:moveTo>
                      <a:lnTo>
                        <a:pt x="1" y="10"/>
                      </a:lnTo>
                      <a:lnTo>
                        <a:pt x="0" y="0"/>
                      </a:lnTo>
                      <a:lnTo>
                        <a:pt x="2" y="4"/>
                      </a:lnTo>
                      <a:close/>
                    </a:path>
                  </a:pathLst>
                </a:custGeom>
                <a:grpFill/>
                <a:ln w="6350" cmpd="sng">
                  <a:solidFill>
                    <a:schemeClr val="bg1">
                      <a:lumMod val="85000"/>
                    </a:schemeClr>
                  </a:solidFill>
                  <a:round/>
                  <a:headEnd/>
                  <a:tailEnd/>
                </a:ln>
              </p:spPr>
              <p:txBody>
                <a:bodyPr/>
                <a:lstStyle/>
                <a:p>
                  <a:endParaRPr lang="en-GB" dirty="0"/>
                </a:p>
              </p:txBody>
            </p:sp>
          </p:grpSp>
          <p:sp>
            <p:nvSpPr>
              <p:cNvPr id="510" name="Freeform 343"/>
              <p:cNvSpPr>
                <a:spLocks/>
              </p:cNvSpPr>
              <p:nvPr/>
            </p:nvSpPr>
            <p:spPr bwMode="auto">
              <a:xfrm>
                <a:off x="5002" y="4369"/>
                <a:ext cx="226" cy="195"/>
              </a:xfrm>
              <a:custGeom>
                <a:avLst/>
                <a:gdLst>
                  <a:gd name="T0" fmla="*/ 40 w 226"/>
                  <a:gd name="T1" fmla="*/ 53 h 195"/>
                  <a:gd name="T2" fmla="*/ 38 w 226"/>
                  <a:gd name="T3" fmla="*/ 92 h 195"/>
                  <a:gd name="T4" fmla="*/ 43 w 226"/>
                  <a:gd name="T5" fmla="*/ 95 h 195"/>
                  <a:gd name="T6" fmla="*/ 0 w 226"/>
                  <a:gd name="T7" fmla="*/ 95 h 195"/>
                  <a:gd name="T8" fmla="*/ 0 w 226"/>
                  <a:gd name="T9" fmla="*/ 166 h 195"/>
                  <a:gd name="T10" fmla="*/ 24 w 226"/>
                  <a:gd name="T11" fmla="*/ 187 h 195"/>
                  <a:gd name="T12" fmla="*/ 42 w 226"/>
                  <a:gd name="T13" fmla="*/ 183 h 195"/>
                  <a:gd name="T14" fmla="*/ 54 w 226"/>
                  <a:gd name="T15" fmla="*/ 185 h 195"/>
                  <a:gd name="T16" fmla="*/ 61 w 226"/>
                  <a:gd name="T17" fmla="*/ 191 h 195"/>
                  <a:gd name="T18" fmla="*/ 94 w 226"/>
                  <a:gd name="T19" fmla="*/ 195 h 195"/>
                  <a:gd name="T20" fmla="*/ 112 w 226"/>
                  <a:gd name="T21" fmla="*/ 175 h 195"/>
                  <a:gd name="T22" fmla="*/ 127 w 226"/>
                  <a:gd name="T23" fmla="*/ 168 h 195"/>
                  <a:gd name="T24" fmla="*/ 130 w 226"/>
                  <a:gd name="T25" fmla="*/ 154 h 195"/>
                  <a:gd name="T26" fmla="*/ 150 w 226"/>
                  <a:gd name="T27" fmla="*/ 147 h 195"/>
                  <a:gd name="T28" fmla="*/ 161 w 226"/>
                  <a:gd name="T29" fmla="*/ 148 h 195"/>
                  <a:gd name="T30" fmla="*/ 156 w 226"/>
                  <a:gd name="T31" fmla="*/ 137 h 195"/>
                  <a:gd name="T32" fmla="*/ 217 w 226"/>
                  <a:gd name="T33" fmla="*/ 116 h 195"/>
                  <a:gd name="T34" fmla="*/ 210 w 226"/>
                  <a:gd name="T35" fmla="*/ 108 h 195"/>
                  <a:gd name="T36" fmla="*/ 216 w 226"/>
                  <a:gd name="T37" fmla="*/ 90 h 195"/>
                  <a:gd name="T38" fmla="*/ 222 w 226"/>
                  <a:gd name="T39" fmla="*/ 85 h 195"/>
                  <a:gd name="T40" fmla="*/ 219 w 226"/>
                  <a:gd name="T41" fmla="*/ 80 h 195"/>
                  <a:gd name="T42" fmla="*/ 219 w 226"/>
                  <a:gd name="T43" fmla="*/ 67 h 195"/>
                  <a:gd name="T44" fmla="*/ 221 w 226"/>
                  <a:gd name="T45" fmla="*/ 54 h 195"/>
                  <a:gd name="T46" fmla="*/ 226 w 226"/>
                  <a:gd name="T47" fmla="*/ 49 h 195"/>
                  <a:gd name="T48" fmla="*/ 215 w 226"/>
                  <a:gd name="T49" fmla="*/ 25 h 195"/>
                  <a:gd name="T50" fmla="*/ 177 w 226"/>
                  <a:gd name="T51" fmla="*/ 9 h 195"/>
                  <a:gd name="T52" fmla="*/ 175 w 226"/>
                  <a:gd name="T53" fmla="*/ 13 h 195"/>
                  <a:gd name="T54" fmla="*/ 167 w 226"/>
                  <a:gd name="T55" fmla="*/ 9 h 195"/>
                  <a:gd name="T56" fmla="*/ 166 w 226"/>
                  <a:gd name="T57" fmla="*/ 0 h 195"/>
                  <a:gd name="T58" fmla="*/ 140 w 226"/>
                  <a:gd name="T59" fmla="*/ 6 h 195"/>
                  <a:gd name="T60" fmla="*/ 131 w 226"/>
                  <a:gd name="T61" fmla="*/ 20 h 195"/>
                  <a:gd name="T62" fmla="*/ 134 w 226"/>
                  <a:gd name="T63" fmla="*/ 45 h 195"/>
                  <a:gd name="T64" fmla="*/ 127 w 226"/>
                  <a:gd name="T65" fmla="*/ 70 h 195"/>
                  <a:gd name="T66" fmla="*/ 136 w 226"/>
                  <a:gd name="T67" fmla="*/ 80 h 195"/>
                  <a:gd name="T68" fmla="*/ 150 w 226"/>
                  <a:gd name="T69" fmla="*/ 80 h 195"/>
                  <a:gd name="T70" fmla="*/ 151 w 226"/>
                  <a:gd name="T71" fmla="*/ 102 h 195"/>
                  <a:gd name="T72" fmla="*/ 134 w 226"/>
                  <a:gd name="T73" fmla="*/ 98 h 195"/>
                  <a:gd name="T74" fmla="*/ 118 w 226"/>
                  <a:gd name="T75" fmla="*/ 80 h 195"/>
                  <a:gd name="T76" fmla="*/ 106 w 226"/>
                  <a:gd name="T77" fmla="*/ 77 h 195"/>
                  <a:gd name="T78" fmla="*/ 99 w 226"/>
                  <a:gd name="T79" fmla="*/ 70 h 195"/>
                  <a:gd name="T80" fmla="*/ 83 w 226"/>
                  <a:gd name="T81" fmla="*/ 73 h 195"/>
                  <a:gd name="T82" fmla="*/ 67 w 226"/>
                  <a:gd name="T83" fmla="*/ 65 h 195"/>
                  <a:gd name="T84" fmla="*/ 62 w 226"/>
                  <a:gd name="T85" fmla="*/ 58 h 195"/>
                  <a:gd name="T86" fmla="*/ 49 w 226"/>
                  <a:gd name="T87" fmla="*/ 62 h 195"/>
                  <a:gd name="T88" fmla="*/ 45 w 226"/>
                  <a:gd name="T89" fmla="*/ 52 h 195"/>
                  <a:gd name="T90" fmla="*/ 40 w 226"/>
                  <a:gd name="T91" fmla="*/ 53 h 1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6" h="195">
                    <a:moveTo>
                      <a:pt x="40" y="53"/>
                    </a:moveTo>
                    <a:lnTo>
                      <a:pt x="38" y="92"/>
                    </a:lnTo>
                    <a:lnTo>
                      <a:pt x="43" y="95"/>
                    </a:lnTo>
                    <a:lnTo>
                      <a:pt x="0" y="95"/>
                    </a:lnTo>
                    <a:lnTo>
                      <a:pt x="0" y="166"/>
                    </a:lnTo>
                    <a:lnTo>
                      <a:pt x="24" y="187"/>
                    </a:lnTo>
                    <a:lnTo>
                      <a:pt x="42" y="183"/>
                    </a:lnTo>
                    <a:lnTo>
                      <a:pt x="54" y="185"/>
                    </a:lnTo>
                    <a:lnTo>
                      <a:pt x="61" y="191"/>
                    </a:lnTo>
                    <a:lnTo>
                      <a:pt x="94" y="195"/>
                    </a:lnTo>
                    <a:lnTo>
                      <a:pt x="112" y="175"/>
                    </a:lnTo>
                    <a:lnTo>
                      <a:pt x="127" y="168"/>
                    </a:lnTo>
                    <a:lnTo>
                      <a:pt x="130" y="154"/>
                    </a:lnTo>
                    <a:lnTo>
                      <a:pt x="150" y="147"/>
                    </a:lnTo>
                    <a:lnTo>
                      <a:pt x="161" y="148"/>
                    </a:lnTo>
                    <a:lnTo>
                      <a:pt x="156" y="137"/>
                    </a:lnTo>
                    <a:lnTo>
                      <a:pt x="217" y="116"/>
                    </a:lnTo>
                    <a:lnTo>
                      <a:pt x="210" y="108"/>
                    </a:lnTo>
                    <a:lnTo>
                      <a:pt x="216" y="90"/>
                    </a:lnTo>
                    <a:lnTo>
                      <a:pt x="222" y="85"/>
                    </a:lnTo>
                    <a:lnTo>
                      <a:pt x="219" y="80"/>
                    </a:lnTo>
                    <a:lnTo>
                      <a:pt x="219" y="67"/>
                    </a:lnTo>
                    <a:lnTo>
                      <a:pt x="221" y="54"/>
                    </a:lnTo>
                    <a:lnTo>
                      <a:pt x="226" y="49"/>
                    </a:lnTo>
                    <a:lnTo>
                      <a:pt x="215" y="25"/>
                    </a:lnTo>
                    <a:lnTo>
                      <a:pt x="177" y="9"/>
                    </a:lnTo>
                    <a:lnTo>
                      <a:pt x="175" y="13"/>
                    </a:lnTo>
                    <a:lnTo>
                      <a:pt x="167" y="9"/>
                    </a:lnTo>
                    <a:lnTo>
                      <a:pt x="166" y="0"/>
                    </a:lnTo>
                    <a:lnTo>
                      <a:pt x="140" y="6"/>
                    </a:lnTo>
                    <a:lnTo>
                      <a:pt x="131" y="20"/>
                    </a:lnTo>
                    <a:lnTo>
                      <a:pt x="134" y="45"/>
                    </a:lnTo>
                    <a:lnTo>
                      <a:pt x="127" y="70"/>
                    </a:lnTo>
                    <a:lnTo>
                      <a:pt x="136" y="80"/>
                    </a:lnTo>
                    <a:lnTo>
                      <a:pt x="150" y="80"/>
                    </a:lnTo>
                    <a:lnTo>
                      <a:pt x="151" y="102"/>
                    </a:lnTo>
                    <a:lnTo>
                      <a:pt x="134" y="98"/>
                    </a:lnTo>
                    <a:lnTo>
                      <a:pt x="118" y="80"/>
                    </a:lnTo>
                    <a:lnTo>
                      <a:pt x="106" y="77"/>
                    </a:lnTo>
                    <a:lnTo>
                      <a:pt x="99" y="70"/>
                    </a:lnTo>
                    <a:lnTo>
                      <a:pt x="83" y="73"/>
                    </a:lnTo>
                    <a:lnTo>
                      <a:pt x="67" y="65"/>
                    </a:lnTo>
                    <a:lnTo>
                      <a:pt x="62" y="58"/>
                    </a:lnTo>
                    <a:lnTo>
                      <a:pt x="49" y="62"/>
                    </a:lnTo>
                    <a:lnTo>
                      <a:pt x="45" y="52"/>
                    </a:lnTo>
                    <a:lnTo>
                      <a:pt x="40" y="53"/>
                    </a:lnTo>
                    <a:close/>
                  </a:path>
                </a:pathLst>
              </a:custGeom>
              <a:grpFill/>
              <a:ln w="6350" cmpd="sng">
                <a:solidFill>
                  <a:schemeClr val="bg1">
                    <a:lumMod val="85000"/>
                  </a:schemeClr>
                </a:solidFill>
                <a:round/>
                <a:headEnd/>
                <a:tailEnd/>
              </a:ln>
            </p:spPr>
            <p:txBody>
              <a:bodyPr/>
              <a:lstStyle/>
              <a:p>
                <a:endParaRPr lang="en-GB" dirty="0"/>
              </a:p>
            </p:txBody>
          </p:sp>
          <p:grpSp>
            <p:nvGrpSpPr>
              <p:cNvPr id="511" name="Group 344"/>
              <p:cNvGrpSpPr>
                <a:grpSpLocks/>
              </p:cNvGrpSpPr>
              <p:nvPr/>
            </p:nvGrpSpPr>
            <p:grpSpPr bwMode="auto">
              <a:xfrm>
                <a:off x="5414" y="4432"/>
                <a:ext cx="39" cy="32"/>
                <a:chOff x="5414" y="4432"/>
                <a:chExt cx="39" cy="32"/>
              </a:xfrm>
              <a:grpFill/>
            </p:grpSpPr>
            <p:sp>
              <p:nvSpPr>
                <p:cNvPr id="513" name="Freeform 345"/>
                <p:cNvSpPr>
                  <a:spLocks/>
                </p:cNvSpPr>
                <p:nvPr/>
              </p:nvSpPr>
              <p:spPr bwMode="auto">
                <a:xfrm>
                  <a:off x="5414" y="4432"/>
                  <a:ext cx="4" cy="11"/>
                </a:xfrm>
                <a:custGeom>
                  <a:avLst/>
                  <a:gdLst>
                    <a:gd name="T0" fmla="*/ 3 w 4"/>
                    <a:gd name="T1" fmla="*/ 0 h 11"/>
                    <a:gd name="T2" fmla="*/ 4 w 4"/>
                    <a:gd name="T3" fmla="*/ 11 h 11"/>
                    <a:gd name="T4" fmla="*/ 0 w 4"/>
                    <a:gd name="T5" fmla="*/ 6 h 11"/>
                    <a:gd name="T6" fmla="*/ 3 w 4"/>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1">
                      <a:moveTo>
                        <a:pt x="3" y="0"/>
                      </a:moveTo>
                      <a:lnTo>
                        <a:pt x="4" y="11"/>
                      </a:lnTo>
                      <a:lnTo>
                        <a:pt x="0" y="6"/>
                      </a:lnTo>
                      <a:lnTo>
                        <a:pt x="3" y="0"/>
                      </a:lnTo>
                      <a:close/>
                    </a:path>
                  </a:pathLst>
                </a:custGeom>
                <a:grpFill/>
                <a:ln w="6350" cmpd="sng">
                  <a:solidFill>
                    <a:schemeClr val="bg1">
                      <a:lumMod val="85000"/>
                    </a:schemeClr>
                  </a:solidFill>
                  <a:round/>
                  <a:headEnd/>
                  <a:tailEnd/>
                </a:ln>
              </p:spPr>
              <p:txBody>
                <a:bodyPr/>
                <a:lstStyle/>
                <a:p>
                  <a:endParaRPr lang="en-GB" dirty="0"/>
                </a:p>
              </p:txBody>
            </p:sp>
            <p:sp>
              <p:nvSpPr>
                <p:cNvPr id="514" name="Freeform 346"/>
                <p:cNvSpPr>
                  <a:spLocks/>
                </p:cNvSpPr>
                <p:nvPr/>
              </p:nvSpPr>
              <p:spPr bwMode="auto">
                <a:xfrm>
                  <a:off x="5434" y="4447"/>
                  <a:ext cx="5" cy="6"/>
                </a:xfrm>
                <a:custGeom>
                  <a:avLst/>
                  <a:gdLst>
                    <a:gd name="T0" fmla="*/ 5 w 5"/>
                    <a:gd name="T1" fmla="*/ 0 h 6"/>
                    <a:gd name="T2" fmla="*/ 5 w 5"/>
                    <a:gd name="T3" fmla="*/ 6 h 6"/>
                    <a:gd name="T4" fmla="*/ 0 w 5"/>
                    <a:gd name="T5" fmla="*/ 2 h 6"/>
                    <a:gd name="T6" fmla="*/ 5 w 5"/>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0"/>
                      </a:moveTo>
                      <a:lnTo>
                        <a:pt x="5" y="6"/>
                      </a:lnTo>
                      <a:lnTo>
                        <a:pt x="0" y="2"/>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515" name="Freeform 347"/>
                <p:cNvSpPr>
                  <a:spLocks/>
                </p:cNvSpPr>
                <p:nvPr/>
              </p:nvSpPr>
              <p:spPr bwMode="auto">
                <a:xfrm>
                  <a:off x="5449" y="4459"/>
                  <a:ext cx="4" cy="5"/>
                </a:xfrm>
                <a:custGeom>
                  <a:avLst/>
                  <a:gdLst>
                    <a:gd name="T0" fmla="*/ 4 w 4"/>
                    <a:gd name="T1" fmla="*/ 2 h 5"/>
                    <a:gd name="T2" fmla="*/ 1 w 4"/>
                    <a:gd name="T3" fmla="*/ 5 h 5"/>
                    <a:gd name="T4" fmla="*/ 0 w 4"/>
                    <a:gd name="T5" fmla="*/ 0 h 5"/>
                    <a:gd name="T6" fmla="*/ 4 w 4"/>
                    <a:gd name="T7" fmla="*/ 2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4" y="2"/>
                      </a:moveTo>
                      <a:lnTo>
                        <a:pt x="1" y="5"/>
                      </a:lnTo>
                      <a:lnTo>
                        <a:pt x="0" y="0"/>
                      </a:lnTo>
                      <a:lnTo>
                        <a:pt x="4" y="2"/>
                      </a:lnTo>
                      <a:close/>
                    </a:path>
                  </a:pathLst>
                </a:custGeom>
                <a:grpFill/>
                <a:ln w="6350" cmpd="sng">
                  <a:solidFill>
                    <a:schemeClr val="bg1">
                      <a:lumMod val="85000"/>
                    </a:schemeClr>
                  </a:solidFill>
                  <a:round/>
                  <a:headEnd/>
                  <a:tailEnd/>
                </a:ln>
              </p:spPr>
              <p:txBody>
                <a:bodyPr/>
                <a:lstStyle/>
                <a:p>
                  <a:endParaRPr lang="en-GB" dirty="0"/>
                </a:p>
              </p:txBody>
            </p:sp>
          </p:grpSp>
          <p:sp>
            <p:nvSpPr>
              <p:cNvPr id="512" name="Freeform 348"/>
              <p:cNvSpPr>
                <a:spLocks/>
              </p:cNvSpPr>
              <p:nvPr/>
            </p:nvSpPr>
            <p:spPr bwMode="auto">
              <a:xfrm>
                <a:off x="5051" y="3569"/>
                <a:ext cx="219" cy="213"/>
              </a:xfrm>
              <a:custGeom>
                <a:avLst/>
                <a:gdLst>
                  <a:gd name="T0" fmla="*/ 10 w 219"/>
                  <a:gd name="T1" fmla="*/ 0 h 213"/>
                  <a:gd name="T2" fmla="*/ 45 w 219"/>
                  <a:gd name="T3" fmla="*/ 3 h 213"/>
                  <a:gd name="T4" fmla="*/ 85 w 219"/>
                  <a:gd name="T5" fmla="*/ 17 h 213"/>
                  <a:gd name="T6" fmla="*/ 120 w 219"/>
                  <a:gd name="T7" fmla="*/ 3 h 213"/>
                  <a:gd name="T8" fmla="*/ 116 w 219"/>
                  <a:gd name="T9" fmla="*/ 5 h 213"/>
                  <a:gd name="T10" fmla="*/ 126 w 219"/>
                  <a:gd name="T11" fmla="*/ 3 h 213"/>
                  <a:gd name="T12" fmla="*/ 142 w 219"/>
                  <a:gd name="T13" fmla="*/ 2 h 213"/>
                  <a:gd name="T14" fmla="*/ 148 w 219"/>
                  <a:gd name="T15" fmla="*/ 8 h 213"/>
                  <a:gd name="T16" fmla="*/ 142 w 219"/>
                  <a:gd name="T17" fmla="*/ 3 h 213"/>
                  <a:gd name="T18" fmla="*/ 141 w 219"/>
                  <a:gd name="T19" fmla="*/ 5 h 213"/>
                  <a:gd name="T20" fmla="*/ 146 w 219"/>
                  <a:gd name="T21" fmla="*/ 8 h 213"/>
                  <a:gd name="T22" fmla="*/ 146 w 219"/>
                  <a:gd name="T23" fmla="*/ 13 h 213"/>
                  <a:gd name="T24" fmla="*/ 148 w 219"/>
                  <a:gd name="T25" fmla="*/ 12 h 213"/>
                  <a:gd name="T26" fmla="*/ 148 w 219"/>
                  <a:gd name="T27" fmla="*/ 7 h 213"/>
                  <a:gd name="T28" fmla="*/ 156 w 219"/>
                  <a:gd name="T29" fmla="*/ 13 h 213"/>
                  <a:gd name="T30" fmla="*/ 167 w 219"/>
                  <a:gd name="T31" fmla="*/ 13 h 213"/>
                  <a:gd name="T32" fmla="*/ 185 w 219"/>
                  <a:gd name="T33" fmla="*/ 7 h 213"/>
                  <a:gd name="T34" fmla="*/ 200 w 219"/>
                  <a:gd name="T35" fmla="*/ 52 h 213"/>
                  <a:gd name="T36" fmla="*/ 191 w 219"/>
                  <a:gd name="T37" fmla="*/ 83 h 213"/>
                  <a:gd name="T38" fmla="*/ 185 w 219"/>
                  <a:gd name="T39" fmla="*/ 85 h 213"/>
                  <a:gd name="T40" fmla="*/ 170 w 219"/>
                  <a:gd name="T41" fmla="*/ 68 h 213"/>
                  <a:gd name="T42" fmla="*/ 156 w 219"/>
                  <a:gd name="T43" fmla="*/ 36 h 213"/>
                  <a:gd name="T44" fmla="*/ 152 w 219"/>
                  <a:gd name="T45" fmla="*/ 46 h 213"/>
                  <a:gd name="T46" fmla="*/ 158 w 219"/>
                  <a:gd name="T47" fmla="*/ 62 h 213"/>
                  <a:gd name="T48" fmla="*/ 173 w 219"/>
                  <a:gd name="T49" fmla="*/ 82 h 213"/>
                  <a:gd name="T50" fmla="*/ 183 w 219"/>
                  <a:gd name="T51" fmla="*/ 114 h 213"/>
                  <a:gd name="T52" fmla="*/ 206 w 219"/>
                  <a:gd name="T53" fmla="*/ 157 h 213"/>
                  <a:gd name="T54" fmla="*/ 219 w 219"/>
                  <a:gd name="T55" fmla="*/ 168 h 213"/>
                  <a:gd name="T56" fmla="*/ 212 w 219"/>
                  <a:gd name="T57" fmla="*/ 170 h 213"/>
                  <a:gd name="T58" fmla="*/ 215 w 219"/>
                  <a:gd name="T59" fmla="*/ 186 h 213"/>
                  <a:gd name="T60" fmla="*/ 207 w 219"/>
                  <a:gd name="T61" fmla="*/ 192 h 213"/>
                  <a:gd name="T62" fmla="*/ 202 w 219"/>
                  <a:gd name="T63" fmla="*/ 191 h 213"/>
                  <a:gd name="T64" fmla="*/ 197 w 219"/>
                  <a:gd name="T65" fmla="*/ 202 h 213"/>
                  <a:gd name="T66" fmla="*/ 187 w 219"/>
                  <a:gd name="T67" fmla="*/ 205 h 213"/>
                  <a:gd name="T68" fmla="*/ 183 w 219"/>
                  <a:gd name="T69" fmla="*/ 213 h 213"/>
                  <a:gd name="T70" fmla="*/ 175 w 219"/>
                  <a:gd name="T71" fmla="*/ 213 h 213"/>
                  <a:gd name="T72" fmla="*/ 168 w 219"/>
                  <a:gd name="T73" fmla="*/ 210 h 213"/>
                  <a:gd name="T74" fmla="*/ 134 w 219"/>
                  <a:gd name="T75" fmla="*/ 209 h 213"/>
                  <a:gd name="T76" fmla="*/ 136 w 219"/>
                  <a:gd name="T77" fmla="*/ 205 h 213"/>
                  <a:gd name="T78" fmla="*/ 133 w 219"/>
                  <a:gd name="T79" fmla="*/ 205 h 213"/>
                  <a:gd name="T80" fmla="*/ 131 w 219"/>
                  <a:gd name="T81" fmla="*/ 209 h 213"/>
                  <a:gd name="T82" fmla="*/ 10 w 219"/>
                  <a:gd name="T83" fmla="*/ 209 h 213"/>
                  <a:gd name="T84" fmla="*/ 9 w 219"/>
                  <a:gd name="T85" fmla="*/ 58 h 213"/>
                  <a:gd name="T86" fmla="*/ 4 w 219"/>
                  <a:gd name="T87" fmla="*/ 53 h 213"/>
                  <a:gd name="T88" fmla="*/ 0 w 219"/>
                  <a:gd name="T89" fmla="*/ 35 h 213"/>
                  <a:gd name="T90" fmla="*/ 5 w 219"/>
                  <a:gd name="T91" fmla="*/ 29 h 213"/>
                  <a:gd name="T92" fmla="*/ 4 w 219"/>
                  <a:gd name="T93" fmla="*/ 5 h 213"/>
                  <a:gd name="T94" fmla="*/ 10 w 219"/>
                  <a:gd name="T95" fmla="*/ 0 h 2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9" h="213">
                    <a:moveTo>
                      <a:pt x="10" y="0"/>
                    </a:moveTo>
                    <a:lnTo>
                      <a:pt x="45" y="3"/>
                    </a:lnTo>
                    <a:lnTo>
                      <a:pt x="85" y="17"/>
                    </a:lnTo>
                    <a:lnTo>
                      <a:pt x="120" y="3"/>
                    </a:lnTo>
                    <a:lnTo>
                      <a:pt x="116" y="5"/>
                    </a:lnTo>
                    <a:lnTo>
                      <a:pt x="126" y="3"/>
                    </a:lnTo>
                    <a:lnTo>
                      <a:pt x="142" y="2"/>
                    </a:lnTo>
                    <a:lnTo>
                      <a:pt x="148" y="8"/>
                    </a:lnTo>
                    <a:lnTo>
                      <a:pt x="142" y="3"/>
                    </a:lnTo>
                    <a:lnTo>
                      <a:pt x="141" y="5"/>
                    </a:lnTo>
                    <a:lnTo>
                      <a:pt x="146" y="8"/>
                    </a:lnTo>
                    <a:lnTo>
                      <a:pt x="146" y="13"/>
                    </a:lnTo>
                    <a:lnTo>
                      <a:pt x="148" y="12"/>
                    </a:lnTo>
                    <a:lnTo>
                      <a:pt x="148" y="7"/>
                    </a:lnTo>
                    <a:lnTo>
                      <a:pt x="156" y="13"/>
                    </a:lnTo>
                    <a:lnTo>
                      <a:pt x="167" y="13"/>
                    </a:lnTo>
                    <a:lnTo>
                      <a:pt x="185" y="7"/>
                    </a:lnTo>
                    <a:lnTo>
                      <a:pt x="200" y="52"/>
                    </a:lnTo>
                    <a:lnTo>
                      <a:pt x="191" y="83"/>
                    </a:lnTo>
                    <a:lnTo>
                      <a:pt x="185" y="85"/>
                    </a:lnTo>
                    <a:lnTo>
                      <a:pt x="170" y="68"/>
                    </a:lnTo>
                    <a:lnTo>
                      <a:pt x="156" y="36"/>
                    </a:lnTo>
                    <a:lnTo>
                      <a:pt x="152" y="46"/>
                    </a:lnTo>
                    <a:lnTo>
                      <a:pt x="158" y="62"/>
                    </a:lnTo>
                    <a:lnTo>
                      <a:pt x="173" y="82"/>
                    </a:lnTo>
                    <a:lnTo>
                      <a:pt x="183" y="114"/>
                    </a:lnTo>
                    <a:lnTo>
                      <a:pt x="206" y="157"/>
                    </a:lnTo>
                    <a:lnTo>
                      <a:pt x="219" y="168"/>
                    </a:lnTo>
                    <a:lnTo>
                      <a:pt x="212" y="170"/>
                    </a:lnTo>
                    <a:lnTo>
                      <a:pt x="215" y="186"/>
                    </a:lnTo>
                    <a:lnTo>
                      <a:pt x="207" y="192"/>
                    </a:lnTo>
                    <a:lnTo>
                      <a:pt x="202" y="191"/>
                    </a:lnTo>
                    <a:lnTo>
                      <a:pt x="197" y="202"/>
                    </a:lnTo>
                    <a:lnTo>
                      <a:pt x="187" y="205"/>
                    </a:lnTo>
                    <a:lnTo>
                      <a:pt x="183" y="213"/>
                    </a:lnTo>
                    <a:lnTo>
                      <a:pt x="175" y="213"/>
                    </a:lnTo>
                    <a:lnTo>
                      <a:pt x="168" y="210"/>
                    </a:lnTo>
                    <a:lnTo>
                      <a:pt x="134" y="209"/>
                    </a:lnTo>
                    <a:lnTo>
                      <a:pt x="136" y="205"/>
                    </a:lnTo>
                    <a:lnTo>
                      <a:pt x="133" y="205"/>
                    </a:lnTo>
                    <a:lnTo>
                      <a:pt x="131" y="209"/>
                    </a:lnTo>
                    <a:lnTo>
                      <a:pt x="10" y="209"/>
                    </a:lnTo>
                    <a:lnTo>
                      <a:pt x="9" y="58"/>
                    </a:lnTo>
                    <a:lnTo>
                      <a:pt x="4" y="53"/>
                    </a:lnTo>
                    <a:lnTo>
                      <a:pt x="0" y="35"/>
                    </a:lnTo>
                    <a:lnTo>
                      <a:pt x="5" y="29"/>
                    </a:lnTo>
                    <a:lnTo>
                      <a:pt x="4" y="5"/>
                    </a:lnTo>
                    <a:lnTo>
                      <a:pt x="10" y="0"/>
                    </a:lnTo>
                    <a:close/>
                  </a:path>
                </a:pathLst>
              </a:custGeom>
              <a:grpFill/>
              <a:ln w="6350" cmpd="sng">
                <a:solidFill>
                  <a:schemeClr val="bg1">
                    <a:lumMod val="85000"/>
                  </a:schemeClr>
                </a:solidFill>
                <a:round/>
                <a:headEnd/>
                <a:tailEnd/>
              </a:ln>
            </p:spPr>
            <p:txBody>
              <a:bodyPr/>
              <a:lstStyle/>
              <a:p>
                <a:endParaRPr lang="en-GB" dirty="0"/>
              </a:p>
            </p:txBody>
          </p:sp>
        </p:grpSp>
        <p:grpSp>
          <p:nvGrpSpPr>
            <p:cNvPr id="138" name="Group 349"/>
            <p:cNvGrpSpPr>
              <a:grpSpLocks/>
            </p:cNvGrpSpPr>
            <p:nvPr/>
          </p:nvGrpSpPr>
          <p:grpSpPr bwMode="auto">
            <a:xfrm>
              <a:off x="6929419" y="4818870"/>
              <a:ext cx="1679571" cy="1113857"/>
              <a:chOff x="6772" y="4418"/>
              <a:chExt cx="1365" cy="832"/>
            </a:xfrm>
            <a:solidFill>
              <a:schemeClr val="bg1">
                <a:lumMod val="85000"/>
              </a:schemeClr>
            </a:solidFill>
          </p:grpSpPr>
          <p:grpSp>
            <p:nvGrpSpPr>
              <p:cNvPr id="445" name="Group 350"/>
              <p:cNvGrpSpPr>
                <a:grpSpLocks/>
              </p:cNvGrpSpPr>
              <p:nvPr/>
            </p:nvGrpSpPr>
            <p:grpSpPr bwMode="auto">
              <a:xfrm>
                <a:off x="7803" y="4921"/>
                <a:ext cx="334" cy="329"/>
                <a:chOff x="7803" y="4921"/>
                <a:chExt cx="334" cy="329"/>
              </a:xfrm>
              <a:grpFill/>
            </p:grpSpPr>
            <p:sp>
              <p:nvSpPr>
                <p:cNvPr id="457" name="Freeform 351"/>
                <p:cNvSpPr>
                  <a:spLocks/>
                </p:cNvSpPr>
                <p:nvPr/>
              </p:nvSpPr>
              <p:spPr bwMode="auto">
                <a:xfrm>
                  <a:off x="8127" y="5154"/>
                  <a:ext cx="10" cy="8"/>
                </a:xfrm>
                <a:custGeom>
                  <a:avLst/>
                  <a:gdLst>
                    <a:gd name="T0" fmla="*/ 10 w 10"/>
                    <a:gd name="T1" fmla="*/ 0 h 8"/>
                    <a:gd name="T2" fmla="*/ 5 w 10"/>
                    <a:gd name="T3" fmla="*/ 8 h 8"/>
                    <a:gd name="T4" fmla="*/ 3 w 10"/>
                    <a:gd name="T5" fmla="*/ 2 h 8"/>
                    <a:gd name="T6" fmla="*/ 0 w 10"/>
                    <a:gd name="T7" fmla="*/ 1 h 8"/>
                    <a:gd name="T8" fmla="*/ 10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0"/>
                      </a:moveTo>
                      <a:lnTo>
                        <a:pt x="5" y="8"/>
                      </a:lnTo>
                      <a:lnTo>
                        <a:pt x="3" y="2"/>
                      </a:lnTo>
                      <a:lnTo>
                        <a:pt x="0" y="1"/>
                      </a:lnTo>
                      <a:lnTo>
                        <a:pt x="10" y="0"/>
                      </a:lnTo>
                      <a:close/>
                    </a:path>
                  </a:pathLst>
                </a:custGeom>
                <a:grpFill/>
                <a:ln w="6350" cmpd="sng">
                  <a:solidFill>
                    <a:schemeClr val="bg1">
                      <a:lumMod val="85000"/>
                    </a:schemeClr>
                  </a:solidFill>
                  <a:round/>
                  <a:headEnd/>
                  <a:tailEnd/>
                </a:ln>
              </p:spPr>
              <p:txBody>
                <a:bodyPr/>
                <a:lstStyle/>
                <a:p>
                  <a:endParaRPr lang="en-GB" dirty="0"/>
                </a:p>
              </p:txBody>
            </p:sp>
            <p:sp>
              <p:nvSpPr>
                <p:cNvPr id="458" name="Freeform 352"/>
                <p:cNvSpPr>
                  <a:spLocks/>
                </p:cNvSpPr>
                <p:nvPr/>
              </p:nvSpPr>
              <p:spPr bwMode="auto">
                <a:xfrm>
                  <a:off x="7922" y="4921"/>
                  <a:ext cx="112" cy="174"/>
                </a:xfrm>
                <a:custGeom>
                  <a:avLst/>
                  <a:gdLst>
                    <a:gd name="T0" fmla="*/ 4 w 112"/>
                    <a:gd name="T1" fmla="*/ 0 h 174"/>
                    <a:gd name="T2" fmla="*/ 9 w 112"/>
                    <a:gd name="T3" fmla="*/ 11 h 174"/>
                    <a:gd name="T4" fmla="*/ 13 w 112"/>
                    <a:gd name="T5" fmla="*/ 9 h 174"/>
                    <a:gd name="T6" fmla="*/ 31 w 112"/>
                    <a:gd name="T7" fmla="*/ 20 h 174"/>
                    <a:gd name="T8" fmla="*/ 36 w 112"/>
                    <a:gd name="T9" fmla="*/ 34 h 174"/>
                    <a:gd name="T10" fmla="*/ 31 w 112"/>
                    <a:gd name="T11" fmla="*/ 34 h 174"/>
                    <a:gd name="T12" fmla="*/ 43 w 112"/>
                    <a:gd name="T13" fmla="*/ 48 h 174"/>
                    <a:gd name="T14" fmla="*/ 40 w 112"/>
                    <a:gd name="T15" fmla="*/ 58 h 174"/>
                    <a:gd name="T16" fmla="*/ 49 w 112"/>
                    <a:gd name="T17" fmla="*/ 59 h 174"/>
                    <a:gd name="T18" fmla="*/ 53 w 112"/>
                    <a:gd name="T19" fmla="*/ 66 h 174"/>
                    <a:gd name="T20" fmla="*/ 53 w 112"/>
                    <a:gd name="T21" fmla="*/ 50 h 174"/>
                    <a:gd name="T22" fmla="*/ 59 w 112"/>
                    <a:gd name="T23" fmla="*/ 54 h 174"/>
                    <a:gd name="T24" fmla="*/ 64 w 112"/>
                    <a:gd name="T25" fmla="*/ 76 h 174"/>
                    <a:gd name="T26" fmla="*/ 85 w 112"/>
                    <a:gd name="T27" fmla="*/ 84 h 174"/>
                    <a:gd name="T28" fmla="*/ 104 w 112"/>
                    <a:gd name="T29" fmla="*/ 73 h 174"/>
                    <a:gd name="T30" fmla="*/ 112 w 112"/>
                    <a:gd name="T31" fmla="*/ 77 h 174"/>
                    <a:gd name="T32" fmla="*/ 108 w 112"/>
                    <a:gd name="T33" fmla="*/ 99 h 174"/>
                    <a:gd name="T34" fmla="*/ 103 w 112"/>
                    <a:gd name="T35" fmla="*/ 102 h 174"/>
                    <a:gd name="T36" fmla="*/ 103 w 112"/>
                    <a:gd name="T37" fmla="*/ 113 h 174"/>
                    <a:gd name="T38" fmla="*/ 87 w 112"/>
                    <a:gd name="T39" fmla="*/ 114 h 174"/>
                    <a:gd name="T40" fmla="*/ 80 w 112"/>
                    <a:gd name="T41" fmla="*/ 121 h 174"/>
                    <a:gd name="T42" fmla="*/ 84 w 112"/>
                    <a:gd name="T43" fmla="*/ 129 h 174"/>
                    <a:gd name="T44" fmla="*/ 77 w 112"/>
                    <a:gd name="T45" fmla="*/ 146 h 174"/>
                    <a:gd name="T46" fmla="*/ 54 w 112"/>
                    <a:gd name="T47" fmla="*/ 174 h 174"/>
                    <a:gd name="T48" fmla="*/ 40 w 112"/>
                    <a:gd name="T49" fmla="*/ 167 h 174"/>
                    <a:gd name="T50" fmla="*/ 49 w 112"/>
                    <a:gd name="T51" fmla="*/ 152 h 174"/>
                    <a:gd name="T52" fmla="*/ 49 w 112"/>
                    <a:gd name="T53" fmla="*/ 138 h 174"/>
                    <a:gd name="T54" fmla="*/ 21 w 112"/>
                    <a:gd name="T55" fmla="*/ 118 h 174"/>
                    <a:gd name="T56" fmla="*/ 25 w 112"/>
                    <a:gd name="T57" fmla="*/ 112 h 174"/>
                    <a:gd name="T58" fmla="*/ 36 w 112"/>
                    <a:gd name="T59" fmla="*/ 106 h 174"/>
                    <a:gd name="T60" fmla="*/ 40 w 112"/>
                    <a:gd name="T61" fmla="*/ 88 h 174"/>
                    <a:gd name="T62" fmla="*/ 43 w 112"/>
                    <a:gd name="T63" fmla="*/ 87 h 174"/>
                    <a:gd name="T64" fmla="*/ 43 w 112"/>
                    <a:gd name="T65" fmla="*/ 69 h 174"/>
                    <a:gd name="T66" fmla="*/ 38 w 112"/>
                    <a:gd name="T67" fmla="*/ 64 h 174"/>
                    <a:gd name="T68" fmla="*/ 41 w 112"/>
                    <a:gd name="T69" fmla="*/ 59 h 174"/>
                    <a:gd name="T70" fmla="*/ 35 w 112"/>
                    <a:gd name="T71" fmla="*/ 60 h 174"/>
                    <a:gd name="T72" fmla="*/ 31 w 112"/>
                    <a:gd name="T73" fmla="*/ 54 h 174"/>
                    <a:gd name="T74" fmla="*/ 31 w 112"/>
                    <a:gd name="T75" fmla="*/ 41 h 174"/>
                    <a:gd name="T76" fmla="*/ 26 w 112"/>
                    <a:gd name="T77" fmla="*/ 41 h 174"/>
                    <a:gd name="T78" fmla="*/ 28 w 112"/>
                    <a:gd name="T79" fmla="*/ 45 h 174"/>
                    <a:gd name="T80" fmla="*/ 16 w 112"/>
                    <a:gd name="T81" fmla="*/ 30 h 174"/>
                    <a:gd name="T82" fmla="*/ 14 w 112"/>
                    <a:gd name="T83" fmla="*/ 25 h 174"/>
                    <a:gd name="T84" fmla="*/ 16 w 112"/>
                    <a:gd name="T85" fmla="*/ 20 h 174"/>
                    <a:gd name="T86" fmla="*/ 13 w 112"/>
                    <a:gd name="T87" fmla="*/ 24 h 174"/>
                    <a:gd name="T88" fmla="*/ 10 w 112"/>
                    <a:gd name="T89" fmla="*/ 20 h 174"/>
                    <a:gd name="T90" fmla="*/ 0 w 112"/>
                    <a:gd name="T91" fmla="*/ 1 h 174"/>
                    <a:gd name="T92" fmla="*/ 4 w 112"/>
                    <a:gd name="T93" fmla="*/ 0 h 1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2" h="174">
                      <a:moveTo>
                        <a:pt x="4" y="0"/>
                      </a:moveTo>
                      <a:lnTo>
                        <a:pt x="9" y="11"/>
                      </a:lnTo>
                      <a:lnTo>
                        <a:pt x="13" y="9"/>
                      </a:lnTo>
                      <a:lnTo>
                        <a:pt x="31" y="20"/>
                      </a:lnTo>
                      <a:lnTo>
                        <a:pt x="36" y="34"/>
                      </a:lnTo>
                      <a:lnTo>
                        <a:pt x="31" y="34"/>
                      </a:lnTo>
                      <a:lnTo>
                        <a:pt x="43" y="48"/>
                      </a:lnTo>
                      <a:lnTo>
                        <a:pt x="40" y="58"/>
                      </a:lnTo>
                      <a:lnTo>
                        <a:pt x="49" y="59"/>
                      </a:lnTo>
                      <a:lnTo>
                        <a:pt x="53" y="66"/>
                      </a:lnTo>
                      <a:lnTo>
                        <a:pt x="53" y="50"/>
                      </a:lnTo>
                      <a:lnTo>
                        <a:pt x="59" y="54"/>
                      </a:lnTo>
                      <a:lnTo>
                        <a:pt x="64" y="76"/>
                      </a:lnTo>
                      <a:lnTo>
                        <a:pt x="85" y="84"/>
                      </a:lnTo>
                      <a:lnTo>
                        <a:pt x="104" y="73"/>
                      </a:lnTo>
                      <a:lnTo>
                        <a:pt x="112" y="77"/>
                      </a:lnTo>
                      <a:lnTo>
                        <a:pt x="108" y="99"/>
                      </a:lnTo>
                      <a:lnTo>
                        <a:pt x="103" y="102"/>
                      </a:lnTo>
                      <a:lnTo>
                        <a:pt x="103" y="113"/>
                      </a:lnTo>
                      <a:lnTo>
                        <a:pt x="87" y="114"/>
                      </a:lnTo>
                      <a:lnTo>
                        <a:pt x="80" y="121"/>
                      </a:lnTo>
                      <a:lnTo>
                        <a:pt x="84" y="129"/>
                      </a:lnTo>
                      <a:lnTo>
                        <a:pt x="77" y="146"/>
                      </a:lnTo>
                      <a:lnTo>
                        <a:pt x="54" y="174"/>
                      </a:lnTo>
                      <a:lnTo>
                        <a:pt x="40" y="167"/>
                      </a:lnTo>
                      <a:lnTo>
                        <a:pt x="49" y="152"/>
                      </a:lnTo>
                      <a:lnTo>
                        <a:pt x="49" y="138"/>
                      </a:lnTo>
                      <a:lnTo>
                        <a:pt x="21" y="118"/>
                      </a:lnTo>
                      <a:lnTo>
                        <a:pt x="25" y="112"/>
                      </a:lnTo>
                      <a:lnTo>
                        <a:pt x="36" y="106"/>
                      </a:lnTo>
                      <a:lnTo>
                        <a:pt x="40" y="88"/>
                      </a:lnTo>
                      <a:lnTo>
                        <a:pt x="43" y="87"/>
                      </a:lnTo>
                      <a:lnTo>
                        <a:pt x="43" y="69"/>
                      </a:lnTo>
                      <a:lnTo>
                        <a:pt x="38" y="64"/>
                      </a:lnTo>
                      <a:lnTo>
                        <a:pt x="41" y="59"/>
                      </a:lnTo>
                      <a:lnTo>
                        <a:pt x="35" y="60"/>
                      </a:lnTo>
                      <a:lnTo>
                        <a:pt x="31" y="54"/>
                      </a:lnTo>
                      <a:lnTo>
                        <a:pt x="31" y="41"/>
                      </a:lnTo>
                      <a:lnTo>
                        <a:pt x="26" y="41"/>
                      </a:lnTo>
                      <a:lnTo>
                        <a:pt x="28" y="45"/>
                      </a:lnTo>
                      <a:lnTo>
                        <a:pt x="16" y="30"/>
                      </a:lnTo>
                      <a:lnTo>
                        <a:pt x="14" y="25"/>
                      </a:lnTo>
                      <a:lnTo>
                        <a:pt x="16" y="20"/>
                      </a:lnTo>
                      <a:lnTo>
                        <a:pt x="13" y="24"/>
                      </a:lnTo>
                      <a:lnTo>
                        <a:pt x="10" y="20"/>
                      </a:lnTo>
                      <a:lnTo>
                        <a:pt x="0" y="1"/>
                      </a:lnTo>
                      <a:lnTo>
                        <a:pt x="4" y="0"/>
                      </a:lnTo>
                      <a:close/>
                    </a:path>
                  </a:pathLst>
                </a:custGeom>
                <a:grpFill/>
                <a:ln w="6350" cmpd="sng">
                  <a:solidFill>
                    <a:schemeClr val="bg1">
                      <a:lumMod val="85000"/>
                    </a:schemeClr>
                  </a:solidFill>
                  <a:round/>
                  <a:headEnd/>
                  <a:tailEnd/>
                </a:ln>
              </p:spPr>
              <p:txBody>
                <a:bodyPr/>
                <a:lstStyle/>
                <a:p>
                  <a:endParaRPr lang="en-GB" dirty="0"/>
                </a:p>
              </p:txBody>
            </p:sp>
            <p:sp>
              <p:nvSpPr>
                <p:cNvPr id="459" name="Freeform 353"/>
                <p:cNvSpPr>
                  <a:spLocks/>
                </p:cNvSpPr>
                <p:nvPr/>
              </p:nvSpPr>
              <p:spPr bwMode="auto">
                <a:xfrm>
                  <a:off x="7803" y="5069"/>
                  <a:ext cx="149" cy="165"/>
                </a:xfrm>
                <a:custGeom>
                  <a:avLst/>
                  <a:gdLst>
                    <a:gd name="T0" fmla="*/ 109 w 149"/>
                    <a:gd name="T1" fmla="*/ 13 h 165"/>
                    <a:gd name="T2" fmla="*/ 118 w 149"/>
                    <a:gd name="T3" fmla="*/ 0 h 165"/>
                    <a:gd name="T4" fmla="*/ 129 w 149"/>
                    <a:gd name="T5" fmla="*/ 20 h 165"/>
                    <a:gd name="T6" fmla="*/ 142 w 149"/>
                    <a:gd name="T7" fmla="*/ 11 h 165"/>
                    <a:gd name="T8" fmla="*/ 143 w 149"/>
                    <a:gd name="T9" fmla="*/ 11 h 165"/>
                    <a:gd name="T10" fmla="*/ 142 w 149"/>
                    <a:gd name="T11" fmla="*/ 20 h 165"/>
                    <a:gd name="T12" fmla="*/ 145 w 149"/>
                    <a:gd name="T13" fmla="*/ 13 h 165"/>
                    <a:gd name="T14" fmla="*/ 149 w 149"/>
                    <a:gd name="T15" fmla="*/ 15 h 165"/>
                    <a:gd name="T16" fmla="*/ 147 w 149"/>
                    <a:gd name="T17" fmla="*/ 19 h 165"/>
                    <a:gd name="T18" fmla="*/ 149 w 149"/>
                    <a:gd name="T19" fmla="*/ 33 h 165"/>
                    <a:gd name="T20" fmla="*/ 132 w 149"/>
                    <a:gd name="T21" fmla="*/ 60 h 165"/>
                    <a:gd name="T22" fmla="*/ 122 w 149"/>
                    <a:gd name="T23" fmla="*/ 69 h 165"/>
                    <a:gd name="T24" fmla="*/ 120 w 149"/>
                    <a:gd name="T25" fmla="*/ 81 h 165"/>
                    <a:gd name="T26" fmla="*/ 127 w 149"/>
                    <a:gd name="T27" fmla="*/ 88 h 165"/>
                    <a:gd name="T28" fmla="*/ 114 w 149"/>
                    <a:gd name="T29" fmla="*/ 83 h 165"/>
                    <a:gd name="T30" fmla="*/ 101 w 149"/>
                    <a:gd name="T31" fmla="*/ 93 h 165"/>
                    <a:gd name="T32" fmla="*/ 96 w 149"/>
                    <a:gd name="T33" fmla="*/ 91 h 165"/>
                    <a:gd name="T34" fmla="*/ 81 w 149"/>
                    <a:gd name="T35" fmla="*/ 145 h 165"/>
                    <a:gd name="T36" fmla="*/ 60 w 149"/>
                    <a:gd name="T37" fmla="*/ 161 h 165"/>
                    <a:gd name="T38" fmla="*/ 49 w 149"/>
                    <a:gd name="T39" fmla="*/ 165 h 165"/>
                    <a:gd name="T40" fmla="*/ 25 w 149"/>
                    <a:gd name="T41" fmla="*/ 156 h 165"/>
                    <a:gd name="T42" fmla="*/ 22 w 149"/>
                    <a:gd name="T43" fmla="*/ 150 h 165"/>
                    <a:gd name="T44" fmla="*/ 4 w 149"/>
                    <a:gd name="T45" fmla="*/ 150 h 165"/>
                    <a:gd name="T46" fmla="*/ 7 w 149"/>
                    <a:gd name="T47" fmla="*/ 142 h 165"/>
                    <a:gd name="T48" fmla="*/ 2 w 149"/>
                    <a:gd name="T49" fmla="*/ 147 h 165"/>
                    <a:gd name="T50" fmla="*/ 4 w 149"/>
                    <a:gd name="T51" fmla="*/ 142 h 165"/>
                    <a:gd name="T52" fmla="*/ 0 w 149"/>
                    <a:gd name="T53" fmla="*/ 142 h 165"/>
                    <a:gd name="T54" fmla="*/ 7 w 149"/>
                    <a:gd name="T55" fmla="*/ 137 h 165"/>
                    <a:gd name="T56" fmla="*/ 9 w 149"/>
                    <a:gd name="T57" fmla="*/ 133 h 165"/>
                    <a:gd name="T58" fmla="*/ 5 w 149"/>
                    <a:gd name="T59" fmla="*/ 131 h 165"/>
                    <a:gd name="T60" fmla="*/ 7 w 149"/>
                    <a:gd name="T61" fmla="*/ 126 h 165"/>
                    <a:gd name="T62" fmla="*/ 14 w 149"/>
                    <a:gd name="T63" fmla="*/ 126 h 165"/>
                    <a:gd name="T64" fmla="*/ 10 w 149"/>
                    <a:gd name="T65" fmla="*/ 123 h 165"/>
                    <a:gd name="T66" fmla="*/ 11 w 149"/>
                    <a:gd name="T67" fmla="*/ 117 h 165"/>
                    <a:gd name="T68" fmla="*/ 15 w 149"/>
                    <a:gd name="T69" fmla="*/ 115 h 165"/>
                    <a:gd name="T70" fmla="*/ 19 w 149"/>
                    <a:gd name="T71" fmla="*/ 118 h 165"/>
                    <a:gd name="T72" fmla="*/ 19 w 149"/>
                    <a:gd name="T73" fmla="*/ 112 h 165"/>
                    <a:gd name="T74" fmla="*/ 32 w 149"/>
                    <a:gd name="T75" fmla="*/ 92 h 165"/>
                    <a:gd name="T76" fmla="*/ 50 w 149"/>
                    <a:gd name="T77" fmla="*/ 87 h 165"/>
                    <a:gd name="T78" fmla="*/ 85 w 149"/>
                    <a:gd name="T79" fmla="*/ 59 h 165"/>
                    <a:gd name="T80" fmla="*/ 95 w 149"/>
                    <a:gd name="T81" fmla="*/ 33 h 165"/>
                    <a:gd name="T82" fmla="*/ 105 w 149"/>
                    <a:gd name="T83" fmla="*/ 26 h 165"/>
                    <a:gd name="T84" fmla="*/ 109 w 149"/>
                    <a:gd name="T85" fmla="*/ 13 h 1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 h="165">
                      <a:moveTo>
                        <a:pt x="109" y="13"/>
                      </a:moveTo>
                      <a:lnTo>
                        <a:pt x="118" y="0"/>
                      </a:lnTo>
                      <a:lnTo>
                        <a:pt x="129" y="20"/>
                      </a:lnTo>
                      <a:lnTo>
                        <a:pt x="142" y="11"/>
                      </a:lnTo>
                      <a:lnTo>
                        <a:pt x="143" y="11"/>
                      </a:lnTo>
                      <a:lnTo>
                        <a:pt x="142" y="20"/>
                      </a:lnTo>
                      <a:lnTo>
                        <a:pt x="145" y="13"/>
                      </a:lnTo>
                      <a:lnTo>
                        <a:pt x="149" y="15"/>
                      </a:lnTo>
                      <a:lnTo>
                        <a:pt x="147" y="19"/>
                      </a:lnTo>
                      <a:lnTo>
                        <a:pt x="149" y="33"/>
                      </a:lnTo>
                      <a:lnTo>
                        <a:pt x="132" y="60"/>
                      </a:lnTo>
                      <a:lnTo>
                        <a:pt x="122" y="69"/>
                      </a:lnTo>
                      <a:lnTo>
                        <a:pt x="120" y="81"/>
                      </a:lnTo>
                      <a:lnTo>
                        <a:pt x="127" y="88"/>
                      </a:lnTo>
                      <a:lnTo>
                        <a:pt x="114" y="83"/>
                      </a:lnTo>
                      <a:lnTo>
                        <a:pt x="101" y="93"/>
                      </a:lnTo>
                      <a:lnTo>
                        <a:pt x="96" y="91"/>
                      </a:lnTo>
                      <a:lnTo>
                        <a:pt x="81" y="145"/>
                      </a:lnTo>
                      <a:lnTo>
                        <a:pt x="60" y="161"/>
                      </a:lnTo>
                      <a:lnTo>
                        <a:pt x="49" y="165"/>
                      </a:lnTo>
                      <a:lnTo>
                        <a:pt x="25" y="156"/>
                      </a:lnTo>
                      <a:lnTo>
                        <a:pt x="22" y="150"/>
                      </a:lnTo>
                      <a:lnTo>
                        <a:pt x="4" y="150"/>
                      </a:lnTo>
                      <a:lnTo>
                        <a:pt x="7" y="142"/>
                      </a:lnTo>
                      <a:lnTo>
                        <a:pt x="2" y="147"/>
                      </a:lnTo>
                      <a:lnTo>
                        <a:pt x="4" y="142"/>
                      </a:lnTo>
                      <a:lnTo>
                        <a:pt x="0" y="142"/>
                      </a:lnTo>
                      <a:lnTo>
                        <a:pt x="7" y="137"/>
                      </a:lnTo>
                      <a:lnTo>
                        <a:pt x="9" y="133"/>
                      </a:lnTo>
                      <a:lnTo>
                        <a:pt x="5" y="131"/>
                      </a:lnTo>
                      <a:lnTo>
                        <a:pt x="7" y="126"/>
                      </a:lnTo>
                      <a:lnTo>
                        <a:pt x="14" y="126"/>
                      </a:lnTo>
                      <a:lnTo>
                        <a:pt x="10" y="123"/>
                      </a:lnTo>
                      <a:lnTo>
                        <a:pt x="11" y="117"/>
                      </a:lnTo>
                      <a:lnTo>
                        <a:pt x="15" y="115"/>
                      </a:lnTo>
                      <a:lnTo>
                        <a:pt x="19" y="118"/>
                      </a:lnTo>
                      <a:lnTo>
                        <a:pt x="19" y="112"/>
                      </a:lnTo>
                      <a:lnTo>
                        <a:pt x="32" y="92"/>
                      </a:lnTo>
                      <a:lnTo>
                        <a:pt x="50" y="87"/>
                      </a:lnTo>
                      <a:lnTo>
                        <a:pt x="85" y="59"/>
                      </a:lnTo>
                      <a:lnTo>
                        <a:pt x="95" y="33"/>
                      </a:lnTo>
                      <a:lnTo>
                        <a:pt x="105" y="26"/>
                      </a:lnTo>
                      <a:lnTo>
                        <a:pt x="109" y="13"/>
                      </a:lnTo>
                      <a:close/>
                    </a:path>
                  </a:pathLst>
                </a:custGeom>
                <a:grpFill/>
                <a:ln w="6350" cmpd="sng">
                  <a:solidFill>
                    <a:schemeClr val="bg1">
                      <a:lumMod val="85000"/>
                    </a:schemeClr>
                  </a:solidFill>
                  <a:round/>
                  <a:headEnd/>
                  <a:tailEnd/>
                </a:ln>
              </p:spPr>
              <p:txBody>
                <a:bodyPr/>
                <a:lstStyle/>
                <a:p>
                  <a:endParaRPr lang="en-GB" dirty="0"/>
                </a:p>
              </p:txBody>
            </p:sp>
            <p:sp>
              <p:nvSpPr>
                <p:cNvPr id="460" name="Freeform 354"/>
                <p:cNvSpPr>
                  <a:spLocks/>
                </p:cNvSpPr>
                <p:nvPr/>
              </p:nvSpPr>
              <p:spPr bwMode="auto">
                <a:xfrm>
                  <a:off x="7823" y="5234"/>
                  <a:ext cx="11" cy="16"/>
                </a:xfrm>
                <a:custGeom>
                  <a:avLst/>
                  <a:gdLst>
                    <a:gd name="T0" fmla="*/ 7 w 11"/>
                    <a:gd name="T1" fmla="*/ 1 h 16"/>
                    <a:gd name="T2" fmla="*/ 11 w 11"/>
                    <a:gd name="T3" fmla="*/ 11 h 16"/>
                    <a:gd name="T4" fmla="*/ 0 w 11"/>
                    <a:gd name="T5" fmla="*/ 16 h 16"/>
                    <a:gd name="T6" fmla="*/ 4 w 11"/>
                    <a:gd name="T7" fmla="*/ 0 h 16"/>
                    <a:gd name="T8" fmla="*/ 7 w 11"/>
                    <a:gd name="T9" fmla="*/ 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6">
                      <a:moveTo>
                        <a:pt x="7" y="1"/>
                      </a:moveTo>
                      <a:lnTo>
                        <a:pt x="11" y="11"/>
                      </a:lnTo>
                      <a:lnTo>
                        <a:pt x="0" y="16"/>
                      </a:lnTo>
                      <a:lnTo>
                        <a:pt x="4" y="0"/>
                      </a:lnTo>
                      <a:lnTo>
                        <a:pt x="7" y="1"/>
                      </a:lnTo>
                      <a:close/>
                    </a:path>
                  </a:pathLst>
                </a:custGeom>
                <a:grpFill/>
                <a:ln w="6350" cmpd="sng">
                  <a:solidFill>
                    <a:schemeClr val="bg1">
                      <a:lumMod val="85000"/>
                    </a:schemeClr>
                  </a:solidFill>
                  <a:round/>
                  <a:headEnd/>
                  <a:tailEnd/>
                </a:ln>
              </p:spPr>
              <p:txBody>
                <a:bodyPr/>
                <a:lstStyle/>
                <a:p>
                  <a:endParaRPr lang="en-GB" dirty="0"/>
                </a:p>
              </p:txBody>
            </p:sp>
          </p:grpSp>
          <p:grpSp>
            <p:nvGrpSpPr>
              <p:cNvPr id="446" name="Group 355"/>
              <p:cNvGrpSpPr>
                <a:grpSpLocks/>
              </p:cNvGrpSpPr>
              <p:nvPr/>
            </p:nvGrpSpPr>
            <p:grpSpPr bwMode="auto">
              <a:xfrm>
                <a:off x="6772" y="4418"/>
                <a:ext cx="783" cy="729"/>
                <a:chOff x="6772" y="4418"/>
                <a:chExt cx="783" cy="729"/>
              </a:xfrm>
              <a:grpFill/>
            </p:grpSpPr>
            <p:sp>
              <p:nvSpPr>
                <p:cNvPr id="447" name="Freeform 356"/>
                <p:cNvSpPr>
                  <a:spLocks/>
                </p:cNvSpPr>
                <p:nvPr/>
              </p:nvSpPr>
              <p:spPr bwMode="auto">
                <a:xfrm>
                  <a:off x="7225" y="4948"/>
                  <a:ext cx="29" cy="10"/>
                </a:xfrm>
                <a:custGeom>
                  <a:avLst/>
                  <a:gdLst>
                    <a:gd name="T0" fmla="*/ 0 w 29"/>
                    <a:gd name="T1" fmla="*/ 4 h 10"/>
                    <a:gd name="T2" fmla="*/ 15 w 29"/>
                    <a:gd name="T3" fmla="*/ 0 h 10"/>
                    <a:gd name="T4" fmla="*/ 29 w 29"/>
                    <a:gd name="T5" fmla="*/ 7 h 10"/>
                    <a:gd name="T6" fmla="*/ 7 w 29"/>
                    <a:gd name="T7" fmla="*/ 10 h 10"/>
                    <a:gd name="T8" fmla="*/ 2 w 29"/>
                    <a:gd name="T9" fmla="*/ 10 h 10"/>
                    <a:gd name="T10" fmla="*/ 0 w 29"/>
                    <a:gd name="T11" fmla="*/ 4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10">
                      <a:moveTo>
                        <a:pt x="0" y="4"/>
                      </a:moveTo>
                      <a:lnTo>
                        <a:pt x="15" y="0"/>
                      </a:lnTo>
                      <a:lnTo>
                        <a:pt x="29" y="7"/>
                      </a:lnTo>
                      <a:lnTo>
                        <a:pt x="7" y="10"/>
                      </a:lnTo>
                      <a:lnTo>
                        <a:pt x="2" y="10"/>
                      </a:lnTo>
                      <a:lnTo>
                        <a:pt x="0" y="4"/>
                      </a:lnTo>
                      <a:close/>
                    </a:path>
                  </a:pathLst>
                </a:custGeom>
                <a:grpFill/>
                <a:ln w="6350" cmpd="sng">
                  <a:solidFill>
                    <a:schemeClr val="bg1">
                      <a:lumMod val="85000"/>
                    </a:schemeClr>
                  </a:solidFill>
                  <a:round/>
                  <a:headEnd/>
                  <a:tailEnd/>
                </a:ln>
              </p:spPr>
              <p:txBody>
                <a:bodyPr/>
                <a:lstStyle/>
                <a:p>
                  <a:endParaRPr lang="en-GB" dirty="0"/>
                </a:p>
              </p:txBody>
            </p:sp>
            <p:sp>
              <p:nvSpPr>
                <p:cNvPr id="448" name="Freeform 357"/>
                <p:cNvSpPr>
                  <a:spLocks/>
                </p:cNvSpPr>
                <p:nvPr/>
              </p:nvSpPr>
              <p:spPr bwMode="auto">
                <a:xfrm>
                  <a:off x="6772" y="4418"/>
                  <a:ext cx="783" cy="616"/>
                </a:xfrm>
                <a:custGeom>
                  <a:avLst/>
                  <a:gdLst>
                    <a:gd name="T0" fmla="*/ 24 w 783"/>
                    <a:gd name="T1" fmla="*/ 225 h 616"/>
                    <a:gd name="T2" fmla="*/ 84 w 783"/>
                    <a:gd name="T3" fmla="*/ 201 h 616"/>
                    <a:gd name="T4" fmla="*/ 148 w 783"/>
                    <a:gd name="T5" fmla="*/ 178 h 616"/>
                    <a:gd name="T6" fmla="*/ 172 w 783"/>
                    <a:gd name="T7" fmla="*/ 136 h 616"/>
                    <a:gd name="T8" fmla="*/ 199 w 783"/>
                    <a:gd name="T9" fmla="*/ 137 h 616"/>
                    <a:gd name="T10" fmla="*/ 199 w 783"/>
                    <a:gd name="T11" fmla="*/ 111 h 616"/>
                    <a:gd name="T12" fmla="*/ 215 w 783"/>
                    <a:gd name="T13" fmla="*/ 112 h 616"/>
                    <a:gd name="T14" fmla="*/ 227 w 783"/>
                    <a:gd name="T15" fmla="*/ 87 h 616"/>
                    <a:gd name="T16" fmla="*/ 242 w 783"/>
                    <a:gd name="T17" fmla="*/ 80 h 616"/>
                    <a:gd name="T18" fmla="*/ 264 w 783"/>
                    <a:gd name="T19" fmla="*/ 63 h 616"/>
                    <a:gd name="T20" fmla="*/ 290 w 783"/>
                    <a:gd name="T21" fmla="*/ 88 h 616"/>
                    <a:gd name="T22" fmla="*/ 317 w 783"/>
                    <a:gd name="T23" fmla="*/ 85 h 616"/>
                    <a:gd name="T24" fmla="*/ 330 w 783"/>
                    <a:gd name="T25" fmla="*/ 55 h 616"/>
                    <a:gd name="T26" fmla="*/ 337 w 783"/>
                    <a:gd name="T27" fmla="*/ 38 h 616"/>
                    <a:gd name="T28" fmla="*/ 364 w 783"/>
                    <a:gd name="T29" fmla="*/ 34 h 616"/>
                    <a:gd name="T30" fmla="*/ 358 w 783"/>
                    <a:gd name="T31" fmla="*/ 13 h 616"/>
                    <a:gd name="T32" fmla="*/ 377 w 783"/>
                    <a:gd name="T33" fmla="*/ 19 h 616"/>
                    <a:gd name="T34" fmla="*/ 406 w 783"/>
                    <a:gd name="T35" fmla="*/ 29 h 616"/>
                    <a:gd name="T36" fmla="*/ 437 w 783"/>
                    <a:gd name="T37" fmla="*/ 30 h 616"/>
                    <a:gd name="T38" fmla="*/ 452 w 783"/>
                    <a:gd name="T39" fmla="*/ 34 h 616"/>
                    <a:gd name="T40" fmla="*/ 451 w 783"/>
                    <a:gd name="T41" fmla="*/ 51 h 616"/>
                    <a:gd name="T42" fmla="*/ 438 w 783"/>
                    <a:gd name="T43" fmla="*/ 62 h 616"/>
                    <a:gd name="T44" fmla="*/ 450 w 783"/>
                    <a:gd name="T45" fmla="*/ 107 h 616"/>
                    <a:gd name="T46" fmla="*/ 505 w 783"/>
                    <a:gd name="T47" fmla="*/ 132 h 616"/>
                    <a:gd name="T48" fmla="*/ 550 w 783"/>
                    <a:gd name="T49" fmla="*/ 88 h 616"/>
                    <a:gd name="T50" fmla="*/ 563 w 783"/>
                    <a:gd name="T51" fmla="*/ 6 h 616"/>
                    <a:gd name="T52" fmla="*/ 579 w 783"/>
                    <a:gd name="T53" fmla="*/ 25 h 616"/>
                    <a:gd name="T54" fmla="*/ 597 w 783"/>
                    <a:gd name="T55" fmla="*/ 75 h 616"/>
                    <a:gd name="T56" fmla="*/ 634 w 783"/>
                    <a:gd name="T57" fmla="*/ 124 h 616"/>
                    <a:gd name="T58" fmla="*/ 654 w 783"/>
                    <a:gd name="T59" fmla="*/ 172 h 616"/>
                    <a:gd name="T60" fmla="*/ 693 w 783"/>
                    <a:gd name="T61" fmla="*/ 193 h 616"/>
                    <a:gd name="T62" fmla="*/ 708 w 783"/>
                    <a:gd name="T63" fmla="*/ 239 h 616"/>
                    <a:gd name="T64" fmla="*/ 728 w 783"/>
                    <a:gd name="T65" fmla="*/ 236 h 616"/>
                    <a:gd name="T66" fmla="*/ 775 w 783"/>
                    <a:gd name="T67" fmla="*/ 338 h 616"/>
                    <a:gd name="T68" fmla="*/ 739 w 783"/>
                    <a:gd name="T69" fmla="*/ 483 h 616"/>
                    <a:gd name="T70" fmla="*/ 719 w 783"/>
                    <a:gd name="T71" fmla="*/ 534 h 616"/>
                    <a:gd name="T72" fmla="*/ 653 w 783"/>
                    <a:gd name="T73" fmla="*/ 605 h 616"/>
                    <a:gd name="T74" fmla="*/ 645 w 783"/>
                    <a:gd name="T75" fmla="*/ 616 h 616"/>
                    <a:gd name="T76" fmla="*/ 618 w 783"/>
                    <a:gd name="T77" fmla="*/ 590 h 616"/>
                    <a:gd name="T78" fmla="*/ 585 w 783"/>
                    <a:gd name="T79" fmla="*/ 607 h 616"/>
                    <a:gd name="T80" fmla="*/ 528 w 783"/>
                    <a:gd name="T81" fmla="*/ 585 h 616"/>
                    <a:gd name="T82" fmla="*/ 514 w 783"/>
                    <a:gd name="T83" fmla="*/ 543 h 616"/>
                    <a:gd name="T84" fmla="*/ 490 w 783"/>
                    <a:gd name="T85" fmla="*/ 521 h 616"/>
                    <a:gd name="T86" fmla="*/ 460 w 783"/>
                    <a:gd name="T87" fmla="*/ 520 h 616"/>
                    <a:gd name="T88" fmla="*/ 479 w 783"/>
                    <a:gd name="T89" fmla="*/ 481 h 616"/>
                    <a:gd name="T90" fmla="*/ 466 w 783"/>
                    <a:gd name="T91" fmla="*/ 485 h 616"/>
                    <a:gd name="T92" fmla="*/ 425 w 783"/>
                    <a:gd name="T93" fmla="*/ 506 h 616"/>
                    <a:gd name="T94" fmla="*/ 417 w 783"/>
                    <a:gd name="T95" fmla="*/ 473 h 616"/>
                    <a:gd name="T96" fmla="*/ 392 w 783"/>
                    <a:gd name="T97" fmla="*/ 450 h 616"/>
                    <a:gd name="T98" fmla="*/ 344 w 783"/>
                    <a:gd name="T99" fmla="*/ 434 h 616"/>
                    <a:gd name="T100" fmla="*/ 211 w 783"/>
                    <a:gd name="T101" fmla="*/ 469 h 616"/>
                    <a:gd name="T102" fmla="*/ 111 w 783"/>
                    <a:gd name="T103" fmla="*/ 503 h 616"/>
                    <a:gd name="T104" fmla="*/ 57 w 783"/>
                    <a:gd name="T105" fmla="*/ 511 h 616"/>
                    <a:gd name="T106" fmla="*/ 44 w 783"/>
                    <a:gd name="T107" fmla="*/ 482 h 616"/>
                    <a:gd name="T108" fmla="*/ 33 w 783"/>
                    <a:gd name="T109" fmla="*/ 383 h 616"/>
                    <a:gd name="T110" fmla="*/ 4 w 783"/>
                    <a:gd name="T111" fmla="*/ 319 h 616"/>
                    <a:gd name="T112" fmla="*/ 14 w 783"/>
                    <a:gd name="T113" fmla="*/ 321 h 616"/>
                    <a:gd name="T114" fmla="*/ 10 w 783"/>
                    <a:gd name="T115" fmla="*/ 257 h 6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3" h="616">
                      <a:moveTo>
                        <a:pt x="15" y="225"/>
                      </a:moveTo>
                      <a:lnTo>
                        <a:pt x="16" y="222"/>
                      </a:lnTo>
                      <a:lnTo>
                        <a:pt x="18" y="239"/>
                      </a:lnTo>
                      <a:lnTo>
                        <a:pt x="24" y="225"/>
                      </a:lnTo>
                      <a:lnTo>
                        <a:pt x="42" y="220"/>
                      </a:lnTo>
                      <a:lnTo>
                        <a:pt x="51" y="208"/>
                      </a:lnTo>
                      <a:lnTo>
                        <a:pt x="67" y="198"/>
                      </a:lnTo>
                      <a:lnTo>
                        <a:pt x="84" y="201"/>
                      </a:lnTo>
                      <a:lnTo>
                        <a:pt x="106" y="192"/>
                      </a:lnTo>
                      <a:lnTo>
                        <a:pt x="113" y="186"/>
                      </a:lnTo>
                      <a:lnTo>
                        <a:pt x="122" y="187"/>
                      </a:lnTo>
                      <a:lnTo>
                        <a:pt x="148" y="178"/>
                      </a:lnTo>
                      <a:lnTo>
                        <a:pt x="160" y="170"/>
                      </a:lnTo>
                      <a:lnTo>
                        <a:pt x="166" y="157"/>
                      </a:lnTo>
                      <a:lnTo>
                        <a:pt x="176" y="147"/>
                      </a:lnTo>
                      <a:lnTo>
                        <a:pt x="172" y="136"/>
                      </a:lnTo>
                      <a:lnTo>
                        <a:pt x="176" y="127"/>
                      </a:lnTo>
                      <a:lnTo>
                        <a:pt x="185" y="121"/>
                      </a:lnTo>
                      <a:lnTo>
                        <a:pt x="187" y="114"/>
                      </a:lnTo>
                      <a:lnTo>
                        <a:pt x="199" y="137"/>
                      </a:lnTo>
                      <a:lnTo>
                        <a:pt x="200" y="128"/>
                      </a:lnTo>
                      <a:lnTo>
                        <a:pt x="204" y="128"/>
                      </a:lnTo>
                      <a:lnTo>
                        <a:pt x="199" y="118"/>
                      </a:lnTo>
                      <a:lnTo>
                        <a:pt x="199" y="111"/>
                      </a:lnTo>
                      <a:lnTo>
                        <a:pt x="207" y="110"/>
                      </a:lnTo>
                      <a:lnTo>
                        <a:pt x="211" y="116"/>
                      </a:lnTo>
                      <a:lnTo>
                        <a:pt x="217" y="117"/>
                      </a:lnTo>
                      <a:lnTo>
                        <a:pt x="215" y="112"/>
                      </a:lnTo>
                      <a:lnTo>
                        <a:pt x="220" y="103"/>
                      </a:lnTo>
                      <a:lnTo>
                        <a:pt x="219" y="97"/>
                      </a:lnTo>
                      <a:lnTo>
                        <a:pt x="229" y="95"/>
                      </a:lnTo>
                      <a:lnTo>
                        <a:pt x="227" y="87"/>
                      </a:lnTo>
                      <a:lnTo>
                        <a:pt x="234" y="89"/>
                      </a:lnTo>
                      <a:lnTo>
                        <a:pt x="231" y="79"/>
                      </a:lnTo>
                      <a:lnTo>
                        <a:pt x="242" y="77"/>
                      </a:lnTo>
                      <a:lnTo>
                        <a:pt x="242" y="80"/>
                      </a:lnTo>
                      <a:lnTo>
                        <a:pt x="246" y="77"/>
                      </a:lnTo>
                      <a:lnTo>
                        <a:pt x="246" y="65"/>
                      </a:lnTo>
                      <a:lnTo>
                        <a:pt x="249" y="70"/>
                      </a:lnTo>
                      <a:lnTo>
                        <a:pt x="264" y="63"/>
                      </a:lnTo>
                      <a:lnTo>
                        <a:pt x="278" y="69"/>
                      </a:lnTo>
                      <a:lnTo>
                        <a:pt x="289" y="80"/>
                      </a:lnTo>
                      <a:lnTo>
                        <a:pt x="284" y="99"/>
                      </a:lnTo>
                      <a:lnTo>
                        <a:pt x="290" y="88"/>
                      </a:lnTo>
                      <a:lnTo>
                        <a:pt x="296" y="83"/>
                      </a:lnTo>
                      <a:lnTo>
                        <a:pt x="308" y="83"/>
                      </a:lnTo>
                      <a:lnTo>
                        <a:pt x="318" y="90"/>
                      </a:lnTo>
                      <a:lnTo>
                        <a:pt x="317" y="85"/>
                      </a:lnTo>
                      <a:lnTo>
                        <a:pt x="319" y="83"/>
                      </a:lnTo>
                      <a:lnTo>
                        <a:pt x="312" y="74"/>
                      </a:lnTo>
                      <a:lnTo>
                        <a:pt x="322" y="57"/>
                      </a:lnTo>
                      <a:lnTo>
                        <a:pt x="330" y="55"/>
                      </a:lnTo>
                      <a:lnTo>
                        <a:pt x="330" y="51"/>
                      </a:lnTo>
                      <a:lnTo>
                        <a:pt x="328" y="51"/>
                      </a:lnTo>
                      <a:lnTo>
                        <a:pt x="329" y="43"/>
                      </a:lnTo>
                      <a:lnTo>
                        <a:pt x="337" y="38"/>
                      </a:lnTo>
                      <a:lnTo>
                        <a:pt x="343" y="43"/>
                      </a:lnTo>
                      <a:lnTo>
                        <a:pt x="342" y="36"/>
                      </a:lnTo>
                      <a:lnTo>
                        <a:pt x="345" y="33"/>
                      </a:lnTo>
                      <a:lnTo>
                        <a:pt x="364" y="34"/>
                      </a:lnTo>
                      <a:lnTo>
                        <a:pt x="374" y="29"/>
                      </a:lnTo>
                      <a:lnTo>
                        <a:pt x="374" y="20"/>
                      </a:lnTo>
                      <a:lnTo>
                        <a:pt x="362" y="14"/>
                      </a:lnTo>
                      <a:lnTo>
                        <a:pt x="358" y="13"/>
                      </a:lnTo>
                      <a:lnTo>
                        <a:pt x="363" y="10"/>
                      </a:lnTo>
                      <a:lnTo>
                        <a:pt x="366" y="13"/>
                      </a:lnTo>
                      <a:lnTo>
                        <a:pt x="368" y="11"/>
                      </a:lnTo>
                      <a:lnTo>
                        <a:pt x="377" y="19"/>
                      </a:lnTo>
                      <a:lnTo>
                        <a:pt x="379" y="15"/>
                      </a:lnTo>
                      <a:lnTo>
                        <a:pt x="384" y="21"/>
                      </a:lnTo>
                      <a:lnTo>
                        <a:pt x="397" y="23"/>
                      </a:lnTo>
                      <a:lnTo>
                        <a:pt x="406" y="29"/>
                      </a:lnTo>
                      <a:lnTo>
                        <a:pt x="416" y="28"/>
                      </a:lnTo>
                      <a:lnTo>
                        <a:pt x="425" y="33"/>
                      </a:lnTo>
                      <a:lnTo>
                        <a:pt x="440" y="26"/>
                      </a:lnTo>
                      <a:lnTo>
                        <a:pt x="437" y="30"/>
                      </a:lnTo>
                      <a:lnTo>
                        <a:pt x="441" y="30"/>
                      </a:lnTo>
                      <a:lnTo>
                        <a:pt x="441" y="39"/>
                      </a:lnTo>
                      <a:lnTo>
                        <a:pt x="450" y="26"/>
                      </a:lnTo>
                      <a:lnTo>
                        <a:pt x="452" y="34"/>
                      </a:lnTo>
                      <a:lnTo>
                        <a:pt x="458" y="34"/>
                      </a:lnTo>
                      <a:lnTo>
                        <a:pt x="451" y="44"/>
                      </a:lnTo>
                      <a:lnTo>
                        <a:pt x="453" y="48"/>
                      </a:lnTo>
                      <a:lnTo>
                        <a:pt x="451" y="51"/>
                      </a:lnTo>
                      <a:lnTo>
                        <a:pt x="446" y="50"/>
                      </a:lnTo>
                      <a:lnTo>
                        <a:pt x="445" y="55"/>
                      </a:lnTo>
                      <a:lnTo>
                        <a:pt x="441" y="53"/>
                      </a:lnTo>
                      <a:lnTo>
                        <a:pt x="438" y="62"/>
                      </a:lnTo>
                      <a:lnTo>
                        <a:pt x="442" y="60"/>
                      </a:lnTo>
                      <a:lnTo>
                        <a:pt x="433" y="87"/>
                      </a:lnTo>
                      <a:lnTo>
                        <a:pt x="448" y="94"/>
                      </a:lnTo>
                      <a:lnTo>
                        <a:pt x="450" y="107"/>
                      </a:lnTo>
                      <a:lnTo>
                        <a:pt x="466" y="105"/>
                      </a:lnTo>
                      <a:lnTo>
                        <a:pt x="482" y="119"/>
                      </a:lnTo>
                      <a:lnTo>
                        <a:pt x="499" y="123"/>
                      </a:lnTo>
                      <a:lnTo>
                        <a:pt x="505" y="132"/>
                      </a:lnTo>
                      <a:lnTo>
                        <a:pt x="521" y="142"/>
                      </a:lnTo>
                      <a:lnTo>
                        <a:pt x="535" y="137"/>
                      </a:lnTo>
                      <a:lnTo>
                        <a:pt x="543" y="118"/>
                      </a:lnTo>
                      <a:lnTo>
                        <a:pt x="550" y="88"/>
                      </a:lnTo>
                      <a:lnTo>
                        <a:pt x="548" y="59"/>
                      </a:lnTo>
                      <a:lnTo>
                        <a:pt x="553" y="39"/>
                      </a:lnTo>
                      <a:lnTo>
                        <a:pt x="550" y="35"/>
                      </a:lnTo>
                      <a:lnTo>
                        <a:pt x="563" y="6"/>
                      </a:lnTo>
                      <a:lnTo>
                        <a:pt x="571" y="0"/>
                      </a:lnTo>
                      <a:lnTo>
                        <a:pt x="573" y="6"/>
                      </a:lnTo>
                      <a:lnTo>
                        <a:pt x="574" y="21"/>
                      </a:lnTo>
                      <a:lnTo>
                        <a:pt x="579" y="25"/>
                      </a:lnTo>
                      <a:lnTo>
                        <a:pt x="579" y="33"/>
                      </a:lnTo>
                      <a:lnTo>
                        <a:pt x="584" y="39"/>
                      </a:lnTo>
                      <a:lnTo>
                        <a:pt x="592" y="72"/>
                      </a:lnTo>
                      <a:lnTo>
                        <a:pt x="597" y="75"/>
                      </a:lnTo>
                      <a:lnTo>
                        <a:pt x="608" y="72"/>
                      </a:lnTo>
                      <a:lnTo>
                        <a:pt x="623" y="87"/>
                      </a:lnTo>
                      <a:lnTo>
                        <a:pt x="627" y="118"/>
                      </a:lnTo>
                      <a:lnTo>
                        <a:pt x="634" y="124"/>
                      </a:lnTo>
                      <a:lnTo>
                        <a:pt x="639" y="156"/>
                      </a:lnTo>
                      <a:lnTo>
                        <a:pt x="643" y="159"/>
                      </a:lnTo>
                      <a:lnTo>
                        <a:pt x="644" y="167"/>
                      </a:lnTo>
                      <a:lnTo>
                        <a:pt x="654" y="172"/>
                      </a:lnTo>
                      <a:lnTo>
                        <a:pt x="665" y="172"/>
                      </a:lnTo>
                      <a:lnTo>
                        <a:pt x="669" y="183"/>
                      </a:lnTo>
                      <a:lnTo>
                        <a:pt x="679" y="185"/>
                      </a:lnTo>
                      <a:lnTo>
                        <a:pt x="693" y="193"/>
                      </a:lnTo>
                      <a:lnTo>
                        <a:pt x="690" y="201"/>
                      </a:lnTo>
                      <a:lnTo>
                        <a:pt x="696" y="205"/>
                      </a:lnTo>
                      <a:lnTo>
                        <a:pt x="704" y="218"/>
                      </a:lnTo>
                      <a:lnTo>
                        <a:pt x="708" y="239"/>
                      </a:lnTo>
                      <a:lnTo>
                        <a:pt x="713" y="237"/>
                      </a:lnTo>
                      <a:lnTo>
                        <a:pt x="716" y="230"/>
                      </a:lnTo>
                      <a:lnTo>
                        <a:pt x="726" y="240"/>
                      </a:lnTo>
                      <a:lnTo>
                        <a:pt x="728" y="236"/>
                      </a:lnTo>
                      <a:lnTo>
                        <a:pt x="732" y="260"/>
                      </a:lnTo>
                      <a:lnTo>
                        <a:pt x="760" y="284"/>
                      </a:lnTo>
                      <a:lnTo>
                        <a:pt x="775" y="309"/>
                      </a:lnTo>
                      <a:lnTo>
                        <a:pt x="775" y="338"/>
                      </a:lnTo>
                      <a:lnTo>
                        <a:pt x="783" y="373"/>
                      </a:lnTo>
                      <a:lnTo>
                        <a:pt x="772" y="431"/>
                      </a:lnTo>
                      <a:lnTo>
                        <a:pt x="762" y="454"/>
                      </a:lnTo>
                      <a:lnTo>
                        <a:pt x="739" y="483"/>
                      </a:lnTo>
                      <a:lnTo>
                        <a:pt x="741" y="489"/>
                      </a:lnTo>
                      <a:lnTo>
                        <a:pt x="729" y="521"/>
                      </a:lnTo>
                      <a:lnTo>
                        <a:pt x="727" y="518"/>
                      </a:lnTo>
                      <a:lnTo>
                        <a:pt x="719" y="534"/>
                      </a:lnTo>
                      <a:lnTo>
                        <a:pt x="714" y="575"/>
                      </a:lnTo>
                      <a:lnTo>
                        <a:pt x="702" y="582"/>
                      </a:lnTo>
                      <a:lnTo>
                        <a:pt x="679" y="585"/>
                      </a:lnTo>
                      <a:lnTo>
                        <a:pt x="653" y="605"/>
                      </a:lnTo>
                      <a:lnTo>
                        <a:pt x="643" y="605"/>
                      </a:lnTo>
                      <a:lnTo>
                        <a:pt x="643" y="610"/>
                      </a:lnTo>
                      <a:lnTo>
                        <a:pt x="648" y="609"/>
                      </a:lnTo>
                      <a:lnTo>
                        <a:pt x="645" y="616"/>
                      </a:lnTo>
                      <a:lnTo>
                        <a:pt x="628" y="601"/>
                      </a:lnTo>
                      <a:lnTo>
                        <a:pt x="625" y="593"/>
                      </a:lnTo>
                      <a:lnTo>
                        <a:pt x="614" y="596"/>
                      </a:lnTo>
                      <a:lnTo>
                        <a:pt x="618" y="590"/>
                      </a:lnTo>
                      <a:lnTo>
                        <a:pt x="614" y="583"/>
                      </a:lnTo>
                      <a:lnTo>
                        <a:pt x="605" y="589"/>
                      </a:lnTo>
                      <a:lnTo>
                        <a:pt x="610" y="592"/>
                      </a:lnTo>
                      <a:lnTo>
                        <a:pt x="585" y="607"/>
                      </a:lnTo>
                      <a:lnTo>
                        <a:pt x="568" y="597"/>
                      </a:lnTo>
                      <a:lnTo>
                        <a:pt x="555" y="593"/>
                      </a:lnTo>
                      <a:lnTo>
                        <a:pt x="549" y="596"/>
                      </a:lnTo>
                      <a:lnTo>
                        <a:pt x="528" y="585"/>
                      </a:lnTo>
                      <a:lnTo>
                        <a:pt x="520" y="573"/>
                      </a:lnTo>
                      <a:lnTo>
                        <a:pt x="515" y="562"/>
                      </a:lnTo>
                      <a:lnTo>
                        <a:pt x="516" y="553"/>
                      </a:lnTo>
                      <a:lnTo>
                        <a:pt x="514" y="543"/>
                      </a:lnTo>
                      <a:lnTo>
                        <a:pt x="505" y="532"/>
                      </a:lnTo>
                      <a:lnTo>
                        <a:pt x="507" y="524"/>
                      </a:lnTo>
                      <a:lnTo>
                        <a:pt x="484" y="530"/>
                      </a:lnTo>
                      <a:lnTo>
                        <a:pt x="490" y="521"/>
                      </a:lnTo>
                      <a:lnTo>
                        <a:pt x="490" y="510"/>
                      </a:lnTo>
                      <a:lnTo>
                        <a:pt x="482" y="497"/>
                      </a:lnTo>
                      <a:lnTo>
                        <a:pt x="475" y="518"/>
                      </a:lnTo>
                      <a:lnTo>
                        <a:pt x="460" y="520"/>
                      </a:lnTo>
                      <a:lnTo>
                        <a:pt x="461" y="513"/>
                      </a:lnTo>
                      <a:lnTo>
                        <a:pt x="469" y="512"/>
                      </a:lnTo>
                      <a:lnTo>
                        <a:pt x="470" y="495"/>
                      </a:lnTo>
                      <a:lnTo>
                        <a:pt x="479" y="481"/>
                      </a:lnTo>
                      <a:lnTo>
                        <a:pt x="481" y="472"/>
                      </a:lnTo>
                      <a:lnTo>
                        <a:pt x="476" y="456"/>
                      </a:lnTo>
                      <a:lnTo>
                        <a:pt x="475" y="467"/>
                      </a:lnTo>
                      <a:lnTo>
                        <a:pt x="466" y="485"/>
                      </a:lnTo>
                      <a:lnTo>
                        <a:pt x="450" y="494"/>
                      </a:lnTo>
                      <a:lnTo>
                        <a:pt x="441" y="506"/>
                      </a:lnTo>
                      <a:lnTo>
                        <a:pt x="441" y="516"/>
                      </a:lnTo>
                      <a:lnTo>
                        <a:pt x="425" y="506"/>
                      </a:lnTo>
                      <a:lnTo>
                        <a:pt x="425" y="503"/>
                      </a:lnTo>
                      <a:lnTo>
                        <a:pt x="431" y="506"/>
                      </a:lnTo>
                      <a:lnTo>
                        <a:pt x="430" y="499"/>
                      </a:lnTo>
                      <a:lnTo>
                        <a:pt x="417" y="473"/>
                      </a:lnTo>
                      <a:lnTo>
                        <a:pt x="406" y="467"/>
                      </a:lnTo>
                      <a:lnTo>
                        <a:pt x="408" y="458"/>
                      </a:lnTo>
                      <a:lnTo>
                        <a:pt x="391" y="447"/>
                      </a:lnTo>
                      <a:lnTo>
                        <a:pt x="392" y="450"/>
                      </a:lnTo>
                      <a:lnTo>
                        <a:pt x="377" y="444"/>
                      </a:lnTo>
                      <a:lnTo>
                        <a:pt x="371" y="447"/>
                      </a:lnTo>
                      <a:lnTo>
                        <a:pt x="358" y="437"/>
                      </a:lnTo>
                      <a:lnTo>
                        <a:pt x="344" y="434"/>
                      </a:lnTo>
                      <a:lnTo>
                        <a:pt x="310" y="435"/>
                      </a:lnTo>
                      <a:lnTo>
                        <a:pt x="289" y="447"/>
                      </a:lnTo>
                      <a:lnTo>
                        <a:pt x="250" y="450"/>
                      </a:lnTo>
                      <a:lnTo>
                        <a:pt x="211" y="469"/>
                      </a:lnTo>
                      <a:lnTo>
                        <a:pt x="202" y="487"/>
                      </a:lnTo>
                      <a:lnTo>
                        <a:pt x="132" y="489"/>
                      </a:lnTo>
                      <a:lnTo>
                        <a:pt x="121" y="502"/>
                      </a:lnTo>
                      <a:lnTo>
                        <a:pt x="111" y="503"/>
                      </a:lnTo>
                      <a:lnTo>
                        <a:pt x="98" y="513"/>
                      </a:lnTo>
                      <a:lnTo>
                        <a:pt x="92" y="513"/>
                      </a:lnTo>
                      <a:lnTo>
                        <a:pt x="91" y="517"/>
                      </a:lnTo>
                      <a:lnTo>
                        <a:pt x="57" y="511"/>
                      </a:lnTo>
                      <a:lnTo>
                        <a:pt x="45" y="499"/>
                      </a:lnTo>
                      <a:lnTo>
                        <a:pt x="37" y="497"/>
                      </a:lnTo>
                      <a:lnTo>
                        <a:pt x="37" y="482"/>
                      </a:lnTo>
                      <a:lnTo>
                        <a:pt x="44" y="482"/>
                      </a:lnTo>
                      <a:lnTo>
                        <a:pt x="49" y="472"/>
                      </a:lnTo>
                      <a:lnTo>
                        <a:pt x="49" y="437"/>
                      </a:lnTo>
                      <a:lnTo>
                        <a:pt x="35" y="407"/>
                      </a:lnTo>
                      <a:lnTo>
                        <a:pt x="33" y="383"/>
                      </a:lnTo>
                      <a:lnTo>
                        <a:pt x="19" y="355"/>
                      </a:lnTo>
                      <a:lnTo>
                        <a:pt x="14" y="335"/>
                      </a:lnTo>
                      <a:lnTo>
                        <a:pt x="0" y="317"/>
                      </a:lnTo>
                      <a:lnTo>
                        <a:pt x="4" y="319"/>
                      </a:lnTo>
                      <a:lnTo>
                        <a:pt x="8" y="326"/>
                      </a:lnTo>
                      <a:lnTo>
                        <a:pt x="13" y="324"/>
                      </a:lnTo>
                      <a:lnTo>
                        <a:pt x="10" y="314"/>
                      </a:lnTo>
                      <a:lnTo>
                        <a:pt x="14" y="321"/>
                      </a:lnTo>
                      <a:lnTo>
                        <a:pt x="19" y="314"/>
                      </a:lnTo>
                      <a:lnTo>
                        <a:pt x="3" y="279"/>
                      </a:lnTo>
                      <a:lnTo>
                        <a:pt x="3" y="270"/>
                      </a:lnTo>
                      <a:lnTo>
                        <a:pt x="10" y="257"/>
                      </a:lnTo>
                      <a:lnTo>
                        <a:pt x="9" y="235"/>
                      </a:lnTo>
                      <a:lnTo>
                        <a:pt x="15" y="225"/>
                      </a:lnTo>
                      <a:close/>
                    </a:path>
                  </a:pathLst>
                </a:custGeom>
                <a:grpFill/>
                <a:ln w="6350" cmpd="sng">
                  <a:solidFill>
                    <a:schemeClr val="bg1">
                      <a:lumMod val="85000"/>
                    </a:schemeClr>
                  </a:solidFill>
                  <a:round/>
                  <a:headEnd/>
                  <a:tailEnd/>
                </a:ln>
              </p:spPr>
              <p:txBody>
                <a:bodyPr/>
                <a:lstStyle/>
                <a:p>
                  <a:endParaRPr lang="en-GB" dirty="0"/>
                </a:p>
              </p:txBody>
            </p:sp>
            <p:sp>
              <p:nvSpPr>
                <p:cNvPr id="449" name="Freeform 358"/>
                <p:cNvSpPr>
                  <a:spLocks/>
                </p:cNvSpPr>
                <p:nvPr/>
              </p:nvSpPr>
              <p:spPr bwMode="auto">
                <a:xfrm>
                  <a:off x="7451" y="5063"/>
                  <a:ext cx="6" cy="4"/>
                </a:xfrm>
                <a:custGeom>
                  <a:avLst/>
                  <a:gdLst>
                    <a:gd name="T0" fmla="*/ 0 w 6"/>
                    <a:gd name="T1" fmla="*/ 3 h 4"/>
                    <a:gd name="T2" fmla="*/ 4 w 6"/>
                    <a:gd name="T3" fmla="*/ 0 h 4"/>
                    <a:gd name="T4" fmla="*/ 6 w 6"/>
                    <a:gd name="T5" fmla="*/ 4 h 4"/>
                    <a:gd name="T6" fmla="*/ 0 w 6"/>
                    <a:gd name="T7" fmla="*/ 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4">
                      <a:moveTo>
                        <a:pt x="0" y="3"/>
                      </a:moveTo>
                      <a:lnTo>
                        <a:pt x="4" y="0"/>
                      </a:lnTo>
                      <a:lnTo>
                        <a:pt x="6" y="4"/>
                      </a:lnTo>
                      <a:lnTo>
                        <a:pt x="0" y="3"/>
                      </a:lnTo>
                      <a:close/>
                    </a:path>
                  </a:pathLst>
                </a:custGeom>
                <a:grpFill/>
                <a:ln w="6350" cmpd="sng">
                  <a:solidFill>
                    <a:schemeClr val="bg1">
                      <a:lumMod val="85000"/>
                    </a:schemeClr>
                  </a:solidFill>
                  <a:round/>
                  <a:headEnd/>
                  <a:tailEnd/>
                </a:ln>
              </p:spPr>
              <p:txBody>
                <a:bodyPr/>
                <a:lstStyle/>
                <a:p>
                  <a:endParaRPr lang="en-GB" dirty="0"/>
                </a:p>
              </p:txBody>
            </p:sp>
            <p:sp>
              <p:nvSpPr>
                <p:cNvPr id="450" name="Freeform 359"/>
                <p:cNvSpPr>
                  <a:spLocks/>
                </p:cNvSpPr>
                <p:nvPr/>
              </p:nvSpPr>
              <p:spPr bwMode="auto">
                <a:xfrm>
                  <a:off x="7223" y="4480"/>
                  <a:ext cx="9" cy="10"/>
                </a:xfrm>
                <a:custGeom>
                  <a:avLst/>
                  <a:gdLst>
                    <a:gd name="T0" fmla="*/ 0 w 9"/>
                    <a:gd name="T1" fmla="*/ 0 h 10"/>
                    <a:gd name="T2" fmla="*/ 6 w 9"/>
                    <a:gd name="T3" fmla="*/ 0 h 10"/>
                    <a:gd name="T4" fmla="*/ 9 w 9"/>
                    <a:gd name="T5" fmla="*/ 8 h 10"/>
                    <a:gd name="T6" fmla="*/ 1 w 9"/>
                    <a:gd name="T7" fmla="*/ 10 h 10"/>
                    <a:gd name="T8" fmla="*/ 0 w 9"/>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0">
                      <a:moveTo>
                        <a:pt x="0" y="0"/>
                      </a:moveTo>
                      <a:lnTo>
                        <a:pt x="6" y="0"/>
                      </a:lnTo>
                      <a:lnTo>
                        <a:pt x="9" y="8"/>
                      </a:lnTo>
                      <a:lnTo>
                        <a:pt x="1" y="10"/>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51" name="Freeform 360"/>
                <p:cNvSpPr>
                  <a:spLocks/>
                </p:cNvSpPr>
                <p:nvPr/>
              </p:nvSpPr>
              <p:spPr bwMode="auto">
                <a:xfrm>
                  <a:off x="7104" y="4429"/>
                  <a:ext cx="21" cy="14"/>
                </a:xfrm>
                <a:custGeom>
                  <a:avLst/>
                  <a:gdLst>
                    <a:gd name="T0" fmla="*/ 0 w 21"/>
                    <a:gd name="T1" fmla="*/ 0 h 14"/>
                    <a:gd name="T2" fmla="*/ 6 w 21"/>
                    <a:gd name="T3" fmla="*/ 5 h 14"/>
                    <a:gd name="T4" fmla="*/ 17 w 21"/>
                    <a:gd name="T5" fmla="*/ 0 h 14"/>
                    <a:gd name="T6" fmla="*/ 21 w 21"/>
                    <a:gd name="T7" fmla="*/ 7 h 14"/>
                    <a:gd name="T8" fmla="*/ 11 w 21"/>
                    <a:gd name="T9" fmla="*/ 14 h 14"/>
                    <a:gd name="T10" fmla="*/ 2 w 21"/>
                    <a:gd name="T11" fmla="*/ 8 h 14"/>
                    <a:gd name="T12" fmla="*/ 0 w 21"/>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4">
                      <a:moveTo>
                        <a:pt x="0" y="0"/>
                      </a:moveTo>
                      <a:lnTo>
                        <a:pt x="6" y="5"/>
                      </a:lnTo>
                      <a:lnTo>
                        <a:pt x="17" y="0"/>
                      </a:lnTo>
                      <a:lnTo>
                        <a:pt x="21" y="7"/>
                      </a:lnTo>
                      <a:lnTo>
                        <a:pt x="11" y="14"/>
                      </a:lnTo>
                      <a:lnTo>
                        <a:pt x="2" y="8"/>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52" name="Freeform 361"/>
                <p:cNvSpPr>
                  <a:spLocks/>
                </p:cNvSpPr>
                <p:nvPr/>
              </p:nvSpPr>
              <p:spPr bwMode="auto">
                <a:xfrm>
                  <a:off x="7097" y="4433"/>
                  <a:ext cx="10" cy="9"/>
                </a:xfrm>
                <a:custGeom>
                  <a:avLst/>
                  <a:gdLst>
                    <a:gd name="T0" fmla="*/ 2 w 10"/>
                    <a:gd name="T1" fmla="*/ 9 h 9"/>
                    <a:gd name="T2" fmla="*/ 0 w 10"/>
                    <a:gd name="T3" fmla="*/ 5 h 9"/>
                    <a:gd name="T4" fmla="*/ 4 w 10"/>
                    <a:gd name="T5" fmla="*/ 0 h 9"/>
                    <a:gd name="T6" fmla="*/ 10 w 10"/>
                    <a:gd name="T7" fmla="*/ 8 h 9"/>
                    <a:gd name="T8" fmla="*/ 2 w 10"/>
                    <a:gd name="T9" fmla="*/ 9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9">
                      <a:moveTo>
                        <a:pt x="2" y="9"/>
                      </a:moveTo>
                      <a:lnTo>
                        <a:pt x="0" y="5"/>
                      </a:lnTo>
                      <a:lnTo>
                        <a:pt x="4" y="0"/>
                      </a:lnTo>
                      <a:lnTo>
                        <a:pt x="10" y="8"/>
                      </a:lnTo>
                      <a:lnTo>
                        <a:pt x="2" y="9"/>
                      </a:lnTo>
                      <a:close/>
                    </a:path>
                  </a:pathLst>
                </a:custGeom>
                <a:grpFill/>
                <a:ln w="6350" cmpd="sng">
                  <a:solidFill>
                    <a:schemeClr val="bg1">
                      <a:lumMod val="85000"/>
                    </a:schemeClr>
                  </a:solidFill>
                  <a:round/>
                  <a:headEnd/>
                  <a:tailEnd/>
                </a:ln>
              </p:spPr>
              <p:txBody>
                <a:bodyPr/>
                <a:lstStyle/>
                <a:p>
                  <a:endParaRPr lang="en-GB" dirty="0"/>
                </a:p>
              </p:txBody>
            </p:sp>
            <p:sp>
              <p:nvSpPr>
                <p:cNvPr id="453" name="Freeform 362"/>
                <p:cNvSpPr>
                  <a:spLocks/>
                </p:cNvSpPr>
                <p:nvPr/>
              </p:nvSpPr>
              <p:spPr bwMode="auto">
                <a:xfrm>
                  <a:off x="7277" y="4532"/>
                  <a:ext cx="11" cy="7"/>
                </a:xfrm>
                <a:custGeom>
                  <a:avLst/>
                  <a:gdLst>
                    <a:gd name="T0" fmla="*/ 7 w 11"/>
                    <a:gd name="T1" fmla="*/ 0 h 7"/>
                    <a:gd name="T2" fmla="*/ 11 w 11"/>
                    <a:gd name="T3" fmla="*/ 3 h 7"/>
                    <a:gd name="T4" fmla="*/ 1 w 11"/>
                    <a:gd name="T5" fmla="*/ 7 h 7"/>
                    <a:gd name="T6" fmla="*/ 0 w 11"/>
                    <a:gd name="T7" fmla="*/ 4 h 7"/>
                    <a:gd name="T8" fmla="*/ 7 w 1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7">
                      <a:moveTo>
                        <a:pt x="7" y="0"/>
                      </a:moveTo>
                      <a:lnTo>
                        <a:pt x="11" y="3"/>
                      </a:lnTo>
                      <a:lnTo>
                        <a:pt x="1" y="7"/>
                      </a:lnTo>
                      <a:lnTo>
                        <a:pt x="0" y="4"/>
                      </a:lnTo>
                      <a:lnTo>
                        <a:pt x="7" y="0"/>
                      </a:lnTo>
                      <a:close/>
                    </a:path>
                  </a:pathLst>
                </a:custGeom>
                <a:grpFill/>
                <a:ln w="6350" cmpd="sng">
                  <a:solidFill>
                    <a:schemeClr val="bg1">
                      <a:lumMod val="85000"/>
                    </a:schemeClr>
                  </a:solidFill>
                  <a:round/>
                  <a:headEnd/>
                  <a:tailEnd/>
                </a:ln>
              </p:spPr>
              <p:txBody>
                <a:bodyPr/>
                <a:lstStyle/>
                <a:p>
                  <a:endParaRPr lang="en-GB" dirty="0"/>
                </a:p>
              </p:txBody>
            </p:sp>
            <p:sp>
              <p:nvSpPr>
                <p:cNvPr id="454" name="Freeform 363"/>
                <p:cNvSpPr>
                  <a:spLocks/>
                </p:cNvSpPr>
                <p:nvPr/>
              </p:nvSpPr>
              <p:spPr bwMode="auto">
                <a:xfrm>
                  <a:off x="7547" y="4703"/>
                  <a:ext cx="5" cy="19"/>
                </a:xfrm>
                <a:custGeom>
                  <a:avLst/>
                  <a:gdLst>
                    <a:gd name="T0" fmla="*/ 1 w 5"/>
                    <a:gd name="T1" fmla="*/ 0 h 19"/>
                    <a:gd name="T2" fmla="*/ 5 w 5"/>
                    <a:gd name="T3" fmla="*/ 9 h 19"/>
                    <a:gd name="T4" fmla="*/ 0 w 5"/>
                    <a:gd name="T5" fmla="*/ 19 h 19"/>
                    <a:gd name="T6" fmla="*/ 1 w 5"/>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9">
                      <a:moveTo>
                        <a:pt x="1" y="0"/>
                      </a:moveTo>
                      <a:lnTo>
                        <a:pt x="5" y="9"/>
                      </a:lnTo>
                      <a:lnTo>
                        <a:pt x="0" y="19"/>
                      </a:lnTo>
                      <a:lnTo>
                        <a:pt x="1" y="0"/>
                      </a:lnTo>
                      <a:close/>
                    </a:path>
                  </a:pathLst>
                </a:custGeom>
                <a:grpFill/>
                <a:ln w="6350" cmpd="sng">
                  <a:solidFill>
                    <a:schemeClr val="bg1">
                      <a:lumMod val="85000"/>
                    </a:schemeClr>
                  </a:solidFill>
                  <a:round/>
                  <a:headEnd/>
                  <a:tailEnd/>
                </a:ln>
              </p:spPr>
              <p:txBody>
                <a:bodyPr/>
                <a:lstStyle/>
                <a:p>
                  <a:endParaRPr lang="en-GB" dirty="0"/>
                </a:p>
              </p:txBody>
            </p:sp>
            <p:sp>
              <p:nvSpPr>
                <p:cNvPr id="455" name="Freeform 364"/>
                <p:cNvSpPr>
                  <a:spLocks/>
                </p:cNvSpPr>
                <p:nvPr/>
              </p:nvSpPr>
              <p:spPr bwMode="auto">
                <a:xfrm>
                  <a:off x="7446" y="5049"/>
                  <a:ext cx="9" cy="13"/>
                </a:xfrm>
                <a:custGeom>
                  <a:avLst/>
                  <a:gdLst>
                    <a:gd name="T0" fmla="*/ 0 w 9"/>
                    <a:gd name="T1" fmla="*/ 0 h 13"/>
                    <a:gd name="T2" fmla="*/ 8 w 9"/>
                    <a:gd name="T3" fmla="*/ 5 h 13"/>
                    <a:gd name="T4" fmla="*/ 9 w 9"/>
                    <a:gd name="T5" fmla="*/ 11 h 13"/>
                    <a:gd name="T6" fmla="*/ 5 w 9"/>
                    <a:gd name="T7" fmla="*/ 13 h 13"/>
                    <a:gd name="T8" fmla="*/ 0 w 9"/>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3">
                      <a:moveTo>
                        <a:pt x="0" y="0"/>
                      </a:moveTo>
                      <a:lnTo>
                        <a:pt x="8" y="5"/>
                      </a:lnTo>
                      <a:lnTo>
                        <a:pt x="9" y="11"/>
                      </a:lnTo>
                      <a:lnTo>
                        <a:pt x="5" y="13"/>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56" name="Freeform 365"/>
                <p:cNvSpPr>
                  <a:spLocks/>
                </p:cNvSpPr>
                <p:nvPr/>
              </p:nvSpPr>
              <p:spPr bwMode="auto">
                <a:xfrm>
                  <a:off x="7385" y="5072"/>
                  <a:ext cx="70" cy="75"/>
                </a:xfrm>
                <a:custGeom>
                  <a:avLst/>
                  <a:gdLst>
                    <a:gd name="T0" fmla="*/ 0 w 70"/>
                    <a:gd name="T1" fmla="*/ 0 h 75"/>
                    <a:gd name="T2" fmla="*/ 0 w 70"/>
                    <a:gd name="T3" fmla="*/ 15 h 75"/>
                    <a:gd name="T4" fmla="*/ 15 w 70"/>
                    <a:gd name="T5" fmla="*/ 41 h 75"/>
                    <a:gd name="T6" fmla="*/ 12 w 70"/>
                    <a:gd name="T7" fmla="*/ 45 h 75"/>
                    <a:gd name="T8" fmla="*/ 9 w 70"/>
                    <a:gd name="T9" fmla="*/ 37 h 75"/>
                    <a:gd name="T10" fmla="*/ 12 w 70"/>
                    <a:gd name="T11" fmla="*/ 54 h 75"/>
                    <a:gd name="T12" fmla="*/ 21 w 70"/>
                    <a:gd name="T13" fmla="*/ 66 h 75"/>
                    <a:gd name="T14" fmla="*/ 29 w 70"/>
                    <a:gd name="T15" fmla="*/ 69 h 75"/>
                    <a:gd name="T16" fmla="*/ 25 w 70"/>
                    <a:gd name="T17" fmla="*/ 74 h 75"/>
                    <a:gd name="T18" fmla="*/ 41 w 70"/>
                    <a:gd name="T19" fmla="*/ 75 h 75"/>
                    <a:gd name="T20" fmla="*/ 45 w 70"/>
                    <a:gd name="T21" fmla="*/ 66 h 75"/>
                    <a:gd name="T22" fmla="*/ 50 w 70"/>
                    <a:gd name="T23" fmla="*/ 67 h 75"/>
                    <a:gd name="T24" fmla="*/ 55 w 70"/>
                    <a:gd name="T25" fmla="*/ 55 h 75"/>
                    <a:gd name="T26" fmla="*/ 62 w 70"/>
                    <a:gd name="T27" fmla="*/ 54 h 75"/>
                    <a:gd name="T28" fmla="*/ 69 w 70"/>
                    <a:gd name="T29" fmla="*/ 34 h 75"/>
                    <a:gd name="T30" fmla="*/ 70 w 70"/>
                    <a:gd name="T31" fmla="*/ 16 h 75"/>
                    <a:gd name="T32" fmla="*/ 65 w 70"/>
                    <a:gd name="T33" fmla="*/ 4 h 75"/>
                    <a:gd name="T34" fmla="*/ 35 w 70"/>
                    <a:gd name="T35" fmla="*/ 12 h 75"/>
                    <a:gd name="T36" fmla="*/ 0 w 70"/>
                    <a:gd name="T37" fmla="*/ 0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0" h="75">
                      <a:moveTo>
                        <a:pt x="0" y="0"/>
                      </a:moveTo>
                      <a:lnTo>
                        <a:pt x="0" y="15"/>
                      </a:lnTo>
                      <a:lnTo>
                        <a:pt x="15" y="41"/>
                      </a:lnTo>
                      <a:lnTo>
                        <a:pt x="12" y="45"/>
                      </a:lnTo>
                      <a:lnTo>
                        <a:pt x="9" y="37"/>
                      </a:lnTo>
                      <a:lnTo>
                        <a:pt x="12" y="54"/>
                      </a:lnTo>
                      <a:lnTo>
                        <a:pt x="21" y="66"/>
                      </a:lnTo>
                      <a:lnTo>
                        <a:pt x="29" y="69"/>
                      </a:lnTo>
                      <a:lnTo>
                        <a:pt x="25" y="74"/>
                      </a:lnTo>
                      <a:lnTo>
                        <a:pt x="41" y="75"/>
                      </a:lnTo>
                      <a:lnTo>
                        <a:pt x="45" y="66"/>
                      </a:lnTo>
                      <a:lnTo>
                        <a:pt x="50" y="67"/>
                      </a:lnTo>
                      <a:lnTo>
                        <a:pt x="55" y="55"/>
                      </a:lnTo>
                      <a:lnTo>
                        <a:pt x="62" y="54"/>
                      </a:lnTo>
                      <a:lnTo>
                        <a:pt x="69" y="34"/>
                      </a:lnTo>
                      <a:lnTo>
                        <a:pt x="70" y="16"/>
                      </a:lnTo>
                      <a:lnTo>
                        <a:pt x="65" y="4"/>
                      </a:lnTo>
                      <a:lnTo>
                        <a:pt x="35" y="12"/>
                      </a:lnTo>
                      <a:lnTo>
                        <a:pt x="0" y="0"/>
                      </a:lnTo>
                      <a:close/>
                    </a:path>
                  </a:pathLst>
                </a:custGeom>
                <a:grpFill/>
                <a:ln w="6350" cmpd="sng">
                  <a:solidFill>
                    <a:schemeClr val="bg1">
                      <a:lumMod val="85000"/>
                    </a:schemeClr>
                  </a:solidFill>
                  <a:round/>
                  <a:headEnd/>
                  <a:tailEnd/>
                </a:ln>
              </p:spPr>
              <p:txBody>
                <a:bodyPr/>
                <a:lstStyle/>
                <a:p>
                  <a:endParaRPr lang="en-GB" dirty="0"/>
                </a:p>
              </p:txBody>
            </p:sp>
          </p:grpSp>
        </p:grpSp>
        <p:grpSp>
          <p:nvGrpSpPr>
            <p:cNvPr id="139" name="Group 366"/>
            <p:cNvGrpSpPr>
              <a:grpSpLocks/>
            </p:cNvGrpSpPr>
            <p:nvPr/>
          </p:nvGrpSpPr>
          <p:grpSpPr bwMode="auto">
            <a:xfrm>
              <a:off x="5336596" y="1161640"/>
              <a:ext cx="3425586" cy="3689399"/>
              <a:chOff x="3867" y="1154"/>
              <a:chExt cx="2069" cy="2046"/>
            </a:xfrm>
            <a:solidFill>
              <a:schemeClr val="bg1">
                <a:lumMod val="85000"/>
              </a:schemeClr>
            </a:solidFill>
          </p:grpSpPr>
          <p:grpSp>
            <p:nvGrpSpPr>
              <p:cNvPr id="269" name="Group 367"/>
              <p:cNvGrpSpPr>
                <a:grpSpLocks/>
              </p:cNvGrpSpPr>
              <p:nvPr/>
            </p:nvGrpSpPr>
            <p:grpSpPr bwMode="auto">
              <a:xfrm>
                <a:off x="3891" y="1154"/>
                <a:ext cx="2045" cy="1203"/>
                <a:chOff x="3891" y="1154"/>
                <a:chExt cx="2045" cy="1203"/>
              </a:xfrm>
              <a:grpFill/>
            </p:grpSpPr>
            <p:sp>
              <p:nvSpPr>
                <p:cNvPr id="421" name="Freeform 368"/>
                <p:cNvSpPr>
                  <a:spLocks/>
                </p:cNvSpPr>
                <p:nvPr/>
              </p:nvSpPr>
              <p:spPr bwMode="auto">
                <a:xfrm>
                  <a:off x="3992" y="1194"/>
                  <a:ext cx="1944" cy="1163"/>
                </a:xfrm>
                <a:custGeom>
                  <a:avLst/>
                  <a:gdLst>
                    <a:gd name="T0" fmla="*/ 465 w 2614"/>
                    <a:gd name="T1" fmla="*/ 1028 h 1563"/>
                    <a:gd name="T2" fmla="*/ 405 w 2614"/>
                    <a:gd name="T3" fmla="*/ 982 h 1563"/>
                    <a:gd name="T4" fmla="*/ 324 w 2614"/>
                    <a:gd name="T5" fmla="*/ 928 h 1563"/>
                    <a:gd name="T6" fmla="*/ 258 w 2614"/>
                    <a:gd name="T7" fmla="*/ 919 h 1563"/>
                    <a:gd name="T8" fmla="*/ 239 w 2614"/>
                    <a:gd name="T9" fmla="*/ 906 h 1563"/>
                    <a:gd name="T10" fmla="*/ 186 w 2614"/>
                    <a:gd name="T11" fmla="*/ 880 h 1563"/>
                    <a:gd name="T12" fmla="*/ 101 w 2614"/>
                    <a:gd name="T13" fmla="*/ 911 h 1563"/>
                    <a:gd name="T14" fmla="*/ 94 w 2614"/>
                    <a:gd name="T15" fmla="*/ 935 h 1563"/>
                    <a:gd name="T16" fmla="*/ 46 w 2614"/>
                    <a:gd name="T17" fmla="*/ 720 h 1563"/>
                    <a:gd name="T18" fmla="*/ 147 w 2614"/>
                    <a:gd name="T19" fmla="*/ 498 h 1563"/>
                    <a:gd name="T20" fmla="*/ 158 w 2614"/>
                    <a:gd name="T21" fmla="*/ 372 h 1563"/>
                    <a:gd name="T22" fmla="*/ 248 w 2614"/>
                    <a:gd name="T23" fmla="*/ 389 h 1563"/>
                    <a:gd name="T24" fmla="*/ 216 w 2614"/>
                    <a:gd name="T25" fmla="*/ 534 h 1563"/>
                    <a:gd name="T26" fmla="*/ 274 w 2614"/>
                    <a:gd name="T27" fmla="*/ 458 h 1563"/>
                    <a:gd name="T28" fmla="*/ 319 w 2614"/>
                    <a:gd name="T29" fmla="*/ 453 h 1563"/>
                    <a:gd name="T30" fmla="*/ 289 w 2614"/>
                    <a:gd name="T31" fmla="*/ 292 h 1563"/>
                    <a:gd name="T32" fmla="*/ 295 w 2614"/>
                    <a:gd name="T33" fmla="*/ 324 h 1563"/>
                    <a:gd name="T34" fmla="*/ 386 w 2614"/>
                    <a:gd name="T35" fmla="*/ 356 h 1563"/>
                    <a:gd name="T36" fmla="*/ 387 w 2614"/>
                    <a:gd name="T37" fmla="*/ 307 h 1563"/>
                    <a:gd name="T38" fmla="*/ 452 w 2614"/>
                    <a:gd name="T39" fmla="*/ 217 h 1563"/>
                    <a:gd name="T40" fmla="*/ 545 w 2614"/>
                    <a:gd name="T41" fmla="*/ 117 h 1563"/>
                    <a:gd name="T42" fmla="*/ 621 w 2614"/>
                    <a:gd name="T43" fmla="*/ 92 h 1563"/>
                    <a:gd name="T44" fmla="*/ 724 w 2614"/>
                    <a:gd name="T45" fmla="*/ 11 h 1563"/>
                    <a:gd name="T46" fmla="*/ 824 w 2614"/>
                    <a:gd name="T47" fmla="*/ 89 h 1563"/>
                    <a:gd name="T48" fmla="*/ 839 w 2614"/>
                    <a:gd name="T49" fmla="*/ 150 h 1563"/>
                    <a:gd name="T50" fmla="*/ 733 w 2614"/>
                    <a:gd name="T51" fmla="*/ 272 h 1563"/>
                    <a:gd name="T52" fmla="*/ 785 w 2614"/>
                    <a:gd name="T53" fmla="*/ 219 h 1563"/>
                    <a:gd name="T54" fmla="*/ 834 w 2614"/>
                    <a:gd name="T55" fmla="*/ 260 h 1563"/>
                    <a:gd name="T56" fmla="*/ 984 w 2614"/>
                    <a:gd name="T57" fmla="*/ 235 h 1563"/>
                    <a:gd name="T58" fmla="*/ 1060 w 2614"/>
                    <a:gd name="T59" fmla="*/ 333 h 1563"/>
                    <a:gd name="T60" fmla="*/ 1209 w 2614"/>
                    <a:gd name="T61" fmla="*/ 340 h 1563"/>
                    <a:gd name="T62" fmla="*/ 1348 w 2614"/>
                    <a:gd name="T63" fmla="*/ 333 h 1563"/>
                    <a:gd name="T64" fmla="*/ 1525 w 2614"/>
                    <a:gd name="T65" fmla="*/ 425 h 1563"/>
                    <a:gd name="T66" fmla="*/ 1652 w 2614"/>
                    <a:gd name="T67" fmla="*/ 423 h 1563"/>
                    <a:gd name="T68" fmla="*/ 1823 w 2614"/>
                    <a:gd name="T69" fmla="*/ 477 h 1563"/>
                    <a:gd name="T70" fmla="*/ 1870 w 2614"/>
                    <a:gd name="T71" fmla="*/ 534 h 1563"/>
                    <a:gd name="T72" fmla="*/ 1893 w 2614"/>
                    <a:gd name="T73" fmla="*/ 525 h 1563"/>
                    <a:gd name="T74" fmla="*/ 1901 w 2614"/>
                    <a:gd name="T75" fmla="*/ 586 h 1563"/>
                    <a:gd name="T76" fmla="*/ 1885 w 2614"/>
                    <a:gd name="T77" fmla="*/ 614 h 1563"/>
                    <a:gd name="T78" fmla="*/ 1809 w 2614"/>
                    <a:gd name="T79" fmla="*/ 557 h 1563"/>
                    <a:gd name="T80" fmla="*/ 1774 w 2614"/>
                    <a:gd name="T81" fmla="*/ 611 h 1563"/>
                    <a:gd name="T82" fmla="*/ 1787 w 2614"/>
                    <a:gd name="T83" fmla="*/ 670 h 1563"/>
                    <a:gd name="T84" fmla="*/ 1685 w 2614"/>
                    <a:gd name="T85" fmla="*/ 722 h 1563"/>
                    <a:gd name="T86" fmla="*/ 1578 w 2614"/>
                    <a:gd name="T87" fmla="*/ 757 h 1563"/>
                    <a:gd name="T88" fmla="*/ 1545 w 2614"/>
                    <a:gd name="T89" fmla="*/ 830 h 1563"/>
                    <a:gd name="T90" fmla="*/ 1529 w 2614"/>
                    <a:gd name="T91" fmla="*/ 900 h 1563"/>
                    <a:gd name="T92" fmla="*/ 1464 w 2614"/>
                    <a:gd name="T93" fmla="*/ 821 h 1563"/>
                    <a:gd name="T94" fmla="*/ 1567 w 2614"/>
                    <a:gd name="T95" fmla="*/ 687 h 1563"/>
                    <a:gd name="T96" fmla="*/ 1513 w 2614"/>
                    <a:gd name="T97" fmla="*/ 723 h 1563"/>
                    <a:gd name="T98" fmla="*/ 1423 w 2614"/>
                    <a:gd name="T99" fmla="*/ 757 h 1563"/>
                    <a:gd name="T100" fmla="*/ 1383 w 2614"/>
                    <a:gd name="T101" fmla="*/ 765 h 1563"/>
                    <a:gd name="T102" fmla="*/ 1297 w 2614"/>
                    <a:gd name="T103" fmla="*/ 769 h 1563"/>
                    <a:gd name="T104" fmla="*/ 1177 w 2614"/>
                    <a:gd name="T105" fmla="*/ 913 h 1563"/>
                    <a:gd name="T106" fmla="*/ 1223 w 2614"/>
                    <a:gd name="T107" fmla="*/ 917 h 1563"/>
                    <a:gd name="T108" fmla="*/ 1191 w 2614"/>
                    <a:gd name="T109" fmla="*/ 1087 h 1563"/>
                    <a:gd name="T110" fmla="*/ 1082 w 2614"/>
                    <a:gd name="T111" fmla="*/ 1160 h 1563"/>
                    <a:gd name="T112" fmla="*/ 1143 w 2614"/>
                    <a:gd name="T113" fmla="*/ 1038 h 1563"/>
                    <a:gd name="T114" fmla="*/ 993 w 2614"/>
                    <a:gd name="T115" fmla="*/ 933 h 1563"/>
                    <a:gd name="T116" fmla="*/ 866 w 2614"/>
                    <a:gd name="T117" fmla="*/ 1007 h 1563"/>
                    <a:gd name="T118" fmla="*/ 669 w 2614"/>
                    <a:gd name="T119" fmla="*/ 970 h 15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614" h="1563">
                      <a:moveTo>
                        <a:pt x="847" y="1283"/>
                      </a:moveTo>
                      <a:lnTo>
                        <a:pt x="821" y="1306"/>
                      </a:lnTo>
                      <a:lnTo>
                        <a:pt x="825" y="1329"/>
                      </a:lnTo>
                      <a:lnTo>
                        <a:pt x="822" y="1336"/>
                      </a:lnTo>
                      <a:lnTo>
                        <a:pt x="824" y="1347"/>
                      </a:lnTo>
                      <a:lnTo>
                        <a:pt x="820" y="1349"/>
                      </a:lnTo>
                      <a:lnTo>
                        <a:pt x="763" y="1349"/>
                      </a:lnTo>
                      <a:lnTo>
                        <a:pt x="751" y="1337"/>
                      </a:lnTo>
                      <a:lnTo>
                        <a:pt x="704" y="1332"/>
                      </a:lnTo>
                      <a:lnTo>
                        <a:pt x="681" y="1339"/>
                      </a:lnTo>
                      <a:lnTo>
                        <a:pt x="635" y="1367"/>
                      </a:lnTo>
                      <a:lnTo>
                        <a:pt x="625" y="1381"/>
                      </a:lnTo>
                      <a:lnTo>
                        <a:pt x="618" y="1386"/>
                      </a:lnTo>
                      <a:lnTo>
                        <a:pt x="609" y="1383"/>
                      </a:lnTo>
                      <a:lnTo>
                        <a:pt x="616" y="1374"/>
                      </a:lnTo>
                      <a:lnTo>
                        <a:pt x="605" y="1357"/>
                      </a:lnTo>
                      <a:lnTo>
                        <a:pt x="601" y="1359"/>
                      </a:lnTo>
                      <a:lnTo>
                        <a:pt x="598" y="1364"/>
                      </a:lnTo>
                      <a:lnTo>
                        <a:pt x="578" y="1359"/>
                      </a:lnTo>
                      <a:lnTo>
                        <a:pt x="571" y="1350"/>
                      </a:lnTo>
                      <a:lnTo>
                        <a:pt x="570" y="1345"/>
                      </a:lnTo>
                      <a:lnTo>
                        <a:pt x="560" y="1341"/>
                      </a:lnTo>
                      <a:lnTo>
                        <a:pt x="558" y="1330"/>
                      </a:lnTo>
                      <a:lnTo>
                        <a:pt x="544" y="1320"/>
                      </a:lnTo>
                      <a:lnTo>
                        <a:pt x="540" y="1318"/>
                      </a:lnTo>
                      <a:lnTo>
                        <a:pt x="536" y="1322"/>
                      </a:lnTo>
                      <a:lnTo>
                        <a:pt x="531" y="1322"/>
                      </a:lnTo>
                      <a:lnTo>
                        <a:pt x="528" y="1327"/>
                      </a:lnTo>
                      <a:lnTo>
                        <a:pt x="504" y="1327"/>
                      </a:lnTo>
                      <a:lnTo>
                        <a:pt x="499" y="1319"/>
                      </a:lnTo>
                      <a:lnTo>
                        <a:pt x="500" y="1316"/>
                      </a:lnTo>
                      <a:lnTo>
                        <a:pt x="491" y="1310"/>
                      </a:lnTo>
                      <a:lnTo>
                        <a:pt x="488" y="1311"/>
                      </a:lnTo>
                      <a:lnTo>
                        <a:pt x="484" y="1321"/>
                      </a:lnTo>
                      <a:lnTo>
                        <a:pt x="479" y="1325"/>
                      </a:lnTo>
                      <a:lnTo>
                        <a:pt x="436" y="1247"/>
                      </a:lnTo>
                      <a:lnTo>
                        <a:pt x="409" y="1224"/>
                      </a:lnTo>
                      <a:lnTo>
                        <a:pt x="409" y="1219"/>
                      </a:lnTo>
                      <a:lnTo>
                        <a:pt x="416" y="1215"/>
                      </a:lnTo>
                      <a:lnTo>
                        <a:pt x="414" y="1210"/>
                      </a:lnTo>
                      <a:lnTo>
                        <a:pt x="399" y="1217"/>
                      </a:lnTo>
                      <a:lnTo>
                        <a:pt x="391" y="1218"/>
                      </a:lnTo>
                      <a:lnTo>
                        <a:pt x="382" y="1228"/>
                      </a:lnTo>
                      <a:lnTo>
                        <a:pt x="370" y="1233"/>
                      </a:lnTo>
                      <a:lnTo>
                        <a:pt x="370" y="1238"/>
                      </a:lnTo>
                      <a:lnTo>
                        <a:pt x="359" y="1235"/>
                      </a:lnTo>
                      <a:lnTo>
                        <a:pt x="349" y="1240"/>
                      </a:lnTo>
                      <a:lnTo>
                        <a:pt x="347" y="1235"/>
                      </a:lnTo>
                      <a:lnTo>
                        <a:pt x="350" y="1229"/>
                      </a:lnTo>
                      <a:lnTo>
                        <a:pt x="355" y="1227"/>
                      </a:lnTo>
                      <a:lnTo>
                        <a:pt x="354" y="1222"/>
                      </a:lnTo>
                      <a:lnTo>
                        <a:pt x="347" y="1225"/>
                      </a:lnTo>
                      <a:lnTo>
                        <a:pt x="334" y="1220"/>
                      </a:lnTo>
                      <a:lnTo>
                        <a:pt x="332" y="1221"/>
                      </a:lnTo>
                      <a:lnTo>
                        <a:pt x="334" y="1225"/>
                      </a:lnTo>
                      <a:lnTo>
                        <a:pt x="329" y="1225"/>
                      </a:lnTo>
                      <a:lnTo>
                        <a:pt x="330" y="1219"/>
                      </a:lnTo>
                      <a:lnTo>
                        <a:pt x="326" y="1212"/>
                      </a:lnTo>
                      <a:lnTo>
                        <a:pt x="323" y="1211"/>
                      </a:lnTo>
                      <a:lnTo>
                        <a:pt x="322" y="1217"/>
                      </a:lnTo>
                      <a:lnTo>
                        <a:pt x="306" y="1219"/>
                      </a:lnTo>
                      <a:lnTo>
                        <a:pt x="303" y="1214"/>
                      </a:lnTo>
                      <a:lnTo>
                        <a:pt x="307" y="1209"/>
                      </a:lnTo>
                      <a:lnTo>
                        <a:pt x="308" y="1201"/>
                      </a:lnTo>
                      <a:lnTo>
                        <a:pt x="303" y="1197"/>
                      </a:lnTo>
                      <a:lnTo>
                        <a:pt x="301" y="1183"/>
                      </a:lnTo>
                      <a:lnTo>
                        <a:pt x="296" y="1180"/>
                      </a:lnTo>
                      <a:lnTo>
                        <a:pt x="286" y="1184"/>
                      </a:lnTo>
                      <a:lnTo>
                        <a:pt x="276" y="1178"/>
                      </a:lnTo>
                      <a:lnTo>
                        <a:pt x="264" y="1176"/>
                      </a:lnTo>
                      <a:lnTo>
                        <a:pt x="255" y="1182"/>
                      </a:lnTo>
                      <a:lnTo>
                        <a:pt x="250" y="1183"/>
                      </a:lnTo>
                      <a:lnTo>
                        <a:pt x="248" y="1191"/>
                      </a:lnTo>
                      <a:lnTo>
                        <a:pt x="205" y="1201"/>
                      </a:lnTo>
                      <a:lnTo>
                        <a:pt x="190" y="1204"/>
                      </a:lnTo>
                      <a:lnTo>
                        <a:pt x="187" y="1212"/>
                      </a:lnTo>
                      <a:lnTo>
                        <a:pt x="176" y="1212"/>
                      </a:lnTo>
                      <a:lnTo>
                        <a:pt x="168" y="1215"/>
                      </a:lnTo>
                      <a:lnTo>
                        <a:pt x="167" y="1218"/>
                      </a:lnTo>
                      <a:lnTo>
                        <a:pt x="159" y="1215"/>
                      </a:lnTo>
                      <a:lnTo>
                        <a:pt x="150" y="1222"/>
                      </a:lnTo>
                      <a:lnTo>
                        <a:pt x="141" y="1222"/>
                      </a:lnTo>
                      <a:lnTo>
                        <a:pt x="138" y="1226"/>
                      </a:lnTo>
                      <a:lnTo>
                        <a:pt x="136" y="1224"/>
                      </a:lnTo>
                      <a:lnTo>
                        <a:pt x="119" y="1225"/>
                      </a:lnTo>
                      <a:lnTo>
                        <a:pt x="117" y="1222"/>
                      </a:lnTo>
                      <a:lnTo>
                        <a:pt x="107" y="1225"/>
                      </a:lnTo>
                      <a:lnTo>
                        <a:pt x="111" y="1228"/>
                      </a:lnTo>
                      <a:lnTo>
                        <a:pt x="108" y="1236"/>
                      </a:lnTo>
                      <a:lnTo>
                        <a:pt x="116" y="1235"/>
                      </a:lnTo>
                      <a:lnTo>
                        <a:pt x="118" y="1237"/>
                      </a:lnTo>
                      <a:lnTo>
                        <a:pt x="111" y="1240"/>
                      </a:lnTo>
                      <a:lnTo>
                        <a:pt x="112" y="1246"/>
                      </a:lnTo>
                      <a:lnTo>
                        <a:pt x="124" y="1247"/>
                      </a:lnTo>
                      <a:lnTo>
                        <a:pt x="131" y="1253"/>
                      </a:lnTo>
                      <a:lnTo>
                        <a:pt x="127" y="1256"/>
                      </a:lnTo>
                      <a:lnTo>
                        <a:pt x="109" y="1256"/>
                      </a:lnTo>
                      <a:lnTo>
                        <a:pt x="88" y="1238"/>
                      </a:lnTo>
                      <a:lnTo>
                        <a:pt x="56" y="1199"/>
                      </a:lnTo>
                      <a:lnTo>
                        <a:pt x="51" y="1187"/>
                      </a:lnTo>
                      <a:lnTo>
                        <a:pt x="42" y="1168"/>
                      </a:lnTo>
                      <a:lnTo>
                        <a:pt x="28" y="1126"/>
                      </a:lnTo>
                      <a:lnTo>
                        <a:pt x="0" y="1112"/>
                      </a:lnTo>
                      <a:lnTo>
                        <a:pt x="13" y="1085"/>
                      </a:lnTo>
                      <a:lnTo>
                        <a:pt x="17" y="1048"/>
                      </a:lnTo>
                      <a:lnTo>
                        <a:pt x="34" y="1024"/>
                      </a:lnTo>
                      <a:lnTo>
                        <a:pt x="56" y="1007"/>
                      </a:lnTo>
                      <a:lnTo>
                        <a:pt x="62" y="968"/>
                      </a:lnTo>
                      <a:lnTo>
                        <a:pt x="86" y="949"/>
                      </a:lnTo>
                      <a:lnTo>
                        <a:pt x="92" y="923"/>
                      </a:lnTo>
                      <a:lnTo>
                        <a:pt x="98" y="890"/>
                      </a:lnTo>
                      <a:lnTo>
                        <a:pt x="120" y="873"/>
                      </a:lnTo>
                      <a:lnTo>
                        <a:pt x="128" y="851"/>
                      </a:lnTo>
                      <a:lnTo>
                        <a:pt x="150" y="835"/>
                      </a:lnTo>
                      <a:lnTo>
                        <a:pt x="159" y="809"/>
                      </a:lnTo>
                      <a:lnTo>
                        <a:pt x="173" y="809"/>
                      </a:lnTo>
                      <a:lnTo>
                        <a:pt x="187" y="783"/>
                      </a:lnTo>
                      <a:lnTo>
                        <a:pt x="214" y="758"/>
                      </a:lnTo>
                      <a:lnTo>
                        <a:pt x="206" y="713"/>
                      </a:lnTo>
                      <a:lnTo>
                        <a:pt x="197" y="669"/>
                      </a:lnTo>
                      <a:lnTo>
                        <a:pt x="223" y="611"/>
                      </a:lnTo>
                      <a:lnTo>
                        <a:pt x="248" y="644"/>
                      </a:lnTo>
                      <a:lnTo>
                        <a:pt x="264" y="609"/>
                      </a:lnTo>
                      <a:lnTo>
                        <a:pt x="252" y="602"/>
                      </a:lnTo>
                      <a:lnTo>
                        <a:pt x="244" y="581"/>
                      </a:lnTo>
                      <a:lnTo>
                        <a:pt x="245" y="574"/>
                      </a:lnTo>
                      <a:lnTo>
                        <a:pt x="219" y="568"/>
                      </a:lnTo>
                      <a:lnTo>
                        <a:pt x="220" y="545"/>
                      </a:lnTo>
                      <a:lnTo>
                        <a:pt x="228" y="542"/>
                      </a:lnTo>
                      <a:lnTo>
                        <a:pt x="225" y="530"/>
                      </a:lnTo>
                      <a:lnTo>
                        <a:pt x="230" y="506"/>
                      </a:lnTo>
                      <a:lnTo>
                        <a:pt x="213" y="500"/>
                      </a:lnTo>
                      <a:lnTo>
                        <a:pt x="223" y="486"/>
                      </a:lnTo>
                      <a:lnTo>
                        <a:pt x="215" y="486"/>
                      </a:lnTo>
                      <a:lnTo>
                        <a:pt x="218" y="472"/>
                      </a:lnTo>
                      <a:lnTo>
                        <a:pt x="250" y="440"/>
                      </a:lnTo>
                      <a:lnTo>
                        <a:pt x="260" y="389"/>
                      </a:lnTo>
                      <a:lnTo>
                        <a:pt x="268" y="368"/>
                      </a:lnTo>
                      <a:lnTo>
                        <a:pt x="330" y="381"/>
                      </a:lnTo>
                      <a:lnTo>
                        <a:pt x="332" y="414"/>
                      </a:lnTo>
                      <a:lnTo>
                        <a:pt x="315" y="458"/>
                      </a:lnTo>
                      <a:lnTo>
                        <a:pt x="330" y="477"/>
                      </a:lnTo>
                      <a:lnTo>
                        <a:pt x="334" y="496"/>
                      </a:lnTo>
                      <a:lnTo>
                        <a:pt x="333" y="523"/>
                      </a:lnTo>
                      <a:lnTo>
                        <a:pt x="327" y="531"/>
                      </a:lnTo>
                      <a:lnTo>
                        <a:pt x="332" y="555"/>
                      </a:lnTo>
                      <a:lnTo>
                        <a:pt x="328" y="601"/>
                      </a:lnTo>
                      <a:lnTo>
                        <a:pt x="347" y="623"/>
                      </a:lnTo>
                      <a:lnTo>
                        <a:pt x="347" y="633"/>
                      </a:lnTo>
                      <a:lnTo>
                        <a:pt x="340" y="648"/>
                      </a:lnTo>
                      <a:lnTo>
                        <a:pt x="340" y="669"/>
                      </a:lnTo>
                      <a:lnTo>
                        <a:pt x="332" y="676"/>
                      </a:lnTo>
                      <a:lnTo>
                        <a:pt x="322" y="698"/>
                      </a:lnTo>
                      <a:lnTo>
                        <a:pt x="308" y="696"/>
                      </a:lnTo>
                      <a:lnTo>
                        <a:pt x="319" y="707"/>
                      </a:lnTo>
                      <a:lnTo>
                        <a:pt x="290" y="718"/>
                      </a:lnTo>
                      <a:lnTo>
                        <a:pt x="277" y="716"/>
                      </a:lnTo>
                      <a:lnTo>
                        <a:pt x="281" y="719"/>
                      </a:lnTo>
                      <a:lnTo>
                        <a:pt x="283" y="736"/>
                      </a:lnTo>
                      <a:lnTo>
                        <a:pt x="320" y="742"/>
                      </a:lnTo>
                      <a:lnTo>
                        <a:pt x="324" y="741"/>
                      </a:lnTo>
                      <a:lnTo>
                        <a:pt x="326" y="725"/>
                      </a:lnTo>
                      <a:lnTo>
                        <a:pt x="348" y="712"/>
                      </a:lnTo>
                      <a:lnTo>
                        <a:pt x="357" y="688"/>
                      </a:lnTo>
                      <a:lnTo>
                        <a:pt x="372" y="670"/>
                      </a:lnTo>
                      <a:lnTo>
                        <a:pt x="373" y="655"/>
                      </a:lnTo>
                      <a:lnTo>
                        <a:pt x="364" y="634"/>
                      </a:lnTo>
                      <a:lnTo>
                        <a:pt x="369" y="615"/>
                      </a:lnTo>
                      <a:lnTo>
                        <a:pt x="408" y="604"/>
                      </a:lnTo>
                      <a:lnTo>
                        <a:pt x="412" y="617"/>
                      </a:lnTo>
                      <a:lnTo>
                        <a:pt x="423" y="629"/>
                      </a:lnTo>
                      <a:lnTo>
                        <a:pt x="421" y="640"/>
                      </a:lnTo>
                      <a:lnTo>
                        <a:pt x="425" y="645"/>
                      </a:lnTo>
                      <a:lnTo>
                        <a:pt x="421" y="668"/>
                      </a:lnTo>
                      <a:lnTo>
                        <a:pt x="431" y="678"/>
                      </a:lnTo>
                      <a:lnTo>
                        <a:pt x="452" y="676"/>
                      </a:lnTo>
                      <a:lnTo>
                        <a:pt x="427" y="666"/>
                      </a:lnTo>
                      <a:lnTo>
                        <a:pt x="428" y="648"/>
                      </a:lnTo>
                      <a:lnTo>
                        <a:pt x="438" y="640"/>
                      </a:lnTo>
                      <a:lnTo>
                        <a:pt x="429" y="609"/>
                      </a:lnTo>
                      <a:lnTo>
                        <a:pt x="398" y="590"/>
                      </a:lnTo>
                      <a:lnTo>
                        <a:pt x="379" y="599"/>
                      </a:lnTo>
                      <a:lnTo>
                        <a:pt x="354" y="591"/>
                      </a:lnTo>
                      <a:lnTo>
                        <a:pt x="357" y="576"/>
                      </a:lnTo>
                      <a:lnTo>
                        <a:pt x="350" y="554"/>
                      </a:lnTo>
                      <a:lnTo>
                        <a:pt x="364" y="507"/>
                      </a:lnTo>
                      <a:lnTo>
                        <a:pt x="339" y="456"/>
                      </a:lnTo>
                      <a:lnTo>
                        <a:pt x="346" y="438"/>
                      </a:lnTo>
                      <a:lnTo>
                        <a:pt x="377" y="411"/>
                      </a:lnTo>
                      <a:lnTo>
                        <a:pt x="373" y="375"/>
                      </a:lnTo>
                      <a:lnTo>
                        <a:pt x="378" y="373"/>
                      </a:lnTo>
                      <a:lnTo>
                        <a:pt x="389" y="393"/>
                      </a:lnTo>
                      <a:lnTo>
                        <a:pt x="386" y="395"/>
                      </a:lnTo>
                      <a:lnTo>
                        <a:pt x="389" y="411"/>
                      </a:lnTo>
                      <a:lnTo>
                        <a:pt x="381" y="428"/>
                      </a:lnTo>
                      <a:lnTo>
                        <a:pt x="387" y="451"/>
                      </a:lnTo>
                      <a:lnTo>
                        <a:pt x="387" y="461"/>
                      </a:lnTo>
                      <a:lnTo>
                        <a:pt x="381" y="463"/>
                      </a:lnTo>
                      <a:lnTo>
                        <a:pt x="385" y="468"/>
                      </a:lnTo>
                      <a:lnTo>
                        <a:pt x="444" y="492"/>
                      </a:lnTo>
                      <a:lnTo>
                        <a:pt x="434" y="466"/>
                      </a:lnTo>
                      <a:lnTo>
                        <a:pt x="427" y="472"/>
                      </a:lnTo>
                      <a:lnTo>
                        <a:pt x="403" y="454"/>
                      </a:lnTo>
                      <a:lnTo>
                        <a:pt x="397" y="435"/>
                      </a:lnTo>
                      <a:lnTo>
                        <a:pt x="405" y="431"/>
                      </a:lnTo>
                      <a:lnTo>
                        <a:pt x="413" y="446"/>
                      </a:lnTo>
                      <a:lnTo>
                        <a:pt x="421" y="444"/>
                      </a:lnTo>
                      <a:lnTo>
                        <a:pt x="437" y="429"/>
                      </a:lnTo>
                      <a:lnTo>
                        <a:pt x="425" y="424"/>
                      </a:lnTo>
                      <a:lnTo>
                        <a:pt x="426" y="417"/>
                      </a:lnTo>
                      <a:lnTo>
                        <a:pt x="461" y="405"/>
                      </a:lnTo>
                      <a:lnTo>
                        <a:pt x="490" y="425"/>
                      </a:lnTo>
                      <a:lnTo>
                        <a:pt x="504" y="444"/>
                      </a:lnTo>
                      <a:lnTo>
                        <a:pt x="539" y="448"/>
                      </a:lnTo>
                      <a:lnTo>
                        <a:pt x="534" y="466"/>
                      </a:lnTo>
                      <a:lnTo>
                        <a:pt x="519" y="478"/>
                      </a:lnTo>
                      <a:lnTo>
                        <a:pt x="521" y="505"/>
                      </a:lnTo>
                      <a:lnTo>
                        <a:pt x="519" y="531"/>
                      </a:lnTo>
                      <a:lnTo>
                        <a:pt x="537" y="543"/>
                      </a:lnTo>
                      <a:lnTo>
                        <a:pt x="536" y="531"/>
                      </a:lnTo>
                      <a:lnTo>
                        <a:pt x="546" y="526"/>
                      </a:lnTo>
                      <a:lnTo>
                        <a:pt x="546" y="509"/>
                      </a:lnTo>
                      <a:lnTo>
                        <a:pt x="539" y="474"/>
                      </a:lnTo>
                      <a:lnTo>
                        <a:pt x="545" y="452"/>
                      </a:lnTo>
                      <a:lnTo>
                        <a:pt x="543" y="438"/>
                      </a:lnTo>
                      <a:lnTo>
                        <a:pt x="519" y="424"/>
                      </a:lnTo>
                      <a:lnTo>
                        <a:pt x="521" y="418"/>
                      </a:lnTo>
                      <a:lnTo>
                        <a:pt x="520" y="413"/>
                      </a:lnTo>
                      <a:lnTo>
                        <a:pt x="493" y="399"/>
                      </a:lnTo>
                      <a:lnTo>
                        <a:pt x="490" y="382"/>
                      </a:lnTo>
                      <a:lnTo>
                        <a:pt x="494" y="370"/>
                      </a:lnTo>
                      <a:lnTo>
                        <a:pt x="481" y="352"/>
                      </a:lnTo>
                      <a:lnTo>
                        <a:pt x="486" y="345"/>
                      </a:lnTo>
                      <a:lnTo>
                        <a:pt x="481" y="342"/>
                      </a:lnTo>
                      <a:lnTo>
                        <a:pt x="490" y="332"/>
                      </a:lnTo>
                      <a:lnTo>
                        <a:pt x="486" y="326"/>
                      </a:lnTo>
                      <a:lnTo>
                        <a:pt x="494" y="323"/>
                      </a:lnTo>
                      <a:lnTo>
                        <a:pt x="603" y="303"/>
                      </a:lnTo>
                      <a:lnTo>
                        <a:pt x="602" y="293"/>
                      </a:lnTo>
                      <a:lnTo>
                        <a:pt x="608" y="291"/>
                      </a:lnTo>
                      <a:lnTo>
                        <a:pt x="603" y="277"/>
                      </a:lnTo>
                      <a:lnTo>
                        <a:pt x="588" y="269"/>
                      </a:lnTo>
                      <a:lnTo>
                        <a:pt x="602" y="256"/>
                      </a:lnTo>
                      <a:lnTo>
                        <a:pt x="585" y="247"/>
                      </a:lnTo>
                      <a:lnTo>
                        <a:pt x="589" y="235"/>
                      </a:lnTo>
                      <a:lnTo>
                        <a:pt x="605" y="248"/>
                      </a:lnTo>
                      <a:lnTo>
                        <a:pt x="612" y="226"/>
                      </a:lnTo>
                      <a:lnTo>
                        <a:pt x="623" y="221"/>
                      </a:lnTo>
                      <a:lnTo>
                        <a:pt x="608" y="214"/>
                      </a:lnTo>
                      <a:lnTo>
                        <a:pt x="629" y="214"/>
                      </a:lnTo>
                      <a:lnTo>
                        <a:pt x="653" y="186"/>
                      </a:lnTo>
                      <a:lnTo>
                        <a:pt x="733" y="157"/>
                      </a:lnTo>
                      <a:lnTo>
                        <a:pt x="735" y="149"/>
                      </a:lnTo>
                      <a:lnTo>
                        <a:pt x="723" y="150"/>
                      </a:lnTo>
                      <a:lnTo>
                        <a:pt x="723" y="142"/>
                      </a:lnTo>
                      <a:lnTo>
                        <a:pt x="779" y="134"/>
                      </a:lnTo>
                      <a:lnTo>
                        <a:pt x="785" y="138"/>
                      </a:lnTo>
                      <a:lnTo>
                        <a:pt x="778" y="157"/>
                      </a:lnTo>
                      <a:lnTo>
                        <a:pt x="791" y="146"/>
                      </a:lnTo>
                      <a:lnTo>
                        <a:pt x="796" y="148"/>
                      </a:lnTo>
                      <a:lnTo>
                        <a:pt x="794" y="157"/>
                      </a:lnTo>
                      <a:lnTo>
                        <a:pt x="819" y="148"/>
                      </a:lnTo>
                      <a:lnTo>
                        <a:pt x="816" y="139"/>
                      </a:lnTo>
                      <a:lnTo>
                        <a:pt x="835" y="124"/>
                      </a:lnTo>
                      <a:lnTo>
                        <a:pt x="847" y="136"/>
                      </a:lnTo>
                      <a:lnTo>
                        <a:pt x="855" y="144"/>
                      </a:lnTo>
                      <a:lnTo>
                        <a:pt x="858" y="126"/>
                      </a:lnTo>
                      <a:lnTo>
                        <a:pt x="839" y="107"/>
                      </a:lnTo>
                      <a:lnTo>
                        <a:pt x="883" y="101"/>
                      </a:lnTo>
                      <a:lnTo>
                        <a:pt x="883" y="91"/>
                      </a:lnTo>
                      <a:lnTo>
                        <a:pt x="888" y="93"/>
                      </a:lnTo>
                      <a:lnTo>
                        <a:pt x="879" y="78"/>
                      </a:lnTo>
                      <a:lnTo>
                        <a:pt x="887" y="55"/>
                      </a:lnTo>
                      <a:lnTo>
                        <a:pt x="920" y="8"/>
                      </a:lnTo>
                      <a:lnTo>
                        <a:pt x="941" y="0"/>
                      </a:lnTo>
                      <a:lnTo>
                        <a:pt x="973" y="15"/>
                      </a:lnTo>
                      <a:lnTo>
                        <a:pt x="979" y="34"/>
                      </a:lnTo>
                      <a:lnTo>
                        <a:pt x="945" y="67"/>
                      </a:lnTo>
                      <a:lnTo>
                        <a:pt x="973" y="50"/>
                      </a:lnTo>
                      <a:lnTo>
                        <a:pt x="972" y="60"/>
                      </a:lnTo>
                      <a:lnTo>
                        <a:pt x="1002" y="64"/>
                      </a:lnTo>
                      <a:lnTo>
                        <a:pt x="1004" y="71"/>
                      </a:lnTo>
                      <a:lnTo>
                        <a:pt x="1000" y="84"/>
                      </a:lnTo>
                      <a:lnTo>
                        <a:pt x="981" y="108"/>
                      </a:lnTo>
                      <a:lnTo>
                        <a:pt x="1004" y="108"/>
                      </a:lnTo>
                      <a:lnTo>
                        <a:pt x="1020" y="84"/>
                      </a:lnTo>
                      <a:lnTo>
                        <a:pt x="1076" y="87"/>
                      </a:lnTo>
                      <a:lnTo>
                        <a:pt x="1108" y="120"/>
                      </a:lnTo>
                      <a:lnTo>
                        <a:pt x="1105" y="128"/>
                      </a:lnTo>
                      <a:lnTo>
                        <a:pt x="1110" y="139"/>
                      </a:lnTo>
                      <a:lnTo>
                        <a:pt x="1116" y="127"/>
                      </a:lnTo>
                      <a:lnTo>
                        <a:pt x="1124" y="152"/>
                      </a:lnTo>
                      <a:lnTo>
                        <a:pt x="1129" y="152"/>
                      </a:lnTo>
                      <a:lnTo>
                        <a:pt x="1130" y="161"/>
                      </a:lnTo>
                      <a:lnTo>
                        <a:pt x="1122" y="178"/>
                      </a:lnTo>
                      <a:lnTo>
                        <a:pt x="1104" y="159"/>
                      </a:lnTo>
                      <a:lnTo>
                        <a:pt x="1112" y="178"/>
                      </a:lnTo>
                      <a:lnTo>
                        <a:pt x="1128" y="183"/>
                      </a:lnTo>
                      <a:lnTo>
                        <a:pt x="1125" y="188"/>
                      </a:lnTo>
                      <a:lnTo>
                        <a:pt x="1128" y="201"/>
                      </a:lnTo>
                      <a:lnTo>
                        <a:pt x="1116" y="220"/>
                      </a:lnTo>
                      <a:lnTo>
                        <a:pt x="1099" y="231"/>
                      </a:lnTo>
                      <a:lnTo>
                        <a:pt x="1103" y="235"/>
                      </a:lnTo>
                      <a:lnTo>
                        <a:pt x="1091" y="238"/>
                      </a:lnTo>
                      <a:lnTo>
                        <a:pt x="1091" y="248"/>
                      </a:lnTo>
                      <a:lnTo>
                        <a:pt x="1064" y="260"/>
                      </a:lnTo>
                      <a:lnTo>
                        <a:pt x="1020" y="324"/>
                      </a:lnTo>
                      <a:lnTo>
                        <a:pt x="1000" y="323"/>
                      </a:lnTo>
                      <a:lnTo>
                        <a:pt x="968" y="373"/>
                      </a:lnTo>
                      <a:lnTo>
                        <a:pt x="979" y="366"/>
                      </a:lnTo>
                      <a:lnTo>
                        <a:pt x="993" y="373"/>
                      </a:lnTo>
                      <a:lnTo>
                        <a:pt x="985" y="366"/>
                      </a:lnTo>
                      <a:lnTo>
                        <a:pt x="985" y="356"/>
                      </a:lnTo>
                      <a:lnTo>
                        <a:pt x="986" y="352"/>
                      </a:lnTo>
                      <a:lnTo>
                        <a:pt x="1008" y="354"/>
                      </a:lnTo>
                      <a:lnTo>
                        <a:pt x="1040" y="339"/>
                      </a:lnTo>
                      <a:lnTo>
                        <a:pt x="1044" y="335"/>
                      </a:lnTo>
                      <a:lnTo>
                        <a:pt x="1038" y="326"/>
                      </a:lnTo>
                      <a:lnTo>
                        <a:pt x="1050" y="334"/>
                      </a:lnTo>
                      <a:lnTo>
                        <a:pt x="1073" y="319"/>
                      </a:lnTo>
                      <a:lnTo>
                        <a:pt x="1066" y="310"/>
                      </a:lnTo>
                      <a:lnTo>
                        <a:pt x="1050" y="323"/>
                      </a:lnTo>
                      <a:lnTo>
                        <a:pt x="1046" y="309"/>
                      </a:lnTo>
                      <a:lnTo>
                        <a:pt x="1056" y="294"/>
                      </a:lnTo>
                      <a:lnTo>
                        <a:pt x="1071" y="303"/>
                      </a:lnTo>
                      <a:lnTo>
                        <a:pt x="1083" y="294"/>
                      </a:lnTo>
                      <a:lnTo>
                        <a:pt x="1079" y="299"/>
                      </a:lnTo>
                      <a:lnTo>
                        <a:pt x="1081" y="309"/>
                      </a:lnTo>
                      <a:lnTo>
                        <a:pt x="1104" y="317"/>
                      </a:lnTo>
                      <a:lnTo>
                        <a:pt x="1110" y="310"/>
                      </a:lnTo>
                      <a:lnTo>
                        <a:pt x="1109" y="294"/>
                      </a:lnTo>
                      <a:lnTo>
                        <a:pt x="1120" y="321"/>
                      </a:lnTo>
                      <a:lnTo>
                        <a:pt x="1118" y="340"/>
                      </a:lnTo>
                      <a:lnTo>
                        <a:pt x="1124" y="342"/>
                      </a:lnTo>
                      <a:lnTo>
                        <a:pt x="1116" y="348"/>
                      </a:lnTo>
                      <a:lnTo>
                        <a:pt x="1122" y="349"/>
                      </a:lnTo>
                      <a:lnTo>
                        <a:pt x="1139" y="342"/>
                      </a:lnTo>
                      <a:lnTo>
                        <a:pt x="1124" y="329"/>
                      </a:lnTo>
                      <a:lnTo>
                        <a:pt x="1165" y="316"/>
                      </a:lnTo>
                      <a:lnTo>
                        <a:pt x="1228" y="330"/>
                      </a:lnTo>
                      <a:lnTo>
                        <a:pt x="1219" y="334"/>
                      </a:lnTo>
                      <a:lnTo>
                        <a:pt x="1221" y="352"/>
                      </a:lnTo>
                      <a:lnTo>
                        <a:pt x="1271" y="368"/>
                      </a:lnTo>
                      <a:lnTo>
                        <a:pt x="1312" y="360"/>
                      </a:lnTo>
                      <a:lnTo>
                        <a:pt x="1317" y="354"/>
                      </a:lnTo>
                      <a:lnTo>
                        <a:pt x="1311" y="333"/>
                      </a:lnTo>
                      <a:lnTo>
                        <a:pt x="1315" y="313"/>
                      </a:lnTo>
                      <a:lnTo>
                        <a:pt x="1323" y="316"/>
                      </a:lnTo>
                      <a:lnTo>
                        <a:pt x="1325" y="306"/>
                      </a:lnTo>
                      <a:lnTo>
                        <a:pt x="1379" y="335"/>
                      </a:lnTo>
                      <a:lnTo>
                        <a:pt x="1386" y="326"/>
                      </a:lnTo>
                      <a:lnTo>
                        <a:pt x="1408" y="332"/>
                      </a:lnTo>
                      <a:lnTo>
                        <a:pt x="1434" y="364"/>
                      </a:lnTo>
                      <a:lnTo>
                        <a:pt x="1429" y="389"/>
                      </a:lnTo>
                      <a:lnTo>
                        <a:pt x="1436" y="403"/>
                      </a:lnTo>
                      <a:lnTo>
                        <a:pt x="1433" y="415"/>
                      </a:lnTo>
                      <a:lnTo>
                        <a:pt x="1435" y="417"/>
                      </a:lnTo>
                      <a:lnTo>
                        <a:pt x="1419" y="434"/>
                      </a:lnTo>
                      <a:lnTo>
                        <a:pt x="1421" y="450"/>
                      </a:lnTo>
                      <a:lnTo>
                        <a:pt x="1426" y="448"/>
                      </a:lnTo>
                      <a:lnTo>
                        <a:pt x="1443" y="486"/>
                      </a:lnTo>
                      <a:lnTo>
                        <a:pt x="1462" y="493"/>
                      </a:lnTo>
                      <a:lnTo>
                        <a:pt x="1469" y="506"/>
                      </a:lnTo>
                      <a:lnTo>
                        <a:pt x="1483" y="478"/>
                      </a:lnTo>
                      <a:lnTo>
                        <a:pt x="1484" y="456"/>
                      </a:lnTo>
                      <a:lnTo>
                        <a:pt x="1497" y="429"/>
                      </a:lnTo>
                      <a:lnTo>
                        <a:pt x="1514" y="463"/>
                      </a:lnTo>
                      <a:lnTo>
                        <a:pt x="1537" y="468"/>
                      </a:lnTo>
                      <a:lnTo>
                        <a:pt x="1541" y="451"/>
                      </a:lnTo>
                      <a:lnTo>
                        <a:pt x="1552" y="450"/>
                      </a:lnTo>
                      <a:lnTo>
                        <a:pt x="1598" y="480"/>
                      </a:lnTo>
                      <a:lnTo>
                        <a:pt x="1626" y="457"/>
                      </a:lnTo>
                      <a:lnTo>
                        <a:pt x="1637" y="461"/>
                      </a:lnTo>
                      <a:lnTo>
                        <a:pt x="1631" y="443"/>
                      </a:lnTo>
                      <a:lnTo>
                        <a:pt x="1635" y="437"/>
                      </a:lnTo>
                      <a:lnTo>
                        <a:pt x="1632" y="425"/>
                      </a:lnTo>
                      <a:lnTo>
                        <a:pt x="1660" y="391"/>
                      </a:lnTo>
                      <a:lnTo>
                        <a:pt x="1654" y="380"/>
                      </a:lnTo>
                      <a:lnTo>
                        <a:pt x="1659" y="374"/>
                      </a:lnTo>
                      <a:lnTo>
                        <a:pt x="1822" y="413"/>
                      </a:lnTo>
                      <a:lnTo>
                        <a:pt x="1828" y="418"/>
                      </a:lnTo>
                      <a:lnTo>
                        <a:pt x="1833" y="437"/>
                      </a:lnTo>
                      <a:lnTo>
                        <a:pt x="1822" y="434"/>
                      </a:lnTo>
                      <a:lnTo>
                        <a:pt x="1812" y="447"/>
                      </a:lnTo>
                      <a:lnTo>
                        <a:pt x="1836" y="451"/>
                      </a:lnTo>
                      <a:lnTo>
                        <a:pt x="1846" y="464"/>
                      </a:lnTo>
                      <a:lnTo>
                        <a:pt x="1863" y="462"/>
                      </a:lnTo>
                      <a:lnTo>
                        <a:pt x="1878" y="478"/>
                      </a:lnTo>
                      <a:lnTo>
                        <a:pt x="1867" y="491"/>
                      </a:lnTo>
                      <a:lnTo>
                        <a:pt x="1882" y="500"/>
                      </a:lnTo>
                      <a:lnTo>
                        <a:pt x="1923" y="490"/>
                      </a:lnTo>
                      <a:lnTo>
                        <a:pt x="2004" y="492"/>
                      </a:lnTo>
                      <a:lnTo>
                        <a:pt x="2025" y="522"/>
                      </a:lnTo>
                      <a:lnTo>
                        <a:pt x="2026" y="533"/>
                      </a:lnTo>
                      <a:lnTo>
                        <a:pt x="2019" y="556"/>
                      </a:lnTo>
                      <a:lnTo>
                        <a:pt x="2050" y="571"/>
                      </a:lnTo>
                      <a:lnTo>
                        <a:pt x="2050" y="580"/>
                      </a:lnTo>
                      <a:lnTo>
                        <a:pt x="2072" y="562"/>
                      </a:lnTo>
                      <a:lnTo>
                        <a:pt x="2104" y="558"/>
                      </a:lnTo>
                      <a:lnTo>
                        <a:pt x="2122" y="570"/>
                      </a:lnTo>
                      <a:lnTo>
                        <a:pt x="2158" y="575"/>
                      </a:lnTo>
                      <a:lnTo>
                        <a:pt x="2176" y="559"/>
                      </a:lnTo>
                      <a:lnTo>
                        <a:pt x="2183" y="570"/>
                      </a:lnTo>
                      <a:lnTo>
                        <a:pt x="2186" y="590"/>
                      </a:lnTo>
                      <a:lnTo>
                        <a:pt x="2217" y="614"/>
                      </a:lnTo>
                      <a:lnTo>
                        <a:pt x="2239" y="596"/>
                      </a:lnTo>
                      <a:lnTo>
                        <a:pt x="2230" y="570"/>
                      </a:lnTo>
                      <a:lnTo>
                        <a:pt x="2221" y="568"/>
                      </a:lnTo>
                      <a:lnTo>
                        <a:pt x="2228" y="561"/>
                      </a:lnTo>
                      <a:lnTo>
                        <a:pt x="2228" y="546"/>
                      </a:lnTo>
                      <a:lnTo>
                        <a:pt x="2235" y="543"/>
                      </a:lnTo>
                      <a:lnTo>
                        <a:pt x="2282" y="555"/>
                      </a:lnTo>
                      <a:lnTo>
                        <a:pt x="2338" y="554"/>
                      </a:lnTo>
                      <a:lnTo>
                        <a:pt x="2382" y="579"/>
                      </a:lnTo>
                      <a:lnTo>
                        <a:pt x="2412" y="606"/>
                      </a:lnTo>
                      <a:lnTo>
                        <a:pt x="2419" y="608"/>
                      </a:lnTo>
                      <a:lnTo>
                        <a:pt x="2434" y="615"/>
                      </a:lnTo>
                      <a:lnTo>
                        <a:pt x="2437" y="627"/>
                      </a:lnTo>
                      <a:lnTo>
                        <a:pt x="2448" y="631"/>
                      </a:lnTo>
                      <a:lnTo>
                        <a:pt x="2451" y="641"/>
                      </a:lnTo>
                      <a:lnTo>
                        <a:pt x="2463" y="643"/>
                      </a:lnTo>
                      <a:lnTo>
                        <a:pt x="2472" y="649"/>
                      </a:lnTo>
                      <a:lnTo>
                        <a:pt x="2473" y="654"/>
                      </a:lnTo>
                      <a:lnTo>
                        <a:pt x="2470" y="658"/>
                      </a:lnTo>
                      <a:lnTo>
                        <a:pt x="2488" y="662"/>
                      </a:lnTo>
                      <a:lnTo>
                        <a:pt x="2481" y="669"/>
                      </a:lnTo>
                      <a:lnTo>
                        <a:pt x="2502" y="683"/>
                      </a:lnTo>
                      <a:lnTo>
                        <a:pt x="2492" y="667"/>
                      </a:lnTo>
                      <a:lnTo>
                        <a:pt x="2502" y="669"/>
                      </a:lnTo>
                      <a:lnTo>
                        <a:pt x="2512" y="684"/>
                      </a:lnTo>
                      <a:lnTo>
                        <a:pt x="2510" y="686"/>
                      </a:lnTo>
                      <a:lnTo>
                        <a:pt x="2515" y="717"/>
                      </a:lnTo>
                      <a:lnTo>
                        <a:pt x="2530" y="728"/>
                      </a:lnTo>
                      <a:lnTo>
                        <a:pt x="2529" y="737"/>
                      </a:lnTo>
                      <a:lnTo>
                        <a:pt x="2534" y="727"/>
                      </a:lnTo>
                      <a:lnTo>
                        <a:pt x="2526" y="722"/>
                      </a:lnTo>
                      <a:lnTo>
                        <a:pt x="2527" y="706"/>
                      </a:lnTo>
                      <a:lnTo>
                        <a:pt x="2519" y="702"/>
                      </a:lnTo>
                      <a:lnTo>
                        <a:pt x="2532" y="704"/>
                      </a:lnTo>
                      <a:lnTo>
                        <a:pt x="2534" y="698"/>
                      </a:lnTo>
                      <a:lnTo>
                        <a:pt x="2544" y="703"/>
                      </a:lnTo>
                      <a:lnTo>
                        <a:pt x="2540" y="708"/>
                      </a:lnTo>
                      <a:lnTo>
                        <a:pt x="2542" y="714"/>
                      </a:lnTo>
                      <a:lnTo>
                        <a:pt x="2545" y="706"/>
                      </a:lnTo>
                      <a:lnTo>
                        <a:pt x="2573" y="708"/>
                      </a:lnTo>
                      <a:lnTo>
                        <a:pt x="2598" y="738"/>
                      </a:lnTo>
                      <a:lnTo>
                        <a:pt x="2596" y="743"/>
                      </a:lnTo>
                      <a:lnTo>
                        <a:pt x="2614" y="748"/>
                      </a:lnTo>
                      <a:lnTo>
                        <a:pt x="2596" y="757"/>
                      </a:lnTo>
                      <a:lnTo>
                        <a:pt x="2595" y="772"/>
                      </a:lnTo>
                      <a:lnTo>
                        <a:pt x="2580" y="761"/>
                      </a:lnTo>
                      <a:lnTo>
                        <a:pt x="2580" y="769"/>
                      </a:lnTo>
                      <a:lnTo>
                        <a:pt x="2585" y="777"/>
                      </a:lnTo>
                      <a:lnTo>
                        <a:pt x="2570" y="776"/>
                      </a:lnTo>
                      <a:lnTo>
                        <a:pt x="2565" y="788"/>
                      </a:lnTo>
                      <a:lnTo>
                        <a:pt x="2556" y="788"/>
                      </a:lnTo>
                      <a:lnTo>
                        <a:pt x="2566" y="798"/>
                      </a:lnTo>
                      <a:lnTo>
                        <a:pt x="2547" y="811"/>
                      </a:lnTo>
                      <a:lnTo>
                        <a:pt x="2555" y="812"/>
                      </a:lnTo>
                      <a:lnTo>
                        <a:pt x="2550" y="816"/>
                      </a:lnTo>
                      <a:lnTo>
                        <a:pt x="2562" y="827"/>
                      </a:lnTo>
                      <a:lnTo>
                        <a:pt x="2547" y="825"/>
                      </a:lnTo>
                      <a:lnTo>
                        <a:pt x="2551" y="827"/>
                      </a:lnTo>
                      <a:lnTo>
                        <a:pt x="2549" y="834"/>
                      </a:lnTo>
                      <a:lnTo>
                        <a:pt x="2541" y="832"/>
                      </a:lnTo>
                      <a:lnTo>
                        <a:pt x="2542" y="819"/>
                      </a:lnTo>
                      <a:lnTo>
                        <a:pt x="2537" y="831"/>
                      </a:lnTo>
                      <a:lnTo>
                        <a:pt x="2535" y="825"/>
                      </a:lnTo>
                      <a:lnTo>
                        <a:pt x="2529" y="828"/>
                      </a:lnTo>
                      <a:lnTo>
                        <a:pt x="2526" y="818"/>
                      </a:lnTo>
                      <a:lnTo>
                        <a:pt x="2514" y="812"/>
                      </a:lnTo>
                      <a:lnTo>
                        <a:pt x="2516" y="809"/>
                      </a:lnTo>
                      <a:lnTo>
                        <a:pt x="2510" y="811"/>
                      </a:lnTo>
                      <a:lnTo>
                        <a:pt x="2511" y="813"/>
                      </a:lnTo>
                      <a:lnTo>
                        <a:pt x="2503" y="811"/>
                      </a:lnTo>
                      <a:lnTo>
                        <a:pt x="2492" y="799"/>
                      </a:lnTo>
                      <a:lnTo>
                        <a:pt x="2492" y="778"/>
                      </a:lnTo>
                      <a:lnTo>
                        <a:pt x="2481" y="772"/>
                      </a:lnTo>
                      <a:lnTo>
                        <a:pt x="2443" y="775"/>
                      </a:lnTo>
                      <a:lnTo>
                        <a:pt x="2433" y="749"/>
                      </a:lnTo>
                      <a:lnTo>
                        <a:pt x="2442" y="748"/>
                      </a:lnTo>
                      <a:lnTo>
                        <a:pt x="2442" y="736"/>
                      </a:lnTo>
                      <a:lnTo>
                        <a:pt x="2434" y="746"/>
                      </a:lnTo>
                      <a:lnTo>
                        <a:pt x="2429" y="737"/>
                      </a:lnTo>
                      <a:lnTo>
                        <a:pt x="2426" y="737"/>
                      </a:lnTo>
                      <a:lnTo>
                        <a:pt x="2426" y="746"/>
                      </a:lnTo>
                      <a:lnTo>
                        <a:pt x="2414" y="747"/>
                      </a:lnTo>
                      <a:lnTo>
                        <a:pt x="2416" y="759"/>
                      </a:lnTo>
                      <a:lnTo>
                        <a:pt x="2427" y="775"/>
                      </a:lnTo>
                      <a:lnTo>
                        <a:pt x="2413" y="797"/>
                      </a:lnTo>
                      <a:lnTo>
                        <a:pt x="2409" y="801"/>
                      </a:lnTo>
                      <a:lnTo>
                        <a:pt x="2385" y="821"/>
                      </a:lnTo>
                      <a:lnTo>
                        <a:pt x="2379" y="813"/>
                      </a:lnTo>
                      <a:lnTo>
                        <a:pt x="2363" y="813"/>
                      </a:lnTo>
                      <a:lnTo>
                        <a:pt x="2365" y="829"/>
                      </a:lnTo>
                      <a:lnTo>
                        <a:pt x="2377" y="835"/>
                      </a:lnTo>
                      <a:lnTo>
                        <a:pt x="2380" y="831"/>
                      </a:lnTo>
                      <a:lnTo>
                        <a:pt x="2385" y="842"/>
                      </a:lnTo>
                      <a:lnTo>
                        <a:pt x="2380" y="845"/>
                      </a:lnTo>
                      <a:lnTo>
                        <a:pt x="2388" y="847"/>
                      </a:lnTo>
                      <a:lnTo>
                        <a:pt x="2391" y="868"/>
                      </a:lnTo>
                      <a:lnTo>
                        <a:pt x="2401" y="887"/>
                      </a:lnTo>
                      <a:lnTo>
                        <a:pt x="2394" y="888"/>
                      </a:lnTo>
                      <a:lnTo>
                        <a:pt x="2403" y="900"/>
                      </a:lnTo>
                      <a:lnTo>
                        <a:pt x="2394" y="917"/>
                      </a:lnTo>
                      <a:lnTo>
                        <a:pt x="2367" y="903"/>
                      </a:lnTo>
                      <a:lnTo>
                        <a:pt x="2363" y="907"/>
                      </a:lnTo>
                      <a:lnTo>
                        <a:pt x="2354" y="894"/>
                      </a:lnTo>
                      <a:lnTo>
                        <a:pt x="2358" y="909"/>
                      </a:lnTo>
                      <a:lnTo>
                        <a:pt x="2318" y="925"/>
                      </a:lnTo>
                      <a:lnTo>
                        <a:pt x="2316" y="933"/>
                      </a:lnTo>
                      <a:lnTo>
                        <a:pt x="2294" y="945"/>
                      </a:lnTo>
                      <a:lnTo>
                        <a:pt x="2286" y="943"/>
                      </a:lnTo>
                      <a:lnTo>
                        <a:pt x="2281" y="955"/>
                      </a:lnTo>
                      <a:lnTo>
                        <a:pt x="2265" y="964"/>
                      </a:lnTo>
                      <a:lnTo>
                        <a:pt x="2266" y="970"/>
                      </a:lnTo>
                      <a:lnTo>
                        <a:pt x="2259" y="968"/>
                      </a:lnTo>
                      <a:lnTo>
                        <a:pt x="2260" y="975"/>
                      </a:lnTo>
                      <a:lnTo>
                        <a:pt x="2229" y="994"/>
                      </a:lnTo>
                      <a:lnTo>
                        <a:pt x="2226" y="1013"/>
                      </a:lnTo>
                      <a:lnTo>
                        <a:pt x="2207" y="992"/>
                      </a:lnTo>
                      <a:lnTo>
                        <a:pt x="2183" y="986"/>
                      </a:lnTo>
                      <a:lnTo>
                        <a:pt x="2161" y="995"/>
                      </a:lnTo>
                      <a:lnTo>
                        <a:pt x="2146" y="1018"/>
                      </a:lnTo>
                      <a:lnTo>
                        <a:pt x="2147" y="995"/>
                      </a:lnTo>
                      <a:lnTo>
                        <a:pt x="2144" y="992"/>
                      </a:lnTo>
                      <a:lnTo>
                        <a:pt x="2127" y="1003"/>
                      </a:lnTo>
                      <a:lnTo>
                        <a:pt x="2122" y="1018"/>
                      </a:lnTo>
                      <a:lnTo>
                        <a:pt x="2114" y="1009"/>
                      </a:lnTo>
                      <a:lnTo>
                        <a:pt x="2107" y="1017"/>
                      </a:lnTo>
                      <a:lnTo>
                        <a:pt x="2103" y="1012"/>
                      </a:lnTo>
                      <a:lnTo>
                        <a:pt x="2094" y="1017"/>
                      </a:lnTo>
                      <a:lnTo>
                        <a:pt x="2087" y="1047"/>
                      </a:lnTo>
                      <a:lnTo>
                        <a:pt x="2082" y="1047"/>
                      </a:lnTo>
                      <a:lnTo>
                        <a:pt x="2065" y="1078"/>
                      </a:lnTo>
                      <a:lnTo>
                        <a:pt x="2064" y="1090"/>
                      </a:lnTo>
                      <a:lnTo>
                        <a:pt x="2068" y="1096"/>
                      </a:lnTo>
                      <a:lnTo>
                        <a:pt x="2077" y="1088"/>
                      </a:lnTo>
                      <a:lnTo>
                        <a:pt x="2088" y="1094"/>
                      </a:lnTo>
                      <a:lnTo>
                        <a:pt x="2078" y="1116"/>
                      </a:lnTo>
                      <a:lnTo>
                        <a:pt x="2079" y="1132"/>
                      </a:lnTo>
                      <a:lnTo>
                        <a:pt x="2088" y="1136"/>
                      </a:lnTo>
                      <a:lnTo>
                        <a:pt x="2089" y="1149"/>
                      </a:lnTo>
                      <a:lnTo>
                        <a:pt x="2083" y="1159"/>
                      </a:lnTo>
                      <a:lnTo>
                        <a:pt x="2077" y="1150"/>
                      </a:lnTo>
                      <a:lnTo>
                        <a:pt x="2082" y="1139"/>
                      </a:lnTo>
                      <a:lnTo>
                        <a:pt x="2069" y="1145"/>
                      </a:lnTo>
                      <a:lnTo>
                        <a:pt x="2072" y="1151"/>
                      </a:lnTo>
                      <a:lnTo>
                        <a:pt x="2062" y="1160"/>
                      </a:lnTo>
                      <a:lnTo>
                        <a:pt x="2058" y="1174"/>
                      </a:lnTo>
                      <a:lnTo>
                        <a:pt x="2065" y="1201"/>
                      </a:lnTo>
                      <a:lnTo>
                        <a:pt x="2056" y="1209"/>
                      </a:lnTo>
                      <a:lnTo>
                        <a:pt x="2044" y="1206"/>
                      </a:lnTo>
                      <a:lnTo>
                        <a:pt x="2024" y="1225"/>
                      </a:lnTo>
                      <a:lnTo>
                        <a:pt x="2025" y="1253"/>
                      </a:lnTo>
                      <a:lnTo>
                        <a:pt x="2020" y="1250"/>
                      </a:lnTo>
                      <a:lnTo>
                        <a:pt x="1999" y="1259"/>
                      </a:lnTo>
                      <a:lnTo>
                        <a:pt x="1992" y="1293"/>
                      </a:lnTo>
                      <a:lnTo>
                        <a:pt x="1964" y="1323"/>
                      </a:lnTo>
                      <a:lnTo>
                        <a:pt x="1942" y="1204"/>
                      </a:lnTo>
                      <a:lnTo>
                        <a:pt x="1941" y="1176"/>
                      </a:lnTo>
                      <a:lnTo>
                        <a:pt x="1947" y="1133"/>
                      </a:lnTo>
                      <a:lnTo>
                        <a:pt x="1964" y="1119"/>
                      </a:lnTo>
                      <a:lnTo>
                        <a:pt x="1969" y="1104"/>
                      </a:lnTo>
                      <a:lnTo>
                        <a:pt x="1965" y="1093"/>
                      </a:lnTo>
                      <a:lnTo>
                        <a:pt x="1976" y="1094"/>
                      </a:lnTo>
                      <a:lnTo>
                        <a:pt x="1995" y="1083"/>
                      </a:lnTo>
                      <a:lnTo>
                        <a:pt x="2035" y="1029"/>
                      </a:lnTo>
                      <a:lnTo>
                        <a:pt x="2061" y="1003"/>
                      </a:lnTo>
                      <a:lnTo>
                        <a:pt x="2063" y="994"/>
                      </a:lnTo>
                      <a:lnTo>
                        <a:pt x="2098" y="976"/>
                      </a:lnTo>
                      <a:lnTo>
                        <a:pt x="2095" y="968"/>
                      </a:lnTo>
                      <a:lnTo>
                        <a:pt x="2100" y="962"/>
                      </a:lnTo>
                      <a:lnTo>
                        <a:pt x="2100" y="950"/>
                      </a:lnTo>
                      <a:lnTo>
                        <a:pt x="2104" y="944"/>
                      </a:lnTo>
                      <a:lnTo>
                        <a:pt x="2107" y="923"/>
                      </a:lnTo>
                      <a:lnTo>
                        <a:pt x="2121" y="914"/>
                      </a:lnTo>
                      <a:lnTo>
                        <a:pt x="2122" y="910"/>
                      </a:lnTo>
                      <a:lnTo>
                        <a:pt x="2112" y="903"/>
                      </a:lnTo>
                      <a:lnTo>
                        <a:pt x="2095" y="909"/>
                      </a:lnTo>
                      <a:lnTo>
                        <a:pt x="2085" y="926"/>
                      </a:lnTo>
                      <a:lnTo>
                        <a:pt x="2084" y="940"/>
                      </a:lnTo>
                      <a:lnTo>
                        <a:pt x="2089" y="944"/>
                      </a:lnTo>
                      <a:lnTo>
                        <a:pt x="2085" y="950"/>
                      </a:lnTo>
                      <a:lnTo>
                        <a:pt x="2080" y="944"/>
                      </a:lnTo>
                      <a:lnTo>
                        <a:pt x="2072" y="946"/>
                      </a:lnTo>
                      <a:lnTo>
                        <a:pt x="2029" y="989"/>
                      </a:lnTo>
                      <a:lnTo>
                        <a:pt x="2034" y="972"/>
                      </a:lnTo>
                      <a:lnTo>
                        <a:pt x="2023" y="973"/>
                      </a:lnTo>
                      <a:lnTo>
                        <a:pt x="2026" y="966"/>
                      </a:lnTo>
                      <a:lnTo>
                        <a:pt x="2024" y="959"/>
                      </a:lnTo>
                      <a:lnTo>
                        <a:pt x="2030" y="949"/>
                      </a:lnTo>
                      <a:lnTo>
                        <a:pt x="2034" y="934"/>
                      </a:lnTo>
                      <a:lnTo>
                        <a:pt x="2023" y="944"/>
                      </a:lnTo>
                      <a:lnTo>
                        <a:pt x="2006" y="935"/>
                      </a:lnTo>
                      <a:lnTo>
                        <a:pt x="1972" y="944"/>
                      </a:lnTo>
                      <a:lnTo>
                        <a:pt x="1948" y="982"/>
                      </a:lnTo>
                      <a:lnTo>
                        <a:pt x="1926" y="1000"/>
                      </a:lnTo>
                      <a:lnTo>
                        <a:pt x="1917" y="1018"/>
                      </a:lnTo>
                      <a:lnTo>
                        <a:pt x="1913" y="1018"/>
                      </a:lnTo>
                      <a:lnTo>
                        <a:pt x="1916" y="1027"/>
                      </a:lnTo>
                      <a:lnTo>
                        <a:pt x="1913" y="1032"/>
                      </a:lnTo>
                      <a:lnTo>
                        <a:pt x="1931" y="1037"/>
                      </a:lnTo>
                      <a:lnTo>
                        <a:pt x="1932" y="1043"/>
                      </a:lnTo>
                      <a:lnTo>
                        <a:pt x="1927" y="1045"/>
                      </a:lnTo>
                      <a:lnTo>
                        <a:pt x="1902" y="1042"/>
                      </a:lnTo>
                      <a:lnTo>
                        <a:pt x="1888" y="1053"/>
                      </a:lnTo>
                      <a:lnTo>
                        <a:pt x="1882" y="1049"/>
                      </a:lnTo>
                      <a:lnTo>
                        <a:pt x="1859" y="1055"/>
                      </a:lnTo>
                      <a:lnTo>
                        <a:pt x="1854" y="1047"/>
                      </a:lnTo>
                      <a:lnTo>
                        <a:pt x="1874" y="1039"/>
                      </a:lnTo>
                      <a:lnTo>
                        <a:pt x="1859" y="1028"/>
                      </a:lnTo>
                      <a:lnTo>
                        <a:pt x="1849" y="1033"/>
                      </a:lnTo>
                      <a:lnTo>
                        <a:pt x="1817" y="1022"/>
                      </a:lnTo>
                      <a:lnTo>
                        <a:pt x="1813" y="1024"/>
                      </a:lnTo>
                      <a:lnTo>
                        <a:pt x="1814" y="1032"/>
                      </a:lnTo>
                      <a:lnTo>
                        <a:pt x="1807" y="1034"/>
                      </a:lnTo>
                      <a:lnTo>
                        <a:pt x="1809" y="1041"/>
                      </a:lnTo>
                      <a:lnTo>
                        <a:pt x="1804" y="1042"/>
                      </a:lnTo>
                      <a:lnTo>
                        <a:pt x="1799" y="1035"/>
                      </a:lnTo>
                      <a:lnTo>
                        <a:pt x="1783" y="1041"/>
                      </a:lnTo>
                      <a:lnTo>
                        <a:pt x="1763" y="1033"/>
                      </a:lnTo>
                      <a:lnTo>
                        <a:pt x="1755" y="1044"/>
                      </a:lnTo>
                      <a:lnTo>
                        <a:pt x="1744" y="1034"/>
                      </a:lnTo>
                      <a:lnTo>
                        <a:pt x="1699" y="1037"/>
                      </a:lnTo>
                      <a:lnTo>
                        <a:pt x="1681" y="1047"/>
                      </a:lnTo>
                      <a:lnTo>
                        <a:pt x="1654" y="1076"/>
                      </a:lnTo>
                      <a:lnTo>
                        <a:pt x="1645" y="1094"/>
                      </a:lnTo>
                      <a:lnTo>
                        <a:pt x="1622" y="1113"/>
                      </a:lnTo>
                      <a:lnTo>
                        <a:pt x="1593" y="1152"/>
                      </a:lnTo>
                      <a:lnTo>
                        <a:pt x="1547" y="1194"/>
                      </a:lnTo>
                      <a:lnTo>
                        <a:pt x="1546" y="1200"/>
                      </a:lnTo>
                      <a:lnTo>
                        <a:pt x="1555" y="1206"/>
                      </a:lnTo>
                      <a:lnTo>
                        <a:pt x="1575" y="1205"/>
                      </a:lnTo>
                      <a:lnTo>
                        <a:pt x="1575" y="1233"/>
                      </a:lnTo>
                      <a:lnTo>
                        <a:pt x="1583" y="1227"/>
                      </a:lnTo>
                      <a:lnTo>
                        <a:pt x="1583" y="1219"/>
                      </a:lnTo>
                      <a:lnTo>
                        <a:pt x="1592" y="1215"/>
                      </a:lnTo>
                      <a:lnTo>
                        <a:pt x="1586" y="1222"/>
                      </a:lnTo>
                      <a:lnTo>
                        <a:pt x="1592" y="1229"/>
                      </a:lnTo>
                      <a:lnTo>
                        <a:pt x="1585" y="1239"/>
                      </a:lnTo>
                      <a:lnTo>
                        <a:pt x="1602" y="1235"/>
                      </a:lnTo>
                      <a:lnTo>
                        <a:pt x="1607" y="1231"/>
                      </a:lnTo>
                      <a:lnTo>
                        <a:pt x="1606" y="1240"/>
                      </a:lnTo>
                      <a:lnTo>
                        <a:pt x="1612" y="1231"/>
                      </a:lnTo>
                      <a:lnTo>
                        <a:pt x="1612" y="1215"/>
                      </a:lnTo>
                      <a:lnTo>
                        <a:pt x="1634" y="1216"/>
                      </a:lnTo>
                      <a:lnTo>
                        <a:pt x="1645" y="1233"/>
                      </a:lnTo>
                      <a:lnTo>
                        <a:pt x="1665" y="1248"/>
                      </a:lnTo>
                      <a:lnTo>
                        <a:pt x="1660" y="1260"/>
                      </a:lnTo>
                      <a:lnTo>
                        <a:pt x="1662" y="1270"/>
                      </a:lnTo>
                      <a:lnTo>
                        <a:pt x="1660" y="1277"/>
                      </a:lnTo>
                      <a:lnTo>
                        <a:pt x="1666" y="1283"/>
                      </a:lnTo>
                      <a:lnTo>
                        <a:pt x="1654" y="1307"/>
                      </a:lnTo>
                      <a:lnTo>
                        <a:pt x="1647" y="1329"/>
                      </a:lnTo>
                      <a:lnTo>
                        <a:pt x="1651" y="1349"/>
                      </a:lnTo>
                      <a:lnTo>
                        <a:pt x="1644" y="1395"/>
                      </a:lnTo>
                      <a:lnTo>
                        <a:pt x="1626" y="1415"/>
                      </a:lnTo>
                      <a:lnTo>
                        <a:pt x="1611" y="1440"/>
                      </a:lnTo>
                      <a:lnTo>
                        <a:pt x="1601" y="1461"/>
                      </a:lnTo>
                      <a:lnTo>
                        <a:pt x="1542" y="1536"/>
                      </a:lnTo>
                      <a:lnTo>
                        <a:pt x="1522" y="1552"/>
                      </a:lnTo>
                      <a:lnTo>
                        <a:pt x="1507" y="1556"/>
                      </a:lnTo>
                      <a:lnTo>
                        <a:pt x="1490" y="1552"/>
                      </a:lnTo>
                      <a:lnTo>
                        <a:pt x="1490" y="1540"/>
                      </a:lnTo>
                      <a:lnTo>
                        <a:pt x="1484" y="1545"/>
                      </a:lnTo>
                      <a:lnTo>
                        <a:pt x="1480" y="1536"/>
                      </a:lnTo>
                      <a:lnTo>
                        <a:pt x="1468" y="1558"/>
                      </a:lnTo>
                      <a:lnTo>
                        <a:pt x="1458" y="1558"/>
                      </a:lnTo>
                      <a:lnTo>
                        <a:pt x="1459" y="1562"/>
                      </a:lnTo>
                      <a:lnTo>
                        <a:pt x="1457" y="1563"/>
                      </a:lnTo>
                      <a:lnTo>
                        <a:pt x="1455" y="1559"/>
                      </a:lnTo>
                      <a:lnTo>
                        <a:pt x="1455" y="1553"/>
                      </a:lnTo>
                      <a:lnTo>
                        <a:pt x="1468" y="1538"/>
                      </a:lnTo>
                      <a:lnTo>
                        <a:pt x="1468" y="1516"/>
                      </a:lnTo>
                      <a:lnTo>
                        <a:pt x="1463" y="1503"/>
                      </a:lnTo>
                      <a:lnTo>
                        <a:pt x="1480" y="1487"/>
                      </a:lnTo>
                      <a:lnTo>
                        <a:pt x="1499" y="1494"/>
                      </a:lnTo>
                      <a:lnTo>
                        <a:pt x="1504" y="1490"/>
                      </a:lnTo>
                      <a:lnTo>
                        <a:pt x="1517" y="1463"/>
                      </a:lnTo>
                      <a:lnTo>
                        <a:pt x="1527" y="1430"/>
                      </a:lnTo>
                      <a:lnTo>
                        <a:pt x="1536" y="1421"/>
                      </a:lnTo>
                      <a:lnTo>
                        <a:pt x="1534" y="1401"/>
                      </a:lnTo>
                      <a:lnTo>
                        <a:pt x="1537" y="1395"/>
                      </a:lnTo>
                      <a:lnTo>
                        <a:pt x="1484" y="1418"/>
                      </a:lnTo>
                      <a:lnTo>
                        <a:pt x="1465" y="1417"/>
                      </a:lnTo>
                      <a:lnTo>
                        <a:pt x="1459" y="1407"/>
                      </a:lnTo>
                      <a:lnTo>
                        <a:pt x="1459" y="1395"/>
                      </a:lnTo>
                      <a:lnTo>
                        <a:pt x="1454" y="1382"/>
                      </a:lnTo>
                      <a:lnTo>
                        <a:pt x="1428" y="1367"/>
                      </a:lnTo>
                      <a:lnTo>
                        <a:pt x="1395" y="1361"/>
                      </a:lnTo>
                      <a:lnTo>
                        <a:pt x="1388" y="1324"/>
                      </a:lnTo>
                      <a:lnTo>
                        <a:pt x="1377" y="1297"/>
                      </a:lnTo>
                      <a:lnTo>
                        <a:pt x="1374" y="1280"/>
                      </a:lnTo>
                      <a:lnTo>
                        <a:pt x="1359" y="1259"/>
                      </a:lnTo>
                      <a:lnTo>
                        <a:pt x="1335" y="1254"/>
                      </a:lnTo>
                      <a:lnTo>
                        <a:pt x="1320" y="1243"/>
                      </a:lnTo>
                      <a:lnTo>
                        <a:pt x="1267" y="1251"/>
                      </a:lnTo>
                      <a:lnTo>
                        <a:pt x="1251" y="1269"/>
                      </a:lnTo>
                      <a:lnTo>
                        <a:pt x="1249" y="1275"/>
                      </a:lnTo>
                      <a:lnTo>
                        <a:pt x="1263" y="1275"/>
                      </a:lnTo>
                      <a:lnTo>
                        <a:pt x="1264" y="1289"/>
                      </a:lnTo>
                      <a:lnTo>
                        <a:pt x="1248" y="1303"/>
                      </a:lnTo>
                      <a:lnTo>
                        <a:pt x="1236" y="1337"/>
                      </a:lnTo>
                      <a:lnTo>
                        <a:pt x="1234" y="1347"/>
                      </a:lnTo>
                      <a:lnTo>
                        <a:pt x="1208" y="1363"/>
                      </a:lnTo>
                      <a:lnTo>
                        <a:pt x="1179" y="1351"/>
                      </a:lnTo>
                      <a:lnTo>
                        <a:pt x="1165" y="1353"/>
                      </a:lnTo>
                      <a:lnTo>
                        <a:pt x="1144" y="1343"/>
                      </a:lnTo>
                      <a:lnTo>
                        <a:pt x="1113" y="1363"/>
                      </a:lnTo>
                      <a:lnTo>
                        <a:pt x="1073" y="1375"/>
                      </a:lnTo>
                      <a:lnTo>
                        <a:pt x="1056" y="1372"/>
                      </a:lnTo>
                      <a:lnTo>
                        <a:pt x="1031" y="1367"/>
                      </a:lnTo>
                      <a:lnTo>
                        <a:pt x="1016" y="1355"/>
                      </a:lnTo>
                      <a:lnTo>
                        <a:pt x="971" y="1333"/>
                      </a:lnTo>
                      <a:lnTo>
                        <a:pt x="959" y="1330"/>
                      </a:lnTo>
                      <a:lnTo>
                        <a:pt x="932" y="1342"/>
                      </a:lnTo>
                      <a:lnTo>
                        <a:pt x="919" y="1338"/>
                      </a:lnTo>
                      <a:lnTo>
                        <a:pt x="904" y="1328"/>
                      </a:lnTo>
                      <a:lnTo>
                        <a:pt x="899" y="1304"/>
                      </a:lnTo>
                      <a:lnTo>
                        <a:pt x="847" y="1283"/>
                      </a:lnTo>
                      <a:close/>
                    </a:path>
                  </a:pathLst>
                </a:custGeom>
                <a:grpFill/>
                <a:ln w="6350" cmpd="sng">
                  <a:solidFill>
                    <a:schemeClr val="bg1">
                      <a:lumMod val="85000"/>
                    </a:schemeClr>
                  </a:solidFill>
                  <a:round/>
                  <a:headEnd/>
                  <a:tailEnd/>
                </a:ln>
              </p:spPr>
              <p:txBody>
                <a:bodyPr/>
                <a:lstStyle/>
                <a:p>
                  <a:endParaRPr lang="en-GB" dirty="0"/>
                </a:p>
              </p:txBody>
            </p:sp>
            <p:sp>
              <p:nvSpPr>
                <p:cNvPr id="422" name="Freeform 369"/>
                <p:cNvSpPr>
                  <a:spLocks/>
                </p:cNvSpPr>
                <p:nvPr/>
              </p:nvSpPr>
              <p:spPr bwMode="auto">
                <a:xfrm>
                  <a:off x="3971" y="1242"/>
                  <a:ext cx="221" cy="208"/>
                </a:xfrm>
                <a:custGeom>
                  <a:avLst/>
                  <a:gdLst>
                    <a:gd name="T0" fmla="*/ 0 w 483"/>
                    <a:gd name="T1" fmla="*/ 180 h 458"/>
                    <a:gd name="T2" fmla="*/ 21 w 483"/>
                    <a:gd name="T3" fmla="*/ 161 h 458"/>
                    <a:gd name="T4" fmla="*/ 35 w 483"/>
                    <a:gd name="T5" fmla="*/ 168 h 458"/>
                    <a:gd name="T6" fmla="*/ 21 w 483"/>
                    <a:gd name="T7" fmla="*/ 157 h 458"/>
                    <a:gd name="T8" fmla="*/ 29 w 483"/>
                    <a:gd name="T9" fmla="*/ 154 h 458"/>
                    <a:gd name="T10" fmla="*/ 22 w 483"/>
                    <a:gd name="T11" fmla="*/ 148 h 458"/>
                    <a:gd name="T12" fmla="*/ 33 w 483"/>
                    <a:gd name="T13" fmla="*/ 147 h 458"/>
                    <a:gd name="T14" fmla="*/ 27 w 483"/>
                    <a:gd name="T15" fmla="*/ 135 h 458"/>
                    <a:gd name="T16" fmla="*/ 43 w 483"/>
                    <a:gd name="T17" fmla="*/ 133 h 458"/>
                    <a:gd name="T18" fmla="*/ 29 w 483"/>
                    <a:gd name="T19" fmla="*/ 129 h 458"/>
                    <a:gd name="T20" fmla="*/ 33 w 483"/>
                    <a:gd name="T21" fmla="*/ 119 h 458"/>
                    <a:gd name="T22" fmla="*/ 27 w 483"/>
                    <a:gd name="T23" fmla="*/ 119 h 458"/>
                    <a:gd name="T24" fmla="*/ 26 w 483"/>
                    <a:gd name="T25" fmla="*/ 113 h 458"/>
                    <a:gd name="T26" fmla="*/ 28 w 483"/>
                    <a:gd name="T27" fmla="*/ 106 h 458"/>
                    <a:gd name="T28" fmla="*/ 35 w 483"/>
                    <a:gd name="T29" fmla="*/ 112 h 458"/>
                    <a:gd name="T30" fmla="*/ 55 w 483"/>
                    <a:gd name="T31" fmla="*/ 100 h 458"/>
                    <a:gd name="T32" fmla="*/ 74 w 483"/>
                    <a:gd name="T33" fmla="*/ 69 h 458"/>
                    <a:gd name="T34" fmla="*/ 98 w 483"/>
                    <a:gd name="T35" fmla="*/ 51 h 458"/>
                    <a:gd name="T36" fmla="*/ 101 w 483"/>
                    <a:gd name="T37" fmla="*/ 53 h 458"/>
                    <a:gd name="T38" fmla="*/ 97 w 483"/>
                    <a:gd name="T39" fmla="*/ 60 h 458"/>
                    <a:gd name="T40" fmla="*/ 107 w 483"/>
                    <a:gd name="T41" fmla="*/ 55 h 458"/>
                    <a:gd name="T42" fmla="*/ 107 w 483"/>
                    <a:gd name="T43" fmla="*/ 41 h 458"/>
                    <a:gd name="T44" fmla="*/ 126 w 483"/>
                    <a:gd name="T45" fmla="*/ 49 h 458"/>
                    <a:gd name="T46" fmla="*/ 154 w 483"/>
                    <a:gd name="T47" fmla="*/ 39 h 458"/>
                    <a:gd name="T48" fmla="*/ 198 w 483"/>
                    <a:gd name="T49" fmla="*/ 0 h 458"/>
                    <a:gd name="T50" fmla="*/ 213 w 483"/>
                    <a:gd name="T51" fmla="*/ 2 h 458"/>
                    <a:gd name="T52" fmla="*/ 221 w 483"/>
                    <a:gd name="T53" fmla="*/ 20 h 458"/>
                    <a:gd name="T54" fmla="*/ 218 w 483"/>
                    <a:gd name="T55" fmla="*/ 29 h 458"/>
                    <a:gd name="T56" fmla="*/ 221 w 483"/>
                    <a:gd name="T57" fmla="*/ 29 h 458"/>
                    <a:gd name="T58" fmla="*/ 212 w 483"/>
                    <a:gd name="T59" fmla="*/ 49 h 458"/>
                    <a:gd name="T60" fmla="*/ 147 w 483"/>
                    <a:gd name="T61" fmla="*/ 81 h 458"/>
                    <a:gd name="T62" fmla="*/ 143 w 483"/>
                    <a:gd name="T63" fmla="*/ 75 h 458"/>
                    <a:gd name="T64" fmla="*/ 111 w 483"/>
                    <a:gd name="T65" fmla="*/ 111 h 458"/>
                    <a:gd name="T66" fmla="*/ 98 w 483"/>
                    <a:gd name="T67" fmla="*/ 111 h 458"/>
                    <a:gd name="T68" fmla="*/ 96 w 483"/>
                    <a:gd name="T69" fmla="*/ 116 h 458"/>
                    <a:gd name="T70" fmla="*/ 102 w 483"/>
                    <a:gd name="T71" fmla="*/ 121 h 458"/>
                    <a:gd name="T72" fmla="*/ 95 w 483"/>
                    <a:gd name="T73" fmla="*/ 133 h 458"/>
                    <a:gd name="T74" fmla="*/ 83 w 483"/>
                    <a:gd name="T75" fmla="*/ 129 h 458"/>
                    <a:gd name="T76" fmla="*/ 89 w 483"/>
                    <a:gd name="T77" fmla="*/ 141 h 458"/>
                    <a:gd name="T78" fmla="*/ 77 w 483"/>
                    <a:gd name="T79" fmla="*/ 135 h 458"/>
                    <a:gd name="T80" fmla="*/ 80 w 483"/>
                    <a:gd name="T81" fmla="*/ 143 h 458"/>
                    <a:gd name="T82" fmla="*/ 75 w 483"/>
                    <a:gd name="T83" fmla="*/ 148 h 458"/>
                    <a:gd name="T84" fmla="*/ 66 w 483"/>
                    <a:gd name="T85" fmla="*/ 140 h 458"/>
                    <a:gd name="T86" fmla="*/ 74 w 483"/>
                    <a:gd name="T87" fmla="*/ 158 h 458"/>
                    <a:gd name="T88" fmla="*/ 65 w 483"/>
                    <a:gd name="T89" fmla="*/ 170 h 458"/>
                    <a:gd name="T90" fmla="*/ 56 w 483"/>
                    <a:gd name="T91" fmla="*/ 157 h 458"/>
                    <a:gd name="T92" fmla="*/ 52 w 483"/>
                    <a:gd name="T93" fmla="*/ 167 h 458"/>
                    <a:gd name="T94" fmla="*/ 60 w 483"/>
                    <a:gd name="T95" fmla="*/ 174 h 458"/>
                    <a:gd name="T96" fmla="*/ 59 w 483"/>
                    <a:gd name="T97" fmla="*/ 183 h 458"/>
                    <a:gd name="T98" fmla="*/ 45 w 483"/>
                    <a:gd name="T99" fmla="*/ 178 h 458"/>
                    <a:gd name="T100" fmla="*/ 55 w 483"/>
                    <a:gd name="T101" fmla="*/ 188 h 458"/>
                    <a:gd name="T102" fmla="*/ 45 w 483"/>
                    <a:gd name="T103" fmla="*/ 186 h 458"/>
                    <a:gd name="T104" fmla="*/ 51 w 483"/>
                    <a:gd name="T105" fmla="*/ 198 h 458"/>
                    <a:gd name="T106" fmla="*/ 44 w 483"/>
                    <a:gd name="T107" fmla="*/ 208 h 458"/>
                    <a:gd name="T108" fmla="*/ 22 w 483"/>
                    <a:gd name="T109" fmla="*/ 198 h 458"/>
                    <a:gd name="T110" fmla="*/ 7 w 483"/>
                    <a:gd name="T111" fmla="*/ 202 h 458"/>
                    <a:gd name="T112" fmla="*/ 21 w 483"/>
                    <a:gd name="T113" fmla="*/ 185 h 458"/>
                    <a:gd name="T114" fmla="*/ 5 w 483"/>
                    <a:gd name="T115" fmla="*/ 188 h 458"/>
                    <a:gd name="T116" fmla="*/ 0 w 483"/>
                    <a:gd name="T117" fmla="*/ 180 h 4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3" h="458">
                      <a:moveTo>
                        <a:pt x="0" y="397"/>
                      </a:moveTo>
                      <a:lnTo>
                        <a:pt x="46" y="355"/>
                      </a:lnTo>
                      <a:lnTo>
                        <a:pt x="76" y="370"/>
                      </a:lnTo>
                      <a:lnTo>
                        <a:pt x="46" y="345"/>
                      </a:lnTo>
                      <a:lnTo>
                        <a:pt x="63" y="339"/>
                      </a:lnTo>
                      <a:lnTo>
                        <a:pt x="49" y="326"/>
                      </a:lnTo>
                      <a:lnTo>
                        <a:pt x="73" y="323"/>
                      </a:lnTo>
                      <a:lnTo>
                        <a:pt x="59" y="298"/>
                      </a:lnTo>
                      <a:lnTo>
                        <a:pt x="94" y="293"/>
                      </a:lnTo>
                      <a:lnTo>
                        <a:pt x="63" y="285"/>
                      </a:lnTo>
                      <a:lnTo>
                        <a:pt x="72" y="261"/>
                      </a:lnTo>
                      <a:lnTo>
                        <a:pt x="59" y="261"/>
                      </a:lnTo>
                      <a:lnTo>
                        <a:pt x="57" y="249"/>
                      </a:lnTo>
                      <a:lnTo>
                        <a:pt x="62" y="233"/>
                      </a:lnTo>
                      <a:lnTo>
                        <a:pt x="76" y="246"/>
                      </a:lnTo>
                      <a:lnTo>
                        <a:pt x="120" y="220"/>
                      </a:lnTo>
                      <a:lnTo>
                        <a:pt x="161" y="153"/>
                      </a:lnTo>
                      <a:lnTo>
                        <a:pt x="215" y="113"/>
                      </a:lnTo>
                      <a:lnTo>
                        <a:pt x="221" y="116"/>
                      </a:lnTo>
                      <a:lnTo>
                        <a:pt x="212" y="132"/>
                      </a:lnTo>
                      <a:lnTo>
                        <a:pt x="233" y="122"/>
                      </a:lnTo>
                      <a:lnTo>
                        <a:pt x="233" y="90"/>
                      </a:lnTo>
                      <a:lnTo>
                        <a:pt x="275" y="108"/>
                      </a:lnTo>
                      <a:lnTo>
                        <a:pt x="337" y="86"/>
                      </a:lnTo>
                      <a:lnTo>
                        <a:pt x="433" y="0"/>
                      </a:lnTo>
                      <a:lnTo>
                        <a:pt x="465" y="5"/>
                      </a:lnTo>
                      <a:lnTo>
                        <a:pt x="483" y="43"/>
                      </a:lnTo>
                      <a:lnTo>
                        <a:pt x="477" y="64"/>
                      </a:lnTo>
                      <a:lnTo>
                        <a:pt x="483" y="64"/>
                      </a:lnTo>
                      <a:lnTo>
                        <a:pt x="464" y="108"/>
                      </a:lnTo>
                      <a:lnTo>
                        <a:pt x="321" y="178"/>
                      </a:lnTo>
                      <a:lnTo>
                        <a:pt x="312" y="165"/>
                      </a:lnTo>
                      <a:lnTo>
                        <a:pt x="243" y="244"/>
                      </a:lnTo>
                      <a:lnTo>
                        <a:pt x="215" y="244"/>
                      </a:lnTo>
                      <a:lnTo>
                        <a:pt x="210" y="256"/>
                      </a:lnTo>
                      <a:lnTo>
                        <a:pt x="223" y="266"/>
                      </a:lnTo>
                      <a:lnTo>
                        <a:pt x="207" y="293"/>
                      </a:lnTo>
                      <a:lnTo>
                        <a:pt x="182" y="285"/>
                      </a:lnTo>
                      <a:lnTo>
                        <a:pt x="195" y="311"/>
                      </a:lnTo>
                      <a:lnTo>
                        <a:pt x="168" y="298"/>
                      </a:lnTo>
                      <a:lnTo>
                        <a:pt x="174" y="314"/>
                      </a:lnTo>
                      <a:lnTo>
                        <a:pt x="163" y="326"/>
                      </a:lnTo>
                      <a:lnTo>
                        <a:pt x="145" y="308"/>
                      </a:lnTo>
                      <a:lnTo>
                        <a:pt x="161" y="347"/>
                      </a:lnTo>
                      <a:lnTo>
                        <a:pt x="142" y="375"/>
                      </a:lnTo>
                      <a:lnTo>
                        <a:pt x="122" y="345"/>
                      </a:lnTo>
                      <a:lnTo>
                        <a:pt x="114" y="368"/>
                      </a:lnTo>
                      <a:lnTo>
                        <a:pt x="132" y="384"/>
                      </a:lnTo>
                      <a:lnTo>
                        <a:pt x="130" y="402"/>
                      </a:lnTo>
                      <a:lnTo>
                        <a:pt x="98" y="391"/>
                      </a:lnTo>
                      <a:lnTo>
                        <a:pt x="120" y="415"/>
                      </a:lnTo>
                      <a:lnTo>
                        <a:pt x="99" y="409"/>
                      </a:lnTo>
                      <a:lnTo>
                        <a:pt x="111" y="435"/>
                      </a:lnTo>
                      <a:lnTo>
                        <a:pt x="96" y="458"/>
                      </a:lnTo>
                      <a:lnTo>
                        <a:pt x="47" y="436"/>
                      </a:lnTo>
                      <a:lnTo>
                        <a:pt x="15" y="445"/>
                      </a:lnTo>
                      <a:lnTo>
                        <a:pt x="46" y="407"/>
                      </a:lnTo>
                      <a:lnTo>
                        <a:pt x="10" y="415"/>
                      </a:lnTo>
                      <a:lnTo>
                        <a:pt x="0" y="397"/>
                      </a:lnTo>
                    </a:path>
                  </a:pathLst>
                </a:custGeom>
                <a:grpFill/>
                <a:ln w="6350" cmpd="sng">
                  <a:solidFill>
                    <a:schemeClr val="bg1">
                      <a:lumMod val="85000"/>
                    </a:schemeClr>
                  </a:solidFill>
                  <a:prstDash val="solid"/>
                  <a:round/>
                  <a:headEnd/>
                  <a:tailEnd/>
                </a:ln>
              </p:spPr>
              <p:txBody>
                <a:bodyPr/>
                <a:lstStyle/>
                <a:p>
                  <a:endParaRPr lang="en-GB" dirty="0"/>
                </a:p>
              </p:txBody>
            </p:sp>
            <p:sp>
              <p:nvSpPr>
                <p:cNvPr id="423" name="Freeform 370"/>
                <p:cNvSpPr>
                  <a:spLocks/>
                </p:cNvSpPr>
                <p:nvPr/>
              </p:nvSpPr>
              <p:spPr bwMode="auto">
                <a:xfrm>
                  <a:off x="3940" y="1443"/>
                  <a:ext cx="89" cy="133"/>
                </a:xfrm>
                <a:custGeom>
                  <a:avLst/>
                  <a:gdLst>
                    <a:gd name="T0" fmla="*/ 33 w 195"/>
                    <a:gd name="T1" fmla="*/ 5 h 292"/>
                    <a:gd name="T2" fmla="*/ 53 w 195"/>
                    <a:gd name="T3" fmla="*/ 0 h 292"/>
                    <a:gd name="T4" fmla="*/ 72 w 195"/>
                    <a:gd name="T5" fmla="*/ 12 h 292"/>
                    <a:gd name="T6" fmla="*/ 62 w 195"/>
                    <a:gd name="T7" fmla="*/ 23 h 292"/>
                    <a:gd name="T8" fmla="*/ 69 w 195"/>
                    <a:gd name="T9" fmla="*/ 21 h 292"/>
                    <a:gd name="T10" fmla="*/ 68 w 195"/>
                    <a:gd name="T11" fmla="*/ 27 h 292"/>
                    <a:gd name="T12" fmla="*/ 59 w 195"/>
                    <a:gd name="T13" fmla="*/ 32 h 292"/>
                    <a:gd name="T14" fmla="*/ 65 w 195"/>
                    <a:gd name="T15" fmla="*/ 34 h 292"/>
                    <a:gd name="T16" fmla="*/ 58 w 195"/>
                    <a:gd name="T17" fmla="*/ 47 h 292"/>
                    <a:gd name="T18" fmla="*/ 58 w 195"/>
                    <a:gd name="T19" fmla="*/ 70 h 292"/>
                    <a:gd name="T20" fmla="*/ 67 w 195"/>
                    <a:gd name="T21" fmla="*/ 103 h 292"/>
                    <a:gd name="T22" fmla="*/ 89 w 195"/>
                    <a:gd name="T23" fmla="*/ 124 h 292"/>
                    <a:gd name="T24" fmla="*/ 77 w 195"/>
                    <a:gd name="T25" fmla="*/ 128 h 292"/>
                    <a:gd name="T26" fmla="*/ 84 w 195"/>
                    <a:gd name="T27" fmla="*/ 130 h 292"/>
                    <a:gd name="T28" fmla="*/ 82 w 195"/>
                    <a:gd name="T29" fmla="*/ 133 h 292"/>
                    <a:gd name="T30" fmla="*/ 75 w 195"/>
                    <a:gd name="T31" fmla="*/ 123 h 292"/>
                    <a:gd name="T32" fmla="*/ 68 w 195"/>
                    <a:gd name="T33" fmla="*/ 125 h 292"/>
                    <a:gd name="T34" fmla="*/ 72 w 195"/>
                    <a:gd name="T35" fmla="*/ 130 h 292"/>
                    <a:gd name="T36" fmla="*/ 58 w 195"/>
                    <a:gd name="T37" fmla="*/ 125 h 292"/>
                    <a:gd name="T38" fmla="*/ 53 w 195"/>
                    <a:gd name="T39" fmla="*/ 131 h 292"/>
                    <a:gd name="T40" fmla="*/ 47 w 195"/>
                    <a:gd name="T41" fmla="*/ 124 h 292"/>
                    <a:gd name="T42" fmla="*/ 51 w 195"/>
                    <a:gd name="T43" fmla="*/ 122 h 292"/>
                    <a:gd name="T44" fmla="*/ 33 w 195"/>
                    <a:gd name="T45" fmla="*/ 121 h 292"/>
                    <a:gd name="T46" fmla="*/ 32 w 195"/>
                    <a:gd name="T47" fmla="*/ 111 h 292"/>
                    <a:gd name="T48" fmla="*/ 41 w 195"/>
                    <a:gd name="T49" fmla="*/ 108 h 292"/>
                    <a:gd name="T50" fmla="*/ 31 w 195"/>
                    <a:gd name="T51" fmla="*/ 101 h 292"/>
                    <a:gd name="T52" fmla="*/ 37 w 195"/>
                    <a:gd name="T53" fmla="*/ 92 h 292"/>
                    <a:gd name="T54" fmla="*/ 28 w 195"/>
                    <a:gd name="T55" fmla="*/ 99 h 292"/>
                    <a:gd name="T56" fmla="*/ 28 w 195"/>
                    <a:gd name="T57" fmla="*/ 88 h 292"/>
                    <a:gd name="T58" fmla="*/ 3 w 195"/>
                    <a:gd name="T59" fmla="*/ 86 h 292"/>
                    <a:gd name="T60" fmla="*/ 0 w 195"/>
                    <a:gd name="T61" fmla="*/ 77 h 292"/>
                    <a:gd name="T62" fmla="*/ 2 w 195"/>
                    <a:gd name="T63" fmla="*/ 65 h 292"/>
                    <a:gd name="T64" fmla="*/ 13 w 195"/>
                    <a:gd name="T65" fmla="*/ 66 h 292"/>
                    <a:gd name="T66" fmla="*/ 23 w 195"/>
                    <a:gd name="T67" fmla="*/ 40 h 292"/>
                    <a:gd name="T68" fmla="*/ 21 w 195"/>
                    <a:gd name="T69" fmla="*/ 42 h 292"/>
                    <a:gd name="T70" fmla="*/ 15 w 195"/>
                    <a:gd name="T71" fmla="*/ 29 h 292"/>
                    <a:gd name="T72" fmla="*/ 27 w 195"/>
                    <a:gd name="T73" fmla="*/ 23 h 292"/>
                    <a:gd name="T74" fmla="*/ 24 w 195"/>
                    <a:gd name="T75" fmla="*/ 21 h 292"/>
                    <a:gd name="T76" fmla="*/ 26 w 195"/>
                    <a:gd name="T77" fmla="*/ 20 h 292"/>
                    <a:gd name="T78" fmla="*/ 24 w 195"/>
                    <a:gd name="T79" fmla="*/ 14 h 292"/>
                    <a:gd name="T80" fmla="*/ 33 w 195"/>
                    <a:gd name="T81" fmla="*/ 5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292">
                      <a:moveTo>
                        <a:pt x="72" y="12"/>
                      </a:moveTo>
                      <a:lnTo>
                        <a:pt x="116" y="0"/>
                      </a:lnTo>
                      <a:lnTo>
                        <a:pt x="158" y="26"/>
                      </a:lnTo>
                      <a:lnTo>
                        <a:pt x="135" y="51"/>
                      </a:lnTo>
                      <a:lnTo>
                        <a:pt x="151" y="46"/>
                      </a:lnTo>
                      <a:lnTo>
                        <a:pt x="150" y="59"/>
                      </a:lnTo>
                      <a:lnTo>
                        <a:pt x="129" y="70"/>
                      </a:lnTo>
                      <a:lnTo>
                        <a:pt x="142" y="74"/>
                      </a:lnTo>
                      <a:lnTo>
                        <a:pt x="127" y="103"/>
                      </a:lnTo>
                      <a:lnTo>
                        <a:pt x="127" y="153"/>
                      </a:lnTo>
                      <a:lnTo>
                        <a:pt x="146" y="227"/>
                      </a:lnTo>
                      <a:lnTo>
                        <a:pt x="195" y="272"/>
                      </a:lnTo>
                      <a:lnTo>
                        <a:pt x="169" y="282"/>
                      </a:lnTo>
                      <a:lnTo>
                        <a:pt x="184" y="285"/>
                      </a:lnTo>
                      <a:lnTo>
                        <a:pt x="179" y="292"/>
                      </a:lnTo>
                      <a:lnTo>
                        <a:pt x="164" y="269"/>
                      </a:lnTo>
                      <a:lnTo>
                        <a:pt x="150" y="275"/>
                      </a:lnTo>
                      <a:lnTo>
                        <a:pt x="158" y="285"/>
                      </a:lnTo>
                      <a:lnTo>
                        <a:pt x="127" y="274"/>
                      </a:lnTo>
                      <a:lnTo>
                        <a:pt x="117" y="288"/>
                      </a:lnTo>
                      <a:lnTo>
                        <a:pt x="103" y="272"/>
                      </a:lnTo>
                      <a:lnTo>
                        <a:pt x="111" y="267"/>
                      </a:lnTo>
                      <a:lnTo>
                        <a:pt x="73" y="266"/>
                      </a:lnTo>
                      <a:lnTo>
                        <a:pt x="70" y="243"/>
                      </a:lnTo>
                      <a:lnTo>
                        <a:pt x="90" y="238"/>
                      </a:lnTo>
                      <a:lnTo>
                        <a:pt x="67" y="222"/>
                      </a:lnTo>
                      <a:lnTo>
                        <a:pt x="80" y="201"/>
                      </a:lnTo>
                      <a:lnTo>
                        <a:pt x="62" y="218"/>
                      </a:lnTo>
                      <a:lnTo>
                        <a:pt x="62" y="194"/>
                      </a:lnTo>
                      <a:lnTo>
                        <a:pt x="7" y="189"/>
                      </a:lnTo>
                      <a:lnTo>
                        <a:pt x="0" y="170"/>
                      </a:lnTo>
                      <a:lnTo>
                        <a:pt x="5" y="142"/>
                      </a:lnTo>
                      <a:lnTo>
                        <a:pt x="29" y="145"/>
                      </a:lnTo>
                      <a:lnTo>
                        <a:pt x="50" y="87"/>
                      </a:lnTo>
                      <a:lnTo>
                        <a:pt x="46" y="92"/>
                      </a:lnTo>
                      <a:lnTo>
                        <a:pt x="33" y="64"/>
                      </a:lnTo>
                      <a:lnTo>
                        <a:pt x="60" y="51"/>
                      </a:lnTo>
                      <a:lnTo>
                        <a:pt x="52" y="46"/>
                      </a:lnTo>
                      <a:lnTo>
                        <a:pt x="57" y="43"/>
                      </a:lnTo>
                      <a:lnTo>
                        <a:pt x="52" y="30"/>
                      </a:lnTo>
                      <a:lnTo>
                        <a:pt x="72" y="12"/>
                      </a:lnTo>
                    </a:path>
                  </a:pathLst>
                </a:custGeom>
                <a:grpFill/>
                <a:ln w="6350" cmpd="sng">
                  <a:solidFill>
                    <a:schemeClr val="bg1">
                      <a:lumMod val="85000"/>
                    </a:schemeClr>
                  </a:solidFill>
                  <a:prstDash val="solid"/>
                  <a:round/>
                  <a:headEnd/>
                  <a:tailEnd/>
                </a:ln>
              </p:spPr>
              <p:txBody>
                <a:bodyPr/>
                <a:lstStyle/>
                <a:p>
                  <a:endParaRPr lang="en-GB" dirty="0"/>
                </a:p>
              </p:txBody>
            </p:sp>
            <p:sp>
              <p:nvSpPr>
                <p:cNvPr id="424" name="Freeform 371"/>
                <p:cNvSpPr>
                  <a:spLocks/>
                </p:cNvSpPr>
                <p:nvPr/>
              </p:nvSpPr>
              <p:spPr bwMode="auto">
                <a:xfrm>
                  <a:off x="5770" y="1529"/>
                  <a:ext cx="56" cy="33"/>
                </a:xfrm>
                <a:custGeom>
                  <a:avLst/>
                  <a:gdLst>
                    <a:gd name="T0" fmla="*/ 23 w 123"/>
                    <a:gd name="T1" fmla="*/ 2 h 71"/>
                    <a:gd name="T2" fmla="*/ 35 w 123"/>
                    <a:gd name="T3" fmla="*/ 0 h 71"/>
                    <a:gd name="T4" fmla="*/ 56 w 123"/>
                    <a:gd name="T5" fmla="*/ 15 h 71"/>
                    <a:gd name="T6" fmla="*/ 54 w 123"/>
                    <a:gd name="T7" fmla="*/ 23 h 71"/>
                    <a:gd name="T8" fmla="*/ 35 w 123"/>
                    <a:gd name="T9" fmla="*/ 30 h 71"/>
                    <a:gd name="T10" fmla="*/ 21 w 123"/>
                    <a:gd name="T11" fmla="*/ 27 h 71"/>
                    <a:gd name="T12" fmla="*/ 5 w 123"/>
                    <a:gd name="T13" fmla="*/ 33 h 71"/>
                    <a:gd name="T14" fmla="*/ 0 w 123"/>
                    <a:gd name="T15" fmla="*/ 26 h 71"/>
                    <a:gd name="T16" fmla="*/ 20 w 123"/>
                    <a:gd name="T17" fmla="*/ 2 h 71"/>
                    <a:gd name="T18" fmla="*/ 23 w 123"/>
                    <a:gd name="T19" fmla="*/ 2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71">
                      <a:moveTo>
                        <a:pt x="51" y="4"/>
                      </a:moveTo>
                      <a:lnTo>
                        <a:pt x="77" y="0"/>
                      </a:lnTo>
                      <a:lnTo>
                        <a:pt x="123" y="32"/>
                      </a:lnTo>
                      <a:lnTo>
                        <a:pt x="118" y="50"/>
                      </a:lnTo>
                      <a:lnTo>
                        <a:pt x="77" y="65"/>
                      </a:lnTo>
                      <a:lnTo>
                        <a:pt x="46" y="58"/>
                      </a:lnTo>
                      <a:lnTo>
                        <a:pt x="10" y="71"/>
                      </a:lnTo>
                      <a:lnTo>
                        <a:pt x="0" y="55"/>
                      </a:lnTo>
                      <a:lnTo>
                        <a:pt x="43" y="4"/>
                      </a:lnTo>
                      <a:lnTo>
                        <a:pt x="51" y="4"/>
                      </a:lnTo>
                      <a:close/>
                    </a:path>
                  </a:pathLst>
                </a:custGeom>
                <a:grpFill/>
                <a:ln w="6350" cmpd="sng">
                  <a:solidFill>
                    <a:schemeClr val="bg1">
                      <a:lumMod val="85000"/>
                    </a:schemeClr>
                  </a:solidFill>
                  <a:round/>
                  <a:headEnd/>
                  <a:tailEnd/>
                </a:ln>
              </p:spPr>
              <p:txBody>
                <a:bodyPr/>
                <a:lstStyle/>
                <a:p>
                  <a:endParaRPr lang="en-GB" dirty="0"/>
                </a:p>
              </p:txBody>
            </p:sp>
            <p:sp>
              <p:nvSpPr>
                <p:cNvPr id="425" name="Freeform 372"/>
                <p:cNvSpPr>
                  <a:spLocks/>
                </p:cNvSpPr>
                <p:nvPr/>
              </p:nvSpPr>
              <p:spPr bwMode="auto">
                <a:xfrm>
                  <a:off x="5770" y="1529"/>
                  <a:ext cx="56" cy="33"/>
                </a:xfrm>
                <a:custGeom>
                  <a:avLst/>
                  <a:gdLst>
                    <a:gd name="T0" fmla="*/ 23 w 123"/>
                    <a:gd name="T1" fmla="*/ 2 h 71"/>
                    <a:gd name="T2" fmla="*/ 35 w 123"/>
                    <a:gd name="T3" fmla="*/ 0 h 71"/>
                    <a:gd name="T4" fmla="*/ 56 w 123"/>
                    <a:gd name="T5" fmla="*/ 15 h 71"/>
                    <a:gd name="T6" fmla="*/ 54 w 123"/>
                    <a:gd name="T7" fmla="*/ 23 h 71"/>
                    <a:gd name="T8" fmla="*/ 35 w 123"/>
                    <a:gd name="T9" fmla="*/ 30 h 71"/>
                    <a:gd name="T10" fmla="*/ 21 w 123"/>
                    <a:gd name="T11" fmla="*/ 27 h 71"/>
                    <a:gd name="T12" fmla="*/ 5 w 123"/>
                    <a:gd name="T13" fmla="*/ 33 h 71"/>
                    <a:gd name="T14" fmla="*/ 0 w 123"/>
                    <a:gd name="T15" fmla="*/ 26 h 71"/>
                    <a:gd name="T16" fmla="*/ 20 w 123"/>
                    <a:gd name="T17" fmla="*/ 2 h 71"/>
                    <a:gd name="T18" fmla="*/ 23 w 123"/>
                    <a:gd name="T19" fmla="*/ 2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71">
                      <a:moveTo>
                        <a:pt x="51" y="4"/>
                      </a:moveTo>
                      <a:lnTo>
                        <a:pt x="77" y="0"/>
                      </a:lnTo>
                      <a:lnTo>
                        <a:pt x="123" y="32"/>
                      </a:lnTo>
                      <a:lnTo>
                        <a:pt x="118" y="50"/>
                      </a:lnTo>
                      <a:lnTo>
                        <a:pt x="77" y="65"/>
                      </a:lnTo>
                      <a:lnTo>
                        <a:pt x="46" y="58"/>
                      </a:lnTo>
                      <a:lnTo>
                        <a:pt x="10" y="71"/>
                      </a:lnTo>
                      <a:lnTo>
                        <a:pt x="0" y="55"/>
                      </a:lnTo>
                      <a:lnTo>
                        <a:pt x="43" y="4"/>
                      </a:lnTo>
                      <a:lnTo>
                        <a:pt x="51" y="4"/>
                      </a:lnTo>
                    </a:path>
                  </a:pathLst>
                </a:custGeom>
                <a:grpFill/>
                <a:ln w="6350" cmpd="sng">
                  <a:solidFill>
                    <a:schemeClr val="bg1">
                      <a:lumMod val="85000"/>
                    </a:schemeClr>
                  </a:solidFill>
                  <a:prstDash val="solid"/>
                  <a:round/>
                  <a:headEnd/>
                  <a:tailEnd/>
                </a:ln>
              </p:spPr>
              <p:txBody>
                <a:bodyPr/>
                <a:lstStyle/>
                <a:p>
                  <a:endParaRPr lang="en-GB" dirty="0"/>
                </a:p>
              </p:txBody>
            </p:sp>
            <p:sp>
              <p:nvSpPr>
                <p:cNvPr id="426" name="Freeform 373"/>
                <p:cNvSpPr>
                  <a:spLocks/>
                </p:cNvSpPr>
                <p:nvPr/>
              </p:nvSpPr>
              <p:spPr bwMode="auto">
                <a:xfrm>
                  <a:off x="4630" y="1154"/>
                  <a:ext cx="46" cy="22"/>
                </a:xfrm>
                <a:custGeom>
                  <a:avLst/>
                  <a:gdLst>
                    <a:gd name="T0" fmla="*/ 46 w 101"/>
                    <a:gd name="T1" fmla="*/ 0 h 49"/>
                    <a:gd name="T2" fmla="*/ 26 w 101"/>
                    <a:gd name="T3" fmla="*/ 4 h 49"/>
                    <a:gd name="T4" fmla="*/ 8 w 101"/>
                    <a:gd name="T5" fmla="*/ 22 h 49"/>
                    <a:gd name="T6" fmla="*/ 0 w 101"/>
                    <a:gd name="T7" fmla="*/ 15 h 49"/>
                    <a:gd name="T8" fmla="*/ 4 w 101"/>
                    <a:gd name="T9" fmla="*/ 0 h 49"/>
                    <a:gd name="T10" fmla="*/ 46 w 101"/>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1" h="49">
                      <a:moveTo>
                        <a:pt x="101" y="0"/>
                      </a:moveTo>
                      <a:lnTo>
                        <a:pt x="56" y="10"/>
                      </a:lnTo>
                      <a:lnTo>
                        <a:pt x="18" y="49"/>
                      </a:lnTo>
                      <a:lnTo>
                        <a:pt x="0" y="34"/>
                      </a:lnTo>
                      <a:lnTo>
                        <a:pt x="9" y="0"/>
                      </a:lnTo>
                      <a:lnTo>
                        <a:pt x="101" y="0"/>
                      </a:lnTo>
                      <a:close/>
                    </a:path>
                  </a:pathLst>
                </a:custGeom>
                <a:grpFill/>
                <a:ln w="6350" cmpd="sng">
                  <a:solidFill>
                    <a:schemeClr val="bg1">
                      <a:lumMod val="85000"/>
                    </a:schemeClr>
                  </a:solidFill>
                  <a:round/>
                  <a:headEnd/>
                  <a:tailEnd/>
                </a:ln>
              </p:spPr>
              <p:txBody>
                <a:bodyPr/>
                <a:lstStyle/>
                <a:p>
                  <a:endParaRPr lang="en-GB" dirty="0"/>
                </a:p>
              </p:txBody>
            </p:sp>
            <p:sp>
              <p:nvSpPr>
                <p:cNvPr id="427" name="Freeform 374"/>
                <p:cNvSpPr>
                  <a:spLocks/>
                </p:cNvSpPr>
                <p:nvPr/>
              </p:nvSpPr>
              <p:spPr bwMode="auto">
                <a:xfrm>
                  <a:off x="4630" y="1154"/>
                  <a:ext cx="46" cy="22"/>
                </a:xfrm>
                <a:custGeom>
                  <a:avLst/>
                  <a:gdLst>
                    <a:gd name="T0" fmla="*/ 46 w 101"/>
                    <a:gd name="T1" fmla="*/ 0 h 49"/>
                    <a:gd name="T2" fmla="*/ 26 w 101"/>
                    <a:gd name="T3" fmla="*/ 4 h 49"/>
                    <a:gd name="T4" fmla="*/ 8 w 101"/>
                    <a:gd name="T5" fmla="*/ 22 h 49"/>
                    <a:gd name="T6" fmla="*/ 0 w 101"/>
                    <a:gd name="T7" fmla="*/ 15 h 49"/>
                    <a:gd name="T8" fmla="*/ 4 w 101"/>
                    <a:gd name="T9" fmla="*/ 0 h 49"/>
                    <a:gd name="T10" fmla="*/ 46 w 101"/>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1" h="49">
                      <a:moveTo>
                        <a:pt x="101" y="0"/>
                      </a:moveTo>
                      <a:lnTo>
                        <a:pt x="56" y="10"/>
                      </a:lnTo>
                      <a:lnTo>
                        <a:pt x="18" y="49"/>
                      </a:lnTo>
                      <a:lnTo>
                        <a:pt x="0" y="34"/>
                      </a:lnTo>
                      <a:lnTo>
                        <a:pt x="9" y="0"/>
                      </a:lnTo>
                      <a:lnTo>
                        <a:pt x="101" y="0"/>
                      </a:lnTo>
                    </a:path>
                  </a:pathLst>
                </a:custGeom>
                <a:grpFill/>
                <a:ln w="6350" cmpd="sng">
                  <a:solidFill>
                    <a:schemeClr val="bg1">
                      <a:lumMod val="85000"/>
                    </a:schemeClr>
                  </a:solidFill>
                  <a:prstDash val="solid"/>
                  <a:round/>
                  <a:headEnd/>
                  <a:tailEnd/>
                </a:ln>
              </p:spPr>
              <p:txBody>
                <a:bodyPr/>
                <a:lstStyle/>
                <a:p>
                  <a:endParaRPr lang="en-GB" dirty="0"/>
                </a:p>
              </p:txBody>
            </p:sp>
            <p:sp>
              <p:nvSpPr>
                <p:cNvPr id="428" name="Freeform 375"/>
                <p:cNvSpPr>
                  <a:spLocks/>
                </p:cNvSpPr>
                <p:nvPr/>
              </p:nvSpPr>
              <p:spPr bwMode="auto">
                <a:xfrm>
                  <a:off x="5211" y="1417"/>
                  <a:ext cx="54" cy="33"/>
                </a:xfrm>
                <a:custGeom>
                  <a:avLst/>
                  <a:gdLst>
                    <a:gd name="T0" fmla="*/ 24 w 120"/>
                    <a:gd name="T1" fmla="*/ 0 h 74"/>
                    <a:gd name="T2" fmla="*/ 40 w 120"/>
                    <a:gd name="T3" fmla="*/ 2 h 74"/>
                    <a:gd name="T4" fmla="*/ 53 w 120"/>
                    <a:gd name="T5" fmla="*/ 17 h 74"/>
                    <a:gd name="T6" fmla="*/ 54 w 120"/>
                    <a:gd name="T7" fmla="*/ 33 h 74"/>
                    <a:gd name="T8" fmla="*/ 3 w 120"/>
                    <a:gd name="T9" fmla="*/ 25 h 74"/>
                    <a:gd name="T10" fmla="*/ 0 w 120"/>
                    <a:gd name="T11" fmla="*/ 22 h 74"/>
                    <a:gd name="T12" fmla="*/ 9 w 120"/>
                    <a:gd name="T13" fmla="*/ 19 h 74"/>
                    <a:gd name="T14" fmla="*/ 17 w 120"/>
                    <a:gd name="T15" fmla="*/ 0 h 74"/>
                    <a:gd name="T16" fmla="*/ 24 w 120"/>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0" h="74">
                      <a:moveTo>
                        <a:pt x="53" y="0"/>
                      </a:moveTo>
                      <a:lnTo>
                        <a:pt x="89" y="5"/>
                      </a:lnTo>
                      <a:lnTo>
                        <a:pt x="117" y="38"/>
                      </a:lnTo>
                      <a:lnTo>
                        <a:pt x="120" y="74"/>
                      </a:lnTo>
                      <a:lnTo>
                        <a:pt x="6" y="57"/>
                      </a:lnTo>
                      <a:lnTo>
                        <a:pt x="0" y="49"/>
                      </a:lnTo>
                      <a:lnTo>
                        <a:pt x="21" y="43"/>
                      </a:lnTo>
                      <a:lnTo>
                        <a:pt x="37" y="0"/>
                      </a:lnTo>
                      <a:lnTo>
                        <a:pt x="53" y="0"/>
                      </a:lnTo>
                      <a:close/>
                    </a:path>
                  </a:pathLst>
                </a:custGeom>
                <a:grpFill/>
                <a:ln w="6350" cmpd="sng">
                  <a:solidFill>
                    <a:schemeClr val="bg1">
                      <a:lumMod val="85000"/>
                    </a:schemeClr>
                  </a:solidFill>
                  <a:round/>
                  <a:headEnd/>
                  <a:tailEnd/>
                </a:ln>
              </p:spPr>
              <p:txBody>
                <a:bodyPr/>
                <a:lstStyle/>
                <a:p>
                  <a:endParaRPr lang="en-GB" dirty="0"/>
                </a:p>
              </p:txBody>
            </p:sp>
            <p:sp>
              <p:nvSpPr>
                <p:cNvPr id="429" name="Freeform 376"/>
                <p:cNvSpPr>
                  <a:spLocks/>
                </p:cNvSpPr>
                <p:nvPr/>
              </p:nvSpPr>
              <p:spPr bwMode="auto">
                <a:xfrm>
                  <a:off x="5211" y="1417"/>
                  <a:ext cx="54" cy="33"/>
                </a:xfrm>
                <a:custGeom>
                  <a:avLst/>
                  <a:gdLst>
                    <a:gd name="T0" fmla="*/ 24 w 120"/>
                    <a:gd name="T1" fmla="*/ 0 h 74"/>
                    <a:gd name="T2" fmla="*/ 40 w 120"/>
                    <a:gd name="T3" fmla="*/ 2 h 74"/>
                    <a:gd name="T4" fmla="*/ 53 w 120"/>
                    <a:gd name="T5" fmla="*/ 17 h 74"/>
                    <a:gd name="T6" fmla="*/ 54 w 120"/>
                    <a:gd name="T7" fmla="*/ 33 h 74"/>
                    <a:gd name="T8" fmla="*/ 3 w 120"/>
                    <a:gd name="T9" fmla="*/ 25 h 74"/>
                    <a:gd name="T10" fmla="*/ 0 w 120"/>
                    <a:gd name="T11" fmla="*/ 22 h 74"/>
                    <a:gd name="T12" fmla="*/ 9 w 120"/>
                    <a:gd name="T13" fmla="*/ 19 h 74"/>
                    <a:gd name="T14" fmla="*/ 17 w 120"/>
                    <a:gd name="T15" fmla="*/ 0 h 74"/>
                    <a:gd name="T16" fmla="*/ 24 w 120"/>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0" h="74">
                      <a:moveTo>
                        <a:pt x="53" y="0"/>
                      </a:moveTo>
                      <a:lnTo>
                        <a:pt x="89" y="5"/>
                      </a:lnTo>
                      <a:lnTo>
                        <a:pt x="117" y="38"/>
                      </a:lnTo>
                      <a:lnTo>
                        <a:pt x="120" y="74"/>
                      </a:lnTo>
                      <a:lnTo>
                        <a:pt x="6" y="57"/>
                      </a:lnTo>
                      <a:lnTo>
                        <a:pt x="0" y="49"/>
                      </a:lnTo>
                      <a:lnTo>
                        <a:pt x="21" y="43"/>
                      </a:lnTo>
                      <a:lnTo>
                        <a:pt x="37" y="0"/>
                      </a:lnTo>
                      <a:lnTo>
                        <a:pt x="53" y="0"/>
                      </a:lnTo>
                    </a:path>
                  </a:pathLst>
                </a:custGeom>
                <a:grpFill/>
                <a:ln w="6350" cmpd="sng">
                  <a:solidFill>
                    <a:schemeClr val="bg1">
                      <a:lumMod val="85000"/>
                    </a:schemeClr>
                  </a:solidFill>
                  <a:prstDash val="solid"/>
                  <a:round/>
                  <a:headEnd/>
                  <a:tailEnd/>
                </a:ln>
              </p:spPr>
              <p:txBody>
                <a:bodyPr/>
                <a:lstStyle/>
                <a:p>
                  <a:endParaRPr lang="en-GB" dirty="0"/>
                </a:p>
              </p:txBody>
            </p:sp>
            <p:sp>
              <p:nvSpPr>
                <p:cNvPr id="430" name="Freeform 377"/>
                <p:cNvSpPr>
                  <a:spLocks/>
                </p:cNvSpPr>
                <p:nvPr/>
              </p:nvSpPr>
              <p:spPr bwMode="auto">
                <a:xfrm>
                  <a:off x="5217" y="1394"/>
                  <a:ext cx="13" cy="23"/>
                </a:xfrm>
                <a:custGeom>
                  <a:avLst/>
                  <a:gdLst>
                    <a:gd name="T0" fmla="*/ 13 w 27"/>
                    <a:gd name="T1" fmla="*/ 8 h 48"/>
                    <a:gd name="T2" fmla="*/ 6 w 27"/>
                    <a:gd name="T3" fmla="*/ 0 h 48"/>
                    <a:gd name="T4" fmla="*/ 0 w 27"/>
                    <a:gd name="T5" fmla="*/ 8 h 48"/>
                    <a:gd name="T6" fmla="*/ 0 w 27"/>
                    <a:gd name="T7" fmla="*/ 19 h 48"/>
                    <a:gd name="T8" fmla="*/ 5 w 27"/>
                    <a:gd name="T9" fmla="*/ 23 h 48"/>
                    <a:gd name="T10" fmla="*/ 13 w 27"/>
                    <a:gd name="T11" fmla="*/ 8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48">
                      <a:moveTo>
                        <a:pt x="27" y="17"/>
                      </a:moveTo>
                      <a:lnTo>
                        <a:pt x="13" y="0"/>
                      </a:lnTo>
                      <a:lnTo>
                        <a:pt x="0" y="16"/>
                      </a:lnTo>
                      <a:lnTo>
                        <a:pt x="1" y="39"/>
                      </a:lnTo>
                      <a:lnTo>
                        <a:pt x="11" y="48"/>
                      </a:lnTo>
                      <a:lnTo>
                        <a:pt x="27" y="17"/>
                      </a:lnTo>
                      <a:close/>
                    </a:path>
                  </a:pathLst>
                </a:custGeom>
                <a:grpFill/>
                <a:ln w="6350" cmpd="sng">
                  <a:solidFill>
                    <a:schemeClr val="bg1">
                      <a:lumMod val="85000"/>
                    </a:schemeClr>
                  </a:solidFill>
                  <a:round/>
                  <a:headEnd/>
                  <a:tailEnd/>
                </a:ln>
              </p:spPr>
              <p:txBody>
                <a:bodyPr/>
                <a:lstStyle/>
                <a:p>
                  <a:endParaRPr lang="en-GB" dirty="0"/>
                </a:p>
              </p:txBody>
            </p:sp>
            <p:sp>
              <p:nvSpPr>
                <p:cNvPr id="431" name="Freeform 378"/>
                <p:cNvSpPr>
                  <a:spLocks/>
                </p:cNvSpPr>
                <p:nvPr/>
              </p:nvSpPr>
              <p:spPr bwMode="auto">
                <a:xfrm>
                  <a:off x="5217" y="1394"/>
                  <a:ext cx="13" cy="23"/>
                </a:xfrm>
                <a:custGeom>
                  <a:avLst/>
                  <a:gdLst>
                    <a:gd name="T0" fmla="*/ 13 w 27"/>
                    <a:gd name="T1" fmla="*/ 8 h 48"/>
                    <a:gd name="T2" fmla="*/ 6 w 27"/>
                    <a:gd name="T3" fmla="*/ 0 h 48"/>
                    <a:gd name="T4" fmla="*/ 0 w 27"/>
                    <a:gd name="T5" fmla="*/ 8 h 48"/>
                    <a:gd name="T6" fmla="*/ 0 w 27"/>
                    <a:gd name="T7" fmla="*/ 19 h 48"/>
                    <a:gd name="T8" fmla="*/ 5 w 27"/>
                    <a:gd name="T9" fmla="*/ 23 h 48"/>
                    <a:gd name="T10" fmla="*/ 13 w 27"/>
                    <a:gd name="T11" fmla="*/ 8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48">
                      <a:moveTo>
                        <a:pt x="27" y="17"/>
                      </a:moveTo>
                      <a:lnTo>
                        <a:pt x="13" y="0"/>
                      </a:lnTo>
                      <a:lnTo>
                        <a:pt x="0" y="16"/>
                      </a:lnTo>
                      <a:lnTo>
                        <a:pt x="1" y="39"/>
                      </a:lnTo>
                      <a:lnTo>
                        <a:pt x="11" y="48"/>
                      </a:lnTo>
                      <a:lnTo>
                        <a:pt x="27" y="17"/>
                      </a:lnTo>
                    </a:path>
                  </a:pathLst>
                </a:custGeom>
                <a:grpFill/>
                <a:ln w="6350" cmpd="sng">
                  <a:solidFill>
                    <a:schemeClr val="bg1">
                      <a:lumMod val="85000"/>
                    </a:schemeClr>
                  </a:solidFill>
                  <a:prstDash val="solid"/>
                  <a:round/>
                  <a:headEnd/>
                  <a:tailEnd/>
                </a:ln>
              </p:spPr>
              <p:txBody>
                <a:bodyPr/>
                <a:lstStyle/>
                <a:p>
                  <a:endParaRPr lang="en-GB" dirty="0"/>
                </a:p>
              </p:txBody>
            </p:sp>
            <p:sp>
              <p:nvSpPr>
                <p:cNvPr id="432" name="Freeform 379"/>
                <p:cNvSpPr>
                  <a:spLocks/>
                </p:cNvSpPr>
                <p:nvPr/>
              </p:nvSpPr>
              <p:spPr bwMode="auto">
                <a:xfrm>
                  <a:off x="5306" y="1325"/>
                  <a:ext cx="70" cy="46"/>
                </a:xfrm>
                <a:custGeom>
                  <a:avLst/>
                  <a:gdLst>
                    <a:gd name="T0" fmla="*/ 0 w 153"/>
                    <a:gd name="T1" fmla="*/ 0 h 100"/>
                    <a:gd name="T2" fmla="*/ 33 w 153"/>
                    <a:gd name="T3" fmla="*/ 10 h 100"/>
                    <a:gd name="T4" fmla="*/ 28 w 153"/>
                    <a:gd name="T5" fmla="*/ 18 h 100"/>
                    <a:gd name="T6" fmla="*/ 70 w 153"/>
                    <a:gd name="T7" fmla="*/ 26 h 100"/>
                    <a:gd name="T8" fmla="*/ 63 w 153"/>
                    <a:gd name="T9" fmla="*/ 41 h 100"/>
                    <a:gd name="T10" fmla="*/ 41 w 153"/>
                    <a:gd name="T11" fmla="*/ 46 h 100"/>
                    <a:gd name="T12" fmla="*/ 11 w 153"/>
                    <a:gd name="T13" fmla="*/ 28 h 100"/>
                    <a:gd name="T14" fmla="*/ 0 w 153"/>
                    <a:gd name="T15" fmla="*/ 0 h 1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100">
                      <a:moveTo>
                        <a:pt x="0" y="0"/>
                      </a:moveTo>
                      <a:lnTo>
                        <a:pt x="73" y="22"/>
                      </a:lnTo>
                      <a:lnTo>
                        <a:pt x="62" y="39"/>
                      </a:lnTo>
                      <a:lnTo>
                        <a:pt x="153" y="57"/>
                      </a:lnTo>
                      <a:lnTo>
                        <a:pt x="138" y="89"/>
                      </a:lnTo>
                      <a:lnTo>
                        <a:pt x="89" y="100"/>
                      </a:lnTo>
                      <a:lnTo>
                        <a:pt x="24" y="61"/>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33" name="Freeform 380"/>
                <p:cNvSpPr>
                  <a:spLocks/>
                </p:cNvSpPr>
                <p:nvPr/>
              </p:nvSpPr>
              <p:spPr bwMode="auto">
                <a:xfrm>
                  <a:off x="5306" y="1325"/>
                  <a:ext cx="70" cy="46"/>
                </a:xfrm>
                <a:custGeom>
                  <a:avLst/>
                  <a:gdLst>
                    <a:gd name="T0" fmla="*/ 0 w 153"/>
                    <a:gd name="T1" fmla="*/ 0 h 100"/>
                    <a:gd name="T2" fmla="*/ 33 w 153"/>
                    <a:gd name="T3" fmla="*/ 10 h 100"/>
                    <a:gd name="T4" fmla="*/ 28 w 153"/>
                    <a:gd name="T5" fmla="*/ 18 h 100"/>
                    <a:gd name="T6" fmla="*/ 70 w 153"/>
                    <a:gd name="T7" fmla="*/ 26 h 100"/>
                    <a:gd name="T8" fmla="*/ 63 w 153"/>
                    <a:gd name="T9" fmla="*/ 41 h 100"/>
                    <a:gd name="T10" fmla="*/ 41 w 153"/>
                    <a:gd name="T11" fmla="*/ 46 h 100"/>
                    <a:gd name="T12" fmla="*/ 11 w 153"/>
                    <a:gd name="T13" fmla="*/ 28 h 100"/>
                    <a:gd name="T14" fmla="*/ 0 w 153"/>
                    <a:gd name="T15" fmla="*/ 0 h 1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100">
                      <a:moveTo>
                        <a:pt x="0" y="0"/>
                      </a:moveTo>
                      <a:lnTo>
                        <a:pt x="73" y="22"/>
                      </a:lnTo>
                      <a:lnTo>
                        <a:pt x="62" y="39"/>
                      </a:lnTo>
                      <a:lnTo>
                        <a:pt x="153" y="57"/>
                      </a:lnTo>
                      <a:lnTo>
                        <a:pt x="138" y="89"/>
                      </a:lnTo>
                      <a:lnTo>
                        <a:pt x="89" y="100"/>
                      </a:lnTo>
                      <a:lnTo>
                        <a:pt x="24" y="61"/>
                      </a:lnTo>
                      <a:lnTo>
                        <a:pt x="0" y="0"/>
                      </a:lnTo>
                    </a:path>
                  </a:pathLst>
                </a:custGeom>
                <a:grpFill/>
                <a:ln w="6350" cmpd="sng">
                  <a:solidFill>
                    <a:schemeClr val="bg1">
                      <a:lumMod val="85000"/>
                    </a:schemeClr>
                  </a:solidFill>
                  <a:prstDash val="solid"/>
                  <a:round/>
                  <a:headEnd/>
                  <a:tailEnd/>
                </a:ln>
              </p:spPr>
              <p:txBody>
                <a:bodyPr/>
                <a:lstStyle/>
                <a:p>
                  <a:endParaRPr lang="en-GB" dirty="0"/>
                </a:p>
              </p:txBody>
            </p:sp>
            <p:sp>
              <p:nvSpPr>
                <p:cNvPr id="434" name="Freeform 381"/>
                <p:cNvSpPr>
                  <a:spLocks/>
                </p:cNvSpPr>
                <p:nvPr/>
              </p:nvSpPr>
              <p:spPr bwMode="auto">
                <a:xfrm>
                  <a:off x="5235" y="1290"/>
                  <a:ext cx="59" cy="61"/>
                </a:xfrm>
                <a:custGeom>
                  <a:avLst/>
                  <a:gdLst>
                    <a:gd name="T0" fmla="*/ 0 w 129"/>
                    <a:gd name="T1" fmla="*/ 0 h 133"/>
                    <a:gd name="T2" fmla="*/ 59 w 129"/>
                    <a:gd name="T3" fmla="*/ 39 h 133"/>
                    <a:gd name="T4" fmla="*/ 48 w 129"/>
                    <a:gd name="T5" fmla="*/ 41 h 133"/>
                    <a:gd name="T6" fmla="*/ 49 w 129"/>
                    <a:gd name="T7" fmla="*/ 51 h 133"/>
                    <a:gd name="T8" fmla="*/ 43 w 129"/>
                    <a:gd name="T9" fmla="*/ 61 h 133"/>
                    <a:gd name="T10" fmla="*/ 23 w 129"/>
                    <a:gd name="T11" fmla="*/ 61 h 133"/>
                    <a:gd name="T12" fmla="*/ 14 w 129"/>
                    <a:gd name="T13" fmla="*/ 43 h 133"/>
                    <a:gd name="T14" fmla="*/ 20 w 129"/>
                    <a:gd name="T15" fmla="*/ 22 h 133"/>
                    <a:gd name="T16" fmla="*/ 0 w 129"/>
                    <a:gd name="T17" fmla="*/ 0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3">
                      <a:moveTo>
                        <a:pt x="0" y="0"/>
                      </a:moveTo>
                      <a:lnTo>
                        <a:pt x="129" y="84"/>
                      </a:lnTo>
                      <a:lnTo>
                        <a:pt x="104" y="89"/>
                      </a:lnTo>
                      <a:lnTo>
                        <a:pt x="108" y="112"/>
                      </a:lnTo>
                      <a:lnTo>
                        <a:pt x="93" y="133"/>
                      </a:lnTo>
                      <a:lnTo>
                        <a:pt x="51" y="133"/>
                      </a:lnTo>
                      <a:lnTo>
                        <a:pt x="30" y="94"/>
                      </a:lnTo>
                      <a:lnTo>
                        <a:pt x="43" y="47"/>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35" name="Freeform 382"/>
                <p:cNvSpPr>
                  <a:spLocks/>
                </p:cNvSpPr>
                <p:nvPr/>
              </p:nvSpPr>
              <p:spPr bwMode="auto">
                <a:xfrm>
                  <a:off x="5235" y="1290"/>
                  <a:ext cx="59" cy="61"/>
                </a:xfrm>
                <a:custGeom>
                  <a:avLst/>
                  <a:gdLst>
                    <a:gd name="T0" fmla="*/ 0 w 129"/>
                    <a:gd name="T1" fmla="*/ 0 h 133"/>
                    <a:gd name="T2" fmla="*/ 59 w 129"/>
                    <a:gd name="T3" fmla="*/ 39 h 133"/>
                    <a:gd name="T4" fmla="*/ 48 w 129"/>
                    <a:gd name="T5" fmla="*/ 41 h 133"/>
                    <a:gd name="T6" fmla="*/ 49 w 129"/>
                    <a:gd name="T7" fmla="*/ 51 h 133"/>
                    <a:gd name="T8" fmla="*/ 43 w 129"/>
                    <a:gd name="T9" fmla="*/ 61 h 133"/>
                    <a:gd name="T10" fmla="*/ 23 w 129"/>
                    <a:gd name="T11" fmla="*/ 61 h 133"/>
                    <a:gd name="T12" fmla="*/ 14 w 129"/>
                    <a:gd name="T13" fmla="*/ 43 h 133"/>
                    <a:gd name="T14" fmla="*/ 20 w 129"/>
                    <a:gd name="T15" fmla="*/ 22 h 133"/>
                    <a:gd name="T16" fmla="*/ 0 w 129"/>
                    <a:gd name="T17" fmla="*/ 0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3">
                      <a:moveTo>
                        <a:pt x="0" y="0"/>
                      </a:moveTo>
                      <a:lnTo>
                        <a:pt x="129" y="84"/>
                      </a:lnTo>
                      <a:lnTo>
                        <a:pt x="104" y="89"/>
                      </a:lnTo>
                      <a:lnTo>
                        <a:pt x="108" y="112"/>
                      </a:lnTo>
                      <a:lnTo>
                        <a:pt x="93" y="133"/>
                      </a:lnTo>
                      <a:lnTo>
                        <a:pt x="51" y="133"/>
                      </a:lnTo>
                      <a:lnTo>
                        <a:pt x="30" y="94"/>
                      </a:lnTo>
                      <a:lnTo>
                        <a:pt x="43" y="47"/>
                      </a:lnTo>
                      <a:lnTo>
                        <a:pt x="0" y="0"/>
                      </a:lnTo>
                    </a:path>
                  </a:pathLst>
                </a:custGeom>
                <a:grpFill/>
                <a:ln w="6350" cmpd="sng">
                  <a:solidFill>
                    <a:schemeClr val="bg1">
                      <a:lumMod val="85000"/>
                    </a:schemeClr>
                  </a:solidFill>
                  <a:prstDash val="solid"/>
                  <a:round/>
                  <a:headEnd/>
                  <a:tailEnd/>
                </a:ln>
              </p:spPr>
              <p:txBody>
                <a:bodyPr/>
                <a:lstStyle/>
                <a:p>
                  <a:endParaRPr lang="en-GB" dirty="0"/>
                </a:p>
              </p:txBody>
            </p:sp>
            <p:sp>
              <p:nvSpPr>
                <p:cNvPr id="436" name="Freeform 383"/>
                <p:cNvSpPr>
                  <a:spLocks/>
                </p:cNvSpPr>
                <p:nvPr/>
              </p:nvSpPr>
              <p:spPr bwMode="auto">
                <a:xfrm>
                  <a:off x="5168" y="1286"/>
                  <a:ext cx="95" cy="87"/>
                </a:xfrm>
                <a:custGeom>
                  <a:avLst/>
                  <a:gdLst>
                    <a:gd name="T0" fmla="*/ 47 w 208"/>
                    <a:gd name="T1" fmla="*/ 22 h 190"/>
                    <a:gd name="T2" fmla="*/ 53 w 208"/>
                    <a:gd name="T3" fmla="*/ 24 h 190"/>
                    <a:gd name="T4" fmla="*/ 51 w 208"/>
                    <a:gd name="T5" fmla="*/ 36 h 190"/>
                    <a:gd name="T6" fmla="*/ 59 w 208"/>
                    <a:gd name="T7" fmla="*/ 37 h 190"/>
                    <a:gd name="T8" fmla="*/ 61 w 208"/>
                    <a:gd name="T9" fmla="*/ 27 h 190"/>
                    <a:gd name="T10" fmla="*/ 59 w 208"/>
                    <a:gd name="T11" fmla="*/ 13 h 190"/>
                    <a:gd name="T12" fmla="*/ 70 w 208"/>
                    <a:gd name="T13" fmla="*/ 13 h 190"/>
                    <a:gd name="T14" fmla="*/ 83 w 208"/>
                    <a:gd name="T15" fmla="*/ 30 h 190"/>
                    <a:gd name="T16" fmla="*/ 79 w 208"/>
                    <a:gd name="T17" fmla="*/ 48 h 190"/>
                    <a:gd name="T18" fmla="*/ 81 w 208"/>
                    <a:gd name="T19" fmla="*/ 60 h 190"/>
                    <a:gd name="T20" fmla="*/ 95 w 208"/>
                    <a:gd name="T21" fmla="*/ 74 h 190"/>
                    <a:gd name="T22" fmla="*/ 80 w 208"/>
                    <a:gd name="T23" fmla="*/ 80 h 190"/>
                    <a:gd name="T24" fmla="*/ 74 w 208"/>
                    <a:gd name="T25" fmla="*/ 66 h 190"/>
                    <a:gd name="T26" fmla="*/ 46 w 208"/>
                    <a:gd name="T27" fmla="*/ 82 h 190"/>
                    <a:gd name="T28" fmla="*/ 44 w 208"/>
                    <a:gd name="T29" fmla="*/ 80 h 190"/>
                    <a:gd name="T30" fmla="*/ 48 w 208"/>
                    <a:gd name="T31" fmla="*/ 77 h 190"/>
                    <a:gd name="T32" fmla="*/ 43 w 208"/>
                    <a:gd name="T33" fmla="*/ 67 h 190"/>
                    <a:gd name="T34" fmla="*/ 39 w 208"/>
                    <a:gd name="T35" fmla="*/ 69 h 190"/>
                    <a:gd name="T36" fmla="*/ 39 w 208"/>
                    <a:gd name="T37" fmla="*/ 75 h 190"/>
                    <a:gd name="T38" fmla="*/ 41 w 208"/>
                    <a:gd name="T39" fmla="*/ 75 h 190"/>
                    <a:gd name="T40" fmla="*/ 37 w 208"/>
                    <a:gd name="T41" fmla="*/ 87 h 190"/>
                    <a:gd name="T42" fmla="*/ 18 w 208"/>
                    <a:gd name="T43" fmla="*/ 81 h 190"/>
                    <a:gd name="T44" fmla="*/ 0 w 208"/>
                    <a:gd name="T45" fmla="*/ 52 h 190"/>
                    <a:gd name="T46" fmla="*/ 9 w 208"/>
                    <a:gd name="T47" fmla="*/ 51 h 190"/>
                    <a:gd name="T48" fmla="*/ 2 w 208"/>
                    <a:gd name="T49" fmla="*/ 37 h 190"/>
                    <a:gd name="T50" fmla="*/ 11 w 208"/>
                    <a:gd name="T51" fmla="*/ 25 h 190"/>
                    <a:gd name="T52" fmla="*/ 7 w 208"/>
                    <a:gd name="T53" fmla="*/ 16 h 190"/>
                    <a:gd name="T54" fmla="*/ 32 w 208"/>
                    <a:gd name="T55" fmla="*/ 0 h 190"/>
                    <a:gd name="T56" fmla="*/ 47 w 208"/>
                    <a:gd name="T57" fmla="*/ 22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8" h="190">
                      <a:moveTo>
                        <a:pt x="103" y="49"/>
                      </a:moveTo>
                      <a:lnTo>
                        <a:pt x="116" y="52"/>
                      </a:lnTo>
                      <a:lnTo>
                        <a:pt x="112" y="78"/>
                      </a:lnTo>
                      <a:lnTo>
                        <a:pt x="129" y="80"/>
                      </a:lnTo>
                      <a:lnTo>
                        <a:pt x="134" y="58"/>
                      </a:lnTo>
                      <a:lnTo>
                        <a:pt x="129" y="28"/>
                      </a:lnTo>
                      <a:lnTo>
                        <a:pt x="153" y="28"/>
                      </a:lnTo>
                      <a:lnTo>
                        <a:pt x="182" y="65"/>
                      </a:lnTo>
                      <a:lnTo>
                        <a:pt x="173" y="104"/>
                      </a:lnTo>
                      <a:lnTo>
                        <a:pt x="178" y="132"/>
                      </a:lnTo>
                      <a:lnTo>
                        <a:pt x="208" y="161"/>
                      </a:lnTo>
                      <a:lnTo>
                        <a:pt x="176" y="174"/>
                      </a:lnTo>
                      <a:lnTo>
                        <a:pt x="161" y="145"/>
                      </a:lnTo>
                      <a:lnTo>
                        <a:pt x="101" y="179"/>
                      </a:lnTo>
                      <a:lnTo>
                        <a:pt x="96" y="174"/>
                      </a:lnTo>
                      <a:lnTo>
                        <a:pt x="104" y="169"/>
                      </a:lnTo>
                      <a:lnTo>
                        <a:pt x="95" y="146"/>
                      </a:lnTo>
                      <a:lnTo>
                        <a:pt x="86" y="151"/>
                      </a:lnTo>
                      <a:lnTo>
                        <a:pt x="85" y="164"/>
                      </a:lnTo>
                      <a:lnTo>
                        <a:pt x="90" y="163"/>
                      </a:lnTo>
                      <a:lnTo>
                        <a:pt x="82" y="190"/>
                      </a:lnTo>
                      <a:lnTo>
                        <a:pt x="39" y="176"/>
                      </a:lnTo>
                      <a:lnTo>
                        <a:pt x="0" y="114"/>
                      </a:lnTo>
                      <a:lnTo>
                        <a:pt x="20" y="111"/>
                      </a:lnTo>
                      <a:lnTo>
                        <a:pt x="5" y="81"/>
                      </a:lnTo>
                      <a:lnTo>
                        <a:pt x="25" y="55"/>
                      </a:lnTo>
                      <a:lnTo>
                        <a:pt x="15" y="36"/>
                      </a:lnTo>
                      <a:lnTo>
                        <a:pt x="70" y="0"/>
                      </a:lnTo>
                      <a:lnTo>
                        <a:pt x="103" y="49"/>
                      </a:lnTo>
                      <a:close/>
                    </a:path>
                  </a:pathLst>
                </a:custGeom>
                <a:grpFill/>
                <a:ln w="6350" cmpd="sng">
                  <a:solidFill>
                    <a:schemeClr val="bg1">
                      <a:lumMod val="85000"/>
                    </a:schemeClr>
                  </a:solidFill>
                  <a:round/>
                  <a:headEnd/>
                  <a:tailEnd/>
                </a:ln>
              </p:spPr>
              <p:txBody>
                <a:bodyPr/>
                <a:lstStyle/>
                <a:p>
                  <a:endParaRPr lang="en-GB" dirty="0"/>
                </a:p>
              </p:txBody>
            </p:sp>
            <p:sp>
              <p:nvSpPr>
                <p:cNvPr id="437" name="Freeform 384"/>
                <p:cNvSpPr>
                  <a:spLocks/>
                </p:cNvSpPr>
                <p:nvPr/>
              </p:nvSpPr>
              <p:spPr bwMode="auto">
                <a:xfrm>
                  <a:off x="5168" y="1286"/>
                  <a:ext cx="95" cy="87"/>
                </a:xfrm>
                <a:custGeom>
                  <a:avLst/>
                  <a:gdLst>
                    <a:gd name="T0" fmla="*/ 47 w 208"/>
                    <a:gd name="T1" fmla="*/ 22 h 190"/>
                    <a:gd name="T2" fmla="*/ 53 w 208"/>
                    <a:gd name="T3" fmla="*/ 24 h 190"/>
                    <a:gd name="T4" fmla="*/ 51 w 208"/>
                    <a:gd name="T5" fmla="*/ 36 h 190"/>
                    <a:gd name="T6" fmla="*/ 59 w 208"/>
                    <a:gd name="T7" fmla="*/ 37 h 190"/>
                    <a:gd name="T8" fmla="*/ 61 w 208"/>
                    <a:gd name="T9" fmla="*/ 27 h 190"/>
                    <a:gd name="T10" fmla="*/ 59 w 208"/>
                    <a:gd name="T11" fmla="*/ 13 h 190"/>
                    <a:gd name="T12" fmla="*/ 70 w 208"/>
                    <a:gd name="T13" fmla="*/ 13 h 190"/>
                    <a:gd name="T14" fmla="*/ 83 w 208"/>
                    <a:gd name="T15" fmla="*/ 30 h 190"/>
                    <a:gd name="T16" fmla="*/ 79 w 208"/>
                    <a:gd name="T17" fmla="*/ 48 h 190"/>
                    <a:gd name="T18" fmla="*/ 81 w 208"/>
                    <a:gd name="T19" fmla="*/ 60 h 190"/>
                    <a:gd name="T20" fmla="*/ 95 w 208"/>
                    <a:gd name="T21" fmla="*/ 74 h 190"/>
                    <a:gd name="T22" fmla="*/ 80 w 208"/>
                    <a:gd name="T23" fmla="*/ 80 h 190"/>
                    <a:gd name="T24" fmla="*/ 74 w 208"/>
                    <a:gd name="T25" fmla="*/ 66 h 190"/>
                    <a:gd name="T26" fmla="*/ 46 w 208"/>
                    <a:gd name="T27" fmla="*/ 82 h 190"/>
                    <a:gd name="T28" fmla="*/ 44 w 208"/>
                    <a:gd name="T29" fmla="*/ 80 h 190"/>
                    <a:gd name="T30" fmla="*/ 48 w 208"/>
                    <a:gd name="T31" fmla="*/ 77 h 190"/>
                    <a:gd name="T32" fmla="*/ 43 w 208"/>
                    <a:gd name="T33" fmla="*/ 67 h 190"/>
                    <a:gd name="T34" fmla="*/ 39 w 208"/>
                    <a:gd name="T35" fmla="*/ 69 h 190"/>
                    <a:gd name="T36" fmla="*/ 39 w 208"/>
                    <a:gd name="T37" fmla="*/ 75 h 190"/>
                    <a:gd name="T38" fmla="*/ 41 w 208"/>
                    <a:gd name="T39" fmla="*/ 75 h 190"/>
                    <a:gd name="T40" fmla="*/ 37 w 208"/>
                    <a:gd name="T41" fmla="*/ 87 h 190"/>
                    <a:gd name="T42" fmla="*/ 18 w 208"/>
                    <a:gd name="T43" fmla="*/ 81 h 190"/>
                    <a:gd name="T44" fmla="*/ 0 w 208"/>
                    <a:gd name="T45" fmla="*/ 52 h 190"/>
                    <a:gd name="T46" fmla="*/ 9 w 208"/>
                    <a:gd name="T47" fmla="*/ 51 h 190"/>
                    <a:gd name="T48" fmla="*/ 2 w 208"/>
                    <a:gd name="T49" fmla="*/ 37 h 190"/>
                    <a:gd name="T50" fmla="*/ 11 w 208"/>
                    <a:gd name="T51" fmla="*/ 25 h 190"/>
                    <a:gd name="T52" fmla="*/ 7 w 208"/>
                    <a:gd name="T53" fmla="*/ 16 h 190"/>
                    <a:gd name="T54" fmla="*/ 32 w 208"/>
                    <a:gd name="T55" fmla="*/ 0 h 190"/>
                    <a:gd name="T56" fmla="*/ 47 w 208"/>
                    <a:gd name="T57" fmla="*/ 22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8" h="190">
                      <a:moveTo>
                        <a:pt x="103" y="49"/>
                      </a:moveTo>
                      <a:lnTo>
                        <a:pt x="116" y="52"/>
                      </a:lnTo>
                      <a:lnTo>
                        <a:pt x="112" y="78"/>
                      </a:lnTo>
                      <a:lnTo>
                        <a:pt x="129" y="80"/>
                      </a:lnTo>
                      <a:lnTo>
                        <a:pt x="134" y="58"/>
                      </a:lnTo>
                      <a:lnTo>
                        <a:pt x="129" y="28"/>
                      </a:lnTo>
                      <a:lnTo>
                        <a:pt x="153" y="28"/>
                      </a:lnTo>
                      <a:lnTo>
                        <a:pt x="182" y="65"/>
                      </a:lnTo>
                      <a:lnTo>
                        <a:pt x="173" y="104"/>
                      </a:lnTo>
                      <a:lnTo>
                        <a:pt x="178" y="132"/>
                      </a:lnTo>
                      <a:lnTo>
                        <a:pt x="208" y="161"/>
                      </a:lnTo>
                      <a:lnTo>
                        <a:pt x="176" y="174"/>
                      </a:lnTo>
                      <a:lnTo>
                        <a:pt x="161" y="145"/>
                      </a:lnTo>
                      <a:lnTo>
                        <a:pt x="101" y="179"/>
                      </a:lnTo>
                      <a:lnTo>
                        <a:pt x="96" y="174"/>
                      </a:lnTo>
                      <a:lnTo>
                        <a:pt x="104" y="169"/>
                      </a:lnTo>
                      <a:lnTo>
                        <a:pt x="95" y="146"/>
                      </a:lnTo>
                      <a:lnTo>
                        <a:pt x="86" y="151"/>
                      </a:lnTo>
                      <a:lnTo>
                        <a:pt x="85" y="164"/>
                      </a:lnTo>
                      <a:lnTo>
                        <a:pt x="90" y="163"/>
                      </a:lnTo>
                      <a:lnTo>
                        <a:pt x="82" y="190"/>
                      </a:lnTo>
                      <a:lnTo>
                        <a:pt x="39" y="176"/>
                      </a:lnTo>
                      <a:lnTo>
                        <a:pt x="0" y="114"/>
                      </a:lnTo>
                      <a:lnTo>
                        <a:pt x="20" y="111"/>
                      </a:lnTo>
                      <a:lnTo>
                        <a:pt x="5" y="81"/>
                      </a:lnTo>
                      <a:lnTo>
                        <a:pt x="25" y="55"/>
                      </a:lnTo>
                      <a:lnTo>
                        <a:pt x="15" y="36"/>
                      </a:lnTo>
                      <a:lnTo>
                        <a:pt x="70" y="0"/>
                      </a:lnTo>
                      <a:lnTo>
                        <a:pt x="103" y="49"/>
                      </a:lnTo>
                    </a:path>
                  </a:pathLst>
                </a:custGeom>
                <a:grpFill/>
                <a:ln w="6350" cmpd="sng">
                  <a:solidFill>
                    <a:schemeClr val="bg1">
                      <a:lumMod val="85000"/>
                    </a:schemeClr>
                  </a:solidFill>
                  <a:prstDash val="solid"/>
                  <a:round/>
                  <a:headEnd/>
                  <a:tailEnd/>
                </a:ln>
              </p:spPr>
              <p:txBody>
                <a:bodyPr/>
                <a:lstStyle/>
                <a:p>
                  <a:endParaRPr lang="en-GB" dirty="0"/>
                </a:p>
              </p:txBody>
            </p:sp>
            <p:sp>
              <p:nvSpPr>
                <p:cNvPr id="438" name="Freeform 385"/>
                <p:cNvSpPr>
                  <a:spLocks/>
                </p:cNvSpPr>
                <p:nvPr/>
              </p:nvSpPr>
              <p:spPr bwMode="auto">
                <a:xfrm>
                  <a:off x="5149" y="1308"/>
                  <a:ext cx="9" cy="30"/>
                </a:xfrm>
                <a:custGeom>
                  <a:avLst/>
                  <a:gdLst>
                    <a:gd name="T0" fmla="*/ 8 w 18"/>
                    <a:gd name="T1" fmla="*/ 18 h 65"/>
                    <a:gd name="T2" fmla="*/ 5 w 18"/>
                    <a:gd name="T3" fmla="*/ 30 h 65"/>
                    <a:gd name="T4" fmla="*/ 0 w 18"/>
                    <a:gd name="T5" fmla="*/ 25 h 65"/>
                    <a:gd name="T6" fmla="*/ 3 w 18"/>
                    <a:gd name="T7" fmla="*/ 0 h 65"/>
                    <a:gd name="T8" fmla="*/ 9 w 18"/>
                    <a:gd name="T9" fmla="*/ 14 h 65"/>
                    <a:gd name="T10" fmla="*/ 8 w 18"/>
                    <a:gd name="T11" fmla="*/ 1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65">
                      <a:moveTo>
                        <a:pt x="15" y="38"/>
                      </a:moveTo>
                      <a:lnTo>
                        <a:pt x="10" y="65"/>
                      </a:lnTo>
                      <a:lnTo>
                        <a:pt x="0" y="54"/>
                      </a:lnTo>
                      <a:lnTo>
                        <a:pt x="5" y="0"/>
                      </a:lnTo>
                      <a:lnTo>
                        <a:pt x="18" y="31"/>
                      </a:lnTo>
                      <a:lnTo>
                        <a:pt x="15" y="38"/>
                      </a:lnTo>
                      <a:close/>
                    </a:path>
                  </a:pathLst>
                </a:custGeom>
                <a:grpFill/>
                <a:ln w="6350" cmpd="sng">
                  <a:solidFill>
                    <a:schemeClr val="bg1">
                      <a:lumMod val="85000"/>
                    </a:schemeClr>
                  </a:solidFill>
                  <a:round/>
                  <a:headEnd/>
                  <a:tailEnd/>
                </a:ln>
              </p:spPr>
              <p:txBody>
                <a:bodyPr/>
                <a:lstStyle/>
                <a:p>
                  <a:endParaRPr lang="en-GB" dirty="0"/>
                </a:p>
              </p:txBody>
            </p:sp>
            <p:sp>
              <p:nvSpPr>
                <p:cNvPr id="439" name="Freeform 386"/>
                <p:cNvSpPr>
                  <a:spLocks/>
                </p:cNvSpPr>
                <p:nvPr/>
              </p:nvSpPr>
              <p:spPr bwMode="auto">
                <a:xfrm>
                  <a:off x="5149" y="1308"/>
                  <a:ext cx="9" cy="30"/>
                </a:xfrm>
                <a:custGeom>
                  <a:avLst/>
                  <a:gdLst>
                    <a:gd name="T0" fmla="*/ 8 w 18"/>
                    <a:gd name="T1" fmla="*/ 18 h 65"/>
                    <a:gd name="T2" fmla="*/ 5 w 18"/>
                    <a:gd name="T3" fmla="*/ 30 h 65"/>
                    <a:gd name="T4" fmla="*/ 0 w 18"/>
                    <a:gd name="T5" fmla="*/ 25 h 65"/>
                    <a:gd name="T6" fmla="*/ 3 w 18"/>
                    <a:gd name="T7" fmla="*/ 0 h 65"/>
                    <a:gd name="T8" fmla="*/ 9 w 18"/>
                    <a:gd name="T9" fmla="*/ 14 h 65"/>
                    <a:gd name="T10" fmla="*/ 8 w 18"/>
                    <a:gd name="T11" fmla="*/ 1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65">
                      <a:moveTo>
                        <a:pt x="15" y="38"/>
                      </a:moveTo>
                      <a:lnTo>
                        <a:pt x="10" y="65"/>
                      </a:lnTo>
                      <a:lnTo>
                        <a:pt x="0" y="54"/>
                      </a:lnTo>
                      <a:lnTo>
                        <a:pt x="5" y="0"/>
                      </a:lnTo>
                      <a:lnTo>
                        <a:pt x="18" y="31"/>
                      </a:lnTo>
                      <a:lnTo>
                        <a:pt x="15" y="38"/>
                      </a:lnTo>
                    </a:path>
                  </a:pathLst>
                </a:custGeom>
                <a:grpFill/>
                <a:ln w="6350" cmpd="sng">
                  <a:solidFill>
                    <a:schemeClr val="bg1">
                      <a:lumMod val="85000"/>
                    </a:schemeClr>
                  </a:solidFill>
                  <a:prstDash val="solid"/>
                  <a:round/>
                  <a:headEnd/>
                  <a:tailEnd/>
                </a:ln>
              </p:spPr>
              <p:txBody>
                <a:bodyPr/>
                <a:lstStyle/>
                <a:p>
                  <a:endParaRPr lang="en-GB" dirty="0"/>
                </a:p>
              </p:txBody>
            </p:sp>
            <p:sp>
              <p:nvSpPr>
                <p:cNvPr id="440" name="Freeform 387"/>
                <p:cNvSpPr>
                  <a:spLocks/>
                </p:cNvSpPr>
                <p:nvPr/>
              </p:nvSpPr>
              <p:spPr bwMode="auto">
                <a:xfrm>
                  <a:off x="5150" y="1398"/>
                  <a:ext cx="12" cy="19"/>
                </a:xfrm>
                <a:custGeom>
                  <a:avLst/>
                  <a:gdLst>
                    <a:gd name="T0" fmla="*/ 9 w 28"/>
                    <a:gd name="T1" fmla="*/ 10 h 42"/>
                    <a:gd name="T2" fmla="*/ 12 w 28"/>
                    <a:gd name="T3" fmla="*/ 15 h 42"/>
                    <a:gd name="T4" fmla="*/ 9 w 28"/>
                    <a:gd name="T5" fmla="*/ 19 h 42"/>
                    <a:gd name="T6" fmla="*/ 0 w 28"/>
                    <a:gd name="T7" fmla="*/ 0 h 42"/>
                    <a:gd name="T8" fmla="*/ 9 w 28"/>
                    <a:gd name="T9" fmla="*/ 1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2">
                      <a:moveTo>
                        <a:pt x="20" y="21"/>
                      </a:moveTo>
                      <a:lnTo>
                        <a:pt x="28" y="33"/>
                      </a:lnTo>
                      <a:lnTo>
                        <a:pt x="21" y="42"/>
                      </a:lnTo>
                      <a:lnTo>
                        <a:pt x="0" y="0"/>
                      </a:lnTo>
                      <a:lnTo>
                        <a:pt x="20" y="21"/>
                      </a:lnTo>
                      <a:close/>
                    </a:path>
                  </a:pathLst>
                </a:custGeom>
                <a:grpFill/>
                <a:ln w="6350" cmpd="sng">
                  <a:solidFill>
                    <a:schemeClr val="bg1">
                      <a:lumMod val="85000"/>
                    </a:schemeClr>
                  </a:solidFill>
                  <a:round/>
                  <a:headEnd/>
                  <a:tailEnd/>
                </a:ln>
              </p:spPr>
              <p:txBody>
                <a:bodyPr/>
                <a:lstStyle/>
                <a:p>
                  <a:endParaRPr lang="en-GB" dirty="0"/>
                </a:p>
              </p:txBody>
            </p:sp>
            <p:sp>
              <p:nvSpPr>
                <p:cNvPr id="441" name="Freeform 388"/>
                <p:cNvSpPr>
                  <a:spLocks/>
                </p:cNvSpPr>
                <p:nvPr/>
              </p:nvSpPr>
              <p:spPr bwMode="auto">
                <a:xfrm>
                  <a:off x="5150" y="1398"/>
                  <a:ext cx="12" cy="19"/>
                </a:xfrm>
                <a:custGeom>
                  <a:avLst/>
                  <a:gdLst>
                    <a:gd name="T0" fmla="*/ 9 w 28"/>
                    <a:gd name="T1" fmla="*/ 10 h 42"/>
                    <a:gd name="T2" fmla="*/ 12 w 28"/>
                    <a:gd name="T3" fmla="*/ 15 h 42"/>
                    <a:gd name="T4" fmla="*/ 9 w 28"/>
                    <a:gd name="T5" fmla="*/ 19 h 42"/>
                    <a:gd name="T6" fmla="*/ 0 w 28"/>
                    <a:gd name="T7" fmla="*/ 0 h 42"/>
                    <a:gd name="T8" fmla="*/ 9 w 28"/>
                    <a:gd name="T9" fmla="*/ 1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2">
                      <a:moveTo>
                        <a:pt x="20" y="21"/>
                      </a:moveTo>
                      <a:lnTo>
                        <a:pt x="28" y="33"/>
                      </a:lnTo>
                      <a:lnTo>
                        <a:pt x="21" y="42"/>
                      </a:lnTo>
                      <a:lnTo>
                        <a:pt x="0" y="0"/>
                      </a:lnTo>
                      <a:lnTo>
                        <a:pt x="20" y="21"/>
                      </a:lnTo>
                    </a:path>
                  </a:pathLst>
                </a:custGeom>
                <a:grpFill/>
                <a:ln w="6350" cmpd="sng">
                  <a:solidFill>
                    <a:schemeClr val="bg1">
                      <a:lumMod val="85000"/>
                    </a:schemeClr>
                  </a:solidFill>
                  <a:prstDash val="solid"/>
                  <a:round/>
                  <a:headEnd/>
                  <a:tailEnd/>
                </a:ln>
              </p:spPr>
              <p:txBody>
                <a:bodyPr/>
                <a:lstStyle/>
                <a:p>
                  <a:endParaRPr lang="en-GB" dirty="0"/>
                </a:p>
              </p:txBody>
            </p:sp>
            <p:sp>
              <p:nvSpPr>
                <p:cNvPr id="442" name="Freeform 389"/>
                <p:cNvSpPr>
                  <a:spLocks/>
                </p:cNvSpPr>
                <p:nvPr/>
              </p:nvSpPr>
              <p:spPr bwMode="auto">
                <a:xfrm>
                  <a:off x="4041" y="1579"/>
                  <a:ext cx="31" cy="32"/>
                </a:xfrm>
                <a:custGeom>
                  <a:avLst/>
                  <a:gdLst>
                    <a:gd name="T0" fmla="*/ 5 w 65"/>
                    <a:gd name="T1" fmla="*/ 20 h 70"/>
                    <a:gd name="T2" fmla="*/ 0 w 65"/>
                    <a:gd name="T3" fmla="*/ 11 h 70"/>
                    <a:gd name="T4" fmla="*/ 5 w 65"/>
                    <a:gd name="T5" fmla="*/ 11 h 70"/>
                    <a:gd name="T6" fmla="*/ 2 w 65"/>
                    <a:gd name="T7" fmla="*/ 8 h 70"/>
                    <a:gd name="T8" fmla="*/ 7 w 65"/>
                    <a:gd name="T9" fmla="*/ 0 h 70"/>
                    <a:gd name="T10" fmla="*/ 31 w 65"/>
                    <a:gd name="T11" fmla="*/ 28 h 70"/>
                    <a:gd name="T12" fmla="*/ 20 w 65"/>
                    <a:gd name="T13" fmla="*/ 32 h 70"/>
                    <a:gd name="T14" fmla="*/ 7 w 65"/>
                    <a:gd name="T15" fmla="*/ 21 h 70"/>
                    <a:gd name="T16" fmla="*/ 8 w 65"/>
                    <a:gd name="T17" fmla="*/ 27 h 70"/>
                    <a:gd name="T18" fmla="*/ 5 w 65"/>
                    <a:gd name="T19" fmla="*/ 2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5" h="70">
                      <a:moveTo>
                        <a:pt x="10" y="44"/>
                      </a:moveTo>
                      <a:lnTo>
                        <a:pt x="0" y="23"/>
                      </a:lnTo>
                      <a:lnTo>
                        <a:pt x="10" y="23"/>
                      </a:lnTo>
                      <a:lnTo>
                        <a:pt x="5" y="17"/>
                      </a:lnTo>
                      <a:lnTo>
                        <a:pt x="15" y="0"/>
                      </a:lnTo>
                      <a:lnTo>
                        <a:pt x="65" y="62"/>
                      </a:lnTo>
                      <a:lnTo>
                        <a:pt x="41" y="70"/>
                      </a:lnTo>
                      <a:lnTo>
                        <a:pt x="15" y="47"/>
                      </a:lnTo>
                      <a:lnTo>
                        <a:pt x="16" y="60"/>
                      </a:lnTo>
                      <a:lnTo>
                        <a:pt x="10" y="44"/>
                      </a:lnTo>
                    </a:path>
                  </a:pathLst>
                </a:custGeom>
                <a:grpFill/>
                <a:ln w="6350" cmpd="sng">
                  <a:solidFill>
                    <a:schemeClr val="bg1">
                      <a:lumMod val="85000"/>
                    </a:schemeClr>
                  </a:solidFill>
                  <a:prstDash val="solid"/>
                  <a:round/>
                  <a:headEnd/>
                  <a:tailEnd/>
                </a:ln>
              </p:spPr>
              <p:txBody>
                <a:bodyPr/>
                <a:lstStyle/>
                <a:p>
                  <a:endParaRPr lang="en-GB" dirty="0"/>
                </a:p>
              </p:txBody>
            </p:sp>
            <p:sp>
              <p:nvSpPr>
                <p:cNvPr id="443" name="Freeform 390"/>
                <p:cNvSpPr>
                  <a:spLocks/>
                </p:cNvSpPr>
                <p:nvPr/>
              </p:nvSpPr>
              <p:spPr bwMode="auto">
                <a:xfrm>
                  <a:off x="3891" y="1618"/>
                  <a:ext cx="32" cy="33"/>
                </a:xfrm>
                <a:custGeom>
                  <a:avLst/>
                  <a:gdLst>
                    <a:gd name="T0" fmla="*/ 8 w 68"/>
                    <a:gd name="T1" fmla="*/ 3 h 71"/>
                    <a:gd name="T2" fmla="*/ 15 w 68"/>
                    <a:gd name="T3" fmla="*/ 0 h 71"/>
                    <a:gd name="T4" fmla="*/ 32 w 68"/>
                    <a:gd name="T5" fmla="*/ 18 h 71"/>
                    <a:gd name="T6" fmla="*/ 13 w 68"/>
                    <a:gd name="T7" fmla="*/ 33 h 71"/>
                    <a:gd name="T8" fmla="*/ 2 w 68"/>
                    <a:gd name="T9" fmla="*/ 27 h 71"/>
                    <a:gd name="T10" fmla="*/ 2 w 68"/>
                    <a:gd name="T11" fmla="*/ 33 h 71"/>
                    <a:gd name="T12" fmla="*/ 0 w 68"/>
                    <a:gd name="T13" fmla="*/ 27 h 71"/>
                    <a:gd name="T14" fmla="*/ 0 w 68"/>
                    <a:gd name="T15" fmla="*/ 15 h 71"/>
                    <a:gd name="T16" fmla="*/ 8 w 68"/>
                    <a:gd name="T17" fmla="*/ 3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 h="71">
                      <a:moveTo>
                        <a:pt x="16" y="6"/>
                      </a:moveTo>
                      <a:lnTo>
                        <a:pt x="32" y="0"/>
                      </a:lnTo>
                      <a:lnTo>
                        <a:pt x="68" y="39"/>
                      </a:lnTo>
                      <a:lnTo>
                        <a:pt x="28" y="71"/>
                      </a:lnTo>
                      <a:lnTo>
                        <a:pt x="5" y="58"/>
                      </a:lnTo>
                      <a:lnTo>
                        <a:pt x="5" y="71"/>
                      </a:lnTo>
                      <a:lnTo>
                        <a:pt x="0" y="58"/>
                      </a:lnTo>
                      <a:lnTo>
                        <a:pt x="1" y="32"/>
                      </a:lnTo>
                      <a:lnTo>
                        <a:pt x="16" y="6"/>
                      </a:lnTo>
                    </a:path>
                  </a:pathLst>
                </a:custGeom>
                <a:grpFill/>
                <a:ln w="6350" cmpd="sng">
                  <a:solidFill>
                    <a:schemeClr val="bg1">
                      <a:lumMod val="85000"/>
                    </a:schemeClr>
                  </a:solidFill>
                  <a:prstDash val="solid"/>
                  <a:round/>
                  <a:headEnd/>
                  <a:tailEnd/>
                </a:ln>
              </p:spPr>
              <p:txBody>
                <a:bodyPr/>
                <a:lstStyle/>
                <a:p>
                  <a:endParaRPr lang="en-GB" dirty="0"/>
                </a:p>
              </p:txBody>
            </p:sp>
            <p:sp>
              <p:nvSpPr>
                <p:cNvPr id="444" name="Freeform 391"/>
                <p:cNvSpPr>
                  <a:spLocks/>
                </p:cNvSpPr>
                <p:nvPr/>
              </p:nvSpPr>
              <p:spPr bwMode="auto">
                <a:xfrm>
                  <a:off x="5241" y="2094"/>
                  <a:ext cx="44" cy="187"/>
                </a:xfrm>
                <a:custGeom>
                  <a:avLst/>
                  <a:gdLst>
                    <a:gd name="T0" fmla="*/ 14 w 96"/>
                    <a:gd name="T1" fmla="*/ 0 h 410"/>
                    <a:gd name="T2" fmla="*/ 17 w 96"/>
                    <a:gd name="T3" fmla="*/ 4 h 410"/>
                    <a:gd name="T4" fmla="*/ 24 w 96"/>
                    <a:gd name="T5" fmla="*/ 36 h 410"/>
                    <a:gd name="T6" fmla="*/ 21 w 96"/>
                    <a:gd name="T7" fmla="*/ 48 h 410"/>
                    <a:gd name="T8" fmla="*/ 22 w 96"/>
                    <a:gd name="T9" fmla="*/ 66 h 410"/>
                    <a:gd name="T10" fmla="*/ 37 w 96"/>
                    <a:gd name="T11" fmla="*/ 115 h 410"/>
                    <a:gd name="T12" fmla="*/ 44 w 96"/>
                    <a:gd name="T13" fmla="*/ 128 h 410"/>
                    <a:gd name="T14" fmla="*/ 31 w 96"/>
                    <a:gd name="T15" fmla="*/ 116 h 410"/>
                    <a:gd name="T16" fmla="*/ 20 w 96"/>
                    <a:gd name="T17" fmla="*/ 119 h 410"/>
                    <a:gd name="T18" fmla="*/ 14 w 96"/>
                    <a:gd name="T19" fmla="*/ 153 h 410"/>
                    <a:gd name="T20" fmla="*/ 21 w 96"/>
                    <a:gd name="T21" fmla="*/ 168 h 410"/>
                    <a:gd name="T22" fmla="*/ 26 w 96"/>
                    <a:gd name="T23" fmla="*/ 171 h 410"/>
                    <a:gd name="T24" fmla="*/ 28 w 96"/>
                    <a:gd name="T25" fmla="*/ 182 h 410"/>
                    <a:gd name="T26" fmla="*/ 26 w 96"/>
                    <a:gd name="T27" fmla="*/ 186 h 410"/>
                    <a:gd name="T28" fmla="*/ 24 w 96"/>
                    <a:gd name="T29" fmla="*/ 175 h 410"/>
                    <a:gd name="T30" fmla="*/ 14 w 96"/>
                    <a:gd name="T31" fmla="*/ 172 h 410"/>
                    <a:gd name="T32" fmla="*/ 7 w 96"/>
                    <a:gd name="T33" fmla="*/ 187 h 410"/>
                    <a:gd name="T34" fmla="*/ 4 w 96"/>
                    <a:gd name="T35" fmla="*/ 186 h 410"/>
                    <a:gd name="T36" fmla="*/ 4 w 96"/>
                    <a:gd name="T37" fmla="*/ 172 h 410"/>
                    <a:gd name="T38" fmla="*/ 8 w 96"/>
                    <a:gd name="T39" fmla="*/ 144 h 410"/>
                    <a:gd name="T40" fmla="*/ 4 w 96"/>
                    <a:gd name="T41" fmla="*/ 129 h 410"/>
                    <a:gd name="T42" fmla="*/ 8 w 96"/>
                    <a:gd name="T43" fmla="*/ 102 h 410"/>
                    <a:gd name="T44" fmla="*/ 6 w 96"/>
                    <a:gd name="T45" fmla="*/ 85 h 410"/>
                    <a:gd name="T46" fmla="*/ 7 w 96"/>
                    <a:gd name="T47" fmla="*/ 73 h 410"/>
                    <a:gd name="T48" fmla="*/ 0 w 96"/>
                    <a:gd name="T49" fmla="*/ 62 h 410"/>
                    <a:gd name="T50" fmla="*/ 0 w 96"/>
                    <a:gd name="T51" fmla="*/ 47 h 410"/>
                    <a:gd name="T52" fmla="*/ 3 w 96"/>
                    <a:gd name="T53" fmla="*/ 20 h 410"/>
                    <a:gd name="T54" fmla="*/ 12 w 96"/>
                    <a:gd name="T55" fmla="*/ 21 h 410"/>
                    <a:gd name="T56" fmla="*/ 16 w 96"/>
                    <a:gd name="T57" fmla="*/ 15 h 410"/>
                    <a:gd name="T58" fmla="*/ 10 w 96"/>
                    <a:gd name="T59" fmla="*/ 1 h 410"/>
                    <a:gd name="T60" fmla="*/ 14 w 96"/>
                    <a:gd name="T61" fmla="*/ 0 h 4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6" h="410">
                      <a:moveTo>
                        <a:pt x="31" y="0"/>
                      </a:moveTo>
                      <a:lnTo>
                        <a:pt x="37" y="8"/>
                      </a:lnTo>
                      <a:lnTo>
                        <a:pt x="52" y="80"/>
                      </a:lnTo>
                      <a:lnTo>
                        <a:pt x="45" y="106"/>
                      </a:lnTo>
                      <a:lnTo>
                        <a:pt x="48" y="145"/>
                      </a:lnTo>
                      <a:lnTo>
                        <a:pt x="81" y="252"/>
                      </a:lnTo>
                      <a:lnTo>
                        <a:pt x="96" y="281"/>
                      </a:lnTo>
                      <a:lnTo>
                        <a:pt x="68" y="255"/>
                      </a:lnTo>
                      <a:lnTo>
                        <a:pt x="44" y="262"/>
                      </a:lnTo>
                      <a:lnTo>
                        <a:pt x="31" y="335"/>
                      </a:lnTo>
                      <a:lnTo>
                        <a:pt x="45" y="369"/>
                      </a:lnTo>
                      <a:lnTo>
                        <a:pt x="57" y="374"/>
                      </a:lnTo>
                      <a:lnTo>
                        <a:pt x="60" y="399"/>
                      </a:lnTo>
                      <a:lnTo>
                        <a:pt x="57" y="407"/>
                      </a:lnTo>
                      <a:lnTo>
                        <a:pt x="53" y="384"/>
                      </a:lnTo>
                      <a:lnTo>
                        <a:pt x="31" y="377"/>
                      </a:lnTo>
                      <a:lnTo>
                        <a:pt x="16" y="410"/>
                      </a:lnTo>
                      <a:lnTo>
                        <a:pt x="9" y="407"/>
                      </a:lnTo>
                      <a:lnTo>
                        <a:pt x="8" y="377"/>
                      </a:lnTo>
                      <a:lnTo>
                        <a:pt x="18" y="316"/>
                      </a:lnTo>
                      <a:lnTo>
                        <a:pt x="8" y="283"/>
                      </a:lnTo>
                      <a:lnTo>
                        <a:pt x="18" y="223"/>
                      </a:lnTo>
                      <a:lnTo>
                        <a:pt x="13" y="187"/>
                      </a:lnTo>
                      <a:lnTo>
                        <a:pt x="16" y="161"/>
                      </a:lnTo>
                      <a:lnTo>
                        <a:pt x="1" y="137"/>
                      </a:lnTo>
                      <a:lnTo>
                        <a:pt x="0" y="104"/>
                      </a:lnTo>
                      <a:lnTo>
                        <a:pt x="6" y="44"/>
                      </a:lnTo>
                      <a:lnTo>
                        <a:pt x="26" y="47"/>
                      </a:lnTo>
                      <a:lnTo>
                        <a:pt x="34" y="32"/>
                      </a:lnTo>
                      <a:lnTo>
                        <a:pt x="21" y="3"/>
                      </a:lnTo>
                      <a:lnTo>
                        <a:pt x="31" y="0"/>
                      </a:lnTo>
                    </a:path>
                  </a:pathLst>
                </a:custGeom>
                <a:grpFill/>
                <a:ln w="6350" cmpd="sng">
                  <a:solidFill>
                    <a:schemeClr val="bg1">
                      <a:lumMod val="85000"/>
                    </a:schemeClr>
                  </a:solidFill>
                  <a:prstDash val="solid"/>
                  <a:round/>
                  <a:headEnd/>
                  <a:tailEnd/>
                </a:ln>
              </p:spPr>
              <p:txBody>
                <a:bodyPr/>
                <a:lstStyle/>
                <a:p>
                  <a:endParaRPr lang="en-GB" dirty="0"/>
                </a:p>
              </p:txBody>
            </p:sp>
          </p:grpSp>
          <p:grpSp>
            <p:nvGrpSpPr>
              <p:cNvPr id="270" name="Group 392"/>
              <p:cNvGrpSpPr>
                <a:grpSpLocks/>
              </p:cNvGrpSpPr>
              <p:nvPr/>
            </p:nvGrpSpPr>
            <p:grpSpPr bwMode="auto">
              <a:xfrm>
                <a:off x="3867" y="2068"/>
                <a:ext cx="1796" cy="1132"/>
                <a:chOff x="3683" y="1865"/>
                <a:chExt cx="1970" cy="1242"/>
              </a:xfrm>
              <a:grpFill/>
            </p:grpSpPr>
            <p:sp>
              <p:nvSpPr>
                <p:cNvPr id="271" name="Freeform 393"/>
                <p:cNvSpPr>
                  <a:spLocks/>
                </p:cNvSpPr>
                <p:nvPr/>
              </p:nvSpPr>
              <p:spPr bwMode="auto">
                <a:xfrm>
                  <a:off x="4205" y="2764"/>
                  <a:ext cx="35" cy="61"/>
                </a:xfrm>
                <a:custGeom>
                  <a:avLst/>
                  <a:gdLst>
                    <a:gd name="T0" fmla="*/ 7 w 43"/>
                    <a:gd name="T1" fmla="*/ 0 h 75"/>
                    <a:gd name="T2" fmla="*/ 5 w 43"/>
                    <a:gd name="T3" fmla="*/ 1 h 75"/>
                    <a:gd name="T4" fmla="*/ 10 w 43"/>
                    <a:gd name="T5" fmla="*/ 5 h 75"/>
                    <a:gd name="T6" fmla="*/ 7 w 43"/>
                    <a:gd name="T7" fmla="*/ 7 h 75"/>
                    <a:gd name="T8" fmla="*/ 2 w 43"/>
                    <a:gd name="T9" fmla="*/ 27 h 75"/>
                    <a:gd name="T10" fmla="*/ 0 w 43"/>
                    <a:gd name="T11" fmla="*/ 27 h 75"/>
                    <a:gd name="T12" fmla="*/ 2 w 43"/>
                    <a:gd name="T13" fmla="*/ 47 h 75"/>
                    <a:gd name="T14" fmla="*/ 8 w 43"/>
                    <a:gd name="T15" fmla="*/ 59 h 75"/>
                    <a:gd name="T16" fmla="*/ 18 w 43"/>
                    <a:gd name="T17" fmla="*/ 61 h 75"/>
                    <a:gd name="T18" fmla="*/ 34 w 43"/>
                    <a:gd name="T19" fmla="*/ 49 h 75"/>
                    <a:gd name="T20" fmla="*/ 35 w 43"/>
                    <a:gd name="T21" fmla="*/ 36 h 75"/>
                    <a:gd name="T22" fmla="*/ 20 w 43"/>
                    <a:gd name="T23" fmla="*/ 10 h 75"/>
                    <a:gd name="T24" fmla="*/ 11 w 43"/>
                    <a:gd name="T25" fmla="*/ 1 h 75"/>
                    <a:gd name="T26" fmla="*/ 7 w 43"/>
                    <a:gd name="T27" fmla="*/ 0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 h="75">
                      <a:moveTo>
                        <a:pt x="8" y="0"/>
                      </a:moveTo>
                      <a:lnTo>
                        <a:pt x="6" y="1"/>
                      </a:lnTo>
                      <a:lnTo>
                        <a:pt x="12" y="6"/>
                      </a:lnTo>
                      <a:lnTo>
                        <a:pt x="8" y="8"/>
                      </a:lnTo>
                      <a:lnTo>
                        <a:pt x="3" y="33"/>
                      </a:lnTo>
                      <a:lnTo>
                        <a:pt x="0" y="33"/>
                      </a:lnTo>
                      <a:lnTo>
                        <a:pt x="3" y="58"/>
                      </a:lnTo>
                      <a:lnTo>
                        <a:pt x="10" y="73"/>
                      </a:lnTo>
                      <a:lnTo>
                        <a:pt x="22" y="75"/>
                      </a:lnTo>
                      <a:lnTo>
                        <a:pt x="42" y="60"/>
                      </a:lnTo>
                      <a:lnTo>
                        <a:pt x="43" y="44"/>
                      </a:lnTo>
                      <a:lnTo>
                        <a:pt x="24" y="12"/>
                      </a:lnTo>
                      <a:lnTo>
                        <a:pt x="13" y="1"/>
                      </a:lnTo>
                      <a:lnTo>
                        <a:pt x="8" y="0"/>
                      </a:lnTo>
                      <a:close/>
                    </a:path>
                  </a:pathLst>
                </a:custGeom>
                <a:grpFill/>
                <a:ln w="6350" cmpd="sng">
                  <a:solidFill>
                    <a:schemeClr val="bg1">
                      <a:lumMod val="85000"/>
                    </a:schemeClr>
                  </a:solidFill>
                  <a:round/>
                  <a:headEnd/>
                  <a:tailEnd/>
                </a:ln>
              </p:spPr>
              <p:txBody>
                <a:bodyPr/>
                <a:lstStyle/>
                <a:p>
                  <a:endParaRPr lang="en-GB" dirty="0"/>
                </a:p>
              </p:txBody>
            </p:sp>
            <p:grpSp>
              <p:nvGrpSpPr>
                <p:cNvPr id="272" name="Group 394"/>
                <p:cNvGrpSpPr>
                  <a:grpSpLocks/>
                </p:cNvGrpSpPr>
                <p:nvPr/>
              </p:nvGrpSpPr>
              <p:grpSpPr bwMode="auto">
                <a:xfrm>
                  <a:off x="5583" y="2738"/>
                  <a:ext cx="70" cy="48"/>
                  <a:chOff x="7808" y="3991"/>
                  <a:chExt cx="86" cy="58"/>
                </a:xfrm>
                <a:grpFill/>
              </p:grpSpPr>
              <p:sp>
                <p:nvSpPr>
                  <p:cNvPr id="418" name="Freeform 395"/>
                  <p:cNvSpPr>
                    <a:spLocks/>
                  </p:cNvSpPr>
                  <p:nvPr/>
                </p:nvSpPr>
                <p:spPr bwMode="auto">
                  <a:xfrm>
                    <a:off x="7888" y="4040"/>
                    <a:ext cx="6" cy="9"/>
                  </a:xfrm>
                  <a:custGeom>
                    <a:avLst/>
                    <a:gdLst>
                      <a:gd name="T0" fmla="*/ 0 w 6"/>
                      <a:gd name="T1" fmla="*/ 0 h 9"/>
                      <a:gd name="T2" fmla="*/ 6 w 6"/>
                      <a:gd name="T3" fmla="*/ 5 h 9"/>
                      <a:gd name="T4" fmla="*/ 5 w 6"/>
                      <a:gd name="T5" fmla="*/ 9 h 9"/>
                      <a:gd name="T6" fmla="*/ 0 w 6"/>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9">
                        <a:moveTo>
                          <a:pt x="0" y="0"/>
                        </a:moveTo>
                        <a:lnTo>
                          <a:pt x="6" y="5"/>
                        </a:lnTo>
                        <a:lnTo>
                          <a:pt x="5" y="9"/>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19" name="Freeform 396"/>
                  <p:cNvSpPr>
                    <a:spLocks/>
                  </p:cNvSpPr>
                  <p:nvPr/>
                </p:nvSpPr>
                <p:spPr bwMode="auto">
                  <a:xfrm>
                    <a:off x="7808" y="3991"/>
                    <a:ext cx="6" cy="5"/>
                  </a:xfrm>
                  <a:custGeom>
                    <a:avLst/>
                    <a:gdLst>
                      <a:gd name="T0" fmla="*/ 2 w 6"/>
                      <a:gd name="T1" fmla="*/ 0 h 5"/>
                      <a:gd name="T2" fmla="*/ 6 w 6"/>
                      <a:gd name="T3" fmla="*/ 0 h 5"/>
                      <a:gd name="T4" fmla="*/ 0 w 6"/>
                      <a:gd name="T5" fmla="*/ 5 h 5"/>
                      <a:gd name="T6" fmla="*/ 0 w 6"/>
                      <a:gd name="T7" fmla="*/ 1 h 5"/>
                      <a:gd name="T8" fmla="*/ 2 w 6"/>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
                        <a:moveTo>
                          <a:pt x="2" y="0"/>
                        </a:moveTo>
                        <a:lnTo>
                          <a:pt x="6" y="0"/>
                        </a:lnTo>
                        <a:lnTo>
                          <a:pt x="0" y="5"/>
                        </a:lnTo>
                        <a:lnTo>
                          <a:pt x="0" y="1"/>
                        </a:lnTo>
                        <a:lnTo>
                          <a:pt x="2" y="0"/>
                        </a:lnTo>
                        <a:close/>
                      </a:path>
                    </a:pathLst>
                  </a:custGeom>
                  <a:grpFill/>
                  <a:ln w="6350" cmpd="sng">
                    <a:solidFill>
                      <a:schemeClr val="bg1">
                        <a:lumMod val="85000"/>
                      </a:schemeClr>
                    </a:solidFill>
                    <a:round/>
                    <a:headEnd/>
                    <a:tailEnd/>
                  </a:ln>
                </p:spPr>
                <p:txBody>
                  <a:bodyPr/>
                  <a:lstStyle/>
                  <a:p>
                    <a:endParaRPr lang="en-GB" dirty="0"/>
                  </a:p>
                </p:txBody>
              </p:sp>
              <p:sp>
                <p:nvSpPr>
                  <p:cNvPr id="420" name="Freeform 397"/>
                  <p:cNvSpPr>
                    <a:spLocks/>
                  </p:cNvSpPr>
                  <p:nvPr/>
                </p:nvSpPr>
                <p:spPr bwMode="auto">
                  <a:xfrm>
                    <a:off x="7812" y="4033"/>
                    <a:ext cx="13" cy="11"/>
                  </a:xfrm>
                  <a:custGeom>
                    <a:avLst/>
                    <a:gdLst>
                      <a:gd name="T0" fmla="*/ 0 w 13"/>
                      <a:gd name="T1" fmla="*/ 0 h 11"/>
                      <a:gd name="T2" fmla="*/ 10 w 13"/>
                      <a:gd name="T3" fmla="*/ 0 h 11"/>
                      <a:gd name="T4" fmla="*/ 13 w 13"/>
                      <a:gd name="T5" fmla="*/ 11 h 11"/>
                      <a:gd name="T6" fmla="*/ 8 w 13"/>
                      <a:gd name="T7" fmla="*/ 3 h 11"/>
                      <a:gd name="T8" fmla="*/ 0 w 13"/>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1">
                        <a:moveTo>
                          <a:pt x="0" y="0"/>
                        </a:moveTo>
                        <a:lnTo>
                          <a:pt x="10" y="0"/>
                        </a:lnTo>
                        <a:lnTo>
                          <a:pt x="13" y="11"/>
                        </a:lnTo>
                        <a:lnTo>
                          <a:pt x="8" y="3"/>
                        </a:lnTo>
                        <a:lnTo>
                          <a:pt x="0" y="0"/>
                        </a:lnTo>
                        <a:close/>
                      </a:path>
                    </a:pathLst>
                  </a:custGeom>
                  <a:grpFill/>
                  <a:ln w="6350" cmpd="sng">
                    <a:solidFill>
                      <a:schemeClr val="bg1">
                        <a:lumMod val="85000"/>
                      </a:schemeClr>
                    </a:solidFill>
                    <a:round/>
                    <a:headEnd/>
                    <a:tailEnd/>
                  </a:ln>
                </p:spPr>
                <p:txBody>
                  <a:bodyPr/>
                  <a:lstStyle/>
                  <a:p>
                    <a:endParaRPr lang="en-GB" dirty="0"/>
                  </a:p>
                </p:txBody>
              </p:sp>
            </p:grpSp>
            <p:sp>
              <p:nvSpPr>
                <p:cNvPr id="273" name="Freeform 398"/>
                <p:cNvSpPr>
                  <a:spLocks/>
                </p:cNvSpPr>
                <p:nvPr/>
              </p:nvSpPr>
              <p:spPr bwMode="auto">
                <a:xfrm>
                  <a:off x="3902" y="2260"/>
                  <a:ext cx="228" cy="175"/>
                </a:xfrm>
                <a:custGeom>
                  <a:avLst/>
                  <a:gdLst>
                    <a:gd name="T0" fmla="*/ 114 w 279"/>
                    <a:gd name="T1" fmla="*/ 25 h 214"/>
                    <a:gd name="T2" fmla="*/ 133 w 279"/>
                    <a:gd name="T3" fmla="*/ 24 h 214"/>
                    <a:gd name="T4" fmla="*/ 143 w 279"/>
                    <a:gd name="T5" fmla="*/ 17 h 214"/>
                    <a:gd name="T6" fmla="*/ 156 w 279"/>
                    <a:gd name="T7" fmla="*/ 16 h 214"/>
                    <a:gd name="T8" fmla="*/ 165 w 279"/>
                    <a:gd name="T9" fmla="*/ 0 h 214"/>
                    <a:gd name="T10" fmla="*/ 170 w 279"/>
                    <a:gd name="T11" fmla="*/ 10 h 214"/>
                    <a:gd name="T12" fmla="*/ 173 w 279"/>
                    <a:gd name="T13" fmla="*/ 28 h 214"/>
                    <a:gd name="T14" fmla="*/ 206 w 279"/>
                    <a:gd name="T15" fmla="*/ 20 h 214"/>
                    <a:gd name="T16" fmla="*/ 212 w 279"/>
                    <a:gd name="T17" fmla="*/ 25 h 214"/>
                    <a:gd name="T18" fmla="*/ 228 w 279"/>
                    <a:gd name="T19" fmla="*/ 23 h 214"/>
                    <a:gd name="T20" fmla="*/ 221 w 279"/>
                    <a:gd name="T21" fmla="*/ 28 h 214"/>
                    <a:gd name="T22" fmla="*/ 210 w 279"/>
                    <a:gd name="T23" fmla="*/ 33 h 214"/>
                    <a:gd name="T24" fmla="*/ 172 w 279"/>
                    <a:gd name="T25" fmla="*/ 47 h 214"/>
                    <a:gd name="T26" fmla="*/ 177 w 279"/>
                    <a:gd name="T27" fmla="*/ 60 h 214"/>
                    <a:gd name="T28" fmla="*/ 167 w 279"/>
                    <a:gd name="T29" fmla="*/ 79 h 214"/>
                    <a:gd name="T30" fmla="*/ 166 w 279"/>
                    <a:gd name="T31" fmla="*/ 88 h 214"/>
                    <a:gd name="T32" fmla="*/ 157 w 279"/>
                    <a:gd name="T33" fmla="*/ 100 h 214"/>
                    <a:gd name="T34" fmla="*/ 138 w 279"/>
                    <a:gd name="T35" fmla="*/ 119 h 214"/>
                    <a:gd name="T36" fmla="*/ 133 w 279"/>
                    <a:gd name="T37" fmla="*/ 134 h 214"/>
                    <a:gd name="T38" fmla="*/ 121 w 279"/>
                    <a:gd name="T39" fmla="*/ 130 h 214"/>
                    <a:gd name="T40" fmla="*/ 116 w 279"/>
                    <a:gd name="T41" fmla="*/ 138 h 214"/>
                    <a:gd name="T42" fmla="*/ 94 w 279"/>
                    <a:gd name="T43" fmla="*/ 146 h 214"/>
                    <a:gd name="T44" fmla="*/ 92 w 279"/>
                    <a:gd name="T45" fmla="*/ 167 h 214"/>
                    <a:gd name="T46" fmla="*/ 62 w 279"/>
                    <a:gd name="T47" fmla="*/ 171 h 214"/>
                    <a:gd name="T48" fmla="*/ 47 w 279"/>
                    <a:gd name="T49" fmla="*/ 172 h 214"/>
                    <a:gd name="T50" fmla="*/ 7 w 279"/>
                    <a:gd name="T51" fmla="*/ 167 h 214"/>
                    <a:gd name="T52" fmla="*/ 20 w 279"/>
                    <a:gd name="T53" fmla="*/ 141 h 214"/>
                    <a:gd name="T54" fmla="*/ 4 w 279"/>
                    <a:gd name="T55" fmla="*/ 130 h 214"/>
                    <a:gd name="T56" fmla="*/ 5 w 279"/>
                    <a:gd name="T57" fmla="*/ 96 h 214"/>
                    <a:gd name="T58" fmla="*/ 0 w 279"/>
                    <a:gd name="T59" fmla="*/ 88 h 214"/>
                    <a:gd name="T60" fmla="*/ 7 w 279"/>
                    <a:gd name="T61" fmla="*/ 82 h 214"/>
                    <a:gd name="T62" fmla="*/ 13 w 279"/>
                    <a:gd name="T63" fmla="*/ 52 h 214"/>
                    <a:gd name="T64" fmla="*/ 17 w 279"/>
                    <a:gd name="T65" fmla="*/ 60 h 214"/>
                    <a:gd name="T66" fmla="*/ 41 w 279"/>
                    <a:gd name="T67" fmla="*/ 61 h 214"/>
                    <a:gd name="T68" fmla="*/ 42 w 279"/>
                    <a:gd name="T69" fmla="*/ 52 h 214"/>
                    <a:gd name="T70" fmla="*/ 71 w 279"/>
                    <a:gd name="T71" fmla="*/ 25 h 214"/>
                    <a:gd name="T72" fmla="*/ 83 w 279"/>
                    <a:gd name="T73" fmla="*/ 20 h 2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79" h="214">
                      <a:moveTo>
                        <a:pt x="119" y="26"/>
                      </a:moveTo>
                      <a:lnTo>
                        <a:pt x="140" y="30"/>
                      </a:lnTo>
                      <a:lnTo>
                        <a:pt x="147" y="38"/>
                      </a:lnTo>
                      <a:lnTo>
                        <a:pt x="163" y="29"/>
                      </a:lnTo>
                      <a:lnTo>
                        <a:pt x="172" y="34"/>
                      </a:lnTo>
                      <a:lnTo>
                        <a:pt x="175" y="21"/>
                      </a:lnTo>
                      <a:lnTo>
                        <a:pt x="188" y="24"/>
                      </a:lnTo>
                      <a:lnTo>
                        <a:pt x="191" y="19"/>
                      </a:lnTo>
                      <a:lnTo>
                        <a:pt x="189" y="15"/>
                      </a:lnTo>
                      <a:lnTo>
                        <a:pt x="202" y="0"/>
                      </a:lnTo>
                      <a:lnTo>
                        <a:pt x="210" y="5"/>
                      </a:lnTo>
                      <a:lnTo>
                        <a:pt x="208" y="12"/>
                      </a:lnTo>
                      <a:lnTo>
                        <a:pt x="214" y="15"/>
                      </a:lnTo>
                      <a:lnTo>
                        <a:pt x="212" y="34"/>
                      </a:lnTo>
                      <a:lnTo>
                        <a:pt x="217" y="45"/>
                      </a:lnTo>
                      <a:lnTo>
                        <a:pt x="252" y="25"/>
                      </a:lnTo>
                      <a:lnTo>
                        <a:pt x="258" y="26"/>
                      </a:lnTo>
                      <a:lnTo>
                        <a:pt x="259" y="31"/>
                      </a:lnTo>
                      <a:lnTo>
                        <a:pt x="271" y="28"/>
                      </a:lnTo>
                      <a:lnTo>
                        <a:pt x="279" y="28"/>
                      </a:lnTo>
                      <a:lnTo>
                        <a:pt x="277" y="31"/>
                      </a:lnTo>
                      <a:lnTo>
                        <a:pt x="271" y="34"/>
                      </a:lnTo>
                      <a:lnTo>
                        <a:pt x="275" y="36"/>
                      </a:lnTo>
                      <a:lnTo>
                        <a:pt x="257" y="40"/>
                      </a:lnTo>
                      <a:lnTo>
                        <a:pt x="236" y="41"/>
                      </a:lnTo>
                      <a:lnTo>
                        <a:pt x="210" y="57"/>
                      </a:lnTo>
                      <a:lnTo>
                        <a:pt x="208" y="59"/>
                      </a:lnTo>
                      <a:lnTo>
                        <a:pt x="217" y="73"/>
                      </a:lnTo>
                      <a:lnTo>
                        <a:pt x="216" y="81"/>
                      </a:lnTo>
                      <a:lnTo>
                        <a:pt x="204" y="97"/>
                      </a:lnTo>
                      <a:lnTo>
                        <a:pt x="207" y="100"/>
                      </a:lnTo>
                      <a:lnTo>
                        <a:pt x="203" y="108"/>
                      </a:lnTo>
                      <a:lnTo>
                        <a:pt x="184" y="108"/>
                      </a:lnTo>
                      <a:lnTo>
                        <a:pt x="192" y="122"/>
                      </a:lnTo>
                      <a:lnTo>
                        <a:pt x="175" y="129"/>
                      </a:lnTo>
                      <a:lnTo>
                        <a:pt x="169" y="146"/>
                      </a:lnTo>
                      <a:lnTo>
                        <a:pt x="171" y="157"/>
                      </a:lnTo>
                      <a:lnTo>
                        <a:pt x="163" y="164"/>
                      </a:lnTo>
                      <a:lnTo>
                        <a:pt x="157" y="159"/>
                      </a:lnTo>
                      <a:lnTo>
                        <a:pt x="148" y="159"/>
                      </a:lnTo>
                      <a:lnTo>
                        <a:pt x="139" y="167"/>
                      </a:lnTo>
                      <a:lnTo>
                        <a:pt x="142" y="169"/>
                      </a:lnTo>
                      <a:lnTo>
                        <a:pt x="123" y="171"/>
                      </a:lnTo>
                      <a:lnTo>
                        <a:pt x="115" y="179"/>
                      </a:lnTo>
                      <a:lnTo>
                        <a:pt x="114" y="202"/>
                      </a:lnTo>
                      <a:lnTo>
                        <a:pt x="112" y="204"/>
                      </a:lnTo>
                      <a:lnTo>
                        <a:pt x="89" y="210"/>
                      </a:lnTo>
                      <a:lnTo>
                        <a:pt x="76" y="209"/>
                      </a:lnTo>
                      <a:lnTo>
                        <a:pt x="70" y="214"/>
                      </a:lnTo>
                      <a:lnTo>
                        <a:pt x="57" y="210"/>
                      </a:lnTo>
                      <a:lnTo>
                        <a:pt x="37" y="214"/>
                      </a:lnTo>
                      <a:lnTo>
                        <a:pt x="8" y="204"/>
                      </a:lnTo>
                      <a:lnTo>
                        <a:pt x="21" y="185"/>
                      </a:lnTo>
                      <a:lnTo>
                        <a:pt x="24" y="173"/>
                      </a:lnTo>
                      <a:lnTo>
                        <a:pt x="17" y="164"/>
                      </a:lnTo>
                      <a:lnTo>
                        <a:pt x="5" y="159"/>
                      </a:lnTo>
                      <a:lnTo>
                        <a:pt x="1" y="132"/>
                      </a:lnTo>
                      <a:lnTo>
                        <a:pt x="6" y="118"/>
                      </a:lnTo>
                      <a:lnTo>
                        <a:pt x="0" y="113"/>
                      </a:lnTo>
                      <a:lnTo>
                        <a:pt x="0" y="107"/>
                      </a:lnTo>
                      <a:lnTo>
                        <a:pt x="0" y="104"/>
                      </a:lnTo>
                      <a:lnTo>
                        <a:pt x="8" y="100"/>
                      </a:lnTo>
                      <a:lnTo>
                        <a:pt x="12" y="88"/>
                      </a:lnTo>
                      <a:lnTo>
                        <a:pt x="16" y="64"/>
                      </a:lnTo>
                      <a:lnTo>
                        <a:pt x="15" y="69"/>
                      </a:lnTo>
                      <a:lnTo>
                        <a:pt x="21" y="73"/>
                      </a:lnTo>
                      <a:lnTo>
                        <a:pt x="44" y="79"/>
                      </a:lnTo>
                      <a:lnTo>
                        <a:pt x="50" y="74"/>
                      </a:lnTo>
                      <a:lnTo>
                        <a:pt x="54" y="68"/>
                      </a:lnTo>
                      <a:lnTo>
                        <a:pt x="51" y="64"/>
                      </a:lnTo>
                      <a:lnTo>
                        <a:pt x="79" y="52"/>
                      </a:lnTo>
                      <a:lnTo>
                        <a:pt x="87" y="30"/>
                      </a:lnTo>
                      <a:lnTo>
                        <a:pt x="96" y="30"/>
                      </a:lnTo>
                      <a:lnTo>
                        <a:pt x="102" y="24"/>
                      </a:lnTo>
                      <a:lnTo>
                        <a:pt x="119" y="26"/>
                      </a:lnTo>
                      <a:close/>
                    </a:path>
                  </a:pathLst>
                </a:custGeom>
                <a:grpFill/>
                <a:ln w="6350" cmpd="sng">
                  <a:solidFill>
                    <a:schemeClr val="bg1">
                      <a:lumMod val="85000"/>
                    </a:schemeClr>
                  </a:solidFill>
                  <a:round/>
                  <a:headEnd/>
                  <a:tailEnd/>
                </a:ln>
              </p:spPr>
              <p:txBody>
                <a:bodyPr/>
                <a:lstStyle/>
                <a:p>
                  <a:endParaRPr lang="en-GB" dirty="0"/>
                </a:p>
              </p:txBody>
            </p:sp>
            <p:sp>
              <p:nvSpPr>
                <p:cNvPr id="274" name="Freeform 399"/>
                <p:cNvSpPr>
                  <a:spLocks/>
                </p:cNvSpPr>
                <p:nvPr/>
              </p:nvSpPr>
              <p:spPr bwMode="auto">
                <a:xfrm>
                  <a:off x="3831" y="2489"/>
                  <a:ext cx="5" cy="12"/>
                </a:xfrm>
                <a:custGeom>
                  <a:avLst/>
                  <a:gdLst>
                    <a:gd name="T0" fmla="*/ 3 w 6"/>
                    <a:gd name="T1" fmla="*/ 12 h 14"/>
                    <a:gd name="T2" fmla="*/ 5 w 6"/>
                    <a:gd name="T3" fmla="*/ 0 h 14"/>
                    <a:gd name="T4" fmla="*/ 0 w 6"/>
                    <a:gd name="T5" fmla="*/ 4 h 14"/>
                    <a:gd name="T6" fmla="*/ 0 w 6"/>
                    <a:gd name="T7" fmla="*/ 11 h 14"/>
                    <a:gd name="T8" fmla="*/ 3 w 6"/>
                    <a:gd name="T9" fmla="*/ 1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4">
                      <a:moveTo>
                        <a:pt x="4" y="14"/>
                      </a:moveTo>
                      <a:lnTo>
                        <a:pt x="6" y="0"/>
                      </a:lnTo>
                      <a:lnTo>
                        <a:pt x="0" y="5"/>
                      </a:lnTo>
                      <a:lnTo>
                        <a:pt x="0" y="13"/>
                      </a:lnTo>
                      <a:lnTo>
                        <a:pt x="4" y="14"/>
                      </a:lnTo>
                      <a:close/>
                    </a:path>
                  </a:pathLst>
                </a:custGeom>
                <a:grpFill/>
                <a:ln w="6350" cmpd="sng">
                  <a:solidFill>
                    <a:schemeClr val="bg1">
                      <a:lumMod val="85000"/>
                    </a:schemeClr>
                  </a:solidFill>
                  <a:round/>
                  <a:headEnd/>
                  <a:tailEnd/>
                </a:ln>
              </p:spPr>
              <p:txBody>
                <a:bodyPr/>
                <a:lstStyle/>
                <a:p>
                  <a:endParaRPr lang="en-GB" dirty="0"/>
                </a:p>
              </p:txBody>
            </p:sp>
            <p:sp>
              <p:nvSpPr>
                <p:cNvPr id="275" name="Freeform 400"/>
                <p:cNvSpPr>
                  <a:spLocks/>
                </p:cNvSpPr>
                <p:nvPr/>
              </p:nvSpPr>
              <p:spPr bwMode="auto">
                <a:xfrm>
                  <a:off x="3909" y="2290"/>
                  <a:ext cx="264" cy="244"/>
                </a:xfrm>
                <a:custGeom>
                  <a:avLst/>
                  <a:gdLst>
                    <a:gd name="T0" fmla="*/ 104 w 324"/>
                    <a:gd name="T1" fmla="*/ 242 h 299"/>
                    <a:gd name="T2" fmla="*/ 93 w 324"/>
                    <a:gd name="T3" fmla="*/ 225 h 299"/>
                    <a:gd name="T4" fmla="*/ 64 w 324"/>
                    <a:gd name="T5" fmla="*/ 217 h 299"/>
                    <a:gd name="T6" fmla="*/ 59 w 324"/>
                    <a:gd name="T7" fmla="*/ 220 h 299"/>
                    <a:gd name="T8" fmla="*/ 20 w 324"/>
                    <a:gd name="T9" fmla="*/ 220 h 299"/>
                    <a:gd name="T10" fmla="*/ 11 w 324"/>
                    <a:gd name="T11" fmla="*/ 220 h 299"/>
                    <a:gd name="T12" fmla="*/ 21 w 324"/>
                    <a:gd name="T13" fmla="*/ 197 h 299"/>
                    <a:gd name="T14" fmla="*/ 37 w 324"/>
                    <a:gd name="T15" fmla="*/ 185 h 299"/>
                    <a:gd name="T16" fmla="*/ 29 w 324"/>
                    <a:gd name="T17" fmla="*/ 167 h 299"/>
                    <a:gd name="T18" fmla="*/ 0 w 324"/>
                    <a:gd name="T19" fmla="*/ 137 h 299"/>
                    <a:gd name="T20" fmla="*/ 40 w 324"/>
                    <a:gd name="T21" fmla="*/ 142 h 299"/>
                    <a:gd name="T22" fmla="*/ 55 w 324"/>
                    <a:gd name="T23" fmla="*/ 141 h 299"/>
                    <a:gd name="T24" fmla="*/ 85 w 324"/>
                    <a:gd name="T25" fmla="*/ 137 h 299"/>
                    <a:gd name="T26" fmla="*/ 87 w 324"/>
                    <a:gd name="T27" fmla="*/ 117 h 299"/>
                    <a:gd name="T28" fmla="*/ 109 w 324"/>
                    <a:gd name="T29" fmla="*/ 109 h 299"/>
                    <a:gd name="T30" fmla="*/ 114 w 324"/>
                    <a:gd name="T31" fmla="*/ 100 h 299"/>
                    <a:gd name="T32" fmla="*/ 126 w 324"/>
                    <a:gd name="T33" fmla="*/ 104 h 299"/>
                    <a:gd name="T34" fmla="*/ 131 w 324"/>
                    <a:gd name="T35" fmla="*/ 90 h 299"/>
                    <a:gd name="T36" fmla="*/ 150 w 324"/>
                    <a:gd name="T37" fmla="*/ 70 h 299"/>
                    <a:gd name="T38" fmla="*/ 159 w 324"/>
                    <a:gd name="T39" fmla="*/ 59 h 299"/>
                    <a:gd name="T40" fmla="*/ 160 w 324"/>
                    <a:gd name="T41" fmla="*/ 50 h 299"/>
                    <a:gd name="T42" fmla="*/ 170 w 324"/>
                    <a:gd name="T43" fmla="*/ 30 h 299"/>
                    <a:gd name="T44" fmla="*/ 165 w 324"/>
                    <a:gd name="T45" fmla="*/ 17 h 299"/>
                    <a:gd name="T46" fmla="*/ 203 w 324"/>
                    <a:gd name="T47" fmla="*/ 3 h 299"/>
                    <a:gd name="T48" fmla="*/ 229 w 324"/>
                    <a:gd name="T49" fmla="*/ 2 h 299"/>
                    <a:gd name="T50" fmla="*/ 235 w 324"/>
                    <a:gd name="T51" fmla="*/ 7 h 299"/>
                    <a:gd name="T52" fmla="*/ 238 w 324"/>
                    <a:gd name="T53" fmla="*/ 19 h 299"/>
                    <a:gd name="T54" fmla="*/ 248 w 324"/>
                    <a:gd name="T55" fmla="*/ 22 h 299"/>
                    <a:gd name="T56" fmla="*/ 264 w 324"/>
                    <a:gd name="T57" fmla="*/ 31 h 299"/>
                    <a:gd name="T58" fmla="*/ 251 w 324"/>
                    <a:gd name="T59" fmla="*/ 45 h 299"/>
                    <a:gd name="T60" fmla="*/ 231 w 324"/>
                    <a:gd name="T61" fmla="*/ 48 h 299"/>
                    <a:gd name="T62" fmla="*/ 205 w 324"/>
                    <a:gd name="T63" fmla="*/ 44 h 299"/>
                    <a:gd name="T64" fmla="*/ 206 w 324"/>
                    <a:gd name="T65" fmla="*/ 53 h 299"/>
                    <a:gd name="T66" fmla="*/ 210 w 324"/>
                    <a:gd name="T67" fmla="*/ 60 h 299"/>
                    <a:gd name="T68" fmla="*/ 210 w 324"/>
                    <a:gd name="T69" fmla="*/ 68 h 299"/>
                    <a:gd name="T70" fmla="*/ 211 w 324"/>
                    <a:gd name="T71" fmla="*/ 80 h 299"/>
                    <a:gd name="T72" fmla="*/ 218 w 324"/>
                    <a:gd name="T73" fmla="*/ 87 h 299"/>
                    <a:gd name="T74" fmla="*/ 229 w 324"/>
                    <a:gd name="T75" fmla="*/ 93 h 299"/>
                    <a:gd name="T76" fmla="*/ 215 w 324"/>
                    <a:gd name="T77" fmla="*/ 104 h 299"/>
                    <a:gd name="T78" fmla="*/ 215 w 324"/>
                    <a:gd name="T79" fmla="*/ 111 h 299"/>
                    <a:gd name="T80" fmla="*/ 211 w 324"/>
                    <a:gd name="T81" fmla="*/ 118 h 299"/>
                    <a:gd name="T82" fmla="*/ 204 w 324"/>
                    <a:gd name="T83" fmla="*/ 134 h 299"/>
                    <a:gd name="T84" fmla="*/ 189 w 324"/>
                    <a:gd name="T85" fmla="*/ 153 h 299"/>
                    <a:gd name="T86" fmla="*/ 173 w 324"/>
                    <a:gd name="T87" fmla="*/ 171 h 299"/>
                    <a:gd name="T88" fmla="*/ 152 w 324"/>
                    <a:gd name="T89" fmla="*/ 169 h 299"/>
                    <a:gd name="T90" fmla="*/ 136 w 324"/>
                    <a:gd name="T91" fmla="*/ 195 h 299"/>
                    <a:gd name="T92" fmla="*/ 146 w 324"/>
                    <a:gd name="T93" fmla="*/ 207 h 299"/>
                    <a:gd name="T94" fmla="*/ 161 w 324"/>
                    <a:gd name="T95" fmla="*/ 233 h 299"/>
                    <a:gd name="T96" fmla="*/ 152 w 324"/>
                    <a:gd name="T97" fmla="*/ 233 h 299"/>
                    <a:gd name="T98" fmla="*/ 125 w 324"/>
                    <a:gd name="T99" fmla="*/ 233 h 299"/>
                    <a:gd name="T100" fmla="*/ 117 w 324"/>
                    <a:gd name="T101" fmla="*/ 241 h 2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299">
                      <a:moveTo>
                        <a:pt x="137" y="299"/>
                      </a:moveTo>
                      <a:lnTo>
                        <a:pt x="128" y="296"/>
                      </a:lnTo>
                      <a:lnTo>
                        <a:pt x="121" y="279"/>
                      </a:lnTo>
                      <a:lnTo>
                        <a:pt x="114" y="276"/>
                      </a:lnTo>
                      <a:lnTo>
                        <a:pt x="108" y="265"/>
                      </a:lnTo>
                      <a:lnTo>
                        <a:pt x="79" y="266"/>
                      </a:lnTo>
                      <a:lnTo>
                        <a:pt x="75" y="265"/>
                      </a:lnTo>
                      <a:lnTo>
                        <a:pt x="72" y="270"/>
                      </a:lnTo>
                      <a:lnTo>
                        <a:pt x="63" y="265"/>
                      </a:lnTo>
                      <a:lnTo>
                        <a:pt x="24" y="269"/>
                      </a:lnTo>
                      <a:lnTo>
                        <a:pt x="17" y="272"/>
                      </a:lnTo>
                      <a:lnTo>
                        <a:pt x="14" y="270"/>
                      </a:lnTo>
                      <a:lnTo>
                        <a:pt x="19" y="249"/>
                      </a:lnTo>
                      <a:lnTo>
                        <a:pt x="26" y="242"/>
                      </a:lnTo>
                      <a:lnTo>
                        <a:pt x="41" y="237"/>
                      </a:lnTo>
                      <a:lnTo>
                        <a:pt x="46" y="227"/>
                      </a:lnTo>
                      <a:lnTo>
                        <a:pt x="37" y="223"/>
                      </a:lnTo>
                      <a:lnTo>
                        <a:pt x="36" y="205"/>
                      </a:lnTo>
                      <a:lnTo>
                        <a:pt x="14" y="192"/>
                      </a:lnTo>
                      <a:lnTo>
                        <a:pt x="0" y="168"/>
                      </a:lnTo>
                      <a:lnTo>
                        <a:pt x="29" y="178"/>
                      </a:lnTo>
                      <a:lnTo>
                        <a:pt x="49" y="174"/>
                      </a:lnTo>
                      <a:lnTo>
                        <a:pt x="62" y="178"/>
                      </a:lnTo>
                      <a:lnTo>
                        <a:pt x="68" y="173"/>
                      </a:lnTo>
                      <a:lnTo>
                        <a:pt x="81" y="174"/>
                      </a:lnTo>
                      <a:lnTo>
                        <a:pt x="104" y="168"/>
                      </a:lnTo>
                      <a:lnTo>
                        <a:pt x="106" y="166"/>
                      </a:lnTo>
                      <a:lnTo>
                        <a:pt x="107" y="143"/>
                      </a:lnTo>
                      <a:lnTo>
                        <a:pt x="115" y="135"/>
                      </a:lnTo>
                      <a:lnTo>
                        <a:pt x="134" y="133"/>
                      </a:lnTo>
                      <a:lnTo>
                        <a:pt x="131" y="131"/>
                      </a:lnTo>
                      <a:lnTo>
                        <a:pt x="140" y="123"/>
                      </a:lnTo>
                      <a:lnTo>
                        <a:pt x="149" y="123"/>
                      </a:lnTo>
                      <a:lnTo>
                        <a:pt x="155" y="128"/>
                      </a:lnTo>
                      <a:lnTo>
                        <a:pt x="163" y="121"/>
                      </a:lnTo>
                      <a:lnTo>
                        <a:pt x="161" y="110"/>
                      </a:lnTo>
                      <a:lnTo>
                        <a:pt x="167" y="93"/>
                      </a:lnTo>
                      <a:lnTo>
                        <a:pt x="184" y="86"/>
                      </a:lnTo>
                      <a:lnTo>
                        <a:pt x="176" y="72"/>
                      </a:lnTo>
                      <a:lnTo>
                        <a:pt x="195" y="72"/>
                      </a:lnTo>
                      <a:lnTo>
                        <a:pt x="199" y="64"/>
                      </a:lnTo>
                      <a:lnTo>
                        <a:pt x="196" y="61"/>
                      </a:lnTo>
                      <a:lnTo>
                        <a:pt x="208" y="45"/>
                      </a:lnTo>
                      <a:lnTo>
                        <a:pt x="209" y="37"/>
                      </a:lnTo>
                      <a:lnTo>
                        <a:pt x="200" y="23"/>
                      </a:lnTo>
                      <a:lnTo>
                        <a:pt x="202" y="21"/>
                      </a:lnTo>
                      <a:lnTo>
                        <a:pt x="228" y="5"/>
                      </a:lnTo>
                      <a:lnTo>
                        <a:pt x="249" y="4"/>
                      </a:lnTo>
                      <a:lnTo>
                        <a:pt x="267" y="0"/>
                      </a:lnTo>
                      <a:lnTo>
                        <a:pt x="281" y="3"/>
                      </a:lnTo>
                      <a:lnTo>
                        <a:pt x="282" y="9"/>
                      </a:lnTo>
                      <a:lnTo>
                        <a:pt x="289" y="9"/>
                      </a:lnTo>
                      <a:lnTo>
                        <a:pt x="293" y="14"/>
                      </a:lnTo>
                      <a:lnTo>
                        <a:pt x="292" y="23"/>
                      </a:lnTo>
                      <a:lnTo>
                        <a:pt x="297" y="28"/>
                      </a:lnTo>
                      <a:lnTo>
                        <a:pt x="304" y="27"/>
                      </a:lnTo>
                      <a:lnTo>
                        <a:pt x="307" y="32"/>
                      </a:lnTo>
                      <a:lnTo>
                        <a:pt x="324" y="38"/>
                      </a:lnTo>
                      <a:lnTo>
                        <a:pt x="312" y="47"/>
                      </a:lnTo>
                      <a:lnTo>
                        <a:pt x="308" y="55"/>
                      </a:lnTo>
                      <a:lnTo>
                        <a:pt x="301" y="54"/>
                      </a:lnTo>
                      <a:lnTo>
                        <a:pt x="284" y="59"/>
                      </a:lnTo>
                      <a:lnTo>
                        <a:pt x="259" y="52"/>
                      </a:lnTo>
                      <a:lnTo>
                        <a:pt x="252" y="54"/>
                      </a:lnTo>
                      <a:lnTo>
                        <a:pt x="250" y="63"/>
                      </a:lnTo>
                      <a:lnTo>
                        <a:pt x="253" y="65"/>
                      </a:lnTo>
                      <a:lnTo>
                        <a:pt x="251" y="69"/>
                      </a:lnTo>
                      <a:lnTo>
                        <a:pt x="258" y="73"/>
                      </a:lnTo>
                      <a:lnTo>
                        <a:pt x="253" y="77"/>
                      </a:lnTo>
                      <a:lnTo>
                        <a:pt x="258" y="83"/>
                      </a:lnTo>
                      <a:lnTo>
                        <a:pt x="252" y="90"/>
                      </a:lnTo>
                      <a:lnTo>
                        <a:pt x="259" y="98"/>
                      </a:lnTo>
                      <a:lnTo>
                        <a:pt x="267" y="100"/>
                      </a:lnTo>
                      <a:lnTo>
                        <a:pt x="268" y="107"/>
                      </a:lnTo>
                      <a:lnTo>
                        <a:pt x="278" y="108"/>
                      </a:lnTo>
                      <a:lnTo>
                        <a:pt x="281" y="114"/>
                      </a:lnTo>
                      <a:lnTo>
                        <a:pt x="267" y="121"/>
                      </a:lnTo>
                      <a:lnTo>
                        <a:pt x="264" y="127"/>
                      </a:lnTo>
                      <a:lnTo>
                        <a:pt x="268" y="131"/>
                      </a:lnTo>
                      <a:lnTo>
                        <a:pt x="264" y="136"/>
                      </a:lnTo>
                      <a:lnTo>
                        <a:pt x="271" y="140"/>
                      </a:lnTo>
                      <a:lnTo>
                        <a:pt x="259" y="145"/>
                      </a:lnTo>
                      <a:lnTo>
                        <a:pt x="251" y="157"/>
                      </a:lnTo>
                      <a:lnTo>
                        <a:pt x="250" y="164"/>
                      </a:lnTo>
                      <a:lnTo>
                        <a:pt x="243" y="167"/>
                      </a:lnTo>
                      <a:lnTo>
                        <a:pt x="232" y="187"/>
                      </a:lnTo>
                      <a:lnTo>
                        <a:pt x="222" y="193"/>
                      </a:lnTo>
                      <a:lnTo>
                        <a:pt x="212" y="210"/>
                      </a:lnTo>
                      <a:lnTo>
                        <a:pt x="193" y="215"/>
                      </a:lnTo>
                      <a:lnTo>
                        <a:pt x="186" y="207"/>
                      </a:lnTo>
                      <a:lnTo>
                        <a:pt x="169" y="229"/>
                      </a:lnTo>
                      <a:lnTo>
                        <a:pt x="167" y="239"/>
                      </a:lnTo>
                      <a:lnTo>
                        <a:pt x="181" y="242"/>
                      </a:lnTo>
                      <a:lnTo>
                        <a:pt x="179" y="254"/>
                      </a:lnTo>
                      <a:lnTo>
                        <a:pt x="189" y="259"/>
                      </a:lnTo>
                      <a:lnTo>
                        <a:pt x="198" y="286"/>
                      </a:lnTo>
                      <a:lnTo>
                        <a:pt x="191" y="290"/>
                      </a:lnTo>
                      <a:lnTo>
                        <a:pt x="186" y="285"/>
                      </a:lnTo>
                      <a:lnTo>
                        <a:pt x="177" y="291"/>
                      </a:lnTo>
                      <a:lnTo>
                        <a:pt x="154" y="286"/>
                      </a:lnTo>
                      <a:lnTo>
                        <a:pt x="153" y="295"/>
                      </a:lnTo>
                      <a:lnTo>
                        <a:pt x="143" y="295"/>
                      </a:lnTo>
                      <a:lnTo>
                        <a:pt x="137" y="299"/>
                      </a:lnTo>
                      <a:close/>
                    </a:path>
                  </a:pathLst>
                </a:custGeom>
                <a:grpFill/>
                <a:ln w="6350" cmpd="sng">
                  <a:solidFill>
                    <a:schemeClr val="bg1">
                      <a:lumMod val="85000"/>
                    </a:schemeClr>
                  </a:solidFill>
                  <a:round/>
                  <a:headEnd/>
                  <a:tailEnd/>
                </a:ln>
              </p:spPr>
              <p:txBody>
                <a:bodyPr/>
                <a:lstStyle/>
                <a:p>
                  <a:endParaRPr lang="en-GB" dirty="0"/>
                </a:p>
              </p:txBody>
            </p:sp>
            <p:sp>
              <p:nvSpPr>
                <p:cNvPr id="276" name="Freeform 401"/>
                <p:cNvSpPr>
                  <a:spLocks/>
                </p:cNvSpPr>
                <p:nvPr/>
              </p:nvSpPr>
              <p:spPr bwMode="auto">
                <a:xfrm>
                  <a:off x="5117" y="1872"/>
                  <a:ext cx="13" cy="15"/>
                </a:xfrm>
                <a:custGeom>
                  <a:avLst/>
                  <a:gdLst>
                    <a:gd name="T0" fmla="*/ 0 w 16"/>
                    <a:gd name="T1" fmla="*/ 13 h 19"/>
                    <a:gd name="T2" fmla="*/ 6 w 16"/>
                    <a:gd name="T3" fmla="*/ 15 h 19"/>
                    <a:gd name="T4" fmla="*/ 13 w 16"/>
                    <a:gd name="T5" fmla="*/ 4 h 19"/>
                    <a:gd name="T6" fmla="*/ 5 w 16"/>
                    <a:gd name="T7" fmla="*/ 0 h 19"/>
                    <a:gd name="T8" fmla="*/ 1 w 16"/>
                    <a:gd name="T9" fmla="*/ 10 h 19"/>
                    <a:gd name="T10" fmla="*/ 0 w 16"/>
                    <a:gd name="T11" fmla="*/ 13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9">
                      <a:moveTo>
                        <a:pt x="0" y="16"/>
                      </a:moveTo>
                      <a:lnTo>
                        <a:pt x="7" y="19"/>
                      </a:lnTo>
                      <a:lnTo>
                        <a:pt x="16" y="5"/>
                      </a:lnTo>
                      <a:lnTo>
                        <a:pt x="6" y="0"/>
                      </a:lnTo>
                      <a:lnTo>
                        <a:pt x="1" y="13"/>
                      </a:lnTo>
                      <a:lnTo>
                        <a:pt x="0" y="16"/>
                      </a:lnTo>
                      <a:close/>
                    </a:path>
                  </a:pathLst>
                </a:custGeom>
                <a:grpFill/>
                <a:ln w="6350" cmpd="sng">
                  <a:solidFill>
                    <a:schemeClr val="bg1">
                      <a:lumMod val="85000"/>
                    </a:schemeClr>
                  </a:solidFill>
                  <a:round/>
                  <a:headEnd/>
                  <a:tailEnd/>
                </a:ln>
              </p:spPr>
              <p:txBody>
                <a:bodyPr/>
                <a:lstStyle/>
                <a:p>
                  <a:endParaRPr lang="en-GB" dirty="0"/>
                </a:p>
              </p:txBody>
            </p:sp>
            <p:sp>
              <p:nvSpPr>
                <p:cNvPr id="277" name="Freeform 402"/>
                <p:cNvSpPr>
                  <a:spLocks/>
                </p:cNvSpPr>
                <p:nvPr/>
              </p:nvSpPr>
              <p:spPr bwMode="auto">
                <a:xfrm>
                  <a:off x="4749" y="2839"/>
                  <a:ext cx="22" cy="17"/>
                </a:xfrm>
                <a:custGeom>
                  <a:avLst/>
                  <a:gdLst>
                    <a:gd name="T0" fmla="*/ 0 w 27"/>
                    <a:gd name="T1" fmla="*/ 8 h 21"/>
                    <a:gd name="T2" fmla="*/ 15 w 27"/>
                    <a:gd name="T3" fmla="*/ 0 h 21"/>
                    <a:gd name="T4" fmla="*/ 19 w 27"/>
                    <a:gd name="T5" fmla="*/ 3 h 21"/>
                    <a:gd name="T6" fmla="*/ 22 w 27"/>
                    <a:gd name="T7" fmla="*/ 11 h 21"/>
                    <a:gd name="T8" fmla="*/ 15 w 27"/>
                    <a:gd name="T9" fmla="*/ 5 h 21"/>
                    <a:gd name="T10" fmla="*/ 9 w 27"/>
                    <a:gd name="T11" fmla="*/ 17 h 21"/>
                    <a:gd name="T12" fmla="*/ 0 w 27"/>
                    <a:gd name="T13" fmla="*/ 8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21">
                      <a:moveTo>
                        <a:pt x="0" y="10"/>
                      </a:moveTo>
                      <a:lnTo>
                        <a:pt x="18" y="0"/>
                      </a:lnTo>
                      <a:lnTo>
                        <a:pt x="23" y="4"/>
                      </a:lnTo>
                      <a:lnTo>
                        <a:pt x="27" y="14"/>
                      </a:lnTo>
                      <a:lnTo>
                        <a:pt x="18" y="6"/>
                      </a:lnTo>
                      <a:lnTo>
                        <a:pt x="11" y="21"/>
                      </a:lnTo>
                      <a:lnTo>
                        <a:pt x="0" y="10"/>
                      </a:lnTo>
                      <a:close/>
                    </a:path>
                  </a:pathLst>
                </a:custGeom>
                <a:grpFill/>
                <a:ln w="6350" cmpd="sng">
                  <a:solidFill>
                    <a:schemeClr val="bg1">
                      <a:lumMod val="85000"/>
                    </a:schemeClr>
                  </a:solidFill>
                  <a:round/>
                  <a:headEnd/>
                  <a:tailEnd/>
                </a:ln>
              </p:spPr>
              <p:txBody>
                <a:bodyPr/>
                <a:lstStyle/>
                <a:p>
                  <a:endParaRPr lang="en-GB" dirty="0"/>
                </a:p>
              </p:txBody>
            </p:sp>
            <p:grpSp>
              <p:nvGrpSpPr>
                <p:cNvPr id="278" name="Group 403"/>
                <p:cNvGrpSpPr>
                  <a:grpSpLocks/>
                </p:cNvGrpSpPr>
                <p:nvPr/>
              </p:nvGrpSpPr>
              <p:grpSpPr bwMode="auto">
                <a:xfrm>
                  <a:off x="5395" y="3003"/>
                  <a:ext cx="120" cy="104"/>
                  <a:chOff x="7578" y="4316"/>
                  <a:chExt cx="147" cy="127"/>
                </a:xfrm>
                <a:grpFill/>
              </p:grpSpPr>
              <p:sp>
                <p:nvSpPr>
                  <p:cNvPr id="409" name="Freeform 404"/>
                  <p:cNvSpPr>
                    <a:spLocks/>
                  </p:cNvSpPr>
                  <p:nvPr/>
                </p:nvSpPr>
                <p:spPr bwMode="auto">
                  <a:xfrm>
                    <a:off x="7677" y="4439"/>
                    <a:ext cx="8" cy="4"/>
                  </a:xfrm>
                  <a:custGeom>
                    <a:avLst/>
                    <a:gdLst>
                      <a:gd name="T0" fmla="*/ 0 w 8"/>
                      <a:gd name="T1" fmla="*/ 3 h 4"/>
                      <a:gd name="T2" fmla="*/ 3 w 8"/>
                      <a:gd name="T3" fmla="*/ 0 h 4"/>
                      <a:gd name="T4" fmla="*/ 8 w 8"/>
                      <a:gd name="T5" fmla="*/ 4 h 4"/>
                      <a:gd name="T6" fmla="*/ 0 w 8"/>
                      <a:gd name="T7" fmla="*/ 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4">
                        <a:moveTo>
                          <a:pt x="0" y="3"/>
                        </a:moveTo>
                        <a:lnTo>
                          <a:pt x="3" y="0"/>
                        </a:lnTo>
                        <a:lnTo>
                          <a:pt x="8" y="4"/>
                        </a:lnTo>
                        <a:lnTo>
                          <a:pt x="0" y="3"/>
                        </a:lnTo>
                        <a:close/>
                      </a:path>
                    </a:pathLst>
                  </a:custGeom>
                  <a:grpFill/>
                  <a:ln w="6350" cmpd="sng">
                    <a:solidFill>
                      <a:schemeClr val="bg1">
                        <a:lumMod val="85000"/>
                      </a:schemeClr>
                    </a:solidFill>
                    <a:round/>
                    <a:headEnd/>
                    <a:tailEnd/>
                  </a:ln>
                </p:spPr>
                <p:txBody>
                  <a:bodyPr/>
                  <a:lstStyle/>
                  <a:p>
                    <a:endParaRPr lang="en-GB" dirty="0"/>
                  </a:p>
                </p:txBody>
              </p:sp>
              <p:sp>
                <p:nvSpPr>
                  <p:cNvPr id="410" name="Freeform 405"/>
                  <p:cNvSpPr>
                    <a:spLocks/>
                  </p:cNvSpPr>
                  <p:nvPr/>
                </p:nvSpPr>
                <p:spPr bwMode="auto">
                  <a:xfrm>
                    <a:off x="7706" y="4409"/>
                    <a:ext cx="19" cy="12"/>
                  </a:xfrm>
                  <a:custGeom>
                    <a:avLst/>
                    <a:gdLst>
                      <a:gd name="T0" fmla="*/ 0 w 19"/>
                      <a:gd name="T1" fmla="*/ 0 h 12"/>
                      <a:gd name="T2" fmla="*/ 14 w 19"/>
                      <a:gd name="T3" fmla="*/ 6 h 12"/>
                      <a:gd name="T4" fmla="*/ 19 w 19"/>
                      <a:gd name="T5" fmla="*/ 12 h 12"/>
                      <a:gd name="T6" fmla="*/ 9 w 19"/>
                      <a:gd name="T7" fmla="*/ 10 h 12"/>
                      <a:gd name="T8" fmla="*/ 0 w 19"/>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2">
                        <a:moveTo>
                          <a:pt x="0" y="0"/>
                        </a:moveTo>
                        <a:lnTo>
                          <a:pt x="14" y="6"/>
                        </a:lnTo>
                        <a:lnTo>
                          <a:pt x="19" y="12"/>
                        </a:lnTo>
                        <a:lnTo>
                          <a:pt x="9" y="10"/>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11" name="Freeform 406"/>
                  <p:cNvSpPr>
                    <a:spLocks/>
                  </p:cNvSpPr>
                  <p:nvPr/>
                </p:nvSpPr>
                <p:spPr bwMode="auto">
                  <a:xfrm>
                    <a:off x="7671" y="4392"/>
                    <a:ext cx="25" cy="11"/>
                  </a:xfrm>
                  <a:custGeom>
                    <a:avLst/>
                    <a:gdLst>
                      <a:gd name="T0" fmla="*/ 0 w 25"/>
                      <a:gd name="T1" fmla="*/ 0 h 11"/>
                      <a:gd name="T2" fmla="*/ 15 w 25"/>
                      <a:gd name="T3" fmla="*/ 1 h 11"/>
                      <a:gd name="T4" fmla="*/ 25 w 25"/>
                      <a:gd name="T5" fmla="*/ 11 h 11"/>
                      <a:gd name="T6" fmla="*/ 9 w 25"/>
                      <a:gd name="T7" fmla="*/ 11 h 11"/>
                      <a:gd name="T8" fmla="*/ 0 w 25"/>
                      <a:gd name="T9" fmla="*/ 5 h 11"/>
                      <a:gd name="T10" fmla="*/ 0 w 25"/>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1">
                        <a:moveTo>
                          <a:pt x="0" y="0"/>
                        </a:moveTo>
                        <a:lnTo>
                          <a:pt x="15" y="1"/>
                        </a:lnTo>
                        <a:lnTo>
                          <a:pt x="25" y="11"/>
                        </a:lnTo>
                        <a:lnTo>
                          <a:pt x="9" y="11"/>
                        </a:lnTo>
                        <a:lnTo>
                          <a:pt x="0" y="5"/>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12" name="Freeform 407"/>
                  <p:cNvSpPr>
                    <a:spLocks/>
                  </p:cNvSpPr>
                  <p:nvPr/>
                </p:nvSpPr>
                <p:spPr bwMode="auto">
                  <a:xfrm>
                    <a:off x="7692" y="4374"/>
                    <a:ext cx="18" cy="24"/>
                  </a:xfrm>
                  <a:custGeom>
                    <a:avLst/>
                    <a:gdLst>
                      <a:gd name="T0" fmla="*/ 0 w 18"/>
                      <a:gd name="T1" fmla="*/ 0 h 24"/>
                      <a:gd name="T2" fmla="*/ 18 w 18"/>
                      <a:gd name="T3" fmla="*/ 24 h 24"/>
                      <a:gd name="T4" fmla="*/ 8 w 18"/>
                      <a:gd name="T5" fmla="*/ 16 h 24"/>
                      <a:gd name="T6" fmla="*/ 0 w 18"/>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24">
                        <a:moveTo>
                          <a:pt x="0" y="0"/>
                        </a:moveTo>
                        <a:lnTo>
                          <a:pt x="18" y="24"/>
                        </a:lnTo>
                        <a:lnTo>
                          <a:pt x="8" y="16"/>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13" name="Freeform 408"/>
                  <p:cNvSpPr>
                    <a:spLocks/>
                  </p:cNvSpPr>
                  <p:nvPr/>
                </p:nvSpPr>
                <p:spPr bwMode="auto">
                  <a:xfrm>
                    <a:off x="7651" y="4358"/>
                    <a:ext cx="25" cy="17"/>
                  </a:xfrm>
                  <a:custGeom>
                    <a:avLst/>
                    <a:gdLst>
                      <a:gd name="T0" fmla="*/ 0 w 25"/>
                      <a:gd name="T1" fmla="*/ 0 h 17"/>
                      <a:gd name="T2" fmla="*/ 22 w 25"/>
                      <a:gd name="T3" fmla="*/ 11 h 17"/>
                      <a:gd name="T4" fmla="*/ 25 w 25"/>
                      <a:gd name="T5" fmla="*/ 17 h 17"/>
                      <a:gd name="T6" fmla="*/ 5 w 25"/>
                      <a:gd name="T7" fmla="*/ 6 h 17"/>
                      <a:gd name="T8" fmla="*/ 0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0" y="0"/>
                        </a:moveTo>
                        <a:lnTo>
                          <a:pt x="22" y="11"/>
                        </a:lnTo>
                        <a:lnTo>
                          <a:pt x="25" y="17"/>
                        </a:lnTo>
                        <a:lnTo>
                          <a:pt x="5" y="6"/>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14" name="Freeform 409"/>
                  <p:cNvSpPr>
                    <a:spLocks/>
                  </p:cNvSpPr>
                  <p:nvPr/>
                </p:nvSpPr>
                <p:spPr bwMode="auto">
                  <a:xfrm>
                    <a:off x="7627" y="4365"/>
                    <a:ext cx="10" cy="10"/>
                  </a:xfrm>
                  <a:custGeom>
                    <a:avLst/>
                    <a:gdLst>
                      <a:gd name="T0" fmla="*/ 0 w 10"/>
                      <a:gd name="T1" fmla="*/ 5 h 10"/>
                      <a:gd name="T2" fmla="*/ 0 w 10"/>
                      <a:gd name="T3" fmla="*/ 2 h 10"/>
                      <a:gd name="T4" fmla="*/ 5 w 10"/>
                      <a:gd name="T5" fmla="*/ 0 h 10"/>
                      <a:gd name="T6" fmla="*/ 10 w 10"/>
                      <a:gd name="T7" fmla="*/ 10 h 10"/>
                      <a:gd name="T8" fmla="*/ 0 w 10"/>
                      <a:gd name="T9" fmla="*/ 5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0">
                        <a:moveTo>
                          <a:pt x="0" y="5"/>
                        </a:moveTo>
                        <a:lnTo>
                          <a:pt x="0" y="2"/>
                        </a:lnTo>
                        <a:lnTo>
                          <a:pt x="5" y="0"/>
                        </a:lnTo>
                        <a:lnTo>
                          <a:pt x="10" y="10"/>
                        </a:lnTo>
                        <a:lnTo>
                          <a:pt x="0" y="5"/>
                        </a:lnTo>
                        <a:close/>
                      </a:path>
                    </a:pathLst>
                  </a:custGeom>
                  <a:grpFill/>
                  <a:ln w="6350" cmpd="sng">
                    <a:solidFill>
                      <a:schemeClr val="bg1">
                        <a:lumMod val="85000"/>
                      </a:schemeClr>
                    </a:solidFill>
                    <a:round/>
                    <a:headEnd/>
                    <a:tailEnd/>
                  </a:ln>
                </p:spPr>
                <p:txBody>
                  <a:bodyPr/>
                  <a:lstStyle/>
                  <a:p>
                    <a:endParaRPr lang="en-GB" dirty="0"/>
                  </a:p>
                </p:txBody>
              </p:sp>
              <p:sp>
                <p:nvSpPr>
                  <p:cNvPr id="415" name="Freeform 410"/>
                  <p:cNvSpPr>
                    <a:spLocks/>
                  </p:cNvSpPr>
                  <p:nvPr/>
                </p:nvSpPr>
                <p:spPr bwMode="auto">
                  <a:xfrm>
                    <a:off x="7622" y="4362"/>
                    <a:ext cx="2" cy="6"/>
                  </a:xfrm>
                  <a:custGeom>
                    <a:avLst/>
                    <a:gdLst>
                      <a:gd name="T0" fmla="*/ 2 w 2"/>
                      <a:gd name="T1" fmla="*/ 1 h 6"/>
                      <a:gd name="T2" fmla="*/ 1 w 2"/>
                      <a:gd name="T3" fmla="*/ 6 h 6"/>
                      <a:gd name="T4" fmla="*/ 0 w 2"/>
                      <a:gd name="T5" fmla="*/ 0 h 6"/>
                      <a:gd name="T6" fmla="*/ 2 w 2"/>
                      <a:gd name="T7" fmla="*/ 1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6">
                        <a:moveTo>
                          <a:pt x="2" y="1"/>
                        </a:moveTo>
                        <a:lnTo>
                          <a:pt x="1" y="6"/>
                        </a:lnTo>
                        <a:lnTo>
                          <a:pt x="0" y="0"/>
                        </a:lnTo>
                        <a:lnTo>
                          <a:pt x="2" y="1"/>
                        </a:lnTo>
                        <a:close/>
                      </a:path>
                    </a:pathLst>
                  </a:custGeom>
                  <a:grpFill/>
                  <a:ln w="6350" cmpd="sng">
                    <a:solidFill>
                      <a:schemeClr val="bg1">
                        <a:lumMod val="85000"/>
                      </a:schemeClr>
                    </a:solidFill>
                    <a:round/>
                    <a:headEnd/>
                    <a:tailEnd/>
                  </a:ln>
                </p:spPr>
                <p:txBody>
                  <a:bodyPr/>
                  <a:lstStyle/>
                  <a:p>
                    <a:endParaRPr lang="en-GB" dirty="0"/>
                  </a:p>
                </p:txBody>
              </p:sp>
              <p:sp>
                <p:nvSpPr>
                  <p:cNvPr id="416" name="Freeform 411"/>
                  <p:cNvSpPr>
                    <a:spLocks/>
                  </p:cNvSpPr>
                  <p:nvPr/>
                </p:nvSpPr>
                <p:spPr bwMode="auto">
                  <a:xfrm>
                    <a:off x="7612" y="4340"/>
                    <a:ext cx="20" cy="13"/>
                  </a:xfrm>
                  <a:custGeom>
                    <a:avLst/>
                    <a:gdLst>
                      <a:gd name="T0" fmla="*/ 0 w 20"/>
                      <a:gd name="T1" fmla="*/ 0 h 13"/>
                      <a:gd name="T2" fmla="*/ 20 w 20"/>
                      <a:gd name="T3" fmla="*/ 13 h 13"/>
                      <a:gd name="T4" fmla="*/ 9 w 20"/>
                      <a:gd name="T5" fmla="*/ 10 h 13"/>
                      <a:gd name="T6" fmla="*/ 0 w 20"/>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3">
                        <a:moveTo>
                          <a:pt x="0" y="0"/>
                        </a:moveTo>
                        <a:lnTo>
                          <a:pt x="20" y="13"/>
                        </a:lnTo>
                        <a:lnTo>
                          <a:pt x="9" y="10"/>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17" name="Freeform 412"/>
                  <p:cNvSpPr>
                    <a:spLocks/>
                  </p:cNvSpPr>
                  <p:nvPr/>
                </p:nvSpPr>
                <p:spPr bwMode="auto">
                  <a:xfrm>
                    <a:off x="7578" y="4316"/>
                    <a:ext cx="23" cy="28"/>
                  </a:xfrm>
                  <a:custGeom>
                    <a:avLst/>
                    <a:gdLst>
                      <a:gd name="T0" fmla="*/ 0 w 23"/>
                      <a:gd name="T1" fmla="*/ 0 h 28"/>
                      <a:gd name="T2" fmla="*/ 4 w 23"/>
                      <a:gd name="T3" fmla="*/ 2 h 28"/>
                      <a:gd name="T4" fmla="*/ 23 w 23"/>
                      <a:gd name="T5" fmla="*/ 20 h 28"/>
                      <a:gd name="T6" fmla="*/ 23 w 23"/>
                      <a:gd name="T7" fmla="*/ 27 h 28"/>
                      <a:gd name="T8" fmla="*/ 16 w 23"/>
                      <a:gd name="T9" fmla="*/ 28 h 28"/>
                      <a:gd name="T10" fmla="*/ 10 w 23"/>
                      <a:gd name="T11" fmla="*/ 24 h 28"/>
                      <a:gd name="T12" fmla="*/ 9 w 23"/>
                      <a:gd name="T13" fmla="*/ 17 h 28"/>
                      <a:gd name="T14" fmla="*/ 0 w 23"/>
                      <a:gd name="T15" fmla="*/ 8 h 28"/>
                      <a:gd name="T16" fmla="*/ 0 w 23"/>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8">
                        <a:moveTo>
                          <a:pt x="0" y="0"/>
                        </a:moveTo>
                        <a:lnTo>
                          <a:pt x="4" y="2"/>
                        </a:lnTo>
                        <a:lnTo>
                          <a:pt x="23" y="20"/>
                        </a:lnTo>
                        <a:lnTo>
                          <a:pt x="23" y="27"/>
                        </a:lnTo>
                        <a:lnTo>
                          <a:pt x="16" y="28"/>
                        </a:lnTo>
                        <a:lnTo>
                          <a:pt x="10" y="24"/>
                        </a:lnTo>
                        <a:lnTo>
                          <a:pt x="9" y="17"/>
                        </a:lnTo>
                        <a:lnTo>
                          <a:pt x="0" y="8"/>
                        </a:lnTo>
                        <a:lnTo>
                          <a:pt x="0" y="0"/>
                        </a:lnTo>
                        <a:close/>
                      </a:path>
                    </a:pathLst>
                  </a:custGeom>
                  <a:grpFill/>
                  <a:ln w="6350" cmpd="sng">
                    <a:solidFill>
                      <a:schemeClr val="bg1">
                        <a:lumMod val="85000"/>
                      </a:schemeClr>
                    </a:solidFill>
                    <a:round/>
                    <a:headEnd/>
                    <a:tailEnd/>
                  </a:ln>
                </p:spPr>
                <p:txBody>
                  <a:bodyPr/>
                  <a:lstStyle/>
                  <a:p>
                    <a:endParaRPr lang="en-GB" dirty="0"/>
                  </a:p>
                </p:txBody>
              </p:sp>
            </p:grpSp>
            <p:sp>
              <p:nvSpPr>
                <p:cNvPr id="279" name="Freeform 413"/>
                <p:cNvSpPr>
                  <a:spLocks/>
                </p:cNvSpPr>
                <p:nvPr/>
              </p:nvSpPr>
              <p:spPr bwMode="auto">
                <a:xfrm>
                  <a:off x="5286" y="3006"/>
                  <a:ext cx="4" cy="4"/>
                </a:xfrm>
                <a:custGeom>
                  <a:avLst/>
                  <a:gdLst>
                    <a:gd name="T0" fmla="*/ 0 w 5"/>
                    <a:gd name="T1" fmla="*/ 0 h 5"/>
                    <a:gd name="T2" fmla="*/ 4 w 5"/>
                    <a:gd name="T3" fmla="*/ 1 h 5"/>
                    <a:gd name="T4" fmla="*/ 4 w 5"/>
                    <a:gd name="T5" fmla="*/ 4 h 5"/>
                    <a:gd name="T6" fmla="*/ 0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0" y="0"/>
                      </a:moveTo>
                      <a:lnTo>
                        <a:pt x="5" y="1"/>
                      </a:lnTo>
                      <a:lnTo>
                        <a:pt x="5" y="5"/>
                      </a:lnTo>
                      <a:lnTo>
                        <a:pt x="0" y="0"/>
                      </a:lnTo>
                      <a:close/>
                    </a:path>
                  </a:pathLst>
                </a:custGeom>
                <a:grpFill/>
                <a:ln w="6350" cmpd="sng">
                  <a:solidFill>
                    <a:schemeClr val="bg1">
                      <a:lumMod val="85000"/>
                    </a:schemeClr>
                  </a:solidFill>
                  <a:round/>
                  <a:headEnd/>
                  <a:tailEnd/>
                </a:ln>
              </p:spPr>
              <p:txBody>
                <a:bodyPr/>
                <a:lstStyle/>
                <a:p>
                  <a:endParaRPr lang="en-GB" dirty="0"/>
                </a:p>
              </p:txBody>
            </p:sp>
            <p:grpSp>
              <p:nvGrpSpPr>
                <p:cNvPr id="280" name="Group 414"/>
                <p:cNvGrpSpPr>
                  <a:grpSpLocks/>
                </p:cNvGrpSpPr>
                <p:nvPr/>
              </p:nvGrpSpPr>
              <p:grpSpPr bwMode="auto">
                <a:xfrm>
                  <a:off x="5176" y="2950"/>
                  <a:ext cx="194" cy="137"/>
                  <a:chOff x="7310" y="4250"/>
                  <a:chExt cx="238" cy="168"/>
                </a:xfrm>
                <a:grpFill/>
              </p:grpSpPr>
              <p:sp>
                <p:nvSpPr>
                  <p:cNvPr id="403" name="Freeform 415"/>
                  <p:cNvSpPr>
                    <a:spLocks/>
                  </p:cNvSpPr>
                  <p:nvPr/>
                </p:nvSpPr>
                <p:spPr bwMode="auto">
                  <a:xfrm>
                    <a:off x="7420" y="4250"/>
                    <a:ext cx="10" cy="5"/>
                  </a:xfrm>
                  <a:custGeom>
                    <a:avLst/>
                    <a:gdLst>
                      <a:gd name="T0" fmla="*/ 0 w 10"/>
                      <a:gd name="T1" fmla="*/ 0 h 5"/>
                      <a:gd name="T2" fmla="*/ 10 w 10"/>
                      <a:gd name="T3" fmla="*/ 0 h 5"/>
                      <a:gd name="T4" fmla="*/ 7 w 10"/>
                      <a:gd name="T5" fmla="*/ 5 h 5"/>
                      <a:gd name="T6" fmla="*/ 1 w 10"/>
                      <a:gd name="T7" fmla="*/ 5 h 5"/>
                      <a:gd name="T8" fmla="*/ 0 w 1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5">
                        <a:moveTo>
                          <a:pt x="0" y="0"/>
                        </a:moveTo>
                        <a:lnTo>
                          <a:pt x="10" y="0"/>
                        </a:lnTo>
                        <a:lnTo>
                          <a:pt x="7" y="5"/>
                        </a:lnTo>
                        <a:lnTo>
                          <a:pt x="1" y="5"/>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04" name="Freeform 416"/>
                  <p:cNvSpPr>
                    <a:spLocks/>
                  </p:cNvSpPr>
                  <p:nvPr/>
                </p:nvSpPr>
                <p:spPr bwMode="auto">
                  <a:xfrm>
                    <a:off x="7310" y="4261"/>
                    <a:ext cx="193" cy="157"/>
                  </a:xfrm>
                  <a:custGeom>
                    <a:avLst/>
                    <a:gdLst>
                      <a:gd name="T0" fmla="*/ 2 w 193"/>
                      <a:gd name="T1" fmla="*/ 48 h 157"/>
                      <a:gd name="T2" fmla="*/ 1 w 193"/>
                      <a:gd name="T3" fmla="*/ 0 h 157"/>
                      <a:gd name="T4" fmla="*/ 66 w 193"/>
                      <a:gd name="T5" fmla="*/ 24 h 157"/>
                      <a:gd name="T6" fmla="*/ 89 w 193"/>
                      <a:gd name="T7" fmla="*/ 40 h 157"/>
                      <a:gd name="T8" fmla="*/ 96 w 193"/>
                      <a:gd name="T9" fmla="*/ 57 h 157"/>
                      <a:gd name="T10" fmla="*/ 131 w 193"/>
                      <a:gd name="T11" fmla="*/ 69 h 157"/>
                      <a:gd name="T12" fmla="*/ 135 w 193"/>
                      <a:gd name="T13" fmla="*/ 82 h 157"/>
                      <a:gd name="T14" fmla="*/ 119 w 193"/>
                      <a:gd name="T15" fmla="*/ 84 h 157"/>
                      <a:gd name="T16" fmla="*/ 124 w 193"/>
                      <a:gd name="T17" fmla="*/ 95 h 157"/>
                      <a:gd name="T18" fmla="*/ 137 w 193"/>
                      <a:gd name="T19" fmla="*/ 107 h 157"/>
                      <a:gd name="T20" fmla="*/ 150 w 193"/>
                      <a:gd name="T21" fmla="*/ 124 h 157"/>
                      <a:gd name="T22" fmla="*/ 160 w 193"/>
                      <a:gd name="T23" fmla="*/ 126 h 157"/>
                      <a:gd name="T24" fmla="*/ 161 w 193"/>
                      <a:gd name="T25" fmla="*/ 134 h 157"/>
                      <a:gd name="T26" fmla="*/ 176 w 193"/>
                      <a:gd name="T27" fmla="*/ 139 h 157"/>
                      <a:gd name="T28" fmla="*/ 173 w 193"/>
                      <a:gd name="T29" fmla="*/ 143 h 157"/>
                      <a:gd name="T30" fmla="*/ 193 w 193"/>
                      <a:gd name="T31" fmla="*/ 149 h 157"/>
                      <a:gd name="T32" fmla="*/ 183 w 193"/>
                      <a:gd name="T33" fmla="*/ 152 h 157"/>
                      <a:gd name="T34" fmla="*/ 189 w 193"/>
                      <a:gd name="T35" fmla="*/ 154 h 157"/>
                      <a:gd name="T36" fmla="*/ 183 w 193"/>
                      <a:gd name="T37" fmla="*/ 157 h 157"/>
                      <a:gd name="T38" fmla="*/ 175 w 193"/>
                      <a:gd name="T39" fmla="*/ 153 h 157"/>
                      <a:gd name="T40" fmla="*/ 134 w 193"/>
                      <a:gd name="T41" fmla="*/ 146 h 157"/>
                      <a:gd name="T42" fmla="*/ 117 w 193"/>
                      <a:gd name="T43" fmla="*/ 131 h 157"/>
                      <a:gd name="T44" fmla="*/ 117 w 193"/>
                      <a:gd name="T45" fmla="*/ 127 h 157"/>
                      <a:gd name="T46" fmla="*/ 111 w 193"/>
                      <a:gd name="T47" fmla="*/ 126 h 157"/>
                      <a:gd name="T48" fmla="*/ 102 w 193"/>
                      <a:gd name="T49" fmla="*/ 111 h 157"/>
                      <a:gd name="T50" fmla="*/ 67 w 193"/>
                      <a:gd name="T51" fmla="*/ 97 h 157"/>
                      <a:gd name="T52" fmla="*/ 61 w 193"/>
                      <a:gd name="T53" fmla="*/ 99 h 157"/>
                      <a:gd name="T54" fmla="*/ 55 w 193"/>
                      <a:gd name="T55" fmla="*/ 98 h 157"/>
                      <a:gd name="T56" fmla="*/ 56 w 193"/>
                      <a:gd name="T57" fmla="*/ 104 h 157"/>
                      <a:gd name="T58" fmla="*/ 50 w 193"/>
                      <a:gd name="T59" fmla="*/ 106 h 157"/>
                      <a:gd name="T60" fmla="*/ 49 w 193"/>
                      <a:gd name="T61" fmla="*/ 109 h 157"/>
                      <a:gd name="T62" fmla="*/ 40 w 193"/>
                      <a:gd name="T63" fmla="*/ 113 h 157"/>
                      <a:gd name="T64" fmla="*/ 46 w 193"/>
                      <a:gd name="T65" fmla="*/ 123 h 157"/>
                      <a:gd name="T66" fmla="*/ 36 w 193"/>
                      <a:gd name="T67" fmla="*/ 131 h 157"/>
                      <a:gd name="T68" fmla="*/ 5 w 193"/>
                      <a:gd name="T69" fmla="*/ 128 h 157"/>
                      <a:gd name="T70" fmla="*/ 0 w 193"/>
                      <a:gd name="T71" fmla="*/ 83 h 157"/>
                      <a:gd name="T72" fmla="*/ 2 w 193"/>
                      <a:gd name="T73" fmla="*/ 48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3" h="157">
                        <a:moveTo>
                          <a:pt x="2" y="48"/>
                        </a:moveTo>
                        <a:lnTo>
                          <a:pt x="1" y="0"/>
                        </a:lnTo>
                        <a:lnTo>
                          <a:pt x="66" y="24"/>
                        </a:lnTo>
                        <a:lnTo>
                          <a:pt x="89" y="40"/>
                        </a:lnTo>
                        <a:lnTo>
                          <a:pt x="96" y="57"/>
                        </a:lnTo>
                        <a:lnTo>
                          <a:pt x="131" y="69"/>
                        </a:lnTo>
                        <a:lnTo>
                          <a:pt x="135" y="82"/>
                        </a:lnTo>
                        <a:lnTo>
                          <a:pt x="119" y="84"/>
                        </a:lnTo>
                        <a:lnTo>
                          <a:pt x="124" y="95"/>
                        </a:lnTo>
                        <a:lnTo>
                          <a:pt x="137" y="107"/>
                        </a:lnTo>
                        <a:lnTo>
                          <a:pt x="150" y="124"/>
                        </a:lnTo>
                        <a:lnTo>
                          <a:pt x="160" y="126"/>
                        </a:lnTo>
                        <a:lnTo>
                          <a:pt x="161" y="134"/>
                        </a:lnTo>
                        <a:lnTo>
                          <a:pt x="176" y="139"/>
                        </a:lnTo>
                        <a:lnTo>
                          <a:pt x="173" y="143"/>
                        </a:lnTo>
                        <a:lnTo>
                          <a:pt x="193" y="149"/>
                        </a:lnTo>
                        <a:lnTo>
                          <a:pt x="183" y="152"/>
                        </a:lnTo>
                        <a:lnTo>
                          <a:pt x="189" y="154"/>
                        </a:lnTo>
                        <a:lnTo>
                          <a:pt x="183" y="157"/>
                        </a:lnTo>
                        <a:lnTo>
                          <a:pt x="175" y="153"/>
                        </a:lnTo>
                        <a:lnTo>
                          <a:pt x="134" y="146"/>
                        </a:lnTo>
                        <a:lnTo>
                          <a:pt x="117" y="131"/>
                        </a:lnTo>
                        <a:lnTo>
                          <a:pt x="117" y="127"/>
                        </a:lnTo>
                        <a:lnTo>
                          <a:pt x="111" y="126"/>
                        </a:lnTo>
                        <a:lnTo>
                          <a:pt x="102" y="111"/>
                        </a:lnTo>
                        <a:lnTo>
                          <a:pt x="67" y="97"/>
                        </a:lnTo>
                        <a:lnTo>
                          <a:pt x="61" y="99"/>
                        </a:lnTo>
                        <a:lnTo>
                          <a:pt x="55" y="98"/>
                        </a:lnTo>
                        <a:lnTo>
                          <a:pt x="56" y="104"/>
                        </a:lnTo>
                        <a:lnTo>
                          <a:pt x="50" y="106"/>
                        </a:lnTo>
                        <a:lnTo>
                          <a:pt x="49" y="109"/>
                        </a:lnTo>
                        <a:lnTo>
                          <a:pt x="40" y="113"/>
                        </a:lnTo>
                        <a:lnTo>
                          <a:pt x="46" y="123"/>
                        </a:lnTo>
                        <a:lnTo>
                          <a:pt x="36" y="131"/>
                        </a:lnTo>
                        <a:lnTo>
                          <a:pt x="5" y="128"/>
                        </a:lnTo>
                        <a:lnTo>
                          <a:pt x="0" y="83"/>
                        </a:lnTo>
                        <a:lnTo>
                          <a:pt x="2" y="48"/>
                        </a:lnTo>
                        <a:close/>
                      </a:path>
                    </a:pathLst>
                  </a:custGeom>
                  <a:grpFill/>
                  <a:ln w="6350" cmpd="sng">
                    <a:solidFill>
                      <a:schemeClr val="bg1">
                        <a:lumMod val="85000"/>
                      </a:schemeClr>
                    </a:solidFill>
                    <a:round/>
                    <a:headEnd/>
                    <a:tailEnd/>
                  </a:ln>
                </p:spPr>
                <p:txBody>
                  <a:bodyPr/>
                  <a:lstStyle/>
                  <a:p>
                    <a:endParaRPr lang="en-GB" dirty="0"/>
                  </a:p>
                </p:txBody>
              </p:sp>
              <p:sp>
                <p:nvSpPr>
                  <p:cNvPr id="405" name="Freeform 417"/>
                  <p:cNvSpPr>
                    <a:spLocks/>
                  </p:cNvSpPr>
                  <p:nvPr/>
                </p:nvSpPr>
                <p:spPr bwMode="auto">
                  <a:xfrm>
                    <a:off x="7496" y="4393"/>
                    <a:ext cx="9" cy="7"/>
                  </a:xfrm>
                  <a:custGeom>
                    <a:avLst/>
                    <a:gdLst>
                      <a:gd name="T0" fmla="*/ 0 w 9"/>
                      <a:gd name="T1" fmla="*/ 0 h 7"/>
                      <a:gd name="T2" fmla="*/ 8 w 9"/>
                      <a:gd name="T3" fmla="*/ 2 h 7"/>
                      <a:gd name="T4" fmla="*/ 9 w 9"/>
                      <a:gd name="T5" fmla="*/ 7 h 7"/>
                      <a:gd name="T6" fmla="*/ 2 w 9"/>
                      <a:gd name="T7" fmla="*/ 6 h 7"/>
                      <a:gd name="T8" fmla="*/ 0 w 9"/>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7">
                        <a:moveTo>
                          <a:pt x="0" y="0"/>
                        </a:moveTo>
                        <a:lnTo>
                          <a:pt x="8" y="2"/>
                        </a:lnTo>
                        <a:lnTo>
                          <a:pt x="9" y="7"/>
                        </a:lnTo>
                        <a:lnTo>
                          <a:pt x="2" y="6"/>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406" name="Freeform 418"/>
                  <p:cNvSpPr>
                    <a:spLocks/>
                  </p:cNvSpPr>
                  <p:nvPr/>
                </p:nvSpPr>
                <p:spPr bwMode="auto">
                  <a:xfrm>
                    <a:off x="7454" y="4294"/>
                    <a:ext cx="78" cy="40"/>
                  </a:xfrm>
                  <a:custGeom>
                    <a:avLst/>
                    <a:gdLst>
                      <a:gd name="T0" fmla="*/ 0 w 78"/>
                      <a:gd name="T1" fmla="*/ 25 h 40"/>
                      <a:gd name="T2" fmla="*/ 27 w 78"/>
                      <a:gd name="T3" fmla="*/ 25 h 40"/>
                      <a:gd name="T4" fmla="*/ 35 w 78"/>
                      <a:gd name="T5" fmla="*/ 15 h 40"/>
                      <a:gd name="T6" fmla="*/ 34 w 78"/>
                      <a:gd name="T7" fmla="*/ 22 h 40"/>
                      <a:gd name="T8" fmla="*/ 47 w 78"/>
                      <a:gd name="T9" fmla="*/ 24 h 40"/>
                      <a:gd name="T10" fmla="*/ 65 w 78"/>
                      <a:gd name="T11" fmla="*/ 11 h 40"/>
                      <a:gd name="T12" fmla="*/ 64 w 78"/>
                      <a:gd name="T13" fmla="*/ 1 h 40"/>
                      <a:gd name="T14" fmla="*/ 74 w 78"/>
                      <a:gd name="T15" fmla="*/ 0 h 40"/>
                      <a:gd name="T16" fmla="*/ 78 w 78"/>
                      <a:gd name="T17" fmla="*/ 5 h 40"/>
                      <a:gd name="T18" fmla="*/ 71 w 78"/>
                      <a:gd name="T19" fmla="*/ 25 h 40"/>
                      <a:gd name="T20" fmla="*/ 65 w 78"/>
                      <a:gd name="T21" fmla="*/ 25 h 40"/>
                      <a:gd name="T22" fmla="*/ 59 w 78"/>
                      <a:gd name="T23" fmla="*/ 34 h 40"/>
                      <a:gd name="T24" fmla="*/ 46 w 78"/>
                      <a:gd name="T25" fmla="*/ 39 h 40"/>
                      <a:gd name="T26" fmla="*/ 27 w 78"/>
                      <a:gd name="T27" fmla="*/ 40 h 40"/>
                      <a:gd name="T28" fmla="*/ 22 w 78"/>
                      <a:gd name="T29" fmla="*/ 36 h 40"/>
                      <a:gd name="T30" fmla="*/ 16 w 78"/>
                      <a:gd name="T31" fmla="*/ 37 h 40"/>
                      <a:gd name="T32" fmla="*/ 5 w 78"/>
                      <a:gd name="T33" fmla="*/ 31 h 40"/>
                      <a:gd name="T34" fmla="*/ 0 w 78"/>
                      <a:gd name="T35" fmla="*/ 25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8" h="40">
                        <a:moveTo>
                          <a:pt x="0" y="25"/>
                        </a:moveTo>
                        <a:lnTo>
                          <a:pt x="27" y="25"/>
                        </a:lnTo>
                        <a:lnTo>
                          <a:pt x="35" y="15"/>
                        </a:lnTo>
                        <a:lnTo>
                          <a:pt x="34" y="22"/>
                        </a:lnTo>
                        <a:lnTo>
                          <a:pt x="47" y="24"/>
                        </a:lnTo>
                        <a:lnTo>
                          <a:pt x="65" y="11"/>
                        </a:lnTo>
                        <a:lnTo>
                          <a:pt x="64" y="1"/>
                        </a:lnTo>
                        <a:lnTo>
                          <a:pt x="74" y="0"/>
                        </a:lnTo>
                        <a:lnTo>
                          <a:pt x="78" y="5"/>
                        </a:lnTo>
                        <a:lnTo>
                          <a:pt x="71" y="25"/>
                        </a:lnTo>
                        <a:lnTo>
                          <a:pt x="65" y="25"/>
                        </a:lnTo>
                        <a:lnTo>
                          <a:pt x="59" y="34"/>
                        </a:lnTo>
                        <a:lnTo>
                          <a:pt x="46" y="39"/>
                        </a:lnTo>
                        <a:lnTo>
                          <a:pt x="27" y="40"/>
                        </a:lnTo>
                        <a:lnTo>
                          <a:pt x="22" y="36"/>
                        </a:lnTo>
                        <a:lnTo>
                          <a:pt x="16" y="37"/>
                        </a:lnTo>
                        <a:lnTo>
                          <a:pt x="5" y="31"/>
                        </a:lnTo>
                        <a:lnTo>
                          <a:pt x="0" y="25"/>
                        </a:lnTo>
                        <a:close/>
                      </a:path>
                    </a:pathLst>
                  </a:custGeom>
                  <a:grpFill/>
                  <a:ln w="6350" cmpd="sng">
                    <a:solidFill>
                      <a:schemeClr val="bg1">
                        <a:lumMod val="85000"/>
                      </a:schemeClr>
                    </a:solidFill>
                    <a:round/>
                    <a:headEnd/>
                    <a:tailEnd/>
                  </a:ln>
                </p:spPr>
                <p:txBody>
                  <a:bodyPr/>
                  <a:lstStyle/>
                  <a:p>
                    <a:endParaRPr lang="en-GB" dirty="0"/>
                  </a:p>
                </p:txBody>
              </p:sp>
              <p:sp>
                <p:nvSpPr>
                  <p:cNvPr id="407" name="Freeform 419"/>
                  <p:cNvSpPr>
                    <a:spLocks/>
                  </p:cNvSpPr>
                  <p:nvPr/>
                </p:nvSpPr>
                <p:spPr bwMode="auto">
                  <a:xfrm>
                    <a:off x="7533" y="4281"/>
                    <a:ext cx="15" cy="23"/>
                  </a:xfrm>
                  <a:custGeom>
                    <a:avLst/>
                    <a:gdLst>
                      <a:gd name="T0" fmla="*/ 11 w 15"/>
                      <a:gd name="T1" fmla="*/ 8 h 23"/>
                      <a:gd name="T2" fmla="*/ 15 w 15"/>
                      <a:gd name="T3" fmla="*/ 15 h 23"/>
                      <a:gd name="T4" fmla="*/ 11 w 15"/>
                      <a:gd name="T5" fmla="*/ 23 h 23"/>
                      <a:gd name="T6" fmla="*/ 9 w 15"/>
                      <a:gd name="T7" fmla="*/ 23 h 23"/>
                      <a:gd name="T8" fmla="*/ 0 w 15"/>
                      <a:gd name="T9" fmla="*/ 0 h 23"/>
                      <a:gd name="T10" fmla="*/ 11 w 15"/>
                      <a:gd name="T11" fmla="*/ 8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3">
                        <a:moveTo>
                          <a:pt x="11" y="8"/>
                        </a:moveTo>
                        <a:lnTo>
                          <a:pt x="15" y="15"/>
                        </a:lnTo>
                        <a:lnTo>
                          <a:pt x="11" y="23"/>
                        </a:lnTo>
                        <a:lnTo>
                          <a:pt x="9" y="23"/>
                        </a:lnTo>
                        <a:lnTo>
                          <a:pt x="0" y="0"/>
                        </a:lnTo>
                        <a:lnTo>
                          <a:pt x="11" y="8"/>
                        </a:lnTo>
                        <a:close/>
                      </a:path>
                    </a:pathLst>
                  </a:custGeom>
                  <a:grpFill/>
                  <a:ln w="6350" cmpd="sng">
                    <a:solidFill>
                      <a:schemeClr val="bg1">
                        <a:lumMod val="85000"/>
                      </a:schemeClr>
                    </a:solidFill>
                    <a:round/>
                    <a:headEnd/>
                    <a:tailEnd/>
                  </a:ln>
                </p:spPr>
                <p:txBody>
                  <a:bodyPr/>
                  <a:lstStyle/>
                  <a:p>
                    <a:endParaRPr lang="en-GB" dirty="0"/>
                  </a:p>
                </p:txBody>
              </p:sp>
              <p:sp>
                <p:nvSpPr>
                  <p:cNvPr id="408" name="Freeform 420"/>
                  <p:cNvSpPr>
                    <a:spLocks/>
                  </p:cNvSpPr>
                  <p:nvPr/>
                </p:nvSpPr>
                <p:spPr bwMode="auto">
                  <a:xfrm>
                    <a:off x="7486" y="4259"/>
                    <a:ext cx="9" cy="5"/>
                  </a:xfrm>
                  <a:custGeom>
                    <a:avLst/>
                    <a:gdLst>
                      <a:gd name="T0" fmla="*/ 0 w 9"/>
                      <a:gd name="T1" fmla="*/ 1 h 5"/>
                      <a:gd name="T2" fmla="*/ 7 w 9"/>
                      <a:gd name="T3" fmla="*/ 0 h 5"/>
                      <a:gd name="T4" fmla="*/ 9 w 9"/>
                      <a:gd name="T5" fmla="*/ 3 h 5"/>
                      <a:gd name="T6" fmla="*/ 4 w 9"/>
                      <a:gd name="T7" fmla="*/ 5 h 5"/>
                      <a:gd name="T8" fmla="*/ 0 w 9"/>
                      <a:gd name="T9" fmla="*/ 1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0" y="1"/>
                        </a:moveTo>
                        <a:lnTo>
                          <a:pt x="7" y="0"/>
                        </a:lnTo>
                        <a:lnTo>
                          <a:pt x="9" y="3"/>
                        </a:lnTo>
                        <a:lnTo>
                          <a:pt x="4" y="5"/>
                        </a:lnTo>
                        <a:lnTo>
                          <a:pt x="0" y="1"/>
                        </a:lnTo>
                        <a:close/>
                      </a:path>
                    </a:pathLst>
                  </a:custGeom>
                  <a:grpFill/>
                  <a:ln w="6350" cmpd="sng">
                    <a:solidFill>
                      <a:schemeClr val="bg1">
                        <a:lumMod val="85000"/>
                      </a:schemeClr>
                    </a:solidFill>
                    <a:round/>
                    <a:headEnd/>
                    <a:tailEnd/>
                  </a:ln>
                </p:spPr>
                <p:txBody>
                  <a:bodyPr/>
                  <a:lstStyle/>
                  <a:p>
                    <a:endParaRPr lang="en-GB" dirty="0"/>
                  </a:p>
                </p:txBody>
              </p:sp>
            </p:grpSp>
            <p:grpSp>
              <p:nvGrpSpPr>
                <p:cNvPr id="281" name="Group 421"/>
                <p:cNvGrpSpPr>
                  <a:grpSpLocks/>
                </p:cNvGrpSpPr>
                <p:nvPr/>
              </p:nvGrpSpPr>
              <p:grpSpPr bwMode="auto">
                <a:xfrm>
                  <a:off x="4800" y="2622"/>
                  <a:ext cx="146" cy="219"/>
                  <a:chOff x="6848" y="3848"/>
                  <a:chExt cx="180" cy="269"/>
                </a:xfrm>
                <a:grpFill/>
              </p:grpSpPr>
              <p:sp>
                <p:nvSpPr>
                  <p:cNvPr id="385" name="Freeform 422"/>
                  <p:cNvSpPr>
                    <a:spLocks/>
                  </p:cNvSpPr>
                  <p:nvPr/>
                </p:nvSpPr>
                <p:spPr bwMode="auto">
                  <a:xfrm>
                    <a:off x="6848" y="3992"/>
                    <a:ext cx="46" cy="57"/>
                  </a:xfrm>
                  <a:custGeom>
                    <a:avLst/>
                    <a:gdLst>
                      <a:gd name="T0" fmla="*/ 43 w 46"/>
                      <a:gd name="T1" fmla="*/ 0 h 57"/>
                      <a:gd name="T2" fmla="*/ 46 w 46"/>
                      <a:gd name="T3" fmla="*/ 19 h 57"/>
                      <a:gd name="T4" fmla="*/ 31 w 46"/>
                      <a:gd name="T5" fmla="*/ 30 h 57"/>
                      <a:gd name="T6" fmla="*/ 30 w 46"/>
                      <a:gd name="T7" fmla="*/ 34 h 57"/>
                      <a:gd name="T8" fmla="*/ 14 w 46"/>
                      <a:gd name="T9" fmla="*/ 49 h 57"/>
                      <a:gd name="T10" fmla="*/ 0 w 46"/>
                      <a:gd name="T11" fmla="*/ 57 h 57"/>
                      <a:gd name="T12" fmla="*/ 4 w 46"/>
                      <a:gd name="T13" fmla="*/ 48 h 57"/>
                      <a:gd name="T14" fmla="*/ 37 w 46"/>
                      <a:gd name="T15" fmla="*/ 19 h 57"/>
                      <a:gd name="T16" fmla="*/ 43 w 46"/>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57">
                        <a:moveTo>
                          <a:pt x="43" y="0"/>
                        </a:moveTo>
                        <a:lnTo>
                          <a:pt x="46" y="19"/>
                        </a:lnTo>
                        <a:lnTo>
                          <a:pt x="31" y="30"/>
                        </a:lnTo>
                        <a:lnTo>
                          <a:pt x="30" y="34"/>
                        </a:lnTo>
                        <a:lnTo>
                          <a:pt x="14" y="49"/>
                        </a:lnTo>
                        <a:lnTo>
                          <a:pt x="0" y="57"/>
                        </a:lnTo>
                        <a:lnTo>
                          <a:pt x="4" y="48"/>
                        </a:lnTo>
                        <a:lnTo>
                          <a:pt x="37" y="19"/>
                        </a:lnTo>
                        <a:lnTo>
                          <a:pt x="43" y="0"/>
                        </a:lnTo>
                        <a:close/>
                      </a:path>
                    </a:pathLst>
                  </a:custGeom>
                  <a:grpFill/>
                  <a:ln w="6350" cmpd="sng">
                    <a:solidFill>
                      <a:schemeClr val="bg1">
                        <a:lumMod val="85000"/>
                      </a:schemeClr>
                    </a:solidFill>
                    <a:round/>
                    <a:headEnd/>
                    <a:tailEnd/>
                  </a:ln>
                </p:spPr>
                <p:txBody>
                  <a:bodyPr/>
                  <a:lstStyle/>
                  <a:p>
                    <a:endParaRPr lang="en-GB" dirty="0"/>
                  </a:p>
                </p:txBody>
              </p:sp>
              <p:sp>
                <p:nvSpPr>
                  <p:cNvPr id="386" name="Freeform 423"/>
                  <p:cNvSpPr>
                    <a:spLocks/>
                  </p:cNvSpPr>
                  <p:nvPr/>
                </p:nvSpPr>
                <p:spPr bwMode="auto">
                  <a:xfrm>
                    <a:off x="6899" y="4112"/>
                    <a:ext cx="6" cy="5"/>
                  </a:xfrm>
                  <a:custGeom>
                    <a:avLst/>
                    <a:gdLst>
                      <a:gd name="T0" fmla="*/ 0 w 6"/>
                      <a:gd name="T1" fmla="*/ 5 h 5"/>
                      <a:gd name="T2" fmla="*/ 2 w 6"/>
                      <a:gd name="T3" fmla="*/ 1 h 5"/>
                      <a:gd name="T4" fmla="*/ 6 w 6"/>
                      <a:gd name="T5" fmla="*/ 0 h 5"/>
                      <a:gd name="T6" fmla="*/ 0 w 6"/>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0" y="5"/>
                        </a:moveTo>
                        <a:lnTo>
                          <a:pt x="2" y="1"/>
                        </a:lnTo>
                        <a:lnTo>
                          <a:pt x="6" y="0"/>
                        </a:lnTo>
                        <a:lnTo>
                          <a:pt x="0" y="5"/>
                        </a:lnTo>
                        <a:close/>
                      </a:path>
                    </a:pathLst>
                  </a:custGeom>
                  <a:grpFill/>
                  <a:ln w="6350" cmpd="sng">
                    <a:solidFill>
                      <a:schemeClr val="bg1">
                        <a:lumMod val="85000"/>
                      </a:schemeClr>
                    </a:solidFill>
                    <a:round/>
                    <a:headEnd/>
                    <a:tailEnd/>
                  </a:ln>
                </p:spPr>
                <p:txBody>
                  <a:bodyPr/>
                  <a:lstStyle/>
                  <a:p>
                    <a:endParaRPr lang="en-GB" dirty="0"/>
                  </a:p>
                </p:txBody>
              </p:sp>
              <p:sp>
                <p:nvSpPr>
                  <p:cNvPr id="387" name="Freeform 424"/>
                  <p:cNvSpPr>
                    <a:spLocks/>
                  </p:cNvSpPr>
                  <p:nvPr/>
                </p:nvSpPr>
                <p:spPr bwMode="auto">
                  <a:xfrm>
                    <a:off x="6920" y="4095"/>
                    <a:ext cx="9" cy="5"/>
                  </a:xfrm>
                  <a:custGeom>
                    <a:avLst/>
                    <a:gdLst>
                      <a:gd name="T0" fmla="*/ 0 w 9"/>
                      <a:gd name="T1" fmla="*/ 4 h 5"/>
                      <a:gd name="T2" fmla="*/ 3 w 9"/>
                      <a:gd name="T3" fmla="*/ 0 h 5"/>
                      <a:gd name="T4" fmla="*/ 9 w 9"/>
                      <a:gd name="T5" fmla="*/ 3 h 5"/>
                      <a:gd name="T6" fmla="*/ 8 w 9"/>
                      <a:gd name="T7" fmla="*/ 5 h 5"/>
                      <a:gd name="T8" fmla="*/ 0 w 9"/>
                      <a:gd name="T9" fmla="*/ 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0" y="4"/>
                        </a:moveTo>
                        <a:lnTo>
                          <a:pt x="3" y="0"/>
                        </a:lnTo>
                        <a:lnTo>
                          <a:pt x="9" y="3"/>
                        </a:lnTo>
                        <a:lnTo>
                          <a:pt x="8" y="5"/>
                        </a:lnTo>
                        <a:lnTo>
                          <a:pt x="0" y="4"/>
                        </a:lnTo>
                        <a:close/>
                      </a:path>
                    </a:pathLst>
                  </a:custGeom>
                  <a:grpFill/>
                  <a:ln w="6350" cmpd="sng">
                    <a:solidFill>
                      <a:schemeClr val="bg1">
                        <a:lumMod val="85000"/>
                      </a:schemeClr>
                    </a:solidFill>
                    <a:round/>
                    <a:headEnd/>
                    <a:tailEnd/>
                  </a:ln>
                </p:spPr>
                <p:txBody>
                  <a:bodyPr/>
                  <a:lstStyle/>
                  <a:p>
                    <a:endParaRPr lang="en-GB" dirty="0"/>
                  </a:p>
                </p:txBody>
              </p:sp>
              <p:sp>
                <p:nvSpPr>
                  <p:cNvPr id="388" name="Freeform 425"/>
                  <p:cNvSpPr>
                    <a:spLocks/>
                  </p:cNvSpPr>
                  <p:nvPr/>
                </p:nvSpPr>
                <p:spPr bwMode="auto">
                  <a:xfrm>
                    <a:off x="6937" y="4084"/>
                    <a:ext cx="10" cy="4"/>
                  </a:xfrm>
                  <a:custGeom>
                    <a:avLst/>
                    <a:gdLst>
                      <a:gd name="T0" fmla="*/ 0 w 10"/>
                      <a:gd name="T1" fmla="*/ 0 h 4"/>
                      <a:gd name="T2" fmla="*/ 10 w 10"/>
                      <a:gd name="T3" fmla="*/ 0 h 4"/>
                      <a:gd name="T4" fmla="*/ 3 w 10"/>
                      <a:gd name="T5" fmla="*/ 4 h 4"/>
                      <a:gd name="T6" fmla="*/ 0 w 10"/>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4">
                        <a:moveTo>
                          <a:pt x="0" y="0"/>
                        </a:moveTo>
                        <a:lnTo>
                          <a:pt x="10" y="0"/>
                        </a:lnTo>
                        <a:lnTo>
                          <a:pt x="3" y="4"/>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89" name="Freeform 426"/>
                  <p:cNvSpPr>
                    <a:spLocks/>
                  </p:cNvSpPr>
                  <p:nvPr/>
                </p:nvSpPr>
                <p:spPr bwMode="auto">
                  <a:xfrm>
                    <a:off x="6939" y="4024"/>
                    <a:ext cx="89" cy="80"/>
                  </a:xfrm>
                  <a:custGeom>
                    <a:avLst/>
                    <a:gdLst>
                      <a:gd name="T0" fmla="*/ 68 w 89"/>
                      <a:gd name="T1" fmla="*/ 0 h 80"/>
                      <a:gd name="T2" fmla="*/ 72 w 89"/>
                      <a:gd name="T3" fmla="*/ 0 h 80"/>
                      <a:gd name="T4" fmla="*/ 82 w 89"/>
                      <a:gd name="T5" fmla="*/ 11 h 80"/>
                      <a:gd name="T6" fmla="*/ 84 w 89"/>
                      <a:gd name="T7" fmla="*/ 19 h 80"/>
                      <a:gd name="T8" fmla="*/ 82 w 89"/>
                      <a:gd name="T9" fmla="*/ 22 h 80"/>
                      <a:gd name="T10" fmla="*/ 84 w 89"/>
                      <a:gd name="T11" fmla="*/ 25 h 80"/>
                      <a:gd name="T12" fmla="*/ 89 w 89"/>
                      <a:gd name="T13" fmla="*/ 44 h 80"/>
                      <a:gd name="T14" fmla="*/ 83 w 89"/>
                      <a:gd name="T15" fmla="*/ 65 h 80"/>
                      <a:gd name="T16" fmla="*/ 77 w 89"/>
                      <a:gd name="T17" fmla="*/ 47 h 80"/>
                      <a:gd name="T18" fmla="*/ 69 w 89"/>
                      <a:gd name="T19" fmla="*/ 55 h 80"/>
                      <a:gd name="T20" fmla="*/ 68 w 89"/>
                      <a:gd name="T21" fmla="*/ 60 h 80"/>
                      <a:gd name="T22" fmla="*/ 74 w 89"/>
                      <a:gd name="T23" fmla="*/ 70 h 80"/>
                      <a:gd name="T24" fmla="*/ 69 w 89"/>
                      <a:gd name="T25" fmla="*/ 80 h 80"/>
                      <a:gd name="T26" fmla="*/ 65 w 89"/>
                      <a:gd name="T27" fmla="*/ 71 h 80"/>
                      <a:gd name="T28" fmla="*/ 58 w 89"/>
                      <a:gd name="T29" fmla="*/ 75 h 80"/>
                      <a:gd name="T30" fmla="*/ 44 w 89"/>
                      <a:gd name="T31" fmla="*/ 66 h 80"/>
                      <a:gd name="T32" fmla="*/ 40 w 89"/>
                      <a:gd name="T33" fmla="*/ 54 h 80"/>
                      <a:gd name="T34" fmla="*/ 44 w 89"/>
                      <a:gd name="T35" fmla="*/ 45 h 80"/>
                      <a:gd name="T36" fmla="*/ 34 w 89"/>
                      <a:gd name="T37" fmla="*/ 36 h 80"/>
                      <a:gd name="T38" fmla="*/ 28 w 89"/>
                      <a:gd name="T39" fmla="*/ 45 h 80"/>
                      <a:gd name="T40" fmla="*/ 24 w 89"/>
                      <a:gd name="T41" fmla="*/ 40 h 80"/>
                      <a:gd name="T42" fmla="*/ 19 w 89"/>
                      <a:gd name="T43" fmla="*/ 47 h 80"/>
                      <a:gd name="T44" fmla="*/ 18 w 89"/>
                      <a:gd name="T45" fmla="*/ 40 h 80"/>
                      <a:gd name="T46" fmla="*/ 14 w 89"/>
                      <a:gd name="T47" fmla="*/ 40 h 80"/>
                      <a:gd name="T48" fmla="*/ 6 w 89"/>
                      <a:gd name="T49" fmla="*/ 55 h 80"/>
                      <a:gd name="T50" fmla="*/ 1 w 89"/>
                      <a:gd name="T51" fmla="*/ 55 h 80"/>
                      <a:gd name="T52" fmla="*/ 0 w 89"/>
                      <a:gd name="T53" fmla="*/ 51 h 80"/>
                      <a:gd name="T54" fmla="*/ 8 w 89"/>
                      <a:gd name="T55" fmla="*/ 34 h 80"/>
                      <a:gd name="T56" fmla="*/ 19 w 89"/>
                      <a:gd name="T57" fmla="*/ 30 h 80"/>
                      <a:gd name="T58" fmla="*/ 28 w 89"/>
                      <a:gd name="T59" fmla="*/ 20 h 80"/>
                      <a:gd name="T60" fmla="*/ 35 w 89"/>
                      <a:gd name="T61" fmla="*/ 22 h 80"/>
                      <a:gd name="T62" fmla="*/ 34 w 89"/>
                      <a:gd name="T63" fmla="*/ 34 h 80"/>
                      <a:gd name="T64" fmla="*/ 43 w 89"/>
                      <a:gd name="T65" fmla="*/ 30 h 80"/>
                      <a:gd name="T66" fmla="*/ 45 w 89"/>
                      <a:gd name="T67" fmla="*/ 24 h 80"/>
                      <a:gd name="T68" fmla="*/ 52 w 89"/>
                      <a:gd name="T69" fmla="*/ 24 h 80"/>
                      <a:gd name="T70" fmla="*/ 55 w 89"/>
                      <a:gd name="T71" fmla="*/ 15 h 80"/>
                      <a:gd name="T72" fmla="*/ 69 w 89"/>
                      <a:gd name="T73" fmla="*/ 14 h 80"/>
                      <a:gd name="T74" fmla="*/ 68 w 89"/>
                      <a:gd name="T75" fmla="*/ 0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9" h="80">
                        <a:moveTo>
                          <a:pt x="68" y="0"/>
                        </a:moveTo>
                        <a:lnTo>
                          <a:pt x="72" y="0"/>
                        </a:lnTo>
                        <a:lnTo>
                          <a:pt x="82" y="11"/>
                        </a:lnTo>
                        <a:lnTo>
                          <a:pt x="84" y="19"/>
                        </a:lnTo>
                        <a:lnTo>
                          <a:pt x="82" y="22"/>
                        </a:lnTo>
                        <a:lnTo>
                          <a:pt x="84" y="25"/>
                        </a:lnTo>
                        <a:lnTo>
                          <a:pt x="89" y="44"/>
                        </a:lnTo>
                        <a:lnTo>
                          <a:pt x="83" y="65"/>
                        </a:lnTo>
                        <a:lnTo>
                          <a:pt x="77" y="47"/>
                        </a:lnTo>
                        <a:lnTo>
                          <a:pt x="69" y="55"/>
                        </a:lnTo>
                        <a:lnTo>
                          <a:pt x="68" y="60"/>
                        </a:lnTo>
                        <a:lnTo>
                          <a:pt x="74" y="70"/>
                        </a:lnTo>
                        <a:lnTo>
                          <a:pt x="69" y="80"/>
                        </a:lnTo>
                        <a:lnTo>
                          <a:pt x="65" y="71"/>
                        </a:lnTo>
                        <a:lnTo>
                          <a:pt x="58" y="75"/>
                        </a:lnTo>
                        <a:lnTo>
                          <a:pt x="44" y="66"/>
                        </a:lnTo>
                        <a:lnTo>
                          <a:pt x="40" y="54"/>
                        </a:lnTo>
                        <a:lnTo>
                          <a:pt x="44" y="45"/>
                        </a:lnTo>
                        <a:lnTo>
                          <a:pt x="34" y="36"/>
                        </a:lnTo>
                        <a:lnTo>
                          <a:pt x="28" y="45"/>
                        </a:lnTo>
                        <a:lnTo>
                          <a:pt x="24" y="40"/>
                        </a:lnTo>
                        <a:lnTo>
                          <a:pt x="19" y="47"/>
                        </a:lnTo>
                        <a:lnTo>
                          <a:pt x="18" y="40"/>
                        </a:lnTo>
                        <a:lnTo>
                          <a:pt x="14" y="40"/>
                        </a:lnTo>
                        <a:lnTo>
                          <a:pt x="6" y="55"/>
                        </a:lnTo>
                        <a:lnTo>
                          <a:pt x="1" y="55"/>
                        </a:lnTo>
                        <a:lnTo>
                          <a:pt x="0" y="51"/>
                        </a:lnTo>
                        <a:lnTo>
                          <a:pt x="8" y="34"/>
                        </a:lnTo>
                        <a:lnTo>
                          <a:pt x="19" y="30"/>
                        </a:lnTo>
                        <a:lnTo>
                          <a:pt x="28" y="20"/>
                        </a:lnTo>
                        <a:lnTo>
                          <a:pt x="35" y="22"/>
                        </a:lnTo>
                        <a:lnTo>
                          <a:pt x="34" y="34"/>
                        </a:lnTo>
                        <a:lnTo>
                          <a:pt x="43" y="30"/>
                        </a:lnTo>
                        <a:lnTo>
                          <a:pt x="45" y="24"/>
                        </a:lnTo>
                        <a:lnTo>
                          <a:pt x="52" y="24"/>
                        </a:lnTo>
                        <a:lnTo>
                          <a:pt x="55" y="15"/>
                        </a:lnTo>
                        <a:lnTo>
                          <a:pt x="69" y="14"/>
                        </a:lnTo>
                        <a:lnTo>
                          <a:pt x="68" y="0"/>
                        </a:lnTo>
                        <a:close/>
                      </a:path>
                    </a:pathLst>
                  </a:custGeom>
                  <a:grpFill/>
                  <a:ln w="6350" cmpd="sng">
                    <a:solidFill>
                      <a:schemeClr val="bg1">
                        <a:lumMod val="85000"/>
                      </a:schemeClr>
                    </a:solidFill>
                    <a:round/>
                    <a:headEnd/>
                    <a:tailEnd/>
                  </a:ln>
                </p:spPr>
                <p:txBody>
                  <a:bodyPr/>
                  <a:lstStyle/>
                  <a:p>
                    <a:endParaRPr lang="en-GB" dirty="0"/>
                  </a:p>
                </p:txBody>
              </p:sp>
              <p:sp>
                <p:nvSpPr>
                  <p:cNvPr id="390" name="Freeform 427"/>
                  <p:cNvSpPr>
                    <a:spLocks/>
                  </p:cNvSpPr>
                  <p:nvPr/>
                </p:nvSpPr>
                <p:spPr bwMode="auto">
                  <a:xfrm>
                    <a:off x="6976" y="4016"/>
                    <a:ext cx="15" cy="10"/>
                  </a:xfrm>
                  <a:custGeom>
                    <a:avLst/>
                    <a:gdLst>
                      <a:gd name="T0" fmla="*/ 0 w 15"/>
                      <a:gd name="T1" fmla="*/ 6 h 10"/>
                      <a:gd name="T2" fmla="*/ 7 w 15"/>
                      <a:gd name="T3" fmla="*/ 0 h 10"/>
                      <a:gd name="T4" fmla="*/ 15 w 15"/>
                      <a:gd name="T5" fmla="*/ 1 h 10"/>
                      <a:gd name="T6" fmla="*/ 13 w 15"/>
                      <a:gd name="T7" fmla="*/ 9 h 10"/>
                      <a:gd name="T8" fmla="*/ 2 w 15"/>
                      <a:gd name="T9" fmla="*/ 10 h 10"/>
                      <a:gd name="T10" fmla="*/ 0 w 15"/>
                      <a:gd name="T11" fmla="*/ 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0">
                        <a:moveTo>
                          <a:pt x="0" y="6"/>
                        </a:moveTo>
                        <a:lnTo>
                          <a:pt x="7" y="0"/>
                        </a:lnTo>
                        <a:lnTo>
                          <a:pt x="15" y="1"/>
                        </a:lnTo>
                        <a:lnTo>
                          <a:pt x="13" y="9"/>
                        </a:lnTo>
                        <a:lnTo>
                          <a:pt x="2" y="10"/>
                        </a:lnTo>
                        <a:lnTo>
                          <a:pt x="0" y="6"/>
                        </a:lnTo>
                        <a:close/>
                      </a:path>
                    </a:pathLst>
                  </a:custGeom>
                  <a:grpFill/>
                  <a:ln w="6350" cmpd="sng">
                    <a:solidFill>
                      <a:schemeClr val="bg1">
                        <a:lumMod val="85000"/>
                      </a:schemeClr>
                    </a:solidFill>
                    <a:round/>
                    <a:headEnd/>
                    <a:tailEnd/>
                  </a:ln>
                </p:spPr>
                <p:txBody>
                  <a:bodyPr/>
                  <a:lstStyle/>
                  <a:p>
                    <a:endParaRPr lang="en-GB" dirty="0"/>
                  </a:p>
                </p:txBody>
              </p:sp>
              <p:sp>
                <p:nvSpPr>
                  <p:cNvPr id="391" name="Freeform 428"/>
                  <p:cNvSpPr>
                    <a:spLocks/>
                  </p:cNvSpPr>
                  <p:nvPr/>
                </p:nvSpPr>
                <p:spPr bwMode="auto">
                  <a:xfrm>
                    <a:off x="6967" y="3995"/>
                    <a:ext cx="12" cy="34"/>
                  </a:xfrm>
                  <a:custGeom>
                    <a:avLst/>
                    <a:gdLst>
                      <a:gd name="T0" fmla="*/ 12 w 12"/>
                      <a:gd name="T1" fmla="*/ 0 h 34"/>
                      <a:gd name="T2" fmla="*/ 12 w 12"/>
                      <a:gd name="T3" fmla="*/ 16 h 34"/>
                      <a:gd name="T4" fmla="*/ 0 w 12"/>
                      <a:gd name="T5" fmla="*/ 34 h 34"/>
                      <a:gd name="T6" fmla="*/ 0 w 12"/>
                      <a:gd name="T7" fmla="*/ 27 h 34"/>
                      <a:gd name="T8" fmla="*/ 12 w 12"/>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34">
                        <a:moveTo>
                          <a:pt x="12" y="0"/>
                        </a:moveTo>
                        <a:lnTo>
                          <a:pt x="12" y="16"/>
                        </a:lnTo>
                        <a:lnTo>
                          <a:pt x="0" y="34"/>
                        </a:lnTo>
                        <a:lnTo>
                          <a:pt x="0" y="27"/>
                        </a:lnTo>
                        <a:lnTo>
                          <a:pt x="12" y="0"/>
                        </a:lnTo>
                        <a:close/>
                      </a:path>
                    </a:pathLst>
                  </a:custGeom>
                  <a:grpFill/>
                  <a:ln w="6350" cmpd="sng">
                    <a:solidFill>
                      <a:schemeClr val="bg1">
                        <a:lumMod val="85000"/>
                      </a:schemeClr>
                    </a:solidFill>
                    <a:round/>
                    <a:headEnd/>
                    <a:tailEnd/>
                  </a:ln>
                </p:spPr>
                <p:txBody>
                  <a:bodyPr/>
                  <a:lstStyle/>
                  <a:p>
                    <a:endParaRPr lang="en-GB" dirty="0"/>
                  </a:p>
                </p:txBody>
              </p:sp>
              <p:sp>
                <p:nvSpPr>
                  <p:cNvPr id="392" name="Freeform 429"/>
                  <p:cNvSpPr>
                    <a:spLocks/>
                  </p:cNvSpPr>
                  <p:nvPr/>
                </p:nvSpPr>
                <p:spPr bwMode="auto">
                  <a:xfrm>
                    <a:off x="7009" y="4011"/>
                    <a:ext cx="3" cy="11"/>
                  </a:xfrm>
                  <a:custGeom>
                    <a:avLst/>
                    <a:gdLst>
                      <a:gd name="T0" fmla="*/ 0 w 3"/>
                      <a:gd name="T1" fmla="*/ 5 h 11"/>
                      <a:gd name="T2" fmla="*/ 3 w 3"/>
                      <a:gd name="T3" fmla="*/ 0 h 11"/>
                      <a:gd name="T4" fmla="*/ 3 w 3"/>
                      <a:gd name="T5" fmla="*/ 11 h 11"/>
                      <a:gd name="T6" fmla="*/ 0 w 3"/>
                      <a:gd name="T7" fmla="*/ 5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11">
                        <a:moveTo>
                          <a:pt x="0" y="5"/>
                        </a:moveTo>
                        <a:lnTo>
                          <a:pt x="3" y="0"/>
                        </a:lnTo>
                        <a:lnTo>
                          <a:pt x="3" y="11"/>
                        </a:lnTo>
                        <a:lnTo>
                          <a:pt x="0" y="5"/>
                        </a:lnTo>
                        <a:close/>
                      </a:path>
                    </a:pathLst>
                  </a:custGeom>
                  <a:grpFill/>
                  <a:ln w="6350" cmpd="sng">
                    <a:solidFill>
                      <a:schemeClr val="bg1">
                        <a:lumMod val="85000"/>
                      </a:schemeClr>
                    </a:solidFill>
                    <a:round/>
                    <a:headEnd/>
                    <a:tailEnd/>
                  </a:ln>
                </p:spPr>
                <p:txBody>
                  <a:bodyPr/>
                  <a:lstStyle/>
                  <a:p>
                    <a:endParaRPr lang="en-GB" dirty="0"/>
                  </a:p>
                </p:txBody>
              </p:sp>
              <p:sp>
                <p:nvSpPr>
                  <p:cNvPr id="393" name="Freeform 430"/>
                  <p:cNvSpPr>
                    <a:spLocks/>
                  </p:cNvSpPr>
                  <p:nvPr/>
                </p:nvSpPr>
                <p:spPr bwMode="auto">
                  <a:xfrm>
                    <a:off x="6986" y="3990"/>
                    <a:ext cx="17" cy="29"/>
                  </a:xfrm>
                  <a:custGeom>
                    <a:avLst/>
                    <a:gdLst>
                      <a:gd name="T0" fmla="*/ 0 w 17"/>
                      <a:gd name="T1" fmla="*/ 0 h 29"/>
                      <a:gd name="T2" fmla="*/ 12 w 17"/>
                      <a:gd name="T3" fmla="*/ 6 h 29"/>
                      <a:gd name="T4" fmla="*/ 17 w 17"/>
                      <a:gd name="T5" fmla="*/ 25 h 29"/>
                      <a:gd name="T6" fmla="*/ 13 w 17"/>
                      <a:gd name="T7" fmla="*/ 25 h 29"/>
                      <a:gd name="T8" fmla="*/ 12 w 17"/>
                      <a:gd name="T9" fmla="*/ 29 h 29"/>
                      <a:gd name="T10" fmla="*/ 8 w 17"/>
                      <a:gd name="T11" fmla="*/ 24 h 29"/>
                      <a:gd name="T12" fmla="*/ 6 w 17"/>
                      <a:gd name="T13" fmla="*/ 11 h 29"/>
                      <a:gd name="T14" fmla="*/ 2 w 17"/>
                      <a:gd name="T15" fmla="*/ 12 h 29"/>
                      <a:gd name="T16" fmla="*/ 0 w 17"/>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29">
                        <a:moveTo>
                          <a:pt x="0" y="0"/>
                        </a:moveTo>
                        <a:lnTo>
                          <a:pt x="12" y="6"/>
                        </a:lnTo>
                        <a:lnTo>
                          <a:pt x="17" y="25"/>
                        </a:lnTo>
                        <a:lnTo>
                          <a:pt x="13" y="25"/>
                        </a:lnTo>
                        <a:lnTo>
                          <a:pt x="12" y="29"/>
                        </a:lnTo>
                        <a:lnTo>
                          <a:pt x="8" y="24"/>
                        </a:lnTo>
                        <a:lnTo>
                          <a:pt x="6" y="11"/>
                        </a:lnTo>
                        <a:lnTo>
                          <a:pt x="2" y="12"/>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94" name="Freeform 431"/>
                  <p:cNvSpPr>
                    <a:spLocks/>
                  </p:cNvSpPr>
                  <p:nvPr/>
                </p:nvSpPr>
                <p:spPr bwMode="auto">
                  <a:xfrm>
                    <a:off x="6949" y="4000"/>
                    <a:ext cx="20" cy="38"/>
                  </a:xfrm>
                  <a:custGeom>
                    <a:avLst/>
                    <a:gdLst>
                      <a:gd name="T0" fmla="*/ 10 w 20"/>
                      <a:gd name="T1" fmla="*/ 2 h 38"/>
                      <a:gd name="T2" fmla="*/ 13 w 20"/>
                      <a:gd name="T3" fmla="*/ 0 h 38"/>
                      <a:gd name="T4" fmla="*/ 20 w 20"/>
                      <a:gd name="T5" fmla="*/ 2 h 38"/>
                      <a:gd name="T6" fmla="*/ 20 w 20"/>
                      <a:gd name="T7" fmla="*/ 5 h 38"/>
                      <a:gd name="T8" fmla="*/ 14 w 20"/>
                      <a:gd name="T9" fmla="*/ 22 h 38"/>
                      <a:gd name="T10" fmla="*/ 14 w 20"/>
                      <a:gd name="T11" fmla="*/ 35 h 38"/>
                      <a:gd name="T12" fmla="*/ 12 w 20"/>
                      <a:gd name="T13" fmla="*/ 38 h 38"/>
                      <a:gd name="T14" fmla="*/ 0 w 20"/>
                      <a:gd name="T15" fmla="*/ 24 h 38"/>
                      <a:gd name="T16" fmla="*/ 1 w 20"/>
                      <a:gd name="T17" fmla="*/ 20 h 38"/>
                      <a:gd name="T18" fmla="*/ 6 w 20"/>
                      <a:gd name="T19" fmla="*/ 19 h 38"/>
                      <a:gd name="T20" fmla="*/ 10 w 20"/>
                      <a:gd name="T21" fmla="*/ 2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38">
                        <a:moveTo>
                          <a:pt x="10" y="2"/>
                        </a:moveTo>
                        <a:lnTo>
                          <a:pt x="13" y="0"/>
                        </a:lnTo>
                        <a:lnTo>
                          <a:pt x="20" y="2"/>
                        </a:lnTo>
                        <a:lnTo>
                          <a:pt x="20" y="5"/>
                        </a:lnTo>
                        <a:lnTo>
                          <a:pt x="14" y="22"/>
                        </a:lnTo>
                        <a:lnTo>
                          <a:pt x="14" y="35"/>
                        </a:lnTo>
                        <a:lnTo>
                          <a:pt x="12" y="38"/>
                        </a:lnTo>
                        <a:lnTo>
                          <a:pt x="0" y="24"/>
                        </a:lnTo>
                        <a:lnTo>
                          <a:pt x="1" y="20"/>
                        </a:lnTo>
                        <a:lnTo>
                          <a:pt x="6" y="19"/>
                        </a:lnTo>
                        <a:lnTo>
                          <a:pt x="10" y="2"/>
                        </a:lnTo>
                        <a:close/>
                      </a:path>
                    </a:pathLst>
                  </a:custGeom>
                  <a:grpFill/>
                  <a:ln w="6350" cmpd="sng">
                    <a:solidFill>
                      <a:schemeClr val="bg1">
                        <a:lumMod val="85000"/>
                      </a:schemeClr>
                    </a:solidFill>
                    <a:round/>
                    <a:headEnd/>
                    <a:tailEnd/>
                  </a:ln>
                </p:spPr>
                <p:txBody>
                  <a:bodyPr/>
                  <a:lstStyle/>
                  <a:p>
                    <a:endParaRPr lang="en-GB" dirty="0"/>
                  </a:p>
                </p:txBody>
              </p:sp>
              <p:sp>
                <p:nvSpPr>
                  <p:cNvPr id="395" name="Freeform 432"/>
                  <p:cNvSpPr>
                    <a:spLocks/>
                  </p:cNvSpPr>
                  <p:nvPr/>
                </p:nvSpPr>
                <p:spPr bwMode="auto">
                  <a:xfrm>
                    <a:off x="6939" y="3982"/>
                    <a:ext cx="22" cy="29"/>
                  </a:xfrm>
                  <a:custGeom>
                    <a:avLst/>
                    <a:gdLst>
                      <a:gd name="T0" fmla="*/ 0 w 22"/>
                      <a:gd name="T1" fmla="*/ 0 h 29"/>
                      <a:gd name="T2" fmla="*/ 10 w 22"/>
                      <a:gd name="T3" fmla="*/ 5 h 29"/>
                      <a:gd name="T4" fmla="*/ 22 w 22"/>
                      <a:gd name="T5" fmla="*/ 7 h 29"/>
                      <a:gd name="T6" fmla="*/ 21 w 22"/>
                      <a:gd name="T7" fmla="*/ 15 h 29"/>
                      <a:gd name="T8" fmla="*/ 1 w 22"/>
                      <a:gd name="T9" fmla="*/ 29 h 29"/>
                      <a:gd name="T10" fmla="*/ 0 w 22"/>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9">
                        <a:moveTo>
                          <a:pt x="0" y="0"/>
                        </a:moveTo>
                        <a:lnTo>
                          <a:pt x="10" y="5"/>
                        </a:lnTo>
                        <a:lnTo>
                          <a:pt x="22" y="7"/>
                        </a:lnTo>
                        <a:lnTo>
                          <a:pt x="21" y="15"/>
                        </a:lnTo>
                        <a:lnTo>
                          <a:pt x="1" y="29"/>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96" name="Freeform 433"/>
                  <p:cNvSpPr>
                    <a:spLocks/>
                  </p:cNvSpPr>
                  <p:nvPr/>
                </p:nvSpPr>
                <p:spPr bwMode="auto">
                  <a:xfrm>
                    <a:off x="6986" y="3969"/>
                    <a:ext cx="27" cy="30"/>
                  </a:xfrm>
                  <a:custGeom>
                    <a:avLst/>
                    <a:gdLst>
                      <a:gd name="T0" fmla="*/ 0 w 27"/>
                      <a:gd name="T1" fmla="*/ 0 h 30"/>
                      <a:gd name="T2" fmla="*/ 17 w 27"/>
                      <a:gd name="T3" fmla="*/ 1 h 30"/>
                      <a:gd name="T4" fmla="*/ 22 w 27"/>
                      <a:gd name="T5" fmla="*/ 6 h 30"/>
                      <a:gd name="T6" fmla="*/ 22 w 27"/>
                      <a:gd name="T7" fmla="*/ 18 h 30"/>
                      <a:gd name="T8" fmla="*/ 27 w 27"/>
                      <a:gd name="T9" fmla="*/ 30 h 30"/>
                      <a:gd name="T10" fmla="*/ 17 w 27"/>
                      <a:gd name="T11" fmla="*/ 28 h 30"/>
                      <a:gd name="T12" fmla="*/ 0 w 2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0">
                        <a:moveTo>
                          <a:pt x="0" y="0"/>
                        </a:moveTo>
                        <a:lnTo>
                          <a:pt x="17" y="1"/>
                        </a:lnTo>
                        <a:lnTo>
                          <a:pt x="22" y="6"/>
                        </a:lnTo>
                        <a:lnTo>
                          <a:pt x="22" y="18"/>
                        </a:lnTo>
                        <a:lnTo>
                          <a:pt x="27" y="30"/>
                        </a:lnTo>
                        <a:lnTo>
                          <a:pt x="17" y="28"/>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97" name="Freeform 434"/>
                  <p:cNvSpPr>
                    <a:spLocks/>
                  </p:cNvSpPr>
                  <p:nvPr/>
                </p:nvSpPr>
                <p:spPr bwMode="auto">
                  <a:xfrm>
                    <a:off x="6963" y="3967"/>
                    <a:ext cx="16" cy="17"/>
                  </a:xfrm>
                  <a:custGeom>
                    <a:avLst/>
                    <a:gdLst>
                      <a:gd name="T0" fmla="*/ 1 w 16"/>
                      <a:gd name="T1" fmla="*/ 0 h 17"/>
                      <a:gd name="T2" fmla="*/ 15 w 16"/>
                      <a:gd name="T3" fmla="*/ 12 h 17"/>
                      <a:gd name="T4" fmla="*/ 16 w 16"/>
                      <a:gd name="T5" fmla="*/ 17 h 17"/>
                      <a:gd name="T6" fmla="*/ 6 w 16"/>
                      <a:gd name="T7" fmla="*/ 9 h 17"/>
                      <a:gd name="T8" fmla="*/ 0 w 16"/>
                      <a:gd name="T9" fmla="*/ 12 h 17"/>
                      <a:gd name="T10" fmla="*/ 1 w 1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
                        <a:moveTo>
                          <a:pt x="1" y="0"/>
                        </a:moveTo>
                        <a:lnTo>
                          <a:pt x="15" y="12"/>
                        </a:lnTo>
                        <a:lnTo>
                          <a:pt x="16" y="17"/>
                        </a:lnTo>
                        <a:lnTo>
                          <a:pt x="6" y="9"/>
                        </a:lnTo>
                        <a:lnTo>
                          <a:pt x="0" y="12"/>
                        </a:lnTo>
                        <a:lnTo>
                          <a:pt x="1" y="0"/>
                        </a:lnTo>
                        <a:close/>
                      </a:path>
                    </a:pathLst>
                  </a:custGeom>
                  <a:grpFill/>
                  <a:ln w="6350" cmpd="sng">
                    <a:solidFill>
                      <a:schemeClr val="bg1">
                        <a:lumMod val="85000"/>
                      </a:schemeClr>
                    </a:solidFill>
                    <a:round/>
                    <a:headEnd/>
                    <a:tailEnd/>
                  </a:ln>
                </p:spPr>
                <p:txBody>
                  <a:bodyPr/>
                  <a:lstStyle/>
                  <a:p>
                    <a:endParaRPr lang="en-GB" dirty="0"/>
                  </a:p>
                </p:txBody>
              </p:sp>
              <p:sp>
                <p:nvSpPr>
                  <p:cNvPr id="398" name="Freeform 435"/>
                  <p:cNvSpPr>
                    <a:spLocks/>
                  </p:cNvSpPr>
                  <p:nvPr/>
                </p:nvSpPr>
                <p:spPr bwMode="auto">
                  <a:xfrm>
                    <a:off x="6940" y="3967"/>
                    <a:ext cx="3" cy="9"/>
                  </a:xfrm>
                  <a:custGeom>
                    <a:avLst/>
                    <a:gdLst>
                      <a:gd name="T0" fmla="*/ 0 w 3"/>
                      <a:gd name="T1" fmla="*/ 3 h 9"/>
                      <a:gd name="T2" fmla="*/ 3 w 3"/>
                      <a:gd name="T3" fmla="*/ 0 h 9"/>
                      <a:gd name="T4" fmla="*/ 0 w 3"/>
                      <a:gd name="T5" fmla="*/ 9 h 9"/>
                      <a:gd name="T6" fmla="*/ 0 w 3"/>
                      <a:gd name="T7" fmla="*/ 3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9">
                        <a:moveTo>
                          <a:pt x="0" y="3"/>
                        </a:moveTo>
                        <a:lnTo>
                          <a:pt x="3" y="0"/>
                        </a:lnTo>
                        <a:lnTo>
                          <a:pt x="0" y="9"/>
                        </a:lnTo>
                        <a:lnTo>
                          <a:pt x="0" y="3"/>
                        </a:lnTo>
                        <a:close/>
                      </a:path>
                    </a:pathLst>
                  </a:custGeom>
                  <a:grpFill/>
                  <a:ln w="6350" cmpd="sng">
                    <a:solidFill>
                      <a:schemeClr val="bg1">
                        <a:lumMod val="85000"/>
                      </a:schemeClr>
                    </a:solidFill>
                    <a:round/>
                    <a:headEnd/>
                    <a:tailEnd/>
                  </a:ln>
                </p:spPr>
                <p:txBody>
                  <a:bodyPr/>
                  <a:lstStyle/>
                  <a:p>
                    <a:endParaRPr lang="en-GB" dirty="0"/>
                  </a:p>
                </p:txBody>
              </p:sp>
              <p:sp>
                <p:nvSpPr>
                  <p:cNvPr id="399" name="Freeform 436"/>
                  <p:cNvSpPr>
                    <a:spLocks/>
                  </p:cNvSpPr>
                  <p:nvPr/>
                </p:nvSpPr>
                <p:spPr bwMode="auto">
                  <a:xfrm>
                    <a:off x="6937" y="3950"/>
                    <a:ext cx="5" cy="6"/>
                  </a:xfrm>
                  <a:custGeom>
                    <a:avLst/>
                    <a:gdLst>
                      <a:gd name="T0" fmla="*/ 1 w 5"/>
                      <a:gd name="T1" fmla="*/ 3 h 6"/>
                      <a:gd name="T2" fmla="*/ 0 w 5"/>
                      <a:gd name="T3" fmla="*/ 0 h 6"/>
                      <a:gd name="T4" fmla="*/ 5 w 5"/>
                      <a:gd name="T5" fmla="*/ 1 h 6"/>
                      <a:gd name="T6" fmla="*/ 5 w 5"/>
                      <a:gd name="T7" fmla="*/ 6 h 6"/>
                      <a:gd name="T8" fmla="*/ 1 w 5"/>
                      <a:gd name="T9" fmla="*/ 3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6">
                        <a:moveTo>
                          <a:pt x="1" y="3"/>
                        </a:moveTo>
                        <a:lnTo>
                          <a:pt x="0" y="0"/>
                        </a:lnTo>
                        <a:lnTo>
                          <a:pt x="5" y="1"/>
                        </a:lnTo>
                        <a:lnTo>
                          <a:pt x="5" y="6"/>
                        </a:lnTo>
                        <a:lnTo>
                          <a:pt x="1" y="3"/>
                        </a:lnTo>
                        <a:close/>
                      </a:path>
                    </a:pathLst>
                  </a:custGeom>
                  <a:grpFill/>
                  <a:ln w="6350" cmpd="sng">
                    <a:solidFill>
                      <a:schemeClr val="bg1">
                        <a:lumMod val="85000"/>
                      </a:schemeClr>
                    </a:solidFill>
                    <a:round/>
                    <a:headEnd/>
                    <a:tailEnd/>
                  </a:ln>
                </p:spPr>
                <p:txBody>
                  <a:bodyPr/>
                  <a:lstStyle/>
                  <a:p>
                    <a:endParaRPr lang="en-GB" dirty="0"/>
                  </a:p>
                </p:txBody>
              </p:sp>
              <p:sp>
                <p:nvSpPr>
                  <p:cNvPr id="400" name="Freeform 437"/>
                  <p:cNvSpPr>
                    <a:spLocks/>
                  </p:cNvSpPr>
                  <p:nvPr/>
                </p:nvSpPr>
                <p:spPr bwMode="auto">
                  <a:xfrm>
                    <a:off x="6938" y="3918"/>
                    <a:ext cx="2" cy="8"/>
                  </a:xfrm>
                  <a:custGeom>
                    <a:avLst/>
                    <a:gdLst>
                      <a:gd name="T0" fmla="*/ 0 w 2"/>
                      <a:gd name="T1" fmla="*/ 2 h 8"/>
                      <a:gd name="T2" fmla="*/ 2 w 2"/>
                      <a:gd name="T3" fmla="*/ 0 h 8"/>
                      <a:gd name="T4" fmla="*/ 2 w 2"/>
                      <a:gd name="T5" fmla="*/ 8 h 8"/>
                      <a:gd name="T6" fmla="*/ 0 w 2"/>
                      <a:gd name="T7" fmla="*/ 2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8">
                        <a:moveTo>
                          <a:pt x="0" y="2"/>
                        </a:moveTo>
                        <a:lnTo>
                          <a:pt x="2" y="0"/>
                        </a:lnTo>
                        <a:lnTo>
                          <a:pt x="2" y="8"/>
                        </a:lnTo>
                        <a:lnTo>
                          <a:pt x="0" y="2"/>
                        </a:lnTo>
                        <a:close/>
                      </a:path>
                    </a:pathLst>
                  </a:custGeom>
                  <a:grpFill/>
                  <a:ln w="6350" cmpd="sng">
                    <a:solidFill>
                      <a:schemeClr val="bg1">
                        <a:lumMod val="85000"/>
                      </a:schemeClr>
                    </a:solidFill>
                    <a:round/>
                    <a:headEnd/>
                    <a:tailEnd/>
                  </a:ln>
                </p:spPr>
                <p:txBody>
                  <a:bodyPr/>
                  <a:lstStyle/>
                  <a:p>
                    <a:endParaRPr lang="en-GB" dirty="0"/>
                  </a:p>
                </p:txBody>
              </p:sp>
              <p:sp>
                <p:nvSpPr>
                  <p:cNvPr id="401" name="Freeform 438"/>
                  <p:cNvSpPr>
                    <a:spLocks/>
                  </p:cNvSpPr>
                  <p:nvPr/>
                </p:nvSpPr>
                <p:spPr bwMode="auto">
                  <a:xfrm>
                    <a:off x="6898" y="3848"/>
                    <a:ext cx="83" cy="121"/>
                  </a:xfrm>
                  <a:custGeom>
                    <a:avLst/>
                    <a:gdLst>
                      <a:gd name="T0" fmla="*/ 47 w 83"/>
                      <a:gd name="T1" fmla="*/ 3 h 121"/>
                      <a:gd name="T2" fmla="*/ 46 w 83"/>
                      <a:gd name="T3" fmla="*/ 22 h 121"/>
                      <a:gd name="T4" fmla="*/ 52 w 83"/>
                      <a:gd name="T5" fmla="*/ 34 h 121"/>
                      <a:gd name="T6" fmla="*/ 45 w 83"/>
                      <a:gd name="T7" fmla="*/ 50 h 121"/>
                      <a:gd name="T8" fmla="*/ 37 w 83"/>
                      <a:gd name="T9" fmla="*/ 55 h 121"/>
                      <a:gd name="T10" fmla="*/ 31 w 83"/>
                      <a:gd name="T11" fmla="*/ 65 h 121"/>
                      <a:gd name="T12" fmla="*/ 35 w 83"/>
                      <a:gd name="T13" fmla="*/ 84 h 121"/>
                      <a:gd name="T14" fmla="*/ 42 w 83"/>
                      <a:gd name="T15" fmla="*/ 94 h 121"/>
                      <a:gd name="T16" fmla="*/ 47 w 83"/>
                      <a:gd name="T17" fmla="*/ 93 h 121"/>
                      <a:gd name="T18" fmla="*/ 47 w 83"/>
                      <a:gd name="T19" fmla="*/ 88 h 121"/>
                      <a:gd name="T20" fmla="*/ 56 w 83"/>
                      <a:gd name="T21" fmla="*/ 85 h 121"/>
                      <a:gd name="T22" fmla="*/ 64 w 83"/>
                      <a:gd name="T23" fmla="*/ 98 h 121"/>
                      <a:gd name="T24" fmla="*/ 66 w 83"/>
                      <a:gd name="T25" fmla="*/ 92 h 121"/>
                      <a:gd name="T26" fmla="*/ 78 w 83"/>
                      <a:gd name="T27" fmla="*/ 97 h 121"/>
                      <a:gd name="T28" fmla="*/ 73 w 83"/>
                      <a:gd name="T29" fmla="*/ 100 h 121"/>
                      <a:gd name="T30" fmla="*/ 78 w 83"/>
                      <a:gd name="T31" fmla="*/ 107 h 121"/>
                      <a:gd name="T32" fmla="*/ 78 w 83"/>
                      <a:gd name="T33" fmla="*/ 110 h 121"/>
                      <a:gd name="T34" fmla="*/ 83 w 83"/>
                      <a:gd name="T35" fmla="*/ 113 h 121"/>
                      <a:gd name="T36" fmla="*/ 81 w 83"/>
                      <a:gd name="T37" fmla="*/ 121 h 121"/>
                      <a:gd name="T38" fmla="*/ 78 w 83"/>
                      <a:gd name="T39" fmla="*/ 117 h 121"/>
                      <a:gd name="T40" fmla="*/ 80 w 83"/>
                      <a:gd name="T41" fmla="*/ 115 h 121"/>
                      <a:gd name="T42" fmla="*/ 68 w 83"/>
                      <a:gd name="T43" fmla="*/ 110 h 121"/>
                      <a:gd name="T44" fmla="*/ 56 w 83"/>
                      <a:gd name="T45" fmla="*/ 95 h 121"/>
                      <a:gd name="T46" fmla="*/ 52 w 83"/>
                      <a:gd name="T47" fmla="*/ 94 h 121"/>
                      <a:gd name="T48" fmla="*/ 56 w 83"/>
                      <a:gd name="T49" fmla="*/ 108 h 121"/>
                      <a:gd name="T50" fmla="*/ 41 w 83"/>
                      <a:gd name="T51" fmla="*/ 94 h 121"/>
                      <a:gd name="T52" fmla="*/ 35 w 83"/>
                      <a:gd name="T53" fmla="*/ 94 h 121"/>
                      <a:gd name="T54" fmla="*/ 30 w 83"/>
                      <a:gd name="T55" fmla="*/ 99 h 121"/>
                      <a:gd name="T56" fmla="*/ 17 w 83"/>
                      <a:gd name="T57" fmla="*/ 97 h 121"/>
                      <a:gd name="T58" fmla="*/ 16 w 83"/>
                      <a:gd name="T59" fmla="*/ 89 h 121"/>
                      <a:gd name="T60" fmla="*/ 21 w 83"/>
                      <a:gd name="T61" fmla="*/ 79 h 121"/>
                      <a:gd name="T62" fmla="*/ 15 w 83"/>
                      <a:gd name="T63" fmla="*/ 77 h 121"/>
                      <a:gd name="T64" fmla="*/ 14 w 83"/>
                      <a:gd name="T65" fmla="*/ 84 h 121"/>
                      <a:gd name="T66" fmla="*/ 6 w 83"/>
                      <a:gd name="T67" fmla="*/ 70 h 121"/>
                      <a:gd name="T68" fmla="*/ 0 w 83"/>
                      <a:gd name="T69" fmla="*/ 49 h 121"/>
                      <a:gd name="T70" fmla="*/ 10 w 83"/>
                      <a:gd name="T71" fmla="*/ 50 h 121"/>
                      <a:gd name="T72" fmla="*/ 15 w 83"/>
                      <a:gd name="T73" fmla="*/ 2 h 121"/>
                      <a:gd name="T74" fmla="*/ 17 w 83"/>
                      <a:gd name="T75" fmla="*/ 0 h 121"/>
                      <a:gd name="T76" fmla="*/ 36 w 83"/>
                      <a:gd name="T77" fmla="*/ 6 h 121"/>
                      <a:gd name="T78" fmla="*/ 42 w 83"/>
                      <a:gd name="T79" fmla="*/ 5 h 121"/>
                      <a:gd name="T80" fmla="*/ 44 w 83"/>
                      <a:gd name="T81" fmla="*/ 1 h 121"/>
                      <a:gd name="T82" fmla="*/ 47 w 83"/>
                      <a:gd name="T83" fmla="*/ 3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3" h="121">
                        <a:moveTo>
                          <a:pt x="47" y="3"/>
                        </a:moveTo>
                        <a:lnTo>
                          <a:pt x="46" y="22"/>
                        </a:lnTo>
                        <a:lnTo>
                          <a:pt x="52" y="34"/>
                        </a:lnTo>
                        <a:lnTo>
                          <a:pt x="45" y="50"/>
                        </a:lnTo>
                        <a:lnTo>
                          <a:pt x="37" y="55"/>
                        </a:lnTo>
                        <a:lnTo>
                          <a:pt x="31" y="65"/>
                        </a:lnTo>
                        <a:lnTo>
                          <a:pt x="35" y="84"/>
                        </a:lnTo>
                        <a:lnTo>
                          <a:pt x="42" y="94"/>
                        </a:lnTo>
                        <a:lnTo>
                          <a:pt x="47" y="93"/>
                        </a:lnTo>
                        <a:lnTo>
                          <a:pt x="47" y="88"/>
                        </a:lnTo>
                        <a:lnTo>
                          <a:pt x="56" y="85"/>
                        </a:lnTo>
                        <a:lnTo>
                          <a:pt x="64" y="98"/>
                        </a:lnTo>
                        <a:lnTo>
                          <a:pt x="66" y="92"/>
                        </a:lnTo>
                        <a:lnTo>
                          <a:pt x="78" y="97"/>
                        </a:lnTo>
                        <a:lnTo>
                          <a:pt x="73" y="100"/>
                        </a:lnTo>
                        <a:lnTo>
                          <a:pt x="78" y="107"/>
                        </a:lnTo>
                        <a:lnTo>
                          <a:pt x="78" y="110"/>
                        </a:lnTo>
                        <a:lnTo>
                          <a:pt x="83" y="113"/>
                        </a:lnTo>
                        <a:lnTo>
                          <a:pt x="81" y="121"/>
                        </a:lnTo>
                        <a:lnTo>
                          <a:pt x="78" y="117"/>
                        </a:lnTo>
                        <a:lnTo>
                          <a:pt x="80" y="115"/>
                        </a:lnTo>
                        <a:lnTo>
                          <a:pt x="68" y="110"/>
                        </a:lnTo>
                        <a:lnTo>
                          <a:pt x="56" y="95"/>
                        </a:lnTo>
                        <a:lnTo>
                          <a:pt x="52" y="94"/>
                        </a:lnTo>
                        <a:lnTo>
                          <a:pt x="56" y="108"/>
                        </a:lnTo>
                        <a:lnTo>
                          <a:pt x="41" y="94"/>
                        </a:lnTo>
                        <a:lnTo>
                          <a:pt x="35" y="94"/>
                        </a:lnTo>
                        <a:lnTo>
                          <a:pt x="30" y="99"/>
                        </a:lnTo>
                        <a:lnTo>
                          <a:pt x="17" y="97"/>
                        </a:lnTo>
                        <a:lnTo>
                          <a:pt x="16" y="89"/>
                        </a:lnTo>
                        <a:lnTo>
                          <a:pt x="21" y="79"/>
                        </a:lnTo>
                        <a:lnTo>
                          <a:pt x="15" y="77"/>
                        </a:lnTo>
                        <a:lnTo>
                          <a:pt x="14" y="84"/>
                        </a:lnTo>
                        <a:lnTo>
                          <a:pt x="6" y="70"/>
                        </a:lnTo>
                        <a:lnTo>
                          <a:pt x="0" y="49"/>
                        </a:lnTo>
                        <a:lnTo>
                          <a:pt x="10" y="50"/>
                        </a:lnTo>
                        <a:lnTo>
                          <a:pt x="15" y="2"/>
                        </a:lnTo>
                        <a:lnTo>
                          <a:pt x="17" y="0"/>
                        </a:lnTo>
                        <a:lnTo>
                          <a:pt x="36" y="6"/>
                        </a:lnTo>
                        <a:lnTo>
                          <a:pt x="42" y="5"/>
                        </a:lnTo>
                        <a:lnTo>
                          <a:pt x="44" y="1"/>
                        </a:lnTo>
                        <a:lnTo>
                          <a:pt x="47" y="3"/>
                        </a:lnTo>
                        <a:close/>
                      </a:path>
                    </a:pathLst>
                  </a:custGeom>
                  <a:grpFill/>
                  <a:ln w="6350" cmpd="sng">
                    <a:solidFill>
                      <a:schemeClr val="bg1">
                        <a:lumMod val="85000"/>
                      </a:schemeClr>
                    </a:solidFill>
                    <a:round/>
                    <a:headEnd/>
                    <a:tailEnd/>
                  </a:ln>
                </p:spPr>
                <p:txBody>
                  <a:bodyPr/>
                  <a:lstStyle/>
                  <a:p>
                    <a:endParaRPr lang="en-GB" dirty="0"/>
                  </a:p>
                </p:txBody>
              </p:sp>
              <p:sp>
                <p:nvSpPr>
                  <p:cNvPr id="402" name="Freeform 439"/>
                  <p:cNvSpPr>
                    <a:spLocks/>
                  </p:cNvSpPr>
                  <p:nvPr/>
                </p:nvSpPr>
                <p:spPr bwMode="auto">
                  <a:xfrm>
                    <a:off x="6908" y="3951"/>
                    <a:ext cx="22" cy="24"/>
                  </a:xfrm>
                  <a:custGeom>
                    <a:avLst/>
                    <a:gdLst>
                      <a:gd name="T0" fmla="*/ 0 w 22"/>
                      <a:gd name="T1" fmla="*/ 1 h 24"/>
                      <a:gd name="T2" fmla="*/ 14 w 22"/>
                      <a:gd name="T3" fmla="*/ 0 h 24"/>
                      <a:gd name="T4" fmla="*/ 22 w 22"/>
                      <a:gd name="T5" fmla="*/ 6 h 24"/>
                      <a:gd name="T6" fmla="*/ 22 w 22"/>
                      <a:gd name="T7" fmla="*/ 21 h 24"/>
                      <a:gd name="T8" fmla="*/ 17 w 22"/>
                      <a:gd name="T9" fmla="*/ 24 h 24"/>
                      <a:gd name="T10" fmla="*/ 6 w 22"/>
                      <a:gd name="T11" fmla="*/ 5 h 24"/>
                      <a:gd name="T12" fmla="*/ 0 w 22"/>
                      <a:gd name="T13" fmla="*/ 1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24">
                        <a:moveTo>
                          <a:pt x="0" y="1"/>
                        </a:moveTo>
                        <a:lnTo>
                          <a:pt x="14" y="0"/>
                        </a:lnTo>
                        <a:lnTo>
                          <a:pt x="22" y="6"/>
                        </a:lnTo>
                        <a:lnTo>
                          <a:pt x="22" y="21"/>
                        </a:lnTo>
                        <a:lnTo>
                          <a:pt x="17" y="24"/>
                        </a:lnTo>
                        <a:lnTo>
                          <a:pt x="6" y="5"/>
                        </a:lnTo>
                        <a:lnTo>
                          <a:pt x="0" y="1"/>
                        </a:lnTo>
                        <a:close/>
                      </a:path>
                    </a:pathLst>
                  </a:custGeom>
                  <a:grpFill/>
                  <a:ln w="6350" cmpd="sng">
                    <a:solidFill>
                      <a:schemeClr val="bg1">
                        <a:lumMod val="85000"/>
                      </a:schemeClr>
                    </a:solidFill>
                    <a:round/>
                    <a:headEnd/>
                    <a:tailEnd/>
                  </a:ln>
                </p:spPr>
                <p:txBody>
                  <a:bodyPr/>
                  <a:lstStyle/>
                  <a:p>
                    <a:endParaRPr lang="en-GB" dirty="0"/>
                  </a:p>
                </p:txBody>
              </p:sp>
            </p:grpSp>
            <p:grpSp>
              <p:nvGrpSpPr>
                <p:cNvPr id="282" name="Group 440"/>
                <p:cNvGrpSpPr>
                  <a:grpSpLocks/>
                </p:cNvGrpSpPr>
                <p:nvPr/>
              </p:nvGrpSpPr>
              <p:grpSpPr bwMode="auto">
                <a:xfrm>
                  <a:off x="4335" y="2486"/>
                  <a:ext cx="76" cy="96"/>
                  <a:chOff x="6279" y="3682"/>
                  <a:chExt cx="92" cy="117"/>
                </a:xfrm>
                <a:grpFill/>
              </p:grpSpPr>
              <p:sp>
                <p:nvSpPr>
                  <p:cNvPr id="383" name="Freeform 441"/>
                  <p:cNvSpPr>
                    <a:spLocks/>
                  </p:cNvSpPr>
                  <p:nvPr/>
                </p:nvSpPr>
                <p:spPr bwMode="auto">
                  <a:xfrm>
                    <a:off x="6279" y="3682"/>
                    <a:ext cx="92" cy="117"/>
                  </a:xfrm>
                  <a:custGeom>
                    <a:avLst/>
                    <a:gdLst>
                      <a:gd name="T0" fmla="*/ 92 w 92"/>
                      <a:gd name="T1" fmla="*/ 97 h 117"/>
                      <a:gd name="T2" fmla="*/ 92 w 92"/>
                      <a:gd name="T3" fmla="*/ 109 h 117"/>
                      <a:gd name="T4" fmla="*/ 85 w 92"/>
                      <a:gd name="T5" fmla="*/ 109 h 117"/>
                      <a:gd name="T6" fmla="*/ 85 w 92"/>
                      <a:gd name="T7" fmla="*/ 117 h 117"/>
                      <a:gd name="T8" fmla="*/ 76 w 92"/>
                      <a:gd name="T9" fmla="*/ 90 h 117"/>
                      <a:gd name="T10" fmla="*/ 72 w 92"/>
                      <a:gd name="T11" fmla="*/ 80 h 117"/>
                      <a:gd name="T12" fmla="*/ 61 w 92"/>
                      <a:gd name="T13" fmla="*/ 80 h 117"/>
                      <a:gd name="T14" fmla="*/ 56 w 92"/>
                      <a:gd name="T15" fmla="*/ 76 h 117"/>
                      <a:gd name="T16" fmla="*/ 51 w 92"/>
                      <a:gd name="T17" fmla="*/ 82 h 117"/>
                      <a:gd name="T18" fmla="*/ 51 w 92"/>
                      <a:gd name="T19" fmla="*/ 90 h 117"/>
                      <a:gd name="T20" fmla="*/ 45 w 92"/>
                      <a:gd name="T21" fmla="*/ 99 h 117"/>
                      <a:gd name="T22" fmla="*/ 40 w 92"/>
                      <a:gd name="T23" fmla="*/ 94 h 117"/>
                      <a:gd name="T24" fmla="*/ 34 w 92"/>
                      <a:gd name="T25" fmla="*/ 100 h 117"/>
                      <a:gd name="T26" fmla="*/ 33 w 92"/>
                      <a:gd name="T27" fmla="*/ 98 h 117"/>
                      <a:gd name="T28" fmla="*/ 19 w 92"/>
                      <a:gd name="T29" fmla="*/ 103 h 117"/>
                      <a:gd name="T30" fmla="*/ 10 w 92"/>
                      <a:gd name="T31" fmla="*/ 60 h 117"/>
                      <a:gd name="T32" fmla="*/ 11 w 92"/>
                      <a:gd name="T33" fmla="*/ 47 h 117"/>
                      <a:gd name="T34" fmla="*/ 0 w 92"/>
                      <a:gd name="T35" fmla="*/ 37 h 117"/>
                      <a:gd name="T36" fmla="*/ 7 w 92"/>
                      <a:gd name="T37" fmla="*/ 27 h 117"/>
                      <a:gd name="T38" fmla="*/ 14 w 92"/>
                      <a:gd name="T39" fmla="*/ 27 h 117"/>
                      <a:gd name="T40" fmla="*/ 13 w 92"/>
                      <a:gd name="T41" fmla="*/ 20 h 117"/>
                      <a:gd name="T42" fmla="*/ 6 w 92"/>
                      <a:gd name="T43" fmla="*/ 19 h 117"/>
                      <a:gd name="T44" fmla="*/ 4 w 92"/>
                      <a:gd name="T45" fmla="*/ 13 h 117"/>
                      <a:gd name="T46" fmla="*/ 10 w 92"/>
                      <a:gd name="T47" fmla="*/ 0 h 117"/>
                      <a:gd name="T48" fmla="*/ 16 w 92"/>
                      <a:gd name="T49" fmla="*/ 8 h 117"/>
                      <a:gd name="T50" fmla="*/ 20 w 92"/>
                      <a:gd name="T51" fmla="*/ 2 h 117"/>
                      <a:gd name="T52" fmla="*/ 24 w 92"/>
                      <a:gd name="T53" fmla="*/ 10 h 117"/>
                      <a:gd name="T54" fmla="*/ 29 w 92"/>
                      <a:gd name="T55" fmla="*/ 10 h 117"/>
                      <a:gd name="T56" fmla="*/ 31 w 92"/>
                      <a:gd name="T57" fmla="*/ 5 h 117"/>
                      <a:gd name="T58" fmla="*/ 35 w 92"/>
                      <a:gd name="T59" fmla="*/ 20 h 117"/>
                      <a:gd name="T60" fmla="*/ 41 w 92"/>
                      <a:gd name="T61" fmla="*/ 25 h 117"/>
                      <a:gd name="T62" fmla="*/ 84 w 92"/>
                      <a:gd name="T63" fmla="*/ 30 h 117"/>
                      <a:gd name="T64" fmla="*/ 61 w 92"/>
                      <a:gd name="T65" fmla="*/ 55 h 117"/>
                      <a:gd name="T66" fmla="*/ 64 w 92"/>
                      <a:gd name="T67" fmla="*/ 67 h 117"/>
                      <a:gd name="T68" fmla="*/ 72 w 92"/>
                      <a:gd name="T69" fmla="*/ 73 h 117"/>
                      <a:gd name="T70" fmla="*/ 82 w 92"/>
                      <a:gd name="T71" fmla="*/ 59 h 117"/>
                      <a:gd name="T72" fmla="*/ 92 w 92"/>
                      <a:gd name="T73" fmla="*/ 97 h 1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17">
                        <a:moveTo>
                          <a:pt x="92" y="97"/>
                        </a:moveTo>
                        <a:lnTo>
                          <a:pt x="92" y="109"/>
                        </a:lnTo>
                        <a:lnTo>
                          <a:pt x="85" y="109"/>
                        </a:lnTo>
                        <a:lnTo>
                          <a:pt x="85" y="117"/>
                        </a:lnTo>
                        <a:lnTo>
                          <a:pt x="76" y="90"/>
                        </a:lnTo>
                        <a:lnTo>
                          <a:pt x="72" y="80"/>
                        </a:lnTo>
                        <a:lnTo>
                          <a:pt x="61" y="80"/>
                        </a:lnTo>
                        <a:lnTo>
                          <a:pt x="56" y="76"/>
                        </a:lnTo>
                        <a:lnTo>
                          <a:pt x="51" y="82"/>
                        </a:lnTo>
                        <a:lnTo>
                          <a:pt x="51" y="90"/>
                        </a:lnTo>
                        <a:lnTo>
                          <a:pt x="45" y="99"/>
                        </a:lnTo>
                        <a:lnTo>
                          <a:pt x="40" y="94"/>
                        </a:lnTo>
                        <a:lnTo>
                          <a:pt x="34" y="100"/>
                        </a:lnTo>
                        <a:lnTo>
                          <a:pt x="33" y="98"/>
                        </a:lnTo>
                        <a:lnTo>
                          <a:pt x="19" y="103"/>
                        </a:lnTo>
                        <a:lnTo>
                          <a:pt x="10" y="60"/>
                        </a:lnTo>
                        <a:lnTo>
                          <a:pt x="11" y="47"/>
                        </a:lnTo>
                        <a:lnTo>
                          <a:pt x="0" y="37"/>
                        </a:lnTo>
                        <a:lnTo>
                          <a:pt x="7" y="27"/>
                        </a:lnTo>
                        <a:lnTo>
                          <a:pt x="14" y="27"/>
                        </a:lnTo>
                        <a:lnTo>
                          <a:pt x="13" y="20"/>
                        </a:lnTo>
                        <a:lnTo>
                          <a:pt x="6" y="19"/>
                        </a:lnTo>
                        <a:lnTo>
                          <a:pt x="4" y="13"/>
                        </a:lnTo>
                        <a:lnTo>
                          <a:pt x="10" y="0"/>
                        </a:lnTo>
                        <a:lnTo>
                          <a:pt x="16" y="8"/>
                        </a:lnTo>
                        <a:lnTo>
                          <a:pt x="20" y="2"/>
                        </a:lnTo>
                        <a:lnTo>
                          <a:pt x="24" y="10"/>
                        </a:lnTo>
                        <a:lnTo>
                          <a:pt x="29" y="10"/>
                        </a:lnTo>
                        <a:lnTo>
                          <a:pt x="31" y="5"/>
                        </a:lnTo>
                        <a:lnTo>
                          <a:pt x="35" y="20"/>
                        </a:lnTo>
                        <a:lnTo>
                          <a:pt x="41" y="25"/>
                        </a:lnTo>
                        <a:lnTo>
                          <a:pt x="84" y="30"/>
                        </a:lnTo>
                        <a:lnTo>
                          <a:pt x="61" y="55"/>
                        </a:lnTo>
                        <a:lnTo>
                          <a:pt x="64" y="67"/>
                        </a:lnTo>
                        <a:lnTo>
                          <a:pt x="72" y="73"/>
                        </a:lnTo>
                        <a:lnTo>
                          <a:pt x="82" y="59"/>
                        </a:lnTo>
                        <a:lnTo>
                          <a:pt x="92" y="97"/>
                        </a:lnTo>
                        <a:close/>
                      </a:path>
                    </a:pathLst>
                  </a:custGeom>
                  <a:grpFill/>
                  <a:ln w="6350" cmpd="sng">
                    <a:solidFill>
                      <a:schemeClr val="bg1">
                        <a:lumMod val="85000"/>
                      </a:schemeClr>
                    </a:solidFill>
                    <a:round/>
                    <a:headEnd/>
                    <a:tailEnd/>
                  </a:ln>
                </p:spPr>
                <p:txBody>
                  <a:bodyPr/>
                  <a:lstStyle/>
                  <a:p>
                    <a:endParaRPr lang="en-GB" dirty="0"/>
                  </a:p>
                </p:txBody>
              </p:sp>
              <p:sp>
                <p:nvSpPr>
                  <p:cNvPr id="384" name="Freeform 442"/>
                  <p:cNvSpPr>
                    <a:spLocks/>
                  </p:cNvSpPr>
                  <p:nvPr/>
                </p:nvSpPr>
                <p:spPr bwMode="auto">
                  <a:xfrm>
                    <a:off x="6333" y="3762"/>
                    <a:ext cx="3" cy="9"/>
                  </a:xfrm>
                  <a:custGeom>
                    <a:avLst/>
                    <a:gdLst>
                      <a:gd name="T0" fmla="*/ 0 w 3"/>
                      <a:gd name="T1" fmla="*/ 0 h 9"/>
                      <a:gd name="T2" fmla="*/ 0 w 3"/>
                      <a:gd name="T3" fmla="*/ 8 h 9"/>
                      <a:gd name="T4" fmla="*/ 2 w 3"/>
                      <a:gd name="T5" fmla="*/ 9 h 9"/>
                      <a:gd name="T6" fmla="*/ 3 w 3"/>
                      <a:gd name="T7" fmla="*/ 3 h 9"/>
                      <a:gd name="T8" fmla="*/ 0 w 3"/>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9">
                        <a:moveTo>
                          <a:pt x="0" y="0"/>
                        </a:moveTo>
                        <a:lnTo>
                          <a:pt x="0" y="8"/>
                        </a:lnTo>
                        <a:lnTo>
                          <a:pt x="2" y="9"/>
                        </a:lnTo>
                        <a:lnTo>
                          <a:pt x="3" y="3"/>
                        </a:lnTo>
                        <a:lnTo>
                          <a:pt x="0" y="0"/>
                        </a:lnTo>
                        <a:close/>
                      </a:path>
                    </a:pathLst>
                  </a:custGeom>
                  <a:grpFill/>
                  <a:ln w="6350" cmpd="sng">
                    <a:solidFill>
                      <a:schemeClr val="bg1">
                        <a:lumMod val="85000"/>
                      </a:schemeClr>
                    </a:solidFill>
                    <a:round/>
                    <a:headEnd/>
                    <a:tailEnd/>
                  </a:ln>
                </p:spPr>
                <p:txBody>
                  <a:bodyPr/>
                  <a:lstStyle/>
                  <a:p>
                    <a:endParaRPr lang="en-GB" dirty="0"/>
                  </a:p>
                </p:txBody>
              </p:sp>
            </p:grpSp>
            <p:sp>
              <p:nvSpPr>
                <p:cNvPr id="283" name="Freeform 443"/>
                <p:cNvSpPr>
                  <a:spLocks/>
                </p:cNvSpPr>
                <p:nvPr/>
              </p:nvSpPr>
              <p:spPr bwMode="auto">
                <a:xfrm>
                  <a:off x="4349" y="2454"/>
                  <a:ext cx="54" cy="29"/>
                </a:xfrm>
                <a:custGeom>
                  <a:avLst/>
                  <a:gdLst>
                    <a:gd name="T0" fmla="*/ 3 w 67"/>
                    <a:gd name="T1" fmla="*/ 17 h 35"/>
                    <a:gd name="T2" fmla="*/ 0 w 67"/>
                    <a:gd name="T3" fmla="*/ 21 h 35"/>
                    <a:gd name="T4" fmla="*/ 2 w 67"/>
                    <a:gd name="T5" fmla="*/ 26 h 35"/>
                    <a:gd name="T6" fmla="*/ 15 w 67"/>
                    <a:gd name="T7" fmla="*/ 29 h 35"/>
                    <a:gd name="T8" fmla="*/ 51 w 67"/>
                    <a:gd name="T9" fmla="*/ 25 h 35"/>
                    <a:gd name="T10" fmla="*/ 54 w 67"/>
                    <a:gd name="T11" fmla="*/ 17 h 35"/>
                    <a:gd name="T12" fmla="*/ 47 w 67"/>
                    <a:gd name="T13" fmla="*/ 14 h 35"/>
                    <a:gd name="T14" fmla="*/ 47 w 67"/>
                    <a:gd name="T15" fmla="*/ 9 h 35"/>
                    <a:gd name="T16" fmla="*/ 42 w 67"/>
                    <a:gd name="T17" fmla="*/ 6 h 35"/>
                    <a:gd name="T18" fmla="*/ 19 w 67"/>
                    <a:gd name="T19" fmla="*/ 0 h 35"/>
                    <a:gd name="T20" fmla="*/ 3 w 67"/>
                    <a:gd name="T21" fmla="*/ 17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35">
                      <a:moveTo>
                        <a:pt x="4" y="21"/>
                      </a:moveTo>
                      <a:lnTo>
                        <a:pt x="0" y="25"/>
                      </a:lnTo>
                      <a:lnTo>
                        <a:pt x="3" y="31"/>
                      </a:lnTo>
                      <a:lnTo>
                        <a:pt x="18" y="35"/>
                      </a:lnTo>
                      <a:lnTo>
                        <a:pt x="63" y="30"/>
                      </a:lnTo>
                      <a:lnTo>
                        <a:pt x="67" y="21"/>
                      </a:lnTo>
                      <a:lnTo>
                        <a:pt x="58" y="17"/>
                      </a:lnTo>
                      <a:lnTo>
                        <a:pt x="58" y="11"/>
                      </a:lnTo>
                      <a:lnTo>
                        <a:pt x="52" y="7"/>
                      </a:lnTo>
                      <a:lnTo>
                        <a:pt x="24" y="0"/>
                      </a:lnTo>
                      <a:lnTo>
                        <a:pt x="4" y="21"/>
                      </a:lnTo>
                      <a:close/>
                    </a:path>
                  </a:pathLst>
                </a:custGeom>
                <a:grpFill/>
                <a:ln w="6350" cmpd="sng">
                  <a:solidFill>
                    <a:schemeClr val="bg1">
                      <a:lumMod val="85000"/>
                    </a:schemeClr>
                  </a:solidFill>
                  <a:round/>
                  <a:headEnd/>
                  <a:tailEnd/>
                </a:ln>
              </p:spPr>
              <p:txBody>
                <a:bodyPr/>
                <a:lstStyle/>
                <a:p>
                  <a:endParaRPr lang="en-GB" dirty="0"/>
                </a:p>
              </p:txBody>
            </p:sp>
            <p:grpSp>
              <p:nvGrpSpPr>
                <p:cNvPr id="284" name="Group 444"/>
                <p:cNvGrpSpPr>
                  <a:grpSpLocks/>
                </p:cNvGrpSpPr>
                <p:nvPr/>
              </p:nvGrpSpPr>
              <p:grpSpPr bwMode="auto">
                <a:xfrm>
                  <a:off x="4405" y="2454"/>
                  <a:ext cx="140" cy="304"/>
                  <a:chOff x="6364" y="3643"/>
                  <a:chExt cx="172" cy="372"/>
                </a:xfrm>
                <a:grpFill/>
              </p:grpSpPr>
              <p:sp>
                <p:nvSpPr>
                  <p:cNvPr id="381" name="Freeform 445"/>
                  <p:cNvSpPr>
                    <a:spLocks/>
                  </p:cNvSpPr>
                  <p:nvPr/>
                </p:nvSpPr>
                <p:spPr bwMode="auto">
                  <a:xfrm>
                    <a:off x="6364" y="3643"/>
                    <a:ext cx="172" cy="372"/>
                  </a:xfrm>
                  <a:custGeom>
                    <a:avLst/>
                    <a:gdLst>
                      <a:gd name="T0" fmla="*/ 155 w 172"/>
                      <a:gd name="T1" fmla="*/ 160 h 372"/>
                      <a:gd name="T2" fmla="*/ 128 w 172"/>
                      <a:gd name="T3" fmla="*/ 182 h 372"/>
                      <a:gd name="T4" fmla="*/ 105 w 172"/>
                      <a:gd name="T5" fmla="*/ 208 h 372"/>
                      <a:gd name="T6" fmla="*/ 121 w 172"/>
                      <a:gd name="T7" fmla="*/ 234 h 372"/>
                      <a:gd name="T8" fmla="*/ 127 w 172"/>
                      <a:gd name="T9" fmla="*/ 254 h 372"/>
                      <a:gd name="T10" fmla="*/ 118 w 172"/>
                      <a:gd name="T11" fmla="*/ 285 h 372"/>
                      <a:gd name="T12" fmla="*/ 133 w 172"/>
                      <a:gd name="T13" fmla="*/ 314 h 372"/>
                      <a:gd name="T14" fmla="*/ 129 w 172"/>
                      <a:gd name="T15" fmla="*/ 358 h 372"/>
                      <a:gd name="T16" fmla="*/ 122 w 172"/>
                      <a:gd name="T17" fmla="*/ 369 h 372"/>
                      <a:gd name="T18" fmla="*/ 122 w 172"/>
                      <a:gd name="T19" fmla="*/ 337 h 372"/>
                      <a:gd name="T20" fmla="*/ 123 w 172"/>
                      <a:gd name="T21" fmla="*/ 318 h 372"/>
                      <a:gd name="T22" fmla="*/ 116 w 172"/>
                      <a:gd name="T23" fmla="*/ 304 h 372"/>
                      <a:gd name="T24" fmla="*/ 106 w 172"/>
                      <a:gd name="T25" fmla="*/ 246 h 372"/>
                      <a:gd name="T26" fmla="*/ 87 w 172"/>
                      <a:gd name="T27" fmla="*/ 227 h 372"/>
                      <a:gd name="T28" fmla="*/ 59 w 172"/>
                      <a:gd name="T29" fmla="*/ 261 h 372"/>
                      <a:gd name="T30" fmla="*/ 44 w 172"/>
                      <a:gd name="T31" fmla="*/ 254 h 372"/>
                      <a:gd name="T32" fmla="*/ 44 w 172"/>
                      <a:gd name="T33" fmla="*/ 233 h 372"/>
                      <a:gd name="T34" fmla="*/ 33 w 172"/>
                      <a:gd name="T35" fmla="*/ 194 h 372"/>
                      <a:gd name="T36" fmla="*/ 25 w 172"/>
                      <a:gd name="T37" fmla="*/ 191 h 372"/>
                      <a:gd name="T38" fmla="*/ 30 w 172"/>
                      <a:gd name="T39" fmla="*/ 190 h 372"/>
                      <a:gd name="T40" fmla="*/ 13 w 172"/>
                      <a:gd name="T41" fmla="*/ 174 h 372"/>
                      <a:gd name="T42" fmla="*/ 0 w 172"/>
                      <a:gd name="T43" fmla="*/ 148 h 372"/>
                      <a:gd name="T44" fmla="*/ 7 w 172"/>
                      <a:gd name="T45" fmla="*/ 136 h 372"/>
                      <a:gd name="T46" fmla="*/ 14 w 172"/>
                      <a:gd name="T47" fmla="*/ 119 h 372"/>
                      <a:gd name="T48" fmla="*/ 20 w 172"/>
                      <a:gd name="T49" fmla="*/ 115 h 372"/>
                      <a:gd name="T50" fmla="*/ 37 w 172"/>
                      <a:gd name="T51" fmla="*/ 93 h 372"/>
                      <a:gd name="T52" fmla="*/ 57 w 172"/>
                      <a:gd name="T53" fmla="*/ 54 h 372"/>
                      <a:gd name="T54" fmla="*/ 76 w 172"/>
                      <a:gd name="T55" fmla="*/ 25 h 372"/>
                      <a:gd name="T56" fmla="*/ 93 w 172"/>
                      <a:gd name="T57" fmla="*/ 11 h 372"/>
                      <a:gd name="T58" fmla="*/ 98 w 172"/>
                      <a:gd name="T59" fmla="*/ 3 h 372"/>
                      <a:gd name="T60" fmla="*/ 109 w 172"/>
                      <a:gd name="T61" fmla="*/ 3 h 372"/>
                      <a:gd name="T62" fmla="*/ 122 w 172"/>
                      <a:gd name="T63" fmla="*/ 17 h 372"/>
                      <a:gd name="T64" fmla="*/ 125 w 172"/>
                      <a:gd name="T65" fmla="*/ 48 h 372"/>
                      <a:gd name="T66" fmla="*/ 103 w 172"/>
                      <a:gd name="T67" fmla="*/ 97 h 372"/>
                      <a:gd name="T68" fmla="*/ 128 w 172"/>
                      <a:gd name="T69" fmla="*/ 90 h 372"/>
                      <a:gd name="T70" fmla="*/ 141 w 172"/>
                      <a:gd name="T71" fmla="*/ 113 h 372"/>
                      <a:gd name="T72" fmla="*/ 148 w 172"/>
                      <a:gd name="T73" fmla="*/ 133 h 372"/>
                      <a:gd name="T74" fmla="*/ 168 w 172"/>
                      <a:gd name="T75" fmla="*/ 138 h 3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2" h="372">
                        <a:moveTo>
                          <a:pt x="172" y="141"/>
                        </a:moveTo>
                        <a:lnTo>
                          <a:pt x="155" y="160"/>
                        </a:lnTo>
                        <a:lnTo>
                          <a:pt x="148" y="168"/>
                        </a:lnTo>
                        <a:lnTo>
                          <a:pt x="128" y="182"/>
                        </a:lnTo>
                        <a:lnTo>
                          <a:pt x="112" y="184"/>
                        </a:lnTo>
                        <a:lnTo>
                          <a:pt x="105" y="208"/>
                        </a:lnTo>
                        <a:lnTo>
                          <a:pt x="111" y="224"/>
                        </a:lnTo>
                        <a:lnTo>
                          <a:pt x="121" y="234"/>
                        </a:lnTo>
                        <a:lnTo>
                          <a:pt x="122" y="250"/>
                        </a:lnTo>
                        <a:lnTo>
                          <a:pt x="127" y="254"/>
                        </a:lnTo>
                        <a:lnTo>
                          <a:pt x="116" y="279"/>
                        </a:lnTo>
                        <a:lnTo>
                          <a:pt x="118" y="285"/>
                        </a:lnTo>
                        <a:lnTo>
                          <a:pt x="132" y="297"/>
                        </a:lnTo>
                        <a:lnTo>
                          <a:pt x="133" y="314"/>
                        </a:lnTo>
                        <a:lnTo>
                          <a:pt x="143" y="338"/>
                        </a:lnTo>
                        <a:lnTo>
                          <a:pt x="129" y="358"/>
                        </a:lnTo>
                        <a:lnTo>
                          <a:pt x="126" y="372"/>
                        </a:lnTo>
                        <a:lnTo>
                          <a:pt x="122" y="369"/>
                        </a:lnTo>
                        <a:lnTo>
                          <a:pt x="128" y="341"/>
                        </a:lnTo>
                        <a:lnTo>
                          <a:pt x="122" y="337"/>
                        </a:lnTo>
                        <a:lnTo>
                          <a:pt x="125" y="334"/>
                        </a:lnTo>
                        <a:lnTo>
                          <a:pt x="123" y="318"/>
                        </a:lnTo>
                        <a:lnTo>
                          <a:pt x="118" y="302"/>
                        </a:lnTo>
                        <a:lnTo>
                          <a:pt x="116" y="304"/>
                        </a:lnTo>
                        <a:lnTo>
                          <a:pt x="108" y="277"/>
                        </a:lnTo>
                        <a:lnTo>
                          <a:pt x="106" y="246"/>
                        </a:lnTo>
                        <a:lnTo>
                          <a:pt x="90" y="239"/>
                        </a:lnTo>
                        <a:lnTo>
                          <a:pt x="87" y="227"/>
                        </a:lnTo>
                        <a:lnTo>
                          <a:pt x="86" y="243"/>
                        </a:lnTo>
                        <a:lnTo>
                          <a:pt x="59" y="261"/>
                        </a:lnTo>
                        <a:lnTo>
                          <a:pt x="44" y="259"/>
                        </a:lnTo>
                        <a:lnTo>
                          <a:pt x="44" y="254"/>
                        </a:lnTo>
                        <a:lnTo>
                          <a:pt x="38" y="256"/>
                        </a:lnTo>
                        <a:lnTo>
                          <a:pt x="44" y="233"/>
                        </a:lnTo>
                        <a:lnTo>
                          <a:pt x="40" y="210"/>
                        </a:lnTo>
                        <a:lnTo>
                          <a:pt x="33" y="194"/>
                        </a:lnTo>
                        <a:lnTo>
                          <a:pt x="31" y="197"/>
                        </a:lnTo>
                        <a:lnTo>
                          <a:pt x="25" y="191"/>
                        </a:lnTo>
                        <a:lnTo>
                          <a:pt x="27" y="187"/>
                        </a:lnTo>
                        <a:lnTo>
                          <a:pt x="30" y="190"/>
                        </a:lnTo>
                        <a:lnTo>
                          <a:pt x="28" y="181"/>
                        </a:lnTo>
                        <a:lnTo>
                          <a:pt x="13" y="174"/>
                        </a:lnTo>
                        <a:lnTo>
                          <a:pt x="0" y="156"/>
                        </a:lnTo>
                        <a:lnTo>
                          <a:pt x="0" y="148"/>
                        </a:lnTo>
                        <a:lnTo>
                          <a:pt x="7" y="148"/>
                        </a:lnTo>
                        <a:lnTo>
                          <a:pt x="7" y="136"/>
                        </a:lnTo>
                        <a:lnTo>
                          <a:pt x="17" y="131"/>
                        </a:lnTo>
                        <a:lnTo>
                          <a:pt x="14" y="119"/>
                        </a:lnTo>
                        <a:lnTo>
                          <a:pt x="15" y="116"/>
                        </a:lnTo>
                        <a:lnTo>
                          <a:pt x="20" y="115"/>
                        </a:lnTo>
                        <a:lnTo>
                          <a:pt x="21" y="98"/>
                        </a:lnTo>
                        <a:lnTo>
                          <a:pt x="37" y="93"/>
                        </a:lnTo>
                        <a:lnTo>
                          <a:pt x="47" y="67"/>
                        </a:lnTo>
                        <a:lnTo>
                          <a:pt x="57" y="54"/>
                        </a:lnTo>
                        <a:lnTo>
                          <a:pt x="58" y="40"/>
                        </a:lnTo>
                        <a:lnTo>
                          <a:pt x="76" y="25"/>
                        </a:lnTo>
                        <a:lnTo>
                          <a:pt x="91" y="24"/>
                        </a:lnTo>
                        <a:lnTo>
                          <a:pt x="93" y="11"/>
                        </a:lnTo>
                        <a:lnTo>
                          <a:pt x="98" y="8"/>
                        </a:lnTo>
                        <a:lnTo>
                          <a:pt x="98" y="3"/>
                        </a:lnTo>
                        <a:lnTo>
                          <a:pt x="103" y="0"/>
                        </a:lnTo>
                        <a:lnTo>
                          <a:pt x="109" y="3"/>
                        </a:lnTo>
                        <a:lnTo>
                          <a:pt x="117" y="17"/>
                        </a:lnTo>
                        <a:lnTo>
                          <a:pt x="122" y="17"/>
                        </a:lnTo>
                        <a:lnTo>
                          <a:pt x="126" y="35"/>
                        </a:lnTo>
                        <a:lnTo>
                          <a:pt x="125" y="48"/>
                        </a:lnTo>
                        <a:lnTo>
                          <a:pt x="109" y="70"/>
                        </a:lnTo>
                        <a:lnTo>
                          <a:pt x="103" y="97"/>
                        </a:lnTo>
                        <a:lnTo>
                          <a:pt x="119" y="90"/>
                        </a:lnTo>
                        <a:lnTo>
                          <a:pt x="128" y="90"/>
                        </a:lnTo>
                        <a:lnTo>
                          <a:pt x="131" y="106"/>
                        </a:lnTo>
                        <a:lnTo>
                          <a:pt x="141" y="113"/>
                        </a:lnTo>
                        <a:lnTo>
                          <a:pt x="137" y="129"/>
                        </a:lnTo>
                        <a:lnTo>
                          <a:pt x="148" y="133"/>
                        </a:lnTo>
                        <a:lnTo>
                          <a:pt x="155" y="143"/>
                        </a:lnTo>
                        <a:lnTo>
                          <a:pt x="168" y="138"/>
                        </a:lnTo>
                        <a:lnTo>
                          <a:pt x="172" y="141"/>
                        </a:lnTo>
                        <a:close/>
                      </a:path>
                    </a:pathLst>
                  </a:custGeom>
                  <a:grpFill/>
                  <a:ln w="6350" cmpd="sng">
                    <a:solidFill>
                      <a:schemeClr val="bg1">
                        <a:lumMod val="85000"/>
                      </a:schemeClr>
                    </a:solidFill>
                    <a:round/>
                    <a:headEnd/>
                    <a:tailEnd/>
                  </a:ln>
                </p:spPr>
                <p:txBody>
                  <a:bodyPr/>
                  <a:lstStyle/>
                  <a:p>
                    <a:endParaRPr lang="en-GB" dirty="0"/>
                  </a:p>
                </p:txBody>
              </p:sp>
              <p:sp>
                <p:nvSpPr>
                  <p:cNvPr id="382" name="Freeform 446"/>
                  <p:cNvSpPr>
                    <a:spLocks/>
                  </p:cNvSpPr>
                  <p:nvPr/>
                </p:nvSpPr>
                <p:spPr bwMode="auto">
                  <a:xfrm>
                    <a:off x="6481" y="3982"/>
                    <a:ext cx="5" cy="5"/>
                  </a:xfrm>
                  <a:custGeom>
                    <a:avLst/>
                    <a:gdLst>
                      <a:gd name="T0" fmla="*/ 4 w 5"/>
                      <a:gd name="T1" fmla="*/ 0 h 5"/>
                      <a:gd name="T2" fmla="*/ 0 w 5"/>
                      <a:gd name="T3" fmla="*/ 4 h 5"/>
                      <a:gd name="T4" fmla="*/ 5 w 5"/>
                      <a:gd name="T5" fmla="*/ 5 h 5"/>
                      <a:gd name="T6" fmla="*/ 4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4" y="0"/>
                        </a:moveTo>
                        <a:lnTo>
                          <a:pt x="0" y="4"/>
                        </a:lnTo>
                        <a:lnTo>
                          <a:pt x="5" y="5"/>
                        </a:lnTo>
                        <a:lnTo>
                          <a:pt x="4" y="0"/>
                        </a:lnTo>
                        <a:close/>
                      </a:path>
                    </a:pathLst>
                  </a:custGeom>
                  <a:grpFill/>
                  <a:ln w="6350" cmpd="sng">
                    <a:solidFill>
                      <a:schemeClr val="bg1">
                        <a:lumMod val="85000"/>
                      </a:schemeClr>
                    </a:solidFill>
                    <a:round/>
                    <a:headEnd/>
                    <a:tailEnd/>
                  </a:ln>
                </p:spPr>
                <p:txBody>
                  <a:bodyPr/>
                  <a:lstStyle/>
                  <a:p>
                    <a:endParaRPr lang="en-GB" dirty="0"/>
                  </a:p>
                </p:txBody>
              </p:sp>
            </p:grpSp>
            <p:sp>
              <p:nvSpPr>
                <p:cNvPr id="285" name="Freeform 447"/>
                <p:cNvSpPr>
                  <a:spLocks/>
                </p:cNvSpPr>
                <p:nvPr/>
              </p:nvSpPr>
              <p:spPr bwMode="auto">
                <a:xfrm>
                  <a:off x="4564" y="2684"/>
                  <a:ext cx="82" cy="69"/>
                </a:xfrm>
                <a:custGeom>
                  <a:avLst/>
                  <a:gdLst>
                    <a:gd name="T0" fmla="*/ 80 w 101"/>
                    <a:gd name="T1" fmla="*/ 0 h 84"/>
                    <a:gd name="T2" fmla="*/ 82 w 101"/>
                    <a:gd name="T3" fmla="*/ 37 h 84"/>
                    <a:gd name="T4" fmla="*/ 65 w 101"/>
                    <a:gd name="T5" fmla="*/ 45 h 84"/>
                    <a:gd name="T6" fmla="*/ 64 w 101"/>
                    <a:gd name="T7" fmla="*/ 48 h 84"/>
                    <a:gd name="T8" fmla="*/ 56 w 101"/>
                    <a:gd name="T9" fmla="*/ 49 h 84"/>
                    <a:gd name="T10" fmla="*/ 56 w 101"/>
                    <a:gd name="T11" fmla="*/ 58 h 84"/>
                    <a:gd name="T12" fmla="*/ 42 w 101"/>
                    <a:gd name="T13" fmla="*/ 62 h 84"/>
                    <a:gd name="T14" fmla="*/ 41 w 101"/>
                    <a:gd name="T15" fmla="*/ 67 h 84"/>
                    <a:gd name="T16" fmla="*/ 34 w 101"/>
                    <a:gd name="T17" fmla="*/ 69 h 84"/>
                    <a:gd name="T18" fmla="*/ 20 w 101"/>
                    <a:gd name="T19" fmla="*/ 67 h 84"/>
                    <a:gd name="T20" fmla="*/ 20 w 101"/>
                    <a:gd name="T21" fmla="*/ 59 h 84"/>
                    <a:gd name="T22" fmla="*/ 13 w 101"/>
                    <a:gd name="T23" fmla="*/ 62 h 84"/>
                    <a:gd name="T24" fmla="*/ 9 w 101"/>
                    <a:gd name="T25" fmla="*/ 50 h 84"/>
                    <a:gd name="T26" fmla="*/ 8 w 101"/>
                    <a:gd name="T27" fmla="*/ 41 h 84"/>
                    <a:gd name="T28" fmla="*/ 2 w 101"/>
                    <a:gd name="T29" fmla="*/ 34 h 84"/>
                    <a:gd name="T30" fmla="*/ 0 w 101"/>
                    <a:gd name="T31" fmla="*/ 25 h 84"/>
                    <a:gd name="T32" fmla="*/ 4 w 101"/>
                    <a:gd name="T33" fmla="*/ 15 h 84"/>
                    <a:gd name="T34" fmla="*/ 15 w 101"/>
                    <a:gd name="T35" fmla="*/ 5 h 84"/>
                    <a:gd name="T36" fmla="*/ 45 w 101"/>
                    <a:gd name="T37" fmla="*/ 7 h 84"/>
                    <a:gd name="T38" fmla="*/ 56 w 101"/>
                    <a:gd name="T39" fmla="*/ 12 h 84"/>
                    <a:gd name="T40" fmla="*/ 63 w 101"/>
                    <a:gd name="T41" fmla="*/ 4 h 84"/>
                    <a:gd name="T42" fmla="*/ 73 w 101"/>
                    <a:gd name="T43" fmla="*/ 6 h 84"/>
                    <a:gd name="T44" fmla="*/ 80 w 101"/>
                    <a:gd name="T45" fmla="*/ 0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4">
                      <a:moveTo>
                        <a:pt x="99" y="0"/>
                      </a:moveTo>
                      <a:lnTo>
                        <a:pt x="101" y="45"/>
                      </a:lnTo>
                      <a:lnTo>
                        <a:pt x="80" y="55"/>
                      </a:lnTo>
                      <a:lnTo>
                        <a:pt x="79" y="59"/>
                      </a:lnTo>
                      <a:lnTo>
                        <a:pt x="69" y="60"/>
                      </a:lnTo>
                      <a:lnTo>
                        <a:pt x="69" y="71"/>
                      </a:lnTo>
                      <a:lnTo>
                        <a:pt x="52" y="76"/>
                      </a:lnTo>
                      <a:lnTo>
                        <a:pt x="50" y="81"/>
                      </a:lnTo>
                      <a:lnTo>
                        <a:pt x="42" y="84"/>
                      </a:lnTo>
                      <a:lnTo>
                        <a:pt x="25" y="82"/>
                      </a:lnTo>
                      <a:lnTo>
                        <a:pt x="25" y="72"/>
                      </a:lnTo>
                      <a:lnTo>
                        <a:pt x="16" y="76"/>
                      </a:lnTo>
                      <a:lnTo>
                        <a:pt x="11" y="61"/>
                      </a:lnTo>
                      <a:lnTo>
                        <a:pt x="10" y="50"/>
                      </a:lnTo>
                      <a:lnTo>
                        <a:pt x="3" y="41"/>
                      </a:lnTo>
                      <a:lnTo>
                        <a:pt x="0" y="31"/>
                      </a:lnTo>
                      <a:lnTo>
                        <a:pt x="5" y="18"/>
                      </a:lnTo>
                      <a:lnTo>
                        <a:pt x="18" y="6"/>
                      </a:lnTo>
                      <a:lnTo>
                        <a:pt x="56" y="8"/>
                      </a:lnTo>
                      <a:lnTo>
                        <a:pt x="69" y="15"/>
                      </a:lnTo>
                      <a:lnTo>
                        <a:pt x="78" y="5"/>
                      </a:lnTo>
                      <a:lnTo>
                        <a:pt x="90" y="7"/>
                      </a:lnTo>
                      <a:lnTo>
                        <a:pt x="99" y="0"/>
                      </a:lnTo>
                      <a:close/>
                    </a:path>
                  </a:pathLst>
                </a:custGeom>
                <a:grpFill/>
                <a:ln w="6350" cmpd="sng">
                  <a:solidFill>
                    <a:schemeClr val="bg1">
                      <a:lumMod val="85000"/>
                    </a:schemeClr>
                  </a:solidFill>
                  <a:round/>
                  <a:headEnd/>
                  <a:tailEnd/>
                </a:ln>
              </p:spPr>
              <p:txBody>
                <a:bodyPr/>
                <a:lstStyle/>
                <a:p>
                  <a:endParaRPr lang="en-GB" dirty="0"/>
                </a:p>
              </p:txBody>
            </p:sp>
            <p:sp>
              <p:nvSpPr>
                <p:cNvPr id="286" name="Freeform 448"/>
                <p:cNvSpPr>
                  <a:spLocks/>
                </p:cNvSpPr>
                <p:nvPr/>
              </p:nvSpPr>
              <p:spPr bwMode="auto">
                <a:xfrm>
                  <a:off x="4844" y="2508"/>
                  <a:ext cx="28" cy="57"/>
                </a:xfrm>
                <a:custGeom>
                  <a:avLst/>
                  <a:gdLst>
                    <a:gd name="T0" fmla="*/ 21 w 34"/>
                    <a:gd name="T1" fmla="*/ 0 h 70"/>
                    <a:gd name="T2" fmla="*/ 28 w 34"/>
                    <a:gd name="T3" fmla="*/ 3 h 70"/>
                    <a:gd name="T4" fmla="*/ 28 w 34"/>
                    <a:gd name="T5" fmla="*/ 11 h 70"/>
                    <a:gd name="T6" fmla="*/ 12 w 34"/>
                    <a:gd name="T7" fmla="*/ 57 h 70"/>
                    <a:gd name="T8" fmla="*/ 1 w 34"/>
                    <a:gd name="T9" fmla="*/ 42 h 70"/>
                    <a:gd name="T10" fmla="*/ 0 w 34"/>
                    <a:gd name="T11" fmla="*/ 29 h 70"/>
                    <a:gd name="T12" fmla="*/ 13 w 34"/>
                    <a:gd name="T13" fmla="*/ 3 h 70"/>
                    <a:gd name="T14" fmla="*/ 21 w 34"/>
                    <a:gd name="T15" fmla="*/ 0 h 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70">
                      <a:moveTo>
                        <a:pt x="26" y="0"/>
                      </a:moveTo>
                      <a:lnTo>
                        <a:pt x="34" y="4"/>
                      </a:lnTo>
                      <a:lnTo>
                        <a:pt x="34" y="13"/>
                      </a:lnTo>
                      <a:lnTo>
                        <a:pt x="14" y="70"/>
                      </a:lnTo>
                      <a:lnTo>
                        <a:pt x="1" y="51"/>
                      </a:lnTo>
                      <a:lnTo>
                        <a:pt x="0" y="35"/>
                      </a:lnTo>
                      <a:lnTo>
                        <a:pt x="16" y="4"/>
                      </a:lnTo>
                      <a:lnTo>
                        <a:pt x="26" y="0"/>
                      </a:lnTo>
                      <a:close/>
                    </a:path>
                  </a:pathLst>
                </a:custGeom>
                <a:grpFill/>
                <a:ln w="6350" cmpd="sng">
                  <a:solidFill>
                    <a:schemeClr val="bg1">
                      <a:lumMod val="85000"/>
                    </a:schemeClr>
                  </a:solidFill>
                  <a:round/>
                  <a:headEnd/>
                  <a:tailEnd/>
                </a:ln>
              </p:spPr>
              <p:txBody>
                <a:bodyPr/>
                <a:lstStyle/>
                <a:p>
                  <a:endParaRPr lang="en-GB" dirty="0"/>
                </a:p>
              </p:txBody>
            </p:sp>
            <p:grpSp>
              <p:nvGrpSpPr>
                <p:cNvPr id="287" name="Group 449"/>
                <p:cNvGrpSpPr>
                  <a:grpSpLocks/>
                </p:cNvGrpSpPr>
                <p:nvPr/>
              </p:nvGrpSpPr>
              <p:grpSpPr bwMode="auto">
                <a:xfrm>
                  <a:off x="4111" y="1919"/>
                  <a:ext cx="966" cy="708"/>
                  <a:chOff x="6004" y="2987"/>
                  <a:chExt cx="1184" cy="867"/>
                </a:xfrm>
                <a:grpFill/>
              </p:grpSpPr>
              <p:sp>
                <p:nvSpPr>
                  <p:cNvPr id="378" name="Freeform 450"/>
                  <p:cNvSpPr>
                    <a:spLocks/>
                  </p:cNvSpPr>
                  <p:nvPr/>
                </p:nvSpPr>
                <p:spPr bwMode="auto">
                  <a:xfrm>
                    <a:off x="6004" y="2987"/>
                    <a:ext cx="1184" cy="826"/>
                  </a:xfrm>
                  <a:custGeom>
                    <a:avLst/>
                    <a:gdLst>
                      <a:gd name="T0" fmla="*/ 51 w 1184"/>
                      <a:gd name="T1" fmla="*/ 371 h 826"/>
                      <a:gd name="T2" fmla="*/ 129 w 1184"/>
                      <a:gd name="T3" fmla="*/ 318 h 826"/>
                      <a:gd name="T4" fmla="*/ 167 w 1184"/>
                      <a:gd name="T5" fmla="*/ 223 h 826"/>
                      <a:gd name="T6" fmla="*/ 230 w 1184"/>
                      <a:gd name="T7" fmla="*/ 171 h 826"/>
                      <a:gd name="T8" fmla="*/ 273 w 1184"/>
                      <a:gd name="T9" fmla="*/ 137 h 826"/>
                      <a:gd name="T10" fmla="*/ 331 w 1184"/>
                      <a:gd name="T11" fmla="*/ 206 h 826"/>
                      <a:gd name="T12" fmla="*/ 418 w 1184"/>
                      <a:gd name="T13" fmla="*/ 269 h 826"/>
                      <a:gd name="T14" fmla="*/ 604 w 1184"/>
                      <a:gd name="T15" fmla="*/ 340 h 826"/>
                      <a:gd name="T16" fmla="*/ 732 w 1184"/>
                      <a:gd name="T17" fmla="*/ 269 h 826"/>
                      <a:gd name="T18" fmla="*/ 812 w 1184"/>
                      <a:gd name="T19" fmla="*/ 231 h 826"/>
                      <a:gd name="T20" fmla="*/ 862 w 1184"/>
                      <a:gd name="T21" fmla="*/ 164 h 826"/>
                      <a:gd name="T22" fmla="*/ 827 w 1184"/>
                      <a:gd name="T23" fmla="*/ 108 h 826"/>
                      <a:gd name="T24" fmla="*/ 911 w 1184"/>
                      <a:gd name="T25" fmla="*/ 46 h 826"/>
                      <a:gd name="T26" fmla="*/ 967 w 1184"/>
                      <a:gd name="T27" fmla="*/ 0 h 826"/>
                      <a:gd name="T28" fmla="*/ 1036 w 1184"/>
                      <a:gd name="T29" fmla="*/ 80 h 826"/>
                      <a:gd name="T30" fmla="*/ 1107 w 1184"/>
                      <a:gd name="T31" fmla="*/ 164 h 826"/>
                      <a:gd name="T32" fmla="*/ 1183 w 1184"/>
                      <a:gd name="T33" fmla="*/ 178 h 826"/>
                      <a:gd name="T34" fmla="*/ 1127 w 1184"/>
                      <a:gd name="T35" fmla="*/ 244 h 826"/>
                      <a:gd name="T36" fmla="*/ 1103 w 1184"/>
                      <a:gd name="T37" fmla="*/ 315 h 826"/>
                      <a:gd name="T38" fmla="*/ 1058 w 1184"/>
                      <a:gd name="T39" fmla="*/ 346 h 826"/>
                      <a:gd name="T40" fmla="*/ 983 w 1184"/>
                      <a:gd name="T41" fmla="*/ 384 h 826"/>
                      <a:gd name="T42" fmla="*/ 931 w 1184"/>
                      <a:gd name="T43" fmla="*/ 399 h 826"/>
                      <a:gd name="T44" fmla="*/ 906 w 1184"/>
                      <a:gd name="T45" fmla="*/ 378 h 826"/>
                      <a:gd name="T46" fmla="*/ 852 w 1184"/>
                      <a:gd name="T47" fmla="*/ 414 h 826"/>
                      <a:gd name="T48" fmla="*/ 889 w 1184"/>
                      <a:gd name="T49" fmla="*/ 454 h 826"/>
                      <a:gd name="T50" fmla="*/ 940 w 1184"/>
                      <a:gd name="T51" fmla="*/ 457 h 826"/>
                      <a:gd name="T52" fmla="*/ 910 w 1184"/>
                      <a:gd name="T53" fmla="*/ 478 h 826"/>
                      <a:gd name="T54" fmla="*/ 901 w 1184"/>
                      <a:gd name="T55" fmla="*/ 519 h 826"/>
                      <a:gd name="T56" fmla="*/ 909 w 1184"/>
                      <a:gd name="T57" fmla="*/ 575 h 826"/>
                      <a:gd name="T58" fmla="*/ 936 w 1184"/>
                      <a:gd name="T59" fmla="*/ 621 h 826"/>
                      <a:gd name="T60" fmla="*/ 926 w 1184"/>
                      <a:gd name="T61" fmla="*/ 637 h 826"/>
                      <a:gd name="T62" fmla="*/ 895 w 1184"/>
                      <a:gd name="T63" fmla="*/ 689 h 826"/>
                      <a:gd name="T64" fmla="*/ 870 w 1184"/>
                      <a:gd name="T65" fmla="*/ 735 h 826"/>
                      <a:gd name="T66" fmla="*/ 848 w 1184"/>
                      <a:gd name="T67" fmla="*/ 755 h 826"/>
                      <a:gd name="T68" fmla="*/ 796 w 1184"/>
                      <a:gd name="T69" fmla="*/ 777 h 826"/>
                      <a:gd name="T70" fmla="*/ 792 w 1184"/>
                      <a:gd name="T71" fmla="*/ 778 h 826"/>
                      <a:gd name="T72" fmla="*/ 772 w 1184"/>
                      <a:gd name="T73" fmla="*/ 784 h 826"/>
                      <a:gd name="T74" fmla="*/ 712 w 1184"/>
                      <a:gd name="T75" fmla="*/ 823 h 826"/>
                      <a:gd name="T76" fmla="*/ 675 w 1184"/>
                      <a:gd name="T77" fmla="*/ 795 h 826"/>
                      <a:gd name="T78" fmla="*/ 642 w 1184"/>
                      <a:gd name="T79" fmla="*/ 792 h 826"/>
                      <a:gd name="T80" fmla="*/ 569 w 1184"/>
                      <a:gd name="T81" fmla="*/ 779 h 826"/>
                      <a:gd name="T82" fmla="*/ 542 w 1184"/>
                      <a:gd name="T83" fmla="*/ 804 h 826"/>
                      <a:gd name="T84" fmla="*/ 508 w 1184"/>
                      <a:gd name="T85" fmla="*/ 789 h 826"/>
                      <a:gd name="T86" fmla="*/ 479 w 1184"/>
                      <a:gd name="T87" fmla="*/ 746 h 826"/>
                      <a:gd name="T88" fmla="*/ 482 w 1184"/>
                      <a:gd name="T89" fmla="*/ 673 h 826"/>
                      <a:gd name="T90" fmla="*/ 453 w 1184"/>
                      <a:gd name="T91" fmla="*/ 654 h 826"/>
                      <a:gd name="T92" fmla="*/ 418 w 1184"/>
                      <a:gd name="T93" fmla="*/ 636 h 826"/>
                      <a:gd name="T94" fmla="*/ 315 w 1184"/>
                      <a:gd name="T95" fmla="*/ 656 h 826"/>
                      <a:gd name="T96" fmla="*/ 265 w 1184"/>
                      <a:gd name="T97" fmla="*/ 667 h 826"/>
                      <a:gd name="T98" fmla="*/ 223 w 1184"/>
                      <a:gd name="T99" fmla="*/ 649 h 826"/>
                      <a:gd name="T100" fmla="*/ 169 w 1184"/>
                      <a:gd name="T101" fmla="*/ 616 h 826"/>
                      <a:gd name="T102" fmla="*/ 103 w 1184"/>
                      <a:gd name="T103" fmla="*/ 595 h 826"/>
                      <a:gd name="T104" fmla="*/ 103 w 1184"/>
                      <a:gd name="T105" fmla="*/ 565 h 826"/>
                      <a:gd name="T106" fmla="*/ 114 w 1184"/>
                      <a:gd name="T107" fmla="*/ 525 h 826"/>
                      <a:gd name="T108" fmla="*/ 122 w 1184"/>
                      <a:gd name="T109" fmla="*/ 488 h 826"/>
                      <a:gd name="T110" fmla="*/ 49 w 1184"/>
                      <a:gd name="T111" fmla="*/ 482 h 826"/>
                      <a:gd name="T112" fmla="*/ 33 w 1184"/>
                      <a:gd name="T113" fmla="*/ 457 h 826"/>
                      <a:gd name="T114" fmla="*/ 21 w 1184"/>
                      <a:gd name="T115" fmla="*/ 42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84" h="826">
                        <a:moveTo>
                          <a:pt x="3" y="392"/>
                        </a:moveTo>
                        <a:lnTo>
                          <a:pt x="5" y="380"/>
                        </a:lnTo>
                        <a:lnTo>
                          <a:pt x="21" y="373"/>
                        </a:lnTo>
                        <a:lnTo>
                          <a:pt x="24" y="368"/>
                        </a:lnTo>
                        <a:lnTo>
                          <a:pt x="51" y="371"/>
                        </a:lnTo>
                        <a:lnTo>
                          <a:pt x="62" y="359"/>
                        </a:lnTo>
                        <a:lnTo>
                          <a:pt x="88" y="354"/>
                        </a:lnTo>
                        <a:lnTo>
                          <a:pt x="96" y="344"/>
                        </a:lnTo>
                        <a:lnTo>
                          <a:pt x="125" y="330"/>
                        </a:lnTo>
                        <a:lnTo>
                          <a:pt x="129" y="318"/>
                        </a:lnTo>
                        <a:lnTo>
                          <a:pt x="135" y="295"/>
                        </a:lnTo>
                        <a:lnTo>
                          <a:pt x="127" y="261"/>
                        </a:lnTo>
                        <a:lnTo>
                          <a:pt x="121" y="253"/>
                        </a:lnTo>
                        <a:lnTo>
                          <a:pt x="168" y="243"/>
                        </a:lnTo>
                        <a:lnTo>
                          <a:pt x="167" y="223"/>
                        </a:lnTo>
                        <a:lnTo>
                          <a:pt x="180" y="189"/>
                        </a:lnTo>
                        <a:lnTo>
                          <a:pt x="211" y="192"/>
                        </a:lnTo>
                        <a:lnTo>
                          <a:pt x="217" y="198"/>
                        </a:lnTo>
                        <a:lnTo>
                          <a:pt x="230" y="192"/>
                        </a:lnTo>
                        <a:lnTo>
                          <a:pt x="230" y="171"/>
                        </a:lnTo>
                        <a:lnTo>
                          <a:pt x="235" y="154"/>
                        </a:lnTo>
                        <a:lnTo>
                          <a:pt x="249" y="153"/>
                        </a:lnTo>
                        <a:lnTo>
                          <a:pt x="257" y="139"/>
                        </a:lnTo>
                        <a:lnTo>
                          <a:pt x="266" y="142"/>
                        </a:lnTo>
                        <a:lnTo>
                          <a:pt x="273" y="137"/>
                        </a:lnTo>
                        <a:lnTo>
                          <a:pt x="279" y="151"/>
                        </a:lnTo>
                        <a:lnTo>
                          <a:pt x="292" y="167"/>
                        </a:lnTo>
                        <a:lnTo>
                          <a:pt x="318" y="172"/>
                        </a:lnTo>
                        <a:lnTo>
                          <a:pt x="321" y="178"/>
                        </a:lnTo>
                        <a:lnTo>
                          <a:pt x="331" y="206"/>
                        </a:lnTo>
                        <a:lnTo>
                          <a:pt x="332" y="230"/>
                        </a:lnTo>
                        <a:lnTo>
                          <a:pt x="329" y="241"/>
                        </a:lnTo>
                        <a:lnTo>
                          <a:pt x="360" y="250"/>
                        </a:lnTo>
                        <a:lnTo>
                          <a:pt x="373" y="249"/>
                        </a:lnTo>
                        <a:lnTo>
                          <a:pt x="418" y="269"/>
                        </a:lnTo>
                        <a:lnTo>
                          <a:pt x="433" y="293"/>
                        </a:lnTo>
                        <a:lnTo>
                          <a:pt x="452" y="311"/>
                        </a:lnTo>
                        <a:lnTo>
                          <a:pt x="525" y="308"/>
                        </a:lnTo>
                        <a:lnTo>
                          <a:pt x="557" y="325"/>
                        </a:lnTo>
                        <a:lnTo>
                          <a:pt x="604" y="340"/>
                        </a:lnTo>
                        <a:lnTo>
                          <a:pt x="658" y="319"/>
                        </a:lnTo>
                        <a:lnTo>
                          <a:pt x="683" y="320"/>
                        </a:lnTo>
                        <a:lnTo>
                          <a:pt x="705" y="314"/>
                        </a:lnTo>
                        <a:lnTo>
                          <a:pt x="741" y="283"/>
                        </a:lnTo>
                        <a:lnTo>
                          <a:pt x="732" y="269"/>
                        </a:lnTo>
                        <a:lnTo>
                          <a:pt x="741" y="250"/>
                        </a:lnTo>
                        <a:lnTo>
                          <a:pt x="748" y="248"/>
                        </a:lnTo>
                        <a:lnTo>
                          <a:pt x="772" y="256"/>
                        </a:lnTo>
                        <a:lnTo>
                          <a:pt x="796" y="236"/>
                        </a:lnTo>
                        <a:lnTo>
                          <a:pt x="812" y="231"/>
                        </a:lnTo>
                        <a:lnTo>
                          <a:pt x="836" y="206"/>
                        </a:lnTo>
                        <a:lnTo>
                          <a:pt x="887" y="202"/>
                        </a:lnTo>
                        <a:lnTo>
                          <a:pt x="881" y="194"/>
                        </a:lnTo>
                        <a:lnTo>
                          <a:pt x="880" y="183"/>
                        </a:lnTo>
                        <a:lnTo>
                          <a:pt x="862" y="164"/>
                        </a:lnTo>
                        <a:lnTo>
                          <a:pt x="839" y="178"/>
                        </a:lnTo>
                        <a:lnTo>
                          <a:pt x="813" y="175"/>
                        </a:lnTo>
                        <a:lnTo>
                          <a:pt x="810" y="163"/>
                        </a:lnTo>
                        <a:lnTo>
                          <a:pt x="812" y="132"/>
                        </a:lnTo>
                        <a:lnTo>
                          <a:pt x="827" y="108"/>
                        </a:lnTo>
                        <a:lnTo>
                          <a:pt x="855" y="120"/>
                        </a:lnTo>
                        <a:lnTo>
                          <a:pt x="882" y="104"/>
                        </a:lnTo>
                        <a:lnTo>
                          <a:pt x="884" y="93"/>
                        </a:lnTo>
                        <a:lnTo>
                          <a:pt x="896" y="60"/>
                        </a:lnTo>
                        <a:lnTo>
                          <a:pt x="911" y="46"/>
                        </a:lnTo>
                        <a:lnTo>
                          <a:pt x="910" y="31"/>
                        </a:lnTo>
                        <a:lnTo>
                          <a:pt x="897" y="31"/>
                        </a:lnTo>
                        <a:lnTo>
                          <a:pt x="899" y="25"/>
                        </a:lnTo>
                        <a:lnTo>
                          <a:pt x="914" y="8"/>
                        </a:lnTo>
                        <a:lnTo>
                          <a:pt x="967" y="0"/>
                        </a:lnTo>
                        <a:lnTo>
                          <a:pt x="983" y="11"/>
                        </a:lnTo>
                        <a:lnTo>
                          <a:pt x="1007" y="16"/>
                        </a:lnTo>
                        <a:lnTo>
                          <a:pt x="1021" y="36"/>
                        </a:lnTo>
                        <a:lnTo>
                          <a:pt x="1024" y="54"/>
                        </a:lnTo>
                        <a:lnTo>
                          <a:pt x="1036" y="80"/>
                        </a:lnTo>
                        <a:lnTo>
                          <a:pt x="1043" y="118"/>
                        </a:lnTo>
                        <a:lnTo>
                          <a:pt x="1075" y="124"/>
                        </a:lnTo>
                        <a:lnTo>
                          <a:pt x="1102" y="138"/>
                        </a:lnTo>
                        <a:lnTo>
                          <a:pt x="1107" y="152"/>
                        </a:lnTo>
                        <a:lnTo>
                          <a:pt x="1107" y="164"/>
                        </a:lnTo>
                        <a:lnTo>
                          <a:pt x="1113" y="174"/>
                        </a:lnTo>
                        <a:lnTo>
                          <a:pt x="1131" y="175"/>
                        </a:lnTo>
                        <a:lnTo>
                          <a:pt x="1184" y="152"/>
                        </a:lnTo>
                        <a:lnTo>
                          <a:pt x="1181" y="158"/>
                        </a:lnTo>
                        <a:lnTo>
                          <a:pt x="1183" y="178"/>
                        </a:lnTo>
                        <a:lnTo>
                          <a:pt x="1175" y="187"/>
                        </a:lnTo>
                        <a:lnTo>
                          <a:pt x="1165" y="220"/>
                        </a:lnTo>
                        <a:lnTo>
                          <a:pt x="1152" y="247"/>
                        </a:lnTo>
                        <a:lnTo>
                          <a:pt x="1147" y="250"/>
                        </a:lnTo>
                        <a:lnTo>
                          <a:pt x="1127" y="244"/>
                        </a:lnTo>
                        <a:lnTo>
                          <a:pt x="1111" y="259"/>
                        </a:lnTo>
                        <a:lnTo>
                          <a:pt x="1116" y="273"/>
                        </a:lnTo>
                        <a:lnTo>
                          <a:pt x="1116" y="295"/>
                        </a:lnTo>
                        <a:lnTo>
                          <a:pt x="1103" y="309"/>
                        </a:lnTo>
                        <a:lnTo>
                          <a:pt x="1103" y="315"/>
                        </a:lnTo>
                        <a:lnTo>
                          <a:pt x="1093" y="305"/>
                        </a:lnTo>
                        <a:lnTo>
                          <a:pt x="1083" y="321"/>
                        </a:lnTo>
                        <a:lnTo>
                          <a:pt x="1072" y="330"/>
                        </a:lnTo>
                        <a:lnTo>
                          <a:pt x="1057" y="331"/>
                        </a:lnTo>
                        <a:lnTo>
                          <a:pt x="1058" y="346"/>
                        </a:lnTo>
                        <a:lnTo>
                          <a:pt x="1043" y="348"/>
                        </a:lnTo>
                        <a:lnTo>
                          <a:pt x="1031" y="342"/>
                        </a:lnTo>
                        <a:lnTo>
                          <a:pt x="1012" y="361"/>
                        </a:lnTo>
                        <a:lnTo>
                          <a:pt x="993" y="370"/>
                        </a:lnTo>
                        <a:lnTo>
                          <a:pt x="983" y="384"/>
                        </a:lnTo>
                        <a:lnTo>
                          <a:pt x="963" y="388"/>
                        </a:lnTo>
                        <a:lnTo>
                          <a:pt x="923" y="414"/>
                        </a:lnTo>
                        <a:lnTo>
                          <a:pt x="920" y="413"/>
                        </a:lnTo>
                        <a:lnTo>
                          <a:pt x="929" y="407"/>
                        </a:lnTo>
                        <a:lnTo>
                          <a:pt x="931" y="399"/>
                        </a:lnTo>
                        <a:lnTo>
                          <a:pt x="923" y="394"/>
                        </a:lnTo>
                        <a:lnTo>
                          <a:pt x="941" y="370"/>
                        </a:lnTo>
                        <a:lnTo>
                          <a:pt x="934" y="356"/>
                        </a:lnTo>
                        <a:lnTo>
                          <a:pt x="920" y="360"/>
                        </a:lnTo>
                        <a:lnTo>
                          <a:pt x="906" y="378"/>
                        </a:lnTo>
                        <a:lnTo>
                          <a:pt x="889" y="388"/>
                        </a:lnTo>
                        <a:lnTo>
                          <a:pt x="881" y="400"/>
                        </a:lnTo>
                        <a:lnTo>
                          <a:pt x="869" y="405"/>
                        </a:lnTo>
                        <a:lnTo>
                          <a:pt x="859" y="403"/>
                        </a:lnTo>
                        <a:lnTo>
                          <a:pt x="852" y="414"/>
                        </a:lnTo>
                        <a:lnTo>
                          <a:pt x="851" y="419"/>
                        </a:lnTo>
                        <a:lnTo>
                          <a:pt x="860" y="429"/>
                        </a:lnTo>
                        <a:lnTo>
                          <a:pt x="874" y="437"/>
                        </a:lnTo>
                        <a:lnTo>
                          <a:pt x="879" y="450"/>
                        </a:lnTo>
                        <a:lnTo>
                          <a:pt x="889" y="454"/>
                        </a:lnTo>
                        <a:lnTo>
                          <a:pt x="914" y="437"/>
                        </a:lnTo>
                        <a:lnTo>
                          <a:pt x="928" y="446"/>
                        </a:lnTo>
                        <a:lnTo>
                          <a:pt x="949" y="448"/>
                        </a:lnTo>
                        <a:lnTo>
                          <a:pt x="943" y="462"/>
                        </a:lnTo>
                        <a:lnTo>
                          <a:pt x="940" y="457"/>
                        </a:lnTo>
                        <a:lnTo>
                          <a:pt x="935" y="457"/>
                        </a:lnTo>
                        <a:lnTo>
                          <a:pt x="930" y="463"/>
                        </a:lnTo>
                        <a:lnTo>
                          <a:pt x="914" y="466"/>
                        </a:lnTo>
                        <a:lnTo>
                          <a:pt x="915" y="470"/>
                        </a:lnTo>
                        <a:lnTo>
                          <a:pt x="910" y="478"/>
                        </a:lnTo>
                        <a:lnTo>
                          <a:pt x="901" y="475"/>
                        </a:lnTo>
                        <a:lnTo>
                          <a:pt x="900" y="483"/>
                        </a:lnTo>
                        <a:lnTo>
                          <a:pt x="892" y="491"/>
                        </a:lnTo>
                        <a:lnTo>
                          <a:pt x="882" y="507"/>
                        </a:lnTo>
                        <a:lnTo>
                          <a:pt x="901" y="519"/>
                        </a:lnTo>
                        <a:lnTo>
                          <a:pt x="915" y="557"/>
                        </a:lnTo>
                        <a:lnTo>
                          <a:pt x="935" y="580"/>
                        </a:lnTo>
                        <a:lnTo>
                          <a:pt x="909" y="572"/>
                        </a:lnTo>
                        <a:lnTo>
                          <a:pt x="900" y="574"/>
                        </a:lnTo>
                        <a:lnTo>
                          <a:pt x="909" y="575"/>
                        </a:lnTo>
                        <a:lnTo>
                          <a:pt x="920" y="582"/>
                        </a:lnTo>
                        <a:lnTo>
                          <a:pt x="935" y="596"/>
                        </a:lnTo>
                        <a:lnTo>
                          <a:pt x="901" y="616"/>
                        </a:lnTo>
                        <a:lnTo>
                          <a:pt x="920" y="611"/>
                        </a:lnTo>
                        <a:lnTo>
                          <a:pt x="936" y="621"/>
                        </a:lnTo>
                        <a:lnTo>
                          <a:pt x="926" y="630"/>
                        </a:lnTo>
                        <a:lnTo>
                          <a:pt x="933" y="627"/>
                        </a:lnTo>
                        <a:lnTo>
                          <a:pt x="933" y="632"/>
                        </a:lnTo>
                        <a:lnTo>
                          <a:pt x="933" y="636"/>
                        </a:lnTo>
                        <a:lnTo>
                          <a:pt x="926" y="637"/>
                        </a:lnTo>
                        <a:lnTo>
                          <a:pt x="928" y="642"/>
                        </a:lnTo>
                        <a:lnTo>
                          <a:pt x="923" y="659"/>
                        </a:lnTo>
                        <a:lnTo>
                          <a:pt x="918" y="657"/>
                        </a:lnTo>
                        <a:lnTo>
                          <a:pt x="896" y="695"/>
                        </a:lnTo>
                        <a:lnTo>
                          <a:pt x="895" y="689"/>
                        </a:lnTo>
                        <a:lnTo>
                          <a:pt x="889" y="693"/>
                        </a:lnTo>
                        <a:lnTo>
                          <a:pt x="892" y="699"/>
                        </a:lnTo>
                        <a:lnTo>
                          <a:pt x="886" y="718"/>
                        </a:lnTo>
                        <a:lnTo>
                          <a:pt x="882" y="716"/>
                        </a:lnTo>
                        <a:lnTo>
                          <a:pt x="870" y="735"/>
                        </a:lnTo>
                        <a:lnTo>
                          <a:pt x="859" y="738"/>
                        </a:lnTo>
                        <a:lnTo>
                          <a:pt x="859" y="745"/>
                        </a:lnTo>
                        <a:lnTo>
                          <a:pt x="850" y="754"/>
                        </a:lnTo>
                        <a:lnTo>
                          <a:pt x="850" y="752"/>
                        </a:lnTo>
                        <a:lnTo>
                          <a:pt x="848" y="755"/>
                        </a:lnTo>
                        <a:lnTo>
                          <a:pt x="839" y="757"/>
                        </a:lnTo>
                        <a:lnTo>
                          <a:pt x="827" y="769"/>
                        </a:lnTo>
                        <a:lnTo>
                          <a:pt x="809" y="775"/>
                        </a:lnTo>
                        <a:lnTo>
                          <a:pt x="803" y="772"/>
                        </a:lnTo>
                        <a:lnTo>
                          <a:pt x="796" y="777"/>
                        </a:lnTo>
                        <a:lnTo>
                          <a:pt x="795" y="774"/>
                        </a:lnTo>
                        <a:lnTo>
                          <a:pt x="792" y="778"/>
                        </a:lnTo>
                        <a:lnTo>
                          <a:pt x="787" y="778"/>
                        </a:lnTo>
                        <a:lnTo>
                          <a:pt x="790" y="781"/>
                        </a:lnTo>
                        <a:lnTo>
                          <a:pt x="792" y="778"/>
                        </a:lnTo>
                        <a:lnTo>
                          <a:pt x="786" y="778"/>
                        </a:lnTo>
                        <a:lnTo>
                          <a:pt x="787" y="782"/>
                        </a:lnTo>
                        <a:lnTo>
                          <a:pt x="781" y="783"/>
                        </a:lnTo>
                        <a:lnTo>
                          <a:pt x="772" y="772"/>
                        </a:lnTo>
                        <a:lnTo>
                          <a:pt x="772" y="784"/>
                        </a:lnTo>
                        <a:lnTo>
                          <a:pt x="763" y="777"/>
                        </a:lnTo>
                        <a:lnTo>
                          <a:pt x="760" y="792"/>
                        </a:lnTo>
                        <a:lnTo>
                          <a:pt x="712" y="803"/>
                        </a:lnTo>
                        <a:lnTo>
                          <a:pt x="707" y="812"/>
                        </a:lnTo>
                        <a:lnTo>
                          <a:pt x="712" y="823"/>
                        </a:lnTo>
                        <a:lnTo>
                          <a:pt x="705" y="826"/>
                        </a:lnTo>
                        <a:lnTo>
                          <a:pt x="697" y="812"/>
                        </a:lnTo>
                        <a:lnTo>
                          <a:pt x="697" y="799"/>
                        </a:lnTo>
                        <a:lnTo>
                          <a:pt x="687" y="803"/>
                        </a:lnTo>
                        <a:lnTo>
                          <a:pt x="675" y="795"/>
                        </a:lnTo>
                        <a:lnTo>
                          <a:pt x="670" y="802"/>
                        </a:lnTo>
                        <a:lnTo>
                          <a:pt x="669" y="798"/>
                        </a:lnTo>
                        <a:lnTo>
                          <a:pt x="664" y="802"/>
                        </a:lnTo>
                        <a:lnTo>
                          <a:pt x="652" y="799"/>
                        </a:lnTo>
                        <a:lnTo>
                          <a:pt x="642" y="792"/>
                        </a:lnTo>
                        <a:lnTo>
                          <a:pt x="636" y="774"/>
                        </a:lnTo>
                        <a:lnTo>
                          <a:pt x="611" y="764"/>
                        </a:lnTo>
                        <a:lnTo>
                          <a:pt x="584" y="778"/>
                        </a:lnTo>
                        <a:lnTo>
                          <a:pt x="576" y="775"/>
                        </a:lnTo>
                        <a:lnTo>
                          <a:pt x="569" y="779"/>
                        </a:lnTo>
                        <a:lnTo>
                          <a:pt x="558" y="774"/>
                        </a:lnTo>
                        <a:lnTo>
                          <a:pt x="554" y="782"/>
                        </a:lnTo>
                        <a:lnTo>
                          <a:pt x="545" y="779"/>
                        </a:lnTo>
                        <a:lnTo>
                          <a:pt x="541" y="782"/>
                        </a:lnTo>
                        <a:lnTo>
                          <a:pt x="542" y="804"/>
                        </a:lnTo>
                        <a:lnTo>
                          <a:pt x="535" y="807"/>
                        </a:lnTo>
                        <a:lnTo>
                          <a:pt x="532" y="797"/>
                        </a:lnTo>
                        <a:lnTo>
                          <a:pt x="528" y="794"/>
                        </a:lnTo>
                        <a:lnTo>
                          <a:pt x="515" y="799"/>
                        </a:lnTo>
                        <a:lnTo>
                          <a:pt x="508" y="789"/>
                        </a:lnTo>
                        <a:lnTo>
                          <a:pt x="497" y="785"/>
                        </a:lnTo>
                        <a:lnTo>
                          <a:pt x="501" y="769"/>
                        </a:lnTo>
                        <a:lnTo>
                          <a:pt x="491" y="762"/>
                        </a:lnTo>
                        <a:lnTo>
                          <a:pt x="488" y="746"/>
                        </a:lnTo>
                        <a:lnTo>
                          <a:pt x="479" y="746"/>
                        </a:lnTo>
                        <a:lnTo>
                          <a:pt x="463" y="753"/>
                        </a:lnTo>
                        <a:lnTo>
                          <a:pt x="469" y="726"/>
                        </a:lnTo>
                        <a:lnTo>
                          <a:pt x="485" y="704"/>
                        </a:lnTo>
                        <a:lnTo>
                          <a:pt x="486" y="691"/>
                        </a:lnTo>
                        <a:lnTo>
                          <a:pt x="482" y="673"/>
                        </a:lnTo>
                        <a:lnTo>
                          <a:pt x="477" y="673"/>
                        </a:lnTo>
                        <a:lnTo>
                          <a:pt x="469" y="659"/>
                        </a:lnTo>
                        <a:lnTo>
                          <a:pt x="463" y="656"/>
                        </a:lnTo>
                        <a:lnTo>
                          <a:pt x="458" y="659"/>
                        </a:lnTo>
                        <a:lnTo>
                          <a:pt x="453" y="654"/>
                        </a:lnTo>
                        <a:lnTo>
                          <a:pt x="439" y="651"/>
                        </a:lnTo>
                        <a:lnTo>
                          <a:pt x="440" y="642"/>
                        </a:lnTo>
                        <a:lnTo>
                          <a:pt x="437" y="641"/>
                        </a:lnTo>
                        <a:lnTo>
                          <a:pt x="433" y="630"/>
                        </a:lnTo>
                        <a:lnTo>
                          <a:pt x="418" y="636"/>
                        </a:lnTo>
                        <a:lnTo>
                          <a:pt x="404" y="635"/>
                        </a:lnTo>
                        <a:lnTo>
                          <a:pt x="375" y="657"/>
                        </a:lnTo>
                        <a:lnTo>
                          <a:pt x="349" y="667"/>
                        </a:lnTo>
                        <a:lnTo>
                          <a:pt x="343" y="663"/>
                        </a:lnTo>
                        <a:lnTo>
                          <a:pt x="315" y="656"/>
                        </a:lnTo>
                        <a:lnTo>
                          <a:pt x="295" y="677"/>
                        </a:lnTo>
                        <a:lnTo>
                          <a:pt x="291" y="675"/>
                        </a:lnTo>
                        <a:lnTo>
                          <a:pt x="291" y="661"/>
                        </a:lnTo>
                        <a:lnTo>
                          <a:pt x="280" y="665"/>
                        </a:lnTo>
                        <a:lnTo>
                          <a:pt x="265" y="667"/>
                        </a:lnTo>
                        <a:lnTo>
                          <a:pt x="251" y="663"/>
                        </a:lnTo>
                        <a:lnTo>
                          <a:pt x="237" y="665"/>
                        </a:lnTo>
                        <a:lnTo>
                          <a:pt x="232" y="659"/>
                        </a:lnTo>
                        <a:lnTo>
                          <a:pt x="222" y="655"/>
                        </a:lnTo>
                        <a:lnTo>
                          <a:pt x="223" y="649"/>
                        </a:lnTo>
                        <a:lnTo>
                          <a:pt x="203" y="645"/>
                        </a:lnTo>
                        <a:lnTo>
                          <a:pt x="204" y="635"/>
                        </a:lnTo>
                        <a:lnTo>
                          <a:pt x="191" y="640"/>
                        </a:lnTo>
                        <a:lnTo>
                          <a:pt x="184" y="628"/>
                        </a:lnTo>
                        <a:lnTo>
                          <a:pt x="169" y="616"/>
                        </a:lnTo>
                        <a:lnTo>
                          <a:pt x="149" y="611"/>
                        </a:lnTo>
                        <a:lnTo>
                          <a:pt x="148" y="618"/>
                        </a:lnTo>
                        <a:lnTo>
                          <a:pt x="143" y="613"/>
                        </a:lnTo>
                        <a:lnTo>
                          <a:pt x="113" y="594"/>
                        </a:lnTo>
                        <a:lnTo>
                          <a:pt x="103" y="595"/>
                        </a:lnTo>
                        <a:lnTo>
                          <a:pt x="98" y="585"/>
                        </a:lnTo>
                        <a:lnTo>
                          <a:pt x="99" y="574"/>
                        </a:lnTo>
                        <a:lnTo>
                          <a:pt x="93" y="561"/>
                        </a:lnTo>
                        <a:lnTo>
                          <a:pt x="98" y="557"/>
                        </a:lnTo>
                        <a:lnTo>
                          <a:pt x="103" y="565"/>
                        </a:lnTo>
                        <a:lnTo>
                          <a:pt x="114" y="556"/>
                        </a:lnTo>
                        <a:lnTo>
                          <a:pt x="112" y="546"/>
                        </a:lnTo>
                        <a:lnTo>
                          <a:pt x="103" y="541"/>
                        </a:lnTo>
                        <a:lnTo>
                          <a:pt x="102" y="527"/>
                        </a:lnTo>
                        <a:lnTo>
                          <a:pt x="114" y="525"/>
                        </a:lnTo>
                        <a:lnTo>
                          <a:pt x="114" y="517"/>
                        </a:lnTo>
                        <a:lnTo>
                          <a:pt x="123" y="509"/>
                        </a:lnTo>
                        <a:lnTo>
                          <a:pt x="129" y="491"/>
                        </a:lnTo>
                        <a:lnTo>
                          <a:pt x="123" y="493"/>
                        </a:lnTo>
                        <a:lnTo>
                          <a:pt x="122" y="488"/>
                        </a:lnTo>
                        <a:lnTo>
                          <a:pt x="109" y="479"/>
                        </a:lnTo>
                        <a:lnTo>
                          <a:pt x="76" y="492"/>
                        </a:lnTo>
                        <a:lnTo>
                          <a:pt x="59" y="486"/>
                        </a:lnTo>
                        <a:lnTo>
                          <a:pt x="56" y="481"/>
                        </a:lnTo>
                        <a:lnTo>
                          <a:pt x="49" y="482"/>
                        </a:lnTo>
                        <a:lnTo>
                          <a:pt x="44" y="477"/>
                        </a:lnTo>
                        <a:lnTo>
                          <a:pt x="45" y="468"/>
                        </a:lnTo>
                        <a:lnTo>
                          <a:pt x="41" y="463"/>
                        </a:lnTo>
                        <a:lnTo>
                          <a:pt x="34" y="463"/>
                        </a:lnTo>
                        <a:lnTo>
                          <a:pt x="33" y="457"/>
                        </a:lnTo>
                        <a:lnTo>
                          <a:pt x="19" y="454"/>
                        </a:lnTo>
                        <a:lnTo>
                          <a:pt x="15" y="452"/>
                        </a:lnTo>
                        <a:lnTo>
                          <a:pt x="21" y="449"/>
                        </a:lnTo>
                        <a:lnTo>
                          <a:pt x="25" y="449"/>
                        </a:lnTo>
                        <a:lnTo>
                          <a:pt x="21" y="420"/>
                        </a:lnTo>
                        <a:lnTo>
                          <a:pt x="19" y="417"/>
                        </a:lnTo>
                        <a:lnTo>
                          <a:pt x="5" y="418"/>
                        </a:lnTo>
                        <a:lnTo>
                          <a:pt x="0" y="410"/>
                        </a:lnTo>
                        <a:lnTo>
                          <a:pt x="3" y="392"/>
                        </a:lnTo>
                        <a:close/>
                      </a:path>
                    </a:pathLst>
                  </a:custGeom>
                  <a:grpFill/>
                  <a:ln w="6350" cmpd="sng">
                    <a:solidFill>
                      <a:schemeClr val="bg1">
                        <a:lumMod val="85000"/>
                      </a:schemeClr>
                    </a:solidFill>
                    <a:round/>
                    <a:headEnd/>
                    <a:tailEnd/>
                  </a:ln>
                </p:spPr>
                <p:txBody>
                  <a:bodyPr/>
                  <a:lstStyle/>
                  <a:p>
                    <a:endParaRPr lang="en-GB" dirty="0"/>
                  </a:p>
                </p:txBody>
              </p:sp>
              <p:sp>
                <p:nvSpPr>
                  <p:cNvPr id="379" name="Freeform 451"/>
                  <p:cNvSpPr>
                    <a:spLocks/>
                  </p:cNvSpPr>
                  <p:nvPr/>
                </p:nvSpPr>
                <p:spPr bwMode="auto">
                  <a:xfrm>
                    <a:off x="6681" y="3817"/>
                    <a:ext cx="46" cy="37"/>
                  </a:xfrm>
                  <a:custGeom>
                    <a:avLst/>
                    <a:gdLst>
                      <a:gd name="T0" fmla="*/ 36 w 46"/>
                      <a:gd name="T1" fmla="*/ 0 h 37"/>
                      <a:gd name="T2" fmla="*/ 44 w 46"/>
                      <a:gd name="T3" fmla="*/ 1 h 37"/>
                      <a:gd name="T4" fmla="*/ 46 w 46"/>
                      <a:gd name="T5" fmla="*/ 8 h 37"/>
                      <a:gd name="T6" fmla="*/ 36 w 46"/>
                      <a:gd name="T7" fmla="*/ 26 h 37"/>
                      <a:gd name="T8" fmla="*/ 21 w 46"/>
                      <a:gd name="T9" fmla="*/ 37 h 37"/>
                      <a:gd name="T10" fmla="*/ 4 w 46"/>
                      <a:gd name="T11" fmla="*/ 33 h 37"/>
                      <a:gd name="T12" fmla="*/ 0 w 46"/>
                      <a:gd name="T13" fmla="*/ 16 h 37"/>
                      <a:gd name="T14" fmla="*/ 17 w 46"/>
                      <a:gd name="T15" fmla="*/ 2 h 37"/>
                      <a:gd name="T16" fmla="*/ 36 w 46"/>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37">
                        <a:moveTo>
                          <a:pt x="36" y="0"/>
                        </a:moveTo>
                        <a:lnTo>
                          <a:pt x="44" y="1"/>
                        </a:lnTo>
                        <a:lnTo>
                          <a:pt x="46" y="8"/>
                        </a:lnTo>
                        <a:lnTo>
                          <a:pt x="36" y="26"/>
                        </a:lnTo>
                        <a:lnTo>
                          <a:pt x="21" y="37"/>
                        </a:lnTo>
                        <a:lnTo>
                          <a:pt x="4" y="33"/>
                        </a:lnTo>
                        <a:lnTo>
                          <a:pt x="0" y="16"/>
                        </a:lnTo>
                        <a:lnTo>
                          <a:pt x="17" y="2"/>
                        </a:lnTo>
                        <a:lnTo>
                          <a:pt x="36" y="0"/>
                        </a:lnTo>
                        <a:close/>
                      </a:path>
                    </a:pathLst>
                  </a:custGeom>
                  <a:grpFill/>
                  <a:ln w="6350" cmpd="sng">
                    <a:solidFill>
                      <a:schemeClr val="bg1">
                        <a:lumMod val="85000"/>
                      </a:schemeClr>
                    </a:solidFill>
                    <a:round/>
                    <a:headEnd/>
                    <a:tailEnd/>
                  </a:ln>
                </p:spPr>
                <p:txBody>
                  <a:bodyPr/>
                  <a:lstStyle/>
                  <a:p>
                    <a:endParaRPr lang="en-GB" dirty="0"/>
                  </a:p>
                </p:txBody>
              </p:sp>
              <p:sp>
                <p:nvSpPr>
                  <p:cNvPr id="380" name="Freeform 452"/>
                  <p:cNvSpPr>
                    <a:spLocks/>
                  </p:cNvSpPr>
                  <p:nvPr/>
                </p:nvSpPr>
                <p:spPr bwMode="auto">
                  <a:xfrm>
                    <a:off x="6782" y="3770"/>
                    <a:ext cx="4" cy="4"/>
                  </a:xfrm>
                  <a:custGeom>
                    <a:avLst/>
                    <a:gdLst>
                      <a:gd name="T0" fmla="*/ 4 w 4"/>
                      <a:gd name="T1" fmla="*/ 0 h 4"/>
                      <a:gd name="T2" fmla="*/ 0 w 4"/>
                      <a:gd name="T3" fmla="*/ 2 h 4"/>
                      <a:gd name="T4" fmla="*/ 4 w 4"/>
                      <a:gd name="T5" fmla="*/ 4 h 4"/>
                      <a:gd name="T6" fmla="*/ 4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4" y="0"/>
                        </a:moveTo>
                        <a:lnTo>
                          <a:pt x="0" y="2"/>
                        </a:lnTo>
                        <a:lnTo>
                          <a:pt x="4" y="4"/>
                        </a:lnTo>
                        <a:lnTo>
                          <a:pt x="4" y="0"/>
                        </a:lnTo>
                        <a:close/>
                      </a:path>
                    </a:pathLst>
                  </a:custGeom>
                  <a:grpFill/>
                  <a:ln w="6350" cmpd="sng">
                    <a:solidFill>
                      <a:schemeClr val="bg1">
                        <a:lumMod val="85000"/>
                      </a:schemeClr>
                    </a:solidFill>
                    <a:round/>
                    <a:headEnd/>
                    <a:tailEnd/>
                  </a:ln>
                </p:spPr>
                <p:txBody>
                  <a:bodyPr/>
                  <a:lstStyle/>
                  <a:p>
                    <a:endParaRPr lang="en-GB" dirty="0"/>
                  </a:p>
                </p:txBody>
              </p:sp>
            </p:grpSp>
            <p:grpSp>
              <p:nvGrpSpPr>
                <p:cNvPr id="288" name="Group 453"/>
                <p:cNvGrpSpPr>
                  <a:grpSpLocks/>
                </p:cNvGrpSpPr>
                <p:nvPr/>
              </p:nvGrpSpPr>
              <p:grpSpPr bwMode="auto">
                <a:xfrm>
                  <a:off x="4965" y="2113"/>
                  <a:ext cx="288" cy="379"/>
                  <a:chOff x="7051" y="3225"/>
                  <a:chExt cx="353" cy="464"/>
                </a:xfrm>
                <a:grpFill/>
              </p:grpSpPr>
              <p:sp>
                <p:nvSpPr>
                  <p:cNvPr id="367" name="Freeform 454"/>
                  <p:cNvSpPr>
                    <a:spLocks/>
                  </p:cNvSpPr>
                  <p:nvPr/>
                </p:nvSpPr>
                <p:spPr bwMode="auto">
                  <a:xfrm>
                    <a:off x="7287" y="3225"/>
                    <a:ext cx="117" cy="107"/>
                  </a:xfrm>
                  <a:custGeom>
                    <a:avLst/>
                    <a:gdLst>
                      <a:gd name="T0" fmla="*/ 100 w 117"/>
                      <a:gd name="T1" fmla="*/ 38 h 107"/>
                      <a:gd name="T2" fmla="*/ 108 w 117"/>
                      <a:gd name="T3" fmla="*/ 33 h 107"/>
                      <a:gd name="T4" fmla="*/ 103 w 117"/>
                      <a:gd name="T5" fmla="*/ 45 h 107"/>
                      <a:gd name="T6" fmla="*/ 107 w 117"/>
                      <a:gd name="T7" fmla="*/ 57 h 107"/>
                      <a:gd name="T8" fmla="*/ 117 w 117"/>
                      <a:gd name="T9" fmla="*/ 55 h 107"/>
                      <a:gd name="T10" fmla="*/ 114 w 117"/>
                      <a:gd name="T11" fmla="*/ 59 h 107"/>
                      <a:gd name="T12" fmla="*/ 78 w 117"/>
                      <a:gd name="T13" fmla="*/ 71 h 107"/>
                      <a:gd name="T14" fmla="*/ 66 w 117"/>
                      <a:gd name="T15" fmla="*/ 94 h 107"/>
                      <a:gd name="T16" fmla="*/ 40 w 117"/>
                      <a:gd name="T17" fmla="*/ 78 h 107"/>
                      <a:gd name="T18" fmla="*/ 26 w 117"/>
                      <a:gd name="T19" fmla="*/ 82 h 107"/>
                      <a:gd name="T20" fmla="*/ 13 w 117"/>
                      <a:gd name="T21" fmla="*/ 80 h 107"/>
                      <a:gd name="T22" fmla="*/ 10 w 117"/>
                      <a:gd name="T23" fmla="*/ 83 h 107"/>
                      <a:gd name="T24" fmla="*/ 11 w 117"/>
                      <a:gd name="T25" fmla="*/ 88 h 107"/>
                      <a:gd name="T26" fmla="*/ 25 w 117"/>
                      <a:gd name="T27" fmla="*/ 97 h 107"/>
                      <a:gd name="T28" fmla="*/ 5 w 117"/>
                      <a:gd name="T29" fmla="*/ 107 h 107"/>
                      <a:gd name="T30" fmla="*/ 6 w 117"/>
                      <a:gd name="T31" fmla="*/ 92 h 107"/>
                      <a:gd name="T32" fmla="*/ 0 w 117"/>
                      <a:gd name="T33" fmla="*/ 86 h 107"/>
                      <a:gd name="T34" fmla="*/ 1 w 117"/>
                      <a:gd name="T35" fmla="*/ 78 h 107"/>
                      <a:gd name="T36" fmla="*/ 11 w 117"/>
                      <a:gd name="T37" fmla="*/ 68 h 107"/>
                      <a:gd name="T38" fmla="*/ 11 w 117"/>
                      <a:gd name="T39" fmla="*/ 59 h 107"/>
                      <a:gd name="T40" fmla="*/ 28 w 117"/>
                      <a:gd name="T41" fmla="*/ 62 h 107"/>
                      <a:gd name="T42" fmla="*/ 30 w 117"/>
                      <a:gd name="T43" fmla="*/ 55 h 107"/>
                      <a:gd name="T44" fmla="*/ 30 w 117"/>
                      <a:gd name="T45" fmla="*/ 47 h 107"/>
                      <a:gd name="T46" fmla="*/ 35 w 117"/>
                      <a:gd name="T47" fmla="*/ 38 h 107"/>
                      <a:gd name="T48" fmla="*/ 38 w 117"/>
                      <a:gd name="T49" fmla="*/ 19 h 107"/>
                      <a:gd name="T50" fmla="*/ 35 w 117"/>
                      <a:gd name="T51" fmla="*/ 5 h 107"/>
                      <a:gd name="T52" fmla="*/ 39 w 117"/>
                      <a:gd name="T53" fmla="*/ 0 h 107"/>
                      <a:gd name="T54" fmla="*/ 69 w 117"/>
                      <a:gd name="T55" fmla="*/ 32 h 107"/>
                      <a:gd name="T56" fmla="*/ 92 w 117"/>
                      <a:gd name="T57" fmla="*/ 42 h 107"/>
                      <a:gd name="T58" fmla="*/ 100 w 117"/>
                      <a:gd name="T59" fmla="*/ 38 h 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7" h="107">
                        <a:moveTo>
                          <a:pt x="100" y="38"/>
                        </a:moveTo>
                        <a:lnTo>
                          <a:pt x="108" y="33"/>
                        </a:lnTo>
                        <a:lnTo>
                          <a:pt x="103" y="45"/>
                        </a:lnTo>
                        <a:lnTo>
                          <a:pt x="107" y="57"/>
                        </a:lnTo>
                        <a:lnTo>
                          <a:pt x="117" y="55"/>
                        </a:lnTo>
                        <a:lnTo>
                          <a:pt x="114" y="59"/>
                        </a:lnTo>
                        <a:lnTo>
                          <a:pt x="78" y="71"/>
                        </a:lnTo>
                        <a:lnTo>
                          <a:pt x="66" y="94"/>
                        </a:lnTo>
                        <a:lnTo>
                          <a:pt x="40" y="78"/>
                        </a:lnTo>
                        <a:lnTo>
                          <a:pt x="26" y="82"/>
                        </a:lnTo>
                        <a:lnTo>
                          <a:pt x="13" y="80"/>
                        </a:lnTo>
                        <a:lnTo>
                          <a:pt x="10" y="83"/>
                        </a:lnTo>
                        <a:lnTo>
                          <a:pt x="11" y="88"/>
                        </a:lnTo>
                        <a:lnTo>
                          <a:pt x="25" y="97"/>
                        </a:lnTo>
                        <a:lnTo>
                          <a:pt x="5" y="107"/>
                        </a:lnTo>
                        <a:lnTo>
                          <a:pt x="6" y="92"/>
                        </a:lnTo>
                        <a:lnTo>
                          <a:pt x="0" y="86"/>
                        </a:lnTo>
                        <a:lnTo>
                          <a:pt x="1" y="78"/>
                        </a:lnTo>
                        <a:lnTo>
                          <a:pt x="11" y="68"/>
                        </a:lnTo>
                        <a:lnTo>
                          <a:pt x="11" y="59"/>
                        </a:lnTo>
                        <a:lnTo>
                          <a:pt x="28" y="62"/>
                        </a:lnTo>
                        <a:lnTo>
                          <a:pt x="30" y="55"/>
                        </a:lnTo>
                        <a:lnTo>
                          <a:pt x="30" y="47"/>
                        </a:lnTo>
                        <a:lnTo>
                          <a:pt x="35" y="38"/>
                        </a:lnTo>
                        <a:lnTo>
                          <a:pt x="38" y="19"/>
                        </a:lnTo>
                        <a:lnTo>
                          <a:pt x="35" y="5"/>
                        </a:lnTo>
                        <a:lnTo>
                          <a:pt x="39" y="0"/>
                        </a:lnTo>
                        <a:lnTo>
                          <a:pt x="69" y="32"/>
                        </a:lnTo>
                        <a:lnTo>
                          <a:pt x="92" y="42"/>
                        </a:lnTo>
                        <a:lnTo>
                          <a:pt x="100" y="38"/>
                        </a:lnTo>
                        <a:close/>
                      </a:path>
                    </a:pathLst>
                  </a:custGeom>
                  <a:grpFill/>
                  <a:ln w="6350" cmpd="sng">
                    <a:solidFill>
                      <a:schemeClr val="bg1">
                        <a:lumMod val="85000"/>
                      </a:schemeClr>
                    </a:solidFill>
                    <a:round/>
                    <a:headEnd/>
                    <a:tailEnd/>
                  </a:ln>
                </p:spPr>
                <p:txBody>
                  <a:bodyPr/>
                  <a:lstStyle/>
                  <a:p>
                    <a:endParaRPr lang="en-GB" dirty="0"/>
                  </a:p>
                </p:txBody>
              </p:sp>
              <p:sp>
                <p:nvSpPr>
                  <p:cNvPr id="368" name="Freeform 455"/>
                  <p:cNvSpPr>
                    <a:spLocks/>
                  </p:cNvSpPr>
                  <p:nvPr/>
                </p:nvSpPr>
                <p:spPr bwMode="auto">
                  <a:xfrm>
                    <a:off x="7082" y="3638"/>
                    <a:ext cx="5" cy="6"/>
                  </a:xfrm>
                  <a:custGeom>
                    <a:avLst/>
                    <a:gdLst>
                      <a:gd name="T0" fmla="*/ 0 w 5"/>
                      <a:gd name="T1" fmla="*/ 2 h 6"/>
                      <a:gd name="T2" fmla="*/ 5 w 5"/>
                      <a:gd name="T3" fmla="*/ 0 h 6"/>
                      <a:gd name="T4" fmla="*/ 0 w 5"/>
                      <a:gd name="T5" fmla="*/ 6 h 6"/>
                      <a:gd name="T6" fmla="*/ 0 w 5"/>
                      <a:gd name="T7" fmla="*/ 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0" y="2"/>
                        </a:moveTo>
                        <a:lnTo>
                          <a:pt x="5" y="0"/>
                        </a:lnTo>
                        <a:lnTo>
                          <a:pt x="0" y="6"/>
                        </a:lnTo>
                        <a:lnTo>
                          <a:pt x="0" y="2"/>
                        </a:lnTo>
                        <a:close/>
                      </a:path>
                    </a:pathLst>
                  </a:custGeom>
                  <a:grpFill/>
                  <a:ln w="6350" cmpd="sng">
                    <a:solidFill>
                      <a:schemeClr val="bg1">
                        <a:lumMod val="85000"/>
                      </a:schemeClr>
                    </a:solidFill>
                    <a:round/>
                    <a:headEnd/>
                    <a:tailEnd/>
                  </a:ln>
                </p:spPr>
                <p:txBody>
                  <a:bodyPr/>
                  <a:lstStyle/>
                  <a:p>
                    <a:endParaRPr lang="en-GB" dirty="0"/>
                  </a:p>
                </p:txBody>
              </p:sp>
              <p:sp>
                <p:nvSpPr>
                  <p:cNvPr id="369" name="Freeform 456"/>
                  <p:cNvSpPr>
                    <a:spLocks/>
                  </p:cNvSpPr>
                  <p:nvPr/>
                </p:nvSpPr>
                <p:spPr bwMode="auto">
                  <a:xfrm>
                    <a:off x="7051" y="3674"/>
                    <a:ext cx="9" cy="15"/>
                  </a:xfrm>
                  <a:custGeom>
                    <a:avLst/>
                    <a:gdLst>
                      <a:gd name="T0" fmla="*/ 1 w 9"/>
                      <a:gd name="T1" fmla="*/ 8 h 15"/>
                      <a:gd name="T2" fmla="*/ 9 w 9"/>
                      <a:gd name="T3" fmla="*/ 0 h 15"/>
                      <a:gd name="T4" fmla="*/ 0 w 9"/>
                      <a:gd name="T5" fmla="*/ 15 h 15"/>
                      <a:gd name="T6" fmla="*/ 1 w 9"/>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5">
                        <a:moveTo>
                          <a:pt x="1" y="8"/>
                        </a:moveTo>
                        <a:lnTo>
                          <a:pt x="9" y="0"/>
                        </a:lnTo>
                        <a:lnTo>
                          <a:pt x="0" y="15"/>
                        </a:lnTo>
                        <a:lnTo>
                          <a:pt x="1" y="8"/>
                        </a:lnTo>
                        <a:close/>
                      </a:path>
                    </a:pathLst>
                  </a:custGeom>
                  <a:grpFill/>
                  <a:ln w="6350" cmpd="sng">
                    <a:solidFill>
                      <a:schemeClr val="bg1">
                        <a:lumMod val="85000"/>
                      </a:schemeClr>
                    </a:solidFill>
                    <a:round/>
                    <a:headEnd/>
                    <a:tailEnd/>
                  </a:ln>
                </p:spPr>
                <p:txBody>
                  <a:bodyPr/>
                  <a:lstStyle/>
                  <a:p>
                    <a:endParaRPr lang="en-GB" dirty="0"/>
                  </a:p>
                </p:txBody>
              </p:sp>
              <p:sp>
                <p:nvSpPr>
                  <p:cNvPr id="370" name="Freeform 457"/>
                  <p:cNvSpPr>
                    <a:spLocks/>
                  </p:cNvSpPr>
                  <p:nvPr/>
                </p:nvSpPr>
                <p:spPr bwMode="auto">
                  <a:xfrm>
                    <a:off x="7077" y="3535"/>
                    <a:ext cx="3" cy="6"/>
                  </a:xfrm>
                  <a:custGeom>
                    <a:avLst/>
                    <a:gdLst>
                      <a:gd name="T0" fmla="*/ 3 w 3"/>
                      <a:gd name="T1" fmla="*/ 2 h 6"/>
                      <a:gd name="T2" fmla="*/ 0 w 3"/>
                      <a:gd name="T3" fmla="*/ 0 h 6"/>
                      <a:gd name="T4" fmla="*/ 0 w 3"/>
                      <a:gd name="T5" fmla="*/ 6 h 6"/>
                      <a:gd name="T6" fmla="*/ 3 w 3"/>
                      <a:gd name="T7" fmla="*/ 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6">
                        <a:moveTo>
                          <a:pt x="3" y="2"/>
                        </a:moveTo>
                        <a:lnTo>
                          <a:pt x="0" y="0"/>
                        </a:lnTo>
                        <a:lnTo>
                          <a:pt x="0" y="6"/>
                        </a:lnTo>
                        <a:lnTo>
                          <a:pt x="3" y="2"/>
                        </a:lnTo>
                        <a:close/>
                      </a:path>
                    </a:pathLst>
                  </a:custGeom>
                  <a:grpFill/>
                  <a:ln w="6350" cmpd="sng">
                    <a:solidFill>
                      <a:schemeClr val="bg1">
                        <a:lumMod val="85000"/>
                      </a:schemeClr>
                    </a:solidFill>
                    <a:round/>
                    <a:headEnd/>
                    <a:tailEnd/>
                  </a:ln>
                </p:spPr>
                <p:txBody>
                  <a:bodyPr/>
                  <a:lstStyle/>
                  <a:p>
                    <a:endParaRPr lang="en-GB" dirty="0"/>
                  </a:p>
                </p:txBody>
              </p:sp>
              <p:sp>
                <p:nvSpPr>
                  <p:cNvPr id="371" name="Freeform 458"/>
                  <p:cNvSpPr>
                    <a:spLocks/>
                  </p:cNvSpPr>
                  <p:nvPr/>
                </p:nvSpPr>
                <p:spPr bwMode="auto">
                  <a:xfrm>
                    <a:off x="7105" y="3596"/>
                    <a:ext cx="4" cy="4"/>
                  </a:xfrm>
                  <a:custGeom>
                    <a:avLst/>
                    <a:gdLst>
                      <a:gd name="T0" fmla="*/ 1 w 4"/>
                      <a:gd name="T1" fmla="*/ 0 h 4"/>
                      <a:gd name="T2" fmla="*/ 0 w 4"/>
                      <a:gd name="T3" fmla="*/ 4 h 4"/>
                      <a:gd name="T4" fmla="*/ 4 w 4"/>
                      <a:gd name="T5" fmla="*/ 4 h 4"/>
                      <a:gd name="T6" fmla="*/ 1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1" y="0"/>
                        </a:moveTo>
                        <a:lnTo>
                          <a:pt x="0" y="4"/>
                        </a:lnTo>
                        <a:lnTo>
                          <a:pt x="4" y="4"/>
                        </a:lnTo>
                        <a:lnTo>
                          <a:pt x="1" y="0"/>
                        </a:lnTo>
                        <a:close/>
                      </a:path>
                    </a:pathLst>
                  </a:custGeom>
                  <a:grpFill/>
                  <a:ln w="6350" cmpd="sng">
                    <a:solidFill>
                      <a:schemeClr val="bg1">
                        <a:lumMod val="85000"/>
                      </a:schemeClr>
                    </a:solidFill>
                    <a:round/>
                    <a:headEnd/>
                    <a:tailEnd/>
                  </a:ln>
                </p:spPr>
                <p:txBody>
                  <a:bodyPr/>
                  <a:lstStyle/>
                  <a:p>
                    <a:endParaRPr lang="en-GB" dirty="0"/>
                  </a:p>
                </p:txBody>
              </p:sp>
              <p:sp>
                <p:nvSpPr>
                  <p:cNvPr id="372" name="Freeform 459"/>
                  <p:cNvSpPr>
                    <a:spLocks/>
                  </p:cNvSpPr>
                  <p:nvPr/>
                </p:nvSpPr>
                <p:spPr bwMode="auto">
                  <a:xfrm>
                    <a:off x="7089" y="3516"/>
                    <a:ext cx="45" cy="65"/>
                  </a:xfrm>
                  <a:custGeom>
                    <a:avLst/>
                    <a:gdLst>
                      <a:gd name="T0" fmla="*/ 23 w 45"/>
                      <a:gd name="T1" fmla="*/ 0 h 65"/>
                      <a:gd name="T2" fmla="*/ 0 w 45"/>
                      <a:gd name="T3" fmla="*/ 16 h 65"/>
                      <a:gd name="T4" fmla="*/ 5 w 45"/>
                      <a:gd name="T5" fmla="*/ 22 h 65"/>
                      <a:gd name="T6" fmla="*/ 5 w 45"/>
                      <a:gd name="T7" fmla="*/ 25 h 65"/>
                      <a:gd name="T8" fmla="*/ 1 w 45"/>
                      <a:gd name="T9" fmla="*/ 21 h 65"/>
                      <a:gd name="T10" fmla="*/ 2 w 45"/>
                      <a:gd name="T11" fmla="*/ 31 h 65"/>
                      <a:gd name="T12" fmla="*/ 12 w 45"/>
                      <a:gd name="T13" fmla="*/ 29 h 65"/>
                      <a:gd name="T14" fmla="*/ 12 w 45"/>
                      <a:gd name="T15" fmla="*/ 17 h 65"/>
                      <a:gd name="T16" fmla="*/ 17 w 45"/>
                      <a:gd name="T17" fmla="*/ 26 h 65"/>
                      <a:gd name="T18" fmla="*/ 18 w 45"/>
                      <a:gd name="T19" fmla="*/ 35 h 65"/>
                      <a:gd name="T20" fmla="*/ 12 w 45"/>
                      <a:gd name="T21" fmla="*/ 45 h 65"/>
                      <a:gd name="T22" fmla="*/ 12 w 45"/>
                      <a:gd name="T23" fmla="*/ 58 h 65"/>
                      <a:gd name="T24" fmla="*/ 18 w 45"/>
                      <a:gd name="T25" fmla="*/ 62 h 65"/>
                      <a:gd name="T26" fmla="*/ 20 w 45"/>
                      <a:gd name="T27" fmla="*/ 51 h 65"/>
                      <a:gd name="T28" fmla="*/ 22 w 45"/>
                      <a:gd name="T29" fmla="*/ 52 h 65"/>
                      <a:gd name="T30" fmla="*/ 22 w 45"/>
                      <a:gd name="T31" fmla="*/ 65 h 65"/>
                      <a:gd name="T32" fmla="*/ 32 w 45"/>
                      <a:gd name="T33" fmla="*/ 56 h 65"/>
                      <a:gd name="T34" fmla="*/ 45 w 45"/>
                      <a:gd name="T35" fmla="*/ 25 h 65"/>
                      <a:gd name="T36" fmla="*/ 42 w 45"/>
                      <a:gd name="T37" fmla="*/ 16 h 65"/>
                      <a:gd name="T38" fmla="*/ 38 w 45"/>
                      <a:gd name="T39" fmla="*/ 15 h 65"/>
                      <a:gd name="T40" fmla="*/ 39 w 45"/>
                      <a:gd name="T41" fmla="*/ 6 h 65"/>
                      <a:gd name="T42" fmla="*/ 31 w 45"/>
                      <a:gd name="T43" fmla="*/ 7 h 65"/>
                      <a:gd name="T44" fmla="*/ 23 w 45"/>
                      <a:gd name="T45" fmla="*/ 0 h 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 h="65">
                        <a:moveTo>
                          <a:pt x="23" y="0"/>
                        </a:moveTo>
                        <a:lnTo>
                          <a:pt x="0" y="16"/>
                        </a:lnTo>
                        <a:lnTo>
                          <a:pt x="5" y="22"/>
                        </a:lnTo>
                        <a:lnTo>
                          <a:pt x="5" y="25"/>
                        </a:lnTo>
                        <a:lnTo>
                          <a:pt x="1" y="21"/>
                        </a:lnTo>
                        <a:lnTo>
                          <a:pt x="2" y="31"/>
                        </a:lnTo>
                        <a:lnTo>
                          <a:pt x="12" y="29"/>
                        </a:lnTo>
                        <a:lnTo>
                          <a:pt x="12" y="17"/>
                        </a:lnTo>
                        <a:lnTo>
                          <a:pt x="17" y="26"/>
                        </a:lnTo>
                        <a:lnTo>
                          <a:pt x="18" y="35"/>
                        </a:lnTo>
                        <a:lnTo>
                          <a:pt x="12" y="45"/>
                        </a:lnTo>
                        <a:lnTo>
                          <a:pt x="12" y="58"/>
                        </a:lnTo>
                        <a:lnTo>
                          <a:pt x="18" y="62"/>
                        </a:lnTo>
                        <a:lnTo>
                          <a:pt x="20" y="51"/>
                        </a:lnTo>
                        <a:lnTo>
                          <a:pt x="22" y="52"/>
                        </a:lnTo>
                        <a:lnTo>
                          <a:pt x="22" y="65"/>
                        </a:lnTo>
                        <a:lnTo>
                          <a:pt x="32" y="56"/>
                        </a:lnTo>
                        <a:lnTo>
                          <a:pt x="45" y="25"/>
                        </a:lnTo>
                        <a:lnTo>
                          <a:pt x="42" y="16"/>
                        </a:lnTo>
                        <a:lnTo>
                          <a:pt x="38" y="15"/>
                        </a:lnTo>
                        <a:lnTo>
                          <a:pt x="39" y="6"/>
                        </a:lnTo>
                        <a:lnTo>
                          <a:pt x="31" y="7"/>
                        </a:lnTo>
                        <a:lnTo>
                          <a:pt x="23" y="0"/>
                        </a:lnTo>
                        <a:close/>
                      </a:path>
                    </a:pathLst>
                  </a:custGeom>
                  <a:grpFill/>
                  <a:ln w="6350" cmpd="sng">
                    <a:solidFill>
                      <a:schemeClr val="bg1">
                        <a:lumMod val="85000"/>
                      </a:schemeClr>
                    </a:solidFill>
                    <a:round/>
                    <a:headEnd/>
                    <a:tailEnd/>
                  </a:ln>
                </p:spPr>
                <p:txBody>
                  <a:bodyPr/>
                  <a:lstStyle/>
                  <a:p>
                    <a:endParaRPr lang="en-GB" dirty="0"/>
                  </a:p>
                </p:txBody>
              </p:sp>
              <p:sp>
                <p:nvSpPr>
                  <p:cNvPr id="373" name="Freeform 460"/>
                  <p:cNvSpPr>
                    <a:spLocks/>
                  </p:cNvSpPr>
                  <p:nvPr/>
                </p:nvSpPr>
                <p:spPr bwMode="auto">
                  <a:xfrm>
                    <a:off x="7187" y="3500"/>
                    <a:ext cx="6" cy="9"/>
                  </a:xfrm>
                  <a:custGeom>
                    <a:avLst/>
                    <a:gdLst>
                      <a:gd name="T0" fmla="*/ 6 w 6"/>
                      <a:gd name="T1" fmla="*/ 0 h 9"/>
                      <a:gd name="T2" fmla="*/ 0 w 6"/>
                      <a:gd name="T3" fmla="*/ 9 h 9"/>
                      <a:gd name="T4" fmla="*/ 5 w 6"/>
                      <a:gd name="T5" fmla="*/ 8 h 9"/>
                      <a:gd name="T6" fmla="*/ 6 w 6"/>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9">
                        <a:moveTo>
                          <a:pt x="6" y="0"/>
                        </a:moveTo>
                        <a:lnTo>
                          <a:pt x="0" y="9"/>
                        </a:lnTo>
                        <a:lnTo>
                          <a:pt x="5" y="8"/>
                        </a:lnTo>
                        <a:lnTo>
                          <a:pt x="6" y="0"/>
                        </a:lnTo>
                        <a:close/>
                      </a:path>
                    </a:pathLst>
                  </a:custGeom>
                  <a:grpFill/>
                  <a:ln w="6350" cmpd="sng">
                    <a:solidFill>
                      <a:schemeClr val="bg1">
                        <a:lumMod val="85000"/>
                      </a:schemeClr>
                    </a:solidFill>
                    <a:round/>
                    <a:headEnd/>
                    <a:tailEnd/>
                  </a:ln>
                </p:spPr>
                <p:txBody>
                  <a:bodyPr/>
                  <a:lstStyle/>
                  <a:p>
                    <a:endParaRPr lang="en-GB" dirty="0"/>
                  </a:p>
                </p:txBody>
              </p:sp>
              <p:sp>
                <p:nvSpPr>
                  <p:cNvPr id="374" name="Freeform 461"/>
                  <p:cNvSpPr>
                    <a:spLocks/>
                  </p:cNvSpPr>
                  <p:nvPr/>
                </p:nvSpPr>
                <p:spPr bwMode="auto">
                  <a:xfrm>
                    <a:off x="7138" y="3505"/>
                    <a:ext cx="49" cy="38"/>
                  </a:xfrm>
                  <a:custGeom>
                    <a:avLst/>
                    <a:gdLst>
                      <a:gd name="T0" fmla="*/ 40 w 49"/>
                      <a:gd name="T1" fmla="*/ 26 h 38"/>
                      <a:gd name="T2" fmla="*/ 26 w 49"/>
                      <a:gd name="T3" fmla="*/ 22 h 38"/>
                      <a:gd name="T4" fmla="*/ 17 w 49"/>
                      <a:gd name="T5" fmla="*/ 38 h 38"/>
                      <a:gd name="T6" fmla="*/ 13 w 49"/>
                      <a:gd name="T7" fmla="*/ 38 h 38"/>
                      <a:gd name="T8" fmla="*/ 6 w 49"/>
                      <a:gd name="T9" fmla="*/ 24 h 38"/>
                      <a:gd name="T10" fmla="*/ 0 w 49"/>
                      <a:gd name="T11" fmla="*/ 23 h 38"/>
                      <a:gd name="T12" fmla="*/ 13 w 49"/>
                      <a:gd name="T13" fmla="*/ 9 h 38"/>
                      <a:gd name="T14" fmla="*/ 23 w 49"/>
                      <a:gd name="T15" fmla="*/ 10 h 38"/>
                      <a:gd name="T16" fmla="*/ 36 w 49"/>
                      <a:gd name="T17" fmla="*/ 0 h 38"/>
                      <a:gd name="T18" fmla="*/ 46 w 49"/>
                      <a:gd name="T19" fmla="*/ 4 h 38"/>
                      <a:gd name="T20" fmla="*/ 49 w 49"/>
                      <a:gd name="T21" fmla="*/ 13 h 38"/>
                      <a:gd name="T22" fmla="*/ 40 w 49"/>
                      <a:gd name="T23" fmla="*/ 26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38">
                        <a:moveTo>
                          <a:pt x="40" y="26"/>
                        </a:moveTo>
                        <a:lnTo>
                          <a:pt x="26" y="22"/>
                        </a:lnTo>
                        <a:lnTo>
                          <a:pt x="17" y="38"/>
                        </a:lnTo>
                        <a:lnTo>
                          <a:pt x="13" y="38"/>
                        </a:lnTo>
                        <a:lnTo>
                          <a:pt x="6" y="24"/>
                        </a:lnTo>
                        <a:lnTo>
                          <a:pt x="0" y="23"/>
                        </a:lnTo>
                        <a:lnTo>
                          <a:pt x="13" y="9"/>
                        </a:lnTo>
                        <a:lnTo>
                          <a:pt x="23" y="10"/>
                        </a:lnTo>
                        <a:lnTo>
                          <a:pt x="36" y="0"/>
                        </a:lnTo>
                        <a:lnTo>
                          <a:pt x="46" y="4"/>
                        </a:lnTo>
                        <a:lnTo>
                          <a:pt x="49" y="13"/>
                        </a:lnTo>
                        <a:lnTo>
                          <a:pt x="40" y="26"/>
                        </a:lnTo>
                        <a:close/>
                      </a:path>
                    </a:pathLst>
                  </a:custGeom>
                  <a:grpFill/>
                  <a:ln w="6350" cmpd="sng">
                    <a:solidFill>
                      <a:schemeClr val="bg1">
                        <a:lumMod val="85000"/>
                      </a:schemeClr>
                    </a:solidFill>
                    <a:round/>
                    <a:headEnd/>
                    <a:tailEnd/>
                  </a:ln>
                </p:spPr>
                <p:txBody>
                  <a:bodyPr/>
                  <a:lstStyle/>
                  <a:p>
                    <a:endParaRPr lang="en-GB" dirty="0"/>
                  </a:p>
                </p:txBody>
              </p:sp>
              <p:sp>
                <p:nvSpPr>
                  <p:cNvPr id="375" name="Freeform 462"/>
                  <p:cNvSpPr>
                    <a:spLocks/>
                  </p:cNvSpPr>
                  <p:nvPr/>
                </p:nvSpPr>
                <p:spPr bwMode="auto">
                  <a:xfrm>
                    <a:off x="7257" y="3411"/>
                    <a:ext cx="5" cy="12"/>
                  </a:xfrm>
                  <a:custGeom>
                    <a:avLst/>
                    <a:gdLst>
                      <a:gd name="T0" fmla="*/ 5 w 5"/>
                      <a:gd name="T1" fmla="*/ 0 h 12"/>
                      <a:gd name="T2" fmla="*/ 2 w 5"/>
                      <a:gd name="T3" fmla="*/ 12 h 12"/>
                      <a:gd name="T4" fmla="*/ 0 w 5"/>
                      <a:gd name="T5" fmla="*/ 12 h 12"/>
                      <a:gd name="T6" fmla="*/ 5 w 5"/>
                      <a:gd name="T7" fmla="*/ 0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2">
                        <a:moveTo>
                          <a:pt x="5" y="0"/>
                        </a:moveTo>
                        <a:lnTo>
                          <a:pt x="2" y="12"/>
                        </a:lnTo>
                        <a:lnTo>
                          <a:pt x="0" y="12"/>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376" name="Freeform 463"/>
                  <p:cNvSpPr>
                    <a:spLocks/>
                  </p:cNvSpPr>
                  <p:nvPr/>
                </p:nvSpPr>
                <p:spPr bwMode="auto">
                  <a:xfrm>
                    <a:off x="7115" y="3332"/>
                    <a:ext cx="216" cy="193"/>
                  </a:xfrm>
                  <a:custGeom>
                    <a:avLst/>
                    <a:gdLst>
                      <a:gd name="T0" fmla="*/ 202 w 216"/>
                      <a:gd name="T1" fmla="*/ 1 h 193"/>
                      <a:gd name="T2" fmla="*/ 216 w 216"/>
                      <a:gd name="T3" fmla="*/ 49 h 193"/>
                      <a:gd name="T4" fmla="*/ 196 w 216"/>
                      <a:gd name="T5" fmla="*/ 81 h 193"/>
                      <a:gd name="T6" fmla="*/ 188 w 216"/>
                      <a:gd name="T7" fmla="*/ 128 h 193"/>
                      <a:gd name="T8" fmla="*/ 182 w 216"/>
                      <a:gd name="T9" fmla="*/ 154 h 193"/>
                      <a:gd name="T10" fmla="*/ 178 w 216"/>
                      <a:gd name="T11" fmla="*/ 143 h 193"/>
                      <a:gd name="T12" fmla="*/ 169 w 216"/>
                      <a:gd name="T13" fmla="*/ 154 h 193"/>
                      <a:gd name="T14" fmla="*/ 156 w 216"/>
                      <a:gd name="T15" fmla="*/ 167 h 193"/>
                      <a:gd name="T16" fmla="*/ 153 w 216"/>
                      <a:gd name="T17" fmla="*/ 157 h 193"/>
                      <a:gd name="T18" fmla="*/ 141 w 216"/>
                      <a:gd name="T19" fmla="*/ 168 h 193"/>
                      <a:gd name="T20" fmla="*/ 124 w 216"/>
                      <a:gd name="T21" fmla="*/ 164 h 193"/>
                      <a:gd name="T22" fmla="*/ 114 w 216"/>
                      <a:gd name="T23" fmla="*/ 157 h 193"/>
                      <a:gd name="T24" fmla="*/ 115 w 216"/>
                      <a:gd name="T25" fmla="*/ 172 h 193"/>
                      <a:gd name="T26" fmla="*/ 105 w 216"/>
                      <a:gd name="T27" fmla="*/ 178 h 193"/>
                      <a:gd name="T28" fmla="*/ 82 w 216"/>
                      <a:gd name="T29" fmla="*/ 182 h 193"/>
                      <a:gd name="T30" fmla="*/ 66 w 216"/>
                      <a:gd name="T31" fmla="*/ 164 h 193"/>
                      <a:gd name="T32" fmla="*/ 29 w 216"/>
                      <a:gd name="T33" fmla="*/ 174 h 193"/>
                      <a:gd name="T34" fmla="*/ 0 w 216"/>
                      <a:gd name="T35" fmla="*/ 182 h 193"/>
                      <a:gd name="T36" fmla="*/ 9 w 216"/>
                      <a:gd name="T37" fmla="*/ 172 h 193"/>
                      <a:gd name="T38" fmla="*/ 83 w 216"/>
                      <a:gd name="T39" fmla="*/ 141 h 193"/>
                      <a:gd name="T40" fmla="*/ 93 w 216"/>
                      <a:gd name="T41" fmla="*/ 146 h 193"/>
                      <a:gd name="T42" fmla="*/ 99 w 216"/>
                      <a:gd name="T43" fmla="*/ 130 h 193"/>
                      <a:gd name="T44" fmla="*/ 114 w 216"/>
                      <a:gd name="T45" fmla="*/ 103 h 193"/>
                      <a:gd name="T46" fmla="*/ 124 w 216"/>
                      <a:gd name="T47" fmla="*/ 99 h 193"/>
                      <a:gd name="T48" fmla="*/ 118 w 216"/>
                      <a:gd name="T49" fmla="*/ 117 h 193"/>
                      <a:gd name="T50" fmla="*/ 162 w 216"/>
                      <a:gd name="T51" fmla="*/ 87 h 193"/>
                      <a:gd name="T52" fmla="*/ 177 w 216"/>
                      <a:gd name="T53" fmla="*/ 48 h 193"/>
                      <a:gd name="T54" fmla="*/ 171 w 216"/>
                      <a:gd name="T55" fmla="*/ 38 h 193"/>
                      <a:gd name="T56" fmla="*/ 176 w 216"/>
                      <a:gd name="T57" fmla="*/ 20 h 193"/>
                      <a:gd name="T58" fmla="*/ 190 w 216"/>
                      <a:gd name="T59" fmla="*/ 16 h 193"/>
                      <a:gd name="T60" fmla="*/ 200 w 216"/>
                      <a:gd name="T61" fmla="*/ 5 h 193"/>
                      <a:gd name="T62" fmla="*/ 191 w 216"/>
                      <a:gd name="T63" fmla="*/ 4 h 193"/>
                      <a:gd name="T64" fmla="*/ 197 w 216"/>
                      <a:gd name="T65" fmla="*/ 1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 h="193">
                        <a:moveTo>
                          <a:pt x="197" y="1"/>
                        </a:moveTo>
                        <a:lnTo>
                          <a:pt x="202" y="1"/>
                        </a:lnTo>
                        <a:lnTo>
                          <a:pt x="203" y="18"/>
                        </a:lnTo>
                        <a:lnTo>
                          <a:pt x="216" y="49"/>
                        </a:lnTo>
                        <a:lnTo>
                          <a:pt x="205" y="78"/>
                        </a:lnTo>
                        <a:lnTo>
                          <a:pt x="196" y="81"/>
                        </a:lnTo>
                        <a:lnTo>
                          <a:pt x="196" y="112"/>
                        </a:lnTo>
                        <a:lnTo>
                          <a:pt x="188" y="128"/>
                        </a:lnTo>
                        <a:lnTo>
                          <a:pt x="191" y="142"/>
                        </a:lnTo>
                        <a:lnTo>
                          <a:pt x="182" y="154"/>
                        </a:lnTo>
                        <a:lnTo>
                          <a:pt x="174" y="161"/>
                        </a:lnTo>
                        <a:lnTo>
                          <a:pt x="178" y="143"/>
                        </a:lnTo>
                        <a:lnTo>
                          <a:pt x="173" y="143"/>
                        </a:lnTo>
                        <a:lnTo>
                          <a:pt x="169" y="154"/>
                        </a:lnTo>
                        <a:lnTo>
                          <a:pt x="162" y="152"/>
                        </a:lnTo>
                        <a:lnTo>
                          <a:pt x="156" y="167"/>
                        </a:lnTo>
                        <a:lnTo>
                          <a:pt x="153" y="167"/>
                        </a:lnTo>
                        <a:lnTo>
                          <a:pt x="153" y="157"/>
                        </a:lnTo>
                        <a:lnTo>
                          <a:pt x="151" y="157"/>
                        </a:lnTo>
                        <a:lnTo>
                          <a:pt x="141" y="168"/>
                        </a:lnTo>
                        <a:lnTo>
                          <a:pt x="120" y="168"/>
                        </a:lnTo>
                        <a:lnTo>
                          <a:pt x="124" y="164"/>
                        </a:lnTo>
                        <a:lnTo>
                          <a:pt x="117" y="164"/>
                        </a:lnTo>
                        <a:lnTo>
                          <a:pt x="114" y="157"/>
                        </a:lnTo>
                        <a:lnTo>
                          <a:pt x="109" y="167"/>
                        </a:lnTo>
                        <a:lnTo>
                          <a:pt x="115" y="172"/>
                        </a:lnTo>
                        <a:lnTo>
                          <a:pt x="115" y="177"/>
                        </a:lnTo>
                        <a:lnTo>
                          <a:pt x="105" y="178"/>
                        </a:lnTo>
                        <a:lnTo>
                          <a:pt x="93" y="193"/>
                        </a:lnTo>
                        <a:lnTo>
                          <a:pt x="82" y="182"/>
                        </a:lnTo>
                        <a:lnTo>
                          <a:pt x="85" y="166"/>
                        </a:lnTo>
                        <a:lnTo>
                          <a:pt x="66" y="164"/>
                        </a:lnTo>
                        <a:lnTo>
                          <a:pt x="56" y="172"/>
                        </a:lnTo>
                        <a:lnTo>
                          <a:pt x="29" y="174"/>
                        </a:lnTo>
                        <a:lnTo>
                          <a:pt x="21" y="184"/>
                        </a:lnTo>
                        <a:lnTo>
                          <a:pt x="0" y="182"/>
                        </a:lnTo>
                        <a:lnTo>
                          <a:pt x="0" y="174"/>
                        </a:lnTo>
                        <a:lnTo>
                          <a:pt x="9" y="172"/>
                        </a:lnTo>
                        <a:lnTo>
                          <a:pt x="36" y="146"/>
                        </a:lnTo>
                        <a:lnTo>
                          <a:pt x="83" y="141"/>
                        </a:lnTo>
                        <a:lnTo>
                          <a:pt x="83" y="144"/>
                        </a:lnTo>
                        <a:lnTo>
                          <a:pt x="93" y="146"/>
                        </a:lnTo>
                        <a:lnTo>
                          <a:pt x="99" y="141"/>
                        </a:lnTo>
                        <a:lnTo>
                          <a:pt x="99" y="130"/>
                        </a:lnTo>
                        <a:lnTo>
                          <a:pt x="109" y="119"/>
                        </a:lnTo>
                        <a:lnTo>
                          <a:pt x="114" y="103"/>
                        </a:lnTo>
                        <a:lnTo>
                          <a:pt x="120" y="99"/>
                        </a:lnTo>
                        <a:lnTo>
                          <a:pt x="124" y="99"/>
                        </a:lnTo>
                        <a:lnTo>
                          <a:pt x="117" y="108"/>
                        </a:lnTo>
                        <a:lnTo>
                          <a:pt x="118" y="117"/>
                        </a:lnTo>
                        <a:lnTo>
                          <a:pt x="144" y="103"/>
                        </a:lnTo>
                        <a:lnTo>
                          <a:pt x="162" y="87"/>
                        </a:lnTo>
                        <a:lnTo>
                          <a:pt x="171" y="65"/>
                        </a:lnTo>
                        <a:lnTo>
                          <a:pt x="177" y="48"/>
                        </a:lnTo>
                        <a:lnTo>
                          <a:pt x="177" y="43"/>
                        </a:lnTo>
                        <a:lnTo>
                          <a:pt x="171" y="38"/>
                        </a:lnTo>
                        <a:lnTo>
                          <a:pt x="176" y="32"/>
                        </a:lnTo>
                        <a:lnTo>
                          <a:pt x="176" y="20"/>
                        </a:lnTo>
                        <a:lnTo>
                          <a:pt x="183" y="6"/>
                        </a:lnTo>
                        <a:lnTo>
                          <a:pt x="190" y="16"/>
                        </a:lnTo>
                        <a:lnTo>
                          <a:pt x="197" y="14"/>
                        </a:lnTo>
                        <a:lnTo>
                          <a:pt x="200" y="5"/>
                        </a:lnTo>
                        <a:lnTo>
                          <a:pt x="192" y="9"/>
                        </a:lnTo>
                        <a:lnTo>
                          <a:pt x="191" y="4"/>
                        </a:lnTo>
                        <a:lnTo>
                          <a:pt x="192" y="0"/>
                        </a:lnTo>
                        <a:lnTo>
                          <a:pt x="197" y="1"/>
                        </a:lnTo>
                        <a:close/>
                      </a:path>
                    </a:pathLst>
                  </a:custGeom>
                  <a:grpFill/>
                  <a:ln w="6350" cmpd="sng">
                    <a:solidFill>
                      <a:schemeClr val="bg1">
                        <a:lumMod val="85000"/>
                      </a:schemeClr>
                    </a:solidFill>
                    <a:round/>
                    <a:headEnd/>
                    <a:tailEnd/>
                  </a:ln>
                </p:spPr>
                <p:txBody>
                  <a:bodyPr/>
                  <a:lstStyle/>
                  <a:p>
                    <a:endParaRPr lang="en-GB" dirty="0"/>
                  </a:p>
                </p:txBody>
              </p:sp>
              <p:sp>
                <p:nvSpPr>
                  <p:cNvPr id="377" name="Freeform 464"/>
                  <p:cNvSpPr>
                    <a:spLocks/>
                  </p:cNvSpPr>
                  <p:nvPr/>
                </p:nvSpPr>
                <p:spPr bwMode="auto">
                  <a:xfrm>
                    <a:off x="7311" y="3231"/>
                    <a:ext cx="4" cy="4"/>
                  </a:xfrm>
                  <a:custGeom>
                    <a:avLst/>
                    <a:gdLst>
                      <a:gd name="T0" fmla="*/ 1 w 4"/>
                      <a:gd name="T1" fmla="*/ 0 h 4"/>
                      <a:gd name="T2" fmla="*/ 0 w 4"/>
                      <a:gd name="T3" fmla="*/ 2 h 4"/>
                      <a:gd name="T4" fmla="*/ 4 w 4"/>
                      <a:gd name="T5" fmla="*/ 4 h 4"/>
                      <a:gd name="T6" fmla="*/ 1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1" y="0"/>
                        </a:moveTo>
                        <a:lnTo>
                          <a:pt x="0" y="2"/>
                        </a:lnTo>
                        <a:lnTo>
                          <a:pt x="4" y="4"/>
                        </a:lnTo>
                        <a:lnTo>
                          <a:pt x="1" y="0"/>
                        </a:lnTo>
                        <a:close/>
                      </a:path>
                    </a:pathLst>
                  </a:custGeom>
                  <a:grpFill/>
                  <a:ln w="6350" cmpd="sng">
                    <a:solidFill>
                      <a:schemeClr val="bg1">
                        <a:lumMod val="85000"/>
                      </a:schemeClr>
                    </a:solidFill>
                    <a:round/>
                    <a:headEnd/>
                    <a:tailEnd/>
                  </a:ln>
                </p:spPr>
                <p:txBody>
                  <a:bodyPr/>
                  <a:lstStyle/>
                  <a:p>
                    <a:endParaRPr lang="en-GB" dirty="0"/>
                  </a:p>
                </p:txBody>
              </p:sp>
            </p:grpSp>
            <p:sp>
              <p:nvSpPr>
                <p:cNvPr id="289" name="Freeform 465"/>
                <p:cNvSpPr>
                  <a:spLocks/>
                </p:cNvSpPr>
                <p:nvPr/>
              </p:nvSpPr>
              <p:spPr bwMode="auto">
                <a:xfrm>
                  <a:off x="4913" y="2168"/>
                  <a:ext cx="99" cy="109"/>
                </a:xfrm>
                <a:custGeom>
                  <a:avLst/>
                  <a:gdLst>
                    <a:gd name="T0" fmla="*/ 97 w 122"/>
                    <a:gd name="T1" fmla="*/ 8 h 134"/>
                    <a:gd name="T2" fmla="*/ 99 w 122"/>
                    <a:gd name="T3" fmla="*/ 12 h 134"/>
                    <a:gd name="T4" fmla="*/ 84 w 122"/>
                    <a:gd name="T5" fmla="*/ 29 h 134"/>
                    <a:gd name="T6" fmla="*/ 84 w 122"/>
                    <a:gd name="T7" fmla="*/ 44 h 134"/>
                    <a:gd name="T8" fmla="*/ 63 w 122"/>
                    <a:gd name="T9" fmla="*/ 60 h 134"/>
                    <a:gd name="T10" fmla="*/ 49 w 122"/>
                    <a:gd name="T11" fmla="*/ 67 h 134"/>
                    <a:gd name="T12" fmla="*/ 49 w 122"/>
                    <a:gd name="T13" fmla="*/ 80 h 134"/>
                    <a:gd name="T14" fmla="*/ 63 w 122"/>
                    <a:gd name="T15" fmla="*/ 92 h 134"/>
                    <a:gd name="T16" fmla="*/ 54 w 122"/>
                    <a:gd name="T17" fmla="*/ 98 h 134"/>
                    <a:gd name="T18" fmla="*/ 44 w 122"/>
                    <a:gd name="T19" fmla="*/ 98 h 134"/>
                    <a:gd name="T20" fmla="*/ 33 w 122"/>
                    <a:gd name="T21" fmla="*/ 108 h 134"/>
                    <a:gd name="T22" fmla="*/ 20 w 122"/>
                    <a:gd name="T23" fmla="*/ 103 h 134"/>
                    <a:gd name="T24" fmla="*/ 19 w 122"/>
                    <a:gd name="T25" fmla="*/ 107 h 134"/>
                    <a:gd name="T26" fmla="*/ 14 w 122"/>
                    <a:gd name="T27" fmla="*/ 109 h 134"/>
                    <a:gd name="T28" fmla="*/ 11 w 122"/>
                    <a:gd name="T29" fmla="*/ 104 h 134"/>
                    <a:gd name="T30" fmla="*/ 13 w 122"/>
                    <a:gd name="T31" fmla="*/ 101 h 134"/>
                    <a:gd name="T32" fmla="*/ 6 w 122"/>
                    <a:gd name="T33" fmla="*/ 102 h 134"/>
                    <a:gd name="T34" fmla="*/ 10 w 122"/>
                    <a:gd name="T35" fmla="*/ 93 h 134"/>
                    <a:gd name="T36" fmla="*/ 16 w 122"/>
                    <a:gd name="T37" fmla="*/ 89 h 134"/>
                    <a:gd name="T38" fmla="*/ 13 w 122"/>
                    <a:gd name="T39" fmla="*/ 88 h 134"/>
                    <a:gd name="T40" fmla="*/ 17 w 122"/>
                    <a:gd name="T41" fmla="*/ 72 h 134"/>
                    <a:gd name="T42" fmla="*/ 4 w 122"/>
                    <a:gd name="T43" fmla="*/ 72 h 134"/>
                    <a:gd name="T44" fmla="*/ 0 w 122"/>
                    <a:gd name="T45" fmla="*/ 64 h 134"/>
                    <a:gd name="T46" fmla="*/ 8 w 122"/>
                    <a:gd name="T47" fmla="*/ 53 h 134"/>
                    <a:gd name="T48" fmla="*/ 24 w 122"/>
                    <a:gd name="T49" fmla="*/ 46 h 134"/>
                    <a:gd name="T50" fmla="*/ 39 w 122"/>
                    <a:gd name="T51" fmla="*/ 30 h 134"/>
                    <a:gd name="T52" fmla="*/ 49 w 122"/>
                    <a:gd name="T53" fmla="*/ 35 h 134"/>
                    <a:gd name="T54" fmla="*/ 61 w 122"/>
                    <a:gd name="T55" fmla="*/ 33 h 134"/>
                    <a:gd name="T56" fmla="*/ 60 w 122"/>
                    <a:gd name="T57" fmla="*/ 21 h 134"/>
                    <a:gd name="T58" fmla="*/ 72 w 122"/>
                    <a:gd name="T59" fmla="*/ 20 h 134"/>
                    <a:gd name="T60" fmla="*/ 81 w 122"/>
                    <a:gd name="T61" fmla="*/ 13 h 134"/>
                    <a:gd name="T62" fmla="*/ 89 w 122"/>
                    <a:gd name="T63" fmla="*/ 0 h 134"/>
                    <a:gd name="T64" fmla="*/ 97 w 122"/>
                    <a:gd name="T65" fmla="*/ 8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2" h="134">
                      <a:moveTo>
                        <a:pt x="120" y="10"/>
                      </a:moveTo>
                      <a:lnTo>
                        <a:pt x="122" y="15"/>
                      </a:lnTo>
                      <a:lnTo>
                        <a:pt x="103" y="36"/>
                      </a:lnTo>
                      <a:lnTo>
                        <a:pt x="103" y="54"/>
                      </a:lnTo>
                      <a:lnTo>
                        <a:pt x="78" y="74"/>
                      </a:lnTo>
                      <a:lnTo>
                        <a:pt x="60" y="82"/>
                      </a:lnTo>
                      <a:lnTo>
                        <a:pt x="60" y="98"/>
                      </a:lnTo>
                      <a:lnTo>
                        <a:pt x="78" y="113"/>
                      </a:lnTo>
                      <a:lnTo>
                        <a:pt x="66" y="121"/>
                      </a:lnTo>
                      <a:lnTo>
                        <a:pt x="54" y="121"/>
                      </a:lnTo>
                      <a:lnTo>
                        <a:pt x="41" y="133"/>
                      </a:lnTo>
                      <a:lnTo>
                        <a:pt x="25" y="127"/>
                      </a:lnTo>
                      <a:lnTo>
                        <a:pt x="24" y="132"/>
                      </a:lnTo>
                      <a:lnTo>
                        <a:pt x="17" y="134"/>
                      </a:lnTo>
                      <a:lnTo>
                        <a:pt x="14" y="128"/>
                      </a:lnTo>
                      <a:lnTo>
                        <a:pt x="16" y="124"/>
                      </a:lnTo>
                      <a:lnTo>
                        <a:pt x="7" y="125"/>
                      </a:lnTo>
                      <a:lnTo>
                        <a:pt x="12" y="114"/>
                      </a:lnTo>
                      <a:lnTo>
                        <a:pt x="20" y="110"/>
                      </a:lnTo>
                      <a:lnTo>
                        <a:pt x="16" y="108"/>
                      </a:lnTo>
                      <a:lnTo>
                        <a:pt x="21" y="89"/>
                      </a:lnTo>
                      <a:lnTo>
                        <a:pt x="5" y="88"/>
                      </a:lnTo>
                      <a:lnTo>
                        <a:pt x="0" y="79"/>
                      </a:lnTo>
                      <a:lnTo>
                        <a:pt x="10" y="65"/>
                      </a:lnTo>
                      <a:lnTo>
                        <a:pt x="29" y="56"/>
                      </a:lnTo>
                      <a:lnTo>
                        <a:pt x="48" y="37"/>
                      </a:lnTo>
                      <a:lnTo>
                        <a:pt x="60" y="43"/>
                      </a:lnTo>
                      <a:lnTo>
                        <a:pt x="75" y="41"/>
                      </a:lnTo>
                      <a:lnTo>
                        <a:pt x="74" y="26"/>
                      </a:lnTo>
                      <a:lnTo>
                        <a:pt x="89" y="25"/>
                      </a:lnTo>
                      <a:lnTo>
                        <a:pt x="100" y="16"/>
                      </a:lnTo>
                      <a:lnTo>
                        <a:pt x="110" y="0"/>
                      </a:lnTo>
                      <a:lnTo>
                        <a:pt x="120" y="10"/>
                      </a:lnTo>
                      <a:close/>
                    </a:path>
                  </a:pathLst>
                </a:custGeom>
                <a:grpFill/>
                <a:ln w="6350" cmpd="sng">
                  <a:solidFill>
                    <a:schemeClr val="bg1">
                      <a:lumMod val="85000"/>
                    </a:schemeClr>
                  </a:solidFill>
                  <a:round/>
                  <a:headEnd/>
                  <a:tailEnd/>
                </a:ln>
              </p:spPr>
              <p:txBody>
                <a:bodyPr/>
                <a:lstStyle/>
                <a:p>
                  <a:endParaRPr lang="en-GB" dirty="0"/>
                </a:p>
              </p:txBody>
            </p:sp>
            <p:grpSp>
              <p:nvGrpSpPr>
                <p:cNvPr id="290" name="Group 466"/>
                <p:cNvGrpSpPr>
                  <a:grpSpLocks/>
                </p:cNvGrpSpPr>
                <p:nvPr/>
              </p:nvGrpSpPr>
              <p:grpSpPr bwMode="auto">
                <a:xfrm>
                  <a:off x="4940" y="2260"/>
                  <a:ext cx="54" cy="105"/>
                  <a:chOff x="7020" y="3405"/>
                  <a:chExt cx="67" cy="128"/>
                </a:xfrm>
                <a:grpFill/>
              </p:grpSpPr>
              <p:sp>
                <p:nvSpPr>
                  <p:cNvPr id="365" name="Freeform 467"/>
                  <p:cNvSpPr>
                    <a:spLocks/>
                  </p:cNvSpPr>
                  <p:nvPr/>
                </p:nvSpPr>
                <p:spPr bwMode="auto">
                  <a:xfrm>
                    <a:off x="7022" y="3528"/>
                    <a:ext cx="14" cy="5"/>
                  </a:xfrm>
                  <a:custGeom>
                    <a:avLst/>
                    <a:gdLst>
                      <a:gd name="T0" fmla="*/ 1 w 14"/>
                      <a:gd name="T1" fmla="*/ 0 h 5"/>
                      <a:gd name="T2" fmla="*/ 0 w 14"/>
                      <a:gd name="T3" fmla="*/ 4 h 5"/>
                      <a:gd name="T4" fmla="*/ 4 w 14"/>
                      <a:gd name="T5" fmla="*/ 5 h 5"/>
                      <a:gd name="T6" fmla="*/ 14 w 14"/>
                      <a:gd name="T7" fmla="*/ 0 h 5"/>
                      <a:gd name="T8" fmla="*/ 1 w 14"/>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5">
                        <a:moveTo>
                          <a:pt x="1" y="0"/>
                        </a:moveTo>
                        <a:lnTo>
                          <a:pt x="0" y="4"/>
                        </a:lnTo>
                        <a:lnTo>
                          <a:pt x="4" y="5"/>
                        </a:lnTo>
                        <a:lnTo>
                          <a:pt x="14" y="0"/>
                        </a:lnTo>
                        <a:lnTo>
                          <a:pt x="1" y="0"/>
                        </a:lnTo>
                        <a:close/>
                      </a:path>
                    </a:pathLst>
                  </a:custGeom>
                  <a:grpFill/>
                  <a:ln w="6350" cmpd="sng">
                    <a:solidFill>
                      <a:schemeClr val="bg1">
                        <a:lumMod val="85000"/>
                      </a:schemeClr>
                    </a:solidFill>
                    <a:round/>
                    <a:headEnd/>
                    <a:tailEnd/>
                  </a:ln>
                </p:spPr>
                <p:txBody>
                  <a:bodyPr/>
                  <a:lstStyle/>
                  <a:p>
                    <a:endParaRPr lang="en-GB" dirty="0"/>
                  </a:p>
                </p:txBody>
              </p:sp>
              <p:sp>
                <p:nvSpPr>
                  <p:cNvPr id="366" name="Freeform 468"/>
                  <p:cNvSpPr>
                    <a:spLocks/>
                  </p:cNvSpPr>
                  <p:nvPr/>
                </p:nvSpPr>
                <p:spPr bwMode="auto">
                  <a:xfrm>
                    <a:off x="7020" y="3405"/>
                    <a:ext cx="67" cy="100"/>
                  </a:xfrm>
                  <a:custGeom>
                    <a:avLst/>
                    <a:gdLst>
                      <a:gd name="T0" fmla="*/ 45 w 67"/>
                      <a:gd name="T1" fmla="*/ 0 h 100"/>
                      <a:gd name="T2" fmla="*/ 61 w 67"/>
                      <a:gd name="T3" fmla="*/ 26 h 100"/>
                      <a:gd name="T4" fmla="*/ 67 w 67"/>
                      <a:gd name="T5" fmla="*/ 60 h 100"/>
                      <a:gd name="T6" fmla="*/ 61 w 67"/>
                      <a:gd name="T7" fmla="*/ 77 h 100"/>
                      <a:gd name="T8" fmla="*/ 54 w 67"/>
                      <a:gd name="T9" fmla="*/ 83 h 100"/>
                      <a:gd name="T10" fmla="*/ 48 w 67"/>
                      <a:gd name="T11" fmla="*/ 81 h 100"/>
                      <a:gd name="T12" fmla="*/ 43 w 67"/>
                      <a:gd name="T13" fmla="*/ 89 h 100"/>
                      <a:gd name="T14" fmla="*/ 35 w 67"/>
                      <a:gd name="T15" fmla="*/ 85 h 100"/>
                      <a:gd name="T16" fmla="*/ 28 w 67"/>
                      <a:gd name="T17" fmla="*/ 93 h 100"/>
                      <a:gd name="T18" fmla="*/ 26 w 67"/>
                      <a:gd name="T19" fmla="*/ 89 h 100"/>
                      <a:gd name="T20" fmla="*/ 23 w 67"/>
                      <a:gd name="T21" fmla="*/ 97 h 100"/>
                      <a:gd name="T22" fmla="*/ 21 w 67"/>
                      <a:gd name="T23" fmla="*/ 95 h 100"/>
                      <a:gd name="T24" fmla="*/ 23 w 67"/>
                      <a:gd name="T25" fmla="*/ 91 h 100"/>
                      <a:gd name="T26" fmla="*/ 15 w 67"/>
                      <a:gd name="T27" fmla="*/ 98 h 100"/>
                      <a:gd name="T28" fmla="*/ 2 w 67"/>
                      <a:gd name="T29" fmla="*/ 100 h 100"/>
                      <a:gd name="T30" fmla="*/ 3 w 67"/>
                      <a:gd name="T31" fmla="*/ 93 h 100"/>
                      <a:gd name="T32" fmla="*/ 7 w 67"/>
                      <a:gd name="T33" fmla="*/ 95 h 100"/>
                      <a:gd name="T34" fmla="*/ 8 w 67"/>
                      <a:gd name="T35" fmla="*/ 90 h 100"/>
                      <a:gd name="T36" fmla="*/ 3 w 67"/>
                      <a:gd name="T37" fmla="*/ 88 h 100"/>
                      <a:gd name="T38" fmla="*/ 12 w 67"/>
                      <a:gd name="T39" fmla="*/ 65 h 100"/>
                      <a:gd name="T40" fmla="*/ 7 w 67"/>
                      <a:gd name="T41" fmla="*/ 46 h 100"/>
                      <a:gd name="T42" fmla="*/ 3 w 67"/>
                      <a:gd name="T43" fmla="*/ 51 h 100"/>
                      <a:gd name="T44" fmla="*/ 0 w 67"/>
                      <a:gd name="T45" fmla="*/ 44 h 100"/>
                      <a:gd name="T46" fmla="*/ 11 w 67"/>
                      <a:gd name="T47" fmla="*/ 39 h 100"/>
                      <a:gd name="T48" fmla="*/ 15 w 67"/>
                      <a:gd name="T49" fmla="*/ 42 h 100"/>
                      <a:gd name="T50" fmla="*/ 8 w 67"/>
                      <a:gd name="T51" fmla="*/ 20 h 100"/>
                      <a:gd name="T52" fmla="*/ 21 w 67"/>
                      <a:gd name="T53" fmla="*/ 8 h 100"/>
                      <a:gd name="T54" fmla="*/ 33 w 67"/>
                      <a:gd name="T55" fmla="*/ 8 h 100"/>
                      <a:gd name="T56" fmla="*/ 45 w 67"/>
                      <a:gd name="T57" fmla="*/ 0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7" h="100">
                        <a:moveTo>
                          <a:pt x="45" y="0"/>
                        </a:moveTo>
                        <a:lnTo>
                          <a:pt x="61" y="26"/>
                        </a:lnTo>
                        <a:lnTo>
                          <a:pt x="67" y="60"/>
                        </a:lnTo>
                        <a:lnTo>
                          <a:pt x="61" y="77"/>
                        </a:lnTo>
                        <a:lnTo>
                          <a:pt x="54" y="83"/>
                        </a:lnTo>
                        <a:lnTo>
                          <a:pt x="48" y="81"/>
                        </a:lnTo>
                        <a:lnTo>
                          <a:pt x="43" y="89"/>
                        </a:lnTo>
                        <a:lnTo>
                          <a:pt x="35" y="85"/>
                        </a:lnTo>
                        <a:lnTo>
                          <a:pt x="28" y="93"/>
                        </a:lnTo>
                        <a:lnTo>
                          <a:pt x="26" y="89"/>
                        </a:lnTo>
                        <a:lnTo>
                          <a:pt x="23" y="97"/>
                        </a:lnTo>
                        <a:lnTo>
                          <a:pt x="21" y="95"/>
                        </a:lnTo>
                        <a:lnTo>
                          <a:pt x="23" y="91"/>
                        </a:lnTo>
                        <a:lnTo>
                          <a:pt x="15" y="98"/>
                        </a:lnTo>
                        <a:lnTo>
                          <a:pt x="2" y="100"/>
                        </a:lnTo>
                        <a:lnTo>
                          <a:pt x="3" y="93"/>
                        </a:lnTo>
                        <a:lnTo>
                          <a:pt x="7" y="95"/>
                        </a:lnTo>
                        <a:lnTo>
                          <a:pt x="8" y="90"/>
                        </a:lnTo>
                        <a:lnTo>
                          <a:pt x="3" y="88"/>
                        </a:lnTo>
                        <a:lnTo>
                          <a:pt x="12" y="65"/>
                        </a:lnTo>
                        <a:lnTo>
                          <a:pt x="7" y="46"/>
                        </a:lnTo>
                        <a:lnTo>
                          <a:pt x="3" y="51"/>
                        </a:lnTo>
                        <a:lnTo>
                          <a:pt x="0" y="44"/>
                        </a:lnTo>
                        <a:lnTo>
                          <a:pt x="11" y="39"/>
                        </a:lnTo>
                        <a:lnTo>
                          <a:pt x="15" y="42"/>
                        </a:lnTo>
                        <a:lnTo>
                          <a:pt x="8" y="20"/>
                        </a:lnTo>
                        <a:lnTo>
                          <a:pt x="21" y="8"/>
                        </a:lnTo>
                        <a:lnTo>
                          <a:pt x="33" y="8"/>
                        </a:lnTo>
                        <a:lnTo>
                          <a:pt x="45" y="0"/>
                        </a:lnTo>
                        <a:close/>
                      </a:path>
                    </a:pathLst>
                  </a:custGeom>
                  <a:grpFill/>
                  <a:ln w="6350" cmpd="sng">
                    <a:solidFill>
                      <a:schemeClr val="bg1">
                        <a:lumMod val="85000"/>
                      </a:schemeClr>
                    </a:solidFill>
                    <a:round/>
                    <a:headEnd/>
                    <a:tailEnd/>
                  </a:ln>
                </p:spPr>
                <p:txBody>
                  <a:bodyPr/>
                  <a:lstStyle/>
                  <a:p>
                    <a:endParaRPr lang="en-GB" dirty="0"/>
                  </a:p>
                </p:txBody>
              </p:sp>
            </p:grpSp>
            <p:sp>
              <p:nvSpPr>
                <p:cNvPr id="291" name="Freeform 469"/>
                <p:cNvSpPr>
                  <a:spLocks/>
                </p:cNvSpPr>
                <p:nvPr/>
              </p:nvSpPr>
              <p:spPr bwMode="auto">
                <a:xfrm>
                  <a:off x="4530" y="2555"/>
                  <a:ext cx="115" cy="142"/>
                </a:xfrm>
                <a:custGeom>
                  <a:avLst/>
                  <a:gdLst>
                    <a:gd name="T0" fmla="*/ 15 w 141"/>
                    <a:gd name="T1" fmla="*/ 15 h 174"/>
                    <a:gd name="T2" fmla="*/ 1 w 141"/>
                    <a:gd name="T3" fmla="*/ 30 h 174"/>
                    <a:gd name="T4" fmla="*/ 0 w 141"/>
                    <a:gd name="T5" fmla="*/ 34 h 174"/>
                    <a:gd name="T6" fmla="*/ 5 w 141"/>
                    <a:gd name="T7" fmla="*/ 37 h 174"/>
                    <a:gd name="T8" fmla="*/ 6 w 141"/>
                    <a:gd name="T9" fmla="*/ 47 h 174"/>
                    <a:gd name="T10" fmla="*/ 15 w 141"/>
                    <a:gd name="T11" fmla="*/ 50 h 174"/>
                    <a:gd name="T12" fmla="*/ 11 w 141"/>
                    <a:gd name="T13" fmla="*/ 82 h 174"/>
                    <a:gd name="T14" fmla="*/ 27 w 141"/>
                    <a:gd name="T15" fmla="*/ 72 h 174"/>
                    <a:gd name="T16" fmla="*/ 38 w 141"/>
                    <a:gd name="T17" fmla="*/ 77 h 174"/>
                    <a:gd name="T18" fmla="*/ 43 w 141"/>
                    <a:gd name="T19" fmla="*/ 74 h 174"/>
                    <a:gd name="T20" fmla="*/ 46 w 141"/>
                    <a:gd name="T21" fmla="*/ 71 h 174"/>
                    <a:gd name="T22" fmla="*/ 51 w 141"/>
                    <a:gd name="T23" fmla="*/ 69 h 174"/>
                    <a:gd name="T24" fmla="*/ 56 w 141"/>
                    <a:gd name="T25" fmla="*/ 69 h 174"/>
                    <a:gd name="T26" fmla="*/ 68 w 141"/>
                    <a:gd name="T27" fmla="*/ 82 h 174"/>
                    <a:gd name="T28" fmla="*/ 73 w 141"/>
                    <a:gd name="T29" fmla="*/ 104 h 174"/>
                    <a:gd name="T30" fmla="*/ 83 w 141"/>
                    <a:gd name="T31" fmla="*/ 115 h 174"/>
                    <a:gd name="T32" fmla="*/ 83 w 141"/>
                    <a:gd name="T33" fmla="*/ 132 h 174"/>
                    <a:gd name="T34" fmla="*/ 79 w 141"/>
                    <a:gd name="T35" fmla="*/ 136 h 174"/>
                    <a:gd name="T36" fmla="*/ 90 w 141"/>
                    <a:gd name="T37" fmla="*/ 142 h 174"/>
                    <a:gd name="T38" fmla="*/ 97 w 141"/>
                    <a:gd name="T39" fmla="*/ 134 h 174"/>
                    <a:gd name="T40" fmla="*/ 107 w 141"/>
                    <a:gd name="T41" fmla="*/ 135 h 174"/>
                    <a:gd name="T42" fmla="*/ 114 w 141"/>
                    <a:gd name="T43" fmla="*/ 130 h 174"/>
                    <a:gd name="T44" fmla="*/ 115 w 141"/>
                    <a:gd name="T45" fmla="*/ 120 h 174"/>
                    <a:gd name="T46" fmla="*/ 109 w 141"/>
                    <a:gd name="T47" fmla="*/ 104 h 174"/>
                    <a:gd name="T48" fmla="*/ 100 w 141"/>
                    <a:gd name="T49" fmla="*/ 100 h 174"/>
                    <a:gd name="T50" fmla="*/ 99 w 141"/>
                    <a:gd name="T51" fmla="*/ 95 h 174"/>
                    <a:gd name="T52" fmla="*/ 97 w 141"/>
                    <a:gd name="T53" fmla="*/ 87 h 174"/>
                    <a:gd name="T54" fmla="*/ 90 w 141"/>
                    <a:gd name="T55" fmla="*/ 83 h 174"/>
                    <a:gd name="T56" fmla="*/ 77 w 141"/>
                    <a:gd name="T57" fmla="*/ 66 h 174"/>
                    <a:gd name="T58" fmla="*/ 59 w 141"/>
                    <a:gd name="T59" fmla="*/ 55 h 174"/>
                    <a:gd name="T60" fmla="*/ 61 w 141"/>
                    <a:gd name="T61" fmla="*/ 48 h 174"/>
                    <a:gd name="T62" fmla="*/ 68 w 141"/>
                    <a:gd name="T63" fmla="*/ 48 h 174"/>
                    <a:gd name="T64" fmla="*/ 73 w 141"/>
                    <a:gd name="T65" fmla="*/ 43 h 174"/>
                    <a:gd name="T66" fmla="*/ 66 w 141"/>
                    <a:gd name="T67" fmla="*/ 30 h 174"/>
                    <a:gd name="T68" fmla="*/ 63 w 141"/>
                    <a:gd name="T69" fmla="*/ 27 h 174"/>
                    <a:gd name="T70" fmla="*/ 46 w 141"/>
                    <a:gd name="T71" fmla="*/ 27 h 174"/>
                    <a:gd name="T72" fmla="*/ 42 w 141"/>
                    <a:gd name="T73" fmla="*/ 24 h 174"/>
                    <a:gd name="T74" fmla="*/ 42 w 141"/>
                    <a:gd name="T75" fmla="*/ 15 h 174"/>
                    <a:gd name="T76" fmla="*/ 33 w 141"/>
                    <a:gd name="T77" fmla="*/ 2 h 174"/>
                    <a:gd name="T78" fmla="*/ 25 w 141"/>
                    <a:gd name="T79" fmla="*/ 0 h 174"/>
                    <a:gd name="T80" fmla="*/ 22 w 141"/>
                    <a:gd name="T81" fmla="*/ 2 h 174"/>
                    <a:gd name="T82" fmla="*/ 23 w 141"/>
                    <a:gd name="T83" fmla="*/ 20 h 174"/>
                    <a:gd name="T84" fmla="*/ 17 w 141"/>
                    <a:gd name="T85" fmla="*/ 23 h 174"/>
                    <a:gd name="T86" fmla="*/ 15 w 141"/>
                    <a:gd name="T87" fmla="*/ 15 h 1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1" h="174">
                      <a:moveTo>
                        <a:pt x="18" y="18"/>
                      </a:moveTo>
                      <a:lnTo>
                        <a:pt x="1" y="37"/>
                      </a:lnTo>
                      <a:lnTo>
                        <a:pt x="0" y="42"/>
                      </a:lnTo>
                      <a:lnTo>
                        <a:pt x="6" y="45"/>
                      </a:lnTo>
                      <a:lnTo>
                        <a:pt x="7" y="58"/>
                      </a:lnTo>
                      <a:lnTo>
                        <a:pt x="18" y="61"/>
                      </a:lnTo>
                      <a:lnTo>
                        <a:pt x="14" y="101"/>
                      </a:lnTo>
                      <a:lnTo>
                        <a:pt x="33" y="88"/>
                      </a:lnTo>
                      <a:lnTo>
                        <a:pt x="47" y="94"/>
                      </a:lnTo>
                      <a:lnTo>
                        <a:pt x="53" y="91"/>
                      </a:lnTo>
                      <a:lnTo>
                        <a:pt x="56" y="87"/>
                      </a:lnTo>
                      <a:lnTo>
                        <a:pt x="63" y="85"/>
                      </a:lnTo>
                      <a:lnTo>
                        <a:pt x="69" y="85"/>
                      </a:lnTo>
                      <a:lnTo>
                        <a:pt x="83" y="101"/>
                      </a:lnTo>
                      <a:lnTo>
                        <a:pt x="89" y="127"/>
                      </a:lnTo>
                      <a:lnTo>
                        <a:pt x="102" y="141"/>
                      </a:lnTo>
                      <a:lnTo>
                        <a:pt x="102" y="162"/>
                      </a:lnTo>
                      <a:lnTo>
                        <a:pt x="97" y="167"/>
                      </a:lnTo>
                      <a:lnTo>
                        <a:pt x="110" y="174"/>
                      </a:lnTo>
                      <a:lnTo>
                        <a:pt x="119" y="164"/>
                      </a:lnTo>
                      <a:lnTo>
                        <a:pt x="131" y="166"/>
                      </a:lnTo>
                      <a:lnTo>
                        <a:pt x="140" y="159"/>
                      </a:lnTo>
                      <a:lnTo>
                        <a:pt x="141" y="147"/>
                      </a:lnTo>
                      <a:lnTo>
                        <a:pt x="134" y="128"/>
                      </a:lnTo>
                      <a:lnTo>
                        <a:pt x="122" y="122"/>
                      </a:lnTo>
                      <a:lnTo>
                        <a:pt x="121" y="117"/>
                      </a:lnTo>
                      <a:lnTo>
                        <a:pt x="119" y="107"/>
                      </a:lnTo>
                      <a:lnTo>
                        <a:pt x="110" y="102"/>
                      </a:lnTo>
                      <a:lnTo>
                        <a:pt x="95" y="81"/>
                      </a:lnTo>
                      <a:lnTo>
                        <a:pt x="72" y="67"/>
                      </a:lnTo>
                      <a:lnTo>
                        <a:pt x="75" y="59"/>
                      </a:lnTo>
                      <a:lnTo>
                        <a:pt x="83" y="59"/>
                      </a:lnTo>
                      <a:lnTo>
                        <a:pt x="89" y="53"/>
                      </a:lnTo>
                      <a:lnTo>
                        <a:pt x="81" y="37"/>
                      </a:lnTo>
                      <a:lnTo>
                        <a:pt x="77" y="33"/>
                      </a:lnTo>
                      <a:lnTo>
                        <a:pt x="57" y="33"/>
                      </a:lnTo>
                      <a:lnTo>
                        <a:pt x="52" y="29"/>
                      </a:lnTo>
                      <a:lnTo>
                        <a:pt x="51" y="18"/>
                      </a:lnTo>
                      <a:lnTo>
                        <a:pt x="40" y="3"/>
                      </a:lnTo>
                      <a:lnTo>
                        <a:pt x="31" y="0"/>
                      </a:lnTo>
                      <a:lnTo>
                        <a:pt x="27" y="3"/>
                      </a:lnTo>
                      <a:lnTo>
                        <a:pt x="28" y="25"/>
                      </a:lnTo>
                      <a:lnTo>
                        <a:pt x="21" y="28"/>
                      </a:lnTo>
                      <a:lnTo>
                        <a:pt x="18" y="18"/>
                      </a:lnTo>
                      <a:close/>
                    </a:path>
                  </a:pathLst>
                </a:custGeom>
                <a:grpFill/>
                <a:ln w="6350" cmpd="sng">
                  <a:solidFill>
                    <a:schemeClr val="bg1">
                      <a:lumMod val="85000"/>
                    </a:schemeClr>
                  </a:solidFill>
                  <a:round/>
                  <a:headEnd/>
                  <a:tailEnd/>
                </a:ln>
              </p:spPr>
              <p:txBody>
                <a:bodyPr/>
                <a:lstStyle/>
                <a:p>
                  <a:endParaRPr lang="en-GB" dirty="0"/>
                </a:p>
              </p:txBody>
            </p:sp>
            <p:grpSp>
              <p:nvGrpSpPr>
                <p:cNvPr id="292" name="Group 470"/>
                <p:cNvGrpSpPr>
                  <a:grpSpLocks/>
                </p:cNvGrpSpPr>
                <p:nvPr/>
              </p:nvGrpSpPr>
              <p:grpSpPr bwMode="auto">
                <a:xfrm>
                  <a:off x="4530" y="2810"/>
                  <a:ext cx="302" cy="93"/>
                  <a:chOff x="6518" y="4079"/>
                  <a:chExt cx="370" cy="114"/>
                </a:xfrm>
                <a:grpFill/>
              </p:grpSpPr>
              <p:sp>
                <p:nvSpPr>
                  <p:cNvPr id="363" name="Freeform 471"/>
                  <p:cNvSpPr>
                    <a:spLocks/>
                  </p:cNvSpPr>
                  <p:nvPr/>
                </p:nvSpPr>
                <p:spPr bwMode="auto">
                  <a:xfrm>
                    <a:off x="6701" y="4079"/>
                    <a:ext cx="187" cy="114"/>
                  </a:xfrm>
                  <a:custGeom>
                    <a:avLst/>
                    <a:gdLst>
                      <a:gd name="T0" fmla="*/ 1 w 187"/>
                      <a:gd name="T1" fmla="*/ 93 h 114"/>
                      <a:gd name="T2" fmla="*/ 8 w 187"/>
                      <a:gd name="T3" fmla="*/ 99 h 114"/>
                      <a:gd name="T4" fmla="*/ 28 w 187"/>
                      <a:gd name="T5" fmla="*/ 103 h 114"/>
                      <a:gd name="T6" fmla="*/ 31 w 187"/>
                      <a:gd name="T7" fmla="*/ 89 h 114"/>
                      <a:gd name="T8" fmla="*/ 35 w 187"/>
                      <a:gd name="T9" fmla="*/ 89 h 114"/>
                      <a:gd name="T10" fmla="*/ 39 w 187"/>
                      <a:gd name="T11" fmla="*/ 78 h 114"/>
                      <a:gd name="T12" fmla="*/ 63 w 187"/>
                      <a:gd name="T13" fmla="*/ 74 h 114"/>
                      <a:gd name="T14" fmla="*/ 81 w 187"/>
                      <a:gd name="T15" fmla="*/ 54 h 114"/>
                      <a:gd name="T16" fmla="*/ 85 w 187"/>
                      <a:gd name="T17" fmla="*/ 45 h 114"/>
                      <a:gd name="T18" fmla="*/ 96 w 187"/>
                      <a:gd name="T19" fmla="*/ 56 h 114"/>
                      <a:gd name="T20" fmla="*/ 103 w 187"/>
                      <a:gd name="T21" fmla="*/ 41 h 114"/>
                      <a:gd name="T22" fmla="*/ 112 w 187"/>
                      <a:gd name="T23" fmla="*/ 49 h 114"/>
                      <a:gd name="T24" fmla="*/ 108 w 187"/>
                      <a:gd name="T25" fmla="*/ 39 h 114"/>
                      <a:gd name="T26" fmla="*/ 114 w 187"/>
                      <a:gd name="T27" fmla="*/ 34 h 114"/>
                      <a:gd name="T28" fmla="*/ 113 w 187"/>
                      <a:gd name="T29" fmla="*/ 28 h 114"/>
                      <a:gd name="T30" fmla="*/ 119 w 187"/>
                      <a:gd name="T31" fmla="*/ 26 h 114"/>
                      <a:gd name="T32" fmla="*/ 138 w 187"/>
                      <a:gd name="T33" fmla="*/ 0 h 114"/>
                      <a:gd name="T34" fmla="*/ 138 w 187"/>
                      <a:gd name="T35" fmla="*/ 6 h 114"/>
                      <a:gd name="T36" fmla="*/ 146 w 187"/>
                      <a:gd name="T37" fmla="*/ 0 h 114"/>
                      <a:gd name="T38" fmla="*/ 148 w 187"/>
                      <a:gd name="T39" fmla="*/ 5 h 114"/>
                      <a:gd name="T40" fmla="*/ 155 w 187"/>
                      <a:gd name="T41" fmla="*/ 9 h 114"/>
                      <a:gd name="T42" fmla="*/ 155 w 187"/>
                      <a:gd name="T43" fmla="*/ 19 h 114"/>
                      <a:gd name="T44" fmla="*/ 163 w 187"/>
                      <a:gd name="T45" fmla="*/ 18 h 114"/>
                      <a:gd name="T46" fmla="*/ 163 w 187"/>
                      <a:gd name="T47" fmla="*/ 24 h 114"/>
                      <a:gd name="T48" fmla="*/ 168 w 187"/>
                      <a:gd name="T49" fmla="*/ 23 h 114"/>
                      <a:gd name="T50" fmla="*/ 187 w 187"/>
                      <a:gd name="T51" fmla="*/ 33 h 114"/>
                      <a:gd name="T52" fmla="*/ 177 w 187"/>
                      <a:gd name="T53" fmla="*/ 39 h 114"/>
                      <a:gd name="T54" fmla="*/ 167 w 187"/>
                      <a:gd name="T55" fmla="*/ 39 h 114"/>
                      <a:gd name="T56" fmla="*/ 173 w 187"/>
                      <a:gd name="T57" fmla="*/ 49 h 114"/>
                      <a:gd name="T58" fmla="*/ 163 w 187"/>
                      <a:gd name="T59" fmla="*/ 53 h 114"/>
                      <a:gd name="T60" fmla="*/ 157 w 187"/>
                      <a:gd name="T61" fmla="*/ 50 h 114"/>
                      <a:gd name="T62" fmla="*/ 154 w 187"/>
                      <a:gd name="T63" fmla="*/ 53 h 114"/>
                      <a:gd name="T64" fmla="*/ 145 w 187"/>
                      <a:gd name="T65" fmla="*/ 49 h 114"/>
                      <a:gd name="T66" fmla="*/ 120 w 187"/>
                      <a:gd name="T67" fmla="*/ 50 h 114"/>
                      <a:gd name="T68" fmla="*/ 99 w 187"/>
                      <a:gd name="T69" fmla="*/ 97 h 114"/>
                      <a:gd name="T70" fmla="*/ 94 w 187"/>
                      <a:gd name="T71" fmla="*/ 103 h 114"/>
                      <a:gd name="T72" fmla="*/ 89 w 187"/>
                      <a:gd name="T73" fmla="*/ 107 h 114"/>
                      <a:gd name="T74" fmla="*/ 74 w 187"/>
                      <a:gd name="T75" fmla="*/ 110 h 114"/>
                      <a:gd name="T76" fmla="*/ 63 w 187"/>
                      <a:gd name="T77" fmla="*/ 104 h 114"/>
                      <a:gd name="T78" fmla="*/ 53 w 187"/>
                      <a:gd name="T79" fmla="*/ 104 h 114"/>
                      <a:gd name="T80" fmla="*/ 39 w 187"/>
                      <a:gd name="T81" fmla="*/ 114 h 114"/>
                      <a:gd name="T82" fmla="*/ 18 w 187"/>
                      <a:gd name="T83" fmla="*/ 114 h 114"/>
                      <a:gd name="T84" fmla="*/ 8 w 187"/>
                      <a:gd name="T85" fmla="*/ 110 h 114"/>
                      <a:gd name="T86" fmla="*/ 0 w 187"/>
                      <a:gd name="T87" fmla="*/ 94 h 114"/>
                      <a:gd name="T88" fmla="*/ 1 w 187"/>
                      <a:gd name="T89" fmla="*/ 93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87" h="114">
                        <a:moveTo>
                          <a:pt x="1" y="93"/>
                        </a:moveTo>
                        <a:lnTo>
                          <a:pt x="8" y="99"/>
                        </a:lnTo>
                        <a:lnTo>
                          <a:pt x="28" y="103"/>
                        </a:lnTo>
                        <a:lnTo>
                          <a:pt x="31" y="89"/>
                        </a:lnTo>
                        <a:lnTo>
                          <a:pt x="35" y="89"/>
                        </a:lnTo>
                        <a:lnTo>
                          <a:pt x="39" y="78"/>
                        </a:lnTo>
                        <a:lnTo>
                          <a:pt x="63" y="74"/>
                        </a:lnTo>
                        <a:lnTo>
                          <a:pt x="81" y="54"/>
                        </a:lnTo>
                        <a:lnTo>
                          <a:pt x="85" y="45"/>
                        </a:lnTo>
                        <a:lnTo>
                          <a:pt x="96" y="56"/>
                        </a:lnTo>
                        <a:lnTo>
                          <a:pt x="103" y="41"/>
                        </a:lnTo>
                        <a:lnTo>
                          <a:pt x="112" y="49"/>
                        </a:lnTo>
                        <a:lnTo>
                          <a:pt x="108" y="39"/>
                        </a:lnTo>
                        <a:lnTo>
                          <a:pt x="114" y="34"/>
                        </a:lnTo>
                        <a:lnTo>
                          <a:pt x="113" y="28"/>
                        </a:lnTo>
                        <a:lnTo>
                          <a:pt x="119" y="26"/>
                        </a:lnTo>
                        <a:lnTo>
                          <a:pt x="138" y="0"/>
                        </a:lnTo>
                        <a:lnTo>
                          <a:pt x="138" y="6"/>
                        </a:lnTo>
                        <a:lnTo>
                          <a:pt x="146" y="0"/>
                        </a:lnTo>
                        <a:lnTo>
                          <a:pt x="148" y="5"/>
                        </a:lnTo>
                        <a:lnTo>
                          <a:pt x="155" y="9"/>
                        </a:lnTo>
                        <a:lnTo>
                          <a:pt x="155" y="19"/>
                        </a:lnTo>
                        <a:lnTo>
                          <a:pt x="163" y="18"/>
                        </a:lnTo>
                        <a:lnTo>
                          <a:pt x="163" y="24"/>
                        </a:lnTo>
                        <a:lnTo>
                          <a:pt x="168" y="23"/>
                        </a:lnTo>
                        <a:lnTo>
                          <a:pt x="187" y="33"/>
                        </a:lnTo>
                        <a:lnTo>
                          <a:pt x="177" y="39"/>
                        </a:lnTo>
                        <a:lnTo>
                          <a:pt x="167" y="39"/>
                        </a:lnTo>
                        <a:lnTo>
                          <a:pt x="173" y="49"/>
                        </a:lnTo>
                        <a:lnTo>
                          <a:pt x="163" y="53"/>
                        </a:lnTo>
                        <a:lnTo>
                          <a:pt x="157" y="50"/>
                        </a:lnTo>
                        <a:lnTo>
                          <a:pt x="154" y="53"/>
                        </a:lnTo>
                        <a:lnTo>
                          <a:pt x="145" y="49"/>
                        </a:lnTo>
                        <a:lnTo>
                          <a:pt x="120" y="50"/>
                        </a:lnTo>
                        <a:lnTo>
                          <a:pt x="99" y="97"/>
                        </a:lnTo>
                        <a:lnTo>
                          <a:pt x="94" y="103"/>
                        </a:lnTo>
                        <a:lnTo>
                          <a:pt x="89" y="107"/>
                        </a:lnTo>
                        <a:lnTo>
                          <a:pt x="74" y="110"/>
                        </a:lnTo>
                        <a:lnTo>
                          <a:pt x="63" y="104"/>
                        </a:lnTo>
                        <a:lnTo>
                          <a:pt x="53" y="104"/>
                        </a:lnTo>
                        <a:lnTo>
                          <a:pt x="39" y="114"/>
                        </a:lnTo>
                        <a:lnTo>
                          <a:pt x="18" y="114"/>
                        </a:lnTo>
                        <a:lnTo>
                          <a:pt x="8" y="110"/>
                        </a:lnTo>
                        <a:lnTo>
                          <a:pt x="0" y="94"/>
                        </a:lnTo>
                        <a:lnTo>
                          <a:pt x="1" y="93"/>
                        </a:lnTo>
                        <a:close/>
                      </a:path>
                    </a:pathLst>
                  </a:custGeom>
                  <a:grpFill/>
                  <a:ln w="6350" cmpd="sng">
                    <a:solidFill>
                      <a:schemeClr val="bg1">
                        <a:lumMod val="85000"/>
                      </a:schemeClr>
                    </a:solidFill>
                    <a:round/>
                    <a:headEnd/>
                    <a:tailEnd/>
                  </a:ln>
                </p:spPr>
                <p:txBody>
                  <a:bodyPr/>
                  <a:lstStyle/>
                  <a:p>
                    <a:endParaRPr lang="en-GB" dirty="0"/>
                  </a:p>
                </p:txBody>
              </p:sp>
              <p:sp>
                <p:nvSpPr>
                  <p:cNvPr id="364" name="Freeform 472"/>
                  <p:cNvSpPr>
                    <a:spLocks/>
                  </p:cNvSpPr>
                  <p:nvPr/>
                </p:nvSpPr>
                <p:spPr bwMode="auto">
                  <a:xfrm>
                    <a:off x="6518" y="4082"/>
                    <a:ext cx="80" cy="102"/>
                  </a:xfrm>
                  <a:custGeom>
                    <a:avLst/>
                    <a:gdLst>
                      <a:gd name="T0" fmla="*/ 40 w 80"/>
                      <a:gd name="T1" fmla="*/ 10 h 102"/>
                      <a:gd name="T2" fmla="*/ 43 w 80"/>
                      <a:gd name="T3" fmla="*/ 10 h 102"/>
                      <a:gd name="T4" fmla="*/ 55 w 80"/>
                      <a:gd name="T5" fmla="*/ 21 h 102"/>
                      <a:gd name="T6" fmla="*/ 63 w 80"/>
                      <a:gd name="T7" fmla="*/ 33 h 102"/>
                      <a:gd name="T8" fmla="*/ 63 w 80"/>
                      <a:gd name="T9" fmla="*/ 67 h 102"/>
                      <a:gd name="T10" fmla="*/ 80 w 80"/>
                      <a:gd name="T11" fmla="*/ 94 h 102"/>
                      <a:gd name="T12" fmla="*/ 77 w 80"/>
                      <a:gd name="T13" fmla="*/ 102 h 102"/>
                      <a:gd name="T14" fmla="*/ 70 w 80"/>
                      <a:gd name="T15" fmla="*/ 99 h 102"/>
                      <a:gd name="T16" fmla="*/ 63 w 80"/>
                      <a:gd name="T17" fmla="*/ 102 h 102"/>
                      <a:gd name="T18" fmla="*/ 23 w 80"/>
                      <a:gd name="T19" fmla="*/ 74 h 102"/>
                      <a:gd name="T20" fmla="*/ 8 w 80"/>
                      <a:gd name="T21" fmla="*/ 46 h 102"/>
                      <a:gd name="T22" fmla="*/ 1 w 80"/>
                      <a:gd name="T23" fmla="*/ 5 h 102"/>
                      <a:gd name="T24" fmla="*/ 0 w 80"/>
                      <a:gd name="T25" fmla="*/ 0 h 102"/>
                      <a:gd name="T26" fmla="*/ 16 w 80"/>
                      <a:gd name="T27" fmla="*/ 5 h 102"/>
                      <a:gd name="T28" fmla="*/ 21 w 80"/>
                      <a:gd name="T29" fmla="*/ 20 h 102"/>
                      <a:gd name="T30" fmla="*/ 28 w 80"/>
                      <a:gd name="T31" fmla="*/ 15 h 102"/>
                      <a:gd name="T32" fmla="*/ 36 w 80"/>
                      <a:gd name="T33" fmla="*/ 15 h 102"/>
                      <a:gd name="T34" fmla="*/ 40 w 80"/>
                      <a:gd name="T35" fmla="*/ 10 h 1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 h="102">
                        <a:moveTo>
                          <a:pt x="40" y="10"/>
                        </a:moveTo>
                        <a:lnTo>
                          <a:pt x="43" y="10"/>
                        </a:lnTo>
                        <a:lnTo>
                          <a:pt x="55" y="21"/>
                        </a:lnTo>
                        <a:lnTo>
                          <a:pt x="63" y="33"/>
                        </a:lnTo>
                        <a:lnTo>
                          <a:pt x="63" y="67"/>
                        </a:lnTo>
                        <a:lnTo>
                          <a:pt x="80" y="94"/>
                        </a:lnTo>
                        <a:lnTo>
                          <a:pt x="77" y="102"/>
                        </a:lnTo>
                        <a:lnTo>
                          <a:pt x="70" y="99"/>
                        </a:lnTo>
                        <a:lnTo>
                          <a:pt x="63" y="102"/>
                        </a:lnTo>
                        <a:lnTo>
                          <a:pt x="23" y="74"/>
                        </a:lnTo>
                        <a:lnTo>
                          <a:pt x="8" y="46"/>
                        </a:lnTo>
                        <a:lnTo>
                          <a:pt x="1" y="5"/>
                        </a:lnTo>
                        <a:lnTo>
                          <a:pt x="0" y="0"/>
                        </a:lnTo>
                        <a:lnTo>
                          <a:pt x="16" y="5"/>
                        </a:lnTo>
                        <a:lnTo>
                          <a:pt x="21" y="20"/>
                        </a:lnTo>
                        <a:lnTo>
                          <a:pt x="28" y="15"/>
                        </a:lnTo>
                        <a:lnTo>
                          <a:pt x="36" y="15"/>
                        </a:lnTo>
                        <a:lnTo>
                          <a:pt x="40" y="10"/>
                        </a:lnTo>
                        <a:close/>
                      </a:path>
                    </a:pathLst>
                  </a:custGeom>
                  <a:grpFill/>
                  <a:ln w="6350" cmpd="sng">
                    <a:solidFill>
                      <a:schemeClr val="bg1">
                        <a:lumMod val="85000"/>
                      </a:schemeClr>
                    </a:solidFill>
                    <a:round/>
                    <a:headEnd/>
                    <a:tailEnd/>
                  </a:ln>
                </p:spPr>
                <p:txBody>
                  <a:bodyPr/>
                  <a:lstStyle/>
                  <a:p>
                    <a:endParaRPr lang="en-GB" dirty="0"/>
                  </a:p>
                </p:txBody>
              </p:sp>
            </p:grpSp>
            <p:sp>
              <p:nvSpPr>
                <p:cNvPr id="293" name="Freeform 473"/>
                <p:cNvSpPr>
                  <a:spLocks/>
                </p:cNvSpPr>
                <p:nvPr/>
              </p:nvSpPr>
              <p:spPr bwMode="auto">
                <a:xfrm>
                  <a:off x="4212" y="2418"/>
                  <a:ext cx="128" cy="71"/>
                </a:xfrm>
                <a:custGeom>
                  <a:avLst/>
                  <a:gdLst>
                    <a:gd name="T0" fmla="*/ 16 w 157"/>
                    <a:gd name="T1" fmla="*/ 2 h 88"/>
                    <a:gd name="T2" fmla="*/ 20 w 157"/>
                    <a:gd name="T3" fmla="*/ 6 h 88"/>
                    <a:gd name="T4" fmla="*/ 21 w 157"/>
                    <a:gd name="T5" fmla="*/ 0 h 88"/>
                    <a:gd name="T6" fmla="*/ 38 w 157"/>
                    <a:gd name="T7" fmla="*/ 4 h 88"/>
                    <a:gd name="T8" fmla="*/ 50 w 157"/>
                    <a:gd name="T9" fmla="*/ 14 h 88"/>
                    <a:gd name="T10" fmla="*/ 55 w 157"/>
                    <a:gd name="T11" fmla="*/ 23 h 88"/>
                    <a:gd name="T12" fmla="*/ 66 w 157"/>
                    <a:gd name="T13" fmla="*/ 19 h 88"/>
                    <a:gd name="T14" fmla="*/ 65 w 157"/>
                    <a:gd name="T15" fmla="*/ 27 h 88"/>
                    <a:gd name="T16" fmla="*/ 82 w 157"/>
                    <a:gd name="T17" fmla="*/ 31 h 88"/>
                    <a:gd name="T18" fmla="*/ 81 w 157"/>
                    <a:gd name="T19" fmla="*/ 36 h 88"/>
                    <a:gd name="T20" fmla="*/ 89 w 157"/>
                    <a:gd name="T21" fmla="*/ 39 h 88"/>
                    <a:gd name="T22" fmla="*/ 93 w 157"/>
                    <a:gd name="T23" fmla="*/ 44 h 88"/>
                    <a:gd name="T24" fmla="*/ 104 w 157"/>
                    <a:gd name="T25" fmla="*/ 42 h 88"/>
                    <a:gd name="T26" fmla="*/ 116 w 157"/>
                    <a:gd name="T27" fmla="*/ 45 h 88"/>
                    <a:gd name="T28" fmla="*/ 128 w 157"/>
                    <a:gd name="T29" fmla="*/ 44 h 88"/>
                    <a:gd name="T30" fmla="*/ 126 w 157"/>
                    <a:gd name="T31" fmla="*/ 56 h 88"/>
                    <a:gd name="T32" fmla="*/ 124 w 157"/>
                    <a:gd name="T33" fmla="*/ 60 h 88"/>
                    <a:gd name="T34" fmla="*/ 128 w 157"/>
                    <a:gd name="T35" fmla="*/ 64 h 88"/>
                    <a:gd name="T36" fmla="*/ 126 w 157"/>
                    <a:gd name="T37" fmla="*/ 69 h 88"/>
                    <a:gd name="T38" fmla="*/ 113 w 157"/>
                    <a:gd name="T39" fmla="*/ 71 h 88"/>
                    <a:gd name="T40" fmla="*/ 77 w 157"/>
                    <a:gd name="T41" fmla="*/ 63 h 88"/>
                    <a:gd name="T42" fmla="*/ 68 w 157"/>
                    <a:gd name="T43" fmla="*/ 53 h 88"/>
                    <a:gd name="T44" fmla="*/ 43 w 157"/>
                    <a:gd name="T45" fmla="*/ 52 h 88"/>
                    <a:gd name="T46" fmla="*/ 0 w 157"/>
                    <a:gd name="T47" fmla="*/ 27 h 88"/>
                    <a:gd name="T48" fmla="*/ 5 w 157"/>
                    <a:gd name="T49" fmla="*/ 10 h 88"/>
                    <a:gd name="T50" fmla="*/ 16 w 157"/>
                    <a:gd name="T51" fmla="*/ 2 h 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57" h="88">
                      <a:moveTo>
                        <a:pt x="20" y="2"/>
                      </a:moveTo>
                      <a:lnTo>
                        <a:pt x="25" y="7"/>
                      </a:lnTo>
                      <a:lnTo>
                        <a:pt x="26" y="0"/>
                      </a:lnTo>
                      <a:lnTo>
                        <a:pt x="46" y="5"/>
                      </a:lnTo>
                      <a:lnTo>
                        <a:pt x="61" y="17"/>
                      </a:lnTo>
                      <a:lnTo>
                        <a:pt x="68" y="29"/>
                      </a:lnTo>
                      <a:lnTo>
                        <a:pt x="81" y="24"/>
                      </a:lnTo>
                      <a:lnTo>
                        <a:pt x="80" y="34"/>
                      </a:lnTo>
                      <a:lnTo>
                        <a:pt x="100" y="38"/>
                      </a:lnTo>
                      <a:lnTo>
                        <a:pt x="99" y="44"/>
                      </a:lnTo>
                      <a:lnTo>
                        <a:pt x="109" y="48"/>
                      </a:lnTo>
                      <a:lnTo>
                        <a:pt x="114" y="54"/>
                      </a:lnTo>
                      <a:lnTo>
                        <a:pt x="128" y="52"/>
                      </a:lnTo>
                      <a:lnTo>
                        <a:pt x="142" y="56"/>
                      </a:lnTo>
                      <a:lnTo>
                        <a:pt x="157" y="54"/>
                      </a:lnTo>
                      <a:lnTo>
                        <a:pt x="154" y="70"/>
                      </a:lnTo>
                      <a:lnTo>
                        <a:pt x="152" y="74"/>
                      </a:lnTo>
                      <a:lnTo>
                        <a:pt x="157" y="79"/>
                      </a:lnTo>
                      <a:lnTo>
                        <a:pt x="154" y="86"/>
                      </a:lnTo>
                      <a:lnTo>
                        <a:pt x="138" y="88"/>
                      </a:lnTo>
                      <a:lnTo>
                        <a:pt x="95" y="78"/>
                      </a:lnTo>
                      <a:lnTo>
                        <a:pt x="83" y="66"/>
                      </a:lnTo>
                      <a:lnTo>
                        <a:pt x="53" y="65"/>
                      </a:lnTo>
                      <a:lnTo>
                        <a:pt x="0" y="34"/>
                      </a:lnTo>
                      <a:lnTo>
                        <a:pt x="6" y="13"/>
                      </a:lnTo>
                      <a:lnTo>
                        <a:pt x="20" y="2"/>
                      </a:lnTo>
                      <a:close/>
                    </a:path>
                  </a:pathLst>
                </a:custGeom>
                <a:grpFill/>
                <a:ln w="6350" cmpd="sng">
                  <a:solidFill>
                    <a:schemeClr val="bg1">
                      <a:lumMod val="85000"/>
                    </a:schemeClr>
                  </a:solidFill>
                  <a:round/>
                  <a:headEnd/>
                  <a:tailEnd/>
                </a:ln>
              </p:spPr>
              <p:txBody>
                <a:bodyPr/>
                <a:lstStyle/>
                <a:p>
                  <a:endParaRPr lang="en-GB" dirty="0"/>
                </a:p>
              </p:txBody>
            </p:sp>
            <p:sp>
              <p:nvSpPr>
                <p:cNvPr id="294" name="Freeform 474"/>
                <p:cNvSpPr>
                  <a:spLocks/>
                </p:cNvSpPr>
                <p:nvPr/>
              </p:nvSpPr>
              <p:spPr bwMode="auto">
                <a:xfrm>
                  <a:off x="4490" y="2585"/>
                  <a:ext cx="124" cy="244"/>
                </a:xfrm>
                <a:custGeom>
                  <a:avLst/>
                  <a:gdLst>
                    <a:gd name="T0" fmla="*/ 120 w 151"/>
                    <a:gd name="T1" fmla="*/ 106 h 299"/>
                    <a:gd name="T2" fmla="*/ 89 w 151"/>
                    <a:gd name="T3" fmla="*/ 104 h 299"/>
                    <a:gd name="T4" fmla="*/ 78 w 151"/>
                    <a:gd name="T5" fmla="*/ 114 h 299"/>
                    <a:gd name="T6" fmla="*/ 74 w 151"/>
                    <a:gd name="T7" fmla="*/ 125 h 299"/>
                    <a:gd name="T8" fmla="*/ 76 w 151"/>
                    <a:gd name="T9" fmla="*/ 133 h 299"/>
                    <a:gd name="T10" fmla="*/ 82 w 151"/>
                    <a:gd name="T11" fmla="*/ 140 h 299"/>
                    <a:gd name="T12" fmla="*/ 83 w 151"/>
                    <a:gd name="T13" fmla="*/ 149 h 299"/>
                    <a:gd name="T14" fmla="*/ 80 w 151"/>
                    <a:gd name="T15" fmla="*/ 142 h 299"/>
                    <a:gd name="T16" fmla="*/ 67 w 151"/>
                    <a:gd name="T17" fmla="*/ 133 h 299"/>
                    <a:gd name="T18" fmla="*/ 52 w 151"/>
                    <a:gd name="T19" fmla="*/ 133 h 299"/>
                    <a:gd name="T20" fmla="*/ 51 w 151"/>
                    <a:gd name="T21" fmla="*/ 120 h 299"/>
                    <a:gd name="T22" fmla="*/ 40 w 151"/>
                    <a:gd name="T23" fmla="*/ 118 h 299"/>
                    <a:gd name="T24" fmla="*/ 37 w 151"/>
                    <a:gd name="T25" fmla="*/ 121 h 299"/>
                    <a:gd name="T26" fmla="*/ 35 w 151"/>
                    <a:gd name="T27" fmla="*/ 140 h 299"/>
                    <a:gd name="T28" fmla="*/ 25 w 151"/>
                    <a:gd name="T29" fmla="*/ 172 h 299"/>
                    <a:gd name="T30" fmla="*/ 26 w 151"/>
                    <a:gd name="T31" fmla="*/ 188 h 299"/>
                    <a:gd name="T32" fmla="*/ 34 w 151"/>
                    <a:gd name="T33" fmla="*/ 188 h 299"/>
                    <a:gd name="T34" fmla="*/ 46 w 151"/>
                    <a:gd name="T35" fmla="*/ 218 h 299"/>
                    <a:gd name="T36" fmla="*/ 52 w 151"/>
                    <a:gd name="T37" fmla="*/ 224 h 299"/>
                    <a:gd name="T38" fmla="*/ 62 w 151"/>
                    <a:gd name="T39" fmla="*/ 225 h 299"/>
                    <a:gd name="T40" fmla="*/ 73 w 151"/>
                    <a:gd name="T41" fmla="*/ 236 h 299"/>
                    <a:gd name="T42" fmla="*/ 70 w 151"/>
                    <a:gd name="T43" fmla="*/ 240 h 299"/>
                    <a:gd name="T44" fmla="*/ 63 w 151"/>
                    <a:gd name="T45" fmla="*/ 240 h 299"/>
                    <a:gd name="T46" fmla="*/ 57 w 151"/>
                    <a:gd name="T47" fmla="*/ 244 h 299"/>
                    <a:gd name="T48" fmla="*/ 53 w 151"/>
                    <a:gd name="T49" fmla="*/ 232 h 299"/>
                    <a:gd name="T50" fmla="*/ 40 w 151"/>
                    <a:gd name="T51" fmla="*/ 228 h 299"/>
                    <a:gd name="T52" fmla="*/ 41 w 151"/>
                    <a:gd name="T53" fmla="*/ 232 h 299"/>
                    <a:gd name="T54" fmla="*/ 17 w 151"/>
                    <a:gd name="T55" fmla="*/ 202 h 299"/>
                    <a:gd name="T56" fmla="*/ 11 w 151"/>
                    <a:gd name="T57" fmla="*/ 204 h 299"/>
                    <a:gd name="T58" fmla="*/ 11 w 151"/>
                    <a:gd name="T59" fmla="*/ 192 h 299"/>
                    <a:gd name="T60" fmla="*/ 17 w 151"/>
                    <a:gd name="T61" fmla="*/ 173 h 299"/>
                    <a:gd name="T62" fmla="*/ 20 w 151"/>
                    <a:gd name="T63" fmla="*/ 162 h 299"/>
                    <a:gd name="T64" fmla="*/ 31 w 151"/>
                    <a:gd name="T65" fmla="*/ 145 h 299"/>
                    <a:gd name="T66" fmla="*/ 23 w 151"/>
                    <a:gd name="T67" fmla="*/ 126 h 299"/>
                    <a:gd name="T68" fmla="*/ 22 w 151"/>
                    <a:gd name="T69" fmla="*/ 112 h 299"/>
                    <a:gd name="T70" fmla="*/ 11 w 151"/>
                    <a:gd name="T71" fmla="*/ 102 h 299"/>
                    <a:gd name="T72" fmla="*/ 9 w 151"/>
                    <a:gd name="T73" fmla="*/ 97 h 299"/>
                    <a:gd name="T74" fmla="*/ 18 w 151"/>
                    <a:gd name="T75" fmla="*/ 77 h 299"/>
                    <a:gd name="T76" fmla="*/ 14 w 151"/>
                    <a:gd name="T77" fmla="*/ 73 h 299"/>
                    <a:gd name="T78" fmla="*/ 13 w 151"/>
                    <a:gd name="T79" fmla="*/ 60 h 299"/>
                    <a:gd name="T80" fmla="*/ 5 w 151"/>
                    <a:gd name="T81" fmla="*/ 52 h 299"/>
                    <a:gd name="T82" fmla="*/ 0 w 151"/>
                    <a:gd name="T83" fmla="*/ 39 h 299"/>
                    <a:gd name="T84" fmla="*/ 6 w 151"/>
                    <a:gd name="T85" fmla="*/ 20 h 299"/>
                    <a:gd name="T86" fmla="*/ 19 w 151"/>
                    <a:gd name="T87" fmla="*/ 18 h 299"/>
                    <a:gd name="T88" fmla="*/ 35 w 151"/>
                    <a:gd name="T89" fmla="*/ 7 h 299"/>
                    <a:gd name="T90" fmla="*/ 41 w 151"/>
                    <a:gd name="T91" fmla="*/ 0 h 299"/>
                    <a:gd name="T92" fmla="*/ 40 w 151"/>
                    <a:gd name="T93" fmla="*/ 4 h 299"/>
                    <a:gd name="T94" fmla="*/ 45 w 151"/>
                    <a:gd name="T95" fmla="*/ 7 h 299"/>
                    <a:gd name="T96" fmla="*/ 46 w 151"/>
                    <a:gd name="T97" fmla="*/ 17 h 299"/>
                    <a:gd name="T98" fmla="*/ 55 w 151"/>
                    <a:gd name="T99" fmla="*/ 20 h 299"/>
                    <a:gd name="T100" fmla="*/ 52 w 151"/>
                    <a:gd name="T101" fmla="*/ 52 h 299"/>
                    <a:gd name="T102" fmla="*/ 67 w 151"/>
                    <a:gd name="T103" fmla="*/ 42 h 299"/>
                    <a:gd name="T104" fmla="*/ 79 w 151"/>
                    <a:gd name="T105" fmla="*/ 47 h 299"/>
                    <a:gd name="T106" fmla="*/ 84 w 151"/>
                    <a:gd name="T107" fmla="*/ 44 h 299"/>
                    <a:gd name="T108" fmla="*/ 86 w 151"/>
                    <a:gd name="T109" fmla="*/ 41 h 299"/>
                    <a:gd name="T110" fmla="*/ 92 w 151"/>
                    <a:gd name="T111" fmla="*/ 39 h 299"/>
                    <a:gd name="T112" fmla="*/ 97 w 151"/>
                    <a:gd name="T113" fmla="*/ 39 h 299"/>
                    <a:gd name="T114" fmla="*/ 108 w 151"/>
                    <a:gd name="T115" fmla="*/ 52 h 299"/>
                    <a:gd name="T116" fmla="*/ 113 w 151"/>
                    <a:gd name="T117" fmla="*/ 73 h 299"/>
                    <a:gd name="T118" fmla="*/ 124 w 151"/>
                    <a:gd name="T119" fmla="*/ 85 h 299"/>
                    <a:gd name="T120" fmla="*/ 124 w 151"/>
                    <a:gd name="T121" fmla="*/ 102 h 299"/>
                    <a:gd name="T122" fmla="*/ 120 w 151"/>
                    <a:gd name="T123" fmla="*/ 106 h 2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1" h="299">
                      <a:moveTo>
                        <a:pt x="146" y="130"/>
                      </a:moveTo>
                      <a:lnTo>
                        <a:pt x="108" y="128"/>
                      </a:lnTo>
                      <a:lnTo>
                        <a:pt x="95" y="140"/>
                      </a:lnTo>
                      <a:lnTo>
                        <a:pt x="90" y="153"/>
                      </a:lnTo>
                      <a:lnTo>
                        <a:pt x="93" y="163"/>
                      </a:lnTo>
                      <a:lnTo>
                        <a:pt x="100" y="172"/>
                      </a:lnTo>
                      <a:lnTo>
                        <a:pt x="101" y="183"/>
                      </a:lnTo>
                      <a:lnTo>
                        <a:pt x="97" y="174"/>
                      </a:lnTo>
                      <a:lnTo>
                        <a:pt x="82" y="163"/>
                      </a:lnTo>
                      <a:lnTo>
                        <a:pt x="63" y="163"/>
                      </a:lnTo>
                      <a:lnTo>
                        <a:pt x="62" y="147"/>
                      </a:lnTo>
                      <a:lnTo>
                        <a:pt x="49" y="145"/>
                      </a:lnTo>
                      <a:lnTo>
                        <a:pt x="45" y="148"/>
                      </a:lnTo>
                      <a:lnTo>
                        <a:pt x="43" y="172"/>
                      </a:lnTo>
                      <a:lnTo>
                        <a:pt x="30" y="211"/>
                      </a:lnTo>
                      <a:lnTo>
                        <a:pt x="32" y="230"/>
                      </a:lnTo>
                      <a:lnTo>
                        <a:pt x="42" y="230"/>
                      </a:lnTo>
                      <a:lnTo>
                        <a:pt x="56" y="267"/>
                      </a:lnTo>
                      <a:lnTo>
                        <a:pt x="63" y="275"/>
                      </a:lnTo>
                      <a:lnTo>
                        <a:pt x="76" y="276"/>
                      </a:lnTo>
                      <a:lnTo>
                        <a:pt x="89" y="289"/>
                      </a:lnTo>
                      <a:lnTo>
                        <a:pt x="85" y="294"/>
                      </a:lnTo>
                      <a:lnTo>
                        <a:pt x="77" y="294"/>
                      </a:lnTo>
                      <a:lnTo>
                        <a:pt x="70" y="299"/>
                      </a:lnTo>
                      <a:lnTo>
                        <a:pt x="65" y="284"/>
                      </a:lnTo>
                      <a:lnTo>
                        <a:pt x="49" y="279"/>
                      </a:lnTo>
                      <a:lnTo>
                        <a:pt x="50" y="284"/>
                      </a:lnTo>
                      <a:lnTo>
                        <a:pt x="21" y="248"/>
                      </a:lnTo>
                      <a:lnTo>
                        <a:pt x="13" y="250"/>
                      </a:lnTo>
                      <a:lnTo>
                        <a:pt x="13" y="235"/>
                      </a:lnTo>
                      <a:lnTo>
                        <a:pt x="21" y="212"/>
                      </a:lnTo>
                      <a:lnTo>
                        <a:pt x="24" y="198"/>
                      </a:lnTo>
                      <a:lnTo>
                        <a:pt x="38" y="178"/>
                      </a:lnTo>
                      <a:lnTo>
                        <a:pt x="28" y="154"/>
                      </a:lnTo>
                      <a:lnTo>
                        <a:pt x="27" y="137"/>
                      </a:lnTo>
                      <a:lnTo>
                        <a:pt x="13" y="125"/>
                      </a:lnTo>
                      <a:lnTo>
                        <a:pt x="11" y="119"/>
                      </a:lnTo>
                      <a:lnTo>
                        <a:pt x="22" y="94"/>
                      </a:lnTo>
                      <a:lnTo>
                        <a:pt x="17" y="90"/>
                      </a:lnTo>
                      <a:lnTo>
                        <a:pt x="16" y="74"/>
                      </a:lnTo>
                      <a:lnTo>
                        <a:pt x="6" y="64"/>
                      </a:lnTo>
                      <a:lnTo>
                        <a:pt x="0" y="48"/>
                      </a:lnTo>
                      <a:lnTo>
                        <a:pt x="7" y="24"/>
                      </a:lnTo>
                      <a:lnTo>
                        <a:pt x="23" y="22"/>
                      </a:lnTo>
                      <a:lnTo>
                        <a:pt x="43" y="8"/>
                      </a:lnTo>
                      <a:lnTo>
                        <a:pt x="50" y="0"/>
                      </a:lnTo>
                      <a:lnTo>
                        <a:pt x="49" y="5"/>
                      </a:lnTo>
                      <a:lnTo>
                        <a:pt x="55" y="8"/>
                      </a:lnTo>
                      <a:lnTo>
                        <a:pt x="56" y="21"/>
                      </a:lnTo>
                      <a:lnTo>
                        <a:pt x="67" y="24"/>
                      </a:lnTo>
                      <a:lnTo>
                        <a:pt x="63" y="64"/>
                      </a:lnTo>
                      <a:lnTo>
                        <a:pt x="82" y="51"/>
                      </a:lnTo>
                      <a:lnTo>
                        <a:pt x="96" y="57"/>
                      </a:lnTo>
                      <a:lnTo>
                        <a:pt x="102" y="54"/>
                      </a:lnTo>
                      <a:lnTo>
                        <a:pt x="105" y="50"/>
                      </a:lnTo>
                      <a:lnTo>
                        <a:pt x="112" y="48"/>
                      </a:lnTo>
                      <a:lnTo>
                        <a:pt x="118" y="48"/>
                      </a:lnTo>
                      <a:lnTo>
                        <a:pt x="132" y="64"/>
                      </a:lnTo>
                      <a:lnTo>
                        <a:pt x="138" y="90"/>
                      </a:lnTo>
                      <a:lnTo>
                        <a:pt x="151" y="104"/>
                      </a:lnTo>
                      <a:lnTo>
                        <a:pt x="151" y="125"/>
                      </a:lnTo>
                      <a:lnTo>
                        <a:pt x="146" y="130"/>
                      </a:lnTo>
                      <a:close/>
                    </a:path>
                  </a:pathLst>
                </a:custGeom>
                <a:grpFill/>
                <a:ln w="6350" cmpd="sng">
                  <a:solidFill>
                    <a:schemeClr val="bg1">
                      <a:lumMod val="85000"/>
                    </a:schemeClr>
                  </a:solidFill>
                  <a:round/>
                  <a:headEnd/>
                  <a:tailEnd/>
                </a:ln>
              </p:spPr>
              <p:txBody>
                <a:bodyPr/>
                <a:lstStyle/>
                <a:p>
                  <a:endParaRPr lang="en-GB" dirty="0"/>
                </a:p>
              </p:txBody>
            </p:sp>
            <p:sp>
              <p:nvSpPr>
                <p:cNvPr id="295" name="Freeform 475"/>
                <p:cNvSpPr>
                  <a:spLocks/>
                </p:cNvSpPr>
                <p:nvPr/>
              </p:nvSpPr>
              <p:spPr bwMode="auto">
                <a:xfrm>
                  <a:off x="4563" y="2543"/>
                  <a:ext cx="112" cy="239"/>
                </a:xfrm>
                <a:custGeom>
                  <a:avLst/>
                  <a:gdLst>
                    <a:gd name="T0" fmla="*/ 0 w 137"/>
                    <a:gd name="T1" fmla="*/ 15 h 294"/>
                    <a:gd name="T2" fmla="*/ 3 w 137"/>
                    <a:gd name="T3" fmla="*/ 8 h 294"/>
                    <a:gd name="T4" fmla="*/ 12 w 137"/>
                    <a:gd name="T5" fmla="*/ 12 h 294"/>
                    <a:gd name="T6" fmla="*/ 18 w 137"/>
                    <a:gd name="T7" fmla="*/ 9 h 294"/>
                    <a:gd name="T8" fmla="*/ 25 w 137"/>
                    <a:gd name="T9" fmla="*/ 11 h 294"/>
                    <a:gd name="T10" fmla="*/ 47 w 137"/>
                    <a:gd name="T11" fmla="*/ 0 h 294"/>
                    <a:gd name="T12" fmla="*/ 67 w 137"/>
                    <a:gd name="T13" fmla="*/ 8 h 294"/>
                    <a:gd name="T14" fmla="*/ 72 w 137"/>
                    <a:gd name="T15" fmla="*/ 23 h 294"/>
                    <a:gd name="T16" fmla="*/ 80 w 137"/>
                    <a:gd name="T17" fmla="*/ 28 h 294"/>
                    <a:gd name="T18" fmla="*/ 90 w 137"/>
                    <a:gd name="T19" fmla="*/ 31 h 294"/>
                    <a:gd name="T20" fmla="*/ 81 w 137"/>
                    <a:gd name="T21" fmla="*/ 33 h 294"/>
                    <a:gd name="T22" fmla="*/ 69 w 137"/>
                    <a:gd name="T23" fmla="*/ 44 h 294"/>
                    <a:gd name="T24" fmla="*/ 58 w 137"/>
                    <a:gd name="T25" fmla="*/ 56 h 294"/>
                    <a:gd name="T26" fmla="*/ 53 w 137"/>
                    <a:gd name="T27" fmla="*/ 71 h 294"/>
                    <a:gd name="T28" fmla="*/ 54 w 137"/>
                    <a:gd name="T29" fmla="*/ 79 h 294"/>
                    <a:gd name="T30" fmla="*/ 64 w 137"/>
                    <a:gd name="T31" fmla="*/ 86 h 294"/>
                    <a:gd name="T32" fmla="*/ 65 w 137"/>
                    <a:gd name="T33" fmla="*/ 93 h 294"/>
                    <a:gd name="T34" fmla="*/ 75 w 137"/>
                    <a:gd name="T35" fmla="*/ 103 h 294"/>
                    <a:gd name="T36" fmla="*/ 86 w 137"/>
                    <a:gd name="T37" fmla="*/ 115 h 294"/>
                    <a:gd name="T38" fmla="*/ 95 w 137"/>
                    <a:gd name="T39" fmla="*/ 119 h 294"/>
                    <a:gd name="T40" fmla="*/ 97 w 137"/>
                    <a:gd name="T41" fmla="*/ 126 h 294"/>
                    <a:gd name="T42" fmla="*/ 104 w 137"/>
                    <a:gd name="T43" fmla="*/ 131 h 294"/>
                    <a:gd name="T44" fmla="*/ 112 w 137"/>
                    <a:gd name="T45" fmla="*/ 172 h 294"/>
                    <a:gd name="T46" fmla="*/ 109 w 137"/>
                    <a:gd name="T47" fmla="*/ 178 h 294"/>
                    <a:gd name="T48" fmla="*/ 109 w 137"/>
                    <a:gd name="T49" fmla="*/ 190 h 294"/>
                    <a:gd name="T50" fmla="*/ 106 w 137"/>
                    <a:gd name="T51" fmla="*/ 196 h 294"/>
                    <a:gd name="T52" fmla="*/ 91 w 137"/>
                    <a:gd name="T53" fmla="*/ 206 h 294"/>
                    <a:gd name="T54" fmla="*/ 80 w 137"/>
                    <a:gd name="T55" fmla="*/ 211 h 294"/>
                    <a:gd name="T56" fmla="*/ 72 w 137"/>
                    <a:gd name="T57" fmla="*/ 211 h 294"/>
                    <a:gd name="T58" fmla="*/ 65 w 137"/>
                    <a:gd name="T59" fmla="*/ 219 h 294"/>
                    <a:gd name="T60" fmla="*/ 66 w 137"/>
                    <a:gd name="T61" fmla="*/ 224 h 294"/>
                    <a:gd name="T62" fmla="*/ 59 w 137"/>
                    <a:gd name="T63" fmla="*/ 219 h 294"/>
                    <a:gd name="T64" fmla="*/ 61 w 137"/>
                    <a:gd name="T65" fmla="*/ 226 h 294"/>
                    <a:gd name="T66" fmla="*/ 45 w 137"/>
                    <a:gd name="T67" fmla="*/ 239 h 294"/>
                    <a:gd name="T68" fmla="*/ 42 w 137"/>
                    <a:gd name="T69" fmla="*/ 238 h 294"/>
                    <a:gd name="T70" fmla="*/ 41 w 137"/>
                    <a:gd name="T71" fmla="*/ 226 h 294"/>
                    <a:gd name="T72" fmla="*/ 45 w 137"/>
                    <a:gd name="T73" fmla="*/ 216 h 294"/>
                    <a:gd name="T74" fmla="*/ 35 w 137"/>
                    <a:gd name="T75" fmla="*/ 210 h 294"/>
                    <a:gd name="T76" fmla="*/ 42 w 137"/>
                    <a:gd name="T77" fmla="*/ 207 h 294"/>
                    <a:gd name="T78" fmla="*/ 43 w 137"/>
                    <a:gd name="T79" fmla="*/ 203 h 294"/>
                    <a:gd name="T80" fmla="*/ 57 w 137"/>
                    <a:gd name="T81" fmla="*/ 199 h 294"/>
                    <a:gd name="T82" fmla="*/ 57 w 137"/>
                    <a:gd name="T83" fmla="*/ 190 h 294"/>
                    <a:gd name="T84" fmla="*/ 65 w 137"/>
                    <a:gd name="T85" fmla="*/ 189 h 294"/>
                    <a:gd name="T86" fmla="*/ 66 w 137"/>
                    <a:gd name="T87" fmla="*/ 186 h 294"/>
                    <a:gd name="T88" fmla="*/ 83 w 137"/>
                    <a:gd name="T89" fmla="*/ 178 h 294"/>
                    <a:gd name="T90" fmla="*/ 82 w 137"/>
                    <a:gd name="T91" fmla="*/ 141 h 294"/>
                    <a:gd name="T92" fmla="*/ 83 w 137"/>
                    <a:gd name="T93" fmla="*/ 132 h 294"/>
                    <a:gd name="T94" fmla="*/ 77 w 137"/>
                    <a:gd name="T95" fmla="*/ 116 h 294"/>
                    <a:gd name="T96" fmla="*/ 67 w 137"/>
                    <a:gd name="T97" fmla="*/ 111 h 294"/>
                    <a:gd name="T98" fmla="*/ 66 w 137"/>
                    <a:gd name="T99" fmla="*/ 107 h 294"/>
                    <a:gd name="T100" fmla="*/ 65 w 137"/>
                    <a:gd name="T101" fmla="*/ 99 h 294"/>
                    <a:gd name="T102" fmla="*/ 57 w 137"/>
                    <a:gd name="T103" fmla="*/ 95 h 294"/>
                    <a:gd name="T104" fmla="*/ 45 w 137"/>
                    <a:gd name="T105" fmla="*/ 78 h 294"/>
                    <a:gd name="T106" fmla="*/ 26 w 137"/>
                    <a:gd name="T107" fmla="*/ 67 h 294"/>
                    <a:gd name="T108" fmla="*/ 29 w 137"/>
                    <a:gd name="T109" fmla="*/ 60 h 294"/>
                    <a:gd name="T110" fmla="*/ 35 w 137"/>
                    <a:gd name="T111" fmla="*/ 60 h 294"/>
                    <a:gd name="T112" fmla="*/ 40 w 137"/>
                    <a:gd name="T113" fmla="*/ 55 h 294"/>
                    <a:gd name="T114" fmla="*/ 34 w 137"/>
                    <a:gd name="T115" fmla="*/ 42 h 294"/>
                    <a:gd name="T116" fmla="*/ 30 w 137"/>
                    <a:gd name="T117" fmla="*/ 39 h 294"/>
                    <a:gd name="T118" fmla="*/ 14 w 137"/>
                    <a:gd name="T119" fmla="*/ 39 h 294"/>
                    <a:gd name="T120" fmla="*/ 10 w 137"/>
                    <a:gd name="T121" fmla="*/ 36 h 294"/>
                    <a:gd name="T122" fmla="*/ 9 w 137"/>
                    <a:gd name="T123" fmla="*/ 27 h 294"/>
                    <a:gd name="T124" fmla="*/ 0 w 137"/>
                    <a:gd name="T125" fmla="*/ 15 h 29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7" h="294">
                      <a:moveTo>
                        <a:pt x="0" y="18"/>
                      </a:moveTo>
                      <a:lnTo>
                        <a:pt x="4" y="10"/>
                      </a:lnTo>
                      <a:lnTo>
                        <a:pt x="15" y="15"/>
                      </a:lnTo>
                      <a:lnTo>
                        <a:pt x="22" y="11"/>
                      </a:lnTo>
                      <a:lnTo>
                        <a:pt x="30" y="14"/>
                      </a:lnTo>
                      <a:lnTo>
                        <a:pt x="57" y="0"/>
                      </a:lnTo>
                      <a:lnTo>
                        <a:pt x="82" y="10"/>
                      </a:lnTo>
                      <a:lnTo>
                        <a:pt x="88" y="28"/>
                      </a:lnTo>
                      <a:lnTo>
                        <a:pt x="98" y="35"/>
                      </a:lnTo>
                      <a:lnTo>
                        <a:pt x="110" y="38"/>
                      </a:lnTo>
                      <a:lnTo>
                        <a:pt x="99" y="41"/>
                      </a:lnTo>
                      <a:lnTo>
                        <a:pt x="84" y="54"/>
                      </a:lnTo>
                      <a:lnTo>
                        <a:pt x="71" y="69"/>
                      </a:lnTo>
                      <a:lnTo>
                        <a:pt x="65" y="87"/>
                      </a:lnTo>
                      <a:lnTo>
                        <a:pt x="66" y="97"/>
                      </a:lnTo>
                      <a:lnTo>
                        <a:pt x="78" y="106"/>
                      </a:lnTo>
                      <a:lnTo>
                        <a:pt x="80" y="115"/>
                      </a:lnTo>
                      <a:lnTo>
                        <a:pt x="92" y="127"/>
                      </a:lnTo>
                      <a:lnTo>
                        <a:pt x="105" y="142"/>
                      </a:lnTo>
                      <a:lnTo>
                        <a:pt x="116" y="146"/>
                      </a:lnTo>
                      <a:lnTo>
                        <a:pt x="119" y="155"/>
                      </a:lnTo>
                      <a:lnTo>
                        <a:pt x="127" y="161"/>
                      </a:lnTo>
                      <a:lnTo>
                        <a:pt x="137" y="212"/>
                      </a:lnTo>
                      <a:lnTo>
                        <a:pt x="133" y="219"/>
                      </a:lnTo>
                      <a:lnTo>
                        <a:pt x="133" y="234"/>
                      </a:lnTo>
                      <a:lnTo>
                        <a:pt x="130" y="241"/>
                      </a:lnTo>
                      <a:lnTo>
                        <a:pt x="111" y="253"/>
                      </a:lnTo>
                      <a:lnTo>
                        <a:pt x="98" y="259"/>
                      </a:lnTo>
                      <a:lnTo>
                        <a:pt x="88" y="259"/>
                      </a:lnTo>
                      <a:lnTo>
                        <a:pt x="80" y="269"/>
                      </a:lnTo>
                      <a:lnTo>
                        <a:pt x="81" y="275"/>
                      </a:lnTo>
                      <a:lnTo>
                        <a:pt x="72" y="269"/>
                      </a:lnTo>
                      <a:lnTo>
                        <a:pt x="75" y="278"/>
                      </a:lnTo>
                      <a:lnTo>
                        <a:pt x="55" y="294"/>
                      </a:lnTo>
                      <a:lnTo>
                        <a:pt x="51" y="293"/>
                      </a:lnTo>
                      <a:lnTo>
                        <a:pt x="50" y="278"/>
                      </a:lnTo>
                      <a:lnTo>
                        <a:pt x="55" y="266"/>
                      </a:lnTo>
                      <a:lnTo>
                        <a:pt x="43" y="258"/>
                      </a:lnTo>
                      <a:lnTo>
                        <a:pt x="51" y="255"/>
                      </a:lnTo>
                      <a:lnTo>
                        <a:pt x="53" y="250"/>
                      </a:lnTo>
                      <a:lnTo>
                        <a:pt x="70" y="245"/>
                      </a:lnTo>
                      <a:lnTo>
                        <a:pt x="70" y="234"/>
                      </a:lnTo>
                      <a:lnTo>
                        <a:pt x="80" y="233"/>
                      </a:lnTo>
                      <a:lnTo>
                        <a:pt x="81" y="229"/>
                      </a:lnTo>
                      <a:lnTo>
                        <a:pt x="102" y="219"/>
                      </a:lnTo>
                      <a:lnTo>
                        <a:pt x="100" y="174"/>
                      </a:lnTo>
                      <a:lnTo>
                        <a:pt x="101" y="162"/>
                      </a:lnTo>
                      <a:lnTo>
                        <a:pt x="94" y="143"/>
                      </a:lnTo>
                      <a:lnTo>
                        <a:pt x="82" y="137"/>
                      </a:lnTo>
                      <a:lnTo>
                        <a:pt x="81" y="132"/>
                      </a:lnTo>
                      <a:lnTo>
                        <a:pt x="79" y="122"/>
                      </a:lnTo>
                      <a:lnTo>
                        <a:pt x="70" y="117"/>
                      </a:lnTo>
                      <a:lnTo>
                        <a:pt x="55" y="96"/>
                      </a:lnTo>
                      <a:lnTo>
                        <a:pt x="32" y="82"/>
                      </a:lnTo>
                      <a:lnTo>
                        <a:pt x="35" y="74"/>
                      </a:lnTo>
                      <a:lnTo>
                        <a:pt x="43" y="74"/>
                      </a:lnTo>
                      <a:lnTo>
                        <a:pt x="49" y="68"/>
                      </a:lnTo>
                      <a:lnTo>
                        <a:pt x="41" y="52"/>
                      </a:lnTo>
                      <a:lnTo>
                        <a:pt x="37" y="48"/>
                      </a:lnTo>
                      <a:lnTo>
                        <a:pt x="17" y="48"/>
                      </a:lnTo>
                      <a:lnTo>
                        <a:pt x="12" y="44"/>
                      </a:lnTo>
                      <a:lnTo>
                        <a:pt x="11" y="33"/>
                      </a:lnTo>
                      <a:lnTo>
                        <a:pt x="0" y="18"/>
                      </a:lnTo>
                      <a:close/>
                    </a:path>
                  </a:pathLst>
                </a:custGeom>
                <a:grpFill/>
                <a:ln w="6350" cmpd="sng">
                  <a:solidFill>
                    <a:schemeClr val="bg1">
                      <a:lumMod val="85000"/>
                    </a:schemeClr>
                  </a:solidFill>
                  <a:round/>
                  <a:headEnd/>
                  <a:tailEnd/>
                </a:ln>
              </p:spPr>
              <p:txBody>
                <a:bodyPr/>
                <a:lstStyle/>
                <a:p>
                  <a:endParaRPr lang="en-GB" dirty="0"/>
                </a:p>
              </p:txBody>
            </p:sp>
            <p:grpSp>
              <p:nvGrpSpPr>
                <p:cNvPr id="296" name="Group 476"/>
                <p:cNvGrpSpPr>
                  <a:grpSpLocks/>
                </p:cNvGrpSpPr>
                <p:nvPr/>
              </p:nvGrpSpPr>
              <p:grpSpPr bwMode="auto">
                <a:xfrm>
                  <a:off x="4453" y="2830"/>
                  <a:ext cx="727" cy="261"/>
                  <a:chOff x="6423" y="4104"/>
                  <a:chExt cx="892" cy="319"/>
                </a:xfrm>
                <a:grpFill/>
              </p:grpSpPr>
              <p:sp>
                <p:nvSpPr>
                  <p:cNvPr id="308" name="Freeform 477"/>
                  <p:cNvSpPr>
                    <a:spLocks/>
                  </p:cNvSpPr>
                  <p:nvPr/>
                </p:nvSpPr>
                <p:spPr bwMode="auto">
                  <a:xfrm>
                    <a:off x="6688" y="4128"/>
                    <a:ext cx="193" cy="164"/>
                  </a:xfrm>
                  <a:custGeom>
                    <a:avLst/>
                    <a:gdLst>
                      <a:gd name="T0" fmla="*/ 167 w 193"/>
                      <a:gd name="T1" fmla="*/ 4 h 164"/>
                      <a:gd name="T2" fmla="*/ 158 w 193"/>
                      <a:gd name="T3" fmla="*/ 0 h 164"/>
                      <a:gd name="T4" fmla="*/ 133 w 193"/>
                      <a:gd name="T5" fmla="*/ 1 h 164"/>
                      <a:gd name="T6" fmla="*/ 112 w 193"/>
                      <a:gd name="T7" fmla="*/ 48 h 164"/>
                      <a:gd name="T8" fmla="*/ 107 w 193"/>
                      <a:gd name="T9" fmla="*/ 54 h 164"/>
                      <a:gd name="T10" fmla="*/ 102 w 193"/>
                      <a:gd name="T11" fmla="*/ 58 h 164"/>
                      <a:gd name="T12" fmla="*/ 87 w 193"/>
                      <a:gd name="T13" fmla="*/ 61 h 164"/>
                      <a:gd name="T14" fmla="*/ 76 w 193"/>
                      <a:gd name="T15" fmla="*/ 55 h 164"/>
                      <a:gd name="T16" fmla="*/ 66 w 193"/>
                      <a:gd name="T17" fmla="*/ 55 h 164"/>
                      <a:gd name="T18" fmla="*/ 52 w 193"/>
                      <a:gd name="T19" fmla="*/ 65 h 164"/>
                      <a:gd name="T20" fmla="*/ 31 w 193"/>
                      <a:gd name="T21" fmla="*/ 65 h 164"/>
                      <a:gd name="T22" fmla="*/ 21 w 193"/>
                      <a:gd name="T23" fmla="*/ 61 h 164"/>
                      <a:gd name="T24" fmla="*/ 13 w 193"/>
                      <a:gd name="T25" fmla="*/ 45 h 164"/>
                      <a:gd name="T26" fmla="*/ 11 w 193"/>
                      <a:gd name="T27" fmla="*/ 46 h 164"/>
                      <a:gd name="T28" fmla="*/ 4 w 193"/>
                      <a:gd name="T29" fmla="*/ 54 h 164"/>
                      <a:gd name="T30" fmla="*/ 0 w 193"/>
                      <a:gd name="T31" fmla="*/ 74 h 164"/>
                      <a:gd name="T32" fmla="*/ 5 w 193"/>
                      <a:gd name="T33" fmla="*/ 93 h 164"/>
                      <a:gd name="T34" fmla="*/ 14 w 193"/>
                      <a:gd name="T35" fmla="*/ 98 h 164"/>
                      <a:gd name="T36" fmla="*/ 19 w 193"/>
                      <a:gd name="T37" fmla="*/ 108 h 164"/>
                      <a:gd name="T38" fmla="*/ 27 w 193"/>
                      <a:gd name="T39" fmla="*/ 141 h 164"/>
                      <a:gd name="T40" fmla="*/ 43 w 193"/>
                      <a:gd name="T41" fmla="*/ 142 h 164"/>
                      <a:gd name="T42" fmla="*/ 53 w 193"/>
                      <a:gd name="T43" fmla="*/ 137 h 164"/>
                      <a:gd name="T44" fmla="*/ 57 w 193"/>
                      <a:gd name="T45" fmla="*/ 152 h 164"/>
                      <a:gd name="T46" fmla="*/ 70 w 193"/>
                      <a:gd name="T47" fmla="*/ 149 h 164"/>
                      <a:gd name="T48" fmla="*/ 79 w 193"/>
                      <a:gd name="T49" fmla="*/ 142 h 164"/>
                      <a:gd name="T50" fmla="*/ 92 w 193"/>
                      <a:gd name="T51" fmla="*/ 146 h 164"/>
                      <a:gd name="T52" fmla="*/ 93 w 193"/>
                      <a:gd name="T53" fmla="*/ 151 h 164"/>
                      <a:gd name="T54" fmla="*/ 103 w 193"/>
                      <a:gd name="T55" fmla="*/ 149 h 164"/>
                      <a:gd name="T56" fmla="*/ 108 w 193"/>
                      <a:gd name="T57" fmla="*/ 153 h 164"/>
                      <a:gd name="T58" fmla="*/ 112 w 193"/>
                      <a:gd name="T59" fmla="*/ 164 h 164"/>
                      <a:gd name="T60" fmla="*/ 115 w 193"/>
                      <a:gd name="T61" fmla="*/ 164 h 164"/>
                      <a:gd name="T62" fmla="*/ 137 w 193"/>
                      <a:gd name="T63" fmla="*/ 152 h 164"/>
                      <a:gd name="T64" fmla="*/ 149 w 193"/>
                      <a:gd name="T65" fmla="*/ 127 h 164"/>
                      <a:gd name="T66" fmla="*/ 142 w 193"/>
                      <a:gd name="T67" fmla="*/ 119 h 164"/>
                      <a:gd name="T68" fmla="*/ 158 w 193"/>
                      <a:gd name="T69" fmla="*/ 107 h 164"/>
                      <a:gd name="T70" fmla="*/ 165 w 193"/>
                      <a:gd name="T71" fmla="*/ 94 h 164"/>
                      <a:gd name="T72" fmla="*/ 167 w 193"/>
                      <a:gd name="T73" fmla="*/ 77 h 164"/>
                      <a:gd name="T74" fmla="*/ 176 w 193"/>
                      <a:gd name="T75" fmla="*/ 68 h 164"/>
                      <a:gd name="T76" fmla="*/ 176 w 193"/>
                      <a:gd name="T77" fmla="*/ 63 h 164"/>
                      <a:gd name="T78" fmla="*/ 183 w 193"/>
                      <a:gd name="T79" fmla="*/ 68 h 164"/>
                      <a:gd name="T80" fmla="*/ 193 w 193"/>
                      <a:gd name="T81" fmla="*/ 67 h 164"/>
                      <a:gd name="T82" fmla="*/ 174 w 193"/>
                      <a:gd name="T83" fmla="*/ 48 h 164"/>
                      <a:gd name="T84" fmla="*/ 176 w 193"/>
                      <a:gd name="T85" fmla="*/ 40 h 164"/>
                      <a:gd name="T86" fmla="*/ 160 w 193"/>
                      <a:gd name="T87" fmla="*/ 15 h 164"/>
                      <a:gd name="T88" fmla="*/ 171 w 193"/>
                      <a:gd name="T89" fmla="*/ 13 h 164"/>
                      <a:gd name="T90" fmla="*/ 164 w 193"/>
                      <a:gd name="T91" fmla="*/ 6 h 164"/>
                      <a:gd name="T92" fmla="*/ 167 w 193"/>
                      <a:gd name="T93" fmla="*/ 4 h 1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3" h="164">
                        <a:moveTo>
                          <a:pt x="167" y="4"/>
                        </a:moveTo>
                        <a:lnTo>
                          <a:pt x="158" y="0"/>
                        </a:lnTo>
                        <a:lnTo>
                          <a:pt x="133" y="1"/>
                        </a:lnTo>
                        <a:lnTo>
                          <a:pt x="112" y="48"/>
                        </a:lnTo>
                        <a:lnTo>
                          <a:pt x="107" y="54"/>
                        </a:lnTo>
                        <a:lnTo>
                          <a:pt x="102" y="58"/>
                        </a:lnTo>
                        <a:lnTo>
                          <a:pt x="87" y="61"/>
                        </a:lnTo>
                        <a:lnTo>
                          <a:pt x="76" y="55"/>
                        </a:lnTo>
                        <a:lnTo>
                          <a:pt x="66" y="55"/>
                        </a:lnTo>
                        <a:lnTo>
                          <a:pt x="52" y="65"/>
                        </a:lnTo>
                        <a:lnTo>
                          <a:pt x="31" y="65"/>
                        </a:lnTo>
                        <a:lnTo>
                          <a:pt x="21" y="61"/>
                        </a:lnTo>
                        <a:lnTo>
                          <a:pt x="13" y="45"/>
                        </a:lnTo>
                        <a:lnTo>
                          <a:pt x="11" y="46"/>
                        </a:lnTo>
                        <a:lnTo>
                          <a:pt x="4" y="54"/>
                        </a:lnTo>
                        <a:lnTo>
                          <a:pt x="0" y="74"/>
                        </a:lnTo>
                        <a:lnTo>
                          <a:pt x="5" y="93"/>
                        </a:lnTo>
                        <a:lnTo>
                          <a:pt x="14" y="98"/>
                        </a:lnTo>
                        <a:lnTo>
                          <a:pt x="19" y="108"/>
                        </a:lnTo>
                        <a:lnTo>
                          <a:pt x="27" y="141"/>
                        </a:lnTo>
                        <a:lnTo>
                          <a:pt x="43" y="142"/>
                        </a:lnTo>
                        <a:lnTo>
                          <a:pt x="53" y="137"/>
                        </a:lnTo>
                        <a:lnTo>
                          <a:pt x="57" y="152"/>
                        </a:lnTo>
                        <a:lnTo>
                          <a:pt x="70" y="149"/>
                        </a:lnTo>
                        <a:lnTo>
                          <a:pt x="79" y="142"/>
                        </a:lnTo>
                        <a:lnTo>
                          <a:pt x="92" y="146"/>
                        </a:lnTo>
                        <a:lnTo>
                          <a:pt x="93" y="151"/>
                        </a:lnTo>
                        <a:lnTo>
                          <a:pt x="103" y="149"/>
                        </a:lnTo>
                        <a:lnTo>
                          <a:pt x="108" y="153"/>
                        </a:lnTo>
                        <a:lnTo>
                          <a:pt x="112" y="164"/>
                        </a:lnTo>
                        <a:lnTo>
                          <a:pt x="115" y="164"/>
                        </a:lnTo>
                        <a:lnTo>
                          <a:pt x="137" y="152"/>
                        </a:lnTo>
                        <a:lnTo>
                          <a:pt x="149" y="127"/>
                        </a:lnTo>
                        <a:lnTo>
                          <a:pt x="142" y="119"/>
                        </a:lnTo>
                        <a:lnTo>
                          <a:pt x="158" y="107"/>
                        </a:lnTo>
                        <a:lnTo>
                          <a:pt x="165" y="94"/>
                        </a:lnTo>
                        <a:lnTo>
                          <a:pt x="167" y="77"/>
                        </a:lnTo>
                        <a:lnTo>
                          <a:pt x="176" y="68"/>
                        </a:lnTo>
                        <a:lnTo>
                          <a:pt x="176" y="63"/>
                        </a:lnTo>
                        <a:lnTo>
                          <a:pt x="183" y="68"/>
                        </a:lnTo>
                        <a:lnTo>
                          <a:pt x="193" y="67"/>
                        </a:lnTo>
                        <a:lnTo>
                          <a:pt x="174" y="48"/>
                        </a:lnTo>
                        <a:lnTo>
                          <a:pt x="176" y="40"/>
                        </a:lnTo>
                        <a:lnTo>
                          <a:pt x="160" y="15"/>
                        </a:lnTo>
                        <a:lnTo>
                          <a:pt x="171" y="13"/>
                        </a:lnTo>
                        <a:lnTo>
                          <a:pt x="164" y="6"/>
                        </a:lnTo>
                        <a:lnTo>
                          <a:pt x="167" y="4"/>
                        </a:lnTo>
                        <a:close/>
                      </a:path>
                    </a:pathLst>
                  </a:custGeom>
                  <a:grpFill/>
                  <a:ln w="6350" cmpd="sng">
                    <a:solidFill>
                      <a:schemeClr val="bg1">
                        <a:lumMod val="85000"/>
                      </a:schemeClr>
                    </a:solidFill>
                    <a:round/>
                    <a:headEnd/>
                    <a:tailEnd/>
                  </a:ln>
                </p:spPr>
                <p:txBody>
                  <a:bodyPr/>
                  <a:lstStyle/>
                  <a:p>
                    <a:endParaRPr lang="en-GB" dirty="0"/>
                  </a:p>
                </p:txBody>
              </p:sp>
              <p:grpSp>
                <p:nvGrpSpPr>
                  <p:cNvPr id="309" name="Group 478"/>
                  <p:cNvGrpSpPr>
                    <a:grpSpLocks/>
                  </p:cNvGrpSpPr>
                  <p:nvPr/>
                </p:nvGrpSpPr>
                <p:grpSpPr bwMode="auto">
                  <a:xfrm>
                    <a:off x="6423" y="4104"/>
                    <a:ext cx="892" cy="319"/>
                    <a:chOff x="6423" y="4104"/>
                    <a:chExt cx="892" cy="319"/>
                  </a:xfrm>
                  <a:grpFill/>
                </p:grpSpPr>
                <p:sp>
                  <p:nvSpPr>
                    <p:cNvPr id="310" name="Freeform 479"/>
                    <p:cNvSpPr>
                      <a:spLocks/>
                    </p:cNvSpPr>
                    <p:nvPr/>
                  </p:nvSpPr>
                  <p:spPr bwMode="auto">
                    <a:xfrm>
                      <a:off x="6587" y="4182"/>
                      <a:ext cx="6" cy="4"/>
                    </a:xfrm>
                    <a:custGeom>
                      <a:avLst/>
                      <a:gdLst>
                        <a:gd name="T0" fmla="*/ 6 w 6"/>
                        <a:gd name="T1" fmla="*/ 2 h 4"/>
                        <a:gd name="T2" fmla="*/ 3 w 6"/>
                        <a:gd name="T3" fmla="*/ 0 h 4"/>
                        <a:gd name="T4" fmla="*/ 0 w 6"/>
                        <a:gd name="T5" fmla="*/ 4 h 4"/>
                        <a:gd name="T6" fmla="*/ 6 w 6"/>
                        <a:gd name="T7" fmla="*/ 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4">
                          <a:moveTo>
                            <a:pt x="6" y="2"/>
                          </a:moveTo>
                          <a:lnTo>
                            <a:pt x="3" y="0"/>
                          </a:lnTo>
                          <a:lnTo>
                            <a:pt x="0" y="4"/>
                          </a:lnTo>
                          <a:lnTo>
                            <a:pt x="6" y="2"/>
                          </a:lnTo>
                          <a:close/>
                        </a:path>
                      </a:pathLst>
                    </a:custGeom>
                    <a:grpFill/>
                    <a:ln w="6350" cmpd="sng">
                      <a:solidFill>
                        <a:schemeClr val="bg1">
                          <a:lumMod val="85000"/>
                        </a:schemeClr>
                      </a:solidFill>
                      <a:round/>
                      <a:headEnd/>
                      <a:tailEnd/>
                    </a:ln>
                  </p:spPr>
                  <p:txBody>
                    <a:bodyPr/>
                    <a:lstStyle/>
                    <a:p>
                      <a:endParaRPr lang="en-GB" dirty="0"/>
                    </a:p>
                  </p:txBody>
                </p:sp>
                <p:sp>
                  <p:nvSpPr>
                    <p:cNvPr id="311" name="Freeform 480"/>
                    <p:cNvSpPr>
                      <a:spLocks/>
                    </p:cNvSpPr>
                    <p:nvPr/>
                  </p:nvSpPr>
                  <p:spPr bwMode="auto">
                    <a:xfrm>
                      <a:off x="6423" y="4104"/>
                      <a:ext cx="209" cy="221"/>
                    </a:xfrm>
                    <a:custGeom>
                      <a:avLst/>
                      <a:gdLst>
                        <a:gd name="T0" fmla="*/ 0 w 209"/>
                        <a:gd name="T1" fmla="*/ 0 h 221"/>
                        <a:gd name="T2" fmla="*/ 10 w 209"/>
                        <a:gd name="T3" fmla="*/ 0 h 221"/>
                        <a:gd name="T4" fmla="*/ 23 w 209"/>
                        <a:gd name="T5" fmla="*/ 6 h 221"/>
                        <a:gd name="T6" fmla="*/ 46 w 209"/>
                        <a:gd name="T7" fmla="*/ 9 h 221"/>
                        <a:gd name="T8" fmla="*/ 60 w 209"/>
                        <a:gd name="T9" fmla="*/ 29 h 221"/>
                        <a:gd name="T10" fmla="*/ 82 w 209"/>
                        <a:gd name="T11" fmla="*/ 42 h 221"/>
                        <a:gd name="T12" fmla="*/ 105 w 209"/>
                        <a:gd name="T13" fmla="*/ 65 h 221"/>
                        <a:gd name="T14" fmla="*/ 109 w 209"/>
                        <a:gd name="T15" fmla="*/ 68 h 221"/>
                        <a:gd name="T16" fmla="*/ 113 w 209"/>
                        <a:gd name="T17" fmla="*/ 65 h 221"/>
                        <a:gd name="T18" fmla="*/ 119 w 209"/>
                        <a:gd name="T19" fmla="*/ 74 h 221"/>
                        <a:gd name="T20" fmla="*/ 132 w 209"/>
                        <a:gd name="T21" fmla="*/ 80 h 221"/>
                        <a:gd name="T22" fmla="*/ 136 w 209"/>
                        <a:gd name="T23" fmla="*/ 85 h 221"/>
                        <a:gd name="T24" fmla="*/ 137 w 209"/>
                        <a:gd name="T25" fmla="*/ 83 h 221"/>
                        <a:gd name="T26" fmla="*/ 143 w 209"/>
                        <a:gd name="T27" fmla="*/ 87 h 221"/>
                        <a:gd name="T28" fmla="*/ 152 w 209"/>
                        <a:gd name="T29" fmla="*/ 88 h 221"/>
                        <a:gd name="T30" fmla="*/ 151 w 209"/>
                        <a:gd name="T31" fmla="*/ 99 h 221"/>
                        <a:gd name="T32" fmla="*/ 150 w 209"/>
                        <a:gd name="T33" fmla="*/ 102 h 221"/>
                        <a:gd name="T34" fmla="*/ 158 w 209"/>
                        <a:gd name="T35" fmla="*/ 98 h 221"/>
                        <a:gd name="T36" fmla="*/ 164 w 209"/>
                        <a:gd name="T37" fmla="*/ 102 h 221"/>
                        <a:gd name="T38" fmla="*/ 166 w 209"/>
                        <a:gd name="T39" fmla="*/ 107 h 221"/>
                        <a:gd name="T40" fmla="*/ 161 w 209"/>
                        <a:gd name="T41" fmla="*/ 112 h 221"/>
                        <a:gd name="T42" fmla="*/ 164 w 209"/>
                        <a:gd name="T43" fmla="*/ 113 h 221"/>
                        <a:gd name="T44" fmla="*/ 160 w 209"/>
                        <a:gd name="T45" fmla="*/ 121 h 221"/>
                        <a:gd name="T46" fmla="*/ 161 w 209"/>
                        <a:gd name="T47" fmla="*/ 124 h 221"/>
                        <a:gd name="T48" fmla="*/ 177 w 209"/>
                        <a:gd name="T49" fmla="*/ 129 h 221"/>
                        <a:gd name="T50" fmla="*/ 181 w 209"/>
                        <a:gd name="T51" fmla="*/ 143 h 221"/>
                        <a:gd name="T52" fmla="*/ 188 w 209"/>
                        <a:gd name="T53" fmla="*/ 147 h 221"/>
                        <a:gd name="T54" fmla="*/ 186 w 209"/>
                        <a:gd name="T55" fmla="*/ 153 h 221"/>
                        <a:gd name="T56" fmla="*/ 201 w 209"/>
                        <a:gd name="T57" fmla="*/ 155 h 221"/>
                        <a:gd name="T58" fmla="*/ 209 w 209"/>
                        <a:gd name="T59" fmla="*/ 166 h 221"/>
                        <a:gd name="T60" fmla="*/ 205 w 209"/>
                        <a:gd name="T61" fmla="*/ 220 h 221"/>
                        <a:gd name="T62" fmla="*/ 197 w 209"/>
                        <a:gd name="T63" fmla="*/ 214 h 221"/>
                        <a:gd name="T64" fmla="*/ 192 w 209"/>
                        <a:gd name="T65" fmla="*/ 219 h 221"/>
                        <a:gd name="T66" fmla="*/ 186 w 209"/>
                        <a:gd name="T67" fmla="*/ 214 h 221"/>
                        <a:gd name="T68" fmla="*/ 184 w 209"/>
                        <a:gd name="T69" fmla="*/ 215 h 221"/>
                        <a:gd name="T70" fmla="*/ 184 w 209"/>
                        <a:gd name="T71" fmla="*/ 221 h 221"/>
                        <a:gd name="T72" fmla="*/ 166 w 209"/>
                        <a:gd name="T73" fmla="*/ 204 h 221"/>
                        <a:gd name="T74" fmla="*/ 142 w 209"/>
                        <a:gd name="T75" fmla="*/ 187 h 221"/>
                        <a:gd name="T76" fmla="*/ 136 w 209"/>
                        <a:gd name="T77" fmla="*/ 177 h 221"/>
                        <a:gd name="T78" fmla="*/ 112 w 209"/>
                        <a:gd name="T79" fmla="*/ 152 h 221"/>
                        <a:gd name="T80" fmla="*/ 98 w 209"/>
                        <a:gd name="T81" fmla="*/ 121 h 221"/>
                        <a:gd name="T82" fmla="*/ 88 w 209"/>
                        <a:gd name="T83" fmla="*/ 108 h 221"/>
                        <a:gd name="T84" fmla="*/ 79 w 209"/>
                        <a:gd name="T85" fmla="*/ 102 h 221"/>
                        <a:gd name="T86" fmla="*/ 70 w 209"/>
                        <a:gd name="T87" fmla="*/ 75 h 221"/>
                        <a:gd name="T88" fmla="*/ 64 w 209"/>
                        <a:gd name="T89" fmla="*/ 69 h 221"/>
                        <a:gd name="T90" fmla="*/ 49 w 209"/>
                        <a:gd name="T91" fmla="*/ 63 h 221"/>
                        <a:gd name="T92" fmla="*/ 47 w 209"/>
                        <a:gd name="T93" fmla="*/ 53 h 221"/>
                        <a:gd name="T94" fmla="*/ 37 w 209"/>
                        <a:gd name="T95" fmla="*/ 40 h 221"/>
                        <a:gd name="T96" fmla="*/ 28 w 209"/>
                        <a:gd name="T97" fmla="*/ 35 h 221"/>
                        <a:gd name="T98" fmla="*/ 7 w 209"/>
                        <a:gd name="T99" fmla="*/ 16 h 221"/>
                        <a:gd name="T100" fmla="*/ 0 w 209"/>
                        <a:gd name="T101" fmla="*/ 0 h 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09" h="221">
                          <a:moveTo>
                            <a:pt x="0" y="0"/>
                          </a:moveTo>
                          <a:lnTo>
                            <a:pt x="10" y="0"/>
                          </a:lnTo>
                          <a:lnTo>
                            <a:pt x="23" y="6"/>
                          </a:lnTo>
                          <a:lnTo>
                            <a:pt x="46" y="9"/>
                          </a:lnTo>
                          <a:lnTo>
                            <a:pt x="60" y="29"/>
                          </a:lnTo>
                          <a:lnTo>
                            <a:pt x="82" y="42"/>
                          </a:lnTo>
                          <a:lnTo>
                            <a:pt x="105" y="65"/>
                          </a:lnTo>
                          <a:lnTo>
                            <a:pt x="109" y="68"/>
                          </a:lnTo>
                          <a:lnTo>
                            <a:pt x="113" y="65"/>
                          </a:lnTo>
                          <a:lnTo>
                            <a:pt x="119" y="74"/>
                          </a:lnTo>
                          <a:lnTo>
                            <a:pt x="132" y="80"/>
                          </a:lnTo>
                          <a:lnTo>
                            <a:pt x="136" y="85"/>
                          </a:lnTo>
                          <a:lnTo>
                            <a:pt x="137" y="83"/>
                          </a:lnTo>
                          <a:lnTo>
                            <a:pt x="143" y="87"/>
                          </a:lnTo>
                          <a:lnTo>
                            <a:pt x="152" y="88"/>
                          </a:lnTo>
                          <a:lnTo>
                            <a:pt x="151" y="99"/>
                          </a:lnTo>
                          <a:lnTo>
                            <a:pt x="150" y="102"/>
                          </a:lnTo>
                          <a:lnTo>
                            <a:pt x="158" y="98"/>
                          </a:lnTo>
                          <a:lnTo>
                            <a:pt x="164" y="102"/>
                          </a:lnTo>
                          <a:lnTo>
                            <a:pt x="166" y="107"/>
                          </a:lnTo>
                          <a:lnTo>
                            <a:pt x="161" y="112"/>
                          </a:lnTo>
                          <a:lnTo>
                            <a:pt x="164" y="113"/>
                          </a:lnTo>
                          <a:lnTo>
                            <a:pt x="160" y="121"/>
                          </a:lnTo>
                          <a:lnTo>
                            <a:pt x="161" y="124"/>
                          </a:lnTo>
                          <a:lnTo>
                            <a:pt x="177" y="129"/>
                          </a:lnTo>
                          <a:lnTo>
                            <a:pt x="181" y="143"/>
                          </a:lnTo>
                          <a:lnTo>
                            <a:pt x="188" y="147"/>
                          </a:lnTo>
                          <a:lnTo>
                            <a:pt x="186" y="153"/>
                          </a:lnTo>
                          <a:lnTo>
                            <a:pt x="201" y="155"/>
                          </a:lnTo>
                          <a:lnTo>
                            <a:pt x="209" y="166"/>
                          </a:lnTo>
                          <a:lnTo>
                            <a:pt x="205" y="220"/>
                          </a:lnTo>
                          <a:lnTo>
                            <a:pt x="197" y="214"/>
                          </a:lnTo>
                          <a:lnTo>
                            <a:pt x="192" y="219"/>
                          </a:lnTo>
                          <a:lnTo>
                            <a:pt x="186" y="214"/>
                          </a:lnTo>
                          <a:lnTo>
                            <a:pt x="184" y="215"/>
                          </a:lnTo>
                          <a:lnTo>
                            <a:pt x="184" y="221"/>
                          </a:lnTo>
                          <a:lnTo>
                            <a:pt x="166" y="204"/>
                          </a:lnTo>
                          <a:lnTo>
                            <a:pt x="142" y="187"/>
                          </a:lnTo>
                          <a:lnTo>
                            <a:pt x="136" y="177"/>
                          </a:lnTo>
                          <a:lnTo>
                            <a:pt x="112" y="152"/>
                          </a:lnTo>
                          <a:lnTo>
                            <a:pt x="98" y="121"/>
                          </a:lnTo>
                          <a:lnTo>
                            <a:pt x="88" y="108"/>
                          </a:lnTo>
                          <a:lnTo>
                            <a:pt x="79" y="102"/>
                          </a:lnTo>
                          <a:lnTo>
                            <a:pt x="70" y="75"/>
                          </a:lnTo>
                          <a:lnTo>
                            <a:pt x="64" y="69"/>
                          </a:lnTo>
                          <a:lnTo>
                            <a:pt x="49" y="63"/>
                          </a:lnTo>
                          <a:lnTo>
                            <a:pt x="47" y="53"/>
                          </a:lnTo>
                          <a:lnTo>
                            <a:pt x="37" y="40"/>
                          </a:lnTo>
                          <a:lnTo>
                            <a:pt x="28" y="35"/>
                          </a:lnTo>
                          <a:lnTo>
                            <a:pt x="7" y="16"/>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12" name="Freeform 481"/>
                    <p:cNvSpPr>
                      <a:spLocks/>
                    </p:cNvSpPr>
                    <p:nvPr/>
                  </p:nvSpPr>
                  <p:spPr bwMode="auto">
                    <a:xfrm>
                      <a:off x="7114" y="4220"/>
                      <a:ext cx="201" cy="169"/>
                    </a:xfrm>
                    <a:custGeom>
                      <a:avLst/>
                      <a:gdLst>
                        <a:gd name="T0" fmla="*/ 198 w 201"/>
                        <a:gd name="T1" fmla="*/ 89 h 169"/>
                        <a:gd name="T2" fmla="*/ 197 w 201"/>
                        <a:gd name="T3" fmla="*/ 41 h 169"/>
                        <a:gd name="T4" fmla="*/ 169 w 201"/>
                        <a:gd name="T5" fmla="*/ 36 h 169"/>
                        <a:gd name="T6" fmla="*/ 134 w 201"/>
                        <a:gd name="T7" fmla="*/ 20 h 169"/>
                        <a:gd name="T8" fmla="*/ 124 w 201"/>
                        <a:gd name="T9" fmla="*/ 27 h 169"/>
                        <a:gd name="T10" fmla="*/ 119 w 201"/>
                        <a:gd name="T11" fmla="*/ 34 h 169"/>
                        <a:gd name="T12" fmla="*/ 106 w 201"/>
                        <a:gd name="T13" fmla="*/ 35 h 169"/>
                        <a:gd name="T14" fmla="*/ 90 w 201"/>
                        <a:gd name="T15" fmla="*/ 57 h 169"/>
                        <a:gd name="T16" fmla="*/ 83 w 201"/>
                        <a:gd name="T17" fmla="*/ 57 h 169"/>
                        <a:gd name="T18" fmla="*/ 76 w 201"/>
                        <a:gd name="T19" fmla="*/ 54 h 169"/>
                        <a:gd name="T20" fmla="*/ 71 w 201"/>
                        <a:gd name="T21" fmla="*/ 42 h 169"/>
                        <a:gd name="T22" fmla="*/ 70 w 201"/>
                        <a:gd name="T23" fmla="*/ 41 h 169"/>
                        <a:gd name="T24" fmla="*/ 69 w 201"/>
                        <a:gd name="T25" fmla="*/ 46 h 169"/>
                        <a:gd name="T26" fmla="*/ 64 w 201"/>
                        <a:gd name="T27" fmla="*/ 39 h 169"/>
                        <a:gd name="T28" fmla="*/ 64 w 201"/>
                        <a:gd name="T29" fmla="*/ 17 h 169"/>
                        <a:gd name="T30" fmla="*/ 60 w 201"/>
                        <a:gd name="T31" fmla="*/ 7 h 169"/>
                        <a:gd name="T32" fmla="*/ 47 w 201"/>
                        <a:gd name="T33" fmla="*/ 7 h 169"/>
                        <a:gd name="T34" fmla="*/ 37 w 201"/>
                        <a:gd name="T35" fmla="*/ 0 h 169"/>
                        <a:gd name="T36" fmla="*/ 27 w 201"/>
                        <a:gd name="T37" fmla="*/ 0 h 169"/>
                        <a:gd name="T38" fmla="*/ 6 w 201"/>
                        <a:gd name="T39" fmla="*/ 10 h 169"/>
                        <a:gd name="T40" fmla="*/ 0 w 201"/>
                        <a:gd name="T41" fmla="*/ 20 h 169"/>
                        <a:gd name="T42" fmla="*/ 16 w 201"/>
                        <a:gd name="T43" fmla="*/ 23 h 169"/>
                        <a:gd name="T44" fmla="*/ 21 w 201"/>
                        <a:gd name="T45" fmla="*/ 34 h 169"/>
                        <a:gd name="T46" fmla="*/ 27 w 201"/>
                        <a:gd name="T47" fmla="*/ 36 h 169"/>
                        <a:gd name="T48" fmla="*/ 57 w 201"/>
                        <a:gd name="T49" fmla="*/ 31 h 169"/>
                        <a:gd name="T50" fmla="*/ 55 w 201"/>
                        <a:gd name="T51" fmla="*/ 40 h 169"/>
                        <a:gd name="T52" fmla="*/ 52 w 201"/>
                        <a:gd name="T53" fmla="*/ 41 h 169"/>
                        <a:gd name="T54" fmla="*/ 44 w 201"/>
                        <a:gd name="T55" fmla="*/ 40 h 169"/>
                        <a:gd name="T56" fmla="*/ 34 w 201"/>
                        <a:gd name="T57" fmla="*/ 45 h 169"/>
                        <a:gd name="T58" fmla="*/ 20 w 201"/>
                        <a:gd name="T59" fmla="*/ 46 h 169"/>
                        <a:gd name="T60" fmla="*/ 20 w 201"/>
                        <a:gd name="T61" fmla="*/ 49 h 169"/>
                        <a:gd name="T62" fmla="*/ 27 w 201"/>
                        <a:gd name="T63" fmla="*/ 50 h 169"/>
                        <a:gd name="T64" fmla="*/ 36 w 201"/>
                        <a:gd name="T65" fmla="*/ 57 h 169"/>
                        <a:gd name="T66" fmla="*/ 39 w 201"/>
                        <a:gd name="T67" fmla="*/ 71 h 169"/>
                        <a:gd name="T68" fmla="*/ 49 w 201"/>
                        <a:gd name="T69" fmla="*/ 69 h 169"/>
                        <a:gd name="T70" fmla="*/ 56 w 201"/>
                        <a:gd name="T71" fmla="*/ 50 h 169"/>
                        <a:gd name="T72" fmla="*/ 56 w 201"/>
                        <a:gd name="T73" fmla="*/ 62 h 169"/>
                        <a:gd name="T74" fmla="*/ 67 w 201"/>
                        <a:gd name="T75" fmla="*/ 71 h 169"/>
                        <a:gd name="T76" fmla="*/ 73 w 201"/>
                        <a:gd name="T77" fmla="*/ 70 h 169"/>
                        <a:gd name="T78" fmla="*/ 81 w 201"/>
                        <a:gd name="T79" fmla="*/ 79 h 169"/>
                        <a:gd name="T80" fmla="*/ 111 w 201"/>
                        <a:gd name="T81" fmla="*/ 84 h 169"/>
                        <a:gd name="T82" fmla="*/ 139 w 201"/>
                        <a:gd name="T83" fmla="*/ 96 h 169"/>
                        <a:gd name="T84" fmla="*/ 152 w 201"/>
                        <a:gd name="T85" fmla="*/ 120 h 169"/>
                        <a:gd name="T86" fmla="*/ 148 w 201"/>
                        <a:gd name="T87" fmla="*/ 126 h 169"/>
                        <a:gd name="T88" fmla="*/ 157 w 201"/>
                        <a:gd name="T89" fmla="*/ 131 h 169"/>
                        <a:gd name="T90" fmla="*/ 153 w 201"/>
                        <a:gd name="T91" fmla="*/ 133 h 169"/>
                        <a:gd name="T92" fmla="*/ 157 w 201"/>
                        <a:gd name="T93" fmla="*/ 139 h 169"/>
                        <a:gd name="T94" fmla="*/ 150 w 201"/>
                        <a:gd name="T95" fmla="*/ 135 h 169"/>
                        <a:gd name="T96" fmla="*/ 143 w 201"/>
                        <a:gd name="T97" fmla="*/ 136 h 169"/>
                        <a:gd name="T98" fmla="*/ 133 w 201"/>
                        <a:gd name="T99" fmla="*/ 154 h 169"/>
                        <a:gd name="T100" fmla="*/ 155 w 201"/>
                        <a:gd name="T101" fmla="*/ 153 h 169"/>
                        <a:gd name="T102" fmla="*/ 157 w 201"/>
                        <a:gd name="T103" fmla="*/ 149 h 169"/>
                        <a:gd name="T104" fmla="*/ 175 w 201"/>
                        <a:gd name="T105" fmla="*/ 148 h 169"/>
                        <a:gd name="T106" fmla="*/ 201 w 201"/>
                        <a:gd name="T107" fmla="*/ 169 h 169"/>
                        <a:gd name="T108" fmla="*/ 196 w 201"/>
                        <a:gd name="T109" fmla="*/ 124 h 169"/>
                        <a:gd name="T110" fmla="*/ 198 w 201"/>
                        <a:gd name="T111" fmla="*/ 89 h 1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01" h="169">
                          <a:moveTo>
                            <a:pt x="198" y="89"/>
                          </a:moveTo>
                          <a:lnTo>
                            <a:pt x="197" y="41"/>
                          </a:lnTo>
                          <a:lnTo>
                            <a:pt x="169" y="36"/>
                          </a:lnTo>
                          <a:lnTo>
                            <a:pt x="134" y="20"/>
                          </a:lnTo>
                          <a:lnTo>
                            <a:pt x="124" y="27"/>
                          </a:lnTo>
                          <a:lnTo>
                            <a:pt x="119" y="34"/>
                          </a:lnTo>
                          <a:lnTo>
                            <a:pt x="106" y="35"/>
                          </a:lnTo>
                          <a:lnTo>
                            <a:pt x="90" y="57"/>
                          </a:lnTo>
                          <a:lnTo>
                            <a:pt x="83" y="57"/>
                          </a:lnTo>
                          <a:lnTo>
                            <a:pt x="76" y="54"/>
                          </a:lnTo>
                          <a:lnTo>
                            <a:pt x="71" y="42"/>
                          </a:lnTo>
                          <a:lnTo>
                            <a:pt x="70" y="41"/>
                          </a:lnTo>
                          <a:lnTo>
                            <a:pt x="69" y="46"/>
                          </a:lnTo>
                          <a:lnTo>
                            <a:pt x="64" y="39"/>
                          </a:lnTo>
                          <a:lnTo>
                            <a:pt x="64" y="17"/>
                          </a:lnTo>
                          <a:lnTo>
                            <a:pt x="60" y="7"/>
                          </a:lnTo>
                          <a:lnTo>
                            <a:pt x="47" y="7"/>
                          </a:lnTo>
                          <a:lnTo>
                            <a:pt x="37" y="0"/>
                          </a:lnTo>
                          <a:lnTo>
                            <a:pt x="27" y="0"/>
                          </a:lnTo>
                          <a:lnTo>
                            <a:pt x="6" y="10"/>
                          </a:lnTo>
                          <a:lnTo>
                            <a:pt x="0" y="20"/>
                          </a:lnTo>
                          <a:lnTo>
                            <a:pt x="16" y="23"/>
                          </a:lnTo>
                          <a:lnTo>
                            <a:pt x="21" y="34"/>
                          </a:lnTo>
                          <a:lnTo>
                            <a:pt x="27" y="36"/>
                          </a:lnTo>
                          <a:lnTo>
                            <a:pt x="57" y="31"/>
                          </a:lnTo>
                          <a:lnTo>
                            <a:pt x="55" y="40"/>
                          </a:lnTo>
                          <a:lnTo>
                            <a:pt x="52" y="41"/>
                          </a:lnTo>
                          <a:lnTo>
                            <a:pt x="44" y="40"/>
                          </a:lnTo>
                          <a:lnTo>
                            <a:pt x="34" y="45"/>
                          </a:lnTo>
                          <a:lnTo>
                            <a:pt x="20" y="46"/>
                          </a:lnTo>
                          <a:lnTo>
                            <a:pt x="20" y="49"/>
                          </a:lnTo>
                          <a:lnTo>
                            <a:pt x="27" y="50"/>
                          </a:lnTo>
                          <a:lnTo>
                            <a:pt x="36" y="57"/>
                          </a:lnTo>
                          <a:lnTo>
                            <a:pt x="39" y="71"/>
                          </a:lnTo>
                          <a:lnTo>
                            <a:pt x="49" y="69"/>
                          </a:lnTo>
                          <a:lnTo>
                            <a:pt x="56" y="50"/>
                          </a:lnTo>
                          <a:lnTo>
                            <a:pt x="56" y="62"/>
                          </a:lnTo>
                          <a:lnTo>
                            <a:pt x="67" y="71"/>
                          </a:lnTo>
                          <a:lnTo>
                            <a:pt x="73" y="70"/>
                          </a:lnTo>
                          <a:lnTo>
                            <a:pt x="81" y="79"/>
                          </a:lnTo>
                          <a:lnTo>
                            <a:pt x="111" y="84"/>
                          </a:lnTo>
                          <a:lnTo>
                            <a:pt x="139" y="96"/>
                          </a:lnTo>
                          <a:lnTo>
                            <a:pt x="152" y="120"/>
                          </a:lnTo>
                          <a:lnTo>
                            <a:pt x="148" y="126"/>
                          </a:lnTo>
                          <a:lnTo>
                            <a:pt x="157" y="131"/>
                          </a:lnTo>
                          <a:lnTo>
                            <a:pt x="153" y="133"/>
                          </a:lnTo>
                          <a:lnTo>
                            <a:pt x="157" y="139"/>
                          </a:lnTo>
                          <a:lnTo>
                            <a:pt x="150" y="135"/>
                          </a:lnTo>
                          <a:lnTo>
                            <a:pt x="143" y="136"/>
                          </a:lnTo>
                          <a:lnTo>
                            <a:pt x="133" y="154"/>
                          </a:lnTo>
                          <a:lnTo>
                            <a:pt x="155" y="153"/>
                          </a:lnTo>
                          <a:lnTo>
                            <a:pt x="157" y="149"/>
                          </a:lnTo>
                          <a:lnTo>
                            <a:pt x="175" y="148"/>
                          </a:lnTo>
                          <a:lnTo>
                            <a:pt x="201" y="169"/>
                          </a:lnTo>
                          <a:lnTo>
                            <a:pt x="196" y="124"/>
                          </a:lnTo>
                          <a:lnTo>
                            <a:pt x="198" y="89"/>
                          </a:lnTo>
                          <a:close/>
                        </a:path>
                      </a:pathLst>
                    </a:custGeom>
                    <a:grpFill/>
                    <a:ln w="6350" cmpd="sng">
                      <a:solidFill>
                        <a:schemeClr val="bg1">
                          <a:lumMod val="85000"/>
                        </a:schemeClr>
                      </a:solidFill>
                      <a:round/>
                      <a:headEnd/>
                      <a:tailEnd/>
                    </a:ln>
                  </p:spPr>
                  <p:txBody>
                    <a:bodyPr/>
                    <a:lstStyle/>
                    <a:p>
                      <a:endParaRPr lang="en-GB" dirty="0"/>
                    </a:p>
                  </p:txBody>
                </p:sp>
                <p:sp>
                  <p:nvSpPr>
                    <p:cNvPr id="313" name="Freeform 482"/>
                    <p:cNvSpPr>
                      <a:spLocks/>
                    </p:cNvSpPr>
                    <p:nvPr/>
                  </p:nvSpPr>
                  <p:spPr bwMode="auto">
                    <a:xfrm>
                      <a:off x="7045" y="4240"/>
                      <a:ext cx="15" cy="6"/>
                    </a:xfrm>
                    <a:custGeom>
                      <a:avLst/>
                      <a:gdLst>
                        <a:gd name="T0" fmla="*/ 0 w 15"/>
                        <a:gd name="T1" fmla="*/ 1 h 6"/>
                        <a:gd name="T2" fmla="*/ 8 w 15"/>
                        <a:gd name="T3" fmla="*/ 0 h 6"/>
                        <a:gd name="T4" fmla="*/ 15 w 15"/>
                        <a:gd name="T5" fmla="*/ 3 h 6"/>
                        <a:gd name="T6" fmla="*/ 2 w 15"/>
                        <a:gd name="T7" fmla="*/ 6 h 6"/>
                        <a:gd name="T8" fmla="*/ 0 w 15"/>
                        <a:gd name="T9" fmla="*/ 1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6">
                          <a:moveTo>
                            <a:pt x="0" y="1"/>
                          </a:moveTo>
                          <a:lnTo>
                            <a:pt x="8" y="0"/>
                          </a:lnTo>
                          <a:lnTo>
                            <a:pt x="15" y="3"/>
                          </a:lnTo>
                          <a:lnTo>
                            <a:pt x="2" y="6"/>
                          </a:lnTo>
                          <a:lnTo>
                            <a:pt x="0" y="1"/>
                          </a:lnTo>
                          <a:close/>
                        </a:path>
                      </a:pathLst>
                    </a:custGeom>
                    <a:grpFill/>
                    <a:ln w="6350" cmpd="sng">
                      <a:solidFill>
                        <a:schemeClr val="bg1">
                          <a:lumMod val="85000"/>
                        </a:schemeClr>
                      </a:solidFill>
                      <a:round/>
                      <a:headEnd/>
                      <a:tailEnd/>
                    </a:ln>
                  </p:spPr>
                  <p:txBody>
                    <a:bodyPr/>
                    <a:lstStyle/>
                    <a:p>
                      <a:endParaRPr lang="en-GB" dirty="0"/>
                    </a:p>
                  </p:txBody>
                </p:sp>
                <p:sp>
                  <p:nvSpPr>
                    <p:cNvPr id="314" name="Freeform 483"/>
                    <p:cNvSpPr>
                      <a:spLocks/>
                    </p:cNvSpPr>
                    <p:nvPr/>
                  </p:nvSpPr>
                  <p:spPr bwMode="auto">
                    <a:xfrm>
                      <a:off x="7043" y="4220"/>
                      <a:ext cx="10" cy="10"/>
                    </a:xfrm>
                    <a:custGeom>
                      <a:avLst/>
                      <a:gdLst>
                        <a:gd name="T0" fmla="*/ 0 w 10"/>
                        <a:gd name="T1" fmla="*/ 0 h 10"/>
                        <a:gd name="T2" fmla="*/ 4 w 10"/>
                        <a:gd name="T3" fmla="*/ 0 h 10"/>
                        <a:gd name="T4" fmla="*/ 10 w 10"/>
                        <a:gd name="T5" fmla="*/ 10 h 10"/>
                        <a:gd name="T6" fmla="*/ 4 w 10"/>
                        <a:gd name="T7" fmla="*/ 8 h 10"/>
                        <a:gd name="T8" fmla="*/ 0 w 10"/>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0">
                          <a:moveTo>
                            <a:pt x="0" y="0"/>
                          </a:moveTo>
                          <a:lnTo>
                            <a:pt x="4" y="0"/>
                          </a:lnTo>
                          <a:lnTo>
                            <a:pt x="10" y="10"/>
                          </a:lnTo>
                          <a:lnTo>
                            <a:pt x="4" y="8"/>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15" name="Freeform 484"/>
                    <p:cNvSpPr>
                      <a:spLocks/>
                    </p:cNvSpPr>
                    <p:nvPr/>
                  </p:nvSpPr>
                  <p:spPr bwMode="auto">
                    <a:xfrm>
                      <a:off x="7045" y="4169"/>
                      <a:ext cx="27" cy="61"/>
                    </a:xfrm>
                    <a:custGeom>
                      <a:avLst/>
                      <a:gdLst>
                        <a:gd name="T0" fmla="*/ 11 w 27"/>
                        <a:gd name="T1" fmla="*/ 0 h 61"/>
                        <a:gd name="T2" fmla="*/ 12 w 27"/>
                        <a:gd name="T3" fmla="*/ 19 h 61"/>
                        <a:gd name="T4" fmla="*/ 5 w 27"/>
                        <a:gd name="T5" fmla="*/ 26 h 61"/>
                        <a:gd name="T6" fmla="*/ 8 w 27"/>
                        <a:gd name="T7" fmla="*/ 27 h 61"/>
                        <a:gd name="T8" fmla="*/ 20 w 27"/>
                        <a:gd name="T9" fmla="*/ 14 h 61"/>
                        <a:gd name="T10" fmla="*/ 26 w 27"/>
                        <a:gd name="T11" fmla="*/ 18 h 61"/>
                        <a:gd name="T12" fmla="*/ 26 w 27"/>
                        <a:gd name="T13" fmla="*/ 22 h 61"/>
                        <a:gd name="T14" fmla="*/ 18 w 27"/>
                        <a:gd name="T15" fmla="*/ 28 h 61"/>
                        <a:gd name="T16" fmla="*/ 27 w 27"/>
                        <a:gd name="T17" fmla="*/ 38 h 61"/>
                        <a:gd name="T18" fmla="*/ 12 w 27"/>
                        <a:gd name="T19" fmla="*/ 34 h 61"/>
                        <a:gd name="T20" fmla="*/ 11 w 27"/>
                        <a:gd name="T21" fmla="*/ 36 h 61"/>
                        <a:gd name="T22" fmla="*/ 11 w 27"/>
                        <a:gd name="T23" fmla="*/ 48 h 61"/>
                        <a:gd name="T24" fmla="*/ 17 w 27"/>
                        <a:gd name="T25" fmla="*/ 61 h 61"/>
                        <a:gd name="T26" fmla="*/ 7 w 27"/>
                        <a:gd name="T27" fmla="*/ 48 h 61"/>
                        <a:gd name="T28" fmla="*/ 0 w 27"/>
                        <a:gd name="T29" fmla="*/ 22 h 61"/>
                        <a:gd name="T30" fmla="*/ 3 w 27"/>
                        <a:gd name="T31" fmla="*/ 9 h 61"/>
                        <a:gd name="T32" fmla="*/ 11 w 27"/>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61">
                          <a:moveTo>
                            <a:pt x="11" y="0"/>
                          </a:moveTo>
                          <a:lnTo>
                            <a:pt x="12" y="19"/>
                          </a:lnTo>
                          <a:lnTo>
                            <a:pt x="5" y="26"/>
                          </a:lnTo>
                          <a:lnTo>
                            <a:pt x="8" y="27"/>
                          </a:lnTo>
                          <a:lnTo>
                            <a:pt x="20" y="14"/>
                          </a:lnTo>
                          <a:lnTo>
                            <a:pt x="26" y="18"/>
                          </a:lnTo>
                          <a:lnTo>
                            <a:pt x="26" y="22"/>
                          </a:lnTo>
                          <a:lnTo>
                            <a:pt x="18" y="28"/>
                          </a:lnTo>
                          <a:lnTo>
                            <a:pt x="27" y="38"/>
                          </a:lnTo>
                          <a:lnTo>
                            <a:pt x="12" y="34"/>
                          </a:lnTo>
                          <a:lnTo>
                            <a:pt x="11" y="36"/>
                          </a:lnTo>
                          <a:lnTo>
                            <a:pt x="11" y="48"/>
                          </a:lnTo>
                          <a:lnTo>
                            <a:pt x="17" y="61"/>
                          </a:lnTo>
                          <a:lnTo>
                            <a:pt x="7" y="48"/>
                          </a:lnTo>
                          <a:lnTo>
                            <a:pt x="0" y="22"/>
                          </a:lnTo>
                          <a:lnTo>
                            <a:pt x="3" y="9"/>
                          </a:lnTo>
                          <a:lnTo>
                            <a:pt x="11" y="0"/>
                          </a:lnTo>
                          <a:close/>
                        </a:path>
                      </a:pathLst>
                    </a:custGeom>
                    <a:grpFill/>
                    <a:ln w="6350" cmpd="sng">
                      <a:solidFill>
                        <a:schemeClr val="bg1">
                          <a:lumMod val="85000"/>
                        </a:schemeClr>
                      </a:solidFill>
                      <a:round/>
                      <a:headEnd/>
                      <a:tailEnd/>
                    </a:ln>
                  </p:spPr>
                  <p:txBody>
                    <a:bodyPr/>
                    <a:lstStyle/>
                    <a:p>
                      <a:endParaRPr lang="en-GB" dirty="0"/>
                    </a:p>
                  </p:txBody>
                </p:sp>
                <p:sp>
                  <p:nvSpPr>
                    <p:cNvPr id="316" name="Freeform 485"/>
                    <p:cNvSpPr>
                      <a:spLocks/>
                    </p:cNvSpPr>
                    <p:nvPr/>
                  </p:nvSpPr>
                  <p:spPr bwMode="auto">
                    <a:xfrm>
                      <a:off x="7062" y="4161"/>
                      <a:ext cx="8" cy="12"/>
                    </a:xfrm>
                    <a:custGeom>
                      <a:avLst/>
                      <a:gdLst>
                        <a:gd name="T0" fmla="*/ 6 w 8"/>
                        <a:gd name="T1" fmla="*/ 0 h 12"/>
                        <a:gd name="T2" fmla="*/ 8 w 8"/>
                        <a:gd name="T3" fmla="*/ 7 h 12"/>
                        <a:gd name="T4" fmla="*/ 1 w 8"/>
                        <a:gd name="T5" fmla="*/ 12 h 12"/>
                        <a:gd name="T6" fmla="*/ 0 w 8"/>
                        <a:gd name="T7" fmla="*/ 5 h 12"/>
                        <a:gd name="T8" fmla="*/ 6 w 8"/>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2">
                          <a:moveTo>
                            <a:pt x="6" y="0"/>
                          </a:moveTo>
                          <a:lnTo>
                            <a:pt x="8" y="7"/>
                          </a:lnTo>
                          <a:lnTo>
                            <a:pt x="1" y="12"/>
                          </a:lnTo>
                          <a:lnTo>
                            <a:pt x="0" y="5"/>
                          </a:lnTo>
                          <a:lnTo>
                            <a:pt x="6" y="0"/>
                          </a:lnTo>
                          <a:close/>
                        </a:path>
                      </a:pathLst>
                    </a:custGeom>
                    <a:grpFill/>
                    <a:ln w="6350" cmpd="sng">
                      <a:solidFill>
                        <a:schemeClr val="bg1">
                          <a:lumMod val="85000"/>
                        </a:schemeClr>
                      </a:solidFill>
                      <a:round/>
                      <a:headEnd/>
                      <a:tailEnd/>
                    </a:ln>
                  </p:spPr>
                  <p:txBody>
                    <a:bodyPr/>
                    <a:lstStyle/>
                    <a:p>
                      <a:endParaRPr lang="en-GB" dirty="0"/>
                    </a:p>
                  </p:txBody>
                </p:sp>
                <p:sp>
                  <p:nvSpPr>
                    <p:cNvPr id="317" name="Freeform 486"/>
                    <p:cNvSpPr>
                      <a:spLocks/>
                    </p:cNvSpPr>
                    <p:nvPr/>
                  </p:nvSpPr>
                  <p:spPr bwMode="auto">
                    <a:xfrm>
                      <a:off x="7018" y="4270"/>
                      <a:ext cx="24" cy="17"/>
                    </a:xfrm>
                    <a:custGeom>
                      <a:avLst/>
                      <a:gdLst>
                        <a:gd name="T0" fmla="*/ 0 w 24"/>
                        <a:gd name="T1" fmla="*/ 1 h 17"/>
                        <a:gd name="T2" fmla="*/ 14 w 24"/>
                        <a:gd name="T3" fmla="*/ 0 h 17"/>
                        <a:gd name="T4" fmla="*/ 23 w 24"/>
                        <a:gd name="T5" fmla="*/ 6 h 17"/>
                        <a:gd name="T6" fmla="*/ 24 w 24"/>
                        <a:gd name="T7" fmla="*/ 11 h 17"/>
                        <a:gd name="T8" fmla="*/ 15 w 24"/>
                        <a:gd name="T9" fmla="*/ 17 h 17"/>
                        <a:gd name="T10" fmla="*/ 10 w 24"/>
                        <a:gd name="T11" fmla="*/ 16 h 17"/>
                        <a:gd name="T12" fmla="*/ 3 w 24"/>
                        <a:gd name="T13" fmla="*/ 10 h 17"/>
                        <a:gd name="T14" fmla="*/ 0 w 24"/>
                        <a:gd name="T15" fmla="*/ 1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17">
                          <a:moveTo>
                            <a:pt x="0" y="1"/>
                          </a:moveTo>
                          <a:lnTo>
                            <a:pt x="14" y="0"/>
                          </a:lnTo>
                          <a:lnTo>
                            <a:pt x="23" y="6"/>
                          </a:lnTo>
                          <a:lnTo>
                            <a:pt x="24" y="11"/>
                          </a:lnTo>
                          <a:lnTo>
                            <a:pt x="15" y="17"/>
                          </a:lnTo>
                          <a:lnTo>
                            <a:pt x="10" y="16"/>
                          </a:lnTo>
                          <a:lnTo>
                            <a:pt x="3" y="10"/>
                          </a:lnTo>
                          <a:lnTo>
                            <a:pt x="0" y="1"/>
                          </a:lnTo>
                          <a:close/>
                        </a:path>
                      </a:pathLst>
                    </a:custGeom>
                    <a:grpFill/>
                    <a:ln w="6350" cmpd="sng">
                      <a:solidFill>
                        <a:schemeClr val="bg1">
                          <a:lumMod val="85000"/>
                        </a:schemeClr>
                      </a:solidFill>
                      <a:round/>
                      <a:headEnd/>
                      <a:tailEnd/>
                    </a:ln>
                  </p:spPr>
                  <p:txBody>
                    <a:bodyPr/>
                    <a:lstStyle/>
                    <a:p>
                      <a:endParaRPr lang="en-GB" dirty="0"/>
                    </a:p>
                  </p:txBody>
                </p:sp>
                <p:sp>
                  <p:nvSpPr>
                    <p:cNvPr id="318" name="Freeform 487"/>
                    <p:cNvSpPr>
                      <a:spLocks/>
                    </p:cNvSpPr>
                    <p:nvPr/>
                  </p:nvSpPr>
                  <p:spPr bwMode="auto">
                    <a:xfrm>
                      <a:off x="7007" y="4247"/>
                      <a:ext cx="16" cy="3"/>
                    </a:xfrm>
                    <a:custGeom>
                      <a:avLst/>
                      <a:gdLst>
                        <a:gd name="T0" fmla="*/ 0 w 16"/>
                        <a:gd name="T1" fmla="*/ 0 h 3"/>
                        <a:gd name="T2" fmla="*/ 16 w 16"/>
                        <a:gd name="T3" fmla="*/ 0 h 3"/>
                        <a:gd name="T4" fmla="*/ 2 w 16"/>
                        <a:gd name="T5" fmla="*/ 3 h 3"/>
                        <a:gd name="T6" fmla="*/ 0 w 16"/>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
                          <a:moveTo>
                            <a:pt x="0" y="0"/>
                          </a:moveTo>
                          <a:lnTo>
                            <a:pt x="16" y="0"/>
                          </a:lnTo>
                          <a:lnTo>
                            <a:pt x="2" y="3"/>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19" name="Freeform 488"/>
                    <p:cNvSpPr>
                      <a:spLocks/>
                    </p:cNvSpPr>
                    <p:nvPr/>
                  </p:nvSpPr>
                  <p:spPr bwMode="auto">
                    <a:xfrm>
                      <a:off x="6987" y="4245"/>
                      <a:ext cx="17" cy="6"/>
                    </a:xfrm>
                    <a:custGeom>
                      <a:avLst/>
                      <a:gdLst>
                        <a:gd name="T0" fmla="*/ 0 w 17"/>
                        <a:gd name="T1" fmla="*/ 0 h 6"/>
                        <a:gd name="T2" fmla="*/ 17 w 17"/>
                        <a:gd name="T3" fmla="*/ 2 h 6"/>
                        <a:gd name="T4" fmla="*/ 4 w 17"/>
                        <a:gd name="T5" fmla="*/ 6 h 6"/>
                        <a:gd name="T6" fmla="*/ 0 w 17"/>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6">
                          <a:moveTo>
                            <a:pt x="0" y="0"/>
                          </a:moveTo>
                          <a:lnTo>
                            <a:pt x="17" y="2"/>
                          </a:lnTo>
                          <a:lnTo>
                            <a:pt x="4" y="6"/>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20" name="Freeform 489"/>
                    <p:cNvSpPr>
                      <a:spLocks/>
                    </p:cNvSpPr>
                    <p:nvPr/>
                  </p:nvSpPr>
                  <p:spPr bwMode="auto">
                    <a:xfrm>
                      <a:off x="6963" y="4238"/>
                      <a:ext cx="6" cy="5"/>
                    </a:xfrm>
                    <a:custGeom>
                      <a:avLst/>
                      <a:gdLst>
                        <a:gd name="T0" fmla="*/ 0 w 6"/>
                        <a:gd name="T1" fmla="*/ 2 h 5"/>
                        <a:gd name="T2" fmla="*/ 6 w 6"/>
                        <a:gd name="T3" fmla="*/ 0 h 5"/>
                        <a:gd name="T4" fmla="*/ 5 w 6"/>
                        <a:gd name="T5" fmla="*/ 4 h 5"/>
                        <a:gd name="T6" fmla="*/ 1 w 6"/>
                        <a:gd name="T7" fmla="*/ 5 h 5"/>
                        <a:gd name="T8" fmla="*/ 0 w 6"/>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
                          <a:moveTo>
                            <a:pt x="0" y="2"/>
                          </a:moveTo>
                          <a:lnTo>
                            <a:pt x="6" y="0"/>
                          </a:lnTo>
                          <a:lnTo>
                            <a:pt x="5" y="4"/>
                          </a:lnTo>
                          <a:lnTo>
                            <a:pt x="1" y="5"/>
                          </a:lnTo>
                          <a:lnTo>
                            <a:pt x="0" y="2"/>
                          </a:lnTo>
                          <a:close/>
                        </a:path>
                      </a:pathLst>
                    </a:custGeom>
                    <a:grpFill/>
                    <a:ln w="6350" cmpd="sng">
                      <a:solidFill>
                        <a:schemeClr val="bg1">
                          <a:lumMod val="85000"/>
                        </a:schemeClr>
                      </a:solidFill>
                      <a:round/>
                      <a:headEnd/>
                      <a:tailEnd/>
                    </a:ln>
                  </p:spPr>
                  <p:txBody>
                    <a:bodyPr/>
                    <a:lstStyle/>
                    <a:p>
                      <a:endParaRPr lang="en-GB" dirty="0"/>
                    </a:p>
                  </p:txBody>
                </p:sp>
                <p:sp>
                  <p:nvSpPr>
                    <p:cNvPr id="321" name="Freeform 490"/>
                    <p:cNvSpPr>
                      <a:spLocks/>
                    </p:cNvSpPr>
                    <p:nvPr/>
                  </p:nvSpPr>
                  <p:spPr bwMode="auto">
                    <a:xfrm>
                      <a:off x="6958" y="4235"/>
                      <a:ext cx="4" cy="7"/>
                    </a:xfrm>
                    <a:custGeom>
                      <a:avLst/>
                      <a:gdLst>
                        <a:gd name="T0" fmla="*/ 3 w 4"/>
                        <a:gd name="T1" fmla="*/ 0 h 7"/>
                        <a:gd name="T2" fmla="*/ 4 w 4"/>
                        <a:gd name="T3" fmla="*/ 3 h 7"/>
                        <a:gd name="T4" fmla="*/ 0 w 4"/>
                        <a:gd name="T5" fmla="*/ 7 h 7"/>
                        <a:gd name="T6" fmla="*/ 0 w 4"/>
                        <a:gd name="T7" fmla="*/ 2 h 7"/>
                        <a:gd name="T8" fmla="*/ 3 w 4"/>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7">
                          <a:moveTo>
                            <a:pt x="3" y="0"/>
                          </a:moveTo>
                          <a:lnTo>
                            <a:pt x="4" y="3"/>
                          </a:lnTo>
                          <a:lnTo>
                            <a:pt x="0" y="7"/>
                          </a:lnTo>
                          <a:lnTo>
                            <a:pt x="0" y="2"/>
                          </a:lnTo>
                          <a:lnTo>
                            <a:pt x="3" y="0"/>
                          </a:lnTo>
                          <a:close/>
                        </a:path>
                      </a:pathLst>
                    </a:custGeom>
                    <a:grpFill/>
                    <a:ln w="6350" cmpd="sng">
                      <a:solidFill>
                        <a:schemeClr val="bg1">
                          <a:lumMod val="85000"/>
                        </a:schemeClr>
                      </a:solidFill>
                      <a:round/>
                      <a:headEnd/>
                      <a:tailEnd/>
                    </a:ln>
                  </p:spPr>
                  <p:txBody>
                    <a:bodyPr/>
                    <a:lstStyle/>
                    <a:p>
                      <a:endParaRPr lang="en-GB" dirty="0"/>
                    </a:p>
                  </p:txBody>
                </p:sp>
                <p:sp>
                  <p:nvSpPr>
                    <p:cNvPr id="322" name="Freeform 491"/>
                    <p:cNvSpPr>
                      <a:spLocks/>
                    </p:cNvSpPr>
                    <p:nvPr/>
                  </p:nvSpPr>
                  <p:spPr bwMode="auto">
                    <a:xfrm>
                      <a:off x="6960" y="4290"/>
                      <a:ext cx="3" cy="4"/>
                    </a:xfrm>
                    <a:custGeom>
                      <a:avLst/>
                      <a:gdLst>
                        <a:gd name="T0" fmla="*/ 0 w 3"/>
                        <a:gd name="T1" fmla="*/ 0 h 4"/>
                        <a:gd name="T2" fmla="*/ 3 w 3"/>
                        <a:gd name="T3" fmla="*/ 0 h 4"/>
                        <a:gd name="T4" fmla="*/ 3 w 3"/>
                        <a:gd name="T5" fmla="*/ 4 h 4"/>
                        <a:gd name="T6" fmla="*/ 0 w 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4">
                          <a:moveTo>
                            <a:pt x="0" y="0"/>
                          </a:moveTo>
                          <a:lnTo>
                            <a:pt x="3" y="0"/>
                          </a:lnTo>
                          <a:lnTo>
                            <a:pt x="3" y="4"/>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23" name="Freeform 492"/>
                    <p:cNvSpPr>
                      <a:spLocks/>
                    </p:cNvSpPr>
                    <p:nvPr/>
                  </p:nvSpPr>
                  <p:spPr bwMode="auto">
                    <a:xfrm>
                      <a:off x="6954" y="4296"/>
                      <a:ext cx="9" cy="25"/>
                    </a:xfrm>
                    <a:custGeom>
                      <a:avLst/>
                      <a:gdLst>
                        <a:gd name="T0" fmla="*/ 3 w 9"/>
                        <a:gd name="T1" fmla="*/ 12 h 25"/>
                        <a:gd name="T2" fmla="*/ 6 w 9"/>
                        <a:gd name="T3" fmla="*/ 0 h 25"/>
                        <a:gd name="T4" fmla="*/ 9 w 9"/>
                        <a:gd name="T5" fmla="*/ 8 h 25"/>
                        <a:gd name="T6" fmla="*/ 6 w 9"/>
                        <a:gd name="T7" fmla="*/ 12 h 25"/>
                        <a:gd name="T8" fmla="*/ 8 w 9"/>
                        <a:gd name="T9" fmla="*/ 19 h 25"/>
                        <a:gd name="T10" fmla="*/ 3 w 9"/>
                        <a:gd name="T11" fmla="*/ 25 h 25"/>
                        <a:gd name="T12" fmla="*/ 0 w 9"/>
                        <a:gd name="T13" fmla="*/ 20 h 25"/>
                        <a:gd name="T14" fmla="*/ 3 w 9"/>
                        <a:gd name="T15" fmla="*/ 12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25">
                          <a:moveTo>
                            <a:pt x="3" y="12"/>
                          </a:moveTo>
                          <a:lnTo>
                            <a:pt x="6" y="0"/>
                          </a:lnTo>
                          <a:lnTo>
                            <a:pt x="9" y="8"/>
                          </a:lnTo>
                          <a:lnTo>
                            <a:pt x="6" y="12"/>
                          </a:lnTo>
                          <a:lnTo>
                            <a:pt x="8" y="19"/>
                          </a:lnTo>
                          <a:lnTo>
                            <a:pt x="3" y="25"/>
                          </a:lnTo>
                          <a:lnTo>
                            <a:pt x="0" y="20"/>
                          </a:lnTo>
                          <a:lnTo>
                            <a:pt x="3" y="12"/>
                          </a:lnTo>
                          <a:close/>
                        </a:path>
                      </a:pathLst>
                    </a:custGeom>
                    <a:grpFill/>
                    <a:ln w="6350" cmpd="sng">
                      <a:solidFill>
                        <a:schemeClr val="bg1">
                          <a:lumMod val="85000"/>
                        </a:schemeClr>
                      </a:solidFill>
                      <a:round/>
                      <a:headEnd/>
                      <a:tailEnd/>
                    </a:ln>
                  </p:spPr>
                  <p:txBody>
                    <a:bodyPr/>
                    <a:lstStyle/>
                    <a:p>
                      <a:endParaRPr lang="en-GB" dirty="0"/>
                    </a:p>
                  </p:txBody>
                </p:sp>
                <p:sp>
                  <p:nvSpPr>
                    <p:cNvPr id="324" name="Freeform 493"/>
                    <p:cNvSpPr>
                      <a:spLocks/>
                    </p:cNvSpPr>
                    <p:nvPr/>
                  </p:nvSpPr>
                  <p:spPr bwMode="auto">
                    <a:xfrm>
                      <a:off x="6938" y="4310"/>
                      <a:ext cx="5" cy="6"/>
                    </a:xfrm>
                    <a:custGeom>
                      <a:avLst/>
                      <a:gdLst>
                        <a:gd name="T0" fmla="*/ 0 w 5"/>
                        <a:gd name="T1" fmla="*/ 3 h 6"/>
                        <a:gd name="T2" fmla="*/ 2 w 5"/>
                        <a:gd name="T3" fmla="*/ 0 h 6"/>
                        <a:gd name="T4" fmla="*/ 5 w 5"/>
                        <a:gd name="T5" fmla="*/ 6 h 6"/>
                        <a:gd name="T6" fmla="*/ 0 w 5"/>
                        <a:gd name="T7" fmla="*/ 3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0" y="3"/>
                          </a:moveTo>
                          <a:lnTo>
                            <a:pt x="2" y="0"/>
                          </a:lnTo>
                          <a:lnTo>
                            <a:pt x="5" y="6"/>
                          </a:lnTo>
                          <a:lnTo>
                            <a:pt x="0" y="3"/>
                          </a:lnTo>
                          <a:close/>
                        </a:path>
                      </a:pathLst>
                    </a:custGeom>
                    <a:grpFill/>
                    <a:ln w="6350" cmpd="sng">
                      <a:solidFill>
                        <a:schemeClr val="bg1">
                          <a:lumMod val="85000"/>
                        </a:schemeClr>
                      </a:solidFill>
                      <a:round/>
                      <a:headEnd/>
                      <a:tailEnd/>
                    </a:ln>
                  </p:spPr>
                  <p:txBody>
                    <a:bodyPr/>
                    <a:lstStyle/>
                    <a:p>
                      <a:endParaRPr lang="en-GB" dirty="0"/>
                    </a:p>
                  </p:txBody>
                </p:sp>
                <p:sp>
                  <p:nvSpPr>
                    <p:cNvPr id="325" name="Freeform 494"/>
                    <p:cNvSpPr>
                      <a:spLocks/>
                    </p:cNvSpPr>
                    <p:nvPr/>
                  </p:nvSpPr>
                  <p:spPr bwMode="auto">
                    <a:xfrm>
                      <a:off x="6881" y="4179"/>
                      <a:ext cx="121" cy="142"/>
                    </a:xfrm>
                    <a:custGeom>
                      <a:avLst/>
                      <a:gdLst>
                        <a:gd name="T0" fmla="*/ 42 w 121"/>
                        <a:gd name="T1" fmla="*/ 8 h 142"/>
                        <a:gd name="T2" fmla="*/ 36 w 121"/>
                        <a:gd name="T3" fmla="*/ 10 h 142"/>
                        <a:gd name="T4" fmla="*/ 32 w 121"/>
                        <a:gd name="T5" fmla="*/ 17 h 142"/>
                        <a:gd name="T6" fmla="*/ 26 w 121"/>
                        <a:gd name="T7" fmla="*/ 16 h 142"/>
                        <a:gd name="T8" fmla="*/ 22 w 121"/>
                        <a:gd name="T9" fmla="*/ 19 h 142"/>
                        <a:gd name="T10" fmla="*/ 15 w 121"/>
                        <a:gd name="T11" fmla="*/ 34 h 142"/>
                        <a:gd name="T12" fmla="*/ 17 w 121"/>
                        <a:gd name="T13" fmla="*/ 44 h 142"/>
                        <a:gd name="T14" fmla="*/ 9 w 121"/>
                        <a:gd name="T15" fmla="*/ 58 h 142"/>
                        <a:gd name="T16" fmla="*/ 9 w 121"/>
                        <a:gd name="T17" fmla="*/ 68 h 142"/>
                        <a:gd name="T18" fmla="*/ 0 w 121"/>
                        <a:gd name="T19" fmla="*/ 85 h 142"/>
                        <a:gd name="T20" fmla="*/ 3 w 121"/>
                        <a:gd name="T21" fmla="*/ 101 h 142"/>
                        <a:gd name="T22" fmla="*/ 12 w 121"/>
                        <a:gd name="T23" fmla="*/ 100 h 142"/>
                        <a:gd name="T24" fmla="*/ 15 w 121"/>
                        <a:gd name="T25" fmla="*/ 112 h 142"/>
                        <a:gd name="T26" fmla="*/ 9 w 121"/>
                        <a:gd name="T27" fmla="*/ 135 h 142"/>
                        <a:gd name="T28" fmla="*/ 15 w 121"/>
                        <a:gd name="T29" fmla="*/ 142 h 142"/>
                        <a:gd name="T30" fmla="*/ 29 w 121"/>
                        <a:gd name="T31" fmla="*/ 140 h 142"/>
                        <a:gd name="T32" fmla="*/ 28 w 121"/>
                        <a:gd name="T33" fmla="*/ 98 h 142"/>
                        <a:gd name="T34" fmla="*/ 26 w 121"/>
                        <a:gd name="T35" fmla="*/ 93 h 142"/>
                        <a:gd name="T36" fmla="*/ 37 w 121"/>
                        <a:gd name="T37" fmla="*/ 83 h 142"/>
                        <a:gd name="T38" fmla="*/ 42 w 121"/>
                        <a:gd name="T39" fmla="*/ 86 h 142"/>
                        <a:gd name="T40" fmla="*/ 39 w 121"/>
                        <a:gd name="T41" fmla="*/ 98 h 142"/>
                        <a:gd name="T42" fmla="*/ 42 w 121"/>
                        <a:gd name="T43" fmla="*/ 103 h 142"/>
                        <a:gd name="T44" fmla="*/ 52 w 121"/>
                        <a:gd name="T45" fmla="*/ 113 h 142"/>
                        <a:gd name="T46" fmla="*/ 53 w 121"/>
                        <a:gd name="T47" fmla="*/ 126 h 142"/>
                        <a:gd name="T48" fmla="*/ 58 w 121"/>
                        <a:gd name="T49" fmla="*/ 126 h 142"/>
                        <a:gd name="T50" fmla="*/ 64 w 121"/>
                        <a:gd name="T51" fmla="*/ 121 h 142"/>
                        <a:gd name="T52" fmla="*/ 76 w 121"/>
                        <a:gd name="T53" fmla="*/ 117 h 142"/>
                        <a:gd name="T54" fmla="*/ 76 w 121"/>
                        <a:gd name="T55" fmla="*/ 113 h 142"/>
                        <a:gd name="T56" fmla="*/ 72 w 121"/>
                        <a:gd name="T57" fmla="*/ 112 h 142"/>
                        <a:gd name="T58" fmla="*/ 66 w 121"/>
                        <a:gd name="T59" fmla="*/ 103 h 142"/>
                        <a:gd name="T60" fmla="*/ 69 w 121"/>
                        <a:gd name="T61" fmla="*/ 95 h 142"/>
                        <a:gd name="T62" fmla="*/ 48 w 121"/>
                        <a:gd name="T63" fmla="*/ 68 h 142"/>
                        <a:gd name="T64" fmla="*/ 54 w 121"/>
                        <a:gd name="T65" fmla="*/ 68 h 142"/>
                        <a:gd name="T66" fmla="*/ 67 w 121"/>
                        <a:gd name="T67" fmla="*/ 64 h 142"/>
                        <a:gd name="T68" fmla="*/ 77 w 121"/>
                        <a:gd name="T69" fmla="*/ 52 h 142"/>
                        <a:gd name="T70" fmla="*/ 87 w 121"/>
                        <a:gd name="T71" fmla="*/ 51 h 142"/>
                        <a:gd name="T72" fmla="*/ 86 w 121"/>
                        <a:gd name="T73" fmla="*/ 44 h 142"/>
                        <a:gd name="T74" fmla="*/ 81 w 121"/>
                        <a:gd name="T75" fmla="*/ 43 h 142"/>
                        <a:gd name="T76" fmla="*/ 76 w 121"/>
                        <a:gd name="T77" fmla="*/ 48 h 142"/>
                        <a:gd name="T78" fmla="*/ 62 w 121"/>
                        <a:gd name="T79" fmla="*/ 49 h 142"/>
                        <a:gd name="T80" fmla="*/ 61 w 121"/>
                        <a:gd name="T81" fmla="*/ 52 h 142"/>
                        <a:gd name="T82" fmla="*/ 53 w 121"/>
                        <a:gd name="T83" fmla="*/ 51 h 142"/>
                        <a:gd name="T84" fmla="*/ 42 w 121"/>
                        <a:gd name="T85" fmla="*/ 61 h 142"/>
                        <a:gd name="T86" fmla="*/ 34 w 121"/>
                        <a:gd name="T87" fmla="*/ 61 h 142"/>
                        <a:gd name="T88" fmla="*/ 23 w 121"/>
                        <a:gd name="T89" fmla="*/ 48 h 142"/>
                        <a:gd name="T90" fmla="*/ 27 w 121"/>
                        <a:gd name="T91" fmla="*/ 28 h 142"/>
                        <a:gd name="T92" fmla="*/ 29 w 121"/>
                        <a:gd name="T93" fmla="*/ 24 h 142"/>
                        <a:gd name="T94" fmla="*/ 47 w 121"/>
                        <a:gd name="T95" fmla="*/ 23 h 142"/>
                        <a:gd name="T96" fmla="*/ 103 w 121"/>
                        <a:gd name="T97" fmla="*/ 26 h 142"/>
                        <a:gd name="T98" fmla="*/ 121 w 121"/>
                        <a:gd name="T99" fmla="*/ 7 h 142"/>
                        <a:gd name="T100" fmla="*/ 118 w 121"/>
                        <a:gd name="T101" fmla="*/ 0 h 142"/>
                        <a:gd name="T102" fmla="*/ 96 w 121"/>
                        <a:gd name="T103" fmla="*/ 16 h 142"/>
                        <a:gd name="T104" fmla="*/ 77 w 121"/>
                        <a:gd name="T105" fmla="*/ 16 h 142"/>
                        <a:gd name="T106" fmla="*/ 42 w 121"/>
                        <a:gd name="T107" fmla="*/ 8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1" h="142">
                          <a:moveTo>
                            <a:pt x="42" y="8"/>
                          </a:moveTo>
                          <a:lnTo>
                            <a:pt x="36" y="10"/>
                          </a:lnTo>
                          <a:lnTo>
                            <a:pt x="32" y="17"/>
                          </a:lnTo>
                          <a:lnTo>
                            <a:pt x="26" y="16"/>
                          </a:lnTo>
                          <a:lnTo>
                            <a:pt x="22" y="19"/>
                          </a:lnTo>
                          <a:lnTo>
                            <a:pt x="15" y="34"/>
                          </a:lnTo>
                          <a:lnTo>
                            <a:pt x="17" y="44"/>
                          </a:lnTo>
                          <a:lnTo>
                            <a:pt x="9" y="58"/>
                          </a:lnTo>
                          <a:lnTo>
                            <a:pt x="9" y="68"/>
                          </a:lnTo>
                          <a:lnTo>
                            <a:pt x="0" y="85"/>
                          </a:lnTo>
                          <a:lnTo>
                            <a:pt x="3" y="101"/>
                          </a:lnTo>
                          <a:lnTo>
                            <a:pt x="12" y="100"/>
                          </a:lnTo>
                          <a:lnTo>
                            <a:pt x="15" y="112"/>
                          </a:lnTo>
                          <a:lnTo>
                            <a:pt x="9" y="135"/>
                          </a:lnTo>
                          <a:lnTo>
                            <a:pt x="15" y="142"/>
                          </a:lnTo>
                          <a:lnTo>
                            <a:pt x="29" y="140"/>
                          </a:lnTo>
                          <a:lnTo>
                            <a:pt x="28" y="98"/>
                          </a:lnTo>
                          <a:lnTo>
                            <a:pt x="26" y="93"/>
                          </a:lnTo>
                          <a:lnTo>
                            <a:pt x="37" y="83"/>
                          </a:lnTo>
                          <a:lnTo>
                            <a:pt x="42" y="86"/>
                          </a:lnTo>
                          <a:lnTo>
                            <a:pt x="39" y="98"/>
                          </a:lnTo>
                          <a:lnTo>
                            <a:pt x="42" y="103"/>
                          </a:lnTo>
                          <a:lnTo>
                            <a:pt x="52" y="113"/>
                          </a:lnTo>
                          <a:lnTo>
                            <a:pt x="53" y="126"/>
                          </a:lnTo>
                          <a:lnTo>
                            <a:pt x="58" y="126"/>
                          </a:lnTo>
                          <a:lnTo>
                            <a:pt x="64" y="121"/>
                          </a:lnTo>
                          <a:lnTo>
                            <a:pt x="76" y="117"/>
                          </a:lnTo>
                          <a:lnTo>
                            <a:pt x="76" y="113"/>
                          </a:lnTo>
                          <a:lnTo>
                            <a:pt x="72" y="112"/>
                          </a:lnTo>
                          <a:lnTo>
                            <a:pt x="66" y="103"/>
                          </a:lnTo>
                          <a:lnTo>
                            <a:pt x="69" y="95"/>
                          </a:lnTo>
                          <a:lnTo>
                            <a:pt x="48" y="68"/>
                          </a:lnTo>
                          <a:lnTo>
                            <a:pt x="54" y="68"/>
                          </a:lnTo>
                          <a:lnTo>
                            <a:pt x="67" y="64"/>
                          </a:lnTo>
                          <a:lnTo>
                            <a:pt x="77" y="52"/>
                          </a:lnTo>
                          <a:lnTo>
                            <a:pt x="87" y="51"/>
                          </a:lnTo>
                          <a:lnTo>
                            <a:pt x="86" y="44"/>
                          </a:lnTo>
                          <a:lnTo>
                            <a:pt x="81" y="43"/>
                          </a:lnTo>
                          <a:lnTo>
                            <a:pt x="76" y="48"/>
                          </a:lnTo>
                          <a:lnTo>
                            <a:pt x="62" y="49"/>
                          </a:lnTo>
                          <a:lnTo>
                            <a:pt x="61" y="52"/>
                          </a:lnTo>
                          <a:lnTo>
                            <a:pt x="53" y="51"/>
                          </a:lnTo>
                          <a:lnTo>
                            <a:pt x="42" y="61"/>
                          </a:lnTo>
                          <a:lnTo>
                            <a:pt x="34" y="61"/>
                          </a:lnTo>
                          <a:lnTo>
                            <a:pt x="23" y="48"/>
                          </a:lnTo>
                          <a:lnTo>
                            <a:pt x="27" y="28"/>
                          </a:lnTo>
                          <a:lnTo>
                            <a:pt x="29" y="24"/>
                          </a:lnTo>
                          <a:lnTo>
                            <a:pt x="47" y="23"/>
                          </a:lnTo>
                          <a:lnTo>
                            <a:pt x="103" y="26"/>
                          </a:lnTo>
                          <a:lnTo>
                            <a:pt x="121" y="7"/>
                          </a:lnTo>
                          <a:lnTo>
                            <a:pt x="118" y="0"/>
                          </a:lnTo>
                          <a:lnTo>
                            <a:pt x="96" y="16"/>
                          </a:lnTo>
                          <a:lnTo>
                            <a:pt x="77" y="16"/>
                          </a:lnTo>
                          <a:lnTo>
                            <a:pt x="42" y="8"/>
                          </a:lnTo>
                          <a:close/>
                        </a:path>
                      </a:pathLst>
                    </a:custGeom>
                    <a:grpFill/>
                    <a:ln w="6350" cmpd="sng">
                      <a:solidFill>
                        <a:schemeClr val="bg1">
                          <a:lumMod val="85000"/>
                        </a:schemeClr>
                      </a:solidFill>
                      <a:round/>
                      <a:headEnd/>
                      <a:tailEnd/>
                    </a:ln>
                  </p:spPr>
                  <p:txBody>
                    <a:bodyPr/>
                    <a:lstStyle/>
                    <a:p>
                      <a:endParaRPr lang="en-GB" dirty="0"/>
                    </a:p>
                  </p:txBody>
                </p:sp>
                <p:sp>
                  <p:nvSpPr>
                    <p:cNvPr id="326" name="Freeform 495"/>
                    <p:cNvSpPr>
                      <a:spLocks/>
                    </p:cNvSpPr>
                    <p:nvPr/>
                  </p:nvSpPr>
                  <p:spPr bwMode="auto">
                    <a:xfrm>
                      <a:off x="6810" y="4344"/>
                      <a:ext cx="6" cy="4"/>
                    </a:xfrm>
                    <a:custGeom>
                      <a:avLst/>
                      <a:gdLst>
                        <a:gd name="T0" fmla="*/ 0 w 6"/>
                        <a:gd name="T1" fmla="*/ 0 h 4"/>
                        <a:gd name="T2" fmla="*/ 6 w 6"/>
                        <a:gd name="T3" fmla="*/ 1 h 4"/>
                        <a:gd name="T4" fmla="*/ 3 w 6"/>
                        <a:gd name="T5" fmla="*/ 4 h 4"/>
                        <a:gd name="T6" fmla="*/ 0 w 6"/>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4">
                          <a:moveTo>
                            <a:pt x="0" y="0"/>
                          </a:moveTo>
                          <a:lnTo>
                            <a:pt x="6" y="1"/>
                          </a:lnTo>
                          <a:lnTo>
                            <a:pt x="3" y="4"/>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27" name="Freeform 496"/>
                    <p:cNvSpPr>
                      <a:spLocks/>
                    </p:cNvSpPr>
                    <p:nvPr/>
                  </p:nvSpPr>
                  <p:spPr bwMode="auto">
                    <a:xfrm>
                      <a:off x="6762" y="4345"/>
                      <a:ext cx="25" cy="6"/>
                    </a:xfrm>
                    <a:custGeom>
                      <a:avLst/>
                      <a:gdLst>
                        <a:gd name="T0" fmla="*/ 0 w 25"/>
                        <a:gd name="T1" fmla="*/ 1 h 6"/>
                        <a:gd name="T2" fmla="*/ 23 w 25"/>
                        <a:gd name="T3" fmla="*/ 0 h 6"/>
                        <a:gd name="T4" fmla="*/ 25 w 25"/>
                        <a:gd name="T5" fmla="*/ 4 h 6"/>
                        <a:gd name="T6" fmla="*/ 14 w 25"/>
                        <a:gd name="T7" fmla="*/ 6 h 6"/>
                        <a:gd name="T8" fmla="*/ 3 w 25"/>
                        <a:gd name="T9" fmla="*/ 5 h 6"/>
                        <a:gd name="T10" fmla="*/ 0 w 25"/>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6">
                          <a:moveTo>
                            <a:pt x="0" y="1"/>
                          </a:moveTo>
                          <a:lnTo>
                            <a:pt x="23" y="0"/>
                          </a:lnTo>
                          <a:lnTo>
                            <a:pt x="25" y="4"/>
                          </a:lnTo>
                          <a:lnTo>
                            <a:pt x="14" y="6"/>
                          </a:lnTo>
                          <a:lnTo>
                            <a:pt x="3" y="5"/>
                          </a:lnTo>
                          <a:lnTo>
                            <a:pt x="0" y="1"/>
                          </a:lnTo>
                          <a:close/>
                        </a:path>
                      </a:pathLst>
                    </a:custGeom>
                    <a:grpFill/>
                    <a:ln w="6350" cmpd="sng">
                      <a:solidFill>
                        <a:schemeClr val="bg1">
                          <a:lumMod val="85000"/>
                        </a:schemeClr>
                      </a:solidFill>
                      <a:round/>
                      <a:headEnd/>
                      <a:tailEnd/>
                    </a:ln>
                  </p:spPr>
                  <p:txBody>
                    <a:bodyPr/>
                    <a:lstStyle/>
                    <a:p>
                      <a:endParaRPr lang="en-GB" dirty="0"/>
                    </a:p>
                  </p:txBody>
                </p:sp>
                <p:sp>
                  <p:nvSpPr>
                    <p:cNvPr id="328" name="Freeform 497"/>
                    <p:cNvSpPr>
                      <a:spLocks/>
                    </p:cNvSpPr>
                    <p:nvPr/>
                  </p:nvSpPr>
                  <p:spPr bwMode="auto">
                    <a:xfrm>
                      <a:off x="6796" y="4368"/>
                      <a:ext cx="21" cy="15"/>
                    </a:xfrm>
                    <a:custGeom>
                      <a:avLst/>
                      <a:gdLst>
                        <a:gd name="T0" fmla="*/ 9 w 21"/>
                        <a:gd name="T1" fmla="*/ 0 h 15"/>
                        <a:gd name="T2" fmla="*/ 17 w 21"/>
                        <a:gd name="T3" fmla="*/ 0 h 15"/>
                        <a:gd name="T4" fmla="*/ 21 w 21"/>
                        <a:gd name="T5" fmla="*/ 4 h 15"/>
                        <a:gd name="T6" fmla="*/ 14 w 21"/>
                        <a:gd name="T7" fmla="*/ 15 h 15"/>
                        <a:gd name="T8" fmla="*/ 8 w 21"/>
                        <a:gd name="T9" fmla="*/ 6 h 15"/>
                        <a:gd name="T10" fmla="*/ 0 w 21"/>
                        <a:gd name="T11" fmla="*/ 4 h 15"/>
                        <a:gd name="T12" fmla="*/ 0 w 21"/>
                        <a:gd name="T13" fmla="*/ 0 h 15"/>
                        <a:gd name="T14" fmla="*/ 9 w 21"/>
                        <a:gd name="T15" fmla="*/ 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5">
                          <a:moveTo>
                            <a:pt x="9" y="0"/>
                          </a:moveTo>
                          <a:lnTo>
                            <a:pt x="17" y="0"/>
                          </a:lnTo>
                          <a:lnTo>
                            <a:pt x="21" y="4"/>
                          </a:lnTo>
                          <a:lnTo>
                            <a:pt x="14" y="15"/>
                          </a:lnTo>
                          <a:lnTo>
                            <a:pt x="8" y="6"/>
                          </a:lnTo>
                          <a:lnTo>
                            <a:pt x="0" y="4"/>
                          </a:lnTo>
                          <a:lnTo>
                            <a:pt x="0" y="0"/>
                          </a:lnTo>
                          <a:lnTo>
                            <a:pt x="9" y="0"/>
                          </a:lnTo>
                          <a:close/>
                        </a:path>
                      </a:pathLst>
                    </a:custGeom>
                    <a:grpFill/>
                    <a:ln w="6350" cmpd="sng">
                      <a:solidFill>
                        <a:schemeClr val="bg1">
                          <a:lumMod val="85000"/>
                        </a:schemeClr>
                      </a:solidFill>
                      <a:round/>
                      <a:headEnd/>
                      <a:tailEnd/>
                    </a:ln>
                  </p:spPr>
                  <p:txBody>
                    <a:bodyPr/>
                    <a:lstStyle/>
                    <a:p>
                      <a:endParaRPr lang="en-GB" dirty="0"/>
                    </a:p>
                  </p:txBody>
                </p:sp>
                <p:sp>
                  <p:nvSpPr>
                    <p:cNvPr id="329" name="Freeform 498"/>
                    <p:cNvSpPr>
                      <a:spLocks/>
                    </p:cNvSpPr>
                    <p:nvPr/>
                  </p:nvSpPr>
                  <p:spPr bwMode="auto">
                    <a:xfrm>
                      <a:off x="6824" y="4370"/>
                      <a:ext cx="15" cy="14"/>
                    </a:xfrm>
                    <a:custGeom>
                      <a:avLst/>
                      <a:gdLst>
                        <a:gd name="T0" fmla="*/ 2 w 15"/>
                        <a:gd name="T1" fmla="*/ 5 h 14"/>
                        <a:gd name="T2" fmla="*/ 7 w 15"/>
                        <a:gd name="T3" fmla="*/ 0 h 14"/>
                        <a:gd name="T4" fmla="*/ 15 w 15"/>
                        <a:gd name="T5" fmla="*/ 3 h 14"/>
                        <a:gd name="T6" fmla="*/ 13 w 15"/>
                        <a:gd name="T7" fmla="*/ 14 h 14"/>
                        <a:gd name="T8" fmla="*/ 0 w 15"/>
                        <a:gd name="T9" fmla="*/ 14 h 14"/>
                        <a:gd name="T10" fmla="*/ 2 w 15"/>
                        <a:gd name="T11" fmla="*/ 5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4">
                          <a:moveTo>
                            <a:pt x="2" y="5"/>
                          </a:moveTo>
                          <a:lnTo>
                            <a:pt x="7" y="0"/>
                          </a:lnTo>
                          <a:lnTo>
                            <a:pt x="15" y="3"/>
                          </a:lnTo>
                          <a:lnTo>
                            <a:pt x="13" y="14"/>
                          </a:lnTo>
                          <a:lnTo>
                            <a:pt x="0" y="14"/>
                          </a:lnTo>
                          <a:lnTo>
                            <a:pt x="2" y="5"/>
                          </a:lnTo>
                          <a:close/>
                        </a:path>
                      </a:pathLst>
                    </a:custGeom>
                    <a:grpFill/>
                    <a:ln w="6350" cmpd="sng">
                      <a:solidFill>
                        <a:schemeClr val="bg1">
                          <a:lumMod val="85000"/>
                        </a:schemeClr>
                      </a:solidFill>
                      <a:round/>
                      <a:headEnd/>
                      <a:tailEnd/>
                    </a:ln>
                  </p:spPr>
                  <p:txBody>
                    <a:bodyPr/>
                    <a:lstStyle/>
                    <a:p>
                      <a:endParaRPr lang="en-GB" dirty="0"/>
                    </a:p>
                  </p:txBody>
                </p:sp>
                <p:sp>
                  <p:nvSpPr>
                    <p:cNvPr id="330" name="Freeform 499"/>
                    <p:cNvSpPr>
                      <a:spLocks/>
                    </p:cNvSpPr>
                    <p:nvPr/>
                  </p:nvSpPr>
                  <p:spPr bwMode="auto">
                    <a:xfrm>
                      <a:off x="6840" y="4368"/>
                      <a:ext cx="46" cy="20"/>
                    </a:xfrm>
                    <a:custGeom>
                      <a:avLst/>
                      <a:gdLst>
                        <a:gd name="T0" fmla="*/ 6 w 46"/>
                        <a:gd name="T1" fmla="*/ 6 h 20"/>
                        <a:gd name="T2" fmla="*/ 15 w 46"/>
                        <a:gd name="T3" fmla="*/ 7 h 20"/>
                        <a:gd name="T4" fmla="*/ 22 w 46"/>
                        <a:gd name="T5" fmla="*/ 12 h 20"/>
                        <a:gd name="T6" fmla="*/ 28 w 46"/>
                        <a:gd name="T7" fmla="*/ 10 h 20"/>
                        <a:gd name="T8" fmla="*/ 20 w 46"/>
                        <a:gd name="T9" fmla="*/ 5 h 20"/>
                        <a:gd name="T10" fmla="*/ 23 w 46"/>
                        <a:gd name="T11" fmla="*/ 0 h 20"/>
                        <a:gd name="T12" fmla="*/ 28 w 46"/>
                        <a:gd name="T13" fmla="*/ 5 h 20"/>
                        <a:gd name="T14" fmla="*/ 34 w 46"/>
                        <a:gd name="T15" fmla="*/ 4 h 20"/>
                        <a:gd name="T16" fmla="*/ 36 w 46"/>
                        <a:gd name="T17" fmla="*/ 9 h 20"/>
                        <a:gd name="T18" fmla="*/ 41 w 46"/>
                        <a:gd name="T19" fmla="*/ 4 h 20"/>
                        <a:gd name="T20" fmla="*/ 46 w 46"/>
                        <a:gd name="T21" fmla="*/ 12 h 20"/>
                        <a:gd name="T22" fmla="*/ 36 w 46"/>
                        <a:gd name="T23" fmla="*/ 15 h 20"/>
                        <a:gd name="T24" fmla="*/ 33 w 46"/>
                        <a:gd name="T25" fmla="*/ 12 h 20"/>
                        <a:gd name="T26" fmla="*/ 5 w 46"/>
                        <a:gd name="T27" fmla="*/ 20 h 20"/>
                        <a:gd name="T28" fmla="*/ 0 w 46"/>
                        <a:gd name="T29" fmla="*/ 11 h 20"/>
                        <a:gd name="T30" fmla="*/ 6 w 46"/>
                        <a:gd name="T31" fmla="*/ 6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20">
                          <a:moveTo>
                            <a:pt x="6" y="6"/>
                          </a:moveTo>
                          <a:lnTo>
                            <a:pt x="15" y="7"/>
                          </a:lnTo>
                          <a:lnTo>
                            <a:pt x="22" y="12"/>
                          </a:lnTo>
                          <a:lnTo>
                            <a:pt x="28" y="10"/>
                          </a:lnTo>
                          <a:lnTo>
                            <a:pt x="20" y="5"/>
                          </a:lnTo>
                          <a:lnTo>
                            <a:pt x="23" y="0"/>
                          </a:lnTo>
                          <a:lnTo>
                            <a:pt x="28" y="5"/>
                          </a:lnTo>
                          <a:lnTo>
                            <a:pt x="34" y="4"/>
                          </a:lnTo>
                          <a:lnTo>
                            <a:pt x="36" y="9"/>
                          </a:lnTo>
                          <a:lnTo>
                            <a:pt x="41" y="4"/>
                          </a:lnTo>
                          <a:lnTo>
                            <a:pt x="46" y="12"/>
                          </a:lnTo>
                          <a:lnTo>
                            <a:pt x="36" y="15"/>
                          </a:lnTo>
                          <a:lnTo>
                            <a:pt x="33" y="12"/>
                          </a:lnTo>
                          <a:lnTo>
                            <a:pt x="5" y="20"/>
                          </a:lnTo>
                          <a:lnTo>
                            <a:pt x="0" y="11"/>
                          </a:lnTo>
                          <a:lnTo>
                            <a:pt x="6" y="6"/>
                          </a:lnTo>
                          <a:close/>
                        </a:path>
                      </a:pathLst>
                    </a:custGeom>
                    <a:grpFill/>
                    <a:ln w="6350" cmpd="sng">
                      <a:solidFill>
                        <a:schemeClr val="bg1">
                          <a:lumMod val="85000"/>
                        </a:schemeClr>
                      </a:solidFill>
                      <a:round/>
                      <a:headEnd/>
                      <a:tailEnd/>
                    </a:ln>
                  </p:spPr>
                  <p:txBody>
                    <a:bodyPr/>
                    <a:lstStyle/>
                    <a:p>
                      <a:endParaRPr lang="en-GB" dirty="0"/>
                    </a:p>
                  </p:txBody>
                </p:sp>
                <p:sp>
                  <p:nvSpPr>
                    <p:cNvPr id="331" name="Freeform 500"/>
                    <p:cNvSpPr>
                      <a:spLocks/>
                    </p:cNvSpPr>
                    <p:nvPr/>
                  </p:nvSpPr>
                  <p:spPr bwMode="auto">
                    <a:xfrm>
                      <a:off x="6884" y="4392"/>
                      <a:ext cx="34" cy="20"/>
                    </a:xfrm>
                    <a:custGeom>
                      <a:avLst/>
                      <a:gdLst>
                        <a:gd name="T0" fmla="*/ 17 w 34"/>
                        <a:gd name="T1" fmla="*/ 0 h 20"/>
                        <a:gd name="T2" fmla="*/ 29 w 34"/>
                        <a:gd name="T3" fmla="*/ 8 h 20"/>
                        <a:gd name="T4" fmla="*/ 34 w 34"/>
                        <a:gd name="T5" fmla="*/ 16 h 20"/>
                        <a:gd name="T6" fmla="*/ 24 w 34"/>
                        <a:gd name="T7" fmla="*/ 20 h 20"/>
                        <a:gd name="T8" fmla="*/ 12 w 34"/>
                        <a:gd name="T9" fmla="*/ 10 h 20"/>
                        <a:gd name="T10" fmla="*/ 2 w 34"/>
                        <a:gd name="T11" fmla="*/ 10 h 20"/>
                        <a:gd name="T12" fmla="*/ 0 w 34"/>
                        <a:gd name="T13" fmla="*/ 3 h 20"/>
                        <a:gd name="T14" fmla="*/ 17 w 3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20">
                          <a:moveTo>
                            <a:pt x="17" y="0"/>
                          </a:moveTo>
                          <a:lnTo>
                            <a:pt x="29" y="8"/>
                          </a:lnTo>
                          <a:lnTo>
                            <a:pt x="34" y="16"/>
                          </a:lnTo>
                          <a:lnTo>
                            <a:pt x="24" y="20"/>
                          </a:lnTo>
                          <a:lnTo>
                            <a:pt x="12" y="10"/>
                          </a:lnTo>
                          <a:lnTo>
                            <a:pt x="2" y="10"/>
                          </a:lnTo>
                          <a:lnTo>
                            <a:pt x="0" y="3"/>
                          </a:lnTo>
                          <a:lnTo>
                            <a:pt x="17" y="0"/>
                          </a:lnTo>
                          <a:close/>
                        </a:path>
                      </a:pathLst>
                    </a:custGeom>
                    <a:grpFill/>
                    <a:ln w="6350" cmpd="sng">
                      <a:solidFill>
                        <a:schemeClr val="bg1">
                          <a:lumMod val="85000"/>
                        </a:schemeClr>
                      </a:solidFill>
                      <a:round/>
                      <a:headEnd/>
                      <a:tailEnd/>
                    </a:ln>
                  </p:spPr>
                  <p:txBody>
                    <a:bodyPr/>
                    <a:lstStyle/>
                    <a:p>
                      <a:endParaRPr lang="en-GB" dirty="0"/>
                    </a:p>
                  </p:txBody>
                </p:sp>
                <p:sp>
                  <p:nvSpPr>
                    <p:cNvPr id="332" name="Freeform 501"/>
                    <p:cNvSpPr>
                      <a:spLocks/>
                    </p:cNvSpPr>
                    <p:nvPr/>
                  </p:nvSpPr>
                  <p:spPr bwMode="auto">
                    <a:xfrm>
                      <a:off x="6900" y="4367"/>
                      <a:ext cx="60" cy="18"/>
                    </a:xfrm>
                    <a:custGeom>
                      <a:avLst/>
                      <a:gdLst>
                        <a:gd name="T0" fmla="*/ 1 w 60"/>
                        <a:gd name="T1" fmla="*/ 8 h 18"/>
                        <a:gd name="T2" fmla="*/ 14 w 60"/>
                        <a:gd name="T3" fmla="*/ 3 h 18"/>
                        <a:gd name="T4" fmla="*/ 30 w 60"/>
                        <a:gd name="T5" fmla="*/ 11 h 18"/>
                        <a:gd name="T6" fmla="*/ 42 w 60"/>
                        <a:gd name="T7" fmla="*/ 8 h 18"/>
                        <a:gd name="T8" fmla="*/ 49 w 60"/>
                        <a:gd name="T9" fmla="*/ 11 h 18"/>
                        <a:gd name="T10" fmla="*/ 58 w 60"/>
                        <a:gd name="T11" fmla="*/ 5 h 18"/>
                        <a:gd name="T12" fmla="*/ 58 w 60"/>
                        <a:gd name="T13" fmla="*/ 0 h 18"/>
                        <a:gd name="T14" fmla="*/ 60 w 60"/>
                        <a:gd name="T15" fmla="*/ 6 h 18"/>
                        <a:gd name="T16" fmla="*/ 52 w 60"/>
                        <a:gd name="T17" fmla="*/ 13 h 18"/>
                        <a:gd name="T18" fmla="*/ 23 w 60"/>
                        <a:gd name="T19" fmla="*/ 18 h 18"/>
                        <a:gd name="T20" fmla="*/ 0 w 60"/>
                        <a:gd name="T21" fmla="*/ 15 h 18"/>
                        <a:gd name="T22" fmla="*/ 1 w 60"/>
                        <a:gd name="T23" fmla="*/ 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18">
                          <a:moveTo>
                            <a:pt x="1" y="8"/>
                          </a:moveTo>
                          <a:lnTo>
                            <a:pt x="14" y="3"/>
                          </a:lnTo>
                          <a:lnTo>
                            <a:pt x="30" y="11"/>
                          </a:lnTo>
                          <a:lnTo>
                            <a:pt x="42" y="8"/>
                          </a:lnTo>
                          <a:lnTo>
                            <a:pt x="49" y="11"/>
                          </a:lnTo>
                          <a:lnTo>
                            <a:pt x="58" y="5"/>
                          </a:lnTo>
                          <a:lnTo>
                            <a:pt x="58" y="0"/>
                          </a:lnTo>
                          <a:lnTo>
                            <a:pt x="60" y="6"/>
                          </a:lnTo>
                          <a:lnTo>
                            <a:pt x="52" y="13"/>
                          </a:lnTo>
                          <a:lnTo>
                            <a:pt x="23" y="18"/>
                          </a:lnTo>
                          <a:lnTo>
                            <a:pt x="0" y="15"/>
                          </a:lnTo>
                          <a:lnTo>
                            <a:pt x="1" y="8"/>
                          </a:lnTo>
                          <a:close/>
                        </a:path>
                      </a:pathLst>
                    </a:custGeom>
                    <a:grpFill/>
                    <a:ln w="6350" cmpd="sng">
                      <a:solidFill>
                        <a:schemeClr val="bg1">
                          <a:lumMod val="85000"/>
                        </a:schemeClr>
                      </a:solidFill>
                      <a:round/>
                      <a:headEnd/>
                      <a:tailEnd/>
                    </a:ln>
                  </p:spPr>
                  <p:txBody>
                    <a:bodyPr/>
                    <a:lstStyle/>
                    <a:p>
                      <a:endParaRPr lang="en-GB" dirty="0"/>
                    </a:p>
                  </p:txBody>
                </p:sp>
                <p:sp>
                  <p:nvSpPr>
                    <p:cNvPr id="333" name="Freeform 502"/>
                    <p:cNvSpPr>
                      <a:spLocks/>
                    </p:cNvSpPr>
                    <p:nvPr/>
                  </p:nvSpPr>
                  <p:spPr bwMode="auto">
                    <a:xfrm>
                      <a:off x="6966" y="4370"/>
                      <a:ext cx="8" cy="7"/>
                    </a:xfrm>
                    <a:custGeom>
                      <a:avLst/>
                      <a:gdLst>
                        <a:gd name="T0" fmla="*/ 0 w 8"/>
                        <a:gd name="T1" fmla="*/ 7 h 7"/>
                        <a:gd name="T2" fmla="*/ 2 w 8"/>
                        <a:gd name="T3" fmla="*/ 0 h 7"/>
                        <a:gd name="T4" fmla="*/ 5 w 8"/>
                        <a:gd name="T5" fmla="*/ 3 h 7"/>
                        <a:gd name="T6" fmla="*/ 8 w 8"/>
                        <a:gd name="T7" fmla="*/ 0 h 7"/>
                        <a:gd name="T8" fmla="*/ 6 w 8"/>
                        <a:gd name="T9" fmla="*/ 7 h 7"/>
                        <a:gd name="T10" fmla="*/ 0 w 8"/>
                        <a:gd name="T11" fmla="*/ 7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7">
                          <a:moveTo>
                            <a:pt x="0" y="7"/>
                          </a:moveTo>
                          <a:lnTo>
                            <a:pt x="2" y="0"/>
                          </a:lnTo>
                          <a:lnTo>
                            <a:pt x="5" y="3"/>
                          </a:lnTo>
                          <a:lnTo>
                            <a:pt x="8" y="0"/>
                          </a:lnTo>
                          <a:lnTo>
                            <a:pt x="6" y="7"/>
                          </a:lnTo>
                          <a:lnTo>
                            <a:pt x="0" y="7"/>
                          </a:lnTo>
                          <a:close/>
                        </a:path>
                      </a:pathLst>
                    </a:custGeom>
                    <a:grpFill/>
                    <a:ln w="6350" cmpd="sng">
                      <a:solidFill>
                        <a:schemeClr val="bg1">
                          <a:lumMod val="85000"/>
                        </a:schemeClr>
                      </a:solidFill>
                      <a:round/>
                      <a:headEnd/>
                      <a:tailEnd/>
                    </a:ln>
                  </p:spPr>
                  <p:txBody>
                    <a:bodyPr/>
                    <a:lstStyle/>
                    <a:p>
                      <a:endParaRPr lang="en-GB" dirty="0"/>
                    </a:p>
                  </p:txBody>
                </p:sp>
                <p:sp>
                  <p:nvSpPr>
                    <p:cNvPr id="334" name="Freeform 503"/>
                    <p:cNvSpPr>
                      <a:spLocks/>
                    </p:cNvSpPr>
                    <p:nvPr/>
                  </p:nvSpPr>
                  <p:spPr bwMode="auto">
                    <a:xfrm>
                      <a:off x="6979" y="4370"/>
                      <a:ext cx="5" cy="8"/>
                    </a:xfrm>
                    <a:custGeom>
                      <a:avLst/>
                      <a:gdLst>
                        <a:gd name="T0" fmla="*/ 0 w 5"/>
                        <a:gd name="T1" fmla="*/ 5 h 8"/>
                        <a:gd name="T2" fmla="*/ 5 w 5"/>
                        <a:gd name="T3" fmla="*/ 0 h 8"/>
                        <a:gd name="T4" fmla="*/ 3 w 5"/>
                        <a:gd name="T5" fmla="*/ 8 h 8"/>
                        <a:gd name="T6" fmla="*/ 0 w 5"/>
                        <a:gd name="T7" fmla="*/ 5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8">
                          <a:moveTo>
                            <a:pt x="0" y="5"/>
                          </a:moveTo>
                          <a:lnTo>
                            <a:pt x="5" y="0"/>
                          </a:lnTo>
                          <a:lnTo>
                            <a:pt x="3" y="8"/>
                          </a:lnTo>
                          <a:lnTo>
                            <a:pt x="0" y="5"/>
                          </a:lnTo>
                          <a:close/>
                        </a:path>
                      </a:pathLst>
                    </a:custGeom>
                    <a:grpFill/>
                    <a:ln w="6350" cmpd="sng">
                      <a:solidFill>
                        <a:schemeClr val="bg1">
                          <a:lumMod val="85000"/>
                        </a:schemeClr>
                      </a:solidFill>
                      <a:round/>
                      <a:headEnd/>
                      <a:tailEnd/>
                    </a:ln>
                  </p:spPr>
                  <p:txBody>
                    <a:bodyPr/>
                    <a:lstStyle/>
                    <a:p>
                      <a:endParaRPr lang="en-GB" dirty="0"/>
                    </a:p>
                  </p:txBody>
                </p:sp>
                <p:sp>
                  <p:nvSpPr>
                    <p:cNvPr id="335" name="Freeform 504"/>
                    <p:cNvSpPr>
                      <a:spLocks/>
                    </p:cNvSpPr>
                    <p:nvPr/>
                  </p:nvSpPr>
                  <p:spPr bwMode="auto">
                    <a:xfrm>
                      <a:off x="6988" y="4370"/>
                      <a:ext cx="13" cy="5"/>
                    </a:xfrm>
                    <a:custGeom>
                      <a:avLst/>
                      <a:gdLst>
                        <a:gd name="T0" fmla="*/ 0 w 13"/>
                        <a:gd name="T1" fmla="*/ 0 h 5"/>
                        <a:gd name="T2" fmla="*/ 13 w 13"/>
                        <a:gd name="T3" fmla="*/ 2 h 5"/>
                        <a:gd name="T4" fmla="*/ 3 w 13"/>
                        <a:gd name="T5" fmla="*/ 5 h 5"/>
                        <a:gd name="T6" fmla="*/ 0 w 13"/>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5">
                          <a:moveTo>
                            <a:pt x="0" y="0"/>
                          </a:moveTo>
                          <a:lnTo>
                            <a:pt x="13" y="2"/>
                          </a:lnTo>
                          <a:lnTo>
                            <a:pt x="3" y="5"/>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36" name="Freeform 505"/>
                    <p:cNvSpPr>
                      <a:spLocks/>
                    </p:cNvSpPr>
                    <p:nvPr/>
                  </p:nvSpPr>
                  <p:spPr bwMode="auto">
                    <a:xfrm>
                      <a:off x="6958" y="4415"/>
                      <a:ext cx="9" cy="8"/>
                    </a:xfrm>
                    <a:custGeom>
                      <a:avLst/>
                      <a:gdLst>
                        <a:gd name="T0" fmla="*/ 0 w 9"/>
                        <a:gd name="T1" fmla="*/ 8 h 8"/>
                        <a:gd name="T2" fmla="*/ 9 w 9"/>
                        <a:gd name="T3" fmla="*/ 0 h 8"/>
                        <a:gd name="T4" fmla="*/ 6 w 9"/>
                        <a:gd name="T5" fmla="*/ 6 h 8"/>
                        <a:gd name="T6" fmla="*/ 0 w 9"/>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8">
                          <a:moveTo>
                            <a:pt x="0" y="8"/>
                          </a:moveTo>
                          <a:lnTo>
                            <a:pt x="9" y="0"/>
                          </a:lnTo>
                          <a:lnTo>
                            <a:pt x="6" y="6"/>
                          </a:lnTo>
                          <a:lnTo>
                            <a:pt x="0" y="8"/>
                          </a:lnTo>
                          <a:close/>
                        </a:path>
                      </a:pathLst>
                    </a:custGeom>
                    <a:grpFill/>
                    <a:ln w="6350" cmpd="sng">
                      <a:solidFill>
                        <a:schemeClr val="bg1">
                          <a:lumMod val="85000"/>
                        </a:schemeClr>
                      </a:solidFill>
                      <a:round/>
                      <a:headEnd/>
                      <a:tailEnd/>
                    </a:ln>
                  </p:spPr>
                  <p:txBody>
                    <a:bodyPr/>
                    <a:lstStyle/>
                    <a:p>
                      <a:endParaRPr lang="en-GB" dirty="0"/>
                    </a:p>
                  </p:txBody>
                </p:sp>
                <p:sp>
                  <p:nvSpPr>
                    <p:cNvPr id="337" name="Freeform 506"/>
                    <p:cNvSpPr>
                      <a:spLocks/>
                    </p:cNvSpPr>
                    <p:nvPr/>
                  </p:nvSpPr>
                  <p:spPr bwMode="auto">
                    <a:xfrm>
                      <a:off x="6971" y="4374"/>
                      <a:ext cx="70" cy="39"/>
                    </a:xfrm>
                    <a:custGeom>
                      <a:avLst/>
                      <a:gdLst>
                        <a:gd name="T0" fmla="*/ 30 w 70"/>
                        <a:gd name="T1" fmla="*/ 20 h 39"/>
                        <a:gd name="T2" fmla="*/ 22 w 70"/>
                        <a:gd name="T3" fmla="*/ 33 h 39"/>
                        <a:gd name="T4" fmla="*/ 7 w 70"/>
                        <a:gd name="T5" fmla="*/ 39 h 39"/>
                        <a:gd name="T6" fmla="*/ 0 w 70"/>
                        <a:gd name="T7" fmla="*/ 38 h 39"/>
                        <a:gd name="T8" fmla="*/ 5 w 70"/>
                        <a:gd name="T9" fmla="*/ 23 h 39"/>
                        <a:gd name="T10" fmla="*/ 23 w 70"/>
                        <a:gd name="T11" fmla="*/ 14 h 39"/>
                        <a:gd name="T12" fmla="*/ 30 w 70"/>
                        <a:gd name="T13" fmla="*/ 5 h 39"/>
                        <a:gd name="T14" fmla="*/ 70 w 70"/>
                        <a:gd name="T15" fmla="*/ 0 h 39"/>
                        <a:gd name="T16" fmla="*/ 69 w 70"/>
                        <a:gd name="T17" fmla="*/ 6 h 39"/>
                        <a:gd name="T18" fmla="*/ 30 w 70"/>
                        <a:gd name="T19" fmla="*/ 2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 h="39">
                          <a:moveTo>
                            <a:pt x="30" y="20"/>
                          </a:moveTo>
                          <a:lnTo>
                            <a:pt x="22" y="33"/>
                          </a:lnTo>
                          <a:lnTo>
                            <a:pt x="7" y="39"/>
                          </a:lnTo>
                          <a:lnTo>
                            <a:pt x="0" y="38"/>
                          </a:lnTo>
                          <a:lnTo>
                            <a:pt x="5" y="23"/>
                          </a:lnTo>
                          <a:lnTo>
                            <a:pt x="23" y="14"/>
                          </a:lnTo>
                          <a:lnTo>
                            <a:pt x="30" y="5"/>
                          </a:lnTo>
                          <a:lnTo>
                            <a:pt x="70" y="0"/>
                          </a:lnTo>
                          <a:lnTo>
                            <a:pt x="69" y="6"/>
                          </a:lnTo>
                          <a:lnTo>
                            <a:pt x="30" y="20"/>
                          </a:lnTo>
                          <a:close/>
                        </a:path>
                      </a:pathLst>
                    </a:custGeom>
                    <a:grpFill/>
                    <a:ln w="6350" cmpd="sng">
                      <a:solidFill>
                        <a:schemeClr val="bg1">
                          <a:lumMod val="85000"/>
                        </a:schemeClr>
                      </a:solidFill>
                      <a:round/>
                      <a:headEnd/>
                      <a:tailEnd/>
                    </a:ln>
                  </p:spPr>
                  <p:txBody>
                    <a:bodyPr/>
                    <a:lstStyle/>
                    <a:p>
                      <a:endParaRPr lang="en-GB" dirty="0"/>
                    </a:p>
                  </p:txBody>
                </p:sp>
                <p:sp>
                  <p:nvSpPr>
                    <p:cNvPr id="338" name="Freeform 507"/>
                    <p:cNvSpPr>
                      <a:spLocks/>
                    </p:cNvSpPr>
                    <p:nvPr/>
                  </p:nvSpPr>
                  <p:spPr bwMode="auto">
                    <a:xfrm>
                      <a:off x="7016" y="4358"/>
                      <a:ext cx="19" cy="9"/>
                    </a:xfrm>
                    <a:custGeom>
                      <a:avLst/>
                      <a:gdLst>
                        <a:gd name="T0" fmla="*/ 0 w 19"/>
                        <a:gd name="T1" fmla="*/ 9 h 9"/>
                        <a:gd name="T2" fmla="*/ 0 w 19"/>
                        <a:gd name="T3" fmla="*/ 2 h 9"/>
                        <a:gd name="T4" fmla="*/ 14 w 19"/>
                        <a:gd name="T5" fmla="*/ 0 h 9"/>
                        <a:gd name="T6" fmla="*/ 19 w 19"/>
                        <a:gd name="T7" fmla="*/ 2 h 9"/>
                        <a:gd name="T8" fmla="*/ 11 w 19"/>
                        <a:gd name="T9" fmla="*/ 7 h 9"/>
                        <a:gd name="T10" fmla="*/ 0 w 19"/>
                        <a:gd name="T11" fmla="*/ 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9">
                          <a:moveTo>
                            <a:pt x="0" y="9"/>
                          </a:moveTo>
                          <a:lnTo>
                            <a:pt x="0" y="2"/>
                          </a:lnTo>
                          <a:lnTo>
                            <a:pt x="14" y="0"/>
                          </a:lnTo>
                          <a:lnTo>
                            <a:pt x="19" y="2"/>
                          </a:lnTo>
                          <a:lnTo>
                            <a:pt x="11" y="7"/>
                          </a:lnTo>
                          <a:lnTo>
                            <a:pt x="0" y="9"/>
                          </a:lnTo>
                          <a:close/>
                        </a:path>
                      </a:pathLst>
                    </a:custGeom>
                    <a:grpFill/>
                    <a:ln w="6350" cmpd="sng">
                      <a:solidFill>
                        <a:schemeClr val="bg1">
                          <a:lumMod val="85000"/>
                        </a:schemeClr>
                      </a:solidFill>
                      <a:round/>
                      <a:headEnd/>
                      <a:tailEnd/>
                    </a:ln>
                  </p:spPr>
                  <p:txBody>
                    <a:bodyPr/>
                    <a:lstStyle/>
                    <a:p>
                      <a:endParaRPr lang="en-GB" dirty="0"/>
                    </a:p>
                  </p:txBody>
                </p:sp>
                <p:sp>
                  <p:nvSpPr>
                    <p:cNvPr id="339" name="Freeform 508"/>
                    <p:cNvSpPr>
                      <a:spLocks/>
                    </p:cNvSpPr>
                    <p:nvPr/>
                  </p:nvSpPr>
                  <p:spPr bwMode="auto">
                    <a:xfrm>
                      <a:off x="7119" y="4350"/>
                      <a:ext cx="9" cy="17"/>
                    </a:xfrm>
                    <a:custGeom>
                      <a:avLst/>
                      <a:gdLst>
                        <a:gd name="T0" fmla="*/ 0 w 9"/>
                        <a:gd name="T1" fmla="*/ 12 h 17"/>
                        <a:gd name="T2" fmla="*/ 6 w 9"/>
                        <a:gd name="T3" fmla="*/ 0 h 17"/>
                        <a:gd name="T4" fmla="*/ 9 w 9"/>
                        <a:gd name="T5" fmla="*/ 1 h 17"/>
                        <a:gd name="T6" fmla="*/ 9 w 9"/>
                        <a:gd name="T7" fmla="*/ 9 h 17"/>
                        <a:gd name="T8" fmla="*/ 3 w 9"/>
                        <a:gd name="T9" fmla="*/ 17 h 17"/>
                        <a:gd name="T10" fmla="*/ 0 w 9"/>
                        <a:gd name="T11" fmla="*/ 1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7">
                          <a:moveTo>
                            <a:pt x="0" y="12"/>
                          </a:moveTo>
                          <a:lnTo>
                            <a:pt x="6" y="0"/>
                          </a:lnTo>
                          <a:lnTo>
                            <a:pt x="9" y="1"/>
                          </a:lnTo>
                          <a:lnTo>
                            <a:pt x="9" y="9"/>
                          </a:lnTo>
                          <a:lnTo>
                            <a:pt x="3" y="17"/>
                          </a:lnTo>
                          <a:lnTo>
                            <a:pt x="0" y="12"/>
                          </a:lnTo>
                          <a:close/>
                        </a:path>
                      </a:pathLst>
                    </a:custGeom>
                    <a:grpFill/>
                    <a:ln w="6350" cmpd="sng">
                      <a:solidFill>
                        <a:schemeClr val="bg1">
                          <a:lumMod val="85000"/>
                        </a:schemeClr>
                      </a:solidFill>
                      <a:round/>
                      <a:headEnd/>
                      <a:tailEnd/>
                    </a:ln>
                  </p:spPr>
                  <p:txBody>
                    <a:bodyPr/>
                    <a:lstStyle/>
                    <a:p>
                      <a:endParaRPr lang="en-GB" dirty="0"/>
                    </a:p>
                  </p:txBody>
                </p:sp>
                <p:sp>
                  <p:nvSpPr>
                    <p:cNvPr id="340" name="Freeform 509"/>
                    <p:cNvSpPr>
                      <a:spLocks/>
                    </p:cNvSpPr>
                    <p:nvPr/>
                  </p:nvSpPr>
                  <p:spPr bwMode="auto">
                    <a:xfrm>
                      <a:off x="7175" y="4333"/>
                      <a:ext cx="8" cy="13"/>
                    </a:xfrm>
                    <a:custGeom>
                      <a:avLst/>
                      <a:gdLst>
                        <a:gd name="T0" fmla="*/ 1 w 8"/>
                        <a:gd name="T1" fmla="*/ 0 h 13"/>
                        <a:gd name="T2" fmla="*/ 8 w 8"/>
                        <a:gd name="T3" fmla="*/ 6 h 13"/>
                        <a:gd name="T4" fmla="*/ 4 w 8"/>
                        <a:gd name="T5" fmla="*/ 13 h 13"/>
                        <a:gd name="T6" fmla="*/ 0 w 8"/>
                        <a:gd name="T7" fmla="*/ 7 h 13"/>
                        <a:gd name="T8" fmla="*/ 3 w 8"/>
                        <a:gd name="T9" fmla="*/ 8 h 13"/>
                        <a:gd name="T10" fmla="*/ 1 w 8"/>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13">
                          <a:moveTo>
                            <a:pt x="1" y="0"/>
                          </a:moveTo>
                          <a:lnTo>
                            <a:pt x="8" y="6"/>
                          </a:lnTo>
                          <a:lnTo>
                            <a:pt x="4" y="13"/>
                          </a:lnTo>
                          <a:lnTo>
                            <a:pt x="0" y="7"/>
                          </a:lnTo>
                          <a:lnTo>
                            <a:pt x="3" y="8"/>
                          </a:lnTo>
                          <a:lnTo>
                            <a:pt x="1" y="0"/>
                          </a:lnTo>
                          <a:close/>
                        </a:path>
                      </a:pathLst>
                    </a:custGeom>
                    <a:grpFill/>
                    <a:ln w="6350" cmpd="sng">
                      <a:solidFill>
                        <a:schemeClr val="bg1">
                          <a:lumMod val="85000"/>
                        </a:schemeClr>
                      </a:solidFill>
                      <a:round/>
                      <a:headEnd/>
                      <a:tailEnd/>
                    </a:ln>
                  </p:spPr>
                  <p:txBody>
                    <a:bodyPr/>
                    <a:lstStyle/>
                    <a:p>
                      <a:endParaRPr lang="en-GB" dirty="0"/>
                    </a:p>
                  </p:txBody>
                </p:sp>
                <p:sp>
                  <p:nvSpPr>
                    <p:cNvPr id="341" name="Freeform 510"/>
                    <p:cNvSpPr>
                      <a:spLocks/>
                    </p:cNvSpPr>
                    <p:nvPr/>
                  </p:nvSpPr>
                  <p:spPr bwMode="auto">
                    <a:xfrm>
                      <a:off x="7178" y="4329"/>
                      <a:ext cx="6" cy="10"/>
                    </a:xfrm>
                    <a:custGeom>
                      <a:avLst/>
                      <a:gdLst>
                        <a:gd name="T0" fmla="*/ 0 w 6"/>
                        <a:gd name="T1" fmla="*/ 4 h 10"/>
                        <a:gd name="T2" fmla="*/ 0 w 6"/>
                        <a:gd name="T3" fmla="*/ 0 h 10"/>
                        <a:gd name="T4" fmla="*/ 6 w 6"/>
                        <a:gd name="T5" fmla="*/ 5 h 10"/>
                        <a:gd name="T6" fmla="*/ 6 w 6"/>
                        <a:gd name="T7" fmla="*/ 10 h 10"/>
                        <a:gd name="T8" fmla="*/ 0 w 6"/>
                        <a:gd name="T9" fmla="*/ 4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0">
                          <a:moveTo>
                            <a:pt x="0" y="4"/>
                          </a:moveTo>
                          <a:lnTo>
                            <a:pt x="0" y="0"/>
                          </a:lnTo>
                          <a:lnTo>
                            <a:pt x="6" y="5"/>
                          </a:lnTo>
                          <a:lnTo>
                            <a:pt x="6" y="10"/>
                          </a:lnTo>
                          <a:lnTo>
                            <a:pt x="0" y="4"/>
                          </a:lnTo>
                          <a:close/>
                        </a:path>
                      </a:pathLst>
                    </a:custGeom>
                    <a:grpFill/>
                    <a:ln w="6350" cmpd="sng">
                      <a:solidFill>
                        <a:schemeClr val="bg1">
                          <a:lumMod val="85000"/>
                        </a:schemeClr>
                      </a:solidFill>
                      <a:round/>
                      <a:headEnd/>
                      <a:tailEnd/>
                    </a:ln>
                  </p:spPr>
                  <p:txBody>
                    <a:bodyPr/>
                    <a:lstStyle/>
                    <a:p>
                      <a:endParaRPr lang="en-GB" dirty="0"/>
                    </a:p>
                  </p:txBody>
                </p:sp>
                <p:sp>
                  <p:nvSpPr>
                    <p:cNvPr id="342" name="Freeform 511"/>
                    <p:cNvSpPr>
                      <a:spLocks/>
                    </p:cNvSpPr>
                    <p:nvPr/>
                  </p:nvSpPr>
                  <p:spPr bwMode="auto">
                    <a:xfrm>
                      <a:off x="7179" y="4316"/>
                      <a:ext cx="6" cy="19"/>
                    </a:xfrm>
                    <a:custGeom>
                      <a:avLst/>
                      <a:gdLst>
                        <a:gd name="T0" fmla="*/ 0 w 6"/>
                        <a:gd name="T1" fmla="*/ 8 h 19"/>
                        <a:gd name="T2" fmla="*/ 4 w 6"/>
                        <a:gd name="T3" fmla="*/ 0 h 19"/>
                        <a:gd name="T4" fmla="*/ 6 w 6"/>
                        <a:gd name="T5" fmla="*/ 2 h 19"/>
                        <a:gd name="T6" fmla="*/ 6 w 6"/>
                        <a:gd name="T7" fmla="*/ 19 h 19"/>
                        <a:gd name="T8" fmla="*/ 2 w 6"/>
                        <a:gd name="T9" fmla="*/ 17 h 19"/>
                        <a:gd name="T10" fmla="*/ 2 w 6"/>
                        <a:gd name="T11" fmla="*/ 9 h 19"/>
                        <a:gd name="T12" fmla="*/ 0 w 6"/>
                        <a:gd name="T13" fmla="*/ 8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9">
                          <a:moveTo>
                            <a:pt x="0" y="8"/>
                          </a:moveTo>
                          <a:lnTo>
                            <a:pt x="4" y="0"/>
                          </a:lnTo>
                          <a:lnTo>
                            <a:pt x="6" y="2"/>
                          </a:lnTo>
                          <a:lnTo>
                            <a:pt x="6" y="19"/>
                          </a:lnTo>
                          <a:lnTo>
                            <a:pt x="2" y="17"/>
                          </a:lnTo>
                          <a:lnTo>
                            <a:pt x="2" y="9"/>
                          </a:lnTo>
                          <a:lnTo>
                            <a:pt x="0" y="8"/>
                          </a:lnTo>
                          <a:close/>
                        </a:path>
                      </a:pathLst>
                    </a:custGeom>
                    <a:grpFill/>
                    <a:ln w="6350" cmpd="sng">
                      <a:solidFill>
                        <a:schemeClr val="bg1">
                          <a:lumMod val="85000"/>
                        </a:schemeClr>
                      </a:solidFill>
                      <a:round/>
                      <a:headEnd/>
                      <a:tailEnd/>
                    </a:ln>
                  </p:spPr>
                  <p:txBody>
                    <a:bodyPr/>
                    <a:lstStyle/>
                    <a:p>
                      <a:endParaRPr lang="en-GB" dirty="0"/>
                    </a:p>
                  </p:txBody>
                </p:sp>
                <p:sp>
                  <p:nvSpPr>
                    <p:cNvPr id="343" name="Freeform 512"/>
                    <p:cNvSpPr>
                      <a:spLocks/>
                    </p:cNvSpPr>
                    <p:nvPr/>
                  </p:nvSpPr>
                  <p:spPr bwMode="auto">
                    <a:xfrm>
                      <a:off x="7154" y="4315"/>
                      <a:ext cx="5" cy="10"/>
                    </a:xfrm>
                    <a:custGeom>
                      <a:avLst/>
                      <a:gdLst>
                        <a:gd name="T0" fmla="*/ 1 w 5"/>
                        <a:gd name="T1" fmla="*/ 1 h 10"/>
                        <a:gd name="T2" fmla="*/ 5 w 5"/>
                        <a:gd name="T3" fmla="*/ 0 h 10"/>
                        <a:gd name="T4" fmla="*/ 0 w 5"/>
                        <a:gd name="T5" fmla="*/ 10 h 10"/>
                        <a:gd name="T6" fmla="*/ 1 w 5"/>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0">
                          <a:moveTo>
                            <a:pt x="1" y="1"/>
                          </a:moveTo>
                          <a:lnTo>
                            <a:pt x="5" y="0"/>
                          </a:lnTo>
                          <a:lnTo>
                            <a:pt x="0" y="10"/>
                          </a:lnTo>
                          <a:lnTo>
                            <a:pt x="1" y="1"/>
                          </a:lnTo>
                          <a:close/>
                        </a:path>
                      </a:pathLst>
                    </a:custGeom>
                    <a:grpFill/>
                    <a:ln w="6350" cmpd="sng">
                      <a:solidFill>
                        <a:schemeClr val="bg1">
                          <a:lumMod val="85000"/>
                        </a:schemeClr>
                      </a:solidFill>
                      <a:round/>
                      <a:headEnd/>
                      <a:tailEnd/>
                    </a:ln>
                  </p:spPr>
                  <p:txBody>
                    <a:bodyPr/>
                    <a:lstStyle/>
                    <a:p>
                      <a:endParaRPr lang="en-GB" dirty="0"/>
                    </a:p>
                  </p:txBody>
                </p:sp>
                <p:sp>
                  <p:nvSpPr>
                    <p:cNvPr id="344" name="Freeform 513"/>
                    <p:cNvSpPr>
                      <a:spLocks/>
                    </p:cNvSpPr>
                    <p:nvPr/>
                  </p:nvSpPr>
                  <p:spPr bwMode="auto">
                    <a:xfrm>
                      <a:off x="7055" y="4266"/>
                      <a:ext cx="57" cy="21"/>
                    </a:xfrm>
                    <a:custGeom>
                      <a:avLst/>
                      <a:gdLst>
                        <a:gd name="T0" fmla="*/ 1 w 57"/>
                        <a:gd name="T1" fmla="*/ 14 h 21"/>
                        <a:gd name="T2" fmla="*/ 0 w 57"/>
                        <a:gd name="T3" fmla="*/ 9 h 21"/>
                        <a:gd name="T4" fmla="*/ 6 w 57"/>
                        <a:gd name="T5" fmla="*/ 1 h 21"/>
                        <a:gd name="T6" fmla="*/ 31 w 57"/>
                        <a:gd name="T7" fmla="*/ 0 h 21"/>
                        <a:gd name="T8" fmla="*/ 50 w 57"/>
                        <a:gd name="T9" fmla="*/ 5 h 21"/>
                        <a:gd name="T10" fmla="*/ 57 w 57"/>
                        <a:gd name="T11" fmla="*/ 18 h 21"/>
                        <a:gd name="T12" fmla="*/ 56 w 57"/>
                        <a:gd name="T13" fmla="*/ 21 h 21"/>
                        <a:gd name="T14" fmla="*/ 35 w 57"/>
                        <a:gd name="T15" fmla="*/ 11 h 21"/>
                        <a:gd name="T16" fmla="*/ 25 w 57"/>
                        <a:gd name="T17" fmla="*/ 13 h 21"/>
                        <a:gd name="T18" fmla="*/ 19 w 57"/>
                        <a:gd name="T19" fmla="*/ 9 h 21"/>
                        <a:gd name="T20" fmla="*/ 12 w 57"/>
                        <a:gd name="T21" fmla="*/ 14 h 21"/>
                        <a:gd name="T22" fmla="*/ 5 w 57"/>
                        <a:gd name="T23" fmla="*/ 8 h 21"/>
                        <a:gd name="T24" fmla="*/ 1 w 57"/>
                        <a:gd name="T25" fmla="*/ 14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21">
                          <a:moveTo>
                            <a:pt x="1" y="14"/>
                          </a:moveTo>
                          <a:lnTo>
                            <a:pt x="0" y="9"/>
                          </a:lnTo>
                          <a:lnTo>
                            <a:pt x="6" y="1"/>
                          </a:lnTo>
                          <a:lnTo>
                            <a:pt x="31" y="0"/>
                          </a:lnTo>
                          <a:lnTo>
                            <a:pt x="50" y="5"/>
                          </a:lnTo>
                          <a:lnTo>
                            <a:pt x="57" y="18"/>
                          </a:lnTo>
                          <a:lnTo>
                            <a:pt x="56" y="21"/>
                          </a:lnTo>
                          <a:lnTo>
                            <a:pt x="35" y="11"/>
                          </a:lnTo>
                          <a:lnTo>
                            <a:pt x="25" y="13"/>
                          </a:lnTo>
                          <a:lnTo>
                            <a:pt x="19" y="9"/>
                          </a:lnTo>
                          <a:lnTo>
                            <a:pt x="12" y="14"/>
                          </a:lnTo>
                          <a:lnTo>
                            <a:pt x="5" y="8"/>
                          </a:lnTo>
                          <a:lnTo>
                            <a:pt x="1" y="14"/>
                          </a:lnTo>
                          <a:close/>
                        </a:path>
                      </a:pathLst>
                    </a:custGeom>
                    <a:grpFill/>
                    <a:ln w="6350" cmpd="sng">
                      <a:solidFill>
                        <a:schemeClr val="bg1">
                          <a:lumMod val="85000"/>
                        </a:schemeClr>
                      </a:solidFill>
                      <a:round/>
                      <a:headEnd/>
                      <a:tailEnd/>
                    </a:ln>
                  </p:spPr>
                  <p:txBody>
                    <a:bodyPr/>
                    <a:lstStyle/>
                    <a:p>
                      <a:endParaRPr lang="en-GB" dirty="0"/>
                    </a:p>
                  </p:txBody>
                </p:sp>
                <p:sp>
                  <p:nvSpPr>
                    <p:cNvPr id="345" name="Freeform 514"/>
                    <p:cNvSpPr>
                      <a:spLocks/>
                    </p:cNvSpPr>
                    <p:nvPr/>
                  </p:nvSpPr>
                  <p:spPr bwMode="auto">
                    <a:xfrm>
                      <a:off x="7091" y="4246"/>
                      <a:ext cx="11" cy="6"/>
                    </a:xfrm>
                    <a:custGeom>
                      <a:avLst/>
                      <a:gdLst>
                        <a:gd name="T0" fmla="*/ 0 w 11"/>
                        <a:gd name="T1" fmla="*/ 1 h 6"/>
                        <a:gd name="T2" fmla="*/ 10 w 11"/>
                        <a:gd name="T3" fmla="*/ 0 h 6"/>
                        <a:gd name="T4" fmla="*/ 11 w 11"/>
                        <a:gd name="T5" fmla="*/ 4 h 6"/>
                        <a:gd name="T6" fmla="*/ 5 w 11"/>
                        <a:gd name="T7" fmla="*/ 6 h 6"/>
                        <a:gd name="T8" fmla="*/ 0 w 11"/>
                        <a:gd name="T9" fmla="*/ 1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6">
                          <a:moveTo>
                            <a:pt x="0" y="1"/>
                          </a:moveTo>
                          <a:lnTo>
                            <a:pt x="10" y="0"/>
                          </a:lnTo>
                          <a:lnTo>
                            <a:pt x="11" y="4"/>
                          </a:lnTo>
                          <a:lnTo>
                            <a:pt x="5" y="6"/>
                          </a:lnTo>
                          <a:lnTo>
                            <a:pt x="0" y="1"/>
                          </a:lnTo>
                          <a:close/>
                        </a:path>
                      </a:pathLst>
                    </a:custGeom>
                    <a:grpFill/>
                    <a:ln w="6350" cmpd="sng">
                      <a:solidFill>
                        <a:schemeClr val="bg1">
                          <a:lumMod val="85000"/>
                        </a:schemeClr>
                      </a:solidFill>
                      <a:round/>
                      <a:headEnd/>
                      <a:tailEnd/>
                    </a:ln>
                  </p:spPr>
                  <p:txBody>
                    <a:bodyPr/>
                    <a:lstStyle/>
                    <a:p>
                      <a:endParaRPr lang="en-GB" dirty="0"/>
                    </a:p>
                  </p:txBody>
                </p:sp>
                <p:sp>
                  <p:nvSpPr>
                    <p:cNvPr id="346" name="Freeform 515"/>
                    <p:cNvSpPr>
                      <a:spLocks/>
                    </p:cNvSpPr>
                    <p:nvPr/>
                  </p:nvSpPr>
                  <p:spPr bwMode="auto">
                    <a:xfrm>
                      <a:off x="7109" y="4231"/>
                      <a:ext cx="6" cy="6"/>
                    </a:xfrm>
                    <a:custGeom>
                      <a:avLst/>
                      <a:gdLst>
                        <a:gd name="T0" fmla="*/ 0 w 6"/>
                        <a:gd name="T1" fmla="*/ 1 h 6"/>
                        <a:gd name="T2" fmla="*/ 6 w 6"/>
                        <a:gd name="T3" fmla="*/ 0 h 6"/>
                        <a:gd name="T4" fmla="*/ 6 w 6"/>
                        <a:gd name="T5" fmla="*/ 6 h 6"/>
                        <a:gd name="T6" fmla="*/ 2 w 6"/>
                        <a:gd name="T7" fmla="*/ 5 h 6"/>
                        <a:gd name="T8" fmla="*/ 0 w 6"/>
                        <a:gd name="T9" fmla="*/ 1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0" y="1"/>
                          </a:moveTo>
                          <a:lnTo>
                            <a:pt x="6" y="0"/>
                          </a:lnTo>
                          <a:lnTo>
                            <a:pt x="6" y="6"/>
                          </a:lnTo>
                          <a:lnTo>
                            <a:pt x="2" y="5"/>
                          </a:lnTo>
                          <a:lnTo>
                            <a:pt x="0" y="1"/>
                          </a:lnTo>
                          <a:close/>
                        </a:path>
                      </a:pathLst>
                    </a:custGeom>
                    <a:grpFill/>
                    <a:ln w="6350" cmpd="sng">
                      <a:solidFill>
                        <a:schemeClr val="bg1">
                          <a:lumMod val="85000"/>
                        </a:schemeClr>
                      </a:solidFill>
                      <a:round/>
                      <a:headEnd/>
                      <a:tailEnd/>
                    </a:ln>
                  </p:spPr>
                  <p:txBody>
                    <a:bodyPr/>
                    <a:lstStyle/>
                    <a:p>
                      <a:endParaRPr lang="en-GB" dirty="0"/>
                    </a:p>
                  </p:txBody>
                </p:sp>
                <p:sp>
                  <p:nvSpPr>
                    <p:cNvPr id="347" name="Freeform 516"/>
                    <p:cNvSpPr>
                      <a:spLocks/>
                    </p:cNvSpPr>
                    <p:nvPr/>
                  </p:nvSpPr>
                  <p:spPr bwMode="auto">
                    <a:xfrm>
                      <a:off x="7104" y="4213"/>
                      <a:ext cx="16" cy="8"/>
                    </a:xfrm>
                    <a:custGeom>
                      <a:avLst/>
                      <a:gdLst>
                        <a:gd name="T0" fmla="*/ 0 w 16"/>
                        <a:gd name="T1" fmla="*/ 2 h 8"/>
                        <a:gd name="T2" fmla="*/ 5 w 16"/>
                        <a:gd name="T3" fmla="*/ 0 h 8"/>
                        <a:gd name="T4" fmla="*/ 16 w 16"/>
                        <a:gd name="T5" fmla="*/ 5 h 8"/>
                        <a:gd name="T6" fmla="*/ 8 w 16"/>
                        <a:gd name="T7" fmla="*/ 8 h 8"/>
                        <a:gd name="T8" fmla="*/ 0 w 16"/>
                        <a:gd name="T9" fmla="*/ 2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8">
                          <a:moveTo>
                            <a:pt x="0" y="2"/>
                          </a:moveTo>
                          <a:lnTo>
                            <a:pt x="5" y="0"/>
                          </a:lnTo>
                          <a:lnTo>
                            <a:pt x="16" y="5"/>
                          </a:lnTo>
                          <a:lnTo>
                            <a:pt x="8" y="8"/>
                          </a:lnTo>
                          <a:lnTo>
                            <a:pt x="0" y="2"/>
                          </a:lnTo>
                          <a:close/>
                        </a:path>
                      </a:pathLst>
                    </a:custGeom>
                    <a:grpFill/>
                    <a:ln w="6350" cmpd="sng">
                      <a:solidFill>
                        <a:schemeClr val="bg1">
                          <a:lumMod val="85000"/>
                        </a:schemeClr>
                      </a:solidFill>
                      <a:round/>
                      <a:headEnd/>
                      <a:tailEnd/>
                    </a:ln>
                  </p:spPr>
                  <p:txBody>
                    <a:bodyPr/>
                    <a:lstStyle/>
                    <a:p>
                      <a:endParaRPr lang="en-GB" dirty="0"/>
                    </a:p>
                  </p:txBody>
                </p:sp>
                <p:sp>
                  <p:nvSpPr>
                    <p:cNvPr id="348" name="Freeform 517"/>
                    <p:cNvSpPr>
                      <a:spLocks/>
                    </p:cNvSpPr>
                    <p:nvPr/>
                  </p:nvSpPr>
                  <p:spPr bwMode="auto">
                    <a:xfrm>
                      <a:off x="7204" y="4242"/>
                      <a:ext cx="25" cy="5"/>
                    </a:xfrm>
                    <a:custGeom>
                      <a:avLst/>
                      <a:gdLst>
                        <a:gd name="T0" fmla="*/ 6 w 25"/>
                        <a:gd name="T1" fmla="*/ 0 h 5"/>
                        <a:gd name="T2" fmla="*/ 23 w 25"/>
                        <a:gd name="T3" fmla="*/ 4 h 5"/>
                        <a:gd name="T4" fmla="*/ 25 w 25"/>
                        <a:gd name="T5" fmla="*/ 5 h 5"/>
                        <a:gd name="T6" fmla="*/ 0 w 25"/>
                        <a:gd name="T7" fmla="*/ 3 h 5"/>
                        <a:gd name="T8" fmla="*/ 6 w 2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
                          <a:moveTo>
                            <a:pt x="6" y="0"/>
                          </a:moveTo>
                          <a:lnTo>
                            <a:pt x="23" y="4"/>
                          </a:lnTo>
                          <a:lnTo>
                            <a:pt x="25" y="5"/>
                          </a:lnTo>
                          <a:lnTo>
                            <a:pt x="0" y="3"/>
                          </a:lnTo>
                          <a:lnTo>
                            <a:pt x="6" y="0"/>
                          </a:lnTo>
                          <a:close/>
                        </a:path>
                      </a:pathLst>
                    </a:custGeom>
                    <a:grpFill/>
                    <a:ln w="6350" cmpd="sng">
                      <a:solidFill>
                        <a:schemeClr val="bg1">
                          <a:lumMod val="85000"/>
                        </a:schemeClr>
                      </a:solidFill>
                      <a:round/>
                      <a:headEnd/>
                      <a:tailEnd/>
                    </a:ln>
                  </p:spPr>
                  <p:txBody>
                    <a:bodyPr/>
                    <a:lstStyle/>
                    <a:p>
                      <a:endParaRPr lang="en-GB" dirty="0"/>
                    </a:p>
                  </p:txBody>
                </p:sp>
                <p:sp>
                  <p:nvSpPr>
                    <p:cNvPr id="349" name="Freeform 518"/>
                    <p:cNvSpPr>
                      <a:spLocks/>
                    </p:cNvSpPr>
                    <p:nvPr/>
                  </p:nvSpPr>
                  <p:spPr bwMode="auto">
                    <a:xfrm>
                      <a:off x="7202" y="4227"/>
                      <a:ext cx="16" cy="9"/>
                    </a:xfrm>
                    <a:custGeom>
                      <a:avLst/>
                      <a:gdLst>
                        <a:gd name="T0" fmla="*/ 0 w 16"/>
                        <a:gd name="T1" fmla="*/ 0 h 9"/>
                        <a:gd name="T2" fmla="*/ 7 w 16"/>
                        <a:gd name="T3" fmla="*/ 0 h 9"/>
                        <a:gd name="T4" fmla="*/ 16 w 16"/>
                        <a:gd name="T5" fmla="*/ 8 h 9"/>
                        <a:gd name="T6" fmla="*/ 11 w 16"/>
                        <a:gd name="T7" fmla="*/ 9 h 9"/>
                        <a:gd name="T8" fmla="*/ 0 w 16"/>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9">
                          <a:moveTo>
                            <a:pt x="0" y="0"/>
                          </a:moveTo>
                          <a:lnTo>
                            <a:pt x="7" y="0"/>
                          </a:lnTo>
                          <a:lnTo>
                            <a:pt x="16" y="8"/>
                          </a:lnTo>
                          <a:lnTo>
                            <a:pt x="11" y="9"/>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50" name="Freeform 519"/>
                    <p:cNvSpPr>
                      <a:spLocks/>
                    </p:cNvSpPr>
                    <p:nvPr/>
                  </p:nvSpPr>
                  <p:spPr bwMode="auto">
                    <a:xfrm>
                      <a:off x="7058" y="4280"/>
                      <a:ext cx="5" cy="6"/>
                    </a:xfrm>
                    <a:custGeom>
                      <a:avLst/>
                      <a:gdLst>
                        <a:gd name="T0" fmla="*/ 0 w 5"/>
                        <a:gd name="T1" fmla="*/ 6 h 6"/>
                        <a:gd name="T2" fmla="*/ 0 w 5"/>
                        <a:gd name="T3" fmla="*/ 2 h 6"/>
                        <a:gd name="T4" fmla="*/ 5 w 5"/>
                        <a:gd name="T5" fmla="*/ 0 h 6"/>
                        <a:gd name="T6" fmla="*/ 0 w 5"/>
                        <a:gd name="T7" fmla="*/ 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0" y="6"/>
                          </a:moveTo>
                          <a:lnTo>
                            <a:pt x="0" y="2"/>
                          </a:lnTo>
                          <a:lnTo>
                            <a:pt x="5" y="0"/>
                          </a:lnTo>
                          <a:lnTo>
                            <a:pt x="0" y="6"/>
                          </a:lnTo>
                          <a:close/>
                        </a:path>
                      </a:pathLst>
                    </a:custGeom>
                    <a:grpFill/>
                    <a:ln w="6350" cmpd="sng">
                      <a:solidFill>
                        <a:schemeClr val="bg1">
                          <a:lumMod val="85000"/>
                        </a:schemeClr>
                      </a:solidFill>
                      <a:round/>
                      <a:headEnd/>
                      <a:tailEnd/>
                    </a:ln>
                  </p:spPr>
                  <p:txBody>
                    <a:bodyPr/>
                    <a:lstStyle/>
                    <a:p>
                      <a:endParaRPr lang="en-GB" dirty="0"/>
                    </a:p>
                  </p:txBody>
                </p:sp>
                <p:sp>
                  <p:nvSpPr>
                    <p:cNvPr id="351" name="Freeform 520"/>
                    <p:cNvSpPr>
                      <a:spLocks/>
                    </p:cNvSpPr>
                    <p:nvPr/>
                  </p:nvSpPr>
                  <p:spPr bwMode="auto">
                    <a:xfrm>
                      <a:off x="6827" y="4276"/>
                      <a:ext cx="6" cy="15"/>
                    </a:xfrm>
                    <a:custGeom>
                      <a:avLst/>
                      <a:gdLst>
                        <a:gd name="T0" fmla="*/ 3 w 6"/>
                        <a:gd name="T1" fmla="*/ 0 h 15"/>
                        <a:gd name="T2" fmla="*/ 6 w 6"/>
                        <a:gd name="T3" fmla="*/ 11 h 15"/>
                        <a:gd name="T4" fmla="*/ 2 w 6"/>
                        <a:gd name="T5" fmla="*/ 15 h 15"/>
                        <a:gd name="T6" fmla="*/ 0 w 6"/>
                        <a:gd name="T7" fmla="*/ 5 h 15"/>
                        <a:gd name="T8" fmla="*/ 3 w 6"/>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5">
                          <a:moveTo>
                            <a:pt x="3" y="0"/>
                          </a:moveTo>
                          <a:lnTo>
                            <a:pt x="6" y="11"/>
                          </a:lnTo>
                          <a:lnTo>
                            <a:pt x="2" y="15"/>
                          </a:lnTo>
                          <a:lnTo>
                            <a:pt x="0" y="5"/>
                          </a:lnTo>
                          <a:lnTo>
                            <a:pt x="3" y="0"/>
                          </a:lnTo>
                          <a:close/>
                        </a:path>
                      </a:pathLst>
                    </a:custGeom>
                    <a:grpFill/>
                    <a:ln w="6350" cmpd="sng">
                      <a:solidFill>
                        <a:schemeClr val="bg1">
                          <a:lumMod val="85000"/>
                        </a:schemeClr>
                      </a:solidFill>
                      <a:round/>
                      <a:headEnd/>
                      <a:tailEnd/>
                    </a:ln>
                  </p:spPr>
                  <p:txBody>
                    <a:bodyPr/>
                    <a:lstStyle/>
                    <a:p>
                      <a:endParaRPr lang="en-GB" dirty="0"/>
                    </a:p>
                  </p:txBody>
                </p:sp>
                <p:sp>
                  <p:nvSpPr>
                    <p:cNvPr id="352" name="Freeform 521"/>
                    <p:cNvSpPr>
                      <a:spLocks/>
                    </p:cNvSpPr>
                    <p:nvPr/>
                  </p:nvSpPr>
                  <p:spPr bwMode="auto">
                    <a:xfrm>
                      <a:off x="6618" y="4326"/>
                      <a:ext cx="178" cy="56"/>
                    </a:xfrm>
                    <a:custGeom>
                      <a:avLst/>
                      <a:gdLst>
                        <a:gd name="T0" fmla="*/ 132 w 178"/>
                        <a:gd name="T1" fmla="*/ 46 h 56"/>
                        <a:gd name="T2" fmla="*/ 123 w 178"/>
                        <a:gd name="T3" fmla="*/ 47 h 56"/>
                        <a:gd name="T4" fmla="*/ 107 w 178"/>
                        <a:gd name="T5" fmla="*/ 44 h 56"/>
                        <a:gd name="T6" fmla="*/ 85 w 178"/>
                        <a:gd name="T7" fmla="*/ 34 h 56"/>
                        <a:gd name="T8" fmla="*/ 67 w 178"/>
                        <a:gd name="T9" fmla="*/ 34 h 56"/>
                        <a:gd name="T10" fmla="*/ 61 w 178"/>
                        <a:gd name="T11" fmla="*/ 36 h 56"/>
                        <a:gd name="T12" fmla="*/ 32 w 178"/>
                        <a:gd name="T13" fmla="*/ 30 h 56"/>
                        <a:gd name="T14" fmla="*/ 21 w 178"/>
                        <a:gd name="T15" fmla="*/ 25 h 56"/>
                        <a:gd name="T16" fmla="*/ 24 w 178"/>
                        <a:gd name="T17" fmla="*/ 22 h 56"/>
                        <a:gd name="T18" fmla="*/ 2 w 178"/>
                        <a:gd name="T19" fmla="*/ 17 h 56"/>
                        <a:gd name="T20" fmla="*/ 0 w 178"/>
                        <a:gd name="T21" fmla="*/ 13 h 56"/>
                        <a:gd name="T22" fmla="*/ 6 w 178"/>
                        <a:gd name="T23" fmla="*/ 14 h 56"/>
                        <a:gd name="T24" fmla="*/ 14 w 178"/>
                        <a:gd name="T25" fmla="*/ 2 h 56"/>
                        <a:gd name="T26" fmla="*/ 18 w 178"/>
                        <a:gd name="T27" fmla="*/ 0 h 56"/>
                        <a:gd name="T28" fmla="*/ 30 w 178"/>
                        <a:gd name="T29" fmla="*/ 3 h 56"/>
                        <a:gd name="T30" fmla="*/ 40 w 178"/>
                        <a:gd name="T31" fmla="*/ 0 h 56"/>
                        <a:gd name="T32" fmla="*/ 42 w 178"/>
                        <a:gd name="T33" fmla="*/ 5 h 56"/>
                        <a:gd name="T34" fmla="*/ 58 w 178"/>
                        <a:gd name="T35" fmla="*/ 7 h 56"/>
                        <a:gd name="T36" fmla="*/ 69 w 178"/>
                        <a:gd name="T37" fmla="*/ 18 h 56"/>
                        <a:gd name="T38" fmla="*/ 98 w 178"/>
                        <a:gd name="T39" fmla="*/ 20 h 56"/>
                        <a:gd name="T40" fmla="*/ 104 w 178"/>
                        <a:gd name="T41" fmla="*/ 12 h 56"/>
                        <a:gd name="T42" fmla="*/ 109 w 178"/>
                        <a:gd name="T43" fmla="*/ 9 h 56"/>
                        <a:gd name="T44" fmla="*/ 114 w 178"/>
                        <a:gd name="T45" fmla="*/ 15 h 56"/>
                        <a:gd name="T46" fmla="*/ 119 w 178"/>
                        <a:gd name="T47" fmla="*/ 13 h 56"/>
                        <a:gd name="T48" fmla="*/ 139 w 178"/>
                        <a:gd name="T49" fmla="*/ 19 h 56"/>
                        <a:gd name="T50" fmla="*/ 149 w 178"/>
                        <a:gd name="T51" fmla="*/ 34 h 56"/>
                        <a:gd name="T52" fmla="*/ 176 w 178"/>
                        <a:gd name="T53" fmla="*/ 36 h 56"/>
                        <a:gd name="T54" fmla="*/ 175 w 178"/>
                        <a:gd name="T55" fmla="*/ 48 h 56"/>
                        <a:gd name="T56" fmla="*/ 178 w 178"/>
                        <a:gd name="T57" fmla="*/ 56 h 56"/>
                        <a:gd name="T58" fmla="*/ 152 w 178"/>
                        <a:gd name="T59" fmla="*/ 46 h 56"/>
                        <a:gd name="T60" fmla="*/ 143 w 178"/>
                        <a:gd name="T61" fmla="*/ 48 h 56"/>
                        <a:gd name="T62" fmla="*/ 132 w 178"/>
                        <a:gd name="T63" fmla="*/ 46 h 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8" h="56">
                          <a:moveTo>
                            <a:pt x="132" y="46"/>
                          </a:moveTo>
                          <a:lnTo>
                            <a:pt x="123" y="47"/>
                          </a:lnTo>
                          <a:lnTo>
                            <a:pt x="107" y="44"/>
                          </a:lnTo>
                          <a:lnTo>
                            <a:pt x="85" y="34"/>
                          </a:lnTo>
                          <a:lnTo>
                            <a:pt x="67" y="34"/>
                          </a:lnTo>
                          <a:lnTo>
                            <a:pt x="61" y="36"/>
                          </a:lnTo>
                          <a:lnTo>
                            <a:pt x="32" y="30"/>
                          </a:lnTo>
                          <a:lnTo>
                            <a:pt x="21" y="25"/>
                          </a:lnTo>
                          <a:lnTo>
                            <a:pt x="24" y="22"/>
                          </a:lnTo>
                          <a:lnTo>
                            <a:pt x="2" y="17"/>
                          </a:lnTo>
                          <a:lnTo>
                            <a:pt x="0" y="13"/>
                          </a:lnTo>
                          <a:lnTo>
                            <a:pt x="6" y="14"/>
                          </a:lnTo>
                          <a:lnTo>
                            <a:pt x="14" y="2"/>
                          </a:lnTo>
                          <a:lnTo>
                            <a:pt x="18" y="0"/>
                          </a:lnTo>
                          <a:lnTo>
                            <a:pt x="30" y="3"/>
                          </a:lnTo>
                          <a:lnTo>
                            <a:pt x="40" y="0"/>
                          </a:lnTo>
                          <a:lnTo>
                            <a:pt x="42" y="5"/>
                          </a:lnTo>
                          <a:lnTo>
                            <a:pt x="58" y="7"/>
                          </a:lnTo>
                          <a:lnTo>
                            <a:pt x="69" y="18"/>
                          </a:lnTo>
                          <a:lnTo>
                            <a:pt x="98" y="20"/>
                          </a:lnTo>
                          <a:lnTo>
                            <a:pt x="104" y="12"/>
                          </a:lnTo>
                          <a:lnTo>
                            <a:pt x="109" y="9"/>
                          </a:lnTo>
                          <a:lnTo>
                            <a:pt x="114" y="15"/>
                          </a:lnTo>
                          <a:lnTo>
                            <a:pt x="119" y="13"/>
                          </a:lnTo>
                          <a:lnTo>
                            <a:pt x="139" y="19"/>
                          </a:lnTo>
                          <a:lnTo>
                            <a:pt x="149" y="34"/>
                          </a:lnTo>
                          <a:lnTo>
                            <a:pt x="176" y="36"/>
                          </a:lnTo>
                          <a:lnTo>
                            <a:pt x="175" y="48"/>
                          </a:lnTo>
                          <a:lnTo>
                            <a:pt x="178" y="56"/>
                          </a:lnTo>
                          <a:lnTo>
                            <a:pt x="152" y="46"/>
                          </a:lnTo>
                          <a:lnTo>
                            <a:pt x="143" y="48"/>
                          </a:lnTo>
                          <a:lnTo>
                            <a:pt x="132" y="46"/>
                          </a:lnTo>
                          <a:close/>
                        </a:path>
                      </a:pathLst>
                    </a:custGeom>
                    <a:grpFill/>
                    <a:ln w="6350" cmpd="sng">
                      <a:solidFill>
                        <a:schemeClr val="bg1">
                          <a:lumMod val="85000"/>
                        </a:schemeClr>
                      </a:solidFill>
                      <a:round/>
                      <a:headEnd/>
                      <a:tailEnd/>
                    </a:ln>
                  </p:spPr>
                  <p:txBody>
                    <a:bodyPr/>
                    <a:lstStyle/>
                    <a:p>
                      <a:endParaRPr lang="en-GB" dirty="0"/>
                    </a:p>
                  </p:txBody>
                </p:sp>
                <p:sp>
                  <p:nvSpPr>
                    <p:cNvPr id="353" name="Freeform 522"/>
                    <p:cNvSpPr>
                      <a:spLocks/>
                    </p:cNvSpPr>
                    <p:nvPr/>
                  </p:nvSpPr>
                  <p:spPr bwMode="auto">
                    <a:xfrm>
                      <a:off x="6664" y="4261"/>
                      <a:ext cx="12" cy="11"/>
                    </a:xfrm>
                    <a:custGeom>
                      <a:avLst/>
                      <a:gdLst>
                        <a:gd name="T0" fmla="*/ 2 w 12"/>
                        <a:gd name="T1" fmla="*/ 0 h 11"/>
                        <a:gd name="T2" fmla="*/ 12 w 12"/>
                        <a:gd name="T3" fmla="*/ 4 h 11"/>
                        <a:gd name="T4" fmla="*/ 10 w 12"/>
                        <a:gd name="T5" fmla="*/ 11 h 11"/>
                        <a:gd name="T6" fmla="*/ 0 w 12"/>
                        <a:gd name="T7" fmla="*/ 10 h 11"/>
                        <a:gd name="T8" fmla="*/ 2 w 12"/>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1">
                          <a:moveTo>
                            <a:pt x="2" y="0"/>
                          </a:moveTo>
                          <a:lnTo>
                            <a:pt x="12" y="4"/>
                          </a:lnTo>
                          <a:lnTo>
                            <a:pt x="10" y="11"/>
                          </a:lnTo>
                          <a:lnTo>
                            <a:pt x="0" y="10"/>
                          </a:lnTo>
                          <a:lnTo>
                            <a:pt x="2" y="0"/>
                          </a:lnTo>
                          <a:close/>
                        </a:path>
                      </a:pathLst>
                    </a:custGeom>
                    <a:grpFill/>
                    <a:ln w="6350" cmpd="sng">
                      <a:solidFill>
                        <a:schemeClr val="bg1">
                          <a:lumMod val="85000"/>
                        </a:schemeClr>
                      </a:solidFill>
                      <a:round/>
                      <a:headEnd/>
                      <a:tailEnd/>
                    </a:ln>
                  </p:spPr>
                  <p:txBody>
                    <a:bodyPr/>
                    <a:lstStyle/>
                    <a:p>
                      <a:endParaRPr lang="en-GB" dirty="0"/>
                    </a:p>
                  </p:txBody>
                </p:sp>
                <p:sp>
                  <p:nvSpPr>
                    <p:cNvPr id="354" name="Freeform 523"/>
                    <p:cNvSpPr>
                      <a:spLocks/>
                    </p:cNvSpPr>
                    <p:nvPr/>
                  </p:nvSpPr>
                  <p:spPr bwMode="auto">
                    <a:xfrm>
                      <a:off x="6617" y="4241"/>
                      <a:ext cx="29" cy="29"/>
                    </a:xfrm>
                    <a:custGeom>
                      <a:avLst/>
                      <a:gdLst>
                        <a:gd name="T0" fmla="*/ 0 w 29"/>
                        <a:gd name="T1" fmla="*/ 8 h 29"/>
                        <a:gd name="T2" fmla="*/ 4 w 29"/>
                        <a:gd name="T3" fmla="*/ 2 h 29"/>
                        <a:gd name="T4" fmla="*/ 10 w 29"/>
                        <a:gd name="T5" fmla="*/ 5 h 29"/>
                        <a:gd name="T6" fmla="*/ 13 w 29"/>
                        <a:gd name="T7" fmla="*/ 0 h 29"/>
                        <a:gd name="T8" fmla="*/ 21 w 29"/>
                        <a:gd name="T9" fmla="*/ 18 h 29"/>
                        <a:gd name="T10" fmla="*/ 29 w 29"/>
                        <a:gd name="T11" fmla="*/ 19 h 29"/>
                        <a:gd name="T12" fmla="*/ 29 w 29"/>
                        <a:gd name="T13" fmla="*/ 29 h 29"/>
                        <a:gd name="T14" fmla="*/ 17 w 29"/>
                        <a:gd name="T15" fmla="*/ 25 h 29"/>
                        <a:gd name="T16" fmla="*/ 11 w 29"/>
                        <a:gd name="T17" fmla="*/ 13 h 29"/>
                        <a:gd name="T18" fmla="*/ 0 w 29"/>
                        <a:gd name="T19" fmla="*/ 8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9">
                          <a:moveTo>
                            <a:pt x="0" y="8"/>
                          </a:moveTo>
                          <a:lnTo>
                            <a:pt x="4" y="2"/>
                          </a:lnTo>
                          <a:lnTo>
                            <a:pt x="10" y="5"/>
                          </a:lnTo>
                          <a:lnTo>
                            <a:pt x="13" y="0"/>
                          </a:lnTo>
                          <a:lnTo>
                            <a:pt x="21" y="18"/>
                          </a:lnTo>
                          <a:lnTo>
                            <a:pt x="29" y="19"/>
                          </a:lnTo>
                          <a:lnTo>
                            <a:pt x="29" y="29"/>
                          </a:lnTo>
                          <a:lnTo>
                            <a:pt x="17" y="25"/>
                          </a:lnTo>
                          <a:lnTo>
                            <a:pt x="11" y="13"/>
                          </a:lnTo>
                          <a:lnTo>
                            <a:pt x="0" y="8"/>
                          </a:lnTo>
                          <a:close/>
                        </a:path>
                      </a:pathLst>
                    </a:custGeom>
                    <a:grpFill/>
                    <a:ln w="6350" cmpd="sng">
                      <a:solidFill>
                        <a:schemeClr val="bg1">
                          <a:lumMod val="85000"/>
                        </a:schemeClr>
                      </a:solidFill>
                      <a:round/>
                      <a:headEnd/>
                      <a:tailEnd/>
                    </a:ln>
                  </p:spPr>
                  <p:txBody>
                    <a:bodyPr/>
                    <a:lstStyle/>
                    <a:p>
                      <a:endParaRPr lang="en-GB" dirty="0"/>
                    </a:p>
                  </p:txBody>
                </p:sp>
                <p:sp>
                  <p:nvSpPr>
                    <p:cNvPr id="355" name="Freeform 524"/>
                    <p:cNvSpPr>
                      <a:spLocks/>
                    </p:cNvSpPr>
                    <p:nvPr/>
                  </p:nvSpPr>
                  <p:spPr bwMode="auto">
                    <a:xfrm>
                      <a:off x="6600" y="4218"/>
                      <a:ext cx="4" cy="5"/>
                    </a:xfrm>
                    <a:custGeom>
                      <a:avLst/>
                      <a:gdLst>
                        <a:gd name="T0" fmla="*/ 0 w 4"/>
                        <a:gd name="T1" fmla="*/ 4 h 5"/>
                        <a:gd name="T2" fmla="*/ 3 w 4"/>
                        <a:gd name="T3" fmla="*/ 0 h 5"/>
                        <a:gd name="T4" fmla="*/ 4 w 4"/>
                        <a:gd name="T5" fmla="*/ 5 h 5"/>
                        <a:gd name="T6" fmla="*/ 1 w 4"/>
                        <a:gd name="T7" fmla="*/ 5 h 5"/>
                        <a:gd name="T8" fmla="*/ 0 w 4"/>
                        <a:gd name="T9" fmla="*/ 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0" y="4"/>
                          </a:moveTo>
                          <a:lnTo>
                            <a:pt x="3" y="0"/>
                          </a:lnTo>
                          <a:lnTo>
                            <a:pt x="4" y="5"/>
                          </a:lnTo>
                          <a:lnTo>
                            <a:pt x="1" y="5"/>
                          </a:lnTo>
                          <a:lnTo>
                            <a:pt x="0" y="4"/>
                          </a:lnTo>
                          <a:close/>
                        </a:path>
                      </a:pathLst>
                    </a:custGeom>
                    <a:grpFill/>
                    <a:ln w="6350" cmpd="sng">
                      <a:solidFill>
                        <a:schemeClr val="bg1">
                          <a:lumMod val="85000"/>
                        </a:schemeClr>
                      </a:solidFill>
                      <a:round/>
                      <a:headEnd/>
                      <a:tailEnd/>
                    </a:ln>
                  </p:spPr>
                  <p:txBody>
                    <a:bodyPr/>
                    <a:lstStyle/>
                    <a:p>
                      <a:endParaRPr lang="en-GB" dirty="0"/>
                    </a:p>
                  </p:txBody>
                </p:sp>
                <p:sp>
                  <p:nvSpPr>
                    <p:cNvPr id="356" name="Freeform 525"/>
                    <p:cNvSpPr>
                      <a:spLocks/>
                    </p:cNvSpPr>
                    <p:nvPr/>
                  </p:nvSpPr>
                  <p:spPr bwMode="auto">
                    <a:xfrm>
                      <a:off x="6600" y="4189"/>
                      <a:ext cx="5" cy="6"/>
                    </a:xfrm>
                    <a:custGeom>
                      <a:avLst/>
                      <a:gdLst>
                        <a:gd name="T0" fmla="*/ 5 w 5"/>
                        <a:gd name="T1" fmla="*/ 2 h 6"/>
                        <a:gd name="T2" fmla="*/ 4 w 5"/>
                        <a:gd name="T3" fmla="*/ 6 h 6"/>
                        <a:gd name="T4" fmla="*/ 0 w 5"/>
                        <a:gd name="T5" fmla="*/ 0 h 6"/>
                        <a:gd name="T6" fmla="*/ 5 w 5"/>
                        <a:gd name="T7" fmla="*/ 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2"/>
                          </a:moveTo>
                          <a:lnTo>
                            <a:pt x="4" y="6"/>
                          </a:lnTo>
                          <a:lnTo>
                            <a:pt x="0" y="0"/>
                          </a:lnTo>
                          <a:lnTo>
                            <a:pt x="5" y="2"/>
                          </a:lnTo>
                          <a:close/>
                        </a:path>
                      </a:pathLst>
                    </a:custGeom>
                    <a:grpFill/>
                    <a:ln w="6350" cmpd="sng">
                      <a:solidFill>
                        <a:schemeClr val="bg1">
                          <a:lumMod val="85000"/>
                        </a:schemeClr>
                      </a:solidFill>
                      <a:round/>
                      <a:headEnd/>
                      <a:tailEnd/>
                    </a:ln>
                  </p:spPr>
                  <p:txBody>
                    <a:bodyPr/>
                    <a:lstStyle/>
                    <a:p>
                      <a:endParaRPr lang="en-GB" dirty="0"/>
                    </a:p>
                  </p:txBody>
                </p:sp>
                <p:sp>
                  <p:nvSpPr>
                    <p:cNvPr id="357" name="Freeform 526"/>
                    <p:cNvSpPr>
                      <a:spLocks/>
                    </p:cNvSpPr>
                    <p:nvPr/>
                  </p:nvSpPr>
                  <p:spPr bwMode="auto">
                    <a:xfrm>
                      <a:off x="6492" y="4231"/>
                      <a:ext cx="10" cy="15"/>
                    </a:xfrm>
                    <a:custGeom>
                      <a:avLst/>
                      <a:gdLst>
                        <a:gd name="T0" fmla="*/ 0 w 10"/>
                        <a:gd name="T1" fmla="*/ 0 h 15"/>
                        <a:gd name="T2" fmla="*/ 4 w 10"/>
                        <a:gd name="T3" fmla="*/ 0 h 15"/>
                        <a:gd name="T4" fmla="*/ 10 w 10"/>
                        <a:gd name="T5" fmla="*/ 15 h 15"/>
                        <a:gd name="T6" fmla="*/ 1 w 10"/>
                        <a:gd name="T7" fmla="*/ 10 h 15"/>
                        <a:gd name="T8" fmla="*/ 0 w 10"/>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5">
                          <a:moveTo>
                            <a:pt x="0" y="0"/>
                          </a:moveTo>
                          <a:lnTo>
                            <a:pt x="4" y="0"/>
                          </a:lnTo>
                          <a:lnTo>
                            <a:pt x="10" y="15"/>
                          </a:lnTo>
                          <a:lnTo>
                            <a:pt x="1" y="10"/>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58" name="Freeform 527"/>
                    <p:cNvSpPr>
                      <a:spLocks/>
                    </p:cNvSpPr>
                    <p:nvPr/>
                  </p:nvSpPr>
                  <p:spPr bwMode="auto">
                    <a:xfrm>
                      <a:off x="6556" y="4181"/>
                      <a:ext cx="9" cy="5"/>
                    </a:xfrm>
                    <a:custGeom>
                      <a:avLst/>
                      <a:gdLst>
                        <a:gd name="T0" fmla="*/ 0 w 9"/>
                        <a:gd name="T1" fmla="*/ 0 h 5"/>
                        <a:gd name="T2" fmla="*/ 8 w 9"/>
                        <a:gd name="T3" fmla="*/ 1 h 5"/>
                        <a:gd name="T4" fmla="*/ 9 w 9"/>
                        <a:gd name="T5" fmla="*/ 5 h 5"/>
                        <a:gd name="T6" fmla="*/ 0 w 9"/>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5">
                          <a:moveTo>
                            <a:pt x="0" y="0"/>
                          </a:moveTo>
                          <a:lnTo>
                            <a:pt x="8" y="1"/>
                          </a:lnTo>
                          <a:lnTo>
                            <a:pt x="9" y="5"/>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359" name="Freeform 528"/>
                    <p:cNvSpPr>
                      <a:spLocks/>
                    </p:cNvSpPr>
                    <p:nvPr/>
                  </p:nvSpPr>
                  <p:spPr bwMode="auto">
                    <a:xfrm>
                      <a:off x="6544" y="4173"/>
                      <a:ext cx="7" cy="5"/>
                    </a:xfrm>
                    <a:custGeom>
                      <a:avLst/>
                      <a:gdLst>
                        <a:gd name="T0" fmla="*/ 6 w 7"/>
                        <a:gd name="T1" fmla="*/ 5 h 5"/>
                        <a:gd name="T2" fmla="*/ 0 w 7"/>
                        <a:gd name="T3" fmla="*/ 0 h 5"/>
                        <a:gd name="T4" fmla="*/ 7 w 7"/>
                        <a:gd name="T5" fmla="*/ 0 h 5"/>
                        <a:gd name="T6" fmla="*/ 6 w 7"/>
                        <a:gd name="T7" fmla="*/ 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5">
                          <a:moveTo>
                            <a:pt x="6" y="5"/>
                          </a:moveTo>
                          <a:lnTo>
                            <a:pt x="0" y="0"/>
                          </a:lnTo>
                          <a:lnTo>
                            <a:pt x="7" y="0"/>
                          </a:lnTo>
                          <a:lnTo>
                            <a:pt x="6" y="5"/>
                          </a:lnTo>
                          <a:close/>
                        </a:path>
                      </a:pathLst>
                    </a:custGeom>
                    <a:grpFill/>
                    <a:ln w="6350" cmpd="sng">
                      <a:solidFill>
                        <a:schemeClr val="bg1">
                          <a:lumMod val="85000"/>
                        </a:schemeClr>
                      </a:solidFill>
                      <a:round/>
                      <a:headEnd/>
                      <a:tailEnd/>
                    </a:ln>
                  </p:spPr>
                  <p:txBody>
                    <a:bodyPr/>
                    <a:lstStyle/>
                    <a:p>
                      <a:endParaRPr lang="en-GB" dirty="0"/>
                    </a:p>
                  </p:txBody>
                </p:sp>
                <p:sp>
                  <p:nvSpPr>
                    <p:cNvPr id="360" name="Freeform 529"/>
                    <p:cNvSpPr>
                      <a:spLocks/>
                    </p:cNvSpPr>
                    <p:nvPr/>
                  </p:nvSpPr>
                  <p:spPr bwMode="auto">
                    <a:xfrm>
                      <a:off x="6461" y="4183"/>
                      <a:ext cx="15" cy="17"/>
                    </a:xfrm>
                    <a:custGeom>
                      <a:avLst/>
                      <a:gdLst>
                        <a:gd name="T0" fmla="*/ 0 w 15"/>
                        <a:gd name="T1" fmla="*/ 3 h 17"/>
                        <a:gd name="T2" fmla="*/ 5 w 15"/>
                        <a:gd name="T3" fmla="*/ 0 h 17"/>
                        <a:gd name="T4" fmla="*/ 15 w 15"/>
                        <a:gd name="T5" fmla="*/ 9 h 17"/>
                        <a:gd name="T6" fmla="*/ 15 w 15"/>
                        <a:gd name="T7" fmla="*/ 17 h 17"/>
                        <a:gd name="T8" fmla="*/ 0 w 15"/>
                        <a:gd name="T9" fmla="*/ 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7">
                          <a:moveTo>
                            <a:pt x="0" y="3"/>
                          </a:moveTo>
                          <a:lnTo>
                            <a:pt x="5" y="0"/>
                          </a:lnTo>
                          <a:lnTo>
                            <a:pt x="15" y="9"/>
                          </a:lnTo>
                          <a:lnTo>
                            <a:pt x="15" y="17"/>
                          </a:lnTo>
                          <a:lnTo>
                            <a:pt x="0" y="3"/>
                          </a:lnTo>
                          <a:close/>
                        </a:path>
                      </a:pathLst>
                    </a:custGeom>
                    <a:grpFill/>
                    <a:ln w="6350" cmpd="sng">
                      <a:solidFill>
                        <a:schemeClr val="bg1">
                          <a:lumMod val="85000"/>
                        </a:schemeClr>
                      </a:solidFill>
                      <a:round/>
                      <a:headEnd/>
                      <a:tailEnd/>
                    </a:ln>
                  </p:spPr>
                  <p:txBody>
                    <a:bodyPr/>
                    <a:lstStyle/>
                    <a:p>
                      <a:endParaRPr lang="en-GB" dirty="0"/>
                    </a:p>
                  </p:txBody>
                </p:sp>
                <p:sp>
                  <p:nvSpPr>
                    <p:cNvPr id="361" name="Freeform 530"/>
                    <p:cNvSpPr>
                      <a:spLocks/>
                    </p:cNvSpPr>
                    <p:nvPr/>
                  </p:nvSpPr>
                  <p:spPr bwMode="auto">
                    <a:xfrm>
                      <a:off x="6434" y="4156"/>
                      <a:ext cx="13" cy="11"/>
                    </a:xfrm>
                    <a:custGeom>
                      <a:avLst/>
                      <a:gdLst>
                        <a:gd name="T0" fmla="*/ 0 w 13"/>
                        <a:gd name="T1" fmla="*/ 2 h 11"/>
                        <a:gd name="T2" fmla="*/ 2 w 13"/>
                        <a:gd name="T3" fmla="*/ 0 h 11"/>
                        <a:gd name="T4" fmla="*/ 13 w 13"/>
                        <a:gd name="T5" fmla="*/ 11 h 11"/>
                        <a:gd name="T6" fmla="*/ 0 w 13"/>
                        <a:gd name="T7" fmla="*/ 2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1">
                          <a:moveTo>
                            <a:pt x="0" y="2"/>
                          </a:moveTo>
                          <a:lnTo>
                            <a:pt x="2" y="0"/>
                          </a:lnTo>
                          <a:lnTo>
                            <a:pt x="13" y="11"/>
                          </a:lnTo>
                          <a:lnTo>
                            <a:pt x="0" y="2"/>
                          </a:lnTo>
                          <a:close/>
                        </a:path>
                      </a:pathLst>
                    </a:custGeom>
                    <a:grpFill/>
                    <a:ln w="6350" cmpd="sng">
                      <a:solidFill>
                        <a:schemeClr val="bg1">
                          <a:lumMod val="85000"/>
                        </a:schemeClr>
                      </a:solidFill>
                      <a:round/>
                      <a:headEnd/>
                      <a:tailEnd/>
                    </a:ln>
                  </p:spPr>
                  <p:txBody>
                    <a:bodyPr/>
                    <a:lstStyle/>
                    <a:p>
                      <a:endParaRPr lang="en-GB" dirty="0"/>
                    </a:p>
                  </p:txBody>
                </p:sp>
                <p:sp>
                  <p:nvSpPr>
                    <p:cNvPr id="362" name="Freeform 531"/>
                    <p:cNvSpPr>
                      <a:spLocks/>
                    </p:cNvSpPr>
                    <p:nvPr/>
                  </p:nvSpPr>
                  <p:spPr bwMode="auto">
                    <a:xfrm>
                      <a:off x="6945" y="4303"/>
                      <a:ext cx="8" cy="13"/>
                    </a:xfrm>
                    <a:custGeom>
                      <a:avLst/>
                      <a:gdLst>
                        <a:gd name="T0" fmla="*/ 2 w 8"/>
                        <a:gd name="T1" fmla="*/ 1 h 13"/>
                        <a:gd name="T2" fmla="*/ 8 w 8"/>
                        <a:gd name="T3" fmla="*/ 0 h 13"/>
                        <a:gd name="T4" fmla="*/ 7 w 8"/>
                        <a:gd name="T5" fmla="*/ 13 h 13"/>
                        <a:gd name="T6" fmla="*/ 0 w 8"/>
                        <a:gd name="T7" fmla="*/ 12 h 13"/>
                        <a:gd name="T8" fmla="*/ 2 w 8"/>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3">
                          <a:moveTo>
                            <a:pt x="2" y="1"/>
                          </a:moveTo>
                          <a:lnTo>
                            <a:pt x="8" y="0"/>
                          </a:lnTo>
                          <a:lnTo>
                            <a:pt x="7" y="13"/>
                          </a:lnTo>
                          <a:lnTo>
                            <a:pt x="0" y="12"/>
                          </a:lnTo>
                          <a:lnTo>
                            <a:pt x="2" y="1"/>
                          </a:lnTo>
                          <a:close/>
                        </a:path>
                      </a:pathLst>
                    </a:custGeom>
                    <a:grpFill/>
                    <a:ln w="6350" cmpd="sng">
                      <a:solidFill>
                        <a:schemeClr val="bg1">
                          <a:lumMod val="85000"/>
                        </a:schemeClr>
                      </a:solidFill>
                      <a:round/>
                      <a:headEnd/>
                      <a:tailEnd/>
                    </a:ln>
                  </p:spPr>
                  <p:txBody>
                    <a:bodyPr/>
                    <a:lstStyle/>
                    <a:p>
                      <a:endParaRPr lang="en-GB" dirty="0"/>
                    </a:p>
                  </p:txBody>
                </p:sp>
              </p:grpSp>
            </p:grpSp>
            <p:grpSp>
              <p:nvGrpSpPr>
                <p:cNvPr id="297" name="Group 532"/>
                <p:cNvGrpSpPr>
                  <a:grpSpLocks/>
                </p:cNvGrpSpPr>
                <p:nvPr/>
              </p:nvGrpSpPr>
              <p:grpSpPr bwMode="auto">
                <a:xfrm>
                  <a:off x="4021" y="2310"/>
                  <a:ext cx="464" cy="500"/>
                  <a:chOff x="5893" y="3466"/>
                  <a:chExt cx="569" cy="613"/>
                </a:xfrm>
                <a:grpFill/>
              </p:grpSpPr>
              <p:sp>
                <p:nvSpPr>
                  <p:cNvPr id="305" name="Freeform 533"/>
                  <p:cNvSpPr>
                    <a:spLocks/>
                  </p:cNvSpPr>
                  <p:nvPr/>
                </p:nvSpPr>
                <p:spPr bwMode="auto">
                  <a:xfrm>
                    <a:off x="5893" y="3466"/>
                    <a:ext cx="569" cy="589"/>
                  </a:xfrm>
                  <a:custGeom>
                    <a:avLst/>
                    <a:gdLst>
                      <a:gd name="T0" fmla="*/ 234 w 569"/>
                      <a:gd name="T1" fmla="*/ 166 h 589"/>
                      <a:gd name="T2" fmla="*/ 329 w 569"/>
                      <a:gd name="T3" fmla="*/ 210 h 589"/>
                      <a:gd name="T4" fmla="*/ 391 w 569"/>
                      <a:gd name="T5" fmla="*/ 211 h 589"/>
                      <a:gd name="T6" fmla="*/ 391 w 569"/>
                      <a:gd name="T7" fmla="*/ 186 h 589"/>
                      <a:gd name="T8" fmla="*/ 406 w 569"/>
                      <a:gd name="T9" fmla="*/ 198 h 589"/>
                      <a:gd name="T10" fmla="*/ 420 w 569"/>
                      <a:gd name="T11" fmla="*/ 212 h 589"/>
                      <a:gd name="T12" fmla="*/ 460 w 569"/>
                      <a:gd name="T13" fmla="*/ 194 h 589"/>
                      <a:gd name="T14" fmla="*/ 515 w 569"/>
                      <a:gd name="T15" fmla="*/ 156 h 589"/>
                      <a:gd name="T16" fmla="*/ 548 w 569"/>
                      <a:gd name="T17" fmla="*/ 162 h 589"/>
                      <a:gd name="T18" fmla="*/ 564 w 569"/>
                      <a:gd name="T19" fmla="*/ 175 h 589"/>
                      <a:gd name="T20" fmla="*/ 564 w 569"/>
                      <a:gd name="T21" fmla="*/ 188 h 589"/>
                      <a:gd name="T22" fmla="*/ 529 w 569"/>
                      <a:gd name="T23" fmla="*/ 217 h 589"/>
                      <a:gd name="T24" fmla="*/ 508 w 569"/>
                      <a:gd name="T25" fmla="*/ 270 h 589"/>
                      <a:gd name="T26" fmla="*/ 486 w 569"/>
                      <a:gd name="T27" fmla="*/ 293 h 589"/>
                      <a:gd name="T28" fmla="*/ 478 w 569"/>
                      <a:gd name="T29" fmla="*/ 313 h 589"/>
                      <a:gd name="T30" fmla="*/ 450 w 569"/>
                      <a:gd name="T31" fmla="*/ 283 h 589"/>
                      <a:gd name="T32" fmla="*/ 427 w 569"/>
                      <a:gd name="T33" fmla="*/ 241 h 589"/>
                      <a:gd name="T34" fmla="*/ 415 w 569"/>
                      <a:gd name="T35" fmla="*/ 226 h 589"/>
                      <a:gd name="T36" fmla="*/ 402 w 569"/>
                      <a:gd name="T37" fmla="*/ 224 h 589"/>
                      <a:gd name="T38" fmla="*/ 392 w 569"/>
                      <a:gd name="T39" fmla="*/ 235 h 589"/>
                      <a:gd name="T40" fmla="*/ 393 w 569"/>
                      <a:gd name="T41" fmla="*/ 243 h 589"/>
                      <a:gd name="T42" fmla="*/ 396 w 569"/>
                      <a:gd name="T43" fmla="*/ 276 h 589"/>
                      <a:gd name="T44" fmla="*/ 400 w 569"/>
                      <a:gd name="T45" fmla="*/ 315 h 589"/>
                      <a:gd name="T46" fmla="*/ 390 w 569"/>
                      <a:gd name="T47" fmla="*/ 308 h 589"/>
                      <a:gd name="T48" fmla="*/ 368 w 569"/>
                      <a:gd name="T49" fmla="*/ 338 h 589"/>
                      <a:gd name="T50" fmla="*/ 313 w 569"/>
                      <a:gd name="T51" fmla="*/ 387 h 589"/>
                      <a:gd name="T52" fmla="*/ 256 w 569"/>
                      <a:gd name="T53" fmla="*/ 428 h 589"/>
                      <a:gd name="T54" fmla="*/ 233 w 569"/>
                      <a:gd name="T55" fmla="*/ 447 h 589"/>
                      <a:gd name="T56" fmla="*/ 228 w 569"/>
                      <a:gd name="T57" fmla="*/ 520 h 589"/>
                      <a:gd name="T58" fmla="*/ 213 w 569"/>
                      <a:gd name="T59" fmla="*/ 559 h 589"/>
                      <a:gd name="T60" fmla="*/ 195 w 569"/>
                      <a:gd name="T61" fmla="*/ 582 h 589"/>
                      <a:gd name="T62" fmla="*/ 168 w 569"/>
                      <a:gd name="T63" fmla="*/ 572 h 589"/>
                      <a:gd name="T64" fmla="*/ 131 w 569"/>
                      <a:gd name="T65" fmla="*/ 481 h 589"/>
                      <a:gd name="T66" fmla="*/ 112 w 569"/>
                      <a:gd name="T67" fmla="*/ 444 h 589"/>
                      <a:gd name="T68" fmla="*/ 93 w 569"/>
                      <a:gd name="T69" fmla="*/ 385 h 589"/>
                      <a:gd name="T70" fmla="*/ 89 w 569"/>
                      <a:gd name="T71" fmla="*/ 358 h 589"/>
                      <a:gd name="T72" fmla="*/ 93 w 569"/>
                      <a:gd name="T73" fmla="*/ 305 h 589"/>
                      <a:gd name="T74" fmla="*/ 61 w 569"/>
                      <a:gd name="T75" fmla="*/ 334 h 589"/>
                      <a:gd name="T76" fmla="*/ 18 w 569"/>
                      <a:gd name="T77" fmla="*/ 304 h 589"/>
                      <a:gd name="T78" fmla="*/ 46 w 569"/>
                      <a:gd name="T79" fmla="*/ 286 h 589"/>
                      <a:gd name="T80" fmla="*/ 0 w 569"/>
                      <a:gd name="T81" fmla="*/ 274 h 589"/>
                      <a:gd name="T82" fmla="*/ 17 w 569"/>
                      <a:gd name="T83" fmla="*/ 261 h 589"/>
                      <a:gd name="T84" fmla="*/ 54 w 569"/>
                      <a:gd name="T85" fmla="*/ 265 h 589"/>
                      <a:gd name="T86" fmla="*/ 42 w 569"/>
                      <a:gd name="T87" fmla="*/ 229 h 589"/>
                      <a:gd name="T88" fmla="*/ 32 w 569"/>
                      <a:gd name="T89" fmla="*/ 204 h 589"/>
                      <a:gd name="T90" fmla="*/ 75 w 569"/>
                      <a:gd name="T91" fmla="*/ 185 h 589"/>
                      <a:gd name="T92" fmla="*/ 106 w 569"/>
                      <a:gd name="T93" fmla="*/ 142 h 589"/>
                      <a:gd name="T94" fmla="*/ 122 w 569"/>
                      <a:gd name="T95" fmla="*/ 120 h 589"/>
                      <a:gd name="T96" fmla="*/ 131 w 569"/>
                      <a:gd name="T97" fmla="*/ 106 h 589"/>
                      <a:gd name="T98" fmla="*/ 144 w 569"/>
                      <a:gd name="T99" fmla="*/ 89 h 589"/>
                      <a:gd name="T100" fmla="*/ 130 w 569"/>
                      <a:gd name="T101" fmla="*/ 75 h 589"/>
                      <a:gd name="T102" fmla="*/ 121 w 569"/>
                      <a:gd name="T103" fmla="*/ 58 h 589"/>
                      <a:gd name="T104" fmla="*/ 114 w 569"/>
                      <a:gd name="T105" fmla="*/ 44 h 589"/>
                      <a:gd name="T106" fmla="*/ 115 w 569"/>
                      <a:gd name="T107" fmla="*/ 29 h 589"/>
                      <a:gd name="T108" fmla="*/ 164 w 569"/>
                      <a:gd name="T109" fmla="*/ 29 h 589"/>
                      <a:gd name="T110" fmla="*/ 187 w 569"/>
                      <a:gd name="T111" fmla="*/ 13 h 589"/>
                      <a:gd name="T112" fmla="*/ 234 w 569"/>
                      <a:gd name="T113" fmla="*/ 14 h 589"/>
                      <a:gd name="T114" fmla="*/ 225 w 569"/>
                      <a:gd name="T115" fmla="*/ 38 h 589"/>
                      <a:gd name="T116" fmla="*/ 214 w 569"/>
                      <a:gd name="T117" fmla="*/ 62 h 589"/>
                      <a:gd name="T118" fmla="*/ 214 w 569"/>
                      <a:gd name="T119" fmla="*/ 86 h 589"/>
                      <a:gd name="T120" fmla="*/ 210 w 569"/>
                      <a:gd name="T121" fmla="*/ 95 h 589"/>
                      <a:gd name="T122" fmla="*/ 224 w 569"/>
                      <a:gd name="T123" fmla="*/ 115 h 5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69" h="589">
                        <a:moveTo>
                          <a:pt x="254" y="134"/>
                        </a:moveTo>
                        <a:lnTo>
                          <a:pt x="240" y="145"/>
                        </a:lnTo>
                        <a:lnTo>
                          <a:pt x="234" y="166"/>
                        </a:lnTo>
                        <a:lnTo>
                          <a:pt x="287" y="197"/>
                        </a:lnTo>
                        <a:lnTo>
                          <a:pt x="317" y="198"/>
                        </a:lnTo>
                        <a:lnTo>
                          <a:pt x="329" y="210"/>
                        </a:lnTo>
                        <a:lnTo>
                          <a:pt x="372" y="220"/>
                        </a:lnTo>
                        <a:lnTo>
                          <a:pt x="388" y="218"/>
                        </a:lnTo>
                        <a:lnTo>
                          <a:pt x="391" y="211"/>
                        </a:lnTo>
                        <a:lnTo>
                          <a:pt x="386" y="206"/>
                        </a:lnTo>
                        <a:lnTo>
                          <a:pt x="388" y="202"/>
                        </a:lnTo>
                        <a:lnTo>
                          <a:pt x="391" y="186"/>
                        </a:lnTo>
                        <a:lnTo>
                          <a:pt x="402" y="182"/>
                        </a:lnTo>
                        <a:lnTo>
                          <a:pt x="402" y="196"/>
                        </a:lnTo>
                        <a:lnTo>
                          <a:pt x="406" y="198"/>
                        </a:lnTo>
                        <a:lnTo>
                          <a:pt x="402" y="202"/>
                        </a:lnTo>
                        <a:lnTo>
                          <a:pt x="405" y="208"/>
                        </a:lnTo>
                        <a:lnTo>
                          <a:pt x="420" y="212"/>
                        </a:lnTo>
                        <a:lnTo>
                          <a:pt x="465" y="207"/>
                        </a:lnTo>
                        <a:lnTo>
                          <a:pt x="469" y="198"/>
                        </a:lnTo>
                        <a:lnTo>
                          <a:pt x="460" y="194"/>
                        </a:lnTo>
                        <a:lnTo>
                          <a:pt x="460" y="188"/>
                        </a:lnTo>
                        <a:lnTo>
                          <a:pt x="486" y="178"/>
                        </a:lnTo>
                        <a:lnTo>
                          <a:pt x="515" y="156"/>
                        </a:lnTo>
                        <a:lnTo>
                          <a:pt x="529" y="157"/>
                        </a:lnTo>
                        <a:lnTo>
                          <a:pt x="544" y="151"/>
                        </a:lnTo>
                        <a:lnTo>
                          <a:pt x="548" y="162"/>
                        </a:lnTo>
                        <a:lnTo>
                          <a:pt x="551" y="163"/>
                        </a:lnTo>
                        <a:lnTo>
                          <a:pt x="550" y="172"/>
                        </a:lnTo>
                        <a:lnTo>
                          <a:pt x="564" y="175"/>
                        </a:lnTo>
                        <a:lnTo>
                          <a:pt x="569" y="180"/>
                        </a:lnTo>
                        <a:lnTo>
                          <a:pt x="569" y="185"/>
                        </a:lnTo>
                        <a:lnTo>
                          <a:pt x="564" y="188"/>
                        </a:lnTo>
                        <a:lnTo>
                          <a:pt x="562" y="201"/>
                        </a:lnTo>
                        <a:lnTo>
                          <a:pt x="547" y="202"/>
                        </a:lnTo>
                        <a:lnTo>
                          <a:pt x="529" y="217"/>
                        </a:lnTo>
                        <a:lnTo>
                          <a:pt x="528" y="231"/>
                        </a:lnTo>
                        <a:lnTo>
                          <a:pt x="518" y="244"/>
                        </a:lnTo>
                        <a:lnTo>
                          <a:pt x="508" y="270"/>
                        </a:lnTo>
                        <a:lnTo>
                          <a:pt x="492" y="275"/>
                        </a:lnTo>
                        <a:lnTo>
                          <a:pt x="491" y="292"/>
                        </a:lnTo>
                        <a:lnTo>
                          <a:pt x="486" y="293"/>
                        </a:lnTo>
                        <a:lnTo>
                          <a:pt x="485" y="296"/>
                        </a:lnTo>
                        <a:lnTo>
                          <a:pt x="488" y="308"/>
                        </a:lnTo>
                        <a:lnTo>
                          <a:pt x="478" y="313"/>
                        </a:lnTo>
                        <a:lnTo>
                          <a:pt x="468" y="275"/>
                        </a:lnTo>
                        <a:lnTo>
                          <a:pt x="458" y="289"/>
                        </a:lnTo>
                        <a:lnTo>
                          <a:pt x="450" y="283"/>
                        </a:lnTo>
                        <a:lnTo>
                          <a:pt x="447" y="271"/>
                        </a:lnTo>
                        <a:lnTo>
                          <a:pt x="470" y="246"/>
                        </a:lnTo>
                        <a:lnTo>
                          <a:pt x="427" y="241"/>
                        </a:lnTo>
                        <a:lnTo>
                          <a:pt x="421" y="236"/>
                        </a:lnTo>
                        <a:lnTo>
                          <a:pt x="417" y="221"/>
                        </a:lnTo>
                        <a:lnTo>
                          <a:pt x="415" y="226"/>
                        </a:lnTo>
                        <a:lnTo>
                          <a:pt x="410" y="226"/>
                        </a:lnTo>
                        <a:lnTo>
                          <a:pt x="406" y="218"/>
                        </a:lnTo>
                        <a:lnTo>
                          <a:pt x="402" y="224"/>
                        </a:lnTo>
                        <a:lnTo>
                          <a:pt x="396" y="216"/>
                        </a:lnTo>
                        <a:lnTo>
                          <a:pt x="390" y="229"/>
                        </a:lnTo>
                        <a:lnTo>
                          <a:pt x="392" y="235"/>
                        </a:lnTo>
                        <a:lnTo>
                          <a:pt x="399" y="236"/>
                        </a:lnTo>
                        <a:lnTo>
                          <a:pt x="400" y="243"/>
                        </a:lnTo>
                        <a:lnTo>
                          <a:pt x="393" y="243"/>
                        </a:lnTo>
                        <a:lnTo>
                          <a:pt x="386" y="253"/>
                        </a:lnTo>
                        <a:lnTo>
                          <a:pt x="397" y="263"/>
                        </a:lnTo>
                        <a:lnTo>
                          <a:pt x="396" y="276"/>
                        </a:lnTo>
                        <a:lnTo>
                          <a:pt x="405" y="319"/>
                        </a:lnTo>
                        <a:lnTo>
                          <a:pt x="402" y="320"/>
                        </a:lnTo>
                        <a:lnTo>
                          <a:pt x="400" y="315"/>
                        </a:lnTo>
                        <a:lnTo>
                          <a:pt x="400" y="319"/>
                        </a:lnTo>
                        <a:lnTo>
                          <a:pt x="393" y="322"/>
                        </a:lnTo>
                        <a:lnTo>
                          <a:pt x="390" y="308"/>
                        </a:lnTo>
                        <a:lnTo>
                          <a:pt x="386" y="316"/>
                        </a:lnTo>
                        <a:lnTo>
                          <a:pt x="368" y="324"/>
                        </a:lnTo>
                        <a:lnTo>
                          <a:pt x="368" y="338"/>
                        </a:lnTo>
                        <a:lnTo>
                          <a:pt x="354" y="353"/>
                        </a:lnTo>
                        <a:lnTo>
                          <a:pt x="329" y="367"/>
                        </a:lnTo>
                        <a:lnTo>
                          <a:pt x="313" y="387"/>
                        </a:lnTo>
                        <a:lnTo>
                          <a:pt x="279" y="413"/>
                        </a:lnTo>
                        <a:lnTo>
                          <a:pt x="274" y="423"/>
                        </a:lnTo>
                        <a:lnTo>
                          <a:pt x="256" y="428"/>
                        </a:lnTo>
                        <a:lnTo>
                          <a:pt x="249" y="440"/>
                        </a:lnTo>
                        <a:lnTo>
                          <a:pt x="238" y="440"/>
                        </a:lnTo>
                        <a:lnTo>
                          <a:pt x="233" y="447"/>
                        </a:lnTo>
                        <a:lnTo>
                          <a:pt x="234" y="481"/>
                        </a:lnTo>
                        <a:lnTo>
                          <a:pt x="238" y="490"/>
                        </a:lnTo>
                        <a:lnTo>
                          <a:pt x="228" y="520"/>
                        </a:lnTo>
                        <a:lnTo>
                          <a:pt x="229" y="546"/>
                        </a:lnTo>
                        <a:lnTo>
                          <a:pt x="220" y="546"/>
                        </a:lnTo>
                        <a:lnTo>
                          <a:pt x="213" y="559"/>
                        </a:lnTo>
                        <a:lnTo>
                          <a:pt x="213" y="565"/>
                        </a:lnTo>
                        <a:lnTo>
                          <a:pt x="197" y="570"/>
                        </a:lnTo>
                        <a:lnTo>
                          <a:pt x="195" y="582"/>
                        </a:lnTo>
                        <a:lnTo>
                          <a:pt x="187" y="589"/>
                        </a:lnTo>
                        <a:lnTo>
                          <a:pt x="181" y="589"/>
                        </a:lnTo>
                        <a:lnTo>
                          <a:pt x="168" y="572"/>
                        </a:lnTo>
                        <a:lnTo>
                          <a:pt x="150" y="523"/>
                        </a:lnTo>
                        <a:lnTo>
                          <a:pt x="137" y="506"/>
                        </a:lnTo>
                        <a:lnTo>
                          <a:pt x="131" y="481"/>
                        </a:lnTo>
                        <a:lnTo>
                          <a:pt x="116" y="454"/>
                        </a:lnTo>
                        <a:lnTo>
                          <a:pt x="115" y="443"/>
                        </a:lnTo>
                        <a:lnTo>
                          <a:pt x="112" y="444"/>
                        </a:lnTo>
                        <a:lnTo>
                          <a:pt x="109" y="438"/>
                        </a:lnTo>
                        <a:lnTo>
                          <a:pt x="102" y="423"/>
                        </a:lnTo>
                        <a:lnTo>
                          <a:pt x="93" y="385"/>
                        </a:lnTo>
                        <a:lnTo>
                          <a:pt x="95" y="372"/>
                        </a:lnTo>
                        <a:lnTo>
                          <a:pt x="92" y="372"/>
                        </a:lnTo>
                        <a:lnTo>
                          <a:pt x="89" y="358"/>
                        </a:lnTo>
                        <a:lnTo>
                          <a:pt x="92" y="342"/>
                        </a:lnTo>
                        <a:lnTo>
                          <a:pt x="86" y="313"/>
                        </a:lnTo>
                        <a:lnTo>
                          <a:pt x="93" y="305"/>
                        </a:lnTo>
                        <a:lnTo>
                          <a:pt x="81" y="303"/>
                        </a:lnTo>
                        <a:lnTo>
                          <a:pt x="75" y="329"/>
                        </a:lnTo>
                        <a:lnTo>
                          <a:pt x="61" y="334"/>
                        </a:lnTo>
                        <a:lnTo>
                          <a:pt x="47" y="334"/>
                        </a:lnTo>
                        <a:lnTo>
                          <a:pt x="19" y="309"/>
                        </a:lnTo>
                        <a:lnTo>
                          <a:pt x="18" y="304"/>
                        </a:lnTo>
                        <a:lnTo>
                          <a:pt x="37" y="302"/>
                        </a:lnTo>
                        <a:lnTo>
                          <a:pt x="44" y="296"/>
                        </a:lnTo>
                        <a:lnTo>
                          <a:pt x="46" y="286"/>
                        </a:lnTo>
                        <a:lnTo>
                          <a:pt x="33" y="293"/>
                        </a:lnTo>
                        <a:lnTo>
                          <a:pt x="18" y="293"/>
                        </a:lnTo>
                        <a:lnTo>
                          <a:pt x="0" y="274"/>
                        </a:lnTo>
                        <a:lnTo>
                          <a:pt x="6" y="270"/>
                        </a:lnTo>
                        <a:lnTo>
                          <a:pt x="16" y="270"/>
                        </a:lnTo>
                        <a:lnTo>
                          <a:pt x="17" y="261"/>
                        </a:lnTo>
                        <a:lnTo>
                          <a:pt x="40" y="266"/>
                        </a:lnTo>
                        <a:lnTo>
                          <a:pt x="49" y="260"/>
                        </a:lnTo>
                        <a:lnTo>
                          <a:pt x="54" y="265"/>
                        </a:lnTo>
                        <a:lnTo>
                          <a:pt x="61" y="261"/>
                        </a:lnTo>
                        <a:lnTo>
                          <a:pt x="52" y="234"/>
                        </a:lnTo>
                        <a:lnTo>
                          <a:pt x="42" y="229"/>
                        </a:lnTo>
                        <a:lnTo>
                          <a:pt x="44" y="217"/>
                        </a:lnTo>
                        <a:lnTo>
                          <a:pt x="30" y="214"/>
                        </a:lnTo>
                        <a:lnTo>
                          <a:pt x="32" y="204"/>
                        </a:lnTo>
                        <a:lnTo>
                          <a:pt x="49" y="182"/>
                        </a:lnTo>
                        <a:lnTo>
                          <a:pt x="56" y="190"/>
                        </a:lnTo>
                        <a:lnTo>
                          <a:pt x="75" y="185"/>
                        </a:lnTo>
                        <a:lnTo>
                          <a:pt x="85" y="168"/>
                        </a:lnTo>
                        <a:lnTo>
                          <a:pt x="95" y="162"/>
                        </a:lnTo>
                        <a:lnTo>
                          <a:pt x="106" y="142"/>
                        </a:lnTo>
                        <a:lnTo>
                          <a:pt x="113" y="139"/>
                        </a:lnTo>
                        <a:lnTo>
                          <a:pt x="114" y="132"/>
                        </a:lnTo>
                        <a:lnTo>
                          <a:pt x="122" y="120"/>
                        </a:lnTo>
                        <a:lnTo>
                          <a:pt x="134" y="115"/>
                        </a:lnTo>
                        <a:lnTo>
                          <a:pt x="127" y="111"/>
                        </a:lnTo>
                        <a:lnTo>
                          <a:pt x="131" y="106"/>
                        </a:lnTo>
                        <a:lnTo>
                          <a:pt x="127" y="102"/>
                        </a:lnTo>
                        <a:lnTo>
                          <a:pt x="130" y="96"/>
                        </a:lnTo>
                        <a:lnTo>
                          <a:pt x="144" y="89"/>
                        </a:lnTo>
                        <a:lnTo>
                          <a:pt x="141" y="83"/>
                        </a:lnTo>
                        <a:lnTo>
                          <a:pt x="131" y="82"/>
                        </a:lnTo>
                        <a:lnTo>
                          <a:pt x="130" y="75"/>
                        </a:lnTo>
                        <a:lnTo>
                          <a:pt x="122" y="73"/>
                        </a:lnTo>
                        <a:lnTo>
                          <a:pt x="115" y="65"/>
                        </a:lnTo>
                        <a:lnTo>
                          <a:pt x="121" y="58"/>
                        </a:lnTo>
                        <a:lnTo>
                          <a:pt x="116" y="52"/>
                        </a:lnTo>
                        <a:lnTo>
                          <a:pt x="121" y="48"/>
                        </a:lnTo>
                        <a:lnTo>
                          <a:pt x="114" y="44"/>
                        </a:lnTo>
                        <a:lnTo>
                          <a:pt x="116" y="40"/>
                        </a:lnTo>
                        <a:lnTo>
                          <a:pt x="113" y="38"/>
                        </a:lnTo>
                        <a:lnTo>
                          <a:pt x="115" y="29"/>
                        </a:lnTo>
                        <a:lnTo>
                          <a:pt x="122" y="27"/>
                        </a:lnTo>
                        <a:lnTo>
                          <a:pt x="147" y="34"/>
                        </a:lnTo>
                        <a:lnTo>
                          <a:pt x="164" y="29"/>
                        </a:lnTo>
                        <a:lnTo>
                          <a:pt x="171" y="30"/>
                        </a:lnTo>
                        <a:lnTo>
                          <a:pt x="175" y="22"/>
                        </a:lnTo>
                        <a:lnTo>
                          <a:pt x="187" y="13"/>
                        </a:lnTo>
                        <a:lnTo>
                          <a:pt x="220" y="0"/>
                        </a:lnTo>
                        <a:lnTo>
                          <a:pt x="233" y="9"/>
                        </a:lnTo>
                        <a:lnTo>
                          <a:pt x="234" y="14"/>
                        </a:lnTo>
                        <a:lnTo>
                          <a:pt x="240" y="12"/>
                        </a:lnTo>
                        <a:lnTo>
                          <a:pt x="234" y="30"/>
                        </a:lnTo>
                        <a:lnTo>
                          <a:pt x="225" y="38"/>
                        </a:lnTo>
                        <a:lnTo>
                          <a:pt x="225" y="46"/>
                        </a:lnTo>
                        <a:lnTo>
                          <a:pt x="213" y="48"/>
                        </a:lnTo>
                        <a:lnTo>
                          <a:pt x="214" y="62"/>
                        </a:lnTo>
                        <a:lnTo>
                          <a:pt x="223" y="67"/>
                        </a:lnTo>
                        <a:lnTo>
                          <a:pt x="225" y="77"/>
                        </a:lnTo>
                        <a:lnTo>
                          <a:pt x="214" y="86"/>
                        </a:lnTo>
                        <a:lnTo>
                          <a:pt x="209" y="78"/>
                        </a:lnTo>
                        <a:lnTo>
                          <a:pt x="204" y="82"/>
                        </a:lnTo>
                        <a:lnTo>
                          <a:pt x="210" y="95"/>
                        </a:lnTo>
                        <a:lnTo>
                          <a:pt x="209" y="106"/>
                        </a:lnTo>
                        <a:lnTo>
                          <a:pt x="214" y="116"/>
                        </a:lnTo>
                        <a:lnTo>
                          <a:pt x="224" y="115"/>
                        </a:lnTo>
                        <a:lnTo>
                          <a:pt x="254" y="134"/>
                        </a:lnTo>
                        <a:close/>
                      </a:path>
                    </a:pathLst>
                  </a:custGeom>
                  <a:grpFill/>
                  <a:ln w="6350" cmpd="sng">
                    <a:solidFill>
                      <a:schemeClr val="bg1">
                        <a:lumMod val="85000"/>
                      </a:schemeClr>
                    </a:solidFill>
                    <a:round/>
                    <a:headEnd/>
                    <a:tailEnd/>
                  </a:ln>
                </p:spPr>
                <p:txBody>
                  <a:bodyPr/>
                  <a:lstStyle/>
                  <a:p>
                    <a:endParaRPr lang="en-GB" dirty="0"/>
                  </a:p>
                </p:txBody>
              </p:sp>
              <p:sp>
                <p:nvSpPr>
                  <p:cNvPr id="306" name="Freeform 534"/>
                  <p:cNvSpPr>
                    <a:spLocks/>
                  </p:cNvSpPr>
                  <p:nvPr/>
                </p:nvSpPr>
                <p:spPr bwMode="auto">
                  <a:xfrm>
                    <a:off x="6369" y="3948"/>
                    <a:ext cx="8" cy="39"/>
                  </a:xfrm>
                  <a:custGeom>
                    <a:avLst/>
                    <a:gdLst>
                      <a:gd name="T0" fmla="*/ 8 w 8"/>
                      <a:gd name="T1" fmla="*/ 0 h 39"/>
                      <a:gd name="T2" fmla="*/ 0 w 8"/>
                      <a:gd name="T3" fmla="*/ 33 h 39"/>
                      <a:gd name="T4" fmla="*/ 3 w 8"/>
                      <a:gd name="T5" fmla="*/ 39 h 39"/>
                      <a:gd name="T6" fmla="*/ 8 w 8"/>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39">
                        <a:moveTo>
                          <a:pt x="8" y="0"/>
                        </a:moveTo>
                        <a:lnTo>
                          <a:pt x="0" y="33"/>
                        </a:lnTo>
                        <a:lnTo>
                          <a:pt x="3" y="39"/>
                        </a:lnTo>
                        <a:lnTo>
                          <a:pt x="8" y="0"/>
                        </a:lnTo>
                        <a:close/>
                      </a:path>
                    </a:pathLst>
                  </a:custGeom>
                  <a:grpFill/>
                  <a:ln w="6350" cmpd="sng">
                    <a:solidFill>
                      <a:schemeClr val="bg1">
                        <a:lumMod val="85000"/>
                      </a:schemeClr>
                    </a:solidFill>
                    <a:round/>
                    <a:headEnd/>
                    <a:tailEnd/>
                  </a:ln>
                </p:spPr>
                <p:txBody>
                  <a:bodyPr/>
                  <a:lstStyle/>
                  <a:p>
                    <a:endParaRPr lang="en-GB" dirty="0"/>
                  </a:p>
                </p:txBody>
              </p:sp>
              <p:sp>
                <p:nvSpPr>
                  <p:cNvPr id="307" name="Freeform 535"/>
                  <p:cNvSpPr>
                    <a:spLocks/>
                  </p:cNvSpPr>
                  <p:nvPr/>
                </p:nvSpPr>
                <p:spPr bwMode="auto">
                  <a:xfrm>
                    <a:off x="6392" y="4071"/>
                    <a:ext cx="3" cy="8"/>
                  </a:xfrm>
                  <a:custGeom>
                    <a:avLst/>
                    <a:gdLst>
                      <a:gd name="T0" fmla="*/ 3 w 3"/>
                      <a:gd name="T1" fmla="*/ 0 h 8"/>
                      <a:gd name="T2" fmla="*/ 0 w 3"/>
                      <a:gd name="T3" fmla="*/ 2 h 8"/>
                      <a:gd name="T4" fmla="*/ 1 w 3"/>
                      <a:gd name="T5" fmla="*/ 8 h 8"/>
                      <a:gd name="T6" fmla="*/ 3 w 3"/>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8">
                        <a:moveTo>
                          <a:pt x="3" y="0"/>
                        </a:moveTo>
                        <a:lnTo>
                          <a:pt x="0" y="2"/>
                        </a:lnTo>
                        <a:lnTo>
                          <a:pt x="1" y="8"/>
                        </a:lnTo>
                        <a:lnTo>
                          <a:pt x="3" y="0"/>
                        </a:lnTo>
                        <a:close/>
                      </a:path>
                    </a:pathLst>
                  </a:custGeom>
                  <a:grpFill/>
                  <a:ln w="6350" cmpd="sng">
                    <a:solidFill>
                      <a:schemeClr val="bg1">
                        <a:lumMod val="85000"/>
                      </a:schemeClr>
                    </a:solidFill>
                    <a:round/>
                    <a:headEnd/>
                    <a:tailEnd/>
                  </a:ln>
                </p:spPr>
                <p:txBody>
                  <a:bodyPr/>
                  <a:lstStyle/>
                  <a:p>
                    <a:endParaRPr lang="en-GB" dirty="0"/>
                  </a:p>
                </p:txBody>
              </p:sp>
            </p:grpSp>
            <p:sp>
              <p:nvSpPr>
                <p:cNvPr id="298" name="Freeform 536"/>
                <p:cNvSpPr>
                  <a:spLocks/>
                </p:cNvSpPr>
                <p:nvPr/>
              </p:nvSpPr>
              <p:spPr bwMode="auto">
                <a:xfrm>
                  <a:off x="4334" y="1952"/>
                  <a:ext cx="501" cy="245"/>
                </a:xfrm>
                <a:custGeom>
                  <a:avLst/>
                  <a:gdLst>
                    <a:gd name="T0" fmla="*/ 0 w 614"/>
                    <a:gd name="T1" fmla="*/ 79 h 300"/>
                    <a:gd name="T2" fmla="*/ 5 w 614"/>
                    <a:gd name="T3" fmla="*/ 91 h 300"/>
                    <a:gd name="T4" fmla="*/ 16 w 614"/>
                    <a:gd name="T5" fmla="*/ 104 h 300"/>
                    <a:gd name="T6" fmla="*/ 37 w 614"/>
                    <a:gd name="T7" fmla="*/ 108 h 300"/>
                    <a:gd name="T8" fmla="*/ 39 w 614"/>
                    <a:gd name="T9" fmla="*/ 113 h 300"/>
                    <a:gd name="T10" fmla="*/ 47 w 614"/>
                    <a:gd name="T11" fmla="*/ 136 h 300"/>
                    <a:gd name="T12" fmla="*/ 48 w 614"/>
                    <a:gd name="T13" fmla="*/ 155 h 300"/>
                    <a:gd name="T14" fmla="*/ 46 w 614"/>
                    <a:gd name="T15" fmla="*/ 164 h 300"/>
                    <a:gd name="T16" fmla="*/ 71 w 614"/>
                    <a:gd name="T17" fmla="*/ 172 h 300"/>
                    <a:gd name="T18" fmla="*/ 82 w 614"/>
                    <a:gd name="T19" fmla="*/ 171 h 300"/>
                    <a:gd name="T20" fmla="*/ 118 w 614"/>
                    <a:gd name="T21" fmla="*/ 187 h 300"/>
                    <a:gd name="T22" fmla="*/ 131 w 614"/>
                    <a:gd name="T23" fmla="*/ 207 h 300"/>
                    <a:gd name="T24" fmla="*/ 146 w 614"/>
                    <a:gd name="T25" fmla="*/ 221 h 300"/>
                    <a:gd name="T26" fmla="*/ 206 w 614"/>
                    <a:gd name="T27" fmla="*/ 219 h 300"/>
                    <a:gd name="T28" fmla="*/ 232 w 614"/>
                    <a:gd name="T29" fmla="*/ 233 h 300"/>
                    <a:gd name="T30" fmla="*/ 270 w 614"/>
                    <a:gd name="T31" fmla="*/ 245 h 300"/>
                    <a:gd name="T32" fmla="*/ 314 w 614"/>
                    <a:gd name="T33" fmla="*/ 228 h 300"/>
                    <a:gd name="T34" fmla="*/ 335 w 614"/>
                    <a:gd name="T35" fmla="*/ 229 h 300"/>
                    <a:gd name="T36" fmla="*/ 352 w 614"/>
                    <a:gd name="T37" fmla="*/ 224 h 300"/>
                    <a:gd name="T38" fmla="*/ 382 w 614"/>
                    <a:gd name="T39" fmla="*/ 198 h 300"/>
                    <a:gd name="T40" fmla="*/ 375 w 614"/>
                    <a:gd name="T41" fmla="*/ 187 h 300"/>
                    <a:gd name="T42" fmla="*/ 382 w 614"/>
                    <a:gd name="T43" fmla="*/ 172 h 300"/>
                    <a:gd name="T44" fmla="*/ 388 w 614"/>
                    <a:gd name="T45" fmla="*/ 170 h 300"/>
                    <a:gd name="T46" fmla="*/ 407 w 614"/>
                    <a:gd name="T47" fmla="*/ 176 h 300"/>
                    <a:gd name="T48" fmla="*/ 427 w 614"/>
                    <a:gd name="T49" fmla="*/ 160 h 300"/>
                    <a:gd name="T50" fmla="*/ 440 w 614"/>
                    <a:gd name="T51" fmla="*/ 156 h 300"/>
                    <a:gd name="T52" fmla="*/ 459 w 614"/>
                    <a:gd name="T53" fmla="*/ 136 h 300"/>
                    <a:gd name="T54" fmla="*/ 501 w 614"/>
                    <a:gd name="T55" fmla="*/ 132 h 300"/>
                    <a:gd name="T56" fmla="*/ 496 w 614"/>
                    <a:gd name="T57" fmla="*/ 126 h 300"/>
                    <a:gd name="T58" fmla="*/ 495 w 614"/>
                    <a:gd name="T59" fmla="*/ 117 h 300"/>
                    <a:gd name="T60" fmla="*/ 481 w 614"/>
                    <a:gd name="T61" fmla="*/ 101 h 300"/>
                    <a:gd name="T62" fmla="*/ 462 w 614"/>
                    <a:gd name="T63" fmla="*/ 113 h 300"/>
                    <a:gd name="T64" fmla="*/ 441 w 614"/>
                    <a:gd name="T65" fmla="*/ 110 h 300"/>
                    <a:gd name="T66" fmla="*/ 438 w 614"/>
                    <a:gd name="T67" fmla="*/ 100 h 300"/>
                    <a:gd name="T68" fmla="*/ 440 w 614"/>
                    <a:gd name="T69" fmla="*/ 75 h 300"/>
                    <a:gd name="T70" fmla="*/ 452 w 614"/>
                    <a:gd name="T71" fmla="*/ 56 h 300"/>
                    <a:gd name="T72" fmla="*/ 441 w 614"/>
                    <a:gd name="T73" fmla="*/ 57 h 300"/>
                    <a:gd name="T74" fmla="*/ 423 w 614"/>
                    <a:gd name="T75" fmla="*/ 49 h 300"/>
                    <a:gd name="T76" fmla="*/ 398 w 614"/>
                    <a:gd name="T77" fmla="*/ 65 h 300"/>
                    <a:gd name="T78" fmla="*/ 366 w 614"/>
                    <a:gd name="T79" fmla="*/ 75 h 300"/>
                    <a:gd name="T80" fmla="*/ 352 w 614"/>
                    <a:gd name="T81" fmla="*/ 73 h 300"/>
                    <a:gd name="T82" fmla="*/ 330 w 614"/>
                    <a:gd name="T83" fmla="*/ 69 h 300"/>
                    <a:gd name="T84" fmla="*/ 319 w 614"/>
                    <a:gd name="T85" fmla="*/ 59 h 300"/>
                    <a:gd name="T86" fmla="*/ 282 w 614"/>
                    <a:gd name="T87" fmla="*/ 40 h 300"/>
                    <a:gd name="T88" fmla="*/ 273 w 614"/>
                    <a:gd name="T89" fmla="*/ 38 h 300"/>
                    <a:gd name="T90" fmla="*/ 250 w 614"/>
                    <a:gd name="T91" fmla="*/ 48 h 300"/>
                    <a:gd name="T92" fmla="*/ 239 w 614"/>
                    <a:gd name="T93" fmla="*/ 45 h 300"/>
                    <a:gd name="T94" fmla="*/ 228 w 614"/>
                    <a:gd name="T95" fmla="*/ 36 h 300"/>
                    <a:gd name="T96" fmla="*/ 224 w 614"/>
                    <a:gd name="T97" fmla="*/ 17 h 300"/>
                    <a:gd name="T98" fmla="*/ 181 w 614"/>
                    <a:gd name="T99" fmla="*/ 0 h 300"/>
                    <a:gd name="T100" fmla="*/ 159 w 614"/>
                    <a:gd name="T101" fmla="*/ 19 h 300"/>
                    <a:gd name="T102" fmla="*/ 163 w 614"/>
                    <a:gd name="T103" fmla="*/ 37 h 300"/>
                    <a:gd name="T104" fmla="*/ 160 w 614"/>
                    <a:gd name="T105" fmla="*/ 42 h 300"/>
                    <a:gd name="T106" fmla="*/ 162 w 614"/>
                    <a:gd name="T107" fmla="*/ 52 h 300"/>
                    <a:gd name="T108" fmla="*/ 158 w 614"/>
                    <a:gd name="T109" fmla="*/ 54 h 300"/>
                    <a:gd name="T110" fmla="*/ 112 w 614"/>
                    <a:gd name="T111" fmla="*/ 54 h 300"/>
                    <a:gd name="T112" fmla="*/ 102 w 614"/>
                    <a:gd name="T113" fmla="*/ 43 h 300"/>
                    <a:gd name="T114" fmla="*/ 64 w 614"/>
                    <a:gd name="T115" fmla="*/ 39 h 300"/>
                    <a:gd name="T116" fmla="*/ 46 w 614"/>
                    <a:gd name="T117" fmla="*/ 46 h 300"/>
                    <a:gd name="T118" fmla="*/ 7 w 614"/>
                    <a:gd name="T119" fmla="*/ 69 h 300"/>
                    <a:gd name="T120" fmla="*/ 0 w 614"/>
                    <a:gd name="T121" fmla="*/ 79 h 3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14" h="300">
                      <a:moveTo>
                        <a:pt x="0" y="97"/>
                      </a:moveTo>
                      <a:lnTo>
                        <a:pt x="6" y="111"/>
                      </a:lnTo>
                      <a:lnTo>
                        <a:pt x="19" y="127"/>
                      </a:lnTo>
                      <a:lnTo>
                        <a:pt x="45" y="132"/>
                      </a:lnTo>
                      <a:lnTo>
                        <a:pt x="48" y="138"/>
                      </a:lnTo>
                      <a:lnTo>
                        <a:pt x="58" y="166"/>
                      </a:lnTo>
                      <a:lnTo>
                        <a:pt x="59" y="190"/>
                      </a:lnTo>
                      <a:lnTo>
                        <a:pt x="56" y="201"/>
                      </a:lnTo>
                      <a:lnTo>
                        <a:pt x="87" y="210"/>
                      </a:lnTo>
                      <a:lnTo>
                        <a:pt x="100" y="209"/>
                      </a:lnTo>
                      <a:lnTo>
                        <a:pt x="145" y="229"/>
                      </a:lnTo>
                      <a:lnTo>
                        <a:pt x="160" y="253"/>
                      </a:lnTo>
                      <a:lnTo>
                        <a:pt x="179" y="271"/>
                      </a:lnTo>
                      <a:lnTo>
                        <a:pt x="252" y="268"/>
                      </a:lnTo>
                      <a:lnTo>
                        <a:pt x="284" y="285"/>
                      </a:lnTo>
                      <a:lnTo>
                        <a:pt x="331" y="300"/>
                      </a:lnTo>
                      <a:lnTo>
                        <a:pt x="385" y="279"/>
                      </a:lnTo>
                      <a:lnTo>
                        <a:pt x="410" y="280"/>
                      </a:lnTo>
                      <a:lnTo>
                        <a:pt x="432" y="274"/>
                      </a:lnTo>
                      <a:lnTo>
                        <a:pt x="468" y="243"/>
                      </a:lnTo>
                      <a:lnTo>
                        <a:pt x="459" y="229"/>
                      </a:lnTo>
                      <a:lnTo>
                        <a:pt x="468" y="210"/>
                      </a:lnTo>
                      <a:lnTo>
                        <a:pt x="475" y="208"/>
                      </a:lnTo>
                      <a:lnTo>
                        <a:pt x="499" y="216"/>
                      </a:lnTo>
                      <a:lnTo>
                        <a:pt x="523" y="196"/>
                      </a:lnTo>
                      <a:lnTo>
                        <a:pt x="539" y="191"/>
                      </a:lnTo>
                      <a:lnTo>
                        <a:pt x="563" y="166"/>
                      </a:lnTo>
                      <a:lnTo>
                        <a:pt x="614" y="162"/>
                      </a:lnTo>
                      <a:lnTo>
                        <a:pt x="608" y="154"/>
                      </a:lnTo>
                      <a:lnTo>
                        <a:pt x="607" y="143"/>
                      </a:lnTo>
                      <a:lnTo>
                        <a:pt x="589" y="124"/>
                      </a:lnTo>
                      <a:lnTo>
                        <a:pt x="566" y="138"/>
                      </a:lnTo>
                      <a:lnTo>
                        <a:pt x="540" y="135"/>
                      </a:lnTo>
                      <a:lnTo>
                        <a:pt x="537" y="123"/>
                      </a:lnTo>
                      <a:lnTo>
                        <a:pt x="539" y="92"/>
                      </a:lnTo>
                      <a:lnTo>
                        <a:pt x="554" y="68"/>
                      </a:lnTo>
                      <a:lnTo>
                        <a:pt x="540" y="70"/>
                      </a:lnTo>
                      <a:lnTo>
                        <a:pt x="518" y="60"/>
                      </a:lnTo>
                      <a:lnTo>
                        <a:pt x="488" y="80"/>
                      </a:lnTo>
                      <a:lnTo>
                        <a:pt x="448" y="92"/>
                      </a:lnTo>
                      <a:lnTo>
                        <a:pt x="431" y="89"/>
                      </a:lnTo>
                      <a:lnTo>
                        <a:pt x="405" y="84"/>
                      </a:lnTo>
                      <a:lnTo>
                        <a:pt x="391" y="72"/>
                      </a:lnTo>
                      <a:lnTo>
                        <a:pt x="346" y="49"/>
                      </a:lnTo>
                      <a:lnTo>
                        <a:pt x="334" y="46"/>
                      </a:lnTo>
                      <a:lnTo>
                        <a:pt x="306" y="59"/>
                      </a:lnTo>
                      <a:lnTo>
                        <a:pt x="293" y="55"/>
                      </a:lnTo>
                      <a:lnTo>
                        <a:pt x="279" y="44"/>
                      </a:lnTo>
                      <a:lnTo>
                        <a:pt x="274" y="21"/>
                      </a:lnTo>
                      <a:lnTo>
                        <a:pt x="222" y="0"/>
                      </a:lnTo>
                      <a:lnTo>
                        <a:pt x="195" y="23"/>
                      </a:lnTo>
                      <a:lnTo>
                        <a:pt x="200" y="45"/>
                      </a:lnTo>
                      <a:lnTo>
                        <a:pt x="196" y="52"/>
                      </a:lnTo>
                      <a:lnTo>
                        <a:pt x="198" y="64"/>
                      </a:lnTo>
                      <a:lnTo>
                        <a:pt x="194" y="66"/>
                      </a:lnTo>
                      <a:lnTo>
                        <a:pt x="137" y="66"/>
                      </a:lnTo>
                      <a:lnTo>
                        <a:pt x="125" y="53"/>
                      </a:lnTo>
                      <a:lnTo>
                        <a:pt x="78" y="48"/>
                      </a:lnTo>
                      <a:lnTo>
                        <a:pt x="56" y="56"/>
                      </a:lnTo>
                      <a:lnTo>
                        <a:pt x="9" y="84"/>
                      </a:lnTo>
                      <a:lnTo>
                        <a:pt x="0" y="97"/>
                      </a:lnTo>
                      <a:close/>
                    </a:path>
                  </a:pathLst>
                </a:custGeom>
                <a:grpFill/>
                <a:ln w="6350" cmpd="sng">
                  <a:solidFill>
                    <a:schemeClr val="bg1">
                      <a:lumMod val="85000"/>
                    </a:schemeClr>
                  </a:solidFill>
                  <a:round/>
                  <a:headEnd/>
                  <a:tailEnd/>
                </a:ln>
              </p:spPr>
              <p:txBody>
                <a:bodyPr/>
                <a:lstStyle/>
                <a:p>
                  <a:endParaRPr lang="en-GB" dirty="0"/>
                </a:p>
              </p:txBody>
            </p:sp>
            <p:sp>
              <p:nvSpPr>
                <p:cNvPr id="299" name="Freeform 537"/>
                <p:cNvSpPr>
                  <a:spLocks/>
                </p:cNvSpPr>
                <p:nvPr/>
              </p:nvSpPr>
              <p:spPr bwMode="auto">
                <a:xfrm>
                  <a:off x="3683" y="1865"/>
                  <a:ext cx="644" cy="341"/>
                </a:xfrm>
                <a:custGeom>
                  <a:avLst/>
                  <a:gdLst>
                    <a:gd name="T0" fmla="*/ 129 w 789"/>
                    <a:gd name="T1" fmla="*/ 317 h 419"/>
                    <a:gd name="T2" fmla="*/ 191 w 789"/>
                    <a:gd name="T3" fmla="*/ 243 h 419"/>
                    <a:gd name="T4" fmla="*/ 292 w 789"/>
                    <a:gd name="T5" fmla="*/ 283 h 419"/>
                    <a:gd name="T6" fmla="*/ 310 w 789"/>
                    <a:gd name="T7" fmla="*/ 322 h 419"/>
                    <a:gd name="T8" fmla="*/ 352 w 789"/>
                    <a:gd name="T9" fmla="*/ 341 h 419"/>
                    <a:gd name="T10" fmla="*/ 382 w 789"/>
                    <a:gd name="T11" fmla="*/ 319 h 419"/>
                    <a:gd name="T12" fmla="*/ 395 w 789"/>
                    <a:gd name="T13" fmla="*/ 303 h 419"/>
                    <a:gd name="T14" fmla="*/ 437 w 789"/>
                    <a:gd name="T15" fmla="*/ 295 h 419"/>
                    <a:gd name="T16" fmla="*/ 483 w 789"/>
                    <a:gd name="T17" fmla="*/ 300 h 419"/>
                    <a:gd name="T18" fmla="*/ 539 w 789"/>
                    <a:gd name="T19" fmla="*/ 295 h 419"/>
                    <a:gd name="T20" fmla="*/ 565 w 789"/>
                    <a:gd name="T21" fmla="*/ 236 h 419"/>
                    <a:gd name="T22" fmla="*/ 616 w 789"/>
                    <a:gd name="T23" fmla="*/ 211 h 419"/>
                    <a:gd name="T24" fmla="*/ 638 w 789"/>
                    <a:gd name="T25" fmla="*/ 168 h 419"/>
                    <a:gd name="T26" fmla="*/ 628 w 789"/>
                    <a:gd name="T27" fmla="*/ 153 h 419"/>
                    <a:gd name="T28" fmla="*/ 598 w 789"/>
                    <a:gd name="T29" fmla="*/ 134 h 419"/>
                    <a:gd name="T30" fmla="*/ 578 w 789"/>
                    <a:gd name="T31" fmla="*/ 119 h 419"/>
                    <a:gd name="T32" fmla="*/ 549 w 789"/>
                    <a:gd name="T33" fmla="*/ 116 h 419"/>
                    <a:gd name="T34" fmla="*/ 535 w 789"/>
                    <a:gd name="T35" fmla="*/ 118 h 419"/>
                    <a:gd name="T36" fmla="*/ 475 w 789"/>
                    <a:gd name="T37" fmla="*/ 34 h 419"/>
                    <a:gd name="T38" fmla="*/ 460 w 789"/>
                    <a:gd name="T39" fmla="*/ 33 h 419"/>
                    <a:gd name="T40" fmla="*/ 433 w 789"/>
                    <a:gd name="T41" fmla="*/ 48 h 419"/>
                    <a:gd name="T42" fmla="*/ 430 w 789"/>
                    <a:gd name="T43" fmla="*/ 42 h 419"/>
                    <a:gd name="T44" fmla="*/ 412 w 789"/>
                    <a:gd name="T45" fmla="*/ 36 h 419"/>
                    <a:gd name="T46" fmla="*/ 407 w 789"/>
                    <a:gd name="T47" fmla="*/ 28 h 419"/>
                    <a:gd name="T48" fmla="*/ 388 w 789"/>
                    <a:gd name="T49" fmla="*/ 30 h 419"/>
                    <a:gd name="T50" fmla="*/ 386 w 789"/>
                    <a:gd name="T51" fmla="*/ 6 h 419"/>
                    <a:gd name="T52" fmla="*/ 356 w 789"/>
                    <a:gd name="T53" fmla="*/ 0 h 419"/>
                    <a:gd name="T54" fmla="*/ 309 w 789"/>
                    <a:gd name="T55" fmla="*/ 20 h 419"/>
                    <a:gd name="T56" fmla="*/ 279 w 789"/>
                    <a:gd name="T57" fmla="*/ 31 h 419"/>
                    <a:gd name="T58" fmla="*/ 256 w 789"/>
                    <a:gd name="T59" fmla="*/ 37 h 419"/>
                    <a:gd name="T60" fmla="*/ 238 w 789"/>
                    <a:gd name="T61" fmla="*/ 37 h 419"/>
                    <a:gd name="T62" fmla="*/ 237 w 789"/>
                    <a:gd name="T63" fmla="*/ 48 h 419"/>
                    <a:gd name="T64" fmla="*/ 243 w 789"/>
                    <a:gd name="T65" fmla="*/ 58 h 419"/>
                    <a:gd name="T66" fmla="*/ 224 w 789"/>
                    <a:gd name="T67" fmla="*/ 72 h 419"/>
                    <a:gd name="T68" fmla="*/ 214 w 789"/>
                    <a:gd name="T69" fmla="*/ 93 h 419"/>
                    <a:gd name="T70" fmla="*/ 229 w 789"/>
                    <a:gd name="T71" fmla="*/ 104 h 419"/>
                    <a:gd name="T72" fmla="*/ 215 w 789"/>
                    <a:gd name="T73" fmla="*/ 120 h 419"/>
                    <a:gd name="T74" fmla="*/ 204 w 789"/>
                    <a:gd name="T75" fmla="*/ 124 h 419"/>
                    <a:gd name="T76" fmla="*/ 180 w 789"/>
                    <a:gd name="T77" fmla="*/ 114 h 419"/>
                    <a:gd name="T78" fmla="*/ 162 w 789"/>
                    <a:gd name="T79" fmla="*/ 117 h 419"/>
                    <a:gd name="T80" fmla="*/ 131 w 789"/>
                    <a:gd name="T81" fmla="*/ 115 h 419"/>
                    <a:gd name="T82" fmla="*/ 125 w 789"/>
                    <a:gd name="T83" fmla="*/ 120 h 419"/>
                    <a:gd name="T84" fmla="*/ 90 w 789"/>
                    <a:gd name="T85" fmla="*/ 96 h 419"/>
                    <a:gd name="T86" fmla="*/ 76 w 789"/>
                    <a:gd name="T87" fmla="*/ 103 h 419"/>
                    <a:gd name="T88" fmla="*/ 46 w 789"/>
                    <a:gd name="T89" fmla="*/ 113 h 419"/>
                    <a:gd name="T90" fmla="*/ 37 w 789"/>
                    <a:gd name="T91" fmla="*/ 140 h 419"/>
                    <a:gd name="T92" fmla="*/ 7 w 789"/>
                    <a:gd name="T93" fmla="*/ 142 h 419"/>
                    <a:gd name="T94" fmla="*/ 0 w 789"/>
                    <a:gd name="T95" fmla="*/ 177 h 419"/>
                    <a:gd name="T96" fmla="*/ 14 w 789"/>
                    <a:gd name="T97" fmla="*/ 192 h 419"/>
                    <a:gd name="T98" fmla="*/ 29 w 789"/>
                    <a:gd name="T99" fmla="*/ 216 h 419"/>
                    <a:gd name="T100" fmla="*/ 68 w 789"/>
                    <a:gd name="T101" fmla="*/ 207 h 419"/>
                    <a:gd name="T102" fmla="*/ 116 w 789"/>
                    <a:gd name="T103" fmla="*/ 236 h 419"/>
                    <a:gd name="T104" fmla="*/ 127 w 789"/>
                    <a:gd name="T105" fmla="*/ 256 h 419"/>
                    <a:gd name="T106" fmla="*/ 73 w 789"/>
                    <a:gd name="T107" fmla="*/ 257 h 419"/>
                    <a:gd name="T108" fmla="*/ 74 w 789"/>
                    <a:gd name="T109" fmla="*/ 298 h 4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9" h="419">
                      <a:moveTo>
                        <a:pt x="113" y="399"/>
                      </a:moveTo>
                      <a:lnTo>
                        <a:pt x="126" y="390"/>
                      </a:lnTo>
                      <a:lnTo>
                        <a:pt x="147" y="384"/>
                      </a:lnTo>
                      <a:lnTo>
                        <a:pt x="158" y="390"/>
                      </a:lnTo>
                      <a:lnTo>
                        <a:pt x="172" y="413"/>
                      </a:lnTo>
                      <a:lnTo>
                        <a:pt x="184" y="411"/>
                      </a:lnTo>
                      <a:lnTo>
                        <a:pt x="183" y="315"/>
                      </a:lnTo>
                      <a:lnTo>
                        <a:pt x="234" y="298"/>
                      </a:lnTo>
                      <a:lnTo>
                        <a:pt x="245" y="303"/>
                      </a:lnTo>
                      <a:lnTo>
                        <a:pt x="263" y="316"/>
                      </a:lnTo>
                      <a:lnTo>
                        <a:pt x="302" y="355"/>
                      </a:lnTo>
                      <a:lnTo>
                        <a:pt x="358" y="348"/>
                      </a:lnTo>
                      <a:lnTo>
                        <a:pt x="371" y="359"/>
                      </a:lnTo>
                      <a:lnTo>
                        <a:pt x="377" y="371"/>
                      </a:lnTo>
                      <a:lnTo>
                        <a:pt x="382" y="371"/>
                      </a:lnTo>
                      <a:lnTo>
                        <a:pt x="380" y="396"/>
                      </a:lnTo>
                      <a:lnTo>
                        <a:pt x="392" y="398"/>
                      </a:lnTo>
                      <a:lnTo>
                        <a:pt x="395" y="415"/>
                      </a:lnTo>
                      <a:lnTo>
                        <a:pt x="414" y="413"/>
                      </a:lnTo>
                      <a:lnTo>
                        <a:pt x="431" y="419"/>
                      </a:lnTo>
                      <a:lnTo>
                        <a:pt x="445" y="406"/>
                      </a:lnTo>
                      <a:lnTo>
                        <a:pt x="458" y="399"/>
                      </a:lnTo>
                      <a:lnTo>
                        <a:pt x="463" y="392"/>
                      </a:lnTo>
                      <a:lnTo>
                        <a:pt x="468" y="392"/>
                      </a:lnTo>
                      <a:lnTo>
                        <a:pt x="472" y="386"/>
                      </a:lnTo>
                      <a:lnTo>
                        <a:pt x="475" y="380"/>
                      </a:lnTo>
                      <a:lnTo>
                        <a:pt x="475" y="374"/>
                      </a:lnTo>
                      <a:lnTo>
                        <a:pt x="484" y="372"/>
                      </a:lnTo>
                      <a:lnTo>
                        <a:pt x="498" y="374"/>
                      </a:lnTo>
                      <a:lnTo>
                        <a:pt x="520" y="382"/>
                      </a:lnTo>
                      <a:lnTo>
                        <a:pt x="524" y="369"/>
                      </a:lnTo>
                      <a:lnTo>
                        <a:pt x="535" y="363"/>
                      </a:lnTo>
                      <a:lnTo>
                        <a:pt x="545" y="369"/>
                      </a:lnTo>
                      <a:lnTo>
                        <a:pt x="559" y="371"/>
                      </a:lnTo>
                      <a:lnTo>
                        <a:pt x="584" y="371"/>
                      </a:lnTo>
                      <a:lnTo>
                        <a:pt x="592" y="369"/>
                      </a:lnTo>
                      <a:lnTo>
                        <a:pt x="635" y="374"/>
                      </a:lnTo>
                      <a:lnTo>
                        <a:pt x="639" y="381"/>
                      </a:lnTo>
                      <a:lnTo>
                        <a:pt x="654" y="385"/>
                      </a:lnTo>
                      <a:lnTo>
                        <a:pt x="660" y="362"/>
                      </a:lnTo>
                      <a:lnTo>
                        <a:pt x="652" y="328"/>
                      </a:lnTo>
                      <a:lnTo>
                        <a:pt x="646" y="320"/>
                      </a:lnTo>
                      <a:lnTo>
                        <a:pt x="693" y="310"/>
                      </a:lnTo>
                      <a:lnTo>
                        <a:pt x="692" y="290"/>
                      </a:lnTo>
                      <a:lnTo>
                        <a:pt x="705" y="256"/>
                      </a:lnTo>
                      <a:lnTo>
                        <a:pt x="736" y="259"/>
                      </a:lnTo>
                      <a:lnTo>
                        <a:pt x="742" y="265"/>
                      </a:lnTo>
                      <a:lnTo>
                        <a:pt x="755" y="259"/>
                      </a:lnTo>
                      <a:lnTo>
                        <a:pt x="755" y="238"/>
                      </a:lnTo>
                      <a:lnTo>
                        <a:pt x="760" y="221"/>
                      </a:lnTo>
                      <a:lnTo>
                        <a:pt x="774" y="220"/>
                      </a:lnTo>
                      <a:lnTo>
                        <a:pt x="782" y="206"/>
                      </a:lnTo>
                      <a:lnTo>
                        <a:pt x="789" y="198"/>
                      </a:lnTo>
                      <a:lnTo>
                        <a:pt x="778" y="181"/>
                      </a:lnTo>
                      <a:lnTo>
                        <a:pt x="773" y="183"/>
                      </a:lnTo>
                      <a:lnTo>
                        <a:pt x="770" y="188"/>
                      </a:lnTo>
                      <a:lnTo>
                        <a:pt x="751" y="183"/>
                      </a:lnTo>
                      <a:lnTo>
                        <a:pt x="744" y="174"/>
                      </a:lnTo>
                      <a:lnTo>
                        <a:pt x="743" y="169"/>
                      </a:lnTo>
                      <a:lnTo>
                        <a:pt x="733" y="165"/>
                      </a:lnTo>
                      <a:lnTo>
                        <a:pt x="731" y="153"/>
                      </a:lnTo>
                      <a:lnTo>
                        <a:pt x="717" y="144"/>
                      </a:lnTo>
                      <a:lnTo>
                        <a:pt x="712" y="142"/>
                      </a:lnTo>
                      <a:lnTo>
                        <a:pt x="708" y="146"/>
                      </a:lnTo>
                      <a:lnTo>
                        <a:pt x="703" y="146"/>
                      </a:lnTo>
                      <a:lnTo>
                        <a:pt x="700" y="150"/>
                      </a:lnTo>
                      <a:lnTo>
                        <a:pt x="677" y="150"/>
                      </a:lnTo>
                      <a:lnTo>
                        <a:pt x="672" y="143"/>
                      </a:lnTo>
                      <a:lnTo>
                        <a:pt x="673" y="140"/>
                      </a:lnTo>
                      <a:lnTo>
                        <a:pt x="664" y="134"/>
                      </a:lnTo>
                      <a:lnTo>
                        <a:pt x="661" y="135"/>
                      </a:lnTo>
                      <a:lnTo>
                        <a:pt x="656" y="145"/>
                      </a:lnTo>
                      <a:lnTo>
                        <a:pt x="651" y="148"/>
                      </a:lnTo>
                      <a:lnTo>
                        <a:pt x="609" y="71"/>
                      </a:lnTo>
                      <a:lnTo>
                        <a:pt x="582" y="47"/>
                      </a:lnTo>
                      <a:lnTo>
                        <a:pt x="582" y="42"/>
                      </a:lnTo>
                      <a:lnTo>
                        <a:pt x="588" y="38"/>
                      </a:lnTo>
                      <a:lnTo>
                        <a:pt x="586" y="34"/>
                      </a:lnTo>
                      <a:lnTo>
                        <a:pt x="572" y="40"/>
                      </a:lnTo>
                      <a:lnTo>
                        <a:pt x="564" y="41"/>
                      </a:lnTo>
                      <a:lnTo>
                        <a:pt x="555" y="52"/>
                      </a:lnTo>
                      <a:lnTo>
                        <a:pt x="542" y="57"/>
                      </a:lnTo>
                      <a:lnTo>
                        <a:pt x="542" y="62"/>
                      </a:lnTo>
                      <a:lnTo>
                        <a:pt x="531" y="59"/>
                      </a:lnTo>
                      <a:lnTo>
                        <a:pt x="522" y="64"/>
                      </a:lnTo>
                      <a:lnTo>
                        <a:pt x="520" y="59"/>
                      </a:lnTo>
                      <a:lnTo>
                        <a:pt x="523" y="53"/>
                      </a:lnTo>
                      <a:lnTo>
                        <a:pt x="527" y="51"/>
                      </a:lnTo>
                      <a:lnTo>
                        <a:pt x="527" y="45"/>
                      </a:lnTo>
                      <a:lnTo>
                        <a:pt x="520" y="49"/>
                      </a:lnTo>
                      <a:lnTo>
                        <a:pt x="507" y="43"/>
                      </a:lnTo>
                      <a:lnTo>
                        <a:pt x="505" y="44"/>
                      </a:lnTo>
                      <a:lnTo>
                        <a:pt x="507" y="48"/>
                      </a:lnTo>
                      <a:lnTo>
                        <a:pt x="502" y="48"/>
                      </a:lnTo>
                      <a:lnTo>
                        <a:pt x="503" y="42"/>
                      </a:lnTo>
                      <a:lnTo>
                        <a:pt x="499" y="35"/>
                      </a:lnTo>
                      <a:lnTo>
                        <a:pt x="496" y="34"/>
                      </a:lnTo>
                      <a:lnTo>
                        <a:pt x="495" y="40"/>
                      </a:lnTo>
                      <a:lnTo>
                        <a:pt x="478" y="42"/>
                      </a:lnTo>
                      <a:lnTo>
                        <a:pt x="475" y="37"/>
                      </a:lnTo>
                      <a:lnTo>
                        <a:pt x="479" y="33"/>
                      </a:lnTo>
                      <a:lnTo>
                        <a:pt x="480" y="25"/>
                      </a:lnTo>
                      <a:lnTo>
                        <a:pt x="475" y="21"/>
                      </a:lnTo>
                      <a:lnTo>
                        <a:pt x="473" y="7"/>
                      </a:lnTo>
                      <a:lnTo>
                        <a:pt x="469" y="4"/>
                      </a:lnTo>
                      <a:lnTo>
                        <a:pt x="459" y="8"/>
                      </a:lnTo>
                      <a:lnTo>
                        <a:pt x="449" y="2"/>
                      </a:lnTo>
                      <a:lnTo>
                        <a:pt x="436" y="0"/>
                      </a:lnTo>
                      <a:lnTo>
                        <a:pt x="427" y="6"/>
                      </a:lnTo>
                      <a:lnTo>
                        <a:pt x="422" y="7"/>
                      </a:lnTo>
                      <a:lnTo>
                        <a:pt x="420" y="15"/>
                      </a:lnTo>
                      <a:lnTo>
                        <a:pt x="378" y="25"/>
                      </a:lnTo>
                      <a:lnTo>
                        <a:pt x="363" y="28"/>
                      </a:lnTo>
                      <a:lnTo>
                        <a:pt x="360" y="35"/>
                      </a:lnTo>
                      <a:lnTo>
                        <a:pt x="350" y="35"/>
                      </a:lnTo>
                      <a:lnTo>
                        <a:pt x="342" y="38"/>
                      </a:lnTo>
                      <a:lnTo>
                        <a:pt x="341" y="41"/>
                      </a:lnTo>
                      <a:lnTo>
                        <a:pt x="333" y="38"/>
                      </a:lnTo>
                      <a:lnTo>
                        <a:pt x="323" y="45"/>
                      </a:lnTo>
                      <a:lnTo>
                        <a:pt x="314" y="45"/>
                      </a:lnTo>
                      <a:lnTo>
                        <a:pt x="311" y="50"/>
                      </a:lnTo>
                      <a:lnTo>
                        <a:pt x="309" y="47"/>
                      </a:lnTo>
                      <a:lnTo>
                        <a:pt x="293" y="48"/>
                      </a:lnTo>
                      <a:lnTo>
                        <a:pt x="291" y="45"/>
                      </a:lnTo>
                      <a:lnTo>
                        <a:pt x="281" y="48"/>
                      </a:lnTo>
                      <a:lnTo>
                        <a:pt x="285" y="52"/>
                      </a:lnTo>
                      <a:lnTo>
                        <a:pt x="282" y="60"/>
                      </a:lnTo>
                      <a:lnTo>
                        <a:pt x="290" y="59"/>
                      </a:lnTo>
                      <a:lnTo>
                        <a:pt x="292" y="61"/>
                      </a:lnTo>
                      <a:lnTo>
                        <a:pt x="285" y="64"/>
                      </a:lnTo>
                      <a:lnTo>
                        <a:pt x="286" y="70"/>
                      </a:lnTo>
                      <a:lnTo>
                        <a:pt x="298" y="71"/>
                      </a:lnTo>
                      <a:lnTo>
                        <a:pt x="304" y="77"/>
                      </a:lnTo>
                      <a:lnTo>
                        <a:pt x="301" y="80"/>
                      </a:lnTo>
                      <a:lnTo>
                        <a:pt x="283" y="80"/>
                      </a:lnTo>
                      <a:lnTo>
                        <a:pt x="275" y="88"/>
                      </a:lnTo>
                      <a:lnTo>
                        <a:pt x="282" y="96"/>
                      </a:lnTo>
                      <a:lnTo>
                        <a:pt x="280" y="102"/>
                      </a:lnTo>
                      <a:lnTo>
                        <a:pt x="262" y="112"/>
                      </a:lnTo>
                      <a:lnTo>
                        <a:pt x="262" y="114"/>
                      </a:lnTo>
                      <a:lnTo>
                        <a:pt x="268" y="116"/>
                      </a:lnTo>
                      <a:lnTo>
                        <a:pt x="269" y="121"/>
                      </a:lnTo>
                      <a:lnTo>
                        <a:pt x="278" y="123"/>
                      </a:lnTo>
                      <a:lnTo>
                        <a:pt x="281" y="128"/>
                      </a:lnTo>
                      <a:lnTo>
                        <a:pt x="295" y="132"/>
                      </a:lnTo>
                      <a:lnTo>
                        <a:pt x="289" y="148"/>
                      </a:lnTo>
                      <a:lnTo>
                        <a:pt x="273" y="152"/>
                      </a:lnTo>
                      <a:lnTo>
                        <a:pt x="263" y="147"/>
                      </a:lnTo>
                      <a:lnTo>
                        <a:pt x="257" y="156"/>
                      </a:lnTo>
                      <a:lnTo>
                        <a:pt x="251" y="156"/>
                      </a:lnTo>
                      <a:lnTo>
                        <a:pt x="249" y="152"/>
                      </a:lnTo>
                      <a:lnTo>
                        <a:pt x="250" y="152"/>
                      </a:lnTo>
                      <a:lnTo>
                        <a:pt x="239" y="152"/>
                      </a:lnTo>
                      <a:lnTo>
                        <a:pt x="233" y="140"/>
                      </a:lnTo>
                      <a:lnTo>
                        <a:pt x="228" y="139"/>
                      </a:lnTo>
                      <a:lnTo>
                        <a:pt x="220" y="140"/>
                      </a:lnTo>
                      <a:lnTo>
                        <a:pt x="213" y="146"/>
                      </a:lnTo>
                      <a:lnTo>
                        <a:pt x="206" y="140"/>
                      </a:lnTo>
                      <a:lnTo>
                        <a:pt x="198" y="141"/>
                      </a:lnTo>
                      <a:lnTo>
                        <a:pt x="198" y="144"/>
                      </a:lnTo>
                      <a:lnTo>
                        <a:pt x="192" y="143"/>
                      </a:lnTo>
                      <a:lnTo>
                        <a:pt x="178" y="154"/>
                      </a:lnTo>
                      <a:lnTo>
                        <a:pt x="167" y="149"/>
                      </a:lnTo>
                      <a:lnTo>
                        <a:pt x="161" y="141"/>
                      </a:lnTo>
                      <a:lnTo>
                        <a:pt x="158" y="142"/>
                      </a:lnTo>
                      <a:lnTo>
                        <a:pt x="158" y="154"/>
                      </a:lnTo>
                      <a:lnTo>
                        <a:pt x="155" y="155"/>
                      </a:lnTo>
                      <a:lnTo>
                        <a:pt x="153" y="147"/>
                      </a:lnTo>
                      <a:lnTo>
                        <a:pt x="135" y="126"/>
                      </a:lnTo>
                      <a:lnTo>
                        <a:pt x="117" y="126"/>
                      </a:lnTo>
                      <a:lnTo>
                        <a:pt x="113" y="118"/>
                      </a:lnTo>
                      <a:lnTo>
                        <a:pt x="110" y="118"/>
                      </a:lnTo>
                      <a:lnTo>
                        <a:pt x="104" y="119"/>
                      </a:lnTo>
                      <a:lnTo>
                        <a:pt x="100" y="127"/>
                      </a:lnTo>
                      <a:lnTo>
                        <a:pt x="98" y="125"/>
                      </a:lnTo>
                      <a:lnTo>
                        <a:pt x="93" y="126"/>
                      </a:lnTo>
                      <a:lnTo>
                        <a:pt x="91" y="120"/>
                      </a:lnTo>
                      <a:lnTo>
                        <a:pt x="79" y="122"/>
                      </a:lnTo>
                      <a:lnTo>
                        <a:pt x="72" y="133"/>
                      </a:lnTo>
                      <a:lnTo>
                        <a:pt x="56" y="139"/>
                      </a:lnTo>
                      <a:lnTo>
                        <a:pt x="54" y="147"/>
                      </a:lnTo>
                      <a:lnTo>
                        <a:pt x="44" y="152"/>
                      </a:lnTo>
                      <a:lnTo>
                        <a:pt x="39" y="153"/>
                      </a:lnTo>
                      <a:lnTo>
                        <a:pt x="45" y="172"/>
                      </a:lnTo>
                      <a:lnTo>
                        <a:pt x="36" y="179"/>
                      </a:lnTo>
                      <a:lnTo>
                        <a:pt x="19" y="156"/>
                      </a:lnTo>
                      <a:lnTo>
                        <a:pt x="16" y="170"/>
                      </a:lnTo>
                      <a:lnTo>
                        <a:pt x="9" y="175"/>
                      </a:lnTo>
                      <a:lnTo>
                        <a:pt x="6" y="192"/>
                      </a:lnTo>
                      <a:lnTo>
                        <a:pt x="11" y="198"/>
                      </a:lnTo>
                      <a:lnTo>
                        <a:pt x="4" y="203"/>
                      </a:lnTo>
                      <a:lnTo>
                        <a:pt x="0" y="218"/>
                      </a:lnTo>
                      <a:lnTo>
                        <a:pt x="10" y="222"/>
                      </a:lnTo>
                      <a:lnTo>
                        <a:pt x="13" y="235"/>
                      </a:lnTo>
                      <a:lnTo>
                        <a:pt x="17" y="239"/>
                      </a:lnTo>
                      <a:lnTo>
                        <a:pt x="17" y="236"/>
                      </a:lnTo>
                      <a:lnTo>
                        <a:pt x="32" y="238"/>
                      </a:lnTo>
                      <a:lnTo>
                        <a:pt x="39" y="247"/>
                      </a:lnTo>
                      <a:lnTo>
                        <a:pt x="47" y="266"/>
                      </a:lnTo>
                      <a:lnTo>
                        <a:pt x="36" y="266"/>
                      </a:lnTo>
                      <a:lnTo>
                        <a:pt x="35" y="271"/>
                      </a:lnTo>
                      <a:lnTo>
                        <a:pt x="38" y="272"/>
                      </a:lnTo>
                      <a:lnTo>
                        <a:pt x="72" y="265"/>
                      </a:lnTo>
                      <a:lnTo>
                        <a:pt x="83" y="254"/>
                      </a:lnTo>
                      <a:lnTo>
                        <a:pt x="101" y="259"/>
                      </a:lnTo>
                      <a:lnTo>
                        <a:pt x="117" y="256"/>
                      </a:lnTo>
                      <a:lnTo>
                        <a:pt x="128" y="264"/>
                      </a:lnTo>
                      <a:lnTo>
                        <a:pt x="142" y="290"/>
                      </a:lnTo>
                      <a:lnTo>
                        <a:pt x="156" y="301"/>
                      </a:lnTo>
                      <a:lnTo>
                        <a:pt x="158" y="307"/>
                      </a:lnTo>
                      <a:lnTo>
                        <a:pt x="155" y="307"/>
                      </a:lnTo>
                      <a:lnTo>
                        <a:pt x="156" y="314"/>
                      </a:lnTo>
                      <a:lnTo>
                        <a:pt x="108" y="305"/>
                      </a:lnTo>
                      <a:lnTo>
                        <a:pt x="103" y="311"/>
                      </a:lnTo>
                      <a:lnTo>
                        <a:pt x="92" y="311"/>
                      </a:lnTo>
                      <a:lnTo>
                        <a:pt x="89" y="316"/>
                      </a:lnTo>
                      <a:lnTo>
                        <a:pt x="95" y="328"/>
                      </a:lnTo>
                      <a:lnTo>
                        <a:pt x="68" y="328"/>
                      </a:lnTo>
                      <a:lnTo>
                        <a:pt x="85" y="344"/>
                      </a:lnTo>
                      <a:lnTo>
                        <a:pt x="91" y="366"/>
                      </a:lnTo>
                      <a:lnTo>
                        <a:pt x="117" y="376"/>
                      </a:lnTo>
                      <a:lnTo>
                        <a:pt x="113" y="399"/>
                      </a:lnTo>
                      <a:close/>
                    </a:path>
                  </a:pathLst>
                </a:custGeom>
                <a:grpFill/>
                <a:ln w="6350" cmpd="sng">
                  <a:solidFill>
                    <a:schemeClr val="bg1">
                      <a:lumMod val="85000"/>
                    </a:schemeClr>
                  </a:solidFill>
                  <a:round/>
                  <a:headEnd/>
                  <a:tailEnd/>
                </a:ln>
              </p:spPr>
              <p:txBody>
                <a:bodyPr/>
                <a:lstStyle/>
                <a:p>
                  <a:endParaRPr lang="en-GB" dirty="0"/>
                </a:p>
              </p:txBody>
            </p:sp>
            <p:sp>
              <p:nvSpPr>
                <p:cNvPr id="300" name="Freeform 538"/>
                <p:cNvSpPr>
                  <a:spLocks/>
                </p:cNvSpPr>
                <p:nvPr/>
              </p:nvSpPr>
              <p:spPr bwMode="auto">
                <a:xfrm>
                  <a:off x="3775" y="2169"/>
                  <a:ext cx="227" cy="156"/>
                </a:xfrm>
                <a:custGeom>
                  <a:avLst/>
                  <a:gdLst>
                    <a:gd name="T0" fmla="*/ 225 w 278"/>
                    <a:gd name="T1" fmla="*/ 105 h 191"/>
                    <a:gd name="T2" fmla="*/ 215 w 278"/>
                    <a:gd name="T3" fmla="*/ 93 h 191"/>
                    <a:gd name="T4" fmla="*/ 195 w 278"/>
                    <a:gd name="T5" fmla="*/ 82 h 191"/>
                    <a:gd name="T6" fmla="*/ 178 w 278"/>
                    <a:gd name="T7" fmla="*/ 71 h 191"/>
                    <a:gd name="T8" fmla="*/ 152 w 278"/>
                    <a:gd name="T9" fmla="*/ 36 h 191"/>
                    <a:gd name="T10" fmla="*/ 142 w 278"/>
                    <a:gd name="T11" fmla="*/ 35 h 191"/>
                    <a:gd name="T12" fmla="*/ 122 w 278"/>
                    <a:gd name="T13" fmla="*/ 22 h 191"/>
                    <a:gd name="T14" fmla="*/ 121 w 278"/>
                    <a:gd name="T15" fmla="*/ 18 h 191"/>
                    <a:gd name="T16" fmla="*/ 110 w 278"/>
                    <a:gd name="T17" fmla="*/ 11 h 191"/>
                    <a:gd name="T18" fmla="*/ 97 w 278"/>
                    <a:gd name="T19" fmla="*/ 3 h 191"/>
                    <a:gd name="T20" fmla="*/ 97 w 278"/>
                    <a:gd name="T21" fmla="*/ 10 h 191"/>
                    <a:gd name="T22" fmla="*/ 88 w 278"/>
                    <a:gd name="T23" fmla="*/ 12 h 191"/>
                    <a:gd name="T24" fmla="*/ 74 w 278"/>
                    <a:gd name="T25" fmla="*/ 19 h 191"/>
                    <a:gd name="T26" fmla="*/ 73 w 278"/>
                    <a:gd name="T27" fmla="*/ 33 h 191"/>
                    <a:gd name="T28" fmla="*/ 48 w 278"/>
                    <a:gd name="T29" fmla="*/ 33 h 191"/>
                    <a:gd name="T30" fmla="*/ 28 w 278"/>
                    <a:gd name="T31" fmla="*/ 9 h 191"/>
                    <a:gd name="T32" fmla="*/ 0 w 278"/>
                    <a:gd name="T33" fmla="*/ 21 h 191"/>
                    <a:gd name="T34" fmla="*/ 4 w 278"/>
                    <a:gd name="T35" fmla="*/ 25 h 191"/>
                    <a:gd name="T36" fmla="*/ 20 w 278"/>
                    <a:gd name="T37" fmla="*/ 19 h 191"/>
                    <a:gd name="T38" fmla="*/ 36 w 278"/>
                    <a:gd name="T39" fmla="*/ 38 h 191"/>
                    <a:gd name="T40" fmla="*/ 31 w 278"/>
                    <a:gd name="T41" fmla="*/ 45 h 191"/>
                    <a:gd name="T42" fmla="*/ 10 w 278"/>
                    <a:gd name="T43" fmla="*/ 45 h 191"/>
                    <a:gd name="T44" fmla="*/ 4 w 278"/>
                    <a:gd name="T45" fmla="*/ 53 h 191"/>
                    <a:gd name="T46" fmla="*/ 15 w 278"/>
                    <a:gd name="T47" fmla="*/ 59 h 191"/>
                    <a:gd name="T48" fmla="*/ 15 w 278"/>
                    <a:gd name="T49" fmla="*/ 65 h 191"/>
                    <a:gd name="T50" fmla="*/ 15 w 278"/>
                    <a:gd name="T51" fmla="*/ 74 h 191"/>
                    <a:gd name="T52" fmla="*/ 20 w 278"/>
                    <a:gd name="T53" fmla="*/ 91 h 191"/>
                    <a:gd name="T54" fmla="*/ 32 w 278"/>
                    <a:gd name="T55" fmla="*/ 109 h 191"/>
                    <a:gd name="T56" fmla="*/ 74 w 278"/>
                    <a:gd name="T57" fmla="*/ 93 h 191"/>
                    <a:gd name="T58" fmla="*/ 109 w 278"/>
                    <a:gd name="T59" fmla="*/ 109 h 191"/>
                    <a:gd name="T60" fmla="*/ 131 w 278"/>
                    <a:gd name="T61" fmla="*/ 129 h 191"/>
                    <a:gd name="T62" fmla="*/ 140 w 278"/>
                    <a:gd name="T63" fmla="*/ 144 h 191"/>
                    <a:gd name="T64" fmla="*/ 145 w 278"/>
                    <a:gd name="T65" fmla="*/ 151 h 191"/>
                    <a:gd name="T66" fmla="*/ 168 w 278"/>
                    <a:gd name="T67" fmla="*/ 152 h 191"/>
                    <a:gd name="T68" fmla="*/ 169 w 278"/>
                    <a:gd name="T69" fmla="*/ 144 h 191"/>
                    <a:gd name="T70" fmla="*/ 198 w 278"/>
                    <a:gd name="T71" fmla="*/ 116 h 191"/>
                    <a:gd name="T72" fmla="*/ 211 w 278"/>
                    <a:gd name="T73" fmla="*/ 111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78" h="191">
                      <a:moveTo>
                        <a:pt x="275" y="138"/>
                      </a:moveTo>
                      <a:lnTo>
                        <a:pt x="275" y="128"/>
                      </a:lnTo>
                      <a:lnTo>
                        <a:pt x="278" y="122"/>
                      </a:lnTo>
                      <a:lnTo>
                        <a:pt x="263" y="114"/>
                      </a:lnTo>
                      <a:lnTo>
                        <a:pt x="255" y="115"/>
                      </a:lnTo>
                      <a:lnTo>
                        <a:pt x="239" y="101"/>
                      </a:lnTo>
                      <a:lnTo>
                        <a:pt x="228" y="97"/>
                      </a:lnTo>
                      <a:lnTo>
                        <a:pt x="218" y="87"/>
                      </a:lnTo>
                      <a:lnTo>
                        <a:pt x="200" y="76"/>
                      </a:lnTo>
                      <a:lnTo>
                        <a:pt x="186" y="44"/>
                      </a:lnTo>
                      <a:lnTo>
                        <a:pt x="180" y="38"/>
                      </a:lnTo>
                      <a:lnTo>
                        <a:pt x="174" y="43"/>
                      </a:lnTo>
                      <a:lnTo>
                        <a:pt x="151" y="38"/>
                      </a:lnTo>
                      <a:lnTo>
                        <a:pt x="150" y="27"/>
                      </a:lnTo>
                      <a:lnTo>
                        <a:pt x="153" y="26"/>
                      </a:lnTo>
                      <a:lnTo>
                        <a:pt x="148" y="22"/>
                      </a:lnTo>
                      <a:lnTo>
                        <a:pt x="147" y="14"/>
                      </a:lnTo>
                      <a:lnTo>
                        <a:pt x="135" y="13"/>
                      </a:lnTo>
                      <a:lnTo>
                        <a:pt x="122" y="0"/>
                      </a:lnTo>
                      <a:lnTo>
                        <a:pt x="119" y="4"/>
                      </a:lnTo>
                      <a:lnTo>
                        <a:pt x="114" y="5"/>
                      </a:lnTo>
                      <a:lnTo>
                        <a:pt x="119" y="12"/>
                      </a:lnTo>
                      <a:lnTo>
                        <a:pt x="111" y="8"/>
                      </a:lnTo>
                      <a:lnTo>
                        <a:pt x="108" y="15"/>
                      </a:lnTo>
                      <a:lnTo>
                        <a:pt x="96" y="17"/>
                      </a:lnTo>
                      <a:lnTo>
                        <a:pt x="91" y="23"/>
                      </a:lnTo>
                      <a:lnTo>
                        <a:pt x="93" y="39"/>
                      </a:lnTo>
                      <a:lnTo>
                        <a:pt x="90" y="41"/>
                      </a:lnTo>
                      <a:lnTo>
                        <a:pt x="71" y="38"/>
                      </a:lnTo>
                      <a:lnTo>
                        <a:pt x="59" y="40"/>
                      </a:lnTo>
                      <a:lnTo>
                        <a:pt x="45" y="17"/>
                      </a:lnTo>
                      <a:lnTo>
                        <a:pt x="34" y="11"/>
                      </a:lnTo>
                      <a:lnTo>
                        <a:pt x="13" y="17"/>
                      </a:lnTo>
                      <a:lnTo>
                        <a:pt x="0" y="26"/>
                      </a:lnTo>
                      <a:lnTo>
                        <a:pt x="6" y="44"/>
                      </a:lnTo>
                      <a:lnTo>
                        <a:pt x="5" y="30"/>
                      </a:lnTo>
                      <a:lnTo>
                        <a:pt x="20" y="22"/>
                      </a:lnTo>
                      <a:lnTo>
                        <a:pt x="24" y="23"/>
                      </a:lnTo>
                      <a:lnTo>
                        <a:pt x="31" y="34"/>
                      </a:lnTo>
                      <a:lnTo>
                        <a:pt x="44" y="46"/>
                      </a:lnTo>
                      <a:lnTo>
                        <a:pt x="34" y="54"/>
                      </a:lnTo>
                      <a:lnTo>
                        <a:pt x="38" y="55"/>
                      </a:lnTo>
                      <a:lnTo>
                        <a:pt x="34" y="58"/>
                      </a:lnTo>
                      <a:lnTo>
                        <a:pt x="12" y="55"/>
                      </a:lnTo>
                      <a:lnTo>
                        <a:pt x="8" y="46"/>
                      </a:lnTo>
                      <a:lnTo>
                        <a:pt x="5" y="65"/>
                      </a:lnTo>
                      <a:lnTo>
                        <a:pt x="8" y="75"/>
                      </a:lnTo>
                      <a:lnTo>
                        <a:pt x="18" y="72"/>
                      </a:lnTo>
                      <a:lnTo>
                        <a:pt x="21" y="75"/>
                      </a:lnTo>
                      <a:lnTo>
                        <a:pt x="18" y="79"/>
                      </a:lnTo>
                      <a:lnTo>
                        <a:pt x="27" y="84"/>
                      </a:lnTo>
                      <a:lnTo>
                        <a:pt x="18" y="91"/>
                      </a:lnTo>
                      <a:lnTo>
                        <a:pt x="31" y="99"/>
                      </a:lnTo>
                      <a:lnTo>
                        <a:pt x="25" y="111"/>
                      </a:lnTo>
                      <a:lnTo>
                        <a:pt x="28" y="137"/>
                      </a:lnTo>
                      <a:lnTo>
                        <a:pt x="39" y="134"/>
                      </a:lnTo>
                      <a:lnTo>
                        <a:pt x="57" y="121"/>
                      </a:lnTo>
                      <a:lnTo>
                        <a:pt x="91" y="114"/>
                      </a:lnTo>
                      <a:lnTo>
                        <a:pt x="98" y="123"/>
                      </a:lnTo>
                      <a:lnTo>
                        <a:pt x="133" y="133"/>
                      </a:lnTo>
                      <a:lnTo>
                        <a:pt x="137" y="143"/>
                      </a:lnTo>
                      <a:lnTo>
                        <a:pt x="160" y="158"/>
                      </a:lnTo>
                      <a:lnTo>
                        <a:pt x="170" y="158"/>
                      </a:lnTo>
                      <a:lnTo>
                        <a:pt x="172" y="176"/>
                      </a:lnTo>
                      <a:lnTo>
                        <a:pt x="171" y="181"/>
                      </a:lnTo>
                      <a:lnTo>
                        <a:pt x="177" y="185"/>
                      </a:lnTo>
                      <a:lnTo>
                        <a:pt x="200" y="191"/>
                      </a:lnTo>
                      <a:lnTo>
                        <a:pt x="206" y="186"/>
                      </a:lnTo>
                      <a:lnTo>
                        <a:pt x="210" y="180"/>
                      </a:lnTo>
                      <a:lnTo>
                        <a:pt x="207" y="176"/>
                      </a:lnTo>
                      <a:lnTo>
                        <a:pt x="235" y="164"/>
                      </a:lnTo>
                      <a:lnTo>
                        <a:pt x="243" y="142"/>
                      </a:lnTo>
                      <a:lnTo>
                        <a:pt x="252" y="142"/>
                      </a:lnTo>
                      <a:lnTo>
                        <a:pt x="258" y="136"/>
                      </a:lnTo>
                      <a:lnTo>
                        <a:pt x="275" y="138"/>
                      </a:lnTo>
                      <a:close/>
                    </a:path>
                  </a:pathLst>
                </a:custGeom>
                <a:grpFill/>
                <a:ln w="6350" cmpd="sng">
                  <a:solidFill>
                    <a:schemeClr val="bg1">
                      <a:lumMod val="85000"/>
                    </a:schemeClr>
                  </a:solidFill>
                  <a:round/>
                  <a:headEnd/>
                  <a:tailEnd/>
                </a:ln>
              </p:spPr>
              <p:txBody>
                <a:bodyPr/>
                <a:lstStyle/>
                <a:p>
                  <a:endParaRPr lang="en-GB" dirty="0"/>
                </a:p>
              </p:txBody>
            </p:sp>
            <p:sp>
              <p:nvSpPr>
                <p:cNvPr id="301" name="Freeform 539"/>
                <p:cNvSpPr>
                  <a:spLocks/>
                </p:cNvSpPr>
                <p:nvPr/>
              </p:nvSpPr>
              <p:spPr bwMode="auto">
                <a:xfrm>
                  <a:off x="3832" y="2108"/>
                  <a:ext cx="273" cy="177"/>
                </a:xfrm>
                <a:custGeom>
                  <a:avLst/>
                  <a:gdLst>
                    <a:gd name="T0" fmla="*/ 232 w 334"/>
                    <a:gd name="T1" fmla="*/ 115 h 217"/>
                    <a:gd name="T2" fmla="*/ 235 w 334"/>
                    <a:gd name="T3" fmla="*/ 105 h 217"/>
                    <a:gd name="T4" fmla="*/ 230 w 334"/>
                    <a:gd name="T5" fmla="*/ 99 h 217"/>
                    <a:gd name="T6" fmla="*/ 213 w 334"/>
                    <a:gd name="T7" fmla="*/ 106 h 217"/>
                    <a:gd name="T8" fmla="*/ 211 w 334"/>
                    <a:gd name="T9" fmla="*/ 116 h 217"/>
                    <a:gd name="T10" fmla="*/ 199 w 334"/>
                    <a:gd name="T11" fmla="*/ 128 h 217"/>
                    <a:gd name="T12" fmla="*/ 181 w 334"/>
                    <a:gd name="T13" fmla="*/ 134 h 217"/>
                    <a:gd name="T14" fmla="*/ 192 w 334"/>
                    <a:gd name="T15" fmla="*/ 141 h 217"/>
                    <a:gd name="T16" fmla="*/ 196 w 334"/>
                    <a:gd name="T17" fmla="*/ 157 h 217"/>
                    <a:gd name="T18" fmla="*/ 185 w 334"/>
                    <a:gd name="T19" fmla="*/ 177 h 217"/>
                    <a:gd name="T20" fmla="*/ 168 w 334"/>
                    <a:gd name="T21" fmla="*/ 166 h 217"/>
                    <a:gd name="T22" fmla="*/ 158 w 334"/>
                    <a:gd name="T23" fmla="*/ 154 h 217"/>
                    <a:gd name="T24" fmla="*/ 138 w 334"/>
                    <a:gd name="T25" fmla="*/ 144 h 217"/>
                    <a:gd name="T26" fmla="*/ 121 w 334"/>
                    <a:gd name="T27" fmla="*/ 132 h 217"/>
                    <a:gd name="T28" fmla="*/ 95 w 334"/>
                    <a:gd name="T29" fmla="*/ 97 h 217"/>
                    <a:gd name="T30" fmla="*/ 85 w 334"/>
                    <a:gd name="T31" fmla="*/ 96 h 217"/>
                    <a:gd name="T32" fmla="*/ 65 w 334"/>
                    <a:gd name="T33" fmla="*/ 83 h 217"/>
                    <a:gd name="T34" fmla="*/ 64 w 334"/>
                    <a:gd name="T35" fmla="*/ 79 h 217"/>
                    <a:gd name="T36" fmla="*/ 53 w 334"/>
                    <a:gd name="T37" fmla="*/ 72 h 217"/>
                    <a:gd name="T38" fmla="*/ 40 w 334"/>
                    <a:gd name="T39" fmla="*/ 64 h 217"/>
                    <a:gd name="T40" fmla="*/ 40 w 334"/>
                    <a:gd name="T41" fmla="*/ 71 h 217"/>
                    <a:gd name="T42" fmla="*/ 31 w 334"/>
                    <a:gd name="T43" fmla="*/ 73 h 217"/>
                    <a:gd name="T44" fmla="*/ 17 w 334"/>
                    <a:gd name="T45" fmla="*/ 80 h 217"/>
                    <a:gd name="T46" fmla="*/ 16 w 334"/>
                    <a:gd name="T47" fmla="*/ 95 h 217"/>
                    <a:gd name="T48" fmla="*/ 0 w 334"/>
                    <a:gd name="T49" fmla="*/ 14 h 217"/>
                    <a:gd name="T50" fmla="*/ 51 w 334"/>
                    <a:gd name="T51" fmla="*/ 4 h 217"/>
                    <a:gd name="T52" fmla="*/ 97 w 334"/>
                    <a:gd name="T53" fmla="*/ 46 h 217"/>
                    <a:gd name="T54" fmla="*/ 154 w 334"/>
                    <a:gd name="T55" fmla="*/ 50 h 217"/>
                    <a:gd name="T56" fmla="*/ 163 w 334"/>
                    <a:gd name="T57" fmla="*/ 60 h 217"/>
                    <a:gd name="T58" fmla="*/ 171 w 334"/>
                    <a:gd name="T59" fmla="*/ 82 h 217"/>
                    <a:gd name="T60" fmla="*/ 189 w 334"/>
                    <a:gd name="T61" fmla="*/ 94 h 217"/>
                    <a:gd name="T62" fmla="*/ 214 w 334"/>
                    <a:gd name="T63" fmla="*/ 88 h 217"/>
                    <a:gd name="T64" fmla="*/ 229 w 334"/>
                    <a:gd name="T65" fmla="*/ 77 h 217"/>
                    <a:gd name="T66" fmla="*/ 236 w 334"/>
                    <a:gd name="T67" fmla="*/ 72 h 217"/>
                    <a:gd name="T68" fmla="*/ 242 w 334"/>
                    <a:gd name="T69" fmla="*/ 75 h 217"/>
                    <a:gd name="T70" fmla="*/ 227 w 334"/>
                    <a:gd name="T71" fmla="*/ 89 h 217"/>
                    <a:gd name="T72" fmla="*/ 235 w 334"/>
                    <a:gd name="T73" fmla="*/ 94 h 217"/>
                    <a:gd name="T74" fmla="*/ 248 w 334"/>
                    <a:gd name="T75" fmla="*/ 89 h 217"/>
                    <a:gd name="T76" fmla="*/ 273 w 334"/>
                    <a:gd name="T77" fmla="*/ 104 h 217"/>
                    <a:gd name="T78" fmla="*/ 237 w 334"/>
                    <a:gd name="T79" fmla="*/ 115 h 21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4" h="217">
                      <a:moveTo>
                        <a:pt x="290" y="141"/>
                      </a:moveTo>
                      <a:lnTo>
                        <a:pt x="284" y="141"/>
                      </a:lnTo>
                      <a:lnTo>
                        <a:pt x="281" y="133"/>
                      </a:lnTo>
                      <a:lnTo>
                        <a:pt x="287" y="129"/>
                      </a:lnTo>
                      <a:lnTo>
                        <a:pt x="285" y="121"/>
                      </a:lnTo>
                      <a:lnTo>
                        <a:pt x="282" y="121"/>
                      </a:lnTo>
                      <a:lnTo>
                        <a:pt x="268" y="130"/>
                      </a:lnTo>
                      <a:lnTo>
                        <a:pt x="261" y="130"/>
                      </a:lnTo>
                      <a:lnTo>
                        <a:pt x="258" y="134"/>
                      </a:lnTo>
                      <a:lnTo>
                        <a:pt x="258" y="142"/>
                      </a:lnTo>
                      <a:lnTo>
                        <a:pt x="248" y="146"/>
                      </a:lnTo>
                      <a:lnTo>
                        <a:pt x="244" y="157"/>
                      </a:lnTo>
                      <a:lnTo>
                        <a:pt x="226" y="158"/>
                      </a:lnTo>
                      <a:lnTo>
                        <a:pt x="222" y="164"/>
                      </a:lnTo>
                      <a:lnTo>
                        <a:pt x="228" y="171"/>
                      </a:lnTo>
                      <a:lnTo>
                        <a:pt x="235" y="173"/>
                      </a:lnTo>
                      <a:lnTo>
                        <a:pt x="234" y="181"/>
                      </a:lnTo>
                      <a:lnTo>
                        <a:pt x="240" y="193"/>
                      </a:lnTo>
                      <a:lnTo>
                        <a:pt x="231" y="207"/>
                      </a:lnTo>
                      <a:lnTo>
                        <a:pt x="226" y="217"/>
                      </a:lnTo>
                      <a:lnTo>
                        <a:pt x="205" y="213"/>
                      </a:lnTo>
                      <a:lnTo>
                        <a:pt x="205" y="203"/>
                      </a:lnTo>
                      <a:lnTo>
                        <a:pt x="208" y="197"/>
                      </a:lnTo>
                      <a:lnTo>
                        <a:pt x="193" y="189"/>
                      </a:lnTo>
                      <a:lnTo>
                        <a:pt x="185" y="190"/>
                      </a:lnTo>
                      <a:lnTo>
                        <a:pt x="169" y="176"/>
                      </a:lnTo>
                      <a:lnTo>
                        <a:pt x="158" y="172"/>
                      </a:lnTo>
                      <a:lnTo>
                        <a:pt x="148" y="162"/>
                      </a:lnTo>
                      <a:lnTo>
                        <a:pt x="130" y="151"/>
                      </a:lnTo>
                      <a:lnTo>
                        <a:pt x="116" y="119"/>
                      </a:lnTo>
                      <a:lnTo>
                        <a:pt x="110" y="113"/>
                      </a:lnTo>
                      <a:lnTo>
                        <a:pt x="104" y="118"/>
                      </a:lnTo>
                      <a:lnTo>
                        <a:pt x="81" y="113"/>
                      </a:lnTo>
                      <a:lnTo>
                        <a:pt x="80" y="102"/>
                      </a:lnTo>
                      <a:lnTo>
                        <a:pt x="83" y="101"/>
                      </a:lnTo>
                      <a:lnTo>
                        <a:pt x="78" y="97"/>
                      </a:lnTo>
                      <a:lnTo>
                        <a:pt x="77" y="89"/>
                      </a:lnTo>
                      <a:lnTo>
                        <a:pt x="65" y="88"/>
                      </a:lnTo>
                      <a:lnTo>
                        <a:pt x="52" y="75"/>
                      </a:lnTo>
                      <a:lnTo>
                        <a:pt x="49" y="79"/>
                      </a:lnTo>
                      <a:lnTo>
                        <a:pt x="44" y="80"/>
                      </a:lnTo>
                      <a:lnTo>
                        <a:pt x="49" y="87"/>
                      </a:lnTo>
                      <a:lnTo>
                        <a:pt x="41" y="83"/>
                      </a:lnTo>
                      <a:lnTo>
                        <a:pt x="38" y="90"/>
                      </a:lnTo>
                      <a:lnTo>
                        <a:pt x="26" y="92"/>
                      </a:lnTo>
                      <a:lnTo>
                        <a:pt x="21" y="98"/>
                      </a:lnTo>
                      <a:lnTo>
                        <a:pt x="23" y="114"/>
                      </a:lnTo>
                      <a:lnTo>
                        <a:pt x="20" y="116"/>
                      </a:lnTo>
                      <a:lnTo>
                        <a:pt x="1" y="113"/>
                      </a:lnTo>
                      <a:lnTo>
                        <a:pt x="0" y="17"/>
                      </a:lnTo>
                      <a:lnTo>
                        <a:pt x="51" y="0"/>
                      </a:lnTo>
                      <a:lnTo>
                        <a:pt x="62" y="5"/>
                      </a:lnTo>
                      <a:lnTo>
                        <a:pt x="80" y="18"/>
                      </a:lnTo>
                      <a:lnTo>
                        <a:pt x="119" y="57"/>
                      </a:lnTo>
                      <a:lnTo>
                        <a:pt x="175" y="50"/>
                      </a:lnTo>
                      <a:lnTo>
                        <a:pt x="188" y="61"/>
                      </a:lnTo>
                      <a:lnTo>
                        <a:pt x="194" y="73"/>
                      </a:lnTo>
                      <a:lnTo>
                        <a:pt x="199" y="73"/>
                      </a:lnTo>
                      <a:lnTo>
                        <a:pt x="197" y="98"/>
                      </a:lnTo>
                      <a:lnTo>
                        <a:pt x="209" y="100"/>
                      </a:lnTo>
                      <a:lnTo>
                        <a:pt x="212" y="117"/>
                      </a:lnTo>
                      <a:lnTo>
                        <a:pt x="231" y="115"/>
                      </a:lnTo>
                      <a:lnTo>
                        <a:pt x="248" y="121"/>
                      </a:lnTo>
                      <a:lnTo>
                        <a:pt x="262" y="108"/>
                      </a:lnTo>
                      <a:lnTo>
                        <a:pt x="275" y="101"/>
                      </a:lnTo>
                      <a:lnTo>
                        <a:pt x="280" y="94"/>
                      </a:lnTo>
                      <a:lnTo>
                        <a:pt x="285" y="94"/>
                      </a:lnTo>
                      <a:lnTo>
                        <a:pt x="289" y="88"/>
                      </a:lnTo>
                      <a:lnTo>
                        <a:pt x="295" y="89"/>
                      </a:lnTo>
                      <a:lnTo>
                        <a:pt x="296" y="92"/>
                      </a:lnTo>
                      <a:lnTo>
                        <a:pt x="278" y="106"/>
                      </a:lnTo>
                      <a:lnTo>
                        <a:pt x="278" y="109"/>
                      </a:lnTo>
                      <a:lnTo>
                        <a:pt x="285" y="110"/>
                      </a:lnTo>
                      <a:lnTo>
                        <a:pt x="288" y="115"/>
                      </a:lnTo>
                      <a:lnTo>
                        <a:pt x="299" y="119"/>
                      </a:lnTo>
                      <a:lnTo>
                        <a:pt x="304" y="109"/>
                      </a:lnTo>
                      <a:lnTo>
                        <a:pt x="315" y="121"/>
                      </a:lnTo>
                      <a:lnTo>
                        <a:pt x="334" y="127"/>
                      </a:lnTo>
                      <a:lnTo>
                        <a:pt x="309" y="141"/>
                      </a:lnTo>
                      <a:lnTo>
                        <a:pt x="290" y="141"/>
                      </a:lnTo>
                      <a:close/>
                    </a:path>
                  </a:pathLst>
                </a:custGeom>
                <a:grpFill/>
                <a:ln w="6350" cmpd="sng">
                  <a:solidFill>
                    <a:schemeClr val="bg1">
                      <a:lumMod val="85000"/>
                    </a:schemeClr>
                  </a:solidFill>
                  <a:round/>
                  <a:headEnd/>
                  <a:tailEnd/>
                </a:ln>
              </p:spPr>
              <p:txBody>
                <a:bodyPr/>
                <a:lstStyle/>
                <a:p>
                  <a:endParaRPr lang="en-GB" dirty="0"/>
                </a:p>
              </p:txBody>
            </p:sp>
            <p:sp>
              <p:nvSpPr>
                <p:cNvPr id="302" name="Freeform 540"/>
                <p:cNvSpPr>
                  <a:spLocks/>
                </p:cNvSpPr>
                <p:nvPr/>
              </p:nvSpPr>
              <p:spPr bwMode="auto">
                <a:xfrm>
                  <a:off x="4043" y="2161"/>
                  <a:ext cx="173" cy="82"/>
                </a:xfrm>
                <a:custGeom>
                  <a:avLst/>
                  <a:gdLst>
                    <a:gd name="T0" fmla="*/ 26 w 213"/>
                    <a:gd name="T1" fmla="*/ 62 h 101"/>
                    <a:gd name="T2" fmla="*/ 20 w 213"/>
                    <a:gd name="T3" fmla="*/ 67 h 101"/>
                    <a:gd name="T4" fmla="*/ 14 w 213"/>
                    <a:gd name="T5" fmla="*/ 64 h 101"/>
                    <a:gd name="T6" fmla="*/ 0 w 213"/>
                    <a:gd name="T7" fmla="*/ 67 h 101"/>
                    <a:gd name="T8" fmla="*/ 2 w 213"/>
                    <a:gd name="T9" fmla="*/ 76 h 101"/>
                    <a:gd name="T10" fmla="*/ 20 w 213"/>
                    <a:gd name="T11" fmla="*/ 76 h 101"/>
                    <a:gd name="T12" fmla="*/ 25 w 213"/>
                    <a:gd name="T13" fmla="*/ 78 h 101"/>
                    <a:gd name="T14" fmla="*/ 34 w 213"/>
                    <a:gd name="T15" fmla="*/ 76 h 101"/>
                    <a:gd name="T16" fmla="*/ 39 w 213"/>
                    <a:gd name="T17" fmla="*/ 77 h 101"/>
                    <a:gd name="T18" fmla="*/ 40 w 213"/>
                    <a:gd name="T19" fmla="*/ 81 h 101"/>
                    <a:gd name="T20" fmla="*/ 47 w 213"/>
                    <a:gd name="T21" fmla="*/ 82 h 101"/>
                    <a:gd name="T22" fmla="*/ 71 w 213"/>
                    <a:gd name="T23" fmla="*/ 78 h 101"/>
                    <a:gd name="T24" fmla="*/ 72 w 213"/>
                    <a:gd name="T25" fmla="*/ 68 h 101"/>
                    <a:gd name="T26" fmla="*/ 85 w 213"/>
                    <a:gd name="T27" fmla="*/ 63 h 101"/>
                    <a:gd name="T28" fmla="*/ 88 w 213"/>
                    <a:gd name="T29" fmla="*/ 58 h 101"/>
                    <a:gd name="T30" fmla="*/ 110 w 213"/>
                    <a:gd name="T31" fmla="*/ 61 h 101"/>
                    <a:gd name="T32" fmla="*/ 119 w 213"/>
                    <a:gd name="T33" fmla="*/ 51 h 101"/>
                    <a:gd name="T34" fmla="*/ 140 w 213"/>
                    <a:gd name="T35" fmla="*/ 47 h 101"/>
                    <a:gd name="T36" fmla="*/ 146 w 213"/>
                    <a:gd name="T37" fmla="*/ 39 h 101"/>
                    <a:gd name="T38" fmla="*/ 170 w 213"/>
                    <a:gd name="T39" fmla="*/ 28 h 101"/>
                    <a:gd name="T40" fmla="*/ 173 w 213"/>
                    <a:gd name="T41" fmla="*/ 18 h 101"/>
                    <a:gd name="T42" fmla="*/ 161 w 213"/>
                    <a:gd name="T43" fmla="*/ 15 h 101"/>
                    <a:gd name="T44" fmla="*/ 158 w 213"/>
                    <a:gd name="T45" fmla="*/ 9 h 101"/>
                    <a:gd name="T46" fmla="*/ 123 w 213"/>
                    <a:gd name="T47" fmla="*/ 5 h 101"/>
                    <a:gd name="T48" fmla="*/ 116 w 213"/>
                    <a:gd name="T49" fmla="*/ 6 h 101"/>
                    <a:gd name="T50" fmla="*/ 96 w 213"/>
                    <a:gd name="T51" fmla="*/ 6 h 101"/>
                    <a:gd name="T52" fmla="*/ 84 w 213"/>
                    <a:gd name="T53" fmla="*/ 5 h 101"/>
                    <a:gd name="T54" fmla="*/ 76 w 213"/>
                    <a:gd name="T55" fmla="*/ 0 h 101"/>
                    <a:gd name="T56" fmla="*/ 67 w 213"/>
                    <a:gd name="T57" fmla="*/ 5 h 101"/>
                    <a:gd name="T58" fmla="*/ 64 w 213"/>
                    <a:gd name="T59" fmla="*/ 15 h 101"/>
                    <a:gd name="T60" fmla="*/ 46 w 213"/>
                    <a:gd name="T61" fmla="*/ 9 h 101"/>
                    <a:gd name="T62" fmla="*/ 35 w 213"/>
                    <a:gd name="T63" fmla="*/ 7 h 101"/>
                    <a:gd name="T64" fmla="*/ 28 w 213"/>
                    <a:gd name="T65" fmla="*/ 9 h 101"/>
                    <a:gd name="T66" fmla="*/ 28 w 213"/>
                    <a:gd name="T67" fmla="*/ 14 h 101"/>
                    <a:gd name="T68" fmla="*/ 25 w 213"/>
                    <a:gd name="T69" fmla="*/ 19 h 101"/>
                    <a:gd name="T70" fmla="*/ 30 w 213"/>
                    <a:gd name="T71" fmla="*/ 19 h 101"/>
                    <a:gd name="T72" fmla="*/ 31 w 213"/>
                    <a:gd name="T73" fmla="*/ 22 h 101"/>
                    <a:gd name="T74" fmla="*/ 16 w 213"/>
                    <a:gd name="T75" fmla="*/ 33 h 101"/>
                    <a:gd name="T76" fmla="*/ 16 w 213"/>
                    <a:gd name="T77" fmla="*/ 36 h 101"/>
                    <a:gd name="T78" fmla="*/ 22 w 213"/>
                    <a:gd name="T79" fmla="*/ 37 h 101"/>
                    <a:gd name="T80" fmla="*/ 24 w 213"/>
                    <a:gd name="T81" fmla="*/ 41 h 101"/>
                    <a:gd name="T82" fmla="*/ 33 w 213"/>
                    <a:gd name="T83" fmla="*/ 44 h 101"/>
                    <a:gd name="T84" fmla="*/ 37 w 213"/>
                    <a:gd name="T85" fmla="*/ 36 h 101"/>
                    <a:gd name="T86" fmla="*/ 46 w 213"/>
                    <a:gd name="T87" fmla="*/ 45 h 101"/>
                    <a:gd name="T88" fmla="*/ 62 w 213"/>
                    <a:gd name="T89" fmla="*/ 50 h 101"/>
                    <a:gd name="T90" fmla="*/ 41 w 213"/>
                    <a:gd name="T91" fmla="*/ 62 h 101"/>
                    <a:gd name="T92" fmla="*/ 26 w 213"/>
                    <a:gd name="T93" fmla="*/ 62 h 1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3" h="101">
                      <a:moveTo>
                        <a:pt x="32" y="76"/>
                      </a:moveTo>
                      <a:lnTo>
                        <a:pt x="25" y="82"/>
                      </a:lnTo>
                      <a:lnTo>
                        <a:pt x="17" y="79"/>
                      </a:lnTo>
                      <a:lnTo>
                        <a:pt x="0" y="83"/>
                      </a:lnTo>
                      <a:lnTo>
                        <a:pt x="2" y="93"/>
                      </a:lnTo>
                      <a:lnTo>
                        <a:pt x="25" y="93"/>
                      </a:lnTo>
                      <a:lnTo>
                        <a:pt x="31" y="96"/>
                      </a:lnTo>
                      <a:lnTo>
                        <a:pt x="42" y="93"/>
                      </a:lnTo>
                      <a:lnTo>
                        <a:pt x="48" y="95"/>
                      </a:lnTo>
                      <a:lnTo>
                        <a:pt x="49" y="100"/>
                      </a:lnTo>
                      <a:lnTo>
                        <a:pt x="58" y="101"/>
                      </a:lnTo>
                      <a:lnTo>
                        <a:pt x="87" y="96"/>
                      </a:lnTo>
                      <a:lnTo>
                        <a:pt x="89" y="84"/>
                      </a:lnTo>
                      <a:lnTo>
                        <a:pt x="105" y="77"/>
                      </a:lnTo>
                      <a:lnTo>
                        <a:pt x="108" y="72"/>
                      </a:lnTo>
                      <a:lnTo>
                        <a:pt x="135" y="75"/>
                      </a:lnTo>
                      <a:lnTo>
                        <a:pt x="146" y="63"/>
                      </a:lnTo>
                      <a:lnTo>
                        <a:pt x="172" y="58"/>
                      </a:lnTo>
                      <a:lnTo>
                        <a:pt x="180" y="48"/>
                      </a:lnTo>
                      <a:lnTo>
                        <a:pt x="209" y="34"/>
                      </a:lnTo>
                      <a:lnTo>
                        <a:pt x="213" y="22"/>
                      </a:lnTo>
                      <a:lnTo>
                        <a:pt x="198" y="18"/>
                      </a:lnTo>
                      <a:lnTo>
                        <a:pt x="194" y="11"/>
                      </a:lnTo>
                      <a:lnTo>
                        <a:pt x="151" y="6"/>
                      </a:lnTo>
                      <a:lnTo>
                        <a:pt x="143" y="8"/>
                      </a:lnTo>
                      <a:lnTo>
                        <a:pt x="118" y="8"/>
                      </a:lnTo>
                      <a:lnTo>
                        <a:pt x="104" y="6"/>
                      </a:lnTo>
                      <a:lnTo>
                        <a:pt x="94" y="0"/>
                      </a:lnTo>
                      <a:lnTo>
                        <a:pt x="83" y="6"/>
                      </a:lnTo>
                      <a:lnTo>
                        <a:pt x="79" y="19"/>
                      </a:lnTo>
                      <a:lnTo>
                        <a:pt x="57" y="11"/>
                      </a:lnTo>
                      <a:lnTo>
                        <a:pt x="43" y="9"/>
                      </a:lnTo>
                      <a:lnTo>
                        <a:pt x="34" y="11"/>
                      </a:lnTo>
                      <a:lnTo>
                        <a:pt x="34" y="17"/>
                      </a:lnTo>
                      <a:lnTo>
                        <a:pt x="31" y="23"/>
                      </a:lnTo>
                      <a:lnTo>
                        <a:pt x="37" y="24"/>
                      </a:lnTo>
                      <a:lnTo>
                        <a:pt x="38" y="27"/>
                      </a:lnTo>
                      <a:lnTo>
                        <a:pt x="20" y="41"/>
                      </a:lnTo>
                      <a:lnTo>
                        <a:pt x="20" y="44"/>
                      </a:lnTo>
                      <a:lnTo>
                        <a:pt x="27" y="45"/>
                      </a:lnTo>
                      <a:lnTo>
                        <a:pt x="30" y="50"/>
                      </a:lnTo>
                      <a:lnTo>
                        <a:pt x="41" y="54"/>
                      </a:lnTo>
                      <a:lnTo>
                        <a:pt x="46" y="44"/>
                      </a:lnTo>
                      <a:lnTo>
                        <a:pt x="57" y="56"/>
                      </a:lnTo>
                      <a:lnTo>
                        <a:pt x="76" y="62"/>
                      </a:lnTo>
                      <a:lnTo>
                        <a:pt x="51" y="76"/>
                      </a:lnTo>
                      <a:lnTo>
                        <a:pt x="32" y="76"/>
                      </a:lnTo>
                      <a:close/>
                    </a:path>
                  </a:pathLst>
                </a:custGeom>
                <a:grpFill/>
                <a:ln w="6350" cmpd="sng">
                  <a:solidFill>
                    <a:schemeClr val="bg1">
                      <a:lumMod val="85000"/>
                    </a:schemeClr>
                  </a:solidFill>
                  <a:round/>
                  <a:headEnd/>
                  <a:tailEnd/>
                </a:ln>
              </p:spPr>
              <p:txBody>
                <a:bodyPr/>
                <a:lstStyle/>
                <a:p>
                  <a:endParaRPr lang="en-GB" dirty="0"/>
                </a:p>
              </p:txBody>
            </p:sp>
            <p:sp>
              <p:nvSpPr>
                <p:cNvPr id="303" name="Freeform 541"/>
                <p:cNvSpPr>
                  <a:spLocks/>
                </p:cNvSpPr>
                <p:nvPr/>
              </p:nvSpPr>
              <p:spPr bwMode="auto">
                <a:xfrm>
                  <a:off x="4013" y="2206"/>
                  <a:ext cx="119" cy="91"/>
                </a:xfrm>
                <a:custGeom>
                  <a:avLst/>
                  <a:gdLst>
                    <a:gd name="T0" fmla="*/ 9 w 145"/>
                    <a:gd name="T1" fmla="*/ 85 h 111"/>
                    <a:gd name="T2" fmla="*/ 22 w 145"/>
                    <a:gd name="T3" fmla="*/ 78 h 111"/>
                    <a:gd name="T4" fmla="*/ 30 w 145"/>
                    <a:gd name="T5" fmla="*/ 82 h 111"/>
                    <a:gd name="T6" fmla="*/ 32 w 145"/>
                    <a:gd name="T7" fmla="*/ 71 h 111"/>
                    <a:gd name="T8" fmla="*/ 43 w 145"/>
                    <a:gd name="T9" fmla="*/ 74 h 111"/>
                    <a:gd name="T10" fmla="*/ 45 w 145"/>
                    <a:gd name="T11" fmla="*/ 70 h 111"/>
                    <a:gd name="T12" fmla="*/ 43 w 145"/>
                    <a:gd name="T13" fmla="*/ 66 h 111"/>
                    <a:gd name="T14" fmla="*/ 54 w 145"/>
                    <a:gd name="T15" fmla="*/ 54 h 111"/>
                    <a:gd name="T16" fmla="*/ 61 w 145"/>
                    <a:gd name="T17" fmla="*/ 58 h 111"/>
                    <a:gd name="T18" fmla="*/ 59 w 145"/>
                    <a:gd name="T19" fmla="*/ 64 h 111"/>
                    <a:gd name="T20" fmla="*/ 64 w 145"/>
                    <a:gd name="T21" fmla="*/ 66 h 111"/>
                    <a:gd name="T22" fmla="*/ 62 w 145"/>
                    <a:gd name="T23" fmla="*/ 82 h 111"/>
                    <a:gd name="T24" fmla="*/ 66 w 145"/>
                    <a:gd name="T25" fmla="*/ 91 h 111"/>
                    <a:gd name="T26" fmla="*/ 95 w 145"/>
                    <a:gd name="T27" fmla="*/ 75 h 111"/>
                    <a:gd name="T28" fmla="*/ 100 w 145"/>
                    <a:gd name="T29" fmla="*/ 75 h 111"/>
                    <a:gd name="T30" fmla="*/ 101 w 145"/>
                    <a:gd name="T31" fmla="*/ 80 h 111"/>
                    <a:gd name="T32" fmla="*/ 111 w 145"/>
                    <a:gd name="T33" fmla="*/ 77 h 111"/>
                    <a:gd name="T34" fmla="*/ 117 w 145"/>
                    <a:gd name="T35" fmla="*/ 77 h 111"/>
                    <a:gd name="T36" fmla="*/ 116 w 145"/>
                    <a:gd name="T37" fmla="*/ 80 h 111"/>
                    <a:gd name="T38" fmla="*/ 119 w 145"/>
                    <a:gd name="T39" fmla="*/ 80 h 111"/>
                    <a:gd name="T40" fmla="*/ 116 w 145"/>
                    <a:gd name="T41" fmla="*/ 56 h 111"/>
                    <a:gd name="T42" fmla="*/ 114 w 145"/>
                    <a:gd name="T43" fmla="*/ 53 h 111"/>
                    <a:gd name="T44" fmla="*/ 103 w 145"/>
                    <a:gd name="T45" fmla="*/ 54 h 111"/>
                    <a:gd name="T46" fmla="*/ 98 w 145"/>
                    <a:gd name="T47" fmla="*/ 48 h 111"/>
                    <a:gd name="T48" fmla="*/ 101 w 145"/>
                    <a:gd name="T49" fmla="*/ 33 h 111"/>
                    <a:gd name="T50" fmla="*/ 77 w 145"/>
                    <a:gd name="T51" fmla="*/ 37 h 111"/>
                    <a:gd name="T52" fmla="*/ 70 w 145"/>
                    <a:gd name="T53" fmla="*/ 36 h 111"/>
                    <a:gd name="T54" fmla="*/ 69 w 145"/>
                    <a:gd name="T55" fmla="*/ 32 h 111"/>
                    <a:gd name="T56" fmla="*/ 64 w 145"/>
                    <a:gd name="T57" fmla="*/ 30 h 111"/>
                    <a:gd name="T58" fmla="*/ 55 w 145"/>
                    <a:gd name="T59" fmla="*/ 33 h 111"/>
                    <a:gd name="T60" fmla="*/ 50 w 145"/>
                    <a:gd name="T61" fmla="*/ 30 h 111"/>
                    <a:gd name="T62" fmla="*/ 31 w 145"/>
                    <a:gd name="T63" fmla="*/ 30 h 111"/>
                    <a:gd name="T64" fmla="*/ 30 w 145"/>
                    <a:gd name="T65" fmla="*/ 22 h 111"/>
                    <a:gd name="T66" fmla="*/ 43 w 145"/>
                    <a:gd name="T67" fmla="*/ 19 h 111"/>
                    <a:gd name="T68" fmla="*/ 50 w 145"/>
                    <a:gd name="T69" fmla="*/ 21 h 111"/>
                    <a:gd name="T70" fmla="*/ 56 w 145"/>
                    <a:gd name="T71" fmla="*/ 16 h 111"/>
                    <a:gd name="T72" fmla="*/ 51 w 145"/>
                    <a:gd name="T73" fmla="*/ 16 h 111"/>
                    <a:gd name="T74" fmla="*/ 48 w 145"/>
                    <a:gd name="T75" fmla="*/ 10 h 111"/>
                    <a:gd name="T76" fmla="*/ 53 w 145"/>
                    <a:gd name="T77" fmla="*/ 7 h 111"/>
                    <a:gd name="T78" fmla="*/ 52 w 145"/>
                    <a:gd name="T79" fmla="*/ 0 h 111"/>
                    <a:gd name="T80" fmla="*/ 49 w 145"/>
                    <a:gd name="T81" fmla="*/ 0 h 111"/>
                    <a:gd name="T82" fmla="*/ 38 w 145"/>
                    <a:gd name="T83" fmla="*/ 7 h 111"/>
                    <a:gd name="T84" fmla="*/ 32 w 145"/>
                    <a:gd name="T85" fmla="*/ 7 h 111"/>
                    <a:gd name="T86" fmla="*/ 30 w 145"/>
                    <a:gd name="T87" fmla="*/ 11 h 111"/>
                    <a:gd name="T88" fmla="*/ 30 w 145"/>
                    <a:gd name="T89" fmla="*/ 17 h 111"/>
                    <a:gd name="T90" fmla="*/ 21 w 145"/>
                    <a:gd name="T91" fmla="*/ 20 h 111"/>
                    <a:gd name="T92" fmla="*/ 18 w 145"/>
                    <a:gd name="T93" fmla="*/ 30 h 111"/>
                    <a:gd name="T94" fmla="*/ 3 w 145"/>
                    <a:gd name="T95" fmla="*/ 30 h 111"/>
                    <a:gd name="T96" fmla="*/ 0 w 145"/>
                    <a:gd name="T97" fmla="*/ 35 h 111"/>
                    <a:gd name="T98" fmla="*/ 5 w 145"/>
                    <a:gd name="T99" fmla="*/ 41 h 111"/>
                    <a:gd name="T100" fmla="*/ 11 w 145"/>
                    <a:gd name="T101" fmla="*/ 43 h 111"/>
                    <a:gd name="T102" fmla="*/ 10 w 145"/>
                    <a:gd name="T103" fmla="*/ 49 h 111"/>
                    <a:gd name="T104" fmla="*/ 15 w 145"/>
                    <a:gd name="T105" fmla="*/ 59 h 111"/>
                    <a:gd name="T106" fmla="*/ 7 w 145"/>
                    <a:gd name="T107" fmla="*/ 71 h 111"/>
                    <a:gd name="T108" fmla="*/ 3 w 145"/>
                    <a:gd name="T109" fmla="*/ 79 h 111"/>
                    <a:gd name="T110" fmla="*/ 9 w 145"/>
                    <a:gd name="T111" fmla="*/ 85 h 1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5" h="111">
                      <a:moveTo>
                        <a:pt x="11" y="104"/>
                      </a:moveTo>
                      <a:lnTo>
                        <a:pt x="27" y="95"/>
                      </a:lnTo>
                      <a:lnTo>
                        <a:pt x="36" y="100"/>
                      </a:lnTo>
                      <a:lnTo>
                        <a:pt x="39" y="87"/>
                      </a:lnTo>
                      <a:lnTo>
                        <a:pt x="52" y="90"/>
                      </a:lnTo>
                      <a:lnTo>
                        <a:pt x="55" y="85"/>
                      </a:lnTo>
                      <a:lnTo>
                        <a:pt x="53" y="81"/>
                      </a:lnTo>
                      <a:lnTo>
                        <a:pt x="66" y="66"/>
                      </a:lnTo>
                      <a:lnTo>
                        <a:pt x="74" y="71"/>
                      </a:lnTo>
                      <a:lnTo>
                        <a:pt x="72" y="78"/>
                      </a:lnTo>
                      <a:lnTo>
                        <a:pt x="78" y="81"/>
                      </a:lnTo>
                      <a:lnTo>
                        <a:pt x="76" y="100"/>
                      </a:lnTo>
                      <a:lnTo>
                        <a:pt x="81" y="111"/>
                      </a:lnTo>
                      <a:lnTo>
                        <a:pt x="116" y="91"/>
                      </a:lnTo>
                      <a:lnTo>
                        <a:pt x="122" y="92"/>
                      </a:lnTo>
                      <a:lnTo>
                        <a:pt x="123" y="97"/>
                      </a:lnTo>
                      <a:lnTo>
                        <a:pt x="135" y="94"/>
                      </a:lnTo>
                      <a:lnTo>
                        <a:pt x="143" y="94"/>
                      </a:lnTo>
                      <a:lnTo>
                        <a:pt x="141" y="97"/>
                      </a:lnTo>
                      <a:lnTo>
                        <a:pt x="145" y="97"/>
                      </a:lnTo>
                      <a:lnTo>
                        <a:pt x="141" y="68"/>
                      </a:lnTo>
                      <a:lnTo>
                        <a:pt x="139" y="65"/>
                      </a:lnTo>
                      <a:lnTo>
                        <a:pt x="125" y="66"/>
                      </a:lnTo>
                      <a:lnTo>
                        <a:pt x="120" y="58"/>
                      </a:lnTo>
                      <a:lnTo>
                        <a:pt x="123" y="40"/>
                      </a:lnTo>
                      <a:lnTo>
                        <a:pt x="94" y="45"/>
                      </a:lnTo>
                      <a:lnTo>
                        <a:pt x="85" y="44"/>
                      </a:lnTo>
                      <a:lnTo>
                        <a:pt x="84" y="39"/>
                      </a:lnTo>
                      <a:lnTo>
                        <a:pt x="78" y="37"/>
                      </a:lnTo>
                      <a:lnTo>
                        <a:pt x="67" y="40"/>
                      </a:lnTo>
                      <a:lnTo>
                        <a:pt x="61" y="37"/>
                      </a:lnTo>
                      <a:lnTo>
                        <a:pt x="38" y="37"/>
                      </a:lnTo>
                      <a:lnTo>
                        <a:pt x="36" y="27"/>
                      </a:lnTo>
                      <a:lnTo>
                        <a:pt x="53" y="23"/>
                      </a:lnTo>
                      <a:lnTo>
                        <a:pt x="61" y="26"/>
                      </a:lnTo>
                      <a:lnTo>
                        <a:pt x="68" y="20"/>
                      </a:lnTo>
                      <a:lnTo>
                        <a:pt x="62" y="20"/>
                      </a:lnTo>
                      <a:lnTo>
                        <a:pt x="59" y="12"/>
                      </a:lnTo>
                      <a:lnTo>
                        <a:pt x="65" y="8"/>
                      </a:lnTo>
                      <a:lnTo>
                        <a:pt x="63" y="0"/>
                      </a:lnTo>
                      <a:lnTo>
                        <a:pt x="60" y="0"/>
                      </a:lnTo>
                      <a:lnTo>
                        <a:pt x="46" y="9"/>
                      </a:lnTo>
                      <a:lnTo>
                        <a:pt x="39" y="9"/>
                      </a:lnTo>
                      <a:lnTo>
                        <a:pt x="36" y="13"/>
                      </a:lnTo>
                      <a:lnTo>
                        <a:pt x="36" y="21"/>
                      </a:lnTo>
                      <a:lnTo>
                        <a:pt x="26" y="25"/>
                      </a:lnTo>
                      <a:lnTo>
                        <a:pt x="22" y="36"/>
                      </a:lnTo>
                      <a:lnTo>
                        <a:pt x="4" y="37"/>
                      </a:lnTo>
                      <a:lnTo>
                        <a:pt x="0" y="43"/>
                      </a:lnTo>
                      <a:lnTo>
                        <a:pt x="6" y="50"/>
                      </a:lnTo>
                      <a:lnTo>
                        <a:pt x="13" y="52"/>
                      </a:lnTo>
                      <a:lnTo>
                        <a:pt x="12" y="60"/>
                      </a:lnTo>
                      <a:lnTo>
                        <a:pt x="18" y="72"/>
                      </a:lnTo>
                      <a:lnTo>
                        <a:pt x="9" y="86"/>
                      </a:lnTo>
                      <a:lnTo>
                        <a:pt x="4" y="96"/>
                      </a:lnTo>
                      <a:lnTo>
                        <a:pt x="11" y="104"/>
                      </a:lnTo>
                      <a:close/>
                    </a:path>
                  </a:pathLst>
                </a:custGeom>
                <a:grpFill/>
                <a:ln w="6350" cmpd="sng">
                  <a:solidFill>
                    <a:schemeClr val="bg1">
                      <a:lumMod val="85000"/>
                    </a:schemeClr>
                  </a:solidFill>
                  <a:round/>
                  <a:headEnd/>
                  <a:tailEnd/>
                </a:ln>
              </p:spPr>
              <p:txBody>
                <a:bodyPr/>
                <a:lstStyle/>
                <a:p>
                  <a:endParaRPr lang="en-GB" dirty="0"/>
                </a:p>
              </p:txBody>
            </p:sp>
            <p:sp>
              <p:nvSpPr>
                <p:cNvPr id="304" name="Rectangle 542"/>
                <p:cNvSpPr>
                  <a:spLocks noChangeAspect="1" noChangeArrowheads="1"/>
                </p:cNvSpPr>
                <p:nvPr/>
              </p:nvSpPr>
              <p:spPr bwMode="auto">
                <a:xfrm>
                  <a:off x="4584" y="2894"/>
                  <a:ext cx="4" cy="4"/>
                </a:xfrm>
                <a:prstGeom prst="rect">
                  <a:avLst/>
                </a:prstGeom>
                <a:grpFill/>
                <a:ln w="6350">
                  <a:solidFill>
                    <a:schemeClr val="bg1">
                      <a:lumMod val="8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grpSp>
          <p:nvGrpSpPr>
            <p:cNvPr id="140" name="Group 544"/>
            <p:cNvGrpSpPr>
              <a:grpSpLocks/>
            </p:cNvGrpSpPr>
            <p:nvPr/>
          </p:nvGrpSpPr>
          <p:grpSpPr bwMode="auto">
            <a:xfrm>
              <a:off x="3572123" y="1877403"/>
              <a:ext cx="2251732" cy="1918086"/>
              <a:chOff x="2802" y="1551"/>
              <a:chExt cx="1359" cy="1064"/>
            </a:xfrm>
            <a:solidFill>
              <a:schemeClr val="bg1">
                <a:lumMod val="85000"/>
              </a:schemeClr>
            </a:solidFill>
          </p:grpSpPr>
          <p:sp>
            <p:nvSpPr>
              <p:cNvPr id="142" name="Freeform 545"/>
              <p:cNvSpPr>
                <a:spLocks/>
              </p:cNvSpPr>
              <p:nvPr/>
            </p:nvSpPr>
            <p:spPr bwMode="auto">
              <a:xfrm>
                <a:off x="3585" y="1604"/>
                <a:ext cx="576" cy="773"/>
              </a:xfrm>
              <a:custGeom>
                <a:avLst/>
                <a:gdLst>
                  <a:gd name="T0" fmla="*/ 505 w 774"/>
                  <a:gd name="T1" fmla="*/ 224 h 1040"/>
                  <a:gd name="T2" fmla="*/ 435 w 774"/>
                  <a:gd name="T3" fmla="*/ 352 h 1040"/>
                  <a:gd name="T4" fmla="*/ 452 w 774"/>
                  <a:gd name="T5" fmla="*/ 482 h 1040"/>
                  <a:gd name="T6" fmla="*/ 476 w 774"/>
                  <a:gd name="T7" fmla="*/ 549 h 1040"/>
                  <a:gd name="T8" fmla="*/ 500 w 774"/>
                  <a:gd name="T9" fmla="*/ 563 h 1040"/>
                  <a:gd name="T10" fmla="*/ 467 w 774"/>
                  <a:gd name="T11" fmla="*/ 579 h 1040"/>
                  <a:gd name="T12" fmla="*/ 435 w 774"/>
                  <a:gd name="T13" fmla="*/ 569 h 1040"/>
                  <a:gd name="T14" fmla="*/ 401 w 774"/>
                  <a:gd name="T15" fmla="*/ 570 h 1040"/>
                  <a:gd name="T16" fmla="*/ 368 w 774"/>
                  <a:gd name="T17" fmla="*/ 559 h 1040"/>
                  <a:gd name="T18" fmla="*/ 351 w 774"/>
                  <a:gd name="T19" fmla="*/ 559 h 1040"/>
                  <a:gd name="T20" fmla="*/ 314 w 774"/>
                  <a:gd name="T21" fmla="*/ 579 h 1040"/>
                  <a:gd name="T22" fmla="*/ 288 w 774"/>
                  <a:gd name="T23" fmla="*/ 595 h 1040"/>
                  <a:gd name="T24" fmla="*/ 291 w 774"/>
                  <a:gd name="T25" fmla="*/ 640 h 1040"/>
                  <a:gd name="T26" fmla="*/ 309 w 774"/>
                  <a:gd name="T27" fmla="*/ 664 h 1040"/>
                  <a:gd name="T28" fmla="*/ 299 w 774"/>
                  <a:gd name="T29" fmla="*/ 673 h 1040"/>
                  <a:gd name="T30" fmla="*/ 281 w 774"/>
                  <a:gd name="T31" fmla="*/ 709 h 1040"/>
                  <a:gd name="T32" fmla="*/ 308 w 774"/>
                  <a:gd name="T33" fmla="*/ 763 h 1040"/>
                  <a:gd name="T34" fmla="*/ 269 w 774"/>
                  <a:gd name="T35" fmla="*/ 748 h 1040"/>
                  <a:gd name="T36" fmla="*/ 196 w 774"/>
                  <a:gd name="T37" fmla="*/ 728 h 1040"/>
                  <a:gd name="T38" fmla="*/ 141 w 774"/>
                  <a:gd name="T39" fmla="*/ 692 h 1040"/>
                  <a:gd name="T40" fmla="*/ 164 w 774"/>
                  <a:gd name="T41" fmla="*/ 665 h 1040"/>
                  <a:gd name="T42" fmla="*/ 164 w 774"/>
                  <a:gd name="T43" fmla="*/ 645 h 1040"/>
                  <a:gd name="T44" fmla="*/ 185 w 774"/>
                  <a:gd name="T45" fmla="*/ 629 h 1040"/>
                  <a:gd name="T46" fmla="*/ 188 w 774"/>
                  <a:gd name="T47" fmla="*/ 604 h 1040"/>
                  <a:gd name="T48" fmla="*/ 149 w 774"/>
                  <a:gd name="T49" fmla="*/ 583 h 1040"/>
                  <a:gd name="T50" fmla="*/ 121 w 774"/>
                  <a:gd name="T51" fmla="*/ 570 h 1040"/>
                  <a:gd name="T52" fmla="*/ 106 w 774"/>
                  <a:gd name="T53" fmla="*/ 551 h 1040"/>
                  <a:gd name="T54" fmla="*/ 63 w 774"/>
                  <a:gd name="T55" fmla="*/ 521 h 1040"/>
                  <a:gd name="T56" fmla="*/ 80 w 774"/>
                  <a:gd name="T57" fmla="*/ 505 h 1040"/>
                  <a:gd name="T58" fmla="*/ 59 w 774"/>
                  <a:gd name="T59" fmla="*/ 471 h 1040"/>
                  <a:gd name="T60" fmla="*/ 33 w 774"/>
                  <a:gd name="T61" fmla="*/ 450 h 1040"/>
                  <a:gd name="T62" fmla="*/ 12 w 774"/>
                  <a:gd name="T63" fmla="*/ 416 h 1040"/>
                  <a:gd name="T64" fmla="*/ 6 w 774"/>
                  <a:gd name="T65" fmla="*/ 388 h 1040"/>
                  <a:gd name="T66" fmla="*/ 28 w 774"/>
                  <a:gd name="T67" fmla="*/ 343 h 1040"/>
                  <a:gd name="T68" fmla="*/ 21 w 774"/>
                  <a:gd name="T69" fmla="*/ 321 h 1040"/>
                  <a:gd name="T70" fmla="*/ 46 w 774"/>
                  <a:gd name="T71" fmla="*/ 228 h 1040"/>
                  <a:gd name="T72" fmla="*/ 44 w 774"/>
                  <a:gd name="T73" fmla="*/ 158 h 1040"/>
                  <a:gd name="T74" fmla="*/ 21 w 774"/>
                  <a:gd name="T75" fmla="*/ 42 h 1040"/>
                  <a:gd name="T76" fmla="*/ 65 w 774"/>
                  <a:gd name="T77" fmla="*/ 12 h 1040"/>
                  <a:gd name="T78" fmla="*/ 72 w 774"/>
                  <a:gd name="T79" fmla="*/ 8 h 1040"/>
                  <a:gd name="T80" fmla="*/ 127 w 774"/>
                  <a:gd name="T81" fmla="*/ 31 h 1040"/>
                  <a:gd name="T82" fmla="*/ 203 w 774"/>
                  <a:gd name="T83" fmla="*/ 123 h 1040"/>
                  <a:gd name="T84" fmla="*/ 77 w 774"/>
                  <a:gd name="T85" fmla="*/ 110 h 1040"/>
                  <a:gd name="T86" fmla="*/ 112 w 774"/>
                  <a:gd name="T87" fmla="*/ 200 h 1040"/>
                  <a:gd name="T88" fmla="*/ 156 w 774"/>
                  <a:gd name="T89" fmla="*/ 206 h 1040"/>
                  <a:gd name="T90" fmla="*/ 158 w 774"/>
                  <a:gd name="T91" fmla="*/ 195 h 1040"/>
                  <a:gd name="T92" fmla="*/ 207 w 774"/>
                  <a:gd name="T93" fmla="*/ 149 h 1040"/>
                  <a:gd name="T94" fmla="*/ 245 w 774"/>
                  <a:gd name="T95" fmla="*/ 140 h 1040"/>
                  <a:gd name="T96" fmla="*/ 269 w 774"/>
                  <a:gd name="T97" fmla="*/ 59 h 1040"/>
                  <a:gd name="T98" fmla="*/ 280 w 774"/>
                  <a:gd name="T99" fmla="*/ 120 h 1040"/>
                  <a:gd name="T100" fmla="*/ 360 w 774"/>
                  <a:gd name="T101" fmla="*/ 58 h 1040"/>
                  <a:gd name="T102" fmla="*/ 377 w 774"/>
                  <a:gd name="T103" fmla="*/ 53 h 1040"/>
                  <a:gd name="T104" fmla="*/ 386 w 774"/>
                  <a:gd name="T105" fmla="*/ 55 h 1040"/>
                  <a:gd name="T106" fmla="*/ 467 w 774"/>
                  <a:gd name="T107" fmla="*/ 50 h 1040"/>
                  <a:gd name="T108" fmla="*/ 488 w 774"/>
                  <a:gd name="T109" fmla="*/ 33 h 1040"/>
                  <a:gd name="T110" fmla="*/ 569 w 774"/>
                  <a:gd name="T111" fmla="*/ 155 h 10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74" h="1040">
                    <a:moveTo>
                      <a:pt x="765" y="208"/>
                    </a:moveTo>
                    <a:lnTo>
                      <a:pt x="738" y="233"/>
                    </a:lnTo>
                    <a:lnTo>
                      <a:pt x="724" y="259"/>
                    </a:lnTo>
                    <a:lnTo>
                      <a:pt x="710" y="259"/>
                    </a:lnTo>
                    <a:lnTo>
                      <a:pt x="701" y="285"/>
                    </a:lnTo>
                    <a:lnTo>
                      <a:pt x="679" y="301"/>
                    </a:lnTo>
                    <a:lnTo>
                      <a:pt x="671" y="323"/>
                    </a:lnTo>
                    <a:lnTo>
                      <a:pt x="649" y="340"/>
                    </a:lnTo>
                    <a:lnTo>
                      <a:pt x="637" y="399"/>
                    </a:lnTo>
                    <a:lnTo>
                      <a:pt x="613" y="418"/>
                    </a:lnTo>
                    <a:lnTo>
                      <a:pt x="607" y="457"/>
                    </a:lnTo>
                    <a:lnTo>
                      <a:pt x="585" y="474"/>
                    </a:lnTo>
                    <a:lnTo>
                      <a:pt x="568" y="498"/>
                    </a:lnTo>
                    <a:lnTo>
                      <a:pt x="564" y="535"/>
                    </a:lnTo>
                    <a:lnTo>
                      <a:pt x="551" y="562"/>
                    </a:lnTo>
                    <a:lnTo>
                      <a:pt x="579" y="576"/>
                    </a:lnTo>
                    <a:lnTo>
                      <a:pt x="593" y="618"/>
                    </a:lnTo>
                    <a:lnTo>
                      <a:pt x="607" y="649"/>
                    </a:lnTo>
                    <a:lnTo>
                      <a:pt x="639" y="688"/>
                    </a:lnTo>
                    <a:lnTo>
                      <a:pt x="660" y="706"/>
                    </a:lnTo>
                    <a:lnTo>
                      <a:pt x="652" y="714"/>
                    </a:lnTo>
                    <a:lnTo>
                      <a:pt x="659" y="723"/>
                    </a:lnTo>
                    <a:lnTo>
                      <a:pt x="657" y="729"/>
                    </a:lnTo>
                    <a:lnTo>
                      <a:pt x="640" y="738"/>
                    </a:lnTo>
                    <a:lnTo>
                      <a:pt x="640" y="740"/>
                    </a:lnTo>
                    <a:lnTo>
                      <a:pt x="645" y="742"/>
                    </a:lnTo>
                    <a:lnTo>
                      <a:pt x="646" y="747"/>
                    </a:lnTo>
                    <a:lnTo>
                      <a:pt x="655" y="749"/>
                    </a:lnTo>
                    <a:lnTo>
                      <a:pt x="658" y="754"/>
                    </a:lnTo>
                    <a:lnTo>
                      <a:pt x="672" y="758"/>
                    </a:lnTo>
                    <a:lnTo>
                      <a:pt x="666" y="775"/>
                    </a:lnTo>
                    <a:lnTo>
                      <a:pt x="650" y="779"/>
                    </a:lnTo>
                    <a:lnTo>
                      <a:pt x="641" y="773"/>
                    </a:lnTo>
                    <a:lnTo>
                      <a:pt x="635" y="783"/>
                    </a:lnTo>
                    <a:lnTo>
                      <a:pt x="629" y="783"/>
                    </a:lnTo>
                    <a:lnTo>
                      <a:pt x="627" y="779"/>
                    </a:lnTo>
                    <a:lnTo>
                      <a:pt x="616" y="779"/>
                    </a:lnTo>
                    <a:lnTo>
                      <a:pt x="610" y="766"/>
                    </a:lnTo>
                    <a:lnTo>
                      <a:pt x="605" y="765"/>
                    </a:lnTo>
                    <a:lnTo>
                      <a:pt x="597" y="766"/>
                    </a:lnTo>
                    <a:lnTo>
                      <a:pt x="590" y="772"/>
                    </a:lnTo>
                    <a:lnTo>
                      <a:pt x="584" y="766"/>
                    </a:lnTo>
                    <a:lnTo>
                      <a:pt x="576" y="767"/>
                    </a:lnTo>
                    <a:lnTo>
                      <a:pt x="576" y="770"/>
                    </a:lnTo>
                    <a:lnTo>
                      <a:pt x="570" y="769"/>
                    </a:lnTo>
                    <a:lnTo>
                      <a:pt x="556" y="781"/>
                    </a:lnTo>
                    <a:lnTo>
                      <a:pt x="545" y="776"/>
                    </a:lnTo>
                    <a:lnTo>
                      <a:pt x="539" y="767"/>
                    </a:lnTo>
                    <a:lnTo>
                      <a:pt x="536" y="768"/>
                    </a:lnTo>
                    <a:lnTo>
                      <a:pt x="536" y="781"/>
                    </a:lnTo>
                    <a:lnTo>
                      <a:pt x="533" y="782"/>
                    </a:lnTo>
                    <a:lnTo>
                      <a:pt x="532" y="773"/>
                    </a:lnTo>
                    <a:lnTo>
                      <a:pt x="514" y="752"/>
                    </a:lnTo>
                    <a:lnTo>
                      <a:pt x="495" y="752"/>
                    </a:lnTo>
                    <a:lnTo>
                      <a:pt x="491" y="744"/>
                    </a:lnTo>
                    <a:lnTo>
                      <a:pt x="488" y="744"/>
                    </a:lnTo>
                    <a:lnTo>
                      <a:pt x="482" y="745"/>
                    </a:lnTo>
                    <a:lnTo>
                      <a:pt x="478" y="753"/>
                    </a:lnTo>
                    <a:lnTo>
                      <a:pt x="477" y="751"/>
                    </a:lnTo>
                    <a:lnTo>
                      <a:pt x="472" y="752"/>
                    </a:lnTo>
                    <a:lnTo>
                      <a:pt x="470" y="746"/>
                    </a:lnTo>
                    <a:lnTo>
                      <a:pt x="458" y="748"/>
                    </a:lnTo>
                    <a:lnTo>
                      <a:pt x="450" y="759"/>
                    </a:lnTo>
                    <a:lnTo>
                      <a:pt x="434" y="765"/>
                    </a:lnTo>
                    <a:lnTo>
                      <a:pt x="432" y="773"/>
                    </a:lnTo>
                    <a:lnTo>
                      <a:pt x="422" y="779"/>
                    </a:lnTo>
                    <a:lnTo>
                      <a:pt x="418" y="780"/>
                    </a:lnTo>
                    <a:lnTo>
                      <a:pt x="423" y="798"/>
                    </a:lnTo>
                    <a:lnTo>
                      <a:pt x="415" y="805"/>
                    </a:lnTo>
                    <a:lnTo>
                      <a:pt x="397" y="783"/>
                    </a:lnTo>
                    <a:lnTo>
                      <a:pt x="394" y="796"/>
                    </a:lnTo>
                    <a:lnTo>
                      <a:pt x="387" y="801"/>
                    </a:lnTo>
                    <a:lnTo>
                      <a:pt x="384" y="818"/>
                    </a:lnTo>
                    <a:lnTo>
                      <a:pt x="389" y="824"/>
                    </a:lnTo>
                    <a:lnTo>
                      <a:pt x="382" y="830"/>
                    </a:lnTo>
                    <a:lnTo>
                      <a:pt x="378" y="844"/>
                    </a:lnTo>
                    <a:lnTo>
                      <a:pt x="388" y="848"/>
                    </a:lnTo>
                    <a:lnTo>
                      <a:pt x="391" y="861"/>
                    </a:lnTo>
                    <a:lnTo>
                      <a:pt x="395" y="865"/>
                    </a:lnTo>
                    <a:lnTo>
                      <a:pt x="395" y="862"/>
                    </a:lnTo>
                    <a:lnTo>
                      <a:pt x="411" y="864"/>
                    </a:lnTo>
                    <a:lnTo>
                      <a:pt x="418" y="873"/>
                    </a:lnTo>
                    <a:lnTo>
                      <a:pt x="425" y="893"/>
                    </a:lnTo>
                    <a:lnTo>
                      <a:pt x="415" y="893"/>
                    </a:lnTo>
                    <a:lnTo>
                      <a:pt x="414" y="898"/>
                    </a:lnTo>
                    <a:lnTo>
                      <a:pt x="417" y="899"/>
                    </a:lnTo>
                    <a:lnTo>
                      <a:pt x="425" y="904"/>
                    </a:lnTo>
                    <a:lnTo>
                      <a:pt x="417" y="907"/>
                    </a:lnTo>
                    <a:lnTo>
                      <a:pt x="408" y="919"/>
                    </a:lnTo>
                    <a:lnTo>
                      <a:pt x="402" y="906"/>
                    </a:lnTo>
                    <a:lnTo>
                      <a:pt x="395" y="905"/>
                    </a:lnTo>
                    <a:lnTo>
                      <a:pt x="398" y="910"/>
                    </a:lnTo>
                    <a:lnTo>
                      <a:pt x="396" y="923"/>
                    </a:lnTo>
                    <a:lnTo>
                      <a:pt x="393" y="921"/>
                    </a:lnTo>
                    <a:lnTo>
                      <a:pt x="391" y="934"/>
                    </a:lnTo>
                    <a:lnTo>
                      <a:pt x="378" y="954"/>
                    </a:lnTo>
                    <a:lnTo>
                      <a:pt x="388" y="964"/>
                    </a:lnTo>
                    <a:lnTo>
                      <a:pt x="395" y="979"/>
                    </a:lnTo>
                    <a:lnTo>
                      <a:pt x="397" y="972"/>
                    </a:lnTo>
                    <a:lnTo>
                      <a:pt x="396" y="994"/>
                    </a:lnTo>
                    <a:lnTo>
                      <a:pt x="411" y="1023"/>
                    </a:lnTo>
                    <a:lnTo>
                      <a:pt x="414" y="1026"/>
                    </a:lnTo>
                    <a:lnTo>
                      <a:pt x="404" y="1040"/>
                    </a:lnTo>
                    <a:lnTo>
                      <a:pt x="392" y="1039"/>
                    </a:lnTo>
                    <a:lnTo>
                      <a:pt x="389" y="1031"/>
                    </a:lnTo>
                    <a:lnTo>
                      <a:pt x="375" y="1022"/>
                    </a:lnTo>
                    <a:lnTo>
                      <a:pt x="362" y="1014"/>
                    </a:lnTo>
                    <a:lnTo>
                      <a:pt x="362" y="1007"/>
                    </a:lnTo>
                    <a:lnTo>
                      <a:pt x="352" y="1002"/>
                    </a:lnTo>
                    <a:lnTo>
                      <a:pt x="342" y="1000"/>
                    </a:lnTo>
                    <a:lnTo>
                      <a:pt x="328" y="1005"/>
                    </a:lnTo>
                    <a:lnTo>
                      <a:pt x="308" y="989"/>
                    </a:lnTo>
                    <a:lnTo>
                      <a:pt x="285" y="988"/>
                    </a:lnTo>
                    <a:lnTo>
                      <a:pt x="263" y="980"/>
                    </a:lnTo>
                    <a:lnTo>
                      <a:pt x="247" y="982"/>
                    </a:lnTo>
                    <a:lnTo>
                      <a:pt x="226" y="963"/>
                    </a:lnTo>
                    <a:lnTo>
                      <a:pt x="204" y="950"/>
                    </a:lnTo>
                    <a:lnTo>
                      <a:pt x="199" y="951"/>
                    </a:lnTo>
                    <a:lnTo>
                      <a:pt x="186" y="936"/>
                    </a:lnTo>
                    <a:lnTo>
                      <a:pt x="190" y="931"/>
                    </a:lnTo>
                    <a:lnTo>
                      <a:pt x="200" y="931"/>
                    </a:lnTo>
                    <a:lnTo>
                      <a:pt x="210" y="914"/>
                    </a:lnTo>
                    <a:lnTo>
                      <a:pt x="221" y="911"/>
                    </a:lnTo>
                    <a:lnTo>
                      <a:pt x="206" y="900"/>
                    </a:lnTo>
                    <a:lnTo>
                      <a:pt x="208" y="896"/>
                    </a:lnTo>
                    <a:lnTo>
                      <a:pt x="221" y="895"/>
                    </a:lnTo>
                    <a:lnTo>
                      <a:pt x="220" y="891"/>
                    </a:lnTo>
                    <a:lnTo>
                      <a:pt x="238" y="885"/>
                    </a:lnTo>
                    <a:lnTo>
                      <a:pt x="234" y="880"/>
                    </a:lnTo>
                    <a:lnTo>
                      <a:pt x="218" y="884"/>
                    </a:lnTo>
                    <a:lnTo>
                      <a:pt x="217" y="873"/>
                    </a:lnTo>
                    <a:lnTo>
                      <a:pt x="220" y="868"/>
                    </a:lnTo>
                    <a:lnTo>
                      <a:pt x="225" y="866"/>
                    </a:lnTo>
                    <a:lnTo>
                      <a:pt x="231" y="859"/>
                    </a:lnTo>
                    <a:lnTo>
                      <a:pt x="236" y="862"/>
                    </a:lnTo>
                    <a:lnTo>
                      <a:pt x="247" y="862"/>
                    </a:lnTo>
                    <a:lnTo>
                      <a:pt x="251" y="847"/>
                    </a:lnTo>
                    <a:lnTo>
                      <a:pt x="248" y="846"/>
                    </a:lnTo>
                    <a:lnTo>
                      <a:pt x="247" y="836"/>
                    </a:lnTo>
                    <a:lnTo>
                      <a:pt x="253" y="832"/>
                    </a:lnTo>
                    <a:lnTo>
                      <a:pt x="247" y="827"/>
                    </a:lnTo>
                    <a:lnTo>
                      <a:pt x="253" y="825"/>
                    </a:lnTo>
                    <a:lnTo>
                      <a:pt x="255" y="820"/>
                    </a:lnTo>
                    <a:lnTo>
                      <a:pt x="253" y="812"/>
                    </a:lnTo>
                    <a:lnTo>
                      <a:pt x="254" y="810"/>
                    </a:lnTo>
                    <a:lnTo>
                      <a:pt x="235" y="801"/>
                    </a:lnTo>
                    <a:lnTo>
                      <a:pt x="229" y="802"/>
                    </a:lnTo>
                    <a:lnTo>
                      <a:pt x="220" y="796"/>
                    </a:lnTo>
                    <a:lnTo>
                      <a:pt x="213" y="798"/>
                    </a:lnTo>
                    <a:lnTo>
                      <a:pt x="200" y="784"/>
                    </a:lnTo>
                    <a:lnTo>
                      <a:pt x="187" y="788"/>
                    </a:lnTo>
                    <a:lnTo>
                      <a:pt x="182" y="788"/>
                    </a:lnTo>
                    <a:lnTo>
                      <a:pt x="178" y="785"/>
                    </a:lnTo>
                    <a:lnTo>
                      <a:pt x="167" y="785"/>
                    </a:lnTo>
                    <a:lnTo>
                      <a:pt x="163" y="780"/>
                    </a:lnTo>
                    <a:lnTo>
                      <a:pt x="162" y="767"/>
                    </a:lnTo>
                    <a:lnTo>
                      <a:pt x="157" y="760"/>
                    </a:lnTo>
                    <a:lnTo>
                      <a:pt x="151" y="761"/>
                    </a:lnTo>
                    <a:lnTo>
                      <a:pt x="141" y="757"/>
                    </a:lnTo>
                    <a:lnTo>
                      <a:pt x="139" y="746"/>
                    </a:lnTo>
                    <a:lnTo>
                      <a:pt x="143" y="744"/>
                    </a:lnTo>
                    <a:lnTo>
                      <a:pt x="143" y="741"/>
                    </a:lnTo>
                    <a:lnTo>
                      <a:pt x="132" y="726"/>
                    </a:lnTo>
                    <a:lnTo>
                      <a:pt x="106" y="727"/>
                    </a:lnTo>
                    <a:lnTo>
                      <a:pt x="98" y="735"/>
                    </a:lnTo>
                    <a:lnTo>
                      <a:pt x="93" y="732"/>
                    </a:lnTo>
                    <a:lnTo>
                      <a:pt x="87" y="707"/>
                    </a:lnTo>
                    <a:lnTo>
                      <a:pt x="84" y="701"/>
                    </a:lnTo>
                    <a:lnTo>
                      <a:pt x="88" y="696"/>
                    </a:lnTo>
                    <a:lnTo>
                      <a:pt x="101" y="700"/>
                    </a:lnTo>
                    <a:lnTo>
                      <a:pt x="112" y="691"/>
                    </a:lnTo>
                    <a:lnTo>
                      <a:pt x="112" y="686"/>
                    </a:lnTo>
                    <a:lnTo>
                      <a:pt x="109" y="685"/>
                    </a:lnTo>
                    <a:lnTo>
                      <a:pt x="108" y="680"/>
                    </a:lnTo>
                    <a:lnTo>
                      <a:pt x="103" y="678"/>
                    </a:lnTo>
                    <a:lnTo>
                      <a:pt x="94" y="679"/>
                    </a:lnTo>
                    <a:lnTo>
                      <a:pt x="93" y="672"/>
                    </a:lnTo>
                    <a:lnTo>
                      <a:pt x="86" y="666"/>
                    </a:lnTo>
                    <a:lnTo>
                      <a:pt x="76" y="646"/>
                    </a:lnTo>
                    <a:lnTo>
                      <a:pt x="79" y="634"/>
                    </a:lnTo>
                    <a:lnTo>
                      <a:pt x="76" y="628"/>
                    </a:lnTo>
                    <a:lnTo>
                      <a:pt x="77" y="619"/>
                    </a:lnTo>
                    <a:lnTo>
                      <a:pt x="63" y="611"/>
                    </a:lnTo>
                    <a:lnTo>
                      <a:pt x="47" y="616"/>
                    </a:lnTo>
                    <a:lnTo>
                      <a:pt x="48" y="609"/>
                    </a:lnTo>
                    <a:lnTo>
                      <a:pt x="44" y="606"/>
                    </a:lnTo>
                    <a:lnTo>
                      <a:pt x="26" y="603"/>
                    </a:lnTo>
                    <a:lnTo>
                      <a:pt x="25" y="601"/>
                    </a:lnTo>
                    <a:lnTo>
                      <a:pt x="24" y="586"/>
                    </a:lnTo>
                    <a:lnTo>
                      <a:pt x="19" y="576"/>
                    </a:lnTo>
                    <a:lnTo>
                      <a:pt x="14" y="573"/>
                    </a:lnTo>
                    <a:lnTo>
                      <a:pt x="16" y="560"/>
                    </a:lnTo>
                    <a:lnTo>
                      <a:pt x="9" y="551"/>
                    </a:lnTo>
                    <a:lnTo>
                      <a:pt x="8" y="548"/>
                    </a:lnTo>
                    <a:lnTo>
                      <a:pt x="15" y="540"/>
                    </a:lnTo>
                    <a:lnTo>
                      <a:pt x="14" y="534"/>
                    </a:lnTo>
                    <a:lnTo>
                      <a:pt x="10" y="530"/>
                    </a:lnTo>
                    <a:lnTo>
                      <a:pt x="8" y="522"/>
                    </a:lnTo>
                    <a:lnTo>
                      <a:pt x="5" y="521"/>
                    </a:lnTo>
                    <a:lnTo>
                      <a:pt x="0" y="502"/>
                    </a:lnTo>
                    <a:lnTo>
                      <a:pt x="16" y="497"/>
                    </a:lnTo>
                    <a:lnTo>
                      <a:pt x="24" y="484"/>
                    </a:lnTo>
                    <a:lnTo>
                      <a:pt x="23" y="473"/>
                    </a:lnTo>
                    <a:lnTo>
                      <a:pt x="38" y="461"/>
                    </a:lnTo>
                    <a:lnTo>
                      <a:pt x="61" y="462"/>
                    </a:lnTo>
                    <a:lnTo>
                      <a:pt x="52" y="453"/>
                    </a:lnTo>
                    <a:lnTo>
                      <a:pt x="28" y="448"/>
                    </a:lnTo>
                    <a:lnTo>
                      <a:pt x="25" y="439"/>
                    </a:lnTo>
                    <a:lnTo>
                      <a:pt x="28" y="443"/>
                    </a:lnTo>
                    <a:lnTo>
                      <a:pt x="28" y="432"/>
                    </a:lnTo>
                    <a:lnTo>
                      <a:pt x="10" y="436"/>
                    </a:lnTo>
                    <a:lnTo>
                      <a:pt x="54" y="394"/>
                    </a:lnTo>
                    <a:lnTo>
                      <a:pt x="84" y="350"/>
                    </a:lnTo>
                    <a:lnTo>
                      <a:pt x="84" y="336"/>
                    </a:lnTo>
                    <a:lnTo>
                      <a:pt x="72" y="321"/>
                    </a:lnTo>
                    <a:lnTo>
                      <a:pt x="62" y="307"/>
                    </a:lnTo>
                    <a:lnTo>
                      <a:pt x="68" y="282"/>
                    </a:lnTo>
                    <a:lnTo>
                      <a:pt x="59" y="272"/>
                    </a:lnTo>
                    <a:lnTo>
                      <a:pt x="58" y="258"/>
                    </a:lnTo>
                    <a:lnTo>
                      <a:pt x="52" y="257"/>
                    </a:lnTo>
                    <a:lnTo>
                      <a:pt x="52" y="235"/>
                    </a:lnTo>
                    <a:lnTo>
                      <a:pt x="59" y="212"/>
                    </a:lnTo>
                    <a:lnTo>
                      <a:pt x="41" y="157"/>
                    </a:lnTo>
                    <a:lnTo>
                      <a:pt x="57" y="124"/>
                    </a:lnTo>
                    <a:lnTo>
                      <a:pt x="44" y="98"/>
                    </a:lnTo>
                    <a:lnTo>
                      <a:pt x="28" y="83"/>
                    </a:lnTo>
                    <a:lnTo>
                      <a:pt x="31" y="59"/>
                    </a:lnTo>
                    <a:lnTo>
                      <a:pt x="28" y="57"/>
                    </a:lnTo>
                    <a:lnTo>
                      <a:pt x="38" y="48"/>
                    </a:lnTo>
                    <a:lnTo>
                      <a:pt x="58" y="28"/>
                    </a:lnTo>
                    <a:lnTo>
                      <a:pt x="61" y="16"/>
                    </a:lnTo>
                    <a:lnTo>
                      <a:pt x="73" y="20"/>
                    </a:lnTo>
                    <a:lnTo>
                      <a:pt x="73" y="9"/>
                    </a:lnTo>
                    <a:lnTo>
                      <a:pt x="87" y="16"/>
                    </a:lnTo>
                    <a:lnTo>
                      <a:pt x="90" y="8"/>
                    </a:lnTo>
                    <a:lnTo>
                      <a:pt x="93" y="9"/>
                    </a:lnTo>
                    <a:lnTo>
                      <a:pt x="92" y="0"/>
                    </a:lnTo>
                    <a:lnTo>
                      <a:pt x="116" y="11"/>
                    </a:lnTo>
                    <a:lnTo>
                      <a:pt x="112" y="20"/>
                    </a:lnTo>
                    <a:lnTo>
                      <a:pt x="97" y="11"/>
                    </a:lnTo>
                    <a:lnTo>
                      <a:pt x="94" y="21"/>
                    </a:lnTo>
                    <a:lnTo>
                      <a:pt x="113" y="29"/>
                    </a:lnTo>
                    <a:lnTo>
                      <a:pt x="112" y="35"/>
                    </a:lnTo>
                    <a:lnTo>
                      <a:pt x="118" y="30"/>
                    </a:lnTo>
                    <a:lnTo>
                      <a:pt x="122" y="40"/>
                    </a:lnTo>
                    <a:lnTo>
                      <a:pt x="170" y="42"/>
                    </a:lnTo>
                    <a:lnTo>
                      <a:pt x="220" y="90"/>
                    </a:lnTo>
                    <a:lnTo>
                      <a:pt x="249" y="100"/>
                    </a:lnTo>
                    <a:lnTo>
                      <a:pt x="269" y="123"/>
                    </a:lnTo>
                    <a:lnTo>
                      <a:pt x="271" y="144"/>
                    </a:lnTo>
                    <a:lnTo>
                      <a:pt x="277" y="148"/>
                    </a:lnTo>
                    <a:lnTo>
                      <a:pt x="273" y="166"/>
                    </a:lnTo>
                    <a:lnTo>
                      <a:pt x="251" y="189"/>
                    </a:lnTo>
                    <a:lnTo>
                      <a:pt x="228" y="199"/>
                    </a:lnTo>
                    <a:lnTo>
                      <a:pt x="142" y="177"/>
                    </a:lnTo>
                    <a:lnTo>
                      <a:pt x="141" y="168"/>
                    </a:lnTo>
                    <a:lnTo>
                      <a:pt x="124" y="168"/>
                    </a:lnTo>
                    <a:lnTo>
                      <a:pt x="103" y="148"/>
                    </a:lnTo>
                    <a:lnTo>
                      <a:pt x="94" y="152"/>
                    </a:lnTo>
                    <a:lnTo>
                      <a:pt x="149" y="209"/>
                    </a:lnTo>
                    <a:lnTo>
                      <a:pt x="147" y="230"/>
                    </a:lnTo>
                    <a:lnTo>
                      <a:pt x="140" y="235"/>
                    </a:lnTo>
                    <a:lnTo>
                      <a:pt x="150" y="257"/>
                    </a:lnTo>
                    <a:lnTo>
                      <a:pt x="151" y="269"/>
                    </a:lnTo>
                    <a:lnTo>
                      <a:pt x="146" y="277"/>
                    </a:lnTo>
                    <a:lnTo>
                      <a:pt x="165" y="281"/>
                    </a:lnTo>
                    <a:lnTo>
                      <a:pt x="177" y="295"/>
                    </a:lnTo>
                    <a:lnTo>
                      <a:pt x="202" y="306"/>
                    </a:lnTo>
                    <a:lnTo>
                      <a:pt x="216" y="301"/>
                    </a:lnTo>
                    <a:lnTo>
                      <a:pt x="209" y="277"/>
                    </a:lnTo>
                    <a:lnTo>
                      <a:pt x="198" y="281"/>
                    </a:lnTo>
                    <a:lnTo>
                      <a:pt x="186" y="265"/>
                    </a:lnTo>
                    <a:lnTo>
                      <a:pt x="183" y="256"/>
                    </a:lnTo>
                    <a:lnTo>
                      <a:pt x="191" y="242"/>
                    </a:lnTo>
                    <a:lnTo>
                      <a:pt x="218" y="259"/>
                    </a:lnTo>
                    <a:lnTo>
                      <a:pt x="212" y="262"/>
                    </a:lnTo>
                    <a:lnTo>
                      <a:pt x="214" y="269"/>
                    </a:lnTo>
                    <a:lnTo>
                      <a:pt x="221" y="261"/>
                    </a:lnTo>
                    <a:lnTo>
                      <a:pt x="267" y="276"/>
                    </a:lnTo>
                    <a:lnTo>
                      <a:pt x="249" y="235"/>
                    </a:lnTo>
                    <a:lnTo>
                      <a:pt x="248" y="222"/>
                    </a:lnTo>
                    <a:lnTo>
                      <a:pt x="278" y="201"/>
                    </a:lnTo>
                    <a:lnTo>
                      <a:pt x="295" y="178"/>
                    </a:lnTo>
                    <a:lnTo>
                      <a:pt x="319" y="191"/>
                    </a:lnTo>
                    <a:lnTo>
                      <a:pt x="316" y="201"/>
                    </a:lnTo>
                    <a:lnTo>
                      <a:pt x="323" y="197"/>
                    </a:lnTo>
                    <a:lnTo>
                      <a:pt x="330" y="209"/>
                    </a:lnTo>
                    <a:lnTo>
                      <a:pt x="329" y="189"/>
                    </a:lnTo>
                    <a:lnTo>
                      <a:pt x="338" y="157"/>
                    </a:lnTo>
                    <a:lnTo>
                      <a:pt x="324" y="139"/>
                    </a:lnTo>
                    <a:lnTo>
                      <a:pt x="329" y="117"/>
                    </a:lnTo>
                    <a:lnTo>
                      <a:pt x="330" y="88"/>
                    </a:lnTo>
                    <a:lnTo>
                      <a:pt x="313" y="69"/>
                    </a:lnTo>
                    <a:lnTo>
                      <a:pt x="362" y="80"/>
                    </a:lnTo>
                    <a:lnTo>
                      <a:pt x="373" y="95"/>
                    </a:lnTo>
                    <a:lnTo>
                      <a:pt x="378" y="113"/>
                    </a:lnTo>
                    <a:lnTo>
                      <a:pt x="354" y="119"/>
                    </a:lnTo>
                    <a:lnTo>
                      <a:pt x="347" y="133"/>
                    </a:lnTo>
                    <a:lnTo>
                      <a:pt x="365" y="163"/>
                    </a:lnTo>
                    <a:lnTo>
                      <a:pt x="376" y="162"/>
                    </a:lnTo>
                    <a:lnTo>
                      <a:pt x="378" y="172"/>
                    </a:lnTo>
                    <a:lnTo>
                      <a:pt x="399" y="156"/>
                    </a:lnTo>
                    <a:lnTo>
                      <a:pt x="399" y="146"/>
                    </a:lnTo>
                    <a:lnTo>
                      <a:pt x="406" y="126"/>
                    </a:lnTo>
                    <a:lnTo>
                      <a:pt x="476" y="80"/>
                    </a:lnTo>
                    <a:lnTo>
                      <a:pt x="484" y="78"/>
                    </a:lnTo>
                    <a:lnTo>
                      <a:pt x="490" y="87"/>
                    </a:lnTo>
                    <a:lnTo>
                      <a:pt x="494" y="77"/>
                    </a:lnTo>
                    <a:lnTo>
                      <a:pt x="490" y="74"/>
                    </a:lnTo>
                    <a:lnTo>
                      <a:pt x="497" y="65"/>
                    </a:lnTo>
                    <a:lnTo>
                      <a:pt x="503" y="73"/>
                    </a:lnTo>
                    <a:lnTo>
                      <a:pt x="507" y="71"/>
                    </a:lnTo>
                    <a:lnTo>
                      <a:pt x="506" y="64"/>
                    </a:lnTo>
                    <a:lnTo>
                      <a:pt x="509" y="58"/>
                    </a:lnTo>
                    <a:lnTo>
                      <a:pt x="531" y="54"/>
                    </a:lnTo>
                    <a:lnTo>
                      <a:pt x="516" y="60"/>
                    </a:lnTo>
                    <a:lnTo>
                      <a:pt x="523" y="63"/>
                    </a:lnTo>
                    <a:lnTo>
                      <a:pt x="519" y="74"/>
                    </a:lnTo>
                    <a:lnTo>
                      <a:pt x="521" y="88"/>
                    </a:lnTo>
                    <a:lnTo>
                      <a:pt x="534" y="97"/>
                    </a:lnTo>
                    <a:lnTo>
                      <a:pt x="549" y="75"/>
                    </a:lnTo>
                    <a:lnTo>
                      <a:pt x="586" y="77"/>
                    </a:lnTo>
                    <a:lnTo>
                      <a:pt x="615" y="51"/>
                    </a:lnTo>
                    <a:lnTo>
                      <a:pt x="627" y="67"/>
                    </a:lnTo>
                    <a:lnTo>
                      <a:pt x="621" y="81"/>
                    </a:lnTo>
                    <a:lnTo>
                      <a:pt x="629" y="88"/>
                    </a:lnTo>
                    <a:lnTo>
                      <a:pt x="637" y="80"/>
                    </a:lnTo>
                    <a:lnTo>
                      <a:pt x="635" y="68"/>
                    </a:lnTo>
                    <a:lnTo>
                      <a:pt x="653" y="57"/>
                    </a:lnTo>
                    <a:lnTo>
                      <a:pt x="656" y="45"/>
                    </a:lnTo>
                    <a:lnTo>
                      <a:pt x="644" y="18"/>
                    </a:lnTo>
                    <a:lnTo>
                      <a:pt x="660" y="5"/>
                    </a:lnTo>
                    <a:lnTo>
                      <a:pt x="717" y="22"/>
                    </a:lnTo>
                    <a:lnTo>
                      <a:pt x="774" y="61"/>
                    </a:lnTo>
                    <a:lnTo>
                      <a:pt x="748" y="119"/>
                    </a:lnTo>
                    <a:lnTo>
                      <a:pt x="765" y="208"/>
                    </a:lnTo>
                    <a:close/>
                  </a:path>
                </a:pathLst>
              </a:custGeom>
              <a:grpFill/>
              <a:ln w="6350" cmpd="sng">
                <a:solidFill>
                  <a:schemeClr val="bg1">
                    <a:lumMod val="85000"/>
                  </a:schemeClr>
                </a:solidFill>
                <a:round/>
                <a:headEnd/>
                <a:tailEnd/>
              </a:ln>
            </p:spPr>
            <p:txBody>
              <a:bodyPr/>
              <a:lstStyle/>
              <a:p>
                <a:endParaRPr lang="en-GB" dirty="0"/>
              </a:p>
            </p:txBody>
          </p:sp>
          <p:sp>
            <p:nvSpPr>
              <p:cNvPr id="143" name="Freeform 546"/>
              <p:cNvSpPr>
                <a:spLocks/>
              </p:cNvSpPr>
              <p:nvPr/>
            </p:nvSpPr>
            <p:spPr bwMode="auto">
              <a:xfrm>
                <a:off x="3216" y="2350"/>
                <a:ext cx="4" cy="4"/>
              </a:xfrm>
              <a:custGeom>
                <a:avLst/>
                <a:gdLst>
                  <a:gd name="T0" fmla="*/ 0 w 6"/>
                  <a:gd name="T1" fmla="*/ 0 h 6"/>
                  <a:gd name="T2" fmla="*/ 4 w 6"/>
                  <a:gd name="T3" fmla="*/ 2 h 6"/>
                  <a:gd name="T4" fmla="*/ 3 w 6"/>
                  <a:gd name="T5" fmla="*/ 4 h 6"/>
                  <a:gd name="T6" fmla="*/ 0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0" y="0"/>
                    </a:moveTo>
                    <a:lnTo>
                      <a:pt x="6" y="3"/>
                    </a:lnTo>
                    <a:lnTo>
                      <a:pt x="4" y="6"/>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144" name="Freeform 547"/>
              <p:cNvSpPr>
                <a:spLocks/>
              </p:cNvSpPr>
              <p:nvPr/>
            </p:nvSpPr>
            <p:spPr bwMode="auto">
              <a:xfrm>
                <a:off x="3491" y="2353"/>
                <a:ext cx="36" cy="31"/>
              </a:xfrm>
              <a:custGeom>
                <a:avLst/>
                <a:gdLst>
                  <a:gd name="T0" fmla="*/ 8 w 48"/>
                  <a:gd name="T1" fmla="*/ 31 h 42"/>
                  <a:gd name="T2" fmla="*/ 0 w 48"/>
                  <a:gd name="T3" fmla="*/ 21 h 42"/>
                  <a:gd name="T4" fmla="*/ 2 w 48"/>
                  <a:gd name="T5" fmla="*/ 7 h 42"/>
                  <a:gd name="T6" fmla="*/ 14 w 48"/>
                  <a:gd name="T7" fmla="*/ 0 h 42"/>
                  <a:gd name="T8" fmla="*/ 28 w 48"/>
                  <a:gd name="T9" fmla="*/ 0 h 42"/>
                  <a:gd name="T10" fmla="*/ 28 w 48"/>
                  <a:gd name="T11" fmla="*/ 4 h 42"/>
                  <a:gd name="T12" fmla="*/ 34 w 48"/>
                  <a:gd name="T13" fmla="*/ 9 h 42"/>
                  <a:gd name="T14" fmla="*/ 36 w 48"/>
                  <a:gd name="T15" fmla="*/ 21 h 42"/>
                  <a:gd name="T16" fmla="*/ 8 w 48"/>
                  <a:gd name="T17" fmla="*/ 31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42">
                    <a:moveTo>
                      <a:pt x="10" y="42"/>
                    </a:moveTo>
                    <a:lnTo>
                      <a:pt x="0" y="29"/>
                    </a:lnTo>
                    <a:lnTo>
                      <a:pt x="3" y="9"/>
                    </a:lnTo>
                    <a:lnTo>
                      <a:pt x="18" y="0"/>
                    </a:lnTo>
                    <a:lnTo>
                      <a:pt x="37" y="0"/>
                    </a:lnTo>
                    <a:lnTo>
                      <a:pt x="37" y="5"/>
                    </a:lnTo>
                    <a:lnTo>
                      <a:pt x="45" y="12"/>
                    </a:lnTo>
                    <a:lnTo>
                      <a:pt x="48" y="29"/>
                    </a:lnTo>
                    <a:lnTo>
                      <a:pt x="10" y="42"/>
                    </a:lnTo>
                    <a:close/>
                  </a:path>
                </a:pathLst>
              </a:custGeom>
              <a:grpFill/>
              <a:ln w="6350" cmpd="sng">
                <a:solidFill>
                  <a:schemeClr val="bg1">
                    <a:lumMod val="85000"/>
                  </a:schemeClr>
                </a:solidFill>
                <a:round/>
                <a:headEnd/>
                <a:tailEnd/>
              </a:ln>
            </p:spPr>
            <p:txBody>
              <a:bodyPr/>
              <a:lstStyle/>
              <a:p>
                <a:endParaRPr lang="en-GB" dirty="0"/>
              </a:p>
            </p:txBody>
          </p:sp>
          <p:sp>
            <p:nvSpPr>
              <p:cNvPr id="145" name="Freeform 548"/>
              <p:cNvSpPr>
                <a:spLocks/>
              </p:cNvSpPr>
              <p:nvPr/>
            </p:nvSpPr>
            <p:spPr bwMode="auto">
              <a:xfrm>
                <a:off x="3332" y="2218"/>
                <a:ext cx="110" cy="54"/>
              </a:xfrm>
              <a:custGeom>
                <a:avLst/>
                <a:gdLst>
                  <a:gd name="T0" fmla="*/ 62 w 148"/>
                  <a:gd name="T1" fmla="*/ 5 h 73"/>
                  <a:gd name="T2" fmla="*/ 50 w 148"/>
                  <a:gd name="T3" fmla="*/ 16 h 73"/>
                  <a:gd name="T4" fmla="*/ 51 w 148"/>
                  <a:gd name="T5" fmla="*/ 30 h 73"/>
                  <a:gd name="T6" fmla="*/ 48 w 148"/>
                  <a:gd name="T7" fmla="*/ 31 h 73"/>
                  <a:gd name="T8" fmla="*/ 41 w 148"/>
                  <a:gd name="T9" fmla="*/ 28 h 73"/>
                  <a:gd name="T10" fmla="*/ 25 w 148"/>
                  <a:gd name="T11" fmla="*/ 34 h 73"/>
                  <a:gd name="T12" fmla="*/ 15 w 148"/>
                  <a:gd name="T13" fmla="*/ 31 h 73"/>
                  <a:gd name="T14" fmla="*/ 11 w 148"/>
                  <a:gd name="T15" fmla="*/ 36 h 73"/>
                  <a:gd name="T16" fmla="*/ 5 w 148"/>
                  <a:gd name="T17" fmla="*/ 31 h 73"/>
                  <a:gd name="T18" fmla="*/ 0 w 148"/>
                  <a:gd name="T19" fmla="*/ 33 h 73"/>
                  <a:gd name="T20" fmla="*/ 3 w 148"/>
                  <a:gd name="T21" fmla="*/ 42 h 73"/>
                  <a:gd name="T22" fmla="*/ 13 w 148"/>
                  <a:gd name="T23" fmla="*/ 45 h 73"/>
                  <a:gd name="T24" fmla="*/ 38 w 148"/>
                  <a:gd name="T25" fmla="*/ 41 h 73"/>
                  <a:gd name="T26" fmla="*/ 44 w 148"/>
                  <a:gd name="T27" fmla="*/ 49 h 73"/>
                  <a:gd name="T28" fmla="*/ 60 w 148"/>
                  <a:gd name="T29" fmla="*/ 53 h 73"/>
                  <a:gd name="T30" fmla="*/ 73 w 148"/>
                  <a:gd name="T31" fmla="*/ 54 h 73"/>
                  <a:gd name="T32" fmla="*/ 95 w 148"/>
                  <a:gd name="T33" fmla="*/ 45 h 73"/>
                  <a:gd name="T34" fmla="*/ 100 w 148"/>
                  <a:gd name="T35" fmla="*/ 42 h 73"/>
                  <a:gd name="T36" fmla="*/ 102 w 148"/>
                  <a:gd name="T37" fmla="*/ 27 h 73"/>
                  <a:gd name="T38" fmla="*/ 109 w 148"/>
                  <a:gd name="T39" fmla="*/ 27 h 73"/>
                  <a:gd name="T40" fmla="*/ 110 w 148"/>
                  <a:gd name="T41" fmla="*/ 20 h 73"/>
                  <a:gd name="T42" fmla="*/ 104 w 148"/>
                  <a:gd name="T43" fmla="*/ 4 h 73"/>
                  <a:gd name="T44" fmla="*/ 81 w 148"/>
                  <a:gd name="T45" fmla="*/ 0 h 73"/>
                  <a:gd name="T46" fmla="*/ 74 w 148"/>
                  <a:gd name="T47" fmla="*/ 7 h 73"/>
                  <a:gd name="T48" fmla="*/ 62 w 148"/>
                  <a:gd name="T49" fmla="*/ 5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8" h="73">
                    <a:moveTo>
                      <a:pt x="84" y="7"/>
                    </a:moveTo>
                    <a:lnTo>
                      <a:pt x="67" y="22"/>
                    </a:lnTo>
                    <a:lnTo>
                      <a:pt x="68" y="40"/>
                    </a:lnTo>
                    <a:lnTo>
                      <a:pt x="65" y="42"/>
                    </a:lnTo>
                    <a:lnTo>
                      <a:pt x="55" y="38"/>
                    </a:lnTo>
                    <a:lnTo>
                      <a:pt x="33" y="46"/>
                    </a:lnTo>
                    <a:lnTo>
                      <a:pt x="20" y="42"/>
                    </a:lnTo>
                    <a:lnTo>
                      <a:pt x="15" y="48"/>
                    </a:lnTo>
                    <a:lnTo>
                      <a:pt x="7" y="42"/>
                    </a:lnTo>
                    <a:lnTo>
                      <a:pt x="0" y="44"/>
                    </a:lnTo>
                    <a:lnTo>
                      <a:pt x="4" y="57"/>
                    </a:lnTo>
                    <a:lnTo>
                      <a:pt x="17" y="61"/>
                    </a:lnTo>
                    <a:lnTo>
                      <a:pt x="51" y="56"/>
                    </a:lnTo>
                    <a:lnTo>
                      <a:pt x="59" y="66"/>
                    </a:lnTo>
                    <a:lnTo>
                      <a:pt x="81" y="72"/>
                    </a:lnTo>
                    <a:lnTo>
                      <a:pt x="98" y="73"/>
                    </a:lnTo>
                    <a:lnTo>
                      <a:pt x="128" y="61"/>
                    </a:lnTo>
                    <a:lnTo>
                      <a:pt x="135" y="57"/>
                    </a:lnTo>
                    <a:lnTo>
                      <a:pt x="137" y="37"/>
                    </a:lnTo>
                    <a:lnTo>
                      <a:pt x="147" y="37"/>
                    </a:lnTo>
                    <a:lnTo>
                      <a:pt x="148" y="27"/>
                    </a:lnTo>
                    <a:lnTo>
                      <a:pt x="140" y="6"/>
                    </a:lnTo>
                    <a:lnTo>
                      <a:pt x="109" y="0"/>
                    </a:lnTo>
                    <a:lnTo>
                      <a:pt x="99" y="10"/>
                    </a:lnTo>
                    <a:lnTo>
                      <a:pt x="84" y="7"/>
                    </a:lnTo>
                    <a:close/>
                  </a:path>
                </a:pathLst>
              </a:custGeom>
              <a:grpFill/>
              <a:ln w="6350" cmpd="sng">
                <a:solidFill>
                  <a:schemeClr val="bg1">
                    <a:lumMod val="85000"/>
                  </a:schemeClr>
                </a:solidFill>
                <a:round/>
                <a:headEnd/>
                <a:tailEnd/>
              </a:ln>
            </p:spPr>
            <p:txBody>
              <a:bodyPr/>
              <a:lstStyle/>
              <a:p>
                <a:endParaRPr lang="en-GB" dirty="0"/>
              </a:p>
            </p:txBody>
          </p:sp>
          <p:sp>
            <p:nvSpPr>
              <p:cNvPr id="146" name="Freeform 549"/>
              <p:cNvSpPr>
                <a:spLocks/>
              </p:cNvSpPr>
              <p:nvPr/>
            </p:nvSpPr>
            <p:spPr bwMode="auto">
              <a:xfrm>
                <a:off x="3237" y="2165"/>
                <a:ext cx="49" cy="40"/>
              </a:xfrm>
              <a:custGeom>
                <a:avLst/>
                <a:gdLst>
                  <a:gd name="T0" fmla="*/ 32 w 66"/>
                  <a:gd name="T1" fmla="*/ 0 h 54"/>
                  <a:gd name="T2" fmla="*/ 15 w 66"/>
                  <a:gd name="T3" fmla="*/ 4 h 54"/>
                  <a:gd name="T4" fmla="*/ 10 w 66"/>
                  <a:gd name="T5" fmla="*/ 1 h 54"/>
                  <a:gd name="T6" fmla="*/ 0 w 66"/>
                  <a:gd name="T7" fmla="*/ 7 h 54"/>
                  <a:gd name="T8" fmla="*/ 0 w 66"/>
                  <a:gd name="T9" fmla="*/ 12 h 54"/>
                  <a:gd name="T10" fmla="*/ 18 w 66"/>
                  <a:gd name="T11" fmla="*/ 23 h 54"/>
                  <a:gd name="T12" fmla="*/ 20 w 66"/>
                  <a:gd name="T13" fmla="*/ 30 h 54"/>
                  <a:gd name="T14" fmla="*/ 30 w 66"/>
                  <a:gd name="T15" fmla="*/ 28 h 54"/>
                  <a:gd name="T16" fmla="*/ 30 w 66"/>
                  <a:gd name="T17" fmla="*/ 36 h 54"/>
                  <a:gd name="T18" fmla="*/ 42 w 66"/>
                  <a:gd name="T19" fmla="*/ 40 h 54"/>
                  <a:gd name="T20" fmla="*/ 39 w 66"/>
                  <a:gd name="T21" fmla="*/ 33 h 54"/>
                  <a:gd name="T22" fmla="*/ 46 w 66"/>
                  <a:gd name="T23" fmla="*/ 27 h 54"/>
                  <a:gd name="T24" fmla="*/ 49 w 66"/>
                  <a:gd name="T25" fmla="*/ 21 h 54"/>
                  <a:gd name="T26" fmla="*/ 45 w 66"/>
                  <a:gd name="T27" fmla="*/ 14 h 54"/>
                  <a:gd name="T28" fmla="*/ 41 w 66"/>
                  <a:gd name="T29" fmla="*/ 12 h 54"/>
                  <a:gd name="T30" fmla="*/ 39 w 66"/>
                  <a:gd name="T31" fmla="*/ 4 h 54"/>
                  <a:gd name="T32" fmla="*/ 32 w 66"/>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6" h="54">
                    <a:moveTo>
                      <a:pt x="43" y="0"/>
                    </a:moveTo>
                    <a:lnTo>
                      <a:pt x="20" y="5"/>
                    </a:lnTo>
                    <a:lnTo>
                      <a:pt x="13" y="1"/>
                    </a:lnTo>
                    <a:lnTo>
                      <a:pt x="0" y="9"/>
                    </a:lnTo>
                    <a:lnTo>
                      <a:pt x="0" y="16"/>
                    </a:lnTo>
                    <a:lnTo>
                      <a:pt x="24" y="31"/>
                    </a:lnTo>
                    <a:lnTo>
                      <a:pt x="27" y="41"/>
                    </a:lnTo>
                    <a:lnTo>
                      <a:pt x="41" y="38"/>
                    </a:lnTo>
                    <a:lnTo>
                      <a:pt x="41" y="49"/>
                    </a:lnTo>
                    <a:lnTo>
                      <a:pt x="56" y="54"/>
                    </a:lnTo>
                    <a:lnTo>
                      <a:pt x="53" y="44"/>
                    </a:lnTo>
                    <a:lnTo>
                      <a:pt x="62" y="36"/>
                    </a:lnTo>
                    <a:lnTo>
                      <a:pt x="66" y="28"/>
                    </a:lnTo>
                    <a:lnTo>
                      <a:pt x="61" y="19"/>
                    </a:lnTo>
                    <a:lnTo>
                      <a:pt x="55" y="16"/>
                    </a:lnTo>
                    <a:lnTo>
                      <a:pt x="53" y="6"/>
                    </a:lnTo>
                    <a:lnTo>
                      <a:pt x="43" y="0"/>
                    </a:lnTo>
                    <a:close/>
                  </a:path>
                </a:pathLst>
              </a:custGeom>
              <a:grpFill/>
              <a:ln w="6350" cmpd="sng">
                <a:solidFill>
                  <a:schemeClr val="bg1">
                    <a:lumMod val="85000"/>
                  </a:schemeClr>
                </a:solidFill>
                <a:round/>
                <a:headEnd/>
                <a:tailEnd/>
              </a:ln>
            </p:spPr>
            <p:txBody>
              <a:bodyPr/>
              <a:lstStyle/>
              <a:p>
                <a:endParaRPr lang="en-GB" dirty="0"/>
              </a:p>
            </p:txBody>
          </p:sp>
          <p:grpSp>
            <p:nvGrpSpPr>
              <p:cNvPr id="147" name="Group 550"/>
              <p:cNvGrpSpPr>
                <a:grpSpLocks/>
              </p:cNvGrpSpPr>
              <p:nvPr/>
            </p:nvGrpSpPr>
            <p:grpSpPr bwMode="auto">
              <a:xfrm>
                <a:off x="3091" y="1878"/>
                <a:ext cx="321" cy="211"/>
                <a:chOff x="4435" y="2665"/>
                <a:chExt cx="432" cy="283"/>
              </a:xfrm>
              <a:grpFill/>
            </p:grpSpPr>
            <p:sp>
              <p:nvSpPr>
                <p:cNvPr id="260" name="Freeform 551"/>
                <p:cNvSpPr>
                  <a:spLocks/>
                </p:cNvSpPr>
                <p:nvPr/>
              </p:nvSpPr>
              <p:spPr bwMode="auto">
                <a:xfrm>
                  <a:off x="4782" y="2932"/>
                  <a:ext cx="4" cy="11"/>
                </a:xfrm>
                <a:custGeom>
                  <a:avLst/>
                  <a:gdLst>
                    <a:gd name="T0" fmla="*/ 4 w 4"/>
                    <a:gd name="T1" fmla="*/ 0 h 11"/>
                    <a:gd name="T2" fmla="*/ 2 w 4"/>
                    <a:gd name="T3" fmla="*/ 11 h 11"/>
                    <a:gd name="T4" fmla="*/ 0 w 4"/>
                    <a:gd name="T5" fmla="*/ 6 h 11"/>
                    <a:gd name="T6" fmla="*/ 4 w 4"/>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1">
                      <a:moveTo>
                        <a:pt x="4" y="0"/>
                      </a:moveTo>
                      <a:lnTo>
                        <a:pt x="2" y="11"/>
                      </a:lnTo>
                      <a:lnTo>
                        <a:pt x="0" y="6"/>
                      </a:lnTo>
                      <a:lnTo>
                        <a:pt x="4" y="0"/>
                      </a:lnTo>
                      <a:close/>
                    </a:path>
                  </a:pathLst>
                </a:custGeom>
                <a:grpFill/>
                <a:ln w="6350" cmpd="sng">
                  <a:solidFill>
                    <a:schemeClr val="bg1">
                      <a:lumMod val="85000"/>
                    </a:schemeClr>
                  </a:solidFill>
                  <a:round/>
                  <a:headEnd/>
                  <a:tailEnd/>
                </a:ln>
              </p:spPr>
              <p:txBody>
                <a:bodyPr/>
                <a:lstStyle/>
                <a:p>
                  <a:endParaRPr lang="en-GB" dirty="0"/>
                </a:p>
              </p:txBody>
            </p:sp>
            <p:sp>
              <p:nvSpPr>
                <p:cNvPr id="261" name="Freeform 552"/>
                <p:cNvSpPr>
                  <a:spLocks/>
                </p:cNvSpPr>
                <p:nvPr/>
              </p:nvSpPr>
              <p:spPr bwMode="auto">
                <a:xfrm>
                  <a:off x="4790" y="2935"/>
                  <a:ext cx="15" cy="10"/>
                </a:xfrm>
                <a:custGeom>
                  <a:avLst/>
                  <a:gdLst>
                    <a:gd name="T0" fmla="*/ 5 w 15"/>
                    <a:gd name="T1" fmla="*/ 0 h 10"/>
                    <a:gd name="T2" fmla="*/ 12 w 15"/>
                    <a:gd name="T3" fmla="*/ 3 h 10"/>
                    <a:gd name="T4" fmla="*/ 15 w 15"/>
                    <a:gd name="T5" fmla="*/ 10 h 10"/>
                    <a:gd name="T6" fmla="*/ 0 w 15"/>
                    <a:gd name="T7" fmla="*/ 7 h 10"/>
                    <a:gd name="T8" fmla="*/ 0 w 15"/>
                    <a:gd name="T9" fmla="*/ 1 h 10"/>
                    <a:gd name="T10" fmla="*/ 5 w 15"/>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0">
                      <a:moveTo>
                        <a:pt x="5" y="0"/>
                      </a:moveTo>
                      <a:lnTo>
                        <a:pt x="12" y="3"/>
                      </a:lnTo>
                      <a:lnTo>
                        <a:pt x="15" y="10"/>
                      </a:lnTo>
                      <a:lnTo>
                        <a:pt x="0" y="7"/>
                      </a:lnTo>
                      <a:lnTo>
                        <a:pt x="0" y="1"/>
                      </a:lnTo>
                      <a:lnTo>
                        <a:pt x="5" y="0"/>
                      </a:lnTo>
                      <a:close/>
                    </a:path>
                  </a:pathLst>
                </a:custGeom>
                <a:grpFill/>
                <a:ln w="6350" cmpd="sng">
                  <a:solidFill>
                    <a:schemeClr val="bg1">
                      <a:lumMod val="85000"/>
                    </a:schemeClr>
                  </a:solidFill>
                  <a:round/>
                  <a:headEnd/>
                  <a:tailEnd/>
                </a:ln>
              </p:spPr>
              <p:txBody>
                <a:bodyPr/>
                <a:lstStyle/>
                <a:p>
                  <a:endParaRPr lang="en-GB" dirty="0"/>
                </a:p>
              </p:txBody>
            </p:sp>
            <p:grpSp>
              <p:nvGrpSpPr>
                <p:cNvPr id="262" name="Group 553"/>
                <p:cNvGrpSpPr>
                  <a:grpSpLocks/>
                </p:cNvGrpSpPr>
                <p:nvPr/>
              </p:nvGrpSpPr>
              <p:grpSpPr bwMode="auto">
                <a:xfrm>
                  <a:off x="4435" y="2665"/>
                  <a:ext cx="432" cy="283"/>
                  <a:chOff x="4435" y="2665"/>
                  <a:chExt cx="432" cy="283"/>
                </a:xfrm>
                <a:grpFill/>
              </p:grpSpPr>
              <p:sp>
                <p:nvSpPr>
                  <p:cNvPr id="263" name="Freeform 554"/>
                  <p:cNvSpPr>
                    <a:spLocks/>
                  </p:cNvSpPr>
                  <p:nvPr/>
                </p:nvSpPr>
                <p:spPr bwMode="auto">
                  <a:xfrm>
                    <a:off x="4859" y="2924"/>
                    <a:ext cx="8" cy="9"/>
                  </a:xfrm>
                  <a:custGeom>
                    <a:avLst/>
                    <a:gdLst>
                      <a:gd name="T0" fmla="*/ 8 w 8"/>
                      <a:gd name="T1" fmla="*/ 9 h 9"/>
                      <a:gd name="T2" fmla="*/ 0 w 8"/>
                      <a:gd name="T3" fmla="*/ 0 h 9"/>
                      <a:gd name="T4" fmla="*/ 0 w 8"/>
                      <a:gd name="T5" fmla="*/ 6 h 9"/>
                      <a:gd name="T6" fmla="*/ 8 w 8"/>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9">
                        <a:moveTo>
                          <a:pt x="8" y="9"/>
                        </a:moveTo>
                        <a:lnTo>
                          <a:pt x="0" y="0"/>
                        </a:lnTo>
                        <a:lnTo>
                          <a:pt x="0" y="6"/>
                        </a:lnTo>
                        <a:lnTo>
                          <a:pt x="8" y="9"/>
                        </a:lnTo>
                        <a:close/>
                      </a:path>
                    </a:pathLst>
                  </a:custGeom>
                  <a:grpFill/>
                  <a:ln w="6350" cmpd="sng">
                    <a:solidFill>
                      <a:schemeClr val="bg1">
                        <a:lumMod val="85000"/>
                      </a:schemeClr>
                    </a:solidFill>
                    <a:round/>
                    <a:headEnd/>
                    <a:tailEnd/>
                  </a:ln>
                </p:spPr>
                <p:txBody>
                  <a:bodyPr/>
                  <a:lstStyle/>
                  <a:p>
                    <a:endParaRPr lang="en-GB" dirty="0"/>
                  </a:p>
                </p:txBody>
              </p:sp>
              <p:sp>
                <p:nvSpPr>
                  <p:cNvPr id="264" name="Freeform 555"/>
                  <p:cNvSpPr>
                    <a:spLocks/>
                  </p:cNvSpPr>
                  <p:nvPr/>
                </p:nvSpPr>
                <p:spPr bwMode="auto">
                  <a:xfrm>
                    <a:off x="4731" y="2838"/>
                    <a:ext cx="54" cy="100"/>
                  </a:xfrm>
                  <a:custGeom>
                    <a:avLst/>
                    <a:gdLst>
                      <a:gd name="T0" fmla="*/ 29 w 54"/>
                      <a:gd name="T1" fmla="*/ 100 h 100"/>
                      <a:gd name="T2" fmla="*/ 12 w 54"/>
                      <a:gd name="T3" fmla="*/ 98 h 100"/>
                      <a:gd name="T4" fmla="*/ 12 w 54"/>
                      <a:gd name="T5" fmla="*/ 84 h 100"/>
                      <a:gd name="T6" fmla="*/ 1 w 54"/>
                      <a:gd name="T7" fmla="*/ 76 h 100"/>
                      <a:gd name="T8" fmla="*/ 0 w 54"/>
                      <a:gd name="T9" fmla="*/ 48 h 100"/>
                      <a:gd name="T10" fmla="*/ 5 w 54"/>
                      <a:gd name="T11" fmla="*/ 29 h 100"/>
                      <a:gd name="T12" fmla="*/ 45 w 54"/>
                      <a:gd name="T13" fmla="*/ 0 h 100"/>
                      <a:gd name="T14" fmla="*/ 47 w 54"/>
                      <a:gd name="T15" fmla="*/ 17 h 100"/>
                      <a:gd name="T16" fmla="*/ 39 w 54"/>
                      <a:gd name="T17" fmla="*/ 39 h 100"/>
                      <a:gd name="T18" fmla="*/ 43 w 54"/>
                      <a:gd name="T19" fmla="*/ 39 h 100"/>
                      <a:gd name="T20" fmla="*/ 40 w 54"/>
                      <a:gd name="T21" fmla="*/ 46 h 100"/>
                      <a:gd name="T22" fmla="*/ 54 w 54"/>
                      <a:gd name="T23" fmla="*/ 45 h 100"/>
                      <a:gd name="T24" fmla="*/ 54 w 54"/>
                      <a:gd name="T25" fmla="*/ 51 h 100"/>
                      <a:gd name="T26" fmla="*/ 47 w 54"/>
                      <a:gd name="T27" fmla="*/ 57 h 100"/>
                      <a:gd name="T28" fmla="*/ 43 w 54"/>
                      <a:gd name="T29" fmla="*/ 55 h 100"/>
                      <a:gd name="T30" fmla="*/ 43 w 54"/>
                      <a:gd name="T31" fmla="*/ 62 h 100"/>
                      <a:gd name="T32" fmla="*/ 35 w 54"/>
                      <a:gd name="T33" fmla="*/ 65 h 100"/>
                      <a:gd name="T34" fmla="*/ 36 w 54"/>
                      <a:gd name="T35" fmla="*/ 71 h 100"/>
                      <a:gd name="T36" fmla="*/ 30 w 54"/>
                      <a:gd name="T37" fmla="*/ 71 h 100"/>
                      <a:gd name="T38" fmla="*/ 32 w 54"/>
                      <a:gd name="T39" fmla="*/ 75 h 100"/>
                      <a:gd name="T40" fmla="*/ 28 w 54"/>
                      <a:gd name="T41" fmla="*/ 92 h 100"/>
                      <a:gd name="T42" fmla="*/ 32 w 54"/>
                      <a:gd name="T43" fmla="*/ 100 h 100"/>
                      <a:gd name="T44" fmla="*/ 29 w 54"/>
                      <a:gd name="T45" fmla="*/ 10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 h="100">
                        <a:moveTo>
                          <a:pt x="29" y="100"/>
                        </a:moveTo>
                        <a:lnTo>
                          <a:pt x="12" y="98"/>
                        </a:lnTo>
                        <a:lnTo>
                          <a:pt x="12" y="84"/>
                        </a:lnTo>
                        <a:lnTo>
                          <a:pt x="1" y="76"/>
                        </a:lnTo>
                        <a:lnTo>
                          <a:pt x="0" y="48"/>
                        </a:lnTo>
                        <a:lnTo>
                          <a:pt x="5" y="29"/>
                        </a:lnTo>
                        <a:lnTo>
                          <a:pt x="45" y="0"/>
                        </a:lnTo>
                        <a:lnTo>
                          <a:pt x="47" y="17"/>
                        </a:lnTo>
                        <a:lnTo>
                          <a:pt x="39" y="39"/>
                        </a:lnTo>
                        <a:lnTo>
                          <a:pt x="43" y="39"/>
                        </a:lnTo>
                        <a:lnTo>
                          <a:pt x="40" y="46"/>
                        </a:lnTo>
                        <a:lnTo>
                          <a:pt x="54" y="45"/>
                        </a:lnTo>
                        <a:lnTo>
                          <a:pt x="54" y="51"/>
                        </a:lnTo>
                        <a:lnTo>
                          <a:pt x="47" y="57"/>
                        </a:lnTo>
                        <a:lnTo>
                          <a:pt x="43" y="55"/>
                        </a:lnTo>
                        <a:lnTo>
                          <a:pt x="43" y="62"/>
                        </a:lnTo>
                        <a:lnTo>
                          <a:pt x="35" y="65"/>
                        </a:lnTo>
                        <a:lnTo>
                          <a:pt x="36" y="71"/>
                        </a:lnTo>
                        <a:lnTo>
                          <a:pt x="30" y="71"/>
                        </a:lnTo>
                        <a:lnTo>
                          <a:pt x="32" y="75"/>
                        </a:lnTo>
                        <a:lnTo>
                          <a:pt x="28" y="92"/>
                        </a:lnTo>
                        <a:lnTo>
                          <a:pt x="32" y="100"/>
                        </a:lnTo>
                        <a:lnTo>
                          <a:pt x="29" y="100"/>
                        </a:lnTo>
                        <a:close/>
                      </a:path>
                    </a:pathLst>
                  </a:custGeom>
                  <a:grpFill/>
                  <a:ln w="6350" cmpd="sng">
                    <a:solidFill>
                      <a:schemeClr val="bg1">
                        <a:lumMod val="85000"/>
                      </a:schemeClr>
                    </a:solidFill>
                    <a:round/>
                    <a:headEnd/>
                    <a:tailEnd/>
                  </a:ln>
                </p:spPr>
                <p:txBody>
                  <a:bodyPr/>
                  <a:lstStyle/>
                  <a:p>
                    <a:endParaRPr lang="en-GB" dirty="0"/>
                  </a:p>
                </p:txBody>
              </p:sp>
              <p:sp>
                <p:nvSpPr>
                  <p:cNvPr id="265" name="Freeform 556"/>
                  <p:cNvSpPr>
                    <a:spLocks/>
                  </p:cNvSpPr>
                  <p:nvPr/>
                </p:nvSpPr>
                <p:spPr bwMode="auto">
                  <a:xfrm>
                    <a:off x="4765" y="2912"/>
                    <a:ext cx="21" cy="20"/>
                  </a:xfrm>
                  <a:custGeom>
                    <a:avLst/>
                    <a:gdLst>
                      <a:gd name="T0" fmla="*/ 5 w 21"/>
                      <a:gd name="T1" fmla="*/ 3 h 20"/>
                      <a:gd name="T2" fmla="*/ 16 w 21"/>
                      <a:gd name="T3" fmla="*/ 0 h 20"/>
                      <a:gd name="T4" fmla="*/ 21 w 21"/>
                      <a:gd name="T5" fmla="*/ 12 h 20"/>
                      <a:gd name="T6" fmla="*/ 20 w 21"/>
                      <a:gd name="T7" fmla="*/ 18 h 20"/>
                      <a:gd name="T8" fmla="*/ 6 w 21"/>
                      <a:gd name="T9" fmla="*/ 20 h 20"/>
                      <a:gd name="T10" fmla="*/ 0 w 21"/>
                      <a:gd name="T11" fmla="*/ 4 h 20"/>
                      <a:gd name="T12" fmla="*/ 5 w 21"/>
                      <a:gd name="T13" fmla="*/ 3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0">
                        <a:moveTo>
                          <a:pt x="5" y="3"/>
                        </a:moveTo>
                        <a:lnTo>
                          <a:pt x="16" y="0"/>
                        </a:lnTo>
                        <a:lnTo>
                          <a:pt x="21" y="12"/>
                        </a:lnTo>
                        <a:lnTo>
                          <a:pt x="20" y="18"/>
                        </a:lnTo>
                        <a:lnTo>
                          <a:pt x="6" y="20"/>
                        </a:lnTo>
                        <a:lnTo>
                          <a:pt x="0" y="4"/>
                        </a:lnTo>
                        <a:lnTo>
                          <a:pt x="5" y="3"/>
                        </a:lnTo>
                        <a:close/>
                      </a:path>
                    </a:pathLst>
                  </a:custGeom>
                  <a:grpFill/>
                  <a:ln w="6350" cmpd="sng">
                    <a:solidFill>
                      <a:schemeClr val="bg1">
                        <a:lumMod val="85000"/>
                      </a:schemeClr>
                    </a:solidFill>
                    <a:round/>
                    <a:headEnd/>
                    <a:tailEnd/>
                  </a:ln>
                </p:spPr>
                <p:txBody>
                  <a:bodyPr/>
                  <a:lstStyle/>
                  <a:p>
                    <a:endParaRPr lang="en-GB" dirty="0"/>
                  </a:p>
                </p:txBody>
              </p:sp>
              <p:sp>
                <p:nvSpPr>
                  <p:cNvPr id="266" name="Freeform 557"/>
                  <p:cNvSpPr>
                    <a:spLocks/>
                  </p:cNvSpPr>
                  <p:nvPr/>
                </p:nvSpPr>
                <p:spPr bwMode="auto">
                  <a:xfrm>
                    <a:off x="4805" y="2935"/>
                    <a:ext cx="6" cy="13"/>
                  </a:xfrm>
                  <a:custGeom>
                    <a:avLst/>
                    <a:gdLst>
                      <a:gd name="T0" fmla="*/ 0 w 6"/>
                      <a:gd name="T1" fmla="*/ 0 h 13"/>
                      <a:gd name="T2" fmla="*/ 6 w 6"/>
                      <a:gd name="T3" fmla="*/ 3 h 13"/>
                      <a:gd name="T4" fmla="*/ 4 w 6"/>
                      <a:gd name="T5" fmla="*/ 13 h 13"/>
                      <a:gd name="T6" fmla="*/ 0 w 6"/>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3">
                        <a:moveTo>
                          <a:pt x="0" y="0"/>
                        </a:moveTo>
                        <a:lnTo>
                          <a:pt x="6" y="3"/>
                        </a:lnTo>
                        <a:lnTo>
                          <a:pt x="4" y="13"/>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267" name="Freeform 558"/>
                  <p:cNvSpPr>
                    <a:spLocks/>
                  </p:cNvSpPr>
                  <p:nvPr/>
                </p:nvSpPr>
                <p:spPr bwMode="auto">
                  <a:xfrm>
                    <a:off x="4788" y="2895"/>
                    <a:ext cx="34" cy="39"/>
                  </a:xfrm>
                  <a:custGeom>
                    <a:avLst/>
                    <a:gdLst>
                      <a:gd name="T0" fmla="*/ 10 w 34"/>
                      <a:gd name="T1" fmla="*/ 4 h 39"/>
                      <a:gd name="T2" fmla="*/ 12 w 34"/>
                      <a:gd name="T3" fmla="*/ 8 h 39"/>
                      <a:gd name="T4" fmla="*/ 0 w 34"/>
                      <a:gd name="T5" fmla="*/ 14 h 39"/>
                      <a:gd name="T6" fmla="*/ 4 w 34"/>
                      <a:gd name="T7" fmla="*/ 18 h 39"/>
                      <a:gd name="T8" fmla="*/ 7 w 34"/>
                      <a:gd name="T9" fmla="*/ 31 h 39"/>
                      <a:gd name="T10" fmla="*/ 17 w 34"/>
                      <a:gd name="T11" fmla="*/ 33 h 39"/>
                      <a:gd name="T12" fmla="*/ 16 w 34"/>
                      <a:gd name="T13" fmla="*/ 37 h 39"/>
                      <a:gd name="T14" fmla="*/ 24 w 34"/>
                      <a:gd name="T15" fmla="*/ 39 h 39"/>
                      <a:gd name="T16" fmla="*/ 24 w 34"/>
                      <a:gd name="T17" fmla="*/ 31 h 39"/>
                      <a:gd name="T18" fmla="*/ 30 w 34"/>
                      <a:gd name="T19" fmla="*/ 30 h 39"/>
                      <a:gd name="T20" fmla="*/ 26 w 34"/>
                      <a:gd name="T21" fmla="*/ 21 h 39"/>
                      <a:gd name="T22" fmla="*/ 34 w 34"/>
                      <a:gd name="T23" fmla="*/ 15 h 39"/>
                      <a:gd name="T24" fmla="*/ 28 w 34"/>
                      <a:gd name="T25" fmla="*/ 0 h 39"/>
                      <a:gd name="T26" fmla="*/ 20 w 34"/>
                      <a:gd name="T27" fmla="*/ 4 h 39"/>
                      <a:gd name="T28" fmla="*/ 20 w 34"/>
                      <a:gd name="T29" fmla="*/ 7 h 39"/>
                      <a:gd name="T30" fmla="*/ 17 w 34"/>
                      <a:gd name="T31" fmla="*/ 15 h 39"/>
                      <a:gd name="T32" fmla="*/ 17 w 34"/>
                      <a:gd name="T33" fmla="*/ 5 h 39"/>
                      <a:gd name="T34" fmla="*/ 10 w 34"/>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 h="39">
                        <a:moveTo>
                          <a:pt x="10" y="4"/>
                        </a:moveTo>
                        <a:lnTo>
                          <a:pt x="12" y="8"/>
                        </a:lnTo>
                        <a:lnTo>
                          <a:pt x="0" y="14"/>
                        </a:lnTo>
                        <a:lnTo>
                          <a:pt x="4" y="18"/>
                        </a:lnTo>
                        <a:lnTo>
                          <a:pt x="7" y="31"/>
                        </a:lnTo>
                        <a:lnTo>
                          <a:pt x="17" y="33"/>
                        </a:lnTo>
                        <a:lnTo>
                          <a:pt x="16" y="37"/>
                        </a:lnTo>
                        <a:lnTo>
                          <a:pt x="24" y="39"/>
                        </a:lnTo>
                        <a:lnTo>
                          <a:pt x="24" y="31"/>
                        </a:lnTo>
                        <a:lnTo>
                          <a:pt x="30" y="30"/>
                        </a:lnTo>
                        <a:lnTo>
                          <a:pt x="26" y="21"/>
                        </a:lnTo>
                        <a:lnTo>
                          <a:pt x="34" y="15"/>
                        </a:lnTo>
                        <a:lnTo>
                          <a:pt x="28" y="0"/>
                        </a:lnTo>
                        <a:lnTo>
                          <a:pt x="20" y="4"/>
                        </a:lnTo>
                        <a:lnTo>
                          <a:pt x="20" y="7"/>
                        </a:lnTo>
                        <a:lnTo>
                          <a:pt x="17" y="15"/>
                        </a:lnTo>
                        <a:lnTo>
                          <a:pt x="17" y="5"/>
                        </a:lnTo>
                        <a:lnTo>
                          <a:pt x="10" y="4"/>
                        </a:lnTo>
                        <a:close/>
                      </a:path>
                    </a:pathLst>
                  </a:custGeom>
                  <a:grpFill/>
                  <a:ln w="6350" cmpd="sng">
                    <a:solidFill>
                      <a:schemeClr val="bg1">
                        <a:lumMod val="85000"/>
                      </a:schemeClr>
                    </a:solidFill>
                    <a:round/>
                    <a:headEnd/>
                    <a:tailEnd/>
                  </a:ln>
                </p:spPr>
                <p:txBody>
                  <a:bodyPr/>
                  <a:lstStyle/>
                  <a:p>
                    <a:endParaRPr lang="en-GB" dirty="0"/>
                  </a:p>
                </p:txBody>
              </p:sp>
              <p:sp>
                <p:nvSpPr>
                  <p:cNvPr id="268" name="Freeform 559"/>
                  <p:cNvSpPr>
                    <a:spLocks/>
                  </p:cNvSpPr>
                  <p:nvPr/>
                </p:nvSpPr>
                <p:spPr bwMode="auto">
                  <a:xfrm>
                    <a:off x="4435" y="2665"/>
                    <a:ext cx="10" cy="9"/>
                  </a:xfrm>
                  <a:custGeom>
                    <a:avLst/>
                    <a:gdLst>
                      <a:gd name="T0" fmla="*/ 10 w 10"/>
                      <a:gd name="T1" fmla="*/ 9 h 9"/>
                      <a:gd name="T2" fmla="*/ 10 w 10"/>
                      <a:gd name="T3" fmla="*/ 0 h 9"/>
                      <a:gd name="T4" fmla="*/ 0 w 10"/>
                      <a:gd name="T5" fmla="*/ 2 h 9"/>
                      <a:gd name="T6" fmla="*/ 10 w 10"/>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9">
                        <a:moveTo>
                          <a:pt x="10" y="9"/>
                        </a:moveTo>
                        <a:lnTo>
                          <a:pt x="10" y="0"/>
                        </a:lnTo>
                        <a:lnTo>
                          <a:pt x="0" y="2"/>
                        </a:lnTo>
                        <a:lnTo>
                          <a:pt x="10" y="9"/>
                        </a:lnTo>
                        <a:close/>
                      </a:path>
                    </a:pathLst>
                  </a:custGeom>
                  <a:grpFill/>
                  <a:ln w="6350" cmpd="sng">
                    <a:solidFill>
                      <a:schemeClr val="bg1">
                        <a:lumMod val="85000"/>
                      </a:schemeClr>
                    </a:solidFill>
                    <a:round/>
                    <a:headEnd/>
                    <a:tailEnd/>
                  </a:ln>
                </p:spPr>
                <p:txBody>
                  <a:bodyPr/>
                  <a:lstStyle/>
                  <a:p>
                    <a:endParaRPr lang="en-GB" dirty="0"/>
                  </a:p>
                </p:txBody>
              </p:sp>
            </p:grpSp>
          </p:grpSp>
          <p:grpSp>
            <p:nvGrpSpPr>
              <p:cNvPr id="148" name="Group 560"/>
              <p:cNvGrpSpPr>
                <a:grpSpLocks/>
              </p:cNvGrpSpPr>
              <p:nvPr/>
            </p:nvGrpSpPr>
            <p:grpSpPr bwMode="auto">
              <a:xfrm>
                <a:off x="3282" y="2080"/>
                <a:ext cx="128" cy="174"/>
                <a:chOff x="4692" y="2936"/>
                <a:chExt cx="172" cy="234"/>
              </a:xfrm>
              <a:grpFill/>
            </p:grpSpPr>
            <p:sp>
              <p:nvSpPr>
                <p:cNvPr id="258" name="Freeform 561"/>
                <p:cNvSpPr>
                  <a:spLocks/>
                </p:cNvSpPr>
                <p:nvPr/>
              </p:nvSpPr>
              <p:spPr bwMode="auto">
                <a:xfrm>
                  <a:off x="4828" y="2945"/>
                  <a:ext cx="11" cy="12"/>
                </a:xfrm>
                <a:custGeom>
                  <a:avLst/>
                  <a:gdLst>
                    <a:gd name="T0" fmla="*/ 10 w 11"/>
                    <a:gd name="T1" fmla="*/ 7 h 12"/>
                    <a:gd name="T2" fmla="*/ 11 w 11"/>
                    <a:gd name="T3" fmla="*/ 12 h 12"/>
                    <a:gd name="T4" fmla="*/ 0 w 11"/>
                    <a:gd name="T5" fmla="*/ 9 h 12"/>
                    <a:gd name="T6" fmla="*/ 1 w 11"/>
                    <a:gd name="T7" fmla="*/ 4 h 12"/>
                    <a:gd name="T8" fmla="*/ 6 w 11"/>
                    <a:gd name="T9" fmla="*/ 7 h 12"/>
                    <a:gd name="T10" fmla="*/ 3 w 11"/>
                    <a:gd name="T11" fmla="*/ 0 h 12"/>
                    <a:gd name="T12" fmla="*/ 10 w 11"/>
                    <a:gd name="T13" fmla="*/ 3 h 12"/>
                    <a:gd name="T14" fmla="*/ 10 w 11"/>
                    <a:gd name="T15" fmla="*/ 7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12">
                      <a:moveTo>
                        <a:pt x="10" y="7"/>
                      </a:moveTo>
                      <a:lnTo>
                        <a:pt x="11" y="12"/>
                      </a:lnTo>
                      <a:lnTo>
                        <a:pt x="0" y="9"/>
                      </a:lnTo>
                      <a:lnTo>
                        <a:pt x="1" y="4"/>
                      </a:lnTo>
                      <a:lnTo>
                        <a:pt x="6" y="7"/>
                      </a:lnTo>
                      <a:lnTo>
                        <a:pt x="3" y="0"/>
                      </a:lnTo>
                      <a:lnTo>
                        <a:pt x="10" y="3"/>
                      </a:lnTo>
                      <a:lnTo>
                        <a:pt x="10" y="7"/>
                      </a:lnTo>
                      <a:close/>
                    </a:path>
                  </a:pathLst>
                </a:custGeom>
                <a:grpFill/>
                <a:ln w="6350" cmpd="sng">
                  <a:solidFill>
                    <a:schemeClr val="bg1">
                      <a:lumMod val="85000"/>
                    </a:schemeClr>
                  </a:solidFill>
                  <a:round/>
                  <a:headEnd/>
                  <a:tailEnd/>
                </a:ln>
              </p:spPr>
              <p:txBody>
                <a:bodyPr/>
                <a:lstStyle/>
                <a:p>
                  <a:endParaRPr lang="en-GB" dirty="0"/>
                </a:p>
              </p:txBody>
            </p:sp>
            <p:sp>
              <p:nvSpPr>
                <p:cNvPr id="259" name="Freeform 562"/>
                <p:cNvSpPr>
                  <a:spLocks/>
                </p:cNvSpPr>
                <p:nvPr/>
              </p:nvSpPr>
              <p:spPr bwMode="auto">
                <a:xfrm>
                  <a:off x="4692" y="2936"/>
                  <a:ext cx="172" cy="234"/>
                </a:xfrm>
                <a:custGeom>
                  <a:avLst/>
                  <a:gdLst>
                    <a:gd name="T0" fmla="*/ 168 w 172"/>
                    <a:gd name="T1" fmla="*/ 131 h 234"/>
                    <a:gd name="T2" fmla="*/ 172 w 172"/>
                    <a:gd name="T3" fmla="*/ 114 h 234"/>
                    <a:gd name="T4" fmla="*/ 166 w 172"/>
                    <a:gd name="T5" fmla="*/ 106 h 234"/>
                    <a:gd name="T6" fmla="*/ 162 w 172"/>
                    <a:gd name="T7" fmla="*/ 73 h 234"/>
                    <a:gd name="T8" fmla="*/ 157 w 172"/>
                    <a:gd name="T9" fmla="*/ 69 h 234"/>
                    <a:gd name="T10" fmla="*/ 161 w 172"/>
                    <a:gd name="T11" fmla="*/ 53 h 234"/>
                    <a:gd name="T12" fmla="*/ 157 w 172"/>
                    <a:gd name="T13" fmla="*/ 38 h 234"/>
                    <a:gd name="T14" fmla="*/ 134 w 172"/>
                    <a:gd name="T15" fmla="*/ 18 h 234"/>
                    <a:gd name="T16" fmla="*/ 123 w 172"/>
                    <a:gd name="T17" fmla="*/ 21 h 234"/>
                    <a:gd name="T18" fmla="*/ 127 w 172"/>
                    <a:gd name="T19" fmla="*/ 16 h 234"/>
                    <a:gd name="T20" fmla="*/ 104 w 172"/>
                    <a:gd name="T21" fmla="*/ 32 h 234"/>
                    <a:gd name="T22" fmla="*/ 90 w 172"/>
                    <a:gd name="T23" fmla="*/ 32 h 234"/>
                    <a:gd name="T24" fmla="*/ 96 w 172"/>
                    <a:gd name="T25" fmla="*/ 19 h 234"/>
                    <a:gd name="T26" fmla="*/ 78 w 172"/>
                    <a:gd name="T27" fmla="*/ 18 h 234"/>
                    <a:gd name="T28" fmla="*/ 74 w 172"/>
                    <a:gd name="T29" fmla="*/ 14 h 234"/>
                    <a:gd name="T30" fmla="*/ 74 w 172"/>
                    <a:gd name="T31" fmla="*/ 4 h 234"/>
                    <a:gd name="T32" fmla="*/ 68 w 172"/>
                    <a:gd name="T33" fmla="*/ 2 h 234"/>
                    <a:gd name="T34" fmla="*/ 51 w 172"/>
                    <a:gd name="T35" fmla="*/ 0 h 234"/>
                    <a:gd name="T36" fmla="*/ 58 w 172"/>
                    <a:gd name="T37" fmla="*/ 14 h 234"/>
                    <a:gd name="T38" fmla="*/ 51 w 172"/>
                    <a:gd name="T39" fmla="*/ 19 h 234"/>
                    <a:gd name="T40" fmla="*/ 60 w 172"/>
                    <a:gd name="T41" fmla="*/ 35 h 234"/>
                    <a:gd name="T42" fmla="*/ 50 w 172"/>
                    <a:gd name="T43" fmla="*/ 38 h 234"/>
                    <a:gd name="T44" fmla="*/ 51 w 172"/>
                    <a:gd name="T45" fmla="*/ 53 h 234"/>
                    <a:gd name="T46" fmla="*/ 48 w 172"/>
                    <a:gd name="T47" fmla="*/ 46 h 234"/>
                    <a:gd name="T48" fmla="*/ 41 w 172"/>
                    <a:gd name="T49" fmla="*/ 49 h 234"/>
                    <a:gd name="T50" fmla="*/ 39 w 172"/>
                    <a:gd name="T51" fmla="*/ 42 h 234"/>
                    <a:gd name="T52" fmla="*/ 33 w 172"/>
                    <a:gd name="T53" fmla="*/ 41 h 234"/>
                    <a:gd name="T54" fmla="*/ 24 w 172"/>
                    <a:gd name="T55" fmla="*/ 42 h 234"/>
                    <a:gd name="T56" fmla="*/ 21 w 172"/>
                    <a:gd name="T57" fmla="*/ 49 h 234"/>
                    <a:gd name="T58" fmla="*/ 29 w 172"/>
                    <a:gd name="T59" fmla="*/ 57 h 234"/>
                    <a:gd name="T60" fmla="*/ 21 w 172"/>
                    <a:gd name="T61" fmla="*/ 56 h 234"/>
                    <a:gd name="T62" fmla="*/ 18 w 172"/>
                    <a:gd name="T63" fmla="*/ 72 h 234"/>
                    <a:gd name="T64" fmla="*/ 12 w 172"/>
                    <a:gd name="T65" fmla="*/ 75 h 234"/>
                    <a:gd name="T66" fmla="*/ 20 w 172"/>
                    <a:gd name="T67" fmla="*/ 85 h 234"/>
                    <a:gd name="T68" fmla="*/ 11 w 172"/>
                    <a:gd name="T69" fmla="*/ 98 h 234"/>
                    <a:gd name="T70" fmla="*/ 0 w 172"/>
                    <a:gd name="T71" fmla="*/ 97 h 234"/>
                    <a:gd name="T72" fmla="*/ 0 w 172"/>
                    <a:gd name="T73" fmla="*/ 134 h 234"/>
                    <a:gd name="T74" fmla="*/ 5 w 172"/>
                    <a:gd name="T75" fmla="*/ 143 h 234"/>
                    <a:gd name="T76" fmla="*/ 1 w 172"/>
                    <a:gd name="T77" fmla="*/ 151 h 234"/>
                    <a:gd name="T78" fmla="*/ 6 w 172"/>
                    <a:gd name="T79" fmla="*/ 164 h 234"/>
                    <a:gd name="T80" fmla="*/ 5 w 172"/>
                    <a:gd name="T81" fmla="*/ 170 h 234"/>
                    <a:gd name="T82" fmla="*/ 14 w 172"/>
                    <a:gd name="T83" fmla="*/ 180 h 234"/>
                    <a:gd name="T84" fmla="*/ 39 w 172"/>
                    <a:gd name="T85" fmla="*/ 187 h 234"/>
                    <a:gd name="T86" fmla="*/ 29 w 172"/>
                    <a:gd name="T87" fmla="*/ 212 h 234"/>
                    <a:gd name="T88" fmla="*/ 29 w 172"/>
                    <a:gd name="T89" fmla="*/ 226 h 234"/>
                    <a:gd name="T90" fmla="*/ 54 w 172"/>
                    <a:gd name="T91" fmla="*/ 225 h 234"/>
                    <a:gd name="T92" fmla="*/ 67 w 172"/>
                    <a:gd name="T93" fmla="*/ 230 h 234"/>
                    <a:gd name="T94" fmla="*/ 74 w 172"/>
                    <a:gd name="T95" fmla="*/ 228 h 234"/>
                    <a:gd name="T96" fmla="*/ 82 w 172"/>
                    <a:gd name="T97" fmla="*/ 234 h 234"/>
                    <a:gd name="T98" fmla="*/ 87 w 172"/>
                    <a:gd name="T99" fmla="*/ 228 h 234"/>
                    <a:gd name="T100" fmla="*/ 100 w 172"/>
                    <a:gd name="T101" fmla="*/ 232 h 234"/>
                    <a:gd name="T102" fmla="*/ 122 w 172"/>
                    <a:gd name="T103" fmla="*/ 224 h 234"/>
                    <a:gd name="T104" fmla="*/ 132 w 172"/>
                    <a:gd name="T105" fmla="*/ 228 h 234"/>
                    <a:gd name="T106" fmla="*/ 135 w 172"/>
                    <a:gd name="T107" fmla="*/ 226 h 234"/>
                    <a:gd name="T108" fmla="*/ 134 w 172"/>
                    <a:gd name="T109" fmla="*/ 208 h 234"/>
                    <a:gd name="T110" fmla="*/ 151 w 172"/>
                    <a:gd name="T111" fmla="*/ 193 h 234"/>
                    <a:gd name="T112" fmla="*/ 127 w 172"/>
                    <a:gd name="T113" fmla="*/ 171 h 234"/>
                    <a:gd name="T114" fmla="*/ 116 w 172"/>
                    <a:gd name="T115" fmla="*/ 146 h 234"/>
                    <a:gd name="T116" fmla="*/ 122 w 172"/>
                    <a:gd name="T117" fmla="*/ 151 h 234"/>
                    <a:gd name="T118" fmla="*/ 157 w 172"/>
                    <a:gd name="T119" fmla="*/ 130 h 234"/>
                    <a:gd name="T120" fmla="*/ 158 w 172"/>
                    <a:gd name="T121" fmla="*/ 122 h 234"/>
                    <a:gd name="T122" fmla="*/ 168 w 172"/>
                    <a:gd name="T123" fmla="*/ 131 h 2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2" h="234">
                      <a:moveTo>
                        <a:pt x="168" y="131"/>
                      </a:moveTo>
                      <a:lnTo>
                        <a:pt x="172" y="114"/>
                      </a:lnTo>
                      <a:lnTo>
                        <a:pt x="166" y="106"/>
                      </a:lnTo>
                      <a:lnTo>
                        <a:pt x="162" y="73"/>
                      </a:lnTo>
                      <a:lnTo>
                        <a:pt x="157" y="69"/>
                      </a:lnTo>
                      <a:lnTo>
                        <a:pt x="161" y="53"/>
                      </a:lnTo>
                      <a:lnTo>
                        <a:pt x="157" y="38"/>
                      </a:lnTo>
                      <a:lnTo>
                        <a:pt x="134" y="18"/>
                      </a:lnTo>
                      <a:lnTo>
                        <a:pt x="123" y="21"/>
                      </a:lnTo>
                      <a:lnTo>
                        <a:pt x="127" y="16"/>
                      </a:lnTo>
                      <a:lnTo>
                        <a:pt x="104" y="32"/>
                      </a:lnTo>
                      <a:lnTo>
                        <a:pt x="90" y="32"/>
                      </a:lnTo>
                      <a:lnTo>
                        <a:pt x="96" y="19"/>
                      </a:lnTo>
                      <a:lnTo>
                        <a:pt x="78" y="18"/>
                      </a:lnTo>
                      <a:lnTo>
                        <a:pt x="74" y="14"/>
                      </a:lnTo>
                      <a:lnTo>
                        <a:pt x="74" y="4"/>
                      </a:lnTo>
                      <a:lnTo>
                        <a:pt x="68" y="2"/>
                      </a:lnTo>
                      <a:lnTo>
                        <a:pt x="51" y="0"/>
                      </a:lnTo>
                      <a:lnTo>
                        <a:pt x="58" y="14"/>
                      </a:lnTo>
                      <a:lnTo>
                        <a:pt x="51" y="19"/>
                      </a:lnTo>
                      <a:lnTo>
                        <a:pt x="60" y="35"/>
                      </a:lnTo>
                      <a:lnTo>
                        <a:pt x="50" y="38"/>
                      </a:lnTo>
                      <a:lnTo>
                        <a:pt x="51" y="53"/>
                      </a:lnTo>
                      <a:lnTo>
                        <a:pt x="48" y="46"/>
                      </a:lnTo>
                      <a:lnTo>
                        <a:pt x="41" y="49"/>
                      </a:lnTo>
                      <a:lnTo>
                        <a:pt x="39" y="42"/>
                      </a:lnTo>
                      <a:lnTo>
                        <a:pt x="33" y="41"/>
                      </a:lnTo>
                      <a:lnTo>
                        <a:pt x="24" y="42"/>
                      </a:lnTo>
                      <a:lnTo>
                        <a:pt x="21" y="49"/>
                      </a:lnTo>
                      <a:lnTo>
                        <a:pt x="29" y="57"/>
                      </a:lnTo>
                      <a:lnTo>
                        <a:pt x="21" y="56"/>
                      </a:lnTo>
                      <a:lnTo>
                        <a:pt x="18" y="72"/>
                      </a:lnTo>
                      <a:lnTo>
                        <a:pt x="12" y="75"/>
                      </a:lnTo>
                      <a:lnTo>
                        <a:pt x="20" y="85"/>
                      </a:lnTo>
                      <a:lnTo>
                        <a:pt x="11" y="98"/>
                      </a:lnTo>
                      <a:lnTo>
                        <a:pt x="0" y="97"/>
                      </a:lnTo>
                      <a:lnTo>
                        <a:pt x="0" y="134"/>
                      </a:lnTo>
                      <a:lnTo>
                        <a:pt x="5" y="143"/>
                      </a:lnTo>
                      <a:lnTo>
                        <a:pt x="1" y="151"/>
                      </a:lnTo>
                      <a:lnTo>
                        <a:pt x="6" y="164"/>
                      </a:lnTo>
                      <a:lnTo>
                        <a:pt x="5" y="170"/>
                      </a:lnTo>
                      <a:lnTo>
                        <a:pt x="14" y="180"/>
                      </a:lnTo>
                      <a:lnTo>
                        <a:pt x="39" y="187"/>
                      </a:lnTo>
                      <a:lnTo>
                        <a:pt x="29" y="212"/>
                      </a:lnTo>
                      <a:lnTo>
                        <a:pt x="29" y="226"/>
                      </a:lnTo>
                      <a:lnTo>
                        <a:pt x="54" y="225"/>
                      </a:lnTo>
                      <a:lnTo>
                        <a:pt x="67" y="230"/>
                      </a:lnTo>
                      <a:lnTo>
                        <a:pt x="74" y="228"/>
                      </a:lnTo>
                      <a:lnTo>
                        <a:pt x="82" y="234"/>
                      </a:lnTo>
                      <a:lnTo>
                        <a:pt x="87" y="228"/>
                      </a:lnTo>
                      <a:lnTo>
                        <a:pt x="100" y="232"/>
                      </a:lnTo>
                      <a:lnTo>
                        <a:pt x="122" y="224"/>
                      </a:lnTo>
                      <a:lnTo>
                        <a:pt x="132" y="228"/>
                      </a:lnTo>
                      <a:lnTo>
                        <a:pt x="135" y="226"/>
                      </a:lnTo>
                      <a:lnTo>
                        <a:pt x="134" y="208"/>
                      </a:lnTo>
                      <a:lnTo>
                        <a:pt x="151" y="193"/>
                      </a:lnTo>
                      <a:lnTo>
                        <a:pt x="127" y="171"/>
                      </a:lnTo>
                      <a:lnTo>
                        <a:pt x="116" y="146"/>
                      </a:lnTo>
                      <a:lnTo>
                        <a:pt x="122" y="151"/>
                      </a:lnTo>
                      <a:lnTo>
                        <a:pt x="157" y="130"/>
                      </a:lnTo>
                      <a:lnTo>
                        <a:pt x="158" y="122"/>
                      </a:lnTo>
                      <a:lnTo>
                        <a:pt x="168" y="131"/>
                      </a:lnTo>
                      <a:close/>
                    </a:path>
                  </a:pathLst>
                </a:custGeom>
                <a:grpFill/>
                <a:ln w="6350" cmpd="sng">
                  <a:solidFill>
                    <a:schemeClr val="bg1">
                      <a:lumMod val="85000"/>
                    </a:schemeClr>
                  </a:solidFill>
                  <a:round/>
                  <a:headEnd/>
                  <a:tailEnd/>
                </a:ln>
              </p:spPr>
              <p:txBody>
                <a:bodyPr/>
                <a:lstStyle/>
                <a:p>
                  <a:endParaRPr lang="en-GB" dirty="0"/>
                </a:p>
              </p:txBody>
            </p:sp>
          </p:grpSp>
          <p:grpSp>
            <p:nvGrpSpPr>
              <p:cNvPr id="149" name="Group 563"/>
              <p:cNvGrpSpPr>
                <a:grpSpLocks/>
              </p:cNvGrpSpPr>
              <p:nvPr/>
            </p:nvGrpSpPr>
            <p:grpSpPr bwMode="auto">
              <a:xfrm>
                <a:off x="3479" y="2366"/>
                <a:ext cx="125" cy="127"/>
                <a:chOff x="4957" y="3321"/>
                <a:chExt cx="167" cy="171"/>
              </a:xfrm>
              <a:grpFill/>
            </p:grpSpPr>
            <p:sp>
              <p:nvSpPr>
                <p:cNvPr id="246" name="Freeform 564"/>
                <p:cNvSpPr>
                  <a:spLocks/>
                </p:cNvSpPr>
                <p:nvPr/>
              </p:nvSpPr>
              <p:spPr bwMode="auto">
                <a:xfrm>
                  <a:off x="4967" y="3321"/>
                  <a:ext cx="123" cy="103"/>
                </a:xfrm>
                <a:custGeom>
                  <a:avLst/>
                  <a:gdLst>
                    <a:gd name="T0" fmla="*/ 11 w 123"/>
                    <a:gd name="T1" fmla="*/ 69 h 103"/>
                    <a:gd name="T2" fmla="*/ 18 w 123"/>
                    <a:gd name="T3" fmla="*/ 71 h 103"/>
                    <a:gd name="T4" fmla="*/ 19 w 123"/>
                    <a:gd name="T5" fmla="*/ 74 h 103"/>
                    <a:gd name="T6" fmla="*/ 11 w 123"/>
                    <a:gd name="T7" fmla="*/ 74 h 103"/>
                    <a:gd name="T8" fmla="*/ 19 w 123"/>
                    <a:gd name="T9" fmla="*/ 86 h 103"/>
                    <a:gd name="T10" fmla="*/ 48 w 123"/>
                    <a:gd name="T11" fmla="*/ 85 h 103"/>
                    <a:gd name="T12" fmla="*/ 58 w 123"/>
                    <a:gd name="T13" fmla="*/ 90 h 103"/>
                    <a:gd name="T14" fmla="*/ 53 w 123"/>
                    <a:gd name="T15" fmla="*/ 94 h 103"/>
                    <a:gd name="T16" fmla="*/ 67 w 123"/>
                    <a:gd name="T17" fmla="*/ 95 h 103"/>
                    <a:gd name="T18" fmla="*/ 75 w 123"/>
                    <a:gd name="T19" fmla="*/ 103 h 103"/>
                    <a:gd name="T20" fmla="*/ 74 w 123"/>
                    <a:gd name="T21" fmla="*/ 90 h 103"/>
                    <a:gd name="T22" fmla="*/ 45 w 123"/>
                    <a:gd name="T23" fmla="*/ 73 h 103"/>
                    <a:gd name="T24" fmla="*/ 54 w 123"/>
                    <a:gd name="T25" fmla="*/ 71 h 103"/>
                    <a:gd name="T26" fmla="*/ 53 w 123"/>
                    <a:gd name="T27" fmla="*/ 63 h 103"/>
                    <a:gd name="T28" fmla="*/ 59 w 123"/>
                    <a:gd name="T29" fmla="*/ 65 h 103"/>
                    <a:gd name="T30" fmla="*/ 48 w 123"/>
                    <a:gd name="T31" fmla="*/ 46 h 103"/>
                    <a:gd name="T32" fmla="*/ 48 w 123"/>
                    <a:gd name="T33" fmla="*/ 31 h 103"/>
                    <a:gd name="T34" fmla="*/ 53 w 123"/>
                    <a:gd name="T35" fmla="*/ 30 h 103"/>
                    <a:gd name="T36" fmla="*/ 51 w 123"/>
                    <a:gd name="T37" fmla="*/ 34 h 103"/>
                    <a:gd name="T38" fmla="*/ 65 w 123"/>
                    <a:gd name="T39" fmla="*/ 47 h 103"/>
                    <a:gd name="T40" fmla="*/ 64 w 123"/>
                    <a:gd name="T41" fmla="*/ 39 h 103"/>
                    <a:gd name="T42" fmla="*/ 74 w 123"/>
                    <a:gd name="T43" fmla="*/ 46 h 103"/>
                    <a:gd name="T44" fmla="*/ 70 w 123"/>
                    <a:gd name="T45" fmla="*/ 36 h 103"/>
                    <a:gd name="T46" fmla="*/ 80 w 123"/>
                    <a:gd name="T47" fmla="*/ 40 h 103"/>
                    <a:gd name="T48" fmla="*/ 68 w 123"/>
                    <a:gd name="T49" fmla="*/ 30 h 103"/>
                    <a:gd name="T50" fmla="*/ 83 w 123"/>
                    <a:gd name="T51" fmla="*/ 22 h 103"/>
                    <a:gd name="T52" fmla="*/ 93 w 123"/>
                    <a:gd name="T53" fmla="*/ 21 h 103"/>
                    <a:gd name="T54" fmla="*/ 114 w 123"/>
                    <a:gd name="T55" fmla="*/ 27 h 103"/>
                    <a:gd name="T56" fmla="*/ 123 w 123"/>
                    <a:gd name="T57" fmla="*/ 8 h 103"/>
                    <a:gd name="T58" fmla="*/ 119 w 123"/>
                    <a:gd name="T59" fmla="*/ 0 h 103"/>
                    <a:gd name="T60" fmla="*/ 116 w 123"/>
                    <a:gd name="T61" fmla="*/ 0 h 103"/>
                    <a:gd name="T62" fmla="*/ 116 w 123"/>
                    <a:gd name="T63" fmla="*/ 7 h 103"/>
                    <a:gd name="T64" fmla="*/ 109 w 123"/>
                    <a:gd name="T65" fmla="*/ 11 h 103"/>
                    <a:gd name="T66" fmla="*/ 103 w 123"/>
                    <a:gd name="T67" fmla="*/ 14 h 103"/>
                    <a:gd name="T68" fmla="*/ 83 w 123"/>
                    <a:gd name="T69" fmla="*/ 5 h 103"/>
                    <a:gd name="T70" fmla="*/ 54 w 123"/>
                    <a:gd name="T71" fmla="*/ 11 h 103"/>
                    <a:gd name="T72" fmla="*/ 16 w 123"/>
                    <a:gd name="T73" fmla="*/ 24 h 103"/>
                    <a:gd name="T74" fmla="*/ 18 w 123"/>
                    <a:gd name="T75" fmla="*/ 31 h 103"/>
                    <a:gd name="T76" fmla="*/ 0 w 123"/>
                    <a:gd name="T77" fmla="*/ 54 h 103"/>
                    <a:gd name="T78" fmla="*/ 11 w 123"/>
                    <a:gd name="T79" fmla="*/ 69 h 10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03">
                      <a:moveTo>
                        <a:pt x="11" y="69"/>
                      </a:moveTo>
                      <a:lnTo>
                        <a:pt x="18" y="71"/>
                      </a:lnTo>
                      <a:lnTo>
                        <a:pt x="19" y="74"/>
                      </a:lnTo>
                      <a:lnTo>
                        <a:pt x="11" y="74"/>
                      </a:lnTo>
                      <a:lnTo>
                        <a:pt x="19" y="86"/>
                      </a:lnTo>
                      <a:lnTo>
                        <a:pt x="48" y="85"/>
                      </a:lnTo>
                      <a:lnTo>
                        <a:pt x="58" y="90"/>
                      </a:lnTo>
                      <a:lnTo>
                        <a:pt x="53" y="94"/>
                      </a:lnTo>
                      <a:lnTo>
                        <a:pt x="67" y="95"/>
                      </a:lnTo>
                      <a:lnTo>
                        <a:pt x="75" y="103"/>
                      </a:lnTo>
                      <a:lnTo>
                        <a:pt x="74" y="90"/>
                      </a:lnTo>
                      <a:lnTo>
                        <a:pt x="45" y="73"/>
                      </a:lnTo>
                      <a:lnTo>
                        <a:pt x="54" y="71"/>
                      </a:lnTo>
                      <a:lnTo>
                        <a:pt x="53" y="63"/>
                      </a:lnTo>
                      <a:lnTo>
                        <a:pt x="59" y="65"/>
                      </a:lnTo>
                      <a:lnTo>
                        <a:pt x="48" y="46"/>
                      </a:lnTo>
                      <a:lnTo>
                        <a:pt x="48" y="31"/>
                      </a:lnTo>
                      <a:lnTo>
                        <a:pt x="53" y="30"/>
                      </a:lnTo>
                      <a:lnTo>
                        <a:pt x="51" y="34"/>
                      </a:lnTo>
                      <a:lnTo>
                        <a:pt x="65" y="47"/>
                      </a:lnTo>
                      <a:lnTo>
                        <a:pt x="64" y="39"/>
                      </a:lnTo>
                      <a:lnTo>
                        <a:pt x="74" y="46"/>
                      </a:lnTo>
                      <a:lnTo>
                        <a:pt x="70" y="36"/>
                      </a:lnTo>
                      <a:lnTo>
                        <a:pt x="80" y="40"/>
                      </a:lnTo>
                      <a:lnTo>
                        <a:pt x="68" y="30"/>
                      </a:lnTo>
                      <a:lnTo>
                        <a:pt x="83" y="22"/>
                      </a:lnTo>
                      <a:lnTo>
                        <a:pt x="93" y="21"/>
                      </a:lnTo>
                      <a:lnTo>
                        <a:pt x="114" y="27"/>
                      </a:lnTo>
                      <a:lnTo>
                        <a:pt x="123" y="8"/>
                      </a:lnTo>
                      <a:lnTo>
                        <a:pt x="119" y="0"/>
                      </a:lnTo>
                      <a:lnTo>
                        <a:pt x="116" y="0"/>
                      </a:lnTo>
                      <a:lnTo>
                        <a:pt x="116" y="7"/>
                      </a:lnTo>
                      <a:lnTo>
                        <a:pt x="109" y="11"/>
                      </a:lnTo>
                      <a:lnTo>
                        <a:pt x="103" y="14"/>
                      </a:lnTo>
                      <a:lnTo>
                        <a:pt x="83" y="5"/>
                      </a:lnTo>
                      <a:lnTo>
                        <a:pt x="54" y="11"/>
                      </a:lnTo>
                      <a:lnTo>
                        <a:pt x="16" y="24"/>
                      </a:lnTo>
                      <a:lnTo>
                        <a:pt x="18" y="31"/>
                      </a:lnTo>
                      <a:lnTo>
                        <a:pt x="0" y="54"/>
                      </a:lnTo>
                      <a:lnTo>
                        <a:pt x="11" y="69"/>
                      </a:lnTo>
                      <a:close/>
                    </a:path>
                  </a:pathLst>
                </a:custGeom>
                <a:grpFill/>
                <a:ln w="6350" cmpd="sng">
                  <a:solidFill>
                    <a:schemeClr val="bg1">
                      <a:lumMod val="85000"/>
                    </a:schemeClr>
                  </a:solidFill>
                  <a:round/>
                  <a:headEnd/>
                  <a:tailEnd/>
                </a:ln>
              </p:spPr>
              <p:txBody>
                <a:bodyPr/>
                <a:lstStyle/>
                <a:p>
                  <a:endParaRPr lang="en-GB" dirty="0"/>
                </a:p>
              </p:txBody>
            </p:sp>
            <p:sp>
              <p:nvSpPr>
                <p:cNvPr id="247" name="Freeform 565"/>
                <p:cNvSpPr>
                  <a:spLocks/>
                </p:cNvSpPr>
                <p:nvPr/>
              </p:nvSpPr>
              <p:spPr bwMode="auto">
                <a:xfrm>
                  <a:off x="4957" y="3374"/>
                  <a:ext cx="8" cy="8"/>
                </a:xfrm>
                <a:custGeom>
                  <a:avLst/>
                  <a:gdLst>
                    <a:gd name="T0" fmla="*/ 8 w 8"/>
                    <a:gd name="T1" fmla="*/ 8 h 8"/>
                    <a:gd name="T2" fmla="*/ 4 w 8"/>
                    <a:gd name="T3" fmla="*/ 0 h 8"/>
                    <a:gd name="T4" fmla="*/ 0 w 8"/>
                    <a:gd name="T5" fmla="*/ 0 h 8"/>
                    <a:gd name="T6" fmla="*/ 8 w 8"/>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8">
                      <a:moveTo>
                        <a:pt x="8" y="8"/>
                      </a:moveTo>
                      <a:lnTo>
                        <a:pt x="4" y="0"/>
                      </a:lnTo>
                      <a:lnTo>
                        <a:pt x="0" y="0"/>
                      </a:lnTo>
                      <a:lnTo>
                        <a:pt x="8" y="8"/>
                      </a:lnTo>
                      <a:close/>
                    </a:path>
                  </a:pathLst>
                </a:custGeom>
                <a:grpFill/>
                <a:ln w="6350" cmpd="sng">
                  <a:solidFill>
                    <a:schemeClr val="bg1">
                      <a:lumMod val="85000"/>
                    </a:schemeClr>
                  </a:solidFill>
                  <a:round/>
                  <a:headEnd/>
                  <a:tailEnd/>
                </a:ln>
              </p:spPr>
              <p:txBody>
                <a:bodyPr/>
                <a:lstStyle/>
                <a:p>
                  <a:endParaRPr lang="en-GB" dirty="0"/>
                </a:p>
              </p:txBody>
            </p:sp>
            <p:sp>
              <p:nvSpPr>
                <p:cNvPr id="248" name="Freeform 566"/>
                <p:cNvSpPr>
                  <a:spLocks/>
                </p:cNvSpPr>
                <p:nvPr/>
              </p:nvSpPr>
              <p:spPr bwMode="auto">
                <a:xfrm>
                  <a:off x="4971" y="3406"/>
                  <a:ext cx="7" cy="9"/>
                </a:xfrm>
                <a:custGeom>
                  <a:avLst/>
                  <a:gdLst>
                    <a:gd name="T0" fmla="*/ 7 w 7"/>
                    <a:gd name="T1" fmla="*/ 9 h 9"/>
                    <a:gd name="T2" fmla="*/ 5 w 7"/>
                    <a:gd name="T3" fmla="*/ 0 h 9"/>
                    <a:gd name="T4" fmla="*/ 0 w 7"/>
                    <a:gd name="T5" fmla="*/ 4 h 9"/>
                    <a:gd name="T6" fmla="*/ 7 w 7"/>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9">
                      <a:moveTo>
                        <a:pt x="7" y="9"/>
                      </a:moveTo>
                      <a:lnTo>
                        <a:pt x="5" y="0"/>
                      </a:lnTo>
                      <a:lnTo>
                        <a:pt x="0" y="4"/>
                      </a:lnTo>
                      <a:lnTo>
                        <a:pt x="7" y="9"/>
                      </a:lnTo>
                      <a:close/>
                    </a:path>
                  </a:pathLst>
                </a:custGeom>
                <a:grpFill/>
                <a:ln w="6350" cmpd="sng">
                  <a:solidFill>
                    <a:schemeClr val="bg1">
                      <a:lumMod val="85000"/>
                    </a:schemeClr>
                  </a:solidFill>
                  <a:round/>
                  <a:headEnd/>
                  <a:tailEnd/>
                </a:ln>
              </p:spPr>
              <p:txBody>
                <a:bodyPr/>
                <a:lstStyle/>
                <a:p>
                  <a:endParaRPr lang="en-GB" dirty="0"/>
                </a:p>
              </p:txBody>
            </p:sp>
            <p:sp>
              <p:nvSpPr>
                <p:cNvPr id="249" name="Freeform 567"/>
                <p:cNvSpPr>
                  <a:spLocks/>
                </p:cNvSpPr>
                <p:nvPr/>
              </p:nvSpPr>
              <p:spPr bwMode="auto">
                <a:xfrm>
                  <a:off x="4986" y="3409"/>
                  <a:ext cx="44" cy="46"/>
                </a:xfrm>
                <a:custGeom>
                  <a:avLst/>
                  <a:gdLst>
                    <a:gd name="T0" fmla="*/ 16 w 44"/>
                    <a:gd name="T1" fmla="*/ 0 h 46"/>
                    <a:gd name="T2" fmla="*/ 5 w 44"/>
                    <a:gd name="T3" fmla="*/ 2 h 46"/>
                    <a:gd name="T4" fmla="*/ 0 w 44"/>
                    <a:gd name="T5" fmla="*/ 12 h 46"/>
                    <a:gd name="T6" fmla="*/ 9 w 44"/>
                    <a:gd name="T7" fmla="*/ 25 h 46"/>
                    <a:gd name="T8" fmla="*/ 9 w 44"/>
                    <a:gd name="T9" fmla="*/ 35 h 46"/>
                    <a:gd name="T10" fmla="*/ 12 w 44"/>
                    <a:gd name="T11" fmla="*/ 38 h 46"/>
                    <a:gd name="T12" fmla="*/ 16 w 44"/>
                    <a:gd name="T13" fmla="*/ 31 h 46"/>
                    <a:gd name="T14" fmla="*/ 22 w 44"/>
                    <a:gd name="T15" fmla="*/ 46 h 46"/>
                    <a:gd name="T16" fmla="*/ 29 w 44"/>
                    <a:gd name="T17" fmla="*/ 37 h 46"/>
                    <a:gd name="T18" fmla="*/ 38 w 44"/>
                    <a:gd name="T19" fmla="*/ 46 h 46"/>
                    <a:gd name="T20" fmla="*/ 30 w 44"/>
                    <a:gd name="T21" fmla="*/ 18 h 46"/>
                    <a:gd name="T22" fmla="*/ 38 w 44"/>
                    <a:gd name="T23" fmla="*/ 25 h 46"/>
                    <a:gd name="T24" fmla="*/ 44 w 44"/>
                    <a:gd name="T25" fmla="*/ 20 h 46"/>
                    <a:gd name="T26" fmla="*/ 38 w 44"/>
                    <a:gd name="T27" fmla="*/ 8 h 46"/>
                    <a:gd name="T28" fmla="*/ 16 w 44"/>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16" y="0"/>
                      </a:moveTo>
                      <a:lnTo>
                        <a:pt x="5" y="2"/>
                      </a:lnTo>
                      <a:lnTo>
                        <a:pt x="0" y="12"/>
                      </a:lnTo>
                      <a:lnTo>
                        <a:pt x="9" y="25"/>
                      </a:lnTo>
                      <a:lnTo>
                        <a:pt x="9" y="35"/>
                      </a:lnTo>
                      <a:lnTo>
                        <a:pt x="12" y="38"/>
                      </a:lnTo>
                      <a:lnTo>
                        <a:pt x="16" y="31"/>
                      </a:lnTo>
                      <a:lnTo>
                        <a:pt x="22" y="46"/>
                      </a:lnTo>
                      <a:lnTo>
                        <a:pt x="29" y="37"/>
                      </a:lnTo>
                      <a:lnTo>
                        <a:pt x="38" y="46"/>
                      </a:lnTo>
                      <a:lnTo>
                        <a:pt x="30" y="18"/>
                      </a:lnTo>
                      <a:lnTo>
                        <a:pt x="38" y="25"/>
                      </a:lnTo>
                      <a:lnTo>
                        <a:pt x="44" y="20"/>
                      </a:lnTo>
                      <a:lnTo>
                        <a:pt x="38" y="8"/>
                      </a:lnTo>
                      <a:lnTo>
                        <a:pt x="16" y="0"/>
                      </a:lnTo>
                      <a:close/>
                    </a:path>
                  </a:pathLst>
                </a:custGeom>
                <a:grpFill/>
                <a:ln w="6350" cmpd="sng">
                  <a:solidFill>
                    <a:schemeClr val="bg1">
                      <a:lumMod val="85000"/>
                    </a:schemeClr>
                  </a:solidFill>
                  <a:round/>
                  <a:headEnd/>
                  <a:tailEnd/>
                </a:ln>
              </p:spPr>
              <p:txBody>
                <a:bodyPr/>
                <a:lstStyle/>
                <a:p>
                  <a:endParaRPr lang="en-GB" dirty="0"/>
                </a:p>
              </p:txBody>
            </p:sp>
            <p:sp>
              <p:nvSpPr>
                <p:cNvPr id="250" name="Freeform 568"/>
                <p:cNvSpPr>
                  <a:spLocks/>
                </p:cNvSpPr>
                <p:nvPr/>
              </p:nvSpPr>
              <p:spPr bwMode="auto">
                <a:xfrm>
                  <a:off x="5056" y="3417"/>
                  <a:ext cx="5" cy="8"/>
                </a:xfrm>
                <a:custGeom>
                  <a:avLst/>
                  <a:gdLst>
                    <a:gd name="T0" fmla="*/ 5 w 5"/>
                    <a:gd name="T1" fmla="*/ 8 h 8"/>
                    <a:gd name="T2" fmla="*/ 5 w 5"/>
                    <a:gd name="T3" fmla="*/ 2 h 8"/>
                    <a:gd name="T4" fmla="*/ 0 w 5"/>
                    <a:gd name="T5" fmla="*/ 0 h 8"/>
                    <a:gd name="T6" fmla="*/ 5 w 5"/>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8">
                      <a:moveTo>
                        <a:pt x="5" y="8"/>
                      </a:moveTo>
                      <a:lnTo>
                        <a:pt x="5" y="2"/>
                      </a:lnTo>
                      <a:lnTo>
                        <a:pt x="0" y="0"/>
                      </a:lnTo>
                      <a:lnTo>
                        <a:pt x="5" y="8"/>
                      </a:lnTo>
                      <a:close/>
                    </a:path>
                  </a:pathLst>
                </a:custGeom>
                <a:grpFill/>
                <a:ln w="6350" cmpd="sng">
                  <a:solidFill>
                    <a:schemeClr val="bg1">
                      <a:lumMod val="85000"/>
                    </a:schemeClr>
                  </a:solidFill>
                  <a:round/>
                  <a:headEnd/>
                  <a:tailEnd/>
                </a:ln>
              </p:spPr>
              <p:txBody>
                <a:bodyPr/>
                <a:lstStyle/>
                <a:p>
                  <a:endParaRPr lang="en-GB" dirty="0"/>
                </a:p>
              </p:txBody>
            </p:sp>
            <p:sp>
              <p:nvSpPr>
                <p:cNvPr id="251" name="Freeform 569"/>
                <p:cNvSpPr>
                  <a:spLocks/>
                </p:cNvSpPr>
                <p:nvPr/>
              </p:nvSpPr>
              <p:spPr bwMode="auto">
                <a:xfrm>
                  <a:off x="5032" y="3474"/>
                  <a:ext cx="53" cy="18"/>
                </a:xfrm>
                <a:custGeom>
                  <a:avLst/>
                  <a:gdLst>
                    <a:gd name="T0" fmla="*/ 29 w 53"/>
                    <a:gd name="T1" fmla="*/ 5 h 18"/>
                    <a:gd name="T2" fmla="*/ 16 w 53"/>
                    <a:gd name="T3" fmla="*/ 6 h 18"/>
                    <a:gd name="T4" fmla="*/ 12 w 53"/>
                    <a:gd name="T5" fmla="*/ 0 h 18"/>
                    <a:gd name="T6" fmla="*/ 4 w 53"/>
                    <a:gd name="T7" fmla="*/ 0 h 18"/>
                    <a:gd name="T8" fmla="*/ 0 w 53"/>
                    <a:gd name="T9" fmla="*/ 10 h 18"/>
                    <a:gd name="T10" fmla="*/ 18 w 53"/>
                    <a:gd name="T11" fmla="*/ 11 h 18"/>
                    <a:gd name="T12" fmla="*/ 24 w 53"/>
                    <a:gd name="T13" fmla="*/ 18 h 18"/>
                    <a:gd name="T14" fmla="*/ 51 w 53"/>
                    <a:gd name="T15" fmla="*/ 15 h 18"/>
                    <a:gd name="T16" fmla="*/ 53 w 53"/>
                    <a:gd name="T17" fmla="*/ 9 h 18"/>
                    <a:gd name="T18" fmla="*/ 47 w 53"/>
                    <a:gd name="T19" fmla="*/ 11 h 18"/>
                    <a:gd name="T20" fmla="*/ 29 w 53"/>
                    <a:gd name="T21" fmla="*/ 5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18">
                      <a:moveTo>
                        <a:pt x="29" y="5"/>
                      </a:moveTo>
                      <a:lnTo>
                        <a:pt x="16" y="6"/>
                      </a:lnTo>
                      <a:lnTo>
                        <a:pt x="12" y="0"/>
                      </a:lnTo>
                      <a:lnTo>
                        <a:pt x="4" y="0"/>
                      </a:lnTo>
                      <a:lnTo>
                        <a:pt x="0" y="10"/>
                      </a:lnTo>
                      <a:lnTo>
                        <a:pt x="18" y="11"/>
                      </a:lnTo>
                      <a:lnTo>
                        <a:pt x="24" y="18"/>
                      </a:lnTo>
                      <a:lnTo>
                        <a:pt x="51" y="15"/>
                      </a:lnTo>
                      <a:lnTo>
                        <a:pt x="53" y="9"/>
                      </a:lnTo>
                      <a:lnTo>
                        <a:pt x="47" y="11"/>
                      </a:lnTo>
                      <a:lnTo>
                        <a:pt x="29" y="5"/>
                      </a:lnTo>
                      <a:close/>
                    </a:path>
                  </a:pathLst>
                </a:custGeom>
                <a:grpFill/>
                <a:ln w="6350" cmpd="sng">
                  <a:solidFill>
                    <a:schemeClr val="bg1">
                      <a:lumMod val="85000"/>
                    </a:schemeClr>
                  </a:solidFill>
                  <a:round/>
                  <a:headEnd/>
                  <a:tailEnd/>
                </a:ln>
              </p:spPr>
              <p:txBody>
                <a:bodyPr/>
                <a:lstStyle/>
                <a:p>
                  <a:endParaRPr lang="en-GB" dirty="0"/>
                </a:p>
              </p:txBody>
            </p:sp>
            <p:sp>
              <p:nvSpPr>
                <p:cNvPr id="252" name="Freeform 570"/>
                <p:cNvSpPr>
                  <a:spLocks/>
                </p:cNvSpPr>
                <p:nvPr/>
              </p:nvSpPr>
              <p:spPr bwMode="auto">
                <a:xfrm>
                  <a:off x="5114" y="3454"/>
                  <a:ext cx="10" cy="12"/>
                </a:xfrm>
                <a:custGeom>
                  <a:avLst/>
                  <a:gdLst>
                    <a:gd name="T0" fmla="*/ 6 w 10"/>
                    <a:gd name="T1" fmla="*/ 9 h 12"/>
                    <a:gd name="T2" fmla="*/ 10 w 10"/>
                    <a:gd name="T3" fmla="*/ 0 h 12"/>
                    <a:gd name="T4" fmla="*/ 0 w 10"/>
                    <a:gd name="T5" fmla="*/ 6 h 12"/>
                    <a:gd name="T6" fmla="*/ 0 w 10"/>
                    <a:gd name="T7" fmla="*/ 12 h 12"/>
                    <a:gd name="T8" fmla="*/ 6 w 10"/>
                    <a:gd name="T9" fmla="*/ 9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6" y="9"/>
                      </a:moveTo>
                      <a:lnTo>
                        <a:pt x="10" y="0"/>
                      </a:lnTo>
                      <a:lnTo>
                        <a:pt x="0" y="6"/>
                      </a:lnTo>
                      <a:lnTo>
                        <a:pt x="0" y="12"/>
                      </a:lnTo>
                      <a:lnTo>
                        <a:pt x="6" y="9"/>
                      </a:lnTo>
                      <a:close/>
                    </a:path>
                  </a:pathLst>
                </a:custGeom>
                <a:grpFill/>
                <a:ln w="6350" cmpd="sng">
                  <a:solidFill>
                    <a:schemeClr val="bg1">
                      <a:lumMod val="85000"/>
                    </a:schemeClr>
                  </a:solidFill>
                  <a:round/>
                  <a:headEnd/>
                  <a:tailEnd/>
                </a:ln>
              </p:spPr>
              <p:txBody>
                <a:bodyPr/>
                <a:lstStyle/>
                <a:p>
                  <a:endParaRPr lang="en-GB" dirty="0"/>
                </a:p>
              </p:txBody>
            </p:sp>
            <p:sp>
              <p:nvSpPr>
                <p:cNvPr id="253" name="Freeform 571"/>
                <p:cNvSpPr>
                  <a:spLocks/>
                </p:cNvSpPr>
                <p:nvPr/>
              </p:nvSpPr>
              <p:spPr bwMode="auto">
                <a:xfrm>
                  <a:off x="5077" y="3401"/>
                  <a:ext cx="6" cy="9"/>
                </a:xfrm>
                <a:custGeom>
                  <a:avLst/>
                  <a:gdLst>
                    <a:gd name="T0" fmla="*/ 2 w 6"/>
                    <a:gd name="T1" fmla="*/ 9 h 9"/>
                    <a:gd name="T2" fmla="*/ 6 w 6"/>
                    <a:gd name="T3" fmla="*/ 3 h 9"/>
                    <a:gd name="T4" fmla="*/ 0 w 6"/>
                    <a:gd name="T5" fmla="*/ 0 h 9"/>
                    <a:gd name="T6" fmla="*/ 2 w 6"/>
                    <a:gd name="T7" fmla="*/ 9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9">
                      <a:moveTo>
                        <a:pt x="2" y="9"/>
                      </a:moveTo>
                      <a:lnTo>
                        <a:pt x="6" y="3"/>
                      </a:lnTo>
                      <a:lnTo>
                        <a:pt x="0" y="0"/>
                      </a:lnTo>
                      <a:lnTo>
                        <a:pt x="2" y="9"/>
                      </a:lnTo>
                      <a:close/>
                    </a:path>
                  </a:pathLst>
                </a:custGeom>
                <a:grpFill/>
                <a:ln w="6350" cmpd="sng">
                  <a:solidFill>
                    <a:schemeClr val="bg1">
                      <a:lumMod val="85000"/>
                    </a:schemeClr>
                  </a:solidFill>
                  <a:round/>
                  <a:headEnd/>
                  <a:tailEnd/>
                </a:ln>
              </p:spPr>
              <p:txBody>
                <a:bodyPr/>
                <a:lstStyle/>
                <a:p>
                  <a:endParaRPr lang="en-GB" dirty="0"/>
                </a:p>
              </p:txBody>
            </p:sp>
            <p:sp>
              <p:nvSpPr>
                <p:cNvPr id="254" name="Freeform 572"/>
                <p:cNvSpPr>
                  <a:spLocks/>
                </p:cNvSpPr>
                <p:nvPr/>
              </p:nvSpPr>
              <p:spPr bwMode="auto">
                <a:xfrm>
                  <a:off x="5077" y="3383"/>
                  <a:ext cx="13" cy="7"/>
                </a:xfrm>
                <a:custGeom>
                  <a:avLst/>
                  <a:gdLst>
                    <a:gd name="T0" fmla="*/ 13 w 13"/>
                    <a:gd name="T1" fmla="*/ 7 h 7"/>
                    <a:gd name="T2" fmla="*/ 9 w 13"/>
                    <a:gd name="T3" fmla="*/ 0 h 7"/>
                    <a:gd name="T4" fmla="*/ 0 w 13"/>
                    <a:gd name="T5" fmla="*/ 5 h 7"/>
                    <a:gd name="T6" fmla="*/ 13 w 13"/>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7">
                      <a:moveTo>
                        <a:pt x="13" y="7"/>
                      </a:moveTo>
                      <a:lnTo>
                        <a:pt x="9" y="0"/>
                      </a:lnTo>
                      <a:lnTo>
                        <a:pt x="0" y="5"/>
                      </a:lnTo>
                      <a:lnTo>
                        <a:pt x="13" y="7"/>
                      </a:lnTo>
                      <a:close/>
                    </a:path>
                  </a:pathLst>
                </a:custGeom>
                <a:grpFill/>
                <a:ln w="6350" cmpd="sng">
                  <a:solidFill>
                    <a:schemeClr val="bg1">
                      <a:lumMod val="85000"/>
                    </a:schemeClr>
                  </a:solidFill>
                  <a:round/>
                  <a:headEnd/>
                  <a:tailEnd/>
                </a:ln>
              </p:spPr>
              <p:txBody>
                <a:bodyPr/>
                <a:lstStyle/>
                <a:p>
                  <a:endParaRPr lang="en-GB" dirty="0"/>
                </a:p>
              </p:txBody>
            </p:sp>
            <p:sp>
              <p:nvSpPr>
                <p:cNvPr id="255" name="Freeform 573"/>
                <p:cNvSpPr>
                  <a:spLocks/>
                </p:cNvSpPr>
                <p:nvPr/>
              </p:nvSpPr>
              <p:spPr bwMode="auto">
                <a:xfrm>
                  <a:off x="5060" y="3367"/>
                  <a:ext cx="7" cy="4"/>
                </a:xfrm>
                <a:custGeom>
                  <a:avLst/>
                  <a:gdLst>
                    <a:gd name="T0" fmla="*/ 0 w 7"/>
                    <a:gd name="T1" fmla="*/ 4 h 4"/>
                    <a:gd name="T2" fmla="*/ 1 w 7"/>
                    <a:gd name="T3" fmla="*/ 0 h 4"/>
                    <a:gd name="T4" fmla="*/ 6 w 7"/>
                    <a:gd name="T5" fmla="*/ 0 h 4"/>
                    <a:gd name="T6" fmla="*/ 7 w 7"/>
                    <a:gd name="T7" fmla="*/ 1 h 4"/>
                    <a:gd name="T8" fmla="*/ 0 w 7"/>
                    <a:gd name="T9" fmla="*/ 4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
                      <a:moveTo>
                        <a:pt x="0" y="4"/>
                      </a:moveTo>
                      <a:lnTo>
                        <a:pt x="1" y="0"/>
                      </a:lnTo>
                      <a:lnTo>
                        <a:pt x="6" y="0"/>
                      </a:lnTo>
                      <a:lnTo>
                        <a:pt x="7" y="1"/>
                      </a:lnTo>
                      <a:lnTo>
                        <a:pt x="0" y="4"/>
                      </a:lnTo>
                      <a:close/>
                    </a:path>
                  </a:pathLst>
                </a:custGeom>
                <a:grpFill/>
                <a:ln w="6350" cmpd="sng">
                  <a:solidFill>
                    <a:schemeClr val="bg1">
                      <a:lumMod val="85000"/>
                    </a:schemeClr>
                  </a:solidFill>
                  <a:round/>
                  <a:headEnd/>
                  <a:tailEnd/>
                </a:ln>
              </p:spPr>
              <p:txBody>
                <a:bodyPr/>
                <a:lstStyle/>
                <a:p>
                  <a:endParaRPr lang="en-GB" dirty="0"/>
                </a:p>
              </p:txBody>
            </p:sp>
            <p:sp>
              <p:nvSpPr>
                <p:cNvPr id="256" name="Freeform 574"/>
                <p:cNvSpPr>
                  <a:spLocks/>
                </p:cNvSpPr>
                <p:nvPr/>
              </p:nvSpPr>
              <p:spPr bwMode="auto">
                <a:xfrm>
                  <a:off x="5050" y="3347"/>
                  <a:ext cx="5" cy="4"/>
                </a:xfrm>
                <a:custGeom>
                  <a:avLst/>
                  <a:gdLst>
                    <a:gd name="T0" fmla="*/ 4 w 5"/>
                    <a:gd name="T1" fmla="*/ 4 h 4"/>
                    <a:gd name="T2" fmla="*/ 5 w 5"/>
                    <a:gd name="T3" fmla="*/ 0 h 4"/>
                    <a:gd name="T4" fmla="*/ 0 w 5"/>
                    <a:gd name="T5" fmla="*/ 1 h 4"/>
                    <a:gd name="T6" fmla="*/ 4 w 5"/>
                    <a:gd name="T7" fmla="*/ 4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
                      <a:moveTo>
                        <a:pt x="4" y="4"/>
                      </a:moveTo>
                      <a:lnTo>
                        <a:pt x="5" y="0"/>
                      </a:lnTo>
                      <a:lnTo>
                        <a:pt x="0" y="1"/>
                      </a:lnTo>
                      <a:lnTo>
                        <a:pt x="4" y="4"/>
                      </a:lnTo>
                      <a:close/>
                    </a:path>
                  </a:pathLst>
                </a:custGeom>
                <a:grpFill/>
                <a:ln w="6350" cmpd="sng">
                  <a:solidFill>
                    <a:schemeClr val="bg1">
                      <a:lumMod val="85000"/>
                    </a:schemeClr>
                  </a:solidFill>
                  <a:round/>
                  <a:headEnd/>
                  <a:tailEnd/>
                </a:ln>
              </p:spPr>
              <p:txBody>
                <a:bodyPr/>
                <a:lstStyle/>
                <a:p>
                  <a:endParaRPr lang="en-GB" dirty="0"/>
                </a:p>
              </p:txBody>
            </p:sp>
            <p:sp>
              <p:nvSpPr>
                <p:cNvPr id="257" name="Freeform 575"/>
                <p:cNvSpPr>
                  <a:spLocks/>
                </p:cNvSpPr>
                <p:nvPr/>
              </p:nvSpPr>
              <p:spPr bwMode="auto">
                <a:xfrm>
                  <a:off x="5023" y="3391"/>
                  <a:ext cx="30" cy="26"/>
                </a:xfrm>
                <a:custGeom>
                  <a:avLst/>
                  <a:gdLst>
                    <a:gd name="T0" fmla="*/ 30 w 30"/>
                    <a:gd name="T1" fmla="*/ 23 h 26"/>
                    <a:gd name="T2" fmla="*/ 23 w 30"/>
                    <a:gd name="T3" fmla="*/ 10 h 26"/>
                    <a:gd name="T4" fmla="*/ 7 w 30"/>
                    <a:gd name="T5" fmla="*/ 0 h 26"/>
                    <a:gd name="T6" fmla="*/ 0 w 30"/>
                    <a:gd name="T7" fmla="*/ 5 h 26"/>
                    <a:gd name="T8" fmla="*/ 23 w 30"/>
                    <a:gd name="T9" fmla="*/ 19 h 26"/>
                    <a:gd name="T10" fmla="*/ 27 w 30"/>
                    <a:gd name="T11" fmla="*/ 26 h 26"/>
                    <a:gd name="T12" fmla="*/ 30 w 30"/>
                    <a:gd name="T13" fmla="*/ 26 h 26"/>
                    <a:gd name="T14" fmla="*/ 30 w 30"/>
                    <a:gd name="T15" fmla="*/ 23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26">
                      <a:moveTo>
                        <a:pt x="30" y="23"/>
                      </a:moveTo>
                      <a:lnTo>
                        <a:pt x="23" y="10"/>
                      </a:lnTo>
                      <a:lnTo>
                        <a:pt x="7" y="0"/>
                      </a:lnTo>
                      <a:lnTo>
                        <a:pt x="0" y="5"/>
                      </a:lnTo>
                      <a:lnTo>
                        <a:pt x="23" y="19"/>
                      </a:lnTo>
                      <a:lnTo>
                        <a:pt x="27" y="26"/>
                      </a:lnTo>
                      <a:lnTo>
                        <a:pt x="30" y="26"/>
                      </a:lnTo>
                      <a:lnTo>
                        <a:pt x="30" y="23"/>
                      </a:lnTo>
                      <a:close/>
                    </a:path>
                  </a:pathLst>
                </a:custGeom>
                <a:grpFill/>
                <a:ln w="6350" cmpd="sng">
                  <a:solidFill>
                    <a:schemeClr val="bg1">
                      <a:lumMod val="85000"/>
                    </a:schemeClr>
                  </a:solidFill>
                  <a:round/>
                  <a:headEnd/>
                  <a:tailEnd/>
                </a:ln>
              </p:spPr>
              <p:txBody>
                <a:bodyPr/>
                <a:lstStyle/>
                <a:p>
                  <a:endParaRPr lang="en-GB" dirty="0"/>
                </a:p>
              </p:txBody>
            </p:sp>
          </p:grpSp>
          <p:grpSp>
            <p:nvGrpSpPr>
              <p:cNvPr id="150" name="Group 576"/>
              <p:cNvGrpSpPr>
                <a:grpSpLocks/>
              </p:cNvGrpSpPr>
              <p:nvPr/>
            </p:nvGrpSpPr>
            <p:grpSpPr bwMode="auto">
              <a:xfrm>
                <a:off x="3293" y="2260"/>
                <a:ext cx="169" cy="200"/>
                <a:chOff x="4707" y="3178"/>
                <a:chExt cx="227" cy="269"/>
              </a:xfrm>
              <a:grpFill/>
            </p:grpSpPr>
            <p:sp>
              <p:nvSpPr>
                <p:cNvPr id="243" name="Freeform 577"/>
                <p:cNvSpPr>
                  <a:spLocks/>
                </p:cNvSpPr>
                <p:nvPr/>
              </p:nvSpPr>
              <p:spPr bwMode="auto">
                <a:xfrm>
                  <a:off x="4707" y="3178"/>
                  <a:ext cx="227" cy="239"/>
                </a:xfrm>
                <a:custGeom>
                  <a:avLst/>
                  <a:gdLst>
                    <a:gd name="T0" fmla="*/ 138 w 227"/>
                    <a:gd name="T1" fmla="*/ 40 h 239"/>
                    <a:gd name="T2" fmla="*/ 131 w 227"/>
                    <a:gd name="T3" fmla="*/ 23 h 239"/>
                    <a:gd name="T4" fmla="*/ 133 w 227"/>
                    <a:gd name="T5" fmla="*/ 16 h 239"/>
                    <a:gd name="T6" fmla="*/ 103 w 227"/>
                    <a:gd name="T7" fmla="*/ 0 h 239"/>
                    <a:gd name="T8" fmla="*/ 69 w 227"/>
                    <a:gd name="T9" fmla="*/ 11 h 239"/>
                    <a:gd name="T10" fmla="*/ 64 w 227"/>
                    <a:gd name="T11" fmla="*/ 21 h 239"/>
                    <a:gd name="T12" fmla="*/ 43 w 227"/>
                    <a:gd name="T13" fmla="*/ 32 h 239"/>
                    <a:gd name="T14" fmla="*/ 20 w 227"/>
                    <a:gd name="T15" fmla="*/ 31 h 239"/>
                    <a:gd name="T16" fmla="*/ 0 w 227"/>
                    <a:gd name="T17" fmla="*/ 35 h 239"/>
                    <a:gd name="T18" fmla="*/ 0 w 227"/>
                    <a:gd name="T19" fmla="*/ 59 h 239"/>
                    <a:gd name="T20" fmla="*/ 6 w 227"/>
                    <a:gd name="T21" fmla="*/ 79 h 239"/>
                    <a:gd name="T22" fmla="*/ 15 w 227"/>
                    <a:gd name="T23" fmla="*/ 89 h 239"/>
                    <a:gd name="T24" fmla="*/ 39 w 227"/>
                    <a:gd name="T25" fmla="*/ 74 h 239"/>
                    <a:gd name="T26" fmla="*/ 73 w 227"/>
                    <a:gd name="T27" fmla="*/ 110 h 239"/>
                    <a:gd name="T28" fmla="*/ 94 w 227"/>
                    <a:gd name="T29" fmla="*/ 128 h 239"/>
                    <a:gd name="T30" fmla="*/ 134 w 227"/>
                    <a:gd name="T31" fmla="*/ 157 h 239"/>
                    <a:gd name="T32" fmla="*/ 156 w 227"/>
                    <a:gd name="T33" fmla="*/ 172 h 239"/>
                    <a:gd name="T34" fmla="*/ 168 w 227"/>
                    <a:gd name="T35" fmla="*/ 189 h 239"/>
                    <a:gd name="T36" fmla="*/ 182 w 227"/>
                    <a:gd name="T37" fmla="*/ 218 h 239"/>
                    <a:gd name="T38" fmla="*/ 173 w 227"/>
                    <a:gd name="T39" fmla="*/ 232 h 239"/>
                    <a:gd name="T40" fmla="*/ 180 w 227"/>
                    <a:gd name="T41" fmla="*/ 239 h 239"/>
                    <a:gd name="T42" fmla="*/ 191 w 227"/>
                    <a:gd name="T43" fmla="*/ 217 h 239"/>
                    <a:gd name="T44" fmla="*/ 200 w 227"/>
                    <a:gd name="T45" fmla="*/ 202 h 239"/>
                    <a:gd name="T46" fmla="*/ 193 w 227"/>
                    <a:gd name="T47" fmla="*/ 179 h 239"/>
                    <a:gd name="T48" fmla="*/ 216 w 227"/>
                    <a:gd name="T49" fmla="*/ 182 h 239"/>
                    <a:gd name="T50" fmla="*/ 227 w 227"/>
                    <a:gd name="T51" fmla="*/ 186 h 239"/>
                    <a:gd name="T52" fmla="*/ 177 w 227"/>
                    <a:gd name="T53" fmla="*/ 151 h 239"/>
                    <a:gd name="T54" fmla="*/ 179 w 227"/>
                    <a:gd name="T55" fmla="*/ 138 h 239"/>
                    <a:gd name="T56" fmla="*/ 153 w 227"/>
                    <a:gd name="T57" fmla="*/ 134 h 239"/>
                    <a:gd name="T58" fmla="*/ 131 w 227"/>
                    <a:gd name="T59" fmla="*/ 95 h 239"/>
                    <a:gd name="T60" fmla="*/ 107 w 227"/>
                    <a:gd name="T61" fmla="*/ 68 h 239"/>
                    <a:gd name="T62" fmla="*/ 107 w 227"/>
                    <a:gd name="T63" fmla="*/ 55 h 239"/>
                    <a:gd name="T64" fmla="*/ 124 w 227"/>
                    <a:gd name="T65" fmla="*/ 37 h 239"/>
                    <a:gd name="T66" fmla="*/ 133 w 227"/>
                    <a:gd name="T67" fmla="*/ 42 h 2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39">
                      <a:moveTo>
                        <a:pt x="133" y="42"/>
                      </a:moveTo>
                      <a:lnTo>
                        <a:pt x="138" y="40"/>
                      </a:lnTo>
                      <a:lnTo>
                        <a:pt x="134" y="33"/>
                      </a:lnTo>
                      <a:lnTo>
                        <a:pt x="131" y="23"/>
                      </a:lnTo>
                      <a:lnTo>
                        <a:pt x="128" y="23"/>
                      </a:lnTo>
                      <a:lnTo>
                        <a:pt x="133" y="16"/>
                      </a:lnTo>
                      <a:lnTo>
                        <a:pt x="111" y="10"/>
                      </a:lnTo>
                      <a:lnTo>
                        <a:pt x="103" y="0"/>
                      </a:lnTo>
                      <a:lnTo>
                        <a:pt x="69" y="5"/>
                      </a:lnTo>
                      <a:lnTo>
                        <a:pt x="69" y="11"/>
                      </a:lnTo>
                      <a:lnTo>
                        <a:pt x="63" y="12"/>
                      </a:lnTo>
                      <a:lnTo>
                        <a:pt x="64" y="21"/>
                      </a:lnTo>
                      <a:lnTo>
                        <a:pt x="49" y="16"/>
                      </a:lnTo>
                      <a:lnTo>
                        <a:pt x="43" y="32"/>
                      </a:lnTo>
                      <a:lnTo>
                        <a:pt x="32" y="19"/>
                      </a:lnTo>
                      <a:lnTo>
                        <a:pt x="20" y="31"/>
                      </a:lnTo>
                      <a:lnTo>
                        <a:pt x="5" y="33"/>
                      </a:lnTo>
                      <a:lnTo>
                        <a:pt x="0" y="35"/>
                      </a:lnTo>
                      <a:lnTo>
                        <a:pt x="6" y="50"/>
                      </a:lnTo>
                      <a:lnTo>
                        <a:pt x="0" y="59"/>
                      </a:lnTo>
                      <a:lnTo>
                        <a:pt x="3" y="61"/>
                      </a:lnTo>
                      <a:lnTo>
                        <a:pt x="6" y="79"/>
                      </a:lnTo>
                      <a:lnTo>
                        <a:pt x="14" y="80"/>
                      </a:lnTo>
                      <a:lnTo>
                        <a:pt x="15" y="89"/>
                      </a:lnTo>
                      <a:lnTo>
                        <a:pt x="26" y="86"/>
                      </a:lnTo>
                      <a:lnTo>
                        <a:pt x="39" y="74"/>
                      </a:lnTo>
                      <a:lnTo>
                        <a:pt x="65" y="85"/>
                      </a:lnTo>
                      <a:lnTo>
                        <a:pt x="73" y="110"/>
                      </a:lnTo>
                      <a:lnTo>
                        <a:pt x="85" y="127"/>
                      </a:lnTo>
                      <a:lnTo>
                        <a:pt x="94" y="128"/>
                      </a:lnTo>
                      <a:lnTo>
                        <a:pt x="121" y="157"/>
                      </a:lnTo>
                      <a:lnTo>
                        <a:pt x="134" y="157"/>
                      </a:lnTo>
                      <a:lnTo>
                        <a:pt x="147" y="172"/>
                      </a:lnTo>
                      <a:lnTo>
                        <a:pt x="156" y="172"/>
                      </a:lnTo>
                      <a:lnTo>
                        <a:pt x="160" y="183"/>
                      </a:lnTo>
                      <a:lnTo>
                        <a:pt x="168" y="189"/>
                      </a:lnTo>
                      <a:lnTo>
                        <a:pt x="172" y="186"/>
                      </a:lnTo>
                      <a:lnTo>
                        <a:pt x="182" y="218"/>
                      </a:lnTo>
                      <a:lnTo>
                        <a:pt x="175" y="222"/>
                      </a:lnTo>
                      <a:lnTo>
                        <a:pt x="173" y="232"/>
                      </a:lnTo>
                      <a:lnTo>
                        <a:pt x="174" y="239"/>
                      </a:lnTo>
                      <a:lnTo>
                        <a:pt x="180" y="239"/>
                      </a:lnTo>
                      <a:lnTo>
                        <a:pt x="189" y="228"/>
                      </a:lnTo>
                      <a:lnTo>
                        <a:pt x="191" y="217"/>
                      </a:lnTo>
                      <a:lnTo>
                        <a:pt x="200" y="213"/>
                      </a:lnTo>
                      <a:lnTo>
                        <a:pt x="200" y="202"/>
                      </a:lnTo>
                      <a:lnTo>
                        <a:pt x="189" y="194"/>
                      </a:lnTo>
                      <a:lnTo>
                        <a:pt x="193" y="179"/>
                      </a:lnTo>
                      <a:lnTo>
                        <a:pt x="202" y="174"/>
                      </a:lnTo>
                      <a:lnTo>
                        <a:pt x="216" y="182"/>
                      </a:lnTo>
                      <a:lnTo>
                        <a:pt x="225" y="192"/>
                      </a:lnTo>
                      <a:lnTo>
                        <a:pt x="227" y="186"/>
                      </a:lnTo>
                      <a:lnTo>
                        <a:pt x="216" y="170"/>
                      </a:lnTo>
                      <a:lnTo>
                        <a:pt x="177" y="151"/>
                      </a:lnTo>
                      <a:lnTo>
                        <a:pt x="181" y="140"/>
                      </a:lnTo>
                      <a:lnTo>
                        <a:pt x="179" y="138"/>
                      </a:lnTo>
                      <a:lnTo>
                        <a:pt x="163" y="141"/>
                      </a:lnTo>
                      <a:lnTo>
                        <a:pt x="153" y="134"/>
                      </a:lnTo>
                      <a:lnTo>
                        <a:pt x="142" y="121"/>
                      </a:lnTo>
                      <a:lnTo>
                        <a:pt x="131" y="95"/>
                      </a:lnTo>
                      <a:lnTo>
                        <a:pt x="111" y="80"/>
                      </a:lnTo>
                      <a:lnTo>
                        <a:pt x="107" y="68"/>
                      </a:lnTo>
                      <a:lnTo>
                        <a:pt x="111" y="58"/>
                      </a:lnTo>
                      <a:lnTo>
                        <a:pt x="107" y="55"/>
                      </a:lnTo>
                      <a:lnTo>
                        <a:pt x="107" y="47"/>
                      </a:lnTo>
                      <a:lnTo>
                        <a:pt x="124" y="37"/>
                      </a:lnTo>
                      <a:lnTo>
                        <a:pt x="131" y="37"/>
                      </a:lnTo>
                      <a:lnTo>
                        <a:pt x="133" y="42"/>
                      </a:lnTo>
                      <a:close/>
                    </a:path>
                  </a:pathLst>
                </a:custGeom>
                <a:grpFill/>
                <a:ln w="6350" cmpd="sng">
                  <a:solidFill>
                    <a:schemeClr val="bg1">
                      <a:lumMod val="85000"/>
                    </a:schemeClr>
                  </a:solidFill>
                  <a:round/>
                  <a:headEnd/>
                  <a:tailEnd/>
                </a:ln>
              </p:spPr>
              <p:txBody>
                <a:bodyPr/>
                <a:lstStyle/>
                <a:p>
                  <a:endParaRPr lang="en-GB" dirty="0"/>
                </a:p>
              </p:txBody>
            </p:sp>
            <p:sp>
              <p:nvSpPr>
                <p:cNvPr id="244" name="Freeform 578"/>
                <p:cNvSpPr>
                  <a:spLocks/>
                </p:cNvSpPr>
                <p:nvPr/>
              </p:nvSpPr>
              <p:spPr bwMode="auto">
                <a:xfrm>
                  <a:off x="4735" y="3333"/>
                  <a:ext cx="28" cy="62"/>
                </a:xfrm>
                <a:custGeom>
                  <a:avLst/>
                  <a:gdLst>
                    <a:gd name="T0" fmla="*/ 18 w 28"/>
                    <a:gd name="T1" fmla="*/ 0 h 62"/>
                    <a:gd name="T2" fmla="*/ 25 w 28"/>
                    <a:gd name="T3" fmla="*/ 5 h 62"/>
                    <a:gd name="T4" fmla="*/ 28 w 28"/>
                    <a:gd name="T5" fmla="*/ 15 h 62"/>
                    <a:gd name="T6" fmla="*/ 28 w 28"/>
                    <a:gd name="T7" fmla="*/ 49 h 62"/>
                    <a:gd name="T8" fmla="*/ 25 w 28"/>
                    <a:gd name="T9" fmla="*/ 54 h 62"/>
                    <a:gd name="T10" fmla="*/ 20 w 28"/>
                    <a:gd name="T11" fmla="*/ 53 h 62"/>
                    <a:gd name="T12" fmla="*/ 11 w 28"/>
                    <a:gd name="T13" fmla="*/ 62 h 62"/>
                    <a:gd name="T14" fmla="*/ 5 w 28"/>
                    <a:gd name="T15" fmla="*/ 52 h 62"/>
                    <a:gd name="T16" fmla="*/ 6 w 28"/>
                    <a:gd name="T17" fmla="*/ 35 h 62"/>
                    <a:gd name="T18" fmla="*/ 0 w 28"/>
                    <a:gd name="T19" fmla="*/ 10 h 62"/>
                    <a:gd name="T20" fmla="*/ 7 w 28"/>
                    <a:gd name="T21" fmla="*/ 12 h 62"/>
                    <a:gd name="T22" fmla="*/ 18 w 28"/>
                    <a:gd name="T23" fmla="*/ 0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62">
                      <a:moveTo>
                        <a:pt x="18" y="0"/>
                      </a:moveTo>
                      <a:lnTo>
                        <a:pt x="25" y="5"/>
                      </a:lnTo>
                      <a:lnTo>
                        <a:pt x="28" y="15"/>
                      </a:lnTo>
                      <a:lnTo>
                        <a:pt x="28" y="49"/>
                      </a:lnTo>
                      <a:lnTo>
                        <a:pt x="25" y="54"/>
                      </a:lnTo>
                      <a:lnTo>
                        <a:pt x="20" y="53"/>
                      </a:lnTo>
                      <a:lnTo>
                        <a:pt x="11" y="62"/>
                      </a:lnTo>
                      <a:lnTo>
                        <a:pt x="5" y="52"/>
                      </a:lnTo>
                      <a:lnTo>
                        <a:pt x="6" y="35"/>
                      </a:lnTo>
                      <a:lnTo>
                        <a:pt x="0" y="10"/>
                      </a:lnTo>
                      <a:lnTo>
                        <a:pt x="7" y="12"/>
                      </a:lnTo>
                      <a:lnTo>
                        <a:pt x="18" y="0"/>
                      </a:lnTo>
                      <a:close/>
                    </a:path>
                  </a:pathLst>
                </a:custGeom>
                <a:grpFill/>
                <a:ln w="6350" cmpd="sng">
                  <a:solidFill>
                    <a:schemeClr val="bg1">
                      <a:lumMod val="85000"/>
                    </a:schemeClr>
                  </a:solidFill>
                  <a:round/>
                  <a:headEnd/>
                  <a:tailEnd/>
                </a:ln>
              </p:spPr>
              <p:txBody>
                <a:bodyPr/>
                <a:lstStyle/>
                <a:p>
                  <a:endParaRPr lang="en-GB" dirty="0"/>
                </a:p>
              </p:txBody>
            </p:sp>
            <p:sp>
              <p:nvSpPr>
                <p:cNvPr id="245" name="Freeform 579"/>
                <p:cNvSpPr>
                  <a:spLocks/>
                </p:cNvSpPr>
                <p:nvPr/>
              </p:nvSpPr>
              <p:spPr bwMode="auto">
                <a:xfrm>
                  <a:off x="4819" y="3409"/>
                  <a:ext cx="60" cy="38"/>
                </a:xfrm>
                <a:custGeom>
                  <a:avLst/>
                  <a:gdLst>
                    <a:gd name="T0" fmla="*/ 60 w 60"/>
                    <a:gd name="T1" fmla="*/ 0 h 38"/>
                    <a:gd name="T2" fmla="*/ 50 w 60"/>
                    <a:gd name="T3" fmla="*/ 21 h 38"/>
                    <a:gd name="T4" fmla="*/ 52 w 60"/>
                    <a:gd name="T5" fmla="*/ 31 h 38"/>
                    <a:gd name="T6" fmla="*/ 50 w 60"/>
                    <a:gd name="T7" fmla="*/ 38 h 38"/>
                    <a:gd name="T8" fmla="*/ 41 w 60"/>
                    <a:gd name="T9" fmla="*/ 38 h 38"/>
                    <a:gd name="T10" fmla="*/ 34 w 60"/>
                    <a:gd name="T11" fmla="*/ 31 h 38"/>
                    <a:gd name="T12" fmla="*/ 2 w 60"/>
                    <a:gd name="T13" fmla="*/ 16 h 38"/>
                    <a:gd name="T14" fmla="*/ 0 w 60"/>
                    <a:gd name="T15" fmla="*/ 8 h 38"/>
                    <a:gd name="T16" fmla="*/ 2 w 60"/>
                    <a:gd name="T17" fmla="*/ 2 h 38"/>
                    <a:gd name="T18" fmla="*/ 12 w 60"/>
                    <a:gd name="T19" fmla="*/ 1 h 38"/>
                    <a:gd name="T20" fmla="*/ 22 w 60"/>
                    <a:gd name="T21" fmla="*/ 7 h 38"/>
                    <a:gd name="T22" fmla="*/ 60 w 60"/>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38">
                      <a:moveTo>
                        <a:pt x="60" y="0"/>
                      </a:moveTo>
                      <a:lnTo>
                        <a:pt x="50" y="21"/>
                      </a:lnTo>
                      <a:lnTo>
                        <a:pt x="52" y="31"/>
                      </a:lnTo>
                      <a:lnTo>
                        <a:pt x="50" y="38"/>
                      </a:lnTo>
                      <a:lnTo>
                        <a:pt x="41" y="38"/>
                      </a:lnTo>
                      <a:lnTo>
                        <a:pt x="34" y="31"/>
                      </a:lnTo>
                      <a:lnTo>
                        <a:pt x="2" y="16"/>
                      </a:lnTo>
                      <a:lnTo>
                        <a:pt x="0" y="8"/>
                      </a:lnTo>
                      <a:lnTo>
                        <a:pt x="2" y="2"/>
                      </a:lnTo>
                      <a:lnTo>
                        <a:pt x="12" y="1"/>
                      </a:lnTo>
                      <a:lnTo>
                        <a:pt x="22" y="7"/>
                      </a:lnTo>
                      <a:lnTo>
                        <a:pt x="60" y="0"/>
                      </a:lnTo>
                      <a:close/>
                    </a:path>
                  </a:pathLst>
                </a:custGeom>
                <a:grpFill/>
                <a:ln w="6350" cmpd="sng">
                  <a:solidFill>
                    <a:schemeClr val="bg1">
                      <a:lumMod val="85000"/>
                    </a:schemeClr>
                  </a:solidFill>
                  <a:round/>
                  <a:headEnd/>
                  <a:tailEnd/>
                </a:ln>
              </p:spPr>
              <p:txBody>
                <a:bodyPr/>
                <a:lstStyle/>
                <a:p>
                  <a:endParaRPr lang="en-GB" dirty="0"/>
                </a:p>
              </p:txBody>
            </p:sp>
          </p:grpSp>
          <p:sp>
            <p:nvSpPr>
              <p:cNvPr id="151" name="Freeform 580"/>
              <p:cNvSpPr>
                <a:spLocks/>
              </p:cNvSpPr>
              <p:nvPr/>
            </p:nvSpPr>
            <p:spPr bwMode="auto">
              <a:xfrm>
                <a:off x="3276" y="2192"/>
                <a:ext cx="11" cy="14"/>
              </a:xfrm>
              <a:custGeom>
                <a:avLst/>
                <a:gdLst>
                  <a:gd name="T0" fmla="*/ 2 w 14"/>
                  <a:gd name="T1" fmla="*/ 13 h 19"/>
                  <a:gd name="T2" fmla="*/ 10 w 14"/>
                  <a:gd name="T3" fmla="*/ 14 h 19"/>
                  <a:gd name="T4" fmla="*/ 11 w 14"/>
                  <a:gd name="T5" fmla="*/ 10 h 19"/>
                  <a:gd name="T6" fmla="*/ 7 w 14"/>
                  <a:gd name="T7" fmla="*/ 0 h 19"/>
                  <a:gd name="T8" fmla="*/ 0 w 14"/>
                  <a:gd name="T9" fmla="*/ 6 h 19"/>
                  <a:gd name="T10" fmla="*/ 2 w 14"/>
                  <a:gd name="T11" fmla="*/ 13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9">
                    <a:moveTo>
                      <a:pt x="3" y="18"/>
                    </a:moveTo>
                    <a:lnTo>
                      <a:pt x="13" y="19"/>
                    </a:lnTo>
                    <a:lnTo>
                      <a:pt x="14" y="13"/>
                    </a:lnTo>
                    <a:lnTo>
                      <a:pt x="9" y="0"/>
                    </a:lnTo>
                    <a:lnTo>
                      <a:pt x="0" y="8"/>
                    </a:lnTo>
                    <a:lnTo>
                      <a:pt x="3" y="18"/>
                    </a:lnTo>
                    <a:close/>
                  </a:path>
                </a:pathLst>
              </a:custGeom>
              <a:grpFill/>
              <a:ln w="6350" cmpd="sng">
                <a:solidFill>
                  <a:schemeClr val="bg1">
                    <a:lumMod val="85000"/>
                  </a:schemeClr>
                </a:solidFill>
                <a:round/>
                <a:headEnd/>
                <a:tailEnd/>
              </a:ln>
            </p:spPr>
            <p:txBody>
              <a:bodyPr/>
              <a:lstStyle/>
              <a:p>
                <a:endParaRPr lang="en-GB" dirty="0"/>
              </a:p>
            </p:txBody>
          </p:sp>
          <p:grpSp>
            <p:nvGrpSpPr>
              <p:cNvPr id="152" name="Group 581"/>
              <p:cNvGrpSpPr>
                <a:grpSpLocks/>
              </p:cNvGrpSpPr>
              <p:nvPr/>
            </p:nvGrpSpPr>
            <p:grpSpPr bwMode="auto">
              <a:xfrm>
                <a:off x="3246" y="2116"/>
                <a:ext cx="52" cy="63"/>
                <a:chOff x="4644" y="2985"/>
                <a:chExt cx="69" cy="85"/>
              </a:xfrm>
              <a:grpFill/>
            </p:grpSpPr>
            <p:sp>
              <p:nvSpPr>
                <p:cNvPr id="241" name="Freeform 240"/>
                <p:cNvSpPr>
                  <a:spLocks/>
                </p:cNvSpPr>
                <p:nvPr/>
              </p:nvSpPr>
              <p:spPr bwMode="auto">
                <a:xfrm>
                  <a:off x="4668" y="2993"/>
                  <a:ext cx="9" cy="9"/>
                </a:xfrm>
                <a:custGeom>
                  <a:avLst/>
                  <a:gdLst>
                    <a:gd name="T0" fmla="*/ 9 w 9"/>
                    <a:gd name="T1" fmla="*/ 0 h 9"/>
                    <a:gd name="T2" fmla="*/ 0 w 9"/>
                    <a:gd name="T3" fmla="*/ 9 h 9"/>
                    <a:gd name="T4" fmla="*/ 5 w 9"/>
                    <a:gd name="T5" fmla="*/ 0 h 9"/>
                    <a:gd name="T6" fmla="*/ 9 w 9"/>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9">
                      <a:moveTo>
                        <a:pt x="9" y="0"/>
                      </a:moveTo>
                      <a:lnTo>
                        <a:pt x="0" y="9"/>
                      </a:lnTo>
                      <a:lnTo>
                        <a:pt x="5" y="0"/>
                      </a:lnTo>
                      <a:lnTo>
                        <a:pt x="9" y="0"/>
                      </a:lnTo>
                      <a:close/>
                    </a:path>
                  </a:pathLst>
                </a:custGeom>
                <a:grpFill/>
                <a:ln w="6350" cmpd="sng">
                  <a:solidFill>
                    <a:schemeClr val="bg1">
                      <a:lumMod val="85000"/>
                    </a:schemeClr>
                  </a:solidFill>
                  <a:round/>
                  <a:headEnd/>
                  <a:tailEnd/>
                </a:ln>
              </p:spPr>
              <p:txBody>
                <a:bodyPr/>
                <a:lstStyle/>
                <a:p>
                  <a:endParaRPr lang="en-GB" dirty="0"/>
                </a:p>
              </p:txBody>
            </p:sp>
            <p:sp>
              <p:nvSpPr>
                <p:cNvPr id="242" name="Freeform 241"/>
                <p:cNvSpPr>
                  <a:spLocks/>
                </p:cNvSpPr>
                <p:nvPr/>
              </p:nvSpPr>
              <p:spPr bwMode="auto">
                <a:xfrm>
                  <a:off x="4644" y="2985"/>
                  <a:ext cx="69" cy="85"/>
                </a:xfrm>
                <a:custGeom>
                  <a:avLst/>
                  <a:gdLst>
                    <a:gd name="T0" fmla="*/ 29 w 69"/>
                    <a:gd name="T1" fmla="*/ 18 h 85"/>
                    <a:gd name="T2" fmla="*/ 33 w 69"/>
                    <a:gd name="T3" fmla="*/ 24 h 85"/>
                    <a:gd name="T4" fmla="*/ 29 w 69"/>
                    <a:gd name="T5" fmla="*/ 26 h 85"/>
                    <a:gd name="T6" fmla="*/ 29 w 69"/>
                    <a:gd name="T7" fmla="*/ 33 h 85"/>
                    <a:gd name="T8" fmla="*/ 37 w 69"/>
                    <a:gd name="T9" fmla="*/ 37 h 85"/>
                    <a:gd name="T10" fmla="*/ 36 w 69"/>
                    <a:gd name="T11" fmla="*/ 29 h 85"/>
                    <a:gd name="T12" fmla="*/ 40 w 69"/>
                    <a:gd name="T13" fmla="*/ 19 h 85"/>
                    <a:gd name="T14" fmla="*/ 37 w 69"/>
                    <a:gd name="T15" fmla="*/ 18 h 85"/>
                    <a:gd name="T16" fmla="*/ 38 w 69"/>
                    <a:gd name="T17" fmla="*/ 7 h 85"/>
                    <a:gd name="T18" fmla="*/ 62 w 69"/>
                    <a:gd name="T19" fmla="*/ 0 h 85"/>
                    <a:gd name="T20" fmla="*/ 69 w 69"/>
                    <a:gd name="T21" fmla="*/ 7 h 85"/>
                    <a:gd name="T22" fmla="*/ 66 w 69"/>
                    <a:gd name="T23" fmla="*/ 23 h 85"/>
                    <a:gd name="T24" fmla="*/ 60 w 69"/>
                    <a:gd name="T25" fmla="*/ 26 h 85"/>
                    <a:gd name="T26" fmla="*/ 68 w 69"/>
                    <a:gd name="T27" fmla="*/ 36 h 85"/>
                    <a:gd name="T28" fmla="*/ 59 w 69"/>
                    <a:gd name="T29" fmla="*/ 49 h 85"/>
                    <a:gd name="T30" fmla="*/ 48 w 69"/>
                    <a:gd name="T31" fmla="*/ 48 h 85"/>
                    <a:gd name="T32" fmla="*/ 48 w 69"/>
                    <a:gd name="T33" fmla="*/ 85 h 85"/>
                    <a:gd name="T34" fmla="*/ 42 w 69"/>
                    <a:gd name="T35" fmla="*/ 82 h 85"/>
                    <a:gd name="T36" fmla="*/ 40 w 69"/>
                    <a:gd name="T37" fmla="*/ 72 h 85"/>
                    <a:gd name="T38" fmla="*/ 30 w 69"/>
                    <a:gd name="T39" fmla="*/ 66 h 85"/>
                    <a:gd name="T40" fmla="*/ 7 w 69"/>
                    <a:gd name="T41" fmla="*/ 71 h 85"/>
                    <a:gd name="T42" fmla="*/ 0 w 69"/>
                    <a:gd name="T43" fmla="*/ 67 h 85"/>
                    <a:gd name="T44" fmla="*/ 16 w 69"/>
                    <a:gd name="T45" fmla="*/ 66 h 85"/>
                    <a:gd name="T46" fmla="*/ 9 w 69"/>
                    <a:gd name="T47" fmla="*/ 62 h 85"/>
                    <a:gd name="T48" fmla="*/ 27 w 69"/>
                    <a:gd name="T49" fmla="*/ 56 h 85"/>
                    <a:gd name="T50" fmla="*/ 16 w 69"/>
                    <a:gd name="T51" fmla="*/ 55 h 85"/>
                    <a:gd name="T52" fmla="*/ 14 w 69"/>
                    <a:gd name="T53" fmla="*/ 49 h 85"/>
                    <a:gd name="T54" fmla="*/ 29 w 69"/>
                    <a:gd name="T55" fmla="*/ 18 h 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9" h="85">
                      <a:moveTo>
                        <a:pt x="29" y="18"/>
                      </a:moveTo>
                      <a:lnTo>
                        <a:pt x="33" y="24"/>
                      </a:lnTo>
                      <a:lnTo>
                        <a:pt x="29" y="26"/>
                      </a:lnTo>
                      <a:lnTo>
                        <a:pt x="29" y="33"/>
                      </a:lnTo>
                      <a:lnTo>
                        <a:pt x="37" y="37"/>
                      </a:lnTo>
                      <a:lnTo>
                        <a:pt x="36" y="29"/>
                      </a:lnTo>
                      <a:lnTo>
                        <a:pt x="40" y="19"/>
                      </a:lnTo>
                      <a:lnTo>
                        <a:pt x="37" y="18"/>
                      </a:lnTo>
                      <a:lnTo>
                        <a:pt x="38" y="7"/>
                      </a:lnTo>
                      <a:lnTo>
                        <a:pt x="62" y="0"/>
                      </a:lnTo>
                      <a:lnTo>
                        <a:pt x="69" y="7"/>
                      </a:lnTo>
                      <a:lnTo>
                        <a:pt x="66" y="23"/>
                      </a:lnTo>
                      <a:lnTo>
                        <a:pt x="60" y="26"/>
                      </a:lnTo>
                      <a:lnTo>
                        <a:pt x="68" y="36"/>
                      </a:lnTo>
                      <a:lnTo>
                        <a:pt x="59" y="49"/>
                      </a:lnTo>
                      <a:lnTo>
                        <a:pt x="48" y="48"/>
                      </a:lnTo>
                      <a:lnTo>
                        <a:pt x="48" y="85"/>
                      </a:lnTo>
                      <a:lnTo>
                        <a:pt x="42" y="82"/>
                      </a:lnTo>
                      <a:lnTo>
                        <a:pt x="40" y="72"/>
                      </a:lnTo>
                      <a:lnTo>
                        <a:pt x="30" y="66"/>
                      </a:lnTo>
                      <a:lnTo>
                        <a:pt x="7" y="71"/>
                      </a:lnTo>
                      <a:lnTo>
                        <a:pt x="0" y="67"/>
                      </a:lnTo>
                      <a:lnTo>
                        <a:pt x="16" y="66"/>
                      </a:lnTo>
                      <a:lnTo>
                        <a:pt x="9" y="62"/>
                      </a:lnTo>
                      <a:lnTo>
                        <a:pt x="27" y="56"/>
                      </a:lnTo>
                      <a:lnTo>
                        <a:pt x="16" y="55"/>
                      </a:lnTo>
                      <a:lnTo>
                        <a:pt x="14" y="49"/>
                      </a:lnTo>
                      <a:lnTo>
                        <a:pt x="29" y="18"/>
                      </a:lnTo>
                      <a:close/>
                    </a:path>
                  </a:pathLst>
                </a:custGeom>
                <a:grpFill/>
                <a:ln w="6350" cmpd="sng">
                  <a:solidFill>
                    <a:schemeClr val="bg1">
                      <a:lumMod val="85000"/>
                    </a:schemeClr>
                  </a:solidFill>
                  <a:round/>
                  <a:headEnd/>
                  <a:tailEnd/>
                </a:ln>
              </p:spPr>
              <p:txBody>
                <a:bodyPr/>
                <a:lstStyle/>
                <a:p>
                  <a:endParaRPr lang="en-GB" dirty="0"/>
                </a:p>
              </p:txBody>
            </p:sp>
          </p:grpSp>
          <p:sp>
            <p:nvSpPr>
              <p:cNvPr id="153" name="Freeform 584"/>
              <p:cNvSpPr>
                <a:spLocks/>
              </p:cNvSpPr>
              <p:nvPr/>
            </p:nvSpPr>
            <p:spPr bwMode="auto">
              <a:xfrm>
                <a:off x="3487" y="2234"/>
                <a:ext cx="135" cy="95"/>
              </a:xfrm>
              <a:custGeom>
                <a:avLst/>
                <a:gdLst>
                  <a:gd name="T0" fmla="*/ 0 w 182"/>
                  <a:gd name="T1" fmla="*/ 45 h 128"/>
                  <a:gd name="T2" fmla="*/ 13 w 182"/>
                  <a:gd name="T3" fmla="*/ 40 h 128"/>
                  <a:gd name="T4" fmla="*/ 25 w 182"/>
                  <a:gd name="T5" fmla="*/ 13 h 128"/>
                  <a:gd name="T6" fmla="*/ 37 w 182"/>
                  <a:gd name="T7" fmla="*/ 6 h 128"/>
                  <a:gd name="T8" fmla="*/ 62 w 182"/>
                  <a:gd name="T9" fmla="*/ 5 h 128"/>
                  <a:gd name="T10" fmla="*/ 68 w 182"/>
                  <a:gd name="T11" fmla="*/ 9 h 128"/>
                  <a:gd name="T12" fmla="*/ 94 w 182"/>
                  <a:gd name="T13" fmla="*/ 0 h 128"/>
                  <a:gd name="T14" fmla="*/ 103 w 182"/>
                  <a:gd name="T15" fmla="*/ 9 h 128"/>
                  <a:gd name="T16" fmla="*/ 113 w 182"/>
                  <a:gd name="T17" fmla="*/ 30 h 128"/>
                  <a:gd name="T18" fmla="*/ 115 w 182"/>
                  <a:gd name="T19" fmla="*/ 59 h 128"/>
                  <a:gd name="T20" fmla="*/ 120 w 182"/>
                  <a:gd name="T21" fmla="*/ 62 h 128"/>
                  <a:gd name="T22" fmla="*/ 135 w 182"/>
                  <a:gd name="T23" fmla="*/ 59 h 128"/>
                  <a:gd name="T24" fmla="*/ 134 w 182"/>
                  <a:gd name="T25" fmla="*/ 71 h 128"/>
                  <a:gd name="T26" fmla="*/ 127 w 182"/>
                  <a:gd name="T27" fmla="*/ 78 h 128"/>
                  <a:gd name="T28" fmla="*/ 128 w 182"/>
                  <a:gd name="T29" fmla="*/ 71 h 128"/>
                  <a:gd name="T30" fmla="*/ 125 w 182"/>
                  <a:gd name="T31" fmla="*/ 68 h 128"/>
                  <a:gd name="T32" fmla="*/ 122 w 182"/>
                  <a:gd name="T33" fmla="*/ 92 h 128"/>
                  <a:gd name="T34" fmla="*/ 98 w 182"/>
                  <a:gd name="T35" fmla="*/ 85 h 128"/>
                  <a:gd name="T36" fmla="*/ 76 w 182"/>
                  <a:gd name="T37" fmla="*/ 95 h 128"/>
                  <a:gd name="T38" fmla="*/ 41 w 182"/>
                  <a:gd name="T39" fmla="*/ 92 h 128"/>
                  <a:gd name="T40" fmla="*/ 38 w 182"/>
                  <a:gd name="T41" fmla="*/ 89 h 128"/>
                  <a:gd name="T42" fmla="*/ 40 w 182"/>
                  <a:gd name="T43" fmla="*/ 85 h 128"/>
                  <a:gd name="T44" fmla="*/ 36 w 182"/>
                  <a:gd name="T45" fmla="*/ 85 h 128"/>
                  <a:gd name="T46" fmla="*/ 32 w 182"/>
                  <a:gd name="T47" fmla="*/ 79 h 128"/>
                  <a:gd name="T48" fmla="*/ 35 w 182"/>
                  <a:gd name="T49" fmla="*/ 76 h 128"/>
                  <a:gd name="T50" fmla="*/ 33 w 182"/>
                  <a:gd name="T51" fmla="*/ 73 h 128"/>
                  <a:gd name="T52" fmla="*/ 30 w 182"/>
                  <a:gd name="T53" fmla="*/ 76 h 128"/>
                  <a:gd name="T54" fmla="*/ 19 w 182"/>
                  <a:gd name="T55" fmla="*/ 70 h 128"/>
                  <a:gd name="T56" fmla="*/ 18 w 182"/>
                  <a:gd name="T57" fmla="*/ 64 h 128"/>
                  <a:gd name="T58" fmla="*/ 13 w 182"/>
                  <a:gd name="T59" fmla="*/ 62 h 128"/>
                  <a:gd name="T60" fmla="*/ 7 w 182"/>
                  <a:gd name="T61" fmla="*/ 50 h 128"/>
                  <a:gd name="T62" fmla="*/ 0 w 182"/>
                  <a:gd name="T63" fmla="*/ 4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 h="128">
                    <a:moveTo>
                      <a:pt x="0" y="60"/>
                    </a:moveTo>
                    <a:lnTo>
                      <a:pt x="18" y="54"/>
                    </a:lnTo>
                    <a:lnTo>
                      <a:pt x="34" y="18"/>
                    </a:lnTo>
                    <a:lnTo>
                      <a:pt x="50" y="8"/>
                    </a:lnTo>
                    <a:lnTo>
                      <a:pt x="84" y="7"/>
                    </a:lnTo>
                    <a:lnTo>
                      <a:pt x="92" y="12"/>
                    </a:lnTo>
                    <a:lnTo>
                      <a:pt x="127" y="0"/>
                    </a:lnTo>
                    <a:lnTo>
                      <a:pt x="139" y="12"/>
                    </a:lnTo>
                    <a:lnTo>
                      <a:pt x="152" y="40"/>
                    </a:lnTo>
                    <a:lnTo>
                      <a:pt x="155" y="79"/>
                    </a:lnTo>
                    <a:lnTo>
                      <a:pt x="162" y="84"/>
                    </a:lnTo>
                    <a:lnTo>
                      <a:pt x="182" y="80"/>
                    </a:lnTo>
                    <a:lnTo>
                      <a:pt x="181" y="96"/>
                    </a:lnTo>
                    <a:lnTo>
                      <a:pt x="171" y="105"/>
                    </a:lnTo>
                    <a:lnTo>
                      <a:pt x="173" y="96"/>
                    </a:lnTo>
                    <a:lnTo>
                      <a:pt x="169" y="92"/>
                    </a:lnTo>
                    <a:lnTo>
                      <a:pt x="165" y="124"/>
                    </a:lnTo>
                    <a:lnTo>
                      <a:pt x="132" y="115"/>
                    </a:lnTo>
                    <a:lnTo>
                      <a:pt x="102" y="128"/>
                    </a:lnTo>
                    <a:lnTo>
                      <a:pt x="55" y="124"/>
                    </a:lnTo>
                    <a:lnTo>
                      <a:pt x="51" y="120"/>
                    </a:lnTo>
                    <a:lnTo>
                      <a:pt x="54" y="115"/>
                    </a:lnTo>
                    <a:lnTo>
                      <a:pt x="49" y="114"/>
                    </a:lnTo>
                    <a:lnTo>
                      <a:pt x="43" y="106"/>
                    </a:lnTo>
                    <a:lnTo>
                      <a:pt x="47" y="103"/>
                    </a:lnTo>
                    <a:lnTo>
                      <a:pt x="44" y="99"/>
                    </a:lnTo>
                    <a:lnTo>
                      <a:pt x="40" y="103"/>
                    </a:lnTo>
                    <a:lnTo>
                      <a:pt x="25" y="94"/>
                    </a:lnTo>
                    <a:lnTo>
                      <a:pt x="24" y="86"/>
                    </a:lnTo>
                    <a:lnTo>
                      <a:pt x="18" y="84"/>
                    </a:lnTo>
                    <a:lnTo>
                      <a:pt x="10" y="67"/>
                    </a:lnTo>
                    <a:lnTo>
                      <a:pt x="0" y="60"/>
                    </a:lnTo>
                    <a:close/>
                  </a:path>
                </a:pathLst>
              </a:custGeom>
              <a:grpFill/>
              <a:ln w="6350" cmpd="sng">
                <a:solidFill>
                  <a:schemeClr val="bg1">
                    <a:lumMod val="85000"/>
                  </a:schemeClr>
                </a:solidFill>
                <a:round/>
                <a:headEnd/>
                <a:tailEnd/>
              </a:ln>
            </p:spPr>
            <p:txBody>
              <a:bodyPr/>
              <a:lstStyle/>
              <a:p>
                <a:endParaRPr lang="en-GB" dirty="0"/>
              </a:p>
            </p:txBody>
          </p:sp>
          <p:grpSp>
            <p:nvGrpSpPr>
              <p:cNvPr id="154" name="Group 585"/>
              <p:cNvGrpSpPr>
                <a:grpSpLocks/>
              </p:cNvGrpSpPr>
              <p:nvPr/>
            </p:nvGrpSpPr>
            <p:grpSpPr bwMode="auto">
              <a:xfrm>
                <a:off x="2802" y="2360"/>
                <a:ext cx="306" cy="174"/>
                <a:chOff x="4047" y="3313"/>
                <a:chExt cx="411" cy="234"/>
              </a:xfrm>
              <a:grpFill/>
            </p:grpSpPr>
            <p:sp>
              <p:nvSpPr>
                <p:cNvPr id="237" name="Freeform 586"/>
                <p:cNvSpPr>
                  <a:spLocks/>
                </p:cNvSpPr>
                <p:nvPr/>
              </p:nvSpPr>
              <p:spPr bwMode="auto">
                <a:xfrm>
                  <a:off x="4396" y="3313"/>
                  <a:ext cx="62" cy="126"/>
                </a:xfrm>
                <a:custGeom>
                  <a:avLst/>
                  <a:gdLst>
                    <a:gd name="T0" fmla="*/ 12 w 62"/>
                    <a:gd name="T1" fmla="*/ 8 h 126"/>
                    <a:gd name="T2" fmla="*/ 15 w 62"/>
                    <a:gd name="T3" fmla="*/ 30 h 126"/>
                    <a:gd name="T4" fmla="*/ 0 w 62"/>
                    <a:gd name="T5" fmla="*/ 85 h 126"/>
                    <a:gd name="T6" fmla="*/ 6 w 62"/>
                    <a:gd name="T7" fmla="*/ 92 h 126"/>
                    <a:gd name="T8" fmla="*/ 15 w 62"/>
                    <a:gd name="T9" fmla="*/ 91 h 126"/>
                    <a:gd name="T10" fmla="*/ 11 w 62"/>
                    <a:gd name="T11" fmla="*/ 126 h 126"/>
                    <a:gd name="T12" fmla="*/ 39 w 62"/>
                    <a:gd name="T13" fmla="*/ 122 h 126"/>
                    <a:gd name="T14" fmla="*/ 38 w 62"/>
                    <a:gd name="T15" fmla="*/ 112 h 126"/>
                    <a:gd name="T16" fmla="*/ 48 w 62"/>
                    <a:gd name="T17" fmla="*/ 102 h 126"/>
                    <a:gd name="T18" fmla="*/ 42 w 62"/>
                    <a:gd name="T19" fmla="*/ 91 h 126"/>
                    <a:gd name="T20" fmla="*/ 46 w 62"/>
                    <a:gd name="T21" fmla="*/ 78 h 126"/>
                    <a:gd name="T22" fmla="*/ 40 w 62"/>
                    <a:gd name="T23" fmla="*/ 63 h 126"/>
                    <a:gd name="T24" fmla="*/ 50 w 62"/>
                    <a:gd name="T25" fmla="*/ 55 h 126"/>
                    <a:gd name="T26" fmla="*/ 49 w 62"/>
                    <a:gd name="T27" fmla="*/ 47 h 126"/>
                    <a:gd name="T28" fmla="*/ 51 w 62"/>
                    <a:gd name="T29" fmla="*/ 28 h 126"/>
                    <a:gd name="T30" fmla="*/ 62 w 62"/>
                    <a:gd name="T31" fmla="*/ 13 h 126"/>
                    <a:gd name="T32" fmla="*/ 58 w 62"/>
                    <a:gd name="T33" fmla="*/ 5 h 126"/>
                    <a:gd name="T34" fmla="*/ 29 w 62"/>
                    <a:gd name="T35" fmla="*/ 6 h 126"/>
                    <a:gd name="T36" fmla="*/ 26 w 62"/>
                    <a:gd name="T37" fmla="*/ 0 h 126"/>
                    <a:gd name="T38" fmla="*/ 12 w 62"/>
                    <a:gd name="T39" fmla="*/ 8 h 1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 h="126">
                      <a:moveTo>
                        <a:pt x="12" y="8"/>
                      </a:moveTo>
                      <a:lnTo>
                        <a:pt x="15" y="30"/>
                      </a:lnTo>
                      <a:lnTo>
                        <a:pt x="0" y="85"/>
                      </a:lnTo>
                      <a:lnTo>
                        <a:pt x="6" y="92"/>
                      </a:lnTo>
                      <a:lnTo>
                        <a:pt x="15" y="91"/>
                      </a:lnTo>
                      <a:lnTo>
                        <a:pt x="11" y="126"/>
                      </a:lnTo>
                      <a:lnTo>
                        <a:pt x="39" y="122"/>
                      </a:lnTo>
                      <a:lnTo>
                        <a:pt x="38" y="112"/>
                      </a:lnTo>
                      <a:lnTo>
                        <a:pt x="48" y="102"/>
                      </a:lnTo>
                      <a:lnTo>
                        <a:pt x="42" y="91"/>
                      </a:lnTo>
                      <a:lnTo>
                        <a:pt x="46" y="78"/>
                      </a:lnTo>
                      <a:lnTo>
                        <a:pt x="40" y="63"/>
                      </a:lnTo>
                      <a:lnTo>
                        <a:pt x="50" y="55"/>
                      </a:lnTo>
                      <a:lnTo>
                        <a:pt x="49" y="47"/>
                      </a:lnTo>
                      <a:lnTo>
                        <a:pt x="51" y="28"/>
                      </a:lnTo>
                      <a:lnTo>
                        <a:pt x="62" y="13"/>
                      </a:lnTo>
                      <a:lnTo>
                        <a:pt x="58" y="5"/>
                      </a:lnTo>
                      <a:lnTo>
                        <a:pt x="29" y="6"/>
                      </a:lnTo>
                      <a:lnTo>
                        <a:pt x="26" y="0"/>
                      </a:lnTo>
                      <a:lnTo>
                        <a:pt x="12" y="8"/>
                      </a:lnTo>
                      <a:close/>
                    </a:path>
                  </a:pathLst>
                </a:custGeom>
                <a:grpFill/>
                <a:ln w="6350" cmpd="sng">
                  <a:solidFill>
                    <a:schemeClr val="bg1">
                      <a:lumMod val="85000"/>
                    </a:schemeClr>
                  </a:solidFill>
                  <a:round/>
                  <a:headEnd/>
                  <a:tailEnd/>
                </a:ln>
              </p:spPr>
              <p:txBody>
                <a:bodyPr/>
                <a:lstStyle/>
                <a:p>
                  <a:endParaRPr lang="en-GB" dirty="0"/>
                </a:p>
              </p:txBody>
            </p:sp>
            <p:sp>
              <p:nvSpPr>
                <p:cNvPr id="238" name="Freeform 587"/>
                <p:cNvSpPr>
                  <a:spLocks/>
                </p:cNvSpPr>
                <p:nvPr/>
              </p:nvSpPr>
              <p:spPr bwMode="auto">
                <a:xfrm>
                  <a:off x="4047" y="3398"/>
                  <a:ext cx="5" cy="3"/>
                </a:xfrm>
                <a:custGeom>
                  <a:avLst/>
                  <a:gdLst>
                    <a:gd name="T0" fmla="*/ 5 w 5"/>
                    <a:gd name="T1" fmla="*/ 0 h 3"/>
                    <a:gd name="T2" fmla="*/ 0 w 5"/>
                    <a:gd name="T3" fmla="*/ 2 h 3"/>
                    <a:gd name="T4" fmla="*/ 4 w 5"/>
                    <a:gd name="T5" fmla="*/ 3 h 3"/>
                    <a:gd name="T6" fmla="*/ 5 w 5"/>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3">
                      <a:moveTo>
                        <a:pt x="5" y="0"/>
                      </a:moveTo>
                      <a:lnTo>
                        <a:pt x="0" y="2"/>
                      </a:lnTo>
                      <a:lnTo>
                        <a:pt x="4" y="3"/>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239" name="Freeform 588"/>
                <p:cNvSpPr>
                  <a:spLocks/>
                </p:cNvSpPr>
                <p:nvPr/>
              </p:nvSpPr>
              <p:spPr bwMode="auto">
                <a:xfrm>
                  <a:off x="4246" y="3542"/>
                  <a:ext cx="9" cy="5"/>
                </a:xfrm>
                <a:custGeom>
                  <a:avLst/>
                  <a:gdLst>
                    <a:gd name="T0" fmla="*/ 5 w 9"/>
                    <a:gd name="T1" fmla="*/ 0 h 5"/>
                    <a:gd name="T2" fmla="*/ 0 w 9"/>
                    <a:gd name="T3" fmla="*/ 1 h 5"/>
                    <a:gd name="T4" fmla="*/ 5 w 9"/>
                    <a:gd name="T5" fmla="*/ 5 h 5"/>
                    <a:gd name="T6" fmla="*/ 9 w 9"/>
                    <a:gd name="T7" fmla="*/ 3 h 5"/>
                    <a:gd name="T8" fmla="*/ 5 w 9"/>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
                      <a:moveTo>
                        <a:pt x="5" y="0"/>
                      </a:moveTo>
                      <a:lnTo>
                        <a:pt x="0" y="1"/>
                      </a:lnTo>
                      <a:lnTo>
                        <a:pt x="5" y="5"/>
                      </a:lnTo>
                      <a:lnTo>
                        <a:pt x="9" y="3"/>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240" name="Freeform 589"/>
                <p:cNvSpPr>
                  <a:spLocks/>
                </p:cNvSpPr>
                <p:nvPr/>
              </p:nvSpPr>
              <p:spPr bwMode="auto">
                <a:xfrm>
                  <a:off x="4078" y="3420"/>
                  <a:ext cx="13" cy="4"/>
                </a:xfrm>
                <a:custGeom>
                  <a:avLst/>
                  <a:gdLst>
                    <a:gd name="T0" fmla="*/ 13 w 13"/>
                    <a:gd name="T1" fmla="*/ 0 h 4"/>
                    <a:gd name="T2" fmla="*/ 0 w 13"/>
                    <a:gd name="T3" fmla="*/ 0 h 4"/>
                    <a:gd name="T4" fmla="*/ 7 w 13"/>
                    <a:gd name="T5" fmla="*/ 4 h 4"/>
                    <a:gd name="T6" fmla="*/ 13 w 1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4">
                      <a:moveTo>
                        <a:pt x="13" y="0"/>
                      </a:moveTo>
                      <a:lnTo>
                        <a:pt x="0" y="0"/>
                      </a:lnTo>
                      <a:lnTo>
                        <a:pt x="7" y="4"/>
                      </a:lnTo>
                      <a:lnTo>
                        <a:pt x="13" y="0"/>
                      </a:lnTo>
                      <a:close/>
                    </a:path>
                  </a:pathLst>
                </a:custGeom>
                <a:grpFill/>
                <a:ln w="6350" cmpd="sng">
                  <a:solidFill>
                    <a:schemeClr val="bg1">
                      <a:lumMod val="85000"/>
                    </a:schemeClr>
                  </a:solidFill>
                  <a:round/>
                  <a:headEnd/>
                  <a:tailEnd/>
                </a:ln>
              </p:spPr>
              <p:txBody>
                <a:bodyPr/>
                <a:lstStyle/>
                <a:p>
                  <a:endParaRPr lang="en-GB" dirty="0"/>
                </a:p>
              </p:txBody>
            </p:sp>
          </p:grpSp>
          <p:grpSp>
            <p:nvGrpSpPr>
              <p:cNvPr id="155" name="Group 590"/>
              <p:cNvGrpSpPr>
                <a:grpSpLocks/>
              </p:cNvGrpSpPr>
              <p:nvPr/>
            </p:nvGrpSpPr>
            <p:grpSpPr bwMode="auto">
              <a:xfrm>
                <a:off x="2954" y="2329"/>
                <a:ext cx="304" cy="286"/>
                <a:chOff x="4251" y="3272"/>
                <a:chExt cx="409" cy="384"/>
              </a:xfrm>
              <a:grpFill/>
            </p:grpSpPr>
            <p:grpSp>
              <p:nvGrpSpPr>
                <p:cNvPr id="228" name="Group 591"/>
                <p:cNvGrpSpPr>
                  <a:grpSpLocks/>
                </p:cNvGrpSpPr>
                <p:nvPr/>
              </p:nvGrpSpPr>
              <p:grpSpPr bwMode="auto">
                <a:xfrm>
                  <a:off x="4251" y="3634"/>
                  <a:ext cx="58" cy="22"/>
                  <a:chOff x="4251" y="3634"/>
                  <a:chExt cx="58" cy="22"/>
                </a:xfrm>
                <a:grpFill/>
              </p:grpSpPr>
              <p:sp>
                <p:nvSpPr>
                  <p:cNvPr id="234" name="Freeform 592"/>
                  <p:cNvSpPr>
                    <a:spLocks/>
                  </p:cNvSpPr>
                  <p:nvPr/>
                </p:nvSpPr>
                <p:spPr bwMode="auto">
                  <a:xfrm>
                    <a:off x="4251" y="3638"/>
                    <a:ext cx="13" cy="10"/>
                  </a:xfrm>
                  <a:custGeom>
                    <a:avLst/>
                    <a:gdLst>
                      <a:gd name="T0" fmla="*/ 13 w 13"/>
                      <a:gd name="T1" fmla="*/ 0 h 10"/>
                      <a:gd name="T2" fmla="*/ 0 w 13"/>
                      <a:gd name="T3" fmla="*/ 5 h 10"/>
                      <a:gd name="T4" fmla="*/ 0 w 13"/>
                      <a:gd name="T5" fmla="*/ 9 h 10"/>
                      <a:gd name="T6" fmla="*/ 8 w 13"/>
                      <a:gd name="T7" fmla="*/ 10 h 10"/>
                      <a:gd name="T8" fmla="*/ 13 w 13"/>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0"/>
                        </a:moveTo>
                        <a:lnTo>
                          <a:pt x="0" y="5"/>
                        </a:lnTo>
                        <a:lnTo>
                          <a:pt x="0" y="9"/>
                        </a:lnTo>
                        <a:lnTo>
                          <a:pt x="8" y="10"/>
                        </a:lnTo>
                        <a:lnTo>
                          <a:pt x="13" y="0"/>
                        </a:lnTo>
                        <a:close/>
                      </a:path>
                    </a:pathLst>
                  </a:custGeom>
                  <a:grpFill/>
                  <a:ln w="6350" cmpd="sng">
                    <a:solidFill>
                      <a:schemeClr val="bg1">
                        <a:lumMod val="85000"/>
                      </a:schemeClr>
                    </a:solidFill>
                    <a:round/>
                    <a:headEnd/>
                    <a:tailEnd/>
                  </a:ln>
                </p:spPr>
                <p:txBody>
                  <a:bodyPr/>
                  <a:lstStyle/>
                  <a:p>
                    <a:endParaRPr lang="en-GB" dirty="0"/>
                  </a:p>
                </p:txBody>
              </p:sp>
              <p:sp>
                <p:nvSpPr>
                  <p:cNvPr id="235" name="Freeform 593"/>
                  <p:cNvSpPr>
                    <a:spLocks/>
                  </p:cNvSpPr>
                  <p:nvPr/>
                </p:nvSpPr>
                <p:spPr bwMode="auto">
                  <a:xfrm>
                    <a:off x="4299" y="3634"/>
                    <a:ext cx="10" cy="14"/>
                  </a:xfrm>
                  <a:custGeom>
                    <a:avLst/>
                    <a:gdLst>
                      <a:gd name="T0" fmla="*/ 10 w 10"/>
                      <a:gd name="T1" fmla="*/ 0 h 14"/>
                      <a:gd name="T2" fmla="*/ 0 w 10"/>
                      <a:gd name="T3" fmla="*/ 14 h 14"/>
                      <a:gd name="T4" fmla="*/ 9 w 10"/>
                      <a:gd name="T5" fmla="*/ 9 h 14"/>
                      <a:gd name="T6" fmla="*/ 10 w 10"/>
                      <a:gd name="T7" fmla="*/ 0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4">
                        <a:moveTo>
                          <a:pt x="10" y="0"/>
                        </a:moveTo>
                        <a:lnTo>
                          <a:pt x="0" y="14"/>
                        </a:lnTo>
                        <a:lnTo>
                          <a:pt x="9" y="9"/>
                        </a:lnTo>
                        <a:lnTo>
                          <a:pt x="10" y="0"/>
                        </a:lnTo>
                        <a:close/>
                      </a:path>
                    </a:pathLst>
                  </a:custGeom>
                  <a:grpFill/>
                  <a:ln w="6350" cmpd="sng">
                    <a:solidFill>
                      <a:schemeClr val="bg1">
                        <a:lumMod val="85000"/>
                      </a:schemeClr>
                    </a:solidFill>
                    <a:round/>
                    <a:headEnd/>
                    <a:tailEnd/>
                  </a:ln>
                </p:spPr>
                <p:txBody>
                  <a:bodyPr/>
                  <a:lstStyle/>
                  <a:p>
                    <a:endParaRPr lang="en-GB" dirty="0"/>
                  </a:p>
                </p:txBody>
              </p:sp>
              <p:sp>
                <p:nvSpPr>
                  <p:cNvPr id="236" name="Freeform 594"/>
                  <p:cNvSpPr>
                    <a:spLocks/>
                  </p:cNvSpPr>
                  <p:nvPr/>
                </p:nvSpPr>
                <p:spPr bwMode="auto">
                  <a:xfrm>
                    <a:off x="4271" y="3647"/>
                    <a:ext cx="8" cy="9"/>
                  </a:xfrm>
                  <a:custGeom>
                    <a:avLst/>
                    <a:gdLst>
                      <a:gd name="T0" fmla="*/ 3 w 8"/>
                      <a:gd name="T1" fmla="*/ 0 h 9"/>
                      <a:gd name="T2" fmla="*/ 0 w 8"/>
                      <a:gd name="T3" fmla="*/ 9 h 9"/>
                      <a:gd name="T4" fmla="*/ 4 w 8"/>
                      <a:gd name="T5" fmla="*/ 9 h 9"/>
                      <a:gd name="T6" fmla="*/ 8 w 8"/>
                      <a:gd name="T7" fmla="*/ 3 h 9"/>
                      <a:gd name="T8" fmla="*/ 3 w 8"/>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9">
                        <a:moveTo>
                          <a:pt x="3" y="0"/>
                        </a:moveTo>
                        <a:lnTo>
                          <a:pt x="0" y="9"/>
                        </a:lnTo>
                        <a:lnTo>
                          <a:pt x="4" y="9"/>
                        </a:lnTo>
                        <a:lnTo>
                          <a:pt x="8" y="3"/>
                        </a:lnTo>
                        <a:lnTo>
                          <a:pt x="3" y="0"/>
                        </a:lnTo>
                        <a:close/>
                      </a:path>
                    </a:pathLst>
                  </a:custGeom>
                  <a:grpFill/>
                  <a:ln w="6350" cmpd="sng">
                    <a:solidFill>
                      <a:schemeClr val="bg1">
                        <a:lumMod val="85000"/>
                      </a:schemeClr>
                    </a:solidFill>
                    <a:round/>
                    <a:headEnd/>
                    <a:tailEnd/>
                  </a:ln>
                </p:spPr>
                <p:txBody>
                  <a:bodyPr/>
                  <a:lstStyle/>
                  <a:p>
                    <a:endParaRPr lang="en-GB" dirty="0"/>
                  </a:p>
                </p:txBody>
              </p:sp>
            </p:grpSp>
            <p:sp>
              <p:nvSpPr>
                <p:cNvPr id="229" name="Freeform 595"/>
                <p:cNvSpPr>
                  <a:spLocks/>
                </p:cNvSpPr>
                <p:nvPr/>
              </p:nvSpPr>
              <p:spPr bwMode="auto">
                <a:xfrm>
                  <a:off x="4399" y="3272"/>
                  <a:ext cx="243" cy="191"/>
                </a:xfrm>
                <a:custGeom>
                  <a:avLst/>
                  <a:gdLst>
                    <a:gd name="T0" fmla="*/ 145 w 243"/>
                    <a:gd name="T1" fmla="*/ 8 h 191"/>
                    <a:gd name="T2" fmla="*/ 165 w 243"/>
                    <a:gd name="T3" fmla="*/ 23 h 191"/>
                    <a:gd name="T4" fmla="*/ 187 w 243"/>
                    <a:gd name="T5" fmla="*/ 27 h 191"/>
                    <a:gd name="T6" fmla="*/ 196 w 243"/>
                    <a:gd name="T7" fmla="*/ 24 h 191"/>
                    <a:gd name="T8" fmla="*/ 204 w 243"/>
                    <a:gd name="T9" fmla="*/ 27 h 191"/>
                    <a:gd name="T10" fmla="*/ 208 w 243"/>
                    <a:gd name="T11" fmla="*/ 33 h 191"/>
                    <a:gd name="T12" fmla="*/ 210 w 243"/>
                    <a:gd name="T13" fmla="*/ 30 h 191"/>
                    <a:gd name="T14" fmla="*/ 218 w 243"/>
                    <a:gd name="T15" fmla="*/ 34 h 191"/>
                    <a:gd name="T16" fmla="*/ 239 w 243"/>
                    <a:gd name="T17" fmla="*/ 33 h 191"/>
                    <a:gd name="T18" fmla="*/ 243 w 243"/>
                    <a:gd name="T19" fmla="*/ 36 h 191"/>
                    <a:gd name="T20" fmla="*/ 238 w 243"/>
                    <a:gd name="T21" fmla="*/ 49 h 191"/>
                    <a:gd name="T22" fmla="*/ 195 w 243"/>
                    <a:gd name="T23" fmla="*/ 75 h 191"/>
                    <a:gd name="T24" fmla="*/ 173 w 243"/>
                    <a:gd name="T25" fmla="*/ 110 h 191"/>
                    <a:gd name="T26" fmla="*/ 175 w 243"/>
                    <a:gd name="T27" fmla="*/ 120 h 191"/>
                    <a:gd name="T28" fmla="*/ 183 w 243"/>
                    <a:gd name="T29" fmla="*/ 125 h 191"/>
                    <a:gd name="T30" fmla="*/ 181 w 243"/>
                    <a:gd name="T31" fmla="*/ 129 h 191"/>
                    <a:gd name="T32" fmla="*/ 171 w 243"/>
                    <a:gd name="T33" fmla="*/ 137 h 191"/>
                    <a:gd name="T34" fmla="*/ 165 w 243"/>
                    <a:gd name="T35" fmla="*/ 154 h 191"/>
                    <a:gd name="T36" fmla="*/ 154 w 243"/>
                    <a:gd name="T37" fmla="*/ 155 h 191"/>
                    <a:gd name="T38" fmla="*/ 141 w 243"/>
                    <a:gd name="T39" fmla="*/ 174 h 191"/>
                    <a:gd name="T40" fmla="*/ 95 w 243"/>
                    <a:gd name="T41" fmla="*/ 175 h 191"/>
                    <a:gd name="T42" fmla="*/ 75 w 243"/>
                    <a:gd name="T43" fmla="*/ 191 h 191"/>
                    <a:gd name="T44" fmla="*/ 63 w 243"/>
                    <a:gd name="T45" fmla="*/ 187 h 191"/>
                    <a:gd name="T46" fmla="*/ 52 w 243"/>
                    <a:gd name="T47" fmla="*/ 167 h 191"/>
                    <a:gd name="T48" fmla="*/ 36 w 243"/>
                    <a:gd name="T49" fmla="*/ 163 h 191"/>
                    <a:gd name="T50" fmla="*/ 35 w 243"/>
                    <a:gd name="T51" fmla="*/ 153 h 191"/>
                    <a:gd name="T52" fmla="*/ 45 w 243"/>
                    <a:gd name="T53" fmla="*/ 143 h 191"/>
                    <a:gd name="T54" fmla="*/ 39 w 243"/>
                    <a:gd name="T55" fmla="*/ 132 h 191"/>
                    <a:gd name="T56" fmla="*/ 43 w 243"/>
                    <a:gd name="T57" fmla="*/ 119 h 191"/>
                    <a:gd name="T58" fmla="*/ 37 w 243"/>
                    <a:gd name="T59" fmla="*/ 104 h 191"/>
                    <a:gd name="T60" fmla="*/ 47 w 243"/>
                    <a:gd name="T61" fmla="*/ 96 h 191"/>
                    <a:gd name="T62" fmla="*/ 46 w 243"/>
                    <a:gd name="T63" fmla="*/ 88 h 191"/>
                    <a:gd name="T64" fmla="*/ 48 w 243"/>
                    <a:gd name="T65" fmla="*/ 69 h 191"/>
                    <a:gd name="T66" fmla="*/ 59 w 243"/>
                    <a:gd name="T67" fmla="*/ 54 h 191"/>
                    <a:gd name="T68" fmla="*/ 55 w 243"/>
                    <a:gd name="T69" fmla="*/ 46 h 191"/>
                    <a:gd name="T70" fmla="*/ 26 w 243"/>
                    <a:gd name="T71" fmla="*/ 47 h 191"/>
                    <a:gd name="T72" fmla="*/ 23 w 243"/>
                    <a:gd name="T73" fmla="*/ 41 h 191"/>
                    <a:gd name="T74" fmla="*/ 9 w 243"/>
                    <a:gd name="T75" fmla="*/ 49 h 191"/>
                    <a:gd name="T76" fmla="*/ 12 w 243"/>
                    <a:gd name="T77" fmla="*/ 35 h 191"/>
                    <a:gd name="T78" fmla="*/ 9 w 243"/>
                    <a:gd name="T79" fmla="*/ 36 h 191"/>
                    <a:gd name="T80" fmla="*/ 7 w 243"/>
                    <a:gd name="T81" fmla="*/ 31 h 191"/>
                    <a:gd name="T82" fmla="*/ 9 w 243"/>
                    <a:gd name="T83" fmla="*/ 26 h 191"/>
                    <a:gd name="T84" fmla="*/ 0 w 243"/>
                    <a:gd name="T85" fmla="*/ 18 h 191"/>
                    <a:gd name="T86" fmla="*/ 6 w 243"/>
                    <a:gd name="T87" fmla="*/ 11 h 191"/>
                    <a:gd name="T88" fmla="*/ 17 w 243"/>
                    <a:gd name="T89" fmla="*/ 10 h 191"/>
                    <a:gd name="T90" fmla="*/ 22 w 243"/>
                    <a:gd name="T91" fmla="*/ 0 h 191"/>
                    <a:gd name="T92" fmla="*/ 145 w 243"/>
                    <a:gd name="T93" fmla="*/ 8 h 1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3" h="191">
                      <a:moveTo>
                        <a:pt x="145" y="8"/>
                      </a:moveTo>
                      <a:lnTo>
                        <a:pt x="165" y="23"/>
                      </a:lnTo>
                      <a:lnTo>
                        <a:pt x="187" y="27"/>
                      </a:lnTo>
                      <a:lnTo>
                        <a:pt x="196" y="24"/>
                      </a:lnTo>
                      <a:lnTo>
                        <a:pt x="204" y="27"/>
                      </a:lnTo>
                      <a:lnTo>
                        <a:pt x="208" y="33"/>
                      </a:lnTo>
                      <a:lnTo>
                        <a:pt x="210" y="30"/>
                      </a:lnTo>
                      <a:lnTo>
                        <a:pt x="218" y="34"/>
                      </a:lnTo>
                      <a:lnTo>
                        <a:pt x="239" y="33"/>
                      </a:lnTo>
                      <a:lnTo>
                        <a:pt x="243" y="36"/>
                      </a:lnTo>
                      <a:lnTo>
                        <a:pt x="238" y="49"/>
                      </a:lnTo>
                      <a:lnTo>
                        <a:pt x="195" y="75"/>
                      </a:lnTo>
                      <a:lnTo>
                        <a:pt x="173" y="110"/>
                      </a:lnTo>
                      <a:lnTo>
                        <a:pt x="175" y="120"/>
                      </a:lnTo>
                      <a:lnTo>
                        <a:pt x="183" y="125"/>
                      </a:lnTo>
                      <a:lnTo>
                        <a:pt x="181" y="129"/>
                      </a:lnTo>
                      <a:lnTo>
                        <a:pt x="171" y="137"/>
                      </a:lnTo>
                      <a:lnTo>
                        <a:pt x="165" y="154"/>
                      </a:lnTo>
                      <a:lnTo>
                        <a:pt x="154" y="155"/>
                      </a:lnTo>
                      <a:lnTo>
                        <a:pt x="141" y="174"/>
                      </a:lnTo>
                      <a:lnTo>
                        <a:pt x="95" y="175"/>
                      </a:lnTo>
                      <a:lnTo>
                        <a:pt x="75" y="191"/>
                      </a:lnTo>
                      <a:lnTo>
                        <a:pt x="63" y="187"/>
                      </a:lnTo>
                      <a:lnTo>
                        <a:pt x="52" y="167"/>
                      </a:lnTo>
                      <a:lnTo>
                        <a:pt x="36" y="163"/>
                      </a:lnTo>
                      <a:lnTo>
                        <a:pt x="35" y="153"/>
                      </a:lnTo>
                      <a:lnTo>
                        <a:pt x="45" y="143"/>
                      </a:lnTo>
                      <a:lnTo>
                        <a:pt x="39" y="132"/>
                      </a:lnTo>
                      <a:lnTo>
                        <a:pt x="43" y="119"/>
                      </a:lnTo>
                      <a:lnTo>
                        <a:pt x="37" y="104"/>
                      </a:lnTo>
                      <a:lnTo>
                        <a:pt x="47" y="96"/>
                      </a:lnTo>
                      <a:lnTo>
                        <a:pt x="46" y="88"/>
                      </a:lnTo>
                      <a:lnTo>
                        <a:pt x="48" y="69"/>
                      </a:lnTo>
                      <a:lnTo>
                        <a:pt x="59" y="54"/>
                      </a:lnTo>
                      <a:lnTo>
                        <a:pt x="55" y="46"/>
                      </a:lnTo>
                      <a:lnTo>
                        <a:pt x="26" y="47"/>
                      </a:lnTo>
                      <a:lnTo>
                        <a:pt x="23" y="41"/>
                      </a:lnTo>
                      <a:lnTo>
                        <a:pt x="9" y="49"/>
                      </a:lnTo>
                      <a:lnTo>
                        <a:pt x="12" y="35"/>
                      </a:lnTo>
                      <a:lnTo>
                        <a:pt x="9" y="36"/>
                      </a:lnTo>
                      <a:lnTo>
                        <a:pt x="7" y="31"/>
                      </a:lnTo>
                      <a:lnTo>
                        <a:pt x="9" y="26"/>
                      </a:lnTo>
                      <a:lnTo>
                        <a:pt x="0" y="18"/>
                      </a:lnTo>
                      <a:lnTo>
                        <a:pt x="6" y="11"/>
                      </a:lnTo>
                      <a:lnTo>
                        <a:pt x="17" y="10"/>
                      </a:lnTo>
                      <a:lnTo>
                        <a:pt x="22" y="0"/>
                      </a:lnTo>
                      <a:lnTo>
                        <a:pt x="145" y="8"/>
                      </a:lnTo>
                      <a:close/>
                    </a:path>
                  </a:pathLst>
                </a:custGeom>
                <a:grpFill/>
                <a:ln w="6350" cmpd="sng">
                  <a:solidFill>
                    <a:schemeClr val="bg1">
                      <a:lumMod val="85000"/>
                    </a:schemeClr>
                  </a:solidFill>
                  <a:round/>
                  <a:headEnd/>
                  <a:tailEnd/>
                </a:ln>
              </p:spPr>
              <p:txBody>
                <a:bodyPr/>
                <a:lstStyle/>
                <a:p>
                  <a:endParaRPr lang="en-GB" dirty="0"/>
                </a:p>
              </p:txBody>
            </p:sp>
            <p:grpSp>
              <p:nvGrpSpPr>
                <p:cNvPr id="230" name="Group 596"/>
                <p:cNvGrpSpPr>
                  <a:grpSpLocks/>
                </p:cNvGrpSpPr>
                <p:nvPr/>
              </p:nvGrpSpPr>
              <p:grpSpPr bwMode="auto">
                <a:xfrm>
                  <a:off x="4602" y="3366"/>
                  <a:ext cx="58" cy="29"/>
                  <a:chOff x="4602" y="3366"/>
                  <a:chExt cx="58" cy="29"/>
                </a:xfrm>
                <a:grpFill/>
              </p:grpSpPr>
              <p:sp>
                <p:nvSpPr>
                  <p:cNvPr id="231" name="Freeform 597"/>
                  <p:cNvSpPr>
                    <a:spLocks/>
                  </p:cNvSpPr>
                  <p:nvPr/>
                </p:nvSpPr>
                <p:spPr bwMode="auto">
                  <a:xfrm>
                    <a:off x="4602" y="3390"/>
                    <a:ext cx="5" cy="5"/>
                  </a:xfrm>
                  <a:custGeom>
                    <a:avLst/>
                    <a:gdLst>
                      <a:gd name="T0" fmla="*/ 5 w 5"/>
                      <a:gd name="T1" fmla="*/ 0 h 5"/>
                      <a:gd name="T2" fmla="*/ 3 w 5"/>
                      <a:gd name="T3" fmla="*/ 5 h 5"/>
                      <a:gd name="T4" fmla="*/ 0 w 5"/>
                      <a:gd name="T5" fmla="*/ 4 h 5"/>
                      <a:gd name="T6" fmla="*/ 5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5" y="0"/>
                        </a:moveTo>
                        <a:lnTo>
                          <a:pt x="3" y="5"/>
                        </a:lnTo>
                        <a:lnTo>
                          <a:pt x="0" y="4"/>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232" name="Freeform 598"/>
                  <p:cNvSpPr>
                    <a:spLocks/>
                  </p:cNvSpPr>
                  <p:nvPr/>
                </p:nvSpPr>
                <p:spPr bwMode="auto">
                  <a:xfrm>
                    <a:off x="4653" y="3366"/>
                    <a:ext cx="7" cy="4"/>
                  </a:xfrm>
                  <a:custGeom>
                    <a:avLst/>
                    <a:gdLst>
                      <a:gd name="T0" fmla="*/ 5 w 7"/>
                      <a:gd name="T1" fmla="*/ 0 h 4"/>
                      <a:gd name="T2" fmla="*/ 7 w 7"/>
                      <a:gd name="T3" fmla="*/ 4 h 4"/>
                      <a:gd name="T4" fmla="*/ 0 w 7"/>
                      <a:gd name="T5" fmla="*/ 0 h 4"/>
                      <a:gd name="T6" fmla="*/ 5 w 7"/>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
                        <a:moveTo>
                          <a:pt x="5" y="0"/>
                        </a:moveTo>
                        <a:lnTo>
                          <a:pt x="7" y="4"/>
                        </a:lnTo>
                        <a:lnTo>
                          <a:pt x="0" y="0"/>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233" name="Freeform 599"/>
                  <p:cNvSpPr>
                    <a:spLocks/>
                  </p:cNvSpPr>
                  <p:nvPr/>
                </p:nvSpPr>
                <p:spPr bwMode="auto">
                  <a:xfrm>
                    <a:off x="4624" y="3367"/>
                    <a:ext cx="20" cy="18"/>
                  </a:xfrm>
                  <a:custGeom>
                    <a:avLst/>
                    <a:gdLst>
                      <a:gd name="T0" fmla="*/ 15 w 20"/>
                      <a:gd name="T1" fmla="*/ 0 h 18"/>
                      <a:gd name="T2" fmla="*/ 15 w 20"/>
                      <a:gd name="T3" fmla="*/ 5 h 18"/>
                      <a:gd name="T4" fmla="*/ 20 w 20"/>
                      <a:gd name="T5" fmla="*/ 8 h 18"/>
                      <a:gd name="T6" fmla="*/ 14 w 20"/>
                      <a:gd name="T7" fmla="*/ 18 h 18"/>
                      <a:gd name="T8" fmla="*/ 0 w 20"/>
                      <a:gd name="T9" fmla="*/ 10 h 18"/>
                      <a:gd name="T10" fmla="*/ 15 w 20"/>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8">
                        <a:moveTo>
                          <a:pt x="15" y="0"/>
                        </a:moveTo>
                        <a:lnTo>
                          <a:pt x="15" y="5"/>
                        </a:lnTo>
                        <a:lnTo>
                          <a:pt x="20" y="8"/>
                        </a:lnTo>
                        <a:lnTo>
                          <a:pt x="14" y="18"/>
                        </a:lnTo>
                        <a:lnTo>
                          <a:pt x="0" y="10"/>
                        </a:lnTo>
                        <a:lnTo>
                          <a:pt x="15" y="0"/>
                        </a:lnTo>
                        <a:close/>
                      </a:path>
                    </a:pathLst>
                  </a:custGeom>
                  <a:grpFill/>
                  <a:ln w="6350" cmpd="sng">
                    <a:solidFill>
                      <a:schemeClr val="bg1">
                        <a:lumMod val="85000"/>
                      </a:schemeClr>
                    </a:solidFill>
                    <a:round/>
                    <a:headEnd/>
                    <a:tailEnd/>
                  </a:ln>
                </p:spPr>
                <p:txBody>
                  <a:bodyPr/>
                  <a:lstStyle/>
                  <a:p>
                    <a:endParaRPr lang="en-GB" dirty="0"/>
                  </a:p>
                </p:txBody>
              </p:sp>
            </p:grpSp>
          </p:grpSp>
          <p:grpSp>
            <p:nvGrpSpPr>
              <p:cNvPr id="156" name="Group 600"/>
              <p:cNvGrpSpPr>
                <a:grpSpLocks/>
              </p:cNvGrpSpPr>
              <p:nvPr/>
            </p:nvGrpSpPr>
            <p:grpSpPr bwMode="auto">
              <a:xfrm>
                <a:off x="3355" y="1651"/>
                <a:ext cx="188" cy="430"/>
                <a:chOff x="4790" y="2359"/>
                <a:chExt cx="252" cy="579"/>
              </a:xfrm>
              <a:grpFill/>
            </p:grpSpPr>
            <p:sp>
              <p:nvSpPr>
                <p:cNvPr id="224" name="Freeform 601"/>
                <p:cNvSpPr>
                  <a:spLocks/>
                </p:cNvSpPr>
                <p:nvPr/>
              </p:nvSpPr>
              <p:spPr bwMode="auto">
                <a:xfrm>
                  <a:off x="4790" y="2359"/>
                  <a:ext cx="252" cy="579"/>
                </a:xfrm>
                <a:custGeom>
                  <a:avLst/>
                  <a:gdLst>
                    <a:gd name="T0" fmla="*/ 175 w 252"/>
                    <a:gd name="T1" fmla="*/ 2 h 579"/>
                    <a:gd name="T2" fmla="*/ 171 w 252"/>
                    <a:gd name="T3" fmla="*/ 25 h 579"/>
                    <a:gd name="T4" fmla="*/ 173 w 252"/>
                    <a:gd name="T5" fmla="*/ 35 h 579"/>
                    <a:gd name="T6" fmla="*/ 132 w 252"/>
                    <a:gd name="T7" fmla="*/ 59 h 579"/>
                    <a:gd name="T8" fmla="*/ 108 w 252"/>
                    <a:gd name="T9" fmla="*/ 64 h 579"/>
                    <a:gd name="T10" fmla="*/ 102 w 252"/>
                    <a:gd name="T11" fmla="*/ 105 h 579"/>
                    <a:gd name="T12" fmla="*/ 80 w 252"/>
                    <a:gd name="T13" fmla="*/ 147 h 579"/>
                    <a:gd name="T14" fmla="*/ 64 w 252"/>
                    <a:gd name="T15" fmla="*/ 193 h 579"/>
                    <a:gd name="T16" fmla="*/ 59 w 252"/>
                    <a:gd name="T17" fmla="*/ 231 h 579"/>
                    <a:gd name="T18" fmla="*/ 37 w 252"/>
                    <a:gd name="T19" fmla="*/ 248 h 579"/>
                    <a:gd name="T20" fmla="*/ 19 w 252"/>
                    <a:gd name="T21" fmla="*/ 275 h 579"/>
                    <a:gd name="T22" fmla="*/ 19 w 252"/>
                    <a:gd name="T23" fmla="*/ 309 h 579"/>
                    <a:gd name="T24" fmla="*/ 32 w 252"/>
                    <a:gd name="T25" fmla="*/ 360 h 579"/>
                    <a:gd name="T26" fmla="*/ 28 w 252"/>
                    <a:gd name="T27" fmla="*/ 391 h 579"/>
                    <a:gd name="T28" fmla="*/ 14 w 252"/>
                    <a:gd name="T29" fmla="*/ 417 h 579"/>
                    <a:gd name="T30" fmla="*/ 11 w 252"/>
                    <a:gd name="T31" fmla="*/ 441 h 579"/>
                    <a:gd name="T32" fmla="*/ 2 w 252"/>
                    <a:gd name="T33" fmla="*/ 457 h 579"/>
                    <a:gd name="T34" fmla="*/ 0 w 252"/>
                    <a:gd name="T35" fmla="*/ 452 h 579"/>
                    <a:gd name="T36" fmla="*/ 4 w 252"/>
                    <a:gd name="T37" fmla="*/ 478 h 579"/>
                    <a:gd name="T38" fmla="*/ 10 w 252"/>
                    <a:gd name="T39" fmla="*/ 478 h 579"/>
                    <a:gd name="T40" fmla="*/ 11 w 252"/>
                    <a:gd name="T41" fmla="*/ 486 h 579"/>
                    <a:gd name="T42" fmla="*/ 15 w 252"/>
                    <a:gd name="T43" fmla="*/ 495 h 579"/>
                    <a:gd name="T44" fmla="*/ 35 w 252"/>
                    <a:gd name="T45" fmla="*/ 540 h 579"/>
                    <a:gd name="T46" fmla="*/ 31 w 252"/>
                    <a:gd name="T47" fmla="*/ 551 h 579"/>
                    <a:gd name="T48" fmla="*/ 36 w 252"/>
                    <a:gd name="T49" fmla="*/ 572 h 579"/>
                    <a:gd name="T50" fmla="*/ 57 w 252"/>
                    <a:gd name="T51" fmla="*/ 579 h 579"/>
                    <a:gd name="T52" fmla="*/ 92 w 252"/>
                    <a:gd name="T53" fmla="*/ 554 h 579"/>
                    <a:gd name="T54" fmla="*/ 103 w 252"/>
                    <a:gd name="T55" fmla="*/ 491 h 579"/>
                    <a:gd name="T56" fmla="*/ 108 w 252"/>
                    <a:gd name="T57" fmla="*/ 476 h 579"/>
                    <a:gd name="T58" fmla="*/ 109 w 252"/>
                    <a:gd name="T59" fmla="*/ 468 h 579"/>
                    <a:gd name="T60" fmla="*/ 112 w 252"/>
                    <a:gd name="T61" fmla="*/ 462 h 579"/>
                    <a:gd name="T62" fmla="*/ 130 w 252"/>
                    <a:gd name="T63" fmla="*/ 454 h 579"/>
                    <a:gd name="T64" fmla="*/ 138 w 252"/>
                    <a:gd name="T65" fmla="*/ 441 h 579"/>
                    <a:gd name="T66" fmla="*/ 118 w 252"/>
                    <a:gd name="T67" fmla="*/ 441 h 579"/>
                    <a:gd name="T68" fmla="*/ 113 w 252"/>
                    <a:gd name="T69" fmla="*/ 429 h 579"/>
                    <a:gd name="T70" fmla="*/ 143 w 252"/>
                    <a:gd name="T71" fmla="*/ 431 h 579"/>
                    <a:gd name="T72" fmla="*/ 139 w 252"/>
                    <a:gd name="T73" fmla="*/ 402 h 579"/>
                    <a:gd name="T74" fmla="*/ 124 w 252"/>
                    <a:gd name="T75" fmla="*/ 388 h 579"/>
                    <a:gd name="T76" fmla="*/ 98 w 252"/>
                    <a:gd name="T77" fmla="*/ 407 h 579"/>
                    <a:gd name="T78" fmla="*/ 114 w 252"/>
                    <a:gd name="T79" fmla="*/ 352 h 579"/>
                    <a:gd name="T80" fmla="*/ 120 w 252"/>
                    <a:gd name="T81" fmla="*/ 347 h 579"/>
                    <a:gd name="T82" fmla="*/ 119 w 252"/>
                    <a:gd name="T83" fmla="*/ 311 h 579"/>
                    <a:gd name="T84" fmla="*/ 129 w 252"/>
                    <a:gd name="T85" fmla="*/ 308 h 579"/>
                    <a:gd name="T86" fmla="*/ 133 w 252"/>
                    <a:gd name="T87" fmla="*/ 300 h 579"/>
                    <a:gd name="T88" fmla="*/ 148 w 252"/>
                    <a:gd name="T89" fmla="*/ 278 h 579"/>
                    <a:gd name="T90" fmla="*/ 203 w 252"/>
                    <a:gd name="T91" fmla="*/ 230 h 579"/>
                    <a:gd name="T92" fmla="*/ 203 w 252"/>
                    <a:gd name="T93" fmla="*/ 197 h 579"/>
                    <a:gd name="T94" fmla="*/ 212 w 252"/>
                    <a:gd name="T95" fmla="*/ 177 h 579"/>
                    <a:gd name="T96" fmla="*/ 216 w 252"/>
                    <a:gd name="T97" fmla="*/ 175 h 579"/>
                    <a:gd name="T98" fmla="*/ 250 w 252"/>
                    <a:gd name="T99" fmla="*/ 167 h 579"/>
                    <a:gd name="T100" fmla="*/ 245 w 252"/>
                    <a:gd name="T101" fmla="*/ 141 h 579"/>
                    <a:gd name="T102" fmla="*/ 241 w 252"/>
                    <a:gd name="T103" fmla="*/ 101 h 579"/>
                    <a:gd name="T104" fmla="*/ 230 w 252"/>
                    <a:gd name="T105" fmla="*/ 40 h 5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2" h="579">
                      <a:moveTo>
                        <a:pt x="185" y="0"/>
                      </a:moveTo>
                      <a:lnTo>
                        <a:pt x="175" y="2"/>
                      </a:lnTo>
                      <a:lnTo>
                        <a:pt x="177" y="10"/>
                      </a:lnTo>
                      <a:lnTo>
                        <a:pt x="171" y="25"/>
                      </a:lnTo>
                      <a:lnTo>
                        <a:pt x="176" y="33"/>
                      </a:lnTo>
                      <a:lnTo>
                        <a:pt x="173" y="35"/>
                      </a:lnTo>
                      <a:lnTo>
                        <a:pt x="140" y="30"/>
                      </a:lnTo>
                      <a:lnTo>
                        <a:pt x="132" y="59"/>
                      </a:lnTo>
                      <a:lnTo>
                        <a:pt x="123" y="53"/>
                      </a:lnTo>
                      <a:lnTo>
                        <a:pt x="108" y="64"/>
                      </a:lnTo>
                      <a:lnTo>
                        <a:pt x="98" y="89"/>
                      </a:lnTo>
                      <a:lnTo>
                        <a:pt x="102" y="105"/>
                      </a:lnTo>
                      <a:lnTo>
                        <a:pt x="85" y="130"/>
                      </a:lnTo>
                      <a:lnTo>
                        <a:pt x="80" y="147"/>
                      </a:lnTo>
                      <a:lnTo>
                        <a:pt x="68" y="153"/>
                      </a:lnTo>
                      <a:lnTo>
                        <a:pt x="64" y="193"/>
                      </a:lnTo>
                      <a:lnTo>
                        <a:pt x="51" y="219"/>
                      </a:lnTo>
                      <a:lnTo>
                        <a:pt x="59" y="231"/>
                      </a:lnTo>
                      <a:lnTo>
                        <a:pt x="59" y="242"/>
                      </a:lnTo>
                      <a:lnTo>
                        <a:pt x="37" y="248"/>
                      </a:lnTo>
                      <a:lnTo>
                        <a:pt x="21" y="262"/>
                      </a:lnTo>
                      <a:lnTo>
                        <a:pt x="19" y="275"/>
                      </a:lnTo>
                      <a:lnTo>
                        <a:pt x="24" y="288"/>
                      </a:lnTo>
                      <a:lnTo>
                        <a:pt x="19" y="309"/>
                      </a:lnTo>
                      <a:lnTo>
                        <a:pt x="21" y="342"/>
                      </a:lnTo>
                      <a:lnTo>
                        <a:pt x="32" y="360"/>
                      </a:lnTo>
                      <a:lnTo>
                        <a:pt x="20" y="376"/>
                      </a:lnTo>
                      <a:lnTo>
                        <a:pt x="28" y="391"/>
                      </a:lnTo>
                      <a:lnTo>
                        <a:pt x="25" y="409"/>
                      </a:lnTo>
                      <a:lnTo>
                        <a:pt x="14" y="417"/>
                      </a:lnTo>
                      <a:lnTo>
                        <a:pt x="9" y="431"/>
                      </a:lnTo>
                      <a:lnTo>
                        <a:pt x="11" y="441"/>
                      </a:lnTo>
                      <a:lnTo>
                        <a:pt x="8" y="454"/>
                      </a:lnTo>
                      <a:lnTo>
                        <a:pt x="2" y="457"/>
                      </a:lnTo>
                      <a:lnTo>
                        <a:pt x="1" y="447"/>
                      </a:lnTo>
                      <a:lnTo>
                        <a:pt x="0" y="452"/>
                      </a:lnTo>
                      <a:lnTo>
                        <a:pt x="1" y="470"/>
                      </a:lnTo>
                      <a:lnTo>
                        <a:pt x="4" y="478"/>
                      </a:lnTo>
                      <a:lnTo>
                        <a:pt x="9" y="475"/>
                      </a:lnTo>
                      <a:lnTo>
                        <a:pt x="10" y="478"/>
                      </a:lnTo>
                      <a:lnTo>
                        <a:pt x="5" y="484"/>
                      </a:lnTo>
                      <a:lnTo>
                        <a:pt x="11" y="486"/>
                      </a:lnTo>
                      <a:lnTo>
                        <a:pt x="11" y="495"/>
                      </a:lnTo>
                      <a:lnTo>
                        <a:pt x="15" y="495"/>
                      </a:lnTo>
                      <a:lnTo>
                        <a:pt x="14" y="510"/>
                      </a:lnTo>
                      <a:lnTo>
                        <a:pt x="35" y="540"/>
                      </a:lnTo>
                      <a:lnTo>
                        <a:pt x="29" y="545"/>
                      </a:lnTo>
                      <a:lnTo>
                        <a:pt x="31" y="551"/>
                      </a:lnTo>
                      <a:lnTo>
                        <a:pt x="26" y="553"/>
                      </a:lnTo>
                      <a:lnTo>
                        <a:pt x="36" y="572"/>
                      </a:lnTo>
                      <a:lnTo>
                        <a:pt x="32" y="579"/>
                      </a:lnTo>
                      <a:lnTo>
                        <a:pt x="57" y="579"/>
                      </a:lnTo>
                      <a:lnTo>
                        <a:pt x="63" y="557"/>
                      </a:lnTo>
                      <a:lnTo>
                        <a:pt x="92" y="554"/>
                      </a:lnTo>
                      <a:lnTo>
                        <a:pt x="106" y="507"/>
                      </a:lnTo>
                      <a:lnTo>
                        <a:pt x="103" y="491"/>
                      </a:lnTo>
                      <a:lnTo>
                        <a:pt x="107" y="490"/>
                      </a:lnTo>
                      <a:lnTo>
                        <a:pt x="108" y="476"/>
                      </a:lnTo>
                      <a:lnTo>
                        <a:pt x="100" y="471"/>
                      </a:lnTo>
                      <a:lnTo>
                        <a:pt x="109" y="468"/>
                      </a:lnTo>
                      <a:lnTo>
                        <a:pt x="97" y="465"/>
                      </a:lnTo>
                      <a:lnTo>
                        <a:pt x="112" y="462"/>
                      </a:lnTo>
                      <a:lnTo>
                        <a:pt x="123" y="448"/>
                      </a:lnTo>
                      <a:lnTo>
                        <a:pt x="130" y="454"/>
                      </a:lnTo>
                      <a:lnTo>
                        <a:pt x="138" y="446"/>
                      </a:lnTo>
                      <a:lnTo>
                        <a:pt x="138" y="441"/>
                      </a:lnTo>
                      <a:lnTo>
                        <a:pt x="144" y="438"/>
                      </a:lnTo>
                      <a:lnTo>
                        <a:pt x="118" y="441"/>
                      </a:lnTo>
                      <a:lnTo>
                        <a:pt x="99" y="433"/>
                      </a:lnTo>
                      <a:lnTo>
                        <a:pt x="113" y="429"/>
                      </a:lnTo>
                      <a:lnTo>
                        <a:pt x="130" y="437"/>
                      </a:lnTo>
                      <a:lnTo>
                        <a:pt x="143" y="431"/>
                      </a:lnTo>
                      <a:lnTo>
                        <a:pt x="148" y="417"/>
                      </a:lnTo>
                      <a:lnTo>
                        <a:pt x="139" y="402"/>
                      </a:lnTo>
                      <a:lnTo>
                        <a:pt x="142" y="401"/>
                      </a:lnTo>
                      <a:lnTo>
                        <a:pt x="124" y="388"/>
                      </a:lnTo>
                      <a:lnTo>
                        <a:pt x="110" y="405"/>
                      </a:lnTo>
                      <a:lnTo>
                        <a:pt x="98" y="407"/>
                      </a:lnTo>
                      <a:lnTo>
                        <a:pt x="116" y="395"/>
                      </a:lnTo>
                      <a:lnTo>
                        <a:pt x="114" y="352"/>
                      </a:lnTo>
                      <a:lnTo>
                        <a:pt x="116" y="344"/>
                      </a:lnTo>
                      <a:lnTo>
                        <a:pt x="120" y="347"/>
                      </a:lnTo>
                      <a:lnTo>
                        <a:pt x="123" y="323"/>
                      </a:lnTo>
                      <a:lnTo>
                        <a:pt x="119" y="311"/>
                      </a:lnTo>
                      <a:lnTo>
                        <a:pt x="126" y="314"/>
                      </a:lnTo>
                      <a:lnTo>
                        <a:pt x="129" y="308"/>
                      </a:lnTo>
                      <a:lnTo>
                        <a:pt x="129" y="294"/>
                      </a:lnTo>
                      <a:lnTo>
                        <a:pt x="133" y="300"/>
                      </a:lnTo>
                      <a:lnTo>
                        <a:pt x="139" y="291"/>
                      </a:lnTo>
                      <a:lnTo>
                        <a:pt x="148" y="278"/>
                      </a:lnTo>
                      <a:lnTo>
                        <a:pt x="182" y="258"/>
                      </a:lnTo>
                      <a:lnTo>
                        <a:pt x="203" y="230"/>
                      </a:lnTo>
                      <a:lnTo>
                        <a:pt x="195" y="212"/>
                      </a:lnTo>
                      <a:lnTo>
                        <a:pt x="203" y="197"/>
                      </a:lnTo>
                      <a:lnTo>
                        <a:pt x="201" y="187"/>
                      </a:lnTo>
                      <a:lnTo>
                        <a:pt x="212" y="177"/>
                      </a:lnTo>
                      <a:lnTo>
                        <a:pt x="208" y="169"/>
                      </a:lnTo>
                      <a:lnTo>
                        <a:pt x="216" y="175"/>
                      </a:lnTo>
                      <a:lnTo>
                        <a:pt x="220" y="162"/>
                      </a:lnTo>
                      <a:lnTo>
                        <a:pt x="250" y="167"/>
                      </a:lnTo>
                      <a:lnTo>
                        <a:pt x="252" y="160"/>
                      </a:lnTo>
                      <a:lnTo>
                        <a:pt x="245" y="141"/>
                      </a:lnTo>
                      <a:lnTo>
                        <a:pt x="250" y="121"/>
                      </a:lnTo>
                      <a:lnTo>
                        <a:pt x="241" y="101"/>
                      </a:lnTo>
                      <a:lnTo>
                        <a:pt x="242" y="59"/>
                      </a:lnTo>
                      <a:lnTo>
                        <a:pt x="230" y="40"/>
                      </a:lnTo>
                      <a:lnTo>
                        <a:pt x="185" y="0"/>
                      </a:lnTo>
                      <a:close/>
                    </a:path>
                  </a:pathLst>
                </a:custGeom>
                <a:grpFill/>
                <a:ln w="6350" cmpd="sng">
                  <a:solidFill>
                    <a:schemeClr val="bg1">
                      <a:lumMod val="85000"/>
                    </a:schemeClr>
                  </a:solidFill>
                  <a:round/>
                  <a:headEnd/>
                  <a:tailEnd/>
                </a:ln>
              </p:spPr>
              <p:txBody>
                <a:bodyPr/>
                <a:lstStyle/>
                <a:p>
                  <a:endParaRPr lang="en-GB" dirty="0"/>
                </a:p>
              </p:txBody>
            </p:sp>
            <p:grpSp>
              <p:nvGrpSpPr>
                <p:cNvPr id="225" name="Group 602"/>
                <p:cNvGrpSpPr>
                  <a:grpSpLocks/>
                </p:cNvGrpSpPr>
                <p:nvPr/>
              </p:nvGrpSpPr>
              <p:grpSpPr bwMode="auto">
                <a:xfrm>
                  <a:off x="4890" y="2832"/>
                  <a:ext cx="51" cy="58"/>
                  <a:chOff x="4890" y="2832"/>
                  <a:chExt cx="51" cy="58"/>
                </a:xfrm>
                <a:grpFill/>
              </p:grpSpPr>
              <p:sp>
                <p:nvSpPr>
                  <p:cNvPr id="226" name="Freeform 603"/>
                  <p:cNvSpPr>
                    <a:spLocks/>
                  </p:cNvSpPr>
                  <p:nvPr/>
                </p:nvSpPr>
                <p:spPr bwMode="auto">
                  <a:xfrm>
                    <a:off x="4926" y="2832"/>
                    <a:ext cx="15" cy="33"/>
                  </a:xfrm>
                  <a:custGeom>
                    <a:avLst/>
                    <a:gdLst>
                      <a:gd name="T0" fmla="*/ 0 w 15"/>
                      <a:gd name="T1" fmla="*/ 33 h 33"/>
                      <a:gd name="T2" fmla="*/ 13 w 15"/>
                      <a:gd name="T3" fmla="*/ 17 h 33"/>
                      <a:gd name="T4" fmla="*/ 12 w 15"/>
                      <a:gd name="T5" fmla="*/ 6 h 33"/>
                      <a:gd name="T6" fmla="*/ 15 w 15"/>
                      <a:gd name="T7" fmla="*/ 0 h 33"/>
                      <a:gd name="T8" fmla="*/ 10 w 15"/>
                      <a:gd name="T9" fmla="*/ 0 h 33"/>
                      <a:gd name="T10" fmla="*/ 1 w 15"/>
                      <a:gd name="T11" fmla="*/ 12 h 33"/>
                      <a:gd name="T12" fmla="*/ 0 w 15"/>
                      <a:gd name="T13" fmla="*/ 3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33">
                        <a:moveTo>
                          <a:pt x="0" y="33"/>
                        </a:moveTo>
                        <a:lnTo>
                          <a:pt x="13" y="17"/>
                        </a:lnTo>
                        <a:lnTo>
                          <a:pt x="12" y="6"/>
                        </a:lnTo>
                        <a:lnTo>
                          <a:pt x="15" y="0"/>
                        </a:lnTo>
                        <a:lnTo>
                          <a:pt x="10" y="0"/>
                        </a:lnTo>
                        <a:lnTo>
                          <a:pt x="1" y="12"/>
                        </a:lnTo>
                        <a:lnTo>
                          <a:pt x="0" y="33"/>
                        </a:lnTo>
                        <a:close/>
                      </a:path>
                    </a:pathLst>
                  </a:custGeom>
                  <a:grpFill/>
                  <a:ln w="6350" cmpd="sng">
                    <a:solidFill>
                      <a:schemeClr val="bg1">
                        <a:lumMod val="85000"/>
                      </a:schemeClr>
                    </a:solidFill>
                    <a:round/>
                    <a:headEnd/>
                    <a:tailEnd/>
                  </a:ln>
                </p:spPr>
                <p:txBody>
                  <a:bodyPr/>
                  <a:lstStyle/>
                  <a:p>
                    <a:endParaRPr lang="en-GB" dirty="0"/>
                  </a:p>
                </p:txBody>
              </p:sp>
              <p:sp>
                <p:nvSpPr>
                  <p:cNvPr id="227" name="Freeform 604"/>
                  <p:cNvSpPr>
                    <a:spLocks/>
                  </p:cNvSpPr>
                  <p:nvPr/>
                </p:nvSpPr>
                <p:spPr bwMode="auto">
                  <a:xfrm>
                    <a:off x="4890" y="2863"/>
                    <a:ext cx="10" cy="27"/>
                  </a:xfrm>
                  <a:custGeom>
                    <a:avLst/>
                    <a:gdLst>
                      <a:gd name="T0" fmla="*/ 0 w 10"/>
                      <a:gd name="T1" fmla="*/ 27 h 27"/>
                      <a:gd name="T2" fmla="*/ 10 w 10"/>
                      <a:gd name="T3" fmla="*/ 0 h 27"/>
                      <a:gd name="T4" fmla="*/ 2 w 10"/>
                      <a:gd name="T5" fmla="*/ 13 h 27"/>
                      <a:gd name="T6" fmla="*/ 0 w 10"/>
                      <a:gd name="T7" fmla="*/ 27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0" y="27"/>
                        </a:moveTo>
                        <a:lnTo>
                          <a:pt x="10" y="0"/>
                        </a:lnTo>
                        <a:lnTo>
                          <a:pt x="2" y="13"/>
                        </a:lnTo>
                        <a:lnTo>
                          <a:pt x="0" y="27"/>
                        </a:lnTo>
                        <a:close/>
                      </a:path>
                    </a:pathLst>
                  </a:custGeom>
                  <a:grpFill/>
                  <a:ln w="6350" cmpd="sng">
                    <a:solidFill>
                      <a:schemeClr val="bg1">
                        <a:lumMod val="85000"/>
                      </a:schemeClr>
                    </a:solidFill>
                    <a:round/>
                    <a:headEnd/>
                    <a:tailEnd/>
                  </a:ln>
                </p:spPr>
                <p:txBody>
                  <a:bodyPr/>
                  <a:lstStyle/>
                  <a:p>
                    <a:endParaRPr lang="en-GB" dirty="0"/>
                  </a:p>
                </p:txBody>
              </p:sp>
            </p:grpSp>
          </p:grpSp>
          <p:sp>
            <p:nvSpPr>
              <p:cNvPr id="157" name="Freeform 605"/>
              <p:cNvSpPr>
                <a:spLocks/>
              </p:cNvSpPr>
              <p:nvPr/>
            </p:nvSpPr>
            <p:spPr bwMode="auto">
              <a:xfrm>
                <a:off x="3282" y="2247"/>
                <a:ext cx="63" cy="37"/>
              </a:xfrm>
              <a:custGeom>
                <a:avLst/>
                <a:gdLst>
                  <a:gd name="T0" fmla="*/ 22 w 84"/>
                  <a:gd name="T1" fmla="*/ 1 h 50"/>
                  <a:gd name="T2" fmla="*/ 41 w 84"/>
                  <a:gd name="T3" fmla="*/ 0 h 50"/>
                  <a:gd name="T4" fmla="*/ 50 w 84"/>
                  <a:gd name="T5" fmla="*/ 4 h 50"/>
                  <a:gd name="T6" fmla="*/ 53 w 84"/>
                  <a:gd name="T7" fmla="*/ 13 h 50"/>
                  <a:gd name="T8" fmla="*/ 63 w 84"/>
                  <a:gd name="T9" fmla="*/ 16 h 50"/>
                  <a:gd name="T10" fmla="*/ 63 w 84"/>
                  <a:gd name="T11" fmla="*/ 21 h 50"/>
                  <a:gd name="T12" fmla="*/ 59 w 84"/>
                  <a:gd name="T13" fmla="*/ 21 h 50"/>
                  <a:gd name="T14" fmla="*/ 59 w 84"/>
                  <a:gd name="T15" fmla="*/ 28 h 50"/>
                  <a:gd name="T16" fmla="*/ 48 w 84"/>
                  <a:gd name="T17" fmla="*/ 24 h 50"/>
                  <a:gd name="T18" fmla="*/ 44 w 84"/>
                  <a:gd name="T19" fmla="*/ 36 h 50"/>
                  <a:gd name="T20" fmla="*/ 35 w 84"/>
                  <a:gd name="T21" fmla="*/ 27 h 50"/>
                  <a:gd name="T22" fmla="*/ 26 w 84"/>
                  <a:gd name="T23" fmla="*/ 36 h 50"/>
                  <a:gd name="T24" fmla="*/ 15 w 84"/>
                  <a:gd name="T25" fmla="*/ 37 h 50"/>
                  <a:gd name="T26" fmla="*/ 11 w 84"/>
                  <a:gd name="T27" fmla="*/ 27 h 50"/>
                  <a:gd name="T28" fmla="*/ 6 w 84"/>
                  <a:gd name="T29" fmla="*/ 27 h 50"/>
                  <a:gd name="T30" fmla="*/ 1 w 84"/>
                  <a:gd name="T31" fmla="*/ 32 h 50"/>
                  <a:gd name="T32" fmla="*/ 0 w 84"/>
                  <a:gd name="T33" fmla="*/ 25 h 50"/>
                  <a:gd name="T34" fmla="*/ 14 w 84"/>
                  <a:gd name="T35" fmla="*/ 3 h 50"/>
                  <a:gd name="T36" fmla="*/ 22 w 84"/>
                  <a:gd name="T37" fmla="*/ 1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4" h="50">
                    <a:moveTo>
                      <a:pt x="29" y="1"/>
                    </a:moveTo>
                    <a:lnTo>
                      <a:pt x="54" y="0"/>
                    </a:lnTo>
                    <a:lnTo>
                      <a:pt x="67" y="5"/>
                    </a:lnTo>
                    <a:lnTo>
                      <a:pt x="71" y="18"/>
                    </a:lnTo>
                    <a:lnTo>
                      <a:pt x="84" y="22"/>
                    </a:lnTo>
                    <a:lnTo>
                      <a:pt x="84" y="28"/>
                    </a:lnTo>
                    <a:lnTo>
                      <a:pt x="78" y="29"/>
                    </a:lnTo>
                    <a:lnTo>
                      <a:pt x="79" y="38"/>
                    </a:lnTo>
                    <a:lnTo>
                      <a:pt x="64" y="33"/>
                    </a:lnTo>
                    <a:lnTo>
                      <a:pt x="58" y="49"/>
                    </a:lnTo>
                    <a:lnTo>
                      <a:pt x="47" y="36"/>
                    </a:lnTo>
                    <a:lnTo>
                      <a:pt x="35" y="48"/>
                    </a:lnTo>
                    <a:lnTo>
                      <a:pt x="20" y="50"/>
                    </a:lnTo>
                    <a:lnTo>
                      <a:pt x="15" y="36"/>
                    </a:lnTo>
                    <a:lnTo>
                      <a:pt x="8" y="36"/>
                    </a:lnTo>
                    <a:lnTo>
                      <a:pt x="1" y="43"/>
                    </a:lnTo>
                    <a:lnTo>
                      <a:pt x="0" y="34"/>
                    </a:lnTo>
                    <a:lnTo>
                      <a:pt x="19" y="4"/>
                    </a:lnTo>
                    <a:lnTo>
                      <a:pt x="29" y="1"/>
                    </a:lnTo>
                    <a:close/>
                  </a:path>
                </a:pathLst>
              </a:custGeom>
              <a:grpFill/>
              <a:ln w="6350" cmpd="sng">
                <a:solidFill>
                  <a:schemeClr val="bg1">
                    <a:lumMod val="85000"/>
                  </a:schemeClr>
                </a:solidFill>
                <a:round/>
                <a:headEnd/>
                <a:tailEnd/>
              </a:ln>
            </p:spPr>
            <p:txBody>
              <a:bodyPr/>
              <a:lstStyle/>
              <a:p>
                <a:endParaRPr lang="en-GB" dirty="0"/>
              </a:p>
            </p:txBody>
          </p:sp>
          <p:grpSp>
            <p:nvGrpSpPr>
              <p:cNvPr id="158" name="Group 606"/>
              <p:cNvGrpSpPr>
                <a:grpSpLocks/>
              </p:cNvGrpSpPr>
              <p:nvPr/>
            </p:nvGrpSpPr>
            <p:grpSpPr bwMode="auto">
              <a:xfrm>
                <a:off x="3572" y="2361"/>
                <a:ext cx="269" cy="115"/>
                <a:chOff x="5081" y="3315"/>
                <a:chExt cx="362" cy="154"/>
              </a:xfrm>
              <a:grpFill/>
            </p:grpSpPr>
            <p:sp>
              <p:nvSpPr>
                <p:cNvPr id="222" name="Freeform 607"/>
                <p:cNvSpPr>
                  <a:spLocks/>
                </p:cNvSpPr>
                <p:nvPr/>
              </p:nvSpPr>
              <p:spPr bwMode="auto">
                <a:xfrm>
                  <a:off x="5081" y="3315"/>
                  <a:ext cx="58" cy="49"/>
                </a:xfrm>
                <a:custGeom>
                  <a:avLst/>
                  <a:gdLst>
                    <a:gd name="T0" fmla="*/ 38 w 58"/>
                    <a:gd name="T1" fmla="*/ 2 h 49"/>
                    <a:gd name="T2" fmla="*/ 22 w 58"/>
                    <a:gd name="T3" fmla="*/ 0 h 49"/>
                    <a:gd name="T4" fmla="*/ 5 w 58"/>
                    <a:gd name="T5" fmla="*/ 6 h 49"/>
                    <a:gd name="T6" fmla="*/ 9 w 58"/>
                    <a:gd name="T7" fmla="*/ 14 h 49"/>
                    <a:gd name="T8" fmla="*/ 0 w 58"/>
                    <a:gd name="T9" fmla="*/ 33 h 49"/>
                    <a:gd name="T10" fmla="*/ 11 w 58"/>
                    <a:gd name="T11" fmla="*/ 35 h 49"/>
                    <a:gd name="T12" fmla="*/ 4 w 58"/>
                    <a:gd name="T13" fmla="*/ 41 h 49"/>
                    <a:gd name="T14" fmla="*/ 3 w 58"/>
                    <a:gd name="T15" fmla="*/ 49 h 49"/>
                    <a:gd name="T16" fmla="*/ 29 w 58"/>
                    <a:gd name="T17" fmla="*/ 27 h 49"/>
                    <a:gd name="T18" fmla="*/ 54 w 58"/>
                    <a:gd name="T19" fmla="*/ 26 h 49"/>
                    <a:gd name="T20" fmla="*/ 58 w 58"/>
                    <a:gd name="T21" fmla="*/ 20 h 49"/>
                    <a:gd name="T22" fmla="*/ 41 w 58"/>
                    <a:gd name="T23" fmla="*/ 12 h 49"/>
                    <a:gd name="T24" fmla="*/ 38 w 58"/>
                    <a:gd name="T25" fmla="*/ 2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49">
                      <a:moveTo>
                        <a:pt x="38" y="2"/>
                      </a:moveTo>
                      <a:lnTo>
                        <a:pt x="22" y="0"/>
                      </a:lnTo>
                      <a:lnTo>
                        <a:pt x="5" y="6"/>
                      </a:lnTo>
                      <a:lnTo>
                        <a:pt x="9" y="14"/>
                      </a:lnTo>
                      <a:lnTo>
                        <a:pt x="0" y="33"/>
                      </a:lnTo>
                      <a:lnTo>
                        <a:pt x="11" y="35"/>
                      </a:lnTo>
                      <a:lnTo>
                        <a:pt x="4" y="41"/>
                      </a:lnTo>
                      <a:lnTo>
                        <a:pt x="3" y="49"/>
                      </a:lnTo>
                      <a:lnTo>
                        <a:pt x="29" y="27"/>
                      </a:lnTo>
                      <a:lnTo>
                        <a:pt x="54" y="26"/>
                      </a:lnTo>
                      <a:lnTo>
                        <a:pt x="58" y="20"/>
                      </a:lnTo>
                      <a:lnTo>
                        <a:pt x="41" y="12"/>
                      </a:lnTo>
                      <a:lnTo>
                        <a:pt x="38" y="2"/>
                      </a:lnTo>
                      <a:close/>
                    </a:path>
                  </a:pathLst>
                </a:custGeom>
                <a:grpFill/>
                <a:ln w="6350" cmpd="sng">
                  <a:solidFill>
                    <a:schemeClr val="bg1">
                      <a:lumMod val="85000"/>
                    </a:schemeClr>
                  </a:solidFill>
                  <a:round/>
                  <a:headEnd/>
                  <a:tailEnd/>
                </a:ln>
              </p:spPr>
              <p:txBody>
                <a:bodyPr/>
                <a:lstStyle/>
                <a:p>
                  <a:endParaRPr lang="en-GB" dirty="0"/>
                </a:p>
              </p:txBody>
            </p:sp>
            <p:sp>
              <p:nvSpPr>
                <p:cNvPr id="223" name="Freeform 608"/>
                <p:cNvSpPr>
                  <a:spLocks/>
                </p:cNvSpPr>
                <p:nvPr/>
              </p:nvSpPr>
              <p:spPr bwMode="auto">
                <a:xfrm>
                  <a:off x="5083" y="3315"/>
                  <a:ext cx="360" cy="154"/>
                </a:xfrm>
                <a:custGeom>
                  <a:avLst/>
                  <a:gdLst>
                    <a:gd name="T0" fmla="*/ 12 w 360"/>
                    <a:gd name="T1" fmla="*/ 45 h 154"/>
                    <a:gd name="T2" fmla="*/ 30 w 360"/>
                    <a:gd name="T3" fmla="*/ 39 h 154"/>
                    <a:gd name="T4" fmla="*/ 56 w 360"/>
                    <a:gd name="T5" fmla="*/ 41 h 154"/>
                    <a:gd name="T6" fmla="*/ 56 w 360"/>
                    <a:gd name="T7" fmla="*/ 35 h 154"/>
                    <a:gd name="T8" fmla="*/ 59 w 360"/>
                    <a:gd name="T9" fmla="*/ 31 h 154"/>
                    <a:gd name="T10" fmla="*/ 60 w 360"/>
                    <a:gd name="T11" fmla="*/ 21 h 154"/>
                    <a:gd name="T12" fmla="*/ 120 w 360"/>
                    <a:gd name="T13" fmla="*/ 8 h 154"/>
                    <a:gd name="T14" fmla="*/ 174 w 360"/>
                    <a:gd name="T15" fmla="*/ 0 h 154"/>
                    <a:gd name="T16" fmla="*/ 192 w 360"/>
                    <a:gd name="T17" fmla="*/ 8 h 154"/>
                    <a:gd name="T18" fmla="*/ 230 w 360"/>
                    <a:gd name="T19" fmla="*/ 30 h 154"/>
                    <a:gd name="T20" fmla="*/ 275 w 360"/>
                    <a:gd name="T21" fmla="*/ 27 h 154"/>
                    <a:gd name="T22" fmla="*/ 312 w 360"/>
                    <a:gd name="T23" fmla="*/ 14 h 154"/>
                    <a:gd name="T24" fmla="*/ 335 w 360"/>
                    <a:gd name="T25" fmla="*/ 26 h 154"/>
                    <a:gd name="T26" fmla="*/ 357 w 360"/>
                    <a:gd name="T27" fmla="*/ 56 h 154"/>
                    <a:gd name="T28" fmla="*/ 351 w 360"/>
                    <a:gd name="T29" fmla="*/ 77 h 154"/>
                    <a:gd name="T30" fmla="*/ 360 w 360"/>
                    <a:gd name="T31" fmla="*/ 114 h 154"/>
                    <a:gd name="T32" fmla="*/ 352 w 360"/>
                    <a:gd name="T33" fmla="*/ 121 h 154"/>
                    <a:gd name="T34" fmla="*/ 325 w 360"/>
                    <a:gd name="T35" fmla="*/ 115 h 154"/>
                    <a:gd name="T36" fmla="*/ 310 w 360"/>
                    <a:gd name="T37" fmla="*/ 119 h 154"/>
                    <a:gd name="T38" fmla="*/ 282 w 360"/>
                    <a:gd name="T39" fmla="*/ 122 h 154"/>
                    <a:gd name="T40" fmla="*/ 237 w 360"/>
                    <a:gd name="T41" fmla="*/ 128 h 154"/>
                    <a:gd name="T42" fmla="*/ 203 w 360"/>
                    <a:gd name="T43" fmla="*/ 130 h 154"/>
                    <a:gd name="T44" fmla="*/ 203 w 360"/>
                    <a:gd name="T45" fmla="*/ 145 h 154"/>
                    <a:gd name="T46" fmla="*/ 193 w 360"/>
                    <a:gd name="T47" fmla="*/ 154 h 154"/>
                    <a:gd name="T48" fmla="*/ 190 w 360"/>
                    <a:gd name="T49" fmla="*/ 139 h 154"/>
                    <a:gd name="T50" fmla="*/ 191 w 360"/>
                    <a:gd name="T51" fmla="*/ 130 h 154"/>
                    <a:gd name="T52" fmla="*/ 169 w 360"/>
                    <a:gd name="T53" fmla="*/ 132 h 154"/>
                    <a:gd name="T54" fmla="*/ 154 w 360"/>
                    <a:gd name="T55" fmla="*/ 142 h 154"/>
                    <a:gd name="T56" fmla="*/ 92 w 360"/>
                    <a:gd name="T57" fmla="*/ 129 h 154"/>
                    <a:gd name="T58" fmla="*/ 84 w 360"/>
                    <a:gd name="T59" fmla="*/ 144 h 154"/>
                    <a:gd name="T60" fmla="*/ 61 w 360"/>
                    <a:gd name="T61" fmla="*/ 144 h 154"/>
                    <a:gd name="T62" fmla="*/ 52 w 360"/>
                    <a:gd name="T63" fmla="*/ 136 h 154"/>
                    <a:gd name="T64" fmla="*/ 37 w 360"/>
                    <a:gd name="T65" fmla="*/ 136 h 154"/>
                    <a:gd name="T66" fmla="*/ 25 w 360"/>
                    <a:gd name="T67" fmla="*/ 135 h 154"/>
                    <a:gd name="T68" fmla="*/ 24 w 360"/>
                    <a:gd name="T69" fmla="*/ 126 h 154"/>
                    <a:gd name="T70" fmla="*/ 22 w 360"/>
                    <a:gd name="T71" fmla="*/ 116 h 154"/>
                    <a:gd name="T72" fmla="*/ 18 w 360"/>
                    <a:gd name="T73" fmla="*/ 109 h 154"/>
                    <a:gd name="T74" fmla="*/ 3 w 360"/>
                    <a:gd name="T75" fmla="*/ 95 h 154"/>
                    <a:gd name="T76" fmla="*/ 10 w 360"/>
                    <a:gd name="T77" fmla="*/ 91 h 154"/>
                    <a:gd name="T78" fmla="*/ 12 w 360"/>
                    <a:gd name="T79" fmla="*/ 86 h 154"/>
                    <a:gd name="T80" fmla="*/ 11 w 360"/>
                    <a:gd name="T81" fmla="*/ 72 h 154"/>
                    <a:gd name="T82" fmla="*/ 0 w 360"/>
                    <a:gd name="T83" fmla="*/ 65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60" h="154">
                      <a:moveTo>
                        <a:pt x="4" y="51"/>
                      </a:moveTo>
                      <a:lnTo>
                        <a:pt x="12" y="45"/>
                      </a:lnTo>
                      <a:lnTo>
                        <a:pt x="31" y="43"/>
                      </a:lnTo>
                      <a:lnTo>
                        <a:pt x="30" y="39"/>
                      </a:lnTo>
                      <a:lnTo>
                        <a:pt x="52" y="41"/>
                      </a:lnTo>
                      <a:lnTo>
                        <a:pt x="56" y="41"/>
                      </a:lnTo>
                      <a:lnTo>
                        <a:pt x="52" y="36"/>
                      </a:lnTo>
                      <a:lnTo>
                        <a:pt x="56" y="35"/>
                      </a:lnTo>
                      <a:lnTo>
                        <a:pt x="72" y="33"/>
                      </a:lnTo>
                      <a:lnTo>
                        <a:pt x="59" y="31"/>
                      </a:lnTo>
                      <a:lnTo>
                        <a:pt x="56" y="27"/>
                      </a:lnTo>
                      <a:lnTo>
                        <a:pt x="60" y="21"/>
                      </a:lnTo>
                      <a:lnTo>
                        <a:pt x="96" y="27"/>
                      </a:lnTo>
                      <a:lnTo>
                        <a:pt x="120" y="8"/>
                      </a:lnTo>
                      <a:lnTo>
                        <a:pt x="139" y="1"/>
                      </a:lnTo>
                      <a:lnTo>
                        <a:pt x="174" y="0"/>
                      </a:lnTo>
                      <a:lnTo>
                        <a:pt x="184" y="10"/>
                      </a:lnTo>
                      <a:lnTo>
                        <a:pt x="192" y="8"/>
                      </a:lnTo>
                      <a:lnTo>
                        <a:pt x="197" y="20"/>
                      </a:lnTo>
                      <a:lnTo>
                        <a:pt x="230" y="30"/>
                      </a:lnTo>
                      <a:lnTo>
                        <a:pt x="255" y="24"/>
                      </a:lnTo>
                      <a:lnTo>
                        <a:pt x="275" y="27"/>
                      </a:lnTo>
                      <a:lnTo>
                        <a:pt x="297" y="11"/>
                      </a:lnTo>
                      <a:lnTo>
                        <a:pt x="312" y="14"/>
                      </a:lnTo>
                      <a:lnTo>
                        <a:pt x="321" y="12"/>
                      </a:lnTo>
                      <a:lnTo>
                        <a:pt x="335" y="26"/>
                      </a:lnTo>
                      <a:lnTo>
                        <a:pt x="342" y="46"/>
                      </a:lnTo>
                      <a:lnTo>
                        <a:pt x="357" y="56"/>
                      </a:lnTo>
                      <a:lnTo>
                        <a:pt x="348" y="67"/>
                      </a:lnTo>
                      <a:lnTo>
                        <a:pt x="351" y="77"/>
                      </a:lnTo>
                      <a:lnTo>
                        <a:pt x="351" y="105"/>
                      </a:lnTo>
                      <a:lnTo>
                        <a:pt x="360" y="114"/>
                      </a:lnTo>
                      <a:lnTo>
                        <a:pt x="360" y="120"/>
                      </a:lnTo>
                      <a:lnTo>
                        <a:pt x="352" y="121"/>
                      </a:lnTo>
                      <a:lnTo>
                        <a:pt x="350" y="118"/>
                      </a:lnTo>
                      <a:lnTo>
                        <a:pt x="325" y="115"/>
                      </a:lnTo>
                      <a:lnTo>
                        <a:pt x="316" y="122"/>
                      </a:lnTo>
                      <a:lnTo>
                        <a:pt x="310" y="119"/>
                      </a:lnTo>
                      <a:lnTo>
                        <a:pt x="302" y="124"/>
                      </a:lnTo>
                      <a:lnTo>
                        <a:pt x="282" y="122"/>
                      </a:lnTo>
                      <a:lnTo>
                        <a:pt x="252" y="134"/>
                      </a:lnTo>
                      <a:lnTo>
                        <a:pt x="237" y="128"/>
                      </a:lnTo>
                      <a:lnTo>
                        <a:pt x="219" y="135"/>
                      </a:lnTo>
                      <a:lnTo>
                        <a:pt x="203" y="130"/>
                      </a:lnTo>
                      <a:lnTo>
                        <a:pt x="200" y="139"/>
                      </a:lnTo>
                      <a:lnTo>
                        <a:pt x="203" y="145"/>
                      </a:lnTo>
                      <a:lnTo>
                        <a:pt x="197" y="145"/>
                      </a:lnTo>
                      <a:lnTo>
                        <a:pt x="193" y="154"/>
                      </a:lnTo>
                      <a:lnTo>
                        <a:pt x="189" y="150"/>
                      </a:lnTo>
                      <a:lnTo>
                        <a:pt x="190" y="139"/>
                      </a:lnTo>
                      <a:lnTo>
                        <a:pt x="194" y="134"/>
                      </a:lnTo>
                      <a:lnTo>
                        <a:pt x="191" y="130"/>
                      </a:lnTo>
                      <a:lnTo>
                        <a:pt x="181" y="138"/>
                      </a:lnTo>
                      <a:lnTo>
                        <a:pt x="169" y="132"/>
                      </a:lnTo>
                      <a:lnTo>
                        <a:pt x="161" y="134"/>
                      </a:lnTo>
                      <a:lnTo>
                        <a:pt x="154" y="142"/>
                      </a:lnTo>
                      <a:lnTo>
                        <a:pt x="130" y="149"/>
                      </a:lnTo>
                      <a:lnTo>
                        <a:pt x="92" y="129"/>
                      </a:lnTo>
                      <a:lnTo>
                        <a:pt x="86" y="130"/>
                      </a:lnTo>
                      <a:lnTo>
                        <a:pt x="84" y="144"/>
                      </a:lnTo>
                      <a:lnTo>
                        <a:pt x="72" y="147"/>
                      </a:lnTo>
                      <a:lnTo>
                        <a:pt x="61" y="144"/>
                      </a:lnTo>
                      <a:lnTo>
                        <a:pt x="57" y="134"/>
                      </a:lnTo>
                      <a:lnTo>
                        <a:pt x="52" y="136"/>
                      </a:lnTo>
                      <a:lnTo>
                        <a:pt x="47" y="131"/>
                      </a:lnTo>
                      <a:lnTo>
                        <a:pt x="37" y="136"/>
                      </a:lnTo>
                      <a:lnTo>
                        <a:pt x="37" y="132"/>
                      </a:lnTo>
                      <a:lnTo>
                        <a:pt x="25" y="135"/>
                      </a:lnTo>
                      <a:lnTo>
                        <a:pt x="42" y="125"/>
                      </a:lnTo>
                      <a:lnTo>
                        <a:pt x="24" y="126"/>
                      </a:lnTo>
                      <a:lnTo>
                        <a:pt x="27" y="121"/>
                      </a:lnTo>
                      <a:lnTo>
                        <a:pt x="22" y="116"/>
                      </a:lnTo>
                      <a:lnTo>
                        <a:pt x="24" y="111"/>
                      </a:lnTo>
                      <a:lnTo>
                        <a:pt x="18" y="109"/>
                      </a:lnTo>
                      <a:lnTo>
                        <a:pt x="20" y="101"/>
                      </a:lnTo>
                      <a:lnTo>
                        <a:pt x="3" y="95"/>
                      </a:lnTo>
                      <a:lnTo>
                        <a:pt x="6" y="86"/>
                      </a:lnTo>
                      <a:lnTo>
                        <a:pt x="10" y="91"/>
                      </a:lnTo>
                      <a:lnTo>
                        <a:pt x="20" y="91"/>
                      </a:lnTo>
                      <a:lnTo>
                        <a:pt x="12" y="86"/>
                      </a:lnTo>
                      <a:lnTo>
                        <a:pt x="16" y="81"/>
                      </a:lnTo>
                      <a:lnTo>
                        <a:pt x="11" y="72"/>
                      </a:lnTo>
                      <a:lnTo>
                        <a:pt x="13" y="63"/>
                      </a:lnTo>
                      <a:lnTo>
                        <a:pt x="0" y="65"/>
                      </a:lnTo>
                      <a:lnTo>
                        <a:pt x="4" y="51"/>
                      </a:lnTo>
                      <a:close/>
                    </a:path>
                  </a:pathLst>
                </a:custGeom>
                <a:grpFill/>
                <a:ln w="6350" cmpd="sng">
                  <a:solidFill>
                    <a:schemeClr val="bg1">
                      <a:lumMod val="85000"/>
                    </a:schemeClr>
                  </a:solidFill>
                  <a:round/>
                  <a:headEnd/>
                  <a:tailEnd/>
                </a:ln>
              </p:spPr>
              <p:txBody>
                <a:bodyPr/>
                <a:lstStyle/>
                <a:p>
                  <a:endParaRPr lang="en-GB" dirty="0"/>
                </a:p>
              </p:txBody>
            </p:sp>
          </p:grpSp>
          <p:grpSp>
            <p:nvGrpSpPr>
              <p:cNvPr id="159" name="Group 609"/>
              <p:cNvGrpSpPr>
                <a:grpSpLocks/>
              </p:cNvGrpSpPr>
              <p:nvPr/>
            </p:nvGrpSpPr>
            <p:grpSpPr bwMode="auto">
              <a:xfrm>
                <a:off x="3479" y="1596"/>
                <a:ext cx="169" cy="349"/>
                <a:chOff x="4956" y="2285"/>
                <a:chExt cx="228" cy="470"/>
              </a:xfrm>
              <a:grpFill/>
            </p:grpSpPr>
            <p:sp>
              <p:nvSpPr>
                <p:cNvPr id="219" name="Freeform 610"/>
                <p:cNvSpPr>
                  <a:spLocks/>
                </p:cNvSpPr>
                <p:nvPr/>
              </p:nvSpPr>
              <p:spPr bwMode="auto">
                <a:xfrm>
                  <a:off x="5007" y="2741"/>
                  <a:ext cx="9" cy="10"/>
                </a:xfrm>
                <a:custGeom>
                  <a:avLst/>
                  <a:gdLst>
                    <a:gd name="T0" fmla="*/ 5 w 9"/>
                    <a:gd name="T1" fmla="*/ 10 h 10"/>
                    <a:gd name="T2" fmla="*/ 9 w 9"/>
                    <a:gd name="T3" fmla="*/ 0 h 10"/>
                    <a:gd name="T4" fmla="*/ 0 w 9"/>
                    <a:gd name="T5" fmla="*/ 10 h 10"/>
                    <a:gd name="T6" fmla="*/ 5 w 9"/>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0">
                      <a:moveTo>
                        <a:pt x="5" y="10"/>
                      </a:moveTo>
                      <a:lnTo>
                        <a:pt x="9" y="0"/>
                      </a:lnTo>
                      <a:lnTo>
                        <a:pt x="0" y="10"/>
                      </a:lnTo>
                      <a:lnTo>
                        <a:pt x="5" y="10"/>
                      </a:lnTo>
                      <a:close/>
                    </a:path>
                  </a:pathLst>
                </a:custGeom>
                <a:grpFill/>
                <a:ln w="6350" cmpd="sng">
                  <a:solidFill>
                    <a:schemeClr val="bg1">
                      <a:lumMod val="85000"/>
                    </a:schemeClr>
                  </a:solidFill>
                  <a:round/>
                  <a:headEnd/>
                  <a:tailEnd/>
                </a:ln>
              </p:spPr>
              <p:txBody>
                <a:bodyPr/>
                <a:lstStyle/>
                <a:p>
                  <a:endParaRPr lang="en-GB" dirty="0"/>
                </a:p>
              </p:txBody>
            </p:sp>
            <p:sp>
              <p:nvSpPr>
                <p:cNvPr id="220" name="Freeform 611"/>
                <p:cNvSpPr>
                  <a:spLocks/>
                </p:cNvSpPr>
                <p:nvPr/>
              </p:nvSpPr>
              <p:spPr bwMode="auto">
                <a:xfrm>
                  <a:off x="4956" y="2738"/>
                  <a:ext cx="7" cy="14"/>
                </a:xfrm>
                <a:custGeom>
                  <a:avLst/>
                  <a:gdLst>
                    <a:gd name="T0" fmla="*/ 6 w 7"/>
                    <a:gd name="T1" fmla="*/ 0 h 14"/>
                    <a:gd name="T2" fmla="*/ 1 w 7"/>
                    <a:gd name="T3" fmla="*/ 0 h 14"/>
                    <a:gd name="T4" fmla="*/ 0 w 7"/>
                    <a:gd name="T5" fmla="*/ 10 h 14"/>
                    <a:gd name="T6" fmla="*/ 7 w 7"/>
                    <a:gd name="T7" fmla="*/ 14 h 14"/>
                    <a:gd name="T8" fmla="*/ 6 w 7"/>
                    <a:gd name="T9" fmla="*/ 0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4">
                      <a:moveTo>
                        <a:pt x="6" y="0"/>
                      </a:moveTo>
                      <a:lnTo>
                        <a:pt x="1" y="0"/>
                      </a:lnTo>
                      <a:lnTo>
                        <a:pt x="0" y="10"/>
                      </a:lnTo>
                      <a:lnTo>
                        <a:pt x="7" y="14"/>
                      </a:lnTo>
                      <a:lnTo>
                        <a:pt x="6" y="0"/>
                      </a:lnTo>
                      <a:close/>
                    </a:path>
                  </a:pathLst>
                </a:custGeom>
                <a:grpFill/>
                <a:ln w="6350" cmpd="sng">
                  <a:solidFill>
                    <a:schemeClr val="bg1">
                      <a:lumMod val="85000"/>
                    </a:schemeClr>
                  </a:solidFill>
                  <a:round/>
                  <a:headEnd/>
                  <a:tailEnd/>
                </a:ln>
              </p:spPr>
              <p:txBody>
                <a:bodyPr/>
                <a:lstStyle/>
                <a:p>
                  <a:endParaRPr lang="en-GB" dirty="0"/>
                </a:p>
              </p:txBody>
            </p:sp>
            <p:sp>
              <p:nvSpPr>
                <p:cNvPr id="221" name="Freeform 612"/>
                <p:cNvSpPr>
                  <a:spLocks/>
                </p:cNvSpPr>
                <p:nvPr/>
              </p:nvSpPr>
              <p:spPr bwMode="auto">
                <a:xfrm>
                  <a:off x="4975" y="2285"/>
                  <a:ext cx="209" cy="470"/>
                </a:xfrm>
                <a:custGeom>
                  <a:avLst/>
                  <a:gdLst>
                    <a:gd name="T0" fmla="*/ 45 w 209"/>
                    <a:gd name="T1" fmla="*/ 95 h 470"/>
                    <a:gd name="T2" fmla="*/ 56 w 209"/>
                    <a:gd name="T3" fmla="*/ 156 h 470"/>
                    <a:gd name="T4" fmla="*/ 60 w 209"/>
                    <a:gd name="T5" fmla="*/ 196 h 470"/>
                    <a:gd name="T6" fmla="*/ 90 w 209"/>
                    <a:gd name="T7" fmla="*/ 237 h 470"/>
                    <a:gd name="T8" fmla="*/ 78 w 209"/>
                    <a:gd name="T9" fmla="*/ 267 h 470"/>
                    <a:gd name="T10" fmla="*/ 41 w 209"/>
                    <a:gd name="T11" fmla="*/ 325 h 470"/>
                    <a:gd name="T12" fmla="*/ 21 w 209"/>
                    <a:gd name="T13" fmla="*/ 335 h 470"/>
                    <a:gd name="T14" fmla="*/ 14 w 209"/>
                    <a:gd name="T15" fmla="*/ 345 h 470"/>
                    <a:gd name="T16" fmla="*/ 12 w 209"/>
                    <a:gd name="T17" fmla="*/ 378 h 470"/>
                    <a:gd name="T18" fmla="*/ 19 w 209"/>
                    <a:gd name="T19" fmla="*/ 408 h 470"/>
                    <a:gd name="T20" fmla="*/ 16 w 209"/>
                    <a:gd name="T21" fmla="*/ 421 h 470"/>
                    <a:gd name="T22" fmla="*/ 16 w 209"/>
                    <a:gd name="T23" fmla="*/ 438 h 470"/>
                    <a:gd name="T24" fmla="*/ 36 w 209"/>
                    <a:gd name="T25" fmla="*/ 457 h 470"/>
                    <a:gd name="T26" fmla="*/ 47 w 209"/>
                    <a:gd name="T27" fmla="*/ 468 h 470"/>
                    <a:gd name="T28" fmla="*/ 55 w 209"/>
                    <a:gd name="T29" fmla="*/ 470 h 470"/>
                    <a:gd name="T30" fmla="*/ 101 w 209"/>
                    <a:gd name="T31" fmla="*/ 450 h 470"/>
                    <a:gd name="T32" fmla="*/ 180 w 209"/>
                    <a:gd name="T33" fmla="*/ 403 h 470"/>
                    <a:gd name="T34" fmla="*/ 209 w 209"/>
                    <a:gd name="T35" fmla="*/ 344 h 470"/>
                    <a:gd name="T36" fmla="*/ 188 w 209"/>
                    <a:gd name="T37" fmla="*/ 316 h 470"/>
                    <a:gd name="T38" fmla="*/ 185 w 209"/>
                    <a:gd name="T39" fmla="*/ 280 h 470"/>
                    <a:gd name="T40" fmla="*/ 178 w 209"/>
                    <a:gd name="T41" fmla="*/ 266 h 470"/>
                    <a:gd name="T42" fmla="*/ 185 w 209"/>
                    <a:gd name="T43" fmla="*/ 221 h 470"/>
                    <a:gd name="T44" fmla="*/ 183 w 209"/>
                    <a:gd name="T45" fmla="*/ 134 h 470"/>
                    <a:gd name="T46" fmla="*/ 154 w 209"/>
                    <a:gd name="T47" fmla="*/ 93 h 470"/>
                    <a:gd name="T48" fmla="*/ 154 w 209"/>
                    <a:gd name="T49" fmla="*/ 67 h 470"/>
                    <a:gd name="T50" fmla="*/ 160 w 209"/>
                    <a:gd name="T51" fmla="*/ 50 h 470"/>
                    <a:gd name="T52" fmla="*/ 167 w 209"/>
                    <a:gd name="T53" fmla="*/ 20 h 470"/>
                    <a:gd name="T54" fmla="*/ 105 w 209"/>
                    <a:gd name="T55" fmla="*/ 15 h 470"/>
                    <a:gd name="T56" fmla="*/ 99 w 209"/>
                    <a:gd name="T57" fmla="*/ 60 h 470"/>
                    <a:gd name="T58" fmla="*/ 66 w 209"/>
                    <a:gd name="T59" fmla="*/ 67 h 470"/>
                    <a:gd name="T60" fmla="*/ 36 w 209"/>
                    <a:gd name="T61" fmla="*/ 73 h 470"/>
                    <a:gd name="T62" fmla="*/ 8 w 209"/>
                    <a:gd name="T63" fmla="*/ 45 h 470"/>
                    <a:gd name="T64" fmla="*/ 0 w 209"/>
                    <a:gd name="T65" fmla="*/ 55 h 4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9" h="470">
                      <a:moveTo>
                        <a:pt x="0" y="55"/>
                      </a:moveTo>
                      <a:lnTo>
                        <a:pt x="45" y="95"/>
                      </a:lnTo>
                      <a:lnTo>
                        <a:pt x="57" y="114"/>
                      </a:lnTo>
                      <a:lnTo>
                        <a:pt x="56" y="156"/>
                      </a:lnTo>
                      <a:lnTo>
                        <a:pt x="65" y="176"/>
                      </a:lnTo>
                      <a:lnTo>
                        <a:pt x="60" y="196"/>
                      </a:lnTo>
                      <a:lnTo>
                        <a:pt x="67" y="215"/>
                      </a:lnTo>
                      <a:lnTo>
                        <a:pt x="90" y="237"/>
                      </a:lnTo>
                      <a:lnTo>
                        <a:pt x="95" y="260"/>
                      </a:lnTo>
                      <a:lnTo>
                        <a:pt x="78" y="267"/>
                      </a:lnTo>
                      <a:lnTo>
                        <a:pt x="75" y="279"/>
                      </a:lnTo>
                      <a:lnTo>
                        <a:pt x="41" y="325"/>
                      </a:lnTo>
                      <a:lnTo>
                        <a:pt x="31" y="335"/>
                      </a:lnTo>
                      <a:lnTo>
                        <a:pt x="21" y="335"/>
                      </a:lnTo>
                      <a:lnTo>
                        <a:pt x="20" y="345"/>
                      </a:lnTo>
                      <a:lnTo>
                        <a:pt x="14" y="345"/>
                      </a:lnTo>
                      <a:lnTo>
                        <a:pt x="7" y="360"/>
                      </a:lnTo>
                      <a:lnTo>
                        <a:pt x="12" y="378"/>
                      </a:lnTo>
                      <a:lnTo>
                        <a:pt x="11" y="386"/>
                      </a:lnTo>
                      <a:lnTo>
                        <a:pt x="19" y="408"/>
                      </a:lnTo>
                      <a:lnTo>
                        <a:pt x="16" y="408"/>
                      </a:lnTo>
                      <a:lnTo>
                        <a:pt x="16" y="421"/>
                      </a:lnTo>
                      <a:lnTo>
                        <a:pt x="12" y="429"/>
                      </a:lnTo>
                      <a:lnTo>
                        <a:pt x="16" y="438"/>
                      </a:lnTo>
                      <a:lnTo>
                        <a:pt x="13" y="443"/>
                      </a:lnTo>
                      <a:lnTo>
                        <a:pt x="36" y="457"/>
                      </a:lnTo>
                      <a:lnTo>
                        <a:pt x="42" y="453"/>
                      </a:lnTo>
                      <a:lnTo>
                        <a:pt x="47" y="468"/>
                      </a:lnTo>
                      <a:lnTo>
                        <a:pt x="52" y="464"/>
                      </a:lnTo>
                      <a:lnTo>
                        <a:pt x="55" y="470"/>
                      </a:lnTo>
                      <a:lnTo>
                        <a:pt x="72" y="466"/>
                      </a:lnTo>
                      <a:lnTo>
                        <a:pt x="101" y="450"/>
                      </a:lnTo>
                      <a:lnTo>
                        <a:pt x="135" y="445"/>
                      </a:lnTo>
                      <a:lnTo>
                        <a:pt x="180" y="403"/>
                      </a:lnTo>
                      <a:lnTo>
                        <a:pt x="209" y="359"/>
                      </a:lnTo>
                      <a:lnTo>
                        <a:pt x="209" y="344"/>
                      </a:lnTo>
                      <a:lnTo>
                        <a:pt x="197" y="330"/>
                      </a:lnTo>
                      <a:lnTo>
                        <a:pt x="188" y="316"/>
                      </a:lnTo>
                      <a:lnTo>
                        <a:pt x="193" y="291"/>
                      </a:lnTo>
                      <a:lnTo>
                        <a:pt x="185" y="280"/>
                      </a:lnTo>
                      <a:lnTo>
                        <a:pt x="184" y="267"/>
                      </a:lnTo>
                      <a:lnTo>
                        <a:pt x="178" y="266"/>
                      </a:lnTo>
                      <a:lnTo>
                        <a:pt x="178" y="245"/>
                      </a:lnTo>
                      <a:lnTo>
                        <a:pt x="185" y="221"/>
                      </a:lnTo>
                      <a:lnTo>
                        <a:pt x="167" y="166"/>
                      </a:lnTo>
                      <a:lnTo>
                        <a:pt x="183" y="134"/>
                      </a:lnTo>
                      <a:lnTo>
                        <a:pt x="170" y="108"/>
                      </a:lnTo>
                      <a:lnTo>
                        <a:pt x="154" y="93"/>
                      </a:lnTo>
                      <a:lnTo>
                        <a:pt x="157" y="69"/>
                      </a:lnTo>
                      <a:lnTo>
                        <a:pt x="154" y="67"/>
                      </a:lnTo>
                      <a:lnTo>
                        <a:pt x="164" y="57"/>
                      </a:lnTo>
                      <a:lnTo>
                        <a:pt x="160" y="50"/>
                      </a:lnTo>
                      <a:lnTo>
                        <a:pt x="169" y="37"/>
                      </a:lnTo>
                      <a:lnTo>
                        <a:pt x="167" y="20"/>
                      </a:lnTo>
                      <a:lnTo>
                        <a:pt x="144" y="0"/>
                      </a:lnTo>
                      <a:lnTo>
                        <a:pt x="105" y="15"/>
                      </a:lnTo>
                      <a:lnTo>
                        <a:pt x="101" y="28"/>
                      </a:lnTo>
                      <a:lnTo>
                        <a:pt x="99" y="60"/>
                      </a:lnTo>
                      <a:lnTo>
                        <a:pt x="78" y="78"/>
                      </a:lnTo>
                      <a:lnTo>
                        <a:pt x="66" y="67"/>
                      </a:lnTo>
                      <a:lnTo>
                        <a:pt x="55" y="77"/>
                      </a:lnTo>
                      <a:lnTo>
                        <a:pt x="36" y="73"/>
                      </a:lnTo>
                      <a:lnTo>
                        <a:pt x="13" y="41"/>
                      </a:lnTo>
                      <a:lnTo>
                        <a:pt x="8" y="45"/>
                      </a:lnTo>
                      <a:lnTo>
                        <a:pt x="10" y="52"/>
                      </a:lnTo>
                      <a:lnTo>
                        <a:pt x="0" y="55"/>
                      </a:lnTo>
                      <a:close/>
                    </a:path>
                  </a:pathLst>
                </a:custGeom>
                <a:grpFill/>
                <a:ln w="6350" cmpd="sng">
                  <a:solidFill>
                    <a:schemeClr val="bg1">
                      <a:lumMod val="85000"/>
                    </a:schemeClr>
                  </a:solidFill>
                  <a:round/>
                  <a:headEnd/>
                  <a:tailEnd/>
                </a:ln>
              </p:spPr>
              <p:txBody>
                <a:bodyPr/>
                <a:lstStyle/>
                <a:p>
                  <a:endParaRPr lang="en-GB" dirty="0"/>
                </a:p>
              </p:txBody>
            </p:sp>
          </p:grpSp>
          <p:grpSp>
            <p:nvGrpSpPr>
              <p:cNvPr id="160" name="Group 613"/>
              <p:cNvGrpSpPr>
                <a:grpSpLocks/>
              </p:cNvGrpSpPr>
              <p:nvPr/>
            </p:nvGrpSpPr>
            <p:grpSpPr bwMode="auto">
              <a:xfrm>
                <a:off x="3081" y="1926"/>
                <a:ext cx="139" cy="270"/>
                <a:chOff x="4422" y="2729"/>
                <a:chExt cx="187" cy="363"/>
              </a:xfrm>
              <a:grpFill/>
            </p:grpSpPr>
            <p:sp>
              <p:nvSpPr>
                <p:cNvPr id="207" name="Freeform 614"/>
                <p:cNvSpPr>
                  <a:spLocks/>
                </p:cNvSpPr>
                <p:nvPr/>
              </p:nvSpPr>
              <p:spPr bwMode="auto">
                <a:xfrm>
                  <a:off x="4422" y="2923"/>
                  <a:ext cx="49" cy="44"/>
                </a:xfrm>
                <a:custGeom>
                  <a:avLst/>
                  <a:gdLst>
                    <a:gd name="T0" fmla="*/ 10 w 49"/>
                    <a:gd name="T1" fmla="*/ 12 h 44"/>
                    <a:gd name="T2" fmla="*/ 0 w 49"/>
                    <a:gd name="T3" fmla="*/ 29 h 44"/>
                    <a:gd name="T4" fmla="*/ 7 w 49"/>
                    <a:gd name="T5" fmla="*/ 38 h 44"/>
                    <a:gd name="T6" fmla="*/ 29 w 49"/>
                    <a:gd name="T7" fmla="*/ 30 h 44"/>
                    <a:gd name="T8" fmla="*/ 36 w 49"/>
                    <a:gd name="T9" fmla="*/ 44 h 44"/>
                    <a:gd name="T10" fmla="*/ 48 w 49"/>
                    <a:gd name="T11" fmla="*/ 34 h 44"/>
                    <a:gd name="T12" fmla="*/ 45 w 49"/>
                    <a:gd name="T13" fmla="*/ 27 h 44"/>
                    <a:gd name="T14" fmla="*/ 48 w 49"/>
                    <a:gd name="T15" fmla="*/ 31 h 44"/>
                    <a:gd name="T16" fmla="*/ 49 w 49"/>
                    <a:gd name="T17" fmla="*/ 29 h 44"/>
                    <a:gd name="T18" fmla="*/ 40 w 49"/>
                    <a:gd name="T19" fmla="*/ 23 h 44"/>
                    <a:gd name="T20" fmla="*/ 42 w 49"/>
                    <a:gd name="T21" fmla="*/ 13 h 44"/>
                    <a:gd name="T22" fmla="*/ 36 w 49"/>
                    <a:gd name="T23" fmla="*/ 5 h 44"/>
                    <a:gd name="T24" fmla="*/ 16 w 49"/>
                    <a:gd name="T25" fmla="*/ 10 h 44"/>
                    <a:gd name="T26" fmla="*/ 20 w 49"/>
                    <a:gd name="T27" fmla="*/ 3 h 44"/>
                    <a:gd name="T28" fmla="*/ 13 w 49"/>
                    <a:gd name="T29" fmla="*/ 0 h 44"/>
                    <a:gd name="T30" fmla="*/ 10 w 49"/>
                    <a:gd name="T31" fmla="*/ 12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 h="44">
                      <a:moveTo>
                        <a:pt x="10" y="12"/>
                      </a:moveTo>
                      <a:lnTo>
                        <a:pt x="0" y="29"/>
                      </a:lnTo>
                      <a:lnTo>
                        <a:pt x="7" y="38"/>
                      </a:lnTo>
                      <a:lnTo>
                        <a:pt x="29" y="30"/>
                      </a:lnTo>
                      <a:lnTo>
                        <a:pt x="36" y="44"/>
                      </a:lnTo>
                      <a:lnTo>
                        <a:pt x="48" y="34"/>
                      </a:lnTo>
                      <a:lnTo>
                        <a:pt x="45" y="27"/>
                      </a:lnTo>
                      <a:lnTo>
                        <a:pt x="48" y="31"/>
                      </a:lnTo>
                      <a:lnTo>
                        <a:pt x="49" y="29"/>
                      </a:lnTo>
                      <a:lnTo>
                        <a:pt x="40" y="23"/>
                      </a:lnTo>
                      <a:lnTo>
                        <a:pt x="42" y="13"/>
                      </a:lnTo>
                      <a:lnTo>
                        <a:pt x="36" y="5"/>
                      </a:lnTo>
                      <a:lnTo>
                        <a:pt x="16" y="10"/>
                      </a:lnTo>
                      <a:lnTo>
                        <a:pt x="20" y="3"/>
                      </a:lnTo>
                      <a:lnTo>
                        <a:pt x="13" y="0"/>
                      </a:lnTo>
                      <a:lnTo>
                        <a:pt x="10" y="12"/>
                      </a:lnTo>
                      <a:close/>
                    </a:path>
                  </a:pathLst>
                </a:custGeom>
                <a:grpFill/>
                <a:ln w="6350" cmpd="sng">
                  <a:solidFill>
                    <a:schemeClr val="bg1">
                      <a:lumMod val="85000"/>
                    </a:schemeClr>
                  </a:solidFill>
                  <a:round/>
                  <a:headEnd/>
                  <a:tailEnd/>
                </a:ln>
              </p:spPr>
              <p:txBody>
                <a:bodyPr/>
                <a:lstStyle/>
                <a:p>
                  <a:endParaRPr lang="en-GB" dirty="0"/>
                </a:p>
              </p:txBody>
            </p:sp>
            <p:grpSp>
              <p:nvGrpSpPr>
                <p:cNvPr id="208" name="Group 615"/>
                <p:cNvGrpSpPr>
                  <a:grpSpLocks/>
                </p:cNvGrpSpPr>
                <p:nvPr/>
              </p:nvGrpSpPr>
              <p:grpSpPr bwMode="auto">
                <a:xfrm>
                  <a:off x="4441" y="2729"/>
                  <a:ext cx="168" cy="363"/>
                  <a:chOff x="4441" y="2729"/>
                  <a:chExt cx="168" cy="363"/>
                </a:xfrm>
                <a:grpFill/>
              </p:grpSpPr>
              <p:sp>
                <p:nvSpPr>
                  <p:cNvPr id="209" name="Freeform 616"/>
                  <p:cNvSpPr>
                    <a:spLocks/>
                  </p:cNvSpPr>
                  <p:nvPr/>
                </p:nvSpPr>
                <p:spPr bwMode="auto">
                  <a:xfrm>
                    <a:off x="4475" y="2910"/>
                    <a:ext cx="3" cy="9"/>
                  </a:xfrm>
                  <a:custGeom>
                    <a:avLst/>
                    <a:gdLst>
                      <a:gd name="T0" fmla="*/ 0 w 3"/>
                      <a:gd name="T1" fmla="*/ 0 h 9"/>
                      <a:gd name="T2" fmla="*/ 2 w 3"/>
                      <a:gd name="T3" fmla="*/ 9 h 9"/>
                      <a:gd name="T4" fmla="*/ 3 w 3"/>
                      <a:gd name="T5" fmla="*/ 0 h 9"/>
                      <a:gd name="T6" fmla="*/ 0 w 3"/>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9">
                        <a:moveTo>
                          <a:pt x="0" y="0"/>
                        </a:moveTo>
                        <a:lnTo>
                          <a:pt x="2" y="9"/>
                        </a:lnTo>
                        <a:lnTo>
                          <a:pt x="3" y="0"/>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210" name="Freeform 617"/>
                  <p:cNvSpPr>
                    <a:spLocks/>
                  </p:cNvSpPr>
                  <p:nvPr/>
                </p:nvSpPr>
                <p:spPr bwMode="auto">
                  <a:xfrm>
                    <a:off x="4545" y="2729"/>
                    <a:ext cx="10" cy="28"/>
                  </a:xfrm>
                  <a:custGeom>
                    <a:avLst/>
                    <a:gdLst>
                      <a:gd name="T0" fmla="*/ 7 w 10"/>
                      <a:gd name="T1" fmla="*/ 0 h 28"/>
                      <a:gd name="T2" fmla="*/ 0 w 10"/>
                      <a:gd name="T3" fmla="*/ 14 h 28"/>
                      <a:gd name="T4" fmla="*/ 7 w 10"/>
                      <a:gd name="T5" fmla="*/ 17 h 28"/>
                      <a:gd name="T6" fmla="*/ 5 w 10"/>
                      <a:gd name="T7" fmla="*/ 28 h 28"/>
                      <a:gd name="T8" fmla="*/ 9 w 10"/>
                      <a:gd name="T9" fmla="*/ 23 h 28"/>
                      <a:gd name="T10" fmla="*/ 10 w 10"/>
                      <a:gd name="T11" fmla="*/ 8 h 28"/>
                      <a:gd name="T12" fmla="*/ 7 w 10"/>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8">
                        <a:moveTo>
                          <a:pt x="7" y="0"/>
                        </a:moveTo>
                        <a:lnTo>
                          <a:pt x="0" y="14"/>
                        </a:lnTo>
                        <a:lnTo>
                          <a:pt x="7" y="17"/>
                        </a:lnTo>
                        <a:lnTo>
                          <a:pt x="5" y="28"/>
                        </a:lnTo>
                        <a:lnTo>
                          <a:pt x="9" y="23"/>
                        </a:lnTo>
                        <a:lnTo>
                          <a:pt x="10" y="8"/>
                        </a:lnTo>
                        <a:lnTo>
                          <a:pt x="7" y="0"/>
                        </a:lnTo>
                        <a:close/>
                      </a:path>
                    </a:pathLst>
                  </a:custGeom>
                  <a:grpFill/>
                  <a:ln w="6350" cmpd="sng">
                    <a:solidFill>
                      <a:schemeClr val="bg1">
                        <a:lumMod val="85000"/>
                      </a:schemeClr>
                    </a:solidFill>
                    <a:round/>
                    <a:headEnd/>
                    <a:tailEnd/>
                  </a:ln>
                </p:spPr>
                <p:txBody>
                  <a:bodyPr/>
                  <a:lstStyle/>
                  <a:p>
                    <a:endParaRPr lang="en-GB" dirty="0"/>
                  </a:p>
                </p:txBody>
              </p:sp>
              <p:sp>
                <p:nvSpPr>
                  <p:cNvPr id="211" name="Freeform 618"/>
                  <p:cNvSpPr>
                    <a:spLocks/>
                  </p:cNvSpPr>
                  <p:nvPr/>
                </p:nvSpPr>
                <p:spPr bwMode="auto">
                  <a:xfrm>
                    <a:off x="4447" y="2841"/>
                    <a:ext cx="19" cy="20"/>
                  </a:xfrm>
                  <a:custGeom>
                    <a:avLst/>
                    <a:gdLst>
                      <a:gd name="T0" fmla="*/ 8 w 19"/>
                      <a:gd name="T1" fmla="*/ 0 h 20"/>
                      <a:gd name="T2" fmla="*/ 0 w 19"/>
                      <a:gd name="T3" fmla="*/ 9 h 20"/>
                      <a:gd name="T4" fmla="*/ 17 w 19"/>
                      <a:gd name="T5" fmla="*/ 20 h 20"/>
                      <a:gd name="T6" fmla="*/ 19 w 19"/>
                      <a:gd name="T7" fmla="*/ 15 h 20"/>
                      <a:gd name="T8" fmla="*/ 13 w 19"/>
                      <a:gd name="T9" fmla="*/ 14 h 20"/>
                      <a:gd name="T10" fmla="*/ 8 w 19"/>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
                        <a:moveTo>
                          <a:pt x="8" y="0"/>
                        </a:moveTo>
                        <a:lnTo>
                          <a:pt x="0" y="9"/>
                        </a:lnTo>
                        <a:lnTo>
                          <a:pt x="17" y="20"/>
                        </a:lnTo>
                        <a:lnTo>
                          <a:pt x="19" y="15"/>
                        </a:lnTo>
                        <a:lnTo>
                          <a:pt x="13" y="14"/>
                        </a:lnTo>
                        <a:lnTo>
                          <a:pt x="8" y="0"/>
                        </a:lnTo>
                        <a:close/>
                      </a:path>
                    </a:pathLst>
                  </a:custGeom>
                  <a:grpFill/>
                  <a:ln w="6350" cmpd="sng">
                    <a:solidFill>
                      <a:schemeClr val="bg1">
                        <a:lumMod val="85000"/>
                      </a:schemeClr>
                    </a:solidFill>
                    <a:round/>
                    <a:headEnd/>
                    <a:tailEnd/>
                  </a:ln>
                </p:spPr>
                <p:txBody>
                  <a:bodyPr/>
                  <a:lstStyle/>
                  <a:p>
                    <a:endParaRPr lang="en-GB" dirty="0"/>
                  </a:p>
                </p:txBody>
              </p:sp>
              <p:sp>
                <p:nvSpPr>
                  <p:cNvPr id="212" name="Freeform 619"/>
                  <p:cNvSpPr>
                    <a:spLocks/>
                  </p:cNvSpPr>
                  <p:nvPr/>
                </p:nvSpPr>
                <p:spPr bwMode="auto">
                  <a:xfrm>
                    <a:off x="4456" y="2879"/>
                    <a:ext cx="10" cy="8"/>
                  </a:xfrm>
                  <a:custGeom>
                    <a:avLst/>
                    <a:gdLst>
                      <a:gd name="T0" fmla="*/ 10 w 10"/>
                      <a:gd name="T1" fmla="*/ 8 h 8"/>
                      <a:gd name="T2" fmla="*/ 4 w 10"/>
                      <a:gd name="T3" fmla="*/ 0 h 8"/>
                      <a:gd name="T4" fmla="*/ 0 w 10"/>
                      <a:gd name="T5" fmla="*/ 1 h 8"/>
                      <a:gd name="T6" fmla="*/ 4 w 10"/>
                      <a:gd name="T7" fmla="*/ 8 h 8"/>
                      <a:gd name="T8" fmla="*/ 10 w 10"/>
                      <a:gd name="T9" fmla="*/ 8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8"/>
                        </a:moveTo>
                        <a:lnTo>
                          <a:pt x="4" y="0"/>
                        </a:lnTo>
                        <a:lnTo>
                          <a:pt x="0" y="1"/>
                        </a:lnTo>
                        <a:lnTo>
                          <a:pt x="4" y="8"/>
                        </a:lnTo>
                        <a:lnTo>
                          <a:pt x="10" y="8"/>
                        </a:lnTo>
                        <a:close/>
                      </a:path>
                    </a:pathLst>
                  </a:custGeom>
                  <a:grpFill/>
                  <a:ln w="6350" cmpd="sng">
                    <a:solidFill>
                      <a:schemeClr val="bg1">
                        <a:lumMod val="85000"/>
                      </a:schemeClr>
                    </a:solidFill>
                    <a:round/>
                    <a:headEnd/>
                    <a:tailEnd/>
                  </a:ln>
                </p:spPr>
                <p:txBody>
                  <a:bodyPr/>
                  <a:lstStyle/>
                  <a:p>
                    <a:endParaRPr lang="en-GB" dirty="0"/>
                  </a:p>
                </p:txBody>
              </p:sp>
              <p:sp>
                <p:nvSpPr>
                  <p:cNvPr id="213" name="Freeform 620"/>
                  <p:cNvSpPr>
                    <a:spLocks/>
                  </p:cNvSpPr>
                  <p:nvPr/>
                </p:nvSpPr>
                <p:spPr bwMode="auto">
                  <a:xfrm>
                    <a:off x="4461" y="2897"/>
                    <a:ext cx="10" cy="9"/>
                  </a:xfrm>
                  <a:custGeom>
                    <a:avLst/>
                    <a:gdLst>
                      <a:gd name="T0" fmla="*/ 10 w 10"/>
                      <a:gd name="T1" fmla="*/ 0 h 9"/>
                      <a:gd name="T2" fmla="*/ 0 w 10"/>
                      <a:gd name="T3" fmla="*/ 9 h 9"/>
                      <a:gd name="T4" fmla="*/ 5 w 10"/>
                      <a:gd name="T5" fmla="*/ 0 h 9"/>
                      <a:gd name="T6" fmla="*/ 10 w 10"/>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9">
                        <a:moveTo>
                          <a:pt x="10" y="0"/>
                        </a:moveTo>
                        <a:lnTo>
                          <a:pt x="0" y="9"/>
                        </a:lnTo>
                        <a:lnTo>
                          <a:pt x="5" y="0"/>
                        </a:lnTo>
                        <a:lnTo>
                          <a:pt x="10" y="0"/>
                        </a:lnTo>
                        <a:close/>
                      </a:path>
                    </a:pathLst>
                  </a:custGeom>
                  <a:grpFill/>
                  <a:ln w="6350" cmpd="sng">
                    <a:solidFill>
                      <a:schemeClr val="bg1">
                        <a:lumMod val="85000"/>
                      </a:schemeClr>
                    </a:solidFill>
                    <a:round/>
                    <a:headEnd/>
                    <a:tailEnd/>
                  </a:ln>
                </p:spPr>
                <p:txBody>
                  <a:bodyPr/>
                  <a:lstStyle/>
                  <a:p>
                    <a:endParaRPr lang="en-GB" dirty="0"/>
                  </a:p>
                </p:txBody>
              </p:sp>
              <p:sp>
                <p:nvSpPr>
                  <p:cNvPr id="214" name="Freeform 621"/>
                  <p:cNvSpPr>
                    <a:spLocks/>
                  </p:cNvSpPr>
                  <p:nvPr/>
                </p:nvSpPr>
                <p:spPr bwMode="auto">
                  <a:xfrm>
                    <a:off x="4452" y="2904"/>
                    <a:ext cx="8" cy="8"/>
                  </a:xfrm>
                  <a:custGeom>
                    <a:avLst/>
                    <a:gdLst>
                      <a:gd name="T0" fmla="*/ 5 w 8"/>
                      <a:gd name="T1" fmla="*/ 0 h 8"/>
                      <a:gd name="T2" fmla="*/ 0 w 8"/>
                      <a:gd name="T3" fmla="*/ 6 h 8"/>
                      <a:gd name="T4" fmla="*/ 8 w 8"/>
                      <a:gd name="T5" fmla="*/ 8 h 8"/>
                      <a:gd name="T6" fmla="*/ 5 w 8"/>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8">
                        <a:moveTo>
                          <a:pt x="5" y="0"/>
                        </a:moveTo>
                        <a:lnTo>
                          <a:pt x="0" y="6"/>
                        </a:lnTo>
                        <a:lnTo>
                          <a:pt x="8" y="8"/>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215" name="Freeform 622"/>
                  <p:cNvSpPr>
                    <a:spLocks/>
                  </p:cNvSpPr>
                  <p:nvPr/>
                </p:nvSpPr>
                <p:spPr bwMode="auto">
                  <a:xfrm>
                    <a:off x="4486" y="2954"/>
                    <a:ext cx="5" cy="11"/>
                  </a:xfrm>
                  <a:custGeom>
                    <a:avLst/>
                    <a:gdLst>
                      <a:gd name="T0" fmla="*/ 5 w 5"/>
                      <a:gd name="T1" fmla="*/ 0 h 11"/>
                      <a:gd name="T2" fmla="*/ 0 w 5"/>
                      <a:gd name="T3" fmla="*/ 11 h 11"/>
                      <a:gd name="T4" fmla="*/ 5 w 5"/>
                      <a:gd name="T5" fmla="*/ 8 h 11"/>
                      <a:gd name="T6" fmla="*/ 5 w 5"/>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1">
                        <a:moveTo>
                          <a:pt x="5" y="0"/>
                        </a:moveTo>
                        <a:lnTo>
                          <a:pt x="0" y="11"/>
                        </a:lnTo>
                        <a:lnTo>
                          <a:pt x="5" y="8"/>
                        </a:lnTo>
                        <a:lnTo>
                          <a:pt x="5" y="0"/>
                        </a:lnTo>
                        <a:close/>
                      </a:path>
                    </a:pathLst>
                  </a:custGeom>
                  <a:grpFill/>
                  <a:ln w="6350" cmpd="sng">
                    <a:solidFill>
                      <a:schemeClr val="bg1">
                        <a:lumMod val="85000"/>
                      </a:schemeClr>
                    </a:solidFill>
                    <a:round/>
                    <a:headEnd/>
                    <a:tailEnd/>
                  </a:ln>
                </p:spPr>
                <p:txBody>
                  <a:bodyPr/>
                  <a:lstStyle/>
                  <a:p>
                    <a:endParaRPr lang="en-GB" dirty="0"/>
                  </a:p>
                </p:txBody>
              </p:sp>
              <p:sp>
                <p:nvSpPr>
                  <p:cNvPr id="216" name="Freeform 623"/>
                  <p:cNvSpPr>
                    <a:spLocks/>
                  </p:cNvSpPr>
                  <p:nvPr/>
                </p:nvSpPr>
                <p:spPr bwMode="auto">
                  <a:xfrm>
                    <a:off x="4490" y="2985"/>
                    <a:ext cx="9" cy="7"/>
                  </a:xfrm>
                  <a:custGeom>
                    <a:avLst/>
                    <a:gdLst>
                      <a:gd name="T0" fmla="*/ 9 w 9"/>
                      <a:gd name="T1" fmla="*/ 7 h 7"/>
                      <a:gd name="T2" fmla="*/ 0 w 9"/>
                      <a:gd name="T3" fmla="*/ 0 h 7"/>
                      <a:gd name="T4" fmla="*/ 5 w 9"/>
                      <a:gd name="T5" fmla="*/ 7 h 7"/>
                      <a:gd name="T6" fmla="*/ 9 w 9"/>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7">
                        <a:moveTo>
                          <a:pt x="9" y="7"/>
                        </a:moveTo>
                        <a:lnTo>
                          <a:pt x="0" y="0"/>
                        </a:lnTo>
                        <a:lnTo>
                          <a:pt x="5" y="7"/>
                        </a:lnTo>
                        <a:lnTo>
                          <a:pt x="9" y="7"/>
                        </a:lnTo>
                        <a:close/>
                      </a:path>
                    </a:pathLst>
                  </a:custGeom>
                  <a:grpFill/>
                  <a:ln w="6350" cmpd="sng">
                    <a:solidFill>
                      <a:schemeClr val="bg1">
                        <a:lumMod val="85000"/>
                      </a:schemeClr>
                    </a:solidFill>
                    <a:round/>
                    <a:headEnd/>
                    <a:tailEnd/>
                  </a:ln>
                </p:spPr>
                <p:txBody>
                  <a:bodyPr/>
                  <a:lstStyle/>
                  <a:p>
                    <a:endParaRPr lang="en-GB" dirty="0"/>
                  </a:p>
                </p:txBody>
              </p:sp>
              <p:sp>
                <p:nvSpPr>
                  <p:cNvPr id="217" name="Freeform 624"/>
                  <p:cNvSpPr>
                    <a:spLocks/>
                  </p:cNvSpPr>
                  <p:nvPr/>
                </p:nvSpPr>
                <p:spPr bwMode="auto">
                  <a:xfrm>
                    <a:off x="4458" y="2805"/>
                    <a:ext cx="151" cy="287"/>
                  </a:xfrm>
                  <a:custGeom>
                    <a:avLst/>
                    <a:gdLst>
                      <a:gd name="T0" fmla="*/ 88 w 151"/>
                      <a:gd name="T1" fmla="*/ 266 h 287"/>
                      <a:gd name="T2" fmla="*/ 104 w 151"/>
                      <a:gd name="T3" fmla="*/ 265 h 287"/>
                      <a:gd name="T4" fmla="*/ 146 w 151"/>
                      <a:gd name="T5" fmla="*/ 248 h 287"/>
                      <a:gd name="T6" fmla="*/ 131 w 151"/>
                      <a:gd name="T7" fmla="*/ 242 h 287"/>
                      <a:gd name="T8" fmla="*/ 151 w 151"/>
                      <a:gd name="T9" fmla="*/ 204 h 287"/>
                      <a:gd name="T10" fmla="*/ 120 w 151"/>
                      <a:gd name="T11" fmla="*/ 200 h 287"/>
                      <a:gd name="T12" fmla="*/ 112 w 151"/>
                      <a:gd name="T13" fmla="*/ 172 h 287"/>
                      <a:gd name="T14" fmla="*/ 122 w 151"/>
                      <a:gd name="T15" fmla="*/ 169 h 287"/>
                      <a:gd name="T16" fmla="*/ 97 w 151"/>
                      <a:gd name="T17" fmla="*/ 141 h 287"/>
                      <a:gd name="T18" fmla="*/ 69 w 151"/>
                      <a:gd name="T19" fmla="*/ 94 h 287"/>
                      <a:gd name="T20" fmla="*/ 68 w 151"/>
                      <a:gd name="T21" fmla="*/ 88 h 287"/>
                      <a:gd name="T22" fmla="*/ 68 w 151"/>
                      <a:gd name="T23" fmla="*/ 78 h 287"/>
                      <a:gd name="T24" fmla="*/ 85 w 151"/>
                      <a:gd name="T25" fmla="*/ 45 h 287"/>
                      <a:gd name="T26" fmla="*/ 38 w 151"/>
                      <a:gd name="T27" fmla="*/ 40 h 287"/>
                      <a:gd name="T28" fmla="*/ 45 w 151"/>
                      <a:gd name="T29" fmla="*/ 31 h 287"/>
                      <a:gd name="T30" fmla="*/ 58 w 151"/>
                      <a:gd name="T31" fmla="*/ 11 h 287"/>
                      <a:gd name="T32" fmla="*/ 55 w 151"/>
                      <a:gd name="T33" fmla="*/ 0 h 287"/>
                      <a:gd name="T34" fmla="*/ 20 w 151"/>
                      <a:gd name="T35" fmla="*/ 15 h 287"/>
                      <a:gd name="T36" fmla="*/ 14 w 151"/>
                      <a:gd name="T37" fmla="*/ 21 h 287"/>
                      <a:gd name="T38" fmla="*/ 8 w 151"/>
                      <a:gd name="T39" fmla="*/ 31 h 287"/>
                      <a:gd name="T40" fmla="*/ 7 w 151"/>
                      <a:gd name="T41" fmla="*/ 40 h 287"/>
                      <a:gd name="T42" fmla="*/ 13 w 151"/>
                      <a:gd name="T43" fmla="*/ 49 h 287"/>
                      <a:gd name="T44" fmla="*/ 0 w 151"/>
                      <a:gd name="T45" fmla="*/ 70 h 287"/>
                      <a:gd name="T46" fmla="*/ 18 w 151"/>
                      <a:gd name="T47" fmla="*/ 74 h 287"/>
                      <a:gd name="T48" fmla="*/ 17 w 151"/>
                      <a:gd name="T49" fmla="*/ 103 h 287"/>
                      <a:gd name="T50" fmla="*/ 20 w 151"/>
                      <a:gd name="T51" fmla="*/ 88 h 287"/>
                      <a:gd name="T52" fmla="*/ 24 w 151"/>
                      <a:gd name="T53" fmla="*/ 93 h 287"/>
                      <a:gd name="T54" fmla="*/ 26 w 151"/>
                      <a:gd name="T55" fmla="*/ 105 h 287"/>
                      <a:gd name="T56" fmla="*/ 23 w 151"/>
                      <a:gd name="T57" fmla="*/ 131 h 287"/>
                      <a:gd name="T58" fmla="*/ 23 w 151"/>
                      <a:gd name="T59" fmla="*/ 140 h 287"/>
                      <a:gd name="T60" fmla="*/ 33 w 151"/>
                      <a:gd name="T61" fmla="*/ 140 h 287"/>
                      <a:gd name="T62" fmla="*/ 59 w 151"/>
                      <a:gd name="T63" fmla="*/ 131 h 287"/>
                      <a:gd name="T64" fmla="*/ 57 w 151"/>
                      <a:gd name="T65" fmla="*/ 159 h 287"/>
                      <a:gd name="T66" fmla="*/ 61 w 151"/>
                      <a:gd name="T67" fmla="*/ 169 h 287"/>
                      <a:gd name="T68" fmla="*/ 61 w 151"/>
                      <a:gd name="T69" fmla="*/ 179 h 287"/>
                      <a:gd name="T70" fmla="*/ 46 w 151"/>
                      <a:gd name="T71" fmla="*/ 184 h 287"/>
                      <a:gd name="T72" fmla="*/ 39 w 151"/>
                      <a:gd name="T73" fmla="*/ 197 h 287"/>
                      <a:gd name="T74" fmla="*/ 39 w 151"/>
                      <a:gd name="T75" fmla="*/ 217 h 287"/>
                      <a:gd name="T76" fmla="*/ 23 w 151"/>
                      <a:gd name="T77" fmla="*/ 238 h 287"/>
                      <a:gd name="T78" fmla="*/ 36 w 151"/>
                      <a:gd name="T79" fmla="*/ 239 h 287"/>
                      <a:gd name="T80" fmla="*/ 53 w 151"/>
                      <a:gd name="T81" fmla="*/ 246 h 287"/>
                      <a:gd name="T82" fmla="*/ 61 w 151"/>
                      <a:gd name="T83" fmla="*/ 251 h 287"/>
                      <a:gd name="T84" fmla="*/ 12 w 151"/>
                      <a:gd name="T85" fmla="*/ 287 h 287"/>
                      <a:gd name="T86" fmla="*/ 29 w 151"/>
                      <a:gd name="T87" fmla="*/ 277 h 287"/>
                      <a:gd name="T88" fmla="*/ 53 w 151"/>
                      <a:gd name="T89" fmla="*/ 268 h 287"/>
                      <a:gd name="T90" fmla="*/ 72 w 151"/>
                      <a:gd name="T91" fmla="*/ 271 h 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1" h="287">
                        <a:moveTo>
                          <a:pt x="72" y="271"/>
                        </a:moveTo>
                        <a:lnTo>
                          <a:pt x="88" y="266"/>
                        </a:lnTo>
                        <a:lnTo>
                          <a:pt x="92" y="261"/>
                        </a:lnTo>
                        <a:lnTo>
                          <a:pt x="104" y="265"/>
                        </a:lnTo>
                        <a:lnTo>
                          <a:pt x="138" y="259"/>
                        </a:lnTo>
                        <a:lnTo>
                          <a:pt x="146" y="248"/>
                        </a:lnTo>
                        <a:lnTo>
                          <a:pt x="134" y="247"/>
                        </a:lnTo>
                        <a:lnTo>
                          <a:pt x="131" y="242"/>
                        </a:lnTo>
                        <a:lnTo>
                          <a:pt x="150" y="222"/>
                        </a:lnTo>
                        <a:lnTo>
                          <a:pt x="151" y="204"/>
                        </a:lnTo>
                        <a:lnTo>
                          <a:pt x="143" y="197"/>
                        </a:lnTo>
                        <a:lnTo>
                          <a:pt x="120" y="200"/>
                        </a:lnTo>
                        <a:lnTo>
                          <a:pt x="126" y="186"/>
                        </a:lnTo>
                        <a:lnTo>
                          <a:pt x="112" y="172"/>
                        </a:lnTo>
                        <a:lnTo>
                          <a:pt x="122" y="176"/>
                        </a:lnTo>
                        <a:lnTo>
                          <a:pt x="122" y="169"/>
                        </a:lnTo>
                        <a:lnTo>
                          <a:pt x="107" y="145"/>
                        </a:lnTo>
                        <a:lnTo>
                          <a:pt x="97" y="141"/>
                        </a:lnTo>
                        <a:lnTo>
                          <a:pt x="88" y="110"/>
                        </a:lnTo>
                        <a:lnTo>
                          <a:pt x="69" y="94"/>
                        </a:lnTo>
                        <a:lnTo>
                          <a:pt x="56" y="94"/>
                        </a:lnTo>
                        <a:lnTo>
                          <a:pt x="68" y="88"/>
                        </a:lnTo>
                        <a:lnTo>
                          <a:pt x="62" y="79"/>
                        </a:lnTo>
                        <a:lnTo>
                          <a:pt x="68" y="78"/>
                        </a:lnTo>
                        <a:lnTo>
                          <a:pt x="76" y="65"/>
                        </a:lnTo>
                        <a:lnTo>
                          <a:pt x="85" y="45"/>
                        </a:lnTo>
                        <a:lnTo>
                          <a:pt x="83" y="36"/>
                        </a:lnTo>
                        <a:lnTo>
                          <a:pt x="38" y="40"/>
                        </a:lnTo>
                        <a:lnTo>
                          <a:pt x="36" y="36"/>
                        </a:lnTo>
                        <a:lnTo>
                          <a:pt x="45" y="31"/>
                        </a:lnTo>
                        <a:lnTo>
                          <a:pt x="39" y="27"/>
                        </a:lnTo>
                        <a:lnTo>
                          <a:pt x="58" y="11"/>
                        </a:lnTo>
                        <a:lnTo>
                          <a:pt x="58" y="1"/>
                        </a:lnTo>
                        <a:lnTo>
                          <a:pt x="55" y="0"/>
                        </a:lnTo>
                        <a:lnTo>
                          <a:pt x="24" y="3"/>
                        </a:lnTo>
                        <a:lnTo>
                          <a:pt x="20" y="15"/>
                        </a:lnTo>
                        <a:lnTo>
                          <a:pt x="16" y="16"/>
                        </a:lnTo>
                        <a:lnTo>
                          <a:pt x="14" y="21"/>
                        </a:lnTo>
                        <a:lnTo>
                          <a:pt x="18" y="26"/>
                        </a:lnTo>
                        <a:lnTo>
                          <a:pt x="8" y="31"/>
                        </a:lnTo>
                        <a:lnTo>
                          <a:pt x="10" y="40"/>
                        </a:lnTo>
                        <a:lnTo>
                          <a:pt x="7" y="40"/>
                        </a:lnTo>
                        <a:lnTo>
                          <a:pt x="7" y="46"/>
                        </a:lnTo>
                        <a:lnTo>
                          <a:pt x="13" y="49"/>
                        </a:lnTo>
                        <a:lnTo>
                          <a:pt x="7" y="68"/>
                        </a:lnTo>
                        <a:lnTo>
                          <a:pt x="0" y="70"/>
                        </a:lnTo>
                        <a:lnTo>
                          <a:pt x="9" y="79"/>
                        </a:lnTo>
                        <a:lnTo>
                          <a:pt x="18" y="74"/>
                        </a:lnTo>
                        <a:lnTo>
                          <a:pt x="8" y="118"/>
                        </a:lnTo>
                        <a:lnTo>
                          <a:pt x="17" y="103"/>
                        </a:lnTo>
                        <a:lnTo>
                          <a:pt x="14" y="94"/>
                        </a:lnTo>
                        <a:lnTo>
                          <a:pt x="20" y="88"/>
                        </a:lnTo>
                        <a:lnTo>
                          <a:pt x="18" y="99"/>
                        </a:lnTo>
                        <a:lnTo>
                          <a:pt x="24" y="93"/>
                        </a:lnTo>
                        <a:lnTo>
                          <a:pt x="29" y="97"/>
                        </a:lnTo>
                        <a:lnTo>
                          <a:pt x="26" y="105"/>
                        </a:lnTo>
                        <a:lnTo>
                          <a:pt x="29" y="113"/>
                        </a:lnTo>
                        <a:lnTo>
                          <a:pt x="23" y="131"/>
                        </a:lnTo>
                        <a:lnTo>
                          <a:pt x="19" y="131"/>
                        </a:lnTo>
                        <a:lnTo>
                          <a:pt x="23" y="140"/>
                        </a:lnTo>
                        <a:lnTo>
                          <a:pt x="26" y="134"/>
                        </a:lnTo>
                        <a:lnTo>
                          <a:pt x="33" y="140"/>
                        </a:lnTo>
                        <a:lnTo>
                          <a:pt x="35" y="135"/>
                        </a:lnTo>
                        <a:lnTo>
                          <a:pt x="59" y="131"/>
                        </a:lnTo>
                        <a:lnTo>
                          <a:pt x="48" y="147"/>
                        </a:lnTo>
                        <a:lnTo>
                          <a:pt x="57" y="159"/>
                        </a:lnTo>
                        <a:lnTo>
                          <a:pt x="67" y="154"/>
                        </a:lnTo>
                        <a:lnTo>
                          <a:pt x="61" y="169"/>
                        </a:lnTo>
                        <a:lnTo>
                          <a:pt x="65" y="170"/>
                        </a:lnTo>
                        <a:lnTo>
                          <a:pt x="61" y="179"/>
                        </a:lnTo>
                        <a:lnTo>
                          <a:pt x="63" y="182"/>
                        </a:lnTo>
                        <a:lnTo>
                          <a:pt x="46" y="184"/>
                        </a:lnTo>
                        <a:lnTo>
                          <a:pt x="29" y="200"/>
                        </a:lnTo>
                        <a:lnTo>
                          <a:pt x="39" y="197"/>
                        </a:lnTo>
                        <a:lnTo>
                          <a:pt x="43" y="209"/>
                        </a:lnTo>
                        <a:lnTo>
                          <a:pt x="39" y="217"/>
                        </a:lnTo>
                        <a:lnTo>
                          <a:pt x="18" y="231"/>
                        </a:lnTo>
                        <a:lnTo>
                          <a:pt x="23" y="238"/>
                        </a:lnTo>
                        <a:lnTo>
                          <a:pt x="33" y="233"/>
                        </a:lnTo>
                        <a:lnTo>
                          <a:pt x="36" y="239"/>
                        </a:lnTo>
                        <a:lnTo>
                          <a:pt x="45" y="237"/>
                        </a:lnTo>
                        <a:lnTo>
                          <a:pt x="53" y="246"/>
                        </a:lnTo>
                        <a:lnTo>
                          <a:pt x="71" y="237"/>
                        </a:lnTo>
                        <a:lnTo>
                          <a:pt x="61" y="251"/>
                        </a:lnTo>
                        <a:lnTo>
                          <a:pt x="39" y="253"/>
                        </a:lnTo>
                        <a:lnTo>
                          <a:pt x="12" y="287"/>
                        </a:lnTo>
                        <a:lnTo>
                          <a:pt x="20" y="287"/>
                        </a:lnTo>
                        <a:lnTo>
                          <a:pt x="29" y="277"/>
                        </a:lnTo>
                        <a:lnTo>
                          <a:pt x="48" y="280"/>
                        </a:lnTo>
                        <a:lnTo>
                          <a:pt x="53" y="268"/>
                        </a:lnTo>
                        <a:lnTo>
                          <a:pt x="66" y="265"/>
                        </a:lnTo>
                        <a:lnTo>
                          <a:pt x="72" y="271"/>
                        </a:lnTo>
                        <a:close/>
                      </a:path>
                    </a:pathLst>
                  </a:custGeom>
                  <a:grpFill/>
                  <a:ln w="6350" cmpd="sng">
                    <a:solidFill>
                      <a:schemeClr val="bg1">
                        <a:lumMod val="85000"/>
                      </a:schemeClr>
                    </a:solidFill>
                    <a:round/>
                    <a:headEnd/>
                    <a:tailEnd/>
                  </a:ln>
                </p:spPr>
                <p:txBody>
                  <a:bodyPr/>
                  <a:lstStyle/>
                  <a:p>
                    <a:endParaRPr lang="en-GB" dirty="0"/>
                  </a:p>
                </p:txBody>
              </p:sp>
              <p:sp>
                <p:nvSpPr>
                  <p:cNvPr id="218" name="Freeform 625"/>
                  <p:cNvSpPr>
                    <a:spLocks/>
                  </p:cNvSpPr>
                  <p:nvPr/>
                </p:nvSpPr>
                <p:spPr bwMode="auto">
                  <a:xfrm>
                    <a:off x="4441" y="2812"/>
                    <a:ext cx="16" cy="25"/>
                  </a:xfrm>
                  <a:custGeom>
                    <a:avLst/>
                    <a:gdLst>
                      <a:gd name="T0" fmla="*/ 15 w 16"/>
                      <a:gd name="T1" fmla="*/ 0 h 25"/>
                      <a:gd name="T2" fmla="*/ 0 w 16"/>
                      <a:gd name="T3" fmla="*/ 9 h 25"/>
                      <a:gd name="T4" fmla="*/ 0 w 16"/>
                      <a:gd name="T5" fmla="*/ 25 h 25"/>
                      <a:gd name="T6" fmla="*/ 13 w 16"/>
                      <a:gd name="T7" fmla="*/ 16 h 25"/>
                      <a:gd name="T8" fmla="*/ 11 w 16"/>
                      <a:gd name="T9" fmla="*/ 12 h 25"/>
                      <a:gd name="T10" fmla="*/ 16 w 16"/>
                      <a:gd name="T11" fmla="*/ 8 h 25"/>
                      <a:gd name="T12" fmla="*/ 15 w 16"/>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5">
                        <a:moveTo>
                          <a:pt x="15" y="0"/>
                        </a:moveTo>
                        <a:lnTo>
                          <a:pt x="0" y="9"/>
                        </a:lnTo>
                        <a:lnTo>
                          <a:pt x="0" y="25"/>
                        </a:lnTo>
                        <a:lnTo>
                          <a:pt x="13" y="16"/>
                        </a:lnTo>
                        <a:lnTo>
                          <a:pt x="11" y="12"/>
                        </a:lnTo>
                        <a:lnTo>
                          <a:pt x="16" y="8"/>
                        </a:lnTo>
                        <a:lnTo>
                          <a:pt x="15" y="0"/>
                        </a:lnTo>
                        <a:close/>
                      </a:path>
                    </a:pathLst>
                  </a:custGeom>
                  <a:grpFill/>
                  <a:ln w="6350" cmpd="sng">
                    <a:solidFill>
                      <a:schemeClr val="bg1">
                        <a:lumMod val="85000"/>
                      </a:schemeClr>
                    </a:solidFill>
                    <a:round/>
                    <a:headEnd/>
                    <a:tailEnd/>
                  </a:ln>
                </p:spPr>
                <p:txBody>
                  <a:bodyPr/>
                  <a:lstStyle/>
                  <a:p>
                    <a:endParaRPr lang="en-GB" dirty="0"/>
                  </a:p>
                </p:txBody>
              </p:sp>
            </p:grpSp>
          </p:grpSp>
          <p:sp>
            <p:nvSpPr>
              <p:cNvPr id="161" name="Freeform 626"/>
              <p:cNvSpPr>
                <a:spLocks/>
              </p:cNvSpPr>
              <p:nvPr/>
            </p:nvSpPr>
            <p:spPr bwMode="auto">
              <a:xfrm>
                <a:off x="3427" y="2228"/>
                <a:ext cx="97" cy="58"/>
              </a:xfrm>
              <a:custGeom>
                <a:avLst/>
                <a:gdLst>
                  <a:gd name="T0" fmla="*/ 4 w 130"/>
                  <a:gd name="T1" fmla="*/ 39 h 79"/>
                  <a:gd name="T2" fmla="*/ 27 w 130"/>
                  <a:gd name="T3" fmla="*/ 58 h 79"/>
                  <a:gd name="T4" fmla="*/ 38 w 130"/>
                  <a:gd name="T5" fmla="*/ 54 h 79"/>
                  <a:gd name="T6" fmla="*/ 51 w 130"/>
                  <a:gd name="T7" fmla="*/ 50 h 79"/>
                  <a:gd name="T8" fmla="*/ 60 w 130"/>
                  <a:gd name="T9" fmla="*/ 51 h 79"/>
                  <a:gd name="T10" fmla="*/ 73 w 130"/>
                  <a:gd name="T11" fmla="*/ 46 h 79"/>
                  <a:gd name="T12" fmla="*/ 85 w 130"/>
                  <a:gd name="T13" fmla="*/ 20 h 79"/>
                  <a:gd name="T14" fmla="*/ 97 w 130"/>
                  <a:gd name="T15" fmla="*/ 12 h 79"/>
                  <a:gd name="T16" fmla="*/ 87 w 130"/>
                  <a:gd name="T17" fmla="*/ 3 h 79"/>
                  <a:gd name="T18" fmla="*/ 67 w 130"/>
                  <a:gd name="T19" fmla="*/ 0 h 79"/>
                  <a:gd name="T20" fmla="*/ 55 w 130"/>
                  <a:gd name="T21" fmla="*/ 8 h 79"/>
                  <a:gd name="T22" fmla="*/ 38 w 130"/>
                  <a:gd name="T23" fmla="*/ 11 h 79"/>
                  <a:gd name="T24" fmla="*/ 34 w 130"/>
                  <a:gd name="T25" fmla="*/ 17 h 79"/>
                  <a:gd name="T26" fmla="*/ 25 w 130"/>
                  <a:gd name="T27" fmla="*/ 17 h 79"/>
                  <a:gd name="T28" fmla="*/ 15 w 130"/>
                  <a:gd name="T29" fmla="*/ 10 h 79"/>
                  <a:gd name="T30" fmla="*/ 14 w 130"/>
                  <a:gd name="T31" fmla="*/ 18 h 79"/>
                  <a:gd name="T32" fmla="*/ 7 w 130"/>
                  <a:gd name="T33" fmla="*/ 18 h 79"/>
                  <a:gd name="T34" fmla="*/ 5 w 130"/>
                  <a:gd name="T35" fmla="*/ 32 h 79"/>
                  <a:gd name="T36" fmla="*/ 0 w 130"/>
                  <a:gd name="T37" fmla="*/ 35 h 79"/>
                  <a:gd name="T38" fmla="*/ 4 w 130"/>
                  <a:gd name="T39" fmla="*/ 39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0" h="79">
                    <a:moveTo>
                      <a:pt x="5" y="53"/>
                    </a:moveTo>
                    <a:lnTo>
                      <a:pt x="36" y="79"/>
                    </a:lnTo>
                    <a:lnTo>
                      <a:pt x="51" y="74"/>
                    </a:lnTo>
                    <a:lnTo>
                      <a:pt x="69" y="68"/>
                    </a:lnTo>
                    <a:lnTo>
                      <a:pt x="80" y="69"/>
                    </a:lnTo>
                    <a:lnTo>
                      <a:pt x="98" y="63"/>
                    </a:lnTo>
                    <a:lnTo>
                      <a:pt x="114" y="27"/>
                    </a:lnTo>
                    <a:lnTo>
                      <a:pt x="130" y="17"/>
                    </a:lnTo>
                    <a:lnTo>
                      <a:pt x="117" y="4"/>
                    </a:lnTo>
                    <a:lnTo>
                      <a:pt x="90" y="0"/>
                    </a:lnTo>
                    <a:lnTo>
                      <a:pt x="74" y="11"/>
                    </a:lnTo>
                    <a:lnTo>
                      <a:pt x="51" y="15"/>
                    </a:lnTo>
                    <a:lnTo>
                      <a:pt x="46" y="23"/>
                    </a:lnTo>
                    <a:lnTo>
                      <a:pt x="33" y="23"/>
                    </a:lnTo>
                    <a:lnTo>
                      <a:pt x="20" y="14"/>
                    </a:lnTo>
                    <a:lnTo>
                      <a:pt x="19" y="24"/>
                    </a:lnTo>
                    <a:lnTo>
                      <a:pt x="9" y="24"/>
                    </a:lnTo>
                    <a:lnTo>
                      <a:pt x="7" y="44"/>
                    </a:lnTo>
                    <a:lnTo>
                      <a:pt x="0" y="48"/>
                    </a:lnTo>
                    <a:lnTo>
                      <a:pt x="5" y="53"/>
                    </a:lnTo>
                    <a:close/>
                  </a:path>
                </a:pathLst>
              </a:custGeom>
              <a:grpFill/>
              <a:ln w="6350" cmpd="sng">
                <a:solidFill>
                  <a:schemeClr val="bg1">
                    <a:lumMod val="85000"/>
                  </a:schemeClr>
                </a:solidFill>
                <a:round/>
                <a:headEnd/>
                <a:tailEnd/>
              </a:ln>
            </p:spPr>
            <p:txBody>
              <a:bodyPr/>
              <a:lstStyle/>
              <a:p>
                <a:endParaRPr lang="en-GB" dirty="0"/>
              </a:p>
            </p:txBody>
          </p:sp>
          <p:sp>
            <p:nvSpPr>
              <p:cNvPr id="162" name="Freeform 627"/>
              <p:cNvSpPr>
                <a:spLocks/>
              </p:cNvSpPr>
              <p:nvPr/>
            </p:nvSpPr>
            <p:spPr bwMode="auto">
              <a:xfrm>
                <a:off x="3368" y="2170"/>
                <a:ext cx="94" cy="55"/>
              </a:xfrm>
              <a:custGeom>
                <a:avLst/>
                <a:gdLst>
                  <a:gd name="T0" fmla="*/ 0 w 126"/>
                  <a:gd name="T1" fmla="*/ 18 h 74"/>
                  <a:gd name="T2" fmla="*/ 8 w 126"/>
                  <a:gd name="T3" fmla="*/ 36 h 74"/>
                  <a:gd name="T4" fmla="*/ 26 w 126"/>
                  <a:gd name="T5" fmla="*/ 53 h 74"/>
                  <a:gd name="T6" fmla="*/ 37 w 126"/>
                  <a:gd name="T7" fmla="*/ 55 h 74"/>
                  <a:gd name="T8" fmla="*/ 45 w 126"/>
                  <a:gd name="T9" fmla="*/ 48 h 74"/>
                  <a:gd name="T10" fmla="*/ 68 w 126"/>
                  <a:gd name="T11" fmla="*/ 52 h 74"/>
                  <a:gd name="T12" fmla="*/ 94 w 126"/>
                  <a:gd name="T13" fmla="*/ 33 h 74"/>
                  <a:gd name="T14" fmla="*/ 83 w 126"/>
                  <a:gd name="T15" fmla="*/ 24 h 74"/>
                  <a:gd name="T16" fmla="*/ 82 w 126"/>
                  <a:gd name="T17" fmla="*/ 19 h 74"/>
                  <a:gd name="T18" fmla="*/ 71 w 126"/>
                  <a:gd name="T19" fmla="*/ 16 h 74"/>
                  <a:gd name="T20" fmla="*/ 68 w 126"/>
                  <a:gd name="T21" fmla="*/ 21 h 74"/>
                  <a:gd name="T22" fmla="*/ 56 w 126"/>
                  <a:gd name="T23" fmla="*/ 8 h 74"/>
                  <a:gd name="T24" fmla="*/ 46 w 126"/>
                  <a:gd name="T25" fmla="*/ 3 h 74"/>
                  <a:gd name="T26" fmla="*/ 39 w 126"/>
                  <a:gd name="T27" fmla="*/ 7 h 74"/>
                  <a:gd name="T28" fmla="*/ 31 w 126"/>
                  <a:gd name="T29" fmla="*/ 0 h 74"/>
                  <a:gd name="T30" fmla="*/ 31 w 126"/>
                  <a:gd name="T31" fmla="*/ 6 h 74"/>
                  <a:gd name="T32" fmla="*/ 4 w 126"/>
                  <a:gd name="T33" fmla="*/ 22 h 74"/>
                  <a:gd name="T34" fmla="*/ 0 w 126"/>
                  <a:gd name="T35" fmla="*/ 18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6" h="74">
                    <a:moveTo>
                      <a:pt x="0" y="24"/>
                    </a:moveTo>
                    <a:lnTo>
                      <a:pt x="11" y="49"/>
                    </a:lnTo>
                    <a:lnTo>
                      <a:pt x="35" y="71"/>
                    </a:lnTo>
                    <a:lnTo>
                      <a:pt x="50" y="74"/>
                    </a:lnTo>
                    <a:lnTo>
                      <a:pt x="60" y="64"/>
                    </a:lnTo>
                    <a:lnTo>
                      <a:pt x="91" y="70"/>
                    </a:lnTo>
                    <a:lnTo>
                      <a:pt x="126" y="45"/>
                    </a:lnTo>
                    <a:lnTo>
                      <a:pt x="111" y="32"/>
                    </a:lnTo>
                    <a:lnTo>
                      <a:pt x="110" y="25"/>
                    </a:lnTo>
                    <a:lnTo>
                      <a:pt x="95" y="22"/>
                    </a:lnTo>
                    <a:lnTo>
                      <a:pt x="91" y="28"/>
                    </a:lnTo>
                    <a:lnTo>
                      <a:pt x="75" y="11"/>
                    </a:lnTo>
                    <a:lnTo>
                      <a:pt x="61" y="4"/>
                    </a:lnTo>
                    <a:lnTo>
                      <a:pt x="52" y="9"/>
                    </a:lnTo>
                    <a:lnTo>
                      <a:pt x="42" y="0"/>
                    </a:lnTo>
                    <a:lnTo>
                      <a:pt x="41" y="8"/>
                    </a:lnTo>
                    <a:lnTo>
                      <a:pt x="6" y="29"/>
                    </a:lnTo>
                    <a:lnTo>
                      <a:pt x="0" y="24"/>
                    </a:lnTo>
                    <a:close/>
                  </a:path>
                </a:pathLst>
              </a:custGeom>
              <a:grpFill/>
              <a:ln w="6350" cmpd="sng">
                <a:solidFill>
                  <a:schemeClr val="bg1">
                    <a:lumMod val="85000"/>
                  </a:schemeClr>
                </a:solidFill>
                <a:round/>
                <a:headEnd/>
                <a:tailEnd/>
              </a:ln>
            </p:spPr>
            <p:txBody>
              <a:bodyPr/>
              <a:lstStyle/>
              <a:p>
                <a:endParaRPr lang="en-GB" dirty="0"/>
              </a:p>
            </p:txBody>
          </p:sp>
          <p:sp>
            <p:nvSpPr>
              <p:cNvPr id="163" name="Freeform 628"/>
              <p:cNvSpPr>
                <a:spLocks/>
              </p:cNvSpPr>
              <p:nvPr/>
            </p:nvSpPr>
            <p:spPr bwMode="auto">
              <a:xfrm>
                <a:off x="3048" y="2072"/>
                <a:ext cx="61" cy="91"/>
              </a:xfrm>
              <a:custGeom>
                <a:avLst/>
                <a:gdLst>
                  <a:gd name="T0" fmla="*/ 40 w 83"/>
                  <a:gd name="T1" fmla="*/ 7 h 122"/>
                  <a:gd name="T2" fmla="*/ 40 w 83"/>
                  <a:gd name="T3" fmla="*/ 0 h 122"/>
                  <a:gd name="T4" fmla="*/ 32 w 83"/>
                  <a:gd name="T5" fmla="*/ 3 h 122"/>
                  <a:gd name="T6" fmla="*/ 23 w 83"/>
                  <a:gd name="T7" fmla="*/ 14 h 122"/>
                  <a:gd name="T8" fmla="*/ 31 w 83"/>
                  <a:gd name="T9" fmla="*/ 16 h 122"/>
                  <a:gd name="T10" fmla="*/ 26 w 83"/>
                  <a:gd name="T11" fmla="*/ 25 h 122"/>
                  <a:gd name="T12" fmla="*/ 9 w 83"/>
                  <a:gd name="T13" fmla="*/ 23 h 122"/>
                  <a:gd name="T14" fmla="*/ 7 w 83"/>
                  <a:gd name="T15" fmla="*/ 28 h 122"/>
                  <a:gd name="T16" fmla="*/ 7 w 83"/>
                  <a:gd name="T17" fmla="*/ 31 h 122"/>
                  <a:gd name="T18" fmla="*/ 4 w 83"/>
                  <a:gd name="T19" fmla="*/ 31 h 122"/>
                  <a:gd name="T20" fmla="*/ 11 w 83"/>
                  <a:gd name="T21" fmla="*/ 36 h 122"/>
                  <a:gd name="T22" fmla="*/ 4 w 83"/>
                  <a:gd name="T23" fmla="*/ 42 h 122"/>
                  <a:gd name="T24" fmla="*/ 7 w 83"/>
                  <a:gd name="T25" fmla="*/ 47 h 122"/>
                  <a:gd name="T26" fmla="*/ 21 w 83"/>
                  <a:gd name="T27" fmla="*/ 51 h 122"/>
                  <a:gd name="T28" fmla="*/ 8 w 83"/>
                  <a:gd name="T29" fmla="*/ 65 h 122"/>
                  <a:gd name="T30" fmla="*/ 21 w 83"/>
                  <a:gd name="T31" fmla="*/ 60 h 122"/>
                  <a:gd name="T32" fmla="*/ 24 w 83"/>
                  <a:gd name="T33" fmla="*/ 63 h 122"/>
                  <a:gd name="T34" fmla="*/ 11 w 83"/>
                  <a:gd name="T35" fmla="*/ 66 h 122"/>
                  <a:gd name="T36" fmla="*/ 7 w 83"/>
                  <a:gd name="T37" fmla="*/ 73 h 122"/>
                  <a:gd name="T38" fmla="*/ 0 w 83"/>
                  <a:gd name="T39" fmla="*/ 75 h 122"/>
                  <a:gd name="T40" fmla="*/ 7 w 83"/>
                  <a:gd name="T41" fmla="*/ 78 h 122"/>
                  <a:gd name="T42" fmla="*/ 1 w 83"/>
                  <a:gd name="T43" fmla="*/ 83 h 122"/>
                  <a:gd name="T44" fmla="*/ 10 w 83"/>
                  <a:gd name="T45" fmla="*/ 83 h 122"/>
                  <a:gd name="T46" fmla="*/ 4 w 83"/>
                  <a:gd name="T47" fmla="*/ 88 h 122"/>
                  <a:gd name="T48" fmla="*/ 12 w 83"/>
                  <a:gd name="T49" fmla="*/ 86 h 122"/>
                  <a:gd name="T50" fmla="*/ 9 w 83"/>
                  <a:gd name="T51" fmla="*/ 91 h 122"/>
                  <a:gd name="T52" fmla="*/ 15 w 83"/>
                  <a:gd name="T53" fmla="*/ 90 h 122"/>
                  <a:gd name="T54" fmla="*/ 40 w 83"/>
                  <a:gd name="T55" fmla="*/ 76 h 122"/>
                  <a:gd name="T56" fmla="*/ 57 w 83"/>
                  <a:gd name="T57" fmla="*/ 75 h 122"/>
                  <a:gd name="T58" fmla="*/ 61 w 83"/>
                  <a:gd name="T59" fmla="*/ 57 h 122"/>
                  <a:gd name="T60" fmla="*/ 61 w 83"/>
                  <a:gd name="T61" fmla="*/ 43 h 122"/>
                  <a:gd name="T62" fmla="*/ 57 w 83"/>
                  <a:gd name="T63" fmla="*/ 34 h 122"/>
                  <a:gd name="T64" fmla="*/ 60 w 83"/>
                  <a:gd name="T65" fmla="*/ 31 h 122"/>
                  <a:gd name="T66" fmla="*/ 54 w 83"/>
                  <a:gd name="T67" fmla="*/ 20 h 122"/>
                  <a:gd name="T68" fmla="*/ 38 w 83"/>
                  <a:gd name="T69" fmla="*/ 26 h 122"/>
                  <a:gd name="T70" fmla="*/ 33 w 83"/>
                  <a:gd name="T71" fmla="*/ 19 h 122"/>
                  <a:gd name="T72" fmla="*/ 40 w 83"/>
                  <a:gd name="T73" fmla="*/ 7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3" h="122">
                    <a:moveTo>
                      <a:pt x="55" y="9"/>
                    </a:moveTo>
                    <a:lnTo>
                      <a:pt x="54" y="0"/>
                    </a:lnTo>
                    <a:lnTo>
                      <a:pt x="44" y="4"/>
                    </a:lnTo>
                    <a:lnTo>
                      <a:pt x="31" y="19"/>
                    </a:lnTo>
                    <a:lnTo>
                      <a:pt x="42" y="22"/>
                    </a:lnTo>
                    <a:lnTo>
                      <a:pt x="35" y="33"/>
                    </a:lnTo>
                    <a:lnTo>
                      <a:pt x="12" y="31"/>
                    </a:lnTo>
                    <a:lnTo>
                      <a:pt x="9" y="37"/>
                    </a:lnTo>
                    <a:lnTo>
                      <a:pt x="10" y="42"/>
                    </a:lnTo>
                    <a:lnTo>
                      <a:pt x="5" y="42"/>
                    </a:lnTo>
                    <a:lnTo>
                      <a:pt x="15" y="48"/>
                    </a:lnTo>
                    <a:lnTo>
                      <a:pt x="6" y="56"/>
                    </a:lnTo>
                    <a:lnTo>
                      <a:pt x="10" y="63"/>
                    </a:lnTo>
                    <a:lnTo>
                      <a:pt x="28" y="68"/>
                    </a:lnTo>
                    <a:lnTo>
                      <a:pt x="11" y="87"/>
                    </a:lnTo>
                    <a:lnTo>
                      <a:pt x="29" y="81"/>
                    </a:lnTo>
                    <a:lnTo>
                      <a:pt x="32" y="85"/>
                    </a:lnTo>
                    <a:lnTo>
                      <a:pt x="15" y="88"/>
                    </a:lnTo>
                    <a:lnTo>
                      <a:pt x="9" y="98"/>
                    </a:lnTo>
                    <a:lnTo>
                      <a:pt x="0" y="100"/>
                    </a:lnTo>
                    <a:lnTo>
                      <a:pt x="9" y="104"/>
                    </a:lnTo>
                    <a:lnTo>
                      <a:pt x="1" y="111"/>
                    </a:lnTo>
                    <a:lnTo>
                      <a:pt x="14" y="111"/>
                    </a:lnTo>
                    <a:lnTo>
                      <a:pt x="5" y="118"/>
                    </a:lnTo>
                    <a:lnTo>
                      <a:pt x="16" y="115"/>
                    </a:lnTo>
                    <a:lnTo>
                      <a:pt x="12" y="122"/>
                    </a:lnTo>
                    <a:lnTo>
                      <a:pt x="21" y="121"/>
                    </a:lnTo>
                    <a:lnTo>
                      <a:pt x="55" y="102"/>
                    </a:lnTo>
                    <a:lnTo>
                      <a:pt x="77" y="101"/>
                    </a:lnTo>
                    <a:lnTo>
                      <a:pt x="83" y="77"/>
                    </a:lnTo>
                    <a:lnTo>
                      <a:pt x="83" y="57"/>
                    </a:lnTo>
                    <a:lnTo>
                      <a:pt x="78" y="45"/>
                    </a:lnTo>
                    <a:lnTo>
                      <a:pt x="81" y="41"/>
                    </a:lnTo>
                    <a:lnTo>
                      <a:pt x="74" y="27"/>
                    </a:lnTo>
                    <a:lnTo>
                      <a:pt x="52" y="35"/>
                    </a:lnTo>
                    <a:lnTo>
                      <a:pt x="45" y="26"/>
                    </a:lnTo>
                    <a:lnTo>
                      <a:pt x="55" y="9"/>
                    </a:lnTo>
                    <a:close/>
                  </a:path>
                </a:pathLst>
              </a:custGeom>
              <a:grpFill/>
              <a:ln w="6350" cmpd="sng">
                <a:solidFill>
                  <a:schemeClr val="bg1">
                    <a:lumMod val="85000"/>
                  </a:schemeClr>
                </a:solidFill>
                <a:round/>
                <a:headEnd/>
                <a:tailEnd/>
              </a:ln>
            </p:spPr>
            <p:txBody>
              <a:bodyPr/>
              <a:lstStyle/>
              <a:p>
                <a:endParaRPr lang="en-GB" dirty="0"/>
              </a:p>
            </p:txBody>
          </p:sp>
          <p:sp>
            <p:nvSpPr>
              <p:cNvPr id="164" name="Freeform 629"/>
              <p:cNvSpPr>
                <a:spLocks/>
              </p:cNvSpPr>
              <p:nvPr/>
            </p:nvSpPr>
            <p:spPr bwMode="auto">
              <a:xfrm>
                <a:off x="3436" y="2205"/>
                <a:ext cx="83" cy="40"/>
              </a:xfrm>
              <a:custGeom>
                <a:avLst/>
                <a:gdLst>
                  <a:gd name="T0" fmla="*/ 0 w 111"/>
                  <a:gd name="T1" fmla="*/ 18 h 55"/>
                  <a:gd name="T2" fmla="*/ 6 w 111"/>
                  <a:gd name="T3" fmla="*/ 33 h 55"/>
                  <a:gd name="T4" fmla="*/ 15 w 111"/>
                  <a:gd name="T5" fmla="*/ 40 h 55"/>
                  <a:gd name="T6" fmla="*/ 25 w 111"/>
                  <a:gd name="T7" fmla="*/ 40 h 55"/>
                  <a:gd name="T8" fmla="*/ 29 w 111"/>
                  <a:gd name="T9" fmla="*/ 34 h 55"/>
                  <a:gd name="T10" fmla="*/ 46 w 111"/>
                  <a:gd name="T11" fmla="*/ 31 h 55"/>
                  <a:gd name="T12" fmla="*/ 58 w 111"/>
                  <a:gd name="T13" fmla="*/ 23 h 55"/>
                  <a:gd name="T14" fmla="*/ 79 w 111"/>
                  <a:gd name="T15" fmla="*/ 26 h 55"/>
                  <a:gd name="T16" fmla="*/ 83 w 111"/>
                  <a:gd name="T17" fmla="*/ 12 h 55"/>
                  <a:gd name="T18" fmla="*/ 68 w 111"/>
                  <a:gd name="T19" fmla="*/ 4 h 55"/>
                  <a:gd name="T20" fmla="*/ 46 w 111"/>
                  <a:gd name="T21" fmla="*/ 9 h 55"/>
                  <a:gd name="T22" fmla="*/ 40 w 111"/>
                  <a:gd name="T23" fmla="*/ 2 h 55"/>
                  <a:gd name="T24" fmla="*/ 33 w 111"/>
                  <a:gd name="T25" fmla="*/ 4 h 55"/>
                  <a:gd name="T26" fmla="*/ 25 w 111"/>
                  <a:gd name="T27" fmla="*/ 0 h 55"/>
                  <a:gd name="T28" fmla="*/ 0 w 111"/>
                  <a:gd name="T29" fmla="*/ 1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1" h="55">
                    <a:moveTo>
                      <a:pt x="0" y="25"/>
                    </a:moveTo>
                    <a:lnTo>
                      <a:pt x="8" y="46"/>
                    </a:lnTo>
                    <a:lnTo>
                      <a:pt x="20" y="55"/>
                    </a:lnTo>
                    <a:lnTo>
                      <a:pt x="33" y="55"/>
                    </a:lnTo>
                    <a:lnTo>
                      <a:pt x="39" y="47"/>
                    </a:lnTo>
                    <a:lnTo>
                      <a:pt x="62" y="43"/>
                    </a:lnTo>
                    <a:lnTo>
                      <a:pt x="77" y="32"/>
                    </a:lnTo>
                    <a:lnTo>
                      <a:pt x="105" y="36"/>
                    </a:lnTo>
                    <a:lnTo>
                      <a:pt x="111" y="16"/>
                    </a:lnTo>
                    <a:lnTo>
                      <a:pt x="91" y="6"/>
                    </a:lnTo>
                    <a:lnTo>
                      <a:pt x="62" y="12"/>
                    </a:lnTo>
                    <a:lnTo>
                      <a:pt x="53" y="3"/>
                    </a:lnTo>
                    <a:lnTo>
                      <a:pt x="44" y="6"/>
                    </a:lnTo>
                    <a:lnTo>
                      <a:pt x="34" y="0"/>
                    </a:lnTo>
                    <a:lnTo>
                      <a:pt x="0" y="25"/>
                    </a:lnTo>
                    <a:close/>
                  </a:path>
                </a:pathLst>
              </a:custGeom>
              <a:grpFill/>
              <a:ln w="6350" cmpd="sng">
                <a:solidFill>
                  <a:schemeClr val="bg1">
                    <a:lumMod val="85000"/>
                  </a:schemeClr>
                </a:solidFill>
                <a:round/>
                <a:headEnd/>
                <a:tailEnd/>
              </a:ln>
            </p:spPr>
            <p:txBody>
              <a:bodyPr/>
              <a:lstStyle/>
              <a:p>
                <a:endParaRPr lang="en-GB" dirty="0"/>
              </a:p>
            </p:txBody>
          </p:sp>
          <p:sp>
            <p:nvSpPr>
              <p:cNvPr id="165" name="Freeform 630"/>
              <p:cNvSpPr>
                <a:spLocks/>
              </p:cNvSpPr>
              <p:nvPr/>
            </p:nvSpPr>
            <p:spPr bwMode="auto">
              <a:xfrm>
                <a:off x="3465" y="2278"/>
                <a:ext cx="60" cy="81"/>
              </a:xfrm>
              <a:custGeom>
                <a:avLst/>
                <a:gdLst>
                  <a:gd name="T0" fmla="*/ 6 w 80"/>
                  <a:gd name="T1" fmla="*/ 25 h 109"/>
                  <a:gd name="T2" fmla="*/ 8 w 80"/>
                  <a:gd name="T3" fmla="*/ 21 h 109"/>
                  <a:gd name="T4" fmla="*/ 12 w 80"/>
                  <a:gd name="T5" fmla="*/ 20 h 109"/>
                  <a:gd name="T6" fmla="*/ 4 w 80"/>
                  <a:gd name="T7" fmla="*/ 15 h 109"/>
                  <a:gd name="T8" fmla="*/ 0 w 80"/>
                  <a:gd name="T9" fmla="*/ 4 h 109"/>
                  <a:gd name="T10" fmla="*/ 14 w 80"/>
                  <a:gd name="T11" fmla="*/ 0 h 109"/>
                  <a:gd name="T12" fmla="*/ 22 w 80"/>
                  <a:gd name="T13" fmla="*/ 1 h 109"/>
                  <a:gd name="T14" fmla="*/ 29 w 80"/>
                  <a:gd name="T15" fmla="*/ 6 h 109"/>
                  <a:gd name="T16" fmla="*/ 35 w 80"/>
                  <a:gd name="T17" fmla="*/ 19 h 109"/>
                  <a:gd name="T18" fmla="*/ 40 w 80"/>
                  <a:gd name="T19" fmla="*/ 20 h 109"/>
                  <a:gd name="T20" fmla="*/ 41 w 80"/>
                  <a:gd name="T21" fmla="*/ 26 h 109"/>
                  <a:gd name="T22" fmla="*/ 52 w 80"/>
                  <a:gd name="T23" fmla="*/ 33 h 109"/>
                  <a:gd name="T24" fmla="*/ 55 w 80"/>
                  <a:gd name="T25" fmla="*/ 30 h 109"/>
                  <a:gd name="T26" fmla="*/ 57 w 80"/>
                  <a:gd name="T27" fmla="*/ 33 h 109"/>
                  <a:gd name="T28" fmla="*/ 54 w 80"/>
                  <a:gd name="T29" fmla="*/ 35 h 109"/>
                  <a:gd name="T30" fmla="*/ 59 w 80"/>
                  <a:gd name="T31" fmla="*/ 41 h 109"/>
                  <a:gd name="T32" fmla="*/ 54 w 80"/>
                  <a:gd name="T33" fmla="*/ 42 h 109"/>
                  <a:gd name="T34" fmla="*/ 53 w 80"/>
                  <a:gd name="T35" fmla="*/ 48 h 109"/>
                  <a:gd name="T36" fmla="*/ 54 w 80"/>
                  <a:gd name="T37" fmla="*/ 54 h 109"/>
                  <a:gd name="T38" fmla="*/ 60 w 80"/>
                  <a:gd name="T39" fmla="*/ 62 h 109"/>
                  <a:gd name="T40" fmla="*/ 54 w 80"/>
                  <a:gd name="T41" fmla="*/ 71 h 109"/>
                  <a:gd name="T42" fmla="*/ 54 w 80"/>
                  <a:gd name="T43" fmla="*/ 74 h 109"/>
                  <a:gd name="T44" fmla="*/ 40 w 80"/>
                  <a:gd name="T45" fmla="*/ 74 h 109"/>
                  <a:gd name="T46" fmla="*/ 29 w 80"/>
                  <a:gd name="T47" fmla="*/ 81 h 109"/>
                  <a:gd name="T48" fmla="*/ 21 w 80"/>
                  <a:gd name="T49" fmla="*/ 73 h 109"/>
                  <a:gd name="T50" fmla="*/ 17 w 80"/>
                  <a:gd name="T51" fmla="*/ 71 h 109"/>
                  <a:gd name="T52" fmla="*/ 17 w 80"/>
                  <a:gd name="T53" fmla="*/ 66 h 109"/>
                  <a:gd name="T54" fmla="*/ 20 w 80"/>
                  <a:gd name="T55" fmla="*/ 68 h 109"/>
                  <a:gd name="T56" fmla="*/ 22 w 80"/>
                  <a:gd name="T57" fmla="*/ 65 h 109"/>
                  <a:gd name="T58" fmla="*/ 7 w 80"/>
                  <a:gd name="T59" fmla="*/ 54 h 109"/>
                  <a:gd name="T60" fmla="*/ 8 w 80"/>
                  <a:gd name="T61" fmla="*/ 52 h 109"/>
                  <a:gd name="T62" fmla="*/ 11 w 80"/>
                  <a:gd name="T63" fmla="*/ 50 h 109"/>
                  <a:gd name="T64" fmla="*/ 8 w 80"/>
                  <a:gd name="T65" fmla="*/ 44 h 109"/>
                  <a:gd name="T66" fmla="*/ 12 w 80"/>
                  <a:gd name="T67" fmla="*/ 43 h 109"/>
                  <a:gd name="T68" fmla="*/ 13 w 80"/>
                  <a:gd name="T69" fmla="*/ 41 h 109"/>
                  <a:gd name="T70" fmla="*/ 5 w 80"/>
                  <a:gd name="T71" fmla="*/ 36 h 109"/>
                  <a:gd name="T72" fmla="*/ 11 w 80"/>
                  <a:gd name="T73" fmla="*/ 26 h 109"/>
                  <a:gd name="T74" fmla="*/ 6 w 80"/>
                  <a:gd name="T75" fmla="*/ 25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0" h="109">
                    <a:moveTo>
                      <a:pt x="8" y="33"/>
                    </a:moveTo>
                    <a:lnTo>
                      <a:pt x="10" y="28"/>
                    </a:lnTo>
                    <a:lnTo>
                      <a:pt x="16" y="27"/>
                    </a:lnTo>
                    <a:lnTo>
                      <a:pt x="5" y="20"/>
                    </a:lnTo>
                    <a:lnTo>
                      <a:pt x="0" y="6"/>
                    </a:lnTo>
                    <a:lnTo>
                      <a:pt x="18" y="0"/>
                    </a:lnTo>
                    <a:lnTo>
                      <a:pt x="29" y="1"/>
                    </a:lnTo>
                    <a:lnTo>
                      <a:pt x="39" y="8"/>
                    </a:lnTo>
                    <a:lnTo>
                      <a:pt x="47" y="25"/>
                    </a:lnTo>
                    <a:lnTo>
                      <a:pt x="53" y="27"/>
                    </a:lnTo>
                    <a:lnTo>
                      <a:pt x="54" y="35"/>
                    </a:lnTo>
                    <a:lnTo>
                      <a:pt x="69" y="44"/>
                    </a:lnTo>
                    <a:lnTo>
                      <a:pt x="73" y="40"/>
                    </a:lnTo>
                    <a:lnTo>
                      <a:pt x="76" y="44"/>
                    </a:lnTo>
                    <a:lnTo>
                      <a:pt x="72" y="47"/>
                    </a:lnTo>
                    <a:lnTo>
                      <a:pt x="78" y="55"/>
                    </a:lnTo>
                    <a:lnTo>
                      <a:pt x="72" y="57"/>
                    </a:lnTo>
                    <a:lnTo>
                      <a:pt x="70" y="65"/>
                    </a:lnTo>
                    <a:lnTo>
                      <a:pt x="72" y="73"/>
                    </a:lnTo>
                    <a:lnTo>
                      <a:pt x="80" y="84"/>
                    </a:lnTo>
                    <a:lnTo>
                      <a:pt x="72" y="96"/>
                    </a:lnTo>
                    <a:lnTo>
                      <a:pt x="72" y="100"/>
                    </a:lnTo>
                    <a:lnTo>
                      <a:pt x="53" y="100"/>
                    </a:lnTo>
                    <a:lnTo>
                      <a:pt x="38" y="109"/>
                    </a:lnTo>
                    <a:lnTo>
                      <a:pt x="28" y="98"/>
                    </a:lnTo>
                    <a:lnTo>
                      <a:pt x="22" y="96"/>
                    </a:lnTo>
                    <a:lnTo>
                      <a:pt x="22" y="89"/>
                    </a:lnTo>
                    <a:lnTo>
                      <a:pt x="27" y="92"/>
                    </a:lnTo>
                    <a:lnTo>
                      <a:pt x="29" y="87"/>
                    </a:lnTo>
                    <a:lnTo>
                      <a:pt x="9" y="73"/>
                    </a:lnTo>
                    <a:lnTo>
                      <a:pt x="10" y="70"/>
                    </a:lnTo>
                    <a:lnTo>
                      <a:pt x="15" y="67"/>
                    </a:lnTo>
                    <a:lnTo>
                      <a:pt x="11" y="59"/>
                    </a:lnTo>
                    <a:lnTo>
                      <a:pt x="16" y="58"/>
                    </a:lnTo>
                    <a:lnTo>
                      <a:pt x="17" y="55"/>
                    </a:lnTo>
                    <a:lnTo>
                      <a:pt x="7" y="48"/>
                    </a:lnTo>
                    <a:lnTo>
                      <a:pt x="15" y="35"/>
                    </a:lnTo>
                    <a:lnTo>
                      <a:pt x="8" y="33"/>
                    </a:lnTo>
                    <a:close/>
                  </a:path>
                </a:pathLst>
              </a:custGeom>
              <a:grpFill/>
              <a:ln w="6350" cmpd="sng">
                <a:solidFill>
                  <a:schemeClr val="bg1">
                    <a:lumMod val="85000"/>
                  </a:schemeClr>
                </a:solidFill>
                <a:round/>
                <a:headEnd/>
                <a:tailEnd/>
              </a:ln>
            </p:spPr>
            <p:txBody>
              <a:bodyPr/>
              <a:lstStyle/>
              <a:p>
                <a:endParaRPr lang="en-GB" dirty="0"/>
              </a:p>
            </p:txBody>
          </p:sp>
          <p:sp>
            <p:nvSpPr>
              <p:cNvPr id="166" name="Freeform 631"/>
              <p:cNvSpPr>
                <a:spLocks/>
              </p:cNvSpPr>
              <p:nvPr/>
            </p:nvSpPr>
            <p:spPr bwMode="auto">
              <a:xfrm>
                <a:off x="3421" y="2293"/>
                <a:ext cx="57" cy="54"/>
              </a:xfrm>
              <a:custGeom>
                <a:avLst/>
                <a:gdLst>
                  <a:gd name="T0" fmla="*/ 23 w 76"/>
                  <a:gd name="T1" fmla="*/ 39 h 73"/>
                  <a:gd name="T2" fmla="*/ 5 w 76"/>
                  <a:gd name="T3" fmla="*/ 12 h 73"/>
                  <a:gd name="T4" fmla="*/ 0 w 76"/>
                  <a:gd name="T5" fmla="*/ 8 h 73"/>
                  <a:gd name="T6" fmla="*/ 4 w 76"/>
                  <a:gd name="T7" fmla="*/ 0 h 73"/>
                  <a:gd name="T8" fmla="*/ 9 w 76"/>
                  <a:gd name="T9" fmla="*/ 6 h 73"/>
                  <a:gd name="T10" fmla="*/ 18 w 76"/>
                  <a:gd name="T11" fmla="*/ 0 h 73"/>
                  <a:gd name="T12" fmla="*/ 44 w 76"/>
                  <a:gd name="T13" fmla="*/ 5 h 73"/>
                  <a:gd name="T14" fmla="*/ 48 w 76"/>
                  <a:gd name="T15" fmla="*/ 11 h 73"/>
                  <a:gd name="T16" fmla="*/ 50 w 76"/>
                  <a:gd name="T17" fmla="*/ 10 h 73"/>
                  <a:gd name="T18" fmla="*/ 56 w 76"/>
                  <a:gd name="T19" fmla="*/ 11 h 73"/>
                  <a:gd name="T20" fmla="*/ 50 w 76"/>
                  <a:gd name="T21" fmla="*/ 21 h 73"/>
                  <a:gd name="T22" fmla="*/ 57 w 76"/>
                  <a:gd name="T23" fmla="*/ 26 h 73"/>
                  <a:gd name="T24" fmla="*/ 56 w 76"/>
                  <a:gd name="T25" fmla="*/ 28 h 73"/>
                  <a:gd name="T26" fmla="*/ 53 w 76"/>
                  <a:gd name="T27" fmla="*/ 29 h 73"/>
                  <a:gd name="T28" fmla="*/ 56 w 76"/>
                  <a:gd name="T29" fmla="*/ 35 h 73"/>
                  <a:gd name="T30" fmla="*/ 52 w 76"/>
                  <a:gd name="T31" fmla="*/ 37 h 73"/>
                  <a:gd name="T32" fmla="*/ 47 w 76"/>
                  <a:gd name="T33" fmla="*/ 37 h 73"/>
                  <a:gd name="T34" fmla="*/ 49 w 76"/>
                  <a:gd name="T35" fmla="*/ 41 h 73"/>
                  <a:gd name="T36" fmla="*/ 44 w 76"/>
                  <a:gd name="T37" fmla="*/ 37 h 73"/>
                  <a:gd name="T38" fmla="*/ 41 w 76"/>
                  <a:gd name="T39" fmla="*/ 39 h 73"/>
                  <a:gd name="T40" fmla="*/ 44 w 76"/>
                  <a:gd name="T41" fmla="*/ 44 h 73"/>
                  <a:gd name="T42" fmla="*/ 39 w 76"/>
                  <a:gd name="T43" fmla="*/ 47 h 73"/>
                  <a:gd name="T44" fmla="*/ 41 w 76"/>
                  <a:gd name="T45" fmla="*/ 54 h 73"/>
                  <a:gd name="T46" fmla="*/ 23 w 76"/>
                  <a:gd name="T47" fmla="*/ 39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 h="73">
                    <a:moveTo>
                      <a:pt x="30" y="53"/>
                    </a:moveTo>
                    <a:lnTo>
                      <a:pt x="6" y="16"/>
                    </a:lnTo>
                    <a:lnTo>
                      <a:pt x="0" y="11"/>
                    </a:lnTo>
                    <a:lnTo>
                      <a:pt x="5" y="0"/>
                    </a:lnTo>
                    <a:lnTo>
                      <a:pt x="12" y="8"/>
                    </a:lnTo>
                    <a:lnTo>
                      <a:pt x="24" y="0"/>
                    </a:lnTo>
                    <a:lnTo>
                      <a:pt x="58" y="7"/>
                    </a:lnTo>
                    <a:lnTo>
                      <a:pt x="64" y="15"/>
                    </a:lnTo>
                    <a:lnTo>
                      <a:pt x="67" y="13"/>
                    </a:lnTo>
                    <a:lnTo>
                      <a:pt x="74" y="15"/>
                    </a:lnTo>
                    <a:lnTo>
                      <a:pt x="66" y="28"/>
                    </a:lnTo>
                    <a:lnTo>
                      <a:pt x="76" y="35"/>
                    </a:lnTo>
                    <a:lnTo>
                      <a:pt x="75" y="38"/>
                    </a:lnTo>
                    <a:lnTo>
                      <a:pt x="70" y="39"/>
                    </a:lnTo>
                    <a:lnTo>
                      <a:pt x="74" y="47"/>
                    </a:lnTo>
                    <a:lnTo>
                      <a:pt x="69" y="50"/>
                    </a:lnTo>
                    <a:lnTo>
                      <a:pt x="63" y="50"/>
                    </a:lnTo>
                    <a:lnTo>
                      <a:pt x="65" y="55"/>
                    </a:lnTo>
                    <a:lnTo>
                      <a:pt x="58" y="50"/>
                    </a:lnTo>
                    <a:lnTo>
                      <a:pt x="55" y="53"/>
                    </a:lnTo>
                    <a:lnTo>
                      <a:pt x="59" y="60"/>
                    </a:lnTo>
                    <a:lnTo>
                      <a:pt x="52" y="64"/>
                    </a:lnTo>
                    <a:lnTo>
                      <a:pt x="54" y="73"/>
                    </a:lnTo>
                    <a:lnTo>
                      <a:pt x="30" y="53"/>
                    </a:lnTo>
                    <a:close/>
                  </a:path>
                </a:pathLst>
              </a:custGeom>
              <a:grpFill/>
              <a:ln w="6350" cmpd="sng">
                <a:solidFill>
                  <a:schemeClr val="bg1">
                    <a:lumMod val="85000"/>
                  </a:schemeClr>
                </a:solidFill>
                <a:round/>
                <a:headEnd/>
                <a:tailEnd/>
              </a:ln>
            </p:spPr>
            <p:txBody>
              <a:bodyPr/>
              <a:lstStyle/>
              <a:p>
                <a:endParaRPr lang="en-GB" dirty="0"/>
              </a:p>
            </p:txBody>
          </p:sp>
          <p:grpSp>
            <p:nvGrpSpPr>
              <p:cNvPr id="167" name="Group 632"/>
              <p:cNvGrpSpPr>
                <a:grpSpLocks/>
              </p:cNvGrpSpPr>
              <p:nvPr/>
            </p:nvGrpSpPr>
            <p:grpSpPr bwMode="auto">
              <a:xfrm>
                <a:off x="3391" y="2266"/>
                <a:ext cx="86" cy="84"/>
                <a:chOff x="4839" y="3187"/>
                <a:chExt cx="115" cy="113"/>
              </a:xfrm>
              <a:grpFill/>
            </p:grpSpPr>
            <p:sp>
              <p:nvSpPr>
                <p:cNvPr id="205" name="Freeform 633"/>
                <p:cNvSpPr>
                  <a:spLocks/>
                </p:cNvSpPr>
                <p:nvPr/>
              </p:nvSpPr>
              <p:spPr bwMode="auto">
                <a:xfrm>
                  <a:off x="4855" y="3229"/>
                  <a:ext cx="6" cy="7"/>
                </a:xfrm>
                <a:custGeom>
                  <a:avLst/>
                  <a:gdLst>
                    <a:gd name="T0" fmla="*/ 2 w 6"/>
                    <a:gd name="T1" fmla="*/ 0 h 7"/>
                    <a:gd name="T2" fmla="*/ 6 w 6"/>
                    <a:gd name="T3" fmla="*/ 7 h 7"/>
                    <a:gd name="T4" fmla="*/ 0 w 6"/>
                    <a:gd name="T5" fmla="*/ 5 h 7"/>
                    <a:gd name="T6" fmla="*/ 2 w 6"/>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7">
                      <a:moveTo>
                        <a:pt x="2" y="0"/>
                      </a:moveTo>
                      <a:lnTo>
                        <a:pt x="6" y="7"/>
                      </a:lnTo>
                      <a:lnTo>
                        <a:pt x="0" y="5"/>
                      </a:lnTo>
                      <a:lnTo>
                        <a:pt x="2" y="0"/>
                      </a:lnTo>
                      <a:close/>
                    </a:path>
                  </a:pathLst>
                </a:custGeom>
                <a:grpFill/>
                <a:ln w="6350" cmpd="sng">
                  <a:solidFill>
                    <a:schemeClr val="bg1">
                      <a:lumMod val="85000"/>
                    </a:schemeClr>
                  </a:solidFill>
                  <a:round/>
                  <a:headEnd/>
                  <a:tailEnd/>
                </a:ln>
              </p:spPr>
              <p:txBody>
                <a:bodyPr/>
                <a:lstStyle/>
                <a:p>
                  <a:endParaRPr lang="en-GB" dirty="0"/>
                </a:p>
              </p:txBody>
            </p:sp>
            <p:sp>
              <p:nvSpPr>
                <p:cNvPr id="206" name="Freeform 634"/>
                <p:cNvSpPr>
                  <a:spLocks/>
                </p:cNvSpPr>
                <p:nvPr/>
              </p:nvSpPr>
              <p:spPr bwMode="auto">
                <a:xfrm>
                  <a:off x="4839" y="3187"/>
                  <a:ext cx="115" cy="113"/>
                </a:xfrm>
                <a:custGeom>
                  <a:avLst/>
                  <a:gdLst>
                    <a:gd name="T0" fmla="*/ 70 w 115"/>
                    <a:gd name="T1" fmla="*/ 89 h 113"/>
                    <a:gd name="T2" fmla="*/ 94 w 115"/>
                    <a:gd name="T3" fmla="*/ 109 h 113"/>
                    <a:gd name="T4" fmla="*/ 90 w 115"/>
                    <a:gd name="T5" fmla="*/ 113 h 113"/>
                    <a:gd name="T6" fmla="*/ 84 w 115"/>
                    <a:gd name="T7" fmla="*/ 106 h 113"/>
                    <a:gd name="T8" fmla="*/ 68 w 115"/>
                    <a:gd name="T9" fmla="*/ 102 h 113"/>
                    <a:gd name="T10" fmla="*/ 77 w 115"/>
                    <a:gd name="T11" fmla="*/ 102 h 113"/>
                    <a:gd name="T12" fmla="*/ 64 w 115"/>
                    <a:gd name="T13" fmla="*/ 91 h 113"/>
                    <a:gd name="T14" fmla="*/ 47 w 115"/>
                    <a:gd name="T15" fmla="*/ 89 h 113"/>
                    <a:gd name="T16" fmla="*/ 31 w 115"/>
                    <a:gd name="T17" fmla="*/ 71 h 113"/>
                    <a:gd name="T18" fmla="*/ 36 w 115"/>
                    <a:gd name="T19" fmla="*/ 66 h 113"/>
                    <a:gd name="T20" fmla="*/ 29 w 115"/>
                    <a:gd name="T21" fmla="*/ 61 h 113"/>
                    <a:gd name="T22" fmla="*/ 25 w 115"/>
                    <a:gd name="T23" fmla="*/ 47 h 113"/>
                    <a:gd name="T24" fmla="*/ 19 w 115"/>
                    <a:gd name="T25" fmla="*/ 41 h 113"/>
                    <a:gd name="T26" fmla="*/ 15 w 115"/>
                    <a:gd name="T27" fmla="*/ 40 h 113"/>
                    <a:gd name="T28" fmla="*/ 8 w 115"/>
                    <a:gd name="T29" fmla="*/ 52 h 113"/>
                    <a:gd name="T30" fmla="*/ 5 w 115"/>
                    <a:gd name="T31" fmla="*/ 51 h 113"/>
                    <a:gd name="T32" fmla="*/ 0 w 115"/>
                    <a:gd name="T33" fmla="*/ 43 h 113"/>
                    <a:gd name="T34" fmla="*/ 1 w 115"/>
                    <a:gd name="T35" fmla="*/ 33 h 113"/>
                    <a:gd name="T36" fmla="*/ 6 w 115"/>
                    <a:gd name="T37" fmla="*/ 31 h 113"/>
                    <a:gd name="T38" fmla="*/ 17 w 115"/>
                    <a:gd name="T39" fmla="*/ 27 h 113"/>
                    <a:gd name="T40" fmla="*/ 31 w 115"/>
                    <a:gd name="T41" fmla="*/ 30 h 113"/>
                    <a:gd name="T42" fmla="*/ 37 w 115"/>
                    <a:gd name="T43" fmla="*/ 11 h 113"/>
                    <a:gd name="T44" fmla="*/ 51 w 115"/>
                    <a:gd name="T45" fmla="*/ 5 h 113"/>
                    <a:gd name="T46" fmla="*/ 53 w 115"/>
                    <a:gd name="T47" fmla="*/ 0 h 113"/>
                    <a:gd name="T48" fmla="*/ 53 w 115"/>
                    <a:gd name="T49" fmla="*/ 1 h 113"/>
                    <a:gd name="T50" fmla="*/ 84 w 115"/>
                    <a:gd name="T51" fmla="*/ 27 h 113"/>
                    <a:gd name="T52" fmla="*/ 99 w 115"/>
                    <a:gd name="T53" fmla="*/ 22 h 113"/>
                    <a:gd name="T54" fmla="*/ 104 w 115"/>
                    <a:gd name="T55" fmla="*/ 36 h 113"/>
                    <a:gd name="T56" fmla="*/ 115 w 115"/>
                    <a:gd name="T57" fmla="*/ 43 h 113"/>
                    <a:gd name="T58" fmla="*/ 109 w 115"/>
                    <a:gd name="T59" fmla="*/ 44 h 113"/>
                    <a:gd name="T60" fmla="*/ 107 w 115"/>
                    <a:gd name="T61" fmla="*/ 49 h 113"/>
                    <a:gd name="T62" fmla="*/ 104 w 115"/>
                    <a:gd name="T63" fmla="*/ 51 h 113"/>
                    <a:gd name="T64" fmla="*/ 98 w 115"/>
                    <a:gd name="T65" fmla="*/ 43 h 113"/>
                    <a:gd name="T66" fmla="*/ 64 w 115"/>
                    <a:gd name="T67" fmla="*/ 36 h 113"/>
                    <a:gd name="T68" fmla="*/ 52 w 115"/>
                    <a:gd name="T69" fmla="*/ 44 h 113"/>
                    <a:gd name="T70" fmla="*/ 45 w 115"/>
                    <a:gd name="T71" fmla="*/ 36 h 113"/>
                    <a:gd name="T72" fmla="*/ 40 w 115"/>
                    <a:gd name="T73" fmla="*/ 47 h 113"/>
                    <a:gd name="T74" fmla="*/ 46 w 115"/>
                    <a:gd name="T75" fmla="*/ 52 h 113"/>
                    <a:gd name="T76" fmla="*/ 70 w 115"/>
                    <a:gd name="T77" fmla="*/ 89 h 1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 h="113">
                      <a:moveTo>
                        <a:pt x="70" y="89"/>
                      </a:moveTo>
                      <a:lnTo>
                        <a:pt x="94" y="109"/>
                      </a:lnTo>
                      <a:lnTo>
                        <a:pt x="90" y="113"/>
                      </a:lnTo>
                      <a:lnTo>
                        <a:pt x="84" y="106"/>
                      </a:lnTo>
                      <a:lnTo>
                        <a:pt x="68" y="102"/>
                      </a:lnTo>
                      <a:lnTo>
                        <a:pt x="77" y="102"/>
                      </a:lnTo>
                      <a:lnTo>
                        <a:pt x="64" y="91"/>
                      </a:lnTo>
                      <a:lnTo>
                        <a:pt x="47" y="89"/>
                      </a:lnTo>
                      <a:lnTo>
                        <a:pt x="31" y="71"/>
                      </a:lnTo>
                      <a:lnTo>
                        <a:pt x="36" y="66"/>
                      </a:lnTo>
                      <a:lnTo>
                        <a:pt x="29" y="61"/>
                      </a:lnTo>
                      <a:lnTo>
                        <a:pt x="25" y="47"/>
                      </a:lnTo>
                      <a:lnTo>
                        <a:pt x="19" y="41"/>
                      </a:lnTo>
                      <a:lnTo>
                        <a:pt x="15" y="40"/>
                      </a:lnTo>
                      <a:lnTo>
                        <a:pt x="8" y="52"/>
                      </a:lnTo>
                      <a:lnTo>
                        <a:pt x="5" y="51"/>
                      </a:lnTo>
                      <a:lnTo>
                        <a:pt x="0" y="43"/>
                      </a:lnTo>
                      <a:lnTo>
                        <a:pt x="1" y="33"/>
                      </a:lnTo>
                      <a:lnTo>
                        <a:pt x="6" y="31"/>
                      </a:lnTo>
                      <a:lnTo>
                        <a:pt x="17" y="27"/>
                      </a:lnTo>
                      <a:lnTo>
                        <a:pt x="31" y="30"/>
                      </a:lnTo>
                      <a:lnTo>
                        <a:pt x="37" y="11"/>
                      </a:lnTo>
                      <a:lnTo>
                        <a:pt x="51" y="5"/>
                      </a:lnTo>
                      <a:lnTo>
                        <a:pt x="53" y="0"/>
                      </a:lnTo>
                      <a:lnTo>
                        <a:pt x="53" y="1"/>
                      </a:lnTo>
                      <a:lnTo>
                        <a:pt x="84" y="27"/>
                      </a:lnTo>
                      <a:lnTo>
                        <a:pt x="99" y="22"/>
                      </a:lnTo>
                      <a:lnTo>
                        <a:pt x="104" y="36"/>
                      </a:lnTo>
                      <a:lnTo>
                        <a:pt x="115" y="43"/>
                      </a:lnTo>
                      <a:lnTo>
                        <a:pt x="109" y="44"/>
                      </a:lnTo>
                      <a:lnTo>
                        <a:pt x="107" y="49"/>
                      </a:lnTo>
                      <a:lnTo>
                        <a:pt x="104" y="51"/>
                      </a:lnTo>
                      <a:lnTo>
                        <a:pt x="98" y="43"/>
                      </a:lnTo>
                      <a:lnTo>
                        <a:pt x="64" y="36"/>
                      </a:lnTo>
                      <a:lnTo>
                        <a:pt x="52" y="44"/>
                      </a:lnTo>
                      <a:lnTo>
                        <a:pt x="45" y="36"/>
                      </a:lnTo>
                      <a:lnTo>
                        <a:pt x="40" y="47"/>
                      </a:lnTo>
                      <a:lnTo>
                        <a:pt x="46" y="52"/>
                      </a:lnTo>
                      <a:lnTo>
                        <a:pt x="70" y="89"/>
                      </a:lnTo>
                      <a:close/>
                    </a:path>
                  </a:pathLst>
                </a:custGeom>
                <a:grpFill/>
                <a:ln w="6350" cmpd="sng">
                  <a:solidFill>
                    <a:schemeClr val="bg1">
                      <a:lumMod val="85000"/>
                    </a:schemeClr>
                  </a:solidFill>
                  <a:round/>
                  <a:headEnd/>
                  <a:tailEnd/>
                </a:ln>
              </p:spPr>
              <p:txBody>
                <a:bodyPr/>
                <a:lstStyle/>
                <a:p>
                  <a:endParaRPr lang="en-GB" dirty="0"/>
                </a:p>
              </p:txBody>
            </p:sp>
          </p:grpSp>
          <p:sp>
            <p:nvSpPr>
              <p:cNvPr id="168" name="Freeform 635"/>
              <p:cNvSpPr>
                <a:spLocks/>
              </p:cNvSpPr>
              <p:nvPr/>
            </p:nvSpPr>
            <p:spPr bwMode="auto">
              <a:xfrm>
                <a:off x="3388" y="2263"/>
                <a:ext cx="43" cy="26"/>
              </a:xfrm>
              <a:custGeom>
                <a:avLst/>
                <a:gdLst>
                  <a:gd name="T0" fmla="*/ 43 w 57"/>
                  <a:gd name="T1" fmla="*/ 3 h 35"/>
                  <a:gd name="T2" fmla="*/ 41 w 57"/>
                  <a:gd name="T3" fmla="*/ 7 h 35"/>
                  <a:gd name="T4" fmla="*/ 31 w 57"/>
                  <a:gd name="T5" fmla="*/ 11 h 35"/>
                  <a:gd name="T6" fmla="*/ 26 w 57"/>
                  <a:gd name="T7" fmla="*/ 25 h 35"/>
                  <a:gd name="T8" fmla="*/ 16 w 57"/>
                  <a:gd name="T9" fmla="*/ 23 h 35"/>
                  <a:gd name="T10" fmla="*/ 8 w 57"/>
                  <a:gd name="T11" fmla="*/ 26 h 35"/>
                  <a:gd name="T12" fmla="*/ 5 w 57"/>
                  <a:gd name="T13" fmla="*/ 21 h 35"/>
                  <a:gd name="T14" fmla="*/ 2 w 57"/>
                  <a:gd name="T15" fmla="*/ 13 h 35"/>
                  <a:gd name="T16" fmla="*/ 0 w 57"/>
                  <a:gd name="T17" fmla="*/ 13 h 35"/>
                  <a:gd name="T18" fmla="*/ 4 w 57"/>
                  <a:gd name="T19" fmla="*/ 8 h 35"/>
                  <a:gd name="T20" fmla="*/ 17 w 57"/>
                  <a:gd name="T21" fmla="*/ 9 h 35"/>
                  <a:gd name="T22" fmla="*/ 39 w 57"/>
                  <a:gd name="T23" fmla="*/ 0 h 35"/>
                  <a:gd name="T24" fmla="*/ 43 w 57"/>
                  <a:gd name="T25" fmla="*/ 4 h 35"/>
                  <a:gd name="T26" fmla="*/ 43 w 57"/>
                  <a:gd name="T27" fmla="*/ 3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7" h="35">
                    <a:moveTo>
                      <a:pt x="57" y="4"/>
                    </a:moveTo>
                    <a:lnTo>
                      <a:pt x="55" y="9"/>
                    </a:lnTo>
                    <a:lnTo>
                      <a:pt x="41" y="15"/>
                    </a:lnTo>
                    <a:lnTo>
                      <a:pt x="35" y="34"/>
                    </a:lnTo>
                    <a:lnTo>
                      <a:pt x="21" y="31"/>
                    </a:lnTo>
                    <a:lnTo>
                      <a:pt x="10" y="35"/>
                    </a:lnTo>
                    <a:lnTo>
                      <a:pt x="6" y="28"/>
                    </a:lnTo>
                    <a:lnTo>
                      <a:pt x="3" y="18"/>
                    </a:lnTo>
                    <a:lnTo>
                      <a:pt x="0" y="18"/>
                    </a:lnTo>
                    <a:lnTo>
                      <a:pt x="5" y="11"/>
                    </a:lnTo>
                    <a:lnTo>
                      <a:pt x="22" y="12"/>
                    </a:lnTo>
                    <a:lnTo>
                      <a:pt x="52" y="0"/>
                    </a:lnTo>
                    <a:lnTo>
                      <a:pt x="57" y="5"/>
                    </a:lnTo>
                    <a:lnTo>
                      <a:pt x="57" y="4"/>
                    </a:lnTo>
                    <a:close/>
                  </a:path>
                </a:pathLst>
              </a:custGeom>
              <a:grpFill/>
              <a:ln w="6350" cmpd="sng">
                <a:solidFill>
                  <a:schemeClr val="bg1">
                    <a:lumMod val="85000"/>
                  </a:schemeClr>
                </a:solidFill>
                <a:round/>
                <a:headEnd/>
                <a:tailEnd/>
              </a:ln>
            </p:spPr>
            <p:txBody>
              <a:bodyPr/>
              <a:lstStyle/>
              <a:p>
                <a:endParaRPr lang="en-GB" dirty="0"/>
              </a:p>
            </p:txBody>
          </p:sp>
          <p:sp>
            <p:nvSpPr>
              <p:cNvPr id="169" name="Freeform 636"/>
              <p:cNvSpPr>
                <a:spLocks/>
              </p:cNvSpPr>
              <p:nvPr/>
            </p:nvSpPr>
            <p:spPr bwMode="auto">
              <a:xfrm>
                <a:off x="3530" y="2049"/>
                <a:ext cx="140" cy="117"/>
              </a:xfrm>
              <a:custGeom>
                <a:avLst/>
                <a:gdLst>
                  <a:gd name="T0" fmla="*/ 4 w 188"/>
                  <a:gd name="T1" fmla="*/ 110 h 157"/>
                  <a:gd name="T2" fmla="*/ 4 w 188"/>
                  <a:gd name="T3" fmla="*/ 101 h 157"/>
                  <a:gd name="T4" fmla="*/ 0 w 188"/>
                  <a:gd name="T5" fmla="*/ 94 h 157"/>
                  <a:gd name="T6" fmla="*/ 9 w 188"/>
                  <a:gd name="T7" fmla="*/ 84 h 157"/>
                  <a:gd name="T8" fmla="*/ 5 w 188"/>
                  <a:gd name="T9" fmla="*/ 55 h 157"/>
                  <a:gd name="T10" fmla="*/ 25 w 188"/>
                  <a:gd name="T11" fmla="*/ 54 h 157"/>
                  <a:gd name="T12" fmla="*/ 25 w 188"/>
                  <a:gd name="T13" fmla="*/ 50 h 157"/>
                  <a:gd name="T14" fmla="*/ 32 w 188"/>
                  <a:gd name="T15" fmla="*/ 46 h 157"/>
                  <a:gd name="T16" fmla="*/ 37 w 188"/>
                  <a:gd name="T17" fmla="*/ 50 h 157"/>
                  <a:gd name="T18" fmla="*/ 39 w 188"/>
                  <a:gd name="T19" fmla="*/ 49 h 157"/>
                  <a:gd name="T20" fmla="*/ 36 w 188"/>
                  <a:gd name="T21" fmla="*/ 44 h 157"/>
                  <a:gd name="T22" fmla="*/ 40 w 188"/>
                  <a:gd name="T23" fmla="*/ 30 h 157"/>
                  <a:gd name="T24" fmla="*/ 51 w 188"/>
                  <a:gd name="T25" fmla="*/ 25 h 157"/>
                  <a:gd name="T26" fmla="*/ 54 w 188"/>
                  <a:gd name="T27" fmla="*/ 21 h 157"/>
                  <a:gd name="T28" fmla="*/ 49 w 188"/>
                  <a:gd name="T29" fmla="*/ 19 h 157"/>
                  <a:gd name="T30" fmla="*/ 49 w 188"/>
                  <a:gd name="T31" fmla="*/ 16 h 157"/>
                  <a:gd name="T32" fmla="*/ 54 w 188"/>
                  <a:gd name="T33" fmla="*/ 13 h 157"/>
                  <a:gd name="T34" fmla="*/ 58 w 188"/>
                  <a:gd name="T35" fmla="*/ 7 h 157"/>
                  <a:gd name="T36" fmla="*/ 63 w 188"/>
                  <a:gd name="T37" fmla="*/ 9 h 157"/>
                  <a:gd name="T38" fmla="*/ 70 w 188"/>
                  <a:gd name="T39" fmla="*/ 1 h 157"/>
                  <a:gd name="T40" fmla="*/ 74 w 188"/>
                  <a:gd name="T41" fmla="*/ 0 h 157"/>
                  <a:gd name="T42" fmla="*/ 75 w 188"/>
                  <a:gd name="T43" fmla="*/ 1 h 157"/>
                  <a:gd name="T44" fmla="*/ 89 w 188"/>
                  <a:gd name="T45" fmla="*/ 3 h 157"/>
                  <a:gd name="T46" fmla="*/ 92 w 188"/>
                  <a:gd name="T47" fmla="*/ 5 h 157"/>
                  <a:gd name="T48" fmla="*/ 92 w 188"/>
                  <a:gd name="T49" fmla="*/ 10 h 157"/>
                  <a:gd name="T50" fmla="*/ 103 w 188"/>
                  <a:gd name="T51" fmla="*/ 7 h 157"/>
                  <a:gd name="T52" fmla="*/ 113 w 188"/>
                  <a:gd name="T53" fmla="*/ 13 h 157"/>
                  <a:gd name="T54" fmla="*/ 112 w 188"/>
                  <a:gd name="T55" fmla="*/ 20 h 157"/>
                  <a:gd name="T56" fmla="*/ 115 w 188"/>
                  <a:gd name="T57" fmla="*/ 25 h 157"/>
                  <a:gd name="T58" fmla="*/ 112 w 188"/>
                  <a:gd name="T59" fmla="*/ 34 h 157"/>
                  <a:gd name="T60" fmla="*/ 121 w 188"/>
                  <a:gd name="T61" fmla="*/ 48 h 157"/>
                  <a:gd name="T62" fmla="*/ 126 w 188"/>
                  <a:gd name="T63" fmla="*/ 52 h 157"/>
                  <a:gd name="T64" fmla="*/ 127 w 188"/>
                  <a:gd name="T65" fmla="*/ 58 h 157"/>
                  <a:gd name="T66" fmla="*/ 133 w 188"/>
                  <a:gd name="T67" fmla="*/ 57 h 157"/>
                  <a:gd name="T68" fmla="*/ 137 w 188"/>
                  <a:gd name="T69" fmla="*/ 59 h 157"/>
                  <a:gd name="T70" fmla="*/ 138 w 188"/>
                  <a:gd name="T71" fmla="*/ 63 h 157"/>
                  <a:gd name="T72" fmla="*/ 140 w 188"/>
                  <a:gd name="T73" fmla="*/ 63 h 157"/>
                  <a:gd name="T74" fmla="*/ 140 w 188"/>
                  <a:gd name="T75" fmla="*/ 67 h 157"/>
                  <a:gd name="T76" fmla="*/ 132 w 188"/>
                  <a:gd name="T77" fmla="*/ 74 h 157"/>
                  <a:gd name="T78" fmla="*/ 122 w 188"/>
                  <a:gd name="T79" fmla="*/ 71 h 157"/>
                  <a:gd name="T80" fmla="*/ 118 w 188"/>
                  <a:gd name="T81" fmla="*/ 75 h 157"/>
                  <a:gd name="T82" fmla="*/ 121 w 188"/>
                  <a:gd name="T83" fmla="*/ 79 h 157"/>
                  <a:gd name="T84" fmla="*/ 126 w 188"/>
                  <a:gd name="T85" fmla="*/ 98 h 157"/>
                  <a:gd name="T86" fmla="*/ 115 w 188"/>
                  <a:gd name="T87" fmla="*/ 100 h 157"/>
                  <a:gd name="T88" fmla="*/ 110 w 188"/>
                  <a:gd name="T89" fmla="*/ 104 h 157"/>
                  <a:gd name="T90" fmla="*/ 109 w 188"/>
                  <a:gd name="T91" fmla="*/ 115 h 157"/>
                  <a:gd name="T92" fmla="*/ 106 w 188"/>
                  <a:gd name="T93" fmla="*/ 117 h 157"/>
                  <a:gd name="T94" fmla="*/ 103 w 188"/>
                  <a:gd name="T95" fmla="*/ 115 h 157"/>
                  <a:gd name="T96" fmla="*/ 93 w 188"/>
                  <a:gd name="T97" fmla="*/ 116 h 157"/>
                  <a:gd name="T98" fmla="*/ 87 w 188"/>
                  <a:gd name="T99" fmla="*/ 110 h 157"/>
                  <a:gd name="T100" fmla="*/ 83 w 188"/>
                  <a:gd name="T101" fmla="*/ 116 h 157"/>
                  <a:gd name="T102" fmla="*/ 74 w 188"/>
                  <a:gd name="T103" fmla="*/ 111 h 157"/>
                  <a:gd name="T104" fmla="*/ 66 w 188"/>
                  <a:gd name="T105" fmla="*/ 115 h 157"/>
                  <a:gd name="T106" fmla="*/ 64 w 188"/>
                  <a:gd name="T107" fmla="*/ 111 h 157"/>
                  <a:gd name="T108" fmla="*/ 61 w 188"/>
                  <a:gd name="T109" fmla="*/ 111 h 157"/>
                  <a:gd name="T110" fmla="*/ 57 w 188"/>
                  <a:gd name="T111" fmla="*/ 107 h 157"/>
                  <a:gd name="T112" fmla="*/ 40 w 188"/>
                  <a:gd name="T113" fmla="*/ 102 h 157"/>
                  <a:gd name="T114" fmla="*/ 21 w 188"/>
                  <a:gd name="T115" fmla="*/ 103 h 157"/>
                  <a:gd name="T116" fmla="*/ 18 w 188"/>
                  <a:gd name="T117" fmla="*/ 107 h 157"/>
                  <a:gd name="T118" fmla="*/ 4 w 188"/>
                  <a:gd name="T119" fmla="*/ 110 h 1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8" h="157">
                    <a:moveTo>
                      <a:pt x="5" y="148"/>
                    </a:moveTo>
                    <a:lnTo>
                      <a:pt x="6" y="135"/>
                    </a:lnTo>
                    <a:lnTo>
                      <a:pt x="0" y="126"/>
                    </a:lnTo>
                    <a:lnTo>
                      <a:pt x="12" y="113"/>
                    </a:lnTo>
                    <a:lnTo>
                      <a:pt x="7" y="74"/>
                    </a:lnTo>
                    <a:lnTo>
                      <a:pt x="34" y="72"/>
                    </a:lnTo>
                    <a:lnTo>
                      <a:pt x="33" y="67"/>
                    </a:lnTo>
                    <a:lnTo>
                      <a:pt x="43" y="62"/>
                    </a:lnTo>
                    <a:lnTo>
                      <a:pt x="50" y="67"/>
                    </a:lnTo>
                    <a:lnTo>
                      <a:pt x="53" y="66"/>
                    </a:lnTo>
                    <a:lnTo>
                      <a:pt x="49" y="59"/>
                    </a:lnTo>
                    <a:lnTo>
                      <a:pt x="54" y="40"/>
                    </a:lnTo>
                    <a:lnTo>
                      <a:pt x="69" y="34"/>
                    </a:lnTo>
                    <a:lnTo>
                      <a:pt x="72" y="28"/>
                    </a:lnTo>
                    <a:lnTo>
                      <a:pt x="66" y="26"/>
                    </a:lnTo>
                    <a:lnTo>
                      <a:pt x="66" y="21"/>
                    </a:lnTo>
                    <a:lnTo>
                      <a:pt x="72" y="17"/>
                    </a:lnTo>
                    <a:lnTo>
                      <a:pt x="78" y="10"/>
                    </a:lnTo>
                    <a:lnTo>
                      <a:pt x="85" y="12"/>
                    </a:lnTo>
                    <a:lnTo>
                      <a:pt x="94" y="1"/>
                    </a:lnTo>
                    <a:lnTo>
                      <a:pt x="100" y="0"/>
                    </a:lnTo>
                    <a:lnTo>
                      <a:pt x="101" y="2"/>
                    </a:lnTo>
                    <a:lnTo>
                      <a:pt x="120" y="4"/>
                    </a:lnTo>
                    <a:lnTo>
                      <a:pt x="124" y="7"/>
                    </a:lnTo>
                    <a:lnTo>
                      <a:pt x="123" y="14"/>
                    </a:lnTo>
                    <a:lnTo>
                      <a:pt x="138" y="9"/>
                    </a:lnTo>
                    <a:lnTo>
                      <a:pt x="152" y="18"/>
                    </a:lnTo>
                    <a:lnTo>
                      <a:pt x="151" y="27"/>
                    </a:lnTo>
                    <a:lnTo>
                      <a:pt x="154" y="33"/>
                    </a:lnTo>
                    <a:lnTo>
                      <a:pt x="151" y="45"/>
                    </a:lnTo>
                    <a:lnTo>
                      <a:pt x="162" y="64"/>
                    </a:lnTo>
                    <a:lnTo>
                      <a:pt x="169" y="70"/>
                    </a:lnTo>
                    <a:lnTo>
                      <a:pt x="170" y="78"/>
                    </a:lnTo>
                    <a:lnTo>
                      <a:pt x="179" y="77"/>
                    </a:lnTo>
                    <a:lnTo>
                      <a:pt x="184" y="79"/>
                    </a:lnTo>
                    <a:lnTo>
                      <a:pt x="185" y="84"/>
                    </a:lnTo>
                    <a:lnTo>
                      <a:pt x="188" y="85"/>
                    </a:lnTo>
                    <a:lnTo>
                      <a:pt x="188" y="90"/>
                    </a:lnTo>
                    <a:lnTo>
                      <a:pt x="177" y="99"/>
                    </a:lnTo>
                    <a:lnTo>
                      <a:pt x="164" y="95"/>
                    </a:lnTo>
                    <a:lnTo>
                      <a:pt x="159" y="100"/>
                    </a:lnTo>
                    <a:lnTo>
                      <a:pt x="163" y="106"/>
                    </a:lnTo>
                    <a:lnTo>
                      <a:pt x="169" y="131"/>
                    </a:lnTo>
                    <a:lnTo>
                      <a:pt x="154" y="134"/>
                    </a:lnTo>
                    <a:lnTo>
                      <a:pt x="148" y="140"/>
                    </a:lnTo>
                    <a:lnTo>
                      <a:pt x="146" y="154"/>
                    </a:lnTo>
                    <a:lnTo>
                      <a:pt x="142" y="157"/>
                    </a:lnTo>
                    <a:lnTo>
                      <a:pt x="138" y="154"/>
                    </a:lnTo>
                    <a:lnTo>
                      <a:pt x="125" y="156"/>
                    </a:lnTo>
                    <a:lnTo>
                      <a:pt x="117" y="148"/>
                    </a:lnTo>
                    <a:lnTo>
                      <a:pt x="111" y="155"/>
                    </a:lnTo>
                    <a:lnTo>
                      <a:pt x="99" y="149"/>
                    </a:lnTo>
                    <a:lnTo>
                      <a:pt x="89" y="154"/>
                    </a:lnTo>
                    <a:lnTo>
                      <a:pt x="86" y="149"/>
                    </a:lnTo>
                    <a:lnTo>
                      <a:pt x="82" y="149"/>
                    </a:lnTo>
                    <a:lnTo>
                      <a:pt x="76" y="143"/>
                    </a:lnTo>
                    <a:lnTo>
                      <a:pt x="54" y="137"/>
                    </a:lnTo>
                    <a:lnTo>
                      <a:pt x="28" y="138"/>
                    </a:lnTo>
                    <a:lnTo>
                      <a:pt x="24" y="144"/>
                    </a:lnTo>
                    <a:lnTo>
                      <a:pt x="5" y="148"/>
                    </a:lnTo>
                    <a:close/>
                  </a:path>
                </a:pathLst>
              </a:custGeom>
              <a:grpFill/>
              <a:ln w="6350" cmpd="sng">
                <a:solidFill>
                  <a:schemeClr val="bg1">
                    <a:lumMod val="85000"/>
                  </a:schemeClr>
                </a:solidFill>
                <a:round/>
                <a:headEnd/>
                <a:tailEnd/>
              </a:ln>
            </p:spPr>
            <p:txBody>
              <a:bodyPr/>
              <a:lstStyle/>
              <a:p>
                <a:endParaRPr lang="en-GB" dirty="0"/>
              </a:p>
            </p:txBody>
          </p:sp>
          <p:sp>
            <p:nvSpPr>
              <p:cNvPr id="170" name="Freeform 637"/>
              <p:cNvSpPr>
                <a:spLocks/>
              </p:cNvSpPr>
              <p:nvPr/>
            </p:nvSpPr>
            <p:spPr bwMode="auto">
              <a:xfrm>
                <a:off x="3399" y="2083"/>
                <a:ext cx="143" cy="133"/>
              </a:xfrm>
              <a:custGeom>
                <a:avLst/>
                <a:gdLst>
                  <a:gd name="T0" fmla="*/ 136 w 192"/>
                  <a:gd name="T1" fmla="*/ 22 h 179"/>
                  <a:gd name="T2" fmla="*/ 140 w 192"/>
                  <a:gd name="T3" fmla="*/ 51 h 179"/>
                  <a:gd name="T4" fmla="*/ 131 w 192"/>
                  <a:gd name="T5" fmla="*/ 60 h 179"/>
                  <a:gd name="T6" fmla="*/ 136 w 192"/>
                  <a:gd name="T7" fmla="*/ 67 h 179"/>
                  <a:gd name="T8" fmla="*/ 135 w 192"/>
                  <a:gd name="T9" fmla="*/ 77 h 179"/>
                  <a:gd name="T10" fmla="*/ 143 w 192"/>
                  <a:gd name="T11" fmla="*/ 99 h 179"/>
                  <a:gd name="T12" fmla="*/ 128 w 192"/>
                  <a:gd name="T13" fmla="*/ 115 h 179"/>
                  <a:gd name="T14" fmla="*/ 124 w 192"/>
                  <a:gd name="T15" fmla="*/ 126 h 179"/>
                  <a:gd name="T16" fmla="*/ 124 w 192"/>
                  <a:gd name="T17" fmla="*/ 133 h 179"/>
                  <a:gd name="T18" fmla="*/ 120 w 192"/>
                  <a:gd name="T19" fmla="*/ 133 h 179"/>
                  <a:gd name="T20" fmla="*/ 106 w 192"/>
                  <a:gd name="T21" fmla="*/ 126 h 179"/>
                  <a:gd name="T22" fmla="*/ 83 w 192"/>
                  <a:gd name="T23" fmla="*/ 130 h 179"/>
                  <a:gd name="T24" fmla="*/ 77 w 192"/>
                  <a:gd name="T25" fmla="*/ 123 h 179"/>
                  <a:gd name="T26" fmla="*/ 70 w 192"/>
                  <a:gd name="T27" fmla="*/ 126 h 179"/>
                  <a:gd name="T28" fmla="*/ 63 w 192"/>
                  <a:gd name="T29" fmla="*/ 121 h 179"/>
                  <a:gd name="T30" fmla="*/ 52 w 192"/>
                  <a:gd name="T31" fmla="*/ 111 h 179"/>
                  <a:gd name="T32" fmla="*/ 51 w 192"/>
                  <a:gd name="T33" fmla="*/ 106 h 179"/>
                  <a:gd name="T34" fmla="*/ 40 w 192"/>
                  <a:gd name="T35" fmla="*/ 104 h 179"/>
                  <a:gd name="T36" fmla="*/ 37 w 192"/>
                  <a:gd name="T37" fmla="*/ 108 h 179"/>
                  <a:gd name="T38" fmla="*/ 25 w 192"/>
                  <a:gd name="T39" fmla="*/ 96 h 179"/>
                  <a:gd name="T40" fmla="*/ 15 w 192"/>
                  <a:gd name="T41" fmla="*/ 91 h 179"/>
                  <a:gd name="T42" fmla="*/ 8 w 192"/>
                  <a:gd name="T43" fmla="*/ 94 h 179"/>
                  <a:gd name="T44" fmla="*/ 11 w 192"/>
                  <a:gd name="T45" fmla="*/ 82 h 179"/>
                  <a:gd name="T46" fmla="*/ 7 w 192"/>
                  <a:gd name="T47" fmla="*/ 76 h 179"/>
                  <a:gd name="T48" fmla="*/ 4 w 192"/>
                  <a:gd name="T49" fmla="*/ 51 h 179"/>
                  <a:gd name="T50" fmla="*/ 0 w 192"/>
                  <a:gd name="T51" fmla="*/ 48 h 179"/>
                  <a:gd name="T52" fmla="*/ 3 w 192"/>
                  <a:gd name="T53" fmla="*/ 36 h 179"/>
                  <a:gd name="T54" fmla="*/ 0 w 192"/>
                  <a:gd name="T55" fmla="*/ 25 h 179"/>
                  <a:gd name="T56" fmla="*/ 4 w 192"/>
                  <a:gd name="T57" fmla="*/ 27 h 179"/>
                  <a:gd name="T58" fmla="*/ 6 w 192"/>
                  <a:gd name="T59" fmla="*/ 24 h 179"/>
                  <a:gd name="T60" fmla="*/ 1 w 192"/>
                  <a:gd name="T61" fmla="*/ 23 h 179"/>
                  <a:gd name="T62" fmla="*/ 4 w 192"/>
                  <a:gd name="T63" fmla="*/ 21 h 179"/>
                  <a:gd name="T64" fmla="*/ 45 w 192"/>
                  <a:gd name="T65" fmla="*/ 1 h 179"/>
                  <a:gd name="T66" fmla="*/ 66 w 192"/>
                  <a:gd name="T67" fmla="*/ 0 h 179"/>
                  <a:gd name="T68" fmla="*/ 66 w 192"/>
                  <a:gd name="T69" fmla="*/ 4 h 179"/>
                  <a:gd name="T70" fmla="*/ 63 w 192"/>
                  <a:gd name="T71" fmla="*/ 3 h 179"/>
                  <a:gd name="T72" fmla="*/ 66 w 192"/>
                  <a:gd name="T73" fmla="*/ 13 h 179"/>
                  <a:gd name="T74" fmla="*/ 79 w 192"/>
                  <a:gd name="T75" fmla="*/ 9 h 179"/>
                  <a:gd name="T76" fmla="*/ 99 w 192"/>
                  <a:gd name="T77" fmla="*/ 11 h 179"/>
                  <a:gd name="T78" fmla="*/ 125 w 192"/>
                  <a:gd name="T79" fmla="*/ 10 h 179"/>
                  <a:gd name="T80" fmla="*/ 136 w 192"/>
                  <a:gd name="T81" fmla="*/ 18 h 179"/>
                  <a:gd name="T82" fmla="*/ 136 w 192"/>
                  <a:gd name="T83" fmla="*/ 22 h 1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92" h="179">
                    <a:moveTo>
                      <a:pt x="183" y="29"/>
                    </a:moveTo>
                    <a:lnTo>
                      <a:pt x="188" y="68"/>
                    </a:lnTo>
                    <a:lnTo>
                      <a:pt x="176" y="81"/>
                    </a:lnTo>
                    <a:lnTo>
                      <a:pt x="182" y="90"/>
                    </a:lnTo>
                    <a:lnTo>
                      <a:pt x="181" y="103"/>
                    </a:lnTo>
                    <a:lnTo>
                      <a:pt x="192" y="133"/>
                    </a:lnTo>
                    <a:lnTo>
                      <a:pt x="172" y="155"/>
                    </a:lnTo>
                    <a:lnTo>
                      <a:pt x="166" y="169"/>
                    </a:lnTo>
                    <a:lnTo>
                      <a:pt x="166" y="179"/>
                    </a:lnTo>
                    <a:lnTo>
                      <a:pt x="161" y="179"/>
                    </a:lnTo>
                    <a:lnTo>
                      <a:pt x="142" y="169"/>
                    </a:lnTo>
                    <a:lnTo>
                      <a:pt x="112" y="175"/>
                    </a:lnTo>
                    <a:lnTo>
                      <a:pt x="103" y="166"/>
                    </a:lnTo>
                    <a:lnTo>
                      <a:pt x="94" y="169"/>
                    </a:lnTo>
                    <a:lnTo>
                      <a:pt x="85" y="163"/>
                    </a:lnTo>
                    <a:lnTo>
                      <a:pt x="70" y="150"/>
                    </a:lnTo>
                    <a:lnTo>
                      <a:pt x="69" y="143"/>
                    </a:lnTo>
                    <a:lnTo>
                      <a:pt x="54" y="140"/>
                    </a:lnTo>
                    <a:lnTo>
                      <a:pt x="50" y="146"/>
                    </a:lnTo>
                    <a:lnTo>
                      <a:pt x="34" y="129"/>
                    </a:lnTo>
                    <a:lnTo>
                      <a:pt x="20" y="122"/>
                    </a:lnTo>
                    <a:lnTo>
                      <a:pt x="11" y="127"/>
                    </a:lnTo>
                    <a:lnTo>
                      <a:pt x="15" y="110"/>
                    </a:lnTo>
                    <a:lnTo>
                      <a:pt x="9" y="102"/>
                    </a:lnTo>
                    <a:lnTo>
                      <a:pt x="5" y="69"/>
                    </a:lnTo>
                    <a:lnTo>
                      <a:pt x="0" y="65"/>
                    </a:lnTo>
                    <a:lnTo>
                      <a:pt x="4" y="49"/>
                    </a:lnTo>
                    <a:lnTo>
                      <a:pt x="0" y="34"/>
                    </a:lnTo>
                    <a:lnTo>
                      <a:pt x="6" y="37"/>
                    </a:lnTo>
                    <a:lnTo>
                      <a:pt x="8" y="32"/>
                    </a:lnTo>
                    <a:lnTo>
                      <a:pt x="2" y="31"/>
                    </a:lnTo>
                    <a:lnTo>
                      <a:pt x="5" y="28"/>
                    </a:lnTo>
                    <a:lnTo>
                      <a:pt x="60" y="2"/>
                    </a:lnTo>
                    <a:lnTo>
                      <a:pt x="88" y="0"/>
                    </a:lnTo>
                    <a:lnTo>
                      <a:pt x="89" y="6"/>
                    </a:lnTo>
                    <a:lnTo>
                      <a:pt x="84" y="4"/>
                    </a:lnTo>
                    <a:lnTo>
                      <a:pt x="89" y="17"/>
                    </a:lnTo>
                    <a:lnTo>
                      <a:pt x="106" y="12"/>
                    </a:lnTo>
                    <a:lnTo>
                      <a:pt x="133" y="15"/>
                    </a:lnTo>
                    <a:lnTo>
                      <a:pt x="168" y="14"/>
                    </a:lnTo>
                    <a:lnTo>
                      <a:pt x="182" y="24"/>
                    </a:lnTo>
                    <a:lnTo>
                      <a:pt x="183" y="29"/>
                    </a:lnTo>
                    <a:close/>
                  </a:path>
                </a:pathLst>
              </a:custGeom>
              <a:grpFill/>
              <a:ln w="6350" cmpd="sng">
                <a:solidFill>
                  <a:schemeClr val="bg1">
                    <a:lumMod val="85000"/>
                  </a:schemeClr>
                </a:solidFill>
                <a:round/>
                <a:headEnd/>
                <a:tailEnd/>
              </a:ln>
            </p:spPr>
            <p:txBody>
              <a:bodyPr/>
              <a:lstStyle/>
              <a:p>
                <a:endParaRPr lang="en-GB" dirty="0"/>
              </a:p>
            </p:txBody>
          </p:sp>
          <p:sp>
            <p:nvSpPr>
              <p:cNvPr id="171" name="Freeform 638"/>
              <p:cNvSpPr>
                <a:spLocks/>
              </p:cNvSpPr>
              <p:nvPr/>
            </p:nvSpPr>
            <p:spPr bwMode="auto">
              <a:xfrm>
                <a:off x="3497" y="2041"/>
                <a:ext cx="86" cy="63"/>
              </a:xfrm>
              <a:custGeom>
                <a:avLst/>
                <a:gdLst>
                  <a:gd name="T0" fmla="*/ 27 w 116"/>
                  <a:gd name="T1" fmla="*/ 52 h 85"/>
                  <a:gd name="T2" fmla="*/ 29 w 116"/>
                  <a:gd name="T3" fmla="*/ 42 h 85"/>
                  <a:gd name="T4" fmla="*/ 26 w 116"/>
                  <a:gd name="T5" fmla="*/ 36 h 85"/>
                  <a:gd name="T6" fmla="*/ 16 w 116"/>
                  <a:gd name="T7" fmla="*/ 34 h 85"/>
                  <a:gd name="T8" fmla="*/ 4 w 116"/>
                  <a:gd name="T9" fmla="*/ 29 h 85"/>
                  <a:gd name="T10" fmla="*/ 0 w 116"/>
                  <a:gd name="T11" fmla="*/ 7 h 85"/>
                  <a:gd name="T12" fmla="*/ 4 w 116"/>
                  <a:gd name="T13" fmla="*/ 10 h 85"/>
                  <a:gd name="T14" fmla="*/ 9 w 116"/>
                  <a:gd name="T15" fmla="*/ 5 h 85"/>
                  <a:gd name="T16" fmla="*/ 19 w 116"/>
                  <a:gd name="T17" fmla="*/ 1 h 85"/>
                  <a:gd name="T18" fmla="*/ 42 w 116"/>
                  <a:gd name="T19" fmla="*/ 1 h 85"/>
                  <a:gd name="T20" fmla="*/ 50 w 116"/>
                  <a:gd name="T21" fmla="*/ 4 h 85"/>
                  <a:gd name="T22" fmla="*/ 58 w 116"/>
                  <a:gd name="T23" fmla="*/ 0 h 85"/>
                  <a:gd name="T24" fmla="*/ 62 w 116"/>
                  <a:gd name="T25" fmla="*/ 7 h 85"/>
                  <a:gd name="T26" fmla="*/ 68 w 116"/>
                  <a:gd name="T27" fmla="*/ 8 h 85"/>
                  <a:gd name="T28" fmla="*/ 80 w 116"/>
                  <a:gd name="T29" fmla="*/ 18 h 85"/>
                  <a:gd name="T30" fmla="*/ 86 w 116"/>
                  <a:gd name="T31" fmla="*/ 21 h 85"/>
                  <a:gd name="T32" fmla="*/ 82 w 116"/>
                  <a:gd name="T33" fmla="*/ 24 h 85"/>
                  <a:gd name="T34" fmla="*/ 82 w 116"/>
                  <a:gd name="T35" fmla="*/ 27 h 85"/>
                  <a:gd name="T36" fmla="*/ 86 w 116"/>
                  <a:gd name="T37" fmla="*/ 29 h 85"/>
                  <a:gd name="T38" fmla="*/ 84 w 116"/>
                  <a:gd name="T39" fmla="*/ 33 h 85"/>
                  <a:gd name="T40" fmla="*/ 73 w 116"/>
                  <a:gd name="T41" fmla="*/ 38 h 85"/>
                  <a:gd name="T42" fmla="*/ 69 w 116"/>
                  <a:gd name="T43" fmla="*/ 52 h 85"/>
                  <a:gd name="T44" fmla="*/ 72 w 116"/>
                  <a:gd name="T45" fmla="*/ 57 h 85"/>
                  <a:gd name="T46" fmla="*/ 70 w 116"/>
                  <a:gd name="T47" fmla="*/ 58 h 85"/>
                  <a:gd name="T48" fmla="*/ 65 w 116"/>
                  <a:gd name="T49" fmla="*/ 54 h 85"/>
                  <a:gd name="T50" fmla="*/ 57 w 116"/>
                  <a:gd name="T51" fmla="*/ 58 h 85"/>
                  <a:gd name="T52" fmla="*/ 58 w 116"/>
                  <a:gd name="T53" fmla="*/ 62 h 85"/>
                  <a:gd name="T54" fmla="*/ 38 w 116"/>
                  <a:gd name="T55" fmla="*/ 63 h 85"/>
                  <a:gd name="T56" fmla="*/ 37 w 116"/>
                  <a:gd name="T57" fmla="*/ 59 h 85"/>
                  <a:gd name="T58" fmla="*/ 27 w 116"/>
                  <a:gd name="T59" fmla="*/ 52 h 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6" h="85">
                    <a:moveTo>
                      <a:pt x="36" y="70"/>
                    </a:moveTo>
                    <a:lnTo>
                      <a:pt x="39" y="56"/>
                    </a:lnTo>
                    <a:lnTo>
                      <a:pt x="35" y="48"/>
                    </a:lnTo>
                    <a:lnTo>
                      <a:pt x="21" y="46"/>
                    </a:lnTo>
                    <a:lnTo>
                      <a:pt x="6" y="39"/>
                    </a:lnTo>
                    <a:lnTo>
                      <a:pt x="0" y="9"/>
                    </a:lnTo>
                    <a:lnTo>
                      <a:pt x="6" y="13"/>
                    </a:lnTo>
                    <a:lnTo>
                      <a:pt x="12" y="7"/>
                    </a:lnTo>
                    <a:lnTo>
                      <a:pt x="25" y="1"/>
                    </a:lnTo>
                    <a:lnTo>
                      <a:pt x="56" y="2"/>
                    </a:lnTo>
                    <a:lnTo>
                      <a:pt x="67" y="6"/>
                    </a:lnTo>
                    <a:lnTo>
                      <a:pt x="78" y="0"/>
                    </a:lnTo>
                    <a:lnTo>
                      <a:pt x="84" y="10"/>
                    </a:lnTo>
                    <a:lnTo>
                      <a:pt x="92" y="11"/>
                    </a:lnTo>
                    <a:lnTo>
                      <a:pt x="108" y="24"/>
                    </a:lnTo>
                    <a:lnTo>
                      <a:pt x="116" y="28"/>
                    </a:lnTo>
                    <a:lnTo>
                      <a:pt x="110" y="32"/>
                    </a:lnTo>
                    <a:lnTo>
                      <a:pt x="110" y="37"/>
                    </a:lnTo>
                    <a:lnTo>
                      <a:pt x="116" y="39"/>
                    </a:lnTo>
                    <a:lnTo>
                      <a:pt x="113" y="45"/>
                    </a:lnTo>
                    <a:lnTo>
                      <a:pt x="98" y="51"/>
                    </a:lnTo>
                    <a:lnTo>
                      <a:pt x="93" y="70"/>
                    </a:lnTo>
                    <a:lnTo>
                      <a:pt x="97" y="77"/>
                    </a:lnTo>
                    <a:lnTo>
                      <a:pt x="94" y="78"/>
                    </a:lnTo>
                    <a:lnTo>
                      <a:pt x="87" y="73"/>
                    </a:lnTo>
                    <a:lnTo>
                      <a:pt x="77" y="78"/>
                    </a:lnTo>
                    <a:lnTo>
                      <a:pt x="78" y="83"/>
                    </a:lnTo>
                    <a:lnTo>
                      <a:pt x="51" y="85"/>
                    </a:lnTo>
                    <a:lnTo>
                      <a:pt x="50" y="80"/>
                    </a:lnTo>
                    <a:lnTo>
                      <a:pt x="36" y="70"/>
                    </a:lnTo>
                    <a:close/>
                  </a:path>
                </a:pathLst>
              </a:custGeom>
              <a:grpFill/>
              <a:ln w="6350" cmpd="sng">
                <a:solidFill>
                  <a:schemeClr val="bg1">
                    <a:lumMod val="85000"/>
                  </a:schemeClr>
                </a:solidFill>
                <a:round/>
                <a:headEnd/>
                <a:tailEnd/>
              </a:ln>
            </p:spPr>
            <p:txBody>
              <a:bodyPr/>
              <a:lstStyle/>
              <a:p>
                <a:endParaRPr lang="en-GB" dirty="0"/>
              </a:p>
            </p:txBody>
          </p:sp>
          <p:sp>
            <p:nvSpPr>
              <p:cNvPr id="172" name="Freeform 639"/>
              <p:cNvSpPr>
                <a:spLocks/>
              </p:cNvSpPr>
              <p:nvPr/>
            </p:nvSpPr>
            <p:spPr bwMode="auto">
              <a:xfrm>
                <a:off x="3497" y="1999"/>
                <a:ext cx="107" cy="63"/>
              </a:xfrm>
              <a:custGeom>
                <a:avLst/>
                <a:gdLst>
                  <a:gd name="T0" fmla="*/ 0 w 144"/>
                  <a:gd name="T1" fmla="*/ 49 h 84"/>
                  <a:gd name="T2" fmla="*/ 1 w 144"/>
                  <a:gd name="T3" fmla="*/ 35 h 84"/>
                  <a:gd name="T4" fmla="*/ 10 w 144"/>
                  <a:gd name="T5" fmla="*/ 13 h 84"/>
                  <a:gd name="T6" fmla="*/ 22 w 144"/>
                  <a:gd name="T7" fmla="*/ 8 h 84"/>
                  <a:gd name="T8" fmla="*/ 34 w 144"/>
                  <a:gd name="T9" fmla="*/ 25 h 84"/>
                  <a:gd name="T10" fmla="*/ 45 w 144"/>
                  <a:gd name="T11" fmla="*/ 29 h 84"/>
                  <a:gd name="T12" fmla="*/ 48 w 144"/>
                  <a:gd name="T13" fmla="*/ 21 h 84"/>
                  <a:gd name="T14" fmla="*/ 50 w 144"/>
                  <a:gd name="T15" fmla="*/ 5 h 84"/>
                  <a:gd name="T16" fmla="*/ 64 w 144"/>
                  <a:gd name="T17" fmla="*/ 0 h 84"/>
                  <a:gd name="T18" fmla="*/ 76 w 144"/>
                  <a:gd name="T19" fmla="*/ 5 h 84"/>
                  <a:gd name="T20" fmla="*/ 82 w 144"/>
                  <a:gd name="T21" fmla="*/ 12 h 84"/>
                  <a:gd name="T22" fmla="*/ 91 w 144"/>
                  <a:gd name="T23" fmla="*/ 11 h 84"/>
                  <a:gd name="T24" fmla="*/ 95 w 144"/>
                  <a:gd name="T25" fmla="*/ 12 h 84"/>
                  <a:gd name="T26" fmla="*/ 100 w 144"/>
                  <a:gd name="T27" fmla="*/ 19 h 84"/>
                  <a:gd name="T28" fmla="*/ 99 w 144"/>
                  <a:gd name="T29" fmla="*/ 29 h 84"/>
                  <a:gd name="T30" fmla="*/ 103 w 144"/>
                  <a:gd name="T31" fmla="*/ 32 h 84"/>
                  <a:gd name="T32" fmla="*/ 106 w 144"/>
                  <a:gd name="T33" fmla="*/ 39 h 84"/>
                  <a:gd name="T34" fmla="*/ 107 w 144"/>
                  <a:gd name="T35" fmla="*/ 50 h 84"/>
                  <a:gd name="T36" fmla="*/ 103 w 144"/>
                  <a:gd name="T37" fmla="*/ 51 h 84"/>
                  <a:gd name="T38" fmla="*/ 96 w 144"/>
                  <a:gd name="T39" fmla="*/ 59 h 84"/>
                  <a:gd name="T40" fmla="*/ 91 w 144"/>
                  <a:gd name="T41" fmla="*/ 58 h 84"/>
                  <a:gd name="T42" fmla="*/ 86 w 144"/>
                  <a:gd name="T43" fmla="*/ 63 h 84"/>
                  <a:gd name="T44" fmla="*/ 80 w 144"/>
                  <a:gd name="T45" fmla="*/ 60 h 84"/>
                  <a:gd name="T46" fmla="*/ 68 w 144"/>
                  <a:gd name="T47" fmla="*/ 50 h 84"/>
                  <a:gd name="T48" fmla="*/ 62 w 144"/>
                  <a:gd name="T49" fmla="*/ 50 h 84"/>
                  <a:gd name="T50" fmla="*/ 58 w 144"/>
                  <a:gd name="T51" fmla="*/ 42 h 84"/>
                  <a:gd name="T52" fmla="*/ 50 w 144"/>
                  <a:gd name="T53" fmla="*/ 47 h 84"/>
                  <a:gd name="T54" fmla="*/ 42 w 144"/>
                  <a:gd name="T55" fmla="*/ 44 h 84"/>
                  <a:gd name="T56" fmla="*/ 19 w 144"/>
                  <a:gd name="T57" fmla="*/ 43 h 84"/>
                  <a:gd name="T58" fmla="*/ 9 w 144"/>
                  <a:gd name="T59" fmla="*/ 47 h 84"/>
                  <a:gd name="T60" fmla="*/ 4 w 144"/>
                  <a:gd name="T61" fmla="*/ 52 h 84"/>
                  <a:gd name="T62" fmla="*/ 0 w 144"/>
                  <a:gd name="T63" fmla="*/ 49 h 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4" h="84">
                    <a:moveTo>
                      <a:pt x="0" y="65"/>
                    </a:moveTo>
                    <a:lnTo>
                      <a:pt x="1" y="46"/>
                    </a:lnTo>
                    <a:lnTo>
                      <a:pt x="14" y="17"/>
                    </a:lnTo>
                    <a:lnTo>
                      <a:pt x="30" y="10"/>
                    </a:lnTo>
                    <a:lnTo>
                      <a:pt x="46" y="33"/>
                    </a:lnTo>
                    <a:lnTo>
                      <a:pt x="61" y="38"/>
                    </a:lnTo>
                    <a:lnTo>
                      <a:pt x="65" y="28"/>
                    </a:lnTo>
                    <a:lnTo>
                      <a:pt x="67" y="6"/>
                    </a:lnTo>
                    <a:lnTo>
                      <a:pt x="86" y="0"/>
                    </a:lnTo>
                    <a:lnTo>
                      <a:pt x="102" y="7"/>
                    </a:lnTo>
                    <a:lnTo>
                      <a:pt x="111" y="16"/>
                    </a:lnTo>
                    <a:lnTo>
                      <a:pt x="122" y="14"/>
                    </a:lnTo>
                    <a:lnTo>
                      <a:pt x="128" y="16"/>
                    </a:lnTo>
                    <a:lnTo>
                      <a:pt x="135" y="25"/>
                    </a:lnTo>
                    <a:lnTo>
                      <a:pt x="133" y="39"/>
                    </a:lnTo>
                    <a:lnTo>
                      <a:pt x="138" y="42"/>
                    </a:lnTo>
                    <a:lnTo>
                      <a:pt x="143" y="52"/>
                    </a:lnTo>
                    <a:lnTo>
                      <a:pt x="144" y="67"/>
                    </a:lnTo>
                    <a:lnTo>
                      <a:pt x="138" y="68"/>
                    </a:lnTo>
                    <a:lnTo>
                      <a:pt x="129" y="79"/>
                    </a:lnTo>
                    <a:lnTo>
                      <a:pt x="122" y="77"/>
                    </a:lnTo>
                    <a:lnTo>
                      <a:pt x="116" y="84"/>
                    </a:lnTo>
                    <a:lnTo>
                      <a:pt x="108" y="80"/>
                    </a:lnTo>
                    <a:lnTo>
                      <a:pt x="92" y="67"/>
                    </a:lnTo>
                    <a:lnTo>
                      <a:pt x="84" y="66"/>
                    </a:lnTo>
                    <a:lnTo>
                      <a:pt x="78" y="56"/>
                    </a:lnTo>
                    <a:lnTo>
                      <a:pt x="67" y="62"/>
                    </a:lnTo>
                    <a:lnTo>
                      <a:pt x="56" y="58"/>
                    </a:lnTo>
                    <a:lnTo>
                      <a:pt x="25" y="57"/>
                    </a:lnTo>
                    <a:lnTo>
                      <a:pt x="12" y="63"/>
                    </a:lnTo>
                    <a:lnTo>
                      <a:pt x="6" y="69"/>
                    </a:lnTo>
                    <a:lnTo>
                      <a:pt x="0" y="65"/>
                    </a:lnTo>
                    <a:close/>
                  </a:path>
                </a:pathLst>
              </a:custGeom>
              <a:grpFill/>
              <a:ln w="6350" cmpd="sng">
                <a:solidFill>
                  <a:schemeClr val="bg1">
                    <a:lumMod val="85000"/>
                  </a:schemeClr>
                </a:solidFill>
                <a:round/>
                <a:headEnd/>
                <a:tailEnd/>
              </a:ln>
            </p:spPr>
            <p:txBody>
              <a:bodyPr/>
              <a:lstStyle/>
              <a:p>
                <a:endParaRPr lang="en-GB" dirty="0"/>
              </a:p>
            </p:txBody>
          </p:sp>
          <p:grpSp>
            <p:nvGrpSpPr>
              <p:cNvPr id="173" name="Group 640"/>
              <p:cNvGrpSpPr>
                <a:grpSpLocks/>
              </p:cNvGrpSpPr>
              <p:nvPr/>
            </p:nvGrpSpPr>
            <p:grpSpPr bwMode="auto">
              <a:xfrm>
                <a:off x="3509" y="1951"/>
                <a:ext cx="95" cy="60"/>
                <a:chOff x="4997" y="2763"/>
                <a:chExt cx="127" cy="81"/>
              </a:xfrm>
              <a:grpFill/>
            </p:grpSpPr>
            <p:sp>
              <p:nvSpPr>
                <p:cNvPr id="202" name="Freeform 641"/>
                <p:cNvSpPr>
                  <a:spLocks/>
                </p:cNvSpPr>
                <p:nvPr/>
              </p:nvSpPr>
              <p:spPr bwMode="auto">
                <a:xfrm>
                  <a:off x="5001" y="2791"/>
                  <a:ext cx="17" cy="11"/>
                </a:xfrm>
                <a:custGeom>
                  <a:avLst/>
                  <a:gdLst>
                    <a:gd name="T0" fmla="*/ 14 w 17"/>
                    <a:gd name="T1" fmla="*/ 0 h 11"/>
                    <a:gd name="T2" fmla="*/ 0 w 17"/>
                    <a:gd name="T3" fmla="*/ 4 h 11"/>
                    <a:gd name="T4" fmla="*/ 7 w 17"/>
                    <a:gd name="T5" fmla="*/ 11 h 11"/>
                    <a:gd name="T6" fmla="*/ 17 w 17"/>
                    <a:gd name="T7" fmla="*/ 6 h 11"/>
                    <a:gd name="T8" fmla="*/ 14 w 17"/>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1">
                      <a:moveTo>
                        <a:pt x="14" y="0"/>
                      </a:moveTo>
                      <a:lnTo>
                        <a:pt x="0" y="4"/>
                      </a:lnTo>
                      <a:lnTo>
                        <a:pt x="7" y="11"/>
                      </a:lnTo>
                      <a:lnTo>
                        <a:pt x="17" y="6"/>
                      </a:lnTo>
                      <a:lnTo>
                        <a:pt x="14" y="0"/>
                      </a:lnTo>
                      <a:close/>
                    </a:path>
                  </a:pathLst>
                </a:custGeom>
                <a:grpFill/>
                <a:ln w="6350" cmpd="sng">
                  <a:solidFill>
                    <a:schemeClr val="bg1">
                      <a:lumMod val="85000"/>
                    </a:schemeClr>
                  </a:solidFill>
                  <a:round/>
                  <a:headEnd/>
                  <a:tailEnd/>
                </a:ln>
              </p:spPr>
              <p:txBody>
                <a:bodyPr/>
                <a:lstStyle/>
                <a:p>
                  <a:endParaRPr lang="en-GB" dirty="0"/>
                </a:p>
              </p:txBody>
            </p:sp>
            <p:sp>
              <p:nvSpPr>
                <p:cNvPr id="203" name="Freeform 642"/>
                <p:cNvSpPr>
                  <a:spLocks/>
                </p:cNvSpPr>
                <p:nvPr/>
              </p:nvSpPr>
              <p:spPr bwMode="auto">
                <a:xfrm>
                  <a:off x="4997" y="2806"/>
                  <a:ext cx="28" cy="24"/>
                </a:xfrm>
                <a:custGeom>
                  <a:avLst/>
                  <a:gdLst>
                    <a:gd name="T0" fmla="*/ 23 w 28"/>
                    <a:gd name="T1" fmla="*/ 0 h 24"/>
                    <a:gd name="T2" fmla="*/ 0 w 28"/>
                    <a:gd name="T3" fmla="*/ 4 h 24"/>
                    <a:gd name="T4" fmla="*/ 0 w 28"/>
                    <a:gd name="T5" fmla="*/ 12 h 24"/>
                    <a:gd name="T6" fmla="*/ 5 w 28"/>
                    <a:gd name="T7" fmla="*/ 16 h 24"/>
                    <a:gd name="T8" fmla="*/ 5 w 28"/>
                    <a:gd name="T9" fmla="*/ 24 h 24"/>
                    <a:gd name="T10" fmla="*/ 10 w 28"/>
                    <a:gd name="T11" fmla="*/ 12 h 24"/>
                    <a:gd name="T12" fmla="*/ 28 w 28"/>
                    <a:gd name="T13" fmla="*/ 6 h 24"/>
                    <a:gd name="T14" fmla="*/ 23 w 28"/>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24">
                      <a:moveTo>
                        <a:pt x="23" y="0"/>
                      </a:moveTo>
                      <a:lnTo>
                        <a:pt x="0" y="4"/>
                      </a:lnTo>
                      <a:lnTo>
                        <a:pt x="0" y="12"/>
                      </a:lnTo>
                      <a:lnTo>
                        <a:pt x="5" y="16"/>
                      </a:lnTo>
                      <a:lnTo>
                        <a:pt x="5" y="24"/>
                      </a:lnTo>
                      <a:lnTo>
                        <a:pt x="10" y="12"/>
                      </a:lnTo>
                      <a:lnTo>
                        <a:pt x="28" y="6"/>
                      </a:lnTo>
                      <a:lnTo>
                        <a:pt x="23" y="0"/>
                      </a:lnTo>
                      <a:close/>
                    </a:path>
                  </a:pathLst>
                </a:custGeom>
                <a:grpFill/>
                <a:ln w="6350" cmpd="sng">
                  <a:solidFill>
                    <a:schemeClr val="bg1">
                      <a:lumMod val="85000"/>
                    </a:schemeClr>
                  </a:solidFill>
                  <a:round/>
                  <a:headEnd/>
                  <a:tailEnd/>
                </a:ln>
              </p:spPr>
              <p:txBody>
                <a:bodyPr/>
                <a:lstStyle/>
                <a:p>
                  <a:endParaRPr lang="en-GB" dirty="0"/>
                </a:p>
              </p:txBody>
            </p:sp>
            <p:sp>
              <p:nvSpPr>
                <p:cNvPr id="204" name="Freeform 643"/>
                <p:cNvSpPr>
                  <a:spLocks/>
                </p:cNvSpPr>
                <p:nvPr/>
              </p:nvSpPr>
              <p:spPr bwMode="auto">
                <a:xfrm>
                  <a:off x="5028" y="2763"/>
                  <a:ext cx="96" cy="81"/>
                </a:xfrm>
                <a:custGeom>
                  <a:avLst/>
                  <a:gdLst>
                    <a:gd name="T0" fmla="*/ 81 w 96"/>
                    <a:gd name="T1" fmla="*/ 81 h 81"/>
                    <a:gd name="T2" fmla="*/ 80 w 96"/>
                    <a:gd name="T3" fmla="*/ 79 h 81"/>
                    <a:gd name="T4" fmla="*/ 87 w 96"/>
                    <a:gd name="T5" fmla="*/ 71 h 81"/>
                    <a:gd name="T6" fmla="*/ 86 w 96"/>
                    <a:gd name="T7" fmla="*/ 65 h 81"/>
                    <a:gd name="T8" fmla="*/ 82 w 96"/>
                    <a:gd name="T9" fmla="*/ 61 h 81"/>
                    <a:gd name="T10" fmla="*/ 80 w 96"/>
                    <a:gd name="T11" fmla="*/ 53 h 81"/>
                    <a:gd name="T12" fmla="*/ 78 w 96"/>
                    <a:gd name="T13" fmla="*/ 52 h 81"/>
                    <a:gd name="T14" fmla="*/ 73 w 96"/>
                    <a:gd name="T15" fmla="*/ 32 h 81"/>
                    <a:gd name="T16" fmla="*/ 88 w 96"/>
                    <a:gd name="T17" fmla="*/ 27 h 81"/>
                    <a:gd name="T18" fmla="*/ 96 w 96"/>
                    <a:gd name="T19" fmla="*/ 15 h 81"/>
                    <a:gd name="T20" fmla="*/ 95 w 96"/>
                    <a:gd name="T21" fmla="*/ 4 h 81"/>
                    <a:gd name="T22" fmla="*/ 90 w 96"/>
                    <a:gd name="T23" fmla="*/ 0 h 81"/>
                    <a:gd name="T24" fmla="*/ 88 w 96"/>
                    <a:gd name="T25" fmla="*/ 12 h 81"/>
                    <a:gd name="T26" fmla="*/ 85 w 96"/>
                    <a:gd name="T27" fmla="*/ 13 h 81"/>
                    <a:gd name="T28" fmla="*/ 43 w 96"/>
                    <a:gd name="T29" fmla="*/ 4 h 81"/>
                    <a:gd name="T30" fmla="*/ 2 w 96"/>
                    <a:gd name="T31" fmla="*/ 22 h 81"/>
                    <a:gd name="T32" fmla="*/ 0 w 96"/>
                    <a:gd name="T33" fmla="*/ 35 h 81"/>
                    <a:gd name="T34" fmla="*/ 7 w 96"/>
                    <a:gd name="T35" fmla="*/ 38 h 81"/>
                    <a:gd name="T36" fmla="*/ 2 w 96"/>
                    <a:gd name="T37" fmla="*/ 42 h 81"/>
                    <a:gd name="T38" fmla="*/ 6 w 96"/>
                    <a:gd name="T39" fmla="*/ 53 h 81"/>
                    <a:gd name="T40" fmla="*/ 22 w 96"/>
                    <a:gd name="T41" fmla="*/ 52 h 81"/>
                    <a:gd name="T42" fmla="*/ 20 w 96"/>
                    <a:gd name="T43" fmla="*/ 71 h 81"/>
                    <a:gd name="T44" fmla="*/ 39 w 96"/>
                    <a:gd name="T45" fmla="*/ 65 h 81"/>
                    <a:gd name="T46" fmla="*/ 55 w 96"/>
                    <a:gd name="T47" fmla="*/ 72 h 81"/>
                    <a:gd name="T48" fmla="*/ 64 w 96"/>
                    <a:gd name="T49" fmla="*/ 81 h 81"/>
                    <a:gd name="T50" fmla="*/ 75 w 96"/>
                    <a:gd name="T51" fmla="*/ 79 h 81"/>
                    <a:gd name="T52" fmla="*/ 81 w 96"/>
                    <a:gd name="T53" fmla="*/ 81 h 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6" h="81">
                      <a:moveTo>
                        <a:pt x="81" y="81"/>
                      </a:moveTo>
                      <a:lnTo>
                        <a:pt x="80" y="79"/>
                      </a:lnTo>
                      <a:lnTo>
                        <a:pt x="87" y="71"/>
                      </a:lnTo>
                      <a:lnTo>
                        <a:pt x="86" y="65"/>
                      </a:lnTo>
                      <a:lnTo>
                        <a:pt x="82" y="61"/>
                      </a:lnTo>
                      <a:lnTo>
                        <a:pt x="80" y="53"/>
                      </a:lnTo>
                      <a:lnTo>
                        <a:pt x="78" y="52"/>
                      </a:lnTo>
                      <a:lnTo>
                        <a:pt x="73" y="32"/>
                      </a:lnTo>
                      <a:lnTo>
                        <a:pt x="88" y="27"/>
                      </a:lnTo>
                      <a:lnTo>
                        <a:pt x="96" y="15"/>
                      </a:lnTo>
                      <a:lnTo>
                        <a:pt x="95" y="4"/>
                      </a:lnTo>
                      <a:lnTo>
                        <a:pt x="90" y="0"/>
                      </a:lnTo>
                      <a:lnTo>
                        <a:pt x="88" y="12"/>
                      </a:lnTo>
                      <a:lnTo>
                        <a:pt x="85" y="13"/>
                      </a:lnTo>
                      <a:lnTo>
                        <a:pt x="43" y="4"/>
                      </a:lnTo>
                      <a:lnTo>
                        <a:pt x="2" y="22"/>
                      </a:lnTo>
                      <a:lnTo>
                        <a:pt x="0" y="35"/>
                      </a:lnTo>
                      <a:lnTo>
                        <a:pt x="7" y="38"/>
                      </a:lnTo>
                      <a:lnTo>
                        <a:pt x="2" y="42"/>
                      </a:lnTo>
                      <a:lnTo>
                        <a:pt x="6" y="53"/>
                      </a:lnTo>
                      <a:lnTo>
                        <a:pt x="22" y="52"/>
                      </a:lnTo>
                      <a:lnTo>
                        <a:pt x="20" y="71"/>
                      </a:lnTo>
                      <a:lnTo>
                        <a:pt x="39" y="65"/>
                      </a:lnTo>
                      <a:lnTo>
                        <a:pt x="55" y="72"/>
                      </a:lnTo>
                      <a:lnTo>
                        <a:pt x="64" y="81"/>
                      </a:lnTo>
                      <a:lnTo>
                        <a:pt x="75" y="79"/>
                      </a:lnTo>
                      <a:lnTo>
                        <a:pt x="81" y="81"/>
                      </a:lnTo>
                      <a:close/>
                    </a:path>
                  </a:pathLst>
                </a:custGeom>
                <a:grpFill/>
                <a:ln w="6350" cmpd="sng">
                  <a:solidFill>
                    <a:schemeClr val="bg1">
                      <a:lumMod val="85000"/>
                    </a:schemeClr>
                  </a:solidFill>
                  <a:round/>
                  <a:headEnd/>
                  <a:tailEnd/>
                </a:ln>
              </p:spPr>
              <p:txBody>
                <a:bodyPr/>
                <a:lstStyle/>
                <a:p>
                  <a:endParaRPr lang="en-GB" dirty="0"/>
                </a:p>
              </p:txBody>
            </p:sp>
          </p:grpSp>
          <p:sp>
            <p:nvSpPr>
              <p:cNvPr id="174" name="Freeform 644"/>
              <p:cNvSpPr>
                <a:spLocks/>
              </p:cNvSpPr>
              <p:nvPr/>
            </p:nvSpPr>
            <p:spPr bwMode="auto">
              <a:xfrm>
                <a:off x="3514" y="2141"/>
                <a:ext cx="262" cy="174"/>
              </a:xfrm>
              <a:custGeom>
                <a:avLst/>
                <a:gdLst>
                  <a:gd name="T0" fmla="*/ 41 w 352"/>
                  <a:gd name="T1" fmla="*/ 102 h 233"/>
                  <a:gd name="T2" fmla="*/ 10 w 352"/>
                  <a:gd name="T3" fmla="*/ 99 h 233"/>
                  <a:gd name="T4" fmla="*/ 4 w 352"/>
                  <a:gd name="T5" fmla="*/ 75 h 233"/>
                  <a:gd name="T6" fmla="*/ 8 w 352"/>
                  <a:gd name="T7" fmla="*/ 67 h 233"/>
                  <a:gd name="T8" fmla="*/ 28 w 352"/>
                  <a:gd name="T9" fmla="*/ 40 h 233"/>
                  <a:gd name="T10" fmla="*/ 33 w 352"/>
                  <a:gd name="T11" fmla="*/ 15 h 233"/>
                  <a:gd name="T12" fmla="*/ 56 w 352"/>
                  <a:gd name="T13" fmla="*/ 10 h 233"/>
                  <a:gd name="T14" fmla="*/ 77 w 352"/>
                  <a:gd name="T15" fmla="*/ 19 h 233"/>
                  <a:gd name="T16" fmla="*/ 82 w 352"/>
                  <a:gd name="T17" fmla="*/ 22 h 233"/>
                  <a:gd name="T18" fmla="*/ 98 w 352"/>
                  <a:gd name="T19" fmla="*/ 23 h 233"/>
                  <a:gd name="T20" fmla="*/ 109 w 352"/>
                  <a:gd name="T21" fmla="*/ 24 h 233"/>
                  <a:gd name="T22" fmla="*/ 121 w 352"/>
                  <a:gd name="T23" fmla="*/ 25 h 233"/>
                  <a:gd name="T24" fmla="*/ 126 w 352"/>
                  <a:gd name="T25" fmla="*/ 12 h 233"/>
                  <a:gd name="T26" fmla="*/ 141 w 352"/>
                  <a:gd name="T27" fmla="*/ 5 h 233"/>
                  <a:gd name="T28" fmla="*/ 151 w 352"/>
                  <a:gd name="T29" fmla="*/ 1 h 233"/>
                  <a:gd name="T30" fmla="*/ 179 w 352"/>
                  <a:gd name="T31" fmla="*/ 12 h 233"/>
                  <a:gd name="T32" fmla="*/ 175 w 352"/>
                  <a:gd name="T33" fmla="*/ 16 h 233"/>
                  <a:gd name="T34" fmla="*/ 185 w 352"/>
                  <a:gd name="T35" fmla="*/ 27 h 233"/>
                  <a:gd name="T36" fmla="*/ 193 w 352"/>
                  <a:gd name="T37" fmla="*/ 31 h 233"/>
                  <a:gd name="T38" fmla="*/ 197 w 352"/>
                  <a:gd name="T39" fmla="*/ 44 h 233"/>
                  <a:gd name="T40" fmla="*/ 207 w 352"/>
                  <a:gd name="T41" fmla="*/ 47 h 233"/>
                  <a:gd name="T42" fmla="*/ 221 w 352"/>
                  <a:gd name="T43" fmla="*/ 43 h 233"/>
                  <a:gd name="T44" fmla="*/ 236 w 352"/>
                  <a:gd name="T45" fmla="*/ 53 h 233"/>
                  <a:gd name="T46" fmla="*/ 246 w 352"/>
                  <a:gd name="T47" fmla="*/ 57 h 233"/>
                  <a:gd name="T48" fmla="*/ 260 w 352"/>
                  <a:gd name="T49" fmla="*/ 65 h 233"/>
                  <a:gd name="T50" fmla="*/ 260 w 352"/>
                  <a:gd name="T51" fmla="*/ 75 h 233"/>
                  <a:gd name="T52" fmla="*/ 261 w 352"/>
                  <a:gd name="T53" fmla="*/ 79 h 233"/>
                  <a:gd name="T54" fmla="*/ 256 w 352"/>
                  <a:gd name="T55" fmla="*/ 90 h 233"/>
                  <a:gd name="T56" fmla="*/ 255 w 352"/>
                  <a:gd name="T57" fmla="*/ 102 h 233"/>
                  <a:gd name="T58" fmla="*/ 243 w 352"/>
                  <a:gd name="T59" fmla="*/ 100 h 233"/>
                  <a:gd name="T60" fmla="*/ 236 w 352"/>
                  <a:gd name="T61" fmla="*/ 107 h 233"/>
                  <a:gd name="T62" fmla="*/ 234 w 352"/>
                  <a:gd name="T63" fmla="*/ 119 h 233"/>
                  <a:gd name="T64" fmla="*/ 191 w 352"/>
                  <a:gd name="T65" fmla="*/ 135 h 233"/>
                  <a:gd name="T66" fmla="*/ 185 w 352"/>
                  <a:gd name="T67" fmla="*/ 138 h 233"/>
                  <a:gd name="T68" fmla="*/ 182 w 352"/>
                  <a:gd name="T69" fmla="*/ 138 h 233"/>
                  <a:gd name="T70" fmla="*/ 173 w 352"/>
                  <a:gd name="T71" fmla="*/ 134 h 233"/>
                  <a:gd name="T72" fmla="*/ 168 w 352"/>
                  <a:gd name="T73" fmla="*/ 137 h 233"/>
                  <a:gd name="T74" fmla="*/ 180 w 352"/>
                  <a:gd name="T75" fmla="*/ 143 h 233"/>
                  <a:gd name="T76" fmla="*/ 185 w 352"/>
                  <a:gd name="T77" fmla="*/ 149 h 233"/>
                  <a:gd name="T78" fmla="*/ 209 w 352"/>
                  <a:gd name="T79" fmla="*/ 153 h 233"/>
                  <a:gd name="T80" fmla="*/ 194 w 352"/>
                  <a:gd name="T81" fmla="*/ 160 h 233"/>
                  <a:gd name="T82" fmla="*/ 163 w 352"/>
                  <a:gd name="T83" fmla="*/ 171 h 233"/>
                  <a:gd name="T84" fmla="*/ 151 w 352"/>
                  <a:gd name="T85" fmla="*/ 154 h 233"/>
                  <a:gd name="T86" fmla="*/ 167 w 352"/>
                  <a:gd name="T87" fmla="*/ 140 h 233"/>
                  <a:gd name="T88" fmla="*/ 144 w 352"/>
                  <a:gd name="T89" fmla="*/ 134 h 233"/>
                  <a:gd name="T90" fmla="*/ 147 w 352"/>
                  <a:gd name="T91" fmla="*/ 131 h 233"/>
                  <a:gd name="T92" fmla="*/ 124 w 352"/>
                  <a:gd name="T93" fmla="*/ 131 h 233"/>
                  <a:gd name="T94" fmla="*/ 116 w 352"/>
                  <a:gd name="T95" fmla="*/ 134 h 233"/>
                  <a:gd name="T96" fmla="*/ 111 w 352"/>
                  <a:gd name="T97" fmla="*/ 149 h 233"/>
                  <a:gd name="T98" fmla="*/ 108 w 352"/>
                  <a:gd name="T99" fmla="*/ 153 h 233"/>
                  <a:gd name="T100" fmla="*/ 88 w 352"/>
                  <a:gd name="T101" fmla="*/ 152 h 233"/>
                  <a:gd name="T102" fmla="*/ 95 w 352"/>
                  <a:gd name="T103" fmla="*/ 146 h 233"/>
                  <a:gd name="T104" fmla="*/ 103 w 352"/>
                  <a:gd name="T105" fmla="*/ 131 h 233"/>
                  <a:gd name="T106" fmla="*/ 115 w 352"/>
                  <a:gd name="T107" fmla="*/ 123 h 233"/>
                  <a:gd name="T108" fmla="*/ 109 w 352"/>
                  <a:gd name="T109" fmla="*/ 112 h 233"/>
                  <a:gd name="T110" fmla="*/ 103 w 352"/>
                  <a:gd name="T111" fmla="*/ 98 h 233"/>
                  <a:gd name="T112" fmla="*/ 90 w 352"/>
                  <a:gd name="T113" fmla="*/ 95 h 233"/>
                  <a:gd name="T114" fmla="*/ 71 w 352"/>
                  <a:gd name="T115" fmla="*/ 89 h 2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52" h="233">
                    <a:moveTo>
                      <a:pt x="90" y="125"/>
                    </a:moveTo>
                    <a:lnTo>
                      <a:pt x="55" y="137"/>
                    </a:lnTo>
                    <a:lnTo>
                      <a:pt x="47" y="132"/>
                    </a:lnTo>
                    <a:lnTo>
                      <a:pt x="13" y="133"/>
                    </a:lnTo>
                    <a:lnTo>
                      <a:pt x="0" y="120"/>
                    </a:lnTo>
                    <a:lnTo>
                      <a:pt x="6" y="100"/>
                    </a:lnTo>
                    <a:lnTo>
                      <a:pt x="11" y="100"/>
                    </a:lnTo>
                    <a:lnTo>
                      <a:pt x="11" y="90"/>
                    </a:lnTo>
                    <a:lnTo>
                      <a:pt x="17" y="76"/>
                    </a:lnTo>
                    <a:lnTo>
                      <a:pt x="37" y="54"/>
                    </a:lnTo>
                    <a:lnTo>
                      <a:pt x="26" y="24"/>
                    </a:lnTo>
                    <a:lnTo>
                      <a:pt x="45" y="20"/>
                    </a:lnTo>
                    <a:lnTo>
                      <a:pt x="49" y="14"/>
                    </a:lnTo>
                    <a:lnTo>
                      <a:pt x="75" y="13"/>
                    </a:lnTo>
                    <a:lnTo>
                      <a:pt x="97" y="19"/>
                    </a:lnTo>
                    <a:lnTo>
                      <a:pt x="103" y="25"/>
                    </a:lnTo>
                    <a:lnTo>
                      <a:pt x="107" y="25"/>
                    </a:lnTo>
                    <a:lnTo>
                      <a:pt x="110" y="30"/>
                    </a:lnTo>
                    <a:lnTo>
                      <a:pt x="120" y="25"/>
                    </a:lnTo>
                    <a:lnTo>
                      <a:pt x="132" y="31"/>
                    </a:lnTo>
                    <a:lnTo>
                      <a:pt x="138" y="24"/>
                    </a:lnTo>
                    <a:lnTo>
                      <a:pt x="146" y="32"/>
                    </a:lnTo>
                    <a:lnTo>
                      <a:pt x="159" y="30"/>
                    </a:lnTo>
                    <a:lnTo>
                      <a:pt x="163" y="33"/>
                    </a:lnTo>
                    <a:lnTo>
                      <a:pt x="167" y="30"/>
                    </a:lnTo>
                    <a:lnTo>
                      <a:pt x="169" y="16"/>
                    </a:lnTo>
                    <a:lnTo>
                      <a:pt x="175" y="10"/>
                    </a:lnTo>
                    <a:lnTo>
                      <a:pt x="190" y="7"/>
                    </a:lnTo>
                    <a:lnTo>
                      <a:pt x="195" y="10"/>
                    </a:lnTo>
                    <a:lnTo>
                      <a:pt x="203" y="1"/>
                    </a:lnTo>
                    <a:lnTo>
                      <a:pt x="228" y="0"/>
                    </a:lnTo>
                    <a:lnTo>
                      <a:pt x="240" y="16"/>
                    </a:lnTo>
                    <a:lnTo>
                      <a:pt x="240" y="19"/>
                    </a:lnTo>
                    <a:lnTo>
                      <a:pt x="235" y="21"/>
                    </a:lnTo>
                    <a:lnTo>
                      <a:pt x="238" y="32"/>
                    </a:lnTo>
                    <a:lnTo>
                      <a:pt x="248" y="36"/>
                    </a:lnTo>
                    <a:lnTo>
                      <a:pt x="254" y="35"/>
                    </a:lnTo>
                    <a:lnTo>
                      <a:pt x="259" y="42"/>
                    </a:lnTo>
                    <a:lnTo>
                      <a:pt x="260" y="54"/>
                    </a:lnTo>
                    <a:lnTo>
                      <a:pt x="264" y="59"/>
                    </a:lnTo>
                    <a:lnTo>
                      <a:pt x="274" y="59"/>
                    </a:lnTo>
                    <a:lnTo>
                      <a:pt x="278" y="63"/>
                    </a:lnTo>
                    <a:lnTo>
                      <a:pt x="283" y="63"/>
                    </a:lnTo>
                    <a:lnTo>
                      <a:pt x="297" y="58"/>
                    </a:lnTo>
                    <a:lnTo>
                      <a:pt x="310" y="73"/>
                    </a:lnTo>
                    <a:lnTo>
                      <a:pt x="317" y="71"/>
                    </a:lnTo>
                    <a:lnTo>
                      <a:pt x="326" y="77"/>
                    </a:lnTo>
                    <a:lnTo>
                      <a:pt x="331" y="76"/>
                    </a:lnTo>
                    <a:lnTo>
                      <a:pt x="351" y="85"/>
                    </a:lnTo>
                    <a:lnTo>
                      <a:pt x="349" y="87"/>
                    </a:lnTo>
                    <a:lnTo>
                      <a:pt x="352" y="95"/>
                    </a:lnTo>
                    <a:lnTo>
                      <a:pt x="349" y="100"/>
                    </a:lnTo>
                    <a:lnTo>
                      <a:pt x="343" y="102"/>
                    </a:lnTo>
                    <a:lnTo>
                      <a:pt x="350" y="106"/>
                    </a:lnTo>
                    <a:lnTo>
                      <a:pt x="343" y="110"/>
                    </a:lnTo>
                    <a:lnTo>
                      <a:pt x="344" y="121"/>
                    </a:lnTo>
                    <a:lnTo>
                      <a:pt x="347" y="122"/>
                    </a:lnTo>
                    <a:lnTo>
                      <a:pt x="343" y="137"/>
                    </a:lnTo>
                    <a:lnTo>
                      <a:pt x="332" y="137"/>
                    </a:lnTo>
                    <a:lnTo>
                      <a:pt x="327" y="134"/>
                    </a:lnTo>
                    <a:lnTo>
                      <a:pt x="322" y="141"/>
                    </a:lnTo>
                    <a:lnTo>
                      <a:pt x="317" y="143"/>
                    </a:lnTo>
                    <a:lnTo>
                      <a:pt x="314" y="148"/>
                    </a:lnTo>
                    <a:lnTo>
                      <a:pt x="315" y="159"/>
                    </a:lnTo>
                    <a:lnTo>
                      <a:pt x="266" y="172"/>
                    </a:lnTo>
                    <a:lnTo>
                      <a:pt x="257" y="181"/>
                    </a:lnTo>
                    <a:lnTo>
                      <a:pt x="253" y="176"/>
                    </a:lnTo>
                    <a:lnTo>
                      <a:pt x="248" y="185"/>
                    </a:lnTo>
                    <a:lnTo>
                      <a:pt x="248" y="191"/>
                    </a:lnTo>
                    <a:lnTo>
                      <a:pt x="244" y="185"/>
                    </a:lnTo>
                    <a:lnTo>
                      <a:pt x="240" y="190"/>
                    </a:lnTo>
                    <a:lnTo>
                      <a:pt x="233" y="180"/>
                    </a:lnTo>
                    <a:lnTo>
                      <a:pt x="232" y="185"/>
                    </a:lnTo>
                    <a:lnTo>
                      <a:pt x="226" y="184"/>
                    </a:lnTo>
                    <a:lnTo>
                      <a:pt x="234" y="192"/>
                    </a:lnTo>
                    <a:lnTo>
                      <a:pt x="242" y="191"/>
                    </a:lnTo>
                    <a:lnTo>
                      <a:pt x="240" y="196"/>
                    </a:lnTo>
                    <a:lnTo>
                      <a:pt x="248" y="199"/>
                    </a:lnTo>
                    <a:lnTo>
                      <a:pt x="252" y="209"/>
                    </a:lnTo>
                    <a:lnTo>
                      <a:pt x="281" y="205"/>
                    </a:lnTo>
                    <a:lnTo>
                      <a:pt x="278" y="216"/>
                    </a:lnTo>
                    <a:lnTo>
                      <a:pt x="260" y="214"/>
                    </a:lnTo>
                    <a:lnTo>
                      <a:pt x="230" y="233"/>
                    </a:lnTo>
                    <a:lnTo>
                      <a:pt x="219" y="229"/>
                    </a:lnTo>
                    <a:lnTo>
                      <a:pt x="219" y="214"/>
                    </a:lnTo>
                    <a:lnTo>
                      <a:pt x="203" y="206"/>
                    </a:lnTo>
                    <a:lnTo>
                      <a:pt x="227" y="191"/>
                    </a:lnTo>
                    <a:lnTo>
                      <a:pt x="224" y="188"/>
                    </a:lnTo>
                    <a:lnTo>
                      <a:pt x="189" y="184"/>
                    </a:lnTo>
                    <a:lnTo>
                      <a:pt x="193" y="179"/>
                    </a:lnTo>
                    <a:lnTo>
                      <a:pt x="185" y="176"/>
                    </a:lnTo>
                    <a:lnTo>
                      <a:pt x="197" y="176"/>
                    </a:lnTo>
                    <a:lnTo>
                      <a:pt x="190" y="168"/>
                    </a:lnTo>
                    <a:lnTo>
                      <a:pt x="167" y="175"/>
                    </a:lnTo>
                    <a:lnTo>
                      <a:pt x="163" y="185"/>
                    </a:lnTo>
                    <a:lnTo>
                      <a:pt x="156" y="179"/>
                    </a:lnTo>
                    <a:lnTo>
                      <a:pt x="160" y="189"/>
                    </a:lnTo>
                    <a:lnTo>
                      <a:pt x="149" y="200"/>
                    </a:lnTo>
                    <a:lnTo>
                      <a:pt x="146" y="194"/>
                    </a:lnTo>
                    <a:lnTo>
                      <a:pt x="145" y="205"/>
                    </a:lnTo>
                    <a:lnTo>
                      <a:pt x="125" y="209"/>
                    </a:lnTo>
                    <a:lnTo>
                      <a:pt x="118" y="204"/>
                    </a:lnTo>
                    <a:lnTo>
                      <a:pt x="126" y="201"/>
                    </a:lnTo>
                    <a:lnTo>
                      <a:pt x="128" y="195"/>
                    </a:lnTo>
                    <a:lnTo>
                      <a:pt x="135" y="187"/>
                    </a:lnTo>
                    <a:lnTo>
                      <a:pt x="138" y="176"/>
                    </a:lnTo>
                    <a:lnTo>
                      <a:pt x="155" y="176"/>
                    </a:lnTo>
                    <a:lnTo>
                      <a:pt x="155" y="165"/>
                    </a:lnTo>
                    <a:lnTo>
                      <a:pt x="149" y="160"/>
                    </a:lnTo>
                    <a:lnTo>
                      <a:pt x="146" y="150"/>
                    </a:lnTo>
                    <a:lnTo>
                      <a:pt x="139" y="145"/>
                    </a:lnTo>
                    <a:lnTo>
                      <a:pt x="139" y="131"/>
                    </a:lnTo>
                    <a:lnTo>
                      <a:pt x="129" y="126"/>
                    </a:lnTo>
                    <a:lnTo>
                      <a:pt x="121" y="127"/>
                    </a:lnTo>
                    <a:lnTo>
                      <a:pt x="105" y="118"/>
                    </a:lnTo>
                    <a:lnTo>
                      <a:pt x="95" y="119"/>
                    </a:lnTo>
                    <a:lnTo>
                      <a:pt x="90" y="125"/>
                    </a:lnTo>
                    <a:close/>
                  </a:path>
                </a:pathLst>
              </a:custGeom>
              <a:grpFill/>
              <a:ln w="6350" cmpd="sng">
                <a:solidFill>
                  <a:schemeClr val="bg1">
                    <a:lumMod val="85000"/>
                  </a:schemeClr>
                </a:solidFill>
                <a:round/>
                <a:headEnd/>
                <a:tailEnd/>
              </a:ln>
            </p:spPr>
            <p:txBody>
              <a:bodyPr/>
              <a:lstStyle/>
              <a:p>
                <a:endParaRPr lang="en-GB" dirty="0"/>
              </a:p>
            </p:txBody>
          </p:sp>
          <p:sp>
            <p:nvSpPr>
              <p:cNvPr id="175" name="Freeform 645"/>
              <p:cNvSpPr>
                <a:spLocks/>
              </p:cNvSpPr>
              <p:nvPr/>
            </p:nvSpPr>
            <p:spPr bwMode="auto">
              <a:xfrm>
                <a:off x="3581" y="2229"/>
                <a:ext cx="49" cy="64"/>
              </a:xfrm>
              <a:custGeom>
                <a:avLst/>
                <a:gdLst>
                  <a:gd name="T0" fmla="*/ 21 w 65"/>
                  <a:gd name="T1" fmla="*/ 64 h 86"/>
                  <a:gd name="T2" fmla="*/ 27 w 65"/>
                  <a:gd name="T3" fmla="*/ 62 h 86"/>
                  <a:gd name="T4" fmla="*/ 29 w 65"/>
                  <a:gd name="T5" fmla="*/ 57 h 86"/>
                  <a:gd name="T6" fmla="*/ 34 w 65"/>
                  <a:gd name="T7" fmla="*/ 51 h 86"/>
                  <a:gd name="T8" fmla="*/ 36 w 65"/>
                  <a:gd name="T9" fmla="*/ 43 h 86"/>
                  <a:gd name="T10" fmla="*/ 49 w 65"/>
                  <a:gd name="T11" fmla="*/ 43 h 86"/>
                  <a:gd name="T12" fmla="*/ 49 w 65"/>
                  <a:gd name="T13" fmla="*/ 35 h 86"/>
                  <a:gd name="T14" fmla="*/ 44 w 65"/>
                  <a:gd name="T15" fmla="*/ 31 h 86"/>
                  <a:gd name="T16" fmla="*/ 42 w 65"/>
                  <a:gd name="T17" fmla="*/ 24 h 86"/>
                  <a:gd name="T18" fmla="*/ 37 w 65"/>
                  <a:gd name="T19" fmla="*/ 20 h 86"/>
                  <a:gd name="T20" fmla="*/ 37 w 65"/>
                  <a:gd name="T21" fmla="*/ 10 h 86"/>
                  <a:gd name="T22" fmla="*/ 29 w 65"/>
                  <a:gd name="T23" fmla="*/ 6 h 86"/>
                  <a:gd name="T24" fmla="*/ 23 w 65"/>
                  <a:gd name="T25" fmla="*/ 7 h 86"/>
                  <a:gd name="T26" fmla="*/ 11 w 65"/>
                  <a:gd name="T27" fmla="*/ 0 h 86"/>
                  <a:gd name="T28" fmla="*/ 4 w 65"/>
                  <a:gd name="T29" fmla="*/ 1 h 86"/>
                  <a:gd name="T30" fmla="*/ 0 w 65"/>
                  <a:gd name="T31" fmla="*/ 5 h 86"/>
                  <a:gd name="T32" fmla="*/ 9 w 65"/>
                  <a:gd name="T33" fmla="*/ 14 h 86"/>
                  <a:gd name="T34" fmla="*/ 19 w 65"/>
                  <a:gd name="T35" fmla="*/ 35 h 86"/>
                  <a:gd name="T36" fmla="*/ 21 w 65"/>
                  <a:gd name="T37" fmla="*/ 64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 h="86">
                    <a:moveTo>
                      <a:pt x="28" y="86"/>
                    </a:moveTo>
                    <a:lnTo>
                      <a:pt x="36" y="83"/>
                    </a:lnTo>
                    <a:lnTo>
                      <a:pt x="38" y="77"/>
                    </a:lnTo>
                    <a:lnTo>
                      <a:pt x="45" y="69"/>
                    </a:lnTo>
                    <a:lnTo>
                      <a:pt x="48" y="58"/>
                    </a:lnTo>
                    <a:lnTo>
                      <a:pt x="65" y="58"/>
                    </a:lnTo>
                    <a:lnTo>
                      <a:pt x="65" y="47"/>
                    </a:lnTo>
                    <a:lnTo>
                      <a:pt x="59" y="42"/>
                    </a:lnTo>
                    <a:lnTo>
                      <a:pt x="56" y="32"/>
                    </a:lnTo>
                    <a:lnTo>
                      <a:pt x="49" y="27"/>
                    </a:lnTo>
                    <a:lnTo>
                      <a:pt x="49" y="13"/>
                    </a:lnTo>
                    <a:lnTo>
                      <a:pt x="39" y="8"/>
                    </a:lnTo>
                    <a:lnTo>
                      <a:pt x="31" y="9"/>
                    </a:lnTo>
                    <a:lnTo>
                      <a:pt x="15" y="0"/>
                    </a:lnTo>
                    <a:lnTo>
                      <a:pt x="5" y="1"/>
                    </a:lnTo>
                    <a:lnTo>
                      <a:pt x="0" y="7"/>
                    </a:lnTo>
                    <a:lnTo>
                      <a:pt x="12" y="19"/>
                    </a:lnTo>
                    <a:lnTo>
                      <a:pt x="25" y="47"/>
                    </a:lnTo>
                    <a:lnTo>
                      <a:pt x="28" y="86"/>
                    </a:lnTo>
                    <a:close/>
                  </a:path>
                </a:pathLst>
              </a:custGeom>
              <a:grpFill/>
              <a:ln w="6350" cmpd="sng">
                <a:solidFill>
                  <a:schemeClr val="bg1">
                    <a:lumMod val="85000"/>
                  </a:schemeClr>
                </a:solidFill>
                <a:round/>
                <a:headEnd/>
                <a:tailEnd/>
              </a:ln>
            </p:spPr>
            <p:txBody>
              <a:bodyPr/>
              <a:lstStyle/>
              <a:p>
                <a:endParaRPr lang="en-GB" dirty="0"/>
              </a:p>
            </p:txBody>
          </p:sp>
          <p:sp>
            <p:nvSpPr>
              <p:cNvPr id="176" name="Freeform 646"/>
              <p:cNvSpPr>
                <a:spLocks/>
              </p:cNvSpPr>
              <p:nvPr/>
            </p:nvSpPr>
            <p:spPr bwMode="auto">
              <a:xfrm>
                <a:off x="3517" y="2319"/>
                <a:ext cx="93" cy="57"/>
              </a:xfrm>
              <a:custGeom>
                <a:avLst/>
                <a:gdLst>
                  <a:gd name="T0" fmla="*/ 93 w 124"/>
                  <a:gd name="T1" fmla="*/ 7 h 77"/>
                  <a:gd name="T2" fmla="*/ 68 w 124"/>
                  <a:gd name="T3" fmla="*/ 1 h 77"/>
                  <a:gd name="T4" fmla="*/ 46 w 124"/>
                  <a:gd name="T5" fmla="*/ 10 h 77"/>
                  <a:gd name="T6" fmla="*/ 11 w 124"/>
                  <a:gd name="T7" fmla="*/ 7 h 77"/>
                  <a:gd name="T8" fmla="*/ 8 w 124"/>
                  <a:gd name="T9" fmla="*/ 4 h 77"/>
                  <a:gd name="T10" fmla="*/ 10 w 124"/>
                  <a:gd name="T11" fmla="*/ 1 h 77"/>
                  <a:gd name="T12" fmla="*/ 6 w 124"/>
                  <a:gd name="T13" fmla="*/ 0 h 77"/>
                  <a:gd name="T14" fmla="*/ 2 w 124"/>
                  <a:gd name="T15" fmla="*/ 1 h 77"/>
                  <a:gd name="T16" fmla="*/ 0 w 124"/>
                  <a:gd name="T17" fmla="*/ 7 h 77"/>
                  <a:gd name="T18" fmla="*/ 2 w 124"/>
                  <a:gd name="T19" fmla="*/ 13 h 77"/>
                  <a:gd name="T20" fmla="*/ 8 w 124"/>
                  <a:gd name="T21" fmla="*/ 21 h 77"/>
                  <a:gd name="T22" fmla="*/ 2 w 124"/>
                  <a:gd name="T23" fmla="*/ 30 h 77"/>
                  <a:gd name="T24" fmla="*/ 2 w 124"/>
                  <a:gd name="T25" fmla="*/ 33 h 77"/>
                  <a:gd name="T26" fmla="*/ 2 w 124"/>
                  <a:gd name="T27" fmla="*/ 37 h 77"/>
                  <a:gd name="T28" fmla="*/ 8 w 124"/>
                  <a:gd name="T29" fmla="*/ 42 h 77"/>
                  <a:gd name="T30" fmla="*/ 10 w 124"/>
                  <a:gd name="T31" fmla="*/ 55 h 77"/>
                  <a:gd name="T32" fmla="*/ 32 w 124"/>
                  <a:gd name="T33" fmla="*/ 50 h 77"/>
                  <a:gd name="T34" fmla="*/ 47 w 124"/>
                  <a:gd name="T35" fmla="*/ 57 h 77"/>
                  <a:gd name="T36" fmla="*/ 51 w 124"/>
                  <a:gd name="T37" fmla="*/ 55 h 77"/>
                  <a:gd name="T38" fmla="*/ 56 w 124"/>
                  <a:gd name="T39" fmla="*/ 52 h 77"/>
                  <a:gd name="T40" fmla="*/ 56 w 124"/>
                  <a:gd name="T41" fmla="*/ 47 h 77"/>
                  <a:gd name="T42" fmla="*/ 59 w 124"/>
                  <a:gd name="T43" fmla="*/ 47 h 77"/>
                  <a:gd name="T44" fmla="*/ 71 w 124"/>
                  <a:gd name="T45" fmla="*/ 42 h 77"/>
                  <a:gd name="T46" fmla="*/ 83 w 124"/>
                  <a:gd name="T47" fmla="*/ 44 h 77"/>
                  <a:gd name="T48" fmla="*/ 76 w 124"/>
                  <a:gd name="T49" fmla="*/ 33 h 77"/>
                  <a:gd name="T50" fmla="*/ 81 w 124"/>
                  <a:gd name="T51" fmla="*/ 27 h 77"/>
                  <a:gd name="T52" fmla="*/ 83 w 124"/>
                  <a:gd name="T53" fmla="*/ 21 h 77"/>
                  <a:gd name="T54" fmla="*/ 90 w 124"/>
                  <a:gd name="T55" fmla="*/ 15 h 77"/>
                  <a:gd name="T56" fmla="*/ 93 w 124"/>
                  <a:gd name="T57" fmla="*/ 7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4" h="77">
                    <a:moveTo>
                      <a:pt x="124" y="10"/>
                    </a:moveTo>
                    <a:lnTo>
                      <a:pt x="91" y="1"/>
                    </a:lnTo>
                    <a:lnTo>
                      <a:pt x="61" y="14"/>
                    </a:lnTo>
                    <a:lnTo>
                      <a:pt x="14" y="10"/>
                    </a:lnTo>
                    <a:lnTo>
                      <a:pt x="10" y="6"/>
                    </a:lnTo>
                    <a:lnTo>
                      <a:pt x="13" y="1"/>
                    </a:lnTo>
                    <a:lnTo>
                      <a:pt x="8" y="0"/>
                    </a:lnTo>
                    <a:lnTo>
                      <a:pt x="2" y="2"/>
                    </a:lnTo>
                    <a:lnTo>
                      <a:pt x="0" y="10"/>
                    </a:lnTo>
                    <a:lnTo>
                      <a:pt x="2" y="18"/>
                    </a:lnTo>
                    <a:lnTo>
                      <a:pt x="10" y="29"/>
                    </a:lnTo>
                    <a:lnTo>
                      <a:pt x="2" y="41"/>
                    </a:lnTo>
                    <a:lnTo>
                      <a:pt x="2" y="45"/>
                    </a:lnTo>
                    <a:lnTo>
                      <a:pt x="2" y="50"/>
                    </a:lnTo>
                    <a:lnTo>
                      <a:pt x="10" y="57"/>
                    </a:lnTo>
                    <a:lnTo>
                      <a:pt x="13" y="74"/>
                    </a:lnTo>
                    <a:lnTo>
                      <a:pt x="42" y="68"/>
                    </a:lnTo>
                    <a:lnTo>
                      <a:pt x="62" y="77"/>
                    </a:lnTo>
                    <a:lnTo>
                      <a:pt x="68" y="74"/>
                    </a:lnTo>
                    <a:lnTo>
                      <a:pt x="75" y="70"/>
                    </a:lnTo>
                    <a:lnTo>
                      <a:pt x="75" y="63"/>
                    </a:lnTo>
                    <a:lnTo>
                      <a:pt x="78" y="63"/>
                    </a:lnTo>
                    <a:lnTo>
                      <a:pt x="95" y="57"/>
                    </a:lnTo>
                    <a:lnTo>
                      <a:pt x="111" y="59"/>
                    </a:lnTo>
                    <a:lnTo>
                      <a:pt x="101" y="44"/>
                    </a:lnTo>
                    <a:lnTo>
                      <a:pt x="108" y="37"/>
                    </a:lnTo>
                    <a:lnTo>
                      <a:pt x="110" y="28"/>
                    </a:lnTo>
                    <a:lnTo>
                      <a:pt x="120" y="20"/>
                    </a:lnTo>
                    <a:lnTo>
                      <a:pt x="124" y="10"/>
                    </a:lnTo>
                    <a:close/>
                  </a:path>
                </a:pathLst>
              </a:custGeom>
              <a:grpFill/>
              <a:ln w="6350" cmpd="sng">
                <a:solidFill>
                  <a:schemeClr val="bg1">
                    <a:lumMod val="85000"/>
                  </a:schemeClr>
                </a:solidFill>
                <a:round/>
                <a:headEnd/>
                <a:tailEnd/>
              </a:ln>
            </p:spPr>
            <p:txBody>
              <a:bodyPr/>
              <a:lstStyle/>
              <a:p>
                <a:endParaRPr lang="en-GB" dirty="0"/>
              </a:p>
            </p:txBody>
          </p:sp>
          <p:sp>
            <p:nvSpPr>
              <p:cNvPr id="177" name="Freeform 647"/>
              <p:cNvSpPr>
                <a:spLocks/>
              </p:cNvSpPr>
              <p:nvPr/>
            </p:nvSpPr>
            <p:spPr bwMode="auto">
              <a:xfrm>
                <a:off x="3473" y="2349"/>
                <a:ext cx="27" cy="57"/>
              </a:xfrm>
              <a:custGeom>
                <a:avLst/>
                <a:gdLst>
                  <a:gd name="T0" fmla="*/ 26 w 36"/>
                  <a:gd name="T1" fmla="*/ 35 h 77"/>
                  <a:gd name="T2" fmla="*/ 27 w 36"/>
                  <a:gd name="T3" fmla="*/ 40 h 77"/>
                  <a:gd name="T4" fmla="*/ 14 w 36"/>
                  <a:gd name="T5" fmla="*/ 57 h 77"/>
                  <a:gd name="T6" fmla="*/ 0 w 36"/>
                  <a:gd name="T7" fmla="*/ 42 h 77"/>
                  <a:gd name="T8" fmla="*/ 2 w 36"/>
                  <a:gd name="T9" fmla="*/ 42 h 77"/>
                  <a:gd name="T10" fmla="*/ 2 w 36"/>
                  <a:gd name="T11" fmla="*/ 25 h 77"/>
                  <a:gd name="T12" fmla="*/ 5 w 36"/>
                  <a:gd name="T13" fmla="*/ 17 h 77"/>
                  <a:gd name="T14" fmla="*/ 0 w 36"/>
                  <a:gd name="T15" fmla="*/ 15 h 77"/>
                  <a:gd name="T16" fmla="*/ 2 w 36"/>
                  <a:gd name="T17" fmla="*/ 4 h 77"/>
                  <a:gd name="T18" fmla="*/ 6 w 36"/>
                  <a:gd name="T19" fmla="*/ 0 h 77"/>
                  <a:gd name="T20" fmla="*/ 8 w 36"/>
                  <a:gd name="T21" fmla="*/ 1 h 77"/>
                  <a:gd name="T22" fmla="*/ 13 w 36"/>
                  <a:gd name="T23" fmla="*/ 2 h 77"/>
                  <a:gd name="T24" fmla="*/ 20 w 36"/>
                  <a:gd name="T25" fmla="*/ 10 h 77"/>
                  <a:gd name="T26" fmla="*/ 18 w 36"/>
                  <a:gd name="T27" fmla="*/ 25 h 77"/>
                  <a:gd name="T28" fmla="*/ 26 w 36"/>
                  <a:gd name="T29" fmla="*/ 35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 h="77">
                    <a:moveTo>
                      <a:pt x="34" y="47"/>
                    </a:moveTo>
                    <a:lnTo>
                      <a:pt x="36" y="54"/>
                    </a:lnTo>
                    <a:lnTo>
                      <a:pt x="18" y="77"/>
                    </a:lnTo>
                    <a:lnTo>
                      <a:pt x="0" y="57"/>
                    </a:lnTo>
                    <a:lnTo>
                      <a:pt x="3" y="57"/>
                    </a:lnTo>
                    <a:lnTo>
                      <a:pt x="2" y="34"/>
                    </a:lnTo>
                    <a:lnTo>
                      <a:pt x="6" y="23"/>
                    </a:lnTo>
                    <a:lnTo>
                      <a:pt x="0" y="20"/>
                    </a:lnTo>
                    <a:lnTo>
                      <a:pt x="3" y="5"/>
                    </a:lnTo>
                    <a:lnTo>
                      <a:pt x="8" y="0"/>
                    </a:lnTo>
                    <a:lnTo>
                      <a:pt x="11" y="1"/>
                    </a:lnTo>
                    <a:lnTo>
                      <a:pt x="17" y="3"/>
                    </a:lnTo>
                    <a:lnTo>
                      <a:pt x="27" y="14"/>
                    </a:lnTo>
                    <a:lnTo>
                      <a:pt x="24" y="34"/>
                    </a:lnTo>
                    <a:lnTo>
                      <a:pt x="34" y="47"/>
                    </a:lnTo>
                    <a:close/>
                  </a:path>
                </a:pathLst>
              </a:custGeom>
              <a:grpFill/>
              <a:ln w="6350" cmpd="sng">
                <a:solidFill>
                  <a:schemeClr val="bg1">
                    <a:lumMod val="85000"/>
                  </a:schemeClr>
                </a:solidFill>
                <a:round/>
                <a:headEnd/>
                <a:tailEnd/>
              </a:ln>
            </p:spPr>
            <p:txBody>
              <a:bodyPr/>
              <a:lstStyle/>
              <a:p>
                <a:endParaRPr lang="en-GB" dirty="0"/>
              </a:p>
            </p:txBody>
          </p:sp>
          <p:sp>
            <p:nvSpPr>
              <p:cNvPr id="178" name="Freeform 648"/>
              <p:cNvSpPr>
                <a:spLocks/>
              </p:cNvSpPr>
              <p:nvPr/>
            </p:nvSpPr>
            <p:spPr bwMode="auto">
              <a:xfrm>
                <a:off x="3458" y="2330"/>
                <a:ext cx="29" cy="34"/>
              </a:xfrm>
              <a:custGeom>
                <a:avLst/>
                <a:gdLst>
                  <a:gd name="T0" fmla="*/ 0 w 38"/>
                  <a:gd name="T1" fmla="*/ 20 h 45"/>
                  <a:gd name="T2" fmla="*/ 15 w 38"/>
                  <a:gd name="T3" fmla="*/ 34 h 45"/>
                  <a:gd name="T4" fmla="*/ 18 w 38"/>
                  <a:gd name="T5" fmla="*/ 23 h 45"/>
                  <a:gd name="T6" fmla="*/ 21 w 38"/>
                  <a:gd name="T7" fmla="*/ 19 h 45"/>
                  <a:gd name="T8" fmla="*/ 24 w 38"/>
                  <a:gd name="T9" fmla="*/ 20 h 45"/>
                  <a:gd name="T10" fmla="*/ 24 w 38"/>
                  <a:gd name="T11" fmla="*/ 14 h 45"/>
                  <a:gd name="T12" fmla="*/ 27 w 38"/>
                  <a:gd name="T13" fmla="*/ 17 h 45"/>
                  <a:gd name="T14" fmla="*/ 29 w 38"/>
                  <a:gd name="T15" fmla="*/ 13 h 45"/>
                  <a:gd name="T16" fmla="*/ 14 w 38"/>
                  <a:gd name="T17" fmla="*/ 2 h 45"/>
                  <a:gd name="T18" fmla="*/ 15 w 38"/>
                  <a:gd name="T19" fmla="*/ 0 h 45"/>
                  <a:gd name="T20" fmla="*/ 10 w 38"/>
                  <a:gd name="T21" fmla="*/ 0 h 45"/>
                  <a:gd name="T22" fmla="*/ 11 w 38"/>
                  <a:gd name="T23" fmla="*/ 4 h 45"/>
                  <a:gd name="T24" fmla="*/ 6 w 38"/>
                  <a:gd name="T25" fmla="*/ 0 h 45"/>
                  <a:gd name="T26" fmla="*/ 4 w 38"/>
                  <a:gd name="T27" fmla="*/ 2 h 45"/>
                  <a:gd name="T28" fmla="*/ 7 w 38"/>
                  <a:gd name="T29" fmla="*/ 8 h 45"/>
                  <a:gd name="T30" fmla="*/ 2 w 38"/>
                  <a:gd name="T31" fmla="*/ 11 h 45"/>
                  <a:gd name="T32" fmla="*/ 3 w 38"/>
                  <a:gd name="T33" fmla="*/ 17 h 45"/>
                  <a:gd name="T34" fmla="*/ 0 w 38"/>
                  <a:gd name="T35" fmla="*/ 20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 h="45">
                    <a:moveTo>
                      <a:pt x="0" y="27"/>
                    </a:moveTo>
                    <a:lnTo>
                      <a:pt x="20" y="45"/>
                    </a:lnTo>
                    <a:lnTo>
                      <a:pt x="23" y="30"/>
                    </a:lnTo>
                    <a:lnTo>
                      <a:pt x="28" y="25"/>
                    </a:lnTo>
                    <a:lnTo>
                      <a:pt x="31" y="26"/>
                    </a:lnTo>
                    <a:lnTo>
                      <a:pt x="31" y="19"/>
                    </a:lnTo>
                    <a:lnTo>
                      <a:pt x="36" y="22"/>
                    </a:lnTo>
                    <a:lnTo>
                      <a:pt x="38" y="17"/>
                    </a:lnTo>
                    <a:lnTo>
                      <a:pt x="18" y="3"/>
                    </a:lnTo>
                    <a:lnTo>
                      <a:pt x="19" y="0"/>
                    </a:lnTo>
                    <a:lnTo>
                      <a:pt x="13" y="0"/>
                    </a:lnTo>
                    <a:lnTo>
                      <a:pt x="15" y="5"/>
                    </a:lnTo>
                    <a:lnTo>
                      <a:pt x="8" y="0"/>
                    </a:lnTo>
                    <a:lnTo>
                      <a:pt x="5" y="3"/>
                    </a:lnTo>
                    <a:lnTo>
                      <a:pt x="9" y="10"/>
                    </a:lnTo>
                    <a:lnTo>
                      <a:pt x="2" y="14"/>
                    </a:lnTo>
                    <a:lnTo>
                      <a:pt x="4" y="23"/>
                    </a:lnTo>
                    <a:lnTo>
                      <a:pt x="0" y="27"/>
                    </a:lnTo>
                    <a:close/>
                  </a:path>
                </a:pathLst>
              </a:custGeom>
              <a:grpFill/>
              <a:ln w="6350" cmpd="sng">
                <a:solidFill>
                  <a:schemeClr val="bg1">
                    <a:lumMod val="85000"/>
                  </a:schemeClr>
                </a:solidFill>
                <a:round/>
                <a:headEnd/>
                <a:tailEnd/>
              </a:ln>
            </p:spPr>
            <p:txBody>
              <a:bodyPr/>
              <a:lstStyle/>
              <a:p>
                <a:endParaRPr lang="en-GB" dirty="0"/>
              </a:p>
            </p:txBody>
          </p:sp>
          <p:grpSp>
            <p:nvGrpSpPr>
              <p:cNvPr id="179" name="Group 649"/>
              <p:cNvGrpSpPr>
                <a:grpSpLocks/>
              </p:cNvGrpSpPr>
              <p:nvPr/>
            </p:nvGrpSpPr>
            <p:grpSpPr bwMode="auto">
              <a:xfrm>
                <a:off x="3267" y="1551"/>
                <a:ext cx="375" cy="447"/>
                <a:chOff x="4672" y="2225"/>
                <a:chExt cx="503" cy="601"/>
              </a:xfrm>
              <a:grpFill/>
            </p:grpSpPr>
            <p:grpSp>
              <p:nvGrpSpPr>
                <p:cNvPr id="185" name="Group 650"/>
                <p:cNvGrpSpPr>
                  <a:grpSpLocks/>
                </p:cNvGrpSpPr>
                <p:nvPr/>
              </p:nvGrpSpPr>
              <p:grpSpPr bwMode="auto">
                <a:xfrm>
                  <a:off x="4688" y="2226"/>
                  <a:ext cx="392" cy="438"/>
                  <a:chOff x="4688" y="2226"/>
                  <a:chExt cx="392" cy="438"/>
                </a:xfrm>
                <a:grpFill/>
              </p:grpSpPr>
              <p:sp>
                <p:nvSpPr>
                  <p:cNvPr id="187" name="Freeform 651"/>
                  <p:cNvSpPr>
                    <a:spLocks/>
                  </p:cNvSpPr>
                  <p:nvPr/>
                </p:nvSpPr>
                <p:spPr bwMode="auto">
                  <a:xfrm>
                    <a:off x="4740" y="2601"/>
                    <a:ext cx="15" cy="7"/>
                  </a:xfrm>
                  <a:custGeom>
                    <a:avLst/>
                    <a:gdLst>
                      <a:gd name="T0" fmla="*/ 0 w 15"/>
                      <a:gd name="T1" fmla="*/ 7 h 7"/>
                      <a:gd name="T2" fmla="*/ 10 w 15"/>
                      <a:gd name="T3" fmla="*/ 0 h 7"/>
                      <a:gd name="T4" fmla="*/ 15 w 15"/>
                      <a:gd name="T5" fmla="*/ 5 h 7"/>
                      <a:gd name="T6" fmla="*/ 0 w 15"/>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7">
                        <a:moveTo>
                          <a:pt x="0" y="7"/>
                        </a:moveTo>
                        <a:lnTo>
                          <a:pt x="10" y="0"/>
                        </a:lnTo>
                        <a:lnTo>
                          <a:pt x="15" y="5"/>
                        </a:lnTo>
                        <a:lnTo>
                          <a:pt x="0" y="7"/>
                        </a:lnTo>
                        <a:close/>
                      </a:path>
                    </a:pathLst>
                  </a:custGeom>
                  <a:grpFill/>
                  <a:ln w="6350" cmpd="sng">
                    <a:solidFill>
                      <a:schemeClr val="bg1">
                        <a:lumMod val="85000"/>
                      </a:schemeClr>
                    </a:solidFill>
                    <a:round/>
                    <a:headEnd/>
                    <a:tailEnd/>
                  </a:ln>
                </p:spPr>
                <p:txBody>
                  <a:bodyPr/>
                  <a:lstStyle/>
                  <a:p>
                    <a:endParaRPr lang="en-GB" dirty="0"/>
                  </a:p>
                </p:txBody>
              </p:sp>
              <p:sp>
                <p:nvSpPr>
                  <p:cNvPr id="188" name="Freeform 652"/>
                  <p:cNvSpPr>
                    <a:spLocks/>
                  </p:cNvSpPr>
                  <p:nvPr/>
                </p:nvSpPr>
                <p:spPr bwMode="auto">
                  <a:xfrm>
                    <a:off x="4688" y="2658"/>
                    <a:ext cx="4" cy="6"/>
                  </a:xfrm>
                  <a:custGeom>
                    <a:avLst/>
                    <a:gdLst>
                      <a:gd name="T0" fmla="*/ 2 w 4"/>
                      <a:gd name="T1" fmla="*/ 6 h 6"/>
                      <a:gd name="T2" fmla="*/ 4 w 4"/>
                      <a:gd name="T3" fmla="*/ 0 h 6"/>
                      <a:gd name="T4" fmla="*/ 0 w 4"/>
                      <a:gd name="T5" fmla="*/ 1 h 6"/>
                      <a:gd name="T6" fmla="*/ 2 w 4"/>
                      <a:gd name="T7" fmla="*/ 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6">
                        <a:moveTo>
                          <a:pt x="2" y="6"/>
                        </a:moveTo>
                        <a:lnTo>
                          <a:pt x="4" y="0"/>
                        </a:lnTo>
                        <a:lnTo>
                          <a:pt x="0" y="1"/>
                        </a:lnTo>
                        <a:lnTo>
                          <a:pt x="2" y="6"/>
                        </a:lnTo>
                        <a:close/>
                      </a:path>
                    </a:pathLst>
                  </a:custGeom>
                  <a:grpFill/>
                  <a:ln w="6350" cmpd="sng">
                    <a:solidFill>
                      <a:schemeClr val="bg1">
                        <a:lumMod val="85000"/>
                      </a:schemeClr>
                    </a:solidFill>
                    <a:round/>
                    <a:headEnd/>
                    <a:tailEnd/>
                  </a:ln>
                </p:spPr>
                <p:txBody>
                  <a:bodyPr/>
                  <a:lstStyle/>
                  <a:p>
                    <a:endParaRPr lang="en-GB" dirty="0"/>
                  </a:p>
                </p:txBody>
              </p:sp>
              <p:sp>
                <p:nvSpPr>
                  <p:cNvPr id="189" name="Freeform 653"/>
                  <p:cNvSpPr>
                    <a:spLocks/>
                  </p:cNvSpPr>
                  <p:nvPr/>
                </p:nvSpPr>
                <p:spPr bwMode="auto">
                  <a:xfrm>
                    <a:off x="5035" y="2249"/>
                    <a:ext cx="6" cy="10"/>
                  </a:xfrm>
                  <a:custGeom>
                    <a:avLst/>
                    <a:gdLst>
                      <a:gd name="T0" fmla="*/ 5 w 6"/>
                      <a:gd name="T1" fmla="*/ 10 h 10"/>
                      <a:gd name="T2" fmla="*/ 0 w 6"/>
                      <a:gd name="T3" fmla="*/ 0 h 10"/>
                      <a:gd name="T4" fmla="*/ 6 w 6"/>
                      <a:gd name="T5" fmla="*/ 2 h 10"/>
                      <a:gd name="T6" fmla="*/ 5 w 6"/>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0">
                        <a:moveTo>
                          <a:pt x="5" y="10"/>
                        </a:moveTo>
                        <a:lnTo>
                          <a:pt x="0" y="0"/>
                        </a:lnTo>
                        <a:lnTo>
                          <a:pt x="6" y="2"/>
                        </a:lnTo>
                        <a:lnTo>
                          <a:pt x="5" y="10"/>
                        </a:lnTo>
                        <a:close/>
                      </a:path>
                    </a:pathLst>
                  </a:custGeom>
                  <a:grpFill/>
                  <a:ln w="6350" cmpd="sng">
                    <a:solidFill>
                      <a:schemeClr val="bg1">
                        <a:lumMod val="85000"/>
                      </a:schemeClr>
                    </a:solidFill>
                    <a:round/>
                    <a:headEnd/>
                    <a:tailEnd/>
                  </a:ln>
                </p:spPr>
                <p:txBody>
                  <a:bodyPr/>
                  <a:lstStyle/>
                  <a:p>
                    <a:endParaRPr lang="en-GB" dirty="0"/>
                  </a:p>
                </p:txBody>
              </p:sp>
              <p:sp>
                <p:nvSpPr>
                  <p:cNvPr id="190" name="Freeform 654"/>
                  <p:cNvSpPr>
                    <a:spLocks/>
                  </p:cNvSpPr>
                  <p:nvPr/>
                </p:nvSpPr>
                <p:spPr bwMode="auto">
                  <a:xfrm>
                    <a:off x="5065" y="2226"/>
                    <a:ext cx="15" cy="8"/>
                  </a:xfrm>
                  <a:custGeom>
                    <a:avLst/>
                    <a:gdLst>
                      <a:gd name="T0" fmla="*/ 11 w 15"/>
                      <a:gd name="T1" fmla="*/ 0 h 8"/>
                      <a:gd name="T2" fmla="*/ 15 w 15"/>
                      <a:gd name="T3" fmla="*/ 8 h 8"/>
                      <a:gd name="T4" fmla="*/ 0 w 15"/>
                      <a:gd name="T5" fmla="*/ 4 h 8"/>
                      <a:gd name="T6" fmla="*/ 11 w 15"/>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8">
                        <a:moveTo>
                          <a:pt x="11" y="0"/>
                        </a:moveTo>
                        <a:lnTo>
                          <a:pt x="15" y="8"/>
                        </a:lnTo>
                        <a:lnTo>
                          <a:pt x="0" y="4"/>
                        </a:lnTo>
                        <a:lnTo>
                          <a:pt x="11" y="0"/>
                        </a:lnTo>
                        <a:close/>
                      </a:path>
                    </a:pathLst>
                  </a:custGeom>
                  <a:grpFill/>
                  <a:ln w="6350" cmpd="sng">
                    <a:solidFill>
                      <a:schemeClr val="bg1">
                        <a:lumMod val="85000"/>
                      </a:schemeClr>
                    </a:solidFill>
                    <a:round/>
                    <a:headEnd/>
                    <a:tailEnd/>
                  </a:ln>
                </p:spPr>
                <p:txBody>
                  <a:bodyPr/>
                  <a:lstStyle/>
                  <a:p>
                    <a:endParaRPr lang="en-GB" dirty="0"/>
                  </a:p>
                </p:txBody>
              </p:sp>
              <p:sp>
                <p:nvSpPr>
                  <p:cNvPr id="191" name="Freeform 655"/>
                  <p:cNvSpPr>
                    <a:spLocks/>
                  </p:cNvSpPr>
                  <p:nvPr/>
                </p:nvSpPr>
                <p:spPr bwMode="auto">
                  <a:xfrm>
                    <a:off x="5020" y="2256"/>
                    <a:ext cx="14" cy="17"/>
                  </a:xfrm>
                  <a:custGeom>
                    <a:avLst/>
                    <a:gdLst>
                      <a:gd name="T0" fmla="*/ 8 w 14"/>
                      <a:gd name="T1" fmla="*/ 14 h 17"/>
                      <a:gd name="T2" fmla="*/ 2 w 14"/>
                      <a:gd name="T3" fmla="*/ 17 h 17"/>
                      <a:gd name="T4" fmla="*/ 0 w 14"/>
                      <a:gd name="T5" fmla="*/ 7 h 17"/>
                      <a:gd name="T6" fmla="*/ 10 w 14"/>
                      <a:gd name="T7" fmla="*/ 0 h 17"/>
                      <a:gd name="T8" fmla="*/ 14 w 14"/>
                      <a:gd name="T9" fmla="*/ 7 h 17"/>
                      <a:gd name="T10" fmla="*/ 8 w 14"/>
                      <a:gd name="T11" fmla="*/ 14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7">
                        <a:moveTo>
                          <a:pt x="8" y="14"/>
                        </a:moveTo>
                        <a:lnTo>
                          <a:pt x="2" y="17"/>
                        </a:lnTo>
                        <a:lnTo>
                          <a:pt x="0" y="7"/>
                        </a:lnTo>
                        <a:lnTo>
                          <a:pt x="10" y="0"/>
                        </a:lnTo>
                        <a:lnTo>
                          <a:pt x="14" y="7"/>
                        </a:lnTo>
                        <a:lnTo>
                          <a:pt x="8" y="14"/>
                        </a:lnTo>
                        <a:close/>
                      </a:path>
                    </a:pathLst>
                  </a:custGeom>
                  <a:grpFill/>
                  <a:ln w="6350" cmpd="sng">
                    <a:solidFill>
                      <a:schemeClr val="bg1">
                        <a:lumMod val="85000"/>
                      </a:schemeClr>
                    </a:solidFill>
                    <a:round/>
                    <a:headEnd/>
                    <a:tailEnd/>
                  </a:ln>
                </p:spPr>
                <p:txBody>
                  <a:bodyPr/>
                  <a:lstStyle/>
                  <a:p>
                    <a:endParaRPr lang="en-GB" dirty="0"/>
                  </a:p>
                </p:txBody>
              </p:sp>
              <p:sp>
                <p:nvSpPr>
                  <p:cNvPr id="192" name="Freeform 656"/>
                  <p:cNvSpPr>
                    <a:spLocks/>
                  </p:cNvSpPr>
                  <p:nvPr/>
                </p:nvSpPr>
                <p:spPr bwMode="auto">
                  <a:xfrm>
                    <a:off x="5002" y="2251"/>
                    <a:ext cx="22" cy="12"/>
                  </a:xfrm>
                  <a:custGeom>
                    <a:avLst/>
                    <a:gdLst>
                      <a:gd name="T0" fmla="*/ 6 w 22"/>
                      <a:gd name="T1" fmla="*/ 0 h 12"/>
                      <a:gd name="T2" fmla="*/ 22 w 22"/>
                      <a:gd name="T3" fmla="*/ 2 h 12"/>
                      <a:gd name="T4" fmla="*/ 5 w 22"/>
                      <a:gd name="T5" fmla="*/ 12 h 12"/>
                      <a:gd name="T6" fmla="*/ 0 w 22"/>
                      <a:gd name="T7" fmla="*/ 4 h 12"/>
                      <a:gd name="T8" fmla="*/ 6 w 2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2">
                        <a:moveTo>
                          <a:pt x="6" y="0"/>
                        </a:moveTo>
                        <a:lnTo>
                          <a:pt x="22" y="2"/>
                        </a:lnTo>
                        <a:lnTo>
                          <a:pt x="5" y="12"/>
                        </a:lnTo>
                        <a:lnTo>
                          <a:pt x="0" y="4"/>
                        </a:lnTo>
                        <a:lnTo>
                          <a:pt x="6" y="0"/>
                        </a:lnTo>
                        <a:close/>
                      </a:path>
                    </a:pathLst>
                  </a:custGeom>
                  <a:grpFill/>
                  <a:ln w="6350" cmpd="sng">
                    <a:solidFill>
                      <a:schemeClr val="bg1">
                        <a:lumMod val="85000"/>
                      </a:schemeClr>
                    </a:solidFill>
                    <a:round/>
                    <a:headEnd/>
                    <a:tailEnd/>
                  </a:ln>
                </p:spPr>
                <p:txBody>
                  <a:bodyPr/>
                  <a:lstStyle/>
                  <a:p>
                    <a:endParaRPr lang="en-GB" dirty="0"/>
                  </a:p>
                </p:txBody>
              </p:sp>
              <p:sp>
                <p:nvSpPr>
                  <p:cNvPr id="193" name="Freeform 657"/>
                  <p:cNvSpPr>
                    <a:spLocks/>
                  </p:cNvSpPr>
                  <p:nvPr/>
                </p:nvSpPr>
                <p:spPr bwMode="auto">
                  <a:xfrm>
                    <a:off x="5011" y="2270"/>
                    <a:ext cx="9" cy="6"/>
                  </a:xfrm>
                  <a:custGeom>
                    <a:avLst/>
                    <a:gdLst>
                      <a:gd name="T0" fmla="*/ 5 w 9"/>
                      <a:gd name="T1" fmla="*/ 6 h 6"/>
                      <a:gd name="T2" fmla="*/ 0 w 9"/>
                      <a:gd name="T3" fmla="*/ 0 h 6"/>
                      <a:gd name="T4" fmla="*/ 7 w 9"/>
                      <a:gd name="T5" fmla="*/ 0 h 6"/>
                      <a:gd name="T6" fmla="*/ 9 w 9"/>
                      <a:gd name="T7" fmla="*/ 5 h 6"/>
                      <a:gd name="T8" fmla="*/ 5 w 9"/>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6">
                        <a:moveTo>
                          <a:pt x="5" y="6"/>
                        </a:moveTo>
                        <a:lnTo>
                          <a:pt x="0" y="0"/>
                        </a:lnTo>
                        <a:lnTo>
                          <a:pt x="7" y="0"/>
                        </a:lnTo>
                        <a:lnTo>
                          <a:pt x="9" y="5"/>
                        </a:lnTo>
                        <a:lnTo>
                          <a:pt x="5" y="6"/>
                        </a:lnTo>
                        <a:close/>
                      </a:path>
                    </a:pathLst>
                  </a:custGeom>
                  <a:grpFill/>
                  <a:ln w="6350" cmpd="sng">
                    <a:solidFill>
                      <a:schemeClr val="bg1">
                        <a:lumMod val="85000"/>
                      </a:schemeClr>
                    </a:solidFill>
                    <a:round/>
                    <a:headEnd/>
                    <a:tailEnd/>
                  </a:ln>
                </p:spPr>
                <p:txBody>
                  <a:bodyPr/>
                  <a:lstStyle/>
                  <a:p>
                    <a:endParaRPr lang="en-GB" dirty="0"/>
                  </a:p>
                </p:txBody>
              </p:sp>
              <p:sp>
                <p:nvSpPr>
                  <p:cNvPr id="194" name="Freeform 658"/>
                  <p:cNvSpPr>
                    <a:spLocks/>
                  </p:cNvSpPr>
                  <p:nvPr/>
                </p:nvSpPr>
                <p:spPr bwMode="auto">
                  <a:xfrm>
                    <a:off x="4973" y="2276"/>
                    <a:ext cx="5" cy="9"/>
                  </a:xfrm>
                  <a:custGeom>
                    <a:avLst/>
                    <a:gdLst>
                      <a:gd name="T0" fmla="*/ 4 w 5"/>
                      <a:gd name="T1" fmla="*/ 0 h 9"/>
                      <a:gd name="T2" fmla="*/ 5 w 5"/>
                      <a:gd name="T3" fmla="*/ 9 h 9"/>
                      <a:gd name="T4" fmla="*/ 0 w 5"/>
                      <a:gd name="T5" fmla="*/ 7 h 9"/>
                      <a:gd name="T6" fmla="*/ 4 w 5"/>
                      <a:gd name="T7" fmla="*/ 0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9">
                        <a:moveTo>
                          <a:pt x="4" y="0"/>
                        </a:moveTo>
                        <a:lnTo>
                          <a:pt x="5" y="9"/>
                        </a:lnTo>
                        <a:lnTo>
                          <a:pt x="0" y="7"/>
                        </a:lnTo>
                        <a:lnTo>
                          <a:pt x="4" y="0"/>
                        </a:lnTo>
                        <a:close/>
                      </a:path>
                    </a:pathLst>
                  </a:custGeom>
                  <a:grpFill/>
                  <a:ln w="6350" cmpd="sng">
                    <a:solidFill>
                      <a:schemeClr val="bg1">
                        <a:lumMod val="85000"/>
                      </a:schemeClr>
                    </a:solidFill>
                    <a:round/>
                    <a:headEnd/>
                    <a:tailEnd/>
                  </a:ln>
                </p:spPr>
                <p:txBody>
                  <a:bodyPr/>
                  <a:lstStyle/>
                  <a:p>
                    <a:endParaRPr lang="en-GB" dirty="0"/>
                  </a:p>
                </p:txBody>
              </p:sp>
              <p:sp>
                <p:nvSpPr>
                  <p:cNvPr id="195" name="Freeform 659"/>
                  <p:cNvSpPr>
                    <a:spLocks/>
                  </p:cNvSpPr>
                  <p:nvPr/>
                </p:nvSpPr>
                <p:spPr bwMode="auto">
                  <a:xfrm>
                    <a:off x="4955" y="2276"/>
                    <a:ext cx="10" cy="8"/>
                  </a:xfrm>
                  <a:custGeom>
                    <a:avLst/>
                    <a:gdLst>
                      <a:gd name="T0" fmla="*/ 4 w 10"/>
                      <a:gd name="T1" fmla="*/ 3 h 8"/>
                      <a:gd name="T2" fmla="*/ 10 w 10"/>
                      <a:gd name="T3" fmla="*/ 8 h 8"/>
                      <a:gd name="T4" fmla="*/ 3 w 10"/>
                      <a:gd name="T5" fmla="*/ 8 h 8"/>
                      <a:gd name="T6" fmla="*/ 0 w 10"/>
                      <a:gd name="T7" fmla="*/ 0 h 8"/>
                      <a:gd name="T8" fmla="*/ 4 w 10"/>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4" y="3"/>
                        </a:moveTo>
                        <a:lnTo>
                          <a:pt x="10" y="8"/>
                        </a:lnTo>
                        <a:lnTo>
                          <a:pt x="3" y="8"/>
                        </a:lnTo>
                        <a:lnTo>
                          <a:pt x="0" y="0"/>
                        </a:lnTo>
                        <a:lnTo>
                          <a:pt x="4" y="3"/>
                        </a:lnTo>
                        <a:close/>
                      </a:path>
                    </a:pathLst>
                  </a:custGeom>
                  <a:grpFill/>
                  <a:ln w="6350" cmpd="sng">
                    <a:solidFill>
                      <a:schemeClr val="bg1">
                        <a:lumMod val="85000"/>
                      </a:schemeClr>
                    </a:solidFill>
                    <a:round/>
                    <a:headEnd/>
                    <a:tailEnd/>
                  </a:ln>
                </p:spPr>
                <p:txBody>
                  <a:bodyPr/>
                  <a:lstStyle/>
                  <a:p>
                    <a:endParaRPr lang="en-GB" dirty="0"/>
                  </a:p>
                </p:txBody>
              </p:sp>
              <p:sp>
                <p:nvSpPr>
                  <p:cNvPr id="196" name="Freeform 660"/>
                  <p:cNvSpPr>
                    <a:spLocks/>
                  </p:cNvSpPr>
                  <p:nvPr/>
                </p:nvSpPr>
                <p:spPr bwMode="auto">
                  <a:xfrm>
                    <a:off x="4941" y="2286"/>
                    <a:ext cx="14" cy="13"/>
                  </a:xfrm>
                  <a:custGeom>
                    <a:avLst/>
                    <a:gdLst>
                      <a:gd name="T0" fmla="*/ 0 w 14"/>
                      <a:gd name="T1" fmla="*/ 0 h 13"/>
                      <a:gd name="T2" fmla="*/ 14 w 14"/>
                      <a:gd name="T3" fmla="*/ 3 h 13"/>
                      <a:gd name="T4" fmla="*/ 7 w 14"/>
                      <a:gd name="T5" fmla="*/ 13 h 13"/>
                      <a:gd name="T6" fmla="*/ 0 w 14"/>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3">
                        <a:moveTo>
                          <a:pt x="0" y="0"/>
                        </a:moveTo>
                        <a:lnTo>
                          <a:pt x="14" y="3"/>
                        </a:lnTo>
                        <a:lnTo>
                          <a:pt x="7" y="13"/>
                        </a:lnTo>
                        <a:lnTo>
                          <a:pt x="0" y="0"/>
                        </a:lnTo>
                        <a:close/>
                      </a:path>
                    </a:pathLst>
                  </a:custGeom>
                  <a:grpFill/>
                  <a:ln w="6350" cmpd="sng">
                    <a:solidFill>
                      <a:schemeClr val="bg1">
                        <a:lumMod val="85000"/>
                      </a:schemeClr>
                    </a:solidFill>
                    <a:round/>
                    <a:headEnd/>
                    <a:tailEnd/>
                  </a:ln>
                </p:spPr>
                <p:txBody>
                  <a:bodyPr/>
                  <a:lstStyle/>
                  <a:p>
                    <a:endParaRPr lang="en-GB" dirty="0"/>
                  </a:p>
                </p:txBody>
              </p:sp>
              <p:sp>
                <p:nvSpPr>
                  <p:cNvPr id="197" name="Freeform 661"/>
                  <p:cNvSpPr>
                    <a:spLocks/>
                  </p:cNvSpPr>
                  <p:nvPr/>
                </p:nvSpPr>
                <p:spPr bwMode="auto">
                  <a:xfrm>
                    <a:off x="4927" y="2302"/>
                    <a:ext cx="16" cy="12"/>
                  </a:xfrm>
                  <a:custGeom>
                    <a:avLst/>
                    <a:gdLst>
                      <a:gd name="T0" fmla="*/ 2 w 16"/>
                      <a:gd name="T1" fmla="*/ 3 h 12"/>
                      <a:gd name="T2" fmla="*/ 16 w 16"/>
                      <a:gd name="T3" fmla="*/ 0 h 12"/>
                      <a:gd name="T4" fmla="*/ 5 w 16"/>
                      <a:gd name="T5" fmla="*/ 12 h 12"/>
                      <a:gd name="T6" fmla="*/ 0 w 16"/>
                      <a:gd name="T7" fmla="*/ 11 h 12"/>
                      <a:gd name="T8" fmla="*/ 2 w 16"/>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2">
                        <a:moveTo>
                          <a:pt x="2" y="3"/>
                        </a:moveTo>
                        <a:lnTo>
                          <a:pt x="16" y="0"/>
                        </a:lnTo>
                        <a:lnTo>
                          <a:pt x="5" y="12"/>
                        </a:lnTo>
                        <a:lnTo>
                          <a:pt x="0" y="11"/>
                        </a:lnTo>
                        <a:lnTo>
                          <a:pt x="2" y="3"/>
                        </a:lnTo>
                        <a:close/>
                      </a:path>
                    </a:pathLst>
                  </a:custGeom>
                  <a:grpFill/>
                  <a:ln w="6350" cmpd="sng">
                    <a:solidFill>
                      <a:schemeClr val="bg1">
                        <a:lumMod val="85000"/>
                      </a:schemeClr>
                    </a:solidFill>
                    <a:round/>
                    <a:headEnd/>
                    <a:tailEnd/>
                  </a:ln>
                </p:spPr>
                <p:txBody>
                  <a:bodyPr/>
                  <a:lstStyle/>
                  <a:p>
                    <a:endParaRPr lang="en-GB" dirty="0"/>
                  </a:p>
                </p:txBody>
              </p:sp>
              <p:sp>
                <p:nvSpPr>
                  <p:cNvPr id="198" name="Freeform 662"/>
                  <p:cNvSpPr>
                    <a:spLocks/>
                  </p:cNvSpPr>
                  <p:nvPr/>
                </p:nvSpPr>
                <p:spPr bwMode="auto">
                  <a:xfrm>
                    <a:off x="4902" y="2313"/>
                    <a:ext cx="22" cy="30"/>
                  </a:xfrm>
                  <a:custGeom>
                    <a:avLst/>
                    <a:gdLst>
                      <a:gd name="T0" fmla="*/ 2 w 22"/>
                      <a:gd name="T1" fmla="*/ 22 h 30"/>
                      <a:gd name="T2" fmla="*/ 0 w 22"/>
                      <a:gd name="T3" fmla="*/ 20 h 30"/>
                      <a:gd name="T4" fmla="*/ 2 w 22"/>
                      <a:gd name="T5" fmla="*/ 12 h 30"/>
                      <a:gd name="T6" fmla="*/ 12 w 22"/>
                      <a:gd name="T7" fmla="*/ 0 h 30"/>
                      <a:gd name="T8" fmla="*/ 22 w 22"/>
                      <a:gd name="T9" fmla="*/ 11 h 30"/>
                      <a:gd name="T10" fmla="*/ 20 w 22"/>
                      <a:gd name="T11" fmla="*/ 23 h 30"/>
                      <a:gd name="T12" fmla="*/ 1 w 22"/>
                      <a:gd name="T13" fmla="*/ 30 h 30"/>
                      <a:gd name="T14" fmla="*/ 2 w 22"/>
                      <a:gd name="T15" fmla="*/ 22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30">
                        <a:moveTo>
                          <a:pt x="2" y="22"/>
                        </a:moveTo>
                        <a:lnTo>
                          <a:pt x="0" y="20"/>
                        </a:lnTo>
                        <a:lnTo>
                          <a:pt x="2" y="12"/>
                        </a:lnTo>
                        <a:lnTo>
                          <a:pt x="12" y="0"/>
                        </a:lnTo>
                        <a:lnTo>
                          <a:pt x="22" y="11"/>
                        </a:lnTo>
                        <a:lnTo>
                          <a:pt x="20" y="23"/>
                        </a:lnTo>
                        <a:lnTo>
                          <a:pt x="1" y="30"/>
                        </a:lnTo>
                        <a:lnTo>
                          <a:pt x="2" y="22"/>
                        </a:lnTo>
                        <a:close/>
                      </a:path>
                    </a:pathLst>
                  </a:custGeom>
                  <a:grpFill/>
                  <a:ln w="6350" cmpd="sng">
                    <a:solidFill>
                      <a:schemeClr val="bg1">
                        <a:lumMod val="85000"/>
                      </a:schemeClr>
                    </a:solidFill>
                    <a:round/>
                    <a:headEnd/>
                    <a:tailEnd/>
                  </a:ln>
                </p:spPr>
                <p:txBody>
                  <a:bodyPr/>
                  <a:lstStyle/>
                  <a:p>
                    <a:endParaRPr lang="en-GB" dirty="0"/>
                  </a:p>
                </p:txBody>
              </p:sp>
              <p:sp>
                <p:nvSpPr>
                  <p:cNvPr id="199" name="Freeform 663"/>
                  <p:cNvSpPr>
                    <a:spLocks/>
                  </p:cNvSpPr>
                  <p:nvPr/>
                </p:nvSpPr>
                <p:spPr bwMode="auto">
                  <a:xfrm>
                    <a:off x="4877" y="2330"/>
                    <a:ext cx="12" cy="14"/>
                  </a:xfrm>
                  <a:custGeom>
                    <a:avLst/>
                    <a:gdLst>
                      <a:gd name="T0" fmla="*/ 4 w 12"/>
                      <a:gd name="T1" fmla="*/ 5 h 14"/>
                      <a:gd name="T2" fmla="*/ 12 w 12"/>
                      <a:gd name="T3" fmla="*/ 0 h 14"/>
                      <a:gd name="T4" fmla="*/ 5 w 12"/>
                      <a:gd name="T5" fmla="*/ 14 h 14"/>
                      <a:gd name="T6" fmla="*/ 0 w 12"/>
                      <a:gd name="T7" fmla="*/ 13 h 14"/>
                      <a:gd name="T8" fmla="*/ 4 w 12"/>
                      <a:gd name="T9" fmla="*/ 5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4">
                        <a:moveTo>
                          <a:pt x="4" y="5"/>
                        </a:moveTo>
                        <a:lnTo>
                          <a:pt x="12" y="0"/>
                        </a:lnTo>
                        <a:lnTo>
                          <a:pt x="5" y="14"/>
                        </a:lnTo>
                        <a:lnTo>
                          <a:pt x="0" y="13"/>
                        </a:lnTo>
                        <a:lnTo>
                          <a:pt x="4" y="5"/>
                        </a:lnTo>
                        <a:close/>
                      </a:path>
                    </a:pathLst>
                  </a:custGeom>
                  <a:grpFill/>
                  <a:ln w="6350" cmpd="sng">
                    <a:solidFill>
                      <a:schemeClr val="bg1">
                        <a:lumMod val="85000"/>
                      </a:schemeClr>
                    </a:solidFill>
                    <a:round/>
                    <a:headEnd/>
                    <a:tailEnd/>
                  </a:ln>
                </p:spPr>
                <p:txBody>
                  <a:bodyPr/>
                  <a:lstStyle/>
                  <a:p>
                    <a:endParaRPr lang="en-GB" dirty="0"/>
                  </a:p>
                </p:txBody>
              </p:sp>
              <p:sp>
                <p:nvSpPr>
                  <p:cNvPr id="200" name="Freeform 664"/>
                  <p:cNvSpPr>
                    <a:spLocks/>
                  </p:cNvSpPr>
                  <p:nvPr/>
                </p:nvSpPr>
                <p:spPr bwMode="auto">
                  <a:xfrm>
                    <a:off x="4854" y="2345"/>
                    <a:ext cx="16" cy="18"/>
                  </a:xfrm>
                  <a:custGeom>
                    <a:avLst/>
                    <a:gdLst>
                      <a:gd name="T0" fmla="*/ 0 w 16"/>
                      <a:gd name="T1" fmla="*/ 17 h 18"/>
                      <a:gd name="T2" fmla="*/ 11 w 16"/>
                      <a:gd name="T3" fmla="*/ 8 h 18"/>
                      <a:gd name="T4" fmla="*/ 11 w 16"/>
                      <a:gd name="T5" fmla="*/ 0 h 18"/>
                      <a:gd name="T6" fmla="*/ 16 w 16"/>
                      <a:gd name="T7" fmla="*/ 18 h 18"/>
                      <a:gd name="T8" fmla="*/ 0 w 16"/>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8">
                        <a:moveTo>
                          <a:pt x="0" y="17"/>
                        </a:moveTo>
                        <a:lnTo>
                          <a:pt x="11" y="8"/>
                        </a:lnTo>
                        <a:lnTo>
                          <a:pt x="11" y="0"/>
                        </a:lnTo>
                        <a:lnTo>
                          <a:pt x="16" y="18"/>
                        </a:lnTo>
                        <a:lnTo>
                          <a:pt x="0" y="17"/>
                        </a:lnTo>
                        <a:close/>
                      </a:path>
                    </a:pathLst>
                  </a:custGeom>
                  <a:grpFill/>
                  <a:ln w="6350" cmpd="sng">
                    <a:solidFill>
                      <a:schemeClr val="bg1">
                        <a:lumMod val="85000"/>
                      </a:schemeClr>
                    </a:solidFill>
                    <a:round/>
                    <a:headEnd/>
                    <a:tailEnd/>
                  </a:ln>
                </p:spPr>
                <p:txBody>
                  <a:bodyPr/>
                  <a:lstStyle/>
                  <a:p>
                    <a:endParaRPr lang="en-GB" dirty="0"/>
                  </a:p>
                </p:txBody>
              </p:sp>
              <p:sp>
                <p:nvSpPr>
                  <p:cNvPr id="201" name="Freeform 665"/>
                  <p:cNvSpPr>
                    <a:spLocks/>
                  </p:cNvSpPr>
                  <p:nvPr/>
                </p:nvSpPr>
                <p:spPr bwMode="auto">
                  <a:xfrm>
                    <a:off x="4853" y="2349"/>
                    <a:ext cx="43" cy="39"/>
                  </a:xfrm>
                  <a:custGeom>
                    <a:avLst/>
                    <a:gdLst>
                      <a:gd name="T0" fmla="*/ 26 w 43"/>
                      <a:gd name="T1" fmla="*/ 0 h 39"/>
                      <a:gd name="T2" fmla="*/ 30 w 43"/>
                      <a:gd name="T3" fmla="*/ 10 h 39"/>
                      <a:gd name="T4" fmla="*/ 30 w 43"/>
                      <a:gd name="T5" fmla="*/ 17 h 39"/>
                      <a:gd name="T6" fmla="*/ 36 w 43"/>
                      <a:gd name="T7" fmla="*/ 3 h 39"/>
                      <a:gd name="T8" fmla="*/ 43 w 43"/>
                      <a:gd name="T9" fmla="*/ 7 h 39"/>
                      <a:gd name="T10" fmla="*/ 43 w 43"/>
                      <a:gd name="T11" fmla="*/ 16 h 39"/>
                      <a:gd name="T12" fmla="*/ 26 w 43"/>
                      <a:gd name="T13" fmla="*/ 33 h 39"/>
                      <a:gd name="T14" fmla="*/ 24 w 43"/>
                      <a:gd name="T15" fmla="*/ 24 h 39"/>
                      <a:gd name="T16" fmla="*/ 0 w 43"/>
                      <a:gd name="T17" fmla="*/ 39 h 39"/>
                      <a:gd name="T18" fmla="*/ 18 w 43"/>
                      <a:gd name="T19" fmla="*/ 23 h 39"/>
                      <a:gd name="T20" fmla="*/ 26 w 43"/>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39">
                        <a:moveTo>
                          <a:pt x="26" y="0"/>
                        </a:moveTo>
                        <a:lnTo>
                          <a:pt x="30" y="10"/>
                        </a:lnTo>
                        <a:lnTo>
                          <a:pt x="30" y="17"/>
                        </a:lnTo>
                        <a:lnTo>
                          <a:pt x="36" y="3"/>
                        </a:lnTo>
                        <a:lnTo>
                          <a:pt x="43" y="7"/>
                        </a:lnTo>
                        <a:lnTo>
                          <a:pt x="43" y="16"/>
                        </a:lnTo>
                        <a:lnTo>
                          <a:pt x="26" y="33"/>
                        </a:lnTo>
                        <a:lnTo>
                          <a:pt x="24" y="24"/>
                        </a:lnTo>
                        <a:lnTo>
                          <a:pt x="0" y="39"/>
                        </a:lnTo>
                        <a:lnTo>
                          <a:pt x="18" y="23"/>
                        </a:lnTo>
                        <a:lnTo>
                          <a:pt x="26" y="0"/>
                        </a:lnTo>
                        <a:close/>
                      </a:path>
                    </a:pathLst>
                  </a:custGeom>
                  <a:grpFill/>
                  <a:ln w="6350" cmpd="sng">
                    <a:solidFill>
                      <a:schemeClr val="bg1">
                        <a:lumMod val="85000"/>
                      </a:schemeClr>
                    </a:solidFill>
                    <a:round/>
                    <a:headEnd/>
                    <a:tailEnd/>
                  </a:ln>
                </p:spPr>
                <p:txBody>
                  <a:bodyPr/>
                  <a:lstStyle/>
                  <a:p>
                    <a:endParaRPr lang="en-GB" dirty="0"/>
                  </a:p>
                </p:txBody>
              </p:sp>
            </p:grpSp>
            <p:sp>
              <p:nvSpPr>
                <p:cNvPr id="186" name="Freeform 666"/>
                <p:cNvSpPr>
                  <a:spLocks/>
                </p:cNvSpPr>
                <p:nvPr/>
              </p:nvSpPr>
              <p:spPr bwMode="auto">
                <a:xfrm>
                  <a:off x="4672" y="2225"/>
                  <a:ext cx="503" cy="601"/>
                </a:xfrm>
                <a:custGeom>
                  <a:avLst/>
                  <a:gdLst>
                    <a:gd name="T0" fmla="*/ 49 w 503"/>
                    <a:gd name="T1" fmla="*/ 425 h 601"/>
                    <a:gd name="T2" fmla="*/ 31 w 503"/>
                    <a:gd name="T3" fmla="*/ 442 h 601"/>
                    <a:gd name="T4" fmla="*/ 4 w 503"/>
                    <a:gd name="T5" fmla="*/ 444 h 601"/>
                    <a:gd name="T6" fmla="*/ 6 w 503"/>
                    <a:gd name="T7" fmla="*/ 464 h 601"/>
                    <a:gd name="T8" fmla="*/ 30 w 503"/>
                    <a:gd name="T9" fmla="*/ 473 h 601"/>
                    <a:gd name="T10" fmla="*/ 45 w 503"/>
                    <a:gd name="T11" fmla="*/ 481 h 601"/>
                    <a:gd name="T12" fmla="*/ 38 w 503"/>
                    <a:gd name="T13" fmla="*/ 494 h 601"/>
                    <a:gd name="T14" fmla="*/ 6 w 503"/>
                    <a:gd name="T15" fmla="*/ 501 h 601"/>
                    <a:gd name="T16" fmla="*/ 4 w 503"/>
                    <a:gd name="T17" fmla="*/ 514 h 601"/>
                    <a:gd name="T18" fmla="*/ 9 w 503"/>
                    <a:gd name="T19" fmla="*/ 528 h 601"/>
                    <a:gd name="T20" fmla="*/ 32 w 503"/>
                    <a:gd name="T21" fmla="*/ 516 h 601"/>
                    <a:gd name="T22" fmla="*/ 5 w 503"/>
                    <a:gd name="T23" fmla="*/ 550 h 601"/>
                    <a:gd name="T24" fmla="*/ 12 w 503"/>
                    <a:gd name="T25" fmla="*/ 566 h 601"/>
                    <a:gd name="T26" fmla="*/ 32 w 503"/>
                    <a:gd name="T27" fmla="*/ 601 h 601"/>
                    <a:gd name="T28" fmla="*/ 99 w 503"/>
                    <a:gd name="T29" fmla="*/ 565 h 601"/>
                    <a:gd name="T30" fmla="*/ 104 w 503"/>
                    <a:gd name="T31" fmla="*/ 534 h 601"/>
                    <a:gd name="T32" fmla="*/ 120 w 503"/>
                    <a:gd name="T33" fmla="*/ 572 h 601"/>
                    <a:gd name="T34" fmla="*/ 132 w 503"/>
                    <a:gd name="T35" fmla="*/ 532 h 601"/>
                    <a:gd name="T36" fmla="*/ 150 w 503"/>
                    <a:gd name="T37" fmla="*/ 475 h 601"/>
                    <a:gd name="T38" fmla="*/ 137 w 503"/>
                    <a:gd name="T39" fmla="*/ 390 h 601"/>
                    <a:gd name="T40" fmla="*/ 177 w 503"/>
                    <a:gd name="T41" fmla="*/ 346 h 601"/>
                    <a:gd name="T42" fmla="*/ 198 w 503"/>
                    <a:gd name="T43" fmla="*/ 262 h 601"/>
                    <a:gd name="T44" fmla="*/ 226 w 503"/>
                    <a:gd name="T45" fmla="*/ 179 h 601"/>
                    <a:gd name="T46" fmla="*/ 291 w 503"/>
                    <a:gd name="T47" fmla="*/ 150 h 601"/>
                    <a:gd name="T48" fmla="*/ 293 w 503"/>
                    <a:gd name="T49" fmla="*/ 117 h 601"/>
                    <a:gd name="T50" fmla="*/ 316 w 503"/>
                    <a:gd name="T51" fmla="*/ 101 h 601"/>
                    <a:gd name="T52" fmla="*/ 381 w 503"/>
                    <a:gd name="T53" fmla="*/ 138 h 601"/>
                    <a:gd name="T54" fmla="*/ 447 w 503"/>
                    <a:gd name="T55" fmla="*/ 60 h 601"/>
                    <a:gd name="T56" fmla="*/ 467 w 503"/>
                    <a:gd name="T57" fmla="*/ 117 h 601"/>
                    <a:gd name="T58" fmla="*/ 501 w 503"/>
                    <a:gd name="T59" fmla="*/ 78 h 601"/>
                    <a:gd name="T60" fmla="*/ 486 w 503"/>
                    <a:gd name="T61" fmla="*/ 59 h 601"/>
                    <a:gd name="T62" fmla="*/ 470 w 503"/>
                    <a:gd name="T63" fmla="*/ 14 h 601"/>
                    <a:gd name="T64" fmla="*/ 452 w 503"/>
                    <a:gd name="T65" fmla="*/ 28 h 601"/>
                    <a:gd name="T66" fmla="*/ 452 w 503"/>
                    <a:gd name="T67" fmla="*/ 18 h 601"/>
                    <a:gd name="T68" fmla="*/ 419 w 503"/>
                    <a:gd name="T69" fmla="*/ 42 h 601"/>
                    <a:gd name="T70" fmla="*/ 391 w 503"/>
                    <a:gd name="T71" fmla="*/ 38 h 601"/>
                    <a:gd name="T72" fmla="*/ 375 w 503"/>
                    <a:gd name="T73" fmla="*/ 16 h 601"/>
                    <a:gd name="T74" fmla="*/ 346 w 503"/>
                    <a:gd name="T75" fmla="*/ 58 h 601"/>
                    <a:gd name="T76" fmla="*/ 325 w 503"/>
                    <a:gd name="T77" fmla="*/ 55 h 601"/>
                    <a:gd name="T78" fmla="*/ 330 w 503"/>
                    <a:gd name="T79" fmla="*/ 80 h 601"/>
                    <a:gd name="T80" fmla="*/ 303 w 503"/>
                    <a:gd name="T81" fmla="*/ 78 h 601"/>
                    <a:gd name="T82" fmla="*/ 297 w 503"/>
                    <a:gd name="T83" fmla="*/ 68 h 601"/>
                    <a:gd name="T84" fmla="*/ 275 w 503"/>
                    <a:gd name="T85" fmla="*/ 78 h 601"/>
                    <a:gd name="T86" fmla="*/ 262 w 503"/>
                    <a:gd name="T87" fmla="*/ 90 h 601"/>
                    <a:gd name="T88" fmla="*/ 257 w 503"/>
                    <a:gd name="T89" fmla="*/ 93 h 601"/>
                    <a:gd name="T90" fmla="*/ 250 w 503"/>
                    <a:gd name="T91" fmla="*/ 128 h 601"/>
                    <a:gd name="T92" fmla="*/ 245 w 503"/>
                    <a:gd name="T93" fmla="*/ 149 h 601"/>
                    <a:gd name="T94" fmla="*/ 216 w 503"/>
                    <a:gd name="T95" fmla="*/ 177 h 601"/>
                    <a:gd name="T96" fmla="*/ 199 w 503"/>
                    <a:gd name="T97" fmla="*/ 193 h 601"/>
                    <a:gd name="T98" fmla="*/ 162 w 503"/>
                    <a:gd name="T99" fmla="*/ 237 h 601"/>
                    <a:gd name="T100" fmla="*/ 163 w 503"/>
                    <a:gd name="T101" fmla="*/ 258 h 601"/>
                    <a:gd name="T102" fmla="*/ 152 w 503"/>
                    <a:gd name="T103" fmla="*/ 275 h 601"/>
                    <a:gd name="T104" fmla="*/ 142 w 503"/>
                    <a:gd name="T105" fmla="*/ 291 h 601"/>
                    <a:gd name="T106" fmla="*/ 124 w 503"/>
                    <a:gd name="T107" fmla="*/ 321 h 601"/>
                    <a:gd name="T108" fmla="*/ 116 w 503"/>
                    <a:gd name="T109" fmla="*/ 336 h 601"/>
                    <a:gd name="T110" fmla="*/ 100 w 503"/>
                    <a:gd name="T111" fmla="*/ 383 h 601"/>
                    <a:gd name="T112" fmla="*/ 84 w 503"/>
                    <a:gd name="T113" fmla="*/ 384 h 601"/>
                    <a:gd name="T114" fmla="*/ 70 w 503"/>
                    <a:gd name="T115" fmla="*/ 389 h 60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03" h="601">
                      <a:moveTo>
                        <a:pt x="50" y="406"/>
                      </a:moveTo>
                      <a:lnTo>
                        <a:pt x="39" y="413"/>
                      </a:lnTo>
                      <a:lnTo>
                        <a:pt x="50" y="420"/>
                      </a:lnTo>
                      <a:lnTo>
                        <a:pt x="49" y="425"/>
                      </a:lnTo>
                      <a:lnTo>
                        <a:pt x="28" y="426"/>
                      </a:lnTo>
                      <a:lnTo>
                        <a:pt x="32" y="429"/>
                      </a:lnTo>
                      <a:lnTo>
                        <a:pt x="30" y="433"/>
                      </a:lnTo>
                      <a:lnTo>
                        <a:pt x="31" y="442"/>
                      </a:lnTo>
                      <a:lnTo>
                        <a:pt x="26" y="434"/>
                      </a:lnTo>
                      <a:lnTo>
                        <a:pt x="20" y="443"/>
                      </a:lnTo>
                      <a:lnTo>
                        <a:pt x="22" y="448"/>
                      </a:lnTo>
                      <a:lnTo>
                        <a:pt x="4" y="444"/>
                      </a:lnTo>
                      <a:lnTo>
                        <a:pt x="5" y="452"/>
                      </a:lnTo>
                      <a:lnTo>
                        <a:pt x="28" y="453"/>
                      </a:lnTo>
                      <a:lnTo>
                        <a:pt x="1" y="459"/>
                      </a:lnTo>
                      <a:lnTo>
                        <a:pt x="6" y="464"/>
                      </a:lnTo>
                      <a:lnTo>
                        <a:pt x="1" y="473"/>
                      </a:lnTo>
                      <a:lnTo>
                        <a:pt x="2" y="484"/>
                      </a:lnTo>
                      <a:lnTo>
                        <a:pt x="26" y="483"/>
                      </a:lnTo>
                      <a:lnTo>
                        <a:pt x="30" y="473"/>
                      </a:lnTo>
                      <a:lnTo>
                        <a:pt x="30" y="481"/>
                      </a:lnTo>
                      <a:lnTo>
                        <a:pt x="40" y="482"/>
                      </a:lnTo>
                      <a:lnTo>
                        <a:pt x="49" y="467"/>
                      </a:lnTo>
                      <a:lnTo>
                        <a:pt x="45" y="481"/>
                      </a:lnTo>
                      <a:lnTo>
                        <a:pt x="51" y="479"/>
                      </a:lnTo>
                      <a:lnTo>
                        <a:pt x="41" y="485"/>
                      </a:lnTo>
                      <a:lnTo>
                        <a:pt x="42" y="492"/>
                      </a:lnTo>
                      <a:lnTo>
                        <a:pt x="38" y="494"/>
                      </a:lnTo>
                      <a:lnTo>
                        <a:pt x="34" y="485"/>
                      </a:lnTo>
                      <a:lnTo>
                        <a:pt x="2" y="492"/>
                      </a:lnTo>
                      <a:lnTo>
                        <a:pt x="6" y="495"/>
                      </a:lnTo>
                      <a:lnTo>
                        <a:pt x="6" y="501"/>
                      </a:lnTo>
                      <a:lnTo>
                        <a:pt x="0" y="498"/>
                      </a:lnTo>
                      <a:lnTo>
                        <a:pt x="4" y="505"/>
                      </a:lnTo>
                      <a:lnTo>
                        <a:pt x="14" y="502"/>
                      </a:lnTo>
                      <a:lnTo>
                        <a:pt x="4" y="514"/>
                      </a:lnTo>
                      <a:lnTo>
                        <a:pt x="6" y="522"/>
                      </a:lnTo>
                      <a:lnTo>
                        <a:pt x="11" y="517"/>
                      </a:lnTo>
                      <a:lnTo>
                        <a:pt x="12" y="524"/>
                      </a:lnTo>
                      <a:lnTo>
                        <a:pt x="9" y="528"/>
                      </a:lnTo>
                      <a:lnTo>
                        <a:pt x="10" y="532"/>
                      </a:lnTo>
                      <a:lnTo>
                        <a:pt x="26" y="507"/>
                      </a:lnTo>
                      <a:lnTo>
                        <a:pt x="40" y="507"/>
                      </a:lnTo>
                      <a:lnTo>
                        <a:pt x="32" y="516"/>
                      </a:lnTo>
                      <a:lnTo>
                        <a:pt x="30" y="511"/>
                      </a:lnTo>
                      <a:lnTo>
                        <a:pt x="15" y="534"/>
                      </a:lnTo>
                      <a:lnTo>
                        <a:pt x="26" y="536"/>
                      </a:lnTo>
                      <a:lnTo>
                        <a:pt x="5" y="550"/>
                      </a:lnTo>
                      <a:lnTo>
                        <a:pt x="6" y="554"/>
                      </a:lnTo>
                      <a:lnTo>
                        <a:pt x="26" y="547"/>
                      </a:lnTo>
                      <a:lnTo>
                        <a:pt x="19" y="569"/>
                      </a:lnTo>
                      <a:lnTo>
                        <a:pt x="12" y="566"/>
                      </a:lnTo>
                      <a:lnTo>
                        <a:pt x="10" y="577"/>
                      </a:lnTo>
                      <a:lnTo>
                        <a:pt x="26" y="593"/>
                      </a:lnTo>
                      <a:lnTo>
                        <a:pt x="34" y="590"/>
                      </a:lnTo>
                      <a:lnTo>
                        <a:pt x="32" y="601"/>
                      </a:lnTo>
                      <a:lnTo>
                        <a:pt x="51" y="601"/>
                      </a:lnTo>
                      <a:lnTo>
                        <a:pt x="79" y="580"/>
                      </a:lnTo>
                      <a:lnTo>
                        <a:pt x="89" y="562"/>
                      </a:lnTo>
                      <a:lnTo>
                        <a:pt x="99" y="565"/>
                      </a:lnTo>
                      <a:lnTo>
                        <a:pt x="104" y="556"/>
                      </a:lnTo>
                      <a:lnTo>
                        <a:pt x="100" y="540"/>
                      </a:lnTo>
                      <a:lnTo>
                        <a:pt x="106" y="546"/>
                      </a:lnTo>
                      <a:lnTo>
                        <a:pt x="104" y="534"/>
                      </a:lnTo>
                      <a:lnTo>
                        <a:pt x="108" y="532"/>
                      </a:lnTo>
                      <a:lnTo>
                        <a:pt x="110" y="558"/>
                      </a:lnTo>
                      <a:lnTo>
                        <a:pt x="119" y="562"/>
                      </a:lnTo>
                      <a:lnTo>
                        <a:pt x="120" y="572"/>
                      </a:lnTo>
                      <a:lnTo>
                        <a:pt x="126" y="569"/>
                      </a:lnTo>
                      <a:lnTo>
                        <a:pt x="129" y="556"/>
                      </a:lnTo>
                      <a:lnTo>
                        <a:pt x="127" y="546"/>
                      </a:lnTo>
                      <a:lnTo>
                        <a:pt x="132" y="532"/>
                      </a:lnTo>
                      <a:lnTo>
                        <a:pt x="143" y="524"/>
                      </a:lnTo>
                      <a:lnTo>
                        <a:pt x="146" y="506"/>
                      </a:lnTo>
                      <a:lnTo>
                        <a:pt x="138" y="491"/>
                      </a:lnTo>
                      <a:lnTo>
                        <a:pt x="150" y="475"/>
                      </a:lnTo>
                      <a:lnTo>
                        <a:pt x="139" y="457"/>
                      </a:lnTo>
                      <a:lnTo>
                        <a:pt x="137" y="424"/>
                      </a:lnTo>
                      <a:lnTo>
                        <a:pt x="142" y="403"/>
                      </a:lnTo>
                      <a:lnTo>
                        <a:pt x="137" y="390"/>
                      </a:lnTo>
                      <a:lnTo>
                        <a:pt x="139" y="377"/>
                      </a:lnTo>
                      <a:lnTo>
                        <a:pt x="155" y="363"/>
                      </a:lnTo>
                      <a:lnTo>
                        <a:pt x="177" y="357"/>
                      </a:lnTo>
                      <a:lnTo>
                        <a:pt x="177" y="346"/>
                      </a:lnTo>
                      <a:lnTo>
                        <a:pt x="169" y="334"/>
                      </a:lnTo>
                      <a:lnTo>
                        <a:pt x="182" y="308"/>
                      </a:lnTo>
                      <a:lnTo>
                        <a:pt x="186" y="268"/>
                      </a:lnTo>
                      <a:lnTo>
                        <a:pt x="198" y="262"/>
                      </a:lnTo>
                      <a:lnTo>
                        <a:pt x="203" y="245"/>
                      </a:lnTo>
                      <a:lnTo>
                        <a:pt x="220" y="220"/>
                      </a:lnTo>
                      <a:lnTo>
                        <a:pt x="216" y="204"/>
                      </a:lnTo>
                      <a:lnTo>
                        <a:pt x="226" y="179"/>
                      </a:lnTo>
                      <a:lnTo>
                        <a:pt x="241" y="168"/>
                      </a:lnTo>
                      <a:lnTo>
                        <a:pt x="250" y="174"/>
                      </a:lnTo>
                      <a:lnTo>
                        <a:pt x="258" y="145"/>
                      </a:lnTo>
                      <a:lnTo>
                        <a:pt x="291" y="150"/>
                      </a:lnTo>
                      <a:lnTo>
                        <a:pt x="294" y="148"/>
                      </a:lnTo>
                      <a:lnTo>
                        <a:pt x="289" y="140"/>
                      </a:lnTo>
                      <a:lnTo>
                        <a:pt x="295" y="125"/>
                      </a:lnTo>
                      <a:lnTo>
                        <a:pt x="293" y="117"/>
                      </a:lnTo>
                      <a:lnTo>
                        <a:pt x="303" y="115"/>
                      </a:lnTo>
                      <a:lnTo>
                        <a:pt x="313" y="112"/>
                      </a:lnTo>
                      <a:lnTo>
                        <a:pt x="311" y="105"/>
                      </a:lnTo>
                      <a:lnTo>
                        <a:pt x="316" y="101"/>
                      </a:lnTo>
                      <a:lnTo>
                        <a:pt x="339" y="133"/>
                      </a:lnTo>
                      <a:lnTo>
                        <a:pt x="358" y="137"/>
                      </a:lnTo>
                      <a:lnTo>
                        <a:pt x="369" y="127"/>
                      </a:lnTo>
                      <a:lnTo>
                        <a:pt x="381" y="138"/>
                      </a:lnTo>
                      <a:lnTo>
                        <a:pt x="402" y="120"/>
                      </a:lnTo>
                      <a:lnTo>
                        <a:pt x="404" y="88"/>
                      </a:lnTo>
                      <a:lnTo>
                        <a:pt x="408" y="75"/>
                      </a:lnTo>
                      <a:lnTo>
                        <a:pt x="447" y="60"/>
                      </a:lnTo>
                      <a:lnTo>
                        <a:pt x="470" y="80"/>
                      </a:lnTo>
                      <a:lnTo>
                        <a:pt x="472" y="97"/>
                      </a:lnTo>
                      <a:lnTo>
                        <a:pt x="463" y="110"/>
                      </a:lnTo>
                      <a:lnTo>
                        <a:pt x="467" y="117"/>
                      </a:lnTo>
                      <a:lnTo>
                        <a:pt x="487" y="97"/>
                      </a:lnTo>
                      <a:lnTo>
                        <a:pt x="490" y="85"/>
                      </a:lnTo>
                      <a:lnTo>
                        <a:pt x="501" y="89"/>
                      </a:lnTo>
                      <a:lnTo>
                        <a:pt x="501" y="78"/>
                      </a:lnTo>
                      <a:lnTo>
                        <a:pt x="477" y="83"/>
                      </a:lnTo>
                      <a:lnTo>
                        <a:pt x="483" y="71"/>
                      </a:lnTo>
                      <a:lnTo>
                        <a:pt x="458" y="55"/>
                      </a:lnTo>
                      <a:lnTo>
                        <a:pt x="486" y="59"/>
                      </a:lnTo>
                      <a:lnTo>
                        <a:pt x="503" y="40"/>
                      </a:lnTo>
                      <a:lnTo>
                        <a:pt x="484" y="22"/>
                      </a:lnTo>
                      <a:lnTo>
                        <a:pt x="472" y="25"/>
                      </a:lnTo>
                      <a:lnTo>
                        <a:pt x="470" y="14"/>
                      </a:lnTo>
                      <a:lnTo>
                        <a:pt x="457" y="20"/>
                      </a:lnTo>
                      <a:lnTo>
                        <a:pt x="457" y="38"/>
                      </a:lnTo>
                      <a:lnTo>
                        <a:pt x="446" y="38"/>
                      </a:lnTo>
                      <a:lnTo>
                        <a:pt x="452" y="28"/>
                      </a:lnTo>
                      <a:lnTo>
                        <a:pt x="441" y="29"/>
                      </a:lnTo>
                      <a:lnTo>
                        <a:pt x="447" y="24"/>
                      </a:lnTo>
                      <a:lnTo>
                        <a:pt x="443" y="20"/>
                      </a:lnTo>
                      <a:lnTo>
                        <a:pt x="452" y="18"/>
                      </a:lnTo>
                      <a:lnTo>
                        <a:pt x="454" y="8"/>
                      </a:lnTo>
                      <a:lnTo>
                        <a:pt x="438" y="0"/>
                      </a:lnTo>
                      <a:lnTo>
                        <a:pt x="428" y="38"/>
                      </a:lnTo>
                      <a:lnTo>
                        <a:pt x="419" y="42"/>
                      </a:lnTo>
                      <a:lnTo>
                        <a:pt x="419" y="10"/>
                      </a:lnTo>
                      <a:lnTo>
                        <a:pt x="389" y="60"/>
                      </a:lnTo>
                      <a:lnTo>
                        <a:pt x="385" y="57"/>
                      </a:lnTo>
                      <a:lnTo>
                        <a:pt x="391" y="38"/>
                      </a:lnTo>
                      <a:lnTo>
                        <a:pt x="404" y="15"/>
                      </a:lnTo>
                      <a:lnTo>
                        <a:pt x="392" y="19"/>
                      </a:lnTo>
                      <a:lnTo>
                        <a:pt x="387" y="8"/>
                      </a:lnTo>
                      <a:lnTo>
                        <a:pt x="375" y="16"/>
                      </a:lnTo>
                      <a:lnTo>
                        <a:pt x="381" y="26"/>
                      </a:lnTo>
                      <a:lnTo>
                        <a:pt x="355" y="52"/>
                      </a:lnTo>
                      <a:lnTo>
                        <a:pt x="354" y="65"/>
                      </a:lnTo>
                      <a:lnTo>
                        <a:pt x="346" y="58"/>
                      </a:lnTo>
                      <a:lnTo>
                        <a:pt x="348" y="54"/>
                      </a:lnTo>
                      <a:lnTo>
                        <a:pt x="336" y="57"/>
                      </a:lnTo>
                      <a:lnTo>
                        <a:pt x="328" y="48"/>
                      </a:lnTo>
                      <a:lnTo>
                        <a:pt x="325" y="55"/>
                      </a:lnTo>
                      <a:lnTo>
                        <a:pt x="321" y="48"/>
                      </a:lnTo>
                      <a:lnTo>
                        <a:pt x="321" y="57"/>
                      </a:lnTo>
                      <a:lnTo>
                        <a:pt x="329" y="59"/>
                      </a:lnTo>
                      <a:lnTo>
                        <a:pt x="330" y="80"/>
                      </a:lnTo>
                      <a:lnTo>
                        <a:pt x="316" y="63"/>
                      </a:lnTo>
                      <a:lnTo>
                        <a:pt x="317" y="69"/>
                      </a:lnTo>
                      <a:lnTo>
                        <a:pt x="305" y="73"/>
                      </a:lnTo>
                      <a:lnTo>
                        <a:pt x="303" y="78"/>
                      </a:lnTo>
                      <a:lnTo>
                        <a:pt x="304" y="87"/>
                      </a:lnTo>
                      <a:lnTo>
                        <a:pt x="296" y="100"/>
                      </a:lnTo>
                      <a:lnTo>
                        <a:pt x="297" y="90"/>
                      </a:lnTo>
                      <a:lnTo>
                        <a:pt x="297" y="68"/>
                      </a:lnTo>
                      <a:lnTo>
                        <a:pt x="287" y="79"/>
                      </a:lnTo>
                      <a:lnTo>
                        <a:pt x="285" y="95"/>
                      </a:lnTo>
                      <a:lnTo>
                        <a:pt x="284" y="77"/>
                      </a:lnTo>
                      <a:lnTo>
                        <a:pt x="275" y="78"/>
                      </a:lnTo>
                      <a:lnTo>
                        <a:pt x="273" y="93"/>
                      </a:lnTo>
                      <a:lnTo>
                        <a:pt x="281" y="109"/>
                      </a:lnTo>
                      <a:lnTo>
                        <a:pt x="266" y="90"/>
                      </a:lnTo>
                      <a:lnTo>
                        <a:pt x="262" y="90"/>
                      </a:lnTo>
                      <a:lnTo>
                        <a:pt x="269" y="101"/>
                      </a:lnTo>
                      <a:lnTo>
                        <a:pt x="266" y="106"/>
                      </a:lnTo>
                      <a:lnTo>
                        <a:pt x="258" y="101"/>
                      </a:lnTo>
                      <a:lnTo>
                        <a:pt x="257" y="93"/>
                      </a:lnTo>
                      <a:lnTo>
                        <a:pt x="254" y="105"/>
                      </a:lnTo>
                      <a:lnTo>
                        <a:pt x="256" y="110"/>
                      </a:lnTo>
                      <a:lnTo>
                        <a:pt x="244" y="119"/>
                      </a:lnTo>
                      <a:lnTo>
                        <a:pt x="250" y="128"/>
                      </a:lnTo>
                      <a:lnTo>
                        <a:pt x="246" y="127"/>
                      </a:lnTo>
                      <a:lnTo>
                        <a:pt x="247" y="133"/>
                      </a:lnTo>
                      <a:lnTo>
                        <a:pt x="224" y="145"/>
                      </a:lnTo>
                      <a:lnTo>
                        <a:pt x="245" y="149"/>
                      </a:lnTo>
                      <a:lnTo>
                        <a:pt x="238" y="157"/>
                      </a:lnTo>
                      <a:lnTo>
                        <a:pt x="220" y="154"/>
                      </a:lnTo>
                      <a:lnTo>
                        <a:pt x="221" y="173"/>
                      </a:lnTo>
                      <a:lnTo>
                        <a:pt x="216" y="177"/>
                      </a:lnTo>
                      <a:lnTo>
                        <a:pt x="211" y="164"/>
                      </a:lnTo>
                      <a:lnTo>
                        <a:pt x="203" y="178"/>
                      </a:lnTo>
                      <a:lnTo>
                        <a:pt x="206" y="187"/>
                      </a:lnTo>
                      <a:lnTo>
                        <a:pt x="199" y="193"/>
                      </a:lnTo>
                      <a:lnTo>
                        <a:pt x="209" y="193"/>
                      </a:lnTo>
                      <a:lnTo>
                        <a:pt x="187" y="198"/>
                      </a:lnTo>
                      <a:lnTo>
                        <a:pt x="179" y="223"/>
                      </a:lnTo>
                      <a:lnTo>
                        <a:pt x="162" y="237"/>
                      </a:lnTo>
                      <a:lnTo>
                        <a:pt x="161" y="243"/>
                      </a:lnTo>
                      <a:lnTo>
                        <a:pt x="165" y="245"/>
                      </a:lnTo>
                      <a:lnTo>
                        <a:pt x="158" y="248"/>
                      </a:lnTo>
                      <a:lnTo>
                        <a:pt x="163" y="258"/>
                      </a:lnTo>
                      <a:lnTo>
                        <a:pt x="147" y="275"/>
                      </a:lnTo>
                      <a:lnTo>
                        <a:pt x="156" y="269"/>
                      </a:lnTo>
                      <a:lnTo>
                        <a:pt x="158" y="278"/>
                      </a:lnTo>
                      <a:lnTo>
                        <a:pt x="152" y="275"/>
                      </a:lnTo>
                      <a:lnTo>
                        <a:pt x="150" y="286"/>
                      </a:lnTo>
                      <a:lnTo>
                        <a:pt x="146" y="287"/>
                      </a:lnTo>
                      <a:lnTo>
                        <a:pt x="149" y="300"/>
                      </a:lnTo>
                      <a:lnTo>
                        <a:pt x="142" y="291"/>
                      </a:lnTo>
                      <a:lnTo>
                        <a:pt x="138" y="305"/>
                      </a:lnTo>
                      <a:lnTo>
                        <a:pt x="143" y="301"/>
                      </a:lnTo>
                      <a:lnTo>
                        <a:pt x="144" y="310"/>
                      </a:lnTo>
                      <a:lnTo>
                        <a:pt x="124" y="321"/>
                      </a:lnTo>
                      <a:lnTo>
                        <a:pt x="123" y="328"/>
                      </a:lnTo>
                      <a:lnTo>
                        <a:pt x="126" y="330"/>
                      </a:lnTo>
                      <a:lnTo>
                        <a:pt x="124" y="339"/>
                      </a:lnTo>
                      <a:lnTo>
                        <a:pt x="116" y="336"/>
                      </a:lnTo>
                      <a:lnTo>
                        <a:pt x="99" y="357"/>
                      </a:lnTo>
                      <a:lnTo>
                        <a:pt x="99" y="364"/>
                      </a:lnTo>
                      <a:lnTo>
                        <a:pt x="93" y="369"/>
                      </a:lnTo>
                      <a:lnTo>
                        <a:pt x="100" y="383"/>
                      </a:lnTo>
                      <a:lnTo>
                        <a:pt x="123" y="371"/>
                      </a:lnTo>
                      <a:lnTo>
                        <a:pt x="99" y="390"/>
                      </a:lnTo>
                      <a:lnTo>
                        <a:pt x="93" y="379"/>
                      </a:lnTo>
                      <a:lnTo>
                        <a:pt x="84" y="384"/>
                      </a:lnTo>
                      <a:lnTo>
                        <a:pt x="87" y="390"/>
                      </a:lnTo>
                      <a:lnTo>
                        <a:pt x="83" y="392"/>
                      </a:lnTo>
                      <a:lnTo>
                        <a:pt x="80" y="385"/>
                      </a:lnTo>
                      <a:lnTo>
                        <a:pt x="70" y="389"/>
                      </a:lnTo>
                      <a:lnTo>
                        <a:pt x="50" y="406"/>
                      </a:lnTo>
                      <a:close/>
                    </a:path>
                  </a:pathLst>
                </a:custGeom>
                <a:grpFill/>
                <a:ln w="6350" cmpd="sng">
                  <a:solidFill>
                    <a:schemeClr val="bg1">
                      <a:lumMod val="85000"/>
                    </a:schemeClr>
                  </a:solidFill>
                  <a:round/>
                  <a:headEnd/>
                  <a:tailEnd/>
                </a:ln>
              </p:spPr>
              <p:txBody>
                <a:bodyPr/>
                <a:lstStyle/>
                <a:p>
                  <a:endParaRPr lang="en-GB" dirty="0"/>
                </a:p>
              </p:txBody>
            </p:sp>
          </p:grpSp>
          <p:grpSp>
            <p:nvGrpSpPr>
              <p:cNvPr id="180" name="Group 667"/>
              <p:cNvGrpSpPr>
                <a:grpSpLocks/>
              </p:cNvGrpSpPr>
              <p:nvPr/>
            </p:nvGrpSpPr>
            <p:grpSpPr bwMode="auto">
              <a:xfrm>
                <a:off x="3129" y="2172"/>
                <a:ext cx="204" cy="202"/>
                <a:chOff x="4486" y="3060"/>
                <a:chExt cx="275" cy="272"/>
              </a:xfrm>
              <a:grpFill/>
            </p:grpSpPr>
            <p:sp>
              <p:nvSpPr>
                <p:cNvPr id="183" name="Freeform 668"/>
                <p:cNvSpPr>
                  <a:spLocks/>
                </p:cNvSpPr>
                <p:nvPr/>
              </p:nvSpPr>
              <p:spPr bwMode="auto">
                <a:xfrm>
                  <a:off x="4742" y="3289"/>
                  <a:ext cx="19" cy="43"/>
                </a:xfrm>
                <a:custGeom>
                  <a:avLst/>
                  <a:gdLst>
                    <a:gd name="T0" fmla="*/ 15 w 19"/>
                    <a:gd name="T1" fmla="*/ 0 h 43"/>
                    <a:gd name="T2" fmla="*/ 19 w 19"/>
                    <a:gd name="T3" fmla="*/ 20 h 43"/>
                    <a:gd name="T4" fmla="*/ 13 w 19"/>
                    <a:gd name="T5" fmla="*/ 43 h 43"/>
                    <a:gd name="T6" fmla="*/ 3 w 19"/>
                    <a:gd name="T7" fmla="*/ 32 h 43"/>
                    <a:gd name="T8" fmla="*/ 0 w 19"/>
                    <a:gd name="T9" fmla="*/ 14 h 43"/>
                    <a:gd name="T10" fmla="*/ 3 w 19"/>
                    <a:gd name="T11" fmla="*/ 10 h 43"/>
                    <a:gd name="T12" fmla="*/ 14 w 19"/>
                    <a:gd name="T13" fmla="*/ 6 h 43"/>
                    <a:gd name="T14" fmla="*/ 15 w 19"/>
                    <a:gd name="T15" fmla="*/ 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 h="43">
                      <a:moveTo>
                        <a:pt x="15" y="0"/>
                      </a:moveTo>
                      <a:lnTo>
                        <a:pt x="19" y="20"/>
                      </a:lnTo>
                      <a:lnTo>
                        <a:pt x="13" y="43"/>
                      </a:lnTo>
                      <a:lnTo>
                        <a:pt x="3" y="32"/>
                      </a:lnTo>
                      <a:lnTo>
                        <a:pt x="0" y="14"/>
                      </a:lnTo>
                      <a:lnTo>
                        <a:pt x="3" y="10"/>
                      </a:lnTo>
                      <a:lnTo>
                        <a:pt x="14" y="6"/>
                      </a:lnTo>
                      <a:lnTo>
                        <a:pt x="15" y="0"/>
                      </a:lnTo>
                      <a:close/>
                    </a:path>
                  </a:pathLst>
                </a:custGeom>
                <a:grpFill/>
                <a:ln w="6350" cmpd="sng">
                  <a:solidFill>
                    <a:schemeClr val="bg1">
                      <a:lumMod val="85000"/>
                    </a:schemeClr>
                  </a:solidFill>
                  <a:round/>
                  <a:headEnd/>
                  <a:tailEnd/>
                </a:ln>
              </p:spPr>
              <p:txBody>
                <a:bodyPr/>
                <a:lstStyle/>
                <a:p>
                  <a:endParaRPr lang="en-GB" dirty="0"/>
                </a:p>
              </p:txBody>
            </p:sp>
            <p:sp>
              <p:nvSpPr>
                <p:cNvPr id="184" name="Freeform 669"/>
                <p:cNvSpPr>
                  <a:spLocks/>
                </p:cNvSpPr>
                <p:nvPr/>
              </p:nvSpPr>
              <p:spPr bwMode="auto">
                <a:xfrm>
                  <a:off x="4486" y="3060"/>
                  <a:ext cx="245" cy="246"/>
                </a:xfrm>
                <a:custGeom>
                  <a:avLst/>
                  <a:gdLst>
                    <a:gd name="T0" fmla="*/ 145 w 245"/>
                    <a:gd name="T1" fmla="*/ 7 h 246"/>
                    <a:gd name="T2" fmla="*/ 172 w 245"/>
                    <a:gd name="T3" fmla="*/ 32 h 246"/>
                    <a:gd name="T4" fmla="*/ 186 w 245"/>
                    <a:gd name="T5" fmla="*/ 40 h 246"/>
                    <a:gd name="T6" fmla="*/ 211 w 245"/>
                    <a:gd name="T7" fmla="*/ 46 h 246"/>
                    <a:gd name="T8" fmla="*/ 245 w 245"/>
                    <a:gd name="T9" fmla="*/ 63 h 246"/>
                    <a:gd name="T10" fmla="*/ 235 w 245"/>
                    <a:gd name="T11" fmla="*/ 102 h 246"/>
                    <a:gd name="T12" fmla="*/ 206 w 245"/>
                    <a:gd name="T13" fmla="*/ 135 h 246"/>
                    <a:gd name="T14" fmla="*/ 214 w 245"/>
                    <a:gd name="T15" fmla="*/ 137 h 246"/>
                    <a:gd name="T16" fmla="*/ 226 w 245"/>
                    <a:gd name="T17" fmla="*/ 151 h 246"/>
                    <a:gd name="T18" fmla="*/ 227 w 245"/>
                    <a:gd name="T19" fmla="*/ 168 h 246"/>
                    <a:gd name="T20" fmla="*/ 224 w 245"/>
                    <a:gd name="T21" fmla="*/ 179 h 246"/>
                    <a:gd name="T22" fmla="*/ 235 w 245"/>
                    <a:gd name="T23" fmla="*/ 198 h 246"/>
                    <a:gd name="T24" fmla="*/ 210 w 245"/>
                    <a:gd name="T25" fmla="*/ 228 h 246"/>
                    <a:gd name="T26" fmla="*/ 169 w 245"/>
                    <a:gd name="T27" fmla="*/ 216 h 246"/>
                    <a:gd name="T28" fmla="*/ 151 w 245"/>
                    <a:gd name="T29" fmla="*/ 233 h 246"/>
                    <a:gd name="T30" fmla="*/ 131 w 245"/>
                    <a:gd name="T31" fmla="*/ 246 h 246"/>
                    <a:gd name="T32" fmla="*/ 117 w 245"/>
                    <a:gd name="T33" fmla="*/ 239 h 246"/>
                    <a:gd name="T34" fmla="*/ 100 w 245"/>
                    <a:gd name="T35" fmla="*/ 239 h 246"/>
                    <a:gd name="T36" fmla="*/ 58 w 245"/>
                    <a:gd name="T37" fmla="*/ 220 h 246"/>
                    <a:gd name="T38" fmla="*/ 73 w 245"/>
                    <a:gd name="T39" fmla="*/ 184 h 246"/>
                    <a:gd name="T40" fmla="*/ 73 w 245"/>
                    <a:gd name="T41" fmla="*/ 161 h 246"/>
                    <a:gd name="T42" fmla="*/ 70 w 245"/>
                    <a:gd name="T43" fmla="*/ 155 h 246"/>
                    <a:gd name="T44" fmla="*/ 58 w 245"/>
                    <a:gd name="T45" fmla="*/ 134 h 246"/>
                    <a:gd name="T46" fmla="*/ 51 w 245"/>
                    <a:gd name="T47" fmla="*/ 115 h 246"/>
                    <a:gd name="T48" fmla="*/ 45 w 245"/>
                    <a:gd name="T49" fmla="*/ 112 h 246"/>
                    <a:gd name="T50" fmla="*/ 15 w 245"/>
                    <a:gd name="T51" fmla="*/ 96 h 246"/>
                    <a:gd name="T52" fmla="*/ 2 w 245"/>
                    <a:gd name="T53" fmla="*/ 90 h 246"/>
                    <a:gd name="T54" fmla="*/ 3 w 245"/>
                    <a:gd name="T55" fmla="*/ 85 h 246"/>
                    <a:gd name="T56" fmla="*/ 0 w 245"/>
                    <a:gd name="T57" fmla="*/ 82 h 246"/>
                    <a:gd name="T58" fmla="*/ 25 w 245"/>
                    <a:gd name="T59" fmla="*/ 68 h 246"/>
                    <a:gd name="T60" fmla="*/ 63 w 245"/>
                    <a:gd name="T61" fmla="*/ 74 h 246"/>
                    <a:gd name="T62" fmla="*/ 67 w 245"/>
                    <a:gd name="T63" fmla="*/ 43 h 246"/>
                    <a:gd name="T64" fmla="*/ 102 w 245"/>
                    <a:gd name="T65" fmla="*/ 50 h 246"/>
                    <a:gd name="T66" fmla="*/ 98 w 245"/>
                    <a:gd name="T67" fmla="*/ 41 h 246"/>
                    <a:gd name="T68" fmla="*/ 126 w 245"/>
                    <a:gd name="T69" fmla="*/ 6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45" h="246">
                      <a:moveTo>
                        <a:pt x="145" y="0"/>
                      </a:moveTo>
                      <a:lnTo>
                        <a:pt x="145" y="7"/>
                      </a:lnTo>
                      <a:lnTo>
                        <a:pt x="169" y="22"/>
                      </a:lnTo>
                      <a:lnTo>
                        <a:pt x="172" y="32"/>
                      </a:lnTo>
                      <a:lnTo>
                        <a:pt x="186" y="29"/>
                      </a:lnTo>
                      <a:lnTo>
                        <a:pt x="186" y="40"/>
                      </a:lnTo>
                      <a:lnTo>
                        <a:pt x="201" y="45"/>
                      </a:lnTo>
                      <a:lnTo>
                        <a:pt x="211" y="46"/>
                      </a:lnTo>
                      <a:lnTo>
                        <a:pt x="220" y="56"/>
                      </a:lnTo>
                      <a:lnTo>
                        <a:pt x="245" y="63"/>
                      </a:lnTo>
                      <a:lnTo>
                        <a:pt x="235" y="88"/>
                      </a:lnTo>
                      <a:lnTo>
                        <a:pt x="235" y="102"/>
                      </a:lnTo>
                      <a:lnTo>
                        <a:pt x="225" y="105"/>
                      </a:lnTo>
                      <a:lnTo>
                        <a:pt x="206" y="135"/>
                      </a:lnTo>
                      <a:lnTo>
                        <a:pt x="207" y="144"/>
                      </a:lnTo>
                      <a:lnTo>
                        <a:pt x="214" y="137"/>
                      </a:lnTo>
                      <a:lnTo>
                        <a:pt x="221" y="137"/>
                      </a:lnTo>
                      <a:lnTo>
                        <a:pt x="226" y="151"/>
                      </a:lnTo>
                      <a:lnTo>
                        <a:pt x="221" y="153"/>
                      </a:lnTo>
                      <a:lnTo>
                        <a:pt x="227" y="168"/>
                      </a:lnTo>
                      <a:lnTo>
                        <a:pt x="221" y="177"/>
                      </a:lnTo>
                      <a:lnTo>
                        <a:pt x="224" y="179"/>
                      </a:lnTo>
                      <a:lnTo>
                        <a:pt x="227" y="197"/>
                      </a:lnTo>
                      <a:lnTo>
                        <a:pt x="235" y="198"/>
                      </a:lnTo>
                      <a:lnTo>
                        <a:pt x="236" y="207"/>
                      </a:lnTo>
                      <a:lnTo>
                        <a:pt x="210" y="228"/>
                      </a:lnTo>
                      <a:lnTo>
                        <a:pt x="188" y="219"/>
                      </a:lnTo>
                      <a:lnTo>
                        <a:pt x="169" y="216"/>
                      </a:lnTo>
                      <a:lnTo>
                        <a:pt x="153" y="226"/>
                      </a:lnTo>
                      <a:lnTo>
                        <a:pt x="151" y="233"/>
                      </a:lnTo>
                      <a:lnTo>
                        <a:pt x="152" y="245"/>
                      </a:lnTo>
                      <a:lnTo>
                        <a:pt x="131" y="246"/>
                      </a:lnTo>
                      <a:lnTo>
                        <a:pt x="123" y="242"/>
                      </a:lnTo>
                      <a:lnTo>
                        <a:pt x="117" y="239"/>
                      </a:lnTo>
                      <a:lnTo>
                        <a:pt x="109" y="236"/>
                      </a:lnTo>
                      <a:lnTo>
                        <a:pt x="100" y="239"/>
                      </a:lnTo>
                      <a:lnTo>
                        <a:pt x="78" y="235"/>
                      </a:lnTo>
                      <a:lnTo>
                        <a:pt x="58" y="220"/>
                      </a:lnTo>
                      <a:lnTo>
                        <a:pt x="66" y="214"/>
                      </a:lnTo>
                      <a:lnTo>
                        <a:pt x="73" y="184"/>
                      </a:lnTo>
                      <a:lnTo>
                        <a:pt x="69" y="182"/>
                      </a:lnTo>
                      <a:lnTo>
                        <a:pt x="73" y="161"/>
                      </a:lnTo>
                      <a:lnTo>
                        <a:pt x="79" y="169"/>
                      </a:lnTo>
                      <a:lnTo>
                        <a:pt x="70" y="155"/>
                      </a:lnTo>
                      <a:lnTo>
                        <a:pt x="70" y="140"/>
                      </a:lnTo>
                      <a:lnTo>
                        <a:pt x="58" y="134"/>
                      </a:lnTo>
                      <a:lnTo>
                        <a:pt x="53" y="125"/>
                      </a:lnTo>
                      <a:lnTo>
                        <a:pt x="51" y="115"/>
                      </a:lnTo>
                      <a:lnTo>
                        <a:pt x="59" y="114"/>
                      </a:lnTo>
                      <a:lnTo>
                        <a:pt x="45" y="112"/>
                      </a:lnTo>
                      <a:lnTo>
                        <a:pt x="44" y="106"/>
                      </a:lnTo>
                      <a:lnTo>
                        <a:pt x="15" y="96"/>
                      </a:lnTo>
                      <a:lnTo>
                        <a:pt x="8" y="98"/>
                      </a:lnTo>
                      <a:lnTo>
                        <a:pt x="2" y="90"/>
                      </a:lnTo>
                      <a:lnTo>
                        <a:pt x="7" y="89"/>
                      </a:lnTo>
                      <a:lnTo>
                        <a:pt x="3" y="85"/>
                      </a:lnTo>
                      <a:lnTo>
                        <a:pt x="7" y="81"/>
                      </a:lnTo>
                      <a:lnTo>
                        <a:pt x="0" y="82"/>
                      </a:lnTo>
                      <a:lnTo>
                        <a:pt x="1" y="76"/>
                      </a:lnTo>
                      <a:lnTo>
                        <a:pt x="25" y="68"/>
                      </a:lnTo>
                      <a:lnTo>
                        <a:pt x="41" y="75"/>
                      </a:lnTo>
                      <a:lnTo>
                        <a:pt x="63" y="74"/>
                      </a:lnTo>
                      <a:lnTo>
                        <a:pt x="57" y="42"/>
                      </a:lnTo>
                      <a:lnTo>
                        <a:pt x="67" y="43"/>
                      </a:lnTo>
                      <a:lnTo>
                        <a:pt x="72" y="52"/>
                      </a:lnTo>
                      <a:lnTo>
                        <a:pt x="102" y="50"/>
                      </a:lnTo>
                      <a:lnTo>
                        <a:pt x="96" y="49"/>
                      </a:lnTo>
                      <a:lnTo>
                        <a:pt x="98" y="41"/>
                      </a:lnTo>
                      <a:lnTo>
                        <a:pt x="123" y="26"/>
                      </a:lnTo>
                      <a:lnTo>
                        <a:pt x="126" y="6"/>
                      </a:lnTo>
                      <a:lnTo>
                        <a:pt x="145" y="0"/>
                      </a:lnTo>
                      <a:close/>
                    </a:path>
                  </a:pathLst>
                </a:custGeom>
                <a:grpFill/>
                <a:ln w="6350" cmpd="sng">
                  <a:solidFill>
                    <a:schemeClr val="bg1">
                      <a:lumMod val="85000"/>
                    </a:schemeClr>
                  </a:solidFill>
                  <a:round/>
                  <a:headEnd/>
                  <a:tailEnd/>
                </a:ln>
              </p:spPr>
              <p:txBody>
                <a:bodyPr/>
                <a:lstStyle/>
                <a:p>
                  <a:endParaRPr lang="en-GB" dirty="0"/>
                </a:p>
              </p:txBody>
            </p:sp>
          </p:grpSp>
          <p:sp>
            <p:nvSpPr>
              <p:cNvPr id="181" name="Freeform 670"/>
              <p:cNvSpPr>
                <a:spLocks/>
              </p:cNvSpPr>
              <p:nvPr/>
            </p:nvSpPr>
            <p:spPr bwMode="auto">
              <a:xfrm>
                <a:off x="3478" y="2070"/>
                <a:ext cx="48" cy="24"/>
              </a:xfrm>
              <a:custGeom>
                <a:avLst/>
                <a:gdLst>
                  <a:gd name="T0" fmla="*/ 46 w 65"/>
                  <a:gd name="T1" fmla="*/ 23 h 32"/>
                  <a:gd name="T2" fmla="*/ 48 w 65"/>
                  <a:gd name="T3" fmla="*/ 13 h 32"/>
                  <a:gd name="T4" fmla="*/ 45 w 65"/>
                  <a:gd name="T5" fmla="*/ 7 h 32"/>
                  <a:gd name="T6" fmla="*/ 35 w 65"/>
                  <a:gd name="T7" fmla="*/ 5 h 32"/>
                  <a:gd name="T8" fmla="*/ 24 w 65"/>
                  <a:gd name="T9" fmla="*/ 0 h 32"/>
                  <a:gd name="T10" fmla="*/ 24 w 65"/>
                  <a:gd name="T11" fmla="*/ 2 h 32"/>
                  <a:gd name="T12" fmla="*/ 22 w 65"/>
                  <a:gd name="T13" fmla="*/ 10 h 32"/>
                  <a:gd name="T14" fmla="*/ 15 w 65"/>
                  <a:gd name="T15" fmla="*/ 8 h 32"/>
                  <a:gd name="T16" fmla="*/ 17 w 65"/>
                  <a:gd name="T17" fmla="*/ 4 h 32"/>
                  <a:gd name="T18" fmla="*/ 6 w 65"/>
                  <a:gd name="T19" fmla="*/ 9 h 32"/>
                  <a:gd name="T20" fmla="*/ 0 w 65"/>
                  <a:gd name="T21" fmla="*/ 22 h 32"/>
                  <a:gd name="T22" fmla="*/ 20 w 65"/>
                  <a:gd name="T23" fmla="*/ 24 h 32"/>
                  <a:gd name="T24" fmla="*/ 46 w 65"/>
                  <a:gd name="T25" fmla="*/ 23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32">
                    <a:moveTo>
                      <a:pt x="62" y="31"/>
                    </a:moveTo>
                    <a:lnTo>
                      <a:pt x="65" y="17"/>
                    </a:lnTo>
                    <a:lnTo>
                      <a:pt x="61" y="9"/>
                    </a:lnTo>
                    <a:lnTo>
                      <a:pt x="47" y="7"/>
                    </a:lnTo>
                    <a:lnTo>
                      <a:pt x="32" y="0"/>
                    </a:lnTo>
                    <a:lnTo>
                      <a:pt x="32" y="2"/>
                    </a:lnTo>
                    <a:lnTo>
                      <a:pt x="30" y="13"/>
                    </a:lnTo>
                    <a:lnTo>
                      <a:pt x="20" y="10"/>
                    </a:lnTo>
                    <a:lnTo>
                      <a:pt x="23" y="5"/>
                    </a:lnTo>
                    <a:lnTo>
                      <a:pt x="8" y="12"/>
                    </a:lnTo>
                    <a:lnTo>
                      <a:pt x="0" y="29"/>
                    </a:lnTo>
                    <a:lnTo>
                      <a:pt x="27" y="32"/>
                    </a:lnTo>
                    <a:lnTo>
                      <a:pt x="62" y="31"/>
                    </a:lnTo>
                    <a:close/>
                  </a:path>
                </a:pathLst>
              </a:custGeom>
              <a:grpFill/>
              <a:ln w="6350" cmpd="sng">
                <a:solidFill>
                  <a:schemeClr val="bg1">
                    <a:lumMod val="85000"/>
                  </a:schemeClr>
                </a:solidFill>
                <a:round/>
                <a:headEnd/>
                <a:tailEnd/>
              </a:ln>
            </p:spPr>
            <p:txBody>
              <a:bodyPr/>
              <a:lstStyle/>
              <a:p>
                <a:endParaRPr lang="en-GB" dirty="0"/>
              </a:p>
            </p:txBody>
          </p:sp>
          <p:sp>
            <p:nvSpPr>
              <p:cNvPr id="182" name="Freeform 671"/>
              <p:cNvSpPr>
                <a:spLocks/>
              </p:cNvSpPr>
              <p:nvPr/>
            </p:nvSpPr>
            <p:spPr bwMode="auto">
              <a:xfrm>
                <a:off x="3215" y="2350"/>
                <a:ext cx="5" cy="4"/>
              </a:xfrm>
              <a:custGeom>
                <a:avLst/>
                <a:gdLst>
                  <a:gd name="T0" fmla="*/ 0 w 6"/>
                  <a:gd name="T1" fmla="*/ 0 h 6"/>
                  <a:gd name="T2" fmla="*/ 5 w 6"/>
                  <a:gd name="T3" fmla="*/ 2 h 6"/>
                  <a:gd name="T4" fmla="*/ 3 w 6"/>
                  <a:gd name="T5" fmla="*/ 4 h 6"/>
                  <a:gd name="T6" fmla="*/ 0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0" y="0"/>
                    </a:moveTo>
                    <a:lnTo>
                      <a:pt x="6" y="3"/>
                    </a:lnTo>
                    <a:lnTo>
                      <a:pt x="4" y="6"/>
                    </a:lnTo>
                    <a:lnTo>
                      <a:pt x="0" y="0"/>
                    </a:lnTo>
                    <a:close/>
                  </a:path>
                </a:pathLst>
              </a:custGeom>
              <a:grpFill/>
              <a:ln w="6350" cmpd="sng">
                <a:solidFill>
                  <a:schemeClr val="bg1">
                    <a:lumMod val="85000"/>
                  </a:schemeClr>
                </a:solidFill>
                <a:round/>
                <a:headEnd/>
                <a:tailEnd/>
              </a:ln>
            </p:spPr>
            <p:txBody>
              <a:bodyPr/>
              <a:lstStyle/>
              <a:p>
                <a:endParaRPr lang="en-GB" dirty="0"/>
              </a:p>
            </p:txBody>
          </p:sp>
        </p:grpSp>
        <p:sp>
          <p:nvSpPr>
            <p:cNvPr id="141" name="Freeform 672"/>
            <p:cNvSpPr>
              <a:spLocks/>
            </p:cNvSpPr>
            <p:nvPr/>
          </p:nvSpPr>
          <p:spPr bwMode="auto">
            <a:xfrm>
              <a:off x="3701321" y="1841213"/>
              <a:ext cx="262087" cy="193015"/>
            </a:xfrm>
            <a:custGeom>
              <a:avLst/>
              <a:gdLst>
                <a:gd name="T0" fmla="*/ 76 w 214"/>
                <a:gd name="T1" fmla="*/ 96 h 145"/>
                <a:gd name="T2" fmla="*/ 43 w 214"/>
                <a:gd name="T3" fmla="*/ 81 h 145"/>
                <a:gd name="T4" fmla="*/ 24 w 214"/>
                <a:gd name="T5" fmla="*/ 75 h 145"/>
                <a:gd name="T6" fmla="*/ 35 w 214"/>
                <a:gd name="T7" fmla="*/ 67 h 145"/>
                <a:gd name="T8" fmla="*/ 35 w 214"/>
                <a:gd name="T9" fmla="*/ 60 h 145"/>
                <a:gd name="T10" fmla="*/ 25 w 214"/>
                <a:gd name="T11" fmla="*/ 53 h 145"/>
                <a:gd name="T12" fmla="*/ 23 w 214"/>
                <a:gd name="T13" fmla="*/ 46 h 145"/>
                <a:gd name="T14" fmla="*/ 35 w 214"/>
                <a:gd name="T15" fmla="*/ 41 h 145"/>
                <a:gd name="T16" fmla="*/ 35 w 214"/>
                <a:gd name="T17" fmla="*/ 34 h 145"/>
                <a:gd name="T18" fmla="*/ 0 w 214"/>
                <a:gd name="T19" fmla="*/ 33 h 145"/>
                <a:gd name="T20" fmla="*/ 9 w 214"/>
                <a:gd name="T21" fmla="*/ 30 h 145"/>
                <a:gd name="T22" fmla="*/ 16 w 214"/>
                <a:gd name="T23" fmla="*/ 27 h 145"/>
                <a:gd name="T24" fmla="*/ 12 w 214"/>
                <a:gd name="T25" fmla="*/ 21 h 145"/>
                <a:gd name="T26" fmla="*/ 14 w 214"/>
                <a:gd name="T27" fmla="*/ 15 h 145"/>
                <a:gd name="T28" fmla="*/ 27 w 214"/>
                <a:gd name="T29" fmla="*/ 22 h 145"/>
                <a:gd name="T30" fmla="*/ 21 w 214"/>
                <a:gd name="T31" fmla="*/ 11 h 145"/>
                <a:gd name="T32" fmla="*/ 18 w 214"/>
                <a:gd name="T33" fmla="*/ 7 h 145"/>
                <a:gd name="T34" fmla="*/ 27 w 214"/>
                <a:gd name="T35" fmla="*/ 3 h 145"/>
                <a:gd name="T36" fmla="*/ 38 w 214"/>
                <a:gd name="T37" fmla="*/ 19 h 145"/>
                <a:gd name="T38" fmla="*/ 35 w 214"/>
                <a:gd name="T39" fmla="*/ 25 h 145"/>
                <a:gd name="T40" fmla="*/ 43 w 214"/>
                <a:gd name="T41" fmla="*/ 40 h 145"/>
                <a:gd name="T42" fmla="*/ 48 w 214"/>
                <a:gd name="T43" fmla="*/ 27 h 145"/>
                <a:gd name="T44" fmla="*/ 54 w 214"/>
                <a:gd name="T45" fmla="*/ 13 h 145"/>
                <a:gd name="T46" fmla="*/ 66 w 214"/>
                <a:gd name="T47" fmla="*/ 15 h 145"/>
                <a:gd name="T48" fmla="*/ 83 w 214"/>
                <a:gd name="T49" fmla="*/ 27 h 145"/>
                <a:gd name="T50" fmla="*/ 89 w 214"/>
                <a:gd name="T51" fmla="*/ 17 h 145"/>
                <a:gd name="T52" fmla="*/ 105 w 214"/>
                <a:gd name="T53" fmla="*/ 11 h 145"/>
                <a:gd name="T54" fmla="*/ 107 w 214"/>
                <a:gd name="T55" fmla="*/ 0 h 145"/>
                <a:gd name="T56" fmla="*/ 127 w 214"/>
                <a:gd name="T57" fmla="*/ 4 h 145"/>
                <a:gd name="T58" fmla="*/ 126 w 214"/>
                <a:gd name="T59" fmla="*/ 15 h 145"/>
                <a:gd name="T60" fmla="*/ 135 w 214"/>
                <a:gd name="T61" fmla="*/ 26 h 145"/>
                <a:gd name="T62" fmla="*/ 138 w 214"/>
                <a:gd name="T63" fmla="*/ 39 h 145"/>
                <a:gd name="T64" fmla="*/ 139 w 214"/>
                <a:gd name="T65" fmla="*/ 50 h 145"/>
                <a:gd name="T66" fmla="*/ 133 w 214"/>
                <a:gd name="T67" fmla="*/ 58 h 145"/>
                <a:gd name="T68" fmla="*/ 118 w 214"/>
                <a:gd name="T69" fmla="*/ 65 h 145"/>
                <a:gd name="T70" fmla="*/ 96 w 214"/>
                <a:gd name="T71" fmla="*/ 79 h 1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4" h="145">
                  <a:moveTo>
                    <a:pt x="145" y="120"/>
                  </a:moveTo>
                  <a:lnTo>
                    <a:pt x="114" y="145"/>
                  </a:lnTo>
                  <a:lnTo>
                    <a:pt x="89" y="138"/>
                  </a:lnTo>
                  <a:lnTo>
                    <a:pt x="65" y="123"/>
                  </a:lnTo>
                  <a:lnTo>
                    <a:pt x="37" y="125"/>
                  </a:lnTo>
                  <a:lnTo>
                    <a:pt x="36" y="114"/>
                  </a:lnTo>
                  <a:lnTo>
                    <a:pt x="52" y="109"/>
                  </a:lnTo>
                  <a:lnTo>
                    <a:pt x="52" y="101"/>
                  </a:lnTo>
                  <a:lnTo>
                    <a:pt x="47" y="103"/>
                  </a:lnTo>
                  <a:lnTo>
                    <a:pt x="52" y="91"/>
                  </a:lnTo>
                  <a:lnTo>
                    <a:pt x="48" y="95"/>
                  </a:lnTo>
                  <a:lnTo>
                    <a:pt x="38" y="80"/>
                  </a:lnTo>
                  <a:lnTo>
                    <a:pt x="12" y="82"/>
                  </a:lnTo>
                  <a:lnTo>
                    <a:pt x="34" y="70"/>
                  </a:lnTo>
                  <a:lnTo>
                    <a:pt x="52" y="71"/>
                  </a:lnTo>
                  <a:lnTo>
                    <a:pt x="53" y="62"/>
                  </a:lnTo>
                  <a:lnTo>
                    <a:pt x="40" y="65"/>
                  </a:lnTo>
                  <a:lnTo>
                    <a:pt x="52" y="51"/>
                  </a:lnTo>
                  <a:lnTo>
                    <a:pt x="40" y="44"/>
                  </a:lnTo>
                  <a:lnTo>
                    <a:pt x="0" y="50"/>
                  </a:lnTo>
                  <a:lnTo>
                    <a:pt x="3" y="42"/>
                  </a:lnTo>
                  <a:lnTo>
                    <a:pt x="14" y="45"/>
                  </a:lnTo>
                  <a:lnTo>
                    <a:pt x="7" y="34"/>
                  </a:lnTo>
                  <a:lnTo>
                    <a:pt x="24" y="41"/>
                  </a:lnTo>
                  <a:lnTo>
                    <a:pt x="14" y="32"/>
                  </a:lnTo>
                  <a:lnTo>
                    <a:pt x="18" y="31"/>
                  </a:lnTo>
                  <a:lnTo>
                    <a:pt x="13" y="23"/>
                  </a:lnTo>
                  <a:lnTo>
                    <a:pt x="21" y="22"/>
                  </a:lnTo>
                  <a:lnTo>
                    <a:pt x="18" y="19"/>
                  </a:lnTo>
                  <a:lnTo>
                    <a:pt x="41" y="33"/>
                  </a:lnTo>
                  <a:lnTo>
                    <a:pt x="41" y="21"/>
                  </a:lnTo>
                  <a:lnTo>
                    <a:pt x="32" y="16"/>
                  </a:lnTo>
                  <a:lnTo>
                    <a:pt x="40" y="13"/>
                  </a:lnTo>
                  <a:lnTo>
                    <a:pt x="27" y="10"/>
                  </a:lnTo>
                  <a:lnTo>
                    <a:pt x="28" y="3"/>
                  </a:lnTo>
                  <a:lnTo>
                    <a:pt x="41" y="5"/>
                  </a:lnTo>
                  <a:lnTo>
                    <a:pt x="61" y="25"/>
                  </a:lnTo>
                  <a:lnTo>
                    <a:pt x="57" y="29"/>
                  </a:lnTo>
                  <a:lnTo>
                    <a:pt x="62" y="35"/>
                  </a:lnTo>
                  <a:lnTo>
                    <a:pt x="53" y="38"/>
                  </a:lnTo>
                  <a:lnTo>
                    <a:pt x="61" y="44"/>
                  </a:lnTo>
                  <a:lnTo>
                    <a:pt x="65" y="61"/>
                  </a:lnTo>
                  <a:lnTo>
                    <a:pt x="71" y="52"/>
                  </a:lnTo>
                  <a:lnTo>
                    <a:pt x="72" y="41"/>
                  </a:lnTo>
                  <a:lnTo>
                    <a:pt x="81" y="45"/>
                  </a:lnTo>
                  <a:lnTo>
                    <a:pt x="82" y="20"/>
                  </a:lnTo>
                  <a:lnTo>
                    <a:pt x="99" y="38"/>
                  </a:lnTo>
                  <a:lnTo>
                    <a:pt x="100" y="23"/>
                  </a:lnTo>
                  <a:lnTo>
                    <a:pt x="112" y="16"/>
                  </a:lnTo>
                  <a:lnTo>
                    <a:pt x="125" y="41"/>
                  </a:lnTo>
                  <a:lnTo>
                    <a:pt x="121" y="17"/>
                  </a:lnTo>
                  <a:lnTo>
                    <a:pt x="134" y="26"/>
                  </a:lnTo>
                  <a:lnTo>
                    <a:pt x="140" y="17"/>
                  </a:lnTo>
                  <a:lnTo>
                    <a:pt x="158" y="17"/>
                  </a:lnTo>
                  <a:lnTo>
                    <a:pt x="155" y="2"/>
                  </a:lnTo>
                  <a:lnTo>
                    <a:pt x="161" y="0"/>
                  </a:lnTo>
                  <a:lnTo>
                    <a:pt x="175" y="17"/>
                  </a:lnTo>
                  <a:lnTo>
                    <a:pt x="191" y="6"/>
                  </a:lnTo>
                  <a:lnTo>
                    <a:pt x="183" y="23"/>
                  </a:lnTo>
                  <a:lnTo>
                    <a:pt x="190" y="22"/>
                  </a:lnTo>
                  <a:lnTo>
                    <a:pt x="189" y="39"/>
                  </a:lnTo>
                  <a:lnTo>
                    <a:pt x="204" y="40"/>
                  </a:lnTo>
                  <a:lnTo>
                    <a:pt x="210" y="51"/>
                  </a:lnTo>
                  <a:lnTo>
                    <a:pt x="208" y="59"/>
                  </a:lnTo>
                  <a:lnTo>
                    <a:pt x="214" y="61"/>
                  </a:lnTo>
                  <a:lnTo>
                    <a:pt x="209" y="76"/>
                  </a:lnTo>
                  <a:lnTo>
                    <a:pt x="195" y="86"/>
                  </a:lnTo>
                  <a:lnTo>
                    <a:pt x="200" y="88"/>
                  </a:lnTo>
                  <a:lnTo>
                    <a:pt x="187" y="105"/>
                  </a:lnTo>
                  <a:lnTo>
                    <a:pt x="178" y="98"/>
                  </a:lnTo>
                  <a:lnTo>
                    <a:pt x="160" y="119"/>
                  </a:lnTo>
                  <a:lnTo>
                    <a:pt x="145" y="120"/>
                  </a:lnTo>
                  <a:close/>
                </a:path>
              </a:pathLst>
            </a:custGeom>
            <a:solidFill>
              <a:schemeClr val="bg1">
                <a:lumMod val="85000"/>
              </a:schemeClr>
            </a:solidFill>
            <a:ln w="6350" cmpd="sng">
              <a:solidFill>
                <a:schemeClr val="bg1">
                  <a:lumMod val="85000"/>
                </a:schemeClr>
              </a:solidFill>
              <a:round/>
              <a:headEnd/>
              <a:tailEnd/>
            </a:ln>
          </p:spPr>
          <p:txBody>
            <a:bodyPr/>
            <a:lstStyle/>
            <a:p>
              <a:endParaRPr lang="en-GB" dirty="0"/>
            </a:p>
          </p:txBody>
        </p:sp>
      </p:grpSp>
      <p:sp>
        <p:nvSpPr>
          <p:cNvPr id="550" name="BDRC_1_rgn_UK&amp;I"/>
          <p:cNvSpPr/>
          <p:nvPr/>
        </p:nvSpPr>
        <p:spPr bwMode="auto">
          <a:xfrm>
            <a:off x="3486481" y="2083560"/>
            <a:ext cx="457200" cy="457200"/>
          </a:xfrm>
          <a:prstGeom prst="ellipse">
            <a:avLst/>
          </a:prstGeom>
          <a:solidFill>
            <a:schemeClr val="accent5">
              <a:lumMod val="7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UK&amp;I</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#-22</a:t>
            </a:r>
          </a:p>
        </p:txBody>
      </p:sp>
      <p:sp>
        <p:nvSpPr>
          <p:cNvPr id="551" name="BDRC_1_rgn_W+S"/>
          <p:cNvSpPr/>
          <p:nvPr/>
        </p:nvSpPr>
        <p:spPr bwMode="auto">
          <a:xfrm>
            <a:off x="3706129" y="2874240"/>
            <a:ext cx="288000" cy="30563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W+S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#-26</a:t>
            </a:r>
          </a:p>
        </p:txBody>
      </p:sp>
      <p:sp>
        <p:nvSpPr>
          <p:cNvPr id="552" name="BDRC_1_International_Average"/>
          <p:cNvSpPr/>
          <p:nvPr/>
        </p:nvSpPr>
        <p:spPr bwMode="auto">
          <a:xfrm>
            <a:off x="6324029" y="1113358"/>
            <a:ext cx="3311464" cy="304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bg1"/>
                </a:solidFill>
                <a:effectLst/>
                <a:latin typeface="Arial" charset="0"/>
                <a:ea typeface="ＭＳ Ｐゴシック" pitchFamily="1" charset="-128"/>
              </a:rPr>
              <a:t>International Average = #</a:t>
            </a:r>
            <a:r>
              <a:rPr kumimoji="0" lang="en-GB" sz="1400" b="0" i="0" u="none" strike="noStrike" cap="none" normalizeH="0" baseline="0" dirty="0" smtClean="0">
                <a:ln>
                  <a:noFill/>
                </a:ln>
                <a:solidFill>
                  <a:schemeClr val="bg1"/>
                </a:solidFill>
                <a:effectLst/>
                <a:latin typeface="Arial" charset="0"/>
                <a:ea typeface="ＭＳ Ｐゴシック" pitchFamily="1" charset="-128"/>
              </a:rPr>
              <a:t>1</a:t>
            </a:r>
          </a:p>
        </p:txBody>
      </p:sp>
      <p:sp>
        <p:nvSpPr>
          <p:cNvPr id="553" name="BDRC_1_rgn_MEA"/>
          <p:cNvSpPr/>
          <p:nvPr/>
        </p:nvSpPr>
        <p:spPr bwMode="auto">
          <a:xfrm>
            <a:off x="4851065" y="3855998"/>
            <a:ext cx="457200" cy="457200"/>
          </a:xfrm>
          <a:prstGeom prst="ellipse">
            <a:avLst/>
          </a:prstGeom>
          <a:solidFill>
            <a:schemeClr val="accent5">
              <a:lumMod val="7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MEA</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#1210</a:t>
            </a:r>
          </a:p>
        </p:txBody>
      </p:sp>
      <p:sp>
        <p:nvSpPr>
          <p:cNvPr id="554" name="BDRC_1_rgn_C&amp;EE"/>
          <p:cNvSpPr/>
          <p:nvPr/>
        </p:nvSpPr>
        <p:spPr bwMode="auto">
          <a:xfrm>
            <a:off x="4344889" y="2376692"/>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800" dirty="0">
                <a:solidFill>
                  <a:schemeClr val="tx1"/>
                </a:solidFill>
                <a:latin typeface="Arial" charset="0"/>
                <a:ea typeface="ＭＳ Ｐゴシック" pitchFamily="1" charset="-128"/>
              </a:rPr>
              <a:t>C&amp;EE</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#-24</a:t>
            </a:r>
          </a:p>
        </p:txBody>
      </p:sp>
      <p:sp>
        <p:nvSpPr>
          <p:cNvPr id="556" name="BDRC_1_rgn_IND"/>
          <p:cNvSpPr/>
          <p:nvPr/>
        </p:nvSpPr>
        <p:spPr bwMode="auto">
          <a:xfrm>
            <a:off x="6239934" y="3802052"/>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IND</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latin typeface="Arial" charset="0"/>
                <a:ea typeface="ＭＳ Ｐゴシック" pitchFamily="1" charset="-128"/>
              </a:rPr>
              <a:t>#1224</a:t>
            </a:r>
            <a:endParaRPr kumimoji="0" lang="en-GB" sz="800" i="0" u="none" strike="noStrike" cap="none" normalizeH="0" baseline="0" dirty="0" smtClean="0">
              <a:ln>
                <a:noFill/>
              </a:ln>
              <a:solidFill>
                <a:schemeClr val="tx1"/>
              </a:solidFill>
              <a:effectLst/>
              <a:latin typeface="Arial" charset="0"/>
              <a:ea typeface="ＭＳ Ｐゴシック" pitchFamily="1" charset="-128"/>
            </a:endParaRPr>
          </a:p>
        </p:txBody>
      </p:sp>
      <p:sp>
        <p:nvSpPr>
          <p:cNvPr id="557" name="BDRC_1_rgn_GC"/>
          <p:cNvSpPr/>
          <p:nvPr/>
        </p:nvSpPr>
        <p:spPr bwMode="auto">
          <a:xfrm>
            <a:off x="6864856" y="3274437"/>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GC</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latin typeface="Arial" charset="0"/>
                <a:ea typeface="ＭＳ Ｐゴシック" pitchFamily="1" charset="-128"/>
              </a:rPr>
              <a:t>#1222</a:t>
            </a:r>
            <a:endParaRPr kumimoji="0" lang="en-GB" sz="800" i="0" u="none" strike="noStrike" cap="none" normalizeH="0" baseline="0" dirty="0" smtClean="0">
              <a:ln>
                <a:noFill/>
              </a:ln>
              <a:solidFill>
                <a:schemeClr val="tx1"/>
              </a:solidFill>
              <a:effectLst/>
              <a:latin typeface="Arial" charset="0"/>
              <a:ea typeface="ＭＳ Ｐゴシック" pitchFamily="1" charset="-128"/>
            </a:endParaRPr>
          </a:p>
        </p:txBody>
      </p:sp>
      <p:sp>
        <p:nvSpPr>
          <p:cNvPr id="558" name="BDRC_1_rgn_EUR+UK"/>
          <p:cNvSpPr/>
          <p:nvPr/>
        </p:nvSpPr>
        <p:spPr bwMode="auto">
          <a:xfrm>
            <a:off x="4061659" y="2855074"/>
            <a:ext cx="457200" cy="457200"/>
          </a:xfrm>
          <a:prstGeom prst="ellipse">
            <a:avLst/>
          </a:prstGeom>
          <a:solidFill>
            <a:schemeClr val="accent5">
              <a:lumMod val="7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EUR </a:t>
            </a:r>
            <a:r>
              <a:rPr kumimoji="0" lang="en-GB" sz="800" i="0" u="none" strike="noStrike" cap="none" normalizeH="0" baseline="0" dirty="0" err="1" smtClean="0">
                <a:ln>
                  <a:noFill/>
                </a:ln>
                <a:solidFill>
                  <a:schemeClr val="tx1"/>
                </a:solidFill>
                <a:effectLst/>
                <a:latin typeface="Arial" charset="0"/>
                <a:ea typeface="ＭＳ Ｐゴシック" pitchFamily="1" charset="-128"/>
              </a:rPr>
              <a:t>inc</a:t>
            </a:r>
            <a:r>
              <a:rPr kumimoji="0" lang="en-GB" sz="800" i="0" u="none" strike="noStrike" cap="none" normalizeH="0" baseline="0" dirty="0" smtClean="0">
                <a:ln>
                  <a:noFill/>
                </a:ln>
                <a:solidFill>
                  <a:schemeClr val="tx1"/>
                </a:solidFill>
                <a:effectLst/>
                <a:latin typeface="Arial" charset="0"/>
                <a:ea typeface="ＭＳ Ｐゴシック" pitchFamily="1" charset="-128"/>
              </a:rPr>
              <a:t> UK</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#1196</a:t>
            </a:r>
          </a:p>
        </p:txBody>
      </p:sp>
      <p:sp>
        <p:nvSpPr>
          <p:cNvPr id="559" name="BDRC_1_rgn_APAC"/>
          <p:cNvSpPr/>
          <p:nvPr/>
        </p:nvSpPr>
        <p:spPr bwMode="auto">
          <a:xfrm>
            <a:off x="7267258" y="3246398"/>
            <a:ext cx="457200" cy="457200"/>
          </a:xfrm>
          <a:prstGeom prst="ellipse">
            <a:avLst/>
          </a:prstGeom>
          <a:solidFill>
            <a:schemeClr val="accent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bg1"/>
                </a:solidFill>
                <a:effectLst/>
                <a:latin typeface="Arial" charset="0"/>
                <a:ea typeface="ＭＳ Ｐゴシック" pitchFamily="1" charset="-128"/>
              </a:rPr>
              <a:t>APAC</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ea typeface="ＭＳ Ｐゴシック" pitchFamily="1" charset="-128"/>
              </a:rPr>
              <a:t>#4</a:t>
            </a:r>
          </a:p>
        </p:txBody>
      </p:sp>
      <p:sp>
        <p:nvSpPr>
          <p:cNvPr id="562" name="BDRC_1_rgn_SEA"/>
          <p:cNvSpPr/>
          <p:nvPr/>
        </p:nvSpPr>
        <p:spPr bwMode="auto">
          <a:xfrm>
            <a:off x="7301803" y="4197356"/>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SEA</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latin typeface="Arial" charset="0"/>
                <a:ea typeface="ＭＳ Ｐゴシック" pitchFamily="1" charset="-128"/>
              </a:rPr>
              <a:t>#1226</a:t>
            </a:r>
            <a:endParaRPr kumimoji="0" lang="en-GB" sz="800" i="0" u="none" strike="noStrike" cap="none" normalizeH="0" baseline="0" dirty="0" smtClean="0">
              <a:ln>
                <a:noFill/>
              </a:ln>
              <a:solidFill>
                <a:schemeClr val="tx1"/>
              </a:solidFill>
              <a:effectLst/>
              <a:latin typeface="Arial" charset="0"/>
              <a:ea typeface="ＭＳ Ｐゴシック" pitchFamily="1" charset="-128"/>
            </a:endParaRPr>
          </a:p>
        </p:txBody>
      </p:sp>
      <p:sp>
        <p:nvSpPr>
          <p:cNvPr id="563" name="BDRC_1_rgn_JAP"/>
          <p:cNvSpPr/>
          <p:nvPr/>
        </p:nvSpPr>
        <p:spPr bwMode="auto">
          <a:xfrm>
            <a:off x="8075144" y="3108966"/>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JAP</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latin typeface="Arial" charset="0"/>
                <a:ea typeface="ＭＳ Ｐゴシック" pitchFamily="1" charset="-128"/>
              </a:rPr>
              <a:t>#1230</a:t>
            </a:r>
            <a:endParaRPr kumimoji="0" lang="en-GB" sz="800" i="0" u="none" strike="noStrike" cap="none" normalizeH="0" baseline="0" dirty="0" smtClean="0">
              <a:ln>
                <a:noFill/>
              </a:ln>
              <a:solidFill>
                <a:schemeClr val="tx1"/>
              </a:solidFill>
              <a:effectLst/>
              <a:latin typeface="Arial" charset="0"/>
              <a:ea typeface="ＭＳ Ｐゴシック" pitchFamily="1" charset="-128"/>
            </a:endParaRPr>
          </a:p>
        </p:txBody>
      </p:sp>
      <p:sp>
        <p:nvSpPr>
          <p:cNvPr id="564" name="BDRC_1_rgn_AUS"/>
          <p:cNvSpPr/>
          <p:nvPr/>
        </p:nvSpPr>
        <p:spPr bwMode="auto">
          <a:xfrm>
            <a:off x="8678580" y="5376499"/>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AUS</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latin typeface="Arial" charset="0"/>
                <a:ea typeface="ＭＳ Ｐゴシック" pitchFamily="1" charset="-128"/>
              </a:rPr>
              <a:t>#1232</a:t>
            </a:r>
            <a:endParaRPr kumimoji="0" lang="en-GB" sz="800" i="0" u="none" strike="noStrike" cap="none" normalizeH="0" baseline="0" dirty="0" smtClean="0">
              <a:ln>
                <a:noFill/>
              </a:ln>
              <a:solidFill>
                <a:schemeClr val="tx1"/>
              </a:solidFill>
              <a:effectLst/>
              <a:latin typeface="Arial" charset="0"/>
              <a:ea typeface="ＭＳ Ｐゴシック" pitchFamily="1" charset="-128"/>
            </a:endParaRPr>
          </a:p>
        </p:txBody>
      </p:sp>
      <p:sp>
        <p:nvSpPr>
          <p:cNvPr id="567" name="BDRC_1_rgn_EMEA"/>
          <p:cNvSpPr/>
          <p:nvPr/>
        </p:nvSpPr>
        <p:spPr bwMode="auto">
          <a:xfrm>
            <a:off x="4766824" y="2312160"/>
            <a:ext cx="457200" cy="457200"/>
          </a:xfrm>
          <a:prstGeom prst="ellipse">
            <a:avLst/>
          </a:prstGeom>
          <a:solidFill>
            <a:schemeClr val="accent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bg1"/>
                </a:solidFill>
                <a:effectLst/>
                <a:latin typeface="Arial" charset="0"/>
                <a:ea typeface="ＭＳ Ｐゴシック" pitchFamily="1" charset="-128"/>
              </a:rPr>
              <a:t>EMEA</a:t>
            </a:r>
          </a:p>
          <a:p>
            <a:pPr marL="0" marR="0" indent="0" algn="ctr" defTabSz="914400" rtl="0" eaLnBrk="0" fontAlgn="base" latinLnBrk="0" hangingPunct="0">
              <a:lnSpc>
                <a:spcPct val="100000"/>
              </a:lnSpc>
              <a:spcBef>
                <a:spcPct val="0"/>
              </a:spcBef>
              <a:spcAft>
                <a:spcPct val="0"/>
              </a:spcAft>
              <a:buClrTx/>
              <a:buSzTx/>
              <a:buFontTx/>
              <a:buNone/>
              <a:tabLst/>
            </a:pPr>
            <a:r>
              <a:rPr lang="en-GB" sz="1200" b="1" dirty="0" smtClean="0">
                <a:solidFill>
                  <a:schemeClr val="bg1"/>
                </a:solidFill>
                <a:latin typeface="Arial" charset="0"/>
                <a:ea typeface="ＭＳ Ｐゴシック" pitchFamily="1" charset="-128"/>
              </a:rPr>
              <a:t>#2</a:t>
            </a:r>
            <a:endParaRPr kumimoji="0" lang="en-GB" sz="1200" b="1" i="0" u="none" strike="noStrike" cap="none" normalizeH="0" baseline="0" dirty="0" smtClean="0">
              <a:ln>
                <a:noFill/>
              </a:ln>
              <a:solidFill>
                <a:schemeClr val="bg1"/>
              </a:solidFill>
              <a:effectLst/>
              <a:latin typeface="Arial" charset="0"/>
              <a:ea typeface="ＭＳ Ｐゴシック" pitchFamily="1" charset="-128"/>
            </a:endParaRPr>
          </a:p>
        </p:txBody>
      </p:sp>
      <p:sp>
        <p:nvSpPr>
          <p:cNvPr id="565" name="AutoShape 17"/>
          <p:cNvSpPr>
            <a:spLocks noChangeArrowheads="1"/>
          </p:cNvSpPr>
          <p:nvPr/>
        </p:nvSpPr>
        <p:spPr bwMode="auto">
          <a:xfrm>
            <a:off x="67695" y="891309"/>
            <a:ext cx="3330882" cy="479047"/>
          </a:xfrm>
          <a:prstGeom prst="roundRect">
            <a:avLst>
              <a:gd name="adj" fmla="val 21106"/>
            </a:avLst>
          </a:prstGeom>
          <a:noFill/>
          <a:ln>
            <a:noFill/>
          </a:ln>
          <a:extLst/>
        </p:spPr>
        <p:style>
          <a:lnRef idx="2">
            <a:schemeClr val="accent4"/>
          </a:lnRef>
          <a:fillRef idx="1">
            <a:schemeClr val="lt1"/>
          </a:fillRef>
          <a:effectRef idx="0">
            <a:schemeClr val="accent4"/>
          </a:effectRef>
          <a:fontRef idx="minor">
            <a:schemeClr val="dk1"/>
          </a:fontRef>
        </p:style>
        <p:txBody>
          <a:bodyPr wrap="square" lIns="54000" tIns="10800" rIns="54000" bIns="10800" anchor="ctr">
            <a:spAutoFit/>
          </a:bodyPr>
          <a:lstStyle/>
          <a:p>
            <a:pPr>
              <a:lnSpc>
                <a:spcPct val="50000"/>
              </a:lnSpc>
            </a:pPr>
            <a:r>
              <a:rPr lang="en-GB" sz="2000" b="1" dirty="0" smtClean="0">
                <a:ln w="3175">
                  <a:noFill/>
                </a:ln>
                <a:solidFill>
                  <a:schemeClr val="tx1">
                    <a:lumMod val="95000"/>
                    <a:lumOff val="5000"/>
                  </a:schemeClr>
                </a:solidFill>
                <a:effectLst>
                  <a:outerShdw blurRad="50800" dist="38100" algn="l" rotWithShape="0">
                    <a:prstClr val="black">
                      <a:alpha val="40000"/>
                    </a:prstClr>
                  </a:outerShdw>
                </a:effectLst>
              </a:rPr>
              <a:t>Top Hotels Worldwide</a:t>
            </a:r>
          </a:p>
          <a:p>
            <a:pPr>
              <a:lnSpc>
                <a:spcPct val="50000"/>
              </a:lnSpc>
            </a:pPr>
            <a:endParaRPr lang="en-GB" sz="2000" b="1" dirty="0" smtClean="0">
              <a:ln w="3175">
                <a:noFill/>
              </a:ln>
              <a:solidFill>
                <a:schemeClr val="tx1">
                  <a:lumMod val="95000"/>
                  <a:lumOff val="5000"/>
                </a:schemeClr>
              </a:solidFill>
              <a:effectLst>
                <a:outerShdw blurRad="50800" dist="38100" algn="l" rotWithShape="0">
                  <a:prstClr val="black">
                    <a:alpha val="40000"/>
                  </a:prstClr>
                </a:outerShdw>
              </a:effectLst>
            </a:endParaRPr>
          </a:p>
          <a:p>
            <a:pPr>
              <a:lnSpc>
                <a:spcPct val="50000"/>
              </a:lnSpc>
            </a:pPr>
            <a:r>
              <a:rPr lang="en-GB" sz="1200" dirty="0" smtClean="0">
                <a:ln w="3175">
                  <a:noFill/>
                </a:ln>
                <a:solidFill>
                  <a:schemeClr val="tx1">
                    <a:lumMod val="95000"/>
                    <a:lumOff val="5000"/>
                  </a:schemeClr>
                </a:solidFill>
                <a:effectLst>
                  <a:outerShdw blurRad="50800" dist="38100" algn="l" rotWithShape="0">
                    <a:prstClr val="black">
                      <a:alpha val="40000"/>
                    </a:prstClr>
                  </a:outerShdw>
                </a:effectLst>
              </a:rPr>
              <a:t>&lt;MONTH&gt; &lt;YYYY&gt;</a:t>
            </a:r>
          </a:p>
        </p:txBody>
      </p:sp>
      <p:pic>
        <p:nvPicPr>
          <p:cNvPr id="568" name="Picture 567"/>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1621" y="4751270"/>
            <a:ext cx="1211515" cy="1211515"/>
          </a:xfrm>
          <a:prstGeom prst="rect">
            <a:avLst/>
          </a:prstGeom>
        </p:spPr>
      </p:pic>
      <p:sp>
        <p:nvSpPr>
          <p:cNvPr id="569" name="BDRC_1_rgn_A+IO"/>
          <p:cNvSpPr/>
          <p:nvPr/>
        </p:nvSpPr>
        <p:spPr bwMode="auto">
          <a:xfrm>
            <a:off x="5447213" y="4663337"/>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A+IO</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#-28</a:t>
            </a:r>
          </a:p>
        </p:txBody>
      </p:sp>
      <p:sp>
        <p:nvSpPr>
          <p:cNvPr id="570" name="BDRC_1_rgn_KSA"/>
          <p:cNvSpPr/>
          <p:nvPr/>
        </p:nvSpPr>
        <p:spPr bwMode="auto">
          <a:xfrm>
            <a:off x="5359556" y="3653846"/>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KSA</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rPr>
              <a:t>#-34</a:t>
            </a:r>
            <a:endParaRPr lang="en-GB" sz="800" dirty="0">
              <a:solidFill>
                <a:schemeClr val="tx1"/>
              </a:solidFill>
            </a:endParaRPr>
          </a:p>
        </p:txBody>
      </p:sp>
      <p:sp>
        <p:nvSpPr>
          <p:cNvPr id="571" name="BDRC_1_rgn_ARAB"/>
          <p:cNvSpPr/>
          <p:nvPr/>
        </p:nvSpPr>
        <p:spPr bwMode="auto">
          <a:xfrm>
            <a:off x="5379216" y="4083062"/>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ARAB</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#-32</a:t>
            </a:r>
          </a:p>
        </p:txBody>
      </p:sp>
      <p:sp>
        <p:nvSpPr>
          <p:cNvPr id="572" name="BDRC_1_rgn_E+L"/>
          <p:cNvSpPr/>
          <p:nvPr/>
        </p:nvSpPr>
        <p:spPr bwMode="auto">
          <a:xfrm>
            <a:off x="4650220" y="3555824"/>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E+L</a:t>
            </a:r>
          </a:p>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rPr>
              <a:t>#-30</a:t>
            </a:r>
            <a:endParaRPr lang="en-GB" sz="800" dirty="0">
              <a:solidFill>
                <a:schemeClr val="tx1"/>
              </a:solidFill>
            </a:endParaRPr>
          </a:p>
        </p:txBody>
      </p:sp>
      <p:sp>
        <p:nvSpPr>
          <p:cNvPr id="578" name="AutoShape 17"/>
          <p:cNvSpPr>
            <a:spLocks noChangeArrowheads="1"/>
          </p:cNvSpPr>
          <p:nvPr/>
        </p:nvSpPr>
        <p:spPr bwMode="auto">
          <a:xfrm>
            <a:off x="67695" y="3811210"/>
            <a:ext cx="3330882" cy="129599"/>
          </a:xfrm>
          <a:prstGeom prst="roundRect">
            <a:avLst>
              <a:gd name="adj" fmla="val 21106"/>
            </a:avLst>
          </a:prstGeom>
          <a:noFill/>
          <a:ln>
            <a:noFill/>
          </a:ln>
          <a:extLst/>
        </p:spPr>
        <p:style>
          <a:lnRef idx="2">
            <a:schemeClr val="accent4"/>
          </a:lnRef>
          <a:fillRef idx="1">
            <a:schemeClr val="lt1"/>
          </a:fillRef>
          <a:effectRef idx="0">
            <a:schemeClr val="accent4"/>
          </a:effectRef>
          <a:fontRef idx="minor">
            <a:schemeClr val="dk1"/>
          </a:fontRef>
        </p:style>
        <p:txBody>
          <a:bodyPr wrap="square" lIns="54000" tIns="10800" rIns="54000" bIns="10800" anchor="ctr">
            <a:spAutoFit/>
          </a:bodyPr>
          <a:lstStyle/>
          <a:p>
            <a:pPr>
              <a:lnSpc>
                <a:spcPct val="50000"/>
              </a:lnSpc>
            </a:pPr>
            <a:r>
              <a:rPr lang="en-GB" sz="1200" dirty="0" smtClean="0">
                <a:ln w="3175">
                  <a:noFill/>
                </a:ln>
                <a:solidFill>
                  <a:schemeClr val="tx1">
                    <a:lumMod val="95000"/>
                    <a:lumOff val="5000"/>
                  </a:schemeClr>
                </a:solidFill>
                <a:effectLst>
                  <a:outerShdw blurRad="50800" dist="38100" algn="l" rotWithShape="0">
                    <a:prstClr val="black">
                      <a:alpha val="40000"/>
                    </a:prstClr>
                  </a:outerShdw>
                </a:effectLst>
              </a:rPr>
              <a:t>YTD &lt;YYYY&gt;</a:t>
            </a:r>
          </a:p>
        </p:txBody>
      </p:sp>
      <p:sp>
        <p:nvSpPr>
          <p:cNvPr id="560" name="BDRC_1_rgn_ASIA"/>
          <p:cNvSpPr/>
          <p:nvPr/>
        </p:nvSpPr>
        <p:spPr bwMode="auto">
          <a:xfrm>
            <a:off x="6857899" y="3712209"/>
            <a:ext cx="457200" cy="457200"/>
          </a:xfrm>
          <a:prstGeom prst="ellipse">
            <a:avLst/>
          </a:prstGeom>
          <a:solidFill>
            <a:schemeClr val="accent5">
              <a:lumMod val="7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solidFill>
                  <a:schemeClr val="tx1"/>
                </a:solidFill>
                <a:latin typeface="Arial" charset="0"/>
                <a:ea typeface="ＭＳ Ｐゴシック" pitchFamily="1" charset="-128"/>
              </a:rPr>
              <a:t>ASIA</a:t>
            </a:r>
            <a:endParaRPr kumimoji="0" lang="en-GB" sz="800" i="0" u="none" strike="noStrike" cap="none" normalizeH="0" baseline="0" dirty="0" smtClean="0">
              <a:ln>
                <a:noFill/>
              </a:ln>
              <a:solidFill>
                <a:schemeClr val="tx1"/>
              </a:solidFill>
              <a:effectLst/>
              <a:latin typeface="Arial" charset="0"/>
              <a:ea typeface="ＭＳ Ｐゴシック" pitchFamily="1"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#1234</a:t>
            </a:r>
          </a:p>
        </p:txBody>
      </p:sp>
      <p:graphicFrame>
        <p:nvGraphicFramePr>
          <p:cNvPr id="561" name="BDRC_1_tbl_1"/>
          <p:cNvGraphicFramePr>
            <a:graphicFrameLocks noGrp="1"/>
          </p:cNvGraphicFramePr>
          <p:nvPr>
            <p:extLst>
              <p:ext uri="{D42A27DB-BD31-4B8C-83A1-F6EECF244321}">
                <p14:modId xmlns:p14="http://schemas.microsoft.com/office/powerpoint/2010/main" val="4166861803"/>
              </p:ext>
            </p:extLst>
          </p:nvPr>
        </p:nvGraphicFramePr>
        <p:xfrm>
          <a:off x="197712" y="1415587"/>
          <a:ext cx="2825182" cy="2228440"/>
        </p:xfrm>
        <a:graphic>
          <a:graphicData uri="http://schemas.openxmlformats.org/drawingml/2006/table">
            <a:tbl>
              <a:tblPr/>
              <a:tblGrid>
                <a:gridCol w="2108245"/>
                <a:gridCol w="716937"/>
              </a:tblGrid>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London Stansted Airp...</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Newport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Basel</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Vienna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 Istanbul Cluster</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Sofia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Portsmouth</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Malta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Munich Park</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Rome Cavalieri, Waldorf Ast...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79" name="BDRC_1_tbl_2"/>
          <p:cNvGraphicFramePr>
            <a:graphicFrameLocks noGrp="1"/>
          </p:cNvGraphicFramePr>
          <p:nvPr>
            <p:extLst>
              <p:ext uri="{D42A27DB-BD31-4B8C-83A1-F6EECF244321}">
                <p14:modId xmlns:p14="http://schemas.microsoft.com/office/powerpoint/2010/main" val="3572035958"/>
              </p:ext>
            </p:extLst>
          </p:nvPr>
        </p:nvGraphicFramePr>
        <p:xfrm>
          <a:off x="197712" y="4003773"/>
          <a:ext cx="2825182" cy="2228440"/>
        </p:xfrm>
        <a:graphic>
          <a:graphicData uri="http://schemas.openxmlformats.org/drawingml/2006/table">
            <a:tbl>
              <a:tblPr/>
              <a:tblGrid>
                <a:gridCol w="2108245"/>
                <a:gridCol w="716937"/>
              </a:tblGrid>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London Stansted Airp...</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Newport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Basel</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Vienna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 Istanbul Cluster</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Sofia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Portsmouth</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Malta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Munich Park</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22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Rome Cavalieri, Waldorf Ast...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566" name="BDRC_1_rgn_RUKI"/>
          <p:cNvSpPr/>
          <p:nvPr/>
        </p:nvSpPr>
        <p:spPr bwMode="auto">
          <a:xfrm>
            <a:off x="3150066" y="2205753"/>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800" dirty="0" smtClean="0">
                <a:solidFill>
                  <a:schemeClr val="tx1"/>
                </a:solidFill>
                <a:latin typeface="Arial" charset="0"/>
                <a:ea typeface="ＭＳ Ｐゴシック" pitchFamily="1" charset="-128"/>
              </a:rPr>
              <a:t>RUKI</a:t>
            </a:r>
            <a:br>
              <a:rPr lang="en-GB" sz="800" dirty="0" smtClean="0">
                <a:solidFill>
                  <a:schemeClr val="tx1"/>
                </a:solidFill>
                <a:latin typeface="Arial" charset="0"/>
                <a:ea typeface="ＭＳ Ｐゴシック" pitchFamily="1" charset="-128"/>
              </a:rPr>
            </a:br>
            <a:r>
              <a:rPr lang="en-GB" sz="800" dirty="0" smtClean="0">
                <a:solidFill>
                  <a:schemeClr val="tx1"/>
                </a:solidFill>
                <a:latin typeface="Arial" charset="0"/>
                <a:ea typeface="ＭＳ Ｐゴシック" pitchFamily="1" charset="-128"/>
              </a:rPr>
              <a:t>#-19</a:t>
            </a:r>
            <a:endParaRPr lang="en-GB" sz="800" dirty="0">
              <a:solidFill>
                <a:schemeClr val="tx1"/>
              </a:solidFill>
              <a:latin typeface="Arial" charset="0"/>
              <a:ea typeface="ＭＳ Ｐゴシック" pitchFamily="1" charset="-128"/>
            </a:endParaRPr>
          </a:p>
        </p:txBody>
      </p:sp>
      <p:sp>
        <p:nvSpPr>
          <p:cNvPr id="577" name="BDRC_1_rgn_LON"/>
          <p:cNvSpPr/>
          <p:nvPr/>
        </p:nvSpPr>
        <p:spPr bwMode="auto">
          <a:xfrm>
            <a:off x="3369010" y="2534306"/>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800" dirty="0" smtClean="0">
                <a:solidFill>
                  <a:schemeClr val="tx1"/>
                </a:solidFill>
                <a:latin typeface="Arial" charset="0"/>
                <a:ea typeface="ＭＳ Ｐゴシック" pitchFamily="1" charset="-128"/>
              </a:rPr>
              <a:t>LON</a:t>
            </a:r>
          </a:p>
          <a:p>
            <a:pPr algn="ctr" eaLnBrk="0" fontAlgn="base" hangingPunct="0">
              <a:spcBef>
                <a:spcPct val="0"/>
              </a:spcBef>
              <a:spcAft>
                <a:spcPct val="0"/>
              </a:spcAft>
            </a:pPr>
            <a:r>
              <a:rPr lang="en-GB" sz="800" dirty="0" smtClean="0">
                <a:solidFill>
                  <a:schemeClr val="tx1"/>
                </a:solidFill>
                <a:latin typeface="Arial" charset="0"/>
                <a:ea typeface="ＭＳ Ｐゴシック" pitchFamily="1" charset="-128"/>
              </a:rPr>
              <a:t>#-21</a:t>
            </a:r>
          </a:p>
        </p:txBody>
      </p:sp>
      <p:sp>
        <p:nvSpPr>
          <p:cNvPr id="582" name="BDRC_1_rgn_AX"/>
          <p:cNvSpPr/>
          <p:nvPr/>
        </p:nvSpPr>
        <p:spPr bwMode="auto">
          <a:xfrm>
            <a:off x="4004090" y="2509592"/>
            <a:ext cx="288000" cy="28800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AX</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800" i="0" u="none" strike="noStrike" cap="none" normalizeH="0" baseline="0" dirty="0" smtClean="0">
                <a:ln>
                  <a:noFill/>
                </a:ln>
                <a:solidFill>
                  <a:schemeClr val="tx1"/>
                </a:solidFill>
                <a:effectLst/>
                <a:latin typeface="Arial" charset="0"/>
                <a:ea typeface="ＭＳ Ｐゴシック" pitchFamily="1" charset="-128"/>
              </a:rPr>
              <a:t>#-10</a:t>
            </a:r>
          </a:p>
        </p:txBody>
      </p:sp>
    </p:spTree>
    <p:extLst>
      <p:ext uri="{BB962C8B-B14F-4D97-AF65-F5344CB8AC3E}">
        <p14:creationId xmlns:p14="http://schemas.microsoft.com/office/powerpoint/2010/main" val="347980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5114" y="0"/>
            <a:ext cx="2150282" cy="782638"/>
          </a:xfrm>
        </p:spPr>
        <p:txBody>
          <a:bodyPr/>
          <a:lstStyle/>
          <a:p>
            <a:r>
              <a:rPr lang="en-GB" sz="2400" b="1" dirty="0" smtClean="0"/>
              <a:t>International:</a:t>
            </a:r>
            <a:endParaRPr lang="en-GB" sz="2400" b="1" dirty="0"/>
          </a:p>
        </p:txBody>
      </p:sp>
      <p:sp>
        <p:nvSpPr>
          <p:cNvPr id="5" name="Title 1"/>
          <p:cNvSpPr txBox="1">
            <a:spLocks/>
          </p:cNvSpPr>
          <p:nvPr/>
        </p:nvSpPr>
        <p:spPr bwMode="auto">
          <a:xfrm>
            <a:off x="2255838" y="0"/>
            <a:ext cx="5897562" cy="782638"/>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eaLnBrk="1" fontAlgn="base" hangingPunct="1">
              <a:lnSpc>
                <a:spcPct val="80000"/>
              </a:lnSpc>
              <a:spcBef>
                <a:spcPct val="0"/>
              </a:spcBef>
              <a:spcAft>
                <a:spcPct val="0"/>
              </a:spcAft>
              <a:defRPr sz="2800">
                <a:solidFill>
                  <a:schemeClr val="tx1"/>
                </a:solidFill>
                <a:latin typeface="+mj-lt"/>
                <a:ea typeface="+mj-ea"/>
                <a:cs typeface="+mj-cs"/>
              </a:defRPr>
            </a:lvl1pPr>
            <a:lvl2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2pPr>
            <a:lvl3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3pPr>
            <a:lvl4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4pPr>
            <a:lvl5pPr algn="l" rtl="0" eaLnBrk="1" fontAlgn="base" hangingPunct="1">
              <a:lnSpc>
                <a:spcPct val="80000"/>
              </a:lnSpc>
              <a:spcBef>
                <a:spcPct val="0"/>
              </a:spcBef>
              <a:spcAft>
                <a:spcPct val="0"/>
              </a:spcAft>
              <a:defRPr sz="28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2800">
                <a:solidFill>
                  <a:srgbClr val="ED1848"/>
                </a:solidFill>
                <a:latin typeface="Arial" charset="0"/>
                <a:ea typeface="ＭＳ Ｐゴシック" pitchFamily="1" charset="-128"/>
              </a:defRPr>
            </a:lvl6pPr>
            <a:lvl7pPr marL="914400" algn="l" rtl="0" eaLnBrk="1" fontAlgn="base" hangingPunct="1">
              <a:spcBef>
                <a:spcPct val="0"/>
              </a:spcBef>
              <a:spcAft>
                <a:spcPct val="0"/>
              </a:spcAft>
              <a:defRPr sz="2800">
                <a:solidFill>
                  <a:srgbClr val="ED1848"/>
                </a:solidFill>
                <a:latin typeface="Arial" charset="0"/>
                <a:ea typeface="ＭＳ Ｐゴシック" pitchFamily="1" charset="-128"/>
              </a:defRPr>
            </a:lvl7pPr>
            <a:lvl8pPr marL="1371600" algn="l" rtl="0" eaLnBrk="1" fontAlgn="base" hangingPunct="1">
              <a:spcBef>
                <a:spcPct val="0"/>
              </a:spcBef>
              <a:spcAft>
                <a:spcPct val="0"/>
              </a:spcAft>
              <a:defRPr sz="2800">
                <a:solidFill>
                  <a:srgbClr val="ED1848"/>
                </a:solidFill>
                <a:latin typeface="Arial" charset="0"/>
                <a:ea typeface="ＭＳ Ｐゴシック" pitchFamily="1" charset="-128"/>
              </a:defRPr>
            </a:lvl8pPr>
            <a:lvl9pPr marL="1828800" algn="l" rtl="0" eaLnBrk="1" fontAlgn="base" hangingPunct="1">
              <a:spcBef>
                <a:spcPct val="0"/>
              </a:spcBef>
              <a:spcAft>
                <a:spcPct val="0"/>
              </a:spcAft>
              <a:defRPr sz="2800">
                <a:solidFill>
                  <a:srgbClr val="ED1848"/>
                </a:solidFill>
                <a:latin typeface="Arial" charset="0"/>
                <a:ea typeface="ＭＳ Ｐゴシック" pitchFamily="1" charset="-128"/>
              </a:defRPr>
            </a:lvl9pPr>
          </a:lstStyle>
          <a:p>
            <a:r>
              <a:rPr lang="en-GB" sz="2400" dirty="0" smtClean="0">
                <a:solidFill>
                  <a:srgbClr val="000000"/>
                </a:solidFill>
              </a:rPr>
              <a:t>&lt;MONTH&gt; &lt;YYYY&gt; Summary</a:t>
            </a:r>
            <a:endParaRPr lang="en-GB" sz="2400" kern="0" dirty="0">
              <a:solidFill>
                <a:srgbClr val="000000"/>
              </a:solidFill>
            </a:endParaRPr>
          </a:p>
        </p:txBody>
      </p:sp>
      <p:graphicFrame>
        <p:nvGraphicFramePr>
          <p:cNvPr id="6" name="BDRC_2_tbl"/>
          <p:cNvGraphicFramePr>
            <a:graphicFrameLocks noGrp="1"/>
          </p:cNvGraphicFramePr>
          <p:nvPr>
            <p:extLst>
              <p:ext uri="{D42A27DB-BD31-4B8C-83A1-F6EECF244321}">
                <p14:modId xmlns:p14="http://schemas.microsoft.com/office/powerpoint/2010/main" val="1560287439"/>
              </p:ext>
            </p:extLst>
          </p:nvPr>
        </p:nvGraphicFramePr>
        <p:xfrm>
          <a:off x="350377" y="821673"/>
          <a:ext cx="8376817" cy="5357752"/>
        </p:xfrm>
        <a:graphic>
          <a:graphicData uri="http://schemas.openxmlformats.org/drawingml/2006/table">
            <a:tbl>
              <a:tblPr/>
              <a:tblGrid>
                <a:gridCol w="1574725"/>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tblGrid>
              <a:tr h="1558319">
                <a:tc>
                  <a:txBody>
                    <a:bodyPr/>
                    <a:lstStyle/>
                    <a:p>
                      <a:pPr algn="l" fontAlgn="b"/>
                      <a:endParaRPr lang="en-GB" sz="800" b="1" i="0" u="none" strike="noStrike" dirty="0">
                        <a:solidFill>
                          <a:schemeClr val="tx1"/>
                        </a:solidFill>
                        <a:effectLst/>
                        <a:latin typeface="+mn-lt"/>
                      </a:endParaRP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fontAlgn="b"/>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DIV=19</a:t>
                      </a: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1" i="0" u="none" strike="noStrike" dirty="0" smtClean="0">
                          <a:solidFill>
                            <a:schemeClr val="tx1"/>
                          </a:solidFill>
                          <a:effectLst/>
                          <a:latin typeface="+mn-lt"/>
                        </a:rPr>
                        <a:t>      DIV=21</a:t>
                      </a: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DIV=22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c>
                  <a:txBody>
                    <a:bodyPr/>
                    <a:lstStyle/>
                    <a:p>
                      <a:pPr algn="l" fontAlgn="b"/>
                      <a:r>
                        <a:rPr lang="en-GB" sz="800" b="1" i="0" u="none" strike="noStrike" dirty="0" smtClean="0">
                          <a:solidFill>
                            <a:schemeClr val="tx1"/>
                          </a:solidFill>
                          <a:effectLst/>
                          <a:latin typeface="+mn-lt"/>
                        </a:rPr>
                        <a:t>      DIV=10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DIV=26</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kern="1200" dirty="0" smtClean="0">
                          <a:solidFill>
                            <a:schemeClr val="tx1"/>
                          </a:solidFill>
                          <a:effectLst/>
                          <a:latin typeface="+mn-lt"/>
                          <a:ea typeface="+mn-ea"/>
                          <a:cs typeface="+mn-cs"/>
                        </a:rPr>
                        <a:t>      DIV=24</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DEM=1200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DEM=1196</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c>
                  <a:txBody>
                    <a:bodyPr/>
                    <a:lstStyle/>
                    <a:p>
                      <a:pPr algn="l" fontAlgn="b"/>
                      <a:r>
                        <a:rPr lang="en-GB" sz="800" b="1" i="0" u="none" strike="noStrike" dirty="0" smtClean="0">
                          <a:solidFill>
                            <a:schemeClr val="tx1"/>
                          </a:solidFill>
                          <a:effectLst/>
                          <a:latin typeface="+mn-lt"/>
                        </a:rPr>
                        <a:t>      DIV=34</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DIV=30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kern="1200" dirty="0" smtClean="0">
                          <a:solidFill>
                            <a:schemeClr val="tx1"/>
                          </a:solidFill>
                          <a:effectLst/>
                          <a:latin typeface="+mn-lt"/>
                          <a:ea typeface="+mn-ea"/>
                          <a:cs typeface="+mn-cs"/>
                        </a:rPr>
                        <a:t>      DIV=32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DIV=28</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DEM=1210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c>
                  <a:txBody>
                    <a:bodyPr/>
                    <a:lstStyle/>
                    <a:p>
                      <a:pPr algn="l" fontAlgn="b"/>
                      <a:r>
                        <a:rPr lang="en-GB" sz="800" b="1" i="0" u="none" strike="noStrike" dirty="0" smtClean="0">
                          <a:solidFill>
                            <a:schemeClr val="bg1"/>
                          </a:solidFill>
                          <a:effectLst/>
                          <a:latin typeface="+mn-lt"/>
                        </a:rPr>
                        <a:t>       DEM=1208</a:t>
                      </a:r>
                      <a:endParaRPr lang="en-GB" sz="800" b="1" i="0" u="none" strike="noStrike" dirty="0">
                        <a:solidFill>
                          <a:schemeClr val="bg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l" fontAlgn="b"/>
                      <a:r>
                        <a:rPr lang="en-GB" sz="800" b="1" i="0" u="none" strike="noStrike" dirty="0" smtClean="0">
                          <a:solidFill>
                            <a:schemeClr val="bg1"/>
                          </a:solidFill>
                          <a:effectLst/>
                          <a:latin typeface="+mn-lt"/>
                        </a:rPr>
                        <a:t>       DEM=1</a:t>
                      </a:r>
                      <a:endParaRPr lang="en-GB" sz="800" b="1" i="0" u="none" strike="noStrike" dirty="0">
                        <a:solidFill>
                          <a:schemeClr val="bg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GB" sz="800" b="1" i="0" u="none" strike="noStrike" baseline="0" dirty="0" smtClean="0">
                          <a:solidFill>
                            <a:schemeClr val="bg1"/>
                          </a:solidFill>
                          <a:effectLst/>
                          <a:latin typeface="+mn-lt"/>
                        </a:rPr>
                        <a:t>       DEM=1220</a:t>
                      </a:r>
                      <a:endParaRPr lang="en-GB" sz="800" b="1" i="0" u="none" strike="noStrike" dirty="0">
                        <a:solidFill>
                          <a:schemeClr val="bg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l" fontAlgn="b"/>
                      <a:r>
                        <a:rPr lang="en-GB" sz="800" b="1" i="0" u="none" strike="noStrike" dirty="0" smtClean="0">
                          <a:solidFill>
                            <a:schemeClr val="tx1"/>
                          </a:solidFill>
                          <a:effectLst/>
                          <a:latin typeface="+mn-lt"/>
                        </a:rPr>
                        <a:t>      DEM=1224</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DEM=1222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DEM=1226</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DEM=1230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DEM=1232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r>
              <a:tr h="190500">
                <a:tc>
                  <a:txBody>
                    <a:bodyPr/>
                    <a:lstStyle/>
                    <a:p>
                      <a:pPr algn="l" fontAlgn="b"/>
                      <a:r>
                        <a:rPr lang="en-GB" sz="800" b="1" i="0" u="none" strike="noStrike" dirty="0" smtClean="0">
                          <a:solidFill>
                            <a:srgbClr val="000000"/>
                          </a:solidFill>
                          <a:effectLst/>
                          <a:latin typeface="+mn-lt"/>
                        </a:rPr>
                        <a:t>&lt;MONTH&gt; &lt;YYYY&gt;</a:t>
                      </a:r>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chemeClr val="bg1"/>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QID=170</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92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51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93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n/a</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77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51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n/a</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77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51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QID=174</a:t>
                      </a:r>
                      <a:endParaRPr lang="en-GB" sz="800" b="0" i="1"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85</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93</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86</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98</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98</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82</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97</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88</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70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39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96</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72</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99</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49</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100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100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QID=156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79</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100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95</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87</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87</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56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90</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QID=155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1" i="0" u="none" strike="noStrike" baseline="0" dirty="0" smtClean="0">
                          <a:solidFill>
                            <a:srgbClr val="000000"/>
                          </a:solidFill>
                          <a:effectLst/>
                          <a:latin typeface="+mn-lt"/>
                        </a:rPr>
                        <a:t>YTD &lt;YYYY&gt;</a:t>
                      </a:r>
                      <a:endParaRPr lang="en-GB" sz="800" b="1" i="0" u="none" strike="noStrike" dirty="0" smtClean="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QID=170</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90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92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90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55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79</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87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87</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58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dirty="0"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87</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58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dirty="0"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QID=174</a:t>
                      </a:r>
                      <a:endParaRPr lang="en-GB" sz="800" b="0" i="1"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93</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95</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93</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74</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89</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81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87</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82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QID=156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88</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53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88</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27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72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79933">
                <a:tc>
                  <a:txBody>
                    <a:bodyPr/>
                    <a:lstStyle/>
                    <a:p>
                      <a:pPr algn="l" fontAlgn="b"/>
                      <a:r>
                        <a:rPr lang="en-GB" sz="800" b="0" i="0" u="none" strike="noStrike" dirty="0" smtClean="0">
                          <a:solidFill>
                            <a:srgbClr val="000000"/>
                          </a:solidFill>
                          <a:effectLst/>
                          <a:latin typeface="+mn-lt"/>
                        </a:rPr>
                        <a:t>QID=155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77</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78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73260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65113" y="0"/>
            <a:ext cx="5897562" cy="782638"/>
          </a:xfrm>
        </p:spPr>
        <p:txBody>
          <a:bodyPr/>
          <a:lstStyle/>
          <a:p>
            <a:r>
              <a:rPr lang="en-GB" sz="2400" b="1" dirty="0" smtClean="0"/>
              <a:t>International:</a:t>
            </a:r>
            <a:r>
              <a:rPr lang="en-GB" sz="2400" dirty="0" smtClean="0"/>
              <a:t> Changes since last month</a:t>
            </a:r>
            <a:endParaRPr lang="en-GB" sz="2400" dirty="0"/>
          </a:p>
        </p:txBody>
      </p:sp>
      <p:graphicFrame>
        <p:nvGraphicFramePr>
          <p:cNvPr id="8" name="BDRC_3_tbl"/>
          <p:cNvGraphicFramePr>
            <a:graphicFrameLocks noGrp="1"/>
          </p:cNvGraphicFramePr>
          <p:nvPr>
            <p:extLst>
              <p:ext uri="{D42A27DB-BD31-4B8C-83A1-F6EECF244321}">
                <p14:modId xmlns:p14="http://schemas.microsoft.com/office/powerpoint/2010/main" val="1394565901"/>
              </p:ext>
            </p:extLst>
          </p:nvPr>
        </p:nvGraphicFramePr>
        <p:xfrm>
          <a:off x="350377" y="821673"/>
          <a:ext cx="8376817" cy="5357752"/>
        </p:xfrm>
        <a:graphic>
          <a:graphicData uri="http://schemas.openxmlformats.org/drawingml/2006/table">
            <a:tbl>
              <a:tblPr/>
              <a:tblGrid>
                <a:gridCol w="1574725"/>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gridCol w="309186"/>
              </a:tblGrid>
              <a:tr h="1558319">
                <a:tc>
                  <a:txBody>
                    <a:bodyPr/>
                    <a:lstStyle/>
                    <a:p>
                      <a:pPr algn="l" fontAlgn="b"/>
                      <a:endParaRPr lang="en-GB" sz="800" b="1" i="0" u="none" strike="noStrike" dirty="0">
                        <a:solidFill>
                          <a:schemeClr val="tx1"/>
                        </a:solidFill>
                        <a:effectLst/>
                        <a:latin typeface="+mn-lt"/>
                      </a:endParaRP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fontAlgn="b"/>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DIV=19</a:t>
                      </a: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1" i="0" u="none" strike="noStrike" dirty="0" smtClean="0">
                          <a:solidFill>
                            <a:schemeClr val="tx1"/>
                          </a:solidFill>
                          <a:effectLst/>
                          <a:latin typeface="+mn-lt"/>
                        </a:rPr>
                        <a:t>      DIV=21</a:t>
                      </a: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DIV=22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c>
                  <a:txBody>
                    <a:bodyPr/>
                    <a:lstStyle/>
                    <a:p>
                      <a:pPr algn="l" fontAlgn="b"/>
                      <a:r>
                        <a:rPr lang="en-GB" sz="800" b="1" i="0" u="none" strike="noStrike" dirty="0" smtClean="0">
                          <a:solidFill>
                            <a:schemeClr val="tx1"/>
                          </a:solidFill>
                          <a:effectLst/>
                          <a:latin typeface="+mn-lt"/>
                        </a:rPr>
                        <a:t>      DIV=10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DIV=26</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kern="1200" dirty="0" smtClean="0">
                          <a:solidFill>
                            <a:schemeClr val="tx1"/>
                          </a:solidFill>
                          <a:effectLst/>
                          <a:latin typeface="+mn-lt"/>
                          <a:ea typeface="+mn-ea"/>
                          <a:cs typeface="+mn-cs"/>
                        </a:rPr>
                        <a:t>      DIV=24</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DEM=1200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DEM=1196</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c>
                  <a:txBody>
                    <a:bodyPr/>
                    <a:lstStyle/>
                    <a:p>
                      <a:pPr algn="l" fontAlgn="b"/>
                      <a:r>
                        <a:rPr lang="en-GB" sz="800" b="1" i="0" u="none" strike="noStrike" dirty="0" smtClean="0">
                          <a:solidFill>
                            <a:schemeClr val="tx1"/>
                          </a:solidFill>
                          <a:effectLst/>
                          <a:latin typeface="+mn-lt"/>
                        </a:rPr>
                        <a:t>      DIV=34</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DIV=30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kern="1200" dirty="0" smtClean="0">
                          <a:solidFill>
                            <a:schemeClr val="tx1"/>
                          </a:solidFill>
                          <a:effectLst/>
                          <a:latin typeface="+mn-lt"/>
                          <a:ea typeface="+mn-ea"/>
                          <a:cs typeface="+mn-cs"/>
                        </a:rPr>
                        <a:t>      DIV=32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DIV=28</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DEM=1210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c>
                  <a:txBody>
                    <a:bodyPr/>
                    <a:lstStyle/>
                    <a:p>
                      <a:pPr algn="l" fontAlgn="b"/>
                      <a:r>
                        <a:rPr lang="en-GB" sz="800" b="1" i="0" u="none" strike="noStrike" dirty="0" smtClean="0">
                          <a:solidFill>
                            <a:schemeClr val="bg1"/>
                          </a:solidFill>
                          <a:effectLst/>
                          <a:latin typeface="+mn-lt"/>
                        </a:rPr>
                        <a:t>       DEM=1208</a:t>
                      </a:r>
                      <a:endParaRPr lang="en-GB" sz="800" b="1" i="0" u="none" strike="noStrike" dirty="0">
                        <a:solidFill>
                          <a:schemeClr val="bg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l" fontAlgn="b"/>
                      <a:r>
                        <a:rPr lang="en-GB" sz="800" b="1" i="0" u="none" strike="noStrike" dirty="0" smtClean="0">
                          <a:solidFill>
                            <a:schemeClr val="bg1"/>
                          </a:solidFill>
                          <a:effectLst/>
                          <a:latin typeface="+mn-lt"/>
                        </a:rPr>
                        <a:t>       DEM=1</a:t>
                      </a:r>
                      <a:endParaRPr lang="en-GB" sz="800" b="1" i="0" u="none" strike="noStrike" dirty="0">
                        <a:solidFill>
                          <a:schemeClr val="bg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GB" sz="800" b="1" i="0" u="none" strike="noStrike" baseline="0" dirty="0" smtClean="0">
                          <a:solidFill>
                            <a:schemeClr val="bg1"/>
                          </a:solidFill>
                          <a:effectLst/>
                          <a:latin typeface="+mn-lt"/>
                        </a:rPr>
                        <a:t>       DEM=1220</a:t>
                      </a:r>
                      <a:endParaRPr lang="en-GB" sz="800" b="1" i="0" u="none" strike="noStrike" dirty="0">
                        <a:solidFill>
                          <a:schemeClr val="bg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l" fontAlgn="b"/>
                      <a:r>
                        <a:rPr lang="en-GB" sz="800" b="1" i="0" u="none" strike="noStrike" dirty="0" smtClean="0">
                          <a:solidFill>
                            <a:schemeClr val="tx1"/>
                          </a:solidFill>
                          <a:effectLst/>
                          <a:latin typeface="+mn-lt"/>
                        </a:rPr>
                        <a:t>      DEM=1224</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DEM=1222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DEM=1226</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DEM=1230</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solidFill>
                  </a:tcPr>
                </a:tc>
                <a:tc>
                  <a:txBody>
                    <a:bodyPr/>
                    <a:lstStyle/>
                    <a:p>
                      <a:pPr algn="l" fontAlgn="b"/>
                      <a:r>
                        <a:rPr lang="en-GB" sz="800" b="1" i="0" u="none" strike="noStrike" dirty="0" smtClean="0">
                          <a:solidFill>
                            <a:schemeClr val="tx1"/>
                          </a:solidFill>
                          <a:effectLst/>
                          <a:latin typeface="+mn-lt"/>
                        </a:rPr>
                        <a:t>      DEM=1232</a:t>
                      </a:r>
                      <a:endParaRPr lang="en-GB" sz="800" b="1" i="0" u="none" strike="noStrike" dirty="0">
                        <a:solidFill>
                          <a:schemeClr val="tx1"/>
                        </a:solidFill>
                        <a:effectLst/>
                        <a:latin typeface="+mn-lt"/>
                      </a:endParaRPr>
                    </a:p>
                  </a:txBody>
                  <a:tcPr marL="9525" marR="9525" marT="9525" marB="0"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90000"/>
                      </a:schemeClr>
                    </a:solidFill>
                  </a:tcPr>
                </a:tc>
              </a:tr>
              <a:tr h="190500">
                <a:tc>
                  <a:txBody>
                    <a:bodyPr/>
                    <a:lstStyle/>
                    <a:p>
                      <a:pPr algn="l" fontAlgn="b"/>
                      <a:r>
                        <a:rPr lang="en-GB" sz="800" b="1" i="0" u="none" strike="noStrike" dirty="0" smtClean="0">
                          <a:solidFill>
                            <a:srgbClr val="000000"/>
                          </a:solidFill>
                          <a:effectLst/>
                          <a:latin typeface="+mn-lt"/>
                        </a:rPr>
                        <a:t>&lt;MONTH&gt; &lt;YYYY&gt;</a:t>
                      </a:r>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chemeClr val="bg1"/>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1"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QID=170</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n/a</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dirty="0" smtClean="0">
                          <a:solidFill>
                            <a:srgbClr val="000000"/>
                          </a:solidFill>
                          <a:effectLst/>
                          <a:latin typeface="+mn-lt"/>
                        </a:rPr>
                        <a:t>10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20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n/a</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dirty="0" smtClean="0">
                          <a:solidFill>
                            <a:srgbClr val="000000"/>
                          </a:solidFill>
                          <a:effectLst/>
                          <a:latin typeface="+mn-lt"/>
                        </a:rPr>
                        <a:t>10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20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QID=174</a:t>
                      </a:r>
                      <a:endParaRPr lang="en-GB" sz="800" b="0" i="1"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3</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-7</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18</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3</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-14</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-6</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39</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-51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-8</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QID=156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chemeClr val="tx1"/>
                          </a:solidFill>
                          <a:effectLst/>
                          <a:latin typeface="+mn-lt"/>
                        </a:rPr>
                        <a:t>18</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-13</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-29</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-21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-5</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95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tx1"/>
                          </a:solidFill>
                          <a:effectLst/>
                          <a:latin typeface="+mn-lt"/>
                        </a:rPr>
                        <a:t>-11</a:t>
                      </a:r>
                      <a:endParaRPr lang="en-GB" sz="800" b="0" i="0" u="none" strike="noStrike" dirty="0">
                        <a:solidFill>
                          <a:schemeClr val="tx1"/>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QID=155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13</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1" i="0" u="none" strike="noStrike" baseline="0" dirty="0" smtClean="0">
                          <a:solidFill>
                            <a:srgbClr val="000000"/>
                          </a:solidFill>
                          <a:effectLst/>
                          <a:latin typeface="+mn-lt"/>
                        </a:rPr>
                        <a:t>YTD &lt;YYYY&gt;</a:t>
                      </a:r>
                      <a:endParaRPr lang="en-GB" sz="800" b="1" i="0" u="none" strike="noStrike" dirty="0" smtClean="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QID=170</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QID=144</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n/a</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dirty="0" smtClean="0">
                          <a:solidFill>
                            <a:srgbClr val="000000"/>
                          </a:solidFill>
                          <a:effectLst/>
                          <a:latin typeface="+mn-lt"/>
                        </a:rPr>
                        <a:t>10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20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QID=174</a:t>
                      </a:r>
                      <a:endParaRPr lang="en-GB" sz="800" b="0" i="1"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12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23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34</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45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56</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67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de-DE" sz="800" b="0" i="1" u="none" strike="noStrike" dirty="0" smtClean="0">
                          <a:solidFill>
                            <a:srgbClr val="000000"/>
                          </a:solidFill>
                          <a:effectLst/>
                          <a:latin typeface="+mn-lt"/>
                        </a:rPr>
                        <a:t>78</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89</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90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70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de-DE" sz="800" b="0" i="1" u="none" strike="noStrike" dirty="0" smtClean="0">
                          <a:solidFill>
                            <a:srgbClr val="000000"/>
                          </a:solidFill>
                          <a:effectLst/>
                          <a:latin typeface="+mn-lt"/>
                        </a:rPr>
                        <a:t>07</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-3</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-2</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QID=142</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-5</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2">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smtClean="0">
                          <a:solidFill>
                            <a:srgbClr val="000000"/>
                          </a:solidFill>
                          <a:effectLst/>
                          <a:latin typeface="+mn-lt"/>
                        </a:rPr>
                        <a:t>1</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fontAlgn="b"/>
                      <a:r>
                        <a:rPr lang="en-GB" sz="800" b="0" i="1" u="none" strike="noStrike" dirty="0" smtClean="0">
                          <a:solidFill>
                            <a:srgbClr val="000000"/>
                          </a:solidFill>
                          <a:effectLst/>
                          <a:latin typeface="+mn-lt"/>
                        </a:rPr>
                        <a:t>0</a:t>
                      </a:r>
                      <a:endParaRPr lang="en-GB" sz="800" b="0" i="1"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95000"/>
                      </a:schemeClr>
                    </a:solidFill>
                  </a:tcPr>
                </a:tc>
              </a:tr>
              <a:tr h="190500">
                <a:tc>
                  <a:txBody>
                    <a:bodyPr/>
                    <a:lstStyle/>
                    <a:p>
                      <a:pPr algn="l" fontAlgn="b"/>
                      <a:r>
                        <a:rPr lang="en-GB" sz="800" b="0" i="0" u="none" strike="noStrike" dirty="0" smtClean="0">
                          <a:solidFill>
                            <a:srgbClr val="000000"/>
                          </a:solidFill>
                          <a:effectLst/>
                          <a:latin typeface="+mn-lt"/>
                        </a:rPr>
                        <a:t>QID=156</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1</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chemeClr val="bg1">
                            <a:lumMod val="75000"/>
                          </a:schemeClr>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90500">
                <a:tc>
                  <a:txBody>
                    <a:bodyPr/>
                    <a:lstStyle/>
                    <a:p>
                      <a:pPr algn="l" fontAlgn="b"/>
                      <a:r>
                        <a:rPr lang="en-GB" sz="800" b="0" i="0" u="none" strike="noStrike" dirty="0" smtClean="0">
                          <a:solidFill>
                            <a:srgbClr val="000000"/>
                          </a:solidFill>
                          <a:effectLst/>
                          <a:latin typeface="+mn-lt"/>
                        </a:rPr>
                        <a:t>QID=145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000000"/>
                          </a:solidFill>
                          <a:effectLst/>
                          <a:latin typeface="+mn-lt"/>
                        </a:rPr>
                        <a:t>0</a:t>
                      </a: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-2</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8</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r h="179933">
                <a:tc>
                  <a:txBody>
                    <a:bodyPr/>
                    <a:lstStyle/>
                    <a:p>
                      <a:pPr algn="l" fontAlgn="b"/>
                      <a:r>
                        <a:rPr lang="en-GB" sz="800" b="0" i="0" u="none" strike="noStrike" dirty="0" smtClean="0">
                          <a:solidFill>
                            <a:srgbClr val="000000"/>
                          </a:solidFill>
                          <a:effectLst/>
                          <a:latin typeface="+mn-lt"/>
                        </a:rPr>
                        <a:t>QID=155</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1</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rgbClr val="000000"/>
                          </a:solidFill>
                          <a:effectLst/>
                          <a:latin typeface="+mn-lt"/>
                        </a:rPr>
                        <a:t>0</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chemeClr val="bg1">
                              <a:lumMod val="75000"/>
                            </a:schemeClr>
                          </a:solidFill>
                          <a:effectLst/>
                          <a:latin typeface="+mn-lt"/>
                        </a:rPr>
                        <a:t>n/a</a:t>
                      </a:r>
                      <a:endParaRPr lang="en-GB" sz="800" b="0" i="0" u="none" strike="noStrike" dirty="0" smtClean="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algn="ctr" fontAlgn="b"/>
                      <a:r>
                        <a:rPr lang="en-GB" sz="800" b="0" i="0" u="none" strike="noStrike" dirty="0" smtClean="0">
                          <a:solidFill>
                            <a:schemeClr val="bg1">
                              <a:lumMod val="75000"/>
                            </a:schemeClr>
                          </a:solidFill>
                          <a:effectLst/>
                          <a:latin typeface="+mn-lt"/>
                        </a:rPr>
                        <a:t>n/a</a:t>
                      </a:r>
                      <a:endParaRPr lang="en-GB" sz="800" b="0" i="0" u="none" strike="noStrike" dirty="0">
                        <a:solidFill>
                          <a:srgbClr val="000000"/>
                        </a:solidFill>
                        <a:effectLst/>
                        <a:latin typeface="+mn-lt"/>
                      </a:endParaRPr>
                    </a:p>
                  </a:txBody>
                  <a:tcPr marL="9525" marR="9525" marT="9525"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68710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r>
              <a:rPr lang="en-GB" sz="2400" b="1" dirty="0" smtClean="0">
                <a:latin typeface="+mj-lt"/>
              </a:rPr>
              <a:t>C&amp;E: </a:t>
            </a:r>
            <a:r>
              <a:rPr lang="en-GB" sz="2400" dirty="0" smtClean="0">
                <a:latin typeface="+mj-lt"/>
              </a:rPr>
              <a:t>Summary of Performance</a:t>
            </a:r>
            <a:endParaRPr lang="en-GB" sz="2400" dirty="0">
              <a:latin typeface="+mj-lt"/>
            </a:endParaRPr>
          </a:p>
        </p:txBody>
      </p:sp>
      <p:grpSp>
        <p:nvGrpSpPr>
          <p:cNvPr id="18" name="Group 17"/>
          <p:cNvGrpSpPr/>
          <p:nvPr/>
        </p:nvGrpSpPr>
        <p:grpSpPr>
          <a:xfrm>
            <a:off x="297708" y="2543939"/>
            <a:ext cx="1531091" cy="746126"/>
            <a:chOff x="241298" y="1376362"/>
            <a:chExt cx="1911802" cy="746126"/>
          </a:xfrm>
        </p:grpSpPr>
        <p:sp>
          <p:nvSpPr>
            <p:cNvPr id="19" name="AutoShape 4"/>
            <p:cNvSpPr>
              <a:spLocks noChangeArrowheads="1"/>
            </p:cNvSpPr>
            <p:nvPr/>
          </p:nvSpPr>
          <p:spPr bwMode="auto">
            <a:xfrm>
              <a:off x="241298" y="1376362"/>
              <a:ext cx="969279" cy="746125"/>
            </a:xfrm>
            <a:prstGeom prst="roundRect">
              <a:avLst>
                <a:gd name="adj" fmla="val 16667"/>
              </a:avLst>
            </a:prstGeom>
            <a:blipFill dpi="0" rotWithShape="1">
              <a:blip r:embed="rId3" cstate="email">
                <a:extLst>
                  <a:ext uri="{28A0092B-C50C-407E-A947-70E740481C1C}">
                    <a14:useLocalDpi xmlns:a14="http://schemas.microsoft.com/office/drawing/2010/main"/>
                  </a:ext>
                </a:extLst>
              </a:blip>
              <a:srcRect/>
              <a:stretch>
                <a:fillRect/>
              </a:stretch>
            </a:blipFill>
            <a:ln w="2857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000000"/>
                </a:solidFill>
              </a:endParaRPr>
            </a:p>
          </p:txBody>
        </p:sp>
        <p:sp>
          <p:nvSpPr>
            <p:cNvPr id="20" name="Rounded Rectangle 19"/>
            <p:cNvSpPr/>
            <p:nvPr/>
          </p:nvSpPr>
          <p:spPr>
            <a:xfrm>
              <a:off x="241299" y="1376362"/>
              <a:ext cx="1911801" cy="74612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grpSp>
        <p:nvGrpSpPr>
          <p:cNvPr id="21" name="Group 20"/>
          <p:cNvGrpSpPr/>
          <p:nvPr/>
        </p:nvGrpSpPr>
        <p:grpSpPr>
          <a:xfrm>
            <a:off x="3530309" y="2545528"/>
            <a:ext cx="1531459" cy="747713"/>
            <a:chOff x="2603023" y="1376362"/>
            <a:chExt cx="1911801" cy="747713"/>
          </a:xfrm>
        </p:grpSpPr>
        <p:sp>
          <p:nvSpPr>
            <p:cNvPr id="22" name="AutoShape 6"/>
            <p:cNvSpPr>
              <a:spLocks noChangeArrowheads="1"/>
            </p:cNvSpPr>
            <p:nvPr/>
          </p:nvSpPr>
          <p:spPr bwMode="auto">
            <a:xfrm>
              <a:off x="2603023" y="1377950"/>
              <a:ext cx="955900" cy="746125"/>
            </a:xfrm>
            <a:prstGeom prst="roundRect">
              <a:avLst>
                <a:gd name="adj" fmla="val 16667"/>
              </a:avLst>
            </a:prstGeom>
            <a:blipFill dpi="0" rotWithShape="1">
              <a:blip r:embed="rId4" cstate="email">
                <a:extLst>
                  <a:ext uri="{28A0092B-C50C-407E-A947-70E740481C1C}">
                    <a14:useLocalDpi xmlns:a14="http://schemas.microsoft.com/office/drawing/2010/main"/>
                  </a:ext>
                </a:extLst>
              </a:blip>
              <a:srcRect/>
              <a:stretch>
                <a:fillRect/>
              </a:stretch>
            </a:blipFill>
            <a:ln w="2857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0000"/>
                </a:solidFill>
              </a:endParaRPr>
            </a:p>
          </p:txBody>
        </p:sp>
        <p:sp>
          <p:nvSpPr>
            <p:cNvPr id="23" name="Rounded Rectangle 22"/>
            <p:cNvSpPr/>
            <p:nvPr/>
          </p:nvSpPr>
          <p:spPr>
            <a:xfrm>
              <a:off x="2603023" y="1376362"/>
              <a:ext cx="1911801" cy="74612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grpSp>
        <p:nvGrpSpPr>
          <p:cNvPr id="24" name="Group 23"/>
          <p:cNvGrpSpPr/>
          <p:nvPr/>
        </p:nvGrpSpPr>
        <p:grpSpPr>
          <a:xfrm>
            <a:off x="5137487" y="2543939"/>
            <a:ext cx="1483678" cy="747714"/>
            <a:chOff x="5080091" y="1376362"/>
            <a:chExt cx="1911801" cy="747714"/>
          </a:xfrm>
        </p:grpSpPr>
        <p:sp>
          <p:nvSpPr>
            <p:cNvPr id="25" name="AutoShape 5"/>
            <p:cNvSpPr>
              <a:spLocks noChangeArrowheads="1"/>
            </p:cNvSpPr>
            <p:nvPr/>
          </p:nvSpPr>
          <p:spPr bwMode="auto">
            <a:xfrm>
              <a:off x="5082364" y="1377951"/>
              <a:ext cx="953627" cy="746125"/>
            </a:xfrm>
            <a:prstGeom prst="roundRect">
              <a:avLst>
                <a:gd name="adj" fmla="val 16667"/>
              </a:avLst>
            </a:prstGeom>
            <a:blipFill dpi="0" rotWithShape="1">
              <a:blip r:embed="rId5" cstate="email">
                <a:extLst>
                  <a:ext uri="{28A0092B-C50C-407E-A947-70E740481C1C}">
                    <a14:useLocalDpi xmlns:a14="http://schemas.microsoft.com/office/drawing/2010/main"/>
                  </a:ext>
                </a:extLst>
              </a:blip>
              <a:srcRect/>
              <a:stretch>
                <a:fillRect/>
              </a:stretch>
            </a:blipFill>
            <a:ln w="2857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0000"/>
                </a:solidFill>
              </a:endParaRPr>
            </a:p>
          </p:txBody>
        </p:sp>
        <p:sp>
          <p:nvSpPr>
            <p:cNvPr id="26" name="Rounded Rectangle 25"/>
            <p:cNvSpPr/>
            <p:nvPr/>
          </p:nvSpPr>
          <p:spPr>
            <a:xfrm>
              <a:off x="5080091" y="1376362"/>
              <a:ext cx="1911801" cy="74612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sp>
        <p:nvSpPr>
          <p:cNvPr id="32" name="BDRC_4_Score_Email"/>
          <p:cNvSpPr/>
          <p:nvPr/>
        </p:nvSpPr>
        <p:spPr>
          <a:xfrm>
            <a:off x="4134090" y="2807976"/>
            <a:ext cx="1130993"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2000" b="1" dirty="0" smtClean="0">
                <a:solidFill>
                  <a:srgbClr val="000000"/>
                </a:solidFill>
              </a:rPr>
              <a:t>87.7%</a:t>
            </a:r>
            <a:endParaRPr lang="en-GB" sz="2000" b="1" dirty="0">
              <a:solidFill>
                <a:srgbClr val="000000"/>
              </a:solidFill>
            </a:endParaRPr>
          </a:p>
        </p:txBody>
      </p:sp>
      <p:sp>
        <p:nvSpPr>
          <p:cNvPr id="33" name="BDRC_4_Score_Web"/>
          <p:cNvSpPr/>
          <p:nvPr/>
        </p:nvSpPr>
        <p:spPr>
          <a:xfrm>
            <a:off x="5753882" y="2807976"/>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2000" b="1" dirty="0" smtClean="0">
                <a:solidFill>
                  <a:srgbClr val="000000"/>
                </a:solidFill>
              </a:rPr>
              <a:t>81.1%</a:t>
            </a:r>
            <a:endParaRPr lang="en-GB" sz="2000" b="1" dirty="0">
              <a:solidFill>
                <a:srgbClr val="000000"/>
              </a:solidFill>
            </a:endParaRPr>
          </a:p>
        </p:txBody>
      </p:sp>
      <p:sp>
        <p:nvSpPr>
          <p:cNvPr id="34" name="Rounded Rectangle 33"/>
          <p:cNvSpPr/>
          <p:nvPr/>
        </p:nvSpPr>
        <p:spPr>
          <a:xfrm>
            <a:off x="249467" y="2162844"/>
            <a:ext cx="6416301" cy="219077"/>
          </a:xfrm>
          <a:prstGeom prst="roundRect">
            <a:avLst/>
          </a:prstGeom>
        </p:spPr>
        <p:style>
          <a:lnRef idx="0">
            <a:schemeClr val="accent2"/>
          </a:lnRef>
          <a:fillRef idx="1003">
            <a:schemeClr val="lt2"/>
          </a:fillRef>
          <a:effectRef idx="3">
            <a:schemeClr val="accent2"/>
          </a:effectRef>
          <a:fontRef idx="minor">
            <a:schemeClr val="lt1"/>
          </a:fontRef>
        </p:style>
        <p:txBody>
          <a:bodyPr rtlCol="0" anchor="ctr"/>
          <a:lstStyle/>
          <a:p>
            <a:pPr algn="ctr"/>
            <a:r>
              <a:rPr lang="en-GB" sz="1100" b="1" dirty="0" smtClean="0">
                <a:solidFill>
                  <a:srgbClr val="000000"/>
                </a:solidFill>
              </a:rPr>
              <a:t>Channel Breakdown</a:t>
            </a:r>
            <a:endParaRPr lang="en-GB" sz="1100" b="1" dirty="0">
              <a:solidFill>
                <a:srgbClr val="000000"/>
              </a:solidFill>
            </a:endParaRPr>
          </a:p>
        </p:txBody>
      </p:sp>
      <p:sp>
        <p:nvSpPr>
          <p:cNvPr id="35" name="Rounded Rectangle 34"/>
          <p:cNvSpPr/>
          <p:nvPr/>
        </p:nvSpPr>
        <p:spPr>
          <a:xfrm>
            <a:off x="249467" y="3546846"/>
            <a:ext cx="6416301" cy="219077"/>
          </a:xfrm>
          <a:prstGeom prst="roundRect">
            <a:avLst/>
          </a:prstGeom>
        </p:spPr>
        <p:style>
          <a:lnRef idx="0">
            <a:schemeClr val="accent2"/>
          </a:lnRef>
          <a:fillRef idx="1003">
            <a:schemeClr val="lt2"/>
          </a:fillRef>
          <a:effectRef idx="3">
            <a:schemeClr val="accent2"/>
          </a:effectRef>
          <a:fontRef idx="minor">
            <a:schemeClr val="lt1"/>
          </a:fontRef>
        </p:style>
        <p:txBody>
          <a:bodyPr rtlCol="0" anchor="ctr"/>
          <a:lstStyle/>
          <a:p>
            <a:pPr algn="ctr"/>
            <a:r>
              <a:rPr lang="en-GB" sz="1100" b="1" dirty="0" smtClean="0">
                <a:solidFill>
                  <a:srgbClr val="000000"/>
                </a:solidFill>
              </a:rPr>
              <a:t>Telephone: Sectional Breakdown</a:t>
            </a:r>
            <a:endParaRPr lang="en-GB" sz="1100" b="1" dirty="0">
              <a:solidFill>
                <a:srgbClr val="000000"/>
              </a:solidFill>
            </a:endParaRPr>
          </a:p>
        </p:txBody>
      </p:sp>
      <p:sp>
        <p:nvSpPr>
          <p:cNvPr id="36" name="Rounded Rectangle 35"/>
          <p:cNvSpPr/>
          <p:nvPr/>
        </p:nvSpPr>
        <p:spPr>
          <a:xfrm>
            <a:off x="956350" y="2604125"/>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000" dirty="0" smtClean="0">
                <a:solidFill>
                  <a:srgbClr val="000000"/>
                </a:solidFill>
              </a:rPr>
              <a:t>Telephone</a:t>
            </a:r>
            <a:endParaRPr lang="en-GB" sz="2000" b="1" dirty="0">
              <a:solidFill>
                <a:srgbClr val="000000"/>
              </a:solidFill>
            </a:endParaRPr>
          </a:p>
        </p:txBody>
      </p:sp>
      <p:sp>
        <p:nvSpPr>
          <p:cNvPr id="37" name="Rounded Rectangle 36"/>
          <p:cNvSpPr/>
          <p:nvPr/>
        </p:nvSpPr>
        <p:spPr>
          <a:xfrm>
            <a:off x="5737250" y="2590276"/>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000" dirty="0" smtClean="0">
                <a:solidFill>
                  <a:srgbClr val="000000"/>
                </a:solidFill>
              </a:rPr>
              <a:t>Web / RFP</a:t>
            </a:r>
            <a:endParaRPr lang="en-GB" sz="2000" b="1" dirty="0">
              <a:solidFill>
                <a:srgbClr val="000000"/>
              </a:solidFill>
            </a:endParaRPr>
          </a:p>
        </p:txBody>
      </p:sp>
      <p:sp>
        <p:nvSpPr>
          <p:cNvPr id="39" name="Rounded Rectangle 38"/>
          <p:cNvSpPr/>
          <p:nvPr/>
        </p:nvSpPr>
        <p:spPr>
          <a:xfrm>
            <a:off x="4193920" y="2612051"/>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000" dirty="0" smtClean="0">
                <a:solidFill>
                  <a:srgbClr val="000000"/>
                </a:solidFill>
              </a:rPr>
              <a:t>Email</a:t>
            </a:r>
            <a:endParaRPr lang="en-GB" sz="2000" b="1" dirty="0">
              <a:solidFill>
                <a:srgbClr val="000000"/>
              </a:solidFill>
            </a:endParaRPr>
          </a:p>
        </p:txBody>
      </p:sp>
      <p:sp>
        <p:nvSpPr>
          <p:cNvPr id="62" name="Rounded Rectangle 61"/>
          <p:cNvSpPr/>
          <p:nvPr/>
        </p:nvSpPr>
        <p:spPr>
          <a:xfrm>
            <a:off x="176213" y="918202"/>
            <a:ext cx="4570926" cy="9620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smtClean="0">
                <a:solidFill>
                  <a:srgbClr val="000000"/>
                </a:solidFill>
              </a:rPr>
              <a:t>Overall Score</a:t>
            </a:r>
          </a:p>
          <a:p>
            <a:r>
              <a:rPr lang="en-GB" sz="2000" b="1" dirty="0">
                <a:solidFill>
                  <a:schemeClr val="tx1"/>
                </a:solidFill>
              </a:rPr>
              <a:t>&lt;DEMENSE&gt;</a:t>
            </a:r>
          </a:p>
          <a:p>
            <a:r>
              <a:rPr lang="en-GB" sz="1100" dirty="0" smtClean="0">
                <a:solidFill>
                  <a:srgbClr val="000000"/>
                </a:solidFill>
              </a:rPr>
              <a:t>C&amp;E Telephone &amp; Electronic Enquiries Combined</a:t>
            </a:r>
          </a:p>
          <a:p>
            <a:r>
              <a:rPr lang="en-GB" sz="1100" dirty="0" smtClean="0">
                <a:solidFill>
                  <a:schemeClr val="tx1"/>
                </a:solidFill>
              </a:rPr>
              <a:t>Month</a:t>
            </a:r>
            <a:endParaRPr lang="en-GB" sz="1100" dirty="0">
              <a:solidFill>
                <a:schemeClr val="tx1"/>
              </a:solidFill>
            </a:endParaRPr>
          </a:p>
        </p:txBody>
      </p:sp>
      <p:sp>
        <p:nvSpPr>
          <p:cNvPr id="3" name="Rounded Rectangle 2"/>
          <p:cNvSpPr/>
          <p:nvPr/>
        </p:nvSpPr>
        <p:spPr bwMode="auto">
          <a:xfrm>
            <a:off x="6968836" y="918203"/>
            <a:ext cx="2743200" cy="5239686"/>
          </a:xfrm>
          <a:prstGeom prst="roundRect">
            <a:avLst>
              <a:gd name="adj" fmla="val 5051"/>
            </a:avLst>
          </a:prstGeom>
          <a:solidFill>
            <a:schemeClr val="accent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GB" sz="2400" smtClean="0">
              <a:solidFill>
                <a:srgbClr val="000000"/>
              </a:solidFill>
            </a:endParaRPr>
          </a:p>
        </p:txBody>
      </p:sp>
      <p:sp>
        <p:nvSpPr>
          <p:cNvPr id="48" name="Rounded Rectangle 47"/>
          <p:cNvSpPr/>
          <p:nvPr/>
        </p:nvSpPr>
        <p:spPr>
          <a:xfrm>
            <a:off x="6968836" y="927721"/>
            <a:ext cx="2743199"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200" b="1" dirty="0">
                <a:solidFill>
                  <a:schemeClr val="tx1"/>
                </a:solidFill>
              </a:rPr>
              <a:t>Top Ten - &lt;MONTH&gt; &lt;YYYY&gt;</a:t>
            </a:r>
            <a:endParaRPr lang="en-GB" sz="900" b="1" dirty="0">
              <a:solidFill>
                <a:schemeClr val="tx1"/>
              </a:solidFill>
            </a:endParaRPr>
          </a:p>
        </p:txBody>
      </p:sp>
      <p:sp>
        <p:nvSpPr>
          <p:cNvPr id="64" name="Rounded Rectangle 63"/>
          <p:cNvSpPr/>
          <p:nvPr/>
        </p:nvSpPr>
        <p:spPr>
          <a:xfrm>
            <a:off x="6968836" y="3480021"/>
            <a:ext cx="2743199"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200" b="1" dirty="0">
                <a:solidFill>
                  <a:schemeClr val="tx1"/>
                </a:solidFill>
              </a:rPr>
              <a:t>Top Ten - YTD &lt;YYYY&gt;</a:t>
            </a:r>
            <a:endParaRPr lang="en-GB" sz="900" b="1" dirty="0">
              <a:solidFill>
                <a:schemeClr val="tx1"/>
              </a:solidFill>
            </a:endParaRPr>
          </a:p>
        </p:txBody>
      </p:sp>
      <p:sp>
        <p:nvSpPr>
          <p:cNvPr id="59" name="TextBox 58"/>
          <p:cNvSpPr txBox="1"/>
          <p:nvPr/>
        </p:nvSpPr>
        <p:spPr>
          <a:xfrm>
            <a:off x="0" y="0"/>
            <a:ext cx="529312" cy="215444"/>
          </a:xfrm>
          <a:prstGeom prst="rect">
            <a:avLst/>
          </a:prstGeom>
          <a:noFill/>
        </p:spPr>
        <p:txBody>
          <a:bodyPr wrap="none" rtlCol="0">
            <a:spAutoFit/>
          </a:bodyPr>
          <a:lstStyle/>
          <a:p>
            <a:r>
              <a:rPr lang="en-US" sz="800" dirty="0" smtClean="0">
                <a:solidFill>
                  <a:srgbClr val="FFFFFF"/>
                </a:solidFill>
              </a:rPr>
              <a:t>Slide05</a:t>
            </a:r>
            <a:endParaRPr lang="en-GB" sz="800" dirty="0">
              <a:solidFill>
                <a:srgbClr val="FFFFFF"/>
              </a:solidFill>
            </a:endParaRPr>
          </a:p>
        </p:txBody>
      </p:sp>
      <p:sp>
        <p:nvSpPr>
          <p:cNvPr id="77" name="Rounded Rectangle 19"/>
          <p:cNvSpPr/>
          <p:nvPr/>
        </p:nvSpPr>
        <p:spPr>
          <a:xfrm>
            <a:off x="1903232" y="2543939"/>
            <a:ext cx="1551700" cy="74612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79" name="Rounded Rectangle 35"/>
          <p:cNvSpPr/>
          <p:nvPr/>
        </p:nvSpPr>
        <p:spPr>
          <a:xfrm>
            <a:off x="2573916" y="2604126"/>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000" dirty="0" smtClean="0">
                <a:solidFill>
                  <a:srgbClr val="000000"/>
                </a:solidFill>
              </a:rPr>
              <a:t>Quick Check</a:t>
            </a:r>
            <a:endParaRPr lang="en-GB" sz="2000" b="1" dirty="0">
              <a:solidFill>
                <a:srgbClr val="000000"/>
              </a:solidFill>
            </a:endParaRPr>
          </a:p>
        </p:txBody>
      </p:sp>
      <p:pic>
        <p:nvPicPr>
          <p:cNvPr id="1026" name="Picture 2" descr="Image result for picture of clock"/>
          <p:cNvPicPr>
            <a:picLocks noChangeAspect="1" noChangeArrowheads="1"/>
          </p:cNvPicPr>
          <p:nvPr/>
        </p:nvPicPr>
        <p:blipFill rotWithShape="1">
          <a:blip r:embed="rId6">
            <a:extLst>
              <a:ext uri="{28A0092B-C50C-407E-A947-70E740481C1C}">
                <a14:useLocalDpi xmlns:a14="http://schemas.microsoft.com/office/drawing/2010/main" val="0"/>
              </a:ext>
            </a:extLst>
          </a:blip>
          <a:srcRect r="34490" b="13237"/>
          <a:stretch/>
        </p:blipFill>
        <p:spPr bwMode="auto">
          <a:xfrm>
            <a:off x="1974700" y="2612051"/>
            <a:ext cx="704382" cy="607029"/>
          </a:xfrm>
          <a:prstGeom prst="rect">
            <a:avLst/>
          </a:prstGeom>
          <a:noFill/>
          <a:extLst>
            <a:ext uri="{909E8E84-426E-40DD-AFC4-6F175D3DCCD1}">
              <a14:hiddenFill xmlns:a14="http://schemas.microsoft.com/office/drawing/2010/main">
                <a:solidFill>
                  <a:srgbClr val="FFFFFF"/>
                </a:solidFill>
              </a14:hiddenFill>
            </a:ext>
          </a:extLst>
        </p:spPr>
      </p:pic>
      <p:sp>
        <p:nvSpPr>
          <p:cNvPr id="75" name="BDRC_4_Overall_EXCL"/>
          <p:cNvSpPr/>
          <p:nvPr/>
        </p:nvSpPr>
        <p:spPr>
          <a:xfrm>
            <a:off x="5213950" y="918203"/>
            <a:ext cx="1451818" cy="742948"/>
          </a:xfrm>
          <a:prstGeom prst="roundRect">
            <a:avLst/>
          </a:prstGeom>
        </p:spPr>
        <p:style>
          <a:lnRef idx="0">
            <a:schemeClr val="accent2"/>
          </a:lnRef>
          <a:fillRef idx="1003">
            <a:schemeClr val="lt2"/>
          </a:fillRef>
          <a:effectRef idx="3">
            <a:schemeClr val="accent2"/>
          </a:effectRef>
          <a:fontRef idx="minor">
            <a:schemeClr val="lt1"/>
          </a:fontRef>
        </p:style>
        <p:txBody>
          <a:bodyPr rtlCol="0" anchor="ctr"/>
          <a:lstStyle/>
          <a:p>
            <a:pPr algn="ctr"/>
            <a:r>
              <a:rPr lang="en-GB" sz="3200" b="1" dirty="0" smtClean="0">
                <a:solidFill>
                  <a:srgbClr val="000000"/>
                </a:solidFill>
              </a:rPr>
              <a:t>78.9%</a:t>
            </a:r>
          </a:p>
          <a:p>
            <a:pPr algn="ctr"/>
            <a:r>
              <a:rPr lang="de-DE" sz="900" i="1" dirty="0" smtClean="0">
                <a:solidFill>
                  <a:srgbClr val="000000"/>
                </a:solidFill>
              </a:rPr>
              <a:t>Excl. Quick Check</a:t>
            </a:r>
            <a:endParaRPr lang="en-GB" sz="900" i="1" dirty="0">
              <a:solidFill>
                <a:srgbClr val="000000"/>
              </a:solidFill>
            </a:endParaRPr>
          </a:p>
        </p:txBody>
      </p:sp>
      <p:sp>
        <p:nvSpPr>
          <p:cNvPr id="76" name="BDRC_4_Overall_EXCL_Prev_Month"/>
          <p:cNvSpPr/>
          <p:nvPr/>
        </p:nvSpPr>
        <p:spPr>
          <a:xfrm>
            <a:off x="5114086" y="1661148"/>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100" i="1" dirty="0" smtClean="0">
                <a:solidFill>
                  <a:srgbClr val="000000"/>
                </a:solidFill>
              </a:rPr>
              <a:t>+0.1%</a:t>
            </a:r>
            <a:endParaRPr lang="en-GB" sz="800" dirty="0">
              <a:solidFill>
                <a:srgbClr val="000000"/>
              </a:solidFill>
            </a:endParaRPr>
          </a:p>
        </p:txBody>
      </p:sp>
      <p:sp>
        <p:nvSpPr>
          <p:cNvPr id="80" name="BDRC_4_Overall_EXCL_YTD"/>
          <p:cNvSpPr/>
          <p:nvPr/>
        </p:nvSpPr>
        <p:spPr>
          <a:xfrm>
            <a:off x="5873695" y="1678400"/>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100" i="1" dirty="0" smtClean="0">
                <a:solidFill>
                  <a:srgbClr val="000000"/>
                </a:solidFill>
              </a:rPr>
              <a:t>78.9%</a:t>
            </a:r>
            <a:endParaRPr lang="en-GB" sz="800" dirty="0">
              <a:solidFill>
                <a:srgbClr val="000000"/>
              </a:solidFill>
            </a:endParaRPr>
          </a:p>
        </p:txBody>
      </p:sp>
      <p:sp>
        <p:nvSpPr>
          <p:cNvPr id="82" name="Rounded Rectangle 39"/>
          <p:cNvSpPr/>
          <p:nvPr/>
        </p:nvSpPr>
        <p:spPr>
          <a:xfrm>
            <a:off x="5135861" y="1813548"/>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i="1" dirty="0" smtClean="0">
                <a:solidFill>
                  <a:srgbClr val="000000"/>
                </a:solidFill>
              </a:rPr>
              <a:t>from </a:t>
            </a:r>
            <a:r>
              <a:rPr lang="en-GB" sz="800" i="1" dirty="0" err="1" smtClean="0">
                <a:solidFill>
                  <a:srgbClr val="000000"/>
                </a:solidFill>
              </a:rPr>
              <a:t>prev</a:t>
            </a:r>
            <a:r>
              <a:rPr lang="en-GB" sz="800" i="1" dirty="0" smtClean="0">
                <a:solidFill>
                  <a:srgbClr val="000000"/>
                </a:solidFill>
              </a:rPr>
              <a:t> month</a:t>
            </a:r>
            <a:endParaRPr lang="en-GB" sz="800" dirty="0">
              <a:solidFill>
                <a:srgbClr val="000000"/>
              </a:solidFill>
            </a:endParaRPr>
          </a:p>
        </p:txBody>
      </p:sp>
      <p:sp>
        <p:nvSpPr>
          <p:cNvPr id="83" name="Rounded Rectangle 40"/>
          <p:cNvSpPr/>
          <p:nvPr/>
        </p:nvSpPr>
        <p:spPr>
          <a:xfrm>
            <a:off x="5842358" y="1816950"/>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i="1" dirty="0"/>
              <a:t>Year to Date</a:t>
            </a:r>
            <a:endParaRPr lang="en-GB" sz="800" dirty="0"/>
          </a:p>
        </p:txBody>
      </p:sp>
      <p:graphicFrame>
        <p:nvGraphicFramePr>
          <p:cNvPr id="81" name="BDRC_4_tbl_1"/>
          <p:cNvGraphicFramePr>
            <a:graphicFrameLocks noGrp="1"/>
          </p:cNvGraphicFramePr>
          <p:nvPr>
            <p:extLst>
              <p:ext uri="{D42A27DB-BD31-4B8C-83A1-F6EECF244321}">
                <p14:modId xmlns:p14="http://schemas.microsoft.com/office/powerpoint/2010/main" val="2175259038"/>
              </p:ext>
            </p:extLst>
          </p:nvPr>
        </p:nvGraphicFramePr>
        <p:xfrm>
          <a:off x="7108936" y="1315762"/>
          <a:ext cx="2505025" cy="2132318"/>
        </p:xfrm>
        <a:graphic>
          <a:graphicData uri="http://schemas.openxmlformats.org/drawingml/2006/table">
            <a:tbl>
              <a:tblPr/>
              <a:tblGrid>
                <a:gridCol w="1869333"/>
                <a:gridCol w="635692"/>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London Stansted Airp...</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Newport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Basel</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Vienna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 Istanbul Cluster</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Sofia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Portsmouth</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Malta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Munich Park</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Rome Cavalieri, Waldorf Ast...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9" name="BDRC_4_tbl_2"/>
          <p:cNvGraphicFramePr>
            <a:graphicFrameLocks noGrp="1"/>
          </p:cNvGraphicFramePr>
          <p:nvPr>
            <p:extLst>
              <p:ext uri="{D42A27DB-BD31-4B8C-83A1-F6EECF244321}">
                <p14:modId xmlns:p14="http://schemas.microsoft.com/office/powerpoint/2010/main" val="1037917633"/>
              </p:ext>
            </p:extLst>
          </p:nvPr>
        </p:nvGraphicFramePr>
        <p:xfrm>
          <a:off x="7087922" y="3845403"/>
          <a:ext cx="2505025" cy="2132318"/>
        </p:xfrm>
        <a:graphic>
          <a:graphicData uri="http://schemas.openxmlformats.org/drawingml/2006/table">
            <a:tbl>
              <a:tblPr/>
              <a:tblGrid>
                <a:gridCol w="1869333"/>
                <a:gridCol w="635692"/>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London Stansted Airp...</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Newport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Basel</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Vienna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 Istanbul Cluster</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Sofia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Portsmouth</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Malta</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Hilton Munich Park</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r h="2138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750" b="0" i="0" u="none" strike="noStrike" cap="none" normalizeH="0" baseline="0" dirty="0" smtClean="0">
                          <a:ln>
                            <a:noFill/>
                          </a:ln>
                          <a:solidFill>
                            <a:schemeClr val="tx1"/>
                          </a:solidFill>
                          <a:effectLst/>
                          <a:latin typeface="Arial" charset="0"/>
                        </a:rPr>
                        <a:t>Rome Cavalieri, Waldorf Ast...</a:t>
                      </a:r>
                      <a:endParaRPr kumimoji="0" lang="en-US" sz="750" b="0" i="0" u="none" strike="noStrike" cap="none" normalizeH="0" baseline="0" dirty="0" smtClean="0">
                        <a:ln>
                          <a:noFill/>
                        </a:ln>
                        <a:solidFill>
                          <a:schemeClr val="tx1"/>
                        </a:solidFill>
                        <a:effectLst/>
                        <a:latin typeface="Arial" charset="0"/>
                      </a:endParaRPr>
                    </a:p>
                  </a:txBody>
                  <a:tcPr marL="54000" marR="54000" marT="45721" marB="4572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750" b="1" i="0" u="none" strike="noStrike" cap="none" normalizeH="0" baseline="0" dirty="0" smtClean="0">
                          <a:ln>
                            <a:noFill/>
                          </a:ln>
                          <a:solidFill>
                            <a:schemeClr val="tx1"/>
                          </a:solidFill>
                          <a:effectLst/>
                          <a:latin typeface="Arial" charset="0"/>
                        </a:rPr>
                        <a:t>x</a:t>
                      </a:r>
                    </a:p>
                  </a:txBody>
                  <a:tcPr marL="36000" marR="36000" marT="46801" marB="46801" anchor="ctr" horzOverflow="overflow">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BDRC_4_Score_Telephone"/>
          <p:cNvSpPr txBox="1"/>
          <p:nvPr/>
        </p:nvSpPr>
        <p:spPr>
          <a:xfrm>
            <a:off x="963417" y="2858695"/>
            <a:ext cx="940759" cy="369332"/>
          </a:xfrm>
          <a:prstGeom prst="rect">
            <a:avLst/>
          </a:prstGeom>
          <a:noFill/>
        </p:spPr>
        <p:txBody>
          <a:bodyPr wrap="square" rtlCol="0">
            <a:spAutoFit/>
          </a:bodyPr>
          <a:lstStyle/>
          <a:p>
            <a:r>
              <a:rPr lang="en-US" b="1" dirty="0" smtClean="0"/>
              <a:t>89.9%</a:t>
            </a:r>
          </a:p>
        </p:txBody>
      </p:sp>
      <p:sp>
        <p:nvSpPr>
          <p:cNvPr id="8" name="BDRC_4_Score_Overall"/>
          <p:cNvSpPr txBox="1"/>
          <p:nvPr/>
        </p:nvSpPr>
        <p:spPr>
          <a:xfrm>
            <a:off x="2631654" y="2864457"/>
            <a:ext cx="838691" cy="369332"/>
          </a:xfrm>
          <a:prstGeom prst="rect">
            <a:avLst/>
          </a:prstGeom>
          <a:noFill/>
        </p:spPr>
        <p:txBody>
          <a:bodyPr wrap="none" rtlCol="0">
            <a:spAutoFit/>
          </a:bodyPr>
          <a:lstStyle/>
          <a:p>
            <a:r>
              <a:rPr lang="en-US" b="1" dirty="0" smtClean="0"/>
              <a:t>45.0%</a:t>
            </a:r>
          </a:p>
        </p:txBody>
      </p:sp>
      <p:sp>
        <p:nvSpPr>
          <p:cNvPr id="61" name="BDRC_4_Overall_Score"/>
          <p:cNvSpPr/>
          <p:nvPr/>
        </p:nvSpPr>
        <p:spPr>
          <a:xfrm>
            <a:off x="3557296" y="905854"/>
            <a:ext cx="1451818" cy="764815"/>
          </a:xfrm>
          <a:prstGeom prst="roundRect">
            <a:avLst/>
          </a:prstGeom>
        </p:spPr>
        <p:style>
          <a:lnRef idx="0">
            <a:schemeClr val="accent2"/>
          </a:lnRef>
          <a:fillRef idx="1003">
            <a:schemeClr val="l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200" b="1" dirty="0" smtClean="0">
                <a:solidFill>
                  <a:schemeClr val="tx1"/>
                </a:solidFill>
              </a:rPr>
              <a:t>84.6%</a:t>
            </a:r>
            <a:br>
              <a:rPr lang="en-GB" sz="3200" b="1" dirty="0" smtClean="0">
                <a:solidFill>
                  <a:schemeClr val="tx1"/>
                </a:solidFill>
              </a:rPr>
            </a:br>
            <a:r>
              <a:rPr lang="de-DE" sz="900" i="1" dirty="0" smtClean="0">
                <a:solidFill>
                  <a:schemeClr val="tx1"/>
                </a:solidFill>
              </a:rPr>
              <a:t>Overall</a:t>
            </a:r>
            <a:endParaRPr lang="en-GB" sz="900" i="1" dirty="0">
              <a:solidFill>
                <a:schemeClr val="tx1"/>
              </a:solidFill>
            </a:endParaRPr>
          </a:p>
        </p:txBody>
      </p:sp>
      <p:sp>
        <p:nvSpPr>
          <p:cNvPr id="63" name="BDRC_4_Prev_Month"/>
          <p:cNvSpPr/>
          <p:nvPr/>
        </p:nvSpPr>
        <p:spPr>
          <a:xfrm>
            <a:off x="3474307" y="1664686"/>
            <a:ext cx="996950" cy="438153"/>
          </a:xfrm>
          <a:prstGeom prst="round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100" i="1" dirty="0" smtClean="0"/>
              <a:t>+2.9%</a:t>
            </a:r>
            <a:endParaRPr lang="en-GB" sz="800" dirty="0"/>
          </a:p>
        </p:txBody>
      </p:sp>
      <p:sp>
        <p:nvSpPr>
          <p:cNvPr id="66" name="BDRC_4_YTD"/>
          <p:cNvSpPr/>
          <p:nvPr/>
        </p:nvSpPr>
        <p:spPr>
          <a:xfrm>
            <a:off x="4352763" y="1664686"/>
            <a:ext cx="767879" cy="438153"/>
          </a:xfrm>
          <a:prstGeom prst="round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100" i="1" dirty="0" smtClean="0"/>
              <a:t>83.1%</a:t>
            </a:r>
            <a:endParaRPr lang="en-GB" sz="800" dirty="0"/>
          </a:p>
        </p:txBody>
      </p:sp>
      <p:sp>
        <p:nvSpPr>
          <p:cNvPr id="68" name="Rounded Rectangle 67"/>
          <p:cNvSpPr/>
          <p:nvPr/>
        </p:nvSpPr>
        <p:spPr>
          <a:xfrm>
            <a:off x="3505853" y="1817086"/>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i="1" dirty="0" smtClean="0"/>
              <a:t>from </a:t>
            </a:r>
            <a:r>
              <a:rPr lang="en-GB" sz="800" i="1" dirty="0" err="1" smtClean="0"/>
              <a:t>prev</a:t>
            </a:r>
            <a:r>
              <a:rPr lang="en-GB" sz="800" i="1" dirty="0" smtClean="0"/>
              <a:t> month</a:t>
            </a:r>
            <a:endParaRPr lang="en-GB" sz="800" dirty="0"/>
          </a:p>
        </p:txBody>
      </p:sp>
      <p:sp>
        <p:nvSpPr>
          <p:cNvPr id="69" name="Rounded Rectangle 68"/>
          <p:cNvSpPr/>
          <p:nvPr/>
        </p:nvSpPr>
        <p:spPr>
          <a:xfrm>
            <a:off x="4251851" y="1813869"/>
            <a:ext cx="996950" cy="43815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800" i="1" dirty="0" smtClean="0"/>
              <a:t>Year to Date</a:t>
            </a:r>
            <a:endParaRPr lang="en-GB" sz="800" dirty="0"/>
          </a:p>
        </p:txBody>
      </p:sp>
      <p:grpSp>
        <p:nvGrpSpPr>
          <p:cNvPr id="90" name="Group 89"/>
          <p:cNvGrpSpPr/>
          <p:nvPr/>
        </p:nvGrpSpPr>
        <p:grpSpPr>
          <a:xfrm>
            <a:off x="203073" y="3914371"/>
            <a:ext cx="6451854" cy="2243518"/>
            <a:chOff x="241299" y="3293128"/>
            <a:chExt cx="6451854" cy="2243518"/>
          </a:xfrm>
        </p:grpSpPr>
        <p:pic>
          <p:nvPicPr>
            <p:cNvPr id="91" name="Picture 90" descr="blackboard"/>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flipH="1">
              <a:off x="249467" y="3293128"/>
              <a:ext cx="6443686" cy="2243518"/>
            </a:xfrm>
            <a:prstGeom prst="roundRect">
              <a:avLst>
                <a:gd name="adj" fmla="val 7751"/>
              </a:avLst>
            </a:prstGeom>
            <a:noFill/>
            <a:extLst>
              <a:ext uri="{909E8E84-426E-40DD-AFC4-6F175D3DCCD1}">
                <a14:hiddenFill xmlns:a14="http://schemas.microsoft.com/office/drawing/2010/main">
                  <a:solidFill>
                    <a:srgbClr val="FFFFFF"/>
                  </a:solidFill>
                </a14:hiddenFill>
              </a:ext>
            </a:extLst>
          </p:spPr>
        </p:pic>
        <p:sp>
          <p:nvSpPr>
            <p:cNvPr id="93" name="Rectangle 92"/>
            <p:cNvSpPr>
              <a:spLocks noChangeArrowheads="1"/>
            </p:cNvSpPr>
            <p:nvPr/>
          </p:nvSpPr>
          <p:spPr bwMode="auto">
            <a:xfrm flipH="1">
              <a:off x="557708" y="3533775"/>
              <a:ext cx="5790079" cy="1602196"/>
            </a:xfrm>
            <a:prstGeom prst="rect">
              <a:avLst/>
            </a:prstGeom>
            <a:solidFill>
              <a:schemeClr val="tx1"/>
            </a:solidFill>
            <a:ln>
              <a:noFill/>
            </a:ln>
            <a:effectLst/>
            <a:extLst>
              <a:ext uri="{91240B29-F687-4F45-9708-019B960494DF}">
                <a14:hiddenLine xmlns:a14="http://schemas.microsoft.com/office/drawing/2010/main" w="1905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fontAlgn="base">
                <a:spcBef>
                  <a:spcPct val="0"/>
                </a:spcBef>
                <a:spcAft>
                  <a:spcPct val="0"/>
                </a:spcAft>
              </a:pPr>
              <a:endParaRPr lang="en-GB" dirty="0"/>
            </a:p>
          </p:txBody>
        </p:sp>
        <p:sp>
          <p:nvSpPr>
            <p:cNvPr id="94" name="Rounded Rectangle 93"/>
            <p:cNvSpPr/>
            <p:nvPr/>
          </p:nvSpPr>
          <p:spPr>
            <a:xfrm>
              <a:off x="241299" y="3293129"/>
              <a:ext cx="6443686" cy="2243517"/>
            </a:xfrm>
            <a:prstGeom prst="roundRect">
              <a:avLst>
                <a:gd name="adj" fmla="val 6478"/>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a:p>
          </p:txBody>
        </p:sp>
      </p:grpSp>
      <p:sp>
        <p:nvSpPr>
          <p:cNvPr id="99" name="TextBox 36"/>
          <p:cNvSpPr txBox="1"/>
          <p:nvPr/>
        </p:nvSpPr>
        <p:spPr>
          <a:xfrm>
            <a:off x="586919" y="4301991"/>
            <a:ext cx="852218"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GB" sz="1050" dirty="0" smtClean="0">
                <a:solidFill>
                  <a:schemeClr val="bg1"/>
                </a:solidFill>
              </a:rPr>
              <a:t>Selling Skills</a:t>
            </a:r>
            <a:endParaRPr lang="en-GB" dirty="0">
              <a:solidFill>
                <a:schemeClr val="bg1"/>
              </a:solidFill>
            </a:endParaRPr>
          </a:p>
        </p:txBody>
      </p:sp>
      <p:sp>
        <p:nvSpPr>
          <p:cNvPr id="103" name="TextBox 36"/>
          <p:cNvSpPr txBox="1"/>
          <p:nvPr/>
        </p:nvSpPr>
        <p:spPr>
          <a:xfrm>
            <a:off x="1573701" y="4296179"/>
            <a:ext cx="852218"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GB" sz="1050" dirty="0" smtClean="0">
                <a:solidFill>
                  <a:schemeClr val="bg1"/>
                </a:solidFill>
              </a:rPr>
              <a:t>Customer Ease</a:t>
            </a:r>
            <a:endParaRPr lang="en-GB" dirty="0">
              <a:solidFill>
                <a:schemeClr val="bg1"/>
              </a:solidFill>
            </a:endParaRPr>
          </a:p>
        </p:txBody>
      </p:sp>
      <p:sp>
        <p:nvSpPr>
          <p:cNvPr id="104" name="TextBox 36"/>
          <p:cNvSpPr txBox="1"/>
          <p:nvPr/>
        </p:nvSpPr>
        <p:spPr>
          <a:xfrm>
            <a:off x="2465380" y="4363687"/>
            <a:ext cx="1013592" cy="25391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GB" sz="1050" dirty="0" smtClean="0">
                <a:solidFill>
                  <a:schemeClr val="bg1"/>
                </a:solidFill>
              </a:rPr>
              <a:t>Connection</a:t>
            </a:r>
            <a:endParaRPr lang="en-GB" dirty="0">
              <a:solidFill>
                <a:schemeClr val="bg1"/>
              </a:solidFill>
            </a:endParaRPr>
          </a:p>
        </p:txBody>
      </p:sp>
      <p:sp>
        <p:nvSpPr>
          <p:cNvPr id="105" name="TextBox 36"/>
          <p:cNvSpPr txBox="1"/>
          <p:nvPr/>
        </p:nvSpPr>
        <p:spPr>
          <a:xfrm>
            <a:off x="3487064" y="4308502"/>
            <a:ext cx="852218"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GB" sz="1050" dirty="0" smtClean="0">
                <a:solidFill>
                  <a:schemeClr val="bg1"/>
                </a:solidFill>
              </a:rPr>
              <a:t>Service Delivery</a:t>
            </a:r>
            <a:endParaRPr lang="en-GB" dirty="0">
              <a:solidFill>
                <a:schemeClr val="bg1"/>
              </a:solidFill>
            </a:endParaRPr>
          </a:p>
        </p:txBody>
      </p:sp>
      <p:sp>
        <p:nvSpPr>
          <p:cNvPr id="106" name="TextBox 36"/>
          <p:cNvSpPr txBox="1"/>
          <p:nvPr/>
        </p:nvSpPr>
        <p:spPr>
          <a:xfrm>
            <a:off x="4450223" y="4318056"/>
            <a:ext cx="852218"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GB" sz="1050" dirty="0" smtClean="0">
                <a:solidFill>
                  <a:schemeClr val="bg1"/>
                </a:solidFill>
              </a:rPr>
              <a:t>Manner &amp; Approach</a:t>
            </a:r>
            <a:endParaRPr lang="en-GB" dirty="0">
              <a:solidFill>
                <a:schemeClr val="bg1"/>
              </a:solidFill>
            </a:endParaRPr>
          </a:p>
        </p:txBody>
      </p:sp>
      <p:sp>
        <p:nvSpPr>
          <p:cNvPr id="110" name="TextBox 36"/>
          <p:cNvSpPr txBox="1"/>
          <p:nvPr/>
        </p:nvSpPr>
        <p:spPr>
          <a:xfrm>
            <a:off x="5327773" y="4415712"/>
            <a:ext cx="852218" cy="25391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GB" sz="1050" dirty="0" smtClean="0">
                <a:solidFill>
                  <a:schemeClr val="bg1"/>
                </a:solidFill>
              </a:rPr>
              <a:t>Follow-up</a:t>
            </a:r>
            <a:endParaRPr lang="en-GB" dirty="0">
              <a:solidFill>
                <a:schemeClr val="bg1"/>
              </a:solidFill>
            </a:endParaRPr>
          </a:p>
        </p:txBody>
      </p:sp>
      <p:sp>
        <p:nvSpPr>
          <p:cNvPr id="114" name="BDRC_4_Selling_Skills"/>
          <p:cNvSpPr/>
          <p:nvPr/>
        </p:nvSpPr>
        <p:spPr>
          <a:xfrm rot="21259145">
            <a:off x="648748" y="4925445"/>
            <a:ext cx="809529" cy="3880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000" strike="noStrike" dirty="0">
                <a:solidFill>
                  <a:srgbClr val="FFFFFF"/>
                </a:solidFill>
                <a:latin typeface="Arial"/>
                <a:ea typeface="ＭＳ Ｐゴシック"/>
              </a:rPr>
              <a:t>81%</a:t>
            </a:r>
            <a:endParaRPr sz="2000" dirty="0"/>
          </a:p>
        </p:txBody>
      </p:sp>
      <p:sp>
        <p:nvSpPr>
          <p:cNvPr id="115" name="BDRC_4_Customer_Ease"/>
          <p:cNvSpPr/>
          <p:nvPr/>
        </p:nvSpPr>
        <p:spPr>
          <a:xfrm>
            <a:off x="1592132" y="4935932"/>
            <a:ext cx="833787" cy="3685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000" strike="noStrike" dirty="0">
                <a:solidFill>
                  <a:schemeClr val="bg1"/>
                </a:solidFill>
                <a:latin typeface="Arial"/>
                <a:ea typeface="ＭＳ Ｐゴシック"/>
              </a:rPr>
              <a:t>80%</a:t>
            </a:r>
            <a:endParaRPr sz="2000" dirty="0">
              <a:solidFill>
                <a:schemeClr val="bg1"/>
              </a:solidFill>
            </a:endParaRPr>
          </a:p>
        </p:txBody>
      </p:sp>
      <p:sp>
        <p:nvSpPr>
          <p:cNvPr id="116" name="BDRC_4_Connection"/>
          <p:cNvSpPr/>
          <p:nvPr/>
        </p:nvSpPr>
        <p:spPr>
          <a:xfrm rot="293356">
            <a:off x="2563313" y="4957374"/>
            <a:ext cx="874283" cy="3742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000" strike="noStrike" dirty="0">
                <a:solidFill>
                  <a:srgbClr val="FFFFFF"/>
                </a:solidFill>
                <a:latin typeface="Arial"/>
                <a:ea typeface="ＭＳ Ｐゴシック"/>
              </a:rPr>
              <a:t>100%</a:t>
            </a:r>
            <a:endParaRPr sz="2000" dirty="0"/>
          </a:p>
        </p:txBody>
      </p:sp>
      <p:sp>
        <p:nvSpPr>
          <p:cNvPr id="117" name="BDRC_4_Service_Delivery"/>
          <p:cNvSpPr txBox="1"/>
          <p:nvPr/>
        </p:nvSpPr>
        <p:spPr>
          <a:xfrm>
            <a:off x="3591075" y="4982124"/>
            <a:ext cx="704321" cy="400110"/>
          </a:xfrm>
          <a:prstGeom prst="rect">
            <a:avLst/>
          </a:prstGeom>
          <a:noFill/>
          <a:ln>
            <a:noFill/>
          </a:ln>
        </p:spPr>
        <p:txBody>
          <a:bodyPr wrap="square" rtlCol="0">
            <a:spAutoFit/>
          </a:bodyPr>
          <a:lstStyle/>
          <a:p>
            <a:r>
              <a:rPr lang="en-US" sz="2000" dirty="0" smtClean="0">
                <a:solidFill>
                  <a:schemeClr val="bg1"/>
                </a:solidFill>
              </a:rPr>
              <a:t>81%</a:t>
            </a:r>
          </a:p>
        </p:txBody>
      </p:sp>
      <p:sp>
        <p:nvSpPr>
          <p:cNvPr id="118" name="BDRC_4_Manner_Approach"/>
          <p:cNvSpPr txBox="1"/>
          <p:nvPr/>
        </p:nvSpPr>
        <p:spPr>
          <a:xfrm rot="21183452">
            <a:off x="4535152" y="4961606"/>
            <a:ext cx="770061" cy="400110"/>
          </a:xfrm>
          <a:prstGeom prst="rect">
            <a:avLst/>
          </a:prstGeom>
          <a:noFill/>
          <a:ln>
            <a:noFill/>
          </a:ln>
        </p:spPr>
        <p:txBody>
          <a:bodyPr wrap="square" rtlCol="0">
            <a:spAutoFit/>
          </a:bodyPr>
          <a:lstStyle/>
          <a:p>
            <a:r>
              <a:rPr lang="en-US" sz="2000" dirty="0" smtClean="0">
                <a:solidFill>
                  <a:schemeClr val="bg1"/>
                </a:solidFill>
              </a:rPr>
              <a:t>82%</a:t>
            </a:r>
            <a:endParaRPr lang="en-US" sz="2000" dirty="0">
              <a:solidFill>
                <a:schemeClr val="bg1"/>
              </a:solidFill>
            </a:endParaRPr>
          </a:p>
        </p:txBody>
      </p:sp>
      <p:sp>
        <p:nvSpPr>
          <p:cNvPr id="119" name="BDRC_4_Followup"/>
          <p:cNvSpPr txBox="1"/>
          <p:nvPr/>
        </p:nvSpPr>
        <p:spPr>
          <a:xfrm>
            <a:off x="5437997" y="4970215"/>
            <a:ext cx="734626" cy="400110"/>
          </a:xfrm>
          <a:prstGeom prst="rect">
            <a:avLst/>
          </a:prstGeom>
          <a:noFill/>
          <a:ln>
            <a:noFill/>
          </a:ln>
        </p:spPr>
        <p:txBody>
          <a:bodyPr wrap="square" rtlCol="0">
            <a:spAutoFit/>
          </a:bodyPr>
          <a:lstStyle/>
          <a:p>
            <a:r>
              <a:rPr lang="en-US" sz="2000" dirty="0" smtClean="0">
                <a:solidFill>
                  <a:schemeClr val="bg1"/>
                </a:solidFill>
              </a:rPr>
              <a:t>90%</a:t>
            </a:r>
            <a:endParaRPr lang="en-US" sz="1600" dirty="0" smtClean="0"/>
          </a:p>
        </p:txBody>
      </p:sp>
      <p:sp>
        <p:nvSpPr>
          <p:cNvPr id="120" name="Rounded Rectangle 119"/>
          <p:cNvSpPr/>
          <p:nvPr/>
        </p:nvSpPr>
        <p:spPr>
          <a:xfrm rot="21356164">
            <a:off x="651103" y="4783001"/>
            <a:ext cx="826401" cy="753094"/>
          </a:xfrm>
          <a:prstGeom prst="roundRect">
            <a:avLst/>
          </a:prstGeom>
          <a:no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sz="1400"/>
          </a:p>
        </p:txBody>
      </p:sp>
      <p:sp>
        <p:nvSpPr>
          <p:cNvPr id="123" name="Rounded Rectangle 122"/>
          <p:cNvSpPr/>
          <p:nvPr/>
        </p:nvSpPr>
        <p:spPr>
          <a:xfrm>
            <a:off x="1608200" y="4783002"/>
            <a:ext cx="826401" cy="753094"/>
          </a:xfrm>
          <a:prstGeom prst="roundRect">
            <a:avLst/>
          </a:prstGeom>
          <a:no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sz="1400"/>
          </a:p>
        </p:txBody>
      </p:sp>
      <p:sp>
        <p:nvSpPr>
          <p:cNvPr id="124" name="Rounded Rectangle 123"/>
          <p:cNvSpPr/>
          <p:nvPr/>
        </p:nvSpPr>
        <p:spPr>
          <a:xfrm rot="198219">
            <a:off x="2555988" y="4783002"/>
            <a:ext cx="826401" cy="753094"/>
          </a:xfrm>
          <a:prstGeom prst="roundRect">
            <a:avLst/>
          </a:prstGeom>
          <a:no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sz="1400">
              <a:solidFill>
                <a:schemeClr val="tx1"/>
              </a:solidFill>
            </a:endParaRPr>
          </a:p>
        </p:txBody>
      </p:sp>
      <p:sp>
        <p:nvSpPr>
          <p:cNvPr id="125" name="Rounded Rectangle 124"/>
          <p:cNvSpPr/>
          <p:nvPr/>
        </p:nvSpPr>
        <p:spPr>
          <a:xfrm>
            <a:off x="3515881" y="4783002"/>
            <a:ext cx="826401" cy="753094"/>
          </a:xfrm>
          <a:prstGeom prst="roundRect">
            <a:avLst/>
          </a:prstGeom>
          <a:no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sz="1400"/>
          </a:p>
        </p:txBody>
      </p:sp>
      <p:sp>
        <p:nvSpPr>
          <p:cNvPr id="126" name="Rounded Rectangle 125"/>
          <p:cNvSpPr/>
          <p:nvPr/>
        </p:nvSpPr>
        <p:spPr>
          <a:xfrm>
            <a:off x="5375714" y="4783002"/>
            <a:ext cx="826401" cy="753094"/>
          </a:xfrm>
          <a:prstGeom prst="roundRect">
            <a:avLst/>
          </a:prstGeom>
          <a:no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sz="1400"/>
          </a:p>
        </p:txBody>
      </p:sp>
      <p:sp>
        <p:nvSpPr>
          <p:cNvPr id="127" name="Rounded Rectangle 126"/>
          <p:cNvSpPr/>
          <p:nvPr/>
        </p:nvSpPr>
        <p:spPr>
          <a:xfrm rot="21282626">
            <a:off x="4459239" y="4773119"/>
            <a:ext cx="826401" cy="753094"/>
          </a:xfrm>
          <a:prstGeom prst="roundRect">
            <a:avLst/>
          </a:prstGeom>
          <a:no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sz="1400"/>
          </a:p>
        </p:txBody>
      </p:sp>
    </p:spTree>
    <p:extLst>
      <p:ext uri="{BB962C8B-B14F-4D97-AF65-F5344CB8AC3E}">
        <p14:creationId xmlns:p14="http://schemas.microsoft.com/office/powerpoint/2010/main" val="2531890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46909" y="0"/>
            <a:ext cx="8363816" cy="782638"/>
          </a:xfrm>
        </p:spPr>
        <p:txBody>
          <a:bodyPr/>
          <a:lstStyle/>
          <a:p>
            <a:r>
              <a:rPr lang="en-GB" sz="2400" b="1" dirty="0" smtClean="0"/>
              <a:t>C&amp;E:</a:t>
            </a:r>
            <a:r>
              <a:rPr lang="en-GB" sz="2400" dirty="0" smtClean="0"/>
              <a:t> Focus Hotels, &lt;MONTH&gt; &lt;YYYY&gt;</a:t>
            </a:r>
            <a:endParaRPr lang="en-GB" sz="2400" dirty="0"/>
          </a:p>
        </p:txBody>
      </p:sp>
      <p:graphicFrame>
        <p:nvGraphicFramePr>
          <p:cNvPr id="8" name="BDRC_5_tbl_1"/>
          <p:cNvGraphicFramePr>
            <a:graphicFrameLocks noGrp="1"/>
          </p:cNvGraphicFramePr>
          <p:nvPr>
            <p:extLst>
              <p:ext uri="{D42A27DB-BD31-4B8C-83A1-F6EECF244321}">
                <p14:modId xmlns:p14="http://schemas.microsoft.com/office/powerpoint/2010/main" val="3338942228"/>
              </p:ext>
            </p:extLst>
          </p:nvPr>
        </p:nvGraphicFramePr>
        <p:xfrm>
          <a:off x="297419" y="953781"/>
          <a:ext cx="4422863" cy="5232962"/>
        </p:xfrm>
        <a:graphic>
          <a:graphicData uri="http://schemas.openxmlformats.org/drawingml/2006/table">
            <a:tbl>
              <a:tblPr/>
              <a:tblGrid>
                <a:gridCol w="1798081"/>
                <a:gridCol w="876300"/>
                <a:gridCol w="637430"/>
                <a:gridCol w="555526"/>
                <a:gridCol w="555526"/>
              </a:tblGrid>
              <a:tr h="1798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Between 50% and 80%</a:t>
                      </a:r>
                    </a:p>
                  </a:txBody>
                  <a:tcPr marT="45721" marB="45721"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C&amp;E Overall</a:t>
                      </a:r>
                    </a:p>
                  </a:txBody>
                  <a:tcPr marL="36000" marR="36000" marT="46801" marB="46801"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C&amp;E Tel</a:t>
                      </a:r>
                    </a:p>
                  </a:txBody>
                  <a:tcPr marL="36000" marR="36000" marT="46801" marB="46801"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C&amp;E Elec.</a:t>
                      </a:r>
                    </a:p>
                  </a:txBody>
                  <a:tcPr marL="36000" marR="36000" marT="46801" marB="46801"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rPr>
                        <a:t>Quick Check</a:t>
                      </a:r>
                    </a:p>
                  </a:txBody>
                  <a:tcPr marL="36000" marR="36000" marT="46801" marB="46801" anchor="b"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r h="140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20000"/>
                      </a:srgbClr>
                    </a:solidFill>
                  </a:tcPr>
                </a:tc>
              </a:tr>
            </a:tbl>
          </a:graphicData>
        </a:graphic>
      </p:graphicFrame>
      <p:graphicFrame>
        <p:nvGraphicFramePr>
          <p:cNvPr id="11" name="BDRC_5_tbl_2"/>
          <p:cNvGraphicFramePr>
            <a:graphicFrameLocks noGrp="1"/>
          </p:cNvGraphicFramePr>
          <p:nvPr>
            <p:extLst>
              <p:ext uri="{D42A27DB-BD31-4B8C-83A1-F6EECF244321}">
                <p14:modId xmlns:p14="http://schemas.microsoft.com/office/powerpoint/2010/main" val="3438944690"/>
              </p:ext>
            </p:extLst>
          </p:nvPr>
        </p:nvGraphicFramePr>
        <p:xfrm>
          <a:off x="5174523" y="953781"/>
          <a:ext cx="4422863" cy="5232962"/>
        </p:xfrm>
        <a:graphic>
          <a:graphicData uri="http://schemas.openxmlformats.org/drawingml/2006/table">
            <a:tbl>
              <a:tblPr/>
              <a:tblGrid>
                <a:gridCol w="1858666"/>
                <a:gridCol w="767786"/>
                <a:gridCol w="685359"/>
                <a:gridCol w="555526"/>
                <a:gridCol w="555526"/>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Less than 50%</a:t>
                      </a:r>
                    </a:p>
                  </a:txBody>
                  <a:tcPr marT="45721" marB="45721"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C&amp;E Overall</a:t>
                      </a:r>
                    </a:p>
                  </a:txBody>
                  <a:tcPr marL="36000" marR="36000" marT="46801" marB="46801"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Arial" charset="0"/>
                        </a:rPr>
                        <a:t>C&amp;E Tel</a:t>
                      </a:r>
                    </a:p>
                  </a:txBody>
                  <a:tcPr marL="36000" marR="36000" marT="46801" marB="46801"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1"/>
                          </a:solidFill>
                          <a:effectLst/>
                          <a:latin typeface="Arial" charset="0"/>
                        </a:rPr>
                        <a:t>C&amp;E Elec.</a:t>
                      </a:r>
                    </a:p>
                  </a:txBody>
                  <a:tcPr marL="36000" marR="36000" marT="46801" marB="46801"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0" i="0" u="none" strike="noStrike" cap="none" normalizeH="0" baseline="0" dirty="0" smtClean="0">
                          <a:ln>
                            <a:noFill/>
                          </a:ln>
                          <a:solidFill>
                            <a:schemeClr val="bg1"/>
                          </a:solidFill>
                          <a:effectLst/>
                          <a:latin typeface="Arial" charset="0"/>
                        </a:rPr>
                        <a:t>Quick Check</a:t>
                      </a:r>
                    </a:p>
                  </a:txBody>
                  <a:tcPr marL="36000" marR="36000" marT="46801" marB="46801" anchor="b"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6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6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6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1"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charset="0"/>
                      </a:endParaRPr>
                    </a:p>
                  </a:txBody>
                  <a:tcPr marL="36000" marR="36000" marT="18000" marB="1800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0000">
                        <a:alpha val="20000"/>
                      </a:srgbClr>
                    </a:solidFill>
                  </a:tcPr>
                </a:tc>
              </a:tr>
            </a:tbl>
          </a:graphicData>
        </a:graphic>
      </p:graphicFrame>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0" y="41565"/>
            <a:ext cx="1113432" cy="708534"/>
          </a:xfrm>
          <a:prstGeom prst="snip2DiagRect">
            <a:avLst>
              <a:gd name="adj1" fmla="val 0"/>
              <a:gd name="adj2" fmla="val 49310"/>
            </a:avLst>
          </a:prstGeom>
        </p:spPr>
      </p:pic>
    </p:spTree>
    <p:extLst>
      <p:ext uri="{BB962C8B-B14F-4D97-AF65-F5344CB8AC3E}">
        <p14:creationId xmlns:p14="http://schemas.microsoft.com/office/powerpoint/2010/main" val="4333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2400" b="1" dirty="0" smtClean="0"/>
              <a:t>C&amp;E: </a:t>
            </a:r>
            <a:r>
              <a:rPr lang="en-GB" sz="2400" dirty="0" smtClean="0"/>
              <a:t>Recent Headline Performance Trends</a:t>
            </a:r>
            <a:endParaRPr lang="en-GB" sz="2400" dirty="0"/>
          </a:p>
        </p:txBody>
      </p:sp>
      <p:graphicFrame>
        <p:nvGraphicFramePr>
          <p:cNvPr id="7" name="BDRC_6_chart_Overall"/>
          <p:cNvGraphicFramePr/>
          <p:nvPr>
            <p:extLst>
              <p:ext uri="{D42A27DB-BD31-4B8C-83A1-F6EECF244321}">
                <p14:modId xmlns:p14="http://schemas.microsoft.com/office/powerpoint/2010/main" val="4134624477"/>
              </p:ext>
            </p:extLst>
          </p:nvPr>
        </p:nvGraphicFramePr>
        <p:xfrm>
          <a:off x="364945" y="1512101"/>
          <a:ext cx="4118920" cy="4402667"/>
        </p:xfrm>
        <a:graphic>
          <a:graphicData uri="http://schemas.openxmlformats.org/drawingml/2006/chart">
            <c:chart xmlns:c="http://schemas.openxmlformats.org/drawingml/2006/chart" xmlns:r="http://schemas.openxmlformats.org/officeDocument/2006/relationships" r:id="rId2"/>
          </a:graphicData>
        </a:graphic>
      </p:graphicFrame>
      <p:sp>
        <p:nvSpPr>
          <p:cNvPr id="8" name="Rounded Rectangle 7"/>
          <p:cNvSpPr/>
          <p:nvPr/>
        </p:nvSpPr>
        <p:spPr bwMode="auto">
          <a:xfrm>
            <a:off x="929238" y="1021492"/>
            <a:ext cx="2990335" cy="296562"/>
          </a:xfrm>
          <a:prstGeom prst="round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rPr>
              <a:t>Overall Performance </a:t>
            </a:r>
          </a:p>
        </p:txBody>
      </p:sp>
      <p:graphicFrame>
        <p:nvGraphicFramePr>
          <p:cNvPr id="16" name="BDRC_6_chart_Telephone"/>
          <p:cNvGraphicFramePr/>
          <p:nvPr>
            <p:extLst>
              <p:ext uri="{D42A27DB-BD31-4B8C-83A1-F6EECF244321}">
                <p14:modId xmlns:p14="http://schemas.microsoft.com/office/powerpoint/2010/main" val="3918141620"/>
              </p:ext>
            </p:extLst>
          </p:nvPr>
        </p:nvGraphicFramePr>
        <p:xfrm>
          <a:off x="4773820" y="4027922"/>
          <a:ext cx="2211860" cy="2125362"/>
        </p:xfrm>
        <a:graphic>
          <a:graphicData uri="http://schemas.openxmlformats.org/drawingml/2006/chart">
            <c:chart xmlns:c="http://schemas.openxmlformats.org/drawingml/2006/chart" xmlns:r="http://schemas.openxmlformats.org/officeDocument/2006/relationships" r:id="rId3"/>
          </a:graphicData>
        </a:graphic>
      </p:graphicFrame>
      <p:sp>
        <p:nvSpPr>
          <p:cNvPr id="17" name="Rounded Rectangle 16"/>
          <p:cNvSpPr/>
          <p:nvPr/>
        </p:nvSpPr>
        <p:spPr bwMode="auto">
          <a:xfrm>
            <a:off x="5222792" y="3847485"/>
            <a:ext cx="1395468" cy="214184"/>
          </a:xfrm>
          <a:prstGeom prst="round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rPr>
              <a:t>Telephone </a:t>
            </a:r>
          </a:p>
        </p:txBody>
      </p:sp>
      <p:sp>
        <p:nvSpPr>
          <p:cNvPr id="19" name="TextBox 18"/>
          <p:cNvSpPr txBox="1"/>
          <p:nvPr/>
        </p:nvSpPr>
        <p:spPr>
          <a:xfrm>
            <a:off x="1219200" y="5914768"/>
            <a:ext cx="2446638" cy="184666"/>
          </a:xfrm>
          <a:prstGeom prst="rect">
            <a:avLst/>
          </a:prstGeom>
          <a:noFill/>
        </p:spPr>
        <p:txBody>
          <a:bodyPr wrap="square" rtlCol="0">
            <a:spAutoFit/>
          </a:bodyPr>
          <a:lstStyle/>
          <a:p>
            <a:pPr algn="ctr"/>
            <a:r>
              <a:rPr lang="en-GB" sz="600" dirty="0" smtClean="0"/>
              <a:t>Rolling (overlapping) Three-Month Scores</a:t>
            </a:r>
          </a:p>
        </p:txBody>
      </p:sp>
      <p:sp>
        <p:nvSpPr>
          <p:cNvPr id="26" name="Rounded Rectangle 25"/>
          <p:cNvSpPr/>
          <p:nvPr/>
        </p:nvSpPr>
        <p:spPr bwMode="auto">
          <a:xfrm>
            <a:off x="7556341" y="3833464"/>
            <a:ext cx="1395468" cy="214184"/>
          </a:xfrm>
          <a:prstGeom prst="round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rPr>
              <a:t>Electronic</a:t>
            </a:r>
          </a:p>
        </p:txBody>
      </p:sp>
      <p:graphicFrame>
        <p:nvGraphicFramePr>
          <p:cNvPr id="27" name="BDRC_6_chart_Electronic"/>
          <p:cNvGraphicFramePr/>
          <p:nvPr>
            <p:extLst>
              <p:ext uri="{D42A27DB-BD31-4B8C-83A1-F6EECF244321}">
                <p14:modId xmlns:p14="http://schemas.microsoft.com/office/powerpoint/2010/main" val="611981712"/>
              </p:ext>
            </p:extLst>
          </p:nvPr>
        </p:nvGraphicFramePr>
        <p:xfrm>
          <a:off x="7155586" y="4027922"/>
          <a:ext cx="2211860" cy="2125362"/>
        </p:xfrm>
        <a:graphic>
          <a:graphicData uri="http://schemas.openxmlformats.org/drawingml/2006/chart">
            <c:chart xmlns:c="http://schemas.openxmlformats.org/drawingml/2006/chart" xmlns:r="http://schemas.openxmlformats.org/officeDocument/2006/relationships" r:id="rId4"/>
          </a:graphicData>
        </a:graphic>
      </p:graphicFrame>
      <p:sp>
        <p:nvSpPr>
          <p:cNvPr id="28" name="Rounded Rectangle 27"/>
          <p:cNvSpPr/>
          <p:nvPr/>
        </p:nvSpPr>
        <p:spPr bwMode="auto">
          <a:xfrm>
            <a:off x="7542281" y="1103336"/>
            <a:ext cx="1395468" cy="214184"/>
          </a:xfrm>
          <a:prstGeom prst="round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rPr>
              <a:t>Customer Ease (TEL)</a:t>
            </a:r>
          </a:p>
        </p:txBody>
      </p:sp>
      <p:graphicFrame>
        <p:nvGraphicFramePr>
          <p:cNvPr id="29" name="BDRC_6_chart_Customer_Ease"/>
          <p:cNvGraphicFramePr/>
          <p:nvPr>
            <p:extLst>
              <p:ext uri="{D42A27DB-BD31-4B8C-83A1-F6EECF244321}">
                <p14:modId xmlns:p14="http://schemas.microsoft.com/office/powerpoint/2010/main" val="4071900082"/>
              </p:ext>
            </p:extLst>
          </p:nvPr>
        </p:nvGraphicFramePr>
        <p:xfrm>
          <a:off x="7155586" y="1484623"/>
          <a:ext cx="2346760" cy="2121702"/>
        </p:xfrm>
        <a:graphic>
          <a:graphicData uri="http://schemas.openxmlformats.org/drawingml/2006/chart">
            <c:chart xmlns:c="http://schemas.openxmlformats.org/drawingml/2006/chart" xmlns:r="http://schemas.openxmlformats.org/officeDocument/2006/relationships" r:id="rId5"/>
          </a:graphicData>
        </a:graphic>
      </p:graphicFrame>
      <p:sp>
        <p:nvSpPr>
          <p:cNvPr id="33" name="Rounded Rectangle 32"/>
          <p:cNvSpPr/>
          <p:nvPr/>
        </p:nvSpPr>
        <p:spPr bwMode="auto">
          <a:xfrm>
            <a:off x="5222792" y="1103871"/>
            <a:ext cx="1395468" cy="214184"/>
          </a:xfrm>
          <a:prstGeom prst="round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rPr>
              <a:t>Selling Skills</a:t>
            </a:r>
            <a:r>
              <a:rPr kumimoji="0" lang="en-GB" sz="800" b="0" i="0" u="none" strike="noStrike" cap="none" normalizeH="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rPr>
              <a:t> (TEL)</a:t>
            </a:r>
            <a:endParaRPr kumimoji="0" lang="en-GB" sz="8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endParaRPr>
          </a:p>
        </p:txBody>
      </p:sp>
      <p:graphicFrame>
        <p:nvGraphicFramePr>
          <p:cNvPr id="34" name="BDRC_6_chart_Selling_Skills"/>
          <p:cNvGraphicFramePr/>
          <p:nvPr>
            <p:extLst>
              <p:ext uri="{D42A27DB-BD31-4B8C-83A1-F6EECF244321}">
                <p14:modId xmlns:p14="http://schemas.microsoft.com/office/powerpoint/2010/main" val="826236709"/>
              </p:ext>
            </p:extLst>
          </p:nvPr>
        </p:nvGraphicFramePr>
        <p:xfrm>
          <a:off x="4670854" y="1484623"/>
          <a:ext cx="2314826" cy="212536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32249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BDRC_7_chart_YTD"/>
          <p:cNvGraphicFramePr/>
          <p:nvPr>
            <p:extLst/>
          </p:nvPr>
        </p:nvGraphicFramePr>
        <p:xfrm>
          <a:off x="6701495" y="1713469"/>
          <a:ext cx="2977976" cy="4514335"/>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0" y="0"/>
            <a:ext cx="529312" cy="215444"/>
          </a:xfrm>
          <a:prstGeom prst="rect">
            <a:avLst/>
          </a:prstGeom>
          <a:noFill/>
        </p:spPr>
        <p:txBody>
          <a:bodyPr wrap="none" rtlCol="0">
            <a:spAutoFit/>
          </a:bodyPr>
          <a:lstStyle/>
          <a:p>
            <a:r>
              <a:rPr lang="en-US" sz="800" dirty="0" smtClean="0">
                <a:solidFill>
                  <a:schemeClr val="bg1"/>
                </a:solidFill>
              </a:rPr>
              <a:t>Slide08</a:t>
            </a:r>
            <a:endParaRPr lang="en-GB" sz="800" dirty="0">
              <a:solidFill>
                <a:schemeClr val="bg1"/>
              </a:solidFill>
            </a:endParaRPr>
          </a:p>
        </p:txBody>
      </p:sp>
      <p:sp>
        <p:nvSpPr>
          <p:cNvPr id="2" name="Title 1"/>
          <p:cNvSpPr>
            <a:spLocks noGrp="1"/>
          </p:cNvSpPr>
          <p:nvPr>
            <p:ph type="title"/>
          </p:nvPr>
        </p:nvSpPr>
        <p:spPr>
          <a:xfrm>
            <a:off x="265114" y="0"/>
            <a:ext cx="9345612" cy="782638"/>
          </a:xfrm>
        </p:spPr>
        <p:txBody>
          <a:bodyPr/>
          <a:lstStyle/>
          <a:p>
            <a:r>
              <a:rPr lang="en-GB" sz="2400" b="1" dirty="0" smtClean="0"/>
              <a:t>Improvement</a:t>
            </a:r>
            <a:r>
              <a:rPr lang="en-GB" sz="2400" dirty="0" smtClean="0"/>
              <a:t>, </a:t>
            </a:r>
            <a:r>
              <a:rPr lang="en-GB" sz="2400" dirty="0"/>
              <a:t>&lt;M-1&gt; </a:t>
            </a:r>
            <a:r>
              <a:rPr lang="en-GB" sz="2400" dirty="0" smtClean="0"/>
              <a:t>&lt;Y-1&gt; </a:t>
            </a:r>
            <a:r>
              <a:rPr lang="en-GB" sz="2400" dirty="0"/>
              <a:t>-</a:t>
            </a:r>
            <a:r>
              <a:rPr lang="en-GB" sz="2400" smtClean="0"/>
              <a:t> </a:t>
            </a:r>
            <a:r>
              <a:rPr lang="en-GB" sz="2400" smtClean="0"/>
              <a:t>&lt;MONTH&gt; </a:t>
            </a:r>
            <a:r>
              <a:rPr lang="en-GB" sz="2400" dirty="0"/>
              <a:t>&lt;YYYY&gt;</a:t>
            </a:r>
          </a:p>
        </p:txBody>
      </p:sp>
      <p:graphicFrame>
        <p:nvGraphicFramePr>
          <p:cNvPr id="5" name="BDRC_7_chart_Month"/>
          <p:cNvGraphicFramePr/>
          <p:nvPr>
            <p:extLst/>
          </p:nvPr>
        </p:nvGraphicFramePr>
        <p:xfrm>
          <a:off x="1112118" y="1713469"/>
          <a:ext cx="5445211" cy="4514335"/>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bwMode="auto">
          <a:xfrm>
            <a:off x="163124" y="860850"/>
            <a:ext cx="9491640" cy="321275"/>
          </a:xfrm>
          <a:prstGeom prst="roundRect">
            <a:avLst/>
          </a:prstGeom>
          <a:noFill/>
          <a:ln>
            <a:no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GB" sz="900" b="1" dirty="0">
                <a:solidFill>
                  <a:schemeClr val="tx1"/>
                </a:solidFill>
                <a:latin typeface="Arial" charset="0"/>
                <a:ea typeface="ＭＳ Ｐゴシック" pitchFamily="1" charset="-128"/>
              </a:rPr>
              <a:t>&lt;MONTH&gt; &lt;YYYY&gt; vs </a:t>
            </a:r>
            <a:r>
              <a:rPr lang="en-GB" sz="900" b="1" dirty="0" smtClean="0">
                <a:solidFill>
                  <a:schemeClr val="tx1"/>
                </a:solidFill>
                <a:latin typeface="Arial" charset="0"/>
                <a:ea typeface="ＭＳ Ｐゴシック" pitchFamily="1" charset="-128"/>
              </a:rPr>
              <a:t>&lt;M-1&gt;</a:t>
            </a:r>
            <a:r>
              <a:rPr lang="en-GB" sz="900" b="1" dirty="0">
                <a:solidFill>
                  <a:schemeClr val="tx1"/>
                </a:solidFill>
                <a:latin typeface="Arial" charset="0"/>
                <a:ea typeface="ＭＳ Ｐゴシック" pitchFamily="1" charset="-128"/>
              </a:rPr>
              <a:t> </a:t>
            </a:r>
            <a:r>
              <a:rPr lang="en-GB" sz="900" b="1" dirty="0" smtClean="0">
                <a:solidFill>
                  <a:schemeClr val="tx1"/>
                </a:solidFill>
                <a:latin typeface="Arial" charset="0"/>
                <a:ea typeface="ＭＳ Ｐゴシック" pitchFamily="1" charset="-128"/>
              </a:rPr>
              <a:t>&lt;Y-1&gt;</a:t>
            </a:r>
            <a:endParaRPr lang="en-GB" sz="900" b="1" dirty="0">
              <a:solidFill>
                <a:schemeClr val="tx1"/>
              </a:solidFill>
              <a:latin typeface="Arial" charset="0"/>
              <a:ea typeface="ＭＳ Ｐゴシック" pitchFamily="1" charset="-128"/>
            </a:endParaRPr>
          </a:p>
        </p:txBody>
      </p:sp>
      <p:cxnSp>
        <p:nvCxnSpPr>
          <p:cNvPr id="4" name="Straight Connector 3"/>
          <p:cNvCxnSpPr/>
          <p:nvPr/>
        </p:nvCxnSpPr>
        <p:spPr bwMode="auto">
          <a:xfrm>
            <a:off x="6639698" y="1293344"/>
            <a:ext cx="0" cy="4950937"/>
          </a:xfrm>
          <a:prstGeom prst="line">
            <a:avLst/>
          </a:prstGeom>
          <a:solidFill>
            <a:schemeClr val="accent1"/>
          </a:solidFill>
          <a:ln w="28575" cap="flat" cmpd="sng" algn="ctr">
            <a:solidFill>
              <a:schemeClr val="bg1">
                <a:lumMod val="75000"/>
              </a:schemeClr>
            </a:solidFill>
            <a:prstDash val="solid"/>
            <a:round/>
            <a:headEnd type="none" w="med" len="med"/>
            <a:tailEnd type="none" w="med" len="med"/>
          </a:ln>
          <a:effectLst/>
        </p:spPr>
      </p:cxnSp>
      <p:sp>
        <p:nvSpPr>
          <p:cNvPr id="12" name="Rounded Rectangle 11"/>
          <p:cNvSpPr/>
          <p:nvPr/>
        </p:nvSpPr>
        <p:spPr bwMode="auto">
          <a:xfrm>
            <a:off x="3598332" y="889678"/>
            <a:ext cx="6137188" cy="321275"/>
          </a:xfrm>
          <a:prstGeom prst="roundRect">
            <a:avLst/>
          </a:prstGeom>
          <a:noFill/>
          <a:ln>
            <a:no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eaLnBrk="0" fontAlgn="base" hangingPunct="0">
              <a:spcBef>
                <a:spcPct val="0"/>
              </a:spcBef>
              <a:spcAft>
                <a:spcPct val="0"/>
              </a:spcAft>
            </a:pPr>
            <a:r>
              <a:rPr lang="en-GB" sz="700" u="sng" dirty="0">
                <a:solidFill>
                  <a:schemeClr val="tx1"/>
                </a:solidFill>
                <a:latin typeface="Arial" charset="0"/>
                <a:ea typeface="ＭＳ Ｐゴシック" pitchFamily="1" charset="-128"/>
              </a:rPr>
              <a:t>The numbers on these charts show the magnitude of the difference in scores   </a:t>
            </a:r>
          </a:p>
          <a:p>
            <a:pPr algn="r" eaLnBrk="0" fontAlgn="base" hangingPunct="0">
              <a:spcBef>
                <a:spcPct val="0"/>
              </a:spcBef>
              <a:spcAft>
                <a:spcPct val="0"/>
              </a:spcAft>
            </a:pPr>
            <a:r>
              <a:rPr lang="en-GB" sz="700" b="1" dirty="0">
                <a:solidFill>
                  <a:srgbClr val="00B050"/>
                </a:solidFill>
                <a:latin typeface="Arial" charset="0"/>
                <a:ea typeface="ＭＳ Ｐゴシック" pitchFamily="1" charset="-128"/>
              </a:rPr>
              <a:t>Green</a:t>
            </a:r>
            <a:r>
              <a:rPr lang="en-GB" sz="700" dirty="0">
                <a:solidFill>
                  <a:schemeClr val="tx1"/>
                </a:solidFill>
                <a:latin typeface="Arial" charset="0"/>
                <a:ea typeface="ＭＳ Ｐゴシック" pitchFamily="1" charset="-128"/>
              </a:rPr>
              <a:t> bars show where &lt;BRAND&gt;  the score has </a:t>
            </a:r>
            <a:r>
              <a:rPr lang="en-GB" sz="700" b="1" dirty="0">
                <a:solidFill>
                  <a:srgbClr val="00B050"/>
                </a:solidFill>
                <a:latin typeface="Arial" charset="0"/>
                <a:ea typeface="ＭＳ Ｐゴシック" pitchFamily="1" charset="-128"/>
              </a:rPr>
              <a:t>increased</a:t>
            </a:r>
            <a:r>
              <a:rPr lang="en-GB" sz="700" dirty="0">
                <a:solidFill>
                  <a:srgbClr val="00B050"/>
                </a:solidFill>
                <a:latin typeface="Arial" charset="0"/>
                <a:ea typeface="ＭＳ Ｐゴシック" pitchFamily="1" charset="-128"/>
              </a:rPr>
              <a:t> </a:t>
            </a:r>
            <a:r>
              <a:rPr lang="en-GB" sz="700" dirty="0">
                <a:solidFill>
                  <a:schemeClr val="tx1"/>
                </a:solidFill>
                <a:latin typeface="Arial" charset="0"/>
                <a:ea typeface="ＭＳ Ｐゴシック" pitchFamily="1" charset="-128"/>
              </a:rPr>
              <a:t>from last month</a:t>
            </a:r>
          </a:p>
          <a:p>
            <a:pPr algn="r" eaLnBrk="0" fontAlgn="base" hangingPunct="0">
              <a:spcBef>
                <a:spcPct val="0"/>
              </a:spcBef>
              <a:spcAft>
                <a:spcPct val="0"/>
              </a:spcAft>
            </a:pPr>
            <a:r>
              <a:rPr lang="en-GB" sz="700" b="1" dirty="0">
                <a:solidFill>
                  <a:srgbClr val="FF0000"/>
                </a:solidFill>
                <a:latin typeface="Arial" charset="0"/>
                <a:ea typeface="ＭＳ Ｐゴシック" pitchFamily="1" charset="-128"/>
              </a:rPr>
              <a:t>Red</a:t>
            </a:r>
            <a:r>
              <a:rPr lang="en-GB" sz="700" dirty="0">
                <a:solidFill>
                  <a:srgbClr val="FF0000"/>
                </a:solidFill>
                <a:latin typeface="Arial" charset="0"/>
                <a:ea typeface="ＭＳ Ｐゴシック" pitchFamily="1" charset="-128"/>
              </a:rPr>
              <a:t> </a:t>
            </a:r>
            <a:r>
              <a:rPr lang="en-GB" sz="700" dirty="0">
                <a:solidFill>
                  <a:schemeClr val="tx1"/>
                </a:solidFill>
                <a:latin typeface="Arial" charset="0"/>
                <a:ea typeface="ＭＳ Ｐゴシック" pitchFamily="1" charset="-128"/>
              </a:rPr>
              <a:t>bars show where &lt;BRAND&gt;  the score has </a:t>
            </a:r>
            <a:r>
              <a:rPr lang="en-GB" sz="700" b="1" dirty="0">
                <a:solidFill>
                  <a:srgbClr val="FF0000"/>
                </a:solidFill>
                <a:latin typeface="Arial" charset="0"/>
                <a:ea typeface="ＭＳ Ｐゴシック" pitchFamily="1" charset="-128"/>
              </a:rPr>
              <a:t>decreased</a:t>
            </a:r>
            <a:r>
              <a:rPr lang="en-GB" sz="700" dirty="0">
                <a:solidFill>
                  <a:srgbClr val="FF0000"/>
                </a:solidFill>
                <a:latin typeface="Arial" charset="0"/>
                <a:ea typeface="ＭＳ Ｐゴシック" pitchFamily="1" charset="-128"/>
              </a:rPr>
              <a:t> </a:t>
            </a:r>
            <a:r>
              <a:rPr lang="en-GB" sz="700" dirty="0">
                <a:solidFill>
                  <a:schemeClr val="tx1"/>
                </a:solidFill>
                <a:latin typeface="Arial" charset="0"/>
                <a:ea typeface="ＭＳ Ｐゴシック" pitchFamily="1" charset="-128"/>
              </a:rPr>
              <a:t>from last month</a:t>
            </a:r>
          </a:p>
          <a:p>
            <a:pPr algn="r" eaLnBrk="0" fontAlgn="base" hangingPunct="0">
              <a:spcBef>
                <a:spcPct val="0"/>
              </a:spcBef>
              <a:spcAft>
                <a:spcPct val="0"/>
              </a:spcAft>
            </a:pPr>
            <a:endParaRPr kumimoji="0" lang="en-GB" sz="700" i="0" u="none" strike="noStrike" cap="none" normalizeH="0" baseline="0" dirty="0" smtClean="0">
              <a:ln>
                <a:noFill/>
              </a:ln>
              <a:solidFill>
                <a:schemeClr val="tx1"/>
              </a:solidFill>
              <a:latin typeface="Arial" charset="0"/>
              <a:ea typeface="ＭＳ Ｐゴシック" pitchFamily="1" charset="-128"/>
            </a:endParaRPr>
          </a:p>
        </p:txBody>
      </p:sp>
      <p:cxnSp>
        <p:nvCxnSpPr>
          <p:cNvPr id="13" name="Straight Connector 12"/>
          <p:cNvCxnSpPr/>
          <p:nvPr/>
        </p:nvCxnSpPr>
        <p:spPr bwMode="auto">
          <a:xfrm>
            <a:off x="247135" y="4106562"/>
            <a:ext cx="9498227" cy="0"/>
          </a:xfrm>
          <a:prstGeom prst="line">
            <a:avLst/>
          </a:prstGeom>
          <a:solidFill>
            <a:schemeClr val="accent1"/>
          </a:solidFill>
          <a:ln w="28575" cap="flat" cmpd="sng" algn="ctr">
            <a:solidFill>
              <a:schemeClr val="bg1">
                <a:lumMod val="75000"/>
              </a:schemeClr>
            </a:solidFill>
            <a:prstDash val="solid"/>
            <a:round/>
            <a:headEnd type="none" w="med" len="med"/>
            <a:tailEnd type="none" w="med" len="med"/>
          </a:ln>
          <a:effectLst/>
        </p:spPr>
      </p:cxnSp>
      <p:sp>
        <p:nvSpPr>
          <p:cNvPr id="16" name="Rounded Rectangle 15"/>
          <p:cNvSpPr/>
          <p:nvPr/>
        </p:nvSpPr>
        <p:spPr bwMode="auto">
          <a:xfrm rot="16200000">
            <a:off x="-457609" y="2657112"/>
            <a:ext cx="2068520" cy="659029"/>
          </a:xfrm>
          <a:prstGeom prst="roundRect">
            <a:avLst/>
          </a:prstGeom>
          <a:solidFill>
            <a:schemeClr val="bg1">
              <a:lumMod val="6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900" b="1" dirty="0" smtClean="0">
                <a:solidFill>
                  <a:schemeClr val="bg1"/>
                </a:solidFill>
                <a:effectLst>
                  <a:outerShdw blurRad="38100" dist="38100" dir="2700000" algn="tl">
                    <a:srgbClr val="000000">
                      <a:alpha val="43137"/>
                    </a:srgbClr>
                  </a:outerShdw>
                </a:effectLst>
                <a:latin typeface="Arial" charset="0"/>
                <a:ea typeface="ＭＳ Ｐゴシック" pitchFamily="1" charset="-128"/>
              </a:rPr>
              <a:t>Selling Skills</a:t>
            </a:r>
            <a:endParaRPr kumimoji="0" lang="en-GB" sz="9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endParaRPr>
          </a:p>
        </p:txBody>
      </p:sp>
      <p:sp>
        <p:nvSpPr>
          <p:cNvPr id="18" name="Rounded Rectangle 17"/>
          <p:cNvSpPr/>
          <p:nvPr/>
        </p:nvSpPr>
        <p:spPr bwMode="auto">
          <a:xfrm rot="16200000">
            <a:off x="-408183" y="4831082"/>
            <a:ext cx="1969668" cy="659028"/>
          </a:xfrm>
          <a:prstGeom prst="roundRect">
            <a:avLst/>
          </a:prstGeom>
          <a:solidFill>
            <a:schemeClr val="bg1">
              <a:lumMod val="6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900" b="1" dirty="0" smtClean="0">
                <a:solidFill>
                  <a:schemeClr val="bg1"/>
                </a:solidFill>
                <a:effectLst>
                  <a:outerShdw blurRad="38100" dist="38100" dir="2700000" algn="tl">
                    <a:srgbClr val="000000">
                      <a:alpha val="43137"/>
                    </a:srgbClr>
                  </a:outerShdw>
                </a:effectLst>
                <a:latin typeface="Arial" charset="0"/>
                <a:ea typeface="ＭＳ Ｐゴシック" pitchFamily="1" charset="-128"/>
              </a:rPr>
              <a:t>Customer Ease</a:t>
            </a:r>
            <a:endParaRPr kumimoji="0" lang="en-GB" sz="9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endParaRPr>
          </a:p>
        </p:txBody>
      </p:sp>
      <p:sp>
        <p:nvSpPr>
          <p:cNvPr id="17" name="Rounded Rectangle 16"/>
          <p:cNvSpPr/>
          <p:nvPr/>
        </p:nvSpPr>
        <p:spPr bwMode="auto">
          <a:xfrm>
            <a:off x="3598332" y="1293344"/>
            <a:ext cx="2917833" cy="3212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900" b="1" i="0" u="none" strike="noStrike" cap="none" normalizeH="0" dirty="0" smtClean="0">
                <a:ln>
                  <a:noFill/>
                </a:ln>
                <a:solidFill>
                  <a:schemeClr val="tx1"/>
                </a:solidFill>
                <a:latin typeface="Arial" charset="0"/>
                <a:ea typeface="ＭＳ Ｐゴシック" pitchFamily="1" charset="-128"/>
              </a:rPr>
              <a:t>Change in Single Month Scores</a:t>
            </a:r>
          </a:p>
          <a:p>
            <a:pPr marL="0" marR="0" indent="0" algn="ctr" defTabSz="914400" rtl="0" eaLnBrk="0" fontAlgn="base" latinLnBrk="0" hangingPunct="0">
              <a:lnSpc>
                <a:spcPct val="100000"/>
              </a:lnSpc>
              <a:spcBef>
                <a:spcPct val="0"/>
              </a:spcBef>
              <a:spcAft>
                <a:spcPct val="0"/>
              </a:spcAft>
              <a:buClrTx/>
              <a:buSzTx/>
              <a:buFontTx/>
              <a:buNone/>
              <a:tabLst/>
            </a:pPr>
            <a:r>
              <a:rPr lang="en-GB" sz="900" dirty="0" smtClean="0">
                <a:solidFill>
                  <a:schemeClr val="tx1"/>
                </a:solidFill>
                <a:latin typeface="Arial" charset="0"/>
                <a:ea typeface="ＭＳ Ｐゴシック" pitchFamily="1" charset="-128"/>
              </a:rPr>
              <a:t>&lt;M-1&gt;</a:t>
            </a:r>
            <a:r>
              <a:rPr kumimoji="0" lang="en-GB" sz="900" i="0" u="none" strike="noStrike" cap="none" normalizeH="0" baseline="0" dirty="0" smtClean="0">
                <a:ln>
                  <a:noFill/>
                </a:ln>
                <a:solidFill>
                  <a:schemeClr val="tx1"/>
                </a:solidFill>
                <a:latin typeface="Arial" charset="0"/>
                <a:ea typeface="ＭＳ Ｐゴシック" pitchFamily="1" charset="-128"/>
              </a:rPr>
              <a:t>&lt;Y-1&gt;-&lt;MONTH&gt;&lt;YYYY&gt;</a:t>
            </a:r>
          </a:p>
        </p:txBody>
      </p:sp>
      <p:sp>
        <p:nvSpPr>
          <p:cNvPr id="19" name="Rounded Rectangle 18"/>
          <p:cNvSpPr/>
          <p:nvPr/>
        </p:nvSpPr>
        <p:spPr bwMode="auto">
          <a:xfrm>
            <a:off x="6736929" y="1293344"/>
            <a:ext cx="2917833" cy="3212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0" fontAlgn="base" hangingPunct="0">
              <a:spcBef>
                <a:spcPct val="0"/>
              </a:spcBef>
              <a:spcAft>
                <a:spcPct val="0"/>
              </a:spcAft>
            </a:pPr>
            <a:r>
              <a:rPr lang="en-GB" sz="900" b="1" dirty="0" smtClean="0">
                <a:solidFill>
                  <a:schemeClr val="tx1"/>
                </a:solidFill>
                <a:latin typeface="Arial" charset="0"/>
                <a:ea typeface="ＭＳ Ｐゴシック" pitchFamily="1" charset="-128"/>
              </a:rPr>
              <a:t>Change YTD </a:t>
            </a:r>
            <a:r>
              <a:rPr kumimoji="0" lang="en-GB" sz="900" b="1" i="0" u="none" strike="noStrike" cap="none" normalizeH="0" dirty="0" smtClean="0">
                <a:ln>
                  <a:noFill/>
                </a:ln>
                <a:solidFill>
                  <a:schemeClr val="tx1"/>
                </a:solidFill>
                <a:latin typeface="Arial" charset="0"/>
                <a:ea typeface="ＭＳ Ｐゴシック" pitchFamily="1" charset="-128"/>
              </a:rPr>
              <a:t>Scores</a:t>
            </a:r>
          </a:p>
          <a:p>
            <a:pPr algn="ctr" eaLnBrk="0" fontAlgn="base" hangingPunct="0">
              <a:spcBef>
                <a:spcPct val="0"/>
              </a:spcBef>
              <a:spcAft>
                <a:spcPct val="0"/>
              </a:spcAft>
            </a:pPr>
            <a:r>
              <a:rPr lang="en-GB" sz="900" dirty="0" smtClean="0">
                <a:solidFill>
                  <a:schemeClr val="tx1"/>
                </a:solidFill>
                <a:latin typeface="Arial" charset="0"/>
                <a:ea typeface="ＭＳ Ｐゴシック" pitchFamily="1" charset="-128"/>
              </a:rPr>
              <a:t>January&lt;YYYY&gt;-&lt;MONTH&gt;&lt;YYYY&gt;</a:t>
            </a:r>
            <a:endParaRPr lang="en-GB" sz="900" dirty="0">
              <a:solidFill>
                <a:schemeClr val="tx1"/>
              </a:solidFill>
              <a:latin typeface="Arial" charset="0"/>
              <a:ea typeface="ＭＳ Ｐゴシック" pitchFamily="1" charset="-128"/>
            </a:endParaRPr>
          </a:p>
        </p:txBody>
      </p:sp>
    </p:spTree>
    <p:extLst>
      <p:ext uri="{BB962C8B-B14F-4D97-AF65-F5344CB8AC3E}">
        <p14:creationId xmlns:p14="http://schemas.microsoft.com/office/powerpoint/2010/main" val="2338119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BDRC_8_chart_YTD"/>
          <p:cNvGraphicFramePr/>
          <p:nvPr>
            <p:extLst/>
          </p:nvPr>
        </p:nvGraphicFramePr>
        <p:xfrm>
          <a:off x="6701495" y="1713469"/>
          <a:ext cx="2977976" cy="4514335"/>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0" y="0"/>
            <a:ext cx="529312" cy="215444"/>
          </a:xfrm>
          <a:prstGeom prst="rect">
            <a:avLst/>
          </a:prstGeom>
          <a:noFill/>
        </p:spPr>
        <p:txBody>
          <a:bodyPr wrap="none" rtlCol="0">
            <a:spAutoFit/>
          </a:bodyPr>
          <a:lstStyle/>
          <a:p>
            <a:r>
              <a:rPr lang="en-US" sz="800" dirty="0" smtClean="0">
                <a:solidFill>
                  <a:schemeClr val="bg1"/>
                </a:solidFill>
              </a:rPr>
              <a:t>Slide08</a:t>
            </a:r>
            <a:endParaRPr lang="en-GB" sz="800" dirty="0">
              <a:solidFill>
                <a:schemeClr val="bg1"/>
              </a:solidFill>
            </a:endParaRPr>
          </a:p>
        </p:txBody>
      </p:sp>
      <p:sp>
        <p:nvSpPr>
          <p:cNvPr id="2" name="Title 1"/>
          <p:cNvSpPr>
            <a:spLocks noGrp="1"/>
          </p:cNvSpPr>
          <p:nvPr>
            <p:ph type="title"/>
          </p:nvPr>
        </p:nvSpPr>
        <p:spPr>
          <a:xfrm>
            <a:off x="265114" y="0"/>
            <a:ext cx="9345612" cy="782638"/>
          </a:xfrm>
        </p:spPr>
        <p:txBody>
          <a:bodyPr/>
          <a:lstStyle/>
          <a:p>
            <a:r>
              <a:rPr lang="en-GB" sz="2400" b="1" dirty="0"/>
              <a:t>Competitive Comparison</a:t>
            </a:r>
            <a:r>
              <a:rPr lang="en-GB" sz="2400" dirty="0"/>
              <a:t>, </a:t>
            </a:r>
            <a:r>
              <a:rPr lang="en-GB" sz="2400" dirty="0" smtClean="0"/>
              <a:t>&lt;MONTH&gt; </a:t>
            </a:r>
            <a:r>
              <a:rPr lang="en-GB" sz="2400" dirty="0"/>
              <a:t>&lt;YYYY&gt;</a:t>
            </a:r>
          </a:p>
        </p:txBody>
      </p:sp>
      <p:graphicFrame>
        <p:nvGraphicFramePr>
          <p:cNvPr id="5" name="BDRC_8_chart_Month"/>
          <p:cNvGraphicFramePr/>
          <p:nvPr>
            <p:extLst/>
          </p:nvPr>
        </p:nvGraphicFramePr>
        <p:xfrm>
          <a:off x="1112118" y="1713469"/>
          <a:ext cx="5445211" cy="4514335"/>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bwMode="auto">
          <a:xfrm>
            <a:off x="163124" y="860850"/>
            <a:ext cx="9491640" cy="321275"/>
          </a:xfrm>
          <a:prstGeom prst="roundRect">
            <a:avLst/>
          </a:prstGeom>
          <a:noFill/>
          <a:ln>
            <a:no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GB" sz="900" b="1" dirty="0">
                <a:solidFill>
                  <a:schemeClr val="tx1"/>
                </a:solidFill>
                <a:latin typeface="Arial" charset="0"/>
                <a:ea typeface="ＭＳ Ｐゴシック" pitchFamily="1" charset="-128"/>
              </a:rPr>
              <a:t>&lt;BRAND&gt; vs &lt;DEMENSE&gt; Average (includes Competitors)</a:t>
            </a:r>
          </a:p>
        </p:txBody>
      </p:sp>
      <p:cxnSp>
        <p:nvCxnSpPr>
          <p:cNvPr id="4" name="Straight Connector 3"/>
          <p:cNvCxnSpPr/>
          <p:nvPr/>
        </p:nvCxnSpPr>
        <p:spPr bwMode="auto">
          <a:xfrm>
            <a:off x="6639698" y="1293344"/>
            <a:ext cx="0" cy="4950937"/>
          </a:xfrm>
          <a:prstGeom prst="line">
            <a:avLst/>
          </a:prstGeom>
          <a:solidFill>
            <a:schemeClr val="accent1"/>
          </a:solidFill>
          <a:ln w="28575" cap="flat" cmpd="sng" algn="ctr">
            <a:solidFill>
              <a:schemeClr val="bg1">
                <a:lumMod val="75000"/>
              </a:schemeClr>
            </a:solidFill>
            <a:prstDash val="solid"/>
            <a:round/>
            <a:headEnd type="none" w="med" len="med"/>
            <a:tailEnd type="none" w="med" len="med"/>
          </a:ln>
          <a:effectLst/>
        </p:spPr>
      </p:cxnSp>
      <p:sp>
        <p:nvSpPr>
          <p:cNvPr id="12" name="Rounded Rectangle 11"/>
          <p:cNvSpPr/>
          <p:nvPr/>
        </p:nvSpPr>
        <p:spPr bwMode="auto">
          <a:xfrm>
            <a:off x="3598332" y="889678"/>
            <a:ext cx="6137188" cy="321275"/>
          </a:xfrm>
          <a:prstGeom prst="roundRect">
            <a:avLst/>
          </a:prstGeom>
          <a:noFill/>
          <a:ln>
            <a:no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eaLnBrk="0" fontAlgn="base" hangingPunct="0">
              <a:spcBef>
                <a:spcPct val="0"/>
              </a:spcBef>
              <a:spcAft>
                <a:spcPct val="0"/>
              </a:spcAft>
            </a:pPr>
            <a:r>
              <a:rPr lang="en-GB" sz="700" u="sng" dirty="0">
                <a:solidFill>
                  <a:schemeClr val="tx1"/>
                </a:solidFill>
                <a:latin typeface="Arial" charset="0"/>
                <a:ea typeface="ＭＳ Ｐゴシック" pitchFamily="1" charset="-128"/>
              </a:rPr>
              <a:t>The numbers on these charts show the magnitude of the difference in scores   </a:t>
            </a:r>
          </a:p>
          <a:p>
            <a:pPr algn="r" eaLnBrk="0" fontAlgn="base" hangingPunct="0">
              <a:spcBef>
                <a:spcPct val="0"/>
              </a:spcBef>
              <a:spcAft>
                <a:spcPct val="0"/>
              </a:spcAft>
            </a:pPr>
            <a:r>
              <a:rPr lang="en-GB" sz="700" b="1" dirty="0">
                <a:solidFill>
                  <a:srgbClr val="00B050"/>
                </a:solidFill>
                <a:latin typeface="Arial" charset="0"/>
                <a:ea typeface="ＭＳ Ｐゴシック" pitchFamily="1" charset="-128"/>
              </a:rPr>
              <a:t>Green</a:t>
            </a:r>
            <a:r>
              <a:rPr lang="en-GB" sz="700" dirty="0">
                <a:solidFill>
                  <a:schemeClr val="tx1"/>
                </a:solidFill>
                <a:latin typeface="Arial" charset="0"/>
                <a:ea typeface="ＭＳ Ｐゴシック" pitchFamily="1" charset="-128"/>
              </a:rPr>
              <a:t> bars show where  &lt;BRAND&gt; performed </a:t>
            </a:r>
            <a:r>
              <a:rPr lang="en-GB" sz="700" b="1" dirty="0">
                <a:solidFill>
                  <a:srgbClr val="00B050"/>
                </a:solidFill>
                <a:latin typeface="Arial" charset="0"/>
                <a:ea typeface="ＭＳ Ｐゴシック" pitchFamily="1" charset="-128"/>
              </a:rPr>
              <a:t>above</a:t>
            </a:r>
            <a:r>
              <a:rPr lang="en-GB" sz="700" dirty="0">
                <a:solidFill>
                  <a:srgbClr val="00B050"/>
                </a:solidFill>
                <a:latin typeface="Arial" charset="0"/>
                <a:ea typeface="ＭＳ Ｐゴシック" pitchFamily="1" charset="-128"/>
              </a:rPr>
              <a:t> </a:t>
            </a:r>
            <a:r>
              <a:rPr lang="en-GB" sz="700" dirty="0">
                <a:solidFill>
                  <a:schemeClr val="tx1"/>
                </a:solidFill>
                <a:latin typeface="Arial" charset="0"/>
                <a:ea typeface="ＭＳ Ｐゴシック" pitchFamily="1" charset="-128"/>
              </a:rPr>
              <a:t>the regional average</a:t>
            </a:r>
          </a:p>
          <a:p>
            <a:pPr algn="r" eaLnBrk="0" fontAlgn="base" hangingPunct="0">
              <a:spcBef>
                <a:spcPct val="0"/>
              </a:spcBef>
              <a:spcAft>
                <a:spcPct val="0"/>
              </a:spcAft>
            </a:pPr>
            <a:r>
              <a:rPr lang="en-GB" sz="700" b="1" dirty="0">
                <a:solidFill>
                  <a:srgbClr val="FF0000"/>
                </a:solidFill>
                <a:latin typeface="Arial" charset="0"/>
                <a:ea typeface="ＭＳ Ｐゴシック" pitchFamily="1" charset="-128"/>
              </a:rPr>
              <a:t>Red</a:t>
            </a:r>
            <a:r>
              <a:rPr lang="en-GB" sz="700" b="1" dirty="0">
                <a:solidFill>
                  <a:srgbClr val="00B050"/>
                </a:solidFill>
                <a:latin typeface="Arial" charset="0"/>
                <a:ea typeface="ＭＳ Ｐゴシック" pitchFamily="1" charset="-128"/>
              </a:rPr>
              <a:t> </a:t>
            </a:r>
            <a:r>
              <a:rPr lang="en-GB" sz="700" dirty="0">
                <a:solidFill>
                  <a:schemeClr val="tx1"/>
                </a:solidFill>
                <a:latin typeface="Arial" charset="0"/>
                <a:ea typeface="ＭＳ Ｐゴシック" pitchFamily="1" charset="-128"/>
              </a:rPr>
              <a:t>bars show where  &lt;BRAND&gt; performed </a:t>
            </a:r>
            <a:r>
              <a:rPr lang="en-GB" sz="700" b="1" dirty="0">
                <a:solidFill>
                  <a:srgbClr val="FF0000"/>
                </a:solidFill>
                <a:latin typeface="Arial" charset="0"/>
                <a:ea typeface="ＭＳ Ｐゴシック" pitchFamily="1" charset="-128"/>
              </a:rPr>
              <a:t>below</a:t>
            </a:r>
            <a:r>
              <a:rPr lang="en-GB" sz="700" b="1" dirty="0">
                <a:solidFill>
                  <a:srgbClr val="00B050"/>
                </a:solidFill>
                <a:latin typeface="Arial" charset="0"/>
                <a:ea typeface="ＭＳ Ｐゴシック" pitchFamily="1" charset="-128"/>
              </a:rPr>
              <a:t> </a:t>
            </a:r>
            <a:r>
              <a:rPr lang="en-GB" sz="700" dirty="0">
                <a:solidFill>
                  <a:schemeClr val="tx1"/>
                </a:solidFill>
                <a:latin typeface="Arial" charset="0"/>
                <a:ea typeface="ＭＳ Ｐゴシック" pitchFamily="1" charset="-128"/>
              </a:rPr>
              <a:t>the regional average</a:t>
            </a:r>
          </a:p>
          <a:p>
            <a:pPr algn="r" eaLnBrk="0" fontAlgn="base" hangingPunct="0">
              <a:spcBef>
                <a:spcPct val="0"/>
              </a:spcBef>
              <a:spcAft>
                <a:spcPct val="0"/>
              </a:spcAft>
            </a:pPr>
            <a:endParaRPr kumimoji="0" lang="en-GB" sz="700" i="0" u="none" strike="noStrike" cap="none" normalizeH="0" baseline="0" dirty="0" smtClean="0">
              <a:ln>
                <a:noFill/>
              </a:ln>
              <a:solidFill>
                <a:schemeClr val="tx1"/>
              </a:solidFill>
              <a:latin typeface="Arial" charset="0"/>
              <a:ea typeface="ＭＳ Ｐゴシック" pitchFamily="1" charset="-128"/>
            </a:endParaRPr>
          </a:p>
        </p:txBody>
      </p:sp>
      <p:cxnSp>
        <p:nvCxnSpPr>
          <p:cNvPr id="13" name="Straight Connector 12"/>
          <p:cNvCxnSpPr/>
          <p:nvPr/>
        </p:nvCxnSpPr>
        <p:spPr bwMode="auto">
          <a:xfrm>
            <a:off x="247135" y="4106562"/>
            <a:ext cx="9498227" cy="0"/>
          </a:xfrm>
          <a:prstGeom prst="line">
            <a:avLst/>
          </a:prstGeom>
          <a:solidFill>
            <a:schemeClr val="accent1"/>
          </a:solidFill>
          <a:ln w="28575" cap="flat" cmpd="sng" algn="ctr">
            <a:solidFill>
              <a:schemeClr val="bg1">
                <a:lumMod val="75000"/>
              </a:schemeClr>
            </a:solidFill>
            <a:prstDash val="solid"/>
            <a:round/>
            <a:headEnd type="none" w="med" len="med"/>
            <a:tailEnd type="none" w="med" len="med"/>
          </a:ln>
          <a:effectLst/>
        </p:spPr>
      </p:cxnSp>
      <p:sp>
        <p:nvSpPr>
          <p:cNvPr id="16" name="Rounded Rectangle 15"/>
          <p:cNvSpPr/>
          <p:nvPr/>
        </p:nvSpPr>
        <p:spPr bwMode="auto">
          <a:xfrm rot="16200000">
            <a:off x="-457609" y="2657112"/>
            <a:ext cx="2068520" cy="659029"/>
          </a:xfrm>
          <a:prstGeom prst="roundRect">
            <a:avLst/>
          </a:prstGeom>
          <a:solidFill>
            <a:schemeClr val="bg1">
              <a:lumMod val="6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900" b="1" dirty="0" smtClean="0">
                <a:solidFill>
                  <a:schemeClr val="bg1"/>
                </a:solidFill>
                <a:effectLst>
                  <a:outerShdw blurRad="38100" dist="38100" dir="2700000" algn="tl">
                    <a:srgbClr val="000000">
                      <a:alpha val="43137"/>
                    </a:srgbClr>
                  </a:outerShdw>
                </a:effectLst>
                <a:latin typeface="Arial" charset="0"/>
                <a:ea typeface="ＭＳ Ｐゴシック" pitchFamily="1" charset="-128"/>
              </a:rPr>
              <a:t>Selling Skills</a:t>
            </a:r>
            <a:endParaRPr kumimoji="0" lang="en-GB" sz="9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endParaRPr>
          </a:p>
        </p:txBody>
      </p:sp>
      <p:sp>
        <p:nvSpPr>
          <p:cNvPr id="18" name="Rounded Rectangle 17"/>
          <p:cNvSpPr/>
          <p:nvPr/>
        </p:nvSpPr>
        <p:spPr bwMode="auto">
          <a:xfrm rot="16200000">
            <a:off x="-408183" y="4831082"/>
            <a:ext cx="1969668" cy="659028"/>
          </a:xfrm>
          <a:prstGeom prst="roundRect">
            <a:avLst/>
          </a:prstGeom>
          <a:solidFill>
            <a:schemeClr val="bg1">
              <a:lumMod val="6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900" b="1" dirty="0" smtClean="0">
                <a:solidFill>
                  <a:schemeClr val="bg1"/>
                </a:solidFill>
                <a:effectLst>
                  <a:outerShdw blurRad="38100" dist="38100" dir="2700000" algn="tl">
                    <a:srgbClr val="000000">
                      <a:alpha val="43137"/>
                    </a:srgbClr>
                  </a:outerShdw>
                </a:effectLst>
                <a:latin typeface="Arial" charset="0"/>
                <a:ea typeface="ＭＳ Ｐゴシック" pitchFamily="1" charset="-128"/>
              </a:rPr>
              <a:t>Customer Ease</a:t>
            </a:r>
            <a:endParaRPr kumimoji="0" lang="en-GB" sz="9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a typeface="ＭＳ Ｐゴシック" pitchFamily="1" charset="-128"/>
            </a:endParaRPr>
          </a:p>
        </p:txBody>
      </p:sp>
      <p:sp>
        <p:nvSpPr>
          <p:cNvPr id="17" name="Rounded Rectangle 16"/>
          <p:cNvSpPr/>
          <p:nvPr/>
        </p:nvSpPr>
        <p:spPr bwMode="auto">
          <a:xfrm>
            <a:off x="3598332" y="1285107"/>
            <a:ext cx="2917833" cy="3212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900" b="1" i="0" u="none" strike="noStrike" cap="none" normalizeH="0" dirty="0" smtClean="0">
                <a:ln>
                  <a:noFill/>
                </a:ln>
                <a:solidFill>
                  <a:schemeClr val="tx1"/>
                </a:solidFill>
                <a:latin typeface="Arial" charset="0"/>
                <a:ea typeface="ＭＳ Ｐゴシック" pitchFamily="1" charset="-128"/>
              </a:rPr>
              <a:t>Single Month Score</a:t>
            </a:r>
          </a:p>
          <a:p>
            <a:pPr algn="ctr" eaLnBrk="0" fontAlgn="base" hangingPunct="0">
              <a:spcBef>
                <a:spcPct val="0"/>
              </a:spcBef>
              <a:spcAft>
                <a:spcPct val="0"/>
              </a:spcAft>
            </a:pPr>
            <a:r>
              <a:rPr lang="en-GB" sz="900" dirty="0">
                <a:solidFill>
                  <a:schemeClr val="tx1"/>
                </a:solidFill>
                <a:latin typeface="Arial" charset="0"/>
                <a:ea typeface="ＭＳ Ｐゴシック" pitchFamily="1" charset="-128"/>
              </a:rPr>
              <a:t>&lt;MONTH&gt;</a:t>
            </a:r>
            <a:r>
              <a:rPr lang="en-GB" sz="900" dirty="0" smtClean="0">
                <a:solidFill>
                  <a:schemeClr val="tx1"/>
                </a:solidFill>
                <a:latin typeface="Arial" charset="0"/>
                <a:ea typeface="ＭＳ Ｐゴシック" pitchFamily="1" charset="-128"/>
              </a:rPr>
              <a:t> </a:t>
            </a:r>
            <a:r>
              <a:rPr lang="en-GB" sz="900" dirty="0">
                <a:solidFill>
                  <a:schemeClr val="tx1"/>
                </a:solidFill>
                <a:latin typeface="Arial" charset="0"/>
                <a:ea typeface="ＭＳ Ｐゴシック" pitchFamily="1" charset="-128"/>
              </a:rPr>
              <a:t>&lt;YYYY&gt;</a:t>
            </a:r>
          </a:p>
        </p:txBody>
      </p:sp>
      <p:sp>
        <p:nvSpPr>
          <p:cNvPr id="19" name="Rounded Rectangle 18"/>
          <p:cNvSpPr/>
          <p:nvPr/>
        </p:nvSpPr>
        <p:spPr bwMode="auto">
          <a:xfrm>
            <a:off x="6736931" y="1293344"/>
            <a:ext cx="2917833" cy="32127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900" b="1" dirty="0" smtClean="0">
                <a:solidFill>
                  <a:schemeClr val="tx1"/>
                </a:solidFill>
                <a:latin typeface="Arial" charset="0"/>
                <a:ea typeface="ＭＳ Ｐゴシック" pitchFamily="1" charset="-128"/>
              </a:rPr>
              <a:t>YTD </a:t>
            </a:r>
            <a:r>
              <a:rPr kumimoji="0" lang="en-GB" sz="900" b="1" i="0" u="none" strike="noStrike" cap="none" normalizeH="0" dirty="0" smtClean="0">
                <a:ln>
                  <a:noFill/>
                </a:ln>
                <a:solidFill>
                  <a:schemeClr val="tx1"/>
                </a:solidFill>
                <a:latin typeface="Arial" charset="0"/>
                <a:ea typeface="ＭＳ Ｐゴシック" pitchFamily="1" charset="-128"/>
              </a:rPr>
              <a:t>Score</a:t>
            </a:r>
          </a:p>
          <a:p>
            <a:pPr algn="ctr" eaLnBrk="0" fontAlgn="base" hangingPunct="0">
              <a:spcBef>
                <a:spcPct val="0"/>
              </a:spcBef>
              <a:spcAft>
                <a:spcPct val="0"/>
              </a:spcAft>
            </a:pPr>
            <a:r>
              <a:rPr lang="en-GB" sz="900" dirty="0" smtClean="0">
                <a:solidFill>
                  <a:schemeClr val="tx1"/>
                </a:solidFill>
                <a:latin typeface="Arial" charset="0"/>
                <a:ea typeface="ＭＳ Ｐゴシック" pitchFamily="1" charset="-128"/>
              </a:rPr>
              <a:t>January &lt;YYYY&gt;-</a:t>
            </a:r>
            <a:r>
              <a:rPr lang="en-GB" sz="900" dirty="0">
                <a:solidFill>
                  <a:schemeClr val="tx1"/>
                </a:solidFill>
                <a:latin typeface="Arial" charset="0"/>
                <a:ea typeface="ＭＳ Ｐゴシック" pitchFamily="1" charset="-128"/>
              </a:rPr>
              <a:t>&lt;MONTH&gt; &lt;YYYY&gt;</a:t>
            </a:r>
          </a:p>
        </p:txBody>
      </p:sp>
    </p:spTree>
    <p:extLst>
      <p:ext uri="{BB962C8B-B14F-4D97-AF65-F5344CB8AC3E}">
        <p14:creationId xmlns:p14="http://schemas.microsoft.com/office/powerpoint/2010/main" val="2226147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DRC Continental Report Landscape">
  <a:themeElements>
    <a:clrScheme name="BDRC Continental 1">
      <a:dk1>
        <a:srgbClr val="000000"/>
      </a:dk1>
      <a:lt1>
        <a:srgbClr val="FFFFFF"/>
      </a:lt1>
      <a:dk2>
        <a:srgbClr val="000000"/>
      </a:dk2>
      <a:lt2>
        <a:srgbClr val="FFFFFF"/>
      </a:lt2>
      <a:accent1>
        <a:srgbClr val="ED174F"/>
      </a:accent1>
      <a:accent2>
        <a:srgbClr val="0077BE"/>
      </a:accent2>
      <a:accent3>
        <a:srgbClr val="842C91"/>
      </a:accent3>
      <a:accent4>
        <a:srgbClr val="51C2B6"/>
      </a:accent4>
      <a:accent5>
        <a:srgbClr val="E7DDB6"/>
      </a:accent5>
      <a:accent6>
        <a:srgbClr val="FFDE62"/>
      </a:accent6>
      <a:hlink>
        <a:srgbClr val="0077BE"/>
      </a:hlink>
      <a:folHlink>
        <a:srgbClr val="51C2B6"/>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txDef>
      <a:spPr>
        <a:noFill/>
      </a:spPr>
      <a:bodyPr wrap="none" rtlCol="0">
        <a:spAutoFit/>
      </a:bodyPr>
      <a:lstStyle>
        <a:defPPr>
          <a:defRPr sz="1600" dirty="0" err="1" smtClean="0"/>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DRC Continental 1">
        <a:dk1>
          <a:srgbClr val="000000"/>
        </a:dk1>
        <a:lt1>
          <a:srgbClr val="FFFFFF"/>
        </a:lt1>
        <a:dk2>
          <a:srgbClr val="FFDE62"/>
        </a:dk2>
        <a:lt2>
          <a:srgbClr val="E7DDB6"/>
        </a:lt2>
        <a:accent1>
          <a:srgbClr val="ED174F"/>
        </a:accent1>
        <a:accent2>
          <a:srgbClr val="0077BE"/>
        </a:accent2>
        <a:accent3>
          <a:srgbClr val="FFFFFF"/>
        </a:accent3>
        <a:accent4>
          <a:srgbClr val="000000"/>
        </a:accent4>
        <a:accent5>
          <a:srgbClr val="F4ABB2"/>
        </a:accent5>
        <a:accent6>
          <a:srgbClr val="006BAC"/>
        </a:accent6>
        <a:hlink>
          <a:srgbClr val="842C91"/>
        </a:hlink>
        <a:folHlink>
          <a:srgbClr val="51C2B6"/>
        </a:folHlink>
      </a:clrScheme>
      <a:clrMap bg1="lt1" tx1="dk1" bg2="lt2" tx2="dk2" accent1="accent1" accent2="accent2" accent3="accent3" accent4="accent4" accent5="accent5" accent6="accent6" hlink="hlink" folHlink="folHlink"/>
    </a:extraClrScheme>
    <a:extraClrScheme>
      <a:clrScheme name="BDRC Continental 2">
        <a:dk1>
          <a:srgbClr val="000000"/>
        </a:dk1>
        <a:lt1>
          <a:srgbClr val="FFFFFF"/>
        </a:lt1>
        <a:dk2>
          <a:srgbClr val="99CCFF"/>
        </a:dk2>
        <a:lt2>
          <a:srgbClr val="CC99FF"/>
        </a:lt2>
        <a:accent1>
          <a:srgbClr val="ED174F"/>
        </a:accent1>
        <a:accent2>
          <a:srgbClr val="0077BE"/>
        </a:accent2>
        <a:accent3>
          <a:srgbClr val="FFFFFF"/>
        </a:accent3>
        <a:accent4>
          <a:srgbClr val="000000"/>
        </a:accent4>
        <a:accent5>
          <a:srgbClr val="F4ABB2"/>
        </a:accent5>
        <a:accent6>
          <a:srgbClr val="006BAC"/>
        </a:accent6>
        <a:hlink>
          <a:srgbClr val="99CC00"/>
        </a:hlink>
        <a:folHlink>
          <a:srgbClr val="FFCC00"/>
        </a:folHlink>
      </a:clrScheme>
      <a:clrMap bg1="lt1" tx1="dk1" bg2="lt2" tx2="dk2" accent1="accent1" accent2="accent2" accent3="accent3" accent4="accent4" accent5="accent5" accent6="accent6" hlink="hlink" folHlink="folHlink"/>
    </a:extraClrScheme>
    <a:extraClrScheme>
      <a:clrScheme name="BDRC Continental 3">
        <a:dk1>
          <a:srgbClr val="000000"/>
        </a:dk1>
        <a:lt1>
          <a:srgbClr val="FFFFFF"/>
        </a:lt1>
        <a:dk2>
          <a:srgbClr val="99CCFF"/>
        </a:dk2>
        <a:lt2>
          <a:srgbClr val="CC99FF"/>
        </a:lt2>
        <a:accent1>
          <a:srgbClr val="ED174F"/>
        </a:accent1>
        <a:accent2>
          <a:srgbClr val="FFCC00"/>
        </a:accent2>
        <a:accent3>
          <a:srgbClr val="FFFFFF"/>
        </a:accent3>
        <a:accent4>
          <a:srgbClr val="000000"/>
        </a:accent4>
        <a:accent5>
          <a:srgbClr val="F4ABB2"/>
        </a:accent5>
        <a:accent6>
          <a:srgbClr val="E7B900"/>
        </a:accent6>
        <a:hlink>
          <a:srgbClr val="0077BE"/>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lain BDRC Front Cover">
  <a:themeElements>
    <a:clrScheme name="Custom 1">
      <a:dk1>
        <a:srgbClr val="000000"/>
      </a:dk1>
      <a:lt1>
        <a:srgbClr val="FFFFFF"/>
      </a:lt1>
      <a:dk2>
        <a:srgbClr val="000000"/>
      </a:dk2>
      <a:lt2>
        <a:srgbClr val="FFFFFF"/>
      </a:lt2>
      <a:accent1>
        <a:srgbClr val="9E0A20"/>
      </a:accent1>
      <a:accent2>
        <a:srgbClr val="F26A36"/>
      </a:accent2>
      <a:accent3>
        <a:srgbClr val="A6955D"/>
      </a:accent3>
      <a:accent4>
        <a:srgbClr val="00594D"/>
      </a:accent4>
      <a:accent5>
        <a:srgbClr val="004D64"/>
      </a:accent5>
      <a:accent6>
        <a:srgbClr val="490058"/>
      </a:accent6>
      <a:hlink>
        <a:srgbClr val="0077BE"/>
      </a:hlink>
      <a:folHlink>
        <a:srgbClr val="51C2B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Slide 1">
        <a:dk1>
          <a:srgbClr val="000000"/>
        </a:dk1>
        <a:lt1>
          <a:srgbClr val="FFFFFF"/>
        </a:lt1>
        <a:dk2>
          <a:srgbClr val="FFDE62"/>
        </a:dk2>
        <a:lt2>
          <a:srgbClr val="E7DDB6"/>
        </a:lt2>
        <a:accent1>
          <a:srgbClr val="ED174F"/>
        </a:accent1>
        <a:accent2>
          <a:srgbClr val="0077BE"/>
        </a:accent2>
        <a:accent3>
          <a:srgbClr val="FFFFFF"/>
        </a:accent3>
        <a:accent4>
          <a:srgbClr val="000000"/>
        </a:accent4>
        <a:accent5>
          <a:srgbClr val="F4ABB2"/>
        </a:accent5>
        <a:accent6>
          <a:srgbClr val="006BAC"/>
        </a:accent6>
        <a:hlink>
          <a:srgbClr val="842C91"/>
        </a:hlink>
        <a:folHlink>
          <a:srgbClr val="51C2B6"/>
        </a:folHlink>
      </a:clrScheme>
      <a:clrMap bg1="lt1" tx1="dk1" bg2="lt2" tx2="dk2" accent1="accent1" accent2="accent2" accent3="accent3" accent4="accent4" accent5="accent5" accent6="accent6" hlink="hlink" folHlink="folHlink"/>
    </a:extraClrScheme>
    <a:extraClrScheme>
      <a:clrScheme name="Title Slide 2">
        <a:dk1>
          <a:srgbClr val="000000"/>
        </a:dk1>
        <a:lt1>
          <a:srgbClr val="FFFFFF"/>
        </a:lt1>
        <a:dk2>
          <a:srgbClr val="99CCFF"/>
        </a:dk2>
        <a:lt2>
          <a:srgbClr val="CC99FF"/>
        </a:lt2>
        <a:accent1>
          <a:srgbClr val="ED174F"/>
        </a:accent1>
        <a:accent2>
          <a:srgbClr val="0077BE"/>
        </a:accent2>
        <a:accent3>
          <a:srgbClr val="FFFFFF"/>
        </a:accent3>
        <a:accent4>
          <a:srgbClr val="000000"/>
        </a:accent4>
        <a:accent5>
          <a:srgbClr val="F4ABB2"/>
        </a:accent5>
        <a:accent6>
          <a:srgbClr val="006BAC"/>
        </a:accent6>
        <a:hlink>
          <a:srgbClr val="99CC00"/>
        </a:hlink>
        <a:folHlink>
          <a:srgbClr val="FFCC00"/>
        </a:folHlink>
      </a:clrScheme>
      <a:clrMap bg1="lt1" tx1="dk1" bg2="lt2" tx2="dk2" accent1="accent1" accent2="accent2" accent3="accent3" accent4="accent4" accent5="accent5" accent6="accent6" hlink="hlink" folHlink="folHlink"/>
    </a:extraClrScheme>
    <a:extraClrScheme>
      <a:clrScheme name="Title Slide 3">
        <a:dk1>
          <a:srgbClr val="000000"/>
        </a:dk1>
        <a:lt1>
          <a:srgbClr val="FFFFFF"/>
        </a:lt1>
        <a:dk2>
          <a:srgbClr val="99CCFF"/>
        </a:dk2>
        <a:lt2>
          <a:srgbClr val="CC99FF"/>
        </a:lt2>
        <a:accent1>
          <a:srgbClr val="ED174F"/>
        </a:accent1>
        <a:accent2>
          <a:srgbClr val="FFCC00"/>
        </a:accent2>
        <a:accent3>
          <a:srgbClr val="FFFFFF"/>
        </a:accent3>
        <a:accent4>
          <a:srgbClr val="000000"/>
        </a:accent4>
        <a:accent5>
          <a:srgbClr val="F4ABB2"/>
        </a:accent5>
        <a:accent6>
          <a:srgbClr val="E7B900"/>
        </a:accent6>
        <a:hlink>
          <a:srgbClr val="0077BE"/>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DRC Continental Report Landscape">
  <a:themeElements>
    <a:clrScheme name="BDRC Continental 1">
      <a:dk1>
        <a:srgbClr val="000000"/>
      </a:dk1>
      <a:lt1>
        <a:srgbClr val="FFFFFF"/>
      </a:lt1>
      <a:dk2>
        <a:srgbClr val="000000"/>
      </a:dk2>
      <a:lt2>
        <a:srgbClr val="FFFFFF"/>
      </a:lt2>
      <a:accent1>
        <a:srgbClr val="ED174F"/>
      </a:accent1>
      <a:accent2>
        <a:srgbClr val="0077BE"/>
      </a:accent2>
      <a:accent3>
        <a:srgbClr val="842C91"/>
      </a:accent3>
      <a:accent4>
        <a:srgbClr val="51C2B6"/>
      </a:accent4>
      <a:accent5>
        <a:srgbClr val="E7DDB6"/>
      </a:accent5>
      <a:accent6>
        <a:srgbClr val="FFDE62"/>
      </a:accent6>
      <a:hlink>
        <a:srgbClr val="0077BE"/>
      </a:hlink>
      <a:folHlink>
        <a:srgbClr val="51C2B6"/>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txDef>
      <a:spPr>
        <a:noFill/>
      </a:spPr>
      <a:bodyPr wrap="none" rtlCol="0">
        <a:spAutoFit/>
      </a:bodyPr>
      <a:lstStyle>
        <a:defPPr>
          <a:defRPr sz="1600" dirty="0" err="1" smtClean="0"/>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DRC Continental 1">
        <a:dk1>
          <a:srgbClr val="000000"/>
        </a:dk1>
        <a:lt1>
          <a:srgbClr val="FFFFFF"/>
        </a:lt1>
        <a:dk2>
          <a:srgbClr val="FFDE62"/>
        </a:dk2>
        <a:lt2>
          <a:srgbClr val="E7DDB6"/>
        </a:lt2>
        <a:accent1>
          <a:srgbClr val="ED174F"/>
        </a:accent1>
        <a:accent2>
          <a:srgbClr val="0077BE"/>
        </a:accent2>
        <a:accent3>
          <a:srgbClr val="FFFFFF"/>
        </a:accent3>
        <a:accent4>
          <a:srgbClr val="000000"/>
        </a:accent4>
        <a:accent5>
          <a:srgbClr val="F4ABB2"/>
        </a:accent5>
        <a:accent6>
          <a:srgbClr val="006BAC"/>
        </a:accent6>
        <a:hlink>
          <a:srgbClr val="842C91"/>
        </a:hlink>
        <a:folHlink>
          <a:srgbClr val="51C2B6"/>
        </a:folHlink>
      </a:clrScheme>
      <a:clrMap bg1="lt1" tx1="dk1" bg2="lt2" tx2="dk2" accent1="accent1" accent2="accent2" accent3="accent3" accent4="accent4" accent5="accent5" accent6="accent6" hlink="hlink" folHlink="folHlink"/>
    </a:extraClrScheme>
    <a:extraClrScheme>
      <a:clrScheme name="BDRC Continental 2">
        <a:dk1>
          <a:srgbClr val="000000"/>
        </a:dk1>
        <a:lt1>
          <a:srgbClr val="FFFFFF"/>
        </a:lt1>
        <a:dk2>
          <a:srgbClr val="99CCFF"/>
        </a:dk2>
        <a:lt2>
          <a:srgbClr val="CC99FF"/>
        </a:lt2>
        <a:accent1>
          <a:srgbClr val="ED174F"/>
        </a:accent1>
        <a:accent2>
          <a:srgbClr val="0077BE"/>
        </a:accent2>
        <a:accent3>
          <a:srgbClr val="FFFFFF"/>
        </a:accent3>
        <a:accent4>
          <a:srgbClr val="000000"/>
        </a:accent4>
        <a:accent5>
          <a:srgbClr val="F4ABB2"/>
        </a:accent5>
        <a:accent6>
          <a:srgbClr val="006BAC"/>
        </a:accent6>
        <a:hlink>
          <a:srgbClr val="99CC00"/>
        </a:hlink>
        <a:folHlink>
          <a:srgbClr val="FFCC00"/>
        </a:folHlink>
      </a:clrScheme>
      <a:clrMap bg1="lt1" tx1="dk1" bg2="lt2" tx2="dk2" accent1="accent1" accent2="accent2" accent3="accent3" accent4="accent4" accent5="accent5" accent6="accent6" hlink="hlink" folHlink="folHlink"/>
    </a:extraClrScheme>
    <a:extraClrScheme>
      <a:clrScheme name="BDRC Continental 3">
        <a:dk1>
          <a:srgbClr val="000000"/>
        </a:dk1>
        <a:lt1>
          <a:srgbClr val="FFFFFF"/>
        </a:lt1>
        <a:dk2>
          <a:srgbClr val="99CCFF"/>
        </a:dk2>
        <a:lt2>
          <a:srgbClr val="CC99FF"/>
        </a:lt2>
        <a:accent1>
          <a:srgbClr val="ED174F"/>
        </a:accent1>
        <a:accent2>
          <a:srgbClr val="FFCC00"/>
        </a:accent2>
        <a:accent3>
          <a:srgbClr val="FFFFFF"/>
        </a:accent3>
        <a:accent4>
          <a:srgbClr val="000000"/>
        </a:accent4>
        <a:accent5>
          <a:srgbClr val="F4ABB2"/>
        </a:accent5>
        <a:accent6>
          <a:srgbClr val="E7B900"/>
        </a:accent6>
        <a:hlink>
          <a:srgbClr val="0077BE"/>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BDRC Continental Report Landscape</Template>
  <TotalTime>3829</TotalTime>
  <Words>1967</Words>
  <Application>Microsoft Office PowerPoint</Application>
  <PresentationFormat>A4 Paper (210x297 mm)</PresentationFormat>
  <Paragraphs>1106</Paragraphs>
  <Slides>12</Slides>
  <Notes>1</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BDRC Continental Report Landscape</vt:lpstr>
      <vt:lpstr>1_Plain BDRC Front Cover</vt:lpstr>
      <vt:lpstr>1_BDRC Continental Report Landscape</vt:lpstr>
      <vt:lpstr>Sales Enquiry Performance</vt:lpstr>
      <vt:lpstr>C&amp;E: International Comparison, &lt;MONTH&gt; &lt;YYYY&gt;</vt:lpstr>
      <vt:lpstr>International:</vt:lpstr>
      <vt:lpstr>International: Changes since last month</vt:lpstr>
      <vt:lpstr>C&amp;E: Summary of Performance</vt:lpstr>
      <vt:lpstr>C&amp;E: Focus Hotels, &lt;MONTH&gt; &lt;YYYY&gt;</vt:lpstr>
      <vt:lpstr>C&amp;E: Recent Headline Performance Trends</vt:lpstr>
      <vt:lpstr>Improvement, &lt;M-1&gt; &lt;Y-1&gt; - &lt;MONTH&gt; &lt;YYYY&gt;</vt:lpstr>
      <vt:lpstr>Competitive Comparison, &lt;MONTH&gt; &lt;YYYY&gt;</vt:lpstr>
      <vt:lpstr>Competitor League Table (Tele enq only not inc Quick Check)</vt:lpstr>
      <vt:lpstr>&lt;DEMENSE&gt; Hotel League</vt:lpstr>
      <vt:lpstr>For further information</vt:lpstr>
    </vt:vector>
  </TitlesOfParts>
  <Company>BDRC Continental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Cover Images can be found in the Image Bank N:\Image Bank</dc:title>
  <dc:creator>James Bland</dc:creator>
  <cp:lastModifiedBy>Natalie Wiseman</cp:lastModifiedBy>
  <cp:revision>326</cp:revision>
  <cp:lastPrinted>2014-08-27T12:42:10Z</cp:lastPrinted>
  <dcterms:created xsi:type="dcterms:W3CDTF">2013-11-27T10:39:06Z</dcterms:created>
  <dcterms:modified xsi:type="dcterms:W3CDTF">2016-07-28T14:44:04Z</dcterms:modified>
</cp:coreProperties>
</file>