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DFCC0-2E40-EC4A-B992-8EEF59B3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AA1A75-6FB4-4543-B524-25F553C7F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386A9-8B02-5F40-9F23-62EA7240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F3DF4-A750-8B44-AEB4-517E1964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E3438-8339-3D4C-B18A-C90B2729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911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8475B-5F83-5247-B28C-0ABC20D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BF571F-3877-D346-B4CF-8B00293F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A4938-276F-2E46-AB98-2D58FB25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40E01-CB54-9B4A-A60A-05FEF1CF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370-4D13-D94D-A238-BF447C5E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9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008911-DACC-B541-87E2-42EBC9AF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5DA70D-337A-8A4D-92E1-799560E7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8269BE-C62F-E541-8539-10B05C8B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58FEBB-3E9E-BD47-B852-4A6A1CC2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463807-A505-5B46-834B-02FACE6C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61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7D439-CBEB-8E4D-B2B0-31138B51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373905-5A63-5E42-A5D7-7B93D49C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E07B89-86DD-0F47-8348-B04E9984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BF815-6EA6-E746-BB57-E88671AB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4A4918-E569-DD49-BB21-19F61AB5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49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4EFE4-E322-AB44-8877-1197B941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509C7A-7179-7E4F-A038-322E8C27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AEEE4-591A-804B-9FA5-7118E180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9CB6C-7BDB-A740-AE47-FEDDF449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8C9FC-7A36-A348-901D-9321BDEC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843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3CFBA-50E1-484B-B768-BD415179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7DCE0-0693-2245-8213-8797182B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3F4ED-935A-974A-9DC2-1EAA9FE3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781DD6-BE92-294C-B8BC-C6FD687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80978E-8F0B-4145-8FBA-2CE07A88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8B5C5F-C1C7-CE42-869D-6F542D21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9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868E1-EBC7-7641-83EF-931995EE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61584-2AF1-D746-9050-B7CC7E3E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6D67C6-E1DD-6448-87AA-14AAF86F7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872F61-7ED5-A442-BEDF-E5336CF5B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33A638-4692-9049-AB0C-F2D19AFC8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5A61DA-F1AD-0D48-8667-6F7CBDF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1B9F89-B6E2-9141-A69C-B256460E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E90853-6ED6-0648-B6F7-C859C3F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6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BF8C3-4C83-B54A-A6DD-42BDF258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210067-8989-B547-9FB5-C5F5EE90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897A85-343F-7141-B5E4-1C12B92C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DF7C15-6FC0-F34C-9A52-DCA5BD7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560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B19337-3352-4642-BEE2-0887A8CD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689584-4D4F-3F4A-A35B-1C41F95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BAB67F-9A70-2E4F-995B-6FEB282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632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53090-82B2-CD41-BD21-0820DEDF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23BBB-3136-E349-9A88-B21A0448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A80EA1-F39A-544C-B8CB-21C6100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FE80E4-65EB-5446-A9D7-C3B1D231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B40CA4-EBB5-0F44-A009-A4AB6014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70FF40-C8EE-494C-9F2F-8F46A700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65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1A576-66C7-5D42-A267-BC9C721B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5FE2B5-AD38-0243-8333-233D44311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782A8E-F6F7-B248-8D7D-92B2E593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AD9C2-3011-8F43-B365-F7FE7E60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F94C6A-6B12-9B42-8A43-C46C7FD8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794DE4-BB7E-8B4C-A498-9DB352D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706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3196CC-1896-594C-9CD4-26A42069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5AA2E-2FF6-2F46-8442-C291C53A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2DC93-D6A0-A048-B12A-599677D6B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F2A4-33B8-A948-AFBE-62CCBB376170}" type="datetimeFigureOut">
              <a:rPr kumimoji="1" lang="zh-TW" altLang="en-US" smtClean="0"/>
              <a:t>2020/2/22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0DA3D-819F-F44E-9A8D-15CA614F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0BD195-6EB6-3747-B737-100413C71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59EF-5070-FC43-B7D8-A0E5EAB668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310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office/vba/api/overview/exc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administration/windows-commands/ftp" TargetMode="External"/><Relationship Id="rId2" Type="http://schemas.openxmlformats.org/officeDocument/2006/relationships/hyperlink" Target="https://docs.microsoft.com/en-us/windows-server/administration/windows-commands/windows-comman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asury.gov/resource-center/sanctions/SDN-List/Pages/consolidated.aspx" TargetMode="External"/><Relationship Id="rId2" Type="http://schemas.openxmlformats.org/officeDocument/2006/relationships/hyperlink" Target="https://www.treasury.gov/resource-center/sanctions/SDN-List/Pages/sdn_data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easury.gov/resource-center/sanctions/SDN-List/Documents/dat_spec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B87759-8D04-AD42-BF1B-674C92A8B889}"/>
              </a:ext>
            </a:extLst>
          </p:cNvPr>
          <p:cNvSpPr txBox="1"/>
          <p:nvPr/>
        </p:nvSpPr>
        <p:spPr>
          <a:xfrm>
            <a:off x="566055" y="304795"/>
            <a:ext cx="197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OFAC #1B</a:t>
            </a:r>
            <a:r>
              <a:rPr kumimoji="1" lang="zh-CN" altLang="en-US" sz="1400" dirty="0"/>
              <a:t>解決方案說明</a:t>
            </a:r>
            <a:endParaRPr kumimoji="1"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18A52-8168-5D41-BB64-549564CE57ED}"/>
              </a:ext>
            </a:extLst>
          </p:cNvPr>
          <p:cNvSpPr txBox="1"/>
          <p:nvPr/>
        </p:nvSpPr>
        <p:spPr>
          <a:xfrm>
            <a:off x="566055" y="612572"/>
            <a:ext cx="1103811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TW" altLang="en-US" sz="1200" dirty="0"/>
              <a:t>因應</a:t>
            </a:r>
            <a:r>
              <a:rPr kumimoji="1" lang="en-US" altLang="zh-TW" sz="1200" dirty="0" err="1"/>
              <a:t>Treliant’s</a:t>
            </a:r>
            <a:r>
              <a:rPr kumimoji="1" lang="en-US" altLang="zh-TW" sz="1200" dirty="0"/>
              <a:t> OFAC Validation Report Observation #1</a:t>
            </a:r>
            <a:r>
              <a:rPr kumimoji="1" lang="zh-CN" altLang="en-US" sz="1200" dirty="0"/>
              <a:t>所指出之問題，為了讓日後可以將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更新之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Consolidated Sanction List</a:t>
            </a:r>
            <a:r>
              <a:rPr kumimoji="1" lang="zh-CN" altLang="en-US" sz="1200" dirty="0"/>
              <a:t>中名稱與</a:t>
            </a:r>
            <a:r>
              <a:rPr kumimoji="1" lang="en-US" altLang="zh-CN" sz="1200" dirty="0"/>
              <a:t>A.K.A</a:t>
            </a:r>
            <a:r>
              <a:rPr kumimoji="1" lang="zh-CN" altLang="en-US" sz="1200" dirty="0"/>
              <a:t>等超過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1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因為根據</a:t>
            </a:r>
            <a:r>
              <a:rPr kumimoji="1" lang="en-US" altLang="zh-CN" sz="1200" dirty="0"/>
              <a:t>SWIFT</a:t>
            </a:r>
            <a:r>
              <a:rPr kumimoji="1" lang="zh-CN" altLang="en-US" sz="1200" dirty="0"/>
              <a:t>組織之電文規範，每行電文的長度為</a:t>
            </a:r>
            <a:r>
              <a:rPr kumimoji="1" lang="en-US" altLang="zh-CN" sz="1200" dirty="0"/>
              <a:t>35</a:t>
            </a:r>
            <a:r>
              <a:rPr kumimoji="1" lang="zh-CN" altLang="en-US" sz="1200" dirty="0"/>
              <a:t>字元，因此加上</a:t>
            </a:r>
            <a:r>
              <a:rPr kumimoji="1" lang="en-US" altLang="zh-CN" sz="1200" dirty="0"/>
              <a:t>“1/”</a:t>
            </a:r>
            <a:r>
              <a:rPr kumimoji="1" lang="zh-CN" altLang="en-US" sz="1200" dirty="0"/>
              <a:t>的緣故，才會設定為超過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之的名稱，透過定時自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網站</a:t>
            </a:r>
            <a:r>
              <a:rPr kumimoji="1" lang="zh-CN" altLang="en-US" sz="1200" baseline="30000" dirty="0"/>
              <a:t>註</a:t>
            </a:r>
            <a:r>
              <a:rPr kumimoji="1" lang="en-US" altLang="zh-TW" sz="1200" baseline="30000" dirty="0"/>
              <a:t>2</a:t>
            </a:r>
            <a:r>
              <a:rPr kumimoji="1" lang="zh-CN" altLang="en-US" sz="1200" dirty="0"/>
              <a:t>自動下載、產生符合</a:t>
            </a:r>
            <a:r>
              <a:rPr kumimoji="1" lang="en-US" altLang="zh-TW" sz="1200" dirty="0"/>
              <a:t>PRIME</a:t>
            </a:r>
            <a:r>
              <a:rPr kumimoji="1" lang="zh-CN" altLang="en-US" sz="1200" dirty="0"/>
              <a:t>導入之</a:t>
            </a:r>
            <a:r>
              <a:rPr kumimoji="1" lang="en-US" altLang="zh-CN" sz="1200" dirty="0"/>
              <a:t>XML</a:t>
            </a:r>
            <a:r>
              <a:rPr kumimoji="1" lang="zh-CN" altLang="en-US" sz="1200" dirty="0"/>
              <a:t>格式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3</a:t>
            </a:r>
            <a:r>
              <a:rPr kumimoji="1" lang="zh-CN" altLang="en-US" sz="1200" dirty="0"/>
              <a:t>的</a:t>
            </a:r>
            <a:r>
              <a:rPr kumimoji="1" lang="en-US" altLang="zh-CN" sz="1200" dirty="0"/>
              <a:t>IWL(Internal Watch List)</a:t>
            </a:r>
            <a:r>
              <a:rPr kumimoji="1" lang="zh-CN" altLang="en-US" sz="1200" dirty="0"/>
              <a:t>名單、將名單導入</a:t>
            </a:r>
            <a:r>
              <a:rPr kumimoji="1" lang="en-US" altLang="zh-CN" sz="1200" dirty="0"/>
              <a:t>PRIME OFAC Reporter</a:t>
            </a:r>
            <a:r>
              <a:rPr kumimoji="1" lang="zh-CN" altLang="en-US" sz="1200" dirty="0"/>
              <a:t>並重新編譯</a:t>
            </a:r>
            <a:r>
              <a:rPr kumimoji="1" lang="en-US" altLang="zh-CN" sz="1200" dirty="0"/>
              <a:t>File Image</a:t>
            </a:r>
            <a:r>
              <a:rPr kumimoji="1" lang="zh-CN" altLang="en-US" sz="1200" dirty="0"/>
              <a:t>，經過前述的程序，便可將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Consolidated Sanction List</a:t>
            </a:r>
            <a:r>
              <a:rPr kumimoji="1" lang="zh-CN" altLang="en-US" sz="1200" dirty="0"/>
              <a:t>中之超過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個字的名稱轉換成</a:t>
            </a:r>
            <a:r>
              <a:rPr kumimoji="1" lang="en-US" altLang="zh-CN" sz="1200" dirty="0"/>
              <a:t>“1/</a:t>
            </a:r>
            <a:r>
              <a:rPr kumimoji="1" lang="zh-CN" altLang="en-US" sz="1200" dirty="0"/>
              <a:t>名稱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，當電文中包含</a:t>
            </a:r>
            <a:r>
              <a:rPr kumimoji="1" lang="en-US" altLang="zh-CN" sz="1200" dirty="0"/>
              <a:t>”1/”</a:t>
            </a:r>
            <a:r>
              <a:rPr kumimoji="1" lang="zh-CN" altLang="en-US" sz="1200" dirty="0"/>
              <a:t>時，便可以與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中的名單進行比對，以便可以藉此比對與命中包含制裁名稱的電文。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目前經過測試，皆可以將之前</a:t>
            </a:r>
            <a:r>
              <a:rPr kumimoji="1" lang="en-US" altLang="zh-CN" sz="1200" dirty="0"/>
              <a:t>PRIME OFAC Reporter</a:t>
            </a:r>
            <a:r>
              <a:rPr kumimoji="1" lang="zh-CN" altLang="en-US" sz="1200" dirty="0"/>
              <a:t>無法比對出包含</a:t>
            </a:r>
            <a:r>
              <a:rPr kumimoji="1" lang="en-US" altLang="zh-CN" sz="1200" dirty="0"/>
              <a:t>”1/”</a:t>
            </a:r>
            <a:r>
              <a:rPr kumimoji="1" lang="zh-CN" altLang="en-US" sz="1200" dirty="0"/>
              <a:t>的電文掃描出來</a:t>
            </a:r>
            <a:r>
              <a:rPr kumimoji="1" lang="en-US" altLang="zh-CN" sz="1200" dirty="0"/>
              <a:t>)</a:t>
            </a:r>
          </a:p>
          <a:p>
            <a:pPr>
              <a:spcBef>
                <a:spcPts val="600"/>
              </a:spcBef>
            </a:pPr>
            <a:r>
              <a:rPr kumimoji="1" lang="zh-CN" altLang="en-US" sz="1200" dirty="0"/>
              <a:t>上述所說明之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自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網站自動下載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產生符合</a:t>
            </a:r>
            <a:r>
              <a:rPr kumimoji="1" lang="en-US" altLang="zh-TW" sz="1200" dirty="0"/>
              <a:t>PRIME</a:t>
            </a:r>
            <a:r>
              <a:rPr kumimoji="1" lang="zh-CN" altLang="en-US" sz="1200" dirty="0"/>
              <a:t>導入之</a:t>
            </a:r>
            <a:r>
              <a:rPr kumimoji="1" lang="en-US" altLang="zh-CN" sz="1200" dirty="0"/>
              <a:t>XML</a:t>
            </a:r>
            <a:r>
              <a:rPr kumimoji="1" lang="zh-CN" altLang="en-US" sz="1200" dirty="0"/>
              <a:t>格式的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名單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將名單導入</a:t>
            </a:r>
            <a:r>
              <a:rPr kumimoji="1" lang="en-US" altLang="zh-CN" sz="1200" dirty="0"/>
              <a:t>PRIME OFAC Reporter</a:t>
            </a:r>
            <a:r>
              <a:rPr kumimoji="1" lang="zh-CN" altLang="en-US" sz="1200" dirty="0"/>
              <a:t>並重新編譯</a:t>
            </a:r>
            <a:r>
              <a:rPr kumimoji="1" lang="en-US" altLang="zh-CN" sz="1200" dirty="0"/>
              <a:t>File Image”</a:t>
            </a:r>
            <a:r>
              <a:rPr kumimoji="1" lang="zh-CN" altLang="en-US" sz="1200" dirty="0"/>
              <a:t>等程序，除前述最後之程序係按照目前既有的程序進行外，前述兩項程序係本行根據需求而撰寫程序或程序，底下將對此做一說明。</a:t>
            </a:r>
            <a:endParaRPr kumimoji="1" lang="en-US" altLang="zh-CN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EAE7C2-8A05-674F-8B0B-BA768EF4A43C}"/>
              </a:ext>
            </a:extLst>
          </p:cNvPr>
          <p:cNvSpPr txBox="1"/>
          <p:nvPr/>
        </p:nvSpPr>
        <p:spPr>
          <a:xfrm>
            <a:off x="566055" y="5921830"/>
            <a:ext cx="1035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：因為根據</a:t>
            </a:r>
            <a:r>
              <a:rPr kumimoji="1" lang="en-US" altLang="zh-CN" sz="1200" dirty="0"/>
              <a:t>SWIFT</a:t>
            </a:r>
            <a:r>
              <a:rPr kumimoji="1" lang="zh-CN" altLang="en-US" sz="1200" dirty="0"/>
              <a:t>組織之電文規範，每行電文的長度為</a:t>
            </a:r>
            <a:r>
              <a:rPr kumimoji="1" lang="en-US" altLang="zh-CN" sz="1200" dirty="0"/>
              <a:t>35</a:t>
            </a:r>
            <a:r>
              <a:rPr kumimoji="1" lang="zh-CN" altLang="en-US" sz="1200" dirty="0"/>
              <a:t>字元，因此加上</a:t>
            </a:r>
            <a:r>
              <a:rPr kumimoji="1" lang="en-US" altLang="zh-CN" sz="1200" dirty="0"/>
              <a:t>”1/”</a:t>
            </a:r>
            <a:r>
              <a:rPr kumimoji="1" lang="zh-CN" altLang="en-US" sz="1200" dirty="0"/>
              <a:t>的緣故，才會設定為超過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</a:t>
            </a:r>
            <a:endParaRPr kumimoji="1" lang="en-US" altLang="zh-CN" sz="1200" dirty="0"/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：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網站為</a:t>
            </a:r>
            <a:r>
              <a:rPr kumimoji="1" lang="zh-TW" altLang="en-US" sz="1200" dirty="0"/>
              <a:t> </a:t>
            </a:r>
            <a:r>
              <a:rPr kumimoji="1" lang="en-US" altLang="zh-TW" sz="1200" dirty="0" err="1"/>
              <a:t>ofacftp.treas.gov</a:t>
            </a:r>
            <a:r>
              <a:rPr kumimoji="1" lang="en-US" altLang="zh-TW" sz="1200" dirty="0"/>
              <a:t> (</a:t>
            </a:r>
            <a:r>
              <a:rPr kumimoji="1" lang="zh-CN" altLang="en-US" sz="1200" dirty="0"/>
              <a:t>存放名單之路徑為</a:t>
            </a:r>
            <a:r>
              <a:rPr kumimoji="1" lang="en-US" altLang="zh-CN" sz="1200" dirty="0"/>
              <a:t>: </a:t>
            </a:r>
            <a:r>
              <a:rPr kumimoji="1" lang="en-US" altLang="zh-CN" sz="1200" dirty="0" err="1"/>
              <a:t>fac_delim</a:t>
            </a:r>
            <a:r>
              <a:rPr kumimoji="1" lang="zh-CN" altLang="en-US" sz="1200" dirty="0"/>
              <a:t>與</a:t>
            </a:r>
            <a:r>
              <a:rPr kumimoji="1" lang="en-US" altLang="zh-CN" sz="1200" dirty="0" err="1"/>
              <a:t>Consolidated_Sanction</a:t>
            </a:r>
            <a:r>
              <a:rPr kumimoji="1" lang="en-US" altLang="zh-CN" sz="1200" dirty="0"/>
              <a:t> list)</a:t>
            </a:r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3</a:t>
            </a:r>
            <a:r>
              <a:rPr kumimoji="1" lang="zh-CN" altLang="en-US" sz="1200" dirty="0"/>
              <a:t>：請參考附件中</a:t>
            </a:r>
            <a:r>
              <a:rPr kumimoji="1" lang="en-US" altLang="zh-TW" sz="1200" dirty="0"/>
              <a:t>PRIME</a:t>
            </a:r>
            <a:r>
              <a:rPr kumimoji="1" lang="zh-CN" altLang="en-US" sz="1200" dirty="0"/>
              <a:t>導入之</a:t>
            </a:r>
            <a:r>
              <a:rPr kumimoji="1" lang="en-US" altLang="zh-CN" sz="1200" dirty="0"/>
              <a:t>XML</a:t>
            </a:r>
            <a:r>
              <a:rPr kumimoji="1" lang="zh-CN" altLang="en-US" sz="1200" dirty="0"/>
              <a:t>格式說明</a:t>
            </a:r>
            <a:endParaRPr kumimoji="1" lang="en-US" altLang="zh-CN" sz="1200" dirty="0"/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4</a:t>
            </a:r>
            <a:r>
              <a:rPr kumimoji="1" lang="zh-CN" altLang="en-US" sz="1200" dirty="0"/>
              <a:t>：</a:t>
            </a:r>
            <a:r>
              <a:rPr kumimoji="1" lang="en-US" altLang="zh-CN" sz="1200" dirty="0"/>
              <a:t>Excel VBA</a:t>
            </a:r>
            <a:r>
              <a:rPr kumimoji="1" lang="zh-CN" altLang="en-US" sz="1200" dirty="0"/>
              <a:t>相關使用方法，請參考</a:t>
            </a:r>
            <a:r>
              <a:rPr kumimoji="1" lang="en-US" altLang="zh-CN" sz="1200" dirty="0">
                <a:hlinkClick r:id="rId2"/>
              </a:rPr>
              <a:t>https://docs.microsoft.com/en-us/office/vba/api/overview/excel</a:t>
            </a:r>
            <a:r>
              <a:rPr kumimoji="1" lang="zh-CN" altLang="en-US" sz="1200" dirty="0"/>
              <a:t>及相關連結內容。</a:t>
            </a:r>
            <a:endParaRPr kumimoji="1" lang="en-US" altLang="zh-CN" sz="1200" dirty="0"/>
          </a:p>
        </p:txBody>
      </p:sp>
      <p:sp>
        <p:nvSpPr>
          <p:cNvPr id="7" name="雲形 6">
            <a:extLst>
              <a:ext uri="{FF2B5EF4-FFF2-40B4-BE49-F238E27FC236}">
                <a16:creationId xmlns:a16="http://schemas.microsoft.com/office/drawing/2014/main" id="{4C166817-B857-2747-92EF-65545A9EC1A6}"/>
              </a:ext>
            </a:extLst>
          </p:cNvPr>
          <p:cNvSpPr/>
          <p:nvPr/>
        </p:nvSpPr>
        <p:spPr>
          <a:xfrm>
            <a:off x="838200" y="2329543"/>
            <a:ext cx="1426029" cy="64225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OFAC</a:t>
            </a:r>
            <a:r>
              <a:rPr kumimoji="1" lang="zh-CN" altLang="en-US" sz="1200" dirty="0">
                <a:solidFill>
                  <a:schemeClr val="tx1"/>
                </a:solidFill>
              </a:rPr>
              <a:t>網站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B6941-B85A-4B45-94B3-6E1019B265A3}"/>
              </a:ext>
            </a:extLst>
          </p:cNvPr>
          <p:cNvSpPr/>
          <p:nvPr/>
        </p:nvSpPr>
        <p:spPr>
          <a:xfrm>
            <a:off x="2862943" y="2329543"/>
            <a:ext cx="1611086" cy="64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FTP</a:t>
            </a:r>
            <a:r>
              <a:rPr kumimoji="1" lang="zh-CN" altLang="en-US" sz="1200" dirty="0">
                <a:solidFill>
                  <a:schemeClr val="tx1"/>
                </a:solidFill>
              </a:rPr>
              <a:t>下載程序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96FB11AC-BC51-0444-9B87-861850EA76C4}"/>
              </a:ext>
            </a:extLst>
          </p:cNvPr>
          <p:cNvSpPr/>
          <p:nvPr/>
        </p:nvSpPr>
        <p:spPr>
          <a:xfrm>
            <a:off x="2416629" y="2547257"/>
            <a:ext cx="283028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EB7C00-636B-2D48-9A03-9F72372F98B5}"/>
              </a:ext>
            </a:extLst>
          </p:cNvPr>
          <p:cNvSpPr/>
          <p:nvPr/>
        </p:nvSpPr>
        <p:spPr>
          <a:xfrm>
            <a:off x="2862943" y="3303776"/>
            <a:ext cx="1611086" cy="64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產生符合</a:t>
            </a:r>
            <a:r>
              <a:rPr kumimoji="1" lang="en-US" altLang="zh-CN" sz="1200" dirty="0">
                <a:solidFill>
                  <a:schemeClr val="tx1"/>
                </a:solidFill>
              </a:rPr>
              <a:t>PRIME OFAC Reporter</a:t>
            </a:r>
            <a:r>
              <a:rPr kumimoji="1" lang="zh-CN" altLang="en-US" sz="1200" dirty="0">
                <a:solidFill>
                  <a:schemeClr val="tx1"/>
                </a:solidFill>
              </a:rPr>
              <a:t>規格之</a:t>
            </a:r>
            <a:r>
              <a:rPr kumimoji="1" lang="en-US" altLang="zh-CN" sz="1200" dirty="0">
                <a:solidFill>
                  <a:schemeClr val="tx1"/>
                </a:solidFill>
              </a:rPr>
              <a:t>IWL</a:t>
            </a:r>
            <a:r>
              <a:rPr kumimoji="1" lang="zh-CN" altLang="en-US" sz="1200" dirty="0">
                <a:solidFill>
                  <a:schemeClr val="tx1"/>
                </a:solidFill>
              </a:rPr>
              <a:t>名單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6E5AE0C-1057-A840-8C9D-57B4B16F92B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668486" y="2971800"/>
            <a:ext cx="0" cy="33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0D7C507-2D6D-D346-B9B1-68459313BC98}"/>
              </a:ext>
            </a:extLst>
          </p:cNvPr>
          <p:cNvSpPr/>
          <p:nvPr/>
        </p:nvSpPr>
        <p:spPr>
          <a:xfrm>
            <a:off x="2862943" y="4278009"/>
            <a:ext cx="1611086" cy="642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在</a:t>
            </a:r>
            <a:r>
              <a:rPr kumimoji="1" lang="en-US" altLang="zh-CN" sz="1200" dirty="0">
                <a:solidFill>
                  <a:schemeClr val="tx1"/>
                </a:solidFill>
              </a:rPr>
              <a:t>PRIME OFAC Reporter</a:t>
            </a:r>
            <a:r>
              <a:rPr kumimoji="1" lang="zh-CN" altLang="en-US" sz="1200" dirty="0">
                <a:solidFill>
                  <a:schemeClr val="tx1"/>
                </a:solidFill>
              </a:rPr>
              <a:t>導入</a:t>
            </a:r>
            <a:r>
              <a:rPr kumimoji="1" lang="en-US" altLang="zh-CN" sz="1200" dirty="0">
                <a:solidFill>
                  <a:schemeClr val="tx1"/>
                </a:solidFill>
              </a:rPr>
              <a:t>IWL</a:t>
            </a:r>
            <a:r>
              <a:rPr kumimoji="1" lang="zh-TW" altLang="en-US" sz="1200" dirty="0">
                <a:solidFill>
                  <a:schemeClr val="tx1"/>
                </a:solidFill>
              </a:rPr>
              <a:t>名單，並重新產生</a:t>
            </a:r>
            <a:r>
              <a:rPr kumimoji="1" lang="en-US" altLang="zh-TW" sz="1200" dirty="0">
                <a:solidFill>
                  <a:schemeClr val="tx1"/>
                </a:solidFill>
              </a:rPr>
              <a:t>File Image</a:t>
            </a:r>
            <a:endParaRPr kumimoji="1"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4FF11759-B987-1D4E-BE67-ABC5B3C2DC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68486" y="3946033"/>
            <a:ext cx="0" cy="33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45C6EA-E07D-E24C-9B0D-85AFEC7A7873}"/>
              </a:ext>
            </a:extLst>
          </p:cNvPr>
          <p:cNvSpPr txBox="1"/>
          <p:nvPr/>
        </p:nvSpPr>
        <p:spPr>
          <a:xfrm>
            <a:off x="4735285" y="2329543"/>
            <a:ext cx="686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此下載程序係透過</a:t>
            </a:r>
            <a:r>
              <a:rPr kumimoji="1" lang="en-US" altLang="zh-CN" sz="1200" dirty="0"/>
              <a:t>Windows</a:t>
            </a:r>
            <a:r>
              <a:rPr kumimoji="1" lang="zh-CN" altLang="en-US" sz="1200" dirty="0"/>
              <a:t>標準之</a:t>
            </a:r>
            <a:r>
              <a:rPr kumimoji="1" lang="en-US" altLang="zh-CN" sz="1200" dirty="0"/>
              <a:t>FTP</a:t>
            </a:r>
            <a:r>
              <a:rPr kumimoji="1" lang="zh-CN" altLang="en-US" sz="1200" dirty="0"/>
              <a:t>指令設定，所有之下載程序在</a:t>
            </a:r>
            <a:r>
              <a:rPr kumimoji="1" lang="en-US" altLang="zh-CN" sz="1200" dirty="0"/>
              <a:t>SDN.FTP</a:t>
            </a:r>
            <a:r>
              <a:rPr kumimoji="1" lang="zh-CN" altLang="en-US" sz="1200" dirty="0"/>
              <a:t>的檔案中設定。</a:t>
            </a:r>
            <a:endParaRPr kumimoji="1" lang="en-US" altLang="zh-CN" sz="1200" dirty="0"/>
          </a:p>
          <a:p>
            <a:r>
              <a:rPr kumimoji="1" lang="en-US" altLang="zh-CN" sz="1200" dirty="0"/>
              <a:t>(</a:t>
            </a:r>
            <a:r>
              <a:rPr kumimoji="1" lang="zh-CN" altLang="en-US" sz="1200" dirty="0"/>
              <a:t>下載程序可參考後續說明</a:t>
            </a:r>
            <a:r>
              <a:rPr kumimoji="1" lang="en-US" altLang="zh-CN" sz="1200" dirty="0"/>
              <a:t>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FB9675-80DE-C745-9F35-1852C1DB0BE3}"/>
              </a:ext>
            </a:extLst>
          </p:cNvPr>
          <p:cNvSpPr txBox="1"/>
          <p:nvPr/>
        </p:nvSpPr>
        <p:spPr>
          <a:xfrm>
            <a:off x="4735286" y="3303776"/>
            <a:ext cx="686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此產生程序係利用</a:t>
            </a:r>
            <a:r>
              <a:rPr kumimoji="1" lang="en-US" altLang="zh-CN" sz="1200" dirty="0"/>
              <a:t>Excel VBA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4</a:t>
            </a:r>
            <a:r>
              <a:rPr kumimoji="1" lang="zh-CN" altLang="en-US" sz="1200" dirty="0"/>
              <a:t>撰寫而成，因此需要安裝</a:t>
            </a:r>
            <a:r>
              <a:rPr kumimoji="1" lang="en-US" altLang="zh-CN" sz="1200" dirty="0"/>
              <a:t>Excel</a:t>
            </a:r>
            <a:r>
              <a:rPr kumimoji="1" lang="zh-CN" altLang="en-US" sz="1200" dirty="0"/>
              <a:t>檔案才能執行此一程序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程式邏輯說明請參考後續說明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。因為係透過</a:t>
            </a:r>
            <a:r>
              <a:rPr kumimoji="1" lang="en-US" altLang="zh-CN" sz="1200" dirty="0" err="1"/>
              <a:t>auto_open</a:t>
            </a:r>
            <a:r>
              <a:rPr kumimoji="1" lang="en-US" altLang="zh-CN" sz="1200" dirty="0"/>
              <a:t>()</a:t>
            </a:r>
            <a:r>
              <a:rPr kumimoji="1" lang="zh-CN" altLang="en-US" sz="1200" dirty="0"/>
              <a:t>方式及</a:t>
            </a:r>
            <a:r>
              <a:rPr kumimoji="1" lang="en-US" altLang="zh-CN" sz="1200" dirty="0" err="1"/>
              <a:t>Application.Quit</a:t>
            </a:r>
            <a:r>
              <a:rPr kumimoji="1" lang="zh-CN" altLang="en-US" sz="1200" dirty="0"/>
              <a:t>方式來自動啟動程式與自動結束程式，故不需人工啟動作業。</a:t>
            </a:r>
            <a:endParaRPr kumimoji="1" lang="en-US" altLang="zh-CN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246C446-F67C-8D43-B9D9-E7B6520BBE7E}"/>
              </a:ext>
            </a:extLst>
          </p:cNvPr>
          <p:cNvSpPr txBox="1"/>
          <p:nvPr/>
        </p:nvSpPr>
        <p:spPr>
          <a:xfrm>
            <a:off x="4735284" y="4273935"/>
            <a:ext cx="686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此部分之程序將按</a:t>
            </a:r>
            <a:r>
              <a:rPr kumimoji="1" lang="en-US" altLang="zh-CN" sz="1200" dirty="0"/>
              <a:t>EDC</a:t>
            </a:r>
            <a:r>
              <a:rPr kumimoji="1" lang="zh-CN" altLang="en-US" sz="1200" dirty="0"/>
              <a:t>既有的程序進行，不在本份文件說明。</a:t>
            </a:r>
            <a:endParaRPr kumimoji="1" lang="en-US" altLang="zh-CN" sz="1200" dirty="0"/>
          </a:p>
        </p:txBody>
      </p:sp>
      <p:sp>
        <p:nvSpPr>
          <p:cNvPr id="21" name="8 角星形 20">
            <a:extLst>
              <a:ext uri="{FF2B5EF4-FFF2-40B4-BE49-F238E27FC236}">
                <a16:creationId xmlns:a16="http://schemas.microsoft.com/office/drawing/2014/main" id="{36858BCF-815F-7343-8B92-C49C966180A2}"/>
              </a:ext>
            </a:extLst>
          </p:cNvPr>
          <p:cNvSpPr/>
          <p:nvPr/>
        </p:nvSpPr>
        <p:spPr>
          <a:xfrm>
            <a:off x="4309457" y="2185660"/>
            <a:ext cx="295200" cy="293991"/>
          </a:xfrm>
          <a:prstGeom prst="star8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1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8 角星形 21">
            <a:extLst>
              <a:ext uri="{FF2B5EF4-FFF2-40B4-BE49-F238E27FC236}">
                <a16:creationId xmlns:a16="http://schemas.microsoft.com/office/drawing/2014/main" id="{CFE0C8AB-7DC4-3F4F-9C30-37C76E9CFE11}"/>
              </a:ext>
            </a:extLst>
          </p:cNvPr>
          <p:cNvSpPr/>
          <p:nvPr/>
        </p:nvSpPr>
        <p:spPr>
          <a:xfrm>
            <a:off x="4331226" y="3165374"/>
            <a:ext cx="295200" cy="293991"/>
          </a:xfrm>
          <a:prstGeom prst="star8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2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8 角星形 22">
            <a:extLst>
              <a:ext uri="{FF2B5EF4-FFF2-40B4-BE49-F238E27FC236}">
                <a16:creationId xmlns:a16="http://schemas.microsoft.com/office/drawing/2014/main" id="{1AE4B96E-49AA-094E-A0DB-1F57C333005B}"/>
              </a:ext>
            </a:extLst>
          </p:cNvPr>
          <p:cNvSpPr/>
          <p:nvPr/>
        </p:nvSpPr>
        <p:spPr>
          <a:xfrm>
            <a:off x="4342110" y="4145091"/>
            <a:ext cx="295200" cy="293991"/>
          </a:xfrm>
          <a:prstGeom prst="star8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3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B2F9A9-065E-E94E-A9AB-46E3E4DE5240}"/>
              </a:ext>
            </a:extLst>
          </p:cNvPr>
          <p:cNvSpPr txBox="1"/>
          <p:nvPr/>
        </p:nvSpPr>
        <p:spPr>
          <a:xfrm>
            <a:off x="566055" y="304795"/>
            <a:ext cx="2696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“</a:t>
            </a:r>
            <a:r>
              <a:rPr kumimoji="1" lang="zh-CN" altLang="en-US" sz="1400" dirty="0"/>
              <a:t>自</a:t>
            </a:r>
            <a:r>
              <a:rPr kumimoji="1" lang="en-US" altLang="zh-CN" sz="1400" dirty="0"/>
              <a:t>OFAC</a:t>
            </a:r>
            <a:r>
              <a:rPr kumimoji="1" lang="zh-CN" altLang="en-US" sz="1400" dirty="0"/>
              <a:t>網站自動下載程序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說明</a:t>
            </a:r>
            <a:endParaRPr kumimoji="1"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6EAA7-2FE1-BA4D-A945-F52F4E6F695E}"/>
              </a:ext>
            </a:extLst>
          </p:cNvPr>
          <p:cNvSpPr txBox="1"/>
          <p:nvPr/>
        </p:nvSpPr>
        <p:spPr>
          <a:xfrm>
            <a:off x="566055" y="612572"/>
            <a:ext cx="110381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此下載與處理程序將可分為兩大部分：</a:t>
            </a:r>
            <a:endParaRPr kumimoji="1" lang="en-US" altLang="zh-TW" sz="1200" dirty="0"/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kumimoji="1" lang="zh-TW" altLang="en-US" sz="1200" dirty="0"/>
              <a:t>藉由定時方式自動啟動下載執行程序</a:t>
            </a:r>
            <a:r>
              <a:rPr kumimoji="1" lang="en-US" altLang="zh-TW" sz="1200" dirty="0"/>
              <a:t>(Procedure)</a:t>
            </a:r>
          </a:p>
          <a:p>
            <a:pPr lvl="1"/>
            <a:r>
              <a:rPr kumimoji="1" lang="zh-CN" altLang="en-US" sz="1200" dirty="0"/>
              <a:t>透過</a:t>
            </a:r>
            <a:r>
              <a:rPr kumimoji="1" lang="en-US" altLang="zh-CN" sz="1200" dirty="0"/>
              <a:t>Windows</a:t>
            </a:r>
            <a:r>
              <a:rPr kumimoji="1" lang="zh-CN" altLang="en-US" sz="1200" dirty="0"/>
              <a:t>標準之</a:t>
            </a:r>
            <a:r>
              <a:rPr kumimoji="1" lang="en-US" altLang="zh-CN" sz="1200" dirty="0" err="1"/>
              <a:t>schtasks</a:t>
            </a:r>
            <a:r>
              <a:rPr kumimoji="1" lang="zh-CN" altLang="en-US" sz="1200" dirty="0"/>
              <a:t>指令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指令使用說明，請自行參閱</a:t>
            </a:r>
            <a:r>
              <a:rPr kumimoji="1" lang="en-US" altLang="zh-CN" sz="1200" dirty="0"/>
              <a:t>Microsoft</a:t>
            </a:r>
            <a:r>
              <a:rPr kumimoji="1" lang="zh-CN" altLang="en-US" sz="1200" dirty="0"/>
              <a:t>網站說明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1</a:t>
            </a:r>
            <a:r>
              <a:rPr kumimoji="1" lang="zh-CN" altLang="en-US" sz="1200" dirty="0"/>
              <a:t>不再贅述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，目前設定內容為：</a:t>
            </a:r>
            <a:endParaRPr kumimoji="1" lang="en-US" altLang="zh-CN" sz="1200" dirty="0"/>
          </a:p>
          <a:p>
            <a:pPr lvl="1"/>
            <a:r>
              <a:rPr kumimoji="1" lang="en-US" altLang="zh-CN" sz="1200" dirty="0" err="1"/>
              <a:t>Schtasks</a:t>
            </a:r>
            <a:r>
              <a:rPr kumimoji="1" lang="en-US" altLang="zh-CN" sz="1200" dirty="0"/>
              <a:t> /create /</a:t>
            </a:r>
            <a:r>
              <a:rPr kumimoji="1" lang="en-US" altLang="zh-CN" sz="1200" dirty="0" err="1"/>
              <a:t>tn</a:t>
            </a:r>
            <a:r>
              <a:rPr kumimoji="1" lang="en-US" altLang="zh-CN" sz="1200" dirty="0"/>
              <a:t> “OFAC1B” /</a:t>
            </a:r>
            <a:r>
              <a:rPr kumimoji="1" lang="en-US" altLang="zh-CN" sz="1200" dirty="0" err="1"/>
              <a:t>tr</a:t>
            </a:r>
            <a:r>
              <a:rPr kumimoji="1" lang="zh-TW" altLang="en-US" sz="1200" dirty="0"/>
              <a:t> </a:t>
            </a:r>
            <a:r>
              <a:rPr kumimoji="1" lang="en-US" altLang="zh-TW" sz="1200" dirty="0"/>
              <a:t>C:\Users\0049XX\Desktop\OFAC#1B\auto1.bat /</a:t>
            </a:r>
            <a:r>
              <a:rPr kumimoji="1" lang="en-US" altLang="zh-TW" sz="1200" dirty="0" err="1"/>
              <a:t>sc</a:t>
            </a:r>
            <a:r>
              <a:rPr kumimoji="1" lang="en-US" altLang="zh-TW" sz="1200" dirty="0"/>
              <a:t> DAILY /</a:t>
            </a:r>
            <a:r>
              <a:rPr kumimoji="1" lang="en-US" altLang="zh-TW" sz="1200" dirty="0" err="1"/>
              <a:t>st</a:t>
            </a:r>
            <a:r>
              <a:rPr kumimoji="1" lang="en-US" altLang="zh-TW" sz="1200" dirty="0"/>
              <a:t> 20:00</a:t>
            </a:r>
          </a:p>
          <a:p>
            <a:pPr lvl="1"/>
            <a:r>
              <a:rPr kumimoji="1" lang="zh-CN" altLang="en-US" sz="1200" dirty="0"/>
              <a:t>也就是說，每天晚上八點執行</a:t>
            </a:r>
            <a:r>
              <a:rPr kumimoji="1" lang="en-US" altLang="zh-CN" sz="1200" dirty="0"/>
              <a:t>auto1.bat</a:t>
            </a:r>
            <a:r>
              <a:rPr kumimoji="1" lang="zh-CN" altLang="en-US" sz="1200" dirty="0"/>
              <a:t>的程序</a:t>
            </a:r>
            <a:endParaRPr kumimoji="1" lang="en-US" altLang="zh-CN" sz="1200" dirty="0"/>
          </a:p>
          <a:p>
            <a:pPr marL="228600" lvl="1" indent="-228600">
              <a:spcBef>
                <a:spcPts val="600"/>
              </a:spcBef>
              <a:buFont typeface="+mj-lt"/>
              <a:buAutoNum type="arabicPeriod" startAt="2"/>
            </a:pPr>
            <a:r>
              <a:rPr kumimoji="1" lang="zh-TW" altLang="en-US" sz="1200" dirty="0"/>
              <a:t>藉由定時方式自動啟動下載執行程序</a:t>
            </a:r>
            <a:r>
              <a:rPr kumimoji="1" lang="en-US" altLang="zh-TW" sz="1200" dirty="0"/>
              <a:t>(Procedure)</a:t>
            </a:r>
            <a:endParaRPr kumimoji="1" lang="en-US" altLang="zh-CN" sz="1200" dirty="0"/>
          </a:p>
          <a:p>
            <a:pPr lvl="1"/>
            <a:r>
              <a:rPr kumimoji="1" lang="zh-CN" altLang="en-US" sz="1200" dirty="0"/>
              <a:t>在</a:t>
            </a:r>
            <a:r>
              <a:rPr kumimoji="1" lang="en-US" altLang="zh-CN" sz="1200" dirty="0"/>
              <a:t>auto1.bat</a:t>
            </a:r>
            <a:r>
              <a:rPr kumimoji="1" lang="zh-CN" altLang="en-US" sz="1200" dirty="0"/>
              <a:t>中，有兩個步驟：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先切換到準備工作的目錄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執行</a:t>
            </a:r>
            <a:r>
              <a:rPr kumimoji="1" lang="en-US" altLang="zh-CN" sz="1200" dirty="0" err="1"/>
              <a:t>auto.bat</a:t>
            </a:r>
            <a:r>
              <a:rPr kumimoji="1" lang="zh-CN" altLang="en-US" sz="1200" dirty="0"/>
              <a:t>並將執行狀況導出至</a:t>
            </a:r>
            <a:r>
              <a:rPr kumimoji="1" lang="en-US" altLang="zh-CN" sz="1200" dirty="0" err="1"/>
              <a:t>log.txt</a:t>
            </a:r>
            <a:r>
              <a:rPr kumimoji="1" lang="zh-CN" altLang="en-US" sz="1200" dirty="0"/>
              <a:t>中，以便紀錄執行的結果。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2</a:t>
            </a:r>
          </a:p>
          <a:p>
            <a:pPr lvl="1"/>
            <a:r>
              <a:rPr kumimoji="1" lang="zh-CN" altLang="en-US" sz="1200" dirty="0"/>
              <a:t>在</a:t>
            </a:r>
            <a:r>
              <a:rPr kumimoji="1" lang="en-US" altLang="zh-CN" sz="1200" dirty="0" err="1"/>
              <a:t>auto.bat</a:t>
            </a:r>
            <a:r>
              <a:rPr kumimoji="1" lang="zh-CN" altLang="en-US" sz="1200" dirty="0"/>
              <a:t>中，有幾個步驟：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建立準備要自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網站下載名單的目錄，如果目錄既存的話，則刪除該目錄中所有的檔案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這是避免誤用到舊的名單資料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在工作目錄中，刪除已將下載的名單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這是避免誤用到舊的名單資料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。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檢查</a:t>
            </a:r>
            <a:r>
              <a:rPr kumimoji="1" lang="en-US" altLang="zh-CN" sz="1200" dirty="0"/>
              <a:t>SDN.FTP</a:t>
            </a:r>
            <a:r>
              <a:rPr kumimoji="1" lang="zh-CN" altLang="en-US" sz="1200" dirty="0"/>
              <a:t>是否存在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因為這個檔案描述所有</a:t>
            </a:r>
            <a:r>
              <a:rPr kumimoji="1" lang="en-US" altLang="zh-CN" sz="1200" dirty="0"/>
              <a:t>FTP</a:t>
            </a:r>
            <a:r>
              <a:rPr kumimoji="1" lang="zh-CN" altLang="en-US" sz="1200" dirty="0"/>
              <a:t>的程序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4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，如果存在則進行自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網站下載名單的作業。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檢查下載檔案是否完整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必須是六個檔案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，如果不完整的話，則停止後續產生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的程序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5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如果一切執行順利，將下載的名單資料</a:t>
            </a:r>
            <a:r>
              <a:rPr kumimoji="1" lang="en-US" altLang="zh-CN" sz="1200" dirty="0"/>
              <a:t>(*.FF)</a:t>
            </a:r>
            <a:r>
              <a:rPr kumimoji="1" lang="zh-CN" altLang="en-US" sz="1200" dirty="0"/>
              <a:t>與產生之</a:t>
            </a:r>
            <a:r>
              <a:rPr kumimoji="1" lang="en-US" altLang="zh-CN" sz="1200" dirty="0"/>
              <a:t>XML</a:t>
            </a:r>
            <a:r>
              <a:rPr kumimoji="1" lang="zh-CN" altLang="en-US" sz="1200" dirty="0"/>
              <a:t>格式的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檔案搬移至名單下載目錄中。</a:t>
            </a:r>
            <a:endParaRPr kumimoji="1" lang="en-US" altLang="zh-CN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C961E9-4C8A-5443-85F9-AA833529508F}"/>
              </a:ext>
            </a:extLst>
          </p:cNvPr>
          <p:cNvSpPr txBox="1"/>
          <p:nvPr/>
        </p:nvSpPr>
        <p:spPr>
          <a:xfrm>
            <a:off x="566055" y="5040081"/>
            <a:ext cx="10352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：</a:t>
            </a:r>
            <a:r>
              <a:rPr kumimoji="1" lang="en-US" altLang="zh-CN" sz="1200" dirty="0"/>
              <a:t>https://</a:t>
            </a:r>
            <a:r>
              <a:rPr kumimoji="1" lang="en-US" altLang="zh-CN" sz="1200" dirty="0" err="1"/>
              <a:t>docs.microsoft.com</a:t>
            </a:r>
            <a:r>
              <a:rPr kumimoji="1" lang="en-US" altLang="zh-CN" sz="1200" dirty="0"/>
              <a:t>/</a:t>
            </a:r>
            <a:r>
              <a:rPr kumimoji="1" lang="en-US" altLang="zh-CN" sz="1200" dirty="0" err="1"/>
              <a:t>en</a:t>
            </a:r>
            <a:r>
              <a:rPr kumimoji="1" lang="en-US" altLang="zh-CN" sz="1200" dirty="0"/>
              <a:t>-us/windows-server/administration/windows-commands/</a:t>
            </a:r>
            <a:r>
              <a:rPr kumimoji="1" lang="en-US" altLang="zh-CN" sz="1200" dirty="0" err="1"/>
              <a:t>schtasks</a:t>
            </a:r>
            <a:endParaRPr kumimoji="1" lang="en-US" altLang="zh-CN" sz="1200" dirty="0"/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：有關批次程序</a:t>
            </a:r>
            <a:r>
              <a:rPr kumimoji="1" lang="en-US" altLang="zh-CN" sz="1200" dirty="0"/>
              <a:t>(Batch)</a:t>
            </a:r>
            <a:r>
              <a:rPr kumimoji="1" lang="zh-CN" altLang="en-US" sz="1200" dirty="0"/>
              <a:t>，都為標準之</a:t>
            </a:r>
            <a:r>
              <a:rPr kumimoji="1" lang="en-US" altLang="zh-CN" sz="1200" dirty="0"/>
              <a:t>Windows</a:t>
            </a:r>
            <a:r>
              <a:rPr kumimoji="1" lang="zh-CN" altLang="en-US" sz="1200" dirty="0"/>
              <a:t>基本指令，如需要了解</a:t>
            </a:r>
            <a:r>
              <a:rPr kumimoji="1" lang="en-US" altLang="zh-CN" sz="1200" dirty="0"/>
              <a:t>Windows Command</a:t>
            </a:r>
            <a:r>
              <a:rPr kumimoji="1" lang="zh-CN" altLang="en-US" sz="1200" dirty="0"/>
              <a:t>之內容，請自行參閱</a:t>
            </a:r>
            <a:r>
              <a:rPr kumimoji="1" lang="en-US" altLang="zh-CN" sz="1200" dirty="0"/>
              <a:t>Microsoft</a:t>
            </a:r>
            <a:r>
              <a:rPr kumimoji="1" lang="zh-CN" altLang="en-US" sz="1200" dirty="0"/>
              <a:t>網站說明</a:t>
            </a:r>
            <a:r>
              <a:rPr kumimoji="1" lang="en-US" altLang="zh-CN" sz="1200" dirty="0"/>
              <a:t>(</a:t>
            </a:r>
            <a:r>
              <a:rPr kumimoji="1" lang="en-US" altLang="zh-CN" sz="1200" dirty="0">
                <a:hlinkClick r:id="rId2"/>
              </a:rPr>
              <a:t>https://docs.microsoft.com/en-us/windows-server/administration/windows-commands/windows-commands</a:t>
            </a:r>
            <a:r>
              <a:rPr kumimoji="1" lang="en-US" altLang="zh-CN" sz="1200" dirty="0"/>
              <a:t>)</a:t>
            </a:r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3</a:t>
            </a:r>
            <a:r>
              <a:rPr kumimoji="1" lang="zh-CN" altLang="en-US" sz="1200" dirty="0"/>
              <a:t>：標準來說，如果正常執行完畢時，將不會在工作目錄中留存</a:t>
            </a:r>
            <a:r>
              <a:rPr kumimoji="1" lang="en-US" altLang="zh-CN" sz="1200" dirty="0"/>
              <a:t>”*.</a:t>
            </a:r>
            <a:r>
              <a:rPr kumimoji="1" lang="en-US" altLang="zh-CN" sz="1200" dirty="0" err="1"/>
              <a:t>ff</a:t>
            </a:r>
            <a:r>
              <a:rPr kumimoji="1" lang="en-US" altLang="zh-CN" sz="1200" dirty="0"/>
              <a:t>“</a:t>
            </a:r>
            <a:r>
              <a:rPr kumimoji="1" lang="zh-CN" altLang="en-US" sz="1200" dirty="0"/>
              <a:t>檔案，因為</a:t>
            </a:r>
            <a:r>
              <a:rPr kumimoji="1" lang="en-US" altLang="zh-CN" sz="1200" dirty="0"/>
              <a:t>”*.</a:t>
            </a:r>
            <a:r>
              <a:rPr kumimoji="1" lang="en-US" altLang="zh-CN" sz="1200" dirty="0" err="1"/>
              <a:t>ff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檔案會被搬移到名單下載目錄。</a:t>
            </a:r>
            <a:endParaRPr kumimoji="1" lang="en-US" altLang="zh-CN" sz="1200" dirty="0"/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4</a:t>
            </a:r>
            <a:r>
              <a:rPr kumimoji="1" lang="zh-CN" altLang="en-US" sz="1200" dirty="0"/>
              <a:t>：在</a:t>
            </a:r>
            <a:r>
              <a:rPr kumimoji="1" lang="en-US" altLang="zh-CN" sz="1200" dirty="0"/>
              <a:t>SDN.FTP</a:t>
            </a:r>
            <a:r>
              <a:rPr kumimoji="1" lang="zh-CN" altLang="en-US" sz="1200" dirty="0"/>
              <a:t>所描述之</a:t>
            </a:r>
            <a:r>
              <a:rPr kumimoji="1" lang="en-US" altLang="zh-CN" sz="1200" dirty="0"/>
              <a:t>FTP</a:t>
            </a:r>
            <a:r>
              <a:rPr kumimoji="1" lang="zh-CN" altLang="en-US" sz="1200" dirty="0"/>
              <a:t>程序，請自行參閱</a:t>
            </a:r>
            <a:r>
              <a:rPr kumimoji="1" lang="en-US" altLang="zh-CN" sz="1200" dirty="0">
                <a:hlinkClick r:id="rId3"/>
              </a:rPr>
              <a:t>https://docs.microsoft.com/en-us/windows-server/administration/windows-commands/ftp</a:t>
            </a:r>
            <a:r>
              <a:rPr kumimoji="1" lang="zh-CN" altLang="en-US" sz="1200" dirty="0"/>
              <a:t>及相關連結之文件，不再贅述。</a:t>
            </a:r>
            <a:r>
              <a:rPr kumimoji="1" lang="en-US" altLang="zh-CN" sz="1200" dirty="0"/>
              <a:t>(SDN.FTP</a:t>
            </a:r>
            <a:r>
              <a:rPr kumimoji="1" lang="zh-CN" altLang="en-US" sz="1200" dirty="0"/>
              <a:t>內容可參考附件內容</a:t>
            </a:r>
            <a:r>
              <a:rPr kumimoji="1" lang="en-US" altLang="zh-CN" sz="1200" dirty="0"/>
              <a:t>)</a:t>
            </a:r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：產生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的程序說明，將在底下說明。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7612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B2F9A9-065E-E94E-A9AB-46E3E4DE5240}"/>
              </a:ext>
            </a:extLst>
          </p:cNvPr>
          <p:cNvSpPr txBox="1"/>
          <p:nvPr/>
        </p:nvSpPr>
        <p:spPr>
          <a:xfrm>
            <a:off x="566055" y="304795"/>
            <a:ext cx="4288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“</a:t>
            </a:r>
            <a:r>
              <a:rPr kumimoji="1" lang="zh-CN" altLang="en-US" sz="1400" dirty="0"/>
              <a:t>產生符合</a:t>
            </a:r>
            <a:r>
              <a:rPr kumimoji="1" lang="en-US" altLang="zh-TW" sz="1400" dirty="0"/>
              <a:t>PRIME</a:t>
            </a:r>
            <a:r>
              <a:rPr kumimoji="1" lang="zh-CN" altLang="en-US" sz="1400" dirty="0"/>
              <a:t>導入之</a:t>
            </a:r>
            <a:r>
              <a:rPr kumimoji="1" lang="en-US" altLang="zh-CN" sz="1400" dirty="0"/>
              <a:t>XML</a:t>
            </a:r>
            <a:r>
              <a:rPr kumimoji="1" lang="zh-CN" altLang="en-US" sz="1400" dirty="0"/>
              <a:t>格式的</a:t>
            </a:r>
            <a:r>
              <a:rPr kumimoji="1" lang="en-US" altLang="zh-CN" sz="1400" dirty="0"/>
              <a:t>IWL</a:t>
            </a:r>
            <a:r>
              <a:rPr kumimoji="1" lang="zh-CN" altLang="en-US" sz="1400" dirty="0"/>
              <a:t>名單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程式說明</a:t>
            </a:r>
            <a:endParaRPr kumimoji="1"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6EAA7-2FE1-BA4D-A945-F52F4E6F695E}"/>
              </a:ext>
            </a:extLst>
          </p:cNvPr>
          <p:cNvSpPr txBox="1"/>
          <p:nvPr/>
        </p:nvSpPr>
        <p:spPr>
          <a:xfrm>
            <a:off x="566055" y="612572"/>
            <a:ext cx="110381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/>
              <a:t>此處理程序將可分為兩大部分：</a:t>
            </a:r>
            <a:endParaRPr kumimoji="1" lang="en-US" altLang="zh-TW" sz="1200" dirty="0"/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kumimoji="1" lang="zh-TW" altLang="en-US" sz="1200" dirty="0"/>
              <a:t>載入名單至</a:t>
            </a:r>
            <a:r>
              <a:rPr kumimoji="1" lang="en-US" altLang="zh-TW" sz="1200" dirty="0"/>
              <a:t>Excel</a:t>
            </a:r>
            <a:r>
              <a:rPr kumimoji="1" lang="zh-CN" altLang="en-US" sz="1200" dirty="0"/>
              <a:t>中</a:t>
            </a:r>
            <a:endParaRPr kumimoji="1" lang="en-US" altLang="zh-TW" sz="1200" dirty="0"/>
          </a:p>
          <a:p>
            <a:pPr lvl="1"/>
            <a:r>
              <a:rPr kumimoji="1" lang="zh-CN" altLang="en-US" sz="1200" dirty="0"/>
              <a:t>將下載完成的名單</a:t>
            </a:r>
            <a:r>
              <a:rPr kumimoji="1" lang="zh-CN" altLang="en-US" sz="1200" baseline="30000" dirty="0"/>
              <a:t>註</a:t>
            </a:r>
            <a:r>
              <a:rPr kumimoji="1" lang="en-US" altLang="zh-CN" sz="1200" baseline="30000" dirty="0"/>
              <a:t>1</a:t>
            </a:r>
            <a:r>
              <a:rPr kumimoji="1" lang="zh-CN" altLang="en-US" sz="1200" dirty="0"/>
              <a:t>先載入</a:t>
            </a:r>
            <a:r>
              <a:rPr kumimoji="1" lang="en-US" altLang="zh-CN" sz="1200" dirty="0"/>
              <a:t>Excel</a:t>
            </a:r>
            <a:r>
              <a:rPr kumimoji="1" lang="zh-CN" altLang="en-US" sz="1200" dirty="0"/>
              <a:t>的工作表中。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因為</a:t>
            </a:r>
            <a:r>
              <a:rPr kumimoji="1" lang="en-US" altLang="zh-CN" sz="1200" dirty="0"/>
              <a:t>SDN.FF</a:t>
            </a:r>
            <a:r>
              <a:rPr kumimoji="1" lang="zh-CN" altLang="en-US" sz="1200" dirty="0"/>
              <a:t>與</a:t>
            </a:r>
            <a:r>
              <a:rPr kumimoji="1" lang="en-US" altLang="zh-CN" sz="1200" dirty="0"/>
              <a:t>CONS_ORIM.FF</a:t>
            </a:r>
            <a:r>
              <a:rPr kumimoji="1" lang="zh-CN" altLang="en-US" sz="1200" dirty="0"/>
              <a:t>之格式相同，因此採用同一個名單載入程序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LoadSDNTxt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。因為</a:t>
            </a:r>
            <a:r>
              <a:rPr kumimoji="1" lang="en-US" altLang="zh-CN" sz="1200" dirty="0"/>
              <a:t>ALT.FF</a:t>
            </a:r>
            <a:r>
              <a:rPr kumimoji="1" lang="zh-CN" altLang="en-US" sz="1200" dirty="0"/>
              <a:t>與</a:t>
            </a:r>
            <a:r>
              <a:rPr kumimoji="1" lang="en-US" altLang="zh-CN" sz="1200" dirty="0"/>
              <a:t>CONS_ALT.FF</a:t>
            </a:r>
            <a:r>
              <a:rPr kumimoji="1" lang="zh-CN" altLang="en-US" sz="1200" dirty="0"/>
              <a:t>之格式相同，因此採用同一個名單載入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LoadALTTxt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。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程式內容與說明，請參閱附錄中程式列表</a:t>
            </a:r>
            <a:r>
              <a:rPr kumimoji="1" lang="en-US" altLang="zh-CN" sz="1200" dirty="0"/>
              <a:t>)</a:t>
            </a:r>
          </a:p>
          <a:p>
            <a:pPr marL="228600" lvl="1" indent="-228600">
              <a:spcBef>
                <a:spcPts val="600"/>
              </a:spcBef>
              <a:buFont typeface="+mj-lt"/>
              <a:buAutoNum type="arabicPeriod" startAt="2"/>
            </a:pPr>
            <a:r>
              <a:rPr kumimoji="1" lang="zh-TW" altLang="en-US" sz="1200" dirty="0"/>
              <a:t>產生符合</a:t>
            </a:r>
            <a:r>
              <a:rPr kumimoji="1" lang="en-US" altLang="zh-TW" sz="1200" dirty="0"/>
              <a:t>PRIME XML</a:t>
            </a:r>
            <a:r>
              <a:rPr kumimoji="1" lang="zh-CN" altLang="en-US" sz="1200" dirty="0"/>
              <a:t>格式的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檔案</a:t>
            </a:r>
            <a:endParaRPr kumimoji="1" lang="en-US" altLang="zh-CN" sz="1200" dirty="0"/>
          </a:p>
          <a:p>
            <a:pPr lvl="1"/>
            <a:r>
              <a:rPr kumimoji="1" lang="zh-CN" altLang="en-US" sz="1200" dirty="0"/>
              <a:t>在產生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檔案時，將分為兩個階段：</a:t>
            </a:r>
            <a:endParaRPr kumimoji="1" lang="en-US" altLang="zh-CN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從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或</a:t>
            </a:r>
            <a:r>
              <a:rPr kumimoji="1" lang="en-US" altLang="zh-CN" sz="1200" dirty="0"/>
              <a:t>CONS_PRIM</a:t>
            </a:r>
            <a:r>
              <a:rPr kumimoji="1" lang="zh-CN" altLang="en-US" sz="1200" dirty="0"/>
              <a:t>去尋找每一個超過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個字元的名稱，然後再連結到其</a:t>
            </a:r>
            <a:r>
              <a:rPr kumimoji="1" lang="en-US" altLang="zh-CN" sz="1200" dirty="0"/>
              <a:t>AKA</a:t>
            </a:r>
            <a:r>
              <a:rPr kumimoji="1" lang="zh-CN" altLang="en-US" sz="1200" dirty="0"/>
              <a:t>名稱，再產生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的內容。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GenerateXML</a:t>
            </a:r>
            <a:r>
              <a:rPr kumimoji="1" lang="zh-CN" altLang="en-US" sz="1200" dirty="0"/>
              <a:t>程序</a:t>
            </a:r>
            <a:r>
              <a:rPr kumimoji="1" lang="en-US" altLang="zh-CN" sz="120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因為有些時候，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或</a:t>
            </a:r>
            <a:r>
              <a:rPr kumimoji="1" lang="en-US" altLang="zh-CN" sz="1200" dirty="0"/>
              <a:t>CONS_PRIM</a:t>
            </a:r>
            <a:r>
              <a:rPr kumimoji="1" lang="zh-CN" altLang="en-US" sz="1200" dirty="0"/>
              <a:t>中的名稱並沒有超過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個字元，但是其</a:t>
            </a:r>
            <a:r>
              <a:rPr kumimoji="1" lang="en-US" altLang="zh-CN" sz="1200" dirty="0"/>
              <a:t>AKA</a:t>
            </a:r>
            <a:r>
              <a:rPr kumimoji="1" lang="zh-CN" altLang="en-US" sz="1200" dirty="0"/>
              <a:t>名稱卻超過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個字元，因此先透過</a:t>
            </a:r>
            <a:r>
              <a:rPr kumimoji="1" lang="en-US" altLang="zh-CN" sz="1200" dirty="0"/>
              <a:t>ALT</a:t>
            </a:r>
            <a:r>
              <a:rPr kumimoji="1" lang="zh-CN" altLang="en-US" sz="1200" dirty="0"/>
              <a:t>或</a:t>
            </a:r>
            <a:r>
              <a:rPr kumimoji="1" lang="en-US" altLang="zh-CN" sz="1200" dirty="0"/>
              <a:t>CONS_ALT</a:t>
            </a:r>
            <a:r>
              <a:rPr kumimoji="1" lang="zh-CN" altLang="en-US" sz="1200" dirty="0"/>
              <a:t>先找尋是否有超過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個字元的</a:t>
            </a:r>
            <a:r>
              <a:rPr kumimoji="1" lang="en-US" altLang="zh-CN" sz="1200" dirty="0"/>
              <a:t>AKA/FKA/NKA(</a:t>
            </a:r>
            <a:r>
              <a:rPr kumimoji="1" lang="zh-CN" altLang="en-US" sz="1200" dirty="0"/>
              <a:t>以下簡稱</a:t>
            </a:r>
            <a:r>
              <a:rPr kumimoji="1" lang="en-US" altLang="zh-CN" sz="1200" dirty="0"/>
              <a:t>AKA)</a:t>
            </a:r>
            <a:r>
              <a:rPr kumimoji="1" lang="zh-CN" altLang="en-US" sz="1200" dirty="0"/>
              <a:t>且尚未產生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的名稱，如果有，則先記錄在</a:t>
            </a:r>
            <a:r>
              <a:rPr kumimoji="1" lang="en-US" altLang="zh-CN" sz="1200" dirty="0"/>
              <a:t>ALT</a:t>
            </a:r>
            <a:r>
              <a:rPr kumimoji="1" lang="zh-CN" altLang="en-US" sz="1200" dirty="0"/>
              <a:t>或</a:t>
            </a:r>
            <a:r>
              <a:rPr kumimoji="1" lang="en-US" altLang="zh-CN" sz="1200" dirty="0"/>
              <a:t>CONS_ALT</a:t>
            </a:r>
            <a:r>
              <a:rPr kumimoji="1" lang="zh-CN" altLang="en-US" sz="1200" dirty="0"/>
              <a:t>中之</a:t>
            </a:r>
            <a:r>
              <a:rPr kumimoji="1" lang="en-US" altLang="zh-CN" sz="1200" dirty="0" err="1"/>
              <a:t>Ent_num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也就是</a:t>
            </a:r>
            <a:r>
              <a:rPr lang="en-US" altLang="zh-TW" sz="1200" dirty="0"/>
              <a:t>unique record identifier/unique listing identifier)</a:t>
            </a:r>
            <a:r>
              <a:rPr lang="zh-TW" altLang="en-US" sz="1200" dirty="0"/>
              <a:t>，然後再透過這個</a:t>
            </a:r>
            <a:r>
              <a:rPr lang="en-US" altLang="zh-TW" sz="1200" dirty="0" err="1"/>
              <a:t>Ent_num</a:t>
            </a:r>
            <a:r>
              <a:rPr lang="zh-CN" altLang="en-US" sz="1200" dirty="0"/>
              <a:t>到</a:t>
            </a:r>
            <a:r>
              <a:rPr lang="en-US" altLang="zh-CN" sz="1200" dirty="0"/>
              <a:t>SDN</a:t>
            </a:r>
            <a:r>
              <a:rPr lang="zh-CN" altLang="en-US" sz="1200" dirty="0"/>
              <a:t>或</a:t>
            </a:r>
            <a:r>
              <a:rPr lang="en-US" altLang="zh-CN" sz="1200" dirty="0"/>
              <a:t>CONS_PRIM</a:t>
            </a:r>
            <a:r>
              <a:rPr lang="zh-CN" altLang="en-US" sz="1200" dirty="0"/>
              <a:t>中找到對應的名稱，得到</a:t>
            </a:r>
            <a:r>
              <a:rPr lang="en-US" altLang="zh-CN" sz="1200" dirty="0" err="1"/>
              <a:t>FullName</a:t>
            </a:r>
            <a:r>
              <a:rPr lang="zh-CN" altLang="en-US" sz="1200" dirty="0"/>
              <a:t>後，再至</a:t>
            </a:r>
            <a:r>
              <a:rPr lang="en-US" altLang="zh-CN" sz="1200" dirty="0"/>
              <a:t>ALT</a:t>
            </a:r>
            <a:r>
              <a:rPr lang="zh-CN" altLang="en-US" sz="1200" dirty="0"/>
              <a:t>或</a:t>
            </a:r>
            <a:r>
              <a:rPr lang="en-US" altLang="zh-CN" sz="1200" dirty="0"/>
              <a:t>CONS_PRIM</a:t>
            </a:r>
            <a:r>
              <a:rPr lang="zh-CN" altLang="en-US" sz="1200" dirty="0"/>
              <a:t>中找到所有的</a:t>
            </a:r>
            <a:r>
              <a:rPr lang="en-US" altLang="zh-CN" sz="1200" dirty="0"/>
              <a:t>AKA</a:t>
            </a:r>
            <a:r>
              <a:rPr lang="zh-CN" altLang="en-US" sz="1200" dirty="0"/>
              <a:t>紀錄產生</a:t>
            </a:r>
            <a:r>
              <a:rPr lang="en-US" altLang="zh-CN" sz="1200" dirty="0"/>
              <a:t>IWL</a:t>
            </a:r>
            <a:r>
              <a:rPr lang="zh-CN" altLang="en-US" sz="1200" dirty="0"/>
              <a:t>內容註</a:t>
            </a:r>
            <a:r>
              <a:rPr lang="en-US" altLang="zh-CN" sz="1200" dirty="0"/>
              <a:t>2</a:t>
            </a:r>
            <a:r>
              <a:rPr lang="zh-CN" altLang="en-US" sz="1200" dirty="0"/>
              <a:t>。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GenerateAdditionalXML</a:t>
            </a:r>
            <a:r>
              <a:rPr lang="zh-CN" altLang="en-US" sz="1200" dirty="0"/>
              <a:t>程序</a:t>
            </a:r>
            <a:r>
              <a:rPr lang="en-US" altLang="zh-CN" sz="1200" dirty="0"/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C961E9-4C8A-5443-85F9-AA833529508F}"/>
              </a:ext>
            </a:extLst>
          </p:cNvPr>
          <p:cNvSpPr txBox="1"/>
          <p:nvPr/>
        </p:nvSpPr>
        <p:spPr>
          <a:xfrm>
            <a:off x="566055" y="5040081"/>
            <a:ext cx="10352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：有關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內容，參閱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官網上說明。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2"/>
              </a:rPr>
              <a:t>https://www.treasury.gov/resource-center/sanctions/SDN-List/Pages/sdn_data.aspx</a:t>
            </a:r>
            <a:r>
              <a:rPr kumimoji="1" lang="zh-CN" altLang="en-US" sz="1200" dirty="0"/>
              <a:t>。</a:t>
            </a:r>
            <a:r>
              <a:rPr kumimoji="1" lang="zh-TW" altLang="en-US" sz="1200" dirty="0"/>
              <a:t>本程式將導入</a:t>
            </a:r>
            <a:r>
              <a:rPr kumimoji="1" lang="en-US" altLang="zh-TW" sz="1200" dirty="0"/>
              <a:t>Fixed-Width</a:t>
            </a:r>
            <a:r>
              <a:rPr kumimoji="1" lang="zh-CN" altLang="en-US" sz="1200" dirty="0"/>
              <a:t>的名單的格式，亦即下載</a:t>
            </a:r>
            <a:r>
              <a:rPr kumimoji="1" lang="en-US" altLang="zh-CN" sz="1200" dirty="0"/>
              <a:t>SDN.FF, ALT.FF, ADD.FF(</a:t>
            </a:r>
            <a:r>
              <a:rPr kumimoji="1" lang="zh-CN" altLang="en-US" sz="1200" dirty="0"/>
              <a:t>因為本程式係針對超過</a:t>
            </a:r>
            <a:r>
              <a:rPr kumimoji="1" lang="en-US" altLang="zh-CN" sz="1200" dirty="0"/>
              <a:t>33</a:t>
            </a:r>
            <a:r>
              <a:rPr kumimoji="1" lang="zh-CN" altLang="en-US" sz="1200" dirty="0"/>
              <a:t>個字元的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名稱與</a:t>
            </a:r>
            <a:r>
              <a:rPr kumimoji="1" lang="en-US" altLang="zh-CN" sz="1200" dirty="0"/>
              <a:t>AKA</a:t>
            </a:r>
            <a:r>
              <a:rPr kumimoji="1" lang="zh-CN" altLang="en-US" sz="1200" dirty="0"/>
              <a:t>名稱產生</a:t>
            </a:r>
            <a:r>
              <a:rPr kumimoji="1" lang="en-US" altLang="zh-CN" sz="1200" dirty="0"/>
              <a:t>IWL</a:t>
            </a:r>
            <a:r>
              <a:rPr kumimoji="1" lang="zh-CN" altLang="en-US" sz="1200" dirty="0"/>
              <a:t>名單，故檔案尚未用到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。有關</a:t>
            </a:r>
            <a:r>
              <a:rPr kumimoji="1" lang="en-US" altLang="zh-CN" sz="1200" dirty="0"/>
              <a:t>Consolidated Sanction List</a:t>
            </a:r>
            <a:r>
              <a:rPr kumimoji="1" lang="zh-CN" altLang="en-US" sz="1200" dirty="0"/>
              <a:t>內容，請參考</a:t>
            </a:r>
            <a:r>
              <a:rPr kumimoji="1" lang="en-US" altLang="zh-CN" sz="1200" dirty="0"/>
              <a:t>OFAC</a:t>
            </a:r>
            <a:r>
              <a:rPr kumimoji="1" lang="zh-CN" altLang="en-US" sz="1200" dirty="0"/>
              <a:t>官網上說明。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3"/>
              </a:rPr>
              <a:t>https://www.treasury.gov/resource-center/sanctions/SDN-List/Pages/consolidated.aspx</a:t>
            </a:r>
            <a:r>
              <a:rPr kumimoji="1" lang="zh-CN" altLang="en-US" sz="1200" dirty="0"/>
              <a:t>。另外，有關名單內容格式，請參考</a:t>
            </a:r>
            <a:r>
              <a:rPr kumimoji="1" lang="en-US" altLang="zh-CN" sz="1200" dirty="0">
                <a:hlinkClick r:id="rId4"/>
              </a:rPr>
              <a:t>https://www.treasury.gov/resource-center/sanctions/SDN-List/Documents/dat_spec.txt</a:t>
            </a:r>
            <a:r>
              <a:rPr kumimoji="1" lang="zh-CN" altLang="en-US" sz="1200" dirty="0"/>
              <a:t>中的說明。</a:t>
            </a:r>
            <a:endParaRPr kumimoji="1" lang="en-US" altLang="zh-CN" sz="1200" dirty="0"/>
          </a:p>
          <a:p>
            <a:r>
              <a:rPr kumimoji="1" lang="zh-CN" altLang="en-US" sz="1200" dirty="0"/>
              <a:t>註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：為何在</a:t>
            </a:r>
            <a:r>
              <a:rPr kumimoji="1" lang="en-US" altLang="zh-CN" sz="1200" dirty="0"/>
              <a:t>ALT</a:t>
            </a:r>
            <a:r>
              <a:rPr kumimoji="1" lang="zh-CN" altLang="en-US" sz="1200" dirty="0"/>
              <a:t>或</a:t>
            </a:r>
            <a:r>
              <a:rPr kumimoji="1" lang="en-US" altLang="zh-CN" sz="1200" dirty="0"/>
              <a:t>CONS_ALT</a:t>
            </a:r>
            <a:r>
              <a:rPr kumimoji="1" lang="zh-CN" altLang="en-US" sz="1200" dirty="0"/>
              <a:t>找到資料後，又要至</a:t>
            </a:r>
            <a:r>
              <a:rPr kumimoji="1" lang="en-US" altLang="zh-CN" sz="1200" dirty="0"/>
              <a:t>SDN</a:t>
            </a:r>
            <a:r>
              <a:rPr kumimoji="1" lang="zh-CN" altLang="en-US" sz="1200" dirty="0"/>
              <a:t>或</a:t>
            </a:r>
            <a:r>
              <a:rPr kumimoji="1" lang="en-US" altLang="zh-CN" sz="1200" dirty="0"/>
              <a:t>CONS_PRIM</a:t>
            </a:r>
            <a:r>
              <a:rPr kumimoji="1" lang="zh-CN" altLang="en-US" sz="1200" dirty="0"/>
              <a:t>去找尋對應的資料，這是因為要符合</a:t>
            </a:r>
            <a:r>
              <a:rPr kumimoji="1" lang="en-US" altLang="zh-CN" sz="1200" dirty="0"/>
              <a:t>PRIME</a:t>
            </a:r>
            <a:r>
              <a:rPr kumimoji="1" lang="zh-CN" altLang="en-US" sz="1200" dirty="0"/>
              <a:t>所提供</a:t>
            </a:r>
            <a:r>
              <a:rPr kumimoji="1" lang="en-US" altLang="zh-CN" sz="1200" dirty="0"/>
              <a:t>IWL XML</a:t>
            </a:r>
            <a:r>
              <a:rPr kumimoji="1" lang="zh-CN" altLang="en-US" sz="1200" dirty="0"/>
              <a:t>格式的緣故。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82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1541</Words>
  <Application>Microsoft Macintosh PowerPoint</Application>
  <PresentationFormat>寬螢幕</PresentationFormat>
  <Paragraphs>50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Janus Wang</dc:creator>
  <cp:lastModifiedBy>Janus Wang</cp:lastModifiedBy>
  <cp:revision>27</cp:revision>
  <dcterms:created xsi:type="dcterms:W3CDTF">2020-02-22T15:13:25Z</dcterms:created>
  <dcterms:modified xsi:type="dcterms:W3CDTF">2020-02-22T18:15:22Z</dcterms:modified>
</cp:coreProperties>
</file>