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F41A93-E0F6-4F9B-BCC0-70715CAF90BB}">
  <a:tblStyle styleId="{21F41A93-E0F6-4F9B-BCC0-70715CAF90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ddd6c1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ddd6c1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dddd6c1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dddd6c1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ddd6c1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ddd6c1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ddd6c1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ddd6c1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dddd6c1a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dddd6c1a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ddd6c1a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ddd6c1a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ddd6c1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dddd6c1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ddd6c1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ddd6c1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ddd6c1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ddd6c1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nr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Sebastian Deręgowski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 Janus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uproszczony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575" y="990831"/>
            <a:ext cx="5644850" cy="37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6750" y="114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Ramka Danych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76900" y="591450"/>
            <a:ext cx="2039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700"/>
              <a:t>Krótki opis zmiennych:</a:t>
            </a:r>
            <a:endParaRPr sz="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00" y="883950"/>
            <a:ext cx="3694486" cy="41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786" y="839950"/>
            <a:ext cx="4755814" cy="371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588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Rozkłady najważniejszych zmiennych z podziałem na płeć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0" y="829175"/>
            <a:ext cx="2643125" cy="1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300" y="864175"/>
            <a:ext cx="2708073" cy="18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200" y="826945"/>
            <a:ext cx="2643124" cy="183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325" y="2965241"/>
            <a:ext cx="2708075" cy="188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2825" y="2956112"/>
            <a:ext cx="2708074" cy="186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4600" y="2978412"/>
            <a:ext cx="2582329" cy="18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Korelacja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2275"/>
            <a:ext cx="4323399" cy="41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849" y="812275"/>
            <a:ext cx="4204100" cy="397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Modelowanie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 rozwagę wzięliśmy 3 następujące modele: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LogisticRegression()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KNearestNeighbors()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XGBClassifier()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07013" y="35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Macierze pomyłek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044863" y="1459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{21F41A93-E0F6-4F9B-BCC0-70715CAF90BB}</a:tableStyleId>
              </a:tblPr>
              <a:tblGrid>
                <a:gridCol w="1161300"/>
                <a:gridCol w="905200"/>
                <a:gridCol w="978375"/>
              </a:tblGrid>
              <a:tr h="3681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KNearestNeighbors()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 hMerge="1"/>
                <a:tc hMerge="1"/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positives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negatives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Positive predictions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347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166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Negative predictions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385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0" y="1459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{21F41A93-E0F6-4F9B-BCC0-70715CAF90BB}</a:tableStyleId>
              </a:tblPr>
              <a:tblGrid>
                <a:gridCol w="1161300"/>
                <a:gridCol w="905200"/>
                <a:gridCol w="978375"/>
              </a:tblGrid>
              <a:tr h="3681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LogisticRegression()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hMerge="1"/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positives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negatives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Positive predictions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435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Negative predictions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6089750" y="1459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{21F41A93-E0F6-4F9B-BCC0-70715CAF90BB}</a:tableStyleId>
              </a:tblPr>
              <a:tblGrid>
                <a:gridCol w="1161300"/>
                <a:gridCol w="905200"/>
                <a:gridCol w="978375"/>
              </a:tblGrid>
              <a:tr h="3681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XGBClassifier</a:t>
                      </a:r>
                      <a:r>
                        <a:rPr b="1" lang="pl"/>
                        <a:t>()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positives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Actual negatives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Positive predictions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486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Negative predictions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531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029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000000"/>
                </a:solidFill>
              </a:rPr>
              <a:t> 	</a:t>
            </a:r>
            <a:r>
              <a:rPr lang="pl" sz="1400">
                <a:solidFill>
                  <a:srgbClr val="000000"/>
                </a:solidFill>
              </a:rPr>
              <a:t>Rozkład wyników </a:t>
            </a:r>
            <a:br>
              <a:rPr lang="pl" sz="1400">
                <a:solidFill>
                  <a:srgbClr val="000000"/>
                </a:solidFill>
              </a:rPr>
            </a:br>
            <a:r>
              <a:rPr lang="pl" sz="1400">
                <a:solidFill>
                  <a:srgbClr val="000000"/>
                </a:solidFill>
              </a:rPr>
              <a:t>po zastosowaniu kroswalidacji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2" y="1799675"/>
            <a:ext cx="4494950" cy="306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925" y="152400"/>
            <a:ext cx="4494950" cy="2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Strojenie parametrów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" y="2175150"/>
            <a:ext cx="90578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 Down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50" y="1017725"/>
            <a:ext cx="6955301" cy="4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