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44"/>
  </p:notesMasterIdLst>
  <p:handoutMasterIdLst>
    <p:handoutMasterId r:id="rId45"/>
  </p:handoutMasterIdLst>
  <p:sldIdLst>
    <p:sldId id="269" r:id="rId5"/>
    <p:sldId id="453" r:id="rId6"/>
    <p:sldId id="265" r:id="rId7"/>
    <p:sldId id="414" r:id="rId8"/>
    <p:sldId id="456" r:id="rId9"/>
    <p:sldId id="455" r:id="rId10"/>
    <p:sldId id="458" r:id="rId11"/>
    <p:sldId id="459" r:id="rId12"/>
    <p:sldId id="491" r:id="rId13"/>
    <p:sldId id="490" r:id="rId14"/>
    <p:sldId id="488" r:id="rId15"/>
    <p:sldId id="489" r:id="rId16"/>
    <p:sldId id="484" r:id="rId17"/>
    <p:sldId id="483" r:id="rId18"/>
    <p:sldId id="486" r:id="rId19"/>
    <p:sldId id="485" r:id="rId20"/>
    <p:sldId id="470" r:id="rId21"/>
    <p:sldId id="461" r:id="rId22"/>
    <p:sldId id="462" r:id="rId23"/>
    <p:sldId id="317" r:id="rId24"/>
    <p:sldId id="464" r:id="rId25"/>
    <p:sldId id="465" r:id="rId26"/>
    <p:sldId id="466" r:id="rId27"/>
    <p:sldId id="467" r:id="rId28"/>
    <p:sldId id="468" r:id="rId29"/>
    <p:sldId id="469" r:id="rId30"/>
    <p:sldId id="457" r:id="rId31"/>
    <p:sldId id="480" r:id="rId32"/>
    <p:sldId id="479" r:id="rId33"/>
    <p:sldId id="482" r:id="rId34"/>
    <p:sldId id="471" r:id="rId35"/>
    <p:sldId id="473" r:id="rId36"/>
    <p:sldId id="481" r:id="rId37"/>
    <p:sldId id="474" r:id="rId38"/>
    <p:sldId id="487" r:id="rId39"/>
    <p:sldId id="477" r:id="rId40"/>
    <p:sldId id="401" r:id="rId41"/>
    <p:sldId id="427" r:id="rId42"/>
    <p:sldId id="315" r:id="rId43"/>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707070"/>
    <a:srgbClr val="141414"/>
    <a:srgbClr val="E5E5E5"/>
    <a:srgbClr val="FF7626"/>
    <a:srgbClr val="1464BC"/>
    <a:srgbClr val="D84617"/>
    <a:srgbClr val="CCCCCC"/>
    <a:srgbClr val="FFAB19"/>
    <a:srgbClr val="140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autoAdjust="0"/>
    <p:restoredTop sz="94761"/>
  </p:normalViewPr>
  <p:slideViewPr>
    <p:cSldViewPr snapToObjects="1" showGuides="1">
      <p:cViewPr varScale="1">
        <p:scale>
          <a:sx n="43" d="100"/>
          <a:sy n="43" d="100"/>
        </p:scale>
        <p:origin x="302" y="91"/>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2/20/2020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2/20/2020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5</a:t>
            </a:fld>
            <a:endParaRPr lang="en-US" dirty="0"/>
          </a:p>
        </p:txBody>
      </p:sp>
    </p:spTree>
    <p:extLst>
      <p:ext uri="{BB962C8B-B14F-4D97-AF65-F5344CB8AC3E}">
        <p14:creationId xmlns:p14="http://schemas.microsoft.com/office/powerpoint/2010/main" val="209218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26</a:t>
            </a:fld>
            <a:endParaRPr lang="en-US" dirty="0"/>
          </a:p>
        </p:txBody>
      </p:sp>
    </p:spTree>
    <p:extLst>
      <p:ext uri="{BB962C8B-B14F-4D97-AF65-F5344CB8AC3E}">
        <p14:creationId xmlns:p14="http://schemas.microsoft.com/office/powerpoint/2010/main" val="183420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28</a:t>
            </a:fld>
            <a:endParaRPr lang="en-US" dirty="0"/>
          </a:p>
        </p:txBody>
      </p:sp>
    </p:spTree>
    <p:extLst>
      <p:ext uri="{BB962C8B-B14F-4D97-AF65-F5344CB8AC3E}">
        <p14:creationId xmlns:p14="http://schemas.microsoft.com/office/powerpoint/2010/main" val="210161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31</a:t>
            </a:fld>
            <a:endParaRPr lang="en-US" dirty="0"/>
          </a:p>
        </p:txBody>
      </p:sp>
    </p:spTree>
    <p:extLst>
      <p:ext uri="{BB962C8B-B14F-4D97-AF65-F5344CB8AC3E}">
        <p14:creationId xmlns:p14="http://schemas.microsoft.com/office/powerpoint/2010/main" val="2166483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32</a:t>
            </a:fld>
            <a:endParaRPr lang="en-US" dirty="0"/>
          </a:p>
        </p:txBody>
      </p:sp>
    </p:spTree>
    <p:extLst>
      <p:ext uri="{BB962C8B-B14F-4D97-AF65-F5344CB8AC3E}">
        <p14:creationId xmlns:p14="http://schemas.microsoft.com/office/powerpoint/2010/main" val="117623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36</a:t>
            </a:fld>
            <a:endParaRPr lang="en-US" dirty="0"/>
          </a:p>
        </p:txBody>
      </p:sp>
    </p:spTree>
    <p:extLst>
      <p:ext uri="{BB962C8B-B14F-4D97-AF65-F5344CB8AC3E}">
        <p14:creationId xmlns:p14="http://schemas.microsoft.com/office/powerpoint/2010/main" val="2984350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a:t>API Controller</a:t>
            </a:r>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10</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787394" y="289397"/>
            <a:ext cx="21141950" cy="7561609"/>
          </a:xfrm>
        </p:spPr>
        <p:txBody>
          <a:bodyPr>
            <a:noAutofit/>
          </a:bodyPr>
          <a:lstStyle/>
          <a:p>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Route</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api</a:t>
            </a:r>
            <a:r>
              <a:rPr lang="pl-PL" sz="3600" b="0" dirty="0">
                <a:solidFill>
                  <a:srgbClr val="CE9178"/>
                </a:solidFill>
                <a:latin typeface="Consolas" panose="020B0609020204030204" pitchFamily="49" charset="0"/>
              </a:rPr>
              <a:t>/team-</a:t>
            </a:r>
            <a:r>
              <a:rPr lang="pl-PL" sz="3600" b="0" dirty="0" err="1">
                <a:solidFill>
                  <a:srgbClr val="CE9178"/>
                </a:solidFill>
                <a:latin typeface="Consolas" panose="020B0609020204030204" pitchFamily="49" charset="0"/>
              </a:rPr>
              <a:t>members</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class</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TeamMembersController</a:t>
            </a:r>
            <a:r>
              <a:rPr lang="pl-PL" sz="3600" b="0" dirty="0">
                <a:solidFill>
                  <a:srgbClr val="D4D4D4"/>
                </a:solidFill>
                <a:latin typeface="Consolas" panose="020B0609020204030204" pitchFamily="49" charset="0"/>
              </a:rPr>
              <a:t> : </a:t>
            </a:r>
            <a:r>
              <a:rPr lang="pl-PL" sz="3600" b="0" dirty="0" err="1">
                <a:solidFill>
                  <a:srgbClr val="4EC9B0"/>
                </a:solidFill>
                <a:latin typeface="Consolas" panose="020B0609020204030204" pitchFamily="49" charset="0"/>
              </a:rPr>
              <a:t>ControllerBase</a:t>
            </a:r>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private</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readonly</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TeamMembersController</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HttpPost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IActionResult</a:t>
            </a:r>
            <a:r>
              <a:rPr lang="pl-PL" sz="3600" b="0" dirty="0">
                <a:solidFill>
                  <a:srgbClr val="D4D4D4"/>
                </a:solidFill>
                <a:latin typeface="Consolas" panose="020B0609020204030204" pitchFamily="49" charset="0"/>
              </a:rPr>
              <a:t> </a:t>
            </a:r>
            <a:r>
              <a:rPr lang="pl-PL" sz="3600" b="0" dirty="0">
                <a:solidFill>
                  <a:srgbClr val="DCDCAA"/>
                </a:solidFill>
                <a:latin typeface="Consolas" panose="020B0609020204030204" pitchFamily="49" charset="0"/>
              </a:rPr>
              <a:t>Post</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FromBody</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TeamMember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teamMember</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var</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id</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_</a:t>
            </a:r>
            <a:r>
              <a:rPr lang="pl-PL" sz="3600" b="0" dirty="0" err="1">
                <a:solidFill>
                  <a:srgbClr val="9CDCFE"/>
                </a:solidFill>
                <a:latin typeface="Consolas" panose="020B0609020204030204" pitchFamily="49" charset="0"/>
              </a:rPr>
              <a:t>service</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teamMember</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a:t>
            </a:r>
            <a:r>
              <a:rPr lang="pl-PL" sz="3600" b="0" dirty="0" err="1">
                <a:solidFill>
                  <a:srgbClr val="9CDCFE"/>
                </a:solidFill>
                <a:latin typeface="Consolas" panose="020B0609020204030204" pitchFamily="49" charset="0"/>
              </a:rPr>
              <a:t>logger</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LogInformation</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Successfully</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created</a:t>
            </a:r>
            <a:r>
              <a:rPr lang="pl-PL" sz="3600" b="0" dirty="0">
                <a:solidFill>
                  <a:srgbClr val="CE9178"/>
                </a:solidFill>
                <a:latin typeface="Consolas" panose="020B0609020204030204" pitchFamily="49" charset="0"/>
              </a:rPr>
              <a:t> team </a:t>
            </a:r>
            <a:r>
              <a:rPr lang="pl-PL" sz="3600" b="0" dirty="0" err="1">
                <a:solidFill>
                  <a:srgbClr val="CE9178"/>
                </a:solidFill>
                <a:latin typeface="Consolas" panose="020B0609020204030204" pitchFamily="49" charset="0"/>
              </a:rPr>
              <a:t>member</a:t>
            </a:r>
            <a:r>
              <a:rPr lang="pl-PL" sz="3600" b="0" dirty="0">
                <a:solidFill>
                  <a:srgbClr val="CE9178"/>
                </a:solidFill>
                <a:latin typeface="Consolas" panose="020B0609020204030204" pitchFamily="49" charset="0"/>
              </a:rPr>
              <a:t> with id {ID}"</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id</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C586C0"/>
                </a:solidFill>
                <a:latin typeface="Consolas" panose="020B0609020204030204" pitchFamily="49" charset="0"/>
              </a:rPr>
              <a:t>return</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Accepted</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Successfully</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created</a:t>
            </a:r>
            <a:r>
              <a:rPr lang="pl-PL" sz="3600" b="0" dirty="0">
                <a:solidFill>
                  <a:srgbClr val="CE9178"/>
                </a:solidFill>
                <a:latin typeface="Consolas" panose="020B0609020204030204" pitchFamily="49" charset="0"/>
              </a:rPr>
              <a:t> team </a:t>
            </a:r>
            <a:r>
              <a:rPr lang="pl-PL" sz="3600" b="0" dirty="0" err="1">
                <a:solidFill>
                  <a:srgbClr val="CE9178"/>
                </a:solidFill>
                <a:latin typeface="Consolas" panose="020B0609020204030204" pitchFamily="49" charset="0"/>
              </a:rPr>
              <a:t>member</a:t>
            </a:r>
            <a:r>
              <a:rPr lang="pl-PL" sz="3600" b="0" dirty="0">
                <a:solidFill>
                  <a:srgbClr val="CE9178"/>
                </a:solidFill>
                <a:latin typeface="Consolas" panose="020B0609020204030204" pitchFamily="49" charset="0"/>
              </a:rPr>
              <a:t> with id '{</a:t>
            </a:r>
            <a:r>
              <a:rPr lang="pl-PL" sz="3600" b="0" dirty="0">
                <a:solidFill>
                  <a:srgbClr val="9CDCFE"/>
                </a:solidFill>
                <a:latin typeface="Consolas" panose="020B0609020204030204" pitchFamily="49" charset="0"/>
              </a:rPr>
              <a:t>id</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pl-PL" sz="3600" dirty="0"/>
          </a:p>
        </p:txBody>
      </p:sp>
    </p:spTree>
    <p:extLst>
      <p:ext uri="{BB962C8B-B14F-4D97-AF65-F5344CB8AC3E}">
        <p14:creationId xmlns:p14="http://schemas.microsoft.com/office/powerpoint/2010/main" val="331900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BB036F48-1B5E-4BB0-9D99-0534971325C6}"/>
              </a:ext>
            </a:extLst>
          </p:cNvPr>
          <p:cNvSpPr>
            <a:spLocks noGrp="1"/>
          </p:cNvSpPr>
          <p:nvPr>
            <p:ph type="body" sz="quarter" idx="17"/>
          </p:nvPr>
        </p:nvSpPr>
        <p:spPr>
          <a:xfrm>
            <a:off x="1750046" y="11790000"/>
            <a:ext cx="15121680" cy="830997"/>
          </a:xfrm>
        </p:spPr>
        <p:txBody>
          <a:bodyPr/>
          <a:lstStyle/>
          <a:p>
            <a:r>
              <a:rPr lang="pl-PL" u="sng" dirty="0"/>
              <a:t>https://docs.microsoft.com</a:t>
            </a:r>
            <a:endParaRPr lang="pl-PL" dirty="0"/>
          </a:p>
        </p:txBody>
      </p:sp>
      <p:sp>
        <p:nvSpPr>
          <p:cNvPr id="3" name="Symbol zastępczy numeru slajdu 2">
            <a:extLst>
              <a:ext uri="{FF2B5EF4-FFF2-40B4-BE49-F238E27FC236}">
                <a16:creationId xmlns:a16="http://schemas.microsoft.com/office/drawing/2014/main" id="{D20A8CA8-EABC-4F49-A9CB-5CC5BDF0955A}"/>
              </a:ext>
            </a:extLst>
          </p:cNvPr>
          <p:cNvSpPr>
            <a:spLocks noGrp="1"/>
          </p:cNvSpPr>
          <p:nvPr>
            <p:ph type="sldNum" sz="quarter" idx="4"/>
          </p:nvPr>
        </p:nvSpPr>
        <p:spPr/>
        <p:txBody>
          <a:bodyPr/>
          <a:lstStyle/>
          <a:p>
            <a:fld id="{48F63A3B-78C7-47BE-AE5E-E10140E04643}" type="slidenum">
              <a:rPr lang="en-US" smtClean="0"/>
              <a:pPr/>
              <a:t>11</a:t>
            </a:fld>
            <a:endParaRPr lang="en-US"/>
          </a:p>
        </p:txBody>
      </p:sp>
      <p:sp>
        <p:nvSpPr>
          <p:cNvPr id="4" name="Symbol zastępczy tekstu 3">
            <a:extLst>
              <a:ext uri="{FF2B5EF4-FFF2-40B4-BE49-F238E27FC236}">
                <a16:creationId xmlns:a16="http://schemas.microsoft.com/office/drawing/2014/main" id="{1F5B1A82-8219-42F3-8FE5-E374CB95B225}"/>
              </a:ext>
            </a:extLst>
          </p:cNvPr>
          <p:cNvSpPr>
            <a:spLocks noGrp="1"/>
          </p:cNvSpPr>
          <p:nvPr>
            <p:ph type="body" sz="quarter" idx="18"/>
          </p:nvPr>
        </p:nvSpPr>
        <p:spPr>
          <a:xfrm>
            <a:off x="3693600" y="1728788"/>
            <a:ext cx="19658846" cy="9216000"/>
          </a:xfrm>
        </p:spPr>
        <p:txBody>
          <a:bodyPr>
            <a:normAutofit fontScale="62500" lnSpcReduction="20000"/>
          </a:bodyPr>
          <a:lstStyle/>
          <a:p>
            <a:r>
              <a:rPr lang="en-US" dirty="0"/>
              <a:t>The default for ASP.NET Core is now </a:t>
            </a:r>
            <a:r>
              <a:rPr lang="en-US" dirty="0" err="1"/>
              <a:t>System.Text.Json</a:t>
            </a:r>
            <a:r>
              <a:rPr lang="en-US" dirty="0"/>
              <a:t>, which is new in .NET Core 3.0. </a:t>
            </a:r>
            <a:endParaRPr lang="pl-PL" dirty="0"/>
          </a:p>
          <a:p>
            <a:endParaRPr lang="pl-PL" dirty="0"/>
          </a:p>
          <a:p>
            <a:r>
              <a:rPr lang="en-US" dirty="0"/>
              <a:t>Consider using </a:t>
            </a:r>
            <a:r>
              <a:rPr lang="en-US" dirty="0" err="1"/>
              <a:t>System.Text.Json</a:t>
            </a:r>
            <a:r>
              <a:rPr lang="en-US" dirty="0"/>
              <a:t> when possible.</a:t>
            </a:r>
            <a:endParaRPr lang="pl-PL" dirty="0"/>
          </a:p>
          <a:p>
            <a:r>
              <a:rPr lang="en-US" dirty="0"/>
              <a:t> </a:t>
            </a:r>
            <a:endParaRPr lang="pl-PL" dirty="0"/>
          </a:p>
          <a:p>
            <a:r>
              <a:rPr lang="en-US" dirty="0"/>
              <a:t>It's high-performance and doesn't require an additional library dependency.</a:t>
            </a:r>
            <a:endParaRPr lang="pl-PL" dirty="0"/>
          </a:p>
        </p:txBody>
      </p:sp>
    </p:spTree>
    <p:extLst>
      <p:ext uri="{BB962C8B-B14F-4D97-AF65-F5344CB8AC3E}">
        <p14:creationId xmlns:p14="http://schemas.microsoft.com/office/powerpoint/2010/main" val="308456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a:t>Switch to </a:t>
            </a:r>
            <a:r>
              <a:rPr lang="pl-PL" dirty="0" err="1"/>
              <a:t>Newtonsoft.Json</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12</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21141950" cy="7561609"/>
          </a:xfrm>
        </p:spPr>
        <p:txBody>
          <a:bodyPr>
            <a:normAutofit/>
          </a:bodyPr>
          <a:lstStyle/>
          <a:p>
            <a:r>
              <a:rPr lang="pl-PL" sz="3600" b="0" dirty="0">
                <a:solidFill>
                  <a:srgbClr val="808080"/>
                </a:solidFill>
                <a:latin typeface="Consolas" panose="020B0609020204030204" pitchFamily="49" charset="0"/>
              </a:rPr>
              <a:t>&lt;</a:t>
            </a:r>
            <a:r>
              <a:rPr lang="pl-PL" sz="3600" b="0" dirty="0" err="1">
                <a:solidFill>
                  <a:srgbClr val="569CD6"/>
                </a:solidFill>
                <a:latin typeface="Consolas" panose="020B0609020204030204" pitchFamily="49" charset="0"/>
              </a:rPr>
              <a:t>PackageReference</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Include</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Microsoft.AspNetCore.Mvc.NewtonsoftJson</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Version</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"3.0.0"</a:t>
            </a:r>
            <a:r>
              <a:rPr lang="pl-PL" sz="3600" b="0" dirty="0">
                <a:solidFill>
                  <a:srgbClr val="D4D4D4"/>
                </a:solidFill>
                <a:latin typeface="Consolas" panose="020B0609020204030204" pitchFamily="49" charset="0"/>
              </a:rPr>
              <a:t> </a:t>
            </a:r>
            <a:r>
              <a:rPr lang="pl-PL" sz="3600" b="0" dirty="0">
                <a:solidFill>
                  <a:srgbClr val="808080"/>
                </a:solidFill>
                <a:latin typeface="Consolas" panose="020B0609020204030204" pitchFamily="49" charset="0"/>
              </a:rPr>
              <a:t>/&gt;</a:t>
            </a:r>
            <a:endParaRPr lang="pl-PL" sz="3600" b="0" dirty="0">
              <a:solidFill>
                <a:srgbClr val="D4D4D4"/>
              </a:solidFill>
              <a:latin typeface="Consolas" panose="020B0609020204030204" pitchFamily="49" charset="0"/>
            </a:endParaRPr>
          </a:p>
          <a:p>
            <a:endParaRPr lang="pl-PL" sz="3600" b="0" dirty="0">
              <a:solidFill>
                <a:srgbClr val="D4D4D4"/>
              </a:solidFill>
              <a:latin typeface="Consolas" panose="020B0609020204030204" pitchFamily="49" charset="0"/>
            </a:endParaRPr>
          </a:p>
          <a:p>
            <a:br>
              <a:rPr lang="pl-PL" sz="3600" b="0" dirty="0">
                <a:solidFill>
                  <a:srgbClr val="D4D4D4"/>
                </a:solidFill>
                <a:latin typeface="Consolas" panose="020B0609020204030204" pitchFamily="49" charset="0"/>
              </a:rPr>
            </a:b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ConfigureServices</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IServiceCollection</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services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AddControllers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AddNewtonsoftJson</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options</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options</a:t>
            </a:r>
            <a:r>
              <a:rPr lang="pl-PL" sz="3600" b="0" dirty="0" err="1">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SerializerSettings</a:t>
            </a:r>
            <a:r>
              <a:rPr lang="pl-PL" sz="3600" b="0" dirty="0" err="1">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ContractResolver</a:t>
            </a:r>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new</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CamelCasePropertyNamesContractResolver</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endParaRPr lang="pl-PL" sz="3600" b="0" dirty="0">
              <a:solidFill>
                <a:srgbClr val="D4D4D4"/>
              </a:solidFill>
              <a:latin typeface="Consolas" panose="020B0609020204030204" pitchFamily="49" charset="0"/>
            </a:endParaRPr>
          </a:p>
          <a:p>
            <a:endParaRPr lang="pl-PL" sz="3600" dirty="0"/>
          </a:p>
        </p:txBody>
      </p:sp>
    </p:spTree>
    <p:extLst>
      <p:ext uri="{BB962C8B-B14F-4D97-AF65-F5344CB8AC3E}">
        <p14:creationId xmlns:p14="http://schemas.microsoft.com/office/powerpoint/2010/main" val="1567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err="1"/>
              <a:t>Health</a:t>
            </a:r>
            <a:r>
              <a:rPr lang="pl-PL" dirty="0"/>
              <a:t> </a:t>
            </a:r>
            <a:r>
              <a:rPr lang="pl-PL" dirty="0" err="1"/>
              <a:t>checks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Check</a:t>
            </a:r>
            <a:r>
              <a:rPr lang="pl-PL" dirty="0"/>
              <a:t> </a:t>
            </a:r>
            <a:r>
              <a:rPr lang="pl-PL" dirty="0" err="1"/>
              <a:t>an</a:t>
            </a:r>
            <a:r>
              <a:rPr lang="pl-PL" dirty="0"/>
              <a:t> </a:t>
            </a:r>
            <a:r>
              <a:rPr lang="pl-PL" dirty="0" err="1"/>
              <a:t>app's</a:t>
            </a:r>
            <a:r>
              <a:rPr lang="pl-PL" dirty="0"/>
              <a:t> status, </a:t>
            </a:r>
            <a:r>
              <a:rPr lang="pl-PL" dirty="0" err="1"/>
              <a:t>thanks</a:t>
            </a:r>
            <a:r>
              <a:rPr lang="pl-PL" dirty="0"/>
              <a:t> to h</a:t>
            </a:r>
            <a:r>
              <a:rPr lang="en-US" dirty="0" err="1"/>
              <a:t>ealth</a:t>
            </a:r>
            <a:r>
              <a:rPr lang="en-US" dirty="0"/>
              <a:t> checks exposed by HTTP 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1568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a:t>Basic </a:t>
            </a:r>
            <a:r>
              <a:rPr lang="pl-PL" dirty="0" err="1"/>
              <a:t>health</a:t>
            </a:r>
            <a:r>
              <a:rPr lang="pl-PL" dirty="0"/>
              <a:t> </a:t>
            </a:r>
            <a:r>
              <a:rPr lang="pl-PL" dirty="0" err="1"/>
              <a:t>check</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14</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14113172" cy="7561609"/>
          </a:xfrm>
        </p:spPr>
        <p:txBody>
          <a:bodyPr>
            <a:normAutofit/>
          </a:bodyPr>
          <a:lstStyle/>
          <a:p>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ConfigureServices</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IServiceCollection</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services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AddHealthChecks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IApplicationBuilder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UseRouting</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UseEndpoints</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endpoints</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endpoints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MapHealthChecks</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health</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pl-PL" sz="3600" b="0" dirty="0">
              <a:solidFill>
                <a:srgbClr val="D4D4D4"/>
              </a:solidFill>
              <a:latin typeface="Consolas" panose="020B0609020204030204" pitchFamily="49" charset="0"/>
            </a:endParaRPr>
          </a:p>
          <a:p>
            <a:endParaRPr lang="pl-PL" sz="3600" dirty="0"/>
          </a:p>
        </p:txBody>
      </p:sp>
      <p:sp>
        <p:nvSpPr>
          <p:cNvPr id="6" name="Symbol zastępczy tekstu 4">
            <a:extLst>
              <a:ext uri="{FF2B5EF4-FFF2-40B4-BE49-F238E27FC236}">
                <a16:creationId xmlns:a16="http://schemas.microsoft.com/office/drawing/2014/main" id="{479F547E-0556-457D-9773-31495302E9AE}"/>
              </a:ext>
            </a:extLst>
          </p:cNvPr>
          <p:cNvSpPr txBox="1">
            <a:spLocks/>
          </p:cNvSpPr>
          <p:nvPr/>
        </p:nvSpPr>
        <p:spPr>
          <a:xfrm>
            <a:off x="16871726" y="1724179"/>
            <a:ext cx="7992888" cy="7561609"/>
          </a:xfrm>
          <a:prstGeom prst="rect">
            <a:avLst/>
          </a:prstGeom>
        </p:spPr>
        <p:txBody>
          <a:bodyPr anchor="t"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sz="3600" b="0" dirty="0">
                <a:solidFill>
                  <a:srgbClr val="C5C8C6"/>
                </a:solidFill>
                <a:latin typeface="Menlo"/>
              </a:rPr>
              <a:t>GET </a:t>
            </a:r>
            <a:r>
              <a:rPr lang="pl-PL" sz="3600" b="0" dirty="0">
                <a:solidFill>
                  <a:srgbClr val="CC6666"/>
                </a:solidFill>
                <a:latin typeface="Menlo"/>
              </a:rPr>
              <a:t>http://localhost:5000/health</a:t>
            </a:r>
            <a:endParaRPr lang="pl-PL" sz="3600" b="0" dirty="0">
              <a:solidFill>
                <a:srgbClr val="C5C8C6"/>
              </a:solidFill>
              <a:latin typeface="Menlo"/>
            </a:endParaRPr>
          </a:p>
          <a:p>
            <a:endParaRPr lang="pl-PL" sz="3600" b="0" dirty="0">
              <a:solidFill>
                <a:srgbClr val="C5C8C6"/>
              </a:solidFill>
              <a:latin typeface="Menlo"/>
            </a:endParaRPr>
          </a:p>
          <a:p>
            <a:r>
              <a:rPr lang="pl-PL" sz="3600" b="0" dirty="0">
                <a:solidFill>
                  <a:srgbClr val="C5C8C6"/>
                </a:solidFill>
                <a:latin typeface="Menlo"/>
              </a:rPr>
              <a:t>HTTP/1.1 </a:t>
            </a:r>
            <a:r>
              <a:rPr lang="pl-PL" sz="3600" b="0" dirty="0">
                <a:solidFill>
                  <a:srgbClr val="DE935F"/>
                </a:solidFill>
                <a:latin typeface="Menlo"/>
              </a:rPr>
              <a:t>200</a:t>
            </a:r>
            <a:r>
              <a:rPr lang="pl-PL" sz="3600" b="0" dirty="0">
                <a:solidFill>
                  <a:srgbClr val="C5C8C6"/>
                </a:solidFill>
                <a:latin typeface="Menlo"/>
              </a:rPr>
              <a:t> OK </a:t>
            </a:r>
          </a:p>
          <a:p>
            <a:r>
              <a:rPr lang="pl-PL" sz="3600" b="0" dirty="0">
                <a:solidFill>
                  <a:srgbClr val="CC6666"/>
                </a:solidFill>
                <a:latin typeface="Menlo"/>
              </a:rPr>
              <a:t>Connection</a:t>
            </a:r>
            <a:r>
              <a:rPr lang="pl-PL" sz="3600" b="0" dirty="0">
                <a:solidFill>
                  <a:srgbClr val="C5C8C6"/>
                </a:solidFill>
                <a:latin typeface="Menlo"/>
              </a:rPr>
              <a:t>: </a:t>
            </a:r>
            <a:r>
              <a:rPr lang="pl-PL" sz="3600" b="0" dirty="0" err="1">
                <a:solidFill>
                  <a:srgbClr val="C5C8C6"/>
                </a:solidFill>
                <a:latin typeface="Menlo"/>
              </a:rPr>
              <a:t>close</a:t>
            </a:r>
            <a:r>
              <a:rPr lang="pl-PL" sz="3600" b="0" dirty="0">
                <a:solidFill>
                  <a:srgbClr val="C5C8C6"/>
                </a:solidFill>
                <a:latin typeface="Menlo"/>
              </a:rPr>
              <a:t> </a:t>
            </a:r>
          </a:p>
          <a:p>
            <a:r>
              <a:rPr lang="pl-PL" sz="3600" b="0" dirty="0" err="1">
                <a:solidFill>
                  <a:srgbClr val="CC6666"/>
                </a:solidFill>
                <a:latin typeface="Menlo"/>
              </a:rPr>
              <a:t>Date</a:t>
            </a:r>
            <a:r>
              <a:rPr lang="pl-PL" sz="3600" b="0" dirty="0">
                <a:solidFill>
                  <a:srgbClr val="C5C8C6"/>
                </a:solidFill>
                <a:latin typeface="Menlo"/>
              </a:rPr>
              <a:t>: </a:t>
            </a:r>
            <a:r>
              <a:rPr lang="pl-PL" sz="3600" b="0" dirty="0" err="1">
                <a:solidFill>
                  <a:srgbClr val="C5C8C6"/>
                </a:solidFill>
                <a:latin typeface="Menlo"/>
              </a:rPr>
              <a:t>Tue</a:t>
            </a:r>
            <a:r>
              <a:rPr lang="pl-PL" sz="3600" b="0" dirty="0">
                <a:solidFill>
                  <a:srgbClr val="C5C8C6"/>
                </a:solidFill>
                <a:latin typeface="Menlo"/>
              </a:rPr>
              <a:t>, 18 </a:t>
            </a:r>
            <a:r>
              <a:rPr lang="pl-PL" sz="3600" b="0" dirty="0" err="1">
                <a:solidFill>
                  <a:srgbClr val="C5C8C6"/>
                </a:solidFill>
                <a:latin typeface="Menlo"/>
              </a:rPr>
              <a:t>Feb</a:t>
            </a:r>
            <a:r>
              <a:rPr lang="pl-PL" sz="3600" b="0" dirty="0">
                <a:solidFill>
                  <a:srgbClr val="C5C8C6"/>
                </a:solidFill>
                <a:latin typeface="Menlo"/>
              </a:rPr>
              <a:t> 2020 17:01:20 GMT </a:t>
            </a:r>
          </a:p>
          <a:p>
            <a:r>
              <a:rPr lang="pl-PL" sz="3600" b="0" dirty="0">
                <a:solidFill>
                  <a:srgbClr val="CC6666"/>
                </a:solidFill>
                <a:latin typeface="Menlo"/>
              </a:rPr>
              <a:t>Content-</a:t>
            </a:r>
            <a:r>
              <a:rPr lang="pl-PL" sz="3600" b="0" dirty="0" err="1">
                <a:solidFill>
                  <a:srgbClr val="CC6666"/>
                </a:solidFill>
                <a:latin typeface="Menlo"/>
              </a:rPr>
              <a:t>Type</a:t>
            </a:r>
            <a:r>
              <a:rPr lang="pl-PL" sz="3600" b="0" dirty="0">
                <a:solidFill>
                  <a:srgbClr val="C5C8C6"/>
                </a:solidFill>
                <a:latin typeface="Menlo"/>
              </a:rPr>
              <a:t>: </a:t>
            </a:r>
            <a:r>
              <a:rPr lang="pl-PL" sz="3600" b="0" dirty="0" err="1">
                <a:solidFill>
                  <a:srgbClr val="C5C8C6"/>
                </a:solidFill>
                <a:latin typeface="Menlo"/>
              </a:rPr>
              <a:t>text</a:t>
            </a:r>
            <a:r>
              <a:rPr lang="pl-PL" sz="3600" b="0" dirty="0">
                <a:solidFill>
                  <a:srgbClr val="C5C8C6"/>
                </a:solidFill>
                <a:latin typeface="Menlo"/>
              </a:rPr>
              <a:t>/</a:t>
            </a:r>
            <a:r>
              <a:rPr lang="pl-PL" sz="3600" b="0" dirty="0" err="1">
                <a:solidFill>
                  <a:srgbClr val="C5C8C6"/>
                </a:solidFill>
                <a:latin typeface="Menlo"/>
              </a:rPr>
              <a:t>plain</a:t>
            </a:r>
            <a:r>
              <a:rPr lang="pl-PL" sz="3600" b="0" dirty="0">
                <a:solidFill>
                  <a:srgbClr val="C5C8C6"/>
                </a:solidFill>
                <a:latin typeface="Menlo"/>
              </a:rPr>
              <a:t> </a:t>
            </a:r>
          </a:p>
          <a:p>
            <a:r>
              <a:rPr lang="pl-PL" sz="3600" b="0" dirty="0">
                <a:solidFill>
                  <a:srgbClr val="CC6666"/>
                </a:solidFill>
                <a:latin typeface="Menlo"/>
              </a:rPr>
              <a:t>Server</a:t>
            </a:r>
            <a:r>
              <a:rPr lang="pl-PL" sz="3600" b="0" dirty="0">
                <a:solidFill>
                  <a:srgbClr val="C5C8C6"/>
                </a:solidFill>
                <a:latin typeface="Menlo"/>
              </a:rPr>
              <a:t>: </a:t>
            </a:r>
            <a:r>
              <a:rPr lang="pl-PL" sz="3600" b="0" dirty="0" err="1">
                <a:solidFill>
                  <a:srgbClr val="C5C8C6"/>
                </a:solidFill>
                <a:latin typeface="Menlo"/>
              </a:rPr>
              <a:t>Kestrel</a:t>
            </a:r>
            <a:r>
              <a:rPr lang="pl-PL" sz="3600" b="0" dirty="0">
                <a:solidFill>
                  <a:srgbClr val="C5C8C6"/>
                </a:solidFill>
                <a:latin typeface="Menlo"/>
              </a:rPr>
              <a:t> </a:t>
            </a:r>
          </a:p>
          <a:p>
            <a:r>
              <a:rPr lang="pl-PL" sz="3600" b="0" dirty="0">
                <a:solidFill>
                  <a:srgbClr val="CC6666"/>
                </a:solidFill>
                <a:latin typeface="Menlo"/>
              </a:rPr>
              <a:t>Cache-Control</a:t>
            </a:r>
            <a:r>
              <a:rPr lang="pl-PL" sz="3600" b="0" dirty="0">
                <a:solidFill>
                  <a:srgbClr val="C5C8C6"/>
                </a:solidFill>
                <a:latin typeface="Menlo"/>
              </a:rPr>
              <a:t>: no-</a:t>
            </a:r>
            <a:r>
              <a:rPr lang="pl-PL" sz="3600" b="0" dirty="0" err="1">
                <a:solidFill>
                  <a:srgbClr val="C5C8C6"/>
                </a:solidFill>
                <a:latin typeface="Menlo"/>
              </a:rPr>
              <a:t>store</a:t>
            </a:r>
            <a:r>
              <a:rPr lang="pl-PL" sz="3600" b="0" dirty="0">
                <a:solidFill>
                  <a:srgbClr val="C5C8C6"/>
                </a:solidFill>
                <a:latin typeface="Menlo"/>
              </a:rPr>
              <a:t>, no-cache </a:t>
            </a:r>
          </a:p>
          <a:p>
            <a:r>
              <a:rPr lang="pl-PL" sz="3600" b="0" dirty="0" err="1">
                <a:solidFill>
                  <a:srgbClr val="CC6666"/>
                </a:solidFill>
                <a:latin typeface="Menlo"/>
              </a:rPr>
              <a:t>Pragma</a:t>
            </a:r>
            <a:r>
              <a:rPr lang="pl-PL" sz="3600" b="0" dirty="0">
                <a:solidFill>
                  <a:srgbClr val="C5C8C6"/>
                </a:solidFill>
                <a:latin typeface="Menlo"/>
              </a:rPr>
              <a:t>: no-cache </a:t>
            </a:r>
          </a:p>
          <a:p>
            <a:r>
              <a:rPr lang="pl-PL" sz="3600" b="0" dirty="0">
                <a:solidFill>
                  <a:srgbClr val="CC6666"/>
                </a:solidFill>
                <a:latin typeface="Menlo"/>
              </a:rPr>
              <a:t>Transfer-</a:t>
            </a:r>
            <a:r>
              <a:rPr lang="pl-PL" sz="3600" b="0" dirty="0" err="1">
                <a:solidFill>
                  <a:srgbClr val="CC6666"/>
                </a:solidFill>
                <a:latin typeface="Menlo"/>
              </a:rPr>
              <a:t>Encoding</a:t>
            </a:r>
            <a:r>
              <a:rPr lang="pl-PL" sz="3600" b="0" dirty="0">
                <a:solidFill>
                  <a:srgbClr val="C5C8C6"/>
                </a:solidFill>
                <a:latin typeface="Menlo"/>
              </a:rPr>
              <a:t>: </a:t>
            </a:r>
            <a:r>
              <a:rPr lang="pl-PL" sz="3600" b="0" dirty="0" err="1">
                <a:solidFill>
                  <a:srgbClr val="C5C8C6"/>
                </a:solidFill>
                <a:latin typeface="Menlo"/>
              </a:rPr>
              <a:t>chunked</a:t>
            </a:r>
            <a:r>
              <a:rPr lang="pl-PL" sz="3600" b="0" dirty="0">
                <a:solidFill>
                  <a:srgbClr val="C5C8C6"/>
                </a:solidFill>
                <a:latin typeface="Menlo"/>
              </a:rPr>
              <a:t> </a:t>
            </a:r>
          </a:p>
          <a:p>
            <a:r>
              <a:rPr lang="pl-PL" sz="3600" b="0" dirty="0" err="1">
                <a:solidFill>
                  <a:srgbClr val="CC6666"/>
                </a:solidFill>
                <a:latin typeface="Menlo"/>
              </a:rPr>
              <a:t>Expires</a:t>
            </a:r>
            <a:r>
              <a:rPr lang="pl-PL" sz="3600" b="0" dirty="0">
                <a:solidFill>
                  <a:srgbClr val="C5C8C6"/>
                </a:solidFill>
                <a:latin typeface="Menlo"/>
              </a:rPr>
              <a:t>: </a:t>
            </a:r>
            <a:r>
              <a:rPr lang="pl-PL" sz="3600" b="0" dirty="0" err="1">
                <a:solidFill>
                  <a:srgbClr val="C5C8C6"/>
                </a:solidFill>
                <a:latin typeface="Menlo"/>
              </a:rPr>
              <a:t>Thu</a:t>
            </a:r>
            <a:r>
              <a:rPr lang="pl-PL" sz="3600" b="0" dirty="0">
                <a:solidFill>
                  <a:srgbClr val="C5C8C6"/>
                </a:solidFill>
                <a:latin typeface="Menlo"/>
              </a:rPr>
              <a:t>, 01 Jan 1970 00:00:00 GMT </a:t>
            </a:r>
          </a:p>
          <a:p>
            <a:endParaRPr lang="pl-PL" sz="3600" b="0" dirty="0">
              <a:solidFill>
                <a:srgbClr val="C5C8C6"/>
              </a:solidFill>
              <a:latin typeface="Menlo"/>
            </a:endParaRPr>
          </a:p>
          <a:p>
            <a:r>
              <a:rPr lang="pl-PL" sz="3600" b="0" dirty="0" err="1">
                <a:solidFill>
                  <a:srgbClr val="CC6666"/>
                </a:solidFill>
                <a:latin typeface="Menlo"/>
              </a:rPr>
              <a:t>Healthy</a:t>
            </a:r>
            <a:endParaRPr lang="pl-PL" sz="1050" dirty="0"/>
          </a:p>
        </p:txBody>
      </p:sp>
    </p:spTree>
    <p:extLst>
      <p:ext uri="{BB962C8B-B14F-4D97-AF65-F5344CB8AC3E}">
        <p14:creationId xmlns:p14="http://schemas.microsoft.com/office/powerpoint/2010/main" val="38646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err="1"/>
              <a:t>TeamMembersHealthCheck.cs</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15</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381894" y="361405"/>
            <a:ext cx="23402600" cy="3961209"/>
          </a:xfrm>
        </p:spPr>
        <p:txBody>
          <a:bodyPr>
            <a:noAutofit/>
          </a:bodyPr>
          <a:lstStyle/>
          <a:p>
            <a:r>
              <a:rPr lang="pl-PL" sz="3600" b="0" dirty="0" err="1">
                <a:solidFill>
                  <a:srgbClr val="569CD6"/>
                </a:solidFill>
                <a:latin typeface="Consolas" panose="020B0609020204030204" pitchFamily="49" charset="0"/>
              </a:rPr>
              <a:t>internal</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class</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TeamMembersHealthCheck</a:t>
            </a:r>
            <a:r>
              <a:rPr lang="pl-PL" sz="3600" b="0" dirty="0">
                <a:solidFill>
                  <a:srgbClr val="D4D4D4"/>
                </a:solidFill>
                <a:latin typeface="Consolas" panose="020B0609020204030204" pitchFamily="49" charset="0"/>
              </a:rPr>
              <a:t> : </a:t>
            </a:r>
            <a:r>
              <a:rPr lang="pl-PL" sz="3600" b="0" dirty="0" err="1">
                <a:solidFill>
                  <a:srgbClr val="4EC9B0"/>
                </a:solidFill>
                <a:latin typeface="Consolas" panose="020B0609020204030204" pitchFamily="49" charset="0"/>
              </a:rPr>
              <a:t>IHealthCheck</a:t>
            </a:r>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private</a:t>
            </a:r>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readonly</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TeamMembersHealthCheck</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ITeamMembersService</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_service</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service</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Task</a:t>
            </a:r>
            <a:r>
              <a:rPr lang="pl-PL" sz="3600" b="0" dirty="0">
                <a:solidFill>
                  <a:srgbClr val="D4D4D4"/>
                </a:solidFill>
                <a:latin typeface="Consolas" panose="020B0609020204030204" pitchFamily="49" charset="0"/>
              </a:rPr>
              <a:t>&lt;</a:t>
            </a:r>
            <a:r>
              <a:rPr lang="pl-PL" sz="3600" b="0" dirty="0" err="1">
                <a:solidFill>
                  <a:srgbClr val="4EC9B0"/>
                </a:solidFill>
                <a:latin typeface="Consolas" panose="020B0609020204030204" pitchFamily="49" charset="0"/>
              </a:rPr>
              <a:t>HealthCheckResult</a:t>
            </a:r>
            <a:r>
              <a:rPr lang="pl-PL" sz="3600" b="0" dirty="0">
                <a:solidFill>
                  <a:srgbClr val="D4D4D4"/>
                </a:solidFill>
                <a:latin typeface="Consolas" panose="020B0609020204030204" pitchFamily="49" charset="0"/>
              </a:rPr>
              <a:t>&gt; </a:t>
            </a:r>
            <a:r>
              <a:rPr lang="pl-PL" sz="3600" b="0" dirty="0" err="1">
                <a:solidFill>
                  <a:srgbClr val="DCDCAA"/>
                </a:solidFill>
                <a:latin typeface="Consolas" panose="020B0609020204030204" pitchFamily="49" charset="0"/>
              </a:rPr>
              <a:t>CheckHealthAsync</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HealthCheckContext</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context</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CancellationToken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cancellationToken</a:t>
            </a:r>
            <a:r>
              <a:rPr lang="pl-PL" sz="3600" b="0" dirty="0">
                <a:solidFill>
                  <a:srgbClr val="D4D4D4"/>
                </a:solidFill>
                <a:latin typeface="Consolas" panose="020B0609020204030204" pitchFamily="49" charset="0"/>
              </a:rPr>
              <a:t> = </a:t>
            </a:r>
            <a:r>
              <a:rPr lang="pl-PL" sz="3600" b="0" dirty="0">
                <a:solidFill>
                  <a:srgbClr val="569CD6"/>
                </a:solidFill>
                <a:latin typeface="Consolas" panose="020B0609020204030204" pitchFamily="49" charset="0"/>
              </a:rPr>
              <a:t>new</a:t>
            </a:r>
            <a:r>
              <a:rPr lang="pl-PL" sz="3600" b="0" dirty="0">
                <a:solidFill>
                  <a:srgbClr val="D4D4D4"/>
                </a:solidFill>
                <a:latin typeface="Consolas" panose="020B0609020204030204" pitchFamily="49" charset="0"/>
              </a:rPr>
              <a:t> </a:t>
            </a:r>
            <a:r>
              <a:rPr lang="pl-PL" sz="3600" b="0" dirty="0" err="1">
                <a:solidFill>
                  <a:srgbClr val="4EC9B0"/>
                </a:solidFill>
                <a:latin typeface="Consolas" panose="020B0609020204030204" pitchFamily="49" charset="0"/>
              </a:rPr>
              <a:t>CancellationToken</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569CD6"/>
                </a:solidFill>
                <a:latin typeface="Consolas" panose="020B0609020204030204" pitchFamily="49" charset="0"/>
              </a:rPr>
              <a:t>var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isHealthy</a:t>
            </a:r>
            <a:r>
              <a:rPr lang="pl-PL" sz="3600" b="0" dirty="0">
                <a:solidFill>
                  <a:srgbClr val="D4D4D4"/>
                </a:solidFill>
                <a:latin typeface="Consolas" panose="020B0609020204030204" pitchFamily="49" charset="0"/>
              </a:rPr>
              <a:t> = </a:t>
            </a:r>
            <a:r>
              <a:rPr lang="pl-PL" sz="3600" b="0" dirty="0">
                <a:solidFill>
                  <a:srgbClr val="9CDCFE"/>
                </a:solidFill>
                <a:latin typeface="Consolas" panose="020B0609020204030204" pitchFamily="49" charset="0"/>
              </a:rPr>
              <a:t>_</a:t>
            </a:r>
            <a:r>
              <a:rPr lang="pl-PL" sz="3600" b="0" dirty="0" err="1">
                <a:solidFill>
                  <a:srgbClr val="9CDCFE"/>
                </a:solidFill>
                <a:latin typeface="Consolas" panose="020B0609020204030204" pitchFamily="49" charset="0"/>
              </a:rPr>
              <a:t>service</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Any</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C586C0"/>
                </a:solidFill>
                <a:latin typeface="Consolas" panose="020B0609020204030204" pitchFamily="49" charset="0"/>
              </a:rPr>
              <a:t>if</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isHealthy</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a:solidFill>
                  <a:srgbClr val="C586C0"/>
                </a:solidFill>
                <a:latin typeface="Consolas" panose="020B0609020204030204" pitchFamily="49" charset="0"/>
              </a:rPr>
              <a:t>return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Task</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FromResult</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HealthCheckResult</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Healthy</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"Team </a:t>
            </a:r>
            <a:r>
              <a:rPr lang="pl-PL" sz="3600" b="0" dirty="0" err="1">
                <a:solidFill>
                  <a:srgbClr val="CE9178"/>
                </a:solidFill>
                <a:latin typeface="Consolas" panose="020B0609020204030204" pitchFamily="49" charset="0"/>
              </a:rPr>
              <a:t>members</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exists</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br>
              <a:rPr lang="pl-PL" sz="3600" b="0" dirty="0">
                <a:solidFill>
                  <a:srgbClr val="D4D4D4"/>
                </a:solidFill>
                <a:latin typeface="Consolas" panose="020B0609020204030204" pitchFamily="49" charset="0"/>
              </a:rPr>
            </a:br>
            <a:r>
              <a:rPr lang="pl-PL" sz="3600" b="0" dirty="0">
                <a:solidFill>
                  <a:srgbClr val="D4D4D4"/>
                </a:solidFill>
                <a:latin typeface="Consolas" panose="020B0609020204030204" pitchFamily="49" charset="0"/>
              </a:rPr>
              <a:t>        </a:t>
            </a:r>
            <a:r>
              <a:rPr lang="pl-PL" sz="3600" b="0" dirty="0">
                <a:solidFill>
                  <a:srgbClr val="C586C0"/>
                </a:solidFill>
                <a:latin typeface="Consolas" panose="020B0609020204030204" pitchFamily="49" charset="0"/>
              </a:rPr>
              <a:t>return</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Task</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FromResult</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HealthCheckResult</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Unhealthy</a:t>
            </a:r>
            <a:r>
              <a:rPr lang="pl-PL" sz="3600" b="0" dirty="0">
                <a:solidFill>
                  <a:srgbClr val="D4D4D4"/>
                </a:solidFill>
                <a:latin typeface="Consolas" panose="020B0609020204030204" pitchFamily="49" charset="0"/>
              </a:rPr>
              <a:t>(</a:t>
            </a:r>
            <a:r>
              <a:rPr lang="pl-PL" sz="3600" b="0" dirty="0">
                <a:solidFill>
                  <a:srgbClr val="CE9178"/>
                </a:solidFill>
                <a:latin typeface="Consolas" panose="020B0609020204030204" pitchFamily="49" charset="0"/>
              </a:rPr>
              <a:t>"</a:t>
            </a:r>
            <a:r>
              <a:rPr lang="pl-PL" sz="3600" b="0" dirty="0" err="1">
                <a:solidFill>
                  <a:srgbClr val="CE9178"/>
                </a:solidFill>
                <a:latin typeface="Consolas" panose="020B0609020204030204" pitchFamily="49" charset="0"/>
              </a:rPr>
              <a:t>There</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are</a:t>
            </a:r>
            <a:r>
              <a:rPr lang="pl-PL" sz="3600" b="0" dirty="0">
                <a:solidFill>
                  <a:srgbClr val="CE9178"/>
                </a:solidFill>
                <a:latin typeface="Consolas" panose="020B0609020204030204" pitchFamily="49" charset="0"/>
              </a:rPr>
              <a:t> no team </a:t>
            </a:r>
            <a:r>
              <a:rPr lang="pl-PL" sz="3600" b="0" dirty="0" err="1">
                <a:solidFill>
                  <a:srgbClr val="CE9178"/>
                </a:solidFill>
                <a:latin typeface="Consolas" panose="020B0609020204030204" pitchFamily="49" charset="0"/>
              </a:rPr>
              <a:t>members</a:t>
            </a:r>
            <a:r>
              <a:rPr lang="pl-PL" sz="3600" b="0" dirty="0">
                <a:solidFill>
                  <a:srgbClr val="CE9178"/>
                </a:solidFill>
                <a:latin typeface="Consolas" panose="020B0609020204030204" pitchFamily="49" charset="0"/>
              </a:rPr>
              <a:t> </a:t>
            </a:r>
            <a:r>
              <a:rPr lang="pl-PL" sz="3600" b="0" dirty="0" err="1">
                <a:solidFill>
                  <a:srgbClr val="CE9178"/>
                </a:solidFill>
                <a:latin typeface="Consolas" panose="020B0609020204030204" pitchFamily="49" charset="0"/>
              </a:rPr>
              <a:t>registered</a:t>
            </a:r>
            <a:r>
              <a:rPr lang="pl-PL" sz="3600" b="0" dirty="0">
                <a:solidFill>
                  <a:srgbClr val="CE9178"/>
                </a:solidFill>
                <a:latin typeface="Consolas" panose="020B0609020204030204" pitchFamily="49" charset="0"/>
              </a:rPr>
              <a:t>"</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en-US" sz="100" b="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09001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err="1"/>
              <a:t>Custom</a:t>
            </a:r>
            <a:r>
              <a:rPr lang="pl-PL" dirty="0"/>
              <a:t> </a:t>
            </a:r>
            <a:r>
              <a:rPr lang="pl-PL" dirty="0" err="1"/>
              <a:t>health</a:t>
            </a:r>
            <a:r>
              <a:rPr lang="pl-PL" dirty="0"/>
              <a:t> </a:t>
            </a:r>
            <a:r>
              <a:rPr lang="pl-PL" dirty="0" err="1"/>
              <a:t>check</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16</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14113172" cy="3961209"/>
          </a:xfrm>
        </p:spPr>
        <p:txBody>
          <a:bodyPr>
            <a:noAutofit/>
          </a:bodyPr>
          <a:lstStyle/>
          <a:p>
            <a:r>
              <a:rPr lang="en-US" sz="3600" b="0" dirty="0">
                <a:solidFill>
                  <a:srgbClr val="569CD6"/>
                </a:solidFill>
                <a:latin typeface="Consolas" panose="020B0609020204030204" pitchFamily="49" charset="0"/>
              </a:rPr>
              <a:t>public</a:t>
            </a:r>
            <a:r>
              <a:rPr lang="en-US" sz="3600" b="0" dirty="0">
                <a:solidFill>
                  <a:srgbClr val="D4D4D4"/>
                </a:solidFill>
                <a:latin typeface="Consolas" panose="020B0609020204030204" pitchFamily="49" charset="0"/>
              </a:rPr>
              <a:t> </a:t>
            </a:r>
            <a:r>
              <a:rPr lang="en-US" sz="3600" b="0" dirty="0">
                <a:solidFill>
                  <a:srgbClr val="569CD6"/>
                </a:solidFill>
                <a:latin typeface="Consolas" panose="020B0609020204030204" pitchFamily="49" charset="0"/>
              </a:rPr>
              <a:t>void</a:t>
            </a:r>
            <a:r>
              <a:rPr lang="en-US" sz="3600" b="0" dirty="0">
                <a:solidFill>
                  <a:srgbClr val="D4D4D4"/>
                </a:solidFill>
                <a:latin typeface="Consolas" panose="020B0609020204030204" pitchFamily="49" charset="0"/>
              </a:rPr>
              <a:t> </a:t>
            </a:r>
            <a:r>
              <a:rPr lang="en-US" sz="3600" b="0" dirty="0" err="1">
                <a:solidFill>
                  <a:srgbClr val="DCDCAA"/>
                </a:solidFill>
                <a:latin typeface="Consolas" panose="020B0609020204030204" pitchFamily="49" charset="0"/>
              </a:rPr>
              <a:t>ConfigureServices</a:t>
            </a:r>
            <a:r>
              <a:rPr lang="en-US" sz="3600" b="0" dirty="0">
                <a:solidFill>
                  <a:srgbClr val="D4D4D4"/>
                </a:solidFill>
                <a:latin typeface="Consolas" panose="020B0609020204030204" pitchFamily="49" charset="0"/>
              </a:rPr>
              <a:t>(</a:t>
            </a:r>
            <a:r>
              <a:rPr lang="en-US" sz="3600" b="0" dirty="0" err="1">
                <a:solidFill>
                  <a:srgbClr val="4EC9B0"/>
                </a:solidFill>
                <a:latin typeface="Consolas" panose="020B0609020204030204" pitchFamily="49" charset="0"/>
              </a:rPr>
              <a:t>IServiceCollection</a:t>
            </a:r>
            <a:r>
              <a:rPr lang="en-US" sz="3600" b="0" dirty="0">
                <a:solidFill>
                  <a:srgbClr val="D4D4D4"/>
                </a:solidFill>
                <a:latin typeface="Consolas" panose="020B0609020204030204" pitchFamily="49" charset="0"/>
              </a:rPr>
              <a:t> </a:t>
            </a:r>
            <a:r>
              <a:rPr lang="en-US" sz="3600" b="0" dirty="0">
                <a:solidFill>
                  <a:srgbClr val="9CDCFE"/>
                </a:solidFill>
                <a:latin typeface="Consolas" panose="020B0609020204030204" pitchFamily="49" charset="0"/>
              </a:rPr>
              <a:t>services</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    </a:t>
            </a:r>
            <a:r>
              <a:rPr lang="en-US" sz="3600" b="0" dirty="0" err="1">
                <a:solidFill>
                  <a:srgbClr val="9CDCFE"/>
                </a:solidFill>
                <a:latin typeface="Consolas" panose="020B0609020204030204" pitchFamily="49" charset="0"/>
              </a:rPr>
              <a:t>services</a:t>
            </a:r>
            <a:r>
              <a:rPr lang="en-US" sz="3600" b="0" dirty="0" err="1">
                <a:solidFill>
                  <a:srgbClr val="D4D4D4"/>
                </a:solidFill>
                <a:latin typeface="Consolas" panose="020B0609020204030204" pitchFamily="49" charset="0"/>
              </a:rPr>
              <a:t>.</a:t>
            </a:r>
            <a:r>
              <a:rPr lang="en-US" sz="3600" b="0" dirty="0" err="1">
                <a:solidFill>
                  <a:srgbClr val="DCDCAA"/>
                </a:solidFill>
                <a:latin typeface="Consolas" panose="020B0609020204030204" pitchFamily="49" charset="0"/>
              </a:rPr>
              <a:t>AddHealthChecks</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        .</a:t>
            </a:r>
            <a:r>
              <a:rPr lang="en-US" sz="3600" b="0" dirty="0" err="1">
                <a:solidFill>
                  <a:srgbClr val="DCDCAA"/>
                </a:solidFill>
                <a:latin typeface="Consolas" panose="020B0609020204030204" pitchFamily="49" charset="0"/>
              </a:rPr>
              <a:t>AddCheck</a:t>
            </a:r>
            <a:r>
              <a:rPr lang="en-US" sz="3600" b="0" dirty="0">
                <a:solidFill>
                  <a:srgbClr val="D4D4D4"/>
                </a:solidFill>
                <a:latin typeface="Consolas" panose="020B0609020204030204" pitchFamily="49" charset="0"/>
              </a:rPr>
              <a:t>&lt;</a:t>
            </a:r>
            <a:r>
              <a:rPr lang="en-US" sz="3600" b="0" dirty="0" err="1">
                <a:solidFill>
                  <a:srgbClr val="4EC9B0"/>
                </a:solidFill>
                <a:latin typeface="Consolas" panose="020B0609020204030204" pitchFamily="49" charset="0"/>
              </a:rPr>
              <a:t>TeamMembersHealthCheck</a:t>
            </a:r>
            <a:r>
              <a:rPr lang="en-US" sz="3600" b="0" dirty="0">
                <a:solidFill>
                  <a:srgbClr val="D4D4D4"/>
                </a:solidFill>
                <a:latin typeface="Consolas" panose="020B0609020204030204" pitchFamily="49" charset="0"/>
              </a:rPr>
              <a:t>&gt;(</a:t>
            </a:r>
            <a:endParaRPr lang="pl-PL" sz="3600" b="0" dirty="0">
              <a:solidFill>
                <a:srgbClr val="D4D4D4"/>
              </a:solidFill>
              <a:latin typeface="Consolas" panose="020B0609020204030204" pitchFamily="49" charset="0"/>
            </a:endParaRPr>
          </a:p>
          <a:p>
            <a:r>
              <a:rPr lang="pl-PL" sz="3600" b="0" dirty="0">
                <a:solidFill>
                  <a:srgbClr val="D4D4D4"/>
                </a:solidFill>
                <a:latin typeface="Consolas" panose="020B0609020204030204" pitchFamily="49" charset="0"/>
              </a:rPr>
              <a:t>			</a:t>
            </a:r>
            <a:r>
              <a:rPr lang="en-US" sz="3600" b="0" dirty="0">
                <a:solidFill>
                  <a:srgbClr val="CE9178"/>
                </a:solidFill>
                <a:latin typeface="Consolas" panose="020B0609020204030204" pitchFamily="49" charset="0"/>
              </a:rPr>
              <a:t>"Team members health check"</a:t>
            </a:r>
            <a:r>
              <a:rPr lang="en-US" sz="3600" b="0" dirty="0">
                <a:solidFill>
                  <a:srgbClr val="D4D4D4"/>
                </a:solidFill>
                <a:latin typeface="Consolas" panose="020B0609020204030204" pitchFamily="49" charset="0"/>
              </a:rPr>
              <a:t>);</a:t>
            </a:r>
          </a:p>
          <a:p>
            <a:r>
              <a:rPr lang="en-US" sz="3600" b="0" dirty="0">
                <a:solidFill>
                  <a:srgbClr val="D4D4D4"/>
                </a:solidFill>
                <a:latin typeface="Consolas" panose="020B0609020204030204" pitchFamily="49" charset="0"/>
              </a:rPr>
              <a:t>}</a:t>
            </a:r>
            <a:endParaRPr lang="pl-PL" sz="3600" b="0" dirty="0">
              <a:solidFill>
                <a:srgbClr val="D4D4D4"/>
              </a:solidFill>
              <a:latin typeface="Consolas" panose="020B0609020204030204" pitchFamily="49" charset="0"/>
            </a:endParaRPr>
          </a:p>
        </p:txBody>
      </p:sp>
      <p:sp>
        <p:nvSpPr>
          <p:cNvPr id="6" name="Symbol zastępczy tekstu 4">
            <a:extLst>
              <a:ext uri="{FF2B5EF4-FFF2-40B4-BE49-F238E27FC236}">
                <a16:creationId xmlns:a16="http://schemas.microsoft.com/office/drawing/2014/main" id="{479F547E-0556-457D-9773-31495302E9AE}"/>
              </a:ext>
            </a:extLst>
          </p:cNvPr>
          <p:cNvSpPr txBox="1">
            <a:spLocks/>
          </p:cNvSpPr>
          <p:nvPr/>
        </p:nvSpPr>
        <p:spPr>
          <a:xfrm>
            <a:off x="16871726" y="1724179"/>
            <a:ext cx="7992888" cy="7561609"/>
          </a:xfrm>
          <a:prstGeom prst="rect">
            <a:avLst/>
          </a:prstGeom>
        </p:spPr>
        <p:txBody>
          <a:bodyPr anchor="t"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sz="3600" b="0" dirty="0">
                <a:solidFill>
                  <a:srgbClr val="C5C8C6"/>
                </a:solidFill>
                <a:latin typeface="Menlo"/>
              </a:rPr>
              <a:t>GET </a:t>
            </a:r>
            <a:r>
              <a:rPr lang="pl-PL" sz="3600" b="0" dirty="0">
                <a:solidFill>
                  <a:srgbClr val="CC6666"/>
                </a:solidFill>
                <a:latin typeface="Menlo"/>
              </a:rPr>
              <a:t>http://localhost:5000/health</a:t>
            </a:r>
            <a:endParaRPr lang="pl-PL" sz="3600" b="0" dirty="0">
              <a:solidFill>
                <a:srgbClr val="C5C8C6"/>
              </a:solidFill>
              <a:latin typeface="Menlo"/>
            </a:endParaRPr>
          </a:p>
          <a:p>
            <a:endParaRPr lang="pl-PL" sz="3600" b="0" dirty="0">
              <a:solidFill>
                <a:srgbClr val="C5C8C6"/>
              </a:solidFill>
              <a:latin typeface="Menlo"/>
            </a:endParaRPr>
          </a:p>
          <a:p>
            <a:r>
              <a:rPr lang="fr-FR" sz="3600" b="0" dirty="0">
                <a:solidFill>
                  <a:srgbClr val="C5C8C6"/>
                </a:solidFill>
                <a:latin typeface="Menlo"/>
              </a:rPr>
              <a:t>HTTP/1.1 </a:t>
            </a:r>
            <a:r>
              <a:rPr lang="fr-FR" sz="3600" b="0" dirty="0">
                <a:solidFill>
                  <a:srgbClr val="DE935F"/>
                </a:solidFill>
                <a:latin typeface="Menlo"/>
              </a:rPr>
              <a:t>503</a:t>
            </a:r>
            <a:r>
              <a:rPr lang="fr-FR" sz="3600" b="0" dirty="0">
                <a:solidFill>
                  <a:srgbClr val="C5C8C6"/>
                </a:solidFill>
                <a:latin typeface="Menlo"/>
              </a:rPr>
              <a:t> Service Unavailable</a:t>
            </a:r>
            <a:endParaRPr lang="pl-PL" sz="3600" b="0" dirty="0">
              <a:solidFill>
                <a:srgbClr val="C5C8C6"/>
              </a:solidFill>
              <a:latin typeface="Menlo"/>
            </a:endParaRPr>
          </a:p>
          <a:p>
            <a:r>
              <a:rPr lang="pl-PL" sz="3600" b="0" dirty="0">
                <a:solidFill>
                  <a:srgbClr val="CC6666"/>
                </a:solidFill>
                <a:latin typeface="Menlo"/>
              </a:rPr>
              <a:t>Connection</a:t>
            </a:r>
            <a:r>
              <a:rPr lang="pl-PL" sz="3600" b="0" dirty="0">
                <a:solidFill>
                  <a:srgbClr val="C5C8C6"/>
                </a:solidFill>
                <a:latin typeface="Menlo"/>
              </a:rPr>
              <a:t>: </a:t>
            </a:r>
            <a:r>
              <a:rPr lang="pl-PL" sz="3600" b="0" dirty="0" err="1">
                <a:solidFill>
                  <a:srgbClr val="C5C8C6"/>
                </a:solidFill>
                <a:latin typeface="Menlo"/>
              </a:rPr>
              <a:t>close</a:t>
            </a:r>
            <a:r>
              <a:rPr lang="pl-PL" sz="3600" b="0" dirty="0">
                <a:solidFill>
                  <a:srgbClr val="C5C8C6"/>
                </a:solidFill>
                <a:latin typeface="Menlo"/>
              </a:rPr>
              <a:t> </a:t>
            </a:r>
          </a:p>
          <a:p>
            <a:r>
              <a:rPr lang="pl-PL" sz="3600" b="0" dirty="0" err="1">
                <a:solidFill>
                  <a:srgbClr val="CC6666"/>
                </a:solidFill>
                <a:latin typeface="Menlo"/>
              </a:rPr>
              <a:t>Date</a:t>
            </a:r>
            <a:r>
              <a:rPr lang="pl-PL" sz="3600" b="0" dirty="0">
                <a:solidFill>
                  <a:srgbClr val="C5C8C6"/>
                </a:solidFill>
                <a:latin typeface="Menlo"/>
              </a:rPr>
              <a:t>: </a:t>
            </a:r>
            <a:r>
              <a:rPr lang="pl-PL" sz="3600" b="0" dirty="0" err="1">
                <a:solidFill>
                  <a:srgbClr val="C5C8C6"/>
                </a:solidFill>
                <a:latin typeface="Menlo"/>
              </a:rPr>
              <a:t>Tue</a:t>
            </a:r>
            <a:r>
              <a:rPr lang="pl-PL" sz="3600" b="0" dirty="0">
                <a:solidFill>
                  <a:srgbClr val="C5C8C6"/>
                </a:solidFill>
                <a:latin typeface="Menlo"/>
              </a:rPr>
              <a:t>, 18 </a:t>
            </a:r>
            <a:r>
              <a:rPr lang="pl-PL" sz="3600" b="0" dirty="0" err="1">
                <a:solidFill>
                  <a:srgbClr val="C5C8C6"/>
                </a:solidFill>
                <a:latin typeface="Menlo"/>
              </a:rPr>
              <a:t>Feb</a:t>
            </a:r>
            <a:r>
              <a:rPr lang="pl-PL" sz="3600" b="0" dirty="0">
                <a:solidFill>
                  <a:srgbClr val="C5C8C6"/>
                </a:solidFill>
                <a:latin typeface="Menlo"/>
              </a:rPr>
              <a:t> 2020 17:01:20 GMT </a:t>
            </a:r>
          </a:p>
          <a:p>
            <a:r>
              <a:rPr lang="pl-PL" sz="3600" b="0" dirty="0">
                <a:solidFill>
                  <a:srgbClr val="CC6666"/>
                </a:solidFill>
                <a:latin typeface="Menlo"/>
              </a:rPr>
              <a:t>Content-</a:t>
            </a:r>
            <a:r>
              <a:rPr lang="pl-PL" sz="3600" b="0" dirty="0" err="1">
                <a:solidFill>
                  <a:srgbClr val="CC6666"/>
                </a:solidFill>
                <a:latin typeface="Menlo"/>
              </a:rPr>
              <a:t>Type</a:t>
            </a:r>
            <a:r>
              <a:rPr lang="pl-PL" sz="3600" b="0" dirty="0">
                <a:solidFill>
                  <a:srgbClr val="C5C8C6"/>
                </a:solidFill>
                <a:latin typeface="Menlo"/>
              </a:rPr>
              <a:t>: </a:t>
            </a:r>
            <a:r>
              <a:rPr lang="pl-PL" sz="3600" b="0" dirty="0" err="1">
                <a:solidFill>
                  <a:srgbClr val="C5C8C6"/>
                </a:solidFill>
                <a:latin typeface="Menlo"/>
              </a:rPr>
              <a:t>text</a:t>
            </a:r>
            <a:r>
              <a:rPr lang="pl-PL" sz="3600" b="0" dirty="0">
                <a:solidFill>
                  <a:srgbClr val="C5C8C6"/>
                </a:solidFill>
                <a:latin typeface="Menlo"/>
              </a:rPr>
              <a:t>/</a:t>
            </a:r>
            <a:r>
              <a:rPr lang="pl-PL" sz="3600" b="0" dirty="0" err="1">
                <a:solidFill>
                  <a:srgbClr val="C5C8C6"/>
                </a:solidFill>
                <a:latin typeface="Menlo"/>
              </a:rPr>
              <a:t>plain</a:t>
            </a:r>
            <a:r>
              <a:rPr lang="pl-PL" sz="3600" b="0" dirty="0">
                <a:solidFill>
                  <a:srgbClr val="C5C8C6"/>
                </a:solidFill>
                <a:latin typeface="Menlo"/>
              </a:rPr>
              <a:t> </a:t>
            </a:r>
          </a:p>
          <a:p>
            <a:r>
              <a:rPr lang="pl-PL" sz="3600" b="0" dirty="0">
                <a:solidFill>
                  <a:srgbClr val="CC6666"/>
                </a:solidFill>
                <a:latin typeface="Menlo"/>
              </a:rPr>
              <a:t>Server</a:t>
            </a:r>
            <a:r>
              <a:rPr lang="pl-PL" sz="3600" b="0" dirty="0">
                <a:solidFill>
                  <a:srgbClr val="C5C8C6"/>
                </a:solidFill>
                <a:latin typeface="Menlo"/>
              </a:rPr>
              <a:t>: </a:t>
            </a:r>
            <a:r>
              <a:rPr lang="pl-PL" sz="3600" b="0" dirty="0" err="1">
                <a:solidFill>
                  <a:srgbClr val="C5C8C6"/>
                </a:solidFill>
                <a:latin typeface="Menlo"/>
              </a:rPr>
              <a:t>Kestrel</a:t>
            </a:r>
            <a:r>
              <a:rPr lang="pl-PL" sz="3600" b="0" dirty="0">
                <a:solidFill>
                  <a:srgbClr val="C5C8C6"/>
                </a:solidFill>
                <a:latin typeface="Menlo"/>
              </a:rPr>
              <a:t> </a:t>
            </a:r>
          </a:p>
          <a:p>
            <a:r>
              <a:rPr lang="pl-PL" sz="3600" b="0" dirty="0">
                <a:solidFill>
                  <a:srgbClr val="CC6666"/>
                </a:solidFill>
                <a:latin typeface="Menlo"/>
              </a:rPr>
              <a:t>Cache-Control</a:t>
            </a:r>
            <a:r>
              <a:rPr lang="pl-PL" sz="3600" b="0" dirty="0">
                <a:solidFill>
                  <a:srgbClr val="C5C8C6"/>
                </a:solidFill>
                <a:latin typeface="Menlo"/>
              </a:rPr>
              <a:t>: no-</a:t>
            </a:r>
            <a:r>
              <a:rPr lang="pl-PL" sz="3600" b="0" dirty="0" err="1">
                <a:solidFill>
                  <a:srgbClr val="C5C8C6"/>
                </a:solidFill>
                <a:latin typeface="Menlo"/>
              </a:rPr>
              <a:t>store</a:t>
            </a:r>
            <a:r>
              <a:rPr lang="pl-PL" sz="3600" b="0" dirty="0">
                <a:solidFill>
                  <a:srgbClr val="C5C8C6"/>
                </a:solidFill>
                <a:latin typeface="Menlo"/>
              </a:rPr>
              <a:t>, no-cache </a:t>
            </a:r>
          </a:p>
          <a:p>
            <a:r>
              <a:rPr lang="pl-PL" sz="3600" b="0" dirty="0" err="1">
                <a:solidFill>
                  <a:srgbClr val="CC6666"/>
                </a:solidFill>
                <a:latin typeface="Menlo"/>
              </a:rPr>
              <a:t>Pragma</a:t>
            </a:r>
            <a:r>
              <a:rPr lang="pl-PL" sz="3600" b="0" dirty="0">
                <a:solidFill>
                  <a:srgbClr val="C5C8C6"/>
                </a:solidFill>
                <a:latin typeface="Menlo"/>
              </a:rPr>
              <a:t>: no-cache </a:t>
            </a:r>
          </a:p>
          <a:p>
            <a:r>
              <a:rPr lang="pl-PL" sz="3600" b="0" dirty="0">
                <a:solidFill>
                  <a:srgbClr val="CC6666"/>
                </a:solidFill>
                <a:latin typeface="Menlo"/>
              </a:rPr>
              <a:t>Transfer-</a:t>
            </a:r>
            <a:r>
              <a:rPr lang="pl-PL" sz="3600" b="0" dirty="0" err="1">
                <a:solidFill>
                  <a:srgbClr val="CC6666"/>
                </a:solidFill>
                <a:latin typeface="Menlo"/>
              </a:rPr>
              <a:t>Encoding</a:t>
            </a:r>
            <a:r>
              <a:rPr lang="pl-PL" sz="3600" b="0" dirty="0">
                <a:solidFill>
                  <a:srgbClr val="C5C8C6"/>
                </a:solidFill>
                <a:latin typeface="Menlo"/>
              </a:rPr>
              <a:t>: </a:t>
            </a:r>
            <a:r>
              <a:rPr lang="pl-PL" sz="3600" b="0" dirty="0" err="1">
                <a:solidFill>
                  <a:srgbClr val="C5C8C6"/>
                </a:solidFill>
                <a:latin typeface="Menlo"/>
              </a:rPr>
              <a:t>chunked</a:t>
            </a:r>
            <a:r>
              <a:rPr lang="pl-PL" sz="3600" b="0" dirty="0">
                <a:solidFill>
                  <a:srgbClr val="C5C8C6"/>
                </a:solidFill>
                <a:latin typeface="Menlo"/>
              </a:rPr>
              <a:t> </a:t>
            </a:r>
          </a:p>
          <a:p>
            <a:r>
              <a:rPr lang="pl-PL" sz="3600" b="0" dirty="0" err="1">
                <a:solidFill>
                  <a:srgbClr val="CC6666"/>
                </a:solidFill>
                <a:latin typeface="Menlo"/>
              </a:rPr>
              <a:t>Expires</a:t>
            </a:r>
            <a:r>
              <a:rPr lang="pl-PL" sz="3600" b="0" dirty="0">
                <a:solidFill>
                  <a:srgbClr val="C5C8C6"/>
                </a:solidFill>
                <a:latin typeface="Menlo"/>
              </a:rPr>
              <a:t>: </a:t>
            </a:r>
            <a:r>
              <a:rPr lang="pl-PL" sz="3600" b="0" dirty="0" err="1">
                <a:solidFill>
                  <a:srgbClr val="C5C8C6"/>
                </a:solidFill>
                <a:latin typeface="Menlo"/>
              </a:rPr>
              <a:t>Thu</a:t>
            </a:r>
            <a:r>
              <a:rPr lang="pl-PL" sz="3600" b="0" dirty="0">
                <a:solidFill>
                  <a:srgbClr val="C5C8C6"/>
                </a:solidFill>
                <a:latin typeface="Menlo"/>
              </a:rPr>
              <a:t>, 01 Jan 1970 00:00:00 GMT </a:t>
            </a:r>
          </a:p>
          <a:p>
            <a:endParaRPr lang="pl-PL" sz="3600" b="0" dirty="0">
              <a:solidFill>
                <a:srgbClr val="C5C8C6"/>
              </a:solidFill>
              <a:latin typeface="Menlo"/>
            </a:endParaRPr>
          </a:p>
          <a:p>
            <a:r>
              <a:rPr lang="pl-PL" sz="3600" b="0" dirty="0" err="1">
                <a:solidFill>
                  <a:srgbClr val="CC6666"/>
                </a:solidFill>
                <a:latin typeface="Menlo"/>
              </a:rPr>
              <a:t>Unhealthy</a:t>
            </a:r>
            <a:endParaRPr lang="pl-PL" sz="1050" dirty="0"/>
          </a:p>
        </p:txBody>
      </p:sp>
      <p:sp>
        <p:nvSpPr>
          <p:cNvPr id="7" name="Symbol zastępczy tekstu 4">
            <a:extLst>
              <a:ext uri="{FF2B5EF4-FFF2-40B4-BE49-F238E27FC236}">
                <a16:creationId xmlns:a16="http://schemas.microsoft.com/office/drawing/2014/main" id="{470AF915-F014-485E-BD98-3B127CC8D132}"/>
              </a:ext>
            </a:extLst>
          </p:cNvPr>
          <p:cNvSpPr txBox="1">
            <a:spLocks/>
          </p:cNvSpPr>
          <p:nvPr/>
        </p:nvSpPr>
        <p:spPr>
          <a:xfrm>
            <a:off x="1822450" y="6050038"/>
            <a:ext cx="13753132" cy="2088231"/>
          </a:xfrm>
          <a:prstGeom prst="rect">
            <a:avLst/>
          </a:prstGeom>
        </p:spPr>
        <p:txBody>
          <a:bodyPr anchor="t"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12000" b="1" i="0" kern="1200" spc="-150">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18:30:31</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Health check </a:t>
            </a:r>
            <a:r>
              <a:rPr lang="en-US" sz="3600" dirty="0">
                <a:solidFill>
                  <a:srgbClr val="61D6D6"/>
                </a:solidFill>
                <a:latin typeface="Consolas" panose="020B0609020204030204" pitchFamily="49" charset="0"/>
              </a:rPr>
              <a:t>Team members health check</a:t>
            </a:r>
            <a:r>
              <a:rPr lang="en-US" sz="3600" dirty="0">
                <a:solidFill>
                  <a:srgbClr val="F2F2F2"/>
                </a:solidFill>
                <a:latin typeface="Consolas" panose="020B0609020204030204" pitchFamily="49" charset="0"/>
              </a:rPr>
              <a:t> completed after </a:t>
            </a:r>
            <a:r>
              <a:rPr lang="en-US" sz="3600" dirty="0">
                <a:solidFill>
                  <a:srgbClr val="B4009E"/>
                </a:solidFill>
                <a:latin typeface="Consolas" panose="020B0609020204030204" pitchFamily="49" charset="0"/>
              </a:rPr>
              <a:t>0.3627</a:t>
            </a:r>
            <a:r>
              <a:rPr lang="en-US" sz="3600" dirty="0">
                <a:solidFill>
                  <a:srgbClr val="F2F2F2"/>
                </a:solidFill>
                <a:latin typeface="Consolas" panose="020B0609020204030204" pitchFamily="49" charset="0"/>
              </a:rPr>
              <a:t>ms with status </a:t>
            </a:r>
            <a:r>
              <a:rPr lang="en-US" sz="3600" dirty="0">
                <a:solidFill>
                  <a:srgbClr val="16C60C"/>
                </a:solidFill>
                <a:latin typeface="Consolas" panose="020B0609020204030204" pitchFamily="49" charset="0"/>
              </a:rPr>
              <a:t>Unhealthy</a:t>
            </a:r>
            <a:r>
              <a:rPr lang="en-US" sz="3600" dirty="0">
                <a:solidFill>
                  <a:srgbClr val="F2F2F2"/>
                </a:solidFill>
                <a:latin typeface="Consolas" panose="020B0609020204030204" pitchFamily="49" charset="0"/>
              </a:rPr>
              <a:t> and '</a:t>
            </a:r>
            <a:r>
              <a:rPr lang="en-US" sz="3600" dirty="0">
                <a:solidFill>
                  <a:srgbClr val="61D6D6"/>
                </a:solidFill>
                <a:latin typeface="Consolas" panose="020B0609020204030204" pitchFamily="49" charset="0"/>
              </a:rPr>
              <a:t>There are no team members registered...</a:t>
            </a:r>
            <a:r>
              <a:rPr lang="en-US" sz="3600" dirty="0">
                <a:solidFill>
                  <a:srgbClr val="F2F2F2"/>
                </a:solidFill>
                <a:latin typeface="Consolas" panose="020B0609020204030204" pitchFamily="49" charset="0"/>
              </a:rPr>
              <a:t>'</a:t>
            </a:r>
            <a:endParaRPr lang="en-US" sz="3600" dirty="0">
              <a:latin typeface="Consolas" panose="020B0609020204030204" pitchFamily="49" charset="0"/>
            </a:endParaRPr>
          </a:p>
          <a:p>
            <a:endParaRPr lang="pl-PL" sz="3600" dirty="0"/>
          </a:p>
        </p:txBody>
      </p:sp>
    </p:spTree>
    <p:extLst>
      <p:ext uri="{BB962C8B-B14F-4D97-AF65-F5344CB8AC3E}">
        <p14:creationId xmlns:p14="http://schemas.microsoft.com/office/powerpoint/2010/main" val="231073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Middleware</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Define</a:t>
            </a:r>
            <a:r>
              <a:rPr lang="pl-PL" dirty="0"/>
              <a:t> </a:t>
            </a:r>
            <a:r>
              <a:rPr lang="pl-PL" dirty="0" err="1"/>
              <a:t>request</a:t>
            </a:r>
            <a:r>
              <a:rPr lang="pl-PL" dirty="0"/>
              <a:t> </a:t>
            </a:r>
            <a:r>
              <a:rPr lang="pl-PL" dirty="0" err="1"/>
              <a:t>pipeline</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417118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18</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19</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pl-PL" dirty="0" err="1">
                <a:latin typeface="Arial" charset="0"/>
                <a:ea typeface="Arial" charset="0"/>
                <a:cs typeface="Arial" charset="0"/>
              </a:rPr>
              <a:t>Authorization</a:t>
            </a:r>
            <a:endParaRPr lang="en-US" dirty="0">
              <a:latin typeface="Arial" charset="0"/>
              <a:ea typeface="Arial" charset="0"/>
              <a:cs typeface="Arial" charset="0"/>
            </a:endParaRPr>
          </a:p>
          <a:p>
            <a:r>
              <a:rPr lang="en-US" sz="2800" b="0" dirty="0">
                <a:latin typeface="Arial" charset="0"/>
                <a:ea typeface="Arial" charset="0"/>
                <a:cs typeface="Arial" charset="0"/>
              </a:rPr>
              <a:t>Provides authorization support.</a:t>
            </a:r>
          </a:p>
        </p:txBody>
      </p:sp>
      <p:sp>
        <p:nvSpPr>
          <p:cNvPr id="5" name="Text Placeholder 4"/>
          <p:cNvSpPr>
            <a:spLocks noGrp="1"/>
          </p:cNvSpPr>
          <p:nvPr>
            <p:ph type="body" sz="quarter" idx="23"/>
          </p:nvPr>
        </p:nvSpPr>
        <p:spPr>
          <a:xfrm>
            <a:off x="12790800" y="4600800"/>
            <a:ext cx="4442400" cy="2123658"/>
          </a:xfrm>
        </p:spPr>
        <p:txBody>
          <a:bodyPr anchor="t"/>
          <a:lstStyle/>
          <a:p>
            <a:r>
              <a:rPr lang="pl-PL" dirty="0">
                <a:latin typeface="Arial" charset="0"/>
                <a:ea typeface="Arial" charset="0"/>
                <a:cs typeface="Arial" charset="0"/>
              </a:rPr>
              <a:t>CORS</a:t>
            </a:r>
            <a:endParaRPr lang="en-US" dirty="0">
              <a:latin typeface="Arial" charset="0"/>
              <a:ea typeface="Arial" charset="0"/>
              <a:cs typeface="Arial" charset="0"/>
            </a:endParaRPr>
          </a:p>
          <a:p>
            <a:r>
              <a:rPr lang="en-US" sz="2800" b="0" dirty="0">
                <a:latin typeface="Arial" charset="0"/>
                <a:ea typeface="Arial" charset="0"/>
                <a:cs typeface="Arial" charset="0"/>
              </a:rPr>
              <a:t>Configures Cross-Origin Resource Sharing.</a:t>
            </a:r>
          </a:p>
        </p:txBody>
      </p:sp>
      <p:sp>
        <p:nvSpPr>
          <p:cNvPr id="6" name="Text Placeholder 5"/>
          <p:cNvSpPr>
            <a:spLocks noGrp="1"/>
          </p:cNvSpPr>
          <p:nvPr>
            <p:ph type="body" sz="quarter" idx="24"/>
          </p:nvPr>
        </p:nvSpPr>
        <p:spPr>
          <a:xfrm>
            <a:off x="18093600" y="4600800"/>
            <a:ext cx="4442400" cy="2123658"/>
          </a:xfrm>
        </p:spPr>
        <p:txBody>
          <a:bodyPr anchor="t"/>
          <a:lstStyle/>
          <a:p>
            <a:r>
              <a:rPr lang="pl-PL" dirty="0">
                <a:latin typeface="Arial" charset="0"/>
                <a:ea typeface="Arial" charset="0"/>
                <a:cs typeface="Arial" charset="0"/>
              </a:rPr>
              <a:t>Cookie policy</a:t>
            </a:r>
            <a:endParaRPr lang="en-US" dirty="0">
              <a:latin typeface="Arial" charset="0"/>
              <a:ea typeface="Arial" charset="0"/>
              <a:cs typeface="Arial" charset="0"/>
            </a:endParaRPr>
          </a:p>
          <a:p>
            <a:r>
              <a:rPr lang="en-US" sz="2800" b="0" dirty="0">
                <a:latin typeface="Arial" charset="0"/>
                <a:ea typeface="Arial" charset="0"/>
                <a:cs typeface="Arial" charset="0"/>
              </a:rPr>
              <a:t>Tracks consent from users for storing personal information.</a:t>
            </a:r>
          </a:p>
        </p:txBody>
      </p:sp>
      <p:sp>
        <p:nvSpPr>
          <p:cNvPr id="7" name="Text Placeholder 6"/>
          <p:cNvSpPr>
            <a:spLocks noGrp="1"/>
          </p:cNvSpPr>
          <p:nvPr>
            <p:ph type="body" sz="quarter" idx="25"/>
          </p:nvPr>
        </p:nvSpPr>
        <p:spPr>
          <a:xfrm>
            <a:off x="2253600" y="8138269"/>
            <a:ext cx="4442400" cy="2123658"/>
          </a:xfrm>
        </p:spPr>
        <p:txBody>
          <a:bodyPr anchor="t"/>
          <a:lstStyle/>
          <a:p>
            <a:r>
              <a:rPr lang="pl-PL" dirty="0" err="1">
                <a:latin typeface="Arial" charset="0"/>
                <a:ea typeface="Arial" charset="0"/>
                <a:cs typeface="Arial" charset="0"/>
              </a:rPr>
              <a:t>Health</a:t>
            </a:r>
            <a:r>
              <a:rPr lang="pl-PL" dirty="0">
                <a:latin typeface="Arial" charset="0"/>
                <a:ea typeface="Arial" charset="0"/>
                <a:cs typeface="Arial" charset="0"/>
              </a:rPr>
              <a:t> </a:t>
            </a:r>
            <a:r>
              <a:rPr lang="pl-PL" dirty="0" err="1">
                <a:latin typeface="Arial" charset="0"/>
                <a:ea typeface="Arial" charset="0"/>
                <a:cs typeface="Arial" charset="0"/>
              </a:rPr>
              <a:t>check</a:t>
            </a:r>
            <a:endParaRPr lang="en-US" dirty="0">
              <a:latin typeface="Arial" charset="0"/>
              <a:ea typeface="Arial" charset="0"/>
              <a:cs typeface="Arial" charset="0"/>
            </a:endParaRPr>
          </a:p>
          <a:p>
            <a:r>
              <a:rPr lang="en-US" sz="2800" b="0" dirty="0">
                <a:latin typeface="Arial" charset="0"/>
                <a:ea typeface="Arial" charset="0"/>
                <a:cs typeface="Arial" charset="0"/>
              </a:rPr>
              <a:t>Checks the health of an ASP.NET Core app and its dependencies</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8" name="Text Placeholder 7"/>
          <p:cNvSpPr>
            <a:spLocks noGrp="1"/>
          </p:cNvSpPr>
          <p:nvPr>
            <p:ph type="body" sz="quarter" idx="26"/>
          </p:nvPr>
        </p:nvSpPr>
        <p:spPr>
          <a:xfrm>
            <a:off x="7336800" y="8186400"/>
            <a:ext cx="4442400" cy="2123658"/>
          </a:xfrm>
        </p:spPr>
        <p:txBody>
          <a:bodyPr anchor="t"/>
          <a:lstStyle/>
          <a:p>
            <a:r>
              <a:rPr lang="pl-PL" dirty="0">
                <a:latin typeface="Arial" charset="0"/>
                <a:ea typeface="Arial" charset="0"/>
                <a:cs typeface="Arial" charset="0"/>
              </a:rPr>
              <a:t>OWIN</a:t>
            </a:r>
            <a:endParaRPr lang="en-US" dirty="0">
              <a:latin typeface="Arial" charset="0"/>
              <a:ea typeface="Arial" charset="0"/>
              <a:cs typeface="Arial" charset="0"/>
            </a:endParaRPr>
          </a:p>
          <a:p>
            <a:r>
              <a:rPr lang="en-US" sz="2800" b="0" dirty="0">
                <a:latin typeface="Arial" charset="0"/>
                <a:ea typeface="Arial" charset="0"/>
                <a:cs typeface="Arial" charset="0"/>
              </a:rPr>
              <a:t>Interop with OWIN-based apps, servers, and middleware.</a:t>
            </a:r>
          </a:p>
        </p:txBody>
      </p:sp>
      <p:sp>
        <p:nvSpPr>
          <p:cNvPr id="9" name="Text Placeholder 8"/>
          <p:cNvSpPr>
            <a:spLocks noGrp="1"/>
          </p:cNvSpPr>
          <p:nvPr>
            <p:ph type="body" sz="quarter" idx="27"/>
          </p:nvPr>
        </p:nvSpPr>
        <p:spPr>
          <a:xfrm>
            <a:off x="12790800" y="8138269"/>
            <a:ext cx="4442400" cy="2123658"/>
          </a:xfrm>
        </p:spPr>
        <p:txBody>
          <a:bodyPr anchor="t"/>
          <a:lstStyle/>
          <a:p>
            <a:r>
              <a:rPr lang="pl-PL" dirty="0" err="1">
                <a:latin typeface="Arial" charset="0"/>
                <a:ea typeface="Arial" charset="0"/>
                <a:cs typeface="Arial" charset="0"/>
              </a:rPr>
              <a:t>Session</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managing user sessions.</a:t>
            </a:r>
          </a:p>
        </p:txBody>
      </p:sp>
      <p:sp>
        <p:nvSpPr>
          <p:cNvPr id="10" name="Text Placeholder 9"/>
          <p:cNvSpPr>
            <a:spLocks noGrp="1"/>
          </p:cNvSpPr>
          <p:nvPr>
            <p:ph type="body" sz="quarter" idx="28"/>
          </p:nvPr>
        </p:nvSpPr>
        <p:spPr>
          <a:xfrm>
            <a:off x="18093600" y="8138269"/>
            <a:ext cx="4442400" cy="2123658"/>
          </a:xfrm>
        </p:spPr>
        <p:txBody>
          <a:bodyPr anchor="t"/>
          <a:lstStyle/>
          <a:p>
            <a:r>
              <a:rPr lang="pl-PL" dirty="0" err="1">
                <a:latin typeface="Arial" charset="0"/>
                <a:ea typeface="Arial" charset="0"/>
                <a:cs typeface="Arial" charset="0"/>
              </a:rPr>
              <a:t>Static</a:t>
            </a:r>
            <a:r>
              <a:rPr lang="pl-PL" dirty="0">
                <a:latin typeface="Arial" charset="0"/>
                <a:ea typeface="Arial" charset="0"/>
                <a:cs typeface="Arial" charset="0"/>
              </a:rPr>
              <a:t> </a:t>
            </a:r>
            <a:r>
              <a:rPr lang="pl-PL" dirty="0" err="1">
                <a:latin typeface="Arial" charset="0"/>
                <a:ea typeface="Arial" charset="0"/>
                <a:cs typeface="Arial" charset="0"/>
              </a:rPr>
              <a:t>files</a:t>
            </a:r>
            <a:endParaRPr lang="en-US" dirty="0">
              <a:latin typeface="Arial" charset="0"/>
              <a:ea typeface="Arial" charset="0"/>
              <a:cs typeface="Arial" charset="0"/>
            </a:endParaRPr>
          </a:p>
          <a:p>
            <a:r>
              <a:rPr lang="en-US" sz="2800" b="0" dirty="0">
                <a:latin typeface="Arial" charset="0"/>
                <a:ea typeface="Arial" charset="0"/>
                <a:cs typeface="Arial" charset="0"/>
              </a:rPr>
              <a:t>Provides support for serving static files and directory browsing.</a:t>
            </a:r>
          </a:p>
        </p:txBody>
      </p:sp>
      <p:sp>
        <p:nvSpPr>
          <p:cNvPr id="11" name="Text Placeholder 10"/>
          <p:cNvSpPr>
            <a:spLocks noGrp="1"/>
          </p:cNvSpPr>
          <p:nvPr>
            <p:ph type="body" sz="quarter" idx="29"/>
          </p:nvPr>
        </p:nvSpPr>
        <p:spPr>
          <a:xfrm>
            <a:off x="2253600" y="4609877"/>
            <a:ext cx="4442400" cy="2123658"/>
          </a:xfrm>
        </p:spPr>
        <p:txBody>
          <a:bodyPr anchor="t"/>
          <a:lstStyle/>
          <a:p>
            <a:r>
              <a:rPr lang="en-US" dirty="0">
                <a:latin typeface="Arial" charset="0"/>
                <a:ea typeface="Arial" charset="0"/>
                <a:cs typeface="Arial" charset="0"/>
              </a:rPr>
              <a:t>Authentication</a:t>
            </a:r>
          </a:p>
          <a:p>
            <a:r>
              <a:rPr lang="en-US" sz="2800" b="0" dirty="0">
                <a:latin typeface="Arial" charset="0"/>
                <a:ea typeface="Arial" charset="0"/>
                <a:cs typeface="Arial" charset="0"/>
              </a:rPr>
              <a:t>Provides authentication sup</a:t>
            </a:r>
            <a:r>
              <a:rPr lang="pl-PL" sz="2800" b="0" dirty="0">
                <a:latin typeface="Arial" charset="0"/>
                <a:ea typeface="Arial" charset="0"/>
                <a:cs typeface="Arial" charset="0"/>
              </a:rPr>
              <a:t>p</a:t>
            </a:r>
            <a:r>
              <a:rPr lang="en-US" sz="2800" b="0" dirty="0">
                <a:latin typeface="Arial" charset="0"/>
                <a:ea typeface="Arial" charset="0"/>
                <a:cs typeface="Arial" charset="0"/>
              </a:rPr>
              <a:t>ort</a:t>
            </a:r>
            <a:r>
              <a:rPr lang="pl-PL" sz="2800" b="0" dirty="0">
                <a:latin typeface="Arial" charset="0"/>
                <a:ea typeface="Arial" charset="0"/>
                <a:cs typeface="Arial" charset="0"/>
              </a:rPr>
              <a:t>.</a:t>
            </a:r>
            <a:endParaRPr lang="en-US" sz="2800" b="0" dirty="0">
              <a:latin typeface="Arial" charset="0"/>
              <a:ea typeface="Arial" charset="0"/>
              <a:cs typeface="Arial" charset="0"/>
            </a:endParaRP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 </a:t>
            </a:r>
            <a:r>
              <a:rPr lang="en-US" dirty="0"/>
              <a:t> ·  </a:t>
            </a:r>
            <a:r>
              <a:rPr lang="pl-PL" dirty="0"/>
              <a:t>https://github.com/januszmarcinik</a:t>
            </a:r>
            <a:endParaRPr lang="en-US" dirty="0"/>
          </a:p>
        </p:txBody>
      </p:sp>
      <p:sp>
        <p:nvSpPr>
          <p:cNvPr id="4" name="Text Placeholder 3"/>
          <p:cNvSpPr>
            <a:spLocks noGrp="1"/>
          </p:cNvSpPr>
          <p:nvPr>
            <p:ph type="body" sz="quarter" idx="18"/>
          </p:nvPr>
        </p:nvSpPr>
        <p:spPr/>
        <p:txBody>
          <a:bodyPr/>
          <a:lstStyle/>
          <a:p>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20</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21</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4708981"/>
          </a:xfrm>
        </p:spPr>
        <p:txBody>
          <a:bodyPr wrap="square">
            <a:spAutoFit/>
          </a:bodyPr>
          <a:lstStyle/>
          <a:p>
            <a:r>
              <a:rPr lang="pl-PL" dirty="0" err="1"/>
              <a:t>Use</a:t>
            </a:r>
            <a:endParaRPr lang="pl-PL" dirty="0"/>
          </a:p>
          <a:p>
            <a:pPr algn="just"/>
            <a:r>
              <a:rPr lang="pl-PL" sz="4800" b="0" dirty="0"/>
              <a:t>A</a:t>
            </a:r>
            <a:r>
              <a:rPr lang="en-US" sz="4800" b="0" dirty="0" err="1"/>
              <a:t>dds</a:t>
            </a:r>
            <a:r>
              <a:rPr lang="en-US" sz="4800" b="0" dirty="0"/>
              <a:t> a middleware to the pipeline. The component’s code must decide whether to terminate or continue the pipeline. We can add as many</a:t>
            </a:r>
            <a:r>
              <a:rPr lang="pl-PL" sz="4800" b="0" dirty="0"/>
              <a:t> </a:t>
            </a:r>
            <a:r>
              <a:rPr lang="pl-PL" sz="4800" i="1" dirty="0" err="1"/>
              <a:t>Use</a:t>
            </a:r>
            <a:r>
              <a:rPr lang="pl-PL" sz="4800" i="1" dirty="0"/>
              <a:t> </a:t>
            </a:r>
            <a:r>
              <a:rPr lang="pl-PL" sz="4800" b="0" dirty="0"/>
              <a:t>m</a:t>
            </a:r>
            <a:r>
              <a:rPr lang="en-US" sz="4800" b="0" dirty="0" err="1"/>
              <a:t>ethods</a:t>
            </a:r>
            <a:r>
              <a:rPr lang="en-US" sz="4800" b="0" dirty="0"/>
              <a:t> as we want. They will be executed in the order in which they were added to the pipeline. </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5" name="pole tekstowe 4">
            <a:extLst>
              <a:ext uri="{FF2B5EF4-FFF2-40B4-BE49-F238E27FC236}">
                <a16:creationId xmlns:a16="http://schemas.microsoft.com/office/drawing/2014/main" id="{43437B9E-E76A-4575-B657-3AFBA4F94CDA}"/>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Executing</a:t>
            </a:r>
            <a:r>
              <a:rPr lang="pl-PL" dirty="0">
                <a:solidFill>
                  <a:srgbClr val="CE9178"/>
                </a:solidFill>
                <a:latin typeface="Consolas" panose="020B0609020204030204" pitchFamily="49" charset="0"/>
              </a:rPr>
              <a:t> middleware..."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Headers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correlation</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Invoke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"Middleware </a:t>
            </a:r>
            <a:r>
              <a:rPr lang="pl-PL" dirty="0" err="1">
                <a:solidFill>
                  <a:srgbClr val="CE9178"/>
                </a:solidFill>
                <a:latin typeface="Consolas" panose="020B0609020204030204" pitchFamily="49" charset="0"/>
              </a:rPr>
              <a:t>executed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126742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22</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err="1"/>
              <a:t>UseWhen</a:t>
            </a:r>
            <a:endParaRPr lang="pl-PL" dirty="0"/>
          </a:p>
          <a:p>
            <a:pPr algn="just"/>
            <a:r>
              <a:rPr lang="en-US" sz="4800" b="0" dirty="0"/>
              <a:t>Extends</a:t>
            </a:r>
            <a:r>
              <a:rPr lang="pl-PL" sz="4800" b="0" dirty="0"/>
              <a:t> </a:t>
            </a:r>
            <a:r>
              <a:rPr lang="en-US" sz="4800" i="1" dirty="0"/>
              <a:t>Use</a:t>
            </a:r>
            <a:r>
              <a:rPr lang="pl-PL" sz="4800" b="0" dirty="0"/>
              <a:t> </a:t>
            </a:r>
            <a:r>
              <a:rPr lang="en-US" sz="4800" b="0" dirty="0"/>
              <a:t>configuration about condition specified in the predicate.  Conditionally creates a branch in the pipeline that is rejoined to the main pipeline (unlike with </a:t>
            </a:r>
            <a:r>
              <a:rPr lang="en-US" sz="4800" i="1" dirty="0" err="1"/>
              <a:t>MapWhen</a:t>
            </a:r>
            <a:r>
              <a:rPr lang="en-US" sz="4800" b="0" dirty="0"/>
              <a:t>).</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b="1" dirty="0" err="1">
                <a:solidFill>
                  <a:schemeClr val="bg1"/>
                </a:solidFill>
              </a:rPr>
              <a:t>UseWhen</a:t>
            </a:r>
            <a:endParaRPr lang="en-US" b="1" dirty="0">
              <a:solidFill>
                <a:schemeClr val="bg1"/>
              </a:solidFill>
            </a:endParaRPr>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6533530"/>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B8CBC64D-E178-4E23-82AA-FE3814EDADD2}"/>
              </a:ext>
            </a:extLst>
          </p:cNvPr>
          <p:cNvSpPr txBox="1"/>
          <p:nvPr/>
        </p:nvSpPr>
        <p:spPr>
          <a:xfrm>
            <a:off x="7366670" y="6410077"/>
            <a:ext cx="16057784" cy="5074274"/>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6A9955"/>
                </a:solidFill>
                <a:latin typeface="Consolas" panose="020B0609020204030204" pitchFamily="49" charset="0"/>
              </a:rPr>
              <a:t>	 //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52272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23</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a:t>Map</a:t>
            </a:r>
          </a:p>
          <a:p>
            <a:pPr algn="just"/>
            <a:r>
              <a:rPr lang="en-US" sz="4800" b="0" dirty="0"/>
              <a:t>Branches to appropriate middleware components, based on the incoming request's URL path.</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b="1" dirty="0">
                <a:solidFill>
                  <a:schemeClr val="bg1"/>
                </a:solidFill>
              </a:rPr>
              <a:t>Map</a:t>
            </a:r>
            <a:endParaRPr lang="en-US" b="1" dirty="0">
              <a:solidFill>
                <a:schemeClr val="bg1"/>
              </a:solidFill>
            </a:endParaRPr>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8119607"/>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1" name="pole tekstowe 10">
            <a:extLst>
              <a:ext uri="{FF2B5EF4-FFF2-40B4-BE49-F238E27FC236}">
                <a16:creationId xmlns:a16="http://schemas.microsoft.com/office/drawing/2014/main" id="{E0778FD2-85E7-471E-9166-1D973976A88A}"/>
              </a:ext>
            </a:extLst>
          </p:cNvPr>
          <p:cNvSpPr txBox="1"/>
          <p:nvPr/>
        </p:nvSpPr>
        <p:spPr>
          <a:xfrm>
            <a:off x="7582694" y="3765489"/>
            <a:ext cx="16057784" cy="7842019"/>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branch</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MapControllers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39338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24</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err="1"/>
              <a:t>MapWhen</a:t>
            </a:r>
            <a:endParaRPr lang="pl-PL" dirty="0"/>
          </a:p>
          <a:p>
            <a:pPr algn="just"/>
            <a:r>
              <a:rPr lang="en-US" sz="4800" b="0" dirty="0"/>
              <a:t>Extends </a:t>
            </a:r>
            <a:r>
              <a:rPr lang="en-US" sz="4800" i="1" dirty="0"/>
              <a:t>Map</a:t>
            </a:r>
            <a:r>
              <a:rPr lang="pl-PL" sz="4800" b="0" dirty="0"/>
              <a:t> </a:t>
            </a:r>
            <a:r>
              <a:rPr lang="en-US" sz="4800" b="0" dirty="0"/>
              <a:t>configuration about condition specified in the predicate.</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b="1" dirty="0" err="1">
                <a:solidFill>
                  <a:schemeClr val="bg1"/>
                </a:solidFill>
              </a:rPr>
              <a:t>MapWhen</a:t>
            </a:r>
            <a:endParaRPr lang="en-US" b="1" dirty="0">
              <a:solidFill>
                <a:schemeClr val="bg1"/>
              </a:solidFill>
            </a:endParaRPr>
          </a:p>
        </p:txBody>
      </p:sp>
      <p:sp>
        <p:nvSpPr>
          <p:cNvPr id="15" name="Text Placeholder 14"/>
          <p:cNvSpPr>
            <a:spLocks noGrp="1"/>
          </p:cNvSpPr>
          <p:nvPr>
            <p:ph type="body" sz="quarter" idx="20"/>
          </p:nvPr>
        </p:nvSpPr>
        <p:spPr>
          <a:xfrm flipH="1">
            <a:off x="966675" y="9705684"/>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
        <p:nvSpPr>
          <p:cNvPr id="12" name="pole tekstowe 11">
            <a:extLst>
              <a:ext uri="{FF2B5EF4-FFF2-40B4-BE49-F238E27FC236}">
                <a16:creationId xmlns:a16="http://schemas.microsoft.com/office/drawing/2014/main" id="{10FF1392-47BC-4D1F-AAD9-1F2DBE981DBE}"/>
              </a:ext>
            </a:extLst>
          </p:cNvPr>
          <p:cNvSpPr txBox="1"/>
          <p:nvPr/>
        </p:nvSpPr>
        <p:spPr>
          <a:xfrm>
            <a:off x="7366670" y="6410077"/>
            <a:ext cx="16057784" cy="4520725"/>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6A9955"/>
                </a:solidFill>
                <a:latin typeface="Consolas" panose="020B0609020204030204" pitchFamily="49" charset="0"/>
              </a:rPr>
              <a:t>// middleware </a:t>
            </a:r>
            <a:r>
              <a:rPr lang="pl-PL" dirty="0" err="1">
                <a:solidFill>
                  <a:srgbClr val="6A9955"/>
                </a:solidFill>
                <a:latin typeface="Consolas" panose="020B0609020204030204" pitchFamily="49" charset="0"/>
              </a:rPr>
              <a:t>code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54310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25</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a:t>Run</a:t>
            </a:r>
          </a:p>
          <a:p>
            <a:pPr algn="just"/>
            <a:r>
              <a:rPr lang="en-US" sz="4800" b="0" dirty="0"/>
              <a:t>These delegates don't receive a next parameter. The first </a:t>
            </a:r>
            <a:r>
              <a:rPr lang="en-US" sz="4800" i="1" dirty="0"/>
              <a:t>Run</a:t>
            </a:r>
            <a:r>
              <a:rPr lang="en-US" sz="4800" b="0" dirty="0"/>
              <a:t> delegate terminates the pipeline. Any middleware components added after </a:t>
            </a:r>
            <a:r>
              <a:rPr lang="en-US" sz="4800" i="1" dirty="0"/>
              <a:t>Run</a:t>
            </a:r>
            <a:r>
              <a:rPr lang="en-US" sz="4800" b="0" dirty="0"/>
              <a:t> will not be processed.</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11291761"/>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b="1" dirty="0">
                <a:solidFill>
                  <a:schemeClr val="bg1"/>
                </a:solidFill>
              </a:rPr>
              <a:t>Run</a:t>
            </a:r>
            <a:endParaRPr lang="en-US" b="1" dirty="0">
              <a:solidFill>
                <a:schemeClr val="bg1"/>
              </a:solidFill>
            </a:endParaRPr>
          </a:p>
        </p:txBody>
      </p:sp>
      <p:sp>
        <p:nvSpPr>
          <p:cNvPr id="11" name="pole tekstowe 10">
            <a:extLst>
              <a:ext uri="{FF2B5EF4-FFF2-40B4-BE49-F238E27FC236}">
                <a16:creationId xmlns:a16="http://schemas.microsoft.com/office/drawing/2014/main" id="{D34FEDA9-B5F4-4373-8968-53C8826330D6}"/>
              </a:ext>
            </a:extLst>
          </p:cNvPr>
          <p:cNvSpPr txBox="1"/>
          <p:nvPr/>
        </p:nvSpPr>
        <p:spPr>
          <a:xfrm>
            <a:off x="7366670" y="5110389"/>
            <a:ext cx="16273808" cy="5627823"/>
          </a:xfrm>
          <a:prstGeom prst="rect">
            <a:avLst/>
          </a:prstGeom>
          <a:solidFill>
            <a:srgbClr val="111111"/>
          </a:solidFill>
        </p:spPr>
        <p:txBody>
          <a:bodyPr wrap="square" rtlCol="0">
            <a:spAutoFit/>
          </a:bodyPr>
          <a:lstStyle/>
          <a:p>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MapWhen</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Request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Path</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Value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Contains</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appBuilder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Endpoint</a:t>
            </a:r>
            <a:r>
              <a:rPr lang="pl-PL" dirty="0">
                <a:solidFill>
                  <a:srgbClr val="CE9178"/>
                </a:solidFill>
                <a:latin typeface="Consolas" panose="020B0609020204030204" pitchFamily="49" charset="0"/>
              </a:rPr>
              <a:t> 'team-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allowed</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"End of the </a:t>
            </a:r>
            <a:r>
              <a:rPr lang="pl-PL" dirty="0" err="1">
                <a:solidFill>
                  <a:srgbClr val="CE9178"/>
                </a:solidFill>
                <a:latin typeface="Consolas" panose="020B0609020204030204" pitchFamily="49" charset="0"/>
              </a:rPr>
              <a:t>request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8020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26</a:t>
            </a:fld>
            <a:endParaRPr lang="en-US" dirty="0"/>
          </a:p>
        </p:txBody>
      </p:sp>
      <p:sp>
        <p:nvSpPr>
          <p:cNvPr id="3" name="Text Placeholder 2"/>
          <p:cNvSpPr>
            <a:spLocks noGrp="1"/>
          </p:cNvSpPr>
          <p:nvPr>
            <p:ph type="body" sz="quarter" idx="17"/>
          </p:nvPr>
        </p:nvSpPr>
        <p:spPr>
          <a:xfrm>
            <a:off x="14207430" y="433254"/>
            <a:ext cx="9840390" cy="830997"/>
          </a:xfrm>
        </p:spPr>
        <p:txBody>
          <a:bodyPr anchor="ctr"/>
          <a:lstStyle/>
          <a:p>
            <a:r>
              <a:rPr lang="pl-PL" dirty="0"/>
              <a:t>Middleware in a </a:t>
            </a:r>
            <a:r>
              <a:rPr lang="pl-PL" dirty="0" err="1"/>
              <a:t>class</a:t>
            </a:r>
            <a:endParaRPr lang="en-US" dirty="0"/>
          </a:p>
        </p:txBody>
      </p:sp>
      <p:sp>
        <p:nvSpPr>
          <p:cNvPr id="5" name="Text Placeholder 4"/>
          <p:cNvSpPr>
            <a:spLocks noGrp="1"/>
          </p:cNvSpPr>
          <p:nvPr>
            <p:ph type="body" sz="quarter" idx="30"/>
          </p:nvPr>
        </p:nvSpPr>
        <p:spPr>
          <a:xfrm>
            <a:off x="13821245" y="616020"/>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741934" y="433254"/>
            <a:ext cx="22394488" cy="12823960"/>
          </a:xfrm>
          <a:prstGeom prst="rect">
            <a:avLst/>
          </a:prstGeom>
          <a:noFill/>
        </p:spPr>
        <p:txBody>
          <a:bodyPr wrap="square" rtlCol="0">
            <a:spAutoFit/>
          </a:bodyPr>
          <a:lstStyle/>
          <a:p>
            <a:r>
              <a:rPr lang="pl-PL" dirty="0" err="1">
                <a:solidFill>
                  <a:srgbClr val="569CD6"/>
                </a:solidFill>
                <a:latin typeface="Consolas" panose="020B0609020204030204" pitchFamily="49" charset="0"/>
              </a:rPr>
              <a:t>internal</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ExceptionHandlerMiddleware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    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ExceptionHandlerMiddleware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RequestDelegate</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next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569CD6"/>
              </a:solidFill>
              <a:latin typeface="Consolas" panose="020B0609020204030204" pitchFamily="49" charset="0"/>
            </a:endParaRPr>
          </a:p>
          <a:p>
            <a:r>
              <a:rPr lang="pl-PL" dirty="0">
                <a:solidFill>
                  <a:srgbClr val="569CD6"/>
                </a:solidFill>
                <a:latin typeface="Consolas" panose="020B0609020204030204" pitchFamily="49" charset="0"/>
              </a:rPr>
              <a:t>    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Task</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InvokeAsync</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HttpContext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_</a:t>
            </a:r>
            <a:r>
              <a:rPr lang="pl-PL" dirty="0" err="1">
                <a:solidFill>
                  <a:srgbClr val="DCDCAA"/>
                </a:solidFill>
                <a:latin typeface="Consolas" panose="020B0609020204030204" pitchFamily="49" charset="0"/>
              </a:rPr>
              <a:t>next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StatusCode</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int</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HttpStatusCode</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InternalServerError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ex</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Message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80298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Logging</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Configure</a:t>
            </a:r>
            <a:r>
              <a:rPr lang="pl-PL" dirty="0"/>
              <a:t> </a:t>
            </a:r>
            <a:r>
              <a:rPr lang="pl-PL" dirty="0" err="1"/>
              <a:t>logger</a:t>
            </a:r>
            <a:r>
              <a:rPr lang="pl-PL" dirty="0"/>
              <a:t> and </a:t>
            </a:r>
            <a:r>
              <a:rPr lang="pl-PL" dirty="0" err="1"/>
              <a:t>manage</a:t>
            </a:r>
            <a:r>
              <a:rPr lang="pl-PL" dirty="0"/>
              <a:t> </a:t>
            </a:r>
            <a:r>
              <a:rPr lang="pl-PL" dirty="0" err="1"/>
              <a:t>your</a:t>
            </a:r>
            <a:r>
              <a:rPr lang="pl-PL" dirty="0"/>
              <a:t> </a:t>
            </a:r>
            <a:r>
              <a:rPr lang="pl-PL" dirty="0" err="1"/>
              <a:t>logs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28</a:t>
            </a:fld>
            <a:endParaRPr lang="en-US" dirty="0"/>
          </a:p>
        </p:txBody>
      </p:sp>
      <p:sp>
        <p:nvSpPr>
          <p:cNvPr id="3" name="Text Placeholder 2"/>
          <p:cNvSpPr>
            <a:spLocks noGrp="1"/>
          </p:cNvSpPr>
          <p:nvPr>
            <p:ph type="body" sz="quarter" idx="17"/>
          </p:nvPr>
        </p:nvSpPr>
        <p:spPr>
          <a:xfrm>
            <a:off x="19896062" y="413228"/>
            <a:ext cx="6552728" cy="830997"/>
          </a:xfrm>
        </p:spPr>
        <p:txBody>
          <a:bodyPr anchor="ctr"/>
          <a:lstStyle/>
          <a:p>
            <a:r>
              <a:rPr lang="pl-PL" dirty="0" err="1"/>
              <a:t>Usage</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1716862"/>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private</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readonly</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ILogger</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TeamMembersController</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ILogger</a:t>
            </a:r>
            <a:r>
              <a:rPr lang="pl-PL" dirty="0">
                <a:solidFill>
                  <a:srgbClr val="D4D4D4"/>
                </a:solidFill>
                <a:latin typeface="Consolas" panose="020B0609020204030204" pitchFamily="49" charset="0"/>
              </a:rPr>
              <a:t>&lt;</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&gt; </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logger</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LogError</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{ID}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83372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err="1"/>
              <a:t>Default</a:t>
            </a:r>
            <a:r>
              <a:rPr lang="pl-PL" dirty="0"/>
              <a:t> </a:t>
            </a:r>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29</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0064294"/>
          </a:xfrm>
          <a:prstGeom prst="rect">
            <a:avLst/>
          </a:prstGeom>
        </p:spPr>
        <p:txBody>
          <a:bodyPr wrap="square">
            <a:spAutoFit/>
          </a:bodyPr>
          <a:lstStyle/>
          <a:p>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Microsoft.AspNetCore.Routing.EndpointMiddleware</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Executed</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Health</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checks</a:t>
            </a:r>
            <a:r>
              <a:rPr lang="pl-PL" sz="3600" dirty="0">
                <a:solidFill>
                  <a:srgbClr val="CCCCCC"/>
                </a:solidFill>
                <a:latin typeface="Consolas" panose="020B0609020204030204" pitchFamily="49" charset="0"/>
              </a:rPr>
              <a:t>'</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[2]</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finished</a:t>
            </a:r>
            <a:r>
              <a:rPr lang="pl-PL" sz="3600" dirty="0">
                <a:solidFill>
                  <a:srgbClr val="CCCCCC"/>
                </a:solidFill>
                <a:latin typeface="Consolas" panose="020B0609020204030204" pitchFamily="49" charset="0"/>
              </a:rPr>
              <a:t> in 76.11070000000001ms 200 </a:t>
            </a:r>
            <a:r>
              <a:rPr lang="pl-PL" sz="3600" dirty="0" err="1">
                <a:solidFill>
                  <a:srgbClr val="CCCCCC"/>
                </a:solidFill>
                <a:latin typeface="Consolas" panose="020B0609020204030204" pitchFamily="49" charset="0"/>
              </a:rPr>
              <a:t>text</a:t>
            </a:r>
            <a:r>
              <a:rPr lang="pl-PL" sz="3600" dirty="0">
                <a:solidFill>
                  <a:srgbClr val="CCCCCC"/>
                </a:solidFill>
                <a:latin typeface="Consolas" panose="020B0609020204030204" pitchFamily="49" charset="0"/>
              </a:rPr>
              <a:t>/</a:t>
            </a:r>
            <a:r>
              <a:rPr lang="pl-PL" sz="3600" dirty="0" err="1">
                <a:solidFill>
                  <a:srgbClr val="CCCCCC"/>
                </a:solidFill>
                <a:latin typeface="Consolas" panose="020B0609020204030204" pitchFamily="49" charset="0"/>
              </a:rPr>
              <a:t>plain</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starting</a:t>
            </a:r>
            <a:r>
              <a:rPr lang="pl-PL" sz="3600" dirty="0">
                <a:solidFill>
                  <a:srgbClr val="CCCCCC"/>
                </a:solidFill>
                <a:latin typeface="Consolas" panose="020B0609020204030204" pitchFamily="49" charset="0"/>
              </a:rPr>
              <a:t> HTTP/1.1 GET http://localhost:5000/api/team-members </a:t>
            </a:r>
            <a:r>
              <a:rPr lang="pl-PL" sz="3600" dirty="0" err="1">
                <a:solidFill>
                  <a:srgbClr val="CCCCCC"/>
                </a:solidFill>
                <a:latin typeface="Consolas" panose="020B0609020204030204" pitchFamily="49" charset="0"/>
              </a:rPr>
              <a:t>application</a:t>
            </a:r>
            <a:r>
              <a:rPr lang="pl-PL" sz="3600" dirty="0">
                <a:solidFill>
                  <a:srgbClr val="CCCCCC"/>
                </a:solidFill>
                <a:latin typeface="Consolas" panose="020B0609020204030204" pitchFamily="49" charset="0"/>
              </a:rPr>
              <a:t>/</a:t>
            </a:r>
            <a:r>
              <a:rPr lang="pl-PL" sz="3600" dirty="0" err="1">
                <a:solidFill>
                  <a:srgbClr val="CCCCCC"/>
                </a:solidFill>
                <a:latin typeface="Consolas" panose="020B0609020204030204" pitchFamily="49" charset="0"/>
              </a:rPr>
              <a:t>json</a:t>
            </a:r>
            <a:br>
              <a:rPr lang="pl-PL" sz="3600" dirty="0">
                <a:solidFill>
                  <a:srgbClr val="CCCCCC"/>
                </a:solidFill>
                <a:latin typeface="Consolas" panose="020B0609020204030204" pitchFamily="49" charset="0"/>
              </a:rPr>
            </a:br>
            <a:r>
              <a:rPr lang="pl-PL" sz="3600" dirty="0" err="1">
                <a:solidFill>
                  <a:srgbClr val="FF0000"/>
                </a:solidFill>
                <a:latin typeface="Consolas" panose="020B0609020204030204" pitchFamily="49" charset="0"/>
              </a:rPr>
              <a:t>fail</a:t>
            </a:r>
            <a:r>
              <a:rPr lang="pl-PL" sz="3600" dirty="0">
                <a:solidFill>
                  <a:srgbClr val="CCCCCC"/>
                </a:solidFill>
                <a:latin typeface="Consolas" panose="020B0609020204030204" pitchFamily="49" charset="0"/>
              </a:rPr>
              <a:t>: NETCore3.Startup[0]</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'team-</a:t>
            </a:r>
            <a:r>
              <a:rPr lang="pl-PL" sz="3600" dirty="0" err="1">
                <a:solidFill>
                  <a:srgbClr val="CCCCCC"/>
                </a:solidFill>
                <a:latin typeface="Consolas" panose="020B0609020204030204" pitchFamily="49" charset="0"/>
              </a:rPr>
              <a:t>members</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is</a:t>
            </a:r>
            <a:r>
              <a:rPr lang="pl-PL" sz="3600" dirty="0">
                <a:solidFill>
                  <a:srgbClr val="CCCCCC"/>
                </a:solidFill>
                <a:latin typeface="Consolas" panose="020B0609020204030204" pitchFamily="49" charset="0"/>
              </a:rPr>
              <a:t> not </a:t>
            </a:r>
            <a:r>
              <a:rPr lang="pl-PL" sz="3600" dirty="0" err="1">
                <a:solidFill>
                  <a:srgbClr val="CCCCCC"/>
                </a:solidFill>
                <a:latin typeface="Consolas" panose="020B0609020204030204" pitchFamily="49" charset="0"/>
              </a:rPr>
              <a:t>allowed</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while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using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branched</a:t>
            </a:r>
            <a:r>
              <a:rPr lang="pl-PL" sz="3600" dirty="0">
                <a:solidFill>
                  <a:srgbClr val="CCCCCC"/>
                </a:solidFill>
                <a:latin typeface="Consolas" panose="020B0609020204030204" pitchFamily="49" charset="0"/>
              </a:rPr>
              <a:t> middleware </a:t>
            </a:r>
            <a:r>
              <a:rPr lang="pl-PL" sz="3600" dirty="0" err="1">
                <a:solidFill>
                  <a:srgbClr val="CCCCCC"/>
                </a:solidFill>
                <a:latin typeface="Consolas" panose="020B0609020204030204" pitchFamily="49" charset="0"/>
              </a:rPr>
              <a:t>pipeline</a:t>
            </a:r>
            <a:r>
              <a:rPr lang="pl-PL" sz="3600" dirty="0">
                <a:solidFill>
                  <a:srgbClr val="CCCCCC"/>
                </a:solidFill>
                <a:latin typeface="Consolas" panose="020B0609020204030204" pitchFamily="49" charset="0"/>
              </a:rPr>
              <a:t>.</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[2]</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finished</a:t>
            </a:r>
            <a:r>
              <a:rPr lang="pl-PL" sz="3600" dirty="0">
                <a:solidFill>
                  <a:srgbClr val="CCCCCC"/>
                </a:solidFill>
                <a:latin typeface="Consolas" panose="020B0609020204030204" pitchFamily="49" charset="0"/>
              </a:rPr>
              <a:t> in 6.301200000000001ms 200</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Microsoft.AspNetCore.Hosting.Diagnostics</a:t>
            </a:r>
            <a:r>
              <a:rPr lang="pl-PL" sz="3600" dirty="0">
                <a:solidFill>
                  <a:srgbClr val="CCCCCC"/>
                </a:solidFill>
                <a:latin typeface="Consolas" panose="020B0609020204030204" pitchFamily="49" charset="0"/>
              </a:rPr>
              <a:t>[1]</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Request</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starting</a:t>
            </a:r>
            <a:r>
              <a:rPr lang="pl-PL" sz="3600" dirty="0">
                <a:solidFill>
                  <a:srgbClr val="CCCCCC"/>
                </a:solidFill>
                <a:latin typeface="Consolas" panose="020B0609020204030204" pitchFamily="49" charset="0"/>
              </a:rPr>
              <a:t> HTTP/1.1 GET http://localhost:5000/api/role/frontend</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Microsoft.AspNetCore.Routing.EndpointMiddleware</a:t>
            </a:r>
            <a:r>
              <a:rPr lang="pl-PL" sz="3600" dirty="0">
                <a:solidFill>
                  <a:srgbClr val="CCCCCC"/>
                </a:solidFill>
                <a:latin typeface="Consolas" panose="020B0609020204030204" pitchFamily="49" charset="0"/>
              </a:rPr>
              <a:t>[0]</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Executing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endpoint</a:t>
            </a:r>
            <a:r>
              <a:rPr lang="pl-PL" sz="3600" dirty="0">
                <a:solidFill>
                  <a:srgbClr val="CCCCCC"/>
                </a:solidFill>
                <a:latin typeface="Consolas" panose="020B0609020204030204" pitchFamily="49" charset="0"/>
              </a:rPr>
              <a:t> 'NETCore3.Controllers.FrontendController.Get (NETCore3)'</a:t>
            </a:r>
            <a:br>
              <a:rPr lang="pl-PL" sz="3600" dirty="0">
                <a:solidFill>
                  <a:srgbClr val="CCCCCC"/>
                </a:solidFill>
                <a:latin typeface="Consolas" panose="020B0609020204030204" pitchFamily="49" charset="0"/>
              </a:rPr>
            </a:br>
            <a:r>
              <a:rPr lang="pl-PL" sz="3600" dirty="0">
                <a:solidFill>
                  <a:srgbClr val="13A10E"/>
                </a:solidFill>
                <a:latin typeface="Consolas" panose="020B0609020204030204" pitchFamily="49" charset="0"/>
              </a:rPr>
              <a:t>info</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Microsoft.AspNetCore.Mvc.Infrastructure.ControllerActionInvoker</a:t>
            </a:r>
            <a:r>
              <a:rPr lang="pl-PL" sz="3600" dirty="0">
                <a:solidFill>
                  <a:srgbClr val="CCCCCC"/>
                </a:solidFill>
                <a:latin typeface="Consolas" panose="020B0609020204030204" pitchFamily="49" charset="0"/>
              </a:rPr>
              <a:t>[3]</a:t>
            </a:r>
            <a:br>
              <a:rPr lang="pl-PL" sz="3600" dirty="0">
                <a:solidFill>
                  <a:srgbClr val="CCCCCC"/>
                </a:solidFill>
                <a:latin typeface="Consolas" panose="020B0609020204030204" pitchFamily="49" charset="0"/>
              </a:rPr>
            </a:br>
            <a:r>
              <a:rPr lang="pl-PL" sz="3600" dirty="0" err="1">
                <a:solidFill>
                  <a:srgbClr val="CCCCCC"/>
                </a:solidFill>
                <a:latin typeface="Consolas" panose="020B0609020204030204" pitchFamily="49" charset="0"/>
              </a:rPr>
              <a:t>Route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matched</a:t>
            </a:r>
            <a:r>
              <a:rPr lang="pl-PL" sz="3600" dirty="0">
                <a:solidFill>
                  <a:srgbClr val="CCCCCC"/>
                </a:solidFill>
                <a:latin typeface="Consolas" panose="020B0609020204030204" pitchFamily="49" charset="0"/>
              </a:rPr>
              <a:t> with {</a:t>
            </a:r>
            <a:r>
              <a:rPr lang="pl-PL" sz="3600" dirty="0" err="1">
                <a:solidFill>
                  <a:srgbClr val="CCCCCC"/>
                </a:solidFill>
                <a:latin typeface="Consolas" panose="020B0609020204030204" pitchFamily="49" charset="0"/>
              </a:rPr>
              <a:t>action</a:t>
            </a:r>
            <a:r>
              <a:rPr lang="pl-PL" sz="3600" dirty="0">
                <a:solidFill>
                  <a:srgbClr val="CCCCCC"/>
                </a:solidFill>
                <a:latin typeface="Consolas" panose="020B0609020204030204" pitchFamily="49" charset="0"/>
              </a:rPr>
              <a:t> = "Get", </a:t>
            </a:r>
            <a:r>
              <a:rPr lang="pl-PL" sz="3600" dirty="0" err="1">
                <a:solidFill>
                  <a:srgbClr val="CCCCCC"/>
                </a:solidFill>
                <a:latin typeface="Consolas" panose="020B0609020204030204" pitchFamily="49" charset="0"/>
              </a:rPr>
              <a:t>controller</a:t>
            </a:r>
            <a:r>
              <a:rPr lang="pl-PL" sz="3600" dirty="0">
                <a:solidFill>
                  <a:srgbClr val="CCCCCC"/>
                </a:solidFill>
                <a:latin typeface="Consolas" panose="020B0609020204030204" pitchFamily="49" charset="0"/>
              </a:rPr>
              <a:t> = "Frontend"}. </a:t>
            </a:r>
            <a:r>
              <a:rPr lang="pl-PL" sz="3600" dirty="0" err="1">
                <a:solidFill>
                  <a:srgbClr val="CCCCCC"/>
                </a:solidFill>
                <a:latin typeface="Consolas" panose="020B0609020204030204" pitchFamily="49" charset="0"/>
              </a:rPr>
              <a:t>Executing</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controller</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action</a:t>
            </a:r>
            <a:r>
              <a:rPr lang="pl-PL" sz="3600" dirty="0">
                <a:solidFill>
                  <a:srgbClr val="CCCCCC"/>
                </a:solidFill>
                <a:latin typeface="Consolas" panose="020B0609020204030204" pitchFamily="49" charset="0"/>
              </a:rPr>
              <a:t> with </a:t>
            </a:r>
            <a:r>
              <a:rPr lang="pl-PL" sz="3600" dirty="0" err="1">
                <a:solidFill>
                  <a:srgbClr val="CCCCCC"/>
                </a:solidFill>
                <a:latin typeface="Consolas" panose="020B0609020204030204" pitchFamily="49" charset="0"/>
              </a:rPr>
              <a:t>signature</a:t>
            </a:r>
            <a:r>
              <a:rPr lang="pl-PL" sz="3600" dirty="0">
                <a:solidFill>
                  <a:srgbClr val="CCCCCC"/>
                </a:solidFill>
                <a:latin typeface="Consolas" panose="020B0609020204030204" pitchFamily="49" charset="0"/>
              </a:rPr>
              <a:t> </a:t>
            </a:r>
            <a:r>
              <a:rPr lang="pl-PL" sz="3600" dirty="0" err="1">
                <a:solidFill>
                  <a:srgbClr val="CCCCCC"/>
                </a:solidFill>
                <a:latin typeface="Consolas" panose="020B0609020204030204" pitchFamily="49" charset="0"/>
              </a:rPr>
              <a:t>Microsoft.AspNetCore.Mvc.IActionResult</a:t>
            </a:r>
            <a:r>
              <a:rPr lang="pl-PL" sz="3600" dirty="0">
                <a:solidFill>
                  <a:srgbClr val="CCCCCC"/>
                </a:solidFill>
                <a:latin typeface="Consolas" panose="020B0609020204030204" pitchFamily="49" charset="0"/>
              </a:rPr>
              <a:t> Get() on </a:t>
            </a:r>
            <a:r>
              <a:rPr lang="pl-PL" sz="3600" dirty="0" err="1">
                <a:solidFill>
                  <a:srgbClr val="CCCCCC"/>
                </a:solidFill>
                <a:latin typeface="Consolas" panose="020B0609020204030204" pitchFamily="49" charset="0"/>
              </a:rPr>
              <a:t>controlle</a:t>
            </a:r>
            <a:br>
              <a:rPr lang="pl-PL" sz="3600" dirty="0">
                <a:solidFill>
                  <a:srgbClr val="CCCCCC"/>
                </a:solidFill>
                <a:latin typeface="Consolas" panose="020B0609020204030204" pitchFamily="49" charset="0"/>
              </a:rPr>
            </a:br>
            <a:r>
              <a:rPr lang="pl-PL" sz="3600" dirty="0">
                <a:solidFill>
                  <a:srgbClr val="CCCCCC"/>
                </a:solidFill>
                <a:latin typeface="Consolas" panose="020B0609020204030204" pitchFamily="49" charset="0"/>
              </a:rPr>
              <a:t>r NETCore3.Controllers.FrontendController (NETCore3).</a:t>
            </a:r>
            <a:endParaRPr lang="pl-PL" sz="3600" dirty="0">
              <a:latin typeface="Consolas" panose="020B0609020204030204" pitchFamily="49" charset="0"/>
            </a:endParaRPr>
          </a:p>
        </p:txBody>
      </p:sp>
    </p:spTree>
    <p:extLst>
      <p:ext uri="{BB962C8B-B14F-4D97-AF65-F5344CB8AC3E}">
        <p14:creationId xmlns:p14="http://schemas.microsoft.com/office/powerpoint/2010/main" val="191392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Logging | Serilog | SEQ</a:t>
            </a:r>
            <a:endParaRPr lang="en-US" dirty="0"/>
          </a:p>
        </p:txBody>
      </p:sp>
      <p:sp>
        <p:nvSpPr>
          <p:cNvPr id="9" name="Text Placeholder 8"/>
          <p:cNvSpPr>
            <a:spLocks noGrp="1"/>
          </p:cNvSpPr>
          <p:nvPr>
            <p:ph type="body" sz="quarter" idx="22"/>
          </p:nvPr>
        </p:nvSpPr>
        <p:spPr/>
        <p:txBody>
          <a:bodyPr/>
          <a:lstStyle/>
          <a:p>
            <a:endParaRPr lang="en-US" dirty="0"/>
          </a:p>
        </p:txBody>
      </p:sp>
      <p:sp>
        <p:nvSpPr>
          <p:cNvPr id="10" name="Text Placeholder 9"/>
          <p:cNvSpPr>
            <a:spLocks noGrp="1"/>
          </p:cNvSpPr>
          <p:nvPr>
            <p:ph type="body" sz="quarter" idx="23"/>
          </p:nvPr>
        </p:nvSpPr>
        <p:spPr>
          <a:xfrm>
            <a:off x="1822054" y="10645200"/>
            <a:ext cx="10369552" cy="830997"/>
          </a:xfrm>
        </p:spPr>
        <p:txBody>
          <a:bodyPr/>
          <a:lstStyle/>
          <a:p>
            <a:endParaRPr lang="en-US" dirty="0"/>
          </a:p>
        </p:txBody>
      </p:sp>
    </p:spTree>
    <p:extLst>
      <p:ext uri="{BB962C8B-B14F-4D97-AF65-F5344CB8AC3E}">
        <p14:creationId xmlns:p14="http://schemas.microsoft.com/office/powerpoint/2010/main" val="54174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ymbol zastępczy obrazu 6">
            <a:extLst>
              <a:ext uri="{FF2B5EF4-FFF2-40B4-BE49-F238E27FC236}">
                <a16:creationId xmlns:a16="http://schemas.microsoft.com/office/drawing/2014/main" id="{98F43D04-5B32-4CFF-8A2A-C91D20E14BA7}"/>
              </a:ext>
            </a:extLst>
          </p:cNvPr>
          <p:cNvPicPr>
            <a:picLocks noGrp="1" noChangeAspect="1"/>
          </p:cNvPicPr>
          <p:nvPr>
            <p:ph type="pic" sz="quarter" idx="16"/>
          </p:nvPr>
        </p:nvPicPr>
        <p:blipFill>
          <a:blip r:embed="rId2"/>
          <a:stretch>
            <a:fillRect/>
          </a:stretch>
        </p:blipFill>
        <p:spPr>
          <a:xfrm>
            <a:off x="16617600" y="2723163"/>
            <a:ext cx="4876190" cy="4876190"/>
          </a:xfrm>
        </p:spPr>
      </p:pic>
      <p:sp>
        <p:nvSpPr>
          <p:cNvPr id="3" name="Symbol zastępczy tekstu 2">
            <a:extLst>
              <a:ext uri="{FF2B5EF4-FFF2-40B4-BE49-F238E27FC236}">
                <a16:creationId xmlns:a16="http://schemas.microsoft.com/office/drawing/2014/main" id="{6279AF23-8966-4760-8722-05C5D015F45A}"/>
              </a:ext>
            </a:extLst>
          </p:cNvPr>
          <p:cNvSpPr>
            <a:spLocks noGrp="1"/>
          </p:cNvSpPr>
          <p:nvPr>
            <p:ph type="body" sz="quarter" idx="17"/>
          </p:nvPr>
        </p:nvSpPr>
        <p:spPr/>
        <p:txBody>
          <a:bodyPr/>
          <a:lstStyle/>
          <a:p>
            <a:r>
              <a:rPr lang="pl-PL" dirty="0"/>
              <a:t>Serilog</a:t>
            </a:r>
          </a:p>
        </p:txBody>
      </p:sp>
      <p:sp>
        <p:nvSpPr>
          <p:cNvPr id="4" name="Symbol zastępczy numeru slajdu 3">
            <a:extLst>
              <a:ext uri="{FF2B5EF4-FFF2-40B4-BE49-F238E27FC236}">
                <a16:creationId xmlns:a16="http://schemas.microsoft.com/office/drawing/2014/main" id="{E3846AE4-E67B-4DD3-B323-C67E44D1A87D}"/>
              </a:ext>
            </a:extLst>
          </p:cNvPr>
          <p:cNvSpPr>
            <a:spLocks noGrp="1"/>
          </p:cNvSpPr>
          <p:nvPr>
            <p:ph type="sldNum" sz="quarter" idx="4"/>
          </p:nvPr>
        </p:nvSpPr>
        <p:spPr/>
        <p:txBody>
          <a:bodyPr/>
          <a:lstStyle/>
          <a:p>
            <a:fld id="{48F63A3B-78C7-47BE-AE5E-E10140E04643}" type="slidenum">
              <a:rPr lang="en-US" smtClean="0"/>
              <a:pPr/>
              <a:t>30</a:t>
            </a:fld>
            <a:endParaRPr lang="en-US"/>
          </a:p>
        </p:txBody>
      </p:sp>
      <p:sp>
        <p:nvSpPr>
          <p:cNvPr id="5" name="Symbol zastępczy tekstu 4">
            <a:extLst>
              <a:ext uri="{FF2B5EF4-FFF2-40B4-BE49-F238E27FC236}">
                <a16:creationId xmlns:a16="http://schemas.microsoft.com/office/drawing/2014/main" id="{AEAF031F-9AF0-443F-8956-A22B3DBF47C9}"/>
              </a:ext>
            </a:extLst>
          </p:cNvPr>
          <p:cNvSpPr>
            <a:spLocks noGrp="1"/>
          </p:cNvSpPr>
          <p:nvPr>
            <p:ph type="body" sz="quarter" idx="18"/>
          </p:nvPr>
        </p:nvSpPr>
        <p:spPr/>
        <p:txBody>
          <a:bodyPr>
            <a:normAutofit fontScale="62500" lnSpcReduction="20000"/>
          </a:bodyPr>
          <a:lstStyle/>
          <a:p>
            <a:r>
              <a:rPr lang="en-US" dirty="0"/>
              <a:t>Serilog completely replaces the logging implementation on .NET Core: it’s not just a provider that works side-by-side with the built-in logging, but rather, an alternative implementation of the .NET Core logging APIs.</a:t>
            </a:r>
            <a:endParaRPr lang="pl-PL" dirty="0"/>
          </a:p>
        </p:txBody>
      </p:sp>
    </p:spTree>
    <p:extLst>
      <p:ext uri="{BB962C8B-B14F-4D97-AF65-F5344CB8AC3E}">
        <p14:creationId xmlns:p14="http://schemas.microsoft.com/office/powerpoint/2010/main" val="3482509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31</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265739" y="828726"/>
            <a:ext cx="22394488" cy="12823960"/>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Main</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Logger</a:t>
            </a:r>
            <a:r>
              <a:rPr lang="pl-PL" dirty="0">
                <a:solidFill>
                  <a:srgbClr val="D4D4D4"/>
                </a:solidFill>
                <a:latin typeface="Consolas" panose="020B0609020204030204" pitchFamily="49" charset="0"/>
              </a:rPr>
              <a:t> = </a:t>
            </a:r>
            <a:r>
              <a:rPr lang="pl-PL" dirty="0">
                <a:solidFill>
                  <a:srgbClr val="569CD6"/>
                </a:solidFill>
                <a:latin typeface="Consolas" panose="020B0609020204030204" pitchFamily="49" charset="0"/>
              </a:rPr>
              <a:t>new</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LoggerConfiguration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Enrich</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FromLogContext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WriteTo</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Seq</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"http://localhost:5341"</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CreateLogger</a:t>
            </a:r>
            <a:r>
              <a:rPr lang="pl-PL" dirty="0">
                <a:solidFill>
                  <a:srgbClr val="D4D4D4"/>
                </a:solidFill>
                <a:latin typeface="Consolas" panose="020B0609020204030204" pitchFamily="49" charset="0"/>
              </a:rPr>
              <a:t>();</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try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Information</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Starting</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up</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Build</a:t>
            </a:r>
            <a:r>
              <a:rPr lang="pl-PL" dirty="0">
                <a:solidFill>
                  <a:srgbClr val="D4D4D4"/>
                </a:solidFill>
                <a:latin typeface="Consolas" panose="020B0609020204030204" pitchFamily="49" charset="0"/>
              </a:rPr>
              <a:t>().</a:t>
            </a:r>
            <a:r>
              <a:rPr lang="pl-PL" dirty="0">
                <a:solidFill>
                  <a:srgbClr val="DCDCAA"/>
                </a:solidFill>
                <a:latin typeface="Consolas" panose="020B0609020204030204" pitchFamily="49" charset="0"/>
              </a:rPr>
              <a:t>Run</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catch</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Exception</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Fatal</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ex</a:t>
            </a:r>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"Host </a:t>
            </a:r>
            <a:r>
              <a:rPr lang="pl-PL" dirty="0" err="1">
                <a:solidFill>
                  <a:srgbClr val="CE9178"/>
                </a:solidFill>
                <a:latin typeface="Consolas" panose="020B0609020204030204" pitchFamily="49" charset="0"/>
              </a:rPr>
              <a:t>builder</a:t>
            </a:r>
            <a:r>
              <a:rPr lang="pl-PL" dirty="0">
                <a:solidFill>
                  <a:srgbClr val="CE9178"/>
                </a:solidFill>
                <a:latin typeface="Consolas" panose="020B0609020204030204" pitchFamily="49" charset="0"/>
              </a:rPr>
              <a:t> error"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finally</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CloseAndFlush</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45383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32</a:t>
            </a:fld>
            <a:endParaRPr lang="en-US" dirty="0"/>
          </a:p>
        </p:txBody>
      </p:sp>
      <p:sp>
        <p:nvSpPr>
          <p:cNvPr id="3" name="Text Placeholder 2"/>
          <p:cNvSpPr>
            <a:spLocks noGrp="1"/>
          </p:cNvSpPr>
          <p:nvPr>
            <p:ph type="body" sz="quarter" idx="17"/>
          </p:nvPr>
        </p:nvSpPr>
        <p:spPr>
          <a:xfrm>
            <a:off x="19896062" y="413228"/>
            <a:ext cx="3744416" cy="830997"/>
          </a:xfrm>
        </p:spPr>
        <p:txBody>
          <a:bodyPr anchor="ctr"/>
          <a:lstStyle/>
          <a:p>
            <a:r>
              <a:rPr lang="pl-PL" dirty="0" err="1"/>
              <a:t>Program.cs</a:t>
            </a:r>
            <a:endParaRPr lang="en-US" dirty="0"/>
          </a:p>
        </p:txBody>
      </p:sp>
      <p:sp>
        <p:nvSpPr>
          <p:cNvPr id="5" name="Text Placeholder 4"/>
          <p:cNvSpPr>
            <a:spLocks noGrp="1"/>
          </p:cNvSpPr>
          <p:nvPr>
            <p:ph type="body" sz="quarter" idx="30"/>
          </p:nvPr>
        </p:nvSpPr>
        <p:spPr>
          <a:xfrm>
            <a:off x="19509877" y="595994"/>
            <a:ext cx="295200" cy="489600"/>
          </a:xfrm>
        </p:spPr>
        <p:txBody>
          <a:bodyPr/>
          <a:lstStyle/>
          <a:p>
            <a:endParaRPr lang="en-US" dirty="0"/>
          </a:p>
        </p:txBody>
      </p:sp>
      <p:sp>
        <p:nvSpPr>
          <p:cNvPr id="12" name="pole tekstowe 11">
            <a:extLst>
              <a:ext uri="{FF2B5EF4-FFF2-40B4-BE49-F238E27FC236}">
                <a16:creationId xmlns:a16="http://schemas.microsoft.com/office/drawing/2014/main" id="{8F66C49C-81A9-4929-9D85-3F26673F6422}"/>
              </a:ext>
            </a:extLst>
          </p:cNvPr>
          <p:cNvSpPr txBox="1"/>
          <p:nvPr/>
        </p:nvSpPr>
        <p:spPr>
          <a:xfrm>
            <a:off x="1898869" y="8243339"/>
            <a:ext cx="22394488" cy="2860078"/>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UseSerilogRequestLogging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endParaRPr lang="pl-PL" dirty="0">
              <a:solidFill>
                <a:srgbClr val="D4D4D4"/>
              </a:solidFill>
              <a:latin typeface="Consolas" panose="020B0609020204030204" pitchFamily="49" charset="0"/>
            </a:endParaRPr>
          </a:p>
        </p:txBody>
      </p:sp>
      <p:sp>
        <p:nvSpPr>
          <p:cNvPr id="6" name="Text Placeholder 2">
            <a:extLst>
              <a:ext uri="{FF2B5EF4-FFF2-40B4-BE49-F238E27FC236}">
                <a16:creationId xmlns:a16="http://schemas.microsoft.com/office/drawing/2014/main" id="{A4D88725-919D-4C10-91C4-A68FB22DF8A6}"/>
              </a:ext>
            </a:extLst>
          </p:cNvPr>
          <p:cNvSpPr txBox="1">
            <a:spLocks/>
          </p:cNvSpPr>
          <p:nvPr/>
        </p:nvSpPr>
        <p:spPr>
          <a:xfrm>
            <a:off x="19896062" y="7360629"/>
            <a:ext cx="3744416"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1" i="0" kern="1200" spc="-48">
                <a:solidFill>
                  <a:schemeClr val="bg1"/>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Startup.cs</a:t>
            </a:r>
            <a:endParaRPr lang="en-US" dirty="0"/>
          </a:p>
        </p:txBody>
      </p:sp>
      <p:sp>
        <p:nvSpPr>
          <p:cNvPr id="7" name="pole tekstowe 6">
            <a:extLst>
              <a:ext uri="{FF2B5EF4-FFF2-40B4-BE49-F238E27FC236}">
                <a16:creationId xmlns:a16="http://schemas.microsoft.com/office/drawing/2014/main" id="{8BEED054-FCBB-4BFF-A46D-37EC4EB07F60}"/>
              </a:ext>
            </a:extLst>
          </p:cNvPr>
          <p:cNvSpPr txBox="1"/>
          <p:nvPr/>
        </p:nvSpPr>
        <p:spPr>
          <a:xfrm>
            <a:off x="1898869" y="1258020"/>
            <a:ext cx="22394488" cy="5074274"/>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static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IHostBuilder</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CreateHostBuilder</a:t>
            </a:r>
            <a:r>
              <a:rPr lang="pl-PL" dirty="0">
                <a:solidFill>
                  <a:srgbClr val="D4D4D4"/>
                </a:solidFill>
                <a:latin typeface="Consolas" panose="020B0609020204030204" pitchFamily="49" charset="0"/>
              </a:rPr>
              <a:t>(</a:t>
            </a:r>
            <a:r>
              <a:rPr lang="pl-PL" dirty="0">
                <a:solidFill>
                  <a:srgbClr val="569CD6"/>
                </a:solidFill>
                <a:latin typeface="Consolas" panose="020B0609020204030204" pitchFamily="49" charset="0"/>
              </a:rPr>
              <a:t>string</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Host</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CreateDefaultBuilder</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args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UseSerilog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ConfigureLogging</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logging</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ClearProviders</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logging</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AddConsole</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endParaRPr lang="pl-PL" dirty="0">
              <a:solidFill>
                <a:srgbClr val="D4D4D4"/>
              </a:solidFill>
              <a:latin typeface="Consolas" panose="020B0609020204030204" pitchFamily="49" charset="0"/>
            </a:endParaRPr>
          </a:p>
        </p:txBody>
      </p:sp>
      <p:pic>
        <p:nvPicPr>
          <p:cNvPr id="4" name="Obraz 3">
            <a:extLst>
              <a:ext uri="{FF2B5EF4-FFF2-40B4-BE49-F238E27FC236}">
                <a16:creationId xmlns:a16="http://schemas.microsoft.com/office/drawing/2014/main" id="{23FFF92F-1265-4AF2-846D-788CB4F922E7}"/>
              </a:ext>
            </a:extLst>
          </p:cNvPr>
          <p:cNvPicPr>
            <a:picLocks noChangeAspect="1"/>
          </p:cNvPicPr>
          <p:nvPr/>
        </p:nvPicPr>
        <p:blipFill>
          <a:blip r:embed="rId3"/>
          <a:stretch>
            <a:fillRect/>
          </a:stretch>
        </p:blipFill>
        <p:spPr>
          <a:xfrm>
            <a:off x="19506347" y="7532266"/>
            <a:ext cx="298730" cy="487722"/>
          </a:xfrm>
          <a:prstGeom prst="rect">
            <a:avLst/>
          </a:prstGeom>
        </p:spPr>
      </p:pic>
    </p:spTree>
    <p:extLst>
      <p:ext uri="{BB962C8B-B14F-4D97-AF65-F5344CB8AC3E}">
        <p14:creationId xmlns:p14="http://schemas.microsoft.com/office/powerpoint/2010/main" val="209218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77463B41-EF65-4D3B-8B7B-49C478BD05F6}"/>
              </a:ext>
            </a:extLst>
          </p:cNvPr>
          <p:cNvSpPr>
            <a:spLocks noGrp="1"/>
          </p:cNvSpPr>
          <p:nvPr>
            <p:ph type="body" sz="quarter" idx="17"/>
          </p:nvPr>
        </p:nvSpPr>
        <p:spPr/>
        <p:txBody>
          <a:bodyPr/>
          <a:lstStyle/>
          <a:p>
            <a:r>
              <a:rPr lang="pl-PL" dirty="0"/>
              <a:t>Serilog </a:t>
            </a:r>
            <a:r>
              <a:rPr lang="pl-PL" dirty="0" err="1"/>
              <a:t>console</a:t>
            </a:r>
            <a:r>
              <a:rPr lang="pl-PL" dirty="0"/>
              <a:t> </a:t>
            </a:r>
            <a:r>
              <a:rPr lang="pl-PL" dirty="0" err="1"/>
              <a:t>output</a:t>
            </a:r>
            <a:endParaRPr lang="pl-PL" dirty="0"/>
          </a:p>
        </p:txBody>
      </p:sp>
      <p:sp>
        <p:nvSpPr>
          <p:cNvPr id="4" name="Symbol zastępczy numeru slajdu 3">
            <a:extLst>
              <a:ext uri="{FF2B5EF4-FFF2-40B4-BE49-F238E27FC236}">
                <a16:creationId xmlns:a16="http://schemas.microsoft.com/office/drawing/2014/main" id="{B294883C-C2F1-4E71-AB39-626565391EA1}"/>
              </a:ext>
            </a:extLst>
          </p:cNvPr>
          <p:cNvSpPr>
            <a:spLocks noGrp="1"/>
          </p:cNvSpPr>
          <p:nvPr>
            <p:ph type="sldNum" sz="quarter" idx="4"/>
          </p:nvPr>
        </p:nvSpPr>
        <p:spPr/>
        <p:txBody>
          <a:bodyPr/>
          <a:lstStyle/>
          <a:p>
            <a:fld id="{48F63A3B-78C7-47BE-AE5E-E10140E04643}" type="slidenum">
              <a:rPr lang="en-US" smtClean="0"/>
              <a:pPr/>
              <a:t>33</a:t>
            </a:fld>
            <a:endParaRPr lang="en-US"/>
          </a:p>
        </p:txBody>
      </p:sp>
      <p:sp>
        <p:nvSpPr>
          <p:cNvPr id="9" name="Prostokąt 8">
            <a:extLst>
              <a:ext uri="{FF2B5EF4-FFF2-40B4-BE49-F238E27FC236}">
                <a16:creationId xmlns:a16="http://schemas.microsoft.com/office/drawing/2014/main" id="{46230B1B-6A47-4C3E-8F35-D671AB1808D6}"/>
              </a:ext>
            </a:extLst>
          </p:cNvPr>
          <p:cNvSpPr/>
          <p:nvPr/>
        </p:nvSpPr>
        <p:spPr>
          <a:xfrm>
            <a:off x="118938" y="217389"/>
            <a:ext cx="24144535" cy="11172289"/>
          </a:xfrm>
          <a:prstGeom prst="rect">
            <a:avLst/>
          </a:prstGeom>
        </p:spPr>
        <p:txBody>
          <a:bodyPr wrap="square">
            <a:spAutoFit/>
          </a:bodyPr>
          <a:lstStyle/>
          <a:p>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1.4184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21:22:26</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6.7854ms 200</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9.7714</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21:22:27</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18.262700000000002ms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http://localhost:5000/health</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9F1A5"/>
                </a:solidFill>
                <a:latin typeface="Consolas" panose="020B0609020204030204" pitchFamily="49" charset="0"/>
              </a:rPr>
              <a:t>WRN</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Any branched route has not been mapped.</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Executing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Executed endpoint '</a:t>
            </a:r>
            <a:r>
              <a:rPr lang="en-US" sz="3600" dirty="0">
                <a:solidFill>
                  <a:srgbClr val="61D6D6"/>
                </a:solidFill>
                <a:latin typeface="Consolas" panose="020B0609020204030204" pitchFamily="49" charset="0"/>
              </a:rPr>
              <a:t>Health checks</a:t>
            </a:r>
            <a:r>
              <a:rPr lang="en-US" sz="3600" dirty="0">
                <a:solidFill>
                  <a:srgbClr val="F2F2F2"/>
                </a:solidFill>
                <a:latin typeface="Consolas" panose="020B0609020204030204" pitchFamily="49" charset="0"/>
              </a:rPr>
              <a:t>'</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/health</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6.8392</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21:22:28</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14.2779ms 200 text/plain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starting HTTP/1.1 GET http://localhost:5000/api/team-members application/json</a:t>
            </a:r>
            <a:br>
              <a:rPr lang="en-US" sz="3600" dirty="0">
                <a:solidFill>
                  <a:srgbClr val="61D6D6"/>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ERR</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Endpoint 'team-members' is not allowed while using branched middleware pipeline.</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HTTP </a:t>
            </a:r>
            <a:r>
              <a:rPr lang="en-US" sz="3600" dirty="0">
                <a:solidFill>
                  <a:srgbClr val="61D6D6"/>
                </a:solidFill>
                <a:latin typeface="Consolas" panose="020B0609020204030204" pitchFamily="49" charset="0"/>
              </a:rPr>
              <a:t>GET</a:t>
            </a:r>
            <a:r>
              <a:rPr lang="en-US" sz="3600" dirty="0">
                <a:solidFill>
                  <a:srgbClr val="F2F2F2"/>
                </a:solidFill>
                <a:latin typeface="Consolas" panose="020B0609020204030204" pitchFamily="49" charset="0"/>
              </a:rPr>
              <a:t> </a:t>
            </a:r>
            <a:r>
              <a:rPr lang="en-US" sz="3600" dirty="0">
                <a:solidFill>
                  <a:srgbClr val="61D6D6"/>
                </a:solidFill>
                <a:latin typeface="Consolas" panose="020B0609020204030204" pitchFamily="49" charset="0"/>
              </a:rPr>
              <a:t>/</a:t>
            </a:r>
            <a:r>
              <a:rPr lang="en-US" sz="3600" dirty="0" err="1">
                <a:solidFill>
                  <a:srgbClr val="61D6D6"/>
                </a:solidFill>
                <a:latin typeface="Consolas" panose="020B0609020204030204" pitchFamily="49" charset="0"/>
              </a:rPr>
              <a:t>api</a:t>
            </a:r>
            <a:r>
              <a:rPr lang="en-US" sz="3600" dirty="0">
                <a:solidFill>
                  <a:srgbClr val="61D6D6"/>
                </a:solidFill>
                <a:latin typeface="Consolas" panose="020B0609020204030204" pitchFamily="49" charset="0"/>
              </a:rPr>
              <a:t>/team-members</a:t>
            </a:r>
            <a:r>
              <a:rPr lang="en-US" sz="3600" dirty="0">
                <a:solidFill>
                  <a:srgbClr val="F2F2F2"/>
                </a:solidFill>
                <a:latin typeface="Consolas" panose="020B0609020204030204" pitchFamily="49" charset="0"/>
              </a:rPr>
              <a:t> responded </a:t>
            </a:r>
            <a:r>
              <a:rPr lang="en-US" sz="3600" dirty="0">
                <a:solidFill>
                  <a:srgbClr val="B4009E"/>
                </a:solidFill>
                <a:latin typeface="Consolas" panose="020B0609020204030204" pitchFamily="49" charset="0"/>
              </a:rPr>
              <a:t>200</a:t>
            </a:r>
            <a:r>
              <a:rPr lang="en-US" sz="3600" dirty="0">
                <a:solidFill>
                  <a:srgbClr val="F2F2F2"/>
                </a:solidFill>
                <a:latin typeface="Consolas" panose="020B0609020204030204" pitchFamily="49" charset="0"/>
              </a:rPr>
              <a:t> in </a:t>
            </a:r>
            <a:r>
              <a:rPr lang="en-US" sz="3600" dirty="0">
                <a:solidFill>
                  <a:srgbClr val="B4009E"/>
                </a:solidFill>
                <a:latin typeface="Consolas" panose="020B0609020204030204" pitchFamily="49" charset="0"/>
              </a:rPr>
              <a:t>1.9388</a:t>
            </a:r>
            <a:r>
              <a:rPr lang="en-US" sz="3600" dirty="0">
                <a:solidFill>
                  <a:srgbClr val="F2F2F2"/>
                </a:solidFill>
                <a:latin typeface="Consolas" panose="020B0609020204030204" pitchFamily="49" charset="0"/>
              </a:rPr>
              <a:t> </a:t>
            </a:r>
            <a:r>
              <a:rPr lang="en-US" sz="3600" dirty="0" err="1">
                <a:solidFill>
                  <a:srgbClr val="F2F2F2"/>
                </a:solidFill>
                <a:latin typeface="Consolas" panose="020B0609020204030204" pitchFamily="49" charset="0"/>
              </a:rPr>
              <a:t>ms</a:t>
            </a:r>
            <a:br>
              <a:rPr lang="en-US" sz="3600" dirty="0">
                <a:solidFill>
                  <a:srgbClr val="F2F2F2"/>
                </a:solidFill>
                <a:latin typeface="Consolas" panose="020B0609020204030204" pitchFamily="49" charset="0"/>
              </a:rPr>
            </a:br>
            <a:r>
              <a:rPr lang="en-US" sz="3600" dirty="0">
                <a:solidFill>
                  <a:srgbClr val="767676"/>
                </a:solidFill>
                <a:latin typeface="Consolas" panose="020B0609020204030204" pitchFamily="49" charset="0"/>
              </a:rPr>
              <a:t>[</a:t>
            </a:r>
            <a:r>
              <a:rPr lang="en-US" sz="3600" dirty="0">
                <a:solidFill>
                  <a:srgbClr val="CCCCCC"/>
                </a:solidFill>
                <a:latin typeface="Consolas" panose="020B0609020204030204" pitchFamily="49" charset="0"/>
              </a:rPr>
              <a:t>21:22:29</a:t>
            </a:r>
            <a:r>
              <a:rPr lang="en-US" sz="3600" dirty="0">
                <a:solidFill>
                  <a:srgbClr val="767676"/>
                </a:solidFill>
                <a:latin typeface="Consolas" panose="020B0609020204030204" pitchFamily="49" charset="0"/>
              </a:rPr>
              <a:t> </a:t>
            </a:r>
            <a:r>
              <a:rPr lang="en-US" sz="3600" dirty="0">
                <a:solidFill>
                  <a:srgbClr val="F2F2F2"/>
                </a:solidFill>
                <a:latin typeface="Consolas" panose="020B0609020204030204" pitchFamily="49" charset="0"/>
              </a:rPr>
              <a:t>INF</a:t>
            </a:r>
            <a:r>
              <a:rPr lang="en-US" sz="3600" dirty="0">
                <a:solidFill>
                  <a:srgbClr val="767676"/>
                </a:solidFill>
                <a:latin typeface="Consolas" panose="020B0609020204030204" pitchFamily="49" charset="0"/>
              </a:rPr>
              <a:t>] </a:t>
            </a:r>
            <a:r>
              <a:rPr lang="en-US" sz="3600" dirty="0">
                <a:solidFill>
                  <a:srgbClr val="61D6D6"/>
                </a:solidFill>
                <a:latin typeface="Consolas" panose="020B0609020204030204" pitchFamily="49" charset="0"/>
              </a:rPr>
              <a:t>Request finished in 10.090300000000001ms 200</a:t>
            </a:r>
            <a:endParaRPr lang="en-US" sz="3600" dirty="0">
              <a:effectLst/>
              <a:latin typeface="Consolas" panose="020B0609020204030204" pitchFamily="49" charset="0"/>
            </a:endParaRPr>
          </a:p>
        </p:txBody>
      </p:sp>
    </p:spTree>
    <p:extLst>
      <p:ext uri="{BB962C8B-B14F-4D97-AF65-F5344CB8AC3E}">
        <p14:creationId xmlns:p14="http://schemas.microsoft.com/office/powerpoint/2010/main" val="1282227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ymbol zastępczy obrazu 8">
            <a:extLst>
              <a:ext uri="{FF2B5EF4-FFF2-40B4-BE49-F238E27FC236}">
                <a16:creationId xmlns:a16="http://schemas.microsoft.com/office/drawing/2014/main" id="{EF147512-8792-46B9-A47F-60660FC45D45}"/>
              </a:ext>
            </a:extLst>
          </p:cNvPr>
          <p:cNvSpPr>
            <a:spLocks noGrp="1"/>
          </p:cNvSpPr>
          <p:nvPr>
            <p:ph type="pic" sz="quarter" idx="10"/>
          </p:nvPr>
        </p:nvSpPr>
        <p:spPr/>
      </p:sp>
      <p:pic>
        <p:nvPicPr>
          <p:cNvPr id="10" name="Obraz 9">
            <a:extLst>
              <a:ext uri="{FF2B5EF4-FFF2-40B4-BE49-F238E27FC236}">
                <a16:creationId xmlns:a16="http://schemas.microsoft.com/office/drawing/2014/main" id="{E5F459E7-809F-469F-A651-D6FC14759B5C}"/>
              </a:ext>
            </a:extLst>
          </p:cNvPr>
          <p:cNvPicPr>
            <a:picLocks noChangeAspect="1"/>
          </p:cNvPicPr>
          <p:nvPr/>
        </p:nvPicPr>
        <p:blipFill>
          <a:blip r:embed="rId2"/>
          <a:stretch>
            <a:fillRect/>
          </a:stretch>
        </p:blipFill>
        <p:spPr>
          <a:xfrm>
            <a:off x="885950" y="2412000"/>
            <a:ext cx="22608000" cy="11272249"/>
          </a:xfrm>
          <a:prstGeom prst="rect">
            <a:avLst/>
          </a:prstGeom>
        </p:spPr>
      </p:pic>
    </p:spTree>
    <p:extLst>
      <p:ext uri="{BB962C8B-B14F-4D97-AF65-F5344CB8AC3E}">
        <p14:creationId xmlns:p14="http://schemas.microsoft.com/office/powerpoint/2010/main" val="3003139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BB036F48-1B5E-4BB0-9D99-0534971325C6}"/>
              </a:ext>
            </a:extLst>
          </p:cNvPr>
          <p:cNvSpPr>
            <a:spLocks noGrp="1"/>
          </p:cNvSpPr>
          <p:nvPr>
            <p:ph type="body" sz="quarter" idx="17"/>
          </p:nvPr>
        </p:nvSpPr>
        <p:spPr/>
        <p:txBody>
          <a:bodyPr/>
          <a:lstStyle/>
          <a:p>
            <a:r>
              <a:rPr lang="pl-PL" dirty="0"/>
              <a:t>https://datalust.co/seq</a:t>
            </a:r>
          </a:p>
        </p:txBody>
      </p:sp>
      <p:sp>
        <p:nvSpPr>
          <p:cNvPr id="3" name="Symbol zastępczy numeru slajdu 2">
            <a:extLst>
              <a:ext uri="{FF2B5EF4-FFF2-40B4-BE49-F238E27FC236}">
                <a16:creationId xmlns:a16="http://schemas.microsoft.com/office/drawing/2014/main" id="{D20A8CA8-EABC-4F49-A9CB-5CC5BDF0955A}"/>
              </a:ext>
            </a:extLst>
          </p:cNvPr>
          <p:cNvSpPr>
            <a:spLocks noGrp="1"/>
          </p:cNvSpPr>
          <p:nvPr>
            <p:ph type="sldNum" sz="quarter" idx="4"/>
          </p:nvPr>
        </p:nvSpPr>
        <p:spPr/>
        <p:txBody>
          <a:bodyPr/>
          <a:lstStyle/>
          <a:p>
            <a:fld id="{48F63A3B-78C7-47BE-AE5E-E10140E04643}" type="slidenum">
              <a:rPr lang="en-US" smtClean="0"/>
              <a:pPr/>
              <a:t>35</a:t>
            </a:fld>
            <a:endParaRPr lang="en-US"/>
          </a:p>
        </p:txBody>
      </p:sp>
      <p:sp>
        <p:nvSpPr>
          <p:cNvPr id="4" name="Symbol zastępczy tekstu 3">
            <a:extLst>
              <a:ext uri="{FF2B5EF4-FFF2-40B4-BE49-F238E27FC236}">
                <a16:creationId xmlns:a16="http://schemas.microsoft.com/office/drawing/2014/main" id="{1F5B1A82-8219-42F3-8FE5-E374CB95B225}"/>
              </a:ext>
            </a:extLst>
          </p:cNvPr>
          <p:cNvSpPr>
            <a:spLocks noGrp="1"/>
          </p:cNvSpPr>
          <p:nvPr>
            <p:ph type="body" sz="quarter" idx="18"/>
          </p:nvPr>
        </p:nvSpPr>
        <p:spPr/>
        <p:txBody>
          <a:bodyPr>
            <a:normAutofit fontScale="92500"/>
          </a:bodyPr>
          <a:lstStyle/>
          <a:p>
            <a:r>
              <a:rPr lang="en-US" dirty="0"/>
              <a:t>Seq creates the visibility you need to quickly identify and diagnose problems in complex applications and microservices.</a:t>
            </a:r>
          </a:p>
          <a:p>
            <a:endParaRPr lang="pl-PL" dirty="0"/>
          </a:p>
        </p:txBody>
      </p:sp>
    </p:spTree>
    <p:extLst>
      <p:ext uri="{BB962C8B-B14F-4D97-AF65-F5344CB8AC3E}">
        <p14:creationId xmlns:p14="http://schemas.microsoft.com/office/powerpoint/2010/main" val="397128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36</a:t>
            </a:fld>
            <a:endParaRPr lang="en-US"/>
          </a:p>
        </p:txBody>
      </p:sp>
      <p:sp>
        <p:nvSpPr>
          <p:cNvPr id="3" name="Title 2"/>
          <p:cNvSpPr>
            <a:spLocks noGrp="1"/>
          </p:cNvSpPr>
          <p:nvPr>
            <p:ph type="ctrTitle"/>
          </p:nvPr>
        </p:nvSpPr>
        <p:spPr/>
        <p:txBody>
          <a:bodyPr anchor="ctr"/>
          <a:lstStyle/>
          <a:p>
            <a:r>
              <a:rPr lang="pl-PL" dirty="0" err="1"/>
              <a:t>Quick</a:t>
            </a:r>
            <a:r>
              <a:rPr lang="pl-PL" dirty="0"/>
              <a:t> start with </a:t>
            </a:r>
            <a:r>
              <a:rPr lang="pl-PL" dirty="0" err="1"/>
              <a:t>Seq</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Install</a:t>
            </a:r>
            <a:r>
              <a:rPr lang="pl-PL" sz="6000" b="1" dirty="0">
                <a:latin typeface="Arial" charset="0"/>
                <a:ea typeface="Arial" charset="0"/>
                <a:cs typeface="Arial" charset="0"/>
              </a:rPr>
              <a:t> </a:t>
            </a:r>
            <a:r>
              <a:rPr lang="pl-PL" sz="6000" b="1" dirty="0" err="1">
                <a:latin typeface="Arial" charset="0"/>
                <a:ea typeface="Arial" charset="0"/>
                <a:cs typeface="Arial" charset="0"/>
              </a:rPr>
              <a:t>Seq</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The </a:t>
            </a:r>
            <a:r>
              <a:rPr lang="pl-PL" dirty="0" err="1">
                <a:latin typeface="Arial" charset="0"/>
                <a:ea typeface="Arial" charset="0"/>
                <a:cs typeface="Arial" charset="0"/>
              </a:rPr>
              <a:t>Seq</a:t>
            </a:r>
            <a:r>
              <a:rPr lang="pl-PL" dirty="0">
                <a:latin typeface="Arial" charset="0"/>
                <a:ea typeface="Arial" charset="0"/>
                <a:cs typeface="Arial" charset="0"/>
              </a:rPr>
              <a:t> </a:t>
            </a:r>
            <a:r>
              <a:rPr lang="pl-PL" dirty="0" err="1">
                <a:latin typeface="Arial" charset="0"/>
                <a:ea typeface="Arial" charset="0"/>
                <a:cs typeface="Arial" charset="0"/>
              </a:rPr>
              <a:t>server</a:t>
            </a:r>
            <a:r>
              <a:rPr lang="pl-PL" dirty="0">
                <a:latin typeface="Arial" charset="0"/>
                <a:ea typeface="Arial" charset="0"/>
                <a:cs typeface="Arial" charset="0"/>
              </a:rPr>
              <a:t> </a:t>
            </a:r>
            <a:r>
              <a:rPr lang="pl-PL" dirty="0" err="1">
                <a:latin typeface="Arial" charset="0"/>
                <a:ea typeface="Arial" charset="0"/>
                <a:cs typeface="Arial" charset="0"/>
              </a:rPr>
              <a:t>can</a:t>
            </a:r>
            <a:r>
              <a:rPr lang="pl-PL" dirty="0">
                <a:latin typeface="Arial" charset="0"/>
                <a:ea typeface="Arial" charset="0"/>
                <a:cs typeface="Arial" charset="0"/>
              </a:rPr>
              <a:t> be </a:t>
            </a:r>
            <a:r>
              <a:rPr lang="pl-PL" dirty="0" err="1">
                <a:latin typeface="Arial" charset="0"/>
                <a:ea typeface="Arial" charset="0"/>
                <a:cs typeface="Arial" charset="0"/>
              </a:rPr>
              <a:t>installed</a:t>
            </a:r>
            <a:r>
              <a:rPr lang="pl-PL" dirty="0">
                <a:latin typeface="Arial" charset="0"/>
                <a:ea typeface="Arial" charset="0"/>
                <a:cs typeface="Arial" charset="0"/>
              </a:rPr>
              <a:t> on </a:t>
            </a:r>
            <a:r>
              <a:rPr lang="pl-PL" dirty="0" err="1">
                <a:latin typeface="Arial" charset="0"/>
                <a:ea typeface="Arial" charset="0"/>
                <a:cs typeface="Arial" charset="0"/>
              </a:rPr>
              <a:t>windows</a:t>
            </a:r>
            <a:r>
              <a:rPr lang="pl-PL" dirty="0">
                <a:latin typeface="Arial" charset="0"/>
                <a:ea typeface="Arial" charset="0"/>
                <a:cs typeface="Arial" charset="0"/>
              </a:rPr>
              <a:t> </a:t>
            </a:r>
            <a:r>
              <a:rPr lang="pl-PL" dirty="0" err="1">
                <a:latin typeface="Arial" charset="0"/>
                <a:ea typeface="Arial" charset="0"/>
                <a:cs typeface="Arial" charset="0"/>
              </a:rPr>
              <a:t>or</a:t>
            </a:r>
            <a:r>
              <a:rPr lang="pl-PL" dirty="0">
                <a:latin typeface="Arial" charset="0"/>
                <a:ea typeface="Arial" charset="0"/>
                <a:cs typeface="Arial" charset="0"/>
              </a:rPr>
              <a:t> </a:t>
            </a:r>
            <a:r>
              <a:rPr lang="pl-PL" dirty="0" err="1">
                <a:latin typeface="Arial" charset="0"/>
                <a:ea typeface="Arial" charset="0"/>
                <a:cs typeface="Arial" charset="0"/>
              </a:rPr>
              <a:t>started</a:t>
            </a:r>
            <a:r>
              <a:rPr lang="pl-PL" dirty="0">
                <a:latin typeface="Arial" charset="0"/>
                <a:ea typeface="Arial" charset="0"/>
                <a:cs typeface="Arial" charset="0"/>
              </a:rPr>
              <a:t> from </a:t>
            </a:r>
            <a:r>
              <a:rPr lang="pl-PL" dirty="0" err="1">
                <a:latin typeface="Arial" charset="0"/>
                <a:ea typeface="Arial" charset="0"/>
                <a:cs typeface="Arial" charset="0"/>
              </a:rPr>
              <a:t>linux-based</a:t>
            </a:r>
            <a:r>
              <a:rPr lang="pl-PL" dirty="0">
                <a:latin typeface="Arial" charset="0"/>
                <a:ea typeface="Arial" charset="0"/>
                <a:cs typeface="Arial" charset="0"/>
              </a:rPr>
              <a:t> </a:t>
            </a:r>
            <a:r>
              <a:rPr lang="pl-PL" dirty="0" err="1">
                <a:latin typeface="Arial" charset="0"/>
                <a:ea typeface="Arial" charset="0"/>
                <a:cs typeface="Arial" charset="0"/>
              </a:rPr>
              <a:t>docker</a:t>
            </a:r>
            <a:r>
              <a:rPr lang="pl-PL" dirty="0">
                <a:latin typeface="Arial" charset="0"/>
                <a:ea typeface="Arial" charset="0"/>
                <a:cs typeface="Arial" charset="0"/>
              </a:rPr>
              <a:t> image.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996782" cy="2123658"/>
          </a:xfrm>
        </p:spPr>
        <p:txBody>
          <a:bodyPr/>
          <a:lstStyle/>
          <a:p>
            <a:r>
              <a:rPr lang="pl-PL" b="1" dirty="0">
                <a:latin typeface="Arial" charset="0"/>
                <a:ea typeface="Arial" charset="0"/>
                <a:cs typeface="Arial" charset="0"/>
              </a:rPr>
              <a:t>Open in </a:t>
            </a:r>
            <a:r>
              <a:rPr lang="pl-PL" b="1" dirty="0" err="1">
                <a:latin typeface="Arial" charset="0"/>
                <a:ea typeface="Arial" charset="0"/>
                <a:cs typeface="Arial" charset="0"/>
              </a:rPr>
              <a:t>browser</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a:latin typeface="Arial" charset="0"/>
                <a:ea typeface="Arial" charset="0"/>
                <a:cs typeface="Arial" charset="0"/>
              </a:rPr>
              <a:t>Open </a:t>
            </a:r>
            <a:r>
              <a:rPr lang="pl-PL" sz="3600" dirty="0" err="1">
                <a:latin typeface="Arial" charset="0"/>
                <a:ea typeface="Arial" charset="0"/>
                <a:cs typeface="Arial" charset="0"/>
              </a:rPr>
              <a:t>Seq</a:t>
            </a:r>
            <a:r>
              <a:rPr lang="pl-PL" sz="3600" dirty="0">
                <a:latin typeface="Arial" charset="0"/>
                <a:ea typeface="Arial" charset="0"/>
                <a:cs typeface="Arial" charset="0"/>
              </a:rPr>
              <a:t> in </a:t>
            </a:r>
            <a:r>
              <a:rPr lang="pl-PL" sz="3600" dirty="0" err="1">
                <a:latin typeface="Arial" charset="0"/>
                <a:ea typeface="Arial" charset="0"/>
                <a:cs typeface="Arial" charset="0"/>
              </a:rPr>
              <a:t>browser</a:t>
            </a:r>
            <a:r>
              <a:rPr lang="pl-PL" sz="3600" dirty="0">
                <a:latin typeface="Arial" charset="0"/>
                <a:ea typeface="Arial" charset="0"/>
                <a:cs typeface="Arial" charset="0"/>
              </a:rPr>
              <a:t> to </a:t>
            </a:r>
            <a:r>
              <a:rPr lang="pl-PL" sz="3600" dirty="0" err="1">
                <a:latin typeface="Arial" charset="0"/>
                <a:ea typeface="Arial" charset="0"/>
                <a:cs typeface="Arial" charset="0"/>
              </a:rPr>
              <a:t>see</a:t>
            </a:r>
            <a:r>
              <a:rPr lang="pl-PL" sz="3600" dirty="0">
                <a:latin typeface="Arial" charset="0"/>
                <a:ea typeface="Arial" charset="0"/>
                <a:cs typeface="Arial" charset="0"/>
              </a:rPr>
              <a:t> </a:t>
            </a:r>
            <a:r>
              <a:rPr lang="pl-PL" sz="3600" dirty="0" err="1">
                <a:latin typeface="Arial" charset="0"/>
                <a:ea typeface="Arial" charset="0"/>
                <a:cs typeface="Arial" charset="0"/>
              </a:rPr>
              <a:t>logs</a:t>
            </a:r>
            <a:r>
              <a:rPr lang="pl-PL" sz="3600" dirty="0">
                <a:latin typeface="Arial" charset="0"/>
                <a:ea typeface="Arial" charset="0"/>
                <a:cs typeface="Arial" charset="0"/>
              </a:rPr>
              <a:t>. By </a:t>
            </a:r>
            <a:r>
              <a:rPr lang="pl-PL" sz="3600" dirty="0" err="1">
                <a:latin typeface="Arial" charset="0"/>
                <a:ea typeface="Arial" charset="0"/>
                <a:cs typeface="Arial" charset="0"/>
              </a:rPr>
              <a:t>default</a:t>
            </a:r>
            <a:r>
              <a:rPr lang="pl-PL" sz="3600" dirty="0">
                <a:latin typeface="Arial" charset="0"/>
                <a:ea typeface="Arial" charset="0"/>
                <a:cs typeface="Arial" charset="0"/>
              </a:rPr>
              <a:t> </a:t>
            </a:r>
            <a:r>
              <a:rPr lang="pl-PL" sz="3600" dirty="0" err="1">
                <a:latin typeface="Arial" charset="0"/>
                <a:ea typeface="Arial" charset="0"/>
                <a:cs typeface="Arial" charset="0"/>
              </a:rPr>
              <a:t>it</a:t>
            </a:r>
            <a:r>
              <a:rPr lang="pl-PL" sz="3600" dirty="0">
                <a:latin typeface="Arial" charset="0"/>
                <a:ea typeface="Arial" charset="0"/>
                <a:cs typeface="Arial" charset="0"/>
              </a:rPr>
              <a:t> </a:t>
            </a:r>
            <a:r>
              <a:rPr lang="pl-PL" sz="3600" dirty="0" err="1">
                <a:latin typeface="Arial" charset="0"/>
                <a:ea typeface="Arial" charset="0"/>
                <a:cs typeface="Arial" charset="0"/>
              </a:rPr>
              <a:t>starts</a:t>
            </a:r>
            <a:r>
              <a:rPr lang="pl-PL" sz="3600" dirty="0">
                <a:latin typeface="Arial" charset="0"/>
                <a:ea typeface="Arial" charset="0"/>
                <a:cs typeface="Arial" charset="0"/>
              </a:rPr>
              <a:t> on http://localhost:5341.</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pl-PL" b="1" dirty="0">
                <a:latin typeface="Arial" charset="0"/>
                <a:ea typeface="Arial" charset="0"/>
                <a:cs typeface="Arial" charset="0"/>
              </a:rPr>
              <a:t>Connect </a:t>
            </a:r>
            <a:r>
              <a:rPr lang="pl-PL" b="1" dirty="0" err="1">
                <a:latin typeface="Arial" charset="0"/>
                <a:ea typeface="Arial" charset="0"/>
                <a:cs typeface="Arial" charset="0"/>
              </a:rPr>
              <a:t>logger</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In Serilog, </a:t>
            </a:r>
            <a:r>
              <a:rPr lang="pl-PL" sz="3600" dirty="0" err="1">
                <a:latin typeface="Arial" charset="0"/>
                <a:ea typeface="Arial" charset="0"/>
                <a:cs typeface="Arial" charset="0"/>
              </a:rPr>
              <a:t>there</a:t>
            </a:r>
            <a:r>
              <a:rPr lang="pl-PL" sz="3600" dirty="0">
                <a:latin typeface="Arial" charset="0"/>
                <a:ea typeface="Arial" charset="0"/>
                <a:cs typeface="Arial" charset="0"/>
              </a:rPr>
              <a:t> </a:t>
            </a:r>
            <a:r>
              <a:rPr lang="pl-PL" sz="3600" dirty="0" err="1">
                <a:latin typeface="Arial" charset="0"/>
                <a:ea typeface="Arial" charset="0"/>
                <a:cs typeface="Arial" charset="0"/>
              </a:rPr>
              <a:t>is</a:t>
            </a:r>
            <a:r>
              <a:rPr lang="pl-PL" sz="3600" dirty="0">
                <a:latin typeface="Arial" charset="0"/>
                <a:ea typeface="Arial" charset="0"/>
                <a:cs typeface="Arial" charset="0"/>
              </a:rPr>
              <a:t> </a:t>
            </a:r>
            <a:r>
              <a:rPr lang="pl-PL" sz="3600" dirty="0" err="1">
                <a:latin typeface="Arial" charset="0"/>
                <a:ea typeface="Arial" charset="0"/>
                <a:cs typeface="Arial" charset="0"/>
              </a:rPr>
              <a:t>only</a:t>
            </a:r>
            <a:r>
              <a:rPr lang="pl-PL" sz="3600" dirty="0">
                <a:latin typeface="Arial" charset="0"/>
                <a:ea typeface="Arial" charset="0"/>
                <a:cs typeface="Arial" charset="0"/>
              </a:rPr>
              <a:t> one </a:t>
            </a:r>
            <a:r>
              <a:rPr lang="pl-PL" sz="3600" dirty="0" err="1">
                <a:latin typeface="Arial" charset="0"/>
                <a:ea typeface="Arial" charset="0"/>
                <a:cs typeface="Arial" charset="0"/>
              </a:rPr>
              <a:t>additional</a:t>
            </a:r>
            <a:r>
              <a:rPr lang="pl-PL" sz="3600" dirty="0">
                <a:latin typeface="Arial" charset="0"/>
                <a:ea typeface="Arial" charset="0"/>
                <a:cs typeface="Arial" charset="0"/>
              </a:rPr>
              <a:t> </a:t>
            </a:r>
            <a:r>
              <a:rPr lang="pl-PL" sz="3600" dirty="0" err="1">
                <a:latin typeface="Arial" charset="0"/>
                <a:ea typeface="Arial" charset="0"/>
                <a:cs typeface="Arial" charset="0"/>
              </a:rPr>
              <a:t>configuration</a:t>
            </a:r>
            <a:r>
              <a:rPr lang="pl-PL" sz="3600" dirty="0">
                <a:latin typeface="Arial" charset="0"/>
                <a:ea typeface="Arial" charset="0"/>
                <a:cs typeface="Arial" charset="0"/>
              </a:rPr>
              <a:t> </a:t>
            </a:r>
            <a:r>
              <a:rPr lang="pl-PL" sz="3600" dirty="0" err="1">
                <a:latin typeface="Arial" charset="0"/>
                <a:ea typeface="Arial" charset="0"/>
                <a:cs typeface="Arial" charset="0"/>
              </a:rPr>
              <a:t>line</a:t>
            </a:r>
            <a:r>
              <a:rPr lang="pl-PL" sz="3600" dirty="0">
                <a:latin typeface="Arial" charset="0"/>
                <a:ea typeface="Arial" charset="0"/>
                <a:cs typeface="Arial" charset="0"/>
              </a:rPr>
              <a:t> </a:t>
            </a:r>
            <a:r>
              <a:rPr lang="pl-PL" sz="3600" dirty="0" err="1">
                <a:latin typeface="Arial" charset="0"/>
                <a:ea typeface="Arial" charset="0"/>
                <a:cs typeface="Arial" charset="0"/>
              </a:rPr>
              <a:t>that</a:t>
            </a:r>
            <a:r>
              <a:rPr lang="pl-PL" sz="3600" dirty="0">
                <a:latin typeface="Arial" charset="0"/>
                <a:ea typeface="Arial" charset="0"/>
                <a:cs typeface="Arial" charset="0"/>
              </a:rPr>
              <a:t> </a:t>
            </a:r>
            <a:r>
              <a:rPr lang="pl-PL" sz="3600" dirty="0" err="1">
                <a:latin typeface="Arial" charset="0"/>
                <a:ea typeface="Arial" charset="0"/>
                <a:cs typeface="Arial" charset="0"/>
              </a:rPr>
              <a:t>adds</a:t>
            </a:r>
            <a:r>
              <a:rPr lang="pl-PL" sz="3600" dirty="0">
                <a:latin typeface="Arial" charset="0"/>
                <a:ea typeface="Arial" charset="0"/>
                <a:cs typeface="Arial" charset="0"/>
              </a:rPr>
              <a:t> a </a:t>
            </a:r>
            <a:r>
              <a:rPr lang="pl-PL" sz="3600" dirty="0" err="1">
                <a:latin typeface="Arial" charset="0"/>
                <a:ea typeface="Arial" charset="0"/>
                <a:cs typeface="Arial" charset="0"/>
              </a:rPr>
              <a:t>sink</a:t>
            </a:r>
            <a:r>
              <a:rPr lang="pl-PL" sz="3600" dirty="0">
                <a:latin typeface="Arial" charset="0"/>
                <a:ea typeface="Arial" charset="0"/>
                <a:cs typeface="Arial" charset="0"/>
              </a:rPr>
              <a:t> to </a:t>
            </a:r>
            <a:r>
              <a:rPr lang="pl-PL" sz="3600" dirty="0" err="1">
                <a:latin typeface="Arial" charset="0"/>
                <a:ea typeface="Arial" charset="0"/>
                <a:cs typeface="Arial" charset="0"/>
              </a:rPr>
              <a:t>Seq</a:t>
            </a:r>
            <a:r>
              <a:rPr lang="pl-PL" sz="3600" dirty="0">
                <a:latin typeface="Arial" charset="0"/>
                <a:ea typeface="Arial" charset="0"/>
                <a:cs typeface="Arial" charset="0"/>
              </a:rPr>
              <a:t> </a:t>
            </a:r>
            <a:r>
              <a:rPr lang="pl-PL" sz="3600" dirty="0" err="1">
                <a:latin typeface="Arial" charset="0"/>
                <a:ea typeface="Arial" charset="0"/>
                <a:cs typeface="Arial" charset="0"/>
              </a:rPr>
              <a:t>according</a:t>
            </a:r>
            <a:r>
              <a:rPr lang="pl-PL" sz="3600" dirty="0">
                <a:latin typeface="Arial" charset="0"/>
                <a:ea typeface="Arial" charset="0"/>
                <a:cs typeface="Arial" charset="0"/>
              </a:rPr>
              <a:t> to the </a:t>
            </a:r>
            <a:r>
              <a:rPr lang="pl-PL" sz="3600" dirty="0" err="1">
                <a:latin typeface="Arial" charset="0"/>
                <a:ea typeface="Arial" charset="0"/>
                <a:cs typeface="Arial" charset="0"/>
              </a:rPr>
              <a:t>given</a:t>
            </a:r>
            <a:r>
              <a:rPr lang="pl-PL" sz="3600" dirty="0">
                <a:latin typeface="Arial" charset="0"/>
                <a:ea typeface="Arial" charset="0"/>
                <a:cs typeface="Arial" charset="0"/>
              </a:rPr>
              <a:t> ULR.</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4192010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pl-PL" dirty="0"/>
              <a:t>https://github.com/januszmarcinik</a:t>
            </a:r>
            <a:endParaRPr lang="en-US" dirty="0"/>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a:extLst>
              <a:ext uri="{FF2B5EF4-FFF2-40B4-BE49-F238E27FC236}">
                <a16:creationId xmlns:a16="http://schemas.microsoft.com/office/drawing/2014/main" id="{8B577AFD-A3C3-4AA8-A8DF-62496039FEF4}"/>
              </a:ext>
            </a:extLst>
          </p:cNvPr>
          <p:cNvSpPr>
            <a:spLocks noGrp="1"/>
          </p:cNvSpPr>
          <p:nvPr>
            <p:ph type="body" sz="quarter" idx="17"/>
          </p:nvPr>
        </p:nvSpPr>
        <p:spPr/>
        <p:txBody>
          <a:bodyPr/>
          <a:lstStyle/>
          <a:p>
            <a:r>
              <a:rPr lang="pl-PL" dirty="0" err="1"/>
              <a:t>Turn</a:t>
            </a:r>
            <a:r>
              <a:rPr lang="pl-PL" dirty="0"/>
              <a:t> on </a:t>
            </a:r>
            <a:r>
              <a:rPr lang="pl-PL" dirty="0" err="1"/>
              <a:t>controllers</a:t>
            </a:r>
            <a:r>
              <a:rPr lang="pl-PL" dirty="0"/>
              <a:t> </a:t>
            </a:r>
            <a:r>
              <a:rPr lang="pl-PL" dirty="0" err="1"/>
              <a:t>support</a:t>
            </a:r>
            <a:endParaRPr lang="pl-PL" dirty="0"/>
          </a:p>
        </p:txBody>
      </p:sp>
      <p:sp>
        <p:nvSpPr>
          <p:cNvPr id="4" name="Symbol zastępczy numeru slajdu 3">
            <a:extLst>
              <a:ext uri="{FF2B5EF4-FFF2-40B4-BE49-F238E27FC236}">
                <a16:creationId xmlns:a16="http://schemas.microsoft.com/office/drawing/2014/main" id="{1E99FF8D-A2FE-4272-A786-4346E7EE7513}"/>
              </a:ext>
            </a:extLst>
          </p:cNvPr>
          <p:cNvSpPr>
            <a:spLocks noGrp="1"/>
          </p:cNvSpPr>
          <p:nvPr>
            <p:ph type="sldNum" sz="quarter" idx="4"/>
          </p:nvPr>
        </p:nvSpPr>
        <p:spPr/>
        <p:txBody>
          <a:bodyPr/>
          <a:lstStyle/>
          <a:p>
            <a:fld id="{48F63A3B-78C7-47BE-AE5E-E10140E04643}" type="slidenum">
              <a:rPr lang="en-US" smtClean="0"/>
              <a:pPr/>
              <a:t>9</a:t>
            </a:fld>
            <a:endParaRPr lang="en-US"/>
          </a:p>
        </p:txBody>
      </p:sp>
      <p:sp>
        <p:nvSpPr>
          <p:cNvPr id="5" name="Symbol zastępczy tekstu 4">
            <a:extLst>
              <a:ext uri="{FF2B5EF4-FFF2-40B4-BE49-F238E27FC236}">
                <a16:creationId xmlns:a16="http://schemas.microsoft.com/office/drawing/2014/main" id="{96CF6600-A8EF-49A5-9FDC-EBAF9998A4D0}"/>
              </a:ext>
            </a:extLst>
          </p:cNvPr>
          <p:cNvSpPr>
            <a:spLocks noGrp="1"/>
          </p:cNvSpPr>
          <p:nvPr>
            <p:ph type="body" sz="quarter" idx="18"/>
          </p:nvPr>
        </p:nvSpPr>
        <p:spPr>
          <a:xfrm>
            <a:off x="1822450" y="1728788"/>
            <a:ext cx="14113172" cy="7561609"/>
          </a:xfrm>
        </p:spPr>
        <p:txBody>
          <a:bodyPr>
            <a:normAutofit/>
          </a:bodyPr>
          <a:lstStyle/>
          <a:p>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ConfigureServices</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IServiceCollection</a:t>
            </a:r>
            <a:r>
              <a:rPr lang="pl-PL" sz="3600" b="0" dirty="0">
                <a:solidFill>
                  <a:srgbClr val="D4D4D4"/>
                </a:solidFill>
                <a:latin typeface="Consolas" panose="020B0609020204030204" pitchFamily="49" charset="0"/>
              </a:rPr>
              <a:t> </a:t>
            </a:r>
            <a:r>
              <a:rPr lang="pl-PL" sz="3600" b="0" dirty="0">
                <a:solidFill>
                  <a:srgbClr val="9CDCFE"/>
                </a:solidFill>
                <a:latin typeface="Consolas" panose="020B0609020204030204" pitchFamily="49" charset="0"/>
              </a:rPr>
              <a:t>services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services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AddControllers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br>
              <a:rPr lang="pl-PL" sz="3600" b="0" dirty="0">
                <a:solidFill>
                  <a:srgbClr val="D4D4D4"/>
                </a:solidFill>
                <a:latin typeface="Consolas" panose="020B0609020204030204" pitchFamily="49" charset="0"/>
              </a:rPr>
            </a:br>
            <a:r>
              <a:rPr lang="pl-PL" sz="3600" b="0" dirty="0">
                <a:solidFill>
                  <a:srgbClr val="569CD6"/>
                </a:solidFill>
                <a:latin typeface="Consolas" panose="020B0609020204030204" pitchFamily="49" charset="0"/>
              </a:rPr>
              <a:t>public</a:t>
            </a:r>
            <a:r>
              <a:rPr lang="pl-PL" sz="3600" b="0" dirty="0">
                <a:solidFill>
                  <a:srgbClr val="D4D4D4"/>
                </a:solidFill>
                <a:latin typeface="Consolas" panose="020B0609020204030204" pitchFamily="49" charset="0"/>
              </a:rPr>
              <a:t> </a:t>
            </a:r>
            <a:r>
              <a:rPr lang="pl-PL" sz="3600" b="0" dirty="0">
                <a:solidFill>
                  <a:srgbClr val="569CD6"/>
                </a:solidFill>
                <a:latin typeface="Consolas" panose="020B0609020204030204" pitchFamily="49" charset="0"/>
              </a:rPr>
              <a:t>void</a:t>
            </a:r>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Configure</a:t>
            </a:r>
            <a:r>
              <a:rPr lang="pl-PL" sz="3600" b="0" dirty="0">
                <a:solidFill>
                  <a:srgbClr val="D4D4D4"/>
                </a:solidFill>
                <a:latin typeface="Consolas" panose="020B0609020204030204" pitchFamily="49" charset="0"/>
              </a:rPr>
              <a:t>(</a:t>
            </a:r>
            <a:r>
              <a:rPr lang="pl-PL" sz="3600" b="0" dirty="0" err="1">
                <a:solidFill>
                  <a:srgbClr val="4EC9B0"/>
                </a:solidFill>
                <a:latin typeface="Consolas" panose="020B0609020204030204" pitchFamily="49" charset="0"/>
              </a:rPr>
              <a:t>IApplicationBuilder</a:t>
            </a:r>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app</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UseRouting</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r>
              <a:rPr lang="pl-PL" sz="3600" b="0" dirty="0" err="1">
                <a:solidFill>
                  <a:srgbClr val="DCDCAA"/>
                </a:solidFill>
                <a:latin typeface="Consolas" panose="020B0609020204030204" pitchFamily="49" charset="0"/>
              </a:rPr>
              <a:t>UseEndpoints</a:t>
            </a:r>
            <a:r>
              <a:rPr lang="pl-PL" sz="3600" b="0" dirty="0">
                <a:solidFill>
                  <a:srgbClr val="D4D4D4"/>
                </a:solidFill>
                <a:latin typeface="Consolas" panose="020B0609020204030204" pitchFamily="49" charset="0"/>
              </a:rPr>
              <a:t>(</a:t>
            </a:r>
            <a:r>
              <a:rPr lang="pl-PL" sz="3600" b="0" dirty="0" err="1">
                <a:solidFill>
                  <a:srgbClr val="9CDCFE"/>
                </a:solidFill>
                <a:latin typeface="Consolas" panose="020B0609020204030204" pitchFamily="49" charset="0"/>
              </a:rPr>
              <a:t>endpoints</a:t>
            </a:r>
            <a:r>
              <a:rPr lang="pl-PL" sz="3600" b="0" dirty="0">
                <a:solidFill>
                  <a:srgbClr val="D4D4D4"/>
                </a:solidFill>
                <a:latin typeface="Consolas" panose="020B0609020204030204" pitchFamily="49" charset="0"/>
              </a:rPr>
              <a:t> =&gt;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            </a:t>
            </a:r>
            <a:r>
              <a:rPr lang="pl-PL" sz="3600" b="0" dirty="0" err="1">
                <a:solidFill>
                  <a:srgbClr val="9CDCFE"/>
                </a:solidFill>
                <a:latin typeface="Consolas" panose="020B0609020204030204" pitchFamily="49" charset="0"/>
              </a:rPr>
              <a:t>endpoints</a:t>
            </a:r>
            <a:r>
              <a:rPr lang="pl-PL" sz="3600" b="0" dirty="0" err="1">
                <a:solidFill>
                  <a:srgbClr val="D4D4D4"/>
                </a:solidFill>
                <a:latin typeface="Consolas" panose="020B0609020204030204" pitchFamily="49" charset="0"/>
              </a:rPr>
              <a:t>.</a:t>
            </a:r>
            <a:r>
              <a:rPr lang="pl-PL" sz="3600" b="0" dirty="0" err="1">
                <a:solidFill>
                  <a:srgbClr val="DCDCAA"/>
                </a:solidFill>
                <a:latin typeface="Consolas" panose="020B0609020204030204" pitchFamily="49" charset="0"/>
              </a:rPr>
              <a:t>MapControllers</a:t>
            </a:r>
            <a:r>
              <a:rPr lang="pl-PL" sz="3600" b="0" dirty="0">
                <a:solidFill>
                  <a:srgbClr val="D4D4D4"/>
                </a:solidFill>
                <a:latin typeface="Consolas" panose="020B0609020204030204" pitchFamily="49" charset="0"/>
              </a:rPr>
              <a:t>();</a:t>
            </a:r>
          </a:p>
          <a:p>
            <a:r>
              <a:rPr lang="pl-PL" sz="3600" b="0" dirty="0">
                <a:solidFill>
                  <a:srgbClr val="D4D4D4"/>
                </a:solidFill>
                <a:latin typeface="Consolas" panose="020B0609020204030204" pitchFamily="49" charset="0"/>
              </a:rPr>
              <a:t>        });</a:t>
            </a:r>
          </a:p>
          <a:p>
            <a:r>
              <a:rPr lang="pl-PL" sz="3600" b="0" dirty="0">
                <a:solidFill>
                  <a:srgbClr val="D4D4D4"/>
                </a:solidFill>
                <a:latin typeface="Consolas" panose="020B0609020204030204" pitchFamily="49" charset="0"/>
              </a:rPr>
              <a:t>}</a:t>
            </a:r>
          </a:p>
          <a:p>
            <a:endParaRPr lang="pl-PL" sz="1200" dirty="0"/>
          </a:p>
        </p:txBody>
      </p:sp>
    </p:spTree>
    <p:extLst>
      <p:ext uri="{BB962C8B-B14F-4D97-AF65-F5344CB8AC3E}">
        <p14:creationId xmlns:p14="http://schemas.microsoft.com/office/powerpoint/2010/main" val="2033818105"/>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C4F49F6-0CF0-4E6E-9BA8-78197D57E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PGS SharpDev 2020</Template>
  <TotalTime>13466</TotalTime>
  <Words>3200</Words>
  <Application>Microsoft Office PowerPoint</Application>
  <PresentationFormat>Niestandardowy</PresentationFormat>
  <Paragraphs>443</Paragraphs>
  <Slides>39</Slides>
  <Notes>8</Notes>
  <HiddenSlides>0</HiddenSlides>
  <MMClips>0</MMClips>
  <ScaleCrop>false</ScaleCrop>
  <HeadingPairs>
    <vt:vector size="6" baseType="variant">
      <vt:variant>
        <vt:lpstr>Używane czcionki</vt:lpstr>
      </vt:variant>
      <vt:variant>
        <vt:i4>8</vt:i4>
      </vt:variant>
      <vt:variant>
        <vt:lpstr>Motyw</vt:lpstr>
      </vt:variant>
      <vt:variant>
        <vt:i4>1</vt:i4>
      </vt:variant>
      <vt:variant>
        <vt:lpstr>Tytuły slajdów</vt:lpstr>
      </vt:variant>
      <vt:variant>
        <vt:i4>39</vt:i4>
      </vt:variant>
    </vt:vector>
  </HeadingPairs>
  <TitlesOfParts>
    <vt:vector size="48" baseType="lpstr">
      <vt:lpstr>Arial</vt:lpstr>
      <vt:lpstr>Calibri</vt:lpstr>
      <vt:lpstr>Consolas</vt:lpstr>
      <vt:lpstr>Courier New</vt:lpstr>
      <vt:lpstr>Gill Sans</vt:lpstr>
      <vt:lpstr>Helvetica</vt:lpstr>
      <vt:lpstr>Helvetica Light</vt:lpstr>
      <vt:lpstr>Menlo</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Prezentacja programu PowerPoint</vt:lpstr>
      <vt:lpstr>Prezentacja programu PowerPoint</vt:lpstr>
      <vt:lpstr>Prezentacja programu PowerPoint</vt:lpstr>
      <vt:lpstr>Health checks</vt:lpstr>
      <vt:lpstr>Prezentacja programu PowerPoint</vt:lpstr>
      <vt:lpstr>Prezentacja programu PowerPoint</vt:lpstr>
      <vt:lpstr>Prezentacja programu PowerPoint</vt:lpstr>
      <vt:lpstr>Middleware</vt:lpstr>
      <vt:lpstr>Prezentacja programu PowerPoint</vt:lpstr>
      <vt:lpstr>Built-in middleware</vt:lpstr>
      <vt:lpstr>Request life cycle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Logging</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Quick start with Seq</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74</cp:revision>
  <dcterms:created xsi:type="dcterms:W3CDTF">2020-01-19T06:42:11Z</dcterms:created>
  <dcterms:modified xsi:type="dcterms:W3CDTF">2020-02-20T19:26:56Z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