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41"/>
  </p:notesMasterIdLst>
  <p:handoutMasterIdLst>
    <p:handoutMasterId r:id="rId42"/>
  </p:handoutMasterIdLst>
  <p:sldIdLst>
    <p:sldId id="269" r:id="rId5"/>
    <p:sldId id="453" r:id="rId6"/>
    <p:sldId id="265" r:id="rId7"/>
    <p:sldId id="414" r:id="rId8"/>
    <p:sldId id="456" r:id="rId9"/>
    <p:sldId id="455" r:id="rId10"/>
    <p:sldId id="458" r:id="rId11"/>
    <p:sldId id="459" r:id="rId12"/>
    <p:sldId id="460" r:id="rId13"/>
    <p:sldId id="484" r:id="rId14"/>
    <p:sldId id="483" r:id="rId15"/>
    <p:sldId id="486" r:id="rId16"/>
    <p:sldId id="485" r:id="rId17"/>
    <p:sldId id="470" r:id="rId18"/>
    <p:sldId id="461" r:id="rId19"/>
    <p:sldId id="462" r:id="rId20"/>
    <p:sldId id="317" r:id="rId21"/>
    <p:sldId id="464" r:id="rId22"/>
    <p:sldId id="465" r:id="rId23"/>
    <p:sldId id="466" r:id="rId24"/>
    <p:sldId id="467" r:id="rId25"/>
    <p:sldId id="468" r:id="rId26"/>
    <p:sldId id="469" r:id="rId27"/>
    <p:sldId id="457" r:id="rId28"/>
    <p:sldId id="480" r:id="rId29"/>
    <p:sldId id="479" r:id="rId30"/>
    <p:sldId id="482" r:id="rId31"/>
    <p:sldId id="471" r:id="rId32"/>
    <p:sldId id="473" r:id="rId33"/>
    <p:sldId id="481" r:id="rId34"/>
    <p:sldId id="474" r:id="rId35"/>
    <p:sldId id="475" r:id="rId36"/>
    <p:sldId id="477" r:id="rId37"/>
    <p:sldId id="401" r:id="rId38"/>
    <p:sldId id="427" r:id="rId39"/>
    <p:sldId id="315" r:id="rId40"/>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707070"/>
    <a:srgbClr val="141414"/>
    <a:srgbClr val="E5E5E5"/>
    <a:srgbClr val="FF7626"/>
    <a:srgbClr val="1464BC"/>
    <a:srgbClr val="D84617"/>
    <a:srgbClr val="CCCCCC"/>
    <a:srgbClr val="FFAB19"/>
    <a:srgbClr val="140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4761"/>
  </p:normalViewPr>
  <p:slideViewPr>
    <p:cSldViewPr snapToObjects="1" showGuides="1">
      <p:cViewPr varScale="1">
        <p:scale>
          <a:sx n="43" d="100"/>
          <a:sy n="43" d="100"/>
        </p:scale>
        <p:origin x="302" y="154"/>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2/18/2020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5</a:t>
            </a:fld>
            <a:endParaRPr lang="en-US" dirty="0"/>
          </a:p>
        </p:txBody>
      </p:sp>
    </p:spTree>
    <p:extLst>
      <p:ext uri="{BB962C8B-B14F-4D97-AF65-F5344CB8AC3E}">
        <p14:creationId xmlns:p14="http://schemas.microsoft.com/office/powerpoint/2010/main" val="209218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9</a:t>
            </a:fld>
            <a:endParaRPr lang="en-US" dirty="0"/>
          </a:p>
        </p:txBody>
      </p:sp>
    </p:spTree>
    <p:extLst>
      <p:ext uri="{BB962C8B-B14F-4D97-AF65-F5344CB8AC3E}">
        <p14:creationId xmlns:p14="http://schemas.microsoft.com/office/powerpoint/2010/main" val="126355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23</a:t>
            </a:fld>
            <a:endParaRPr lang="en-US" dirty="0"/>
          </a:p>
        </p:txBody>
      </p:sp>
    </p:spTree>
    <p:extLst>
      <p:ext uri="{BB962C8B-B14F-4D97-AF65-F5344CB8AC3E}">
        <p14:creationId xmlns:p14="http://schemas.microsoft.com/office/powerpoint/2010/main" val="183420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25</a:t>
            </a:fld>
            <a:endParaRPr lang="en-US" dirty="0"/>
          </a:p>
        </p:txBody>
      </p:sp>
    </p:spTree>
    <p:extLst>
      <p:ext uri="{BB962C8B-B14F-4D97-AF65-F5344CB8AC3E}">
        <p14:creationId xmlns:p14="http://schemas.microsoft.com/office/powerpoint/2010/main" val="210161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28</a:t>
            </a:fld>
            <a:endParaRPr lang="en-US" dirty="0"/>
          </a:p>
        </p:txBody>
      </p:sp>
    </p:spTree>
    <p:extLst>
      <p:ext uri="{BB962C8B-B14F-4D97-AF65-F5344CB8AC3E}">
        <p14:creationId xmlns:p14="http://schemas.microsoft.com/office/powerpoint/2010/main" val="2166483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29</a:t>
            </a:fld>
            <a:endParaRPr lang="en-US" dirty="0"/>
          </a:p>
        </p:txBody>
      </p:sp>
    </p:spTree>
    <p:extLst>
      <p:ext uri="{BB962C8B-B14F-4D97-AF65-F5344CB8AC3E}">
        <p14:creationId xmlns:p14="http://schemas.microsoft.com/office/powerpoint/2010/main" val="117623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33</a:t>
            </a:fld>
            <a:endParaRPr lang="en-US" dirty="0"/>
          </a:p>
        </p:txBody>
      </p:sp>
    </p:spTree>
    <p:extLst>
      <p:ext uri="{BB962C8B-B14F-4D97-AF65-F5344CB8AC3E}">
        <p14:creationId xmlns:p14="http://schemas.microsoft.com/office/powerpoint/2010/main" val="298435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err="1"/>
              <a:t>Health</a:t>
            </a:r>
            <a:r>
              <a:rPr lang="pl-PL" dirty="0"/>
              <a:t> </a:t>
            </a:r>
            <a:r>
              <a:rPr lang="pl-PL" dirty="0" err="1"/>
              <a:t>checks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Check</a:t>
            </a:r>
            <a:r>
              <a:rPr lang="pl-PL" dirty="0"/>
              <a:t> </a:t>
            </a:r>
            <a:r>
              <a:rPr lang="pl-PL" dirty="0" err="1"/>
              <a:t>an</a:t>
            </a:r>
            <a:r>
              <a:rPr lang="pl-PL" dirty="0"/>
              <a:t> </a:t>
            </a:r>
            <a:r>
              <a:rPr lang="pl-PL" dirty="0" err="1"/>
              <a:t>app's</a:t>
            </a:r>
            <a:r>
              <a:rPr lang="pl-PL" dirty="0"/>
              <a:t> status, </a:t>
            </a:r>
            <a:r>
              <a:rPr lang="pl-PL" dirty="0" err="1"/>
              <a:t>thanks</a:t>
            </a:r>
            <a:r>
              <a:rPr lang="pl-PL" dirty="0"/>
              <a:t> to h</a:t>
            </a:r>
            <a:r>
              <a:rPr lang="en-US" dirty="0" err="1"/>
              <a:t>ealth</a:t>
            </a:r>
            <a:r>
              <a:rPr lang="en-US" dirty="0"/>
              <a:t> checks exposed by HTTP 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1568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a:t>Basic </a:t>
            </a:r>
            <a:r>
              <a:rPr lang="pl-PL" dirty="0" err="1"/>
              <a:t>health</a:t>
            </a:r>
            <a:r>
              <a:rPr lang="pl-PL" dirty="0"/>
              <a:t> </a:t>
            </a:r>
            <a:r>
              <a:rPr lang="pl-PL" dirty="0" err="1"/>
              <a:t>check</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11</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7561609"/>
          </a:xfrm>
        </p:spPr>
        <p:txBody>
          <a:bodyPr>
            <a:normAutofit/>
          </a:bodyPr>
          <a:lstStyle/>
          <a:p>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ConfigureServices</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IServiceCollection</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services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AddHealthChecks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IApplicationBuilder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UseRouting</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UseEndpoints</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endpoints</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endpoints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MapHealthChecks</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health</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pl-PL" sz="3600" b="0" dirty="0">
              <a:solidFill>
                <a:srgbClr val="D4D4D4"/>
              </a:solidFill>
              <a:latin typeface="Consolas" panose="020B0609020204030204" pitchFamily="49" charset="0"/>
            </a:endParaRPr>
          </a:p>
          <a:p>
            <a:endParaRPr lang="pl-PL" sz="3600" dirty="0"/>
          </a:p>
        </p:txBody>
      </p:sp>
      <p:sp>
        <p:nvSpPr>
          <p:cNvPr id="6" name="Symbol zastępczy tekstu 4">
            <a:extLst>
              <a:ext uri="{FF2B5EF4-FFF2-40B4-BE49-F238E27FC236}">
                <a16:creationId xmlns:a16="http://schemas.microsoft.com/office/drawing/2014/main" id="{479F547E-0556-457D-9773-31495302E9AE}"/>
              </a:ext>
            </a:extLst>
          </p:cNvPr>
          <p:cNvSpPr txBox="1">
            <a:spLocks/>
          </p:cNvSpPr>
          <p:nvPr/>
        </p:nvSpPr>
        <p:spPr>
          <a:xfrm>
            <a:off x="16871726" y="1724179"/>
            <a:ext cx="7992888" cy="7561609"/>
          </a:xfrm>
          <a:prstGeom prst="rect">
            <a:avLst/>
          </a:prstGeom>
        </p:spPr>
        <p:txBody>
          <a:bodyPr anchor="t"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sz="3600" b="0" dirty="0">
                <a:solidFill>
                  <a:srgbClr val="C5C8C6"/>
                </a:solidFill>
                <a:latin typeface="Menlo"/>
              </a:rPr>
              <a:t>GET </a:t>
            </a:r>
            <a:r>
              <a:rPr lang="pl-PL" sz="3600" b="0" dirty="0">
                <a:solidFill>
                  <a:srgbClr val="CC6666"/>
                </a:solidFill>
                <a:latin typeface="Menlo"/>
              </a:rPr>
              <a:t>http://localhost:5000/health</a:t>
            </a:r>
            <a:endParaRPr lang="pl-PL" sz="3600" b="0" dirty="0">
              <a:solidFill>
                <a:srgbClr val="C5C8C6"/>
              </a:solidFill>
              <a:latin typeface="Menlo"/>
            </a:endParaRPr>
          </a:p>
          <a:p>
            <a:endParaRPr lang="pl-PL" sz="3600" b="0" dirty="0">
              <a:solidFill>
                <a:srgbClr val="C5C8C6"/>
              </a:solidFill>
              <a:latin typeface="Menlo"/>
            </a:endParaRPr>
          </a:p>
          <a:p>
            <a:r>
              <a:rPr lang="pl-PL" sz="3600" b="0" dirty="0">
                <a:solidFill>
                  <a:srgbClr val="C5C8C6"/>
                </a:solidFill>
                <a:latin typeface="Menlo"/>
              </a:rPr>
              <a:t>HTTP/1.1 </a:t>
            </a:r>
            <a:r>
              <a:rPr lang="pl-PL" sz="3600" b="0" dirty="0">
                <a:solidFill>
                  <a:srgbClr val="DE935F"/>
                </a:solidFill>
                <a:latin typeface="Menlo"/>
              </a:rPr>
              <a:t>200</a:t>
            </a:r>
            <a:r>
              <a:rPr lang="pl-PL" sz="3600" b="0" dirty="0">
                <a:solidFill>
                  <a:srgbClr val="C5C8C6"/>
                </a:solidFill>
                <a:latin typeface="Menlo"/>
              </a:rPr>
              <a:t> OK </a:t>
            </a:r>
          </a:p>
          <a:p>
            <a:r>
              <a:rPr lang="pl-PL" sz="3600" b="0" dirty="0">
                <a:solidFill>
                  <a:srgbClr val="CC6666"/>
                </a:solidFill>
                <a:latin typeface="Menlo"/>
              </a:rPr>
              <a:t>Connection</a:t>
            </a:r>
            <a:r>
              <a:rPr lang="pl-PL" sz="3600" b="0" dirty="0">
                <a:solidFill>
                  <a:srgbClr val="C5C8C6"/>
                </a:solidFill>
                <a:latin typeface="Menlo"/>
              </a:rPr>
              <a:t>: </a:t>
            </a:r>
            <a:r>
              <a:rPr lang="pl-PL" sz="3600" b="0" dirty="0" err="1">
                <a:solidFill>
                  <a:srgbClr val="C5C8C6"/>
                </a:solidFill>
                <a:latin typeface="Menlo"/>
              </a:rPr>
              <a:t>close</a:t>
            </a:r>
            <a:r>
              <a:rPr lang="pl-PL" sz="3600" b="0" dirty="0">
                <a:solidFill>
                  <a:srgbClr val="C5C8C6"/>
                </a:solidFill>
                <a:latin typeface="Menlo"/>
              </a:rPr>
              <a:t> </a:t>
            </a:r>
          </a:p>
          <a:p>
            <a:r>
              <a:rPr lang="pl-PL" sz="3600" b="0" dirty="0" err="1">
                <a:solidFill>
                  <a:srgbClr val="CC6666"/>
                </a:solidFill>
                <a:latin typeface="Menlo"/>
              </a:rPr>
              <a:t>Date</a:t>
            </a:r>
            <a:r>
              <a:rPr lang="pl-PL" sz="3600" b="0" dirty="0">
                <a:solidFill>
                  <a:srgbClr val="C5C8C6"/>
                </a:solidFill>
                <a:latin typeface="Menlo"/>
              </a:rPr>
              <a:t>: </a:t>
            </a:r>
            <a:r>
              <a:rPr lang="pl-PL" sz="3600" b="0" dirty="0" err="1">
                <a:solidFill>
                  <a:srgbClr val="C5C8C6"/>
                </a:solidFill>
                <a:latin typeface="Menlo"/>
              </a:rPr>
              <a:t>Tue</a:t>
            </a:r>
            <a:r>
              <a:rPr lang="pl-PL" sz="3600" b="0" dirty="0">
                <a:solidFill>
                  <a:srgbClr val="C5C8C6"/>
                </a:solidFill>
                <a:latin typeface="Menlo"/>
              </a:rPr>
              <a:t>, 18 </a:t>
            </a:r>
            <a:r>
              <a:rPr lang="pl-PL" sz="3600" b="0" dirty="0" err="1">
                <a:solidFill>
                  <a:srgbClr val="C5C8C6"/>
                </a:solidFill>
                <a:latin typeface="Menlo"/>
              </a:rPr>
              <a:t>Feb</a:t>
            </a:r>
            <a:r>
              <a:rPr lang="pl-PL" sz="3600" b="0" dirty="0">
                <a:solidFill>
                  <a:srgbClr val="C5C8C6"/>
                </a:solidFill>
                <a:latin typeface="Menlo"/>
              </a:rPr>
              <a:t> 2020 17:01:20 GMT </a:t>
            </a:r>
          </a:p>
          <a:p>
            <a:r>
              <a:rPr lang="pl-PL" sz="3600" b="0" dirty="0">
                <a:solidFill>
                  <a:srgbClr val="CC6666"/>
                </a:solidFill>
                <a:latin typeface="Menlo"/>
              </a:rPr>
              <a:t>Content-</a:t>
            </a:r>
            <a:r>
              <a:rPr lang="pl-PL" sz="3600" b="0" dirty="0" err="1">
                <a:solidFill>
                  <a:srgbClr val="CC6666"/>
                </a:solidFill>
                <a:latin typeface="Menlo"/>
              </a:rPr>
              <a:t>Type</a:t>
            </a:r>
            <a:r>
              <a:rPr lang="pl-PL" sz="3600" b="0" dirty="0">
                <a:solidFill>
                  <a:srgbClr val="C5C8C6"/>
                </a:solidFill>
                <a:latin typeface="Menlo"/>
              </a:rPr>
              <a:t>: </a:t>
            </a:r>
            <a:r>
              <a:rPr lang="pl-PL" sz="3600" b="0" dirty="0" err="1">
                <a:solidFill>
                  <a:srgbClr val="C5C8C6"/>
                </a:solidFill>
                <a:latin typeface="Menlo"/>
              </a:rPr>
              <a:t>text</a:t>
            </a:r>
            <a:r>
              <a:rPr lang="pl-PL" sz="3600" b="0" dirty="0">
                <a:solidFill>
                  <a:srgbClr val="C5C8C6"/>
                </a:solidFill>
                <a:latin typeface="Menlo"/>
              </a:rPr>
              <a:t>/</a:t>
            </a:r>
            <a:r>
              <a:rPr lang="pl-PL" sz="3600" b="0" dirty="0" err="1">
                <a:solidFill>
                  <a:srgbClr val="C5C8C6"/>
                </a:solidFill>
                <a:latin typeface="Menlo"/>
              </a:rPr>
              <a:t>plain</a:t>
            </a:r>
            <a:r>
              <a:rPr lang="pl-PL" sz="3600" b="0" dirty="0">
                <a:solidFill>
                  <a:srgbClr val="C5C8C6"/>
                </a:solidFill>
                <a:latin typeface="Menlo"/>
              </a:rPr>
              <a:t> </a:t>
            </a:r>
          </a:p>
          <a:p>
            <a:r>
              <a:rPr lang="pl-PL" sz="3600" b="0" dirty="0">
                <a:solidFill>
                  <a:srgbClr val="CC6666"/>
                </a:solidFill>
                <a:latin typeface="Menlo"/>
              </a:rPr>
              <a:t>Server</a:t>
            </a:r>
            <a:r>
              <a:rPr lang="pl-PL" sz="3600" b="0" dirty="0">
                <a:solidFill>
                  <a:srgbClr val="C5C8C6"/>
                </a:solidFill>
                <a:latin typeface="Menlo"/>
              </a:rPr>
              <a:t>: </a:t>
            </a:r>
            <a:r>
              <a:rPr lang="pl-PL" sz="3600" b="0" dirty="0" err="1">
                <a:solidFill>
                  <a:srgbClr val="C5C8C6"/>
                </a:solidFill>
                <a:latin typeface="Menlo"/>
              </a:rPr>
              <a:t>Kestrel</a:t>
            </a:r>
            <a:r>
              <a:rPr lang="pl-PL" sz="3600" b="0" dirty="0">
                <a:solidFill>
                  <a:srgbClr val="C5C8C6"/>
                </a:solidFill>
                <a:latin typeface="Menlo"/>
              </a:rPr>
              <a:t> </a:t>
            </a:r>
          </a:p>
          <a:p>
            <a:r>
              <a:rPr lang="pl-PL" sz="3600" b="0" dirty="0">
                <a:solidFill>
                  <a:srgbClr val="CC6666"/>
                </a:solidFill>
                <a:latin typeface="Menlo"/>
              </a:rPr>
              <a:t>Cache-Control</a:t>
            </a:r>
            <a:r>
              <a:rPr lang="pl-PL" sz="3600" b="0" dirty="0">
                <a:solidFill>
                  <a:srgbClr val="C5C8C6"/>
                </a:solidFill>
                <a:latin typeface="Menlo"/>
              </a:rPr>
              <a:t>: no-</a:t>
            </a:r>
            <a:r>
              <a:rPr lang="pl-PL" sz="3600" b="0" dirty="0" err="1">
                <a:solidFill>
                  <a:srgbClr val="C5C8C6"/>
                </a:solidFill>
                <a:latin typeface="Menlo"/>
              </a:rPr>
              <a:t>store</a:t>
            </a:r>
            <a:r>
              <a:rPr lang="pl-PL" sz="3600" b="0" dirty="0">
                <a:solidFill>
                  <a:srgbClr val="C5C8C6"/>
                </a:solidFill>
                <a:latin typeface="Menlo"/>
              </a:rPr>
              <a:t>, no-cache </a:t>
            </a:r>
          </a:p>
          <a:p>
            <a:r>
              <a:rPr lang="pl-PL" sz="3600" b="0" dirty="0" err="1">
                <a:solidFill>
                  <a:srgbClr val="CC6666"/>
                </a:solidFill>
                <a:latin typeface="Menlo"/>
              </a:rPr>
              <a:t>Pragma</a:t>
            </a:r>
            <a:r>
              <a:rPr lang="pl-PL" sz="3600" b="0" dirty="0">
                <a:solidFill>
                  <a:srgbClr val="C5C8C6"/>
                </a:solidFill>
                <a:latin typeface="Menlo"/>
              </a:rPr>
              <a:t>: no-cache </a:t>
            </a:r>
          </a:p>
          <a:p>
            <a:r>
              <a:rPr lang="pl-PL" sz="3600" b="0" dirty="0">
                <a:solidFill>
                  <a:srgbClr val="CC6666"/>
                </a:solidFill>
                <a:latin typeface="Menlo"/>
              </a:rPr>
              <a:t>Transfer-</a:t>
            </a:r>
            <a:r>
              <a:rPr lang="pl-PL" sz="3600" b="0" dirty="0" err="1">
                <a:solidFill>
                  <a:srgbClr val="CC6666"/>
                </a:solidFill>
                <a:latin typeface="Menlo"/>
              </a:rPr>
              <a:t>Encoding</a:t>
            </a:r>
            <a:r>
              <a:rPr lang="pl-PL" sz="3600" b="0" dirty="0">
                <a:solidFill>
                  <a:srgbClr val="C5C8C6"/>
                </a:solidFill>
                <a:latin typeface="Menlo"/>
              </a:rPr>
              <a:t>: </a:t>
            </a:r>
            <a:r>
              <a:rPr lang="pl-PL" sz="3600" b="0" dirty="0" err="1">
                <a:solidFill>
                  <a:srgbClr val="C5C8C6"/>
                </a:solidFill>
                <a:latin typeface="Menlo"/>
              </a:rPr>
              <a:t>chunked</a:t>
            </a:r>
            <a:r>
              <a:rPr lang="pl-PL" sz="3600" b="0" dirty="0">
                <a:solidFill>
                  <a:srgbClr val="C5C8C6"/>
                </a:solidFill>
                <a:latin typeface="Menlo"/>
              </a:rPr>
              <a:t> </a:t>
            </a:r>
          </a:p>
          <a:p>
            <a:r>
              <a:rPr lang="pl-PL" sz="3600" b="0" dirty="0" err="1">
                <a:solidFill>
                  <a:srgbClr val="CC6666"/>
                </a:solidFill>
                <a:latin typeface="Menlo"/>
              </a:rPr>
              <a:t>Expires</a:t>
            </a:r>
            <a:r>
              <a:rPr lang="pl-PL" sz="3600" b="0" dirty="0">
                <a:solidFill>
                  <a:srgbClr val="C5C8C6"/>
                </a:solidFill>
                <a:latin typeface="Menlo"/>
              </a:rPr>
              <a:t>: </a:t>
            </a:r>
            <a:r>
              <a:rPr lang="pl-PL" sz="3600" b="0" dirty="0" err="1">
                <a:solidFill>
                  <a:srgbClr val="C5C8C6"/>
                </a:solidFill>
                <a:latin typeface="Menlo"/>
              </a:rPr>
              <a:t>Thu</a:t>
            </a:r>
            <a:r>
              <a:rPr lang="pl-PL" sz="3600" b="0" dirty="0">
                <a:solidFill>
                  <a:srgbClr val="C5C8C6"/>
                </a:solidFill>
                <a:latin typeface="Menlo"/>
              </a:rPr>
              <a:t>, 01 Jan 1970 00:00:00 GMT </a:t>
            </a:r>
          </a:p>
          <a:p>
            <a:endParaRPr lang="pl-PL" sz="3600" b="0" dirty="0">
              <a:solidFill>
                <a:srgbClr val="C5C8C6"/>
              </a:solidFill>
              <a:latin typeface="Menlo"/>
            </a:endParaRPr>
          </a:p>
          <a:p>
            <a:r>
              <a:rPr lang="pl-PL" sz="3600" b="0" dirty="0" err="1">
                <a:solidFill>
                  <a:srgbClr val="CC6666"/>
                </a:solidFill>
                <a:latin typeface="Menlo"/>
              </a:rPr>
              <a:t>Healthy</a:t>
            </a:r>
            <a:endParaRPr lang="pl-PL" sz="1050" dirty="0"/>
          </a:p>
        </p:txBody>
      </p:sp>
    </p:spTree>
    <p:extLst>
      <p:ext uri="{BB962C8B-B14F-4D97-AF65-F5344CB8AC3E}">
        <p14:creationId xmlns:p14="http://schemas.microsoft.com/office/powerpoint/2010/main" val="38646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TeamMembersHealthCheck.cs</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12</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381894" y="361405"/>
            <a:ext cx="23402600" cy="3961209"/>
          </a:xfrm>
        </p:spPr>
        <p:txBody>
          <a:bodyPr>
            <a:noAutofit/>
          </a:bodyPr>
          <a:lstStyle/>
          <a:p>
            <a:r>
              <a:rPr lang="pl-PL" sz="3600" b="0" dirty="0" err="1">
                <a:solidFill>
                  <a:srgbClr val="569CD6"/>
                </a:solidFill>
                <a:latin typeface="Consolas" panose="020B0609020204030204" pitchFamily="49" charset="0"/>
              </a:rPr>
              <a:t>internal</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class</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TeamMembersHealthCheck</a:t>
            </a:r>
            <a:r>
              <a:rPr lang="pl-PL" sz="3600" b="0" dirty="0">
                <a:solidFill>
                  <a:srgbClr val="D4D4D4"/>
                </a:solidFill>
                <a:latin typeface="Consolas" panose="020B0609020204030204" pitchFamily="49" charset="0"/>
              </a:rPr>
              <a:t> : </a:t>
            </a:r>
            <a:r>
              <a:rPr lang="pl-PL" sz="3600" b="0" dirty="0" err="1">
                <a:solidFill>
                  <a:srgbClr val="4EC9B0"/>
                </a:solidFill>
                <a:latin typeface="Consolas" panose="020B0609020204030204" pitchFamily="49" charset="0"/>
              </a:rPr>
              <a:t>IHealthCheck</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private</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readonly</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TeamMembersHealthCheck</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Task</a:t>
            </a:r>
            <a:r>
              <a:rPr lang="pl-PL" sz="3600" b="0" dirty="0">
                <a:solidFill>
                  <a:srgbClr val="D4D4D4"/>
                </a:solidFill>
                <a:latin typeface="Consolas" panose="020B0609020204030204" pitchFamily="49" charset="0"/>
              </a:rPr>
              <a:t>&lt;</a:t>
            </a:r>
            <a:r>
              <a:rPr lang="pl-PL" sz="3600" b="0" dirty="0" err="1">
                <a:solidFill>
                  <a:srgbClr val="4EC9B0"/>
                </a:solidFill>
                <a:latin typeface="Consolas" panose="020B0609020204030204" pitchFamily="49" charset="0"/>
              </a:rPr>
              <a:t>HealthCheckResult</a:t>
            </a:r>
            <a:r>
              <a:rPr lang="pl-PL" sz="3600" b="0" dirty="0">
                <a:solidFill>
                  <a:srgbClr val="D4D4D4"/>
                </a:solidFill>
                <a:latin typeface="Consolas" panose="020B0609020204030204" pitchFamily="49" charset="0"/>
              </a:rPr>
              <a:t>&gt; </a:t>
            </a:r>
            <a:r>
              <a:rPr lang="pl-PL" sz="3600" b="0" dirty="0" err="1">
                <a:solidFill>
                  <a:srgbClr val="DCDCAA"/>
                </a:solidFill>
                <a:latin typeface="Consolas" panose="020B0609020204030204" pitchFamily="49" charset="0"/>
              </a:rPr>
              <a:t>CheckHealthAsync</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HealthCheckContext</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context</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CancellationToken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cancellationToken</a:t>
            </a:r>
            <a:r>
              <a:rPr lang="pl-PL" sz="3600" b="0" dirty="0">
                <a:solidFill>
                  <a:srgbClr val="D4D4D4"/>
                </a:solidFill>
                <a:latin typeface="Consolas" panose="020B0609020204030204" pitchFamily="49" charset="0"/>
              </a:rPr>
              <a:t> = </a:t>
            </a:r>
            <a:r>
              <a:rPr lang="pl-PL" sz="3600" b="0" dirty="0">
                <a:solidFill>
                  <a:srgbClr val="569CD6"/>
                </a:solidFill>
                <a:latin typeface="Consolas" panose="020B0609020204030204" pitchFamily="49" charset="0"/>
              </a:rPr>
              <a:t>new</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CancellationToken</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var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isHealthy</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_</a:t>
            </a:r>
            <a:r>
              <a:rPr lang="pl-PL" sz="3600" b="0" dirty="0" err="1">
                <a:solidFill>
                  <a:srgbClr val="9CDCFE"/>
                </a:solidFill>
                <a:latin typeface="Consolas" panose="020B0609020204030204" pitchFamily="49" charset="0"/>
              </a:rPr>
              <a:t>service</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Any</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C586C0"/>
                </a:solidFill>
                <a:latin typeface="Consolas" panose="020B0609020204030204" pitchFamily="49" charset="0"/>
              </a:rPr>
              <a:t>if</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isHealthy</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Task</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FromResult</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HealthCheckResult</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Healthy</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"Team </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exists</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Task</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FromResult</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HealthCheckResult</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Unhealthy</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There</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are</a:t>
            </a:r>
            <a:r>
              <a:rPr lang="pl-PL" sz="3600" b="0" dirty="0">
                <a:solidFill>
                  <a:srgbClr val="CE9178"/>
                </a:solidFill>
                <a:latin typeface="Consolas" panose="020B0609020204030204" pitchFamily="49" charset="0"/>
              </a:rPr>
              <a:t> no team </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registered</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en-US" sz="100" b="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9001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Custom</a:t>
            </a:r>
            <a:r>
              <a:rPr lang="pl-PL" dirty="0"/>
              <a:t> </a:t>
            </a:r>
            <a:r>
              <a:rPr lang="pl-PL" dirty="0" err="1"/>
              <a:t>health</a:t>
            </a:r>
            <a:r>
              <a:rPr lang="pl-PL" dirty="0"/>
              <a:t> </a:t>
            </a:r>
            <a:r>
              <a:rPr lang="pl-PL" dirty="0" err="1"/>
              <a:t>check</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13</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3961209"/>
          </a:xfrm>
        </p:spPr>
        <p:txBody>
          <a:bodyPr>
            <a:noAutofit/>
          </a:bodyPr>
          <a:lstStyle/>
          <a:p>
            <a:r>
              <a:rPr lang="en-US" sz="3600" b="0" dirty="0">
                <a:solidFill>
                  <a:srgbClr val="569CD6"/>
                </a:solidFill>
                <a:latin typeface="Consolas" panose="020B0609020204030204" pitchFamily="49" charset="0"/>
              </a:rPr>
              <a:t>public</a:t>
            </a:r>
            <a:r>
              <a:rPr lang="en-US" sz="3600" b="0" dirty="0">
                <a:solidFill>
                  <a:srgbClr val="D4D4D4"/>
                </a:solidFill>
                <a:latin typeface="Consolas" panose="020B0609020204030204" pitchFamily="49" charset="0"/>
              </a:rPr>
              <a:t> </a:t>
            </a:r>
            <a:r>
              <a:rPr lang="en-US" sz="3600" b="0" dirty="0">
                <a:solidFill>
                  <a:srgbClr val="569CD6"/>
                </a:solidFill>
                <a:latin typeface="Consolas" panose="020B0609020204030204" pitchFamily="49" charset="0"/>
              </a:rPr>
              <a:t>void</a:t>
            </a:r>
            <a:r>
              <a:rPr lang="en-US" sz="3600" b="0" dirty="0">
                <a:solidFill>
                  <a:srgbClr val="D4D4D4"/>
                </a:solidFill>
                <a:latin typeface="Consolas" panose="020B0609020204030204" pitchFamily="49" charset="0"/>
              </a:rPr>
              <a:t> </a:t>
            </a:r>
            <a:r>
              <a:rPr lang="en-US" sz="3600" b="0" dirty="0" err="1">
                <a:solidFill>
                  <a:srgbClr val="DCDCAA"/>
                </a:solidFill>
                <a:latin typeface="Consolas" panose="020B0609020204030204" pitchFamily="49" charset="0"/>
              </a:rPr>
              <a:t>ConfigureServices</a:t>
            </a:r>
            <a:r>
              <a:rPr lang="en-US" sz="3600" b="0" dirty="0">
                <a:solidFill>
                  <a:srgbClr val="D4D4D4"/>
                </a:solidFill>
                <a:latin typeface="Consolas" panose="020B0609020204030204" pitchFamily="49" charset="0"/>
              </a:rPr>
              <a:t>(</a:t>
            </a:r>
            <a:r>
              <a:rPr lang="en-US" sz="3600" b="0" dirty="0" err="1">
                <a:solidFill>
                  <a:srgbClr val="4EC9B0"/>
                </a:solidFill>
                <a:latin typeface="Consolas" panose="020B0609020204030204" pitchFamily="49" charset="0"/>
              </a:rPr>
              <a:t>IServiceCollection</a:t>
            </a:r>
            <a:r>
              <a:rPr lang="en-US" sz="3600" b="0" dirty="0">
                <a:solidFill>
                  <a:srgbClr val="D4D4D4"/>
                </a:solidFill>
                <a:latin typeface="Consolas" panose="020B0609020204030204" pitchFamily="49" charset="0"/>
              </a:rPr>
              <a:t> </a:t>
            </a:r>
            <a:r>
              <a:rPr lang="en-US" sz="3600" b="0" dirty="0">
                <a:solidFill>
                  <a:srgbClr val="9CDCFE"/>
                </a:solidFill>
                <a:latin typeface="Consolas" panose="020B0609020204030204" pitchFamily="49" charset="0"/>
              </a:rPr>
              <a:t>services</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    </a:t>
            </a:r>
            <a:r>
              <a:rPr lang="en-US" sz="3600" b="0" dirty="0" err="1">
                <a:solidFill>
                  <a:srgbClr val="9CDCFE"/>
                </a:solidFill>
                <a:latin typeface="Consolas" panose="020B0609020204030204" pitchFamily="49" charset="0"/>
              </a:rPr>
              <a:t>services</a:t>
            </a:r>
            <a:r>
              <a:rPr lang="en-US" sz="3600" b="0" dirty="0" err="1">
                <a:solidFill>
                  <a:srgbClr val="D4D4D4"/>
                </a:solidFill>
                <a:latin typeface="Consolas" panose="020B0609020204030204" pitchFamily="49" charset="0"/>
              </a:rPr>
              <a:t>.</a:t>
            </a:r>
            <a:r>
              <a:rPr lang="en-US" sz="3600" b="0" dirty="0" err="1">
                <a:solidFill>
                  <a:srgbClr val="DCDCAA"/>
                </a:solidFill>
                <a:latin typeface="Consolas" panose="020B0609020204030204" pitchFamily="49" charset="0"/>
              </a:rPr>
              <a:t>AddHealthChecks</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        .</a:t>
            </a:r>
            <a:r>
              <a:rPr lang="en-US" sz="3600" b="0" dirty="0" err="1">
                <a:solidFill>
                  <a:srgbClr val="DCDCAA"/>
                </a:solidFill>
                <a:latin typeface="Consolas" panose="020B0609020204030204" pitchFamily="49" charset="0"/>
              </a:rPr>
              <a:t>AddCheck</a:t>
            </a:r>
            <a:r>
              <a:rPr lang="en-US" sz="3600" b="0" dirty="0">
                <a:solidFill>
                  <a:srgbClr val="D4D4D4"/>
                </a:solidFill>
                <a:latin typeface="Consolas" panose="020B0609020204030204" pitchFamily="49" charset="0"/>
              </a:rPr>
              <a:t>&lt;</a:t>
            </a:r>
            <a:r>
              <a:rPr lang="en-US" sz="3600" b="0" dirty="0" err="1">
                <a:solidFill>
                  <a:srgbClr val="4EC9B0"/>
                </a:solidFill>
                <a:latin typeface="Consolas" panose="020B0609020204030204" pitchFamily="49" charset="0"/>
              </a:rPr>
              <a:t>TeamMembersHealthCheck</a:t>
            </a:r>
            <a:r>
              <a:rPr lang="en-US" sz="3600" b="0" dirty="0">
                <a:solidFill>
                  <a:srgbClr val="D4D4D4"/>
                </a:solidFill>
                <a:latin typeface="Consolas" panose="020B0609020204030204" pitchFamily="49" charset="0"/>
              </a:rPr>
              <a:t>&gt;(</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			</a:t>
            </a:r>
            <a:r>
              <a:rPr lang="en-US" sz="3600" b="0" dirty="0">
                <a:solidFill>
                  <a:srgbClr val="CE9178"/>
                </a:solidFill>
                <a:latin typeface="Consolas" panose="020B0609020204030204" pitchFamily="49" charset="0"/>
              </a:rPr>
              <a:t>"Team members health check"</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a:t>
            </a:r>
            <a:endParaRPr lang="pl-PL" sz="3600" b="0" dirty="0">
              <a:solidFill>
                <a:srgbClr val="D4D4D4"/>
              </a:solidFill>
              <a:latin typeface="Consolas" panose="020B0609020204030204" pitchFamily="49" charset="0"/>
            </a:endParaRPr>
          </a:p>
        </p:txBody>
      </p:sp>
      <p:sp>
        <p:nvSpPr>
          <p:cNvPr id="6" name="Symbol zastępczy tekstu 4">
            <a:extLst>
              <a:ext uri="{FF2B5EF4-FFF2-40B4-BE49-F238E27FC236}">
                <a16:creationId xmlns:a16="http://schemas.microsoft.com/office/drawing/2014/main" id="{479F547E-0556-457D-9773-31495302E9AE}"/>
              </a:ext>
            </a:extLst>
          </p:cNvPr>
          <p:cNvSpPr txBox="1">
            <a:spLocks/>
          </p:cNvSpPr>
          <p:nvPr/>
        </p:nvSpPr>
        <p:spPr>
          <a:xfrm>
            <a:off x="16871726" y="1724179"/>
            <a:ext cx="7992888" cy="7561609"/>
          </a:xfrm>
          <a:prstGeom prst="rect">
            <a:avLst/>
          </a:prstGeom>
        </p:spPr>
        <p:txBody>
          <a:bodyPr anchor="t"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sz="3600" b="0" dirty="0">
                <a:solidFill>
                  <a:srgbClr val="C5C8C6"/>
                </a:solidFill>
                <a:latin typeface="Menlo"/>
              </a:rPr>
              <a:t>GET </a:t>
            </a:r>
            <a:r>
              <a:rPr lang="pl-PL" sz="3600" b="0" dirty="0">
                <a:solidFill>
                  <a:srgbClr val="CC6666"/>
                </a:solidFill>
                <a:latin typeface="Menlo"/>
              </a:rPr>
              <a:t>http://localhost:5000/health</a:t>
            </a:r>
            <a:endParaRPr lang="pl-PL" sz="3600" b="0" dirty="0">
              <a:solidFill>
                <a:srgbClr val="C5C8C6"/>
              </a:solidFill>
              <a:latin typeface="Menlo"/>
            </a:endParaRPr>
          </a:p>
          <a:p>
            <a:endParaRPr lang="pl-PL" sz="3600" b="0" dirty="0">
              <a:solidFill>
                <a:srgbClr val="C5C8C6"/>
              </a:solidFill>
              <a:latin typeface="Menlo"/>
            </a:endParaRPr>
          </a:p>
          <a:p>
            <a:r>
              <a:rPr lang="fr-FR" sz="3600" b="0" dirty="0">
                <a:solidFill>
                  <a:srgbClr val="C5C8C6"/>
                </a:solidFill>
                <a:latin typeface="Menlo"/>
              </a:rPr>
              <a:t>HTTP/1.1 </a:t>
            </a:r>
            <a:r>
              <a:rPr lang="fr-FR" sz="3600" b="0" dirty="0">
                <a:solidFill>
                  <a:srgbClr val="DE935F"/>
                </a:solidFill>
                <a:latin typeface="Menlo"/>
              </a:rPr>
              <a:t>503</a:t>
            </a:r>
            <a:r>
              <a:rPr lang="fr-FR" sz="3600" b="0" dirty="0">
                <a:solidFill>
                  <a:srgbClr val="C5C8C6"/>
                </a:solidFill>
                <a:latin typeface="Menlo"/>
              </a:rPr>
              <a:t> Service Unavailable</a:t>
            </a:r>
            <a:endParaRPr lang="pl-PL" sz="3600" b="0" dirty="0">
              <a:solidFill>
                <a:srgbClr val="C5C8C6"/>
              </a:solidFill>
              <a:latin typeface="Menlo"/>
            </a:endParaRPr>
          </a:p>
          <a:p>
            <a:r>
              <a:rPr lang="pl-PL" sz="3600" b="0" dirty="0">
                <a:solidFill>
                  <a:srgbClr val="CC6666"/>
                </a:solidFill>
                <a:latin typeface="Menlo"/>
              </a:rPr>
              <a:t>Connection</a:t>
            </a:r>
            <a:r>
              <a:rPr lang="pl-PL" sz="3600" b="0" dirty="0">
                <a:solidFill>
                  <a:srgbClr val="C5C8C6"/>
                </a:solidFill>
                <a:latin typeface="Menlo"/>
              </a:rPr>
              <a:t>: </a:t>
            </a:r>
            <a:r>
              <a:rPr lang="pl-PL" sz="3600" b="0" dirty="0" err="1">
                <a:solidFill>
                  <a:srgbClr val="C5C8C6"/>
                </a:solidFill>
                <a:latin typeface="Menlo"/>
              </a:rPr>
              <a:t>close</a:t>
            </a:r>
            <a:r>
              <a:rPr lang="pl-PL" sz="3600" b="0" dirty="0">
                <a:solidFill>
                  <a:srgbClr val="C5C8C6"/>
                </a:solidFill>
                <a:latin typeface="Menlo"/>
              </a:rPr>
              <a:t> </a:t>
            </a:r>
          </a:p>
          <a:p>
            <a:r>
              <a:rPr lang="pl-PL" sz="3600" b="0" dirty="0" err="1">
                <a:solidFill>
                  <a:srgbClr val="CC6666"/>
                </a:solidFill>
                <a:latin typeface="Menlo"/>
              </a:rPr>
              <a:t>Date</a:t>
            </a:r>
            <a:r>
              <a:rPr lang="pl-PL" sz="3600" b="0" dirty="0">
                <a:solidFill>
                  <a:srgbClr val="C5C8C6"/>
                </a:solidFill>
                <a:latin typeface="Menlo"/>
              </a:rPr>
              <a:t>: </a:t>
            </a:r>
            <a:r>
              <a:rPr lang="pl-PL" sz="3600" b="0" dirty="0" err="1">
                <a:solidFill>
                  <a:srgbClr val="C5C8C6"/>
                </a:solidFill>
                <a:latin typeface="Menlo"/>
              </a:rPr>
              <a:t>Tue</a:t>
            </a:r>
            <a:r>
              <a:rPr lang="pl-PL" sz="3600" b="0" dirty="0">
                <a:solidFill>
                  <a:srgbClr val="C5C8C6"/>
                </a:solidFill>
                <a:latin typeface="Menlo"/>
              </a:rPr>
              <a:t>, 18 </a:t>
            </a:r>
            <a:r>
              <a:rPr lang="pl-PL" sz="3600" b="0" dirty="0" err="1">
                <a:solidFill>
                  <a:srgbClr val="C5C8C6"/>
                </a:solidFill>
                <a:latin typeface="Menlo"/>
              </a:rPr>
              <a:t>Feb</a:t>
            </a:r>
            <a:r>
              <a:rPr lang="pl-PL" sz="3600" b="0" dirty="0">
                <a:solidFill>
                  <a:srgbClr val="C5C8C6"/>
                </a:solidFill>
                <a:latin typeface="Menlo"/>
              </a:rPr>
              <a:t> 2020 17:01:20 GMT </a:t>
            </a:r>
          </a:p>
          <a:p>
            <a:r>
              <a:rPr lang="pl-PL" sz="3600" b="0" dirty="0">
                <a:solidFill>
                  <a:srgbClr val="CC6666"/>
                </a:solidFill>
                <a:latin typeface="Menlo"/>
              </a:rPr>
              <a:t>Content-</a:t>
            </a:r>
            <a:r>
              <a:rPr lang="pl-PL" sz="3600" b="0" dirty="0" err="1">
                <a:solidFill>
                  <a:srgbClr val="CC6666"/>
                </a:solidFill>
                <a:latin typeface="Menlo"/>
              </a:rPr>
              <a:t>Type</a:t>
            </a:r>
            <a:r>
              <a:rPr lang="pl-PL" sz="3600" b="0" dirty="0">
                <a:solidFill>
                  <a:srgbClr val="C5C8C6"/>
                </a:solidFill>
                <a:latin typeface="Menlo"/>
              </a:rPr>
              <a:t>: </a:t>
            </a:r>
            <a:r>
              <a:rPr lang="pl-PL" sz="3600" b="0" dirty="0" err="1">
                <a:solidFill>
                  <a:srgbClr val="C5C8C6"/>
                </a:solidFill>
                <a:latin typeface="Menlo"/>
              </a:rPr>
              <a:t>text</a:t>
            </a:r>
            <a:r>
              <a:rPr lang="pl-PL" sz="3600" b="0" dirty="0">
                <a:solidFill>
                  <a:srgbClr val="C5C8C6"/>
                </a:solidFill>
                <a:latin typeface="Menlo"/>
              </a:rPr>
              <a:t>/</a:t>
            </a:r>
            <a:r>
              <a:rPr lang="pl-PL" sz="3600" b="0" dirty="0" err="1">
                <a:solidFill>
                  <a:srgbClr val="C5C8C6"/>
                </a:solidFill>
                <a:latin typeface="Menlo"/>
              </a:rPr>
              <a:t>plain</a:t>
            </a:r>
            <a:r>
              <a:rPr lang="pl-PL" sz="3600" b="0" dirty="0">
                <a:solidFill>
                  <a:srgbClr val="C5C8C6"/>
                </a:solidFill>
                <a:latin typeface="Menlo"/>
              </a:rPr>
              <a:t> </a:t>
            </a:r>
          </a:p>
          <a:p>
            <a:r>
              <a:rPr lang="pl-PL" sz="3600" b="0" dirty="0">
                <a:solidFill>
                  <a:srgbClr val="CC6666"/>
                </a:solidFill>
                <a:latin typeface="Menlo"/>
              </a:rPr>
              <a:t>Server</a:t>
            </a:r>
            <a:r>
              <a:rPr lang="pl-PL" sz="3600" b="0" dirty="0">
                <a:solidFill>
                  <a:srgbClr val="C5C8C6"/>
                </a:solidFill>
                <a:latin typeface="Menlo"/>
              </a:rPr>
              <a:t>: </a:t>
            </a:r>
            <a:r>
              <a:rPr lang="pl-PL" sz="3600" b="0" dirty="0" err="1">
                <a:solidFill>
                  <a:srgbClr val="C5C8C6"/>
                </a:solidFill>
                <a:latin typeface="Menlo"/>
              </a:rPr>
              <a:t>Kestrel</a:t>
            </a:r>
            <a:r>
              <a:rPr lang="pl-PL" sz="3600" b="0" dirty="0">
                <a:solidFill>
                  <a:srgbClr val="C5C8C6"/>
                </a:solidFill>
                <a:latin typeface="Menlo"/>
              </a:rPr>
              <a:t> </a:t>
            </a:r>
          </a:p>
          <a:p>
            <a:r>
              <a:rPr lang="pl-PL" sz="3600" b="0" dirty="0">
                <a:solidFill>
                  <a:srgbClr val="CC6666"/>
                </a:solidFill>
                <a:latin typeface="Menlo"/>
              </a:rPr>
              <a:t>Cache-Control</a:t>
            </a:r>
            <a:r>
              <a:rPr lang="pl-PL" sz="3600" b="0" dirty="0">
                <a:solidFill>
                  <a:srgbClr val="C5C8C6"/>
                </a:solidFill>
                <a:latin typeface="Menlo"/>
              </a:rPr>
              <a:t>: no-</a:t>
            </a:r>
            <a:r>
              <a:rPr lang="pl-PL" sz="3600" b="0" dirty="0" err="1">
                <a:solidFill>
                  <a:srgbClr val="C5C8C6"/>
                </a:solidFill>
                <a:latin typeface="Menlo"/>
              </a:rPr>
              <a:t>store</a:t>
            </a:r>
            <a:r>
              <a:rPr lang="pl-PL" sz="3600" b="0" dirty="0">
                <a:solidFill>
                  <a:srgbClr val="C5C8C6"/>
                </a:solidFill>
                <a:latin typeface="Menlo"/>
              </a:rPr>
              <a:t>, no-cache </a:t>
            </a:r>
          </a:p>
          <a:p>
            <a:r>
              <a:rPr lang="pl-PL" sz="3600" b="0" dirty="0" err="1">
                <a:solidFill>
                  <a:srgbClr val="CC6666"/>
                </a:solidFill>
                <a:latin typeface="Menlo"/>
              </a:rPr>
              <a:t>Pragma</a:t>
            </a:r>
            <a:r>
              <a:rPr lang="pl-PL" sz="3600" b="0" dirty="0">
                <a:solidFill>
                  <a:srgbClr val="C5C8C6"/>
                </a:solidFill>
                <a:latin typeface="Menlo"/>
              </a:rPr>
              <a:t>: no-cache </a:t>
            </a:r>
          </a:p>
          <a:p>
            <a:r>
              <a:rPr lang="pl-PL" sz="3600" b="0" dirty="0">
                <a:solidFill>
                  <a:srgbClr val="CC6666"/>
                </a:solidFill>
                <a:latin typeface="Menlo"/>
              </a:rPr>
              <a:t>Transfer-</a:t>
            </a:r>
            <a:r>
              <a:rPr lang="pl-PL" sz="3600" b="0" dirty="0" err="1">
                <a:solidFill>
                  <a:srgbClr val="CC6666"/>
                </a:solidFill>
                <a:latin typeface="Menlo"/>
              </a:rPr>
              <a:t>Encoding</a:t>
            </a:r>
            <a:r>
              <a:rPr lang="pl-PL" sz="3600" b="0" dirty="0">
                <a:solidFill>
                  <a:srgbClr val="C5C8C6"/>
                </a:solidFill>
                <a:latin typeface="Menlo"/>
              </a:rPr>
              <a:t>: </a:t>
            </a:r>
            <a:r>
              <a:rPr lang="pl-PL" sz="3600" b="0" dirty="0" err="1">
                <a:solidFill>
                  <a:srgbClr val="C5C8C6"/>
                </a:solidFill>
                <a:latin typeface="Menlo"/>
              </a:rPr>
              <a:t>chunked</a:t>
            </a:r>
            <a:r>
              <a:rPr lang="pl-PL" sz="3600" b="0" dirty="0">
                <a:solidFill>
                  <a:srgbClr val="C5C8C6"/>
                </a:solidFill>
                <a:latin typeface="Menlo"/>
              </a:rPr>
              <a:t> </a:t>
            </a:r>
          </a:p>
          <a:p>
            <a:r>
              <a:rPr lang="pl-PL" sz="3600" b="0" dirty="0" err="1">
                <a:solidFill>
                  <a:srgbClr val="CC6666"/>
                </a:solidFill>
                <a:latin typeface="Menlo"/>
              </a:rPr>
              <a:t>Expires</a:t>
            </a:r>
            <a:r>
              <a:rPr lang="pl-PL" sz="3600" b="0" dirty="0">
                <a:solidFill>
                  <a:srgbClr val="C5C8C6"/>
                </a:solidFill>
                <a:latin typeface="Menlo"/>
              </a:rPr>
              <a:t>: </a:t>
            </a:r>
            <a:r>
              <a:rPr lang="pl-PL" sz="3600" b="0" dirty="0" err="1">
                <a:solidFill>
                  <a:srgbClr val="C5C8C6"/>
                </a:solidFill>
                <a:latin typeface="Menlo"/>
              </a:rPr>
              <a:t>Thu</a:t>
            </a:r>
            <a:r>
              <a:rPr lang="pl-PL" sz="3600" b="0" dirty="0">
                <a:solidFill>
                  <a:srgbClr val="C5C8C6"/>
                </a:solidFill>
                <a:latin typeface="Menlo"/>
              </a:rPr>
              <a:t>, 01 Jan 1970 00:00:00 GMT </a:t>
            </a:r>
          </a:p>
          <a:p>
            <a:endParaRPr lang="pl-PL" sz="3600" b="0" dirty="0">
              <a:solidFill>
                <a:srgbClr val="C5C8C6"/>
              </a:solidFill>
              <a:latin typeface="Menlo"/>
            </a:endParaRPr>
          </a:p>
          <a:p>
            <a:r>
              <a:rPr lang="pl-PL" sz="3600" b="0" dirty="0" err="1">
                <a:solidFill>
                  <a:srgbClr val="CC6666"/>
                </a:solidFill>
                <a:latin typeface="Menlo"/>
              </a:rPr>
              <a:t>Unhealthy</a:t>
            </a:r>
            <a:endParaRPr lang="pl-PL" sz="1050" dirty="0"/>
          </a:p>
        </p:txBody>
      </p:sp>
      <p:sp>
        <p:nvSpPr>
          <p:cNvPr id="7" name="Symbol zastępczy tekstu 4">
            <a:extLst>
              <a:ext uri="{FF2B5EF4-FFF2-40B4-BE49-F238E27FC236}">
                <a16:creationId xmlns:a16="http://schemas.microsoft.com/office/drawing/2014/main" id="{470AF915-F014-485E-BD98-3B127CC8D132}"/>
              </a:ext>
            </a:extLst>
          </p:cNvPr>
          <p:cNvSpPr txBox="1">
            <a:spLocks/>
          </p:cNvSpPr>
          <p:nvPr/>
        </p:nvSpPr>
        <p:spPr>
          <a:xfrm>
            <a:off x="1822450" y="6050038"/>
            <a:ext cx="13753132" cy="2088231"/>
          </a:xfrm>
          <a:prstGeom prst="rect">
            <a:avLst/>
          </a:prstGeom>
        </p:spPr>
        <p:txBody>
          <a:bodyPr anchor="t"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18:30:31</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Health check </a:t>
            </a:r>
            <a:r>
              <a:rPr lang="en-US" sz="3600" dirty="0">
                <a:solidFill>
                  <a:srgbClr val="61D6D6"/>
                </a:solidFill>
                <a:latin typeface="Consolas" panose="020B0609020204030204" pitchFamily="49" charset="0"/>
              </a:rPr>
              <a:t>Team members health check</a:t>
            </a:r>
            <a:r>
              <a:rPr lang="en-US" sz="3600" dirty="0">
                <a:solidFill>
                  <a:srgbClr val="F2F2F2"/>
                </a:solidFill>
                <a:latin typeface="Consolas" panose="020B0609020204030204" pitchFamily="49" charset="0"/>
              </a:rPr>
              <a:t> completed after </a:t>
            </a:r>
            <a:r>
              <a:rPr lang="en-US" sz="3600" dirty="0">
                <a:solidFill>
                  <a:srgbClr val="B4009E"/>
                </a:solidFill>
                <a:latin typeface="Consolas" panose="020B0609020204030204" pitchFamily="49" charset="0"/>
              </a:rPr>
              <a:t>0.3627</a:t>
            </a:r>
            <a:r>
              <a:rPr lang="en-US" sz="3600" dirty="0">
                <a:solidFill>
                  <a:srgbClr val="F2F2F2"/>
                </a:solidFill>
                <a:latin typeface="Consolas" panose="020B0609020204030204" pitchFamily="49" charset="0"/>
              </a:rPr>
              <a:t>ms with status </a:t>
            </a:r>
            <a:r>
              <a:rPr lang="en-US" sz="3600" dirty="0">
                <a:solidFill>
                  <a:srgbClr val="16C60C"/>
                </a:solidFill>
                <a:latin typeface="Consolas" panose="020B0609020204030204" pitchFamily="49" charset="0"/>
              </a:rPr>
              <a:t>Unhealthy</a:t>
            </a:r>
            <a:r>
              <a:rPr lang="en-US" sz="3600" dirty="0">
                <a:solidFill>
                  <a:srgbClr val="F2F2F2"/>
                </a:solidFill>
                <a:latin typeface="Consolas" panose="020B0609020204030204" pitchFamily="49" charset="0"/>
              </a:rPr>
              <a:t> and '</a:t>
            </a:r>
            <a:r>
              <a:rPr lang="en-US" sz="3600" dirty="0">
                <a:solidFill>
                  <a:srgbClr val="61D6D6"/>
                </a:solidFill>
                <a:latin typeface="Consolas" panose="020B0609020204030204" pitchFamily="49" charset="0"/>
              </a:rPr>
              <a:t>There are no team members registered...</a:t>
            </a:r>
            <a:r>
              <a:rPr lang="en-US" sz="3600" dirty="0">
                <a:solidFill>
                  <a:srgbClr val="F2F2F2"/>
                </a:solidFill>
                <a:latin typeface="Consolas" panose="020B0609020204030204" pitchFamily="49" charset="0"/>
              </a:rPr>
              <a:t>'</a:t>
            </a:r>
            <a:endParaRPr lang="en-US" sz="3600" dirty="0">
              <a:latin typeface="Consolas" panose="020B0609020204030204" pitchFamily="49" charset="0"/>
            </a:endParaRPr>
          </a:p>
          <a:p>
            <a:endParaRPr lang="pl-PL" sz="3600" dirty="0"/>
          </a:p>
        </p:txBody>
      </p:sp>
    </p:spTree>
    <p:extLst>
      <p:ext uri="{BB962C8B-B14F-4D97-AF65-F5344CB8AC3E}">
        <p14:creationId xmlns:p14="http://schemas.microsoft.com/office/powerpoint/2010/main" val="231073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Middleware</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Define</a:t>
            </a:r>
            <a:r>
              <a:rPr lang="pl-PL" dirty="0"/>
              <a:t> </a:t>
            </a:r>
            <a:r>
              <a:rPr lang="pl-PL" dirty="0" err="1"/>
              <a:t>request</a:t>
            </a:r>
            <a:r>
              <a:rPr lang="pl-PL" dirty="0"/>
              <a:t> </a:t>
            </a:r>
            <a:r>
              <a:rPr lang="pl-PL" dirty="0" err="1"/>
              <a:t>pipeline</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417118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15</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16</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pl-PL" dirty="0" err="1">
                <a:latin typeface="Arial" charset="0"/>
                <a:ea typeface="Arial" charset="0"/>
                <a:cs typeface="Arial" charset="0"/>
              </a:rPr>
              <a:t>Authorization</a:t>
            </a:r>
            <a:endParaRPr lang="en-US" dirty="0">
              <a:latin typeface="Arial" charset="0"/>
              <a:ea typeface="Arial" charset="0"/>
              <a:cs typeface="Arial" charset="0"/>
            </a:endParaRPr>
          </a:p>
          <a:p>
            <a:r>
              <a:rPr lang="en-US" sz="2800" b="0" dirty="0">
                <a:latin typeface="Arial" charset="0"/>
                <a:ea typeface="Arial" charset="0"/>
                <a:cs typeface="Arial" charset="0"/>
              </a:rPr>
              <a:t>Provides authorization support.</a:t>
            </a:r>
          </a:p>
        </p:txBody>
      </p:sp>
      <p:sp>
        <p:nvSpPr>
          <p:cNvPr id="5" name="Text Placeholder 4"/>
          <p:cNvSpPr>
            <a:spLocks noGrp="1"/>
          </p:cNvSpPr>
          <p:nvPr>
            <p:ph type="body" sz="quarter" idx="23"/>
          </p:nvPr>
        </p:nvSpPr>
        <p:spPr>
          <a:xfrm>
            <a:off x="12790800" y="4600800"/>
            <a:ext cx="4442400" cy="2123658"/>
          </a:xfrm>
        </p:spPr>
        <p:txBody>
          <a:bodyPr anchor="t"/>
          <a:lstStyle/>
          <a:p>
            <a:r>
              <a:rPr lang="pl-PL" dirty="0">
                <a:latin typeface="Arial" charset="0"/>
                <a:ea typeface="Arial" charset="0"/>
                <a:cs typeface="Arial" charset="0"/>
              </a:rPr>
              <a:t>CORS</a:t>
            </a:r>
            <a:endParaRPr lang="en-US" dirty="0">
              <a:latin typeface="Arial" charset="0"/>
              <a:ea typeface="Arial" charset="0"/>
              <a:cs typeface="Arial" charset="0"/>
            </a:endParaRPr>
          </a:p>
          <a:p>
            <a:r>
              <a:rPr lang="en-US" sz="2800" b="0" dirty="0">
                <a:latin typeface="Arial" charset="0"/>
                <a:ea typeface="Arial" charset="0"/>
                <a:cs typeface="Arial" charset="0"/>
              </a:rPr>
              <a:t>Configures Cross-Origin Resource Sharing.</a:t>
            </a:r>
          </a:p>
        </p:txBody>
      </p:sp>
      <p:sp>
        <p:nvSpPr>
          <p:cNvPr id="6" name="Text Placeholder 5"/>
          <p:cNvSpPr>
            <a:spLocks noGrp="1"/>
          </p:cNvSpPr>
          <p:nvPr>
            <p:ph type="body" sz="quarter" idx="24"/>
          </p:nvPr>
        </p:nvSpPr>
        <p:spPr>
          <a:xfrm>
            <a:off x="18093600" y="4600800"/>
            <a:ext cx="4442400" cy="2123658"/>
          </a:xfrm>
        </p:spPr>
        <p:txBody>
          <a:bodyPr anchor="t"/>
          <a:lstStyle/>
          <a:p>
            <a:r>
              <a:rPr lang="pl-PL" dirty="0">
                <a:latin typeface="Arial" charset="0"/>
                <a:ea typeface="Arial" charset="0"/>
                <a:cs typeface="Arial" charset="0"/>
              </a:rPr>
              <a:t>Cookie policy</a:t>
            </a:r>
            <a:endParaRPr lang="en-US" dirty="0">
              <a:latin typeface="Arial" charset="0"/>
              <a:ea typeface="Arial" charset="0"/>
              <a:cs typeface="Arial" charset="0"/>
            </a:endParaRPr>
          </a:p>
          <a:p>
            <a:r>
              <a:rPr lang="en-US" sz="2800" b="0" dirty="0">
                <a:latin typeface="Arial" charset="0"/>
                <a:ea typeface="Arial" charset="0"/>
                <a:cs typeface="Arial" charset="0"/>
              </a:rPr>
              <a:t>Tracks consent from users for storing personal information.</a:t>
            </a:r>
          </a:p>
        </p:txBody>
      </p:sp>
      <p:sp>
        <p:nvSpPr>
          <p:cNvPr id="7" name="Text Placeholder 6"/>
          <p:cNvSpPr>
            <a:spLocks noGrp="1"/>
          </p:cNvSpPr>
          <p:nvPr>
            <p:ph type="body" sz="quarter" idx="25"/>
          </p:nvPr>
        </p:nvSpPr>
        <p:spPr>
          <a:xfrm>
            <a:off x="2253600" y="8138269"/>
            <a:ext cx="4442400" cy="2123658"/>
          </a:xfrm>
        </p:spPr>
        <p:txBody>
          <a:bodyPr anchor="t"/>
          <a:lstStyle/>
          <a:p>
            <a:r>
              <a:rPr lang="pl-PL" dirty="0" err="1">
                <a:latin typeface="Arial" charset="0"/>
                <a:ea typeface="Arial" charset="0"/>
                <a:cs typeface="Arial" charset="0"/>
              </a:rPr>
              <a:t>Health</a:t>
            </a:r>
            <a:r>
              <a:rPr lang="pl-PL" dirty="0">
                <a:latin typeface="Arial" charset="0"/>
                <a:ea typeface="Arial" charset="0"/>
                <a:cs typeface="Arial" charset="0"/>
              </a:rPr>
              <a:t> </a:t>
            </a:r>
            <a:r>
              <a:rPr lang="pl-PL" dirty="0" err="1">
                <a:latin typeface="Arial" charset="0"/>
                <a:ea typeface="Arial" charset="0"/>
                <a:cs typeface="Arial" charset="0"/>
              </a:rPr>
              <a:t>check</a:t>
            </a:r>
            <a:endParaRPr lang="en-US" dirty="0">
              <a:latin typeface="Arial" charset="0"/>
              <a:ea typeface="Arial" charset="0"/>
              <a:cs typeface="Arial" charset="0"/>
            </a:endParaRPr>
          </a:p>
          <a:p>
            <a:r>
              <a:rPr lang="en-US" sz="2800" b="0" dirty="0">
                <a:latin typeface="Arial" charset="0"/>
                <a:ea typeface="Arial" charset="0"/>
                <a:cs typeface="Arial" charset="0"/>
              </a:rPr>
              <a:t>Checks the health of an ASP.NET Core app and its dependencies</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8" name="Text Placeholder 7"/>
          <p:cNvSpPr>
            <a:spLocks noGrp="1"/>
          </p:cNvSpPr>
          <p:nvPr>
            <p:ph type="body" sz="quarter" idx="26"/>
          </p:nvPr>
        </p:nvSpPr>
        <p:spPr>
          <a:xfrm>
            <a:off x="7336800" y="8186400"/>
            <a:ext cx="4442400" cy="2123658"/>
          </a:xfrm>
        </p:spPr>
        <p:txBody>
          <a:bodyPr anchor="t"/>
          <a:lstStyle/>
          <a:p>
            <a:r>
              <a:rPr lang="pl-PL" dirty="0">
                <a:latin typeface="Arial" charset="0"/>
                <a:ea typeface="Arial" charset="0"/>
                <a:cs typeface="Arial" charset="0"/>
              </a:rPr>
              <a:t>OWIN</a:t>
            </a:r>
            <a:endParaRPr lang="en-US" dirty="0">
              <a:latin typeface="Arial" charset="0"/>
              <a:ea typeface="Arial" charset="0"/>
              <a:cs typeface="Arial" charset="0"/>
            </a:endParaRPr>
          </a:p>
          <a:p>
            <a:r>
              <a:rPr lang="en-US" sz="2800" b="0" dirty="0">
                <a:latin typeface="Arial" charset="0"/>
                <a:ea typeface="Arial" charset="0"/>
                <a:cs typeface="Arial" charset="0"/>
              </a:rPr>
              <a:t>Interop with OWIN-based apps, servers, and middleware.</a:t>
            </a:r>
          </a:p>
        </p:txBody>
      </p:sp>
      <p:sp>
        <p:nvSpPr>
          <p:cNvPr id="9" name="Text Placeholder 8"/>
          <p:cNvSpPr>
            <a:spLocks noGrp="1"/>
          </p:cNvSpPr>
          <p:nvPr>
            <p:ph type="body" sz="quarter" idx="27"/>
          </p:nvPr>
        </p:nvSpPr>
        <p:spPr>
          <a:xfrm>
            <a:off x="12790800" y="8138269"/>
            <a:ext cx="4442400" cy="2123658"/>
          </a:xfrm>
        </p:spPr>
        <p:txBody>
          <a:bodyPr anchor="t"/>
          <a:lstStyle/>
          <a:p>
            <a:r>
              <a:rPr lang="pl-PL" dirty="0" err="1">
                <a:latin typeface="Arial" charset="0"/>
                <a:ea typeface="Arial" charset="0"/>
                <a:cs typeface="Arial" charset="0"/>
              </a:rPr>
              <a:t>Session</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managing user sessions.</a:t>
            </a:r>
          </a:p>
        </p:txBody>
      </p:sp>
      <p:sp>
        <p:nvSpPr>
          <p:cNvPr id="10" name="Text Placeholder 9"/>
          <p:cNvSpPr>
            <a:spLocks noGrp="1"/>
          </p:cNvSpPr>
          <p:nvPr>
            <p:ph type="body" sz="quarter" idx="28"/>
          </p:nvPr>
        </p:nvSpPr>
        <p:spPr>
          <a:xfrm>
            <a:off x="18093600" y="8138269"/>
            <a:ext cx="4442400" cy="2123658"/>
          </a:xfrm>
        </p:spPr>
        <p:txBody>
          <a:bodyPr anchor="t"/>
          <a:lstStyle/>
          <a:p>
            <a:r>
              <a:rPr lang="pl-PL" dirty="0" err="1">
                <a:latin typeface="Arial" charset="0"/>
                <a:ea typeface="Arial" charset="0"/>
                <a:cs typeface="Arial" charset="0"/>
              </a:rPr>
              <a:t>Static</a:t>
            </a:r>
            <a:r>
              <a:rPr lang="pl-PL" dirty="0">
                <a:latin typeface="Arial" charset="0"/>
                <a:ea typeface="Arial" charset="0"/>
                <a:cs typeface="Arial" charset="0"/>
              </a:rPr>
              <a:t> </a:t>
            </a:r>
            <a:r>
              <a:rPr lang="pl-PL" dirty="0" err="1">
                <a:latin typeface="Arial" charset="0"/>
                <a:ea typeface="Arial" charset="0"/>
                <a:cs typeface="Arial" charset="0"/>
              </a:rPr>
              <a:t>files</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serving static files and directory browsing.</a:t>
            </a:r>
          </a:p>
        </p:txBody>
      </p:sp>
      <p:sp>
        <p:nvSpPr>
          <p:cNvPr id="11" name="Text Placeholder 10"/>
          <p:cNvSpPr>
            <a:spLocks noGrp="1"/>
          </p:cNvSpPr>
          <p:nvPr>
            <p:ph type="body" sz="quarter" idx="29"/>
          </p:nvPr>
        </p:nvSpPr>
        <p:spPr>
          <a:xfrm>
            <a:off x="2253600" y="4609877"/>
            <a:ext cx="4442400" cy="2123658"/>
          </a:xfrm>
        </p:spPr>
        <p:txBody>
          <a:bodyPr anchor="t"/>
          <a:lstStyle/>
          <a:p>
            <a:r>
              <a:rPr lang="en-US" dirty="0">
                <a:latin typeface="Arial" charset="0"/>
                <a:ea typeface="Arial" charset="0"/>
                <a:cs typeface="Arial" charset="0"/>
              </a:rPr>
              <a:t>Authentication</a:t>
            </a:r>
          </a:p>
          <a:p>
            <a:r>
              <a:rPr lang="en-US" sz="2800" b="0" dirty="0">
                <a:latin typeface="Arial" charset="0"/>
                <a:ea typeface="Arial" charset="0"/>
                <a:cs typeface="Arial" charset="0"/>
              </a:rPr>
              <a:t>Provides authentication sup</a:t>
            </a:r>
            <a:r>
              <a:rPr lang="pl-PL" sz="2800" b="0" dirty="0">
                <a:latin typeface="Arial" charset="0"/>
                <a:ea typeface="Arial" charset="0"/>
                <a:cs typeface="Arial" charset="0"/>
              </a:rPr>
              <a:t>p</a:t>
            </a:r>
            <a:r>
              <a:rPr lang="en-US" sz="2800" b="0" dirty="0">
                <a:latin typeface="Arial" charset="0"/>
                <a:ea typeface="Arial" charset="0"/>
                <a:cs typeface="Arial" charset="0"/>
              </a:rPr>
              <a:t>ort</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17</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18</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5" name="pole tekstowe 4">
            <a:extLst>
              <a:ext uri="{FF2B5EF4-FFF2-40B4-BE49-F238E27FC236}">
                <a16:creationId xmlns:a16="http://schemas.microsoft.com/office/drawing/2014/main" id="{43437B9E-E76A-4575-B657-3AFBA4F94CDA}"/>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Executing</a:t>
            </a:r>
            <a:r>
              <a:rPr lang="pl-PL" dirty="0">
                <a:solidFill>
                  <a:srgbClr val="CE9178"/>
                </a:solidFill>
                <a:latin typeface="Consolas" panose="020B0609020204030204" pitchFamily="49" charset="0"/>
              </a:rPr>
              <a:t> middleware..."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Headers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correlation</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Invoke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"Middleware </a:t>
            </a:r>
            <a:r>
              <a:rPr lang="pl-PL" dirty="0" err="1">
                <a:solidFill>
                  <a:srgbClr val="CE9178"/>
                </a:solidFill>
                <a:latin typeface="Consolas" panose="020B0609020204030204" pitchFamily="49" charset="0"/>
              </a:rPr>
              <a:t>executed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12674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19</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B8CBC64D-E178-4E23-82AA-FE3814EDADD2}"/>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6A9955"/>
                </a:solidFill>
                <a:latin typeface="Consolas" panose="020B0609020204030204" pitchFamily="49" charset="0"/>
              </a:rPr>
              <a:t>	 //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5227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 </a:t>
            </a:r>
            <a:r>
              <a:rPr lang="en-US" dirty="0"/>
              <a:t> ·  </a:t>
            </a:r>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20</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E0778FD2-85E7-471E-9166-1D973976A88A}"/>
              </a:ext>
            </a:extLst>
          </p:cNvPr>
          <p:cNvSpPr txBox="1"/>
          <p:nvPr/>
        </p:nvSpPr>
        <p:spPr>
          <a:xfrm>
            <a:off x="7582694" y="3765489"/>
            <a:ext cx="16057784" cy="7842019"/>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branch</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MapControllers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39338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21</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2" name="pole tekstowe 11">
            <a:extLst>
              <a:ext uri="{FF2B5EF4-FFF2-40B4-BE49-F238E27FC236}">
                <a16:creationId xmlns:a16="http://schemas.microsoft.com/office/drawing/2014/main" id="{10FF1392-47BC-4D1F-AAD9-1F2DBE981DBE}"/>
              </a:ext>
            </a:extLst>
          </p:cNvPr>
          <p:cNvSpPr txBox="1"/>
          <p:nvPr/>
        </p:nvSpPr>
        <p:spPr>
          <a:xfrm>
            <a:off x="7366670" y="6410077"/>
            <a:ext cx="16057784" cy="4520725"/>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5431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22</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
        <p:nvSpPr>
          <p:cNvPr id="11" name="pole tekstowe 10">
            <a:extLst>
              <a:ext uri="{FF2B5EF4-FFF2-40B4-BE49-F238E27FC236}">
                <a16:creationId xmlns:a16="http://schemas.microsoft.com/office/drawing/2014/main" id="{D34FEDA9-B5F4-4373-8968-53C8826330D6}"/>
              </a:ext>
            </a:extLst>
          </p:cNvPr>
          <p:cNvSpPr txBox="1"/>
          <p:nvPr/>
        </p:nvSpPr>
        <p:spPr>
          <a:xfrm>
            <a:off x="7366670" y="5110389"/>
            <a:ext cx="16273808" cy="5627823"/>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Endpoint</a:t>
            </a:r>
            <a:r>
              <a:rPr lang="pl-PL" dirty="0">
                <a:solidFill>
                  <a:srgbClr val="CE9178"/>
                </a:solidFill>
                <a:latin typeface="Consolas" panose="020B0609020204030204" pitchFamily="49" charset="0"/>
              </a:rPr>
              <a:t> 'team-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allowed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"End of the </a:t>
            </a:r>
            <a:r>
              <a:rPr lang="pl-PL" dirty="0" err="1">
                <a:solidFill>
                  <a:srgbClr val="CE9178"/>
                </a:solidFill>
                <a:latin typeface="Consolas" panose="020B0609020204030204" pitchFamily="49" charset="0"/>
              </a:rPr>
              <a:t>request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802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23</a:t>
            </a:fld>
            <a:endParaRPr lang="en-US" dirty="0"/>
          </a:p>
        </p:txBody>
      </p:sp>
      <p:sp>
        <p:nvSpPr>
          <p:cNvPr id="3" name="Text Placeholder 2"/>
          <p:cNvSpPr>
            <a:spLocks noGrp="1"/>
          </p:cNvSpPr>
          <p:nvPr>
            <p:ph type="body" sz="quarter" idx="17"/>
          </p:nvPr>
        </p:nvSpPr>
        <p:spPr>
          <a:xfrm>
            <a:off x="14207430" y="433254"/>
            <a:ext cx="9840390" cy="830997"/>
          </a:xfrm>
        </p:spPr>
        <p:txBody>
          <a:bodyPr anchor="ctr"/>
          <a:lstStyle/>
          <a:p>
            <a:r>
              <a:rPr lang="pl-PL" dirty="0"/>
              <a:t>Middleware in a </a:t>
            </a:r>
            <a:r>
              <a:rPr lang="pl-PL" dirty="0" err="1"/>
              <a:t>class</a:t>
            </a:r>
            <a:endParaRPr lang="en-US" dirty="0"/>
          </a:p>
        </p:txBody>
      </p:sp>
      <p:sp>
        <p:nvSpPr>
          <p:cNvPr id="5" name="Text Placeholder 4"/>
          <p:cNvSpPr>
            <a:spLocks noGrp="1"/>
          </p:cNvSpPr>
          <p:nvPr>
            <p:ph type="body" sz="quarter" idx="30"/>
          </p:nvPr>
        </p:nvSpPr>
        <p:spPr>
          <a:xfrm>
            <a:off x="13821245" y="616020"/>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741934" y="433254"/>
            <a:ext cx="22394488" cy="12823960"/>
          </a:xfrm>
          <a:prstGeom prst="rect">
            <a:avLst/>
          </a:prstGeom>
          <a:noFill/>
        </p:spPr>
        <p:txBody>
          <a:bodyPr wrap="square" rtlCol="0">
            <a:spAutoFit/>
          </a:bodyPr>
          <a:lstStyle/>
          <a:p>
            <a:r>
              <a:rPr lang="pl-PL" dirty="0" err="1">
                <a:solidFill>
                  <a:srgbClr val="569CD6"/>
                </a:solidFill>
                <a:latin typeface="Consolas" panose="020B0609020204030204" pitchFamily="49" charset="0"/>
              </a:rPr>
              <a:t>internal</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ExceptionHandlerMiddleware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    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ExceptionHandlerMiddleware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569CD6"/>
              </a:solidFill>
              <a:latin typeface="Consolas" panose="020B0609020204030204" pitchFamily="49" charset="0"/>
            </a:endParaRPr>
          </a:p>
          <a:p>
            <a:r>
              <a:rPr lang="pl-PL" dirty="0">
                <a:solidFill>
                  <a:srgbClr val="569CD6"/>
                </a:solidFill>
                <a:latin typeface="Consolas" panose="020B0609020204030204" pitchFamily="49" charset="0"/>
              </a:rPr>
              <a:t>    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Task</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InvokeAsync</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HttpContext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_</a:t>
            </a:r>
            <a:r>
              <a:rPr lang="pl-PL" dirty="0" err="1">
                <a:solidFill>
                  <a:srgbClr val="DCDCAA"/>
                </a:solidFill>
                <a:latin typeface="Consolas" panose="020B0609020204030204" pitchFamily="49" charset="0"/>
              </a:rPr>
              <a:t>next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StatusCode</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int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HttpStatusCode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InternalServerError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029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Logging</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Configure</a:t>
            </a:r>
            <a:r>
              <a:rPr lang="pl-PL" dirty="0"/>
              <a:t> </a:t>
            </a:r>
            <a:r>
              <a:rPr lang="pl-PL" dirty="0" err="1"/>
              <a:t>logger</a:t>
            </a:r>
            <a:r>
              <a:rPr lang="pl-PL" dirty="0"/>
              <a:t> and </a:t>
            </a:r>
            <a:r>
              <a:rPr lang="pl-PL" dirty="0" err="1"/>
              <a:t>manage</a:t>
            </a:r>
            <a:r>
              <a:rPr lang="pl-PL" dirty="0"/>
              <a:t> </a:t>
            </a:r>
            <a:r>
              <a:rPr lang="pl-PL" dirty="0" err="1"/>
              <a:t>your</a:t>
            </a:r>
            <a:r>
              <a:rPr lang="pl-PL" dirty="0"/>
              <a:t> </a:t>
            </a:r>
            <a:r>
              <a:rPr lang="pl-PL" dirty="0" err="1"/>
              <a:t>logs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25</a:t>
            </a:fld>
            <a:endParaRPr lang="en-US" dirty="0"/>
          </a:p>
        </p:txBody>
      </p:sp>
      <p:sp>
        <p:nvSpPr>
          <p:cNvPr id="3" name="Text Placeholder 2"/>
          <p:cNvSpPr>
            <a:spLocks noGrp="1"/>
          </p:cNvSpPr>
          <p:nvPr>
            <p:ph type="body" sz="quarter" idx="17"/>
          </p:nvPr>
        </p:nvSpPr>
        <p:spPr>
          <a:xfrm>
            <a:off x="19896062" y="413228"/>
            <a:ext cx="6552728" cy="830997"/>
          </a:xfrm>
        </p:spPr>
        <p:txBody>
          <a:bodyPr anchor="ctr"/>
          <a:lstStyle/>
          <a:p>
            <a:r>
              <a:rPr lang="pl-PL" dirty="0" err="1"/>
              <a:t>Usage</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1716862"/>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TeamMembersController</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&lt;</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&gt;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{ID}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83372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err="1"/>
              <a:t>Default</a:t>
            </a:r>
            <a:r>
              <a:rPr lang="pl-PL" dirty="0"/>
              <a:t>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26</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0064294"/>
          </a:xfrm>
          <a:prstGeom prst="rect">
            <a:avLst/>
          </a:prstGeom>
        </p:spPr>
        <p:txBody>
          <a:bodyPr wrap="square">
            <a:spAutoFit/>
          </a:bodyPr>
          <a:lstStyle/>
          <a:p>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Health</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checks</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76.11070000000001ms 200 </a:t>
            </a:r>
            <a:r>
              <a:rPr lang="pl-PL" sz="3600" dirty="0" err="1">
                <a:solidFill>
                  <a:srgbClr val="CCCCCC"/>
                </a:solidFill>
                <a:latin typeface="Consolas" panose="020B0609020204030204" pitchFamily="49" charset="0"/>
              </a:rPr>
              <a:t>text</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plain</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http://localhost:5000/api/team-members </a:t>
            </a:r>
            <a:r>
              <a:rPr lang="pl-PL" sz="3600" dirty="0" err="1">
                <a:solidFill>
                  <a:srgbClr val="CCCCCC"/>
                </a:solidFill>
                <a:latin typeface="Consolas" panose="020B0609020204030204" pitchFamily="49" charset="0"/>
              </a:rPr>
              <a:t>application</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json</a:t>
            </a:r>
            <a:br>
              <a:rPr lang="pl-PL" sz="3600" dirty="0">
                <a:solidFill>
                  <a:srgbClr val="CCCCCC"/>
                </a:solidFill>
                <a:latin typeface="Consolas" panose="020B0609020204030204" pitchFamily="49" charset="0"/>
              </a:rPr>
            </a:br>
            <a:r>
              <a:rPr lang="pl-PL" sz="3600" dirty="0" err="1">
                <a:solidFill>
                  <a:srgbClr val="FF0000"/>
                </a:solidFill>
                <a:latin typeface="Consolas" panose="020B0609020204030204" pitchFamily="49" charset="0"/>
              </a:rPr>
              <a:t>fail</a:t>
            </a:r>
            <a:r>
              <a:rPr lang="pl-PL" sz="3600" dirty="0">
                <a:solidFill>
                  <a:srgbClr val="CCCCCC"/>
                </a:solidFill>
                <a:latin typeface="Consolas" panose="020B0609020204030204" pitchFamily="49" charset="0"/>
              </a:rPr>
              <a:t>: NETCore3.Startup[0]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'team-</a:t>
            </a:r>
            <a:r>
              <a:rPr lang="pl-PL" sz="3600" dirty="0" err="1">
                <a:solidFill>
                  <a:srgbClr val="CCCCCC"/>
                </a:solidFill>
                <a:latin typeface="Consolas" panose="020B0609020204030204" pitchFamily="49" charset="0"/>
              </a:rPr>
              <a:t>members</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is</a:t>
            </a:r>
            <a:r>
              <a:rPr lang="pl-PL" sz="3600" dirty="0">
                <a:solidFill>
                  <a:srgbClr val="CCCCCC"/>
                </a:solidFill>
                <a:latin typeface="Consolas" panose="020B0609020204030204" pitchFamily="49" charset="0"/>
              </a:rPr>
              <a:t> not </a:t>
            </a:r>
            <a:r>
              <a:rPr lang="pl-PL" sz="3600" dirty="0" err="1">
                <a:solidFill>
                  <a:srgbClr val="CCCCCC"/>
                </a:solidFill>
                <a:latin typeface="Consolas" panose="020B0609020204030204" pitchFamily="49" charset="0"/>
              </a:rPr>
              <a:t>allowed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while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using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branched</a:t>
            </a:r>
            <a:r>
              <a:rPr lang="pl-PL" sz="3600" dirty="0">
                <a:solidFill>
                  <a:srgbClr val="CCCCCC"/>
                </a:solidFill>
                <a:latin typeface="Consolas" panose="020B0609020204030204" pitchFamily="49" charset="0"/>
              </a:rPr>
              <a:t> middleware </a:t>
            </a:r>
            <a:r>
              <a:rPr lang="pl-PL" sz="3600" dirty="0" err="1">
                <a:solidFill>
                  <a:srgbClr val="CCCCCC"/>
                </a:solidFill>
                <a:latin typeface="Consolas" panose="020B0609020204030204" pitchFamily="49" charset="0"/>
              </a:rPr>
              <a:t>pipeline</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6.301200000000001ms 200</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http://localhost:5000/api/role/frontend</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'NETCore3.Controllers.FrontendController.Get (NETCore3)'</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Microsoft.AspNetCore.Mvc.Infrastructure.ControllerActionInvoker</a:t>
            </a:r>
            <a:r>
              <a:rPr lang="pl-PL" sz="3600" dirty="0">
                <a:solidFill>
                  <a:srgbClr val="CCCCCC"/>
                </a:solidFill>
                <a:latin typeface="Consolas" panose="020B0609020204030204" pitchFamily="49" charset="0"/>
              </a:rPr>
              <a:t>[3]</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Route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matched</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 "Get",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 "Frontend"}. </a:t>
            </a: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signature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Microsoft.AspNetCore.Mvc.IActionResult</a:t>
            </a:r>
            <a:r>
              <a:rPr lang="pl-PL" sz="3600" dirty="0">
                <a:solidFill>
                  <a:srgbClr val="CCCCCC"/>
                </a:solidFill>
                <a:latin typeface="Consolas" panose="020B0609020204030204" pitchFamily="49" charset="0"/>
              </a:rPr>
              <a:t> Get() on </a:t>
            </a:r>
            <a:r>
              <a:rPr lang="pl-PL" sz="3600" dirty="0" err="1">
                <a:solidFill>
                  <a:srgbClr val="CCCCCC"/>
                </a:solidFill>
                <a:latin typeface="Consolas" panose="020B0609020204030204" pitchFamily="49" charset="0"/>
              </a:rPr>
              <a:t>controlle</a:t>
            </a:r>
            <a:br>
              <a:rPr lang="pl-PL" sz="3600" dirty="0">
                <a:solidFill>
                  <a:srgbClr val="CCCCCC"/>
                </a:solidFill>
                <a:latin typeface="Consolas" panose="020B0609020204030204" pitchFamily="49" charset="0"/>
              </a:rPr>
            </a:br>
            <a:r>
              <a:rPr lang="pl-PL" sz="3600" dirty="0">
                <a:solidFill>
                  <a:srgbClr val="CCCCCC"/>
                </a:solidFill>
                <a:latin typeface="Consolas" panose="020B0609020204030204" pitchFamily="49" charset="0"/>
              </a:rPr>
              <a:t>r NETCore3.Controllers.FrontendController (NETCore3).</a:t>
            </a:r>
            <a:endParaRPr lang="pl-PL" sz="3600" dirty="0">
              <a:latin typeface="Consolas" panose="020B0609020204030204" pitchFamily="49" charset="0"/>
            </a:endParaRPr>
          </a:p>
        </p:txBody>
      </p:sp>
    </p:spTree>
    <p:extLst>
      <p:ext uri="{BB962C8B-B14F-4D97-AF65-F5344CB8AC3E}">
        <p14:creationId xmlns:p14="http://schemas.microsoft.com/office/powerpoint/2010/main" val="1913924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ymbol zastępczy obrazu 6">
            <a:extLst>
              <a:ext uri="{FF2B5EF4-FFF2-40B4-BE49-F238E27FC236}">
                <a16:creationId xmlns:a16="http://schemas.microsoft.com/office/drawing/2014/main" id="{98F43D04-5B32-4CFF-8A2A-C91D20E14BA7}"/>
              </a:ext>
            </a:extLst>
          </p:cNvPr>
          <p:cNvPicPr>
            <a:picLocks noGrp="1" noChangeAspect="1"/>
          </p:cNvPicPr>
          <p:nvPr>
            <p:ph type="pic" sz="quarter" idx="16"/>
          </p:nvPr>
        </p:nvPicPr>
        <p:blipFill>
          <a:blip r:embed="rId2"/>
          <a:stretch>
            <a:fillRect/>
          </a:stretch>
        </p:blipFill>
        <p:spPr>
          <a:xfrm>
            <a:off x="16617600" y="2723163"/>
            <a:ext cx="4876190" cy="4876190"/>
          </a:xfrm>
        </p:spPr>
      </p:pic>
      <p:sp>
        <p:nvSpPr>
          <p:cNvPr id="3" name="Symbol zastępczy tekstu 2">
            <a:extLst>
              <a:ext uri="{FF2B5EF4-FFF2-40B4-BE49-F238E27FC236}">
                <a16:creationId xmlns:a16="http://schemas.microsoft.com/office/drawing/2014/main" id="{6279AF23-8966-4760-8722-05C5D015F45A}"/>
              </a:ext>
            </a:extLst>
          </p:cNvPr>
          <p:cNvSpPr>
            <a:spLocks noGrp="1"/>
          </p:cNvSpPr>
          <p:nvPr>
            <p:ph type="body" sz="quarter" idx="17"/>
          </p:nvPr>
        </p:nvSpPr>
        <p:spPr/>
        <p:txBody>
          <a:bodyPr/>
          <a:lstStyle/>
          <a:p>
            <a:r>
              <a:rPr lang="pl-PL" dirty="0"/>
              <a:t>Serilog</a:t>
            </a:r>
          </a:p>
        </p:txBody>
      </p:sp>
      <p:sp>
        <p:nvSpPr>
          <p:cNvPr id="4" name="Symbol zastępczy numeru slajdu 3">
            <a:extLst>
              <a:ext uri="{FF2B5EF4-FFF2-40B4-BE49-F238E27FC236}">
                <a16:creationId xmlns:a16="http://schemas.microsoft.com/office/drawing/2014/main" id="{E3846AE4-E67B-4DD3-B323-C67E44D1A87D}"/>
              </a:ext>
            </a:extLst>
          </p:cNvPr>
          <p:cNvSpPr>
            <a:spLocks noGrp="1"/>
          </p:cNvSpPr>
          <p:nvPr>
            <p:ph type="sldNum" sz="quarter" idx="4"/>
          </p:nvPr>
        </p:nvSpPr>
        <p:spPr/>
        <p:txBody>
          <a:bodyPr/>
          <a:lstStyle/>
          <a:p>
            <a:fld id="{48F63A3B-78C7-47BE-AE5E-E10140E04643}" type="slidenum">
              <a:rPr lang="en-US" smtClean="0"/>
              <a:pPr/>
              <a:t>27</a:t>
            </a:fld>
            <a:endParaRPr lang="en-US"/>
          </a:p>
        </p:txBody>
      </p:sp>
      <p:sp>
        <p:nvSpPr>
          <p:cNvPr id="5" name="Symbol zastępczy tekstu 4">
            <a:extLst>
              <a:ext uri="{FF2B5EF4-FFF2-40B4-BE49-F238E27FC236}">
                <a16:creationId xmlns:a16="http://schemas.microsoft.com/office/drawing/2014/main" id="{AEAF031F-9AF0-443F-8956-A22B3DBF47C9}"/>
              </a:ext>
            </a:extLst>
          </p:cNvPr>
          <p:cNvSpPr>
            <a:spLocks noGrp="1"/>
          </p:cNvSpPr>
          <p:nvPr>
            <p:ph type="body" sz="quarter" idx="18"/>
          </p:nvPr>
        </p:nvSpPr>
        <p:spPr/>
        <p:txBody>
          <a:bodyPr>
            <a:normAutofit fontScale="62500" lnSpcReduction="20000"/>
          </a:bodyPr>
          <a:lstStyle/>
          <a:p>
            <a:r>
              <a:rPr lang="en-US" dirty="0"/>
              <a:t>Serilog completely replaces the logging implementation on .NET Core: it’s not just a provider that works side-by-side with the built-in logging, but rather, an alternative implementation of the .NET Core logging APIs.</a:t>
            </a:r>
            <a:endParaRPr lang="pl-PL" dirty="0"/>
          </a:p>
        </p:txBody>
      </p:sp>
    </p:spTree>
    <p:extLst>
      <p:ext uri="{BB962C8B-B14F-4D97-AF65-F5344CB8AC3E}">
        <p14:creationId xmlns:p14="http://schemas.microsoft.com/office/powerpoint/2010/main" val="3482509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28</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2823960"/>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Main</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new</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LoggerConfiguration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Enrich</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FromLogContext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Seq</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"http://localhost:5341"</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Starting</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up</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Build</a:t>
            </a:r>
            <a:r>
              <a:rPr lang="pl-PL" dirty="0">
                <a:solidFill>
                  <a:srgbClr val="D4D4D4"/>
                </a:solidFill>
                <a:latin typeface="Consolas" panose="020B0609020204030204" pitchFamily="49" charset="0"/>
              </a:rPr>
              <a:t>().</a:t>
            </a:r>
            <a:r>
              <a:rPr lang="pl-PL" dirty="0">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Fatal</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"Host </a:t>
            </a:r>
            <a:r>
              <a:rPr lang="pl-PL" dirty="0" err="1">
                <a:solidFill>
                  <a:srgbClr val="CE9178"/>
                </a:solidFill>
                <a:latin typeface="Consolas" panose="020B0609020204030204" pitchFamily="49" charset="0"/>
              </a:rPr>
              <a:t>builder</a:t>
            </a:r>
            <a:r>
              <a:rPr lang="pl-PL" dirty="0">
                <a:solidFill>
                  <a:srgbClr val="CE9178"/>
                </a:solidFill>
                <a:latin typeface="Consolas" panose="020B0609020204030204" pitchFamily="49" charset="0"/>
              </a:rPr>
              <a:t> 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finally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CloseAndFlush</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45383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29</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898869" y="8243339"/>
            <a:ext cx="22394488" cy="2860078"/>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UseSerilogRequestLogging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
        <p:nvSpPr>
          <p:cNvPr id="6" name="Text Placeholder 2">
            <a:extLst>
              <a:ext uri="{FF2B5EF4-FFF2-40B4-BE49-F238E27FC236}">
                <a16:creationId xmlns:a16="http://schemas.microsoft.com/office/drawing/2014/main" id="{A4D88725-919D-4C10-91C4-A68FB22DF8A6}"/>
              </a:ext>
            </a:extLst>
          </p:cNvPr>
          <p:cNvSpPr txBox="1">
            <a:spLocks/>
          </p:cNvSpPr>
          <p:nvPr/>
        </p:nvSpPr>
        <p:spPr>
          <a:xfrm>
            <a:off x="19896062" y="7360629"/>
            <a:ext cx="3744416"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1" i="0" kern="1200" spc="-48">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Startup.cs</a:t>
            </a:r>
            <a:endParaRPr lang="en-US" dirty="0"/>
          </a:p>
        </p:txBody>
      </p:sp>
      <p:sp>
        <p:nvSpPr>
          <p:cNvPr id="7" name="pole tekstowe 6">
            <a:extLst>
              <a:ext uri="{FF2B5EF4-FFF2-40B4-BE49-F238E27FC236}">
                <a16:creationId xmlns:a16="http://schemas.microsoft.com/office/drawing/2014/main" id="{8BEED054-FCBB-4BFF-A46D-37EC4EB07F60}"/>
              </a:ext>
            </a:extLst>
          </p:cNvPr>
          <p:cNvSpPr txBox="1"/>
          <p:nvPr/>
        </p:nvSpPr>
        <p:spPr>
          <a:xfrm>
            <a:off x="1898869" y="1258020"/>
            <a:ext cx="22394488" cy="5074274"/>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IHostBuilder</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Host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CreateDefaultBuilder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UseSerilog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ConfigureLogging</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logging</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ClearProviders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D4D4D4"/>
              </a:solidFill>
              <a:latin typeface="Consolas" panose="020B0609020204030204" pitchFamily="49" charset="0"/>
            </a:endParaRPr>
          </a:p>
        </p:txBody>
      </p:sp>
      <p:pic>
        <p:nvPicPr>
          <p:cNvPr id="4" name="Obraz 3">
            <a:extLst>
              <a:ext uri="{FF2B5EF4-FFF2-40B4-BE49-F238E27FC236}">
                <a16:creationId xmlns:a16="http://schemas.microsoft.com/office/drawing/2014/main" id="{23FFF92F-1265-4AF2-846D-788CB4F922E7}"/>
              </a:ext>
            </a:extLst>
          </p:cNvPr>
          <p:cNvPicPr>
            <a:picLocks noChangeAspect="1"/>
          </p:cNvPicPr>
          <p:nvPr/>
        </p:nvPicPr>
        <p:blipFill>
          <a:blip r:embed="rId3"/>
          <a:stretch>
            <a:fillRect/>
          </a:stretch>
        </p:blipFill>
        <p:spPr>
          <a:xfrm>
            <a:off x="19506347" y="7532266"/>
            <a:ext cx="298730" cy="487722"/>
          </a:xfrm>
          <a:prstGeom prst="rect">
            <a:avLst/>
          </a:prstGeom>
        </p:spPr>
      </p:pic>
    </p:spTree>
    <p:extLst>
      <p:ext uri="{BB962C8B-B14F-4D97-AF65-F5344CB8AC3E}">
        <p14:creationId xmlns:p14="http://schemas.microsoft.com/office/powerpoint/2010/main" val="209218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Logging | Serilog | SEQ</a:t>
            </a:r>
            <a:endParaRPr lang="en-US" dirty="0"/>
          </a:p>
        </p:txBody>
      </p:sp>
      <p:sp>
        <p:nvSpPr>
          <p:cNvPr id="9" name="Text Placeholder 8"/>
          <p:cNvSpPr>
            <a:spLocks noGrp="1"/>
          </p:cNvSpPr>
          <p:nvPr>
            <p:ph type="body" sz="quarter" idx="22"/>
          </p:nvPr>
        </p:nvSpPr>
        <p:spPr/>
        <p:txBody>
          <a:bodyPr/>
          <a:lstStyle/>
          <a:p>
            <a:endParaRPr lang="en-US" dirty="0"/>
          </a:p>
        </p:txBody>
      </p:sp>
      <p:sp>
        <p:nvSpPr>
          <p:cNvPr id="10" name="Text Placeholder 9"/>
          <p:cNvSpPr>
            <a:spLocks noGrp="1"/>
          </p:cNvSpPr>
          <p:nvPr>
            <p:ph type="body" sz="quarter" idx="23"/>
          </p:nvPr>
        </p:nvSpPr>
        <p:spPr>
          <a:xfrm>
            <a:off x="1822054" y="10645200"/>
            <a:ext cx="10369552" cy="830997"/>
          </a:xfrm>
        </p:spPr>
        <p:txBody>
          <a:bodyPr/>
          <a:lstStyle/>
          <a:p>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a:t>Serilog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30</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1172289"/>
          </a:xfrm>
          <a:prstGeom prst="rect">
            <a:avLst/>
          </a:prstGeom>
        </p:spPr>
        <p:txBody>
          <a:bodyPr wrap="square">
            <a:spAutoFit/>
          </a:body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1.4184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6.7854ms 200</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9.7714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18.262700000000002ms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6.8392</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14.2779ms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http://localhost:5000/api/team-members application/json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1.9388</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10.090300000000001ms 200</a:t>
            </a:r>
            <a:endParaRPr lang="en-US" sz="3600" dirty="0">
              <a:effectLst/>
              <a:latin typeface="Consolas" panose="020B0609020204030204" pitchFamily="49" charset="0"/>
            </a:endParaRPr>
          </a:p>
        </p:txBody>
      </p:sp>
    </p:spTree>
    <p:extLst>
      <p:ext uri="{BB962C8B-B14F-4D97-AF65-F5344CB8AC3E}">
        <p14:creationId xmlns:p14="http://schemas.microsoft.com/office/powerpoint/2010/main" val="1282227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ymbol zastępczy obrazu 8">
            <a:extLst>
              <a:ext uri="{FF2B5EF4-FFF2-40B4-BE49-F238E27FC236}">
                <a16:creationId xmlns:a16="http://schemas.microsoft.com/office/drawing/2014/main" id="{EF147512-8792-46B9-A47F-60660FC45D45}"/>
              </a:ext>
            </a:extLst>
          </p:cNvPr>
          <p:cNvSpPr>
            <a:spLocks noGrp="1"/>
          </p:cNvSpPr>
          <p:nvPr>
            <p:ph type="pic" sz="quarter" idx="10"/>
          </p:nvPr>
        </p:nvSpPr>
        <p:spPr/>
      </p:sp>
      <p:pic>
        <p:nvPicPr>
          <p:cNvPr id="10" name="Obraz 9">
            <a:extLst>
              <a:ext uri="{FF2B5EF4-FFF2-40B4-BE49-F238E27FC236}">
                <a16:creationId xmlns:a16="http://schemas.microsoft.com/office/drawing/2014/main" id="{E5F459E7-809F-469F-A651-D6FC14759B5C}"/>
              </a:ext>
            </a:extLst>
          </p:cNvPr>
          <p:cNvPicPr>
            <a:picLocks noChangeAspect="1"/>
          </p:cNvPicPr>
          <p:nvPr/>
        </p:nvPicPr>
        <p:blipFill>
          <a:blip r:embed="rId2"/>
          <a:stretch>
            <a:fillRect/>
          </a:stretch>
        </p:blipFill>
        <p:spPr>
          <a:xfrm>
            <a:off x="885950" y="2412000"/>
            <a:ext cx="22608000" cy="11272249"/>
          </a:xfrm>
          <a:prstGeom prst="rect">
            <a:avLst/>
          </a:prstGeom>
        </p:spPr>
      </p:pic>
    </p:spTree>
    <p:extLst>
      <p:ext uri="{BB962C8B-B14F-4D97-AF65-F5344CB8AC3E}">
        <p14:creationId xmlns:p14="http://schemas.microsoft.com/office/powerpoint/2010/main" val="3003139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F36F75F-0469-486E-A31E-92AF97AB2DBE}"/>
              </a:ext>
            </a:extLst>
          </p:cNvPr>
          <p:cNvSpPr>
            <a:spLocks noGrp="1"/>
          </p:cNvSpPr>
          <p:nvPr>
            <p:ph type="body" sz="quarter" idx="17"/>
          </p:nvPr>
        </p:nvSpPr>
        <p:spPr/>
        <p:txBody>
          <a:bodyPr/>
          <a:lstStyle/>
          <a:p>
            <a:r>
              <a:rPr lang="pl-PL" dirty="0"/>
              <a:t>https://datalust.co/seq</a:t>
            </a:r>
          </a:p>
        </p:txBody>
      </p:sp>
      <p:sp>
        <p:nvSpPr>
          <p:cNvPr id="3" name="Symbol zastępczy numeru slajdu 2">
            <a:extLst>
              <a:ext uri="{FF2B5EF4-FFF2-40B4-BE49-F238E27FC236}">
                <a16:creationId xmlns:a16="http://schemas.microsoft.com/office/drawing/2014/main" id="{F9980417-C118-4F6D-B4D3-771FAA118D76}"/>
              </a:ext>
            </a:extLst>
          </p:cNvPr>
          <p:cNvSpPr>
            <a:spLocks noGrp="1"/>
          </p:cNvSpPr>
          <p:nvPr>
            <p:ph type="sldNum" sz="quarter" idx="4"/>
          </p:nvPr>
        </p:nvSpPr>
        <p:spPr/>
        <p:txBody>
          <a:bodyPr/>
          <a:lstStyle/>
          <a:p>
            <a:fld id="{48F63A3B-78C7-47BE-AE5E-E10140E04643}" type="slidenum">
              <a:rPr lang="en-US" smtClean="0"/>
              <a:pPr/>
              <a:t>32</a:t>
            </a:fld>
            <a:endParaRPr lang="en-US"/>
          </a:p>
        </p:txBody>
      </p:sp>
      <p:sp>
        <p:nvSpPr>
          <p:cNvPr id="4" name="Symbol zastępczy tekstu 3">
            <a:extLst>
              <a:ext uri="{FF2B5EF4-FFF2-40B4-BE49-F238E27FC236}">
                <a16:creationId xmlns:a16="http://schemas.microsoft.com/office/drawing/2014/main" id="{4BCBCD86-CCFF-4A9D-A6A6-9514D3C25668}"/>
              </a:ext>
            </a:extLst>
          </p:cNvPr>
          <p:cNvSpPr>
            <a:spLocks noGrp="1"/>
          </p:cNvSpPr>
          <p:nvPr>
            <p:ph type="body" sz="quarter" idx="18"/>
          </p:nvPr>
        </p:nvSpPr>
        <p:spPr/>
        <p:txBody>
          <a:bodyPr>
            <a:normAutofit fontScale="92500"/>
          </a:bodyPr>
          <a:lstStyle/>
          <a:p>
            <a:r>
              <a:rPr lang="en-US" dirty="0"/>
              <a:t>Seq creates the visibility you need to quickly identify and diagnose problems in complex applications and microservices.</a:t>
            </a:r>
          </a:p>
          <a:p>
            <a:endParaRPr lang="pl-PL" dirty="0"/>
          </a:p>
        </p:txBody>
      </p:sp>
    </p:spTree>
    <p:extLst>
      <p:ext uri="{BB962C8B-B14F-4D97-AF65-F5344CB8AC3E}">
        <p14:creationId xmlns:p14="http://schemas.microsoft.com/office/powerpoint/2010/main" val="515922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33</a:t>
            </a:fld>
            <a:endParaRPr lang="en-US"/>
          </a:p>
        </p:txBody>
      </p:sp>
      <p:sp>
        <p:nvSpPr>
          <p:cNvPr id="3" name="Title 2"/>
          <p:cNvSpPr>
            <a:spLocks noGrp="1"/>
          </p:cNvSpPr>
          <p:nvPr>
            <p:ph type="ctrTitle"/>
          </p:nvPr>
        </p:nvSpPr>
        <p:spPr/>
        <p:txBody>
          <a:bodyPr anchor="ctr"/>
          <a:lstStyle/>
          <a:p>
            <a:r>
              <a:rPr lang="pl-PL" dirty="0" err="1"/>
              <a:t>Quick</a:t>
            </a:r>
            <a:r>
              <a:rPr lang="pl-PL" dirty="0"/>
              <a:t> start with </a:t>
            </a:r>
            <a:r>
              <a:rPr lang="pl-PL" dirty="0" err="1"/>
              <a:t>Seq</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Install</a:t>
            </a:r>
            <a:r>
              <a:rPr lang="pl-PL" sz="6000" b="1" dirty="0">
                <a:latin typeface="Arial" charset="0"/>
                <a:ea typeface="Arial" charset="0"/>
                <a:cs typeface="Arial" charset="0"/>
              </a:rPr>
              <a:t> </a:t>
            </a:r>
            <a:r>
              <a:rPr lang="pl-PL" sz="6000" b="1" dirty="0" err="1">
                <a:latin typeface="Arial" charset="0"/>
                <a:ea typeface="Arial" charset="0"/>
                <a:cs typeface="Arial" charset="0"/>
              </a:rPr>
              <a:t>Seq</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The </a:t>
            </a:r>
            <a:r>
              <a:rPr lang="pl-PL" dirty="0" err="1">
                <a:latin typeface="Arial" charset="0"/>
                <a:ea typeface="Arial" charset="0"/>
                <a:cs typeface="Arial" charset="0"/>
              </a:rPr>
              <a:t>Seq</a:t>
            </a:r>
            <a:r>
              <a:rPr lang="pl-PL" dirty="0">
                <a:latin typeface="Arial" charset="0"/>
                <a:ea typeface="Arial" charset="0"/>
                <a:cs typeface="Arial" charset="0"/>
              </a:rPr>
              <a:t> </a:t>
            </a:r>
            <a:r>
              <a:rPr lang="pl-PL" dirty="0" err="1">
                <a:latin typeface="Arial" charset="0"/>
                <a:ea typeface="Arial" charset="0"/>
                <a:cs typeface="Arial" charset="0"/>
              </a:rPr>
              <a:t>server</a:t>
            </a:r>
            <a:r>
              <a:rPr lang="pl-PL" dirty="0">
                <a:latin typeface="Arial" charset="0"/>
                <a:ea typeface="Arial" charset="0"/>
                <a:cs typeface="Arial" charset="0"/>
              </a:rPr>
              <a:t> </a:t>
            </a:r>
            <a:r>
              <a:rPr lang="pl-PL" dirty="0" err="1">
                <a:latin typeface="Arial" charset="0"/>
                <a:ea typeface="Arial" charset="0"/>
                <a:cs typeface="Arial" charset="0"/>
              </a:rPr>
              <a:t>can</a:t>
            </a:r>
            <a:r>
              <a:rPr lang="pl-PL" dirty="0">
                <a:latin typeface="Arial" charset="0"/>
                <a:ea typeface="Arial" charset="0"/>
                <a:cs typeface="Arial" charset="0"/>
              </a:rPr>
              <a:t> be </a:t>
            </a:r>
            <a:r>
              <a:rPr lang="pl-PL" dirty="0" err="1">
                <a:latin typeface="Arial" charset="0"/>
                <a:ea typeface="Arial" charset="0"/>
                <a:cs typeface="Arial" charset="0"/>
              </a:rPr>
              <a:t>installed</a:t>
            </a:r>
            <a:r>
              <a:rPr lang="pl-PL" dirty="0">
                <a:latin typeface="Arial" charset="0"/>
                <a:ea typeface="Arial" charset="0"/>
                <a:cs typeface="Arial" charset="0"/>
              </a:rPr>
              <a:t> on </a:t>
            </a:r>
            <a:r>
              <a:rPr lang="pl-PL" dirty="0" err="1">
                <a:latin typeface="Arial" charset="0"/>
                <a:ea typeface="Arial" charset="0"/>
                <a:cs typeface="Arial" charset="0"/>
              </a:rPr>
              <a:t>windows</a:t>
            </a:r>
            <a:r>
              <a:rPr lang="pl-PL" dirty="0">
                <a:latin typeface="Arial" charset="0"/>
                <a:ea typeface="Arial" charset="0"/>
                <a:cs typeface="Arial" charset="0"/>
              </a:rPr>
              <a:t> </a:t>
            </a:r>
            <a:r>
              <a:rPr lang="pl-PL" dirty="0" err="1">
                <a:latin typeface="Arial" charset="0"/>
                <a:ea typeface="Arial" charset="0"/>
                <a:cs typeface="Arial" charset="0"/>
              </a:rPr>
              <a:t>or</a:t>
            </a:r>
            <a:r>
              <a:rPr lang="pl-PL" dirty="0">
                <a:latin typeface="Arial" charset="0"/>
                <a:ea typeface="Arial" charset="0"/>
                <a:cs typeface="Arial" charset="0"/>
              </a:rPr>
              <a:t> </a:t>
            </a:r>
            <a:r>
              <a:rPr lang="pl-PL" dirty="0" err="1">
                <a:latin typeface="Arial" charset="0"/>
                <a:ea typeface="Arial" charset="0"/>
                <a:cs typeface="Arial" charset="0"/>
              </a:rPr>
              <a:t>started</a:t>
            </a:r>
            <a:r>
              <a:rPr lang="pl-PL" dirty="0">
                <a:latin typeface="Arial" charset="0"/>
                <a:ea typeface="Arial" charset="0"/>
                <a:cs typeface="Arial" charset="0"/>
              </a:rPr>
              <a:t> from </a:t>
            </a:r>
            <a:r>
              <a:rPr lang="pl-PL" dirty="0" err="1">
                <a:latin typeface="Arial" charset="0"/>
                <a:ea typeface="Arial" charset="0"/>
                <a:cs typeface="Arial" charset="0"/>
              </a:rPr>
              <a:t>linux-based</a:t>
            </a:r>
            <a:r>
              <a:rPr lang="pl-PL" dirty="0">
                <a:latin typeface="Arial" charset="0"/>
                <a:ea typeface="Arial" charset="0"/>
                <a:cs typeface="Arial" charset="0"/>
              </a:rPr>
              <a:t> </a:t>
            </a:r>
            <a:r>
              <a:rPr lang="pl-PL" dirty="0" err="1">
                <a:latin typeface="Arial" charset="0"/>
                <a:ea typeface="Arial" charset="0"/>
                <a:cs typeface="Arial" charset="0"/>
              </a:rPr>
              <a:t>docker</a:t>
            </a:r>
            <a:r>
              <a:rPr lang="pl-PL" dirty="0">
                <a:latin typeface="Arial" charset="0"/>
                <a:ea typeface="Arial" charset="0"/>
                <a:cs typeface="Arial" charset="0"/>
              </a:rPr>
              <a:t> image.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996782" cy="2123658"/>
          </a:xfrm>
        </p:spPr>
        <p:txBody>
          <a:bodyPr/>
          <a:lstStyle/>
          <a:p>
            <a:r>
              <a:rPr lang="pl-PL" b="1" dirty="0">
                <a:latin typeface="Arial" charset="0"/>
                <a:ea typeface="Arial" charset="0"/>
                <a:cs typeface="Arial" charset="0"/>
              </a:rPr>
              <a:t>Open in </a:t>
            </a:r>
            <a:r>
              <a:rPr lang="pl-PL" b="1" dirty="0" err="1">
                <a:latin typeface="Arial" charset="0"/>
                <a:ea typeface="Arial" charset="0"/>
                <a:cs typeface="Arial" charset="0"/>
              </a:rPr>
              <a:t>browser</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a:latin typeface="Arial" charset="0"/>
                <a:ea typeface="Arial" charset="0"/>
                <a:cs typeface="Arial" charset="0"/>
              </a:rPr>
              <a:t>Open </a:t>
            </a:r>
            <a:r>
              <a:rPr lang="pl-PL" sz="3600" dirty="0" err="1">
                <a:latin typeface="Arial" charset="0"/>
                <a:ea typeface="Arial" charset="0"/>
                <a:cs typeface="Arial" charset="0"/>
              </a:rPr>
              <a:t>Seq</a:t>
            </a:r>
            <a:r>
              <a:rPr lang="pl-PL" sz="3600" dirty="0">
                <a:latin typeface="Arial" charset="0"/>
                <a:ea typeface="Arial" charset="0"/>
                <a:cs typeface="Arial" charset="0"/>
              </a:rPr>
              <a:t> in </a:t>
            </a:r>
            <a:r>
              <a:rPr lang="pl-PL" sz="3600" dirty="0" err="1">
                <a:latin typeface="Arial" charset="0"/>
                <a:ea typeface="Arial" charset="0"/>
                <a:cs typeface="Arial" charset="0"/>
              </a:rPr>
              <a:t>browser</a:t>
            </a:r>
            <a:r>
              <a:rPr lang="pl-PL" sz="3600" dirty="0">
                <a:latin typeface="Arial" charset="0"/>
                <a:ea typeface="Arial" charset="0"/>
                <a:cs typeface="Arial" charset="0"/>
              </a:rPr>
              <a:t> to </a:t>
            </a:r>
            <a:r>
              <a:rPr lang="pl-PL" sz="3600" dirty="0" err="1">
                <a:latin typeface="Arial" charset="0"/>
                <a:ea typeface="Arial" charset="0"/>
                <a:cs typeface="Arial" charset="0"/>
              </a:rPr>
              <a:t>see</a:t>
            </a:r>
            <a:r>
              <a:rPr lang="pl-PL" sz="3600" dirty="0">
                <a:latin typeface="Arial" charset="0"/>
                <a:ea typeface="Arial" charset="0"/>
                <a:cs typeface="Arial" charset="0"/>
              </a:rPr>
              <a:t> </a:t>
            </a:r>
            <a:r>
              <a:rPr lang="pl-PL" sz="3600" dirty="0" err="1">
                <a:latin typeface="Arial" charset="0"/>
                <a:ea typeface="Arial" charset="0"/>
                <a:cs typeface="Arial" charset="0"/>
              </a:rPr>
              <a:t>logs</a:t>
            </a:r>
            <a:r>
              <a:rPr lang="pl-PL" sz="3600" dirty="0">
                <a:latin typeface="Arial" charset="0"/>
                <a:ea typeface="Arial" charset="0"/>
                <a:cs typeface="Arial" charset="0"/>
              </a:rPr>
              <a:t>. By </a:t>
            </a:r>
            <a:r>
              <a:rPr lang="pl-PL" sz="3600" dirty="0" err="1">
                <a:latin typeface="Arial" charset="0"/>
                <a:ea typeface="Arial" charset="0"/>
                <a:cs typeface="Arial" charset="0"/>
              </a:rPr>
              <a:t>default</a:t>
            </a:r>
            <a:r>
              <a:rPr lang="pl-PL" sz="3600" dirty="0">
                <a:latin typeface="Arial" charset="0"/>
                <a:ea typeface="Arial" charset="0"/>
                <a:cs typeface="Arial" charset="0"/>
              </a:rPr>
              <a:t> </a:t>
            </a:r>
            <a:r>
              <a:rPr lang="pl-PL" sz="3600" dirty="0" err="1">
                <a:latin typeface="Arial" charset="0"/>
                <a:ea typeface="Arial" charset="0"/>
                <a:cs typeface="Arial" charset="0"/>
              </a:rPr>
              <a:t>it</a:t>
            </a:r>
            <a:r>
              <a:rPr lang="pl-PL" sz="3600" dirty="0">
                <a:latin typeface="Arial" charset="0"/>
                <a:ea typeface="Arial" charset="0"/>
                <a:cs typeface="Arial" charset="0"/>
              </a:rPr>
              <a:t> </a:t>
            </a:r>
            <a:r>
              <a:rPr lang="pl-PL" sz="3600" dirty="0" err="1">
                <a:latin typeface="Arial" charset="0"/>
                <a:ea typeface="Arial" charset="0"/>
                <a:cs typeface="Arial" charset="0"/>
              </a:rPr>
              <a:t>starts</a:t>
            </a:r>
            <a:r>
              <a:rPr lang="pl-PL" sz="3600" dirty="0">
                <a:latin typeface="Arial" charset="0"/>
                <a:ea typeface="Arial" charset="0"/>
                <a:cs typeface="Arial" charset="0"/>
              </a:rPr>
              <a:t> on http://localhost:5341.</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pl-PL" b="1" dirty="0">
                <a:latin typeface="Arial" charset="0"/>
                <a:ea typeface="Arial" charset="0"/>
                <a:cs typeface="Arial" charset="0"/>
              </a:rPr>
              <a:t>Connect </a:t>
            </a:r>
            <a:r>
              <a:rPr lang="pl-PL" b="1" dirty="0" err="1">
                <a:latin typeface="Arial" charset="0"/>
                <a:ea typeface="Arial" charset="0"/>
                <a:cs typeface="Arial" charset="0"/>
              </a:rPr>
              <a:t>logger</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In Serilog, </a:t>
            </a:r>
            <a:r>
              <a:rPr lang="pl-PL" sz="3600" dirty="0" err="1">
                <a:latin typeface="Arial" charset="0"/>
                <a:ea typeface="Arial" charset="0"/>
                <a:cs typeface="Arial" charset="0"/>
              </a:rPr>
              <a:t>there</a:t>
            </a:r>
            <a:r>
              <a:rPr lang="pl-PL" sz="3600" dirty="0">
                <a:latin typeface="Arial" charset="0"/>
                <a:ea typeface="Arial" charset="0"/>
                <a:cs typeface="Arial" charset="0"/>
              </a:rPr>
              <a:t> </a:t>
            </a:r>
            <a:r>
              <a:rPr lang="pl-PL" sz="3600" dirty="0" err="1">
                <a:latin typeface="Arial" charset="0"/>
                <a:ea typeface="Arial" charset="0"/>
                <a:cs typeface="Arial" charset="0"/>
              </a:rPr>
              <a:t>is</a:t>
            </a:r>
            <a:r>
              <a:rPr lang="pl-PL" sz="3600" dirty="0">
                <a:latin typeface="Arial" charset="0"/>
                <a:ea typeface="Arial" charset="0"/>
                <a:cs typeface="Arial" charset="0"/>
              </a:rPr>
              <a:t> </a:t>
            </a:r>
            <a:r>
              <a:rPr lang="pl-PL" sz="3600" dirty="0" err="1">
                <a:latin typeface="Arial" charset="0"/>
                <a:ea typeface="Arial" charset="0"/>
                <a:cs typeface="Arial" charset="0"/>
              </a:rPr>
              <a:t>only</a:t>
            </a:r>
            <a:r>
              <a:rPr lang="pl-PL" sz="3600" dirty="0">
                <a:latin typeface="Arial" charset="0"/>
                <a:ea typeface="Arial" charset="0"/>
                <a:cs typeface="Arial" charset="0"/>
              </a:rPr>
              <a:t> one </a:t>
            </a:r>
            <a:r>
              <a:rPr lang="pl-PL" sz="3600" dirty="0" err="1">
                <a:latin typeface="Arial" charset="0"/>
                <a:ea typeface="Arial" charset="0"/>
                <a:cs typeface="Arial" charset="0"/>
              </a:rPr>
              <a:t>additional</a:t>
            </a:r>
            <a:r>
              <a:rPr lang="pl-PL" sz="3600" dirty="0">
                <a:latin typeface="Arial" charset="0"/>
                <a:ea typeface="Arial" charset="0"/>
                <a:cs typeface="Arial" charset="0"/>
              </a:rPr>
              <a:t> </a:t>
            </a:r>
            <a:r>
              <a:rPr lang="pl-PL" sz="3600" dirty="0" err="1">
                <a:latin typeface="Arial" charset="0"/>
                <a:ea typeface="Arial" charset="0"/>
                <a:cs typeface="Arial" charset="0"/>
              </a:rPr>
              <a:t>configuration</a:t>
            </a:r>
            <a:r>
              <a:rPr lang="pl-PL" sz="3600" dirty="0">
                <a:latin typeface="Arial" charset="0"/>
                <a:ea typeface="Arial" charset="0"/>
                <a:cs typeface="Arial" charset="0"/>
              </a:rPr>
              <a:t> </a:t>
            </a:r>
            <a:r>
              <a:rPr lang="pl-PL" sz="3600" dirty="0" err="1">
                <a:latin typeface="Arial" charset="0"/>
                <a:ea typeface="Arial" charset="0"/>
                <a:cs typeface="Arial" charset="0"/>
              </a:rPr>
              <a:t>line</a:t>
            </a:r>
            <a:r>
              <a:rPr lang="pl-PL" sz="3600" dirty="0">
                <a:latin typeface="Arial" charset="0"/>
                <a:ea typeface="Arial" charset="0"/>
                <a:cs typeface="Arial" charset="0"/>
              </a:rPr>
              <a:t> </a:t>
            </a:r>
            <a:r>
              <a:rPr lang="pl-PL" sz="3600" dirty="0" err="1">
                <a:latin typeface="Arial" charset="0"/>
                <a:ea typeface="Arial" charset="0"/>
                <a:cs typeface="Arial" charset="0"/>
              </a:rPr>
              <a:t>that</a:t>
            </a:r>
            <a:r>
              <a:rPr lang="pl-PL" sz="3600" dirty="0">
                <a:latin typeface="Arial" charset="0"/>
                <a:ea typeface="Arial" charset="0"/>
                <a:cs typeface="Arial" charset="0"/>
              </a:rPr>
              <a:t> </a:t>
            </a:r>
            <a:r>
              <a:rPr lang="pl-PL" sz="3600" dirty="0" err="1">
                <a:latin typeface="Arial" charset="0"/>
                <a:ea typeface="Arial" charset="0"/>
                <a:cs typeface="Arial" charset="0"/>
              </a:rPr>
              <a:t>adds</a:t>
            </a:r>
            <a:r>
              <a:rPr lang="pl-PL" sz="3600" dirty="0">
                <a:latin typeface="Arial" charset="0"/>
                <a:ea typeface="Arial" charset="0"/>
                <a:cs typeface="Arial" charset="0"/>
              </a:rPr>
              <a:t> a </a:t>
            </a:r>
            <a:r>
              <a:rPr lang="pl-PL" sz="3600" dirty="0" err="1">
                <a:latin typeface="Arial" charset="0"/>
                <a:ea typeface="Arial" charset="0"/>
                <a:cs typeface="Arial" charset="0"/>
              </a:rPr>
              <a:t>sink</a:t>
            </a:r>
            <a:r>
              <a:rPr lang="pl-PL" sz="3600" dirty="0">
                <a:latin typeface="Arial" charset="0"/>
                <a:ea typeface="Arial" charset="0"/>
                <a:cs typeface="Arial" charset="0"/>
              </a:rPr>
              <a:t> to </a:t>
            </a:r>
            <a:r>
              <a:rPr lang="pl-PL" sz="3600" dirty="0" err="1">
                <a:latin typeface="Arial" charset="0"/>
                <a:ea typeface="Arial" charset="0"/>
                <a:cs typeface="Arial" charset="0"/>
              </a:rPr>
              <a:t>Seq</a:t>
            </a:r>
            <a:r>
              <a:rPr lang="pl-PL" sz="3600" dirty="0">
                <a:latin typeface="Arial" charset="0"/>
                <a:ea typeface="Arial" charset="0"/>
                <a:cs typeface="Arial" charset="0"/>
              </a:rPr>
              <a:t> </a:t>
            </a:r>
            <a:r>
              <a:rPr lang="pl-PL" sz="3600" dirty="0" err="1">
                <a:latin typeface="Arial" charset="0"/>
                <a:ea typeface="Arial" charset="0"/>
                <a:cs typeface="Arial" charset="0"/>
              </a:rPr>
              <a:t>according</a:t>
            </a:r>
            <a:r>
              <a:rPr lang="pl-PL" sz="3600" dirty="0">
                <a:latin typeface="Arial" charset="0"/>
                <a:ea typeface="Arial" charset="0"/>
                <a:cs typeface="Arial" charset="0"/>
              </a:rPr>
              <a:t> to the </a:t>
            </a:r>
            <a:r>
              <a:rPr lang="pl-PL" sz="3600" dirty="0" err="1">
                <a:latin typeface="Arial" charset="0"/>
                <a:ea typeface="Arial" charset="0"/>
                <a:cs typeface="Arial" charset="0"/>
              </a:rPr>
              <a:t>given</a:t>
            </a:r>
            <a:r>
              <a:rPr lang="pl-PL" sz="3600" dirty="0">
                <a:latin typeface="Arial" charset="0"/>
                <a:ea typeface="Arial" charset="0"/>
                <a:cs typeface="Arial" charset="0"/>
              </a:rPr>
              <a:t> ULR.</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4192010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9</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err="1"/>
              <a:t>TeamMembersController.cs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1687612"/>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13447</TotalTime>
  <Words>2947</Words>
  <Application>Microsoft Office PowerPoint</Application>
  <PresentationFormat>Niestandardowy</PresentationFormat>
  <Paragraphs>407</Paragraphs>
  <Slides>36</Slides>
  <Notes>9</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36</vt:i4>
      </vt:variant>
    </vt:vector>
  </HeadingPairs>
  <TitlesOfParts>
    <vt:vector size="45" baseType="lpstr">
      <vt:lpstr>Arial</vt:lpstr>
      <vt:lpstr>Calibri</vt:lpstr>
      <vt:lpstr>Consolas</vt:lpstr>
      <vt:lpstr>Courier New</vt:lpstr>
      <vt:lpstr>Gill Sans</vt:lpstr>
      <vt:lpstr>Helvetica</vt:lpstr>
      <vt:lpstr>Helvetica Light</vt:lpstr>
      <vt:lpstr>Menlo</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Health checks</vt:lpstr>
      <vt:lpstr>Prezentacja programu PowerPoint</vt:lpstr>
      <vt:lpstr>Prezentacja programu PowerPoint</vt:lpstr>
      <vt:lpstr>Prezentacja programu PowerPoint</vt:lpstr>
      <vt:lpstr>Middleware</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Logging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Quick start with Seq</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69</cp:revision>
  <dcterms:created xsi:type="dcterms:W3CDTF">2020-01-19T06:42:11Z</dcterms:created>
  <dcterms:modified xsi:type="dcterms:W3CDTF">2020-02-18T17:42:19Z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