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4346DF-6E88-4B7B-B173-8ED3A5072E13}">
  <a:tblStyle styleId="{414346DF-6E88-4B7B-B173-8ED3A5072E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4f72d2be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4f72d2be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4f72d2be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4f72d2be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4f72d2be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4f72d2be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4f72d2be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4f72d2be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4f72d2be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4f72d2be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4f72d2be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4f72d2be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4f72d2be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4f72d2be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f72d2be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f72d2be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f72d2be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f72d2be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4f72d2b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4f72d2b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4f72d2b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4f72d2b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4f72d2be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4f72d2be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4f72d2be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4f72d2be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f72d2be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f72d2be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4f72d2be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4f72d2be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janvaneck1994/stage2/blob/master/Research/APID%20analyses.ipynb" TargetMode="External"/><Relationship Id="rId4" Type="http://schemas.openxmlformats.org/officeDocument/2006/relationships/hyperlink" Target="https://github.com/janvaneck1994/stage2/blob/master/Research/HuRi%20analyses.ipynb" TargetMode="External"/><Relationship Id="rId5" Type="http://schemas.openxmlformats.org/officeDocument/2006/relationships/hyperlink" Target="https://github.com/janvaneck1994/stage2/blob/master/Research/Merge%20APID%20and%20HuRi.ipyn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1609.02907" TargetMode="External"/><Relationship Id="rId4" Type="http://schemas.openxmlformats.org/officeDocument/2006/relationships/hyperlink" Target="https://arxiv.org/abs/1706.02216" TargetMode="External"/><Relationship Id="rId5" Type="http://schemas.openxmlformats.org/officeDocument/2006/relationships/hyperlink" Target="https://arxiv.org/abs/1810.00826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7JELX6DiUxQ" TargetMode="External"/><Relationship Id="rId4" Type="http://schemas.openxmlformats.org/officeDocument/2006/relationships/hyperlink" Target="https://www.youtube.com/watch?v=7JELX6DiUxQ" TargetMode="External"/><Relationship Id="rId5" Type="http://schemas.openxmlformats.org/officeDocument/2006/relationships/hyperlink" Target="https://www.youtube.com/watch?v=H6oOhElB3y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snap.stanford.edu/deepnetbio-ismb/ipynb/Graph+Convolutional+Prediction+of+Protein+Interactions+in+Yeast.html" TargetMode="External"/><Relationship Id="rId4" Type="http://schemas.openxmlformats.org/officeDocument/2006/relationships/hyperlink" Target="https://github.com/bkj/pytorch-graphsage" TargetMode="External"/><Relationship Id="rId5" Type="http://schemas.openxmlformats.org/officeDocument/2006/relationships/hyperlink" Target="https://towardsdatascience.com/hands-on-graph-neural-networks-with-pytorch-pytorch-geometric-359487e221a8" TargetMode="External"/><Relationship Id="rId6" Type="http://schemas.openxmlformats.org/officeDocument/2006/relationships/hyperlink" Target="https://pytorch-geometric.readthedocs.io/en/latest/modules/nn.html#torch_geometric.nn.conv.SAGEConv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snap.stanford.edu/deepnetbio-ismb/ipynb/Graph+Convolutional+Prediction+of+Protein+Interactions+in+Yeast.html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pdf/1811.05868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Progress week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Jan van Eck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Train/Test set?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Graph conv networks are based on</a:t>
            </a:r>
            <a:br>
              <a:rPr lang="nl"/>
            </a:br>
            <a:r>
              <a:rPr lang="nl"/>
              <a:t>neighbor embedding aggregations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Can we include the edges of C3 (A,B)</a:t>
            </a:r>
            <a:br>
              <a:rPr lang="nl"/>
            </a:br>
            <a:r>
              <a:rPr lang="nl"/>
              <a:t>when testing while excluding all the</a:t>
            </a:r>
            <a:br>
              <a:rPr lang="nl"/>
            </a:br>
            <a:r>
              <a:rPr lang="nl"/>
              <a:t>edges of (A,B) during training?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We need to think about the best GNN</a:t>
            </a:r>
            <a:br>
              <a:rPr lang="nl"/>
            </a:br>
            <a:r>
              <a:rPr lang="nl"/>
              <a:t>algorithm for C3. If we can only use </a:t>
            </a:r>
            <a:br>
              <a:rPr lang="nl"/>
            </a:br>
            <a:r>
              <a:rPr lang="nl"/>
              <a:t>(C,D) like network components for C3, </a:t>
            </a:r>
            <a:br>
              <a:rPr lang="nl"/>
            </a:br>
            <a:r>
              <a:rPr lang="nl"/>
              <a:t>basic GCN will probably not work.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 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075" y="1199875"/>
            <a:ext cx="3966950" cy="27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Questions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Can you check the code for merging APID and HuRi in this order?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nl" sz="1100" u="sng">
                <a:solidFill>
                  <a:schemeClr val="hlink"/>
                </a:solidFill>
                <a:hlinkClick r:id="rId3"/>
              </a:rPr>
              <a:t>https://github.com/janvaneck1994/stage2/blob/master/Research/APID%20analyses.ipynb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nl" sz="1100" u="sng">
                <a:solidFill>
                  <a:schemeClr val="hlink"/>
                </a:solidFill>
                <a:hlinkClick r:id="rId4"/>
              </a:rPr>
              <a:t>https://github.com/janvaneck1994/stage2/blob/master/Research/HuRi%20analyses.ipynb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nl" sz="1100" u="sng">
                <a:solidFill>
                  <a:schemeClr val="hlink"/>
                </a:solidFill>
                <a:hlinkClick r:id="rId5"/>
              </a:rPr>
              <a:t>https://github.com/janvaneck1994/stage2/blob/master/Research/Merge%20APID%20and%20HuRi.ipynb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Should we do something with the missing 47 proteins?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Is there any code example for C1, C2, C3 splitting?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Should we create multiple train/val/test splits (slide 9)?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Can we include the edges of C3 when testing while excluding all the edges of C3 during training? (slide 10)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Theory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Usefull GNN methods for edge prediction: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Graph Convolutional Networks from Kipf and Welling: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 u="sng">
                <a:solidFill>
                  <a:srgbClr val="0366D6"/>
                </a:solidFill>
                <a:highlight>
                  <a:srgbClr val="FFFFFF"/>
                </a:highlight>
                <a:hlinkClick r:id="rId3"/>
              </a:rPr>
              <a:t>Semi-Supervised Classification with Graph Convolutional Networks</a:t>
            </a:r>
            <a:r>
              <a:rPr lang="nl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GraphSAGE</a:t>
            </a:r>
            <a:r>
              <a:rPr lang="nl"/>
              <a:t> from Hamilton et al.: </a:t>
            </a:r>
            <a:r>
              <a:rPr lang="nl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 u="sng">
                <a:solidFill>
                  <a:srgbClr val="0366D6"/>
                </a:solidFill>
                <a:highlight>
                  <a:srgbClr val="FFFFFF"/>
                </a:highlight>
                <a:hlinkClick r:id="rId4"/>
              </a:rPr>
              <a:t>Inductive Representation Learning on Large 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Graph Isomorphism Networks (GIN) from Xu et al.: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How Powerful are Graph Neural Networks?</a:t>
            </a:r>
            <a:r>
              <a:rPr lang="nl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Video lectures: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Graph Convolutional networks</a:t>
            </a:r>
            <a:r>
              <a:rPr lang="nl"/>
              <a:t> (17:13):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200" u="sng">
                <a:solidFill>
                  <a:schemeClr val="accent5"/>
                </a:solidFill>
                <a:hlinkClick r:id="rId3"/>
              </a:rPr>
              <a:t>https://www.youtube.com/watch?v=7JELX6DiUxQ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Graphsage explanation (51:09):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200" u="sng">
                <a:solidFill>
                  <a:schemeClr val="hlink"/>
                </a:solidFill>
                <a:hlinkClick r:id="rId4"/>
              </a:rPr>
              <a:t>https://www.youtube.com/watch?v=7JELX6DiUxQ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GIN</a:t>
            </a:r>
            <a:r>
              <a:rPr lang="nl"/>
              <a:t> explanation: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100" u="sng">
                <a:solidFill>
                  <a:schemeClr val="hlink"/>
                </a:solidFill>
                <a:hlinkClick r:id="rId5"/>
              </a:rPr>
              <a:t>https://www.youtube.com/watch?v=H6oOhElB3yE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Code examples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GCN PPI prediction using TensorFlow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100" u="sng">
                <a:solidFill>
                  <a:schemeClr val="hlink"/>
                </a:solidFill>
                <a:hlinkClick r:id="rId3"/>
              </a:rPr>
              <a:t>http://snap.stanford.edu/deepnetbio-ismb/ipynb/Graph+Convolutional+Prediction+of+Protein+Interactions+in+Yeast.html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Graphsage implementation using PyTorch: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200" u="sng">
                <a:solidFill>
                  <a:schemeClr val="accent5"/>
                </a:solidFill>
                <a:hlinkClick r:id="rId4"/>
              </a:rPr>
              <a:t>https://github.com/bkj/pytorch-graphsage</a:t>
            </a:r>
            <a:br>
              <a:rPr lang="nl" sz="1200"/>
            </a:br>
            <a:r>
              <a:rPr lang="nl" sz="1200" u="sng">
                <a:solidFill>
                  <a:schemeClr val="accent5"/>
                </a:solidFill>
                <a:hlinkClick r:id="rId5"/>
              </a:rPr>
              <a:t>https://towardsdatascience.com/hands-on-graph-neural-networks-with-pytorch-pytorch-geometric-359487e221a8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PyTorch Geometric for GNN implementations:</a:t>
            </a:r>
            <a:br>
              <a:rPr lang="nl"/>
            </a:br>
            <a:br>
              <a:rPr lang="nl" sz="1200"/>
            </a:br>
            <a:r>
              <a:rPr lang="nl" sz="1200" u="sng">
                <a:solidFill>
                  <a:schemeClr val="hlink"/>
                </a:solidFill>
                <a:hlinkClick r:id="rId6"/>
              </a:rPr>
              <a:t>https://pytorch-geometric.readthedocs.io/en/latest/modules/nn.html#torch_geometric.nn.conv.SAGEConv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What to do next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Set up a script to generate SeqVec embeddings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Graph analyses of the new interactome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C1, C2, C3 splits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Reading literature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future looks bright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When using this implementation of a basic GCN on the HuRi PPIs (HuRi+APID gave GPU memory issues) without SeqVec embeddings, I get an AUC of 88 with a 2% test split which translates to a C1 test: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 sz="1100" u="sng">
                <a:solidFill>
                  <a:schemeClr val="accent5"/>
                </a:solidFill>
                <a:hlinkClick r:id="rId3"/>
              </a:rPr>
              <a:t>http://snap.stanford.edu/deepnetbio-ismb/ipynb/Graph+Convolutional+Prediction+of+Protein+Interactions+in+Yeast.html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800" y="2509747"/>
            <a:ext cx="5039950" cy="17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 this progress report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Check if APID and HuRi data are correct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Merge APID and HuRi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Train/Validate/Test split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Q</a:t>
            </a:r>
            <a:r>
              <a:rPr lang="nl"/>
              <a:t>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Supplements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APID PPIs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Only Binary and no inter-species interactions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PPIs: 66206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Unique proteins: 13317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Example:</a:t>
            </a:r>
            <a:br>
              <a:rPr lang="nl"/>
            </a:br>
            <a:br>
              <a:rPr lang="nl"/>
            </a:br>
            <a:br>
              <a:rPr lang="nl"/>
            </a:br>
            <a:br>
              <a:rPr lang="nl"/>
            </a:br>
            <a:br>
              <a:rPr lang="nl"/>
            </a:br>
            <a:br>
              <a:rPr lang="nl"/>
            </a:b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774975"/>
            <a:ext cx="63531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HuRi PPI (PSI File)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Test results are filtered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Most important columns are:</a:t>
            </a:r>
            <a:br>
              <a:rPr lang="nl"/>
            </a:br>
            <a:br>
              <a:rPr lang="n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58 Ensembl protein ids were</a:t>
            </a:r>
            <a:br>
              <a:rPr lang="nl"/>
            </a:br>
            <a:r>
              <a:rPr lang="nl"/>
              <a:t>found in the Uniprot columns</a:t>
            </a:r>
            <a:br>
              <a:rPr lang="n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UniProt mapping tool could not </a:t>
            </a:r>
            <a:br>
              <a:rPr lang="nl"/>
            </a:br>
            <a:r>
              <a:rPr lang="nl"/>
              <a:t>map the ENSP ids to UniProtKB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BioMart could map </a:t>
            </a:r>
            <a:r>
              <a:rPr lang="nl"/>
              <a:t>34 ENSP </a:t>
            </a:r>
            <a:br>
              <a:rPr lang="nl"/>
            </a:br>
            <a:r>
              <a:rPr lang="nl"/>
              <a:t>to UniProtKB (24 proteins missing)</a:t>
            </a:r>
            <a:br>
              <a:rPr lang="nl"/>
            </a:b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4055775" y="144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{414346DF-6E88-4B7B-B173-8ED3A5072E13}</a:tableStyleId>
              </a:tblPr>
              <a:tblGrid>
                <a:gridCol w="1021775"/>
                <a:gridCol w="1021775"/>
                <a:gridCol w="1021775"/>
                <a:gridCol w="1021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UniProt ID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UniProt ID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Ensemble G/T/P id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Ensemble G/T/P id 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763" y="2333088"/>
            <a:ext cx="32480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Difference between HuRi UniProt and ENSP ids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 uniprot ID can have multiple ENSP 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The paper counts all the possible ENSP combinations as PPIs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Paper claims </a:t>
            </a:r>
            <a:r>
              <a:rPr lang="nl"/>
              <a:t>52569 PPIs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The dataset contains combinations: </a:t>
            </a:r>
            <a:r>
              <a:rPr lang="nl"/>
              <a:t>52549 PPI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missing 20 compared to paper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Example of multiple ENSP ids for one UniProtKB id:</a:t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354500" y="332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{414346DF-6E88-4B7B-B173-8ED3A5072E13}</a:tableStyleId>
              </a:tblPr>
              <a:tblGrid>
                <a:gridCol w="2108750"/>
                <a:gridCol w="2108750"/>
                <a:gridCol w="2108750"/>
                <a:gridCol w="210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UniProtKB A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UniProtKB A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Ensembl G/T/P A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Ensembl G/T/P B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O75920-1</a:t>
                      </a:r>
                      <a:endParaRPr sz="1050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A1L3X0</a:t>
                      </a:r>
                      <a:endParaRPr sz="1050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</a:rPr>
                        <a:t>ensembl:ENST00000380750.7|ensembl:ENSP00000370126.3|ensembl:ENSG00000205572.9|</a:t>
                      </a:r>
                      <a:r>
                        <a:rPr lang="nl" sz="105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</a:rPr>
                        <a:t>ensembl:ENST00000354833.7|ensembl:ENSP00000346892.3|ensembl:ENSG00000172058.15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ensembl:ENST00000508821.5|ensembl:ENSP00000424123.1|ensembl:ENSG00000164181.13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HuRi PSI-MI file unique Gene combinations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Website claims: 52548 ENSG combinations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Again, a UniProtID can have multiple ENSG 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After creating all possible </a:t>
            </a:r>
            <a:r>
              <a:rPr lang="nl"/>
              <a:t>ENSG id combinations </a:t>
            </a:r>
            <a:r>
              <a:rPr lang="nl"/>
              <a:t>we also get 52548 gene combinations from the PSI-MI file (so this matches)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Unique proteins HuRi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Paper claims</a:t>
            </a:r>
            <a:r>
              <a:rPr lang="nl"/>
              <a:t>: 8275 PPIs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Using all ENSP ids in dataset: 8274 PPI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missing one protein compared to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Using only UniProtKB A/B column: 8215 proteins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When removing entries with unmappable ENSP ids: 8184 (31 missing)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/>
              <a:t>7 extra proteins missing on top of the original 24 unmappable ENSPs ids because they only occured in combination with unmappable ENSP id.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Merge APID and HuRi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ENSP to UniProtKB mappings gives worse result so we should work with UniProt 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After merging: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U</a:t>
            </a:r>
            <a:r>
              <a:rPr lang="nl"/>
              <a:t>nique proteins: 15364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PPIs: </a:t>
            </a:r>
            <a:r>
              <a:rPr lang="nl"/>
              <a:t>111886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What are we missing?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PPIs from HuRi: 553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Unique proteins from</a:t>
            </a:r>
            <a:r>
              <a:rPr lang="nl"/>
              <a:t> HuRi: 47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No missing data from APID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Main reason for missing data: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/>
              <a:t>24 ENSP ids unable to map to uniprot ids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/>
              <a:t>7 Uniprot ids which were only connected to one or more of the 24 unmappable ENSP ids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/>
              <a:t>16 Uniprot isoforms not found using the UniProtKB mapping tool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Train/Validate/Test split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This paper shows that using the same train/validation/test splits of the same datasets, as well as making significant changes to the training procedure (e.g. early stopping criteria) precludes a fair comparison of different architectures: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 u="sng">
                <a:solidFill>
                  <a:schemeClr val="accent5"/>
                </a:solidFill>
                <a:hlinkClick r:id="rId3"/>
              </a:rPr>
              <a:t>https://arxiv.org/pdf/1811.05868.pdf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They also show that simpler GNN architectures </a:t>
            </a:r>
            <a:r>
              <a:rPr lang="nl"/>
              <a:t>(GraphSAGE)</a:t>
            </a:r>
            <a:r>
              <a:rPr lang="nl"/>
              <a:t> are able to outperform the more sophisticated ones when they use 100 randomized train/val/test splits: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Maybe we should think about creating multiple </a:t>
            </a:r>
            <a:r>
              <a:rPr lang="nl"/>
              <a:t>train/val/test splits as well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