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ooper BT Bold" charset="1" panose="0208080404030B020404"/>
      <p:regular r:id="rId21"/>
    </p:embeddedFont>
    <p:embeddedFont>
      <p:font typeface="Alatsi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janvi100104/AICTE-Internship-Project" TargetMode="External" Type="http://schemas.openxmlformats.org/officeDocument/2006/relationships/hyperlink"/><Relationship Id="rId3" Target="https://aicte-internship-project.streamlit.app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https://github.com/janvi100104/AICTE-Internship-Project/blob/main/README.md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98068" y="1969656"/>
            <a:ext cx="11398052" cy="5212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98"/>
              </a:lnSpc>
            </a:pPr>
            <a:r>
              <a:rPr lang="en-US" b="true" sz="11622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SECURE DATA HIDING IN IMAGE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87707" y="7105844"/>
            <a:ext cx="9512586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Janvi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2946" y="8734526"/>
            <a:ext cx="6882108" cy="52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b="true" sz="312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4509" y="1143000"/>
            <a:ext cx="15815306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﻿RESULT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64653" y="2125198"/>
            <a:ext cx="7032134" cy="6696186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9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39646" y="482797"/>
            <a:ext cx="5987431" cy="9321406"/>
          </a:xfrm>
          <a:custGeom>
            <a:avLst/>
            <a:gdLst/>
            <a:ahLst/>
            <a:cxnLst/>
            <a:rect r="r" b="b" t="t" l="l"/>
            <a:pathLst>
              <a:path h="9321406" w="5987431">
                <a:moveTo>
                  <a:pt x="0" y="0"/>
                </a:moveTo>
                <a:lnTo>
                  <a:pt x="5987431" y="0"/>
                </a:lnTo>
                <a:lnTo>
                  <a:pt x="5987431" y="9321406"/>
                </a:lnTo>
                <a:lnTo>
                  <a:pt x="0" y="932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258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939667" y="8925541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84798" y="-382795"/>
            <a:ext cx="15815306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﻿RESULT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64653" y="2125198"/>
            <a:ext cx="7032134" cy="6696186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10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53657" y="694648"/>
            <a:ext cx="5983236" cy="8491878"/>
          </a:xfrm>
          <a:custGeom>
            <a:avLst/>
            <a:gdLst/>
            <a:ahLst/>
            <a:cxnLst/>
            <a:rect r="r" b="b" t="t" l="l"/>
            <a:pathLst>
              <a:path h="8491878" w="5983236">
                <a:moveTo>
                  <a:pt x="0" y="0"/>
                </a:moveTo>
                <a:lnTo>
                  <a:pt x="5983235" y="0"/>
                </a:lnTo>
                <a:lnTo>
                  <a:pt x="5983235" y="8491878"/>
                </a:lnTo>
                <a:lnTo>
                  <a:pt x="0" y="84918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533181" y="9164676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04875"/>
            <a:ext cx="13180039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2372004" y="4909358"/>
            <a:ext cx="6882108" cy="46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Fauget University | 2024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693030" y="3166804"/>
            <a:ext cx="6450970" cy="2297269"/>
            <a:chOff x="0" y="0"/>
            <a:chExt cx="1699021" cy="6050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99021" cy="605042"/>
            </a:xfrm>
            <a:custGeom>
              <a:avLst/>
              <a:gdLst/>
              <a:ahLst/>
              <a:cxnLst/>
              <a:rect r="r" b="b" t="t" l="l"/>
              <a:pathLst>
                <a:path h="605042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543836"/>
                  </a:lnTo>
                  <a:cubicBezTo>
                    <a:pt x="1699021" y="577639"/>
                    <a:pt x="1671618" y="605042"/>
                    <a:pt x="1637815" y="605042"/>
                  </a:cubicBezTo>
                  <a:lnTo>
                    <a:pt x="61206" y="605042"/>
                  </a:lnTo>
                  <a:cubicBezTo>
                    <a:pt x="44973" y="605042"/>
                    <a:pt x="29405" y="598593"/>
                    <a:pt x="17927" y="587115"/>
                  </a:cubicBezTo>
                  <a:cubicBezTo>
                    <a:pt x="6448" y="575637"/>
                    <a:pt x="0" y="560069"/>
                    <a:pt x="0" y="543836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99021" cy="64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53980" y="2627623"/>
            <a:ext cx="6590020" cy="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b="true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REPO LINK: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9778" y="3775598"/>
            <a:ext cx="5497475" cy="102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b="true" sz="2995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  <a:hlinkClick r:id="rId2" tooltip="https://github.com/janvi100104/AICTE-Internship-Project"/>
              </a:rPr>
              <a:t>https://github.com/janvi100104/AICTE-Internship-Project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721493" y="6540398"/>
            <a:ext cx="6450970" cy="2297269"/>
            <a:chOff x="0" y="0"/>
            <a:chExt cx="1699021" cy="605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99021" cy="605042"/>
            </a:xfrm>
            <a:custGeom>
              <a:avLst/>
              <a:gdLst/>
              <a:ahLst/>
              <a:cxnLst/>
              <a:rect r="r" b="b" t="t" l="l"/>
              <a:pathLst>
                <a:path h="605042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543836"/>
                  </a:lnTo>
                  <a:cubicBezTo>
                    <a:pt x="1699021" y="577639"/>
                    <a:pt x="1671618" y="605042"/>
                    <a:pt x="1637815" y="605042"/>
                  </a:cubicBezTo>
                  <a:lnTo>
                    <a:pt x="61206" y="605042"/>
                  </a:lnTo>
                  <a:cubicBezTo>
                    <a:pt x="44973" y="605042"/>
                    <a:pt x="29405" y="598593"/>
                    <a:pt x="17927" y="587115"/>
                  </a:cubicBezTo>
                  <a:cubicBezTo>
                    <a:pt x="6448" y="575637"/>
                    <a:pt x="0" y="560069"/>
                    <a:pt x="0" y="543836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699021" cy="64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53980" y="6094307"/>
            <a:ext cx="6590020" cy="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b="true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LIVE PROJECT LINK: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69778" y="7239077"/>
            <a:ext cx="5497475" cy="102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b="true" sz="2995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  <a:hlinkClick r:id="rId3" tooltip="https://aicte-internship-project.streamlit.app"/>
              </a:rPr>
              <a:t>https://aicte-internship-project.streamlit.app/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9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0133240" y="4787945"/>
            <a:ext cx="6596442" cy="2442741"/>
            <a:chOff x="0" y="0"/>
            <a:chExt cx="1737335" cy="6433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37335" cy="643356"/>
            </a:xfrm>
            <a:custGeom>
              <a:avLst/>
              <a:gdLst/>
              <a:ahLst/>
              <a:cxnLst/>
              <a:rect r="r" b="b" t="t" l="l"/>
              <a:pathLst>
                <a:path h="643356" w="1737335">
                  <a:moveTo>
                    <a:pt x="59856" y="0"/>
                  </a:moveTo>
                  <a:lnTo>
                    <a:pt x="1677478" y="0"/>
                  </a:lnTo>
                  <a:cubicBezTo>
                    <a:pt x="1693353" y="0"/>
                    <a:pt x="1708578" y="6306"/>
                    <a:pt x="1719803" y="17531"/>
                  </a:cubicBezTo>
                  <a:cubicBezTo>
                    <a:pt x="1731028" y="28757"/>
                    <a:pt x="1737335" y="43981"/>
                    <a:pt x="1737335" y="59856"/>
                  </a:cubicBezTo>
                  <a:lnTo>
                    <a:pt x="1737335" y="583500"/>
                  </a:lnTo>
                  <a:cubicBezTo>
                    <a:pt x="1737335" y="599374"/>
                    <a:pt x="1731028" y="614599"/>
                    <a:pt x="1719803" y="625824"/>
                  </a:cubicBezTo>
                  <a:cubicBezTo>
                    <a:pt x="1708578" y="637049"/>
                    <a:pt x="1693353" y="643356"/>
                    <a:pt x="1677478" y="643356"/>
                  </a:cubicBezTo>
                  <a:lnTo>
                    <a:pt x="59856" y="643356"/>
                  </a:lnTo>
                  <a:cubicBezTo>
                    <a:pt x="43981" y="643356"/>
                    <a:pt x="28757" y="637049"/>
                    <a:pt x="17531" y="625824"/>
                  </a:cubicBezTo>
                  <a:cubicBezTo>
                    <a:pt x="6306" y="614599"/>
                    <a:pt x="0" y="599374"/>
                    <a:pt x="0" y="583500"/>
                  </a:cubicBezTo>
                  <a:lnTo>
                    <a:pt x="0" y="59856"/>
                  </a:lnTo>
                  <a:cubicBezTo>
                    <a:pt x="0" y="43981"/>
                    <a:pt x="6306" y="28757"/>
                    <a:pt x="17531" y="17531"/>
                  </a:cubicBezTo>
                  <a:cubicBezTo>
                    <a:pt x="28757" y="6306"/>
                    <a:pt x="43981" y="0"/>
                    <a:pt x="59856" y="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737335" cy="681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94190" y="4248763"/>
            <a:ext cx="6590020" cy="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b="true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README LINK: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38450" y="4995796"/>
            <a:ext cx="5497475" cy="207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b="true" sz="2995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  <a:hlinkClick r:id="rId8" tooltip="https://github.com/janvi100104/AICTE-Internship-Project/blob/main/README.md"/>
              </a:rPr>
              <a:t>https://github.com/janvi100104/AICTE-Internship-Project/blob/main/README.md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6059" y="1664812"/>
            <a:ext cx="12246822" cy="82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5766" indent="-412883" lvl="1">
              <a:lnSpc>
                <a:spcPts val="5354"/>
              </a:lnSpc>
              <a:buFont typeface="Arial"/>
              <a:buChar char="•"/>
            </a:pPr>
            <a:r>
              <a:rPr lang="en-US" b="true" sz="3824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The project successfully implements secure data hiding in images using AES encryption and LSB steganography .</a:t>
            </a:r>
          </a:p>
          <a:p>
            <a:pPr algn="l" marL="825766" indent="-412883" lvl="1">
              <a:lnSpc>
                <a:spcPts val="5354"/>
              </a:lnSpc>
              <a:buFont typeface="Arial"/>
              <a:buChar char="•"/>
            </a:pPr>
            <a:r>
              <a:rPr lang="en-US" b="true" sz="3824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It addresses the problem of secure data transmission by combining encryption and steganography.</a:t>
            </a:r>
          </a:p>
          <a:p>
            <a:pPr algn="l" marL="825766" indent="-412883" lvl="1">
              <a:lnSpc>
                <a:spcPts val="5354"/>
              </a:lnSpc>
              <a:buFont typeface="Arial"/>
              <a:buChar char="•"/>
            </a:pPr>
            <a:r>
              <a:rPr lang="en-US" b="true" sz="3824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The solution is robust, user-friendly, and suitable for real-world applications.</a:t>
            </a:r>
          </a:p>
          <a:p>
            <a:pPr algn="l" marL="825766" indent="-412883" lvl="1">
              <a:lnSpc>
                <a:spcPts val="5354"/>
              </a:lnSpc>
              <a:buFont typeface="Arial"/>
              <a:buChar char="•"/>
            </a:pPr>
            <a:r>
              <a:rPr lang="en-US" b="true" sz="3824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Future enhancements can include support for additional file formats and improved error handling.</a:t>
            </a:r>
          </a:p>
          <a:p>
            <a:pPr algn="l">
              <a:lnSpc>
                <a:spcPts val="5354"/>
              </a:lnSpc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585054" y="2573333"/>
            <a:ext cx="5444578" cy="5423311"/>
            <a:chOff x="0" y="0"/>
            <a:chExt cx="6502400" cy="647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712" t="0" r="-2471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10106" y="369455"/>
            <a:ext cx="10929913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601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1959" y="904875"/>
            <a:ext cx="13464081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FUTURE SCOPE</a:t>
            </a: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40957" y="3013539"/>
            <a:ext cx="16395601" cy="42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872" indent="-436436" lvl="1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Extend support to other image formats like JPEG and BMP.</a:t>
            </a:r>
          </a:p>
          <a:p>
            <a:pPr algn="l" marL="872872" indent="-436436" lvl="1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</a:t>
            </a: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mplement multi-layer encryption for added security.</a:t>
            </a:r>
          </a:p>
          <a:p>
            <a:pPr algn="l" marL="872872" indent="-436436" lvl="1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</a:t>
            </a: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evelop a mobile application for on-the-go secure data hiding.</a:t>
            </a:r>
          </a:p>
          <a:p>
            <a:pPr algn="l" marL="872872" indent="-436436" lvl="1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</a:t>
            </a:r>
            <a:r>
              <a:rPr lang="en-US" sz="40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xplore AI-based steganalysis detection to test the robustness of the system.</a:t>
            </a:r>
          </a:p>
          <a:p>
            <a:pPr algn="l">
              <a:lnSpc>
                <a:spcPts val="566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90455" y="7430772"/>
            <a:ext cx="10669737" cy="70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b="true" sz="411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Janvi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1822414"/>
            <a:ext cx="6882108" cy="52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b="true" sz="312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75411" y="3921589"/>
            <a:ext cx="12737178" cy="222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b="true" sz="12987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04875"/>
            <a:ext cx="13180039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25343" y="4305079"/>
            <a:ext cx="5582396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 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5343" y="5408414"/>
            <a:ext cx="4979723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Technology Used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5343" y="6511748"/>
            <a:ext cx="5241454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WOW Factor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10180" y="4309235"/>
            <a:ext cx="4480960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End Users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03520" y="5412570"/>
            <a:ext cx="5055568" cy="63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Implementation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93581" y="3437285"/>
            <a:ext cx="4480960" cy="63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Result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93581" y="4309235"/>
            <a:ext cx="4480960" cy="63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93581" y="6511748"/>
            <a:ext cx="5369076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5343" y="3334334"/>
            <a:ext cx="4480960" cy="63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Abstract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793581" y="5350333"/>
            <a:ext cx="5055568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Future Scope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10180" y="6511748"/>
            <a:ext cx="5055568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Github 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905505"/>
            <a:ext cx="14705320" cy="591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 an era where sensitive data transmission over untrusted channels faces escalating risks, traditional encryption methods alone are increasingly vulnerable to sophisticated attacks. This project proposes a hybrid security framework that integrates Advanced Encryption Standard (AES) for robust data encryption and Least Significant Bit (LSB) steganography for covert data concealment within digital images.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3980" y="904875"/>
            <a:ext cx="13180039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ABSTRACT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557473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74317" y="5548778"/>
            <a:ext cx="6774092" cy="3120543"/>
            <a:chOff x="0" y="0"/>
            <a:chExt cx="9032122" cy="416072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63409" y="786490"/>
              <a:ext cx="8868713" cy="3374234"/>
              <a:chOff x="0" y="0"/>
              <a:chExt cx="1751844" cy="66651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51844" cy="666515"/>
              </a:xfrm>
              <a:custGeom>
                <a:avLst/>
                <a:gdLst/>
                <a:ahLst/>
                <a:cxnLst/>
                <a:rect r="r" b="b" t="t" l="l"/>
                <a:pathLst>
                  <a:path h="666515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607155"/>
                    </a:lnTo>
                    <a:cubicBezTo>
                      <a:pt x="1751844" y="639939"/>
                      <a:pt x="1725268" y="666515"/>
                      <a:pt x="1692484" y="666515"/>
                    </a:cubicBezTo>
                    <a:lnTo>
                      <a:pt x="59360" y="666515"/>
                    </a:lnTo>
                    <a:cubicBezTo>
                      <a:pt x="26577" y="666515"/>
                      <a:pt x="0" y="639939"/>
                      <a:pt x="0" y="607155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751844" cy="7046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744713" y="1047713"/>
              <a:ext cx="7735510" cy="2803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</a:p>
            <a:p>
              <a:pPr algn="l">
                <a:lnSpc>
                  <a:spcPts val="4193"/>
                </a:lnSpc>
              </a:pPr>
              <a:r>
                <a:rPr lang="en-US" sz="2995" b="true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Traditional encryption methods are vulnerable to attacks.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7035637" cy="868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 b="true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Second Problem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75390" y="904875"/>
            <a:ext cx="11594219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 STATEMENT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99485" y="5548778"/>
            <a:ext cx="6774092" cy="3106258"/>
            <a:chOff x="0" y="0"/>
            <a:chExt cx="9032122" cy="414167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63409" y="767443"/>
              <a:ext cx="8868713" cy="3374234"/>
              <a:chOff x="0" y="0"/>
              <a:chExt cx="1751844" cy="66651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51844" cy="666515"/>
              </a:xfrm>
              <a:custGeom>
                <a:avLst/>
                <a:gdLst/>
                <a:ahLst/>
                <a:cxnLst/>
                <a:rect r="r" b="b" t="t" l="l"/>
                <a:pathLst>
                  <a:path h="666515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607155"/>
                    </a:lnTo>
                    <a:cubicBezTo>
                      <a:pt x="1751844" y="639939"/>
                      <a:pt x="1725268" y="666515"/>
                      <a:pt x="1692484" y="666515"/>
                    </a:cubicBezTo>
                    <a:lnTo>
                      <a:pt x="59360" y="666515"/>
                    </a:lnTo>
                    <a:cubicBezTo>
                      <a:pt x="26577" y="666515"/>
                      <a:pt x="0" y="639939"/>
                      <a:pt x="0" y="607155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751844" cy="7046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744713" y="1028666"/>
              <a:ext cx="7735510" cy="2803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</a:p>
            <a:p>
              <a:pPr algn="l">
                <a:lnSpc>
                  <a:spcPts val="4193"/>
                </a:lnSpc>
              </a:pPr>
              <a:r>
                <a:rPr lang="en-US" sz="2995" b="true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Sensitive data needs secure transmission over untrusted channels.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5576290" cy="868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 b="true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First Problem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16375" y="2439112"/>
            <a:ext cx="14959815" cy="3271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825" indent="-400412" lvl="1">
              <a:lnSpc>
                <a:spcPts val="5192"/>
              </a:lnSpc>
              <a:buFont typeface="Arial"/>
              <a:buChar char="•"/>
            </a:pPr>
            <a:r>
              <a:rPr lang="en-US" b="true" sz="370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Steganography provides a way to hide data within images, making it undetectable.</a:t>
            </a:r>
          </a:p>
          <a:p>
            <a:pPr algn="l" marL="800825" indent="-400412" lvl="1">
              <a:lnSpc>
                <a:spcPts val="5192"/>
              </a:lnSpc>
              <a:buFont typeface="Arial"/>
              <a:buChar char="•"/>
            </a:pPr>
            <a:r>
              <a:rPr lang="en-US" b="true" sz="370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This project addresses secure data hiding using AES encryption and LSB steganography.</a:t>
            </a:r>
          </a:p>
          <a:p>
            <a:pPr algn="l">
              <a:lnSpc>
                <a:spcPts val="519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53980" y="904875"/>
            <a:ext cx="13180039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TECHNOLOGY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08477" y="4199591"/>
            <a:ext cx="5325460" cy="371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OpenCV (cv2)</a:t>
            </a:r>
            <a:r>
              <a:rPr lang="en-US" sz="3002">
                <a:solidFill>
                  <a:srgbClr val="617275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image processing.</a:t>
            </a:r>
          </a:p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C</a:t>
            </a: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rypto 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AES encryption.</a:t>
            </a:r>
          </a:p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H</a:t>
            </a: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ashlib 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password hashing.</a:t>
            </a:r>
          </a:p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n</a:t>
            </a: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umpy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- numerical operations.</a:t>
            </a:r>
          </a:p>
          <a:p>
            <a:pPr algn="l">
              <a:lnSpc>
                <a:spcPts val="4202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479902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Libraries 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739665" y="3615357"/>
            <a:ext cx="516960" cy="51696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34597" y="3102810"/>
            <a:ext cx="7362681" cy="4421131"/>
            <a:chOff x="0" y="0"/>
            <a:chExt cx="1939142" cy="116441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667924" y="4190066"/>
            <a:ext cx="5499127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Python programming language.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treamlit for building the user interface.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639349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Platforms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635" y="2115805"/>
            <a:ext cx="1105361" cy="110536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07242" y="3125916"/>
            <a:ext cx="1105361" cy="86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 b="true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6635" y="4959654"/>
            <a:ext cx="1105361" cy="110536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81035" y="4090410"/>
            <a:ext cx="1105361" cy="86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 b="true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93201" y="7557295"/>
            <a:ext cx="1105361" cy="11053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27340" y="6852942"/>
            <a:ext cx="1105361" cy="868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 b="true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0D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665646">
            <a:off x="-768160" y="8228725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28700" y="474329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WOW FACTORS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07242" y="2270991"/>
            <a:ext cx="14232692" cy="107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Combines AES encryption with LSB steganography for enhanced security.</a:t>
            </a:r>
          </a:p>
          <a:p>
            <a:pPr algn="l">
              <a:lnSpc>
                <a:spcPts val="4322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3480020" y="3517625"/>
            <a:ext cx="14232692" cy="107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Password-based authentication ensures only authorized users can decode the message.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07242" y="5212212"/>
            <a:ext cx="14232692" cy="53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Real-time encoding and decoding via a user-friendly Streamlit app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80020" y="7809853"/>
            <a:ext cx="14232692" cy="53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and undetectable data hiding, making it ideal for sensitive applications.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80020" y="6511032"/>
            <a:ext cx="14232692" cy="53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Supports PNG images for lossless data embedding.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666635" y="3537729"/>
            <a:ext cx="1105361" cy="110536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693201" y="6258475"/>
            <a:ext cx="1105361" cy="110536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693201" y="2252959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EDE0D1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66635" y="3611852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EDE0D1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66635" y="4977508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EDE0D1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66635" y="6284090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EDE0D1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3201" y="7687685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EDE0D1"/>
                </a:solidFill>
                <a:latin typeface="Alatsi"/>
                <a:ea typeface="Alatsi"/>
                <a:cs typeface="Alatsi"/>
                <a:sym typeface="Alatsi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67838" y="3120848"/>
            <a:ext cx="516960" cy="516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7838" y="5948976"/>
            <a:ext cx="516960" cy="51696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6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END USERS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11959" y="293895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Individuals 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11959" y="5767083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Organizations :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11959" y="3859959"/>
            <a:ext cx="14847341" cy="6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securely sharing private information (e.g., passwords, documents).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1959" y="6685928"/>
            <a:ext cx="14847341" cy="126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confidential communication and data protection.</a:t>
            </a:r>
          </a:p>
          <a:p>
            <a:pPr algn="l">
              <a:lnSpc>
                <a:spcPts val="512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67838" y="3217015"/>
            <a:ext cx="516960" cy="516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7838" y="5948976"/>
            <a:ext cx="516960" cy="51696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END USERS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11959" y="293895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Government Agencies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11959" y="5767083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Researchers :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1959" y="3859959"/>
            <a:ext cx="14847341" cy="126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secure transmission of classified information.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411959" y="6685928"/>
            <a:ext cx="14847341" cy="19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experimenting with advanced steganography techniques.</a:t>
            </a:r>
          </a:p>
          <a:p>
            <a:pPr algn="l">
              <a:lnSpc>
                <a:spcPts val="5125"/>
              </a:lnSpc>
            </a:pPr>
          </a:p>
          <a:p>
            <a:pPr algn="l">
              <a:lnSpc>
                <a:spcPts val="512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0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53980" y="904875"/>
            <a:ext cx="13180039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AICTE INTERNSHIP PROJECT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92055" y="2623702"/>
            <a:ext cx="503827" cy="50382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42017" y="2623702"/>
            <a:ext cx="503827" cy="50382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099055" y="2435243"/>
            <a:ext cx="5381802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Features: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8237" y="3354088"/>
            <a:ext cx="8199176" cy="609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Military-grade AES-256-CBC encryption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Secure key derivation with PBKDF2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Automatic message length detection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Support for multiple image formats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Detailed error reporting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Visual feedback for all operations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Proper memory management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Tamper detection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Size validation</a:t>
            </a: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45870" y="2515570"/>
            <a:ext cx="8038983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Implementation provides: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49017" y="3354088"/>
            <a:ext cx="6848358" cy="665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Better security through proper cryptographic practices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More reliable data embedding/extraction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Improved user experience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Better error handling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Cross-platform compatibility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Proper handling of different image types</a:t>
            </a:r>
          </a:p>
          <a:p>
            <a:pPr algn="l" marL="673870" indent="-336935" lvl="1">
              <a:lnSpc>
                <a:spcPts val="4369"/>
              </a:lnSpc>
              <a:buFont typeface="Arial"/>
              <a:buChar char="•"/>
            </a:pPr>
            <a:r>
              <a:rPr lang="en-US" b="true" sz="312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Defense against common steganalysis techniques</a:t>
            </a: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199997"/>
              <a:ext cx="1591360" cy="1080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8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DAGf0jVgsxo</dc:identifier>
  <dcterms:modified xsi:type="dcterms:W3CDTF">2011-08-01T06:04:30Z</dcterms:modified>
  <cp:revision>1</cp:revision>
  <dc:title>Thesis defense</dc:title>
</cp:coreProperties>
</file>