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8" r:id="rId12"/>
    <p:sldId id="269" r:id="rId13"/>
    <p:sldId id="271" r:id="rId14"/>
    <p:sldId id="270"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D6D22-2ABB-49DB-815B-EB20C23E560A}" v="2" dt="2024-05-16T08:41:27.977"/>
    <p1510:client id="{ADF2CF40-AA5D-4ABE-9C2A-795C8DDDA0D5}" v="32" dt="2024-05-16T04:53:32.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vi Sethi" userId="15a6b22e7f3cac02" providerId="LiveId" clId="{A53D6D22-2ABB-49DB-815B-EB20C23E560A}"/>
    <pc:docChg chg="custSel modSld sldOrd">
      <pc:chgData name="Janvi Sethi" userId="15a6b22e7f3cac02" providerId="LiveId" clId="{A53D6D22-2ABB-49DB-815B-EB20C23E560A}" dt="2024-05-16T08:41:37.560" v="83" actId="1076"/>
      <pc:docMkLst>
        <pc:docMk/>
      </pc:docMkLst>
      <pc:sldChg chg="addSp modSp mod">
        <pc:chgData name="Janvi Sethi" userId="15a6b22e7f3cac02" providerId="LiveId" clId="{A53D6D22-2ABB-49DB-815B-EB20C23E560A}" dt="2024-05-16T08:41:16.969" v="80" actId="1076"/>
        <pc:sldMkLst>
          <pc:docMk/>
          <pc:sldMk cId="4043737824" sldId="257"/>
        </pc:sldMkLst>
        <pc:spChg chg="mod">
          <ac:chgData name="Janvi Sethi" userId="15a6b22e7f3cac02" providerId="LiveId" clId="{A53D6D22-2ABB-49DB-815B-EB20C23E560A}" dt="2024-05-16T08:09:15.697" v="42" actId="20577"/>
          <ac:spMkLst>
            <pc:docMk/>
            <pc:sldMk cId="4043737824" sldId="257"/>
            <ac:spMk id="2" creationId="{78FD68DA-43BA-4508-8DE2-BA9BB7B2FA5B}"/>
          </ac:spMkLst>
        </pc:spChg>
        <pc:picChg chg="add mod">
          <ac:chgData name="Janvi Sethi" userId="15a6b22e7f3cac02" providerId="LiveId" clId="{A53D6D22-2ABB-49DB-815B-EB20C23E560A}" dt="2024-05-16T08:41:16.969" v="80" actId="1076"/>
          <ac:picMkLst>
            <pc:docMk/>
            <pc:sldMk cId="4043737824" sldId="257"/>
            <ac:picMk id="3" creationId="{0F85F413-D5DF-BEF4-DF64-3CA4C6CF3E03}"/>
          </ac:picMkLst>
        </pc:picChg>
      </pc:sldChg>
      <pc:sldChg chg="addSp modSp mod">
        <pc:chgData name="Janvi Sethi" userId="15a6b22e7f3cac02" providerId="LiveId" clId="{A53D6D22-2ABB-49DB-815B-EB20C23E560A}" dt="2024-05-16T08:41:37.560" v="83" actId="1076"/>
        <pc:sldMkLst>
          <pc:docMk/>
          <pc:sldMk cId="1346379514" sldId="259"/>
        </pc:sldMkLst>
        <pc:picChg chg="add mod">
          <ac:chgData name="Janvi Sethi" userId="15a6b22e7f3cac02" providerId="LiveId" clId="{A53D6D22-2ABB-49DB-815B-EB20C23E560A}" dt="2024-05-16T08:41:37.560" v="83" actId="1076"/>
          <ac:picMkLst>
            <pc:docMk/>
            <pc:sldMk cId="1346379514" sldId="259"/>
            <ac:picMk id="3" creationId="{E1398DC4-2200-B3F3-0F1E-17C459FB24B6}"/>
          </ac:picMkLst>
        </pc:picChg>
      </pc:sldChg>
      <pc:sldChg chg="modSp mod">
        <pc:chgData name="Janvi Sethi" userId="15a6b22e7f3cac02" providerId="LiveId" clId="{A53D6D22-2ABB-49DB-815B-EB20C23E560A}" dt="2024-05-16T08:16:26.831" v="62" actId="20577"/>
        <pc:sldMkLst>
          <pc:docMk/>
          <pc:sldMk cId="3734631508" sldId="262"/>
        </pc:sldMkLst>
        <pc:spChg chg="mod">
          <ac:chgData name="Janvi Sethi" userId="15a6b22e7f3cac02" providerId="LiveId" clId="{A53D6D22-2ABB-49DB-815B-EB20C23E560A}" dt="2024-05-16T08:16:26.831" v="62" actId="20577"/>
          <ac:spMkLst>
            <pc:docMk/>
            <pc:sldMk cId="3734631508" sldId="262"/>
            <ac:spMk id="3" creationId="{C7E187B9-3A99-8AB6-2241-0054A1C8E1FD}"/>
          </ac:spMkLst>
        </pc:spChg>
      </pc:sldChg>
      <pc:sldChg chg="modSp mod">
        <pc:chgData name="Janvi Sethi" userId="15a6b22e7f3cac02" providerId="LiveId" clId="{A53D6D22-2ABB-49DB-815B-EB20C23E560A}" dt="2024-05-16T08:18:17.035" v="78" actId="115"/>
        <pc:sldMkLst>
          <pc:docMk/>
          <pc:sldMk cId="2143074052" sldId="263"/>
        </pc:sldMkLst>
        <pc:spChg chg="mod">
          <ac:chgData name="Janvi Sethi" userId="15a6b22e7f3cac02" providerId="LiveId" clId="{A53D6D22-2ABB-49DB-815B-EB20C23E560A}" dt="2024-05-16T08:18:17.035" v="78" actId="115"/>
          <ac:spMkLst>
            <pc:docMk/>
            <pc:sldMk cId="2143074052" sldId="263"/>
            <ac:spMk id="3" creationId="{9D68BDA3-5467-9A31-A76C-909D2152D026}"/>
          </ac:spMkLst>
        </pc:spChg>
      </pc:sldChg>
      <pc:sldChg chg="ord">
        <pc:chgData name="Janvi Sethi" userId="15a6b22e7f3cac02" providerId="LiveId" clId="{A53D6D22-2ABB-49DB-815B-EB20C23E560A}" dt="2024-05-16T06:32:41.690" v="1"/>
        <pc:sldMkLst>
          <pc:docMk/>
          <pc:sldMk cId="367425572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transition spd="slow">
    <p:wipe/>
  </p:transition>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supervised-machine-learning/" TargetMode="External"/><Relationship Id="rId7" Type="http://schemas.openxmlformats.org/officeDocument/2006/relationships/image" Target="../media/image16.png"/><Relationship Id="rId2" Type="http://schemas.openxmlformats.org/officeDocument/2006/relationships/hyperlink" Target="https://www.kaggle.com/code/yonatanrabinovich/loan-prediction-dataset-ml-project2" TargetMode="External"/><Relationship Id="rId1" Type="http://schemas.openxmlformats.org/officeDocument/2006/relationships/slideLayout" Target="../slideLayouts/slideLayout8.xml"/><Relationship Id="rId6" Type="http://schemas.openxmlformats.org/officeDocument/2006/relationships/hyperlink" Target="https://www.geeksforgeeks.org/decision-tree/" TargetMode="External"/><Relationship Id="rId5" Type="http://schemas.openxmlformats.org/officeDocument/2006/relationships/hyperlink" Target="https://www.geeksforgeeks.org/support-vector-machine-algorithm/" TargetMode="External"/><Relationship Id="rId4" Type="http://schemas.openxmlformats.org/officeDocument/2006/relationships/hyperlink" Target="https://www.geeksforgeeks.org/understanding-logistic-regressio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73726" y="639098"/>
            <a:ext cx="6269346" cy="2085442"/>
          </a:xfrm>
        </p:spPr>
        <p:txBody>
          <a:bodyPr>
            <a:normAutofit/>
          </a:bodyPr>
          <a:lstStyle/>
          <a:p>
            <a:r>
              <a:rPr lang="en-US" sz="5400" b="1" dirty="0"/>
              <a:t>Bank Prediction and Detection</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65C7F5-332E-E83A-005E-367C3678AECE}"/>
              </a:ext>
            </a:extLst>
          </p:cNvPr>
          <p:cNvSpPr txBox="1"/>
          <p:nvPr/>
        </p:nvSpPr>
        <p:spPr>
          <a:xfrm>
            <a:off x="5153606" y="4498925"/>
            <a:ext cx="3206623" cy="2031325"/>
          </a:xfrm>
          <a:prstGeom prst="rect">
            <a:avLst/>
          </a:prstGeom>
          <a:noFill/>
        </p:spPr>
        <p:txBody>
          <a:bodyPr wrap="square" rtlCol="0">
            <a:spAutoFit/>
          </a:bodyPr>
          <a:lstStyle/>
          <a:p>
            <a:r>
              <a:rPr lang="en-US" u="sng" dirty="0"/>
              <a:t>Submitted by-</a:t>
            </a:r>
          </a:p>
          <a:p>
            <a:r>
              <a:rPr lang="en-US" dirty="0"/>
              <a:t>Janvi Sethi (2210990431)</a:t>
            </a:r>
          </a:p>
          <a:p>
            <a:r>
              <a:rPr lang="en-US" dirty="0"/>
              <a:t>Jashanjit Kaur(2210990440)</a:t>
            </a:r>
          </a:p>
          <a:p>
            <a:r>
              <a:rPr lang="en-US" dirty="0"/>
              <a:t>Jasleen Kaur(2210990447)</a:t>
            </a:r>
          </a:p>
          <a:p>
            <a:r>
              <a:rPr lang="en-US" dirty="0"/>
              <a:t>Kashika (2210990493)</a:t>
            </a:r>
          </a:p>
          <a:p>
            <a:endParaRPr lang="en-US" dirty="0"/>
          </a:p>
          <a:p>
            <a:endParaRPr lang="en-IN" dirty="0"/>
          </a:p>
        </p:txBody>
      </p:sp>
      <p:sp>
        <p:nvSpPr>
          <p:cNvPr id="9" name="TextBox 8">
            <a:extLst>
              <a:ext uri="{FF2B5EF4-FFF2-40B4-BE49-F238E27FC236}">
                <a16:creationId xmlns:a16="http://schemas.microsoft.com/office/drawing/2014/main" id="{5AB52E36-5188-47A0-B5E6-6341D96CEE79}"/>
              </a:ext>
            </a:extLst>
          </p:cNvPr>
          <p:cNvSpPr txBox="1"/>
          <p:nvPr/>
        </p:nvSpPr>
        <p:spPr>
          <a:xfrm>
            <a:off x="9405257" y="4567390"/>
            <a:ext cx="2137815" cy="646331"/>
          </a:xfrm>
          <a:prstGeom prst="rect">
            <a:avLst/>
          </a:prstGeom>
          <a:noFill/>
        </p:spPr>
        <p:txBody>
          <a:bodyPr wrap="square" rtlCol="0">
            <a:spAutoFit/>
          </a:bodyPr>
          <a:lstStyle/>
          <a:p>
            <a:r>
              <a:rPr lang="en-US" u="sng" dirty="0"/>
              <a:t>Supervised by-</a:t>
            </a:r>
          </a:p>
          <a:p>
            <a:r>
              <a:rPr lang="en-US" dirty="0"/>
              <a:t>Ms. Shagun Sharma</a:t>
            </a:r>
            <a:endParaRPr lang="en-IN" dirty="0"/>
          </a:p>
        </p:txBody>
      </p:sp>
      <p:pic>
        <p:nvPicPr>
          <p:cNvPr id="15" name="Picture 14">
            <a:extLst>
              <a:ext uri="{FF2B5EF4-FFF2-40B4-BE49-F238E27FC236}">
                <a16:creationId xmlns:a16="http://schemas.microsoft.com/office/drawing/2014/main" id="{C1E4E25F-5B41-D273-2351-521010A4B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45" y="354991"/>
            <a:ext cx="4610426" cy="6175255"/>
          </a:xfrm>
          <a:prstGeom prst="rect">
            <a:avLst/>
          </a:prstGeom>
        </p:spPr>
      </p:pic>
      <p:pic>
        <p:nvPicPr>
          <p:cNvPr id="3" name="Picture 2">
            <a:extLst>
              <a:ext uri="{FF2B5EF4-FFF2-40B4-BE49-F238E27FC236}">
                <a16:creationId xmlns:a16="http://schemas.microsoft.com/office/drawing/2014/main" id="{0F85F413-D5DF-BEF4-DF64-3CA4C6CF3E03}"/>
              </a:ext>
            </a:extLst>
          </p:cNvPr>
          <p:cNvPicPr/>
          <p:nvPr/>
        </p:nvPicPr>
        <p:blipFill>
          <a:blip r:embed="rId3"/>
          <a:stretch>
            <a:fillRect/>
          </a:stretch>
        </p:blipFill>
        <p:spPr>
          <a:xfrm>
            <a:off x="9239833" y="156874"/>
            <a:ext cx="2800350" cy="895985"/>
          </a:xfrm>
          <a:prstGeom prst="rect">
            <a:avLst/>
          </a:prstGeom>
        </p:spPr>
      </p:pic>
    </p:spTree>
    <p:extLst>
      <p:ext uri="{BB962C8B-B14F-4D97-AF65-F5344CB8AC3E}">
        <p14:creationId xmlns:p14="http://schemas.microsoft.com/office/powerpoint/2010/main" val="404373782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0E99-A762-E1FB-9D39-B71A969BB985}"/>
              </a:ext>
            </a:extLst>
          </p:cNvPr>
          <p:cNvSpPr>
            <a:spLocks noGrp="1"/>
          </p:cNvSpPr>
          <p:nvPr>
            <p:ph type="title"/>
          </p:nvPr>
        </p:nvSpPr>
        <p:spPr>
          <a:xfrm>
            <a:off x="643466" y="786384"/>
            <a:ext cx="3517567" cy="902458"/>
          </a:xfrm>
        </p:spPr>
        <p:txBody>
          <a:bodyPr>
            <a:normAutofit/>
          </a:bodyPr>
          <a:lstStyle/>
          <a:p>
            <a:r>
              <a:rPr lang="en-US" sz="4400" b="1" u="sng" dirty="0">
                <a:latin typeface="Times New Roman" panose="02020603050405020304" pitchFamily="18" charset="0"/>
                <a:cs typeface="Times New Roman" panose="02020603050405020304" pitchFamily="18" charset="0"/>
              </a:rPr>
              <a:t>Loan amount-</a:t>
            </a:r>
            <a:endParaRPr lang="en-IN" sz="44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80D64EB-6C2E-FBEB-8987-BC971DF33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830" y="643812"/>
            <a:ext cx="6512766" cy="5794310"/>
          </a:xfrm>
        </p:spPr>
      </p:pic>
    </p:spTree>
    <p:extLst>
      <p:ext uri="{BB962C8B-B14F-4D97-AF65-F5344CB8AC3E}">
        <p14:creationId xmlns:p14="http://schemas.microsoft.com/office/powerpoint/2010/main" val="36742557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760A-4987-F663-B06F-1A1068D8CE10}"/>
              </a:ext>
            </a:extLst>
          </p:cNvPr>
          <p:cNvSpPr>
            <a:spLocks noGrp="1"/>
          </p:cNvSpPr>
          <p:nvPr>
            <p:ph type="title"/>
          </p:nvPr>
        </p:nvSpPr>
        <p:spPr>
          <a:xfrm>
            <a:off x="242596" y="597159"/>
            <a:ext cx="3918437" cy="718457"/>
          </a:xfrm>
        </p:spPr>
        <p:txBody>
          <a:bodyPr>
            <a:normAutofit/>
          </a:bodyPr>
          <a:lstStyle/>
          <a:p>
            <a:r>
              <a:rPr lang="en-US" sz="2800" b="1" u="sng" dirty="0">
                <a:latin typeface="Times New Roman" panose="02020603050405020304" pitchFamily="18" charset="0"/>
                <a:cs typeface="Times New Roman" panose="02020603050405020304" pitchFamily="18" charset="0"/>
              </a:rPr>
              <a:t>Loan approved or not- </a:t>
            </a:r>
            <a:endParaRPr lang="en-IN" sz="2800"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3DE25C6-B6F6-9509-AEB5-7E6804F99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2963" y="348325"/>
            <a:ext cx="6325572" cy="5759230"/>
          </a:xfrm>
        </p:spPr>
      </p:pic>
      <p:sp>
        <p:nvSpPr>
          <p:cNvPr id="4" name="Text Placeholder 3">
            <a:extLst>
              <a:ext uri="{FF2B5EF4-FFF2-40B4-BE49-F238E27FC236}">
                <a16:creationId xmlns:a16="http://schemas.microsoft.com/office/drawing/2014/main" id="{BDE191E1-9A57-3F33-9EF8-B11BFD31BD32}"/>
              </a:ext>
            </a:extLst>
          </p:cNvPr>
          <p:cNvSpPr>
            <a:spLocks noGrp="1"/>
          </p:cNvSpPr>
          <p:nvPr>
            <p:ph type="body" sz="half" idx="2"/>
          </p:nvPr>
        </p:nvSpPr>
        <p:spPr/>
        <p:txBody>
          <a:bodyPr/>
          <a:lstStyle/>
          <a:p>
            <a:endParaRPr lang="en-IN" dirty="0"/>
          </a:p>
        </p:txBody>
      </p:sp>
      <p:pic>
        <p:nvPicPr>
          <p:cNvPr id="8" name="Picture 7">
            <a:extLst>
              <a:ext uri="{FF2B5EF4-FFF2-40B4-BE49-F238E27FC236}">
                <a16:creationId xmlns:a16="http://schemas.microsoft.com/office/drawing/2014/main" id="{53E5436A-E8F2-12FC-8DBF-8B6C9140B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83" y="2211356"/>
            <a:ext cx="3993082" cy="3984172"/>
          </a:xfrm>
          <a:prstGeom prst="rect">
            <a:avLst/>
          </a:prstGeom>
        </p:spPr>
      </p:pic>
    </p:spTree>
    <p:extLst>
      <p:ext uri="{BB962C8B-B14F-4D97-AF65-F5344CB8AC3E}">
        <p14:creationId xmlns:p14="http://schemas.microsoft.com/office/powerpoint/2010/main" val="26302810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1905-AAD4-8EEC-C178-BDACD2D27CF2}"/>
              </a:ext>
            </a:extLst>
          </p:cNvPr>
          <p:cNvSpPr>
            <a:spLocks noGrp="1"/>
          </p:cNvSpPr>
          <p:nvPr>
            <p:ph type="title"/>
          </p:nvPr>
        </p:nvSpPr>
        <p:spPr>
          <a:xfrm>
            <a:off x="643466" y="786383"/>
            <a:ext cx="3517567" cy="650531"/>
          </a:xfrm>
        </p:spPr>
        <p:txBody>
          <a:bodyPr/>
          <a:lstStyle/>
          <a:p>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1D5E17-F256-160B-3553-DF809AAB1078}"/>
              </a:ext>
            </a:extLst>
          </p:cNvPr>
          <p:cNvSpPr>
            <a:spLocks noGrp="1"/>
          </p:cNvSpPr>
          <p:nvPr>
            <p:ph idx="1"/>
          </p:nvPr>
        </p:nvSpPr>
        <p:spPr>
          <a:xfrm>
            <a:off x="5066522" y="1045029"/>
            <a:ext cx="6736702" cy="5150497"/>
          </a:xfrm>
        </p:spPr>
        <p:txBody>
          <a:bodyPr>
            <a:noAutofit/>
          </a:bodyPr>
          <a:lstStyle/>
          <a:p>
            <a:pPr algn="just"/>
            <a:r>
              <a:rPr lang="en-US" sz="2000" dirty="0">
                <a:latin typeface="Times New Roman" panose="02020603050405020304" pitchFamily="18" charset="0"/>
                <a:cs typeface="Times New Roman" panose="02020603050405020304" pitchFamily="18" charset="0"/>
              </a:rPr>
              <a:t>In conclusion, leveraging advanced analytics and machine learning techniques offers tremendous potential for banking and insurance sectors in enhancing loan approval processes, predicting loan outcomes, and managing bank customer churn. By integrating a wide array of data sources and employing sophisticated predictive models, financial institutions can make more informed decisions, mitigate risks, and optimize customer satisfaction. Through continuous refinement and adaptation of these predictive systems, banks and insurance companies can stay ahead in a dynamic market landscape, driving growth and ensuring long-term competitiveness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A959DB0-5855-1B86-FB8F-6658C8501096}"/>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FABBC8F2-643F-4DDA-2C74-5FE5C8047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76" y="2892490"/>
            <a:ext cx="3772256" cy="3215065"/>
          </a:xfrm>
          <a:prstGeom prst="rect">
            <a:avLst/>
          </a:prstGeom>
        </p:spPr>
      </p:pic>
    </p:spTree>
    <p:extLst>
      <p:ext uri="{BB962C8B-B14F-4D97-AF65-F5344CB8AC3E}">
        <p14:creationId xmlns:p14="http://schemas.microsoft.com/office/powerpoint/2010/main" val="22205276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A5BA-3AAF-BF67-EF20-42A4CBC388AA}"/>
              </a:ext>
            </a:extLst>
          </p:cNvPr>
          <p:cNvSpPr>
            <a:spLocks noGrp="1"/>
          </p:cNvSpPr>
          <p:nvPr>
            <p:ph type="title"/>
          </p:nvPr>
        </p:nvSpPr>
        <p:spPr>
          <a:xfrm>
            <a:off x="643466" y="786383"/>
            <a:ext cx="3517567" cy="613209"/>
          </a:xfrm>
        </p:spPr>
        <p:txBody>
          <a:bodyPr/>
          <a:lstStyle/>
          <a:p>
            <a:r>
              <a:rPr lang="en-US" b="1" u="sng" dirty="0">
                <a:latin typeface="Times New Roman" panose="02020603050405020304" pitchFamily="18" charset="0"/>
                <a:cs typeface="Times New Roman" panose="02020603050405020304" pitchFamily="18" charset="0"/>
              </a:rPr>
              <a:t>References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DDCBF9-2553-A1A1-2C82-3FDF831D0DCE}"/>
              </a:ext>
            </a:extLst>
          </p:cNvPr>
          <p:cNvSpPr>
            <a:spLocks noGrp="1"/>
          </p:cNvSpPr>
          <p:nvPr>
            <p:ph idx="1"/>
          </p:nvPr>
        </p:nvSpPr>
        <p:spPr/>
        <p:txBody>
          <a:bodyPr/>
          <a:lstStyle/>
          <a:p>
            <a:r>
              <a:rPr lang="da-DK" dirty="0">
                <a:latin typeface="Times New Roman" panose="02020603050405020304" pitchFamily="18" charset="0"/>
                <a:cs typeface="Times New Roman" panose="02020603050405020304" pitchFamily="18" charset="0"/>
              </a:rPr>
              <a:t>1.</a:t>
            </a:r>
            <a:r>
              <a:rPr lang="da-DK" u="sng" dirty="0">
                <a:latin typeface="Times New Roman" panose="02020603050405020304" pitchFamily="18" charset="0"/>
                <a:cs typeface="Times New Roman" panose="02020603050405020304" pitchFamily="18" charset="0"/>
              </a:rPr>
              <a:t>Kaggle</a:t>
            </a:r>
            <a:r>
              <a:rPr lang="da-DK" dirty="0">
                <a:latin typeface="Times New Roman" panose="02020603050405020304" pitchFamily="18" charset="0"/>
                <a:cs typeface="Times New Roman" panose="02020603050405020304" pitchFamily="18" charset="0"/>
              </a:rPr>
              <a:t>:      </a:t>
            </a:r>
            <a:r>
              <a:rPr lang="da-DK" dirty="0">
                <a:latin typeface="Times New Roman" panose="02020603050405020304" pitchFamily="18" charset="0"/>
                <a:cs typeface="Times New Roman" panose="02020603050405020304" pitchFamily="18" charset="0"/>
                <a:hlinkClick r:id="rId2"/>
              </a:rPr>
              <a:t>https://www.kaggle.com/code/yonatanrabinovich/loan-prediction-dataset-ml-project2</a:t>
            </a:r>
            <a:r>
              <a:rPr lang="da-DK" dirty="0">
                <a:latin typeface="Times New Roman" panose="02020603050405020304" pitchFamily="18" charset="0"/>
                <a:cs typeface="Times New Roman" panose="02020603050405020304" pitchFamily="18" charset="0"/>
              </a:rPr>
              <a:t>.	</a:t>
            </a:r>
          </a:p>
          <a:p>
            <a:r>
              <a:rPr lang="da-DK" dirty="0">
                <a:latin typeface="Times New Roman" panose="02020603050405020304" pitchFamily="18" charset="0"/>
                <a:cs typeface="Times New Roman" panose="02020603050405020304" pitchFamily="18" charset="0"/>
              </a:rPr>
              <a:t>2.</a:t>
            </a:r>
            <a:r>
              <a:rPr lang="da-DK" u="sng" dirty="0">
                <a:latin typeface="Times New Roman" panose="02020603050405020304" pitchFamily="18" charset="0"/>
                <a:cs typeface="Times New Roman" panose="02020603050405020304" pitchFamily="18" charset="0"/>
              </a:rPr>
              <a:t>Geeks for Geeks</a:t>
            </a:r>
            <a:r>
              <a:rPr lang="da-DK" dirty="0">
                <a:latin typeface="Times New Roman" panose="02020603050405020304" pitchFamily="18" charset="0"/>
                <a:cs typeface="Times New Roman" panose="02020603050405020304" pitchFamily="18" charset="0"/>
              </a:rPr>
              <a:t>: </a:t>
            </a:r>
            <a:r>
              <a:rPr lang="da-DK" dirty="0">
                <a:latin typeface="Times New Roman" panose="02020603050405020304" pitchFamily="18" charset="0"/>
                <a:cs typeface="Times New Roman" panose="02020603050405020304" pitchFamily="18" charset="0"/>
                <a:hlinkClick r:id="rId3"/>
              </a:rPr>
              <a:t>https://www.geeksforgeeks.org/supervised-machine-learning/</a:t>
            </a:r>
            <a:endParaRPr lang="da-DK" dirty="0">
              <a:latin typeface="Times New Roman" panose="02020603050405020304" pitchFamily="18" charset="0"/>
              <a:cs typeface="Times New Roman" panose="02020603050405020304" pitchFamily="18" charset="0"/>
            </a:endParaRPr>
          </a:p>
          <a:p>
            <a:r>
              <a:rPr lang="da-DK" dirty="0">
                <a:latin typeface="Times New Roman" panose="02020603050405020304" pitchFamily="18" charset="0"/>
                <a:cs typeface="Times New Roman" panose="02020603050405020304" pitchFamily="18" charset="0"/>
                <a:hlinkClick r:id="rId4"/>
              </a:rPr>
              <a:t>https://www.geeksforgeeks.org/understanding-logistic-regression/</a:t>
            </a:r>
            <a:endParaRPr lang="da-DK" dirty="0">
              <a:latin typeface="Times New Roman" panose="02020603050405020304" pitchFamily="18" charset="0"/>
              <a:cs typeface="Times New Roman" panose="02020603050405020304" pitchFamily="18" charset="0"/>
            </a:endParaRPr>
          </a:p>
          <a:p>
            <a:r>
              <a:rPr lang="da-DK" dirty="0">
                <a:latin typeface="Times New Roman" panose="02020603050405020304" pitchFamily="18" charset="0"/>
                <a:cs typeface="Times New Roman" panose="02020603050405020304" pitchFamily="18" charset="0"/>
                <a:hlinkClick r:id="rId5"/>
              </a:rPr>
              <a:t>https://www.geeksforgeeks.org/support-vector-machine-algorithm/</a:t>
            </a:r>
            <a:endParaRPr lang="da-DK" dirty="0">
              <a:latin typeface="Times New Roman" panose="02020603050405020304" pitchFamily="18" charset="0"/>
              <a:cs typeface="Times New Roman" panose="02020603050405020304" pitchFamily="18" charset="0"/>
            </a:endParaRPr>
          </a:p>
          <a:p>
            <a:r>
              <a:rPr lang="da-DK" dirty="0">
                <a:latin typeface="Times New Roman" panose="02020603050405020304" pitchFamily="18" charset="0"/>
                <a:cs typeface="Times New Roman" panose="02020603050405020304" pitchFamily="18" charset="0"/>
                <a:hlinkClick r:id="rId6"/>
              </a:rPr>
              <a:t>https://www.geeksforgeeks.org/decision-tree/</a:t>
            </a:r>
            <a:endParaRPr lang="da-DK"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B7CE708-B68F-8FE9-323B-64D220D6E07D}"/>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BFDDE74E-9354-1C1A-A25B-AA665C2FA4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465" y="3043050"/>
            <a:ext cx="3517567" cy="3064506"/>
          </a:xfrm>
          <a:prstGeom prst="rect">
            <a:avLst/>
          </a:prstGeom>
        </p:spPr>
      </p:pic>
    </p:spTree>
    <p:extLst>
      <p:ext uri="{BB962C8B-B14F-4D97-AF65-F5344CB8AC3E}">
        <p14:creationId xmlns:p14="http://schemas.microsoft.com/office/powerpoint/2010/main" val="252203689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02B575A8-65AE-59BD-463B-BBF72863A47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620" b="16620"/>
          <a:stretch>
            <a:fillRect/>
          </a:stretch>
        </p:blipFill>
        <p:spPr>
          <a:xfrm>
            <a:off x="15" y="0"/>
            <a:ext cx="12191985" cy="6858000"/>
          </a:xfrm>
        </p:spPr>
      </p:pic>
    </p:spTree>
    <p:extLst>
      <p:ext uri="{BB962C8B-B14F-4D97-AF65-F5344CB8AC3E}">
        <p14:creationId xmlns:p14="http://schemas.microsoft.com/office/powerpoint/2010/main" val="14821115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9D50-9667-AB66-6153-B734D92497F7}"/>
              </a:ext>
            </a:extLst>
          </p:cNvPr>
          <p:cNvSpPr>
            <a:spLocks noGrp="1"/>
          </p:cNvSpPr>
          <p:nvPr>
            <p:ph type="title"/>
          </p:nvPr>
        </p:nvSpPr>
        <p:spPr>
          <a:xfrm>
            <a:off x="643466" y="786384"/>
            <a:ext cx="3713930" cy="1023756"/>
          </a:xfrm>
        </p:spPr>
        <p:txBody>
          <a:bodyPr>
            <a:normAutofit/>
          </a:bodyPr>
          <a:lstStyle/>
          <a:p>
            <a:pPr algn="just"/>
            <a:r>
              <a:rPr lang="en-US" b="1" u="sng" dirty="0">
                <a:latin typeface="Times New Roman" panose="02020603050405020304" pitchFamily="18" charset="0"/>
                <a:cs typeface="Times New Roman" panose="02020603050405020304" pitchFamily="18" charset="0"/>
              </a:rPr>
              <a:t>Table Of Contents </a:t>
            </a:r>
            <a:endParaRPr lang="en-IN"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A31D149-E509-724B-378D-676BB1176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07" y="2556587"/>
            <a:ext cx="3965089" cy="3213637"/>
          </a:xfrm>
        </p:spPr>
      </p:pic>
      <p:sp>
        <p:nvSpPr>
          <p:cNvPr id="8" name="TextBox 7">
            <a:extLst>
              <a:ext uri="{FF2B5EF4-FFF2-40B4-BE49-F238E27FC236}">
                <a16:creationId xmlns:a16="http://schemas.microsoft.com/office/drawing/2014/main" id="{34FCAF29-DD56-A613-C2F6-1E57964A28E9}"/>
              </a:ext>
            </a:extLst>
          </p:cNvPr>
          <p:cNvSpPr txBox="1"/>
          <p:nvPr/>
        </p:nvSpPr>
        <p:spPr>
          <a:xfrm>
            <a:off x="5701003" y="1194319"/>
            <a:ext cx="5598367"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Introduction</a:t>
            </a:r>
          </a:p>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Problem Statement</a:t>
            </a:r>
          </a:p>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Technical Details </a:t>
            </a:r>
          </a:p>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Key Features </a:t>
            </a:r>
          </a:p>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Project Highlights </a:t>
            </a:r>
          </a:p>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Conclusion </a:t>
            </a:r>
          </a:p>
          <a:p>
            <a:pPr marL="285750" indent="-28575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References </a:t>
            </a:r>
            <a:endParaRPr lang="en-US"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E1398DC4-2200-B3F3-0F1E-17C459FB24B6}"/>
              </a:ext>
            </a:extLst>
          </p:cNvPr>
          <p:cNvPicPr/>
          <p:nvPr/>
        </p:nvPicPr>
        <p:blipFill>
          <a:blip r:embed="rId3"/>
          <a:stretch>
            <a:fillRect/>
          </a:stretch>
        </p:blipFill>
        <p:spPr>
          <a:xfrm>
            <a:off x="9323809" y="89492"/>
            <a:ext cx="2800350" cy="895985"/>
          </a:xfrm>
          <a:prstGeom prst="rect">
            <a:avLst/>
          </a:prstGeom>
        </p:spPr>
      </p:pic>
    </p:spTree>
    <p:extLst>
      <p:ext uri="{BB962C8B-B14F-4D97-AF65-F5344CB8AC3E}">
        <p14:creationId xmlns:p14="http://schemas.microsoft.com/office/powerpoint/2010/main" val="134637951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9CD5-EC8E-6677-FA72-02646DD2E647}"/>
              </a:ext>
            </a:extLst>
          </p:cNvPr>
          <p:cNvSpPr>
            <a:spLocks noGrp="1"/>
          </p:cNvSpPr>
          <p:nvPr>
            <p:ph type="title"/>
          </p:nvPr>
        </p:nvSpPr>
        <p:spPr>
          <a:xfrm>
            <a:off x="643466" y="786383"/>
            <a:ext cx="3517567" cy="743837"/>
          </a:xfrm>
        </p:spPr>
        <p:txBody>
          <a:bodyPr/>
          <a:lstStyle/>
          <a:p>
            <a:pPr algn="just"/>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3173BF-2B6D-0C62-1000-72B9E5EC2F6A}"/>
              </a:ext>
            </a:extLst>
          </p:cNvPr>
          <p:cNvSpPr>
            <a:spLocks noGrp="1"/>
          </p:cNvSpPr>
          <p:nvPr>
            <p:ph idx="1"/>
          </p:nvPr>
        </p:nvSpPr>
        <p:spPr>
          <a:xfrm>
            <a:off x="5337686" y="1166326"/>
            <a:ext cx="5928344" cy="5691674"/>
          </a:xfrm>
        </p:spPr>
        <p:txBody>
          <a:bodyPr/>
          <a:lstStyle/>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 today's digital age, the integration of data science and machine learning has revolutionized how banks and insurance companies operate, enabling them to harness the power of data for informed decision-making and improved customer experiences. In this Project we have added  “Loan Approval Prediction “, “Loan status Prediction", "Bank Customer Churn Prediction” and “Credit Card Fraud </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Detection</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by using machine Learning </a:t>
            </a:r>
            <a:r>
              <a:rPr lang="en-US" b="0" i="0" dirty="0">
                <a:solidFill>
                  <a:srgbClr val="0D0D0D"/>
                </a:solidFill>
                <a:effectLst/>
                <a:highlight>
                  <a:srgbClr val="FFFFFF"/>
                </a:highlight>
                <a:latin typeface="Söhne"/>
              </a:rPr>
              <a:t>.</a:t>
            </a:r>
            <a:endParaRPr lang="en-IN" dirty="0"/>
          </a:p>
        </p:txBody>
      </p:sp>
      <p:sp>
        <p:nvSpPr>
          <p:cNvPr id="4" name="Text Placeholder 3">
            <a:extLst>
              <a:ext uri="{FF2B5EF4-FFF2-40B4-BE49-F238E27FC236}">
                <a16:creationId xmlns:a16="http://schemas.microsoft.com/office/drawing/2014/main" id="{72161283-B816-04CD-A15F-06F870D36848}"/>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4D6BB4F6-3DFE-9D2D-18BA-6DCBF2508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38" y="2603241"/>
            <a:ext cx="3692819" cy="3620277"/>
          </a:xfrm>
          <a:prstGeom prst="rect">
            <a:avLst/>
          </a:prstGeom>
        </p:spPr>
      </p:pic>
    </p:spTree>
    <p:extLst>
      <p:ext uri="{BB962C8B-B14F-4D97-AF65-F5344CB8AC3E}">
        <p14:creationId xmlns:p14="http://schemas.microsoft.com/office/powerpoint/2010/main" val="39229018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5073-BECB-988F-FE63-E576B2A7038A}"/>
              </a:ext>
            </a:extLst>
          </p:cNvPr>
          <p:cNvSpPr>
            <a:spLocks noGrp="1"/>
          </p:cNvSpPr>
          <p:nvPr>
            <p:ph type="title"/>
          </p:nvPr>
        </p:nvSpPr>
        <p:spPr>
          <a:xfrm>
            <a:off x="643466" y="786384"/>
            <a:ext cx="3835228" cy="855804"/>
          </a:xfrm>
        </p:spPr>
        <p:txBody>
          <a:bodyPr>
            <a:normAutofit fontScale="90000"/>
          </a:bodyPr>
          <a:lstStyle/>
          <a:p>
            <a:pPr algn="just"/>
            <a:r>
              <a:rPr lang="en-US" b="1" u="sng" dirty="0">
                <a:latin typeface="Times New Roman" panose="02020603050405020304" pitchFamily="18" charset="0"/>
                <a:cs typeface="Times New Roman" panose="02020603050405020304" pitchFamily="18" charset="0"/>
              </a:rPr>
              <a:t>Problem Statement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CC525-8359-454A-46EA-A07F0FA97117}"/>
              </a:ext>
            </a:extLst>
          </p:cNvPr>
          <p:cNvSpPr>
            <a:spLocks noGrp="1"/>
          </p:cNvSpPr>
          <p:nvPr>
            <p:ph idx="1"/>
          </p:nvPr>
        </p:nvSpPr>
        <p:spPr>
          <a:xfrm>
            <a:off x="5458984" y="812799"/>
            <a:ext cx="5928344" cy="5578670"/>
          </a:xfrm>
        </p:spPr>
        <p:txBody>
          <a:bodyPr>
            <a:normAutofit lnSpcReduction="10000"/>
          </a:bodyPr>
          <a:lstStyle/>
          <a:p>
            <a:r>
              <a:rPr lang="en-US" sz="2400" b="0" i="0" dirty="0">
                <a:solidFill>
                  <a:srgbClr val="0D0D0D"/>
                </a:solidFill>
                <a:effectLst/>
                <a:highlight>
                  <a:srgbClr val="FFFFFF"/>
                </a:highlight>
                <a:latin typeface="Söhne"/>
              </a:rPr>
              <a:t>In the realm of banking and insurance, the efficient handling of loan approval, loan status monitoring, and customer churn detection poses significant challenges. The problem lies in accurately predicting loan approval for new applicants, monitoring the status of existing loans to prevent defaults, and detecting potential customer churn to ensure retention. By developing models that can predict loan approval probabilities, monitor loan statuses for early warning signs of defaults, and forecast customer churn probabilities, financial institutions can optimize their operations, mitigate risks, and enhance customer satisfaction</a:t>
            </a:r>
            <a:r>
              <a:rPr lang="en-US" sz="2000" b="0" i="0" dirty="0">
                <a:solidFill>
                  <a:srgbClr val="0D0D0D"/>
                </a:solidFill>
                <a:effectLst/>
                <a:highlight>
                  <a:srgbClr val="FFFFFF"/>
                </a:highlight>
                <a:latin typeface="Söhne"/>
              </a:rPr>
              <a:t>.</a:t>
            </a:r>
            <a:endParaRPr lang="en-IN" sz="2000" dirty="0"/>
          </a:p>
        </p:txBody>
      </p:sp>
      <p:sp>
        <p:nvSpPr>
          <p:cNvPr id="4" name="Text Placeholder 3">
            <a:extLst>
              <a:ext uri="{FF2B5EF4-FFF2-40B4-BE49-F238E27FC236}">
                <a16:creationId xmlns:a16="http://schemas.microsoft.com/office/drawing/2014/main" id="{3E288A0A-9AF3-2EA3-C0A6-A302746F73B4}"/>
              </a:ext>
            </a:extLst>
          </p:cNvPr>
          <p:cNvSpPr>
            <a:spLocks noGrp="1"/>
          </p:cNvSpPr>
          <p:nvPr>
            <p:ph type="body" sz="half" idx="2"/>
          </p:nvPr>
        </p:nvSpPr>
        <p:spPr/>
        <p:txBody>
          <a:bodyPr/>
          <a:lstStyle/>
          <a:p>
            <a:endParaRPr lang="en-IN" dirty="0"/>
          </a:p>
        </p:txBody>
      </p:sp>
      <p:pic>
        <p:nvPicPr>
          <p:cNvPr id="8" name="Picture 7">
            <a:extLst>
              <a:ext uri="{FF2B5EF4-FFF2-40B4-BE49-F238E27FC236}">
                <a16:creationId xmlns:a16="http://schemas.microsoft.com/office/drawing/2014/main" id="{A17A8D07-7578-34B0-3AB9-BA642C2E9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5" y="3007111"/>
            <a:ext cx="3638518" cy="3064505"/>
          </a:xfrm>
          <a:prstGeom prst="rect">
            <a:avLst/>
          </a:prstGeom>
        </p:spPr>
      </p:pic>
    </p:spTree>
    <p:extLst>
      <p:ext uri="{BB962C8B-B14F-4D97-AF65-F5344CB8AC3E}">
        <p14:creationId xmlns:p14="http://schemas.microsoft.com/office/powerpoint/2010/main" val="42105583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2E63-89DA-659C-13FA-54CA1D0A82CE}"/>
              </a:ext>
            </a:extLst>
          </p:cNvPr>
          <p:cNvSpPr>
            <a:spLocks noGrp="1"/>
          </p:cNvSpPr>
          <p:nvPr>
            <p:ph type="title"/>
          </p:nvPr>
        </p:nvSpPr>
        <p:spPr>
          <a:xfrm>
            <a:off x="643466" y="786383"/>
            <a:ext cx="3517567" cy="641201"/>
          </a:xfrm>
        </p:spPr>
        <p:txBody>
          <a:bodyPr>
            <a:normAutofit/>
          </a:bodyPr>
          <a:lstStyle/>
          <a:p>
            <a:r>
              <a:rPr lang="en-US" b="1" u="sng" dirty="0">
                <a:latin typeface="Times New Roman" panose="02020603050405020304" pitchFamily="18" charset="0"/>
                <a:cs typeface="Times New Roman" panose="02020603050405020304" pitchFamily="18" charset="0"/>
              </a:rPr>
              <a:t>Technical Details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E187B9-3A99-8AB6-2241-0054A1C8E1FD}"/>
              </a:ext>
            </a:extLst>
          </p:cNvPr>
          <p:cNvSpPr>
            <a:spLocks noGrp="1"/>
          </p:cNvSpPr>
          <p:nvPr>
            <p:ph idx="1"/>
          </p:nvPr>
        </p:nvSpPr>
        <p:spPr>
          <a:xfrm>
            <a:off x="5113175" y="965718"/>
            <a:ext cx="6718041" cy="4926563"/>
          </a:xfrm>
        </p:spPr>
        <p:txBody>
          <a:bodyPr>
            <a:normAutofit/>
          </a:bodyPr>
          <a:lstStyle/>
          <a:p>
            <a:pPr algn="just"/>
            <a:r>
              <a:rPr lang="en-IN" u="sng" dirty="0">
                <a:latin typeface="Times New Roman" panose="02020603050405020304" pitchFamily="18" charset="0"/>
                <a:cs typeface="Times New Roman" panose="02020603050405020304" pitchFamily="18" charset="0"/>
              </a:rPr>
              <a:t>Machine Learning Algorithms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Logistic Regression, Decision Trees, Random Forests, Support Vector Machines (SVM), Gradient Boosting Machines (GBM).</a:t>
            </a:r>
          </a:p>
          <a:p>
            <a:pPr marL="0" indent="0" algn="just">
              <a:buNone/>
            </a:pPr>
            <a:r>
              <a:rPr lang="en-IN" u="sng" dirty="0">
                <a:latin typeface="Times New Roman" panose="02020603050405020304" pitchFamily="18" charset="0"/>
                <a:cs typeface="Times New Roman" panose="02020603050405020304" pitchFamily="18" charset="0"/>
              </a:rPr>
              <a:t> Feature Engineerin</a:t>
            </a:r>
            <a:r>
              <a:rPr lang="en-IN"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Identification and engineering of relevant features. Techniques: one-hot encoding, feature scaling, PCA.</a:t>
            </a:r>
          </a:p>
          <a:p>
            <a:pPr marL="0" indent="0" algn="just">
              <a:buNone/>
            </a:pPr>
            <a:r>
              <a:rPr lang="en-US" u="sng"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Cross-validation, stratified sampling Metrics: accuracy, precision, recall, F1-score, ROC-AUC.</a:t>
            </a:r>
          </a:p>
          <a:p>
            <a:pPr marL="0" indent="0" algn="just">
              <a:buNone/>
            </a:pPr>
            <a:r>
              <a:rPr lang="en-US" u="sng" dirty="0">
                <a:latin typeface="Times New Roman" panose="02020603050405020304" pitchFamily="18" charset="0"/>
                <a:cs typeface="Times New Roman" panose="02020603050405020304" pitchFamily="18" charset="0"/>
              </a:rPr>
              <a:t>Hyperparameter Tuning</a:t>
            </a:r>
            <a:r>
              <a:rPr lang="en-US" dirty="0">
                <a:latin typeface="Times New Roman" panose="02020603050405020304" pitchFamily="18" charset="0"/>
                <a:cs typeface="Times New Roman" panose="02020603050405020304" pitchFamily="18" charset="0"/>
              </a:rPr>
              <a:t>: Grid search, random search, Bayesian optimization.</a:t>
            </a:r>
          </a:p>
          <a:p>
            <a:pPr marL="0" indent="0" algn="just">
              <a:buNone/>
            </a:pPr>
            <a:r>
              <a:rPr lang="en-US" u="sng"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Handling missing values, outliers, and imbalance. Data cleaning, normalization, transformation.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8EDAFB5-AA40-F0C5-A5E7-FB48DD4B4161}"/>
              </a:ext>
            </a:extLst>
          </p:cNvPr>
          <p:cNvSpPr>
            <a:spLocks noGrp="1"/>
          </p:cNvSpPr>
          <p:nvPr>
            <p:ph type="body" sz="half" idx="2"/>
          </p:nvPr>
        </p:nvSpPr>
        <p:spPr/>
        <p:txBody>
          <a:bodyPr/>
          <a:lstStyle/>
          <a:p>
            <a:endParaRPr lang="en-IN"/>
          </a:p>
        </p:txBody>
      </p:sp>
      <p:pic>
        <p:nvPicPr>
          <p:cNvPr id="6" name="Picture 5">
            <a:extLst>
              <a:ext uri="{FF2B5EF4-FFF2-40B4-BE49-F238E27FC236}">
                <a16:creationId xmlns:a16="http://schemas.microsoft.com/office/drawing/2014/main" id="{737C7594-14B2-0522-544F-55BC64F41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427" y="2780523"/>
            <a:ext cx="3783641" cy="3341998"/>
          </a:xfrm>
          <a:prstGeom prst="rect">
            <a:avLst/>
          </a:prstGeom>
        </p:spPr>
      </p:pic>
    </p:spTree>
    <p:extLst>
      <p:ext uri="{BB962C8B-B14F-4D97-AF65-F5344CB8AC3E}">
        <p14:creationId xmlns:p14="http://schemas.microsoft.com/office/powerpoint/2010/main" val="373463150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54D1-F795-324A-BFD9-CDE14A0FA78C}"/>
              </a:ext>
            </a:extLst>
          </p:cNvPr>
          <p:cNvSpPr>
            <a:spLocks noGrp="1"/>
          </p:cNvSpPr>
          <p:nvPr>
            <p:ph type="title"/>
          </p:nvPr>
        </p:nvSpPr>
        <p:spPr>
          <a:xfrm>
            <a:off x="643466" y="786383"/>
            <a:ext cx="3517567" cy="706515"/>
          </a:xfrm>
        </p:spPr>
        <p:txBody>
          <a:bodyPr/>
          <a:lstStyle/>
          <a:p>
            <a:r>
              <a:rPr lang="en-US" b="1" u="sng" dirty="0">
                <a:latin typeface="Times New Roman" panose="02020603050405020304" pitchFamily="18" charset="0"/>
                <a:cs typeface="Times New Roman" panose="02020603050405020304" pitchFamily="18" charset="0"/>
              </a:rPr>
              <a:t>Key Features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68BDA3-5467-9A31-A76C-909D2152D026}"/>
              </a:ext>
            </a:extLst>
          </p:cNvPr>
          <p:cNvSpPr>
            <a:spLocks noGrp="1"/>
          </p:cNvSpPr>
          <p:nvPr>
            <p:ph idx="1"/>
          </p:nvPr>
        </p:nvSpPr>
        <p:spPr>
          <a:xfrm>
            <a:off x="4889241" y="317241"/>
            <a:ext cx="7156579" cy="6139543"/>
          </a:xfrm>
        </p:spPr>
        <p:txBody>
          <a:bodyPr>
            <a:noAutofit/>
          </a:bodyPr>
          <a:lstStyle/>
          <a:p>
            <a:pPr algn="just"/>
            <a:r>
              <a:rPr lang="en-US" sz="1800" u="sng" dirty="0">
                <a:latin typeface="Times New Roman" panose="02020603050405020304" pitchFamily="18" charset="0"/>
                <a:cs typeface="Times New Roman" panose="02020603050405020304" pitchFamily="18" charset="0"/>
              </a:rPr>
              <a:t>Customer Demographics</a:t>
            </a:r>
            <a:r>
              <a:rPr lang="en-US" sz="1800" dirty="0">
                <a:latin typeface="Times New Roman" panose="02020603050405020304" pitchFamily="18" charset="0"/>
                <a:cs typeface="Times New Roman" panose="02020603050405020304" pitchFamily="18" charset="0"/>
              </a:rPr>
              <a:t>: Age, gender, marital status, occupation, income level, etc.</a:t>
            </a:r>
          </a:p>
          <a:p>
            <a:pPr algn="just"/>
            <a:r>
              <a:rPr lang="en-US" sz="1800" u="sng" dirty="0">
                <a:latin typeface="Times New Roman" panose="02020603050405020304" pitchFamily="18" charset="0"/>
                <a:cs typeface="Times New Roman" panose="02020603050405020304" pitchFamily="18" charset="0"/>
              </a:rPr>
              <a:t>Credit History</a:t>
            </a:r>
            <a:r>
              <a:rPr lang="en-US" sz="1800" dirty="0">
                <a:latin typeface="Times New Roman" panose="02020603050405020304" pitchFamily="18" charset="0"/>
                <a:cs typeface="Times New Roman" panose="02020603050405020304" pitchFamily="18" charset="0"/>
              </a:rPr>
              <a:t>: Previous loan performance, credit score, credit utilization, repayment history.</a:t>
            </a:r>
          </a:p>
          <a:p>
            <a:pPr algn="just"/>
            <a:r>
              <a:rPr lang="en-US" sz="1800" u="sng" dirty="0">
                <a:latin typeface="Times New Roman" panose="02020603050405020304" pitchFamily="18" charset="0"/>
                <a:cs typeface="Times New Roman" panose="02020603050405020304" pitchFamily="18" charset="0"/>
              </a:rPr>
              <a:t>Financial Behavior</a:t>
            </a:r>
            <a:r>
              <a:rPr lang="en-US" sz="1800" dirty="0">
                <a:latin typeface="Times New Roman" panose="02020603050405020304" pitchFamily="18" charset="0"/>
                <a:cs typeface="Times New Roman" panose="02020603050405020304" pitchFamily="18" charset="0"/>
              </a:rPr>
              <a:t>: Spending habits, savings patterns, investment history.</a:t>
            </a:r>
          </a:p>
          <a:p>
            <a:pPr algn="just"/>
            <a:r>
              <a:rPr lang="en-US" sz="1800" u="sng" dirty="0">
                <a:latin typeface="Times New Roman" panose="02020603050405020304" pitchFamily="18" charset="0"/>
                <a:cs typeface="Times New Roman" panose="02020603050405020304" pitchFamily="18" charset="0"/>
              </a:rPr>
              <a:t>Transaction History</a:t>
            </a:r>
            <a:r>
              <a:rPr lang="en-US" sz="1800" dirty="0">
                <a:latin typeface="Times New Roman" panose="02020603050405020304" pitchFamily="18" charset="0"/>
                <a:cs typeface="Times New Roman" panose="02020603050405020304" pitchFamily="18" charset="0"/>
              </a:rPr>
              <a:t>: Frequency, volume, types of transactions, account balances.</a:t>
            </a:r>
          </a:p>
          <a:p>
            <a:pPr algn="just"/>
            <a:r>
              <a:rPr lang="en-US" sz="1800" u="sng" dirty="0">
                <a:latin typeface="Times New Roman" panose="02020603050405020304" pitchFamily="18" charset="0"/>
                <a:cs typeface="Times New Roman" panose="02020603050405020304" pitchFamily="18" charset="0"/>
              </a:rPr>
              <a:t>Loan Details:</a:t>
            </a:r>
            <a:r>
              <a:rPr lang="en-US" sz="1800" dirty="0">
                <a:latin typeface="Times New Roman" panose="02020603050405020304" pitchFamily="18" charset="0"/>
                <a:cs typeface="Times New Roman" panose="02020603050405020304" pitchFamily="18" charset="0"/>
              </a:rPr>
              <a:t> Loan amount, interest rate, loan term, type of loan (e.g., mortgage, personal loan).</a:t>
            </a:r>
          </a:p>
          <a:p>
            <a:pPr algn="just"/>
            <a:r>
              <a:rPr lang="en-US" sz="1800" u="sng" dirty="0">
                <a:latin typeface="Times New Roman" panose="02020603050405020304" pitchFamily="18" charset="0"/>
                <a:cs typeface="Times New Roman" panose="02020603050405020304" pitchFamily="18" charset="0"/>
              </a:rPr>
              <a:t>Insurance Policies</a:t>
            </a:r>
            <a:r>
              <a:rPr lang="en-US" sz="1800" dirty="0">
                <a:latin typeface="Times New Roman" panose="02020603050405020304" pitchFamily="18" charset="0"/>
                <a:cs typeface="Times New Roman" panose="02020603050405020304" pitchFamily="18" charset="0"/>
              </a:rPr>
              <a:t>: Type of insurance coverage, policy duration, claims history.</a:t>
            </a:r>
          </a:p>
          <a:p>
            <a:pPr algn="just"/>
            <a:r>
              <a:rPr lang="en-US" sz="1800" u="sng" dirty="0">
                <a:latin typeface="Times New Roman" panose="02020603050405020304" pitchFamily="18" charset="0"/>
                <a:cs typeface="Times New Roman" panose="02020603050405020304" pitchFamily="18" charset="0"/>
              </a:rPr>
              <a:t>Interaction History</a:t>
            </a:r>
            <a:r>
              <a:rPr lang="en-US" sz="1800" dirty="0">
                <a:latin typeface="Times New Roman" panose="02020603050405020304" pitchFamily="18" charset="0"/>
                <a:cs typeface="Times New Roman" panose="02020603050405020304" pitchFamily="18" charset="0"/>
              </a:rPr>
              <a:t>: Customer service interactions, complaints, feedback.</a:t>
            </a:r>
          </a:p>
          <a:p>
            <a:pPr algn="just"/>
            <a:r>
              <a:rPr lang="en-US" sz="1800" u="sng" dirty="0">
                <a:latin typeface="Times New Roman" panose="02020603050405020304" pitchFamily="18" charset="0"/>
                <a:cs typeface="Times New Roman" panose="02020603050405020304" pitchFamily="18" charset="0"/>
              </a:rPr>
              <a:t>Market Conditions</a:t>
            </a:r>
            <a:r>
              <a:rPr lang="en-US" sz="1800" dirty="0">
                <a:latin typeface="Times New Roman" panose="02020603050405020304" pitchFamily="18" charset="0"/>
                <a:cs typeface="Times New Roman" panose="02020603050405020304" pitchFamily="18" charset="0"/>
              </a:rPr>
              <a:t>: Economic indicators, interest rate fluctuations, industry trends.</a:t>
            </a:r>
          </a:p>
          <a:p>
            <a:pPr algn="just"/>
            <a:r>
              <a:rPr lang="en-US" sz="1800" u="sng" dirty="0">
                <a:latin typeface="Times New Roman" panose="02020603050405020304" pitchFamily="18" charset="0"/>
                <a:cs typeface="Times New Roman" panose="02020603050405020304" pitchFamily="18" charset="0"/>
              </a:rPr>
              <a:t>Risk Factors</a:t>
            </a:r>
            <a:r>
              <a:rPr lang="en-US" sz="1800" dirty="0">
                <a:latin typeface="Times New Roman" panose="02020603050405020304" pitchFamily="18" charset="0"/>
                <a:cs typeface="Times New Roman" panose="02020603050405020304" pitchFamily="18" charset="0"/>
              </a:rPr>
              <a:t>: External risks (e.g., economic downturns, natural disasters) and internal risks (e.g., operational risk, credit risk).</a:t>
            </a:r>
            <a:endParaRPr lang="en-IN" sz="1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401B048-12E2-A8F3-39D4-1F3E7A92A493}"/>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40DEDB1C-8E6F-03D9-F45E-BCE288C4B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1" y="2845837"/>
            <a:ext cx="3778897" cy="3261717"/>
          </a:xfrm>
          <a:prstGeom prst="rect">
            <a:avLst/>
          </a:prstGeom>
        </p:spPr>
      </p:pic>
    </p:spTree>
    <p:extLst>
      <p:ext uri="{BB962C8B-B14F-4D97-AF65-F5344CB8AC3E}">
        <p14:creationId xmlns:p14="http://schemas.microsoft.com/office/powerpoint/2010/main" val="21430740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A891-31F6-23B7-5BD7-471D21D4E597}"/>
              </a:ext>
            </a:extLst>
          </p:cNvPr>
          <p:cNvSpPr>
            <a:spLocks noGrp="1"/>
          </p:cNvSpPr>
          <p:nvPr>
            <p:ph type="title"/>
          </p:nvPr>
        </p:nvSpPr>
        <p:spPr>
          <a:xfrm>
            <a:off x="429207" y="405213"/>
            <a:ext cx="4021494" cy="994379"/>
          </a:xfrm>
        </p:spPr>
        <p:txBody>
          <a:bodyPr>
            <a:normAutofit/>
          </a:bodyPr>
          <a:lstStyle/>
          <a:p>
            <a:r>
              <a:rPr lang="en-US" b="1" u="sng" dirty="0">
                <a:latin typeface="Times New Roman" panose="02020603050405020304" pitchFamily="18" charset="0"/>
                <a:cs typeface="Times New Roman" panose="02020603050405020304" pitchFamily="18" charset="0"/>
              </a:rPr>
              <a:t>Project highlights </a:t>
            </a:r>
            <a:endParaRPr lang="en-IN"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3219706-060D-82B5-9CE3-F473584041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0818" y="475862"/>
            <a:ext cx="6941975" cy="6382138"/>
          </a:xfrm>
        </p:spPr>
      </p:pic>
      <p:sp>
        <p:nvSpPr>
          <p:cNvPr id="4" name="Text Placeholder 3">
            <a:extLst>
              <a:ext uri="{FF2B5EF4-FFF2-40B4-BE49-F238E27FC236}">
                <a16:creationId xmlns:a16="http://schemas.microsoft.com/office/drawing/2014/main" id="{86B495FA-0DAD-B645-EF01-DA9361730701}"/>
              </a:ext>
            </a:extLst>
          </p:cNvPr>
          <p:cNvSpPr>
            <a:spLocks noGrp="1"/>
          </p:cNvSpPr>
          <p:nvPr>
            <p:ph type="body" sz="half" idx="2"/>
          </p:nvPr>
        </p:nvSpPr>
        <p:spPr/>
        <p:txBody>
          <a:bodyPr/>
          <a:lstStyle/>
          <a:p>
            <a:r>
              <a:rPr lang="en-US" b="1" u="sng" dirty="0"/>
              <a:t>Heat Map for loan approval -</a:t>
            </a:r>
            <a:endParaRPr lang="en-IN" b="1" u="sng" dirty="0"/>
          </a:p>
        </p:txBody>
      </p:sp>
    </p:spTree>
    <p:extLst>
      <p:ext uri="{BB962C8B-B14F-4D97-AF65-F5344CB8AC3E}">
        <p14:creationId xmlns:p14="http://schemas.microsoft.com/office/powerpoint/2010/main" val="16354501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E7DE91-B7FB-F73A-D8FE-5493095BB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547" y="1222310"/>
            <a:ext cx="6836228" cy="4683968"/>
          </a:xfrm>
        </p:spPr>
      </p:pic>
      <p:sp>
        <p:nvSpPr>
          <p:cNvPr id="4" name="Text Placeholder 3">
            <a:extLst>
              <a:ext uri="{FF2B5EF4-FFF2-40B4-BE49-F238E27FC236}">
                <a16:creationId xmlns:a16="http://schemas.microsoft.com/office/drawing/2014/main" id="{80B92E06-CC66-3BB4-1DDE-76AB1B8A773C}"/>
              </a:ext>
            </a:extLst>
          </p:cNvPr>
          <p:cNvSpPr>
            <a:spLocks noGrp="1"/>
          </p:cNvSpPr>
          <p:nvPr>
            <p:ph type="body" sz="half" idx="2"/>
          </p:nvPr>
        </p:nvSpPr>
        <p:spPr>
          <a:xfrm>
            <a:off x="373225" y="475861"/>
            <a:ext cx="3787808" cy="1147665"/>
          </a:xfrm>
        </p:spPr>
        <p:txBody>
          <a:bodyPr>
            <a:normAutofit/>
          </a:bodyPr>
          <a:lstStyle/>
          <a:p>
            <a:r>
              <a:rPr lang="en-US" sz="3200" b="1" u="sng" dirty="0">
                <a:latin typeface="Times New Roman" panose="02020603050405020304" pitchFamily="18" charset="0"/>
                <a:cs typeface="Times New Roman" panose="02020603050405020304" pitchFamily="18" charset="0"/>
              </a:rPr>
              <a:t>Banking Customer Churn Prediction-</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52367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A66883-58BF-B8ED-F0CE-007B3D5F6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4474" y="874238"/>
            <a:ext cx="6053030" cy="1309125"/>
          </a:xfrm>
        </p:spPr>
      </p:pic>
      <p:sp>
        <p:nvSpPr>
          <p:cNvPr id="4" name="Text Placeholder 3">
            <a:extLst>
              <a:ext uri="{FF2B5EF4-FFF2-40B4-BE49-F238E27FC236}">
                <a16:creationId xmlns:a16="http://schemas.microsoft.com/office/drawing/2014/main" id="{514217EF-B952-D36A-FA22-AAD5AE7DEB0C}"/>
              </a:ext>
            </a:extLst>
          </p:cNvPr>
          <p:cNvSpPr>
            <a:spLocks noGrp="1"/>
          </p:cNvSpPr>
          <p:nvPr>
            <p:ph type="body" sz="half" idx="2"/>
          </p:nvPr>
        </p:nvSpPr>
        <p:spPr>
          <a:xfrm>
            <a:off x="438539" y="643812"/>
            <a:ext cx="3722493" cy="1390261"/>
          </a:xfrm>
        </p:spPr>
        <p:txBody>
          <a:bodyPr>
            <a:normAutofit/>
          </a:bodyPr>
          <a:lstStyle/>
          <a:p>
            <a:r>
              <a:rPr lang="en-US" sz="2000" b="1" u="sng" dirty="0">
                <a:latin typeface="Times New Roman" panose="02020603050405020304" pitchFamily="18" charset="0"/>
                <a:cs typeface="Times New Roman" panose="02020603050405020304" pitchFamily="18" charset="0"/>
              </a:rPr>
              <a:t>By testing and training from different classifier  from loan status prediction-</a:t>
            </a:r>
            <a:endParaRPr lang="en-IN" sz="2000"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523DC31-2C01-D299-370A-388371CDE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424" y="3704253"/>
            <a:ext cx="5969055" cy="1426428"/>
          </a:xfrm>
          <a:prstGeom prst="rect">
            <a:avLst/>
          </a:prstGeom>
        </p:spPr>
      </p:pic>
    </p:spTree>
    <p:extLst>
      <p:ext uri="{BB962C8B-B14F-4D97-AF65-F5344CB8AC3E}">
        <p14:creationId xmlns:p14="http://schemas.microsoft.com/office/powerpoint/2010/main" val="2914762933"/>
      </p:ext>
    </p:extLst>
  </p:cSld>
  <p:clrMapOvr>
    <a:masterClrMapping/>
  </p:clrMapOvr>
  <p:transition spd="slow">
    <p:wipe/>
  </p:transition>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{BCFE9A6A-7A9F-44BE-99E3-17598938A9E3}tf56160789_win32</Template>
  <TotalTime>373</TotalTime>
  <Words>661</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Söhne</vt:lpstr>
      <vt:lpstr>Times New Roman</vt:lpstr>
      <vt:lpstr>Custom</vt:lpstr>
      <vt:lpstr>Bank Prediction and Detection</vt:lpstr>
      <vt:lpstr>Table Of Contents </vt:lpstr>
      <vt:lpstr>Introduction</vt:lpstr>
      <vt:lpstr>Problem Statement</vt:lpstr>
      <vt:lpstr>Technical Details </vt:lpstr>
      <vt:lpstr>Key Features</vt:lpstr>
      <vt:lpstr>Project highlights </vt:lpstr>
      <vt:lpstr>PowerPoint Presentation</vt:lpstr>
      <vt:lpstr>PowerPoint Presentation</vt:lpstr>
      <vt:lpstr>Loan amount-</vt:lpstr>
      <vt:lpstr>Loan approved or not- </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and  Insurance Detection</dc:title>
  <dc:creator>Janvi Sethi</dc:creator>
  <cp:lastModifiedBy>Janvi Sethi</cp:lastModifiedBy>
  <cp:revision>2</cp:revision>
  <dcterms:created xsi:type="dcterms:W3CDTF">2024-05-15T08:39:48Z</dcterms:created>
  <dcterms:modified xsi:type="dcterms:W3CDTF">2024-05-16T08:41:40Z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