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8" r:id="rId9"/>
    <p:sldId id="280" r:id="rId10"/>
    <p:sldId id="281" r:id="rId11"/>
    <p:sldId id="282"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3044A0-C6DB-4EB6-ABEC-6B039B295182}" v="6" dt="2024-03-19T18:19:14.719"/>
    <p1510:client id="{8DF795F8-582B-4B70-A8E9-4439F3D513DE}" v="16" dt="2024-03-19T17:01:12.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3638" y="902984"/>
            <a:ext cx="6516724" cy="646331"/>
          </a:xfrm>
          <a:prstGeom prst="rect">
            <a:avLst/>
          </a:prstGeom>
          <a:noFill/>
        </p:spPr>
        <p:txBody>
          <a:bodyPr wrap="square" rtlCol="0">
            <a:spAutoFit/>
          </a:bodyPr>
          <a:lstStyle/>
          <a:p>
            <a:pPr algn="ctr"/>
            <a:r>
              <a:rPr lang="en-US" sz="3600" dirty="0">
                <a:solidFill>
                  <a:srgbClr val="FF0000"/>
                </a:solidFill>
                <a:latin typeface="Arial Black" pitchFamily="34" charset="0"/>
              </a:rPr>
              <a:t>Python Project</a:t>
            </a:r>
          </a:p>
        </p:txBody>
      </p:sp>
      <p:sp>
        <p:nvSpPr>
          <p:cNvPr id="6" name="TextBox 5">
            <a:extLst>
              <a:ext uri="{FF2B5EF4-FFF2-40B4-BE49-F238E27FC236}">
                <a16:creationId xmlns:a16="http://schemas.microsoft.com/office/drawing/2014/main" id="{39596CC0-0544-9FD2-7AFD-B23ECB7AE8F4}"/>
              </a:ext>
            </a:extLst>
          </p:cNvPr>
          <p:cNvSpPr txBox="1"/>
          <p:nvPr/>
        </p:nvSpPr>
        <p:spPr>
          <a:xfrm>
            <a:off x="0" y="3645024"/>
            <a:ext cx="9144000" cy="1631216"/>
          </a:xfrm>
          <a:prstGeom prst="rect">
            <a:avLst/>
          </a:prstGeom>
          <a:solidFill>
            <a:schemeClr val="accent6">
              <a:lumMod val="60000"/>
              <a:lumOff val="40000"/>
            </a:schemeClr>
          </a:solidFill>
        </p:spPr>
        <p:txBody>
          <a:bodyPr wrap="square" rtlCol="0">
            <a:spAutoFit/>
          </a:bodyPr>
          <a:lstStyle/>
          <a:p>
            <a:endParaRPr lang="en-US" sz="2000" dirty="0"/>
          </a:p>
          <a:p>
            <a:endParaRPr lang="en-US" sz="2000" dirty="0"/>
          </a:p>
          <a:p>
            <a:r>
              <a:rPr lang="en-US" sz="2000" dirty="0"/>
              <a:t>    Submitted By: </a:t>
            </a:r>
          </a:p>
          <a:p>
            <a:r>
              <a:rPr lang="en-US" sz="2000" dirty="0"/>
              <a:t>        Janvi Sethi: 2210990431</a:t>
            </a:r>
          </a:p>
          <a:p>
            <a:r>
              <a:rPr lang="en-US" sz="2000" dirty="0"/>
              <a:t>        </a:t>
            </a:r>
          </a:p>
        </p:txBody>
      </p:sp>
      <p:sp>
        <p:nvSpPr>
          <p:cNvPr id="2" name="TextBox 1">
            <a:extLst>
              <a:ext uri="{FF2B5EF4-FFF2-40B4-BE49-F238E27FC236}">
                <a16:creationId xmlns:a16="http://schemas.microsoft.com/office/drawing/2014/main" id="{3C6CDCD2-82D0-2B19-5E29-E8BA95EC88EF}"/>
              </a:ext>
            </a:extLst>
          </p:cNvPr>
          <p:cNvSpPr txBox="1"/>
          <p:nvPr/>
        </p:nvSpPr>
        <p:spPr>
          <a:xfrm>
            <a:off x="5184068" y="4260576"/>
            <a:ext cx="4320480" cy="707886"/>
          </a:xfrm>
          <a:prstGeom prst="rect">
            <a:avLst/>
          </a:prstGeom>
          <a:noFill/>
        </p:spPr>
        <p:txBody>
          <a:bodyPr wrap="square" rtlCol="0">
            <a:spAutoFit/>
          </a:bodyPr>
          <a:lstStyle/>
          <a:p>
            <a:r>
              <a:rPr lang="en-US" sz="2000" dirty="0">
                <a:latin typeface="Times New Roman" pitchFamily="18" charset="0"/>
                <a:cs typeface="Times New Roman" pitchFamily="18" charset="0"/>
              </a:rPr>
              <a:t>Submitted to:</a:t>
            </a:r>
          </a:p>
          <a:p>
            <a:r>
              <a:rPr lang="en-US" sz="2000" dirty="0">
                <a:latin typeface="Times New Roman" pitchFamily="18" charset="0"/>
                <a:cs typeface="Times New Roman" pitchFamily="18" charset="0"/>
              </a:rPr>
              <a:t>            Tushar khitoliya</a:t>
            </a:r>
            <a:endParaRPr lang="en-IN" sz="2000" dirty="0"/>
          </a:p>
        </p:txBody>
      </p:sp>
      <p:sp>
        <p:nvSpPr>
          <p:cNvPr id="7" name="TextBox 6">
            <a:extLst>
              <a:ext uri="{FF2B5EF4-FFF2-40B4-BE49-F238E27FC236}">
                <a16:creationId xmlns:a16="http://schemas.microsoft.com/office/drawing/2014/main" id="{D30AF8EF-121C-C519-8DFE-A119E8298A5D}"/>
              </a:ext>
            </a:extLst>
          </p:cNvPr>
          <p:cNvSpPr txBox="1"/>
          <p:nvPr/>
        </p:nvSpPr>
        <p:spPr>
          <a:xfrm>
            <a:off x="-396552" y="2133667"/>
            <a:ext cx="8928992" cy="769441"/>
          </a:xfrm>
          <a:prstGeom prst="rect">
            <a:avLst/>
          </a:prstGeom>
          <a:noFill/>
        </p:spPr>
        <p:txBody>
          <a:bodyPr wrap="square" rtlCol="0">
            <a:spAutoFit/>
          </a:bodyPr>
          <a:lstStyle/>
          <a:p>
            <a:pPr algn="ctr"/>
            <a:r>
              <a:rPr lang="en-US" sz="4400" b="1" dirty="0">
                <a:solidFill>
                  <a:srgbClr val="002060"/>
                </a:solidFill>
                <a:latin typeface="Bahnschrift Condensed" panose="020B0502040204020203" pitchFamily="34" charset="0"/>
              </a:rPr>
              <a:t>Topic- flight fair prediction </a:t>
            </a:r>
            <a:endParaRPr lang="en-IN" sz="4400" b="1" dirty="0">
              <a:solidFill>
                <a:srgbClr val="002060"/>
              </a:solidFill>
              <a:latin typeface="Bahnschrift Condensed" panose="020B0502040204020203" pitchFamily="34"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15F6-01AA-FAC5-0961-49D7D2689AF3}"/>
              </a:ext>
            </a:extLst>
          </p:cNvPr>
          <p:cNvSpPr>
            <a:spLocks noGrp="1"/>
          </p:cNvSpPr>
          <p:nvPr>
            <p:ph type="ctrTitle"/>
          </p:nvPr>
        </p:nvSpPr>
        <p:spPr/>
        <p:txBody>
          <a:bodyPr/>
          <a:lstStyle/>
          <a:p>
            <a:r>
              <a:rPr lang="en-US" dirty="0"/>
              <a:t>output</a:t>
            </a:r>
            <a:endParaRPr lang="en-IN" dirty="0"/>
          </a:p>
        </p:txBody>
      </p:sp>
      <p:pic>
        <p:nvPicPr>
          <p:cNvPr id="4" name="Picture 3">
            <a:extLst>
              <a:ext uri="{FF2B5EF4-FFF2-40B4-BE49-F238E27FC236}">
                <a16:creationId xmlns:a16="http://schemas.microsoft.com/office/drawing/2014/main" id="{E05B0F55-18BB-A5EE-E761-0A4772754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348880"/>
            <a:ext cx="8212625" cy="1677024"/>
          </a:xfrm>
          <a:prstGeom prst="rect">
            <a:avLst/>
          </a:prstGeom>
        </p:spPr>
      </p:pic>
    </p:spTree>
    <p:extLst>
      <p:ext uri="{BB962C8B-B14F-4D97-AF65-F5344CB8AC3E}">
        <p14:creationId xmlns:p14="http://schemas.microsoft.com/office/powerpoint/2010/main" val="2941759000"/>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6533-E64D-0C5F-F8EF-4B8E223A76A2}"/>
              </a:ext>
            </a:extLst>
          </p:cNvPr>
          <p:cNvSpPr>
            <a:spLocks noGrp="1"/>
          </p:cNvSpPr>
          <p:nvPr>
            <p:ph type="ctrTitle"/>
          </p:nvPr>
        </p:nvSpPr>
        <p:spPr/>
        <p:txBody>
          <a:bodyPr/>
          <a:lstStyle/>
          <a:p>
            <a:r>
              <a:rPr lang="en-US" dirty="0"/>
              <a:t>Output statement</a:t>
            </a:r>
            <a:endParaRPr lang="en-IN" dirty="0"/>
          </a:p>
        </p:txBody>
      </p:sp>
      <p:sp>
        <p:nvSpPr>
          <p:cNvPr id="3" name="Subtitle 2">
            <a:extLst>
              <a:ext uri="{FF2B5EF4-FFF2-40B4-BE49-F238E27FC236}">
                <a16:creationId xmlns:a16="http://schemas.microsoft.com/office/drawing/2014/main" id="{13C82F54-750E-D51C-962D-B11CA289F8A4}"/>
              </a:ext>
            </a:extLst>
          </p:cNvPr>
          <p:cNvSpPr>
            <a:spLocks noGrp="1"/>
          </p:cNvSpPr>
          <p:nvPr>
            <p:ph type="subTitle" idx="1"/>
          </p:nvPr>
        </p:nvSpPr>
        <p:spPr/>
        <p:txBody>
          <a:bodyPr/>
          <a:lstStyle/>
          <a:p>
            <a:r>
              <a:rPr lang="en-US" dirty="0"/>
              <a:t>1. </a:t>
            </a:r>
            <a:r>
              <a:rPr lang="en-US" b="1" dirty="0">
                <a:solidFill>
                  <a:schemeClr val="tx1"/>
                </a:solidFill>
              </a:rPr>
              <a:t>Output contains a price above 35000 so it’s not a bad prediction</a:t>
            </a:r>
          </a:p>
          <a:p>
            <a:r>
              <a:rPr lang="en-US" b="1" dirty="0">
                <a:solidFill>
                  <a:schemeClr val="tx1"/>
                </a:solidFill>
              </a:rPr>
              <a:t>2. This model predicts values of the fare with an error of 2400 Rs.</a:t>
            </a:r>
            <a:endParaRPr lang="en-IN" b="1" dirty="0">
              <a:solidFill>
                <a:schemeClr val="tx1"/>
              </a:solidFill>
            </a:endParaRPr>
          </a:p>
        </p:txBody>
      </p:sp>
    </p:spTree>
    <p:extLst>
      <p:ext uri="{BB962C8B-B14F-4D97-AF65-F5344CB8AC3E}">
        <p14:creationId xmlns:p14="http://schemas.microsoft.com/office/powerpoint/2010/main" val="376967353"/>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554545"/>
          </a:xfrm>
          <a:prstGeom prst="rect">
            <a:avLst/>
          </a:prstGeom>
        </p:spPr>
        <p:txBody>
          <a:bodyPr wrap="square">
            <a:spAutoFit/>
          </a:bodyPr>
          <a:lstStyle/>
          <a:p>
            <a:pPr marL="514350" indent="-514350">
              <a:buAutoNum type="arabicPeriod"/>
            </a:pPr>
            <a:r>
              <a:rPr lang="en-US" sz="3200" dirty="0">
                <a:latin typeface="Times New Roman" pitchFamily="18" charset="0"/>
                <a:cs typeface="Times New Roman" pitchFamily="18" charset="0"/>
              </a:rPr>
              <a:t>W3Schools - </a:t>
            </a:r>
            <a:r>
              <a:rPr lang="en-US" sz="3200" dirty="0">
                <a:latin typeface="Times New Roman" pitchFamily="18" charset="0"/>
                <a:cs typeface="Times New Roman" pitchFamily="18" charset="0"/>
                <a:hlinkClick r:id="rId2"/>
              </a:rPr>
              <a:t>https://www.w3schools.com/</a:t>
            </a:r>
            <a:endParaRPr lang="en-US" sz="3200" dirty="0">
              <a:latin typeface="Times New Roman" pitchFamily="18" charset="0"/>
              <a:cs typeface="Times New Roman" pitchFamily="18" charset="0"/>
            </a:endParaRPr>
          </a:p>
          <a:p>
            <a:pPr marL="514350" indent="-514350">
              <a:buAutoNum type="arabicPeriod"/>
            </a:pPr>
            <a:r>
              <a:rPr lang="en-US" sz="3200" dirty="0" err="1">
                <a:latin typeface="Times New Roman" pitchFamily="18" charset="0"/>
                <a:cs typeface="Times New Roman" pitchFamily="18" charset="0"/>
              </a:rPr>
              <a:t>Codecademy</a:t>
            </a:r>
            <a:r>
              <a:rPr lang="en-US" sz="3200" dirty="0">
                <a:latin typeface="Times New Roman" pitchFamily="18" charset="0"/>
                <a:cs typeface="Times New Roman" pitchFamily="18" charset="0"/>
              </a:rPr>
              <a:t> - </a:t>
            </a:r>
            <a:r>
              <a:rPr lang="en-US" sz="3200" dirty="0">
                <a:latin typeface="Times New Roman" pitchFamily="18" charset="0"/>
                <a:cs typeface="Times New Roman" pitchFamily="18" charset="0"/>
                <a:hlinkClick r:id="rId3"/>
              </a:rPr>
              <a:t>https://www.codecademy.com/</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Free code camp</a:t>
            </a:r>
          </a:p>
          <a:p>
            <a:pPr marL="514350" indent="-514350">
              <a:buAutoNum type="arabicPeriod"/>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683568" y="1204993"/>
            <a:ext cx="7416824" cy="5196166"/>
          </a:xfrm>
          <a:prstGeom prst="rect">
            <a:avLst/>
          </a:prstGeom>
          <a:noFill/>
        </p:spPr>
        <p:txBody>
          <a:bodyPr wrap="square" rtlCol="0">
            <a:spAutoFit/>
          </a:bodyPr>
          <a:lstStyle/>
          <a:p>
            <a:pPr>
              <a:lnSpc>
                <a:spcPct val="150000"/>
              </a:lnSpc>
            </a:pPr>
            <a:r>
              <a:rPr lang="en-US" sz="2800" b="0" i="0" dirty="0">
                <a:solidFill>
                  <a:srgbClr val="0D0D0D"/>
                </a:solidFill>
                <a:effectLst/>
              </a:rPr>
              <a:t>Utilizing Python, our flight fare prediction system employs advanced algorithms to forecast airfares accurately. By analyzing historical data, route popularity, seasonal trends, and other relevant factors, we aim to provide travelers with reliable estimates, empowering them to make informed decisions and secure the best deals for their journeys.</a:t>
            </a:r>
            <a:endParaRPr lang="en-IN" sz="28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7" name="TextBox 6">
            <a:extLst>
              <a:ext uri="{FF2B5EF4-FFF2-40B4-BE49-F238E27FC236}">
                <a16:creationId xmlns:a16="http://schemas.microsoft.com/office/drawing/2014/main" id="{D4B7BFAC-EF74-E442-CD38-C01D9CBAB445}"/>
              </a:ext>
            </a:extLst>
          </p:cNvPr>
          <p:cNvSpPr txBox="1"/>
          <p:nvPr/>
        </p:nvSpPr>
        <p:spPr>
          <a:xfrm>
            <a:off x="467544" y="1628800"/>
            <a:ext cx="8352928" cy="3539430"/>
          </a:xfrm>
          <a:prstGeom prst="rect">
            <a:avLst/>
          </a:prstGeom>
          <a:noFill/>
        </p:spPr>
        <p:txBody>
          <a:bodyPr wrap="square">
            <a:spAutoFit/>
          </a:bodyPr>
          <a:lstStyle/>
          <a:p>
            <a:r>
              <a:rPr lang="en-US" sz="3200" dirty="0"/>
              <a:t>Predicting flight fares accurately is crucial for travelers. This project aims to develop a Python-based solution for flight fare prediction. Leveraging </a:t>
            </a:r>
            <a:r>
              <a:rPr lang="en-US" sz="2800" dirty="0"/>
              <a:t>machine</a:t>
            </a:r>
            <a:r>
              <a:rPr lang="en-US" sz="3200" dirty="0"/>
              <a:t> learning algorithms and historical flight data, the system will forecast future ticket prices, empowering users to make informed decisions when booking flights.</a:t>
            </a:r>
            <a:endParaRPr lang="en-IN" sz="3200"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67544" y="940733"/>
            <a:ext cx="8064896" cy="5276381"/>
          </a:xfrm>
          <a:prstGeom prst="rect">
            <a:avLst/>
          </a:prstGeom>
        </p:spPr>
        <p:txBody>
          <a:bodyPr wrap="square">
            <a:spAutoFit/>
          </a:bodyPr>
          <a:lstStyle/>
          <a:p>
            <a:pPr>
              <a:lnSpc>
                <a:spcPct val="150000"/>
              </a:lnSpc>
            </a:pPr>
            <a:r>
              <a:rPr lang="en-US" sz="2800" b="0" i="0" dirty="0">
                <a:solidFill>
                  <a:srgbClr val="0D0D0D"/>
                </a:solidFill>
                <a:effectLst/>
                <a:latin typeface="Söhne"/>
              </a:rPr>
              <a:t>Flight fare prediction in Python typically involves data collection, preprocessing, feature engineering, model selection (e.g., regression, random forest), and evaluation. Data may include factors like departure time, airline, destination, and season. Models are trained on historical data to predict future fares accurately. Common libraries include Pandas, Scikit-learn, and Matplotlib for visualization</a:t>
            </a:r>
            <a:r>
              <a:rPr lang="en-US" sz="3200" b="0" i="0" dirty="0">
                <a:solidFill>
                  <a:srgbClr val="0D0D0D"/>
                </a:solidFill>
                <a:effectLst/>
                <a:latin typeface="Söhne"/>
              </a:rPr>
              <a:t>.</a:t>
            </a: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5" name="TextBox 4">
            <a:extLst>
              <a:ext uri="{FF2B5EF4-FFF2-40B4-BE49-F238E27FC236}">
                <a16:creationId xmlns:a16="http://schemas.microsoft.com/office/drawing/2014/main" id="{5062067E-A05F-3E15-0168-DDFC5377545F}"/>
              </a:ext>
            </a:extLst>
          </p:cNvPr>
          <p:cNvSpPr txBox="1"/>
          <p:nvPr/>
        </p:nvSpPr>
        <p:spPr>
          <a:xfrm>
            <a:off x="467544" y="980728"/>
            <a:ext cx="7848872" cy="5262979"/>
          </a:xfrm>
          <a:prstGeom prst="rect">
            <a:avLst/>
          </a:prstGeom>
          <a:noFill/>
        </p:spPr>
        <p:txBody>
          <a:bodyPr wrap="square">
            <a:spAutoFit/>
          </a:bodyPr>
          <a:lstStyle/>
          <a:p>
            <a:pPr algn="l">
              <a:buFont typeface="+mj-lt"/>
              <a:buAutoNum type="arabicPeriod"/>
            </a:pPr>
            <a:r>
              <a:rPr lang="en-US" sz="2800" b="0" i="0" dirty="0">
                <a:solidFill>
                  <a:srgbClr val="0D0D0D"/>
                </a:solidFill>
                <a:effectLst/>
              </a:rPr>
              <a:t>Data Preprocessing: Clean and preprocess flight data including fares, dates, and routes.</a:t>
            </a:r>
          </a:p>
          <a:p>
            <a:pPr algn="l">
              <a:buFont typeface="+mj-lt"/>
              <a:buAutoNum type="arabicPeriod"/>
            </a:pPr>
            <a:r>
              <a:rPr lang="en-US" sz="2800" b="0" i="0" dirty="0">
                <a:solidFill>
                  <a:srgbClr val="0D0D0D"/>
                </a:solidFill>
                <a:effectLst/>
              </a:rPr>
              <a:t>Feature Engineering: Extract relevant features such as departure time, route popularity, and airline reputation.</a:t>
            </a:r>
          </a:p>
          <a:p>
            <a:pPr algn="l">
              <a:buFont typeface="+mj-lt"/>
              <a:buAutoNum type="arabicPeriod"/>
            </a:pPr>
            <a:r>
              <a:rPr lang="en-US" sz="2800" b="0" i="0" dirty="0">
                <a:solidFill>
                  <a:srgbClr val="0D0D0D"/>
                </a:solidFill>
                <a:effectLst/>
              </a:rPr>
              <a:t>Machine Learning Models: Implement regression algorithms like Random Forest or Gradient Boosting for prediction.</a:t>
            </a:r>
          </a:p>
          <a:p>
            <a:pPr algn="l">
              <a:buFont typeface="+mj-lt"/>
              <a:buAutoNum type="arabicPeriod"/>
            </a:pPr>
            <a:r>
              <a:rPr lang="en-US" sz="2800" b="0" i="0" dirty="0">
                <a:solidFill>
                  <a:srgbClr val="0D0D0D"/>
                </a:solidFill>
                <a:effectLst/>
              </a:rPr>
              <a:t>Cross-Validation: Validate model performance using techniques like k-fold cross-validation.</a:t>
            </a:r>
          </a:p>
          <a:p>
            <a:pPr algn="l">
              <a:buFont typeface="+mj-lt"/>
              <a:buAutoNum type="arabicPeriod"/>
            </a:pPr>
            <a:r>
              <a:rPr lang="en-US" sz="2800" b="0" i="0" dirty="0">
                <a:solidFill>
                  <a:srgbClr val="0D0D0D"/>
                </a:solidFill>
                <a:effectLst/>
              </a:rPr>
              <a:t>Deployment: Integrate the model into a Python application for real-time fare prediction</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F1E6B751-286F-1395-ADE2-AC36B7B92AE3}"/>
              </a:ext>
            </a:extLst>
          </p:cNvPr>
          <p:cNvSpPr txBox="1"/>
          <p:nvPr/>
        </p:nvSpPr>
        <p:spPr>
          <a:xfrm>
            <a:off x="438372" y="1334373"/>
            <a:ext cx="8526115" cy="3970318"/>
          </a:xfrm>
          <a:prstGeom prst="rect">
            <a:avLst/>
          </a:prstGeom>
          <a:noFill/>
        </p:spPr>
        <p:txBody>
          <a:bodyPr wrap="square">
            <a:spAutoFit/>
          </a:bodyPr>
          <a:lstStyle/>
          <a:p>
            <a:pPr algn="l">
              <a:buFont typeface="Arial" panose="020B0604020202020204" pitchFamily="34" charset="0"/>
              <a:buChar char="•"/>
            </a:pPr>
            <a:r>
              <a:rPr lang="en-US" sz="2800" b="0" i="0" dirty="0">
                <a:solidFill>
                  <a:srgbClr val="0D0D0D"/>
                </a:solidFill>
                <a:effectLst/>
              </a:rPr>
              <a:t>Implemented flight fare prediction system in Python using machine learning techniques.</a:t>
            </a:r>
          </a:p>
          <a:p>
            <a:pPr algn="l">
              <a:buFont typeface="Arial" panose="020B0604020202020204" pitchFamily="34" charset="0"/>
              <a:buChar char="•"/>
            </a:pPr>
            <a:r>
              <a:rPr lang="en-US" sz="2800" b="0" i="0" dirty="0">
                <a:solidFill>
                  <a:srgbClr val="0D0D0D"/>
                </a:solidFill>
                <a:effectLst/>
              </a:rPr>
              <a:t>Utilized historical flight data and features like date, time, airline, etc., for accurate predictions.</a:t>
            </a:r>
          </a:p>
          <a:p>
            <a:pPr algn="l">
              <a:buFont typeface="Arial" panose="020B0604020202020204" pitchFamily="34" charset="0"/>
              <a:buChar char="•"/>
            </a:pPr>
            <a:r>
              <a:rPr lang="en-US" sz="2800" b="0" i="0" dirty="0">
                <a:solidFill>
                  <a:srgbClr val="0D0D0D"/>
                </a:solidFill>
                <a:effectLst/>
              </a:rPr>
              <a:t>Employed algorithms such as Random Forest or Gradient Boosting to train the model.</a:t>
            </a:r>
          </a:p>
          <a:p>
            <a:pPr algn="l">
              <a:buFont typeface="Arial" panose="020B0604020202020204" pitchFamily="34" charset="0"/>
              <a:buChar char="•"/>
            </a:pPr>
            <a:r>
              <a:rPr lang="en-US" sz="2800" b="0" i="0" dirty="0">
                <a:solidFill>
                  <a:srgbClr val="0D0D0D"/>
                </a:solidFill>
                <a:effectLst/>
              </a:rPr>
              <a:t>Achieved efficient prediction of flight fares, aiding travelers in planning and budgeting for their trips effectively.</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67544" y="861527"/>
            <a:ext cx="8208912" cy="5185522"/>
          </a:xfrm>
          <a:prstGeom prst="rect">
            <a:avLst/>
          </a:prstGeom>
        </p:spPr>
        <p:txBody>
          <a:bodyPr wrap="square">
            <a:spAutoFit/>
          </a:bodyPr>
          <a:lstStyle/>
          <a:p>
            <a:pPr>
              <a:lnSpc>
                <a:spcPct val="150000"/>
              </a:lnSpc>
            </a:pPr>
            <a:r>
              <a:rPr lang="en-US" sz="2800" dirty="0">
                <a:latin typeface="Times New Roman" pitchFamily="18" charset="0"/>
                <a:cs typeface="Times New Roman" pitchFamily="18" charset="0"/>
              </a:rPr>
              <a:t>In conclusion, utilizing Python for flight fare prediction offers a robust and efficient solution. By leveraging machine learning algorithms and historical data, accurate forecasts can be generated, aiding travelers in making informed decisions. This approach enhances user experience and facilitates cost-effective travel planning, contributing to a more streamlined and satisfactory booking process.</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F51-A684-32D1-777D-C7EB7CD26882}"/>
              </a:ext>
            </a:extLst>
          </p:cNvPr>
          <p:cNvSpPr>
            <a:spLocks noGrp="1"/>
          </p:cNvSpPr>
          <p:nvPr>
            <p:ph type="ctrTitle"/>
          </p:nvPr>
        </p:nvSpPr>
        <p:spPr/>
        <p:txBody>
          <a:bodyPr/>
          <a:lstStyle/>
          <a:p>
            <a:r>
              <a:rPr lang="en-US" dirty="0"/>
              <a:t>Layout </a:t>
            </a:r>
            <a:endParaRPr lang="en-IN" dirty="0"/>
          </a:p>
        </p:txBody>
      </p:sp>
      <p:pic>
        <p:nvPicPr>
          <p:cNvPr id="4" name="Picture 3">
            <a:extLst>
              <a:ext uri="{FF2B5EF4-FFF2-40B4-BE49-F238E27FC236}">
                <a16:creationId xmlns:a16="http://schemas.microsoft.com/office/drawing/2014/main" id="{BC2689B1-9594-33F0-7E78-A61AB3B00C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9" y="1124745"/>
            <a:ext cx="3324546" cy="2232248"/>
          </a:xfrm>
          <a:prstGeom prst="rect">
            <a:avLst/>
          </a:prstGeom>
        </p:spPr>
      </p:pic>
      <p:pic>
        <p:nvPicPr>
          <p:cNvPr id="6" name="Picture 5">
            <a:extLst>
              <a:ext uri="{FF2B5EF4-FFF2-40B4-BE49-F238E27FC236}">
                <a16:creationId xmlns:a16="http://schemas.microsoft.com/office/drawing/2014/main" id="{F54B235F-5E59-B3F7-4DB4-3DCF20622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1061884"/>
            <a:ext cx="3170637" cy="2295109"/>
          </a:xfrm>
          <a:prstGeom prst="rect">
            <a:avLst/>
          </a:prstGeom>
        </p:spPr>
      </p:pic>
      <p:pic>
        <p:nvPicPr>
          <p:cNvPr id="9" name="Picture 8">
            <a:extLst>
              <a:ext uri="{FF2B5EF4-FFF2-40B4-BE49-F238E27FC236}">
                <a16:creationId xmlns:a16="http://schemas.microsoft.com/office/drawing/2014/main" id="{3D8476D4-700A-C83B-DFEA-32606402D1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9752" y="3717032"/>
            <a:ext cx="4139952" cy="2740821"/>
          </a:xfrm>
          <a:prstGeom prst="rect">
            <a:avLst/>
          </a:prstGeom>
        </p:spPr>
      </p:pic>
    </p:spTree>
    <p:extLst>
      <p:ext uri="{BB962C8B-B14F-4D97-AF65-F5344CB8AC3E}">
        <p14:creationId xmlns:p14="http://schemas.microsoft.com/office/powerpoint/2010/main" val="3335236330"/>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480</Words>
  <Application>Microsoft Office PowerPoint</Application>
  <PresentationFormat>On-screen Show (4:3)</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Bahnschrift Condensed</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Layout </vt:lpstr>
      <vt:lpstr>output</vt:lpstr>
      <vt:lpstr>Output statement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Janvi Sethi</cp:lastModifiedBy>
  <cp:revision>38</cp:revision>
  <dcterms:created xsi:type="dcterms:W3CDTF">2022-12-12T14:14:34Z</dcterms:created>
  <dcterms:modified xsi:type="dcterms:W3CDTF">2024-03-19T18:21:23Z</dcterms:modified>
</cp:coreProperties>
</file>