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146847064"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2"/>
                </a:solidFill>
              </a:rPr>
              <a:t>Predictive Maintenance of Industrial Machinery</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SkillsBuild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Janvi Agarwal – University Institute Of Engineering And Technology, Kurukshetra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a:extLst>
              <a:ext uri="{FF2B5EF4-FFF2-40B4-BE49-F238E27FC236}">
                <a16:creationId xmlns:a16="http://schemas.microsoft.com/office/drawing/2014/main" id="{B7783199-69F5-0E0C-CBF4-5FAC673F6B8A}"/>
              </a:ext>
            </a:extLst>
          </p:cNvPr>
          <p:cNvSpPr>
            <a:spLocks noGrp="1" noChangeArrowheads="1"/>
          </p:cNvSpPr>
          <p:nvPr>
            <p:ph idx="1"/>
          </p:nvPr>
        </p:nvSpPr>
        <p:spPr bwMode="auto">
          <a:xfrm>
            <a:off x="806244" y="1472934"/>
            <a:ext cx="101263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machine learning-based fault classification model successfully identified and distinguished between various fault types, including heat dissipation failure, power failure, and no failure conditions.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Watsonx.ai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AutoAI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efficiently automated the model training process, selecting the best-performing algorithm with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99.5% 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high reliability.</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deployed model responded accurately to real-time input data with confidence levels reaching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demonstrating its potential for use in industrial or power monitoring applications.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overall system proves that integrating AI with real-world sensor data can lead to fast, scalable, and precise fault detection — essential for maintaining stability in power or manufacturing environments.</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02026"/>
            <a:ext cx="11075137" cy="5413406"/>
          </a:xfrm>
        </p:spPr>
        <p:txBody>
          <a:bodyPr/>
          <a:lstStyle/>
          <a:p>
            <a:pPr marL="0" indent="0">
              <a:buNone/>
            </a:pPr>
            <a:r>
              <a:rPr lang="en-US" sz="2000" dirty="0">
                <a:latin typeface="Times New Roman" panose="02020603050405020304" pitchFamily="18" charset="0"/>
                <a:cs typeface="Times New Roman" panose="02020603050405020304" pitchFamily="18" charset="0"/>
              </a:rPr>
              <a:t>To improve the accuracy, scalability, and real-time responsiveness of the </a:t>
            </a:r>
            <a:r>
              <a:rPr lang="en-US" sz="2000" b="1" dirty="0">
                <a:solidFill>
                  <a:schemeClr val="tx1"/>
                </a:solidFill>
                <a:latin typeface="Times New Roman" panose="02020603050405020304" pitchFamily="18" charset="0"/>
                <a:cs typeface="Times New Roman" panose="02020603050405020304" pitchFamily="18" charset="0"/>
              </a:rPr>
              <a:t>Predictive Maintenance Classification System</a:t>
            </a:r>
            <a:r>
              <a:rPr lang="en-US" sz="2000" dirty="0">
                <a:latin typeface="Times New Roman" panose="02020603050405020304" pitchFamily="18" charset="0"/>
                <a:cs typeface="Times New Roman" panose="02020603050405020304" pitchFamily="18" charset="0"/>
              </a:rPr>
              <a:t>, several enhancements and future directions can be explored:</a:t>
            </a:r>
          </a:p>
          <a:p>
            <a:r>
              <a:rPr lang="en-US" altLang="en-US" sz="2000" b="1" u="sng" dirty="0">
                <a:solidFill>
                  <a:schemeClr val="tx1"/>
                </a:solidFill>
                <a:latin typeface="Times New Roman" panose="02020603050405020304" pitchFamily="18" charset="0"/>
                <a:cs typeface="Times New Roman" panose="02020603050405020304" pitchFamily="18" charset="0"/>
              </a:rPr>
              <a:t>Environmental Data</a:t>
            </a:r>
            <a:r>
              <a:rPr lang="en-US" altLang="en-US" sz="2000" dirty="0">
                <a:solidFill>
                  <a:schemeClr val="tx1"/>
                </a:solidFill>
                <a:latin typeface="Times New Roman" panose="02020603050405020304" pitchFamily="18" charset="0"/>
                <a:cs typeface="Times New Roman" panose="02020603050405020304" pitchFamily="18" charset="0"/>
              </a:rPr>
              <a:t>: Integrate external data such as humidity, ambient temperature, or vibration from nearby machinery to capture indirect failure causes.</a:t>
            </a:r>
          </a:p>
          <a:p>
            <a:r>
              <a:rPr lang="en-US" sz="2000" b="1" u="sng" dirty="0">
                <a:solidFill>
                  <a:schemeClr val="tx1"/>
                </a:solidFill>
                <a:latin typeface="Times New Roman" panose="02020603050405020304" pitchFamily="18" charset="0"/>
                <a:cs typeface="Times New Roman" panose="02020603050405020304" pitchFamily="18" charset="0"/>
              </a:rPr>
              <a:t>Operator Logs</a:t>
            </a:r>
            <a:r>
              <a:rPr lang="en-US" sz="2000" dirty="0">
                <a:latin typeface="Times New Roman" panose="02020603050405020304" pitchFamily="18" charset="0"/>
                <a:cs typeface="Times New Roman" panose="02020603050405020304" pitchFamily="18" charset="0"/>
              </a:rPr>
              <a:t>: Use human-generated logs or maintenance notes to correlate observed behavior with actual faults.</a:t>
            </a:r>
          </a:p>
          <a:p>
            <a:r>
              <a:rPr lang="en-US" sz="2000" b="1" u="sng" dirty="0">
                <a:solidFill>
                  <a:schemeClr val="tx1"/>
                </a:solidFill>
                <a:latin typeface="Times New Roman" panose="02020603050405020304" pitchFamily="18" charset="0"/>
                <a:cs typeface="Times New Roman" panose="02020603050405020304" pitchFamily="18" charset="0"/>
              </a:rPr>
              <a:t>Machine Usage History</a:t>
            </a:r>
            <a:r>
              <a:rPr lang="en-US" sz="2000" dirty="0">
                <a:latin typeface="Times New Roman" panose="02020603050405020304" pitchFamily="18" charset="0"/>
                <a:cs typeface="Times New Roman" panose="02020603050405020304" pitchFamily="18" charset="0"/>
              </a:rPr>
              <a:t>: Incorporate operational context like usage intensity, shift timings, or historical fault patterns for deeper insight</a:t>
            </a:r>
          </a:p>
          <a:p>
            <a:pPr marL="0" indent="0">
              <a:buNone/>
            </a:pP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
            </a:pPr>
            <a:r>
              <a:rPr lang="en-IN" sz="2400" dirty="0">
                <a:solidFill>
                  <a:srgbClr val="0F0F0F"/>
                </a:solidFill>
                <a:ea typeface="+mn-lt"/>
                <a:cs typeface="+mn-lt"/>
              </a:rPr>
              <a:t>Kaggle dataset for machine predictive maintenance classification:-</a:t>
            </a:r>
            <a:r>
              <a:rPr lang="en-IN" sz="2400" b="1" dirty="0"/>
              <a:t>https://www.kaggle.com/datasets/shivamb/machine-predictive-maintenance-classification</a:t>
            </a:r>
            <a:r>
              <a:rPr lang="en-IN" sz="2400" dirty="0">
                <a:solidFill>
                  <a:srgbClr val="0F0F0F"/>
                </a:solidFill>
                <a:ea typeface="+mn-lt"/>
                <a:cs typeface="+mn-lt"/>
              </a:rPr>
              <a:t>.</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58B0B7A-668C-B651-B072-CFE6515D0DAA}"/>
              </a:ext>
            </a:extLst>
          </p:cNvPr>
          <p:cNvPicPr>
            <a:picLocks noGrp="1" noChangeAspect="1"/>
          </p:cNvPicPr>
          <p:nvPr>
            <p:ph idx="1"/>
          </p:nvPr>
        </p:nvPicPr>
        <p:blipFill>
          <a:blip r:embed="rId2"/>
          <a:stretch>
            <a:fillRect/>
          </a:stretch>
        </p:blipFill>
        <p:spPr>
          <a:xfrm>
            <a:off x="2143432" y="1232452"/>
            <a:ext cx="7000568" cy="5076124"/>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788DB22-83D5-05BB-E30E-D155FCADB99D}"/>
              </a:ext>
            </a:extLst>
          </p:cNvPr>
          <p:cNvPicPr>
            <a:picLocks noGrp="1" noChangeAspect="1"/>
          </p:cNvPicPr>
          <p:nvPr>
            <p:ph idx="1"/>
          </p:nvPr>
        </p:nvPicPr>
        <p:blipFill>
          <a:blip r:embed="rId2"/>
          <a:stretch>
            <a:fillRect/>
          </a:stretch>
        </p:blipFill>
        <p:spPr>
          <a:xfrm>
            <a:off x="2083346" y="1301278"/>
            <a:ext cx="7099984" cy="5030224"/>
          </a:xfr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61A9ACF-D282-D4F0-63C4-8D522369B864}"/>
              </a:ext>
            </a:extLst>
          </p:cNvPr>
          <p:cNvPicPr>
            <a:picLocks noGrp="1" noChangeAspect="1"/>
          </p:cNvPicPr>
          <p:nvPr>
            <p:ph idx="1"/>
          </p:nvPr>
        </p:nvPicPr>
        <p:blipFill>
          <a:blip r:embed="rId2"/>
          <a:srcRect r="6243"/>
          <a:stretch>
            <a:fillRect/>
          </a:stretch>
        </p:blipFill>
        <p:spPr>
          <a:xfrm>
            <a:off x="2113680" y="1232452"/>
            <a:ext cx="8269185" cy="5162652"/>
          </a:xfr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97596-4B89-AB55-964A-0CB1D7F78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5CC371-98F5-E3BB-E5A7-F806E66722EA}"/>
              </a:ext>
            </a:extLst>
          </p:cNvPr>
          <p:cNvSpPr>
            <a:spLocks noGrp="1"/>
          </p:cNvSpPr>
          <p:nvPr>
            <p:ph type="title"/>
          </p:nvPr>
        </p:nvSpPr>
        <p:spPr/>
        <p:txBody>
          <a:bodyPr/>
          <a:lstStyle/>
          <a:p>
            <a:r>
              <a:rPr lang="en-US" dirty="0">
                <a:solidFill>
                  <a:schemeClr val="accent1"/>
                </a:solidFill>
              </a:rPr>
              <a:t>G</a:t>
            </a:r>
            <a:r>
              <a:rPr lang="en-IN" dirty="0" err="1">
                <a:solidFill>
                  <a:schemeClr val="accent1"/>
                </a:solidFill>
              </a:rPr>
              <a:t>ithub</a:t>
            </a:r>
            <a:r>
              <a:rPr lang="en-IN" dirty="0">
                <a:solidFill>
                  <a:schemeClr val="accent1"/>
                </a:solidFill>
              </a:rPr>
              <a:t> link</a:t>
            </a:r>
          </a:p>
        </p:txBody>
      </p:sp>
      <p:sp>
        <p:nvSpPr>
          <p:cNvPr id="4" name="Content Placeholder 3">
            <a:extLst>
              <a:ext uri="{FF2B5EF4-FFF2-40B4-BE49-F238E27FC236}">
                <a16:creationId xmlns:a16="http://schemas.microsoft.com/office/drawing/2014/main" id="{B5F12FB6-9EFD-324F-B553-C0234E14A602}"/>
              </a:ext>
            </a:extLst>
          </p:cNvPr>
          <p:cNvSpPr>
            <a:spLocks noGrp="1"/>
          </p:cNvSpPr>
          <p:nvPr>
            <p:ph idx="1"/>
          </p:nvPr>
        </p:nvSpPr>
        <p:spPr/>
        <p:txBody>
          <a:bodyPr/>
          <a:lstStyle/>
          <a:p>
            <a:r>
              <a:rPr lang="en-IN" dirty="0"/>
              <a:t>https://github.com/janviagarwal28/IBM-cloud-project</a:t>
            </a:r>
          </a:p>
        </p:txBody>
      </p:sp>
    </p:spTree>
    <p:extLst>
      <p:ext uri="{BB962C8B-B14F-4D97-AF65-F5344CB8AC3E}">
        <p14:creationId xmlns:p14="http://schemas.microsoft.com/office/powerpoint/2010/main" val="1492133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2400" b="1"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4" name="TextBox 3">
            <a:extLst>
              <a:ext uri="{FF2B5EF4-FFF2-40B4-BE49-F238E27FC236}">
                <a16:creationId xmlns:a16="http://schemas.microsoft.com/office/drawing/2014/main" id="{F788DB02-2782-ECD2-8278-A098CE84E41B}"/>
              </a:ext>
            </a:extLst>
          </p:cNvPr>
          <p:cNvSpPr txBox="1"/>
          <p:nvPr/>
        </p:nvSpPr>
        <p:spPr>
          <a:xfrm>
            <a:off x="727587" y="1618902"/>
            <a:ext cx="10775065" cy="7879080"/>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proposed system focuses on the classification of different fault types in a power distribution network using machine learning techniques. The solution involves the collection of electrical measurement data, specifically voltage and current phasors, under both normal and faulty operating conditions. This raw data is then preprocessed to handle missing values, normalize ranges, and prepare it for training.</a:t>
            </a:r>
          </a:p>
          <a:p>
            <a:endParaRPr lang="en-US" dirty="0">
              <a:latin typeface="Times New Roman" panose="02020603050405020304" pitchFamily="18" charset="0"/>
              <a:cs typeface="Times New Roman" panose="02020603050405020304" pitchFamily="18" charset="0"/>
            </a:endParaRPr>
          </a:p>
          <a:p>
            <a:pPr marL="305435" indent="-305435"/>
            <a:r>
              <a:rPr lang="en-IN" b="1" u="sng" dirty="0">
                <a:latin typeface="Times New Roman" panose="02020603050405020304" pitchFamily="18" charset="0"/>
                <a:ea typeface="+mn-lt"/>
                <a:cs typeface="Times New Roman" panose="02020603050405020304" pitchFamily="18" charset="0"/>
              </a:rPr>
              <a:t>The solution will consist of the following components</a:t>
            </a:r>
            <a:r>
              <a:rPr lang="en-IN" b="1" dirty="0">
                <a:latin typeface="Times New Roman" panose="02020603050405020304" pitchFamily="18" charset="0"/>
                <a:ea typeface="+mn-lt"/>
                <a:cs typeface="Times New Roman" panose="02020603050405020304" pitchFamily="18" charset="0"/>
              </a:rPr>
              <a:t>:</a:t>
            </a:r>
          </a:p>
          <a:p>
            <a:pPr marL="305435" indent="-305435"/>
            <a:endParaRPr lang="en-IN" b="1" dirty="0">
              <a:latin typeface="Times New Roman" panose="02020603050405020304" pitchFamily="18" charset="0"/>
              <a:ea typeface="+mn-lt"/>
              <a:cs typeface="Times New Roman" panose="02020603050405020304" pitchFamily="18" charset="0"/>
            </a:endParaRPr>
          </a:p>
          <a:p>
            <a:pPr marL="305435" indent="-305435">
              <a:buFont typeface="Arial" panose="020B0604020202020204" pitchFamily="34" charset="0"/>
              <a:buChar char="•"/>
            </a:pPr>
            <a:r>
              <a:rPr lang="en-IN" b="1" u="sng" dirty="0">
                <a:latin typeface="Times New Roman" panose="02020603050405020304" pitchFamily="18" charset="0"/>
                <a:ea typeface="+mn-lt"/>
                <a:cs typeface="Times New Roman" panose="02020603050405020304" pitchFamily="18" charset="0"/>
              </a:rPr>
              <a:t>DATA COLLECTION</a:t>
            </a:r>
            <a:r>
              <a:rPr lang="en-IN" b="1" dirty="0">
                <a:latin typeface="Times New Roman" panose="02020603050405020304" pitchFamily="18" charset="0"/>
                <a:ea typeface="+mn-lt"/>
                <a:cs typeface="Times New Roman" panose="02020603050405020304" pitchFamily="18" charset="0"/>
              </a:rPr>
              <a:t>: </a:t>
            </a:r>
            <a:r>
              <a:rPr lang="en-IN" dirty="0">
                <a:latin typeface="Times New Roman" panose="02020603050405020304" pitchFamily="18" charset="0"/>
                <a:ea typeface="+mn-lt"/>
                <a:cs typeface="Times New Roman" panose="02020603050405020304" pitchFamily="18" charset="0"/>
              </a:rPr>
              <a:t>Used the Kaggle dataset of </a:t>
            </a:r>
            <a:r>
              <a:rPr lang="en-IN" dirty="0">
                <a:latin typeface="Times New Roman" panose="02020603050405020304" pitchFamily="18" charset="0"/>
                <a:cs typeface="Times New Roman" panose="02020603050405020304" pitchFamily="18" charset="0"/>
              </a:rPr>
              <a:t>Machine Predictive Maintenance Classification.</a:t>
            </a:r>
          </a:p>
          <a:p>
            <a:endParaRPr lang="en-IN" dirty="0">
              <a:latin typeface="Times New Roman" panose="02020603050405020304" pitchFamily="18" charset="0"/>
              <a:cs typeface="Times New Roman" panose="02020603050405020304" pitchFamily="18" charset="0"/>
            </a:endParaRPr>
          </a:p>
          <a:p>
            <a:pPr marL="305435" indent="-305435">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PRE PROCESSING</a:t>
            </a:r>
            <a:r>
              <a:rPr lang="en-IN" dirty="0">
                <a:latin typeface="Times New Roman" panose="02020603050405020304" pitchFamily="18" charset="0"/>
                <a:cs typeface="Times New Roman" panose="02020603050405020304" pitchFamily="18" charset="0"/>
              </a:rPr>
              <a:t>: Cleaned and by normalizing the dataset.</a:t>
            </a:r>
          </a:p>
          <a:p>
            <a:endParaRPr lang="en-IN" dirty="0">
              <a:latin typeface="Times New Roman" panose="02020603050405020304" pitchFamily="18" charset="0"/>
              <a:cs typeface="Times New Roman" panose="02020603050405020304" pitchFamily="18" charset="0"/>
            </a:endParaRPr>
          </a:p>
          <a:p>
            <a:pPr marL="305435" indent="-305435">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MODEL TRAINING</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Trained a classification model (i.e. Decision Tree, Random Forest and SVM).</a:t>
            </a:r>
          </a:p>
          <a:p>
            <a:endParaRPr lang="en-IN" dirty="0">
              <a:latin typeface="Times New Roman" panose="02020603050405020304" pitchFamily="18" charset="0"/>
              <a:cs typeface="Times New Roman" panose="02020603050405020304" pitchFamily="18" charset="0"/>
            </a:endParaRPr>
          </a:p>
          <a:p>
            <a:pPr marL="305435" indent="-305435">
              <a:buFont typeface="Arial" panose="020B0604020202020204" pitchFamily="34" charset="0"/>
              <a:buChar char="•"/>
            </a:pPr>
            <a:r>
              <a:rPr lang="en-IN" b="1" u="sng" dirty="0">
                <a:latin typeface="Times New Roman" panose="02020603050405020304" pitchFamily="18" charset="0"/>
                <a:cs typeface="Times New Roman" panose="02020603050405020304" pitchFamily="18" charset="0"/>
              </a:rPr>
              <a:t>EVALUATION</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Validated the model using Accuracy, Precision, recall and F1 Score</a:t>
            </a:r>
            <a:r>
              <a:rPr lang="en-IN" sz="2000" dirty="0">
                <a:latin typeface="Times New Roman" panose="02020603050405020304" pitchFamily="18" charset="0"/>
                <a:cs typeface="Times New Roman" panose="02020603050405020304" pitchFamily="18" charset="0"/>
              </a:rPr>
              <a: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33832"/>
            <a:ext cx="11029615" cy="4441518"/>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Technologies Used:</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Python (IBM Watsonx.ai Notebooks)</a:t>
            </a:r>
          </a:p>
          <a:p>
            <a:r>
              <a:rPr lang="en-IN" dirty="0">
                <a:latin typeface="Times New Roman" panose="02020603050405020304" pitchFamily="18" charset="0"/>
                <a:cs typeface="Times New Roman" panose="02020603050405020304" pitchFamily="18" charset="0"/>
              </a:rPr>
              <a:t>IBM Cloud Object Storage</a:t>
            </a:r>
          </a:p>
          <a:p>
            <a:r>
              <a:rPr lang="en-IN" dirty="0">
                <a:latin typeface="Times New Roman" panose="02020603050405020304" pitchFamily="18" charset="0"/>
                <a:cs typeface="Times New Roman" panose="02020603050405020304" pitchFamily="18" charset="0"/>
              </a:rPr>
              <a:t>Machine Learning Libraries: pandas, matplotlib</a:t>
            </a:r>
          </a:p>
          <a:p>
            <a:r>
              <a:rPr lang="en-IN" dirty="0">
                <a:latin typeface="Times New Roman" panose="02020603050405020304" pitchFamily="18" charset="0"/>
                <a:cs typeface="Times New Roman" panose="02020603050405020304" pitchFamily="18" charset="0"/>
              </a:rPr>
              <a:t>Dataset: Phasor-based voltage and current values with fault labels</a:t>
            </a:r>
          </a:p>
          <a:p>
            <a:pPr marL="0" indent="0">
              <a:buNone/>
            </a:pPr>
            <a:r>
              <a:rPr lang="en-IN" b="1" dirty="0">
                <a:latin typeface="Times New Roman" panose="02020603050405020304" pitchFamily="18" charset="0"/>
                <a:cs typeface="Times New Roman" panose="02020603050405020304" pitchFamily="18" charset="0"/>
              </a:rPr>
              <a:t>System Requirements: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IBM Cloud</a:t>
            </a:r>
          </a:p>
          <a:p>
            <a:r>
              <a:rPr lang="en-IN" dirty="0">
                <a:latin typeface="Times New Roman" panose="02020603050405020304" pitchFamily="18" charset="0"/>
                <a:cs typeface="Times New Roman" panose="02020603050405020304" pitchFamily="18" charset="0"/>
              </a:rPr>
              <a:t>Watsonx.ai Studio </a:t>
            </a:r>
            <a:r>
              <a:rPr lang="en-IN" sz="1800" dirty="0">
                <a:solidFill>
                  <a:srgbClr val="0F0F0F"/>
                </a:solidFill>
                <a:latin typeface="Times New Roman" panose="02020603050405020304" pitchFamily="18" charset="0"/>
                <a:cs typeface="Times New Roman" panose="02020603050405020304" pitchFamily="18" charset="0"/>
              </a:rPr>
              <a:t>for model development and deployment.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Clean CSV data with labelled fault types</a:t>
            </a:r>
          </a:p>
          <a:p>
            <a:r>
              <a:rPr lang="en-IN" sz="1800" dirty="0">
                <a:solidFill>
                  <a:srgbClr val="0F0F0F"/>
                </a:solidFill>
                <a:latin typeface="Times New Roman" panose="02020603050405020304" pitchFamily="18" charset="0"/>
                <a:cs typeface="Times New Roman" panose="02020603050405020304" pitchFamily="18" charset="0"/>
              </a:rPr>
              <a:t>IBM WATSONX RUNTIME SERVICE to build, Deploy, Manage, Optimize decision      anywhere.</a:t>
            </a:r>
          </a:p>
          <a:p>
            <a:r>
              <a:rPr lang="en-IN" sz="1800" dirty="0">
                <a:solidFill>
                  <a:srgbClr val="0F0F0F"/>
                </a:solidFill>
                <a:latin typeface="Times New Roman" panose="02020603050405020304" pitchFamily="18" charset="0"/>
                <a:cs typeface="Times New Roman" panose="02020603050405020304" pitchFamily="18" charset="0"/>
              </a:rPr>
              <a:t>IBM cloud object storage for dataset handling.</a:t>
            </a:r>
            <a:endParaRPr lang="en-IN"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87264"/>
          </a:xfrm>
        </p:spPr>
        <p:txBody>
          <a:bodyPr/>
          <a:lstStyle/>
          <a:p>
            <a:pPr marL="305435" indent="-305435"/>
            <a:r>
              <a:rPr lang="en-IN" sz="1800" b="1" u="sng" dirty="0">
                <a:solidFill>
                  <a:schemeClr val="tx1"/>
                </a:solidFill>
                <a:ea typeface="+mn-lt"/>
                <a:cs typeface="+mn-lt"/>
              </a:rPr>
              <a:t>Algorithm Selection</a:t>
            </a:r>
            <a:r>
              <a:rPr lang="en-IN" sz="1800" b="1" dirty="0">
                <a:ea typeface="+mn-lt"/>
                <a:cs typeface="+mn-lt"/>
              </a:rPr>
              <a:t>:</a:t>
            </a:r>
          </a:p>
          <a:p>
            <a:pPr marL="0" indent="0">
              <a:buNone/>
            </a:pPr>
            <a:r>
              <a:rPr lang="en-IN" sz="1800" b="1" dirty="0">
                <a:ea typeface="+mn-lt"/>
                <a:cs typeface="+mn-lt"/>
              </a:rPr>
              <a:t>     </a:t>
            </a:r>
            <a:r>
              <a:rPr lang="en-IN" sz="1800" dirty="0">
                <a:ea typeface="+mn-lt"/>
                <a:cs typeface="+mn-lt"/>
              </a:rPr>
              <a:t>Random Forest Classifier, Decision Tree Classifier (or SVM based on performance).</a:t>
            </a:r>
          </a:p>
          <a:p>
            <a:pPr marL="305435" indent="-305435"/>
            <a:r>
              <a:rPr lang="en-IN" sz="1800" b="1" u="sng" dirty="0">
                <a:solidFill>
                  <a:schemeClr val="tx1"/>
                </a:solidFill>
                <a:ea typeface="+mn-lt"/>
                <a:cs typeface="+mn-lt"/>
              </a:rPr>
              <a:t>Data Input</a:t>
            </a:r>
            <a:r>
              <a:rPr lang="en-IN" sz="1800" b="1" dirty="0">
                <a:ea typeface="+mn-lt"/>
                <a:cs typeface="+mn-lt"/>
              </a:rPr>
              <a:t>:</a:t>
            </a:r>
          </a:p>
          <a:p>
            <a:pPr marL="0" indent="0">
              <a:buNone/>
            </a:pPr>
            <a:r>
              <a:rPr lang="en-IN" sz="1800" b="1" dirty="0">
                <a:ea typeface="+mn-lt"/>
                <a:cs typeface="+mn-lt"/>
              </a:rPr>
              <a:t>     </a:t>
            </a:r>
            <a:r>
              <a:rPr lang="en-IN" sz="1800" dirty="0"/>
              <a:t>UDI, Product ID, Type, Air temperature[K], Process temperature[K], Rotational speed[rpm], Torque[Nm], Tool wear[min], Target.</a:t>
            </a:r>
            <a:endParaRPr lang="en-IN" sz="1800" dirty="0">
              <a:ea typeface="+mn-lt"/>
              <a:cs typeface="+mn-lt"/>
            </a:endParaRPr>
          </a:p>
          <a:p>
            <a:pPr marL="305435" indent="-305435"/>
            <a:r>
              <a:rPr lang="en-IN" sz="1800" b="1" u="sng" dirty="0">
                <a:solidFill>
                  <a:schemeClr val="tx1"/>
                </a:solidFill>
                <a:ea typeface="+mn-lt"/>
                <a:cs typeface="+mn-lt"/>
              </a:rPr>
              <a:t>Training Process</a:t>
            </a:r>
            <a:r>
              <a:rPr lang="en-IN" sz="1800" b="1" dirty="0">
                <a:ea typeface="+mn-lt"/>
                <a:cs typeface="+mn-lt"/>
              </a:rPr>
              <a:t>:</a:t>
            </a:r>
          </a:p>
          <a:p>
            <a:pPr marL="0" indent="0">
              <a:buNone/>
            </a:pPr>
            <a:r>
              <a:rPr lang="en-IN" sz="1800" b="1" dirty="0">
                <a:ea typeface="+mn-lt"/>
                <a:cs typeface="+mn-lt"/>
              </a:rPr>
              <a:t>     </a:t>
            </a:r>
            <a:r>
              <a:rPr lang="en-US" sz="1800" dirty="0"/>
              <a:t>Supervised learning using labeled sensor data to classify fault types in industrial     machines.</a:t>
            </a:r>
            <a:endParaRPr lang="en-IN" sz="1800" dirty="0">
              <a:ea typeface="+mn-lt"/>
              <a:cs typeface="+mn-lt"/>
            </a:endParaRPr>
          </a:p>
          <a:p>
            <a:pPr marL="305435" indent="-305435"/>
            <a:r>
              <a:rPr lang="en-IN" sz="1800" b="1" u="sng" dirty="0">
                <a:solidFill>
                  <a:schemeClr val="tx1"/>
                </a:solidFill>
                <a:ea typeface="+mn-lt"/>
                <a:cs typeface="+mn-lt"/>
              </a:rPr>
              <a:t>Prediction Process</a:t>
            </a:r>
            <a:r>
              <a:rPr lang="en-IN" sz="1800" b="1" dirty="0">
                <a:ea typeface="+mn-lt"/>
                <a:cs typeface="+mn-lt"/>
              </a:rPr>
              <a:t>:</a:t>
            </a:r>
          </a:p>
          <a:p>
            <a:pPr marL="0" indent="0">
              <a:buNone/>
            </a:pPr>
            <a:r>
              <a:rPr lang="en-IN" sz="1800" b="1" dirty="0">
                <a:ea typeface="+mn-lt"/>
                <a:cs typeface="+mn-lt"/>
              </a:rPr>
              <a:t>    </a:t>
            </a:r>
            <a:r>
              <a:rPr lang="en-IN" sz="1800" dirty="0">
                <a:ea typeface="+mn-lt"/>
                <a:cs typeface="+mn-lt"/>
              </a:rPr>
              <a:t>Model </a:t>
            </a:r>
            <a:r>
              <a:rPr lang="en-IN" sz="1800" b="1" dirty="0">
                <a:ea typeface="+mn-lt"/>
                <a:cs typeface="+mn-lt"/>
              </a:rPr>
              <a:t>deployed</a:t>
            </a:r>
            <a:r>
              <a:rPr lang="en-IN" sz="1800" dirty="0">
                <a:ea typeface="+mn-lt"/>
                <a:cs typeface="+mn-lt"/>
              </a:rPr>
              <a:t> on </a:t>
            </a:r>
            <a:r>
              <a:rPr lang="en-IN" sz="1800" b="1" dirty="0">
                <a:ea typeface="+mn-lt"/>
                <a:cs typeface="+mn-lt"/>
              </a:rPr>
              <a:t>IBM Watson Studio </a:t>
            </a:r>
            <a:r>
              <a:rPr lang="en-IN" sz="1800" dirty="0">
                <a:ea typeface="+mn-lt"/>
                <a:cs typeface="+mn-lt"/>
              </a:rPr>
              <a:t>with API endpoint for real-time predictions.</a:t>
            </a:r>
            <a:endParaRPr lang="en-IN" sz="1800" dirty="0"/>
          </a:p>
          <a:p>
            <a:pPr marL="0" indent="0">
              <a:buNone/>
            </a:pP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5CAB7BA5-2F59-87BD-FD5A-C856A3AD2FDA}"/>
              </a:ext>
            </a:extLst>
          </p:cNvPr>
          <p:cNvPicPr>
            <a:picLocks noGrp="1" noChangeAspect="1"/>
          </p:cNvPicPr>
          <p:nvPr>
            <p:ph idx="1"/>
          </p:nvPr>
        </p:nvPicPr>
        <p:blipFill>
          <a:blip r:embed="rId2"/>
          <a:srcRect l="180" t="13381" b="5202"/>
          <a:stretch>
            <a:fillRect/>
          </a:stretch>
        </p:blipFill>
        <p:spPr>
          <a:xfrm>
            <a:off x="390056" y="1161168"/>
            <a:ext cx="11411887" cy="5235687"/>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CF394-0697-D7B3-28D2-A568F51BED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42B92D-52E1-9EE5-862C-0DFEA36E466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B4745E6-991D-11DA-3233-31B58AECFE09}"/>
              </a:ext>
            </a:extLst>
          </p:cNvPr>
          <p:cNvPicPr>
            <a:picLocks noGrp="1" noChangeAspect="1"/>
          </p:cNvPicPr>
          <p:nvPr>
            <p:ph idx="1"/>
          </p:nvPr>
        </p:nvPicPr>
        <p:blipFill>
          <a:blip r:embed="rId2"/>
          <a:srcRect l="924" r="924"/>
          <a:stretch/>
        </p:blipFill>
        <p:spPr>
          <a:xfrm>
            <a:off x="390056" y="1131671"/>
            <a:ext cx="11411887" cy="5235687"/>
          </a:xfrm>
        </p:spPr>
      </p:pic>
    </p:spTree>
    <p:extLst>
      <p:ext uri="{BB962C8B-B14F-4D97-AF65-F5344CB8AC3E}">
        <p14:creationId xmlns:p14="http://schemas.microsoft.com/office/powerpoint/2010/main" val="1567355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C33A0-C76D-99C0-B874-05BB44114A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34D5F65-36EF-732F-CCBA-18537AE4EA1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1053A38-0F7A-81C3-8B53-0C0096FD98A5}"/>
              </a:ext>
            </a:extLst>
          </p:cNvPr>
          <p:cNvPicPr>
            <a:picLocks noGrp="1" noChangeAspect="1"/>
          </p:cNvPicPr>
          <p:nvPr>
            <p:ph idx="1"/>
          </p:nvPr>
        </p:nvPicPr>
        <p:blipFill>
          <a:blip r:embed="rId2"/>
          <a:srcRect l="3773" r="3773"/>
          <a:stretch/>
        </p:blipFill>
        <p:spPr>
          <a:xfrm>
            <a:off x="0" y="1145338"/>
            <a:ext cx="11801943" cy="5010506"/>
          </a:xfrm>
        </p:spPr>
      </p:pic>
    </p:spTree>
    <p:extLst>
      <p:ext uri="{BB962C8B-B14F-4D97-AF65-F5344CB8AC3E}">
        <p14:creationId xmlns:p14="http://schemas.microsoft.com/office/powerpoint/2010/main" val="30041475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http://schemas.microsoft.com/office/2006/documentManagement/types"/>
    <ds:schemaRef ds:uri="http://purl.org/dc/elements/1.1/"/>
    <ds:schemaRef ds:uri="http://schemas.microsoft.com/office/2006/metadata/properties"/>
    <ds:schemaRef ds:uri="c0fa2617-96bd-425d-8578-e93563fe37c5"/>
    <ds:schemaRef ds:uri="http://schemas.microsoft.com/office/infopath/2007/PartnerControls"/>
    <ds:schemaRef ds:uri="http://www.w3.org/XML/1998/namespace"/>
    <ds:schemaRef ds:uri="http://purl.org/dc/term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681</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Calibri</vt:lpstr>
      <vt:lpstr>Calibri Light</vt:lpstr>
      <vt:lpstr>Franklin Gothic Book</vt:lpstr>
      <vt:lpstr>Franklin Gothic Demi</vt:lpstr>
      <vt:lpstr>Times New Roman</vt:lpstr>
      <vt:lpstr>Wingdings</vt:lpstr>
      <vt:lpstr>Wingdings 2</vt:lpstr>
      <vt:lpstr>DividendVTI</vt:lpstr>
      <vt:lpstr>Predictive Maintenance of Industrial Machinery</vt:lpstr>
      <vt:lpstr>OUTLINE</vt:lpstr>
      <vt:lpstr>Problem Statement</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Janvi Agarwal</cp:lastModifiedBy>
  <cp:revision>25</cp:revision>
  <dcterms:created xsi:type="dcterms:W3CDTF">2021-05-26T16:50:10Z</dcterms:created>
  <dcterms:modified xsi:type="dcterms:W3CDTF">2025-08-03T13:36:18Z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