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47ABCF-3B6F-4265-88DE-9401C385A79F}">
  <a:tblStyle styleId="{A747ABCF-3B6F-4265-88DE-9401C385A79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bac63f9a02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bac63f9a02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bac63f9a0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bac63f9a0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bac63f9a02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bac63f9a02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bac63f9a02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bac63f9a02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bac63f9a02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bac63f9a02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bac63f9a02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bac63f9a02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bac63f9a02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bac63f9a02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bac63f9a02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bac63f9a02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bac63f9a02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bac63f9a02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bac63f9a0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bac63f9a0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bac63f9a02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bac63f9a02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bac63f9a02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bac63f9a02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bac63f9a02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bac63f9a02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bac63f9a02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bac63f9a02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bac63f9a02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bac63f9a02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bac63f9a02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bac63f9a02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bac63f9a02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bac63f9a02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kaggle.com/datasets/ycanario/home-insurance/data" TargetMode="External"/><Relationship Id="rId4" Type="http://schemas.openxmlformats.org/officeDocument/2006/relationships/hyperlink" Target="https://www.scribd.com/doc/88469262/Project-on-Home-Insuran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077678" y="142925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Home Insurance Prediction</a:t>
            </a:r>
            <a:endParaRPr/>
          </a:p>
        </p:txBody>
      </p:sp>
      <p:sp>
        <p:nvSpPr>
          <p:cNvPr id="129" name="Google Shape;129;p13"/>
          <p:cNvSpPr txBox="1"/>
          <p:nvPr>
            <p:ph idx="1" type="subTitle"/>
          </p:nvPr>
        </p:nvSpPr>
        <p:spPr>
          <a:xfrm>
            <a:off x="4758125" y="2973550"/>
            <a:ext cx="4157700" cy="811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Akanksha Rebhankar - 239505</a:t>
            </a:r>
            <a:endParaRPr/>
          </a:p>
          <a:p>
            <a:pPr indent="0" lvl="0" marL="0" rtl="0" algn="ctr">
              <a:spcBef>
                <a:spcPts val="0"/>
              </a:spcBef>
              <a:spcAft>
                <a:spcPts val="0"/>
              </a:spcAft>
              <a:buNone/>
            </a:pPr>
            <a:r>
              <a:rPr lang="en"/>
              <a:t>Janvi Borkar - 239520</a:t>
            </a:r>
            <a:endParaRPr/>
          </a:p>
        </p:txBody>
      </p:sp>
      <p:pic>
        <p:nvPicPr>
          <p:cNvPr id="130" name="Google Shape;130;p13"/>
          <p:cNvPicPr preferRelativeResize="0"/>
          <p:nvPr/>
        </p:nvPicPr>
        <p:blipFill>
          <a:blip r:embed="rId3">
            <a:alphaModFix/>
          </a:blip>
          <a:stretch>
            <a:fillRect/>
          </a:stretch>
        </p:blipFill>
        <p:spPr>
          <a:xfrm>
            <a:off x="962575" y="1549675"/>
            <a:ext cx="1306700" cy="1721250"/>
          </a:xfrm>
          <a:prstGeom prst="rect">
            <a:avLst/>
          </a:prstGeom>
          <a:noFill/>
          <a:ln>
            <a:noFill/>
          </a:ln>
        </p:spPr>
      </p:pic>
      <p:sp>
        <p:nvSpPr>
          <p:cNvPr id="131" name="Google Shape;131;p13"/>
          <p:cNvSpPr txBox="1"/>
          <p:nvPr/>
        </p:nvSpPr>
        <p:spPr>
          <a:xfrm>
            <a:off x="2429950" y="3045400"/>
            <a:ext cx="2167500" cy="6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Project Guide:</a:t>
            </a:r>
            <a:endParaRPr>
              <a:solidFill>
                <a:schemeClr val="lt1"/>
              </a:solidFill>
            </a:endParaRPr>
          </a:p>
          <a:p>
            <a:pPr indent="0" lvl="0" marL="0" rtl="0" algn="l">
              <a:spcBef>
                <a:spcPts val="0"/>
              </a:spcBef>
              <a:spcAft>
                <a:spcPts val="0"/>
              </a:spcAft>
              <a:buNone/>
            </a:pPr>
            <a:r>
              <a:rPr lang="en">
                <a:solidFill>
                  <a:schemeClr val="lt1"/>
                </a:solidFill>
              </a:rPr>
              <a:t>Dr. Shantanu Pathak </a:t>
            </a:r>
            <a:r>
              <a:rPr lang="en"/>
              <a:t>   </a:t>
            </a:r>
            <a:r>
              <a:rPr lang="en" sz="1100">
                <a:latin typeface="Calibri"/>
                <a:ea typeface="Calibri"/>
                <a:cs typeface="Calibri"/>
                <a:sym typeface="Calibri"/>
              </a:rPr>
              <a:t>   </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19150" y="845600"/>
            <a:ext cx="7505700" cy="6324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en"/>
              <a:t>Linear Regression:</a:t>
            </a:r>
            <a:endParaRPr/>
          </a:p>
        </p:txBody>
      </p:sp>
      <p:sp>
        <p:nvSpPr>
          <p:cNvPr id="187" name="Google Shape;187;p22"/>
          <p:cNvSpPr txBox="1"/>
          <p:nvPr>
            <p:ph idx="1" type="body"/>
          </p:nvPr>
        </p:nvSpPr>
        <p:spPr>
          <a:xfrm>
            <a:off x="819150" y="1478000"/>
            <a:ext cx="7505700" cy="2944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700"/>
              <a:t>Linear regression is a statistical method used to model the relationship between one or more independent variables (features) and a dependent variable (target) by fitting a linear equation to observed data. It is one of the simplest and most commonly used regression techniques</a:t>
            </a:r>
            <a:endParaRPr b="1" sz="1700"/>
          </a:p>
          <a:p>
            <a:pPr indent="0" lvl="0" marL="0" rtl="0" algn="l">
              <a:spcBef>
                <a:spcPts val="1200"/>
              </a:spcBef>
              <a:spcAft>
                <a:spcPts val="0"/>
              </a:spcAft>
              <a:buNone/>
            </a:pPr>
            <a:r>
              <a:rPr b="1" lang="en"/>
              <a:t>              </a:t>
            </a:r>
            <a:r>
              <a:rPr b="1" lang="en" sz="1700"/>
              <a:t> </a:t>
            </a:r>
            <a:r>
              <a:rPr b="1" lang="en" sz="1600"/>
              <a:t>y=β0+β1⋅x+ε</a:t>
            </a:r>
            <a:endParaRPr b="1" sz="1600"/>
          </a:p>
          <a:p>
            <a:pPr indent="0" lvl="0" marL="0" rtl="0" algn="l">
              <a:spcBef>
                <a:spcPts val="1200"/>
              </a:spcBef>
              <a:spcAft>
                <a:spcPts val="0"/>
              </a:spcAft>
              <a:buNone/>
            </a:pPr>
            <a:r>
              <a:rPr lang="en" sz="1600"/>
              <a:t>Where  </a:t>
            </a:r>
            <a:r>
              <a:rPr lang="en" sz="1600"/>
              <a:t>β0 - the y-intercept</a:t>
            </a:r>
            <a:endParaRPr sz="1600"/>
          </a:p>
          <a:p>
            <a:pPr indent="0" lvl="0" marL="0" rtl="0" algn="l">
              <a:spcBef>
                <a:spcPts val="1200"/>
              </a:spcBef>
              <a:spcAft>
                <a:spcPts val="0"/>
              </a:spcAft>
              <a:buNone/>
            </a:pPr>
            <a:r>
              <a:rPr lang="en" sz="1600"/>
              <a:t>              Β1 - slope of the line</a:t>
            </a:r>
            <a:endParaRPr sz="1600"/>
          </a:p>
          <a:p>
            <a:pPr indent="0" lvl="0" marL="0" rtl="0" algn="l">
              <a:spcBef>
                <a:spcPts val="1200"/>
              </a:spcBef>
              <a:spcAft>
                <a:spcPts val="0"/>
              </a:spcAft>
              <a:buNone/>
            </a:pPr>
            <a:r>
              <a:rPr lang="en" sz="1600"/>
              <a:t>              Ε - represents the random error term</a:t>
            </a:r>
            <a:endParaRPr sz="1600"/>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a:t>
            </a:r>
            <a:r>
              <a:rPr lang="en"/>
              <a:t>Ridge</a:t>
            </a:r>
            <a:r>
              <a:rPr lang="en"/>
              <a:t> </a:t>
            </a:r>
            <a:r>
              <a:rPr lang="en"/>
              <a:t>Regression</a:t>
            </a:r>
            <a:endParaRPr/>
          </a:p>
        </p:txBody>
      </p:sp>
      <p:sp>
        <p:nvSpPr>
          <p:cNvPr id="193" name="Google Shape;193;p23"/>
          <p:cNvSpPr txBox="1"/>
          <p:nvPr>
            <p:ph idx="1" type="body"/>
          </p:nvPr>
        </p:nvSpPr>
        <p:spPr>
          <a:xfrm>
            <a:off x="819150" y="1800200"/>
            <a:ext cx="7505700" cy="263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In ridge regression, the standard least squares objective function of linear regression is augmented with a penalty term that penalizes large coefficients. The goal is to shrink the coefficients towards zero without eliminating them entirely. This helps to reduce the model's sensitivity to the training data and produces more stable and reliable estimates.</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819150" y="845600"/>
            <a:ext cx="7505700" cy="632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Lasso Regression:</a:t>
            </a:r>
            <a:endParaRPr/>
          </a:p>
        </p:txBody>
      </p:sp>
      <p:sp>
        <p:nvSpPr>
          <p:cNvPr id="199" name="Google Shape;199;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Lasso regression, short for Least Absolute Shrinkage and Selection Operator, is a linear regression technique that performs both variable selection and regularization to improve the model's performance.instead of penalizing the squared values of the coefficients (as in ridge regression), lasso penalizes the absolute values of the coefficients.</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819150" y="845600"/>
            <a:ext cx="7505700" cy="64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  </a:t>
            </a:r>
            <a:r>
              <a:rPr lang="en"/>
              <a:t>ElasticNet Regression:</a:t>
            </a:r>
            <a:endParaRPr/>
          </a:p>
        </p:txBody>
      </p:sp>
      <p:sp>
        <p:nvSpPr>
          <p:cNvPr id="205" name="Google Shape;205;p25"/>
          <p:cNvSpPr txBox="1"/>
          <p:nvPr>
            <p:ph idx="1" type="body"/>
          </p:nvPr>
        </p:nvSpPr>
        <p:spPr>
          <a:xfrm>
            <a:off x="819150" y="1752375"/>
            <a:ext cx="7505700" cy="268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ElasticNet regression is a linear regression technique that combines both L1 (Lasso) and L2 (Ridge) regularization penalties to overcome their individual limitations. It is particularly useful when dealing with high-dimensional datasets with multicollinearity among the predictor variables.</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819150" y="845600"/>
            <a:ext cx="7505700" cy="66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Evaluated Best Model:</a:t>
            </a:r>
            <a:endParaRPr/>
          </a:p>
          <a:p>
            <a:pPr indent="0" lvl="0" marL="0" rtl="0" algn="l">
              <a:spcBef>
                <a:spcPts val="0"/>
              </a:spcBef>
              <a:spcAft>
                <a:spcPts val="0"/>
              </a:spcAft>
              <a:buNone/>
            </a:pPr>
            <a:r>
              <a:t/>
            </a:r>
            <a:endParaRPr/>
          </a:p>
        </p:txBody>
      </p:sp>
      <p:sp>
        <p:nvSpPr>
          <p:cNvPr id="211" name="Google Shape;211;p26"/>
          <p:cNvSpPr txBox="1"/>
          <p:nvPr>
            <p:ph idx="1" type="body"/>
          </p:nvPr>
        </p:nvSpPr>
        <p:spPr>
          <a:xfrm>
            <a:off x="819150" y="1736225"/>
            <a:ext cx="7505700" cy="2702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 </a:t>
            </a:r>
            <a:r>
              <a:rPr lang="en"/>
              <a:t>Root Mean Squared Error (RMSE):</a:t>
            </a:r>
            <a:endParaRPr/>
          </a:p>
          <a:p>
            <a:pPr indent="0" lvl="0" marL="457200" rtl="0" algn="l">
              <a:spcBef>
                <a:spcPts val="1200"/>
              </a:spcBef>
              <a:spcAft>
                <a:spcPts val="0"/>
              </a:spcAft>
              <a:buNone/>
            </a:pPr>
            <a:r>
              <a:rPr lang="en"/>
              <a:t>RMSE value represents the standard deviation of the residuals. A lower RMSE indicates better performance, as it means that the model's predictions are closer to the actua </a:t>
            </a:r>
            <a:endParaRPr/>
          </a:p>
          <a:p>
            <a:pPr indent="0" lvl="0" marL="457200" rtl="0" algn="l">
              <a:spcBef>
                <a:spcPts val="1200"/>
              </a:spcBef>
              <a:spcAft>
                <a:spcPts val="1200"/>
              </a:spcAft>
              <a:buNone/>
            </a:pPr>
            <a:r>
              <a:t/>
            </a:r>
            <a:endParaRPr/>
          </a:p>
        </p:txBody>
      </p:sp>
      <p:pic>
        <p:nvPicPr>
          <p:cNvPr id="212" name="Google Shape;212;p26"/>
          <p:cNvPicPr preferRelativeResize="0"/>
          <p:nvPr/>
        </p:nvPicPr>
        <p:blipFill>
          <a:blip r:embed="rId3">
            <a:alphaModFix/>
          </a:blip>
          <a:stretch>
            <a:fillRect/>
          </a:stretch>
        </p:blipFill>
        <p:spPr>
          <a:xfrm>
            <a:off x="1747975" y="2856500"/>
            <a:ext cx="5440551" cy="1905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idx="1" type="body"/>
          </p:nvPr>
        </p:nvSpPr>
        <p:spPr>
          <a:xfrm>
            <a:off x="819150" y="783725"/>
            <a:ext cx="7505700" cy="3654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R-squared: </a:t>
            </a:r>
            <a:endParaRPr/>
          </a:p>
          <a:p>
            <a:pPr indent="0" lvl="0" marL="457200" rtl="0" algn="l">
              <a:spcBef>
                <a:spcPts val="1200"/>
              </a:spcBef>
              <a:spcAft>
                <a:spcPts val="0"/>
              </a:spcAft>
              <a:buNone/>
            </a:pPr>
            <a:r>
              <a:rPr lang="en"/>
              <a:t>It also known as the coefficient of determination, indicates the proportion of the variance in the dependent variable that is predictable from the independent variables in a regression model.</a:t>
            </a:r>
            <a:endParaRPr/>
          </a:p>
          <a:p>
            <a:pPr indent="0" lvl="0" marL="0" marR="0" rtl="0" algn="l">
              <a:spcBef>
                <a:spcPts val="1200"/>
              </a:spcBef>
              <a:spcAft>
                <a:spcPts val="0"/>
              </a:spcAft>
              <a:buNone/>
            </a:pPr>
            <a:r>
              <a:rPr lang="en" sz="1650">
                <a:solidFill>
                  <a:srgbClr val="111111"/>
                </a:solidFill>
                <a:highlight>
                  <a:srgbClr val="FFFFFF"/>
                </a:highlight>
                <a:latin typeface="Times New Roman"/>
                <a:ea typeface="Times New Roman"/>
                <a:cs typeface="Times New Roman"/>
                <a:sym typeface="Times New Roman"/>
              </a:rPr>
              <a:t>	</a:t>
            </a:r>
            <a:endParaRPr sz="1650">
              <a:solidFill>
                <a:srgbClr val="111111"/>
              </a:solidFill>
              <a:highlight>
                <a:srgbClr val="FFFFFF"/>
              </a:highlight>
              <a:latin typeface="Times New Roman"/>
              <a:ea typeface="Times New Roman"/>
              <a:cs typeface="Times New Roman"/>
              <a:sym typeface="Times New Roman"/>
            </a:endParaRPr>
          </a:p>
          <a:p>
            <a:pPr indent="0" lvl="0" marL="0" marR="0" rtl="0" algn="ctr">
              <a:spcBef>
                <a:spcPts val="0"/>
              </a:spcBef>
              <a:spcAft>
                <a:spcPts val="0"/>
              </a:spcAft>
              <a:buNone/>
            </a:pPr>
            <a:r>
              <a:rPr lang="en" sz="100">
                <a:solidFill>
                  <a:srgbClr val="111111"/>
                </a:solidFill>
                <a:highlight>
                  <a:srgbClr val="FFFFFF"/>
                </a:highlight>
                <a:latin typeface="Times New Roman"/>
                <a:ea typeface="Times New Roman"/>
                <a:cs typeface="Times New Roman"/>
                <a:sym typeface="Times New Roman"/>
              </a:rPr>
              <a:t>​</a:t>
            </a:r>
            <a:endParaRPr sz="100">
              <a:solidFill>
                <a:srgbClr val="11111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00">
                <a:solidFill>
                  <a:srgbClr val="111111"/>
                </a:solidFill>
                <a:highlight>
                  <a:srgbClr val="FFFFFF"/>
                </a:highlight>
                <a:latin typeface="Times New Roman"/>
                <a:ea typeface="Times New Roman"/>
                <a:cs typeface="Times New Roman"/>
                <a:sym typeface="Times New Roman"/>
              </a:rPr>
              <a:t>​</a:t>
            </a:r>
            <a:endParaRPr sz="100">
              <a:solidFill>
                <a:srgbClr val="11111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00">
              <a:solidFill>
                <a:srgbClr val="111111"/>
              </a:solidFill>
              <a:highlight>
                <a:srgbClr val="FFFFFF"/>
              </a:highlight>
              <a:latin typeface="Times New Roman"/>
              <a:ea typeface="Times New Roman"/>
              <a:cs typeface="Times New Roman"/>
              <a:sym typeface="Times New Roman"/>
            </a:endParaRPr>
          </a:p>
          <a:p>
            <a:pPr indent="0" lvl="0" marL="457200" rtl="0" algn="l">
              <a:spcBef>
                <a:spcPts val="1200"/>
              </a:spcBef>
              <a:spcAft>
                <a:spcPts val="1200"/>
              </a:spcAft>
              <a:buNone/>
            </a:pPr>
            <a:r>
              <a:t/>
            </a:r>
            <a:endParaRPr/>
          </a:p>
        </p:txBody>
      </p:sp>
      <p:pic>
        <p:nvPicPr>
          <p:cNvPr id="218" name="Google Shape;218;p27"/>
          <p:cNvPicPr preferRelativeResize="0"/>
          <p:nvPr/>
        </p:nvPicPr>
        <p:blipFill>
          <a:blip r:embed="rId3">
            <a:alphaModFix/>
          </a:blip>
          <a:stretch>
            <a:fillRect/>
          </a:stretch>
        </p:blipFill>
        <p:spPr>
          <a:xfrm>
            <a:off x="2281238" y="1976438"/>
            <a:ext cx="4581525" cy="1190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899875" y="651875"/>
            <a:ext cx="7128000" cy="7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RMSE and R - Squared value:</a:t>
            </a:r>
            <a:endParaRPr/>
          </a:p>
        </p:txBody>
      </p:sp>
      <p:graphicFrame>
        <p:nvGraphicFramePr>
          <p:cNvPr id="224" name="Google Shape;224;p28"/>
          <p:cNvGraphicFramePr/>
          <p:nvPr/>
        </p:nvGraphicFramePr>
        <p:xfrm>
          <a:off x="952500" y="1619250"/>
          <a:ext cx="3000000" cy="3000000"/>
        </p:xfrm>
        <a:graphic>
          <a:graphicData uri="http://schemas.openxmlformats.org/drawingml/2006/table">
            <a:tbl>
              <a:tblPr>
                <a:noFill/>
                <a:tableStyleId>{A747ABCF-3B6F-4265-88DE-9401C385A79F}</a:tableStyleId>
              </a:tblPr>
              <a:tblGrid>
                <a:gridCol w="2413000"/>
                <a:gridCol w="2413000"/>
                <a:gridCol w="2413000"/>
              </a:tblGrid>
              <a:tr h="381000">
                <a:tc>
                  <a:txBody>
                    <a:bodyPr/>
                    <a:lstStyle/>
                    <a:p>
                      <a:pPr indent="0" lvl="0" marL="0" rtl="0" algn="l">
                        <a:spcBef>
                          <a:spcPts val="0"/>
                        </a:spcBef>
                        <a:spcAft>
                          <a:spcPts val="0"/>
                        </a:spcAft>
                        <a:buNone/>
                      </a:pPr>
                      <a:r>
                        <a:rPr lang="en"/>
                        <a:t>MODEL</a:t>
                      </a:r>
                      <a:endParaRPr/>
                    </a:p>
                  </a:txBody>
                  <a:tcPr marT="91425" marB="91425" marR="91425" marL="91425"/>
                </a:tc>
                <a:tc>
                  <a:txBody>
                    <a:bodyPr/>
                    <a:lstStyle/>
                    <a:p>
                      <a:pPr indent="0" lvl="0" marL="0" rtl="0" algn="l">
                        <a:spcBef>
                          <a:spcPts val="0"/>
                        </a:spcBef>
                        <a:spcAft>
                          <a:spcPts val="0"/>
                        </a:spcAft>
                        <a:buNone/>
                      </a:pPr>
                      <a:r>
                        <a:rPr lang="en"/>
                        <a:t>RMSE</a:t>
                      </a:r>
                      <a:endParaRPr/>
                    </a:p>
                  </a:txBody>
                  <a:tcPr marT="91425" marB="91425" marR="91425" marL="91425"/>
                </a:tc>
                <a:tc>
                  <a:txBody>
                    <a:bodyPr/>
                    <a:lstStyle/>
                    <a:p>
                      <a:pPr indent="0" lvl="0" marL="0" rtl="0" algn="l">
                        <a:spcBef>
                          <a:spcPts val="0"/>
                        </a:spcBef>
                        <a:spcAft>
                          <a:spcPts val="0"/>
                        </a:spcAft>
                        <a:buNone/>
                      </a:pPr>
                      <a:r>
                        <a:rPr lang="en"/>
                        <a:t>R - squared value</a:t>
                      </a:r>
                      <a:endParaRPr/>
                    </a:p>
                  </a:txBody>
                  <a:tcPr marT="91425" marB="91425" marR="91425" marL="91425"/>
                </a:tc>
              </a:tr>
              <a:tr h="381000">
                <a:tc>
                  <a:txBody>
                    <a:bodyPr/>
                    <a:lstStyle/>
                    <a:p>
                      <a:pPr indent="0" lvl="0" marL="0" rtl="0" algn="l">
                        <a:spcBef>
                          <a:spcPts val="0"/>
                        </a:spcBef>
                        <a:spcAft>
                          <a:spcPts val="0"/>
                        </a:spcAft>
                        <a:buNone/>
                      </a:pPr>
                      <a:r>
                        <a:rPr lang="en"/>
                        <a:t>Linear Regression</a:t>
                      </a:r>
                      <a:endParaRPr/>
                    </a:p>
                  </a:txBody>
                  <a:tcPr marT="91425" marB="91425" marR="91425" marL="91425"/>
                </a:tc>
                <a:tc>
                  <a:txBody>
                    <a:bodyPr/>
                    <a:lstStyle/>
                    <a:p>
                      <a:pPr indent="0" lvl="0" marL="0" rtl="0" algn="l">
                        <a:spcBef>
                          <a:spcPts val="0"/>
                        </a:spcBef>
                        <a:spcAft>
                          <a:spcPts val="0"/>
                        </a:spcAft>
                        <a:buNone/>
                      </a:pPr>
                      <a:r>
                        <a:rPr lang="en"/>
                        <a:t>57.765</a:t>
                      </a:r>
                      <a:endParaRPr/>
                    </a:p>
                  </a:txBody>
                  <a:tcPr marT="91425" marB="91425" marR="91425" marL="91425"/>
                </a:tc>
                <a:tc>
                  <a:txBody>
                    <a:bodyPr/>
                    <a:lstStyle/>
                    <a:p>
                      <a:pPr indent="0" lvl="0" marL="0" rtl="0" algn="l">
                        <a:spcBef>
                          <a:spcPts val="0"/>
                        </a:spcBef>
                        <a:spcAft>
                          <a:spcPts val="0"/>
                        </a:spcAft>
                        <a:buNone/>
                      </a:pPr>
                      <a:r>
                        <a:rPr lang="en"/>
                        <a:t>0,5442</a:t>
                      </a:r>
                      <a:endParaRPr/>
                    </a:p>
                  </a:txBody>
                  <a:tcPr marT="91425" marB="91425" marR="91425" marL="91425"/>
                </a:tc>
              </a:tr>
              <a:tr h="381000">
                <a:tc>
                  <a:txBody>
                    <a:bodyPr/>
                    <a:lstStyle/>
                    <a:p>
                      <a:pPr indent="0" lvl="0" marL="0" rtl="0" algn="l">
                        <a:spcBef>
                          <a:spcPts val="0"/>
                        </a:spcBef>
                        <a:spcAft>
                          <a:spcPts val="0"/>
                        </a:spcAft>
                        <a:buNone/>
                      </a:pPr>
                      <a:r>
                        <a:rPr lang="en"/>
                        <a:t>Ridge</a:t>
                      </a:r>
                      <a:r>
                        <a:rPr lang="en"/>
                        <a:t> Regression</a:t>
                      </a:r>
                      <a:endParaRPr/>
                    </a:p>
                  </a:txBody>
                  <a:tcPr marT="91425" marB="91425" marR="91425" marL="91425"/>
                </a:tc>
                <a:tc>
                  <a:txBody>
                    <a:bodyPr/>
                    <a:lstStyle/>
                    <a:p>
                      <a:pPr indent="0" lvl="0" marL="0" rtl="0" algn="l">
                        <a:spcBef>
                          <a:spcPts val="0"/>
                        </a:spcBef>
                        <a:spcAft>
                          <a:spcPts val="0"/>
                        </a:spcAft>
                        <a:buNone/>
                      </a:pPr>
                      <a:r>
                        <a:rPr lang="en"/>
                        <a:t>57.763</a:t>
                      </a:r>
                      <a:endParaRPr/>
                    </a:p>
                  </a:txBody>
                  <a:tcPr marT="91425" marB="91425" marR="91425" marL="91425"/>
                </a:tc>
                <a:tc>
                  <a:txBody>
                    <a:bodyPr/>
                    <a:lstStyle/>
                    <a:p>
                      <a:pPr indent="0" lvl="0" marL="0" rtl="0" algn="l">
                        <a:spcBef>
                          <a:spcPts val="0"/>
                        </a:spcBef>
                        <a:spcAft>
                          <a:spcPts val="0"/>
                        </a:spcAft>
                        <a:buNone/>
                      </a:pPr>
                      <a:r>
                        <a:rPr lang="en"/>
                        <a:t>0.5443</a:t>
                      </a:r>
                      <a:endParaRPr/>
                    </a:p>
                  </a:txBody>
                  <a:tcPr marT="91425" marB="91425" marR="91425" marL="91425"/>
                </a:tc>
              </a:tr>
              <a:tr h="381000">
                <a:tc>
                  <a:txBody>
                    <a:bodyPr/>
                    <a:lstStyle/>
                    <a:p>
                      <a:pPr indent="0" lvl="0" marL="0" rtl="0" algn="l">
                        <a:spcBef>
                          <a:spcPts val="0"/>
                        </a:spcBef>
                        <a:spcAft>
                          <a:spcPts val="0"/>
                        </a:spcAft>
                        <a:buNone/>
                      </a:pPr>
                      <a:r>
                        <a:rPr lang="en"/>
                        <a:t>Lasso Regression</a:t>
                      </a:r>
                      <a:endParaRPr/>
                    </a:p>
                  </a:txBody>
                  <a:tcPr marT="91425" marB="91425" marR="91425" marL="91425"/>
                </a:tc>
                <a:tc>
                  <a:txBody>
                    <a:bodyPr/>
                    <a:lstStyle/>
                    <a:p>
                      <a:pPr indent="0" lvl="0" marL="0" rtl="0" algn="l">
                        <a:spcBef>
                          <a:spcPts val="0"/>
                        </a:spcBef>
                        <a:spcAft>
                          <a:spcPts val="0"/>
                        </a:spcAft>
                        <a:buNone/>
                      </a:pPr>
                      <a:r>
                        <a:rPr lang="en"/>
                        <a:t>57.731</a:t>
                      </a:r>
                      <a:endParaRPr/>
                    </a:p>
                  </a:txBody>
                  <a:tcPr marT="91425" marB="91425" marR="91425" marL="91425"/>
                </a:tc>
                <a:tc>
                  <a:txBody>
                    <a:bodyPr/>
                    <a:lstStyle/>
                    <a:p>
                      <a:pPr indent="0" lvl="0" marL="0" rtl="0" algn="l">
                        <a:spcBef>
                          <a:spcPts val="0"/>
                        </a:spcBef>
                        <a:spcAft>
                          <a:spcPts val="0"/>
                        </a:spcAft>
                        <a:buNone/>
                      </a:pPr>
                      <a:r>
                        <a:rPr lang="en"/>
                        <a:t>0.5448</a:t>
                      </a:r>
                      <a:endParaRPr/>
                    </a:p>
                  </a:txBody>
                  <a:tcPr marT="91425" marB="91425" marR="91425" marL="91425"/>
                </a:tc>
              </a:tr>
              <a:tr h="381000">
                <a:tc>
                  <a:txBody>
                    <a:bodyPr/>
                    <a:lstStyle/>
                    <a:p>
                      <a:pPr indent="0" lvl="0" marL="0" rtl="0" algn="l">
                        <a:spcBef>
                          <a:spcPts val="0"/>
                        </a:spcBef>
                        <a:spcAft>
                          <a:spcPts val="0"/>
                        </a:spcAft>
                        <a:buNone/>
                      </a:pPr>
                      <a:r>
                        <a:rPr lang="en"/>
                        <a:t> ElasticNet Regression</a:t>
                      </a:r>
                      <a:endParaRPr/>
                    </a:p>
                  </a:txBody>
                  <a:tcPr marT="91425" marB="91425" marR="91425" marL="91425"/>
                </a:tc>
                <a:tc>
                  <a:txBody>
                    <a:bodyPr/>
                    <a:lstStyle/>
                    <a:p>
                      <a:pPr indent="0" lvl="0" marL="0" rtl="0" algn="l">
                        <a:spcBef>
                          <a:spcPts val="0"/>
                        </a:spcBef>
                        <a:spcAft>
                          <a:spcPts val="0"/>
                        </a:spcAft>
                        <a:buNone/>
                      </a:pPr>
                      <a:r>
                        <a:rPr lang="en"/>
                        <a:t>60.346</a:t>
                      </a:r>
                      <a:endParaRPr/>
                    </a:p>
                  </a:txBody>
                  <a:tcPr marT="91425" marB="91425" marR="91425" marL="91425"/>
                </a:tc>
                <a:tc>
                  <a:txBody>
                    <a:bodyPr/>
                    <a:lstStyle/>
                    <a:p>
                      <a:pPr indent="0" lvl="0" marL="0" rtl="0" algn="l">
                        <a:spcBef>
                          <a:spcPts val="0"/>
                        </a:spcBef>
                        <a:spcAft>
                          <a:spcPts val="0"/>
                        </a:spcAft>
                        <a:buNone/>
                      </a:pPr>
                      <a:r>
                        <a:rPr lang="en"/>
                        <a:t>0.5026</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819150" y="845600"/>
            <a:ext cx="7505700" cy="7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30" name="Google Shape;230;p29"/>
          <p:cNvSpPr txBox="1"/>
          <p:nvPr>
            <p:ph idx="1" type="body"/>
          </p:nvPr>
        </p:nvSpPr>
        <p:spPr>
          <a:xfrm>
            <a:off x="819150" y="1687800"/>
            <a:ext cx="7505700" cy="2751000"/>
          </a:xfrm>
          <a:prstGeom prst="rect">
            <a:avLst/>
          </a:prstGeom>
        </p:spPr>
        <p:txBody>
          <a:bodyPr anchorCtr="0" anchor="t" bIns="91425" lIns="91425" spcFirstLastPara="1" rIns="91425" wrap="square" tIns="91425">
            <a:normAutofit fontScale="85000" lnSpcReduction="20000"/>
          </a:bodyPr>
          <a:lstStyle/>
          <a:p>
            <a:pPr indent="-320357" lvl="0" marL="914400" rtl="0" algn="l">
              <a:spcBef>
                <a:spcPts val="0"/>
              </a:spcBef>
              <a:spcAft>
                <a:spcPts val="0"/>
              </a:spcAft>
              <a:buSzPct val="100000"/>
              <a:buChar char="●"/>
            </a:pPr>
            <a:r>
              <a:rPr lang="en" sz="1700"/>
              <a:t>In conclusion, our analysis of home insurance prediction revealed several important insights. We found that variables such as property type, coverage options, and policyholder  insurance premiums. </a:t>
            </a:r>
            <a:endParaRPr sz="1700"/>
          </a:p>
          <a:p>
            <a:pPr indent="-320357" lvl="0" marL="914400" rtl="0" algn="l">
              <a:spcBef>
                <a:spcPts val="0"/>
              </a:spcBef>
              <a:spcAft>
                <a:spcPts val="0"/>
              </a:spcAft>
              <a:buSzPct val="100000"/>
              <a:buChar char="●"/>
            </a:pPr>
            <a:r>
              <a:rPr lang="en" sz="1700"/>
              <a:t>While  Lasso Regression models achieved relatively good performance with low RMSE and high R-squared values, there are still areas for improvement, particularly in feature engineering and data quality.</a:t>
            </a:r>
            <a:endParaRPr sz="1700"/>
          </a:p>
          <a:p>
            <a:pPr indent="-320357" lvl="0" marL="914400" rtl="0" algn="l">
              <a:spcBef>
                <a:spcPts val="0"/>
              </a:spcBef>
              <a:spcAft>
                <a:spcPts val="0"/>
              </a:spcAft>
              <a:buSzPct val="100000"/>
              <a:buChar char="●"/>
            </a:pPr>
            <a:r>
              <a:rPr lang="en" sz="1700"/>
              <a:t>Overall, this project highlights the importance of data-driven approaches in insurance pricing and provides valuable insights for insurers seeking to optimize their pricing strategies and enhance customer satisfaction.</a:t>
            </a:r>
            <a:endParaRPr sz="1700"/>
          </a:p>
          <a:p>
            <a:pPr indent="0" lvl="0" marL="9144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819150" y="845600"/>
            <a:ext cx="7505700" cy="7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t>
            </a:r>
            <a:r>
              <a:rPr lang="en"/>
              <a:t>eferences:</a:t>
            </a:r>
            <a:endParaRPr/>
          </a:p>
        </p:txBody>
      </p:sp>
      <p:sp>
        <p:nvSpPr>
          <p:cNvPr id="236" name="Google Shape;236;p30"/>
          <p:cNvSpPr txBox="1"/>
          <p:nvPr>
            <p:ph idx="1" type="body"/>
          </p:nvPr>
        </p:nvSpPr>
        <p:spPr>
          <a:xfrm>
            <a:off x="819150" y="1833075"/>
            <a:ext cx="7505700" cy="26058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eriod"/>
            </a:pPr>
            <a:r>
              <a:rPr lang="en" sz="1700" u="sng">
                <a:solidFill>
                  <a:schemeClr val="hlink"/>
                </a:solidFill>
                <a:hlinkClick r:id="rId3"/>
              </a:rPr>
              <a:t>https://www.kaggle.com/datasets/ycanario/home-insurance/data</a:t>
            </a:r>
            <a:endParaRPr sz="1700"/>
          </a:p>
          <a:p>
            <a:pPr indent="-336550" lvl="0" marL="457200" rtl="0" algn="l">
              <a:spcBef>
                <a:spcPts val="0"/>
              </a:spcBef>
              <a:spcAft>
                <a:spcPts val="0"/>
              </a:spcAft>
              <a:buSzPts val="1700"/>
              <a:buAutoNum type="arabicPeriod"/>
            </a:pPr>
            <a:r>
              <a:rPr lang="en" sz="1700" u="sng">
                <a:solidFill>
                  <a:schemeClr val="hlink"/>
                </a:solidFill>
                <a:hlinkClick r:id="rId4"/>
              </a:rPr>
              <a:t>https://www.scribd.com/doc/88469262/Project-on-Home-Insurance</a:t>
            </a:r>
            <a:endParaRPr sz="1700"/>
          </a:p>
          <a:p>
            <a:pPr indent="-336550" lvl="0" marL="457200" rtl="0" algn="l">
              <a:spcBef>
                <a:spcPts val="0"/>
              </a:spcBef>
              <a:spcAft>
                <a:spcPts val="0"/>
              </a:spcAft>
              <a:buSzPts val="1700"/>
              <a:buAutoNum type="arabicPeriod"/>
            </a:pPr>
            <a:r>
              <a:rPr lang="en" sz="1700"/>
              <a:t>https://www.researchgate.net/publication/228227047_Homeowners_Insurance_Market_Trends_Issues_and_Problems</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37" name="Google Shape;137;p14"/>
          <p:cNvSpPr txBox="1"/>
          <p:nvPr>
            <p:ph idx="1" type="body"/>
          </p:nvPr>
        </p:nvSpPr>
        <p:spPr>
          <a:xfrm>
            <a:off x="819150" y="1728700"/>
            <a:ext cx="7505700" cy="214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a:solidFill>
                  <a:srgbClr val="222222"/>
                </a:solidFill>
                <a:highlight>
                  <a:srgbClr val="FFFFFF"/>
                </a:highlight>
                <a:latin typeface="Arial"/>
                <a:ea typeface="Arial"/>
                <a:cs typeface="Arial"/>
                <a:sym typeface="Arial"/>
              </a:rPr>
              <a:t>I</a:t>
            </a:r>
            <a:r>
              <a:rPr lang="en" sz="1400">
                <a:solidFill>
                  <a:srgbClr val="222222"/>
                </a:solidFill>
                <a:highlight>
                  <a:srgbClr val="FFFFFF"/>
                </a:highlight>
                <a:latin typeface="Arial"/>
                <a:ea typeface="Arial"/>
                <a:cs typeface="Arial"/>
                <a:sym typeface="Arial"/>
              </a:rPr>
              <a:t>n this rapidly evolving digital landscape, accurate prediction models are essential for mitigating risks and ensuring homeowners' peace of mind. Today, we'll explore how cutting-edge data analytics and machine learning algorithms can revolutionize the insurance industry, enabling us to anticipate and prevent potential losses. By harnessing the power of data, we aim to provide a comprehensive overview of the factors influencing home insurance claims, ultimately enhancing decision-making processes for insurers and policyholders alike.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DATA SET</a:t>
            </a:r>
            <a:endParaRPr/>
          </a:p>
        </p:txBody>
      </p:sp>
      <p:sp>
        <p:nvSpPr>
          <p:cNvPr id="143" name="Google Shape;143;p15"/>
          <p:cNvSpPr txBox="1"/>
          <p:nvPr>
            <p:ph idx="1" type="body"/>
          </p:nvPr>
        </p:nvSpPr>
        <p:spPr>
          <a:xfrm>
            <a:off x="819150" y="1667700"/>
            <a:ext cx="7505700" cy="24480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SzPts val="1700"/>
              <a:buChar char="●"/>
            </a:pPr>
            <a:r>
              <a:rPr lang="en" sz="1700"/>
              <a:t>The dataset had 66 features in total, representing Home </a:t>
            </a:r>
            <a:r>
              <a:rPr lang="en" sz="1700"/>
              <a:t>Insurance Attributes Details</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graphicFrame>
        <p:nvGraphicFramePr>
          <p:cNvPr id="144" name="Google Shape;144;p15"/>
          <p:cNvGraphicFramePr/>
          <p:nvPr/>
        </p:nvGraphicFramePr>
        <p:xfrm>
          <a:off x="1085850" y="2742875"/>
          <a:ext cx="3000000" cy="3000000"/>
        </p:xfrm>
        <a:graphic>
          <a:graphicData uri="http://schemas.openxmlformats.org/drawingml/2006/table">
            <a:tbl>
              <a:tblPr>
                <a:noFill/>
                <a:tableStyleId>{A747ABCF-3B6F-4265-88DE-9401C385A79F}</a:tableStyleId>
              </a:tblPr>
              <a:tblGrid>
                <a:gridCol w="3238275"/>
                <a:gridCol w="3238275"/>
              </a:tblGrid>
              <a:tr h="381000">
                <a:tc>
                  <a:txBody>
                    <a:bodyPr/>
                    <a:lstStyle/>
                    <a:p>
                      <a:pPr indent="0" lvl="0" marL="0" rtl="0" algn="l">
                        <a:spcBef>
                          <a:spcPts val="0"/>
                        </a:spcBef>
                        <a:spcAft>
                          <a:spcPts val="0"/>
                        </a:spcAft>
                        <a:buNone/>
                      </a:pPr>
                      <a:r>
                        <a:rPr lang="en"/>
                        <a:t>Details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Attributes</a:t>
                      </a:r>
                      <a:endParaRPr/>
                    </a:p>
                  </a:txBody>
                  <a:tcPr marT="91425" marB="91425" marR="91425" marL="91425"/>
                </a:tc>
                <a:tc>
                  <a:txBody>
                    <a:bodyPr/>
                    <a:lstStyle/>
                    <a:p>
                      <a:pPr indent="0" lvl="0" marL="0" rtl="0" algn="l">
                        <a:spcBef>
                          <a:spcPts val="0"/>
                        </a:spcBef>
                        <a:spcAft>
                          <a:spcPts val="0"/>
                        </a:spcAft>
                        <a:buNone/>
                      </a:pPr>
                      <a:r>
                        <a:rPr lang="en"/>
                        <a:t>25</a:t>
                      </a:r>
                      <a:endParaRPr/>
                    </a:p>
                  </a:txBody>
                  <a:tcPr marT="91425" marB="91425" marR="91425" marL="91425"/>
                </a:tc>
              </a:tr>
              <a:tr h="381000">
                <a:tc>
                  <a:txBody>
                    <a:bodyPr/>
                    <a:lstStyle/>
                    <a:p>
                      <a:pPr indent="0" lvl="0" marL="0" rtl="0" algn="l">
                        <a:spcBef>
                          <a:spcPts val="0"/>
                        </a:spcBef>
                        <a:spcAft>
                          <a:spcPts val="0"/>
                        </a:spcAft>
                        <a:buNone/>
                      </a:pPr>
                      <a:r>
                        <a:rPr lang="en"/>
                        <a:t>Instances</a:t>
                      </a:r>
                      <a:endParaRPr/>
                    </a:p>
                  </a:txBody>
                  <a:tcPr marT="91425" marB="91425" marR="91425" marL="91425"/>
                </a:tc>
                <a:tc>
                  <a:txBody>
                    <a:bodyPr/>
                    <a:lstStyle/>
                    <a:p>
                      <a:pPr indent="0" lvl="0" marL="0" rtl="0" algn="l">
                        <a:spcBef>
                          <a:spcPts val="0"/>
                        </a:spcBef>
                        <a:spcAft>
                          <a:spcPts val="0"/>
                        </a:spcAft>
                        <a:buNone/>
                      </a:pPr>
                      <a:r>
                        <a:rPr lang="en"/>
                        <a:t>665249</a:t>
                      </a:r>
                      <a:endParaRPr/>
                    </a:p>
                  </a:txBody>
                  <a:tcPr marT="91425" marB="91425" marR="91425" marL="91425"/>
                </a:tc>
              </a:tr>
              <a:tr h="381000">
                <a:tc>
                  <a:txBody>
                    <a:bodyPr/>
                    <a:lstStyle/>
                    <a:p>
                      <a:pPr indent="0" lvl="0" marL="0" rtl="0" algn="l">
                        <a:spcBef>
                          <a:spcPts val="0"/>
                        </a:spcBef>
                        <a:spcAft>
                          <a:spcPts val="0"/>
                        </a:spcAft>
                        <a:buNone/>
                      </a:pPr>
                      <a:r>
                        <a:rPr lang="en"/>
                        <a:t>Data set Characteristics</a:t>
                      </a:r>
                      <a:endParaRPr/>
                    </a:p>
                  </a:txBody>
                  <a:tcPr marT="91425" marB="91425" marR="91425" marL="91425"/>
                </a:tc>
                <a:tc>
                  <a:txBody>
                    <a:bodyPr/>
                    <a:lstStyle/>
                    <a:p>
                      <a:pPr indent="0" lvl="0" marL="0" rtl="0" algn="l">
                        <a:spcBef>
                          <a:spcPts val="0"/>
                        </a:spcBef>
                        <a:spcAft>
                          <a:spcPts val="0"/>
                        </a:spcAft>
                        <a:buNone/>
                      </a:pPr>
                      <a:r>
                        <a:rPr lang="en"/>
                        <a:t>Multivariate</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1012900" y="8940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Objectives of Home Insurance Prediction</a:t>
            </a:r>
            <a:endParaRPr>
              <a:highlight>
                <a:schemeClr val="dk2"/>
              </a:highlight>
            </a:endParaRPr>
          </a:p>
        </p:txBody>
      </p:sp>
      <p:sp>
        <p:nvSpPr>
          <p:cNvPr id="150" name="Google Shape;150;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700"/>
              <a:t>The primary objectives of home insurance prediction include:</a:t>
            </a:r>
            <a:endParaRPr sz="1700"/>
          </a:p>
          <a:p>
            <a:pPr indent="-336550" lvl="1" marL="914400" rtl="0" algn="l">
              <a:spcBef>
                <a:spcPts val="1200"/>
              </a:spcBef>
              <a:spcAft>
                <a:spcPts val="0"/>
              </a:spcAft>
              <a:buSzPts val="1700"/>
              <a:buChar char="○"/>
            </a:pPr>
            <a:r>
              <a:rPr lang="en" sz="1700"/>
              <a:t>Enhancing risk assessment: Identifying factors contributing to potential claims and assessing their impact.</a:t>
            </a:r>
            <a:endParaRPr sz="1700"/>
          </a:p>
          <a:p>
            <a:pPr indent="-336550" lvl="1" marL="914400" rtl="0" algn="l">
              <a:spcBef>
                <a:spcPts val="0"/>
              </a:spcBef>
              <a:spcAft>
                <a:spcPts val="0"/>
              </a:spcAft>
              <a:buSzPts val="1700"/>
              <a:buChar char="○"/>
            </a:pPr>
            <a:r>
              <a:rPr lang="en" sz="1700"/>
              <a:t>Improving underwriting decisions: Setting premiums based on accurate risk evaluation.</a:t>
            </a:r>
            <a:endParaRPr sz="1700"/>
          </a:p>
          <a:p>
            <a:pPr indent="-336550" lvl="1" marL="914400" rtl="0" algn="l">
              <a:spcBef>
                <a:spcPts val="0"/>
              </a:spcBef>
              <a:spcAft>
                <a:spcPts val="0"/>
              </a:spcAft>
              <a:buSzPts val="1700"/>
              <a:buChar char="○"/>
            </a:pPr>
            <a:r>
              <a:rPr lang="en" sz="1700"/>
              <a:t>Enhancing customer satisfaction: Tailoring insurance coverage to individual needs and providing proactive risk management solutions</a:t>
            </a:r>
            <a:r>
              <a:rPr lang="en" sz="1700">
                <a:solidFill>
                  <a:srgbClr val="ECECEC"/>
                </a:solidFill>
                <a:highlight>
                  <a:srgbClr val="212121"/>
                </a:highlight>
              </a:rPr>
              <a:t>.</a:t>
            </a:r>
            <a:endParaRPr sz="1700">
              <a:solidFill>
                <a:srgbClr val="ECECEC"/>
              </a:solidFill>
              <a:highlight>
                <a:srgbClr val="212121"/>
              </a:highlight>
            </a:endParaRPr>
          </a:p>
          <a:p>
            <a:pPr indent="-311150" lvl="0" marL="457200" rtl="0" algn="l">
              <a:spcBef>
                <a:spcPts val="0"/>
              </a:spcBef>
              <a:spcAft>
                <a:spcPts val="0"/>
              </a:spcAft>
              <a:buSzPts val="1300"/>
              <a:buChar char="●"/>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3382800" cy="56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 of Project:</a:t>
            </a:r>
            <a:endParaRPr/>
          </a:p>
        </p:txBody>
      </p:sp>
      <p:pic>
        <p:nvPicPr>
          <p:cNvPr id="156" name="Google Shape;156;p17"/>
          <p:cNvPicPr preferRelativeResize="0"/>
          <p:nvPr/>
        </p:nvPicPr>
        <p:blipFill>
          <a:blip r:embed="rId3">
            <a:alphaModFix/>
          </a:blip>
          <a:stretch>
            <a:fillRect/>
          </a:stretch>
        </p:blipFill>
        <p:spPr>
          <a:xfrm>
            <a:off x="4275850" y="763625"/>
            <a:ext cx="3897450" cy="3749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845600"/>
            <a:ext cx="7505700" cy="64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a:t>
            </a:r>
            <a:endParaRPr/>
          </a:p>
        </p:txBody>
      </p:sp>
      <p:sp>
        <p:nvSpPr>
          <p:cNvPr id="162" name="Google Shape;162;p18"/>
          <p:cNvSpPr txBox="1"/>
          <p:nvPr>
            <p:ph idx="1" type="body"/>
          </p:nvPr>
        </p:nvSpPr>
        <p:spPr>
          <a:xfrm>
            <a:off x="819150" y="1687800"/>
            <a:ext cx="7505700" cy="2751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solidFill>
                  <a:srgbClr val="000000"/>
                </a:solidFill>
              </a:rPr>
              <a:t>Data Collection</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Handling Missing Values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Outlier Detection and Treatment</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Feature Engineering</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Data Encoding</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Data Splitting</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Exploratory Data Analysis</a:t>
            </a:r>
            <a:endParaRPr sz="17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idx="1" type="body"/>
          </p:nvPr>
        </p:nvSpPr>
        <p:spPr>
          <a:xfrm>
            <a:off x="819150" y="816000"/>
            <a:ext cx="7505700" cy="3622800"/>
          </a:xfrm>
          <a:prstGeom prst="rect">
            <a:avLst/>
          </a:prstGeom>
        </p:spPr>
        <p:txBody>
          <a:bodyPr anchorCtr="0" anchor="t" bIns="91425" lIns="91425" spcFirstLastPara="1" rIns="91425" wrap="square" tIns="91425">
            <a:normAutofit/>
          </a:bodyPr>
          <a:lstStyle/>
          <a:p>
            <a:pPr indent="-336550" lvl="0" marL="457200" rtl="0" algn="l">
              <a:lnSpc>
                <a:spcPct val="100000"/>
              </a:lnSpc>
              <a:spcBef>
                <a:spcPts val="0"/>
              </a:spcBef>
              <a:spcAft>
                <a:spcPts val="0"/>
              </a:spcAft>
              <a:buSzPts val="1700"/>
              <a:buChar char="●"/>
            </a:pPr>
            <a:r>
              <a:rPr lang="en" sz="1700"/>
              <a:t>For outliers Detection use Boxplot:</a:t>
            </a:r>
            <a:endParaRPr sz="1700"/>
          </a:p>
          <a:p>
            <a:pPr indent="0" lvl="0" marL="457200" rtl="0" algn="l">
              <a:lnSpc>
                <a:spcPct val="100000"/>
              </a:lnSpc>
              <a:spcBef>
                <a:spcPts val="0"/>
              </a:spcBef>
              <a:spcAft>
                <a:spcPts val="0"/>
              </a:spcAft>
              <a:buNone/>
            </a:pPr>
            <a:r>
              <a:t/>
            </a:r>
            <a:endParaRPr sz="1700"/>
          </a:p>
        </p:txBody>
      </p:sp>
      <p:pic>
        <p:nvPicPr>
          <p:cNvPr id="168" name="Google Shape;168;p19"/>
          <p:cNvPicPr preferRelativeResize="0"/>
          <p:nvPr/>
        </p:nvPicPr>
        <p:blipFill>
          <a:blip r:embed="rId3">
            <a:alphaModFix/>
          </a:blip>
          <a:stretch>
            <a:fillRect/>
          </a:stretch>
        </p:blipFill>
        <p:spPr>
          <a:xfrm>
            <a:off x="2135425" y="1381050"/>
            <a:ext cx="5440550" cy="2744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idx="1" type="body"/>
          </p:nvPr>
        </p:nvSpPr>
        <p:spPr>
          <a:xfrm>
            <a:off x="819150" y="848300"/>
            <a:ext cx="7505700" cy="3590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For showing distribution use </a:t>
            </a:r>
            <a:r>
              <a:rPr lang="en"/>
              <a:t>histogram</a:t>
            </a:r>
            <a:r>
              <a:rPr lang="en"/>
              <a:t>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4" name="Google Shape;174;p20"/>
          <p:cNvPicPr preferRelativeResize="0"/>
          <p:nvPr/>
        </p:nvPicPr>
        <p:blipFill>
          <a:blip r:embed="rId3">
            <a:alphaModFix/>
          </a:blip>
          <a:stretch>
            <a:fillRect/>
          </a:stretch>
        </p:blipFill>
        <p:spPr>
          <a:xfrm>
            <a:off x="968225" y="1235750"/>
            <a:ext cx="3217500" cy="3099649"/>
          </a:xfrm>
          <a:prstGeom prst="rect">
            <a:avLst/>
          </a:prstGeom>
          <a:noFill/>
          <a:ln>
            <a:noFill/>
          </a:ln>
        </p:spPr>
      </p:pic>
      <p:pic>
        <p:nvPicPr>
          <p:cNvPr id="175" name="Google Shape;175;p20"/>
          <p:cNvPicPr preferRelativeResize="0"/>
          <p:nvPr/>
        </p:nvPicPr>
        <p:blipFill>
          <a:blip r:embed="rId4">
            <a:alphaModFix/>
          </a:blip>
          <a:stretch>
            <a:fillRect/>
          </a:stretch>
        </p:blipFill>
        <p:spPr>
          <a:xfrm>
            <a:off x="4572000" y="1389125"/>
            <a:ext cx="3536724" cy="277407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684150"/>
            <a:ext cx="7505700" cy="69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Selection:</a:t>
            </a:r>
            <a:endParaRPr/>
          </a:p>
        </p:txBody>
      </p:sp>
      <p:sp>
        <p:nvSpPr>
          <p:cNvPr id="181" name="Google Shape;181;p21"/>
          <p:cNvSpPr txBox="1"/>
          <p:nvPr>
            <p:ph idx="1" type="body"/>
          </p:nvPr>
        </p:nvSpPr>
        <p:spPr>
          <a:xfrm>
            <a:off x="819150" y="1542500"/>
            <a:ext cx="7505700" cy="289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We use different types of  Regression model for predict home </a:t>
            </a:r>
            <a:r>
              <a:rPr lang="en" sz="1700"/>
              <a:t>insurance:</a:t>
            </a:r>
            <a:endParaRPr sz="1700"/>
          </a:p>
          <a:p>
            <a:pPr indent="-336550" lvl="0" marL="457200" rtl="0" algn="l">
              <a:spcBef>
                <a:spcPts val="1200"/>
              </a:spcBef>
              <a:spcAft>
                <a:spcPts val="0"/>
              </a:spcAft>
              <a:buSzPts val="1700"/>
              <a:buAutoNum type="arabicPeriod"/>
            </a:pPr>
            <a:r>
              <a:rPr lang="en" sz="1700"/>
              <a:t>Linear Regression</a:t>
            </a:r>
            <a:endParaRPr sz="1700"/>
          </a:p>
          <a:p>
            <a:pPr indent="-336550" lvl="0" marL="457200" rtl="0" algn="l">
              <a:spcBef>
                <a:spcPts val="0"/>
              </a:spcBef>
              <a:spcAft>
                <a:spcPts val="0"/>
              </a:spcAft>
              <a:buSzPts val="1700"/>
              <a:buAutoNum type="arabicPeriod"/>
            </a:pPr>
            <a:r>
              <a:rPr lang="en" sz="1700"/>
              <a:t>Ridge Regression</a:t>
            </a:r>
            <a:endParaRPr sz="1700"/>
          </a:p>
          <a:p>
            <a:pPr indent="-336550" lvl="0" marL="457200" rtl="0" algn="l">
              <a:spcBef>
                <a:spcPts val="0"/>
              </a:spcBef>
              <a:spcAft>
                <a:spcPts val="0"/>
              </a:spcAft>
              <a:buSzPts val="1700"/>
              <a:buAutoNum type="arabicPeriod"/>
            </a:pPr>
            <a:r>
              <a:rPr lang="en" sz="1700"/>
              <a:t>Lasso Regression</a:t>
            </a:r>
            <a:endParaRPr sz="1700"/>
          </a:p>
          <a:p>
            <a:pPr indent="-336550" lvl="0" marL="457200" rtl="0" algn="l">
              <a:spcBef>
                <a:spcPts val="0"/>
              </a:spcBef>
              <a:spcAft>
                <a:spcPts val="0"/>
              </a:spcAft>
              <a:buSzPts val="1700"/>
              <a:buAutoNum type="arabicPeriod"/>
            </a:pPr>
            <a:r>
              <a:rPr lang="en" sz="1700"/>
              <a:t>ElasticNet Regression</a:t>
            </a:r>
            <a:endParaRPr sz="1700">
              <a:solidFill>
                <a:srgbClr val="6AA94F"/>
              </a:solidFill>
              <a:highlight>
                <a:srgbClr val="1E1E1E"/>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