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Lato Black" charset="0"/>
      <p:bold r:id="rId22"/>
      <p:boldItalic r:id="rId23"/>
    </p:embeddedFont>
    <p:embeddedFont>
      <p:font typeface="Libre Baskerville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1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Exploratory Data Analysis -  AMCAT Data Analysis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Categorical vs. Numerical Relationships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5181600" cy="5033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Salary by Degree (</a:t>
            </a:r>
            <a:r>
              <a:rPr lang="en-US" b="1" dirty="0" err="1" smtClean="0"/>
              <a:t>Boxplot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Observation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 err="1" smtClean="0"/>
              <a:t>boxplot</a:t>
            </a:r>
            <a:r>
              <a:rPr lang="en-US" sz="2400" dirty="0" smtClean="0"/>
              <a:t> reveals clear differences in salary across different degree programs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Some degrees tend to offer higher median salaries, with significant salary variation within certain degree categories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05800" y="1825625"/>
            <a:ext cx="3048000" cy="14509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295400"/>
            <a:ext cx="5334000" cy="475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05400" cy="9302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categorical and categorical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8153400" cy="9905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Stacked Bar Plot of College Tier vs. Degree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Observation for Stacked Bar Plot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 College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Tier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Degree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Distribution of Degrees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The stacked bar plot displays the number of graduates with different degrees across various college tiers (e.g., Tier 1, Tier 2, Tier 3).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Higher Education Levels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It is evident that Tier 1 colleges tend to produce a larger number of graduates in engineering-related degrees compared to lower-tier colleges.</a:t>
            </a:r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012" y="1894575"/>
            <a:ext cx="5690788" cy="450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43800" cy="777875"/>
          </a:xfrm>
        </p:spPr>
        <p:txBody>
          <a:bodyPr/>
          <a:lstStyle/>
          <a:p>
            <a:r>
              <a:rPr lang="en-US" b="1" dirty="0" smtClean="0"/>
              <a:t> </a:t>
            </a:r>
            <a:r>
              <a:rPr lang="en-US" sz="2800" b="1" dirty="0" smtClean="0"/>
              <a:t>Research Questions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781800" y="990600"/>
            <a:ext cx="4572000" cy="5186363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 there a relationship between Gender and specialization? (i.e. Does the preference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Specialisation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depend on the Gender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?)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influences specialization choices among engineering graduates. Males tend to favor Mechanical and Computer Science fields, while females lean towards Electronics and Telecommunications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bservation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Gender preferences in specialization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Analysis shows distinct specialization choices between genders, with certain fields favored by males and others by females, indicating potential biases in education and career paths.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67056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9829800" cy="472916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Academic Performance Correlation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A strong positive correlation exists between college GPA and salary, indicating that higher academic achievements lead to better job offers for engineering graduates.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Specialization Preferences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The choice of specialization significantly impacts employment outcomes, with certain fields offering higher salaries and more prestigious job titles, guiding students in their academic paths.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Gender Disparities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The analysis reveals noticeable gender differences in specialization preferences and salary outcomes, highlighting the need for initiatives to promote gender equity in engineering fields.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Impact of College Tier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Graduates from higher-tier colleges tend to secure better job positions and higher salaries, emphasizing the importance of college reputation in career prospects.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Standardized Skill Scores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High scores in standardized tests (e.g., AMCAT) across cognitive and technical skills are associated with better job placements, indicating their relevance in recruitment processes.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>
            <a:off x="11353800" y="1825625"/>
            <a:ext cx="2895600" cy="43513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Research Questions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10896600" cy="4351338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What Factors Influence Salary Differences?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What are the primary factors (e.g., GPA, college tier, specialization) that contribute to the variation in salaries among engineering graduates?</a:t>
            </a:r>
          </a:p>
          <a:p>
            <a:pPr algn="just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Long-Term Career Success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How do initial job titles and salaries affect long-term career trajectories and job satisfaction in the engineering field?</a:t>
            </a:r>
          </a:p>
          <a:p>
            <a:pPr algn="just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Gender Diversity Initiatives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What strategies can be implemented to improve gender diversity in underrepresented engineering specializations?</a:t>
            </a:r>
          </a:p>
          <a:p>
            <a:pPr algn="just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Skills vs. Salary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How do standardized test scores in cognitive, technical, and personality skills correlate with salary and job placement rates?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 flipH="1">
            <a:off x="11353800" y="3276600"/>
            <a:ext cx="1981200" cy="2900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NAME – 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Janvi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Rajendra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Charde</a:t>
            </a: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Degree – B.TECH (Pursuing)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Programme – Computer science and Engineering (Data Science)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Work Experience :-  Fresher</a:t>
            </a:r>
            <a:endParaRPr lang="en-IN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533400"/>
            <a:ext cx="10515600" cy="573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 smtClean="0"/>
              <a:t>Objective </a:t>
            </a:r>
            <a:r>
              <a:rPr lang="en-US" b="1" dirty="0" smtClean="0"/>
              <a:t>of the Project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Analyze Employment Outcomes:</a:t>
            </a:r>
            <a:endParaRPr lang="en-US" sz="1800" dirty="0" smtClean="0"/>
          </a:p>
          <a:p>
            <a:pPr lvl="1"/>
            <a:r>
              <a:rPr lang="en-US" sz="1800" dirty="0" smtClean="0"/>
              <a:t>Investigate salary distributions for roles like Programming Analyst and Software Engineer, </a:t>
            </a:r>
            <a:r>
              <a:rPr lang="en-US" sz="1800" dirty="0" smtClean="0"/>
              <a:t>validating</a:t>
            </a:r>
          </a:p>
          <a:p>
            <a:pPr lvl="1">
              <a:buNone/>
            </a:pPr>
            <a:r>
              <a:rPr lang="en-US" sz="1800" dirty="0" smtClean="0"/>
              <a:t>       claims 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Demographic Influence:</a:t>
            </a:r>
            <a:endParaRPr lang="en-US" sz="1800" dirty="0" smtClean="0"/>
          </a:p>
          <a:p>
            <a:pPr lvl="1"/>
            <a:r>
              <a:rPr lang="en-US" sz="1800" dirty="0" smtClean="0"/>
              <a:t>Assess how demographic factors (e.g., gender, college tier) impact employment outcomes and </a:t>
            </a:r>
            <a:r>
              <a:rPr lang="en-US" sz="1800" dirty="0" smtClean="0"/>
              <a:t>salary</a:t>
            </a:r>
          </a:p>
          <a:p>
            <a:pPr lvl="1">
              <a:buNone/>
            </a:pPr>
            <a:r>
              <a:rPr lang="en-US" sz="1800" dirty="0" smtClean="0"/>
              <a:t>       differences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Skill Assessment:</a:t>
            </a:r>
            <a:endParaRPr lang="en-US" sz="1800" dirty="0" smtClean="0"/>
          </a:p>
          <a:p>
            <a:pPr lvl="1"/>
            <a:r>
              <a:rPr lang="en-US" sz="1800" dirty="0" smtClean="0"/>
              <a:t>Examine the relationship between standardized scores in cognitive, technical, and personality skills </a:t>
            </a:r>
            <a:r>
              <a:rPr lang="en-US" sz="1800" dirty="0" smtClean="0"/>
              <a:t>with job </a:t>
            </a:r>
            <a:r>
              <a:rPr lang="en-US" sz="1800" dirty="0" smtClean="0"/>
              <a:t>outcomes.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Research Questions:</a:t>
            </a:r>
            <a:endParaRPr lang="en-US" sz="1800" dirty="0" smtClean="0"/>
          </a:p>
          <a:p>
            <a:pPr lvl="1"/>
            <a:r>
              <a:rPr lang="en-US" sz="1800" dirty="0" smtClean="0"/>
              <a:t>Confirm the accuracy of salary expectations for fresh graduates.</a:t>
            </a:r>
          </a:p>
          <a:p>
            <a:pPr lvl="1"/>
            <a:r>
              <a:rPr lang="en-US" sz="1800" dirty="0" smtClean="0"/>
              <a:t>Explore the relationship between gender and specialization preferences.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04800"/>
            <a:ext cx="10515600" cy="603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 err="1" smtClean="0"/>
              <a:t>Univariate</a:t>
            </a:r>
            <a:r>
              <a:rPr lang="en-US" sz="1900" b="1" dirty="0" smtClean="0"/>
              <a:t> Analysis Steps</a:t>
            </a:r>
          </a:p>
          <a:p>
            <a:pPr>
              <a:buNone/>
            </a:pPr>
            <a:r>
              <a:rPr lang="en-US" sz="1900" b="1" dirty="0" smtClean="0"/>
              <a:t>1. Descriptive Statistics:</a:t>
            </a:r>
            <a:endParaRPr lang="en-US" sz="1900" dirty="0" smtClean="0"/>
          </a:p>
          <a:p>
            <a:pPr lvl="1"/>
            <a:r>
              <a:rPr lang="en-US" sz="1900" dirty="0" smtClean="0"/>
              <a:t>Generate summary statistics using .describe() for numerical columns.</a:t>
            </a:r>
          </a:p>
          <a:p>
            <a:pPr>
              <a:buNone/>
            </a:pPr>
            <a:r>
              <a:rPr lang="en-US" sz="1900" b="1" dirty="0" smtClean="0"/>
              <a:t>2. Visualizations:</a:t>
            </a:r>
            <a:endParaRPr lang="en-US" sz="1900" dirty="0" smtClean="0"/>
          </a:p>
          <a:p>
            <a:pPr lvl="1"/>
            <a:r>
              <a:rPr lang="en-US" sz="1900" dirty="0" smtClean="0"/>
              <a:t>Create visualizations such as histograms, </a:t>
            </a:r>
            <a:r>
              <a:rPr lang="en-US" sz="1900" dirty="0" err="1" smtClean="0"/>
              <a:t>boxplots</a:t>
            </a:r>
            <a:r>
              <a:rPr lang="en-US" sz="1900" dirty="0" smtClean="0"/>
              <a:t>, and density plots for numerical variables.</a:t>
            </a:r>
          </a:p>
          <a:p>
            <a:pPr lvl="1"/>
            <a:r>
              <a:rPr lang="en-US" sz="1900" dirty="0" smtClean="0"/>
              <a:t>Use </a:t>
            </a:r>
            <a:r>
              <a:rPr lang="en-US" sz="1900" dirty="0" err="1" smtClean="0"/>
              <a:t>countplots</a:t>
            </a:r>
            <a:r>
              <a:rPr lang="en-US" sz="1900" dirty="0" smtClean="0"/>
              <a:t> for categorical variables to understand distribution.</a:t>
            </a:r>
          </a:p>
          <a:p>
            <a:pPr>
              <a:buNone/>
            </a:pPr>
            <a:r>
              <a:rPr lang="en-US" sz="1900" b="1" dirty="0" smtClean="0"/>
              <a:t>3. Outlier Detection:</a:t>
            </a:r>
            <a:endParaRPr lang="en-US" sz="1900" dirty="0" smtClean="0"/>
          </a:p>
          <a:p>
            <a:pPr lvl="1"/>
            <a:r>
              <a:rPr lang="en-US" sz="1900" dirty="0" smtClean="0"/>
              <a:t>Identify outliers visually and statistically for each numerical column (use </a:t>
            </a:r>
            <a:r>
              <a:rPr lang="en-US" sz="1900" dirty="0" err="1" smtClean="0"/>
              <a:t>boxplots</a:t>
            </a:r>
            <a:r>
              <a:rPr lang="en-US" sz="1900" dirty="0" smtClean="0"/>
              <a:t>).</a:t>
            </a:r>
          </a:p>
          <a:p>
            <a:pPr>
              <a:buNone/>
            </a:pPr>
            <a:r>
              <a:rPr lang="en-US" sz="1900" b="1" dirty="0" smtClean="0"/>
              <a:t>4. Observations:</a:t>
            </a:r>
            <a:endParaRPr lang="en-US" sz="1900" dirty="0" smtClean="0"/>
          </a:p>
          <a:p>
            <a:pPr lvl="1"/>
            <a:r>
              <a:rPr lang="en-US" sz="1900" dirty="0" smtClean="0"/>
              <a:t>Summarize insights drawn from the analysis of each variable's distribution.</a:t>
            </a:r>
          </a:p>
          <a:p>
            <a:endParaRPr lang="en-US" sz="1900" dirty="0"/>
          </a:p>
        </p:txBody>
      </p:sp>
      <p:pic>
        <p:nvPicPr>
          <p:cNvPr id="4" name="Picture 3" descr="Screenshot_5-10-2024_20148_localho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9600"/>
            <a:ext cx="8382000" cy="214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828800"/>
            <a:ext cx="63150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9600" y="1371599"/>
            <a:ext cx="49530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Observations on Salary </a:t>
            </a:r>
            <a:r>
              <a:rPr lang="en-US" sz="1800" b="1" dirty="0" smtClean="0"/>
              <a:t>Distribution</a:t>
            </a:r>
          </a:p>
          <a:p>
            <a:endParaRPr lang="en-US" sz="1800" b="1" dirty="0" smtClean="0"/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1.Distribution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Shape: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histogram shows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right-skewed distribution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indicating most candidates earn lower salaries, with fewer high earners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2.Salary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Range: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Salaries span a wide range, with many candidates earning towards the lower end and a few at significantly higher levels.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3.Frequency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Decline: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a notable decline in frequency as salaries increase, supporting the right-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33401"/>
            <a:ext cx="644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Salary Distribution Analysis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7847012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College GPA Distribution Analysis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1676400"/>
            <a:ext cx="6173788" cy="198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dirty="0" smtClean="0"/>
              <a:t>2.Histogram </a:t>
            </a:r>
            <a:r>
              <a:rPr lang="en-US" sz="1800" b="1" dirty="0" smtClean="0"/>
              <a:t>with KDE for College GPA</a:t>
            </a:r>
            <a:endParaRPr lang="en-US" sz="1800" dirty="0" smtClean="0"/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GPA distribution is roughly normal, peaking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around the average GPA.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Most candidates score in the middle range, </a:t>
            </a: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with few at the extremes.</a:t>
            </a:r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04800" y="1447800"/>
            <a:ext cx="3932237" cy="3124200"/>
          </a:xfrm>
        </p:spPr>
        <p:txBody>
          <a:bodyPr/>
          <a:lstStyle/>
          <a:p>
            <a:pPr algn="just"/>
            <a:r>
              <a:rPr lang="en-US" sz="2000" b="1" dirty="0" smtClean="0"/>
              <a:t>Observation:-</a:t>
            </a:r>
          </a:p>
          <a:p>
            <a:pPr algn="just"/>
            <a:r>
              <a:rPr lang="en-US" b="1" dirty="0" smtClean="0"/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Outlier Detection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GPA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shows a tight clustering of GPAs, Indicating similar performance among most candidates.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Several high outliers suggest a small number of candidates achieved exceptionally high GPAs.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9601200" cy="239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28601"/>
            <a:ext cx="6019800" cy="11429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Programming and 12th Percentage Analysis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0" y="1447800"/>
            <a:ext cx="6705600" cy="4729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 Outlier Detection in Computer Programming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indicates that most candidates have scores clustered around the median, with a few outliers on the higher end.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suggests that while the majority performed similarly, a select few excelled significantly in computer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programming.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2.  Histogram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with KDE for 12th Percentage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distribution of 12th percentage scores shows a right-skewed pattern, indicating that most candidates scored above average.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a clear peak around the higher percentage range, suggesting strong academic performance among graduates.</a:t>
            </a:r>
          </a:p>
          <a:p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448198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3891269" cy="296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Numerical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vs. Numerical Relationships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5410200" cy="4805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Scatter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Plot of College GPA vs.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Observation:-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scatter plot reveals a positive correlation between College GPA and Salary, suggesting that higher GPAs are associated with higher salaries.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the relationship appears to be weak, indicating that while GPA may influence salary, other factors also play a significant role in determining compensation.</a:t>
            </a:r>
          </a:p>
          <a:p>
            <a:pPr>
              <a:buNone/>
            </a:pPr>
            <a:endParaRPr lang="en-US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676400"/>
            <a:ext cx="5419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72600" cy="7778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College GPA vs. Salary (</a:t>
            </a:r>
            <a:r>
              <a:rPr lang="en-US" sz="2400" b="1" dirty="0" err="1" smtClean="0">
                <a:solidFill>
                  <a:srgbClr val="00B0F0"/>
                </a:solidFill>
              </a:rPr>
              <a:t>Hexbin</a:t>
            </a:r>
            <a:r>
              <a:rPr lang="en-US" sz="2400" b="1" dirty="0" smtClean="0">
                <a:solidFill>
                  <a:srgbClr val="00B0F0"/>
                </a:solidFill>
              </a:rPr>
              <a:t> &amp; Pair Plot)</a:t>
            </a:r>
            <a:br>
              <a:rPr lang="en-US" sz="2400" b="1" dirty="0" smtClean="0">
                <a:solidFill>
                  <a:srgbClr val="00B0F0"/>
                </a:solidFill>
              </a:rPr>
            </a:b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 smtClean="0"/>
              <a:t>Hexbin</a:t>
            </a:r>
            <a:r>
              <a:rPr lang="en-US" sz="1800" b="1" dirty="0" smtClean="0"/>
              <a:t> Plot of College GPA vs. Salary</a:t>
            </a:r>
            <a:r>
              <a:rPr lang="en-US" sz="1800" dirty="0" smtClean="0"/>
              <a:t>: Displays a positive relationship, indicating higher salaries are associated with higher GPAs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      Pair </a:t>
            </a:r>
            <a:r>
              <a:rPr lang="en-US" sz="1800" b="1" dirty="0" smtClean="0"/>
              <a:t>Plot of Salary, College GPA, and AMCAT Scores</a:t>
            </a:r>
            <a:r>
              <a:rPr lang="en-US" sz="1800" dirty="0" smtClean="0"/>
              <a:t>: Shows strong correlations between College GPA, AMCAT scores, and Salary, suggesting academic performance influences salary potential.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3733" y="2438400"/>
            <a:ext cx="475826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6629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1050</Words>
  <PresentationFormat>Custom</PresentationFormat>
  <Paragraphs>95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Lato Black</vt:lpstr>
      <vt:lpstr>Libre Baskerville</vt:lpstr>
      <vt:lpstr>Office Theme</vt:lpstr>
      <vt:lpstr>Slide 1</vt:lpstr>
      <vt:lpstr>Slide 2</vt:lpstr>
      <vt:lpstr> </vt:lpstr>
      <vt:lpstr>Slide 4</vt:lpstr>
      <vt:lpstr>Slide 5</vt:lpstr>
      <vt:lpstr>College GPA Distribution Analysis</vt:lpstr>
      <vt:lpstr>Computer Programming and 12th Percentage Analysis</vt:lpstr>
      <vt:lpstr>Bivariate Analysis Numerical vs. Numerical Relationships </vt:lpstr>
      <vt:lpstr>College GPA vs. Salary (Hexbin &amp; Pair Plot) </vt:lpstr>
      <vt:lpstr>Categorical vs. Numerical Relationships </vt:lpstr>
      <vt:lpstr>categorical and categorical</vt:lpstr>
      <vt:lpstr> Research Questions</vt:lpstr>
      <vt:lpstr>Conclusion</vt:lpstr>
      <vt:lpstr>Research Questions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user</cp:lastModifiedBy>
  <cp:revision>16</cp:revision>
  <dcterms:created xsi:type="dcterms:W3CDTF">2021-02-16T05:19:01Z</dcterms:created>
  <dcterms:modified xsi:type="dcterms:W3CDTF">2024-10-06T03:15:56Z</dcterms:modified>
</cp:coreProperties>
</file>