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18AE-BA6F-4162-BF65-2BB6D1DB3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47599F-4B42-476A-BD68-84FA1FE16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308779-ABFC-4C17-9F3C-40102F0DEAF5}"/>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5" name="Footer Placeholder 4">
            <a:extLst>
              <a:ext uri="{FF2B5EF4-FFF2-40B4-BE49-F238E27FC236}">
                <a16:creationId xmlns:a16="http://schemas.microsoft.com/office/drawing/2014/main" id="{8B9C1669-73CC-4F5B-A93F-F7A5AA9C9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1AB6D-6D06-4EF7-AAA4-E7242FDB0800}"/>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358757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F15D-3A22-49A2-8AE3-7254568E11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025355-067D-442B-95BF-E81C7C40C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22A98-945C-4F4F-828D-27D8AA037103}"/>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5" name="Footer Placeholder 4">
            <a:extLst>
              <a:ext uri="{FF2B5EF4-FFF2-40B4-BE49-F238E27FC236}">
                <a16:creationId xmlns:a16="http://schemas.microsoft.com/office/drawing/2014/main" id="{2AFF2A0F-6697-47CE-8F9A-06E832025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CB4F7-A101-4857-B684-09FF5FB232BC}"/>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43898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CF40C-E623-4A0F-9B3D-B7BB52FA89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18729D-80C6-44FE-A037-16DE1B93C1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15BBF-1564-4A59-B3A2-F662E52A086E}"/>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5" name="Footer Placeholder 4">
            <a:extLst>
              <a:ext uri="{FF2B5EF4-FFF2-40B4-BE49-F238E27FC236}">
                <a16:creationId xmlns:a16="http://schemas.microsoft.com/office/drawing/2014/main" id="{C6A9AC31-D55C-4ED8-8024-19D01F0D8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04AC1-71BF-4C0B-A269-96C95D75020F}"/>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55530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3FFB-DFB4-4D0B-9484-F7E2AC054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AB85B5-A4EA-4A92-8A79-3B0EDDAE8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2B501-B31D-4F22-98E8-C6084F105D72}"/>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5" name="Footer Placeholder 4">
            <a:extLst>
              <a:ext uri="{FF2B5EF4-FFF2-40B4-BE49-F238E27FC236}">
                <a16:creationId xmlns:a16="http://schemas.microsoft.com/office/drawing/2014/main" id="{180344AC-E35E-4302-9D6E-CC8893373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9BC94-7727-4523-93FE-76059585A022}"/>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33528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502D-FC92-42C7-B056-B1D1E9906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22EBAB-E6CF-40E4-B949-82D224A67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97665C-C9B4-4CB6-A480-388FA040D962}"/>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5" name="Footer Placeholder 4">
            <a:extLst>
              <a:ext uri="{FF2B5EF4-FFF2-40B4-BE49-F238E27FC236}">
                <a16:creationId xmlns:a16="http://schemas.microsoft.com/office/drawing/2014/main" id="{F7D31457-0BB9-4418-B13F-1AEA008E6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85317-D507-4F57-A909-EED76B58EBF8}"/>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6133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528A-508B-49F1-813F-21A964D786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207C36-192E-4BE2-91A8-32AA51AEEC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0FF31F-44DE-467C-B147-3DF69CF3D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C90654-195A-477B-ACA4-82DE2E0CF8EF}"/>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6" name="Footer Placeholder 5">
            <a:extLst>
              <a:ext uri="{FF2B5EF4-FFF2-40B4-BE49-F238E27FC236}">
                <a16:creationId xmlns:a16="http://schemas.microsoft.com/office/drawing/2014/main" id="{E1F1057E-F53C-490A-BD4C-56BC2681A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01C962-1BF4-4336-A7BA-1064BB8A13ED}"/>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98161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C8BC-8168-46F0-8A91-1F08984304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09D6A5-566F-41D3-A978-BF215A69F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DB584-D334-4963-A489-5AD6FB4D7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F113C6-3BC3-45FE-A1E7-A8981D879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DDB8C-7223-433C-9592-D702D816C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F74E6-2B99-4659-B30C-B07578FC22A2}"/>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8" name="Footer Placeholder 7">
            <a:extLst>
              <a:ext uri="{FF2B5EF4-FFF2-40B4-BE49-F238E27FC236}">
                <a16:creationId xmlns:a16="http://schemas.microsoft.com/office/drawing/2014/main" id="{E4321BBC-3E9A-42AD-9121-22C7C3FE8A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4212D2-3794-4298-B16E-292C5CBB964A}"/>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98147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85D5-ADD7-4DFD-BD09-07D5FE491B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C813A3-5C26-47EC-9A7B-BDD22892F0B3}"/>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4" name="Footer Placeholder 3">
            <a:extLst>
              <a:ext uri="{FF2B5EF4-FFF2-40B4-BE49-F238E27FC236}">
                <a16:creationId xmlns:a16="http://schemas.microsoft.com/office/drawing/2014/main" id="{768C0709-4DF9-442C-A22A-21925CD47E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23EAF7-874E-44D1-9273-70ED2757A2B9}"/>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51294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9F768-D040-44DD-9680-F32ABA418427}"/>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3" name="Footer Placeholder 2">
            <a:extLst>
              <a:ext uri="{FF2B5EF4-FFF2-40B4-BE49-F238E27FC236}">
                <a16:creationId xmlns:a16="http://schemas.microsoft.com/office/drawing/2014/main" id="{8DAD5683-36B9-4950-95AF-3EF221B265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753E22-F347-45FB-AD1A-DA25BF01BE14}"/>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08024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2CFA-753D-4C65-B44C-9A6025174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9C07CE-6B3E-44A8-846A-FCCB08A61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6E9692-CB7F-41E0-8743-9F92A579F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F3843-7BD3-4653-BA6B-BC65456F60A3}"/>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6" name="Footer Placeholder 5">
            <a:extLst>
              <a:ext uri="{FF2B5EF4-FFF2-40B4-BE49-F238E27FC236}">
                <a16:creationId xmlns:a16="http://schemas.microsoft.com/office/drawing/2014/main" id="{664A6939-2C6B-4AD4-8137-FA8B677F9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3A5C9-358C-4821-8596-6A7FF9D39F36}"/>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96670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6689-3CE3-4453-A752-8FEEA930B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9195D8-2D03-4238-96B4-0A9BD020D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D9268-EC87-4B39-996A-3627162D0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2D581-F20D-43E9-A36D-5C341A140999}"/>
              </a:ext>
            </a:extLst>
          </p:cNvPr>
          <p:cNvSpPr>
            <a:spLocks noGrp="1"/>
          </p:cNvSpPr>
          <p:nvPr>
            <p:ph type="dt" sz="half" idx="10"/>
          </p:nvPr>
        </p:nvSpPr>
        <p:spPr/>
        <p:txBody>
          <a:bodyPr/>
          <a:lstStyle/>
          <a:p>
            <a:fld id="{A8B56A23-CBAF-42B2-8D67-9C1B2A9A1DF7}" type="datetimeFigureOut">
              <a:rPr lang="en-IN" smtClean="0"/>
              <a:t>30-07-2021</a:t>
            </a:fld>
            <a:endParaRPr lang="en-IN"/>
          </a:p>
        </p:txBody>
      </p:sp>
      <p:sp>
        <p:nvSpPr>
          <p:cNvPr id="6" name="Footer Placeholder 5">
            <a:extLst>
              <a:ext uri="{FF2B5EF4-FFF2-40B4-BE49-F238E27FC236}">
                <a16:creationId xmlns:a16="http://schemas.microsoft.com/office/drawing/2014/main" id="{35B9405A-70C9-4D72-9CCF-8719E93309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0941BE-E198-4934-AEAF-FAC461B5BCC2}"/>
              </a:ext>
            </a:extLst>
          </p:cNvPr>
          <p:cNvSpPr>
            <a:spLocks noGrp="1"/>
          </p:cNvSpPr>
          <p:nvPr>
            <p:ph type="sldNum" sz="quarter" idx="12"/>
          </p:nvPr>
        </p:nvSpPr>
        <p:spPr/>
        <p:txBody>
          <a:bodyPr/>
          <a:lstStyle/>
          <a:p>
            <a:fld id="{DD8EF198-2ACC-41B2-BF5B-2AEBC3DD0671}" type="slidenum">
              <a:rPr lang="en-IN" smtClean="0"/>
              <a:t>‹#›</a:t>
            </a:fld>
            <a:endParaRPr lang="en-IN"/>
          </a:p>
        </p:txBody>
      </p:sp>
    </p:spTree>
    <p:extLst>
      <p:ext uri="{BB962C8B-B14F-4D97-AF65-F5344CB8AC3E}">
        <p14:creationId xmlns:p14="http://schemas.microsoft.com/office/powerpoint/2010/main" val="19449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EC3F0-6247-49F5-BE74-867702AF8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F2EA1C-FE9C-4F28-AD09-68544C1A3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1522C-C4DD-4185-80C1-A62617F8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56A23-CBAF-42B2-8D67-9C1B2A9A1DF7}" type="datetimeFigureOut">
              <a:rPr lang="en-IN" smtClean="0"/>
              <a:t>30-07-2021</a:t>
            </a:fld>
            <a:endParaRPr lang="en-IN"/>
          </a:p>
        </p:txBody>
      </p:sp>
      <p:sp>
        <p:nvSpPr>
          <p:cNvPr id="5" name="Footer Placeholder 4">
            <a:extLst>
              <a:ext uri="{FF2B5EF4-FFF2-40B4-BE49-F238E27FC236}">
                <a16:creationId xmlns:a16="http://schemas.microsoft.com/office/drawing/2014/main" id="{10AF4147-352F-4A52-9CF6-7E1C0AE8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29B351-D074-47E1-A7C5-1135927DB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EF198-2ACC-41B2-BF5B-2AEBC3DD0671}" type="slidenum">
              <a:rPr lang="en-IN" smtClean="0"/>
              <a:t>‹#›</a:t>
            </a:fld>
            <a:endParaRPr lang="en-IN"/>
          </a:p>
        </p:txBody>
      </p:sp>
    </p:spTree>
    <p:extLst>
      <p:ext uri="{BB962C8B-B14F-4D97-AF65-F5344CB8AC3E}">
        <p14:creationId xmlns:p14="http://schemas.microsoft.com/office/powerpoint/2010/main" val="257057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mail-janvi.uupta_cs.aiml19@gla.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649B-2899-4191-8EB5-E020385203B6}"/>
              </a:ext>
            </a:extLst>
          </p:cNvPr>
          <p:cNvSpPr>
            <a:spLocks noGrp="1"/>
          </p:cNvSpPr>
          <p:nvPr>
            <p:ph type="ctrTitle"/>
          </p:nvPr>
        </p:nvSpPr>
        <p:spPr>
          <a:xfrm>
            <a:off x="994299" y="0"/>
            <a:ext cx="10499324" cy="2387600"/>
          </a:xfrm>
        </p:spPr>
        <p:txBody>
          <a:bodyPr>
            <a:noAutofit/>
          </a:bodyPr>
          <a:lstStyle/>
          <a:p>
            <a:r>
              <a:rPr lang="en-IN" sz="9600" dirty="0">
                <a:latin typeface="Algerian" panose="04020705040A02060702" pitchFamily="82" charset="0"/>
              </a:rPr>
              <a:t>Jovac Project</a:t>
            </a:r>
          </a:p>
        </p:txBody>
      </p:sp>
      <p:sp>
        <p:nvSpPr>
          <p:cNvPr id="3" name="Subtitle 2">
            <a:extLst>
              <a:ext uri="{FF2B5EF4-FFF2-40B4-BE49-F238E27FC236}">
                <a16:creationId xmlns:a16="http://schemas.microsoft.com/office/drawing/2014/main" id="{5330F023-EA5B-49D2-BE07-0925805022F2}"/>
              </a:ext>
            </a:extLst>
          </p:cNvPr>
          <p:cNvSpPr>
            <a:spLocks noGrp="1"/>
          </p:cNvSpPr>
          <p:nvPr>
            <p:ph type="subTitle" idx="1"/>
          </p:nvPr>
        </p:nvSpPr>
        <p:spPr>
          <a:xfrm>
            <a:off x="1524000" y="2279264"/>
            <a:ext cx="9144000" cy="2754375"/>
          </a:xfrm>
        </p:spPr>
        <p:txBody>
          <a:bodyPr>
            <a:noAutofit/>
          </a:bodyPr>
          <a:lstStyle/>
          <a:p>
            <a:r>
              <a:rPr lang="en-IN" sz="4400" dirty="0"/>
              <a:t>   Submitted By-</a:t>
            </a:r>
          </a:p>
          <a:p>
            <a:r>
              <a:rPr lang="en-IN" sz="4400" dirty="0"/>
              <a:t>Team- </a:t>
            </a:r>
            <a:r>
              <a:rPr lang="en-IN" sz="4400"/>
              <a:t>The Analyst</a:t>
            </a:r>
            <a:endParaRPr lang="en-IN" sz="4400" dirty="0"/>
          </a:p>
          <a:p>
            <a:r>
              <a:rPr lang="en-IN" sz="3200" dirty="0"/>
              <a:t>JANVI GUPTA</a:t>
            </a:r>
          </a:p>
          <a:p>
            <a:r>
              <a:rPr lang="en-IN" sz="3200" dirty="0"/>
              <a:t>(janvi.gupta_cs.aiml19@gla.ac.in)</a:t>
            </a:r>
          </a:p>
          <a:p>
            <a:r>
              <a:rPr lang="en-IN" sz="2800" dirty="0"/>
              <a:t>DIVYANSH MISHRA</a:t>
            </a:r>
          </a:p>
          <a:p>
            <a:r>
              <a:rPr lang="en-IN" sz="2800" dirty="0"/>
              <a:t>(divyansh.mishra_cs.aiml19@gla.ac.in)</a:t>
            </a:r>
          </a:p>
          <a:p>
            <a:endParaRPr lang="en-IN" sz="3200" dirty="0"/>
          </a:p>
          <a:p>
            <a:pPr algn="l"/>
            <a:endParaRPr lang="en-IN" sz="3200" dirty="0"/>
          </a:p>
          <a:p>
            <a:endParaRPr lang="en-IN" sz="3200" dirty="0">
              <a:solidFill>
                <a:srgbClr val="0563C1"/>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52251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1A946-C432-488D-B0A2-A360D4DFC870}"/>
              </a:ext>
            </a:extLst>
          </p:cNvPr>
          <p:cNvSpPr>
            <a:spLocks noGrp="1"/>
          </p:cNvSpPr>
          <p:nvPr>
            <p:ph idx="1"/>
          </p:nvPr>
        </p:nvSpPr>
        <p:spPr>
          <a:xfrm>
            <a:off x="838200" y="2506662"/>
            <a:ext cx="10515600" cy="4351338"/>
          </a:xfrm>
        </p:spPr>
        <p:txBody>
          <a:bodyPr>
            <a:normAutofit/>
          </a:bodyPr>
          <a:lstStyle/>
          <a:p>
            <a:pPr marL="0" indent="0" algn="ctr">
              <a:buNone/>
            </a:pPr>
            <a:r>
              <a:rPr lang="en-IN" sz="9600" dirty="0">
                <a:latin typeface="Algerian" panose="04020705040A02060702" pitchFamily="82" charset="0"/>
              </a:rPr>
              <a:t>Thank You</a:t>
            </a:r>
          </a:p>
        </p:txBody>
      </p:sp>
    </p:spTree>
    <p:extLst>
      <p:ext uri="{BB962C8B-B14F-4D97-AF65-F5344CB8AC3E}">
        <p14:creationId xmlns:p14="http://schemas.microsoft.com/office/powerpoint/2010/main" val="349681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223F-A7DA-4BE4-9626-685399A07299}"/>
              </a:ext>
            </a:extLst>
          </p:cNvPr>
          <p:cNvSpPr>
            <a:spLocks noGrp="1"/>
          </p:cNvSpPr>
          <p:nvPr>
            <p:ph type="title"/>
          </p:nvPr>
        </p:nvSpPr>
        <p:spPr>
          <a:xfrm>
            <a:off x="926977" y="0"/>
            <a:ext cx="10515600" cy="931015"/>
          </a:xfrm>
        </p:spPr>
        <p:txBody>
          <a:bodyPr/>
          <a:lstStyle/>
          <a:p>
            <a:pPr algn="ctr"/>
            <a:r>
              <a:rPr lang="en-IN" dirty="0">
                <a:latin typeface="Algerian" panose="04020705040A02060702" pitchFamily="82" charset="0"/>
              </a:rPr>
              <a:t>Data-Set</a:t>
            </a:r>
          </a:p>
        </p:txBody>
      </p:sp>
      <p:sp>
        <p:nvSpPr>
          <p:cNvPr id="3" name="Content Placeholder 2">
            <a:extLst>
              <a:ext uri="{FF2B5EF4-FFF2-40B4-BE49-F238E27FC236}">
                <a16:creationId xmlns:a16="http://schemas.microsoft.com/office/drawing/2014/main" id="{4DBB1307-5E23-4E36-A802-4139ACC1604D}"/>
              </a:ext>
            </a:extLst>
          </p:cNvPr>
          <p:cNvSpPr>
            <a:spLocks noGrp="1"/>
          </p:cNvSpPr>
          <p:nvPr>
            <p:ph idx="1"/>
          </p:nvPr>
        </p:nvSpPr>
        <p:spPr>
          <a:xfrm>
            <a:off x="838200" y="807868"/>
            <a:ext cx="10515600" cy="5369095"/>
          </a:xfrm>
        </p:spPr>
        <p:txBody>
          <a:bodyPr/>
          <a:lstStyle/>
          <a:p>
            <a:r>
              <a:rPr lang="en-IN" dirty="0">
                <a:latin typeface="Arial" panose="020B0604020202020204" pitchFamily="34" charset="0"/>
                <a:cs typeface="Arial" panose="020B0604020202020204" pitchFamily="34" charset="0"/>
              </a:rPr>
              <a:t>Link-https://www.kaggle.com/zackerym/gdp-annual-growth-for-each-country-1960-2020</a:t>
            </a:r>
          </a:p>
          <a:p>
            <a:r>
              <a:rPr lang="en-IN" dirty="0">
                <a:latin typeface="Arial" panose="020B0604020202020204" pitchFamily="34" charset="0"/>
                <a:cs typeface="Arial" panose="020B0604020202020204" pitchFamily="34" charset="0"/>
              </a:rPr>
              <a:t>Glimpse of the data-set</a:t>
            </a:r>
          </a:p>
        </p:txBody>
      </p:sp>
      <p:pic>
        <p:nvPicPr>
          <p:cNvPr id="5" name="Picture 4">
            <a:extLst>
              <a:ext uri="{FF2B5EF4-FFF2-40B4-BE49-F238E27FC236}">
                <a16:creationId xmlns:a16="http://schemas.microsoft.com/office/drawing/2014/main" id="{8D78BC83-26EF-49F7-B338-7769E9DA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2" y="2220653"/>
            <a:ext cx="11831258" cy="4197902"/>
          </a:xfrm>
          <a:prstGeom prst="rect">
            <a:avLst/>
          </a:prstGeom>
        </p:spPr>
      </p:pic>
    </p:spTree>
    <p:extLst>
      <p:ext uri="{BB962C8B-B14F-4D97-AF65-F5344CB8AC3E}">
        <p14:creationId xmlns:p14="http://schemas.microsoft.com/office/powerpoint/2010/main" val="83878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38E5-A1EE-4085-AEC0-B6AAD703247E}"/>
              </a:ext>
            </a:extLst>
          </p:cNvPr>
          <p:cNvSpPr>
            <a:spLocks noGrp="1"/>
          </p:cNvSpPr>
          <p:nvPr>
            <p:ph type="title"/>
          </p:nvPr>
        </p:nvSpPr>
        <p:spPr>
          <a:xfrm>
            <a:off x="838200" y="365126"/>
            <a:ext cx="10515600" cy="780094"/>
          </a:xfrm>
        </p:spPr>
        <p:txBody>
          <a:bodyPr>
            <a:normAutofit fontScale="90000"/>
          </a:bodyPr>
          <a:lstStyle/>
          <a:p>
            <a:pPr algn="ctr"/>
            <a:r>
              <a:rPr lang="en-US" b="0" i="0" dirty="0">
                <a:solidFill>
                  <a:srgbClr val="000000"/>
                </a:solidFill>
                <a:effectLst/>
                <a:latin typeface="Algerian" panose="04020705040A02060702" pitchFamily="82" charset="0"/>
              </a:rPr>
              <a:t>Acknowledgements</a:t>
            </a:r>
            <a:br>
              <a:rPr lang="en-US" b="0" i="0" dirty="0">
                <a:solidFill>
                  <a:srgbClr val="000000"/>
                </a:solidFill>
                <a:effectLst/>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2FC5A8E-D691-4544-A3DD-EE57F8E92A2A}"/>
              </a:ext>
            </a:extLst>
          </p:cNvPr>
          <p:cNvSpPr>
            <a:spLocks noGrp="1"/>
          </p:cNvSpPr>
          <p:nvPr>
            <p:ph idx="1"/>
          </p:nvPr>
        </p:nvSpPr>
        <p:spPr>
          <a:xfrm>
            <a:off x="838200" y="1145220"/>
            <a:ext cx="10515600" cy="5031743"/>
          </a:xfrm>
        </p:spPr>
        <p:txBody>
          <a:bodyPr>
            <a:normAutofit lnSpcReduction="10000"/>
          </a:bodyPr>
          <a:lstStyle/>
          <a:p>
            <a:pPr marL="0" indent="0" algn="l" fontAlgn="base">
              <a:buNone/>
            </a:pPr>
            <a:r>
              <a:rPr lang="en-US" b="0" i="0" dirty="0">
                <a:effectLst/>
                <a:latin typeface="Arial" panose="020B0604020202020204" pitchFamily="34" charset="0"/>
                <a:cs typeface="Arial" panose="020B0604020202020204" pitchFamily="34" charset="0"/>
              </a:rPr>
              <a:t>GDP at purchaser's prices is the sum of gross value added by all resident producers in the economy plus any product taxes and minus any subsidies not included in the value of the products.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It is calculated without making deductions for depreciation of fabricated assets or for depletion and degradation of natural resources.</a:t>
            </a:r>
          </a:p>
          <a:p>
            <a:pPr marL="0" indent="0" algn="l" fontAlgn="base">
              <a:buNone/>
            </a:pP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Data are in current U.S. dollars. Dollar figures for GDP are converted from domestic currencies using single year official exchange rates.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For a few countries where the official exchange rate does not reflect the rate effectively applied to actual foreign exchange transactions, an alternative conversion factor is used.</a:t>
            </a:r>
          </a:p>
          <a:p>
            <a:endParaRPr lang="en-IN" dirty="0"/>
          </a:p>
        </p:txBody>
      </p:sp>
    </p:spTree>
    <p:extLst>
      <p:ext uri="{BB962C8B-B14F-4D97-AF65-F5344CB8AC3E}">
        <p14:creationId xmlns:p14="http://schemas.microsoft.com/office/powerpoint/2010/main" val="88469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8976-28DA-4951-AB17-A8A8A82162D3}"/>
              </a:ext>
            </a:extLst>
          </p:cNvPr>
          <p:cNvSpPr>
            <a:spLocks noGrp="1"/>
          </p:cNvSpPr>
          <p:nvPr>
            <p:ph type="title"/>
          </p:nvPr>
        </p:nvSpPr>
        <p:spPr>
          <a:xfrm>
            <a:off x="838200" y="7475"/>
            <a:ext cx="10515600" cy="673562"/>
          </a:xfrm>
        </p:spPr>
        <p:txBody>
          <a:bodyPr>
            <a:normAutofit fontScale="90000"/>
          </a:bodyPr>
          <a:lstStyle/>
          <a:p>
            <a:pPr algn="ctr"/>
            <a:r>
              <a:rPr lang="en-IN" dirty="0">
                <a:latin typeface="Algerian" panose="04020705040A02060702" pitchFamily="82" charset="0"/>
              </a:rPr>
              <a:t>Description to the Data-set</a:t>
            </a:r>
          </a:p>
        </p:txBody>
      </p:sp>
      <p:sp>
        <p:nvSpPr>
          <p:cNvPr id="3" name="Content Placeholder 2">
            <a:extLst>
              <a:ext uri="{FF2B5EF4-FFF2-40B4-BE49-F238E27FC236}">
                <a16:creationId xmlns:a16="http://schemas.microsoft.com/office/drawing/2014/main" id="{E5BDEA0D-D93A-4798-9391-2C7A9F16624C}"/>
              </a:ext>
            </a:extLst>
          </p:cNvPr>
          <p:cNvSpPr>
            <a:spLocks noGrp="1"/>
          </p:cNvSpPr>
          <p:nvPr>
            <p:ph idx="1"/>
          </p:nvPr>
        </p:nvSpPr>
        <p:spPr>
          <a:xfrm>
            <a:off x="838200" y="932155"/>
            <a:ext cx="10515600" cy="5244808"/>
          </a:xfrm>
        </p:spPr>
        <p:txBody>
          <a:bodyPr/>
          <a:lstStyle/>
          <a:p>
            <a:r>
              <a:rPr lang="en-IN" dirty="0">
                <a:latin typeface="Arial" panose="020B0604020202020204" pitchFamily="34" charset="0"/>
                <a:cs typeface="Arial" panose="020B0604020202020204" pitchFamily="34" charset="0"/>
              </a:rPr>
              <a:t>Our dataset contains GDP annual growth of different countries from year 1960 to 2019.</a:t>
            </a:r>
          </a:p>
          <a:p>
            <a:pPr algn="l" fontAlgn="base"/>
            <a:r>
              <a:rPr lang="en-IN" dirty="0">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This dataset contains data about 264 countries.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There is some missing data for several countries.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Format of data: .csv</a:t>
            </a:r>
          </a:p>
          <a:p>
            <a:pPr algn="l" fontAlgn="base"/>
            <a:r>
              <a:rPr lang="en-US" b="0" i="0" dirty="0">
                <a:effectLst/>
                <a:latin typeface="Arial" panose="020B0604020202020204" pitchFamily="34" charset="0"/>
                <a:cs typeface="Arial" panose="020B0604020202020204" pitchFamily="34" charset="0"/>
              </a:rPr>
              <a:t>Column names and description:</a:t>
            </a: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"Country Name" - </a:t>
            </a:r>
            <a:r>
              <a:rPr lang="en-US" b="0" i="1" dirty="0">
                <a:effectLst/>
                <a:latin typeface="Arial" panose="020B0604020202020204" pitchFamily="34" charset="0"/>
                <a:cs typeface="Arial" panose="020B0604020202020204" pitchFamily="34" charset="0"/>
              </a:rPr>
              <a:t>name of country</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"Country Code" - </a:t>
            </a:r>
            <a:r>
              <a:rPr lang="en-US" b="0" i="1" dirty="0">
                <a:effectLst/>
                <a:latin typeface="Arial" panose="020B0604020202020204" pitchFamily="34" charset="0"/>
                <a:cs typeface="Arial" panose="020B0604020202020204" pitchFamily="34" charset="0"/>
              </a:rPr>
              <a:t>code of country (3 letters)</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"Indicator Name" - </a:t>
            </a:r>
            <a:r>
              <a:rPr lang="en-US" b="0" i="1" dirty="0">
                <a:effectLst/>
                <a:latin typeface="Arial" panose="020B0604020202020204" pitchFamily="34" charset="0"/>
                <a:cs typeface="Arial" panose="020B0604020202020204" pitchFamily="34" charset="0"/>
              </a:rPr>
              <a:t>all fields filled with 'GDP (current US$)'</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"Indicator Code" - </a:t>
            </a:r>
            <a:r>
              <a:rPr lang="en-US" b="0" i="1" dirty="0">
                <a:effectLst/>
                <a:latin typeface="Arial" panose="020B0604020202020204" pitchFamily="34" charset="0"/>
                <a:cs typeface="Arial" panose="020B0604020202020204" pitchFamily="34" charset="0"/>
              </a:rPr>
              <a:t>all fields contains 'NY.GDP.MKTP.CD' value</a:t>
            </a:r>
            <a:endParaRPr lang="en-US"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Columns for each year (1960 - 2020)</a:t>
            </a:r>
          </a:p>
          <a:p>
            <a:pPr marL="0" indent="0">
              <a:buNone/>
            </a:pPr>
            <a:endParaRPr lang="en-IN" dirty="0"/>
          </a:p>
        </p:txBody>
      </p:sp>
    </p:spTree>
    <p:extLst>
      <p:ext uri="{BB962C8B-B14F-4D97-AF65-F5344CB8AC3E}">
        <p14:creationId xmlns:p14="http://schemas.microsoft.com/office/powerpoint/2010/main" val="301826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918A-A222-43E5-9051-B7CF2DA406B8}"/>
              </a:ext>
            </a:extLst>
          </p:cNvPr>
          <p:cNvSpPr>
            <a:spLocks noGrp="1"/>
          </p:cNvSpPr>
          <p:nvPr>
            <p:ph type="title"/>
          </p:nvPr>
        </p:nvSpPr>
        <p:spPr>
          <a:xfrm>
            <a:off x="838200" y="365125"/>
            <a:ext cx="10515600" cy="1197345"/>
          </a:xfrm>
        </p:spPr>
        <p:txBody>
          <a:bodyPr>
            <a:normAutofit/>
          </a:bodyPr>
          <a:lstStyle/>
          <a:p>
            <a:pPr algn="ctr"/>
            <a:r>
              <a:rPr lang="en-IN" sz="6000" dirty="0">
                <a:latin typeface="Algerian" panose="04020705040A02060702" pitchFamily="82" charset="0"/>
              </a:rPr>
              <a:t>Task List</a:t>
            </a:r>
          </a:p>
        </p:txBody>
      </p:sp>
      <p:sp>
        <p:nvSpPr>
          <p:cNvPr id="3" name="Content Placeholder 2">
            <a:extLst>
              <a:ext uri="{FF2B5EF4-FFF2-40B4-BE49-F238E27FC236}">
                <a16:creationId xmlns:a16="http://schemas.microsoft.com/office/drawing/2014/main" id="{2C729831-68B0-44FE-8F89-268464066DE4}"/>
              </a:ext>
            </a:extLst>
          </p:cNvPr>
          <p:cNvSpPr>
            <a:spLocks noGrp="1"/>
          </p:cNvSpPr>
          <p:nvPr>
            <p:ph idx="1"/>
          </p:nvPr>
        </p:nvSpPr>
        <p:spPr>
          <a:xfrm>
            <a:off x="838200" y="1411550"/>
            <a:ext cx="10515600" cy="4765413"/>
          </a:xfrm>
        </p:spPr>
        <p:txBody>
          <a:bodyPr>
            <a:normAutofit/>
          </a:bodyPr>
          <a:lstStyle/>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Exploratory Data Analysis(EDA)</a:t>
            </a:r>
          </a:p>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Data Visualization </a:t>
            </a:r>
          </a:p>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Prediction Model</a:t>
            </a:r>
          </a:p>
          <a:p>
            <a:pPr>
              <a:buFont typeface="Wingdings" panose="05000000000000000000" pitchFamily="2" charset="2"/>
              <a:buChar char="Ø"/>
            </a:pPr>
            <a:r>
              <a:rPr lang="en-IN" sz="5400" dirty="0">
                <a:latin typeface="Arial" panose="020B0604020202020204" pitchFamily="34" charset="0"/>
                <a:cs typeface="Arial" panose="020B0604020202020204" pitchFamily="34" charset="0"/>
              </a:rPr>
              <a:t>Conclusion </a:t>
            </a:r>
          </a:p>
        </p:txBody>
      </p:sp>
    </p:spTree>
    <p:extLst>
      <p:ext uri="{BB962C8B-B14F-4D97-AF65-F5344CB8AC3E}">
        <p14:creationId xmlns:p14="http://schemas.microsoft.com/office/powerpoint/2010/main" val="138716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A94F-CD1D-4B7D-81F4-D8890E4B601D}"/>
              </a:ext>
            </a:extLst>
          </p:cNvPr>
          <p:cNvSpPr>
            <a:spLocks noGrp="1"/>
          </p:cNvSpPr>
          <p:nvPr>
            <p:ph type="title"/>
          </p:nvPr>
        </p:nvSpPr>
        <p:spPr/>
        <p:txBody>
          <a:bodyPr/>
          <a:lstStyle/>
          <a:p>
            <a:pPr algn="ctr"/>
            <a:r>
              <a:rPr lang="en-IN" dirty="0">
                <a:latin typeface="Algerian" panose="04020705040A02060702" pitchFamily="82" charset="0"/>
              </a:rPr>
              <a:t>Exploratory Data Analysis</a:t>
            </a:r>
          </a:p>
        </p:txBody>
      </p:sp>
      <p:pic>
        <p:nvPicPr>
          <p:cNvPr id="7" name="Content Placeholder 6">
            <a:extLst>
              <a:ext uri="{FF2B5EF4-FFF2-40B4-BE49-F238E27FC236}">
                <a16:creationId xmlns:a16="http://schemas.microsoft.com/office/drawing/2014/main" id="{DB75FE2B-7A22-4CA7-9372-E97CBCDB0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297" y="1393794"/>
            <a:ext cx="10981350" cy="4783169"/>
          </a:xfrm>
        </p:spPr>
      </p:pic>
    </p:spTree>
    <p:extLst>
      <p:ext uri="{BB962C8B-B14F-4D97-AF65-F5344CB8AC3E}">
        <p14:creationId xmlns:p14="http://schemas.microsoft.com/office/powerpoint/2010/main" val="345430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2ECEA01-BF34-4D77-93A0-F7E6D36E2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4348460" cy="6858000"/>
          </a:xfrm>
          <a:prstGeom prst="rect">
            <a:avLst/>
          </a:prstGeom>
        </p:spPr>
      </p:pic>
      <p:pic>
        <p:nvPicPr>
          <p:cNvPr id="16" name="Picture 15">
            <a:extLst>
              <a:ext uri="{FF2B5EF4-FFF2-40B4-BE49-F238E27FC236}">
                <a16:creationId xmlns:a16="http://schemas.microsoft.com/office/drawing/2014/main" id="{4F80704F-8615-4D92-9381-EF6A79697401}"/>
              </a:ext>
            </a:extLst>
          </p:cNvPr>
          <p:cNvPicPr>
            <a:picLocks noChangeAspect="1"/>
          </p:cNvPicPr>
          <p:nvPr/>
        </p:nvPicPr>
        <p:blipFill>
          <a:blip r:embed="rId3">
            <a:duotone>
              <a:prstClr val="black"/>
              <a:srgbClr val="44546A">
                <a:tint val="45000"/>
                <a:satMod val="400000"/>
              </a:srgb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134983" y="579327"/>
            <a:ext cx="5551442" cy="2599400"/>
          </a:xfrm>
          <a:prstGeom prst="rect">
            <a:avLst/>
          </a:prstGeom>
          <a:solidFill>
            <a:schemeClr val="bg1">
              <a:alpha val="0"/>
            </a:schemeClr>
          </a:solidFill>
          <a:ln>
            <a:noFill/>
          </a:ln>
          <a:effectLst>
            <a:outerShdw blurRad="50800" dist="50800" dir="5400000" algn="ctr" rotWithShape="0">
              <a:srgbClr val="000000">
                <a:alpha val="0"/>
              </a:srgbClr>
            </a:outerShdw>
          </a:effectLst>
        </p:spPr>
      </p:pic>
      <p:sp>
        <p:nvSpPr>
          <p:cNvPr id="17" name="TextBox 16">
            <a:extLst>
              <a:ext uri="{FF2B5EF4-FFF2-40B4-BE49-F238E27FC236}">
                <a16:creationId xmlns:a16="http://schemas.microsoft.com/office/drawing/2014/main" id="{A53E1A12-5EF2-4661-B77B-3786C0BC1300}"/>
              </a:ext>
            </a:extLst>
          </p:cNvPr>
          <p:cNvSpPr txBox="1"/>
          <p:nvPr/>
        </p:nvSpPr>
        <p:spPr>
          <a:xfrm>
            <a:off x="83208" y="511814"/>
            <a:ext cx="2133600" cy="646331"/>
          </a:xfrm>
          <a:prstGeom prst="rect">
            <a:avLst/>
          </a:prstGeom>
          <a:noFill/>
        </p:spPr>
        <p:txBody>
          <a:bodyPr wrap="square" rtlCol="0">
            <a:spAutoFit/>
          </a:bodyPr>
          <a:lstStyle/>
          <a:p>
            <a:r>
              <a:rPr lang="en-IN" dirty="0">
                <a:solidFill>
                  <a:schemeClr val="bg1"/>
                </a:solidFill>
              </a:rPr>
              <a:t>INDIA GDP SCORE(1960-2019)</a:t>
            </a:r>
          </a:p>
        </p:txBody>
      </p:sp>
      <p:sp>
        <p:nvSpPr>
          <p:cNvPr id="19" name="TextBox 18">
            <a:extLst>
              <a:ext uri="{FF2B5EF4-FFF2-40B4-BE49-F238E27FC236}">
                <a16:creationId xmlns:a16="http://schemas.microsoft.com/office/drawing/2014/main" id="{EB0A3360-5B73-43AB-8B3E-FAB6C62DAE39}"/>
              </a:ext>
            </a:extLst>
          </p:cNvPr>
          <p:cNvSpPr txBox="1"/>
          <p:nvPr/>
        </p:nvSpPr>
        <p:spPr>
          <a:xfrm>
            <a:off x="2469356" y="-72961"/>
            <a:ext cx="7462837" cy="584775"/>
          </a:xfrm>
          <a:prstGeom prst="rect">
            <a:avLst/>
          </a:prstGeom>
          <a:noFill/>
        </p:spPr>
        <p:txBody>
          <a:bodyPr wrap="square" rtlCol="0">
            <a:spAutoFit/>
          </a:bodyPr>
          <a:lstStyle/>
          <a:p>
            <a:pPr algn="ctr"/>
            <a:r>
              <a:rPr lang="en-IN" sz="3200" dirty="0">
                <a:solidFill>
                  <a:schemeClr val="bg1"/>
                </a:solidFill>
                <a:latin typeface="Algerian" panose="04020705040A02060702" pitchFamily="82" charset="0"/>
              </a:rPr>
              <a:t>Data Visualization</a:t>
            </a:r>
            <a:endParaRPr lang="en-IN" sz="3200" dirty="0">
              <a:solidFill>
                <a:schemeClr val="bg1"/>
              </a:solidFill>
            </a:endParaRPr>
          </a:p>
        </p:txBody>
      </p:sp>
      <p:pic>
        <p:nvPicPr>
          <p:cNvPr id="22" name="Picture 21">
            <a:extLst>
              <a:ext uri="{FF2B5EF4-FFF2-40B4-BE49-F238E27FC236}">
                <a16:creationId xmlns:a16="http://schemas.microsoft.com/office/drawing/2014/main" id="{A0AF6AB9-39B5-47F4-A8BC-2A9EA99FB5D9}"/>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trans="1000" smoothness="0"/>
                    </a14:imgEffect>
                  </a14:imgLayer>
                </a14:imgProps>
              </a:ext>
              <a:ext uri="{28A0092B-C50C-407E-A947-70E740481C1C}">
                <a14:useLocalDpi xmlns:a14="http://schemas.microsoft.com/office/drawing/2010/main" val="0"/>
              </a:ext>
            </a:extLst>
          </a:blip>
          <a:stretch>
            <a:fillRect/>
          </a:stretch>
        </p:blipFill>
        <p:spPr>
          <a:xfrm>
            <a:off x="6752137" y="579327"/>
            <a:ext cx="5210175" cy="2478431"/>
          </a:xfrm>
          <a:prstGeom prst="rect">
            <a:avLst/>
          </a:prstGeom>
          <a:noFill/>
          <a:ln>
            <a:noFill/>
          </a:ln>
          <a:effectLst>
            <a:glow rad="127000">
              <a:schemeClr val="accent1">
                <a:alpha val="0"/>
              </a:schemeClr>
            </a:glow>
            <a:outerShdw blurRad="50800" dist="38100" dir="2700000" algn="tl" rotWithShape="0">
              <a:prstClr val="black"/>
            </a:outerShdw>
            <a:softEdge rad="0"/>
          </a:effectLst>
        </p:spPr>
      </p:pic>
      <p:sp>
        <p:nvSpPr>
          <p:cNvPr id="23" name="TextBox 22">
            <a:extLst>
              <a:ext uri="{FF2B5EF4-FFF2-40B4-BE49-F238E27FC236}">
                <a16:creationId xmlns:a16="http://schemas.microsoft.com/office/drawing/2014/main" id="{62F74CE4-A51C-4C49-BA15-50FCA967E2F2}"/>
              </a:ext>
            </a:extLst>
          </p:cNvPr>
          <p:cNvSpPr txBox="1"/>
          <p:nvPr/>
        </p:nvSpPr>
        <p:spPr>
          <a:xfrm>
            <a:off x="8181975" y="565040"/>
            <a:ext cx="3026093" cy="369332"/>
          </a:xfrm>
          <a:prstGeom prst="rect">
            <a:avLst/>
          </a:prstGeom>
          <a:noFill/>
        </p:spPr>
        <p:txBody>
          <a:bodyPr wrap="square" rtlCol="0">
            <a:spAutoFit/>
          </a:bodyPr>
          <a:lstStyle/>
          <a:p>
            <a:r>
              <a:rPr lang="en-IN" dirty="0">
                <a:solidFill>
                  <a:schemeClr val="bg1"/>
                </a:solidFill>
              </a:rPr>
              <a:t>IND VS PAK GDP SCORE</a:t>
            </a:r>
          </a:p>
        </p:txBody>
      </p:sp>
      <p:pic>
        <p:nvPicPr>
          <p:cNvPr id="25" name="Picture 24">
            <a:extLst>
              <a:ext uri="{FF2B5EF4-FFF2-40B4-BE49-F238E27FC236}">
                <a16:creationId xmlns:a16="http://schemas.microsoft.com/office/drawing/2014/main" id="{CC52D78A-25ED-4AF0-B1DF-A17A274673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983" y="3295650"/>
            <a:ext cx="5420082" cy="3434682"/>
          </a:xfrm>
          <a:prstGeom prst="rect">
            <a:avLst/>
          </a:prstGeom>
        </p:spPr>
      </p:pic>
      <p:pic>
        <p:nvPicPr>
          <p:cNvPr id="27" name="Picture 26">
            <a:extLst>
              <a:ext uri="{FF2B5EF4-FFF2-40B4-BE49-F238E27FC236}">
                <a16:creationId xmlns:a16="http://schemas.microsoft.com/office/drawing/2014/main" id="{97F35C23-7C74-4ED7-9573-0EE1887340DA}"/>
              </a:ext>
            </a:extLst>
          </p:cNvPr>
          <p:cNvPicPr>
            <a:picLocks noChangeAspect="1"/>
          </p:cNvPicPr>
          <p:nvPr/>
        </p:nvPicPr>
        <p:blipFill rotWithShape="1">
          <a:blip r:embed="rId8">
            <a:extLst>
              <a:ext uri="{28A0092B-C50C-407E-A947-70E740481C1C}">
                <a14:useLocalDpi xmlns:a14="http://schemas.microsoft.com/office/drawing/2010/main" val="0"/>
              </a:ext>
            </a:extLst>
          </a:blip>
          <a:srcRect t="5365" r="5619" b="4456"/>
          <a:stretch/>
        </p:blipFill>
        <p:spPr>
          <a:xfrm>
            <a:off x="6200775" y="3495675"/>
            <a:ext cx="6148955" cy="3362324"/>
          </a:xfrm>
          <a:prstGeom prst="rect">
            <a:avLst/>
          </a:prstGeom>
        </p:spPr>
      </p:pic>
      <p:sp>
        <p:nvSpPr>
          <p:cNvPr id="28" name="TextBox 27">
            <a:extLst>
              <a:ext uri="{FF2B5EF4-FFF2-40B4-BE49-F238E27FC236}">
                <a16:creationId xmlns:a16="http://schemas.microsoft.com/office/drawing/2014/main" id="{10A5C674-4ED2-4883-BC4A-4F5EE6D6371B}"/>
              </a:ext>
            </a:extLst>
          </p:cNvPr>
          <p:cNvSpPr txBox="1"/>
          <p:nvPr/>
        </p:nvSpPr>
        <p:spPr>
          <a:xfrm>
            <a:off x="1882999" y="3295650"/>
            <a:ext cx="1924050" cy="369332"/>
          </a:xfrm>
          <a:prstGeom prst="rect">
            <a:avLst/>
          </a:prstGeom>
          <a:solidFill>
            <a:schemeClr val="tx1"/>
          </a:solidFill>
        </p:spPr>
        <p:txBody>
          <a:bodyPr wrap="square" rtlCol="0">
            <a:spAutoFit/>
          </a:bodyPr>
          <a:lstStyle/>
          <a:p>
            <a:r>
              <a:rPr lang="en-IN" dirty="0">
                <a:solidFill>
                  <a:schemeClr val="bg1"/>
                </a:solidFill>
              </a:rPr>
              <a:t>WORLD GDP 2019</a:t>
            </a:r>
          </a:p>
        </p:txBody>
      </p:sp>
      <p:sp>
        <p:nvSpPr>
          <p:cNvPr id="29" name="TextBox 28">
            <a:extLst>
              <a:ext uri="{FF2B5EF4-FFF2-40B4-BE49-F238E27FC236}">
                <a16:creationId xmlns:a16="http://schemas.microsoft.com/office/drawing/2014/main" id="{39D8B67C-9431-4460-9D5D-D1F73D1D3B46}"/>
              </a:ext>
            </a:extLst>
          </p:cNvPr>
          <p:cNvSpPr txBox="1"/>
          <p:nvPr/>
        </p:nvSpPr>
        <p:spPr>
          <a:xfrm>
            <a:off x="6200774" y="6211668"/>
            <a:ext cx="2736058" cy="646331"/>
          </a:xfrm>
          <a:prstGeom prst="rect">
            <a:avLst/>
          </a:prstGeom>
          <a:solidFill>
            <a:schemeClr val="tx1"/>
          </a:solidFill>
        </p:spPr>
        <p:txBody>
          <a:bodyPr wrap="square" rtlCol="0">
            <a:spAutoFit/>
          </a:bodyPr>
          <a:lstStyle/>
          <a:p>
            <a:r>
              <a:rPr lang="en-IN" dirty="0">
                <a:solidFill>
                  <a:schemeClr val="bg1"/>
                </a:solidFill>
              </a:rPr>
              <a:t>TOP GDP SCORE EACH YEAR</a:t>
            </a:r>
          </a:p>
        </p:txBody>
      </p:sp>
    </p:spTree>
    <p:extLst>
      <p:ext uri="{BB962C8B-B14F-4D97-AF65-F5344CB8AC3E}">
        <p14:creationId xmlns:p14="http://schemas.microsoft.com/office/powerpoint/2010/main" val="15043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9782-BBC9-4006-8896-B6A95E0334E4}"/>
              </a:ext>
            </a:extLst>
          </p:cNvPr>
          <p:cNvSpPr>
            <a:spLocks noGrp="1"/>
          </p:cNvSpPr>
          <p:nvPr>
            <p:ph type="title"/>
          </p:nvPr>
        </p:nvSpPr>
        <p:spPr>
          <a:xfrm>
            <a:off x="1028700" y="-282051"/>
            <a:ext cx="10515600" cy="1260629"/>
          </a:xfrm>
        </p:spPr>
        <p:txBody>
          <a:bodyPr/>
          <a:lstStyle/>
          <a:p>
            <a:pPr algn="ctr"/>
            <a:r>
              <a:rPr lang="en-IN" dirty="0">
                <a:latin typeface="Algerian" panose="04020705040A02060702" pitchFamily="82" charset="0"/>
              </a:rPr>
              <a:t>	Prediction Model</a:t>
            </a:r>
          </a:p>
        </p:txBody>
      </p:sp>
      <p:pic>
        <p:nvPicPr>
          <p:cNvPr id="5" name="Content Placeholder 4">
            <a:extLst>
              <a:ext uri="{FF2B5EF4-FFF2-40B4-BE49-F238E27FC236}">
                <a16:creationId xmlns:a16="http://schemas.microsoft.com/office/drawing/2014/main" id="{FF472651-E74D-4525-B241-577629C8B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93442"/>
            <a:ext cx="10515600" cy="5397808"/>
          </a:xfrm>
        </p:spPr>
      </p:pic>
      <p:pic>
        <p:nvPicPr>
          <p:cNvPr id="7" name="Picture 6">
            <a:extLst>
              <a:ext uri="{FF2B5EF4-FFF2-40B4-BE49-F238E27FC236}">
                <a16:creationId xmlns:a16="http://schemas.microsoft.com/office/drawing/2014/main" id="{36DF5CC0-AE2A-4087-87C9-A2D52207A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275" y="2913846"/>
            <a:ext cx="7210811" cy="3864255"/>
          </a:xfrm>
          <a:prstGeom prst="rect">
            <a:avLst/>
          </a:prstGeom>
        </p:spPr>
      </p:pic>
    </p:spTree>
    <p:extLst>
      <p:ext uri="{BB962C8B-B14F-4D97-AF65-F5344CB8AC3E}">
        <p14:creationId xmlns:p14="http://schemas.microsoft.com/office/powerpoint/2010/main" val="384292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24C2-8DFA-4092-95E2-2DDE235EC130}"/>
              </a:ext>
            </a:extLst>
          </p:cNvPr>
          <p:cNvSpPr>
            <a:spLocks noGrp="1"/>
          </p:cNvSpPr>
          <p:nvPr>
            <p:ph type="title"/>
          </p:nvPr>
        </p:nvSpPr>
        <p:spPr>
          <a:xfrm>
            <a:off x="838200" y="-88777"/>
            <a:ext cx="10515600" cy="1171853"/>
          </a:xfrm>
        </p:spPr>
        <p:txBody>
          <a:bodyPr>
            <a:normAutofit/>
          </a:bodyPr>
          <a:lstStyle/>
          <a:p>
            <a:pPr algn="ctr"/>
            <a:r>
              <a:rPr lang="en-IN" sz="72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8F7A826F-AB5A-48FB-99DA-78D505270BA7}"/>
              </a:ext>
            </a:extLst>
          </p:cNvPr>
          <p:cNvSpPr>
            <a:spLocks noGrp="1"/>
          </p:cNvSpPr>
          <p:nvPr>
            <p:ph idx="1"/>
          </p:nvPr>
        </p:nvSpPr>
        <p:spPr>
          <a:xfrm>
            <a:off x="838200" y="990600"/>
            <a:ext cx="10515600" cy="5186363"/>
          </a:xfrm>
        </p:spPr>
        <p:txBody>
          <a:bodyPr>
            <a:normAutofit/>
          </a:bodyPr>
          <a:lstStyle/>
          <a:p>
            <a:r>
              <a:rPr lang="en-IN" sz="3600" dirty="0">
                <a:latin typeface="Arial" panose="020B0604020202020204" pitchFamily="34" charset="0"/>
                <a:cs typeface="Arial" panose="020B0604020202020204" pitchFamily="34" charset="0"/>
              </a:rPr>
              <a:t>We can conclude from the graphs that GDP Score of each country in increasing per year.</a:t>
            </a:r>
          </a:p>
          <a:p>
            <a:r>
              <a:rPr lang="en-IN" sz="3600" dirty="0">
                <a:latin typeface="Arial" panose="020B0604020202020204" pitchFamily="34" charset="0"/>
                <a:cs typeface="Arial" panose="020B0604020202020204" pitchFamily="34" charset="0"/>
              </a:rPr>
              <a:t>From the tree map of each year we can conclude that United States have been at the Top in GDP Score from year 1960-2019.</a:t>
            </a:r>
          </a:p>
          <a:p>
            <a:r>
              <a:rPr lang="en-IN" sz="3600" dirty="0">
                <a:latin typeface="Arial" panose="020B0604020202020204" pitchFamily="34" charset="0"/>
                <a:cs typeface="Arial" panose="020B0604020202020204" pitchFamily="34" charset="0"/>
              </a:rPr>
              <a:t>Particularly talking of India, we can see from the prediction score that their are high predictions of gradually raise in the GDP Score of India in the Future. </a:t>
            </a:r>
          </a:p>
        </p:txBody>
      </p:sp>
    </p:spTree>
    <p:extLst>
      <p:ext uri="{BB962C8B-B14F-4D97-AF65-F5344CB8AC3E}">
        <p14:creationId xmlns:p14="http://schemas.microsoft.com/office/powerpoint/2010/main" val="345239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398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Office Theme</vt:lpstr>
      <vt:lpstr>Jovac Project</vt:lpstr>
      <vt:lpstr>Data-Set</vt:lpstr>
      <vt:lpstr>Acknowledgements </vt:lpstr>
      <vt:lpstr>Description to the Data-set</vt:lpstr>
      <vt:lpstr>Task List</vt:lpstr>
      <vt:lpstr>Exploratory Data Analysis</vt:lpstr>
      <vt:lpstr>PowerPoint Presentation</vt:lpstr>
      <vt:lpstr> Prediction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Jovac Project</dc:title>
  <dc:creator>Janvi Gupta</dc:creator>
  <cp:lastModifiedBy>Janvi Gupta</cp:lastModifiedBy>
  <cp:revision>5</cp:revision>
  <dcterms:created xsi:type="dcterms:W3CDTF">2021-07-28T16:00:35Z</dcterms:created>
  <dcterms:modified xsi:type="dcterms:W3CDTF">2021-07-30T09:06:47Z</dcterms:modified>
</cp:coreProperties>
</file>