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60"/>
  </p:normalViewPr>
  <p:slideViewPr>
    <p:cSldViewPr snapToGrid="0">
      <p:cViewPr varScale="1">
        <p:scale>
          <a:sx n="74" d="100"/>
          <a:sy n="74"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122363"/>
            <a:ext cx="10363199" cy="2387600"/>
          </a:xfrm>
        </p:spPr>
        <p:txBody>
          <a:bodyPr anchor="b"/>
          <a:lstStyle>
            <a:lvl1pPr algn="ctr">
              <a:defRPr sz="6001"/>
            </a:lvl1pPr>
          </a:lstStyle>
          <a:p>
            <a:r>
              <a:rPr lang="en-US"/>
              <a:t>Click to edit Master title style</a:t>
            </a:r>
            <a:endParaRPr lang="en-US" dirty="0"/>
          </a:p>
        </p:txBody>
      </p:sp>
      <p:sp>
        <p:nvSpPr>
          <p:cNvPr id="3" name="Subtitle 2"/>
          <p:cNvSpPr>
            <a:spLocks noGrp="1"/>
          </p:cNvSpPr>
          <p:nvPr>
            <p:ph type="subTitle" idx="1"/>
          </p:nvPr>
        </p:nvSpPr>
        <p:spPr>
          <a:xfrm>
            <a:off x="1524002" y="3602040"/>
            <a:ext cx="9144001" cy="1655762"/>
          </a:xfrm>
        </p:spPr>
        <p:txBody>
          <a:bodyPr/>
          <a:lstStyle>
            <a:lvl1pPr marL="0" indent="0" algn="ctr">
              <a:buNone/>
              <a:defRPr sz="2401"/>
            </a:lvl1pPr>
            <a:lvl2pPr marL="457213" indent="0" algn="ctr">
              <a:buNone/>
              <a:defRPr sz="2000"/>
            </a:lvl2pPr>
            <a:lvl3pPr marL="914424" indent="0" algn="ctr">
              <a:buNone/>
              <a:defRPr sz="1800"/>
            </a:lvl3pPr>
            <a:lvl4pPr marL="1371637" indent="0" algn="ctr">
              <a:buNone/>
              <a:defRPr sz="1600"/>
            </a:lvl4pPr>
            <a:lvl5pPr marL="1828848" indent="0" algn="ctr">
              <a:buNone/>
              <a:defRPr sz="1600"/>
            </a:lvl5pPr>
            <a:lvl6pPr marL="2286060" indent="0" algn="ctr">
              <a:buNone/>
              <a:defRPr sz="1600"/>
            </a:lvl6pPr>
            <a:lvl7pPr marL="2743272" indent="0" algn="ctr">
              <a:buNone/>
              <a:defRPr sz="1600"/>
            </a:lvl7pPr>
            <a:lvl8pPr marL="3200483" indent="0" algn="ctr">
              <a:buNone/>
              <a:defRPr sz="1600"/>
            </a:lvl8pPr>
            <a:lvl9pPr marL="365769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14921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381705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306002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60702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1"/>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1">
                <a:solidFill>
                  <a:schemeClr val="tx1"/>
                </a:solidFill>
              </a:defRPr>
            </a:lvl1pPr>
            <a:lvl2pPr marL="457213" indent="0">
              <a:buNone/>
              <a:defRPr sz="2000">
                <a:solidFill>
                  <a:schemeClr val="tx1">
                    <a:tint val="75000"/>
                  </a:schemeClr>
                </a:solidFill>
              </a:defRPr>
            </a:lvl2pPr>
            <a:lvl3pPr marL="914424" indent="0">
              <a:buNone/>
              <a:defRPr sz="1800">
                <a:solidFill>
                  <a:schemeClr val="tx1">
                    <a:tint val="75000"/>
                  </a:schemeClr>
                </a:solidFill>
              </a:defRPr>
            </a:lvl3pPr>
            <a:lvl4pPr marL="1371637" indent="0">
              <a:buNone/>
              <a:defRPr sz="1600">
                <a:solidFill>
                  <a:schemeClr val="tx1">
                    <a:tint val="75000"/>
                  </a:schemeClr>
                </a:solidFill>
              </a:defRPr>
            </a:lvl4pPr>
            <a:lvl5pPr marL="1828848" indent="0">
              <a:buNone/>
              <a:defRPr sz="1600">
                <a:solidFill>
                  <a:schemeClr val="tx1">
                    <a:tint val="75000"/>
                  </a:schemeClr>
                </a:solidFill>
              </a:defRPr>
            </a:lvl5pPr>
            <a:lvl6pPr marL="2286060" indent="0">
              <a:buNone/>
              <a:defRPr sz="1600">
                <a:solidFill>
                  <a:schemeClr val="tx1">
                    <a:tint val="75000"/>
                  </a:schemeClr>
                </a:solidFill>
              </a:defRPr>
            </a:lvl6pPr>
            <a:lvl7pPr marL="2743272" indent="0">
              <a:buNone/>
              <a:defRPr sz="1600">
                <a:solidFill>
                  <a:schemeClr val="tx1">
                    <a:tint val="75000"/>
                  </a:schemeClr>
                </a:solidFill>
              </a:defRPr>
            </a:lvl7pPr>
            <a:lvl8pPr marL="3200483" indent="0">
              <a:buNone/>
              <a:defRPr sz="1600">
                <a:solidFill>
                  <a:schemeClr val="tx1">
                    <a:tint val="75000"/>
                  </a:schemeClr>
                </a:solidFill>
              </a:defRPr>
            </a:lvl8pPr>
            <a:lvl9pPr marL="365769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7F70E7-D9EA-4A28-8D63-3B9314799110}"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945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7"/>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7"/>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F70E7-D9EA-4A28-8D63-3B9314799110}"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2501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7"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1" b="1"/>
            </a:lvl1pPr>
            <a:lvl2pPr marL="457213" indent="0">
              <a:buNone/>
              <a:defRPr sz="2000" b="1"/>
            </a:lvl2pPr>
            <a:lvl3pPr marL="914424" indent="0">
              <a:buNone/>
              <a:defRPr sz="1800" b="1"/>
            </a:lvl3pPr>
            <a:lvl4pPr marL="1371637" indent="0">
              <a:buNone/>
              <a:defRPr sz="1600" b="1"/>
            </a:lvl4pPr>
            <a:lvl5pPr marL="1828848" indent="0">
              <a:buNone/>
              <a:defRPr sz="1600" b="1"/>
            </a:lvl5pPr>
            <a:lvl6pPr marL="2286060" indent="0">
              <a:buNone/>
              <a:defRPr sz="1600" b="1"/>
            </a:lvl6pPr>
            <a:lvl7pPr marL="2743272" indent="0">
              <a:buNone/>
              <a:defRPr sz="1600" b="1"/>
            </a:lvl7pPr>
            <a:lvl8pPr marL="3200483" indent="0">
              <a:buNone/>
              <a:defRPr sz="1600" b="1"/>
            </a:lvl8pPr>
            <a:lvl9pPr marL="365769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9" cy="823912"/>
          </a:xfrm>
        </p:spPr>
        <p:txBody>
          <a:bodyPr anchor="b"/>
          <a:lstStyle>
            <a:lvl1pPr marL="0" indent="0">
              <a:buNone/>
              <a:defRPr sz="2401" b="1"/>
            </a:lvl1pPr>
            <a:lvl2pPr marL="457213" indent="0">
              <a:buNone/>
              <a:defRPr sz="2000" b="1"/>
            </a:lvl2pPr>
            <a:lvl3pPr marL="914424" indent="0">
              <a:buNone/>
              <a:defRPr sz="1800" b="1"/>
            </a:lvl3pPr>
            <a:lvl4pPr marL="1371637" indent="0">
              <a:buNone/>
              <a:defRPr sz="1600" b="1"/>
            </a:lvl4pPr>
            <a:lvl5pPr marL="1828848" indent="0">
              <a:buNone/>
              <a:defRPr sz="1600" b="1"/>
            </a:lvl5pPr>
            <a:lvl6pPr marL="2286060" indent="0">
              <a:buNone/>
              <a:defRPr sz="1600" b="1"/>
            </a:lvl6pPr>
            <a:lvl7pPr marL="2743272" indent="0">
              <a:buNone/>
              <a:defRPr sz="1600" b="1"/>
            </a:lvl7pPr>
            <a:lvl8pPr marL="3200483" indent="0">
              <a:buNone/>
              <a:defRPr sz="1600" b="1"/>
            </a:lvl8pPr>
            <a:lvl9pPr marL="365769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6"/>
            <a:ext cx="518318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F70E7-D9EA-4A28-8D63-3B9314799110}"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85557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F70E7-D9EA-4A28-8D63-3B9314799110}"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163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70E7-D9EA-4A28-8D63-3B9314799110}"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89955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1"/>
            </a:lvl1pPr>
          </a:lstStyle>
          <a:p>
            <a:r>
              <a:rPr lang="en-US"/>
              <a:t>Click to edit Master title style</a:t>
            </a:r>
            <a:endParaRPr lang="en-US" dirty="0"/>
          </a:p>
        </p:txBody>
      </p:sp>
      <p:sp>
        <p:nvSpPr>
          <p:cNvPr id="3" name="Content Placeholder 2"/>
          <p:cNvSpPr>
            <a:spLocks noGrp="1"/>
          </p:cNvSpPr>
          <p:nvPr>
            <p:ph idx="1"/>
          </p:nvPr>
        </p:nvSpPr>
        <p:spPr>
          <a:xfrm>
            <a:off x="5183189" y="987428"/>
            <a:ext cx="6172200" cy="4873625"/>
          </a:xfrm>
        </p:spPr>
        <p:txBody>
          <a:bodyPr/>
          <a:lstStyle>
            <a:lvl1pPr>
              <a:defRPr sz="3201"/>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13" indent="0">
              <a:buNone/>
              <a:defRPr sz="1400"/>
            </a:lvl2pPr>
            <a:lvl3pPr marL="914424" indent="0">
              <a:buNone/>
              <a:defRPr sz="1199"/>
            </a:lvl3pPr>
            <a:lvl4pPr marL="1371637" indent="0">
              <a:buNone/>
              <a:defRPr sz="1001"/>
            </a:lvl4pPr>
            <a:lvl5pPr marL="1828848" indent="0">
              <a:buNone/>
              <a:defRPr sz="1001"/>
            </a:lvl5pPr>
            <a:lvl6pPr marL="2286060" indent="0">
              <a:buNone/>
              <a:defRPr sz="1001"/>
            </a:lvl6pPr>
            <a:lvl7pPr marL="2743272" indent="0">
              <a:buNone/>
              <a:defRPr sz="1001"/>
            </a:lvl7pPr>
            <a:lvl8pPr marL="3200483" indent="0">
              <a:buNone/>
              <a:defRPr sz="1001"/>
            </a:lvl8pPr>
            <a:lvl9pPr marL="3657695"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517F70E7-D9EA-4A28-8D63-3B9314799110}"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54759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1"/>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9" y="987428"/>
            <a:ext cx="6172200" cy="4873625"/>
          </a:xfrm>
        </p:spPr>
        <p:txBody>
          <a:bodyPr anchor="t"/>
          <a:lstStyle>
            <a:lvl1pPr marL="0" indent="0">
              <a:buNone/>
              <a:defRPr sz="3201"/>
            </a:lvl1pPr>
            <a:lvl2pPr marL="457213" indent="0">
              <a:buNone/>
              <a:defRPr sz="2800"/>
            </a:lvl2pPr>
            <a:lvl3pPr marL="914424" indent="0">
              <a:buNone/>
              <a:defRPr sz="2401"/>
            </a:lvl3pPr>
            <a:lvl4pPr marL="1371637" indent="0">
              <a:buNone/>
              <a:defRPr sz="2000"/>
            </a:lvl4pPr>
            <a:lvl5pPr marL="1828848" indent="0">
              <a:buNone/>
              <a:defRPr sz="2000"/>
            </a:lvl5pPr>
            <a:lvl6pPr marL="2286060" indent="0">
              <a:buNone/>
              <a:defRPr sz="2000"/>
            </a:lvl6pPr>
            <a:lvl7pPr marL="2743272" indent="0">
              <a:buNone/>
              <a:defRPr sz="2000"/>
            </a:lvl7pPr>
            <a:lvl8pPr marL="3200483" indent="0">
              <a:buNone/>
              <a:defRPr sz="2000"/>
            </a:lvl8pPr>
            <a:lvl9pPr marL="365769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13" indent="0">
              <a:buNone/>
              <a:defRPr sz="1400"/>
            </a:lvl2pPr>
            <a:lvl3pPr marL="914424" indent="0">
              <a:buNone/>
              <a:defRPr sz="1199"/>
            </a:lvl3pPr>
            <a:lvl4pPr marL="1371637" indent="0">
              <a:buNone/>
              <a:defRPr sz="1001"/>
            </a:lvl4pPr>
            <a:lvl5pPr marL="1828848" indent="0">
              <a:buNone/>
              <a:defRPr sz="1001"/>
            </a:lvl5pPr>
            <a:lvl6pPr marL="2286060" indent="0">
              <a:buNone/>
              <a:defRPr sz="1001"/>
            </a:lvl6pPr>
            <a:lvl7pPr marL="2743272" indent="0">
              <a:buNone/>
              <a:defRPr sz="1001"/>
            </a:lvl7pPr>
            <a:lvl8pPr marL="3200483" indent="0">
              <a:buNone/>
              <a:defRPr sz="1001"/>
            </a:lvl8pPr>
            <a:lvl9pPr marL="3657695"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517F70E7-D9EA-4A28-8D63-3B9314799110}"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9314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7"/>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199">
                <a:solidFill>
                  <a:schemeClr val="tx1">
                    <a:tint val="75000"/>
                  </a:schemeClr>
                </a:solidFill>
              </a:defRPr>
            </a:lvl1pPr>
          </a:lstStyle>
          <a:p>
            <a:fld id="{517F70E7-D9EA-4A28-8D63-3B9314799110}" type="datetimeFigureOut">
              <a:rPr lang="en-US" smtClean="0"/>
              <a:t>3/19/2023</a:t>
            </a:fld>
            <a:endParaRPr lang="en-US"/>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199">
                <a:solidFill>
                  <a:schemeClr val="tx1">
                    <a:tint val="75000"/>
                  </a:schemeClr>
                </a:solidFill>
              </a:defRPr>
            </a:lvl1pPr>
          </a:lstStyle>
          <a:p>
            <a:fld id="{7392CF0F-B527-4F54-A683-86FDA52EB1B7}" type="slidenum">
              <a:rPr lang="en-US" smtClean="0"/>
              <a:t>‹#›</a:t>
            </a:fld>
            <a:endParaRPr lang="en-US"/>
          </a:p>
        </p:txBody>
      </p:sp>
    </p:spTree>
    <p:extLst>
      <p:ext uri="{BB962C8B-B14F-4D97-AF65-F5344CB8AC3E}">
        <p14:creationId xmlns:p14="http://schemas.microsoft.com/office/powerpoint/2010/main" val="1113699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2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4" rtl="0" eaLnBrk="1" latinLnBrk="0" hangingPunct="1">
        <a:lnSpc>
          <a:spcPct val="90000"/>
        </a:lnSpc>
        <a:spcBef>
          <a:spcPts val="500"/>
        </a:spcBef>
        <a:buFont typeface="Arial" panose="020B0604020202020204" pitchFamily="34" charset="0"/>
        <a:buChar char="•"/>
        <a:defRPr sz="2401" kern="1200">
          <a:solidFill>
            <a:schemeClr val="tx1"/>
          </a:solidFill>
          <a:latin typeface="+mn-lt"/>
          <a:ea typeface="+mn-ea"/>
          <a:cs typeface="+mn-cs"/>
        </a:defRPr>
      </a:lvl2pPr>
      <a:lvl3pPr marL="1143030" indent="-228605" algn="l" defTabSz="91442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2"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4"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7"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8"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90"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01"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4" rtl="0" eaLnBrk="1" latinLnBrk="0" hangingPunct="1">
        <a:defRPr sz="1800" kern="1200">
          <a:solidFill>
            <a:schemeClr val="tx1"/>
          </a:solidFill>
          <a:latin typeface="+mn-lt"/>
          <a:ea typeface="+mn-ea"/>
          <a:cs typeface="+mn-cs"/>
        </a:defRPr>
      </a:lvl1pPr>
      <a:lvl2pPr marL="457213" algn="l" defTabSz="914424" rtl="0" eaLnBrk="1" latinLnBrk="0" hangingPunct="1">
        <a:defRPr sz="1800" kern="1200">
          <a:solidFill>
            <a:schemeClr val="tx1"/>
          </a:solidFill>
          <a:latin typeface="+mn-lt"/>
          <a:ea typeface="+mn-ea"/>
          <a:cs typeface="+mn-cs"/>
        </a:defRPr>
      </a:lvl2pPr>
      <a:lvl3pPr marL="914424" algn="l" defTabSz="914424" rtl="0" eaLnBrk="1" latinLnBrk="0" hangingPunct="1">
        <a:defRPr sz="1800" kern="1200">
          <a:solidFill>
            <a:schemeClr val="tx1"/>
          </a:solidFill>
          <a:latin typeface="+mn-lt"/>
          <a:ea typeface="+mn-ea"/>
          <a:cs typeface="+mn-cs"/>
        </a:defRPr>
      </a:lvl3pPr>
      <a:lvl4pPr marL="1371637" algn="l" defTabSz="914424" rtl="0" eaLnBrk="1" latinLnBrk="0" hangingPunct="1">
        <a:defRPr sz="1800" kern="1200">
          <a:solidFill>
            <a:schemeClr val="tx1"/>
          </a:solidFill>
          <a:latin typeface="+mn-lt"/>
          <a:ea typeface="+mn-ea"/>
          <a:cs typeface="+mn-cs"/>
        </a:defRPr>
      </a:lvl4pPr>
      <a:lvl5pPr marL="1828848" algn="l" defTabSz="914424" rtl="0" eaLnBrk="1" latinLnBrk="0" hangingPunct="1">
        <a:defRPr sz="1800" kern="1200">
          <a:solidFill>
            <a:schemeClr val="tx1"/>
          </a:solidFill>
          <a:latin typeface="+mn-lt"/>
          <a:ea typeface="+mn-ea"/>
          <a:cs typeface="+mn-cs"/>
        </a:defRPr>
      </a:lvl5pPr>
      <a:lvl6pPr marL="2286060" algn="l" defTabSz="914424" rtl="0" eaLnBrk="1" latinLnBrk="0" hangingPunct="1">
        <a:defRPr sz="1800" kern="1200">
          <a:solidFill>
            <a:schemeClr val="tx1"/>
          </a:solidFill>
          <a:latin typeface="+mn-lt"/>
          <a:ea typeface="+mn-ea"/>
          <a:cs typeface="+mn-cs"/>
        </a:defRPr>
      </a:lvl6pPr>
      <a:lvl7pPr marL="2743272" algn="l" defTabSz="914424" rtl="0" eaLnBrk="1" latinLnBrk="0" hangingPunct="1">
        <a:defRPr sz="1800" kern="1200">
          <a:solidFill>
            <a:schemeClr val="tx1"/>
          </a:solidFill>
          <a:latin typeface="+mn-lt"/>
          <a:ea typeface="+mn-ea"/>
          <a:cs typeface="+mn-cs"/>
        </a:defRPr>
      </a:lvl7pPr>
      <a:lvl8pPr marL="3200483" algn="l" defTabSz="914424" rtl="0" eaLnBrk="1" latinLnBrk="0" hangingPunct="1">
        <a:defRPr sz="1800" kern="1200">
          <a:solidFill>
            <a:schemeClr val="tx1"/>
          </a:solidFill>
          <a:latin typeface="+mn-lt"/>
          <a:ea typeface="+mn-ea"/>
          <a:cs typeface="+mn-cs"/>
        </a:defRPr>
      </a:lvl8pPr>
      <a:lvl9pPr marL="3657695" algn="l" defTabSz="9144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3" name="Rectangle 52"/>
          <p:cNvSpPr/>
          <p:nvPr/>
        </p:nvSpPr>
        <p:spPr>
          <a:xfrm>
            <a:off x="2985301" y="1099841"/>
            <a:ext cx="6661619" cy="448713"/>
          </a:xfrm>
          <a:prstGeom prst="rect">
            <a:avLst/>
          </a:prstGeom>
        </p:spPr>
        <p:txBody>
          <a:bodyPr wrap="square">
            <a:spAutoFit/>
          </a:bodyPr>
          <a:lstStyle/>
          <a:p>
            <a:pPr algn="ctr" defTabSz="293340">
              <a:lnSpc>
                <a:spcPct val="107000"/>
              </a:lnSpc>
              <a:spcAft>
                <a:spcPts val="513"/>
              </a:spcAft>
            </a:pPr>
            <a:r>
              <a:rPr lang="en-US" sz="1100" b="1" spc="-1" dirty="0">
                <a:solidFill>
                  <a:srgbClr val="FF0000"/>
                </a:solidFill>
              </a:rPr>
              <a:t>HOUSING LOAN PROGNOSIS USING</a:t>
            </a:r>
            <a:r>
              <a:rPr lang="en-US" sz="1000" b="1" spc="-1" dirty="0">
                <a:solidFill>
                  <a:srgbClr val="FF0000"/>
                </a:solidFill>
              </a:rPr>
              <a:t> </a:t>
            </a:r>
            <a:r>
              <a:rPr lang="en-US" sz="1100" b="1" spc="-1" dirty="0">
                <a:solidFill>
                  <a:srgbClr val="FF0000"/>
                </a:solidFill>
              </a:rPr>
              <a:t>VARIOUS MACHINE LEARNING TECHNIQUES</a:t>
            </a:r>
            <a:endParaRPr lang="en-US" sz="800" b="1" strike="noStrike" spc="-1" dirty="0">
              <a:solidFill>
                <a:srgbClr val="FF0000"/>
              </a:solidFill>
            </a:endParaRPr>
          </a:p>
          <a:p>
            <a:pPr algn="ctr" defTabSz="293340">
              <a:lnSpc>
                <a:spcPct val="107000"/>
              </a:lnSpc>
              <a:spcAft>
                <a:spcPts val="513"/>
              </a:spcAft>
            </a:pP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5" name="Rectangle 54"/>
          <p:cNvSpPr/>
          <p:nvPr/>
        </p:nvSpPr>
        <p:spPr>
          <a:xfrm>
            <a:off x="3646412" y="1441746"/>
            <a:ext cx="1141448" cy="447815"/>
          </a:xfrm>
          <a:prstGeom prst="rect">
            <a:avLst/>
          </a:prstGeom>
        </p:spPr>
        <p:txBody>
          <a:bodyPr wrap="square">
            <a:spAutoFit/>
          </a:bodyPr>
          <a:lstStyle/>
          <a:p>
            <a:pPr algn="r" defTabSz="293340"/>
            <a:r>
              <a:rPr lang="en-US" sz="1155" dirty="0">
                <a:solidFill>
                  <a:prstClr val="black"/>
                </a:solidFill>
                <a:latin typeface="Calibri" panose="020F0502020204030204"/>
              </a:rPr>
              <a:t>Jashwanthi S 312319104053</a:t>
            </a:r>
          </a:p>
        </p:txBody>
      </p:sp>
      <p:sp>
        <p:nvSpPr>
          <p:cNvPr id="74" name="Rectangle 73"/>
          <p:cNvSpPr/>
          <p:nvPr/>
        </p:nvSpPr>
        <p:spPr>
          <a:xfrm>
            <a:off x="7523449" y="1409597"/>
            <a:ext cx="1309666" cy="447815"/>
          </a:xfrm>
          <a:prstGeom prst="rect">
            <a:avLst/>
          </a:prstGeom>
        </p:spPr>
        <p:txBody>
          <a:bodyPr wrap="square">
            <a:spAutoFit/>
          </a:bodyPr>
          <a:lstStyle/>
          <a:p>
            <a:pPr defTabSz="293340"/>
            <a:r>
              <a:rPr lang="en-US" sz="1155" dirty="0">
                <a:solidFill>
                  <a:prstClr val="black"/>
                </a:solidFill>
                <a:latin typeface="Calibri" panose="020F0502020204030204"/>
              </a:rPr>
              <a:t>Jane </a:t>
            </a:r>
            <a:r>
              <a:rPr lang="en-US" sz="1155" dirty="0" err="1">
                <a:solidFill>
                  <a:prstClr val="black"/>
                </a:solidFill>
                <a:latin typeface="Calibri" panose="020F0502020204030204"/>
              </a:rPr>
              <a:t>Sanjeevini</a:t>
            </a:r>
            <a:r>
              <a:rPr lang="en-US" sz="1155" dirty="0">
                <a:solidFill>
                  <a:prstClr val="black"/>
                </a:solidFill>
                <a:latin typeface="Calibri" panose="020F0502020204030204"/>
              </a:rPr>
              <a:t> R 312319104053</a:t>
            </a:r>
          </a:p>
        </p:txBody>
      </p:sp>
      <p:sp>
        <p:nvSpPr>
          <p:cNvPr id="75" name="Text Box 13"/>
          <p:cNvSpPr txBox="1"/>
          <p:nvPr/>
        </p:nvSpPr>
        <p:spPr>
          <a:xfrm>
            <a:off x="5792669" y="1816513"/>
            <a:ext cx="592805" cy="171119"/>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Calibri" panose="020F0502020204030204" pitchFamily="34" charset="0"/>
              </a:rPr>
              <a:t>ABSTRACT</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293340">
              <a:lnSpc>
                <a:spcPct val="107000"/>
              </a:lnSpc>
              <a:spcAft>
                <a:spcPts val="513"/>
              </a:spcAft>
            </a:pPr>
            <a:r>
              <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77" name="Text Box 11"/>
          <p:cNvSpPr txBox="1"/>
          <p:nvPr/>
        </p:nvSpPr>
        <p:spPr>
          <a:xfrm>
            <a:off x="1142526" y="2608302"/>
            <a:ext cx="1252835"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INTRODUCTION</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8" name="Rectangle 57"/>
          <p:cNvSpPr/>
          <p:nvPr/>
        </p:nvSpPr>
        <p:spPr>
          <a:xfrm>
            <a:off x="405120" y="2807064"/>
            <a:ext cx="2727648" cy="2454518"/>
          </a:xfrm>
          <a:prstGeom prst="rect">
            <a:avLst/>
          </a:prstGeom>
        </p:spPr>
        <p:txBody>
          <a:bodyPr wrap="square">
            <a:spAutoFit/>
          </a:bodyPr>
          <a:lstStyle/>
          <a:p>
            <a:pPr algn="l" fontAlgn="base"/>
            <a:r>
              <a:rPr lang="en-US" sz="1100" b="0" i="0" dirty="0">
                <a:solidFill>
                  <a:srgbClr val="273239"/>
                </a:solidFill>
                <a:effectLst/>
              </a:rPr>
              <a:t>Loans are the major requirement of the modern world. By this only, Banks get a major part of the total profit. It is beneficial for students to manage their education and living expenses, and for people to buy any kind of luxury like houses, cars, etc.</a:t>
            </a:r>
          </a:p>
          <a:p>
            <a:pPr fontAlgn="base"/>
            <a:r>
              <a:rPr lang="en-US" sz="1100" b="0" i="0" dirty="0">
                <a:solidFill>
                  <a:srgbClr val="273239"/>
                </a:solidFill>
                <a:effectLst/>
              </a:rPr>
              <a:t>But when it comes to deciding whether the applicant’s profile is relevant to be granted </a:t>
            </a:r>
            <a:r>
              <a:rPr lang="en-US" sz="1100" dirty="0">
                <a:solidFill>
                  <a:srgbClr val="273239"/>
                </a:solidFill>
              </a:rPr>
              <a:t>with</a:t>
            </a:r>
            <a:r>
              <a:rPr lang="en-US" sz="800" b="0" i="0" dirty="0">
                <a:solidFill>
                  <a:srgbClr val="273239"/>
                </a:solidFill>
                <a:effectLst/>
              </a:rPr>
              <a:t> </a:t>
            </a:r>
            <a:r>
              <a:rPr lang="en-US" sz="1100" b="0" i="0" dirty="0">
                <a:solidFill>
                  <a:srgbClr val="273239"/>
                </a:solidFill>
                <a:effectLst/>
              </a:rPr>
              <a:t>loan or not. Banks have to look after many aspects. So, here we will be using Machine Learning with python to ease their work and predict whether the candidate’s profile is relevant or not using key </a:t>
            </a:r>
            <a:r>
              <a:rPr lang="en-US" sz="1100" b="0" i="0" dirty="0" smtClean="0">
                <a:solidFill>
                  <a:srgbClr val="273239"/>
                </a:solidFill>
                <a:effectLst/>
              </a:rPr>
              <a:t>features.</a:t>
            </a:r>
            <a:endParaRPr lang="en-US" sz="1050" b="0" i="0" dirty="0">
              <a:solidFill>
                <a:srgbClr val="273239"/>
              </a:solidFill>
              <a:effectLst/>
            </a:endParaRPr>
          </a:p>
          <a:p>
            <a:pPr algn="l" fontAlgn="base"/>
            <a:endParaRPr lang="en-US" sz="1050" dirty="0">
              <a:solidFill>
                <a:prstClr val="black"/>
              </a:solidFill>
              <a:ea typeface="Calibri" panose="020F0502020204030204" pitchFamily="34" charset="0"/>
              <a:cs typeface="Times New Roman" panose="02020603050405020304" pitchFamily="18" charset="0"/>
            </a:endParaRPr>
          </a:p>
        </p:txBody>
      </p:sp>
      <p:sp>
        <p:nvSpPr>
          <p:cNvPr id="60" name="Rectangle 59"/>
          <p:cNvSpPr/>
          <p:nvPr/>
        </p:nvSpPr>
        <p:spPr>
          <a:xfrm>
            <a:off x="3219464" y="2841107"/>
            <a:ext cx="2793077" cy="3718326"/>
          </a:xfrm>
          <a:prstGeom prst="rect">
            <a:avLst/>
          </a:prstGeom>
        </p:spPr>
        <p:txBody>
          <a:bodyPr wrap="square">
            <a:spAutoFit/>
          </a:bodyPr>
          <a:lstStyle/>
          <a:p>
            <a:pPr algn="just" defTabSz="293340">
              <a:lnSpc>
                <a:spcPct val="107000"/>
              </a:lnSpc>
              <a:spcAft>
                <a:spcPts val="513"/>
              </a:spcAft>
            </a:pPr>
            <a:r>
              <a:rPr 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Data collection : </a:t>
            </a:r>
            <a:r>
              <a:rPr lang="en-US" sz="1100" dirty="0">
                <a:latin typeface="Calibri" panose="020F0502020204030204" pitchFamily="34" charset="0"/>
                <a:ea typeface="Calibri" panose="020F0502020204030204" pitchFamily="34" charset="0"/>
                <a:cs typeface="Times New Roman" panose="02020603050405020304" pitchFamily="18" charset="0"/>
              </a:rPr>
              <a:t>The dataset gathered for forecasting loan default customers includes  13 features. The response variable is loan status and remaining data is used to check whether the loan can be approved or not.</a:t>
            </a:r>
          </a:p>
          <a:p>
            <a:pPr algn="just" defTabSz="293340">
              <a:lnSpc>
                <a:spcPct val="107000"/>
              </a:lnSpc>
              <a:spcAft>
                <a:spcPts val="513"/>
              </a:spcAft>
            </a:pPr>
            <a:r>
              <a:rPr 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Data preprocessing : </a:t>
            </a:r>
            <a:r>
              <a:rPr lang="en-IN" sz="1100" dirty="0">
                <a:effectLst/>
                <a:ea typeface="Calibri" panose="020F0502020204030204" pitchFamily="34" charset="0"/>
              </a:rPr>
              <a:t>To ensure optimal performance of the model, the following techniques were deployed; Normalization, Handling missing data, Handling categorial data and outliers.</a:t>
            </a:r>
          </a:p>
          <a:p>
            <a:pPr algn="just" defTabSz="293340">
              <a:lnSpc>
                <a:spcPct val="107000"/>
              </a:lnSpc>
              <a:spcAft>
                <a:spcPts val="513"/>
              </a:spcAft>
            </a:pPr>
            <a:r>
              <a:rPr lang="en-IN" sz="1100" dirty="0">
                <a:solidFill>
                  <a:srgbClr val="FF0000"/>
                </a:solidFill>
                <a:ea typeface="Calibri" panose="020F0502020204030204" pitchFamily="34" charset="0"/>
              </a:rPr>
              <a:t>Building model : </a:t>
            </a:r>
            <a:r>
              <a:rPr lang="en-US" sz="1100" dirty="0">
                <a:ea typeface="Calibri" panose="020F0502020204030204" pitchFamily="34" charset="0"/>
              </a:rPr>
              <a:t>Once the data is in usable shape after splitting, then its time to train the model using various Machine Learning Techniques like random forest , decision tree, KNN model and gradient boost classifier and compare which has high accuracy.</a:t>
            </a:r>
          </a:p>
          <a:p>
            <a:pPr algn="just" defTabSz="293340">
              <a:lnSpc>
                <a:spcPct val="107000"/>
              </a:lnSpc>
              <a:spcAft>
                <a:spcPts val="513"/>
              </a:spcAft>
            </a:pPr>
            <a:r>
              <a:rPr lang="en-US" sz="1100" dirty="0">
                <a:solidFill>
                  <a:srgbClr val="FF0000"/>
                </a:solidFill>
                <a:effectLst/>
                <a:ea typeface="Calibri" panose="020F0502020204030204" pitchFamily="34" charset="0"/>
              </a:rPr>
              <a:t>Prediction: </a:t>
            </a:r>
            <a:r>
              <a:rPr lang="en-US" sz="1100" dirty="0">
                <a:effectLst/>
                <a:ea typeface="Calibri" panose="020F0502020204030204" pitchFamily="34" charset="0"/>
              </a:rPr>
              <a:t>After integrating model with the website , user can predict the output by filling out the inputs</a:t>
            </a:r>
            <a:endParaRPr lang="en-IN" sz="1100" dirty="0">
              <a:effectLst/>
              <a:ea typeface="Calibri" panose="020F0502020204030204" pitchFamily="34" charset="0"/>
            </a:endParaRPr>
          </a:p>
        </p:txBody>
      </p:sp>
      <p:sp>
        <p:nvSpPr>
          <p:cNvPr id="61" name="Rectangle 60"/>
          <p:cNvSpPr/>
          <p:nvPr/>
        </p:nvSpPr>
        <p:spPr>
          <a:xfrm>
            <a:off x="5950484" y="2817929"/>
            <a:ext cx="3145930" cy="1714572"/>
          </a:xfrm>
          <a:prstGeom prst="rect">
            <a:avLst/>
          </a:prstGeom>
        </p:spPr>
        <p:txBody>
          <a:bodyPr wrap="square">
            <a:spAutoFit/>
          </a:bodyPr>
          <a:lstStyle/>
          <a:p>
            <a:pPr algn="just" defTabSz="293340">
              <a:lnSpc>
                <a:spcPct val="107000"/>
              </a:lnSpc>
            </a:pPr>
            <a:r>
              <a:rPr lang="en-US" sz="1100" dirty="0">
                <a:solidFill>
                  <a:srgbClr val="FF0000"/>
                </a:solidFill>
                <a:ea typeface="Calibri" panose="020F0502020204030204" pitchFamily="34" charset="0"/>
                <a:cs typeface="Times New Roman" panose="02020603050405020304" pitchFamily="18" charset="0"/>
              </a:rPr>
              <a:t>Random forest Algorithm: </a:t>
            </a:r>
            <a:r>
              <a:rPr lang="en-IN" sz="1100" dirty="0">
                <a:effectLst/>
                <a:ea typeface="Calibri" panose="020F0502020204030204" pitchFamily="34" charset="0"/>
                <a:cs typeface="Times New Roman" panose="02020603050405020304" pitchFamily="18" charset="0"/>
              </a:rPr>
              <a:t>An approach to characterization involves constructing an enormous number of Decision trees over the duration and obtaining the class that would be the mode of the classes produced by the independent tree. Random Forest has the highest accuracy compared to all models , hence it is deployed.</a:t>
            </a:r>
          </a:p>
          <a:p>
            <a:pPr algn="just" defTabSz="293340">
              <a:lnSpc>
                <a:spcPct val="107000"/>
              </a:lnSpc>
            </a:pPr>
            <a:endParaRPr lang="en-US" sz="1100" dirty="0">
              <a:solidFill>
                <a:srgbClr val="FF0000"/>
              </a:solidFill>
              <a:ea typeface="Calibri" panose="020F0502020204030204" pitchFamily="34" charset="0"/>
              <a:cs typeface="Times New Roman" panose="02020603050405020304" pitchFamily="18" charset="0"/>
            </a:endParaRPr>
          </a:p>
          <a:p>
            <a:pPr algn="just" defTabSz="293340">
              <a:lnSpc>
                <a:spcPct val="107000"/>
              </a:lnSpc>
            </a:pPr>
            <a:endParaRPr lang="en-US" sz="1100" dirty="0">
              <a:solidFill>
                <a:prstClr val="black"/>
              </a:solidFill>
              <a:ea typeface="Calibri" panose="020F0502020204030204" pitchFamily="34" charset="0"/>
              <a:cs typeface="Times New Roman" panose="02020603050405020304" pitchFamily="18" charset="0"/>
            </a:endParaRPr>
          </a:p>
        </p:txBody>
      </p:sp>
      <p:sp>
        <p:nvSpPr>
          <p:cNvPr id="86" name="Text Box 23"/>
          <p:cNvSpPr txBox="1"/>
          <p:nvPr/>
        </p:nvSpPr>
        <p:spPr>
          <a:xfrm>
            <a:off x="9374029" y="5204372"/>
            <a:ext cx="2254300"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CONCLUSION</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p:cNvSpPr/>
          <p:nvPr/>
        </p:nvSpPr>
        <p:spPr>
          <a:xfrm>
            <a:off x="9165892" y="5370703"/>
            <a:ext cx="2986910" cy="1171154"/>
          </a:xfrm>
          <a:prstGeom prst="rect">
            <a:avLst/>
          </a:prstGeom>
        </p:spPr>
        <p:txBody>
          <a:bodyPr wrap="square">
            <a:spAutoFit/>
          </a:bodyPr>
          <a:lstStyle/>
          <a:p>
            <a:pPr algn="just" defTabSz="293340">
              <a:lnSpc>
                <a:spcPct val="107000"/>
              </a:lnSpc>
              <a:spcAft>
                <a:spcPts val="513"/>
              </a:spcAft>
            </a:pPr>
            <a:r>
              <a:rPr lang="en-US" sz="1100" dirty="0">
                <a:latin typeface="Calibri" panose="020F0502020204030204" pitchFamily="34" charset="0"/>
                <a:cs typeface="Calibri" panose="020F0502020204030204" pitchFamily="34" charset="0"/>
              </a:rPr>
              <a:t>From the proper view of analysis this system can be used perfect for detection of clients who are eligible for approval of loan. The software is working perfect and can be used for all banking requirements. This system is more secure and reliable.</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8" name="Text Box 14"/>
          <p:cNvSpPr txBox="1"/>
          <p:nvPr/>
        </p:nvSpPr>
        <p:spPr>
          <a:xfrm>
            <a:off x="4942996" y="2608301"/>
            <a:ext cx="2297883"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MATERIALS AND METHODOLOGY</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9" name="Text Box 15"/>
          <p:cNvSpPr txBox="1"/>
          <p:nvPr/>
        </p:nvSpPr>
        <p:spPr>
          <a:xfrm>
            <a:off x="9755245" y="2577415"/>
            <a:ext cx="1252835"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RESULT</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46144" y="1937212"/>
            <a:ext cx="10685853" cy="627736"/>
          </a:xfrm>
          <a:prstGeom prst="rect">
            <a:avLst/>
          </a:prstGeom>
        </p:spPr>
        <p:txBody>
          <a:bodyPr wrap="square">
            <a:spAutoFit/>
          </a:bodyPr>
          <a:lstStyle/>
          <a:p>
            <a:pPr lvl="0" algn="just" defTabSz="293340">
              <a:lnSpc>
                <a:spcPct val="107000"/>
              </a:lnSpc>
              <a:spcAft>
                <a:spcPts val="513"/>
              </a:spcAft>
            </a:pPr>
            <a:r>
              <a:rPr lang="en-US" sz="1100" dirty="0">
                <a:latin typeface="Calibri" panose="020F0502020204030204" pitchFamily="34" charset="0"/>
                <a:cs typeface="Calibri" panose="020F0502020204030204" pitchFamily="34" charset="0"/>
              </a:rPr>
              <a:t>Over the last decade, digital credit has been the fastest growing financial innovation. credit risk models based on machine Learning algorithms provide a higher level of accuracy. This project takes data of previous customers to whom on a set of parameters loans were approved. The machine learning model is then trained on that record to get accurate results. The performance of the machine learning models are then compared and the best machine learning algorithm is selected to predict the loan default.</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863823" y="1382340"/>
            <a:ext cx="613103" cy="623998"/>
          </a:xfrm>
          <a:prstGeom prst="rect">
            <a:avLst/>
          </a:prstGeom>
        </p:spPr>
      </p:pic>
      <p:pic>
        <p:nvPicPr>
          <p:cNvPr id="1026" name="Picture 2" descr="Image result for profile photo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5741" y="1384923"/>
            <a:ext cx="613103" cy="623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496925"/>
            <a:ext cx="12192000" cy="369332"/>
          </a:xfrm>
          <a:prstGeom prst="rect">
            <a:avLst/>
          </a:prstGeom>
          <a:solidFill>
            <a:schemeClr val="tx1"/>
          </a:solidFill>
        </p:spPr>
        <p:txBody>
          <a:bodyPr wrap="square" rtlCol="0">
            <a:spAutoFit/>
          </a:bodyPr>
          <a:lstStyle/>
          <a:p>
            <a:pPr algn="ctr"/>
            <a:r>
              <a:rPr lang="en-US" sz="900" dirty="0">
                <a:solidFill>
                  <a:srgbClr val="FFC000"/>
                </a:solidFill>
              </a:rPr>
              <a:t>Department of Computer Science and Engineering, </a:t>
            </a:r>
            <a:r>
              <a:rPr lang="en-US" sz="900" dirty="0" smtClean="0">
                <a:solidFill>
                  <a:srgbClr val="FFC000"/>
                </a:solidFill>
              </a:rPr>
              <a:t>St. Joseph’s </a:t>
            </a:r>
            <a:r>
              <a:rPr lang="en-US" sz="900" dirty="0">
                <a:solidFill>
                  <a:srgbClr val="FFC000"/>
                </a:solidFill>
              </a:rPr>
              <a:t>College of Engineering, OMR, Chennai – 119.</a:t>
            </a:r>
          </a:p>
          <a:p>
            <a:pPr algn="r"/>
            <a:r>
              <a:rPr lang="en-US" sz="900" dirty="0">
                <a:solidFill>
                  <a:srgbClr val="FFC000"/>
                </a:solidFill>
              </a:rPr>
              <a:t>- Dr. </a:t>
            </a:r>
            <a:r>
              <a:rPr lang="en-US" sz="900" dirty="0" err="1" smtClean="0">
                <a:solidFill>
                  <a:srgbClr val="FFC000"/>
                </a:solidFill>
              </a:rPr>
              <a:t>P.Naveen</a:t>
            </a:r>
            <a:r>
              <a:rPr lang="en-US" sz="900" dirty="0" smtClean="0">
                <a:solidFill>
                  <a:srgbClr val="FFC000"/>
                </a:solidFill>
              </a:rPr>
              <a:t>, </a:t>
            </a:r>
            <a:r>
              <a:rPr lang="en-US" sz="900" dirty="0">
                <a:solidFill>
                  <a:srgbClr val="FFC000"/>
                </a:solidFill>
              </a:rPr>
              <a:t>M.E, </a:t>
            </a:r>
            <a:r>
              <a:rPr lang="en-US" sz="900" dirty="0" err="1">
                <a:solidFill>
                  <a:srgbClr val="FFC000"/>
                </a:solidFill>
              </a:rPr>
              <a:t>Ph.D</a:t>
            </a:r>
            <a:r>
              <a:rPr lang="en-US" sz="900" dirty="0">
                <a:solidFill>
                  <a:srgbClr val="FFC000"/>
                </a:solidFill>
              </a:rPr>
              <a:t>  </a:t>
            </a:r>
            <a:endParaRPr lang="en-US" sz="1100" dirty="0">
              <a:solidFill>
                <a:srgbClr val="FFC000"/>
              </a:solidFill>
            </a:endParaRPr>
          </a:p>
        </p:txBody>
      </p:sp>
      <p:pic>
        <p:nvPicPr>
          <p:cNvPr id="4" name="Picture 3">
            <a:extLst>
              <a:ext uri="{FF2B5EF4-FFF2-40B4-BE49-F238E27FC236}">
                <a16:creationId xmlns:a16="http://schemas.microsoft.com/office/drawing/2014/main" xmlns="" id="{9E14238A-F5E8-4009-4831-84CD801AA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91"/>
            <a:ext cx="12192000" cy="1164306"/>
          </a:xfrm>
          <a:prstGeom prst="rect">
            <a:avLst/>
          </a:prstGeom>
        </p:spPr>
      </p:pic>
      <p:pic>
        <p:nvPicPr>
          <p:cNvPr id="3" name="Picture 2">
            <a:extLst>
              <a:ext uri="{FF2B5EF4-FFF2-40B4-BE49-F238E27FC236}">
                <a16:creationId xmlns:a16="http://schemas.microsoft.com/office/drawing/2014/main" xmlns="" id="{0133CCD0-07C2-238D-3403-0D835C84878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2465" y="1375410"/>
            <a:ext cx="613102" cy="634012"/>
          </a:xfrm>
          <a:prstGeom prst="rect">
            <a:avLst/>
          </a:prstGeom>
          <a:noFill/>
          <a:ln>
            <a:noFill/>
          </a:ln>
        </p:spPr>
      </p:pic>
      <p:pic>
        <p:nvPicPr>
          <p:cNvPr id="5" name="Picture 4">
            <a:extLst>
              <a:ext uri="{FF2B5EF4-FFF2-40B4-BE49-F238E27FC236}">
                <a16:creationId xmlns:a16="http://schemas.microsoft.com/office/drawing/2014/main" xmlns="" id="{D1FE882B-5F7D-1220-9692-BCB92E86D47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1235" y="1367161"/>
            <a:ext cx="613102" cy="636850"/>
          </a:xfrm>
          <a:prstGeom prst="rect">
            <a:avLst/>
          </a:prstGeom>
          <a:noFill/>
          <a:ln>
            <a:noFill/>
          </a:ln>
        </p:spPr>
      </p:pic>
      <p:pic>
        <p:nvPicPr>
          <p:cNvPr id="14" name="Picture 13">
            <a:extLst>
              <a:ext uri="{FF2B5EF4-FFF2-40B4-BE49-F238E27FC236}">
                <a16:creationId xmlns:a16="http://schemas.microsoft.com/office/drawing/2014/main" xmlns="" id="{66FE31AD-5752-ECBB-D310-34CAC36026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7187" y="4144341"/>
            <a:ext cx="3124059" cy="2333738"/>
          </a:xfrm>
          <a:prstGeom prst="rect">
            <a:avLst/>
          </a:prstGeom>
        </p:spPr>
      </p:pic>
      <p:sp>
        <p:nvSpPr>
          <p:cNvPr id="19" name="TextBox 18">
            <a:extLst>
              <a:ext uri="{FF2B5EF4-FFF2-40B4-BE49-F238E27FC236}">
                <a16:creationId xmlns:a16="http://schemas.microsoft.com/office/drawing/2014/main" xmlns="" id="{47715850-DAF5-B0EE-B072-C62F45649EA7}"/>
              </a:ext>
            </a:extLst>
          </p:cNvPr>
          <p:cNvSpPr txBox="1"/>
          <p:nvPr/>
        </p:nvSpPr>
        <p:spPr>
          <a:xfrm>
            <a:off x="9286716" y="2874877"/>
            <a:ext cx="2704116" cy="1107996"/>
          </a:xfrm>
          <a:prstGeom prst="rect">
            <a:avLst/>
          </a:prstGeom>
          <a:noFill/>
        </p:spPr>
        <p:txBody>
          <a:bodyPr wrap="square">
            <a:spAutoFit/>
          </a:bodyPr>
          <a:lstStyle/>
          <a:p>
            <a:r>
              <a:rPr lang="en-US" sz="1100" dirty="0"/>
              <a:t>This research utilized state-of-the-art machine learning methods to build credible and accurate prediction model. Our models achieved high performance accuracy based on the precision and recall metrics, with the R.F. model achieving a 93% score. </a:t>
            </a:r>
          </a:p>
        </p:txBody>
      </p:sp>
      <p:pic>
        <p:nvPicPr>
          <p:cNvPr id="8" name="Picture 7"/>
          <p:cNvPicPr>
            <a:picLocks noChangeAspect="1"/>
          </p:cNvPicPr>
          <p:nvPr/>
        </p:nvPicPr>
        <p:blipFill rotWithShape="1">
          <a:blip r:embed="rId8" cstate="print">
            <a:extLst>
              <a:ext uri="{28A0092B-C50C-407E-A947-70E740481C1C}">
                <a14:useLocalDpi xmlns:a14="http://schemas.microsoft.com/office/drawing/2010/main" val="0"/>
              </a:ext>
            </a:extLst>
          </a:blip>
          <a:srcRect r="1281"/>
          <a:stretch/>
        </p:blipFill>
        <p:spPr>
          <a:xfrm>
            <a:off x="9374028" y="3952779"/>
            <a:ext cx="2540101" cy="1156316"/>
          </a:xfrm>
          <a:prstGeom prst="rect">
            <a:avLst/>
          </a:prstGeom>
        </p:spPr>
      </p:pic>
      <p:pic>
        <p:nvPicPr>
          <p:cNvPr id="26" name="Picture 25"/>
          <p:cNvPicPr/>
          <p:nvPr/>
        </p:nvPicPr>
        <p:blipFill>
          <a:blip r:embed="rId9" cstate="print">
            <a:extLst>
              <a:ext uri="{28A0092B-C50C-407E-A947-70E740481C1C}">
                <a14:useLocalDpi xmlns:a14="http://schemas.microsoft.com/office/drawing/2010/main" val="0"/>
              </a:ext>
            </a:extLst>
          </a:blip>
          <a:stretch>
            <a:fillRect/>
          </a:stretch>
        </p:blipFill>
        <p:spPr>
          <a:xfrm>
            <a:off x="328417" y="5085592"/>
            <a:ext cx="2691781" cy="1348900"/>
          </a:xfrm>
          <a:prstGeom prst="rect">
            <a:avLst/>
          </a:prstGeom>
        </p:spPr>
      </p:pic>
    </p:spTree>
    <p:extLst>
      <p:ext uri="{BB962C8B-B14F-4D97-AF65-F5344CB8AC3E}">
        <p14:creationId xmlns:p14="http://schemas.microsoft.com/office/powerpoint/2010/main" val="35300618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497</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1_Office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Microsoft account</cp:lastModifiedBy>
  <cp:revision>15</cp:revision>
  <dcterms:created xsi:type="dcterms:W3CDTF">2023-03-15T08:18:49Z</dcterms:created>
  <dcterms:modified xsi:type="dcterms:W3CDTF">2023-03-19T09:55:01Z</dcterms:modified>
</cp:coreProperties>
</file>