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B8539C0C-3E14-1D91-2879-EE5B471BA90B}">
  <a:tblStyle styleId="{B8539C0C-3E14-1D91-2879-EE5B471BA90B}" styleName="Medium Style 3 - Accent 3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25400">
              <a:solidFill>
                <a:schemeClr val="dk1"/>
              </a:solidFill>
            </a:ln>
          </a:top>
          <a:bottom>
            <a:ln w="25400">
              <a:solidFill>
                <a:schemeClr val="dk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  <a:fill>
          <a:solidFill>
            <a:schemeClr val="dk1">
              <a:tint val="20000"/>
            </a:schemeClr>
          </a:solidFill>
        </a:fill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Style>
        <a:tcBdr>
          <a:top>
            <a:ln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 hidden="0"/>
          <p:cNvSpPr/>
          <p:nvPr isPhoto="0"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6" hidden="0"/>
          <p:cNvGrpSpPr/>
          <p:nvPr isPhoto="0" userDrawn="1"/>
        </p:nvGrpSpPr>
        <p:grpSpPr bwMode="auto"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 hidden="0"/>
            <p:cNvGrpSpPr/>
            <p:nvPr isPhoto="0" userDrawn="0"/>
          </p:nvGrpSpPr>
          <p:grpSpPr bwMode="auto"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 hidden="0"/>
              <p:cNvSpPr/>
              <p:nvPr isPhoto="0" userDrawn="0"/>
            </p:nvSpPr>
            <p:spPr bwMode="auto"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 fill="norm" stroke="1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Freeform: Shape 15" hidden="0"/>
              <p:cNvSpPr/>
              <p:nvPr isPhoto="0" userDrawn="0"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fill="norm" stroke="1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ight Triangle 16" hidden="0"/>
              <p:cNvSpPr/>
              <p:nvPr isPhoto="0" userDrawn="0"/>
            </p:nvSpPr>
            <p:spPr bwMode="auto">
              <a:xfrm rot="16199999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ight Triangle 17" hidden="0"/>
              <p:cNvSpPr/>
              <p:nvPr isPhoto="0" userDrawn="0"/>
            </p:nvSpPr>
            <p:spPr bwMode="auto">
              <a:xfrm rot="16199999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ight Triangle 18" hidden="0"/>
              <p:cNvSpPr/>
              <p:nvPr isPhoto="0" userDrawn="0"/>
            </p:nvSpPr>
            <p:spPr bwMode="auto">
              <a:xfrm rot="16199999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Freeform: Shape 19" hidden="0"/>
              <p:cNvSpPr/>
              <p:nvPr isPhoto="0" userDrawn="0"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fill="norm" stroke="1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9" name="Freeform: Shape 12" hidden="0"/>
            <p:cNvSpPr/>
            <p:nvPr isPhoto="0" userDrawn="0"/>
          </p:nvSpPr>
          <p:spPr bwMode="auto"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: Shape 9" hidden="0"/>
            <p:cNvSpPr/>
            <p:nvPr isPhoto="0" userDrawn="0"/>
          </p:nvSpPr>
          <p:spPr bwMode="auto"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 fill="norm" stroke="1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: Shape 12" hidden="0"/>
            <p:cNvSpPr/>
            <p:nvPr isPhoto="0" userDrawn="0"/>
          </p:nvSpPr>
          <p:spPr bwMode="auto"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 hidden="0"/>
            <p:cNvGrpSpPr/>
            <p:nvPr isPhoto="0" userDrawn="0"/>
          </p:nvGrpSpPr>
          <p:grpSpPr bwMode="auto"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 hidden="0"/>
              <p:cNvSpPr/>
              <p:nvPr isPhoto="0" userDrawn="0"/>
            </p:nvSpPr>
            <p:spPr bwMode="auto"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fill="norm" stroke="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: Shape 12" hidden="0"/>
              <p:cNvSpPr/>
              <p:nvPr isPhoto="0" userDrawn="0"/>
            </p:nvSpPr>
            <p:spPr bwMode="auto"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fill="norm" stroke="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1"/>
          </p:nvPr>
        </p:nvSpPr>
        <p:spPr bwMode="auto"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>
                <a:solidFill>
                  <a:schemeClr val="accent2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Content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20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5 Category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" name="Picture Placeholder 8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1" name="Picture Placeholder 8" hidden="0"/>
          <p:cNvSpPr>
            <a:spLocks noGrp="1"/>
          </p:cNvSpPr>
          <p:nvPr isPhoto="0" userDrawn="0">
            <p:ph type="pic" sz="quarter" idx="14" hasCustomPrompt="0"/>
          </p:nvPr>
        </p:nvSpPr>
        <p:spPr bwMode="auto"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2" name="Picture Placeholder 8" hidden="0"/>
          <p:cNvSpPr>
            <a:spLocks noGrp="1"/>
          </p:cNvSpPr>
          <p:nvPr isPhoto="0" userDrawn="0">
            <p:ph type="pic" sz="quarter" idx="15" hasCustomPrompt="0"/>
          </p:nvPr>
        </p:nvSpPr>
        <p:spPr bwMode="auto"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3" name="Picture Placeholder 8" hidden="0"/>
          <p:cNvSpPr>
            <a:spLocks noGrp="1"/>
          </p:cNvSpPr>
          <p:nvPr isPhoto="0" userDrawn="0">
            <p:ph type="pic" sz="quarter" idx="16" hasCustomPrompt="0"/>
          </p:nvPr>
        </p:nvSpPr>
        <p:spPr bwMode="auto"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4" name="Picture Placeholder 8" hidden="0"/>
          <p:cNvSpPr>
            <a:spLocks noGrp="1"/>
          </p:cNvSpPr>
          <p:nvPr isPhoto="0" userDrawn="0">
            <p:ph type="pic" sz="quarter" idx="17" hasCustomPrompt="0"/>
          </p:nvPr>
        </p:nvSpPr>
        <p:spPr bwMode="auto">
          <a:xfrm>
            <a:off x="995428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6" name="Text Placeholder 22" hidden="0"/>
          <p:cNvSpPr>
            <a:spLocks noGrp="1"/>
          </p:cNvSpPr>
          <p:nvPr isPhoto="0" userDrawn="0">
            <p:ph type="body" sz="quarter" idx="18" hasCustomPrompt="0"/>
          </p:nvPr>
        </p:nvSpPr>
        <p:spPr bwMode="auto"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Text Placeholder 22" hidden="0"/>
          <p:cNvSpPr>
            <a:spLocks noGrp="1"/>
          </p:cNvSpPr>
          <p:nvPr isPhoto="0" userDrawn="0">
            <p:ph type="body" sz="quarter" idx="19" hasCustomPrompt="0"/>
          </p:nvPr>
        </p:nvSpPr>
        <p:spPr bwMode="auto"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8" name="Text Placeholder 22" hidden="0"/>
          <p:cNvSpPr>
            <a:spLocks noGrp="1"/>
          </p:cNvSpPr>
          <p:nvPr isPhoto="0" userDrawn="0">
            <p:ph type="body" sz="quarter" idx="20" hasCustomPrompt="0"/>
          </p:nvPr>
        </p:nvSpPr>
        <p:spPr bwMode="auto"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9" name="Text Placeholder 22" hidden="0"/>
          <p:cNvSpPr>
            <a:spLocks noGrp="1"/>
          </p:cNvSpPr>
          <p:nvPr isPhoto="0" userDrawn="0">
            <p:ph type="body" sz="quarter" idx="21" hasCustomPrompt="0"/>
          </p:nvPr>
        </p:nvSpPr>
        <p:spPr bwMode="auto"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0" name="Text Placeholder 22" hidden="0"/>
          <p:cNvSpPr>
            <a:spLocks noGrp="1"/>
          </p:cNvSpPr>
          <p:nvPr isPhoto="0" userDrawn="0">
            <p:ph type="body" sz="quarter" idx="22" hasCustomPrompt="0"/>
          </p:nvPr>
        </p:nvSpPr>
        <p:spPr bwMode="auto">
          <a:xfrm>
            <a:off x="969596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7" name="Straight Connector 6" hidden="0"/>
          <p:cNvCxnSpPr>
            <a:cxnSpLocks/>
          </p:cNvCxnSpPr>
          <p:nvPr isPhoto="0" userDrawn="1"/>
        </p:nvCxnSpPr>
        <p:spPr bwMode="auto"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hidden="0"/>
          <p:cNvCxnSpPr>
            <a:cxnSpLocks/>
          </p:cNvCxnSpPr>
          <p:nvPr isPhoto="0" userDrawn="1"/>
        </p:nvCxnSpPr>
        <p:spPr bwMode="auto"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hidden="0"/>
          <p:cNvCxnSpPr>
            <a:cxnSpLocks/>
          </p:cNvCxnSpPr>
          <p:nvPr isPhoto="0" userDrawn="1"/>
        </p:nvCxnSpPr>
        <p:spPr bwMode="auto"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hidden="0"/>
          <p:cNvCxnSpPr>
            <a:cxnSpLocks/>
          </p:cNvCxnSpPr>
          <p:nvPr isPhoto="0" userDrawn="1"/>
        </p:nvCxnSpPr>
        <p:spPr bwMode="auto"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 hidden="0"/>
          <p:cNvCxnSpPr>
            <a:cxnSpLocks/>
          </p:cNvCxnSpPr>
          <p:nvPr isPhoto="0" userDrawn="1"/>
        </p:nvCxnSpPr>
        <p:spPr bwMode="auto"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hoto + 3 Section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 hidden="0"/>
          <p:cNvSpPr>
            <a:spLocks noGrp="1"/>
          </p:cNvSpPr>
          <p:nvPr isPhoto="0" userDrawn="0">
            <p:ph type="body" sz="quarter" idx="18" hasCustomPrompt="0"/>
          </p:nvPr>
        </p:nvSpPr>
        <p:spPr bwMode="auto"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13" name="Picture Placeholder 12" hidden="0"/>
          <p:cNvSpPr>
            <a:spLocks noGrp="1"/>
          </p:cNvSpPr>
          <p:nvPr isPhoto="0" userDrawn="0"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  <p:sp>
        <p:nvSpPr>
          <p:cNvPr id="36" name="Text Placeholder 22" hidden="0"/>
          <p:cNvSpPr>
            <a:spLocks noGrp="1"/>
          </p:cNvSpPr>
          <p:nvPr isPhoto="0" userDrawn="0">
            <p:ph type="body" sz="quarter" idx="20" hasCustomPrompt="0"/>
          </p:nvPr>
        </p:nvSpPr>
        <p:spPr bwMode="auto"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7" name="Text Placeholder 22" hidden="0"/>
          <p:cNvSpPr>
            <a:spLocks noGrp="1"/>
          </p:cNvSpPr>
          <p:nvPr isPhoto="0" userDrawn="0">
            <p:ph type="body" sz="quarter" idx="21" hasCustomPrompt="0"/>
          </p:nvPr>
        </p:nvSpPr>
        <p:spPr bwMode="auto"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hoto + Text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 hidden="0"/>
          <p:cNvSpPr>
            <a:spLocks noGrp="1"/>
          </p:cNvSpPr>
          <p:nvPr isPhoto="0" userDrawn="0">
            <p:ph type="body" sz="quarter" idx="18" hasCustomPrompt="0"/>
          </p:nvPr>
        </p:nvSpPr>
        <p:spPr bwMode="auto"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13" name="Picture Placeholder 12" hidden="0"/>
          <p:cNvSpPr>
            <a:spLocks noGrp="1"/>
          </p:cNvSpPr>
          <p:nvPr isPhoto="0" userDrawn="0"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icture with Caption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20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1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with Caption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21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 23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25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: Shape 23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ank You 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 hidden="0"/>
          <p:cNvSpPr/>
          <p:nvPr isPhoto="0"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 hidden="0"/>
          <p:cNvSpPr/>
          <p:nvPr isPhoto="0" userDrawn="0"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fill="norm" stroke="1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 hidden="0"/>
          <p:cNvSpPr/>
          <p:nvPr isPhoto="0" userDrawn="0"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 hidden="0"/>
          <p:cNvSpPr/>
          <p:nvPr isPhoto="0" userDrawn="0"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5" hidden="0"/>
          <p:cNvGrpSpPr/>
          <p:nvPr isPhoto="0" userDrawn="1"/>
        </p:nvGrpSpPr>
        <p:grpSpPr bwMode="auto"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 hidden="0"/>
            <p:cNvSpPr/>
            <p:nvPr isPhoto="0" userDrawn="1"/>
          </p:nvSpPr>
          <p:spPr bwMode="auto">
            <a:xfrm rot="16199999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ight Triangle 17" hidden="0"/>
            <p:cNvSpPr/>
            <p:nvPr isPhoto="0" userDrawn="1"/>
          </p:nvSpPr>
          <p:spPr bwMode="auto">
            <a:xfrm rot="16199999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ight Triangle 18" hidden="0"/>
            <p:cNvSpPr/>
            <p:nvPr isPhoto="0" userDrawn="1"/>
          </p:nvSpPr>
          <p:spPr bwMode="auto">
            <a:xfrm rot="16199999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 hidden="0"/>
          <p:cNvSpPr>
            <a:spLocks noGrp="1"/>
          </p:cNvSpPr>
          <p:nvPr isPhoto="0" userDrawn="1">
            <p:ph type="ctrTitle" hasCustomPrompt="1"/>
          </p:nvPr>
        </p:nvSpPr>
        <p:spPr bwMode="auto"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ank You 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 hidden="0"/>
          <p:cNvSpPr/>
          <p:nvPr isPhoto="0"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 hidden="0"/>
          <p:cNvSpPr/>
          <p:nvPr isPhoto="0" userDrawn="0"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fill="norm" stroke="1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 hidden="0"/>
          <p:cNvSpPr/>
          <p:nvPr isPhoto="0" userDrawn="0"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 hidden="0"/>
          <p:cNvSpPr/>
          <p:nvPr isPhoto="0" userDrawn="0"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1">
            <p:ph type="ctrTitle" hasCustomPrompt="1"/>
          </p:nvPr>
        </p:nvSpPr>
        <p:spPr bwMode="auto"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  <p:sp>
        <p:nvSpPr>
          <p:cNvPr id="35" name="Freeform: Shape 34" hidden="0"/>
          <p:cNvSpPr/>
          <p:nvPr isPhoto="0" userDrawn="1"/>
        </p:nvSpPr>
        <p:spPr bwMode="auto"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 fill="norm" stroke="1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: Shape 31" hidden="0"/>
          <p:cNvSpPr/>
          <p:nvPr isPhoto="0" userDrawn="1"/>
        </p:nvSpPr>
        <p:spPr bwMode="auto"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 fill="norm" stroke="1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 hidden="0"/>
          <p:cNvSpPr/>
          <p:nvPr isPhoto="0" userDrawn="1"/>
        </p:nvSpPr>
        <p:spPr bwMode="auto"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 fill="norm" stroke="1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 hidden="0"/>
          <p:cNvSpPr/>
          <p:nvPr isPhoto="0"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 fill="norm" stroke="1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8" hidden="0"/>
          <p:cNvSpPr/>
          <p:nvPr isPhoto="0" userDrawn="1"/>
        </p:nvSpPr>
        <p:spPr bwMode="auto">
          <a:xfrm rot="16199999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fill="norm" stroke="1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 hidden="0"/>
          <p:cNvSpPr/>
          <p:nvPr isPhoto="0" userDrawn="1"/>
        </p:nvSpPr>
        <p:spPr bwMode="auto"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2700000">
            <a:off x="9668984" y="1404391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 fill="norm" stroke="1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: Shape 12" hidden="0"/>
          <p:cNvSpPr/>
          <p:nvPr isPhoto="0" userDrawn="1"/>
        </p:nvSpPr>
        <p:spPr bwMode="auto">
          <a:xfrm rot="8099999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 fill="norm" stroke="1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13" hidden="0"/>
          <p:cNvSpPr/>
          <p:nvPr isPhoto="0"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fill="norm" stroke="1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 hidden="0"/>
          <p:cNvSpPr/>
          <p:nvPr isPhoto="0"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fill="norm" stroke="1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6" name="Group 15" hidden="0"/>
          <p:cNvGrpSpPr/>
          <p:nvPr isPhoto="0" userDrawn="1"/>
        </p:nvGrpSpPr>
        <p:grpSpPr bwMode="auto">
          <a:xfrm rot="16199999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 hidden="0"/>
            <p:cNvSpPr/>
            <p:nvPr isPhoto="0" userDrawn="0"/>
          </p:nvSpPr>
          <p:spPr bwMode="auto"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: Shape 17" hidden="0"/>
            <p:cNvSpPr/>
            <p:nvPr isPhoto="0" userDrawn="0"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18" hidden="0"/>
          <p:cNvGrpSpPr/>
          <p:nvPr isPhoto="0" userDrawn="1"/>
        </p:nvGrpSpPr>
        <p:grpSpPr bwMode="auto">
          <a:xfrm rot="16199999">
            <a:off x="1992859" y="-497210"/>
            <a:ext cx="818398" cy="986162"/>
            <a:chOff x="10945855" y="7317025"/>
            <a:chExt cx="2483924" cy="2993104"/>
          </a:xfrm>
        </p:grpSpPr>
        <p:sp>
          <p:nvSpPr>
            <p:cNvPr id="20" name="Freeform: Shape 19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: Shape 20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23" name="Title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lt 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 hidden="0"/>
          <p:cNvSpPr/>
          <p:nvPr isPhoto="0"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 hidden="0"/>
          <p:cNvSpPr/>
          <p:nvPr isPhoto="0" userDrawn="1"/>
        </p:nvSpPr>
        <p:spPr bwMode="auto">
          <a:xfrm rot="16199999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fill="norm" stroke="1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 hidden="0"/>
          <p:cNvSpPr/>
          <p:nvPr isPhoto="0" userDrawn="1"/>
        </p:nvSpPr>
        <p:spPr bwMode="auto">
          <a:xfrm rot="16199999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fill="norm" stroke="1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 hidden="0"/>
          <p:cNvGrpSpPr/>
          <p:nvPr isPhoto="0" userDrawn="1"/>
        </p:nvGrpSpPr>
        <p:grpSpPr bwMode="auto">
          <a:xfrm>
            <a:off x="9776075" y="2057401"/>
            <a:ext cx="4413559" cy="3934444"/>
            <a:chOff x="9222436" y="1088097"/>
            <a:chExt cx="5433318" cy="4843502"/>
          </a:xfrm>
        </p:grpSpPr>
        <p:sp>
          <p:nvSpPr>
            <p:cNvPr id="27" name="Freeform: Shape 26" hidden="0"/>
            <p:cNvSpPr/>
            <p:nvPr isPhoto="0" userDrawn="0"/>
          </p:nvSpPr>
          <p:spPr bwMode="auto"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 fill="norm" stroke="1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: Shape 27" hidden="0"/>
            <p:cNvSpPr/>
            <p:nvPr isPhoto="0" userDrawn="0"/>
          </p:nvSpPr>
          <p:spPr bwMode="auto">
            <a:xfrm rot="8099999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 fill="norm" stroke="1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Freeform: Shape 28" hidden="0"/>
          <p:cNvSpPr/>
          <p:nvPr isPhoto="0"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fill="norm" stroke="1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 hidden="0"/>
          <p:cNvSpPr/>
          <p:nvPr isPhoto="0"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fill="norm" stroke="1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1" name="Group 30" hidden="0"/>
          <p:cNvGrpSpPr/>
          <p:nvPr isPhoto="0" userDrawn="1"/>
        </p:nvGrpSpPr>
        <p:grpSpPr bwMode="auto">
          <a:xfrm rot="16199999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 hidden="0"/>
            <p:cNvSpPr/>
            <p:nvPr isPhoto="0" userDrawn="0"/>
          </p:nvSpPr>
          <p:spPr bwMode="auto"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Freeform: Shape 32" hidden="0"/>
            <p:cNvSpPr/>
            <p:nvPr isPhoto="0" userDrawn="0"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 hidden="0"/>
          <p:cNvSpPr/>
          <p:nvPr isPhoto="0"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 hidden="0"/>
          <p:cNvSpPr/>
          <p:nvPr isPhoto="0" userDrawn="1"/>
        </p:nvSpPr>
        <p:spPr bwMode="auto">
          <a:xfrm rot="16199999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fill="norm" stroke="1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 hidden="0"/>
          <p:cNvSpPr/>
          <p:nvPr isPhoto="0" userDrawn="1"/>
        </p:nvSpPr>
        <p:spPr bwMode="auto">
          <a:xfrm rot="16199999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fill="norm" stroke="1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 hidden="0"/>
          <p:cNvSpPr/>
          <p:nvPr isPhoto="0" userDrawn="1"/>
        </p:nvSpPr>
        <p:spPr bwMode="auto"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itle 1" hidden="0"/>
          <p:cNvSpPr txBox="1"/>
          <p:nvPr isPhoto="0" userDrawn="1"/>
        </p:nvSpPr>
        <p:spPr bwMode="auto"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GB" sz="3600" b="0" i="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8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Quote</a:t>
            </a:r>
            <a:endParaRPr/>
          </a:p>
        </p:txBody>
      </p:sp>
      <p:sp>
        <p:nvSpPr>
          <p:cNvPr id="19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+ Text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" name="Text Placeholder 22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Only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 Only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7" name="Text Placeholder 6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ontent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 hidden="0"/>
          <p:cNvSpPr/>
          <p:nvPr isPhoto="0"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 hidden="0"/>
          <p:cNvSpPr/>
          <p:nvPr isPhoto="0"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15" name="Group 14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2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44500" y="2505074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475412" y="2505074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  <p:sp>
        <p:nvSpPr>
          <p:cNvPr id="5" name="Rectangle 4" hidden="0"/>
          <p:cNvSpPr/>
          <p:nvPr isPhoto="0" userDrawn="1"/>
        </p:nvSpPr>
        <p:spPr bwMode="auto"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9" hidden="0"/>
          <p:cNvSpPr/>
          <p:nvPr isPhoto="0" userDrawn="1"/>
        </p:nvSpPr>
        <p:spPr bwMode="auto"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17" hidden="0"/>
          <p:cNvSpPr/>
          <p:nvPr isPhoto="0"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11" hidden="0"/>
          <p:cNvSpPr/>
          <p:nvPr isPhoto="0" userDrawn="1"/>
        </p:nvSpPr>
        <p:spPr bwMode="auto">
          <a:xfrm rot="16199999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7" hidden="0"/>
          <p:cNvSpPr/>
          <p:nvPr isPhoto="0" userDrawn="1"/>
        </p:nvSpPr>
        <p:spPr bwMode="auto">
          <a:xfrm rot="16199999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 hidden="0"/>
          <p:cNvSpPr txBox="1"/>
          <p:nvPr isPhoto="0" userDrawn="1"/>
        </p:nvSpPr>
        <p:spPr bwMode="auto"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+mj-lt"/>
              </a:rPr>
              <a:t>Click to edit Master title style</a:t>
            </a:r>
            <a:endParaRPr/>
          </a:p>
        </p:txBody>
      </p:sp>
      <p:grpSp>
        <p:nvGrpSpPr>
          <p:cNvPr id="12" name="Group 11" hidden="0"/>
          <p:cNvGrpSpPr/>
          <p:nvPr isPhoto="0"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3" name="Freeform: Shape 15" hidden="0"/>
            <p:cNvSpPr/>
            <p:nvPr isPhoto="0" userDrawn="0"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: Shape 16" hidden="0"/>
            <p:cNvSpPr/>
            <p:nvPr isPhoto="0" userDrawn="0"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4" hidden="0"/>
          <p:cNvGrpSpPr/>
          <p:nvPr isPhoto="0"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 hidden="0"/>
            <p:cNvSpPr/>
            <p:nvPr isPhoto="0"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17" name="Rectangle: Single Corner Snipped 2" hidden="0"/>
            <p:cNvSpPr/>
            <p:nvPr isPhoto="0"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Freeform: Shape 23" hidden="0"/>
          <p:cNvSpPr/>
          <p:nvPr isPhoto="0"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lide Number Placeholder 4" hidden="0"/>
          <p:cNvSpPr txBox="1"/>
          <p:nvPr isPhoto="0" userDrawn="1"/>
        </p:nvSpPr>
        <p:spPr bwMode="auto"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>
              <a:defRPr sz="1000">
                <a:solidFill>
                  <a:schemeClr val="bg1"/>
                </a:solidFill>
                <a:latin typeface="Trade Gothic LT Pr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263D6C4-4840-40CC-AC84-17E24B3B7BDE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761488" y="2619022"/>
            <a:ext cx="9125712" cy="2011680"/>
          </a:xfrm>
        </p:spPr>
        <p:txBody>
          <a:bodyPr/>
          <a:lstStyle/>
          <a:p>
            <a:pPr algn="r">
              <a:defRPr/>
            </a:pPr>
            <a:r>
              <a:rPr lang="en-US" sz="6000"/>
              <a:t>Multifactorauthenticatie</a:t>
            </a:r>
            <a:br>
              <a:rPr lang="en-US" sz="6000"/>
            </a:br>
            <a:r>
              <a:rPr lang="en-US" sz="6000"/>
              <a:t>in React </a:t>
            </a:r>
            <a:br>
              <a:rPr lang="en-US" sz="4400"/>
            </a:br>
            <a:r>
              <a:rPr lang="en-US" sz="3000"/>
              <a:t>22/06/2022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761488" y="4572000"/>
            <a:ext cx="7077456" cy="201168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/>
              <a:t>Jan Vinkenroye</a:t>
            </a:r>
            <a:endParaRPr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i="1"/>
              <a:t>Promotoren</a:t>
            </a:r>
            <a:r>
              <a:rPr lang="en-US" i="1"/>
              <a:t>:</a:t>
            </a:r>
            <a:endParaRPr/>
          </a:p>
          <a:p>
            <a:pPr marL="0" indent="0">
              <a:buNone/>
              <a:defRPr/>
            </a:pPr>
            <a:r>
              <a:rPr lang="en-US"/>
              <a:t>Jeroen Moors (Level27 BV)</a:t>
            </a:r>
            <a:endParaRPr/>
          </a:p>
          <a:p>
            <a:pPr marL="0" indent="0">
              <a:buNone/>
              <a:defRPr/>
            </a:pPr>
            <a:r>
              <a:rPr lang="en-US"/>
              <a:t>Luc </a:t>
            </a:r>
            <a:r>
              <a:rPr lang="en-US"/>
              <a:t>Doumen</a:t>
            </a:r>
            <a:r>
              <a:rPr lang="en-US"/>
              <a:t> (PXL)</a:t>
            </a:r>
            <a:endParaRPr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2104" y="3886200"/>
            <a:ext cx="9068252" cy="85905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600"/>
              <a:t>Stageopdracht</a:t>
            </a:r>
            <a:endParaRPr lang="en-US" sz="6600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3429000"/>
            <a:ext cx="11529483" cy="13162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/>
              <a:t>Stageopdracht</a:t>
            </a:r>
            <a:r>
              <a:rPr lang="en-US" sz="3600"/>
              <a:t>: </a:t>
            </a:r>
            <a:br>
              <a:rPr lang="en-US" sz="3600"/>
            </a:br>
            <a:r>
              <a:rPr lang="en-US" sz="3600"/>
              <a:t>Features, </a:t>
            </a:r>
            <a:r>
              <a:rPr lang="en-US" sz="3600"/>
              <a:t>verbeteringen</a:t>
            </a:r>
            <a:r>
              <a:rPr lang="en-US" sz="3600"/>
              <a:t> </a:t>
            </a:r>
            <a:r>
              <a:rPr lang="en-US" sz="3600"/>
              <a:t>en</a:t>
            </a:r>
            <a:r>
              <a:rPr lang="en-US" sz="3600"/>
              <a:t> </a:t>
            </a:r>
            <a:r>
              <a:rPr lang="en-US" sz="3600"/>
              <a:t>bugreparaties</a:t>
            </a:r>
            <a:endParaRPr lang="en-US" sz="3600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6328833" cy="535531"/>
          </a:xfrm>
        </p:spPr>
        <p:txBody>
          <a:bodyPr/>
          <a:lstStyle/>
          <a:p>
            <a:pPr>
              <a:defRPr/>
            </a:pPr>
            <a:r>
              <a:rPr lang="en-US"/>
              <a:t>Gebruikte</a:t>
            </a:r>
            <a:r>
              <a:rPr lang="en-US"/>
              <a:t> tools</a:t>
            </a:r>
            <a:endParaRPr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416800" y="542925"/>
            <a:ext cx="417830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DEEL 1 STAGEOPDRACHT</a:t>
            </a:r>
            <a:endParaRPr/>
          </a:p>
        </p:txBody>
      </p:sp>
      <p:sp>
        <p:nvSpPr>
          <p:cNvPr id="14" name="Text Placeholder 9" hidden="0"/>
          <p:cNvSpPr txBox="1"/>
          <p:nvPr isPhoto="0" userDrawn="0"/>
        </p:nvSpPr>
        <p:spPr bwMode="auto">
          <a:xfrm>
            <a:off x="435328" y="5550922"/>
            <a:ext cx="3499652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i="1">
                <a:solidFill>
                  <a:schemeClr val="bg1"/>
                </a:solidFill>
              </a:rPr>
              <a:t>Slack</a:t>
            </a:r>
            <a:endParaRPr/>
          </a:p>
        </p:txBody>
      </p:sp>
      <p:sp>
        <p:nvSpPr>
          <p:cNvPr id="15" name="Text Placeholder 9" hidden="0"/>
          <p:cNvSpPr txBox="1"/>
          <p:nvPr isPhoto="0" userDrawn="0"/>
        </p:nvSpPr>
        <p:spPr bwMode="auto">
          <a:xfrm>
            <a:off x="4179166" y="5553530"/>
            <a:ext cx="3678799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i="1">
                <a:solidFill>
                  <a:schemeClr val="bg1"/>
                </a:solidFill>
              </a:rPr>
              <a:t>ClickUp</a:t>
            </a:r>
            <a:endParaRPr lang="en-US" i="1">
              <a:solidFill>
                <a:schemeClr val="bg1"/>
              </a:solidFill>
            </a:endParaRPr>
          </a:p>
        </p:txBody>
      </p:sp>
      <p:pic>
        <p:nvPicPr>
          <p:cNvPr id="4" name="Picture 3" descr="Graphical user interface, text, application, chat or text message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35328" y="2198099"/>
            <a:ext cx="3499652" cy="3250201"/>
          </a:xfrm>
          <a:prstGeom prst="rect">
            <a:avLst/>
          </a:prstGeom>
        </p:spPr>
      </p:pic>
      <p:pic>
        <p:nvPicPr>
          <p:cNvPr id="6" name="Picture 5" descr="Graphical user interface, application, email&#10;&#10;Description automatically generated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179166" y="2198097"/>
            <a:ext cx="3678799" cy="3250201"/>
          </a:xfrm>
          <a:prstGeom prst="rect">
            <a:avLst/>
          </a:prstGeom>
        </p:spPr>
      </p:pic>
      <p:pic>
        <p:nvPicPr>
          <p:cNvPr id="10" name="Picture 9" descr="Graphical user interface, application, email&#10;&#10;Description automatically generated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102151" y="2198097"/>
            <a:ext cx="3678799" cy="3250201"/>
          </a:xfrm>
          <a:prstGeom prst="rect">
            <a:avLst/>
          </a:prstGeom>
        </p:spPr>
      </p:pic>
      <p:sp>
        <p:nvSpPr>
          <p:cNvPr id="16" name="Text Placeholder 9" hidden="0"/>
          <p:cNvSpPr txBox="1"/>
          <p:nvPr isPhoto="0" userDrawn="0"/>
        </p:nvSpPr>
        <p:spPr bwMode="auto">
          <a:xfrm>
            <a:off x="8102151" y="5613921"/>
            <a:ext cx="3678799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i="1">
                <a:solidFill>
                  <a:schemeClr val="bg1"/>
                </a:solidFill>
              </a:rPr>
              <a:t>Bitbucket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6328833" cy="535531"/>
          </a:xfrm>
        </p:spPr>
        <p:txBody>
          <a:bodyPr/>
          <a:lstStyle/>
          <a:p>
            <a:pPr>
              <a:defRPr/>
            </a:pPr>
            <a:r>
              <a:rPr lang="en-US"/>
              <a:t>De React-</a:t>
            </a:r>
            <a:r>
              <a:rPr lang="en-US"/>
              <a:t>omgeving</a:t>
            </a:r>
            <a:endParaRPr lang="en-US"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721600" y="542925"/>
            <a:ext cx="387350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DEEL 1 STAGEOPDRACHT</a:t>
            </a:r>
            <a:endParaRPr/>
          </a:p>
        </p:txBody>
      </p:sp>
      <p:sp>
        <p:nvSpPr>
          <p:cNvPr id="5" name="Text Placeholder 9" hidden="0"/>
          <p:cNvSpPr txBox="1"/>
          <p:nvPr isPhoto="0" userDrawn="0"/>
        </p:nvSpPr>
        <p:spPr bwMode="auto">
          <a:xfrm>
            <a:off x="596898" y="1802530"/>
            <a:ext cx="5849058" cy="299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React</a:t>
            </a:r>
            <a:endParaRPr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JSX</a:t>
            </a:r>
            <a:endParaRPr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Context API</a:t>
            </a:r>
            <a:endParaRPr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Atomic design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4" name="Picture 3" descr="Icon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78414" y="4343400"/>
            <a:ext cx="1928685" cy="1725788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5105401" y="1802530"/>
            <a:ext cx="45529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Font typeface="Arial"/>
              <a:buChar char="•"/>
              <a:defRPr/>
            </a:pPr>
            <a:r>
              <a:rPr lang="en-US" sz="2800">
                <a:solidFill>
                  <a:schemeClr val="bg1"/>
                </a:solidFill>
              </a:rPr>
              <a:t>Bibliotheken</a:t>
            </a:r>
            <a:r>
              <a:rPr lang="en-US" sz="2800">
                <a:solidFill>
                  <a:schemeClr val="bg1"/>
                </a:solidFill>
              </a:rPr>
              <a:t>:</a:t>
            </a:r>
            <a:endParaRPr/>
          </a:p>
          <a:p>
            <a:pPr marL="914400" lvl="1" indent="-457200">
              <a:buClr>
                <a:schemeClr val="accent2"/>
              </a:buClr>
              <a:buFont typeface="Wingdings"/>
              <a:buChar char="ü"/>
              <a:defRPr/>
            </a:pPr>
            <a:r>
              <a:rPr lang="en-US" sz="2800">
                <a:solidFill>
                  <a:schemeClr val="bg1"/>
                </a:solidFill>
              </a:rPr>
              <a:t>react</a:t>
            </a:r>
            <a:endParaRPr/>
          </a:p>
          <a:p>
            <a:pPr marL="914400" lvl="1" indent="-457200">
              <a:buClr>
                <a:schemeClr val="accent2"/>
              </a:buClr>
              <a:buFont typeface="Wingdings"/>
              <a:buChar char="ü"/>
              <a:defRPr/>
            </a:pPr>
            <a:r>
              <a:rPr lang="en-US" sz="2800">
                <a:solidFill>
                  <a:schemeClr val="bg1"/>
                </a:solidFill>
              </a:rPr>
              <a:t>react-</a:t>
            </a:r>
            <a:r>
              <a:rPr lang="en-US" sz="2800">
                <a:solidFill>
                  <a:schemeClr val="bg1"/>
                </a:solidFill>
              </a:rPr>
              <a:t>dom</a:t>
            </a:r>
            <a:endParaRPr lang="en-US" sz="280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2"/>
              </a:buClr>
              <a:buFont typeface="Wingdings"/>
              <a:buChar char="ü"/>
              <a:defRPr/>
            </a:pPr>
            <a:r>
              <a:rPr lang="en-US" sz="2800">
                <a:solidFill>
                  <a:schemeClr val="bg1"/>
                </a:solidFill>
              </a:rPr>
              <a:t>react-app-rewired</a:t>
            </a:r>
            <a:endParaRPr/>
          </a:p>
          <a:p>
            <a:pPr marL="914400" lvl="1" indent="-457200">
              <a:buClr>
                <a:schemeClr val="accent2"/>
              </a:buClr>
              <a:buFont typeface="Wingdings"/>
              <a:buChar char="ü"/>
              <a:defRPr/>
            </a:pPr>
            <a:r>
              <a:rPr lang="en-US" sz="2800">
                <a:solidFill>
                  <a:schemeClr val="bg1"/>
                </a:solidFill>
              </a:rPr>
              <a:t>react-router</a:t>
            </a:r>
            <a:endParaRPr/>
          </a:p>
          <a:p>
            <a:pPr marL="914400" lvl="1" indent="-457200">
              <a:buClr>
                <a:schemeClr val="accent2"/>
              </a:buClr>
              <a:buFont typeface="Wingdings"/>
              <a:buChar char="ü"/>
              <a:defRPr/>
            </a:pPr>
            <a:r>
              <a:rPr lang="en-US" sz="2800">
                <a:solidFill>
                  <a:schemeClr val="bg1"/>
                </a:solidFill>
              </a:rPr>
              <a:t>styled-components</a:t>
            </a:r>
            <a:endParaRPr/>
          </a:p>
          <a:p>
            <a:pPr marL="914400" lvl="1" indent="-457200">
              <a:buClr>
                <a:schemeClr val="accent2"/>
              </a:buClr>
              <a:buFont typeface="Wingdings"/>
              <a:buChar char="ü"/>
              <a:defRPr/>
            </a:pPr>
            <a:r>
              <a:rPr lang="en-US" sz="2800">
                <a:solidFill>
                  <a:schemeClr val="bg1"/>
                </a:solidFill>
              </a:rPr>
              <a:t>i18next</a:t>
            </a:r>
            <a:endParaRPr/>
          </a:p>
          <a:p>
            <a:pPr marL="914400" lvl="1" indent="-457200">
              <a:buClr>
                <a:schemeClr val="accent2"/>
              </a:buClr>
              <a:buFont typeface="Wingdings"/>
              <a:buChar char="ü"/>
              <a:defRPr/>
            </a:pPr>
            <a:r>
              <a:rPr lang="en-US" sz="2800">
                <a:solidFill>
                  <a:schemeClr val="bg1"/>
                </a:solidFill>
              </a:rPr>
              <a:t>chart.js</a:t>
            </a:r>
            <a:endParaRPr/>
          </a:p>
          <a:p>
            <a:pPr marL="914400" lvl="1" indent="-457200">
              <a:buClr>
                <a:schemeClr val="accent2"/>
              </a:buClr>
              <a:buFont typeface="Wingdings"/>
              <a:buChar char="ü"/>
              <a:defRPr/>
            </a:pPr>
            <a:r>
              <a:rPr lang="en-US" sz="2800">
                <a:solidFill>
                  <a:schemeClr val="bg1"/>
                </a:solidFill>
              </a:rPr>
              <a:t>react-hook-form</a:t>
            </a:r>
            <a:endParaRPr/>
          </a:p>
          <a:p>
            <a:pPr marL="914400" lvl="1" indent="-457200">
              <a:buClr>
                <a:schemeClr val="accent2"/>
              </a:buClr>
              <a:buFont typeface="Wingdings"/>
              <a:buChar char="ü"/>
              <a:defRPr/>
            </a:pPr>
            <a:r>
              <a:rPr lang="en-US" sz="2800">
                <a:solidFill>
                  <a:schemeClr val="bg1"/>
                </a:solidFill>
              </a:rPr>
              <a:t>react-input-mask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6328833" cy="535531"/>
          </a:xfrm>
        </p:spPr>
        <p:txBody>
          <a:bodyPr/>
          <a:lstStyle/>
          <a:p>
            <a:pPr>
              <a:defRPr/>
            </a:pPr>
            <a:r>
              <a:rPr lang="en-US"/>
              <a:t>Uitgevoerde</a:t>
            </a:r>
            <a:r>
              <a:rPr lang="en-US"/>
              <a:t> taken</a:t>
            </a:r>
            <a:endParaRPr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721600" y="542925"/>
            <a:ext cx="387350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DEEL 1 STAGEOPDRACHT</a:t>
            </a:r>
            <a:endParaRPr/>
          </a:p>
        </p:txBody>
      </p:sp>
      <p:pic>
        <p:nvPicPr>
          <p:cNvPr id="4" name="Picture 3" descr="Graphical user interface, text, application, chat or text message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84790" y="1417347"/>
            <a:ext cx="9822420" cy="4928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3429000"/>
            <a:ext cx="9068252" cy="13162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/>
              <a:t>Stageopdracht</a:t>
            </a:r>
            <a:r>
              <a:rPr lang="en-US" sz="3600"/>
              <a:t>:</a:t>
            </a:r>
            <a:br>
              <a:rPr lang="en-US" sz="3600"/>
            </a:br>
            <a:r>
              <a:rPr lang="en-US" sz="3600"/>
              <a:t>Tweefactorauthenticatie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6328833" cy="535531"/>
          </a:xfrm>
        </p:spPr>
        <p:txBody>
          <a:bodyPr/>
          <a:lstStyle/>
          <a:p>
            <a:pPr>
              <a:defRPr/>
            </a:pPr>
            <a:r>
              <a:rPr lang="en-US"/>
              <a:t>IDaaS</a:t>
            </a:r>
            <a:r>
              <a:rPr lang="en-US"/>
              <a:t> of eigen </a:t>
            </a:r>
            <a:r>
              <a:rPr lang="en-US"/>
              <a:t>ontwikkeling</a:t>
            </a:r>
            <a:endParaRPr lang="en-US"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360356" y="542925"/>
            <a:ext cx="4234746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DEEL 2 STAGEOPDRACHT</a:t>
            </a:r>
            <a:endParaRPr/>
          </a:p>
        </p:txBody>
      </p:sp>
      <p:sp>
        <p:nvSpPr>
          <p:cNvPr id="4" name="Rectangle 1" hidden="0"/>
          <p:cNvSpPr>
            <a:spLocks noChangeArrowheads="1"/>
          </p:cNvSpPr>
          <p:nvPr isPhoto="0" userDrawn="0"/>
        </p:nvSpPr>
        <p:spPr bwMode="auto">
          <a:xfrm>
            <a:off x="1995488" y="2536181"/>
            <a:ext cx="22794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nl-BE" sz="1200" b="0" i="0" u="none" strike="noStrike" cap="none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nl-BE" sz="1100" b="0" i="0" u="none" strike="noStrike" cap="none">
              <a:ln>
                <a:noFill/>
              </a:ln>
              <a:solidFill>
                <a:schemeClr val="bg1"/>
              </a:solidFill>
              <a:latin typeface="Calibri"/>
              <a:cs typeface="Calibri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nl-BE" sz="1200" b="0" i="0" u="none" strike="noStrike" cap="none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nl-BE" sz="1800" b="0" i="0" u="none" strike="noStrike" cap="none">
              <a:ln>
                <a:noFill/>
              </a:ln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5" name="Table 5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1343376" y="2020710"/>
          <a:ext cx="9764889" cy="39014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{B8539C0C-3E14-1D91-2879-EE5B471BA90B}</a:tableStyleId>
              </a:tblPr>
              <a:tblGrid>
                <a:gridCol w="1377245"/>
                <a:gridCol w="4120445"/>
                <a:gridCol w="4267199"/>
              </a:tblGrid>
              <a:tr h="354512">
                <a:tc>
                  <a:txBody>
                    <a:bodyPr/>
                    <a:p>
                      <a:pPr>
                        <a:defRPr/>
                      </a:pPr>
                      <a:endParaRPr lang="nl-B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nl-NL"/>
                        <a:t>Eigen Ontwikkeling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nl-NL"/>
                        <a:t>IDaaS</a:t>
                      </a:r>
                      <a:r>
                        <a:rPr lang="nl-NL"/>
                        <a:t>-platform</a:t>
                      </a:r>
                      <a:endParaRPr lang="nl-BE"/>
                    </a:p>
                  </a:txBody>
                  <a:tcPr/>
                </a:tc>
              </a:tr>
              <a:tr h="1289928">
                <a:tc>
                  <a:txBody>
                    <a:bodyPr/>
                    <a:p>
                      <a:pPr>
                        <a:defRPr/>
                      </a:pPr>
                      <a:r>
                        <a:rPr lang="nl-NL" sz="2000"/>
                        <a:t>Voordelen</a:t>
                      </a:r>
                      <a:endParaRPr lang="nl-BE" sz="20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Eigen handen</a:t>
                      </a:r>
                      <a:endParaRPr/>
                    </a:p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Niet afhankelijk van derde partij</a:t>
                      </a:r>
                      <a:endParaRPr lang="nl-BE" sz="20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Steunen op professionals</a:t>
                      </a:r>
                      <a:endParaRPr/>
                    </a:p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Minder werk</a:t>
                      </a:r>
                      <a:endParaRPr/>
                    </a:p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Makkelijk </a:t>
                      </a:r>
                      <a:r>
                        <a:rPr lang="nl-NL" sz="2000"/>
                        <a:t>uitbreidbaar</a:t>
                      </a:r>
                      <a:endParaRPr lang="nl-NL" sz="2000"/>
                    </a:p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Vrij eenvoudige </a:t>
                      </a:r>
                      <a:r>
                        <a:rPr lang="nl-NL" sz="2000"/>
                        <a:t>flows</a:t>
                      </a:r>
                      <a:endParaRPr lang="nl-BE" sz="2000"/>
                    </a:p>
                  </a:txBody>
                  <a:tcPr/>
                </a:tc>
              </a:tr>
              <a:tr h="2013161">
                <a:tc>
                  <a:txBody>
                    <a:bodyPr/>
                    <a:p>
                      <a:pPr>
                        <a:defRPr/>
                      </a:pPr>
                      <a:r>
                        <a:rPr lang="nl-NL" sz="2000"/>
                        <a:t>Nadelen</a:t>
                      </a:r>
                      <a:endParaRPr lang="nl-BE" sz="20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Complexe </a:t>
                      </a:r>
                      <a:r>
                        <a:rPr lang="nl-NL" sz="2000"/>
                        <a:t>flows</a:t>
                      </a:r>
                      <a:endParaRPr lang="nl-NL" sz="2000"/>
                    </a:p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Backendcode</a:t>
                      </a:r>
                      <a:r>
                        <a:rPr lang="nl-NL" sz="2000"/>
                        <a:t> en gebruikte bibliotheken moeten bijgehouden en  onderhouden worden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Grote afhankelijkheid van externe provider</a:t>
                      </a:r>
                      <a:endParaRPr/>
                    </a:p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Vendor</a:t>
                      </a:r>
                      <a:r>
                        <a:rPr lang="nl-NL" sz="2000"/>
                        <a:t> </a:t>
                      </a:r>
                      <a:r>
                        <a:rPr lang="nl-NL" sz="2000"/>
                        <a:t>lock</a:t>
                      </a:r>
                      <a:r>
                        <a:rPr lang="nl-NL" sz="2000"/>
                        <a:t>-in</a:t>
                      </a:r>
                      <a:endParaRPr/>
                    </a:p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Migratie</a:t>
                      </a:r>
                      <a:endParaRPr/>
                    </a:p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nl-NL" sz="2000"/>
                        <a:t>Kostprijs</a:t>
                      </a:r>
                      <a:endParaRPr/>
                    </a:p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nl-NL" sz="2000"/>
                    </a:p>
                    <a:p>
                      <a:pPr>
                        <a:defRPr/>
                      </a:pPr>
                      <a:endParaRPr lang="nl-BE" sz="2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nk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515085" y="2600550"/>
            <a:ext cx="18000" cy="18000"/>
          </a:xfrm>
          <a:prstGeom prst="rect">
            <a:avLst/>
          </a:prstGeom>
        </p:spPr>
      </p:pic>
      <p:pic>
        <p:nvPicPr>
          <p:cNvPr id="6" name="Ink 5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029005" y="2457630"/>
            <a:ext cx="18000" cy="18000"/>
          </a:xfrm>
          <a:prstGeom prst="rect">
            <a:avLst/>
          </a:prstGeom>
        </p:spPr>
      </p:pic>
      <p:pic>
        <p:nvPicPr>
          <p:cNvPr id="8" name="Ink 7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895885" y="3381750"/>
            <a:ext cx="18000" cy="1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6328833" cy="535531"/>
          </a:xfrm>
        </p:spPr>
        <p:txBody>
          <a:bodyPr/>
          <a:lstStyle/>
          <a:p>
            <a:pPr>
              <a:defRPr/>
            </a:pPr>
            <a:r>
              <a:rPr lang="en-US"/>
              <a:t>Andere</a:t>
            </a:r>
            <a:r>
              <a:rPr lang="en-US"/>
              <a:t> </a:t>
            </a:r>
            <a:r>
              <a:rPr lang="en-US"/>
              <a:t>keuzes</a:t>
            </a:r>
            <a:endParaRPr lang="en-US"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507111" y="542925"/>
            <a:ext cx="4087990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DEEL 2 STAGEOPDRACHT</a:t>
            </a:r>
            <a:endParaRPr/>
          </a:p>
        </p:txBody>
      </p:sp>
      <p:sp>
        <p:nvSpPr>
          <p:cNvPr id="5" name="Text Placeholder 9" hidden="0"/>
          <p:cNvSpPr txBox="1"/>
          <p:nvPr isPhoto="0" userDrawn="0"/>
        </p:nvSpPr>
        <p:spPr bwMode="auto">
          <a:xfrm>
            <a:off x="596898" y="2547597"/>
            <a:ext cx="5849058" cy="299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time-based one-time password</a:t>
            </a:r>
            <a:endParaRPr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facultatief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keuze</a:t>
            </a:r>
            <a:r>
              <a:rPr lang="en-US">
                <a:solidFill>
                  <a:schemeClr val="bg1"/>
                </a:solidFill>
              </a:rPr>
              <a:t> op </a:t>
            </a:r>
            <a:r>
              <a:rPr lang="en-US">
                <a:solidFill>
                  <a:schemeClr val="bg1"/>
                </a:solidFill>
              </a:rPr>
              <a:t>gebruikersniveau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na</a:t>
            </a:r>
            <a:r>
              <a:rPr lang="en-US">
                <a:solidFill>
                  <a:schemeClr val="bg1"/>
                </a:solidFill>
              </a:rPr>
              <a:t> 14 </a:t>
            </a:r>
            <a:r>
              <a:rPr lang="en-US">
                <a:solidFill>
                  <a:schemeClr val="bg1"/>
                </a:solidFill>
              </a:rPr>
              <a:t>dagen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 hidden="0"/>
          <p:cNvGrpSpPr/>
          <p:nvPr isPhoto="0" userDrawn="0"/>
        </p:nvGrpSpPr>
        <p:grpSpPr bwMode="auto">
          <a:xfrm>
            <a:off x="923805" y="2875950"/>
            <a:ext cx="41040" cy="19800"/>
            <a:chOff x="923805" y="2875950"/>
            <a:chExt cx="41040" cy="19800"/>
          </a:xfrm>
        </p:grpSpPr>
        <p:pic>
          <p:nvPicPr>
            <p:cNvPr id="3" name="Ink 2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914805" y="2886390"/>
              <a:ext cx="18000" cy="18000"/>
            </a:xfrm>
            <a:prstGeom prst="rect">
              <a:avLst/>
            </a:prstGeom>
          </p:spPr>
        </p:pic>
        <p:pic>
          <p:nvPicPr>
            <p:cNvPr id="4" name="Ink 3" hidden="0"/>
            <p:cNvPicPr/>
            <p:nvPr isPhoto="0" userDrawn="0"/>
          </p:nvPicPr>
          <p:blipFill>
            <a:blip r:embed="rId3"/>
            <a:stretch/>
          </p:blipFill>
          <p:spPr bwMode="auto">
            <a:xfrm>
              <a:off x="914805" y="2867310"/>
              <a:ext cx="58679" cy="27720"/>
            </a:xfrm>
            <a:prstGeom prst="rect">
              <a:avLst/>
            </a:prstGeom>
          </p:spPr>
        </p:pic>
      </p:grpSp>
      <p:pic>
        <p:nvPicPr>
          <p:cNvPr id="6" name="Ink 5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267245" y="2770470"/>
            <a:ext cx="18000" cy="19440"/>
          </a:xfrm>
          <a:prstGeom prst="rect">
            <a:avLst/>
          </a:prstGeom>
        </p:spPr>
      </p:pic>
      <p:pic>
        <p:nvPicPr>
          <p:cNvPr id="9" name="Ink 8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829205" y="2609910"/>
            <a:ext cx="18000" cy="1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6328833" cy="535531"/>
          </a:xfrm>
        </p:spPr>
        <p:txBody>
          <a:bodyPr/>
          <a:lstStyle/>
          <a:p>
            <a:pPr>
              <a:defRPr/>
            </a:pPr>
            <a:r>
              <a:rPr lang="en-US"/>
              <a:t>Flows</a:t>
            </a:r>
            <a:endParaRPr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721600" y="542925"/>
            <a:ext cx="387350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DEEL 2 STAGEOPDRACHT</a:t>
            </a:r>
            <a:endParaRPr/>
          </a:p>
        </p:txBody>
      </p:sp>
      <p:pic>
        <p:nvPicPr>
          <p:cNvPr id="9" name="Ink 8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077210" y="5029470"/>
            <a:ext cx="18000" cy="18000"/>
          </a:xfrm>
          <a:prstGeom prst="rect">
            <a:avLst/>
          </a:prstGeom>
        </p:spPr>
      </p:pic>
      <p:pic>
        <p:nvPicPr>
          <p:cNvPr id="10" name="Ink 9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429650" y="1533870"/>
            <a:ext cx="18000" cy="18000"/>
          </a:xfrm>
          <a:prstGeom prst="rect">
            <a:avLst/>
          </a:prstGeom>
        </p:spPr>
      </p:pic>
      <p:pic>
        <p:nvPicPr>
          <p:cNvPr id="11" name="Ink 10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189530" y="1171710"/>
            <a:ext cx="19440" cy="18000"/>
          </a:xfrm>
          <a:prstGeom prst="rect">
            <a:avLst/>
          </a:prstGeom>
        </p:spPr>
      </p:pic>
      <p:pic>
        <p:nvPicPr>
          <p:cNvPr id="12" name="Ink 11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552890" y="1562310"/>
            <a:ext cx="18000" cy="18000"/>
          </a:xfrm>
          <a:prstGeom prst="rect">
            <a:avLst/>
          </a:prstGeom>
        </p:spPr>
      </p:pic>
      <p:grpSp>
        <p:nvGrpSpPr>
          <p:cNvPr id="16" name="Group 15" hidden="0"/>
          <p:cNvGrpSpPr/>
          <p:nvPr isPhoto="0" userDrawn="0"/>
        </p:nvGrpSpPr>
        <p:grpSpPr bwMode="auto">
          <a:xfrm>
            <a:off x="1399530" y="771030"/>
            <a:ext cx="360" cy="360"/>
            <a:chOff x="1399530" y="771030"/>
            <a:chExt cx="360" cy="360"/>
          </a:xfrm>
        </p:grpSpPr>
        <p:pic>
          <p:nvPicPr>
            <p:cNvPr id="13" name="Ink 12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1390890" y="762030"/>
              <a:ext cx="18000" cy="18000"/>
            </a:xfrm>
            <a:prstGeom prst="rect">
              <a:avLst/>
            </a:prstGeom>
          </p:spPr>
        </p:pic>
        <p:pic>
          <p:nvPicPr>
            <p:cNvPr id="14" name="Ink 13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1390890" y="762030"/>
              <a:ext cx="18000" cy="18000"/>
            </a:xfrm>
            <a:prstGeom prst="rect">
              <a:avLst/>
            </a:prstGeom>
          </p:spPr>
        </p:pic>
      </p:grpSp>
      <p:pic>
        <p:nvPicPr>
          <p:cNvPr id="15" name="Ink 14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695890" y="1667070"/>
            <a:ext cx="43920" cy="18000"/>
          </a:xfrm>
          <a:prstGeom prst="rect">
            <a:avLst/>
          </a:prstGeom>
        </p:spPr>
      </p:pic>
      <p:pic>
        <p:nvPicPr>
          <p:cNvPr id="17" name="Ink 16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219965" y="2905470"/>
            <a:ext cx="18000" cy="18000"/>
          </a:xfrm>
          <a:prstGeom prst="rect">
            <a:avLst/>
          </a:prstGeom>
        </p:spPr>
      </p:pic>
      <p:pic>
        <p:nvPicPr>
          <p:cNvPr id="18" name="Ink 17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410325" y="1857509"/>
            <a:ext cx="19440" cy="18000"/>
          </a:xfrm>
          <a:prstGeom prst="rect">
            <a:avLst/>
          </a:prstGeom>
        </p:spPr>
      </p:pic>
      <p:pic>
        <p:nvPicPr>
          <p:cNvPr id="20" name="Ink 19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686445" y="1505070"/>
            <a:ext cx="18000" cy="18000"/>
          </a:xfrm>
          <a:prstGeom prst="rect">
            <a:avLst/>
          </a:prstGeom>
        </p:spPr>
      </p:pic>
      <p:pic>
        <p:nvPicPr>
          <p:cNvPr id="21" name="Ink 20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810365" y="895590"/>
            <a:ext cx="18000" cy="18000"/>
          </a:xfrm>
          <a:prstGeom prst="rect">
            <a:avLst/>
          </a:prstGeom>
        </p:spPr>
      </p:pic>
      <p:pic>
        <p:nvPicPr>
          <p:cNvPr id="22" name="Ink 21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715565" y="1876590"/>
            <a:ext cx="18000" cy="18000"/>
          </a:xfrm>
          <a:prstGeom prst="rect">
            <a:avLst/>
          </a:prstGeom>
        </p:spPr>
      </p:pic>
      <p:pic>
        <p:nvPicPr>
          <p:cNvPr id="23" name="Ink 2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715565" y="1875150"/>
            <a:ext cx="18000" cy="19440"/>
          </a:xfrm>
          <a:prstGeom prst="rect">
            <a:avLst/>
          </a:prstGeom>
        </p:spPr>
      </p:pic>
      <p:pic>
        <p:nvPicPr>
          <p:cNvPr id="24" name="Ink 23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715565" y="1867230"/>
            <a:ext cx="18000" cy="18000"/>
          </a:xfrm>
          <a:prstGeom prst="rect">
            <a:avLst/>
          </a:prstGeom>
        </p:spPr>
      </p:pic>
      <p:pic>
        <p:nvPicPr>
          <p:cNvPr id="28" name="Picture 27" descr="Diagram&#10;&#10;Description automatically generated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919214" y="1097116"/>
            <a:ext cx="8711256" cy="5591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6328833" cy="535531"/>
          </a:xfrm>
        </p:spPr>
        <p:txBody>
          <a:bodyPr/>
          <a:lstStyle/>
          <a:p>
            <a:pPr>
              <a:defRPr/>
            </a:pPr>
            <a:r>
              <a:rPr lang="en-US"/>
              <a:t>Endpoints</a:t>
            </a:r>
            <a:endParaRPr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732889" y="542925"/>
            <a:ext cx="3862213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DEEL 2 STAGEOPDRACHT</a:t>
            </a:r>
            <a:endParaRPr/>
          </a:p>
        </p:txBody>
      </p:sp>
      <p:sp>
        <p:nvSpPr>
          <p:cNvPr id="5" name="Text Placeholder 9" hidden="0"/>
          <p:cNvSpPr txBox="1"/>
          <p:nvPr isPhoto="0" userDrawn="0"/>
        </p:nvSpPr>
        <p:spPr bwMode="auto">
          <a:xfrm>
            <a:off x="596898" y="2957688"/>
            <a:ext cx="11297922" cy="2777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POST /</a:t>
            </a:r>
            <a:r>
              <a:rPr lang="en-US">
                <a:solidFill>
                  <a:schemeClr val="bg1"/>
                </a:solidFill>
              </a:rPr>
              <a:t>organisations</a:t>
            </a:r>
            <a:r>
              <a:rPr lang="en-US">
                <a:solidFill>
                  <a:schemeClr val="bg1"/>
                </a:solidFill>
              </a:rPr>
              <a:t>/{</a:t>
            </a:r>
            <a:r>
              <a:rPr lang="en-US">
                <a:solidFill>
                  <a:schemeClr val="bg1"/>
                </a:solidFill>
              </a:rPr>
              <a:t>organisationId</a:t>
            </a:r>
            <a:r>
              <a:rPr lang="en-US">
                <a:solidFill>
                  <a:schemeClr val="bg1"/>
                </a:solidFill>
              </a:rPr>
              <a:t>}/users/{</a:t>
            </a:r>
            <a:r>
              <a:rPr lang="en-US">
                <a:solidFill>
                  <a:schemeClr val="bg1"/>
                </a:solidFill>
              </a:rPr>
              <a:t>userId</a:t>
            </a:r>
            <a:r>
              <a:rPr lang="en-US">
                <a:solidFill>
                  <a:schemeClr val="bg1"/>
                </a:solidFill>
              </a:rPr>
              <a:t>}/2fa/generate</a:t>
            </a:r>
            <a:endParaRPr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POST /</a:t>
            </a:r>
            <a:r>
              <a:rPr lang="en-US">
                <a:solidFill>
                  <a:schemeClr val="bg1"/>
                </a:solidFill>
              </a:rPr>
              <a:t>organisations</a:t>
            </a:r>
            <a:r>
              <a:rPr lang="en-US">
                <a:solidFill>
                  <a:schemeClr val="bg1"/>
                </a:solidFill>
              </a:rPr>
              <a:t>/{</a:t>
            </a:r>
            <a:r>
              <a:rPr lang="en-US">
                <a:solidFill>
                  <a:schemeClr val="bg1"/>
                </a:solidFill>
              </a:rPr>
              <a:t>organisationId</a:t>
            </a:r>
            <a:r>
              <a:rPr lang="en-US">
                <a:solidFill>
                  <a:schemeClr val="bg1"/>
                </a:solidFill>
              </a:rPr>
              <a:t>}/users/{</a:t>
            </a:r>
            <a:r>
              <a:rPr lang="en-US">
                <a:solidFill>
                  <a:schemeClr val="bg1"/>
                </a:solidFill>
              </a:rPr>
              <a:t>userId</a:t>
            </a:r>
            <a:r>
              <a:rPr lang="en-US">
                <a:solidFill>
                  <a:schemeClr val="bg1"/>
                </a:solidFill>
              </a:rPr>
              <a:t>}/2fa/enable</a:t>
            </a:r>
            <a:endParaRPr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POST /</a:t>
            </a:r>
            <a:r>
              <a:rPr lang="en-US">
                <a:solidFill>
                  <a:schemeClr val="bg1"/>
                </a:solidFill>
              </a:rPr>
              <a:t>organisations</a:t>
            </a:r>
            <a:r>
              <a:rPr lang="en-US">
                <a:solidFill>
                  <a:schemeClr val="bg1"/>
                </a:solidFill>
              </a:rPr>
              <a:t>/{</a:t>
            </a:r>
            <a:r>
              <a:rPr lang="en-US">
                <a:solidFill>
                  <a:schemeClr val="bg1"/>
                </a:solidFill>
              </a:rPr>
              <a:t>organisationId</a:t>
            </a:r>
            <a:r>
              <a:rPr lang="en-US">
                <a:solidFill>
                  <a:schemeClr val="bg1"/>
                </a:solidFill>
              </a:rPr>
              <a:t>}/users/{</a:t>
            </a:r>
            <a:r>
              <a:rPr lang="en-US">
                <a:solidFill>
                  <a:schemeClr val="bg1"/>
                </a:solidFill>
              </a:rPr>
              <a:t>userId</a:t>
            </a:r>
            <a:r>
              <a:rPr lang="en-US">
                <a:solidFill>
                  <a:schemeClr val="bg1"/>
                </a:solidFill>
              </a:rPr>
              <a:t>}/2fa/disable</a:t>
            </a:r>
            <a:endParaRPr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POST /login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3" name="Ink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210165" y="3276630"/>
            <a:ext cx="19800" cy="18000"/>
          </a:xfrm>
          <a:prstGeom prst="rect">
            <a:avLst/>
          </a:prstGeom>
        </p:spPr>
      </p:pic>
      <p:grpSp>
        <p:nvGrpSpPr>
          <p:cNvPr id="9" name="Group 8" hidden="0"/>
          <p:cNvGrpSpPr/>
          <p:nvPr isPhoto="0" userDrawn="0"/>
        </p:nvGrpSpPr>
        <p:grpSpPr bwMode="auto">
          <a:xfrm>
            <a:off x="3200085" y="3247830"/>
            <a:ext cx="360" cy="360"/>
            <a:chOff x="3200085" y="3247830"/>
            <a:chExt cx="360" cy="360"/>
          </a:xfrm>
        </p:grpSpPr>
        <p:pic>
          <p:nvPicPr>
            <p:cNvPr id="4" name="Ink 3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3191085" y="3238830"/>
              <a:ext cx="18000" cy="18000"/>
            </a:xfrm>
            <a:prstGeom prst="rect">
              <a:avLst/>
            </a:prstGeom>
          </p:spPr>
        </p:pic>
        <p:pic>
          <p:nvPicPr>
            <p:cNvPr id="6" name="Ink 5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3191085" y="3238830"/>
              <a:ext cx="18000" cy="18000"/>
            </a:xfrm>
            <a:prstGeom prst="rect">
              <a:avLst/>
            </a:prstGeom>
          </p:spPr>
        </p:pic>
        <p:pic>
          <p:nvPicPr>
            <p:cNvPr id="8" name="Ink 7" hidden="0"/>
            <p:cNvPicPr/>
            <p:nvPr isPhoto="0" userDrawn="0"/>
          </p:nvPicPr>
          <p:blipFill>
            <a:blip r:embed="rId2"/>
            <a:stretch/>
          </p:blipFill>
          <p:spPr bwMode="auto">
            <a:xfrm>
              <a:off x="3191085" y="3238830"/>
              <a:ext cx="18000" cy="18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2104" y="3886200"/>
            <a:ext cx="9068252" cy="85905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600"/>
              <a:t>Inleiding</a:t>
            </a:r>
            <a:endParaRPr lang="en-US" sz="6600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2104" y="3886200"/>
            <a:ext cx="9068252" cy="85905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600"/>
              <a:t>Bevindingen</a:t>
            </a:r>
            <a:r>
              <a:rPr lang="en-US" sz="6600"/>
              <a:t> </a:t>
            </a:r>
            <a:r>
              <a:rPr lang="en-US" sz="6600"/>
              <a:t>en</a:t>
            </a:r>
            <a:r>
              <a:rPr lang="en-US" sz="6600"/>
              <a:t> </a:t>
            </a:r>
            <a:r>
              <a:rPr lang="en-US" sz="6600"/>
              <a:t>reflectie</a:t>
            </a:r>
            <a:endParaRPr lang="en-US" sz="6600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7" y="542925"/>
            <a:ext cx="7598835" cy="535531"/>
          </a:xfrm>
        </p:spPr>
        <p:txBody>
          <a:bodyPr/>
          <a:lstStyle/>
          <a:p>
            <a:pPr>
              <a:defRPr/>
            </a:pPr>
            <a:r>
              <a:rPr lang="en-US"/>
              <a:t>Bevindingen</a:t>
            </a:r>
            <a:r>
              <a:rPr lang="en-US"/>
              <a:t> </a:t>
            </a:r>
            <a:r>
              <a:rPr lang="en-US"/>
              <a:t>en</a:t>
            </a:r>
            <a:r>
              <a:rPr lang="en-US"/>
              <a:t> </a:t>
            </a:r>
            <a:r>
              <a:rPr lang="en-US"/>
              <a:t>reflectie</a:t>
            </a:r>
            <a:endParaRPr lang="en-US"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6705600" y="542925"/>
            <a:ext cx="488950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BEVINDINGEN EN REFLECTIE</a:t>
            </a:r>
            <a:endParaRPr/>
          </a:p>
        </p:txBody>
      </p:sp>
      <p:sp>
        <p:nvSpPr>
          <p:cNvPr id="6" name="Text Placeholder 9" hidden="0"/>
          <p:cNvSpPr txBox="1"/>
          <p:nvPr isPhoto="0" userDrawn="0"/>
        </p:nvSpPr>
        <p:spPr bwMode="auto">
          <a:xfrm>
            <a:off x="596898" y="1388533"/>
            <a:ext cx="6661858" cy="470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2">
              <a:buFont typeface="Wingdings"/>
              <a:buChar char="Ø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9" hidden="0"/>
          <p:cNvSpPr txBox="1"/>
          <p:nvPr isPhoto="0" userDrawn="0"/>
        </p:nvSpPr>
        <p:spPr bwMode="auto">
          <a:xfrm>
            <a:off x="596898" y="2632363"/>
            <a:ext cx="11179466" cy="293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Level27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lang="en-US">
                <a:solidFill>
                  <a:schemeClr val="bg1"/>
                </a:solidFill>
              </a:rPr>
              <a:t>No-bullshit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lang="en-US">
                <a:solidFill>
                  <a:schemeClr val="bg1"/>
                </a:solidFill>
              </a:rPr>
              <a:t>Kantoor</a:t>
            </a:r>
            <a:r>
              <a:rPr lang="en-US">
                <a:solidFill>
                  <a:schemeClr val="bg1"/>
                </a:solidFill>
              </a:rPr>
              <a:t> vs. </a:t>
            </a:r>
            <a:r>
              <a:rPr lang="en-US">
                <a:solidFill>
                  <a:schemeClr val="bg1"/>
                </a:solidFill>
              </a:rPr>
              <a:t>thuis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Onderzoeksopdracht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Stageopdracht</a:t>
            </a:r>
            <a:r>
              <a:rPr lang="en-US">
                <a:solidFill>
                  <a:schemeClr val="bg1"/>
                </a:solidFill>
              </a:rPr>
              <a:t>: features, </a:t>
            </a:r>
            <a:r>
              <a:rPr lang="en-US">
                <a:solidFill>
                  <a:schemeClr val="bg1"/>
                </a:solidFill>
              </a:rPr>
              <a:t>verbeteringen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bugreparaties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Stageopdracht</a:t>
            </a:r>
            <a:r>
              <a:rPr lang="en-US">
                <a:solidFill>
                  <a:schemeClr val="bg1"/>
                </a:solidFill>
              </a:rPr>
              <a:t>: tweefactorauthenticatie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6328833" cy="535531"/>
          </a:xfrm>
        </p:spPr>
        <p:txBody>
          <a:bodyPr/>
          <a:lstStyle/>
          <a:p>
            <a:pPr>
              <a:defRPr/>
            </a:pPr>
            <a:r>
              <a:rPr lang="en-US"/>
              <a:t>Bedrijfsvoorstelling</a:t>
            </a:r>
            <a:r>
              <a:rPr lang="en-US"/>
              <a:t> </a:t>
            </a:r>
            <a:endParaRPr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8494184" y="542925"/>
            <a:ext cx="3100918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INLEIDING</a:t>
            </a:r>
            <a:endParaRPr/>
          </a:p>
        </p:txBody>
      </p:sp>
      <p:pic>
        <p:nvPicPr>
          <p:cNvPr id="6" name="Picture 5" descr="Logo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428527" y="2186352"/>
            <a:ext cx="6166575" cy="3242425"/>
          </a:xfrm>
          <a:prstGeom prst="rect">
            <a:avLst/>
          </a:prstGeom>
        </p:spPr>
      </p:pic>
      <p:sp>
        <p:nvSpPr>
          <p:cNvPr id="8" name="Text Placeholder 9" hidden="0"/>
          <p:cNvSpPr txBox="1"/>
          <p:nvPr isPhoto="0" userDrawn="0"/>
        </p:nvSpPr>
        <p:spPr bwMode="auto">
          <a:xfrm>
            <a:off x="596899" y="2186351"/>
            <a:ext cx="4576986" cy="3694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Limburgse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hostingprovider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Hasselt</a:t>
            </a:r>
            <a:endParaRPr/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>
                <a:solidFill>
                  <a:schemeClr val="bg1"/>
                </a:solidFill>
              </a:rPr>
              <a:t>Diensten</a:t>
            </a:r>
            <a:r>
              <a:rPr lang="en-US">
                <a:solidFill>
                  <a:schemeClr val="bg1"/>
                </a:solidFill>
              </a:rPr>
              <a:t>:</a:t>
            </a:r>
            <a:endParaRPr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webhosting</a:t>
            </a:r>
            <a:endParaRPr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technologieprojecten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beheer</a:t>
            </a:r>
            <a:r>
              <a:rPr lang="en-US">
                <a:solidFill>
                  <a:schemeClr val="bg1"/>
                </a:solidFill>
              </a:rPr>
              <a:t> van </a:t>
            </a:r>
            <a:r>
              <a:rPr lang="en-US">
                <a:solidFill>
                  <a:schemeClr val="bg1"/>
                </a:solidFill>
              </a:rPr>
              <a:t>clouddiensten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>
                <a:solidFill>
                  <a:schemeClr val="bg1"/>
                </a:solidFill>
              </a:rPr>
              <a:t>Controlepaneel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6328833" cy="535531"/>
          </a:xfrm>
        </p:spPr>
        <p:txBody>
          <a:bodyPr/>
          <a:lstStyle/>
          <a:p>
            <a:pPr>
              <a:defRPr/>
            </a:pPr>
            <a:r>
              <a:rPr lang="en-US"/>
              <a:t>Voorstelling</a:t>
            </a:r>
            <a:r>
              <a:rPr lang="en-US"/>
              <a:t> </a:t>
            </a:r>
            <a:r>
              <a:rPr lang="en-US"/>
              <a:t>opdracht</a:t>
            </a:r>
            <a:endParaRPr lang="en-US"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8494184" y="542925"/>
            <a:ext cx="3100918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INLEIDING</a:t>
            </a:r>
            <a:endParaRPr/>
          </a:p>
        </p:txBody>
      </p:sp>
      <p:sp>
        <p:nvSpPr>
          <p:cNvPr id="8" name="Text Placeholder 9" hidden="0"/>
          <p:cNvSpPr txBox="1"/>
          <p:nvPr isPhoto="0" userDrawn="0"/>
        </p:nvSpPr>
        <p:spPr bwMode="auto">
          <a:xfrm>
            <a:off x="596898" y="3029527"/>
            <a:ext cx="7797802" cy="271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Onderzoeksopdracht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Stageopdracht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r>
              <a:rPr lang="en-US">
                <a:solidFill>
                  <a:schemeClr val="bg1"/>
                </a:solidFill>
              </a:rPr>
              <a:t>Deel</a:t>
            </a:r>
            <a:r>
              <a:rPr lang="en-US">
                <a:solidFill>
                  <a:schemeClr val="bg1"/>
                </a:solidFill>
              </a:rPr>
              <a:t> 1: features, </a:t>
            </a:r>
            <a:r>
              <a:rPr lang="en-US">
                <a:solidFill>
                  <a:schemeClr val="bg1"/>
                </a:solidFill>
              </a:rPr>
              <a:t>verbeteringen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bugreparaties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r>
              <a:rPr lang="en-US">
                <a:solidFill>
                  <a:schemeClr val="bg1"/>
                </a:solidFill>
              </a:rPr>
              <a:t>Deel</a:t>
            </a:r>
            <a:r>
              <a:rPr lang="en-US">
                <a:solidFill>
                  <a:schemeClr val="bg1"/>
                </a:solidFill>
              </a:rPr>
              <a:t> 2: tweefactorauthenticatie</a:t>
            </a:r>
            <a:endParaRPr/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2104" y="3886200"/>
            <a:ext cx="9068252" cy="85905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600"/>
              <a:t>Onderzoeksopdracht</a:t>
            </a:r>
            <a:endParaRPr lang="en-US" sz="6600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8" y="542925"/>
            <a:ext cx="7124702" cy="535531"/>
          </a:xfrm>
        </p:spPr>
        <p:txBody>
          <a:bodyPr/>
          <a:lstStyle/>
          <a:p>
            <a:pPr>
              <a:defRPr/>
            </a:pPr>
            <a:r>
              <a:rPr lang="en-US"/>
              <a:t>Doelstellingen</a:t>
            </a:r>
            <a:endParaRPr lang="en-US"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721600" y="542925"/>
            <a:ext cx="387350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ONDERZOEKSOPDRACHT</a:t>
            </a:r>
            <a:endParaRPr/>
          </a:p>
        </p:txBody>
      </p:sp>
      <p:sp>
        <p:nvSpPr>
          <p:cNvPr id="5" name="Text Placeholder 9" hidden="0"/>
          <p:cNvSpPr txBox="1"/>
          <p:nvPr isPhoto="0" userDrawn="0"/>
        </p:nvSpPr>
        <p:spPr bwMode="auto">
          <a:xfrm>
            <a:off x="596897" y="2151529"/>
            <a:ext cx="9574391" cy="424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overzicht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hedendaagse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authenticatielandschap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overzicht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bijkomende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verificatiemethoden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afweging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voor</a:t>
            </a:r>
            <a:r>
              <a:rPr lang="en-US">
                <a:solidFill>
                  <a:schemeClr val="bg1"/>
                </a:solidFill>
              </a:rPr>
              <a:t>- </a:t>
            </a:r>
            <a:r>
              <a:rPr lang="en-US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nadelen</a:t>
            </a:r>
            <a:r>
              <a:rPr lang="en-US">
                <a:solidFill>
                  <a:schemeClr val="bg1"/>
                </a:solidFill>
              </a:rPr>
              <a:t> diverse </a:t>
            </a:r>
            <a:r>
              <a:rPr lang="en-US">
                <a:solidFill>
                  <a:schemeClr val="bg1"/>
                </a:solidFill>
              </a:rPr>
              <a:t>methoden</a:t>
            </a:r>
            <a:endParaRPr/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7" y="542925"/>
            <a:ext cx="7497235" cy="535531"/>
          </a:xfrm>
        </p:spPr>
        <p:txBody>
          <a:bodyPr/>
          <a:lstStyle/>
          <a:p>
            <a:pPr>
              <a:defRPr/>
            </a:pPr>
            <a:r>
              <a:rPr lang="en-US"/>
              <a:t>Bijkomende</a:t>
            </a:r>
            <a:r>
              <a:rPr lang="en-US"/>
              <a:t> </a:t>
            </a:r>
            <a:r>
              <a:rPr lang="en-US"/>
              <a:t>verificatiemethoden</a:t>
            </a:r>
            <a:r>
              <a:rPr lang="en-US"/>
              <a:t> (1/2)</a:t>
            </a:r>
            <a:endParaRPr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721600" y="542925"/>
            <a:ext cx="387350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ONDERZOEKSOPDRACHT</a:t>
            </a:r>
            <a:endParaRPr/>
          </a:p>
        </p:txBody>
      </p:sp>
      <p:sp>
        <p:nvSpPr>
          <p:cNvPr id="6" name="Text Placeholder 9" hidden="0"/>
          <p:cNvSpPr txBox="1"/>
          <p:nvPr isPhoto="0" userDrawn="0"/>
        </p:nvSpPr>
        <p:spPr bwMode="auto">
          <a:xfrm>
            <a:off x="596898" y="1490133"/>
            <a:ext cx="4279902" cy="44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Telefoongesprek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Sms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2">
              <a:buFont typeface="Wingdings"/>
              <a:buChar char="Ø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 descr="Graphical user interface, text, application, chat or text message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40505" y="4565910"/>
            <a:ext cx="4040140" cy="1884498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528246" y="2044262"/>
            <a:ext cx="3609176" cy="3830052"/>
          </a:xfrm>
          <a:prstGeom prst="rect">
            <a:avLst/>
          </a:prstGeom>
        </p:spPr>
      </p:pic>
      <p:sp>
        <p:nvSpPr>
          <p:cNvPr id="11" name="Text Placeholder 9" hidden="0"/>
          <p:cNvSpPr txBox="1"/>
          <p:nvPr isPhoto="0" userDrawn="0"/>
        </p:nvSpPr>
        <p:spPr bwMode="auto">
          <a:xfrm>
            <a:off x="6272871" y="1490133"/>
            <a:ext cx="4279902" cy="44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E-mail</a:t>
            </a:r>
            <a:endParaRPr/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2">
              <a:buFont typeface="Wingdings"/>
              <a:buChar char="Ø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921984" y="2044262"/>
            <a:ext cx="2837216" cy="188449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7" y="542925"/>
            <a:ext cx="7596387" cy="535531"/>
          </a:xfrm>
        </p:spPr>
        <p:txBody>
          <a:bodyPr/>
          <a:lstStyle/>
          <a:p>
            <a:pPr>
              <a:defRPr/>
            </a:pPr>
            <a:r>
              <a:rPr lang="en-US"/>
              <a:t>Bijkomende</a:t>
            </a:r>
            <a:r>
              <a:rPr lang="en-US"/>
              <a:t> </a:t>
            </a:r>
            <a:r>
              <a:rPr lang="en-US"/>
              <a:t>verificatiemethoden</a:t>
            </a:r>
            <a:r>
              <a:rPr lang="en-US"/>
              <a:t> (2/2)</a:t>
            </a:r>
            <a:endParaRPr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721600" y="542925"/>
            <a:ext cx="387350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ONDERZOEKSOPDRACHT</a:t>
            </a:r>
            <a:endParaRPr/>
          </a:p>
        </p:txBody>
      </p:sp>
      <p:sp>
        <p:nvSpPr>
          <p:cNvPr id="6" name="Text Placeholder 9" hidden="0"/>
          <p:cNvSpPr txBox="1"/>
          <p:nvPr isPhoto="0" userDrawn="0"/>
        </p:nvSpPr>
        <p:spPr bwMode="auto">
          <a:xfrm>
            <a:off x="661552" y="1303030"/>
            <a:ext cx="5120295" cy="605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Pushnotificaties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Biometrische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verificatie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2">
              <a:buFont typeface="Wingdings"/>
              <a:buChar char="Ø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Placeholder 9" hidden="0"/>
          <p:cNvSpPr txBox="1"/>
          <p:nvPr isPhoto="0" userDrawn="0"/>
        </p:nvSpPr>
        <p:spPr bwMode="auto">
          <a:xfrm>
            <a:off x="6391405" y="4225599"/>
            <a:ext cx="4279902" cy="216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marL="914400" lvl="2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 descr="Graphical user interface, text, application, chat or text message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77864" y="1810719"/>
            <a:ext cx="3184504" cy="2859421"/>
          </a:xfrm>
          <a:prstGeom prst="rect">
            <a:avLst/>
          </a:prstGeom>
        </p:spPr>
      </p:pic>
      <p:sp>
        <p:nvSpPr>
          <p:cNvPr id="13" name="Text Placeholder 9" hidden="0"/>
          <p:cNvSpPr txBox="1"/>
          <p:nvPr isPhoto="0" userDrawn="0"/>
        </p:nvSpPr>
        <p:spPr bwMode="auto">
          <a:xfrm>
            <a:off x="6019833" y="1303031"/>
            <a:ext cx="5194302" cy="478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Security tokens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lang="en-US">
                <a:solidFill>
                  <a:schemeClr val="bg1"/>
                </a:solidFill>
              </a:rPr>
              <a:t> One-time password tokens</a:t>
            </a:r>
            <a:endParaRPr/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r>
              <a:rPr lang="en-US">
                <a:solidFill>
                  <a:schemeClr val="bg1"/>
                </a:solidFill>
              </a:rPr>
              <a:t> PKI tokens</a:t>
            </a:r>
            <a:endParaRPr/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r>
              <a:rPr lang="en-US">
                <a:solidFill>
                  <a:schemeClr val="bg1"/>
                </a:solidFill>
              </a:rPr>
              <a:t>FIDO security keys</a:t>
            </a:r>
            <a:endParaRPr/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2">
              <a:buFont typeface="Wingdings"/>
              <a:buChar char="Ø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 Placeholder 9" hidden="0"/>
          <p:cNvSpPr txBox="1"/>
          <p:nvPr isPhoto="0" userDrawn="0"/>
        </p:nvSpPr>
        <p:spPr bwMode="auto">
          <a:xfrm>
            <a:off x="6019833" y="2338913"/>
            <a:ext cx="5432288" cy="130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defRPr/>
            </a:pPr>
            <a:endParaRPr lang="en-US" sz="2600">
              <a:solidFill>
                <a:schemeClr val="bg1"/>
              </a:solidFill>
            </a:endParaRPr>
          </a:p>
          <a:p>
            <a:pPr lvl="2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2">
              <a:buFont typeface="Wingdings"/>
              <a:buChar char="Ø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Picture 17" descr="A close-up of a watch&#10;&#10;Description automatically generated with low confidence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900748" y="2219735"/>
            <a:ext cx="2084351" cy="990762"/>
          </a:xfrm>
          <a:prstGeom prst="rect">
            <a:avLst/>
          </a:prstGeom>
        </p:spPr>
      </p:pic>
      <p:pic>
        <p:nvPicPr>
          <p:cNvPr id="20" name="Picture 19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900748" y="3760544"/>
            <a:ext cx="1088708" cy="1073058"/>
          </a:xfrm>
          <a:prstGeom prst="rect">
            <a:avLst/>
          </a:prstGeom>
        </p:spPr>
      </p:pic>
      <p:pic>
        <p:nvPicPr>
          <p:cNvPr id="3" name="Picture 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877122" y="5383649"/>
            <a:ext cx="1301149" cy="1296551"/>
          </a:xfrm>
          <a:prstGeom prst="rect">
            <a:avLst/>
          </a:prstGeom>
        </p:spPr>
      </p:pic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977864" y="5380698"/>
            <a:ext cx="898691" cy="1302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6897" y="542925"/>
            <a:ext cx="7598835" cy="535531"/>
          </a:xfrm>
        </p:spPr>
        <p:txBody>
          <a:bodyPr/>
          <a:lstStyle/>
          <a:p>
            <a:pPr>
              <a:defRPr/>
            </a:pPr>
            <a:r>
              <a:rPr lang="en-US"/>
              <a:t>Voor</a:t>
            </a:r>
            <a:r>
              <a:rPr lang="en-US"/>
              <a:t>- </a:t>
            </a:r>
            <a:r>
              <a:rPr lang="en-US"/>
              <a:t>en</a:t>
            </a:r>
            <a:r>
              <a:rPr lang="en-US"/>
              <a:t> </a:t>
            </a:r>
            <a:r>
              <a:rPr lang="en-US"/>
              <a:t>nadelen</a:t>
            </a:r>
            <a:r>
              <a:rPr lang="en-US"/>
              <a:t> </a:t>
            </a:r>
            <a:r>
              <a:rPr lang="en-US"/>
              <a:t>verificatiemethoden</a:t>
            </a:r>
            <a:endParaRPr lang="en-US"/>
          </a:p>
        </p:txBody>
      </p:sp>
      <p:sp>
        <p:nvSpPr>
          <p:cNvPr id="19" name="Title 6" hidden="0"/>
          <p:cNvSpPr txBox="1"/>
          <p:nvPr isPhoto="0" userDrawn="0"/>
        </p:nvSpPr>
        <p:spPr bwMode="auto">
          <a:xfrm>
            <a:off x="7721600" y="542925"/>
            <a:ext cx="387350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2400" i="1">
                <a:solidFill>
                  <a:srgbClr val="103350"/>
                </a:solidFill>
              </a:rPr>
              <a:t>ONDERZOEKSOPDRACHT</a:t>
            </a:r>
            <a:endParaRPr/>
          </a:p>
        </p:txBody>
      </p:sp>
      <p:sp>
        <p:nvSpPr>
          <p:cNvPr id="6" name="Text Placeholder 9" hidden="0"/>
          <p:cNvSpPr txBox="1"/>
          <p:nvPr isPhoto="0" userDrawn="0"/>
        </p:nvSpPr>
        <p:spPr bwMode="auto">
          <a:xfrm>
            <a:off x="596898" y="1388533"/>
            <a:ext cx="6661858" cy="470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Wingdings"/>
              <a:buChar char="ü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2">
              <a:buFont typeface="Wingdings"/>
              <a:buChar char="Ø"/>
              <a:defRPr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3" name="Table 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2296582" y="1841021"/>
          <a:ext cx="7598835" cy="3723114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{B8539C0C-3E14-1D91-2879-EE5B471BA90B}</a:tableStyleId>
              </a:tblPr>
              <a:tblGrid>
                <a:gridCol w="3836303"/>
                <a:gridCol w="1149663"/>
                <a:gridCol w="1321804"/>
                <a:gridCol w="1291065"/>
              </a:tblGrid>
              <a:tr h="783624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 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veiligheid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 cap="all"/>
                        <a:t>gebruiks-vriendelijk-heid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 cap="all"/>
                        <a:t>Kostprijs</a:t>
                      </a:r>
                      <a:br>
                        <a:rPr lang="en-US" sz="1100" cap="all"/>
                      </a:br>
                      <a:r>
                        <a:rPr lang="en-US" sz="1100" cap="all"/>
                        <a:t>en</a:t>
                      </a:r>
                      <a:br>
                        <a:rPr lang="nl-BE" sz="1100" cap="none"/>
                      </a:br>
                      <a:r>
                        <a:rPr lang="en-US" sz="1100" cap="all"/>
                        <a:t>Flexibiliteit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1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telefoongesprek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/>
                        <a:t>~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1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sms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~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1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e-mail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1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pushnotificatie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1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hardware </a:t>
                      </a:r>
                      <a:r>
                        <a:rPr lang="nl-BE" sz="1100" cap="all"/>
                        <a:t>otp</a:t>
                      </a:r>
                      <a:r>
                        <a:rPr lang="nl-BE" sz="1100" cap="all"/>
                        <a:t>-token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1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software otp-token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~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~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1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pki-token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1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fido</a:t>
                      </a:r>
                      <a:r>
                        <a:rPr lang="nl-BE" sz="1100" cap="all"/>
                        <a:t> security </a:t>
                      </a:r>
                      <a:r>
                        <a:rPr lang="nl-BE" sz="1100" cap="all"/>
                        <a:t>key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~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10"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nl-BE" sz="1100" cap="all"/>
                        <a:t>biometrisch via telefoon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++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/>
                        <a:t>-</a:t>
                      </a:r>
                      <a:endParaRPr lang="nl-BE" sz="1100">
                        <a:latin typeface="Calibri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0</Words>
  <Application>ONLYOFFICE/7.1.0.215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2021-2022</dc:title>
  <dc:subject/>
  <dc:creator>Vince W</dc:creator>
  <cp:keywords/>
  <dc:description/>
  <dc:identifier/>
  <dc:language/>
  <cp:lastModifiedBy/>
  <cp:revision>24</cp:revision>
  <dcterms:created xsi:type="dcterms:W3CDTF">2022-02-19T14:10:05Z</dcterms:created>
  <dcterms:modified xsi:type="dcterms:W3CDTF">2022-06-21T19:00:12Z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0x010100FB35A555E4F2DC459D9EFA444F233CC9</vt:lpwstr>
  </property>
</Properties>
</file>