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5B008-EC4A-4E47-8E2C-4BEF90CD7B7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1188E-55C0-4020-AFF0-18903093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5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518-4E56-43A6-8924-81E44C7EE72F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4846-8D5B-4B47-AE78-3DF737A50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2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518-4E56-43A6-8924-81E44C7EE72F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4846-8D5B-4B47-AE78-3DF737A50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4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518-4E56-43A6-8924-81E44C7EE72F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4846-8D5B-4B47-AE78-3DF737A50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518-4E56-43A6-8924-81E44C7EE72F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4846-8D5B-4B47-AE78-3DF737A50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8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518-4E56-43A6-8924-81E44C7EE72F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4846-8D5B-4B47-AE78-3DF737A50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8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518-4E56-43A6-8924-81E44C7EE72F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4846-8D5B-4B47-AE78-3DF737A50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518-4E56-43A6-8924-81E44C7EE72F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4846-8D5B-4B47-AE78-3DF737A50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1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518-4E56-43A6-8924-81E44C7EE72F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4846-8D5B-4B47-AE78-3DF737A50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518-4E56-43A6-8924-81E44C7EE72F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4846-8D5B-4B47-AE78-3DF737A50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0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518-4E56-43A6-8924-81E44C7EE72F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4846-8D5B-4B47-AE78-3DF737A50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8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518-4E56-43A6-8924-81E44C7EE72F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4846-8D5B-4B47-AE78-3DF737A50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41518-4E56-43A6-8924-81E44C7EE72F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E4846-8D5B-4B47-AE78-3DF737A50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Claims AI Scoring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8364" y="2036618"/>
            <a:ext cx="293651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Input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DollarPerClaim</a:t>
            </a:r>
            <a:r>
              <a:rPr lang="en-US" dirty="0"/>
              <a:t> ($/claim)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DollarPerSale</a:t>
            </a:r>
            <a:r>
              <a:rPr lang="en-US" dirty="0"/>
              <a:t> ($/sale)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/>
              <a:t>#Sales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ClaimRatio</a:t>
            </a:r>
            <a:r>
              <a:rPr lang="en-US" dirty="0"/>
              <a:t> = $Claim/$Sale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3748" y="2561826"/>
            <a:ext cx="28729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Claim Score per customer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6910" y="2161309"/>
            <a:ext cx="1330036" cy="172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7362" y="4465015"/>
            <a:ext cx="3129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Heuristic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Rank ordering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Mathematical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Adaptive (Neural Nets, Genetic Algorithms, Fuzzy…)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280401" y="2775282"/>
            <a:ext cx="609600" cy="39346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553855" y="2825558"/>
            <a:ext cx="609600" cy="39346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14" y="4100960"/>
            <a:ext cx="1729671" cy="97447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8486870" y="3645797"/>
            <a:ext cx="37958" cy="153119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05849" y="4942578"/>
            <a:ext cx="306212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34137" y="4869210"/>
            <a:ext cx="15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78673" y="3715817"/>
            <a:ext cx="242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7819223" y="4179836"/>
            <a:ext cx="868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Score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8511232" y="5026977"/>
            <a:ext cx="0" cy="3075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 flipH="1">
            <a:off x="8520933" y="3883277"/>
            <a:ext cx="2462929" cy="1035151"/>
          </a:xfrm>
          <a:custGeom>
            <a:avLst/>
            <a:gdLst>
              <a:gd name="connsiteX0" fmla="*/ 0 w 6434254"/>
              <a:gd name="connsiteY0" fmla="*/ 3271599 h 3286954"/>
              <a:gd name="connsiteX1" fmla="*/ 1215483 w 6434254"/>
              <a:gd name="connsiteY1" fmla="*/ 3260448 h 3286954"/>
              <a:gd name="connsiteX2" fmla="*/ 1795346 w 6434254"/>
              <a:gd name="connsiteY2" fmla="*/ 3026272 h 3286954"/>
              <a:gd name="connsiteX3" fmla="*/ 2509024 w 6434254"/>
              <a:gd name="connsiteY3" fmla="*/ 2457560 h 3286954"/>
              <a:gd name="connsiteX4" fmla="*/ 3345366 w 6434254"/>
              <a:gd name="connsiteY4" fmla="*/ 1442799 h 3286954"/>
              <a:gd name="connsiteX5" fmla="*/ 4259766 w 6434254"/>
              <a:gd name="connsiteY5" fmla="*/ 327677 h 3286954"/>
              <a:gd name="connsiteX6" fmla="*/ 4928839 w 6434254"/>
              <a:gd name="connsiteY6" fmla="*/ 48897 h 3286954"/>
              <a:gd name="connsiteX7" fmla="*/ 5910146 w 6434254"/>
              <a:gd name="connsiteY7" fmla="*/ 4292 h 3286954"/>
              <a:gd name="connsiteX8" fmla="*/ 6434254 w 6434254"/>
              <a:gd name="connsiteY8" fmla="*/ 4292 h 328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34254" h="3286954">
                <a:moveTo>
                  <a:pt x="0" y="3271599"/>
                </a:moveTo>
                <a:cubicBezTo>
                  <a:pt x="458129" y="3286467"/>
                  <a:pt x="916259" y="3301336"/>
                  <a:pt x="1215483" y="3260448"/>
                </a:cubicBezTo>
                <a:cubicBezTo>
                  <a:pt x="1514707" y="3219560"/>
                  <a:pt x="1579756" y="3160087"/>
                  <a:pt x="1795346" y="3026272"/>
                </a:cubicBezTo>
                <a:cubicBezTo>
                  <a:pt x="2010936" y="2892457"/>
                  <a:pt x="2250687" y="2721472"/>
                  <a:pt x="2509024" y="2457560"/>
                </a:cubicBezTo>
                <a:cubicBezTo>
                  <a:pt x="2767361" y="2193648"/>
                  <a:pt x="3345366" y="1442799"/>
                  <a:pt x="3345366" y="1442799"/>
                </a:cubicBezTo>
                <a:cubicBezTo>
                  <a:pt x="3637156" y="1087819"/>
                  <a:pt x="3995854" y="559994"/>
                  <a:pt x="4259766" y="327677"/>
                </a:cubicBezTo>
                <a:cubicBezTo>
                  <a:pt x="4523678" y="95360"/>
                  <a:pt x="4653776" y="102794"/>
                  <a:pt x="4928839" y="48897"/>
                </a:cubicBezTo>
                <a:cubicBezTo>
                  <a:pt x="5203902" y="-5000"/>
                  <a:pt x="5659244" y="11726"/>
                  <a:pt x="5910146" y="4292"/>
                </a:cubicBezTo>
                <a:cubicBezTo>
                  <a:pt x="6161048" y="-3142"/>
                  <a:pt x="6297651" y="575"/>
                  <a:pt x="6434254" y="429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9646655" y="4226383"/>
            <a:ext cx="0" cy="8328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585993" y="4284014"/>
            <a:ext cx="124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66927" y="4284014"/>
            <a:ext cx="12854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80231" y="5023099"/>
            <a:ext cx="75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Claim</a:t>
            </a:r>
          </a:p>
        </p:txBody>
      </p:sp>
      <p:cxnSp>
        <p:nvCxnSpPr>
          <p:cNvPr id="35" name="Straight Arrow Connector 34"/>
          <p:cNvCxnSpPr>
            <a:stCxn id="8" idx="0"/>
            <a:endCxn id="7" idx="2"/>
          </p:cNvCxnSpPr>
          <p:nvPr/>
        </p:nvCxnSpPr>
        <p:spPr>
          <a:xfrm flipV="1">
            <a:off x="5721928" y="3883277"/>
            <a:ext cx="0" cy="58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53" y="5293116"/>
            <a:ext cx="1713066" cy="93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4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543"/>
          </a:xfrm>
        </p:spPr>
        <p:txBody>
          <a:bodyPr>
            <a:normAutofit/>
          </a:bodyPr>
          <a:lstStyle/>
          <a:p>
            <a:r>
              <a:rPr lang="en-US" sz="3200" b="1" dirty="0"/>
              <a:t>S-shaped function for sales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0879" y="1672683"/>
            <a:ext cx="6122020" cy="3992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494264" y="2025274"/>
            <a:ext cx="5475249" cy="3286954"/>
          </a:xfrm>
          <a:custGeom>
            <a:avLst/>
            <a:gdLst>
              <a:gd name="connsiteX0" fmla="*/ 0 w 6434254"/>
              <a:gd name="connsiteY0" fmla="*/ 3271599 h 3286954"/>
              <a:gd name="connsiteX1" fmla="*/ 1215483 w 6434254"/>
              <a:gd name="connsiteY1" fmla="*/ 3260448 h 3286954"/>
              <a:gd name="connsiteX2" fmla="*/ 1795346 w 6434254"/>
              <a:gd name="connsiteY2" fmla="*/ 3026272 h 3286954"/>
              <a:gd name="connsiteX3" fmla="*/ 2509024 w 6434254"/>
              <a:gd name="connsiteY3" fmla="*/ 2457560 h 3286954"/>
              <a:gd name="connsiteX4" fmla="*/ 3345366 w 6434254"/>
              <a:gd name="connsiteY4" fmla="*/ 1442799 h 3286954"/>
              <a:gd name="connsiteX5" fmla="*/ 4259766 w 6434254"/>
              <a:gd name="connsiteY5" fmla="*/ 327677 h 3286954"/>
              <a:gd name="connsiteX6" fmla="*/ 4928839 w 6434254"/>
              <a:gd name="connsiteY6" fmla="*/ 48897 h 3286954"/>
              <a:gd name="connsiteX7" fmla="*/ 5910146 w 6434254"/>
              <a:gd name="connsiteY7" fmla="*/ 4292 h 3286954"/>
              <a:gd name="connsiteX8" fmla="*/ 6434254 w 6434254"/>
              <a:gd name="connsiteY8" fmla="*/ 4292 h 328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34254" h="3286954">
                <a:moveTo>
                  <a:pt x="0" y="3271599"/>
                </a:moveTo>
                <a:cubicBezTo>
                  <a:pt x="458129" y="3286467"/>
                  <a:pt x="916259" y="3301336"/>
                  <a:pt x="1215483" y="3260448"/>
                </a:cubicBezTo>
                <a:cubicBezTo>
                  <a:pt x="1514707" y="3219560"/>
                  <a:pt x="1579756" y="3160087"/>
                  <a:pt x="1795346" y="3026272"/>
                </a:cubicBezTo>
                <a:cubicBezTo>
                  <a:pt x="2010936" y="2892457"/>
                  <a:pt x="2250687" y="2721472"/>
                  <a:pt x="2509024" y="2457560"/>
                </a:cubicBezTo>
                <a:cubicBezTo>
                  <a:pt x="2767361" y="2193648"/>
                  <a:pt x="3345366" y="1442799"/>
                  <a:pt x="3345366" y="1442799"/>
                </a:cubicBezTo>
                <a:cubicBezTo>
                  <a:pt x="3637156" y="1087819"/>
                  <a:pt x="3995854" y="559994"/>
                  <a:pt x="4259766" y="327677"/>
                </a:cubicBezTo>
                <a:cubicBezTo>
                  <a:pt x="4523678" y="95360"/>
                  <a:pt x="4653776" y="102794"/>
                  <a:pt x="4928839" y="48897"/>
                </a:cubicBezTo>
                <a:cubicBezTo>
                  <a:pt x="5203902" y="-5000"/>
                  <a:pt x="5659244" y="11726"/>
                  <a:pt x="5910146" y="4292"/>
                </a:cubicBezTo>
                <a:cubicBezTo>
                  <a:pt x="6161048" y="-3142"/>
                  <a:pt x="6297651" y="575"/>
                  <a:pt x="6434254" y="4292"/>
                </a:cubicBez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59728" y="2025274"/>
            <a:ext cx="61331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48576" y="5307980"/>
            <a:ext cx="61331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0043" y="512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4747" y="1840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055435" y="5027530"/>
            <a:ext cx="0" cy="6566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1075" y="2216843"/>
            <a:ext cx="0" cy="346737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-428029" y="3627444"/>
            <a:ext cx="2308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Degree of membership, 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4354" y="5664819"/>
            <a:ext cx="9332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Variables: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$/Sale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#Sale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03750" y="2193875"/>
            <a:ext cx="1299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Definitely a desirable customer,</a:t>
            </a:r>
          </a:p>
          <a:p>
            <a:r>
              <a:rPr lang="en-US" sz="1400" dirty="0"/>
              <a:t>e.g.,  µ &gt; 0.95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181729" y="2209940"/>
            <a:ext cx="6244984" cy="69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23" idx="1"/>
          </p:cNvCxnSpPr>
          <p:nvPr/>
        </p:nvCxnSpPr>
        <p:spPr>
          <a:xfrm>
            <a:off x="1181729" y="5027530"/>
            <a:ext cx="6244984" cy="10772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26713" y="4658198"/>
            <a:ext cx="1381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Definitely a blacklist customer,</a:t>
            </a:r>
          </a:p>
          <a:p>
            <a:r>
              <a:rPr lang="en-US" sz="1400" dirty="0"/>
              <a:t>e.g.,  µ &lt; 0.3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0806" y="5683658"/>
            <a:ext cx="919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 =Lower bound 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159427" y="5677312"/>
            <a:ext cx="6133471" cy="69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59427" y="1704339"/>
            <a:ext cx="0" cy="396048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27380" y="2853490"/>
            <a:ext cx="1728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Continuous membership function for SALE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00926" y="5691118"/>
            <a:ext cx="776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b=Upper bound 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020" y="1704339"/>
            <a:ext cx="3214762" cy="207037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810" y="4087091"/>
            <a:ext cx="3124810" cy="2139913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10831384" y="2670928"/>
            <a:ext cx="6927" cy="11037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553216" y="2807858"/>
            <a:ext cx="0" cy="9668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831384" y="3634821"/>
            <a:ext cx="680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Upper bound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74445" y="3578267"/>
            <a:ext cx="6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Lower bound 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10119083" y="5350008"/>
            <a:ext cx="0" cy="11037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424095" y="4770813"/>
            <a:ext cx="0" cy="16829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119083" y="6144147"/>
            <a:ext cx="680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Upper bound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38310" y="6141873"/>
            <a:ext cx="6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Lower bound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310777" y="211767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$/Sale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322401" y="454406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#Sale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86266" y="166300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30646" y="5328293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517988" y="204679"/>
                <a:ext cx="3835812" cy="1243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S-function</a:t>
                </a:r>
              </a:p>
              <a:p>
                <a:r>
                  <a:rPr lang="en-US" sz="1400" dirty="0"/>
                  <a:t>S(x, a, b)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((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)/(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mr>
                      <m:m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</m:m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988" y="204679"/>
                <a:ext cx="3835812" cy="1243674"/>
              </a:xfrm>
              <a:prstGeom prst="rect">
                <a:avLst/>
              </a:prstGeom>
              <a:blipFill>
                <a:blip r:embed="rId4"/>
                <a:stretch>
                  <a:fillRect l="-47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5349751" y="3374685"/>
            <a:ext cx="2109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 sign function</a:t>
            </a:r>
          </a:p>
          <a:p>
            <a:r>
              <a:rPr lang="en-US" dirty="0"/>
              <a:t>f(x) = 1/(1+exp(-x))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4196172" y="2923309"/>
            <a:ext cx="0" cy="27743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77440" y="5728419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 = (</a:t>
            </a:r>
            <a:r>
              <a:rPr lang="en-US" sz="1400" dirty="0" err="1"/>
              <a:t>a+b</a:t>
            </a:r>
            <a:r>
              <a:rPr lang="en-US" sz="1400" dirty="0"/>
              <a:t>)/2</a:t>
            </a:r>
          </a:p>
        </p:txBody>
      </p:sp>
    </p:spTree>
    <p:extLst>
      <p:ext uri="{BB962C8B-B14F-4D97-AF65-F5344CB8AC3E}">
        <p14:creationId xmlns:p14="http://schemas.microsoft.com/office/powerpoint/2010/main" val="8512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429" y="403928"/>
            <a:ext cx="3438525" cy="193721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543"/>
          </a:xfrm>
        </p:spPr>
        <p:txBody>
          <a:bodyPr>
            <a:normAutofit/>
          </a:bodyPr>
          <a:lstStyle/>
          <a:p>
            <a:r>
              <a:rPr lang="en-US" sz="3200" b="1" dirty="0"/>
              <a:t>Z-shaped function for claims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0879" y="1672683"/>
            <a:ext cx="6122020" cy="3992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flipH="1">
            <a:off x="1494264" y="2025274"/>
            <a:ext cx="5475249" cy="3286954"/>
          </a:xfrm>
          <a:custGeom>
            <a:avLst/>
            <a:gdLst>
              <a:gd name="connsiteX0" fmla="*/ 0 w 6434254"/>
              <a:gd name="connsiteY0" fmla="*/ 3271599 h 3286954"/>
              <a:gd name="connsiteX1" fmla="*/ 1215483 w 6434254"/>
              <a:gd name="connsiteY1" fmla="*/ 3260448 h 3286954"/>
              <a:gd name="connsiteX2" fmla="*/ 1795346 w 6434254"/>
              <a:gd name="connsiteY2" fmla="*/ 3026272 h 3286954"/>
              <a:gd name="connsiteX3" fmla="*/ 2509024 w 6434254"/>
              <a:gd name="connsiteY3" fmla="*/ 2457560 h 3286954"/>
              <a:gd name="connsiteX4" fmla="*/ 3345366 w 6434254"/>
              <a:gd name="connsiteY4" fmla="*/ 1442799 h 3286954"/>
              <a:gd name="connsiteX5" fmla="*/ 4259766 w 6434254"/>
              <a:gd name="connsiteY5" fmla="*/ 327677 h 3286954"/>
              <a:gd name="connsiteX6" fmla="*/ 4928839 w 6434254"/>
              <a:gd name="connsiteY6" fmla="*/ 48897 h 3286954"/>
              <a:gd name="connsiteX7" fmla="*/ 5910146 w 6434254"/>
              <a:gd name="connsiteY7" fmla="*/ 4292 h 3286954"/>
              <a:gd name="connsiteX8" fmla="*/ 6434254 w 6434254"/>
              <a:gd name="connsiteY8" fmla="*/ 4292 h 328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34254" h="3286954">
                <a:moveTo>
                  <a:pt x="0" y="3271599"/>
                </a:moveTo>
                <a:cubicBezTo>
                  <a:pt x="458129" y="3286467"/>
                  <a:pt x="916259" y="3301336"/>
                  <a:pt x="1215483" y="3260448"/>
                </a:cubicBezTo>
                <a:cubicBezTo>
                  <a:pt x="1514707" y="3219560"/>
                  <a:pt x="1579756" y="3160087"/>
                  <a:pt x="1795346" y="3026272"/>
                </a:cubicBezTo>
                <a:cubicBezTo>
                  <a:pt x="2010936" y="2892457"/>
                  <a:pt x="2250687" y="2721472"/>
                  <a:pt x="2509024" y="2457560"/>
                </a:cubicBezTo>
                <a:cubicBezTo>
                  <a:pt x="2767361" y="2193648"/>
                  <a:pt x="3345366" y="1442799"/>
                  <a:pt x="3345366" y="1442799"/>
                </a:cubicBezTo>
                <a:cubicBezTo>
                  <a:pt x="3637156" y="1087819"/>
                  <a:pt x="3995854" y="559994"/>
                  <a:pt x="4259766" y="327677"/>
                </a:cubicBezTo>
                <a:cubicBezTo>
                  <a:pt x="4523678" y="95360"/>
                  <a:pt x="4653776" y="102794"/>
                  <a:pt x="4928839" y="48897"/>
                </a:cubicBezTo>
                <a:cubicBezTo>
                  <a:pt x="5203902" y="-5000"/>
                  <a:pt x="5659244" y="11726"/>
                  <a:pt x="5910146" y="4292"/>
                </a:cubicBezTo>
                <a:cubicBezTo>
                  <a:pt x="6161048" y="-3142"/>
                  <a:pt x="6297651" y="575"/>
                  <a:pt x="6434254" y="4292"/>
                </a:cubicBez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59728" y="2025274"/>
            <a:ext cx="61331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48576" y="5307980"/>
            <a:ext cx="61331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0043" y="512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4747" y="1840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180130" y="2025274"/>
            <a:ext cx="0" cy="365894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502201" y="4087091"/>
            <a:ext cx="0" cy="159712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-428029" y="3627444"/>
            <a:ext cx="2308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Degree of membership, 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66596" y="5651151"/>
            <a:ext cx="14334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Variables: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$/Claim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#Claim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$Claim/$Sale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03750" y="2193875"/>
            <a:ext cx="1299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Definitely a desirable customer,</a:t>
            </a:r>
          </a:p>
          <a:p>
            <a:r>
              <a:rPr lang="en-US" sz="1400" dirty="0"/>
              <a:t>e.g.,  µ &gt; 0.95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181729" y="2209940"/>
            <a:ext cx="6244984" cy="69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23" idx="1"/>
          </p:cNvCxnSpPr>
          <p:nvPr/>
        </p:nvCxnSpPr>
        <p:spPr>
          <a:xfrm>
            <a:off x="1181729" y="5027530"/>
            <a:ext cx="6244984" cy="10772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26713" y="4658198"/>
            <a:ext cx="1381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Definitely a blacklist customer,</a:t>
            </a:r>
          </a:p>
          <a:p>
            <a:r>
              <a:rPr lang="en-US" sz="1400" dirty="0"/>
              <a:t>e.g.,  µ &lt; 0.3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0807" y="5683658"/>
            <a:ext cx="80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a=Lower bound 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159427" y="5677312"/>
            <a:ext cx="6133471" cy="69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59427" y="1704339"/>
            <a:ext cx="0" cy="396048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90313" y="5678508"/>
            <a:ext cx="92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b = Upper bound 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867" y="2520726"/>
            <a:ext cx="3124810" cy="1896909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10866299" y="1757681"/>
            <a:ext cx="6927" cy="11037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557281" y="697688"/>
            <a:ext cx="0" cy="234769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883691" y="2142401"/>
            <a:ext cx="680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Upper bound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21271" y="2102898"/>
            <a:ext cx="6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Lower bound 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10179140" y="3783643"/>
            <a:ext cx="0" cy="11037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484152" y="3204448"/>
            <a:ext cx="0" cy="16829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867867" y="4306029"/>
            <a:ext cx="6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Lower bound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430272" y="92661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$/Claim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382458" y="297770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#Claims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666" y="4859633"/>
            <a:ext cx="3046796" cy="1670117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9401024" y="4842723"/>
            <a:ext cx="0" cy="16829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846432" y="5531182"/>
            <a:ext cx="680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Upper bound 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10040594" y="6054402"/>
            <a:ext cx="0" cy="5277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208797" y="4300219"/>
            <a:ext cx="680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Upper bound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16968" y="6247550"/>
            <a:ext cx="6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Lower bound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186580" y="5081391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$Claims/$Sale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30642" y="166291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36597" y="5334333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50437" y="3301529"/>
            <a:ext cx="19296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Or sign function</a:t>
            </a:r>
          </a:p>
          <a:p>
            <a:r>
              <a:rPr lang="en-US" sz="1600" dirty="0"/>
              <a:t>f(x) = 1-1/(1+exp(-x))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039253" y="2352804"/>
                <a:ext cx="3113041" cy="133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Z-function</a:t>
                </a:r>
              </a:p>
              <a:p>
                <a:r>
                  <a:rPr lang="en-US" sz="1400" dirty="0"/>
                  <a:t>Z(x, a, b)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mr>
                      <m:m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</m:m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53" y="2352804"/>
                <a:ext cx="3113041" cy="1331775"/>
              </a:xfrm>
              <a:prstGeom prst="rect">
                <a:avLst/>
              </a:prstGeom>
              <a:blipFill>
                <a:blip r:embed="rId5"/>
                <a:stretch>
                  <a:fillRect l="-588" t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677440" y="5728419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 = (</a:t>
            </a:r>
            <a:r>
              <a:rPr lang="en-US" sz="1400" dirty="0" err="1"/>
              <a:t>a+b</a:t>
            </a:r>
            <a:r>
              <a:rPr lang="en-US" sz="1400" dirty="0"/>
              <a:t>)/2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4196172" y="3449782"/>
            <a:ext cx="0" cy="22478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5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543"/>
          </a:xfrm>
        </p:spPr>
        <p:txBody>
          <a:bodyPr>
            <a:normAutofit/>
          </a:bodyPr>
          <a:lstStyle/>
          <a:p>
            <a:r>
              <a:rPr lang="en-US" sz="3200" b="1" dirty="0"/>
              <a:t>Aggregate Membership functions for claims scoring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0879" y="1672683"/>
            <a:ext cx="6122020" cy="3992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flipH="1">
            <a:off x="1494264" y="2025274"/>
            <a:ext cx="5475249" cy="3286954"/>
          </a:xfrm>
          <a:custGeom>
            <a:avLst/>
            <a:gdLst>
              <a:gd name="connsiteX0" fmla="*/ 0 w 6434254"/>
              <a:gd name="connsiteY0" fmla="*/ 3271599 h 3286954"/>
              <a:gd name="connsiteX1" fmla="*/ 1215483 w 6434254"/>
              <a:gd name="connsiteY1" fmla="*/ 3260448 h 3286954"/>
              <a:gd name="connsiteX2" fmla="*/ 1795346 w 6434254"/>
              <a:gd name="connsiteY2" fmla="*/ 3026272 h 3286954"/>
              <a:gd name="connsiteX3" fmla="*/ 2509024 w 6434254"/>
              <a:gd name="connsiteY3" fmla="*/ 2457560 h 3286954"/>
              <a:gd name="connsiteX4" fmla="*/ 3345366 w 6434254"/>
              <a:gd name="connsiteY4" fmla="*/ 1442799 h 3286954"/>
              <a:gd name="connsiteX5" fmla="*/ 4259766 w 6434254"/>
              <a:gd name="connsiteY5" fmla="*/ 327677 h 3286954"/>
              <a:gd name="connsiteX6" fmla="*/ 4928839 w 6434254"/>
              <a:gd name="connsiteY6" fmla="*/ 48897 h 3286954"/>
              <a:gd name="connsiteX7" fmla="*/ 5910146 w 6434254"/>
              <a:gd name="connsiteY7" fmla="*/ 4292 h 3286954"/>
              <a:gd name="connsiteX8" fmla="*/ 6434254 w 6434254"/>
              <a:gd name="connsiteY8" fmla="*/ 4292 h 328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34254" h="3286954">
                <a:moveTo>
                  <a:pt x="0" y="3271599"/>
                </a:moveTo>
                <a:cubicBezTo>
                  <a:pt x="458129" y="3286467"/>
                  <a:pt x="916259" y="3301336"/>
                  <a:pt x="1215483" y="3260448"/>
                </a:cubicBezTo>
                <a:cubicBezTo>
                  <a:pt x="1514707" y="3219560"/>
                  <a:pt x="1579756" y="3160087"/>
                  <a:pt x="1795346" y="3026272"/>
                </a:cubicBezTo>
                <a:cubicBezTo>
                  <a:pt x="2010936" y="2892457"/>
                  <a:pt x="2250687" y="2721472"/>
                  <a:pt x="2509024" y="2457560"/>
                </a:cubicBezTo>
                <a:cubicBezTo>
                  <a:pt x="2767361" y="2193648"/>
                  <a:pt x="3345366" y="1442799"/>
                  <a:pt x="3345366" y="1442799"/>
                </a:cubicBezTo>
                <a:cubicBezTo>
                  <a:pt x="3637156" y="1087819"/>
                  <a:pt x="3995854" y="559994"/>
                  <a:pt x="4259766" y="327677"/>
                </a:cubicBezTo>
                <a:cubicBezTo>
                  <a:pt x="4523678" y="95360"/>
                  <a:pt x="4653776" y="102794"/>
                  <a:pt x="4928839" y="48897"/>
                </a:cubicBezTo>
                <a:cubicBezTo>
                  <a:pt x="5203902" y="-5000"/>
                  <a:pt x="5659244" y="11726"/>
                  <a:pt x="5910146" y="4292"/>
                </a:cubicBezTo>
                <a:cubicBezTo>
                  <a:pt x="6161048" y="-3142"/>
                  <a:pt x="6297651" y="575"/>
                  <a:pt x="6434254" y="4292"/>
                </a:cubicBez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59728" y="2025274"/>
            <a:ext cx="61331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48576" y="5307980"/>
            <a:ext cx="61331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0043" y="512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4747" y="1840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180130" y="2025274"/>
            <a:ext cx="0" cy="36589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-428029" y="3627444"/>
            <a:ext cx="2308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Degree of membership, 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9866" y="5761118"/>
            <a:ext cx="1065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variables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03750" y="2193875"/>
            <a:ext cx="1299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Definitely a desirable customer,</a:t>
            </a:r>
          </a:p>
          <a:p>
            <a:r>
              <a:rPr lang="en-US" sz="1400" dirty="0"/>
              <a:t>e.g.,  µ &gt; 0.95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181729" y="2209940"/>
            <a:ext cx="6244984" cy="69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23" idx="1"/>
          </p:cNvCxnSpPr>
          <p:nvPr/>
        </p:nvCxnSpPr>
        <p:spPr>
          <a:xfrm>
            <a:off x="1181729" y="5027530"/>
            <a:ext cx="6244984" cy="10772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26713" y="4658198"/>
            <a:ext cx="1381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Definitely a blacklist customer,</a:t>
            </a:r>
          </a:p>
          <a:p>
            <a:r>
              <a:rPr lang="en-US" sz="1400" dirty="0"/>
              <a:t>e.g.,  µ &lt; 0.3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0807" y="5683658"/>
            <a:ext cx="6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Lower bound 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159427" y="5677312"/>
            <a:ext cx="6133471" cy="69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59427" y="1704339"/>
            <a:ext cx="0" cy="396048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20822" y="3175685"/>
            <a:ext cx="1728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Continuous membership function for each input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15684" y="5677312"/>
            <a:ext cx="680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Upper bound </a:t>
            </a:r>
          </a:p>
        </p:txBody>
      </p:sp>
      <p:sp>
        <p:nvSpPr>
          <p:cNvPr id="47" name="Freeform 46"/>
          <p:cNvSpPr/>
          <p:nvPr/>
        </p:nvSpPr>
        <p:spPr>
          <a:xfrm>
            <a:off x="1646664" y="2052979"/>
            <a:ext cx="5475249" cy="3286954"/>
          </a:xfrm>
          <a:custGeom>
            <a:avLst/>
            <a:gdLst>
              <a:gd name="connsiteX0" fmla="*/ 0 w 6434254"/>
              <a:gd name="connsiteY0" fmla="*/ 3271599 h 3286954"/>
              <a:gd name="connsiteX1" fmla="*/ 1215483 w 6434254"/>
              <a:gd name="connsiteY1" fmla="*/ 3260448 h 3286954"/>
              <a:gd name="connsiteX2" fmla="*/ 1795346 w 6434254"/>
              <a:gd name="connsiteY2" fmla="*/ 3026272 h 3286954"/>
              <a:gd name="connsiteX3" fmla="*/ 2509024 w 6434254"/>
              <a:gd name="connsiteY3" fmla="*/ 2457560 h 3286954"/>
              <a:gd name="connsiteX4" fmla="*/ 3345366 w 6434254"/>
              <a:gd name="connsiteY4" fmla="*/ 1442799 h 3286954"/>
              <a:gd name="connsiteX5" fmla="*/ 4259766 w 6434254"/>
              <a:gd name="connsiteY5" fmla="*/ 327677 h 3286954"/>
              <a:gd name="connsiteX6" fmla="*/ 4928839 w 6434254"/>
              <a:gd name="connsiteY6" fmla="*/ 48897 h 3286954"/>
              <a:gd name="connsiteX7" fmla="*/ 5910146 w 6434254"/>
              <a:gd name="connsiteY7" fmla="*/ 4292 h 3286954"/>
              <a:gd name="connsiteX8" fmla="*/ 6434254 w 6434254"/>
              <a:gd name="connsiteY8" fmla="*/ 4292 h 328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34254" h="3286954">
                <a:moveTo>
                  <a:pt x="0" y="3271599"/>
                </a:moveTo>
                <a:cubicBezTo>
                  <a:pt x="458129" y="3286467"/>
                  <a:pt x="916259" y="3301336"/>
                  <a:pt x="1215483" y="3260448"/>
                </a:cubicBezTo>
                <a:cubicBezTo>
                  <a:pt x="1514707" y="3219560"/>
                  <a:pt x="1579756" y="3160087"/>
                  <a:pt x="1795346" y="3026272"/>
                </a:cubicBezTo>
                <a:cubicBezTo>
                  <a:pt x="2010936" y="2892457"/>
                  <a:pt x="2250687" y="2721472"/>
                  <a:pt x="2509024" y="2457560"/>
                </a:cubicBezTo>
                <a:cubicBezTo>
                  <a:pt x="2767361" y="2193648"/>
                  <a:pt x="3345366" y="1442799"/>
                  <a:pt x="3345366" y="1442799"/>
                </a:cubicBezTo>
                <a:cubicBezTo>
                  <a:pt x="3637156" y="1087819"/>
                  <a:pt x="3995854" y="559994"/>
                  <a:pt x="4259766" y="327677"/>
                </a:cubicBezTo>
                <a:cubicBezTo>
                  <a:pt x="4523678" y="95360"/>
                  <a:pt x="4653776" y="102794"/>
                  <a:pt x="4928839" y="48897"/>
                </a:cubicBezTo>
                <a:cubicBezTo>
                  <a:pt x="5203902" y="-5000"/>
                  <a:pt x="5659244" y="11726"/>
                  <a:pt x="5910146" y="4292"/>
                </a:cubicBezTo>
                <a:cubicBezTo>
                  <a:pt x="6161048" y="-3142"/>
                  <a:pt x="6297651" y="575"/>
                  <a:pt x="6434254" y="4292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 flipH="1">
            <a:off x="1967284" y="2025274"/>
            <a:ext cx="5214686" cy="3286954"/>
          </a:xfrm>
          <a:custGeom>
            <a:avLst/>
            <a:gdLst>
              <a:gd name="connsiteX0" fmla="*/ 0 w 6434254"/>
              <a:gd name="connsiteY0" fmla="*/ 3271599 h 3286954"/>
              <a:gd name="connsiteX1" fmla="*/ 1215483 w 6434254"/>
              <a:gd name="connsiteY1" fmla="*/ 3260448 h 3286954"/>
              <a:gd name="connsiteX2" fmla="*/ 1795346 w 6434254"/>
              <a:gd name="connsiteY2" fmla="*/ 3026272 h 3286954"/>
              <a:gd name="connsiteX3" fmla="*/ 2509024 w 6434254"/>
              <a:gd name="connsiteY3" fmla="*/ 2457560 h 3286954"/>
              <a:gd name="connsiteX4" fmla="*/ 3345366 w 6434254"/>
              <a:gd name="connsiteY4" fmla="*/ 1442799 h 3286954"/>
              <a:gd name="connsiteX5" fmla="*/ 4259766 w 6434254"/>
              <a:gd name="connsiteY5" fmla="*/ 327677 h 3286954"/>
              <a:gd name="connsiteX6" fmla="*/ 4928839 w 6434254"/>
              <a:gd name="connsiteY6" fmla="*/ 48897 h 3286954"/>
              <a:gd name="connsiteX7" fmla="*/ 5910146 w 6434254"/>
              <a:gd name="connsiteY7" fmla="*/ 4292 h 3286954"/>
              <a:gd name="connsiteX8" fmla="*/ 6434254 w 6434254"/>
              <a:gd name="connsiteY8" fmla="*/ 4292 h 328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34254" h="3286954">
                <a:moveTo>
                  <a:pt x="0" y="3271599"/>
                </a:moveTo>
                <a:cubicBezTo>
                  <a:pt x="458129" y="3286467"/>
                  <a:pt x="916259" y="3301336"/>
                  <a:pt x="1215483" y="3260448"/>
                </a:cubicBezTo>
                <a:cubicBezTo>
                  <a:pt x="1514707" y="3219560"/>
                  <a:pt x="1579756" y="3160087"/>
                  <a:pt x="1795346" y="3026272"/>
                </a:cubicBezTo>
                <a:cubicBezTo>
                  <a:pt x="2010936" y="2892457"/>
                  <a:pt x="2250687" y="2721472"/>
                  <a:pt x="2509024" y="2457560"/>
                </a:cubicBezTo>
                <a:cubicBezTo>
                  <a:pt x="2767361" y="2193648"/>
                  <a:pt x="3345366" y="1442799"/>
                  <a:pt x="3345366" y="1442799"/>
                </a:cubicBezTo>
                <a:cubicBezTo>
                  <a:pt x="3637156" y="1087819"/>
                  <a:pt x="3995854" y="559994"/>
                  <a:pt x="4259766" y="327677"/>
                </a:cubicBezTo>
                <a:cubicBezTo>
                  <a:pt x="4523678" y="95360"/>
                  <a:pt x="4653776" y="102794"/>
                  <a:pt x="4928839" y="48897"/>
                </a:cubicBezTo>
                <a:cubicBezTo>
                  <a:pt x="5203902" y="-5000"/>
                  <a:pt x="5659244" y="11726"/>
                  <a:pt x="5910146" y="4292"/>
                </a:cubicBezTo>
                <a:cubicBezTo>
                  <a:pt x="6161048" y="-3142"/>
                  <a:pt x="6297651" y="575"/>
                  <a:pt x="6434254" y="4292"/>
                </a:cubicBezTo>
              </a:path>
            </a:pathLst>
          </a:custGeom>
          <a:ln w="381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H="1">
            <a:off x="1178982" y="2025274"/>
            <a:ext cx="4933040" cy="3286954"/>
          </a:xfrm>
          <a:custGeom>
            <a:avLst/>
            <a:gdLst>
              <a:gd name="connsiteX0" fmla="*/ 0 w 6434254"/>
              <a:gd name="connsiteY0" fmla="*/ 3271599 h 3286954"/>
              <a:gd name="connsiteX1" fmla="*/ 1215483 w 6434254"/>
              <a:gd name="connsiteY1" fmla="*/ 3260448 h 3286954"/>
              <a:gd name="connsiteX2" fmla="*/ 1795346 w 6434254"/>
              <a:gd name="connsiteY2" fmla="*/ 3026272 h 3286954"/>
              <a:gd name="connsiteX3" fmla="*/ 2509024 w 6434254"/>
              <a:gd name="connsiteY3" fmla="*/ 2457560 h 3286954"/>
              <a:gd name="connsiteX4" fmla="*/ 3345366 w 6434254"/>
              <a:gd name="connsiteY4" fmla="*/ 1442799 h 3286954"/>
              <a:gd name="connsiteX5" fmla="*/ 4259766 w 6434254"/>
              <a:gd name="connsiteY5" fmla="*/ 327677 h 3286954"/>
              <a:gd name="connsiteX6" fmla="*/ 4928839 w 6434254"/>
              <a:gd name="connsiteY6" fmla="*/ 48897 h 3286954"/>
              <a:gd name="connsiteX7" fmla="*/ 5910146 w 6434254"/>
              <a:gd name="connsiteY7" fmla="*/ 4292 h 3286954"/>
              <a:gd name="connsiteX8" fmla="*/ 6434254 w 6434254"/>
              <a:gd name="connsiteY8" fmla="*/ 4292 h 328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34254" h="3286954">
                <a:moveTo>
                  <a:pt x="0" y="3271599"/>
                </a:moveTo>
                <a:cubicBezTo>
                  <a:pt x="458129" y="3286467"/>
                  <a:pt x="916259" y="3301336"/>
                  <a:pt x="1215483" y="3260448"/>
                </a:cubicBezTo>
                <a:cubicBezTo>
                  <a:pt x="1514707" y="3219560"/>
                  <a:pt x="1579756" y="3160087"/>
                  <a:pt x="1795346" y="3026272"/>
                </a:cubicBezTo>
                <a:cubicBezTo>
                  <a:pt x="2010936" y="2892457"/>
                  <a:pt x="2250687" y="2721472"/>
                  <a:pt x="2509024" y="2457560"/>
                </a:cubicBezTo>
                <a:cubicBezTo>
                  <a:pt x="2767361" y="2193648"/>
                  <a:pt x="3345366" y="1442799"/>
                  <a:pt x="3345366" y="1442799"/>
                </a:cubicBezTo>
                <a:cubicBezTo>
                  <a:pt x="3637156" y="1087819"/>
                  <a:pt x="3995854" y="559994"/>
                  <a:pt x="4259766" y="327677"/>
                </a:cubicBezTo>
                <a:cubicBezTo>
                  <a:pt x="4523678" y="95360"/>
                  <a:pt x="4653776" y="102794"/>
                  <a:pt x="4928839" y="48897"/>
                </a:cubicBezTo>
                <a:cubicBezTo>
                  <a:pt x="5203902" y="-5000"/>
                  <a:pt x="5659244" y="11726"/>
                  <a:pt x="5910146" y="4292"/>
                </a:cubicBezTo>
                <a:cubicBezTo>
                  <a:pt x="6161048" y="-3142"/>
                  <a:pt x="6297651" y="575"/>
                  <a:pt x="6434254" y="429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2204684" y="2052978"/>
            <a:ext cx="4946885" cy="3255002"/>
          </a:xfrm>
          <a:custGeom>
            <a:avLst/>
            <a:gdLst>
              <a:gd name="connsiteX0" fmla="*/ 0 w 6434254"/>
              <a:gd name="connsiteY0" fmla="*/ 3271599 h 3286954"/>
              <a:gd name="connsiteX1" fmla="*/ 1215483 w 6434254"/>
              <a:gd name="connsiteY1" fmla="*/ 3260448 h 3286954"/>
              <a:gd name="connsiteX2" fmla="*/ 1795346 w 6434254"/>
              <a:gd name="connsiteY2" fmla="*/ 3026272 h 3286954"/>
              <a:gd name="connsiteX3" fmla="*/ 2509024 w 6434254"/>
              <a:gd name="connsiteY3" fmla="*/ 2457560 h 3286954"/>
              <a:gd name="connsiteX4" fmla="*/ 3345366 w 6434254"/>
              <a:gd name="connsiteY4" fmla="*/ 1442799 h 3286954"/>
              <a:gd name="connsiteX5" fmla="*/ 4259766 w 6434254"/>
              <a:gd name="connsiteY5" fmla="*/ 327677 h 3286954"/>
              <a:gd name="connsiteX6" fmla="*/ 4928839 w 6434254"/>
              <a:gd name="connsiteY6" fmla="*/ 48897 h 3286954"/>
              <a:gd name="connsiteX7" fmla="*/ 5910146 w 6434254"/>
              <a:gd name="connsiteY7" fmla="*/ 4292 h 3286954"/>
              <a:gd name="connsiteX8" fmla="*/ 6434254 w 6434254"/>
              <a:gd name="connsiteY8" fmla="*/ 4292 h 328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34254" h="3286954">
                <a:moveTo>
                  <a:pt x="0" y="3271599"/>
                </a:moveTo>
                <a:cubicBezTo>
                  <a:pt x="458129" y="3286467"/>
                  <a:pt x="916259" y="3301336"/>
                  <a:pt x="1215483" y="3260448"/>
                </a:cubicBezTo>
                <a:cubicBezTo>
                  <a:pt x="1514707" y="3219560"/>
                  <a:pt x="1579756" y="3160087"/>
                  <a:pt x="1795346" y="3026272"/>
                </a:cubicBezTo>
                <a:cubicBezTo>
                  <a:pt x="2010936" y="2892457"/>
                  <a:pt x="2250687" y="2721472"/>
                  <a:pt x="2509024" y="2457560"/>
                </a:cubicBezTo>
                <a:cubicBezTo>
                  <a:pt x="2767361" y="2193648"/>
                  <a:pt x="3345366" y="1442799"/>
                  <a:pt x="3345366" y="1442799"/>
                </a:cubicBezTo>
                <a:cubicBezTo>
                  <a:pt x="3637156" y="1087819"/>
                  <a:pt x="3995854" y="559994"/>
                  <a:pt x="4259766" y="327677"/>
                </a:cubicBezTo>
                <a:cubicBezTo>
                  <a:pt x="4523678" y="95360"/>
                  <a:pt x="4653776" y="102794"/>
                  <a:pt x="4928839" y="48897"/>
                </a:cubicBezTo>
                <a:cubicBezTo>
                  <a:pt x="5203902" y="-5000"/>
                  <a:pt x="5659244" y="11726"/>
                  <a:pt x="5910146" y="4292"/>
                </a:cubicBezTo>
                <a:cubicBezTo>
                  <a:pt x="6161048" y="-3142"/>
                  <a:pt x="6297651" y="575"/>
                  <a:pt x="6434254" y="4292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670537" y="2052978"/>
            <a:ext cx="0" cy="36589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45502" y="2052290"/>
            <a:ext cx="0" cy="36589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455832" y="2113641"/>
            <a:ext cx="0" cy="365894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663650" y="2113641"/>
            <a:ext cx="0" cy="365894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792557" y="3088538"/>
            <a:ext cx="3118219" cy="1631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Membership functions of different input variables are aggregated by using the </a:t>
            </a:r>
            <a:r>
              <a:rPr lang="en-US" sz="2000" i="1" dirty="0"/>
              <a:t>minimum</a:t>
            </a:r>
            <a:r>
              <a:rPr lang="en-US" sz="2000" dirty="0"/>
              <a:t> operator to yield a total </a:t>
            </a:r>
            <a:r>
              <a:rPr lang="en-US" sz="2000" i="1" dirty="0"/>
              <a:t>claim score </a:t>
            </a:r>
            <a:r>
              <a:rPr lang="en-US" sz="2000" dirty="0"/>
              <a:t>(output)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30642" y="166291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36597" y="5334333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56740" y="167697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41230" y="5363653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416506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543"/>
          </a:xfrm>
        </p:spPr>
        <p:txBody>
          <a:bodyPr>
            <a:normAutofit/>
          </a:bodyPr>
          <a:lstStyle/>
          <a:p>
            <a:r>
              <a:rPr lang="en-US" sz="3200" b="1" dirty="0"/>
              <a:t>Example: Aggregate for claims scoring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5833" y="1494104"/>
            <a:ext cx="3652050" cy="2336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39181" y="1700493"/>
            <a:ext cx="36587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2528" y="3622020"/>
            <a:ext cx="36587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2337" y="3513926"/>
            <a:ext cx="179969" cy="21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7419" y="1592399"/>
            <a:ext cx="179969" cy="21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35289" y="2531515"/>
            <a:ext cx="1524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Degree of membership, µ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39001" y="1512634"/>
            <a:ext cx="0" cy="231826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Freeform 55"/>
          <p:cNvSpPr/>
          <p:nvPr/>
        </p:nvSpPr>
        <p:spPr>
          <a:xfrm flipH="1">
            <a:off x="1150667" y="1700493"/>
            <a:ext cx="2942772" cy="1924014"/>
          </a:xfrm>
          <a:custGeom>
            <a:avLst/>
            <a:gdLst>
              <a:gd name="connsiteX0" fmla="*/ 0 w 6434254"/>
              <a:gd name="connsiteY0" fmla="*/ 3271599 h 3286954"/>
              <a:gd name="connsiteX1" fmla="*/ 1215483 w 6434254"/>
              <a:gd name="connsiteY1" fmla="*/ 3260448 h 3286954"/>
              <a:gd name="connsiteX2" fmla="*/ 1795346 w 6434254"/>
              <a:gd name="connsiteY2" fmla="*/ 3026272 h 3286954"/>
              <a:gd name="connsiteX3" fmla="*/ 2509024 w 6434254"/>
              <a:gd name="connsiteY3" fmla="*/ 2457560 h 3286954"/>
              <a:gd name="connsiteX4" fmla="*/ 3345366 w 6434254"/>
              <a:gd name="connsiteY4" fmla="*/ 1442799 h 3286954"/>
              <a:gd name="connsiteX5" fmla="*/ 4259766 w 6434254"/>
              <a:gd name="connsiteY5" fmla="*/ 327677 h 3286954"/>
              <a:gd name="connsiteX6" fmla="*/ 4928839 w 6434254"/>
              <a:gd name="connsiteY6" fmla="*/ 48897 h 3286954"/>
              <a:gd name="connsiteX7" fmla="*/ 5910146 w 6434254"/>
              <a:gd name="connsiteY7" fmla="*/ 4292 h 3286954"/>
              <a:gd name="connsiteX8" fmla="*/ 6434254 w 6434254"/>
              <a:gd name="connsiteY8" fmla="*/ 4292 h 328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34254" h="3286954">
                <a:moveTo>
                  <a:pt x="0" y="3271599"/>
                </a:moveTo>
                <a:cubicBezTo>
                  <a:pt x="458129" y="3286467"/>
                  <a:pt x="916259" y="3301336"/>
                  <a:pt x="1215483" y="3260448"/>
                </a:cubicBezTo>
                <a:cubicBezTo>
                  <a:pt x="1514707" y="3219560"/>
                  <a:pt x="1579756" y="3160087"/>
                  <a:pt x="1795346" y="3026272"/>
                </a:cubicBezTo>
                <a:cubicBezTo>
                  <a:pt x="2010936" y="2892457"/>
                  <a:pt x="2250687" y="2721472"/>
                  <a:pt x="2509024" y="2457560"/>
                </a:cubicBezTo>
                <a:cubicBezTo>
                  <a:pt x="2767361" y="2193648"/>
                  <a:pt x="3345366" y="1442799"/>
                  <a:pt x="3345366" y="1442799"/>
                </a:cubicBezTo>
                <a:cubicBezTo>
                  <a:pt x="3637156" y="1087819"/>
                  <a:pt x="3995854" y="559994"/>
                  <a:pt x="4259766" y="327677"/>
                </a:cubicBezTo>
                <a:cubicBezTo>
                  <a:pt x="4523678" y="95360"/>
                  <a:pt x="4653776" y="102794"/>
                  <a:pt x="4928839" y="48897"/>
                </a:cubicBezTo>
                <a:cubicBezTo>
                  <a:pt x="5203902" y="-5000"/>
                  <a:pt x="5659244" y="11726"/>
                  <a:pt x="5910146" y="4292"/>
                </a:cubicBezTo>
                <a:cubicBezTo>
                  <a:pt x="6161048" y="-3142"/>
                  <a:pt x="6297651" y="575"/>
                  <a:pt x="6434254" y="429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12710" y="2064551"/>
            <a:ext cx="92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1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504363" y="2322873"/>
            <a:ext cx="0" cy="15479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300890" y="3801221"/>
            <a:ext cx="925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Claim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2504363" y="2427413"/>
            <a:ext cx="23320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088815" y="2028787"/>
            <a:ext cx="669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0.65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183072" y="4235200"/>
            <a:ext cx="3652050" cy="2336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176420" y="4441589"/>
            <a:ext cx="36587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169767" y="6363116"/>
            <a:ext cx="36587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09576" y="6255022"/>
            <a:ext cx="179969" cy="21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64658" y="4333495"/>
            <a:ext cx="179969" cy="21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 rot="16200000">
            <a:off x="1950" y="5272611"/>
            <a:ext cx="1524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Degree of membership, µ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176240" y="4253730"/>
            <a:ext cx="0" cy="231826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Freeform 77"/>
          <p:cNvSpPr/>
          <p:nvPr/>
        </p:nvSpPr>
        <p:spPr>
          <a:xfrm>
            <a:off x="1187906" y="4441589"/>
            <a:ext cx="2942772" cy="1924014"/>
          </a:xfrm>
          <a:custGeom>
            <a:avLst/>
            <a:gdLst>
              <a:gd name="connsiteX0" fmla="*/ 0 w 6434254"/>
              <a:gd name="connsiteY0" fmla="*/ 3271599 h 3286954"/>
              <a:gd name="connsiteX1" fmla="*/ 1215483 w 6434254"/>
              <a:gd name="connsiteY1" fmla="*/ 3260448 h 3286954"/>
              <a:gd name="connsiteX2" fmla="*/ 1795346 w 6434254"/>
              <a:gd name="connsiteY2" fmla="*/ 3026272 h 3286954"/>
              <a:gd name="connsiteX3" fmla="*/ 2509024 w 6434254"/>
              <a:gd name="connsiteY3" fmla="*/ 2457560 h 3286954"/>
              <a:gd name="connsiteX4" fmla="*/ 3345366 w 6434254"/>
              <a:gd name="connsiteY4" fmla="*/ 1442799 h 3286954"/>
              <a:gd name="connsiteX5" fmla="*/ 4259766 w 6434254"/>
              <a:gd name="connsiteY5" fmla="*/ 327677 h 3286954"/>
              <a:gd name="connsiteX6" fmla="*/ 4928839 w 6434254"/>
              <a:gd name="connsiteY6" fmla="*/ 48897 h 3286954"/>
              <a:gd name="connsiteX7" fmla="*/ 5910146 w 6434254"/>
              <a:gd name="connsiteY7" fmla="*/ 4292 h 3286954"/>
              <a:gd name="connsiteX8" fmla="*/ 6434254 w 6434254"/>
              <a:gd name="connsiteY8" fmla="*/ 4292 h 328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34254" h="3286954">
                <a:moveTo>
                  <a:pt x="0" y="3271599"/>
                </a:moveTo>
                <a:cubicBezTo>
                  <a:pt x="458129" y="3286467"/>
                  <a:pt x="916259" y="3301336"/>
                  <a:pt x="1215483" y="3260448"/>
                </a:cubicBezTo>
                <a:cubicBezTo>
                  <a:pt x="1514707" y="3219560"/>
                  <a:pt x="1579756" y="3160087"/>
                  <a:pt x="1795346" y="3026272"/>
                </a:cubicBezTo>
                <a:cubicBezTo>
                  <a:pt x="2010936" y="2892457"/>
                  <a:pt x="2250687" y="2721472"/>
                  <a:pt x="2509024" y="2457560"/>
                </a:cubicBezTo>
                <a:cubicBezTo>
                  <a:pt x="2767361" y="2193648"/>
                  <a:pt x="3345366" y="1442799"/>
                  <a:pt x="3345366" y="1442799"/>
                </a:cubicBezTo>
                <a:cubicBezTo>
                  <a:pt x="3637156" y="1087819"/>
                  <a:pt x="3995854" y="559994"/>
                  <a:pt x="4259766" y="327677"/>
                </a:cubicBezTo>
                <a:cubicBezTo>
                  <a:pt x="4523678" y="95360"/>
                  <a:pt x="4653776" y="102794"/>
                  <a:pt x="4928839" y="48897"/>
                </a:cubicBezTo>
                <a:cubicBezTo>
                  <a:pt x="5203902" y="-5000"/>
                  <a:pt x="5659244" y="11726"/>
                  <a:pt x="5910146" y="4292"/>
                </a:cubicBezTo>
                <a:cubicBezTo>
                  <a:pt x="6161048" y="-3142"/>
                  <a:pt x="6297651" y="575"/>
                  <a:pt x="6434254" y="4292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194479" y="4652332"/>
            <a:ext cx="92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2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2852621" y="5024068"/>
            <a:ext cx="0" cy="15479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38129" y="6542317"/>
            <a:ext cx="925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Claim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2541602" y="5032856"/>
            <a:ext cx="23320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73684" y="4739780"/>
            <a:ext cx="669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0.72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701750" y="2702401"/>
            <a:ext cx="3652050" cy="2336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7695098" y="2908790"/>
            <a:ext cx="36587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688445" y="4830317"/>
            <a:ext cx="365870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528254" y="4722223"/>
            <a:ext cx="179969" cy="21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3336" y="2800696"/>
            <a:ext cx="179969" cy="21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7694918" y="2720931"/>
            <a:ext cx="0" cy="231826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3" name="Freeform 92"/>
          <p:cNvSpPr/>
          <p:nvPr/>
        </p:nvSpPr>
        <p:spPr>
          <a:xfrm flipH="1">
            <a:off x="7706584" y="2908790"/>
            <a:ext cx="2942772" cy="1924014"/>
          </a:xfrm>
          <a:custGeom>
            <a:avLst/>
            <a:gdLst>
              <a:gd name="connsiteX0" fmla="*/ 0 w 6434254"/>
              <a:gd name="connsiteY0" fmla="*/ 3271599 h 3286954"/>
              <a:gd name="connsiteX1" fmla="*/ 1215483 w 6434254"/>
              <a:gd name="connsiteY1" fmla="*/ 3260448 h 3286954"/>
              <a:gd name="connsiteX2" fmla="*/ 1795346 w 6434254"/>
              <a:gd name="connsiteY2" fmla="*/ 3026272 h 3286954"/>
              <a:gd name="connsiteX3" fmla="*/ 2509024 w 6434254"/>
              <a:gd name="connsiteY3" fmla="*/ 2457560 h 3286954"/>
              <a:gd name="connsiteX4" fmla="*/ 3345366 w 6434254"/>
              <a:gd name="connsiteY4" fmla="*/ 1442799 h 3286954"/>
              <a:gd name="connsiteX5" fmla="*/ 4259766 w 6434254"/>
              <a:gd name="connsiteY5" fmla="*/ 327677 h 3286954"/>
              <a:gd name="connsiteX6" fmla="*/ 4928839 w 6434254"/>
              <a:gd name="connsiteY6" fmla="*/ 48897 h 3286954"/>
              <a:gd name="connsiteX7" fmla="*/ 5910146 w 6434254"/>
              <a:gd name="connsiteY7" fmla="*/ 4292 h 3286954"/>
              <a:gd name="connsiteX8" fmla="*/ 6434254 w 6434254"/>
              <a:gd name="connsiteY8" fmla="*/ 4292 h 328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34254" h="3286954">
                <a:moveTo>
                  <a:pt x="0" y="3271599"/>
                </a:moveTo>
                <a:cubicBezTo>
                  <a:pt x="458129" y="3286467"/>
                  <a:pt x="916259" y="3301336"/>
                  <a:pt x="1215483" y="3260448"/>
                </a:cubicBezTo>
                <a:cubicBezTo>
                  <a:pt x="1514707" y="3219560"/>
                  <a:pt x="1579756" y="3160087"/>
                  <a:pt x="1795346" y="3026272"/>
                </a:cubicBezTo>
                <a:cubicBezTo>
                  <a:pt x="2010936" y="2892457"/>
                  <a:pt x="2250687" y="2721472"/>
                  <a:pt x="2509024" y="2457560"/>
                </a:cubicBezTo>
                <a:cubicBezTo>
                  <a:pt x="2767361" y="2193648"/>
                  <a:pt x="3345366" y="1442799"/>
                  <a:pt x="3345366" y="1442799"/>
                </a:cubicBezTo>
                <a:cubicBezTo>
                  <a:pt x="3637156" y="1087819"/>
                  <a:pt x="3995854" y="559994"/>
                  <a:pt x="4259766" y="327677"/>
                </a:cubicBezTo>
                <a:cubicBezTo>
                  <a:pt x="4523678" y="95360"/>
                  <a:pt x="4653776" y="102794"/>
                  <a:pt x="4928839" y="48897"/>
                </a:cubicBezTo>
                <a:cubicBezTo>
                  <a:pt x="5203902" y="-5000"/>
                  <a:pt x="5659244" y="11726"/>
                  <a:pt x="5910146" y="4292"/>
                </a:cubicBezTo>
                <a:cubicBezTo>
                  <a:pt x="6161048" y="-3142"/>
                  <a:pt x="6297651" y="575"/>
                  <a:pt x="6434254" y="429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>
            <a:off x="9060280" y="3531170"/>
            <a:ext cx="0" cy="15479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9060280" y="3635710"/>
            <a:ext cx="23320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1391040" y="3513926"/>
            <a:ext cx="560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0.65</a:t>
            </a:r>
          </a:p>
        </p:txBody>
      </p:sp>
      <p:sp>
        <p:nvSpPr>
          <p:cNvPr id="100" name="Freeform 99"/>
          <p:cNvSpPr/>
          <p:nvPr/>
        </p:nvSpPr>
        <p:spPr>
          <a:xfrm>
            <a:off x="7642970" y="2916290"/>
            <a:ext cx="2942772" cy="1924014"/>
          </a:xfrm>
          <a:custGeom>
            <a:avLst/>
            <a:gdLst>
              <a:gd name="connsiteX0" fmla="*/ 0 w 6434254"/>
              <a:gd name="connsiteY0" fmla="*/ 3271599 h 3286954"/>
              <a:gd name="connsiteX1" fmla="*/ 1215483 w 6434254"/>
              <a:gd name="connsiteY1" fmla="*/ 3260448 h 3286954"/>
              <a:gd name="connsiteX2" fmla="*/ 1795346 w 6434254"/>
              <a:gd name="connsiteY2" fmla="*/ 3026272 h 3286954"/>
              <a:gd name="connsiteX3" fmla="*/ 2509024 w 6434254"/>
              <a:gd name="connsiteY3" fmla="*/ 2457560 h 3286954"/>
              <a:gd name="connsiteX4" fmla="*/ 3345366 w 6434254"/>
              <a:gd name="connsiteY4" fmla="*/ 1442799 h 3286954"/>
              <a:gd name="connsiteX5" fmla="*/ 4259766 w 6434254"/>
              <a:gd name="connsiteY5" fmla="*/ 327677 h 3286954"/>
              <a:gd name="connsiteX6" fmla="*/ 4928839 w 6434254"/>
              <a:gd name="connsiteY6" fmla="*/ 48897 h 3286954"/>
              <a:gd name="connsiteX7" fmla="*/ 5910146 w 6434254"/>
              <a:gd name="connsiteY7" fmla="*/ 4292 h 3286954"/>
              <a:gd name="connsiteX8" fmla="*/ 6434254 w 6434254"/>
              <a:gd name="connsiteY8" fmla="*/ 4292 h 328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34254" h="3286954">
                <a:moveTo>
                  <a:pt x="0" y="3271599"/>
                </a:moveTo>
                <a:cubicBezTo>
                  <a:pt x="458129" y="3286467"/>
                  <a:pt x="916259" y="3301336"/>
                  <a:pt x="1215483" y="3260448"/>
                </a:cubicBezTo>
                <a:cubicBezTo>
                  <a:pt x="1514707" y="3219560"/>
                  <a:pt x="1579756" y="3160087"/>
                  <a:pt x="1795346" y="3026272"/>
                </a:cubicBezTo>
                <a:cubicBezTo>
                  <a:pt x="2010936" y="2892457"/>
                  <a:pt x="2250687" y="2721472"/>
                  <a:pt x="2509024" y="2457560"/>
                </a:cubicBezTo>
                <a:cubicBezTo>
                  <a:pt x="2767361" y="2193648"/>
                  <a:pt x="3345366" y="1442799"/>
                  <a:pt x="3345366" y="1442799"/>
                </a:cubicBezTo>
                <a:cubicBezTo>
                  <a:pt x="3637156" y="1087819"/>
                  <a:pt x="3995854" y="559994"/>
                  <a:pt x="4259766" y="327677"/>
                </a:cubicBezTo>
                <a:cubicBezTo>
                  <a:pt x="4523678" y="95360"/>
                  <a:pt x="4653776" y="102794"/>
                  <a:pt x="4928839" y="48897"/>
                </a:cubicBezTo>
                <a:cubicBezTo>
                  <a:pt x="5203902" y="-5000"/>
                  <a:pt x="5659244" y="11726"/>
                  <a:pt x="5910146" y="4292"/>
                </a:cubicBezTo>
                <a:cubicBezTo>
                  <a:pt x="6161048" y="-3142"/>
                  <a:pt x="6297651" y="575"/>
                  <a:pt x="6434254" y="4292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/>
          <p:cNvCxnSpPr/>
          <p:nvPr/>
        </p:nvCxnSpPr>
        <p:spPr>
          <a:xfrm>
            <a:off x="4616423" y="2427413"/>
            <a:ext cx="4443857" cy="121421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/>
          <p:nvPr/>
        </p:nvCxnSpPr>
        <p:spPr>
          <a:xfrm flipV="1">
            <a:off x="4623075" y="3641623"/>
            <a:ext cx="4437205" cy="140417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539562" y="3502971"/>
            <a:ext cx="144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Min(0.65, 0.72)</a:t>
            </a:r>
          </a:p>
        </p:txBody>
      </p:sp>
    </p:spTree>
    <p:extLst>
      <p:ext uri="{BB962C8B-B14F-4D97-AF65-F5344CB8AC3E}">
        <p14:creationId xmlns:p14="http://schemas.microsoft.com/office/powerpoint/2010/main" val="391388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342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Claims AI Scoring Analytics</vt:lpstr>
      <vt:lpstr>S-shaped function for sales</vt:lpstr>
      <vt:lpstr>Z-shaped function for claims</vt:lpstr>
      <vt:lpstr>Aggregate Membership functions for claims scoring</vt:lpstr>
      <vt:lpstr>Example: Aggregate for claims scoring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Xiaomo Jiang</dc:creator>
  <cp:lastModifiedBy>Xiaomo Jiang</cp:lastModifiedBy>
  <cp:revision>23</cp:revision>
  <dcterms:created xsi:type="dcterms:W3CDTF">2017-11-27T15:41:20Z</dcterms:created>
  <dcterms:modified xsi:type="dcterms:W3CDTF">2017-12-05T20:06:10Z</dcterms:modified>
</cp:coreProperties>
</file>