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21" r:id="rId2"/>
  </p:sldMasterIdLst>
  <p:notesMasterIdLst>
    <p:notesMasterId r:id="rId11"/>
  </p:notesMasterIdLst>
  <p:sldIdLst>
    <p:sldId id="300" r:id="rId3"/>
    <p:sldId id="418" r:id="rId4"/>
    <p:sldId id="460" r:id="rId5"/>
    <p:sldId id="461" r:id="rId6"/>
    <p:sldId id="462" r:id="rId7"/>
    <p:sldId id="463" r:id="rId8"/>
    <p:sldId id="386" r:id="rId9"/>
    <p:sldId id="454" r:id="rId10"/>
  </p:sldIdLst>
  <p:sldSz cx="9144000" cy="6858000" type="screen4x3"/>
  <p:notesSz cx="67945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mo Jiang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90000"/>
    <a:srgbClr val="275AD5"/>
    <a:srgbClr val="000099"/>
    <a:srgbClr val="000000"/>
    <a:srgbClr val="74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259" autoAdjust="0"/>
  </p:normalViewPr>
  <p:slideViewPr>
    <p:cSldViewPr>
      <p:cViewPr>
        <p:scale>
          <a:sx n="100" d="100"/>
          <a:sy n="100" d="100"/>
        </p:scale>
        <p:origin x="444" y="-1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1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78" y="-72"/>
      </p:cViewPr>
      <p:guideLst>
        <p:guide orient="horz" pos="3128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986A274-A122-43AF-903F-3FE8C2286CDA}" type="datetimeFigureOut">
              <a:rPr lang="en-US" altLang="en-US"/>
              <a:pPr>
                <a:defRPr/>
              </a:pPr>
              <a:t>12/5/2017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18050"/>
            <a:ext cx="5432425" cy="4468813"/>
          </a:xfrm>
          <a:prstGeom prst="rect">
            <a:avLst/>
          </a:prstGeom>
        </p:spPr>
        <p:txBody>
          <a:bodyPr vert="horz" lIns="93317" tIns="46659" rIns="93317" bIns="4665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83EFC5B-4243-46F5-BFCE-4988E6D6BE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 flipV="1">
            <a:off x="6400800" y="3257550"/>
            <a:ext cx="1885950" cy="2627313"/>
          </a:xfrm>
          <a:prstGeom prst="rect">
            <a:avLst/>
          </a:prstGeom>
          <a:gradFill flip="none" rotWithShape="1">
            <a:gsLst>
              <a:gs pos="36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1219200"/>
            <a:ext cx="9144000" cy="480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0" y="6143625"/>
            <a:ext cx="9153525" cy="714375"/>
            <a:chOff x="0" y="6143625"/>
            <a:chExt cx="9153525" cy="714375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6143625"/>
              <a:ext cx="9144000" cy="7143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21"/>
            <p:cNvCxnSpPr>
              <a:cxnSpLocks noChangeShapeType="1"/>
            </p:cNvCxnSpPr>
            <p:nvPr/>
          </p:nvCxnSpPr>
          <p:spPr bwMode="auto">
            <a:xfrm>
              <a:off x="9525" y="6362700"/>
              <a:ext cx="9144000" cy="1588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Rectangle 8"/>
            <p:cNvSpPr/>
            <p:nvPr userDrawn="1"/>
          </p:nvSpPr>
          <p:spPr bwMode="auto">
            <a:xfrm>
              <a:off x="0" y="6143625"/>
              <a:ext cx="91440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25"/>
          <p:cNvGrpSpPr>
            <a:grpSpLocks/>
          </p:cNvGrpSpPr>
          <p:nvPr userDrawn="1"/>
        </p:nvGrpSpPr>
        <p:grpSpPr bwMode="auto">
          <a:xfrm>
            <a:off x="0" y="0"/>
            <a:ext cx="9144000" cy="1181100"/>
            <a:chOff x="0" y="0"/>
            <a:chExt cx="9144000" cy="1181100"/>
          </a:xfrm>
        </p:grpSpPr>
        <p:grpSp>
          <p:nvGrpSpPr>
            <p:cNvPr id="11" name="Group 24"/>
            <p:cNvGrpSpPr>
              <a:grpSpLocks/>
            </p:cNvGrpSpPr>
            <p:nvPr userDrawn="1"/>
          </p:nvGrpSpPr>
          <p:grpSpPr bwMode="auto">
            <a:xfrm>
              <a:off x="0" y="234950"/>
              <a:ext cx="9144000" cy="946150"/>
              <a:chOff x="0" y="234950"/>
              <a:chExt cx="9144000" cy="946150"/>
            </a:xfrm>
          </p:grpSpPr>
          <p:sp>
            <p:nvSpPr>
              <p:cNvPr id="13" name="Rectangle 12"/>
              <p:cNvSpPr/>
              <p:nvPr userDrawn="1"/>
            </p:nvSpPr>
            <p:spPr>
              <a:xfrm>
                <a:off x="0" y="266700"/>
                <a:ext cx="91440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" name="Picture 16" descr="Mohawklogo.jpg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0813" y="490538"/>
                <a:ext cx="1439862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5" name="Straight Connector 6"/>
              <p:cNvCxnSpPr>
                <a:cxnSpLocks noChangeShapeType="1"/>
              </p:cNvCxnSpPr>
              <p:nvPr userDrawn="1"/>
            </p:nvCxnSpPr>
            <p:spPr bwMode="auto">
              <a:xfrm rot="5400000" flipH="1" flipV="1">
                <a:off x="1338263" y="706437"/>
                <a:ext cx="946150" cy="3175"/>
              </a:xfrm>
              <a:prstGeom prst="line">
                <a:avLst/>
              </a:prstGeom>
              <a:noFill/>
              <a:ln w="19050" cap="rnd">
                <a:solidFill>
                  <a:srgbClr val="7F7F7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" name="Rectangle 11"/>
            <p:cNvSpPr/>
            <p:nvPr userDrawn="1"/>
          </p:nvSpPr>
          <p:spPr>
            <a:xfrm>
              <a:off x="0" y="0"/>
              <a:ext cx="9144000" cy="2667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4" descr="tan_hardwood_floor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336675"/>
            <a:ext cx="346075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 descr="carpet_sample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2971800"/>
            <a:ext cx="346075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8" descr="couch_fireplace2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4724400"/>
            <a:ext cx="346075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3671888" y="6411913"/>
            <a:ext cx="1800225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chemeClr val="bg1"/>
                </a:solidFill>
                <a:ea typeface="+mn-ea"/>
              </a:rPr>
              <a:t>Always in Style.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685800" y="4587876"/>
            <a:ext cx="5153025" cy="7747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685800" y="5543551"/>
            <a:ext cx="4552950" cy="400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 anchor="t"/>
          <a:lstStyle>
            <a:lvl1pPr>
              <a:defRPr b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1501BC-D8F3-416E-92E7-C46D2FD672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301052"/>
      </p:ext>
    </p:extLst>
  </p:cSld>
  <p:clrMapOvr>
    <a:masterClrMapping/>
  </p:clrMapOvr>
  <p:transition spd="slow"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4867275" y="1476375"/>
            <a:ext cx="4029075" cy="4583113"/>
          </a:xfrm>
          <a:prstGeom prst="rect">
            <a:avLst/>
          </a:prstGeom>
          <a:gradFill>
            <a:gsLst>
              <a:gs pos="36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7175" y="1476375"/>
            <a:ext cx="4124325" cy="4583113"/>
          </a:xfrm>
          <a:prstGeom prst="rect">
            <a:avLst/>
          </a:prstGeom>
          <a:gradFill>
            <a:gsLst>
              <a:gs pos="36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2052638" y="3735387"/>
            <a:ext cx="5137150" cy="3175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671888" y="6488113"/>
            <a:ext cx="1800225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chemeClr val="bg1"/>
                </a:solidFill>
                <a:ea typeface="+mn-ea"/>
              </a:rPr>
              <a:t>Always in Style.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952625" y="314324"/>
            <a:ext cx="67437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314325" y="1543049"/>
            <a:ext cx="3990975" cy="409575"/>
          </a:xfrm>
          <a:prstGeom prst="rect">
            <a:avLst/>
          </a:prstGeom>
          <a:solidFill>
            <a:srgbClr val="948A54"/>
          </a:solidFill>
        </p:spPr>
        <p:txBody>
          <a:bodyPr anchor="ctr"/>
          <a:lstStyle>
            <a:lvl1pPr algn="ctr">
              <a:defRPr sz="2000" b="0" baseline="0">
                <a:solidFill>
                  <a:schemeClr val="bg1"/>
                </a:solidFill>
                <a:latin typeface="Georgia" pitchFamily="18" charset="0"/>
              </a:defRPr>
            </a:lvl1pPr>
            <a:lvl2pPr>
              <a:buNone/>
              <a:defRPr sz="1800"/>
            </a:lvl2pPr>
            <a:lvl3pPr>
              <a:buNone/>
              <a:defRPr sz="1400"/>
            </a:lvl3pPr>
            <a:lvl4pPr>
              <a:buNone/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/>
          </p:nvPr>
        </p:nvSpPr>
        <p:spPr>
          <a:xfrm>
            <a:off x="4943475" y="1543049"/>
            <a:ext cx="3876675" cy="409575"/>
          </a:xfrm>
          <a:prstGeom prst="rect">
            <a:avLst/>
          </a:prstGeom>
          <a:solidFill>
            <a:srgbClr val="948A54"/>
          </a:solidFill>
        </p:spPr>
        <p:txBody>
          <a:bodyPr anchor="ctr"/>
          <a:lstStyle>
            <a:lvl1pPr algn="ctr">
              <a:defRPr sz="2000" b="0">
                <a:solidFill>
                  <a:schemeClr val="bg1"/>
                </a:solidFill>
                <a:latin typeface="Georgia" pitchFamily="18" charset="0"/>
              </a:defRPr>
            </a:lvl1pPr>
            <a:lvl2pPr>
              <a:buNone/>
              <a:defRPr sz="1800"/>
            </a:lvl2pPr>
            <a:lvl3pPr>
              <a:buNone/>
              <a:defRPr sz="1400"/>
            </a:lvl3pPr>
            <a:lvl4pPr>
              <a:buNone/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hart Placeholder 15"/>
          <p:cNvSpPr>
            <a:spLocks noGrp="1"/>
          </p:cNvSpPr>
          <p:nvPr>
            <p:ph type="chart" sz="quarter" idx="12"/>
          </p:nvPr>
        </p:nvSpPr>
        <p:spPr>
          <a:xfrm>
            <a:off x="447675" y="2181225"/>
            <a:ext cx="3676650" cy="3533775"/>
          </a:xfrm>
        </p:spPr>
        <p:txBody>
          <a:bodyPr/>
          <a:lstStyle/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17" name="Chart Placeholder 15"/>
          <p:cNvSpPr>
            <a:spLocks noGrp="1"/>
          </p:cNvSpPr>
          <p:nvPr>
            <p:ph type="chart" sz="quarter" idx="13"/>
          </p:nvPr>
        </p:nvSpPr>
        <p:spPr>
          <a:xfrm>
            <a:off x="5038725" y="2181225"/>
            <a:ext cx="3676650" cy="3533775"/>
          </a:xfrm>
        </p:spPr>
        <p:txBody>
          <a:bodyPr/>
          <a:lstStyle/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F13A2-ECF1-4276-A4C1-45025452C5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927881"/>
      </p:ext>
    </p:extLst>
  </p:cSld>
  <p:clrMapOvr>
    <a:masterClrMapping/>
  </p:clrMapOvr>
  <p:transition spd="slow"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3671888" y="6488113"/>
            <a:ext cx="1800225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chemeClr val="bg1"/>
                </a:solidFill>
                <a:ea typeface="+mn-ea"/>
              </a:rPr>
              <a:t>Always in Style.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E12CB-EE0F-47EA-813F-F73E687CC5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292423"/>
      </p:ext>
    </p:extLst>
  </p:cSld>
  <p:clrMapOvr>
    <a:masterClrMapping/>
  </p:clrMapOvr>
  <p:transition spd="slow">
    <p:check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3671888" y="6488113"/>
            <a:ext cx="1800225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chemeClr val="bg1"/>
                </a:solidFill>
                <a:ea typeface="+mn-ea"/>
              </a:rPr>
              <a:t>Always in Style.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8AD03-B300-409D-8CB2-9B354F17A1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317282"/>
      </p:ext>
    </p:extLst>
  </p:cSld>
  <p:clrMapOvr>
    <a:masterClrMapping/>
  </p:clrMapOvr>
  <p:transition spd="slow">
    <p:check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>
            <a:off x="6559550" y="6235700"/>
            <a:ext cx="2455863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  <a:defRPr/>
            </a:pPr>
            <a:fld id="{2F60912D-4F5F-41CE-A809-F0A94189A148}" type="slidenum">
              <a:rPr lang="en-US" sz="675">
                <a:solidFill>
                  <a:srgbClr val="454545"/>
                </a:solidFill>
              </a:rPr>
              <a:pPr algn="r">
                <a:lnSpc>
                  <a:spcPct val="90000"/>
                </a:lnSpc>
                <a:defRPr/>
              </a:pPr>
              <a:t>‹#›</a:t>
            </a:fld>
            <a:r>
              <a:rPr lang="en-US" sz="675" dirty="0">
                <a:solidFill>
                  <a:srgbClr val="454545"/>
                </a:solidFill>
              </a:rPr>
              <a:t> 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675" dirty="0">
                <a:solidFill>
                  <a:srgbClr val="454545"/>
                </a:solidFill>
              </a:rPr>
              <a:t>MHK Global IS</a:t>
            </a:r>
          </a:p>
          <a:p>
            <a:pPr algn="r">
              <a:lnSpc>
                <a:spcPct val="90000"/>
              </a:lnSpc>
              <a:defRPr/>
            </a:pPr>
            <a:fld id="{F50CD2AD-FBB4-4F75-A08B-B1DD55C25E63}" type="datetime1">
              <a:rPr lang="en-US" sz="675">
                <a:solidFill>
                  <a:srgbClr val="454545"/>
                </a:solidFill>
              </a:rPr>
              <a:pPr algn="r">
                <a:lnSpc>
                  <a:spcPct val="90000"/>
                </a:lnSpc>
                <a:defRPr/>
              </a:pPr>
              <a:t>12/5/2017</a:t>
            </a:fld>
            <a:endParaRPr lang="en-US" sz="2400" dirty="0">
              <a:solidFill>
                <a:srgbClr val="45454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65762"/>
            <a:ext cx="8311896" cy="768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1163" y="1134275"/>
            <a:ext cx="8311896" cy="3383280"/>
          </a:xfrm>
        </p:spPr>
        <p:txBody>
          <a:bodyPr/>
          <a:lstStyle>
            <a:lvl1pPr marL="170260" indent="-170260">
              <a:buFont typeface="Arial" panose="020B0604020202020204" pitchFamily="34" charset="0"/>
              <a:buChar char="•"/>
              <a:defRPr/>
            </a:lvl1pPr>
            <a:lvl2pPr marL="170260" indent="-170260">
              <a:defRPr/>
            </a:lvl2pPr>
            <a:lvl3pPr marL="346472" indent="-176213">
              <a:defRPr/>
            </a:lvl3pPr>
            <a:lvl4pPr marL="515541" indent="-169069"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980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/>
          </p:cNvSpPr>
          <p:nvPr/>
        </p:nvSpPr>
        <p:spPr bwMode="auto">
          <a:xfrm>
            <a:off x="6716713" y="6565900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22C3A1CF-BCA1-4B3D-8C63-8BE33C3E344C}" type="slidenum">
              <a:rPr lang="en-US" altLang="en-US" sz="1000" smtClean="0">
                <a:solidFill>
                  <a:schemeClr val="bg1"/>
                </a:solidFill>
                <a:latin typeface="Georgia" panose="02040502050405020303" pitchFamily="18" charset="0"/>
              </a:rPr>
              <a:pPr algn="r" eaLnBrk="1" hangingPunct="1">
                <a:defRPr/>
              </a:pPr>
              <a:t>‹#›</a:t>
            </a:fld>
            <a:r>
              <a:rPr lang="en-US" altLang="en-US" sz="100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072" y="4663889"/>
            <a:ext cx="5705273" cy="7747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830" y="5548312"/>
            <a:ext cx="4552950" cy="40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  <a:defRPr lang="en-US" sz="2000" b="1" kern="1200" spc="-30" dirty="0">
                <a:solidFill>
                  <a:srgbClr val="4A452A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571141" y="1750979"/>
            <a:ext cx="3743325" cy="27087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467475" y="919085"/>
            <a:ext cx="1743075" cy="2276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457747" y="3317152"/>
            <a:ext cx="1743075" cy="22574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71871164"/>
      </p:ext>
    </p:extLst>
  </p:cSld>
  <p:clrMapOvr>
    <a:masterClrMapping/>
  </p:clrMapOvr>
  <p:transition spd="slow"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3671888" y="6488113"/>
            <a:ext cx="1800225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chemeClr val="bg1"/>
                </a:solidFill>
                <a:ea typeface="+mn-ea"/>
              </a:rPr>
              <a:t>Always in Style.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 anchor="t"/>
          <a:lstStyle>
            <a:lvl1pPr>
              <a:defRPr b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CE49B29-30EA-41D9-8661-A41B91296E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46127"/>
      </p:ext>
    </p:extLst>
  </p:cSld>
  <p:clrMapOvr>
    <a:masterClrMapping/>
  </p:clrMapOvr>
  <p:transition spd="slow">
    <p:check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3671888" y="6488113"/>
            <a:ext cx="1800225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chemeClr val="bg1"/>
                </a:solidFill>
                <a:ea typeface="+mn-ea"/>
              </a:rPr>
              <a:t>Always in Style.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6" y="1505119"/>
            <a:ext cx="8223250" cy="4760744"/>
          </a:xfrm>
        </p:spPr>
        <p:txBody>
          <a:bodyPr/>
          <a:lstStyle>
            <a:lvl1pPr marL="0" indent="0"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952625" y="314324"/>
            <a:ext cx="67437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 anchor="t"/>
          <a:lstStyle>
            <a:lvl1pPr>
              <a:defRPr b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7C2E0E0-2C98-4A3A-8902-6F35CB5C0E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083277"/>
      </p:ext>
    </p:extLst>
  </p:cSld>
  <p:clrMapOvr>
    <a:masterClrMapping/>
  </p:clrMapOvr>
  <p:transition spd="slow"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 Side Image &amp; Titl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/>
          <p:nvPr/>
        </p:nvSpPr>
        <p:spPr>
          <a:xfrm>
            <a:off x="142875" y="1485900"/>
            <a:ext cx="2600325" cy="3771900"/>
          </a:xfrm>
          <a:prstGeom prst="rect">
            <a:avLst/>
          </a:prstGeom>
          <a:gradFill>
            <a:gsLst>
              <a:gs pos="36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319087" y="3763963"/>
            <a:ext cx="5203825" cy="3175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3671888" y="6488113"/>
            <a:ext cx="1800225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chemeClr val="bg1"/>
                </a:solidFill>
                <a:ea typeface="+mn-ea"/>
              </a:rPr>
              <a:t>Always in Style.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624" y="1447800"/>
            <a:ext cx="5600701" cy="4818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180976" y="1533526"/>
            <a:ext cx="2495550" cy="695324"/>
          </a:xfrm>
          <a:solidFill>
            <a:srgbClr val="948A54"/>
          </a:solidFill>
        </p:spPr>
        <p:txBody>
          <a:bodyPr anchor="ctr"/>
          <a:lstStyle>
            <a:lvl1pPr algn="ctr">
              <a:defRPr sz="2000" b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190500" y="2286000"/>
            <a:ext cx="2486025" cy="2505075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1952625" y="314324"/>
            <a:ext cx="67437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>
              <a:defRPr b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6B6E3C5-8450-4853-A4FD-27764736D2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369047"/>
      </p:ext>
    </p:extLst>
  </p:cSld>
  <p:clrMapOvr>
    <a:masterClrMapping/>
  </p:clrMapOvr>
  <p:transition spd="slow"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/>
          <p:nvPr/>
        </p:nvSpPr>
        <p:spPr>
          <a:xfrm>
            <a:off x="142875" y="1485900"/>
            <a:ext cx="2600325" cy="3771900"/>
          </a:xfrm>
          <a:prstGeom prst="rect">
            <a:avLst/>
          </a:prstGeom>
          <a:gradFill>
            <a:gsLst>
              <a:gs pos="36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319087" y="3763963"/>
            <a:ext cx="5203825" cy="3175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3671888" y="6488113"/>
            <a:ext cx="1800225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chemeClr val="bg1"/>
                </a:solidFill>
                <a:ea typeface="+mn-ea"/>
              </a:rPr>
              <a:t>Always in Style.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624" y="1447800"/>
            <a:ext cx="5600701" cy="4818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190500" y="1552575"/>
            <a:ext cx="2486025" cy="3248025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952625" y="314324"/>
            <a:ext cx="67437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E9A07-5952-4193-9A88-47C4563B41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187234"/>
      </p:ext>
    </p:extLst>
  </p:cSld>
  <p:clrMapOvr>
    <a:masterClrMapping/>
  </p:clrMapOvr>
  <p:transition spd="slow"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671888" y="6488113"/>
            <a:ext cx="1800225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chemeClr val="bg1"/>
                </a:solidFill>
                <a:ea typeface="+mn-ea"/>
              </a:rPr>
              <a:t>Always in Style.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90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890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952625" y="314324"/>
            <a:ext cx="67437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1B6EB-EF88-4BB0-8254-8A2D3B4B95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324679"/>
      </p:ext>
    </p:extLst>
  </p:cSld>
  <p:clrMapOvr>
    <a:masterClrMapping/>
  </p:clrMapOvr>
  <p:transition spd="slow"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/>
          <p:nvPr/>
        </p:nvSpPr>
        <p:spPr>
          <a:xfrm>
            <a:off x="0" y="1419225"/>
            <a:ext cx="9144000" cy="4738688"/>
          </a:xfrm>
          <a:prstGeom prst="rect">
            <a:avLst/>
          </a:prstGeom>
          <a:gradFill>
            <a:gsLst>
              <a:gs pos="36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3671888" y="6488113"/>
            <a:ext cx="1800225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chemeClr val="bg1"/>
                </a:solidFill>
                <a:ea typeface="+mn-ea"/>
              </a:rPr>
              <a:t>Always in Style.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57200" y="1595336"/>
            <a:ext cx="8239125" cy="4348264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028C4-A5A0-4394-9387-A7D7A2AE1C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993444"/>
      </p:ext>
    </p:extLst>
  </p:cSld>
  <p:clrMapOvr>
    <a:masterClrMapping/>
  </p:clrMapOvr>
  <p:transition spd="slow"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/>
          <p:nvPr/>
        </p:nvSpPr>
        <p:spPr>
          <a:xfrm>
            <a:off x="0" y="1419225"/>
            <a:ext cx="9144000" cy="4864100"/>
          </a:xfrm>
          <a:prstGeom prst="rect">
            <a:avLst/>
          </a:prstGeom>
          <a:gradFill>
            <a:gsLst>
              <a:gs pos="36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671888" y="6488113"/>
            <a:ext cx="1800225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chemeClr val="bg1"/>
                </a:solidFill>
                <a:ea typeface="+mn-ea"/>
              </a:rPr>
              <a:t>Always in Style.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6725" y="1420813"/>
            <a:ext cx="8229600" cy="4833937"/>
          </a:xfrm>
        </p:spPr>
        <p:txBody>
          <a:bodyPr/>
          <a:lstStyle/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96125" y="6134100"/>
            <a:ext cx="2133600" cy="476250"/>
          </a:xfrm>
          <a:ln>
            <a:miter lim="800000"/>
            <a:headEnd/>
            <a:tailEnd/>
          </a:ln>
        </p:spPr>
        <p:txBody>
          <a:bodyPr anchor="t"/>
          <a:lstStyle>
            <a:lvl1pPr eaLnBrk="0" hangingPunct="0">
              <a:defRPr sz="1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FB044DE-721E-45EA-9BD3-EDD4A351C7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398304"/>
      </p:ext>
    </p:extLst>
  </p:cSld>
  <p:clrMapOvr>
    <a:masterClrMapping/>
  </p:clrMapOvr>
  <p:transition spd="slow"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/>
          <p:nvPr/>
        </p:nvSpPr>
        <p:spPr>
          <a:xfrm>
            <a:off x="2066925" y="1447800"/>
            <a:ext cx="5029200" cy="4486275"/>
          </a:xfrm>
          <a:prstGeom prst="rect">
            <a:avLst/>
          </a:prstGeom>
          <a:gradFill>
            <a:gsLst>
              <a:gs pos="36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3671888" y="6488113"/>
            <a:ext cx="1800225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chemeClr val="bg1"/>
                </a:solidFill>
                <a:ea typeface="+mn-ea"/>
              </a:rPr>
              <a:t>Always in Style.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2130425" y="1994915"/>
            <a:ext cx="4883150" cy="3860800"/>
          </a:xfrm>
        </p:spPr>
        <p:txBody>
          <a:bodyPr/>
          <a:lstStyle/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131033" y="1507349"/>
            <a:ext cx="4892337" cy="419100"/>
          </a:xfrm>
          <a:solidFill>
            <a:srgbClr val="948A54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92A24-66E1-4084-9640-E8AB7EC7ED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084553"/>
      </p:ext>
    </p:extLst>
  </p:cSld>
  <p:clrMapOvr>
    <a:masterClrMapping/>
  </p:clrMapOvr>
  <p:transition spd="slow"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BFBFBF"/>
            </a:gs>
            <a:gs pos="50000">
              <a:srgbClr val="FFFFFF"/>
            </a:gs>
            <a:gs pos="100000">
              <a:srgbClr val="EAEAE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1"/>
          <p:cNvGrpSpPr>
            <a:grpSpLocks/>
          </p:cNvGrpSpPr>
          <p:nvPr/>
        </p:nvGrpSpPr>
        <p:grpSpPr bwMode="auto">
          <a:xfrm>
            <a:off x="0" y="6381750"/>
            <a:ext cx="9153525" cy="476250"/>
            <a:chOff x="0" y="6381750"/>
            <a:chExt cx="9153525" cy="476250"/>
          </a:xfrm>
        </p:grpSpPr>
        <p:sp>
          <p:nvSpPr>
            <p:cNvPr id="2" name="Rectangle 9"/>
            <p:cNvSpPr/>
            <p:nvPr userDrawn="1"/>
          </p:nvSpPr>
          <p:spPr bwMode="auto">
            <a:xfrm>
              <a:off x="0" y="6381750"/>
              <a:ext cx="9144000" cy="4762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39" name="Straight Connector 10"/>
            <p:cNvCxnSpPr>
              <a:cxnSpLocks noChangeShapeType="1"/>
            </p:cNvCxnSpPr>
            <p:nvPr userDrawn="1"/>
          </p:nvCxnSpPr>
          <p:spPr bwMode="auto">
            <a:xfrm>
              <a:off x="9525" y="6527800"/>
              <a:ext cx="9144000" cy="1588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Rectangle 11"/>
            <p:cNvSpPr/>
            <p:nvPr userDrawn="1"/>
          </p:nvSpPr>
          <p:spPr bwMode="auto">
            <a:xfrm>
              <a:off x="0" y="6381750"/>
              <a:ext cx="9144000" cy="101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7" name="Group 25"/>
          <p:cNvGrpSpPr>
            <a:grpSpLocks/>
          </p:cNvGrpSpPr>
          <p:nvPr/>
        </p:nvGrpSpPr>
        <p:grpSpPr bwMode="auto">
          <a:xfrm>
            <a:off x="0" y="0"/>
            <a:ext cx="9144000" cy="1181100"/>
            <a:chOff x="0" y="0"/>
            <a:chExt cx="9144000" cy="1181100"/>
          </a:xfrm>
        </p:grpSpPr>
        <p:grpSp>
          <p:nvGrpSpPr>
            <p:cNvPr id="1033" name="Group 24"/>
            <p:cNvGrpSpPr>
              <a:grpSpLocks/>
            </p:cNvGrpSpPr>
            <p:nvPr userDrawn="1"/>
          </p:nvGrpSpPr>
          <p:grpSpPr bwMode="auto">
            <a:xfrm>
              <a:off x="0" y="234950"/>
              <a:ext cx="9144000" cy="946150"/>
              <a:chOff x="0" y="234950"/>
              <a:chExt cx="9144000" cy="946150"/>
            </a:xfrm>
          </p:grpSpPr>
          <p:sp>
            <p:nvSpPr>
              <p:cNvPr id="5" name="Rectangle 4"/>
              <p:cNvSpPr/>
              <p:nvPr userDrawn="1"/>
            </p:nvSpPr>
            <p:spPr>
              <a:xfrm>
                <a:off x="0" y="266700"/>
                <a:ext cx="91440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36" name="Picture 16" descr="Mohawklogo.jpg"/>
              <p:cNvPicPr>
                <a:picLocks noChangeAspect="1"/>
              </p:cNvPicPr>
              <p:nvPr userDrawn="1"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0813" y="490538"/>
                <a:ext cx="1439862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037" name="Straight Connector 6"/>
              <p:cNvCxnSpPr>
                <a:cxnSpLocks noChangeShapeType="1"/>
              </p:cNvCxnSpPr>
              <p:nvPr userDrawn="1"/>
            </p:nvCxnSpPr>
            <p:spPr bwMode="auto">
              <a:xfrm rot="5400000" flipH="1" flipV="1">
                <a:off x="1338263" y="706437"/>
                <a:ext cx="946150" cy="3175"/>
              </a:xfrm>
              <a:prstGeom prst="line">
                <a:avLst/>
              </a:prstGeom>
              <a:noFill/>
              <a:ln w="19050" cap="rnd">
                <a:solidFill>
                  <a:srgbClr val="7F7F7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2667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952625" y="314325"/>
            <a:ext cx="67437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3075" y="1487488"/>
            <a:ext cx="8223250" cy="481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5151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>
                <a:solidFill>
                  <a:schemeClr val="bg1"/>
                </a:solidFill>
                <a:latin typeface="Georgia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515100"/>
            <a:ext cx="2895600" cy="2952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>
                <a:solidFill>
                  <a:schemeClr val="bg1"/>
                </a:solidFill>
                <a:latin typeface="Georgia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515100"/>
            <a:ext cx="2133600" cy="2921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1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4097DC36-F9E4-46B1-9A75-6478673EED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04" r:id="rId1"/>
    <p:sldLayoutId id="2147489705" r:id="rId2"/>
    <p:sldLayoutId id="2147489706" r:id="rId3"/>
    <p:sldLayoutId id="2147489707" r:id="rId4"/>
    <p:sldLayoutId id="2147489708" r:id="rId5"/>
    <p:sldLayoutId id="2147489709" r:id="rId6"/>
    <p:sldLayoutId id="2147489710" r:id="rId7"/>
    <p:sldLayoutId id="2147489711" r:id="rId8"/>
    <p:sldLayoutId id="2147489712" r:id="rId9"/>
    <p:sldLayoutId id="2147489713" r:id="rId10"/>
    <p:sldLayoutId id="2147489714" r:id="rId11"/>
    <p:sldLayoutId id="2147489715" r:id="rId12"/>
    <p:sldLayoutId id="2147489716" r:id="rId13"/>
  </p:sldLayoutIdLst>
  <p:transition spd="slow">
    <p:checker/>
  </p:transition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800" kern="1200">
          <a:solidFill>
            <a:srgbClr val="7F7F7F"/>
          </a:solidFill>
          <a:latin typeface="Georgia" pitchFamily="18" charset="0"/>
          <a:ea typeface="ＭＳ Ｐゴシック" panose="020B0600070205080204" pitchFamily="34" charset="-128"/>
          <a:cs typeface="Arial" pitchFamily="34" charset="0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800">
          <a:solidFill>
            <a:srgbClr val="7F7F7F"/>
          </a:solidFill>
          <a:latin typeface="Georgia" pitchFamily="18" charset="0"/>
          <a:ea typeface="ＭＳ Ｐゴシック" panose="020B0600070205080204" pitchFamily="34" charset="-128"/>
          <a:cs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800">
          <a:solidFill>
            <a:srgbClr val="7F7F7F"/>
          </a:solidFill>
          <a:latin typeface="Georgia" pitchFamily="18" charset="0"/>
          <a:ea typeface="ＭＳ Ｐゴシック" panose="020B0600070205080204" pitchFamily="34" charset="-128"/>
          <a:cs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800">
          <a:solidFill>
            <a:srgbClr val="7F7F7F"/>
          </a:solidFill>
          <a:latin typeface="Georgia" pitchFamily="18" charset="0"/>
          <a:ea typeface="ＭＳ Ｐゴシック" panose="020B0600070205080204" pitchFamily="34" charset="-128"/>
          <a:cs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800">
          <a:solidFill>
            <a:srgbClr val="7F7F7F"/>
          </a:solidFill>
          <a:latin typeface="Georgia" pitchFamily="18" charset="0"/>
          <a:ea typeface="ＭＳ Ｐゴシック" panose="020B0600070205080204" pitchFamily="34" charset="-128"/>
          <a:cs typeface="Arial" charset="0"/>
        </a:defRPr>
      </a:lvl5pPr>
      <a:lvl6pPr marL="4572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6pPr>
      <a:lvl7pPr marL="9144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7pPr>
      <a:lvl8pPr marL="13716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8pPr>
      <a:lvl9pPr marL="18288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ts val="600"/>
        </a:spcAft>
        <a:buClr>
          <a:srgbClr val="C00000"/>
        </a:buClr>
        <a:defRPr sz="2000" b="1" kern="1200" spc="-30">
          <a:solidFill>
            <a:srgbClr val="4A452A"/>
          </a:solidFill>
          <a:latin typeface="Times New Roman" pitchFamily="18" charset="0"/>
          <a:ea typeface="ＭＳ Ｐゴシック" panose="020B0600070205080204" pitchFamily="34" charset="-128"/>
          <a:cs typeface="Times New Roman" pitchFamily="18" charset="0"/>
        </a:defRPr>
      </a:lvl1pPr>
      <a:lvl2pPr marL="342900" indent="-176213" algn="l" rtl="0" eaLnBrk="0" fontAlgn="base" hangingPunct="0">
        <a:spcBef>
          <a:spcPts val="300"/>
        </a:spcBef>
        <a:spcAft>
          <a:spcPts val="600"/>
        </a:spcAft>
        <a:buClr>
          <a:srgbClr val="376092"/>
        </a:buClr>
        <a:buFont typeface="Wingdings" panose="05000000000000000000" pitchFamily="2" charset="2"/>
        <a:buChar char="§"/>
        <a:defRPr kern="1200" spc="-30">
          <a:solidFill>
            <a:srgbClr val="404040"/>
          </a:solidFill>
          <a:latin typeface="Times New Roman" pitchFamily="18" charset="0"/>
          <a:ea typeface="Times New Roman" charset="0"/>
          <a:cs typeface="Times New Roman" pitchFamily="18" charset="0"/>
        </a:defRPr>
      </a:lvl2pPr>
      <a:lvl3pPr marL="571500" indent="-173038" algn="l" rtl="0" eaLnBrk="0" fontAlgn="base" hangingPunct="0">
        <a:spcBef>
          <a:spcPts val="300"/>
        </a:spcBef>
        <a:spcAft>
          <a:spcPts val="300"/>
        </a:spcAft>
        <a:buClr>
          <a:srgbClr val="376092"/>
        </a:buClr>
        <a:buFont typeface="Wingdings" panose="05000000000000000000" pitchFamily="2" charset="2"/>
        <a:buChar char="§"/>
        <a:defRPr sz="1400" kern="1200" spc="-30">
          <a:solidFill>
            <a:srgbClr val="404040"/>
          </a:solidFill>
          <a:latin typeface="Times New Roman" pitchFamily="18" charset="0"/>
          <a:ea typeface="Times New Roman" charset="0"/>
          <a:cs typeface="Times New Roman" pitchFamily="18" charset="0"/>
        </a:defRPr>
      </a:lvl3pPr>
      <a:lvl4pPr marL="800100" indent="-168275" algn="l" rtl="0" eaLnBrk="0" fontAlgn="base" hangingPunct="0">
        <a:spcBef>
          <a:spcPts val="300"/>
        </a:spcBef>
        <a:spcAft>
          <a:spcPts val="300"/>
        </a:spcAft>
        <a:buClr>
          <a:srgbClr val="376092"/>
        </a:buClr>
        <a:buFont typeface="Wingdings" panose="05000000000000000000" pitchFamily="2" charset="2"/>
        <a:buChar char="§"/>
        <a:defRPr sz="1200" kern="1200" spc="-30">
          <a:solidFill>
            <a:srgbClr val="404040"/>
          </a:solidFill>
          <a:latin typeface="Times New Roman" pitchFamily="18" charset="0"/>
          <a:ea typeface="Times New Roman" charset="0"/>
          <a:cs typeface="Times New Roman" pitchFamily="18" charset="0"/>
        </a:defRPr>
      </a:lvl4pPr>
      <a:lvl5pPr marL="1028700" indent="-165100" algn="l" rtl="0" eaLnBrk="0" fontAlgn="base" hangingPunct="0">
        <a:spcBef>
          <a:spcPts val="300"/>
        </a:spcBef>
        <a:spcAft>
          <a:spcPts val="300"/>
        </a:spcAft>
        <a:buClr>
          <a:srgbClr val="376092"/>
        </a:buClr>
        <a:buFont typeface="Wingdings" panose="05000000000000000000" pitchFamily="2" charset="2"/>
        <a:buChar char="§"/>
        <a:defRPr sz="1200" kern="1200" spc="-30">
          <a:solidFill>
            <a:srgbClr val="404040"/>
          </a:solidFill>
          <a:latin typeface="Times New Roman" pitchFamily="18" charset="0"/>
          <a:ea typeface="Times New Roman" charset="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6" descr="Mohawk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133350"/>
            <a:ext cx="2592387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Rectangle 16"/>
          <p:cNvSpPr/>
          <p:nvPr/>
        </p:nvSpPr>
        <p:spPr>
          <a:xfrm flipV="1">
            <a:off x="6400800" y="3240088"/>
            <a:ext cx="1885950" cy="2606675"/>
          </a:xfrm>
          <a:prstGeom prst="rect">
            <a:avLst/>
          </a:prstGeom>
          <a:gradFill flip="none" rotWithShape="1">
            <a:gsLst>
              <a:gs pos="36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0" y="1763713"/>
            <a:ext cx="2552700" cy="2714625"/>
          </a:xfrm>
          <a:prstGeom prst="rect">
            <a:avLst/>
          </a:prstGeom>
          <a:gradFill>
            <a:gsLst>
              <a:gs pos="36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400800" y="563563"/>
            <a:ext cx="1885950" cy="2686050"/>
          </a:xfrm>
          <a:prstGeom prst="rect">
            <a:avLst/>
          </a:prstGeom>
          <a:gradFill>
            <a:gsLst>
              <a:gs pos="36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27"/>
          <p:cNvSpPr/>
          <p:nvPr/>
        </p:nvSpPr>
        <p:spPr>
          <a:xfrm>
            <a:off x="8362950" y="1763713"/>
            <a:ext cx="781050" cy="2714625"/>
          </a:xfrm>
          <a:prstGeom prst="rect">
            <a:avLst/>
          </a:prstGeom>
          <a:gradFill>
            <a:gsLst>
              <a:gs pos="36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5" name="Title Placeholder 1"/>
          <p:cNvSpPr>
            <a:spLocks noGrp="1"/>
          </p:cNvSpPr>
          <p:nvPr>
            <p:ph type="title"/>
          </p:nvPr>
        </p:nvSpPr>
        <p:spPr bwMode="auto">
          <a:xfrm>
            <a:off x="693738" y="4689475"/>
            <a:ext cx="507682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2662238" y="1763713"/>
            <a:ext cx="3673475" cy="2714625"/>
          </a:xfrm>
          <a:prstGeom prst="rect">
            <a:avLst/>
          </a:prstGeom>
          <a:gradFill>
            <a:gsLst>
              <a:gs pos="36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57" name="Group 33"/>
          <p:cNvGrpSpPr>
            <a:grpSpLocks/>
          </p:cNvGrpSpPr>
          <p:nvPr/>
        </p:nvGrpSpPr>
        <p:grpSpPr bwMode="auto">
          <a:xfrm>
            <a:off x="0" y="6143625"/>
            <a:ext cx="9153525" cy="714375"/>
            <a:chOff x="0" y="6143625"/>
            <a:chExt cx="9153525" cy="714375"/>
          </a:xfrm>
        </p:grpSpPr>
        <p:sp>
          <p:nvSpPr>
            <p:cNvPr id="4106" name="Rectangle 17"/>
            <p:cNvSpPr>
              <a:spLocks noChangeArrowheads="1"/>
            </p:cNvSpPr>
            <p:nvPr/>
          </p:nvSpPr>
          <p:spPr bwMode="auto">
            <a:xfrm>
              <a:off x="0" y="6143625"/>
              <a:ext cx="9144000" cy="714375"/>
            </a:xfrm>
            <a:prstGeom prst="rect">
              <a:avLst/>
            </a:prstGeom>
            <a:solidFill>
              <a:srgbClr val="741616"/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solidFill>
                  <a:srgbClr val="3F3F3F"/>
                </a:solidFill>
                <a:ea typeface="+mn-ea"/>
              </a:endParaRPr>
            </a:p>
          </p:txBody>
        </p:sp>
        <p:cxnSp>
          <p:nvCxnSpPr>
            <p:cNvPr id="2059" name="Straight Connector 21"/>
            <p:cNvCxnSpPr>
              <a:cxnSpLocks noChangeShapeType="1"/>
            </p:cNvCxnSpPr>
            <p:nvPr/>
          </p:nvCxnSpPr>
          <p:spPr bwMode="auto">
            <a:xfrm>
              <a:off x="9525" y="6362700"/>
              <a:ext cx="9144000" cy="1588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8" name="Rectangle 19"/>
            <p:cNvSpPr>
              <a:spLocks noChangeArrowheads="1"/>
            </p:cNvSpPr>
            <p:nvPr userDrawn="1"/>
          </p:nvSpPr>
          <p:spPr bwMode="auto">
            <a:xfrm>
              <a:off x="0" y="6143625"/>
              <a:ext cx="9144000" cy="1524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solidFill>
                  <a:srgbClr val="3F3F3F"/>
                </a:solidFill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17" r:id="rId1"/>
  </p:sldLayoutIdLst>
  <p:transition spd="slow">
    <p:checker/>
  </p:transition>
  <p:hf hdr="0" ftr="0" dt="0"/>
  <p:txStyles>
    <p:titleStyle>
      <a:lvl1pPr algn="l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lang="en-US" sz="2800" dirty="0">
          <a:solidFill>
            <a:srgbClr val="7F7F7F"/>
          </a:solidFill>
          <a:latin typeface="Georgia" pitchFamily="18" charset="0"/>
          <a:ea typeface="ＭＳ Ｐゴシック" panose="020B0600070205080204" pitchFamily="34" charset="-128"/>
          <a:cs typeface="+mj-cs"/>
        </a:defRPr>
      </a:lvl1pPr>
      <a:lvl2pPr algn="l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2800">
          <a:solidFill>
            <a:srgbClr val="7F7F7F"/>
          </a:solidFill>
          <a:latin typeface="Georgia" pitchFamily="18" charset="0"/>
          <a:ea typeface="ＭＳ Ｐゴシック" panose="020B0600070205080204" pitchFamily="34" charset="-128"/>
          <a:cs typeface="Arial" charset="0"/>
        </a:defRPr>
      </a:lvl2pPr>
      <a:lvl3pPr algn="l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2800">
          <a:solidFill>
            <a:srgbClr val="7F7F7F"/>
          </a:solidFill>
          <a:latin typeface="Georgia" pitchFamily="18" charset="0"/>
          <a:ea typeface="ＭＳ Ｐゴシック" panose="020B0600070205080204" pitchFamily="34" charset="-128"/>
          <a:cs typeface="Arial" charset="0"/>
        </a:defRPr>
      </a:lvl3pPr>
      <a:lvl4pPr algn="l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2800">
          <a:solidFill>
            <a:srgbClr val="7F7F7F"/>
          </a:solidFill>
          <a:latin typeface="Georgia" pitchFamily="18" charset="0"/>
          <a:ea typeface="ＭＳ Ｐゴシック" panose="020B0600070205080204" pitchFamily="34" charset="-128"/>
          <a:cs typeface="Arial" charset="0"/>
        </a:defRPr>
      </a:lvl4pPr>
      <a:lvl5pPr algn="l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2800">
          <a:solidFill>
            <a:srgbClr val="7F7F7F"/>
          </a:solidFill>
          <a:latin typeface="Georgia" pitchFamily="18" charset="0"/>
          <a:ea typeface="ＭＳ Ｐゴシック" panose="020B0600070205080204" pitchFamily="34" charset="-128"/>
          <a:cs typeface="Arial" charset="0"/>
        </a:defRPr>
      </a:lvl5pPr>
      <a:lvl6pPr marL="457200" algn="l" rtl="0" eaLnBrk="1" fontAlgn="base" hangingPunct="1">
        <a:lnSpc>
          <a:spcPts val="3500"/>
        </a:lnSpc>
        <a:spcBef>
          <a:spcPct val="0"/>
        </a:spcBef>
        <a:spcAft>
          <a:spcPct val="0"/>
        </a:spcAft>
        <a:defRPr sz="3300" b="1">
          <a:solidFill>
            <a:schemeClr val="bg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ts val="3500"/>
        </a:lnSpc>
        <a:spcBef>
          <a:spcPct val="0"/>
        </a:spcBef>
        <a:spcAft>
          <a:spcPct val="0"/>
        </a:spcAft>
        <a:defRPr sz="3300" b="1">
          <a:solidFill>
            <a:schemeClr val="bg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ts val="3500"/>
        </a:lnSpc>
        <a:spcBef>
          <a:spcPct val="0"/>
        </a:spcBef>
        <a:spcAft>
          <a:spcPct val="0"/>
        </a:spcAft>
        <a:defRPr sz="3300" b="1">
          <a:solidFill>
            <a:schemeClr val="bg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ts val="3500"/>
        </a:lnSpc>
        <a:spcBef>
          <a:spcPct val="0"/>
        </a:spcBef>
        <a:spcAft>
          <a:spcPct val="0"/>
        </a:spcAft>
        <a:defRPr sz="33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ts val="600"/>
        </a:spcAft>
        <a:buClr>
          <a:srgbClr val="C00000"/>
        </a:buClr>
        <a:defRPr sz="2000">
          <a:solidFill>
            <a:srgbClr val="7F7F7F"/>
          </a:solidFill>
          <a:latin typeface="Times New Roman" pitchFamily="18" charset="0"/>
          <a:ea typeface="ＭＳ Ｐゴシック" panose="020B0600070205080204" pitchFamily="34" charset="-128"/>
          <a:cs typeface="Times New Roman" pitchFamily="18" charset="0"/>
        </a:defRPr>
      </a:lvl1pPr>
      <a:lvl2pPr marL="282575" indent="-115888" algn="l" rtl="0" eaLnBrk="0" fontAlgn="base" hangingPunct="0"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1500">
          <a:solidFill>
            <a:schemeClr val="bg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515938" indent="-117475" algn="l" rtl="0" eaLnBrk="0" fontAlgn="base" hangingPunct="0">
        <a:spcBef>
          <a:spcPts val="600"/>
        </a:spcBef>
        <a:spcAft>
          <a:spcPts val="600"/>
        </a:spcAft>
        <a:buClr>
          <a:srgbClr val="C00000"/>
        </a:buClr>
        <a:buFont typeface="Arial" panose="020B0604020202020204" pitchFamily="34" charset="0"/>
        <a:buChar char="•"/>
        <a:defRPr sz="1400">
          <a:solidFill>
            <a:schemeClr val="bg1"/>
          </a:solidFill>
          <a:latin typeface="+mn-lt"/>
          <a:ea typeface="Arial" charset="0"/>
          <a:cs typeface="+mn-cs"/>
        </a:defRPr>
      </a:lvl3pPr>
      <a:lvl4pPr marL="747713" indent="-115888" algn="l" rtl="0" eaLnBrk="0" fontAlgn="base" hangingPunct="0">
        <a:spcBef>
          <a:spcPts val="600"/>
        </a:spcBef>
        <a:spcAft>
          <a:spcPts val="600"/>
        </a:spcAft>
        <a:buClr>
          <a:srgbClr val="C00000"/>
        </a:buClr>
        <a:buFont typeface="Arial" panose="020B0604020202020204" pitchFamily="34" charset="0"/>
        <a:buChar char="–"/>
        <a:defRPr sz="1200">
          <a:solidFill>
            <a:schemeClr val="bg1"/>
          </a:solidFill>
          <a:latin typeface="+mn-lt"/>
          <a:ea typeface="Arial" charset="0"/>
          <a:cs typeface="+mn-cs"/>
        </a:defRPr>
      </a:lvl4pPr>
      <a:lvl5pPr marL="965200" indent="-101600" algn="l" rtl="0" eaLnBrk="0" fontAlgn="base" hangingPunct="0">
        <a:spcBef>
          <a:spcPts val="600"/>
        </a:spcBef>
        <a:spcAft>
          <a:spcPts val="600"/>
        </a:spcAft>
        <a:buClr>
          <a:srgbClr val="C00000"/>
        </a:buClr>
        <a:buFont typeface="Arial" panose="020B0604020202020204" pitchFamily="34" charset="0"/>
        <a:buChar char="»"/>
        <a:defRPr sz="1100">
          <a:solidFill>
            <a:schemeClr val="bg1"/>
          </a:solidFill>
          <a:latin typeface="+mn-lt"/>
          <a:ea typeface="Arial" charset="0"/>
          <a:cs typeface="+mn-cs"/>
        </a:defRPr>
      </a:lvl5pPr>
      <a:lvl6pPr marL="1422400" indent="-101600" algn="l" rtl="0" eaLnBrk="1" fontAlgn="base" hangingPunct="1">
        <a:spcBef>
          <a:spcPts val="600"/>
        </a:spcBef>
        <a:spcAft>
          <a:spcPts val="600"/>
        </a:spcAft>
        <a:buClr>
          <a:srgbClr val="C00000"/>
        </a:buClr>
        <a:buFont typeface="Arial" charset="0"/>
        <a:buChar char="»"/>
        <a:defRPr sz="1100">
          <a:solidFill>
            <a:schemeClr val="bg1"/>
          </a:solidFill>
          <a:latin typeface="+mn-lt"/>
          <a:cs typeface="+mn-cs"/>
        </a:defRPr>
      </a:lvl6pPr>
      <a:lvl7pPr marL="1879600" indent="-101600" algn="l" rtl="0" eaLnBrk="1" fontAlgn="base" hangingPunct="1">
        <a:spcBef>
          <a:spcPts val="600"/>
        </a:spcBef>
        <a:spcAft>
          <a:spcPts val="600"/>
        </a:spcAft>
        <a:buClr>
          <a:srgbClr val="C00000"/>
        </a:buClr>
        <a:buFont typeface="Arial" charset="0"/>
        <a:buChar char="»"/>
        <a:defRPr sz="1100">
          <a:solidFill>
            <a:schemeClr val="bg1"/>
          </a:solidFill>
          <a:latin typeface="+mn-lt"/>
          <a:cs typeface="+mn-cs"/>
        </a:defRPr>
      </a:lvl7pPr>
      <a:lvl8pPr marL="2336800" indent="-101600" algn="l" rtl="0" eaLnBrk="1" fontAlgn="base" hangingPunct="1">
        <a:spcBef>
          <a:spcPts val="600"/>
        </a:spcBef>
        <a:spcAft>
          <a:spcPts val="600"/>
        </a:spcAft>
        <a:buClr>
          <a:srgbClr val="C00000"/>
        </a:buClr>
        <a:buFont typeface="Arial" charset="0"/>
        <a:buChar char="»"/>
        <a:defRPr sz="1100">
          <a:solidFill>
            <a:schemeClr val="bg1"/>
          </a:solidFill>
          <a:latin typeface="+mn-lt"/>
          <a:cs typeface="+mn-cs"/>
        </a:defRPr>
      </a:lvl8pPr>
      <a:lvl9pPr marL="2794000" indent="-101600" algn="l" rtl="0" eaLnBrk="1" fontAlgn="base" hangingPunct="1">
        <a:spcBef>
          <a:spcPts val="600"/>
        </a:spcBef>
        <a:spcAft>
          <a:spcPts val="600"/>
        </a:spcAft>
        <a:buClr>
          <a:srgbClr val="C00000"/>
        </a:buClr>
        <a:buFont typeface="Arial" charset="0"/>
        <a:buChar char="»"/>
        <a:defRPr sz="11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>
          <a:xfrm>
            <a:off x="152400" y="2971800"/>
            <a:ext cx="4999038" cy="12954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b="1" dirty="0">
                <a:solidFill>
                  <a:srgbClr val="741616"/>
                </a:solidFill>
                <a:latin typeface="Bookman Old Style"/>
                <a:ea typeface="+mj-ea"/>
                <a:cs typeface="Bookman Old Style"/>
              </a:rPr>
              <a:t>MHK Claims Scoring Predictive Analytics </a:t>
            </a:r>
            <a:br>
              <a:rPr lang="en-US" dirty="0">
                <a:solidFill>
                  <a:srgbClr val="741616"/>
                </a:solidFill>
                <a:latin typeface="Bookman Old Style"/>
                <a:ea typeface="+mj-ea"/>
                <a:cs typeface="Bookman Old Style"/>
              </a:rPr>
            </a:br>
            <a:r>
              <a:rPr lang="en-US" dirty="0">
                <a:solidFill>
                  <a:srgbClr val="741616"/>
                </a:solidFill>
                <a:latin typeface="Bookman Old Style"/>
                <a:ea typeface="+mj-ea"/>
                <a:cs typeface="Bookman Old Style"/>
              </a:rPr>
              <a:t>- Update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324101" y="723900"/>
            <a:ext cx="838200" cy="3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98500"/>
            <a:ext cx="9159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25488"/>
            <a:ext cx="12366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39000" y="5257800"/>
            <a:ext cx="1589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December, 2017</a:t>
            </a:r>
          </a:p>
          <a:p>
            <a:r>
              <a:rPr lang="en-US" sz="1400" dirty="0"/>
              <a:t>R1</a:t>
            </a:r>
          </a:p>
        </p:txBody>
      </p:sp>
    </p:spTree>
  </p:cSld>
  <p:clrMapOvr>
    <a:masterClrMapping/>
  </p:clrMapOvr>
  <p:transition spd="slow"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Claim Scoring Prediction -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E49B29-30EA-41D9-8661-A41B91296E6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3657600"/>
            <a:ext cx="9144000" cy="762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0" y="1209675"/>
            <a:ext cx="0" cy="497205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8600" y="1292225"/>
            <a:ext cx="4038600" cy="3841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53000" y="1290072"/>
            <a:ext cx="4038600" cy="386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Method/Procedure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3733800"/>
            <a:ext cx="4038600" cy="413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Results/Impacts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53000" y="3733800"/>
            <a:ext cx="4038600" cy="413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3505" y="1728788"/>
            <a:ext cx="3546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Modeling data: Jan - Oct, 2017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Consider Claims and Sales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311,490 claim records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31% claims related to quality…89,043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Paid vs. Declined Claims = 71%: 29%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205,765 transactions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35,270 customer records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Modeling data (w.r.t. quality) ... customer ~ 10,000 </a:t>
            </a:r>
          </a:p>
        </p:txBody>
      </p:sp>
      <p:grpSp>
        <p:nvGrpSpPr>
          <p:cNvPr id="19" name="Group 13"/>
          <p:cNvGrpSpPr>
            <a:grpSpLocks noChangeAspect="1"/>
          </p:cNvGrpSpPr>
          <p:nvPr/>
        </p:nvGrpSpPr>
        <p:grpSpPr bwMode="auto">
          <a:xfrm>
            <a:off x="5613400" y="1309353"/>
            <a:ext cx="342900" cy="344487"/>
            <a:chOff x="9270119" y="3062028"/>
            <a:chExt cx="1225936" cy="1229246"/>
          </a:xfrm>
        </p:grpSpPr>
        <p:sp>
          <p:nvSpPr>
            <p:cNvPr id="20" name="Oval 32"/>
            <p:cNvSpPr>
              <a:spLocks noChangeArrowheads="1"/>
            </p:cNvSpPr>
            <p:nvPr/>
          </p:nvSpPr>
          <p:spPr bwMode="auto">
            <a:xfrm>
              <a:off x="9270119" y="3062028"/>
              <a:ext cx="1225936" cy="12292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4280" rIns="34280" anchor="ctr"/>
            <a:lstStyle>
              <a:lvl1pPr defTabSz="342900">
                <a:spcBef>
                  <a:spcPts val="600"/>
                </a:spcBef>
                <a:spcAft>
                  <a:spcPts val="600"/>
                </a:spcAft>
                <a:buClr>
                  <a:srgbClr val="C00000"/>
                </a:buClr>
                <a:defRPr sz="2000" b="1">
                  <a:solidFill>
                    <a:srgbClr val="4A452A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indent="-176213" defTabSz="342900">
                <a:spcBef>
                  <a:spcPts val="300"/>
                </a:spcBef>
                <a:spcAft>
                  <a:spcPts val="600"/>
                </a:spcAft>
                <a:buClr>
                  <a:srgbClr val="376092"/>
                </a:buClr>
                <a:buFont typeface="Wingdings" panose="05000000000000000000" pitchFamily="2" charset="2"/>
                <a:buChar char="§"/>
                <a:defRPr>
                  <a:solidFill>
                    <a:srgbClr val="40404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indent="-173038" defTabSz="342900">
                <a:spcBef>
                  <a:spcPts val="300"/>
                </a:spcBef>
                <a:spcAft>
                  <a:spcPts val="300"/>
                </a:spcAft>
                <a:buClr>
                  <a:srgbClr val="376092"/>
                </a:buClr>
                <a:buFont typeface="Wingdings" panose="05000000000000000000" pitchFamily="2" charset="2"/>
                <a:buChar char="§"/>
                <a:defRPr sz="1400">
                  <a:solidFill>
                    <a:srgbClr val="40404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indent="-168275" defTabSz="342900">
                <a:spcBef>
                  <a:spcPts val="300"/>
                </a:spcBef>
                <a:spcAft>
                  <a:spcPts val="300"/>
                </a:spcAft>
                <a:buClr>
                  <a:srgbClr val="376092"/>
                </a:buClr>
                <a:buFont typeface="Wingdings" panose="05000000000000000000" pitchFamily="2" charset="2"/>
                <a:buChar char="§"/>
                <a:defRPr sz="1200">
                  <a:solidFill>
                    <a:srgbClr val="40404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indent="-165100" defTabSz="342900">
                <a:spcBef>
                  <a:spcPts val="300"/>
                </a:spcBef>
                <a:spcAft>
                  <a:spcPts val="300"/>
                </a:spcAft>
                <a:buClr>
                  <a:srgbClr val="376092"/>
                </a:buClr>
                <a:buFont typeface="Wingdings" panose="05000000000000000000" pitchFamily="2" charset="2"/>
                <a:buChar char="§"/>
                <a:defRPr sz="1200">
                  <a:solidFill>
                    <a:srgbClr val="40404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indent="-165100" defTabSz="342900" eaLnBrk="0" fontAlgn="base" hangingPunct="0">
                <a:spcBef>
                  <a:spcPts val="300"/>
                </a:spcBef>
                <a:spcAft>
                  <a:spcPts val="300"/>
                </a:spcAft>
                <a:buClr>
                  <a:srgbClr val="376092"/>
                </a:buClr>
                <a:buFont typeface="Wingdings" panose="05000000000000000000" pitchFamily="2" charset="2"/>
                <a:buChar char="§"/>
                <a:defRPr sz="1200">
                  <a:solidFill>
                    <a:srgbClr val="40404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indent="-165100" defTabSz="342900" eaLnBrk="0" fontAlgn="base" hangingPunct="0">
                <a:spcBef>
                  <a:spcPts val="300"/>
                </a:spcBef>
                <a:spcAft>
                  <a:spcPts val="300"/>
                </a:spcAft>
                <a:buClr>
                  <a:srgbClr val="376092"/>
                </a:buClr>
                <a:buFont typeface="Wingdings" panose="05000000000000000000" pitchFamily="2" charset="2"/>
                <a:buChar char="§"/>
                <a:defRPr sz="1200">
                  <a:solidFill>
                    <a:srgbClr val="40404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indent="-165100" defTabSz="342900" eaLnBrk="0" fontAlgn="base" hangingPunct="0">
                <a:spcBef>
                  <a:spcPts val="300"/>
                </a:spcBef>
                <a:spcAft>
                  <a:spcPts val="300"/>
                </a:spcAft>
                <a:buClr>
                  <a:srgbClr val="376092"/>
                </a:buClr>
                <a:buFont typeface="Wingdings" panose="05000000000000000000" pitchFamily="2" charset="2"/>
                <a:buChar char="§"/>
                <a:defRPr sz="1200">
                  <a:solidFill>
                    <a:srgbClr val="40404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indent="-165100" defTabSz="342900" eaLnBrk="0" fontAlgn="base" hangingPunct="0">
                <a:spcBef>
                  <a:spcPts val="300"/>
                </a:spcBef>
                <a:spcAft>
                  <a:spcPts val="300"/>
                </a:spcAft>
                <a:buClr>
                  <a:srgbClr val="376092"/>
                </a:buClr>
                <a:buFont typeface="Wingdings" panose="05000000000000000000" pitchFamily="2" charset="2"/>
                <a:buChar char="§"/>
                <a:defRPr sz="1200">
                  <a:solidFill>
                    <a:srgbClr val="40404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200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1" name="Picture 33" descr="Tools-Ic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2079" y="3291514"/>
              <a:ext cx="842016" cy="770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 14"/>
          <p:cNvGrpSpPr>
            <a:grpSpLocks/>
          </p:cNvGrpSpPr>
          <p:nvPr/>
        </p:nvGrpSpPr>
        <p:grpSpPr bwMode="auto">
          <a:xfrm>
            <a:off x="946150" y="1312862"/>
            <a:ext cx="342900" cy="342900"/>
            <a:chOff x="949501" y="3163493"/>
            <a:chExt cx="729221" cy="727472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949501" y="3163493"/>
              <a:ext cx="729221" cy="727472"/>
            </a:xfrm>
            <a:prstGeom prst="ellipse">
              <a:avLst/>
            </a:prstGeom>
            <a:solidFill>
              <a:srgbClr val="005CB9"/>
            </a:solidFill>
            <a:ln w="15875">
              <a:noFill/>
              <a:round/>
              <a:headEnd/>
              <a:tailEnd/>
            </a:ln>
          </p:spPr>
          <p:txBody>
            <a:bodyPr lIns="91416" tIns="45708" rIns="91416" bIns="4570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9pPr>
            </a:lstStyle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1074415" y="3257795"/>
              <a:ext cx="479395" cy="542235"/>
            </a:xfrm>
            <a:custGeom>
              <a:avLst/>
              <a:gdLst>
                <a:gd name="T0" fmla="*/ 274 w 548"/>
                <a:gd name="T1" fmla="*/ 0 h 621"/>
                <a:gd name="T2" fmla="*/ 0 w 548"/>
                <a:gd name="T3" fmla="*/ 158 h 621"/>
                <a:gd name="T4" fmla="*/ 0 w 548"/>
                <a:gd name="T5" fmla="*/ 468 h 621"/>
                <a:gd name="T6" fmla="*/ 277 w 548"/>
                <a:gd name="T7" fmla="*/ 621 h 621"/>
                <a:gd name="T8" fmla="*/ 548 w 548"/>
                <a:gd name="T9" fmla="*/ 470 h 621"/>
                <a:gd name="T10" fmla="*/ 548 w 548"/>
                <a:gd name="T11" fmla="*/ 158 h 621"/>
                <a:gd name="T12" fmla="*/ 274 w 548"/>
                <a:gd name="T13" fmla="*/ 0 h 621"/>
                <a:gd name="T14" fmla="*/ 536 w 548"/>
                <a:gd name="T15" fmla="*/ 463 h 621"/>
                <a:gd name="T16" fmla="*/ 277 w 548"/>
                <a:gd name="T17" fmla="*/ 607 h 621"/>
                <a:gd name="T18" fmla="*/ 12 w 548"/>
                <a:gd name="T19" fmla="*/ 460 h 621"/>
                <a:gd name="T20" fmla="*/ 12 w 548"/>
                <a:gd name="T21" fmla="*/ 165 h 621"/>
                <a:gd name="T22" fmla="*/ 274 w 548"/>
                <a:gd name="T23" fmla="*/ 12 h 621"/>
                <a:gd name="T24" fmla="*/ 536 w 548"/>
                <a:gd name="T25" fmla="*/ 165 h 621"/>
                <a:gd name="T26" fmla="*/ 536 w 548"/>
                <a:gd name="T27" fmla="*/ 46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8" h="621">
                  <a:moveTo>
                    <a:pt x="274" y="0"/>
                  </a:moveTo>
                  <a:lnTo>
                    <a:pt x="0" y="158"/>
                  </a:lnTo>
                  <a:lnTo>
                    <a:pt x="0" y="468"/>
                  </a:lnTo>
                  <a:lnTo>
                    <a:pt x="277" y="621"/>
                  </a:lnTo>
                  <a:lnTo>
                    <a:pt x="548" y="470"/>
                  </a:lnTo>
                  <a:lnTo>
                    <a:pt x="548" y="158"/>
                  </a:lnTo>
                  <a:lnTo>
                    <a:pt x="274" y="0"/>
                  </a:lnTo>
                  <a:close/>
                  <a:moveTo>
                    <a:pt x="536" y="463"/>
                  </a:moveTo>
                  <a:lnTo>
                    <a:pt x="277" y="607"/>
                  </a:lnTo>
                  <a:lnTo>
                    <a:pt x="12" y="460"/>
                  </a:lnTo>
                  <a:lnTo>
                    <a:pt x="12" y="165"/>
                  </a:lnTo>
                  <a:lnTo>
                    <a:pt x="274" y="12"/>
                  </a:lnTo>
                  <a:lnTo>
                    <a:pt x="536" y="165"/>
                  </a:lnTo>
                  <a:lnTo>
                    <a:pt x="536" y="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6" tIns="45708" rIns="91416" bIns="4570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9pPr>
            </a:lstStyle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114927" y="3301577"/>
              <a:ext cx="401746" cy="454671"/>
            </a:xfrm>
            <a:custGeom>
              <a:avLst/>
              <a:gdLst>
                <a:gd name="T0" fmla="*/ 0 w 459"/>
                <a:gd name="T1" fmla="*/ 392 h 519"/>
                <a:gd name="T2" fmla="*/ 232 w 459"/>
                <a:gd name="T3" fmla="*/ 519 h 519"/>
                <a:gd name="T4" fmla="*/ 459 w 459"/>
                <a:gd name="T5" fmla="*/ 394 h 519"/>
                <a:gd name="T6" fmla="*/ 459 w 459"/>
                <a:gd name="T7" fmla="*/ 132 h 519"/>
                <a:gd name="T8" fmla="*/ 230 w 459"/>
                <a:gd name="T9" fmla="*/ 0 h 519"/>
                <a:gd name="T10" fmla="*/ 0 w 459"/>
                <a:gd name="T11" fmla="*/ 132 h 519"/>
                <a:gd name="T12" fmla="*/ 0 w 459"/>
                <a:gd name="T13" fmla="*/ 392 h 519"/>
                <a:gd name="T14" fmla="*/ 12 w 459"/>
                <a:gd name="T15" fmla="*/ 139 h 519"/>
                <a:gd name="T16" fmla="*/ 230 w 459"/>
                <a:gd name="T17" fmla="*/ 12 h 519"/>
                <a:gd name="T18" fmla="*/ 447 w 459"/>
                <a:gd name="T19" fmla="*/ 139 h 519"/>
                <a:gd name="T20" fmla="*/ 447 w 459"/>
                <a:gd name="T21" fmla="*/ 387 h 519"/>
                <a:gd name="T22" fmla="*/ 232 w 459"/>
                <a:gd name="T23" fmla="*/ 505 h 519"/>
                <a:gd name="T24" fmla="*/ 12 w 459"/>
                <a:gd name="T25" fmla="*/ 385 h 519"/>
                <a:gd name="T26" fmla="*/ 12 w 459"/>
                <a:gd name="T27" fmla="*/ 13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9" h="519">
                  <a:moveTo>
                    <a:pt x="0" y="392"/>
                  </a:moveTo>
                  <a:lnTo>
                    <a:pt x="232" y="519"/>
                  </a:lnTo>
                  <a:lnTo>
                    <a:pt x="459" y="394"/>
                  </a:lnTo>
                  <a:lnTo>
                    <a:pt x="459" y="132"/>
                  </a:lnTo>
                  <a:lnTo>
                    <a:pt x="230" y="0"/>
                  </a:lnTo>
                  <a:lnTo>
                    <a:pt x="0" y="132"/>
                  </a:lnTo>
                  <a:lnTo>
                    <a:pt x="0" y="392"/>
                  </a:lnTo>
                  <a:close/>
                  <a:moveTo>
                    <a:pt x="12" y="139"/>
                  </a:moveTo>
                  <a:lnTo>
                    <a:pt x="230" y="12"/>
                  </a:lnTo>
                  <a:lnTo>
                    <a:pt x="447" y="139"/>
                  </a:lnTo>
                  <a:lnTo>
                    <a:pt x="447" y="387"/>
                  </a:lnTo>
                  <a:lnTo>
                    <a:pt x="232" y="505"/>
                  </a:lnTo>
                  <a:lnTo>
                    <a:pt x="12" y="385"/>
                  </a:lnTo>
                  <a:lnTo>
                    <a:pt x="12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6" tIns="45708" rIns="91416" bIns="4570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9pPr>
            </a:lstStyle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381632" y="3581116"/>
              <a:ext cx="91154" cy="90933"/>
            </a:xfrm>
            <a:custGeom>
              <a:avLst/>
              <a:gdLst>
                <a:gd name="T0" fmla="*/ 95 w 104"/>
                <a:gd name="T1" fmla="*/ 42 h 104"/>
                <a:gd name="T2" fmla="*/ 0 w 104"/>
                <a:gd name="T3" fmla="*/ 94 h 104"/>
                <a:gd name="T4" fmla="*/ 2 w 104"/>
                <a:gd name="T5" fmla="*/ 104 h 104"/>
                <a:gd name="T6" fmla="*/ 104 w 104"/>
                <a:gd name="T7" fmla="*/ 47 h 104"/>
                <a:gd name="T8" fmla="*/ 104 w 104"/>
                <a:gd name="T9" fmla="*/ 0 h 104"/>
                <a:gd name="T10" fmla="*/ 95 w 104"/>
                <a:gd name="T11" fmla="*/ 0 h 104"/>
                <a:gd name="T12" fmla="*/ 95 w 104"/>
                <a:gd name="T13" fmla="*/ 4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04">
                  <a:moveTo>
                    <a:pt x="95" y="42"/>
                  </a:moveTo>
                  <a:lnTo>
                    <a:pt x="0" y="94"/>
                  </a:lnTo>
                  <a:lnTo>
                    <a:pt x="2" y="104"/>
                  </a:lnTo>
                  <a:lnTo>
                    <a:pt x="104" y="47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95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6" tIns="45708" rIns="91416" bIns="4570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9pPr>
            </a:lstStyle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158814" y="3392512"/>
              <a:ext cx="97906" cy="84197"/>
            </a:xfrm>
            <a:custGeom>
              <a:avLst/>
              <a:gdLst>
                <a:gd name="T0" fmla="*/ 9 w 111"/>
                <a:gd name="T1" fmla="*/ 64 h 97"/>
                <a:gd name="T2" fmla="*/ 111 w 111"/>
                <a:gd name="T3" fmla="*/ 5 h 97"/>
                <a:gd name="T4" fmla="*/ 101 w 111"/>
                <a:gd name="T5" fmla="*/ 0 h 97"/>
                <a:gd name="T6" fmla="*/ 0 w 111"/>
                <a:gd name="T7" fmla="*/ 59 h 97"/>
                <a:gd name="T8" fmla="*/ 0 w 111"/>
                <a:gd name="T9" fmla="*/ 97 h 97"/>
                <a:gd name="T10" fmla="*/ 9 w 111"/>
                <a:gd name="T11" fmla="*/ 97 h 97"/>
                <a:gd name="T12" fmla="*/ 9 w 111"/>
                <a:gd name="T13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97">
                  <a:moveTo>
                    <a:pt x="9" y="64"/>
                  </a:moveTo>
                  <a:lnTo>
                    <a:pt x="111" y="5"/>
                  </a:lnTo>
                  <a:lnTo>
                    <a:pt x="101" y="0"/>
                  </a:lnTo>
                  <a:lnTo>
                    <a:pt x="0" y="59"/>
                  </a:lnTo>
                  <a:lnTo>
                    <a:pt x="0" y="97"/>
                  </a:lnTo>
                  <a:lnTo>
                    <a:pt x="9" y="97"/>
                  </a:lnTo>
                  <a:lnTo>
                    <a:pt x="9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6" tIns="45708" rIns="91416" bIns="4570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9pPr>
            </a:lstStyle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158814" y="3581116"/>
              <a:ext cx="91154" cy="87566"/>
            </a:xfrm>
            <a:custGeom>
              <a:avLst/>
              <a:gdLst>
                <a:gd name="T0" fmla="*/ 9 w 106"/>
                <a:gd name="T1" fmla="*/ 2 h 101"/>
                <a:gd name="T2" fmla="*/ 0 w 106"/>
                <a:gd name="T3" fmla="*/ 0 h 101"/>
                <a:gd name="T4" fmla="*/ 0 w 106"/>
                <a:gd name="T5" fmla="*/ 47 h 101"/>
                <a:gd name="T6" fmla="*/ 101 w 106"/>
                <a:gd name="T7" fmla="*/ 101 h 101"/>
                <a:gd name="T8" fmla="*/ 106 w 106"/>
                <a:gd name="T9" fmla="*/ 94 h 101"/>
                <a:gd name="T10" fmla="*/ 9 w 106"/>
                <a:gd name="T11" fmla="*/ 40 h 101"/>
                <a:gd name="T12" fmla="*/ 9 w 106"/>
                <a:gd name="T13" fmla="*/ 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01">
                  <a:moveTo>
                    <a:pt x="9" y="2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101" y="101"/>
                  </a:lnTo>
                  <a:lnTo>
                    <a:pt x="106" y="94"/>
                  </a:lnTo>
                  <a:lnTo>
                    <a:pt x="9" y="40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6" tIns="45708" rIns="91416" bIns="4570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9pPr>
            </a:lstStyle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378257" y="3392512"/>
              <a:ext cx="94529" cy="84197"/>
            </a:xfrm>
            <a:custGeom>
              <a:avLst/>
              <a:gdLst>
                <a:gd name="T0" fmla="*/ 100 w 109"/>
                <a:gd name="T1" fmla="*/ 97 h 97"/>
                <a:gd name="T2" fmla="*/ 109 w 109"/>
                <a:gd name="T3" fmla="*/ 97 h 97"/>
                <a:gd name="T4" fmla="*/ 109 w 109"/>
                <a:gd name="T5" fmla="*/ 59 h 97"/>
                <a:gd name="T6" fmla="*/ 5 w 109"/>
                <a:gd name="T7" fmla="*/ 0 h 97"/>
                <a:gd name="T8" fmla="*/ 0 w 109"/>
                <a:gd name="T9" fmla="*/ 7 h 97"/>
                <a:gd name="T10" fmla="*/ 100 w 109"/>
                <a:gd name="T11" fmla="*/ 64 h 97"/>
                <a:gd name="T12" fmla="*/ 100 w 109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97">
                  <a:moveTo>
                    <a:pt x="100" y="97"/>
                  </a:moveTo>
                  <a:lnTo>
                    <a:pt x="109" y="97"/>
                  </a:lnTo>
                  <a:lnTo>
                    <a:pt x="109" y="59"/>
                  </a:lnTo>
                  <a:lnTo>
                    <a:pt x="5" y="0"/>
                  </a:lnTo>
                  <a:lnTo>
                    <a:pt x="0" y="7"/>
                  </a:lnTo>
                  <a:lnTo>
                    <a:pt x="100" y="64"/>
                  </a:lnTo>
                  <a:lnTo>
                    <a:pt x="100" y="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6" tIns="45708" rIns="91416" bIns="4570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9pPr>
            </a:lstStyle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145310" y="3500286"/>
              <a:ext cx="60768" cy="57254"/>
            </a:xfrm>
            <a:custGeom>
              <a:avLst/>
              <a:gdLst>
                <a:gd name="T0" fmla="*/ 25 w 29"/>
                <a:gd name="T1" fmla="*/ 5 h 28"/>
                <a:gd name="T2" fmla="*/ 25 w 29"/>
                <a:gd name="T3" fmla="*/ 5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  <a:gd name="T10" fmla="*/ 29 w 29"/>
                <a:gd name="T11" fmla="*/ 14 h 28"/>
                <a:gd name="T12" fmla="*/ 26 w 29"/>
                <a:gd name="T13" fmla="*/ 6 h 28"/>
                <a:gd name="T14" fmla="*/ 26 w 29"/>
                <a:gd name="T15" fmla="*/ 7 h 28"/>
                <a:gd name="T16" fmla="*/ 25 w 29"/>
                <a:gd name="T1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3" y="2"/>
                    <a:pt x="19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8"/>
                    <a:pt x="15" y="28"/>
                  </a:cubicBezTo>
                  <a:cubicBezTo>
                    <a:pt x="22" y="28"/>
                    <a:pt x="29" y="22"/>
                    <a:pt x="29" y="14"/>
                  </a:cubicBezTo>
                  <a:cubicBezTo>
                    <a:pt x="29" y="11"/>
                    <a:pt x="28" y="8"/>
                    <a:pt x="26" y="6"/>
                  </a:cubicBezTo>
                  <a:cubicBezTo>
                    <a:pt x="26" y="7"/>
                    <a:pt x="26" y="7"/>
                    <a:pt x="26" y="7"/>
                  </a:cubicBezTo>
                  <a:lnTo>
                    <a:pt x="25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6" tIns="45708" rIns="91416" bIns="4570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9pPr>
            </a:lstStyle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425521" y="3500286"/>
              <a:ext cx="60768" cy="57254"/>
            </a:xfrm>
            <a:custGeom>
              <a:avLst/>
              <a:gdLst>
                <a:gd name="T0" fmla="*/ 3 w 28"/>
                <a:gd name="T1" fmla="*/ 22 h 28"/>
                <a:gd name="T2" fmla="*/ 14 w 28"/>
                <a:gd name="T3" fmla="*/ 28 h 28"/>
                <a:gd name="T4" fmla="*/ 28 w 28"/>
                <a:gd name="T5" fmla="*/ 14 h 28"/>
                <a:gd name="T6" fmla="*/ 14 w 28"/>
                <a:gd name="T7" fmla="*/ 0 h 28"/>
                <a:gd name="T8" fmla="*/ 4 w 28"/>
                <a:gd name="T9" fmla="*/ 4 h 28"/>
                <a:gd name="T10" fmla="*/ 4 w 28"/>
                <a:gd name="T11" fmla="*/ 4 h 28"/>
                <a:gd name="T12" fmla="*/ 0 w 28"/>
                <a:gd name="T13" fmla="*/ 14 h 28"/>
                <a:gd name="T14" fmla="*/ 2 w 28"/>
                <a:gd name="T15" fmla="*/ 21 h 28"/>
                <a:gd name="T16" fmla="*/ 3 w 28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3" y="22"/>
                  </a:moveTo>
                  <a:cubicBezTo>
                    <a:pt x="5" y="26"/>
                    <a:pt x="9" y="28"/>
                    <a:pt x="14" y="28"/>
                  </a:cubicBez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10" y="0"/>
                    <a:pt x="7" y="1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7"/>
                    <a:pt x="0" y="10"/>
                    <a:pt x="0" y="14"/>
                  </a:cubicBezTo>
                  <a:cubicBezTo>
                    <a:pt x="0" y="17"/>
                    <a:pt x="1" y="19"/>
                    <a:pt x="2" y="21"/>
                  </a:cubicBezTo>
                  <a:cubicBezTo>
                    <a:pt x="3" y="22"/>
                    <a:pt x="3" y="22"/>
                    <a:pt x="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6" tIns="45708" rIns="91416" bIns="4570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9pPr>
            </a:lstStyle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287103" y="3358833"/>
              <a:ext cx="60768" cy="63990"/>
            </a:xfrm>
            <a:custGeom>
              <a:avLst/>
              <a:gdLst>
                <a:gd name="T0" fmla="*/ 25 w 30"/>
                <a:gd name="T1" fmla="*/ 25 h 30"/>
                <a:gd name="T2" fmla="*/ 25 w 30"/>
                <a:gd name="T3" fmla="*/ 26 h 30"/>
                <a:gd name="T4" fmla="*/ 30 w 30"/>
                <a:gd name="T5" fmla="*/ 15 h 30"/>
                <a:gd name="T6" fmla="*/ 15 w 30"/>
                <a:gd name="T7" fmla="*/ 0 h 30"/>
                <a:gd name="T8" fmla="*/ 0 w 30"/>
                <a:gd name="T9" fmla="*/ 15 h 30"/>
                <a:gd name="T10" fmla="*/ 5 w 30"/>
                <a:gd name="T11" fmla="*/ 26 h 30"/>
                <a:gd name="T12" fmla="*/ 5 w 30"/>
                <a:gd name="T13" fmla="*/ 25 h 30"/>
                <a:gd name="T14" fmla="*/ 7 w 30"/>
                <a:gd name="T15" fmla="*/ 26 h 30"/>
                <a:gd name="T16" fmla="*/ 6 w 30"/>
                <a:gd name="T17" fmla="*/ 27 h 30"/>
                <a:gd name="T18" fmla="*/ 15 w 30"/>
                <a:gd name="T19" fmla="*/ 30 h 30"/>
                <a:gd name="T20" fmla="*/ 24 w 30"/>
                <a:gd name="T21" fmla="*/ 27 h 30"/>
                <a:gd name="T22" fmla="*/ 23 w 30"/>
                <a:gd name="T23" fmla="*/ 26 h 30"/>
                <a:gd name="T24" fmla="*/ 25 w 30"/>
                <a:gd name="T25" fmla="*/ 25 h 30"/>
                <a:gd name="T26" fmla="*/ 2 w 30"/>
                <a:gd name="T27" fmla="*/ 15 h 30"/>
                <a:gd name="T28" fmla="*/ 15 w 30"/>
                <a:gd name="T29" fmla="*/ 2 h 30"/>
                <a:gd name="T30" fmla="*/ 28 w 30"/>
                <a:gd name="T31" fmla="*/ 15 h 30"/>
                <a:gd name="T32" fmla="*/ 15 w 30"/>
                <a:gd name="T33" fmla="*/ 28 h 30"/>
                <a:gd name="T34" fmla="*/ 2 w 30"/>
                <a:gd name="T35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5" y="25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8" y="23"/>
                    <a:pt x="30" y="19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9"/>
                    <a:pt x="2" y="23"/>
                    <a:pt x="5" y="2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9" y="29"/>
                    <a:pt x="12" y="30"/>
                    <a:pt x="15" y="30"/>
                  </a:cubicBezTo>
                  <a:cubicBezTo>
                    <a:pt x="18" y="30"/>
                    <a:pt x="22" y="29"/>
                    <a:pt x="24" y="27"/>
                  </a:cubicBezTo>
                  <a:cubicBezTo>
                    <a:pt x="23" y="26"/>
                    <a:pt x="23" y="26"/>
                    <a:pt x="23" y="26"/>
                  </a:cubicBezTo>
                  <a:lnTo>
                    <a:pt x="25" y="25"/>
                  </a:lnTo>
                  <a:close/>
                  <a:moveTo>
                    <a:pt x="2" y="15"/>
                  </a:moveTo>
                  <a:cubicBezTo>
                    <a:pt x="2" y="8"/>
                    <a:pt x="8" y="2"/>
                    <a:pt x="15" y="2"/>
                  </a:cubicBezTo>
                  <a:cubicBezTo>
                    <a:pt x="22" y="2"/>
                    <a:pt x="28" y="8"/>
                    <a:pt x="28" y="15"/>
                  </a:cubicBezTo>
                  <a:cubicBezTo>
                    <a:pt x="28" y="22"/>
                    <a:pt x="22" y="28"/>
                    <a:pt x="15" y="28"/>
                  </a:cubicBezTo>
                  <a:cubicBezTo>
                    <a:pt x="8" y="28"/>
                    <a:pt x="2" y="22"/>
                    <a:pt x="2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6" tIns="45708" rIns="91416" bIns="4570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9pPr>
            </a:lstStyle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1287103" y="3635003"/>
              <a:ext cx="60768" cy="60623"/>
            </a:xfrm>
            <a:custGeom>
              <a:avLst/>
              <a:gdLst>
                <a:gd name="T0" fmla="*/ 30 w 30"/>
                <a:gd name="T1" fmla="*/ 15 h 30"/>
                <a:gd name="T2" fmla="*/ 25 w 30"/>
                <a:gd name="T3" fmla="*/ 4 h 30"/>
                <a:gd name="T4" fmla="*/ 25 w 30"/>
                <a:gd name="T5" fmla="*/ 5 h 30"/>
                <a:gd name="T6" fmla="*/ 23 w 30"/>
                <a:gd name="T7" fmla="*/ 4 h 30"/>
                <a:gd name="T8" fmla="*/ 24 w 30"/>
                <a:gd name="T9" fmla="*/ 3 h 30"/>
                <a:gd name="T10" fmla="*/ 15 w 30"/>
                <a:gd name="T11" fmla="*/ 0 h 30"/>
                <a:gd name="T12" fmla="*/ 0 w 30"/>
                <a:gd name="T13" fmla="*/ 15 h 30"/>
                <a:gd name="T14" fmla="*/ 15 w 30"/>
                <a:gd name="T15" fmla="*/ 30 h 30"/>
                <a:gd name="T16" fmla="*/ 30 w 30"/>
                <a:gd name="T17" fmla="*/ 15 h 30"/>
                <a:gd name="T18" fmla="*/ 15 w 30"/>
                <a:gd name="T19" fmla="*/ 28 h 30"/>
                <a:gd name="T20" fmla="*/ 2 w 30"/>
                <a:gd name="T21" fmla="*/ 15 h 30"/>
                <a:gd name="T22" fmla="*/ 15 w 30"/>
                <a:gd name="T23" fmla="*/ 2 h 30"/>
                <a:gd name="T24" fmla="*/ 28 w 30"/>
                <a:gd name="T25" fmla="*/ 15 h 30"/>
                <a:gd name="T26" fmla="*/ 15 w 30"/>
                <a:gd name="T2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11"/>
                    <a:pt x="28" y="7"/>
                    <a:pt x="25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2" y="1"/>
                    <a:pt x="18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moveTo>
                    <a:pt x="15" y="28"/>
                  </a:moveTo>
                  <a:cubicBezTo>
                    <a:pt x="8" y="28"/>
                    <a:pt x="2" y="22"/>
                    <a:pt x="2" y="15"/>
                  </a:cubicBezTo>
                  <a:cubicBezTo>
                    <a:pt x="2" y="8"/>
                    <a:pt x="8" y="2"/>
                    <a:pt x="15" y="2"/>
                  </a:cubicBezTo>
                  <a:cubicBezTo>
                    <a:pt x="23" y="2"/>
                    <a:pt x="28" y="8"/>
                    <a:pt x="28" y="15"/>
                  </a:cubicBezTo>
                  <a:cubicBezTo>
                    <a:pt x="28" y="22"/>
                    <a:pt x="23" y="28"/>
                    <a:pt x="15" y="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6" tIns="45708" rIns="91416" bIns="4570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9pPr>
            </a:lstStyle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199327" y="3412720"/>
              <a:ext cx="101281" cy="101038"/>
            </a:xfrm>
            <a:custGeom>
              <a:avLst/>
              <a:gdLst>
                <a:gd name="T0" fmla="*/ 113 w 118"/>
                <a:gd name="T1" fmla="*/ 0 h 118"/>
                <a:gd name="T2" fmla="*/ 113 w 118"/>
                <a:gd name="T3" fmla="*/ 2 h 118"/>
                <a:gd name="T4" fmla="*/ 0 w 118"/>
                <a:gd name="T5" fmla="*/ 113 h 118"/>
                <a:gd name="T6" fmla="*/ 0 w 118"/>
                <a:gd name="T7" fmla="*/ 113 h 118"/>
                <a:gd name="T8" fmla="*/ 2 w 118"/>
                <a:gd name="T9" fmla="*/ 118 h 118"/>
                <a:gd name="T10" fmla="*/ 2 w 118"/>
                <a:gd name="T11" fmla="*/ 116 h 118"/>
                <a:gd name="T12" fmla="*/ 115 w 118"/>
                <a:gd name="T13" fmla="*/ 5 h 118"/>
                <a:gd name="T14" fmla="*/ 118 w 118"/>
                <a:gd name="T15" fmla="*/ 2 h 118"/>
                <a:gd name="T16" fmla="*/ 113 w 118"/>
                <a:gd name="T1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18">
                  <a:moveTo>
                    <a:pt x="113" y="0"/>
                  </a:moveTo>
                  <a:lnTo>
                    <a:pt x="113" y="2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2" y="118"/>
                  </a:lnTo>
                  <a:lnTo>
                    <a:pt x="2" y="116"/>
                  </a:lnTo>
                  <a:lnTo>
                    <a:pt x="115" y="5"/>
                  </a:lnTo>
                  <a:lnTo>
                    <a:pt x="118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6" tIns="45708" rIns="91416" bIns="4570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9pPr>
            </a:lstStyle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334368" y="3412720"/>
              <a:ext cx="104658" cy="97669"/>
            </a:xfrm>
            <a:custGeom>
              <a:avLst/>
              <a:gdLst>
                <a:gd name="T0" fmla="*/ 119 w 119"/>
                <a:gd name="T1" fmla="*/ 111 h 113"/>
                <a:gd name="T2" fmla="*/ 5 w 119"/>
                <a:gd name="T3" fmla="*/ 2 h 113"/>
                <a:gd name="T4" fmla="*/ 5 w 119"/>
                <a:gd name="T5" fmla="*/ 0 h 113"/>
                <a:gd name="T6" fmla="*/ 0 w 119"/>
                <a:gd name="T7" fmla="*/ 2 h 113"/>
                <a:gd name="T8" fmla="*/ 3 w 119"/>
                <a:gd name="T9" fmla="*/ 5 h 113"/>
                <a:gd name="T10" fmla="*/ 116 w 119"/>
                <a:gd name="T11" fmla="*/ 113 h 113"/>
                <a:gd name="T12" fmla="*/ 116 w 119"/>
                <a:gd name="T13" fmla="*/ 111 h 113"/>
                <a:gd name="T14" fmla="*/ 116 w 119"/>
                <a:gd name="T15" fmla="*/ 111 h 113"/>
                <a:gd name="T16" fmla="*/ 119 w 119"/>
                <a:gd name="T17" fmla="*/ 1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13">
                  <a:moveTo>
                    <a:pt x="119" y="111"/>
                  </a:moveTo>
                  <a:lnTo>
                    <a:pt x="5" y="2"/>
                  </a:lnTo>
                  <a:lnTo>
                    <a:pt x="5" y="0"/>
                  </a:lnTo>
                  <a:lnTo>
                    <a:pt x="0" y="2"/>
                  </a:lnTo>
                  <a:lnTo>
                    <a:pt x="3" y="5"/>
                  </a:lnTo>
                  <a:lnTo>
                    <a:pt x="116" y="113"/>
                  </a:lnTo>
                  <a:lnTo>
                    <a:pt x="116" y="111"/>
                  </a:lnTo>
                  <a:lnTo>
                    <a:pt x="116" y="111"/>
                  </a:lnTo>
                  <a:lnTo>
                    <a:pt x="11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6" tIns="45708" rIns="91416" bIns="4570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9pPr>
            </a:lstStyle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334368" y="3544068"/>
              <a:ext cx="97906" cy="101038"/>
            </a:xfrm>
            <a:custGeom>
              <a:avLst/>
              <a:gdLst>
                <a:gd name="T0" fmla="*/ 5 w 114"/>
                <a:gd name="T1" fmla="*/ 116 h 116"/>
                <a:gd name="T2" fmla="*/ 5 w 114"/>
                <a:gd name="T3" fmla="*/ 114 h 116"/>
                <a:gd name="T4" fmla="*/ 114 w 114"/>
                <a:gd name="T5" fmla="*/ 2 h 116"/>
                <a:gd name="T6" fmla="*/ 114 w 114"/>
                <a:gd name="T7" fmla="*/ 2 h 116"/>
                <a:gd name="T8" fmla="*/ 111 w 114"/>
                <a:gd name="T9" fmla="*/ 0 h 116"/>
                <a:gd name="T10" fmla="*/ 111 w 114"/>
                <a:gd name="T11" fmla="*/ 0 h 116"/>
                <a:gd name="T12" fmla="*/ 3 w 114"/>
                <a:gd name="T13" fmla="*/ 111 h 116"/>
                <a:gd name="T14" fmla="*/ 0 w 114"/>
                <a:gd name="T15" fmla="*/ 114 h 116"/>
                <a:gd name="T16" fmla="*/ 5 w 114"/>
                <a:gd name="T1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16">
                  <a:moveTo>
                    <a:pt x="5" y="116"/>
                  </a:moveTo>
                  <a:lnTo>
                    <a:pt x="5" y="114"/>
                  </a:lnTo>
                  <a:lnTo>
                    <a:pt x="114" y="2"/>
                  </a:lnTo>
                  <a:lnTo>
                    <a:pt x="114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3" y="111"/>
                  </a:lnTo>
                  <a:lnTo>
                    <a:pt x="0" y="114"/>
                  </a:lnTo>
                  <a:lnTo>
                    <a:pt x="5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6" tIns="45708" rIns="91416" bIns="4570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GE Inspira Pitch" pitchFamily="34" charset="0"/>
                  <a:ea typeface="+mn-ea"/>
                  <a:cs typeface="+mn-cs"/>
                </a:defRPr>
              </a:lvl9pPr>
            </a:lstStyle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pic>
        <p:nvPicPr>
          <p:cNvPr id="37" name="Picture 39" descr="Meridium_Icons_New-6-4-15_APM Mechanical Integrity 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19" y="3769236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0" descr="Meridium_Icons_New-6-4-15_APM Foundation 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3754437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953000" y="1768456"/>
            <a:ext cx="403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Data cleaning: missing, imputation, etc.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Data mining: dist. Box, outlier …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5 factors: #claims, #sales, $/claim, $/sale, and $claim/$sale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Data normalization and preprocessing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Machine learning: logistic, GBCT, RF…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Iteratively hierarchical AI modeling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Advanced analytics: </a:t>
            </a:r>
            <a:r>
              <a:rPr lang="en-US" sz="1400" dirty="0" err="1"/>
              <a:t>Xgboot,NN,ELM,Bayes</a:t>
            </a:r>
            <a:r>
              <a:rPr lang="en-US" sz="1400" dirty="0"/>
              <a:t>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34045" y="4294096"/>
            <a:ext cx="2609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12 models comparison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Prediction Accuracy: &gt;70%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76801" y="4337601"/>
            <a:ext cx="4038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Continuous improvement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More factors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Online QA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Customer specific modeling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Online Implementation</a:t>
            </a:r>
          </a:p>
        </p:txBody>
      </p:sp>
      <p:pic>
        <p:nvPicPr>
          <p:cNvPr id="45" name="Picture 44"/>
          <p:cNvPicPr>
            <a:picLocks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188" y="5246323"/>
            <a:ext cx="851947" cy="82296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6897" y="2982042"/>
            <a:ext cx="828007" cy="5898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21863" y="4513124"/>
            <a:ext cx="14285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L1 Logistic</a:t>
            </a:r>
          </a:p>
          <a:p>
            <a:pPr algn="r"/>
            <a:r>
              <a:rPr lang="en-US" sz="900" dirty="0"/>
              <a:t>L2 Logistic (</a:t>
            </a:r>
            <a:r>
              <a:rPr lang="en-US" sz="900" dirty="0" err="1"/>
              <a:t>OvR</a:t>
            </a:r>
            <a:r>
              <a:rPr lang="en-US" sz="900" dirty="0"/>
              <a:t>)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</a:rPr>
              <a:t>RBF SVC</a:t>
            </a:r>
          </a:p>
          <a:p>
            <a:pPr algn="r"/>
            <a:r>
              <a:rPr lang="en-US" sz="900" dirty="0"/>
              <a:t>Linear SVC</a:t>
            </a:r>
          </a:p>
          <a:p>
            <a:pPr algn="r"/>
            <a:r>
              <a:rPr lang="en-US" sz="900" dirty="0"/>
              <a:t>L2 Logistic (Multinomial)</a:t>
            </a:r>
          </a:p>
          <a:p>
            <a:pPr algn="r"/>
            <a:r>
              <a:rPr lang="en-US" sz="900" dirty="0"/>
              <a:t>Naïve Bayes</a:t>
            </a:r>
          </a:p>
          <a:p>
            <a:pPr algn="r"/>
            <a:r>
              <a:rPr lang="en-US" sz="900" dirty="0"/>
              <a:t>Nearest Neighbors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</a:rPr>
              <a:t>Decision Tree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</a:rPr>
              <a:t>Random Forest</a:t>
            </a:r>
          </a:p>
          <a:p>
            <a:pPr algn="r"/>
            <a:r>
              <a:rPr lang="en-US" sz="900" dirty="0"/>
              <a:t>Neural Network</a:t>
            </a:r>
          </a:p>
          <a:p>
            <a:pPr algn="r"/>
            <a:r>
              <a:rPr lang="en-US" sz="900" dirty="0" err="1"/>
              <a:t>AdaBoost</a:t>
            </a:r>
            <a:endParaRPr lang="en-US" sz="900" dirty="0"/>
          </a:p>
          <a:p>
            <a:pPr algn="r"/>
            <a:r>
              <a:rPr lang="en-US" sz="900" dirty="0"/>
              <a:t>QDA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4575" y="4966795"/>
            <a:ext cx="1430969" cy="121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75573"/>
      </p:ext>
    </p:extLst>
  </p:cSld>
  <p:clrMapOvr>
    <a:masterClrMapping/>
  </p:clrMapOvr>
  <p:transition spd="slow"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09800" y="1447800"/>
            <a:ext cx="4114800" cy="449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E12CB-EE0F-47EA-813F-F73E687CC52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97362" y="1714119"/>
            <a:ext cx="1383712" cy="12618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u="sng" dirty="0"/>
              <a:t>Input Factors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#Claims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#Sales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$/Claim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$/Sale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$Claim/$Sale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58279" y="3476589"/>
            <a:ext cx="122530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Normalization</a:t>
            </a:r>
          </a:p>
          <a:p>
            <a:pPr algn="ctr"/>
            <a:r>
              <a:rPr lang="en-US" sz="1600" dirty="0"/>
              <a:t>Modeling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96204" y="4766232"/>
            <a:ext cx="2058577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u="sng" dirty="0"/>
              <a:t>Output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Paid (1) or Declined (0)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Confidence (Score)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29150" y="2905125"/>
            <a:ext cx="1428596" cy="19159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50" b="1" u="sng" dirty="0"/>
              <a:t>12 Methods</a:t>
            </a:r>
          </a:p>
          <a:p>
            <a:pPr algn="r"/>
            <a:r>
              <a:rPr lang="en-US" sz="900" dirty="0"/>
              <a:t>L1 Logistic</a:t>
            </a:r>
          </a:p>
          <a:p>
            <a:pPr algn="r"/>
            <a:r>
              <a:rPr lang="en-US" sz="900" dirty="0"/>
              <a:t>L2 Logistic (</a:t>
            </a:r>
            <a:r>
              <a:rPr lang="en-US" sz="900" dirty="0" err="1"/>
              <a:t>OvR</a:t>
            </a:r>
            <a:r>
              <a:rPr lang="en-US" sz="900" dirty="0"/>
              <a:t>)</a:t>
            </a:r>
          </a:p>
          <a:p>
            <a:pPr algn="r"/>
            <a:r>
              <a:rPr lang="en-US" sz="900" dirty="0"/>
              <a:t>RBF SVC</a:t>
            </a:r>
          </a:p>
          <a:p>
            <a:pPr algn="r"/>
            <a:r>
              <a:rPr lang="en-US" sz="900" dirty="0"/>
              <a:t>Linear SVC</a:t>
            </a:r>
          </a:p>
          <a:p>
            <a:pPr algn="r"/>
            <a:r>
              <a:rPr lang="en-US" sz="900" dirty="0"/>
              <a:t>L2 Logistic (Multinomial)</a:t>
            </a:r>
          </a:p>
          <a:p>
            <a:pPr algn="r"/>
            <a:r>
              <a:rPr lang="en-US" sz="900" dirty="0"/>
              <a:t>Naïve Bayes</a:t>
            </a:r>
          </a:p>
          <a:p>
            <a:pPr algn="r"/>
            <a:r>
              <a:rPr lang="en-US" sz="900" dirty="0"/>
              <a:t>Nearest Neighbors</a:t>
            </a:r>
          </a:p>
          <a:p>
            <a:pPr algn="r"/>
            <a:r>
              <a:rPr lang="en-US" sz="900" dirty="0"/>
              <a:t>Decision Tree</a:t>
            </a:r>
          </a:p>
          <a:p>
            <a:pPr algn="r"/>
            <a:r>
              <a:rPr lang="en-US" sz="900" dirty="0"/>
              <a:t>Random Forest</a:t>
            </a:r>
          </a:p>
          <a:p>
            <a:pPr algn="r"/>
            <a:r>
              <a:rPr lang="en-US" sz="900" dirty="0"/>
              <a:t>Neural Network</a:t>
            </a:r>
          </a:p>
          <a:p>
            <a:pPr algn="r"/>
            <a:r>
              <a:rPr lang="en-US" sz="900" dirty="0" err="1"/>
              <a:t>AdaBoost</a:t>
            </a:r>
            <a:endParaRPr lang="en-US" sz="900" dirty="0"/>
          </a:p>
          <a:p>
            <a:pPr algn="r"/>
            <a:r>
              <a:rPr lang="en-US" sz="900" dirty="0"/>
              <a:t>QDA</a:t>
            </a:r>
          </a:p>
        </p:txBody>
      </p:sp>
      <p:sp>
        <p:nvSpPr>
          <p:cNvPr id="3" name="Down Arrow 2"/>
          <p:cNvSpPr/>
          <p:nvPr/>
        </p:nvSpPr>
        <p:spPr>
          <a:xfrm>
            <a:off x="3178017" y="3111722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178017" y="4336482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91291" y="1704213"/>
            <a:ext cx="1704313" cy="8463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u="sng" dirty="0"/>
              <a:t>Data (~10,000)</a:t>
            </a:r>
            <a:endParaRPr lang="en-US" sz="1600" dirty="0"/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100" dirty="0"/>
              <a:t>Modeling: 4900(49%)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100" dirty="0"/>
              <a:t>Validation:2100(21%)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100" dirty="0"/>
              <a:t>Testing:3000(30%)</a:t>
            </a:r>
          </a:p>
        </p:txBody>
      </p:sp>
      <p:sp>
        <p:nvSpPr>
          <p:cNvPr id="20" name="Left Arrow 19"/>
          <p:cNvSpPr/>
          <p:nvPr/>
        </p:nvSpPr>
        <p:spPr>
          <a:xfrm>
            <a:off x="4059534" y="2090359"/>
            <a:ext cx="369727" cy="1477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7" idx="1"/>
            <a:endCxn id="15" idx="3"/>
          </p:cNvCxnSpPr>
          <p:nvPr/>
        </p:nvCxnSpPr>
        <p:spPr>
          <a:xfrm flipH="1" flipV="1">
            <a:off x="3883581" y="3857589"/>
            <a:ext cx="745569" cy="5491"/>
          </a:xfrm>
          <a:prstGeom prst="straightConnector1">
            <a:avLst/>
          </a:prstGeom>
          <a:ln>
            <a:solidFill>
              <a:srgbClr val="FF99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94" y="1447800"/>
            <a:ext cx="1770744" cy="99761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93" y="2517083"/>
            <a:ext cx="1818515" cy="103209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219322" y="1635154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$/Claim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1667" y="2837634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$Claims/$Sale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54" y="4821034"/>
            <a:ext cx="1595438" cy="803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424" y="2517083"/>
            <a:ext cx="2528770" cy="1611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7168" y="4731535"/>
            <a:ext cx="2562026" cy="1302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0847" y="3674679"/>
            <a:ext cx="932320" cy="90739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480262" y="1483775"/>
            <a:ext cx="247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Target: binary classification</a:t>
            </a:r>
            <a:endParaRPr lang="en-US" sz="1050" b="1" dirty="0"/>
          </a:p>
          <a:p>
            <a:r>
              <a:rPr lang="en-US" sz="1100" b="1" dirty="0"/>
              <a:t>    </a:t>
            </a:r>
            <a:r>
              <a:rPr lang="en-US" sz="1100" dirty="0"/>
              <a:t>Paid (1) vs. Declined (0)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Data Components</a:t>
            </a:r>
          </a:p>
          <a:p>
            <a:pPr lvl="1"/>
            <a:r>
              <a:rPr lang="en-US" sz="1100" b="1" dirty="0"/>
              <a:t>1: 63.5%</a:t>
            </a:r>
          </a:p>
          <a:p>
            <a:pPr lvl="1"/>
            <a:r>
              <a:rPr lang="en-US" sz="1100" b="1" dirty="0"/>
              <a:t>0: 36.5%</a:t>
            </a:r>
          </a:p>
        </p:txBody>
      </p:sp>
    </p:spTree>
    <p:extLst>
      <p:ext uri="{BB962C8B-B14F-4D97-AF65-F5344CB8AC3E}">
        <p14:creationId xmlns:p14="http://schemas.microsoft.com/office/powerpoint/2010/main" val="3768313826"/>
      </p:ext>
    </p:extLst>
  </p:cSld>
  <p:clrMapOvr>
    <a:masterClrMapping/>
  </p:clrMapOvr>
  <p:transition spd="slow"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E49B29-30EA-41D9-8661-A41B91296E6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29861"/>
              </p:ext>
            </p:extLst>
          </p:nvPr>
        </p:nvGraphicFramePr>
        <p:xfrm>
          <a:off x="152403" y="1371600"/>
          <a:ext cx="8851617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997">
                  <a:extLst>
                    <a:ext uri="{9D8B030D-6E8A-4147-A177-3AD203B41FA5}">
                      <a16:colId xmlns:a16="http://schemas.microsoft.com/office/drawing/2014/main" val="32431264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9388"/>
                    </a:ext>
                  </a:extLst>
                </a:gridCol>
                <a:gridCol w="883590">
                  <a:extLst>
                    <a:ext uri="{9D8B030D-6E8A-4147-A177-3AD203B41FA5}">
                      <a16:colId xmlns:a16="http://schemas.microsoft.com/office/drawing/2014/main" val="2219133877"/>
                    </a:ext>
                  </a:extLst>
                </a:gridCol>
                <a:gridCol w="620279">
                  <a:extLst>
                    <a:ext uri="{9D8B030D-6E8A-4147-A177-3AD203B41FA5}">
                      <a16:colId xmlns:a16="http://schemas.microsoft.com/office/drawing/2014/main" val="737250293"/>
                    </a:ext>
                  </a:extLst>
                </a:gridCol>
                <a:gridCol w="620279">
                  <a:extLst>
                    <a:ext uri="{9D8B030D-6E8A-4147-A177-3AD203B41FA5}">
                      <a16:colId xmlns:a16="http://schemas.microsoft.com/office/drawing/2014/main" val="1015513778"/>
                    </a:ext>
                  </a:extLst>
                </a:gridCol>
                <a:gridCol w="697814">
                  <a:extLst>
                    <a:ext uri="{9D8B030D-6E8A-4147-A177-3AD203B41FA5}">
                      <a16:colId xmlns:a16="http://schemas.microsoft.com/office/drawing/2014/main" val="1535711510"/>
                    </a:ext>
                  </a:extLst>
                </a:gridCol>
                <a:gridCol w="1007954">
                  <a:extLst>
                    <a:ext uri="{9D8B030D-6E8A-4147-A177-3AD203B41FA5}">
                      <a16:colId xmlns:a16="http://schemas.microsoft.com/office/drawing/2014/main" val="1700439204"/>
                    </a:ext>
                  </a:extLst>
                </a:gridCol>
                <a:gridCol w="697814">
                  <a:extLst>
                    <a:ext uri="{9D8B030D-6E8A-4147-A177-3AD203B41FA5}">
                      <a16:colId xmlns:a16="http://schemas.microsoft.com/office/drawing/2014/main" val="3057701815"/>
                    </a:ext>
                  </a:extLst>
                </a:gridCol>
                <a:gridCol w="620279">
                  <a:extLst>
                    <a:ext uri="{9D8B030D-6E8A-4147-A177-3AD203B41FA5}">
                      <a16:colId xmlns:a16="http://schemas.microsoft.com/office/drawing/2014/main" val="3295387487"/>
                    </a:ext>
                  </a:extLst>
                </a:gridCol>
                <a:gridCol w="1951011">
                  <a:extLst>
                    <a:ext uri="{9D8B030D-6E8A-4147-A177-3AD203B41FA5}">
                      <a16:colId xmlns:a16="http://schemas.microsoft.com/office/drawing/2014/main" val="3821172873"/>
                    </a:ext>
                  </a:extLst>
                </a:gridCol>
              </a:tblGrid>
              <a:tr h="173479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18288" marR="18288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 Validation (2104)</a:t>
                      </a:r>
                    </a:p>
                  </a:txBody>
                  <a:tcPr marL="18288" marR="1828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18288" marR="18288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Testing (3006)</a:t>
                      </a:r>
                    </a:p>
                  </a:txBody>
                  <a:tcPr marL="18288" marR="1828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18288" marR="182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Comments</a:t>
                      </a:r>
                    </a:p>
                  </a:txBody>
                  <a:tcPr marL="18288" marR="18288"/>
                </a:tc>
                <a:extLst>
                  <a:ext uri="{0D108BD9-81ED-4DB2-BD59-A6C34878D82A}">
                    <a16:rowId xmlns:a16="http://schemas.microsoft.com/office/drawing/2014/main" val="379922679"/>
                  </a:ext>
                </a:extLst>
              </a:tr>
              <a:tr h="173479">
                <a:tc>
                  <a:txBody>
                    <a:bodyPr/>
                    <a:lstStyle/>
                    <a:p>
                      <a:r>
                        <a:rPr lang="en-US" sz="1050" dirty="0"/>
                        <a:t>Actual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Accuracy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Pred.</a:t>
                      </a:r>
                      <a:r>
                        <a:rPr lang="en-US" sz="1050" baseline="0" dirty="0"/>
                        <a:t> Paid (1)</a:t>
                      </a:r>
                      <a:endParaRPr lang="en-US" sz="1050" dirty="0"/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1335(1)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769(0)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Accuracy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Pred. Paid (1)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1908(1)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1098(0)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 marL="18288" marR="18288"/>
                </a:tc>
                <a:extLst>
                  <a:ext uri="{0D108BD9-81ED-4DB2-BD59-A6C34878D82A}">
                    <a16:rowId xmlns:a16="http://schemas.microsoft.com/office/drawing/2014/main" val="3306815442"/>
                  </a:ext>
                </a:extLst>
              </a:tr>
              <a:tr h="154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L1 Logistic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66.4%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1943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1282(96%)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108(14%)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66.7%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2771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1832(96%)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165(15%)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Prone to Paid, </a:t>
                      </a:r>
                      <a:r>
                        <a:rPr lang="en-US" sz="900" dirty="0">
                          <a:sym typeface="Symbol" panose="05050102010706020507" pitchFamily="18" charset="2"/>
                        </a:rPr>
                        <a:t>f</a:t>
                      </a:r>
                      <a:r>
                        <a:rPr lang="en-US" sz="900" dirty="0"/>
                        <a:t>alse , </a:t>
                      </a:r>
                      <a:r>
                        <a:rPr lang="en-US" sz="900" dirty="0">
                          <a:sym typeface="Symbol" panose="05050102010706020507" pitchFamily="18" charset="2"/>
                        </a:rPr>
                        <a:t>reduce</a:t>
                      </a:r>
                      <a:r>
                        <a:rPr lang="en-US" sz="900" baseline="0" dirty="0">
                          <a:sym typeface="Symbol" panose="05050102010706020507" pitchFamily="18" charset="2"/>
                        </a:rPr>
                        <a:t> $</a:t>
                      </a:r>
                      <a:endParaRPr lang="en-US" sz="900" dirty="0"/>
                    </a:p>
                  </a:txBody>
                  <a:tcPr marL="18288" marR="18288"/>
                </a:tc>
                <a:extLst>
                  <a:ext uri="{0D108BD9-81ED-4DB2-BD59-A6C34878D82A}">
                    <a16:rowId xmlns:a16="http://schemas.microsoft.com/office/drawing/2014/main" val="66669985"/>
                  </a:ext>
                </a:extLst>
              </a:tr>
              <a:tr h="154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L2 Logistic (</a:t>
                      </a:r>
                      <a:r>
                        <a:rPr lang="en-US" sz="900" dirty="0" err="1"/>
                        <a:t>OvR</a:t>
                      </a:r>
                      <a:r>
                        <a:rPr lang="en-US" sz="900" dirty="0"/>
                        <a:t>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66.8%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1918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1282(96%)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131(17%)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67.7%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2740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1832(96%)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198(18%)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Prone to Paid, </a:t>
                      </a:r>
                      <a:r>
                        <a:rPr lang="en-US" sz="900" dirty="0">
                          <a:sym typeface="Symbol" panose="05050102010706020507" pitchFamily="18" charset="2"/>
                        </a:rPr>
                        <a:t>f</a:t>
                      </a:r>
                      <a:r>
                        <a:rPr lang="en-US" sz="900" dirty="0"/>
                        <a:t>alse , </a:t>
                      </a:r>
                      <a:r>
                        <a:rPr lang="en-US" sz="900" dirty="0">
                          <a:sym typeface="Symbol" panose="05050102010706020507" pitchFamily="18" charset="2"/>
                        </a:rPr>
                        <a:t>reduce</a:t>
                      </a:r>
                      <a:r>
                        <a:rPr lang="en-US" sz="900" baseline="0" dirty="0">
                          <a:sym typeface="Symbol" panose="05050102010706020507" pitchFamily="18" charset="2"/>
                        </a:rPr>
                        <a:t> $</a:t>
                      </a:r>
                      <a:endParaRPr lang="en-US" sz="900" dirty="0"/>
                    </a:p>
                  </a:txBody>
                  <a:tcPr marL="18288" marR="18288"/>
                </a:tc>
                <a:extLst>
                  <a:ext uri="{0D108BD9-81ED-4DB2-BD59-A6C34878D82A}">
                    <a16:rowId xmlns:a16="http://schemas.microsoft.com/office/drawing/2014/main" val="1094399131"/>
                  </a:ext>
                </a:extLst>
              </a:tr>
              <a:tr h="154203">
                <a:tc>
                  <a:txBody>
                    <a:bodyPr/>
                    <a:lstStyle/>
                    <a:p>
                      <a:r>
                        <a:rPr lang="en-US" sz="900" dirty="0"/>
                        <a:t>RBF SVC</a:t>
                      </a:r>
                    </a:p>
                  </a:txBody>
                  <a:tcPr marL="18288" marR="18288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69.6%</a:t>
                      </a:r>
                    </a:p>
                  </a:txBody>
                  <a:tcPr marL="18288" marR="18288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1418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1055(79%)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408(53%)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69.7%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1992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1488(78%)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604(55%)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Slightly balanced, but </a:t>
                      </a:r>
                      <a:r>
                        <a:rPr lang="en-US" sz="900" dirty="0">
                          <a:sym typeface="Symbol" panose="05050102010706020507" pitchFamily="18" charset="2"/>
                        </a:rPr>
                        <a:t>f</a:t>
                      </a:r>
                      <a:r>
                        <a:rPr lang="en-US" sz="900" dirty="0"/>
                        <a:t>alse </a:t>
                      </a:r>
                    </a:p>
                  </a:txBody>
                  <a:tcPr marL="18288" marR="18288"/>
                </a:tc>
                <a:extLst>
                  <a:ext uri="{0D108BD9-81ED-4DB2-BD59-A6C34878D82A}">
                    <a16:rowId xmlns:a16="http://schemas.microsoft.com/office/drawing/2014/main" val="1078690895"/>
                  </a:ext>
                </a:extLst>
              </a:tr>
              <a:tr h="154203">
                <a:tc>
                  <a:txBody>
                    <a:bodyPr/>
                    <a:lstStyle/>
                    <a:p>
                      <a:r>
                        <a:rPr lang="en-US" sz="900" dirty="0"/>
                        <a:t>Linear SVC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69.8%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1721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1215(91%)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261(34%)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70.3%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2446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1736(91%)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384(35%)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Prone to Paid, </a:t>
                      </a:r>
                      <a:r>
                        <a:rPr lang="en-US" sz="900" dirty="0">
                          <a:sym typeface="Symbol" panose="05050102010706020507" pitchFamily="18" charset="2"/>
                        </a:rPr>
                        <a:t>f</a:t>
                      </a:r>
                      <a:r>
                        <a:rPr lang="en-US" sz="900" dirty="0"/>
                        <a:t>alse , </a:t>
                      </a:r>
                      <a:r>
                        <a:rPr lang="en-US" sz="900" dirty="0">
                          <a:sym typeface="Symbol" panose="05050102010706020507" pitchFamily="18" charset="2"/>
                        </a:rPr>
                        <a:t>reduce</a:t>
                      </a:r>
                      <a:r>
                        <a:rPr lang="en-US" sz="900" baseline="0" dirty="0">
                          <a:sym typeface="Symbol" panose="05050102010706020507" pitchFamily="18" charset="2"/>
                        </a:rPr>
                        <a:t> $</a:t>
                      </a:r>
                      <a:endParaRPr lang="en-US" sz="900" dirty="0"/>
                    </a:p>
                  </a:txBody>
                  <a:tcPr marL="18288" marR="18288"/>
                </a:tc>
                <a:extLst>
                  <a:ext uri="{0D108BD9-81ED-4DB2-BD59-A6C34878D82A}">
                    <a16:rowId xmlns:a16="http://schemas.microsoft.com/office/drawing/2014/main" val="1321406748"/>
                  </a:ext>
                </a:extLst>
              </a:tr>
              <a:tr h="250581">
                <a:tc>
                  <a:txBody>
                    <a:bodyPr/>
                    <a:lstStyle/>
                    <a:p>
                      <a:r>
                        <a:rPr lang="en-US" sz="900" dirty="0"/>
                        <a:t>L2 Logistics</a:t>
                      </a:r>
                      <a:r>
                        <a:rPr lang="en-US" sz="900" baseline="0" dirty="0"/>
                        <a:t> (</a:t>
                      </a:r>
                      <a:r>
                        <a:rPr lang="en-US" sz="900" baseline="0" dirty="0" err="1"/>
                        <a:t>Multinormial</a:t>
                      </a:r>
                      <a:r>
                        <a:rPr lang="en-US" sz="900" baseline="0" dirty="0"/>
                        <a:t>)</a:t>
                      </a:r>
                      <a:endParaRPr lang="en-US" sz="900" dirty="0"/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67.1%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1902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1268(95%)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138(18%)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67.7%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2711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1832(96%)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209(19%)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Prone to Paid, </a:t>
                      </a:r>
                      <a:r>
                        <a:rPr lang="en-US" sz="900" dirty="0">
                          <a:sym typeface="Symbol" panose="05050102010706020507" pitchFamily="18" charset="2"/>
                        </a:rPr>
                        <a:t>f</a:t>
                      </a:r>
                      <a:r>
                        <a:rPr lang="en-US" sz="900" dirty="0"/>
                        <a:t>alse , </a:t>
                      </a:r>
                      <a:r>
                        <a:rPr lang="en-US" sz="900" dirty="0">
                          <a:sym typeface="Symbol" panose="05050102010706020507" pitchFamily="18" charset="2"/>
                        </a:rPr>
                        <a:t>reduce</a:t>
                      </a:r>
                      <a:r>
                        <a:rPr lang="en-US" sz="900" baseline="0" dirty="0">
                          <a:sym typeface="Symbol" panose="05050102010706020507" pitchFamily="18" charset="2"/>
                        </a:rPr>
                        <a:t> $</a:t>
                      </a:r>
                      <a:endParaRPr lang="en-US" sz="900" dirty="0"/>
                    </a:p>
                  </a:txBody>
                  <a:tcPr marL="18288" marR="18288"/>
                </a:tc>
                <a:extLst>
                  <a:ext uri="{0D108BD9-81ED-4DB2-BD59-A6C34878D82A}">
                    <a16:rowId xmlns:a16="http://schemas.microsoft.com/office/drawing/2014/main" val="2250612046"/>
                  </a:ext>
                </a:extLst>
              </a:tr>
              <a:tr h="154203">
                <a:tc>
                  <a:txBody>
                    <a:bodyPr/>
                    <a:lstStyle/>
                    <a:p>
                      <a:r>
                        <a:rPr lang="en-US" sz="900" dirty="0"/>
                        <a:t>Naïve</a:t>
                      </a:r>
                      <a:r>
                        <a:rPr lang="en-US" sz="900" baseline="0" dirty="0"/>
                        <a:t> Bayes</a:t>
                      </a:r>
                      <a:endParaRPr lang="en-US" sz="900" dirty="0"/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64.8%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1942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1268(95%)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92(12%)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65.5%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2772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1813(95%)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143(13%)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Prone to Paid, </a:t>
                      </a:r>
                      <a:r>
                        <a:rPr lang="en-US" sz="900" dirty="0">
                          <a:sym typeface="Symbol" panose="05050102010706020507" pitchFamily="18" charset="2"/>
                        </a:rPr>
                        <a:t>f</a:t>
                      </a:r>
                      <a:r>
                        <a:rPr lang="en-US" sz="900" dirty="0"/>
                        <a:t>alse , </a:t>
                      </a:r>
                      <a:r>
                        <a:rPr lang="en-US" sz="900" dirty="0">
                          <a:sym typeface="Symbol" panose="05050102010706020507" pitchFamily="18" charset="2"/>
                        </a:rPr>
                        <a:t>reduce</a:t>
                      </a:r>
                      <a:r>
                        <a:rPr lang="en-US" sz="900" baseline="0" dirty="0">
                          <a:sym typeface="Symbol" panose="05050102010706020507" pitchFamily="18" charset="2"/>
                        </a:rPr>
                        <a:t> $</a:t>
                      </a:r>
                      <a:endParaRPr lang="en-US" sz="900" dirty="0"/>
                    </a:p>
                  </a:txBody>
                  <a:tcPr marL="18288" marR="18288"/>
                </a:tc>
                <a:extLst>
                  <a:ext uri="{0D108BD9-81ED-4DB2-BD59-A6C34878D82A}">
                    <a16:rowId xmlns:a16="http://schemas.microsoft.com/office/drawing/2014/main" val="2685831085"/>
                  </a:ext>
                </a:extLst>
              </a:tr>
              <a:tr h="154203">
                <a:tc>
                  <a:txBody>
                    <a:bodyPr/>
                    <a:lstStyle/>
                    <a:p>
                      <a:r>
                        <a:rPr lang="en-US" sz="900" dirty="0"/>
                        <a:t>Nearest Neighbor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59.8%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958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721(54%)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538(70%)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60.9%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1385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1068(56%)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769(70%)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Prone to declined, </a:t>
                      </a:r>
                      <a:r>
                        <a:rPr lang="en-US" sz="900" dirty="0">
                          <a:sym typeface="Symbol" panose="05050102010706020507" pitchFamily="18" charset="2"/>
                        </a:rPr>
                        <a:t>miss, customer</a:t>
                      </a:r>
                      <a:endParaRPr lang="en-US" sz="900" dirty="0"/>
                    </a:p>
                  </a:txBody>
                  <a:tcPr marL="18288" marR="18288"/>
                </a:tc>
                <a:extLst>
                  <a:ext uri="{0D108BD9-81ED-4DB2-BD59-A6C34878D82A}">
                    <a16:rowId xmlns:a16="http://schemas.microsoft.com/office/drawing/2014/main" val="4223956486"/>
                  </a:ext>
                </a:extLst>
              </a:tr>
              <a:tr h="154203">
                <a:tc>
                  <a:txBody>
                    <a:bodyPr/>
                    <a:lstStyle/>
                    <a:p>
                      <a:r>
                        <a:rPr lang="en-US" sz="900" dirty="0"/>
                        <a:t>Decision Tree</a:t>
                      </a:r>
                    </a:p>
                  </a:txBody>
                  <a:tcPr marL="18288" marR="182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70.5%</a:t>
                      </a:r>
                    </a:p>
                  </a:txBody>
                  <a:tcPr marL="18288" marR="182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1236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975(73%)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508(66%)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69.1%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1715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1355(71%)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725(66%)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Balanced prediction results</a:t>
                      </a:r>
                    </a:p>
                  </a:txBody>
                  <a:tcPr marL="18288" marR="18288"/>
                </a:tc>
                <a:extLst>
                  <a:ext uri="{0D108BD9-81ED-4DB2-BD59-A6C34878D82A}">
                    <a16:rowId xmlns:a16="http://schemas.microsoft.com/office/drawing/2014/main" val="3565106165"/>
                  </a:ext>
                </a:extLst>
              </a:tr>
              <a:tr h="154203">
                <a:tc>
                  <a:txBody>
                    <a:bodyPr/>
                    <a:lstStyle/>
                    <a:p>
                      <a:r>
                        <a:rPr lang="en-US" sz="900" dirty="0"/>
                        <a:t>Random Forest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71.5%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1332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1028(77%)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469(61%)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70.6%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1896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1469(77%)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659(60%)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Balanced, but slightly prone to Paid</a:t>
                      </a:r>
                    </a:p>
                  </a:txBody>
                  <a:tcPr marL="18288" marR="18288"/>
                </a:tc>
                <a:extLst>
                  <a:ext uri="{0D108BD9-81ED-4DB2-BD59-A6C34878D82A}">
                    <a16:rowId xmlns:a16="http://schemas.microsoft.com/office/drawing/2014/main" val="512868181"/>
                  </a:ext>
                </a:extLst>
              </a:tr>
              <a:tr h="154203">
                <a:tc>
                  <a:txBody>
                    <a:bodyPr/>
                    <a:lstStyle/>
                    <a:p>
                      <a:r>
                        <a:rPr lang="en-US" sz="900" dirty="0"/>
                        <a:t>Neural Network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66.1%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1981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1295(97%)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92(12%)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66.5%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2834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1870(98%)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132(12%)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Prone to Paid, </a:t>
                      </a:r>
                      <a:r>
                        <a:rPr lang="en-US" sz="900" dirty="0">
                          <a:sym typeface="Symbol" panose="05050102010706020507" pitchFamily="18" charset="2"/>
                        </a:rPr>
                        <a:t>f</a:t>
                      </a:r>
                      <a:r>
                        <a:rPr lang="en-US" sz="900" dirty="0"/>
                        <a:t>alse , </a:t>
                      </a:r>
                      <a:r>
                        <a:rPr lang="en-US" sz="900" dirty="0">
                          <a:sym typeface="Symbol" panose="05050102010706020507" pitchFamily="18" charset="2"/>
                        </a:rPr>
                        <a:t>reduce</a:t>
                      </a:r>
                      <a:r>
                        <a:rPr lang="en-US" sz="900" baseline="0" dirty="0">
                          <a:sym typeface="Symbol" panose="05050102010706020507" pitchFamily="18" charset="2"/>
                        </a:rPr>
                        <a:t> $</a:t>
                      </a:r>
                      <a:endParaRPr lang="en-US" sz="900" dirty="0"/>
                    </a:p>
                  </a:txBody>
                  <a:tcPr marL="18288" marR="18288"/>
                </a:tc>
                <a:extLst>
                  <a:ext uri="{0D108BD9-81ED-4DB2-BD59-A6C34878D82A}">
                    <a16:rowId xmlns:a16="http://schemas.microsoft.com/office/drawing/2014/main" val="92527574"/>
                  </a:ext>
                </a:extLst>
              </a:tr>
              <a:tr h="154203">
                <a:tc>
                  <a:txBody>
                    <a:bodyPr/>
                    <a:lstStyle/>
                    <a:p>
                      <a:r>
                        <a:rPr lang="en-US" sz="900" dirty="0" err="1"/>
                        <a:t>AdaBoost</a:t>
                      </a:r>
                      <a:endParaRPr lang="en-US" sz="900" dirty="0"/>
                    </a:p>
                  </a:txBody>
                  <a:tcPr marL="18288" marR="18288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71.9%</a:t>
                      </a:r>
                    </a:p>
                  </a:txBody>
                  <a:tcPr marL="18288" marR="18288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1546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1148(86%)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369(48%)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71.9%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2178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1622(85%)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538(49%)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Prone to Paid, </a:t>
                      </a:r>
                      <a:r>
                        <a:rPr lang="en-US" sz="900" dirty="0">
                          <a:sym typeface="Symbol" panose="05050102010706020507" pitchFamily="18" charset="2"/>
                        </a:rPr>
                        <a:t>f</a:t>
                      </a:r>
                      <a:r>
                        <a:rPr lang="en-US" sz="900" dirty="0"/>
                        <a:t>alse , </a:t>
                      </a:r>
                      <a:r>
                        <a:rPr lang="en-US" sz="900" dirty="0">
                          <a:sym typeface="Symbol" panose="05050102010706020507" pitchFamily="18" charset="2"/>
                        </a:rPr>
                        <a:t>reduce</a:t>
                      </a:r>
                      <a:r>
                        <a:rPr lang="en-US" sz="900" baseline="0" dirty="0">
                          <a:sym typeface="Symbol" panose="05050102010706020507" pitchFamily="18" charset="2"/>
                        </a:rPr>
                        <a:t> $</a:t>
                      </a:r>
                      <a:endParaRPr lang="en-US" sz="900" dirty="0"/>
                    </a:p>
                  </a:txBody>
                  <a:tcPr marL="18288" marR="18288"/>
                </a:tc>
                <a:extLst>
                  <a:ext uri="{0D108BD9-81ED-4DB2-BD59-A6C34878D82A}">
                    <a16:rowId xmlns:a16="http://schemas.microsoft.com/office/drawing/2014/main" val="1043063028"/>
                  </a:ext>
                </a:extLst>
              </a:tr>
              <a:tr h="154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QDA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65.2%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1937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1268(95%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100(13%)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66.1%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2769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1832(96%)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154(14%)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Prone to Paid, </a:t>
                      </a:r>
                      <a:r>
                        <a:rPr lang="en-US" sz="900" dirty="0">
                          <a:sym typeface="Symbol" panose="05050102010706020507" pitchFamily="18" charset="2"/>
                        </a:rPr>
                        <a:t>f</a:t>
                      </a:r>
                      <a:r>
                        <a:rPr lang="en-US" sz="900" dirty="0"/>
                        <a:t>alse , </a:t>
                      </a:r>
                      <a:r>
                        <a:rPr lang="en-US" sz="900" dirty="0">
                          <a:sym typeface="Symbol" panose="05050102010706020507" pitchFamily="18" charset="2"/>
                        </a:rPr>
                        <a:t>reduce</a:t>
                      </a:r>
                      <a:r>
                        <a:rPr lang="en-US" sz="900" baseline="0" dirty="0">
                          <a:sym typeface="Symbol" panose="05050102010706020507" pitchFamily="18" charset="2"/>
                        </a:rPr>
                        <a:t> $</a:t>
                      </a:r>
                      <a:endParaRPr lang="en-US" sz="900" dirty="0"/>
                    </a:p>
                  </a:txBody>
                  <a:tcPr marL="18288" marR="18288"/>
                </a:tc>
                <a:extLst>
                  <a:ext uri="{0D108BD9-81ED-4DB2-BD59-A6C34878D82A}">
                    <a16:rowId xmlns:a16="http://schemas.microsoft.com/office/drawing/2014/main" val="1832742451"/>
                  </a:ext>
                </a:extLst>
              </a:tr>
              <a:tr h="154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Voting(RF, DT, SVC)</a:t>
                      </a:r>
                    </a:p>
                  </a:txBody>
                  <a:tcPr marL="18288" marR="18288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72.4%</a:t>
                      </a:r>
                    </a:p>
                  </a:txBody>
                  <a:tcPr marL="18288" marR="18288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1440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1095(82%)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423(55%)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72.1%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2045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1565(82%)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615(56%)</a:t>
                      </a:r>
                    </a:p>
                  </a:txBody>
                  <a:tcPr marL="18288" marR="182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Prone to Paid</a:t>
                      </a:r>
                    </a:p>
                  </a:txBody>
                  <a:tcPr marL="18288" marR="18288"/>
                </a:tc>
                <a:extLst>
                  <a:ext uri="{0D108BD9-81ED-4DB2-BD59-A6C34878D82A}">
                    <a16:rowId xmlns:a16="http://schemas.microsoft.com/office/drawing/2014/main" val="281497742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518160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Recommend two models: </a:t>
            </a:r>
            <a:r>
              <a:rPr lang="en-US" sz="1400" b="1" dirty="0"/>
              <a:t>Decision Tree </a:t>
            </a:r>
            <a:r>
              <a:rPr lang="en-US" sz="1400" dirty="0"/>
              <a:t>and </a:t>
            </a:r>
            <a:r>
              <a:rPr lang="en-US" sz="1400" b="1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Both balance the paid and declined prediction, particularly DT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Voting </a:t>
            </a:r>
            <a:r>
              <a:rPr lang="en-US" sz="1400" dirty="0"/>
              <a:t>method is strongly recommended if possible, as it is robust after integrating different individual models</a:t>
            </a:r>
          </a:p>
        </p:txBody>
      </p:sp>
    </p:spTree>
    <p:extLst>
      <p:ext uri="{BB962C8B-B14F-4D97-AF65-F5344CB8AC3E}">
        <p14:creationId xmlns:p14="http://schemas.microsoft.com/office/powerpoint/2010/main" val="3006482756"/>
      </p:ext>
    </p:extLst>
  </p:cSld>
  <p:clrMapOvr>
    <a:masterClrMapping/>
  </p:clrMapOvr>
  <p:transition spd="slow"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28725"/>
            <a:ext cx="5064324" cy="265062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98" y="3278136"/>
            <a:ext cx="5203883" cy="2816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Comparison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E49B29-30EA-41D9-8661-A41B91296E6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4091" y="151996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Prone to predict the “Paid” claims, company will loss benefits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>
            <a:off x="344091" y="1781570"/>
            <a:ext cx="494109" cy="19795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4091" y="3657600"/>
            <a:ext cx="4776787" cy="379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2" idx="2"/>
          </p:cNvCxnSpPr>
          <p:nvPr/>
        </p:nvCxnSpPr>
        <p:spPr>
          <a:xfrm>
            <a:off x="2447925" y="2975019"/>
            <a:ext cx="506016" cy="9111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57250" y="2236355"/>
            <a:ext cx="31813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NN method: Prone to predict the “Declined” claims, customer will not be happy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32484" y="3847580"/>
            <a:ext cx="391716" cy="9530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6215" y="4962525"/>
            <a:ext cx="762000" cy="4572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96629" y="6038851"/>
            <a:ext cx="3661172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DT &amp; RF: Balance the binary prediction. </a:t>
            </a:r>
          </a:p>
        </p:txBody>
      </p:sp>
      <p:cxnSp>
        <p:nvCxnSpPr>
          <p:cNvPr id="19" name="Straight Arrow Connector 18"/>
          <p:cNvCxnSpPr>
            <a:stCxn id="18" idx="0"/>
            <a:endCxn id="17" idx="2"/>
          </p:cNvCxnSpPr>
          <p:nvPr/>
        </p:nvCxnSpPr>
        <p:spPr>
          <a:xfrm flipV="1">
            <a:off x="3427215" y="5419725"/>
            <a:ext cx="0" cy="6191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77050" y="2799940"/>
            <a:ext cx="762000" cy="457200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38800" y="4078430"/>
            <a:ext cx="318135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DT, RF &amp; Voting methods have the testing accuracy lower than validation ones, which makes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methods may be overfitting for ‘Paid”…need to be improved for business purpose</a:t>
            </a:r>
          </a:p>
        </p:txBody>
      </p:sp>
      <p:cxnSp>
        <p:nvCxnSpPr>
          <p:cNvPr id="26" name="Straight Arrow Connector 25"/>
          <p:cNvCxnSpPr>
            <a:stCxn id="25" idx="0"/>
            <a:endCxn id="24" idx="2"/>
          </p:cNvCxnSpPr>
          <p:nvPr/>
        </p:nvCxnSpPr>
        <p:spPr>
          <a:xfrm flipV="1">
            <a:off x="7229475" y="3257140"/>
            <a:ext cx="28575" cy="8212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91550" y="2770955"/>
            <a:ext cx="457200" cy="457200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endCxn id="33" idx="2"/>
          </p:cNvCxnSpPr>
          <p:nvPr/>
        </p:nvCxnSpPr>
        <p:spPr>
          <a:xfrm flipV="1">
            <a:off x="7786687" y="3228155"/>
            <a:ext cx="1033463" cy="787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953000" y="5043488"/>
            <a:ext cx="304802" cy="4572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5257801" y="5419725"/>
            <a:ext cx="533399" cy="4476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362575" y="5823408"/>
            <a:ext cx="3661172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Voting method: Balance the accuracy and bias of prediction. </a:t>
            </a:r>
          </a:p>
        </p:txBody>
      </p:sp>
    </p:spTree>
    <p:extLst>
      <p:ext uri="{BB962C8B-B14F-4D97-AF65-F5344CB8AC3E}">
        <p14:creationId xmlns:p14="http://schemas.microsoft.com/office/powerpoint/2010/main" val="1093851504"/>
      </p:ext>
    </p:extLst>
  </p:cSld>
  <p:clrMapOvr>
    <a:masterClrMapping/>
  </p:clrMapOvr>
  <p:transition spd="slow"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E49B29-30EA-41D9-8661-A41B91296E6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3400"/>
            <a:ext cx="9030252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315" y="4429076"/>
            <a:ext cx="1518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Decision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6" y="1368709"/>
            <a:ext cx="3069450" cy="26534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1363435"/>
            <a:ext cx="3046836" cy="25868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976" y="3157217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3243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975" y="174317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1867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00" y="4739055"/>
            <a:ext cx="1169726" cy="1070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 rot="18981124">
            <a:off x="7001882" y="2655123"/>
            <a:ext cx="123623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Scorecard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323" y="1191964"/>
            <a:ext cx="2011879" cy="329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6411834"/>
      </p:ext>
    </p:extLst>
  </p:cSld>
  <p:clrMapOvr>
    <a:masterClrMapping/>
  </p:clrMapOvr>
  <p:transition spd="slow"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D2D91D-2A8E-4E66-BD93-EECDB1D5C6FB}" type="slidenum">
              <a:rPr lang="en-US" altLang="en-US" smtClean="0">
                <a:solidFill>
                  <a:schemeClr val="bg1"/>
                </a:solidFill>
                <a:latin typeface="Georgia" panose="02040502050405020303" pitchFamily="18" charset="0"/>
              </a:rPr>
              <a:pPr/>
              <a:t>7</a:t>
            </a:fld>
            <a:endParaRPr lang="en-US" altLang="en-US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0179" name="Title 2"/>
          <p:cNvSpPr>
            <a:spLocks noGrp="1"/>
          </p:cNvSpPr>
          <p:nvPr>
            <p:ph type="ctrTitle" idx="4294967295"/>
          </p:nvPr>
        </p:nvSpPr>
        <p:spPr>
          <a:xfrm>
            <a:off x="1828800" y="2971800"/>
            <a:ext cx="5705475" cy="774700"/>
          </a:xfrm>
        </p:spPr>
        <p:txBody>
          <a:bodyPr anchor="ctr"/>
          <a:lstStyle/>
          <a:p>
            <a:pPr algn="ctr">
              <a:defRPr/>
            </a:pPr>
            <a:r>
              <a:rPr lang="en-US" altLang="en-US" sz="5400" b="1" dirty="0">
                <a:solidFill>
                  <a:schemeClr val="bg2">
                    <a:lumMod val="10000"/>
                  </a:schemeClr>
                </a:solidFill>
                <a:latin typeface="+mn-lt"/>
                <a:ea typeface="+mj-ea"/>
              </a:rPr>
              <a:t>Thanks</a:t>
            </a:r>
          </a:p>
        </p:txBody>
      </p:sp>
    </p:spTree>
  </p:cSld>
  <p:clrMapOvr>
    <a:masterClrMapping/>
  </p:clrMapOvr>
  <p:transition spd="slow"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65762"/>
            <a:ext cx="6742176" cy="768515"/>
          </a:xfrm>
        </p:spPr>
        <p:txBody>
          <a:bodyPr/>
          <a:lstStyle/>
          <a:p>
            <a:r>
              <a:rPr lang="en-US" dirty="0"/>
              <a:t>Modeling Process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447800"/>
            <a:ext cx="833913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1248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 MHK">
  <a:themeElements>
    <a:clrScheme name="Mohawk2009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8B8B8B"/>
      </a:accent1>
      <a:accent2>
        <a:srgbClr val="9A1E1E"/>
      </a:accent2>
      <a:accent3>
        <a:srgbClr val="938953"/>
      </a:accent3>
      <a:accent4>
        <a:srgbClr val="4E799C"/>
      </a:accent4>
      <a:accent5>
        <a:srgbClr val="938953"/>
      </a:accent5>
      <a:accent6>
        <a:srgbClr val="76923C"/>
      </a:accent6>
      <a:hlink>
        <a:srgbClr val="1F497D"/>
      </a:hlink>
      <a:folHlink>
        <a:srgbClr val="2F2F2F"/>
      </a:folHlink>
    </a:clrScheme>
    <a:fontScheme name="Mowhawk Tex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C5575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B24E4E"/>
        </a:accent6>
        <a:hlink>
          <a:srgbClr val="548BB7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FFFFFF"/>
        </a:dk2>
        <a:lt2>
          <a:srgbClr val="EBDDC3"/>
        </a:lt2>
        <a:accent1>
          <a:srgbClr val="94B6D2"/>
        </a:accent1>
        <a:accent2>
          <a:srgbClr val="C5575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B24E4E"/>
        </a:accent6>
        <a:hlink>
          <a:srgbClr val="548BB7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FFFFFF"/>
        </a:dk2>
        <a:lt2>
          <a:srgbClr val="EBDDC3"/>
        </a:lt2>
        <a:accent1>
          <a:srgbClr val="D8B25C"/>
        </a:accent1>
        <a:accent2>
          <a:srgbClr val="C55757"/>
        </a:accent2>
        <a:accent3>
          <a:srgbClr val="FFFFFF"/>
        </a:accent3>
        <a:accent4>
          <a:srgbClr val="000000"/>
        </a:accent4>
        <a:accent5>
          <a:srgbClr val="E9D5B5"/>
        </a:accent5>
        <a:accent6>
          <a:srgbClr val="B24E4E"/>
        </a:accent6>
        <a:hlink>
          <a:srgbClr val="548BB7"/>
        </a:hlink>
        <a:folHlink>
          <a:srgbClr val="A5AB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996633"/>
        </a:lt1>
        <a:dk2>
          <a:srgbClr val="FFFFFF"/>
        </a:dk2>
        <a:lt2>
          <a:srgbClr val="EBDDC3"/>
        </a:lt2>
        <a:accent1>
          <a:srgbClr val="D8B25C"/>
        </a:accent1>
        <a:accent2>
          <a:srgbClr val="C55757"/>
        </a:accent2>
        <a:accent3>
          <a:srgbClr val="CAB8AD"/>
        </a:accent3>
        <a:accent4>
          <a:srgbClr val="000000"/>
        </a:accent4>
        <a:accent5>
          <a:srgbClr val="E9D5B5"/>
        </a:accent5>
        <a:accent6>
          <a:srgbClr val="B24E4E"/>
        </a:accent6>
        <a:hlink>
          <a:srgbClr val="548BB7"/>
        </a:hlink>
        <a:folHlink>
          <a:srgbClr val="A5AB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EBDDC3"/>
        </a:dk1>
        <a:lt1>
          <a:srgbClr val="EBDDC3"/>
        </a:lt1>
        <a:dk2>
          <a:srgbClr val="996633"/>
        </a:dk2>
        <a:lt2>
          <a:srgbClr val="FFFFFF"/>
        </a:lt2>
        <a:accent1>
          <a:srgbClr val="D8B25C"/>
        </a:accent1>
        <a:accent2>
          <a:srgbClr val="C55757"/>
        </a:accent2>
        <a:accent3>
          <a:srgbClr val="CAB8AD"/>
        </a:accent3>
        <a:accent4>
          <a:srgbClr val="C9BDA6"/>
        </a:accent4>
        <a:accent5>
          <a:srgbClr val="E9D5B5"/>
        </a:accent5>
        <a:accent6>
          <a:srgbClr val="B24E4E"/>
        </a:accent6>
        <a:hlink>
          <a:srgbClr val="548BB7"/>
        </a:hlink>
        <a:folHlink>
          <a:srgbClr val="A5AB8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1_Office Theme 3">
      <a:dk1>
        <a:srgbClr val="000000"/>
      </a:dk1>
      <a:lt1>
        <a:srgbClr val="FFFFFF"/>
      </a:lt1>
      <a:dk2>
        <a:srgbClr val="FFFFFF"/>
      </a:dk2>
      <a:lt2>
        <a:srgbClr val="EBDDC3"/>
      </a:lt2>
      <a:accent1>
        <a:srgbClr val="D8B25C"/>
      </a:accent1>
      <a:accent2>
        <a:srgbClr val="C55757"/>
      </a:accent2>
      <a:accent3>
        <a:srgbClr val="FFFFFF"/>
      </a:accent3>
      <a:accent4>
        <a:srgbClr val="000000"/>
      </a:accent4>
      <a:accent5>
        <a:srgbClr val="E9D5B5"/>
      </a:accent5>
      <a:accent6>
        <a:srgbClr val="B24E4E"/>
      </a:accent6>
      <a:hlink>
        <a:srgbClr val="548BB7"/>
      </a:hlink>
      <a:folHlink>
        <a:srgbClr val="A5AB81"/>
      </a:folHlink>
    </a:clrScheme>
    <a:fontScheme name="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C5575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B24E4E"/>
        </a:accent6>
        <a:hlink>
          <a:srgbClr val="548BB7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Theme 2">
        <a:dk1>
          <a:srgbClr val="000000"/>
        </a:dk1>
        <a:lt1>
          <a:srgbClr val="FFFFFF"/>
        </a:lt1>
        <a:dk2>
          <a:srgbClr val="FFFFFF"/>
        </a:dk2>
        <a:lt2>
          <a:srgbClr val="EBDDC3"/>
        </a:lt2>
        <a:accent1>
          <a:srgbClr val="94B6D2"/>
        </a:accent1>
        <a:accent2>
          <a:srgbClr val="C5575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B24E4E"/>
        </a:accent6>
        <a:hlink>
          <a:srgbClr val="548BB7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Theme 3">
        <a:dk1>
          <a:srgbClr val="000000"/>
        </a:dk1>
        <a:lt1>
          <a:srgbClr val="FFFFFF"/>
        </a:lt1>
        <a:dk2>
          <a:srgbClr val="FFFFFF"/>
        </a:dk2>
        <a:lt2>
          <a:srgbClr val="EBDDC3"/>
        </a:lt2>
        <a:accent1>
          <a:srgbClr val="D8B25C"/>
        </a:accent1>
        <a:accent2>
          <a:srgbClr val="C55757"/>
        </a:accent2>
        <a:accent3>
          <a:srgbClr val="FFFFFF"/>
        </a:accent3>
        <a:accent4>
          <a:srgbClr val="000000"/>
        </a:accent4>
        <a:accent5>
          <a:srgbClr val="E9D5B5"/>
        </a:accent5>
        <a:accent6>
          <a:srgbClr val="B24E4E"/>
        </a:accent6>
        <a:hlink>
          <a:srgbClr val="548BB7"/>
        </a:hlink>
        <a:folHlink>
          <a:srgbClr val="A5AB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Theme 4">
        <a:dk1>
          <a:srgbClr val="000000"/>
        </a:dk1>
        <a:lt1>
          <a:srgbClr val="996633"/>
        </a:lt1>
        <a:dk2>
          <a:srgbClr val="FFFFFF"/>
        </a:dk2>
        <a:lt2>
          <a:srgbClr val="EBDDC3"/>
        </a:lt2>
        <a:accent1>
          <a:srgbClr val="D8B25C"/>
        </a:accent1>
        <a:accent2>
          <a:srgbClr val="C55757"/>
        </a:accent2>
        <a:accent3>
          <a:srgbClr val="CAB8AD"/>
        </a:accent3>
        <a:accent4>
          <a:srgbClr val="000000"/>
        </a:accent4>
        <a:accent5>
          <a:srgbClr val="E9D5B5"/>
        </a:accent5>
        <a:accent6>
          <a:srgbClr val="B24E4E"/>
        </a:accent6>
        <a:hlink>
          <a:srgbClr val="548BB7"/>
        </a:hlink>
        <a:folHlink>
          <a:srgbClr val="A5AB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Theme 5">
        <a:dk1>
          <a:srgbClr val="EBDDC3"/>
        </a:dk1>
        <a:lt1>
          <a:srgbClr val="EBDDC3"/>
        </a:lt1>
        <a:dk2>
          <a:srgbClr val="996633"/>
        </a:dk2>
        <a:lt2>
          <a:srgbClr val="FFFFFF"/>
        </a:lt2>
        <a:accent1>
          <a:srgbClr val="D8B25C"/>
        </a:accent1>
        <a:accent2>
          <a:srgbClr val="C55757"/>
        </a:accent2>
        <a:accent3>
          <a:srgbClr val="CAB8AD"/>
        </a:accent3>
        <a:accent4>
          <a:srgbClr val="C9BDA6"/>
        </a:accent4>
        <a:accent5>
          <a:srgbClr val="E9D5B5"/>
        </a:accent5>
        <a:accent6>
          <a:srgbClr val="B24E4E"/>
        </a:accent6>
        <a:hlink>
          <a:srgbClr val="548BB7"/>
        </a:hlink>
        <a:folHlink>
          <a:srgbClr val="A5AB8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 MHK</Template>
  <TotalTime>62191</TotalTime>
  <Words>767</Words>
  <Application>Microsoft Office PowerPoint</Application>
  <PresentationFormat>On-screen Show (4:3)</PresentationFormat>
  <Paragraphs>244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微软雅黑</vt:lpstr>
      <vt:lpstr>ＭＳ Ｐゴシック</vt:lpstr>
      <vt:lpstr>ＭＳ Ｐゴシック</vt:lpstr>
      <vt:lpstr>Arial</vt:lpstr>
      <vt:lpstr>Arial Narrow</vt:lpstr>
      <vt:lpstr>Bookman Old Style</vt:lpstr>
      <vt:lpstr>Calibri</vt:lpstr>
      <vt:lpstr>Calibri Light</vt:lpstr>
      <vt:lpstr>Georgia</vt:lpstr>
      <vt:lpstr>Symbol</vt:lpstr>
      <vt:lpstr>Times New Roman</vt:lpstr>
      <vt:lpstr>Wingdings</vt:lpstr>
      <vt:lpstr>Theme1 MHK</vt:lpstr>
      <vt:lpstr>1_Office Theme</vt:lpstr>
      <vt:lpstr>MHK Claims Scoring Predictive Analytics  - Update</vt:lpstr>
      <vt:lpstr>Claim Scoring Prediction - Overview</vt:lpstr>
      <vt:lpstr>Model</vt:lpstr>
      <vt:lpstr>Results</vt:lpstr>
      <vt:lpstr>Method Comparison</vt:lpstr>
      <vt:lpstr>Visualization Results</vt:lpstr>
      <vt:lpstr>Thanks</vt:lpstr>
      <vt:lpstr>Modeling Process</vt:lpstr>
    </vt:vector>
  </TitlesOfParts>
  <Company>Mohawk Industries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Mohawk Industries, Inc.  Talent Review-insert name of BU/Function 2010</dc:title>
  <dc:creator>Sara Peters</dc:creator>
  <cp:lastModifiedBy>Xiaomo Jiang</cp:lastModifiedBy>
  <cp:revision>1091</cp:revision>
  <cp:lastPrinted>2016-01-22T04:03:36Z</cp:lastPrinted>
  <dcterms:created xsi:type="dcterms:W3CDTF">2010-03-25T12:43:35Z</dcterms:created>
  <dcterms:modified xsi:type="dcterms:W3CDTF">2017-12-06T19:29:35Z</dcterms:modified>
</cp:coreProperties>
</file>