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1" r:id="rId2"/>
  </p:sldMasterIdLst>
  <p:notesMasterIdLst>
    <p:notesMasterId r:id="rId25"/>
  </p:notesMasterIdLst>
  <p:sldIdLst>
    <p:sldId id="300" r:id="rId3"/>
    <p:sldId id="418" r:id="rId4"/>
    <p:sldId id="467" r:id="rId5"/>
    <p:sldId id="460" r:id="rId6"/>
    <p:sldId id="461" r:id="rId7"/>
    <p:sldId id="463" r:id="rId8"/>
    <p:sldId id="469" r:id="rId9"/>
    <p:sldId id="386" r:id="rId10"/>
    <p:sldId id="471" r:id="rId11"/>
    <p:sldId id="472" r:id="rId12"/>
    <p:sldId id="468" r:id="rId13"/>
    <p:sldId id="478" r:id="rId14"/>
    <p:sldId id="470" r:id="rId15"/>
    <p:sldId id="464" r:id="rId16"/>
    <p:sldId id="465" r:id="rId17"/>
    <p:sldId id="466" r:id="rId18"/>
    <p:sldId id="454" r:id="rId19"/>
    <p:sldId id="473" r:id="rId20"/>
    <p:sldId id="475" r:id="rId21"/>
    <p:sldId id="474" r:id="rId22"/>
    <p:sldId id="476" r:id="rId23"/>
    <p:sldId id="477" r:id="rId24"/>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mo Jia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AD5"/>
    <a:srgbClr val="FF9900"/>
    <a:srgbClr val="990000"/>
    <a:srgbClr val="000099"/>
    <a:srgbClr val="000000"/>
    <a:srgbClr val="74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259" autoAdjust="0"/>
  </p:normalViewPr>
  <p:slideViewPr>
    <p:cSldViewPr>
      <p:cViewPr varScale="1">
        <p:scale>
          <a:sx n="88" d="100"/>
          <a:sy n="88" d="100"/>
        </p:scale>
        <p:origin x="1146" y="48"/>
      </p:cViewPr>
      <p:guideLst>
        <p:guide orient="horz" pos="2160"/>
        <p:guide pos="2880"/>
      </p:guideLst>
    </p:cSldViewPr>
  </p:slideViewPr>
  <p:outlineViewPr>
    <p:cViewPr>
      <p:scale>
        <a:sx n="33" d="100"/>
        <a:sy n="33" d="100"/>
      </p:scale>
      <p:origin x="0" y="151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9" d="100"/>
          <a:sy n="59" d="100"/>
        </p:scale>
        <p:origin x="-2478" y="-7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317" tIns="46659" rIns="93317" bIns="4665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wrap="square" lIns="93317" tIns="46659" rIns="93317" bIns="46659"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E986A274-A122-43AF-903F-3FE8C2286CDA}" type="datetimeFigureOut">
              <a:rPr lang="en-US" altLang="en-US"/>
              <a:pPr>
                <a:defRPr/>
              </a:pPr>
              <a:t>1/18/2018</a:t>
            </a:fld>
            <a:endParaRPr lang="en-US" alt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3317" tIns="46659" rIns="93317" bIns="46659" rtlCol="0" anchor="ctr"/>
          <a:lstStyle/>
          <a:p>
            <a:pPr lvl="0"/>
            <a:endParaRPr lang="en-US" noProof="0" dirty="0"/>
          </a:p>
        </p:txBody>
      </p:sp>
      <p:sp>
        <p:nvSpPr>
          <p:cNvPr id="5" name="Notes Placeholder 4"/>
          <p:cNvSpPr>
            <a:spLocks noGrp="1"/>
          </p:cNvSpPr>
          <p:nvPr>
            <p:ph type="body" sz="quarter" idx="3"/>
          </p:nvPr>
        </p:nvSpPr>
        <p:spPr>
          <a:xfrm>
            <a:off x="681038" y="4718050"/>
            <a:ext cx="5432425" cy="4468813"/>
          </a:xfrm>
          <a:prstGeom prst="rect">
            <a:avLst/>
          </a:prstGeom>
        </p:spPr>
        <p:txBody>
          <a:bodyPr vert="horz" lIns="93317" tIns="46659" rIns="93317" bIns="466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2925"/>
            <a:ext cx="2944813" cy="496888"/>
          </a:xfrm>
          <a:prstGeom prst="rect">
            <a:avLst/>
          </a:prstGeom>
        </p:spPr>
        <p:txBody>
          <a:bodyPr vert="horz" lIns="93317" tIns="46659" rIns="93317" bIns="4665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3317" tIns="46659" rIns="93317" bIns="46659"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083EFC5B-4243-46F5-BFCE-4988E6D6BE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flipV="1">
            <a:off x="6400800" y="3257550"/>
            <a:ext cx="1885950" cy="2627313"/>
          </a:xfrm>
          <a:prstGeom prst="rect">
            <a:avLst/>
          </a:prstGeom>
          <a:gradFill flip="none" rotWithShape="1">
            <a:gsLst>
              <a:gs pos="36000">
                <a:schemeClr val="bg1">
                  <a:lumMod val="7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p:nvPr/>
        </p:nvSpPr>
        <p:spPr bwMode="auto">
          <a:xfrm>
            <a:off x="0" y="1219200"/>
            <a:ext cx="9144000" cy="480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6" name="Group 33"/>
          <p:cNvGrpSpPr>
            <a:grpSpLocks/>
          </p:cNvGrpSpPr>
          <p:nvPr/>
        </p:nvGrpSpPr>
        <p:grpSpPr bwMode="auto">
          <a:xfrm>
            <a:off x="0" y="6143625"/>
            <a:ext cx="9153525" cy="714375"/>
            <a:chOff x="0" y="6143625"/>
            <a:chExt cx="9153525" cy="714375"/>
          </a:xfrm>
        </p:grpSpPr>
        <p:sp>
          <p:nvSpPr>
            <p:cNvPr id="7" name="Rectangle 6"/>
            <p:cNvSpPr/>
            <p:nvPr/>
          </p:nvSpPr>
          <p:spPr bwMode="auto">
            <a:xfrm>
              <a:off x="0" y="6143625"/>
              <a:ext cx="9144000" cy="7143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8" name="Straight Connector 21"/>
            <p:cNvCxnSpPr>
              <a:cxnSpLocks noChangeShapeType="1"/>
            </p:cNvCxnSpPr>
            <p:nvPr/>
          </p:nvCxnSpPr>
          <p:spPr bwMode="auto">
            <a:xfrm>
              <a:off x="9525" y="63627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9" name="Rectangle 8"/>
            <p:cNvSpPr/>
            <p:nvPr userDrawn="1"/>
          </p:nvSpPr>
          <p:spPr bwMode="auto">
            <a:xfrm>
              <a:off x="0" y="6143625"/>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 name="Group 25"/>
          <p:cNvGrpSpPr>
            <a:grpSpLocks/>
          </p:cNvGrpSpPr>
          <p:nvPr userDrawn="1"/>
        </p:nvGrpSpPr>
        <p:grpSpPr bwMode="auto">
          <a:xfrm>
            <a:off x="0" y="0"/>
            <a:ext cx="9144000" cy="1181100"/>
            <a:chOff x="0" y="0"/>
            <a:chExt cx="9144000" cy="1181100"/>
          </a:xfrm>
        </p:grpSpPr>
        <p:grpSp>
          <p:nvGrpSpPr>
            <p:cNvPr id="11" name="Group 24"/>
            <p:cNvGrpSpPr>
              <a:grpSpLocks/>
            </p:cNvGrpSpPr>
            <p:nvPr userDrawn="1"/>
          </p:nvGrpSpPr>
          <p:grpSpPr bwMode="auto">
            <a:xfrm>
              <a:off x="0" y="234950"/>
              <a:ext cx="9144000" cy="946150"/>
              <a:chOff x="0" y="234950"/>
              <a:chExt cx="9144000" cy="946150"/>
            </a:xfrm>
          </p:grpSpPr>
          <p:sp>
            <p:nvSpPr>
              <p:cNvPr id="13" name="Rectangle 12"/>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4" name="Picture 16" descr="Mohawk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12" name="Rectangle 11"/>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pic>
        <p:nvPicPr>
          <p:cNvPr id="16" name="Picture 4" descr="tan_hardwood_floor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35150" y="1336675"/>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carpet_samples.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49850" y="29718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ouch_fireplace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49450" y="47244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a:spLocks noChangeArrowheads="1"/>
          </p:cNvSpPr>
          <p:nvPr userDrawn="1"/>
        </p:nvSpPr>
        <p:spPr bwMode="auto">
          <a:xfrm>
            <a:off x="3671888" y="64119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17" name="Title 1"/>
          <p:cNvSpPr>
            <a:spLocks noGrp="1"/>
          </p:cNvSpPr>
          <p:nvPr>
            <p:ph type="ctrTitle"/>
          </p:nvPr>
        </p:nvSpPr>
        <p:spPr>
          <a:xfrm>
            <a:off x="685800" y="4587876"/>
            <a:ext cx="5153025" cy="774700"/>
          </a:xfrm>
          <a:prstGeom prst="rect">
            <a:avLst/>
          </a:prstGeom>
        </p:spPr>
        <p:txBody>
          <a:bodyPr/>
          <a:lstStyle>
            <a:lvl1pPr algn="l">
              <a:defRPr/>
            </a:lvl1pPr>
          </a:lstStyle>
          <a:p>
            <a:r>
              <a:rPr lang="en-US"/>
              <a:t>Click to edit Master title style</a:t>
            </a:r>
            <a:endParaRPr lang="en-US" dirty="0"/>
          </a:p>
        </p:txBody>
      </p:sp>
      <p:sp>
        <p:nvSpPr>
          <p:cNvPr id="18" name="Subtitle 2"/>
          <p:cNvSpPr>
            <a:spLocks noGrp="1"/>
          </p:cNvSpPr>
          <p:nvPr>
            <p:ph type="subTitle" idx="1"/>
          </p:nvPr>
        </p:nvSpPr>
        <p:spPr>
          <a:xfrm>
            <a:off x="685800" y="5543551"/>
            <a:ext cx="4552950" cy="4000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2"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FF1501BC-D8F3-416E-92E7-C46D2FD6726C}" type="slidenum">
              <a:rPr lang="en-US" altLang="en-US"/>
              <a:pPr>
                <a:defRPr/>
              </a:pPr>
              <a:t>‹#›</a:t>
            </a:fld>
            <a:endParaRPr lang="en-US" altLang="en-US"/>
          </a:p>
        </p:txBody>
      </p:sp>
    </p:spTree>
    <p:extLst>
      <p:ext uri="{BB962C8B-B14F-4D97-AF65-F5344CB8AC3E}">
        <p14:creationId xmlns:p14="http://schemas.microsoft.com/office/powerpoint/2010/main" val="3291301052"/>
      </p:ext>
    </p:extLst>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sp>
        <p:nvSpPr>
          <p:cNvPr id="7" name="Rectangle 17"/>
          <p:cNvSpPr/>
          <p:nvPr/>
        </p:nvSpPr>
        <p:spPr>
          <a:xfrm>
            <a:off x="4867275" y="1476375"/>
            <a:ext cx="402907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9" name="Rectangle 8"/>
          <p:cNvSpPr/>
          <p:nvPr/>
        </p:nvSpPr>
        <p:spPr>
          <a:xfrm>
            <a:off x="257175" y="1476375"/>
            <a:ext cx="412432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 name="Straight Connector 16"/>
          <p:cNvCxnSpPr>
            <a:cxnSpLocks noChangeShapeType="1"/>
          </p:cNvCxnSpPr>
          <p:nvPr/>
        </p:nvCxnSpPr>
        <p:spPr bwMode="auto">
          <a:xfrm rot="5400000" flipH="1" flipV="1">
            <a:off x="2052638" y="3735387"/>
            <a:ext cx="5137150" cy="3175"/>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12" name="Content Placeholder 3"/>
          <p:cNvSpPr>
            <a:spLocks noGrp="1"/>
          </p:cNvSpPr>
          <p:nvPr>
            <p:ph sz="half" idx="2"/>
          </p:nvPr>
        </p:nvSpPr>
        <p:spPr>
          <a:xfrm>
            <a:off x="314325" y="1543049"/>
            <a:ext cx="3990975" cy="409575"/>
          </a:xfrm>
          <a:prstGeom prst="rect">
            <a:avLst/>
          </a:prstGeom>
          <a:solidFill>
            <a:srgbClr val="948A54"/>
          </a:solidFill>
        </p:spPr>
        <p:txBody>
          <a:bodyPr anchor="ctr"/>
          <a:lstStyle>
            <a:lvl1pPr algn="ctr">
              <a:defRPr sz="2000" b="0" baseline="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4" name="Content Placeholder 3"/>
          <p:cNvSpPr>
            <a:spLocks noGrp="1"/>
          </p:cNvSpPr>
          <p:nvPr>
            <p:ph sz="half" idx="11"/>
          </p:nvPr>
        </p:nvSpPr>
        <p:spPr>
          <a:xfrm>
            <a:off x="4943475" y="1543049"/>
            <a:ext cx="3876675" cy="409575"/>
          </a:xfrm>
          <a:prstGeom prst="rect">
            <a:avLst/>
          </a:prstGeom>
          <a:solidFill>
            <a:srgbClr val="948A54"/>
          </a:solidFill>
        </p:spPr>
        <p:txBody>
          <a:bodyPr anchor="ctr"/>
          <a:lstStyle>
            <a:lvl1pPr algn="ctr">
              <a:defRPr sz="2000" b="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6" name="Chart Placeholder 15"/>
          <p:cNvSpPr>
            <a:spLocks noGrp="1"/>
          </p:cNvSpPr>
          <p:nvPr>
            <p:ph type="chart" sz="quarter" idx="12"/>
          </p:nvPr>
        </p:nvSpPr>
        <p:spPr>
          <a:xfrm>
            <a:off x="447675" y="2181225"/>
            <a:ext cx="3676650" cy="3533775"/>
          </a:xfrm>
        </p:spPr>
        <p:txBody>
          <a:bodyPr/>
          <a:lstStyle/>
          <a:p>
            <a:pPr lvl="0"/>
            <a:r>
              <a:rPr lang="en-US" noProof="0" dirty="0"/>
              <a:t>Click icon to add chart</a:t>
            </a:r>
          </a:p>
        </p:txBody>
      </p:sp>
      <p:sp>
        <p:nvSpPr>
          <p:cNvPr id="17" name="Chart Placeholder 15"/>
          <p:cNvSpPr>
            <a:spLocks noGrp="1"/>
          </p:cNvSpPr>
          <p:nvPr>
            <p:ph type="chart" sz="quarter" idx="13"/>
          </p:nvPr>
        </p:nvSpPr>
        <p:spPr>
          <a:xfrm>
            <a:off x="5038725" y="2181225"/>
            <a:ext cx="3676650" cy="3533775"/>
          </a:xfrm>
        </p:spPr>
        <p:txBody>
          <a:bodyPr/>
          <a:lstStyle/>
          <a:p>
            <a:pPr lvl="0"/>
            <a:r>
              <a:rPr lang="en-US" noProof="0" dirty="0"/>
              <a:t>Click icon to add chart</a:t>
            </a:r>
          </a:p>
        </p:txBody>
      </p:sp>
      <p:sp>
        <p:nvSpPr>
          <p:cNvPr id="13" name="Slide Number Placeholder 4"/>
          <p:cNvSpPr>
            <a:spLocks noGrp="1"/>
          </p:cNvSpPr>
          <p:nvPr>
            <p:ph type="sldNum" sz="quarter" idx="14"/>
          </p:nvPr>
        </p:nvSpPr>
        <p:spPr/>
        <p:txBody>
          <a:bodyPr/>
          <a:lstStyle>
            <a:lvl1pPr>
              <a:defRPr/>
            </a:lvl1pPr>
          </a:lstStyle>
          <a:p>
            <a:pPr>
              <a:defRPr/>
            </a:pPr>
            <a:fld id="{924F13A2-ECF1-4276-A4C1-45025452C584}" type="slidenum">
              <a:rPr lang="en-US" altLang="en-US"/>
              <a:pPr>
                <a:defRPr/>
              </a:pPr>
              <a:t>‹#›</a:t>
            </a:fld>
            <a:endParaRPr lang="en-US" altLang="en-US"/>
          </a:p>
        </p:txBody>
      </p:sp>
    </p:spTree>
    <p:extLst>
      <p:ext uri="{BB962C8B-B14F-4D97-AF65-F5344CB8AC3E}">
        <p14:creationId xmlns:p14="http://schemas.microsoft.com/office/powerpoint/2010/main" val="2008927881"/>
      </p:ext>
    </p:extLst>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Slide Number Placeholder 4"/>
          <p:cNvSpPr>
            <a:spLocks noGrp="1"/>
          </p:cNvSpPr>
          <p:nvPr>
            <p:ph type="sldNum" sz="quarter" idx="10"/>
          </p:nvPr>
        </p:nvSpPr>
        <p:spPr/>
        <p:txBody>
          <a:bodyPr/>
          <a:lstStyle>
            <a:lvl1pPr>
              <a:defRPr/>
            </a:lvl1pPr>
          </a:lstStyle>
          <a:p>
            <a:pPr>
              <a:defRPr/>
            </a:pPr>
            <a:fld id="{B64E12CB-EE0F-47EA-813F-F73E687CC526}" type="slidenum">
              <a:rPr lang="en-US" altLang="en-US"/>
              <a:pPr>
                <a:defRPr/>
              </a:pPr>
              <a:t>‹#›</a:t>
            </a:fld>
            <a:endParaRPr lang="en-US" altLang="en-US"/>
          </a:p>
        </p:txBody>
      </p:sp>
    </p:spTree>
    <p:extLst>
      <p:ext uri="{BB962C8B-B14F-4D97-AF65-F5344CB8AC3E}">
        <p14:creationId xmlns:p14="http://schemas.microsoft.com/office/powerpoint/2010/main" val="3994292423"/>
      </p:ext>
    </p:extLst>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dirty="0"/>
              <a:t>Click icon to add table</a:t>
            </a:r>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C68AD03-B300-409D-8CB2-9B354F17A184}" type="slidenum">
              <a:rPr lang="en-US" altLang="en-US"/>
              <a:pPr>
                <a:defRPr/>
              </a:pPr>
              <a:t>‹#›</a:t>
            </a:fld>
            <a:endParaRPr lang="en-US" altLang="en-US"/>
          </a:p>
        </p:txBody>
      </p:sp>
    </p:spTree>
    <p:extLst>
      <p:ext uri="{BB962C8B-B14F-4D97-AF65-F5344CB8AC3E}">
        <p14:creationId xmlns:p14="http://schemas.microsoft.com/office/powerpoint/2010/main" val="1564317282"/>
      </p:ext>
    </p:extLst>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a:off x="6559550" y="6235700"/>
            <a:ext cx="2455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defRPr/>
            </a:pPr>
            <a:fld id="{2F60912D-4F5F-41CE-A809-F0A94189A148}" type="slidenum">
              <a:rPr lang="en-US" sz="675">
                <a:solidFill>
                  <a:srgbClr val="454545"/>
                </a:solidFill>
              </a:rPr>
              <a:pPr algn="r">
                <a:lnSpc>
                  <a:spcPct val="90000"/>
                </a:lnSpc>
                <a:defRPr/>
              </a:pPr>
              <a:t>‹#›</a:t>
            </a:fld>
            <a:r>
              <a:rPr lang="en-US" sz="675" dirty="0">
                <a:solidFill>
                  <a:srgbClr val="454545"/>
                </a:solidFill>
              </a:rPr>
              <a:t> </a:t>
            </a:r>
          </a:p>
          <a:p>
            <a:pPr algn="r">
              <a:lnSpc>
                <a:spcPct val="90000"/>
              </a:lnSpc>
              <a:defRPr/>
            </a:pPr>
            <a:r>
              <a:rPr lang="en-US" sz="675" dirty="0">
                <a:solidFill>
                  <a:srgbClr val="454545"/>
                </a:solidFill>
              </a:rPr>
              <a:t>MHK Global IS</a:t>
            </a:r>
          </a:p>
          <a:p>
            <a:pPr algn="r">
              <a:lnSpc>
                <a:spcPct val="90000"/>
              </a:lnSpc>
              <a:defRPr/>
            </a:pPr>
            <a:fld id="{F50CD2AD-FBB4-4F75-A08B-B1DD55C25E63}" type="datetime1">
              <a:rPr lang="en-US" sz="675">
                <a:solidFill>
                  <a:srgbClr val="454545"/>
                </a:solidFill>
              </a:rPr>
              <a:pPr algn="r">
                <a:lnSpc>
                  <a:spcPct val="90000"/>
                </a:lnSpc>
                <a:defRPr/>
              </a:pPr>
              <a:t>1/18/2018</a:t>
            </a:fld>
            <a:endParaRPr lang="en-US" sz="2400" dirty="0">
              <a:solidFill>
                <a:srgbClr val="454545"/>
              </a:solidFill>
            </a:endParaRPr>
          </a:p>
        </p:txBody>
      </p:sp>
      <p:sp>
        <p:nvSpPr>
          <p:cNvPr id="2" name="Title 1"/>
          <p:cNvSpPr>
            <a:spLocks noGrp="1"/>
          </p:cNvSpPr>
          <p:nvPr>
            <p:ph type="title"/>
          </p:nvPr>
        </p:nvSpPr>
        <p:spPr>
          <a:xfrm>
            <a:off x="411480" y="365762"/>
            <a:ext cx="8311896" cy="768515"/>
          </a:xfrm>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11163" y="1134275"/>
            <a:ext cx="8311896" cy="3383280"/>
          </a:xfrm>
        </p:spPr>
        <p:txBody>
          <a:bodyPr/>
          <a:lstStyle>
            <a:lvl1pPr marL="170260" indent="-170260">
              <a:buFont typeface="Arial" panose="020B0604020202020204" pitchFamily="34" charset="0"/>
              <a:buChar char="•"/>
              <a:defRPr/>
            </a:lvl1pPr>
            <a:lvl2pPr marL="170260" indent="-170260">
              <a:defRPr/>
            </a:lvl2pPr>
            <a:lvl3pPr marL="346472" indent="-176213">
              <a:defRPr/>
            </a:lvl3pPr>
            <a:lvl4pPr marL="515541" indent="-169069">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98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4"/>
          <p:cNvSpPr>
            <a:spLocks/>
          </p:cNvSpPr>
          <p:nvPr/>
        </p:nvSpPr>
        <p:spPr bwMode="auto">
          <a:xfrm>
            <a:off x="6716713" y="6565900"/>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22C3A1CF-BCA1-4B3D-8C63-8BE33C3E344C}" type="slidenum">
              <a:rPr lang="en-US" altLang="en-US" sz="1000" smtClean="0">
                <a:solidFill>
                  <a:schemeClr val="bg1"/>
                </a:solidFill>
                <a:latin typeface="Georgia" panose="02040502050405020303" pitchFamily="18" charset="0"/>
              </a:rPr>
              <a:pPr algn="r" eaLnBrk="1" hangingPunct="1">
                <a:defRPr/>
              </a:pPr>
              <a:t>‹#›</a:t>
            </a:fld>
            <a:r>
              <a:rPr lang="en-US" altLang="en-US" sz="1000">
                <a:solidFill>
                  <a:schemeClr val="bg1"/>
                </a:solidFill>
                <a:latin typeface="Georgia" panose="02040502050405020303" pitchFamily="18" charset="0"/>
              </a:rPr>
              <a:t> </a:t>
            </a:r>
          </a:p>
        </p:txBody>
      </p:sp>
      <p:sp>
        <p:nvSpPr>
          <p:cNvPr id="2" name="Title 1"/>
          <p:cNvSpPr>
            <a:spLocks noGrp="1"/>
          </p:cNvSpPr>
          <p:nvPr>
            <p:ph type="ctrTitle"/>
          </p:nvPr>
        </p:nvSpPr>
        <p:spPr>
          <a:xfrm>
            <a:off x="676072" y="4663889"/>
            <a:ext cx="5705273" cy="774700"/>
          </a:xfrm>
          <a:prstGeom prst="rect">
            <a:avLst/>
          </a:prstGeo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7830" y="5548312"/>
            <a:ext cx="4552950" cy="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spcBef>
                <a:spcPts val="600"/>
              </a:spcBef>
              <a:spcAft>
                <a:spcPts val="600"/>
              </a:spcAft>
              <a:buClr>
                <a:srgbClr val="C00000"/>
              </a:buClr>
              <a:buNone/>
              <a:defRPr lang="en-US" sz="2000" b="1" kern="1200" spc="-30" dirty="0">
                <a:solidFill>
                  <a:srgbClr val="4A452A"/>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2571141" y="1750979"/>
            <a:ext cx="3743325" cy="2708767"/>
          </a:xfrm>
          <a:prstGeom prst="rect">
            <a:avLst/>
          </a:prstGeom>
        </p:spPr>
        <p:txBody>
          <a:bodyPr/>
          <a:lstStyle/>
          <a:p>
            <a:pPr lvl="0"/>
            <a:r>
              <a:rPr lang="en-US" noProof="0" dirty="0"/>
              <a:t>Click icon to add picture</a:t>
            </a:r>
          </a:p>
        </p:txBody>
      </p:sp>
      <p:sp>
        <p:nvSpPr>
          <p:cNvPr id="7" name="Picture Placeholder 6"/>
          <p:cNvSpPr>
            <a:spLocks noGrp="1"/>
          </p:cNvSpPr>
          <p:nvPr>
            <p:ph type="pic" sz="quarter" idx="11"/>
          </p:nvPr>
        </p:nvSpPr>
        <p:spPr>
          <a:xfrm>
            <a:off x="6467475" y="919085"/>
            <a:ext cx="1743075" cy="2276475"/>
          </a:xfrm>
          <a:prstGeom prst="rect">
            <a:avLst/>
          </a:prstGeom>
          <a:ln>
            <a:solidFill>
              <a:schemeClr val="bg1">
                <a:lumMod val="75000"/>
              </a:schemeClr>
            </a:solidFill>
          </a:ln>
        </p:spPr>
        <p:txBody>
          <a:bodyPr/>
          <a:lstStyle/>
          <a:p>
            <a:pPr lvl="0"/>
            <a:r>
              <a:rPr lang="en-US" noProof="0" dirty="0"/>
              <a:t>Click icon to add picture</a:t>
            </a:r>
          </a:p>
        </p:txBody>
      </p:sp>
      <p:sp>
        <p:nvSpPr>
          <p:cNvPr id="8" name="Picture Placeholder 6"/>
          <p:cNvSpPr>
            <a:spLocks noGrp="1"/>
          </p:cNvSpPr>
          <p:nvPr>
            <p:ph type="pic" sz="quarter" idx="12"/>
          </p:nvPr>
        </p:nvSpPr>
        <p:spPr>
          <a:xfrm>
            <a:off x="6457747" y="3317152"/>
            <a:ext cx="1743075" cy="2257425"/>
          </a:xfrm>
          <a:prstGeom prst="rect">
            <a:avLst/>
          </a:prstGeom>
          <a:ln>
            <a:solidFill>
              <a:schemeClr val="bg1">
                <a:lumMod val="75000"/>
              </a:schemeClr>
            </a:solidFill>
          </a:ln>
        </p:spPr>
        <p:txBody>
          <a:bodyPr/>
          <a:lstStyle/>
          <a:p>
            <a:pPr lvl="0"/>
            <a:r>
              <a:rPr lang="en-US" noProof="0" dirty="0"/>
              <a:t>Click icon to add picture</a:t>
            </a:r>
          </a:p>
        </p:txBody>
      </p:sp>
    </p:spTree>
    <p:extLst>
      <p:ext uri="{BB962C8B-B14F-4D97-AF65-F5344CB8AC3E}">
        <p14:creationId xmlns:p14="http://schemas.microsoft.com/office/powerpoint/2010/main" val="1471871164"/>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8CE49B29-30EA-41D9-8661-A41B91296E6A}" type="slidenum">
              <a:rPr lang="en-US" altLang="en-US"/>
              <a:pPr>
                <a:defRPr/>
              </a:pPr>
              <a:t>‹#›</a:t>
            </a:fld>
            <a:endParaRPr lang="en-US" altLang="en-US"/>
          </a:p>
        </p:txBody>
      </p:sp>
    </p:spTree>
    <p:extLst>
      <p:ext uri="{BB962C8B-B14F-4D97-AF65-F5344CB8AC3E}">
        <p14:creationId xmlns:p14="http://schemas.microsoft.com/office/powerpoint/2010/main" val="258246127"/>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473076" y="1505119"/>
            <a:ext cx="8223250" cy="4760744"/>
          </a:xfrm>
        </p:spPr>
        <p:txBody>
          <a:bodyPr/>
          <a:lstStyle>
            <a:lvl1pPr marL="0" indent="0">
              <a:defRPr/>
            </a:lvl1pPr>
            <a:lvl2pPr>
              <a:spcAft>
                <a:spcPts val="6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5"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07C2E0E0-2C98-4A3A-8902-6F35CB5C0E41}" type="slidenum">
              <a:rPr lang="en-US" altLang="en-US"/>
              <a:pPr>
                <a:defRPr/>
              </a:pPr>
              <a:t>‹#›</a:t>
            </a:fld>
            <a:endParaRPr lang="en-US" altLang="en-US"/>
          </a:p>
        </p:txBody>
      </p:sp>
    </p:spTree>
    <p:extLst>
      <p:ext uri="{BB962C8B-B14F-4D97-AF65-F5344CB8AC3E}">
        <p14:creationId xmlns:p14="http://schemas.microsoft.com/office/powerpoint/2010/main" val="1132083277"/>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w/ Side Image &amp; Title Box">
    <p:spTree>
      <p:nvGrpSpPr>
        <p:cNvPr id="1" name=""/>
        <p:cNvGrpSpPr/>
        <p:nvPr/>
      </p:nvGrpSpPr>
      <p:grpSpPr>
        <a:xfrm>
          <a:off x="0" y="0"/>
          <a:ext cx="0" cy="0"/>
          <a:chOff x="0" y="0"/>
          <a:chExt cx="0" cy="0"/>
        </a:xfrm>
      </p:grpSpPr>
      <p:sp>
        <p:nvSpPr>
          <p:cNvPr id="6"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7"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180976" y="1533526"/>
            <a:ext cx="2495550" cy="695324"/>
          </a:xfrm>
          <a:solidFill>
            <a:srgbClr val="948A54"/>
          </a:solidFill>
        </p:spPr>
        <p:txBody>
          <a:bodyPr anchor="ctr"/>
          <a:lstStyle>
            <a:lvl1pPr algn="ctr">
              <a:defRPr sz="2000" b="0" baseline="0">
                <a:solidFill>
                  <a:schemeClr val="bg1"/>
                </a:solidFill>
                <a:latin typeface="Georgia" pitchFamily="18" charset="0"/>
              </a:defRPr>
            </a:lvl1pPr>
          </a:lstStyle>
          <a:p>
            <a:pPr lvl="0"/>
            <a:r>
              <a:rPr lang="en-US"/>
              <a:t>Click to edit Master text styles</a:t>
            </a:r>
          </a:p>
        </p:txBody>
      </p:sp>
      <p:sp>
        <p:nvSpPr>
          <p:cNvPr id="15" name="Picture Placeholder 14"/>
          <p:cNvSpPr>
            <a:spLocks noGrp="1"/>
          </p:cNvSpPr>
          <p:nvPr>
            <p:ph type="pic" sz="quarter" idx="11"/>
          </p:nvPr>
        </p:nvSpPr>
        <p:spPr>
          <a:xfrm>
            <a:off x="190500" y="2286000"/>
            <a:ext cx="2486025" cy="2505075"/>
          </a:xfrm>
        </p:spPr>
        <p:txBody>
          <a:bodyPr/>
          <a:lstStyle/>
          <a:p>
            <a:pPr lvl="0"/>
            <a:r>
              <a:rPr lang="en-US" noProof="0" dirty="0"/>
              <a:t>Click icon to add picture</a:t>
            </a:r>
          </a:p>
        </p:txBody>
      </p:sp>
      <p:sp>
        <p:nvSpPr>
          <p:cNvPr id="16"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9" name="Slide Number Placeholder 4"/>
          <p:cNvSpPr>
            <a:spLocks noGrp="1"/>
          </p:cNvSpPr>
          <p:nvPr>
            <p:ph type="sldNum" sz="quarter" idx="12"/>
          </p:nvPr>
        </p:nvSpPr>
        <p:spPr/>
        <p:txBody>
          <a:bodyPr anchor="t"/>
          <a:lstStyle>
            <a:lvl1pPr>
              <a:defRPr b="1">
                <a:cs typeface="Arial" panose="020B0604020202020204" pitchFamily="34" charset="0"/>
              </a:defRPr>
            </a:lvl1pPr>
          </a:lstStyle>
          <a:p>
            <a:pPr>
              <a:defRPr/>
            </a:pPr>
            <a:fld id="{06B6E3C5-8450-4853-A4FD-27764736D2C2}" type="slidenum">
              <a:rPr lang="en-US" altLang="en-US"/>
              <a:pPr>
                <a:defRPr/>
              </a:pPr>
              <a:t>‹#›</a:t>
            </a:fld>
            <a:endParaRPr lang="en-US" altLang="en-US"/>
          </a:p>
        </p:txBody>
      </p:sp>
    </p:spTree>
    <p:extLst>
      <p:ext uri="{BB962C8B-B14F-4D97-AF65-F5344CB8AC3E}">
        <p14:creationId xmlns:p14="http://schemas.microsoft.com/office/powerpoint/2010/main" val="190936904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w/ Side Image">
    <p:spTree>
      <p:nvGrpSpPr>
        <p:cNvPr id="1" name=""/>
        <p:cNvGrpSpPr/>
        <p:nvPr/>
      </p:nvGrpSpPr>
      <p:grpSpPr>
        <a:xfrm>
          <a:off x="0" y="0"/>
          <a:ext cx="0" cy="0"/>
          <a:chOff x="0" y="0"/>
          <a:chExt cx="0" cy="0"/>
        </a:xfrm>
      </p:grpSpPr>
      <p:sp>
        <p:nvSpPr>
          <p:cNvPr id="5"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6"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4"/>
          <p:cNvSpPr>
            <a:spLocks noGrp="1"/>
          </p:cNvSpPr>
          <p:nvPr>
            <p:ph type="pic" sz="quarter" idx="11"/>
          </p:nvPr>
        </p:nvSpPr>
        <p:spPr>
          <a:xfrm>
            <a:off x="190500" y="1552575"/>
            <a:ext cx="2486025" cy="3248025"/>
          </a:xfrm>
        </p:spPr>
        <p:txBody>
          <a:bodyPr/>
          <a:lstStyle/>
          <a:p>
            <a:pPr lvl="0"/>
            <a:r>
              <a:rPr lang="en-US" noProof="0" dirty="0"/>
              <a:t>Click icon to add picture</a:t>
            </a:r>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F03E9A07-5952-4193-9A88-47C4563B41C2}" type="slidenum">
              <a:rPr lang="en-US" altLang="en-US"/>
              <a:pPr>
                <a:defRPr/>
              </a:pPr>
              <a:t>‹#›</a:t>
            </a:fld>
            <a:endParaRPr lang="en-US" altLang="en-US"/>
          </a:p>
        </p:txBody>
      </p:sp>
    </p:spTree>
    <p:extLst>
      <p:ext uri="{BB962C8B-B14F-4D97-AF65-F5344CB8AC3E}">
        <p14:creationId xmlns:p14="http://schemas.microsoft.com/office/powerpoint/2010/main" val="1991187234"/>
      </p:ext>
    </p:extLst>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4" name="Content Placeholder 3"/>
          <p:cNvSpPr>
            <a:spLocks noGrp="1"/>
          </p:cNvSpPr>
          <p:nvPr>
            <p:ph sz="half" idx="2"/>
          </p:nvPr>
        </p:nvSpPr>
        <p:spPr>
          <a:xfrm>
            <a:off x="457200" y="1489075"/>
            <a:ext cx="4040188"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4645025" y="1489075"/>
            <a:ext cx="4041775"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96A1B6EB-EF88-4BB0-8254-8A2D3B4B95EF}" type="slidenum">
              <a:rPr lang="en-US" altLang="en-US"/>
              <a:pPr>
                <a:defRPr/>
              </a:pPr>
              <a:t>‹#›</a:t>
            </a:fld>
            <a:endParaRPr lang="en-US" altLang="en-US"/>
          </a:p>
        </p:txBody>
      </p:sp>
    </p:spTree>
    <p:extLst>
      <p:ext uri="{BB962C8B-B14F-4D97-AF65-F5344CB8AC3E}">
        <p14:creationId xmlns:p14="http://schemas.microsoft.com/office/powerpoint/2010/main" val="1337324679"/>
      </p:ext>
    </p:extLst>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Rectangle 17"/>
          <p:cNvSpPr/>
          <p:nvPr/>
        </p:nvSpPr>
        <p:spPr>
          <a:xfrm>
            <a:off x="0" y="1419225"/>
            <a:ext cx="9144000" cy="4738688"/>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able Placeholder 4"/>
          <p:cNvSpPr>
            <a:spLocks noGrp="1"/>
          </p:cNvSpPr>
          <p:nvPr>
            <p:ph type="tbl" sz="quarter" idx="11"/>
          </p:nvPr>
        </p:nvSpPr>
        <p:spPr>
          <a:xfrm>
            <a:off x="457200" y="1595336"/>
            <a:ext cx="8239125" cy="4348264"/>
          </a:xfrm>
        </p:spPr>
        <p:txBody>
          <a:bodyPr/>
          <a:lstStyle/>
          <a:p>
            <a:pPr lvl="0"/>
            <a:r>
              <a:rPr lang="en-US" noProof="0" dirty="0"/>
              <a:t>Click icon to add table</a:t>
            </a:r>
          </a:p>
        </p:txBody>
      </p:sp>
      <p:sp>
        <p:nvSpPr>
          <p:cNvPr id="7" name="Slide Number Placeholder 4"/>
          <p:cNvSpPr>
            <a:spLocks noGrp="1"/>
          </p:cNvSpPr>
          <p:nvPr>
            <p:ph type="sldNum" sz="quarter" idx="12"/>
          </p:nvPr>
        </p:nvSpPr>
        <p:spPr/>
        <p:txBody>
          <a:bodyPr/>
          <a:lstStyle>
            <a:lvl1pPr>
              <a:defRPr/>
            </a:lvl1pPr>
          </a:lstStyle>
          <a:p>
            <a:pPr>
              <a:defRPr/>
            </a:pPr>
            <a:fld id="{4BB028C4-A5A0-4394-9387-A7D7A2AE1C13}" type="slidenum">
              <a:rPr lang="en-US" altLang="en-US"/>
              <a:pPr>
                <a:defRPr/>
              </a:pPr>
              <a:t>‹#›</a:t>
            </a:fld>
            <a:endParaRPr lang="en-US" altLang="en-US"/>
          </a:p>
        </p:txBody>
      </p:sp>
    </p:spTree>
    <p:extLst>
      <p:ext uri="{BB962C8B-B14F-4D97-AF65-F5344CB8AC3E}">
        <p14:creationId xmlns:p14="http://schemas.microsoft.com/office/powerpoint/2010/main" val="1742993444"/>
      </p:ext>
    </p:extLst>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4" name="Rectangle 17"/>
          <p:cNvSpPr/>
          <p:nvPr/>
        </p:nvSpPr>
        <p:spPr>
          <a:xfrm>
            <a:off x="0" y="1419225"/>
            <a:ext cx="9144000" cy="48641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466725" y="1420813"/>
            <a:ext cx="8229600" cy="4833937"/>
          </a:xfrm>
        </p:spPr>
        <p:txBody>
          <a:bodyPr/>
          <a:lstStyle/>
          <a:p>
            <a:pPr lvl="0"/>
            <a:r>
              <a:rPr lang="en-US" noProof="0" dirty="0"/>
              <a:t>Click icon to add chart</a:t>
            </a:r>
          </a:p>
        </p:txBody>
      </p:sp>
      <p:sp>
        <p:nvSpPr>
          <p:cNvPr id="6" name="Rectangle 16"/>
          <p:cNvSpPr>
            <a:spLocks noGrp="1" noChangeArrowheads="1"/>
          </p:cNvSpPr>
          <p:nvPr>
            <p:ph type="sldNum" sz="quarter" idx="12"/>
          </p:nvPr>
        </p:nvSpPr>
        <p:spPr bwMode="auto">
          <a:xfrm>
            <a:off x="7096125" y="6134100"/>
            <a:ext cx="2133600" cy="476250"/>
          </a:xfrm>
          <a:ln>
            <a:miter lim="800000"/>
            <a:headEnd/>
            <a:tailEnd/>
          </a:ln>
        </p:spPr>
        <p:txBody>
          <a:bodyPr anchor="t"/>
          <a:lstStyle>
            <a:lvl1pPr eaLnBrk="0" hangingPunct="0">
              <a:defRPr sz="1400">
                <a:solidFill>
                  <a:schemeClr val="accent2"/>
                </a:solidFill>
                <a:latin typeface="Arial" panose="020B0604020202020204" pitchFamily="34" charset="0"/>
              </a:defRPr>
            </a:lvl1pPr>
          </a:lstStyle>
          <a:p>
            <a:pPr>
              <a:defRPr/>
            </a:pPr>
            <a:fld id="{7FB044DE-721E-45EA-9BD3-EDD4A351C730}" type="slidenum">
              <a:rPr lang="en-US" altLang="en-US"/>
              <a:pPr>
                <a:defRPr/>
              </a:pPr>
              <a:t>‹#›</a:t>
            </a:fld>
            <a:endParaRPr lang="en-US" altLang="en-US"/>
          </a:p>
        </p:txBody>
      </p:sp>
    </p:spTree>
    <p:extLst>
      <p:ext uri="{BB962C8B-B14F-4D97-AF65-F5344CB8AC3E}">
        <p14:creationId xmlns:p14="http://schemas.microsoft.com/office/powerpoint/2010/main" val="790398304"/>
      </p:ext>
    </p:extLst>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Rectangle 17"/>
          <p:cNvSpPr/>
          <p:nvPr/>
        </p:nvSpPr>
        <p:spPr>
          <a:xfrm>
            <a:off x="2066925" y="1447800"/>
            <a:ext cx="5029200" cy="4486275"/>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2130425" y="1994915"/>
            <a:ext cx="4883150" cy="3860800"/>
          </a:xfrm>
        </p:spPr>
        <p:txBody>
          <a:bodyPr/>
          <a:lstStyle/>
          <a:p>
            <a:pPr lvl="0"/>
            <a:r>
              <a:rPr lang="en-US" noProof="0" dirty="0"/>
              <a:t>Click icon to add chart</a:t>
            </a:r>
          </a:p>
        </p:txBody>
      </p:sp>
      <p:sp>
        <p:nvSpPr>
          <p:cNvPr id="9" name="Text Placeholder 8"/>
          <p:cNvSpPr>
            <a:spLocks noGrp="1"/>
          </p:cNvSpPr>
          <p:nvPr>
            <p:ph type="body" sz="quarter" idx="12"/>
          </p:nvPr>
        </p:nvSpPr>
        <p:spPr>
          <a:xfrm>
            <a:off x="2131033" y="1507349"/>
            <a:ext cx="4892337" cy="419100"/>
          </a:xfrm>
          <a:solidFill>
            <a:srgbClr val="948A54"/>
          </a:solidFill>
        </p:spPr>
        <p:txBody>
          <a:bodyPr anchor="ctr"/>
          <a:lstStyle>
            <a:lvl1pPr algn="ctr">
              <a:defRPr b="0">
                <a:solidFill>
                  <a:schemeClr val="bg1"/>
                </a:solidFill>
                <a:latin typeface="Georgia" pitchFamily="18" charset="0"/>
              </a:defRPr>
            </a:lvl1pPr>
          </a:lstStyle>
          <a:p>
            <a:pPr lvl="0"/>
            <a:r>
              <a:rPr lang="en-US"/>
              <a:t>Click to edit Master text styles</a:t>
            </a:r>
          </a:p>
        </p:txBody>
      </p:sp>
      <p:sp>
        <p:nvSpPr>
          <p:cNvPr id="8" name="Slide Number Placeholder 4"/>
          <p:cNvSpPr>
            <a:spLocks noGrp="1"/>
          </p:cNvSpPr>
          <p:nvPr>
            <p:ph type="sldNum" sz="quarter" idx="13"/>
          </p:nvPr>
        </p:nvSpPr>
        <p:spPr/>
        <p:txBody>
          <a:bodyPr/>
          <a:lstStyle>
            <a:lvl1pPr>
              <a:defRPr/>
            </a:lvl1pPr>
          </a:lstStyle>
          <a:p>
            <a:pPr>
              <a:defRPr/>
            </a:pPr>
            <a:fld id="{B7492A24-66E1-4084-9640-E8AB7EC7ED6A}" type="slidenum">
              <a:rPr lang="en-US" altLang="en-US"/>
              <a:pPr>
                <a:defRPr/>
              </a:pPr>
              <a:t>‹#›</a:t>
            </a:fld>
            <a:endParaRPr lang="en-US" altLang="en-US"/>
          </a:p>
        </p:txBody>
      </p:sp>
    </p:spTree>
    <p:extLst>
      <p:ext uri="{BB962C8B-B14F-4D97-AF65-F5344CB8AC3E}">
        <p14:creationId xmlns:p14="http://schemas.microsoft.com/office/powerpoint/2010/main" val="3565084553"/>
      </p:ext>
    </p:extLst>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FBFBF"/>
            </a:gs>
            <a:gs pos="50000">
              <a:srgbClr val="FFFFFF"/>
            </a:gs>
            <a:gs pos="100000">
              <a:srgbClr val="EAEAEA"/>
            </a:gs>
          </a:gsLst>
          <a:lin ang="5400000"/>
        </a:gradFill>
        <a:effectLst/>
      </p:bgPr>
    </p:bg>
    <p:spTree>
      <p:nvGrpSpPr>
        <p:cNvPr id="1" name=""/>
        <p:cNvGrpSpPr/>
        <p:nvPr/>
      </p:nvGrpSpPr>
      <p:grpSpPr>
        <a:xfrm>
          <a:off x="0" y="0"/>
          <a:ext cx="0" cy="0"/>
          <a:chOff x="0" y="0"/>
          <a:chExt cx="0" cy="0"/>
        </a:xfrm>
      </p:grpSpPr>
      <p:grpSp>
        <p:nvGrpSpPr>
          <p:cNvPr id="1026" name="Group 31"/>
          <p:cNvGrpSpPr>
            <a:grpSpLocks/>
          </p:cNvGrpSpPr>
          <p:nvPr/>
        </p:nvGrpSpPr>
        <p:grpSpPr bwMode="auto">
          <a:xfrm>
            <a:off x="0" y="6381750"/>
            <a:ext cx="9153525" cy="476250"/>
            <a:chOff x="0" y="6381750"/>
            <a:chExt cx="9153525" cy="476250"/>
          </a:xfrm>
        </p:grpSpPr>
        <p:sp>
          <p:nvSpPr>
            <p:cNvPr id="2" name="Rectangle 9"/>
            <p:cNvSpPr/>
            <p:nvPr userDrawn="1"/>
          </p:nvSpPr>
          <p:spPr bwMode="auto">
            <a:xfrm>
              <a:off x="0" y="6381750"/>
              <a:ext cx="9144000"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39" name="Straight Connector 10"/>
            <p:cNvCxnSpPr>
              <a:cxnSpLocks noChangeShapeType="1"/>
            </p:cNvCxnSpPr>
            <p:nvPr userDrawn="1"/>
          </p:nvCxnSpPr>
          <p:spPr bwMode="auto">
            <a:xfrm>
              <a:off x="9525" y="65278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3" name="Rectangle 11"/>
            <p:cNvSpPr/>
            <p:nvPr userDrawn="1"/>
          </p:nvSpPr>
          <p:spPr bwMode="auto">
            <a:xfrm>
              <a:off x="0" y="6381750"/>
              <a:ext cx="914400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27" name="Group 25"/>
          <p:cNvGrpSpPr>
            <a:grpSpLocks/>
          </p:cNvGrpSpPr>
          <p:nvPr/>
        </p:nvGrpSpPr>
        <p:grpSpPr bwMode="auto">
          <a:xfrm>
            <a:off x="0" y="0"/>
            <a:ext cx="9144000" cy="1181100"/>
            <a:chOff x="0" y="0"/>
            <a:chExt cx="9144000" cy="1181100"/>
          </a:xfrm>
        </p:grpSpPr>
        <p:grpSp>
          <p:nvGrpSpPr>
            <p:cNvPr id="1033" name="Group 24"/>
            <p:cNvGrpSpPr>
              <a:grpSpLocks/>
            </p:cNvGrpSpPr>
            <p:nvPr userDrawn="1"/>
          </p:nvGrpSpPr>
          <p:grpSpPr bwMode="auto">
            <a:xfrm>
              <a:off x="0" y="234950"/>
              <a:ext cx="9144000" cy="946150"/>
              <a:chOff x="0" y="234950"/>
              <a:chExt cx="9144000" cy="946150"/>
            </a:xfrm>
          </p:grpSpPr>
          <p:sp>
            <p:nvSpPr>
              <p:cNvPr id="5" name="Rectangle 4"/>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036" name="Picture 16" descr="Mohawklogo.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7"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8" name="Rectangle 7"/>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sp>
        <p:nvSpPr>
          <p:cNvPr id="1028" name="Title Placeholder 1"/>
          <p:cNvSpPr>
            <a:spLocks noGrp="1"/>
          </p:cNvSpPr>
          <p:nvPr>
            <p:ph type="title"/>
          </p:nvPr>
        </p:nvSpPr>
        <p:spPr bwMode="auto">
          <a:xfrm>
            <a:off x="1952625" y="314325"/>
            <a:ext cx="67437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9" name="Text Placeholder 2"/>
          <p:cNvSpPr>
            <a:spLocks noGrp="1"/>
          </p:cNvSpPr>
          <p:nvPr>
            <p:ph type="body" idx="1"/>
          </p:nvPr>
        </p:nvSpPr>
        <p:spPr bwMode="auto">
          <a:xfrm>
            <a:off x="473075" y="1487488"/>
            <a:ext cx="8223250" cy="48180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2"/>
          </p:nvPr>
        </p:nvSpPr>
        <p:spPr>
          <a:xfrm>
            <a:off x="457200" y="6515100"/>
            <a:ext cx="2133600" cy="3048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Times New Roman" pitchFamily="18" charset="0"/>
              </a:defRPr>
            </a:lvl1pPr>
          </a:lstStyle>
          <a:p>
            <a:pPr>
              <a:defRPr/>
            </a:pPr>
            <a:endParaRPr lang="en-US"/>
          </a:p>
        </p:txBody>
      </p:sp>
      <p:sp>
        <p:nvSpPr>
          <p:cNvPr id="6" name="Footer Placeholder 3"/>
          <p:cNvSpPr>
            <a:spLocks noGrp="1"/>
          </p:cNvSpPr>
          <p:nvPr>
            <p:ph type="ftr" sz="quarter" idx="3"/>
          </p:nvPr>
        </p:nvSpPr>
        <p:spPr>
          <a:xfrm>
            <a:off x="3124200" y="6515100"/>
            <a:ext cx="2895600" cy="295275"/>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mn-cs"/>
              </a:defRPr>
            </a:lvl1pPr>
          </a:lstStyle>
          <a:p>
            <a:pPr>
              <a:defRPr/>
            </a:pPr>
            <a:endParaRPr lang="en-US"/>
          </a:p>
        </p:txBody>
      </p:sp>
      <p:sp>
        <p:nvSpPr>
          <p:cNvPr id="7" name="Slide Number Placeholder 4"/>
          <p:cNvSpPr>
            <a:spLocks noGrp="1"/>
          </p:cNvSpPr>
          <p:nvPr>
            <p:ph type="sldNum" sz="quarter" idx="4"/>
          </p:nvPr>
        </p:nvSpPr>
        <p:spPr>
          <a:xfrm>
            <a:off x="6553200" y="6515100"/>
            <a:ext cx="2133600" cy="2921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bg1"/>
                </a:solidFill>
                <a:latin typeface="Georgia" panose="02040502050405020303" pitchFamily="18" charset="0"/>
                <a:ea typeface="MS PGothic" panose="020B0600070205080204" pitchFamily="34" charset="-128"/>
              </a:defRPr>
            </a:lvl1pPr>
          </a:lstStyle>
          <a:p>
            <a:pPr>
              <a:defRPr/>
            </a:pPr>
            <a:fld id="{4097DC36-F9E4-46B1-9A75-6478673EED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9704" r:id="rId1"/>
    <p:sldLayoutId id="2147489705" r:id="rId2"/>
    <p:sldLayoutId id="2147489706" r:id="rId3"/>
    <p:sldLayoutId id="2147489707" r:id="rId4"/>
    <p:sldLayoutId id="2147489708" r:id="rId5"/>
    <p:sldLayoutId id="2147489709" r:id="rId6"/>
    <p:sldLayoutId id="2147489710" r:id="rId7"/>
    <p:sldLayoutId id="2147489711" r:id="rId8"/>
    <p:sldLayoutId id="2147489712" r:id="rId9"/>
    <p:sldLayoutId id="2147489713" r:id="rId10"/>
    <p:sldLayoutId id="2147489714" r:id="rId11"/>
    <p:sldLayoutId id="2147489715" r:id="rId12"/>
    <p:sldLayoutId id="2147489716" r:id="rId13"/>
  </p:sldLayoutIdLst>
  <p:transition spd="slow">
    <p:checker/>
  </p:transition>
  <p:hf hdr="0" ftr="0" dt="0"/>
  <p:txStyles>
    <p:titleStyle>
      <a:lvl1pPr algn="l" rtl="0" eaLnBrk="0" fontAlgn="base" hangingPunct="0">
        <a:lnSpc>
          <a:spcPts val="2600"/>
        </a:lnSpc>
        <a:spcBef>
          <a:spcPct val="0"/>
        </a:spcBef>
        <a:spcAft>
          <a:spcPct val="0"/>
        </a:spcAft>
        <a:defRPr sz="2800" kern="1200">
          <a:solidFill>
            <a:srgbClr val="7F7F7F"/>
          </a:solidFill>
          <a:latin typeface="Georgia" pitchFamily="18" charset="0"/>
          <a:ea typeface="ＭＳ Ｐゴシック" panose="020B0600070205080204" pitchFamily="34" charset="-128"/>
          <a:cs typeface="Arial" pitchFamily="34" charset="0"/>
        </a:defRPr>
      </a:lvl1pPr>
      <a:lvl2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600"/>
        </a:lnSpc>
        <a:spcBef>
          <a:spcPct val="0"/>
        </a:spcBef>
        <a:spcAft>
          <a:spcPct val="0"/>
        </a:spcAft>
        <a:defRPr sz="3200" b="1">
          <a:solidFill>
            <a:schemeClr val="bg1"/>
          </a:solidFill>
          <a:latin typeface="Arial Narrow" pitchFamily="34" charset="0"/>
        </a:defRPr>
      </a:lvl6pPr>
      <a:lvl7pPr marL="914400" algn="l" rtl="0" eaLnBrk="1" fontAlgn="base" hangingPunct="1">
        <a:lnSpc>
          <a:spcPts val="3600"/>
        </a:lnSpc>
        <a:spcBef>
          <a:spcPct val="0"/>
        </a:spcBef>
        <a:spcAft>
          <a:spcPct val="0"/>
        </a:spcAft>
        <a:defRPr sz="3200" b="1">
          <a:solidFill>
            <a:schemeClr val="bg1"/>
          </a:solidFill>
          <a:latin typeface="Arial Narrow" pitchFamily="34" charset="0"/>
        </a:defRPr>
      </a:lvl7pPr>
      <a:lvl8pPr marL="1371600" algn="l" rtl="0" eaLnBrk="1" fontAlgn="base" hangingPunct="1">
        <a:lnSpc>
          <a:spcPts val="3600"/>
        </a:lnSpc>
        <a:spcBef>
          <a:spcPct val="0"/>
        </a:spcBef>
        <a:spcAft>
          <a:spcPct val="0"/>
        </a:spcAft>
        <a:defRPr sz="3200" b="1">
          <a:solidFill>
            <a:schemeClr val="bg1"/>
          </a:solidFill>
          <a:latin typeface="Arial Narrow" pitchFamily="34" charset="0"/>
        </a:defRPr>
      </a:lvl8pPr>
      <a:lvl9pPr marL="1828800" algn="l" rtl="0" eaLnBrk="1" fontAlgn="base" hangingPunct="1">
        <a:lnSpc>
          <a:spcPts val="3600"/>
        </a:lnSpc>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ts val="600"/>
        </a:spcBef>
        <a:spcAft>
          <a:spcPts val="600"/>
        </a:spcAft>
        <a:buClr>
          <a:srgbClr val="C00000"/>
        </a:buClr>
        <a:defRPr sz="2000" b="1" kern="1200" spc="-30">
          <a:solidFill>
            <a:srgbClr val="4A452A"/>
          </a:solidFill>
          <a:latin typeface="Times New Roman" pitchFamily="18" charset="0"/>
          <a:ea typeface="ＭＳ Ｐゴシック" panose="020B0600070205080204" pitchFamily="34" charset="-128"/>
          <a:cs typeface="Times New Roman" pitchFamily="18" charset="0"/>
        </a:defRPr>
      </a:lvl1pPr>
      <a:lvl2pPr marL="342900" indent="-176213" algn="l" rtl="0" eaLnBrk="0" fontAlgn="base" hangingPunct="0">
        <a:spcBef>
          <a:spcPts val="300"/>
        </a:spcBef>
        <a:spcAft>
          <a:spcPts val="600"/>
        </a:spcAft>
        <a:buClr>
          <a:srgbClr val="376092"/>
        </a:buClr>
        <a:buFont typeface="Wingdings" panose="05000000000000000000" pitchFamily="2" charset="2"/>
        <a:buChar char="§"/>
        <a:defRPr kern="1200" spc="-30">
          <a:solidFill>
            <a:srgbClr val="404040"/>
          </a:solidFill>
          <a:latin typeface="Times New Roman" pitchFamily="18" charset="0"/>
          <a:ea typeface="Times New Roman" charset="0"/>
          <a:cs typeface="Times New Roman" pitchFamily="18" charset="0"/>
        </a:defRPr>
      </a:lvl2pPr>
      <a:lvl3pPr marL="571500" indent="-173038" algn="l" rtl="0" eaLnBrk="0" fontAlgn="base" hangingPunct="0">
        <a:spcBef>
          <a:spcPts val="300"/>
        </a:spcBef>
        <a:spcAft>
          <a:spcPts val="300"/>
        </a:spcAft>
        <a:buClr>
          <a:srgbClr val="376092"/>
        </a:buClr>
        <a:buFont typeface="Wingdings" panose="05000000000000000000" pitchFamily="2" charset="2"/>
        <a:buChar char="§"/>
        <a:defRPr sz="1400" kern="1200" spc="-30">
          <a:solidFill>
            <a:srgbClr val="404040"/>
          </a:solidFill>
          <a:latin typeface="Times New Roman" pitchFamily="18" charset="0"/>
          <a:ea typeface="Times New Roman" charset="0"/>
          <a:cs typeface="Times New Roman" pitchFamily="18" charset="0"/>
        </a:defRPr>
      </a:lvl3pPr>
      <a:lvl4pPr marL="800100" indent="-168275"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4pPr>
      <a:lvl5pPr marL="1028700" indent="-165100"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6" descr="Mohawk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33350"/>
            <a:ext cx="2592387"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Rectangle 16"/>
          <p:cNvSpPr/>
          <p:nvPr/>
        </p:nvSpPr>
        <p:spPr>
          <a:xfrm flipV="1">
            <a:off x="6400800" y="3240088"/>
            <a:ext cx="1885950" cy="2606675"/>
          </a:xfrm>
          <a:prstGeom prst="rect">
            <a:avLst/>
          </a:prstGeom>
          <a:gradFill flip="none" rotWithShape="1">
            <a:gsLst>
              <a:gs pos="36000">
                <a:schemeClr val="bg1">
                  <a:lumMod val="8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0" name="Rectangle 119"/>
          <p:cNvSpPr/>
          <p:nvPr/>
        </p:nvSpPr>
        <p:spPr>
          <a:xfrm>
            <a:off x="0" y="1763713"/>
            <a:ext cx="255270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1" name="Rectangle 120"/>
          <p:cNvSpPr/>
          <p:nvPr/>
        </p:nvSpPr>
        <p:spPr>
          <a:xfrm>
            <a:off x="6400800" y="563563"/>
            <a:ext cx="1885950" cy="268605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3" name="Rectangle 27"/>
          <p:cNvSpPr/>
          <p:nvPr/>
        </p:nvSpPr>
        <p:spPr>
          <a:xfrm>
            <a:off x="8362950" y="1763713"/>
            <a:ext cx="78105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055" name="Title Placeholder 1"/>
          <p:cNvSpPr>
            <a:spLocks noGrp="1"/>
          </p:cNvSpPr>
          <p:nvPr>
            <p:ph type="title"/>
          </p:nvPr>
        </p:nvSpPr>
        <p:spPr bwMode="auto">
          <a:xfrm>
            <a:off x="693738" y="4689475"/>
            <a:ext cx="50768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12" name="Rectangle 11"/>
          <p:cNvSpPr/>
          <p:nvPr/>
        </p:nvSpPr>
        <p:spPr>
          <a:xfrm>
            <a:off x="2662238" y="1763713"/>
            <a:ext cx="3673475"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2057" name="Group 33"/>
          <p:cNvGrpSpPr>
            <a:grpSpLocks/>
          </p:cNvGrpSpPr>
          <p:nvPr/>
        </p:nvGrpSpPr>
        <p:grpSpPr bwMode="auto">
          <a:xfrm>
            <a:off x="0" y="6143625"/>
            <a:ext cx="9153525" cy="714375"/>
            <a:chOff x="0" y="6143625"/>
            <a:chExt cx="9153525" cy="714375"/>
          </a:xfrm>
        </p:grpSpPr>
        <p:sp>
          <p:nvSpPr>
            <p:cNvPr id="4106" name="Rectangle 17"/>
            <p:cNvSpPr>
              <a:spLocks noChangeArrowheads="1"/>
            </p:cNvSpPr>
            <p:nvPr/>
          </p:nvSpPr>
          <p:spPr bwMode="auto">
            <a:xfrm>
              <a:off x="0" y="6143625"/>
              <a:ext cx="9144000" cy="714375"/>
            </a:xfrm>
            <a:prstGeom prst="rect">
              <a:avLst/>
            </a:prstGeom>
            <a:solidFill>
              <a:srgbClr val="741616"/>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cxnSp>
          <p:nvCxnSpPr>
            <p:cNvPr id="2059" name="Straight Connector 21"/>
            <p:cNvCxnSpPr>
              <a:cxnSpLocks noChangeShapeType="1"/>
            </p:cNvCxnSpPr>
            <p:nvPr/>
          </p:nvCxnSpPr>
          <p:spPr bwMode="auto">
            <a:xfrm>
              <a:off x="9525" y="6362700"/>
              <a:ext cx="9144000" cy="1588"/>
            </a:xfrm>
            <a:prstGeom prst="line">
              <a:avLst/>
            </a:prstGeom>
            <a:noFill/>
            <a:ln w="19050" cap="rnd">
              <a:solidFill>
                <a:srgbClr val="FFFFFF"/>
              </a:solidFill>
              <a:prstDash val="sysDot"/>
              <a:round/>
              <a:headEnd/>
              <a:tailEnd/>
            </a:ln>
            <a:extLst>
              <a:ext uri="{909E8E84-426E-40DD-AFC4-6F175D3DCCD1}">
                <a14:hiddenFill xmlns:a14="http://schemas.microsoft.com/office/drawing/2010/main">
                  <a:noFill/>
                </a14:hiddenFill>
              </a:ext>
            </a:extLst>
          </p:spPr>
        </p:cxnSp>
        <p:sp>
          <p:nvSpPr>
            <p:cNvPr id="4108" name="Rectangle 19"/>
            <p:cNvSpPr>
              <a:spLocks noChangeArrowheads="1"/>
            </p:cNvSpPr>
            <p:nvPr userDrawn="1"/>
          </p:nvSpPr>
          <p:spPr bwMode="auto">
            <a:xfrm>
              <a:off x="0" y="6143625"/>
              <a:ext cx="9144000" cy="152400"/>
            </a:xfrm>
            <a:prstGeom prst="rect">
              <a:avLst/>
            </a:prstGeom>
            <a:solidFill>
              <a:srgbClr val="3F3F3F"/>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grpSp>
    </p:spTree>
  </p:cSld>
  <p:clrMap bg1="lt1" tx1="dk1" bg2="lt2" tx2="dk2" accent1="accent1" accent2="accent2" accent3="accent3" accent4="accent4" accent5="accent5" accent6="accent6" hlink="hlink" folHlink="folHlink"/>
  <p:sldLayoutIdLst>
    <p:sldLayoutId id="2147489717" r:id="rId1"/>
  </p:sldLayoutIdLst>
  <p:transition spd="slow">
    <p:checker/>
  </p:transition>
  <p:hf hdr="0" ftr="0" dt="0"/>
  <p:txStyles>
    <p:titleStyle>
      <a:lvl1pPr algn="l" rtl="0" eaLnBrk="0" fontAlgn="base" hangingPunct="0">
        <a:lnSpc>
          <a:spcPts val="3500"/>
        </a:lnSpc>
        <a:spcBef>
          <a:spcPct val="0"/>
        </a:spcBef>
        <a:spcAft>
          <a:spcPct val="0"/>
        </a:spcAft>
        <a:defRPr lang="en-US" sz="2800" dirty="0">
          <a:solidFill>
            <a:srgbClr val="7F7F7F"/>
          </a:solidFill>
          <a:latin typeface="Georgia" pitchFamily="18" charset="0"/>
          <a:ea typeface="ＭＳ Ｐゴシック" panose="020B0600070205080204" pitchFamily="34" charset="-128"/>
          <a:cs typeface="+mj-cs"/>
        </a:defRPr>
      </a:lvl1pPr>
      <a:lvl2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500"/>
        </a:lnSpc>
        <a:spcBef>
          <a:spcPct val="0"/>
        </a:spcBef>
        <a:spcAft>
          <a:spcPct val="0"/>
        </a:spcAft>
        <a:defRPr sz="3300" b="1">
          <a:solidFill>
            <a:schemeClr val="bg2"/>
          </a:solidFill>
          <a:latin typeface="Arial" charset="0"/>
          <a:cs typeface="Arial" charset="0"/>
        </a:defRPr>
      </a:lvl6pPr>
      <a:lvl7pPr marL="914400" algn="l" rtl="0" eaLnBrk="1" fontAlgn="base" hangingPunct="1">
        <a:lnSpc>
          <a:spcPts val="3500"/>
        </a:lnSpc>
        <a:spcBef>
          <a:spcPct val="0"/>
        </a:spcBef>
        <a:spcAft>
          <a:spcPct val="0"/>
        </a:spcAft>
        <a:defRPr sz="3300" b="1">
          <a:solidFill>
            <a:schemeClr val="bg2"/>
          </a:solidFill>
          <a:latin typeface="Arial" charset="0"/>
          <a:cs typeface="Arial" charset="0"/>
        </a:defRPr>
      </a:lvl7pPr>
      <a:lvl8pPr marL="1371600" algn="l" rtl="0" eaLnBrk="1" fontAlgn="base" hangingPunct="1">
        <a:lnSpc>
          <a:spcPts val="3500"/>
        </a:lnSpc>
        <a:spcBef>
          <a:spcPct val="0"/>
        </a:spcBef>
        <a:spcAft>
          <a:spcPct val="0"/>
        </a:spcAft>
        <a:defRPr sz="3300" b="1">
          <a:solidFill>
            <a:schemeClr val="bg2"/>
          </a:solidFill>
          <a:latin typeface="Arial" charset="0"/>
          <a:cs typeface="Arial" charset="0"/>
        </a:defRPr>
      </a:lvl8pPr>
      <a:lvl9pPr marL="1828800" algn="l" rtl="0" eaLnBrk="1" fontAlgn="base" hangingPunct="1">
        <a:lnSpc>
          <a:spcPts val="3500"/>
        </a:lnSpc>
        <a:spcBef>
          <a:spcPct val="0"/>
        </a:spcBef>
        <a:spcAft>
          <a:spcPct val="0"/>
        </a:spcAft>
        <a:defRPr sz="3300" b="1">
          <a:solidFill>
            <a:schemeClr val="bg2"/>
          </a:solidFill>
          <a:latin typeface="Arial" charset="0"/>
          <a:cs typeface="Arial" charset="0"/>
        </a:defRPr>
      </a:lvl9pPr>
    </p:titleStyle>
    <p:bodyStyle>
      <a:lvl1pPr marL="342900" indent="-342900" algn="l" rtl="0" eaLnBrk="0" fontAlgn="base" hangingPunct="0">
        <a:spcBef>
          <a:spcPts val="600"/>
        </a:spcBef>
        <a:spcAft>
          <a:spcPts val="600"/>
        </a:spcAft>
        <a:buClr>
          <a:srgbClr val="C00000"/>
        </a:buClr>
        <a:defRPr sz="2000">
          <a:solidFill>
            <a:srgbClr val="7F7F7F"/>
          </a:solidFill>
          <a:latin typeface="Times New Roman" pitchFamily="18" charset="0"/>
          <a:ea typeface="ＭＳ Ｐゴシック" panose="020B0600070205080204" pitchFamily="34" charset="-128"/>
          <a:cs typeface="Times New Roman" pitchFamily="18" charset="0"/>
        </a:defRPr>
      </a:lvl1pPr>
      <a:lvl2pPr marL="282575" indent="-115888" algn="l" rtl="0" eaLnBrk="0" fontAlgn="base" hangingPunct="0">
        <a:spcBef>
          <a:spcPts val="600"/>
        </a:spcBef>
        <a:spcAft>
          <a:spcPts val="600"/>
        </a:spcAft>
        <a:buClr>
          <a:srgbClr val="C00000"/>
        </a:buClr>
        <a:buFont typeface="Wingdings" panose="05000000000000000000" pitchFamily="2" charset="2"/>
        <a:buChar char="§"/>
        <a:defRPr sz="1500">
          <a:solidFill>
            <a:schemeClr val="bg1"/>
          </a:solidFill>
          <a:latin typeface="+mn-lt"/>
          <a:ea typeface="ＭＳ Ｐゴシック" panose="020B0600070205080204" pitchFamily="34" charset="-128"/>
          <a:cs typeface="+mn-cs"/>
        </a:defRPr>
      </a:lvl2pPr>
      <a:lvl3pPr marL="515938" indent="-117475" algn="l" rtl="0" eaLnBrk="0" fontAlgn="base" hangingPunct="0">
        <a:spcBef>
          <a:spcPts val="600"/>
        </a:spcBef>
        <a:spcAft>
          <a:spcPts val="600"/>
        </a:spcAft>
        <a:buClr>
          <a:srgbClr val="C00000"/>
        </a:buClr>
        <a:buFont typeface="Arial" panose="020B0604020202020204" pitchFamily="34" charset="0"/>
        <a:buChar char="•"/>
        <a:defRPr sz="1400">
          <a:solidFill>
            <a:schemeClr val="bg1"/>
          </a:solidFill>
          <a:latin typeface="+mn-lt"/>
          <a:ea typeface="Arial" charset="0"/>
          <a:cs typeface="+mn-cs"/>
        </a:defRPr>
      </a:lvl3pPr>
      <a:lvl4pPr marL="747713" indent="-115888" algn="l" rtl="0" eaLnBrk="0" fontAlgn="base" hangingPunct="0">
        <a:spcBef>
          <a:spcPts val="600"/>
        </a:spcBef>
        <a:spcAft>
          <a:spcPts val="600"/>
        </a:spcAft>
        <a:buClr>
          <a:srgbClr val="C00000"/>
        </a:buClr>
        <a:buFont typeface="Arial" panose="020B0604020202020204" pitchFamily="34" charset="0"/>
        <a:buChar char="–"/>
        <a:defRPr sz="1200">
          <a:solidFill>
            <a:schemeClr val="bg1"/>
          </a:solidFill>
          <a:latin typeface="+mn-lt"/>
          <a:ea typeface="Arial" charset="0"/>
          <a:cs typeface="+mn-cs"/>
        </a:defRPr>
      </a:lvl4pPr>
      <a:lvl5pPr marL="965200" indent="-101600" algn="l" rtl="0" eaLnBrk="0" fontAlgn="base" hangingPunct="0">
        <a:spcBef>
          <a:spcPts val="600"/>
        </a:spcBef>
        <a:spcAft>
          <a:spcPts val="600"/>
        </a:spcAft>
        <a:buClr>
          <a:srgbClr val="C00000"/>
        </a:buClr>
        <a:buFont typeface="Arial" panose="020B0604020202020204" pitchFamily="34" charset="0"/>
        <a:buChar char="»"/>
        <a:defRPr sz="1100">
          <a:solidFill>
            <a:schemeClr val="bg1"/>
          </a:solidFill>
          <a:latin typeface="+mn-lt"/>
          <a:ea typeface="Arial" charset="0"/>
          <a:cs typeface="+mn-cs"/>
        </a:defRPr>
      </a:lvl5pPr>
      <a:lvl6pPr marL="14224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6pPr>
      <a:lvl7pPr marL="18796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7pPr>
      <a:lvl8pPr marL="23368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8pPr>
      <a:lvl9pPr marL="27940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52400" y="2971800"/>
            <a:ext cx="4999038" cy="1295400"/>
          </a:xfrm>
        </p:spPr>
        <p:txBody>
          <a:bodyPr anchor="ctr"/>
          <a:lstStyle/>
          <a:p>
            <a:pPr eaLnBrk="1" hangingPunct="1">
              <a:defRPr/>
            </a:pPr>
            <a:r>
              <a:rPr lang="en-US" b="1" dirty="0">
                <a:solidFill>
                  <a:srgbClr val="741616"/>
                </a:solidFill>
                <a:latin typeface="Bookman Old Style"/>
                <a:ea typeface="+mj-ea"/>
                <a:cs typeface="Bookman Old Style"/>
              </a:rPr>
              <a:t>MHK Claims Scoring Predictive Analytics </a:t>
            </a:r>
            <a:br>
              <a:rPr lang="en-US" dirty="0">
                <a:solidFill>
                  <a:srgbClr val="741616"/>
                </a:solidFill>
                <a:latin typeface="Bookman Old Style"/>
                <a:ea typeface="+mj-ea"/>
                <a:cs typeface="Bookman Old Style"/>
              </a:rPr>
            </a:br>
            <a:r>
              <a:rPr lang="en-US" dirty="0">
                <a:solidFill>
                  <a:srgbClr val="741616"/>
                </a:solidFill>
                <a:latin typeface="Bookman Old Style"/>
                <a:ea typeface="+mj-ea"/>
                <a:cs typeface="Bookman Old Style"/>
              </a:rPr>
              <a:t>- Update</a:t>
            </a:r>
          </a:p>
        </p:txBody>
      </p:sp>
      <p:cxnSp>
        <p:nvCxnSpPr>
          <p:cNvPr id="5" name="Straight Connector 4"/>
          <p:cNvCxnSpPr/>
          <p:nvPr/>
        </p:nvCxnSpPr>
        <p:spPr>
          <a:xfrm rot="5400000">
            <a:off x="2324101" y="723900"/>
            <a:ext cx="838200"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500"/>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25488"/>
            <a:ext cx="12366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39000" y="5257800"/>
            <a:ext cx="1589985" cy="523220"/>
          </a:xfrm>
          <a:prstGeom prst="rect">
            <a:avLst/>
          </a:prstGeom>
          <a:noFill/>
        </p:spPr>
        <p:txBody>
          <a:bodyPr wrap="square" rtlCol="0">
            <a:spAutoFit/>
          </a:bodyPr>
          <a:lstStyle/>
          <a:p>
            <a:r>
              <a:rPr lang="en-US" sz="1400" dirty="0"/>
              <a:t>December, 2017</a:t>
            </a:r>
          </a:p>
          <a:p>
            <a:r>
              <a:rPr lang="en-US" sz="1400" dirty="0"/>
              <a:t>R2</a:t>
            </a:r>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83" y="593725"/>
            <a:ext cx="6764441" cy="525212"/>
          </a:xfrm>
        </p:spPr>
        <p:txBody>
          <a:bodyPr/>
          <a:lstStyle/>
          <a:p>
            <a:r>
              <a:rPr lang="en-US" dirty="0"/>
              <a:t>Claim AI Scoring Analytics Roadmap</a:t>
            </a:r>
          </a:p>
        </p:txBody>
      </p:sp>
      <p:sp>
        <p:nvSpPr>
          <p:cNvPr id="4" name="Footer Placeholder 3"/>
          <p:cNvSpPr>
            <a:spLocks noGrp="1"/>
          </p:cNvSpPr>
          <p:nvPr>
            <p:ph type="ftr" sz="quarter" idx="10"/>
          </p:nvPr>
        </p:nvSpPr>
        <p:spPr/>
        <p:txBody>
          <a:bodyPr/>
          <a:lstStyle/>
          <a:p>
            <a:r>
              <a:rPr lang="en-US"/>
              <a:t>Mohawk Industries and IBM Confidential</a:t>
            </a:r>
            <a:endParaRPr lang="en-US" dirty="0"/>
          </a:p>
        </p:txBody>
      </p:sp>
      <p:sp>
        <p:nvSpPr>
          <p:cNvPr id="6" name="Freeform 5"/>
          <p:cNvSpPr/>
          <p:nvPr/>
        </p:nvSpPr>
        <p:spPr>
          <a:xfrm rot="21240062">
            <a:off x="1018218" y="1727340"/>
            <a:ext cx="6581592" cy="3987369"/>
          </a:xfrm>
          <a:custGeom>
            <a:avLst/>
            <a:gdLst>
              <a:gd name="connsiteX0" fmla="*/ 0 w 7941264"/>
              <a:gd name="connsiteY0" fmla="*/ 4092031 h 4092031"/>
              <a:gd name="connsiteX1" fmla="*/ 4284947 w 7941264"/>
              <a:gd name="connsiteY1" fmla="*/ 2334638 h 4092031"/>
              <a:gd name="connsiteX2" fmla="*/ 7941264 w 7941264"/>
              <a:gd name="connsiteY2" fmla="*/ 0 h 4092031"/>
            </a:gdLst>
            <a:ahLst/>
            <a:cxnLst>
              <a:cxn ang="0">
                <a:pos x="connsiteX0" y="connsiteY0"/>
              </a:cxn>
              <a:cxn ang="0">
                <a:pos x="connsiteX1" y="connsiteY1"/>
              </a:cxn>
              <a:cxn ang="0">
                <a:pos x="connsiteX2" y="connsiteY2"/>
              </a:cxn>
            </a:cxnLst>
            <a:rect l="l" t="t" r="r" b="b"/>
            <a:pathLst>
              <a:path w="7941264" h="4092031">
                <a:moveTo>
                  <a:pt x="0" y="4092031"/>
                </a:moveTo>
                <a:cubicBezTo>
                  <a:pt x="1480701" y="3554337"/>
                  <a:pt x="2961403" y="3016643"/>
                  <a:pt x="4284947" y="2334638"/>
                </a:cubicBezTo>
                <a:cubicBezTo>
                  <a:pt x="5608491" y="1652633"/>
                  <a:pt x="7941264" y="0"/>
                  <a:pt x="7941264" y="0"/>
                </a:cubicBezTo>
              </a:path>
            </a:pathLst>
          </a:custGeom>
          <a:ln w="254000">
            <a:solidFill>
              <a:schemeClr val="accent1">
                <a:lumMod val="40000"/>
                <a:lumOff val="60000"/>
                <a:alpha val="75000"/>
              </a:schemeClr>
            </a:solidFill>
            <a:tailEnd type="stealth" w="med" len="sm"/>
          </a:ln>
        </p:spPr>
        <p:style>
          <a:lnRef idx="1">
            <a:schemeClr val="accent2"/>
          </a:lnRef>
          <a:fillRef idx="0">
            <a:schemeClr val="accent2"/>
          </a:fillRef>
          <a:effectRef idx="0">
            <a:schemeClr val="accent2"/>
          </a:effectRef>
          <a:fontRef idx="minor">
            <a:schemeClr val="tx1"/>
          </a:fontRef>
        </p:style>
        <p:txBody>
          <a:bodyPr lIns="121917" tIns="60958" rIns="121917" bIns="60958" rtlCol="0" anchor="ctr"/>
          <a:lstStyle/>
          <a:p>
            <a:pPr algn="ctr"/>
            <a:endParaRPr lang="en-AU"/>
          </a:p>
        </p:txBody>
      </p:sp>
      <p:sp>
        <p:nvSpPr>
          <p:cNvPr id="7" name="Oval 16"/>
          <p:cNvSpPr>
            <a:spLocks noChangeArrowheads="1"/>
          </p:cNvSpPr>
          <p:nvPr/>
        </p:nvSpPr>
        <p:spPr bwMode="gray">
          <a:xfrm rot="284015">
            <a:off x="2971515" y="478224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8" name="Text Box 15"/>
          <p:cNvSpPr txBox="1">
            <a:spLocks noChangeArrowheads="1"/>
          </p:cNvSpPr>
          <p:nvPr/>
        </p:nvSpPr>
        <p:spPr bwMode="gray">
          <a:xfrm>
            <a:off x="3806440" y="4824508"/>
            <a:ext cx="4371001" cy="344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of Claim Scoring</a:t>
            </a:r>
            <a:endParaRPr lang="en-AU" altLang="en-US" sz="1600" b="1" dirty="0">
              <a:solidFill>
                <a:srgbClr val="003F69"/>
              </a:solidFill>
              <a:latin typeface="Arial" pitchFamily="34" charset="0"/>
              <a:cs typeface="Arial" pitchFamily="34" charset="0"/>
            </a:endParaRPr>
          </a:p>
        </p:txBody>
      </p:sp>
      <p:sp>
        <p:nvSpPr>
          <p:cNvPr id="9" name="Oval 20"/>
          <p:cNvSpPr>
            <a:spLocks noChangeArrowheads="1"/>
          </p:cNvSpPr>
          <p:nvPr/>
        </p:nvSpPr>
        <p:spPr bwMode="gray">
          <a:xfrm rot="284015">
            <a:off x="2482355" y="5131634"/>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0" name="Text Box 15"/>
          <p:cNvSpPr txBox="1">
            <a:spLocks noChangeArrowheads="1"/>
          </p:cNvSpPr>
          <p:nvPr/>
        </p:nvSpPr>
        <p:spPr bwMode="gray">
          <a:xfrm>
            <a:off x="5399278" y="3699095"/>
            <a:ext cx="2058476" cy="36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II </a:t>
            </a:r>
            <a:endParaRPr lang="en-AU" altLang="en-US" sz="1600" b="1" dirty="0">
              <a:solidFill>
                <a:srgbClr val="003F69"/>
              </a:solidFill>
              <a:latin typeface="Arial" pitchFamily="34" charset="0"/>
              <a:cs typeface="Arial" pitchFamily="34" charset="0"/>
            </a:endParaRPr>
          </a:p>
        </p:txBody>
      </p:sp>
      <p:sp>
        <p:nvSpPr>
          <p:cNvPr id="11" name="Rounded Rectangle 10"/>
          <p:cNvSpPr/>
          <p:nvPr/>
        </p:nvSpPr>
        <p:spPr>
          <a:xfrm>
            <a:off x="54433" y="5996343"/>
            <a:ext cx="1190167" cy="442557"/>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AU" sz="1400" b="1" dirty="0">
                <a:solidFill>
                  <a:schemeClr val="tx1"/>
                </a:solidFill>
              </a:rPr>
              <a:t>Roadmap</a:t>
            </a:r>
          </a:p>
        </p:txBody>
      </p:sp>
      <p:sp>
        <p:nvSpPr>
          <p:cNvPr id="12" name="Text Box 15"/>
          <p:cNvSpPr txBox="1">
            <a:spLocks noChangeArrowheads="1"/>
          </p:cNvSpPr>
          <p:nvPr/>
        </p:nvSpPr>
        <p:spPr bwMode="gray">
          <a:xfrm>
            <a:off x="2842419" y="2653462"/>
            <a:ext cx="2029794" cy="415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Improved Analytics</a:t>
            </a:r>
          </a:p>
        </p:txBody>
      </p:sp>
      <p:sp>
        <p:nvSpPr>
          <p:cNvPr id="13" name="Text Box 15"/>
          <p:cNvSpPr txBox="1">
            <a:spLocks noChangeArrowheads="1"/>
          </p:cNvSpPr>
          <p:nvPr/>
        </p:nvSpPr>
        <p:spPr bwMode="gray">
          <a:xfrm>
            <a:off x="169331" y="4627472"/>
            <a:ext cx="2134025" cy="571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Recommended Use Cases Prioritized</a:t>
            </a:r>
          </a:p>
        </p:txBody>
      </p:sp>
      <p:sp>
        <p:nvSpPr>
          <p:cNvPr id="14" name="Oval 16"/>
          <p:cNvSpPr>
            <a:spLocks noChangeArrowheads="1"/>
          </p:cNvSpPr>
          <p:nvPr/>
        </p:nvSpPr>
        <p:spPr bwMode="gray">
          <a:xfrm rot="284015">
            <a:off x="4110036" y="4109417"/>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5" name="Oval 16"/>
          <p:cNvSpPr>
            <a:spLocks noChangeArrowheads="1"/>
          </p:cNvSpPr>
          <p:nvPr/>
        </p:nvSpPr>
        <p:spPr bwMode="gray">
          <a:xfrm rot="284015">
            <a:off x="6338254" y="218239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cxnSp>
        <p:nvCxnSpPr>
          <p:cNvPr id="16" name="Curved Connector 15"/>
          <p:cNvCxnSpPr>
            <a:stCxn id="12" idx="2"/>
            <a:endCxn id="30" idx="2"/>
          </p:cNvCxnSpPr>
          <p:nvPr/>
        </p:nvCxnSpPr>
        <p:spPr>
          <a:xfrm rot="16200000" flipH="1">
            <a:off x="3898308" y="3028124"/>
            <a:ext cx="698739" cy="780722"/>
          </a:xfrm>
          <a:prstGeom prst="curvedConnector2">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17" name="Text Box 6"/>
          <p:cNvSpPr txBox="1">
            <a:spLocks noChangeArrowheads="1"/>
          </p:cNvSpPr>
          <p:nvPr/>
        </p:nvSpPr>
        <p:spPr bwMode="gray">
          <a:xfrm>
            <a:off x="2473745" y="5537672"/>
            <a:ext cx="3524480" cy="330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Claims Data Retrieval</a:t>
            </a:r>
          </a:p>
        </p:txBody>
      </p:sp>
      <p:cxnSp>
        <p:nvCxnSpPr>
          <p:cNvPr id="18" name="Straight Connector 17"/>
          <p:cNvCxnSpPr/>
          <p:nvPr/>
        </p:nvCxnSpPr>
        <p:spPr>
          <a:xfrm>
            <a:off x="8792269" y="2462917"/>
            <a:ext cx="239479" cy="320692"/>
          </a:xfrm>
          <a:prstGeom prst="line">
            <a:avLst/>
          </a:prstGeom>
          <a:ln w="76200" cmpd="sng">
            <a:solidFill>
              <a:schemeClr val="bg1"/>
            </a:solidFill>
          </a:ln>
        </p:spPr>
        <p:style>
          <a:lnRef idx="1">
            <a:schemeClr val="accent2"/>
          </a:lnRef>
          <a:fillRef idx="0">
            <a:schemeClr val="accent2"/>
          </a:fillRef>
          <a:effectRef idx="0">
            <a:schemeClr val="accent2"/>
          </a:effectRef>
          <a:fontRef idx="minor">
            <a:schemeClr val="tx1"/>
          </a:fontRef>
        </p:style>
      </p:cxnSp>
      <p:sp>
        <p:nvSpPr>
          <p:cNvPr id="20" name="Oval 20"/>
          <p:cNvSpPr>
            <a:spLocks noChangeArrowheads="1"/>
          </p:cNvSpPr>
          <p:nvPr/>
        </p:nvSpPr>
        <p:spPr bwMode="gray">
          <a:xfrm rot="284015">
            <a:off x="6880193" y="16035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2" name="Oval 20"/>
          <p:cNvSpPr>
            <a:spLocks noChangeArrowheads="1"/>
          </p:cNvSpPr>
          <p:nvPr/>
        </p:nvSpPr>
        <p:spPr bwMode="gray">
          <a:xfrm rot="284015">
            <a:off x="5676868" y="2754104"/>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3" name="Oval 14"/>
          <p:cNvSpPr>
            <a:spLocks noChangeArrowheads="1"/>
          </p:cNvSpPr>
          <p:nvPr/>
        </p:nvSpPr>
        <p:spPr bwMode="gray">
          <a:xfrm rot="284015">
            <a:off x="1310857" y="5802225"/>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4" name="Text Box 6"/>
          <p:cNvSpPr txBox="1">
            <a:spLocks noChangeArrowheads="1"/>
          </p:cNvSpPr>
          <p:nvPr/>
        </p:nvSpPr>
        <p:spPr bwMode="gray">
          <a:xfrm>
            <a:off x="1709460" y="5829174"/>
            <a:ext cx="3524480" cy="244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Project Initiation</a:t>
            </a:r>
          </a:p>
        </p:txBody>
      </p:sp>
      <p:sp>
        <p:nvSpPr>
          <p:cNvPr id="25" name="Oval 20"/>
          <p:cNvSpPr>
            <a:spLocks noChangeArrowheads="1"/>
          </p:cNvSpPr>
          <p:nvPr/>
        </p:nvSpPr>
        <p:spPr bwMode="gray">
          <a:xfrm rot="284015">
            <a:off x="1918865" y="543074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6" name="Text Box 15"/>
          <p:cNvSpPr txBox="1">
            <a:spLocks noChangeArrowheads="1"/>
          </p:cNvSpPr>
          <p:nvPr/>
        </p:nvSpPr>
        <p:spPr bwMode="gray">
          <a:xfrm>
            <a:off x="5867606" y="3257606"/>
            <a:ext cx="2943168" cy="349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Advanced AI Development</a:t>
            </a:r>
            <a:endParaRPr lang="en-AU" altLang="en-US" sz="1600" b="1" dirty="0">
              <a:solidFill>
                <a:srgbClr val="003F69"/>
              </a:solidFill>
              <a:latin typeface="Arial" pitchFamily="34" charset="0"/>
              <a:cs typeface="Arial" pitchFamily="34" charset="0"/>
            </a:endParaRPr>
          </a:p>
        </p:txBody>
      </p:sp>
      <p:sp>
        <p:nvSpPr>
          <p:cNvPr id="28" name="Text Box 15"/>
          <p:cNvSpPr txBox="1">
            <a:spLocks noChangeArrowheads="1"/>
          </p:cNvSpPr>
          <p:nvPr/>
        </p:nvSpPr>
        <p:spPr bwMode="gray">
          <a:xfrm>
            <a:off x="3300678" y="5196263"/>
            <a:ext cx="3423111" cy="3557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Preliminary AI Modelling</a:t>
            </a:r>
            <a:endParaRPr lang="en-AU" altLang="en-US" sz="1600" b="1" dirty="0">
              <a:solidFill>
                <a:srgbClr val="003F69"/>
              </a:solidFill>
              <a:latin typeface="Arial" pitchFamily="34" charset="0"/>
              <a:cs typeface="Arial" pitchFamily="34" charset="0"/>
            </a:endParaRPr>
          </a:p>
        </p:txBody>
      </p:sp>
      <p:cxnSp>
        <p:nvCxnSpPr>
          <p:cNvPr id="29" name="Curved Connector 28"/>
          <p:cNvCxnSpPr>
            <a:stCxn id="13" idx="2"/>
            <a:endCxn id="23" idx="1"/>
          </p:cNvCxnSpPr>
          <p:nvPr/>
        </p:nvCxnSpPr>
        <p:spPr>
          <a:xfrm rot="16200000" flipH="1">
            <a:off x="985316" y="5449692"/>
            <a:ext cx="630629" cy="128572"/>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30" name="Oval 14"/>
          <p:cNvSpPr>
            <a:spLocks noChangeArrowheads="1"/>
          </p:cNvSpPr>
          <p:nvPr/>
        </p:nvSpPr>
        <p:spPr bwMode="gray">
          <a:xfrm rot="284015">
            <a:off x="4637497" y="365792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4" name="Text Box 15"/>
          <p:cNvSpPr txBox="1">
            <a:spLocks noChangeArrowheads="1"/>
          </p:cNvSpPr>
          <p:nvPr/>
        </p:nvSpPr>
        <p:spPr bwMode="gray">
          <a:xfrm>
            <a:off x="7295052" y="1622363"/>
            <a:ext cx="1848948" cy="358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Implementation</a:t>
            </a:r>
            <a:endParaRPr lang="en-AU" altLang="en-US" sz="1600" b="1" dirty="0">
              <a:solidFill>
                <a:srgbClr val="003F69"/>
              </a:solidFill>
              <a:latin typeface="Arial" pitchFamily="34" charset="0"/>
              <a:cs typeface="Arial" pitchFamily="34" charset="0"/>
            </a:endParaRPr>
          </a:p>
        </p:txBody>
      </p:sp>
      <p:sp>
        <p:nvSpPr>
          <p:cNvPr id="35" name="Oval 16"/>
          <p:cNvSpPr>
            <a:spLocks noChangeArrowheads="1"/>
          </p:cNvSpPr>
          <p:nvPr/>
        </p:nvSpPr>
        <p:spPr bwMode="gray">
          <a:xfrm rot="284015">
            <a:off x="3596845" y="44600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6" name="Oval 16"/>
          <p:cNvSpPr>
            <a:spLocks noChangeArrowheads="1"/>
          </p:cNvSpPr>
          <p:nvPr/>
        </p:nvSpPr>
        <p:spPr bwMode="gray">
          <a:xfrm rot="284015">
            <a:off x="5186215" y="3228871"/>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8" name="Text Box 15"/>
          <p:cNvSpPr txBox="1">
            <a:spLocks noChangeArrowheads="1"/>
          </p:cNvSpPr>
          <p:nvPr/>
        </p:nvSpPr>
        <p:spPr bwMode="gray">
          <a:xfrm>
            <a:off x="6285940" y="2765404"/>
            <a:ext cx="2106500"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Business Review</a:t>
            </a:r>
            <a:endParaRPr lang="en-AU" altLang="en-US" sz="1600" b="1" dirty="0">
              <a:solidFill>
                <a:srgbClr val="003F69"/>
              </a:solidFill>
              <a:latin typeface="Arial" pitchFamily="34" charset="0"/>
              <a:cs typeface="Arial" pitchFamily="34" charset="0"/>
            </a:endParaRPr>
          </a:p>
        </p:txBody>
      </p:sp>
      <p:sp>
        <p:nvSpPr>
          <p:cNvPr id="32" name="Text Box 15"/>
          <p:cNvSpPr txBox="1">
            <a:spLocks noChangeArrowheads="1"/>
          </p:cNvSpPr>
          <p:nvPr/>
        </p:nvSpPr>
        <p:spPr bwMode="gray">
          <a:xfrm>
            <a:off x="4322577" y="4503191"/>
            <a:ext cx="3016613" cy="337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Product Data Retrieval</a:t>
            </a:r>
            <a:endParaRPr lang="en-AU" altLang="en-US" sz="1600" b="1" dirty="0">
              <a:solidFill>
                <a:srgbClr val="003F69"/>
              </a:solidFill>
              <a:latin typeface="Arial" pitchFamily="34" charset="0"/>
              <a:cs typeface="Arial" pitchFamily="34" charset="0"/>
            </a:endParaRPr>
          </a:p>
        </p:txBody>
      </p:sp>
      <p:sp>
        <p:nvSpPr>
          <p:cNvPr id="33" name="Text Box 15"/>
          <p:cNvSpPr txBox="1">
            <a:spLocks noChangeArrowheads="1"/>
          </p:cNvSpPr>
          <p:nvPr/>
        </p:nvSpPr>
        <p:spPr bwMode="gray">
          <a:xfrm>
            <a:off x="4966253" y="4096440"/>
            <a:ext cx="2735803" cy="361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Revised AI Modelling</a:t>
            </a:r>
            <a:endParaRPr lang="en-AU" altLang="en-US" sz="1600" b="1" dirty="0">
              <a:solidFill>
                <a:srgbClr val="003F69"/>
              </a:solidFill>
              <a:latin typeface="Arial" pitchFamily="34" charset="0"/>
              <a:cs typeface="Arial" pitchFamily="34" charset="0"/>
            </a:endParaRPr>
          </a:p>
        </p:txBody>
      </p:sp>
      <p:sp>
        <p:nvSpPr>
          <p:cNvPr id="37" name="Text Box 15"/>
          <p:cNvSpPr txBox="1">
            <a:spLocks noChangeArrowheads="1"/>
          </p:cNvSpPr>
          <p:nvPr/>
        </p:nvSpPr>
        <p:spPr bwMode="gray">
          <a:xfrm>
            <a:off x="2031833" y="3280957"/>
            <a:ext cx="1373411" cy="638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Preliminary Analytics</a:t>
            </a:r>
          </a:p>
        </p:txBody>
      </p:sp>
      <p:cxnSp>
        <p:nvCxnSpPr>
          <p:cNvPr id="39" name="Curved Connector 38"/>
          <p:cNvCxnSpPr>
            <a:stCxn id="37" idx="2"/>
            <a:endCxn id="7" idx="1"/>
          </p:cNvCxnSpPr>
          <p:nvPr/>
        </p:nvCxnSpPr>
        <p:spPr>
          <a:xfrm rot="16200000" flipH="1">
            <a:off x="2427365" y="4211102"/>
            <a:ext cx="889382" cy="307035"/>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Text Box 15"/>
          <p:cNvSpPr txBox="1">
            <a:spLocks noChangeArrowheads="1"/>
          </p:cNvSpPr>
          <p:nvPr/>
        </p:nvSpPr>
        <p:spPr bwMode="gray">
          <a:xfrm>
            <a:off x="6954267" y="2197207"/>
            <a:ext cx="1724735"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QA Testing </a:t>
            </a:r>
            <a:endParaRPr lang="en-AU" altLang="en-US" sz="1600" b="1" dirty="0">
              <a:solidFill>
                <a:srgbClr val="003F69"/>
              </a:solidFill>
              <a:latin typeface="Arial" pitchFamily="34" charset="0"/>
              <a:cs typeface="Arial" pitchFamily="34" charset="0"/>
            </a:endParaRPr>
          </a:p>
        </p:txBody>
      </p:sp>
      <p:sp>
        <p:nvSpPr>
          <p:cNvPr id="41" name="Text Box 15"/>
          <p:cNvSpPr txBox="1">
            <a:spLocks noChangeArrowheads="1"/>
          </p:cNvSpPr>
          <p:nvPr/>
        </p:nvSpPr>
        <p:spPr bwMode="gray">
          <a:xfrm>
            <a:off x="4392201" y="1892452"/>
            <a:ext cx="1373411" cy="36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AI Model</a:t>
            </a:r>
          </a:p>
        </p:txBody>
      </p:sp>
      <p:cxnSp>
        <p:nvCxnSpPr>
          <p:cNvPr id="42" name="Curved Connector 41"/>
          <p:cNvCxnSpPr>
            <a:stCxn id="41" idx="2"/>
            <a:endCxn id="22" idx="1"/>
          </p:cNvCxnSpPr>
          <p:nvPr/>
        </p:nvCxnSpPr>
        <p:spPr>
          <a:xfrm rot="16200000" flipH="1">
            <a:off x="5145101" y="2195345"/>
            <a:ext cx="519633" cy="652020"/>
          </a:xfrm>
          <a:prstGeom prst="curvedConnector3">
            <a:avLst>
              <a:gd name="adj1" fmla="val 50000"/>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612514"/>
      </p:ext>
    </p:extLst>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Curves</a:t>
            </a:r>
          </a:p>
        </p:txBody>
      </p:sp>
      <p:sp>
        <p:nvSpPr>
          <p:cNvPr id="2" name="Slide Number Placeholder 1"/>
          <p:cNvSpPr>
            <a:spLocks noGrp="1"/>
          </p:cNvSpPr>
          <p:nvPr>
            <p:ph type="sldNum" sz="quarter" idx="12"/>
          </p:nvPr>
        </p:nvSpPr>
        <p:spPr/>
        <p:txBody>
          <a:bodyPr/>
          <a:lstStyle/>
          <a:p>
            <a:pPr>
              <a:defRPr/>
            </a:pPr>
            <a:fld id="{B64E12CB-EE0F-47EA-813F-F73E687CC526}" type="slidenum">
              <a:rPr lang="en-US" altLang="en-US" smtClean="0"/>
              <a:pPr>
                <a:defRPr/>
              </a:pPr>
              <a:t>11</a:t>
            </a:fld>
            <a:endParaRPr lang="en-US" altLang="en-US"/>
          </a:p>
        </p:txBody>
      </p:sp>
      <p:pic>
        <p:nvPicPr>
          <p:cNvPr id="5" name="Picture 4"/>
          <p:cNvPicPr>
            <a:picLocks noChangeAspect="1"/>
          </p:cNvPicPr>
          <p:nvPr/>
        </p:nvPicPr>
        <p:blipFill>
          <a:blip r:embed="rId2"/>
          <a:stretch>
            <a:fillRect/>
          </a:stretch>
        </p:blipFill>
        <p:spPr>
          <a:xfrm>
            <a:off x="228601" y="1357313"/>
            <a:ext cx="4068410" cy="3138488"/>
          </a:xfrm>
          <a:prstGeom prst="rect">
            <a:avLst/>
          </a:prstGeom>
        </p:spPr>
      </p:pic>
      <p:pic>
        <p:nvPicPr>
          <p:cNvPr id="6" name="Picture 5"/>
          <p:cNvPicPr>
            <a:picLocks noChangeAspect="1"/>
          </p:cNvPicPr>
          <p:nvPr/>
        </p:nvPicPr>
        <p:blipFill>
          <a:blip r:embed="rId3"/>
          <a:stretch>
            <a:fillRect/>
          </a:stretch>
        </p:blipFill>
        <p:spPr>
          <a:xfrm>
            <a:off x="4316061" y="2590800"/>
            <a:ext cx="4399314" cy="3540726"/>
          </a:xfrm>
          <a:prstGeom prst="rect">
            <a:avLst/>
          </a:prstGeom>
        </p:spPr>
      </p:pic>
      <p:sp>
        <p:nvSpPr>
          <p:cNvPr id="8" name="TextBox 7"/>
          <p:cNvSpPr txBox="1"/>
          <p:nvPr/>
        </p:nvSpPr>
        <p:spPr>
          <a:xfrm>
            <a:off x="457200" y="4876800"/>
            <a:ext cx="3276599" cy="523220"/>
          </a:xfrm>
          <a:prstGeom prst="rect">
            <a:avLst/>
          </a:prstGeom>
          <a:noFill/>
        </p:spPr>
        <p:txBody>
          <a:bodyPr wrap="square" rtlCol="0">
            <a:spAutoFit/>
          </a:bodyPr>
          <a:lstStyle/>
          <a:p>
            <a:r>
              <a:rPr lang="en-US" sz="1400" dirty="0"/>
              <a:t>Fewer samples needed for Naïve Bayes method</a:t>
            </a:r>
          </a:p>
        </p:txBody>
      </p:sp>
    </p:spTree>
    <p:extLst>
      <p:ext uri="{BB962C8B-B14F-4D97-AF65-F5344CB8AC3E}">
        <p14:creationId xmlns:p14="http://schemas.microsoft.com/office/powerpoint/2010/main" val="2627244233"/>
      </p:ext>
    </p:extLst>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91000" y="1273320"/>
            <a:ext cx="4940498" cy="2646953"/>
          </a:xfrm>
          <a:prstGeom prst="rect">
            <a:avLst/>
          </a:prstGeom>
        </p:spPr>
      </p:pic>
      <p:pic>
        <p:nvPicPr>
          <p:cNvPr id="4" name="Picture 3"/>
          <p:cNvPicPr>
            <a:picLocks noChangeAspect="1"/>
          </p:cNvPicPr>
          <p:nvPr/>
        </p:nvPicPr>
        <p:blipFill>
          <a:blip r:embed="rId3"/>
          <a:stretch>
            <a:fillRect/>
          </a:stretch>
        </p:blipFill>
        <p:spPr>
          <a:xfrm>
            <a:off x="52389" y="3236989"/>
            <a:ext cx="5257799" cy="2879822"/>
          </a:xfrm>
          <a:prstGeom prst="rect">
            <a:avLst/>
          </a:prstGeom>
        </p:spPr>
      </p:pic>
      <p:sp>
        <p:nvSpPr>
          <p:cNvPr id="2" name="Title 1"/>
          <p:cNvSpPr>
            <a:spLocks noGrp="1"/>
          </p:cNvSpPr>
          <p:nvPr>
            <p:ph type="title"/>
          </p:nvPr>
        </p:nvSpPr>
        <p:spPr/>
        <p:txBody>
          <a:bodyPr/>
          <a:lstStyle/>
          <a:p>
            <a:r>
              <a:rPr lang="en-US" dirty="0"/>
              <a:t>Method Comparison (R2)</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12</a:t>
            </a:fld>
            <a:endParaRPr lang="en-US" altLang="en-US"/>
          </a:p>
        </p:txBody>
      </p:sp>
      <p:sp>
        <p:nvSpPr>
          <p:cNvPr id="6" name="TextBox 5"/>
          <p:cNvSpPr txBox="1"/>
          <p:nvPr/>
        </p:nvSpPr>
        <p:spPr>
          <a:xfrm>
            <a:off x="344091" y="1519960"/>
            <a:ext cx="3429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favor of predicting the “Paid” claims, company will loss benefits</a:t>
            </a:r>
          </a:p>
          <a:p>
            <a:pPr marL="285750" indent="-285750">
              <a:buFont typeface="Arial" panose="020B0604020202020204" pitchFamily="34" charset="0"/>
              <a:buChar char="•"/>
            </a:pPr>
            <a:r>
              <a:rPr lang="en-US" sz="1400" dirty="0"/>
              <a:t>No significant improvement is obtained by adding product features</a:t>
            </a:r>
          </a:p>
        </p:txBody>
      </p:sp>
      <p:cxnSp>
        <p:nvCxnSpPr>
          <p:cNvPr id="8" name="Straight Arrow Connector 7"/>
          <p:cNvCxnSpPr>
            <a:stCxn id="6" idx="1"/>
          </p:cNvCxnSpPr>
          <p:nvPr/>
        </p:nvCxnSpPr>
        <p:spPr>
          <a:xfrm>
            <a:off x="344091" y="1997014"/>
            <a:ext cx="494109" cy="1764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06873" y="4962525"/>
            <a:ext cx="120134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145" y="6013213"/>
            <a:ext cx="44196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SVC, NN, DT &amp; RF: Balance the binary prediction. </a:t>
            </a:r>
          </a:p>
        </p:txBody>
      </p:sp>
      <p:cxnSp>
        <p:nvCxnSpPr>
          <p:cNvPr id="19" name="Straight Arrow Connector 18"/>
          <p:cNvCxnSpPr>
            <a:stCxn id="18" idx="0"/>
            <a:endCxn id="17" idx="2"/>
          </p:cNvCxnSpPr>
          <p:nvPr/>
        </p:nvCxnSpPr>
        <p:spPr>
          <a:xfrm flipV="1">
            <a:off x="2800946" y="5419725"/>
            <a:ext cx="406598" cy="5934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Except for SVC, all other methods seem to have the testing accuracy larger than validation ones, which indicates that the models may be overfitting for ‘Paid”…need to be further improved for business purpose</a:t>
            </a:r>
          </a:p>
        </p:txBody>
      </p:sp>
      <p:cxnSp>
        <p:nvCxnSpPr>
          <p:cNvPr id="26" name="Straight Arrow Connector 25"/>
          <p:cNvCxnSpPr>
            <a:stCxn id="25" idx="0"/>
            <a:endCxn id="31" idx="2"/>
          </p:cNvCxnSpPr>
          <p:nvPr/>
        </p:nvCxnSpPr>
        <p:spPr>
          <a:xfrm flipH="1" flipV="1">
            <a:off x="5420915" y="3257140"/>
            <a:ext cx="1808560"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76798"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
        <p:nvSpPr>
          <p:cNvPr id="27" name="Rectangle 26"/>
          <p:cNvSpPr/>
          <p:nvPr/>
        </p:nvSpPr>
        <p:spPr>
          <a:xfrm>
            <a:off x="1150142" y="4962525"/>
            <a:ext cx="697706"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2315" y="2799940"/>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5457"/>
      </p:ext>
    </p:extLst>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4" name="Slide Number Placeholder 3"/>
          <p:cNvSpPr>
            <a:spLocks noGrp="1"/>
          </p:cNvSpPr>
          <p:nvPr>
            <p:ph type="sldNum" sz="quarter" idx="12"/>
          </p:nvPr>
        </p:nvSpPr>
        <p:spPr/>
        <p:txBody>
          <a:bodyPr/>
          <a:lstStyle/>
          <a:p>
            <a:pPr>
              <a:defRPr/>
            </a:pPr>
            <a:fld id="{4BB028C4-A5A0-4394-9387-A7D7A2AE1C13}" type="slidenum">
              <a:rPr lang="en-US" altLang="en-US" smtClean="0"/>
              <a:pPr>
                <a:defRPr/>
              </a:pPr>
              <a:t>13</a:t>
            </a:fld>
            <a:endParaRPr lang="en-US" altLang="en-US"/>
          </a:p>
        </p:txBody>
      </p:sp>
      <p:pic>
        <p:nvPicPr>
          <p:cNvPr id="5" name="Picture 4"/>
          <p:cNvPicPr>
            <a:picLocks noChangeAspect="1"/>
          </p:cNvPicPr>
          <p:nvPr/>
        </p:nvPicPr>
        <p:blipFill>
          <a:blip r:embed="rId2"/>
          <a:stretch>
            <a:fillRect/>
          </a:stretch>
        </p:blipFill>
        <p:spPr>
          <a:xfrm>
            <a:off x="304800" y="2590800"/>
            <a:ext cx="8201025" cy="3581400"/>
          </a:xfrm>
          <a:prstGeom prst="rect">
            <a:avLst/>
          </a:prstGeom>
        </p:spPr>
      </p:pic>
      <p:sp>
        <p:nvSpPr>
          <p:cNvPr id="6" name="Rectangle 5"/>
          <p:cNvSpPr/>
          <p:nvPr/>
        </p:nvSpPr>
        <p:spPr>
          <a:xfrm>
            <a:off x="200457" y="1432292"/>
            <a:ext cx="4191000" cy="1631216"/>
          </a:xfrm>
          <a:prstGeom prst="rect">
            <a:avLst/>
          </a:prstGeom>
        </p:spPr>
        <p:txBody>
          <a:bodyPr wrap="square">
            <a:spAutoFit/>
          </a:bodyPr>
          <a:lstStyle/>
          <a:p>
            <a:r>
              <a:rPr lang="en-US" sz="1000" dirty="0"/>
              <a:t>PC/Standard deviation/Proportion of Variance/Cumulative Proportion</a:t>
            </a:r>
          </a:p>
          <a:p>
            <a:r>
              <a:rPr lang="en-US" sz="1000" dirty="0">
                <a:solidFill>
                  <a:srgbClr val="275AD5"/>
                </a:solidFill>
              </a:rPr>
              <a:t>PC1           0.367471               0.549483              0.549483</a:t>
            </a:r>
          </a:p>
          <a:p>
            <a:r>
              <a:rPr lang="en-US" sz="1000" dirty="0">
                <a:solidFill>
                  <a:srgbClr val="275AD5"/>
                </a:solidFill>
              </a:rPr>
              <a:t>PC2           0.196869               0.157711              0.707194</a:t>
            </a:r>
          </a:p>
          <a:p>
            <a:r>
              <a:rPr lang="en-US" sz="1000" dirty="0">
                <a:solidFill>
                  <a:srgbClr val="275AD5"/>
                </a:solidFill>
              </a:rPr>
              <a:t>PC3           0.176534               0.126814              0.834008</a:t>
            </a:r>
          </a:p>
          <a:p>
            <a:r>
              <a:rPr lang="en-US" sz="1000" dirty="0">
                <a:solidFill>
                  <a:srgbClr val="275AD5"/>
                </a:solidFill>
              </a:rPr>
              <a:t>PC4           0.135046               0.074211              0.908219</a:t>
            </a:r>
          </a:p>
          <a:p>
            <a:r>
              <a:rPr lang="en-US" sz="1000" dirty="0">
                <a:solidFill>
                  <a:srgbClr val="275AD5"/>
                </a:solidFill>
              </a:rPr>
              <a:t>PC5           0.110978               0.050117              0.958336</a:t>
            </a:r>
          </a:p>
          <a:p>
            <a:r>
              <a:rPr lang="en-US" sz="1000" dirty="0"/>
              <a:t>PC6           0.095005               0.036728              0.995065</a:t>
            </a:r>
          </a:p>
          <a:p>
            <a:r>
              <a:rPr lang="en-US" sz="1000" dirty="0"/>
              <a:t>PC7           0.022163               0.001999              0.997063</a:t>
            </a:r>
          </a:p>
          <a:p>
            <a:r>
              <a:rPr lang="en-US" sz="1000" dirty="0"/>
              <a:t>PC8           0.021798               0.001934              0.998997</a:t>
            </a:r>
          </a:p>
          <a:p>
            <a:r>
              <a:rPr lang="en-US" sz="1000" dirty="0"/>
              <a:t>PC9           0.015701               0.001003              1.000000</a:t>
            </a:r>
          </a:p>
        </p:txBody>
      </p:sp>
      <p:sp>
        <p:nvSpPr>
          <p:cNvPr id="7" name="TextBox 6"/>
          <p:cNvSpPr txBox="1"/>
          <p:nvPr/>
        </p:nvSpPr>
        <p:spPr>
          <a:xfrm>
            <a:off x="3006978" y="4433188"/>
            <a:ext cx="2403222" cy="369332"/>
          </a:xfrm>
          <a:prstGeom prst="rect">
            <a:avLst/>
          </a:prstGeom>
          <a:noFill/>
        </p:spPr>
        <p:txBody>
          <a:bodyPr wrap="none" rtlCol="0">
            <a:spAutoFit/>
          </a:bodyPr>
          <a:lstStyle/>
          <a:p>
            <a:r>
              <a:rPr lang="en-US" dirty="0"/>
              <a:t>5 PCAs with 95% info</a:t>
            </a:r>
          </a:p>
        </p:txBody>
      </p:sp>
      <p:cxnSp>
        <p:nvCxnSpPr>
          <p:cNvPr id="9" name="Straight Arrow Connector 8"/>
          <p:cNvCxnSpPr>
            <a:stCxn id="7" idx="2"/>
          </p:cNvCxnSpPr>
          <p:nvPr/>
        </p:nvCxnSpPr>
        <p:spPr>
          <a:xfrm>
            <a:off x="4208589" y="4802520"/>
            <a:ext cx="668211" cy="68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657600" y="1637571"/>
            <a:ext cx="5321748" cy="2369935"/>
          </a:xfrm>
          <a:prstGeom prst="rect">
            <a:avLst/>
          </a:prstGeom>
        </p:spPr>
      </p:pic>
      <p:sp>
        <p:nvSpPr>
          <p:cNvPr id="10" name="TextBox 9"/>
          <p:cNvSpPr txBox="1"/>
          <p:nvPr/>
        </p:nvSpPr>
        <p:spPr>
          <a:xfrm>
            <a:off x="4336039" y="1898519"/>
            <a:ext cx="1518364" cy="307777"/>
          </a:xfrm>
          <a:prstGeom prst="rect">
            <a:avLst/>
          </a:prstGeom>
          <a:noFill/>
        </p:spPr>
        <p:txBody>
          <a:bodyPr wrap="none" rtlCol="0">
            <a:spAutoFit/>
          </a:bodyPr>
          <a:lstStyle/>
          <a:p>
            <a:r>
              <a:rPr lang="en-US" sz="1400" dirty="0"/>
              <a:t>No clear clusters</a:t>
            </a:r>
          </a:p>
        </p:txBody>
      </p:sp>
    </p:spTree>
    <p:extLst>
      <p:ext uri="{BB962C8B-B14F-4D97-AF65-F5344CB8AC3E}">
        <p14:creationId xmlns:p14="http://schemas.microsoft.com/office/powerpoint/2010/main" val="2811017240"/>
      </p:ext>
    </p:extLst>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(R1) – </a:t>
            </a:r>
            <a:r>
              <a:rPr lang="en-US" sz="2400" dirty="0"/>
              <a:t>Customer data only</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14</a:t>
            </a:fld>
            <a:endParaRPr lang="en-US" altLang="en-US"/>
          </a:p>
        </p:txBody>
      </p:sp>
      <p:graphicFrame>
        <p:nvGraphicFramePr>
          <p:cNvPr id="4" name="Table 3"/>
          <p:cNvGraphicFramePr>
            <a:graphicFrameLocks noGrp="1"/>
          </p:cNvGraphicFramePr>
          <p:nvPr>
            <p:extLst/>
          </p:nvPr>
        </p:nvGraphicFramePr>
        <p:xfrm>
          <a:off x="152403" y="1371600"/>
          <a:ext cx="8851617" cy="3611880"/>
        </p:xfrm>
        <a:graphic>
          <a:graphicData uri="http://schemas.openxmlformats.org/drawingml/2006/table">
            <a:tbl>
              <a:tblPr firstRow="1" bandRow="1">
                <a:tableStyleId>{5C22544A-7EE6-4342-B048-85BDC9FD1C3A}</a:tableStyleId>
              </a:tblPr>
              <a:tblGrid>
                <a:gridCol w="1142997">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883590">
                  <a:extLst>
                    <a:ext uri="{9D8B030D-6E8A-4147-A177-3AD203B41FA5}">
                      <a16:colId xmlns:a16="http://schemas.microsoft.com/office/drawing/2014/main" val="2219133877"/>
                    </a:ext>
                  </a:extLst>
                </a:gridCol>
                <a:gridCol w="620279">
                  <a:extLst>
                    <a:ext uri="{9D8B030D-6E8A-4147-A177-3AD203B41FA5}">
                      <a16:colId xmlns:a16="http://schemas.microsoft.com/office/drawing/2014/main" val="737250293"/>
                    </a:ext>
                  </a:extLst>
                </a:gridCol>
                <a:gridCol w="620279">
                  <a:extLst>
                    <a:ext uri="{9D8B030D-6E8A-4147-A177-3AD203B41FA5}">
                      <a16:colId xmlns:a16="http://schemas.microsoft.com/office/drawing/2014/main" val="1015513778"/>
                    </a:ext>
                  </a:extLst>
                </a:gridCol>
                <a:gridCol w="697814">
                  <a:extLst>
                    <a:ext uri="{9D8B030D-6E8A-4147-A177-3AD203B41FA5}">
                      <a16:colId xmlns:a16="http://schemas.microsoft.com/office/drawing/2014/main" val="1535711510"/>
                    </a:ext>
                  </a:extLst>
                </a:gridCol>
                <a:gridCol w="1007954">
                  <a:extLst>
                    <a:ext uri="{9D8B030D-6E8A-4147-A177-3AD203B41FA5}">
                      <a16:colId xmlns:a16="http://schemas.microsoft.com/office/drawing/2014/main" val="1700439204"/>
                    </a:ext>
                  </a:extLst>
                </a:gridCol>
                <a:gridCol w="697814">
                  <a:extLst>
                    <a:ext uri="{9D8B030D-6E8A-4147-A177-3AD203B41FA5}">
                      <a16:colId xmlns:a16="http://schemas.microsoft.com/office/drawing/2014/main" val="3057701815"/>
                    </a:ext>
                  </a:extLst>
                </a:gridCol>
                <a:gridCol w="620279">
                  <a:extLst>
                    <a:ext uri="{9D8B030D-6E8A-4147-A177-3AD203B41FA5}">
                      <a16:colId xmlns:a16="http://schemas.microsoft.com/office/drawing/2014/main" val="3295387487"/>
                    </a:ext>
                  </a:extLst>
                </a:gridCol>
                <a:gridCol w="1951011">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(2104)</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(3006)</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50" dirty="0"/>
                        <a:t>Actual</a:t>
                      </a:r>
                    </a:p>
                  </a:txBody>
                  <a:tcPr marL="18288" marR="18288"/>
                </a:tc>
                <a:tc>
                  <a:txBody>
                    <a:bodyPr/>
                    <a:lstStyle/>
                    <a:p>
                      <a:pPr algn="ctr"/>
                      <a:r>
                        <a:rPr lang="en-US" sz="1050" dirty="0"/>
                        <a:t>Accuracy</a:t>
                      </a:r>
                    </a:p>
                  </a:txBody>
                  <a:tcPr marL="18288" marR="18288"/>
                </a:tc>
                <a:tc>
                  <a:txBody>
                    <a:bodyPr/>
                    <a:lstStyle/>
                    <a:p>
                      <a:pPr algn="ctr"/>
                      <a:r>
                        <a:rPr lang="en-US" sz="1050" dirty="0"/>
                        <a:t>Pred.</a:t>
                      </a:r>
                      <a:r>
                        <a:rPr lang="en-US" sz="1050" baseline="0" dirty="0"/>
                        <a:t> Paid (1)</a:t>
                      </a:r>
                      <a:endParaRPr lang="en-US" sz="1050" dirty="0"/>
                    </a:p>
                  </a:txBody>
                  <a:tcPr marL="18288" marR="18288"/>
                </a:tc>
                <a:tc>
                  <a:txBody>
                    <a:bodyPr/>
                    <a:lstStyle/>
                    <a:p>
                      <a:pPr algn="ctr"/>
                      <a:r>
                        <a:rPr lang="en-US" sz="1050" dirty="0"/>
                        <a:t>1335(1)</a:t>
                      </a:r>
                    </a:p>
                  </a:txBody>
                  <a:tcPr marL="18288" marR="18288"/>
                </a:tc>
                <a:tc>
                  <a:txBody>
                    <a:bodyPr/>
                    <a:lstStyle/>
                    <a:p>
                      <a:pPr algn="ctr"/>
                      <a:r>
                        <a:rPr lang="en-US" sz="1050" dirty="0"/>
                        <a:t>769(0)</a:t>
                      </a:r>
                    </a:p>
                  </a:txBody>
                  <a:tcPr marL="18288" marR="18288"/>
                </a:tc>
                <a:tc>
                  <a:txBody>
                    <a:bodyPr/>
                    <a:lstStyle/>
                    <a:p>
                      <a:pPr algn="ctr"/>
                      <a:r>
                        <a:rPr lang="en-US" sz="1050" dirty="0"/>
                        <a:t>Accuracy</a:t>
                      </a:r>
                    </a:p>
                  </a:txBody>
                  <a:tcPr marL="18288" marR="18288"/>
                </a:tc>
                <a:tc>
                  <a:txBody>
                    <a:bodyPr/>
                    <a:lstStyle/>
                    <a:p>
                      <a:pPr algn="ctr"/>
                      <a:r>
                        <a:rPr lang="en-US" sz="1050" dirty="0"/>
                        <a:t>Pred. Paid (1)</a:t>
                      </a:r>
                    </a:p>
                  </a:txBody>
                  <a:tcPr marL="18288" marR="18288"/>
                </a:tc>
                <a:tc>
                  <a:txBody>
                    <a:bodyPr/>
                    <a:lstStyle/>
                    <a:p>
                      <a:pPr algn="ctr"/>
                      <a:r>
                        <a:rPr lang="en-US" sz="1050" dirty="0"/>
                        <a:t>1908(1)</a:t>
                      </a:r>
                    </a:p>
                  </a:txBody>
                  <a:tcPr marL="18288" marR="18288"/>
                </a:tc>
                <a:tc>
                  <a:txBody>
                    <a:bodyPr/>
                    <a:lstStyle/>
                    <a:p>
                      <a:pPr algn="ctr"/>
                      <a:r>
                        <a:rPr lang="en-US" sz="1050" dirty="0"/>
                        <a:t>1098(0)</a:t>
                      </a:r>
                    </a:p>
                  </a:txBody>
                  <a:tcPr marL="18288" marR="18288"/>
                </a:tc>
                <a:tc>
                  <a:txBody>
                    <a:bodyPr/>
                    <a:lstStyle/>
                    <a:p>
                      <a:pPr algn="l"/>
                      <a:endParaRPr lang="en-US" sz="105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66.4%</a:t>
                      </a:r>
                    </a:p>
                  </a:txBody>
                  <a:tcPr marL="18288" marR="18288"/>
                </a:tc>
                <a:tc>
                  <a:txBody>
                    <a:bodyPr/>
                    <a:lstStyle/>
                    <a:p>
                      <a:pPr algn="ctr"/>
                      <a:r>
                        <a:rPr lang="en-US" sz="900" dirty="0"/>
                        <a:t>1943</a:t>
                      </a:r>
                    </a:p>
                  </a:txBody>
                  <a:tcPr marL="18288" marR="18288"/>
                </a:tc>
                <a:tc>
                  <a:txBody>
                    <a:bodyPr/>
                    <a:lstStyle/>
                    <a:p>
                      <a:pPr algn="ctr"/>
                      <a:r>
                        <a:rPr lang="en-US" sz="900" dirty="0"/>
                        <a:t>1282(96%)</a:t>
                      </a:r>
                    </a:p>
                  </a:txBody>
                  <a:tcPr marL="18288" marR="18288"/>
                </a:tc>
                <a:tc>
                  <a:txBody>
                    <a:bodyPr/>
                    <a:lstStyle/>
                    <a:p>
                      <a:pPr algn="ctr"/>
                      <a:r>
                        <a:rPr lang="en-US" sz="900" dirty="0"/>
                        <a:t>108(14%)</a:t>
                      </a:r>
                    </a:p>
                  </a:txBody>
                  <a:tcPr marL="18288" marR="18288"/>
                </a:tc>
                <a:tc>
                  <a:txBody>
                    <a:bodyPr/>
                    <a:lstStyle/>
                    <a:p>
                      <a:pPr algn="ctr"/>
                      <a:r>
                        <a:rPr lang="en-US" sz="900" dirty="0"/>
                        <a:t>66.7%</a:t>
                      </a:r>
                    </a:p>
                  </a:txBody>
                  <a:tcPr marL="18288" marR="18288"/>
                </a:tc>
                <a:tc>
                  <a:txBody>
                    <a:bodyPr/>
                    <a:lstStyle/>
                    <a:p>
                      <a:pPr algn="ctr"/>
                      <a:r>
                        <a:rPr lang="en-US" sz="900" dirty="0"/>
                        <a:t>2771</a:t>
                      </a:r>
                    </a:p>
                  </a:txBody>
                  <a:tcPr marL="18288" marR="18288"/>
                </a:tc>
                <a:tc>
                  <a:txBody>
                    <a:bodyPr/>
                    <a:lstStyle/>
                    <a:p>
                      <a:pPr algn="ctr"/>
                      <a:r>
                        <a:rPr lang="en-US" sz="900" dirty="0"/>
                        <a:t>1832(96%)</a:t>
                      </a:r>
                    </a:p>
                  </a:txBody>
                  <a:tcPr marL="18288" marR="18288"/>
                </a:tc>
                <a:tc>
                  <a:txBody>
                    <a:bodyPr/>
                    <a:lstStyle/>
                    <a:p>
                      <a:pPr algn="ctr"/>
                      <a:r>
                        <a:rPr lang="en-US" sz="900" dirty="0"/>
                        <a:t>165(15%)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66.8%</a:t>
                      </a:r>
                    </a:p>
                  </a:txBody>
                  <a:tcPr marL="18288" marR="18288"/>
                </a:tc>
                <a:tc>
                  <a:txBody>
                    <a:bodyPr/>
                    <a:lstStyle/>
                    <a:p>
                      <a:pPr algn="ctr"/>
                      <a:r>
                        <a:rPr lang="en-US" sz="900" dirty="0"/>
                        <a:t>1918</a:t>
                      </a:r>
                    </a:p>
                  </a:txBody>
                  <a:tcPr marL="18288" marR="18288"/>
                </a:tc>
                <a:tc>
                  <a:txBody>
                    <a:bodyPr/>
                    <a:lstStyle/>
                    <a:p>
                      <a:pPr algn="ctr"/>
                      <a:r>
                        <a:rPr lang="en-US" sz="900" dirty="0"/>
                        <a:t>1282(96%)</a:t>
                      </a:r>
                    </a:p>
                  </a:txBody>
                  <a:tcPr marL="18288" marR="18288"/>
                </a:tc>
                <a:tc>
                  <a:txBody>
                    <a:bodyPr/>
                    <a:lstStyle/>
                    <a:p>
                      <a:pPr algn="ctr"/>
                      <a:r>
                        <a:rPr lang="en-US" sz="900" dirty="0"/>
                        <a:t>131(17%)</a:t>
                      </a:r>
                    </a:p>
                  </a:txBody>
                  <a:tcPr marL="18288" marR="18288"/>
                </a:tc>
                <a:tc>
                  <a:txBody>
                    <a:bodyPr/>
                    <a:lstStyle/>
                    <a:p>
                      <a:pPr algn="ctr"/>
                      <a:r>
                        <a:rPr lang="en-US" sz="900" dirty="0"/>
                        <a:t>67.7%</a:t>
                      </a:r>
                    </a:p>
                  </a:txBody>
                  <a:tcPr marL="18288" marR="18288"/>
                </a:tc>
                <a:tc>
                  <a:txBody>
                    <a:bodyPr/>
                    <a:lstStyle/>
                    <a:p>
                      <a:pPr algn="ctr"/>
                      <a:r>
                        <a:rPr lang="en-US" sz="900" dirty="0"/>
                        <a:t>2740</a:t>
                      </a:r>
                    </a:p>
                  </a:txBody>
                  <a:tcPr marL="18288" marR="18288"/>
                </a:tc>
                <a:tc>
                  <a:txBody>
                    <a:bodyPr/>
                    <a:lstStyle/>
                    <a:p>
                      <a:pPr algn="ctr"/>
                      <a:r>
                        <a:rPr lang="en-US" sz="900" dirty="0"/>
                        <a:t>1832(96%)</a:t>
                      </a:r>
                    </a:p>
                  </a:txBody>
                  <a:tcPr marL="18288" marR="18288"/>
                </a:tc>
                <a:tc>
                  <a:txBody>
                    <a:bodyPr/>
                    <a:lstStyle/>
                    <a:p>
                      <a:pPr algn="ctr"/>
                      <a:r>
                        <a:rPr lang="en-US" sz="900" dirty="0"/>
                        <a:t>198(18%)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69.6%</a:t>
                      </a:r>
                    </a:p>
                  </a:txBody>
                  <a:tcPr marL="18288" marR="18288">
                    <a:solidFill>
                      <a:srgbClr val="00B0F0"/>
                    </a:solidFill>
                  </a:tcPr>
                </a:tc>
                <a:tc>
                  <a:txBody>
                    <a:bodyPr/>
                    <a:lstStyle/>
                    <a:p>
                      <a:pPr algn="ctr"/>
                      <a:r>
                        <a:rPr lang="en-US" sz="900" dirty="0"/>
                        <a:t>1418</a:t>
                      </a:r>
                    </a:p>
                  </a:txBody>
                  <a:tcPr marL="18288" marR="18288"/>
                </a:tc>
                <a:tc>
                  <a:txBody>
                    <a:bodyPr/>
                    <a:lstStyle/>
                    <a:p>
                      <a:pPr algn="ctr"/>
                      <a:r>
                        <a:rPr lang="en-US" sz="900" dirty="0"/>
                        <a:t>1055(79%)</a:t>
                      </a:r>
                    </a:p>
                  </a:txBody>
                  <a:tcPr marL="18288" marR="18288"/>
                </a:tc>
                <a:tc>
                  <a:txBody>
                    <a:bodyPr/>
                    <a:lstStyle/>
                    <a:p>
                      <a:pPr algn="ctr"/>
                      <a:r>
                        <a:rPr lang="en-US" sz="900" dirty="0"/>
                        <a:t>408(53%)</a:t>
                      </a:r>
                    </a:p>
                  </a:txBody>
                  <a:tcPr marL="18288" marR="18288"/>
                </a:tc>
                <a:tc>
                  <a:txBody>
                    <a:bodyPr/>
                    <a:lstStyle/>
                    <a:p>
                      <a:pPr algn="ctr"/>
                      <a:r>
                        <a:rPr lang="en-US" sz="900" dirty="0"/>
                        <a:t>69.7%</a:t>
                      </a:r>
                    </a:p>
                  </a:txBody>
                  <a:tcPr marL="18288" marR="18288"/>
                </a:tc>
                <a:tc>
                  <a:txBody>
                    <a:bodyPr/>
                    <a:lstStyle/>
                    <a:p>
                      <a:pPr algn="ctr"/>
                      <a:r>
                        <a:rPr lang="en-US" sz="900" dirty="0"/>
                        <a:t>1992</a:t>
                      </a:r>
                    </a:p>
                  </a:txBody>
                  <a:tcPr marL="18288" marR="18288"/>
                </a:tc>
                <a:tc>
                  <a:txBody>
                    <a:bodyPr/>
                    <a:lstStyle/>
                    <a:p>
                      <a:pPr algn="ctr"/>
                      <a:r>
                        <a:rPr lang="en-US" sz="900" dirty="0"/>
                        <a:t>1488(78%)</a:t>
                      </a:r>
                    </a:p>
                  </a:txBody>
                  <a:tcPr marL="18288" marR="18288"/>
                </a:tc>
                <a:tc>
                  <a:txBody>
                    <a:bodyPr/>
                    <a:lstStyle/>
                    <a:p>
                      <a:pPr algn="ctr"/>
                      <a:r>
                        <a:rPr lang="en-US" sz="900" dirty="0"/>
                        <a:t>604(55%)</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69.8%</a:t>
                      </a:r>
                    </a:p>
                  </a:txBody>
                  <a:tcPr marL="18288" marR="18288"/>
                </a:tc>
                <a:tc>
                  <a:txBody>
                    <a:bodyPr/>
                    <a:lstStyle/>
                    <a:p>
                      <a:pPr algn="ctr"/>
                      <a:r>
                        <a:rPr lang="en-US" sz="900" dirty="0"/>
                        <a:t>1721</a:t>
                      </a:r>
                    </a:p>
                  </a:txBody>
                  <a:tcPr marL="18288" marR="18288"/>
                </a:tc>
                <a:tc>
                  <a:txBody>
                    <a:bodyPr/>
                    <a:lstStyle/>
                    <a:p>
                      <a:pPr algn="ctr"/>
                      <a:r>
                        <a:rPr lang="en-US" sz="900" dirty="0"/>
                        <a:t>1215(91%)</a:t>
                      </a:r>
                    </a:p>
                  </a:txBody>
                  <a:tcPr marL="18288" marR="18288"/>
                </a:tc>
                <a:tc>
                  <a:txBody>
                    <a:bodyPr/>
                    <a:lstStyle/>
                    <a:p>
                      <a:pPr algn="ctr"/>
                      <a:r>
                        <a:rPr lang="en-US" sz="900" dirty="0"/>
                        <a:t>261(34%)</a:t>
                      </a:r>
                    </a:p>
                  </a:txBody>
                  <a:tcPr marL="18288" marR="18288"/>
                </a:tc>
                <a:tc>
                  <a:txBody>
                    <a:bodyPr/>
                    <a:lstStyle/>
                    <a:p>
                      <a:pPr algn="ctr"/>
                      <a:r>
                        <a:rPr lang="en-US" sz="900" dirty="0"/>
                        <a:t>70.3%</a:t>
                      </a:r>
                    </a:p>
                  </a:txBody>
                  <a:tcPr marL="18288" marR="18288"/>
                </a:tc>
                <a:tc>
                  <a:txBody>
                    <a:bodyPr/>
                    <a:lstStyle/>
                    <a:p>
                      <a:pPr algn="ctr"/>
                      <a:r>
                        <a:rPr lang="en-US" sz="900" dirty="0"/>
                        <a:t>2446</a:t>
                      </a:r>
                    </a:p>
                  </a:txBody>
                  <a:tcPr marL="18288" marR="18288"/>
                </a:tc>
                <a:tc>
                  <a:txBody>
                    <a:bodyPr/>
                    <a:lstStyle/>
                    <a:p>
                      <a:pPr algn="ctr"/>
                      <a:r>
                        <a:rPr lang="en-US" sz="900" dirty="0"/>
                        <a:t>1736(91%)</a:t>
                      </a:r>
                    </a:p>
                  </a:txBody>
                  <a:tcPr marL="18288" marR="18288"/>
                </a:tc>
                <a:tc>
                  <a:txBody>
                    <a:bodyPr/>
                    <a:lstStyle/>
                    <a:p>
                      <a:pPr algn="ctr"/>
                      <a:r>
                        <a:rPr lang="en-US" sz="900" dirty="0"/>
                        <a:t>384(35%)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67.1%</a:t>
                      </a:r>
                    </a:p>
                  </a:txBody>
                  <a:tcPr marL="18288" marR="18288"/>
                </a:tc>
                <a:tc>
                  <a:txBody>
                    <a:bodyPr/>
                    <a:lstStyle/>
                    <a:p>
                      <a:pPr algn="ctr"/>
                      <a:r>
                        <a:rPr lang="en-US" sz="900" dirty="0"/>
                        <a:t>1902</a:t>
                      </a:r>
                    </a:p>
                  </a:txBody>
                  <a:tcPr marL="18288" marR="18288"/>
                </a:tc>
                <a:tc>
                  <a:txBody>
                    <a:bodyPr/>
                    <a:lstStyle/>
                    <a:p>
                      <a:pPr algn="ctr"/>
                      <a:r>
                        <a:rPr lang="en-US" sz="900" dirty="0"/>
                        <a:t>1268(95%)</a:t>
                      </a:r>
                    </a:p>
                  </a:txBody>
                  <a:tcPr marL="18288" marR="18288"/>
                </a:tc>
                <a:tc>
                  <a:txBody>
                    <a:bodyPr/>
                    <a:lstStyle/>
                    <a:p>
                      <a:pPr algn="ctr"/>
                      <a:r>
                        <a:rPr lang="en-US" sz="900" dirty="0"/>
                        <a:t>138(18%)</a:t>
                      </a:r>
                    </a:p>
                  </a:txBody>
                  <a:tcPr marL="18288" marR="18288"/>
                </a:tc>
                <a:tc>
                  <a:txBody>
                    <a:bodyPr/>
                    <a:lstStyle/>
                    <a:p>
                      <a:pPr algn="ctr"/>
                      <a:r>
                        <a:rPr lang="en-US" sz="900" dirty="0"/>
                        <a:t>67.7%</a:t>
                      </a:r>
                    </a:p>
                  </a:txBody>
                  <a:tcPr marL="18288" marR="18288"/>
                </a:tc>
                <a:tc>
                  <a:txBody>
                    <a:bodyPr/>
                    <a:lstStyle/>
                    <a:p>
                      <a:pPr algn="ctr"/>
                      <a:r>
                        <a:rPr lang="en-US" sz="900" dirty="0"/>
                        <a:t>2711</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1832(96%)</a:t>
                      </a:r>
                    </a:p>
                  </a:txBody>
                  <a:tcPr marL="18288" marR="18288"/>
                </a:tc>
                <a:tc>
                  <a:txBody>
                    <a:bodyPr/>
                    <a:lstStyle/>
                    <a:p>
                      <a:pPr algn="ctr"/>
                      <a:r>
                        <a:rPr lang="en-US" sz="900" dirty="0"/>
                        <a:t>209(19%)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64.8%</a:t>
                      </a:r>
                    </a:p>
                  </a:txBody>
                  <a:tcPr marL="18288" marR="18288"/>
                </a:tc>
                <a:tc>
                  <a:txBody>
                    <a:bodyPr/>
                    <a:lstStyle/>
                    <a:p>
                      <a:pPr algn="ctr"/>
                      <a:r>
                        <a:rPr lang="en-US" sz="900" dirty="0"/>
                        <a:t>1942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1268(95%)</a:t>
                      </a:r>
                    </a:p>
                  </a:txBody>
                  <a:tcPr marL="18288" marR="18288"/>
                </a:tc>
                <a:tc>
                  <a:txBody>
                    <a:bodyPr/>
                    <a:lstStyle/>
                    <a:p>
                      <a:pPr algn="ctr"/>
                      <a:r>
                        <a:rPr lang="en-US" sz="900" dirty="0"/>
                        <a:t>92(12%)</a:t>
                      </a:r>
                    </a:p>
                  </a:txBody>
                  <a:tcPr marL="18288" marR="18288"/>
                </a:tc>
                <a:tc>
                  <a:txBody>
                    <a:bodyPr/>
                    <a:lstStyle/>
                    <a:p>
                      <a:pPr algn="ctr"/>
                      <a:r>
                        <a:rPr lang="en-US" sz="900" dirty="0"/>
                        <a:t>65.5%</a:t>
                      </a:r>
                    </a:p>
                  </a:txBody>
                  <a:tcPr marL="18288" marR="18288"/>
                </a:tc>
                <a:tc>
                  <a:txBody>
                    <a:bodyPr/>
                    <a:lstStyle/>
                    <a:p>
                      <a:pPr algn="ctr"/>
                      <a:r>
                        <a:rPr lang="en-US" sz="900" dirty="0"/>
                        <a:t>2772</a:t>
                      </a:r>
                    </a:p>
                  </a:txBody>
                  <a:tcPr marL="18288" marR="18288"/>
                </a:tc>
                <a:tc>
                  <a:txBody>
                    <a:bodyPr/>
                    <a:lstStyle/>
                    <a:p>
                      <a:pPr algn="ctr"/>
                      <a:r>
                        <a:rPr lang="en-US" sz="900" dirty="0"/>
                        <a:t>1813(95%)</a:t>
                      </a:r>
                    </a:p>
                  </a:txBody>
                  <a:tcPr marL="18288" marR="18288"/>
                </a:tc>
                <a:tc>
                  <a:txBody>
                    <a:bodyPr/>
                    <a:lstStyle/>
                    <a:p>
                      <a:pPr algn="ctr"/>
                      <a:r>
                        <a:rPr lang="en-US" sz="900" dirty="0"/>
                        <a:t>143(13%)</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59.8%</a:t>
                      </a:r>
                    </a:p>
                  </a:txBody>
                  <a:tcPr marL="18288" marR="18288"/>
                </a:tc>
                <a:tc>
                  <a:txBody>
                    <a:bodyPr/>
                    <a:lstStyle/>
                    <a:p>
                      <a:pPr algn="ctr"/>
                      <a:r>
                        <a:rPr lang="en-US" sz="900" dirty="0"/>
                        <a:t>958</a:t>
                      </a:r>
                    </a:p>
                  </a:txBody>
                  <a:tcPr marL="18288" marR="18288"/>
                </a:tc>
                <a:tc>
                  <a:txBody>
                    <a:bodyPr/>
                    <a:lstStyle/>
                    <a:p>
                      <a:pPr algn="ctr"/>
                      <a:r>
                        <a:rPr lang="en-US" sz="900" dirty="0"/>
                        <a:t>721(54%)</a:t>
                      </a:r>
                    </a:p>
                  </a:txBody>
                  <a:tcPr marL="18288" marR="18288"/>
                </a:tc>
                <a:tc>
                  <a:txBody>
                    <a:bodyPr/>
                    <a:lstStyle/>
                    <a:p>
                      <a:pPr algn="ctr"/>
                      <a:r>
                        <a:rPr lang="en-US" sz="900" dirty="0"/>
                        <a:t>538(70%)</a:t>
                      </a:r>
                    </a:p>
                  </a:txBody>
                  <a:tcPr marL="18288" marR="18288"/>
                </a:tc>
                <a:tc>
                  <a:txBody>
                    <a:bodyPr/>
                    <a:lstStyle/>
                    <a:p>
                      <a:pPr algn="ctr"/>
                      <a:r>
                        <a:rPr lang="en-US" sz="900" dirty="0"/>
                        <a:t>60.9%</a:t>
                      </a:r>
                    </a:p>
                  </a:txBody>
                  <a:tcPr marL="18288" marR="18288"/>
                </a:tc>
                <a:tc>
                  <a:txBody>
                    <a:bodyPr/>
                    <a:lstStyle/>
                    <a:p>
                      <a:pPr algn="ctr"/>
                      <a:r>
                        <a:rPr lang="en-US" sz="900" dirty="0"/>
                        <a:t>1385</a:t>
                      </a:r>
                    </a:p>
                  </a:txBody>
                  <a:tcPr marL="18288" marR="18288"/>
                </a:tc>
                <a:tc>
                  <a:txBody>
                    <a:bodyPr/>
                    <a:lstStyle/>
                    <a:p>
                      <a:pPr algn="ctr"/>
                      <a:r>
                        <a:rPr lang="en-US" sz="900" dirty="0"/>
                        <a:t>1068(56%)</a:t>
                      </a:r>
                    </a:p>
                  </a:txBody>
                  <a:tcPr marL="18288" marR="18288"/>
                </a:tc>
                <a:tc>
                  <a:txBody>
                    <a:bodyPr/>
                    <a:lstStyle/>
                    <a:p>
                      <a:pPr algn="ctr"/>
                      <a:r>
                        <a:rPr lang="en-US" sz="900" dirty="0"/>
                        <a:t>769(70%)</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70.5%</a:t>
                      </a:r>
                    </a:p>
                  </a:txBody>
                  <a:tcPr marL="18288" marR="18288">
                    <a:solidFill>
                      <a:srgbClr val="00B050"/>
                    </a:solidFill>
                  </a:tcPr>
                </a:tc>
                <a:tc>
                  <a:txBody>
                    <a:bodyPr/>
                    <a:lstStyle/>
                    <a:p>
                      <a:pPr algn="ctr"/>
                      <a:r>
                        <a:rPr lang="en-US" sz="900" dirty="0"/>
                        <a:t>1236</a:t>
                      </a:r>
                    </a:p>
                  </a:txBody>
                  <a:tcPr marL="18288" marR="18288"/>
                </a:tc>
                <a:tc>
                  <a:txBody>
                    <a:bodyPr/>
                    <a:lstStyle/>
                    <a:p>
                      <a:pPr algn="ctr"/>
                      <a:r>
                        <a:rPr lang="en-US" sz="900" dirty="0"/>
                        <a:t>975(73%)</a:t>
                      </a:r>
                    </a:p>
                  </a:txBody>
                  <a:tcPr marL="18288" marR="18288"/>
                </a:tc>
                <a:tc>
                  <a:txBody>
                    <a:bodyPr/>
                    <a:lstStyle/>
                    <a:p>
                      <a:pPr algn="ctr"/>
                      <a:r>
                        <a:rPr lang="en-US" sz="900" dirty="0"/>
                        <a:t>508(66%)</a:t>
                      </a:r>
                    </a:p>
                  </a:txBody>
                  <a:tcPr marL="18288" marR="18288"/>
                </a:tc>
                <a:tc>
                  <a:txBody>
                    <a:bodyPr/>
                    <a:lstStyle/>
                    <a:p>
                      <a:pPr algn="ctr"/>
                      <a:r>
                        <a:rPr lang="en-US" sz="900" dirty="0"/>
                        <a:t>69.1%</a:t>
                      </a:r>
                    </a:p>
                  </a:txBody>
                  <a:tcPr marL="18288" marR="18288"/>
                </a:tc>
                <a:tc>
                  <a:txBody>
                    <a:bodyPr/>
                    <a:lstStyle/>
                    <a:p>
                      <a:pPr algn="ctr"/>
                      <a:r>
                        <a:rPr lang="en-US" sz="900" dirty="0"/>
                        <a:t>1715</a:t>
                      </a:r>
                    </a:p>
                  </a:txBody>
                  <a:tcPr marL="18288" marR="18288"/>
                </a:tc>
                <a:tc>
                  <a:txBody>
                    <a:bodyPr/>
                    <a:lstStyle/>
                    <a:p>
                      <a:pPr algn="ctr"/>
                      <a:r>
                        <a:rPr lang="en-US" sz="900" dirty="0"/>
                        <a:t>1355(71%)</a:t>
                      </a:r>
                    </a:p>
                  </a:txBody>
                  <a:tcPr marL="18288" marR="18288"/>
                </a:tc>
                <a:tc>
                  <a:txBody>
                    <a:bodyPr/>
                    <a:lstStyle/>
                    <a:p>
                      <a:pPr algn="ctr"/>
                      <a:r>
                        <a:rPr lang="en-US" sz="900" dirty="0"/>
                        <a:t>725(66%)</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71.5%</a:t>
                      </a:r>
                    </a:p>
                  </a:txBody>
                  <a:tcPr marL="18288" marR="18288">
                    <a:solidFill>
                      <a:srgbClr val="92D050"/>
                    </a:solidFill>
                  </a:tcPr>
                </a:tc>
                <a:tc>
                  <a:txBody>
                    <a:bodyPr/>
                    <a:lstStyle/>
                    <a:p>
                      <a:pPr algn="ctr"/>
                      <a:r>
                        <a:rPr lang="en-US" sz="900" dirty="0"/>
                        <a:t>1332</a:t>
                      </a:r>
                    </a:p>
                  </a:txBody>
                  <a:tcPr marL="18288" marR="18288"/>
                </a:tc>
                <a:tc>
                  <a:txBody>
                    <a:bodyPr/>
                    <a:lstStyle/>
                    <a:p>
                      <a:pPr algn="ctr"/>
                      <a:r>
                        <a:rPr lang="en-US" sz="900" dirty="0"/>
                        <a:t>1028(77%)</a:t>
                      </a:r>
                    </a:p>
                  </a:txBody>
                  <a:tcPr marL="18288" marR="18288"/>
                </a:tc>
                <a:tc>
                  <a:txBody>
                    <a:bodyPr/>
                    <a:lstStyle/>
                    <a:p>
                      <a:pPr algn="ctr"/>
                      <a:r>
                        <a:rPr lang="en-US" sz="900" dirty="0"/>
                        <a:t>469(61%)</a:t>
                      </a:r>
                    </a:p>
                  </a:txBody>
                  <a:tcPr marL="18288" marR="18288"/>
                </a:tc>
                <a:tc>
                  <a:txBody>
                    <a:bodyPr/>
                    <a:lstStyle/>
                    <a:p>
                      <a:pPr algn="ctr"/>
                      <a:r>
                        <a:rPr lang="en-US" sz="900" dirty="0"/>
                        <a:t>70.6%</a:t>
                      </a:r>
                    </a:p>
                  </a:txBody>
                  <a:tcPr marL="18288" marR="18288"/>
                </a:tc>
                <a:tc>
                  <a:txBody>
                    <a:bodyPr/>
                    <a:lstStyle/>
                    <a:p>
                      <a:pPr algn="ctr"/>
                      <a:r>
                        <a:rPr lang="en-US" sz="900" dirty="0"/>
                        <a:t>1896</a:t>
                      </a:r>
                    </a:p>
                  </a:txBody>
                  <a:tcPr marL="18288" marR="18288"/>
                </a:tc>
                <a:tc>
                  <a:txBody>
                    <a:bodyPr/>
                    <a:lstStyle/>
                    <a:p>
                      <a:pPr algn="ctr"/>
                      <a:r>
                        <a:rPr lang="en-US" sz="900" dirty="0"/>
                        <a:t>1469(77%)</a:t>
                      </a:r>
                    </a:p>
                  </a:txBody>
                  <a:tcPr marL="18288" marR="18288"/>
                </a:tc>
                <a:tc>
                  <a:txBody>
                    <a:bodyPr/>
                    <a:lstStyle/>
                    <a:p>
                      <a:pPr algn="ctr"/>
                      <a:r>
                        <a:rPr lang="en-US" sz="900" dirty="0"/>
                        <a:t>659(60%)</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66.1%</a:t>
                      </a:r>
                    </a:p>
                  </a:txBody>
                  <a:tcPr marL="18288" marR="18288"/>
                </a:tc>
                <a:tc>
                  <a:txBody>
                    <a:bodyPr/>
                    <a:lstStyle/>
                    <a:p>
                      <a:pPr algn="ctr"/>
                      <a:r>
                        <a:rPr lang="en-US" sz="900" dirty="0"/>
                        <a:t>1981</a:t>
                      </a:r>
                    </a:p>
                  </a:txBody>
                  <a:tcPr marL="18288" marR="18288"/>
                </a:tc>
                <a:tc>
                  <a:txBody>
                    <a:bodyPr/>
                    <a:lstStyle/>
                    <a:p>
                      <a:pPr algn="ctr"/>
                      <a:r>
                        <a:rPr lang="en-US" sz="900" dirty="0"/>
                        <a:t>1295(97%)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92(12%)</a:t>
                      </a:r>
                    </a:p>
                  </a:txBody>
                  <a:tcPr marL="18288" marR="18288"/>
                </a:tc>
                <a:tc>
                  <a:txBody>
                    <a:bodyPr/>
                    <a:lstStyle/>
                    <a:p>
                      <a:pPr algn="ctr"/>
                      <a:r>
                        <a:rPr lang="en-US" sz="900" dirty="0"/>
                        <a:t>66.5%</a:t>
                      </a:r>
                    </a:p>
                  </a:txBody>
                  <a:tcPr marL="18288" marR="18288"/>
                </a:tc>
                <a:tc>
                  <a:txBody>
                    <a:bodyPr/>
                    <a:lstStyle/>
                    <a:p>
                      <a:pPr algn="ctr"/>
                      <a:r>
                        <a:rPr lang="en-US" sz="900" dirty="0"/>
                        <a:t>2834</a:t>
                      </a:r>
                    </a:p>
                  </a:txBody>
                  <a:tcPr marL="18288" marR="18288"/>
                </a:tc>
                <a:tc>
                  <a:txBody>
                    <a:bodyPr/>
                    <a:lstStyle/>
                    <a:p>
                      <a:pPr algn="ctr"/>
                      <a:r>
                        <a:rPr lang="en-US" sz="900" dirty="0"/>
                        <a:t>1870(98%)</a:t>
                      </a:r>
                    </a:p>
                  </a:txBody>
                  <a:tcPr marL="18288" marR="18288"/>
                </a:tc>
                <a:tc>
                  <a:txBody>
                    <a:bodyPr/>
                    <a:lstStyle/>
                    <a:p>
                      <a:pPr algn="ctr"/>
                      <a:r>
                        <a:rPr lang="en-US" sz="900" dirty="0"/>
                        <a:t>132(12%)</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solidFill>
                      <a:srgbClr val="00B0F0"/>
                    </a:solidFill>
                  </a:tcPr>
                </a:tc>
                <a:tc>
                  <a:txBody>
                    <a:bodyPr/>
                    <a:lstStyle/>
                    <a:p>
                      <a:pPr algn="ctr"/>
                      <a:r>
                        <a:rPr lang="en-US" sz="900" dirty="0"/>
                        <a:t>71.9%</a:t>
                      </a:r>
                    </a:p>
                  </a:txBody>
                  <a:tcPr marL="18288" marR="18288">
                    <a:solidFill>
                      <a:srgbClr val="00B0F0"/>
                    </a:solidFill>
                  </a:tcPr>
                </a:tc>
                <a:tc>
                  <a:txBody>
                    <a:bodyPr/>
                    <a:lstStyle/>
                    <a:p>
                      <a:pPr algn="ctr"/>
                      <a:r>
                        <a:rPr lang="en-US" sz="900" dirty="0"/>
                        <a:t>1546</a:t>
                      </a:r>
                    </a:p>
                  </a:txBody>
                  <a:tcPr marL="18288" marR="18288"/>
                </a:tc>
                <a:tc>
                  <a:txBody>
                    <a:bodyPr/>
                    <a:lstStyle/>
                    <a:p>
                      <a:pPr algn="ctr"/>
                      <a:r>
                        <a:rPr lang="en-US" sz="900" dirty="0"/>
                        <a:t>1148(86%)</a:t>
                      </a:r>
                    </a:p>
                  </a:txBody>
                  <a:tcPr marL="18288" marR="18288"/>
                </a:tc>
                <a:tc>
                  <a:txBody>
                    <a:bodyPr/>
                    <a:lstStyle/>
                    <a:p>
                      <a:pPr algn="ctr"/>
                      <a:r>
                        <a:rPr lang="en-US" sz="900" dirty="0"/>
                        <a:t>369(48%)</a:t>
                      </a:r>
                    </a:p>
                  </a:txBody>
                  <a:tcPr marL="18288" marR="18288"/>
                </a:tc>
                <a:tc>
                  <a:txBody>
                    <a:bodyPr/>
                    <a:lstStyle/>
                    <a:p>
                      <a:pPr algn="ctr"/>
                      <a:r>
                        <a:rPr lang="en-US" sz="900" dirty="0"/>
                        <a:t>71.9%</a:t>
                      </a:r>
                    </a:p>
                  </a:txBody>
                  <a:tcPr marL="18288" marR="18288"/>
                </a:tc>
                <a:tc>
                  <a:txBody>
                    <a:bodyPr/>
                    <a:lstStyle/>
                    <a:p>
                      <a:pPr algn="ctr"/>
                      <a:r>
                        <a:rPr lang="en-US" sz="900" dirty="0"/>
                        <a:t>2178</a:t>
                      </a:r>
                    </a:p>
                  </a:txBody>
                  <a:tcPr marL="18288" marR="18288"/>
                </a:tc>
                <a:tc>
                  <a:txBody>
                    <a:bodyPr/>
                    <a:lstStyle/>
                    <a:p>
                      <a:pPr algn="ctr"/>
                      <a:r>
                        <a:rPr lang="en-US" sz="900" dirty="0"/>
                        <a:t>1622(85%)</a:t>
                      </a:r>
                    </a:p>
                  </a:txBody>
                  <a:tcPr marL="18288" marR="18288"/>
                </a:tc>
                <a:tc>
                  <a:txBody>
                    <a:bodyPr/>
                    <a:lstStyle/>
                    <a:p>
                      <a:pPr algn="ctr"/>
                      <a:r>
                        <a:rPr lang="en-US" sz="900" dirty="0"/>
                        <a:t>538(49%)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65.2%</a:t>
                      </a:r>
                    </a:p>
                  </a:txBody>
                  <a:tcPr marL="18288" marR="18288"/>
                </a:tc>
                <a:tc>
                  <a:txBody>
                    <a:bodyPr/>
                    <a:lstStyle/>
                    <a:p>
                      <a:pPr algn="ctr"/>
                      <a:r>
                        <a:rPr lang="en-US" sz="900" dirty="0"/>
                        <a:t>1937</a:t>
                      </a:r>
                    </a:p>
                  </a:txBody>
                  <a:tcPr marL="18288" marR="18288"/>
                </a:tc>
                <a:tc>
                  <a:txBody>
                    <a:bodyPr/>
                    <a:lstStyle/>
                    <a:p>
                      <a:pPr algn="ctr"/>
                      <a:r>
                        <a:rPr lang="en-US" sz="900" dirty="0"/>
                        <a:t>1268(95%</a:t>
                      </a:r>
                    </a:p>
                  </a:txBody>
                  <a:tcPr marL="18288" marR="18288"/>
                </a:tc>
                <a:tc>
                  <a:txBody>
                    <a:bodyPr/>
                    <a:lstStyle/>
                    <a:p>
                      <a:pPr algn="ctr"/>
                      <a:r>
                        <a:rPr lang="en-US" sz="900" dirty="0"/>
                        <a:t>100(13%)</a:t>
                      </a:r>
                    </a:p>
                  </a:txBody>
                  <a:tcPr marL="18288" marR="18288"/>
                </a:tc>
                <a:tc>
                  <a:txBody>
                    <a:bodyPr/>
                    <a:lstStyle/>
                    <a:p>
                      <a:pPr algn="ctr"/>
                      <a:r>
                        <a:rPr lang="en-US" sz="900" dirty="0"/>
                        <a:t>66.1%</a:t>
                      </a:r>
                    </a:p>
                  </a:txBody>
                  <a:tcPr marL="18288" marR="18288"/>
                </a:tc>
                <a:tc>
                  <a:txBody>
                    <a:bodyPr/>
                    <a:lstStyle/>
                    <a:p>
                      <a:pPr algn="ctr"/>
                      <a:r>
                        <a:rPr lang="en-US" sz="900" dirty="0"/>
                        <a:t>2769</a:t>
                      </a:r>
                    </a:p>
                  </a:txBody>
                  <a:tcPr marL="18288" marR="18288"/>
                </a:tc>
                <a:tc>
                  <a:txBody>
                    <a:bodyPr/>
                    <a:lstStyle/>
                    <a:p>
                      <a:pPr algn="ctr"/>
                      <a:r>
                        <a:rPr lang="en-US" sz="900" dirty="0"/>
                        <a:t>1832(96%)</a:t>
                      </a:r>
                    </a:p>
                  </a:txBody>
                  <a:tcPr marL="18288" marR="18288"/>
                </a:tc>
                <a:tc>
                  <a:txBody>
                    <a:bodyPr/>
                    <a:lstStyle/>
                    <a:p>
                      <a:pPr algn="ctr"/>
                      <a:r>
                        <a:rPr lang="en-US" sz="900" dirty="0"/>
                        <a:t>154(14%)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DT, SVC)</a:t>
                      </a:r>
                    </a:p>
                  </a:txBody>
                  <a:tcPr marL="18288" marR="18288">
                    <a:solidFill>
                      <a:srgbClr val="FF9900"/>
                    </a:solidFill>
                  </a:tcPr>
                </a:tc>
                <a:tc>
                  <a:txBody>
                    <a:bodyPr/>
                    <a:lstStyle/>
                    <a:p>
                      <a:pPr algn="ctr"/>
                      <a:r>
                        <a:rPr lang="en-US" sz="900" dirty="0"/>
                        <a:t>72.4%</a:t>
                      </a:r>
                    </a:p>
                  </a:txBody>
                  <a:tcPr marL="18288" marR="18288">
                    <a:solidFill>
                      <a:srgbClr val="FF9900"/>
                    </a:solidFill>
                  </a:tcPr>
                </a:tc>
                <a:tc>
                  <a:txBody>
                    <a:bodyPr/>
                    <a:lstStyle/>
                    <a:p>
                      <a:pPr algn="ctr"/>
                      <a:r>
                        <a:rPr lang="en-US" sz="900" dirty="0"/>
                        <a:t>1440</a:t>
                      </a:r>
                    </a:p>
                  </a:txBody>
                  <a:tcPr marL="18288" marR="18288"/>
                </a:tc>
                <a:tc>
                  <a:txBody>
                    <a:bodyPr/>
                    <a:lstStyle/>
                    <a:p>
                      <a:pPr algn="ctr"/>
                      <a:r>
                        <a:rPr lang="en-US" sz="900" dirty="0"/>
                        <a:t>1095(82%)</a:t>
                      </a:r>
                    </a:p>
                  </a:txBody>
                  <a:tcPr marL="18288" marR="18288"/>
                </a:tc>
                <a:tc>
                  <a:txBody>
                    <a:bodyPr/>
                    <a:lstStyle/>
                    <a:p>
                      <a:pPr algn="ctr"/>
                      <a:r>
                        <a:rPr lang="en-US" sz="900" dirty="0"/>
                        <a:t>423(55%)</a:t>
                      </a:r>
                    </a:p>
                  </a:txBody>
                  <a:tcPr marL="18288" marR="18288"/>
                </a:tc>
                <a:tc>
                  <a:txBody>
                    <a:bodyPr/>
                    <a:lstStyle/>
                    <a:p>
                      <a:pPr algn="ctr"/>
                      <a:r>
                        <a:rPr lang="en-US" sz="900" dirty="0"/>
                        <a:t>72.1%</a:t>
                      </a:r>
                    </a:p>
                  </a:txBody>
                  <a:tcPr marL="18288" marR="18288"/>
                </a:tc>
                <a:tc>
                  <a:txBody>
                    <a:bodyPr/>
                    <a:lstStyle/>
                    <a:p>
                      <a:pPr algn="ctr"/>
                      <a:r>
                        <a:rPr lang="en-US" sz="900" dirty="0"/>
                        <a:t>2045</a:t>
                      </a:r>
                    </a:p>
                  </a:txBody>
                  <a:tcPr marL="18288" marR="18288"/>
                </a:tc>
                <a:tc>
                  <a:txBody>
                    <a:bodyPr/>
                    <a:lstStyle/>
                    <a:p>
                      <a:pPr algn="ctr"/>
                      <a:r>
                        <a:rPr lang="en-US" sz="900" dirty="0"/>
                        <a:t>1565(82%)</a:t>
                      </a:r>
                    </a:p>
                  </a:txBody>
                  <a:tcPr marL="18288" marR="18288"/>
                </a:tc>
                <a:tc>
                  <a:txBody>
                    <a:bodyPr/>
                    <a:lstStyle/>
                    <a:p>
                      <a:pPr algn="ctr"/>
                      <a:r>
                        <a:rPr lang="en-US" sz="900" dirty="0"/>
                        <a:t>615(56%)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143000" y="5181600"/>
            <a:ext cx="7315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Recommend two models: </a:t>
            </a:r>
            <a:r>
              <a:rPr lang="en-US" sz="1400" b="1" dirty="0"/>
              <a:t>Decision Tree </a:t>
            </a:r>
            <a:r>
              <a:rPr lang="en-US" sz="1400" dirty="0"/>
              <a:t>and </a:t>
            </a:r>
            <a:r>
              <a:rPr lang="en-US" sz="1400" b="1" dirty="0"/>
              <a:t>Random Forest</a:t>
            </a:r>
          </a:p>
          <a:p>
            <a:pPr marL="285750" indent="-285750">
              <a:buFont typeface="Arial" panose="020B0604020202020204" pitchFamily="34" charset="0"/>
              <a:buChar char="•"/>
            </a:pPr>
            <a:r>
              <a:rPr lang="en-US" sz="1400" dirty="0"/>
              <a:t>Both balance the paid and declined prediction, particularly DT method</a:t>
            </a:r>
          </a:p>
          <a:p>
            <a:pPr marL="285750" indent="-285750">
              <a:buFont typeface="Arial" panose="020B0604020202020204" pitchFamily="34" charset="0"/>
              <a:buChar char="•"/>
            </a:pPr>
            <a:r>
              <a:rPr lang="en-US" sz="1400" b="1" dirty="0"/>
              <a:t>Voting </a:t>
            </a:r>
            <a:r>
              <a:rPr lang="en-US" sz="1400" dirty="0"/>
              <a:t>method is strongly recommended if possible, as it is robust after integrating different individual models</a:t>
            </a:r>
          </a:p>
        </p:txBody>
      </p:sp>
    </p:spTree>
    <p:extLst>
      <p:ext uri="{BB962C8B-B14F-4D97-AF65-F5344CB8AC3E}">
        <p14:creationId xmlns:p14="http://schemas.microsoft.com/office/powerpoint/2010/main" val="2650756883"/>
      </p:ext>
    </p:extLst>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038600" y="1228725"/>
            <a:ext cx="5064324" cy="2650626"/>
          </a:xfrm>
          <a:prstGeom prst="rect">
            <a:avLst/>
          </a:prstGeom>
        </p:spPr>
      </p:pic>
      <p:pic>
        <p:nvPicPr>
          <p:cNvPr id="38" name="Picture 37"/>
          <p:cNvPicPr>
            <a:picLocks noChangeAspect="1"/>
          </p:cNvPicPr>
          <p:nvPr/>
        </p:nvPicPr>
        <p:blipFill>
          <a:blip r:embed="rId3"/>
          <a:stretch>
            <a:fillRect/>
          </a:stretch>
        </p:blipFill>
        <p:spPr>
          <a:xfrm>
            <a:off x="170598" y="3278136"/>
            <a:ext cx="5203883" cy="2816851"/>
          </a:xfrm>
          <a:prstGeom prst="rect">
            <a:avLst/>
          </a:prstGeom>
        </p:spPr>
      </p:pic>
      <p:sp>
        <p:nvSpPr>
          <p:cNvPr id="2" name="Title 1"/>
          <p:cNvSpPr>
            <a:spLocks noGrp="1"/>
          </p:cNvSpPr>
          <p:nvPr>
            <p:ph type="title"/>
          </p:nvPr>
        </p:nvSpPr>
        <p:spPr/>
        <p:txBody>
          <a:bodyPr/>
          <a:lstStyle/>
          <a:p>
            <a:r>
              <a:rPr lang="en-US" dirty="0"/>
              <a:t>Method Comparison (R1) – Customer Data Only</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15</a:t>
            </a:fld>
            <a:endParaRPr lang="en-US" altLang="en-US"/>
          </a:p>
        </p:txBody>
      </p:sp>
      <p:sp>
        <p:nvSpPr>
          <p:cNvPr id="6" name="TextBox 5"/>
          <p:cNvSpPr txBox="1"/>
          <p:nvPr/>
        </p:nvSpPr>
        <p:spPr>
          <a:xfrm>
            <a:off x="344091" y="1519960"/>
            <a:ext cx="34290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Prone to predict the “Paid” claims, company will loss benefits</a:t>
            </a:r>
          </a:p>
        </p:txBody>
      </p:sp>
      <p:cxnSp>
        <p:nvCxnSpPr>
          <p:cNvPr id="8" name="Straight Arrow Connector 7"/>
          <p:cNvCxnSpPr>
            <a:stCxn id="6" idx="1"/>
          </p:cNvCxnSpPr>
          <p:nvPr/>
        </p:nvCxnSpPr>
        <p:spPr>
          <a:xfrm>
            <a:off x="344091" y="1781570"/>
            <a:ext cx="494109" cy="19795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p:cNvCxnSpPr>
          <p:nvPr/>
        </p:nvCxnSpPr>
        <p:spPr>
          <a:xfrm>
            <a:off x="2447925" y="2975019"/>
            <a:ext cx="506016" cy="9111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7250" y="2236355"/>
            <a:ext cx="3181350" cy="738664"/>
          </a:xfrm>
          <a:prstGeom prst="rect">
            <a:avLst/>
          </a:prstGeom>
        </p:spPr>
        <p:txBody>
          <a:bodyPr wrap="square">
            <a:spAutoFit/>
          </a:bodyPr>
          <a:lstStyle/>
          <a:p>
            <a:pPr marL="285750" indent="-285750">
              <a:buFont typeface="Arial" panose="020B0604020202020204" pitchFamily="34" charset="0"/>
              <a:buChar char="•"/>
            </a:pPr>
            <a:r>
              <a:rPr lang="en-US" sz="1400" dirty="0"/>
              <a:t>NN method: Prone to predict the “Declined” claims, customer will not be happy</a:t>
            </a:r>
          </a:p>
        </p:txBody>
      </p:sp>
      <p:sp>
        <p:nvSpPr>
          <p:cNvPr id="15" name="Rectangle 14"/>
          <p:cNvSpPr/>
          <p:nvPr/>
        </p:nvSpPr>
        <p:spPr>
          <a:xfrm>
            <a:off x="2732484" y="3847580"/>
            <a:ext cx="391716" cy="9530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6215" y="4962525"/>
            <a:ext cx="762000"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96629" y="6038851"/>
            <a:ext cx="366117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DT &amp; RF: Balance the binary prediction. </a:t>
            </a:r>
          </a:p>
        </p:txBody>
      </p:sp>
      <p:cxnSp>
        <p:nvCxnSpPr>
          <p:cNvPr id="19" name="Straight Arrow Connector 18"/>
          <p:cNvCxnSpPr>
            <a:stCxn id="18" idx="0"/>
            <a:endCxn id="17" idx="2"/>
          </p:cNvCxnSpPr>
          <p:nvPr/>
        </p:nvCxnSpPr>
        <p:spPr>
          <a:xfrm flipV="1">
            <a:off x="3427215" y="5419725"/>
            <a:ext cx="0" cy="6191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77050" y="2799940"/>
            <a:ext cx="7620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DT, RF &amp; Voting methods have the testing accuracy lower than validation ones, which makes sense</a:t>
            </a:r>
          </a:p>
          <a:p>
            <a:pPr marL="285750" indent="-285750">
              <a:buFont typeface="Arial" panose="020B0604020202020204" pitchFamily="34" charset="0"/>
              <a:buChar char="•"/>
            </a:pPr>
            <a:r>
              <a:rPr lang="en-US" sz="1400" dirty="0"/>
              <a:t>Other methods may be overfitting for ‘Paid”…need to be improved for business purpose</a:t>
            </a:r>
          </a:p>
        </p:txBody>
      </p:sp>
      <p:cxnSp>
        <p:nvCxnSpPr>
          <p:cNvPr id="26" name="Straight Arrow Connector 25"/>
          <p:cNvCxnSpPr>
            <a:stCxn id="25" idx="0"/>
            <a:endCxn id="24" idx="2"/>
          </p:cNvCxnSpPr>
          <p:nvPr/>
        </p:nvCxnSpPr>
        <p:spPr>
          <a:xfrm flipV="1">
            <a:off x="7229475" y="3257140"/>
            <a:ext cx="28575"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91550" y="2770955"/>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2"/>
          </p:cNvCxnSpPr>
          <p:nvPr/>
        </p:nvCxnSpPr>
        <p:spPr>
          <a:xfrm flipV="1">
            <a:off x="7786687" y="3228155"/>
            <a:ext cx="1033463" cy="787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53000"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Tree>
    <p:extLst>
      <p:ext uri="{BB962C8B-B14F-4D97-AF65-F5344CB8AC3E}">
        <p14:creationId xmlns:p14="http://schemas.microsoft.com/office/powerpoint/2010/main" val="1427458200"/>
      </p:ext>
    </p:extLst>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(R1) – Customer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16</a:t>
            </a:fld>
            <a:endParaRPr lang="en-US" altLang="en-US"/>
          </a:p>
        </p:txBody>
      </p:sp>
      <p:pic>
        <p:nvPicPr>
          <p:cNvPr id="4" name="Picture 3"/>
          <p:cNvPicPr>
            <a:picLocks noChangeAspect="1"/>
          </p:cNvPicPr>
          <p:nvPr/>
        </p:nvPicPr>
        <p:blipFill>
          <a:blip r:embed="rId2"/>
          <a:stretch>
            <a:fillRect/>
          </a:stretch>
        </p:blipFill>
        <p:spPr>
          <a:xfrm>
            <a:off x="0" y="4343400"/>
            <a:ext cx="9030252" cy="1981200"/>
          </a:xfrm>
          <a:prstGeom prst="rect">
            <a:avLst/>
          </a:prstGeom>
        </p:spPr>
      </p:pic>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pic>
        <p:nvPicPr>
          <p:cNvPr id="6" name="Picture 5"/>
          <p:cNvPicPr>
            <a:picLocks noChangeAspect="1"/>
          </p:cNvPicPr>
          <p:nvPr/>
        </p:nvPicPr>
        <p:blipFill>
          <a:blip r:embed="rId3"/>
          <a:stretch>
            <a:fillRect/>
          </a:stretch>
        </p:blipFill>
        <p:spPr>
          <a:xfrm>
            <a:off x="142876" y="1368709"/>
            <a:ext cx="3069450" cy="2653426"/>
          </a:xfrm>
          <a:prstGeom prst="rect">
            <a:avLst/>
          </a:prstGeom>
        </p:spPr>
      </p:pic>
      <p:pic>
        <p:nvPicPr>
          <p:cNvPr id="7" name="Picture 6"/>
          <p:cNvPicPr>
            <a:picLocks noChangeAspect="1"/>
          </p:cNvPicPr>
          <p:nvPr/>
        </p:nvPicPr>
        <p:blipFill>
          <a:blip r:embed="rId4"/>
          <a:stretch>
            <a:fillRect/>
          </a:stretch>
        </p:blipFill>
        <p:spPr>
          <a:xfrm>
            <a:off x="3352800" y="1363435"/>
            <a:ext cx="3046836" cy="2586843"/>
          </a:xfrm>
          <a:prstGeom prst="rect">
            <a:avLst/>
          </a:prstGeom>
        </p:spPr>
      </p:pic>
      <p:sp>
        <p:nvSpPr>
          <p:cNvPr id="8" name="TextBox 7"/>
          <p:cNvSpPr txBox="1"/>
          <p:nvPr/>
        </p:nvSpPr>
        <p:spPr>
          <a:xfrm>
            <a:off x="180976" y="3157217"/>
            <a:ext cx="498855" cy="261610"/>
          </a:xfrm>
          <a:prstGeom prst="rect">
            <a:avLst/>
          </a:prstGeom>
          <a:noFill/>
        </p:spPr>
        <p:txBody>
          <a:bodyPr wrap="none" rtlCol="0">
            <a:spAutoFit/>
          </a:bodyPr>
          <a:lstStyle/>
          <a:p>
            <a:r>
              <a:rPr lang="en-US" sz="1100" dirty="0"/>
              <a:t>3243</a:t>
            </a:r>
          </a:p>
        </p:txBody>
      </p:sp>
      <p:sp>
        <p:nvSpPr>
          <p:cNvPr id="9" name="TextBox 8"/>
          <p:cNvSpPr txBox="1"/>
          <p:nvPr/>
        </p:nvSpPr>
        <p:spPr>
          <a:xfrm>
            <a:off x="180975" y="1743171"/>
            <a:ext cx="498855" cy="261610"/>
          </a:xfrm>
          <a:prstGeom prst="rect">
            <a:avLst/>
          </a:prstGeom>
          <a:noFill/>
        </p:spPr>
        <p:txBody>
          <a:bodyPr wrap="none" rtlCol="0">
            <a:spAutoFit/>
          </a:bodyPr>
          <a:lstStyle/>
          <a:p>
            <a:r>
              <a:rPr lang="en-US" sz="1100" dirty="0"/>
              <a:t>1867</a:t>
            </a:r>
          </a:p>
        </p:txBody>
      </p:sp>
      <p:pic>
        <p:nvPicPr>
          <p:cNvPr id="10" name="Picture 9"/>
          <p:cNvPicPr>
            <a:picLocks noChangeAspect="1"/>
          </p:cNvPicPr>
          <p:nvPr/>
        </p:nvPicPr>
        <p:blipFill>
          <a:blip r:embed="rId5"/>
          <a:stretch>
            <a:fillRect/>
          </a:stretch>
        </p:blipFill>
        <p:spPr>
          <a:xfrm>
            <a:off x="7696200" y="4739055"/>
            <a:ext cx="1169726" cy="107084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rot="18981124">
            <a:off x="7001882" y="2655123"/>
            <a:ext cx="12362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Scorecard</a:t>
            </a:r>
          </a:p>
        </p:txBody>
      </p:sp>
      <p:pic>
        <p:nvPicPr>
          <p:cNvPr id="13" name="Picture 12"/>
          <p:cNvPicPr>
            <a:picLocks noChangeAspect="1"/>
          </p:cNvPicPr>
          <p:nvPr/>
        </p:nvPicPr>
        <p:blipFill>
          <a:blip r:embed="rId6"/>
          <a:stretch>
            <a:fillRect/>
          </a:stretch>
        </p:blipFill>
        <p:spPr>
          <a:xfrm>
            <a:off x="6999323" y="1191964"/>
            <a:ext cx="2011879"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6976625"/>
      </p:ext>
    </p:extLst>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2"/>
            <a:ext cx="6742176" cy="768515"/>
          </a:xfrm>
        </p:spPr>
        <p:txBody>
          <a:bodyPr/>
          <a:lstStyle/>
          <a:p>
            <a:r>
              <a:rPr lang="en-US" dirty="0"/>
              <a:t>Modeling Process</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447800"/>
            <a:ext cx="83391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12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Bagging</a:t>
            </a:r>
          </a:p>
        </p:txBody>
      </p:sp>
      <p:sp>
        <p:nvSpPr>
          <p:cNvPr id="5" name="Rectangle 4"/>
          <p:cNvSpPr/>
          <p:nvPr/>
        </p:nvSpPr>
        <p:spPr>
          <a:xfrm>
            <a:off x="152400" y="1295400"/>
            <a:ext cx="8839200" cy="769441"/>
          </a:xfrm>
          <a:prstGeom prst="rect">
            <a:avLst/>
          </a:prstGeom>
        </p:spPr>
        <p:txBody>
          <a:bodyPr wrap="square">
            <a:spAutoFit/>
          </a:bodyPr>
          <a:lstStyle/>
          <a:p>
            <a:r>
              <a:rPr lang="en-US" sz="1100" dirty="0"/>
              <a:t>Bagging is an abbreviation of Bootstrap Aggregating. The conventional bagging algorithm involves generating ‘n’ different bootstrap training samples with replacement, training the algorithm on each bootstrapped algorithm separately and then aggregating the predictions at the end. Bagging is used for reducing Overfitting in order to create strong learners for generating accurate predictions. Unlike boosting, bagging allows replacement in the bootstrapped sample.</a:t>
            </a:r>
          </a:p>
        </p:txBody>
      </p:sp>
      <p:pic>
        <p:nvPicPr>
          <p:cNvPr id="6" name="Picture 5"/>
          <p:cNvPicPr>
            <a:picLocks noChangeAspect="1"/>
          </p:cNvPicPr>
          <p:nvPr/>
        </p:nvPicPr>
        <p:blipFill>
          <a:blip r:embed="rId2"/>
          <a:stretch>
            <a:fillRect/>
          </a:stretch>
        </p:blipFill>
        <p:spPr>
          <a:xfrm>
            <a:off x="381000" y="2514600"/>
            <a:ext cx="4240631" cy="3219450"/>
          </a:xfrm>
          <a:prstGeom prst="rect">
            <a:avLst/>
          </a:prstGeom>
        </p:spPr>
      </p:pic>
    </p:spTree>
    <p:extLst>
      <p:ext uri="{BB962C8B-B14F-4D97-AF65-F5344CB8AC3E}">
        <p14:creationId xmlns:p14="http://schemas.microsoft.com/office/powerpoint/2010/main" val="3623028177"/>
      </p:ext>
    </p:extLst>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Boosting – </a:t>
            </a:r>
            <a:r>
              <a:rPr lang="en-US" dirty="0" err="1"/>
              <a:t>AdaBoost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19</a:t>
            </a:fld>
            <a:endParaRPr lang="en-US" altLang="en-US"/>
          </a:p>
        </p:txBody>
      </p:sp>
      <p:sp>
        <p:nvSpPr>
          <p:cNvPr id="4" name="Rectangle 3"/>
          <p:cNvSpPr/>
          <p:nvPr/>
        </p:nvSpPr>
        <p:spPr>
          <a:xfrm>
            <a:off x="152400" y="1295400"/>
            <a:ext cx="4495800" cy="3985706"/>
          </a:xfrm>
          <a:prstGeom prst="rect">
            <a:avLst/>
          </a:prstGeom>
        </p:spPr>
        <p:txBody>
          <a:bodyPr wrap="square">
            <a:spAutoFit/>
          </a:bodyPr>
          <a:lstStyle/>
          <a:p>
            <a:r>
              <a:rPr lang="en-US" sz="1100" dirty="0"/>
              <a:t>Ada Boost is the first original boosting technique which creates a highly accurate prediction rule by combining many weak and inaccurate rules.  Each classifier is serially trained with the goal of correctly classifying examples in every round that were incorrectly classified in the previous round.</a:t>
            </a:r>
          </a:p>
          <a:p>
            <a:endParaRPr lang="en-US" sz="1100" dirty="0"/>
          </a:p>
          <a:p>
            <a:r>
              <a:rPr lang="en-US" sz="1100" dirty="0"/>
              <a:t>For a learned classifier to make strong predictions it should follow the following three conditions:</a:t>
            </a:r>
          </a:p>
          <a:p>
            <a:pPr marL="171450" indent="-171450">
              <a:buFont typeface="Arial" panose="020B0604020202020204" pitchFamily="34" charset="0"/>
              <a:buChar char="•"/>
            </a:pPr>
            <a:r>
              <a:rPr lang="en-US" sz="1100" dirty="0"/>
              <a:t>The rules should be simple</a:t>
            </a:r>
          </a:p>
          <a:p>
            <a:pPr marL="171450" indent="-171450">
              <a:buFont typeface="Arial" panose="020B0604020202020204" pitchFamily="34" charset="0"/>
              <a:buChar char="•"/>
            </a:pPr>
            <a:r>
              <a:rPr lang="en-US" sz="1100" dirty="0"/>
              <a:t>Classifier should have been trained on sufficient number of training examples</a:t>
            </a:r>
          </a:p>
          <a:p>
            <a:pPr marL="171450" indent="-171450">
              <a:buFont typeface="Arial" panose="020B0604020202020204" pitchFamily="34" charset="0"/>
              <a:buChar char="•"/>
            </a:pPr>
            <a:r>
              <a:rPr lang="en-US" sz="1100" dirty="0"/>
              <a:t>The Classifier should have low training error for the training instances</a:t>
            </a:r>
          </a:p>
          <a:p>
            <a:pPr marL="171450" indent="-171450">
              <a:buFont typeface="Arial" panose="020B0604020202020204" pitchFamily="34" charset="0"/>
              <a:buChar char="•"/>
            </a:pPr>
            <a:endParaRPr lang="en-US" sz="1100" dirty="0"/>
          </a:p>
          <a:p>
            <a:r>
              <a:rPr lang="en-US" sz="1100" dirty="0"/>
              <a:t>Each of the weak hypothesis has an accuracy slightly better than random guessing i.e. Error Term € (t) should be slightly more than ½-β where β &gt;0. This is the fundamental assumption of this boosting algorithm which can produce a final hypothesis with a small error</a:t>
            </a:r>
          </a:p>
          <a:p>
            <a:r>
              <a:rPr lang="en-US" sz="1100" dirty="0"/>
              <a:t>After each round, it gives more focus to examples that are harder to classify.  The quantity of focus is measured by a weight, which initially is equal for all instances. After each iteration, the weights of misclassified instances are increased and the weights of correctly classified instances are decreased.</a:t>
            </a:r>
          </a:p>
        </p:txBody>
      </p:sp>
      <p:pic>
        <p:nvPicPr>
          <p:cNvPr id="5" name="Picture 4"/>
          <p:cNvPicPr>
            <a:picLocks noChangeAspect="1"/>
          </p:cNvPicPr>
          <p:nvPr/>
        </p:nvPicPr>
        <p:blipFill>
          <a:blip r:embed="rId2"/>
          <a:stretch>
            <a:fillRect/>
          </a:stretch>
        </p:blipFill>
        <p:spPr>
          <a:xfrm>
            <a:off x="4679373" y="1347120"/>
            <a:ext cx="4381574" cy="3833080"/>
          </a:xfrm>
          <a:prstGeom prst="rect">
            <a:avLst/>
          </a:prstGeom>
        </p:spPr>
      </p:pic>
      <p:sp>
        <p:nvSpPr>
          <p:cNvPr id="6" name="Rectangle 5"/>
          <p:cNvSpPr/>
          <p:nvPr/>
        </p:nvSpPr>
        <p:spPr>
          <a:xfrm>
            <a:off x="5105437" y="5474820"/>
            <a:ext cx="3529445" cy="446276"/>
          </a:xfrm>
          <a:prstGeom prst="rect">
            <a:avLst/>
          </a:prstGeom>
        </p:spPr>
        <p:txBody>
          <a:bodyPr wrap="square">
            <a:spAutoFit/>
          </a:bodyPr>
          <a:lstStyle/>
          <a:p>
            <a:r>
              <a:rPr lang="en-US" sz="1200" dirty="0"/>
              <a:t>Disadvantages</a:t>
            </a:r>
          </a:p>
          <a:p>
            <a:pPr marL="171450" indent="-171450">
              <a:buFont typeface="Arial" panose="020B0604020202020204" pitchFamily="34" charset="0"/>
              <a:buChar char="•"/>
            </a:pPr>
            <a:r>
              <a:rPr lang="en-US" sz="1100" dirty="0"/>
              <a:t>Sensitive to noisy data and outliers</a:t>
            </a:r>
          </a:p>
        </p:txBody>
      </p:sp>
      <p:sp>
        <p:nvSpPr>
          <p:cNvPr id="7" name="Rectangle 6"/>
          <p:cNvSpPr/>
          <p:nvPr/>
        </p:nvSpPr>
        <p:spPr>
          <a:xfrm>
            <a:off x="152400" y="5460965"/>
            <a:ext cx="4572000" cy="784830"/>
          </a:xfrm>
          <a:prstGeom prst="rect">
            <a:avLst/>
          </a:prstGeom>
        </p:spPr>
        <p:txBody>
          <a:bodyPr>
            <a:spAutoFit/>
          </a:bodyPr>
          <a:lstStyle/>
          <a:p>
            <a:r>
              <a:rPr lang="en-US" sz="1200" dirty="0"/>
              <a:t>Advantages</a:t>
            </a:r>
          </a:p>
          <a:p>
            <a:pPr marL="171450" indent="-171450">
              <a:buFont typeface="Arial" panose="020B0604020202020204" pitchFamily="34" charset="0"/>
              <a:buChar char="•"/>
            </a:pPr>
            <a:r>
              <a:rPr lang="en-US" sz="1100" dirty="0"/>
              <a:t>Very Simple to implement</a:t>
            </a:r>
          </a:p>
          <a:p>
            <a:pPr marL="171450" indent="-171450">
              <a:buFont typeface="Arial" panose="020B0604020202020204" pitchFamily="34" charset="0"/>
              <a:buChar char="•"/>
            </a:pPr>
            <a:r>
              <a:rPr lang="en-US" sz="1100" dirty="0"/>
              <a:t>Good generalization- suited for any kind of classification problem </a:t>
            </a:r>
          </a:p>
          <a:p>
            <a:pPr marL="171450" indent="-171450">
              <a:buFont typeface="Arial" panose="020B0604020202020204" pitchFamily="34" charset="0"/>
              <a:buChar char="•"/>
            </a:pPr>
            <a:r>
              <a:rPr lang="en-US" sz="1100" dirty="0"/>
              <a:t>Not prone to overfitting</a:t>
            </a:r>
          </a:p>
        </p:txBody>
      </p:sp>
    </p:spTree>
    <p:extLst>
      <p:ext uri="{BB962C8B-B14F-4D97-AF65-F5344CB8AC3E}">
        <p14:creationId xmlns:p14="http://schemas.microsoft.com/office/powerpoint/2010/main" val="1935279295"/>
      </p:ext>
    </p:extLst>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65000"/>
                    <a:lumOff val="35000"/>
                  </a:schemeClr>
                </a:solidFill>
                <a:latin typeface="Calibri Light" panose="020F0302020204030204" pitchFamily="34" charset="0"/>
                <a:ea typeface="微软雅黑" panose="020B0503020204020204" pitchFamily="34" charset="-122"/>
                <a:cs typeface="Calibri Light" panose="020F0302020204030204" pitchFamily="34" charset="0"/>
              </a:rPr>
              <a:t>Claim Scoring Prediction - Overview</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a:t>
            </a:fld>
            <a:endParaRPr lang="en-US" altLang="en-US"/>
          </a:p>
        </p:txBody>
      </p:sp>
      <p:cxnSp>
        <p:nvCxnSpPr>
          <p:cNvPr id="5" name="Straight Connector 4"/>
          <p:cNvCxnSpPr/>
          <p:nvPr/>
        </p:nvCxnSpPr>
        <p:spPr>
          <a:xfrm flipV="1">
            <a:off x="0" y="4019550"/>
            <a:ext cx="9144000" cy="7620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1571625"/>
            <a:ext cx="0" cy="497205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654175"/>
            <a:ext cx="4038600" cy="3841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953000" y="1652022"/>
            <a:ext cx="4038600" cy="38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Method/Procedure</a:t>
            </a:r>
          </a:p>
        </p:txBody>
      </p:sp>
      <p:sp>
        <p:nvSpPr>
          <p:cNvPr id="13" name="Rectangle 12"/>
          <p:cNvSpPr/>
          <p:nvPr/>
        </p:nvSpPr>
        <p:spPr>
          <a:xfrm>
            <a:off x="228600" y="409575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Results/Impacts</a:t>
            </a:r>
          </a:p>
        </p:txBody>
      </p:sp>
      <p:sp>
        <p:nvSpPr>
          <p:cNvPr id="14" name="Rectangle 13"/>
          <p:cNvSpPr/>
          <p:nvPr/>
        </p:nvSpPr>
        <p:spPr>
          <a:xfrm>
            <a:off x="4953000" y="409575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TextBox 14"/>
          <p:cNvSpPr txBox="1"/>
          <p:nvPr/>
        </p:nvSpPr>
        <p:spPr>
          <a:xfrm>
            <a:off x="263505" y="2090738"/>
            <a:ext cx="4225236" cy="203132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Modeling data: Jan - Oct, 2017</a:t>
            </a:r>
          </a:p>
          <a:p>
            <a:pPr marL="285750" indent="-285750">
              <a:buFont typeface="Wingdings" panose="05000000000000000000" pitchFamily="2" charset="2"/>
              <a:buChar char="ü"/>
            </a:pPr>
            <a:r>
              <a:rPr lang="en-US" sz="1400" dirty="0"/>
              <a:t>Consider Claims and Sales + </a:t>
            </a:r>
            <a:r>
              <a:rPr lang="en-US" sz="1400" b="1" dirty="0">
                <a:solidFill>
                  <a:srgbClr val="FF0000"/>
                </a:solidFill>
              </a:rPr>
              <a:t>Product Data</a:t>
            </a:r>
          </a:p>
          <a:p>
            <a:pPr marL="285750" indent="-285750">
              <a:buFont typeface="Wingdings" panose="05000000000000000000" pitchFamily="2" charset="2"/>
              <a:buChar char="ü"/>
            </a:pPr>
            <a:r>
              <a:rPr lang="en-US" sz="1400" dirty="0"/>
              <a:t>311,490 claim records</a:t>
            </a:r>
          </a:p>
          <a:p>
            <a:pPr marL="285750" indent="-285750">
              <a:buFont typeface="Wingdings" panose="05000000000000000000" pitchFamily="2" charset="2"/>
              <a:buChar char="ü"/>
            </a:pPr>
            <a:r>
              <a:rPr lang="en-US" sz="1400" dirty="0"/>
              <a:t>31% claims related to quality…89,043</a:t>
            </a:r>
          </a:p>
          <a:p>
            <a:pPr marL="285750" indent="-285750">
              <a:buFont typeface="Wingdings" panose="05000000000000000000" pitchFamily="2" charset="2"/>
              <a:buChar char="ü"/>
            </a:pPr>
            <a:r>
              <a:rPr lang="en-US" sz="1400" dirty="0"/>
              <a:t>Paid vs. Declined Claims = 71%: 29%</a:t>
            </a:r>
          </a:p>
          <a:p>
            <a:pPr marL="285750" indent="-285750">
              <a:buFont typeface="Wingdings" panose="05000000000000000000" pitchFamily="2" charset="2"/>
              <a:buChar char="ü"/>
            </a:pPr>
            <a:r>
              <a:rPr lang="en-US" sz="1400" dirty="0"/>
              <a:t>205,765 transactions</a:t>
            </a:r>
          </a:p>
          <a:p>
            <a:pPr marL="285750" indent="-285750">
              <a:buFont typeface="Wingdings" panose="05000000000000000000" pitchFamily="2" charset="2"/>
              <a:buChar char="ü"/>
            </a:pPr>
            <a:r>
              <a:rPr lang="en-US" sz="1400" dirty="0"/>
              <a:t>35,270 customer records</a:t>
            </a:r>
          </a:p>
          <a:p>
            <a:pPr marL="285750" indent="-285750">
              <a:buFont typeface="Wingdings" panose="05000000000000000000" pitchFamily="2" charset="2"/>
              <a:buChar char="ü"/>
            </a:pPr>
            <a:r>
              <a:rPr lang="en-US" sz="1400" dirty="0"/>
              <a:t>Modeling data (w.r.t. quality) ... customer ~ </a:t>
            </a:r>
            <a:r>
              <a:rPr lang="en-US" sz="1400" dirty="0">
                <a:solidFill>
                  <a:srgbClr val="FF0000"/>
                </a:solidFill>
              </a:rPr>
              <a:t>32,900</a:t>
            </a:r>
            <a:r>
              <a:rPr lang="en-US" sz="1400" dirty="0"/>
              <a:t> </a:t>
            </a:r>
          </a:p>
        </p:txBody>
      </p:sp>
      <p:grpSp>
        <p:nvGrpSpPr>
          <p:cNvPr id="19" name="Group 13"/>
          <p:cNvGrpSpPr>
            <a:grpSpLocks noChangeAspect="1"/>
          </p:cNvGrpSpPr>
          <p:nvPr/>
        </p:nvGrpSpPr>
        <p:grpSpPr bwMode="auto">
          <a:xfrm>
            <a:off x="5613400" y="1671303"/>
            <a:ext cx="342900" cy="344487"/>
            <a:chOff x="9270119" y="3062028"/>
            <a:chExt cx="1225936" cy="1229246"/>
          </a:xfrm>
        </p:grpSpPr>
        <p:sp>
          <p:nvSpPr>
            <p:cNvPr id="20" name="Oval 32"/>
            <p:cNvSpPr>
              <a:spLocks noChangeArrowheads="1"/>
            </p:cNvSpPr>
            <p:nvPr/>
          </p:nvSpPr>
          <p:spPr bwMode="auto">
            <a:xfrm>
              <a:off x="9270119" y="3062028"/>
              <a:ext cx="1225936" cy="1229246"/>
            </a:xfrm>
            <a:prstGeom prst="ellipse">
              <a:avLst/>
            </a:prstGeom>
            <a:solidFill>
              <a:schemeClr val="tx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0" rIns="34280" anchor="ctr"/>
            <a:lstStyle>
              <a:lvl1pPr defTabSz="342900">
                <a:spcBef>
                  <a:spcPts val="600"/>
                </a:spcBef>
                <a:spcAft>
                  <a:spcPts val="600"/>
                </a:spcAft>
                <a:buClr>
                  <a:srgbClr val="C00000"/>
                </a:buClr>
                <a:defRPr sz="2000" b="1">
                  <a:solidFill>
                    <a:srgbClr val="4A452A"/>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indent="-176213" defTabSz="342900">
                <a:spcBef>
                  <a:spcPts val="300"/>
                </a:spcBef>
                <a:spcAft>
                  <a:spcPts val="600"/>
                </a:spcAft>
                <a:buClr>
                  <a:srgbClr val="376092"/>
                </a:buClr>
                <a:buFont typeface="Wingdings" panose="05000000000000000000" pitchFamily="2" charset="2"/>
                <a:buChar char="§"/>
                <a:defRPr>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2pPr>
              <a:lvl3pPr indent="-173038" defTabSz="342900">
                <a:spcBef>
                  <a:spcPts val="300"/>
                </a:spcBef>
                <a:spcAft>
                  <a:spcPts val="300"/>
                </a:spcAft>
                <a:buClr>
                  <a:srgbClr val="376092"/>
                </a:buClr>
                <a:buFont typeface="Wingdings" panose="05000000000000000000" pitchFamily="2" charset="2"/>
                <a:buChar char="§"/>
                <a:defRPr sz="14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3pPr>
              <a:lvl4pPr indent="-168275"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4pPr>
              <a:lvl5pPr indent="-165100"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5pPr>
              <a:lvl6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6pPr>
              <a:lvl7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7pPr>
              <a:lvl8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8pPr>
              <a:lvl9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ClrTx/>
              </a:pPr>
              <a:endParaRPr lang="en-US" altLang="en-US" sz="1200" b="0">
                <a:solidFill>
                  <a:srgbClr val="FFFFFF"/>
                </a:solidFill>
                <a:latin typeface="Calibri" panose="020F0502020204030204" pitchFamily="34" charset="0"/>
              </a:endParaRPr>
            </a:p>
          </p:txBody>
        </p:sp>
        <p:pic>
          <p:nvPicPr>
            <p:cNvPr id="21" name="Picture 33" descr="Tools-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2079" y="3291514"/>
              <a:ext cx="842016" cy="77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4"/>
          <p:cNvGrpSpPr>
            <a:grpSpLocks/>
          </p:cNvGrpSpPr>
          <p:nvPr/>
        </p:nvGrpSpPr>
        <p:grpSpPr bwMode="auto">
          <a:xfrm>
            <a:off x="946150" y="1674812"/>
            <a:ext cx="342900" cy="342900"/>
            <a:chOff x="949501" y="3163493"/>
            <a:chExt cx="729221" cy="727472"/>
          </a:xfrm>
        </p:grpSpPr>
        <p:sp>
          <p:nvSpPr>
            <p:cNvPr id="23" name="Oval 22"/>
            <p:cNvSpPr>
              <a:spLocks noChangeArrowheads="1"/>
            </p:cNvSpPr>
            <p:nvPr/>
          </p:nvSpPr>
          <p:spPr bwMode="auto">
            <a:xfrm>
              <a:off x="949501" y="3163493"/>
              <a:ext cx="729221" cy="727472"/>
            </a:xfrm>
            <a:prstGeom prst="ellipse">
              <a:avLst/>
            </a:prstGeom>
            <a:solidFill>
              <a:srgbClr val="005CB9"/>
            </a:solidFill>
            <a:ln w="15875">
              <a:noFill/>
              <a:round/>
              <a:headEnd/>
              <a:tailEnd/>
            </a:ln>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4" name="Freeform 23"/>
            <p:cNvSpPr>
              <a:spLocks noEditPoints="1"/>
            </p:cNvSpPr>
            <p:nvPr/>
          </p:nvSpPr>
          <p:spPr bwMode="auto">
            <a:xfrm>
              <a:off x="1074415" y="3257795"/>
              <a:ext cx="479395" cy="542235"/>
            </a:xfrm>
            <a:custGeom>
              <a:avLst/>
              <a:gdLst>
                <a:gd name="T0" fmla="*/ 274 w 548"/>
                <a:gd name="T1" fmla="*/ 0 h 621"/>
                <a:gd name="T2" fmla="*/ 0 w 548"/>
                <a:gd name="T3" fmla="*/ 158 h 621"/>
                <a:gd name="T4" fmla="*/ 0 w 548"/>
                <a:gd name="T5" fmla="*/ 468 h 621"/>
                <a:gd name="T6" fmla="*/ 277 w 548"/>
                <a:gd name="T7" fmla="*/ 621 h 621"/>
                <a:gd name="T8" fmla="*/ 548 w 548"/>
                <a:gd name="T9" fmla="*/ 470 h 621"/>
                <a:gd name="T10" fmla="*/ 548 w 548"/>
                <a:gd name="T11" fmla="*/ 158 h 621"/>
                <a:gd name="T12" fmla="*/ 274 w 548"/>
                <a:gd name="T13" fmla="*/ 0 h 621"/>
                <a:gd name="T14" fmla="*/ 536 w 548"/>
                <a:gd name="T15" fmla="*/ 463 h 621"/>
                <a:gd name="T16" fmla="*/ 277 w 548"/>
                <a:gd name="T17" fmla="*/ 607 h 621"/>
                <a:gd name="T18" fmla="*/ 12 w 548"/>
                <a:gd name="T19" fmla="*/ 460 h 621"/>
                <a:gd name="T20" fmla="*/ 12 w 548"/>
                <a:gd name="T21" fmla="*/ 165 h 621"/>
                <a:gd name="T22" fmla="*/ 274 w 548"/>
                <a:gd name="T23" fmla="*/ 12 h 621"/>
                <a:gd name="T24" fmla="*/ 536 w 548"/>
                <a:gd name="T25" fmla="*/ 165 h 621"/>
                <a:gd name="T26" fmla="*/ 536 w 548"/>
                <a:gd name="T27" fmla="*/ 46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621">
                  <a:moveTo>
                    <a:pt x="274" y="0"/>
                  </a:moveTo>
                  <a:lnTo>
                    <a:pt x="0" y="158"/>
                  </a:lnTo>
                  <a:lnTo>
                    <a:pt x="0" y="468"/>
                  </a:lnTo>
                  <a:lnTo>
                    <a:pt x="277" y="621"/>
                  </a:lnTo>
                  <a:lnTo>
                    <a:pt x="548" y="470"/>
                  </a:lnTo>
                  <a:lnTo>
                    <a:pt x="548" y="158"/>
                  </a:lnTo>
                  <a:lnTo>
                    <a:pt x="274" y="0"/>
                  </a:lnTo>
                  <a:close/>
                  <a:moveTo>
                    <a:pt x="536" y="463"/>
                  </a:moveTo>
                  <a:lnTo>
                    <a:pt x="277" y="607"/>
                  </a:lnTo>
                  <a:lnTo>
                    <a:pt x="12" y="460"/>
                  </a:lnTo>
                  <a:lnTo>
                    <a:pt x="12" y="165"/>
                  </a:lnTo>
                  <a:lnTo>
                    <a:pt x="274" y="12"/>
                  </a:lnTo>
                  <a:lnTo>
                    <a:pt x="536" y="165"/>
                  </a:lnTo>
                  <a:lnTo>
                    <a:pt x="53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5" name="Freeform 24"/>
            <p:cNvSpPr>
              <a:spLocks noEditPoints="1"/>
            </p:cNvSpPr>
            <p:nvPr/>
          </p:nvSpPr>
          <p:spPr bwMode="auto">
            <a:xfrm>
              <a:off x="1114927" y="3301577"/>
              <a:ext cx="401746" cy="454671"/>
            </a:xfrm>
            <a:custGeom>
              <a:avLst/>
              <a:gdLst>
                <a:gd name="T0" fmla="*/ 0 w 459"/>
                <a:gd name="T1" fmla="*/ 392 h 519"/>
                <a:gd name="T2" fmla="*/ 232 w 459"/>
                <a:gd name="T3" fmla="*/ 519 h 519"/>
                <a:gd name="T4" fmla="*/ 459 w 459"/>
                <a:gd name="T5" fmla="*/ 394 h 519"/>
                <a:gd name="T6" fmla="*/ 459 w 459"/>
                <a:gd name="T7" fmla="*/ 132 h 519"/>
                <a:gd name="T8" fmla="*/ 230 w 459"/>
                <a:gd name="T9" fmla="*/ 0 h 519"/>
                <a:gd name="T10" fmla="*/ 0 w 459"/>
                <a:gd name="T11" fmla="*/ 132 h 519"/>
                <a:gd name="T12" fmla="*/ 0 w 459"/>
                <a:gd name="T13" fmla="*/ 392 h 519"/>
                <a:gd name="T14" fmla="*/ 12 w 459"/>
                <a:gd name="T15" fmla="*/ 139 h 519"/>
                <a:gd name="T16" fmla="*/ 230 w 459"/>
                <a:gd name="T17" fmla="*/ 12 h 519"/>
                <a:gd name="T18" fmla="*/ 447 w 459"/>
                <a:gd name="T19" fmla="*/ 139 h 519"/>
                <a:gd name="T20" fmla="*/ 447 w 459"/>
                <a:gd name="T21" fmla="*/ 387 h 519"/>
                <a:gd name="T22" fmla="*/ 232 w 459"/>
                <a:gd name="T23" fmla="*/ 505 h 519"/>
                <a:gd name="T24" fmla="*/ 12 w 459"/>
                <a:gd name="T25" fmla="*/ 385 h 519"/>
                <a:gd name="T26" fmla="*/ 12 w 459"/>
                <a:gd name="T27" fmla="*/ 13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9" h="519">
                  <a:moveTo>
                    <a:pt x="0" y="392"/>
                  </a:moveTo>
                  <a:lnTo>
                    <a:pt x="232" y="519"/>
                  </a:lnTo>
                  <a:lnTo>
                    <a:pt x="459" y="394"/>
                  </a:lnTo>
                  <a:lnTo>
                    <a:pt x="459" y="132"/>
                  </a:lnTo>
                  <a:lnTo>
                    <a:pt x="230" y="0"/>
                  </a:lnTo>
                  <a:lnTo>
                    <a:pt x="0" y="132"/>
                  </a:lnTo>
                  <a:lnTo>
                    <a:pt x="0" y="392"/>
                  </a:lnTo>
                  <a:close/>
                  <a:moveTo>
                    <a:pt x="12" y="139"/>
                  </a:moveTo>
                  <a:lnTo>
                    <a:pt x="230" y="12"/>
                  </a:lnTo>
                  <a:lnTo>
                    <a:pt x="447" y="139"/>
                  </a:lnTo>
                  <a:lnTo>
                    <a:pt x="447" y="387"/>
                  </a:lnTo>
                  <a:lnTo>
                    <a:pt x="232" y="505"/>
                  </a:lnTo>
                  <a:lnTo>
                    <a:pt x="12" y="385"/>
                  </a:lnTo>
                  <a:lnTo>
                    <a:pt x="12"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6" name="Freeform 25"/>
            <p:cNvSpPr>
              <a:spLocks/>
            </p:cNvSpPr>
            <p:nvPr/>
          </p:nvSpPr>
          <p:spPr bwMode="auto">
            <a:xfrm>
              <a:off x="1381632" y="3581116"/>
              <a:ext cx="91154" cy="90933"/>
            </a:xfrm>
            <a:custGeom>
              <a:avLst/>
              <a:gdLst>
                <a:gd name="T0" fmla="*/ 95 w 104"/>
                <a:gd name="T1" fmla="*/ 42 h 104"/>
                <a:gd name="T2" fmla="*/ 0 w 104"/>
                <a:gd name="T3" fmla="*/ 94 h 104"/>
                <a:gd name="T4" fmla="*/ 2 w 104"/>
                <a:gd name="T5" fmla="*/ 104 h 104"/>
                <a:gd name="T6" fmla="*/ 104 w 104"/>
                <a:gd name="T7" fmla="*/ 47 h 104"/>
                <a:gd name="T8" fmla="*/ 104 w 104"/>
                <a:gd name="T9" fmla="*/ 0 h 104"/>
                <a:gd name="T10" fmla="*/ 95 w 104"/>
                <a:gd name="T11" fmla="*/ 0 h 104"/>
                <a:gd name="T12" fmla="*/ 95 w 104"/>
                <a:gd name="T13" fmla="*/ 42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95" y="42"/>
                  </a:moveTo>
                  <a:lnTo>
                    <a:pt x="0" y="94"/>
                  </a:lnTo>
                  <a:lnTo>
                    <a:pt x="2" y="104"/>
                  </a:lnTo>
                  <a:lnTo>
                    <a:pt x="104" y="47"/>
                  </a:lnTo>
                  <a:lnTo>
                    <a:pt x="104" y="0"/>
                  </a:lnTo>
                  <a:lnTo>
                    <a:pt x="95" y="0"/>
                  </a:lnTo>
                  <a:lnTo>
                    <a:pt x="9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7" name="Freeform 26"/>
            <p:cNvSpPr>
              <a:spLocks/>
            </p:cNvSpPr>
            <p:nvPr/>
          </p:nvSpPr>
          <p:spPr bwMode="auto">
            <a:xfrm>
              <a:off x="1158814" y="3392512"/>
              <a:ext cx="97906" cy="84197"/>
            </a:xfrm>
            <a:custGeom>
              <a:avLst/>
              <a:gdLst>
                <a:gd name="T0" fmla="*/ 9 w 111"/>
                <a:gd name="T1" fmla="*/ 64 h 97"/>
                <a:gd name="T2" fmla="*/ 111 w 111"/>
                <a:gd name="T3" fmla="*/ 5 h 97"/>
                <a:gd name="T4" fmla="*/ 101 w 111"/>
                <a:gd name="T5" fmla="*/ 0 h 97"/>
                <a:gd name="T6" fmla="*/ 0 w 111"/>
                <a:gd name="T7" fmla="*/ 59 h 97"/>
                <a:gd name="T8" fmla="*/ 0 w 111"/>
                <a:gd name="T9" fmla="*/ 97 h 97"/>
                <a:gd name="T10" fmla="*/ 9 w 111"/>
                <a:gd name="T11" fmla="*/ 97 h 97"/>
                <a:gd name="T12" fmla="*/ 9 w 111"/>
                <a:gd name="T13" fmla="*/ 64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9" y="64"/>
                  </a:moveTo>
                  <a:lnTo>
                    <a:pt x="111" y="5"/>
                  </a:lnTo>
                  <a:lnTo>
                    <a:pt x="101" y="0"/>
                  </a:lnTo>
                  <a:lnTo>
                    <a:pt x="0" y="59"/>
                  </a:lnTo>
                  <a:lnTo>
                    <a:pt x="0" y="97"/>
                  </a:lnTo>
                  <a:lnTo>
                    <a:pt x="9" y="97"/>
                  </a:lnTo>
                  <a:lnTo>
                    <a:pt x="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8" name="Freeform 27"/>
            <p:cNvSpPr>
              <a:spLocks/>
            </p:cNvSpPr>
            <p:nvPr/>
          </p:nvSpPr>
          <p:spPr bwMode="auto">
            <a:xfrm>
              <a:off x="1158814" y="3581116"/>
              <a:ext cx="91154" cy="87566"/>
            </a:xfrm>
            <a:custGeom>
              <a:avLst/>
              <a:gdLst>
                <a:gd name="T0" fmla="*/ 9 w 106"/>
                <a:gd name="T1" fmla="*/ 2 h 101"/>
                <a:gd name="T2" fmla="*/ 0 w 106"/>
                <a:gd name="T3" fmla="*/ 0 h 101"/>
                <a:gd name="T4" fmla="*/ 0 w 106"/>
                <a:gd name="T5" fmla="*/ 47 h 101"/>
                <a:gd name="T6" fmla="*/ 101 w 106"/>
                <a:gd name="T7" fmla="*/ 101 h 101"/>
                <a:gd name="T8" fmla="*/ 106 w 106"/>
                <a:gd name="T9" fmla="*/ 94 h 101"/>
                <a:gd name="T10" fmla="*/ 9 w 106"/>
                <a:gd name="T11" fmla="*/ 40 h 101"/>
                <a:gd name="T12" fmla="*/ 9 w 10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9" y="2"/>
                  </a:moveTo>
                  <a:lnTo>
                    <a:pt x="0" y="0"/>
                  </a:lnTo>
                  <a:lnTo>
                    <a:pt x="0" y="47"/>
                  </a:lnTo>
                  <a:lnTo>
                    <a:pt x="101" y="101"/>
                  </a:lnTo>
                  <a:lnTo>
                    <a:pt x="106" y="94"/>
                  </a:lnTo>
                  <a:lnTo>
                    <a:pt x="9" y="4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9" name="Freeform 28"/>
            <p:cNvSpPr>
              <a:spLocks/>
            </p:cNvSpPr>
            <p:nvPr/>
          </p:nvSpPr>
          <p:spPr bwMode="auto">
            <a:xfrm>
              <a:off x="1378257" y="3392512"/>
              <a:ext cx="94529" cy="84197"/>
            </a:xfrm>
            <a:custGeom>
              <a:avLst/>
              <a:gdLst>
                <a:gd name="T0" fmla="*/ 100 w 109"/>
                <a:gd name="T1" fmla="*/ 97 h 97"/>
                <a:gd name="T2" fmla="*/ 109 w 109"/>
                <a:gd name="T3" fmla="*/ 97 h 97"/>
                <a:gd name="T4" fmla="*/ 109 w 109"/>
                <a:gd name="T5" fmla="*/ 59 h 97"/>
                <a:gd name="T6" fmla="*/ 5 w 109"/>
                <a:gd name="T7" fmla="*/ 0 h 97"/>
                <a:gd name="T8" fmla="*/ 0 w 109"/>
                <a:gd name="T9" fmla="*/ 7 h 97"/>
                <a:gd name="T10" fmla="*/ 100 w 109"/>
                <a:gd name="T11" fmla="*/ 64 h 97"/>
                <a:gd name="T12" fmla="*/ 100 w 10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09" h="97">
                  <a:moveTo>
                    <a:pt x="100" y="97"/>
                  </a:moveTo>
                  <a:lnTo>
                    <a:pt x="109" y="97"/>
                  </a:lnTo>
                  <a:lnTo>
                    <a:pt x="109" y="59"/>
                  </a:lnTo>
                  <a:lnTo>
                    <a:pt x="5" y="0"/>
                  </a:lnTo>
                  <a:lnTo>
                    <a:pt x="0" y="7"/>
                  </a:lnTo>
                  <a:lnTo>
                    <a:pt x="100" y="64"/>
                  </a:lnTo>
                  <a:lnTo>
                    <a:pt x="10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0" name="Freeform 29"/>
            <p:cNvSpPr>
              <a:spLocks/>
            </p:cNvSpPr>
            <p:nvPr/>
          </p:nvSpPr>
          <p:spPr bwMode="auto">
            <a:xfrm>
              <a:off x="1145310" y="3500286"/>
              <a:ext cx="60768" cy="57254"/>
            </a:xfrm>
            <a:custGeom>
              <a:avLst/>
              <a:gdLst>
                <a:gd name="T0" fmla="*/ 25 w 29"/>
                <a:gd name="T1" fmla="*/ 5 h 28"/>
                <a:gd name="T2" fmla="*/ 25 w 29"/>
                <a:gd name="T3" fmla="*/ 5 h 28"/>
                <a:gd name="T4" fmla="*/ 15 w 29"/>
                <a:gd name="T5" fmla="*/ 0 h 28"/>
                <a:gd name="T6" fmla="*/ 0 w 29"/>
                <a:gd name="T7" fmla="*/ 14 h 28"/>
                <a:gd name="T8" fmla="*/ 15 w 29"/>
                <a:gd name="T9" fmla="*/ 28 h 28"/>
                <a:gd name="T10" fmla="*/ 29 w 29"/>
                <a:gd name="T11" fmla="*/ 14 h 28"/>
                <a:gd name="T12" fmla="*/ 26 w 29"/>
                <a:gd name="T13" fmla="*/ 6 h 28"/>
                <a:gd name="T14" fmla="*/ 26 w 29"/>
                <a:gd name="T15" fmla="*/ 7 h 28"/>
                <a:gd name="T16" fmla="*/ 25 w 29"/>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5" y="5"/>
                  </a:moveTo>
                  <a:cubicBezTo>
                    <a:pt x="25" y="5"/>
                    <a:pt x="25" y="5"/>
                    <a:pt x="25" y="5"/>
                  </a:cubicBezTo>
                  <a:cubicBezTo>
                    <a:pt x="23" y="2"/>
                    <a:pt x="19" y="0"/>
                    <a:pt x="15" y="0"/>
                  </a:cubicBezTo>
                  <a:cubicBezTo>
                    <a:pt x="7" y="0"/>
                    <a:pt x="0" y="6"/>
                    <a:pt x="0" y="14"/>
                  </a:cubicBezTo>
                  <a:cubicBezTo>
                    <a:pt x="0" y="22"/>
                    <a:pt x="7" y="28"/>
                    <a:pt x="15" y="28"/>
                  </a:cubicBezTo>
                  <a:cubicBezTo>
                    <a:pt x="22" y="28"/>
                    <a:pt x="29" y="22"/>
                    <a:pt x="29" y="14"/>
                  </a:cubicBezTo>
                  <a:cubicBezTo>
                    <a:pt x="29" y="11"/>
                    <a:pt x="28" y="8"/>
                    <a:pt x="26" y="6"/>
                  </a:cubicBezTo>
                  <a:cubicBezTo>
                    <a:pt x="26" y="7"/>
                    <a:pt x="26" y="7"/>
                    <a:pt x="26" y="7"/>
                  </a:cubicBezTo>
                  <a:lnTo>
                    <a:pt x="2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1" name="Freeform 30"/>
            <p:cNvSpPr>
              <a:spLocks/>
            </p:cNvSpPr>
            <p:nvPr/>
          </p:nvSpPr>
          <p:spPr bwMode="auto">
            <a:xfrm>
              <a:off x="1425521" y="3500286"/>
              <a:ext cx="60768" cy="57254"/>
            </a:xfrm>
            <a:custGeom>
              <a:avLst/>
              <a:gdLst>
                <a:gd name="T0" fmla="*/ 3 w 28"/>
                <a:gd name="T1" fmla="*/ 22 h 28"/>
                <a:gd name="T2" fmla="*/ 14 w 28"/>
                <a:gd name="T3" fmla="*/ 28 h 28"/>
                <a:gd name="T4" fmla="*/ 28 w 28"/>
                <a:gd name="T5" fmla="*/ 14 h 28"/>
                <a:gd name="T6" fmla="*/ 14 w 28"/>
                <a:gd name="T7" fmla="*/ 0 h 28"/>
                <a:gd name="T8" fmla="*/ 4 w 28"/>
                <a:gd name="T9" fmla="*/ 4 h 28"/>
                <a:gd name="T10" fmla="*/ 4 w 28"/>
                <a:gd name="T11" fmla="*/ 4 h 28"/>
                <a:gd name="T12" fmla="*/ 0 w 28"/>
                <a:gd name="T13" fmla="*/ 14 h 28"/>
                <a:gd name="T14" fmla="*/ 2 w 28"/>
                <a:gd name="T15" fmla="*/ 21 h 28"/>
                <a:gd name="T16" fmla="*/ 3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3" y="22"/>
                  </a:moveTo>
                  <a:cubicBezTo>
                    <a:pt x="5" y="26"/>
                    <a:pt x="9" y="28"/>
                    <a:pt x="14" y="28"/>
                  </a:cubicBezTo>
                  <a:cubicBezTo>
                    <a:pt x="22" y="28"/>
                    <a:pt x="28" y="22"/>
                    <a:pt x="28" y="14"/>
                  </a:cubicBezTo>
                  <a:cubicBezTo>
                    <a:pt x="28" y="6"/>
                    <a:pt x="22" y="0"/>
                    <a:pt x="14" y="0"/>
                  </a:cubicBezTo>
                  <a:cubicBezTo>
                    <a:pt x="10" y="0"/>
                    <a:pt x="7" y="1"/>
                    <a:pt x="4" y="4"/>
                  </a:cubicBezTo>
                  <a:cubicBezTo>
                    <a:pt x="4" y="4"/>
                    <a:pt x="4" y="4"/>
                    <a:pt x="4" y="4"/>
                  </a:cubicBezTo>
                  <a:cubicBezTo>
                    <a:pt x="2" y="7"/>
                    <a:pt x="0" y="10"/>
                    <a:pt x="0" y="14"/>
                  </a:cubicBezTo>
                  <a:cubicBezTo>
                    <a:pt x="0" y="17"/>
                    <a:pt x="1" y="19"/>
                    <a:pt x="2" y="21"/>
                  </a:cubicBezTo>
                  <a:cubicBezTo>
                    <a:pt x="3" y="22"/>
                    <a:pt x="3" y="22"/>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2" name="Freeform 31"/>
            <p:cNvSpPr>
              <a:spLocks noEditPoints="1"/>
            </p:cNvSpPr>
            <p:nvPr/>
          </p:nvSpPr>
          <p:spPr bwMode="auto">
            <a:xfrm>
              <a:off x="1287103" y="3358833"/>
              <a:ext cx="60768" cy="63990"/>
            </a:xfrm>
            <a:custGeom>
              <a:avLst/>
              <a:gdLst>
                <a:gd name="T0" fmla="*/ 25 w 30"/>
                <a:gd name="T1" fmla="*/ 25 h 30"/>
                <a:gd name="T2" fmla="*/ 25 w 30"/>
                <a:gd name="T3" fmla="*/ 26 h 30"/>
                <a:gd name="T4" fmla="*/ 30 w 30"/>
                <a:gd name="T5" fmla="*/ 15 h 30"/>
                <a:gd name="T6" fmla="*/ 15 w 30"/>
                <a:gd name="T7" fmla="*/ 0 h 30"/>
                <a:gd name="T8" fmla="*/ 0 w 30"/>
                <a:gd name="T9" fmla="*/ 15 h 30"/>
                <a:gd name="T10" fmla="*/ 5 w 30"/>
                <a:gd name="T11" fmla="*/ 26 h 30"/>
                <a:gd name="T12" fmla="*/ 5 w 30"/>
                <a:gd name="T13" fmla="*/ 25 h 30"/>
                <a:gd name="T14" fmla="*/ 7 w 30"/>
                <a:gd name="T15" fmla="*/ 26 h 30"/>
                <a:gd name="T16" fmla="*/ 6 w 30"/>
                <a:gd name="T17" fmla="*/ 27 h 30"/>
                <a:gd name="T18" fmla="*/ 15 w 30"/>
                <a:gd name="T19" fmla="*/ 30 h 30"/>
                <a:gd name="T20" fmla="*/ 24 w 30"/>
                <a:gd name="T21" fmla="*/ 27 h 30"/>
                <a:gd name="T22" fmla="*/ 23 w 30"/>
                <a:gd name="T23" fmla="*/ 26 h 30"/>
                <a:gd name="T24" fmla="*/ 25 w 30"/>
                <a:gd name="T25" fmla="*/ 25 h 30"/>
                <a:gd name="T26" fmla="*/ 2 w 30"/>
                <a:gd name="T27" fmla="*/ 15 h 30"/>
                <a:gd name="T28" fmla="*/ 15 w 30"/>
                <a:gd name="T29" fmla="*/ 2 h 30"/>
                <a:gd name="T30" fmla="*/ 28 w 30"/>
                <a:gd name="T31" fmla="*/ 15 h 30"/>
                <a:gd name="T32" fmla="*/ 15 w 30"/>
                <a:gd name="T33" fmla="*/ 28 h 30"/>
                <a:gd name="T34" fmla="*/ 2 w 30"/>
                <a:gd name="T3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5" y="25"/>
                  </a:moveTo>
                  <a:cubicBezTo>
                    <a:pt x="25" y="26"/>
                    <a:pt x="25" y="26"/>
                    <a:pt x="25" y="26"/>
                  </a:cubicBezTo>
                  <a:cubicBezTo>
                    <a:pt x="28" y="23"/>
                    <a:pt x="30" y="19"/>
                    <a:pt x="30" y="15"/>
                  </a:cubicBezTo>
                  <a:cubicBezTo>
                    <a:pt x="30" y="7"/>
                    <a:pt x="23" y="0"/>
                    <a:pt x="15" y="0"/>
                  </a:cubicBezTo>
                  <a:cubicBezTo>
                    <a:pt x="7" y="0"/>
                    <a:pt x="0" y="7"/>
                    <a:pt x="0" y="15"/>
                  </a:cubicBezTo>
                  <a:cubicBezTo>
                    <a:pt x="0" y="19"/>
                    <a:pt x="2" y="23"/>
                    <a:pt x="5" y="26"/>
                  </a:cubicBezTo>
                  <a:cubicBezTo>
                    <a:pt x="5" y="25"/>
                    <a:pt x="5" y="25"/>
                    <a:pt x="5" y="25"/>
                  </a:cubicBezTo>
                  <a:cubicBezTo>
                    <a:pt x="7" y="26"/>
                    <a:pt x="7" y="26"/>
                    <a:pt x="7" y="26"/>
                  </a:cubicBezTo>
                  <a:cubicBezTo>
                    <a:pt x="6" y="27"/>
                    <a:pt x="6" y="27"/>
                    <a:pt x="6" y="27"/>
                  </a:cubicBezTo>
                  <a:cubicBezTo>
                    <a:pt x="9" y="29"/>
                    <a:pt x="12" y="30"/>
                    <a:pt x="15" y="30"/>
                  </a:cubicBezTo>
                  <a:cubicBezTo>
                    <a:pt x="18" y="30"/>
                    <a:pt x="22" y="29"/>
                    <a:pt x="24" y="27"/>
                  </a:cubicBezTo>
                  <a:cubicBezTo>
                    <a:pt x="23" y="26"/>
                    <a:pt x="23" y="26"/>
                    <a:pt x="23" y="26"/>
                  </a:cubicBezTo>
                  <a:lnTo>
                    <a:pt x="25" y="25"/>
                  </a:lnTo>
                  <a:close/>
                  <a:moveTo>
                    <a:pt x="2" y="15"/>
                  </a:moveTo>
                  <a:cubicBezTo>
                    <a:pt x="2" y="8"/>
                    <a:pt x="8" y="2"/>
                    <a:pt x="15" y="2"/>
                  </a:cubicBezTo>
                  <a:cubicBezTo>
                    <a:pt x="22" y="2"/>
                    <a:pt x="28" y="8"/>
                    <a:pt x="28" y="15"/>
                  </a:cubicBezTo>
                  <a:cubicBezTo>
                    <a:pt x="28" y="22"/>
                    <a:pt x="22" y="28"/>
                    <a:pt x="15" y="28"/>
                  </a:cubicBezTo>
                  <a:cubicBezTo>
                    <a:pt x="8" y="28"/>
                    <a:pt x="2" y="22"/>
                    <a:pt x="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3" name="Freeform 32"/>
            <p:cNvSpPr>
              <a:spLocks noEditPoints="1"/>
            </p:cNvSpPr>
            <p:nvPr/>
          </p:nvSpPr>
          <p:spPr bwMode="auto">
            <a:xfrm>
              <a:off x="1287103" y="3635003"/>
              <a:ext cx="60768" cy="60623"/>
            </a:xfrm>
            <a:custGeom>
              <a:avLst/>
              <a:gdLst>
                <a:gd name="T0" fmla="*/ 30 w 30"/>
                <a:gd name="T1" fmla="*/ 15 h 30"/>
                <a:gd name="T2" fmla="*/ 25 w 30"/>
                <a:gd name="T3" fmla="*/ 4 h 30"/>
                <a:gd name="T4" fmla="*/ 25 w 30"/>
                <a:gd name="T5" fmla="*/ 5 h 30"/>
                <a:gd name="T6" fmla="*/ 23 w 30"/>
                <a:gd name="T7" fmla="*/ 4 h 30"/>
                <a:gd name="T8" fmla="*/ 24 w 30"/>
                <a:gd name="T9" fmla="*/ 3 h 30"/>
                <a:gd name="T10" fmla="*/ 15 w 30"/>
                <a:gd name="T11" fmla="*/ 0 h 30"/>
                <a:gd name="T12" fmla="*/ 0 w 30"/>
                <a:gd name="T13" fmla="*/ 15 h 30"/>
                <a:gd name="T14" fmla="*/ 15 w 30"/>
                <a:gd name="T15" fmla="*/ 30 h 30"/>
                <a:gd name="T16" fmla="*/ 30 w 30"/>
                <a:gd name="T17" fmla="*/ 15 h 30"/>
                <a:gd name="T18" fmla="*/ 15 w 30"/>
                <a:gd name="T19" fmla="*/ 28 h 30"/>
                <a:gd name="T20" fmla="*/ 2 w 30"/>
                <a:gd name="T21" fmla="*/ 15 h 30"/>
                <a:gd name="T22" fmla="*/ 15 w 30"/>
                <a:gd name="T23" fmla="*/ 2 h 30"/>
                <a:gd name="T24" fmla="*/ 28 w 30"/>
                <a:gd name="T25" fmla="*/ 15 h 30"/>
                <a:gd name="T26" fmla="*/ 15 w 30"/>
                <a:gd name="T2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30" y="15"/>
                  </a:moveTo>
                  <a:cubicBezTo>
                    <a:pt x="30" y="11"/>
                    <a:pt x="28" y="7"/>
                    <a:pt x="25" y="4"/>
                  </a:cubicBezTo>
                  <a:cubicBezTo>
                    <a:pt x="25" y="5"/>
                    <a:pt x="25" y="5"/>
                    <a:pt x="25" y="5"/>
                  </a:cubicBezTo>
                  <a:cubicBezTo>
                    <a:pt x="23" y="4"/>
                    <a:pt x="23" y="4"/>
                    <a:pt x="23" y="4"/>
                  </a:cubicBezTo>
                  <a:cubicBezTo>
                    <a:pt x="24" y="3"/>
                    <a:pt x="24" y="3"/>
                    <a:pt x="24" y="3"/>
                  </a:cubicBezTo>
                  <a:cubicBezTo>
                    <a:pt x="22" y="1"/>
                    <a:pt x="18" y="0"/>
                    <a:pt x="15" y="0"/>
                  </a:cubicBezTo>
                  <a:cubicBezTo>
                    <a:pt x="7" y="0"/>
                    <a:pt x="0" y="7"/>
                    <a:pt x="0" y="15"/>
                  </a:cubicBezTo>
                  <a:cubicBezTo>
                    <a:pt x="0" y="23"/>
                    <a:pt x="7" y="30"/>
                    <a:pt x="15" y="30"/>
                  </a:cubicBezTo>
                  <a:cubicBezTo>
                    <a:pt x="23" y="30"/>
                    <a:pt x="30" y="23"/>
                    <a:pt x="30" y="15"/>
                  </a:cubicBezTo>
                  <a:moveTo>
                    <a:pt x="15" y="28"/>
                  </a:moveTo>
                  <a:cubicBezTo>
                    <a:pt x="8" y="28"/>
                    <a:pt x="2" y="22"/>
                    <a:pt x="2" y="15"/>
                  </a:cubicBezTo>
                  <a:cubicBezTo>
                    <a:pt x="2" y="8"/>
                    <a:pt x="8" y="2"/>
                    <a:pt x="15" y="2"/>
                  </a:cubicBezTo>
                  <a:cubicBezTo>
                    <a:pt x="23" y="2"/>
                    <a:pt x="28" y="8"/>
                    <a:pt x="28" y="15"/>
                  </a:cubicBezTo>
                  <a:cubicBezTo>
                    <a:pt x="28" y="22"/>
                    <a:pt x="23" y="28"/>
                    <a:pt x="15"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4" name="Freeform 33"/>
            <p:cNvSpPr>
              <a:spLocks/>
            </p:cNvSpPr>
            <p:nvPr/>
          </p:nvSpPr>
          <p:spPr bwMode="auto">
            <a:xfrm>
              <a:off x="1199327" y="3412720"/>
              <a:ext cx="101281" cy="101038"/>
            </a:xfrm>
            <a:custGeom>
              <a:avLst/>
              <a:gdLst>
                <a:gd name="T0" fmla="*/ 113 w 118"/>
                <a:gd name="T1" fmla="*/ 0 h 118"/>
                <a:gd name="T2" fmla="*/ 113 w 118"/>
                <a:gd name="T3" fmla="*/ 2 h 118"/>
                <a:gd name="T4" fmla="*/ 0 w 118"/>
                <a:gd name="T5" fmla="*/ 113 h 118"/>
                <a:gd name="T6" fmla="*/ 0 w 118"/>
                <a:gd name="T7" fmla="*/ 113 h 118"/>
                <a:gd name="T8" fmla="*/ 2 w 118"/>
                <a:gd name="T9" fmla="*/ 118 h 118"/>
                <a:gd name="T10" fmla="*/ 2 w 118"/>
                <a:gd name="T11" fmla="*/ 116 h 118"/>
                <a:gd name="T12" fmla="*/ 115 w 118"/>
                <a:gd name="T13" fmla="*/ 5 h 118"/>
                <a:gd name="T14" fmla="*/ 118 w 118"/>
                <a:gd name="T15" fmla="*/ 2 h 118"/>
                <a:gd name="T16" fmla="*/ 113 w 118"/>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13" y="0"/>
                  </a:moveTo>
                  <a:lnTo>
                    <a:pt x="113" y="2"/>
                  </a:lnTo>
                  <a:lnTo>
                    <a:pt x="0" y="113"/>
                  </a:lnTo>
                  <a:lnTo>
                    <a:pt x="0" y="113"/>
                  </a:lnTo>
                  <a:lnTo>
                    <a:pt x="2" y="118"/>
                  </a:lnTo>
                  <a:lnTo>
                    <a:pt x="2" y="116"/>
                  </a:lnTo>
                  <a:lnTo>
                    <a:pt x="115" y="5"/>
                  </a:lnTo>
                  <a:lnTo>
                    <a:pt x="118" y="2"/>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5" name="Freeform 34"/>
            <p:cNvSpPr>
              <a:spLocks/>
            </p:cNvSpPr>
            <p:nvPr/>
          </p:nvSpPr>
          <p:spPr bwMode="auto">
            <a:xfrm>
              <a:off x="1334368" y="3412720"/>
              <a:ext cx="104658" cy="97669"/>
            </a:xfrm>
            <a:custGeom>
              <a:avLst/>
              <a:gdLst>
                <a:gd name="T0" fmla="*/ 119 w 119"/>
                <a:gd name="T1" fmla="*/ 111 h 113"/>
                <a:gd name="T2" fmla="*/ 5 w 119"/>
                <a:gd name="T3" fmla="*/ 2 h 113"/>
                <a:gd name="T4" fmla="*/ 5 w 119"/>
                <a:gd name="T5" fmla="*/ 0 h 113"/>
                <a:gd name="T6" fmla="*/ 0 w 119"/>
                <a:gd name="T7" fmla="*/ 2 h 113"/>
                <a:gd name="T8" fmla="*/ 3 w 119"/>
                <a:gd name="T9" fmla="*/ 5 h 113"/>
                <a:gd name="T10" fmla="*/ 116 w 119"/>
                <a:gd name="T11" fmla="*/ 113 h 113"/>
                <a:gd name="T12" fmla="*/ 116 w 119"/>
                <a:gd name="T13" fmla="*/ 111 h 113"/>
                <a:gd name="T14" fmla="*/ 116 w 119"/>
                <a:gd name="T15" fmla="*/ 111 h 113"/>
                <a:gd name="T16" fmla="*/ 119 w 119"/>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119" y="111"/>
                  </a:moveTo>
                  <a:lnTo>
                    <a:pt x="5" y="2"/>
                  </a:lnTo>
                  <a:lnTo>
                    <a:pt x="5" y="0"/>
                  </a:lnTo>
                  <a:lnTo>
                    <a:pt x="0" y="2"/>
                  </a:lnTo>
                  <a:lnTo>
                    <a:pt x="3" y="5"/>
                  </a:lnTo>
                  <a:lnTo>
                    <a:pt x="116" y="113"/>
                  </a:lnTo>
                  <a:lnTo>
                    <a:pt x="116" y="111"/>
                  </a:lnTo>
                  <a:lnTo>
                    <a:pt x="116" y="111"/>
                  </a:lnTo>
                  <a:lnTo>
                    <a:pt x="11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6" name="Freeform 35"/>
            <p:cNvSpPr>
              <a:spLocks/>
            </p:cNvSpPr>
            <p:nvPr/>
          </p:nvSpPr>
          <p:spPr bwMode="auto">
            <a:xfrm>
              <a:off x="1334368" y="3544068"/>
              <a:ext cx="97906" cy="101038"/>
            </a:xfrm>
            <a:custGeom>
              <a:avLst/>
              <a:gdLst>
                <a:gd name="T0" fmla="*/ 5 w 114"/>
                <a:gd name="T1" fmla="*/ 116 h 116"/>
                <a:gd name="T2" fmla="*/ 5 w 114"/>
                <a:gd name="T3" fmla="*/ 114 h 116"/>
                <a:gd name="T4" fmla="*/ 114 w 114"/>
                <a:gd name="T5" fmla="*/ 2 h 116"/>
                <a:gd name="T6" fmla="*/ 114 w 114"/>
                <a:gd name="T7" fmla="*/ 2 h 116"/>
                <a:gd name="T8" fmla="*/ 111 w 114"/>
                <a:gd name="T9" fmla="*/ 0 h 116"/>
                <a:gd name="T10" fmla="*/ 111 w 114"/>
                <a:gd name="T11" fmla="*/ 0 h 116"/>
                <a:gd name="T12" fmla="*/ 3 w 114"/>
                <a:gd name="T13" fmla="*/ 111 h 116"/>
                <a:gd name="T14" fmla="*/ 0 w 114"/>
                <a:gd name="T15" fmla="*/ 114 h 116"/>
                <a:gd name="T16" fmla="*/ 5 w 11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6">
                  <a:moveTo>
                    <a:pt x="5" y="116"/>
                  </a:moveTo>
                  <a:lnTo>
                    <a:pt x="5" y="114"/>
                  </a:lnTo>
                  <a:lnTo>
                    <a:pt x="114" y="2"/>
                  </a:lnTo>
                  <a:lnTo>
                    <a:pt x="114" y="2"/>
                  </a:lnTo>
                  <a:lnTo>
                    <a:pt x="111" y="0"/>
                  </a:lnTo>
                  <a:lnTo>
                    <a:pt x="111" y="0"/>
                  </a:lnTo>
                  <a:lnTo>
                    <a:pt x="3" y="111"/>
                  </a:lnTo>
                  <a:lnTo>
                    <a:pt x="0" y="114"/>
                  </a:lnTo>
                  <a:lnTo>
                    <a:pt x="5"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grpSp>
      <p:pic>
        <p:nvPicPr>
          <p:cNvPr id="37" name="Picture 39" descr="Meridium_Icons_New-6-4-15_APM Mechanical Integrity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219" y="4131186"/>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0" descr="Meridium_Icons_New-6-4-15_APM Foundation 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2175" y="4116387"/>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953000" y="2130406"/>
            <a:ext cx="4038600" cy="1815882"/>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Data cleaning: missing, imputation, etc.</a:t>
            </a:r>
          </a:p>
          <a:p>
            <a:pPr marL="285750" indent="-285750">
              <a:buFont typeface="Wingdings" panose="05000000000000000000" pitchFamily="2" charset="2"/>
              <a:buChar char="ü"/>
            </a:pPr>
            <a:r>
              <a:rPr lang="en-US" sz="1400" dirty="0"/>
              <a:t>Data mining: dist. Box, outlier …</a:t>
            </a:r>
          </a:p>
          <a:p>
            <a:pPr marL="285750" indent="-285750">
              <a:buFont typeface="Wingdings" panose="05000000000000000000" pitchFamily="2" charset="2"/>
              <a:buChar char="ü"/>
            </a:pPr>
            <a:r>
              <a:rPr lang="en-US" sz="1400" dirty="0"/>
              <a:t>5 factors: #claims, #sales, $/claim, $/sale, and $claim/$sale</a:t>
            </a:r>
          </a:p>
          <a:p>
            <a:pPr marL="285750" indent="-285750">
              <a:buFont typeface="Wingdings" panose="05000000000000000000" pitchFamily="2" charset="2"/>
              <a:buChar char="ü"/>
            </a:pPr>
            <a:r>
              <a:rPr lang="en-US" sz="1400" dirty="0"/>
              <a:t>Data normalization and preprocessing</a:t>
            </a:r>
          </a:p>
          <a:p>
            <a:pPr marL="285750" indent="-285750">
              <a:buFont typeface="Wingdings" panose="05000000000000000000" pitchFamily="2" charset="2"/>
              <a:buChar char="ü"/>
            </a:pPr>
            <a:r>
              <a:rPr lang="en-US" sz="1400" dirty="0"/>
              <a:t>Machine learning: logistic, GBCT, RF…</a:t>
            </a:r>
          </a:p>
          <a:p>
            <a:pPr marL="285750" indent="-285750">
              <a:buFont typeface="Wingdings" panose="05000000000000000000" pitchFamily="2" charset="2"/>
              <a:buChar char="ü"/>
            </a:pPr>
            <a:r>
              <a:rPr lang="en-US" sz="1400" dirty="0"/>
              <a:t>Iteratively hierarchical AI modeling</a:t>
            </a:r>
          </a:p>
          <a:p>
            <a:pPr marL="285750" indent="-285750">
              <a:buFont typeface="Wingdings" panose="05000000000000000000" pitchFamily="2" charset="2"/>
              <a:buChar char="ü"/>
            </a:pPr>
            <a:r>
              <a:rPr lang="en-US" sz="1400" dirty="0"/>
              <a:t>Advanced analytics: </a:t>
            </a:r>
            <a:r>
              <a:rPr lang="en-US" sz="1400" dirty="0" err="1"/>
              <a:t>Xgboot,NN,ELM,Bayes</a:t>
            </a:r>
            <a:r>
              <a:rPr lang="en-US" sz="1400" dirty="0"/>
              <a:t> </a:t>
            </a:r>
          </a:p>
        </p:txBody>
      </p:sp>
      <p:sp>
        <p:nvSpPr>
          <p:cNvPr id="42" name="Rectangle 41"/>
          <p:cNvSpPr/>
          <p:nvPr/>
        </p:nvSpPr>
        <p:spPr>
          <a:xfrm>
            <a:off x="234045" y="4656046"/>
            <a:ext cx="2609753" cy="523220"/>
          </a:xfrm>
          <a:prstGeom prst="rect">
            <a:avLst/>
          </a:prstGeom>
        </p:spPr>
        <p:txBody>
          <a:bodyPr wrap="none">
            <a:spAutoFit/>
          </a:bodyPr>
          <a:lstStyle/>
          <a:p>
            <a:pPr marL="285750" indent="-285750">
              <a:buFont typeface="Wingdings" panose="05000000000000000000" pitchFamily="2" charset="2"/>
              <a:buChar char="ü"/>
            </a:pPr>
            <a:r>
              <a:rPr lang="en-US" sz="1400" dirty="0"/>
              <a:t>12 models comparison</a:t>
            </a:r>
          </a:p>
          <a:p>
            <a:pPr marL="285750" indent="-285750">
              <a:buFont typeface="Wingdings" panose="05000000000000000000" pitchFamily="2" charset="2"/>
              <a:buChar char="ü"/>
            </a:pPr>
            <a:r>
              <a:rPr lang="en-US" sz="1400" dirty="0"/>
              <a:t>Prediction Accuracy: &gt;70%</a:t>
            </a:r>
          </a:p>
        </p:txBody>
      </p:sp>
      <p:sp>
        <p:nvSpPr>
          <p:cNvPr id="43" name="TextBox 42"/>
          <p:cNvSpPr txBox="1"/>
          <p:nvPr/>
        </p:nvSpPr>
        <p:spPr>
          <a:xfrm>
            <a:off x="4876801" y="4699551"/>
            <a:ext cx="4038600"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Online QA</a:t>
            </a:r>
          </a:p>
          <a:p>
            <a:pPr marL="285750" indent="-285750">
              <a:buFont typeface="Wingdings" panose="05000000000000000000" pitchFamily="2" charset="2"/>
              <a:buChar char="q"/>
            </a:pPr>
            <a:r>
              <a:rPr lang="en-US" sz="1400" dirty="0"/>
              <a:t>Continuous improvement</a:t>
            </a:r>
          </a:p>
          <a:p>
            <a:pPr marL="285750" indent="-285750">
              <a:buFont typeface="Wingdings" panose="05000000000000000000" pitchFamily="2" charset="2"/>
              <a:buChar char="q"/>
            </a:pPr>
            <a:r>
              <a:rPr lang="en-US" sz="1400" dirty="0"/>
              <a:t>Customer specific modeling</a:t>
            </a:r>
          </a:p>
          <a:p>
            <a:pPr marL="285750" indent="-285750">
              <a:buFont typeface="Wingdings" panose="05000000000000000000" pitchFamily="2" charset="2"/>
              <a:buChar char="q"/>
            </a:pPr>
            <a:r>
              <a:rPr lang="en-US" sz="1400" dirty="0"/>
              <a:t>Online Implementation</a:t>
            </a:r>
          </a:p>
        </p:txBody>
      </p:sp>
      <p:pic>
        <p:nvPicPr>
          <p:cNvPr id="45" name="Picture 44"/>
          <p:cNvPicPr>
            <a:picLocks/>
          </p:cNvPicPr>
          <p:nvPr/>
        </p:nvPicPr>
        <p:blipFill>
          <a:blip r:embed="rId5" cstate="screen">
            <a:extLst>
              <a:ext uri="{28A0092B-C50C-407E-A947-70E740481C1C}">
                <a14:useLocalDpi xmlns:a14="http://schemas.microsoft.com/office/drawing/2010/main"/>
              </a:ext>
            </a:extLst>
          </a:blip>
          <a:stretch>
            <a:fillRect/>
          </a:stretch>
        </p:blipFill>
        <p:spPr>
          <a:xfrm>
            <a:off x="7759043" y="5370964"/>
            <a:ext cx="851947" cy="7927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6"/>
          <a:stretch>
            <a:fillRect/>
          </a:stretch>
        </p:blipFill>
        <p:spPr>
          <a:xfrm>
            <a:off x="3702363" y="2971622"/>
            <a:ext cx="828007" cy="589833"/>
          </a:xfrm>
          <a:prstGeom prst="rect">
            <a:avLst/>
          </a:prstGeom>
        </p:spPr>
      </p:pic>
      <p:sp>
        <p:nvSpPr>
          <p:cNvPr id="9" name="TextBox 8"/>
          <p:cNvSpPr txBox="1"/>
          <p:nvPr/>
        </p:nvSpPr>
        <p:spPr>
          <a:xfrm>
            <a:off x="2927057" y="4697915"/>
            <a:ext cx="1428596" cy="1754326"/>
          </a:xfrm>
          <a:prstGeom prst="rect">
            <a:avLst/>
          </a:prstGeom>
          <a:noFill/>
        </p:spPr>
        <p:txBody>
          <a:bodyPr wrap="none" rtlCol="0">
            <a:spAutoFit/>
          </a:bodyPr>
          <a:lstStyle/>
          <a:p>
            <a:pPr algn="r"/>
            <a:r>
              <a:rPr lang="en-US" sz="900" dirty="0"/>
              <a:t>L1 Logistic</a:t>
            </a:r>
          </a:p>
          <a:p>
            <a:pPr algn="r"/>
            <a:r>
              <a:rPr lang="en-US" sz="900" dirty="0"/>
              <a:t>L2 Logistic (</a:t>
            </a:r>
            <a:r>
              <a:rPr lang="en-US" sz="900" dirty="0" err="1"/>
              <a:t>OvR</a:t>
            </a:r>
            <a:r>
              <a:rPr lang="en-US" sz="900" dirty="0"/>
              <a:t>)</a:t>
            </a:r>
          </a:p>
          <a:p>
            <a:pPr algn="r"/>
            <a:r>
              <a:rPr lang="en-US" sz="900" dirty="0">
                <a:solidFill>
                  <a:srgbClr val="0070C0"/>
                </a:solidFill>
              </a:rPr>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solidFill>
                  <a:srgbClr val="0070C0"/>
                </a:solidFill>
              </a:rPr>
              <a:t>Decision Tree</a:t>
            </a:r>
          </a:p>
          <a:p>
            <a:pPr algn="r"/>
            <a:r>
              <a:rPr lang="en-US" sz="900" dirty="0">
                <a:solidFill>
                  <a:srgbClr val="0070C0"/>
                </a:solidFill>
              </a:rPr>
              <a:t>Random Forest</a:t>
            </a:r>
          </a:p>
          <a:p>
            <a:pPr algn="r"/>
            <a:r>
              <a:rPr lang="en-US" sz="900" dirty="0"/>
              <a:t>Neural Network</a:t>
            </a:r>
          </a:p>
          <a:p>
            <a:pPr algn="r"/>
            <a:r>
              <a:rPr lang="en-US" sz="900" dirty="0" err="1"/>
              <a:t>AdaBoost</a:t>
            </a:r>
            <a:endParaRPr lang="en-US" sz="900" dirty="0"/>
          </a:p>
          <a:p>
            <a:pPr algn="r"/>
            <a:r>
              <a:rPr lang="en-US" sz="900" dirty="0"/>
              <a:t>QDA</a:t>
            </a:r>
          </a:p>
        </p:txBody>
      </p:sp>
      <p:pic>
        <p:nvPicPr>
          <p:cNvPr id="41" name="Picture 40"/>
          <p:cNvPicPr>
            <a:picLocks noChangeAspect="1"/>
          </p:cNvPicPr>
          <p:nvPr/>
        </p:nvPicPr>
        <p:blipFill>
          <a:blip r:embed="rId7"/>
          <a:stretch>
            <a:fillRect/>
          </a:stretch>
        </p:blipFill>
        <p:spPr>
          <a:xfrm>
            <a:off x="1113106" y="5144772"/>
            <a:ext cx="1430969" cy="1214930"/>
          </a:xfrm>
          <a:prstGeom prst="rect">
            <a:avLst/>
          </a:prstGeom>
        </p:spPr>
      </p:pic>
      <p:sp>
        <p:nvSpPr>
          <p:cNvPr id="4" name="Rectangle 3"/>
          <p:cNvSpPr/>
          <p:nvPr/>
        </p:nvSpPr>
        <p:spPr>
          <a:xfrm>
            <a:off x="0" y="1264562"/>
            <a:ext cx="9144000" cy="323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decision accuracy and timeliness on claims disposition by using AI technology </a:t>
            </a:r>
          </a:p>
        </p:txBody>
      </p:sp>
    </p:spTree>
    <p:extLst>
      <p:ext uri="{BB962C8B-B14F-4D97-AF65-F5344CB8AC3E}">
        <p14:creationId xmlns:p14="http://schemas.microsoft.com/office/powerpoint/2010/main" val="2980575573"/>
      </p:ext>
    </p:extLst>
  </p:cSld>
  <p:clrMapOvr>
    <a:masterClrMapping/>
  </p:clrMapOvr>
  <p:transition spd="slow">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Boosting-based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20</a:t>
            </a:fld>
            <a:endParaRPr lang="en-US" altLang="en-US"/>
          </a:p>
        </p:txBody>
      </p:sp>
      <p:sp>
        <p:nvSpPr>
          <p:cNvPr id="4" name="Rectangle 3"/>
          <p:cNvSpPr/>
          <p:nvPr/>
        </p:nvSpPr>
        <p:spPr>
          <a:xfrm>
            <a:off x="228600" y="1295400"/>
            <a:ext cx="8839200" cy="1384995"/>
          </a:xfrm>
          <a:prstGeom prst="rect">
            <a:avLst/>
          </a:prstGeom>
        </p:spPr>
        <p:txBody>
          <a:bodyPr wrap="square">
            <a:spAutoFit/>
          </a:bodyPr>
          <a:lstStyle/>
          <a:p>
            <a:r>
              <a:rPr lang="en-US" sz="1200" dirty="0"/>
              <a:t>Boosting is an ensemble technique to combine weak learners to create a strong learner that can make accurate predictions. Boosting starts out with a base classifier / weak classifier that is prepared on the training data. The base learners / Classifiers are weak learners i.e. the prediction accuracy is only slightly better than average. A classifier learning algorithm is said to be weak when small changes in data induce big changes in the classification model.</a:t>
            </a:r>
          </a:p>
          <a:p>
            <a:endParaRPr lang="en-US" sz="1200" dirty="0"/>
          </a:p>
          <a:p>
            <a:r>
              <a:rPr lang="en-US" sz="1200" dirty="0"/>
              <a:t>In the next iteration, the new classifier focuses on or places more weight to those cases which were incorrectly classified in the last round.</a:t>
            </a:r>
          </a:p>
        </p:txBody>
      </p:sp>
      <p:pic>
        <p:nvPicPr>
          <p:cNvPr id="5" name="Picture 4"/>
          <p:cNvPicPr>
            <a:picLocks noChangeAspect="1"/>
          </p:cNvPicPr>
          <p:nvPr/>
        </p:nvPicPr>
        <p:blipFill>
          <a:blip r:embed="rId2"/>
          <a:stretch>
            <a:fillRect/>
          </a:stretch>
        </p:blipFill>
        <p:spPr>
          <a:xfrm>
            <a:off x="228601" y="2733294"/>
            <a:ext cx="5410199" cy="3528730"/>
          </a:xfrm>
          <a:prstGeom prst="rect">
            <a:avLst/>
          </a:prstGeom>
        </p:spPr>
      </p:pic>
    </p:spTree>
    <p:extLst>
      <p:ext uri="{BB962C8B-B14F-4D97-AF65-F5344CB8AC3E}">
        <p14:creationId xmlns:p14="http://schemas.microsoft.com/office/powerpoint/2010/main" val="3671930367"/>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Tree Boosting</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21</a:t>
            </a:fld>
            <a:endParaRPr lang="en-US" altLang="en-US"/>
          </a:p>
        </p:txBody>
      </p:sp>
      <p:sp>
        <p:nvSpPr>
          <p:cNvPr id="4" name="Rectangle 3"/>
          <p:cNvSpPr/>
          <p:nvPr/>
        </p:nvSpPr>
        <p:spPr>
          <a:xfrm>
            <a:off x="152400" y="1295400"/>
            <a:ext cx="4572000" cy="3816429"/>
          </a:xfrm>
          <a:prstGeom prst="rect">
            <a:avLst/>
          </a:prstGeom>
        </p:spPr>
        <p:txBody>
          <a:bodyPr wrap="square">
            <a:spAutoFit/>
          </a:bodyPr>
          <a:lstStyle/>
          <a:p>
            <a:r>
              <a:rPr lang="en-US" sz="1100" dirty="0"/>
              <a:t>In Gradient Boosting many models are trained sequentially. It is a numerical optimization algorithm where each model minimizes the loss function, y = </a:t>
            </a:r>
            <a:r>
              <a:rPr lang="en-US" sz="1100" dirty="0" err="1"/>
              <a:t>ax+b+e</a:t>
            </a:r>
            <a:r>
              <a:rPr lang="en-US" sz="1100" dirty="0"/>
              <a:t>, using the Gradient Descent Method.</a:t>
            </a:r>
          </a:p>
          <a:p>
            <a:endParaRPr lang="en-US" sz="1100" dirty="0"/>
          </a:p>
          <a:p>
            <a:r>
              <a:rPr lang="en-US" sz="1100" dirty="0"/>
              <a:t>Decision Trees are used as weak learners in Gradient Boosting.</a:t>
            </a:r>
          </a:p>
          <a:p>
            <a:endParaRPr lang="en-US" sz="1100" dirty="0"/>
          </a:p>
          <a:p>
            <a:r>
              <a:rPr lang="en-US" sz="1100" dirty="0"/>
              <a:t>While both </a:t>
            </a:r>
            <a:r>
              <a:rPr lang="en-US" sz="1100" dirty="0" err="1"/>
              <a:t>Adaboost</a:t>
            </a:r>
            <a:r>
              <a:rPr lang="en-US" sz="1100" dirty="0"/>
              <a:t> and Gradient Boosting work on weak learners / classifiers. And try to boost them into a strong learner, there are some fundamental differences in the two methodologies. </a:t>
            </a:r>
            <a:r>
              <a:rPr lang="en-US" sz="1100" dirty="0" err="1"/>
              <a:t>Adaboost</a:t>
            </a:r>
            <a:r>
              <a:rPr lang="en-US" sz="1100" dirty="0"/>
              <a:t> either requires the users to specify a set of weak learners  or randomly generates the weak learners before the actual learning process. The weight of each learner is adjusted at every step depending on whether it predicts a sample correctly.</a:t>
            </a:r>
          </a:p>
          <a:p>
            <a:endParaRPr lang="en-US" sz="1100" dirty="0"/>
          </a:p>
          <a:p>
            <a:r>
              <a:rPr lang="en-US" sz="1100" dirty="0"/>
              <a:t>On the other hand, Gradient Boosting builds the first learner on the training dataset to predict the samples, calculates the loss (Difference between real value and output of the first learner). And use this loss to build an improved learner in the second stage.</a:t>
            </a:r>
          </a:p>
          <a:p>
            <a:endParaRPr lang="en-US" sz="1100" dirty="0"/>
          </a:p>
          <a:p>
            <a:r>
              <a:rPr lang="en-US" sz="1100" dirty="0"/>
              <a:t>At every step, the residual of the loss function is calculated using the Gradient Descent Method and the new residual becomes a target variable for the subsequent iteration.</a:t>
            </a:r>
          </a:p>
        </p:txBody>
      </p:sp>
      <p:pic>
        <p:nvPicPr>
          <p:cNvPr id="5" name="Picture 4"/>
          <p:cNvPicPr>
            <a:picLocks noChangeAspect="1"/>
          </p:cNvPicPr>
          <p:nvPr/>
        </p:nvPicPr>
        <p:blipFill>
          <a:blip r:embed="rId2"/>
          <a:stretch>
            <a:fillRect/>
          </a:stretch>
        </p:blipFill>
        <p:spPr>
          <a:xfrm>
            <a:off x="5029200" y="1485334"/>
            <a:ext cx="3856845" cy="4329112"/>
          </a:xfrm>
          <a:prstGeom prst="rect">
            <a:avLst/>
          </a:prstGeom>
        </p:spPr>
      </p:pic>
      <p:sp>
        <p:nvSpPr>
          <p:cNvPr id="6" name="Rectangle 5"/>
          <p:cNvSpPr/>
          <p:nvPr/>
        </p:nvSpPr>
        <p:spPr>
          <a:xfrm>
            <a:off x="135082" y="5345086"/>
            <a:ext cx="6400800" cy="938719"/>
          </a:xfrm>
          <a:prstGeom prst="rect">
            <a:avLst/>
          </a:prstGeom>
        </p:spPr>
        <p:txBody>
          <a:bodyPr wrap="square">
            <a:spAutoFit/>
          </a:bodyPr>
          <a:lstStyle/>
          <a:p>
            <a:r>
              <a:rPr lang="en-US" sz="1100" dirty="0"/>
              <a:t>Disadvantages</a:t>
            </a:r>
          </a:p>
          <a:p>
            <a:pPr marL="171450" indent="-171450">
              <a:buFont typeface="Arial" panose="020B0604020202020204" pitchFamily="34" charset="0"/>
              <a:buChar char="•"/>
            </a:pPr>
            <a:r>
              <a:rPr lang="en-US" sz="1100" dirty="0"/>
              <a:t>Gradient Boosted trees are harder to fit than random forests</a:t>
            </a:r>
          </a:p>
          <a:p>
            <a:pPr marL="171450" indent="-171450">
              <a:buFont typeface="Arial" panose="020B0604020202020204" pitchFamily="34" charset="0"/>
              <a:buChar char="•"/>
            </a:pPr>
            <a:r>
              <a:rPr lang="en-US" sz="1100" dirty="0"/>
              <a:t>Gradient Boosting Algorithms generally have 3 parameters which can be fine-tuned, Shrinkage parameter, depth of the tree, the number of trees. Proper training of each of these parameters is needed for a good fit. If parameters are not tuned correctly it may result in over-fitting.</a:t>
            </a:r>
          </a:p>
        </p:txBody>
      </p:sp>
    </p:spTree>
    <p:extLst>
      <p:ext uri="{BB962C8B-B14F-4D97-AF65-F5344CB8AC3E}">
        <p14:creationId xmlns:p14="http://schemas.microsoft.com/office/powerpoint/2010/main" val="709057788"/>
      </p:ext>
    </p:extLst>
  </p:cSld>
  <p:clrMapOvr>
    <a:masterClrMapping/>
  </p:clrMapOvr>
  <p:transition spd="slow">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22</a:t>
            </a:fld>
            <a:endParaRPr lang="en-US" altLang="en-US"/>
          </a:p>
        </p:txBody>
      </p:sp>
      <p:sp>
        <p:nvSpPr>
          <p:cNvPr id="4" name="Rectangle 3"/>
          <p:cNvSpPr/>
          <p:nvPr/>
        </p:nvSpPr>
        <p:spPr>
          <a:xfrm>
            <a:off x="304800" y="1447800"/>
            <a:ext cx="8534400" cy="4247317"/>
          </a:xfrm>
          <a:prstGeom prst="rect">
            <a:avLst/>
          </a:prstGeom>
        </p:spPr>
        <p:txBody>
          <a:bodyPr wrap="square">
            <a:spAutoFit/>
          </a:bodyPr>
          <a:lstStyle/>
          <a:p>
            <a:pPr algn="just"/>
            <a:r>
              <a:rPr lang="en-US" dirty="0" err="1">
                <a:solidFill>
                  <a:srgbClr val="080E14"/>
                </a:solidFill>
                <a:latin typeface="Raleway"/>
              </a:rPr>
              <a:t>XGBoost</a:t>
            </a:r>
            <a:r>
              <a:rPr lang="en-US" dirty="0">
                <a:solidFill>
                  <a:srgbClr val="080E14"/>
                </a:solidFill>
                <a:latin typeface="Raleway"/>
              </a:rPr>
              <a:t> (Extreme Gradient Boosting) is an advanced and more efficient implementation of Gradient Boosting Algorithm discussed in the previous section.</a:t>
            </a:r>
          </a:p>
          <a:p>
            <a:pPr algn="just"/>
            <a:endParaRPr lang="en-US" dirty="0">
              <a:solidFill>
                <a:srgbClr val="080E14"/>
              </a:solidFill>
              <a:latin typeface="Raleway"/>
            </a:endParaRPr>
          </a:p>
          <a:p>
            <a:r>
              <a:rPr lang="en-US" dirty="0">
                <a:solidFill>
                  <a:srgbClr val="080E14"/>
                </a:solidFill>
                <a:latin typeface="Raleway"/>
              </a:rPr>
              <a:t>Advantages over Other Boosting Techniques</a:t>
            </a:r>
          </a:p>
          <a:p>
            <a:pPr marL="285750" indent="-285750" algn="just">
              <a:buFont typeface="Arial" panose="020B0604020202020204" pitchFamily="34" charset="0"/>
              <a:buChar char="•"/>
            </a:pPr>
            <a:r>
              <a:rPr lang="en-US" dirty="0">
                <a:solidFill>
                  <a:srgbClr val="080E14"/>
                </a:solidFill>
                <a:latin typeface="Raleway"/>
              </a:rPr>
              <a:t>It is 10 times faster than the normal Gradient Boosting as it implements parallel processing. It is highly flexible as users can define custom optimization objectives and evaluation criteria, has an inbuilt mechanism to handle missing values.</a:t>
            </a:r>
          </a:p>
          <a:p>
            <a:pPr marL="285750" indent="-285750" algn="just">
              <a:buFont typeface="Arial" panose="020B0604020202020204" pitchFamily="34" charset="0"/>
              <a:buChar char="•"/>
            </a:pPr>
            <a:r>
              <a:rPr lang="en-US" dirty="0">
                <a:solidFill>
                  <a:srgbClr val="080E14"/>
                </a:solidFill>
                <a:latin typeface="Raleway"/>
              </a:rPr>
              <a:t>Unlike gradient boosting which stops splitting a node as soon as it encounters a negative loss, XG Boost splits up to the maximum depth specified and prunes the tree backward and removes splits beyond which there is an only negative loss.</a:t>
            </a:r>
          </a:p>
          <a:p>
            <a:pPr marL="285750" indent="-285750" algn="just">
              <a:buFont typeface="Arial" panose="020B0604020202020204" pitchFamily="34" charset="0"/>
              <a:buChar char="•"/>
            </a:pPr>
            <a:endParaRPr lang="en-US" dirty="0">
              <a:solidFill>
                <a:srgbClr val="080E14"/>
              </a:solidFill>
              <a:latin typeface="Raleway"/>
            </a:endParaRPr>
          </a:p>
          <a:p>
            <a:r>
              <a:rPr lang="en-US" dirty="0">
                <a:solidFill>
                  <a:srgbClr val="080E14"/>
                </a:solidFill>
                <a:latin typeface="Raleway"/>
              </a:rPr>
              <a:t>Extreme gradient boosting can be done using the </a:t>
            </a:r>
            <a:r>
              <a:rPr lang="en-US" dirty="0" err="1">
                <a:solidFill>
                  <a:srgbClr val="080E14"/>
                </a:solidFill>
                <a:latin typeface="Raleway"/>
              </a:rPr>
              <a:t>XGBoost</a:t>
            </a:r>
            <a:r>
              <a:rPr lang="en-US" dirty="0">
                <a:solidFill>
                  <a:srgbClr val="080E14"/>
                </a:solidFill>
                <a:latin typeface="Raleway"/>
              </a:rPr>
              <a:t> package in R and Python</a:t>
            </a:r>
            <a:endParaRPr lang="en-US" b="0" i="0" dirty="0">
              <a:solidFill>
                <a:srgbClr val="080E14"/>
              </a:solidFill>
              <a:effectLst/>
              <a:latin typeface="Raleway"/>
            </a:endParaRPr>
          </a:p>
        </p:txBody>
      </p:sp>
    </p:spTree>
    <p:extLst>
      <p:ext uri="{BB962C8B-B14F-4D97-AF65-F5344CB8AC3E}">
        <p14:creationId xmlns:p14="http://schemas.microsoft.com/office/powerpoint/2010/main" val="3858659620"/>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180975" y="1288972"/>
            <a:ext cx="6905625" cy="3390900"/>
          </a:xfrm>
          <a:prstGeom prst="rect">
            <a:avLst/>
          </a:prstGeom>
        </p:spPr>
      </p:pic>
      <p:sp>
        <p:nvSpPr>
          <p:cNvPr id="2" name="Title 1"/>
          <p:cNvSpPr>
            <a:spLocks noGrp="1"/>
          </p:cNvSpPr>
          <p:nvPr>
            <p:ph type="title"/>
          </p:nvPr>
        </p:nvSpPr>
        <p:spPr/>
        <p:txBody>
          <a:bodyPr/>
          <a:lstStyle/>
          <a:p>
            <a:r>
              <a:rPr lang="en-US" dirty="0"/>
              <a:t>Modeling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a:t>
            </a:fld>
            <a:endParaRPr lang="en-US" altLang="en-US"/>
          </a:p>
        </p:txBody>
      </p:sp>
      <p:sp>
        <p:nvSpPr>
          <p:cNvPr id="5" name="TextBox 4"/>
          <p:cNvSpPr txBox="1"/>
          <p:nvPr/>
        </p:nvSpPr>
        <p:spPr>
          <a:xfrm>
            <a:off x="1469521" y="2197823"/>
            <a:ext cx="511679" cy="230832"/>
          </a:xfrm>
          <a:prstGeom prst="rect">
            <a:avLst/>
          </a:prstGeom>
          <a:noFill/>
        </p:spPr>
        <p:txBody>
          <a:bodyPr wrap="none" rtlCol="0">
            <a:spAutoFit/>
          </a:bodyPr>
          <a:lstStyle/>
          <a:p>
            <a:r>
              <a:rPr lang="en-US" sz="900" dirty="0"/>
              <a:t>42.7%</a:t>
            </a:r>
          </a:p>
        </p:txBody>
      </p:sp>
      <p:sp>
        <p:nvSpPr>
          <p:cNvPr id="6" name="TextBox 5"/>
          <p:cNvSpPr txBox="1"/>
          <p:nvPr/>
        </p:nvSpPr>
        <p:spPr>
          <a:xfrm>
            <a:off x="1469520" y="2988618"/>
            <a:ext cx="511679" cy="230832"/>
          </a:xfrm>
          <a:prstGeom prst="rect">
            <a:avLst/>
          </a:prstGeom>
          <a:noFill/>
        </p:spPr>
        <p:txBody>
          <a:bodyPr wrap="none" rtlCol="0">
            <a:spAutoFit/>
          </a:bodyPr>
          <a:lstStyle/>
          <a:p>
            <a:r>
              <a:rPr lang="en-US" sz="900" dirty="0">
                <a:solidFill>
                  <a:srgbClr val="275AD5"/>
                </a:solidFill>
              </a:rPr>
              <a:t>57.3%</a:t>
            </a:r>
          </a:p>
        </p:txBody>
      </p:sp>
      <p:sp>
        <p:nvSpPr>
          <p:cNvPr id="7" name="TextBox 6"/>
          <p:cNvSpPr txBox="1"/>
          <p:nvPr/>
        </p:nvSpPr>
        <p:spPr>
          <a:xfrm>
            <a:off x="2428875" y="3238500"/>
            <a:ext cx="511679" cy="230832"/>
          </a:xfrm>
          <a:prstGeom prst="rect">
            <a:avLst/>
          </a:prstGeom>
          <a:noFill/>
        </p:spPr>
        <p:txBody>
          <a:bodyPr wrap="none" rtlCol="0">
            <a:spAutoFit/>
          </a:bodyPr>
          <a:lstStyle/>
          <a:p>
            <a:r>
              <a:rPr lang="en-US" sz="900" dirty="0">
                <a:solidFill>
                  <a:srgbClr val="275AD5"/>
                </a:solidFill>
              </a:rPr>
              <a:t>18.8%</a:t>
            </a:r>
          </a:p>
        </p:txBody>
      </p:sp>
      <p:sp>
        <p:nvSpPr>
          <p:cNvPr id="8" name="TextBox 7"/>
          <p:cNvSpPr txBox="1"/>
          <p:nvPr/>
        </p:nvSpPr>
        <p:spPr>
          <a:xfrm>
            <a:off x="2428874" y="2844627"/>
            <a:ext cx="511679" cy="230832"/>
          </a:xfrm>
          <a:prstGeom prst="rect">
            <a:avLst/>
          </a:prstGeom>
          <a:noFill/>
        </p:spPr>
        <p:txBody>
          <a:bodyPr wrap="none" rtlCol="0">
            <a:spAutoFit/>
          </a:bodyPr>
          <a:lstStyle/>
          <a:p>
            <a:r>
              <a:rPr lang="en-US" sz="900" dirty="0"/>
              <a:t>38.6%</a:t>
            </a:r>
          </a:p>
        </p:txBody>
      </p:sp>
      <p:sp>
        <p:nvSpPr>
          <p:cNvPr id="9" name="TextBox 8"/>
          <p:cNvSpPr txBox="1"/>
          <p:nvPr/>
        </p:nvSpPr>
        <p:spPr>
          <a:xfrm>
            <a:off x="3374521" y="3238500"/>
            <a:ext cx="511679" cy="230832"/>
          </a:xfrm>
          <a:prstGeom prst="rect">
            <a:avLst/>
          </a:prstGeom>
          <a:noFill/>
        </p:spPr>
        <p:txBody>
          <a:bodyPr wrap="none" rtlCol="0">
            <a:spAutoFit/>
          </a:bodyPr>
          <a:lstStyle/>
          <a:p>
            <a:r>
              <a:rPr lang="en-US" sz="900" dirty="0">
                <a:solidFill>
                  <a:srgbClr val="275AD5"/>
                </a:solidFill>
              </a:rPr>
              <a:t>17.1%</a:t>
            </a:r>
          </a:p>
        </p:txBody>
      </p:sp>
      <p:sp>
        <p:nvSpPr>
          <p:cNvPr id="10" name="TextBox 9"/>
          <p:cNvSpPr txBox="1"/>
          <p:nvPr/>
        </p:nvSpPr>
        <p:spPr>
          <a:xfrm>
            <a:off x="4365121" y="3257550"/>
            <a:ext cx="511679" cy="230832"/>
          </a:xfrm>
          <a:prstGeom prst="rect">
            <a:avLst/>
          </a:prstGeom>
          <a:noFill/>
        </p:spPr>
        <p:txBody>
          <a:bodyPr wrap="none" rtlCol="0">
            <a:spAutoFit/>
          </a:bodyPr>
          <a:lstStyle/>
          <a:p>
            <a:r>
              <a:rPr lang="en-US" sz="900" dirty="0">
                <a:solidFill>
                  <a:srgbClr val="275AD5"/>
                </a:solidFill>
              </a:rPr>
              <a:t>15.9%</a:t>
            </a:r>
          </a:p>
        </p:txBody>
      </p:sp>
      <p:sp>
        <p:nvSpPr>
          <p:cNvPr id="12" name="TextBox 11"/>
          <p:cNvSpPr txBox="1"/>
          <p:nvPr/>
        </p:nvSpPr>
        <p:spPr>
          <a:xfrm>
            <a:off x="3269746" y="1824550"/>
            <a:ext cx="3432350" cy="830997"/>
          </a:xfrm>
          <a:prstGeom prst="rect">
            <a:avLst/>
          </a:prstGeom>
          <a:noFill/>
        </p:spPr>
        <p:txBody>
          <a:bodyPr wrap="none" rtlCol="0">
            <a:spAutoFit/>
          </a:bodyPr>
          <a:lstStyle/>
          <a:p>
            <a:pPr marL="285750" indent="-285750">
              <a:buFont typeface="Arial" panose="020B0604020202020204" pitchFamily="34" charset="0"/>
              <a:buChar char="•"/>
            </a:pPr>
            <a:r>
              <a:rPr lang="en-US" sz="1200" dirty="0"/>
              <a:t>394,402 raw claim records with product info</a:t>
            </a:r>
          </a:p>
          <a:p>
            <a:pPr marL="285750" indent="-285750">
              <a:buFont typeface="Arial" panose="020B0604020202020204" pitchFamily="34" charset="0"/>
              <a:buChar char="•"/>
            </a:pPr>
            <a:r>
              <a:rPr lang="en-US" sz="1200" dirty="0"/>
              <a:t>~16% (62,658) raw data used for modeling</a:t>
            </a:r>
          </a:p>
          <a:p>
            <a:pPr marL="285750" indent="-285750">
              <a:buFont typeface="Arial" panose="020B0604020202020204" pitchFamily="34" charset="0"/>
              <a:buChar char="•"/>
            </a:pPr>
            <a:r>
              <a:rPr lang="en-US" sz="1200" dirty="0"/>
              <a:t>35,271 unique customer records</a:t>
            </a:r>
          </a:p>
          <a:p>
            <a:pPr marL="285750" indent="-285750">
              <a:buFont typeface="Arial" panose="020B0604020202020204" pitchFamily="34" charset="0"/>
              <a:buChar char="•"/>
            </a:pPr>
            <a:r>
              <a:rPr lang="en-US" sz="1200" dirty="0"/>
              <a:t>36,590 modeling data points</a:t>
            </a:r>
          </a:p>
        </p:txBody>
      </p:sp>
      <p:graphicFrame>
        <p:nvGraphicFramePr>
          <p:cNvPr id="13" name="Table 12"/>
          <p:cNvGraphicFramePr>
            <a:graphicFrameLocks noGrp="1"/>
          </p:cNvGraphicFramePr>
          <p:nvPr>
            <p:extLst>
              <p:ext uri="{D42A27DB-BD31-4B8C-83A1-F6EECF244321}">
                <p14:modId xmlns:p14="http://schemas.microsoft.com/office/powerpoint/2010/main" val="1878194659"/>
              </p:ext>
            </p:extLst>
          </p:nvPr>
        </p:nvGraphicFramePr>
        <p:xfrm>
          <a:off x="2878028" y="5163789"/>
          <a:ext cx="2419352" cy="952500"/>
        </p:xfrm>
        <a:graphic>
          <a:graphicData uri="http://schemas.openxmlformats.org/drawingml/2006/table">
            <a:tbl>
              <a:tblPr>
                <a:tableStyleId>{8FD4443E-F989-4FC4-A0C8-D5A2AF1F390B}</a:tableStyleId>
              </a:tblPr>
              <a:tblGrid>
                <a:gridCol w="1530752">
                  <a:extLst>
                    <a:ext uri="{9D8B030D-6E8A-4147-A177-3AD203B41FA5}">
                      <a16:colId xmlns:a16="http://schemas.microsoft.com/office/drawing/2014/main" val="2943789918"/>
                    </a:ext>
                  </a:extLst>
                </a:gridCol>
                <a:gridCol w="888600">
                  <a:extLst>
                    <a:ext uri="{9D8B030D-6E8A-4147-A177-3AD203B41FA5}">
                      <a16:colId xmlns:a16="http://schemas.microsoft.com/office/drawing/2014/main" val="2795137993"/>
                    </a:ext>
                  </a:extLst>
                </a:gridCol>
              </a:tblGrid>
              <a:tr h="190500">
                <a:tc>
                  <a:txBody>
                    <a:bodyPr/>
                    <a:lstStyle/>
                    <a:p>
                      <a:pPr algn="l" fontAlgn="b"/>
                      <a:r>
                        <a:rPr lang="en-US" sz="1100" b="1" u="none" strike="noStrike" dirty="0">
                          <a:effectLst/>
                        </a:rPr>
                        <a:t>Product Features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Categorizes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3438521"/>
                  </a:ext>
                </a:extLst>
              </a:tr>
              <a:tr h="190500">
                <a:tc>
                  <a:txBody>
                    <a:bodyPr/>
                    <a:lstStyle/>
                    <a:p>
                      <a:pPr algn="l" fontAlgn="b"/>
                      <a:r>
                        <a:rPr lang="en-US" sz="1050" u="none" strike="noStrike" dirty="0">
                          <a:effectLst/>
                        </a:rPr>
                        <a:t>INVENTORY_STYLE</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u="none" strike="noStrike" dirty="0">
                          <a:effectLst/>
                        </a:rPr>
                        <a:t>2059</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6870796"/>
                  </a:ext>
                </a:extLst>
              </a:tr>
              <a:tr h="190500">
                <a:tc>
                  <a:txBody>
                    <a:bodyPr/>
                    <a:lstStyle/>
                    <a:p>
                      <a:pPr algn="l" fontAlgn="b"/>
                      <a:r>
                        <a:rPr lang="en-US" sz="1050" u="none" strike="noStrike">
                          <a:effectLst/>
                        </a:rPr>
                        <a:t>INVENTORY_SIZE</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u="none" strike="noStrike" dirty="0">
                          <a:effectLst/>
                        </a:rPr>
                        <a:t>166</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404643"/>
                  </a:ext>
                </a:extLst>
              </a:tr>
              <a:tr h="190500">
                <a:tc>
                  <a:txBody>
                    <a:bodyPr/>
                    <a:lstStyle/>
                    <a:p>
                      <a:pPr algn="l" fontAlgn="b"/>
                      <a:r>
                        <a:rPr lang="en-US" sz="1050" u="none" strike="noStrike">
                          <a:effectLst/>
                        </a:rPr>
                        <a:t>INVENTORY_BACKING</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u="none" strike="noStrike" dirty="0">
                          <a:effectLst/>
                        </a:rPr>
                        <a:t>89</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1314353"/>
                  </a:ext>
                </a:extLst>
              </a:tr>
              <a:tr h="190500">
                <a:tc>
                  <a:txBody>
                    <a:bodyPr/>
                    <a:lstStyle/>
                    <a:p>
                      <a:pPr algn="l" fontAlgn="b"/>
                      <a:r>
                        <a:rPr lang="en-US" sz="1050" u="none" strike="noStrike">
                          <a:effectLst/>
                        </a:rPr>
                        <a:t>INVENTORY_COLOR</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u="none" strike="noStrike" dirty="0">
                          <a:effectLst/>
                        </a:rPr>
                        <a:t>2479</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069407"/>
                  </a:ext>
                </a:extLst>
              </a:tr>
            </a:tbl>
          </a:graphicData>
        </a:graphic>
      </p:graphicFrame>
      <p:sp>
        <p:nvSpPr>
          <p:cNvPr id="14" name="TextBox 13"/>
          <p:cNvSpPr txBox="1"/>
          <p:nvPr/>
        </p:nvSpPr>
        <p:spPr>
          <a:xfrm>
            <a:off x="3101696" y="4931850"/>
            <a:ext cx="1972015" cy="261610"/>
          </a:xfrm>
          <a:prstGeom prst="rect">
            <a:avLst/>
          </a:prstGeom>
          <a:noFill/>
        </p:spPr>
        <p:txBody>
          <a:bodyPr wrap="none" rtlCol="0">
            <a:spAutoFit/>
          </a:bodyPr>
          <a:lstStyle/>
          <a:p>
            <a:r>
              <a:rPr lang="en-US" sz="1100" dirty="0"/>
              <a:t>Encoded to be numeric label</a:t>
            </a:r>
          </a:p>
        </p:txBody>
      </p:sp>
      <p:pic>
        <p:nvPicPr>
          <p:cNvPr id="15" name="Picture 14"/>
          <p:cNvPicPr>
            <a:picLocks noChangeAspect="1"/>
          </p:cNvPicPr>
          <p:nvPr/>
        </p:nvPicPr>
        <p:blipFill>
          <a:blip r:embed="rId3"/>
          <a:stretch>
            <a:fillRect/>
          </a:stretch>
        </p:blipFill>
        <p:spPr>
          <a:xfrm>
            <a:off x="583228" y="4923467"/>
            <a:ext cx="1549046" cy="1366407"/>
          </a:xfrm>
          <a:prstGeom prst="rect">
            <a:avLst/>
          </a:prstGeom>
        </p:spPr>
      </p:pic>
      <p:sp>
        <p:nvSpPr>
          <p:cNvPr id="16" name="TextBox 15"/>
          <p:cNvSpPr txBox="1"/>
          <p:nvPr/>
        </p:nvSpPr>
        <p:spPr>
          <a:xfrm>
            <a:off x="762876" y="4720167"/>
            <a:ext cx="1189749" cy="261610"/>
          </a:xfrm>
          <a:prstGeom prst="rect">
            <a:avLst/>
          </a:prstGeom>
          <a:noFill/>
        </p:spPr>
        <p:txBody>
          <a:bodyPr wrap="none" rtlCol="0">
            <a:spAutoFit/>
          </a:bodyPr>
          <a:lstStyle/>
          <a:p>
            <a:r>
              <a:rPr lang="en-US" sz="1100" dirty="0" err="1"/>
              <a:t>Quality_Related</a:t>
            </a:r>
            <a:endParaRPr lang="en-US" sz="1100" dirty="0"/>
          </a:p>
        </p:txBody>
      </p:sp>
      <p:pic>
        <p:nvPicPr>
          <p:cNvPr id="20" name="Picture 19"/>
          <p:cNvPicPr>
            <a:picLocks noChangeAspect="1"/>
          </p:cNvPicPr>
          <p:nvPr/>
        </p:nvPicPr>
        <p:blipFill>
          <a:blip r:embed="rId4"/>
          <a:stretch>
            <a:fillRect/>
          </a:stretch>
        </p:blipFill>
        <p:spPr>
          <a:xfrm>
            <a:off x="6180013" y="4693840"/>
            <a:ext cx="2592821" cy="1668860"/>
          </a:xfrm>
          <a:prstGeom prst="rect">
            <a:avLst/>
          </a:prstGeom>
        </p:spPr>
      </p:pic>
      <p:sp>
        <p:nvSpPr>
          <p:cNvPr id="21" name="TextBox 20"/>
          <p:cNvSpPr txBox="1"/>
          <p:nvPr/>
        </p:nvSpPr>
        <p:spPr>
          <a:xfrm>
            <a:off x="6733473" y="5685402"/>
            <a:ext cx="762000" cy="430887"/>
          </a:xfrm>
          <a:prstGeom prst="rect">
            <a:avLst/>
          </a:prstGeom>
          <a:noFill/>
        </p:spPr>
        <p:txBody>
          <a:bodyPr wrap="square" rtlCol="0">
            <a:spAutoFit/>
          </a:bodyPr>
          <a:lstStyle/>
          <a:p>
            <a:pPr algn="ctr"/>
            <a:r>
              <a:rPr lang="en-US" sz="1050" dirty="0">
                <a:solidFill>
                  <a:schemeClr val="bg1"/>
                </a:solidFill>
              </a:rPr>
              <a:t>Declined 29%</a:t>
            </a:r>
          </a:p>
        </p:txBody>
      </p:sp>
      <p:sp>
        <p:nvSpPr>
          <p:cNvPr id="22" name="TextBox 21"/>
          <p:cNvSpPr txBox="1"/>
          <p:nvPr/>
        </p:nvSpPr>
        <p:spPr>
          <a:xfrm>
            <a:off x="7848600" y="5332040"/>
            <a:ext cx="762000" cy="253916"/>
          </a:xfrm>
          <a:prstGeom prst="rect">
            <a:avLst/>
          </a:prstGeom>
          <a:noFill/>
        </p:spPr>
        <p:txBody>
          <a:bodyPr wrap="square" rtlCol="0">
            <a:spAutoFit/>
          </a:bodyPr>
          <a:lstStyle/>
          <a:p>
            <a:pPr algn="ctr"/>
            <a:r>
              <a:rPr lang="en-US" sz="1050" dirty="0">
                <a:solidFill>
                  <a:schemeClr val="bg1"/>
                </a:solidFill>
              </a:rPr>
              <a:t>Paid 71%</a:t>
            </a:r>
          </a:p>
        </p:txBody>
      </p:sp>
      <p:pic>
        <p:nvPicPr>
          <p:cNvPr id="23" name="Picture 22"/>
          <p:cNvPicPr>
            <a:picLocks noChangeAspect="1"/>
          </p:cNvPicPr>
          <p:nvPr/>
        </p:nvPicPr>
        <p:blipFill>
          <a:blip r:embed="rId5"/>
          <a:stretch>
            <a:fillRect/>
          </a:stretch>
        </p:blipFill>
        <p:spPr>
          <a:xfrm>
            <a:off x="7322267" y="1648941"/>
            <a:ext cx="1704975" cy="1704975"/>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248325551"/>
              </p:ext>
            </p:extLst>
          </p:nvPr>
        </p:nvGraphicFramePr>
        <p:xfrm>
          <a:off x="7546413" y="3367884"/>
          <a:ext cx="1219200" cy="5715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1076087339"/>
                    </a:ext>
                  </a:extLst>
                </a:gridCol>
                <a:gridCol w="609600">
                  <a:extLst>
                    <a:ext uri="{9D8B030D-6E8A-4147-A177-3AD203B41FA5}">
                      <a16:colId xmlns:a16="http://schemas.microsoft.com/office/drawing/2014/main" val="3453791755"/>
                    </a:ext>
                  </a:extLst>
                </a:gridCol>
              </a:tblGrid>
              <a:tr h="190500">
                <a:tc>
                  <a:txBody>
                    <a:bodyPr/>
                    <a:lstStyle/>
                    <a:p>
                      <a:pPr algn="r" fontAlgn="b"/>
                      <a:r>
                        <a:rPr lang="en-US" sz="1050" u="none" strike="noStrike">
                          <a:effectLst/>
                        </a:rPr>
                        <a:t>Modeling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16133</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8973006"/>
                  </a:ext>
                </a:extLst>
              </a:tr>
              <a:tr h="190500">
                <a:tc>
                  <a:txBody>
                    <a:bodyPr/>
                    <a:lstStyle/>
                    <a:p>
                      <a:pPr algn="r" fontAlgn="b"/>
                      <a:r>
                        <a:rPr lang="en-US" sz="1050" u="none" strike="noStrike">
                          <a:effectLst/>
                        </a:rPr>
                        <a:t>Validation</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a:effectLst/>
                        </a:rPr>
                        <a:t>6915</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903133"/>
                  </a:ext>
                </a:extLst>
              </a:tr>
              <a:tr h="190500">
                <a:tc>
                  <a:txBody>
                    <a:bodyPr/>
                    <a:lstStyle/>
                    <a:p>
                      <a:pPr algn="r" fontAlgn="b"/>
                      <a:r>
                        <a:rPr lang="en-US" sz="1050" u="none" strike="noStrike">
                          <a:effectLst/>
                        </a:rPr>
                        <a:t>Testing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9878</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1146540"/>
                  </a:ext>
                </a:extLst>
              </a:tr>
            </a:tbl>
          </a:graphicData>
        </a:graphic>
      </p:graphicFrame>
      <p:sp>
        <p:nvSpPr>
          <p:cNvPr id="25" name="Right Arrow 24"/>
          <p:cNvSpPr/>
          <p:nvPr/>
        </p:nvSpPr>
        <p:spPr>
          <a:xfrm>
            <a:off x="6964312" y="3356148"/>
            <a:ext cx="46426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01000" y="4114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54577" y="2948323"/>
            <a:ext cx="582211" cy="230832"/>
          </a:xfrm>
          <a:prstGeom prst="rect">
            <a:avLst/>
          </a:prstGeom>
          <a:noFill/>
        </p:spPr>
        <p:txBody>
          <a:bodyPr wrap="none" rtlCol="0">
            <a:spAutoFit/>
          </a:bodyPr>
          <a:lstStyle/>
          <a:p>
            <a:r>
              <a:rPr lang="en-US" sz="900" dirty="0"/>
              <a:t>Product</a:t>
            </a:r>
          </a:p>
        </p:txBody>
      </p:sp>
      <p:sp>
        <p:nvSpPr>
          <p:cNvPr id="27" name="TextBox 26"/>
          <p:cNvSpPr txBox="1"/>
          <p:nvPr/>
        </p:nvSpPr>
        <p:spPr>
          <a:xfrm>
            <a:off x="1920091" y="1920824"/>
            <a:ext cx="889842" cy="507831"/>
          </a:xfrm>
          <a:prstGeom prst="rect">
            <a:avLst/>
          </a:prstGeom>
          <a:noFill/>
        </p:spPr>
        <p:txBody>
          <a:bodyPr wrap="square" rtlCol="0">
            <a:spAutoFit/>
          </a:bodyPr>
          <a:lstStyle/>
          <a:p>
            <a:r>
              <a:rPr lang="en-US" sz="900" dirty="0"/>
              <a:t>Non-Product, e.g., misc., handling</a:t>
            </a:r>
          </a:p>
        </p:txBody>
      </p:sp>
      <p:sp>
        <p:nvSpPr>
          <p:cNvPr id="28" name="TextBox 27"/>
          <p:cNvSpPr txBox="1"/>
          <p:nvPr/>
        </p:nvSpPr>
        <p:spPr>
          <a:xfrm>
            <a:off x="2825334" y="2592649"/>
            <a:ext cx="889842" cy="369332"/>
          </a:xfrm>
          <a:prstGeom prst="rect">
            <a:avLst/>
          </a:prstGeom>
          <a:noFill/>
        </p:spPr>
        <p:txBody>
          <a:bodyPr wrap="square" rtlCol="0">
            <a:spAutoFit/>
          </a:bodyPr>
          <a:lstStyle/>
          <a:p>
            <a:r>
              <a:rPr lang="en-US" sz="900" dirty="0"/>
              <a:t>Non-quality, i.e., rebate</a:t>
            </a:r>
          </a:p>
        </p:txBody>
      </p:sp>
    </p:spTree>
    <p:extLst>
      <p:ext uri="{BB962C8B-B14F-4D97-AF65-F5344CB8AC3E}">
        <p14:creationId xmlns:p14="http://schemas.microsoft.com/office/powerpoint/2010/main" val="3526562128"/>
      </p:ext>
    </p:extLst>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00211" y="1483775"/>
            <a:ext cx="4114800" cy="472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p:cNvSpPr>
            <a:spLocks noGrp="1"/>
          </p:cNvSpPr>
          <p:nvPr>
            <p:ph type="title"/>
          </p:nvPr>
        </p:nvSpPr>
        <p:spPr/>
        <p:txBody>
          <a:bodyPr/>
          <a:lstStyle/>
          <a:p>
            <a:r>
              <a:rPr lang="en-US" dirty="0"/>
              <a:t>Model</a:t>
            </a:r>
          </a:p>
        </p:txBody>
      </p:sp>
      <p:sp>
        <p:nvSpPr>
          <p:cNvPr id="2" name="Slide Number Placeholder 1"/>
          <p:cNvSpPr>
            <a:spLocks noGrp="1"/>
          </p:cNvSpPr>
          <p:nvPr>
            <p:ph type="sldNum" sz="quarter" idx="10"/>
          </p:nvPr>
        </p:nvSpPr>
        <p:spPr/>
        <p:txBody>
          <a:bodyPr/>
          <a:lstStyle/>
          <a:p>
            <a:pPr>
              <a:defRPr/>
            </a:pPr>
            <a:fld id="{B64E12CB-EE0F-47EA-813F-F73E687CC526}" type="slidenum">
              <a:rPr lang="en-US" altLang="en-US" smtClean="0"/>
              <a:pPr>
                <a:defRPr/>
              </a:pPr>
              <a:t>4</a:t>
            </a:fld>
            <a:endParaRPr lang="en-US" altLang="en-US"/>
          </a:p>
        </p:txBody>
      </p:sp>
      <p:sp>
        <p:nvSpPr>
          <p:cNvPr id="4" name="TextBox 3"/>
          <p:cNvSpPr txBox="1"/>
          <p:nvPr/>
        </p:nvSpPr>
        <p:spPr>
          <a:xfrm>
            <a:off x="2597362" y="1714119"/>
            <a:ext cx="1410964" cy="2000548"/>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Input Factors</a:t>
            </a:r>
            <a:endParaRPr lang="en-US" sz="1600" dirty="0"/>
          </a:p>
          <a:p>
            <a:pPr marL="285750" indent="-285750">
              <a:buFont typeface="Arial" panose="020B0604020202020204" pitchFamily="34" charset="0"/>
              <a:buChar char="•"/>
            </a:pPr>
            <a:r>
              <a:rPr lang="en-US" sz="1200" dirty="0"/>
              <a:t>#Claims</a:t>
            </a:r>
          </a:p>
          <a:p>
            <a:pPr marL="285750" indent="-285750">
              <a:buFont typeface="Arial" panose="020B0604020202020204" pitchFamily="34" charset="0"/>
              <a:buChar char="•"/>
            </a:pPr>
            <a:r>
              <a:rPr lang="en-US" sz="1200" dirty="0"/>
              <a:t>#Sales</a:t>
            </a:r>
          </a:p>
          <a:p>
            <a:pPr marL="285750" indent="-285750">
              <a:buFont typeface="Arial" panose="020B0604020202020204" pitchFamily="34" charset="0"/>
              <a:buChar char="•"/>
            </a:pPr>
            <a:r>
              <a:rPr lang="en-US" sz="1200" dirty="0"/>
              <a:t>$/Claim</a:t>
            </a:r>
          </a:p>
          <a:p>
            <a:pPr marL="285750" indent="-285750">
              <a:buFont typeface="Arial" panose="020B0604020202020204" pitchFamily="34" charset="0"/>
              <a:buChar char="•"/>
            </a:pPr>
            <a:r>
              <a:rPr lang="en-US" sz="1200" dirty="0"/>
              <a:t>$/Sale</a:t>
            </a:r>
          </a:p>
          <a:p>
            <a:pPr marL="285750" indent="-285750">
              <a:buFont typeface="Arial" panose="020B0604020202020204" pitchFamily="34" charset="0"/>
              <a:buChar char="•"/>
            </a:pPr>
            <a:r>
              <a:rPr lang="en-US" sz="1200" dirty="0"/>
              <a:t>$Claim/$Sale</a:t>
            </a:r>
          </a:p>
          <a:p>
            <a:pPr marL="285750" indent="-285750">
              <a:buFont typeface="Arial" panose="020B0604020202020204" pitchFamily="34" charset="0"/>
              <a:buChar char="•"/>
            </a:pPr>
            <a:r>
              <a:rPr lang="en-US" sz="1200" dirty="0">
                <a:solidFill>
                  <a:srgbClr val="FF0000"/>
                </a:solidFill>
              </a:rPr>
              <a:t>Product Style</a:t>
            </a:r>
          </a:p>
          <a:p>
            <a:pPr marL="285750" indent="-285750">
              <a:buFont typeface="Arial" panose="020B0604020202020204" pitchFamily="34" charset="0"/>
              <a:buChar char="•"/>
            </a:pPr>
            <a:r>
              <a:rPr lang="en-US" sz="1200" dirty="0">
                <a:solidFill>
                  <a:srgbClr val="FF0000"/>
                </a:solidFill>
              </a:rPr>
              <a:t>Product Size</a:t>
            </a:r>
          </a:p>
          <a:p>
            <a:pPr marL="285750" indent="-285750">
              <a:buFont typeface="Arial" panose="020B0604020202020204" pitchFamily="34" charset="0"/>
              <a:buChar char="•"/>
            </a:pPr>
            <a:r>
              <a:rPr lang="en-US" sz="1200" dirty="0">
                <a:solidFill>
                  <a:srgbClr val="FF0000"/>
                </a:solidFill>
              </a:rPr>
              <a:t>Product Back</a:t>
            </a:r>
          </a:p>
          <a:p>
            <a:pPr marL="285750" indent="-285750">
              <a:buFont typeface="Arial" panose="020B0604020202020204" pitchFamily="34" charset="0"/>
              <a:buChar char="•"/>
            </a:pPr>
            <a:r>
              <a:rPr lang="en-US" sz="1200" dirty="0">
                <a:solidFill>
                  <a:srgbClr val="FF0000"/>
                </a:solidFill>
              </a:rPr>
              <a:t>Product Color</a:t>
            </a:r>
          </a:p>
        </p:txBody>
      </p:sp>
      <p:sp>
        <p:nvSpPr>
          <p:cNvPr id="15" name="Rectangle 14"/>
          <p:cNvSpPr/>
          <p:nvPr/>
        </p:nvSpPr>
        <p:spPr>
          <a:xfrm>
            <a:off x="2514600" y="4183938"/>
            <a:ext cx="146217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Normalization</a:t>
            </a:r>
          </a:p>
          <a:p>
            <a:pPr algn="ctr"/>
            <a:r>
              <a:rPr lang="en-US" sz="1600" dirty="0"/>
              <a:t>AI Modeling</a:t>
            </a:r>
          </a:p>
        </p:txBody>
      </p:sp>
      <p:sp>
        <p:nvSpPr>
          <p:cNvPr id="16" name="TextBox 15"/>
          <p:cNvSpPr txBox="1"/>
          <p:nvPr/>
        </p:nvSpPr>
        <p:spPr>
          <a:xfrm>
            <a:off x="2370684" y="5415210"/>
            <a:ext cx="2058577"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Output</a:t>
            </a:r>
            <a:endParaRPr lang="en-US" sz="1600" dirty="0"/>
          </a:p>
          <a:p>
            <a:pPr marL="285750" indent="-285750">
              <a:buFont typeface="Arial" panose="020B0604020202020204" pitchFamily="34" charset="0"/>
              <a:buChar char="•"/>
            </a:pPr>
            <a:r>
              <a:rPr lang="en-US" sz="1200" dirty="0"/>
              <a:t>Paid (1) or Declined (0)</a:t>
            </a:r>
          </a:p>
          <a:p>
            <a:pPr marL="285750" indent="-285750">
              <a:buFont typeface="Arial" panose="020B0604020202020204" pitchFamily="34" charset="0"/>
              <a:buChar char="•"/>
            </a:pPr>
            <a:r>
              <a:rPr lang="en-US" sz="1200" dirty="0"/>
              <a:t>Confidence (Score)</a:t>
            </a:r>
          </a:p>
        </p:txBody>
      </p:sp>
      <p:sp>
        <p:nvSpPr>
          <p:cNvPr id="17" name="TextBox 16"/>
          <p:cNvSpPr txBox="1"/>
          <p:nvPr/>
        </p:nvSpPr>
        <p:spPr>
          <a:xfrm>
            <a:off x="4648669" y="3606983"/>
            <a:ext cx="1428596" cy="191590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050" b="1" u="sng" dirty="0"/>
              <a:t>12 Methods</a:t>
            </a:r>
          </a:p>
          <a:p>
            <a:pPr algn="r"/>
            <a:r>
              <a:rPr lang="en-US" sz="900" dirty="0"/>
              <a:t>L1 Logistic</a:t>
            </a:r>
          </a:p>
          <a:p>
            <a:pPr algn="r"/>
            <a:r>
              <a:rPr lang="en-US" sz="900" dirty="0"/>
              <a:t>L2 Logistic (</a:t>
            </a:r>
            <a:r>
              <a:rPr lang="en-US" sz="900" dirty="0" err="1"/>
              <a:t>OvR</a:t>
            </a:r>
            <a:r>
              <a:rPr lang="en-US" sz="900" dirty="0"/>
              <a:t>)</a:t>
            </a:r>
          </a:p>
          <a:p>
            <a:pPr algn="r"/>
            <a:r>
              <a:rPr lang="en-US" sz="900" dirty="0"/>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t>Decision Tree</a:t>
            </a:r>
          </a:p>
          <a:p>
            <a:pPr algn="r"/>
            <a:r>
              <a:rPr lang="en-US" sz="900" dirty="0"/>
              <a:t>Random Forest</a:t>
            </a:r>
          </a:p>
          <a:p>
            <a:pPr algn="r"/>
            <a:r>
              <a:rPr lang="en-US" sz="900" dirty="0"/>
              <a:t>Neural Network</a:t>
            </a:r>
          </a:p>
          <a:p>
            <a:pPr algn="r"/>
            <a:r>
              <a:rPr lang="en-US" sz="900" dirty="0" err="1"/>
              <a:t>AdaBoost</a:t>
            </a:r>
            <a:endParaRPr lang="en-US" sz="900" dirty="0"/>
          </a:p>
          <a:p>
            <a:pPr algn="r"/>
            <a:r>
              <a:rPr lang="en-US" sz="900" dirty="0"/>
              <a:t>QDA</a:t>
            </a:r>
          </a:p>
        </p:txBody>
      </p:sp>
      <p:sp>
        <p:nvSpPr>
          <p:cNvPr id="3" name="Down Arrow 2"/>
          <p:cNvSpPr/>
          <p:nvPr/>
        </p:nvSpPr>
        <p:spPr>
          <a:xfrm>
            <a:off x="3102100" y="3796902"/>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095172" y="5049577"/>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1704213"/>
            <a:ext cx="1811714" cy="8463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u="sng" dirty="0"/>
              <a:t>Data (~32,900)</a:t>
            </a:r>
            <a:endParaRPr lang="en-US" sz="1600" dirty="0"/>
          </a:p>
          <a:p>
            <a:pPr marL="168275" indent="-168275">
              <a:buFont typeface="Arial" panose="020B0604020202020204" pitchFamily="34" charset="0"/>
              <a:buChar char="•"/>
            </a:pPr>
            <a:r>
              <a:rPr lang="en-US" sz="1100" dirty="0"/>
              <a:t>Modeling: 16,133(49%)</a:t>
            </a:r>
          </a:p>
          <a:p>
            <a:pPr marL="168275" indent="-168275">
              <a:buFont typeface="Arial" panose="020B0604020202020204" pitchFamily="34" charset="0"/>
              <a:buChar char="•"/>
            </a:pPr>
            <a:r>
              <a:rPr lang="en-US" sz="1100" dirty="0"/>
              <a:t>Validation:6,915(21%)</a:t>
            </a:r>
          </a:p>
          <a:p>
            <a:pPr marL="168275" indent="-168275">
              <a:buFont typeface="Arial" panose="020B0604020202020204" pitchFamily="34" charset="0"/>
              <a:buChar char="•"/>
            </a:pPr>
            <a:r>
              <a:rPr lang="en-US" sz="1100" dirty="0"/>
              <a:t>Testing:9,878(30%)</a:t>
            </a:r>
          </a:p>
        </p:txBody>
      </p:sp>
      <p:sp>
        <p:nvSpPr>
          <p:cNvPr id="20" name="Left Arrow 19"/>
          <p:cNvSpPr/>
          <p:nvPr/>
        </p:nvSpPr>
        <p:spPr>
          <a:xfrm>
            <a:off x="4059534" y="2090359"/>
            <a:ext cx="369727" cy="147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1"/>
            <a:endCxn id="15" idx="3"/>
          </p:cNvCxnSpPr>
          <p:nvPr/>
        </p:nvCxnSpPr>
        <p:spPr>
          <a:xfrm flipH="1">
            <a:off x="3976772" y="4564938"/>
            <a:ext cx="671897" cy="0"/>
          </a:xfrm>
          <a:prstGeom prst="straightConnector1">
            <a:avLst/>
          </a:prstGeom>
          <a:ln>
            <a:solidFill>
              <a:srgbClr val="FF99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stretch>
            <a:fillRect/>
          </a:stretch>
        </p:blipFill>
        <p:spPr>
          <a:xfrm>
            <a:off x="283394" y="1447800"/>
            <a:ext cx="1770744" cy="997613"/>
          </a:xfrm>
          <a:prstGeom prst="rect">
            <a:avLst/>
          </a:prstGeom>
        </p:spPr>
      </p:pic>
      <p:pic>
        <p:nvPicPr>
          <p:cNvPr id="24" name="Picture 23"/>
          <p:cNvPicPr>
            <a:picLocks noChangeAspect="1"/>
          </p:cNvPicPr>
          <p:nvPr/>
        </p:nvPicPr>
        <p:blipFill>
          <a:blip r:embed="rId3"/>
          <a:stretch>
            <a:fillRect/>
          </a:stretch>
        </p:blipFill>
        <p:spPr>
          <a:xfrm>
            <a:off x="283393" y="2517083"/>
            <a:ext cx="1818515" cy="1032092"/>
          </a:xfrm>
          <a:prstGeom prst="rect">
            <a:avLst/>
          </a:prstGeom>
        </p:spPr>
      </p:pic>
      <p:sp>
        <p:nvSpPr>
          <p:cNvPr id="25" name="TextBox 24"/>
          <p:cNvSpPr txBox="1"/>
          <p:nvPr/>
        </p:nvSpPr>
        <p:spPr>
          <a:xfrm>
            <a:off x="1219322" y="1635154"/>
            <a:ext cx="684803" cy="261610"/>
          </a:xfrm>
          <a:prstGeom prst="rect">
            <a:avLst/>
          </a:prstGeom>
          <a:noFill/>
        </p:spPr>
        <p:txBody>
          <a:bodyPr wrap="none" rtlCol="0">
            <a:spAutoFit/>
          </a:bodyPr>
          <a:lstStyle/>
          <a:p>
            <a:r>
              <a:rPr lang="en-US" sz="1100" b="1" dirty="0"/>
              <a:t>$/Claim</a:t>
            </a:r>
          </a:p>
        </p:txBody>
      </p:sp>
      <p:sp>
        <p:nvSpPr>
          <p:cNvPr id="26" name="TextBox 25"/>
          <p:cNvSpPr txBox="1"/>
          <p:nvPr/>
        </p:nvSpPr>
        <p:spPr>
          <a:xfrm>
            <a:off x="821667" y="2837634"/>
            <a:ext cx="1132041" cy="261610"/>
          </a:xfrm>
          <a:prstGeom prst="rect">
            <a:avLst/>
          </a:prstGeom>
          <a:noFill/>
        </p:spPr>
        <p:txBody>
          <a:bodyPr wrap="none" rtlCol="0">
            <a:spAutoFit/>
          </a:bodyPr>
          <a:lstStyle/>
          <a:p>
            <a:r>
              <a:rPr lang="en-US" sz="1100" b="1" dirty="0"/>
              <a:t>$Claims/$Sale</a:t>
            </a:r>
          </a:p>
        </p:txBody>
      </p:sp>
      <p:pic>
        <p:nvPicPr>
          <p:cNvPr id="28" name="Picture 27"/>
          <p:cNvPicPr>
            <a:picLocks noChangeAspect="1"/>
          </p:cNvPicPr>
          <p:nvPr/>
        </p:nvPicPr>
        <p:blipFill>
          <a:blip r:embed="rId4"/>
          <a:stretch>
            <a:fillRect/>
          </a:stretch>
        </p:blipFill>
        <p:spPr>
          <a:xfrm>
            <a:off x="394954" y="4821034"/>
            <a:ext cx="1595438" cy="803266"/>
          </a:xfrm>
          <a:prstGeom prst="rect">
            <a:avLst/>
          </a:prstGeom>
          <a:ln>
            <a:noFill/>
          </a:ln>
          <a:effectLst>
            <a:outerShdw blurRad="292100" dist="139700" dir="2700000" algn="tl" rotWithShape="0">
              <a:srgbClr val="333333">
                <a:alpha val="65000"/>
              </a:srgbClr>
            </a:outerShdw>
          </a:effectLst>
        </p:spPr>
      </p:pic>
      <p:pic>
        <p:nvPicPr>
          <p:cNvPr id="29" name="Picture 28"/>
          <p:cNvPicPr>
            <a:picLocks noChangeAspect="1"/>
          </p:cNvPicPr>
          <p:nvPr/>
        </p:nvPicPr>
        <p:blipFill>
          <a:blip r:embed="rId5"/>
          <a:stretch>
            <a:fillRect/>
          </a:stretch>
        </p:blipFill>
        <p:spPr>
          <a:xfrm>
            <a:off x="6400424" y="2517083"/>
            <a:ext cx="2528770" cy="1611292"/>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6"/>
          <a:stretch>
            <a:fillRect/>
          </a:stretch>
        </p:blipFill>
        <p:spPr>
          <a:xfrm>
            <a:off x="6367168" y="4731535"/>
            <a:ext cx="2562026" cy="1302965"/>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7"/>
          <a:stretch>
            <a:fillRect/>
          </a:stretch>
        </p:blipFill>
        <p:spPr>
          <a:xfrm>
            <a:off x="8020847" y="3674679"/>
            <a:ext cx="932320" cy="907392"/>
          </a:xfrm>
          <a:prstGeom prst="rect">
            <a:avLst/>
          </a:prstGeom>
        </p:spPr>
      </p:pic>
      <p:sp>
        <p:nvSpPr>
          <p:cNvPr id="32" name="TextBox 31"/>
          <p:cNvSpPr txBox="1"/>
          <p:nvPr/>
        </p:nvSpPr>
        <p:spPr>
          <a:xfrm>
            <a:off x="6480262" y="1483775"/>
            <a:ext cx="2472905" cy="984885"/>
          </a:xfrm>
          <a:prstGeom prst="rect">
            <a:avLst/>
          </a:prstGeom>
          <a:noFill/>
        </p:spPr>
        <p:txBody>
          <a:bodyPr wrap="square" rtlCol="0">
            <a:spAutoFit/>
          </a:bodyPr>
          <a:lstStyle/>
          <a:p>
            <a:pPr marL="114300" indent="-114300">
              <a:buFont typeface="Arial" panose="020B0604020202020204" pitchFamily="34" charset="0"/>
              <a:buChar char="•"/>
            </a:pPr>
            <a:r>
              <a:rPr lang="en-US" sz="1200" b="1" dirty="0"/>
              <a:t>Target: binary classification</a:t>
            </a:r>
            <a:endParaRPr lang="en-US" sz="1050" b="1" dirty="0"/>
          </a:p>
          <a:p>
            <a:r>
              <a:rPr lang="en-US" sz="1100" b="1" dirty="0"/>
              <a:t>    </a:t>
            </a:r>
            <a:r>
              <a:rPr lang="en-US" sz="1100" dirty="0"/>
              <a:t>Paid (1) vs. Declined (0)</a:t>
            </a:r>
          </a:p>
          <a:p>
            <a:pPr marL="171450" indent="-171450">
              <a:buFont typeface="Arial" panose="020B0604020202020204" pitchFamily="34" charset="0"/>
              <a:buChar char="•"/>
            </a:pPr>
            <a:r>
              <a:rPr lang="en-US" sz="1100" b="1" dirty="0"/>
              <a:t>Data Components</a:t>
            </a:r>
          </a:p>
          <a:p>
            <a:pPr lvl="1"/>
            <a:r>
              <a:rPr lang="en-US" sz="1100" b="1" dirty="0"/>
              <a:t>1: 71.1%</a:t>
            </a:r>
          </a:p>
          <a:p>
            <a:pPr lvl="1"/>
            <a:r>
              <a:rPr lang="en-US" sz="1100" b="1" dirty="0"/>
              <a:t>0: 28.9%</a:t>
            </a:r>
          </a:p>
        </p:txBody>
      </p:sp>
    </p:spTree>
    <p:extLst>
      <p:ext uri="{BB962C8B-B14F-4D97-AF65-F5344CB8AC3E}">
        <p14:creationId xmlns:p14="http://schemas.microsoft.com/office/powerpoint/2010/main" val="3768313826"/>
      </p:ext>
    </p:extLst>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Customer + Product</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5</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3173810297"/>
              </p:ext>
            </p:extLst>
          </p:nvPr>
        </p:nvGraphicFramePr>
        <p:xfrm>
          <a:off x="76202" y="1371600"/>
          <a:ext cx="8927819" cy="3756660"/>
        </p:xfrm>
        <a:graphic>
          <a:graphicData uri="http://schemas.openxmlformats.org/drawingml/2006/table">
            <a:tbl>
              <a:tblPr firstRow="1" bandRow="1">
                <a:tableStyleId>{5C22544A-7EE6-4342-B048-85BDC9FD1C3A}</a:tableStyleId>
              </a:tblPr>
              <a:tblGrid>
                <a:gridCol w="1295398">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703821">
                  <a:extLst>
                    <a:ext uri="{9D8B030D-6E8A-4147-A177-3AD203B41FA5}">
                      <a16:colId xmlns:a16="http://schemas.microsoft.com/office/drawing/2014/main" val="1535711510"/>
                    </a:ext>
                  </a:extLst>
                </a:gridCol>
                <a:gridCol w="1016631">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72.1%</a:t>
                      </a:r>
                    </a:p>
                  </a:txBody>
                  <a:tcPr marL="18288" marR="18288"/>
                </a:tc>
                <a:tc>
                  <a:txBody>
                    <a:bodyPr/>
                    <a:lstStyle/>
                    <a:p>
                      <a:pPr algn="ctr"/>
                      <a:r>
                        <a:rPr lang="en-US" sz="900" dirty="0"/>
                        <a:t>6651</a:t>
                      </a:r>
                    </a:p>
                  </a:txBody>
                  <a:tcPr marL="18288" marR="18288"/>
                </a:tc>
                <a:tc>
                  <a:txBody>
                    <a:bodyPr/>
                    <a:lstStyle/>
                    <a:p>
                      <a:pPr algn="ctr"/>
                      <a:r>
                        <a:rPr lang="en-US" sz="900" dirty="0"/>
                        <a:t>4820 (98%)</a:t>
                      </a:r>
                    </a:p>
                  </a:txBody>
                  <a:tcPr marL="18288" marR="18288"/>
                </a:tc>
                <a:tc>
                  <a:txBody>
                    <a:bodyPr/>
                    <a:lstStyle/>
                    <a:p>
                      <a:pPr algn="ctr"/>
                      <a:r>
                        <a:rPr lang="en-US" sz="900" dirty="0"/>
                        <a:t>160(8%)</a:t>
                      </a:r>
                    </a:p>
                  </a:txBody>
                  <a:tcPr marL="18288" marR="18288"/>
                </a:tc>
                <a:tc>
                  <a:txBody>
                    <a:bodyPr/>
                    <a:lstStyle/>
                    <a:p>
                      <a:pPr algn="ctr"/>
                      <a:r>
                        <a:rPr lang="en-US" sz="900" dirty="0"/>
                        <a:t>72.3%</a:t>
                      </a:r>
                    </a:p>
                  </a:txBody>
                  <a:tcPr marL="18288" marR="18288"/>
                </a:tc>
                <a:tc>
                  <a:txBody>
                    <a:bodyPr/>
                    <a:lstStyle/>
                    <a:p>
                      <a:pPr algn="ctr"/>
                      <a:r>
                        <a:rPr lang="en-US" sz="900" dirty="0"/>
                        <a:t>9537</a:t>
                      </a:r>
                    </a:p>
                  </a:txBody>
                  <a:tcPr marL="18288" marR="18288"/>
                </a:tc>
                <a:tc>
                  <a:txBody>
                    <a:bodyPr/>
                    <a:lstStyle/>
                    <a:p>
                      <a:pPr algn="ctr"/>
                      <a:r>
                        <a:rPr lang="en-US" sz="900" dirty="0"/>
                        <a:t>6885(98%)</a:t>
                      </a:r>
                    </a:p>
                  </a:txBody>
                  <a:tcPr marL="18288" marR="18288"/>
                </a:tc>
                <a:tc>
                  <a:txBody>
                    <a:bodyPr/>
                    <a:lstStyle/>
                    <a:p>
                      <a:pPr algn="ctr"/>
                      <a:r>
                        <a:rPr lang="en-US" sz="900" dirty="0"/>
                        <a:t>228(8%)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72.2%</a:t>
                      </a:r>
                    </a:p>
                  </a:txBody>
                  <a:tcPr marL="18288" marR="18288"/>
                </a:tc>
                <a:tc>
                  <a:txBody>
                    <a:bodyPr/>
                    <a:lstStyle/>
                    <a:p>
                      <a:pPr algn="ctr"/>
                      <a:r>
                        <a:rPr lang="en-US" sz="900" dirty="0"/>
                        <a:t>6603</a:t>
                      </a:r>
                    </a:p>
                  </a:txBody>
                  <a:tcPr marL="18288" marR="18288"/>
                </a:tc>
                <a:tc>
                  <a:txBody>
                    <a:bodyPr/>
                    <a:lstStyle/>
                    <a:p>
                      <a:pPr algn="ctr"/>
                      <a:r>
                        <a:rPr lang="en-US" sz="900" dirty="0"/>
                        <a:t>4820(98%)</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9469</a:t>
                      </a:r>
                    </a:p>
                  </a:txBody>
                  <a:tcPr marL="18288" marR="18288"/>
                </a:tc>
                <a:tc>
                  <a:txBody>
                    <a:bodyPr/>
                    <a:lstStyle/>
                    <a:p>
                      <a:pPr algn="ctr"/>
                      <a:r>
                        <a:rPr lang="en-US" sz="900" dirty="0"/>
                        <a:t>6885(98%)</a:t>
                      </a:r>
                    </a:p>
                  </a:txBody>
                  <a:tcPr marL="18288" marR="18288"/>
                </a:tc>
                <a:tc>
                  <a:txBody>
                    <a:bodyPr/>
                    <a:lstStyle/>
                    <a:p>
                      <a:pPr algn="ctr"/>
                      <a:r>
                        <a:rPr lang="en-US" sz="900" dirty="0"/>
                        <a:t>257(18%)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66.3%</a:t>
                      </a:r>
                    </a:p>
                  </a:txBody>
                  <a:tcPr marL="18288" marR="18288">
                    <a:solidFill>
                      <a:srgbClr val="00B0F0"/>
                    </a:solidFill>
                  </a:tcPr>
                </a:tc>
                <a:tc>
                  <a:txBody>
                    <a:bodyPr/>
                    <a:lstStyle/>
                    <a:p>
                      <a:pPr algn="ctr"/>
                      <a:r>
                        <a:rPr lang="en-US" sz="900" dirty="0"/>
                        <a:t>4671</a:t>
                      </a:r>
                    </a:p>
                  </a:txBody>
                  <a:tcPr marL="18288" marR="18288"/>
                </a:tc>
                <a:tc>
                  <a:txBody>
                    <a:bodyPr/>
                    <a:lstStyle/>
                    <a:p>
                      <a:pPr algn="ctr"/>
                      <a:r>
                        <a:rPr lang="en-US" sz="900" dirty="0"/>
                        <a:t>3639(74%)</a:t>
                      </a:r>
                    </a:p>
                  </a:txBody>
                  <a:tcPr marL="18288" marR="18288"/>
                </a:tc>
                <a:tc>
                  <a:txBody>
                    <a:bodyPr/>
                    <a:lstStyle/>
                    <a:p>
                      <a:pPr algn="ctr"/>
                      <a:r>
                        <a:rPr lang="en-US" sz="900" dirty="0"/>
                        <a:t>959(48%)</a:t>
                      </a:r>
                    </a:p>
                  </a:txBody>
                  <a:tcPr marL="18288" marR="18288"/>
                </a:tc>
                <a:tc>
                  <a:txBody>
                    <a:bodyPr/>
                    <a:lstStyle/>
                    <a:p>
                      <a:pPr algn="ctr"/>
                      <a:r>
                        <a:rPr lang="en-US" sz="900" dirty="0"/>
                        <a:t>66.0%</a:t>
                      </a:r>
                    </a:p>
                  </a:txBody>
                  <a:tcPr marL="18288" marR="18288"/>
                </a:tc>
                <a:tc>
                  <a:txBody>
                    <a:bodyPr/>
                    <a:lstStyle/>
                    <a:p>
                      <a:pPr algn="ctr"/>
                      <a:r>
                        <a:rPr lang="en-US" sz="900" dirty="0"/>
                        <a:t>6653</a:t>
                      </a:r>
                    </a:p>
                  </a:txBody>
                  <a:tcPr marL="18288" marR="18288"/>
                </a:tc>
                <a:tc>
                  <a:txBody>
                    <a:bodyPr/>
                    <a:lstStyle/>
                    <a:p>
                      <a:pPr algn="ctr"/>
                      <a:r>
                        <a:rPr lang="en-US" sz="900" dirty="0"/>
                        <a:t>5129(73%)</a:t>
                      </a:r>
                    </a:p>
                  </a:txBody>
                  <a:tcPr marL="18288" marR="18288"/>
                </a:tc>
                <a:tc>
                  <a:txBody>
                    <a:bodyPr/>
                    <a:lstStyle/>
                    <a:p>
                      <a:pPr algn="ctr"/>
                      <a:r>
                        <a:rPr lang="en-US" sz="900" dirty="0"/>
                        <a:t>1369(48%)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67.4%</a:t>
                      </a:r>
                    </a:p>
                  </a:txBody>
                  <a:tcPr marL="18288" marR="18288"/>
                </a:tc>
                <a:tc>
                  <a:txBody>
                    <a:bodyPr/>
                    <a:lstStyle/>
                    <a:p>
                      <a:pPr algn="ctr"/>
                      <a:r>
                        <a:rPr lang="en-US" sz="900" dirty="0"/>
                        <a:t>5256</a:t>
                      </a:r>
                    </a:p>
                  </a:txBody>
                  <a:tcPr marL="18288" marR="18288"/>
                </a:tc>
                <a:tc>
                  <a:txBody>
                    <a:bodyPr/>
                    <a:lstStyle/>
                    <a:p>
                      <a:pPr algn="ctr"/>
                      <a:r>
                        <a:rPr lang="en-US" sz="900" dirty="0"/>
                        <a:t>3934(80%)</a:t>
                      </a:r>
                    </a:p>
                  </a:txBody>
                  <a:tcPr marL="18288" marR="18288"/>
                </a:tc>
                <a:tc>
                  <a:txBody>
                    <a:bodyPr/>
                    <a:lstStyle/>
                    <a:p>
                      <a:pPr algn="ctr"/>
                      <a:r>
                        <a:rPr lang="en-US" sz="900" dirty="0"/>
                        <a:t>699(35%)</a:t>
                      </a:r>
                    </a:p>
                  </a:txBody>
                  <a:tcPr marL="18288" marR="18288"/>
                </a:tc>
                <a:tc>
                  <a:txBody>
                    <a:bodyPr/>
                    <a:lstStyle/>
                    <a:p>
                      <a:pPr algn="ctr"/>
                      <a:r>
                        <a:rPr lang="en-US" sz="900" dirty="0"/>
                        <a:t>67.9%</a:t>
                      </a:r>
                    </a:p>
                  </a:txBody>
                  <a:tcPr marL="18288" marR="18288"/>
                </a:tc>
                <a:tc>
                  <a:txBody>
                    <a:bodyPr/>
                    <a:lstStyle/>
                    <a:p>
                      <a:pPr algn="ctr"/>
                      <a:r>
                        <a:rPr lang="en-US" sz="900" dirty="0"/>
                        <a:t>7422</a:t>
                      </a:r>
                    </a:p>
                  </a:txBody>
                  <a:tcPr marL="18288" marR="18288"/>
                </a:tc>
                <a:tc>
                  <a:txBody>
                    <a:bodyPr/>
                    <a:lstStyle/>
                    <a:p>
                      <a:pPr algn="ctr"/>
                      <a:r>
                        <a:rPr lang="en-US" sz="900" dirty="0"/>
                        <a:t>5621(80%)</a:t>
                      </a:r>
                    </a:p>
                  </a:txBody>
                  <a:tcPr marL="18288" marR="18288"/>
                </a:tc>
                <a:tc>
                  <a:txBody>
                    <a:bodyPr/>
                    <a:lstStyle/>
                    <a:p>
                      <a:pPr algn="ctr"/>
                      <a:r>
                        <a:rPr lang="en-US" sz="900" dirty="0"/>
                        <a:t>1084(38%)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72.2%</a:t>
                      </a:r>
                    </a:p>
                  </a:txBody>
                  <a:tcPr marL="18288" marR="18288"/>
                </a:tc>
                <a:tc>
                  <a:txBody>
                    <a:bodyPr/>
                    <a:lstStyle/>
                    <a:p>
                      <a:pPr algn="ctr"/>
                      <a:r>
                        <a:rPr lang="en-US" sz="900" dirty="0"/>
                        <a:t>6581</a:t>
                      </a:r>
                    </a:p>
                  </a:txBody>
                  <a:tcPr marL="18288" marR="18288"/>
                </a:tc>
                <a:tc>
                  <a:txBody>
                    <a:bodyPr/>
                    <a:lstStyle/>
                    <a:p>
                      <a:pPr algn="ctr"/>
                      <a:r>
                        <a:rPr lang="en-US" sz="900" dirty="0"/>
                        <a:t>4770(95%)</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6885(98%)</a:t>
                      </a:r>
                    </a:p>
                  </a:txBody>
                  <a:tcPr marL="18288" marR="18288"/>
                </a:tc>
                <a:tc>
                  <a:txBody>
                    <a:bodyPr/>
                    <a:lstStyle/>
                    <a:p>
                      <a:pPr algn="ctr"/>
                      <a:r>
                        <a:rPr lang="en-US" sz="900" dirty="0"/>
                        <a:t>285(10%)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70.0%</a:t>
                      </a:r>
                    </a:p>
                  </a:txBody>
                  <a:tcPr marL="18288" marR="18288"/>
                </a:tc>
                <a:tc>
                  <a:txBody>
                    <a:bodyPr/>
                    <a:lstStyle/>
                    <a:p>
                      <a:pPr algn="ctr"/>
                      <a:r>
                        <a:rPr lang="en-US" sz="900" dirty="0"/>
                        <a:t>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4525(92%)</a:t>
                      </a:r>
                    </a:p>
                  </a:txBody>
                  <a:tcPr marL="18288" marR="18288"/>
                </a:tc>
                <a:tc>
                  <a:txBody>
                    <a:bodyPr/>
                    <a:lstStyle/>
                    <a:p>
                      <a:pPr algn="ctr"/>
                      <a:r>
                        <a:rPr lang="en-US" sz="900" dirty="0"/>
                        <a:t>300(15%)</a:t>
                      </a:r>
                    </a:p>
                  </a:txBody>
                  <a:tcPr marL="18288" marR="18288"/>
                </a:tc>
                <a:tc>
                  <a:txBody>
                    <a:bodyPr/>
                    <a:lstStyle/>
                    <a:p>
                      <a:pPr algn="ctr"/>
                      <a:r>
                        <a:rPr lang="en-US" sz="900" dirty="0"/>
                        <a:t>70.8%</a:t>
                      </a:r>
                    </a:p>
                  </a:txBody>
                  <a:tcPr marL="18288" marR="18288"/>
                </a:tc>
                <a:tc>
                  <a:txBody>
                    <a:bodyPr/>
                    <a:lstStyle/>
                    <a:p>
                      <a:pPr algn="ctr"/>
                      <a:r>
                        <a:rPr lang="en-US" sz="900" dirty="0"/>
                        <a:t>8932</a:t>
                      </a:r>
                    </a:p>
                  </a:txBody>
                  <a:tcPr marL="18288" marR="18288"/>
                </a:tc>
                <a:tc>
                  <a:txBody>
                    <a:bodyPr/>
                    <a:lstStyle/>
                    <a:p>
                      <a:pPr algn="ctr"/>
                      <a:r>
                        <a:rPr lang="en-US" sz="900" dirty="0"/>
                        <a:t>6534(93%)</a:t>
                      </a:r>
                    </a:p>
                  </a:txBody>
                  <a:tcPr marL="18288" marR="18288"/>
                </a:tc>
                <a:tc>
                  <a:txBody>
                    <a:bodyPr/>
                    <a:lstStyle/>
                    <a:p>
                      <a:pPr algn="ctr"/>
                      <a:r>
                        <a:rPr lang="en-US" sz="900" dirty="0"/>
                        <a:t>456(16%)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57.3%</a:t>
                      </a:r>
                    </a:p>
                  </a:txBody>
                  <a:tcPr marL="18288" marR="18288"/>
                </a:tc>
                <a:tc>
                  <a:txBody>
                    <a:bodyPr/>
                    <a:lstStyle/>
                    <a:p>
                      <a:pPr algn="ctr"/>
                      <a:r>
                        <a:rPr lang="en-US" sz="900" dirty="0"/>
                        <a:t>3718</a:t>
                      </a:r>
                    </a:p>
                  </a:txBody>
                  <a:tcPr marL="18288" marR="18288"/>
                </a:tc>
                <a:tc>
                  <a:txBody>
                    <a:bodyPr/>
                    <a:lstStyle/>
                    <a:p>
                      <a:pPr algn="ctr"/>
                      <a:r>
                        <a:rPr lang="en-US" sz="900" dirty="0"/>
                        <a:t>2852(58%)</a:t>
                      </a:r>
                    </a:p>
                  </a:txBody>
                  <a:tcPr marL="18288" marR="18288"/>
                </a:tc>
                <a:tc>
                  <a:txBody>
                    <a:bodyPr/>
                    <a:lstStyle/>
                    <a:p>
                      <a:pPr algn="ctr"/>
                      <a:r>
                        <a:rPr lang="en-US" sz="900" dirty="0"/>
                        <a:t>1118(56%)</a:t>
                      </a:r>
                    </a:p>
                  </a:txBody>
                  <a:tcPr marL="18288" marR="18288"/>
                </a:tc>
                <a:tc>
                  <a:txBody>
                    <a:bodyPr/>
                    <a:lstStyle/>
                    <a:p>
                      <a:pPr algn="ctr"/>
                      <a:r>
                        <a:rPr lang="en-US" sz="900" dirty="0"/>
                        <a:t>57.3%</a:t>
                      </a:r>
                    </a:p>
                  </a:txBody>
                  <a:tcPr marL="18288" marR="18288"/>
                </a:tc>
                <a:tc>
                  <a:txBody>
                    <a:bodyPr/>
                    <a:lstStyle/>
                    <a:p>
                      <a:pPr algn="ctr"/>
                      <a:r>
                        <a:rPr lang="en-US" sz="900" dirty="0"/>
                        <a:t>5287</a:t>
                      </a:r>
                    </a:p>
                  </a:txBody>
                  <a:tcPr marL="18288" marR="18288"/>
                </a:tc>
                <a:tc>
                  <a:txBody>
                    <a:bodyPr/>
                    <a:lstStyle/>
                    <a:p>
                      <a:pPr algn="ctr"/>
                      <a:r>
                        <a:rPr lang="en-US" sz="900" dirty="0"/>
                        <a:t>4075(58%)</a:t>
                      </a:r>
                    </a:p>
                  </a:txBody>
                  <a:tcPr marL="18288" marR="18288"/>
                </a:tc>
                <a:tc>
                  <a:txBody>
                    <a:bodyPr/>
                    <a:lstStyle/>
                    <a:p>
                      <a:pPr algn="ctr"/>
                      <a:r>
                        <a:rPr lang="en-US" sz="900" dirty="0"/>
                        <a:t>1626(57%)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66.1%</a:t>
                      </a:r>
                    </a:p>
                  </a:txBody>
                  <a:tcPr marL="18288" marR="18288">
                    <a:solidFill>
                      <a:srgbClr val="00B050"/>
                    </a:solidFill>
                  </a:tcPr>
                </a:tc>
                <a:tc>
                  <a:txBody>
                    <a:bodyPr/>
                    <a:lstStyle/>
                    <a:p>
                      <a:pPr algn="ctr"/>
                      <a:r>
                        <a:rPr lang="en-US" sz="900" dirty="0"/>
                        <a:t>4275</a:t>
                      </a:r>
                    </a:p>
                  </a:txBody>
                  <a:tcPr marL="18288" marR="18288"/>
                </a:tc>
                <a:tc>
                  <a:txBody>
                    <a:bodyPr/>
                    <a:lstStyle/>
                    <a:p>
                      <a:pPr algn="ctr"/>
                      <a:r>
                        <a:rPr lang="en-US" sz="900" dirty="0"/>
                        <a:t>3442(70%)</a:t>
                      </a:r>
                    </a:p>
                  </a:txBody>
                  <a:tcPr marL="18288" marR="18288"/>
                </a:tc>
                <a:tc>
                  <a:txBody>
                    <a:bodyPr/>
                    <a:lstStyle/>
                    <a:p>
                      <a:pPr algn="ctr"/>
                      <a:r>
                        <a:rPr lang="en-US" sz="900" dirty="0"/>
                        <a:t>1138(57%)</a:t>
                      </a:r>
                    </a:p>
                  </a:txBody>
                  <a:tcPr marL="18288" marR="18288"/>
                </a:tc>
                <a:tc>
                  <a:txBody>
                    <a:bodyPr/>
                    <a:lstStyle/>
                    <a:p>
                      <a:pPr algn="ctr"/>
                      <a:r>
                        <a:rPr lang="en-US" sz="900" dirty="0"/>
                        <a:t>66.4%</a:t>
                      </a:r>
                    </a:p>
                  </a:txBody>
                  <a:tcPr marL="18288" marR="18288"/>
                </a:tc>
                <a:tc>
                  <a:txBody>
                    <a:bodyPr/>
                    <a:lstStyle/>
                    <a:p>
                      <a:pPr algn="ctr"/>
                      <a:r>
                        <a:rPr lang="en-US" sz="900" dirty="0"/>
                        <a:t>6067</a:t>
                      </a:r>
                    </a:p>
                  </a:txBody>
                  <a:tcPr marL="18288" marR="18288"/>
                </a:tc>
                <a:tc>
                  <a:txBody>
                    <a:bodyPr/>
                    <a:lstStyle/>
                    <a:p>
                      <a:pPr algn="ctr"/>
                      <a:r>
                        <a:rPr lang="en-US" sz="900" dirty="0"/>
                        <a:t>4918(70%)</a:t>
                      </a:r>
                    </a:p>
                  </a:txBody>
                  <a:tcPr marL="18288" marR="18288"/>
                </a:tc>
                <a:tc>
                  <a:txBody>
                    <a:bodyPr/>
                    <a:lstStyle/>
                    <a:p>
                      <a:pPr algn="ctr"/>
                      <a:r>
                        <a:rPr lang="en-US" sz="900" dirty="0"/>
                        <a:t>1683(59%)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65.0%</a:t>
                      </a:r>
                    </a:p>
                  </a:txBody>
                  <a:tcPr marL="18288" marR="18288">
                    <a:solidFill>
                      <a:srgbClr val="92D050"/>
                    </a:solidFill>
                  </a:tcPr>
                </a:tc>
                <a:tc>
                  <a:txBody>
                    <a:bodyPr/>
                    <a:lstStyle/>
                    <a:p>
                      <a:pPr algn="ctr"/>
                      <a:r>
                        <a:rPr lang="en-US" sz="900" dirty="0"/>
                        <a:t>4781</a:t>
                      </a:r>
                    </a:p>
                  </a:txBody>
                  <a:tcPr marL="18288" marR="18288"/>
                </a:tc>
                <a:tc>
                  <a:txBody>
                    <a:bodyPr/>
                    <a:lstStyle/>
                    <a:p>
                      <a:pPr algn="ctr"/>
                      <a:r>
                        <a:rPr lang="en-US" sz="900" dirty="0"/>
                        <a:t>3639(74%)</a:t>
                      </a:r>
                    </a:p>
                  </a:txBody>
                  <a:tcPr marL="18288" marR="18288"/>
                </a:tc>
                <a:tc>
                  <a:txBody>
                    <a:bodyPr/>
                    <a:lstStyle/>
                    <a:p>
                      <a:pPr algn="ctr"/>
                      <a:r>
                        <a:rPr lang="en-US" sz="900" dirty="0"/>
                        <a:t>859(43%)</a:t>
                      </a:r>
                    </a:p>
                  </a:txBody>
                  <a:tcPr marL="18288" marR="18288"/>
                </a:tc>
                <a:tc>
                  <a:txBody>
                    <a:bodyPr/>
                    <a:lstStyle/>
                    <a:p>
                      <a:pPr algn="ctr"/>
                      <a:r>
                        <a:rPr lang="en-US" sz="900" dirty="0"/>
                        <a:t>65.1%</a:t>
                      </a:r>
                    </a:p>
                  </a:txBody>
                  <a:tcPr marL="18288" marR="18288"/>
                </a:tc>
                <a:tc>
                  <a:txBody>
                    <a:bodyPr/>
                    <a:lstStyle/>
                    <a:p>
                      <a:pPr algn="ctr"/>
                      <a:r>
                        <a:rPr lang="en-US" sz="900" dirty="0"/>
                        <a:t>6721</a:t>
                      </a:r>
                    </a:p>
                  </a:txBody>
                  <a:tcPr marL="18288" marR="18288"/>
                </a:tc>
                <a:tc>
                  <a:txBody>
                    <a:bodyPr/>
                    <a:lstStyle/>
                    <a:p>
                      <a:pPr algn="ctr"/>
                      <a:r>
                        <a:rPr lang="en-US" sz="900" dirty="0"/>
                        <a:t>5129(73%)</a:t>
                      </a:r>
                    </a:p>
                  </a:txBody>
                  <a:tcPr marL="18288" marR="18288"/>
                </a:tc>
                <a:tc>
                  <a:txBody>
                    <a:bodyPr/>
                    <a:lstStyle/>
                    <a:p>
                      <a:pPr algn="ctr"/>
                      <a:r>
                        <a:rPr lang="en-US" sz="900" dirty="0"/>
                        <a:t>1283(45%)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71.8%</a:t>
                      </a:r>
                    </a:p>
                  </a:txBody>
                  <a:tcPr marL="18288" marR="18288"/>
                </a:tc>
                <a:tc>
                  <a:txBody>
                    <a:bodyPr/>
                    <a:lstStyle/>
                    <a:p>
                      <a:pPr algn="ctr"/>
                      <a:r>
                        <a:rPr lang="en-US" sz="900" dirty="0"/>
                        <a:t>6735</a:t>
                      </a:r>
                    </a:p>
                  </a:txBody>
                  <a:tcPr marL="18288" marR="18288"/>
                </a:tc>
                <a:tc>
                  <a:txBody>
                    <a:bodyPr/>
                    <a:lstStyle/>
                    <a:p>
                      <a:pPr algn="ctr"/>
                      <a:r>
                        <a:rPr lang="en-US" sz="900" dirty="0"/>
                        <a:t>4869(99%)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120(6%)</a:t>
                      </a:r>
                    </a:p>
                  </a:txBody>
                  <a:tcPr marL="18288" marR="18288"/>
                </a:tc>
                <a:tc>
                  <a:txBody>
                    <a:bodyPr/>
                    <a:lstStyle/>
                    <a:p>
                      <a:pPr algn="ctr"/>
                      <a:r>
                        <a:rPr lang="en-US" sz="900" dirty="0"/>
                        <a:t>71.9%</a:t>
                      </a:r>
                    </a:p>
                  </a:txBody>
                  <a:tcPr marL="18288" marR="18288"/>
                </a:tc>
                <a:tc>
                  <a:txBody>
                    <a:bodyPr/>
                    <a:lstStyle/>
                    <a:p>
                      <a:pPr algn="ctr"/>
                      <a:r>
                        <a:rPr lang="en-US" sz="900" dirty="0"/>
                        <a:t>9656</a:t>
                      </a:r>
                    </a:p>
                  </a:txBody>
                  <a:tcPr marL="18288" marR="18288"/>
                </a:tc>
                <a:tc>
                  <a:txBody>
                    <a:bodyPr/>
                    <a:lstStyle/>
                    <a:p>
                      <a:pPr algn="ctr"/>
                      <a:r>
                        <a:rPr lang="en-US" sz="900" dirty="0"/>
                        <a:t>6956(99%)</a:t>
                      </a:r>
                    </a:p>
                  </a:txBody>
                  <a:tcPr marL="18288" marR="18288"/>
                </a:tc>
                <a:tc>
                  <a:txBody>
                    <a:bodyPr/>
                    <a:lstStyle/>
                    <a:p>
                      <a:pPr algn="ctr"/>
                      <a:r>
                        <a:rPr lang="en-US" sz="900" dirty="0"/>
                        <a:t>143(5%)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72.6%</a:t>
                      </a:r>
                    </a:p>
                  </a:txBody>
                  <a:tcPr marL="18288" marR="18288">
                    <a:noFill/>
                  </a:tcPr>
                </a:tc>
                <a:tc>
                  <a:txBody>
                    <a:bodyPr/>
                    <a:lstStyle/>
                    <a:p>
                      <a:pPr algn="ctr"/>
                      <a:r>
                        <a:rPr lang="en-US" sz="900" dirty="0"/>
                        <a:t>6358</a:t>
                      </a:r>
                    </a:p>
                  </a:txBody>
                  <a:tcPr marL="18288" marR="18288"/>
                </a:tc>
                <a:tc>
                  <a:txBody>
                    <a:bodyPr/>
                    <a:lstStyle/>
                    <a:p>
                      <a:pPr algn="ctr"/>
                      <a:r>
                        <a:rPr lang="en-US" sz="900" dirty="0"/>
                        <a:t>4470(95%)</a:t>
                      </a:r>
                    </a:p>
                  </a:txBody>
                  <a:tcPr marL="18288" marR="18288"/>
                </a:tc>
                <a:tc>
                  <a:txBody>
                    <a:bodyPr/>
                    <a:lstStyle/>
                    <a:p>
                      <a:pPr algn="ctr"/>
                      <a:r>
                        <a:rPr lang="en-US" sz="900" dirty="0"/>
                        <a:t>339(17%)</a:t>
                      </a:r>
                    </a:p>
                  </a:txBody>
                  <a:tcPr marL="18288" marR="18288"/>
                </a:tc>
                <a:tc>
                  <a:txBody>
                    <a:bodyPr/>
                    <a:lstStyle/>
                    <a:p>
                      <a:pPr algn="ctr"/>
                      <a:r>
                        <a:rPr lang="en-US" sz="900" dirty="0"/>
                        <a:t>72.9%</a:t>
                      </a:r>
                    </a:p>
                  </a:txBody>
                  <a:tcPr marL="18288" marR="18288"/>
                </a:tc>
                <a:tc>
                  <a:txBody>
                    <a:bodyPr/>
                    <a:lstStyle/>
                    <a:p>
                      <a:pPr algn="ctr"/>
                      <a:r>
                        <a:rPr lang="en-US" sz="900" dirty="0"/>
                        <a:t>9038</a:t>
                      </a:r>
                    </a:p>
                  </a:txBody>
                  <a:tcPr marL="18288" marR="18288"/>
                </a:tc>
                <a:tc>
                  <a:txBody>
                    <a:bodyPr/>
                    <a:lstStyle/>
                    <a:p>
                      <a:pPr algn="ctr"/>
                      <a:r>
                        <a:rPr lang="en-US" sz="900" dirty="0"/>
                        <a:t>6675(95%)</a:t>
                      </a:r>
                    </a:p>
                  </a:txBody>
                  <a:tcPr marL="18288" marR="18288"/>
                </a:tc>
                <a:tc>
                  <a:txBody>
                    <a:bodyPr/>
                    <a:lstStyle/>
                    <a:p>
                      <a:pPr algn="ctr"/>
                      <a:r>
                        <a:rPr lang="en-US" sz="900" dirty="0"/>
                        <a:t>513(18%)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70.7%</a:t>
                      </a:r>
                    </a:p>
                  </a:txBody>
                  <a:tcPr marL="18288" marR="18288"/>
                </a:tc>
                <a:tc>
                  <a:txBody>
                    <a:bodyPr/>
                    <a:lstStyle/>
                    <a:p>
                      <a:pPr algn="ctr"/>
                      <a:r>
                        <a:rPr lang="en-US" sz="900" dirty="0"/>
                        <a:t>6366</a:t>
                      </a:r>
                    </a:p>
                  </a:txBody>
                  <a:tcPr marL="18288" marR="18288"/>
                </a:tc>
                <a:tc>
                  <a:txBody>
                    <a:bodyPr/>
                    <a:lstStyle/>
                    <a:p>
                      <a:pPr algn="ctr"/>
                      <a:r>
                        <a:rPr lang="en-US" sz="900" dirty="0"/>
                        <a:t>4622(94%</a:t>
                      </a:r>
                    </a:p>
                  </a:txBody>
                  <a:tcPr marL="18288" marR="18288"/>
                </a:tc>
                <a:tc>
                  <a:txBody>
                    <a:bodyPr/>
                    <a:lstStyle/>
                    <a:p>
                      <a:pPr algn="ctr"/>
                      <a:r>
                        <a:rPr lang="en-US" sz="900" dirty="0"/>
                        <a:t>260(13%)</a:t>
                      </a:r>
                    </a:p>
                  </a:txBody>
                  <a:tcPr marL="18288" marR="18288"/>
                </a:tc>
                <a:tc>
                  <a:txBody>
                    <a:bodyPr/>
                    <a:lstStyle/>
                    <a:p>
                      <a:pPr algn="ctr"/>
                      <a:r>
                        <a:rPr lang="en-US" sz="900" dirty="0"/>
                        <a:t>71.2%</a:t>
                      </a:r>
                    </a:p>
                  </a:txBody>
                  <a:tcPr marL="18288" marR="18288"/>
                </a:tc>
                <a:tc>
                  <a:txBody>
                    <a:bodyPr/>
                    <a:lstStyle/>
                    <a:p>
                      <a:pPr algn="ctr"/>
                      <a:r>
                        <a:rPr lang="en-US" sz="900" dirty="0"/>
                        <a:t>9074</a:t>
                      </a:r>
                    </a:p>
                  </a:txBody>
                  <a:tcPr marL="18288" marR="18288"/>
                </a:tc>
                <a:tc>
                  <a:txBody>
                    <a:bodyPr/>
                    <a:lstStyle/>
                    <a:p>
                      <a:pPr algn="ctr"/>
                      <a:r>
                        <a:rPr lang="en-US" sz="900" dirty="0"/>
                        <a:t>6604(94%)</a:t>
                      </a:r>
                    </a:p>
                  </a:txBody>
                  <a:tcPr marL="18288" marR="18288"/>
                </a:tc>
                <a:tc>
                  <a:txBody>
                    <a:bodyPr/>
                    <a:lstStyle/>
                    <a:p>
                      <a:pPr algn="ctr"/>
                      <a:r>
                        <a:rPr lang="en-US" sz="900" dirty="0"/>
                        <a:t>399(14%)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Voting(DT, BLAG, SVC)</a:t>
                      </a:r>
                    </a:p>
                  </a:txBody>
                  <a:tcPr marL="18288" marR="18288">
                    <a:solidFill>
                      <a:srgbClr val="FF9900"/>
                    </a:solidFill>
                  </a:tcPr>
                </a:tc>
                <a:tc>
                  <a:txBody>
                    <a:bodyPr/>
                    <a:lstStyle/>
                    <a:p>
                      <a:pPr algn="ctr"/>
                      <a:r>
                        <a:rPr lang="en-US" sz="900" dirty="0"/>
                        <a:t>69.3%</a:t>
                      </a:r>
                    </a:p>
                  </a:txBody>
                  <a:tcPr marL="18288" marR="18288">
                    <a:solidFill>
                      <a:srgbClr val="FF9900"/>
                    </a:solidFill>
                  </a:tcPr>
                </a:tc>
                <a:tc>
                  <a:txBody>
                    <a:bodyPr/>
                    <a:lstStyle/>
                    <a:p>
                      <a:pPr algn="ctr"/>
                      <a:r>
                        <a:rPr lang="en-US" sz="900" dirty="0"/>
                        <a:t>5155</a:t>
                      </a:r>
                    </a:p>
                  </a:txBody>
                  <a:tcPr marL="18288" marR="18288"/>
                </a:tc>
                <a:tc>
                  <a:txBody>
                    <a:bodyPr/>
                    <a:lstStyle/>
                    <a:p>
                      <a:pPr algn="ctr"/>
                      <a:r>
                        <a:rPr lang="en-US" sz="900" dirty="0"/>
                        <a:t>3984(81%)</a:t>
                      </a:r>
                    </a:p>
                  </a:txBody>
                  <a:tcPr marL="18288" marR="18288"/>
                </a:tc>
                <a:tc>
                  <a:txBody>
                    <a:bodyPr/>
                    <a:lstStyle/>
                    <a:p>
                      <a:pPr algn="ctr"/>
                      <a:r>
                        <a:rPr lang="en-US" sz="900" dirty="0"/>
                        <a:t>819(41%)</a:t>
                      </a:r>
                    </a:p>
                  </a:txBody>
                  <a:tcPr marL="18288" marR="18288"/>
                </a:tc>
                <a:tc>
                  <a:txBody>
                    <a:bodyPr/>
                    <a:lstStyle/>
                    <a:p>
                      <a:pPr algn="ctr"/>
                      <a:r>
                        <a:rPr lang="en-US" sz="900" dirty="0"/>
                        <a:t>70.5%</a:t>
                      </a:r>
                    </a:p>
                  </a:txBody>
                  <a:tcPr marL="18288" marR="18288"/>
                </a:tc>
                <a:tc>
                  <a:txBody>
                    <a:bodyPr/>
                    <a:lstStyle/>
                    <a:p>
                      <a:pPr algn="ctr"/>
                      <a:r>
                        <a:rPr lang="en-US" sz="900" dirty="0"/>
                        <a:t>7314</a:t>
                      </a:r>
                    </a:p>
                  </a:txBody>
                  <a:tcPr marL="18288" marR="18288"/>
                </a:tc>
                <a:tc>
                  <a:txBody>
                    <a:bodyPr/>
                    <a:lstStyle/>
                    <a:p>
                      <a:pPr algn="ctr"/>
                      <a:r>
                        <a:rPr lang="en-US" sz="900" dirty="0"/>
                        <a:t>5691(81%)</a:t>
                      </a:r>
                    </a:p>
                  </a:txBody>
                  <a:tcPr marL="18288" marR="18288"/>
                </a:tc>
                <a:tc>
                  <a:txBody>
                    <a:bodyPr/>
                    <a:lstStyle/>
                    <a:p>
                      <a:pPr algn="ctr"/>
                      <a:r>
                        <a:rPr lang="en-US" sz="900" dirty="0"/>
                        <a:t>1255(44%)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457200" y="5257800"/>
            <a:ext cx="8229600"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Recommend models: </a:t>
            </a:r>
            <a:r>
              <a:rPr lang="en-US" sz="1200" b="1" dirty="0"/>
              <a:t>SVC</a:t>
            </a:r>
            <a:r>
              <a:rPr lang="en-US" sz="1200" dirty="0"/>
              <a:t>, </a:t>
            </a:r>
            <a:r>
              <a:rPr lang="en-US" sz="1200" b="1" dirty="0"/>
              <a:t>Decision Tree </a:t>
            </a:r>
            <a:r>
              <a:rPr lang="en-US" sz="1200" dirty="0"/>
              <a:t>and </a:t>
            </a:r>
            <a:r>
              <a:rPr lang="en-US" sz="1200" b="1" dirty="0"/>
              <a:t>Random Forest</a:t>
            </a:r>
            <a:r>
              <a:rPr lang="en-US" sz="1200" dirty="0"/>
              <a:t>, balancing positive &amp; negative true with balanced classification</a:t>
            </a:r>
            <a:endParaRPr lang="en-US" sz="1200" b="1" dirty="0"/>
          </a:p>
          <a:p>
            <a:pPr marL="285750" indent="-285750">
              <a:buFont typeface="Arial" panose="020B0604020202020204" pitchFamily="34" charset="0"/>
              <a:buChar char="•"/>
            </a:pPr>
            <a:r>
              <a:rPr lang="en-US" sz="1200" dirty="0"/>
              <a:t>SVC requires tuning up the parameters C or/and gamma</a:t>
            </a:r>
          </a:p>
          <a:p>
            <a:pPr marL="285750" indent="-285750">
              <a:buFont typeface="Arial" panose="020B0604020202020204" pitchFamily="34" charset="0"/>
              <a:buChar char="•"/>
            </a:pPr>
            <a:r>
              <a:rPr lang="en-US" sz="1200" dirty="0"/>
              <a:t>Overall accuracy slightly improved for most models, but probably overfitting, requires further calibration</a:t>
            </a:r>
          </a:p>
          <a:p>
            <a:pPr marL="285750" indent="-285750">
              <a:buFont typeface="Arial" panose="020B0604020202020204" pitchFamily="34" charset="0"/>
              <a:buChar char="•"/>
            </a:pPr>
            <a:r>
              <a:rPr lang="en-US" sz="1200" b="1" dirty="0"/>
              <a:t>Voting </a:t>
            </a:r>
            <a:r>
              <a:rPr lang="en-US" sz="1200" dirty="0"/>
              <a:t>method is strongly recommended if possible, as it is robust after integrating different individual models</a:t>
            </a:r>
          </a:p>
        </p:txBody>
      </p:sp>
    </p:spTree>
    <p:extLst>
      <p:ext uri="{BB962C8B-B14F-4D97-AF65-F5344CB8AC3E}">
        <p14:creationId xmlns:p14="http://schemas.microsoft.com/office/powerpoint/2010/main" val="3006482756"/>
      </p:ext>
    </p:extLst>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7150" y="1240156"/>
            <a:ext cx="3520099" cy="2959083"/>
          </a:xfrm>
          <a:prstGeom prst="rect">
            <a:avLst/>
          </a:prstGeom>
        </p:spPr>
      </p:pic>
      <p:pic>
        <p:nvPicPr>
          <p:cNvPr id="14" name="Picture 13"/>
          <p:cNvPicPr>
            <a:picLocks noChangeAspect="1"/>
          </p:cNvPicPr>
          <p:nvPr/>
        </p:nvPicPr>
        <p:blipFill>
          <a:blip r:embed="rId3"/>
          <a:stretch>
            <a:fillRect/>
          </a:stretch>
        </p:blipFill>
        <p:spPr>
          <a:xfrm>
            <a:off x="57150" y="5048896"/>
            <a:ext cx="8992152" cy="1186735"/>
          </a:xfrm>
          <a:prstGeom prst="rect">
            <a:avLst/>
          </a:prstGeom>
        </p:spPr>
      </p:pic>
      <p:sp>
        <p:nvSpPr>
          <p:cNvPr id="2" name="Title 1"/>
          <p:cNvSpPr>
            <a:spLocks noGrp="1"/>
          </p:cNvSpPr>
          <p:nvPr>
            <p:ph type="title"/>
          </p:nvPr>
        </p:nvSpPr>
        <p:spPr/>
        <p:txBody>
          <a:bodyPr/>
          <a:lstStyle/>
          <a:p>
            <a:r>
              <a:rPr lang="en-US" dirty="0"/>
              <a:t>Visualization Results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6</a:t>
            </a:fld>
            <a:endParaRPr lang="en-US" altLang="en-US"/>
          </a:p>
        </p:txBody>
      </p:sp>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sp>
        <p:nvSpPr>
          <p:cNvPr id="8" name="TextBox 7"/>
          <p:cNvSpPr txBox="1"/>
          <p:nvPr/>
        </p:nvSpPr>
        <p:spPr>
          <a:xfrm>
            <a:off x="180976" y="3276600"/>
            <a:ext cx="498855" cy="261610"/>
          </a:xfrm>
          <a:prstGeom prst="rect">
            <a:avLst/>
          </a:prstGeom>
          <a:noFill/>
        </p:spPr>
        <p:txBody>
          <a:bodyPr wrap="none" rtlCol="0">
            <a:spAutoFit/>
          </a:bodyPr>
          <a:lstStyle/>
          <a:p>
            <a:r>
              <a:rPr lang="en-US" sz="1100" dirty="0"/>
              <a:t>7026</a:t>
            </a:r>
          </a:p>
        </p:txBody>
      </p:sp>
      <p:sp>
        <p:nvSpPr>
          <p:cNvPr id="9" name="TextBox 8"/>
          <p:cNvSpPr txBox="1"/>
          <p:nvPr/>
        </p:nvSpPr>
        <p:spPr>
          <a:xfrm>
            <a:off x="180976" y="1676400"/>
            <a:ext cx="498855" cy="261610"/>
          </a:xfrm>
          <a:prstGeom prst="rect">
            <a:avLst/>
          </a:prstGeom>
          <a:noFill/>
        </p:spPr>
        <p:txBody>
          <a:bodyPr wrap="none" rtlCol="0">
            <a:spAutoFit/>
          </a:bodyPr>
          <a:lstStyle/>
          <a:p>
            <a:r>
              <a:rPr lang="en-US" sz="1100" dirty="0"/>
              <a:t>2852</a:t>
            </a:r>
          </a:p>
        </p:txBody>
      </p:sp>
      <p:pic>
        <p:nvPicPr>
          <p:cNvPr id="10" name="Picture 9"/>
          <p:cNvPicPr>
            <a:picLocks noChangeAspect="1"/>
          </p:cNvPicPr>
          <p:nvPr/>
        </p:nvPicPr>
        <p:blipFill>
          <a:blip r:embed="rId4"/>
          <a:stretch>
            <a:fillRect/>
          </a:stretch>
        </p:blipFill>
        <p:spPr>
          <a:xfrm>
            <a:off x="4108461" y="1644949"/>
            <a:ext cx="1984843" cy="1817061"/>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520702" y="1295400"/>
            <a:ext cx="2492990" cy="4662815"/>
          </a:xfrm>
          <a:prstGeom prst="rect">
            <a:avLst/>
          </a:prstGeom>
          <a:noFill/>
        </p:spPr>
        <p:txBody>
          <a:bodyPr wrap="none" rtlCol="0">
            <a:spAutoFit/>
          </a:bodyPr>
          <a:lstStyle/>
          <a:p>
            <a:r>
              <a:rPr lang="en-US" sz="1050" b="1" dirty="0"/>
              <a:t>Classification Decision Logic</a:t>
            </a:r>
          </a:p>
          <a:p>
            <a:pPr marL="171450" indent="-171450">
              <a:buFont typeface="Arial" panose="020B0604020202020204" pitchFamily="34" charset="0"/>
              <a:buChar char="•"/>
            </a:pPr>
            <a:r>
              <a:rPr lang="en-US" sz="900" dirty="0"/>
              <a:t>Level 1</a:t>
            </a:r>
          </a:p>
          <a:p>
            <a:pPr marL="628650" lvl="1" indent="-171450">
              <a:buFont typeface="Arial" panose="020B0604020202020204" pitchFamily="34" charset="0"/>
              <a:buChar char="•"/>
            </a:pPr>
            <a:r>
              <a:rPr lang="en-US" sz="900" dirty="0" err="1"/>
              <a:t>dollarPerClaim</a:t>
            </a:r>
            <a:r>
              <a:rPr lang="en-US" sz="900" dirty="0"/>
              <a:t> ≤ -0.473</a:t>
            </a:r>
          </a:p>
          <a:p>
            <a:pPr marL="171450" indent="-171450">
              <a:buFont typeface="Arial" panose="020B0604020202020204" pitchFamily="34" charset="0"/>
              <a:buChar char="•"/>
            </a:pPr>
            <a:r>
              <a:rPr lang="en-US" sz="900" dirty="0"/>
              <a:t>Level 2</a:t>
            </a:r>
          </a:p>
          <a:p>
            <a:pPr marL="628650" lvl="1" indent="-171450">
              <a:buFont typeface="Arial" panose="020B0604020202020204" pitchFamily="34" charset="0"/>
              <a:buChar char="•"/>
            </a:pPr>
            <a:r>
              <a:rPr lang="en-US" sz="900" dirty="0"/>
              <a:t>INVENTORY_COLOR ≤ -0.038</a:t>
            </a:r>
          </a:p>
          <a:p>
            <a:pPr marL="628650" lvl="1" indent="-171450">
              <a:buFont typeface="Arial" panose="020B0604020202020204" pitchFamily="34" charset="0"/>
              <a:buChar char="•"/>
            </a:pPr>
            <a:r>
              <a:rPr lang="en-US" sz="900" dirty="0" err="1"/>
              <a:t>dollarPerSale</a:t>
            </a:r>
            <a:r>
              <a:rPr lang="en-US" sz="900" dirty="0"/>
              <a:t> ≤ 1.679</a:t>
            </a:r>
          </a:p>
          <a:p>
            <a:pPr marL="171450" indent="-171450">
              <a:buFont typeface="Arial" panose="020B0604020202020204" pitchFamily="34" charset="0"/>
              <a:buChar char="•"/>
            </a:pPr>
            <a:r>
              <a:rPr lang="en-US" sz="900" dirty="0"/>
              <a:t>Level 3</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err="1"/>
              <a:t>dollarPerClaim</a:t>
            </a:r>
            <a:r>
              <a:rPr lang="en-US" sz="900" dirty="0"/>
              <a:t> ≤ -0.475</a:t>
            </a:r>
          </a:p>
          <a:p>
            <a:pPr marL="628650" lvl="1" indent="-171450">
              <a:buFont typeface="Arial" panose="020B0604020202020204" pitchFamily="34" charset="0"/>
              <a:buChar char="•"/>
            </a:pPr>
            <a:r>
              <a:rPr lang="en-US" sz="900" dirty="0" err="1"/>
              <a:t>dollarPerSale</a:t>
            </a:r>
            <a:r>
              <a:rPr lang="en-US" sz="900" dirty="0"/>
              <a:t> ≤ -0.358</a:t>
            </a:r>
          </a:p>
          <a:p>
            <a:pPr marL="628650" lvl="1" indent="-171450">
              <a:buFont typeface="Arial" panose="020B0604020202020204" pitchFamily="34" charset="0"/>
              <a:buChar char="•"/>
            </a:pPr>
            <a:r>
              <a:rPr lang="en-US" sz="900" dirty="0"/>
              <a:t>INVENTORY_BACKING ≤ 1.439</a:t>
            </a:r>
          </a:p>
          <a:p>
            <a:pPr marL="171450" indent="-171450">
              <a:buFont typeface="Arial" panose="020B0604020202020204" pitchFamily="34" charset="0"/>
              <a:buChar char="•"/>
            </a:pPr>
            <a:r>
              <a:rPr lang="en-US" sz="900" dirty="0"/>
              <a:t>Level 4</a:t>
            </a:r>
          </a:p>
          <a:p>
            <a:pPr marL="628650" lvl="1" indent="-171450">
              <a:buFont typeface="Arial" panose="020B0604020202020204" pitchFamily="34" charset="0"/>
              <a:buChar char="•"/>
            </a:pPr>
            <a:r>
              <a:rPr lang="en-US" sz="900" dirty="0"/>
              <a:t>INVENTORY_STYLE ≤ -0.572</a:t>
            </a:r>
          </a:p>
          <a:p>
            <a:pPr marL="628650" lvl="1" indent="-171450">
              <a:buFont typeface="Arial" panose="020B0604020202020204" pitchFamily="34" charset="0"/>
              <a:buChar char="•"/>
            </a:pPr>
            <a:r>
              <a:rPr lang="en-US" sz="900" dirty="0" err="1"/>
              <a:t>claimRatio</a:t>
            </a:r>
            <a:r>
              <a:rPr lang="en-US" sz="900" dirty="0"/>
              <a:t> ≤ -0.081</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a:t>INVENTORY_COLOR ≤ 0.079</a:t>
            </a:r>
          </a:p>
          <a:p>
            <a:pPr marL="628650" lvl="1" indent="-171450">
              <a:buFont typeface="Arial" panose="020B0604020202020204" pitchFamily="34" charset="0"/>
              <a:buChar char="•"/>
            </a:pPr>
            <a:r>
              <a:rPr lang="en-US" sz="900" dirty="0"/>
              <a:t>INVENTORY_COLOR ≤ -1.666</a:t>
            </a:r>
          </a:p>
          <a:p>
            <a:pPr marL="628650" lvl="1" indent="-171450">
              <a:buFont typeface="Arial" panose="020B0604020202020204" pitchFamily="34" charset="0"/>
              <a:buChar char="•"/>
            </a:pPr>
            <a:r>
              <a:rPr lang="en-US" sz="900" dirty="0" err="1"/>
              <a:t>dollarPerSale</a:t>
            </a:r>
            <a:r>
              <a:rPr lang="en-US" sz="900" dirty="0"/>
              <a:t> ≤ -0.357</a:t>
            </a:r>
          </a:p>
          <a:p>
            <a:pPr marL="628650" lvl="1" indent="-171450">
              <a:buFont typeface="Arial" panose="020B0604020202020204" pitchFamily="34" charset="0"/>
              <a:buChar char="•"/>
            </a:pPr>
            <a:r>
              <a:rPr lang="en-US" sz="900" dirty="0"/>
              <a:t>INVENTORY_STYLE ≤ -0.851</a:t>
            </a:r>
          </a:p>
          <a:p>
            <a:pPr marL="628650" lvl="1" indent="-171450">
              <a:buFont typeface="Arial" panose="020B0604020202020204" pitchFamily="34" charset="0"/>
              <a:buChar char="•"/>
            </a:pPr>
            <a:r>
              <a:rPr lang="en-US" sz="900" dirty="0"/>
              <a:t>INVENTORY_STYLE ≤ 2.12</a:t>
            </a:r>
          </a:p>
          <a:p>
            <a:pPr marL="171450" indent="-171450">
              <a:buFont typeface="Arial" panose="020B0604020202020204" pitchFamily="34" charset="0"/>
              <a:buChar char="•"/>
            </a:pPr>
            <a:r>
              <a:rPr lang="en-US" sz="900" dirty="0"/>
              <a:t>Level 5</a:t>
            </a:r>
          </a:p>
          <a:p>
            <a:pPr marL="628650" lvl="1" indent="-171450">
              <a:buFont typeface="Arial" panose="020B0604020202020204" pitchFamily="34" charset="0"/>
              <a:buChar char="•"/>
            </a:pPr>
            <a:r>
              <a:rPr lang="en-US" sz="900" dirty="0" err="1"/>
              <a:t>numSales</a:t>
            </a:r>
            <a:r>
              <a:rPr lang="en-US" sz="900" dirty="0"/>
              <a:t> ≤ 0.249</a:t>
            </a:r>
          </a:p>
          <a:p>
            <a:pPr marL="628650" lvl="1" indent="-171450">
              <a:buFont typeface="Arial" panose="020B0604020202020204" pitchFamily="34" charset="0"/>
              <a:buChar char="•"/>
            </a:pPr>
            <a:r>
              <a:rPr lang="en-US" sz="900" dirty="0" err="1"/>
              <a:t>numClaims</a:t>
            </a:r>
            <a:r>
              <a:rPr lang="en-US" sz="900" dirty="0"/>
              <a:t> ≤ 2.636</a:t>
            </a:r>
          </a:p>
          <a:p>
            <a:pPr marL="628650" lvl="1" indent="-171450">
              <a:buFont typeface="Arial" panose="020B0604020202020204" pitchFamily="34" charset="0"/>
              <a:buChar char="•"/>
            </a:pPr>
            <a:r>
              <a:rPr lang="en-US" sz="900" dirty="0"/>
              <a:t>INVENTORY_STYLE ≤ -0.884</a:t>
            </a:r>
          </a:p>
          <a:p>
            <a:pPr marL="628650" lvl="1" indent="-171450">
              <a:buFont typeface="Arial" panose="020B0604020202020204" pitchFamily="34" charset="0"/>
              <a:buChar char="•"/>
            </a:pPr>
            <a:r>
              <a:rPr lang="en-US" sz="900" dirty="0"/>
              <a:t>INVENTORY_COLOR ≤ 0.787</a:t>
            </a:r>
          </a:p>
          <a:p>
            <a:pPr marL="628650" lvl="1" indent="-171450">
              <a:buFont typeface="Arial" panose="020B0604020202020204" pitchFamily="34" charset="0"/>
              <a:buChar char="•"/>
            </a:pPr>
            <a:r>
              <a:rPr lang="en-US" sz="900" dirty="0"/>
              <a:t>INVENTORY_STYLE ≤ -1.055</a:t>
            </a:r>
          </a:p>
          <a:p>
            <a:pPr marL="628650" lvl="1" indent="-171450">
              <a:buFont typeface="Arial" panose="020B0604020202020204" pitchFamily="34" charset="0"/>
              <a:buChar char="•"/>
            </a:pPr>
            <a:r>
              <a:rPr lang="en-US" sz="900" dirty="0"/>
              <a:t>INVENTORY_STYLE ≤ -1.331</a:t>
            </a:r>
          </a:p>
          <a:p>
            <a:pPr marL="628650" lvl="1" indent="-171450">
              <a:buFont typeface="Arial" panose="020B0604020202020204" pitchFamily="34" charset="0"/>
              <a:buChar char="•"/>
            </a:pPr>
            <a:r>
              <a:rPr lang="en-US" sz="900" dirty="0"/>
              <a:t>…</a:t>
            </a:r>
          </a:p>
          <a:p>
            <a:pPr marL="171450" indent="-171450">
              <a:buFont typeface="Arial" panose="020B0604020202020204" pitchFamily="34" charset="0"/>
              <a:buChar char="•"/>
            </a:pPr>
            <a:r>
              <a:rPr lang="en-US" sz="900" dirty="0"/>
              <a:t>Level 6</a:t>
            </a:r>
          </a:p>
          <a:p>
            <a:pPr marL="628650" lvl="1" indent="-171450">
              <a:buFont typeface="Arial" panose="020B0604020202020204" pitchFamily="34" charset="0"/>
              <a:buChar char="•"/>
            </a:pPr>
            <a:r>
              <a:rPr lang="en-US" sz="900" dirty="0" err="1"/>
              <a:t>dollarPerSale</a:t>
            </a:r>
            <a:r>
              <a:rPr lang="en-US" sz="900" dirty="0"/>
              <a:t> ≤ -0.285</a:t>
            </a:r>
          </a:p>
          <a:p>
            <a:pPr marL="628650" lvl="1" indent="-171450">
              <a:buFont typeface="Arial" panose="020B0604020202020204" pitchFamily="34" charset="0"/>
              <a:buChar char="•"/>
            </a:pPr>
            <a:r>
              <a:rPr lang="en-US" sz="900" dirty="0"/>
              <a:t>INVENTORY_SIZE ≤ 2.964</a:t>
            </a:r>
          </a:p>
          <a:p>
            <a:pPr marL="628650" lvl="1" indent="-171450">
              <a:buFont typeface="Arial" panose="020B0604020202020204" pitchFamily="34" charset="0"/>
              <a:buChar char="•"/>
            </a:pPr>
            <a:r>
              <a:rPr lang="en-US" sz="900" dirty="0"/>
              <a:t>INVENTORY_STYLE ≤ 2.232</a:t>
            </a:r>
          </a:p>
          <a:p>
            <a:pPr marL="628650" lvl="1" indent="-171450">
              <a:buFont typeface="Arial" panose="020B0604020202020204" pitchFamily="34" charset="0"/>
              <a:buChar char="•"/>
            </a:pPr>
            <a:r>
              <a:rPr lang="en-US" sz="900" dirty="0"/>
              <a:t>…</a:t>
            </a:r>
          </a:p>
        </p:txBody>
      </p:sp>
      <p:sp>
        <p:nvSpPr>
          <p:cNvPr id="17" name="TextBox 16"/>
          <p:cNvSpPr txBox="1"/>
          <p:nvPr/>
        </p:nvSpPr>
        <p:spPr>
          <a:xfrm>
            <a:off x="2133600" y="3200400"/>
            <a:ext cx="458780" cy="261610"/>
          </a:xfrm>
          <a:prstGeom prst="rect">
            <a:avLst/>
          </a:prstGeom>
          <a:noFill/>
        </p:spPr>
        <p:txBody>
          <a:bodyPr wrap="none" rtlCol="0">
            <a:spAutoFit/>
          </a:bodyPr>
          <a:lstStyle/>
          <a:p>
            <a:r>
              <a:rPr lang="en-US" sz="1100" dirty="0">
                <a:solidFill>
                  <a:srgbClr val="FF9900"/>
                </a:solidFill>
              </a:rPr>
              <a:t>0.81</a:t>
            </a:r>
          </a:p>
        </p:txBody>
      </p:sp>
      <p:sp>
        <p:nvSpPr>
          <p:cNvPr id="18" name="TextBox 17"/>
          <p:cNvSpPr txBox="1"/>
          <p:nvPr/>
        </p:nvSpPr>
        <p:spPr>
          <a:xfrm>
            <a:off x="966985" y="2062401"/>
            <a:ext cx="458780" cy="261610"/>
          </a:xfrm>
          <a:prstGeom prst="rect">
            <a:avLst/>
          </a:prstGeom>
          <a:noFill/>
        </p:spPr>
        <p:txBody>
          <a:bodyPr wrap="none" rtlCol="0">
            <a:spAutoFit/>
          </a:bodyPr>
          <a:lstStyle/>
          <a:p>
            <a:r>
              <a:rPr lang="en-US" sz="1100" dirty="0">
                <a:solidFill>
                  <a:srgbClr val="FF9900"/>
                </a:solidFill>
              </a:rPr>
              <a:t>0.43</a:t>
            </a:r>
          </a:p>
        </p:txBody>
      </p:sp>
      <p:sp>
        <p:nvSpPr>
          <p:cNvPr id="19" name="TextBox 18"/>
          <p:cNvSpPr txBox="1"/>
          <p:nvPr/>
        </p:nvSpPr>
        <p:spPr>
          <a:xfrm>
            <a:off x="2080078" y="2064663"/>
            <a:ext cx="458780" cy="261610"/>
          </a:xfrm>
          <a:prstGeom prst="rect">
            <a:avLst/>
          </a:prstGeom>
          <a:noFill/>
        </p:spPr>
        <p:txBody>
          <a:bodyPr wrap="none" rtlCol="0">
            <a:spAutoFit/>
          </a:bodyPr>
          <a:lstStyle/>
          <a:p>
            <a:r>
              <a:rPr lang="en-US" sz="1100" dirty="0">
                <a:solidFill>
                  <a:srgbClr val="FF9900"/>
                </a:solidFill>
              </a:rPr>
              <a:t>0.57</a:t>
            </a:r>
          </a:p>
        </p:txBody>
      </p:sp>
      <p:sp>
        <p:nvSpPr>
          <p:cNvPr id="20" name="TextBox 19"/>
          <p:cNvSpPr txBox="1"/>
          <p:nvPr/>
        </p:nvSpPr>
        <p:spPr>
          <a:xfrm>
            <a:off x="966985" y="3190875"/>
            <a:ext cx="458780" cy="261610"/>
          </a:xfrm>
          <a:prstGeom prst="rect">
            <a:avLst/>
          </a:prstGeom>
          <a:noFill/>
        </p:spPr>
        <p:txBody>
          <a:bodyPr wrap="none" rtlCol="0">
            <a:spAutoFit/>
          </a:bodyPr>
          <a:lstStyle/>
          <a:p>
            <a:r>
              <a:rPr lang="en-US" sz="1100" dirty="0">
                <a:solidFill>
                  <a:srgbClr val="FF9900"/>
                </a:solidFill>
              </a:rPr>
              <a:t>0.19</a:t>
            </a:r>
          </a:p>
        </p:txBody>
      </p:sp>
    </p:spTree>
    <p:extLst>
      <p:ext uri="{BB962C8B-B14F-4D97-AF65-F5344CB8AC3E}">
        <p14:creationId xmlns:p14="http://schemas.microsoft.com/office/powerpoint/2010/main" val="3006411834"/>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PCA vs. Raw</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7</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524547311"/>
              </p:ext>
            </p:extLst>
          </p:nvPr>
        </p:nvGraphicFramePr>
        <p:xfrm>
          <a:off x="76202" y="1371600"/>
          <a:ext cx="8927819" cy="3893820"/>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3243126405"/>
                    </a:ext>
                  </a:extLst>
                </a:gridCol>
                <a:gridCol w="7620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814278">
                  <a:extLst>
                    <a:ext uri="{9D8B030D-6E8A-4147-A177-3AD203B41FA5}">
                      <a16:colId xmlns:a16="http://schemas.microsoft.com/office/drawing/2014/main" val="1535711510"/>
                    </a:ext>
                  </a:extLst>
                </a:gridCol>
                <a:gridCol w="906174">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71.8%/72.1% </a:t>
                      </a:r>
                    </a:p>
                  </a:txBody>
                  <a:tcPr marL="18288" marR="18288"/>
                </a:tc>
                <a:tc>
                  <a:txBody>
                    <a:bodyPr/>
                    <a:lstStyle/>
                    <a:p>
                      <a:pPr algn="ctr"/>
                      <a:r>
                        <a:rPr lang="en-US" sz="900" dirty="0"/>
                        <a:t>6598/6651</a:t>
                      </a:r>
                    </a:p>
                  </a:txBody>
                  <a:tcPr marL="18288" marR="18288"/>
                </a:tc>
                <a:tc>
                  <a:txBody>
                    <a:bodyPr/>
                    <a:lstStyle/>
                    <a:p>
                      <a:pPr algn="ctr"/>
                      <a:r>
                        <a:rPr lang="en-US" sz="900" dirty="0"/>
                        <a:t>97%/98%</a:t>
                      </a:r>
                    </a:p>
                  </a:txBody>
                  <a:tcPr marL="18288" marR="18288"/>
                </a:tc>
                <a:tc>
                  <a:txBody>
                    <a:bodyPr/>
                    <a:lstStyle/>
                    <a:p>
                      <a:pPr algn="ctr"/>
                      <a:r>
                        <a:rPr lang="en-US" sz="900" dirty="0"/>
                        <a:t>9%/8%</a:t>
                      </a:r>
                    </a:p>
                  </a:txBody>
                  <a:tcPr marL="18288" marR="18288"/>
                </a:tc>
                <a:tc>
                  <a:txBody>
                    <a:bodyPr/>
                    <a:lstStyle/>
                    <a:p>
                      <a:pPr algn="ctr"/>
                      <a:r>
                        <a:rPr lang="en-US" sz="900" dirty="0"/>
                        <a:t>72.1%/72.3%</a:t>
                      </a:r>
                    </a:p>
                  </a:txBody>
                  <a:tcPr marL="18288" marR="18288"/>
                </a:tc>
                <a:tc>
                  <a:txBody>
                    <a:bodyPr/>
                    <a:lstStyle/>
                    <a:p>
                      <a:pPr algn="ctr"/>
                      <a:r>
                        <a:rPr lang="en-US" sz="900" dirty="0"/>
                        <a:t>9482/9537</a:t>
                      </a:r>
                    </a:p>
                  </a:txBody>
                  <a:tcPr marL="18288" marR="18288"/>
                </a:tc>
                <a:tc>
                  <a:txBody>
                    <a:bodyPr/>
                    <a:lstStyle/>
                    <a:p>
                      <a:pPr algn="ctr"/>
                      <a:r>
                        <a:rPr lang="en-US" sz="900" dirty="0"/>
                        <a:t>98%/98%</a:t>
                      </a:r>
                    </a:p>
                  </a:txBody>
                  <a:tcPr marL="18288" marR="18288"/>
                </a:tc>
                <a:tc>
                  <a:txBody>
                    <a:bodyPr/>
                    <a:lstStyle/>
                    <a:p>
                      <a:pPr algn="ctr"/>
                      <a:r>
                        <a:rPr lang="en-US" sz="900" dirty="0"/>
                        <a:t>9%/8%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71.8%72.2%</a:t>
                      </a:r>
                    </a:p>
                  </a:txBody>
                  <a:tcPr marL="18288" marR="18288"/>
                </a:tc>
                <a:tc>
                  <a:txBody>
                    <a:bodyPr/>
                    <a:lstStyle/>
                    <a:p>
                      <a:pPr algn="ctr"/>
                      <a:r>
                        <a:rPr lang="en-US" sz="900" dirty="0"/>
                        <a:t>6597/6603</a:t>
                      </a:r>
                    </a:p>
                  </a:txBody>
                  <a:tcPr marL="18288" marR="18288"/>
                </a:tc>
                <a:tc>
                  <a:txBody>
                    <a:bodyPr/>
                    <a:lstStyle/>
                    <a:p>
                      <a:pPr algn="ctr"/>
                      <a:r>
                        <a:rPr lang="en-US" sz="900" dirty="0"/>
                        <a:t>97%/98%</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9482/9469</a:t>
                      </a:r>
                    </a:p>
                  </a:txBody>
                  <a:tcPr marL="18288" marR="18288"/>
                </a:tc>
                <a:tc>
                  <a:txBody>
                    <a:bodyPr/>
                    <a:lstStyle/>
                    <a:p>
                      <a:pPr algn="ctr"/>
                      <a:r>
                        <a:rPr lang="en-US" sz="900" dirty="0"/>
                        <a:t>98%/98%</a:t>
                      </a:r>
                    </a:p>
                  </a:txBody>
                  <a:tcPr marL="18288" marR="18288"/>
                </a:tc>
                <a:tc>
                  <a:txBody>
                    <a:bodyPr/>
                    <a:lstStyle/>
                    <a:p>
                      <a:pPr algn="ctr"/>
                      <a:r>
                        <a:rPr lang="en-US" sz="900" dirty="0"/>
                        <a:t>9%/9%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66.4%/66.3%</a:t>
                      </a:r>
                    </a:p>
                  </a:txBody>
                  <a:tcPr marL="18288" marR="18288">
                    <a:solidFill>
                      <a:srgbClr val="00B0F0"/>
                    </a:solidFill>
                  </a:tcPr>
                </a:tc>
                <a:tc>
                  <a:txBody>
                    <a:bodyPr/>
                    <a:lstStyle/>
                    <a:p>
                      <a:pPr algn="ctr"/>
                      <a:r>
                        <a:rPr lang="en-US" sz="900" dirty="0"/>
                        <a:t>4581/4671</a:t>
                      </a:r>
                    </a:p>
                  </a:txBody>
                  <a:tcPr marL="18288" marR="18288"/>
                </a:tc>
                <a:tc>
                  <a:txBody>
                    <a:bodyPr/>
                    <a:lstStyle/>
                    <a:p>
                      <a:pPr algn="ctr"/>
                      <a:r>
                        <a:rPr lang="en-US" sz="900" dirty="0"/>
                        <a:t>73%/74%</a:t>
                      </a:r>
                    </a:p>
                  </a:txBody>
                  <a:tcPr marL="18288" marR="18288"/>
                </a:tc>
                <a:tc>
                  <a:txBody>
                    <a:bodyPr/>
                    <a:lstStyle/>
                    <a:p>
                      <a:pPr algn="ctr"/>
                      <a:r>
                        <a:rPr lang="en-US" sz="900" dirty="0"/>
                        <a:t>50%/48%</a:t>
                      </a:r>
                    </a:p>
                  </a:txBody>
                  <a:tcPr marL="18288" marR="18288"/>
                </a:tc>
                <a:tc>
                  <a:txBody>
                    <a:bodyPr/>
                    <a:lstStyle/>
                    <a:p>
                      <a:pPr algn="ctr"/>
                      <a:r>
                        <a:rPr lang="en-US" sz="900" dirty="0"/>
                        <a:t>65.7%/66.0%</a:t>
                      </a:r>
                    </a:p>
                  </a:txBody>
                  <a:tcPr marL="18288" marR="18288"/>
                </a:tc>
                <a:tc>
                  <a:txBody>
                    <a:bodyPr/>
                    <a:lstStyle/>
                    <a:p>
                      <a:pPr algn="ctr"/>
                      <a:r>
                        <a:rPr lang="en-US" sz="900" dirty="0"/>
                        <a:t>6518/6653</a:t>
                      </a:r>
                    </a:p>
                  </a:txBody>
                  <a:tcPr marL="18288" marR="18288"/>
                </a:tc>
                <a:tc>
                  <a:txBody>
                    <a:bodyPr/>
                    <a:lstStyle/>
                    <a:p>
                      <a:pPr algn="ctr"/>
                      <a:r>
                        <a:rPr lang="en-US" sz="900" dirty="0"/>
                        <a:t>72%/73%</a:t>
                      </a:r>
                    </a:p>
                  </a:txBody>
                  <a:tcPr marL="18288" marR="18288"/>
                </a:tc>
                <a:tc>
                  <a:txBody>
                    <a:bodyPr/>
                    <a:lstStyle/>
                    <a:p>
                      <a:pPr algn="ctr"/>
                      <a:r>
                        <a:rPr lang="en-US" sz="900" dirty="0"/>
                        <a:t>49%/48%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65.8%/67.4%</a:t>
                      </a:r>
                    </a:p>
                  </a:txBody>
                  <a:tcPr marL="18288" marR="18288"/>
                </a:tc>
                <a:tc>
                  <a:txBody>
                    <a:bodyPr/>
                    <a:lstStyle/>
                    <a:p>
                      <a:pPr algn="ctr"/>
                      <a:r>
                        <a:rPr lang="en-US" sz="900" dirty="0"/>
                        <a:t>4920/5256</a:t>
                      </a:r>
                    </a:p>
                  </a:txBody>
                  <a:tcPr marL="18288" marR="18288"/>
                </a:tc>
                <a:tc>
                  <a:txBody>
                    <a:bodyPr/>
                    <a:lstStyle/>
                    <a:p>
                      <a:pPr algn="ctr"/>
                      <a:r>
                        <a:rPr lang="en-US" sz="900" dirty="0"/>
                        <a:t>76/80%</a:t>
                      </a:r>
                    </a:p>
                  </a:txBody>
                  <a:tcPr marL="18288" marR="18288"/>
                </a:tc>
                <a:tc>
                  <a:txBody>
                    <a:bodyPr/>
                    <a:lstStyle/>
                    <a:p>
                      <a:pPr algn="ctr"/>
                      <a:r>
                        <a:rPr lang="en-US" sz="900" dirty="0"/>
                        <a:t>41%/35%</a:t>
                      </a:r>
                    </a:p>
                  </a:txBody>
                  <a:tcPr marL="18288" marR="18288"/>
                </a:tc>
                <a:tc>
                  <a:txBody>
                    <a:bodyPr/>
                    <a:lstStyle/>
                    <a:p>
                      <a:pPr algn="ctr"/>
                      <a:r>
                        <a:rPr lang="en-US" sz="900" dirty="0"/>
                        <a:t>66.0%/67.9%</a:t>
                      </a:r>
                    </a:p>
                  </a:txBody>
                  <a:tcPr marL="18288" marR="18288"/>
                </a:tc>
                <a:tc>
                  <a:txBody>
                    <a:bodyPr/>
                    <a:lstStyle/>
                    <a:p>
                      <a:pPr algn="ctr"/>
                      <a:r>
                        <a:rPr lang="en-US" sz="900" dirty="0"/>
                        <a:t>6931/7422</a:t>
                      </a:r>
                    </a:p>
                  </a:txBody>
                  <a:tcPr marL="18288" marR="18288"/>
                </a:tc>
                <a:tc>
                  <a:txBody>
                    <a:bodyPr/>
                    <a:lstStyle/>
                    <a:p>
                      <a:pPr algn="ctr"/>
                      <a:r>
                        <a:rPr lang="en-US" sz="900" dirty="0"/>
                        <a:t>75%/80%</a:t>
                      </a:r>
                    </a:p>
                  </a:txBody>
                  <a:tcPr marL="18288" marR="18288"/>
                </a:tc>
                <a:tc>
                  <a:txBody>
                    <a:bodyPr/>
                    <a:lstStyle/>
                    <a:p>
                      <a:pPr algn="ctr"/>
                      <a:r>
                        <a:rPr lang="en-US" sz="900" dirty="0"/>
                        <a:t>43%/38%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71.8%/72.2%</a:t>
                      </a:r>
                    </a:p>
                  </a:txBody>
                  <a:tcPr marL="18288" marR="18288"/>
                </a:tc>
                <a:tc>
                  <a:txBody>
                    <a:bodyPr/>
                    <a:lstStyle/>
                    <a:p>
                      <a:pPr algn="ctr"/>
                      <a:r>
                        <a:rPr lang="en-US" sz="900" dirty="0"/>
                        <a:t>6597/6581</a:t>
                      </a:r>
                    </a:p>
                  </a:txBody>
                  <a:tcPr marL="18288" marR="18288"/>
                </a:tc>
                <a:tc>
                  <a:txBody>
                    <a:bodyPr/>
                    <a:lstStyle/>
                    <a:p>
                      <a:pPr algn="ctr"/>
                      <a:r>
                        <a:rPr lang="en-US" sz="900" dirty="0"/>
                        <a:t>97%/95%</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98%/98%</a:t>
                      </a:r>
                    </a:p>
                  </a:txBody>
                  <a:tcPr marL="18288" marR="18288"/>
                </a:tc>
                <a:tc>
                  <a:txBody>
                    <a:bodyPr/>
                    <a:lstStyle/>
                    <a:p>
                      <a:pPr algn="ctr"/>
                      <a:r>
                        <a:rPr lang="en-US" sz="900" dirty="0"/>
                        <a:t>9%/10%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69.1%/70.0%</a:t>
                      </a:r>
                    </a:p>
                  </a:txBody>
                  <a:tcPr marL="18288" marR="18288"/>
                </a:tc>
                <a:tc>
                  <a:txBody>
                    <a:bodyPr/>
                    <a:lstStyle/>
                    <a:p>
                      <a:pPr algn="ctr"/>
                      <a:r>
                        <a:rPr lang="en-US" sz="900" dirty="0"/>
                        <a:t>6170/6252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91%/92%</a:t>
                      </a:r>
                    </a:p>
                  </a:txBody>
                  <a:tcPr marL="18288" marR="18288"/>
                </a:tc>
                <a:tc>
                  <a:txBody>
                    <a:bodyPr/>
                    <a:lstStyle/>
                    <a:p>
                      <a:pPr algn="ctr"/>
                      <a:r>
                        <a:rPr lang="en-US" sz="900" dirty="0"/>
                        <a:t>15%/15%</a:t>
                      </a:r>
                    </a:p>
                  </a:txBody>
                  <a:tcPr marL="18288" marR="18288"/>
                </a:tc>
                <a:tc>
                  <a:txBody>
                    <a:bodyPr/>
                    <a:lstStyle/>
                    <a:p>
                      <a:pPr algn="ctr"/>
                      <a:r>
                        <a:rPr lang="en-US" sz="900" dirty="0"/>
                        <a:t>69.3%/70.8%</a:t>
                      </a:r>
                    </a:p>
                  </a:txBody>
                  <a:tcPr marL="18288" marR="18288"/>
                </a:tc>
                <a:tc>
                  <a:txBody>
                    <a:bodyPr/>
                    <a:lstStyle/>
                    <a:p>
                      <a:pPr algn="ctr"/>
                      <a:r>
                        <a:rPr lang="en-US" sz="900" dirty="0"/>
                        <a:t>8781/8932</a:t>
                      </a:r>
                    </a:p>
                  </a:txBody>
                  <a:tcPr marL="18288" marR="18288"/>
                </a:tc>
                <a:tc>
                  <a:txBody>
                    <a:bodyPr/>
                    <a:lstStyle/>
                    <a:p>
                      <a:pPr algn="ctr"/>
                      <a:r>
                        <a:rPr lang="en-US" sz="900" dirty="0"/>
                        <a:t>91%/93%</a:t>
                      </a:r>
                    </a:p>
                  </a:txBody>
                  <a:tcPr marL="18288" marR="18288"/>
                </a:tc>
                <a:tc>
                  <a:txBody>
                    <a:bodyPr/>
                    <a:lstStyle/>
                    <a:p>
                      <a:pPr algn="ctr"/>
                      <a:r>
                        <a:rPr lang="en-US" sz="900" dirty="0"/>
                        <a:t>16%/16%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64.8%/57.3%</a:t>
                      </a:r>
                    </a:p>
                  </a:txBody>
                  <a:tcPr marL="18288" marR="18288"/>
                </a:tc>
                <a:tc>
                  <a:txBody>
                    <a:bodyPr/>
                    <a:lstStyle/>
                    <a:p>
                      <a:pPr algn="ctr"/>
                      <a:r>
                        <a:rPr lang="en-US" sz="900" dirty="0"/>
                        <a:t>4679/3718</a:t>
                      </a:r>
                    </a:p>
                  </a:txBody>
                  <a:tcPr marL="18288" marR="18288"/>
                </a:tc>
                <a:tc>
                  <a:txBody>
                    <a:bodyPr/>
                    <a:lstStyle/>
                    <a:p>
                      <a:pPr algn="ctr"/>
                      <a:r>
                        <a:rPr lang="en-US" sz="900" dirty="0"/>
                        <a:t>73%/58%</a:t>
                      </a:r>
                    </a:p>
                  </a:txBody>
                  <a:tcPr marL="18288" marR="18288"/>
                </a:tc>
                <a:tc>
                  <a:txBody>
                    <a:bodyPr/>
                    <a:lstStyle/>
                    <a:p>
                      <a:pPr algn="ctr"/>
                      <a:r>
                        <a:rPr lang="en-US" sz="900" dirty="0"/>
                        <a:t>45%/56%</a:t>
                      </a:r>
                    </a:p>
                  </a:txBody>
                  <a:tcPr marL="18288" marR="18288"/>
                </a:tc>
                <a:tc>
                  <a:txBody>
                    <a:bodyPr/>
                    <a:lstStyle/>
                    <a:p>
                      <a:pPr algn="ctr"/>
                      <a:r>
                        <a:rPr lang="en-US" sz="900" dirty="0"/>
                        <a:t>64.3%/57.3%</a:t>
                      </a:r>
                    </a:p>
                  </a:txBody>
                  <a:tcPr marL="18288" marR="18288"/>
                </a:tc>
                <a:tc>
                  <a:txBody>
                    <a:bodyPr/>
                    <a:lstStyle/>
                    <a:p>
                      <a:pPr algn="ctr"/>
                      <a:r>
                        <a:rPr lang="en-US" sz="900" dirty="0"/>
                        <a:t>6644/5287</a:t>
                      </a:r>
                    </a:p>
                  </a:txBody>
                  <a:tcPr marL="18288" marR="18288"/>
                </a:tc>
                <a:tc>
                  <a:txBody>
                    <a:bodyPr/>
                    <a:lstStyle/>
                    <a:p>
                      <a:pPr algn="ctr"/>
                      <a:r>
                        <a:rPr lang="en-US" sz="900" dirty="0"/>
                        <a:t>72%/58%</a:t>
                      </a:r>
                    </a:p>
                  </a:txBody>
                  <a:tcPr marL="18288" marR="18288"/>
                </a:tc>
                <a:tc>
                  <a:txBody>
                    <a:bodyPr/>
                    <a:lstStyle/>
                    <a:p>
                      <a:pPr algn="ctr"/>
                      <a:r>
                        <a:rPr lang="en-US" sz="900" dirty="0"/>
                        <a:t>45%/57%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59.5%/66.1%</a:t>
                      </a:r>
                    </a:p>
                  </a:txBody>
                  <a:tcPr marL="18288" marR="18288">
                    <a:solidFill>
                      <a:srgbClr val="00B050"/>
                    </a:solidFill>
                  </a:tcPr>
                </a:tc>
                <a:tc>
                  <a:txBody>
                    <a:bodyPr/>
                    <a:lstStyle/>
                    <a:p>
                      <a:pPr algn="ctr"/>
                      <a:r>
                        <a:rPr lang="en-US" sz="900" dirty="0"/>
                        <a:t>3650/4275</a:t>
                      </a:r>
                    </a:p>
                  </a:txBody>
                  <a:tcPr marL="18288" marR="18288"/>
                </a:tc>
                <a:tc>
                  <a:txBody>
                    <a:bodyPr/>
                    <a:lstStyle/>
                    <a:p>
                      <a:pPr algn="ctr"/>
                      <a:r>
                        <a:rPr lang="en-US" sz="900" dirty="0"/>
                        <a:t>59%/70%</a:t>
                      </a:r>
                    </a:p>
                  </a:txBody>
                  <a:tcPr marL="18288" marR="18288"/>
                </a:tc>
                <a:tc>
                  <a:txBody>
                    <a:bodyPr/>
                    <a:lstStyle/>
                    <a:p>
                      <a:pPr algn="ctr"/>
                      <a:r>
                        <a:rPr lang="en-US" sz="900" dirty="0"/>
                        <a:t>62%/57%</a:t>
                      </a:r>
                    </a:p>
                  </a:txBody>
                  <a:tcPr marL="18288" marR="18288"/>
                </a:tc>
                <a:tc>
                  <a:txBody>
                    <a:bodyPr/>
                    <a:lstStyle/>
                    <a:p>
                      <a:pPr algn="ctr"/>
                      <a:r>
                        <a:rPr lang="en-US" sz="900" dirty="0"/>
                        <a:t>60.1%/66.4%</a:t>
                      </a:r>
                    </a:p>
                  </a:txBody>
                  <a:tcPr marL="18288" marR="18288"/>
                </a:tc>
                <a:tc>
                  <a:txBody>
                    <a:bodyPr/>
                    <a:lstStyle/>
                    <a:p>
                      <a:pPr algn="ctr"/>
                      <a:r>
                        <a:rPr lang="en-US" sz="900" dirty="0"/>
                        <a:t>5215/6067</a:t>
                      </a:r>
                    </a:p>
                  </a:txBody>
                  <a:tcPr marL="18288" marR="18288"/>
                </a:tc>
                <a:tc>
                  <a:txBody>
                    <a:bodyPr/>
                    <a:lstStyle/>
                    <a:p>
                      <a:pPr algn="ctr"/>
                      <a:r>
                        <a:rPr lang="en-US" sz="900" dirty="0"/>
                        <a:t>59%/70%</a:t>
                      </a:r>
                    </a:p>
                  </a:txBody>
                  <a:tcPr marL="18288" marR="18288"/>
                </a:tc>
                <a:tc>
                  <a:txBody>
                    <a:bodyPr/>
                    <a:lstStyle/>
                    <a:p>
                      <a:pPr algn="ctr"/>
                      <a:r>
                        <a:rPr lang="en-US" sz="900" dirty="0"/>
                        <a:t>63%/59%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66.1%/65.0%</a:t>
                      </a:r>
                    </a:p>
                  </a:txBody>
                  <a:tcPr marL="18288" marR="18288">
                    <a:solidFill>
                      <a:srgbClr val="92D050"/>
                    </a:solidFill>
                  </a:tcPr>
                </a:tc>
                <a:tc>
                  <a:txBody>
                    <a:bodyPr/>
                    <a:lstStyle/>
                    <a:p>
                      <a:pPr algn="ctr"/>
                      <a:r>
                        <a:rPr lang="en-US" sz="900" dirty="0"/>
                        <a:t>4949/4781</a:t>
                      </a:r>
                    </a:p>
                  </a:txBody>
                  <a:tcPr marL="18288" marR="18288"/>
                </a:tc>
                <a:tc>
                  <a:txBody>
                    <a:bodyPr/>
                    <a:lstStyle/>
                    <a:p>
                      <a:pPr algn="ctr"/>
                      <a:r>
                        <a:rPr lang="en-US" sz="900" dirty="0"/>
                        <a:t>77%/74%</a:t>
                      </a:r>
                    </a:p>
                  </a:txBody>
                  <a:tcPr marL="18288" marR="18288"/>
                </a:tc>
                <a:tc>
                  <a:txBody>
                    <a:bodyPr/>
                    <a:lstStyle/>
                    <a:p>
                      <a:pPr algn="ctr"/>
                      <a:r>
                        <a:rPr lang="en-US" sz="900" dirty="0"/>
                        <a:t>41%/43%</a:t>
                      </a:r>
                    </a:p>
                  </a:txBody>
                  <a:tcPr marL="18288" marR="18288"/>
                </a:tc>
                <a:tc>
                  <a:txBody>
                    <a:bodyPr/>
                    <a:lstStyle/>
                    <a:p>
                      <a:pPr algn="ctr"/>
                      <a:r>
                        <a:rPr lang="en-US" sz="900" dirty="0"/>
                        <a:t>66.2%/65.1%</a:t>
                      </a:r>
                    </a:p>
                  </a:txBody>
                  <a:tcPr marL="18288" marR="18288"/>
                </a:tc>
                <a:tc>
                  <a:txBody>
                    <a:bodyPr/>
                    <a:lstStyle/>
                    <a:p>
                      <a:pPr algn="ctr"/>
                      <a:r>
                        <a:rPr lang="en-US" sz="900" dirty="0"/>
                        <a:t>7009/6721</a:t>
                      </a:r>
                    </a:p>
                  </a:txBody>
                  <a:tcPr marL="18288" marR="18288"/>
                </a:tc>
                <a:tc>
                  <a:txBody>
                    <a:bodyPr/>
                    <a:lstStyle/>
                    <a:p>
                      <a:pPr algn="ctr"/>
                      <a:r>
                        <a:rPr lang="en-US" sz="900" dirty="0"/>
                        <a:t>76%/73%</a:t>
                      </a:r>
                    </a:p>
                  </a:txBody>
                  <a:tcPr marL="18288" marR="18288"/>
                </a:tc>
                <a:tc>
                  <a:txBody>
                    <a:bodyPr/>
                    <a:lstStyle/>
                    <a:p>
                      <a:pPr algn="ctr"/>
                      <a:r>
                        <a:rPr lang="en-US" sz="900" dirty="0"/>
                        <a:t>42%/45%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71.6%/71.8%</a:t>
                      </a:r>
                    </a:p>
                  </a:txBody>
                  <a:tcPr marL="18288" marR="18288"/>
                </a:tc>
                <a:tc>
                  <a:txBody>
                    <a:bodyPr/>
                    <a:lstStyle/>
                    <a:p>
                      <a:pPr algn="ctr"/>
                      <a:r>
                        <a:rPr lang="en-US" sz="900" dirty="0"/>
                        <a:t>6784/6735</a:t>
                      </a:r>
                    </a:p>
                  </a:txBody>
                  <a:tcPr marL="18288" marR="18288"/>
                </a:tc>
                <a:tc>
                  <a:txBody>
                    <a:bodyPr/>
                    <a:lstStyle/>
                    <a:p>
                      <a:pPr algn="ctr"/>
                      <a:r>
                        <a:rPr lang="en-US" sz="900" dirty="0"/>
                        <a:t>99%/99%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4%/6%</a:t>
                      </a:r>
                    </a:p>
                  </a:txBody>
                  <a:tcPr marL="18288" marR="18288"/>
                </a:tc>
                <a:tc>
                  <a:txBody>
                    <a:bodyPr/>
                    <a:lstStyle/>
                    <a:p>
                      <a:pPr algn="ctr"/>
                      <a:r>
                        <a:rPr lang="en-US" sz="900" dirty="0"/>
                        <a:t>71.6%/71.9%</a:t>
                      </a:r>
                    </a:p>
                  </a:txBody>
                  <a:tcPr marL="18288" marR="18288"/>
                </a:tc>
                <a:tc>
                  <a:txBody>
                    <a:bodyPr/>
                    <a:lstStyle/>
                    <a:p>
                      <a:pPr algn="ctr"/>
                      <a:r>
                        <a:rPr lang="en-US" sz="900" dirty="0"/>
                        <a:t>9723/9656</a:t>
                      </a:r>
                    </a:p>
                  </a:txBody>
                  <a:tcPr marL="18288" marR="18288"/>
                </a:tc>
                <a:tc>
                  <a:txBody>
                    <a:bodyPr/>
                    <a:lstStyle/>
                    <a:p>
                      <a:pPr algn="ctr"/>
                      <a:r>
                        <a:rPr lang="en-US" sz="900" dirty="0"/>
                        <a:t>99%/99%</a:t>
                      </a:r>
                    </a:p>
                  </a:txBody>
                  <a:tcPr marL="18288" marR="18288"/>
                </a:tc>
                <a:tc>
                  <a:txBody>
                    <a:bodyPr/>
                    <a:lstStyle/>
                    <a:p>
                      <a:pPr algn="ctr"/>
                      <a:r>
                        <a:rPr lang="en-US" sz="900" dirty="0"/>
                        <a:t>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72.1%/72.6%</a:t>
                      </a:r>
                    </a:p>
                  </a:txBody>
                  <a:tcPr marL="18288" marR="18288">
                    <a:noFill/>
                  </a:tcPr>
                </a:tc>
                <a:tc>
                  <a:txBody>
                    <a:bodyPr/>
                    <a:lstStyle/>
                    <a:p>
                      <a:pPr algn="ctr"/>
                      <a:r>
                        <a:rPr lang="en-US" sz="900" dirty="0"/>
                        <a:t>6471/6358</a:t>
                      </a:r>
                    </a:p>
                  </a:txBody>
                  <a:tcPr marL="18288" marR="18288"/>
                </a:tc>
                <a:tc>
                  <a:txBody>
                    <a:bodyPr/>
                    <a:lstStyle/>
                    <a:p>
                      <a:pPr algn="ctr"/>
                      <a:r>
                        <a:rPr lang="en-US" sz="900" dirty="0"/>
                        <a:t>96%/95%</a:t>
                      </a:r>
                    </a:p>
                  </a:txBody>
                  <a:tcPr marL="18288" marR="18288"/>
                </a:tc>
                <a:tc>
                  <a:txBody>
                    <a:bodyPr/>
                    <a:lstStyle/>
                    <a:p>
                      <a:pPr algn="ctr"/>
                      <a:r>
                        <a:rPr lang="en-US" sz="900" dirty="0"/>
                        <a:t>13%/17%</a:t>
                      </a:r>
                    </a:p>
                  </a:txBody>
                  <a:tcPr marL="18288" marR="18288"/>
                </a:tc>
                <a:tc>
                  <a:txBody>
                    <a:bodyPr/>
                    <a:lstStyle/>
                    <a:p>
                      <a:pPr algn="ctr"/>
                      <a:r>
                        <a:rPr lang="en-US" sz="900" dirty="0"/>
                        <a:t>72.0%/72.9%</a:t>
                      </a:r>
                    </a:p>
                  </a:txBody>
                  <a:tcPr marL="18288" marR="18288"/>
                </a:tc>
                <a:tc>
                  <a:txBody>
                    <a:bodyPr/>
                    <a:lstStyle/>
                    <a:p>
                      <a:pPr algn="ctr"/>
                      <a:r>
                        <a:rPr lang="en-US" sz="900" dirty="0"/>
                        <a:t>9297/9038</a:t>
                      </a:r>
                    </a:p>
                  </a:txBody>
                  <a:tcPr marL="18288" marR="18288"/>
                </a:tc>
                <a:tc>
                  <a:txBody>
                    <a:bodyPr/>
                    <a:lstStyle/>
                    <a:p>
                      <a:pPr algn="ctr"/>
                      <a:r>
                        <a:rPr lang="en-US" sz="900" dirty="0"/>
                        <a:t>96%/95%</a:t>
                      </a:r>
                    </a:p>
                  </a:txBody>
                  <a:tcPr marL="18288" marR="18288"/>
                </a:tc>
                <a:tc>
                  <a:txBody>
                    <a:bodyPr/>
                    <a:lstStyle/>
                    <a:p>
                      <a:pPr algn="ctr"/>
                      <a:r>
                        <a:rPr lang="en-US" sz="900" dirty="0"/>
                        <a:t>12%/18%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70.0%/70.7%</a:t>
                      </a:r>
                    </a:p>
                  </a:txBody>
                  <a:tcPr marL="18288" marR="18288"/>
                </a:tc>
                <a:tc>
                  <a:txBody>
                    <a:bodyPr/>
                    <a:lstStyle/>
                    <a:p>
                      <a:pPr algn="ctr"/>
                      <a:r>
                        <a:rPr lang="en-US" sz="900" dirty="0"/>
                        <a:t>6301/6366</a:t>
                      </a:r>
                    </a:p>
                  </a:txBody>
                  <a:tcPr marL="18288" marR="18288"/>
                </a:tc>
                <a:tc>
                  <a:txBody>
                    <a:bodyPr/>
                    <a:lstStyle/>
                    <a:p>
                      <a:pPr algn="ctr"/>
                      <a:r>
                        <a:rPr lang="en-US" sz="900" dirty="0"/>
                        <a:t>93%/94%</a:t>
                      </a:r>
                    </a:p>
                  </a:txBody>
                  <a:tcPr marL="18288" marR="18288"/>
                </a:tc>
                <a:tc>
                  <a:txBody>
                    <a:bodyPr/>
                    <a:lstStyle/>
                    <a:p>
                      <a:pPr algn="ctr"/>
                      <a:r>
                        <a:rPr lang="en-US" sz="900" dirty="0"/>
                        <a:t>13%/13%</a:t>
                      </a:r>
                    </a:p>
                  </a:txBody>
                  <a:tcPr marL="18288" marR="18288"/>
                </a:tc>
                <a:tc>
                  <a:txBody>
                    <a:bodyPr/>
                    <a:lstStyle/>
                    <a:p>
                      <a:pPr algn="ctr"/>
                      <a:r>
                        <a:rPr lang="en-US" sz="900" dirty="0"/>
                        <a:t>70.5%/71.2%</a:t>
                      </a:r>
                    </a:p>
                  </a:txBody>
                  <a:tcPr marL="18288" marR="18288"/>
                </a:tc>
                <a:tc>
                  <a:txBody>
                    <a:bodyPr/>
                    <a:lstStyle/>
                    <a:p>
                      <a:pPr algn="ctr"/>
                      <a:r>
                        <a:rPr lang="en-US" sz="900" dirty="0"/>
                        <a:t>9009/9074</a:t>
                      </a:r>
                    </a:p>
                  </a:txBody>
                  <a:tcPr marL="18288" marR="18288"/>
                </a:tc>
                <a:tc>
                  <a:txBody>
                    <a:bodyPr/>
                    <a:lstStyle/>
                    <a:p>
                      <a:pPr algn="ctr"/>
                      <a:r>
                        <a:rPr lang="en-US" sz="900" dirty="0"/>
                        <a:t>93%/94%</a:t>
                      </a:r>
                    </a:p>
                  </a:txBody>
                  <a:tcPr marL="18288" marR="18288"/>
                </a:tc>
                <a:tc>
                  <a:txBody>
                    <a:bodyPr/>
                    <a:lstStyle/>
                    <a:p>
                      <a:pPr algn="ctr"/>
                      <a:r>
                        <a:rPr lang="en-US" sz="900" dirty="0"/>
                        <a:t>14%/14%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BLAG, SVC)</a:t>
                      </a:r>
                    </a:p>
                  </a:txBody>
                  <a:tcPr marL="18288" marR="18288">
                    <a:solidFill>
                      <a:srgbClr val="FF9900"/>
                    </a:solidFill>
                  </a:tcPr>
                </a:tc>
                <a:tc>
                  <a:txBody>
                    <a:bodyPr/>
                    <a:lstStyle/>
                    <a:p>
                      <a:pPr algn="ctr"/>
                      <a:r>
                        <a:rPr lang="en-US" sz="900" dirty="0"/>
                        <a:t>70.0%69.3%</a:t>
                      </a:r>
                    </a:p>
                  </a:txBody>
                  <a:tcPr marL="18288" marR="18288">
                    <a:solidFill>
                      <a:srgbClr val="FF9900"/>
                    </a:solidFill>
                  </a:tcPr>
                </a:tc>
                <a:tc>
                  <a:txBody>
                    <a:bodyPr/>
                    <a:lstStyle/>
                    <a:p>
                      <a:pPr algn="ctr"/>
                      <a:r>
                        <a:rPr lang="en-US" sz="900" dirty="0"/>
                        <a:t>5529/5155</a:t>
                      </a:r>
                    </a:p>
                  </a:txBody>
                  <a:tcPr marL="18288" marR="18288"/>
                </a:tc>
                <a:tc>
                  <a:txBody>
                    <a:bodyPr/>
                    <a:lstStyle/>
                    <a:p>
                      <a:pPr algn="ctr"/>
                      <a:r>
                        <a:rPr lang="en-US" sz="900" dirty="0"/>
                        <a:t>85%/81%</a:t>
                      </a:r>
                    </a:p>
                  </a:txBody>
                  <a:tcPr marL="18288" marR="18288"/>
                </a:tc>
                <a:tc>
                  <a:txBody>
                    <a:bodyPr/>
                    <a:lstStyle/>
                    <a:p>
                      <a:pPr algn="ctr"/>
                      <a:r>
                        <a:rPr lang="en-US" sz="900" dirty="0"/>
                        <a:t>33%/41%</a:t>
                      </a:r>
                    </a:p>
                  </a:txBody>
                  <a:tcPr marL="18288" marR="18288"/>
                </a:tc>
                <a:tc>
                  <a:txBody>
                    <a:bodyPr/>
                    <a:lstStyle/>
                    <a:p>
                      <a:pPr algn="ctr"/>
                      <a:r>
                        <a:rPr lang="en-US" sz="900" dirty="0"/>
                        <a:t>70.1%/70.5%</a:t>
                      </a:r>
                    </a:p>
                  </a:txBody>
                  <a:tcPr marL="18288" marR="18288"/>
                </a:tc>
                <a:tc>
                  <a:txBody>
                    <a:bodyPr/>
                    <a:lstStyle/>
                    <a:p>
                      <a:pPr algn="ctr"/>
                      <a:r>
                        <a:rPr lang="en-US" sz="900" dirty="0"/>
                        <a:t>7839/7314</a:t>
                      </a:r>
                    </a:p>
                  </a:txBody>
                  <a:tcPr marL="18288" marR="18288"/>
                </a:tc>
                <a:tc>
                  <a:txBody>
                    <a:bodyPr/>
                    <a:lstStyle/>
                    <a:p>
                      <a:pPr algn="ctr"/>
                      <a:r>
                        <a:rPr lang="en-US" sz="900" dirty="0"/>
                        <a:t>85%/(81%</a:t>
                      </a:r>
                    </a:p>
                  </a:txBody>
                  <a:tcPr marL="18288" marR="18288"/>
                </a:tc>
                <a:tc>
                  <a:txBody>
                    <a:bodyPr/>
                    <a:lstStyle/>
                    <a:p>
                      <a:pPr algn="ctr"/>
                      <a:r>
                        <a:rPr lang="en-US" sz="900" dirty="0"/>
                        <a:t>34%/44%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952625" y="5410200"/>
            <a:ext cx="541020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PCA/Raw shown</a:t>
            </a:r>
          </a:p>
          <a:p>
            <a:pPr marL="285750" indent="-285750">
              <a:buFont typeface="Arial" panose="020B0604020202020204" pitchFamily="34" charset="0"/>
              <a:buChar char="•"/>
            </a:pPr>
            <a:r>
              <a:rPr lang="en-US" sz="1200" dirty="0"/>
              <a:t>PCA with 95% info – 5 PCAs considered, vs. 9 raw factors</a:t>
            </a:r>
          </a:p>
          <a:p>
            <a:pPr marL="285750" indent="-285750">
              <a:buFont typeface="Arial" panose="020B0604020202020204" pitchFamily="34" charset="0"/>
              <a:buChar char="•"/>
            </a:pPr>
            <a:r>
              <a:rPr lang="en-US" sz="1200" b="1" dirty="0"/>
              <a:t>No significant improvement observed from PCA  process</a:t>
            </a:r>
          </a:p>
        </p:txBody>
      </p:sp>
    </p:spTree>
    <p:extLst>
      <p:ext uri="{BB962C8B-B14F-4D97-AF65-F5344CB8AC3E}">
        <p14:creationId xmlns:p14="http://schemas.microsoft.com/office/powerpoint/2010/main" val="3619517551"/>
      </p:ext>
    </p:extLst>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D2D91D-2A8E-4E66-BD93-EECDB1D5C6FB}" type="slidenum">
              <a:rPr lang="en-US" altLang="en-US" smtClean="0">
                <a:solidFill>
                  <a:schemeClr val="bg1"/>
                </a:solidFill>
                <a:latin typeface="Georgia" panose="02040502050405020303" pitchFamily="18" charset="0"/>
              </a:rPr>
              <a:pPr/>
              <a:t>8</a:t>
            </a:fld>
            <a:endParaRPr lang="en-US" altLang="en-US">
              <a:solidFill>
                <a:schemeClr val="bg1"/>
              </a:solidFill>
              <a:latin typeface="Georgia" panose="02040502050405020303" pitchFamily="18" charset="0"/>
            </a:endParaRPr>
          </a:p>
        </p:txBody>
      </p:sp>
      <p:sp>
        <p:nvSpPr>
          <p:cNvPr id="50179" name="Title 2"/>
          <p:cNvSpPr>
            <a:spLocks noGrp="1"/>
          </p:cNvSpPr>
          <p:nvPr>
            <p:ph type="ctrTitle" idx="4294967295"/>
          </p:nvPr>
        </p:nvSpPr>
        <p:spPr>
          <a:xfrm>
            <a:off x="1828800" y="2971800"/>
            <a:ext cx="5705475" cy="774700"/>
          </a:xfrm>
        </p:spPr>
        <p:txBody>
          <a:bodyPr anchor="ctr"/>
          <a:lstStyle/>
          <a:p>
            <a:pPr algn="ctr">
              <a:defRPr/>
            </a:pPr>
            <a:r>
              <a:rPr lang="en-US" altLang="en-US" sz="5400" b="1" dirty="0">
                <a:solidFill>
                  <a:schemeClr val="bg2">
                    <a:lumMod val="10000"/>
                  </a:schemeClr>
                </a:solidFill>
                <a:latin typeface="+mn-lt"/>
                <a:ea typeface="+mj-ea"/>
              </a:rPr>
              <a:t>Thanks</a:t>
            </a:r>
          </a:p>
        </p:txBody>
      </p:sp>
    </p:spTree>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Scoring</a:t>
            </a:r>
          </a:p>
        </p:txBody>
      </p:sp>
      <p:sp>
        <p:nvSpPr>
          <p:cNvPr id="4" name="Footer Placeholder 3"/>
          <p:cNvSpPr>
            <a:spLocks noGrp="1"/>
          </p:cNvSpPr>
          <p:nvPr>
            <p:ph type="ftr" sz="quarter" idx="4294967295"/>
          </p:nvPr>
        </p:nvSpPr>
        <p:spPr>
          <a:xfrm>
            <a:off x="6057900" y="6535738"/>
            <a:ext cx="3086100" cy="365125"/>
          </a:xfrm>
        </p:spPr>
        <p:txBody>
          <a:bodyPr/>
          <a:lstStyle/>
          <a:p>
            <a:r>
              <a:rPr lang="en-US" dirty="0"/>
              <a:t>Mohawk Industries and IBM Confidential</a:t>
            </a:r>
          </a:p>
        </p:txBody>
      </p:sp>
      <p:sp>
        <p:nvSpPr>
          <p:cNvPr id="9" name="Right Arrow 8"/>
          <p:cNvSpPr/>
          <p:nvPr/>
        </p:nvSpPr>
        <p:spPr>
          <a:xfrm rot="16200000" flipH="1">
            <a:off x="4283541" y="5010786"/>
            <a:ext cx="416292" cy="21865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Flowchart: Magnetic Disk 15"/>
          <p:cNvSpPr>
            <a:spLocks noChangeArrowheads="1"/>
          </p:cNvSpPr>
          <p:nvPr/>
        </p:nvSpPr>
        <p:spPr bwMode="auto">
          <a:xfrm>
            <a:off x="145353" y="3604861"/>
            <a:ext cx="1463040" cy="731520"/>
          </a:xfrm>
          <a:prstGeom prst="flowChartMagneticDisk">
            <a:avLst/>
          </a:prstGeom>
          <a:solidFill>
            <a:srgbClr val="75CEEC"/>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Claims</a:t>
            </a:r>
          </a:p>
        </p:txBody>
      </p:sp>
      <p:sp>
        <p:nvSpPr>
          <p:cNvPr id="17" name="Flowchart: Magnetic Disk 16"/>
          <p:cNvSpPr>
            <a:spLocks noChangeArrowheads="1"/>
          </p:cNvSpPr>
          <p:nvPr/>
        </p:nvSpPr>
        <p:spPr bwMode="auto">
          <a:xfrm>
            <a:off x="145353" y="2829594"/>
            <a:ext cx="1463040" cy="731520"/>
          </a:xfrm>
          <a:prstGeom prst="flowChartMagneticDisk">
            <a:avLst/>
          </a:prstGeom>
          <a:solidFill>
            <a:srgbClr val="EF7A24"/>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Transactions</a:t>
            </a:r>
          </a:p>
          <a:p>
            <a:pPr algn="ctr" eaLnBrk="1" hangingPunct="1">
              <a:lnSpc>
                <a:spcPct val="100000"/>
              </a:lnSpc>
              <a:spcBef>
                <a:spcPct val="0"/>
              </a:spcBef>
              <a:buFontTx/>
              <a:buNone/>
            </a:pPr>
            <a:r>
              <a:rPr lang="en-US" altLang="en-US" sz="1200" b="1" dirty="0">
                <a:solidFill>
                  <a:schemeClr val="tx1"/>
                </a:solidFill>
              </a:rPr>
              <a:t>Order – Ship - Bill</a:t>
            </a:r>
          </a:p>
        </p:txBody>
      </p:sp>
      <p:sp>
        <p:nvSpPr>
          <p:cNvPr id="18" name="Flowchart: Magnetic Disk 17"/>
          <p:cNvSpPr>
            <a:spLocks noChangeArrowheads="1"/>
          </p:cNvSpPr>
          <p:nvPr/>
        </p:nvSpPr>
        <p:spPr bwMode="auto">
          <a:xfrm>
            <a:off x="156310" y="1248584"/>
            <a:ext cx="1463040" cy="731520"/>
          </a:xfrm>
          <a:prstGeom prst="flowChartMagneticDisk">
            <a:avLst/>
          </a:prstGeom>
          <a:solidFill>
            <a:srgbClr val="ACD433"/>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Customer</a:t>
            </a:r>
          </a:p>
        </p:txBody>
      </p:sp>
      <p:sp>
        <p:nvSpPr>
          <p:cNvPr id="19" name="Flowchart: Magnetic Disk 18"/>
          <p:cNvSpPr>
            <a:spLocks noChangeArrowheads="1"/>
          </p:cNvSpPr>
          <p:nvPr/>
        </p:nvSpPr>
        <p:spPr bwMode="auto">
          <a:xfrm>
            <a:off x="145353" y="2066365"/>
            <a:ext cx="1463040" cy="731520"/>
          </a:xfrm>
          <a:prstGeom prst="flowChartMagneticDisk">
            <a:avLst/>
          </a:prstGeom>
          <a:solidFill>
            <a:srgbClr val="5AA0F5"/>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Product</a:t>
            </a:r>
          </a:p>
        </p:txBody>
      </p:sp>
      <p:sp>
        <p:nvSpPr>
          <p:cNvPr id="20" name="Flowchart: Magnetic Disk 19"/>
          <p:cNvSpPr>
            <a:spLocks noChangeArrowheads="1"/>
          </p:cNvSpPr>
          <p:nvPr/>
        </p:nvSpPr>
        <p:spPr bwMode="auto">
          <a:xfrm>
            <a:off x="106780" y="441845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External </a:t>
            </a:r>
          </a:p>
          <a:p>
            <a:pPr algn="ctr" eaLnBrk="1" hangingPunct="1">
              <a:lnSpc>
                <a:spcPct val="100000"/>
              </a:lnSpc>
              <a:spcBef>
                <a:spcPct val="0"/>
              </a:spcBef>
              <a:buFontTx/>
              <a:buNone/>
            </a:pPr>
            <a:r>
              <a:rPr lang="en-US" altLang="en-US" sz="1200" b="1" dirty="0">
                <a:solidFill>
                  <a:schemeClr val="tx1"/>
                </a:solidFill>
              </a:rPr>
              <a:t>Market, Consumer, Competitor</a:t>
            </a:r>
          </a:p>
        </p:txBody>
      </p:sp>
      <p:sp>
        <p:nvSpPr>
          <p:cNvPr id="21" name="Flowchart: Magnetic Disk 20"/>
          <p:cNvSpPr>
            <a:spLocks noChangeArrowheads="1"/>
          </p:cNvSpPr>
          <p:nvPr/>
        </p:nvSpPr>
        <p:spPr bwMode="auto">
          <a:xfrm>
            <a:off x="99160" y="533666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Social </a:t>
            </a:r>
          </a:p>
          <a:p>
            <a:pPr algn="ctr" eaLnBrk="1" hangingPunct="1">
              <a:lnSpc>
                <a:spcPct val="100000"/>
              </a:lnSpc>
              <a:spcBef>
                <a:spcPct val="0"/>
              </a:spcBef>
              <a:buFontTx/>
              <a:buNone/>
            </a:pPr>
            <a:r>
              <a:rPr lang="en-US" altLang="en-US" sz="1200" b="1" dirty="0">
                <a:solidFill>
                  <a:schemeClr val="tx1"/>
                </a:solidFill>
              </a:rPr>
              <a:t>Industry Reviews, Trends</a:t>
            </a:r>
          </a:p>
        </p:txBody>
      </p:sp>
      <p:sp>
        <p:nvSpPr>
          <p:cNvPr id="22" name="Rounded Rectangle 21"/>
          <p:cNvSpPr/>
          <p:nvPr/>
        </p:nvSpPr>
        <p:spPr>
          <a:xfrm>
            <a:off x="2609241" y="212910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Behavioral</a:t>
            </a:r>
          </a:p>
          <a:p>
            <a:pPr algn="ctr"/>
            <a:r>
              <a:rPr lang="en-US" sz="1400" b="1" dirty="0">
                <a:solidFill>
                  <a:schemeClr val="bg1"/>
                </a:solidFill>
              </a:rPr>
              <a:t>Segmentation</a:t>
            </a:r>
          </a:p>
        </p:txBody>
      </p:sp>
      <p:sp>
        <p:nvSpPr>
          <p:cNvPr id="23" name="Rectangle 22"/>
          <p:cNvSpPr/>
          <p:nvPr/>
        </p:nvSpPr>
        <p:spPr>
          <a:xfrm>
            <a:off x="2356337" y="1580619"/>
            <a:ext cx="4285079" cy="3331346"/>
          </a:xfrm>
          <a:prstGeom prst="rect">
            <a:avLst/>
          </a:prstGeom>
          <a:noFill/>
          <a:ln w="25400">
            <a:solidFill>
              <a:schemeClr val="accent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914400">
              <a:defRPr/>
            </a:pPr>
            <a:endParaRPr lang="en-US" sz="1400" dirty="0">
              <a:solidFill>
                <a:srgbClr val="000000"/>
              </a:solidFill>
              <a:cs typeface="Arial" pitchFamily="34" charset="0"/>
            </a:endParaRPr>
          </a:p>
        </p:txBody>
      </p:sp>
      <p:sp>
        <p:nvSpPr>
          <p:cNvPr id="24" name="Rectangle 23"/>
          <p:cNvSpPr/>
          <p:nvPr/>
        </p:nvSpPr>
        <p:spPr>
          <a:xfrm>
            <a:off x="2356337" y="1589630"/>
            <a:ext cx="4285079" cy="390474"/>
          </a:xfrm>
          <a:prstGeom prst="rect">
            <a:avLst/>
          </a:prstGeom>
          <a:solidFill>
            <a:schemeClr val="accent6"/>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r>
              <a:rPr lang="en-GB" b="1" dirty="0">
                <a:solidFill>
                  <a:schemeClr val="bg1"/>
                </a:solidFill>
                <a:cs typeface="Arial" pitchFamily="34" charset="0"/>
              </a:rPr>
              <a:t>IBM Customer Analytics</a:t>
            </a:r>
            <a:endParaRPr lang="en-US" b="1" dirty="0">
              <a:solidFill>
                <a:schemeClr val="bg1"/>
              </a:solidFill>
              <a:cs typeface="Arial" pitchFamily="34" charset="0"/>
            </a:endParaRPr>
          </a:p>
        </p:txBody>
      </p:sp>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335" y="5286393"/>
            <a:ext cx="2391508" cy="106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335845" y="4589907"/>
            <a:ext cx="1618793" cy="1759830"/>
          </a:xfrm>
          <a:prstGeom prst="rect">
            <a:avLst/>
          </a:prstGeom>
          <a:solidFill>
            <a:schemeClr val="bg1"/>
          </a:solidFill>
          <a:ln w="28575">
            <a:solidFill>
              <a:schemeClr val="tx2">
                <a:lumMod val="75000"/>
                <a:lumOff val="25000"/>
              </a:schemeClr>
            </a:solidFill>
          </a:ln>
        </p:spPr>
        <p:style>
          <a:lnRef idx="1">
            <a:schemeClr val="accent3"/>
          </a:lnRef>
          <a:fillRef idx="2">
            <a:schemeClr val="accent3"/>
          </a:fillRef>
          <a:effectRef idx="1">
            <a:schemeClr val="accent3"/>
          </a:effectRef>
          <a:fontRef idx="minor">
            <a:schemeClr val="dk1"/>
          </a:fontRef>
        </p:style>
        <p:txBody>
          <a:bodyPr/>
          <a:lstStyle/>
          <a:p>
            <a:pPr algn="ctr" defTabSz="914400">
              <a:defRPr/>
            </a:pPr>
            <a:r>
              <a:rPr lang="en-US" sz="1400" b="1" dirty="0">
                <a:solidFill>
                  <a:srgbClr val="000000"/>
                </a:solidFill>
                <a:cs typeface="Arial" pitchFamily="34" charset="0"/>
              </a:rPr>
              <a:t>Operational </a:t>
            </a:r>
          </a:p>
          <a:p>
            <a:pPr algn="ctr" defTabSz="914400">
              <a:defRPr/>
            </a:pPr>
            <a:r>
              <a:rPr lang="en-US" sz="1400" b="1" dirty="0">
                <a:solidFill>
                  <a:srgbClr val="000000"/>
                </a:solidFill>
                <a:cs typeface="Arial" pitchFamily="34" charset="0"/>
              </a:rPr>
              <a:t>Systems</a:t>
            </a:r>
          </a:p>
        </p:txBody>
      </p:sp>
      <p:sp>
        <p:nvSpPr>
          <p:cNvPr id="41" name="Rounded Rectangle 40"/>
          <p:cNvSpPr/>
          <p:nvPr/>
        </p:nvSpPr>
        <p:spPr>
          <a:xfrm>
            <a:off x="7673542" y="5067787"/>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Campaigns</a:t>
            </a:r>
          </a:p>
        </p:txBody>
      </p:sp>
      <p:sp>
        <p:nvSpPr>
          <p:cNvPr id="42" name="Rounded Rectangle 41"/>
          <p:cNvSpPr/>
          <p:nvPr/>
        </p:nvSpPr>
        <p:spPr>
          <a:xfrm>
            <a:off x="7669385" y="5390078"/>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Sales </a:t>
            </a:r>
            <a:r>
              <a:rPr lang="en-US" sz="1000" dirty="0" err="1">
                <a:solidFill>
                  <a:schemeClr val="tx1"/>
                </a:solidFill>
                <a:cs typeface="Arial" pitchFamily="34" charset="0"/>
              </a:rPr>
              <a:t>Mgmt</a:t>
            </a:r>
            <a:endParaRPr lang="en-US" sz="1000" dirty="0">
              <a:solidFill>
                <a:schemeClr val="tx1"/>
              </a:solidFill>
              <a:cs typeface="Arial" pitchFamily="34" charset="0"/>
            </a:endParaRPr>
          </a:p>
        </p:txBody>
      </p:sp>
      <p:sp>
        <p:nvSpPr>
          <p:cNvPr id="43" name="Rounded Rectangle 42"/>
          <p:cNvSpPr/>
          <p:nvPr/>
        </p:nvSpPr>
        <p:spPr>
          <a:xfrm>
            <a:off x="7673195" y="5698514"/>
            <a:ext cx="918210" cy="291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anchor="ctr"/>
          <a:lstStyle/>
          <a:p>
            <a:pPr algn="ctr">
              <a:defRPr/>
            </a:pPr>
            <a:r>
              <a:rPr lang="en-US" sz="1000" dirty="0">
                <a:solidFill>
                  <a:schemeClr val="tx1"/>
                </a:solidFill>
                <a:cs typeface="Arial" pitchFamily="34" charset="0"/>
              </a:rPr>
              <a:t>Retail Portal</a:t>
            </a:r>
          </a:p>
          <a:p>
            <a:pPr algn="ctr" defTabSz="914400" fontAlgn="base">
              <a:spcBef>
                <a:spcPct val="0"/>
              </a:spcBef>
              <a:spcAft>
                <a:spcPct val="0"/>
              </a:spcAft>
              <a:defRPr/>
            </a:pPr>
            <a:endParaRPr lang="en-US" sz="1000" dirty="0">
              <a:solidFill>
                <a:schemeClr val="tx1"/>
              </a:solidFill>
              <a:cs typeface="Arial" pitchFamily="34" charset="0"/>
            </a:endParaRPr>
          </a:p>
        </p:txBody>
      </p:sp>
      <p:sp>
        <p:nvSpPr>
          <p:cNvPr id="44" name="Rounded Rectangle 43"/>
          <p:cNvSpPr/>
          <p:nvPr/>
        </p:nvSpPr>
        <p:spPr>
          <a:xfrm>
            <a:off x="7677005" y="6019800"/>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Customer Service</a:t>
            </a:r>
          </a:p>
        </p:txBody>
      </p:sp>
      <p:sp>
        <p:nvSpPr>
          <p:cNvPr id="45" name="TextBox 44"/>
          <p:cNvSpPr txBox="1"/>
          <p:nvPr/>
        </p:nvSpPr>
        <p:spPr>
          <a:xfrm>
            <a:off x="3259015" y="5318857"/>
            <a:ext cx="2391508" cy="307777"/>
          </a:xfrm>
          <a:prstGeom prst="rect">
            <a:avLst/>
          </a:prstGeom>
          <a:solidFill>
            <a:schemeClr val="accent2"/>
          </a:solidFill>
        </p:spPr>
        <p:txBody>
          <a:bodyPr wrap="square" rtlCol="0">
            <a:spAutoFit/>
          </a:bodyPr>
          <a:lstStyle/>
          <a:p>
            <a:pPr algn="ctr"/>
            <a:r>
              <a:rPr lang="en-US" sz="1400" b="1" dirty="0"/>
              <a:t>Scoring</a:t>
            </a:r>
          </a:p>
        </p:txBody>
      </p:sp>
      <p:sp>
        <p:nvSpPr>
          <p:cNvPr id="46" name="Rounded Rectangle 45"/>
          <p:cNvSpPr/>
          <p:nvPr/>
        </p:nvSpPr>
        <p:spPr>
          <a:xfrm>
            <a:off x="4613875" y="2140826"/>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Propensity </a:t>
            </a:r>
          </a:p>
          <a:p>
            <a:pPr algn="ctr"/>
            <a:r>
              <a:rPr lang="en-US" sz="1400" b="1" dirty="0">
                <a:solidFill>
                  <a:schemeClr val="bg1"/>
                </a:solidFill>
              </a:rPr>
              <a:t>To Buy</a:t>
            </a:r>
          </a:p>
        </p:txBody>
      </p:sp>
      <p:sp>
        <p:nvSpPr>
          <p:cNvPr id="47" name="Rounded Rectangle 46"/>
          <p:cNvSpPr/>
          <p:nvPr/>
        </p:nvSpPr>
        <p:spPr>
          <a:xfrm>
            <a:off x="2620965" y="298488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a:t>
            </a:r>
          </a:p>
          <a:p>
            <a:pPr algn="ctr"/>
            <a:r>
              <a:rPr lang="en-US" sz="1400" b="1" dirty="0">
                <a:solidFill>
                  <a:schemeClr val="bg1"/>
                </a:solidFill>
              </a:rPr>
              <a:t>Claims</a:t>
            </a:r>
          </a:p>
        </p:txBody>
      </p:sp>
      <p:sp>
        <p:nvSpPr>
          <p:cNvPr id="48" name="Rounded Rectangle 47"/>
          <p:cNvSpPr/>
          <p:nvPr/>
        </p:nvSpPr>
        <p:spPr>
          <a:xfrm>
            <a:off x="2632689" y="3887554"/>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Sales Pattern</a:t>
            </a:r>
          </a:p>
        </p:txBody>
      </p:sp>
      <p:sp>
        <p:nvSpPr>
          <p:cNvPr id="49" name="Rounded Rectangle 48"/>
          <p:cNvSpPr/>
          <p:nvPr/>
        </p:nvSpPr>
        <p:spPr>
          <a:xfrm>
            <a:off x="4625600" y="2984884"/>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 ales</a:t>
            </a:r>
          </a:p>
        </p:txBody>
      </p:sp>
      <p:sp>
        <p:nvSpPr>
          <p:cNvPr id="50" name="Rounded Rectangle 49"/>
          <p:cNvSpPr/>
          <p:nvPr/>
        </p:nvSpPr>
        <p:spPr>
          <a:xfrm>
            <a:off x="4649047" y="3852387"/>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Product Pattern</a:t>
            </a:r>
          </a:p>
        </p:txBody>
      </p:sp>
      <p:cxnSp>
        <p:nvCxnSpPr>
          <p:cNvPr id="54" name="Straight Connector 53"/>
          <p:cNvCxnSpPr/>
          <p:nvPr/>
        </p:nvCxnSpPr>
        <p:spPr>
          <a:xfrm flipH="1">
            <a:off x="1969476" y="1614344"/>
            <a:ext cx="11724" cy="418814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619350" y="162606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1595905" y="2470125"/>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595906" y="322039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1607630" y="398239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1595908" y="483817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538753" y="5814646"/>
            <a:ext cx="41148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1971046" y="3560369"/>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sp>
        <p:nvSpPr>
          <p:cNvPr id="66" name="Right Arrow 65"/>
          <p:cNvSpPr/>
          <p:nvPr/>
        </p:nvSpPr>
        <p:spPr>
          <a:xfrm rot="10800000" flipH="1">
            <a:off x="5649165" y="5796227"/>
            <a:ext cx="1641451" cy="21706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649166" y="5553552"/>
            <a:ext cx="1686679" cy="307777"/>
          </a:xfrm>
          <a:prstGeom prst="rect">
            <a:avLst/>
          </a:prstGeom>
        </p:spPr>
        <p:txBody>
          <a:bodyPr wrap="none">
            <a:spAutoFit/>
          </a:bodyPr>
          <a:lstStyle/>
          <a:p>
            <a:pPr algn="ctr" eaLnBrk="1" hangingPunct="1"/>
            <a:r>
              <a:rPr lang="en-US" altLang="en-US" sz="1400" b="1" dirty="0"/>
              <a:t>Recommendation</a:t>
            </a: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7410" y="1023018"/>
            <a:ext cx="1935501" cy="144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Connector 69"/>
          <p:cNvCxnSpPr>
            <a:stCxn id="68" idx="1"/>
          </p:cNvCxnSpPr>
          <p:nvPr/>
        </p:nvCxnSpPr>
        <p:spPr>
          <a:xfrm flipH="1">
            <a:off x="6641416" y="1747992"/>
            <a:ext cx="415994" cy="612793"/>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pic>
        <p:nvPicPr>
          <p:cNvPr id="72" name="Picture 9" descr="toroci_exploratoryUI"/>
          <p:cNvPicPr>
            <a:picLocks noChangeAspect="1" noChangeArrowheads="1"/>
          </p:cNvPicPr>
          <p:nvPr/>
        </p:nvPicPr>
        <p:blipFill>
          <a:blip r:embed="rId4"/>
          <a:srcRect/>
          <a:stretch>
            <a:fillRect/>
          </a:stretch>
        </p:blipFill>
        <p:spPr bwMode="auto">
          <a:xfrm>
            <a:off x="7051809" y="2799760"/>
            <a:ext cx="1920484" cy="1606899"/>
          </a:xfrm>
          <a:prstGeom prst="rect">
            <a:avLst/>
          </a:prstGeom>
          <a:noFill/>
          <a:ln>
            <a:noFill/>
          </a:ln>
          <a:effectLst>
            <a:outerShdw blurRad="63500" dist="63500" dir="2700000" sx="102000" sy="102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7207624" y="688508"/>
            <a:ext cx="1617751" cy="307777"/>
          </a:xfrm>
          <a:prstGeom prst="rect">
            <a:avLst/>
          </a:prstGeom>
        </p:spPr>
        <p:txBody>
          <a:bodyPr wrap="none">
            <a:spAutoFit/>
          </a:bodyPr>
          <a:lstStyle/>
          <a:p>
            <a:pPr algn="ctr" eaLnBrk="1" hangingPunct="1"/>
            <a:r>
              <a:rPr lang="en-US" altLang="en-US" sz="1400" b="1" dirty="0"/>
              <a:t>KPI, Dashboards</a:t>
            </a:r>
          </a:p>
        </p:txBody>
      </p:sp>
      <p:sp>
        <p:nvSpPr>
          <p:cNvPr id="74" name="Rectangle 73"/>
          <p:cNvSpPr/>
          <p:nvPr/>
        </p:nvSpPr>
        <p:spPr>
          <a:xfrm>
            <a:off x="7406729" y="2517297"/>
            <a:ext cx="1196097" cy="307777"/>
          </a:xfrm>
          <a:prstGeom prst="rect">
            <a:avLst/>
          </a:prstGeom>
        </p:spPr>
        <p:txBody>
          <a:bodyPr wrap="none">
            <a:spAutoFit/>
          </a:bodyPr>
          <a:lstStyle/>
          <a:p>
            <a:pPr algn="ctr" eaLnBrk="1" hangingPunct="1"/>
            <a:r>
              <a:rPr lang="en-US" altLang="en-US" sz="1400" b="1" dirty="0"/>
              <a:t>Worksheets</a:t>
            </a:r>
          </a:p>
        </p:txBody>
      </p:sp>
      <p:cxnSp>
        <p:nvCxnSpPr>
          <p:cNvPr id="75" name="Straight Connector 74"/>
          <p:cNvCxnSpPr>
            <a:stCxn id="72" idx="1"/>
          </p:cNvCxnSpPr>
          <p:nvPr/>
        </p:nvCxnSpPr>
        <p:spPr>
          <a:xfrm flipH="1">
            <a:off x="6641416" y="3603210"/>
            <a:ext cx="410393" cy="1651"/>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50600441"/>
      </p:ext>
    </p:extLst>
  </p:cSld>
  <p:clrMapOvr>
    <a:masterClrMapping/>
  </p:clrMapOvr>
  <p:transition spd="slow">
    <p:checker/>
  </p:transition>
</p:sld>
</file>

<file path=ppt/theme/theme1.xml><?xml version="1.0" encoding="utf-8"?>
<a:theme xmlns:a="http://schemas.openxmlformats.org/drawingml/2006/main" name="Theme1 MHK">
  <a:themeElements>
    <a:clrScheme name="Mohawk2009">
      <a:dk1>
        <a:srgbClr val="3F3F3F"/>
      </a:dk1>
      <a:lt1>
        <a:sysClr val="window" lastClr="FFFFFF"/>
      </a:lt1>
      <a:dk2>
        <a:srgbClr val="1F497D"/>
      </a:dk2>
      <a:lt2>
        <a:srgbClr val="EEECE1"/>
      </a:lt2>
      <a:accent1>
        <a:srgbClr val="8B8B8B"/>
      </a:accent1>
      <a:accent2>
        <a:srgbClr val="9A1E1E"/>
      </a:accent2>
      <a:accent3>
        <a:srgbClr val="938953"/>
      </a:accent3>
      <a:accent4>
        <a:srgbClr val="4E799C"/>
      </a:accent4>
      <a:accent5>
        <a:srgbClr val="938953"/>
      </a:accent5>
      <a:accent6>
        <a:srgbClr val="76923C"/>
      </a:accent6>
      <a:hlink>
        <a:srgbClr val="1F497D"/>
      </a:hlink>
      <a:folHlink>
        <a:srgbClr val="2F2F2F"/>
      </a:folHlink>
    </a:clrScheme>
    <a:fontScheme name="Mowhawk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 MHK</Template>
  <TotalTime>66919</TotalTime>
  <Words>3019</Words>
  <Application>Microsoft Office PowerPoint</Application>
  <PresentationFormat>On-screen Show (4:3)</PresentationFormat>
  <Paragraphs>740</Paragraphs>
  <Slides>22</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22</vt:i4>
      </vt:variant>
    </vt:vector>
  </HeadingPairs>
  <TitlesOfParts>
    <vt:vector size="37" baseType="lpstr">
      <vt:lpstr>微软雅黑</vt:lpstr>
      <vt:lpstr>ＭＳ Ｐゴシック</vt:lpstr>
      <vt:lpstr>ＭＳ Ｐゴシック</vt:lpstr>
      <vt:lpstr>Arial</vt:lpstr>
      <vt:lpstr>Arial Narrow</vt:lpstr>
      <vt:lpstr>Bookman Old Style</vt:lpstr>
      <vt:lpstr>Calibri</vt:lpstr>
      <vt:lpstr>Calibri Light</vt:lpstr>
      <vt:lpstr>Georgia</vt:lpstr>
      <vt:lpstr>Raleway</vt:lpstr>
      <vt:lpstr>Symbol</vt:lpstr>
      <vt:lpstr>Times New Roman</vt:lpstr>
      <vt:lpstr>Wingdings</vt:lpstr>
      <vt:lpstr>Theme1 MHK</vt:lpstr>
      <vt:lpstr>1_Office Theme</vt:lpstr>
      <vt:lpstr>MHK Claims Scoring Predictive Analytics  - Update</vt:lpstr>
      <vt:lpstr>Claim Scoring Prediction - Overview</vt:lpstr>
      <vt:lpstr>Modeling Data</vt:lpstr>
      <vt:lpstr>Model</vt:lpstr>
      <vt:lpstr>Results (R2) – Customer + Product</vt:lpstr>
      <vt:lpstr>Visualization Results</vt:lpstr>
      <vt:lpstr>Results (R2) – PCA vs. Raw</vt:lpstr>
      <vt:lpstr>Thanks</vt:lpstr>
      <vt:lpstr>Claim Scoring</vt:lpstr>
      <vt:lpstr>Claim AI Scoring Analytics Roadmap</vt:lpstr>
      <vt:lpstr>Learning Curves</vt:lpstr>
      <vt:lpstr>Method Comparison (R2)</vt:lpstr>
      <vt:lpstr>PCA</vt:lpstr>
      <vt:lpstr>Results (R1) – Customer data only</vt:lpstr>
      <vt:lpstr>Method Comparison (R1) – Customer Data Only</vt:lpstr>
      <vt:lpstr>Visualization (R1) – Customer Data</vt:lpstr>
      <vt:lpstr>Modeling Process</vt:lpstr>
      <vt:lpstr>Bagging</vt:lpstr>
      <vt:lpstr>Adaptive Boosting – AdaBoost</vt:lpstr>
      <vt:lpstr>Boosting-based</vt:lpstr>
      <vt:lpstr>Gradient Tree Boosting</vt:lpstr>
      <vt:lpstr>XGBoost</vt:lpstr>
    </vt:vector>
  </TitlesOfParts>
  <Company>Mohawk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Mohawk Industries, Inc.  Talent Review-insert name of BU/Function 2010</dc:title>
  <dc:creator>Sara Peters</dc:creator>
  <cp:lastModifiedBy>Xiaomo Jiang</cp:lastModifiedBy>
  <cp:revision>1154</cp:revision>
  <cp:lastPrinted>2016-01-22T04:03:36Z</cp:lastPrinted>
  <dcterms:created xsi:type="dcterms:W3CDTF">2010-03-25T12:43:35Z</dcterms:created>
  <dcterms:modified xsi:type="dcterms:W3CDTF">2018-01-18T14:25:12Z</dcterms:modified>
</cp:coreProperties>
</file>