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 id="2147483721" r:id="rId4"/>
  </p:sldMasterIdLst>
  <p:notesMasterIdLst>
    <p:notesMasterId r:id="rId38"/>
  </p:notesMasterIdLst>
  <p:sldIdLst>
    <p:sldId id="300" r:id="rId5"/>
    <p:sldId id="492" r:id="rId6"/>
    <p:sldId id="489" r:id="rId7"/>
    <p:sldId id="490" r:id="rId8"/>
    <p:sldId id="491" r:id="rId9"/>
    <p:sldId id="482" r:id="rId10"/>
    <p:sldId id="483" r:id="rId11"/>
    <p:sldId id="460" r:id="rId12"/>
    <p:sldId id="461" r:id="rId13"/>
    <p:sldId id="493" r:id="rId14"/>
    <p:sldId id="463" r:id="rId15"/>
    <p:sldId id="485" r:id="rId16"/>
    <p:sldId id="386" r:id="rId17"/>
    <p:sldId id="484" r:id="rId18"/>
    <p:sldId id="481" r:id="rId19"/>
    <p:sldId id="494" r:id="rId20"/>
    <p:sldId id="467" r:id="rId21"/>
    <p:sldId id="469" r:id="rId22"/>
    <p:sldId id="471" r:id="rId23"/>
    <p:sldId id="472" r:id="rId24"/>
    <p:sldId id="468" r:id="rId25"/>
    <p:sldId id="478" r:id="rId26"/>
    <p:sldId id="470" r:id="rId27"/>
    <p:sldId id="464" r:id="rId28"/>
    <p:sldId id="465" r:id="rId29"/>
    <p:sldId id="466" r:id="rId30"/>
    <p:sldId id="454" r:id="rId31"/>
    <p:sldId id="473" r:id="rId32"/>
    <p:sldId id="475" r:id="rId33"/>
    <p:sldId id="474" r:id="rId34"/>
    <p:sldId id="476" r:id="rId35"/>
    <p:sldId id="477" r:id="rId36"/>
    <p:sldId id="495" r:id="rId37"/>
  </p:sldIdLst>
  <p:sldSz cx="9144000" cy="6858000" type="screen4x3"/>
  <p:notesSz cx="6794500" cy="9931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mo Jiang"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00"/>
    <a:srgbClr val="741616"/>
    <a:srgbClr val="275AD5"/>
    <a:srgbClr val="0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3" autoAdjust="0"/>
    <p:restoredTop sz="94259" autoAdjust="0"/>
  </p:normalViewPr>
  <p:slideViewPr>
    <p:cSldViewPr>
      <p:cViewPr varScale="1">
        <p:scale>
          <a:sx n="68" d="100"/>
          <a:sy n="68" d="100"/>
        </p:scale>
        <p:origin x="1158" y="60"/>
      </p:cViewPr>
      <p:guideLst>
        <p:guide orient="horz" pos="2160"/>
        <p:guide pos="2880"/>
      </p:guideLst>
    </p:cSldViewPr>
  </p:slideViewPr>
  <p:outlineViewPr>
    <p:cViewPr>
      <p:scale>
        <a:sx n="33" d="100"/>
        <a:sy n="33" d="100"/>
      </p:scale>
      <p:origin x="0" y="1512"/>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9" d="100"/>
          <a:sy n="59" d="100"/>
        </p:scale>
        <p:origin x="-2478" y="-7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ADC81-C65A-4844-919C-9D30FEC62480}" type="doc">
      <dgm:prSet loTypeId="urn:microsoft.com/office/officeart/2005/8/layout/arrow2" loCatId="process" qsTypeId="urn:microsoft.com/office/officeart/2005/8/quickstyle/simple1" qsCatId="simple" csTypeId="urn:microsoft.com/office/officeart/2005/8/colors/accent1_2" csCatId="accent1" phldr="1"/>
      <dgm:spPr/>
    </dgm:pt>
    <dgm:pt modelId="{8FF62C36-45E5-49C4-B525-C73AC1C30B96}">
      <dgm:prSet phldrT="[Text]" custT="1"/>
      <dgm:spPr/>
      <dgm:t>
        <a:bodyPr/>
        <a:lstStyle/>
        <a:p>
          <a:r>
            <a:rPr lang="en-US" sz="1600" b="1" dirty="0">
              <a:solidFill>
                <a:srgbClr val="FF9900"/>
              </a:solidFill>
            </a:rPr>
            <a:t>Descriptive</a:t>
          </a:r>
          <a:r>
            <a:rPr lang="en-US" sz="1500" dirty="0">
              <a:solidFill>
                <a:schemeClr val="bg1">
                  <a:lumMod val="75000"/>
                </a:schemeClr>
              </a:solidFill>
            </a:rPr>
            <a:t>  </a:t>
          </a:r>
          <a:r>
            <a:rPr lang="en-US" sz="1200" dirty="0">
              <a:solidFill>
                <a:schemeClr val="tx1">
                  <a:lumMod val="60000"/>
                  <a:lumOff val="40000"/>
                </a:schemeClr>
              </a:solidFill>
            </a:rPr>
            <a:t>What has happened?</a:t>
          </a:r>
          <a:endParaRPr lang="en-US" sz="1500" dirty="0">
            <a:solidFill>
              <a:schemeClr val="tx1">
                <a:lumMod val="60000"/>
                <a:lumOff val="40000"/>
              </a:schemeClr>
            </a:solidFill>
          </a:endParaRPr>
        </a:p>
      </dgm:t>
    </dgm:pt>
    <dgm:pt modelId="{6D361B06-B9B2-4A57-88C5-ED78C8B03A09}" type="parTrans" cxnId="{1DCF4CBD-C763-4EB3-83EA-9B3C9E824BDD}">
      <dgm:prSet/>
      <dgm:spPr/>
      <dgm:t>
        <a:bodyPr/>
        <a:lstStyle/>
        <a:p>
          <a:endParaRPr lang="en-US">
            <a:solidFill>
              <a:schemeClr val="bg1">
                <a:lumMod val="75000"/>
              </a:schemeClr>
            </a:solidFill>
          </a:endParaRPr>
        </a:p>
      </dgm:t>
    </dgm:pt>
    <dgm:pt modelId="{5ACF9A86-B9B1-41E4-94D3-6958C9B963CA}" type="sibTrans" cxnId="{1DCF4CBD-C763-4EB3-83EA-9B3C9E824BDD}">
      <dgm:prSet/>
      <dgm:spPr/>
      <dgm:t>
        <a:bodyPr/>
        <a:lstStyle/>
        <a:p>
          <a:endParaRPr lang="en-US">
            <a:solidFill>
              <a:schemeClr val="bg1">
                <a:lumMod val="75000"/>
              </a:schemeClr>
            </a:solidFill>
          </a:endParaRPr>
        </a:p>
      </dgm:t>
    </dgm:pt>
    <dgm:pt modelId="{67705C6C-1C4C-4FA9-865F-2D824FD7CE01}">
      <dgm:prSet phldrT="[Text]" custT="1"/>
      <dgm:spPr/>
      <dgm:t>
        <a:bodyPr/>
        <a:lstStyle/>
        <a:p>
          <a:r>
            <a:rPr lang="en-US" sz="1600" b="1" dirty="0">
              <a:solidFill>
                <a:srgbClr val="FF9900"/>
              </a:solidFill>
            </a:rPr>
            <a:t>Diagnostic</a:t>
          </a:r>
          <a:r>
            <a:rPr lang="en-US" sz="1600" b="1" dirty="0">
              <a:solidFill>
                <a:srgbClr val="C00000"/>
              </a:solidFill>
            </a:rPr>
            <a:t> </a:t>
          </a:r>
          <a:r>
            <a:rPr lang="en-US" sz="1500" dirty="0">
              <a:solidFill>
                <a:schemeClr val="bg1">
                  <a:lumMod val="75000"/>
                </a:schemeClr>
              </a:solidFill>
            </a:rPr>
            <a:t>  </a:t>
          </a:r>
          <a:r>
            <a:rPr lang="en-US" sz="1200" dirty="0">
              <a:solidFill>
                <a:schemeClr val="bg1">
                  <a:lumMod val="50000"/>
                </a:schemeClr>
              </a:solidFill>
            </a:rPr>
            <a:t>Why did it happen?</a:t>
          </a:r>
          <a:endParaRPr lang="en-US" sz="1500" dirty="0">
            <a:solidFill>
              <a:schemeClr val="bg1">
                <a:lumMod val="50000"/>
              </a:schemeClr>
            </a:solidFill>
          </a:endParaRPr>
        </a:p>
      </dgm:t>
    </dgm:pt>
    <dgm:pt modelId="{5AE928E0-4091-4358-A3B1-2C37A49BF538}" type="parTrans" cxnId="{017E9545-92DF-4E69-8595-B28660B4FA37}">
      <dgm:prSet/>
      <dgm:spPr/>
      <dgm:t>
        <a:bodyPr/>
        <a:lstStyle/>
        <a:p>
          <a:endParaRPr lang="en-US">
            <a:solidFill>
              <a:schemeClr val="bg1">
                <a:lumMod val="75000"/>
              </a:schemeClr>
            </a:solidFill>
          </a:endParaRPr>
        </a:p>
      </dgm:t>
    </dgm:pt>
    <dgm:pt modelId="{CE6D725C-96FB-40FA-A599-B933C27C593A}" type="sibTrans" cxnId="{017E9545-92DF-4E69-8595-B28660B4FA37}">
      <dgm:prSet/>
      <dgm:spPr/>
      <dgm:t>
        <a:bodyPr/>
        <a:lstStyle/>
        <a:p>
          <a:endParaRPr lang="en-US">
            <a:solidFill>
              <a:schemeClr val="bg1">
                <a:lumMod val="75000"/>
              </a:schemeClr>
            </a:solidFill>
          </a:endParaRPr>
        </a:p>
      </dgm:t>
    </dgm:pt>
    <dgm:pt modelId="{5C86377E-AD7E-4AED-B807-4ECE80C64501}">
      <dgm:prSet phldrT="[Text]" custT="1"/>
      <dgm:spPr/>
      <dgm:t>
        <a:bodyPr/>
        <a:lstStyle/>
        <a:p>
          <a:r>
            <a:rPr lang="en-US" sz="1600" b="1" dirty="0">
              <a:solidFill>
                <a:srgbClr val="FF9900"/>
              </a:solidFill>
            </a:rPr>
            <a:t>Prescriptive</a:t>
          </a:r>
        </a:p>
        <a:p>
          <a:r>
            <a:rPr lang="en-US" sz="1200" dirty="0">
              <a:solidFill>
                <a:schemeClr val="bg1">
                  <a:lumMod val="65000"/>
                </a:schemeClr>
              </a:solidFill>
            </a:rPr>
            <a:t>What should I do about it?</a:t>
          </a:r>
          <a:endParaRPr lang="en-US" sz="1600" dirty="0">
            <a:solidFill>
              <a:schemeClr val="bg1">
                <a:lumMod val="65000"/>
              </a:schemeClr>
            </a:solidFill>
          </a:endParaRPr>
        </a:p>
      </dgm:t>
    </dgm:pt>
    <dgm:pt modelId="{B061E92C-5FBD-4943-809B-D53EC44722D9}" type="parTrans" cxnId="{5FD18F46-4F87-4D92-9AAE-08D50E495CB5}">
      <dgm:prSet/>
      <dgm:spPr/>
      <dgm:t>
        <a:bodyPr/>
        <a:lstStyle/>
        <a:p>
          <a:endParaRPr lang="en-US">
            <a:solidFill>
              <a:schemeClr val="bg1">
                <a:lumMod val="75000"/>
              </a:schemeClr>
            </a:solidFill>
          </a:endParaRPr>
        </a:p>
      </dgm:t>
    </dgm:pt>
    <dgm:pt modelId="{84A46B14-F925-4CDB-9BD7-B9E6AE112C54}" type="sibTrans" cxnId="{5FD18F46-4F87-4D92-9AAE-08D50E495CB5}">
      <dgm:prSet/>
      <dgm:spPr/>
      <dgm:t>
        <a:bodyPr/>
        <a:lstStyle/>
        <a:p>
          <a:endParaRPr lang="en-US">
            <a:solidFill>
              <a:schemeClr val="bg1">
                <a:lumMod val="75000"/>
              </a:schemeClr>
            </a:solidFill>
          </a:endParaRPr>
        </a:p>
      </dgm:t>
    </dgm:pt>
    <dgm:pt modelId="{BEDCE383-56DA-48DD-90E3-72FAC138C4E9}">
      <dgm:prSet phldrT="[Text]" custT="1"/>
      <dgm:spPr/>
      <dgm:t>
        <a:bodyPr/>
        <a:lstStyle/>
        <a:p>
          <a:r>
            <a:rPr lang="en-US" sz="1600" b="1" dirty="0">
              <a:solidFill>
                <a:srgbClr val="FF9900"/>
              </a:solidFill>
            </a:rPr>
            <a:t>Predictive </a:t>
          </a:r>
          <a:r>
            <a:rPr lang="en-US" sz="1600" b="1" dirty="0">
              <a:solidFill>
                <a:schemeClr val="bg1">
                  <a:lumMod val="75000"/>
                </a:schemeClr>
              </a:solidFill>
            </a:rPr>
            <a:t>  </a:t>
          </a:r>
          <a:r>
            <a:rPr lang="en-US" sz="1200" b="0" dirty="0">
              <a:solidFill>
                <a:schemeClr val="bg1">
                  <a:lumMod val="65000"/>
                </a:schemeClr>
              </a:solidFill>
            </a:rPr>
            <a:t>What is likely to happen in future?</a:t>
          </a:r>
          <a:r>
            <a:rPr lang="en-US" sz="1500" dirty="0">
              <a:solidFill>
                <a:schemeClr val="bg1">
                  <a:lumMod val="65000"/>
                </a:schemeClr>
              </a:solidFill>
            </a:rPr>
            <a:t> </a:t>
          </a:r>
        </a:p>
      </dgm:t>
    </dgm:pt>
    <dgm:pt modelId="{FF821F4C-2BA3-4A1E-BAA1-A2D6FB02A990}" type="parTrans" cxnId="{441FC658-D055-45D8-835C-B124169CB25E}">
      <dgm:prSet/>
      <dgm:spPr/>
      <dgm:t>
        <a:bodyPr/>
        <a:lstStyle/>
        <a:p>
          <a:endParaRPr lang="en-US">
            <a:solidFill>
              <a:schemeClr val="bg1">
                <a:lumMod val="75000"/>
              </a:schemeClr>
            </a:solidFill>
          </a:endParaRPr>
        </a:p>
      </dgm:t>
    </dgm:pt>
    <dgm:pt modelId="{A28154B3-F2C4-42A9-9CF2-C9A3FCCEA111}" type="sibTrans" cxnId="{441FC658-D055-45D8-835C-B124169CB25E}">
      <dgm:prSet/>
      <dgm:spPr/>
      <dgm:t>
        <a:bodyPr/>
        <a:lstStyle/>
        <a:p>
          <a:endParaRPr lang="en-US">
            <a:solidFill>
              <a:schemeClr val="bg1">
                <a:lumMod val="75000"/>
              </a:schemeClr>
            </a:solidFill>
          </a:endParaRPr>
        </a:p>
      </dgm:t>
    </dgm:pt>
    <dgm:pt modelId="{8C36EFBB-6A99-47CB-A181-BAEC2897BCA1}" type="pres">
      <dgm:prSet presAssocID="{6E1ADC81-C65A-4844-919C-9D30FEC62480}" presName="arrowDiagram" presStyleCnt="0">
        <dgm:presLayoutVars>
          <dgm:chMax val="5"/>
          <dgm:dir/>
          <dgm:resizeHandles val="exact"/>
        </dgm:presLayoutVars>
      </dgm:prSet>
      <dgm:spPr/>
    </dgm:pt>
    <dgm:pt modelId="{2F936A92-EFBC-45D3-9BF2-2FBCAAAA697B}" type="pres">
      <dgm:prSet presAssocID="{6E1ADC81-C65A-4844-919C-9D30FEC62480}" presName="arrow" presStyleLbl="bgShp" presStyleIdx="0" presStyleCnt="1" custLinFactNeighborY="-10500"/>
      <dgm:spPr>
        <a:gradFill rotWithShape="0">
          <a:gsLst>
            <a:gs pos="16000">
              <a:schemeClr val="bg1"/>
            </a:gs>
            <a:gs pos="49000">
              <a:schemeClr val="bg2">
                <a:lumMod val="75000"/>
              </a:schemeClr>
            </a:gs>
            <a:gs pos="89000">
              <a:srgbClr val="EAEAEA">
                <a:alpha val="61000"/>
              </a:srgbClr>
            </a:gs>
          </a:gsLst>
          <a:lin ang="0" scaled="0"/>
        </a:gradFill>
        <a:ln>
          <a:solidFill>
            <a:schemeClr val="bg1">
              <a:lumMod val="95000"/>
            </a:schemeClr>
          </a:solidFill>
        </a:ln>
      </dgm:spPr>
    </dgm:pt>
    <dgm:pt modelId="{AA6E2819-09D7-46F1-99DD-88AFEFABDDB1}" type="pres">
      <dgm:prSet presAssocID="{6E1ADC81-C65A-4844-919C-9D30FEC62480}" presName="arrowDiagram4" presStyleCnt="0"/>
      <dgm:spPr/>
    </dgm:pt>
    <dgm:pt modelId="{8D15356D-F3F8-4ED7-ABA9-026D9F6B29AD}" type="pres">
      <dgm:prSet presAssocID="{8FF62C36-45E5-49C4-B525-C73AC1C30B96}" presName="bullet4a" presStyleLbl="node1" presStyleIdx="0" presStyleCnt="4" custLinFactX="-23176" custLinFactY="1822" custLinFactNeighborX="-100000" custLinFactNeighborY="100000"/>
      <dgm:spPr/>
    </dgm:pt>
    <dgm:pt modelId="{8F44FFC3-ECB6-4E50-B5B4-B1E6828B2D66}" type="pres">
      <dgm:prSet presAssocID="{8FF62C36-45E5-49C4-B525-C73AC1C30B96}" presName="textBox4a" presStyleLbl="revTx" presStyleIdx="0" presStyleCnt="4" custScaleX="127904" custLinFactNeighborX="6787" custLinFactNeighborY="5741">
        <dgm:presLayoutVars>
          <dgm:bulletEnabled val="1"/>
        </dgm:presLayoutVars>
      </dgm:prSet>
      <dgm:spPr/>
    </dgm:pt>
    <dgm:pt modelId="{C6FDE995-D15B-4DCF-A616-9CC8582502B2}" type="pres">
      <dgm:prSet presAssocID="{67705C6C-1C4C-4FA9-865F-2D824FD7CE01}" presName="bullet4b" presStyleLbl="node1" presStyleIdx="1" presStyleCnt="4" custLinFactNeighborX="-71282" custLinFactNeighborY="58111"/>
      <dgm:spPr/>
    </dgm:pt>
    <dgm:pt modelId="{19DC2428-5E1B-4E93-8722-817FBA842329}" type="pres">
      <dgm:prSet presAssocID="{67705C6C-1C4C-4FA9-865F-2D824FD7CE01}" presName="textBox4b" presStyleLbl="revTx" presStyleIdx="1" presStyleCnt="4" custScaleX="114152">
        <dgm:presLayoutVars>
          <dgm:bulletEnabled val="1"/>
        </dgm:presLayoutVars>
      </dgm:prSet>
      <dgm:spPr/>
    </dgm:pt>
    <dgm:pt modelId="{3A52136D-4CC5-4AD5-A534-85A0E7CBBF09}" type="pres">
      <dgm:prSet presAssocID="{BEDCE383-56DA-48DD-90E3-72FAC138C4E9}" presName="bullet4c" presStyleLbl="node1" presStyleIdx="2" presStyleCnt="4" custLinFactNeighborX="-16209" custLinFactNeighborY="53374"/>
      <dgm:spPr/>
    </dgm:pt>
    <dgm:pt modelId="{32302C29-50D5-4403-AA21-E13D2EDCE77D}" type="pres">
      <dgm:prSet presAssocID="{BEDCE383-56DA-48DD-90E3-72FAC138C4E9}" presName="textBox4c" presStyleLbl="revTx" presStyleIdx="2" presStyleCnt="4" custScaleX="114101" custScaleY="88410" custLinFactNeighborX="13394" custLinFactNeighborY="-3747">
        <dgm:presLayoutVars>
          <dgm:bulletEnabled val="1"/>
        </dgm:presLayoutVars>
      </dgm:prSet>
      <dgm:spPr/>
    </dgm:pt>
    <dgm:pt modelId="{A2CFBED4-EF5A-4D7E-A43B-1AA990F4D1D5}" type="pres">
      <dgm:prSet presAssocID="{5C86377E-AD7E-4AED-B807-4ECE80C64501}" presName="bullet4d" presStyleLbl="node1" presStyleIdx="3" presStyleCnt="4" custLinFactNeighborX="-1952" custLinFactNeighborY="-40164"/>
      <dgm:spPr/>
    </dgm:pt>
    <dgm:pt modelId="{26406B13-BC7A-4347-809E-9151CAA059F7}" type="pres">
      <dgm:prSet presAssocID="{5C86377E-AD7E-4AED-B807-4ECE80C64501}" presName="textBox4d" presStyleLbl="revTx" presStyleIdx="3" presStyleCnt="4" custScaleX="123214" custScaleY="86500" custLinFactNeighborX="15590" custLinFactNeighborY="-24670">
        <dgm:presLayoutVars>
          <dgm:bulletEnabled val="1"/>
        </dgm:presLayoutVars>
      </dgm:prSet>
      <dgm:spPr/>
    </dgm:pt>
  </dgm:ptLst>
  <dgm:cxnLst>
    <dgm:cxn modelId="{441FC658-D055-45D8-835C-B124169CB25E}" srcId="{6E1ADC81-C65A-4844-919C-9D30FEC62480}" destId="{BEDCE383-56DA-48DD-90E3-72FAC138C4E9}" srcOrd="2" destOrd="0" parTransId="{FF821F4C-2BA3-4A1E-BAA1-A2D6FB02A990}" sibTransId="{A28154B3-F2C4-42A9-9CF2-C9A3FCCEA111}"/>
    <dgm:cxn modelId="{02B2E646-B28A-402C-A27E-8BF3EEC6C242}" type="presOf" srcId="{BEDCE383-56DA-48DD-90E3-72FAC138C4E9}" destId="{32302C29-50D5-4403-AA21-E13D2EDCE77D}" srcOrd="0" destOrd="0" presId="urn:microsoft.com/office/officeart/2005/8/layout/arrow2"/>
    <dgm:cxn modelId="{DE3579DE-F573-41F4-8686-291B3A48CB82}" type="presOf" srcId="{8FF62C36-45E5-49C4-B525-C73AC1C30B96}" destId="{8F44FFC3-ECB6-4E50-B5B4-B1E6828B2D66}" srcOrd="0" destOrd="0" presId="urn:microsoft.com/office/officeart/2005/8/layout/arrow2"/>
    <dgm:cxn modelId="{017E9545-92DF-4E69-8595-B28660B4FA37}" srcId="{6E1ADC81-C65A-4844-919C-9D30FEC62480}" destId="{67705C6C-1C4C-4FA9-865F-2D824FD7CE01}" srcOrd="1" destOrd="0" parTransId="{5AE928E0-4091-4358-A3B1-2C37A49BF538}" sibTransId="{CE6D725C-96FB-40FA-A599-B933C27C593A}"/>
    <dgm:cxn modelId="{F86439D5-E717-466D-94E1-327A8FBFB06D}" type="presOf" srcId="{5C86377E-AD7E-4AED-B807-4ECE80C64501}" destId="{26406B13-BC7A-4347-809E-9151CAA059F7}" srcOrd="0" destOrd="0" presId="urn:microsoft.com/office/officeart/2005/8/layout/arrow2"/>
    <dgm:cxn modelId="{1DCF4CBD-C763-4EB3-83EA-9B3C9E824BDD}" srcId="{6E1ADC81-C65A-4844-919C-9D30FEC62480}" destId="{8FF62C36-45E5-49C4-B525-C73AC1C30B96}" srcOrd="0" destOrd="0" parTransId="{6D361B06-B9B2-4A57-88C5-ED78C8B03A09}" sibTransId="{5ACF9A86-B9B1-41E4-94D3-6958C9B963CA}"/>
    <dgm:cxn modelId="{C0C86293-B590-45D6-A68F-F9CF0BA91305}" type="presOf" srcId="{67705C6C-1C4C-4FA9-865F-2D824FD7CE01}" destId="{19DC2428-5E1B-4E93-8722-817FBA842329}" srcOrd="0" destOrd="0" presId="urn:microsoft.com/office/officeart/2005/8/layout/arrow2"/>
    <dgm:cxn modelId="{5FD18F46-4F87-4D92-9AAE-08D50E495CB5}" srcId="{6E1ADC81-C65A-4844-919C-9D30FEC62480}" destId="{5C86377E-AD7E-4AED-B807-4ECE80C64501}" srcOrd="3" destOrd="0" parTransId="{B061E92C-5FBD-4943-809B-D53EC44722D9}" sibTransId="{84A46B14-F925-4CDB-9BD7-B9E6AE112C54}"/>
    <dgm:cxn modelId="{B1804CBD-BAB0-41E0-873D-4836037A3B11}" type="presOf" srcId="{6E1ADC81-C65A-4844-919C-9D30FEC62480}" destId="{8C36EFBB-6A99-47CB-A181-BAEC2897BCA1}" srcOrd="0" destOrd="0" presId="urn:microsoft.com/office/officeart/2005/8/layout/arrow2"/>
    <dgm:cxn modelId="{AA2AFCE7-466C-409A-B022-7D200A1FE137}" type="presParOf" srcId="{8C36EFBB-6A99-47CB-A181-BAEC2897BCA1}" destId="{2F936A92-EFBC-45D3-9BF2-2FBCAAAA697B}" srcOrd="0" destOrd="0" presId="urn:microsoft.com/office/officeart/2005/8/layout/arrow2"/>
    <dgm:cxn modelId="{65003C68-4B44-4CBE-98D5-3425004AEEB8}" type="presParOf" srcId="{8C36EFBB-6A99-47CB-A181-BAEC2897BCA1}" destId="{AA6E2819-09D7-46F1-99DD-88AFEFABDDB1}" srcOrd="1" destOrd="0" presId="urn:microsoft.com/office/officeart/2005/8/layout/arrow2"/>
    <dgm:cxn modelId="{7962BBBC-53D8-45A6-BDDF-5A2F01E64A21}" type="presParOf" srcId="{AA6E2819-09D7-46F1-99DD-88AFEFABDDB1}" destId="{8D15356D-F3F8-4ED7-ABA9-026D9F6B29AD}" srcOrd="0" destOrd="0" presId="urn:microsoft.com/office/officeart/2005/8/layout/arrow2"/>
    <dgm:cxn modelId="{DCDCC173-21DC-4F1B-98E1-2ED8FE700CAA}" type="presParOf" srcId="{AA6E2819-09D7-46F1-99DD-88AFEFABDDB1}" destId="{8F44FFC3-ECB6-4E50-B5B4-B1E6828B2D66}" srcOrd="1" destOrd="0" presId="urn:microsoft.com/office/officeart/2005/8/layout/arrow2"/>
    <dgm:cxn modelId="{4C313421-B54C-4C33-9B48-EF0E3E705511}" type="presParOf" srcId="{AA6E2819-09D7-46F1-99DD-88AFEFABDDB1}" destId="{C6FDE995-D15B-4DCF-A616-9CC8582502B2}" srcOrd="2" destOrd="0" presId="urn:microsoft.com/office/officeart/2005/8/layout/arrow2"/>
    <dgm:cxn modelId="{4A00E13E-4E94-488D-8865-65D8C0B13798}" type="presParOf" srcId="{AA6E2819-09D7-46F1-99DD-88AFEFABDDB1}" destId="{19DC2428-5E1B-4E93-8722-817FBA842329}" srcOrd="3" destOrd="0" presId="urn:microsoft.com/office/officeart/2005/8/layout/arrow2"/>
    <dgm:cxn modelId="{52AF8259-413B-4633-B728-47F5939A67B4}" type="presParOf" srcId="{AA6E2819-09D7-46F1-99DD-88AFEFABDDB1}" destId="{3A52136D-4CC5-4AD5-A534-85A0E7CBBF09}" srcOrd="4" destOrd="0" presId="urn:microsoft.com/office/officeart/2005/8/layout/arrow2"/>
    <dgm:cxn modelId="{35FAAA2C-EB1A-44DB-A1EA-DDC20B2FD1DD}" type="presParOf" srcId="{AA6E2819-09D7-46F1-99DD-88AFEFABDDB1}" destId="{32302C29-50D5-4403-AA21-E13D2EDCE77D}" srcOrd="5" destOrd="0" presId="urn:microsoft.com/office/officeart/2005/8/layout/arrow2"/>
    <dgm:cxn modelId="{D9C878D4-D76F-4AA8-96C8-EA4373ACBC8B}" type="presParOf" srcId="{AA6E2819-09D7-46F1-99DD-88AFEFABDDB1}" destId="{A2CFBED4-EF5A-4D7E-A43B-1AA990F4D1D5}" srcOrd="6" destOrd="0" presId="urn:microsoft.com/office/officeart/2005/8/layout/arrow2"/>
    <dgm:cxn modelId="{0A4D8F5B-FF43-4380-AB11-422007436ADC}" type="presParOf" srcId="{AA6E2819-09D7-46F1-99DD-88AFEFABDDB1}" destId="{26406B13-BC7A-4347-809E-9151CAA059F7}" srcOrd="7" destOrd="0" presId="urn:microsoft.com/office/officeart/2005/8/layout/arrow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0429E6-38BA-4189-970C-96C8C54AB20F}" type="doc">
      <dgm:prSet loTypeId="urn:microsoft.com/office/officeart/2005/8/layout/cycle8" loCatId="cycle" qsTypeId="urn:microsoft.com/office/officeart/2005/8/quickstyle/simple2" qsCatId="simple" csTypeId="urn:microsoft.com/office/officeart/2005/8/colors/colorful3" csCatId="colorful" phldr="1"/>
      <dgm:spPr/>
    </dgm:pt>
    <dgm:pt modelId="{C8CDFF83-595B-4C09-A120-FB58AB047E64}">
      <dgm:prSet phldrT="[Text]"/>
      <dgm:spPr/>
      <dgm:t>
        <a:bodyPr/>
        <a:lstStyle/>
        <a:p>
          <a:r>
            <a:rPr lang="en-US" b="1" dirty="0"/>
            <a:t>Project Definition</a:t>
          </a:r>
        </a:p>
      </dgm:t>
    </dgm:pt>
    <dgm:pt modelId="{AA1C694B-ACDB-4061-8D7E-ADA0A105F805}" type="parTrans" cxnId="{365012D0-E129-4094-A687-D088BB2BD173}">
      <dgm:prSet/>
      <dgm:spPr/>
      <dgm:t>
        <a:bodyPr/>
        <a:lstStyle/>
        <a:p>
          <a:endParaRPr lang="en-US" b="1"/>
        </a:p>
      </dgm:t>
    </dgm:pt>
    <dgm:pt modelId="{18F49146-5F7E-48B8-A28F-9C3A60223F6A}" type="sibTrans" cxnId="{365012D0-E129-4094-A687-D088BB2BD173}">
      <dgm:prSet/>
      <dgm:spPr/>
      <dgm:t>
        <a:bodyPr/>
        <a:lstStyle/>
        <a:p>
          <a:endParaRPr lang="en-US" b="1"/>
        </a:p>
      </dgm:t>
    </dgm:pt>
    <dgm:pt modelId="{BFBE2604-84E3-46F5-BC9A-3CE660476456}">
      <dgm:prSet phldrT="[Text]"/>
      <dgm:spPr/>
      <dgm:t>
        <a:bodyPr/>
        <a:lstStyle/>
        <a:p>
          <a:r>
            <a:rPr lang="en-US" b="1" dirty="0"/>
            <a:t>Data </a:t>
          </a:r>
        </a:p>
        <a:p>
          <a:r>
            <a:rPr lang="en-US" b="1" dirty="0"/>
            <a:t>Collection</a:t>
          </a:r>
        </a:p>
      </dgm:t>
    </dgm:pt>
    <dgm:pt modelId="{1E57EC79-3FA4-4635-AE45-66FE747FEF86}" type="parTrans" cxnId="{760AD754-F14B-427C-B123-CD4E475B3F99}">
      <dgm:prSet/>
      <dgm:spPr/>
      <dgm:t>
        <a:bodyPr/>
        <a:lstStyle/>
        <a:p>
          <a:endParaRPr lang="en-US" b="1"/>
        </a:p>
      </dgm:t>
    </dgm:pt>
    <dgm:pt modelId="{9F43481C-0FBA-4770-B166-1FC50369F73E}" type="sibTrans" cxnId="{760AD754-F14B-427C-B123-CD4E475B3F99}">
      <dgm:prSet/>
      <dgm:spPr/>
      <dgm:t>
        <a:bodyPr/>
        <a:lstStyle/>
        <a:p>
          <a:endParaRPr lang="en-US" b="1"/>
        </a:p>
      </dgm:t>
    </dgm:pt>
    <dgm:pt modelId="{40CA8DC5-F884-4839-929E-70BD84B20C9A}">
      <dgm:prSet phldrT="[Text]"/>
      <dgm:spPr/>
      <dgm:t>
        <a:bodyPr/>
        <a:lstStyle/>
        <a:p>
          <a:r>
            <a:rPr lang="en-US" b="1" dirty="0"/>
            <a:t>Data Analysis</a:t>
          </a:r>
        </a:p>
      </dgm:t>
    </dgm:pt>
    <dgm:pt modelId="{5C623FF0-BF9C-418E-9089-0365DFF8E7A6}" type="parTrans" cxnId="{641339CA-EA26-4F41-B728-B8CF7A5B0FEA}">
      <dgm:prSet/>
      <dgm:spPr/>
      <dgm:t>
        <a:bodyPr/>
        <a:lstStyle/>
        <a:p>
          <a:endParaRPr lang="en-US" b="1"/>
        </a:p>
      </dgm:t>
    </dgm:pt>
    <dgm:pt modelId="{A2F0EDBA-4F3E-4DD0-BDB8-F96F5C9DD982}" type="sibTrans" cxnId="{641339CA-EA26-4F41-B728-B8CF7A5B0FEA}">
      <dgm:prSet/>
      <dgm:spPr/>
      <dgm:t>
        <a:bodyPr/>
        <a:lstStyle/>
        <a:p>
          <a:endParaRPr lang="en-US" b="1"/>
        </a:p>
      </dgm:t>
    </dgm:pt>
    <dgm:pt modelId="{57E67A49-CD99-4B8F-8C9D-83B6F5DC6FDC}">
      <dgm:prSet phldrT="[Text]"/>
      <dgm:spPr/>
      <dgm:t>
        <a:bodyPr/>
        <a:lstStyle/>
        <a:p>
          <a:r>
            <a:rPr lang="en-US" b="1" dirty="0"/>
            <a:t>Validation/ Testing</a:t>
          </a:r>
        </a:p>
      </dgm:t>
    </dgm:pt>
    <dgm:pt modelId="{C84F0982-F7B2-454D-88DB-14A2E858A1AC}" type="parTrans" cxnId="{080DE80B-062D-4F4A-A108-AB68B94C5863}">
      <dgm:prSet/>
      <dgm:spPr/>
      <dgm:t>
        <a:bodyPr/>
        <a:lstStyle/>
        <a:p>
          <a:endParaRPr lang="en-US"/>
        </a:p>
      </dgm:t>
    </dgm:pt>
    <dgm:pt modelId="{F4148EDD-F673-42BF-86F5-D9CA06ECF034}" type="sibTrans" cxnId="{080DE80B-062D-4F4A-A108-AB68B94C5863}">
      <dgm:prSet/>
      <dgm:spPr/>
      <dgm:t>
        <a:bodyPr/>
        <a:lstStyle/>
        <a:p>
          <a:endParaRPr lang="en-US"/>
        </a:p>
      </dgm:t>
    </dgm:pt>
    <dgm:pt modelId="{CADEB735-A11C-4602-BE99-BB9ED494D78F}">
      <dgm:prSet phldrT="[Text]"/>
      <dgm:spPr/>
      <dgm:t>
        <a:bodyPr/>
        <a:lstStyle/>
        <a:p>
          <a:r>
            <a:rPr lang="en-US" b="1" dirty="0"/>
            <a:t>Data Preparation</a:t>
          </a:r>
        </a:p>
      </dgm:t>
    </dgm:pt>
    <dgm:pt modelId="{1DED0981-8189-4511-959C-841D42A4190B}" type="parTrans" cxnId="{D087E9C9-7097-4F97-91BC-53B3BCD03276}">
      <dgm:prSet/>
      <dgm:spPr/>
      <dgm:t>
        <a:bodyPr/>
        <a:lstStyle/>
        <a:p>
          <a:endParaRPr lang="en-US"/>
        </a:p>
      </dgm:t>
    </dgm:pt>
    <dgm:pt modelId="{9543A079-E7CA-4698-8FCF-E5809D6DB705}" type="sibTrans" cxnId="{D087E9C9-7097-4F97-91BC-53B3BCD03276}">
      <dgm:prSet/>
      <dgm:spPr/>
      <dgm:t>
        <a:bodyPr/>
        <a:lstStyle/>
        <a:p>
          <a:endParaRPr lang="en-US"/>
        </a:p>
      </dgm:t>
    </dgm:pt>
    <dgm:pt modelId="{E044567B-F8B5-487B-A436-DE179CCA2431}">
      <dgm:prSet phldrT="[Text]"/>
      <dgm:spPr/>
      <dgm:t>
        <a:bodyPr/>
        <a:lstStyle/>
        <a:p>
          <a:r>
            <a:rPr lang="en-US" b="1" dirty="0"/>
            <a:t>Predictive Modeling</a:t>
          </a:r>
        </a:p>
      </dgm:t>
    </dgm:pt>
    <dgm:pt modelId="{0433D01E-C492-4650-BB68-595694BB68BD}" type="parTrans" cxnId="{70F312F7-F4A3-425C-B669-F411BDE0F96C}">
      <dgm:prSet/>
      <dgm:spPr/>
      <dgm:t>
        <a:bodyPr/>
        <a:lstStyle/>
        <a:p>
          <a:endParaRPr lang="en-US"/>
        </a:p>
      </dgm:t>
    </dgm:pt>
    <dgm:pt modelId="{E18B42E7-BC28-4DEC-A580-6B9A2A30E4B8}" type="sibTrans" cxnId="{70F312F7-F4A3-425C-B669-F411BDE0F96C}">
      <dgm:prSet/>
      <dgm:spPr/>
      <dgm:t>
        <a:bodyPr/>
        <a:lstStyle/>
        <a:p>
          <a:endParaRPr lang="en-US"/>
        </a:p>
      </dgm:t>
    </dgm:pt>
    <dgm:pt modelId="{9D93A043-BF42-40BE-A1E6-69487CFEDFAC}">
      <dgm:prSet phldrT="[Text]"/>
      <dgm:spPr/>
      <dgm:t>
        <a:bodyPr/>
        <a:lstStyle/>
        <a:p>
          <a:r>
            <a:rPr lang="en-US" b="1" dirty="0"/>
            <a:t>Deployment/ Application</a:t>
          </a:r>
        </a:p>
      </dgm:t>
    </dgm:pt>
    <dgm:pt modelId="{4FEC9721-49E2-4971-95DF-AB9D93F0C031}" type="parTrans" cxnId="{2B4E86C4-1DE3-4EE6-B786-47C094B1EA0E}">
      <dgm:prSet/>
      <dgm:spPr/>
      <dgm:t>
        <a:bodyPr/>
        <a:lstStyle/>
        <a:p>
          <a:endParaRPr lang="en-US"/>
        </a:p>
      </dgm:t>
    </dgm:pt>
    <dgm:pt modelId="{DF17C38A-D8C7-4B31-B028-ED0AA4B3ABAA}" type="sibTrans" cxnId="{2B4E86C4-1DE3-4EE6-B786-47C094B1EA0E}">
      <dgm:prSet/>
      <dgm:spPr/>
      <dgm:t>
        <a:bodyPr/>
        <a:lstStyle/>
        <a:p>
          <a:endParaRPr lang="en-US"/>
        </a:p>
      </dgm:t>
    </dgm:pt>
    <dgm:pt modelId="{DC14B6A1-7CFF-4EFF-B180-5BA588162956}" type="pres">
      <dgm:prSet presAssocID="{D00429E6-38BA-4189-970C-96C8C54AB20F}" presName="compositeShape" presStyleCnt="0">
        <dgm:presLayoutVars>
          <dgm:chMax val="7"/>
          <dgm:dir/>
          <dgm:resizeHandles val="exact"/>
        </dgm:presLayoutVars>
      </dgm:prSet>
      <dgm:spPr/>
    </dgm:pt>
    <dgm:pt modelId="{A6655796-2308-4173-BE84-2392ED20C888}" type="pres">
      <dgm:prSet presAssocID="{D00429E6-38BA-4189-970C-96C8C54AB20F}" presName="wedge1" presStyleLbl="node1" presStyleIdx="0" presStyleCnt="7"/>
      <dgm:spPr/>
    </dgm:pt>
    <dgm:pt modelId="{E6227F7A-0DCB-4CF9-9805-90794CF3AA9A}" type="pres">
      <dgm:prSet presAssocID="{D00429E6-38BA-4189-970C-96C8C54AB20F}" presName="dummy1a" presStyleCnt="0"/>
      <dgm:spPr/>
    </dgm:pt>
    <dgm:pt modelId="{FBB0EEA8-A93D-4E18-AAC4-607795CE86FF}" type="pres">
      <dgm:prSet presAssocID="{D00429E6-38BA-4189-970C-96C8C54AB20F}" presName="dummy1b" presStyleCnt="0"/>
      <dgm:spPr/>
    </dgm:pt>
    <dgm:pt modelId="{263D19BE-6558-47DD-A853-04BD38A03838}" type="pres">
      <dgm:prSet presAssocID="{D00429E6-38BA-4189-970C-96C8C54AB20F}" presName="wedge1Tx" presStyleLbl="node1" presStyleIdx="0" presStyleCnt="7">
        <dgm:presLayoutVars>
          <dgm:chMax val="0"/>
          <dgm:chPref val="0"/>
          <dgm:bulletEnabled val="1"/>
        </dgm:presLayoutVars>
      </dgm:prSet>
      <dgm:spPr/>
    </dgm:pt>
    <dgm:pt modelId="{2077DE2B-F23F-4E13-A7CB-49E1505C64AA}" type="pres">
      <dgm:prSet presAssocID="{D00429E6-38BA-4189-970C-96C8C54AB20F}" presName="wedge2" presStyleLbl="node1" presStyleIdx="1" presStyleCnt="7"/>
      <dgm:spPr/>
    </dgm:pt>
    <dgm:pt modelId="{2AD18C36-E765-488E-ABC0-C2D76E87D54A}" type="pres">
      <dgm:prSet presAssocID="{D00429E6-38BA-4189-970C-96C8C54AB20F}" presName="dummy2a" presStyleCnt="0"/>
      <dgm:spPr/>
    </dgm:pt>
    <dgm:pt modelId="{E9241CD5-AFE5-4A6F-8A9E-DBE8401E7DFF}" type="pres">
      <dgm:prSet presAssocID="{D00429E6-38BA-4189-970C-96C8C54AB20F}" presName="dummy2b" presStyleCnt="0"/>
      <dgm:spPr/>
    </dgm:pt>
    <dgm:pt modelId="{4A2B134F-7CAE-4FD1-9CEF-9D4C6D860E84}" type="pres">
      <dgm:prSet presAssocID="{D00429E6-38BA-4189-970C-96C8C54AB20F}" presName="wedge2Tx" presStyleLbl="node1" presStyleIdx="1" presStyleCnt="7">
        <dgm:presLayoutVars>
          <dgm:chMax val="0"/>
          <dgm:chPref val="0"/>
          <dgm:bulletEnabled val="1"/>
        </dgm:presLayoutVars>
      </dgm:prSet>
      <dgm:spPr/>
    </dgm:pt>
    <dgm:pt modelId="{9C6DB8C2-0EF8-43A8-98DC-A25BAA442BBF}" type="pres">
      <dgm:prSet presAssocID="{D00429E6-38BA-4189-970C-96C8C54AB20F}" presName="wedge3" presStyleLbl="node1" presStyleIdx="2" presStyleCnt="7"/>
      <dgm:spPr/>
    </dgm:pt>
    <dgm:pt modelId="{9E3A830A-DD08-4935-A7A9-ED53C1B79D8E}" type="pres">
      <dgm:prSet presAssocID="{D00429E6-38BA-4189-970C-96C8C54AB20F}" presName="dummy3a" presStyleCnt="0"/>
      <dgm:spPr/>
    </dgm:pt>
    <dgm:pt modelId="{6A037252-5495-465C-992D-5031B47BC94B}" type="pres">
      <dgm:prSet presAssocID="{D00429E6-38BA-4189-970C-96C8C54AB20F}" presName="dummy3b" presStyleCnt="0"/>
      <dgm:spPr/>
    </dgm:pt>
    <dgm:pt modelId="{E12827B3-12C6-495A-9269-7989A8D98399}" type="pres">
      <dgm:prSet presAssocID="{D00429E6-38BA-4189-970C-96C8C54AB20F}" presName="wedge3Tx" presStyleLbl="node1" presStyleIdx="2" presStyleCnt="7">
        <dgm:presLayoutVars>
          <dgm:chMax val="0"/>
          <dgm:chPref val="0"/>
          <dgm:bulletEnabled val="1"/>
        </dgm:presLayoutVars>
      </dgm:prSet>
      <dgm:spPr/>
    </dgm:pt>
    <dgm:pt modelId="{71027EB2-0C5E-4EF6-9CED-0F271D5A8843}" type="pres">
      <dgm:prSet presAssocID="{D00429E6-38BA-4189-970C-96C8C54AB20F}" presName="wedge4" presStyleLbl="node1" presStyleIdx="3" presStyleCnt="7"/>
      <dgm:spPr/>
    </dgm:pt>
    <dgm:pt modelId="{F5F0F105-2689-44E4-984E-ABA2DCB18CE3}" type="pres">
      <dgm:prSet presAssocID="{D00429E6-38BA-4189-970C-96C8C54AB20F}" presName="dummy4a" presStyleCnt="0"/>
      <dgm:spPr/>
    </dgm:pt>
    <dgm:pt modelId="{40B4B2ED-8C13-485E-A3C8-54C43A409E4B}" type="pres">
      <dgm:prSet presAssocID="{D00429E6-38BA-4189-970C-96C8C54AB20F}" presName="dummy4b" presStyleCnt="0"/>
      <dgm:spPr/>
    </dgm:pt>
    <dgm:pt modelId="{D1D06508-DDAD-4787-AC2D-222F49DE56AB}" type="pres">
      <dgm:prSet presAssocID="{D00429E6-38BA-4189-970C-96C8C54AB20F}" presName="wedge4Tx" presStyleLbl="node1" presStyleIdx="3" presStyleCnt="7">
        <dgm:presLayoutVars>
          <dgm:chMax val="0"/>
          <dgm:chPref val="0"/>
          <dgm:bulletEnabled val="1"/>
        </dgm:presLayoutVars>
      </dgm:prSet>
      <dgm:spPr/>
    </dgm:pt>
    <dgm:pt modelId="{E8C3F84B-3950-4251-AA94-587DCB2A0C60}" type="pres">
      <dgm:prSet presAssocID="{D00429E6-38BA-4189-970C-96C8C54AB20F}" presName="wedge5" presStyleLbl="node1" presStyleIdx="4" presStyleCnt="7"/>
      <dgm:spPr/>
    </dgm:pt>
    <dgm:pt modelId="{C38943A0-4C5E-49EF-AAF2-0481ECA44958}" type="pres">
      <dgm:prSet presAssocID="{D00429E6-38BA-4189-970C-96C8C54AB20F}" presName="dummy5a" presStyleCnt="0"/>
      <dgm:spPr/>
    </dgm:pt>
    <dgm:pt modelId="{95AC3BA4-662D-4B24-A924-C0A175F1E623}" type="pres">
      <dgm:prSet presAssocID="{D00429E6-38BA-4189-970C-96C8C54AB20F}" presName="dummy5b" presStyleCnt="0"/>
      <dgm:spPr/>
    </dgm:pt>
    <dgm:pt modelId="{63DA3E9A-970B-44F7-85B9-41B17D82225B}" type="pres">
      <dgm:prSet presAssocID="{D00429E6-38BA-4189-970C-96C8C54AB20F}" presName="wedge5Tx" presStyleLbl="node1" presStyleIdx="4" presStyleCnt="7">
        <dgm:presLayoutVars>
          <dgm:chMax val="0"/>
          <dgm:chPref val="0"/>
          <dgm:bulletEnabled val="1"/>
        </dgm:presLayoutVars>
      </dgm:prSet>
      <dgm:spPr/>
    </dgm:pt>
    <dgm:pt modelId="{9FB17A66-CF21-4157-875C-A84CD4F98CF9}" type="pres">
      <dgm:prSet presAssocID="{D00429E6-38BA-4189-970C-96C8C54AB20F}" presName="wedge6" presStyleLbl="node1" presStyleIdx="5" presStyleCnt="7"/>
      <dgm:spPr/>
    </dgm:pt>
    <dgm:pt modelId="{190EC5AC-00C5-40E2-B921-5AA0314E84F8}" type="pres">
      <dgm:prSet presAssocID="{D00429E6-38BA-4189-970C-96C8C54AB20F}" presName="dummy6a" presStyleCnt="0"/>
      <dgm:spPr/>
    </dgm:pt>
    <dgm:pt modelId="{26515FAE-83D7-46F3-AA94-B2F947ED7F6F}" type="pres">
      <dgm:prSet presAssocID="{D00429E6-38BA-4189-970C-96C8C54AB20F}" presName="dummy6b" presStyleCnt="0"/>
      <dgm:spPr/>
    </dgm:pt>
    <dgm:pt modelId="{424249A5-D02A-4796-8EEB-78D011BD3439}" type="pres">
      <dgm:prSet presAssocID="{D00429E6-38BA-4189-970C-96C8C54AB20F}" presName="wedge6Tx" presStyleLbl="node1" presStyleIdx="5" presStyleCnt="7">
        <dgm:presLayoutVars>
          <dgm:chMax val="0"/>
          <dgm:chPref val="0"/>
          <dgm:bulletEnabled val="1"/>
        </dgm:presLayoutVars>
      </dgm:prSet>
      <dgm:spPr/>
    </dgm:pt>
    <dgm:pt modelId="{E29962AF-09E3-49B1-AB92-54B3419F6365}" type="pres">
      <dgm:prSet presAssocID="{D00429E6-38BA-4189-970C-96C8C54AB20F}" presName="wedge7" presStyleLbl="node1" presStyleIdx="6" presStyleCnt="7"/>
      <dgm:spPr/>
    </dgm:pt>
    <dgm:pt modelId="{487FD563-7C89-442E-8647-927114549B2F}" type="pres">
      <dgm:prSet presAssocID="{D00429E6-38BA-4189-970C-96C8C54AB20F}" presName="dummy7a" presStyleCnt="0"/>
      <dgm:spPr/>
    </dgm:pt>
    <dgm:pt modelId="{7C7953B2-5640-42DB-8D4D-E74658C82D91}" type="pres">
      <dgm:prSet presAssocID="{D00429E6-38BA-4189-970C-96C8C54AB20F}" presName="dummy7b" presStyleCnt="0"/>
      <dgm:spPr/>
    </dgm:pt>
    <dgm:pt modelId="{7F6A3CC4-A640-49D6-B016-BC9CA7323006}" type="pres">
      <dgm:prSet presAssocID="{D00429E6-38BA-4189-970C-96C8C54AB20F}" presName="wedge7Tx" presStyleLbl="node1" presStyleIdx="6" presStyleCnt="7">
        <dgm:presLayoutVars>
          <dgm:chMax val="0"/>
          <dgm:chPref val="0"/>
          <dgm:bulletEnabled val="1"/>
        </dgm:presLayoutVars>
      </dgm:prSet>
      <dgm:spPr/>
    </dgm:pt>
    <dgm:pt modelId="{B33948FC-F525-45DA-B8B0-D5EB313CB71C}" type="pres">
      <dgm:prSet presAssocID="{18F49146-5F7E-48B8-A28F-9C3A60223F6A}" presName="arrowWedge1" presStyleLbl="fgSibTrans2D1" presStyleIdx="0" presStyleCnt="7"/>
      <dgm:spPr/>
    </dgm:pt>
    <dgm:pt modelId="{D291A9D9-B77F-4A8E-A292-89B2682D29BC}" type="pres">
      <dgm:prSet presAssocID="{9F43481C-0FBA-4770-B166-1FC50369F73E}" presName="arrowWedge2" presStyleLbl="fgSibTrans2D1" presStyleIdx="1" presStyleCnt="7"/>
      <dgm:spPr/>
    </dgm:pt>
    <dgm:pt modelId="{F860A7CA-54FD-4A56-85A0-F8552DA038E4}" type="pres">
      <dgm:prSet presAssocID="{A2F0EDBA-4F3E-4DD0-BDB8-F96F5C9DD982}" presName="arrowWedge3" presStyleLbl="fgSibTrans2D1" presStyleIdx="2" presStyleCnt="7"/>
      <dgm:spPr/>
    </dgm:pt>
    <dgm:pt modelId="{A4C33512-EF25-4C03-B39E-EF502BD7D915}" type="pres">
      <dgm:prSet presAssocID="{9543A079-E7CA-4698-8FCF-E5809D6DB705}" presName="arrowWedge4" presStyleLbl="fgSibTrans2D1" presStyleIdx="3" presStyleCnt="7"/>
      <dgm:spPr/>
    </dgm:pt>
    <dgm:pt modelId="{A2AD7D43-5940-4CC8-A360-528F0066A9AE}" type="pres">
      <dgm:prSet presAssocID="{E18B42E7-BC28-4DEC-A580-6B9A2A30E4B8}" presName="arrowWedge5" presStyleLbl="fgSibTrans2D1" presStyleIdx="4" presStyleCnt="7"/>
      <dgm:spPr/>
    </dgm:pt>
    <dgm:pt modelId="{198870D9-0806-4BC6-A158-BBDBDC464A5F}" type="pres">
      <dgm:prSet presAssocID="{F4148EDD-F673-42BF-86F5-D9CA06ECF034}" presName="arrowWedge6" presStyleLbl="fgSibTrans2D1" presStyleIdx="5" presStyleCnt="7"/>
      <dgm:spPr/>
    </dgm:pt>
    <dgm:pt modelId="{09F49902-4D62-42E5-895C-BF5AAFAE499F}" type="pres">
      <dgm:prSet presAssocID="{DF17C38A-D8C7-4B31-B028-ED0AA4B3ABAA}" presName="arrowWedge7" presStyleLbl="fgSibTrans2D1" presStyleIdx="6" presStyleCnt="7"/>
      <dgm:spPr/>
    </dgm:pt>
  </dgm:ptLst>
  <dgm:cxnLst>
    <dgm:cxn modelId="{52D784D8-4C78-4449-9EDE-9B38242F8334}" type="presOf" srcId="{E044567B-F8B5-487B-A436-DE179CCA2431}" destId="{E8C3F84B-3950-4251-AA94-587DCB2A0C60}" srcOrd="0" destOrd="0" presId="urn:microsoft.com/office/officeart/2005/8/layout/cycle8"/>
    <dgm:cxn modelId="{70F312F7-F4A3-425C-B669-F411BDE0F96C}" srcId="{D00429E6-38BA-4189-970C-96C8C54AB20F}" destId="{E044567B-F8B5-487B-A436-DE179CCA2431}" srcOrd="4" destOrd="0" parTransId="{0433D01E-C492-4650-BB68-595694BB68BD}" sibTransId="{E18B42E7-BC28-4DEC-A580-6B9A2A30E4B8}"/>
    <dgm:cxn modelId="{760AD754-F14B-427C-B123-CD4E475B3F99}" srcId="{D00429E6-38BA-4189-970C-96C8C54AB20F}" destId="{BFBE2604-84E3-46F5-BC9A-3CE660476456}" srcOrd="1" destOrd="0" parTransId="{1E57EC79-3FA4-4635-AE45-66FE747FEF86}" sibTransId="{9F43481C-0FBA-4770-B166-1FC50369F73E}"/>
    <dgm:cxn modelId="{B01DE760-64F8-40BF-A963-60E31DAECE25}" type="presOf" srcId="{CADEB735-A11C-4602-BE99-BB9ED494D78F}" destId="{71027EB2-0C5E-4EF6-9CED-0F271D5A8843}" srcOrd="0" destOrd="0" presId="urn:microsoft.com/office/officeart/2005/8/layout/cycle8"/>
    <dgm:cxn modelId="{B893CDBC-594C-4019-86DE-58A1805CD5CD}" type="presOf" srcId="{C8CDFF83-595B-4C09-A120-FB58AB047E64}" destId="{263D19BE-6558-47DD-A853-04BD38A03838}" srcOrd="1" destOrd="0" presId="urn:microsoft.com/office/officeart/2005/8/layout/cycle8"/>
    <dgm:cxn modelId="{365012D0-E129-4094-A687-D088BB2BD173}" srcId="{D00429E6-38BA-4189-970C-96C8C54AB20F}" destId="{C8CDFF83-595B-4C09-A120-FB58AB047E64}" srcOrd="0" destOrd="0" parTransId="{AA1C694B-ACDB-4061-8D7E-ADA0A105F805}" sibTransId="{18F49146-5F7E-48B8-A28F-9C3A60223F6A}"/>
    <dgm:cxn modelId="{2B4E86C4-1DE3-4EE6-B786-47C094B1EA0E}" srcId="{D00429E6-38BA-4189-970C-96C8C54AB20F}" destId="{9D93A043-BF42-40BE-A1E6-69487CFEDFAC}" srcOrd="6" destOrd="0" parTransId="{4FEC9721-49E2-4971-95DF-AB9D93F0C031}" sibTransId="{DF17C38A-D8C7-4B31-B028-ED0AA4B3ABAA}"/>
    <dgm:cxn modelId="{2659C013-E9D3-4792-BFF2-F8FDF823561C}" type="presOf" srcId="{40CA8DC5-F884-4839-929E-70BD84B20C9A}" destId="{E12827B3-12C6-495A-9269-7989A8D98399}" srcOrd="1" destOrd="0" presId="urn:microsoft.com/office/officeart/2005/8/layout/cycle8"/>
    <dgm:cxn modelId="{77A12000-6656-415E-92EC-5C8086A861D0}" type="presOf" srcId="{BFBE2604-84E3-46F5-BC9A-3CE660476456}" destId="{2077DE2B-F23F-4E13-A7CB-49E1505C64AA}" srcOrd="0" destOrd="0" presId="urn:microsoft.com/office/officeart/2005/8/layout/cycle8"/>
    <dgm:cxn modelId="{C1D90100-E632-48F0-AB0C-5789E06172DF}" type="presOf" srcId="{CADEB735-A11C-4602-BE99-BB9ED494D78F}" destId="{D1D06508-DDAD-4787-AC2D-222F49DE56AB}" srcOrd="1" destOrd="0" presId="urn:microsoft.com/office/officeart/2005/8/layout/cycle8"/>
    <dgm:cxn modelId="{2FBDF650-3724-4D50-BEC3-72030444C9FB}" type="presOf" srcId="{57E67A49-CD99-4B8F-8C9D-83B6F5DC6FDC}" destId="{9FB17A66-CF21-4157-875C-A84CD4F98CF9}" srcOrd="0" destOrd="0" presId="urn:microsoft.com/office/officeart/2005/8/layout/cycle8"/>
    <dgm:cxn modelId="{CE0A645A-91EE-45A5-AFDE-A0316CB36A7E}" type="presOf" srcId="{D00429E6-38BA-4189-970C-96C8C54AB20F}" destId="{DC14B6A1-7CFF-4EFF-B180-5BA588162956}" srcOrd="0" destOrd="0" presId="urn:microsoft.com/office/officeart/2005/8/layout/cycle8"/>
    <dgm:cxn modelId="{D087E9C9-7097-4F97-91BC-53B3BCD03276}" srcId="{D00429E6-38BA-4189-970C-96C8C54AB20F}" destId="{CADEB735-A11C-4602-BE99-BB9ED494D78F}" srcOrd="3" destOrd="0" parTransId="{1DED0981-8189-4511-959C-841D42A4190B}" sibTransId="{9543A079-E7CA-4698-8FCF-E5809D6DB705}"/>
    <dgm:cxn modelId="{400DC2A3-B63D-4327-BA97-BD830008D007}" type="presOf" srcId="{40CA8DC5-F884-4839-929E-70BD84B20C9A}" destId="{9C6DB8C2-0EF8-43A8-98DC-A25BAA442BBF}" srcOrd="0" destOrd="0" presId="urn:microsoft.com/office/officeart/2005/8/layout/cycle8"/>
    <dgm:cxn modelId="{67A1D608-6307-49BC-97A1-C239174725FE}" type="presOf" srcId="{C8CDFF83-595B-4C09-A120-FB58AB047E64}" destId="{A6655796-2308-4173-BE84-2392ED20C888}" srcOrd="0" destOrd="0" presId="urn:microsoft.com/office/officeart/2005/8/layout/cycle8"/>
    <dgm:cxn modelId="{820BE518-8B2E-45C3-A326-6E77481A0933}" type="presOf" srcId="{E044567B-F8B5-487B-A436-DE179CCA2431}" destId="{63DA3E9A-970B-44F7-85B9-41B17D82225B}" srcOrd="1" destOrd="0" presId="urn:microsoft.com/office/officeart/2005/8/layout/cycle8"/>
    <dgm:cxn modelId="{ED5C9B1A-FB65-46AF-AF4C-E99E4846ED49}" type="presOf" srcId="{57E67A49-CD99-4B8F-8C9D-83B6F5DC6FDC}" destId="{424249A5-D02A-4796-8EEB-78D011BD3439}" srcOrd="1" destOrd="0" presId="urn:microsoft.com/office/officeart/2005/8/layout/cycle8"/>
    <dgm:cxn modelId="{080DE80B-062D-4F4A-A108-AB68B94C5863}" srcId="{D00429E6-38BA-4189-970C-96C8C54AB20F}" destId="{57E67A49-CD99-4B8F-8C9D-83B6F5DC6FDC}" srcOrd="5" destOrd="0" parTransId="{C84F0982-F7B2-454D-88DB-14A2E858A1AC}" sibTransId="{F4148EDD-F673-42BF-86F5-D9CA06ECF034}"/>
    <dgm:cxn modelId="{641339CA-EA26-4F41-B728-B8CF7A5B0FEA}" srcId="{D00429E6-38BA-4189-970C-96C8C54AB20F}" destId="{40CA8DC5-F884-4839-929E-70BD84B20C9A}" srcOrd="2" destOrd="0" parTransId="{5C623FF0-BF9C-418E-9089-0365DFF8E7A6}" sibTransId="{A2F0EDBA-4F3E-4DD0-BDB8-F96F5C9DD982}"/>
    <dgm:cxn modelId="{CE018B63-B2E2-49DF-902A-C51C0FDDFFFD}" type="presOf" srcId="{BFBE2604-84E3-46F5-BC9A-3CE660476456}" destId="{4A2B134F-7CAE-4FD1-9CEF-9D4C6D860E84}" srcOrd="1" destOrd="0" presId="urn:microsoft.com/office/officeart/2005/8/layout/cycle8"/>
    <dgm:cxn modelId="{AE151A97-F0F9-40A7-AE60-558A1948D280}" type="presOf" srcId="{9D93A043-BF42-40BE-A1E6-69487CFEDFAC}" destId="{E29962AF-09E3-49B1-AB92-54B3419F6365}" srcOrd="0" destOrd="0" presId="urn:microsoft.com/office/officeart/2005/8/layout/cycle8"/>
    <dgm:cxn modelId="{0E095BD4-1850-43C9-9952-C3DB84408F2F}" type="presOf" srcId="{9D93A043-BF42-40BE-A1E6-69487CFEDFAC}" destId="{7F6A3CC4-A640-49D6-B016-BC9CA7323006}" srcOrd="1" destOrd="0" presId="urn:microsoft.com/office/officeart/2005/8/layout/cycle8"/>
    <dgm:cxn modelId="{1B6BFCFE-C012-4641-A579-4D57E36B1B3D}" type="presParOf" srcId="{DC14B6A1-7CFF-4EFF-B180-5BA588162956}" destId="{A6655796-2308-4173-BE84-2392ED20C888}" srcOrd="0" destOrd="0" presId="urn:microsoft.com/office/officeart/2005/8/layout/cycle8"/>
    <dgm:cxn modelId="{EBF797A9-3B75-4087-8689-1AF1AF43F3C0}" type="presParOf" srcId="{DC14B6A1-7CFF-4EFF-B180-5BA588162956}" destId="{E6227F7A-0DCB-4CF9-9805-90794CF3AA9A}" srcOrd="1" destOrd="0" presId="urn:microsoft.com/office/officeart/2005/8/layout/cycle8"/>
    <dgm:cxn modelId="{8546F5AF-A462-474A-94B5-6DE7D4E578AC}" type="presParOf" srcId="{DC14B6A1-7CFF-4EFF-B180-5BA588162956}" destId="{FBB0EEA8-A93D-4E18-AAC4-607795CE86FF}" srcOrd="2" destOrd="0" presId="urn:microsoft.com/office/officeart/2005/8/layout/cycle8"/>
    <dgm:cxn modelId="{FDF58119-AF8B-42B6-A1D9-01C2580228EF}" type="presParOf" srcId="{DC14B6A1-7CFF-4EFF-B180-5BA588162956}" destId="{263D19BE-6558-47DD-A853-04BD38A03838}" srcOrd="3" destOrd="0" presId="urn:microsoft.com/office/officeart/2005/8/layout/cycle8"/>
    <dgm:cxn modelId="{E17CD501-3BBE-41C0-942B-6FAA6F298CBC}" type="presParOf" srcId="{DC14B6A1-7CFF-4EFF-B180-5BA588162956}" destId="{2077DE2B-F23F-4E13-A7CB-49E1505C64AA}" srcOrd="4" destOrd="0" presId="urn:microsoft.com/office/officeart/2005/8/layout/cycle8"/>
    <dgm:cxn modelId="{21A15175-7049-45CF-AC71-078EAB3EA6C7}" type="presParOf" srcId="{DC14B6A1-7CFF-4EFF-B180-5BA588162956}" destId="{2AD18C36-E765-488E-ABC0-C2D76E87D54A}" srcOrd="5" destOrd="0" presId="urn:microsoft.com/office/officeart/2005/8/layout/cycle8"/>
    <dgm:cxn modelId="{8407337C-CEDB-452E-A4AA-DBA2FDD51272}" type="presParOf" srcId="{DC14B6A1-7CFF-4EFF-B180-5BA588162956}" destId="{E9241CD5-AFE5-4A6F-8A9E-DBE8401E7DFF}" srcOrd="6" destOrd="0" presId="urn:microsoft.com/office/officeart/2005/8/layout/cycle8"/>
    <dgm:cxn modelId="{AB6CCC1C-DC93-4A71-9CF0-5D590FE79301}" type="presParOf" srcId="{DC14B6A1-7CFF-4EFF-B180-5BA588162956}" destId="{4A2B134F-7CAE-4FD1-9CEF-9D4C6D860E84}" srcOrd="7" destOrd="0" presId="urn:microsoft.com/office/officeart/2005/8/layout/cycle8"/>
    <dgm:cxn modelId="{698507F4-0C31-46CD-8008-6552D4678B3C}" type="presParOf" srcId="{DC14B6A1-7CFF-4EFF-B180-5BA588162956}" destId="{9C6DB8C2-0EF8-43A8-98DC-A25BAA442BBF}" srcOrd="8" destOrd="0" presId="urn:microsoft.com/office/officeart/2005/8/layout/cycle8"/>
    <dgm:cxn modelId="{BE91CF23-17CA-4F47-BA46-A5297DD3B074}" type="presParOf" srcId="{DC14B6A1-7CFF-4EFF-B180-5BA588162956}" destId="{9E3A830A-DD08-4935-A7A9-ED53C1B79D8E}" srcOrd="9" destOrd="0" presId="urn:microsoft.com/office/officeart/2005/8/layout/cycle8"/>
    <dgm:cxn modelId="{25449044-7405-4792-A861-F439B5584AB0}" type="presParOf" srcId="{DC14B6A1-7CFF-4EFF-B180-5BA588162956}" destId="{6A037252-5495-465C-992D-5031B47BC94B}" srcOrd="10" destOrd="0" presId="urn:microsoft.com/office/officeart/2005/8/layout/cycle8"/>
    <dgm:cxn modelId="{AC5A1D0D-4A7C-4879-BABF-F7CB49013034}" type="presParOf" srcId="{DC14B6A1-7CFF-4EFF-B180-5BA588162956}" destId="{E12827B3-12C6-495A-9269-7989A8D98399}" srcOrd="11" destOrd="0" presId="urn:microsoft.com/office/officeart/2005/8/layout/cycle8"/>
    <dgm:cxn modelId="{E24D1FD3-8315-4721-9932-46AF31CA7E32}" type="presParOf" srcId="{DC14B6A1-7CFF-4EFF-B180-5BA588162956}" destId="{71027EB2-0C5E-4EF6-9CED-0F271D5A8843}" srcOrd="12" destOrd="0" presId="urn:microsoft.com/office/officeart/2005/8/layout/cycle8"/>
    <dgm:cxn modelId="{3DA2D347-74BB-4A20-AF5F-4417D08B8CC5}" type="presParOf" srcId="{DC14B6A1-7CFF-4EFF-B180-5BA588162956}" destId="{F5F0F105-2689-44E4-984E-ABA2DCB18CE3}" srcOrd="13" destOrd="0" presId="urn:microsoft.com/office/officeart/2005/8/layout/cycle8"/>
    <dgm:cxn modelId="{A4A44BA5-54CB-4AC3-9881-6A078C4F68D5}" type="presParOf" srcId="{DC14B6A1-7CFF-4EFF-B180-5BA588162956}" destId="{40B4B2ED-8C13-485E-A3C8-54C43A409E4B}" srcOrd="14" destOrd="0" presId="urn:microsoft.com/office/officeart/2005/8/layout/cycle8"/>
    <dgm:cxn modelId="{81557A62-4FE0-4596-BDDB-8AB483F8880E}" type="presParOf" srcId="{DC14B6A1-7CFF-4EFF-B180-5BA588162956}" destId="{D1D06508-DDAD-4787-AC2D-222F49DE56AB}" srcOrd="15" destOrd="0" presId="urn:microsoft.com/office/officeart/2005/8/layout/cycle8"/>
    <dgm:cxn modelId="{EE75D5CF-3458-4C03-9F2C-96C88024F456}" type="presParOf" srcId="{DC14B6A1-7CFF-4EFF-B180-5BA588162956}" destId="{E8C3F84B-3950-4251-AA94-587DCB2A0C60}" srcOrd="16" destOrd="0" presId="urn:microsoft.com/office/officeart/2005/8/layout/cycle8"/>
    <dgm:cxn modelId="{B00651F1-50A1-4D95-A24F-6926DBD9D79A}" type="presParOf" srcId="{DC14B6A1-7CFF-4EFF-B180-5BA588162956}" destId="{C38943A0-4C5E-49EF-AAF2-0481ECA44958}" srcOrd="17" destOrd="0" presId="urn:microsoft.com/office/officeart/2005/8/layout/cycle8"/>
    <dgm:cxn modelId="{F5A3A6D3-7D28-494D-BDCB-10A74BF258B4}" type="presParOf" srcId="{DC14B6A1-7CFF-4EFF-B180-5BA588162956}" destId="{95AC3BA4-662D-4B24-A924-C0A175F1E623}" srcOrd="18" destOrd="0" presId="urn:microsoft.com/office/officeart/2005/8/layout/cycle8"/>
    <dgm:cxn modelId="{F3CAC34C-674E-4143-B1C0-D93CE4DED175}" type="presParOf" srcId="{DC14B6A1-7CFF-4EFF-B180-5BA588162956}" destId="{63DA3E9A-970B-44F7-85B9-41B17D82225B}" srcOrd="19" destOrd="0" presId="urn:microsoft.com/office/officeart/2005/8/layout/cycle8"/>
    <dgm:cxn modelId="{CF3E135A-27A0-4DD8-B812-2CFD88F961D2}" type="presParOf" srcId="{DC14B6A1-7CFF-4EFF-B180-5BA588162956}" destId="{9FB17A66-CF21-4157-875C-A84CD4F98CF9}" srcOrd="20" destOrd="0" presId="urn:microsoft.com/office/officeart/2005/8/layout/cycle8"/>
    <dgm:cxn modelId="{9D630E5D-53FF-4C30-BC97-8D0720FADB26}" type="presParOf" srcId="{DC14B6A1-7CFF-4EFF-B180-5BA588162956}" destId="{190EC5AC-00C5-40E2-B921-5AA0314E84F8}" srcOrd="21" destOrd="0" presId="urn:microsoft.com/office/officeart/2005/8/layout/cycle8"/>
    <dgm:cxn modelId="{3E7D7245-2253-4FA4-A517-466D4C65B320}" type="presParOf" srcId="{DC14B6A1-7CFF-4EFF-B180-5BA588162956}" destId="{26515FAE-83D7-46F3-AA94-B2F947ED7F6F}" srcOrd="22" destOrd="0" presId="urn:microsoft.com/office/officeart/2005/8/layout/cycle8"/>
    <dgm:cxn modelId="{4E1B59AA-5B7B-412F-A406-24DF67EC687B}" type="presParOf" srcId="{DC14B6A1-7CFF-4EFF-B180-5BA588162956}" destId="{424249A5-D02A-4796-8EEB-78D011BD3439}" srcOrd="23" destOrd="0" presId="urn:microsoft.com/office/officeart/2005/8/layout/cycle8"/>
    <dgm:cxn modelId="{F90EC1AB-D60F-496C-BC71-27D35003A97E}" type="presParOf" srcId="{DC14B6A1-7CFF-4EFF-B180-5BA588162956}" destId="{E29962AF-09E3-49B1-AB92-54B3419F6365}" srcOrd="24" destOrd="0" presId="urn:microsoft.com/office/officeart/2005/8/layout/cycle8"/>
    <dgm:cxn modelId="{608304D0-3F56-4C50-A0B9-7C9CCDB6E7AF}" type="presParOf" srcId="{DC14B6A1-7CFF-4EFF-B180-5BA588162956}" destId="{487FD563-7C89-442E-8647-927114549B2F}" srcOrd="25" destOrd="0" presId="urn:microsoft.com/office/officeart/2005/8/layout/cycle8"/>
    <dgm:cxn modelId="{42C314DC-990E-4C00-9C94-985AF4F05CC4}" type="presParOf" srcId="{DC14B6A1-7CFF-4EFF-B180-5BA588162956}" destId="{7C7953B2-5640-42DB-8D4D-E74658C82D91}" srcOrd="26" destOrd="0" presId="urn:microsoft.com/office/officeart/2005/8/layout/cycle8"/>
    <dgm:cxn modelId="{37361724-F140-4C46-B375-ECF503F8EE84}" type="presParOf" srcId="{DC14B6A1-7CFF-4EFF-B180-5BA588162956}" destId="{7F6A3CC4-A640-49D6-B016-BC9CA7323006}" srcOrd="27" destOrd="0" presId="urn:microsoft.com/office/officeart/2005/8/layout/cycle8"/>
    <dgm:cxn modelId="{1E6DD4F2-E6D2-4C0C-B56A-1559D2258CA7}" type="presParOf" srcId="{DC14B6A1-7CFF-4EFF-B180-5BA588162956}" destId="{B33948FC-F525-45DA-B8B0-D5EB313CB71C}" srcOrd="28" destOrd="0" presId="urn:microsoft.com/office/officeart/2005/8/layout/cycle8"/>
    <dgm:cxn modelId="{2DBAABFB-F7F8-4190-B688-03243EE8BF33}" type="presParOf" srcId="{DC14B6A1-7CFF-4EFF-B180-5BA588162956}" destId="{D291A9D9-B77F-4A8E-A292-89B2682D29BC}" srcOrd="29" destOrd="0" presId="urn:microsoft.com/office/officeart/2005/8/layout/cycle8"/>
    <dgm:cxn modelId="{3608E30F-3CFD-4A6A-8902-7EF42218EE69}" type="presParOf" srcId="{DC14B6A1-7CFF-4EFF-B180-5BA588162956}" destId="{F860A7CA-54FD-4A56-85A0-F8552DA038E4}" srcOrd="30" destOrd="0" presId="urn:microsoft.com/office/officeart/2005/8/layout/cycle8"/>
    <dgm:cxn modelId="{486E708C-4CCB-452F-A53E-31D04F6AF8D0}" type="presParOf" srcId="{DC14B6A1-7CFF-4EFF-B180-5BA588162956}" destId="{A4C33512-EF25-4C03-B39E-EF502BD7D915}" srcOrd="31" destOrd="0" presId="urn:microsoft.com/office/officeart/2005/8/layout/cycle8"/>
    <dgm:cxn modelId="{1DBF22DB-BC79-4D2E-98EE-AA2E9CA3D0C5}" type="presParOf" srcId="{DC14B6A1-7CFF-4EFF-B180-5BA588162956}" destId="{A2AD7D43-5940-4CC8-A360-528F0066A9AE}" srcOrd="32" destOrd="0" presId="urn:microsoft.com/office/officeart/2005/8/layout/cycle8"/>
    <dgm:cxn modelId="{2039D3AF-103C-41DE-8969-F306B30B8FE4}" type="presParOf" srcId="{DC14B6A1-7CFF-4EFF-B180-5BA588162956}" destId="{198870D9-0806-4BC6-A158-BBDBDC464A5F}" srcOrd="33" destOrd="0" presId="urn:microsoft.com/office/officeart/2005/8/layout/cycle8"/>
    <dgm:cxn modelId="{F53C710E-D770-4006-870B-CE3E0FE5E90F}" type="presParOf" srcId="{DC14B6A1-7CFF-4EFF-B180-5BA588162956}" destId="{09F49902-4D62-42E5-895C-BF5AAFAE499F}"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79CC8E-41EC-4B55-A1F9-9AF9D3EA9EF3}" type="doc">
      <dgm:prSet loTypeId="urn:microsoft.com/office/officeart/2005/8/layout/chart3" loCatId="cycle" qsTypeId="urn:microsoft.com/office/officeart/2005/8/quickstyle/simple1" qsCatId="simple" csTypeId="urn:microsoft.com/office/officeart/2005/8/colors/accent0_3" csCatId="mainScheme" phldr="1"/>
      <dgm:spPr/>
    </dgm:pt>
    <dgm:pt modelId="{9CAF78CA-18E8-4DF3-B0F0-0C675C6D4123}">
      <dgm:prSet phldrT="[Text]" custT="1"/>
      <dgm:spPr/>
      <dgm:t>
        <a:bodyPr/>
        <a:lstStyle/>
        <a:p>
          <a:endParaRPr lang="en-US" sz="1000" b="1" dirty="0">
            <a:solidFill>
              <a:srgbClr val="FFFF00"/>
            </a:solidFill>
          </a:endParaRPr>
        </a:p>
        <a:p>
          <a:endParaRPr lang="en-US" sz="1000" b="1" dirty="0">
            <a:solidFill>
              <a:srgbClr val="FFFF00"/>
            </a:solidFill>
          </a:endParaRPr>
        </a:p>
        <a:p>
          <a:endParaRPr lang="en-US" sz="1000" b="1" dirty="0">
            <a:solidFill>
              <a:srgbClr val="FFFF00"/>
            </a:solidFill>
          </a:endParaRPr>
        </a:p>
      </dgm:t>
    </dgm:pt>
    <dgm:pt modelId="{8F52B68B-EA15-4D2A-AACE-E7B5A3129251}" type="parTrans" cxnId="{B1CEDB24-0E19-4024-BBFB-8326D5EF466D}">
      <dgm:prSet/>
      <dgm:spPr/>
      <dgm:t>
        <a:bodyPr/>
        <a:lstStyle/>
        <a:p>
          <a:endParaRPr lang="en-US" sz="1800" b="1">
            <a:solidFill>
              <a:srgbClr val="FFFF00"/>
            </a:solidFill>
          </a:endParaRPr>
        </a:p>
      </dgm:t>
    </dgm:pt>
    <dgm:pt modelId="{E68E25E7-F575-467F-AC3C-9903653D2E67}" type="sibTrans" cxnId="{B1CEDB24-0E19-4024-BBFB-8326D5EF466D}">
      <dgm:prSet/>
      <dgm:spPr/>
      <dgm:t>
        <a:bodyPr/>
        <a:lstStyle/>
        <a:p>
          <a:endParaRPr lang="en-US" sz="1800" b="1">
            <a:solidFill>
              <a:srgbClr val="FFFF00"/>
            </a:solidFill>
          </a:endParaRPr>
        </a:p>
      </dgm:t>
    </dgm:pt>
    <dgm:pt modelId="{90DDF2B6-BEBD-46CF-9852-49CB33B6B533}">
      <dgm:prSet phldrT="[Text]" custT="1"/>
      <dgm:spPr/>
      <dgm:t>
        <a:bodyPr/>
        <a:lstStyle/>
        <a:p>
          <a:endParaRPr lang="en-US" sz="1200" b="1" dirty="0">
            <a:solidFill>
              <a:srgbClr val="FFFF00"/>
            </a:solidFill>
          </a:endParaRPr>
        </a:p>
        <a:p>
          <a:r>
            <a:rPr lang="en-US" sz="1600" b="1" dirty="0">
              <a:solidFill>
                <a:srgbClr val="FFFF00"/>
              </a:solidFill>
            </a:rPr>
            <a:t>AI</a:t>
          </a:r>
        </a:p>
      </dgm:t>
    </dgm:pt>
    <dgm:pt modelId="{0248EB18-4FBC-49BC-89D8-4000A11FAF04}" type="parTrans" cxnId="{F3F59C2C-6CDF-4909-AAB5-31E79E75684A}">
      <dgm:prSet/>
      <dgm:spPr/>
      <dgm:t>
        <a:bodyPr/>
        <a:lstStyle/>
        <a:p>
          <a:endParaRPr lang="en-US" sz="1800" b="1">
            <a:solidFill>
              <a:srgbClr val="FFFF00"/>
            </a:solidFill>
          </a:endParaRPr>
        </a:p>
      </dgm:t>
    </dgm:pt>
    <dgm:pt modelId="{B88908ED-5EB8-4DE6-822F-2209A8C13ED9}" type="sibTrans" cxnId="{F3F59C2C-6CDF-4909-AAB5-31E79E75684A}">
      <dgm:prSet/>
      <dgm:spPr/>
      <dgm:t>
        <a:bodyPr/>
        <a:lstStyle/>
        <a:p>
          <a:endParaRPr lang="en-US" sz="1800" b="1">
            <a:solidFill>
              <a:srgbClr val="FFFF00"/>
            </a:solidFill>
          </a:endParaRPr>
        </a:p>
      </dgm:t>
    </dgm:pt>
    <dgm:pt modelId="{A8FAA5D4-FE8D-41F6-88C5-4C4036C0B328}">
      <dgm:prSet phldrT="[Text]" custT="1"/>
      <dgm:spPr/>
      <dgm:t>
        <a:bodyPr vert="horz"/>
        <a:lstStyle/>
        <a:p>
          <a:endParaRPr lang="en-US" sz="1000" b="1" dirty="0">
            <a:solidFill>
              <a:srgbClr val="FFFF00"/>
            </a:solidFill>
          </a:endParaRPr>
        </a:p>
        <a:p>
          <a:endParaRPr lang="en-US" sz="900" b="1" dirty="0">
            <a:solidFill>
              <a:srgbClr val="FFFF00"/>
            </a:solidFill>
          </a:endParaRPr>
        </a:p>
        <a:p>
          <a:endParaRPr lang="en-US" sz="900" b="1" dirty="0">
            <a:solidFill>
              <a:srgbClr val="FFFF00"/>
            </a:solidFill>
          </a:endParaRPr>
        </a:p>
      </dgm:t>
    </dgm:pt>
    <dgm:pt modelId="{79CD41F0-F709-407F-9F2A-28406EFD5C9F}" type="parTrans" cxnId="{3A81C5ED-368D-4023-9E2B-2E4B210FFA24}">
      <dgm:prSet/>
      <dgm:spPr/>
      <dgm:t>
        <a:bodyPr/>
        <a:lstStyle/>
        <a:p>
          <a:endParaRPr lang="en-US" sz="1800" b="1">
            <a:solidFill>
              <a:srgbClr val="FFFF00"/>
            </a:solidFill>
          </a:endParaRPr>
        </a:p>
      </dgm:t>
    </dgm:pt>
    <dgm:pt modelId="{25D29610-4B61-4DA1-9276-9D73B7CF5EDF}" type="sibTrans" cxnId="{3A81C5ED-368D-4023-9E2B-2E4B210FFA24}">
      <dgm:prSet/>
      <dgm:spPr/>
      <dgm:t>
        <a:bodyPr/>
        <a:lstStyle/>
        <a:p>
          <a:endParaRPr lang="en-US" sz="1800" b="1">
            <a:solidFill>
              <a:srgbClr val="FFFF00"/>
            </a:solidFill>
          </a:endParaRPr>
        </a:p>
      </dgm:t>
    </dgm:pt>
    <dgm:pt modelId="{26982F72-228A-41C0-BAA8-EE4C0560492A}" type="pres">
      <dgm:prSet presAssocID="{7479CC8E-41EC-4B55-A1F9-9AF9D3EA9EF3}" presName="compositeShape" presStyleCnt="0">
        <dgm:presLayoutVars>
          <dgm:chMax val="7"/>
          <dgm:dir/>
          <dgm:resizeHandles val="exact"/>
        </dgm:presLayoutVars>
      </dgm:prSet>
      <dgm:spPr/>
    </dgm:pt>
    <dgm:pt modelId="{B3EAE8F2-FA0F-4458-8F54-FB3C593BB302}" type="pres">
      <dgm:prSet presAssocID="{7479CC8E-41EC-4B55-A1F9-9AF9D3EA9EF3}" presName="wedge1" presStyleLbl="node1" presStyleIdx="0" presStyleCnt="3" custLinFactNeighborX="-4997" custLinFactNeighborY="2987"/>
      <dgm:spPr/>
    </dgm:pt>
    <dgm:pt modelId="{6068AE74-8833-421E-8FFB-68D46ADB92B6}" type="pres">
      <dgm:prSet presAssocID="{7479CC8E-41EC-4B55-A1F9-9AF9D3EA9EF3}" presName="wedge1Tx" presStyleLbl="node1" presStyleIdx="0" presStyleCnt="3">
        <dgm:presLayoutVars>
          <dgm:chMax val="0"/>
          <dgm:chPref val="0"/>
          <dgm:bulletEnabled val="1"/>
        </dgm:presLayoutVars>
      </dgm:prSet>
      <dgm:spPr/>
    </dgm:pt>
    <dgm:pt modelId="{FF4DD233-6E0C-4C3D-9CF6-D628689E9729}" type="pres">
      <dgm:prSet presAssocID="{7479CC8E-41EC-4B55-A1F9-9AF9D3EA9EF3}" presName="wedge2" presStyleLbl="node1" presStyleIdx="1" presStyleCnt="3"/>
      <dgm:spPr/>
    </dgm:pt>
    <dgm:pt modelId="{415DC33A-D152-44D1-8649-3E06AD800188}" type="pres">
      <dgm:prSet presAssocID="{7479CC8E-41EC-4B55-A1F9-9AF9D3EA9EF3}" presName="wedge2Tx" presStyleLbl="node1" presStyleIdx="1" presStyleCnt="3">
        <dgm:presLayoutVars>
          <dgm:chMax val="0"/>
          <dgm:chPref val="0"/>
          <dgm:bulletEnabled val="1"/>
        </dgm:presLayoutVars>
      </dgm:prSet>
      <dgm:spPr/>
    </dgm:pt>
    <dgm:pt modelId="{3988A813-3DBE-43FF-B2B6-CA90FD3B22FA}" type="pres">
      <dgm:prSet presAssocID="{7479CC8E-41EC-4B55-A1F9-9AF9D3EA9EF3}" presName="wedge3" presStyleLbl="node1" presStyleIdx="2" presStyleCnt="3"/>
      <dgm:spPr/>
    </dgm:pt>
    <dgm:pt modelId="{AA3EE830-671C-475E-87A5-CA3E828195AE}" type="pres">
      <dgm:prSet presAssocID="{7479CC8E-41EC-4B55-A1F9-9AF9D3EA9EF3}" presName="wedge3Tx" presStyleLbl="node1" presStyleIdx="2" presStyleCnt="3">
        <dgm:presLayoutVars>
          <dgm:chMax val="0"/>
          <dgm:chPref val="0"/>
          <dgm:bulletEnabled val="1"/>
        </dgm:presLayoutVars>
      </dgm:prSet>
      <dgm:spPr/>
    </dgm:pt>
  </dgm:ptLst>
  <dgm:cxnLst>
    <dgm:cxn modelId="{B1CEDB24-0E19-4024-BBFB-8326D5EF466D}" srcId="{7479CC8E-41EC-4B55-A1F9-9AF9D3EA9EF3}" destId="{9CAF78CA-18E8-4DF3-B0F0-0C675C6D4123}" srcOrd="0" destOrd="0" parTransId="{8F52B68B-EA15-4D2A-AACE-E7B5A3129251}" sibTransId="{E68E25E7-F575-467F-AC3C-9903653D2E67}"/>
    <dgm:cxn modelId="{FD363560-2F8F-4E9B-9646-B465FDC6FB11}" type="presOf" srcId="{A8FAA5D4-FE8D-41F6-88C5-4C4036C0B328}" destId="{AA3EE830-671C-475E-87A5-CA3E828195AE}" srcOrd="1" destOrd="0" presId="urn:microsoft.com/office/officeart/2005/8/layout/chart3"/>
    <dgm:cxn modelId="{9062D24D-785A-40B7-88B4-7D58C94C90B3}" type="presOf" srcId="{9CAF78CA-18E8-4DF3-B0F0-0C675C6D4123}" destId="{6068AE74-8833-421E-8FFB-68D46ADB92B6}" srcOrd="1" destOrd="0" presId="urn:microsoft.com/office/officeart/2005/8/layout/chart3"/>
    <dgm:cxn modelId="{F3F59C2C-6CDF-4909-AAB5-31E79E75684A}" srcId="{7479CC8E-41EC-4B55-A1F9-9AF9D3EA9EF3}" destId="{90DDF2B6-BEBD-46CF-9852-49CB33B6B533}" srcOrd="1" destOrd="0" parTransId="{0248EB18-4FBC-49BC-89D8-4000A11FAF04}" sibTransId="{B88908ED-5EB8-4DE6-822F-2209A8C13ED9}"/>
    <dgm:cxn modelId="{3A81C5ED-368D-4023-9E2B-2E4B210FFA24}" srcId="{7479CC8E-41EC-4B55-A1F9-9AF9D3EA9EF3}" destId="{A8FAA5D4-FE8D-41F6-88C5-4C4036C0B328}" srcOrd="2" destOrd="0" parTransId="{79CD41F0-F709-407F-9F2A-28406EFD5C9F}" sibTransId="{25D29610-4B61-4DA1-9276-9D73B7CF5EDF}"/>
    <dgm:cxn modelId="{FEE35270-73A4-45B4-A990-0A66D4F80D54}" type="presOf" srcId="{7479CC8E-41EC-4B55-A1F9-9AF9D3EA9EF3}" destId="{26982F72-228A-41C0-BAA8-EE4C0560492A}" srcOrd="0" destOrd="0" presId="urn:microsoft.com/office/officeart/2005/8/layout/chart3"/>
    <dgm:cxn modelId="{4AFB7DE4-A974-40A3-B9F4-B7EC82AF9379}" type="presOf" srcId="{90DDF2B6-BEBD-46CF-9852-49CB33B6B533}" destId="{FF4DD233-6E0C-4C3D-9CF6-D628689E9729}" srcOrd="0" destOrd="0" presId="urn:microsoft.com/office/officeart/2005/8/layout/chart3"/>
    <dgm:cxn modelId="{D409CE43-515B-407A-83C6-3A657F05D0A2}" type="presOf" srcId="{A8FAA5D4-FE8D-41F6-88C5-4C4036C0B328}" destId="{3988A813-3DBE-43FF-B2B6-CA90FD3B22FA}" srcOrd="0" destOrd="0" presId="urn:microsoft.com/office/officeart/2005/8/layout/chart3"/>
    <dgm:cxn modelId="{E8421A46-C444-41EC-A495-13EB5C3EE6FB}" type="presOf" srcId="{9CAF78CA-18E8-4DF3-B0F0-0C675C6D4123}" destId="{B3EAE8F2-FA0F-4458-8F54-FB3C593BB302}" srcOrd="0" destOrd="0" presId="urn:microsoft.com/office/officeart/2005/8/layout/chart3"/>
    <dgm:cxn modelId="{086F2C9A-FA6E-4195-A370-787C70ABC64B}" type="presOf" srcId="{90DDF2B6-BEBD-46CF-9852-49CB33B6B533}" destId="{415DC33A-D152-44D1-8649-3E06AD800188}" srcOrd="1" destOrd="0" presId="urn:microsoft.com/office/officeart/2005/8/layout/chart3"/>
    <dgm:cxn modelId="{6DC666F3-64B6-4B36-94D6-CB1E539EC2F6}" type="presParOf" srcId="{26982F72-228A-41C0-BAA8-EE4C0560492A}" destId="{B3EAE8F2-FA0F-4458-8F54-FB3C593BB302}" srcOrd="0" destOrd="0" presId="urn:microsoft.com/office/officeart/2005/8/layout/chart3"/>
    <dgm:cxn modelId="{C5316D9F-BB96-4EA5-A44D-04799B08A31D}" type="presParOf" srcId="{26982F72-228A-41C0-BAA8-EE4C0560492A}" destId="{6068AE74-8833-421E-8FFB-68D46ADB92B6}" srcOrd="1" destOrd="0" presId="urn:microsoft.com/office/officeart/2005/8/layout/chart3"/>
    <dgm:cxn modelId="{45F51E35-EE39-45E1-8A63-9CC580D75D38}" type="presParOf" srcId="{26982F72-228A-41C0-BAA8-EE4C0560492A}" destId="{FF4DD233-6E0C-4C3D-9CF6-D628689E9729}" srcOrd="2" destOrd="0" presId="urn:microsoft.com/office/officeart/2005/8/layout/chart3"/>
    <dgm:cxn modelId="{768082EC-95ED-4EEF-AA84-C6F7C8E53DFC}" type="presParOf" srcId="{26982F72-228A-41C0-BAA8-EE4C0560492A}" destId="{415DC33A-D152-44D1-8649-3E06AD800188}" srcOrd="3" destOrd="0" presId="urn:microsoft.com/office/officeart/2005/8/layout/chart3"/>
    <dgm:cxn modelId="{AFCB1409-6DCB-4815-9219-CE1B3A43F0A0}" type="presParOf" srcId="{26982F72-228A-41C0-BAA8-EE4C0560492A}" destId="{3988A813-3DBE-43FF-B2B6-CA90FD3B22FA}" srcOrd="4" destOrd="0" presId="urn:microsoft.com/office/officeart/2005/8/layout/chart3"/>
    <dgm:cxn modelId="{9B575732-33E7-41B8-A648-56C4BF69BAC9}" type="presParOf" srcId="{26982F72-228A-41C0-BAA8-EE4C0560492A}" destId="{AA3EE830-671C-475E-87A5-CA3E828195AE}" srcOrd="5"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36A92-EFBC-45D3-9BF2-2FBCAAAA697B}">
      <dsp:nvSpPr>
        <dsp:cNvPr id="0" name=""/>
        <dsp:cNvSpPr/>
      </dsp:nvSpPr>
      <dsp:spPr>
        <a:xfrm>
          <a:off x="63499" y="0"/>
          <a:ext cx="6502400" cy="4064000"/>
        </a:xfrm>
        <a:prstGeom prst="swooshArrow">
          <a:avLst>
            <a:gd name="adj1" fmla="val 25000"/>
            <a:gd name="adj2" fmla="val 25000"/>
          </a:avLst>
        </a:prstGeom>
        <a:gradFill rotWithShape="0">
          <a:gsLst>
            <a:gs pos="16000">
              <a:schemeClr val="bg1"/>
            </a:gs>
            <a:gs pos="49000">
              <a:schemeClr val="bg2">
                <a:lumMod val="75000"/>
              </a:schemeClr>
            </a:gs>
            <a:gs pos="89000">
              <a:srgbClr val="EAEAEA">
                <a:alpha val="61000"/>
              </a:srgbClr>
            </a:gs>
          </a:gsLst>
          <a:lin ang="0" scaled="0"/>
        </a:gradFill>
        <a:ln>
          <a:solidFill>
            <a:schemeClr val="bg1">
              <a:lumMod val="95000"/>
            </a:schemeClr>
          </a:solidFill>
        </a:ln>
        <a:effectLst/>
      </dsp:spPr>
      <dsp:style>
        <a:lnRef idx="0">
          <a:scrgbClr r="0" g="0" b="0"/>
        </a:lnRef>
        <a:fillRef idx="1">
          <a:scrgbClr r="0" g="0" b="0"/>
        </a:fillRef>
        <a:effectRef idx="0">
          <a:scrgbClr r="0" g="0" b="0"/>
        </a:effectRef>
        <a:fontRef idx="minor"/>
      </dsp:style>
    </dsp:sp>
    <dsp:sp modelId="{8D15356D-F3F8-4ED7-ABA9-026D9F6B29AD}">
      <dsp:nvSpPr>
        <dsp:cNvPr id="0" name=""/>
        <dsp:cNvSpPr/>
      </dsp:nvSpPr>
      <dsp:spPr>
        <a:xfrm>
          <a:off x="519770" y="3174270"/>
          <a:ext cx="149555" cy="149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4FFC3-ECB6-4E50-B5B4-B1E6828B2D66}">
      <dsp:nvSpPr>
        <dsp:cNvPr id="0" name=""/>
        <dsp:cNvSpPr/>
      </dsp:nvSpPr>
      <dsp:spPr>
        <a:xfrm>
          <a:off x="699095" y="3096768"/>
          <a:ext cx="1422177"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Descriptive</a:t>
          </a:r>
          <a:r>
            <a:rPr lang="en-US" sz="1500" kern="1200" dirty="0">
              <a:solidFill>
                <a:schemeClr val="bg1">
                  <a:lumMod val="75000"/>
                </a:schemeClr>
              </a:solidFill>
            </a:rPr>
            <a:t>  </a:t>
          </a:r>
          <a:r>
            <a:rPr lang="en-US" sz="1200" kern="1200" dirty="0">
              <a:solidFill>
                <a:schemeClr val="tx1">
                  <a:lumMod val="60000"/>
                  <a:lumOff val="40000"/>
                </a:schemeClr>
              </a:solidFill>
            </a:rPr>
            <a:t>What has happened?</a:t>
          </a:r>
          <a:endParaRPr lang="en-US" sz="1500" kern="1200" dirty="0">
            <a:solidFill>
              <a:schemeClr val="tx1">
                <a:lumMod val="60000"/>
                <a:lumOff val="40000"/>
              </a:schemeClr>
            </a:solidFill>
          </a:endParaRPr>
        </a:p>
      </dsp:txBody>
      <dsp:txXfrm>
        <a:off x="699095" y="3096768"/>
        <a:ext cx="1422177" cy="967232"/>
      </dsp:txXfrm>
    </dsp:sp>
    <dsp:sp modelId="{C6FDE995-D15B-4DCF-A616-9CC8582502B2}">
      <dsp:nvSpPr>
        <dsp:cNvPr id="0" name=""/>
        <dsp:cNvSpPr/>
      </dsp:nvSpPr>
      <dsp:spPr>
        <a:xfrm>
          <a:off x="1575224" y="2227848"/>
          <a:ext cx="260096" cy="2600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C2428-5E1B-4E93-8722-817FBA842329}">
      <dsp:nvSpPr>
        <dsp:cNvPr id="0" name=""/>
        <dsp:cNvSpPr/>
      </dsp:nvSpPr>
      <dsp:spPr>
        <a:xfrm>
          <a:off x="1794051" y="2206752"/>
          <a:ext cx="1558750" cy="185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19"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Diagnostic</a:t>
          </a:r>
          <a:r>
            <a:rPr lang="en-US" sz="1600" b="1" kern="1200" dirty="0">
              <a:solidFill>
                <a:srgbClr val="C00000"/>
              </a:solidFill>
            </a:rPr>
            <a:t> </a:t>
          </a:r>
          <a:r>
            <a:rPr lang="en-US" sz="1500" kern="1200" dirty="0">
              <a:solidFill>
                <a:schemeClr val="bg1">
                  <a:lumMod val="75000"/>
                </a:schemeClr>
              </a:solidFill>
            </a:rPr>
            <a:t>  </a:t>
          </a:r>
          <a:r>
            <a:rPr lang="en-US" sz="1200" kern="1200" dirty="0">
              <a:solidFill>
                <a:schemeClr val="bg1">
                  <a:lumMod val="50000"/>
                </a:schemeClr>
              </a:solidFill>
            </a:rPr>
            <a:t>Why did it happen?</a:t>
          </a:r>
          <a:endParaRPr lang="en-US" sz="1500" kern="1200" dirty="0">
            <a:solidFill>
              <a:schemeClr val="bg1">
                <a:lumMod val="50000"/>
              </a:schemeClr>
            </a:solidFill>
          </a:endParaRPr>
        </a:p>
      </dsp:txBody>
      <dsp:txXfrm>
        <a:off x="1794051" y="2206752"/>
        <a:ext cx="1558750" cy="1857248"/>
      </dsp:txXfrm>
    </dsp:sp>
    <dsp:sp modelId="{3A52136D-4CC5-4AD5-A534-85A0E7CBBF09}">
      <dsp:nvSpPr>
        <dsp:cNvPr id="0" name=""/>
        <dsp:cNvSpPr/>
      </dsp:nvSpPr>
      <dsp:spPr>
        <a:xfrm>
          <a:off x="3054013" y="1564075"/>
          <a:ext cx="344627" cy="3446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02C29-50D5-4403-AA21-E13D2EDCE77D}">
      <dsp:nvSpPr>
        <dsp:cNvPr id="0" name=""/>
        <dsp:cNvSpPr/>
      </dsp:nvSpPr>
      <dsp:spPr>
        <a:xfrm>
          <a:off x="3368808" y="1603884"/>
          <a:ext cx="1558053" cy="222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11"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Predictive </a:t>
          </a:r>
          <a:r>
            <a:rPr lang="en-US" sz="1600" b="1" kern="1200" dirty="0">
              <a:solidFill>
                <a:schemeClr val="bg1">
                  <a:lumMod val="75000"/>
                </a:schemeClr>
              </a:solidFill>
            </a:rPr>
            <a:t>  </a:t>
          </a:r>
          <a:r>
            <a:rPr lang="en-US" sz="1200" b="0" kern="1200" dirty="0">
              <a:solidFill>
                <a:schemeClr val="bg1">
                  <a:lumMod val="65000"/>
                </a:schemeClr>
              </a:solidFill>
            </a:rPr>
            <a:t>What is likely to happen in future?</a:t>
          </a:r>
          <a:r>
            <a:rPr lang="en-US" sz="1500" kern="1200" dirty="0">
              <a:solidFill>
                <a:schemeClr val="bg1">
                  <a:lumMod val="65000"/>
                </a:schemeClr>
              </a:solidFill>
            </a:rPr>
            <a:t> </a:t>
          </a:r>
        </a:p>
      </dsp:txBody>
      <dsp:txXfrm>
        <a:off x="3368808" y="1603884"/>
        <a:ext cx="1558053" cy="2220463"/>
      </dsp:txXfrm>
    </dsp:sp>
    <dsp:sp modelId="{A2CFBED4-EF5A-4D7E-A43B-1AA990F4D1D5}">
      <dsp:nvSpPr>
        <dsp:cNvPr id="0" name=""/>
        <dsp:cNvSpPr/>
      </dsp:nvSpPr>
      <dsp:spPr>
        <a:xfrm>
          <a:off x="4570404" y="733851"/>
          <a:ext cx="461670" cy="461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406B13-BC7A-4347-809E-9151CAA059F7}">
      <dsp:nvSpPr>
        <dsp:cNvPr id="0" name=""/>
        <dsp:cNvSpPr/>
      </dsp:nvSpPr>
      <dsp:spPr>
        <a:xfrm>
          <a:off x="4864640" y="627943"/>
          <a:ext cx="1682492" cy="2520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30"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Prescriptive</a:t>
          </a:r>
        </a:p>
        <a:p>
          <a:pPr marL="0" lvl="0" indent="0" algn="l" defTabSz="711200">
            <a:lnSpc>
              <a:spcPct val="90000"/>
            </a:lnSpc>
            <a:spcBef>
              <a:spcPct val="0"/>
            </a:spcBef>
            <a:spcAft>
              <a:spcPct val="35000"/>
            </a:spcAft>
            <a:buNone/>
          </a:pPr>
          <a:r>
            <a:rPr lang="en-US" sz="1200" kern="1200" dirty="0">
              <a:solidFill>
                <a:schemeClr val="bg1">
                  <a:lumMod val="65000"/>
                </a:schemeClr>
              </a:solidFill>
            </a:rPr>
            <a:t>What should I do about it?</a:t>
          </a:r>
          <a:endParaRPr lang="en-US" sz="1600" kern="1200" dirty="0">
            <a:solidFill>
              <a:schemeClr val="bg1">
                <a:lumMod val="65000"/>
              </a:schemeClr>
            </a:solidFill>
          </a:endParaRPr>
        </a:p>
      </dsp:txBody>
      <dsp:txXfrm>
        <a:off x="4864640" y="627943"/>
        <a:ext cx="1682492" cy="2520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55796-2308-4173-BE84-2392ED20C888}">
      <dsp:nvSpPr>
        <dsp:cNvPr id="0" name=""/>
        <dsp:cNvSpPr/>
      </dsp:nvSpPr>
      <dsp:spPr>
        <a:xfrm>
          <a:off x="1254245" y="283619"/>
          <a:ext cx="3905578" cy="3905578"/>
        </a:xfrm>
        <a:prstGeom prst="pie">
          <a:avLst>
            <a:gd name="adj1" fmla="val 16200000"/>
            <a:gd name="adj2" fmla="val 19285716"/>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Project Definition</a:t>
          </a:r>
        </a:p>
      </dsp:txBody>
      <dsp:txXfrm>
        <a:off x="3306069" y="646280"/>
        <a:ext cx="929899" cy="743919"/>
      </dsp:txXfrm>
    </dsp:sp>
    <dsp:sp modelId="{2077DE2B-F23F-4E13-A7CB-49E1505C64AA}">
      <dsp:nvSpPr>
        <dsp:cNvPr id="0" name=""/>
        <dsp:cNvSpPr/>
      </dsp:nvSpPr>
      <dsp:spPr>
        <a:xfrm>
          <a:off x="1304460" y="346387"/>
          <a:ext cx="3905578" cy="3905578"/>
        </a:xfrm>
        <a:prstGeom prst="pie">
          <a:avLst>
            <a:gd name="adj1" fmla="val 19285716"/>
            <a:gd name="adj2" fmla="val 771428"/>
          </a:avLst>
        </a:prstGeom>
        <a:solidFill>
          <a:schemeClr val="accent3">
            <a:hueOff val="1562986"/>
            <a:satOff val="918"/>
            <a:lumOff val="13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a:t>
          </a:r>
        </a:p>
        <a:p>
          <a:pPr marL="0" lvl="0" indent="0" algn="ctr" defTabSz="488950">
            <a:lnSpc>
              <a:spcPct val="90000"/>
            </a:lnSpc>
            <a:spcBef>
              <a:spcPct val="0"/>
            </a:spcBef>
            <a:spcAft>
              <a:spcPct val="35000"/>
            </a:spcAft>
            <a:buNone/>
          </a:pPr>
          <a:r>
            <a:rPr lang="en-US" sz="1100" b="1" kern="1200" dirty="0"/>
            <a:t>Collection</a:t>
          </a:r>
        </a:p>
      </dsp:txBody>
      <dsp:txXfrm>
        <a:off x="3956999" y="1762159"/>
        <a:ext cx="1069384" cy="650929"/>
      </dsp:txXfrm>
    </dsp:sp>
    <dsp:sp modelId="{9C6DB8C2-0EF8-43A8-98DC-A25BAA442BBF}">
      <dsp:nvSpPr>
        <dsp:cNvPr id="0" name=""/>
        <dsp:cNvSpPr/>
      </dsp:nvSpPr>
      <dsp:spPr>
        <a:xfrm>
          <a:off x="1286327" y="425429"/>
          <a:ext cx="3905578" cy="3905578"/>
        </a:xfrm>
        <a:prstGeom prst="pie">
          <a:avLst>
            <a:gd name="adj1" fmla="val 771428"/>
            <a:gd name="adj2" fmla="val 3857143"/>
          </a:avLst>
        </a:prstGeom>
        <a:solidFill>
          <a:schemeClr val="accent3">
            <a:hueOff val="3125971"/>
            <a:satOff val="1835"/>
            <a:lumOff val="26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Analysis</a:t>
          </a:r>
        </a:p>
      </dsp:txBody>
      <dsp:txXfrm>
        <a:off x="3794266" y="2738554"/>
        <a:ext cx="929899" cy="720672"/>
      </dsp:txXfrm>
    </dsp:sp>
    <dsp:sp modelId="{71027EB2-0C5E-4EF6-9CED-0F271D5A8843}">
      <dsp:nvSpPr>
        <dsp:cNvPr id="0" name=""/>
        <dsp:cNvSpPr/>
      </dsp:nvSpPr>
      <dsp:spPr>
        <a:xfrm>
          <a:off x="1213795" y="460300"/>
          <a:ext cx="3905578" cy="3905578"/>
        </a:xfrm>
        <a:prstGeom prst="pie">
          <a:avLst>
            <a:gd name="adj1" fmla="val 3857226"/>
            <a:gd name="adj2" fmla="val 6942858"/>
          </a:avLst>
        </a:prstGeom>
        <a:solidFill>
          <a:schemeClr val="accent3">
            <a:hueOff val="4688957"/>
            <a:satOff val="2753"/>
            <a:lumOff val="39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Preparation</a:t>
          </a:r>
        </a:p>
      </dsp:txBody>
      <dsp:txXfrm>
        <a:off x="2713258" y="3528968"/>
        <a:ext cx="906652" cy="650929"/>
      </dsp:txXfrm>
    </dsp:sp>
    <dsp:sp modelId="{E8C3F84B-3950-4251-AA94-587DCB2A0C60}">
      <dsp:nvSpPr>
        <dsp:cNvPr id="0" name=""/>
        <dsp:cNvSpPr/>
      </dsp:nvSpPr>
      <dsp:spPr>
        <a:xfrm>
          <a:off x="1141263" y="425429"/>
          <a:ext cx="3905578" cy="3905578"/>
        </a:xfrm>
        <a:prstGeom prst="pie">
          <a:avLst>
            <a:gd name="adj1" fmla="val 6942858"/>
            <a:gd name="adj2" fmla="val 10028574"/>
          </a:avLst>
        </a:prstGeom>
        <a:solidFill>
          <a:schemeClr val="accent3">
            <a:hueOff val="6251942"/>
            <a:satOff val="3671"/>
            <a:lumOff val="52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Predictive Modeling</a:t>
          </a:r>
        </a:p>
      </dsp:txBody>
      <dsp:txXfrm>
        <a:off x="1609002" y="2738554"/>
        <a:ext cx="929899" cy="720672"/>
      </dsp:txXfrm>
    </dsp:sp>
    <dsp:sp modelId="{9FB17A66-CF21-4157-875C-A84CD4F98CF9}">
      <dsp:nvSpPr>
        <dsp:cNvPr id="0" name=""/>
        <dsp:cNvSpPr/>
      </dsp:nvSpPr>
      <dsp:spPr>
        <a:xfrm>
          <a:off x="1123130" y="346387"/>
          <a:ext cx="3905578" cy="3905578"/>
        </a:xfrm>
        <a:prstGeom prst="pie">
          <a:avLst>
            <a:gd name="adj1" fmla="val 10028574"/>
            <a:gd name="adj2" fmla="val 13114284"/>
          </a:avLst>
        </a:prstGeom>
        <a:solidFill>
          <a:schemeClr val="accent3">
            <a:hueOff val="7814928"/>
            <a:satOff val="4588"/>
            <a:lumOff val="65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Validation/ Testing</a:t>
          </a:r>
        </a:p>
      </dsp:txBody>
      <dsp:txXfrm>
        <a:off x="1306785" y="1762159"/>
        <a:ext cx="1069384" cy="650929"/>
      </dsp:txXfrm>
    </dsp:sp>
    <dsp:sp modelId="{E29962AF-09E3-49B1-AB92-54B3419F6365}">
      <dsp:nvSpPr>
        <dsp:cNvPr id="0" name=""/>
        <dsp:cNvSpPr/>
      </dsp:nvSpPr>
      <dsp:spPr>
        <a:xfrm>
          <a:off x="1173344" y="283619"/>
          <a:ext cx="3905578" cy="3905578"/>
        </a:xfrm>
        <a:prstGeom prst="pie">
          <a:avLst>
            <a:gd name="adj1" fmla="val 13114284"/>
            <a:gd name="adj2" fmla="val 16200000"/>
          </a:avLst>
        </a:prstGeom>
        <a:solidFill>
          <a:schemeClr val="accent3">
            <a:hueOff val="9377913"/>
            <a:satOff val="5506"/>
            <a:lumOff val="78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Deployment/ Application</a:t>
          </a:r>
        </a:p>
      </dsp:txBody>
      <dsp:txXfrm>
        <a:off x="2097199" y="646280"/>
        <a:ext cx="929899" cy="743919"/>
      </dsp:txXfrm>
    </dsp:sp>
    <dsp:sp modelId="{B33948FC-F525-45DA-B8B0-D5EB313CB71C}">
      <dsp:nvSpPr>
        <dsp:cNvPr id="0" name=""/>
        <dsp:cNvSpPr/>
      </dsp:nvSpPr>
      <dsp:spPr>
        <a:xfrm>
          <a:off x="1012277" y="41845"/>
          <a:ext cx="4389126" cy="4389126"/>
        </a:xfrm>
        <a:prstGeom prst="circularArrow">
          <a:avLst>
            <a:gd name="adj1" fmla="val 5085"/>
            <a:gd name="adj2" fmla="val 327528"/>
            <a:gd name="adj3" fmla="val 18957827"/>
            <a:gd name="adj4" fmla="val 16200343"/>
            <a:gd name="adj5" fmla="val 5932"/>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D291A9D9-B77F-4A8E-A292-89B2682D29BC}">
      <dsp:nvSpPr>
        <dsp:cNvPr id="0" name=""/>
        <dsp:cNvSpPr/>
      </dsp:nvSpPr>
      <dsp:spPr>
        <a:xfrm>
          <a:off x="1062807" y="104891"/>
          <a:ext cx="4389126" cy="4389126"/>
        </a:xfrm>
        <a:prstGeom prst="circularArrow">
          <a:avLst>
            <a:gd name="adj1" fmla="val 5085"/>
            <a:gd name="adj2" fmla="val 327528"/>
            <a:gd name="adj3" fmla="val 443744"/>
            <a:gd name="adj4" fmla="val 19285776"/>
            <a:gd name="adj5" fmla="val 5932"/>
          </a:avLst>
        </a:prstGeom>
        <a:solidFill>
          <a:schemeClr val="accent3">
            <a:hueOff val="1562986"/>
            <a:satOff val="918"/>
            <a:lumOff val="131"/>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860A7CA-54FD-4A56-85A0-F8552DA038E4}">
      <dsp:nvSpPr>
        <dsp:cNvPr id="0" name=""/>
        <dsp:cNvSpPr/>
      </dsp:nvSpPr>
      <dsp:spPr>
        <a:xfrm>
          <a:off x="1044610" y="183749"/>
          <a:ext cx="4389126" cy="4389126"/>
        </a:xfrm>
        <a:prstGeom prst="circularArrow">
          <a:avLst>
            <a:gd name="adj1" fmla="val 5085"/>
            <a:gd name="adj2" fmla="val 327528"/>
            <a:gd name="adj3" fmla="val 3529100"/>
            <a:gd name="adj4" fmla="val 770764"/>
            <a:gd name="adj5" fmla="val 5932"/>
          </a:avLst>
        </a:prstGeom>
        <a:solidFill>
          <a:schemeClr val="accent3">
            <a:hueOff val="3125971"/>
            <a:satOff val="1835"/>
            <a:lumOff val="26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4C33512-EF25-4C03-B39E-EF502BD7D915}">
      <dsp:nvSpPr>
        <dsp:cNvPr id="0" name=""/>
        <dsp:cNvSpPr/>
      </dsp:nvSpPr>
      <dsp:spPr>
        <a:xfrm>
          <a:off x="972021" y="218424"/>
          <a:ext cx="4389126" cy="4389126"/>
        </a:xfrm>
        <a:prstGeom prst="circularArrow">
          <a:avLst>
            <a:gd name="adj1" fmla="val 5085"/>
            <a:gd name="adj2" fmla="val 327528"/>
            <a:gd name="adj3" fmla="val 6615046"/>
            <a:gd name="adj4" fmla="val 3857426"/>
            <a:gd name="adj5" fmla="val 5932"/>
          </a:avLst>
        </a:prstGeom>
        <a:solidFill>
          <a:schemeClr val="accent3">
            <a:hueOff val="4688957"/>
            <a:satOff val="2753"/>
            <a:lumOff val="39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2AD7D43-5940-4CC8-A360-528F0066A9AE}">
      <dsp:nvSpPr>
        <dsp:cNvPr id="0" name=""/>
        <dsp:cNvSpPr/>
      </dsp:nvSpPr>
      <dsp:spPr>
        <a:xfrm>
          <a:off x="899432" y="183749"/>
          <a:ext cx="4389126" cy="4389126"/>
        </a:xfrm>
        <a:prstGeom prst="circularArrow">
          <a:avLst>
            <a:gd name="adj1" fmla="val 5085"/>
            <a:gd name="adj2" fmla="val 327528"/>
            <a:gd name="adj3" fmla="val 9701707"/>
            <a:gd name="adj4" fmla="val 6943371"/>
            <a:gd name="adj5" fmla="val 5932"/>
          </a:avLst>
        </a:prstGeom>
        <a:solidFill>
          <a:schemeClr val="accent3">
            <a:hueOff val="6251942"/>
            <a:satOff val="3671"/>
            <a:lumOff val="52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98870D9-0806-4BC6-A158-BBDBDC464A5F}">
      <dsp:nvSpPr>
        <dsp:cNvPr id="0" name=""/>
        <dsp:cNvSpPr/>
      </dsp:nvSpPr>
      <dsp:spPr>
        <a:xfrm>
          <a:off x="881235" y="104891"/>
          <a:ext cx="4389126" cy="4389126"/>
        </a:xfrm>
        <a:prstGeom prst="circularArrow">
          <a:avLst>
            <a:gd name="adj1" fmla="val 5085"/>
            <a:gd name="adj2" fmla="val 327528"/>
            <a:gd name="adj3" fmla="val 12786695"/>
            <a:gd name="adj4" fmla="val 10028727"/>
            <a:gd name="adj5" fmla="val 5932"/>
          </a:avLst>
        </a:prstGeom>
        <a:solidFill>
          <a:schemeClr val="accent3">
            <a:hueOff val="7814928"/>
            <a:satOff val="4588"/>
            <a:lumOff val="65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9F49902-4D62-42E5-895C-BF5AAFAE499F}">
      <dsp:nvSpPr>
        <dsp:cNvPr id="0" name=""/>
        <dsp:cNvSpPr/>
      </dsp:nvSpPr>
      <dsp:spPr>
        <a:xfrm>
          <a:off x="931765" y="41845"/>
          <a:ext cx="4389126" cy="4389126"/>
        </a:xfrm>
        <a:prstGeom prst="circularArrow">
          <a:avLst>
            <a:gd name="adj1" fmla="val 5085"/>
            <a:gd name="adj2" fmla="val 327528"/>
            <a:gd name="adj3" fmla="val 15872129"/>
            <a:gd name="adj4" fmla="val 13114645"/>
            <a:gd name="adj5" fmla="val 5932"/>
          </a:avLst>
        </a:prstGeom>
        <a:solidFill>
          <a:schemeClr val="accent3">
            <a:hueOff val="9377913"/>
            <a:satOff val="5506"/>
            <a:lumOff val="78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AE8F2-FA0F-4458-8F54-FB3C593BB302}">
      <dsp:nvSpPr>
        <dsp:cNvPr id="0" name=""/>
        <dsp:cNvSpPr/>
      </dsp:nvSpPr>
      <dsp:spPr>
        <a:xfrm>
          <a:off x="538018" y="193922"/>
          <a:ext cx="1759299" cy="1759299"/>
        </a:xfrm>
        <a:prstGeom prst="pie">
          <a:avLst>
            <a:gd name="adj1" fmla="val 16200000"/>
            <a:gd name="adj2" fmla="val 18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rgbClr val="FFFF00"/>
            </a:solidFill>
          </a:endParaRPr>
        </a:p>
        <a:p>
          <a:pPr marL="0" lvl="0" indent="0" algn="ctr" defTabSz="444500">
            <a:lnSpc>
              <a:spcPct val="90000"/>
            </a:lnSpc>
            <a:spcBef>
              <a:spcPct val="0"/>
            </a:spcBef>
            <a:spcAft>
              <a:spcPct val="35000"/>
            </a:spcAft>
            <a:buNone/>
          </a:pPr>
          <a:endParaRPr lang="en-US" sz="1000" b="1" kern="1200" dirty="0">
            <a:solidFill>
              <a:srgbClr val="FFFF00"/>
            </a:solidFill>
          </a:endParaRPr>
        </a:p>
        <a:p>
          <a:pPr marL="0" lvl="0" indent="0" algn="ctr" defTabSz="444500">
            <a:lnSpc>
              <a:spcPct val="90000"/>
            </a:lnSpc>
            <a:spcBef>
              <a:spcPct val="0"/>
            </a:spcBef>
            <a:spcAft>
              <a:spcPct val="35000"/>
            </a:spcAft>
            <a:buNone/>
          </a:pPr>
          <a:endParaRPr lang="en-US" sz="1000" b="1" kern="1200" dirty="0">
            <a:solidFill>
              <a:srgbClr val="FFFF00"/>
            </a:solidFill>
          </a:endParaRPr>
        </a:p>
      </dsp:txBody>
      <dsp:txXfrm>
        <a:off x="1494533" y="518555"/>
        <a:ext cx="596905" cy="586433"/>
      </dsp:txXfrm>
    </dsp:sp>
    <dsp:sp modelId="{FF4DD233-6E0C-4C3D-9CF6-D628689E9729}">
      <dsp:nvSpPr>
        <dsp:cNvPr id="0" name=""/>
        <dsp:cNvSpPr/>
      </dsp:nvSpPr>
      <dsp:spPr>
        <a:xfrm>
          <a:off x="535243" y="193732"/>
          <a:ext cx="1759299" cy="1759299"/>
        </a:xfrm>
        <a:prstGeom prst="pie">
          <a:avLst>
            <a:gd name="adj1" fmla="val 1800000"/>
            <a:gd name="adj2" fmla="val 90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solidFill>
              <a:srgbClr val="FFFF00"/>
            </a:solidFill>
          </a:endParaRPr>
        </a:p>
        <a:p>
          <a:pPr marL="0" lvl="0" indent="0" algn="ctr" defTabSz="533400">
            <a:lnSpc>
              <a:spcPct val="90000"/>
            </a:lnSpc>
            <a:spcBef>
              <a:spcPct val="0"/>
            </a:spcBef>
            <a:spcAft>
              <a:spcPct val="35000"/>
            </a:spcAft>
            <a:buNone/>
          </a:pPr>
          <a:r>
            <a:rPr lang="en-US" sz="1600" b="1" kern="1200" dirty="0">
              <a:solidFill>
                <a:srgbClr val="FFFF00"/>
              </a:solidFill>
            </a:rPr>
            <a:t>AI</a:t>
          </a:r>
        </a:p>
      </dsp:txBody>
      <dsp:txXfrm>
        <a:off x="1016956" y="1303766"/>
        <a:ext cx="795873" cy="544545"/>
      </dsp:txXfrm>
    </dsp:sp>
    <dsp:sp modelId="{3988A813-3DBE-43FF-B2B6-CA90FD3B22FA}">
      <dsp:nvSpPr>
        <dsp:cNvPr id="0" name=""/>
        <dsp:cNvSpPr/>
      </dsp:nvSpPr>
      <dsp:spPr>
        <a:xfrm>
          <a:off x="535243" y="193732"/>
          <a:ext cx="1759299" cy="1759299"/>
        </a:xfrm>
        <a:prstGeom prst="pie">
          <a:avLst>
            <a:gd name="adj1" fmla="val 9000000"/>
            <a:gd name="adj2" fmla="val 162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rgbClr val="FFFF00"/>
            </a:solidFill>
          </a:endParaRPr>
        </a:p>
        <a:p>
          <a:pPr marL="0" lvl="0" indent="0" algn="ctr" defTabSz="444500">
            <a:lnSpc>
              <a:spcPct val="90000"/>
            </a:lnSpc>
            <a:spcBef>
              <a:spcPct val="0"/>
            </a:spcBef>
            <a:spcAft>
              <a:spcPct val="35000"/>
            </a:spcAft>
            <a:buNone/>
          </a:pPr>
          <a:endParaRPr lang="en-US" sz="900" b="1" kern="1200" dirty="0">
            <a:solidFill>
              <a:srgbClr val="FFFF00"/>
            </a:solidFill>
          </a:endParaRPr>
        </a:p>
        <a:p>
          <a:pPr marL="0" lvl="0" indent="0" algn="ctr" defTabSz="444500">
            <a:lnSpc>
              <a:spcPct val="90000"/>
            </a:lnSpc>
            <a:spcBef>
              <a:spcPct val="0"/>
            </a:spcBef>
            <a:spcAft>
              <a:spcPct val="35000"/>
            </a:spcAft>
            <a:buNone/>
          </a:pPr>
          <a:endParaRPr lang="en-US" sz="900" b="1" kern="1200" dirty="0">
            <a:solidFill>
              <a:srgbClr val="FFFF00"/>
            </a:solidFill>
          </a:endParaRPr>
        </a:p>
      </dsp:txBody>
      <dsp:txXfrm>
        <a:off x="723739" y="539309"/>
        <a:ext cx="596905" cy="58643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317" tIns="46659" rIns="93317" bIns="4665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48100" y="0"/>
            <a:ext cx="2944813" cy="496888"/>
          </a:xfrm>
          <a:prstGeom prst="rect">
            <a:avLst/>
          </a:prstGeom>
        </p:spPr>
        <p:txBody>
          <a:bodyPr vert="horz" wrap="square" lIns="93317" tIns="46659" rIns="93317" bIns="46659" numCol="1" anchor="t"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E986A274-A122-43AF-903F-3FE8C2286CDA}" type="datetimeFigureOut">
              <a:rPr lang="en-US" altLang="en-US"/>
              <a:pPr>
                <a:defRPr/>
              </a:pPr>
              <a:t>2/22/2018</a:t>
            </a:fld>
            <a:endParaRPr lang="en-US" alt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3317" tIns="46659" rIns="93317" bIns="46659" rtlCol="0" anchor="ctr"/>
          <a:lstStyle/>
          <a:p>
            <a:pPr lvl="0"/>
            <a:endParaRPr lang="en-US" noProof="0" dirty="0"/>
          </a:p>
        </p:txBody>
      </p:sp>
      <p:sp>
        <p:nvSpPr>
          <p:cNvPr id="5" name="Notes Placeholder 4"/>
          <p:cNvSpPr>
            <a:spLocks noGrp="1"/>
          </p:cNvSpPr>
          <p:nvPr>
            <p:ph type="body" sz="quarter" idx="3"/>
          </p:nvPr>
        </p:nvSpPr>
        <p:spPr>
          <a:xfrm>
            <a:off x="681038" y="4718050"/>
            <a:ext cx="5432425" cy="4468813"/>
          </a:xfrm>
          <a:prstGeom prst="rect">
            <a:avLst/>
          </a:prstGeom>
        </p:spPr>
        <p:txBody>
          <a:bodyPr vert="horz" lIns="93317" tIns="46659" rIns="93317" bIns="466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2925"/>
            <a:ext cx="2944813" cy="496888"/>
          </a:xfrm>
          <a:prstGeom prst="rect">
            <a:avLst/>
          </a:prstGeom>
        </p:spPr>
        <p:txBody>
          <a:bodyPr vert="horz" lIns="93317" tIns="46659" rIns="93317" bIns="4665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wrap="square" lIns="93317" tIns="46659" rIns="93317" bIns="46659" numCol="1" anchor="b"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083EFC5B-4243-46F5-BFCE-4988E6D6BE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flipV="1">
            <a:off x="6400800" y="3257550"/>
            <a:ext cx="1885950" cy="2627313"/>
          </a:xfrm>
          <a:prstGeom prst="rect">
            <a:avLst/>
          </a:prstGeom>
          <a:gradFill flip="none" rotWithShape="1">
            <a:gsLst>
              <a:gs pos="36000">
                <a:schemeClr val="bg1">
                  <a:lumMod val="7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p:nvPr/>
        </p:nvSpPr>
        <p:spPr bwMode="auto">
          <a:xfrm>
            <a:off x="0" y="1219200"/>
            <a:ext cx="9144000" cy="480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6" name="Group 33"/>
          <p:cNvGrpSpPr>
            <a:grpSpLocks/>
          </p:cNvGrpSpPr>
          <p:nvPr/>
        </p:nvGrpSpPr>
        <p:grpSpPr bwMode="auto">
          <a:xfrm>
            <a:off x="0" y="6143625"/>
            <a:ext cx="9153525" cy="714375"/>
            <a:chOff x="0" y="6143625"/>
            <a:chExt cx="9153525" cy="714375"/>
          </a:xfrm>
        </p:grpSpPr>
        <p:sp>
          <p:nvSpPr>
            <p:cNvPr id="7" name="Rectangle 6"/>
            <p:cNvSpPr/>
            <p:nvPr/>
          </p:nvSpPr>
          <p:spPr bwMode="auto">
            <a:xfrm>
              <a:off x="0" y="6143625"/>
              <a:ext cx="9144000" cy="7143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8" name="Straight Connector 21"/>
            <p:cNvCxnSpPr>
              <a:cxnSpLocks noChangeShapeType="1"/>
            </p:cNvCxnSpPr>
            <p:nvPr/>
          </p:nvCxnSpPr>
          <p:spPr bwMode="auto">
            <a:xfrm>
              <a:off x="9525" y="63627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9" name="Rectangle 8"/>
            <p:cNvSpPr/>
            <p:nvPr userDrawn="1"/>
          </p:nvSpPr>
          <p:spPr bwMode="auto">
            <a:xfrm>
              <a:off x="0" y="6143625"/>
              <a:ext cx="9144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 name="Group 25"/>
          <p:cNvGrpSpPr>
            <a:grpSpLocks/>
          </p:cNvGrpSpPr>
          <p:nvPr userDrawn="1"/>
        </p:nvGrpSpPr>
        <p:grpSpPr bwMode="auto">
          <a:xfrm>
            <a:off x="0" y="0"/>
            <a:ext cx="9144000" cy="1181100"/>
            <a:chOff x="0" y="0"/>
            <a:chExt cx="9144000" cy="1181100"/>
          </a:xfrm>
        </p:grpSpPr>
        <p:grpSp>
          <p:nvGrpSpPr>
            <p:cNvPr id="11" name="Group 24"/>
            <p:cNvGrpSpPr>
              <a:grpSpLocks/>
            </p:cNvGrpSpPr>
            <p:nvPr userDrawn="1"/>
          </p:nvGrpSpPr>
          <p:grpSpPr bwMode="auto">
            <a:xfrm>
              <a:off x="0" y="234950"/>
              <a:ext cx="9144000" cy="946150"/>
              <a:chOff x="0" y="234950"/>
              <a:chExt cx="9144000" cy="946150"/>
            </a:xfrm>
          </p:grpSpPr>
          <p:sp>
            <p:nvSpPr>
              <p:cNvPr id="13" name="Rectangle 12"/>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4" name="Picture 16" descr="Mohawk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12" name="Rectangle 11"/>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pic>
        <p:nvPicPr>
          <p:cNvPr id="16" name="Picture 4" descr="tan_hardwood_floor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35150" y="1336675"/>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carpet_samples.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49850" y="29718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ouch_fireplace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49450" y="47244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a:spLocks noChangeArrowheads="1"/>
          </p:cNvSpPr>
          <p:nvPr userDrawn="1"/>
        </p:nvSpPr>
        <p:spPr bwMode="auto">
          <a:xfrm>
            <a:off x="3671888" y="64119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17" name="Title 1"/>
          <p:cNvSpPr>
            <a:spLocks noGrp="1"/>
          </p:cNvSpPr>
          <p:nvPr>
            <p:ph type="ctrTitle"/>
          </p:nvPr>
        </p:nvSpPr>
        <p:spPr>
          <a:xfrm>
            <a:off x="685800" y="4587876"/>
            <a:ext cx="5153025" cy="774700"/>
          </a:xfrm>
          <a:prstGeom prst="rect">
            <a:avLst/>
          </a:prstGeom>
        </p:spPr>
        <p:txBody>
          <a:bodyPr/>
          <a:lstStyle>
            <a:lvl1pPr algn="l">
              <a:defRPr/>
            </a:lvl1pPr>
          </a:lstStyle>
          <a:p>
            <a:r>
              <a:rPr lang="en-US"/>
              <a:t>Click to edit Master title style</a:t>
            </a:r>
            <a:endParaRPr lang="en-US" dirty="0"/>
          </a:p>
        </p:txBody>
      </p:sp>
      <p:sp>
        <p:nvSpPr>
          <p:cNvPr id="18" name="Subtitle 2"/>
          <p:cNvSpPr>
            <a:spLocks noGrp="1"/>
          </p:cNvSpPr>
          <p:nvPr>
            <p:ph type="subTitle" idx="1"/>
          </p:nvPr>
        </p:nvSpPr>
        <p:spPr>
          <a:xfrm>
            <a:off x="685800" y="5543551"/>
            <a:ext cx="4552950" cy="4000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2"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FF1501BC-D8F3-416E-92E7-C46D2FD6726C}" type="slidenum">
              <a:rPr lang="en-US" altLang="en-US"/>
              <a:pPr>
                <a:defRPr/>
              </a:pPr>
              <a:t>‹#›</a:t>
            </a:fld>
            <a:endParaRPr lang="en-US" altLang="en-US"/>
          </a:p>
        </p:txBody>
      </p:sp>
    </p:spTree>
    <p:extLst>
      <p:ext uri="{BB962C8B-B14F-4D97-AF65-F5344CB8AC3E}">
        <p14:creationId xmlns:p14="http://schemas.microsoft.com/office/powerpoint/2010/main" val="3291301052"/>
      </p:ext>
    </p:extLst>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Comparison">
    <p:spTree>
      <p:nvGrpSpPr>
        <p:cNvPr id="1" name=""/>
        <p:cNvGrpSpPr/>
        <p:nvPr/>
      </p:nvGrpSpPr>
      <p:grpSpPr>
        <a:xfrm>
          <a:off x="0" y="0"/>
          <a:ext cx="0" cy="0"/>
          <a:chOff x="0" y="0"/>
          <a:chExt cx="0" cy="0"/>
        </a:xfrm>
      </p:grpSpPr>
      <p:sp>
        <p:nvSpPr>
          <p:cNvPr id="7" name="Rectangle 17"/>
          <p:cNvSpPr/>
          <p:nvPr/>
        </p:nvSpPr>
        <p:spPr>
          <a:xfrm>
            <a:off x="4867275" y="1476375"/>
            <a:ext cx="402907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9" name="Rectangle 8"/>
          <p:cNvSpPr/>
          <p:nvPr/>
        </p:nvSpPr>
        <p:spPr>
          <a:xfrm>
            <a:off x="257175" y="1476375"/>
            <a:ext cx="412432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 name="Straight Connector 16"/>
          <p:cNvCxnSpPr>
            <a:cxnSpLocks noChangeShapeType="1"/>
          </p:cNvCxnSpPr>
          <p:nvPr/>
        </p:nvCxnSpPr>
        <p:spPr bwMode="auto">
          <a:xfrm rot="5400000" flipH="1" flipV="1">
            <a:off x="2052638" y="3735387"/>
            <a:ext cx="5137150" cy="3175"/>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12" name="Content Placeholder 3"/>
          <p:cNvSpPr>
            <a:spLocks noGrp="1"/>
          </p:cNvSpPr>
          <p:nvPr>
            <p:ph sz="half" idx="2"/>
          </p:nvPr>
        </p:nvSpPr>
        <p:spPr>
          <a:xfrm>
            <a:off x="314325" y="1543049"/>
            <a:ext cx="3990975" cy="409575"/>
          </a:xfrm>
          <a:prstGeom prst="rect">
            <a:avLst/>
          </a:prstGeom>
          <a:solidFill>
            <a:srgbClr val="948A54"/>
          </a:solidFill>
        </p:spPr>
        <p:txBody>
          <a:bodyPr anchor="ctr"/>
          <a:lstStyle>
            <a:lvl1pPr algn="ctr">
              <a:defRPr sz="2000" b="0" baseline="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4" name="Content Placeholder 3"/>
          <p:cNvSpPr>
            <a:spLocks noGrp="1"/>
          </p:cNvSpPr>
          <p:nvPr>
            <p:ph sz="half" idx="11"/>
          </p:nvPr>
        </p:nvSpPr>
        <p:spPr>
          <a:xfrm>
            <a:off x="4943475" y="1543049"/>
            <a:ext cx="3876675" cy="409575"/>
          </a:xfrm>
          <a:prstGeom prst="rect">
            <a:avLst/>
          </a:prstGeom>
          <a:solidFill>
            <a:srgbClr val="948A54"/>
          </a:solidFill>
        </p:spPr>
        <p:txBody>
          <a:bodyPr anchor="ctr"/>
          <a:lstStyle>
            <a:lvl1pPr algn="ctr">
              <a:defRPr sz="2000" b="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6" name="Chart Placeholder 15"/>
          <p:cNvSpPr>
            <a:spLocks noGrp="1"/>
          </p:cNvSpPr>
          <p:nvPr>
            <p:ph type="chart" sz="quarter" idx="12"/>
          </p:nvPr>
        </p:nvSpPr>
        <p:spPr>
          <a:xfrm>
            <a:off x="447675" y="2181225"/>
            <a:ext cx="3676650" cy="3533775"/>
          </a:xfrm>
        </p:spPr>
        <p:txBody>
          <a:bodyPr/>
          <a:lstStyle/>
          <a:p>
            <a:pPr lvl="0"/>
            <a:r>
              <a:rPr lang="en-US" noProof="0" dirty="0"/>
              <a:t>Click icon to add chart</a:t>
            </a:r>
          </a:p>
        </p:txBody>
      </p:sp>
      <p:sp>
        <p:nvSpPr>
          <p:cNvPr id="17" name="Chart Placeholder 15"/>
          <p:cNvSpPr>
            <a:spLocks noGrp="1"/>
          </p:cNvSpPr>
          <p:nvPr>
            <p:ph type="chart" sz="quarter" idx="13"/>
          </p:nvPr>
        </p:nvSpPr>
        <p:spPr>
          <a:xfrm>
            <a:off x="5038725" y="2181225"/>
            <a:ext cx="3676650" cy="3533775"/>
          </a:xfrm>
        </p:spPr>
        <p:txBody>
          <a:bodyPr/>
          <a:lstStyle/>
          <a:p>
            <a:pPr lvl="0"/>
            <a:r>
              <a:rPr lang="en-US" noProof="0" dirty="0"/>
              <a:t>Click icon to add chart</a:t>
            </a:r>
          </a:p>
        </p:txBody>
      </p:sp>
      <p:sp>
        <p:nvSpPr>
          <p:cNvPr id="13" name="Slide Number Placeholder 4"/>
          <p:cNvSpPr>
            <a:spLocks noGrp="1"/>
          </p:cNvSpPr>
          <p:nvPr>
            <p:ph type="sldNum" sz="quarter" idx="14"/>
          </p:nvPr>
        </p:nvSpPr>
        <p:spPr/>
        <p:txBody>
          <a:bodyPr/>
          <a:lstStyle>
            <a:lvl1pPr>
              <a:defRPr/>
            </a:lvl1pPr>
          </a:lstStyle>
          <a:p>
            <a:pPr>
              <a:defRPr/>
            </a:pPr>
            <a:fld id="{924F13A2-ECF1-4276-A4C1-45025452C584}" type="slidenum">
              <a:rPr lang="en-US" altLang="en-US"/>
              <a:pPr>
                <a:defRPr/>
              </a:pPr>
              <a:t>‹#›</a:t>
            </a:fld>
            <a:endParaRPr lang="en-US" altLang="en-US"/>
          </a:p>
        </p:txBody>
      </p:sp>
    </p:spTree>
    <p:extLst>
      <p:ext uri="{BB962C8B-B14F-4D97-AF65-F5344CB8AC3E}">
        <p14:creationId xmlns:p14="http://schemas.microsoft.com/office/powerpoint/2010/main" val="2008927881"/>
      </p:ext>
    </p:extLst>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Slide Number Placeholder 4"/>
          <p:cNvSpPr>
            <a:spLocks noGrp="1"/>
          </p:cNvSpPr>
          <p:nvPr>
            <p:ph type="sldNum" sz="quarter" idx="10"/>
          </p:nvPr>
        </p:nvSpPr>
        <p:spPr/>
        <p:txBody>
          <a:bodyPr/>
          <a:lstStyle>
            <a:lvl1pPr>
              <a:defRPr/>
            </a:lvl1pPr>
          </a:lstStyle>
          <a:p>
            <a:pPr>
              <a:defRPr/>
            </a:pPr>
            <a:fld id="{B64E12CB-EE0F-47EA-813F-F73E687CC526}" type="slidenum">
              <a:rPr lang="en-US" altLang="en-US"/>
              <a:pPr>
                <a:defRPr/>
              </a:pPr>
              <a:t>‹#›</a:t>
            </a:fld>
            <a:endParaRPr lang="en-US" altLang="en-US"/>
          </a:p>
        </p:txBody>
      </p:sp>
    </p:spTree>
    <p:extLst>
      <p:ext uri="{BB962C8B-B14F-4D97-AF65-F5344CB8AC3E}">
        <p14:creationId xmlns:p14="http://schemas.microsoft.com/office/powerpoint/2010/main" val="3994292423"/>
      </p:ext>
    </p:extLst>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dirty="0"/>
              <a:t>Click icon to add table</a:t>
            </a:r>
          </a:p>
        </p:txBody>
      </p:sp>
      <p:sp>
        <p:nvSpPr>
          <p:cNvPr id="5"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245225"/>
            <a:ext cx="2133600" cy="476250"/>
          </a:xfrm>
        </p:spPr>
        <p:txBody>
          <a:bodyPr/>
          <a:lstStyle>
            <a:lvl1pPr>
              <a:defRPr/>
            </a:lvl1pPr>
          </a:lstStyle>
          <a:p>
            <a:pPr>
              <a:defRPr/>
            </a:pPr>
            <a:fld id="{5C68AD03-B300-409D-8CB2-9B354F17A184}" type="slidenum">
              <a:rPr lang="en-US" altLang="en-US"/>
              <a:pPr>
                <a:defRPr/>
              </a:pPr>
              <a:t>‹#›</a:t>
            </a:fld>
            <a:endParaRPr lang="en-US" altLang="en-US"/>
          </a:p>
        </p:txBody>
      </p:sp>
    </p:spTree>
    <p:extLst>
      <p:ext uri="{BB962C8B-B14F-4D97-AF65-F5344CB8AC3E}">
        <p14:creationId xmlns:p14="http://schemas.microsoft.com/office/powerpoint/2010/main" val="1564317282"/>
      </p:ext>
    </p:extLst>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a:off x="6559550" y="6235700"/>
            <a:ext cx="24558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defRPr/>
            </a:pPr>
            <a:fld id="{2F60912D-4F5F-41CE-A809-F0A94189A148}" type="slidenum">
              <a:rPr lang="en-US" sz="675">
                <a:solidFill>
                  <a:srgbClr val="454545"/>
                </a:solidFill>
              </a:rPr>
              <a:pPr algn="r">
                <a:lnSpc>
                  <a:spcPct val="90000"/>
                </a:lnSpc>
                <a:defRPr/>
              </a:pPr>
              <a:t>‹#›</a:t>
            </a:fld>
            <a:r>
              <a:rPr lang="en-US" sz="675" dirty="0">
                <a:solidFill>
                  <a:srgbClr val="454545"/>
                </a:solidFill>
              </a:rPr>
              <a:t> </a:t>
            </a:r>
          </a:p>
          <a:p>
            <a:pPr algn="r">
              <a:lnSpc>
                <a:spcPct val="90000"/>
              </a:lnSpc>
              <a:defRPr/>
            </a:pPr>
            <a:r>
              <a:rPr lang="en-US" sz="675" dirty="0">
                <a:solidFill>
                  <a:srgbClr val="454545"/>
                </a:solidFill>
              </a:rPr>
              <a:t>MHK Global IS</a:t>
            </a:r>
          </a:p>
          <a:p>
            <a:pPr algn="r">
              <a:lnSpc>
                <a:spcPct val="90000"/>
              </a:lnSpc>
              <a:defRPr/>
            </a:pPr>
            <a:fld id="{F50CD2AD-FBB4-4F75-A08B-B1DD55C25E63}" type="datetime1">
              <a:rPr lang="en-US" sz="675">
                <a:solidFill>
                  <a:srgbClr val="454545"/>
                </a:solidFill>
              </a:rPr>
              <a:pPr algn="r">
                <a:lnSpc>
                  <a:spcPct val="90000"/>
                </a:lnSpc>
                <a:defRPr/>
              </a:pPr>
              <a:t>2/22/2018</a:t>
            </a:fld>
            <a:endParaRPr lang="en-US" sz="2400" dirty="0">
              <a:solidFill>
                <a:srgbClr val="454545"/>
              </a:solidFill>
            </a:endParaRPr>
          </a:p>
        </p:txBody>
      </p:sp>
      <p:sp>
        <p:nvSpPr>
          <p:cNvPr id="2" name="Title 1"/>
          <p:cNvSpPr>
            <a:spLocks noGrp="1"/>
          </p:cNvSpPr>
          <p:nvPr>
            <p:ph type="title"/>
          </p:nvPr>
        </p:nvSpPr>
        <p:spPr>
          <a:xfrm>
            <a:off x="411480" y="365762"/>
            <a:ext cx="8311896" cy="768515"/>
          </a:xfrm>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11163" y="1134275"/>
            <a:ext cx="8311896" cy="3383280"/>
          </a:xfrm>
        </p:spPr>
        <p:txBody>
          <a:bodyPr/>
          <a:lstStyle>
            <a:lvl1pPr marL="170260" indent="-170260">
              <a:buFont typeface="Arial" panose="020B0604020202020204" pitchFamily="34" charset="0"/>
              <a:buChar char="•"/>
              <a:defRPr/>
            </a:lvl1pPr>
            <a:lvl2pPr marL="170260" indent="-170260">
              <a:defRPr/>
            </a:lvl2pPr>
            <a:lvl3pPr marL="346472" indent="-176213">
              <a:defRPr/>
            </a:lvl3pPr>
            <a:lvl4pPr marL="515541" indent="-169069">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98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4"/>
          <p:cNvSpPr>
            <a:spLocks/>
          </p:cNvSpPr>
          <p:nvPr/>
        </p:nvSpPr>
        <p:spPr bwMode="auto">
          <a:xfrm>
            <a:off x="6716713" y="6565900"/>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22C3A1CF-BCA1-4B3D-8C63-8BE33C3E344C}" type="slidenum">
              <a:rPr lang="en-US" altLang="en-US" sz="1000" smtClean="0">
                <a:solidFill>
                  <a:schemeClr val="bg1"/>
                </a:solidFill>
                <a:latin typeface="Georgia" panose="02040502050405020303" pitchFamily="18" charset="0"/>
              </a:rPr>
              <a:pPr algn="r" eaLnBrk="1" hangingPunct="1">
                <a:defRPr/>
              </a:pPr>
              <a:t>‹#›</a:t>
            </a:fld>
            <a:r>
              <a:rPr lang="en-US" altLang="en-US" sz="1000">
                <a:solidFill>
                  <a:schemeClr val="bg1"/>
                </a:solidFill>
                <a:latin typeface="Georgia" panose="02040502050405020303" pitchFamily="18" charset="0"/>
              </a:rPr>
              <a:t> </a:t>
            </a:r>
          </a:p>
        </p:txBody>
      </p:sp>
      <p:sp>
        <p:nvSpPr>
          <p:cNvPr id="2" name="Title 1"/>
          <p:cNvSpPr>
            <a:spLocks noGrp="1"/>
          </p:cNvSpPr>
          <p:nvPr>
            <p:ph type="ctrTitle"/>
          </p:nvPr>
        </p:nvSpPr>
        <p:spPr>
          <a:xfrm>
            <a:off x="676072" y="4663889"/>
            <a:ext cx="5705273" cy="774700"/>
          </a:xfrm>
          <a:prstGeom prst="rect">
            <a:avLst/>
          </a:prstGeo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7830" y="5548312"/>
            <a:ext cx="4552950" cy="407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spcBef>
                <a:spcPts val="600"/>
              </a:spcBef>
              <a:spcAft>
                <a:spcPts val="600"/>
              </a:spcAft>
              <a:buClr>
                <a:srgbClr val="C00000"/>
              </a:buClr>
              <a:buNone/>
              <a:defRPr lang="en-US" sz="2000" b="1" kern="1200" spc="-30" dirty="0">
                <a:solidFill>
                  <a:srgbClr val="4A452A"/>
                </a:solidFill>
                <a:latin typeface="Times New Roman" pitchFamily="18" charset="0"/>
                <a:ea typeface="+mn-ea"/>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2571141" y="1750979"/>
            <a:ext cx="3743325" cy="2708767"/>
          </a:xfrm>
          <a:prstGeom prst="rect">
            <a:avLst/>
          </a:prstGeom>
        </p:spPr>
        <p:txBody>
          <a:bodyPr/>
          <a:lstStyle/>
          <a:p>
            <a:pPr lvl="0"/>
            <a:r>
              <a:rPr lang="en-US" noProof="0" dirty="0"/>
              <a:t>Click icon to add picture</a:t>
            </a:r>
          </a:p>
        </p:txBody>
      </p:sp>
      <p:sp>
        <p:nvSpPr>
          <p:cNvPr id="7" name="Picture Placeholder 6"/>
          <p:cNvSpPr>
            <a:spLocks noGrp="1"/>
          </p:cNvSpPr>
          <p:nvPr>
            <p:ph type="pic" sz="quarter" idx="11"/>
          </p:nvPr>
        </p:nvSpPr>
        <p:spPr>
          <a:xfrm>
            <a:off x="6467475" y="919085"/>
            <a:ext cx="1743075" cy="2276475"/>
          </a:xfrm>
          <a:prstGeom prst="rect">
            <a:avLst/>
          </a:prstGeom>
          <a:ln>
            <a:solidFill>
              <a:schemeClr val="bg1">
                <a:lumMod val="75000"/>
              </a:schemeClr>
            </a:solidFill>
          </a:ln>
        </p:spPr>
        <p:txBody>
          <a:bodyPr/>
          <a:lstStyle/>
          <a:p>
            <a:pPr lvl="0"/>
            <a:r>
              <a:rPr lang="en-US" noProof="0" dirty="0"/>
              <a:t>Click icon to add picture</a:t>
            </a:r>
          </a:p>
        </p:txBody>
      </p:sp>
      <p:sp>
        <p:nvSpPr>
          <p:cNvPr id="8" name="Picture Placeholder 6"/>
          <p:cNvSpPr>
            <a:spLocks noGrp="1"/>
          </p:cNvSpPr>
          <p:nvPr>
            <p:ph type="pic" sz="quarter" idx="12"/>
          </p:nvPr>
        </p:nvSpPr>
        <p:spPr>
          <a:xfrm>
            <a:off x="6457747" y="3317152"/>
            <a:ext cx="1743075" cy="2257425"/>
          </a:xfrm>
          <a:prstGeom prst="rect">
            <a:avLst/>
          </a:prstGeom>
          <a:ln>
            <a:solidFill>
              <a:schemeClr val="bg1">
                <a:lumMod val="75000"/>
              </a:schemeClr>
            </a:solidFill>
          </a:ln>
        </p:spPr>
        <p:txBody>
          <a:bodyPr/>
          <a:lstStyle/>
          <a:p>
            <a:pPr lvl="0"/>
            <a:r>
              <a:rPr lang="en-US" noProof="0" dirty="0"/>
              <a:t>Click icon to add picture</a:t>
            </a:r>
          </a:p>
        </p:txBody>
      </p:sp>
    </p:spTree>
    <p:extLst>
      <p:ext uri="{BB962C8B-B14F-4D97-AF65-F5344CB8AC3E}">
        <p14:creationId xmlns:p14="http://schemas.microsoft.com/office/powerpoint/2010/main" val="1471871164"/>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8CE49B29-30EA-41D9-8661-A41B91296E6A}" type="slidenum">
              <a:rPr lang="en-US" altLang="en-US"/>
              <a:pPr>
                <a:defRPr/>
              </a:pPr>
              <a:t>‹#›</a:t>
            </a:fld>
            <a:endParaRPr lang="en-US" altLang="en-US"/>
          </a:p>
        </p:txBody>
      </p:sp>
    </p:spTree>
    <p:extLst>
      <p:ext uri="{BB962C8B-B14F-4D97-AF65-F5344CB8AC3E}">
        <p14:creationId xmlns:p14="http://schemas.microsoft.com/office/powerpoint/2010/main" val="258246127"/>
      </p:ext>
    </p:extLst>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473076" y="1505119"/>
            <a:ext cx="8223250" cy="4760744"/>
          </a:xfrm>
        </p:spPr>
        <p:txBody>
          <a:bodyPr/>
          <a:lstStyle>
            <a:lvl1pPr marL="0" indent="0">
              <a:defRPr/>
            </a:lvl1pPr>
            <a:lvl2pPr>
              <a:spcAft>
                <a:spcPts val="6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5"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07C2E0E0-2C98-4A3A-8902-6F35CB5C0E41}" type="slidenum">
              <a:rPr lang="en-US" altLang="en-US"/>
              <a:pPr>
                <a:defRPr/>
              </a:pPr>
              <a:t>‹#›</a:t>
            </a:fld>
            <a:endParaRPr lang="en-US" altLang="en-US"/>
          </a:p>
        </p:txBody>
      </p:sp>
    </p:spTree>
    <p:extLst>
      <p:ext uri="{BB962C8B-B14F-4D97-AF65-F5344CB8AC3E}">
        <p14:creationId xmlns:p14="http://schemas.microsoft.com/office/powerpoint/2010/main" val="1132083277"/>
      </p:ext>
    </p:extLst>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w/ Side Image &amp; Title Box">
    <p:spTree>
      <p:nvGrpSpPr>
        <p:cNvPr id="1" name=""/>
        <p:cNvGrpSpPr/>
        <p:nvPr/>
      </p:nvGrpSpPr>
      <p:grpSpPr>
        <a:xfrm>
          <a:off x="0" y="0"/>
          <a:ext cx="0" cy="0"/>
          <a:chOff x="0" y="0"/>
          <a:chExt cx="0" cy="0"/>
        </a:xfrm>
      </p:grpSpPr>
      <p:sp>
        <p:nvSpPr>
          <p:cNvPr id="6"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7"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180976" y="1533526"/>
            <a:ext cx="2495550" cy="695324"/>
          </a:xfrm>
          <a:solidFill>
            <a:srgbClr val="948A54"/>
          </a:solidFill>
        </p:spPr>
        <p:txBody>
          <a:bodyPr anchor="ctr"/>
          <a:lstStyle>
            <a:lvl1pPr algn="ctr">
              <a:defRPr sz="2000" b="0" baseline="0">
                <a:solidFill>
                  <a:schemeClr val="bg1"/>
                </a:solidFill>
                <a:latin typeface="Georgia" pitchFamily="18" charset="0"/>
              </a:defRPr>
            </a:lvl1pPr>
          </a:lstStyle>
          <a:p>
            <a:pPr lvl="0"/>
            <a:r>
              <a:rPr lang="en-US"/>
              <a:t>Click to edit Master text styles</a:t>
            </a:r>
          </a:p>
        </p:txBody>
      </p:sp>
      <p:sp>
        <p:nvSpPr>
          <p:cNvPr id="15" name="Picture Placeholder 14"/>
          <p:cNvSpPr>
            <a:spLocks noGrp="1"/>
          </p:cNvSpPr>
          <p:nvPr>
            <p:ph type="pic" sz="quarter" idx="11"/>
          </p:nvPr>
        </p:nvSpPr>
        <p:spPr>
          <a:xfrm>
            <a:off x="190500" y="2286000"/>
            <a:ext cx="2486025" cy="2505075"/>
          </a:xfrm>
        </p:spPr>
        <p:txBody>
          <a:bodyPr/>
          <a:lstStyle/>
          <a:p>
            <a:pPr lvl="0"/>
            <a:r>
              <a:rPr lang="en-US" noProof="0" dirty="0"/>
              <a:t>Click icon to add picture</a:t>
            </a:r>
          </a:p>
        </p:txBody>
      </p:sp>
      <p:sp>
        <p:nvSpPr>
          <p:cNvPr id="16"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9" name="Slide Number Placeholder 4"/>
          <p:cNvSpPr>
            <a:spLocks noGrp="1"/>
          </p:cNvSpPr>
          <p:nvPr>
            <p:ph type="sldNum" sz="quarter" idx="12"/>
          </p:nvPr>
        </p:nvSpPr>
        <p:spPr/>
        <p:txBody>
          <a:bodyPr anchor="t"/>
          <a:lstStyle>
            <a:lvl1pPr>
              <a:defRPr b="1">
                <a:cs typeface="Arial" panose="020B0604020202020204" pitchFamily="34" charset="0"/>
              </a:defRPr>
            </a:lvl1pPr>
          </a:lstStyle>
          <a:p>
            <a:pPr>
              <a:defRPr/>
            </a:pPr>
            <a:fld id="{06B6E3C5-8450-4853-A4FD-27764736D2C2}" type="slidenum">
              <a:rPr lang="en-US" altLang="en-US"/>
              <a:pPr>
                <a:defRPr/>
              </a:pPr>
              <a:t>‹#›</a:t>
            </a:fld>
            <a:endParaRPr lang="en-US" altLang="en-US"/>
          </a:p>
        </p:txBody>
      </p:sp>
    </p:spTree>
    <p:extLst>
      <p:ext uri="{BB962C8B-B14F-4D97-AF65-F5344CB8AC3E}">
        <p14:creationId xmlns:p14="http://schemas.microsoft.com/office/powerpoint/2010/main" val="1909369047"/>
      </p:ext>
    </p:extLst>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w/ Side Image">
    <p:spTree>
      <p:nvGrpSpPr>
        <p:cNvPr id="1" name=""/>
        <p:cNvGrpSpPr/>
        <p:nvPr/>
      </p:nvGrpSpPr>
      <p:grpSpPr>
        <a:xfrm>
          <a:off x="0" y="0"/>
          <a:ext cx="0" cy="0"/>
          <a:chOff x="0" y="0"/>
          <a:chExt cx="0" cy="0"/>
        </a:xfrm>
      </p:grpSpPr>
      <p:sp>
        <p:nvSpPr>
          <p:cNvPr id="5"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6"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4"/>
          <p:cNvSpPr>
            <a:spLocks noGrp="1"/>
          </p:cNvSpPr>
          <p:nvPr>
            <p:ph type="pic" sz="quarter" idx="11"/>
          </p:nvPr>
        </p:nvSpPr>
        <p:spPr>
          <a:xfrm>
            <a:off x="190500" y="1552575"/>
            <a:ext cx="2486025" cy="3248025"/>
          </a:xfrm>
        </p:spPr>
        <p:txBody>
          <a:bodyPr/>
          <a:lstStyle/>
          <a:p>
            <a:pPr lvl="0"/>
            <a:r>
              <a:rPr lang="en-US" noProof="0" dirty="0"/>
              <a:t>Click icon to add picture</a:t>
            </a:r>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F03E9A07-5952-4193-9A88-47C4563B41C2}" type="slidenum">
              <a:rPr lang="en-US" altLang="en-US"/>
              <a:pPr>
                <a:defRPr/>
              </a:pPr>
              <a:t>‹#›</a:t>
            </a:fld>
            <a:endParaRPr lang="en-US" altLang="en-US"/>
          </a:p>
        </p:txBody>
      </p:sp>
    </p:spTree>
    <p:extLst>
      <p:ext uri="{BB962C8B-B14F-4D97-AF65-F5344CB8AC3E}">
        <p14:creationId xmlns:p14="http://schemas.microsoft.com/office/powerpoint/2010/main" val="1991187234"/>
      </p:ext>
    </p:extLst>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4" name="Content Placeholder 3"/>
          <p:cNvSpPr>
            <a:spLocks noGrp="1"/>
          </p:cNvSpPr>
          <p:nvPr>
            <p:ph sz="half" idx="2"/>
          </p:nvPr>
        </p:nvSpPr>
        <p:spPr>
          <a:xfrm>
            <a:off x="457200" y="1489075"/>
            <a:ext cx="4040188"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p:cNvSpPr>
            <a:spLocks noGrp="1"/>
          </p:cNvSpPr>
          <p:nvPr>
            <p:ph sz="quarter" idx="4"/>
          </p:nvPr>
        </p:nvSpPr>
        <p:spPr>
          <a:xfrm>
            <a:off x="4645025" y="1489075"/>
            <a:ext cx="4041775"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96A1B6EB-EF88-4BB0-8254-8A2D3B4B95EF}" type="slidenum">
              <a:rPr lang="en-US" altLang="en-US"/>
              <a:pPr>
                <a:defRPr/>
              </a:pPr>
              <a:t>‹#›</a:t>
            </a:fld>
            <a:endParaRPr lang="en-US" altLang="en-US"/>
          </a:p>
        </p:txBody>
      </p:sp>
    </p:spTree>
    <p:extLst>
      <p:ext uri="{BB962C8B-B14F-4D97-AF65-F5344CB8AC3E}">
        <p14:creationId xmlns:p14="http://schemas.microsoft.com/office/powerpoint/2010/main" val="1337324679"/>
      </p:ext>
    </p:extLst>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Rectangle 17"/>
          <p:cNvSpPr/>
          <p:nvPr/>
        </p:nvSpPr>
        <p:spPr>
          <a:xfrm>
            <a:off x="0" y="1419225"/>
            <a:ext cx="9144000" cy="4738688"/>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Table Placeholder 4"/>
          <p:cNvSpPr>
            <a:spLocks noGrp="1"/>
          </p:cNvSpPr>
          <p:nvPr>
            <p:ph type="tbl" sz="quarter" idx="11"/>
          </p:nvPr>
        </p:nvSpPr>
        <p:spPr>
          <a:xfrm>
            <a:off x="457200" y="1595336"/>
            <a:ext cx="8239125" cy="4348264"/>
          </a:xfrm>
        </p:spPr>
        <p:txBody>
          <a:bodyPr/>
          <a:lstStyle/>
          <a:p>
            <a:pPr lvl="0"/>
            <a:r>
              <a:rPr lang="en-US" noProof="0" dirty="0"/>
              <a:t>Click icon to add table</a:t>
            </a:r>
          </a:p>
        </p:txBody>
      </p:sp>
      <p:sp>
        <p:nvSpPr>
          <p:cNvPr id="7" name="Slide Number Placeholder 4"/>
          <p:cNvSpPr>
            <a:spLocks noGrp="1"/>
          </p:cNvSpPr>
          <p:nvPr>
            <p:ph type="sldNum" sz="quarter" idx="12"/>
          </p:nvPr>
        </p:nvSpPr>
        <p:spPr/>
        <p:txBody>
          <a:bodyPr/>
          <a:lstStyle>
            <a:lvl1pPr>
              <a:defRPr/>
            </a:lvl1pPr>
          </a:lstStyle>
          <a:p>
            <a:pPr>
              <a:defRPr/>
            </a:pPr>
            <a:fld id="{4BB028C4-A5A0-4394-9387-A7D7A2AE1C13}" type="slidenum">
              <a:rPr lang="en-US" altLang="en-US"/>
              <a:pPr>
                <a:defRPr/>
              </a:pPr>
              <a:t>‹#›</a:t>
            </a:fld>
            <a:endParaRPr lang="en-US" altLang="en-US"/>
          </a:p>
        </p:txBody>
      </p:sp>
    </p:spTree>
    <p:extLst>
      <p:ext uri="{BB962C8B-B14F-4D97-AF65-F5344CB8AC3E}">
        <p14:creationId xmlns:p14="http://schemas.microsoft.com/office/powerpoint/2010/main" val="1742993444"/>
      </p:ext>
    </p:extLst>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4" name="Rectangle 17"/>
          <p:cNvSpPr/>
          <p:nvPr/>
        </p:nvSpPr>
        <p:spPr>
          <a:xfrm>
            <a:off x="0" y="1419225"/>
            <a:ext cx="9144000" cy="48641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466725" y="1420813"/>
            <a:ext cx="8229600" cy="4833937"/>
          </a:xfrm>
        </p:spPr>
        <p:txBody>
          <a:bodyPr/>
          <a:lstStyle/>
          <a:p>
            <a:pPr lvl="0"/>
            <a:r>
              <a:rPr lang="en-US" noProof="0" dirty="0"/>
              <a:t>Click icon to add chart</a:t>
            </a:r>
          </a:p>
        </p:txBody>
      </p:sp>
      <p:sp>
        <p:nvSpPr>
          <p:cNvPr id="6" name="Rectangle 16"/>
          <p:cNvSpPr>
            <a:spLocks noGrp="1" noChangeArrowheads="1"/>
          </p:cNvSpPr>
          <p:nvPr>
            <p:ph type="sldNum" sz="quarter" idx="12"/>
          </p:nvPr>
        </p:nvSpPr>
        <p:spPr bwMode="auto">
          <a:xfrm>
            <a:off x="7096125" y="6134100"/>
            <a:ext cx="2133600" cy="476250"/>
          </a:xfrm>
          <a:ln>
            <a:miter lim="800000"/>
            <a:headEnd/>
            <a:tailEnd/>
          </a:ln>
        </p:spPr>
        <p:txBody>
          <a:bodyPr anchor="t"/>
          <a:lstStyle>
            <a:lvl1pPr eaLnBrk="0" hangingPunct="0">
              <a:defRPr sz="1400">
                <a:solidFill>
                  <a:schemeClr val="accent2"/>
                </a:solidFill>
                <a:latin typeface="Arial" panose="020B0604020202020204" pitchFamily="34" charset="0"/>
              </a:defRPr>
            </a:lvl1pPr>
          </a:lstStyle>
          <a:p>
            <a:pPr>
              <a:defRPr/>
            </a:pPr>
            <a:fld id="{7FB044DE-721E-45EA-9BD3-EDD4A351C730}" type="slidenum">
              <a:rPr lang="en-US" altLang="en-US"/>
              <a:pPr>
                <a:defRPr/>
              </a:pPr>
              <a:t>‹#›</a:t>
            </a:fld>
            <a:endParaRPr lang="en-US" altLang="en-US"/>
          </a:p>
        </p:txBody>
      </p:sp>
    </p:spTree>
    <p:extLst>
      <p:ext uri="{BB962C8B-B14F-4D97-AF65-F5344CB8AC3E}">
        <p14:creationId xmlns:p14="http://schemas.microsoft.com/office/powerpoint/2010/main" val="790398304"/>
      </p:ext>
    </p:extLst>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sp>
        <p:nvSpPr>
          <p:cNvPr id="5" name="Rectangle 17"/>
          <p:cNvSpPr/>
          <p:nvPr/>
        </p:nvSpPr>
        <p:spPr>
          <a:xfrm>
            <a:off x="2066925" y="1447800"/>
            <a:ext cx="5029200" cy="4486275"/>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2130425" y="1994915"/>
            <a:ext cx="4883150" cy="3860800"/>
          </a:xfrm>
        </p:spPr>
        <p:txBody>
          <a:bodyPr/>
          <a:lstStyle/>
          <a:p>
            <a:pPr lvl="0"/>
            <a:r>
              <a:rPr lang="en-US" noProof="0" dirty="0"/>
              <a:t>Click icon to add chart</a:t>
            </a:r>
          </a:p>
        </p:txBody>
      </p:sp>
      <p:sp>
        <p:nvSpPr>
          <p:cNvPr id="9" name="Text Placeholder 8"/>
          <p:cNvSpPr>
            <a:spLocks noGrp="1"/>
          </p:cNvSpPr>
          <p:nvPr>
            <p:ph type="body" sz="quarter" idx="12"/>
          </p:nvPr>
        </p:nvSpPr>
        <p:spPr>
          <a:xfrm>
            <a:off x="2131033" y="1507349"/>
            <a:ext cx="4892337" cy="419100"/>
          </a:xfrm>
          <a:solidFill>
            <a:srgbClr val="948A54"/>
          </a:solidFill>
        </p:spPr>
        <p:txBody>
          <a:bodyPr anchor="ctr"/>
          <a:lstStyle>
            <a:lvl1pPr algn="ctr">
              <a:defRPr b="0">
                <a:solidFill>
                  <a:schemeClr val="bg1"/>
                </a:solidFill>
                <a:latin typeface="Georgia" pitchFamily="18" charset="0"/>
              </a:defRPr>
            </a:lvl1pPr>
          </a:lstStyle>
          <a:p>
            <a:pPr lvl="0"/>
            <a:r>
              <a:rPr lang="en-US"/>
              <a:t>Click to edit Master text styles</a:t>
            </a:r>
          </a:p>
        </p:txBody>
      </p:sp>
      <p:sp>
        <p:nvSpPr>
          <p:cNvPr id="8" name="Slide Number Placeholder 4"/>
          <p:cNvSpPr>
            <a:spLocks noGrp="1"/>
          </p:cNvSpPr>
          <p:nvPr>
            <p:ph type="sldNum" sz="quarter" idx="13"/>
          </p:nvPr>
        </p:nvSpPr>
        <p:spPr/>
        <p:txBody>
          <a:bodyPr/>
          <a:lstStyle>
            <a:lvl1pPr>
              <a:defRPr/>
            </a:lvl1pPr>
          </a:lstStyle>
          <a:p>
            <a:pPr>
              <a:defRPr/>
            </a:pPr>
            <a:fld id="{B7492A24-66E1-4084-9640-E8AB7EC7ED6A}" type="slidenum">
              <a:rPr lang="en-US" altLang="en-US"/>
              <a:pPr>
                <a:defRPr/>
              </a:pPr>
              <a:t>‹#›</a:t>
            </a:fld>
            <a:endParaRPr lang="en-US" altLang="en-US"/>
          </a:p>
        </p:txBody>
      </p:sp>
    </p:spTree>
    <p:extLst>
      <p:ext uri="{BB962C8B-B14F-4D97-AF65-F5344CB8AC3E}">
        <p14:creationId xmlns:p14="http://schemas.microsoft.com/office/powerpoint/2010/main" val="3565084553"/>
      </p:ext>
    </p:extLst>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BFBFBF"/>
            </a:gs>
            <a:gs pos="50000">
              <a:srgbClr val="FFFFFF"/>
            </a:gs>
            <a:gs pos="100000">
              <a:srgbClr val="EAEAEA"/>
            </a:gs>
          </a:gsLst>
          <a:lin ang="5400000"/>
        </a:gradFill>
        <a:effectLst/>
      </p:bgPr>
    </p:bg>
    <p:spTree>
      <p:nvGrpSpPr>
        <p:cNvPr id="1" name=""/>
        <p:cNvGrpSpPr/>
        <p:nvPr/>
      </p:nvGrpSpPr>
      <p:grpSpPr>
        <a:xfrm>
          <a:off x="0" y="0"/>
          <a:ext cx="0" cy="0"/>
          <a:chOff x="0" y="0"/>
          <a:chExt cx="0" cy="0"/>
        </a:xfrm>
      </p:grpSpPr>
      <p:grpSp>
        <p:nvGrpSpPr>
          <p:cNvPr id="1026" name="Group 31"/>
          <p:cNvGrpSpPr>
            <a:grpSpLocks/>
          </p:cNvGrpSpPr>
          <p:nvPr/>
        </p:nvGrpSpPr>
        <p:grpSpPr bwMode="auto">
          <a:xfrm>
            <a:off x="0" y="6381750"/>
            <a:ext cx="9153525" cy="476250"/>
            <a:chOff x="0" y="6381750"/>
            <a:chExt cx="9153525" cy="476250"/>
          </a:xfrm>
        </p:grpSpPr>
        <p:sp>
          <p:nvSpPr>
            <p:cNvPr id="2" name="Rectangle 9"/>
            <p:cNvSpPr/>
            <p:nvPr userDrawn="1"/>
          </p:nvSpPr>
          <p:spPr bwMode="auto">
            <a:xfrm>
              <a:off x="0" y="6381750"/>
              <a:ext cx="9144000" cy="476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39" name="Straight Connector 10"/>
            <p:cNvCxnSpPr>
              <a:cxnSpLocks noChangeShapeType="1"/>
            </p:cNvCxnSpPr>
            <p:nvPr userDrawn="1"/>
          </p:nvCxnSpPr>
          <p:spPr bwMode="auto">
            <a:xfrm>
              <a:off x="9525" y="65278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3" name="Rectangle 11"/>
            <p:cNvSpPr/>
            <p:nvPr userDrawn="1"/>
          </p:nvSpPr>
          <p:spPr bwMode="auto">
            <a:xfrm>
              <a:off x="0" y="6381750"/>
              <a:ext cx="914400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27" name="Group 25"/>
          <p:cNvGrpSpPr>
            <a:grpSpLocks/>
          </p:cNvGrpSpPr>
          <p:nvPr/>
        </p:nvGrpSpPr>
        <p:grpSpPr bwMode="auto">
          <a:xfrm>
            <a:off x="0" y="0"/>
            <a:ext cx="9144000" cy="1181100"/>
            <a:chOff x="0" y="0"/>
            <a:chExt cx="9144000" cy="1181100"/>
          </a:xfrm>
        </p:grpSpPr>
        <p:grpSp>
          <p:nvGrpSpPr>
            <p:cNvPr id="1033" name="Group 24"/>
            <p:cNvGrpSpPr>
              <a:grpSpLocks/>
            </p:cNvGrpSpPr>
            <p:nvPr userDrawn="1"/>
          </p:nvGrpSpPr>
          <p:grpSpPr bwMode="auto">
            <a:xfrm>
              <a:off x="0" y="234950"/>
              <a:ext cx="9144000" cy="946150"/>
              <a:chOff x="0" y="234950"/>
              <a:chExt cx="9144000" cy="946150"/>
            </a:xfrm>
          </p:grpSpPr>
          <p:sp>
            <p:nvSpPr>
              <p:cNvPr id="5" name="Rectangle 4"/>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036" name="Picture 16" descr="Mohawklogo.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7"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8" name="Rectangle 7"/>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sp>
        <p:nvSpPr>
          <p:cNvPr id="1028" name="Title Placeholder 1"/>
          <p:cNvSpPr>
            <a:spLocks noGrp="1"/>
          </p:cNvSpPr>
          <p:nvPr>
            <p:ph type="title"/>
          </p:nvPr>
        </p:nvSpPr>
        <p:spPr bwMode="auto">
          <a:xfrm>
            <a:off x="1952625" y="314325"/>
            <a:ext cx="67437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9" name="Text Placeholder 2"/>
          <p:cNvSpPr>
            <a:spLocks noGrp="1"/>
          </p:cNvSpPr>
          <p:nvPr>
            <p:ph type="body" idx="1"/>
          </p:nvPr>
        </p:nvSpPr>
        <p:spPr bwMode="auto">
          <a:xfrm>
            <a:off x="473075" y="1487488"/>
            <a:ext cx="8223250" cy="48180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2"/>
          <p:cNvSpPr>
            <a:spLocks noGrp="1"/>
          </p:cNvSpPr>
          <p:nvPr>
            <p:ph type="dt" sz="half" idx="2"/>
          </p:nvPr>
        </p:nvSpPr>
        <p:spPr>
          <a:xfrm>
            <a:off x="457200" y="6515100"/>
            <a:ext cx="2133600" cy="3048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Times New Roman" pitchFamily="18" charset="0"/>
              </a:defRPr>
            </a:lvl1pPr>
          </a:lstStyle>
          <a:p>
            <a:pPr>
              <a:defRPr/>
            </a:pPr>
            <a:endParaRPr lang="en-US"/>
          </a:p>
        </p:txBody>
      </p:sp>
      <p:sp>
        <p:nvSpPr>
          <p:cNvPr id="6" name="Footer Placeholder 3"/>
          <p:cNvSpPr>
            <a:spLocks noGrp="1"/>
          </p:cNvSpPr>
          <p:nvPr>
            <p:ph type="ftr" sz="quarter" idx="3"/>
          </p:nvPr>
        </p:nvSpPr>
        <p:spPr>
          <a:xfrm>
            <a:off x="3124200" y="6515100"/>
            <a:ext cx="2895600" cy="295275"/>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mn-cs"/>
              </a:defRPr>
            </a:lvl1pPr>
          </a:lstStyle>
          <a:p>
            <a:pPr>
              <a:defRPr/>
            </a:pPr>
            <a:endParaRPr lang="en-US"/>
          </a:p>
        </p:txBody>
      </p:sp>
      <p:sp>
        <p:nvSpPr>
          <p:cNvPr id="7" name="Slide Number Placeholder 4"/>
          <p:cNvSpPr>
            <a:spLocks noGrp="1"/>
          </p:cNvSpPr>
          <p:nvPr>
            <p:ph type="sldNum" sz="quarter" idx="4"/>
          </p:nvPr>
        </p:nvSpPr>
        <p:spPr>
          <a:xfrm>
            <a:off x="6553200" y="6515100"/>
            <a:ext cx="2133600" cy="2921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bg1"/>
                </a:solidFill>
                <a:latin typeface="Georgia" panose="02040502050405020303" pitchFamily="18" charset="0"/>
                <a:ea typeface="MS PGothic" panose="020B0600070205080204" pitchFamily="34" charset="-128"/>
              </a:defRPr>
            </a:lvl1pPr>
          </a:lstStyle>
          <a:p>
            <a:pPr>
              <a:defRPr/>
            </a:pPr>
            <a:fld id="{4097DC36-F9E4-46B1-9A75-6478673EED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9704" r:id="rId1"/>
    <p:sldLayoutId id="2147489705" r:id="rId2"/>
    <p:sldLayoutId id="2147489706" r:id="rId3"/>
    <p:sldLayoutId id="2147489707" r:id="rId4"/>
    <p:sldLayoutId id="2147489708" r:id="rId5"/>
    <p:sldLayoutId id="2147489709" r:id="rId6"/>
    <p:sldLayoutId id="2147489710" r:id="rId7"/>
    <p:sldLayoutId id="2147489711" r:id="rId8"/>
    <p:sldLayoutId id="2147489712" r:id="rId9"/>
    <p:sldLayoutId id="2147489713" r:id="rId10"/>
    <p:sldLayoutId id="2147489714" r:id="rId11"/>
    <p:sldLayoutId id="2147489715" r:id="rId12"/>
    <p:sldLayoutId id="2147489716" r:id="rId13"/>
  </p:sldLayoutIdLst>
  <p:transition spd="slow">
    <p:checker/>
  </p:transition>
  <p:hf hdr="0" ftr="0" dt="0"/>
  <p:txStyles>
    <p:titleStyle>
      <a:lvl1pPr algn="l" rtl="0" eaLnBrk="0" fontAlgn="base" hangingPunct="0">
        <a:lnSpc>
          <a:spcPts val="2600"/>
        </a:lnSpc>
        <a:spcBef>
          <a:spcPct val="0"/>
        </a:spcBef>
        <a:spcAft>
          <a:spcPct val="0"/>
        </a:spcAft>
        <a:defRPr sz="2800" kern="1200">
          <a:solidFill>
            <a:srgbClr val="7F7F7F"/>
          </a:solidFill>
          <a:latin typeface="Georgia" pitchFamily="18" charset="0"/>
          <a:ea typeface="ＭＳ Ｐゴシック" panose="020B0600070205080204" pitchFamily="34" charset="-128"/>
          <a:cs typeface="Arial" pitchFamily="34" charset="0"/>
        </a:defRPr>
      </a:lvl1pPr>
      <a:lvl2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600"/>
        </a:lnSpc>
        <a:spcBef>
          <a:spcPct val="0"/>
        </a:spcBef>
        <a:spcAft>
          <a:spcPct val="0"/>
        </a:spcAft>
        <a:defRPr sz="3200" b="1">
          <a:solidFill>
            <a:schemeClr val="bg1"/>
          </a:solidFill>
          <a:latin typeface="Arial Narrow" pitchFamily="34" charset="0"/>
        </a:defRPr>
      </a:lvl6pPr>
      <a:lvl7pPr marL="914400" algn="l" rtl="0" eaLnBrk="1" fontAlgn="base" hangingPunct="1">
        <a:lnSpc>
          <a:spcPts val="3600"/>
        </a:lnSpc>
        <a:spcBef>
          <a:spcPct val="0"/>
        </a:spcBef>
        <a:spcAft>
          <a:spcPct val="0"/>
        </a:spcAft>
        <a:defRPr sz="3200" b="1">
          <a:solidFill>
            <a:schemeClr val="bg1"/>
          </a:solidFill>
          <a:latin typeface="Arial Narrow" pitchFamily="34" charset="0"/>
        </a:defRPr>
      </a:lvl7pPr>
      <a:lvl8pPr marL="1371600" algn="l" rtl="0" eaLnBrk="1" fontAlgn="base" hangingPunct="1">
        <a:lnSpc>
          <a:spcPts val="3600"/>
        </a:lnSpc>
        <a:spcBef>
          <a:spcPct val="0"/>
        </a:spcBef>
        <a:spcAft>
          <a:spcPct val="0"/>
        </a:spcAft>
        <a:defRPr sz="3200" b="1">
          <a:solidFill>
            <a:schemeClr val="bg1"/>
          </a:solidFill>
          <a:latin typeface="Arial Narrow" pitchFamily="34" charset="0"/>
        </a:defRPr>
      </a:lvl8pPr>
      <a:lvl9pPr marL="1828800" algn="l" rtl="0" eaLnBrk="1" fontAlgn="base" hangingPunct="1">
        <a:lnSpc>
          <a:spcPts val="3600"/>
        </a:lnSpc>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ts val="600"/>
        </a:spcBef>
        <a:spcAft>
          <a:spcPts val="600"/>
        </a:spcAft>
        <a:buClr>
          <a:srgbClr val="C00000"/>
        </a:buClr>
        <a:defRPr sz="2000" b="1" kern="1200" spc="-30">
          <a:solidFill>
            <a:srgbClr val="4A452A"/>
          </a:solidFill>
          <a:latin typeface="Times New Roman" pitchFamily="18" charset="0"/>
          <a:ea typeface="ＭＳ Ｐゴシック" panose="020B0600070205080204" pitchFamily="34" charset="-128"/>
          <a:cs typeface="Times New Roman" pitchFamily="18" charset="0"/>
        </a:defRPr>
      </a:lvl1pPr>
      <a:lvl2pPr marL="342900" indent="-176213" algn="l" rtl="0" eaLnBrk="0" fontAlgn="base" hangingPunct="0">
        <a:spcBef>
          <a:spcPts val="300"/>
        </a:spcBef>
        <a:spcAft>
          <a:spcPts val="600"/>
        </a:spcAft>
        <a:buClr>
          <a:srgbClr val="376092"/>
        </a:buClr>
        <a:buFont typeface="Wingdings" panose="05000000000000000000" pitchFamily="2" charset="2"/>
        <a:buChar char="§"/>
        <a:defRPr kern="1200" spc="-30">
          <a:solidFill>
            <a:srgbClr val="404040"/>
          </a:solidFill>
          <a:latin typeface="Times New Roman" pitchFamily="18" charset="0"/>
          <a:ea typeface="Times New Roman" charset="0"/>
          <a:cs typeface="Times New Roman" pitchFamily="18" charset="0"/>
        </a:defRPr>
      </a:lvl2pPr>
      <a:lvl3pPr marL="571500" indent="-173038" algn="l" rtl="0" eaLnBrk="0" fontAlgn="base" hangingPunct="0">
        <a:spcBef>
          <a:spcPts val="300"/>
        </a:spcBef>
        <a:spcAft>
          <a:spcPts val="300"/>
        </a:spcAft>
        <a:buClr>
          <a:srgbClr val="376092"/>
        </a:buClr>
        <a:buFont typeface="Wingdings" panose="05000000000000000000" pitchFamily="2" charset="2"/>
        <a:buChar char="§"/>
        <a:defRPr sz="1400" kern="1200" spc="-30">
          <a:solidFill>
            <a:srgbClr val="404040"/>
          </a:solidFill>
          <a:latin typeface="Times New Roman" pitchFamily="18" charset="0"/>
          <a:ea typeface="Times New Roman" charset="0"/>
          <a:cs typeface="Times New Roman" pitchFamily="18" charset="0"/>
        </a:defRPr>
      </a:lvl3pPr>
      <a:lvl4pPr marL="800100" indent="-168275"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4pPr>
      <a:lvl5pPr marL="1028700" indent="-165100"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6" descr="Mohawk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133350"/>
            <a:ext cx="2592387"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Rectangle 16"/>
          <p:cNvSpPr/>
          <p:nvPr/>
        </p:nvSpPr>
        <p:spPr>
          <a:xfrm flipV="1">
            <a:off x="6400800" y="3240088"/>
            <a:ext cx="1885950" cy="2606675"/>
          </a:xfrm>
          <a:prstGeom prst="rect">
            <a:avLst/>
          </a:prstGeom>
          <a:gradFill flip="none" rotWithShape="1">
            <a:gsLst>
              <a:gs pos="36000">
                <a:schemeClr val="bg1">
                  <a:lumMod val="8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0" name="Rectangle 119"/>
          <p:cNvSpPr/>
          <p:nvPr/>
        </p:nvSpPr>
        <p:spPr>
          <a:xfrm>
            <a:off x="0" y="1763713"/>
            <a:ext cx="255270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1" name="Rectangle 120"/>
          <p:cNvSpPr/>
          <p:nvPr/>
        </p:nvSpPr>
        <p:spPr>
          <a:xfrm>
            <a:off x="6400800" y="563563"/>
            <a:ext cx="1885950" cy="268605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3" name="Rectangle 27"/>
          <p:cNvSpPr/>
          <p:nvPr/>
        </p:nvSpPr>
        <p:spPr>
          <a:xfrm>
            <a:off x="8362950" y="1763713"/>
            <a:ext cx="78105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055" name="Title Placeholder 1"/>
          <p:cNvSpPr>
            <a:spLocks noGrp="1"/>
          </p:cNvSpPr>
          <p:nvPr>
            <p:ph type="title"/>
          </p:nvPr>
        </p:nvSpPr>
        <p:spPr bwMode="auto">
          <a:xfrm>
            <a:off x="693738" y="4689475"/>
            <a:ext cx="50768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12" name="Rectangle 11"/>
          <p:cNvSpPr/>
          <p:nvPr/>
        </p:nvSpPr>
        <p:spPr>
          <a:xfrm>
            <a:off x="2662238" y="1763713"/>
            <a:ext cx="3673475"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2057" name="Group 33"/>
          <p:cNvGrpSpPr>
            <a:grpSpLocks/>
          </p:cNvGrpSpPr>
          <p:nvPr/>
        </p:nvGrpSpPr>
        <p:grpSpPr bwMode="auto">
          <a:xfrm>
            <a:off x="0" y="6143625"/>
            <a:ext cx="9153525" cy="714375"/>
            <a:chOff x="0" y="6143625"/>
            <a:chExt cx="9153525" cy="714375"/>
          </a:xfrm>
        </p:grpSpPr>
        <p:sp>
          <p:nvSpPr>
            <p:cNvPr id="4106" name="Rectangle 17"/>
            <p:cNvSpPr>
              <a:spLocks noChangeArrowheads="1"/>
            </p:cNvSpPr>
            <p:nvPr/>
          </p:nvSpPr>
          <p:spPr bwMode="auto">
            <a:xfrm>
              <a:off x="0" y="6143625"/>
              <a:ext cx="9144000" cy="714375"/>
            </a:xfrm>
            <a:prstGeom prst="rect">
              <a:avLst/>
            </a:prstGeom>
            <a:solidFill>
              <a:srgbClr val="741616"/>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cxnSp>
          <p:nvCxnSpPr>
            <p:cNvPr id="2059" name="Straight Connector 21"/>
            <p:cNvCxnSpPr>
              <a:cxnSpLocks noChangeShapeType="1"/>
            </p:cNvCxnSpPr>
            <p:nvPr/>
          </p:nvCxnSpPr>
          <p:spPr bwMode="auto">
            <a:xfrm>
              <a:off x="9525" y="6362700"/>
              <a:ext cx="9144000" cy="1588"/>
            </a:xfrm>
            <a:prstGeom prst="line">
              <a:avLst/>
            </a:prstGeom>
            <a:noFill/>
            <a:ln w="19050" cap="rnd">
              <a:solidFill>
                <a:srgbClr val="FFFFFF"/>
              </a:solidFill>
              <a:prstDash val="sysDot"/>
              <a:round/>
              <a:headEnd/>
              <a:tailEnd/>
            </a:ln>
            <a:extLst>
              <a:ext uri="{909E8E84-426E-40DD-AFC4-6F175D3DCCD1}">
                <a14:hiddenFill xmlns:a14="http://schemas.microsoft.com/office/drawing/2010/main">
                  <a:noFill/>
                </a14:hiddenFill>
              </a:ext>
            </a:extLst>
          </p:spPr>
        </p:cxnSp>
        <p:sp>
          <p:nvSpPr>
            <p:cNvPr id="4108" name="Rectangle 19"/>
            <p:cNvSpPr>
              <a:spLocks noChangeArrowheads="1"/>
            </p:cNvSpPr>
            <p:nvPr userDrawn="1"/>
          </p:nvSpPr>
          <p:spPr bwMode="auto">
            <a:xfrm>
              <a:off x="0" y="6143625"/>
              <a:ext cx="9144000" cy="152400"/>
            </a:xfrm>
            <a:prstGeom prst="rect">
              <a:avLst/>
            </a:prstGeom>
            <a:solidFill>
              <a:srgbClr val="3F3F3F"/>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grpSp>
    </p:spTree>
  </p:cSld>
  <p:clrMap bg1="lt1" tx1="dk1" bg2="lt2" tx2="dk2" accent1="accent1" accent2="accent2" accent3="accent3" accent4="accent4" accent5="accent5" accent6="accent6" hlink="hlink" folHlink="folHlink"/>
  <p:sldLayoutIdLst>
    <p:sldLayoutId id="2147489717" r:id="rId1"/>
  </p:sldLayoutIdLst>
  <p:transition spd="slow">
    <p:checker/>
  </p:transition>
  <p:hf hdr="0" ftr="0" dt="0"/>
  <p:txStyles>
    <p:titleStyle>
      <a:lvl1pPr algn="l" rtl="0" eaLnBrk="0" fontAlgn="base" hangingPunct="0">
        <a:lnSpc>
          <a:spcPts val="3500"/>
        </a:lnSpc>
        <a:spcBef>
          <a:spcPct val="0"/>
        </a:spcBef>
        <a:spcAft>
          <a:spcPct val="0"/>
        </a:spcAft>
        <a:defRPr lang="en-US" sz="2800" dirty="0">
          <a:solidFill>
            <a:srgbClr val="7F7F7F"/>
          </a:solidFill>
          <a:latin typeface="Georgia" pitchFamily="18" charset="0"/>
          <a:ea typeface="ＭＳ Ｐゴシック" panose="020B0600070205080204" pitchFamily="34" charset="-128"/>
          <a:cs typeface="+mj-cs"/>
        </a:defRPr>
      </a:lvl1pPr>
      <a:lvl2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500"/>
        </a:lnSpc>
        <a:spcBef>
          <a:spcPct val="0"/>
        </a:spcBef>
        <a:spcAft>
          <a:spcPct val="0"/>
        </a:spcAft>
        <a:defRPr sz="3300" b="1">
          <a:solidFill>
            <a:schemeClr val="bg2"/>
          </a:solidFill>
          <a:latin typeface="Arial" charset="0"/>
          <a:cs typeface="Arial" charset="0"/>
        </a:defRPr>
      </a:lvl6pPr>
      <a:lvl7pPr marL="914400" algn="l" rtl="0" eaLnBrk="1" fontAlgn="base" hangingPunct="1">
        <a:lnSpc>
          <a:spcPts val="3500"/>
        </a:lnSpc>
        <a:spcBef>
          <a:spcPct val="0"/>
        </a:spcBef>
        <a:spcAft>
          <a:spcPct val="0"/>
        </a:spcAft>
        <a:defRPr sz="3300" b="1">
          <a:solidFill>
            <a:schemeClr val="bg2"/>
          </a:solidFill>
          <a:latin typeface="Arial" charset="0"/>
          <a:cs typeface="Arial" charset="0"/>
        </a:defRPr>
      </a:lvl7pPr>
      <a:lvl8pPr marL="1371600" algn="l" rtl="0" eaLnBrk="1" fontAlgn="base" hangingPunct="1">
        <a:lnSpc>
          <a:spcPts val="3500"/>
        </a:lnSpc>
        <a:spcBef>
          <a:spcPct val="0"/>
        </a:spcBef>
        <a:spcAft>
          <a:spcPct val="0"/>
        </a:spcAft>
        <a:defRPr sz="3300" b="1">
          <a:solidFill>
            <a:schemeClr val="bg2"/>
          </a:solidFill>
          <a:latin typeface="Arial" charset="0"/>
          <a:cs typeface="Arial" charset="0"/>
        </a:defRPr>
      </a:lvl8pPr>
      <a:lvl9pPr marL="1828800" algn="l" rtl="0" eaLnBrk="1" fontAlgn="base" hangingPunct="1">
        <a:lnSpc>
          <a:spcPts val="3500"/>
        </a:lnSpc>
        <a:spcBef>
          <a:spcPct val="0"/>
        </a:spcBef>
        <a:spcAft>
          <a:spcPct val="0"/>
        </a:spcAft>
        <a:defRPr sz="3300" b="1">
          <a:solidFill>
            <a:schemeClr val="bg2"/>
          </a:solidFill>
          <a:latin typeface="Arial" charset="0"/>
          <a:cs typeface="Arial" charset="0"/>
        </a:defRPr>
      </a:lvl9pPr>
    </p:titleStyle>
    <p:bodyStyle>
      <a:lvl1pPr marL="342900" indent="-342900" algn="l" rtl="0" eaLnBrk="0" fontAlgn="base" hangingPunct="0">
        <a:spcBef>
          <a:spcPts val="600"/>
        </a:spcBef>
        <a:spcAft>
          <a:spcPts val="600"/>
        </a:spcAft>
        <a:buClr>
          <a:srgbClr val="C00000"/>
        </a:buClr>
        <a:defRPr sz="2000">
          <a:solidFill>
            <a:srgbClr val="7F7F7F"/>
          </a:solidFill>
          <a:latin typeface="Times New Roman" pitchFamily="18" charset="0"/>
          <a:ea typeface="ＭＳ Ｐゴシック" panose="020B0600070205080204" pitchFamily="34" charset="-128"/>
          <a:cs typeface="Times New Roman" pitchFamily="18" charset="0"/>
        </a:defRPr>
      </a:lvl1pPr>
      <a:lvl2pPr marL="282575" indent="-115888" algn="l" rtl="0" eaLnBrk="0" fontAlgn="base" hangingPunct="0">
        <a:spcBef>
          <a:spcPts val="600"/>
        </a:spcBef>
        <a:spcAft>
          <a:spcPts val="600"/>
        </a:spcAft>
        <a:buClr>
          <a:srgbClr val="C00000"/>
        </a:buClr>
        <a:buFont typeface="Wingdings" panose="05000000000000000000" pitchFamily="2" charset="2"/>
        <a:buChar char="§"/>
        <a:defRPr sz="1500">
          <a:solidFill>
            <a:schemeClr val="bg1"/>
          </a:solidFill>
          <a:latin typeface="+mn-lt"/>
          <a:ea typeface="ＭＳ Ｐゴシック" panose="020B0600070205080204" pitchFamily="34" charset="-128"/>
          <a:cs typeface="+mn-cs"/>
        </a:defRPr>
      </a:lvl2pPr>
      <a:lvl3pPr marL="515938" indent="-117475" algn="l" rtl="0" eaLnBrk="0" fontAlgn="base" hangingPunct="0">
        <a:spcBef>
          <a:spcPts val="600"/>
        </a:spcBef>
        <a:spcAft>
          <a:spcPts val="600"/>
        </a:spcAft>
        <a:buClr>
          <a:srgbClr val="C00000"/>
        </a:buClr>
        <a:buFont typeface="Arial" panose="020B0604020202020204" pitchFamily="34" charset="0"/>
        <a:buChar char="•"/>
        <a:defRPr sz="1400">
          <a:solidFill>
            <a:schemeClr val="bg1"/>
          </a:solidFill>
          <a:latin typeface="+mn-lt"/>
          <a:ea typeface="Arial" charset="0"/>
          <a:cs typeface="+mn-cs"/>
        </a:defRPr>
      </a:lvl3pPr>
      <a:lvl4pPr marL="747713" indent="-115888" algn="l" rtl="0" eaLnBrk="0" fontAlgn="base" hangingPunct="0">
        <a:spcBef>
          <a:spcPts val="600"/>
        </a:spcBef>
        <a:spcAft>
          <a:spcPts val="600"/>
        </a:spcAft>
        <a:buClr>
          <a:srgbClr val="C00000"/>
        </a:buClr>
        <a:buFont typeface="Arial" panose="020B0604020202020204" pitchFamily="34" charset="0"/>
        <a:buChar char="–"/>
        <a:defRPr sz="1200">
          <a:solidFill>
            <a:schemeClr val="bg1"/>
          </a:solidFill>
          <a:latin typeface="+mn-lt"/>
          <a:ea typeface="Arial" charset="0"/>
          <a:cs typeface="+mn-cs"/>
        </a:defRPr>
      </a:lvl4pPr>
      <a:lvl5pPr marL="965200" indent="-101600" algn="l" rtl="0" eaLnBrk="0" fontAlgn="base" hangingPunct="0">
        <a:spcBef>
          <a:spcPts val="600"/>
        </a:spcBef>
        <a:spcAft>
          <a:spcPts val="600"/>
        </a:spcAft>
        <a:buClr>
          <a:srgbClr val="C00000"/>
        </a:buClr>
        <a:buFont typeface="Arial" panose="020B0604020202020204" pitchFamily="34" charset="0"/>
        <a:buChar char="»"/>
        <a:defRPr sz="1100">
          <a:solidFill>
            <a:schemeClr val="bg1"/>
          </a:solidFill>
          <a:latin typeface="+mn-lt"/>
          <a:ea typeface="Arial" charset="0"/>
          <a:cs typeface="+mn-cs"/>
        </a:defRPr>
      </a:lvl5pPr>
      <a:lvl6pPr marL="14224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6pPr>
      <a:lvl7pPr marL="18796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7pPr>
      <a:lvl8pPr marL="23368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8pPr>
      <a:lvl9pPr marL="27940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hyperlink" Target="http://blog.devitpl.com/learning-machine-learni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152400" y="2971800"/>
            <a:ext cx="4999038" cy="1295400"/>
          </a:xfrm>
        </p:spPr>
        <p:txBody>
          <a:bodyPr anchor="ctr"/>
          <a:lstStyle/>
          <a:p>
            <a:pPr eaLnBrk="1" hangingPunct="1">
              <a:defRPr/>
            </a:pPr>
            <a:r>
              <a:rPr lang="en-US" b="1" dirty="0">
                <a:solidFill>
                  <a:srgbClr val="741616"/>
                </a:solidFill>
                <a:latin typeface="Bookman Old Style"/>
                <a:ea typeface="+mj-ea"/>
                <a:cs typeface="Bookman Old Style"/>
              </a:rPr>
              <a:t>MHK Claims AI Scoring Predictive Analytics </a:t>
            </a:r>
            <a:br>
              <a:rPr lang="en-US" dirty="0">
                <a:solidFill>
                  <a:srgbClr val="741616"/>
                </a:solidFill>
                <a:latin typeface="Bookman Old Style"/>
                <a:ea typeface="+mj-ea"/>
                <a:cs typeface="Bookman Old Style"/>
              </a:rPr>
            </a:br>
            <a:r>
              <a:rPr lang="en-US" dirty="0">
                <a:solidFill>
                  <a:srgbClr val="741616"/>
                </a:solidFill>
                <a:latin typeface="Bookman Old Style"/>
                <a:ea typeface="+mj-ea"/>
                <a:cs typeface="Bookman Old Style"/>
              </a:rPr>
              <a:t>- Update</a:t>
            </a:r>
          </a:p>
        </p:txBody>
      </p:sp>
      <p:cxnSp>
        <p:nvCxnSpPr>
          <p:cNvPr id="5" name="Straight Connector 4"/>
          <p:cNvCxnSpPr/>
          <p:nvPr/>
        </p:nvCxnSpPr>
        <p:spPr>
          <a:xfrm rot="5400000">
            <a:off x="2324101" y="723900"/>
            <a:ext cx="838200"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98500"/>
            <a:ext cx="915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25488"/>
            <a:ext cx="12366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39000" y="5257800"/>
            <a:ext cx="1589985" cy="523220"/>
          </a:xfrm>
          <a:prstGeom prst="rect">
            <a:avLst/>
          </a:prstGeom>
          <a:noFill/>
        </p:spPr>
        <p:txBody>
          <a:bodyPr wrap="square" rtlCol="0">
            <a:spAutoFit/>
          </a:bodyPr>
          <a:lstStyle/>
          <a:p>
            <a:r>
              <a:rPr lang="en-US" sz="1400" dirty="0"/>
              <a:t>February, 2018</a:t>
            </a:r>
          </a:p>
          <a:p>
            <a:r>
              <a:rPr lang="en-US" sz="1400" dirty="0"/>
              <a:t>R4.1</a:t>
            </a:r>
          </a:p>
        </p:txBody>
      </p:sp>
      <p:sp>
        <p:nvSpPr>
          <p:cNvPr id="3" name="TextBox 2"/>
          <p:cNvSpPr txBox="1"/>
          <p:nvPr/>
        </p:nvSpPr>
        <p:spPr>
          <a:xfrm>
            <a:off x="82809" y="4267200"/>
            <a:ext cx="1745991" cy="1354217"/>
          </a:xfrm>
          <a:prstGeom prst="rect">
            <a:avLst/>
          </a:prstGeom>
          <a:noFill/>
        </p:spPr>
        <p:txBody>
          <a:bodyPr wrap="none" rtlCol="0">
            <a:spAutoFit/>
          </a:bodyPr>
          <a:lstStyle/>
          <a:p>
            <a:r>
              <a:rPr lang="en-US" b="1" dirty="0"/>
              <a:t>Xiaomo Jiang</a:t>
            </a:r>
          </a:p>
          <a:p>
            <a:r>
              <a:rPr lang="en-US" sz="1600" dirty="0"/>
              <a:t>Yatkwai Kee</a:t>
            </a:r>
          </a:p>
          <a:p>
            <a:r>
              <a:rPr lang="en-US" sz="1600" dirty="0"/>
              <a:t>Richard Yan</a:t>
            </a:r>
          </a:p>
          <a:p>
            <a:r>
              <a:rPr lang="en-US" sz="1600" dirty="0"/>
              <a:t>Deepak Jhamta</a:t>
            </a:r>
          </a:p>
          <a:p>
            <a:r>
              <a:rPr lang="en-US" sz="1600" dirty="0"/>
              <a:t>Jithendra Koduru</a:t>
            </a:r>
            <a:endParaRPr lang="en-US" dirty="0"/>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Accuracy Comparison (w/o Rolls)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10</a:t>
            </a:fld>
            <a:endParaRPr lang="en-US" altLang="en-US"/>
          </a:p>
        </p:txBody>
      </p:sp>
      <p:pic>
        <p:nvPicPr>
          <p:cNvPr id="4" name="Picture 3"/>
          <p:cNvPicPr>
            <a:picLocks noChangeAspect="1"/>
          </p:cNvPicPr>
          <p:nvPr/>
        </p:nvPicPr>
        <p:blipFill>
          <a:blip r:embed="rId2"/>
          <a:stretch>
            <a:fillRect/>
          </a:stretch>
        </p:blipFill>
        <p:spPr>
          <a:xfrm>
            <a:off x="762000" y="1428750"/>
            <a:ext cx="7581900" cy="4600575"/>
          </a:xfrm>
          <a:prstGeom prst="rect">
            <a:avLst/>
          </a:prstGeom>
        </p:spPr>
      </p:pic>
      <p:sp>
        <p:nvSpPr>
          <p:cNvPr id="5" name="TextBox 4"/>
          <p:cNvSpPr txBox="1"/>
          <p:nvPr/>
        </p:nvSpPr>
        <p:spPr>
          <a:xfrm>
            <a:off x="848925" y="1438275"/>
            <a:ext cx="2207399" cy="307777"/>
          </a:xfrm>
          <a:prstGeom prst="rect">
            <a:avLst/>
          </a:prstGeom>
          <a:noFill/>
        </p:spPr>
        <p:txBody>
          <a:bodyPr wrap="none" rtlCol="0">
            <a:spAutoFit/>
          </a:bodyPr>
          <a:lstStyle/>
          <a:p>
            <a:r>
              <a:rPr lang="en-US" sz="1400" b="1" dirty="0"/>
              <a:t>Model Overall Accuracy</a:t>
            </a:r>
          </a:p>
        </p:txBody>
      </p:sp>
      <p:sp>
        <p:nvSpPr>
          <p:cNvPr id="6" name="TextBox 5"/>
          <p:cNvSpPr txBox="1"/>
          <p:nvPr/>
        </p:nvSpPr>
        <p:spPr>
          <a:xfrm>
            <a:off x="762000" y="5995571"/>
            <a:ext cx="7380547" cy="338554"/>
          </a:xfrm>
          <a:prstGeom prst="rect">
            <a:avLst/>
          </a:prstGeom>
          <a:noFill/>
        </p:spPr>
        <p:txBody>
          <a:bodyPr wrap="none" rtlCol="0">
            <a:spAutoFit/>
          </a:bodyPr>
          <a:lstStyle/>
          <a:p>
            <a:r>
              <a:rPr lang="en-US" sz="1600" dirty="0"/>
              <a:t>The impact of historical issues of a roll on the overall accuracy is Not significant</a:t>
            </a:r>
          </a:p>
        </p:txBody>
      </p:sp>
    </p:spTree>
    <p:extLst>
      <p:ext uri="{BB962C8B-B14F-4D97-AF65-F5344CB8AC3E}">
        <p14:creationId xmlns:p14="http://schemas.microsoft.com/office/powerpoint/2010/main" val="3758725317"/>
      </p:ext>
    </p:extLst>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734" y="1588566"/>
            <a:ext cx="3512536" cy="3014096"/>
          </a:xfrm>
          <a:prstGeom prst="rect">
            <a:avLst/>
          </a:prstGeom>
        </p:spPr>
      </p:pic>
      <p:pic>
        <p:nvPicPr>
          <p:cNvPr id="14" name="Picture 13"/>
          <p:cNvPicPr>
            <a:picLocks noChangeAspect="1"/>
          </p:cNvPicPr>
          <p:nvPr/>
        </p:nvPicPr>
        <p:blipFill>
          <a:blip r:embed="rId3"/>
          <a:stretch>
            <a:fillRect/>
          </a:stretch>
        </p:blipFill>
        <p:spPr>
          <a:xfrm>
            <a:off x="57150" y="5048896"/>
            <a:ext cx="8992152" cy="1186735"/>
          </a:xfrm>
          <a:prstGeom prst="rect">
            <a:avLst/>
          </a:prstGeom>
        </p:spPr>
      </p:pic>
      <p:sp>
        <p:nvSpPr>
          <p:cNvPr id="2" name="Title 1"/>
          <p:cNvSpPr>
            <a:spLocks noGrp="1"/>
          </p:cNvSpPr>
          <p:nvPr>
            <p:ph type="title"/>
          </p:nvPr>
        </p:nvSpPr>
        <p:spPr/>
        <p:txBody>
          <a:bodyPr/>
          <a:lstStyle/>
          <a:p>
            <a:r>
              <a:rPr lang="en-US" dirty="0"/>
              <a:t>Results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11</a:t>
            </a:fld>
            <a:endParaRPr lang="en-US" altLang="en-US"/>
          </a:p>
        </p:txBody>
      </p:sp>
      <p:sp>
        <p:nvSpPr>
          <p:cNvPr id="5" name="TextBox 4"/>
          <p:cNvSpPr txBox="1"/>
          <p:nvPr/>
        </p:nvSpPr>
        <p:spPr>
          <a:xfrm>
            <a:off x="2782508" y="4698467"/>
            <a:ext cx="1518236" cy="338554"/>
          </a:xfrm>
          <a:prstGeom prst="rect">
            <a:avLst/>
          </a:prstGeom>
          <a:noFill/>
        </p:spPr>
        <p:txBody>
          <a:bodyPr wrap="none" rtlCol="0">
            <a:spAutoFit/>
          </a:bodyPr>
          <a:lstStyle/>
          <a:p>
            <a:r>
              <a:rPr lang="en-US" sz="1600" b="1" dirty="0"/>
              <a:t>Decision Tree</a:t>
            </a:r>
          </a:p>
        </p:txBody>
      </p:sp>
      <p:sp>
        <p:nvSpPr>
          <p:cNvPr id="8" name="TextBox 7"/>
          <p:cNvSpPr txBox="1"/>
          <p:nvPr/>
        </p:nvSpPr>
        <p:spPr>
          <a:xfrm>
            <a:off x="240802" y="3591297"/>
            <a:ext cx="498855" cy="261610"/>
          </a:xfrm>
          <a:prstGeom prst="rect">
            <a:avLst/>
          </a:prstGeom>
          <a:noFill/>
        </p:spPr>
        <p:txBody>
          <a:bodyPr wrap="none" rtlCol="0">
            <a:spAutoFit/>
          </a:bodyPr>
          <a:lstStyle/>
          <a:p>
            <a:r>
              <a:rPr lang="en-US" sz="1100" dirty="0"/>
              <a:t>6445</a:t>
            </a:r>
          </a:p>
        </p:txBody>
      </p:sp>
      <p:sp>
        <p:nvSpPr>
          <p:cNvPr id="9" name="TextBox 8"/>
          <p:cNvSpPr txBox="1"/>
          <p:nvPr/>
        </p:nvSpPr>
        <p:spPr>
          <a:xfrm>
            <a:off x="240802" y="1975101"/>
            <a:ext cx="498855" cy="261610"/>
          </a:xfrm>
          <a:prstGeom prst="rect">
            <a:avLst/>
          </a:prstGeom>
          <a:noFill/>
        </p:spPr>
        <p:txBody>
          <a:bodyPr wrap="none" rtlCol="0">
            <a:spAutoFit/>
          </a:bodyPr>
          <a:lstStyle/>
          <a:p>
            <a:r>
              <a:rPr lang="en-US" sz="1100" dirty="0"/>
              <a:t>2594</a:t>
            </a:r>
          </a:p>
        </p:txBody>
      </p:sp>
      <p:pic>
        <p:nvPicPr>
          <p:cNvPr id="10" name="Picture 9"/>
          <p:cNvPicPr>
            <a:picLocks noChangeAspect="1"/>
          </p:cNvPicPr>
          <p:nvPr/>
        </p:nvPicPr>
        <p:blipFill>
          <a:blip r:embed="rId4"/>
          <a:stretch>
            <a:fillRect/>
          </a:stretch>
        </p:blipFill>
        <p:spPr>
          <a:xfrm>
            <a:off x="3804300" y="1727914"/>
            <a:ext cx="2601759" cy="2381828"/>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6553200" y="525940"/>
            <a:ext cx="2492990" cy="477053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b="1" dirty="0"/>
              <a:t>Scoring Decision Logic</a:t>
            </a:r>
          </a:p>
          <a:p>
            <a:pPr marL="171450" indent="-171450">
              <a:buFont typeface="Arial" panose="020B0604020202020204" pitchFamily="34" charset="0"/>
              <a:buChar char="•"/>
            </a:pPr>
            <a:r>
              <a:rPr lang="en-US" sz="900" dirty="0"/>
              <a:t>Level 1</a:t>
            </a:r>
          </a:p>
          <a:p>
            <a:pPr marL="628650" lvl="1" indent="-171450">
              <a:buFont typeface="Arial" panose="020B0604020202020204" pitchFamily="34" charset="0"/>
              <a:buChar char="•"/>
            </a:pPr>
            <a:r>
              <a:rPr lang="en-US" sz="900" dirty="0" err="1"/>
              <a:t>dollarPerClaim</a:t>
            </a:r>
            <a:r>
              <a:rPr lang="en-US" sz="900" dirty="0"/>
              <a:t> ≤ -0.473</a:t>
            </a:r>
          </a:p>
          <a:p>
            <a:pPr marL="171450" indent="-171450">
              <a:buFont typeface="Arial" panose="020B0604020202020204" pitchFamily="34" charset="0"/>
              <a:buChar char="•"/>
            </a:pPr>
            <a:r>
              <a:rPr lang="en-US" sz="900" dirty="0"/>
              <a:t>Level 2</a:t>
            </a:r>
          </a:p>
          <a:p>
            <a:pPr marL="628650" lvl="1" indent="-171450">
              <a:buFont typeface="Arial" panose="020B0604020202020204" pitchFamily="34" charset="0"/>
              <a:buChar char="•"/>
            </a:pPr>
            <a:r>
              <a:rPr lang="en-US" sz="900" dirty="0"/>
              <a:t>INVENTORY_COLOR ≤ -0.038</a:t>
            </a:r>
          </a:p>
          <a:p>
            <a:pPr marL="628650" lvl="1" indent="-171450">
              <a:buFont typeface="Arial" panose="020B0604020202020204" pitchFamily="34" charset="0"/>
              <a:buChar char="•"/>
            </a:pPr>
            <a:r>
              <a:rPr lang="en-US" sz="900" dirty="0" err="1"/>
              <a:t>dollarPerSale</a:t>
            </a:r>
            <a:r>
              <a:rPr lang="en-US" sz="900" dirty="0"/>
              <a:t> ≤ 1.679</a:t>
            </a:r>
          </a:p>
          <a:p>
            <a:pPr marL="171450" indent="-171450">
              <a:buFont typeface="Arial" panose="020B0604020202020204" pitchFamily="34" charset="0"/>
              <a:buChar char="•"/>
            </a:pPr>
            <a:r>
              <a:rPr lang="en-US" sz="900" dirty="0"/>
              <a:t>Level 3</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err="1"/>
              <a:t>dollarPerClaim</a:t>
            </a:r>
            <a:r>
              <a:rPr lang="en-US" sz="900" dirty="0"/>
              <a:t> ≤ -0.475</a:t>
            </a:r>
          </a:p>
          <a:p>
            <a:pPr marL="628650" lvl="1" indent="-171450">
              <a:buFont typeface="Arial" panose="020B0604020202020204" pitchFamily="34" charset="0"/>
              <a:buChar char="•"/>
            </a:pPr>
            <a:r>
              <a:rPr lang="en-US" sz="900" dirty="0" err="1"/>
              <a:t>dollarPerSale</a:t>
            </a:r>
            <a:r>
              <a:rPr lang="en-US" sz="900" dirty="0"/>
              <a:t> ≤ -0.358</a:t>
            </a:r>
          </a:p>
          <a:p>
            <a:pPr marL="628650" lvl="1" indent="-171450">
              <a:buFont typeface="Arial" panose="020B0604020202020204" pitchFamily="34" charset="0"/>
              <a:buChar char="•"/>
            </a:pPr>
            <a:r>
              <a:rPr lang="en-US" sz="900" dirty="0"/>
              <a:t>INVENTORY_BACKING ≤ 1.439</a:t>
            </a:r>
          </a:p>
          <a:p>
            <a:pPr marL="171450" indent="-171450">
              <a:buFont typeface="Arial" panose="020B0604020202020204" pitchFamily="34" charset="0"/>
              <a:buChar char="•"/>
            </a:pPr>
            <a:r>
              <a:rPr lang="en-US" sz="900" dirty="0"/>
              <a:t>Level 4</a:t>
            </a:r>
          </a:p>
          <a:p>
            <a:pPr marL="628650" lvl="1" indent="-171450">
              <a:buFont typeface="Arial" panose="020B0604020202020204" pitchFamily="34" charset="0"/>
              <a:buChar char="•"/>
            </a:pPr>
            <a:r>
              <a:rPr lang="en-US" sz="900" dirty="0"/>
              <a:t>INVENTORY_STYLE ≤ -0.572</a:t>
            </a:r>
          </a:p>
          <a:p>
            <a:pPr marL="628650" lvl="1" indent="-171450">
              <a:buFont typeface="Arial" panose="020B0604020202020204" pitchFamily="34" charset="0"/>
              <a:buChar char="•"/>
            </a:pPr>
            <a:r>
              <a:rPr lang="en-US" sz="900" dirty="0" err="1"/>
              <a:t>claimRatio</a:t>
            </a:r>
            <a:r>
              <a:rPr lang="en-US" sz="900" dirty="0"/>
              <a:t> ≤ -0.081</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a:t>INVENTORY_COLOR ≤ 0.079</a:t>
            </a:r>
          </a:p>
          <a:p>
            <a:pPr marL="628650" lvl="1" indent="-171450">
              <a:buFont typeface="Arial" panose="020B0604020202020204" pitchFamily="34" charset="0"/>
              <a:buChar char="•"/>
            </a:pPr>
            <a:r>
              <a:rPr lang="en-US" sz="900" dirty="0"/>
              <a:t>INVENTORY_COLOR ≤ -1.666</a:t>
            </a:r>
          </a:p>
          <a:p>
            <a:pPr marL="628650" lvl="1" indent="-171450">
              <a:buFont typeface="Arial" panose="020B0604020202020204" pitchFamily="34" charset="0"/>
              <a:buChar char="•"/>
            </a:pPr>
            <a:r>
              <a:rPr lang="en-US" sz="900" dirty="0" err="1"/>
              <a:t>dollarPerSale</a:t>
            </a:r>
            <a:r>
              <a:rPr lang="en-US" sz="900" dirty="0"/>
              <a:t> ≤ -0.357</a:t>
            </a:r>
          </a:p>
          <a:p>
            <a:pPr marL="628650" lvl="1" indent="-171450">
              <a:buFont typeface="Arial" panose="020B0604020202020204" pitchFamily="34" charset="0"/>
              <a:buChar char="•"/>
            </a:pPr>
            <a:r>
              <a:rPr lang="en-US" sz="900" dirty="0"/>
              <a:t>INVENTORY_STYLE ≤ -0.851</a:t>
            </a:r>
          </a:p>
          <a:p>
            <a:pPr marL="628650" lvl="1" indent="-171450">
              <a:buFont typeface="Arial" panose="020B0604020202020204" pitchFamily="34" charset="0"/>
              <a:buChar char="•"/>
            </a:pPr>
            <a:r>
              <a:rPr lang="en-US" sz="900" dirty="0"/>
              <a:t>INVENTORY_STYLE ≤ 2.12</a:t>
            </a:r>
          </a:p>
          <a:p>
            <a:pPr marL="171450" indent="-171450">
              <a:buFont typeface="Arial" panose="020B0604020202020204" pitchFamily="34" charset="0"/>
              <a:buChar char="•"/>
            </a:pPr>
            <a:r>
              <a:rPr lang="en-US" sz="900" dirty="0"/>
              <a:t>Level 5</a:t>
            </a:r>
          </a:p>
          <a:p>
            <a:pPr marL="628650" lvl="1" indent="-171450">
              <a:buFont typeface="Arial" panose="020B0604020202020204" pitchFamily="34" charset="0"/>
              <a:buChar char="•"/>
            </a:pPr>
            <a:r>
              <a:rPr lang="en-US" sz="900" dirty="0" err="1"/>
              <a:t>numSales</a:t>
            </a:r>
            <a:r>
              <a:rPr lang="en-US" sz="900" dirty="0"/>
              <a:t> ≤ 0.249</a:t>
            </a:r>
          </a:p>
          <a:p>
            <a:pPr marL="628650" lvl="1" indent="-171450">
              <a:buFont typeface="Arial" panose="020B0604020202020204" pitchFamily="34" charset="0"/>
              <a:buChar char="•"/>
            </a:pPr>
            <a:r>
              <a:rPr lang="en-US" sz="900" dirty="0" err="1"/>
              <a:t>numClaims</a:t>
            </a:r>
            <a:r>
              <a:rPr lang="en-US" sz="900" dirty="0"/>
              <a:t> ≤ 2.636</a:t>
            </a:r>
          </a:p>
          <a:p>
            <a:pPr marL="628650" lvl="1" indent="-171450">
              <a:buFont typeface="Arial" panose="020B0604020202020204" pitchFamily="34" charset="0"/>
              <a:buChar char="•"/>
            </a:pPr>
            <a:r>
              <a:rPr lang="en-US" sz="900" dirty="0"/>
              <a:t>INVENTORY_STYLE ≤ -0.884</a:t>
            </a:r>
          </a:p>
          <a:p>
            <a:pPr marL="628650" lvl="1" indent="-171450">
              <a:buFont typeface="Arial" panose="020B0604020202020204" pitchFamily="34" charset="0"/>
              <a:buChar char="•"/>
            </a:pPr>
            <a:r>
              <a:rPr lang="en-US" sz="900" dirty="0"/>
              <a:t>INVENTORY_COLOR ≤ 0.787</a:t>
            </a:r>
          </a:p>
          <a:p>
            <a:pPr marL="628650" lvl="1" indent="-171450">
              <a:buFont typeface="Arial" panose="020B0604020202020204" pitchFamily="34" charset="0"/>
              <a:buChar char="•"/>
            </a:pPr>
            <a:r>
              <a:rPr lang="en-US" sz="900" dirty="0"/>
              <a:t>INVENTORY_STYLE ≤ -1.055</a:t>
            </a:r>
          </a:p>
          <a:p>
            <a:pPr marL="628650" lvl="1" indent="-171450">
              <a:buFont typeface="Arial" panose="020B0604020202020204" pitchFamily="34" charset="0"/>
              <a:buChar char="•"/>
            </a:pPr>
            <a:r>
              <a:rPr lang="en-US" sz="900" dirty="0"/>
              <a:t>INVENTORY_STYLE ≤ -1.331</a:t>
            </a:r>
          </a:p>
          <a:p>
            <a:pPr marL="628650" lvl="1" indent="-171450">
              <a:buFont typeface="Arial" panose="020B0604020202020204" pitchFamily="34" charset="0"/>
              <a:buChar char="•"/>
            </a:pPr>
            <a:r>
              <a:rPr lang="en-US" sz="900" dirty="0"/>
              <a:t>…</a:t>
            </a:r>
          </a:p>
          <a:p>
            <a:pPr marL="171450" indent="-171450">
              <a:buFont typeface="Arial" panose="020B0604020202020204" pitchFamily="34" charset="0"/>
              <a:buChar char="•"/>
            </a:pPr>
            <a:r>
              <a:rPr lang="en-US" sz="900" dirty="0"/>
              <a:t>Level 6</a:t>
            </a:r>
          </a:p>
          <a:p>
            <a:pPr marL="628650" lvl="1" indent="-171450">
              <a:buFont typeface="Arial" panose="020B0604020202020204" pitchFamily="34" charset="0"/>
              <a:buChar char="•"/>
            </a:pPr>
            <a:r>
              <a:rPr lang="en-US" sz="900" dirty="0" err="1"/>
              <a:t>dollarPerSale</a:t>
            </a:r>
            <a:r>
              <a:rPr lang="en-US" sz="900" dirty="0"/>
              <a:t> ≤ -0.285</a:t>
            </a:r>
          </a:p>
          <a:p>
            <a:pPr marL="628650" lvl="1" indent="-171450">
              <a:buFont typeface="Arial" panose="020B0604020202020204" pitchFamily="34" charset="0"/>
              <a:buChar char="•"/>
            </a:pPr>
            <a:r>
              <a:rPr lang="en-US" sz="900" dirty="0"/>
              <a:t>INVENTORY_SIZE ≤ 2.964</a:t>
            </a:r>
          </a:p>
          <a:p>
            <a:pPr marL="628650" lvl="1" indent="-171450">
              <a:buFont typeface="Arial" panose="020B0604020202020204" pitchFamily="34" charset="0"/>
              <a:buChar char="•"/>
            </a:pPr>
            <a:r>
              <a:rPr lang="en-US" sz="900" dirty="0"/>
              <a:t>INVENTORY_STYLE ≤ 2.232</a:t>
            </a:r>
          </a:p>
          <a:p>
            <a:pPr marL="628650" lvl="1" indent="-171450">
              <a:buFont typeface="Arial" panose="020B0604020202020204" pitchFamily="34" charset="0"/>
              <a:buChar char="•"/>
            </a:pPr>
            <a:r>
              <a:rPr lang="en-US" sz="900" dirty="0"/>
              <a:t>…</a:t>
            </a:r>
          </a:p>
        </p:txBody>
      </p:sp>
      <p:sp>
        <p:nvSpPr>
          <p:cNvPr id="21" name="TextBox 20"/>
          <p:cNvSpPr txBox="1"/>
          <p:nvPr/>
        </p:nvSpPr>
        <p:spPr>
          <a:xfrm>
            <a:off x="1021921" y="1250012"/>
            <a:ext cx="1861407" cy="338554"/>
          </a:xfrm>
          <a:prstGeom prst="rect">
            <a:avLst/>
          </a:prstGeom>
          <a:noFill/>
        </p:spPr>
        <p:txBody>
          <a:bodyPr wrap="none" rtlCol="0">
            <a:spAutoFit/>
          </a:bodyPr>
          <a:lstStyle/>
          <a:p>
            <a:r>
              <a:rPr lang="en-US" sz="1600" b="1" dirty="0"/>
              <a:t>Confusion Matrix</a:t>
            </a:r>
          </a:p>
        </p:txBody>
      </p:sp>
      <p:sp>
        <p:nvSpPr>
          <p:cNvPr id="22" name="TextBox 21"/>
          <p:cNvSpPr txBox="1"/>
          <p:nvPr/>
        </p:nvSpPr>
        <p:spPr>
          <a:xfrm>
            <a:off x="4505171" y="1161967"/>
            <a:ext cx="1268296" cy="584775"/>
          </a:xfrm>
          <a:prstGeom prst="rect">
            <a:avLst/>
          </a:prstGeom>
          <a:noFill/>
        </p:spPr>
        <p:txBody>
          <a:bodyPr wrap="none" rtlCol="0">
            <a:spAutoFit/>
          </a:bodyPr>
          <a:lstStyle/>
          <a:p>
            <a:r>
              <a:rPr lang="en-US" sz="1600" b="1" dirty="0"/>
              <a:t>AI Scoring </a:t>
            </a:r>
          </a:p>
          <a:p>
            <a:pPr algn="ctr"/>
            <a:r>
              <a:rPr lang="en-US" sz="1600" b="1" dirty="0"/>
              <a:t>(0, 1)</a:t>
            </a:r>
          </a:p>
        </p:txBody>
      </p:sp>
      <p:cxnSp>
        <p:nvCxnSpPr>
          <p:cNvPr id="6" name="Straight Connector 5"/>
          <p:cNvCxnSpPr/>
          <p:nvPr/>
        </p:nvCxnSpPr>
        <p:spPr>
          <a:xfrm flipV="1">
            <a:off x="4079231" y="3104655"/>
            <a:ext cx="2205934" cy="3206"/>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09969" y="1855266"/>
            <a:ext cx="1113446" cy="646331"/>
          </a:xfrm>
          <a:prstGeom prst="rect">
            <a:avLst/>
          </a:prstGeom>
          <a:noFill/>
        </p:spPr>
        <p:txBody>
          <a:bodyPr wrap="square" rtlCol="0">
            <a:spAutoFit/>
          </a:bodyPr>
          <a:lstStyle/>
          <a:p>
            <a:r>
              <a:rPr lang="en-US" sz="1200" dirty="0">
                <a:solidFill>
                  <a:srgbClr val="275AD5"/>
                </a:solidFill>
              </a:rPr>
              <a:t>Highly likely to pay</a:t>
            </a:r>
          </a:p>
          <a:p>
            <a:r>
              <a:rPr lang="en-US" sz="1200" dirty="0">
                <a:solidFill>
                  <a:srgbClr val="275AD5"/>
                </a:solidFill>
              </a:rPr>
              <a:t>(90%+ conf.)</a:t>
            </a:r>
          </a:p>
        </p:txBody>
      </p:sp>
      <p:sp>
        <p:nvSpPr>
          <p:cNvPr id="25" name="TextBox 24"/>
          <p:cNvSpPr txBox="1"/>
          <p:nvPr/>
        </p:nvSpPr>
        <p:spPr>
          <a:xfrm>
            <a:off x="4927982" y="3190287"/>
            <a:ext cx="1088978" cy="646331"/>
          </a:xfrm>
          <a:prstGeom prst="rect">
            <a:avLst/>
          </a:prstGeom>
          <a:noFill/>
        </p:spPr>
        <p:txBody>
          <a:bodyPr wrap="square" rtlCol="0">
            <a:spAutoFit/>
          </a:bodyPr>
          <a:lstStyle/>
          <a:p>
            <a:r>
              <a:rPr lang="en-US" sz="1200" dirty="0">
                <a:solidFill>
                  <a:srgbClr val="FF0000"/>
                </a:solidFill>
              </a:rPr>
              <a:t>Highly likely to decline (84%+ conf.)</a:t>
            </a:r>
          </a:p>
        </p:txBody>
      </p:sp>
      <p:sp>
        <p:nvSpPr>
          <p:cNvPr id="26" name="TextBox 25"/>
          <p:cNvSpPr txBox="1"/>
          <p:nvPr/>
        </p:nvSpPr>
        <p:spPr>
          <a:xfrm>
            <a:off x="4838988" y="2748369"/>
            <a:ext cx="723672" cy="276999"/>
          </a:xfrm>
          <a:prstGeom prst="rect">
            <a:avLst/>
          </a:prstGeom>
          <a:noFill/>
        </p:spPr>
        <p:txBody>
          <a:bodyPr wrap="square" lIns="0" rIns="0" rtlCol="0">
            <a:spAutoFit/>
          </a:bodyPr>
          <a:lstStyle/>
          <a:p>
            <a:pPr algn="ctr"/>
            <a:r>
              <a:rPr lang="en-US" sz="1200" dirty="0"/>
              <a:t>Uncertain</a:t>
            </a:r>
          </a:p>
        </p:txBody>
      </p:sp>
      <p:sp>
        <p:nvSpPr>
          <p:cNvPr id="27" name="TextBox 26"/>
          <p:cNvSpPr txBox="1"/>
          <p:nvPr/>
        </p:nvSpPr>
        <p:spPr>
          <a:xfrm rot="16200000">
            <a:off x="4574937" y="2069637"/>
            <a:ext cx="723672" cy="276999"/>
          </a:xfrm>
          <a:prstGeom prst="rect">
            <a:avLst/>
          </a:prstGeom>
          <a:noFill/>
        </p:spPr>
        <p:txBody>
          <a:bodyPr wrap="square" lIns="0" rIns="0" rtlCol="0">
            <a:spAutoFit/>
          </a:bodyPr>
          <a:lstStyle/>
          <a:p>
            <a:pPr algn="ctr"/>
            <a:r>
              <a:rPr lang="en-US" sz="1200" b="1" dirty="0">
                <a:solidFill>
                  <a:srgbClr val="275AD5"/>
                </a:solidFill>
              </a:rPr>
              <a:t>&gt;0.75</a:t>
            </a:r>
          </a:p>
        </p:txBody>
      </p:sp>
      <p:sp>
        <p:nvSpPr>
          <p:cNvPr id="28" name="TextBox 27"/>
          <p:cNvSpPr txBox="1"/>
          <p:nvPr/>
        </p:nvSpPr>
        <p:spPr>
          <a:xfrm rot="16200000">
            <a:off x="4263491" y="3382346"/>
            <a:ext cx="723672" cy="276999"/>
          </a:xfrm>
          <a:prstGeom prst="rect">
            <a:avLst/>
          </a:prstGeom>
          <a:noFill/>
        </p:spPr>
        <p:txBody>
          <a:bodyPr wrap="square" lIns="0" rIns="0" rtlCol="0">
            <a:spAutoFit/>
          </a:bodyPr>
          <a:lstStyle/>
          <a:p>
            <a:pPr algn="ctr"/>
            <a:r>
              <a:rPr lang="en-US" sz="1200" b="1" dirty="0">
                <a:solidFill>
                  <a:srgbClr val="FF0000"/>
                </a:solidFill>
              </a:rPr>
              <a:t>&lt;0.25</a:t>
            </a:r>
          </a:p>
        </p:txBody>
      </p:sp>
      <p:cxnSp>
        <p:nvCxnSpPr>
          <p:cNvPr id="11" name="Straight Connector 10"/>
          <p:cNvCxnSpPr/>
          <p:nvPr/>
        </p:nvCxnSpPr>
        <p:spPr>
          <a:xfrm flipV="1">
            <a:off x="4820804" y="3122125"/>
            <a:ext cx="0" cy="72581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820804" y="1762473"/>
            <a:ext cx="0" cy="83191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079231" y="2595006"/>
            <a:ext cx="2205934" cy="3206"/>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411834"/>
      </p:ext>
    </p:extLst>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Score in Dashboard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12</a:t>
            </a:fld>
            <a:endParaRPr lang="en-US" altLang="en-US"/>
          </a:p>
        </p:txBody>
      </p:sp>
      <p:pic>
        <p:nvPicPr>
          <p:cNvPr id="4" name="Picture 3"/>
          <p:cNvPicPr>
            <a:picLocks noChangeAspect="1"/>
          </p:cNvPicPr>
          <p:nvPr/>
        </p:nvPicPr>
        <p:blipFill>
          <a:blip r:embed="rId2"/>
          <a:stretch>
            <a:fillRect/>
          </a:stretch>
        </p:blipFill>
        <p:spPr>
          <a:xfrm>
            <a:off x="82216" y="1633376"/>
            <a:ext cx="8763001" cy="2847652"/>
          </a:xfrm>
          <a:prstGeom prst="rect">
            <a:avLst/>
          </a:prstGeom>
        </p:spPr>
      </p:pic>
      <p:sp>
        <p:nvSpPr>
          <p:cNvPr id="7" name="Down Arrow 6"/>
          <p:cNvSpPr/>
          <p:nvPr/>
        </p:nvSpPr>
        <p:spPr>
          <a:xfrm>
            <a:off x="7848600" y="1585476"/>
            <a:ext cx="457200" cy="962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91200" y="1216144"/>
            <a:ext cx="3055645" cy="338554"/>
          </a:xfrm>
          <a:prstGeom prst="rect">
            <a:avLst/>
          </a:prstGeom>
          <a:noFill/>
        </p:spPr>
        <p:txBody>
          <a:bodyPr wrap="none" rtlCol="0">
            <a:spAutoFit/>
          </a:bodyPr>
          <a:lstStyle/>
          <a:p>
            <a:r>
              <a:rPr lang="en-US" sz="1600" b="1" dirty="0"/>
              <a:t>Declined (&lt; 50% prob. to pay)</a:t>
            </a:r>
          </a:p>
        </p:txBody>
      </p:sp>
      <p:sp>
        <p:nvSpPr>
          <p:cNvPr id="5" name="Rectangle 4"/>
          <p:cNvSpPr/>
          <p:nvPr/>
        </p:nvSpPr>
        <p:spPr>
          <a:xfrm>
            <a:off x="1600201" y="4581848"/>
            <a:ext cx="7245016" cy="1292662"/>
          </a:xfrm>
          <a:prstGeom prst="rect">
            <a:avLst/>
          </a:prstGeom>
        </p:spPr>
        <p:txBody>
          <a:bodyPr wrap="square">
            <a:spAutoFit/>
          </a:bodyPr>
          <a:lstStyle/>
          <a:p>
            <a:r>
              <a:rPr lang="en-US" sz="2400" b="1" dirty="0"/>
              <a:t>Next…</a:t>
            </a:r>
          </a:p>
          <a:p>
            <a:pPr marL="285750" indent="-285750">
              <a:buFont typeface="Wingdings" panose="05000000000000000000" pitchFamily="2" charset="2"/>
              <a:buChar char="q"/>
            </a:pPr>
            <a:r>
              <a:rPr lang="en-US" dirty="0"/>
              <a:t>Solution implementation/integration…dashboard update</a:t>
            </a:r>
          </a:p>
          <a:p>
            <a:pPr marL="285750" indent="-285750">
              <a:buFont typeface="Wingdings" panose="05000000000000000000" pitchFamily="2" charset="2"/>
              <a:buChar char="q"/>
            </a:pPr>
            <a:r>
              <a:rPr lang="en-US" dirty="0"/>
              <a:t>Continuous model accuracy improvement</a:t>
            </a:r>
          </a:p>
          <a:p>
            <a:pPr marL="285750" indent="-285750">
              <a:buFont typeface="Wingdings" panose="05000000000000000000" pitchFamily="2" charset="2"/>
              <a:buChar char="q"/>
            </a:pPr>
            <a:r>
              <a:rPr lang="en-US" dirty="0"/>
              <a:t>Customer specific modeling</a:t>
            </a:r>
          </a:p>
        </p:txBody>
      </p:sp>
      <p:sp>
        <p:nvSpPr>
          <p:cNvPr id="6" name="Rectangle 5"/>
          <p:cNvSpPr/>
          <p:nvPr/>
        </p:nvSpPr>
        <p:spPr>
          <a:xfrm rot="19291993">
            <a:off x="3435016" y="3179777"/>
            <a:ext cx="2057400" cy="424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To be updated</a:t>
            </a:r>
          </a:p>
        </p:txBody>
      </p:sp>
    </p:spTree>
    <p:extLst>
      <p:ext uri="{BB962C8B-B14F-4D97-AF65-F5344CB8AC3E}">
        <p14:creationId xmlns:p14="http://schemas.microsoft.com/office/powerpoint/2010/main" val="2152440273"/>
      </p:ext>
    </p:extLst>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D2D91D-2A8E-4E66-BD93-EECDB1D5C6FB}" type="slidenum">
              <a:rPr lang="en-US" altLang="en-US" smtClean="0">
                <a:solidFill>
                  <a:schemeClr val="bg1"/>
                </a:solidFill>
                <a:latin typeface="Georgia" panose="02040502050405020303" pitchFamily="18" charset="0"/>
              </a:rPr>
              <a:pPr/>
              <a:t>13</a:t>
            </a:fld>
            <a:endParaRPr lang="en-US" altLang="en-US">
              <a:solidFill>
                <a:schemeClr val="bg1"/>
              </a:solidFill>
              <a:latin typeface="Georgia" panose="02040502050405020303" pitchFamily="18" charset="0"/>
            </a:endParaRPr>
          </a:p>
        </p:txBody>
      </p:sp>
      <p:sp>
        <p:nvSpPr>
          <p:cNvPr id="50179" name="Title 2"/>
          <p:cNvSpPr>
            <a:spLocks noGrp="1"/>
          </p:cNvSpPr>
          <p:nvPr>
            <p:ph type="ctrTitle" idx="4294967295"/>
          </p:nvPr>
        </p:nvSpPr>
        <p:spPr>
          <a:xfrm>
            <a:off x="1828800" y="2971800"/>
            <a:ext cx="5705475" cy="774700"/>
          </a:xfrm>
        </p:spPr>
        <p:txBody>
          <a:bodyPr anchor="ctr"/>
          <a:lstStyle/>
          <a:p>
            <a:pPr algn="ctr">
              <a:defRPr/>
            </a:pPr>
            <a:r>
              <a:rPr lang="en-US" altLang="en-US" sz="5400" b="1" dirty="0">
                <a:solidFill>
                  <a:schemeClr val="bg2">
                    <a:lumMod val="10000"/>
                  </a:schemeClr>
                </a:solidFill>
                <a:latin typeface="+mn-lt"/>
                <a:ea typeface="+mj-ea"/>
              </a:rPr>
              <a:t>Thanks</a:t>
            </a:r>
          </a:p>
        </p:txBody>
      </p:sp>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Application</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14</a:t>
            </a:fld>
            <a:endParaRPr lang="en-US" altLang="en-US"/>
          </a:p>
        </p:txBody>
      </p:sp>
      <p:pic>
        <p:nvPicPr>
          <p:cNvPr id="4" name="Picture 3"/>
          <p:cNvPicPr>
            <a:picLocks noChangeAspect="1"/>
          </p:cNvPicPr>
          <p:nvPr/>
        </p:nvPicPr>
        <p:blipFill>
          <a:blip r:embed="rId2"/>
          <a:stretch>
            <a:fillRect/>
          </a:stretch>
        </p:blipFill>
        <p:spPr>
          <a:xfrm>
            <a:off x="533400" y="1342111"/>
            <a:ext cx="7939899" cy="4954828"/>
          </a:xfrm>
          <a:prstGeom prst="rect">
            <a:avLst/>
          </a:prstGeom>
        </p:spPr>
      </p:pic>
    </p:spTree>
    <p:extLst>
      <p:ext uri="{BB962C8B-B14F-4D97-AF65-F5344CB8AC3E}">
        <p14:creationId xmlns:p14="http://schemas.microsoft.com/office/powerpoint/2010/main" val="2496301591"/>
      </p:ext>
    </p:extLst>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6112454" y="2060226"/>
            <a:ext cx="2698171" cy="2420700"/>
          </a:xfrm>
          <a:prstGeom prst="rect">
            <a:avLst/>
          </a:prstGeom>
        </p:spPr>
      </p:pic>
      <p:sp>
        <p:nvSpPr>
          <p:cNvPr id="14" name="TextBox 13"/>
          <p:cNvSpPr txBox="1"/>
          <p:nvPr/>
        </p:nvSpPr>
        <p:spPr>
          <a:xfrm>
            <a:off x="6740059" y="1651310"/>
            <a:ext cx="1442959" cy="307777"/>
          </a:xfrm>
          <a:prstGeom prst="rect">
            <a:avLst/>
          </a:prstGeom>
          <a:noFill/>
        </p:spPr>
        <p:txBody>
          <a:bodyPr wrap="none" rtlCol="0">
            <a:spAutoFit/>
          </a:bodyPr>
          <a:lstStyle/>
          <a:p>
            <a:r>
              <a:rPr lang="en-US" sz="1400" b="1" dirty="0"/>
              <a:t>F1GROL count</a:t>
            </a:r>
          </a:p>
        </p:txBody>
      </p:sp>
      <p:pic>
        <p:nvPicPr>
          <p:cNvPr id="16" name="Picture 15"/>
          <p:cNvPicPr>
            <a:picLocks noChangeAspect="1"/>
          </p:cNvPicPr>
          <p:nvPr/>
        </p:nvPicPr>
        <p:blipFill>
          <a:blip r:embed="rId3"/>
          <a:stretch>
            <a:fillRect/>
          </a:stretch>
        </p:blipFill>
        <p:spPr>
          <a:xfrm>
            <a:off x="3188795" y="2060226"/>
            <a:ext cx="2689735" cy="2437424"/>
          </a:xfrm>
          <a:prstGeom prst="rect">
            <a:avLst/>
          </a:prstGeom>
        </p:spPr>
      </p:pic>
      <p:pic>
        <p:nvPicPr>
          <p:cNvPr id="15" name="Picture 14"/>
          <p:cNvPicPr>
            <a:picLocks noChangeAspect="1"/>
          </p:cNvPicPr>
          <p:nvPr/>
        </p:nvPicPr>
        <p:blipFill>
          <a:blip r:embed="rId4"/>
          <a:stretch>
            <a:fillRect/>
          </a:stretch>
        </p:blipFill>
        <p:spPr>
          <a:xfrm>
            <a:off x="314970" y="2077304"/>
            <a:ext cx="2686109" cy="2420346"/>
          </a:xfrm>
          <a:prstGeom prst="rect">
            <a:avLst/>
          </a:prstGeom>
        </p:spPr>
      </p:pic>
      <p:sp>
        <p:nvSpPr>
          <p:cNvPr id="2" name="Title 1"/>
          <p:cNvSpPr>
            <a:spLocks noGrp="1"/>
          </p:cNvSpPr>
          <p:nvPr>
            <p:ph type="title"/>
          </p:nvPr>
        </p:nvSpPr>
        <p:spPr/>
        <p:txBody>
          <a:bodyPr/>
          <a:lstStyle/>
          <a:p>
            <a:r>
              <a:rPr lang="en-US" dirty="0"/>
              <a:t>Influencing Factors for Claims </a:t>
            </a:r>
            <a:r>
              <a:rPr lang="en-US" sz="2000" dirty="0"/>
              <a:t>(30,000+)</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15</a:t>
            </a:fld>
            <a:endParaRPr lang="en-US" altLang="en-US"/>
          </a:p>
        </p:txBody>
      </p:sp>
      <p:sp>
        <p:nvSpPr>
          <p:cNvPr id="5" name="TextBox 4"/>
          <p:cNvSpPr txBox="1"/>
          <p:nvPr/>
        </p:nvSpPr>
        <p:spPr>
          <a:xfrm>
            <a:off x="832792" y="1651311"/>
            <a:ext cx="1650464" cy="307777"/>
          </a:xfrm>
          <a:prstGeom prst="rect">
            <a:avLst/>
          </a:prstGeom>
          <a:noFill/>
        </p:spPr>
        <p:txBody>
          <a:bodyPr wrap="square" rtlCol="0">
            <a:spAutoFit/>
          </a:bodyPr>
          <a:lstStyle/>
          <a:p>
            <a:r>
              <a:rPr lang="en-US" sz="1400" b="1" dirty="0"/>
              <a:t>F1DLOT count</a:t>
            </a:r>
          </a:p>
        </p:txBody>
      </p:sp>
      <p:sp>
        <p:nvSpPr>
          <p:cNvPr id="10" name="Rectangle 9"/>
          <p:cNvSpPr/>
          <p:nvPr/>
        </p:nvSpPr>
        <p:spPr>
          <a:xfrm>
            <a:off x="6286691" y="4813886"/>
            <a:ext cx="2409634" cy="461665"/>
          </a:xfrm>
          <a:prstGeom prst="rect">
            <a:avLst/>
          </a:prstGeom>
        </p:spPr>
        <p:txBody>
          <a:bodyPr wrap="none">
            <a:spAutoFit/>
          </a:bodyPr>
          <a:lstStyle/>
          <a:p>
            <a:r>
              <a:rPr lang="en-US" sz="1200" b="1" dirty="0"/>
              <a:t>3951 F1GROLs have &gt;1 claims</a:t>
            </a:r>
          </a:p>
          <a:p>
            <a:r>
              <a:rPr lang="en-US" sz="1200" b="1" dirty="0"/>
              <a:t>(</a:t>
            </a:r>
            <a:r>
              <a:rPr lang="en-US" sz="1200" b="1" dirty="0">
                <a:solidFill>
                  <a:srgbClr val="FF9900"/>
                </a:solidFill>
              </a:rPr>
              <a:t>13% data</a:t>
            </a:r>
            <a:r>
              <a:rPr lang="en-US" sz="1200" b="1" dirty="0"/>
              <a:t>)</a:t>
            </a:r>
            <a:endParaRPr lang="en-US" sz="1200" dirty="0"/>
          </a:p>
        </p:txBody>
      </p:sp>
      <p:sp>
        <p:nvSpPr>
          <p:cNvPr id="12" name="TextBox 11"/>
          <p:cNvSpPr txBox="1"/>
          <p:nvPr/>
        </p:nvSpPr>
        <p:spPr>
          <a:xfrm>
            <a:off x="3768590" y="1651310"/>
            <a:ext cx="1530144" cy="307777"/>
          </a:xfrm>
          <a:prstGeom prst="rect">
            <a:avLst/>
          </a:prstGeom>
          <a:noFill/>
        </p:spPr>
        <p:txBody>
          <a:bodyPr wrap="square" rtlCol="0">
            <a:spAutoFit/>
          </a:bodyPr>
          <a:lstStyle/>
          <a:p>
            <a:r>
              <a:rPr lang="en-US" sz="1400" b="1" dirty="0"/>
              <a:t>F1ROLL count</a:t>
            </a:r>
          </a:p>
        </p:txBody>
      </p:sp>
      <p:sp>
        <p:nvSpPr>
          <p:cNvPr id="18" name="Rectangle 17"/>
          <p:cNvSpPr/>
          <p:nvPr/>
        </p:nvSpPr>
        <p:spPr>
          <a:xfrm>
            <a:off x="3538118" y="4813886"/>
            <a:ext cx="2383986" cy="461665"/>
          </a:xfrm>
          <a:prstGeom prst="rect">
            <a:avLst/>
          </a:prstGeom>
        </p:spPr>
        <p:txBody>
          <a:bodyPr wrap="none">
            <a:spAutoFit/>
          </a:bodyPr>
          <a:lstStyle/>
          <a:p>
            <a:r>
              <a:rPr lang="en-US" sz="1200" b="1" dirty="0"/>
              <a:t>1372 F1ROLLs have &gt;1 claims</a:t>
            </a:r>
          </a:p>
          <a:p>
            <a:r>
              <a:rPr lang="en-US" sz="1200" b="1" dirty="0"/>
              <a:t>(</a:t>
            </a:r>
            <a:r>
              <a:rPr lang="en-US" sz="1200" b="1" dirty="0">
                <a:solidFill>
                  <a:srgbClr val="FF9900"/>
                </a:solidFill>
              </a:rPr>
              <a:t>4.6% data</a:t>
            </a:r>
            <a:r>
              <a:rPr lang="en-US" sz="1200" b="1" dirty="0"/>
              <a:t>)</a:t>
            </a:r>
            <a:endParaRPr lang="en-US" sz="1200" dirty="0"/>
          </a:p>
        </p:txBody>
      </p:sp>
      <p:sp>
        <p:nvSpPr>
          <p:cNvPr id="19" name="Rectangle 18"/>
          <p:cNvSpPr/>
          <p:nvPr/>
        </p:nvSpPr>
        <p:spPr>
          <a:xfrm>
            <a:off x="560923" y="4813887"/>
            <a:ext cx="2372573" cy="461665"/>
          </a:xfrm>
          <a:prstGeom prst="rect">
            <a:avLst/>
          </a:prstGeom>
        </p:spPr>
        <p:txBody>
          <a:bodyPr wrap="none">
            <a:spAutoFit/>
          </a:bodyPr>
          <a:lstStyle/>
          <a:p>
            <a:r>
              <a:rPr lang="en-US" sz="1200" b="1" dirty="0"/>
              <a:t>4849 F1DLOTs have &gt;1 claims</a:t>
            </a:r>
          </a:p>
          <a:p>
            <a:r>
              <a:rPr lang="en-US" sz="1200" b="1" dirty="0"/>
              <a:t>(</a:t>
            </a:r>
            <a:r>
              <a:rPr lang="en-US" sz="1200" b="1" dirty="0">
                <a:solidFill>
                  <a:srgbClr val="FF9900"/>
                </a:solidFill>
              </a:rPr>
              <a:t>16% data</a:t>
            </a:r>
            <a:r>
              <a:rPr lang="en-US" sz="1200" b="1" dirty="0"/>
              <a:t>)</a:t>
            </a:r>
            <a:endParaRPr lang="en-US" sz="1200" dirty="0"/>
          </a:p>
        </p:txBody>
      </p:sp>
    </p:spTree>
    <p:extLst>
      <p:ext uri="{BB962C8B-B14F-4D97-AF65-F5344CB8AC3E}">
        <p14:creationId xmlns:p14="http://schemas.microsoft.com/office/powerpoint/2010/main" val="403865508"/>
      </p:ext>
    </p:extLst>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973407" y="3640408"/>
            <a:ext cx="2378316" cy="2716287"/>
          </a:xfrm>
          <a:prstGeom prst="rect">
            <a:avLst/>
          </a:prstGeom>
        </p:spPr>
      </p:pic>
      <p:pic>
        <p:nvPicPr>
          <p:cNvPr id="4" name="Picture 3"/>
          <p:cNvPicPr>
            <a:picLocks noChangeAspect="1"/>
          </p:cNvPicPr>
          <p:nvPr/>
        </p:nvPicPr>
        <p:blipFill>
          <a:blip r:embed="rId3"/>
          <a:stretch>
            <a:fillRect/>
          </a:stretch>
        </p:blipFill>
        <p:spPr>
          <a:xfrm>
            <a:off x="603915" y="1233503"/>
            <a:ext cx="2942288" cy="2435829"/>
          </a:xfrm>
          <a:prstGeom prst="rect">
            <a:avLst/>
          </a:prstGeom>
        </p:spPr>
      </p:pic>
      <p:pic>
        <p:nvPicPr>
          <p:cNvPr id="11" name="Picture 10"/>
          <p:cNvPicPr>
            <a:picLocks noChangeAspect="1"/>
          </p:cNvPicPr>
          <p:nvPr/>
        </p:nvPicPr>
        <p:blipFill>
          <a:blip r:embed="rId4"/>
          <a:stretch>
            <a:fillRect/>
          </a:stretch>
        </p:blipFill>
        <p:spPr>
          <a:xfrm>
            <a:off x="4492933" y="1233503"/>
            <a:ext cx="2733675" cy="2657386"/>
          </a:xfrm>
          <a:prstGeom prst="rect">
            <a:avLst/>
          </a:prstGeom>
        </p:spPr>
      </p:pic>
      <p:sp>
        <p:nvSpPr>
          <p:cNvPr id="2" name="Title 1"/>
          <p:cNvSpPr>
            <a:spLocks noGrp="1"/>
          </p:cNvSpPr>
          <p:nvPr>
            <p:ph type="title"/>
          </p:nvPr>
        </p:nvSpPr>
        <p:spPr/>
        <p:txBody>
          <a:bodyPr/>
          <a:lstStyle/>
          <a:p>
            <a:r>
              <a:rPr lang="en-US" dirty="0"/>
              <a:t>Influencing Factors for Claims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16</a:t>
            </a:fld>
            <a:endParaRPr lang="en-US" altLang="en-US"/>
          </a:p>
        </p:txBody>
      </p:sp>
      <p:sp>
        <p:nvSpPr>
          <p:cNvPr id="5" name="TextBox 4"/>
          <p:cNvSpPr txBox="1"/>
          <p:nvPr/>
        </p:nvSpPr>
        <p:spPr>
          <a:xfrm>
            <a:off x="126392" y="3066027"/>
            <a:ext cx="1244983" cy="523220"/>
          </a:xfrm>
          <a:prstGeom prst="rect">
            <a:avLst/>
          </a:prstGeom>
          <a:noFill/>
        </p:spPr>
        <p:txBody>
          <a:bodyPr wrap="square" rtlCol="0">
            <a:spAutoFit/>
          </a:bodyPr>
          <a:lstStyle/>
          <a:p>
            <a:r>
              <a:rPr lang="en-US" sz="1400" b="1" dirty="0"/>
              <a:t>Y = Quality issue: 33%</a:t>
            </a:r>
          </a:p>
        </p:txBody>
      </p:sp>
      <p:pic>
        <p:nvPicPr>
          <p:cNvPr id="6" name="Picture 5"/>
          <p:cNvPicPr>
            <a:picLocks noChangeAspect="1"/>
          </p:cNvPicPr>
          <p:nvPr/>
        </p:nvPicPr>
        <p:blipFill>
          <a:blip r:embed="rId5"/>
          <a:stretch>
            <a:fillRect/>
          </a:stretch>
        </p:blipFill>
        <p:spPr>
          <a:xfrm>
            <a:off x="6096000" y="3796101"/>
            <a:ext cx="2461855" cy="2499925"/>
          </a:xfrm>
          <a:prstGeom prst="rect">
            <a:avLst/>
          </a:prstGeom>
        </p:spPr>
      </p:pic>
      <p:sp>
        <p:nvSpPr>
          <p:cNvPr id="7" name="TextBox 6"/>
          <p:cNvSpPr txBox="1"/>
          <p:nvPr/>
        </p:nvSpPr>
        <p:spPr>
          <a:xfrm>
            <a:off x="7579630" y="3482926"/>
            <a:ext cx="1263900" cy="523220"/>
          </a:xfrm>
          <a:prstGeom prst="rect">
            <a:avLst/>
          </a:prstGeom>
          <a:noFill/>
        </p:spPr>
        <p:txBody>
          <a:bodyPr wrap="square" rtlCol="0">
            <a:spAutoFit/>
          </a:bodyPr>
          <a:lstStyle/>
          <a:p>
            <a:r>
              <a:rPr lang="en-US" sz="1400" b="1" dirty="0"/>
              <a:t>1 = Paid, 0=Declined</a:t>
            </a:r>
          </a:p>
        </p:txBody>
      </p:sp>
      <p:sp>
        <p:nvSpPr>
          <p:cNvPr id="8" name="Rectangle 7"/>
          <p:cNvSpPr/>
          <p:nvPr/>
        </p:nvSpPr>
        <p:spPr>
          <a:xfrm>
            <a:off x="1060860" y="2303667"/>
            <a:ext cx="978153" cy="276999"/>
          </a:xfrm>
          <a:prstGeom prst="rect">
            <a:avLst/>
          </a:prstGeom>
        </p:spPr>
        <p:txBody>
          <a:bodyPr wrap="none">
            <a:spAutoFit/>
          </a:bodyPr>
          <a:lstStyle/>
          <a:p>
            <a:r>
              <a:rPr lang="en-US" sz="1200" b="1" dirty="0"/>
              <a:t>73978 rolls</a:t>
            </a:r>
            <a:endParaRPr lang="en-US" sz="1200" dirty="0"/>
          </a:p>
        </p:txBody>
      </p:sp>
      <p:sp>
        <p:nvSpPr>
          <p:cNvPr id="9" name="Rectangle 8"/>
          <p:cNvSpPr/>
          <p:nvPr/>
        </p:nvSpPr>
        <p:spPr>
          <a:xfrm>
            <a:off x="7024468" y="5437863"/>
            <a:ext cx="609462" cy="276999"/>
          </a:xfrm>
          <a:prstGeom prst="rect">
            <a:avLst/>
          </a:prstGeom>
        </p:spPr>
        <p:txBody>
          <a:bodyPr wrap="none">
            <a:spAutoFit/>
          </a:bodyPr>
          <a:lstStyle/>
          <a:p>
            <a:r>
              <a:rPr lang="en-US" sz="1200" b="1" dirty="0"/>
              <a:t>42782</a:t>
            </a:r>
            <a:endParaRPr lang="en-US" sz="1200" dirty="0"/>
          </a:p>
        </p:txBody>
      </p:sp>
      <p:sp>
        <p:nvSpPr>
          <p:cNvPr id="10" name="Rectangle 9"/>
          <p:cNvSpPr/>
          <p:nvPr/>
        </p:nvSpPr>
        <p:spPr>
          <a:xfrm>
            <a:off x="7633930" y="4998552"/>
            <a:ext cx="609462" cy="276999"/>
          </a:xfrm>
          <a:prstGeom prst="rect">
            <a:avLst/>
          </a:prstGeom>
        </p:spPr>
        <p:txBody>
          <a:bodyPr wrap="none">
            <a:spAutoFit/>
          </a:bodyPr>
          <a:lstStyle/>
          <a:p>
            <a:r>
              <a:rPr lang="en-US" sz="1200" b="1" dirty="0"/>
              <a:t>24488</a:t>
            </a:r>
            <a:endParaRPr lang="en-US" sz="1200" dirty="0"/>
          </a:p>
        </p:txBody>
      </p:sp>
      <p:sp>
        <p:nvSpPr>
          <p:cNvPr id="12" name="TextBox 11"/>
          <p:cNvSpPr txBox="1"/>
          <p:nvPr/>
        </p:nvSpPr>
        <p:spPr>
          <a:xfrm>
            <a:off x="6851856" y="1295086"/>
            <a:ext cx="2282715" cy="523220"/>
          </a:xfrm>
          <a:prstGeom prst="rect">
            <a:avLst/>
          </a:prstGeom>
          <a:noFill/>
        </p:spPr>
        <p:txBody>
          <a:bodyPr wrap="square" rtlCol="0">
            <a:spAutoFit/>
          </a:bodyPr>
          <a:lstStyle/>
          <a:p>
            <a:r>
              <a:rPr lang="en-US" sz="1400" b="1" dirty="0"/>
              <a:t>6 Backing types: 85%+</a:t>
            </a:r>
          </a:p>
          <a:p>
            <a:r>
              <a:rPr lang="en-US" sz="1400" b="1" dirty="0"/>
              <a:t>…total 89 backs</a:t>
            </a:r>
          </a:p>
        </p:txBody>
      </p:sp>
      <p:sp>
        <p:nvSpPr>
          <p:cNvPr id="14" name="TextBox 13"/>
          <p:cNvSpPr txBox="1"/>
          <p:nvPr/>
        </p:nvSpPr>
        <p:spPr>
          <a:xfrm>
            <a:off x="384822" y="4875441"/>
            <a:ext cx="1364476" cy="523220"/>
          </a:xfrm>
          <a:prstGeom prst="rect">
            <a:avLst/>
          </a:prstGeom>
          <a:noFill/>
        </p:spPr>
        <p:txBody>
          <a:bodyPr wrap="none" rtlCol="0">
            <a:spAutoFit/>
          </a:bodyPr>
          <a:lstStyle/>
          <a:p>
            <a:r>
              <a:rPr lang="en-US" sz="1400" b="1" dirty="0"/>
              <a:t>4 Sizes: 88%+</a:t>
            </a:r>
          </a:p>
          <a:p>
            <a:r>
              <a:rPr lang="en-US" sz="1400" b="1" dirty="0"/>
              <a:t>Total 166</a:t>
            </a:r>
          </a:p>
        </p:txBody>
      </p:sp>
    </p:spTree>
    <p:extLst>
      <p:ext uri="{BB962C8B-B14F-4D97-AF65-F5344CB8AC3E}">
        <p14:creationId xmlns:p14="http://schemas.microsoft.com/office/powerpoint/2010/main" val="2813405612"/>
      </p:ext>
    </p:extLst>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90040" y="2272509"/>
            <a:ext cx="6953250" cy="3333750"/>
          </a:xfrm>
          <a:prstGeom prst="rect">
            <a:avLst/>
          </a:prstGeom>
        </p:spPr>
      </p:pic>
      <p:sp>
        <p:nvSpPr>
          <p:cNvPr id="2" name="Title 1"/>
          <p:cNvSpPr>
            <a:spLocks noGrp="1"/>
          </p:cNvSpPr>
          <p:nvPr>
            <p:ph type="title"/>
          </p:nvPr>
        </p:nvSpPr>
        <p:spPr/>
        <p:txBody>
          <a:bodyPr/>
          <a:lstStyle/>
          <a:p>
            <a:r>
              <a:rPr lang="en-US" dirty="0"/>
              <a:t>Modeling Data (old)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17</a:t>
            </a:fld>
            <a:endParaRPr lang="en-US" altLang="en-US"/>
          </a:p>
        </p:txBody>
      </p:sp>
      <p:sp>
        <p:nvSpPr>
          <p:cNvPr id="5" name="TextBox 4"/>
          <p:cNvSpPr txBox="1"/>
          <p:nvPr/>
        </p:nvSpPr>
        <p:spPr>
          <a:xfrm>
            <a:off x="1134184" y="3688383"/>
            <a:ext cx="511679" cy="230832"/>
          </a:xfrm>
          <a:prstGeom prst="rect">
            <a:avLst/>
          </a:prstGeom>
          <a:noFill/>
        </p:spPr>
        <p:txBody>
          <a:bodyPr wrap="none" rtlCol="0">
            <a:spAutoFit/>
          </a:bodyPr>
          <a:lstStyle/>
          <a:p>
            <a:r>
              <a:rPr lang="en-US" sz="900" dirty="0"/>
              <a:t>42.7%</a:t>
            </a:r>
          </a:p>
        </p:txBody>
      </p:sp>
      <p:sp>
        <p:nvSpPr>
          <p:cNvPr id="6" name="TextBox 5"/>
          <p:cNvSpPr txBox="1"/>
          <p:nvPr/>
        </p:nvSpPr>
        <p:spPr>
          <a:xfrm>
            <a:off x="1185376" y="4687834"/>
            <a:ext cx="511679" cy="230832"/>
          </a:xfrm>
          <a:prstGeom prst="rect">
            <a:avLst/>
          </a:prstGeom>
          <a:noFill/>
        </p:spPr>
        <p:txBody>
          <a:bodyPr wrap="none" rtlCol="0">
            <a:spAutoFit/>
          </a:bodyPr>
          <a:lstStyle/>
          <a:p>
            <a:r>
              <a:rPr lang="en-US" sz="900" dirty="0">
                <a:solidFill>
                  <a:srgbClr val="275AD5"/>
                </a:solidFill>
              </a:rPr>
              <a:t>57.3%</a:t>
            </a:r>
          </a:p>
        </p:txBody>
      </p:sp>
      <p:sp>
        <p:nvSpPr>
          <p:cNvPr id="7" name="TextBox 6"/>
          <p:cNvSpPr txBox="1"/>
          <p:nvPr/>
        </p:nvSpPr>
        <p:spPr>
          <a:xfrm>
            <a:off x="2407820" y="5058168"/>
            <a:ext cx="511679" cy="230832"/>
          </a:xfrm>
          <a:prstGeom prst="rect">
            <a:avLst/>
          </a:prstGeom>
          <a:noFill/>
        </p:spPr>
        <p:txBody>
          <a:bodyPr wrap="none" rtlCol="0">
            <a:spAutoFit/>
          </a:bodyPr>
          <a:lstStyle/>
          <a:p>
            <a:r>
              <a:rPr lang="en-US" sz="900" dirty="0">
                <a:solidFill>
                  <a:srgbClr val="275AD5"/>
                </a:solidFill>
              </a:rPr>
              <a:t>18.8%</a:t>
            </a:r>
          </a:p>
        </p:txBody>
      </p:sp>
      <p:sp>
        <p:nvSpPr>
          <p:cNvPr id="8" name="TextBox 7"/>
          <p:cNvSpPr txBox="1"/>
          <p:nvPr/>
        </p:nvSpPr>
        <p:spPr>
          <a:xfrm>
            <a:off x="2388471" y="4390848"/>
            <a:ext cx="511679" cy="230832"/>
          </a:xfrm>
          <a:prstGeom prst="rect">
            <a:avLst/>
          </a:prstGeom>
          <a:noFill/>
        </p:spPr>
        <p:txBody>
          <a:bodyPr wrap="none" rtlCol="0">
            <a:spAutoFit/>
          </a:bodyPr>
          <a:lstStyle/>
          <a:p>
            <a:r>
              <a:rPr lang="en-US" sz="900" dirty="0"/>
              <a:t>38.6%</a:t>
            </a:r>
          </a:p>
        </p:txBody>
      </p:sp>
      <p:sp>
        <p:nvSpPr>
          <p:cNvPr id="9" name="TextBox 8"/>
          <p:cNvSpPr txBox="1"/>
          <p:nvPr/>
        </p:nvSpPr>
        <p:spPr>
          <a:xfrm>
            <a:off x="4519715" y="5009272"/>
            <a:ext cx="511679" cy="230832"/>
          </a:xfrm>
          <a:prstGeom prst="rect">
            <a:avLst/>
          </a:prstGeom>
          <a:noFill/>
        </p:spPr>
        <p:txBody>
          <a:bodyPr wrap="none" rtlCol="0">
            <a:spAutoFit/>
          </a:bodyPr>
          <a:lstStyle/>
          <a:p>
            <a:r>
              <a:rPr lang="en-US" sz="900" dirty="0">
                <a:solidFill>
                  <a:srgbClr val="275AD5"/>
                </a:solidFill>
              </a:rPr>
              <a:t>15.9%</a:t>
            </a:r>
          </a:p>
        </p:txBody>
      </p:sp>
      <p:sp>
        <p:nvSpPr>
          <p:cNvPr id="12" name="TextBox 11"/>
          <p:cNvSpPr txBox="1"/>
          <p:nvPr/>
        </p:nvSpPr>
        <p:spPr>
          <a:xfrm>
            <a:off x="3400854" y="2831791"/>
            <a:ext cx="3432350" cy="646331"/>
          </a:xfrm>
          <a:prstGeom prst="rect">
            <a:avLst/>
          </a:prstGeom>
          <a:noFill/>
        </p:spPr>
        <p:txBody>
          <a:bodyPr wrap="none" rtlCol="0">
            <a:spAutoFit/>
          </a:bodyPr>
          <a:lstStyle/>
          <a:p>
            <a:pPr marL="285750" indent="-285750">
              <a:buFont typeface="Arial" panose="020B0604020202020204" pitchFamily="34" charset="0"/>
              <a:buChar char="•"/>
            </a:pPr>
            <a:r>
              <a:rPr lang="en-US" sz="1200" dirty="0"/>
              <a:t>394,402 raw records with product info</a:t>
            </a:r>
          </a:p>
          <a:p>
            <a:pPr marL="285750" indent="-285750">
              <a:buFont typeface="Arial" panose="020B0604020202020204" pitchFamily="34" charset="0"/>
              <a:buChar char="•"/>
            </a:pPr>
            <a:r>
              <a:rPr lang="en-US" sz="1200" dirty="0"/>
              <a:t>~16% (62,658) raw data used for modeling</a:t>
            </a:r>
          </a:p>
          <a:p>
            <a:pPr marL="285750" indent="-285750">
              <a:buFont typeface="Arial" panose="020B0604020202020204" pitchFamily="34" charset="0"/>
              <a:buChar char="•"/>
            </a:pPr>
            <a:r>
              <a:rPr lang="en-US" sz="1200" b="1" dirty="0">
                <a:solidFill>
                  <a:srgbClr val="00B050"/>
                </a:solidFill>
              </a:rPr>
              <a:t>32,926 modeling data points</a:t>
            </a:r>
          </a:p>
        </p:txBody>
      </p:sp>
      <p:pic>
        <p:nvPicPr>
          <p:cNvPr id="20" name="Picture 19"/>
          <p:cNvPicPr>
            <a:picLocks noChangeAspect="1"/>
          </p:cNvPicPr>
          <p:nvPr/>
        </p:nvPicPr>
        <p:blipFill>
          <a:blip r:embed="rId3"/>
          <a:stretch>
            <a:fillRect/>
          </a:stretch>
        </p:blipFill>
        <p:spPr>
          <a:xfrm>
            <a:off x="7304550" y="4818122"/>
            <a:ext cx="1668152" cy="1073700"/>
          </a:xfrm>
          <a:prstGeom prst="rect">
            <a:avLst/>
          </a:prstGeom>
        </p:spPr>
      </p:pic>
      <p:sp>
        <p:nvSpPr>
          <p:cNvPr id="21" name="TextBox 20"/>
          <p:cNvSpPr txBox="1"/>
          <p:nvPr/>
        </p:nvSpPr>
        <p:spPr>
          <a:xfrm>
            <a:off x="7520284" y="5426211"/>
            <a:ext cx="762000" cy="369332"/>
          </a:xfrm>
          <a:prstGeom prst="rect">
            <a:avLst/>
          </a:prstGeom>
          <a:noFill/>
        </p:spPr>
        <p:txBody>
          <a:bodyPr wrap="square" rtlCol="0">
            <a:spAutoFit/>
          </a:bodyPr>
          <a:lstStyle/>
          <a:p>
            <a:pPr algn="ctr"/>
            <a:r>
              <a:rPr lang="en-US" sz="900" dirty="0">
                <a:solidFill>
                  <a:schemeClr val="bg1"/>
                </a:solidFill>
              </a:rPr>
              <a:t>Declined 29%</a:t>
            </a:r>
          </a:p>
        </p:txBody>
      </p:sp>
      <p:sp>
        <p:nvSpPr>
          <p:cNvPr id="22" name="TextBox 21"/>
          <p:cNvSpPr txBox="1"/>
          <p:nvPr/>
        </p:nvSpPr>
        <p:spPr>
          <a:xfrm>
            <a:off x="8382000" y="5154917"/>
            <a:ext cx="501377" cy="400110"/>
          </a:xfrm>
          <a:prstGeom prst="rect">
            <a:avLst/>
          </a:prstGeom>
          <a:noFill/>
        </p:spPr>
        <p:txBody>
          <a:bodyPr wrap="square" rtlCol="0">
            <a:spAutoFit/>
          </a:bodyPr>
          <a:lstStyle/>
          <a:p>
            <a:pPr algn="ctr"/>
            <a:r>
              <a:rPr lang="en-US" sz="1000" dirty="0">
                <a:solidFill>
                  <a:schemeClr val="bg1"/>
                </a:solidFill>
              </a:rPr>
              <a:t>Paid 71%</a:t>
            </a:r>
          </a:p>
        </p:txBody>
      </p:sp>
      <p:pic>
        <p:nvPicPr>
          <p:cNvPr id="23" name="Picture 22"/>
          <p:cNvPicPr>
            <a:picLocks noChangeAspect="1"/>
          </p:cNvPicPr>
          <p:nvPr/>
        </p:nvPicPr>
        <p:blipFill>
          <a:blip r:embed="rId4"/>
          <a:stretch>
            <a:fillRect/>
          </a:stretch>
        </p:blipFill>
        <p:spPr>
          <a:xfrm>
            <a:off x="7453773" y="1871774"/>
            <a:ext cx="1480829" cy="1480829"/>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1248325551"/>
              </p:ext>
            </p:extLst>
          </p:nvPr>
        </p:nvGraphicFramePr>
        <p:xfrm>
          <a:off x="7546413" y="3367884"/>
          <a:ext cx="1219200" cy="571500"/>
        </p:xfrm>
        <a:graphic>
          <a:graphicData uri="http://schemas.openxmlformats.org/drawingml/2006/table">
            <a:tbl>
              <a:tblPr>
                <a:tableStyleId>{8EC20E35-A176-4012-BC5E-935CFFF8708E}</a:tableStyleId>
              </a:tblPr>
              <a:tblGrid>
                <a:gridCol w="609600">
                  <a:extLst>
                    <a:ext uri="{9D8B030D-6E8A-4147-A177-3AD203B41FA5}">
                      <a16:colId xmlns:a16="http://schemas.microsoft.com/office/drawing/2014/main" val="1076087339"/>
                    </a:ext>
                  </a:extLst>
                </a:gridCol>
                <a:gridCol w="609600">
                  <a:extLst>
                    <a:ext uri="{9D8B030D-6E8A-4147-A177-3AD203B41FA5}">
                      <a16:colId xmlns:a16="http://schemas.microsoft.com/office/drawing/2014/main" val="3453791755"/>
                    </a:ext>
                  </a:extLst>
                </a:gridCol>
              </a:tblGrid>
              <a:tr h="190500">
                <a:tc>
                  <a:txBody>
                    <a:bodyPr/>
                    <a:lstStyle/>
                    <a:p>
                      <a:pPr algn="r" fontAlgn="b"/>
                      <a:r>
                        <a:rPr lang="en-US" sz="1050" u="none" strike="noStrike">
                          <a:effectLst/>
                        </a:rPr>
                        <a:t>Modeling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16133</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8973006"/>
                  </a:ext>
                </a:extLst>
              </a:tr>
              <a:tr h="190500">
                <a:tc>
                  <a:txBody>
                    <a:bodyPr/>
                    <a:lstStyle/>
                    <a:p>
                      <a:pPr algn="r" fontAlgn="b"/>
                      <a:r>
                        <a:rPr lang="en-US" sz="1050" u="none" strike="noStrike">
                          <a:effectLst/>
                        </a:rPr>
                        <a:t>Validation</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a:effectLst/>
                        </a:rPr>
                        <a:t>6915</a:t>
                      </a:r>
                      <a:endParaRPr lang="en-US" sz="10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903133"/>
                  </a:ext>
                </a:extLst>
              </a:tr>
              <a:tr h="190500">
                <a:tc>
                  <a:txBody>
                    <a:bodyPr/>
                    <a:lstStyle/>
                    <a:p>
                      <a:pPr algn="r" fontAlgn="b"/>
                      <a:r>
                        <a:rPr lang="en-US" sz="1050" u="none" strike="noStrike">
                          <a:effectLst/>
                        </a:rPr>
                        <a:t>Testing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9878</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1146540"/>
                  </a:ext>
                </a:extLst>
              </a:tr>
            </a:tbl>
          </a:graphicData>
        </a:graphic>
      </p:graphicFrame>
      <p:sp>
        <p:nvSpPr>
          <p:cNvPr id="25" name="Right Arrow 24"/>
          <p:cNvSpPr/>
          <p:nvPr/>
        </p:nvSpPr>
        <p:spPr>
          <a:xfrm>
            <a:off x="6858000" y="2585443"/>
            <a:ext cx="464267"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077200" y="4207719"/>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0111" y="4519873"/>
            <a:ext cx="582211" cy="230832"/>
          </a:xfrm>
          <a:prstGeom prst="rect">
            <a:avLst/>
          </a:prstGeom>
          <a:noFill/>
        </p:spPr>
        <p:txBody>
          <a:bodyPr wrap="none" rtlCol="0">
            <a:spAutoFit/>
          </a:bodyPr>
          <a:lstStyle/>
          <a:p>
            <a:r>
              <a:rPr lang="en-US" sz="900" dirty="0"/>
              <a:t>Product</a:t>
            </a:r>
          </a:p>
        </p:txBody>
      </p:sp>
      <p:sp>
        <p:nvSpPr>
          <p:cNvPr id="27" name="TextBox 26"/>
          <p:cNvSpPr txBox="1"/>
          <p:nvPr/>
        </p:nvSpPr>
        <p:spPr>
          <a:xfrm>
            <a:off x="1031561" y="3209796"/>
            <a:ext cx="889842" cy="507831"/>
          </a:xfrm>
          <a:prstGeom prst="rect">
            <a:avLst/>
          </a:prstGeom>
          <a:noFill/>
        </p:spPr>
        <p:txBody>
          <a:bodyPr wrap="square" rtlCol="0">
            <a:spAutoFit/>
          </a:bodyPr>
          <a:lstStyle/>
          <a:p>
            <a:r>
              <a:rPr lang="en-US" sz="900" dirty="0"/>
              <a:t>Non-Product, e.g., misc., handling</a:t>
            </a:r>
          </a:p>
        </p:txBody>
      </p:sp>
      <p:sp>
        <p:nvSpPr>
          <p:cNvPr id="28" name="TextBox 27"/>
          <p:cNvSpPr txBox="1"/>
          <p:nvPr/>
        </p:nvSpPr>
        <p:spPr>
          <a:xfrm>
            <a:off x="2199390" y="4082226"/>
            <a:ext cx="889842" cy="369332"/>
          </a:xfrm>
          <a:prstGeom prst="rect">
            <a:avLst/>
          </a:prstGeom>
          <a:noFill/>
        </p:spPr>
        <p:txBody>
          <a:bodyPr wrap="square" rtlCol="0">
            <a:spAutoFit/>
          </a:bodyPr>
          <a:lstStyle/>
          <a:p>
            <a:r>
              <a:rPr lang="en-US" sz="900" dirty="0"/>
              <a:t>Non-quality, i.e., rebate</a:t>
            </a:r>
          </a:p>
        </p:txBody>
      </p:sp>
      <p:sp>
        <p:nvSpPr>
          <p:cNvPr id="29" name="TextBox 28"/>
          <p:cNvSpPr txBox="1"/>
          <p:nvPr/>
        </p:nvSpPr>
        <p:spPr>
          <a:xfrm>
            <a:off x="3417305" y="4495623"/>
            <a:ext cx="1078924" cy="369332"/>
          </a:xfrm>
          <a:prstGeom prst="rect">
            <a:avLst/>
          </a:prstGeom>
          <a:noFill/>
        </p:spPr>
        <p:txBody>
          <a:bodyPr wrap="square" rtlCol="0">
            <a:spAutoFit/>
          </a:bodyPr>
          <a:lstStyle/>
          <a:p>
            <a:r>
              <a:rPr lang="en-US" sz="900" dirty="0"/>
              <a:t>Unfeasible, i.e., claim $&lt;0</a:t>
            </a:r>
          </a:p>
        </p:txBody>
      </p:sp>
      <p:sp>
        <p:nvSpPr>
          <p:cNvPr id="10" name="TextBox 9"/>
          <p:cNvSpPr txBox="1"/>
          <p:nvPr/>
        </p:nvSpPr>
        <p:spPr>
          <a:xfrm>
            <a:off x="2671680" y="3606996"/>
            <a:ext cx="857927" cy="338554"/>
          </a:xfrm>
          <a:prstGeom prst="rect">
            <a:avLst/>
          </a:prstGeom>
          <a:noFill/>
        </p:spPr>
        <p:txBody>
          <a:bodyPr wrap="none" rtlCol="0">
            <a:spAutoFit/>
          </a:bodyPr>
          <a:lstStyle/>
          <a:p>
            <a:r>
              <a:rPr lang="en-US" sz="1600" b="1" dirty="0"/>
              <a:t>Claims</a:t>
            </a:r>
          </a:p>
        </p:txBody>
      </p:sp>
      <p:sp>
        <p:nvSpPr>
          <p:cNvPr id="30" name="TextBox 29"/>
          <p:cNvSpPr txBox="1"/>
          <p:nvPr/>
        </p:nvSpPr>
        <p:spPr>
          <a:xfrm>
            <a:off x="1384670" y="2621338"/>
            <a:ext cx="1003801" cy="338554"/>
          </a:xfrm>
          <a:prstGeom prst="rect">
            <a:avLst/>
          </a:prstGeom>
          <a:noFill/>
        </p:spPr>
        <p:txBody>
          <a:bodyPr wrap="none" rtlCol="0">
            <a:spAutoFit/>
          </a:bodyPr>
          <a:lstStyle/>
          <a:p>
            <a:r>
              <a:rPr lang="en-US" sz="1600" b="1" dirty="0"/>
              <a:t>Records</a:t>
            </a:r>
          </a:p>
        </p:txBody>
      </p:sp>
    </p:spTree>
    <p:extLst>
      <p:ext uri="{BB962C8B-B14F-4D97-AF65-F5344CB8AC3E}">
        <p14:creationId xmlns:p14="http://schemas.microsoft.com/office/powerpoint/2010/main" val="3526562128"/>
      </p:ext>
    </p:extLst>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PCA vs. Raw</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18</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524547311"/>
              </p:ext>
            </p:extLst>
          </p:nvPr>
        </p:nvGraphicFramePr>
        <p:xfrm>
          <a:off x="76202" y="1371600"/>
          <a:ext cx="8927819" cy="3893820"/>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val="3243126405"/>
                    </a:ext>
                  </a:extLst>
                </a:gridCol>
                <a:gridCol w="7620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814278">
                  <a:extLst>
                    <a:ext uri="{9D8B030D-6E8A-4147-A177-3AD203B41FA5}">
                      <a16:colId xmlns:a16="http://schemas.microsoft.com/office/drawing/2014/main" val="1535711510"/>
                    </a:ext>
                  </a:extLst>
                </a:gridCol>
                <a:gridCol w="906174">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71.8%/72.1% </a:t>
                      </a:r>
                    </a:p>
                  </a:txBody>
                  <a:tcPr marL="18288" marR="18288"/>
                </a:tc>
                <a:tc>
                  <a:txBody>
                    <a:bodyPr/>
                    <a:lstStyle/>
                    <a:p>
                      <a:pPr algn="ctr"/>
                      <a:r>
                        <a:rPr lang="en-US" sz="900" dirty="0"/>
                        <a:t>6598/6651</a:t>
                      </a:r>
                    </a:p>
                  </a:txBody>
                  <a:tcPr marL="18288" marR="18288"/>
                </a:tc>
                <a:tc>
                  <a:txBody>
                    <a:bodyPr/>
                    <a:lstStyle/>
                    <a:p>
                      <a:pPr algn="ctr"/>
                      <a:r>
                        <a:rPr lang="en-US" sz="900" dirty="0"/>
                        <a:t>97%/98%</a:t>
                      </a:r>
                    </a:p>
                  </a:txBody>
                  <a:tcPr marL="18288" marR="18288"/>
                </a:tc>
                <a:tc>
                  <a:txBody>
                    <a:bodyPr/>
                    <a:lstStyle/>
                    <a:p>
                      <a:pPr algn="ctr"/>
                      <a:r>
                        <a:rPr lang="en-US" sz="900" dirty="0"/>
                        <a:t>9%/8%</a:t>
                      </a:r>
                    </a:p>
                  </a:txBody>
                  <a:tcPr marL="18288" marR="18288"/>
                </a:tc>
                <a:tc>
                  <a:txBody>
                    <a:bodyPr/>
                    <a:lstStyle/>
                    <a:p>
                      <a:pPr algn="ctr"/>
                      <a:r>
                        <a:rPr lang="en-US" sz="900" dirty="0"/>
                        <a:t>72.1%/72.3%</a:t>
                      </a:r>
                    </a:p>
                  </a:txBody>
                  <a:tcPr marL="18288" marR="18288"/>
                </a:tc>
                <a:tc>
                  <a:txBody>
                    <a:bodyPr/>
                    <a:lstStyle/>
                    <a:p>
                      <a:pPr algn="ctr"/>
                      <a:r>
                        <a:rPr lang="en-US" sz="900" dirty="0"/>
                        <a:t>9482/9537</a:t>
                      </a:r>
                    </a:p>
                  </a:txBody>
                  <a:tcPr marL="18288" marR="18288"/>
                </a:tc>
                <a:tc>
                  <a:txBody>
                    <a:bodyPr/>
                    <a:lstStyle/>
                    <a:p>
                      <a:pPr algn="ctr"/>
                      <a:r>
                        <a:rPr lang="en-US" sz="900" dirty="0"/>
                        <a:t>98%/98%</a:t>
                      </a:r>
                    </a:p>
                  </a:txBody>
                  <a:tcPr marL="18288" marR="18288"/>
                </a:tc>
                <a:tc>
                  <a:txBody>
                    <a:bodyPr/>
                    <a:lstStyle/>
                    <a:p>
                      <a:pPr algn="ctr"/>
                      <a:r>
                        <a:rPr lang="en-US" sz="900" dirty="0"/>
                        <a:t>9%/8%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71.8%72.2%</a:t>
                      </a:r>
                    </a:p>
                  </a:txBody>
                  <a:tcPr marL="18288" marR="18288"/>
                </a:tc>
                <a:tc>
                  <a:txBody>
                    <a:bodyPr/>
                    <a:lstStyle/>
                    <a:p>
                      <a:pPr algn="ctr"/>
                      <a:r>
                        <a:rPr lang="en-US" sz="900" dirty="0"/>
                        <a:t>6597/6603</a:t>
                      </a:r>
                    </a:p>
                  </a:txBody>
                  <a:tcPr marL="18288" marR="18288"/>
                </a:tc>
                <a:tc>
                  <a:txBody>
                    <a:bodyPr/>
                    <a:lstStyle/>
                    <a:p>
                      <a:pPr algn="ctr"/>
                      <a:r>
                        <a:rPr lang="en-US" sz="900" dirty="0"/>
                        <a:t>97%/98%</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9482/9469</a:t>
                      </a:r>
                    </a:p>
                  </a:txBody>
                  <a:tcPr marL="18288" marR="18288"/>
                </a:tc>
                <a:tc>
                  <a:txBody>
                    <a:bodyPr/>
                    <a:lstStyle/>
                    <a:p>
                      <a:pPr algn="ctr"/>
                      <a:r>
                        <a:rPr lang="en-US" sz="900" dirty="0"/>
                        <a:t>98%/98%</a:t>
                      </a:r>
                    </a:p>
                  </a:txBody>
                  <a:tcPr marL="18288" marR="18288"/>
                </a:tc>
                <a:tc>
                  <a:txBody>
                    <a:bodyPr/>
                    <a:lstStyle/>
                    <a:p>
                      <a:pPr algn="ctr"/>
                      <a:r>
                        <a:rPr lang="en-US" sz="900" dirty="0"/>
                        <a:t>9%/9%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66.4%/66.3%</a:t>
                      </a:r>
                    </a:p>
                  </a:txBody>
                  <a:tcPr marL="18288" marR="18288">
                    <a:solidFill>
                      <a:srgbClr val="00B0F0"/>
                    </a:solidFill>
                  </a:tcPr>
                </a:tc>
                <a:tc>
                  <a:txBody>
                    <a:bodyPr/>
                    <a:lstStyle/>
                    <a:p>
                      <a:pPr algn="ctr"/>
                      <a:r>
                        <a:rPr lang="en-US" sz="900" dirty="0"/>
                        <a:t>4581/4671</a:t>
                      </a:r>
                    </a:p>
                  </a:txBody>
                  <a:tcPr marL="18288" marR="18288"/>
                </a:tc>
                <a:tc>
                  <a:txBody>
                    <a:bodyPr/>
                    <a:lstStyle/>
                    <a:p>
                      <a:pPr algn="ctr"/>
                      <a:r>
                        <a:rPr lang="en-US" sz="900" dirty="0"/>
                        <a:t>73%/74%</a:t>
                      </a:r>
                    </a:p>
                  </a:txBody>
                  <a:tcPr marL="18288" marR="18288"/>
                </a:tc>
                <a:tc>
                  <a:txBody>
                    <a:bodyPr/>
                    <a:lstStyle/>
                    <a:p>
                      <a:pPr algn="ctr"/>
                      <a:r>
                        <a:rPr lang="en-US" sz="900" dirty="0"/>
                        <a:t>50%/48%</a:t>
                      </a:r>
                    </a:p>
                  </a:txBody>
                  <a:tcPr marL="18288" marR="18288"/>
                </a:tc>
                <a:tc>
                  <a:txBody>
                    <a:bodyPr/>
                    <a:lstStyle/>
                    <a:p>
                      <a:pPr algn="ctr"/>
                      <a:r>
                        <a:rPr lang="en-US" sz="900" dirty="0"/>
                        <a:t>65.7%/66.0%</a:t>
                      </a:r>
                    </a:p>
                  </a:txBody>
                  <a:tcPr marL="18288" marR="18288"/>
                </a:tc>
                <a:tc>
                  <a:txBody>
                    <a:bodyPr/>
                    <a:lstStyle/>
                    <a:p>
                      <a:pPr algn="ctr"/>
                      <a:r>
                        <a:rPr lang="en-US" sz="900" dirty="0"/>
                        <a:t>6518/6653</a:t>
                      </a:r>
                    </a:p>
                  </a:txBody>
                  <a:tcPr marL="18288" marR="18288"/>
                </a:tc>
                <a:tc>
                  <a:txBody>
                    <a:bodyPr/>
                    <a:lstStyle/>
                    <a:p>
                      <a:pPr algn="ctr"/>
                      <a:r>
                        <a:rPr lang="en-US" sz="900" dirty="0"/>
                        <a:t>72%/73%</a:t>
                      </a:r>
                    </a:p>
                  </a:txBody>
                  <a:tcPr marL="18288" marR="18288"/>
                </a:tc>
                <a:tc>
                  <a:txBody>
                    <a:bodyPr/>
                    <a:lstStyle/>
                    <a:p>
                      <a:pPr algn="ctr"/>
                      <a:r>
                        <a:rPr lang="en-US" sz="900" dirty="0"/>
                        <a:t>49%/48%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65.8%/67.4%</a:t>
                      </a:r>
                    </a:p>
                  </a:txBody>
                  <a:tcPr marL="18288" marR="18288"/>
                </a:tc>
                <a:tc>
                  <a:txBody>
                    <a:bodyPr/>
                    <a:lstStyle/>
                    <a:p>
                      <a:pPr algn="ctr"/>
                      <a:r>
                        <a:rPr lang="en-US" sz="900" dirty="0"/>
                        <a:t>4920/5256</a:t>
                      </a:r>
                    </a:p>
                  </a:txBody>
                  <a:tcPr marL="18288" marR="18288"/>
                </a:tc>
                <a:tc>
                  <a:txBody>
                    <a:bodyPr/>
                    <a:lstStyle/>
                    <a:p>
                      <a:pPr algn="ctr"/>
                      <a:r>
                        <a:rPr lang="en-US" sz="900" dirty="0"/>
                        <a:t>76/80%</a:t>
                      </a:r>
                    </a:p>
                  </a:txBody>
                  <a:tcPr marL="18288" marR="18288"/>
                </a:tc>
                <a:tc>
                  <a:txBody>
                    <a:bodyPr/>
                    <a:lstStyle/>
                    <a:p>
                      <a:pPr algn="ctr"/>
                      <a:r>
                        <a:rPr lang="en-US" sz="900" dirty="0"/>
                        <a:t>41%/35%</a:t>
                      </a:r>
                    </a:p>
                  </a:txBody>
                  <a:tcPr marL="18288" marR="18288"/>
                </a:tc>
                <a:tc>
                  <a:txBody>
                    <a:bodyPr/>
                    <a:lstStyle/>
                    <a:p>
                      <a:pPr algn="ctr"/>
                      <a:r>
                        <a:rPr lang="en-US" sz="900" dirty="0"/>
                        <a:t>66.0%/67.9%</a:t>
                      </a:r>
                    </a:p>
                  </a:txBody>
                  <a:tcPr marL="18288" marR="18288"/>
                </a:tc>
                <a:tc>
                  <a:txBody>
                    <a:bodyPr/>
                    <a:lstStyle/>
                    <a:p>
                      <a:pPr algn="ctr"/>
                      <a:r>
                        <a:rPr lang="en-US" sz="900" dirty="0"/>
                        <a:t>6931/7422</a:t>
                      </a:r>
                    </a:p>
                  </a:txBody>
                  <a:tcPr marL="18288" marR="18288"/>
                </a:tc>
                <a:tc>
                  <a:txBody>
                    <a:bodyPr/>
                    <a:lstStyle/>
                    <a:p>
                      <a:pPr algn="ctr"/>
                      <a:r>
                        <a:rPr lang="en-US" sz="900" dirty="0"/>
                        <a:t>75%/80%</a:t>
                      </a:r>
                    </a:p>
                  </a:txBody>
                  <a:tcPr marL="18288" marR="18288"/>
                </a:tc>
                <a:tc>
                  <a:txBody>
                    <a:bodyPr/>
                    <a:lstStyle/>
                    <a:p>
                      <a:pPr algn="ctr"/>
                      <a:r>
                        <a:rPr lang="en-US" sz="900" dirty="0"/>
                        <a:t>43%/38%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71.8%/72.2%</a:t>
                      </a:r>
                    </a:p>
                  </a:txBody>
                  <a:tcPr marL="18288" marR="18288"/>
                </a:tc>
                <a:tc>
                  <a:txBody>
                    <a:bodyPr/>
                    <a:lstStyle/>
                    <a:p>
                      <a:pPr algn="ctr"/>
                      <a:r>
                        <a:rPr lang="en-US" sz="900" dirty="0"/>
                        <a:t>6597/6581</a:t>
                      </a:r>
                    </a:p>
                  </a:txBody>
                  <a:tcPr marL="18288" marR="18288"/>
                </a:tc>
                <a:tc>
                  <a:txBody>
                    <a:bodyPr/>
                    <a:lstStyle/>
                    <a:p>
                      <a:pPr algn="ctr"/>
                      <a:r>
                        <a:rPr lang="en-US" sz="900" dirty="0"/>
                        <a:t>97%/95%</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98%/98%</a:t>
                      </a:r>
                    </a:p>
                  </a:txBody>
                  <a:tcPr marL="18288" marR="18288"/>
                </a:tc>
                <a:tc>
                  <a:txBody>
                    <a:bodyPr/>
                    <a:lstStyle/>
                    <a:p>
                      <a:pPr algn="ctr"/>
                      <a:r>
                        <a:rPr lang="en-US" sz="900" dirty="0"/>
                        <a:t>9%/10%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69.1%/70.0%</a:t>
                      </a:r>
                    </a:p>
                  </a:txBody>
                  <a:tcPr marL="18288" marR="18288"/>
                </a:tc>
                <a:tc>
                  <a:txBody>
                    <a:bodyPr/>
                    <a:lstStyle/>
                    <a:p>
                      <a:pPr algn="ctr"/>
                      <a:r>
                        <a:rPr lang="en-US" sz="900" dirty="0"/>
                        <a:t>6170/6252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91%/92%</a:t>
                      </a:r>
                    </a:p>
                  </a:txBody>
                  <a:tcPr marL="18288" marR="18288"/>
                </a:tc>
                <a:tc>
                  <a:txBody>
                    <a:bodyPr/>
                    <a:lstStyle/>
                    <a:p>
                      <a:pPr algn="ctr"/>
                      <a:r>
                        <a:rPr lang="en-US" sz="900" dirty="0"/>
                        <a:t>15%/15%</a:t>
                      </a:r>
                    </a:p>
                  </a:txBody>
                  <a:tcPr marL="18288" marR="18288"/>
                </a:tc>
                <a:tc>
                  <a:txBody>
                    <a:bodyPr/>
                    <a:lstStyle/>
                    <a:p>
                      <a:pPr algn="ctr"/>
                      <a:r>
                        <a:rPr lang="en-US" sz="900" dirty="0"/>
                        <a:t>69.3%/70.8%</a:t>
                      </a:r>
                    </a:p>
                  </a:txBody>
                  <a:tcPr marL="18288" marR="18288"/>
                </a:tc>
                <a:tc>
                  <a:txBody>
                    <a:bodyPr/>
                    <a:lstStyle/>
                    <a:p>
                      <a:pPr algn="ctr"/>
                      <a:r>
                        <a:rPr lang="en-US" sz="900" dirty="0"/>
                        <a:t>8781/8932</a:t>
                      </a:r>
                    </a:p>
                  </a:txBody>
                  <a:tcPr marL="18288" marR="18288"/>
                </a:tc>
                <a:tc>
                  <a:txBody>
                    <a:bodyPr/>
                    <a:lstStyle/>
                    <a:p>
                      <a:pPr algn="ctr"/>
                      <a:r>
                        <a:rPr lang="en-US" sz="900" dirty="0"/>
                        <a:t>91%/93%</a:t>
                      </a:r>
                    </a:p>
                  </a:txBody>
                  <a:tcPr marL="18288" marR="18288"/>
                </a:tc>
                <a:tc>
                  <a:txBody>
                    <a:bodyPr/>
                    <a:lstStyle/>
                    <a:p>
                      <a:pPr algn="ctr"/>
                      <a:r>
                        <a:rPr lang="en-US" sz="900" dirty="0"/>
                        <a:t>16%/16%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64.8%/57.3%</a:t>
                      </a:r>
                    </a:p>
                  </a:txBody>
                  <a:tcPr marL="18288" marR="18288"/>
                </a:tc>
                <a:tc>
                  <a:txBody>
                    <a:bodyPr/>
                    <a:lstStyle/>
                    <a:p>
                      <a:pPr algn="ctr"/>
                      <a:r>
                        <a:rPr lang="en-US" sz="900" dirty="0"/>
                        <a:t>4679/3718</a:t>
                      </a:r>
                    </a:p>
                  </a:txBody>
                  <a:tcPr marL="18288" marR="18288"/>
                </a:tc>
                <a:tc>
                  <a:txBody>
                    <a:bodyPr/>
                    <a:lstStyle/>
                    <a:p>
                      <a:pPr algn="ctr"/>
                      <a:r>
                        <a:rPr lang="en-US" sz="900" dirty="0"/>
                        <a:t>73%/58%</a:t>
                      </a:r>
                    </a:p>
                  </a:txBody>
                  <a:tcPr marL="18288" marR="18288"/>
                </a:tc>
                <a:tc>
                  <a:txBody>
                    <a:bodyPr/>
                    <a:lstStyle/>
                    <a:p>
                      <a:pPr algn="ctr"/>
                      <a:r>
                        <a:rPr lang="en-US" sz="900" dirty="0"/>
                        <a:t>45%/56%</a:t>
                      </a:r>
                    </a:p>
                  </a:txBody>
                  <a:tcPr marL="18288" marR="18288"/>
                </a:tc>
                <a:tc>
                  <a:txBody>
                    <a:bodyPr/>
                    <a:lstStyle/>
                    <a:p>
                      <a:pPr algn="ctr"/>
                      <a:r>
                        <a:rPr lang="en-US" sz="900" dirty="0"/>
                        <a:t>64.3%/57.3%</a:t>
                      </a:r>
                    </a:p>
                  </a:txBody>
                  <a:tcPr marL="18288" marR="18288"/>
                </a:tc>
                <a:tc>
                  <a:txBody>
                    <a:bodyPr/>
                    <a:lstStyle/>
                    <a:p>
                      <a:pPr algn="ctr"/>
                      <a:r>
                        <a:rPr lang="en-US" sz="900" dirty="0"/>
                        <a:t>6644/5287</a:t>
                      </a:r>
                    </a:p>
                  </a:txBody>
                  <a:tcPr marL="18288" marR="18288"/>
                </a:tc>
                <a:tc>
                  <a:txBody>
                    <a:bodyPr/>
                    <a:lstStyle/>
                    <a:p>
                      <a:pPr algn="ctr"/>
                      <a:r>
                        <a:rPr lang="en-US" sz="900" dirty="0"/>
                        <a:t>72%/58%</a:t>
                      </a:r>
                    </a:p>
                  </a:txBody>
                  <a:tcPr marL="18288" marR="18288"/>
                </a:tc>
                <a:tc>
                  <a:txBody>
                    <a:bodyPr/>
                    <a:lstStyle/>
                    <a:p>
                      <a:pPr algn="ctr"/>
                      <a:r>
                        <a:rPr lang="en-US" sz="900" dirty="0"/>
                        <a:t>45%/57%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59.5%/66.1%</a:t>
                      </a:r>
                    </a:p>
                  </a:txBody>
                  <a:tcPr marL="18288" marR="18288">
                    <a:solidFill>
                      <a:srgbClr val="00B050"/>
                    </a:solidFill>
                  </a:tcPr>
                </a:tc>
                <a:tc>
                  <a:txBody>
                    <a:bodyPr/>
                    <a:lstStyle/>
                    <a:p>
                      <a:pPr algn="ctr"/>
                      <a:r>
                        <a:rPr lang="en-US" sz="900" dirty="0"/>
                        <a:t>3650/4275</a:t>
                      </a:r>
                    </a:p>
                  </a:txBody>
                  <a:tcPr marL="18288" marR="18288"/>
                </a:tc>
                <a:tc>
                  <a:txBody>
                    <a:bodyPr/>
                    <a:lstStyle/>
                    <a:p>
                      <a:pPr algn="ctr"/>
                      <a:r>
                        <a:rPr lang="en-US" sz="900" dirty="0"/>
                        <a:t>59%/70%</a:t>
                      </a:r>
                    </a:p>
                  </a:txBody>
                  <a:tcPr marL="18288" marR="18288"/>
                </a:tc>
                <a:tc>
                  <a:txBody>
                    <a:bodyPr/>
                    <a:lstStyle/>
                    <a:p>
                      <a:pPr algn="ctr"/>
                      <a:r>
                        <a:rPr lang="en-US" sz="900" dirty="0"/>
                        <a:t>62%/57%</a:t>
                      </a:r>
                    </a:p>
                  </a:txBody>
                  <a:tcPr marL="18288" marR="18288"/>
                </a:tc>
                <a:tc>
                  <a:txBody>
                    <a:bodyPr/>
                    <a:lstStyle/>
                    <a:p>
                      <a:pPr algn="ctr"/>
                      <a:r>
                        <a:rPr lang="en-US" sz="900" dirty="0"/>
                        <a:t>60.1%/66.4%</a:t>
                      </a:r>
                    </a:p>
                  </a:txBody>
                  <a:tcPr marL="18288" marR="18288"/>
                </a:tc>
                <a:tc>
                  <a:txBody>
                    <a:bodyPr/>
                    <a:lstStyle/>
                    <a:p>
                      <a:pPr algn="ctr"/>
                      <a:r>
                        <a:rPr lang="en-US" sz="900" dirty="0"/>
                        <a:t>5215/6067</a:t>
                      </a:r>
                    </a:p>
                  </a:txBody>
                  <a:tcPr marL="18288" marR="18288"/>
                </a:tc>
                <a:tc>
                  <a:txBody>
                    <a:bodyPr/>
                    <a:lstStyle/>
                    <a:p>
                      <a:pPr algn="ctr"/>
                      <a:r>
                        <a:rPr lang="en-US" sz="900" dirty="0"/>
                        <a:t>59%/70%</a:t>
                      </a:r>
                    </a:p>
                  </a:txBody>
                  <a:tcPr marL="18288" marR="18288"/>
                </a:tc>
                <a:tc>
                  <a:txBody>
                    <a:bodyPr/>
                    <a:lstStyle/>
                    <a:p>
                      <a:pPr algn="ctr"/>
                      <a:r>
                        <a:rPr lang="en-US" sz="900" dirty="0"/>
                        <a:t>63%/59%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66.1%/65.0%</a:t>
                      </a:r>
                    </a:p>
                  </a:txBody>
                  <a:tcPr marL="18288" marR="18288">
                    <a:solidFill>
                      <a:srgbClr val="92D050"/>
                    </a:solidFill>
                  </a:tcPr>
                </a:tc>
                <a:tc>
                  <a:txBody>
                    <a:bodyPr/>
                    <a:lstStyle/>
                    <a:p>
                      <a:pPr algn="ctr"/>
                      <a:r>
                        <a:rPr lang="en-US" sz="900" dirty="0"/>
                        <a:t>4949/4781</a:t>
                      </a:r>
                    </a:p>
                  </a:txBody>
                  <a:tcPr marL="18288" marR="18288"/>
                </a:tc>
                <a:tc>
                  <a:txBody>
                    <a:bodyPr/>
                    <a:lstStyle/>
                    <a:p>
                      <a:pPr algn="ctr"/>
                      <a:r>
                        <a:rPr lang="en-US" sz="900" dirty="0"/>
                        <a:t>77%/74%</a:t>
                      </a:r>
                    </a:p>
                  </a:txBody>
                  <a:tcPr marL="18288" marR="18288"/>
                </a:tc>
                <a:tc>
                  <a:txBody>
                    <a:bodyPr/>
                    <a:lstStyle/>
                    <a:p>
                      <a:pPr algn="ctr"/>
                      <a:r>
                        <a:rPr lang="en-US" sz="900" dirty="0"/>
                        <a:t>41%/43%</a:t>
                      </a:r>
                    </a:p>
                  </a:txBody>
                  <a:tcPr marL="18288" marR="18288"/>
                </a:tc>
                <a:tc>
                  <a:txBody>
                    <a:bodyPr/>
                    <a:lstStyle/>
                    <a:p>
                      <a:pPr algn="ctr"/>
                      <a:r>
                        <a:rPr lang="en-US" sz="900" dirty="0"/>
                        <a:t>66.2%/65.1%</a:t>
                      </a:r>
                    </a:p>
                  </a:txBody>
                  <a:tcPr marL="18288" marR="18288"/>
                </a:tc>
                <a:tc>
                  <a:txBody>
                    <a:bodyPr/>
                    <a:lstStyle/>
                    <a:p>
                      <a:pPr algn="ctr"/>
                      <a:r>
                        <a:rPr lang="en-US" sz="900" dirty="0"/>
                        <a:t>7009/6721</a:t>
                      </a:r>
                    </a:p>
                  </a:txBody>
                  <a:tcPr marL="18288" marR="18288"/>
                </a:tc>
                <a:tc>
                  <a:txBody>
                    <a:bodyPr/>
                    <a:lstStyle/>
                    <a:p>
                      <a:pPr algn="ctr"/>
                      <a:r>
                        <a:rPr lang="en-US" sz="900" dirty="0"/>
                        <a:t>76%/73%</a:t>
                      </a:r>
                    </a:p>
                  </a:txBody>
                  <a:tcPr marL="18288" marR="18288"/>
                </a:tc>
                <a:tc>
                  <a:txBody>
                    <a:bodyPr/>
                    <a:lstStyle/>
                    <a:p>
                      <a:pPr algn="ctr"/>
                      <a:r>
                        <a:rPr lang="en-US" sz="900" dirty="0"/>
                        <a:t>42%/45%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71.6%/71.8%</a:t>
                      </a:r>
                    </a:p>
                  </a:txBody>
                  <a:tcPr marL="18288" marR="18288"/>
                </a:tc>
                <a:tc>
                  <a:txBody>
                    <a:bodyPr/>
                    <a:lstStyle/>
                    <a:p>
                      <a:pPr algn="ctr"/>
                      <a:r>
                        <a:rPr lang="en-US" sz="900" dirty="0"/>
                        <a:t>6784/6735</a:t>
                      </a:r>
                    </a:p>
                  </a:txBody>
                  <a:tcPr marL="18288" marR="18288"/>
                </a:tc>
                <a:tc>
                  <a:txBody>
                    <a:bodyPr/>
                    <a:lstStyle/>
                    <a:p>
                      <a:pPr algn="ctr"/>
                      <a:r>
                        <a:rPr lang="en-US" sz="900" dirty="0"/>
                        <a:t>99%/99%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4%/6%</a:t>
                      </a:r>
                    </a:p>
                  </a:txBody>
                  <a:tcPr marL="18288" marR="18288"/>
                </a:tc>
                <a:tc>
                  <a:txBody>
                    <a:bodyPr/>
                    <a:lstStyle/>
                    <a:p>
                      <a:pPr algn="ctr"/>
                      <a:r>
                        <a:rPr lang="en-US" sz="900" dirty="0"/>
                        <a:t>71.6%/71.9%</a:t>
                      </a:r>
                    </a:p>
                  </a:txBody>
                  <a:tcPr marL="18288" marR="18288"/>
                </a:tc>
                <a:tc>
                  <a:txBody>
                    <a:bodyPr/>
                    <a:lstStyle/>
                    <a:p>
                      <a:pPr algn="ctr"/>
                      <a:r>
                        <a:rPr lang="en-US" sz="900" dirty="0"/>
                        <a:t>9723/9656</a:t>
                      </a:r>
                    </a:p>
                  </a:txBody>
                  <a:tcPr marL="18288" marR="18288"/>
                </a:tc>
                <a:tc>
                  <a:txBody>
                    <a:bodyPr/>
                    <a:lstStyle/>
                    <a:p>
                      <a:pPr algn="ctr"/>
                      <a:r>
                        <a:rPr lang="en-US" sz="900" dirty="0"/>
                        <a:t>99%/99%</a:t>
                      </a:r>
                    </a:p>
                  </a:txBody>
                  <a:tcPr marL="18288" marR="18288"/>
                </a:tc>
                <a:tc>
                  <a:txBody>
                    <a:bodyPr/>
                    <a:lstStyle/>
                    <a:p>
                      <a:pPr algn="ctr"/>
                      <a:r>
                        <a:rPr lang="en-US" sz="900" dirty="0"/>
                        <a:t>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72.1%/72.6%</a:t>
                      </a:r>
                    </a:p>
                  </a:txBody>
                  <a:tcPr marL="18288" marR="18288">
                    <a:noFill/>
                  </a:tcPr>
                </a:tc>
                <a:tc>
                  <a:txBody>
                    <a:bodyPr/>
                    <a:lstStyle/>
                    <a:p>
                      <a:pPr algn="ctr"/>
                      <a:r>
                        <a:rPr lang="en-US" sz="900" dirty="0"/>
                        <a:t>6471/6358</a:t>
                      </a:r>
                    </a:p>
                  </a:txBody>
                  <a:tcPr marL="18288" marR="18288"/>
                </a:tc>
                <a:tc>
                  <a:txBody>
                    <a:bodyPr/>
                    <a:lstStyle/>
                    <a:p>
                      <a:pPr algn="ctr"/>
                      <a:r>
                        <a:rPr lang="en-US" sz="900" dirty="0"/>
                        <a:t>96%/95%</a:t>
                      </a:r>
                    </a:p>
                  </a:txBody>
                  <a:tcPr marL="18288" marR="18288"/>
                </a:tc>
                <a:tc>
                  <a:txBody>
                    <a:bodyPr/>
                    <a:lstStyle/>
                    <a:p>
                      <a:pPr algn="ctr"/>
                      <a:r>
                        <a:rPr lang="en-US" sz="900" dirty="0"/>
                        <a:t>13%/17%</a:t>
                      </a:r>
                    </a:p>
                  </a:txBody>
                  <a:tcPr marL="18288" marR="18288"/>
                </a:tc>
                <a:tc>
                  <a:txBody>
                    <a:bodyPr/>
                    <a:lstStyle/>
                    <a:p>
                      <a:pPr algn="ctr"/>
                      <a:r>
                        <a:rPr lang="en-US" sz="900" dirty="0"/>
                        <a:t>72.0%/72.9%</a:t>
                      </a:r>
                    </a:p>
                  </a:txBody>
                  <a:tcPr marL="18288" marR="18288"/>
                </a:tc>
                <a:tc>
                  <a:txBody>
                    <a:bodyPr/>
                    <a:lstStyle/>
                    <a:p>
                      <a:pPr algn="ctr"/>
                      <a:r>
                        <a:rPr lang="en-US" sz="900" dirty="0"/>
                        <a:t>9297/9038</a:t>
                      </a:r>
                    </a:p>
                  </a:txBody>
                  <a:tcPr marL="18288" marR="18288"/>
                </a:tc>
                <a:tc>
                  <a:txBody>
                    <a:bodyPr/>
                    <a:lstStyle/>
                    <a:p>
                      <a:pPr algn="ctr"/>
                      <a:r>
                        <a:rPr lang="en-US" sz="900" dirty="0"/>
                        <a:t>96%/95%</a:t>
                      </a:r>
                    </a:p>
                  </a:txBody>
                  <a:tcPr marL="18288" marR="18288"/>
                </a:tc>
                <a:tc>
                  <a:txBody>
                    <a:bodyPr/>
                    <a:lstStyle/>
                    <a:p>
                      <a:pPr algn="ctr"/>
                      <a:r>
                        <a:rPr lang="en-US" sz="900" dirty="0"/>
                        <a:t>12%/18%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70.0%/70.7%</a:t>
                      </a:r>
                    </a:p>
                  </a:txBody>
                  <a:tcPr marL="18288" marR="18288"/>
                </a:tc>
                <a:tc>
                  <a:txBody>
                    <a:bodyPr/>
                    <a:lstStyle/>
                    <a:p>
                      <a:pPr algn="ctr"/>
                      <a:r>
                        <a:rPr lang="en-US" sz="900" dirty="0"/>
                        <a:t>6301/6366</a:t>
                      </a:r>
                    </a:p>
                  </a:txBody>
                  <a:tcPr marL="18288" marR="18288"/>
                </a:tc>
                <a:tc>
                  <a:txBody>
                    <a:bodyPr/>
                    <a:lstStyle/>
                    <a:p>
                      <a:pPr algn="ctr"/>
                      <a:r>
                        <a:rPr lang="en-US" sz="900" dirty="0"/>
                        <a:t>93%/94%</a:t>
                      </a:r>
                    </a:p>
                  </a:txBody>
                  <a:tcPr marL="18288" marR="18288"/>
                </a:tc>
                <a:tc>
                  <a:txBody>
                    <a:bodyPr/>
                    <a:lstStyle/>
                    <a:p>
                      <a:pPr algn="ctr"/>
                      <a:r>
                        <a:rPr lang="en-US" sz="900" dirty="0"/>
                        <a:t>13%/13%</a:t>
                      </a:r>
                    </a:p>
                  </a:txBody>
                  <a:tcPr marL="18288" marR="18288"/>
                </a:tc>
                <a:tc>
                  <a:txBody>
                    <a:bodyPr/>
                    <a:lstStyle/>
                    <a:p>
                      <a:pPr algn="ctr"/>
                      <a:r>
                        <a:rPr lang="en-US" sz="900" dirty="0"/>
                        <a:t>70.5%/71.2%</a:t>
                      </a:r>
                    </a:p>
                  </a:txBody>
                  <a:tcPr marL="18288" marR="18288"/>
                </a:tc>
                <a:tc>
                  <a:txBody>
                    <a:bodyPr/>
                    <a:lstStyle/>
                    <a:p>
                      <a:pPr algn="ctr"/>
                      <a:r>
                        <a:rPr lang="en-US" sz="900" dirty="0"/>
                        <a:t>9009/9074</a:t>
                      </a:r>
                    </a:p>
                  </a:txBody>
                  <a:tcPr marL="18288" marR="18288"/>
                </a:tc>
                <a:tc>
                  <a:txBody>
                    <a:bodyPr/>
                    <a:lstStyle/>
                    <a:p>
                      <a:pPr algn="ctr"/>
                      <a:r>
                        <a:rPr lang="en-US" sz="900" dirty="0"/>
                        <a:t>93%/94%</a:t>
                      </a:r>
                    </a:p>
                  </a:txBody>
                  <a:tcPr marL="18288" marR="18288"/>
                </a:tc>
                <a:tc>
                  <a:txBody>
                    <a:bodyPr/>
                    <a:lstStyle/>
                    <a:p>
                      <a:pPr algn="ctr"/>
                      <a:r>
                        <a:rPr lang="en-US" sz="900" dirty="0"/>
                        <a:t>14%/14%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BLAG, SVC)</a:t>
                      </a:r>
                    </a:p>
                  </a:txBody>
                  <a:tcPr marL="18288" marR="18288">
                    <a:solidFill>
                      <a:srgbClr val="FF9900"/>
                    </a:solidFill>
                  </a:tcPr>
                </a:tc>
                <a:tc>
                  <a:txBody>
                    <a:bodyPr/>
                    <a:lstStyle/>
                    <a:p>
                      <a:pPr algn="ctr"/>
                      <a:r>
                        <a:rPr lang="en-US" sz="900" dirty="0"/>
                        <a:t>70.0%69.3%</a:t>
                      </a:r>
                    </a:p>
                  </a:txBody>
                  <a:tcPr marL="18288" marR="18288">
                    <a:solidFill>
                      <a:srgbClr val="FF9900"/>
                    </a:solidFill>
                  </a:tcPr>
                </a:tc>
                <a:tc>
                  <a:txBody>
                    <a:bodyPr/>
                    <a:lstStyle/>
                    <a:p>
                      <a:pPr algn="ctr"/>
                      <a:r>
                        <a:rPr lang="en-US" sz="900" dirty="0"/>
                        <a:t>5529/5155</a:t>
                      </a:r>
                    </a:p>
                  </a:txBody>
                  <a:tcPr marL="18288" marR="18288"/>
                </a:tc>
                <a:tc>
                  <a:txBody>
                    <a:bodyPr/>
                    <a:lstStyle/>
                    <a:p>
                      <a:pPr algn="ctr"/>
                      <a:r>
                        <a:rPr lang="en-US" sz="900" dirty="0"/>
                        <a:t>85%/81%</a:t>
                      </a:r>
                    </a:p>
                  </a:txBody>
                  <a:tcPr marL="18288" marR="18288"/>
                </a:tc>
                <a:tc>
                  <a:txBody>
                    <a:bodyPr/>
                    <a:lstStyle/>
                    <a:p>
                      <a:pPr algn="ctr"/>
                      <a:r>
                        <a:rPr lang="en-US" sz="900" dirty="0"/>
                        <a:t>33%/41%</a:t>
                      </a:r>
                    </a:p>
                  </a:txBody>
                  <a:tcPr marL="18288" marR="18288"/>
                </a:tc>
                <a:tc>
                  <a:txBody>
                    <a:bodyPr/>
                    <a:lstStyle/>
                    <a:p>
                      <a:pPr algn="ctr"/>
                      <a:r>
                        <a:rPr lang="en-US" sz="900" dirty="0"/>
                        <a:t>70.1%/70.5%</a:t>
                      </a:r>
                    </a:p>
                  </a:txBody>
                  <a:tcPr marL="18288" marR="18288"/>
                </a:tc>
                <a:tc>
                  <a:txBody>
                    <a:bodyPr/>
                    <a:lstStyle/>
                    <a:p>
                      <a:pPr algn="ctr"/>
                      <a:r>
                        <a:rPr lang="en-US" sz="900" dirty="0"/>
                        <a:t>7839/7314</a:t>
                      </a:r>
                    </a:p>
                  </a:txBody>
                  <a:tcPr marL="18288" marR="18288"/>
                </a:tc>
                <a:tc>
                  <a:txBody>
                    <a:bodyPr/>
                    <a:lstStyle/>
                    <a:p>
                      <a:pPr algn="ctr"/>
                      <a:r>
                        <a:rPr lang="en-US" sz="900" dirty="0"/>
                        <a:t>85%/(81%</a:t>
                      </a:r>
                    </a:p>
                  </a:txBody>
                  <a:tcPr marL="18288" marR="18288"/>
                </a:tc>
                <a:tc>
                  <a:txBody>
                    <a:bodyPr/>
                    <a:lstStyle/>
                    <a:p>
                      <a:pPr algn="ctr"/>
                      <a:r>
                        <a:rPr lang="en-US" sz="900" dirty="0"/>
                        <a:t>34%/44%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952625" y="5410200"/>
            <a:ext cx="5410200"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PCA/Raw shown</a:t>
            </a:r>
          </a:p>
          <a:p>
            <a:pPr marL="285750" indent="-285750">
              <a:buFont typeface="Arial" panose="020B0604020202020204" pitchFamily="34" charset="0"/>
              <a:buChar char="•"/>
            </a:pPr>
            <a:r>
              <a:rPr lang="en-US" sz="1200" dirty="0"/>
              <a:t>PCA with 95% info – 5 PCAs considered, vs. 9 raw factors</a:t>
            </a:r>
          </a:p>
          <a:p>
            <a:pPr marL="285750" indent="-285750">
              <a:buFont typeface="Arial" panose="020B0604020202020204" pitchFamily="34" charset="0"/>
              <a:buChar char="•"/>
            </a:pPr>
            <a:r>
              <a:rPr lang="en-US" sz="1200" b="1" dirty="0"/>
              <a:t>No significant improvement observed from PCA  process</a:t>
            </a:r>
          </a:p>
        </p:txBody>
      </p:sp>
    </p:spTree>
    <p:extLst>
      <p:ext uri="{BB962C8B-B14F-4D97-AF65-F5344CB8AC3E}">
        <p14:creationId xmlns:p14="http://schemas.microsoft.com/office/powerpoint/2010/main" val="3619517551"/>
      </p:ext>
    </p:extLst>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 Scoring (Proposal)</a:t>
            </a:r>
          </a:p>
        </p:txBody>
      </p:sp>
      <p:sp>
        <p:nvSpPr>
          <p:cNvPr id="4" name="Footer Placeholder 3"/>
          <p:cNvSpPr>
            <a:spLocks noGrp="1"/>
          </p:cNvSpPr>
          <p:nvPr>
            <p:ph type="ftr" sz="quarter" idx="4294967295"/>
          </p:nvPr>
        </p:nvSpPr>
        <p:spPr>
          <a:xfrm>
            <a:off x="6057900" y="6535738"/>
            <a:ext cx="3086100" cy="365125"/>
          </a:xfrm>
        </p:spPr>
        <p:txBody>
          <a:bodyPr/>
          <a:lstStyle/>
          <a:p>
            <a:r>
              <a:rPr lang="en-US" dirty="0"/>
              <a:t>Mohawk Industries and IBM Confidential</a:t>
            </a:r>
          </a:p>
        </p:txBody>
      </p:sp>
      <p:sp>
        <p:nvSpPr>
          <p:cNvPr id="9" name="Right Arrow 8"/>
          <p:cNvSpPr/>
          <p:nvPr/>
        </p:nvSpPr>
        <p:spPr>
          <a:xfrm rot="16200000" flipH="1">
            <a:off x="4322045" y="4976429"/>
            <a:ext cx="347021" cy="206929"/>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Flowchart: Magnetic Disk 15"/>
          <p:cNvSpPr>
            <a:spLocks noChangeArrowheads="1"/>
          </p:cNvSpPr>
          <p:nvPr/>
        </p:nvSpPr>
        <p:spPr bwMode="auto">
          <a:xfrm>
            <a:off x="145353" y="3604861"/>
            <a:ext cx="1463040" cy="731520"/>
          </a:xfrm>
          <a:prstGeom prst="flowChartMagneticDisk">
            <a:avLst/>
          </a:prstGeom>
          <a:solidFill>
            <a:srgbClr val="75CEEC"/>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Claims</a:t>
            </a:r>
          </a:p>
        </p:txBody>
      </p:sp>
      <p:sp>
        <p:nvSpPr>
          <p:cNvPr id="17" name="Flowchart: Magnetic Disk 16"/>
          <p:cNvSpPr>
            <a:spLocks noChangeArrowheads="1"/>
          </p:cNvSpPr>
          <p:nvPr/>
        </p:nvSpPr>
        <p:spPr bwMode="auto">
          <a:xfrm>
            <a:off x="145353" y="2829594"/>
            <a:ext cx="1463040" cy="731520"/>
          </a:xfrm>
          <a:prstGeom prst="flowChartMagneticDisk">
            <a:avLst/>
          </a:prstGeom>
          <a:solidFill>
            <a:srgbClr val="EF7A24"/>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Transactions</a:t>
            </a:r>
          </a:p>
          <a:p>
            <a:pPr algn="ctr" eaLnBrk="1" hangingPunct="1">
              <a:lnSpc>
                <a:spcPct val="100000"/>
              </a:lnSpc>
              <a:spcBef>
                <a:spcPct val="0"/>
              </a:spcBef>
              <a:buFontTx/>
              <a:buNone/>
            </a:pPr>
            <a:r>
              <a:rPr lang="en-US" altLang="en-US" sz="1200" b="1" dirty="0">
                <a:solidFill>
                  <a:schemeClr val="tx1"/>
                </a:solidFill>
              </a:rPr>
              <a:t>Order – Ship - Bill</a:t>
            </a:r>
          </a:p>
        </p:txBody>
      </p:sp>
      <p:sp>
        <p:nvSpPr>
          <p:cNvPr id="18" name="Flowchart: Magnetic Disk 17"/>
          <p:cNvSpPr>
            <a:spLocks noChangeArrowheads="1"/>
          </p:cNvSpPr>
          <p:nvPr/>
        </p:nvSpPr>
        <p:spPr bwMode="auto">
          <a:xfrm>
            <a:off x="156310" y="1248584"/>
            <a:ext cx="1463040" cy="731520"/>
          </a:xfrm>
          <a:prstGeom prst="flowChartMagneticDisk">
            <a:avLst/>
          </a:prstGeom>
          <a:solidFill>
            <a:srgbClr val="ACD433"/>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Customer</a:t>
            </a:r>
          </a:p>
        </p:txBody>
      </p:sp>
      <p:sp>
        <p:nvSpPr>
          <p:cNvPr id="19" name="Flowchart: Magnetic Disk 18"/>
          <p:cNvSpPr>
            <a:spLocks noChangeArrowheads="1"/>
          </p:cNvSpPr>
          <p:nvPr/>
        </p:nvSpPr>
        <p:spPr bwMode="auto">
          <a:xfrm>
            <a:off x="145353" y="2066365"/>
            <a:ext cx="1463040" cy="731520"/>
          </a:xfrm>
          <a:prstGeom prst="flowChartMagneticDisk">
            <a:avLst/>
          </a:prstGeom>
          <a:solidFill>
            <a:srgbClr val="5AA0F5"/>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Product</a:t>
            </a:r>
          </a:p>
        </p:txBody>
      </p:sp>
      <p:sp>
        <p:nvSpPr>
          <p:cNvPr id="20" name="Flowchart: Magnetic Disk 19"/>
          <p:cNvSpPr>
            <a:spLocks noChangeArrowheads="1"/>
          </p:cNvSpPr>
          <p:nvPr/>
        </p:nvSpPr>
        <p:spPr bwMode="auto">
          <a:xfrm>
            <a:off x="106780" y="441845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External </a:t>
            </a:r>
          </a:p>
          <a:p>
            <a:pPr algn="ctr" eaLnBrk="1" hangingPunct="1">
              <a:lnSpc>
                <a:spcPct val="100000"/>
              </a:lnSpc>
              <a:spcBef>
                <a:spcPct val="0"/>
              </a:spcBef>
              <a:buFontTx/>
              <a:buNone/>
            </a:pPr>
            <a:r>
              <a:rPr lang="en-US" altLang="en-US" sz="1200" b="1" dirty="0">
                <a:solidFill>
                  <a:schemeClr val="tx1"/>
                </a:solidFill>
              </a:rPr>
              <a:t>Market, Consumer, Competitor</a:t>
            </a:r>
          </a:p>
        </p:txBody>
      </p:sp>
      <p:sp>
        <p:nvSpPr>
          <p:cNvPr id="21" name="Flowchart: Magnetic Disk 20"/>
          <p:cNvSpPr>
            <a:spLocks noChangeArrowheads="1"/>
          </p:cNvSpPr>
          <p:nvPr/>
        </p:nvSpPr>
        <p:spPr bwMode="auto">
          <a:xfrm>
            <a:off x="99160" y="533666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Social </a:t>
            </a:r>
          </a:p>
          <a:p>
            <a:pPr algn="ctr" eaLnBrk="1" hangingPunct="1">
              <a:lnSpc>
                <a:spcPct val="100000"/>
              </a:lnSpc>
              <a:spcBef>
                <a:spcPct val="0"/>
              </a:spcBef>
              <a:buFontTx/>
              <a:buNone/>
            </a:pPr>
            <a:r>
              <a:rPr lang="en-US" altLang="en-US" sz="1200" b="1" dirty="0">
                <a:solidFill>
                  <a:schemeClr val="tx1"/>
                </a:solidFill>
              </a:rPr>
              <a:t>Industry Reviews, Trends</a:t>
            </a:r>
          </a:p>
        </p:txBody>
      </p:sp>
      <p:sp>
        <p:nvSpPr>
          <p:cNvPr id="22" name="Rounded Rectangle 21"/>
          <p:cNvSpPr/>
          <p:nvPr/>
        </p:nvSpPr>
        <p:spPr>
          <a:xfrm>
            <a:off x="2606111" y="2193355"/>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Behavioral</a:t>
            </a:r>
          </a:p>
          <a:p>
            <a:pPr algn="ctr"/>
            <a:r>
              <a:rPr lang="en-US" sz="1400" b="1" dirty="0">
                <a:solidFill>
                  <a:schemeClr val="bg1"/>
                </a:solidFill>
              </a:rPr>
              <a:t>Segmentation</a:t>
            </a:r>
          </a:p>
        </p:txBody>
      </p:sp>
      <p:sp>
        <p:nvSpPr>
          <p:cNvPr id="23" name="Rectangle 22"/>
          <p:cNvSpPr/>
          <p:nvPr/>
        </p:nvSpPr>
        <p:spPr>
          <a:xfrm>
            <a:off x="2356337" y="1580619"/>
            <a:ext cx="4285079" cy="3331346"/>
          </a:xfrm>
          <a:prstGeom prst="rect">
            <a:avLst/>
          </a:prstGeom>
          <a:noFill/>
          <a:ln w="25400">
            <a:solidFill>
              <a:schemeClr val="accent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914400">
              <a:defRPr/>
            </a:pPr>
            <a:endParaRPr lang="en-US" sz="1400" dirty="0">
              <a:solidFill>
                <a:srgbClr val="000000"/>
              </a:solidFill>
              <a:cs typeface="Arial" pitchFamily="34" charset="0"/>
            </a:endParaRPr>
          </a:p>
        </p:txBody>
      </p:sp>
      <p:sp>
        <p:nvSpPr>
          <p:cNvPr id="24" name="Rectangle 23"/>
          <p:cNvSpPr/>
          <p:nvPr/>
        </p:nvSpPr>
        <p:spPr>
          <a:xfrm>
            <a:off x="2356337" y="1589630"/>
            <a:ext cx="4285079" cy="390474"/>
          </a:xfrm>
          <a:prstGeom prst="rect">
            <a:avLst/>
          </a:prstGeom>
          <a:solidFill>
            <a:schemeClr val="accent6"/>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r>
              <a:rPr lang="en-GB" b="1" dirty="0">
                <a:solidFill>
                  <a:schemeClr val="bg1"/>
                </a:solidFill>
                <a:cs typeface="Arial" pitchFamily="34" charset="0"/>
              </a:rPr>
              <a:t>Customer Analytics</a:t>
            </a:r>
            <a:endParaRPr lang="en-US" b="1" dirty="0">
              <a:solidFill>
                <a:schemeClr val="bg1"/>
              </a:solidFill>
              <a:cs typeface="Arial" pitchFamily="34" charset="0"/>
            </a:endParaRPr>
          </a:p>
        </p:txBody>
      </p:sp>
      <p:pic>
        <p:nvPicPr>
          <p:cNvPr id="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976" y="5218456"/>
            <a:ext cx="2391508" cy="106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7335845" y="4589907"/>
            <a:ext cx="1618793" cy="1759830"/>
          </a:xfrm>
          <a:prstGeom prst="rect">
            <a:avLst/>
          </a:prstGeom>
          <a:solidFill>
            <a:schemeClr val="bg1"/>
          </a:solidFill>
          <a:ln w="28575">
            <a:solidFill>
              <a:schemeClr val="tx2">
                <a:lumMod val="75000"/>
                <a:lumOff val="25000"/>
              </a:schemeClr>
            </a:solidFill>
          </a:ln>
        </p:spPr>
        <p:style>
          <a:lnRef idx="1">
            <a:schemeClr val="accent3"/>
          </a:lnRef>
          <a:fillRef idx="2">
            <a:schemeClr val="accent3"/>
          </a:fillRef>
          <a:effectRef idx="1">
            <a:schemeClr val="accent3"/>
          </a:effectRef>
          <a:fontRef idx="minor">
            <a:schemeClr val="dk1"/>
          </a:fontRef>
        </p:style>
        <p:txBody>
          <a:bodyPr/>
          <a:lstStyle/>
          <a:p>
            <a:pPr algn="ctr" defTabSz="914400">
              <a:defRPr/>
            </a:pPr>
            <a:r>
              <a:rPr lang="en-US" sz="1400" b="1" dirty="0">
                <a:solidFill>
                  <a:srgbClr val="000000"/>
                </a:solidFill>
                <a:cs typeface="Arial" pitchFamily="34" charset="0"/>
              </a:rPr>
              <a:t>Operational </a:t>
            </a:r>
          </a:p>
          <a:p>
            <a:pPr algn="ctr" defTabSz="914400">
              <a:defRPr/>
            </a:pPr>
            <a:r>
              <a:rPr lang="en-US" sz="1400" b="1" dirty="0">
                <a:solidFill>
                  <a:srgbClr val="000000"/>
                </a:solidFill>
                <a:cs typeface="Arial" pitchFamily="34" charset="0"/>
              </a:rPr>
              <a:t>Systems</a:t>
            </a:r>
          </a:p>
        </p:txBody>
      </p:sp>
      <p:sp>
        <p:nvSpPr>
          <p:cNvPr id="41" name="Rounded Rectangle 40"/>
          <p:cNvSpPr/>
          <p:nvPr/>
        </p:nvSpPr>
        <p:spPr>
          <a:xfrm>
            <a:off x="7673542" y="5067787"/>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Campaigns</a:t>
            </a:r>
          </a:p>
        </p:txBody>
      </p:sp>
      <p:sp>
        <p:nvSpPr>
          <p:cNvPr id="42" name="Rounded Rectangle 41"/>
          <p:cNvSpPr/>
          <p:nvPr/>
        </p:nvSpPr>
        <p:spPr>
          <a:xfrm>
            <a:off x="7669385" y="5390078"/>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Sales </a:t>
            </a:r>
            <a:r>
              <a:rPr lang="en-US" sz="1000" dirty="0" err="1">
                <a:solidFill>
                  <a:schemeClr val="tx1"/>
                </a:solidFill>
                <a:cs typeface="Arial" pitchFamily="34" charset="0"/>
              </a:rPr>
              <a:t>Mgmt</a:t>
            </a:r>
            <a:endParaRPr lang="en-US" sz="1000" dirty="0">
              <a:solidFill>
                <a:schemeClr val="tx1"/>
              </a:solidFill>
              <a:cs typeface="Arial" pitchFamily="34" charset="0"/>
            </a:endParaRPr>
          </a:p>
        </p:txBody>
      </p:sp>
      <p:sp>
        <p:nvSpPr>
          <p:cNvPr id="43" name="Rounded Rectangle 42"/>
          <p:cNvSpPr/>
          <p:nvPr/>
        </p:nvSpPr>
        <p:spPr>
          <a:xfrm>
            <a:off x="7673195" y="5698514"/>
            <a:ext cx="918210" cy="291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anchor="ctr"/>
          <a:lstStyle/>
          <a:p>
            <a:pPr algn="ctr">
              <a:defRPr/>
            </a:pPr>
            <a:r>
              <a:rPr lang="en-US" sz="1000" dirty="0">
                <a:solidFill>
                  <a:schemeClr val="tx1"/>
                </a:solidFill>
                <a:cs typeface="Arial" pitchFamily="34" charset="0"/>
              </a:rPr>
              <a:t>Retail Portal</a:t>
            </a:r>
          </a:p>
          <a:p>
            <a:pPr algn="ctr" defTabSz="914400" fontAlgn="base">
              <a:spcBef>
                <a:spcPct val="0"/>
              </a:spcBef>
              <a:spcAft>
                <a:spcPct val="0"/>
              </a:spcAft>
              <a:defRPr/>
            </a:pPr>
            <a:endParaRPr lang="en-US" sz="1000" dirty="0">
              <a:solidFill>
                <a:schemeClr val="tx1"/>
              </a:solidFill>
              <a:cs typeface="Arial" pitchFamily="34" charset="0"/>
            </a:endParaRPr>
          </a:p>
        </p:txBody>
      </p:sp>
      <p:sp>
        <p:nvSpPr>
          <p:cNvPr id="44" name="Rounded Rectangle 43"/>
          <p:cNvSpPr/>
          <p:nvPr/>
        </p:nvSpPr>
        <p:spPr>
          <a:xfrm>
            <a:off x="7677005" y="6019800"/>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Customer Service</a:t>
            </a:r>
          </a:p>
        </p:txBody>
      </p:sp>
      <p:sp>
        <p:nvSpPr>
          <p:cNvPr id="45" name="TextBox 44"/>
          <p:cNvSpPr txBox="1"/>
          <p:nvPr/>
        </p:nvSpPr>
        <p:spPr>
          <a:xfrm>
            <a:off x="3257656" y="5250920"/>
            <a:ext cx="2391508" cy="307777"/>
          </a:xfrm>
          <a:prstGeom prst="rect">
            <a:avLst/>
          </a:prstGeom>
          <a:solidFill>
            <a:schemeClr val="accent2"/>
          </a:solidFill>
        </p:spPr>
        <p:txBody>
          <a:bodyPr wrap="square" rtlCol="0">
            <a:spAutoFit/>
          </a:bodyPr>
          <a:lstStyle/>
          <a:p>
            <a:pPr algn="ctr"/>
            <a:r>
              <a:rPr lang="en-US" sz="1400" b="1" dirty="0"/>
              <a:t>Scoring</a:t>
            </a:r>
          </a:p>
        </p:txBody>
      </p:sp>
      <p:sp>
        <p:nvSpPr>
          <p:cNvPr id="46" name="Rounded Rectangle 45"/>
          <p:cNvSpPr/>
          <p:nvPr/>
        </p:nvSpPr>
        <p:spPr>
          <a:xfrm>
            <a:off x="4610745" y="2205079"/>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Propensity </a:t>
            </a:r>
          </a:p>
          <a:p>
            <a:pPr algn="ctr"/>
            <a:r>
              <a:rPr lang="en-US" sz="1400" b="1" dirty="0">
                <a:solidFill>
                  <a:schemeClr val="bg1"/>
                </a:solidFill>
              </a:rPr>
              <a:t>To Buy</a:t>
            </a:r>
          </a:p>
        </p:txBody>
      </p:sp>
      <p:sp>
        <p:nvSpPr>
          <p:cNvPr id="47" name="Rounded Rectangle 46"/>
          <p:cNvSpPr/>
          <p:nvPr/>
        </p:nvSpPr>
        <p:spPr>
          <a:xfrm>
            <a:off x="2606110" y="3101040"/>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a:t>
            </a:r>
          </a:p>
          <a:p>
            <a:pPr algn="ctr"/>
            <a:r>
              <a:rPr lang="en-US" sz="1400" b="1" dirty="0">
                <a:solidFill>
                  <a:schemeClr val="bg1"/>
                </a:solidFill>
              </a:rPr>
              <a:t>Claims</a:t>
            </a:r>
          </a:p>
        </p:txBody>
      </p:sp>
      <p:sp>
        <p:nvSpPr>
          <p:cNvPr id="48" name="Rounded Rectangle 47"/>
          <p:cNvSpPr/>
          <p:nvPr/>
        </p:nvSpPr>
        <p:spPr>
          <a:xfrm>
            <a:off x="2617834" y="400371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Sales Pattern</a:t>
            </a:r>
          </a:p>
        </p:txBody>
      </p:sp>
      <p:sp>
        <p:nvSpPr>
          <p:cNvPr id="49" name="Rounded Rectangle 48"/>
          <p:cNvSpPr/>
          <p:nvPr/>
        </p:nvSpPr>
        <p:spPr>
          <a:xfrm>
            <a:off x="4610745" y="310104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 sales</a:t>
            </a:r>
          </a:p>
        </p:txBody>
      </p:sp>
      <p:sp>
        <p:nvSpPr>
          <p:cNvPr id="50" name="Rounded Rectangle 49"/>
          <p:cNvSpPr/>
          <p:nvPr/>
        </p:nvSpPr>
        <p:spPr>
          <a:xfrm>
            <a:off x="4599020" y="3996103"/>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Product Pattern</a:t>
            </a:r>
          </a:p>
        </p:txBody>
      </p:sp>
      <p:cxnSp>
        <p:nvCxnSpPr>
          <p:cNvPr id="54" name="Straight Connector 53"/>
          <p:cNvCxnSpPr/>
          <p:nvPr/>
        </p:nvCxnSpPr>
        <p:spPr>
          <a:xfrm flipH="1">
            <a:off x="1969476" y="1614344"/>
            <a:ext cx="11724" cy="418814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1619350" y="162606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1595905" y="2470125"/>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595906" y="322039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1607630" y="398239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1595908" y="483817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538753" y="5814646"/>
            <a:ext cx="41148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1971046" y="3560369"/>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sp>
        <p:nvSpPr>
          <p:cNvPr id="66" name="Right Arrow 65"/>
          <p:cNvSpPr/>
          <p:nvPr/>
        </p:nvSpPr>
        <p:spPr>
          <a:xfrm rot="10800000" flipH="1">
            <a:off x="5649165" y="5796227"/>
            <a:ext cx="1641451" cy="217064"/>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Rectangle 66"/>
          <p:cNvSpPr/>
          <p:nvPr/>
        </p:nvSpPr>
        <p:spPr>
          <a:xfrm>
            <a:off x="5649166" y="5553552"/>
            <a:ext cx="1686679" cy="307777"/>
          </a:xfrm>
          <a:prstGeom prst="rect">
            <a:avLst/>
          </a:prstGeom>
        </p:spPr>
        <p:txBody>
          <a:bodyPr wrap="none">
            <a:spAutoFit/>
          </a:bodyPr>
          <a:lstStyle/>
          <a:p>
            <a:pPr algn="ctr" eaLnBrk="1" hangingPunct="1"/>
            <a:r>
              <a:rPr lang="en-US" altLang="en-US" sz="1400" b="1" dirty="0"/>
              <a:t>Recommendation</a:t>
            </a: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5172" y="1520771"/>
            <a:ext cx="1729466" cy="12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Connector 69"/>
          <p:cNvCxnSpPr>
            <a:stCxn id="68" idx="1"/>
          </p:cNvCxnSpPr>
          <p:nvPr/>
        </p:nvCxnSpPr>
        <p:spPr>
          <a:xfrm flipH="1">
            <a:off x="6725297" y="2168571"/>
            <a:ext cx="499875" cy="481195"/>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pic>
        <p:nvPicPr>
          <p:cNvPr id="72" name="Picture 9" descr="toroci_exploratoryUI"/>
          <p:cNvPicPr>
            <a:picLocks noChangeAspect="1" noChangeArrowheads="1"/>
          </p:cNvPicPr>
          <p:nvPr/>
        </p:nvPicPr>
        <p:blipFill>
          <a:blip r:embed="rId4"/>
          <a:srcRect/>
          <a:stretch>
            <a:fillRect/>
          </a:stretch>
        </p:blipFill>
        <p:spPr bwMode="auto">
          <a:xfrm>
            <a:off x="7207624" y="3002372"/>
            <a:ext cx="1747014" cy="1461754"/>
          </a:xfrm>
          <a:prstGeom prst="rect">
            <a:avLst/>
          </a:prstGeom>
          <a:noFill/>
          <a:ln>
            <a:noFill/>
          </a:ln>
          <a:effectLst>
            <a:outerShdw blurRad="63500" dist="63500" dir="2700000" sx="102000" sy="102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7311398" y="1221120"/>
            <a:ext cx="1617751" cy="307777"/>
          </a:xfrm>
          <a:prstGeom prst="rect">
            <a:avLst/>
          </a:prstGeom>
        </p:spPr>
        <p:txBody>
          <a:bodyPr wrap="none">
            <a:spAutoFit/>
          </a:bodyPr>
          <a:lstStyle/>
          <a:p>
            <a:pPr algn="ctr" eaLnBrk="1" hangingPunct="1"/>
            <a:r>
              <a:rPr lang="en-US" altLang="en-US" sz="1400" b="1" dirty="0"/>
              <a:t>KPI, Dashboards</a:t>
            </a:r>
          </a:p>
        </p:txBody>
      </p:sp>
      <p:sp>
        <p:nvSpPr>
          <p:cNvPr id="74" name="Rectangle 73"/>
          <p:cNvSpPr/>
          <p:nvPr/>
        </p:nvSpPr>
        <p:spPr>
          <a:xfrm>
            <a:off x="7547192" y="2753410"/>
            <a:ext cx="1196097" cy="307777"/>
          </a:xfrm>
          <a:prstGeom prst="rect">
            <a:avLst/>
          </a:prstGeom>
        </p:spPr>
        <p:txBody>
          <a:bodyPr wrap="none">
            <a:spAutoFit/>
          </a:bodyPr>
          <a:lstStyle/>
          <a:p>
            <a:pPr algn="ctr" eaLnBrk="1" hangingPunct="1"/>
            <a:r>
              <a:rPr lang="en-US" altLang="en-US" sz="1400" b="1" dirty="0"/>
              <a:t>Worksheets</a:t>
            </a:r>
          </a:p>
        </p:txBody>
      </p:sp>
      <p:cxnSp>
        <p:nvCxnSpPr>
          <p:cNvPr id="75" name="Straight Connector 74"/>
          <p:cNvCxnSpPr>
            <a:stCxn id="72" idx="1"/>
          </p:cNvCxnSpPr>
          <p:nvPr/>
        </p:nvCxnSpPr>
        <p:spPr>
          <a:xfrm flipH="1" flipV="1">
            <a:off x="6730158" y="3718451"/>
            <a:ext cx="477466" cy="14798"/>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50600441"/>
      </p:ext>
    </p:extLst>
  </p:cSld>
  <p:clrMapOvr>
    <a:masterClrMapping/>
  </p:clrMapOvr>
  <p:transition spd="slow">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3277643200"/>
              </p:ext>
            </p:extLst>
          </p:nvPr>
        </p:nvGraphicFramePr>
        <p:xfrm>
          <a:off x="228601" y="1397000"/>
          <a:ext cx="8610600" cy="4028440"/>
        </p:xfrm>
        <a:graphic>
          <a:graphicData uri="http://schemas.openxmlformats.org/drawingml/2006/table">
            <a:tbl>
              <a:tblPr firstRow="1" bandRow="1">
                <a:tableStyleId>{5C22544A-7EE6-4342-B048-85BDC9FD1C3A}</a:tableStyleId>
              </a:tblPr>
              <a:tblGrid>
                <a:gridCol w="609599">
                  <a:extLst>
                    <a:ext uri="{9D8B030D-6E8A-4147-A177-3AD203B41FA5}">
                      <a16:colId xmlns:a16="http://schemas.microsoft.com/office/drawing/2014/main" val="1516173556"/>
                    </a:ext>
                  </a:extLst>
                </a:gridCol>
                <a:gridCol w="6477000">
                  <a:extLst>
                    <a:ext uri="{9D8B030D-6E8A-4147-A177-3AD203B41FA5}">
                      <a16:colId xmlns:a16="http://schemas.microsoft.com/office/drawing/2014/main" val="645095063"/>
                    </a:ext>
                  </a:extLst>
                </a:gridCol>
                <a:gridCol w="1524001">
                  <a:extLst>
                    <a:ext uri="{9D8B030D-6E8A-4147-A177-3AD203B41FA5}">
                      <a16:colId xmlns:a16="http://schemas.microsoft.com/office/drawing/2014/main" val="2934567999"/>
                    </a:ext>
                  </a:extLst>
                </a:gridCol>
              </a:tblGrid>
              <a:tr h="370840">
                <a:tc>
                  <a:txBody>
                    <a:bodyPr/>
                    <a:lstStyle/>
                    <a:p>
                      <a:r>
                        <a:rPr lang="en-US" sz="1600" dirty="0" err="1"/>
                        <a:t>Ver</a:t>
                      </a:r>
                      <a:endParaRPr lang="en-US" sz="1600" dirty="0"/>
                    </a:p>
                  </a:txBody>
                  <a:tcPr/>
                </a:tc>
                <a:tc>
                  <a:txBody>
                    <a:bodyPr/>
                    <a:lstStyle/>
                    <a:p>
                      <a:r>
                        <a:rPr lang="en-US" sz="1600" dirty="0"/>
                        <a:t>Description</a:t>
                      </a:r>
                    </a:p>
                  </a:txBody>
                  <a:tcPr/>
                </a:tc>
                <a:tc>
                  <a:txBody>
                    <a:bodyPr/>
                    <a:lstStyle/>
                    <a:p>
                      <a:r>
                        <a:rPr lang="en-US" sz="1600" dirty="0"/>
                        <a:t>Date</a:t>
                      </a:r>
                    </a:p>
                  </a:txBody>
                  <a:tcPr/>
                </a:tc>
                <a:extLst>
                  <a:ext uri="{0D108BD9-81ED-4DB2-BD59-A6C34878D82A}">
                    <a16:rowId xmlns:a16="http://schemas.microsoft.com/office/drawing/2014/main" val="1978939343"/>
                  </a:ext>
                </a:extLst>
              </a:tr>
              <a:tr h="370840">
                <a:tc>
                  <a:txBody>
                    <a:bodyPr/>
                    <a:lstStyle/>
                    <a:p>
                      <a:r>
                        <a:rPr lang="en-US" sz="1200" dirty="0"/>
                        <a:t>1</a:t>
                      </a:r>
                    </a:p>
                  </a:txBody>
                  <a:tcPr/>
                </a:tc>
                <a:tc>
                  <a:txBody>
                    <a:bodyPr/>
                    <a:lstStyle/>
                    <a:p>
                      <a:r>
                        <a:rPr lang="en-US" sz="1200" dirty="0"/>
                        <a:t>Preliminary modeling </a:t>
                      </a:r>
                    </a:p>
                    <a:p>
                      <a:pPr marL="285750" indent="-285750">
                        <a:buFont typeface="Arial" panose="020B0604020202020204" pitchFamily="34" charset="0"/>
                        <a:buChar char="•"/>
                      </a:pPr>
                      <a:r>
                        <a:rPr lang="en-US" sz="1200" dirty="0"/>
                        <a:t>Customer historical pattern … </a:t>
                      </a:r>
                      <a:r>
                        <a:rPr lang="en-US" sz="1200" baseline="0" dirty="0"/>
                        <a:t>Sales + Claims</a:t>
                      </a:r>
                    </a:p>
                    <a:p>
                      <a:pPr marL="285750" indent="-285750">
                        <a:buFont typeface="Arial" panose="020B0604020202020204" pitchFamily="34" charset="0"/>
                        <a:buChar char="•"/>
                      </a:pPr>
                      <a:r>
                        <a:rPr lang="en-US" sz="1200" baseline="0" dirty="0"/>
                        <a:t>Jan-Oct 2017</a:t>
                      </a:r>
                    </a:p>
                    <a:p>
                      <a:pPr marL="285750" indent="-285750">
                        <a:buFont typeface="Arial" panose="020B0604020202020204" pitchFamily="34" charset="0"/>
                        <a:buChar char="•"/>
                      </a:pPr>
                      <a:r>
                        <a:rPr lang="en-US" sz="1200" baseline="0" dirty="0"/>
                        <a:t>Voting model (RF, DT, SVC) … 70% accuracy</a:t>
                      </a:r>
                      <a:endParaRPr lang="en-US" sz="1200" dirty="0"/>
                    </a:p>
                  </a:txBody>
                  <a:tcPr/>
                </a:tc>
                <a:tc>
                  <a:txBody>
                    <a:bodyPr/>
                    <a:lstStyle/>
                    <a:p>
                      <a:r>
                        <a:rPr lang="en-US" sz="1200" dirty="0"/>
                        <a:t>12/10/2017</a:t>
                      </a:r>
                    </a:p>
                  </a:txBody>
                  <a:tcPr/>
                </a:tc>
                <a:extLst>
                  <a:ext uri="{0D108BD9-81ED-4DB2-BD59-A6C34878D82A}">
                    <a16:rowId xmlns:a16="http://schemas.microsoft.com/office/drawing/2014/main" val="1665422179"/>
                  </a:ext>
                </a:extLst>
              </a:tr>
              <a:tr h="370840">
                <a:tc>
                  <a:txBody>
                    <a:bodyPr/>
                    <a:lstStyle/>
                    <a:p>
                      <a:r>
                        <a:rPr lang="en-US" sz="1200" dirty="0"/>
                        <a:t>2</a:t>
                      </a:r>
                    </a:p>
                  </a:txBody>
                  <a:tcPr/>
                </a:tc>
                <a:tc>
                  <a:txBody>
                    <a:bodyPr/>
                    <a:lstStyle/>
                    <a:p>
                      <a:pPr marL="285750" indent="-285750">
                        <a:buFont typeface="Arial" panose="020B0604020202020204" pitchFamily="34" charset="0"/>
                        <a:buChar char="•"/>
                      </a:pPr>
                      <a:r>
                        <a:rPr lang="en-US" sz="1200" kern="1200" baseline="0" dirty="0">
                          <a:solidFill>
                            <a:schemeClr val="dk1"/>
                          </a:solidFill>
                          <a:latin typeface="+mn-lt"/>
                          <a:ea typeface="+mn-ea"/>
                          <a:cs typeface="+mn-cs"/>
                        </a:rPr>
                        <a:t>Customer pattern (Sales, Claims) + </a:t>
                      </a:r>
                      <a:r>
                        <a:rPr lang="en-US" sz="1200" b="1" kern="1200" baseline="0" dirty="0">
                          <a:solidFill>
                            <a:schemeClr val="dk1"/>
                          </a:solidFill>
                          <a:latin typeface="+mn-lt"/>
                          <a:ea typeface="+mn-ea"/>
                          <a:cs typeface="+mn-cs"/>
                        </a:rPr>
                        <a:t>Product Attributes </a:t>
                      </a:r>
                      <a:r>
                        <a:rPr lang="en-US" sz="1200" kern="1200" baseline="0" dirty="0">
                          <a:solidFill>
                            <a:schemeClr val="dk1"/>
                          </a:solidFill>
                          <a:latin typeface="+mn-lt"/>
                          <a:ea typeface="+mn-ea"/>
                          <a:cs typeface="+mn-cs"/>
                        </a:rPr>
                        <a:t>(Size, Style, Color &amp; Backing)</a:t>
                      </a:r>
                    </a:p>
                    <a:p>
                      <a:pPr marL="285750" indent="-285750">
                        <a:buFont typeface="Arial" panose="020B0604020202020204" pitchFamily="34" charset="0"/>
                        <a:buChar char="•"/>
                      </a:pPr>
                      <a:r>
                        <a:rPr lang="en-US" sz="1200" b="1" kern="1200" baseline="0" dirty="0">
                          <a:solidFill>
                            <a:srgbClr val="FF9900"/>
                          </a:solidFill>
                          <a:latin typeface="+mn-lt"/>
                          <a:ea typeface="+mn-ea"/>
                          <a:cs typeface="+mn-cs"/>
                        </a:rPr>
                        <a:t>Online application</a:t>
                      </a:r>
                      <a:r>
                        <a:rPr lang="en-US" sz="1200" b="1" kern="1200" baseline="0" dirty="0">
                          <a:solidFill>
                            <a:schemeClr val="dk1"/>
                          </a:solidFill>
                          <a:latin typeface="+mn-lt"/>
                          <a:ea typeface="+mn-ea"/>
                          <a:cs typeface="+mn-cs"/>
                        </a:rPr>
                        <a:t> </a:t>
                      </a:r>
                      <a:r>
                        <a:rPr lang="en-US" sz="1200" kern="1200" baseline="0" dirty="0">
                          <a:solidFill>
                            <a:schemeClr val="dk1"/>
                          </a:solidFill>
                          <a:latin typeface="+mn-lt"/>
                          <a:ea typeface="+mn-ea"/>
                          <a:cs typeface="+mn-cs"/>
                        </a:rPr>
                        <a:t>w/ dashboard update on 1/10/2018</a:t>
                      </a:r>
                    </a:p>
                    <a:p>
                      <a:pPr marL="285750" indent="-285750">
                        <a:buFont typeface="Arial" panose="020B0604020202020204" pitchFamily="34" charset="0"/>
                        <a:buChar char="•"/>
                      </a:pPr>
                      <a:r>
                        <a:rPr lang="en-US" sz="1200" kern="1200" baseline="0" dirty="0">
                          <a:solidFill>
                            <a:schemeClr val="dk1"/>
                          </a:solidFill>
                          <a:latin typeface="+mn-lt"/>
                          <a:ea typeface="+mn-ea"/>
                          <a:cs typeface="+mn-cs"/>
                        </a:rPr>
                        <a:t>Review with </a:t>
                      </a:r>
                      <a:r>
                        <a:rPr lang="en-US" sz="1200" b="1" kern="1200" baseline="0" dirty="0">
                          <a:solidFill>
                            <a:srgbClr val="FF9900"/>
                          </a:solidFill>
                          <a:latin typeface="+mn-lt"/>
                          <a:ea typeface="+mn-ea"/>
                          <a:cs typeface="+mn-cs"/>
                        </a:rPr>
                        <a:t>Operation team </a:t>
                      </a:r>
                      <a:r>
                        <a:rPr lang="en-US" sz="1200" kern="1200" baseline="0" dirty="0">
                          <a:solidFill>
                            <a:schemeClr val="dk1"/>
                          </a:solidFill>
                          <a:latin typeface="+mn-lt"/>
                          <a:ea typeface="+mn-ea"/>
                          <a:cs typeface="+mn-cs"/>
                        </a:rPr>
                        <a:t>on 1/26/2018</a:t>
                      </a:r>
                    </a:p>
                    <a:p>
                      <a:pPr marL="285750" indent="-285750">
                        <a:buFont typeface="Arial" panose="020B0604020202020204" pitchFamily="34" charset="0"/>
                        <a:buChar char="•"/>
                      </a:pPr>
                      <a:r>
                        <a:rPr lang="en-US" sz="1200" kern="1200" baseline="0" dirty="0">
                          <a:solidFill>
                            <a:schemeClr val="dk1"/>
                          </a:solidFill>
                          <a:latin typeface="+mn-lt"/>
                          <a:ea typeface="+mn-ea"/>
                          <a:cs typeface="+mn-cs"/>
                        </a:rPr>
                        <a:t>Model accuracy … 72%</a:t>
                      </a:r>
                    </a:p>
                  </a:txBody>
                  <a:tcPr/>
                </a:tc>
                <a:tc>
                  <a:txBody>
                    <a:bodyPr/>
                    <a:lstStyle/>
                    <a:p>
                      <a:r>
                        <a:rPr lang="en-US" sz="1200" dirty="0"/>
                        <a:t>1/10/2018</a:t>
                      </a:r>
                    </a:p>
                  </a:txBody>
                  <a:tcPr/>
                </a:tc>
                <a:extLst>
                  <a:ext uri="{0D108BD9-81ED-4DB2-BD59-A6C34878D82A}">
                    <a16:rowId xmlns:a16="http://schemas.microsoft.com/office/drawing/2014/main" val="3302409341"/>
                  </a:ext>
                </a:extLst>
              </a:tr>
              <a:tr h="370840">
                <a:tc>
                  <a:txBody>
                    <a:bodyPr/>
                    <a:lstStyle/>
                    <a:p>
                      <a:r>
                        <a:rPr lang="en-US" sz="1200" dirty="0"/>
                        <a:t>3</a:t>
                      </a:r>
                    </a:p>
                  </a:txBody>
                  <a:tcPr/>
                </a:tc>
                <a:tc>
                  <a:txBody>
                    <a:bodyPr/>
                    <a:lstStyle/>
                    <a:p>
                      <a:pPr marL="285750" indent="-285750">
                        <a:buFont typeface="Arial" panose="020B0604020202020204" pitchFamily="34" charset="0"/>
                        <a:buChar char="•"/>
                      </a:pPr>
                      <a:r>
                        <a:rPr lang="en-US" sz="1200" dirty="0"/>
                        <a:t>Add  ML/AI slides &amp; online implementation</a:t>
                      </a:r>
                      <a:r>
                        <a:rPr lang="en-US" sz="1200" baseline="0" dirty="0"/>
                        <a:t> flowchart</a:t>
                      </a:r>
                      <a:endParaRPr lang="en-US" sz="1200" dirty="0"/>
                    </a:p>
                    <a:p>
                      <a:pPr marL="285750" indent="-285750">
                        <a:buFont typeface="Arial" panose="020B0604020202020204" pitchFamily="34" charset="0"/>
                        <a:buChar char="•"/>
                      </a:pPr>
                      <a:r>
                        <a:rPr lang="en-US" sz="1200" dirty="0"/>
                        <a:t>Compare models w/</a:t>
                      </a:r>
                      <a:r>
                        <a:rPr lang="en-US" sz="1200" baseline="0" dirty="0"/>
                        <a:t> or w/o </a:t>
                      </a:r>
                      <a:r>
                        <a:rPr lang="en-US" sz="1200" dirty="0"/>
                        <a:t>PCA</a:t>
                      </a:r>
                    </a:p>
                    <a:p>
                      <a:pPr marL="285750" indent="-285750">
                        <a:buFont typeface="Arial" panose="020B0604020202020204" pitchFamily="34" charset="0"/>
                        <a:buChar char="•"/>
                      </a:pPr>
                      <a:r>
                        <a:rPr lang="en-US" sz="1200" b="1" dirty="0">
                          <a:solidFill>
                            <a:srgbClr val="FF9900"/>
                          </a:solidFill>
                        </a:rPr>
                        <a:t>Segmentation</a:t>
                      </a:r>
                      <a:r>
                        <a:rPr lang="en-US" sz="1200" dirty="0"/>
                        <a:t>: Highly</a:t>
                      </a:r>
                      <a:r>
                        <a:rPr lang="en-US" sz="1200" baseline="0" dirty="0"/>
                        <a:t> likely (&gt;60%)..&gt;80% accuracy, unsure, highly unlikely (&lt;40%)</a:t>
                      </a:r>
                      <a:endParaRPr lang="en-US" sz="1200" dirty="0"/>
                    </a:p>
                    <a:p>
                      <a:pPr marL="285750" indent="-285750">
                        <a:buFont typeface="Arial" panose="020B0604020202020204" pitchFamily="34" charset="0"/>
                        <a:buChar char="•"/>
                      </a:pPr>
                      <a:r>
                        <a:rPr lang="en-US" sz="1200" dirty="0"/>
                        <a:t>Review it in</a:t>
                      </a:r>
                      <a:r>
                        <a:rPr lang="en-US" sz="1200" baseline="0" dirty="0"/>
                        <a:t> </a:t>
                      </a:r>
                      <a:r>
                        <a:rPr lang="en-US" sz="1200" b="1" baseline="0" dirty="0">
                          <a:solidFill>
                            <a:srgbClr val="FF9900"/>
                          </a:solidFill>
                        </a:rPr>
                        <a:t>Lunch &amp; Learn</a:t>
                      </a:r>
                    </a:p>
                  </a:txBody>
                  <a:tcPr/>
                </a:tc>
                <a:tc>
                  <a:txBody>
                    <a:bodyPr/>
                    <a:lstStyle/>
                    <a:p>
                      <a:r>
                        <a:rPr lang="en-US" sz="1200" dirty="0"/>
                        <a:t>2/2/2018</a:t>
                      </a:r>
                    </a:p>
                  </a:txBody>
                  <a:tcPr/>
                </a:tc>
                <a:extLst>
                  <a:ext uri="{0D108BD9-81ED-4DB2-BD59-A6C34878D82A}">
                    <a16:rowId xmlns:a16="http://schemas.microsoft.com/office/drawing/2014/main" val="823723043"/>
                  </a:ext>
                </a:extLst>
              </a:tr>
              <a:tr h="370840">
                <a:tc>
                  <a:txBody>
                    <a:bodyPr/>
                    <a:lstStyle/>
                    <a:p>
                      <a:r>
                        <a:rPr lang="en-US" sz="1200" dirty="0"/>
                        <a:t>4</a:t>
                      </a:r>
                    </a:p>
                  </a:txBody>
                  <a:tcPr/>
                </a:tc>
                <a:tc>
                  <a:txBody>
                    <a:bodyPr/>
                    <a:lstStyle/>
                    <a:p>
                      <a:pPr marL="285750" indent="-285750">
                        <a:buFont typeface="Arial" panose="020B0604020202020204" pitchFamily="34" charset="0"/>
                        <a:buChar char="•"/>
                      </a:pPr>
                      <a:r>
                        <a:rPr lang="en-US" sz="1200" dirty="0"/>
                        <a:t>Add product historical issues via</a:t>
                      </a:r>
                      <a:r>
                        <a:rPr lang="en-US" sz="1200" baseline="0" dirty="0"/>
                        <a:t> rolls </a:t>
                      </a:r>
                    </a:p>
                    <a:p>
                      <a:pPr marL="285750" indent="-285750">
                        <a:buFont typeface="Arial" panose="020B0604020202020204" pitchFamily="34" charset="0"/>
                        <a:buChar char="•"/>
                      </a:pPr>
                      <a:r>
                        <a:rPr lang="en-US" sz="1200" baseline="0" dirty="0"/>
                        <a:t>New data set with cleaning in SQL script .. Jan 2017 – Feb 2018</a:t>
                      </a:r>
                    </a:p>
                    <a:p>
                      <a:pPr marL="285750" indent="-285750">
                        <a:buFont typeface="Arial" panose="020B0604020202020204" pitchFamily="34" charset="0"/>
                        <a:buChar char="•"/>
                      </a:pPr>
                      <a:r>
                        <a:rPr lang="en-US" sz="1200" baseline="0" dirty="0"/>
                        <a:t>Explore more classification methods</a:t>
                      </a:r>
                    </a:p>
                    <a:p>
                      <a:pPr marL="285750" indent="-285750">
                        <a:buFont typeface="Arial" panose="020B0604020202020204" pitchFamily="34" charset="0"/>
                        <a:buChar char="•"/>
                      </a:pPr>
                      <a:r>
                        <a:rPr lang="en-US" sz="1200" baseline="0" dirty="0"/>
                        <a:t>Updated model accuracy … 83%</a:t>
                      </a:r>
                    </a:p>
                    <a:p>
                      <a:pPr marL="285750" indent="-285750">
                        <a:buFont typeface="Arial" panose="020B0604020202020204" pitchFamily="34" charset="0"/>
                        <a:buChar char="•"/>
                      </a:pPr>
                      <a:r>
                        <a:rPr lang="en-US" sz="1200" dirty="0"/>
                        <a:t>Segmentation:</a:t>
                      </a:r>
                      <a:r>
                        <a:rPr lang="en-US" sz="1200" baseline="0" dirty="0"/>
                        <a:t> </a:t>
                      </a:r>
                      <a:r>
                        <a:rPr lang="en-US" sz="1200" dirty="0"/>
                        <a:t>Highly</a:t>
                      </a:r>
                      <a:r>
                        <a:rPr lang="en-US" sz="1200" baseline="0" dirty="0"/>
                        <a:t> likely (&gt;75%)--&gt;92%, unsure, highly unlikely (&lt;25%)--~88% … cover 67% claims</a:t>
                      </a:r>
                      <a:endParaRPr lang="en-US" sz="1200" dirty="0"/>
                    </a:p>
                  </a:txBody>
                  <a:tcPr/>
                </a:tc>
                <a:tc>
                  <a:txBody>
                    <a:bodyPr/>
                    <a:lstStyle/>
                    <a:p>
                      <a:r>
                        <a:rPr lang="en-US" sz="1200" dirty="0"/>
                        <a:t>2/22/2018</a:t>
                      </a:r>
                    </a:p>
                  </a:txBody>
                  <a:tcPr/>
                </a:tc>
                <a:extLst>
                  <a:ext uri="{0D108BD9-81ED-4DB2-BD59-A6C34878D82A}">
                    <a16:rowId xmlns:a16="http://schemas.microsoft.com/office/drawing/2014/main" val="400003432"/>
                  </a:ext>
                </a:extLst>
              </a:tr>
            </a:tbl>
          </a:graphicData>
        </a:graphic>
      </p:graphicFrame>
    </p:spTree>
    <p:extLst>
      <p:ext uri="{BB962C8B-B14F-4D97-AF65-F5344CB8AC3E}">
        <p14:creationId xmlns:p14="http://schemas.microsoft.com/office/powerpoint/2010/main" val="3136145827"/>
      </p:ext>
    </p:extLst>
  </p:cSld>
  <p:clrMapOvr>
    <a:masterClrMapping/>
  </p:clrMapOvr>
  <p:transition spd="slow">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183" y="593725"/>
            <a:ext cx="6764441" cy="525212"/>
          </a:xfrm>
        </p:spPr>
        <p:txBody>
          <a:bodyPr/>
          <a:lstStyle/>
          <a:p>
            <a:r>
              <a:rPr lang="en-US" dirty="0"/>
              <a:t>Claim AI Scoring Analytics Roadmap</a:t>
            </a:r>
          </a:p>
        </p:txBody>
      </p:sp>
      <p:sp>
        <p:nvSpPr>
          <p:cNvPr id="4" name="Footer Placeholder 3"/>
          <p:cNvSpPr>
            <a:spLocks noGrp="1"/>
          </p:cNvSpPr>
          <p:nvPr>
            <p:ph type="ftr" sz="quarter" idx="10"/>
          </p:nvPr>
        </p:nvSpPr>
        <p:spPr/>
        <p:txBody>
          <a:bodyPr/>
          <a:lstStyle/>
          <a:p>
            <a:r>
              <a:rPr lang="en-US"/>
              <a:t>Mohawk Industries and IBM Confidential</a:t>
            </a:r>
            <a:endParaRPr lang="en-US" dirty="0"/>
          </a:p>
        </p:txBody>
      </p:sp>
      <p:sp>
        <p:nvSpPr>
          <p:cNvPr id="6" name="Freeform 5"/>
          <p:cNvSpPr/>
          <p:nvPr/>
        </p:nvSpPr>
        <p:spPr>
          <a:xfrm rot="21240062">
            <a:off x="1018218" y="1727340"/>
            <a:ext cx="6581592" cy="3987369"/>
          </a:xfrm>
          <a:custGeom>
            <a:avLst/>
            <a:gdLst>
              <a:gd name="connsiteX0" fmla="*/ 0 w 7941264"/>
              <a:gd name="connsiteY0" fmla="*/ 4092031 h 4092031"/>
              <a:gd name="connsiteX1" fmla="*/ 4284947 w 7941264"/>
              <a:gd name="connsiteY1" fmla="*/ 2334638 h 4092031"/>
              <a:gd name="connsiteX2" fmla="*/ 7941264 w 7941264"/>
              <a:gd name="connsiteY2" fmla="*/ 0 h 4092031"/>
            </a:gdLst>
            <a:ahLst/>
            <a:cxnLst>
              <a:cxn ang="0">
                <a:pos x="connsiteX0" y="connsiteY0"/>
              </a:cxn>
              <a:cxn ang="0">
                <a:pos x="connsiteX1" y="connsiteY1"/>
              </a:cxn>
              <a:cxn ang="0">
                <a:pos x="connsiteX2" y="connsiteY2"/>
              </a:cxn>
            </a:cxnLst>
            <a:rect l="l" t="t" r="r" b="b"/>
            <a:pathLst>
              <a:path w="7941264" h="4092031">
                <a:moveTo>
                  <a:pt x="0" y="4092031"/>
                </a:moveTo>
                <a:cubicBezTo>
                  <a:pt x="1480701" y="3554337"/>
                  <a:pt x="2961403" y="3016643"/>
                  <a:pt x="4284947" y="2334638"/>
                </a:cubicBezTo>
                <a:cubicBezTo>
                  <a:pt x="5608491" y="1652633"/>
                  <a:pt x="7941264" y="0"/>
                  <a:pt x="7941264" y="0"/>
                </a:cubicBezTo>
              </a:path>
            </a:pathLst>
          </a:custGeom>
          <a:ln w="254000">
            <a:solidFill>
              <a:schemeClr val="accent1">
                <a:lumMod val="40000"/>
                <a:lumOff val="60000"/>
                <a:alpha val="75000"/>
              </a:schemeClr>
            </a:solidFill>
            <a:tailEnd type="stealth" w="med" len="sm"/>
          </a:ln>
        </p:spPr>
        <p:style>
          <a:lnRef idx="1">
            <a:schemeClr val="accent2"/>
          </a:lnRef>
          <a:fillRef idx="0">
            <a:schemeClr val="accent2"/>
          </a:fillRef>
          <a:effectRef idx="0">
            <a:schemeClr val="accent2"/>
          </a:effectRef>
          <a:fontRef idx="minor">
            <a:schemeClr val="tx1"/>
          </a:fontRef>
        </p:style>
        <p:txBody>
          <a:bodyPr lIns="121917" tIns="60958" rIns="121917" bIns="60958" rtlCol="0" anchor="ctr"/>
          <a:lstStyle/>
          <a:p>
            <a:pPr algn="ctr"/>
            <a:endParaRPr lang="en-AU"/>
          </a:p>
        </p:txBody>
      </p:sp>
      <p:sp>
        <p:nvSpPr>
          <p:cNvPr id="7" name="Oval 16"/>
          <p:cNvSpPr>
            <a:spLocks noChangeArrowheads="1"/>
          </p:cNvSpPr>
          <p:nvPr/>
        </p:nvSpPr>
        <p:spPr bwMode="gray">
          <a:xfrm rot="284015">
            <a:off x="2971515" y="478224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8" name="Text Box 15"/>
          <p:cNvSpPr txBox="1">
            <a:spLocks noChangeArrowheads="1"/>
          </p:cNvSpPr>
          <p:nvPr/>
        </p:nvSpPr>
        <p:spPr bwMode="gray">
          <a:xfrm>
            <a:off x="3806440" y="4824508"/>
            <a:ext cx="4371001" cy="3448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of Claim Scoring</a:t>
            </a:r>
            <a:endParaRPr lang="en-AU" altLang="en-US" sz="1600" b="1" dirty="0">
              <a:solidFill>
                <a:srgbClr val="003F69"/>
              </a:solidFill>
              <a:latin typeface="Arial" pitchFamily="34" charset="0"/>
              <a:cs typeface="Arial" pitchFamily="34" charset="0"/>
            </a:endParaRPr>
          </a:p>
        </p:txBody>
      </p:sp>
      <p:sp>
        <p:nvSpPr>
          <p:cNvPr id="9" name="Oval 20"/>
          <p:cNvSpPr>
            <a:spLocks noChangeArrowheads="1"/>
          </p:cNvSpPr>
          <p:nvPr/>
        </p:nvSpPr>
        <p:spPr bwMode="gray">
          <a:xfrm rot="284015">
            <a:off x="2482355" y="5131634"/>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0" name="Text Box 15"/>
          <p:cNvSpPr txBox="1">
            <a:spLocks noChangeArrowheads="1"/>
          </p:cNvSpPr>
          <p:nvPr/>
        </p:nvSpPr>
        <p:spPr bwMode="gray">
          <a:xfrm>
            <a:off x="5399278" y="3699095"/>
            <a:ext cx="2058476" cy="36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II </a:t>
            </a:r>
            <a:endParaRPr lang="en-AU" altLang="en-US" sz="1600" b="1" dirty="0">
              <a:solidFill>
                <a:srgbClr val="003F69"/>
              </a:solidFill>
              <a:latin typeface="Arial" pitchFamily="34" charset="0"/>
              <a:cs typeface="Arial" pitchFamily="34" charset="0"/>
            </a:endParaRPr>
          </a:p>
        </p:txBody>
      </p:sp>
      <p:sp>
        <p:nvSpPr>
          <p:cNvPr id="11" name="Rounded Rectangle 10"/>
          <p:cNvSpPr/>
          <p:nvPr/>
        </p:nvSpPr>
        <p:spPr>
          <a:xfrm>
            <a:off x="54433" y="5996343"/>
            <a:ext cx="1190167" cy="442557"/>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AU" sz="1400" b="1" dirty="0">
                <a:solidFill>
                  <a:schemeClr val="tx1"/>
                </a:solidFill>
              </a:rPr>
              <a:t>Roadmap</a:t>
            </a:r>
          </a:p>
        </p:txBody>
      </p:sp>
      <p:sp>
        <p:nvSpPr>
          <p:cNvPr id="12" name="Text Box 15"/>
          <p:cNvSpPr txBox="1">
            <a:spLocks noChangeArrowheads="1"/>
          </p:cNvSpPr>
          <p:nvPr/>
        </p:nvSpPr>
        <p:spPr bwMode="gray">
          <a:xfrm>
            <a:off x="2842419" y="2653462"/>
            <a:ext cx="2029794" cy="4156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Improved Analytics</a:t>
            </a:r>
          </a:p>
        </p:txBody>
      </p:sp>
      <p:sp>
        <p:nvSpPr>
          <p:cNvPr id="13" name="Text Box 15"/>
          <p:cNvSpPr txBox="1">
            <a:spLocks noChangeArrowheads="1"/>
          </p:cNvSpPr>
          <p:nvPr/>
        </p:nvSpPr>
        <p:spPr bwMode="gray">
          <a:xfrm>
            <a:off x="169331" y="4627472"/>
            <a:ext cx="2134025" cy="571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Recommended Use Cases Prioritized</a:t>
            </a:r>
          </a:p>
        </p:txBody>
      </p:sp>
      <p:sp>
        <p:nvSpPr>
          <p:cNvPr id="14" name="Oval 16"/>
          <p:cNvSpPr>
            <a:spLocks noChangeArrowheads="1"/>
          </p:cNvSpPr>
          <p:nvPr/>
        </p:nvSpPr>
        <p:spPr bwMode="gray">
          <a:xfrm rot="284015">
            <a:off x="4110036" y="4109417"/>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5" name="Oval 16"/>
          <p:cNvSpPr>
            <a:spLocks noChangeArrowheads="1"/>
          </p:cNvSpPr>
          <p:nvPr/>
        </p:nvSpPr>
        <p:spPr bwMode="gray">
          <a:xfrm rot="284015">
            <a:off x="6338254" y="218239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cxnSp>
        <p:nvCxnSpPr>
          <p:cNvPr id="16" name="Curved Connector 15"/>
          <p:cNvCxnSpPr>
            <a:stCxn id="12" idx="2"/>
            <a:endCxn id="30" idx="2"/>
          </p:cNvCxnSpPr>
          <p:nvPr/>
        </p:nvCxnSpPr>
        <p:spPr>
          <a:xfrm rot="16200000" flipH="1">
            <a:off x="3898308" y="3028124"/>
            <a:ext cx="698739" cy="780722"/>
          </a:xfrm>
          <a:prstGeom prst="curvedConnector2">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17" name="Text Box 6"/>
          <p:cNvSpPr txBox="1">
            <a:spLocks noChangeArrowheads="1"/>
          </p:cNvSpPr>
          <p:nvPr/>
        </p:nvSpPr>
        <p:spPr bwMode="gray">
          <a:xfrm>
            <a:off x="2473745" y="5537672"/>
            <a:ext cx="3524480" cy="330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Claims Data Retrieval</a:t>
            </a:r>
          </a:p>
        </p:txBody>
      </p:sp>
      <p:cxnSp>
        <p:nvCxnSpPr>
          <p:cNvPr id="18" name="Straight Connector 17"/>
          <p:cNvCxnSpPr/>
          <p:nvPr/>
        </p:nvCxnSpPr>
        <p:spPr>
          <a:xfrm>
            <a:off x="8792269" y="2462917"/>
            <a:ext cx="239479" cy="320692"/>
          </a:xfrm>
          <a:prstGeom prst="line">
            <a:avLst/>
          </a:prstGeom>
          <a:ln w="76200" cmpd="sng">
            <a:solidFill>
              <a:schemeClr val="bg1"/>
            </a:solidFill>
          </a:ln>
        </p:spPr>
        <p:style>
          <a:lnRef idx="1">
            <a:schemeClr val="accent2"/>
          </a:lnRef>
          <a:fillRef idx="0">
            <a:schemeClr val="accent2"/>
          </a:fillRef>
          <a:effectRef idx="0">
            <a:schemeClr val="accent2"/>
          </a:effectRef>
          <a:fontRef idx="minor">
            <a:schemeClr val="tx1"/>
          </a:fontRef>
        </p:style>
      </p:cxnSp>
      <p:sp>
        <p:nvSpPr>
          <p:cNvPr id="20" name="Oval 20"/>
          <p:cNvSpPr>
            <a:spLocks noChangeArrowheads="1"/>
          </p:cNvSpPr>
          <p:nvPr/>
        </p:nvSpPr>
        <p:spPr bwMode="gray">
          <a:xfrm rot="284015">
            <a:off x="6880193" y="16035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2" name="Oval 20"/>
          <p:cNvSpPr>
            <a:spLocks noChangeArrowheads="1"/>
          </p:cNvSpPr>
          <p:nvPr/>
        </p:nvSpPr>
        <p:spPr bwMode="gray">
          <a:xfrm rot="284015">
            <a:off x="5676868" y="2754104"/>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3" name="Oval 14"/>
          <p:cNvSpPr>
            <a:spLocks noChangeArrowheads="1"/>
          </p:cNvSpPr>
          <p:nvPr/>
        </p:nvSpPr>
        <p:spPr bwMode="gray">
          <a:xfrm rot="284015">
            <a:off x="1310857" y="5802225"/>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4" name="Text Box 6"/>
          <p:cNvSpPr txBox="1">
            <a:spLocks noChangeArrowheads="1"/>
          </p:cNvSpPr>
          <p:nvPr/>
        </p:nvSpPr>
        <p:spPr bwMode="gray">
          <a:xfrm>
            <a:off x="1709460" y="5829174"/>
            <a:ext cx="3524480" cy="244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Project Initiation</a:t>
            </a:r>
          </a:p>
        </p:txBody>
      </p:sp>
      <p:sp>
        <p:nvSpPr>
          <p:cNvPr id="25" name="Oval 20"/>
          <p:cNvSpPr>
            <a:spLocks noChangeArrowheads="1"/>
          </p:cNvSpPr>
          <p:nvPr/>
        </p:nvSpPr>
        <p:spPr bwMode="gray">
          <a:xfrm rot="284015">
            <a:off x="1918865" y="543074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6" name="Text Box 15"/>
          <p:cNvSpPr txBox="1">
            <a:spLocks noChangeArrowheads="1"/>
          </p:cNvSpPr>
          <p:nvPr/>
        </p:nvSpPr>
        <p:spPr bwMode="gray">
          <a:xfrm>
            <a:off x="5867606" y="3257606"/>
            <a:ext cx="2943168" cy="349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Advanced AI Development</a:t>
            </a:r>
            <a:endParaRPr lang="en-AU" altLang="en-US" sz="1600" b="1" dirty="0">
              <a:solidFill>
                <a:srgbClr val="003F69"/>
              </a:solidFill>
              <a:latin typeface="Arial" pitchFamily="34" charset="0"/>
              <a:cs typeface="Arial" pitchFamily="34" charset="0"/>
            </a:endParaRPr>
          </a:p>
        </p:txBody>
      </p:sp>
      <p:sp>
        <p:nvSpPr>
          <p:cNvPr id="28" name="Text Box 15"/>
          <p:cNvSpPr txBox="1">
            <a:spLocks noChangeArrowheads="1"/>
          </p:cNvSpPr>
          <p:nvPr/>
        </p:nvSpPr>
        <p:spPr bwMode="gray">
          <a:xfrm>
            <a:off x="3300678" y="5196263"/>
            <a:ext cx="3423111" cy="3557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Preliminary AI Modelling</a:t>
            </a:r>
            <a:endParaRPr lang="en-AU" altLang="en-US" sz="1600" b="1" dirty="0">
              <a:solidFill>
                <a:srgbClr val="003F69"/>
              </a:solidFill>
              <a:latin typeface="Arial" pitchFamily="34" charset="0"/>
              <a:cs typeface="Arial" pitchFamily="34" charset="0"/>
            </a:endParaRPr>
          </a:p>
        </p:txBody>
      </p:sp>
      <p:cxnSp>
        <p:nvCxnSpPr>
          <p:cNvPr id="29" name="Curved Connector 28"/>
          <p:cNvCxnSpPr>
            <a:stCxn id="13" idx="2"/>
            <a:endCxn id="23" idx="1"/>
          </p:cNvCxnSpPr>
          <p:nvPr/>
        </p:nvCxnSpPr>
        <p:spPr>
          <a:xfrm rot="16200000" flipH="1">
            <a:off x="985316" y="5449692"/>
            <a:ext cx="630629" cy="128572"/>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30" name="Oval 14"/>
          <p:cNvSpPr>
            <a:spLocks noChangeArrowheads="1"/>
          </p:cNvSpPr>
          <p:nvPr/>
        </p:nvSpPr>
        <p:spPr bwMode="gray">
          <a:xfrm rot="284015">
            <a:off x="4637497" y="365792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4" name="Text Box 15"/>
          <p:cNvSpPr txBox="1">
            <a:spLocks noChangeArrowheads="1"/>
          </p:cNvSpPr>
          <p:nvPr/>
        </p:nvSpPr>
        <p:spPr bwMode="gray">
          <a:xfrm>
            <a:off x="7295052" y="1622363"/>
            <a:ext cx="1848948" cy="3589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Implementation</a:t>
            </a:r>
            <a:endParaRPr lang="en-AU" altLang="en-US" sz="1600" b="1" dirty="0">
              <a:solidFill>
                <a:srgbClr val="003F69"/>
              </a:solidFill>
              <a:latin typeface="Arial" pitchFamily="34" charset="0"/>
              <a:cs typeface="Arial" pitchFamily="34" charset="0"/>
            </a:endParaRPr>
          </a:p>
        </p:txBody>
      </p:sp>
      <p:sp>
        <p:nvSpPr>
          <p:cNvPr id="35" name="Oval 16"/>
          <p:cNvSpPr>
            <a:spLocks noChangeArrowheads="1"/>
          </p:cNvSpPr>
          <p:nvPr/>
        </p:nvSpPr>
        <p:spPr bwMode="gray">
          <a:xfrm rot="284015">
            <a:off x="3596845" y="44600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6" name="Oval 16"/>
          <p:cNvSpPr>
            <a:spLocks noChangeArrowheads="1"/>
          </p:cNvSpPr>
          <p:nvPr/>
        </p:nvSpPr>
        <p:spPr bwMode="gray">
          <a:xfrm rot="284015">
            <a:off x="5186215" y="3228871"/>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8" name="Text Box 15"/>
          <p:cNvSpPr txBox="1">
            <a:spLocks noChangeArrowheads="1"/>
          </p:cNvSpPr>
          <p:nvPr/>
        </p:nvSpPr>
        <p:spPr bwMode="gray">
          <a:xfrm>
            <a:off x="6285940" y="2765404"/>
            <a:ext cx="2106500"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Business Review</a:t>
            </a:r>
            <a:endParaRPr lang="en-AU" altLang="en-US" sz="1600" b="1" dirty="0">
              <a:solidFill>
                <a:srgbClr val="003F69"/>
              </a:solidFill>
              <a:latin typeface="Arial" pitchFamily="34" charset="0"/>
              <a:cs typeface="Arial" pitchFamily="34" charset="0"/>
            </a:endParaRPr>
          </a:p>
        </p:txBody>
      </p:sp>
      <p:sp>
        <p:nvSpPr>
          <p:cNvPr id="32" name="Text Box 15"/>
          <p:cNvSpPr txBox="1">
            <a:spLocks noChangeArrowheads="1"/>
          </p:cNvSpPr>
          <p:nvPr/>
        </p:nvSpPr>
        <p:spPr bwMode="gray">
          <a:xfrm>
            <a:off x="4322577" y="4503191"/>
            <a:ext cx="3016613" cy="337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Product Data Retrieval</a:t>
            </a:r>
            <a:endParaRPr lang="en-AU" altLang="en-US" sz="1600" b="1" dirty="0">
              <a:solidFill>
                <a:srgbClr val="003F69"/>
              </a:solidFill>
              <a:latin typeface="Arial" pitchFamily="34" charset="0"/>
              <a:cs typeface="Arial" pitchFamily="34" charset="0"/>
            </a:endParaRPr>
          </a:p>
        </p:txBody>
      </p:sp>
      <p:sp>
        <p:nvSpPr>
          <p:cNvPr id="33" name="Text Box 15"/>
          <p:cNvSpPr txBox="1">
            <a:spLocks noChangeArrowheads="1"/>
          </p:cNvSpPr>
          <p:nvPr/>
        </p:nvSpPr>
        <p:spPr bwMode="gray">
          <a:xfrm>
            <a:off x="4966253" y="4096440"/>
            <a:ext cx="2735803" cy="361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Revised AI Modelling</a:t>
            </a:r>
            <a:endParaRPr lang="en-AU" altLang="en-US" sz="1600" b="1" dirty="0">
              <a:solidFill>
                <a:srgbClr val="003F69"/>
              </a:solidFill>
              <a:latin typeface="Arial" pitchFamily="34" charset="0"/>
              <a:cs typeface="Arial" pitchFamily="34" charset="0"/>
            </a:endParaRPr>
          </a:p>
        </p:txBody>
      </p:sp>
      <p:sp>
        <p:nvSpPr>
          <p:cNvPr id="37" name="Text Box 15"/>
          <p:cNvSpPr txBox="1">
            <a:spLocks noChangeArrowheads="1"/>
          </p:cNvSpPr>
          <p:nvPr/>
        </p:nvSpPr>
        <p:spPr bwMode="gray">
          <a:xfrm>
            <a:off x="2031833" y="3280957"/>
            <a:ext cx="1373411" cy="6389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Preliminary Analytics</a:t>
            </a:r>
          </a:p>
        </p:txBody>
      </p:sp>
      <p:cxnSp>
        <p:nvCxnSpPr>
          <p:cNvPr id="39" name="Curved Connector 38"/>
          <p:cNvCxnSpPr>
            <a:stCxn id="37" idx="2"/>
            <a:endCxn id="7" idx="1"/>
          </p:cNvCxnSpPr>
          <p:nvPr/>
        </p:nvCxnSpPr>
        <p:spPr>
          <a:xfrm rot="16200000" flipH="1">
            <a:off x="2427365" y="4211102"/>
            <a:ext cx="889382" cy="307035"/>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Text Box 15"/>
          <p:cNvSpPr txBox="1">
            <a:spLocks noChangeArrowheads="1"/>
          </p:cNvSpPr>
          <p:nvPr/>
        </p:nvSpPr>
        <p:spPr bwMode="gray">
          <a:xfrm>
            <a:off x="6954267" y="2197207"/>
            <a:ext cx="1724735"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QA Testing </a:t>
            </a:r>
            <a:endParaRPr lang="en-AU" altLang="en-US" sz="1600" b="1" dirty="0">
              <a:solidFill>
                <a:srgbClr val="003F69"/>
              </a:solidFill>
              <a:latin typeface="Arial" pitchFamily="34" charset="0"/>
              <a:cs typeface="Arial" pitchFamily="34" charset="0"/>
            </a:endParaRPr>
          </a:p>
        </p:txBody>
      </p:sp>
      <p:sp>
        <p:nvSpPr>
          <p:cNvPr id="41" name="Text Box 15"/>
          <p:cNvSpPr txBox="1">
            <a:spLocks noChangeArrowheads="1"/>
          </p:cNvSpPr>
          <p:nvPr/>
        </p:nvSpPr>
        <p:spPr bwMode="gray">
          <a:xfrm>
            <a:off x="4392201" y="1892452"/>
            <a:ext cx="1373411" cy="36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AI Model</a:t>
            </a:r>
          </a:p>
        </p:txBody>
      </p:sp>
      <p:cxnSp>
        <p:nvCxnSpPr>
          <p:cNvPr id="42" name="Curved Connector 41"/>
          <p:cNvCxnSpPr>
            <a:stCxn id="41" idx="2"/>
            <a:endCxn id="22" idx="1"/>
          </p:cNvCxnSpPr>
          <p:nvPr/>
        </p:nvCxnSpPr>
        <p:spPr>
          <a:xfrm rot="16200000" flipH="1">
            <a:off x="5145101" y="2195345"/>
            <a:ext cx="519633" cy="652020"/>
          </a:xfrm>
          <a:prstGeom prst="curvedConnector3">
            <a:avLst>
              <a:gd name="adj1" fmla="val 50000"/>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612514"/>
      </p:ext>
    </p:extLst>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Learning Curves</a:t>
            </a:r>
          </a:p>
        </p:txBody>
      </p:sp>
      <p:sp>
        <p:nvSpPr>
          <p:cNvPr id="2" name="Slide Number Placeholder 1"/>
          <p:cNvSpPr>
            <a:spLocks noGrp="1"/>
          </p:cNvSpPr>
          <p:nvPr>
            <p:ph type="sldNum" sz="quarter" idx="12"/>
          </p:nvPr>
        </p:nvSpPr>
        <p:spPr/>
        <p:txBody>
          <a:bodyPr/>
          <a:lstStyle/>
          <a:p>
            <a:pPr>
              <a:defRPr/>
            </a:pPr>
            <a:fld id="{B64E12CB-EE0F-47EA-813F-F73E687CC526}" type="slidenum">
              <a:rPr lang="en-US" altLang="en-US" smtClean="0"/>
              <a:pPr>
                <a:defRPr/>
              </a:pPr>
              <a:t>21</a:t>
            </a:fld>
            <a:endParaRPr lang="en-US" altLang="en-US"/>
          </a:p>
        </p:txBody>
      </p:sp>
      <p:pic>
        <p:nvPicPr>
          <p:cNvPr id="5" name="Picture 4"/>
          <p:cNvPicPr>
            <a:picLocks noChangeAspect="1"/>
          </p:cNvPicPr>
          <p:nvPr/>
        </p:nvPicPr>
        <p:blipFill>
          <a:blip r:embed="rId2"/>
          <a:stretch>
            <a:fillRect/>
          </a:stretch>
        </p:blipFill>
        <p:spPr>
          <a:xfrm>
            <a:off x="228601" y="1357313"/>
            <a:ext cx="4068410" cy="3138488"/>
          </a:xfrm>
          <a:prstGeom prst="rect">
            <a:avLst/>
          </a:prstGeom>
        </p:spPr>
      </p:pic>
      <p:pic>
        <p:nvPicPr>
          <p:cNvPr id="6" name="Picture 5"/>
          <p:cNvPicPr>
            <a:picLocks noChangeAspect="1"/>
          </p:cNvPicPr>
          <p:nvPr/>
        </p:nvPicPr>
        <p:blipFill>
          <a:blip r:embed="rId3"/>
          <a:stretch>
            <a:fillRect/>
          </a:stretch>
        </p:blipFill>
        <p:spPr>
          <a:xfrm>
            <a:off x="4316061" y="2590800"/>
            <a:ext cx="4399314" cy="3540726"/>
          </a:xfrm>
          <a:prstGeom prst="rect">
            <a:avLst/>
          </a:prstGeom>
        </p:spPr>
      </p:pic>
      <p:sp>
        <p:nvSpPr>
          <p:cNvPr id="8" name="TextBox 7"/>
          <p:cNvSpPr txBox="1"/>
          <p:nvPr/>
        </p:nvSpPr>
        <p:spPr>
          <a:xfrm>
            <a:off x="457200" y="4876800"/>
            <a:ext cx="3276599" cy="523220"/>
          </a:xfrm>
          <a:prstGeom prst="rect">
            <a:avLst/>
          </a:prstGeom>
          <a:noFill/>
        </p:spPr>
        <p:txBody>
          <a:bodyPr wrap="square" rtlCol="0">
            <a:spAutoFit/>
          </a:bodyPr>
          <a:lstStyle/>
          <a:p>
            <a:r>
              <a:rPr lang="en-US" sz="1400" dirty="0"/>
              <a:t>Fewer samples needed for Naïve Bayes method</a:t>
            </a:r>
          </a:p>
        </p:txBody>
      </p:sp>
    </p:spTree>
    <p:extLst>
      <p:ext uri="{BB962C8B-B14F-4D97-AF65-F5344CB8AC3E}">
        <p14:creationId xmlns:p14="http://schemas.microsoft.com/office/powerpoint/2010/main" val="2627244233"/>
      </p:ext>
    </p:extLst>
  </p:cSld>
  <p:clrMapOvr>
    <a:masterClrMapping/>
  </p:clrMapOvr>
  <p:transition spd="slow">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91000" y="1273320"/>
            <a:ext cx="4940498" cy="2646953"/>
          </a:xfrm>
          <a:prstGeom prst="rect">
            <a:avLst/>
          </a:prstGeom>
        </p:spPr>
      </p:pic>
      <p:pic>
        <p:nvPicPr>
          <p:cNvPr id="4" name="Picture 3"/>
          <p:cNvPicPr>
            <a:picLocks noChangeAspect="1"/>
          </p:cNvPicPr>
          <p:nvPr/>
        </p:nvPicPr>
        <p:blipFill>
          <a:blip r:embed="rId3"/>
          <a:stretch>
            <a:fillRect/>
          </a:stretch>
        </p:blipFill>
        <p:spPr>
          <a:xfrm>
            <a:off x="52389" y="3236989"/>
            <a:ext cx="5257799" cy="2879822"/>
          </a:xfrm>
          <a:prstGeom prst="rect">
            <a:avLst/>
          </a:prstGeom>
        </p:spPr>
      </p:pic>
      <p:sp>
        <p:nvSpPr>
          <p:cNvPr id="2" name="Title 1"/>
          <p:cNvSpPr>
            <a:spLocks noGrp="1"/>
          </p:cNvSpPr>
          <p:nvPr>
            <p:ph type="title"/>
          </p:nvPr>
        </p:nvSpPr>
        <p:spPr/>
        <p:txBody>
          <a:bodyPr/>
          <a:lstStyle/>
          <a:p>
            <a:r>
              <a:rPr lang="en-US" dirty="0"/>
              <a:t>Method Comparison (R2)</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22</a:t>
            </a:fld>
            <a:endParaRPr lang="en-US" altLang="en-US"/>
          </a:p>
        </p:txBody>
      </p:sp>
      <p:sp>
        <p:nvSpPr>
          <p:cNvPr id="6" name="TextBox 5"/>
          <p:cNvSpPr txBox="1"/>
          <p:nvPr/>
        </p:nvSpPr>
        <p:spPr>
          <a:xfrm>
            <a:off x="344091" y="1519960"/>
            <a:ext cx="3429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favor of predicting the “Paid” claims, company will loss benefits</a:t>
            </a:r>
          </a:p>
          <a:p>
            <a:pPr marL="285750" indent="-285750">
              <a:buFont typeface="Arial" panose="020B0604020202020204" pitchFamily="34" charset="0"/>
              <a:buChar char="•"/>
            </a:pPr>
            <a:r>
              <a:rPr lang="en-US" sz="1400" dirty="0"/>
              <a:t>No significant improvement is obtained by adding product features</a:t>
            </a:r>
          </a:p>
        </p:txBody>
      </p:sp>
      <p:cxnSp>
        <p:nvCxnSpPr>
          <p:cNvPr id="8" name="Straight Arrow Connector 7"/>
          <p:cNvCxnSpPr>
            <a:stCxn id="6" idx="1"/>
          </p:cNvCxnSpPr>
          <p:nvPr/>
        </p:nvCxnSpPr>
        <p:spPr>
          <a:xfrm>
            <a:off x="344091" y="1997014"/>
            <a:ext cx="494109" cy="1764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06873" y="4962525"/>
            <a:ext cx="120134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1145" y="6013213"/>
            <a:ext cx="44196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SVC, NN, DT &amp; RF: Balance the binary prediction. </a:t>
            </a:r>
          </a:p>
        </p:txBody>
      </p:sp>
      <p:cxnSp>
        <p:nvCxnSpPr>
          <p:cNvPr id="19" name="Straight Arrow Connector 18"/>
          <p:cNvCxnSpPr>
            <a:stCxn id="18" idx="0"/>
            <a:endCxn id="17" idx="2"/>
          </p:cNvCxnSpPr>
          <p:nvPr/>
        </p:nvCxnSpPr>
        <p:spPr>
          <a:xfrm flipV="1">
            <a:off x="2800946" y="5419725"/>
            <a:ext cx="406598" cy="5934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Except for SVC, all other methods seem to have the testing accuracy larger than validation ones, which indicates that the models may be overfitting for ‘Paid”…need to be further improved for business purpose</a:t>
            </a:r>
          </a:p>
        </p:txBody>
      </p:sp>
      <p:cxnSp>
        <p:nvCxnSpPr>
          <p:cNvPr id="26" name="Straight Arrow Connector 25"/>
          <p:cNvCxnSpPr>
            <a:stCxn id="25" idx="0"/>
            <a:endCxn id="31" idx="2"/>
          </p:cNvCxnSpPr>
          <p:nvPr/>
        </p:nvCxnSpPr>
        <p:spPr>
          <a:xfrm flipH="1" flipV="1">
            <a:off x="5420915" y="3257140"/>
            <a:ext cx="1808560"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76798"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
        <p:nvSpPr>
          <p:cNvPr id="27" name="Rectangle 26"/>
          <p:cNvSpPr/>
          <p:nvPr/>
        </p:nvSpPr>
        <p:spPr>
          <a:xfrm>
            <a:off x="1150142" y="4962525"/>
            <a:ext cx="697706"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92315" y="2799940"/>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895457"/>
      </p:ext>
    </p:extLst>
  </p:cSld>
  <p:clrMapOvr>
    <a:masterClrMapping/>
  </p:clrMapOvr>
  <p:transition spd="slow">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4" name="Slide Number Placeholder 3"/>
          <p:cNvSpPr>
            <a:spLocks noGrp="1"/>
          </p:cNvSpPr>
          <p:nvPr>
            <p:ph type="sldNum" sz="quarter" idx="12"/>
          </p:nvPr>
        </p:nvSpPr>
        <p:spPr/>
        <p:txBody>
          <a:bodyPr/>
          <a:lstStyle/>
          <a:p>
            <a:pPr>
              <a:defRPr/>
            </a:pPr>
            <a:fld id="{4BB028C4-A5A0-4394-9387-A7D7A2AE1C13}" type="slidenum">
              <a:rPr lang="en-US" altLang="en-US" smtClean="0"/>
              <a:pPr>
                <a:defRPr/>
              </a:pPr>
              <a:t>23</a:t>
            </a:fld>
            <a:endParaRPr lang="en-US" altLang="en-US"/>
          </a:p>
        </p:txBody>
      </p:sp>
      <p:pic>
        <p:nvPicPr>
          <p:cNvPr id="5" name="Picture 4"/>
          <p:cNvPicPr>
            <a:picLocks noChangeAspect="1"/>
          </p:cNvPicPr>
          <p:nvPr/>
        </p:nvPicPr>
        <p:blipFill>
          <a:blip r:embed="rId2"/>
          <a:stretch>
            <a:fillRect/>
          </a:stretch>
        </p:blipFill>
        <p:spPr>
          <a:xfrm>
            <a:off x="304800" y="2590800"/>
            <a:ext cx="8201025" cy="3581400"/>
          </a:xfrm>
          <a:prstGeom prst="rect">
            <a:avLst/>
          </a:prstGeom>
        </p:spPr>
      </p:pic>
      <p:sp>
        <p:nvSpPr>
          <p:cNvPr id="6" name="Rectangle 5"/>
          <p:cNvSpPr/>
          <p:nvPr/>
        </p:nvSpPr>
        <p:spPr>
          <a:xfrm>
            <a:off x="200457" y="1432292"/>
            <a:ext cx="4191000" cy="1631216"/>
          </a:xfrm>
          <a:prstGeom prst="rect">
            <a:avLst/>
          </a:prstGeom>
        </p:spPr>
        <p:txBody>
          <a:bodyPr wrap="square">
            <a:spAutoFit/>
          </a:bodyPr>
          <a:lstStyle/>
          <a:p>
            <a:r>
              <a:rPr lang="en-US" sz="1000" dirty="0"/>
              <a:t>PC/Standard deviation/Proportion of Variance/Cumulative Proportion</a:t>
            </a:r>
          </a:p>
          <a:p>
            <a:r>
              <a:rPr lang="en-US" sz="1000" dirty="0">
                <a:solidFill>
                  <a:srgbClr val="275AD5"/>
                </a:solidFill>
              </a:rPr>
              <a:t>PC1           0.367471               0.549483              0.549483</a:t>
            </a:r>
          </a:p>
          <a:p>
            <a:r>
              <a:rPr lang="en-US" sz="1000" dirty="0">
                <a:solidFill>
                  <a:srgbClr val="275AD5"/>
                </a:solidFill>
              </a:rPr>
              <a:t>PC2           0.196869               0.157711              0.707194</a:t>
            </a:r>
          </a:p>
          <a:p>
            <a:r>
              <a:rPr lang="en-US" sz="1000" dirty="0">
                <a:solidFill>
                  <a:srgbClr val="275AD5"/>
                </a:solidFill>
              </a:rPr>
              <a:t>PC3           0.176534               0.126814              0.834008</a:t>
            </a:r>
          </a:p>
          <a:p>
            <a:r>
              <a:rPr lang="en-US" sz="1000" dirty="0">
                <a:solidFill>
                  <a:srgbClr val="275AD5"/>
                </a:solidFill>
              </a:rPr>
              <a:t>PC4           0.135046               0.074211              0.908219</a:t>
            </a:r>
          </a:p>
          <a:p>
            <a:r>
              <a:rPr lang="en-US" sz="1000" dirty="0">
                <a:solidFill>
                  <a:srgbClr val="275AD5"/>
                </a:solidFill>
              </a:rPr>
              <a:t>PC5           0.110978               0.050117              0.958336</a:t>
            </a:r>
          </a:p>
          <a:p>
            <a:r>
              <a:rPr lang="en-US" sz="1000" dirty="0"/>
              <a:t>PC6           0.095005               0.036728              0.995065</a:t>
            </a:r>
          </a:p>
          <a:p>
            <a:r>
              <a:rPr lang="en-US" sz="1000" dirty="0"/>
              <a:t>PC7           0.022163               0.001999              0.997063</a:t>
            </a:r>
          </a:p>
          <a:p>
            <a:r>
              <a:rPr lang="en-US" sz="1000" dirty="0"/>
              <a:t>PC8           0.021798               0.001934              0.998997</a:t>
            </a:r>
          </a:p>
          <a:p>
            <a:r>
              <a:rPr lang="en-US" sz="1000" dirty="0"/>
              <a:t>PC9           0.015701               0.001003              1.000000</a:t>
            </a:r>
          </a:p>
        </p:txBody>
      </p:sp>
      <p:sp>
        <p:nvSpPr>
          <p:cNvPr id="7" name="TextBox 6"/>
          <p:cNvSpPr txBox="1"/>
          <p:nvPr/>
        </p:nvSpPr>
        <p:spPr>
          <a:xfrm>
            <a:off x="3006978" y="4433188"/>
            <a:ext cx="2403222" cy="369332"/>
          </a:xfrm>
          <a:prstGeom prst="rect">
            <a:avLst/>
          </a:prstGeom>
          <a:noFill/>
        </p:spPr>
        <p:txBody>
          <a:bodyPr wrap="none" rtlCol="0">
            <a:spAutoFit/>
          </a:bodyPr>
          <a:lstStyle/>
          <a:p>
            <a:r>
              <a:rPr lang="en-US" dirty="0"/>
              <a:t>5 PCAs with 95% info</a:t>
            </a:r>
          </a:p>
        </p:txBody>
      </p:sp>
      <p:cxnSp>
        <p:nvCxnSpPr>
          <p:cNvPr id="9" name="Straight Arrow Connector 8"/>
          <p:cNvCxnSpPr>
            <a:stCxn id="7" idx="2"/>
          </p:cNvCxnSpPr>
          <p:nvPr/>
        </p:nvCxnSpPr>
        <p:spPr>
          <a:xfrm>
            <a:off x="4208589" y="4802520"/>
            <a:ext cx="668211" cy="68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657600" y="1637571"/>
            <a:ext cx="5321748" cy="2369935"/>
          </a:xfrm>
          <a:prstGeom prst="rect">
            <a:avLst/>
          </a:prstGeom>
        </p:spPr>
      </p:pic>
      <p:sp>
        <p:nvSpPr>
          <p:cNvPr id="10" name="TextBox 9"/>
          <p:cNvSpPr txBox="1"/>
          <p:nvPr/>
        </p:nvSpPr>
        <p:spPr>
          <a:xfrm>
            <a:off x="4336039" y="1898519"/>
            <a:ext cx="1518364" cy="307777"/>
          </a:xfrm>
          <a:prstGeom prst="rect">
            <a:avLst/>
          </a:prstGeom>
          <a:noFill/>
        </p:spPr>
        <p:txBody>
          <a:bodyPr wrap="none" rtlCol="0">
            <a:spAutoFit/>
          </a:bodyPr>
          <a:lstStyle/>
          <a:p>
            <a:r>
              <a:rPr lang="en-US" sz="1400" dirty="0"/>
              <a:t>No clear clusters</a:t>
            </a:r>
          </a:p>
        </p:txBody>
      </p:sp>
    </p:spTree>
    <p:extLst>
      <p:ext uri="{BB962C8B-B14F-4D97-AF65-F5344CB8AC3E}">
        <p14:creationId xmlns:p14="http://schemas.microsoft.com/office/powerpoint/2010/main" val="2811017240"/>
      </p:ext>
    </p:extLst>
  </p:cSld>
  <p:clrMapOvr>
    <a:masterClrMapping/>
  </p:clrMapOvr>
  <p:transition spd="slow">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(R1) – </a:t>
            </a:r>
            <a:r>
              <a:rPr lang="en-US" sz="2400" dirty="0"/>
              <a:t>Customer data only</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24</a:t>
            </a:fld>
            <a:endParaRPr lang="en-US" altLang="en-US"/>
          </a:p>
        </p:txBody>
      </p:sp>
      <p:graphicFrame>
        <p:nvGraphicFramePr>
          <p:cNvPr id="4" name="Table 3"/>
          <p:cNvGraphicFramePr>
            <a:graphicFrameLocks noGrp="1"/>
          </p:cNvGraphicFramePr>
          <p:nvPr>
            <p:extLst/>
          </p:nvPr>
        </p:nvGraphicFramePr>
        <p:xfrm>
          <a:off x="152403" y="1371600"/>
          <a:ext cx="8851617" cy="3611880"/>
        </p:xfrm>
        <a:graphic>
          <a:graphicData uri="http://schemas.openxmlformats.org/drawingml/2006/table">
            <a:tbl>
              <a:tblPr firstRow="1" bandRow="1">
                <a:tableStyleId>{5C22544A-7EE6-4342-B048-85BDC9FD1C3A}</a:tableStyleId>
              </a:tblPr>
              <a:tblGrid>
                <a:gridCol w="1142997">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883590">
                  <a:extLst>
                    <a:ext uri="{9D8B030D-6E8A-4147-A177-3AD203B41FA5}">
                      <a16:colId xmlns:a16="http://schemas.microsoft.com/office/drawing/2014/main" val="2219133877"/>
                    </a:ext>
                  </a:extLst>
                </a:gridCol>
                <a:gridCol w="620279">
                  <a:extLst>
                    <a:ext uri="{9D8B030D-6E8A-4147-A177-3AD203B41FA5}">
                      <a16:colId xmlns:a16="http://schemas.microsoft.com/office/drawing/2014/main" val="737250293"/>
                    </a:ext>
                  </a:extLst>
                </a:gridCol>
                <a:gridCol w="620279">
                  <a:extLst>
                    <a:ext uri="{9D8B030D-6E8A-4147-A177-3AD203B41FA5}">
                      <a16:colId xmlns:a16="http://schemas.microsoft.com/office/drawing/2014/main" val="1015513778"/>
                    </a:ext>
                  </a:extLst>
                </a:gridCol>
                <a:gridCol w="697814">
                  <a:extLst>
                    <a:ext uri="{9D8B030D-6E8A-4147-A177-3AD203B41FA5}">
                      <a16:colId xmlns:a16="http://schemas.microsoft.com/office/drawing/2014/main" val="1535711510"/>
                    </a:ext>
                  </a:extLst>
                </a:gridCol>
                <a:gridCol w="1007954">
                  <a:extLst>
                    <a:ext uri="{9D8B030D-6E8A-4147-A177-3AD203B41FA5}">
                      <a16:colId xmlns:a16="http://schemas.microsoft.com/office/drawing/2014/main" val="1700439204"/>
                    </a:ext>
                  </a:extLst>
                </a:gridCol>
                <a:gridCol w="697814">
                  <a:extLst>
                    <a:ext uri="{9D8B030D-6E8A-4147-A177-3AD203B41FA5}">
                      <a16:colId xmlns:a16="http://schemas.microsoft.com/office/drawing/2014/main" val="3057701815"/>
                    </a:ext>
                  </a:extLst>
                </a:gridCol>
                <a:gridCol w="620279">
                  <a:extLst>
                    <a:ext uri="{9D8B030D-6E8A-4147-A177-3AD203B41FA5}">
                      <a16:colId xmlns:a16="http://schemas.microsoft.com/office/drawing/2014/main" val="3295387487"/>
                    </a:ext>
                  </a:extLst>
                </a:gridCol>
                <a:gridCol w="1951011">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(2104)</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(3006)</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50" dirty="0"/>
                        <a:t>Actual</a:t>
                      </a:r>
                    </a:p>
                  </a:txBody>
                  <a:tcPr marL="18288" marR="18288"/>
                </a:tc>
                <a:tc>
                  <a:txBody>
                    <a:bodyPr/>
                    <a:lstStyle/>
                    <a:p>
                      <a:pPr algn="ctr"/>
                      <a:r>
                        <a:rPr lang="en-US" sz="1050" dirty="0"/>
                        <a:t>Accuracy</a:t>
                      </a:r>
                    </a:p>
                  </a:txBody>
                  <a:tcPr marL="18288" marR="18288"/>
                </a:tc>
                <a:tc>
                  <a:txBody>
                    <a:bodyPr/>
                    <a:lstStyle/>
                    <a:p>
                      <a:pPr algn="ctr"/>
                      <a:r>
                        <a:rPr lang="en-US" sz="1050" dirty="0"/>
                        <a:t>Pred.</a:t>
                      </a:r>
                      <a:r>
                        <a:rPr lang="en-US" sz="1050" baseline="0" dirty="0"/>
                        <a:t> Paid (1)</a:t>
                      </a:r>
                      <a:endParaRPr lang="en-US" sz="1050" dirty="0"/>
                    </a:p>
                  </a:txBody>
                  <a:tcPr marL="18288" marR="18288"/>
                </a:tc>
                <a:tc>
                  <a:txBody>
                    <a:bodyPr/>
                    <a:lstStyle/>
                    <a:p>
                      <a:pPr algn="ctr"/>
                      <a:r>
                        <a:rPr lang="en-US" sz="1050" dirty="0"/>
                        <a:t>1335(1)</a:t>
                      </a:r>
                    </a:p>
                  </a:txBody>
                  <a:tcPr marL="18288" marR="18288"/>
                </a:tc>
                <a:tc>
                  <a:txBody>
                    <a:bodyPr/>
                    <a:lstStyle/>
                    <a:p>
                      <a:pPr algn="ctr"/>
                      <a:r>
                        <a:rPr lang="en-US" sz="1050" dirty="0"/>
                        <a:t>769(0)</a:t>
                      </a:r>
                    </a:p>
                  </a:txBody>
                  <a:tcPr marL="18288" marR="18288"/>
                </a:tc>
                <a:tc>
                  <a:txBody>
                    <a:bodyPr/>
                    <a:lstStyle/>
                    <a:p>
                      <a:pPr algn="ctr"/>
                      <a:r>
                        <a:rPr lang="en-US" sz="1050" dirty="0"/>
                        <a:t>Accuracy</a:t>
                      </a:r>
                    </a:p>
                  </a:txBody>
                  <a:tcPr marL="18288" marR="18288"/>
                </a:tc>
                <a:tc>
                  <a:txBody>
                    <a:bodyPr/>
                    <a:lstStyle/>
                    <a:p>
                      <a:pPr algn="ctr"/>
                      <a:r>
                        <a:rPr lang="en-US" sz="1050" dirty="0"/>
                        <a:t>Pred. Paid (1)</a:t>
                      </a:r>
                    </a:p>
                  </a:txBody>
                  <a:tcPr marL="18288" marR="18288"/>
                </a:tc>
                <a:tc>
                  <a:txBody>
                    <a:bodyPr/>
                    <a:lstStyle/>
                    <a:p>
                      <a:pPr algn="ctr"/>
                      <a:r>
                        <a:rPr lang="en-US" sz="1050" dirty="0"/>
                        <a:t>1908(1)</a:t>
                      </a:r>
                    </a:p>
                  </a:txBody>
                  <a:tcPr marL="18288" marR="18288"/>
                </a:tc>
                <a:tc>
                  <a:txBody>
                    <a:bodyPr/>
                    <a:lstStyle/>
                    <a:p>
                      <a:pPr algn="ctr"/>
                      <a:r>
                        <a:rPr lang="en-US" sz="1050" dirty="0"/>
                        <a:t>1098(0)</a:t>
                      </a:r>
                    </a:p>
                  </a:txBody>
                  <a:tcPr marL="18288" marR="18288"/>
                </a:tc>
                <a:tc>
                  <a:txBody>
                    <a:bodyPr/>
                    <a:lstStyle/>
                    <a:p>
                      <a:pPr algn="l"/>
                      <a:endParaRPr lang="en-US" sz="105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66.4%</a:t>
                      </a:r>
                    </a:p>
                  </a:txBody>
                  <a:tcPr marL="18288" marR="18288"/>
                </a:tc>
                <a:tc>
                  <a:txBody>
                    <a:bodyPr/>
                    <a:lstStyle/>
                    <a:p>
                      <a:pPr algn="ctr"/>
                      <a:r>
                        <a:rPr lang="en-US" sz="900" dirty="0"/>
                        <a:t>1943</a:t>
                      </a:r>
                    </a:p>
                  </a:txBody>
                  <a:tcPr marL="18288" marR="18288"/>
                </a:tc>
                <a:tc>
                  <a:txBody>
                    <a:bodyPr/>
                    <a:lstStyle/>
                    <a:p>
                      <a:pPr algn="ctr"/>
                      <a:r>
                        <a:rPr lang="en-US" sz="900" dirty="0"/>
                        <a:t>1282(96%)</a:t>
                      </a:r>
                    </a:p>
                  </a:txBody>
                  <a:tcPr marL="18288" marR="18288"/>
                </a:tc>
                <a:tc>
                  <a:txBody>
                    <a:bodyPr/>
                    <a:lstStyle/>
                    <a:p>
                      <a:pPr algn="ctr"/>
                      <a:r>
                        <a:rPr lang="en-US" sz="900" dirty="0"/>
                        <a:t>108(14%)</a:t>
                      </a:r>
                    </a:p>
                  </a:txBody>
                  <a:tcPr marL="18288" marR="18288"/>
                </a:tc>
                <a:tc>
                  <a:txBody>
                    <a:bodyPr/>
                    <a:lstStyle/>
                    <a:p>
                      <a:pPr algn="ctr"/>
                      <a:r>
                        <a:rPr lang="en-US" sz="900" dirty="0"/>
                        <a:t>66.7%</a:t>
                      </a:r>
                    </a:p>
                  </a:txBody>
                  <a:tcPr marL="18288" marR="18288"/>
                </a:tc>
                <a:tc>
                  <a:txBody>
                    <a:bodyPr/>
                    <a:lstStyle/>
                    <a:p>
                      <a:pPr algn="ctr"/>
                      <a:r>
                        <a:rPr lang="en-US" sz="900" dirty="0"/>
                        <a:t>2771</a:t>
                      </a:r>
                    </a:p>
                  </a:txBody>
                  <a:tcPr marL="18288" marR="18288"/>
                </a:tc>
                <a:tc>
                  <a:txBody>
                    <a:bodyPr/>
                    <a:lstStyle/>
                    <a:p>
                      <a:pPr algn="ctr"/>
                      <a:r>
                        <a:rPr lang="en-US" sz="900" dirty="0"/>
                        <a:t>1832(96%)</a:t>
                      </a:r>
                    </a:p>
                  </a:txBody>
                  <a:tcPr marL="18288" marR="18288"/>
                </a:tc>
                <a:tc>
                  <a:txBody>
                    <a:bodyPr/>
                    <a:lstStyle/>
                    <a:p>
                      <a:pPr algn="ctr"/>
                      <a:r>
                        <a:rPr lang="en-US" sz="900" dirty="0"/>
                        <a:t>165(15%)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66.8%</a:t>
                      </a:r>
                    </a:p>
                  </a:txBody>
                  <a:tcPr marL="18288" marR="18288"/>
                </a:tc>
                <a:tc>
                  <a:txBody>
                    <a:bodyPr/>
                    <a:lstStyle/>
                    <a:p>
                      <a:pPr algn="ctr"/>
                      <a:r>
                        <a:rPr lang="en-US" sz="900" dirty="0"/>
                        <a:t>1918</a:t>
                      </a:r>
                    </a:p>
                  </a:txBody>
                  <a:tcPr marL="18288" marR="18288"/>
                </a:tc>
                <a:tc>
                  <a:txBody>
                    <a:bodyPr/>
                    <a:lstStyle/>
                    <a:p>
                      <a:pPr algn="ctr"/>
                      <a:r>
                        <a:rPr lang="en-US" sz="900" dirty="0"/>
                        <a:t>1282(96%)</a:t>
                      </a:r>
                    </a:p>
                  </a:txBody>
                  <a:tcPr marL="18288" marR="18288"/>
                </a:tc>
                <a:tc>
                  <a:txBody>
                    <a:bodyPr/>
                    <a:lstStyle/>
                    <a:p>
                      <a:pPr algn="ctr"/>
                      <a:r>
                        <a:rPr lang="en-US" sz="900" dirty="0"/>
                        <a:t>131(17%)</a:t>
                      </a:r>
                    </a:p>
                  </a:txBody>
                  <a:tcPr marL="18288" marR="18288"/>
                </a:tc>
                <a:tc>
                  <a:txBody>
                    <a:bodyPr/>
                    <a:lstStyle/>
                    <a:p>
                      <a:pPr algn="ctr"/>
                      <a:r>
                        <a:rPr lang="en-US" sz="900" dirty="0"/>
                        <a:t>67.7%</a:t>
                      </a:r>
                    </a:p>
                  </a:txBody>
                  <a:tcPr marL="18288" marR="18288"/>
                </a:tc>
                <a:tc>
                  <a:txBody>
                    <a:bodyPr/>
                    <a:lstStyle/>
                    <a:p>
                      <a:pPr algn="ctr"/>
                      <a:r>
                        <a:rPr lang="en-US" sz="900" dirty="0"/>
                        <a:t>2740</a:t>
                      </a:r>
                    </a:p>
                  </a:txBody>
                  <a:tcPr marL="18288" marR="18288"/>
                </a:tc>
                <a:tc>
                  <a:txBody>
                    <a:bodyPr/>
                    <a:lstStyle/>
                    <a:p>
                      <a:pPr algn="ctr"/>
                      <a:r>
                        <a:rPr lang="en-US" sz="900" dirty="0"/>
                        <a:t>1832(96%)</a:t>
                      </a:r>
                    </a:p>
                  </a:txBody>
                  <a:tcPr marL="18288" marR="18288"/>
                </a:tc>
                <a:tc>
                  <a:txBody>
                    <a:bodyPr/>
                    <a:lstStyle/>
                    <a:p>
                      <a:pPr algn="ctr"/>
                      <a:r>
                        <a:rPr lang="en-US" sz="900" dirty="0"/>
                        <a:t>198(18%)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69.6%</a:t>
                      </a:r>
                    </a:p>
                  </a:txBody>
                  <a:tcPr marL="18288" marR="18288">
                    <a:solidFill>
                      <a:srgbClr val="00B0F0"/>
                    </a:solidFill>
                  </a:tcPr>
                </a:tc>
                <a:tc>
                  <a:txBody>
                    <a:bodyPr/>
                    <a:lstStyle/>
                    <a:p>
                      <a:pPr algn="ctr"/>
                      <a:r>
                        <a:rPr lang="en-US" sz="900" dirty="0"/>
                        <a:t>1418</a:t>
                      </a:r>
                    </a:p>
                  </a:txBody>
                  <a:tcPr marL="18288" marR="18288"/>
                </a:tc>
                <a:tc>
                  <a:txBody>
                    <a:bodyPr/>
                    <a:lstStyle/>
                    <a:p>
                      <a:pPr algn="ctr"/>
                      <a:r>
                        <a:rPr lang="en-US" sz="900" dirty="0"/>
                        <a:t>1055(79%)</a:t>
                      </a:r>
                    </a:p>
                  </a:txBody>
                  <a:tcPr marL="18288" marR="18288"/>
                </a:tc>
                <a:tc>
                  <a:txBody>
                    <a:bodyPr/>
                    <a:lstStyle/>
                    <a:p>
                      <a:pPr algn="ctr"/>
                      <a:r>
                        <a:rPr lang="en-US" sz="900" dirty="0"/>
                        <a:t>408(53%)</a:t>
                      </a:r>
                    </a:p>
                  </a:txBody>
                  <a:tcPr marL="18288" marR="18288"/>
                </a:tc>
                <a:tc>
                  <a:txBody>
                    <a:bodyPr/>
                    <a:lstStyle/>
                    <a:p>
                      <a:pPr algn="ctr"/>
                      <a:r>
                        <a:rPr lang="en-US" sz="900" dirty="0"/>
                        <a:t>69.7%</a:t>
                      </a:r>
                    </a:p>
                  </a:txBody>
                  <a:tcPr marL="18288" marR="18288"/>
                </a:tc>
                <a:tc>
                  <a:txBody>
                    <a:bodyPr/>
                    <a:lstStyle/>
                    <a:p>
                      <a:pPr algn="ctr"/>
                      <a:r>
                        <a:rPr lang="en-US" sz="900" dirty="0"/>
                        <a:t>1992</a:t>
                      </a:r>
                    </a:p>
                  </a:txBody>
                  <a:tcPr marL="18288" marR="18288"/>
                </a:tc>
                <a:tc>
                  <a:txBody>
                    <a:bodyPr/>
                    <a:lstStyle/>
                    <a:p>
                      <a:pPr algn="ctr"/>
                      <a:r>
                        <a:rPr lang="en-US" sz="900" dirty="0"/>
                        <a:t>1488(78%)</a:t>
                      </a:r>
                    </a:p>
                  </a:txBody>
                  <a:tcPr marL="18288" marR="18288"/>
                </a:tc>
                <a:tc>
                  <a:txBody>
                    <a:bodyPr/>
                    <a:lstStyle/>
                    <a:p>
                      <a:pPr algn="ctr"/>
                      <a:r>
                        <a:rPr lang="en-US" sz="900" dirty="0"/>
                        <a:t>604(55%)</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69.8%</a:t>
                      </a:r>
                    </a:p>
                  </a:txBody>
                  <a:tcPr marL="18288" marR="18288"/>
                </a:tc>
                <a:tc>
                  <a:txBody>
                    <a:bodyPr/>
                    <a:lstStyle/>
                    <a:p>
                      <a:pPr algn="ctr"/>
                      <a:r>
                        <a:rPr lang="en-US" sz="900" dirty="0"/>
                        <a:t>1721</a:t>
                      </a:r>
                    </a:p>
                  </a:txBody>
                  <a:tcPr marL="18288" marR="18288"/>
                </a:tc>
                <a:tc>
                  <a:txBody>
                    <a:bodyPr/>
                    <a:lstStyle/>
                    <a:p>
                      <a:pPr algn="ctr"/>
                      <a:r>
                        <a:rPr lang="en-US" sz="900" dirty="0"/>
                        <a:t>1215(91%)</a:t>
                      </a:r>
                    </a:p>
                  </a:txBody>
                  <a:tcPr marL="18288" marR="18288"/>
                </a:tc>
                <a:tc>
                  <a:txBody>
                    <a:bodyPr/>
                    <a:lstStyle/>
                    <a:p>
                      <a:pPr algn="ctr"/>
                      <a:r>
                        <a:rPr lang="en-US" sz="900" dirty="0"/>
                        <a:t>261(34%)</a:t>
                      </a:r>
                    </a:p>
                  </a:txBody>
                  <a:tcPr marL="18288" marR="18288"/>
                </a:tc>
                <a:tc>
                  <a:txBody>
                    <a:bodyPr/>
                    <a:lstStyle/>
                    <a:p>
                      <a:pPr algn="ctr"/>
                      <a:r>
                        <a:rPr lang="en-US" sz="900" dirty="0"/>
                        <a:t>70.3%</a:t>
                      </a:r>
                    </a:p>
                  </a:txBody>
                  <a:tcPr marL="18288" marR="18288"/>
                </a:tc>
                <a:tc>
                  <a:txBody>
                    <a:bodyPr/>
                    <a:lstStyle/>
                    <a:p>
                      <a:pPr algn="ctr"/>
                      <a:r>
                        <a:rPr lang="en-US" sz="900" dirty="0"/>
                        <a:t>2446</a:t>
                      </a:r>
                    </a:p>
                  </a:txBody>
                  <a:tcPr marL="18288" marR="18288"/>
                </a:tc>
                <a:tc>
                  <a:txBody>
                    <a:bodyPr/>
                    <a:lstStyle/>
                    <a:p>
                      <a:pPr algn="ctr"/>
                      <a:r>
                        <a:rPr lang="en-US" sz="900" dirty="0"/>
                        <a:t>1736(91%)</a:t>
                      </a:r>
                    </a:p>
                  </a:txBody>
                  <a:tcPr marL="18288" marR="18288"/>
                </a:tc>
                <a:tc>
                  <a:txBody>
                    <a:bodyPr/>
                    <a:lstStyle/>
                    <a:p>
                      <a:pPr algn="ctr"/>
                      <a:r>
                        <a:rPr lang="en-US" sz="900" dirty="0"/>
                        <a:t>384(35%)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67.1%</a:t>
                      </a:r>
                    </a:p>
                  </a:txBody>
                  <a:tcPr marL="18288" marR="18288"/>
                </a:tc>
                <a:tc>
                  <a:txBody>
                    <a:bodyPr/>
                    <a:lstStyle/>
                    <a:p>
                      <a:pPr algn="ctr"/>
                      <a:r>
                        <a:rPr lang="en-US" sz="900" dirty="0"/>
                        <a:t>1902</a:t>
                      </a:r>
                    </a:p>
                  </a:txBody>
                  <a:tcPr marL="18288" marR="18288"/>
                </a:tc>
                <a:tc>
                  <a:txBody>
                    <a:bodyPr/>
                    <a:lstStyle/>
                    <a:p>
                      <a:pPr algn="ctr"/>
                      <a:r>
                        <a:rPr lang="en-US" sz="900" dirty="0"/>
                        <a:t>1268(95%)</a:t>
                      </a:r>
                    </a:p>
                  </a:txBody>
                  <a:tcPr marL="18288" marR="18288"/>
                </a:tc>
                <a:tc>
                  <a:txBody>
                    <a:bodyPr/>
                    <a:lstStyle/>
                    <a:p>
                      <a:pPr algn="ctr"/>
                      <a:r>
                        <a:rPr lang="en-US" sz="900" dirty="0"/>
                        <a:t>138(18%)</a:t>
                      </a:r>
                    </a:p>
                  </a:txBody>
                  <a:tcPr marL="18288" marR="18288"/>
                </a:tc>
                <a:tc>
                  <a:txBody>
                    <a:bodyPr/>
                    <a:lstStyle/>
                    <a:p>
                      <a:pPr algn="ctr"/>
                      <a:r>
                        <a:rPr lang="en-US" sz="900" dirty="0"/>
                        <a:t>67.7%</a:t>
                      </a:r>
                    </a:p>
                  </a:txBody>
                  <a:tcPr marL="18288" marR="18288"/>
                </a:tc>
                <a:tc>
                  <a:txBody>
                    <a:bodyPr/>
                    <a:lstStyle/>
                    <a:p>
                      <a:pPr algn="ctr"/>
                      <a:r>
                        <a:rPr lang="en-US" sz="900" dirty="0"/>
                        <a:t>2711</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1832(96%)</a:t>
                      </a:r>
                    </a:p>
                  </a:txBody>
                  <a:tcPr marL="18288" marR="18288"/>
                </a:tc>
                <a:tc>
                  <a:txBody>
                    <a:bodyPr/>
                    <a:lstStyle/>
                    <a:p>
                      <a:pPr algn="ctr"/>
                      <a:r>
                        <a:rPr lang="en-US" sz="900" dirty="0"/>
                        <a:t>209(19%)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64.8%</a:t>
                      </a:r>
                    </a:p>
                  </a:txBody>
                  <a:tcPr marL="18288" marR="18288"/>
                </a:tc>
                <a:tc>
                  <a:txBody>
                    <a:bodyPr/>
                    <a:lstStyle/>
                    <a:p>
                      <a:pPr algn="ctr"/>
                      <a:r>
                        <a:rPr lang="en-US" sz="900" dirty="0"/>
                        <a:t>1942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1268(95%)</a:t>
                      </a:r>
                    </a:p>
                  </a:txBody>
                  <a:tcPr marL="18288" marR="18288"/>
                </a:tc>
                <a:tc>
                  <a:txBody>
                    <a:bodyPr/>
                    <a:lstStyle/>
                    <a:p>
                      <a:pPr algn="ctr"/>
                      <a:r>
                        <a:rPr lang="en-US" sz="900" dirty="0"/>
                        <a:t>92(12%)</a:t>
                      </a:r>
                    </a:p>
                  </a:txBody>
                  <a:tcPr marL="18288" marR="18288"/>
                </a:tc>
                <a:tc>
                  <a:txBody>
                    <a:bodyPr/>
                    <a:lstStyle/>
                    <a:p>
                      <a:pPr algn="ctr"/>
                      <a:r>
                        <a:rPr lang="en-US" sz="900" dirty="0"/>
                        <a:t>65.5%</a:t>
                      </a:r>
                    </a:p>
                  </a:txBody>
                  <a:tcPr marL="18288" marR="18288"/>
                </a:tc>
                <a:tc>
                  <a:txBody>
                    <a:bodyPr/>
                    <a:lstStyle/>
                    <a:p>
                      <a:pPr algn="ctr"/>
                      <a:r>
                        <a:rPr lang="en-US" sz="900" dirty="0"/>
                        <a:t>2772</a:t>
                      </a:r>
                    </a:p>
                  </a:txBody>
                  <a:tcPr marL="18288" marR="18288"/>
                </a:tc>
                <a:tc>
                  <a:txBody>
                    <a:bodyPr/>
                    <a:lstStyle/>
                    <a:p>
                      <a:pPr algn="ctr"/>
                      <a:r>
                        <a:rPr lang="en-US" sz="900" dirty="0"/>
                        <a:t>1813(95%)</a:t>
                      </a:r>
                    </a:p>
                  </a:txBody>
                  <a:tcPr marL="18288" marR="18288"/>
                </a:tc>
                <a:tc>
                  <a:txBody>
                    <a:bodyPr/>
                    <a:lstStyle/>
                    <a:p>
                      <a:pPr algn="ctr"/>
                      <a:r>
                        <a:rPr lang="en-US" sz="900" dirty="0"/>
                        <a:t>143(13%)</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59.8%</a:t>
                      </a:r>
                    </a:p>
                  </a:txBody>
                  <a:tcPr marL="18288" marR="18288"/>
                </a:tc>
                <a:tc>
                  <a:txBody>
                    <a:bodyPr/>
                    <a:lstStyle/>
                    <a:p>
                      <a:pPr algn="ctr"/>
                      <a:r>
                        <a:rPr lang="en-US" sz="900" dirty="0"/>
                        <a:t>958</a:t>
                      </a:r>
                    </a:p>
                  </a:txBody>
                  <a:tcPr marL="18288" marR="18288"/>
                </a:tc>
                <a:tc>
                  <a:txBody>
                    <a:bodyPr/>
                    <a:lstStyle/>
                    <a:p>
                      <a:pPr algn="ctr"/>
                      <a:r>
                        <a:rPr lang="en-US" sz="900" dirty="0"/>
                        <a:t>721(54%)</a:t>
                      </a:r>
                    </a:p>
                  </a:txBody>
                  <a:tcPr marL="18288" marR="18288"/>
                </a:tc>
                <a:tc>
                  <a:txBody>
                    <a:bodyPr/>
                    <a:lstStyle/>
                    <a:p>
                      <a:pPr algn="ctr"/>
                      <a:r>
                        <a:rPr lang="en-US" sz="900" dirty="0"/>
                        <a:t>538(70%)</a:t>
                      </a:r>
                    </a:p>
                  </a:txBody>
                  <a:tcPr marL="18288" marR="18288"/>
                </a:tc>
                <a:tc>
                  <a:txBody>
                    <a:bodyPr/>
                    <a:lstStyle/>
                    <a:p>
                      <a:pPr algn="ctr"/>
                      <a:r>
                        <a:rPr lang="en-US" sz="900" dirty="0"/>
                        <a:t>60.9%</a:t>
                      </a:r>
                    </a:p>
                  </a:txBody>
                  <a:tcPr marL="18288" marR="18288"/>
                </a:tc>
                <a:tc>
                  <a:txBody>
                    <a:bodyPr/>
                    <a:lstStyle/>
                    <a:p>
                      <a:pPr algn="ctr"/>
                      <a:r>
                        <a:rPr lang="en-US" sz="900" dirty="0"/>
                        <a:t>1385</a:t>
                      </a:r>
                    </a:p>
                  </a:txBody>
                  <a:tcPr marL="18288" marR="18288"/>
                </a:tc>
                <a:tc>
                  <a:txBody>
                    <a:bodyPr/>
                    <a:lstStyle/>
                    <a:p>
                      <a:pPr algn="ctr"/>
                      <a:r>
                        <a:rPr lang="en-US" sz="900" dirty="0"/>
                        <a:t>1068(56%)</a:t>
                      </a:r>
                    </a:p>
                  </a:txBody>
                  <a:tcPr marL="18288" marR="18288"/>
                </a:tc>
                <a:tc>
                  <a:txBody>
                    <a:bodyPr/>
                    <a:lstStyle/>
                    <a:p>
                      <a:pPr algn="ctr"/>
                      <a:r>
                        <a:rPr lang="en-US" sz="900" dirty="0"/>
                        <a:t>769(70%)</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70.5%</a:t>
                      </a:r>
                    </a:p>
                  </a:txBody>
                  <a:tcPr marL="18288" marR="18288">
                    <a:solidFill>
                      <a:srgbClr val="00B050"/>
                    </a:solidFill>
                  </a:tcPr>
                </a:tc>
                <a:tc>
                  <a:txBody>
                    <a:bodyPr/>
                    <a:lstStyle/>
                    <a:p>
                      <a:pPr algn="ctr"/>
                      <a:r>
                        <a:rPr lang="en-US" sz="900" dirty="0"/>
                        <a:t>1236</a:t>
                      </a:r>
                    </a:p>
                  </a:txBody>
                  <a:tcPr marL="18288" marR="18288"/>
                </a:tc>
                <a:tc>
                  <a:txBody>
                    <a:bodyPr/>
                    <a:lstStyle/>
                    <a:p>
                      <a:pPr algn="ctr"/>
                      <a:r>
                        <a:rPr lang="en-US" sz="900" dirty="0"/>
                        <a:t>975(73%)</a:t>
                      </a:r>
                    </a:p>
                  </a:txBody>
                  <a:tcPr marL="18288" marR="18288"/>
                </a:tc>
                <a:tc>
                  <a:txBody>
                    <a:bodyPr/>
                    <a:lstStyle/>
                    <a:p>
                      <a:pPr algn="ctr"/>
                      <a:r>
                        <a:rPr lang="en-US" sz="900" dirty="0"/>
                        <a:t>508(66%)</a:t>
                      </a:r>
                    </a:p>
                  </a:txBody>
                  <a:tcPr marL="18288" marR="18288"/>
                </a:tc>
                <a:tc>
                  <a:txBody>
                    <a:bodyPr/>
                    <a:lstStyle/>
                    <a:p>
                      <a:pPr algn="ctr"/>
                      <a:r>
                        <a:rPr lang="en-US" sz="900" dirty="0"/>
                        <a:t>69.1%</a:t>
                      </a:r>
                    </a:p>
                  </a:txBody>
                  <a:tcPr marL="18288" marR="18288"/>
                </a:tc>
                <a:tc>
                  <a:txBody>
                    <a:bodyPr/>
                    <a:lstStyle/>
                    <a:p>
                      <a:pPr algn="ctr"/>
                      <a:r>
                        <a:rPr lang="en-US" sz="900" dirty="0"/>
                        <a:t>1715</a:t>
                      </a:r>
                    </a:p>
                  </a:txBody>
                  <a:tcPr marL="18288" marR="18288"/>
                </a:tc>
                <a:tc>
                  <a:txBody>
                    <a:bodyPr/>
                    <a:lstStyle/>
                    <a:p>
                      <a:pPr algn="ctr"/>
                      <a:r>
                        <a:rPr lang="en-US" sz="900" dirty="0"/>
                        <a:t>1355(71%)</a:t>
                      </a:r>
                    </a:p>
                  </a:txBody>
                  <a:tcPr marL="18288" marR="18288"/>
                </a:tc>
                <a:tc>
                  <a:txBody>
                    <a:bodyPr/>
                    <a:lstStyle/>
                    <a:p>
                      <a:pPr algn="ctr"/>
                      <a:r>
                        <a:rPr lang="en-US" sz="900" dirty="0"/>
                        <a:t>725(66%)</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71.5%</a:t>
                      </a:r>
                    </a:p>
                  </a:txBody>
                  <a:tcPr marL="18288" marR="18288">
                    <a:solidFill>
                      <a:srgbClr val="92D050"/>
                    </a:solidFill>
                  </a:tcPr>
                </a:tc>
                <a:tc>
                  <a:txBody>
                    <a:bodyPr/>
                    <a:lstStyle/>
                    <a:p>
                      <a:pPr algn="ctr"/>
                      <a:r>
                        <a:rPr lang="en-US" sz="900" dirty="0"/>
                        <a:t>1332</a:t>
                      </a:r>
                    </a:p>
                  </a:txBody>
                  <a:tcPr marL="18288" marR="18288"/>
                </a:tc>
                <a:tc>
                  <a:txBody>
                    <a:bodyPr/>
                    <a:lstStyle/>
                    <a:p>
                      <a:pPr algn="ctr"/>
                      <a:r>
                        <a:rPr lang="en-US" sz="900" dirty="0"/>
                        <a:t>1028(77%)</a:t>
                      </a:r>
                    </a:p>
                  </a:txBody>
                  <a:tcPr marL="18288" marR="18288"/>
                </a:tc>
                <a:tc>
                  <a:txBody>
                    <a:bodyPr/>
                    <a:lstStyle/>
                    <a:p>
                      <a:pPr algn="ctr"/>
                      <a:r>
                        <a:rPr lang="en-US" sz="900" dirty="0"/>
                        <a:t>469(61%)</a:t>
                      </a:r>
                    </a:p>
                  </a:txBody>
                  <a:tcPr marL="18288" marR="18288"/>
                </a:tc>
                <a:tc>
                  <a:txBody>
                    <a:bodyPr/>
                    <a:lstStyle/>
                    <a:p>
                      <a:pPr algn="ctr"/>
                      <a:r>
                        <a:rPr lang="en-US" sz="900" dirty="0"/>
                        <a:t>70.6%</a:t>
                      </a:r>
                    </a:p>
                  </a:txBody>
                  <a:tcPr marL="18288" marR="18288"/>
                </a:tc>
                <a:tc>
                  <a:txBody>
                    <a:bodyPr/>
                    <a:lstStyle/>
                    <a:p>
                      <a:pPr algn="ctr"/>
                      <a:r>
                        <a:rPr lang="en-US" sz="900" dirty="0"/>
                        <a:t>1896</a:t>
                      </a:r>
                    </a:p>
                  </a:txBody>
                  <a:tcPr marL="18288" marR="18288"/>
                </a:tc>
                <a:tc>
                  <a:txBody>
                    <a:bodyPr/>
                    <a:lstStyle/>
                    <a:p>
                      <a:pPr algn="ctr"/>
                      <a:r>
                        <a:rPr lang="en-US" sz="900" dirty="0"/>
                        <a:t>1469(77%)</a:t>
                      </a:r>
                    </a:p>
                  </a:txBody>
                  <a:tcPr marL="18288" marR="18288"/>
                </a:tc>
                <a:tc>
                  <a:txBody>
                    <a:bodyPr/>
                    <a:lstStyle/>
                    <a:p>
                      <a:pPr algn="ctr"/>
                      <a:r>
                        <a:rPr lang="en-US" sz="900" dirty="0"/>
                        <a:t>659(60%)</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66.1%</a:t>
                      </a:r>
                    </a:p>
                  </a:txBody>
                  <a:tcPr marL="18288" marR="18288"/>
                </a:tc>
                <a:tc>
                  <a:txBody>
                    <a:bodyPr/>
                    <a:lstStyle/>
                    <a:p>
                      <a:pPr algn="ctr"/>
                      <a:r>
                        <a:rPr lang="en-US" sz="900" dirty="0"/>
                        <a:t>1981</a:t>
                      </a:r>
                    </a:p>
                  </a:txBody>
                  <a:tcPr marL="18288" marR="18288"/>
                </a:tc>
                <a:tc>
                  <a:txBody>
                    <a:bodyPr/>
                    <a:lstStyle/>
                    <a:p>
                      <a:pPr algn="ctr"/>
                      <a:r>
                        <a:rPr lang="en-US" sz="900" dirty="0"/>
                        <a:t>1295(97%)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92(12%)</a:t>
                      </a:r>
                    </a:p>
                  </a:txBody>
                  <a:tcPr marL="18288" marR="18288"/>
                </a:tc>
                <a:tc>
                  <a:txBody>
                    <a:bodyPr/>
                    <a:lstStyle/>
                    <a:p>
                      <a:pPr algn="ctr"/>
                      <a:r>
                        <a:rPr lang="en-US" sz="900" dirty="0"/>
                        <a:t>66.5%</a:t>
                      </a:r>
                    </a:p>
                  </a:txBody>
                  <a:tcPr marL="18288" marR="18288"/>
                </a:tc>
                <a:tc>
                  <a:txBody>
                    <a:bodyPr/>
                    <a:lstStyle/>
                    <a:p>
                      <a:pPr algn="ctr"/>
                      <a:r>
                        <a:rPr lang="en-US" sz="900" dirty="0"/>
                        <a:t>2834</a:t>
                      </a:r>
                    </a:p>
                  </a:txBody>
                  <a:tcPr marL="18288" marR="18288"/>
                </a:tc>
                <a:tc>
                  <a:txBody>
                    <a:bodyPr/>
                    <a:lstStyle/>
                    <a:p>
                      <a:pPr algn="ctr"/>
                      <a:r>
                        <a:rPr lang="en-US" sz="900" dirty="0"/>
                        <a:t>1870(98%)</a:t>
                      </a:r>
                    </a:p>
                  </a:txBody>
                  <a:tcPr marL="18288" marR="18288"/>
                </a:tc>
                <a:tc>
                  <a:txBody>
                    <a:bodyPr/>
                    <a:lstStyle/>
                    <a:p>
                      <a:pPr algn="ctr"/>
                      <a:r>
                        <a:rPr lang="en-US" sz="900" dirty="0"/>
                        <a:t>132(12%)</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solidFill>
                      <a:srgbClr val="00B0F0"/>
                    </a:solidFill>
                  </a:tcPr>
                </a:tc>
                <a:tc>
                  <a:txBody>
                    <a:bodyPr/>
                    <a:lstStyle/>
                    <a:p>
                      <a:pPr algn="ctr"/>
                      <a:r>
                        <a:rPr lang="en-US" sz="900" dirty="0"/>
                        <a:t>71.9%</a:t>
                      </a:r>
                    </a:p>
                  </a:txBody>
                  <a:tcPr marL="18288" marR="18288">
                    <a:solidFill>
                      <a:srgbClr val="00B0F0"/>
                    </a:solidFill>
                  </a:tcPr>
                </a:tc>
                <a:tc>
                  <a:txBody>
                    <a:bodyPr/>
                    <a:lstStyle/>
                    <a:p>
                      <a:pPr algn="ctr"/>
                      <a:r>
                        <a:rPr lang="en-US" sz="900" dirty="0"/>
                        <a:t>1546</a:t>
                      </a:r>
                    </a:p>
                  </a:txBody>
                  <a:tcPr marL="18288" marR="18288"/>
                </a:tc>
                <a:tc>
                  <a:txBody>
                    <a:bodyPr/>
                    <a:lstStyle/>
                    <a:p>
                      <a:pPr algn="ctr"/>
                      <a:r>
                        <a:rPr lang="en-US" sz="900" dirty="0"/>
                        <a:t>1148(86%)</a:t>
                      </a:r>
                    </a:p>
                  </a:txBody>
                  <a:tcPr marL="18288" marR="18288"/>
                </a:tc>
                <a:tc>
                  <a:txBody>
                    <a:bodyPr/>
                    <a:lstStyle/>
                    <a:p>
                      <a:pPr algn="ctr"/>
                      <a:r>
                        <a:rPr lang="en-US" sz="900" dirty="0"/>
                        <a:t>369(48%)</a:t>
                      </a:r>
                    </a:p>
                  </a:txBody>
                  <a:tcPr marL="18288" marR="18288"/>
                </a:tc>
                <a:tc>
                  <a:txBody>
                    <a:bodyPr/>
                    <a:lstStyle/>
                    <a:p>
                      <a:pPr algn="ctr"/>
                      <a:r>
                        <a:rPr lang="en-US" sz="900" dirty="0"/>
                        <a:t>71.9%</a:t>
                      </a:r>
                    </a:p>
                  </a:txBody>
                  <a:tcPr marL="18288" marR="18288"/>
                </a:tc>
                <a:tc>
                  <a:txBody>
                    <a:bodyPr/>
                    <a:lstStyle/>
                    <a:p>
                      <a:pPr algn="ctr"/>
                      <a:r>
                        <a:rPr lang="en-US" sz="900" dirty="0"/>
                        <a:t>2178</a:t>
                      </a:r>
                    </a:p>
                  </a:txBody>
                  <a:tcPr marL="18288" marR="18288"/>
                </a:tc>
                <a:tc>
                  <a:txBody>
                    <a:bodyPr/>
                    <a:lstStyle/>
                    <a:p>
                      <a:pPr algn="ctr"/>
                      <a:r>
                        <a:rPr lang="en-US" sz="900" dirty="0"/>
                        <a:t>1622(85%)</a:t>
                      </a:r>
                    </a:p>
                  </a:txBody>
                  <a:tcPr marL="18288" marR="18288"/>
                </a:tc>
                <a:tc>
                  <a:txBody>
                    <a:bodyPr/>
                    <a:lstStyle/>
                    <a:p>
                      <a:pPr algn="ctr"/>
                      <a:r>
                        <a:rPr lang="en-US" sz="900" dirty="0"/>
                        <a:t>538(49%)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65.2%</a:t>
                      </a:r>
                    </a:p>
                  </a:txBody>
                  <a:tcPr marL="18288" marR="18288"/>
                </a:tc>
                <a:tc>
                  <a:txBody>
                    <a:bodyPr/>
                    <a:lstStyle/>
                    <a:p>
                      <a:pPr algn="ctr"/>
                      <a:r>
                        <a:rPr lang="en-US" sz="900" dirty="0"/>
                        <a:t>1937</a:t>
                      </a:r>
                    </a:p>
                  </a:txBody>
                  <a:tcPr marL="18288" marR="18288"/>
                </a:tc>
                <a:tc>
                  <a:txBody>
                    <a:bodyPr/>
                    <a:lstStyle/>
                    <a:p>
                      <a:pPr algn="ctr"/>
                      <a:r>
                        <a:rPr lang="en-US" sz="900" dirty="0"/>
                        <a:t>1268(95%</a:t>
                      </a:r>
                    </a:p>
                  </a:txBody>
                  <a:tcPr marL="18288" marR="18288"/>
                </a:tc>
                <a:tc>
                  <a:txBody>
                    <a:bodyPr/>
                    <a:lstStyle/>
                    <a:p>
                      <a:pPr algn="ctr"/>
                      <a:r>
                        <a:rPr lang="en-US" sz="900" dirty="0"/>
                        <a:t>100(13%)</a:t>
                      </a:r>
                    </a:p>
                  </a:txBody>
                  <a:tcPr marL="18288" marR="18288"/>
                </a:tc>
                <a:tc>
                  <a:txBody>
                    <a:bodyPr/>
                    <a:lstStyle/>
                    <a:p>
                      <a:pPr algn="ctr"/>
                      <a:r>
                        <a:rPr lang="en-US" sz="900" dirty="0"/>
                        <a:t>66.1%</a:t>
                      </a:r>
                    </a:p>
                  </a:txBody>
                  <a:tcPr marL="18288" marR="18288"/>
                </a:tc>
                <a:tc>
                  <a:txBody>
                    <a:bodyPr/>
                    <a:lstStyle/>
                    <a:p>
                      <a:pPr algn="ctr"/>
                      <a:r>
                        <a:rPr lang="en-US" sz="900" dirty="0"/>
                        <a:t>2769</a:t>
                      </a:r>
                    </a:p>
                  </a:txBody>
                  <a:tcPr marL="18288" marR="18288"/>
                </a:tc>
                <a:tc>
                  <a:txBody>
                    <a:bodyPr/>
                    <a:lstStyle/>
                    <a:p>
                      <a:pPr algn="ctr"/>
                      <a:r>
                        <a:rPr lang="en-US" sz="900" dirty="0"/>
                        <a:t>1832(96%)</a:t>
                      </a:r>
                    </a:p>
                  </a:txBody>
                  <a:tcPr marL="18288" marR="18288"/>
                </a:tc>
                <a:tc>
                  <a:txBody>
                    <a:bodyPr/>
                    <a:lstStyle/>
                    <a:p>
                      <a:pPr algn="ctr"/>
                      <a:r>
                        <a:rPr lang="en-US" sz="900" dirty="0"/>
                        <a:t>154(14%)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DT, SVC)</a:t>
                      </a:r>
                    </a:p>
                  </a:txBody>
                  <a:tcPr marL="18288" marR="18288">
                    <a:solidFill>
                      <a:srgbClr val="FF9900"/>
                    </a:solidFill>
                  </a:tcPr>
                </a:tc>
                <a:tc>
                  <a:txBody>
                    <a:bodyPr/>
                    <a:lstStyle/>
                    <a:p>
                      <a:pPr algn="ctr"/>
                      <a:r>
                        <a:rPr lang="en-US" sz="900" dirty="0"/>
                        <a:t>72.4%</a:t>
                      </a:r>
                    </a:p>
                  </a:txBody>
                  <a:tcPr marL="18288" marR="18288">
                    <a:solidFill>
                      <a:srgbClr val="FF9900"/>
                    </a:solidFill>
                  </a:tcPr>
                </a:tc>
                <a:tc>
                  <a:txBody>
                    <a:bodyPr/>
                    <a:lstStyle/>
                    <a:p>
                      <a:pPr algn="ctr"/>
                      <a:r>
                        <a:rPr lang="en-US" sz="900" dirty="0"/>
                        <a:t>1440</a:t>
                      </a:r>
                    </a:p>
                  </a:txBody>
                  <a:tcPr marL="18288" marR="18288"/>
                </a:tc>
                <a:tc>
                  <a:txBody>
                    <a:bodyPr/>
                    <a:lstStyle/>
                    <a:p>
                      <a:pPr algn="ctr"/>
                      <a:r>
                        <a:rPr lang="en-US" sz="900" dirty="0"/>
                        <a:t>1095(82%)</a:t>
                      </a:r>
                    </a:p>
                  </a:txBody>
                  <a:tcPr marL="18288" marR="18288"/>
                </a:tc>
                <a:tc>
                  <a:txBody>
                    <a:bodyPr/>
                    <a:lstStyle/>
                    <a:p>
                      <a:pPr algn="ctr"/>
                      <a:r>
                        <a:rPr lang="en-US" sz="900" dirty="0"/>
                        <a:t>423(55%)</a:t>
                      </a:r>
                    </a:p>
                  </a:txBody>
                  <a:tcPr marL="18288" marR="18288"/>
                </a:tc>
                <a:tc>
                  <a:txBody>
                    <a:bodyPr/>
                    <a:lstStyle/>
                    <a:p>
                      <a:pPr algn="ctr"/>
                      <a:r>
                        <a:rPr lang="en-US" sz="900" dirty="0"/>
                        <a:t>72.1%</a:t>
                      </a:r>
                    </a:p>
                  </a:txBody>
                  <a:tcPr marL="18288" marR="18288"/>
                </a:tc>
                <a:tc>
                  <a:txBody>
                    <a:bodyPr/>
                    <a:lstStyle/>
                    <a:p>
                      <a:pPr algn="ctr"/>
                      <a:r>
                        <a:rPr lang="en-US" sz="900" dirty="0"/>
                        <a:t>2045</a:t>
                      </a:r>
                    </a:p>
                  </a:txBody>
                  <a:tcPr marL="18288" marR="18288"/>
                </a:tc>
                <a:tc>
                  <a:txBody>
                    <a:bodyPr/>
                    <a:lstStyle/>
                    <a:p>
                      <a:pPr algn="ctr"/>
                      <a:r>
                        <a:rPr lang="en-US" sz="900" dirty="0"/>
                        <a:t>1565(82%)</a:t>
                      </a:r>
                    </a:p>
                  </a:txBody>
                  <a:tcPr marL="18288" marR="18288"/>
                </a:tc>
                <a:tc>
                  <a:txBody>
                    <a:bodyPr/>
                    <a:lstStyle/>
                    <a:p>
                      <a:pPr algn="ctr"/>
                      <a:r>
                        <a:rPr lang="en-US" sz="900" dirty="0"/>
                        <a:t>615(56%)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143000" y="5181600"/>
            <a:ext cx="73152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Recommend two models: </a:t>
            </a:r>
            <a:r>
              <a:rPr lang="en-US" sz="1400" b="1" dirty="0"/>
              <a:t>Decision Tree </a:t>
            </a:r>
            <a:r>
              <a:rPr lang="en-US" sz="1400" dirty="0"/>
              <a:t>and </a:t>
            </a:r>
            <a:r>
              <a:rPr lang="en-US" sz="1400" b="1" dirty="0"/>
              <a:t>Random Forest</a:t>
            </a:r>
          </a:p>
          <a:p>
            <a:pPr marL="285750" indent="-285750">
              <a:buFont typeface="Arial" panose="020B0604020202020204" pitchFamily="34" charset="0"/>
              <a:buChar char="•"/>
            </a:pPr>
            <a:r>
              <a:rPr lang="en-US" sz="1400" dirty="0"/>
              <a:t>Both balance the paid and declined prediction, particularly DT method</a:t>
            </a:r>
          </a:p>
          <a:p>
            <a:pPr marL="285750" indent="-285750">
              <a:buFont typeface="Arial" panose="020B0604020202020204" pitchFamily="34" charset="0"/>
              <a:buChar char="•"/>
            </a:pPr>
            <a:r>
              <a:rPr lang="en-US" sz="1400" b="1" dirty="0"/>
              <a:t>Voting </a:t>
            </a:r>
            <a:r>
              <a:rPr lang="en-US" sz="1400" dirty="0"/>
              <a:t>method is strongly recommended if possible, as it is robust after integrating different individual models</a:t>
            </a:r>
          </a:p>
        </p:txBody>
      </p:sp>
    </p:spTree>
    <p:extLst>
      <p:ext uri="{BB962C8B-B14F-4D97-AF65-F5344CB8AC3E}">
        <p14:creationId xmlns:p14="http://schemas.microsoft.com/office/powerpoint/2010/main" val="2650756883"/>
      </p:ext>
    </p:extLst>
  </p:cSld>
  <p:clrMapOvr>
    <a:masterClrMapping/>
  </p:clrMapOvr>
  <p:transition spd="slow">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4038600" y="1228725"/>
            <a:ext cx="5064324" cy="2650626"/>
          </a:xfrm>
          <a:prstGeom prst="rect">
            <a:avLst/>
          </a:prstGeom>
        </p:spPr>
      </p:pic>
      <p:pic>
        <p:nvPicPr>
          <p:cNvPr id="38" name="Picture 37"/>
          <p:cNvPicPr>
            <a:picLocks noChangeAspect="1"/>
          </p:cNvPicPr>
          <p:nvPr/>
        </p:nvPicPr>
        <p:blipFill>
          <a:blip r:embed="rId3"/>
          <a:stretch>
            <a:fillRect/>
          </a:stretch>
        </p:blipFill>
        <p:spPr>
          <a:xfrm>
            <a:off x="170598" y="3278136"/>
            <a:ext cx="5203883" cy="2816851"/>
          </a:xfrm>
          <a:prstGeom prst="rect">
            <a:avLst/>
          </a:prstGeom>
        </p:spPr>
      </p:pic>
      <p:sp>
        <p:nvSpPr>
          <p:cNvPr id="2" name="Title 1"/>
          <p:cNvSpPr>
            <a:spLocks noGrp="1"/>
          </p:cNvSpPr>
          <p:nvPr>
            <p:ph type="title"/>
          </p:nvPr>
        </p:nvSpPr>
        <p:spPr/>
        <p:txBody>
          <a:bodyPr/>
          <a:lstStyle/>
          <a:p>
            <a:r>
              <a:rPr lang="en-US" dirty="0"/>
              <a:t>Method Comparison (R1) – Customer Data Only</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25</a:t>
            </a:fld>
            <a:endParaRPr lang="en-US" altLang="en-US"/>
          </a:p>
        </p:txBody>
      </p:sp>
      <p:sp>
        <p:nvSpPr>
          <p:cNvPr id="6" name="TextBox 5"/>
          <p:cNvSpPr txBox="1"/>
          <p:nvPr/>
        </p:nvSpPr>
        <p:spPr>
          <a:xfrm>
            <a:off x="344091" y="1519960"/>
            <a:ext cx="34290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Prone to predict the “Paid” claims, company will loss benefits</a:t>
            </a:r>
          </a:p>
        </p:txBody>
      </p:sp>
      <p:cxnSp>
        <p:nvCxnSpPr>
          <p:cNvPr id="8" name="Straight Arrow Connector 7"/>
          <p:cNvCxnSpPr>
            <a:stCxn id="6" idx="1"/>
          </p:cNvCxnSpPr>
          <p:nvPr/>
        </p:nvCxnSpPr>
        <p:spPr>
          <a:xfrm>
            <a:off x="344091" y="1781570"/>
            <a:ext cx="494109" cy="19795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p:cNvCxnSpPr>
          <p:nvPr/>
        </p:nvCxnSpPr>
        <p:spPr>
          <a:xfrm>
            <a:off x="2447925" y="2975019"/>
            <a:ext cx="506016" cy="9111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7250" y="2236355"/>
            <a:ext cx="3181350" cy="738664"/>
          </a:xfrm>
          <a:prstGeom prst="rect">
            <a:avLst/>
          </a:prstGeom>
        </p:spPr>
        <p:txBody>
          <a:bodyPr wrap="square">
            <a:spAutoFit/>
          </a:bodyPr>
          <a:lstStyle/>
          <a:p>
            <a:pPr marL="285750" indent="-285750">
              <a:buFont typeface="Arial" panose="020B0604020202020204" pitchFamily="34" charset="0"/>
              <a:buChar char="•"/>
            </a:pPr>
            <a:r>
              <a:rPr lang="en-US" sz="1400" dirty="0"/>
              <a:t>NN method: Prone to predict the “Declined” claims, customer will not be happy</a:t>
            </a:r>
          </a:p>
        </p:txBody>
      </p:sp>
      <p:sp>
        <p:nvSpPr>
          <p:cNvPr id="15" name="Rectangle 14"/>
          <p:cNvSpPr/>
          <p:nvPr/>
        </p:nvSpPr>
        <p:spPr>
          <a:xfrm>
            <a:off x="2732484" y="3847580"/>
            <a:ext cx="391716" cy="9530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46215" y="4962525"/>
            <a:ext cx="762000"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96629" y="6038851"/>
            <a:ext cx="3661172"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DT &amp; RF: Balance the binary prediction. </a:t>
            </a:r>
          </a:p>
        </p:txBody>
      </p:sp>
      <p:cxnSp>
        <p:nvCxnSpPr>
          <p:cNvPr id="19" name="Straight Arrow Connector 18"/>
          <p:cNvCxnSpPr>
            <a:stCxn id="18" idx="0"/>
            <a:endCxn id="17" idx="2"/>
          </p:cNvCxnSpPr>
          <p:nvPr/>
        </p:nvCxnSpPr>
        <p:spPr>
          <a:xfrm flipV="1">
            <a:off x="3427215" y="5419725"/>
            <a:ext cx="0" cy="6191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77050" y="2799940"/>
            <a:ext cx="7620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DT, RF &amp; Voting methods have the testing accuracy lower than validation ones, which makes sense</a:t>
            </a:r>
          </a:p>
          <a:p>
            <a:pPr marL="285750" indent="-285750">
              <a:buFont typeface="Arial" panose="020B0604020202020204" pitchFamily="34" charset="0"/>
              <a:buChar char="•"/>
            </a:pPr>
            <a:r>
              <a:rPr lang="en-US" sz="1400" dirty="0"/>
              <a:t>Other methods may be overfitting for ‘Paid”…need to be improved for business purpose</a:t>
            </a:r>
          </a:p>
        </p:txBody>
      </p:sp>
      <p:cxnSp>
        <p:nvCxnSpPr>
          <p:cNvPr id="26" name="Straight Arrow Connector 25"/>
          <p:cNvCxnSpPr>
            <a:stCxn id="25" idx="0"/>
            <a:endCxn id="24" idx="2"/>
          </p:cNvCxnSpPr>
          <p:nvPr/>
        </p:nvCxnSpPr>
        <p:spPr>
          <a:xfrm flipV="1">
            <a:off x="7229475" y="3257140"/>
            <a:ext cx="28575"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591550" y="2770955"/>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3" idx="2"/>
          </p:cNvCxnSpPr>
          <p:nvPr/>
        </p:nvCxnSpPr>
        <p:spPr>
          <a:xfrm flipV="1">
            <a:off x="7786687" y="3228155"/>
            <a:ext cx="1033463" cy="787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53000"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Tree>
    <p:extLst>
      <p:ext uri="{BB962C8B-B14F-4D97-AF65-F5344CB8AC3E}">
        <p14:creationId xmlns:p14="http://schemas.microsoft.com/office/powerpoint/2010/main" val="1427458200"/>
      </p:ext>
    </p:extLst>
  </p:cSld>
  <p:clrMapOvr>
    <a:masterClrMapping/>
  </p:clrMapOvr>
  <p:transition spd="slow">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(R1) – Customer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26</a:t>
            </a:fld>
            <a:endParaRPr lang="en-US" altLang="en-US"/>
          </a:p>
        </p:txBody>
      </p:sp>
      <p:pic>
        <p:nvPicPr>
          <p:cNvPr id="4" name="Picture 3"/>
          <p:cNvPicPr>
            <a:picLocks noChangeAspect="1"/>
          </p:cNvPicPr>
          <p:nvPr/>
        </p:nvPicPr>
        <p:blipFill>
          <a:blip r:embed="rId2"/>
          <a:stretch>
            <a:fillRect/>
          </a:stretch>
        </p:blipFill>
        <p:spPr>
          <a:xfrm>
            <a:off x="0" y="4343400"/>
            <a:ext cx="9030252" cy="1981200"/>
          </a:xfrm>
          <a:prstGeom prst="rect">
            <a:avLst/>
          </a:prstGeom>
        </p:spPr>
      </p:pic>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pic>
        <p:nvPicPr>
          <p:cNvPr id="6" name="Picture 5"/>
          <p:cNvPicPr>
            <a:picLocks noChangeAspect="1"/>
          </p:cNvPicPr>
          <p:nvPr/>
        </p:nvPicPr>
        <p:blipFill>
          <a:blip r:embed="rId3"/>
          <a:stretch>
            <a:fillRect/>
          </a:stretch>
        </p:blipFill>
        <p:spPr>
          <a:xfrm>
            <a:off x="142876" y="1368709"/>
            <a:ext cx="3069450" cy="2653426"/>
          </a:xfrm>
          <a:prstGeom prst="rect">
            <a:avLst/>
          </a:prstGeom>
        </p:spPr>
      </p:pic>
      <p:pic>
        <p:nvPicPr>
          <p:cNvPr id="7" name="Picture 6"/>
          <p:cNvPicPr>
            <a:picLocks noChangeAspect="1"/>
          </p:cNvPicPr>
          <p:nvPr/>
        </p:nvPicPr>
        <p:blipFill>
          <a:blip r:embed="rId4"/>
          <a:stretch>
            <a:fillRect/>
          </a:stretch>
        </p:blipFill>
        <p:spPr>
          <a:xfrm>
            <a:off x="3352800" y="1363435"/>
            <a:ext cx="3046836" cy="2586843"/>
          </a:xfrm>
          <a:prstGeom prst="rect">
            <a:avLst/>
          </a:prstGeom>
        </p:spPr>
      </p:pic>
      <p:sp>
        <p:nvSpPr>
          <p:cNvPr id="8" name="TextBox 7"/>
          <p:cNvSpPr txBox="1"/>
          <p:nvPr/>
        </p:nvSpPr>
        <p:spPr>
          <a:xfrm>
            <a:off x="180976" y="3157217"/>
            <a:ext cx="498855" cy="261610"/>
          </a:xfrm>
          <a:prstGeom prst="rect">
            <a:avLst/>
          </a:prstGeom>
          <a:noFill/>
        </p:spPr>
        <p:txBody>
          <a:bodyPr wrap="none" rtlCol="0">
            <a:spAutoFit/>
          </a:bodyPr>
          <a:lstStyle/>
          <a:p>
            <a:r>
              <a:rPr lang="en-US" sz="1100" dirty="0"/>
              <a:t>3243</a:t>
            </a:r>
          </a:p>
        </p:txBody>
      </p:sp>
      <p:sp>
        <p:nvSpPr>
          <p:cNvPr id="9" name="TextBox 8"/>
          <p:cNvSpPr txBox="1"/>
          <p:nvPr/>
        </p:nvSpPr>
        <p:spPr>
          <a:xfrm>
            <a:off x="180975" y="1743171"/>
            <a:ext cx="498855" cy="261610"/>
          </a:xfrm>
          <a:prstGeom prst="rect">
            <a:avLst/>
          </a:prstGeom>
          <a:noFill/>
        </p:spPr>
        <p:txBody>
          <a:bodyPr wrap="none" rtlCol="0">
            <a:spAutoFit/>
          </a:bodyPr>
          <a:lstStyle/>
          <a:p>
            <a:r>
              <a:rPr lang="en-US" sz="1100" dirty="0"/>
              <a:t>1867</a:t>
            </a:r>
          </a:p>
        </p:txBody>
      </p:sp>
      <p:pic>
        <p:nvPicPr>
          <p:cNvPr id="10" name="Picture 9"/>
          <p:cNvPicPr>
            <a:picLocks noChangeAspect="1"/>
          </p:cNvPicPr>
          <p:nvPr/>
        </p:nvPicPr>
        <p:blipFill>
          <a:blip r:embed="rId5"/>
          <a:stretch>
            <a:fillRect/>
          </a:stretch>
        </p:blipFill>
        <p:spPr>
          <a:xfrm>
            <a:off x="7696200" y="4739055"/>
            <a:ext cx="1169726" cy="107084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rot="18981124">
            <a:off x="7001882" y="2655123"/>
            <a:ext cx="123623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Scorecard</a:t>
            </a:r>
          </a:p>
        </p:txBody>
      </p:sp>
      <p:pic>
        <p:nvPicPr>
          <p:cNvPr id="13" name="Picture 12"/>
          <p:cNvPicPr>
            <a:picLocks noChangeAspect="1"/>
          </p:cNvPicPr>
          <p:nvPr/>
        </p:nvPicPr>
        <p:blipFill>
          <a:blip r:embed="rId6"/>
          <a:stretch>
            <a:fillRect/>
          </a:stretch>
        </p:blipFill>
        <p:spPr>
          <a:xfrm>
            <a:off x="6999323" y="1191964"/>
            <a:ext cx="2011879"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6976625"/>
      </p:ext>
    </p:extLst>
  </p:cSld>
  <p:clrMapOvr>
    <a:masterClrMapping/>
  </p:clrMapOvr>
  <p:transition spd="slow">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762"/>
            <a:ext cx="6742176" cy="768515"/>
          </a:xfrm>
        </p:spPr>
        <p:txBody>
          <a:bodyPr/>
          <a:lstStyle/>
          <a:p>
            <a:r>
              <a:rPr lang="en-US" dirty="0"/>
              <a:t>Modeling Process</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447800"/>
            <a:ext cx="83391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124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Bagging</a:t>
            </a:r>
          </a:p>
        </p:txBody>
      </p:sp>
      <p:sp>
        <p:nvSpPr>
          <p:cNvPr id="5" name="Rectangle 4"/>
          <p:cNvSpPr/>
          <p:nvPr/>
        </p:nvSpPr>
        <p:spPr>
          <a:xfrm>
            <a:off x="152400" y="1295400"/>
            <a:ext cx="8839200" cy="769441"/>
          </a:xfrm>
          <a:prstGeom prst="rect">
            <a:avLst/>
          </a:prstGeom>
        </p:spPr>
        <p:txBody>
          <a:bodyPr wrap="square">
            <a:spAutoFit/>
          </a:bodyPr>
          <a:lstStyle/>
          <a:p>
            <a:r>
              <a:rPr lang="en-US" sz="1100" dirty="0"/>
              <a:t>Bagging is an abbreviation of Bootstrap Aggregating. The conventional bagging algorithm involves generating ‘n’ different bootstrap training samples with replacement, training the algorithm on each bootstrapped algorithm separately and then aggregating the predictions at the end. Bagging is used for reducing Overfitting in order to create strong learners for generating accurate predictions. Unlike boosting, bagging allows replacement in the bootstrapped sample.</a:t>
            </a:r>
          </a:p>
        </p:txBody>
      </p:sp>
      <p:pic>
        <p:nvPicPr>
          <p:cNvPr id="6" name="Picture 5"/>
          <p:cNvPicPr>
            <a:picLocks noChangeAspect="1"/>
          </p:cNvPicPr>
          <p:nvPr/>
        </p:nvPicPr>
        <p:blipFill>
          <a:blip r:embed="rId2"/>
          <a:stretch>
            <a:fillRect/>
          </a:stretch>
        </p:blipFill>
        <p:spPr>
          <a:xfrm>
            <a:off x="381000" y="2514600"/>
            <a:ext cx="4240631" cy="3219450"/>
          </a:xfrm>
          <a:prstGeom prst="rect">
            <a:avLst/>
          </a:prstGeom>
        </p:spPr>
      </p:pic>
    </p:spTree>
    <p:extLst>
      <p:ext uri="{BB962C8B-B14F-4D97-AF65-F5344CB8AC3E}">
        <p14:creationId xmlns:p14="http://schemas.microsoft.com/office/powerpoint/2010/main" val="3623028177"/>
      </p:ext>
    </p:extLst>
  </p:cSld>
  <p:clrMapOvr>
    <a:masterClrMapping/>
  </p:clrMapOvr>
  <p:transition spd="slow">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Boosting – </a:t>
            </a:r>
            <a:r>
              <a:rPr lang="en-US" dirty="0" err="1"/>
              <a:t>AdaBoost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29</a:t>
            </a:fld>
            <a:endParaRPr lang="en-US" altLang="en-US"/>
          </a:p>
        </p:txBody>
      </p:sp>
      <p:sp>
        <p:nvSpPr>
          <p:cNvPr id="4" name="Rectangle 3"/>
          <p:cNvSpPr/>
          <p:nvPr/>
        </p:nvSpPr>
        <p:spPr>
          <a:xfrm>
            <a:off x="152400" y="1295400"/>
            <a:ext cx="4495800" cy="3985706"/>
          </a:xfrm>
          <a:prstGeom prst="rect">
            <a:avLst/>
          </a:prstGeom>
        </p:spPr>
        <p:txBody>
          <a:bodyPr wrap="square">
            <a:spAutoFit/>
          </a:bodyPr>
          <a:lstStyle/>
          <a:p>
            <a:r>
              <a:rPr lang="en-US" sz="1100" dirty="0"/>
              <a:t>Ada Boost is the first original boosting technique which creates a highly accurate prediction rule by combining many weak and inaccurate rules.  Each classifier is serially trained with the goal of correctly classifying examples in every round that were incorrectly classified in the previous round.</a:t>
            </a:r>
          </a:p>
          <a:p>
            <a:endParaRPr lang="en-US" sz="1100" dirty="0"/>
          </a:p>
          <a:p>
            <a:r>
              <a:rPr lang="en-US" sz="1100" dirty="0"/>
              <a:t>For a learned classifier to make strong predictions it should follow the following three conditions:</a:t>
            </a:r>
          </a:p>
          <a:p>
            <a:pPr marL="171450" indent="-171450">
              <a:buFont typeface="Arial" panose="020B0604020202020204" pitchFamily="34" charset="0"/>
              <a:buChar char="•"/>
            </a:pPr>
            <a:r>
              <a:rPr lang="en-US" sz="1100" dirty="0"/>
              <a:t>The rules should be simple</a:t>
            </a:r>
          </a:p>
          <a:p>
            <a:pPr marL="171450" indent="-171450">
              <a:buFont typeface="Arial" panose="020B0604020202020204" pitchFamily="34" charset="0"/>
              <a:buChar char="•"/>
            </a:pPr>
            <a:r>
              <a:rPr lang="en-US" sz="1100" dirty="0"/>
              <a:t>Classifier should have been trained on sufficient number of training examples</a:t>
            </a:r>
          </a:p>
          <a:p>
            <a:pPr marL="171450" indent="-171450">
              <a:buFont typeface="Arial" panose="020B0604020202020204" pitchFamily="34" charset="0"/>
              <a:buChar char="•"/>
            </a:pPr>
            <a:r>
              <a:rPr lang="en-US" sz="1100" dirty="0"/>
              <a:t>The Classifier should have low training error for the training instances</a:t>
            </a:r>
          </a:p>
          <a:p>
            <a:pPr marL="171450" indent="-171450">
              <a:buFont typeface="Arial" panose="020B0604020202020204" pitchFamily="34" charset="0"/>
              <a:buChar char="•"/>
            </a:pPr>
            <a:endParaRPr lang="en-US" sz="1100" dirty="0"/>
          </a:p>
          <a:p>
            <a:r>
              <a:rPr lang="en-US" sz="1100" dirty="0"/>
              <a:t>Each of the weak hypothesis has an accuracy slightly better than random guessing i.e. Error Term € (t) should be slightly more than ½-β where β &gt;0. This is the fundamental assumption of this boosting algorithm which can produce a final hypothesis with a small error</a:t>
            </a:r>
          </a:p>
          <a:p>
            <a:r>
              <a:rPr lang="en-US" sz="1100" dirty="0"/>
              <a:t>After each round, it gives more focus to examples that are harder to classify.  The quantity of focus is measured by a weight, which initially is equal for all instances. After each iteration, the weights of misclassified instances are increased and the weights of correctly classified instances are decreased.</a:t>
            </a:r>
          </a:p>
        </p:txBody>
      </p:sp>
      <p:pic>
        <p:nvPicPr>
          <p:cNvPr id="5" name="Picture 4"/>
          <p:cNvPicPr>
            <a:picLocks noChangeAspect="1"/>
          </p:cNvPicPr>
          <p:nvPr/>
        </p:nvPicPr>
        <p:blipFill>
          <a:blip r:embed="rId2"/>
          <a:stretch>
            <a:fillRect/>
          </a:stretch>
        </p:blipFill>
        <p:spPr>
          <a:xfrm>
            <a:off x="4679373" y="1347120"/>
            <a:ext cx="4381574" cy="3833080"/>
          </a:xfrm>
          <a:prstGeom prst="rect">
            <a:avLst/>
          </a:prstGeom>
        </p:spPr>
      </p:pic>
      <p:sp>
        <p:nvSpPr>
          <p:cNvPr id="6" name="Rectangle 5"/>
          <p:cNvSpPr/>
          <p:nvPr/>
        </p:nvSpPr>
        <p:spPr>
          <a:xfrm>
            <a:off x="5105437" y="5474820"/>
            <a:ext cx="3529445" cy="446276"/>
          </a:xfrm>
          <a:prstGeom prst="rect">
            <a:avLst/>
          </a:prstGeom>
        </p:spPr>
        <p:txBody>
          <a:bodyPr wrap="square">
            <a:spAutoFit/>
          </a:bodyPr>
          <a:lstStyle/>
          <a:p>
            <a:r>
              <a:rPr lang="en-US" sz="1200" dirty="0"/>
              <a:t>Disadvantages</a:t>
            </a:r>
          </a:p>
          <a:p>
            <a:pPr marL="171450" indent="-171450">
              <a:buFont typeface="Arial" panose="020B0604020202020204" pitchFamily="34" charset="0"/>
              <a:buChar char="•"/>
            </a:pPr>
            <a:r>
              <a:rPr lang="en-US" sz="1100" dirty="0"/>
              <a:t>Sensitive to noisy data and outliers</a:t>
            </a:r>
          </a:p>
        </p:txBody>
      </p:sp>
      <p:sp>
        <p:nvSpPr>
          <p:cNvPr id="7" name="Rectangle 6"/>
          <p:cNvSpPr/>
          <p:nvPr/>
        </p:nvSpPr>
        <p:spPr>
          <a:xfrm>
            <a:off x="152400" y="5460965"/>
            <a:ext cx="4572000" cy="784830"/>
          </a:xfrm>
          <a:prstGeom prst="rect">
            <a:avLst/>
          </a:prstGeom>
        </p:spPr>
        <p:txBody>
          <a:bodyPr>
            <a:spAutoFit/>
          </a:bodyPr>
          <a:lstStyle/>
          <a:p>
            <a:r>
              <a:rPr lang="en-US" sz="1200" dirty="0"/>
              <a:t>Advantages</a:t>
            </a:r>
          </a:p>
          <a:p>
            <a:pPr marL="171450" indent="-171450">
              <a:buFont typeface="Arial" panose="020B0604020202020204" pitchFamily="34" charset="0"/>
              <a:buChar char="•"/>
            </a:pPr>
            <a:r>
              <a:rPr lang="en-US" sz="1100" dirty="0"/>
              <a:t>Very Simple to implement</a:t>
            </a:r>
          </a:p>
          <a:p>
            <a:pPr marL="171450" indent="-171450">
              <a:buFont typeface="Arial" panose="020B0604020202020204" pitchFamily="34" charset="0"/>
              <a:buChar char="•"/>
            </a:pPr>
            <a:r>
              <a:rPr lang="en-US" sz="1100" dirty="0"/>
              <a:t>Good generalization- suited for any kind of classification problem </a:t>
            </a:r>
          </a:p>
          <a:p>
            <a:pPr marL="171450" indent="-171450">
              <a:buFont typeface="Arial" panose="020B0604020202020204" pitchFamily="34" charset="0"/>
              <a:buChar char="•"/>
            </a:pPr>
            <a:r>
              <a:rPr lang="en-US" sz="1100" dirty="0"/>
              <a:t>Not prone to overfitting</a:t>
            </a:r>
          </a:p>
        </p:txBody>
      </p:sp>
    </p:spTree>
    <p:extLst>
      <p:ext uri="{BB962C8B-B14F-4D97-AF65-F5344CB8AC3E}">
        <p14:creationId xmlns:p14="http://schemas.microsoft.com/office/powerpoint/2010/main" val="1935279295"/>
      </p:ext>
    </p:extLst>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1524000" y="13970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b="1" dirty="0"/>
              <a:t>Analytics </a:t>
            </a:r>
            <a:r>
              <a:rPr lang="en-US" dirty="0"/>
              <a:t>… Turn Data into Decision</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a:t>
            </a:fld>
            <a:endParaRPr lang="en-US" altLang="en-US"/>
          </a:p>
        </p:txBody>
      </p:sp>
      <p:sp>
        <p:nvSpPr>
          <p:cNvPr id="4" name="Striped Right Arrow 3"/>
          <p:cNvSpPr/>
          <p:nvPr/>
        </p:nvSpPr>
        <p:spPr>
          <a:xfrm>
            <a:off x="952500" y="5787628"/>
            <a:ext cx="7505700" cy="488156"/>
          </a:xfrm>
          <a:prstGeom prst="stripedRightArrow">
            <a:avLst/>
          </a:prstGeom>
          <a:solidFill>
            <a:schemeClr val="tx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Past		     Present		         Future</a:t>
            </a:r>
          </a:p>
        </p:txBody>
      </p:sp>
      <p:sp>
        <p:nvSpPr>
          <p:cNvPr id="5" name="Striped Right Arrow 4"/>
          <p:cNvSpPr/>
          <p:nvPr/>
        </p:nvSpPr>
        <p:spPr>
          <a:xfrm rot="16200000">
            <a:off x="-1179314" y="3297436"/>
            <a:ext cx="4492228" cy="488156"/>
          </a:xfrm>
          <a:prstGeom prst="stripedRightArrow">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   Data	        Insight              Decision</a:t>
            </a:r>
          </a:p>
        </p:txBody>
      </p:sp>
      <p:sp>
        <p:nvSpPr>
          <p:cNvPr id="7" name="Rectangle 6"/>
          <p:cNvSpPr/>
          <p:nvPr/>
        </p:nvSpPr>
        <p:spPr>
          <a:xfrm>
            <a:off x="1310878" y="4350436"/>
            <a:ext cx="7071122" cy="1265742"/>
          </a:xfrm>
          <a:prstGeom prst="rect">
            <a:avLst/>
          </a:prstGeom>
          <a:gradFill>
            <a:gsLst>
              <a:gs pos="0">
                <a:schemeClr val="bg1"/>
              </a:gs>
              <a:gs pos="32000">
                <a:srgbClr val="00B0F0">
                  <a:alpha val="64000"/>
                </a:srgbClr>
              </a:gs>
              <a:gs pos="66000">
                <a:srgbClr val="EAEAEA">
                  <a:alpha val="6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61357" y="5666416"/>
            <a:ext cx="1415772" cy="276999"/>
          </a:xfrm>
          <a:prstGeom prst="rect">
            <a:avLst/>
          </a:prstGeom>
          <a:noFill/>
        </p:spPr>
        <p:txBody>
          <a:bodyPr wrap="none" rtlCol="0">
            <a:spAutoFit/>
          </a:bodyPr>
          <a:lstStyle/>
          <a:p>
            <a:r>
              <a:rPr lang="en-US" sz="1200" b="1" dirty="0"/>
              <a:t>Analytics Focus</a:t>
            </a:r>
          </a:p>
        </p:txBody>
      </p:sp>
      <p:sp>
        <p:nvSpPr>
          <p:cNvPr id="9" name="TextBox 8"/>
          <p:cNvSpPr txBox="1"/>
          <p:nvPr/>
        </p:nvSpPr>
        <p:spPr>
          <a:xfrm>
            <a:off x="3512891" y="4692387"/>
            <a:ext cx="612668" cy="276999"/>
          </a:xfrm>
          <a:prstGeom prst="rect">
            <a:avLst/>
          </a:prstGeom>
          <a:noFill/>
        </p:spPr>
        <p:txBody>
          <a:bodyPr wrap="none" rtlCol="0">
            <a:spAutoFit/>
          </a:bodyPr>
          <a:lstStyle/>
          <a:p>
            <a:r>
              <a:rPr lang="en-US" sz="1200" b="1" dirty="0"/>
              <a:t>OLAP</a:t>
            </a:r>
          </a:p>
        </p:txBody>
      </p:sp>
      <p:sp>
        <p:nvSpPr>
          <p:cNvPr id="10" name="TextBox 9"/>
          <p:cNvSpPr txBox="1"/>
          <p:nvPr/>
        </p:nvSpPr>
        <p:spPr>
          <a:xfrm>
            <a:off x="3157966" y="5076924"/>
            <a:ext cx="338554" cy="276999"/>
          </a:xfrm>
          <a:prstGeom prst="rect">
            <a:avLst/>
          </a:prstGeom>
          <a:noFill/>
        </p:spPr>
        <p:txBody>
          <a:bodyPr wrap="none" rtlCol="0">
            <a:spAutoFit/>
          </a:bodyPr>
          <a:lstStyle/>
          <a:p>
            <a:r>
              <a:rPr lang="en-US" sz="1200" b="1" dirty="0"/>
              <a:t>BI</a:t>
            </a:r>
          </a:p>
        </p:txBody>
      </p:sp>
      <p:sp>
        <p:nvSpPr>
          <p:cNvPr id="11" name="TextBox 10"/>
          <p:cNvSpPr txBox="1"/>
          <p:nvPr/>
        </p:nvSpPr>
        <p:spPr>
          <a:xfrm>
            <a:off x="4820315" y="4601484"/>
            <a:ext cx="1124475" cy="276999"/>
          </a:xfrm>
          <a:prstGeom prst="rect">
            <a:avLst/>
          </a:prstGeom>
          <a:noFill/>
        </p:spPr>
        <p:txBody>
          <a:bodyPr wrap="none" rtlCol="0">
            <a:spAutoFit/>
          </a:bodyPr>
          <a:lstStyle/>
          <a:p>
            <a:r>
              <a:rPr lang="en-US" sz="1200" b="1" dirty="0"/>
              <a:t>Visualization</a:t>
            </a:r>
          </a:p>
        </p:txBody>
      </p:sp>
      <p:sp>
        <p:nvSpPr>
          <p:cNvPr id="12" name="TextBox 11"/>
          <p:cNvSpPr txBox="1"/>
          <p:nvPr/>
        </p:nvSpPr>
        <p:spPr>
          <a:xfrm>
            <a:off x="4395186" y="4941904"/>
            <a:ext cx="987771" cy="276999"/>
          </a:xfrm>
          <a:prstGeom prst="rect">
            <a:avLst/>
          </a:prstGeom>
          <a:noFill/>
        </p:spPr>
        <p:txBody>
          <a:bodyPr wrap="none" rtlCol="0">
            <a:spAutoFit/>
          </a:bodyPr>
          <a:lstStyle/>
          <a:p>
            <a:r>
              <a:rPr lang="en-US" sz="1200" b="1" dirty="0"/>
              <a:t>Dashboard</a:t>
            </a:r>
          </a:p>
        </p:txBody>
      </p:sp>
      <p:sp>
        <p:nvSpPr>
          <p:cNvPr id="13" name="TextBox 12"/>
          <p:cNvSpPr txBox="1"/>
          <p:nvPr/>
        </p:nvSpPr>
        <p:spPr>
          <a:xfrm>
            <a:off x="6840619" y="4922113"/>
            <a:ext cx="779381" cy="276999"/>
          </a:xfrm>
          <a:prstGeom prst="rect">
            <a:avLst/>
          </a:prstGeom>
          <a:noFill/>
        </p:spPr>
        <p:txBody>
          <a:bodyPr wrap="none" rtlCol="0">
            <a:spAutoFit/>
          </a:bodyPr>
          <a:lstStyle/>
          <a:p>
            <a:r>
              <a:rPr lang="en-US" sz="1200" dirty="0"/>
              <a:t>Planning</a:t>
            </a:r>
          </a:p>
        </p:txBody>
      </p:sp>
      <p:sp>
        <p:nvSpPr>
          <p:cNvPr id="14" name="Rectangle 13"/>
          <p:cNvSpPr/>
          <p:nvPr/>
        </p:nvSpPr>
        <p:spPr>
          <a:xfrm>
            <a:off x="1310878" y="2911449"/>
            <a:ext cx="7071122" cy="1248673"/>
          </a:xfrm>
          <a:prstGeom prst="rect">
            <a:avLst/>
          </a:prstGeom>
          <a:gradFill>
            <a:gsLst>
              <a:gs pos="8000">
                <a:schemeClr val="bg1"/>
              </a:gs>
              <a:gs pos="49000">
                <a:srgbClr val="00B050">
                  <a:alpha val="59000"/>
                </a:srgbClr>
              </a:gs>
              <a:gs pos="89000">
                <a:srgbClr val="EAEAEA">
                  <a:alpha val="6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84763" y="3065038"/>
            <a:ext cx="862737" cy="276999"/>
          </a:xfrm>
          <a:prstGeom prst="rect">
            <a:avLst/>
          </a:prstGeom>
          <a:noFill/>
        </p:spPr>
        <p:txBody>
          <a:bodyPr wrap="none" rtlCol="0">
            <a:spAutoFit/>
          </a:bodyPr>
          <a:lstStyle/>
          <a:p>
            <a:r>
              <a:rPr lang="en-US" sz="1200" b="1" dirty="0"/>
              <a:t>Modeling</a:t>
            </a:r>
          </a:p>
        </p:txBody>
      </p:sp>
      <p:sp>
        <p:nvSpPr>
          <p:cNvPr id="16" name="TextBox 15"/>
          <p:cNvSpPr txBox="1"/>
          <p:nvPr/>
        </p:nvSpPr>
        <p:spPr>
          <a:xfrm>
            <a:off x="2283727" y="3826421"/>
            <a:ext cx="1058303" cy="276999"/>
          </a:xfrm>
          <a:prstGeom prst="rect">
            <a:avLst/>
          </a:prstGeom>
          <a:noFill/>
        </p:spPr>
        <p:txBody>
          <a:bodyPr wrap="none" rtlCol="0">
            <a:spAutoFit/>
          </a:bodyPr>
          <a:lstStyle/>
          <a:p>
            <a:r>
              <a:rPr lang="en-US" sz="1200" b="1" dirty="0"/>
              <a:t>Data Mining</a:t>
            </a:r>
          </a:p>
        </p:txBody>
      </p:sp>
      <p:sp>
        <p:nvSpPr>
          <p:cNvPr id="17" name="TextBox 16"/>
          <p:cNvSpPr txBox="1"/>
          <p:nvPr/>
        </p:nvSpPr>
        <p:spPr>
          <a:xfrm>
            <a:off x="4635391" y="3494845"/>
            <a:ext cx="1494320" cy="276999"/>
          </a:xfrm>
          <a:prstGeom prst="rect">
            <a:avLst/>
          </a:prstGeom>
          <a:noFill/>
        </p:spPr>
        <p:txBody>
          <a:bodyPr wrap="none" rtlCol="0">
            <a:spAutoFit/>
          </a:bodyPr>
          <a:lstStyle/>
          <a:p>
            <a:r>
              <a:rPr lang="en-US" sz="1200" b="1" dirty="0"/>
              <a:t>Machine Learning</a:t>
            </a:r>
          </a:p>
        </p:txBody>
      </p:sp>
      <p:sp>
        <p:nvSpPr>
          <p:cNvPr id="18" name="TextBox 17"/>
          <p:cNvSpPr txBox="1"/>
          <p:nvPr/>
        </p:nvSpPr>
        <p:spPr>
          <a:xfrm>
            <a:off x="3092500" y="3320906"/>
            <a:ext cx="867545" cy="276999"/>
          </a:xfrm>
          <a:prstGeom prst="rect">
            <a:avLst/>
          </a:prstGeom>
          <a:noFill/>
        </p:spPr>
        <p:txBody>
          <a:bodyPr wrap="none" rtlCol="0">
            <a:spAutoFit/>
          </a:bodyPr>
          <a:lstStyle/>
          <a:p>
            <a:r>
              <a:rPr lang="en-US" sz="1200" b="1" dirty="0"/>
              <a:t>Statistics</a:t>
            </a:r>
          </a:p>
        </p:txBody>
      </p:sp>
      <p:sp>
        <p:nvSpPr>
          <p:cNvPr id="19" name="TextBox 18"/>
          <p:cNvSpPr txBox="1"/>
          <p:nvPr/>
        </p:nvSpPr>
        <p:spPr>
          <a:xfrm>
            <a:off x="5918509" y="3835789"/>
            <a:ext cx="758541" cy="276999"/>
          </a:xfrm>
          <a:prstGeom prst="rect">
            <a:avLst/>
          </a:prstGeom>
          <a:noFill/>
        </p:spPr>
        <p:txBody>
          <a:bodyPr wrap="none" rtlCol="0">
            <a:spAutoFit/>
          </a:bodyPr>
          <a:lstStyle/>
          <a:p>
            <a:r>
              <a:rPr lang="en-US" sz="1200" b="1" dirty="0"/>
              <a:t>Scoring</a:t>
            </a:r>
          </a:p>
        </p:txBody>
      </p:sp>
      <p:sp>
        <p:nvSpPr>
          <p:cNvPr id="20" name="TextBox 19"/>
          <p:cNvSpPr txBox="1"/>
          <p:nvPr/>
        </p:nvSpPr>
        <p:spPr>
          <a:xfrm>
            <a:off x="6648472" y="3390900"/>
            <a:ext cx="986167" cy="276999"/>
          </a:xfrm>
          <a:prstGeom prst="rect">
            <a:avLst/>
          </a:prstGeom>
          <a:noFill/>
        </p:spPr>
        <p:txBody>
          <a:bodyPr wrap="none" rtlCol="0">
            <a:spAutoFit/>
          </a:bodyPr>
          <a:lstStyle/>
          <a:p>
            <a:r>
              <a:rPr lang="en-US" sz="1200" dirty="0"/>
              <a:t>Forecasting</a:t>
            </a:r>
          </a:p>
        </p:txBody>
      </p:sp>
      <p:sp>
        <p:nvSpPr>
          <p:cNvPr id="21" name="TextBox 20"/>
          <p:cNvSpPr txBox="1"/>
          <p:nvPr/>
        </p:nvSpPr>
        <p:spPr>
          <a:xfrm rot="16200000">
            <a:off x="671957" y="3514180"/>
            <a:ext cx="1312732" cy="276999"/>
          </a:xfrm>
          <a:prstGeom prst="rect">
            <a:avLst/>
          </a:prstGeom>
          <a:noFill/>
        </p:spPr>
        <p:txBody>
          <a:bodyPr wrap="none" rtlCol="0">
            <a:spAutoFit/>
          </a:bodyPr>
          <a:lstStyle/>
          <a:p>
            <a:r>
              <a:rPr lang="en-US" sz="1200" b="1" dirty="0"/>
              <a:t>Business Value</a:t>
            </a:r>
          </a:p>
        </p:txBody>
      </p:sp>
      <p:sp>
        <p:nvSpPr>
          <p:cNvPr id="22" name="Rectangle 21"/>
          <p:cNvSpPr/>
          <p:nvPr/>
        </p:nvSpPr>
        <p:spPr>
          <a:xfrm>
            <a:off x="1310878" y="1491332"/>
            <a:ext cx="7071122" cy="1236276"/>
          </a:xfrm>
          <a:prstGeom prst="rect">
            <a:avLst/>
          </a:prstGeom>
          <a:gradFill>
            <a:gsLst>
              <a:gs pos="13000">
                <a:schemeClr val="bg1"/>
              </a:gs>
              <a:gs pos="36000">
                <a:schemeClr val="bg1">
                  <a:lumMod val="75000"/>
                  <a:alpha val="52000"/>
                </a:schemeClr>
              </a:gs>
              <a:gs pos="66000">
                <a:srgbClr val="7030A0">
                  <a:alpha val="62000"/>
                </a:srgbClr>
              </a:gs>
              <a:gs pos="89000">
                <a:schemeClr val="accent2">
                  <a:lumMod val="40000"/>
                  <a:lumOff val="60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666297" y="3888102"/>
            <a:ext cx="1475084" cy="276999"/>
          </a:xfrm>
          <a:prstGeom prst="rect">
            <a:avLst/>
          </a:prstGeom>
          <a:noFill/>
        </p:spPr>
        <p:txBody>
          <a:bodyPr wrap="none" rtlCol="0">
            <a:spAutoFit/>
          </a:bodyPr>
          <a:lstStyle/>
          <a:p>
            <a:r>
              <a:rPr lang="en-US" sz="1200" b="1" dirty="0"/>
              <a:t>Recommendation</a:t>
            </a:r>
          </a:p>
        </p:txBody>
      </p:sp>
      <p:sp>
        <p:nvSpPr>
          <p:cNvPr id="24" name="TextBox 23"/>
          <p:cNvSpPr txBox="1"/>
          <p:nvPr/>
        </p:nvSpPr>
        <p:spPr>
          <a:xfrm>
            <a:off x="4277910" y="3245807"/>
            <a:ext cx="885179" cy="276999"/>
          </a:xfrm>
          <a:prstGeom prst="rect">
            <a:avLst/>
          </a:prstGeom>
          <a:noFill/>
        </p:spPr>
        <p:txBody>
          <a:bodyPr wrap="none" rtlCol="0">
            <a:spAutoFit/>
          </a:bodyPr>
          <a:lstStyle/>
          <a:p>
            <a:r>
              <a:rPr lang="en-US" sz="1200" b="1" dirty="0"/>
              <a:t>Detection</a:t>
            </a:r>
          </a:p>
        </p:txBody>
      </p:sp>
      <p:sp>
        <p:nvSpPr>
          <p:cNvPr id="25" name="TextBox 24"/>
          <p:cNvSpPr txBox="1"/>
          <p:nvPr/>
        </p:nvSpPr>
        <p:spPr>
          <a:xfrm>
            <a:off x="4310397" y="1859065"/>
            <a:ext cx="603050" cy="276999"/>
          </a:xfrm>
          <a:prstGeom prst="rect">
            <a:avLst/>
          </a:prstGeom>
          <a:noFill/>
        </p:spPr>
        <p:txBody>
          <a:bodyPr wrap="none" rtlCol="0">
            <a:spAutoFit/>
          </a:bodyPr>
          <a:lstStyle/>
          <a:p>
            <a:r>
              <a:rPr lang="en-US" sz="1200" b="1" dirty="0"/>
              <a:t>Rules</a:t>
            </a:r>
          </a:p>
        </p:txBody>
      </p:sp>
      <p:sp>
        <p:nvSpPr>
          <p:cNvPr id="26" name="TextBox 25"/>
          <p:cNvSpPr txBox="1"/>
          <p:nvPr/>
        </p:nvSpPr>
        <p:spPr>
          <a:xfrm>
            <a:off x="4577949" y="2323302"/>
            <a:ext cx="973343" cy="276999"/>
          </a:xfrm>
          <a:prstGeom prst="rect">
            <a:avLst/>
          </a:prstGeom>
          <a:noFill/>
        </p:spPr>
        <p:txBody>
          <a:bodyPr wrap="none" rtlCol="0">
            <a:spAutoFit/>
          </a:bodyPr>
          <a:lstStyle/>
          <a:p>
            <a:r>
              <a:rPr lang="en-US" sz="1200" b="1" dirty="0"/>
              <a:t>Simulation</a:t>
            </a:r>
          </a:p>
        </p:txBody>
      </p:sp>
      <p:sp>
        <p:nvSpPr>
          <p:cNvPr id="27" name="TextBox 26"/>
          <p:cNvSpPr txBox="1"/>
          <p:nvPr/>
        </p:nvSpPr>
        <p:spPr>
          <a:xfrm>
            <a:off x="6859112" y="1709723"/>
            <a:ext cx="1119217" cy="276999"/>
          </a:xfrm>
          <a:prstGeom prst="rect">
            <a:avLst/>
          </a:prstGeom>
          <a:noFill/>
        </p:spPr>
        <p:txBody>
          <a:bodyPr wrap="none" rtlCol="0">
            <a:spAutoFit/>
          </a:bodyPr>
          <a:lstStyle/>
          <a:p>
            <a:r>
              <a:rPr lang="en-US" sz="1200" b="1" dirty="0"/>
              <a:t>Optimization</a:t>
            </a:r>
          </a:p>
        </p:txBody>
      </p:sp>
      <p:sp>
        <p:nvSpPr>
          <p:cNvPr id="28" name="Right Triangle 27"/>
          <p:cNvSpPr/>
          <p:nvPr/>
        </p:nvSpPr>
        <p:spPr>
          <a:xfrm flipH="1">
            <a:off x="353353" y="1550162"/>
            <a:ext cx="495300" cy="4116254"/>
          </a:xfrm>
          <a:prstGeom prst="rtTriangle">
            <a:avLst/>
          </a:prstGeom>
          <a:gradFill>
            <a:gsLst>
              <a:gs pos="0">
                <a:srgbClr val="7030A0"/>
              </a:gs>
              <a:gs pos="50000">
                <a:srgbClr val="92D05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29" name="TextBox 28"/>
          <p:cNvSpPr txBox="1"/>
          <p:nvPr/>
        </p:nvSpPr>
        <p:spPr>
          <a:xfrm rot="16200000">
            <a:off x="-291495" y="4150142"/>
            <a:ext cx="2042547" cy="276999"/>
          </a:xfrm>
          <a:prstGeom prst="rect">
            <a:avLst/>
          </a:prstGeom>
          <a:noFill/>
        </p:spPr>
        <p:txBody>
          <a:bodyPr wrap="none" rtlCol="0">
            <a:spAutoFit/>
          </a:bodyPr>
          <a:lstStyle/>
          <a:p>
            <a:r>
              <a:rPr lang="en-US" sz="1200" b="1" dirty="0">
                <a:solidFill>
                  <a:srgbClr val="FF9900"/>
                </a:solidFill>
              </a:rPr>
              <a:t>Expert Inputs to Decision</a:t>
            </a:r>
          </a:p>
        </p:txBody>
      </p:sp>
      <p:sp>
        <p:nvSpPr>
          <p:cNvPr id="31" name="TextBox 30"/>
          <p:cNvSpPr txBox="1"/>
          <p:nvPr/>
        </p:nvSpPr>
        <p:spPr>
          <a:xfrm>
            <a:off x="3568585" y="3007434"/>
            <a:ext cx="1030860" cy="276999"/>
          </a:xfrm>
          <a:prstGeom prst="rect">
            <a:avLst/>
          </a:prstGeom>
          <a:noFill/>
        </p:spPr>
        <p:txBody>
          <a:bodyPr wrap="none" rtlCol="0">
            <a:spAutoFit/>
          </a:bodyPr>
          <a:lstStyle/>
          <a:p>
            <a:r>
              <a:rPr lang="en-US" sz="1200" b="1" dirty="0"/>
              <a:t>Text Mining</a:t>
            </a:r>
          </a:p>
        </p:txBody>
      </p:sp>
      <p:sp>
        <p:nvSpPr>
          <p:cNvPr id="32" name="TextBox 31"/>
          <p:cNvSpPr txBox="1"/>
          <p:nvPr/>
        </p:nvSpPr>
        <p:spPr>
          <a:xfrm>
            <a:off x="5387274" y="1756379"/>
            <a:ext cx="1032655" cy="276999"/>
          </a:xfrm>
          <a:prstGeom prst="rect">
            <a:avLst/>
          </a:prstGeom>
          <a:noFill/>
        </p:spPr>
        <p:txBody>
          <a:bodyPr wrap="none" rtlCol="0">
            <a:spAutoFit/>
          </a:bodyPr>
          <a:lstStyle/>
          <a:p>
            <a:r>
              <a:rPr lang="en-US" sz="1200" b="1" dirty="0"/>
              <a:t>Intelligence</a:t>
            </a:r>
          </a:p>
        </p:txBody>
      </p:sp>
      <p:sp>
        <p:nvSpPr>
          <p:cNvPr id="33" name="TextBox 32"/>
          <p:cNvSpPr txBox="1"/>
          <p:nvPr/>
        </p:nvSpPr>
        <p:spPr>
          <a:xfrm>
            <a:off x="5045005" y="2033129"/>
            <a:ext cx="1064715" cy="276999"/>
          </a:xfrm>
          <a:prstGeom prst="rect">
            <a:avLst/>
          </a:prstGeom>
          <a:noFill/>
        </p:spPr>
        <p:txBody>
          <a:bodyPr wrap="none" rtlCol="0">
            <a:spAutoFit/>
          </a:bodyPr>
          <a:lstStyle/>
          <a:p>
            <a:r>
              <a:rPr lang="en-US" sz="1200" b="1" dirty="0"/>
              <a:t>Robustness</a:t>
            </a:r>
          </a:p>
        </p:txBody>
      </p:sp>
      <p:sp>
        <p:nvSpPr>
          <p:cNvPr id="34" name="TextBox 33"/>
          <p:cNvSpPr txBox="1"/>
          <p:nvPr/>
        </p:nvSpPr>
        <p:spPr>
          <a:xfrm>
            <a:off x="5903602" y="1516362"/>
            <a:ext cx="1040670" cy="276999"/>
          </a:xfrm>
          <a:prstGeom prst="rect">
            <a:avLst/>
          </a:prstGeom>
          <a:noFill/>
        </p:spPr>
        <p:txBody>
          <a:bodyPr wrap="none" rtlCol="0">
            <a:spAutoFit/>
          </a:bodyPr>
          <a:lstStyle/>
          <a:p>
            <a:r>
              <a:rPr lang="en-US" sz="1200" b="1" dirty="0"/>
              <a:t>Automation</a:t>
            </a:r>
          </a:p>
        </p:txBody>
      </p:sp>
      <p:sp>
        <p:nvSpPr>
          <p:cNvPr id="35" name="TextBox 34"/>
          <p:cNvSpPr txBox="1"/>
          <p:nvPr/>
        </p:nvSpPr>
        <p:spPr>
          <a:xfrm>
            <a:off x="3791463" y="5254705"/>
            <a:ext cx="912429" cy="276999"/>
          </a:xfrm>
          <a:prstGeom prst="rect">
            <a:avLst/>
          </a:prstGeom>
          <a:noFill/>
        </p:spPr>
        <p:txBody>
          <a:bodyPr wrap="none" rtlCol="0">
            <a:spAutoFit/>
          </a:bodyPr>
          <a:lstStyle/>
          <a:p>
            <a:r>
              <a:rPr lang="en-US" sz="1200" b="1" dirty="0"/>
              <a:t>Reporting</a:t>
            </a:r>
          </a:p>
        </p:txBody>
      </p:sp>
      <p:sp>
        <p:nvSpPr>
          <p:cNvPr id="36" name="Striped Right Arrow 35"/>
          <p:cNvSpPr/>
          <p:nvPr/>
        </p:nvSpPr>
        <p:spPr>
          <a:xfrm rot="16200000">
            <a:off x="6437360" y="3297436"/>
            <a:ext cx="4492228" cy="488156"/>
          </a:xfrm>
          <a:prstGeom prst="stripedRightArrow">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   Easy	        intermediate             Hard</a:t>
            </a:r>
          </a:p>
        </p:txBody>
      </p:sp>
      <p:sp>
        <p:nvSpPr>
          <p:cNvPr id="37" name="TextBox 36"/>
          <p:cNvSpPr txBox="1"/>
          <p:nvPr/>
        </p:nvSpPr>
        <p:spPr>
          <a:xfrm rot="16200000">
            <a:off x="7718203" y="3435913"/>
            <a:ext cx="1406154" cy="276999"/>
          </a:xfrm>
          <a:prstGeom prst="rect">
            <a:avLst/>
          </a:prstGeom>
          <a:noFill/>
        </p:spPr>
        <p:txBody>
          <a:bodyPr wrap="none" rtlCol="0">
            <a:spAutoFit/>
          </a:bodyPr>
          <a:lstStyle/>
          <a:p>
            <a:r>
              <a:rPr lang="en-US" sz="1200" b="1" dirty="0"/>
              <a:t>Analytics Efforts</a:t>
            </a:r>
          </a:p>
        </p:txBody>
      </p:sp>
      <p:sp>
        <p:nvSpPr>
          <p:cNvPr id="38" name="TextBox 37"/>
          <p:cNvSpPr txBox="1"/>
          <p:nvPr/>
        </p:nvSpPr>
        <p:spPr>
          <a:xfrm>
            <a:off x="6118415" y="2992689"/>
            <a:ext cx="938077" cy="276999"/>
          </a:xfrm>
          <a:prstGeom prst="rect">
            <a:avLst/>
          </a:prstGeom>
          <a:noFill/>
        </p:spPr>
        <p:txBody>
          <a:bodyPr wrap="none" rtlCol="0">
            <a:spAutoFit/>
          </a:bodyPr>
          <a:lstStyle/>
          <a:p>
            <a:r>
              <a:rPr lang="en-US" sz="1200" b="1" dirty="0"/>
              <a:t>Prediction</a:t>
            </a:r>
          </a:p>
        </p:txBody>
      </p:sp>
      <p:sp>
        <p:nvSpPr>
          <p:cNvPr id="39" name="TextBox 38"/>
          <p:cNvSpPr txBox="1"/>
          <p:nvPr/>
        </p:nvSpPr>
        <p:spPr>
          <a:xfrm>
            <a:off x="4986449" y="3724484"/>
            <a:ext cx="981359" cy="276999"/>
          </a:xfrm>
          <a:prstGeom prst="rect">
            <a:avLst/>
          </a:prstGeom>
          <a:noFill/>
        </p:spPr>
        <p:txBody>
          <a:bodyPr wrap="none" rtlCol="0">
            <a:spAutoFit/>
          </a:bodyPr>
          <a:lstStyle/>
          <a:p>
            <a:r>
              <a:rPr lang="en-US" sz="1200" b="1" dirty="0"/>
              <a:t>Probability</a:t>
            </a:r>
          </a:p>
        </p:txBody>
      </p:sp>
    </p:spTree>
    <p:extLst>
      <p:ext uri="{BB962C8B-B14F-4D97-AF65-F5344CB8AC3E}">
        <p14:creationId xmlns:p14="http://schemas.microsoft.com/office/powerpoint/2010/main" val="1423586213"/>
      </p:ext>
    </p:extLst>
  </p:cSld>
  <p:clrMapOvr>
    <a:masterClrMapping/>
  </p:clrMapOvr>
  <p:transition spd="slow">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Boosting-based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30</a:t>
            </a:fld>
            <a:endParaRPr lang="en-US" altLang="en-US"/>
          </a:p>
        </p:txBody>
      </p:sp>
      <p:sp>
        <p:nvSpPr>
          <p:cNvPr id="4" name="Rectangle 3"/>
          <p:cNvSpPr/>
          <p:nvPr/>
        </p:nvSpPr>
        <p:spPr>
          <a:xfrm>
            <a:off x="228600" y="1295400"/>
            <a:ext cx="8839200" cy="1384995"/>
          </a:xfrm>
          <a:prstGeom prst="rect">
            <a:avLst/>
          </a:prstGeom>
        </p:spPr>
        <p:txBody>
          <a:bodyPr wrap="square">
            <a:spAutoFit/>
          </a:bodyPr>
          <a:lstStyle/>
          <a:p>
            <a:r>
              <a:rPr lang="en-US" sz="1200" dirty="0"/>
              <a:t>Boosting is an ensemble technique to combine weak learners to create a strong learner that can make accurate predictions. Boosting starts out with a base classifier / weak classifier that is prepared on the training data. The base learners / Classifiers are weak learners i.e. the prediction accuracy is only slightly better than average. A classifier learning algorithm is said to be weak when small changes in data induce big changes in the classification model.</a:t>
            </a:r>
          </a:p>
          <a:p>
            <a:endParaRPr lang="en-US" sz="1200" dirty="0"/>
          </a:p>
          <a:p>
            <a:r>
              <a:rPr lang="en-US" sz="1200" dirty="0"/>
              <a:t>In the next iteration, the new classifier focuses on or places more weight to those cases which were incorrectly classified in the last round.</a:t>
            </a:r>
          </a:p>
        </p:txBody>
      </p:sp>
      <p:pic>
        <p:nvPicPr>
          <p:cNvPr id="5" name="Picture 4"/>
          <p:cNvPicPr>
            <a:picLocks noChangeAspect="1"/>
          </p:cNvPicPr>
          <p:nvPr/>
        </p:nvPicPr>
        <p:blipFill>
          <a:blip r:embed="rId2"/>
          <a:stretch>
            <a:fillRect/>
          </a:stretch>
        </p:blipFill>
        <p:spPr>
          <a:xfrm>
            <a:off x="228601" y="2733294"/>
            <a:ext cx="5410199" cy="3528730"/>
          </a:xfrm>
          <a:prstGeom prst="rect">
            <a:avLst/>
          </a:prstGeom>
        </p:spPr>
      </p:pic>
    </p:spTree>
    <p:extLst>
      <p:ext uri="{BB962C8B-B14F-4D97-AF65-F5344CB8AC3E}">
        <p14:creationId xmlns:p14="http://schemas.microsoft.com/office/powerpoint/2010/main" val="3671930367"/>
      </p:ext>
    </p:extLst>
  </p:cSld>
  <p:clrMapOvr>
    <a:masterClrMapping/>
  </p:clrMapOvr>
  <p:transition spd="slow">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Tree Boosting</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31</a:t>
            </a:fld>
            <a:endParaRPr lang="en-US" altLang="en-US"/>
          </a:p>
        </p:txBody>
      </p:sp>
      <p:sp>
        <p:nvSpPr>
          <p:cNvPr id="4" name="Rectangle 3"/>
          <p:cNvSpPr/>
          <p:nvPr/>
        </p:nvSpPr>
        <p:spPr>
          <a:xfrm>
            <a:off x="152400" y="1295400"/>
            <a:ext cx="4572000" cy="3816429"/>
          </a:xfrm>
          <a:prstGeom prst="rect">
            <a:avLst/>
          </a:prstGeom>
        </p:spPr>
        <p:txBody>
          <a:bodyPr wrap="square">
            <a:spAutoFit/>
          </a:bodyPr>
          <a:lstStyle/>
          <a:p>
            <a:r>
              <a:rPr lang="en-US" sz="1100" dirty="0"/>
              <a:t>In Gradient Boosting many models are trained sequentially. It is a numerical optimization algorithm where each model minimizes the loss function, y = </a:t>
            </a:r>
            <a:r>
              <a:rPr lang="en-US" sz="1100" dirty="0" err="1"/>
              <a:t>ax+b+e</a:t>
            </a:r>
            <a:r>
              <a:rPr lang="en-US" sz="1100" dirty="0"/>
              <a:t>, using the Gradient Descent Method.</a:t>
            </a:r>
          </a:p>
          <a:p>
            <a:endParaRPr lang="en-US" sz="1100" dirty="0"/>
          </a:p>
          <a:p>
            <a:r>
              <a:rPr lang="en-US" sz="1100" dirty="0"/>
              <a:t>Decision Trees are used as weak learners in Gradient Boosting.</a:t>
            </a:r>
          </a:p>
          <a:p>
            <a:endParaRPr lang="en-US" sz="1100" dirty="0"/>
          </a:p>
          <a:p>
            <a:r>
              <a:rPr lang="en-US" sz="1100" dirty="0"/>
              <a:t>While both </a:t>
            </a:r>
            <a:r>
              <a:rPr lang="en-US" sz="1100" dirty="0" err="1"/>
              <a:t>Adaboost</a:t>
            </a:r>
            <a:r>
              <a:rPr lang="en-US" sz="1100" dirty="0"/>
              <a:t> and Gradient Boosting work on weak learners / classifiers. And try to boost them into a strong learner, there are some fundamental differences in the two methodologies. </a:t>
            </a:r>
            <a:r>
              <a:rPr lang="en-US" sz="1100" dirty="0" err="1"/>
              <a:t>Adaboost</a:t>
            </a:r>
            <a:r>
              <a:rPr lang="en-US" sz="1100" dirty="0"/>
              <a:t> either requires the users to specify a set of weak learners  or randomly generates the weak learners before the actual learning process. The weight of each learner is adjusted at every step depending on whether it predicts a sample correctly.</a:t>
            </a:r>
          </a:p>
          <a:p>
            <a:endParaRPr lang="en-US" sz="1100" dirty="0"/>
          </a:p>
          <a:p>
            <a:r>
              <a:rPr lang="en-US" sz="1100" dirty="0"/>
              <a:t>On the other hand, Gradient Boosting builds the first learner on the training dataset to predict the samples, calculates the loss (Difference between real value and output of the first learner). And use this loss to build an improved learner in the second stage.</a:t>
            </a:r>
          </a:p>
          <a:p>
            <a:endParaRPr lang="en-US" sz="1100" dirty="0"/>
          </a:p>
          <a:p>
            <a:r>
              <a:rPr lang="en-US" sz="1100" dirty="0"/>
              <a:t>At every step, the residual of the loss function is calculated using the Gradient Descent Method and the new residual becomes a target variable for the subsequent iteration.</a:t>
            </a:r>
          </a:p>
        </p:txBody>
      </p:sp>
      <p:pic>
        <p:nvPicPr>
          <p:cNvPr id="5" name="Picture 4"/>
          <p:cNvPicPr>
            <a:picLocks noChangeAspect="1"/>
          </p:cNvPicPr>
          <p:nvPr/>
        </p:nvPicPr>
        <p:blipFill>
          <a:blip r:embed="rId2"/>
          <a:stretch>
            <a:fillRect/>
          </a:stretch>
        </p:blipFill>
        <p:spPr>
          <a:xfrm>
            <a:off x="5029200" y="1485334"/>
            <a:ext cx="3856845" cy="4329112"/>
          </a:xfrm>
          <a:prstGeom prst="rect">
            <a:avLst/>
          </a:prstGeom>
        </p:spPr>
      </p:pic>
      <p:sp>
        <p:nvSpPr>
          <p:cNvPr id="6" name="Rectangle 5"/>
          <p:cNvSpPr/>
          <p:nvPr/>
        </p:nvSpPr>
        <p:spPr>
          <a:xfrm>
            <a:off x="135082" y="5345086"/>
            <a:ext cx="6400800" cy="938719"/>
          </a:xfrm>
          <a:prstGeom prst="rect">
            <a:avLst/>
          </a:prstGeom>
        </p:spPr>
        <p:txBody>
          <a:bodyPr wrap="square">
            <a:spAutoFit/>
          </a:bodyPr>
          <a:lstStyle/>
          <a:p>
            <a:r>
              <a:rPr lang="en-US" sz="1100" dirty="0"/>
              <a:t>Disadvantages</a:t>
            </a:r>
          </a:p>
          <a:p>
            <a:pPr marL="171450" indent="-171450">
              <a:buFont typeface="Arial" panose="020B0604020202020204" pitchFamily="34" charset="0"/>
              <a:buChar char="•"/>
            </a:pPr>
            <a:r>
              <a:rPr lang="en-US" sz="1100" dirty="0"/>
              <a:t>Gradient Boosted trees are harder to fit than random forests</a:t>
            </a:r>
          </a:p>
          <a:p>
            <a:pPr marL="171450" indent="-171450">
              <a:buFont typeface="Arial" panose="020B0604020202020204" pitchFamily="34" charset="0"/>
              <a:buChar char="•"/>
            </a:pPr>
            <a:r>
              <a:rPr lang="en-US" sz="1100" dirty="0"/>
              <a:t>Gradient Boosting Algorithms generally have 3 parameters which can be fine-tuned, Shrinkage parameter, depth of the tree, the number of trees. Proper training of each of these parameters is needed for a good fit. If parameters are not tuned correctly it may result in over-fitting.</a:t>
            </a:r>
          </a:p>
        </p:txBody>
      </p:sp>
    </p:spTree>
    <p:extLst>
      <p:ext uri="{BB962C8B-B14F-4D97-AF65-F5344CB8AC3E}">
        <p14:creationId xmlns:p14="http://schemas.microsoft.com/office/powerpoint/2010/main" val="709057788"/>
      </p:ext>
    </p:extLst>
  </p:cSld>
  <p:clrMapOvr>
    <a:masterClrMapping/>
  </p:clrMapOvr>
  <p:transition spd="slow">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32</a:t>
            </a:fld>
            <a:endParaRPr lang="en-US" altLang="en-US"/>
          </a:p>
        </p:txBody>
      </p:sp>
      <p:sp>
        <p:nvSpPr>
          <p:cNvPr id="4" name="Rectangle 3"/>
          <p:cNvSpPr/>
          <p:nvPr/>
        </p:nvSpPr>
        <p:spPr>
          <a:xfrm>
            <a:off x="304800" y="1447800"/>
            <a:ext cx="8534400" cy="4247317"/>
          </a:xfrm>
          <a:prstGeom prst="rect">
            <a:avLst/>
          </a:prstGeom>
        </p:spPr>
        <p:txBody>
          <a:bodyPr wrap="square">
            <a:spAutoFit/>
          </a:bodyPr>
          <a:lstStyle/>
          <a:p>
            <a:pPr algn="just"/>
            <a:r>
              <a:rPr lang="en-US" dirty="0" err="1">
                <a:solidFill>
                  <a:srgbClr val="080E14"/>
                </a:solidFill>
                <a:latin typeface="Raleway"/>
              </a:rPr>
              <a:t>XGBoost</a:t>
            </a:r>
            <a:r>
              <a:rPr lang="en-US" dirty="0">
                <a:solidFill>
                  <a:srgbClr val="080E14"/>
                </a:solidFill>
                <a:latin typeface="Raleway"/>
              </a:rPr>
              <a:t> (Extreme Gradient Boosting) is an advanced and more efficient implementation of Gradient Boosting Algorithm discussed in the previous section.</a:t>
            </a:r>
          </a:p>
          <a:p>
            <a:pPr algn="just"/>
            <a:endParaRPr lang="en-US" dirty="0">
              <a:solidFill>
                <a:srgbClr val="080E14"/>
              </a:solidFill>
              <a:latin typeface="Raleway"/>
            </a:endParaRPr>
          </a:p>
          <a:p>
            <a:r>
              <a:rPr lang="en-US" dirty="0">
                <a:solidFill>
                  <a:srgbClr val="080E14"/>
                </a:solidFill>
                <a:latin typeface="Raleway"/>
              </a:rPr>
              <a:t>Advantages over Other Boosting Techniques</a:t>
            </a:r>
          </a:p>
          <a:p>
            <a:pPr marL="285750" indent="-285750" algn="just">
              <a:buFont typeface="Arial" panose="020B0604020202020204" pitchFamily="34" charset="0"/>
              <a:buChar char="•"/>
            </a:pPr>
            <a:r>
              <a:rPr lang="en-US" dirty="0">
                <a:solidFill>
                  <a:srgbClr val="080E14"/>
                </a:solidFill>
                <a:latin typeface="Raleway"/>
              </a:rPr>
              <a:t>It is 10 times faster than the normal Gradient Boosting as it implements parallel processing. It is highly flexible as users can define custom optimization objectives and evaluation criteria, has an inbuilt mechanism to handle missing values.</a:t>
            </a:r>
          </a:p>
          <a:p>
            <a:pPr marL="285750" indent="-285750" algn="just">
              <a:buFont typeface="Arial" panose="020B0604020202020204" pitchFamily="34" charset="0"/>
              <a:buChar char="•"/>
            </a:pPr>
            <a:r>
              <a:rPr lang="en-US" dirty="0">
                <a:solidFill>
                  <a:srgbClr val="080E14"/>
                </a:solidFill>
                <a:latin typeface="Raleway"/>
              </a:rPr>
              <a:t>Unlike gradient boosting which stops splitting a node as soon as it encounters a negative loss, XG Boost splits up to the maximum depth specified and prunes the tree backward and removes splits beyond which there is an only negative loss.</a:t>
            </a:r>
          </a:p>
          <a:p>
            <a:pPr marL="285750" indent="-285750" algn="just">
              <a:buFont typeface="Arial" panose="020B0604020202020204" pitchFamily="34" charset="0"/>
              <a:buChar char="•"/>
            </a:pPr>
            <a:endParaRPr lang="en-US" dirty="0">
              <a:solidFill>
                <a:srgbClr val="080E14"/>
              </a:solidFill>
              <a:latin typeface="Raleway"/>
            </a:endParaRPr>
          </a:p>
          <a:p>
            <a:r>
              <a:rPr lang="en-US" dirty="0">
                <a:solidFill>
                  <a:srgbClr val="080E14"/>
                </a:solidFill>
                <a:latin typeface="Raleway"/>
              </a:rPr>
              <a:t>Extreme gradient boosting can be done using the </a:t>
            </a:r>
            <a:r>
              <a:rPr lang="en-US" dirty="0" err="1">
                <a:solidFill>
                  <a:srgbClr val="080E14"/>
                </a:solidFill>
                <a:latin typeface="Raleway"/>
              </a:rPr>
              <a:t>XGBoost</a:t>
            </a:r>
            <a:r>
              <a:rPr lang="en-US" dirty="0">
                <a:solidFill>
                  <a:srgbClr val="080E14"/>
                </a:solidFill>
                <a:latin typeface="Raleway"/>
              </a:rPr>
              <a:t> package in R and Python</a:t>
            </a:r>
            <a:endParaRPr lang="en-US" b="0" i="0" dirty="0">
              <a:solidFill>
                <a:srgbClr val="080E14"/>
              </a:solidFill>
              <a:effectLst/>
              <a:latin typeface="Raleway"/>
            </a:endParaRPr>
          </a:p>
        </p:txBody>
      </p:sp>
    </p:spTree>
    <p:extLst>
      <p:ext uri="{BB962C8B-B14F-4D97-AF65-F5344CB8AC3E}">
        <p14:creationId xmlns:p14="http://schemas.microsoft.com/office/powerpoint/2010/main" val="3858659620"/>
      </p:ext>
    </p:extLst>
  </p:cSld>
  <p:clrMapOvr>
    <a:masterClrMapping/>
  </p:clrMapOvr>
  <p:transition spd="slow">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33</a:t>
            </a:fld>
            <a:endParaRPr lang="en-US" altLang="en-US"/>
          </a:p>
        </p:txBody>
      </p:sp>
      <p:sp>
        <p:nvSpPr>
          <p:cNvPr id="4" name="Rectangle 3"/>
          <p:cNvSpPr/>
          <p:nvPr/>
        </p:nvSpPr>
        <p:spPr>
          <a:xfrm>
            <a:off x="26962" y="1234201"/>
            <a:ext cx="8964637" cy="1477328"/>
          </a:xfrm>
          <a:prstGeom prst="rect">
            <a:avLst/>
          </a:prstGeom>
        </p:spPr>
        <p:txBody>
          <a:bodyPr wrap="square">
            <a:spAutoFit/>
          </a:bodyPr>
          <a:lstStyle/>
          <a:p>
            <a:r>
              <a:rPr lang="en-US" dirty="0">
                <a:solidFill>
                  <a:srgbClr val="1D1F22"/>
                </a:solidFill>
                <a:latin typeface="Helvetica" panose="020B0604020202020204" pitchFamily="34" charset="0"/>
              </a:rPr>
              <a:t>A random forest is a meta estimator that fits a number of decision tree classifiers on various sub-samples of the dataset and use averaging to improve the predictive accuracy and control over-fitting. The sub-sample size is always the same as the original input sample size but the samples are drawn with replacement if bootstrap=True (default).</a:t>
            </a:r>
            <a:endParaRPr lang="en-US" dirty="0"/>
          </a:p>
        </p:txBody>
      </p:sp>
      <p:pic>
        <p:nvPicPr>
          <p:cNvPr id="5" name="Picture 4"/>
          <p:cNvPicPr>
            <a:picLocks noChangeAspect="1"/>
          </p:cNvPicPr>
          <p:nvPr/>
        </p:nvPicPr>
        <p:blipFill>
          <a:blip r:embed="rId2"/>
          <a:stretch>
            <a:fillRect/>
          </a:stretch>
        </p:blipFill>
        <p:spPr>
          <a:xfrm>
            <a:off x="762000" y="2685738"/>
            <a:ext cx="6591300" cy="3743325"/>
          </a:xfrm>
          <a:prstGeom prst="rect">
            <a:avLst/>
          </a:prstGeom>
        </p:spPr>
      </p:pic>
    </p:spTree>
    <p:extLst>
      <p:ext uri="{BB962C8B-B14F-4D97-AF65-F5344CB8AC3E}">
        <p14:creationId xmlns:p14="http://schemas.microsoft.com/office/powerpoint/2010/main" val="339065578"/>
      </p:ext>
    </p:extLst>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Modeling … Iterative Procedure</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4</a:t>
            </a:fld>
            <a:endParaRPr lang="en-US" altLang="en-US"/>
          </a:p>
        </p:txBody>
      </p:sp>
      <p:sp>
        <p:nvSpPr>
          <p:cNvPr id="5" name="Rounded Rectangle 4"/>
          <p:cNvSpPr/>
          <p:nvPr/>
        </p:nvSpPr>
        <p:spPr>
          <a:xfrm>
            <a:off x="6153668" y="1559670"/>
            <a:ext cx="1728537" cy="5283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What do we want to predict or estimate?</a:t>
            </a:r>
          </a:p>
        </p:txBody>
      </p:sp>
      <p:sp>
        <p:nvSpPr>
          <p:cNvPr id="6" name="Rounded Rectangle 5"/>
          <p:cNvSpPr/>
          <p:nvPr/>
        </p:nvSpPr>
        <p:spPr>
          <a:xfrm>
            <a:off x="6888192" y="2905125"/>
            <a:ext cx="1728537"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What data is available? Is there any data restriction?</a:t>
            </a:r>
          </a:p>
        </p:txBody>
      </p:sp>
      <p:sp>
        <p:nvSpPr>
          <p:cNvPr id="7" name="Rounded Rectangle 6"/>
          <p:cNvSpPr/>
          <p:nvPr/>
        </p:nvSpPr>
        <p:spPr>
          <a:xfrm>
            <a:off x="6531634" y="4821463"/>
            <a:ext cx="1774166"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Are there any anomalies/outliers/ missing/imbalance?</a:t>
            </a:r>
          </a:p>
        </p:txBody>
      </p:sp>
      <p:sp>
        <p:nvSpPr>
          <p:cNvPr id="8" name="Rounded Rectangle 7"/>
          <p:cNvSpPr/>
          <p:nvPr/>
        </p:nvSpPr>
        <p:spPr>
          <a:xfrm>
            <a:off x="3153333" y="5824731"/>
            <a:ext cx="3414462" cy="51263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How to put together all data from different sources? Do we need dimension reduction?</a:t>
            </a:r>
          </a:p>
        </p:txBody>
      </p:sp>
      <p:sp>
        <p:nvSpPr>
          <p:cNvPr id="9" name="Rounded Rectangle 8"/>
          <p:cNvSpPr/>
          <p:nvPr/>
        </p:nvSpPr>
        <p:spPr>
          <a:xfrm>
            <a:off x="897856" y="4846219"/>
            <a:ext cx="2109537"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What models should we use to trade-off the complexity and accuracy?</a:t>
            </a:r>
          </a:p>
        </p:txBody>
      </p:sp>
      <p:sp>
        <p:nvSpPr>
          <p:cNvPr id="10" name="Rounded Rectangle 9"/>
          <p:cNvSpPr/>
          <p:nvPr/>
        </p:nvSpPr>
        <p:spPr>
          <a:xfrm>
            <a:off x="510963" y="2920401"/>
            <a:ext cx="2085473"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Are these models accurate and applicable? Does it make sense physically?</a:t>
            </a:r>
          </a:p>
        </p:txBody>
      </p:sp>
      <p:sp>
        <p:nvSpPr>
          <p:cNvPr id="11" name="Rounded Rectangle 10"/>
          <p:cNvSpPr/>
          <p:nvPr/>
        </p:nvSpPr>
        <p:spPr>
          <a:xfrm>
            <a:off x="1371600" y="1490499"/>
            <a:ext cx="2009273"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Are there any roadblocks for application?</a:t>
            </a:r>
          </a:p>
        </p:txBody>
      </p:sp>
      <p:grpSp>
        <p:nvGrpSpPr>
          <p:cNvPr id="14" name="Group 13"/>
          <p:cNvGrpSpPr/>
          <p:nvPr/>
        </p:nvGrpSpPr>
        <p:grpSpPr>
          <a:xfrm>
            <a:off x="1597919" y="1371600"/>
            <a:ext cx="6333169" cy="4649498"/>
            <a:chOff x="1597919" y="1661463"/>
            <a:chExt cx="6333169" cy="4649498"/>
          </a:xfrm>
        </p:grpSpPr>
        <p:graphicFrame>
          <p:nvGraphicFramePr>
            <p:cNvPr id="12" name="Diagram 11"/>
            <p:cNvGraphicFramePr/>
            <p:nvPr>
              <p:extLst/>
            </p:nvPr>
          </p:nvGraphicFramePr>
          <p:xfrm>
            <a:off x="1597919" y="1661463"/>
            <a:ext cx="6333169" cy="4649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nvPr>
          </p:nvGraphicFramePr>
          <p:xfrm>
            <a:off x="3282077" y="2880663"/>
            <a:ext cx="2920474" cy="20944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15" name="Oval 14"/>
          <p:cNvSpPr/>
          <p:nvPr/>
        </p:nvSpPr>
        <p:spPr>
          <a:xfrm>
            <a:off x="4267200" y="3306310"/>
            <a:ext cx="813654" cy="780077"/>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050" dirty="0"/>
              <a:t>Business Value</a:t>
            </a:r>
          </a:p>
        </p:txBody>
      </p:sp>
      <p:sp>
        <p:nvSpPr>
          <p:cNvPr id="16" name="TextBox 15"/>
          <p:cNvSpPr txBox="1"/>
          <p:nvPr/>
        </p:nvSpPr>
        <p:spPr>
          <a:xfrm rot="3973828">
            <a:off x="4741534" y="3301175"/>
            <a:ext cx="970137" cy="338554"/>
          </a:xfrm>
          <a:prstGeom prst="rect">
            <a:avLst/>
          </a:prstGeom>
          <a:noFill/>
        </p:spPr>
        <p:txBody>
          <a:bodyPr wrap="none" rtlCol="0">
            <a:spAutoFit/>
          </a:bodyPr>
          <a:lstStyle/>
          <a:p>
            <a:r>
              <a:rPr lang="en-US" sz="1600" dirty="0">
                <a:solidFill>
                  <a:srgbClr val="FFFF00"/>
                </a:solidFill>
              </a:rPr>
              <a:t>Big Data</a:t>
            </a:r>
          </a:p>
        </p:txBody>
      </p:sp>
      <p:sp>
        <p:nvSpPr>
          <p:cNvPr id="17" name="TextBox 16"/>
          <p:cNvSpPr txBox="1"/>
          <p:nvPr/>
        </p:nvSpPr>
        <p:spPr>
          <a:xfrm rot="18258835">
            <a:off x="3654397" y="3229416"/>
            <a:ext cx="1003801" cy="338554"/>
          </a:xfrm>
          <a:prstGeom prst="rect">
            <a:avLst/>
          </a:prstGeom>
          <a:noFill/>
        </p:spPr>
        <p:txBody>
          <a:bodyPr wrap="none" rtlCol="0">
            <a:spAutoFit/>
          </a:bodyPr>
          <a:lstStyle/>
          <a:p>
            <a:r>
              <a:rPr lang="en-US" sz="1600" dirty="0">
                <a:solidFill>
                  <a:srgbClr val="FFFF00"/>
                </a:solidFill>
              </a:rPr>
              <a:t>Analytics</a:t>
            </a:r>
          </a:p>
        </p:txBody>
      </p:sp>
    </p:spTree>
    <p:extLst>
      <p:ext uri="{BB962C8B-B14F-4D97-AF65-F5344CB8AC3E}">
        <p14:creationId xmlns:p14="http://schemas.microsoft.com/office/powerpoint/2010/main" val="4001756209"/>
      </p:ext>
    </p:extLst>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4" y="314325"/>
            <a:ext cx="7038975" cy="809625"/>
          </a:xfrm>
        </p:spPr>
        <p:txBody>
          <a:bodyPr/>
          <a:lstStyle/>
          <a:p>
            <a:r>
              <a:rPr lang="en-US" b="1" dirty="0"/>
              <a:t>Analytics Techniques</a:t>
            </a:r>
            <a:r>
              <a:rPr lang="en-US" dirty="0"/>
              <a:t> </a:t>
            </a:r>
            <a:br>
              <a:rPr lang="en-US" dirty="0"/>
            </a:br>
            <a:r>
              <a:rPr lang="en-US" dirty="0"/>
              <a:t>…</a:t>
            </a:r>
            <a:r>
              <a:rPr lang="en-US" sz="2000" dirty="0"/>
              <a:t>AI, Machine Learning &amp; Deep Learning</a:t>
            </a:r>
            <a:endParaRPr lang="en-US" sz="2400"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5</a:t>
            </a:fld>
            <a:endParaRPr lang="en-US" altLang="en-US"/>
          </a:p>
        </p:txBody>
      </p:sp>
      <p:pic>
        <p:nvPicPr>
          <p:cNvPr id="4" name="Picture 3"/>
          <p:cNvPicPr>
            <a:picLocks noChangeAspect="1"/>
          </p:cNvPicPr>
          <p:nvPr/>
        </p:nvPicPr>
        <p:blipFill>
          <a:blip r:embed="rId2"/>
          <a:stretch>
            <a:fillRect/>
          </a:stretch>
        </p:blipFill>
        <p:spPr>
          <a:xfrm>
            <a:off x="228600" y="2264718"/>
            <a:ext cx="6667500" cy="3810000"/>
          </a:xfrm>
          <a:prstGeom prst="rect">
            <a:avLst/>
          </a:prstGeom>
        </p:spPr>
      </p:pic>
      <p:sp>
        <p:nvSpPr>
          <p:cNvPr id="5" name="Rectangle 4"/>
          <p:cNvSpPr/>
          <p:nvPr/>
        </p:nvSpPr>
        <p:spPr>
          <a:xfrm>
            <a:off x="4285214" y="6030218"/>
            <a:ext cx="2743200" cy="215444"/>
          </a:xfrm>
          <a:prstGeom prst="rect">
            <a:avLst/>
          </a:prstGeom>
        </p:spPr>
        <p:txBody>
          <a:bodyPr wrap="square">
            <a:spAutoFit/>
          </a:bodyPr>
          <a:lstStyle/>
          <a:p>
            <a:r>
              <a:rPr lang="en-US" sz="800" dirty="0">
                <a:hlinkClick r:id="rId3"/>
              </a:rPr>
              <a:t>http://blog.devitpl.com/learning-machine-learning/</a:t>
            </a:r>
            <a:endParaRPr lang="en-US" sz="800" dirty="0"/>
          </a:p>
        </p:txBody>
      </p:sp>
      <p:sp>
        <p:nvSpPr>
          <p:cNvPr id="6" name="TextBox 5"/>
          <p:cNvSpPr txBox="1"/>
          <p:nvPr/>
        </p:nvSpPr>
        <p:spPr>
          <a:xfrm>
            <a:off x="457200" y="1289730"/>
            <a:ext cx="2675776" cy="707886"/>
          </a:xfrm>
          <a:prstGeom prst="rect">
            <a:avLst/>
          </a:prstGeom>
          <a:noFill/>
        </p:spPr>
        <p:txBody>
          <a:bodyPr wrap="square" rtlCol="0">
            <a:spAutoFit/>
          </a:bodyPr>
          <a:lstStyle/>
          <a:p>
            <a:r>
              <a:rPr lang="en-US" sz="1600" b="1" u="sng" dirty="0"/>
              <a:t>Artificial Intelligence</a:t>
            </a:r>
          </a:p>
          <a:p>
            <a:r>
              <a:rPr lang="en-US" sz="1200" dirty="0"/>
              <a:t>Any technique which enables computers to mimic human behavior</a:t>
            </a:r>
          </a:p>
        </p:txBody>
      </p:sp>
      <p:cxnSp>
        <p:nvCxnSpPr>
          <p:cNvPr id="8" name="Straight Arrow Connector 7"/>
          <p:cNvCxnSpPr/>
          <p:nvPr/>
        </p:nvCxnSpPr>
        <p:spPr>
          <a:xfrm>
            <a:off x="1795088" y="2011948"/>
            <a:ext cx="0" cy="50553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4854" y="1289730"/>
            <a:ext cx="3180797" cy="707886"/>
          </a:xfrm>
          <a:prstGeom prst="rect">
            <a:avLst/>
          </a:prstGeom>
          <a:noFill/>
        </p:spPr>
        <p:txBody>
          <a:bodyPr wrap="square" rtlCol="0">
            <a:spAutoFit/>
          </a:bodyPr>
          <a:lstStyle/>
          <a:p>
            <a:r>
              <a:rPr lang="en-US" sz="1600" b="1" u="sng" dirty="0"/>
              <a:t>Machine Learning</a:t>
            </a:r>
          </a:p>
          <a:p>
            <a:r>
              <a:rPr lang="en-US" sz="1200" dirty="0"/>
              <a:t>Subset of AI techniques which enables machines intelligent</a:t>
            </a:r>
          </a:p>
        </p:txBody>
      </p:sp>
      <p:cxnSp>
        <p:nvCxnSpPr>
          <p:cNvPr id="10" name="Straight Arrow Connector 9"/>
          <p:cNvCxnSpPr/>
          <p:nvPr/>
        </p:nvCxnSpPr>
        <p:spPr>
          <a:xfrm>
            <a:off x="4038600" y="1997616"/>
            <a:ext cx="0" cy="112658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49196" y="3352800"/>
            <a:ext cx="2027273" cy="2277547"/>
          </a:xfrm>
          <a:prstGeom prst="rect">
            <a:avLst/>
          </a:prstGeom>
          <a:noFill/>
        </p:spPr>
        <p:txBody>
          <a:bodyPr wrap="square" rtlCol="0">
            <a:spAutoFit/>
          </a:bodyPr>
          <a:lstStyle/>
          <a:p>
            <a:r>
              <a:rPr lang="en-US" sz="1600" b="1" u="sng" dirty="0"/>
              <a:t>Deep Learning</a:t>
            </a:r>
          </a:p>
          <a:p>
            <a:r>
              <a:rPr lang="en-US" sz="1200" dirty="0"/>
              <a:t>Subset of ML which makes the computation of complicated multi-layer neural networks feasible</a:t>
            </a:r>
          </a:p>
          <a:p>
            <a:endParaRPr lang="en-US" sz="1200" dirty="0"/>
          </a:p>
          <a:p>
            <a:pPr marL="171450" indent="-171450">
              <a:buFont typeface="Arial" panose="020B0604020202020204" pitchFamily="34" charset="0"/>
              <a:buChar char="•"/>
            </a:pPr>
            <a:r>
              <a:rPr lang="en-US" sz="1100" dirty="0">
                <a:solidFill>
                  <a:srgbClr val="990000"/>
                </a:solidFill>
              </a:rPr>
              <a:t>Big Data</a:t>
            </a:r>
          </a:p>
          <a:p>
            <a:pPr marL="171450" indent="-171450">
              <a:buFont typeface="Arial" panose="020B0604020202020204" pitchFamily="34" charset="0"/>
              <a:buChar char="•"/>
            </a:pPr>
            <a:r>
              <a:rPr lang="en-US" sz="1100" dirty="0">
                <a:solidFill>
                  <a:srgbClr val="990000"/>
                </a:solidFill>
              </a:rPr>
              <a:t>Complexity</a:t>
            </a:r>
          </a:p>
          <a:p>
            <a:pPr marL="171450" indent="-171450">
              <a:buFont typeface="Arial" panose="020B0604020202020204" pitchFamily="34" charset="0"/>
              <a:buChar char="•"/>
            </a:pPr>
            <a:r>
              <a:rPr lang="en-US" sz="1100" dirty="0">
                <a:solidFill>
                  <a:srgbClr val="990000"/>
                </a:solidFill>
              </a:rPr>
              <a:t>High Performance Computation</a:t>
            </a:r>
          </a:p>
          <a:p>
            <a:pPr marL="171450" indent="-171450">
              <a:buFont typeface="Arial" panose="020B0604020202020204" pitchFamily="34" charset="0"/>
              <a:buChar char="•"/>
            </a:pPr>
            <a:r>
              <a:rPr lang="en-US" sz="1100" dirty="0">
                <a:solidFill>
                  <a:srgbClr val="990000"/>
                </a:solidFill>
              </a:rPr>
              <a:t>Cloud technology</a:t>
            </a:r>
          </a:p>
          <a:p>
            <a:pPr marL="171450" indent="-171450">
              <a:buFont typeface="Arial" panose="020B0604020202020204" pitchFamily="34" charset="0"/>
              <a:buChar char="•"/>
            </a:pPr>
            <a:r>
              <a:rPr lang="en-US" sz="1100" dirty="0">
                <a:solidFill>
                  <a:srgbClr val="990000"/>
                </a:solidFill>
              </a:rPr>
              <a:t>High speed internet</a:t>
            </a:r>
          </a:p>
        </p:txBody>
      </p:sp>
      <p:cxnSp>
        <p:nvCxnSpPr>
          <p:cNvPr id="14" name="Straight Arrow Connector 13"/>
          <p:cNvCxnSpPr>
            <a:stCxn id="12" idx="1"/>
          </p:cNvCxnSpPr>
          <p:nvPr/>
        </p:nvCxnSpPr>
        <p:spPr>
          <a:xfrm flipH="1">
            <a:off x="6248400" y="4491574"/>
            <a:ext cx="800796" cy="422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Striped Right Arrow 17"/>
          <p:cNvSpPr/>
          <p:nvPr/>
        </p:nvSpPr>
        <p:spPr>
          <a:xfrm>
            <a:off x="228600" y="4724400"/>
            <a:ext cx="6667500" cy="626656"/>
          </a:xfrm>
          <a:prstGeom prst="stripedRightArrow">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Analytics &amp; Data Science</a:t>
            </a:r>
          </a:p>
        </p:txBody>
      </p:sp>
      <p:pic>
        <p:nvPicPr>
          <p:cNvPr id="19" name="Picture 18"/>
          <p:cNvPicPr>
            <a:picLocks noChangeAspect="1"/>
          </p:cNvPicPr>
          <p:nvPr/>
        </p:nvPicPr>
        <p:blipFill>
          <a:blip r:embed="rId4"/>
          <a:stretch>
            <a:fillRect/>
          </a:stretch>
        </p:blipFill>
        <p:spPr>
          <a:xfrm>
            <a:off x="7055651" y="1794080"/>
            <a:ext cx="1924408" cy="953155"/>
          </a:xfrm>
          <a:prstGeom prst="rect">
            <a:avLst/>
          </a:prstGeom>
        </p:spPr>
      </p:pic>
    </p:spTree>
    <p:extLst>
      <p:ext uri="{BB962C8B-B14F-4D97-AF65-F5344CB8AC3E}">
        <p14:creationId xmlns:p14="http://schemas.microsoft.com/office/powerpoint/2010/main" val="4096950337"/>
      </p:ext>
    </p:extLst>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317" y="326795"/>
            <a:ext cx="6934200" cy="785517"/>
          </a:xfrm>
        </p:spPr>
        <p:txBody>
          <a:bodyPr/>
          <a:lstStyle/>
          <a:p>
            <a:r>
              <a:rPr lang="en-US" b="1" dirty="0"/>
              <a:t>Claim AI Scoring</a:t>
            </a:r>
            <a:br>
              <a:rPr lang="en-US" dirty="0"/>
            </a:br>
            <a:r>
              <a:rPr lang="en-US" sz="2400" dirty="0"/>
              <a:t> </a:t>
            </a:r>
            <a:r>
              <a:rPr lang="en-US" sz="2000" b="1" dirty="0">
                <a:latin typeface="Calibri" panose="020F0502020204030204" pitchFamily="34" charset="0"/>
              </a:rPr>
              <a:t>Improve Claim Process Speed and Accuracy</a:t>
            </a:r>
            <a:endParaRPr lang="en-US" sz="2400" dirty="0"/>
          </a:p>
        </p:txBody>
      </p:sp>
      <p:sp>
        <p:nvSpPr>
          <p:cNvPr id="3" name="Footer Placeholder 2"/>
          <p:cNvSpPr>
            <a:spLocks noGrp="1"/>
          </p:cNvSpPr>
          <p:nvPr>
            <p:ph type="ftr" sz="quarter" idx="10"/>
          </p:nvPr>
        </p:nvSpPr>
        <p:spPr>
          <a:xfrm>
            <a:off x="6449734" y="6515100"/>
            <a:ext cx="2322952" cy="292100"/>
          </a:xfrm>
        </p:spPr>
        <p:txBody>
          <a:bodyPr/>
          <a:lstStyle/>
          <a:p>
            <a:r>
              <a:rPr lang="en-US" dirty="0"/>
              <a:t>Mohawk Industries and IBM Confidential</a:t>
            </a:r>
          </a:p>
        </p:txBody>
      </p:sp>
      <p:sp>
        <p:nvSpPr>
          <p:cNvPr id="4" name="Rectangle 4"/>
          <p:cNvSpPr txBox="1">
            <a:spLocks noChangeArrowheads="1"/>
          </p:cNvSpPr>
          <p:nvPr/>
        </p:nvSpPr>
        <p:spPr bwMode="auto">
          <a:xfrm>
            <a:off x="238846" y="1273609"/>
            <a:ext cx="531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lvl1pPr algn="l" rtl="0" eaLnBrk="0" fontAlgn="base" hangingPunct="0">
              <a:spcBef>
                <a:spcPct val="0"/>
              </a:spcBef>
              <a:spcAft>
                <a:spcPct val="0"/>
              </a:spcAft>
              <a:defRPr sz="2200" kern="1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panose="020B0604020202020204" pitchFamily="34" charset="0"/>
              </a:defRPr>
            </a:lvl2pPr>
            <a:lvl3pPr algn="l" rtl="0" eaLnBrk="0" fontAlgn="base" hangingPunct="0">
              <a:spcBef>
                <a:spcPct val="0"/>
              </a:spcBef>
              <a:spcAft>
                <a:spcPct val="0"/>
              </a:spcAft>
              <a:defRPr sz="2200">
                <a:solidFill>
                  <a:schemeClr val="tx1"/>
                </a:solidFill>
                <a:latin typeface="Arial" panose="020B0604020202020204" pitchFamily="34" charset="0"/>
              </a:defRPr>
            </a:lvl3pPr>
            <a:lvl4pPr algn="l" rtl="0" eaLnBrk="0" fontAlgn="base" hangingPunct="0">
              <a:spcBef>
                <a:spcPct val="0"/>
              </a:spcBef>
              <a:spcAft>
                <a:spcPct val="0"/>
              </a:spcAft>
              <a:defRPr sz="2200">
                <a:solidFill>
                  <a:schemeClr val="tx1"/>
                </a:solidFill>
                <a:latin typeface="Arial" panose="020B0604020202020204" pitchFamily="34" charset="0"/>
              </a:defRPr>
            </a:lvl4pPr>
            <a:lvl5pPr algn="l" rtl="0" eaLnBrk="0" fontAlgn="base" hangingPunct="0">
              <a:spcBef>
                <a:spcPct val="0"/>
              </a:spcBef>
              <a:spcAft>
                <a:spcPct val="0"/>
              </a:spcAft>
              <a:defRPr sz="2200">
                <a:solidFill>
                  <a:schemeClr val="tx1"/>
                </a:solidFill>
                <a:latin typeface="Arial" panose="020B0604020202020204" pitchFamily="34" charset="0"/>
              </a:defRPr>
            </a:lvl5pPr>
            <a:lvl6pPr marL="457200" algn="l" rtl="0" fontAlgn="base">
              <a:spcBef>
                <a:spcPct val="0"/>
              </a:spcBef>
              <a:spcAft>
                <a:spcPct val="0"/>
              </a:spcAft>
              <a:defRPr sz="2200">
                <a:solidFill>
                  <a:schemeClr val="tx1"/>
                </a:solidFill>
                <a:latin typeface="Arial" panose="020B0604020202020204" pitchFamily="34" charset="0"/>
              </a:defRPr>
            </a:lvl6pPr>
            <a:lvl7pPr marL="914400" algn="l" rtl="0" fontAlgn="base">
              <a:spcBef>
                <a:spcPct val="0"/>
              </a:spcBef>
              <a:spcAft>
                <a:spcPct val="0"/>
              </a:spcAft>
              <a:defRPr sz="2200">
                <a:solidFill>
                  <a:schemeClr val="tx1"/>
                </a:solidFill>
                <a:latin typeface="Arial" panose="020B0604020202020204" pitchFamily="34" charset="0"/>
              </a:defRPr>
            </a:lvl7pPr>
            <a:lvl8pPr marL="1371600" algn="l" rtl="0" fontAlgn="base">
              <a:spcBef>
                <a:spcPct val="0"/>
              </a:spcBef>
              <a:spcAft>
                <a:spcPct val="0"/>
              </a:spcAft>
              <a:defRPr sz="2200">
                <a:solidFill>
                  <a:schemeClr val="tx1"/>
                </a:solidFill>
                <a:latin typeface="Arial" panose="020B0604020202020204" pitchFamily="34" charset="0"/>
              </a:defRPr>
            </a:lvl8pPr>
            <a:lvl9pPr marL="1828800" algn="l" rtl="0" fontAlgn="base">
              <a:spcBef>
                <a:spcPct val="0"/>
              </a:spcBef>
              <a:spcAft>
                <a:spcPct val="0"/>
              </a:spcAft>
              <a:defRPr sz="2200">
                <a:solidFill>
                  <a:schemeClr val="tx1"/>
                </a:solidFill>
                <a:latin typeface="Arial" panose="020B0604020202020204" pitchFamily="34" charset="0"/>
              </a:defRPr>
            </a:lvl9pPr>
          </a:lstStyle>
          <a:p>
            <a:pPr eaLnBrk="1" hangingPunct="1">
              <a:tabLst>
                <a:tab pos="0" algn="l"/>
                <a:tab pos="251811" algn="l"/>
                <a:tab pos="504515" algn="l"/>
                <a:tab pos="757219" algn="l"/>
                <a:tab pos="1009923" algn="l"/>
                <a:tab pos="1262627" algn="l"/>
                <a:tab pos="1515330" algn="l"/>
                <a:tab pos="1768035" algn="l"/>
                <a:tab pos="2020739" algn="l"/>
                <a:tab pos="2273441" algn="l"/>
                <a:tab pos="2526146" algn="l"/>
                <a:tab pos="2778850" algn="l"/>
                <a:tab pos="3031553" algn="l"/>
                <a:tab pos="3284257" algn="l"/>
                <a:tab pos="3536962" algn="l"/>
                <a:tab pos="3789665" algn="l"/>
                <a:tab pos="4042369" algn="l"/>
                <a:tab pos="4295072" algn="l"/>
                <a:tab pos="4547777" algn="l"/>
                <a:tab pos="4800480" algn="l"/>
                <a:tab pos="5053184" algn="l"/>
              </a:tabLst>
              <a:defRPr/>
            </a:pPr>
            <a:endParaRPr kumimoji="1" lang="en-US" sz="1125" b="1" dirty="0">
              <a:solidFill>
                <a:srgbClr val="003F69"/>
              </a:solidFill>
              <a:ea typeface="ＭＳ Ｐゴシック" panose="020B0600070205080204" pitchFamily="34" charset="-128"/>
              <a:cs typeface="+mn-cs"/>
            </a:endParaRPr>
          </a:p>
        </p:txBody>
      </p:sp>
      <p:graphicFrame>
        <p:nvGraphicFramePr>
          <p:cNvPr id="5" name="Group 37"/>
          <p:cNvGraphicFramePr>
            <a:graphicFrameLocks noGrp="1"/>
          </p:cNvGraphicFramePr>
          <p:nvPr>
            <p:extLst>
              <p:ext uri="{D42A27DB-BD31-4B8C-83A1-F6EECF244321}">
                <p14:modId xmlns:p14="http://schemas.microsoft.com/office/powerpoint/2010/main" val="1950442414"/>
              </p:ext>
            </p:extLst>
          </p:nvPr>
        </p:nvGraphicFramePr>
        <p:xfrm>
          <a:off x="40541" y="2612571"/>
          <a:ext cx="9027260" cy="3114033"/>
        </p:xfrm>
        <a:graphic>
          <a:graphicData uri="http://schemas.openxmlformats.org/drawingml/2006/table">
            <a:tbl>
              <a:tblPr/>
              <a:tblGrid>
                <a:gridCol w="3916760">
                  <a:extLst>
                    <a:ext uri="{9D8B030D-6E8A-4147-A177-3AD203B41FA5}">
                      <a16:colId xmlns:a16="http://schemas.microsoft.com/office/drawing/2014/main" val="20000"/>
                    </a:ext>
                  </a:extLst>
                </a:gridCol>
                <a:gridCol w="5110500">
                  <a:extLst>
                    <a:ext uri="{9D8B030D-6E8A-4147-A177-3AD203B41FA5}">
                      <a16:colId xmlns:a16="http://schemas.microsoft.com/office/drawing/2014/main" val="20001"/>
                    </a:ext>
                  </a:extLst>
                </a:gridCol>
              </a:tblGrid>
              <a:tr h="21746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Current Challenges</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Analytics Insights &amp; Solution Approach</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extLst>
                  <a:ext uri="{0D108BD9-81ED-4DB2-BD59-A6C34878D82A}">
                    <a16:rowId xmlns:a16="http://schemas.microsoft.com/office/drawing/2014/main" val="10000"/>
                  </a:ext>
                </a:extLst>
              </a:tr>
              <a:tr h="2894943">
                <a:tc>
                  <a:txBody>
                    <a:bodyPr/>
                    <a:lstStyle/>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100% of claims submitted require manual evaluation and high percentage of them require further inspection before decision is made</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Claim analysis reps spend a lot of time in navigating across multiple systems with incomplete information to investigate factors that determine validity of a claim</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Incorrect classification on a claim causing both unnecessary spend and efforts and impacting customer satisfaction</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Back log in claim processing due to need of manual evaluation in all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Insights: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Identify customer, product, manufacturing process attributes that are predictors of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Provide timely and simple recommendation score on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Identify shifts in production variables over time</a:t>
                      </a:r>
                    </a:p>
                    <a:p>
                      <a:pPr marL="0" marR="0" lvl="0" indent="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Potential modeling approach:</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Propensity of false claims based on product and customer data, physical inspection is required.  </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Propensity of valid claims with auto approval potential.   </a:t>
                      </a:r>
                    </a:p>
                    <a:p>
                      <a:pPr marL="0" marR="0" lvl="0" indent="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Impact on current processes: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Reduce yearly claim spend with more insightful analysis on products, customers, and manufacturing history attributes while improving customer service through more timely processing of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Reduce spend on claim processing with more accuracy, effectiveness and efficiency</a:t>
                      </a: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37"/>
          <p:cNvGraphicFramePr>
            <a:graphicFrameLocks noGrp="1"/>
          </p:cNvGraphicFramePr>
          <p:nvPr>
            <p:extLst>
              <p:ext uri="{D42A27DB-BD31-4B8C-83A1-F6EECF244321}">
                <p14:modId xmlns:p14="http://schemas.microsoft.com/office/powerpoint/2010/main" val="2213643378"/>
              </p:ext>
            </p:extLst>
          </p:nvPr>
        </p:nvGraphicFramePr>
        <p:xfrm>
          <a:off x="67568" y="1137225"/>
          <a:ext cx="9000234" cy="1072575"/>
        </p:xfrm>
        <a:graphic>
          <a:graphicData uri="http://schemas.openxmlformats.org/drawingml/2006/table">
            <a:tbl>
              <a:tblPr/>
              <a:tblGrid>
                <a:gridCol w="1631379">
                  <a:extLst>
                    <a:ext uri="{9D8B030D-6E8A-4147-A177-3AD203B41FA5}">
                      <a16:colId xmlns:a16="http://schemas.microsoft.com/office/drawing/2014/main" val="20000"/>
                    </a:ext>
                  </a:extLst>
                </a:gridCol>
                <a:gridCol w="7368855">
                  <a:extLst>
                    <a:ext uri="{9D8B030D-6E8A-4147-A177-3AD203B41FA5}">
                      <a16:colId xmlns:a16="http://schemas.microsoft.com/office/drawing/2014/main" val="20001"/>
                    </a:ext>
                  </a:extLst>
                </a:gridCol>
              </a:tblGrid>
              <a:tr h="524109">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Business Objective </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kumimoji="0" lang="en-US" sz="1100" b="0" i="0" u="none" strike="noStrike" kern="1200" cap="none" normalizeH="0" baseline="0" dirty="0">
                          <a:ln>
                            <a:noFill/>
                          </a:ln>
                          <a:solidFill>
                            <a:schemeClr val="tx1"/>
                          </a:solidFill>
                          <a:effectLst/>
                          <a:latin typeface="+mn-lt"/>
                          <a:ea typeface="+mn-ea"/>
                          <a:cs typeface="Arial" charset="0"/>
                        </a:rPr>
                        <a:t>Improve claim processing speed and accuracy, reduce cost of claims and improve customer satisfaction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46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Use Case Capability Description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lang="en-US" sz="1100" b="0" i="0" u="none" strike="noStrike" baseline="0" dirty="0">
                          <a:latin typeface="+mn-lt"/>
                          <a:cs typeface="Arial" panose="020B0604020202020204" pitchFamily="34" charset="0"/>
                        </a:rPr>
                        <a:t>Develop claim recommendation score to identify potential predictors of claims.  Recommendation engine is based on customer claim history, claim to sales %, product and product claim history. </a:t>
                      </a:r>
                      <a:endParaRPr kumimoji="0" lang="en-US" sz="1100" b="0" i="0" u="none" strike="noStrike" kern="1200" cap="none" normalizeH="0" baseline="0" dirty="0">
                        <a:ln>
                          <a:noFill/>
                        </a:ln>
                        <a:solidFill>
                          <a:schemeClr val="tx1"/>
                        </a:solidFill>
                        <a:effectLst/>
                        <a:latin typeface="+mn-lt"/>
                        <a:ea typeface="+mn-ea"/>
                        <a:cs typeface="Arial" panose="020B0604020202020204" pitchFamily="34" charset="0"/>
                      </a:endParaRP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37"/>
          <p:cNvGraphicFramePr>
            <a:graphicFrameLocks noGrp="1"/>
          </p:cNvGraphicFramePr>
          <p:nvPr>
            <p:extLst/>
          </p:nvPr>
        </p:nvGraphicFramePr>
        <p:xfrm>
          <a:off x="4389088" y="2234713"/>
          <a:ext cx="4678711" cy="356087"/>
        </p:xfrm>
        <a:graphic>
          <a:graphicData uri="http://schemas.openxmlformats.org/drawingml/2006/table">
            <a:tbl>
              <a:tblPr/>
              <a:tblGrid>
                <a:gridCol w="1491016">
                  <a:extLst>
                    <a:ext uri="{9D8B030D-6E8A-4147-A177-3AD203B41FA5}">
                      <a16:colId xmlns:a16="http://schemas.microsoft.com/office/drawing/2014/main" val="20000"/>
                    </a:ext>
                  </a:extLst>
                </a:gridCol>
                <a:gridCol w="3187695">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Value Drivers</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91440" marR="0" lvl="0" indent="-91440" algn="l" defTabSz="914400" rtl="0" eaLnBrk="0" fontAlgn="base" latinLnBrk="0" hangingPunct="0">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mn-lt"/>
                          <a:cs typeface="Arial" charset="0"/>
                        </a:rPr>
                        <a:t>Costs –  Claims spending</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37"/>
          <p:cNvGraphicFramePr>
            <a:graphicFrameLocks noGrp="1"/>
          </p:cNvGraphicFramePr>
          <p:nvPr>
            <p:extLst>
              <p:ext uri="{D42A27DB-BD31-4B8C-83A1-F6EECF244321}">
                <p14:modId xmlns:p14="http://schemas.microsoft.com/office/powerpoint/2010/main" val="771473145"/>
              </p:ext>
            </p:extLst>
          </p:nvPr>
        </p:nvGraphicFramePr>
        <p:xfrm>
          <a:off x="76200" y="2234713"/>
          <a:ext cx="4281330" cy="356087"/>
        </p:xfrm>
        <a:graphic>
          <a:graphicData uri="http://schemas.openxmlformats.org/drawingml/2006/table">
            <a:tbl>
              <a:tblPr/>
              <a:tblGrid>
                <a:gridCol w="1640943">
                  <a:extLst>
                    <a:ext uri="{9D8B030D-6E8A-4147-A177-3AD203B41FA5}">
                      <a16:colId xmlns:a16="http://schemas.microsoft.com/office/drawing/2014/main" val="20000"/>
                    </a:ext>
                  </a:extLst>
                </a:gridCol>
                <a:gridCol w="2640387">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Use Case Sponsor</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tx1"/>
                          </a:solidFill>
                          <a:effectLst/>
                          <a:latin typeface="+mn-lt"/>
                          <a:cs typeface="Arial" charset="0"/>
                        </a:rPr>
                        <a:t>Claim Analysis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1" name="Group 37"/>
          <p:cNvGraphicFramePr>
            <a:graphicFrameLocks noGrp="1"/>
          </p:cNvGraphicFramePr>
          <p:nvPr>
            <p:extLst>
              <p:ext uri="{D42A27DB-BD31-4B8C-83A1-F6EECF244321}">
                <p14:modId xmlns:p14="http://schemas.microsoft.com/office/powerpoint/2010/main" val="1439026131"/>
              </p:ext>
            </p:extLst>
          </p:nvPr>
        </p:nvGraphicFramePr>
        <p:xfrm>
          <a:off x="76200" y="5824645"/>
          <a:ext cx="9023904" cy="554314"/>
        </p:xfrm>
        <a:graphic>
          <a:graphicData uri="http://schemas.openxmlformats.org/drawingml/2006/table">
            <a:tbl>
              <a:tblPr/>
              <a:tblGrid>
                <a:gridCol w="1339695">
                  <a:extLst>
                    <a:ext uri="{9D8B030D-6E8A-4147-A177-3AD203B41FA5}">
                      <a16:colId xmlns:a16="http://schemas.microsoft.com/office/drawing/2014/main" val="20000"/>
                    </a:ext>
                  </a:extLst>
                </a:gridCol>
                <a:gridCol w="7684209">
                  <a:extLst>
                    <a:ext uri="{9D8B030D-6E8A-4147-A177-3AD203B41FA5}">
                      <a16:colId xmlns:a16="http://schemas.microsoft.com/office/drawing/2014/main" val="20001"/>
                    </a:ext>
                  </a:extLst>
                </a:gridCol>
              </a:tblGrid>
              <a:tr h="52712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Data Sources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Customer Sales, Customer claims</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Product profile, Product sales and claim history</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rgbClr val="275AD5"/>
                          </a:solidFill>
                          <a:effectLst/>
                          <a:latin typeface="+mn-lt"/>
                          <a:cs typeface="Arial" charset="0"/>
                        </a:rPr>
                        <a:t>Manufacturing profile</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64677"/>
      </p:ext>
    </p:extLst>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65000"/>
                    <a:lumOff val="35000"/>
                  </a:schemeClr>
                </a:solidFill>
                <a:latin typeface="Calibri Light" panose="020F0302020204030204" pitchFamily="34" charset="0"/>
                <a:ea typeface="微软雅黑" panose="020B0503020204020204" pitchFamily="34" charset="-122"/>
                <a:cs typeface="Calibri Light" panose="020F0302020204030204" pitchFamily="34" charset="0"/>
              </a:rPr>
              <a:t>Claim AI Scoring - Overview</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7</a:t>
            </a:fld>
            <a:endParaRPr lang="en-US" altLang="en-US"/>
          </a:p>
        </p:txBody>
      </p:sp>
      <p:cxnSp>
        <p:nvCxnSpPr>
          <p:cNvPr id="5" name="Straight Connector 4"/>
          <p:cNvCxnSpPr/>
          <p:nvPr/>
        </p:nvCxnSpPr>
        <p:spPr>
          <a:xfrm flipV="1">
            <a:off x="0" y="3924883"/>
            <a:ext cx="914400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1357312"/>
            <a:ext cx="0" cy="4972050"/>
          </a:xfrm>
          <a:prstGeom prst="line">
            <a:avLst/>
          </a:prstGeom>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92225"/>
            <a:ext cx="4038600" cy="3841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11"/>
          <p:cNvSpPr/>
          <p:nvPr/>
        </p:nvSpPr>
        <p:spPr>
          <a:xfrm>
            <a:off x="4953000" y="1290072"/>
            <a:ext cx="4038600" cy="386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Method/Procedure</a:t>
            </a:r>
          </a:p>
        </p:txBody>
      </p:sp>
      <p:sp>
        <p:nvSpPr>
          <p:cNvPr id="13" name="Rectangle 12"/>
          <p:cNvSpPr/>
          <p:nvPr/>
        </p:nvSpPr>
        <p:spPr>
          <a:xfrm>
            <a:off x="2286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Results/Impacts</a:t>
            </a:r>
          </a:p>
        </p:txBody>
      </p:sp>
      <p:sp>
        <p:nvSpPr>
          <p:cNvPr id="14" name="Rectangle 13"/>
          <p:cNvSpPr/>
          <p:nvPr/>
        </p:nvSpPr>
        <p:spPr>
          <a:xfrm>
            <a:off x="49530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TextBox 14"/>
          <p:cNvSpPr txBox="1"/>
          <p:nvPr/>
        </p:nvSpPr>
        <p:spPr>
          <a:xfrm>
            <a:off x="263505" y="1728788"/>
            <a:ext cx="4225236"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Modeling data: Jan 2017 - Feb, 2018</a:t>
            </a:r>
          </a:p>
          <a:p>
            <a:pPr marL="285750" indent="-285750">
              <a:buFont typeface="Wingdings" panose="05000000000000000000" pitchFamily="2" charset="2"/>
              <a:buChar char="ü"/>
            </a:pPr>
            <a:r>
              <a:rPr lang="en-US" sz="1400" dirty="0"/>
              <a:t>Customer + Product +</a:t>
            </a:r>
            <a:r>
              <a:rPr lang="en-US" sz="1400" b="1" dirty="0">
                <a:solidFill>
                  <a:srgbClr val="FF0000"/>
                </a:solidFill>
              </a:rPr>
              <a:t> Roll</a:t>
            </a:r>
          </a:p>
          <a:p>
            <a:pPr marL="285750" indent="-285750">
              <a:buFont typeface="Wingdings" panose="05000000000000000000" pitchFamily="2" charset="2"/>
              <a:buChar char="ü"/>
            </a:pPr>
            <a:r>
              <a:rPr lang="en-US" sz="1400" dirty="0"/>
              <a:t>12 input factors</a:t>
            </a:r>
            <a:endParaRPr lang="en-US" sz="1400" b="1" dirty="0">
              <a:solidFill>
                <a:srgbClr val="FF0000"/>
              </a:solidFill>
            </a:endParaRPr>
          </a:p>
          <a:p>
            <a:pPr marL="285750" indent="-285750">
              <a:buFont typeface="Wingdings" panose="05000000000000000000" pitchFamily="2" charset="2"/>
              <a:buChar char="ü"/>
            </a:pPr>
            <a:r>
              <a:rPr lang="en-US" sz="1400" dirty="0"/>
              <a:t>30,128 customer records for modeling</a:t>
            </a:r>
          </a:p>
          <a:p>
            <a:pPr marL="285750" indent="-285750">
              <a:buFont typeface="Wingdings" panose="05000000000000000000" pitchFamily="2" charset="2"/>
              <a:buChar char="ü"/>
            </a:pPr>
            <a:r>
              <a:rPr lang="en-US" sz="1400" dirty="0"/>
              <a:t>Only claims related to quality</a:t>
            </a:r>
          </a:p>
          <a:p>
            <a:pPr marL="285750" indent="-285750">
              <a:buFont typeface="Wingdings" panose="05000000000000000000" pitchFamily="2" charset="2"/>
              <a:buChar char="ü"/>
            </a:pPr>
            <a:r>
              <a:rPr lang="en-US" sz="1400" dirty="0"/>
              <a:t>Paid vs. Declined Claims = 71%: 29%</a:t>
            </a:r>
          </a:p>
        </p:txBody>
      </p:sp>
      <p:grpSp>
        <p:nvGrpSpPr>
          <p:cNvPr id="19" name="Group 13"/>
          <p:cNvGrpSpPr>
            <a:grpSpLocks noChangeAspect="1"/>
          </p:cNvGrpSpPr>
          <p:nvPr/>
        </p:nvGrpSpPr>
        <p:grpSpPr bwMode="auto">
          <a:xfrm>
            <a:off x="5613400" y="1309353"/>
            <a:ext cx="342900" cy="344487"/>
            <a:chOff x="9270119" y="3062028"/>
            <a:chExt cx="1225936" cy="1229246"/>
          </a:xfrm>
        </p:grpSpPr>
        <p:sp>
          <p:nvSpPr>
            <p:cNvPr id="20" name="Oval 32"/>
            <p:cNvSpPr>
              <a:spLocks noChangeArrowheads="1"/>
            </p:cNvSpPr>
            <p:nvPr/>
          </p:nvSpPr>
          <p:spPr bwMode="auto">
            <a:xfrm>
              <a:off x="9270119" y="3062028"/>
              <a:ext cx="1225936" cy="1229246"/>
            </a:xfrm>
            <a:prstGeom prst="ellipse">
              <a:avLst/>
            </a:prstGeom>
            <a:solidFill>
              <a:schemeClr val="tx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0" rIns="34280" anchor="ctr"/>
            <a:lstStyle>
              <a:lvl1pPr defTabSz="342900">
                <a:spcBef>
                  <a:spcPts val="600"/>
                </a:spcBef>
                <a:spcAft>
                  <a:spcPts val="600"/>
                </a:spcAft>
                <a:buClr>
                  <a:srgbClr val="C00000"/>
                </a:buClr>
                <a:defRPr sz="2000" b="1">
                  <a:solidFill>
                    <a:srgbClr val="4A452A"/>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indent="-176213" defTabSz="342900">
                <a:spcBef>
                  <a:spcPts val="300"/>
                </a:spcBef>
                <a:spcAft>
                  <a:spcPts val="600"/>
                </a:spcAft>
                <a:buClr>
                  <a:srgbClr val="376092"/>
                </a:buClr>
                <a:buFont typeface="Wingdings" panose="05000000000000000000" pitchFamily="2" charset="2"/>
                <a:buChar char="§"/>
                <a:defRPr>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2pPr>
              <a:lvl3pPr indent="-173038" defTabSz="342900">
                <a:spcBef>
                  <a:spcPts val="300"/>
                </a:spcBef>
                <a:spcAft>
                  <a:spcPts val="300"/>
                </a:spcAft>
                <a:buClr>
                  <a:srgbClr val="376092"/>
                </a:buClr>
                <a:buFont typeface="Wingdings" panose="05000000000000000000" pitchFamily="2" charset="2"/>
                <a:buChar char="§"/>
                <a:defRPr sz="14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3pPr>
              <a:lvl4pPr indent="-168275"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4pPr>
              <a:lvl5pPr indent="-165100"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5pPr>
              <a:lvl6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6pPr>
              <a:lvl7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7pPr>
              <a:lvl8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8pPr>
              <a:lvl9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ClrTx/>
              </a:pPr>
              <a:endParaRPr lang="en-US" altLang="en-US" sz="1200" b="0">
                <a:solidFill>
                  <a:srgbClr val="FFFFFF"/>
                </a:solidFill>
                <a:latin typeface="Calibri" panose="020F0502020204030204" pitchFamily="34" charset="0"/>
              </a:endParaRPr>
            </a:p>
          </p:txBody>
        </p:sp>
        <p:pic>
          <p:nvPicPr>
            <p:cNvPr id="21" name="Picture 33" descr="Tools-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2079" y="3291514"/>
              <a:ext cx="842016" cy="77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4"/>
          <p:cNvGrpSpPr>
            <a:grpSpLocks/>
          </p:cNvGrpSpPr>
          <p:nvPr/>
        </p:nvGrpSpPr>
        <p:grpSpPr bwMode="auto">
          <a:xfrm>
            <a:off x="946150" y="1312862"/>
            <a:ext cx="342900" cy="342900"/>
            <a:chOff x="949501" y="3163493"/>
            <a:chExt cx="729221" cy="727472"/>
          </a:xfrm>
        </p:grpSpPr>
        <p:sp>
          <p:nvSpPr>
            <p:cNvPr id="23" name="Oval 22"/>
            <p:cNvSpPr>
              <a:spLocks noChangeArrowheads="1"/>
            </p:cNvSpPr>
            <p:nvPr/>
          </p:nvSpPr>
          <p:spPr bwMode="auto">
            <a:xfrm>
              <a:off x="949501" y="3163493"/>
              <a:ext cx="729221" cy="727472"/>
            </a:xfrm>
            <a:prstGeom prst="ellipse">
              <a:avLst/>
            </a:prstGeom>
            <a:solidFill>
              <a:srgbClr val="005CB9"/>
            </a:solidFill>
            <a:ln w="15875">
              <a:noFill/>
              <a:round/>
              <a:headEnd/>
              <a:tailEnd/>
            </a:ln>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4" name="Freeform 23"/>
            <p:cNvSpPr>
              <a:spLocks noEditPoints="1"/>
            </p:cNvSpPr>
            <p:nvPr/>
          </p:nvSpPr>
          <p:spPr bwMode="auto">
            <a:xfrm>
              <a:off x="1074415" y="3257795"/>
              <a:ext cx="479395" cy="542235"/>
            </a:xfrm>
            <a:custGeom>
              <a:avLst/>
              <a:gdLst>
                <a:gd name="T0" fmla="*/ 274 w 548"/>
                <a:gd name="T1" fmla="*/ 0 h 621"/>
                <a:gd name="T2" fmla="*/ 0 w 548"/>
                <a:gd name="T3" fmla="*/ 158 h 621"/>
                <a:gd name="T4" fmla="*/ 0 w 548"/>
                <a:gd name="T5" fmla="*/ 468 h 621"/>
                <a:gd name="T6" fmla="*/ 277 w 548"/>
                <a:gd name="T7" fmla="*/ 621 h 621"/>
                <a:gd name="T8" fmla="*/ 548 w 548"/>
                <a:gd name="T9" fmla="*/ 470 h 621"/>
                <a:gd name="T10" fmla="*/ 548 w 548"/>
                <a:gd name="T11" fmla="*/ 158 h 621"/>
                <a:gd name="T12" fmla="*/ 274 w 548"/>
                <a:gd name="T13" fmla="*/ 0 h 621"/>
                <a:gd name="T14" fmla="*/ 536 w 548"/>
                <a:gd name="T15" fmla="*/ 463 h 621"/>
                <a:gd name="T16" fmla="*/ 277 w 548"/>
                <a:gd name="T17" fmla="*/ 607 h 621"/>
                <a:gd name="T18" fmla="*/ 12 w 548"/>
                <a:gd name="T19" fmla="*/ 460 h 621"/>
                <a:gd name="T20" fmla="*/ 12 w 548"/>
                <a:gd name="T21" fmla="*/ 165 h 621"/>
                <a:gd name="T22" fmla="*/ 274 w 548"/>
                <a:gd name="T23" fmla="*/ 12 h 621"/>
                <a:gd name="T24" fmla="*/ 536 w 548"/>
                <a:gd name="T25" fmla="*/ 165 h 621"/>
                <a:gd name="T26" fmla="*/ 536 w 548"/>
                <a:gd name="T27" fmla="*/ 46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621">
                  <a:moveTo>
                    <a:pt x="274" y="0"/>
                  </a:moveTo>
                  <a:lnTo>
                    <a:pt x="0" y="158"/>
                  </a:lnTo>
                  <a:lnTo>
                    <a:pt x="0" y="468"/>
                  </a:lnTo>
                  <a:lnTo>
                    <a:pt x="277" y="621"/>
                  </a:lnTo>
                  <a:lnTo>
                    <a:pt x="548" y="470"/>
                  </a:lnTo>
                  <a:lnTo>
                    <a:pt x="548" y="158"/>
                  </a:lnTo>
                  <a:lnTo>
                    <a:pt x="274" y="0"/>
                  </a:lnTo>
                  <a:close/>
                  <a:moveTo>
                    <a:pt x="536" y="463"/>
                  </a:moveTo>
                  <a:lnTo>
                    <a:pt x="277" y="607"/>
                  </a:lnTo>
                  <a:lnTo>
                    <a:pt x="12" y="460"/>
                  </a:lnTo>
                  <a:lnTo>
                    <a:pt x="12" y="165"/>
                  </a:lnTo>
                  <a:lnTo>
                    <a:pt x="274" y="12"/>
                  </a:lnTo>
                  <a:lnTo>
                    <a:pt x="536" y="165"/>
                  </a:lnTo>
                  <a:lnTo>
                    <a:pt x="536" y="4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5" name="Freeform 24"/>
            <p:cNvSpPr>
              <a:spLocks noEditPoints="1"/>
            </p:cNvSpPr>
            <p:nvPr/>
          </p:nvSpPr>
          <p:spPr bwMode="auto">
            <a:xfrm>
              <a:off x="1114927" y="3301577"/>
              <a:ext cx="401746" cy="454671"/>
            </a:xfrm>
            <a:custGeom>
              <a:avLst/>
              <a:gdLst>
                <a:gd name="T0" fmla="*/ 0 w 459"/>
                <a:gd name="T1" fmla="*/ 392 h 519"/>
                <a:gd name="T2" fmla="*/ 232 w 459"/>
                <a:gd name="T3" fmla="*/ 519 h 519"/>
                <a:gd name="T4" fmla="*/ 459 w 459"/>
                <a:gd name="T5" fmla="*/ 394 h 519"/>
                <a:gd name="T6" fmla="*/ 459 w 459"/>
                <a:gd name="T7" fmla="*/ 132 h 519"/>
                <a:gd name="T8" fmla="*/ 230 w 459"/>
                <a:gd name="T9" fmla="*/ 0 h 519"/>
                <a:gd name="T10" fmla="*/ 0 w 459"/>
                <a:gd name="T11" fmla="*/ 132 h 519"/>
                <a:gd name="T12" fmla="*/ 0 w 459"/>
                <a:gd name="T13" fmla="*/ 392 h 519"/>
                <a:gd name="T14" fmla="*/ 12 w 459"/>
                <a:gd name="T15" fmla="*/ 139 h 519"/>
                <a:gd name="T16" fmla="*/ 230 w 459"/>
                <a:gd name="T17" fmla="*/ 12 h 519"/>
                <a:gd name="T18" fmla="*/ 447 w 459"/>
                <a:gd name="T19" fmla="*/ 139 h 519"/>
                <a:gd name="T20" fmla="*/ 447 w 459"/>
                <a:gd name="T21" fmla="*/ 387 h 519"/>
                <a:gd name="T22" fmla="*/ 232 w 459"/>
                <a:gd name="T23" fmla="*/ 505 h 519"/>
                <a:gd name="T24" fmla="*/ 12 w 459"/>
                <a:gd name="T25" fmla="*/ 385 h 519"/>
                <a:gd name="T26" fmla="*/ 12 w 459"/>
                <a:gd name="T27" fmla="*/ 13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9" h="519">
                  <a:moveTo>
                    <a:pt x="0" y="392"/>
                  </a:moveTo>
                  <a:lnTo>
                    <a:pt x="232" y="519"/>
                  </a:lnTo>
                  <a:lnTo>
                    <a:pt x="459" y="394"/>
                  </a:lnTo>
                  <a:lnTo>
                    <a:pt x="459" y="132"/>
                  </a:lnTo>
                  <a:lnTo>
                    <a:pt x="230" y="0"/>
                  </a:lnTo>
                  <a:lnTo>
                    <a:pt x="0" y="132"/>
                  </a:lnTo>
                  <a:lnTo>
                    <a:pt x="0" y="392"/>
                  </a:lnTo>
                  <a:close/>
                  <a:moveTo>
                    <a:pt x="12" y="139"/>
                  </a:moveTo>
                  <a:lnTo>
                    <a:pt x="230" y="12"/>
                  </a:lnTo>
                  <a:lnTo>
                    <a:pt x="447" y="139"/>
                  </a:lnTo>
                  <a:lnTo>
                    <a:pt x="447" y="387"/>
                  </a:lnTo>
                  <a:lnTo>
                    <a:pt x="232" y="505"/>
                  </a:lnTo>
                  <a:lnTo>
                    <a:pt x="12" y="385"/>
                  </a:lnTo>
                  <a:lnTo>
                    <a:pt x="12"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6" name="Freeform 25"/>
            <p:cNvSpPr>
              <a:spLocks/>
            </p:cNvSpPr>
            <p:nvPr/>
          </p:nvSpPr>
          <p:spPr bwMode="auto">
            <a:xfrm>
              <a:off x="1381632" y="3581116"/>
              <a:ext cx="91154" cy="90933"/>
            </a:xfrm>
            <a:custGeom>
              <a:avLst/>
              <a:gdLst>
                <a:gd name="T0" fmla="*/ 95 w 104"/>
                <a:gd name="T1" fmla="*/ 42 h 104"/>
                <a:gd name="T2" fmla="*/ 0 w 104"/>
                <a:gd name="T3" fmla="*/ 94 h 104"/>
                <a:gd name="T4" fmla="*/ 2 w 104"/>
                <a:gd name="T5" fmla="*/ 104 h 104"/>
                <a:gd name="T6" fmla="*/ 104 w 104"/>
                <a:gd name="T7" fmla="*/ 47 h 104"/>
                <a:gd name="T8" fmla="*/ 104 w 104"/>
                <a:gd name="T9" fmla="*/ 0 h 104"/>
                <a:gd name="T10" fmla="*/ 95 w 104"/>
                <a:gd name="T11" fmla="*/ 0 h 104"/>
                <a:gd name="T12" fmla="*/ 95 w 104"/>
                <a:gd name="T13" fmla="*/ 42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95" y="42"/>
                  </a:moveTo>
                  <a:lnTo>
                    <a:pt x="0" y="94"/>
                  </a:lnTo>
                  <a:lnTo>
                    <a:pt x="2" y="104"/>
                  </a:lnTo>
                  <a:lnTo>
                    <a:pt x="104" y="47"/>
                  </a:lnTo>
                  <a:lnTo>
                    <a:pt x="104" y="0"/>
                  </a:lnTo>
                  <a:lnTo>
                    <a:pt x="95" y="0"/>
                  </a:lnTo>
                  <a:lnTo>
                    <a:pt x="9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7" name="Freeform 26"/>
            <p:cNvSpPr>
              <a:spLocks/>
            </p:cNvSpPr>
            <p:nvPr/>
          </p:nvSpPr>
          <p:spPr bwMode="auto">
            <a:xfrm>
              <a:off x="1158814" y="3392512"/>
              <a:ext cx="97906" cy="84197"/>
            </a:xfrm>
            <a:custGeom>
              <a:avLst/>
              <a:gdLst>
                <a:gd name="T0" fmla="*/ 9 w 111"/>
                <a:gd name="T1" fmla="*/ 64 h 97"/>
                <a:gd name="T2" fmla="*/ 111 w 111"/>
                <a:gd name="T3" fmla="*/ 5 h 97"/>
                <a:gd name="T4" fmla="*/ 101 w 111"/>
                <a:gd name="T5" fmla="*/ 0 h 97"/>
                <a:gd name="T6" fmla="*/ 0 w 111"/>
                <a:gd name="T7" fmla="*/ 59 h 97"/>
                <a:gd name="T8" fmla="*/ 0 w 111"/>
                <a:gd name="T9" fmla="*/ 97 h 97"/>
                <a:gd name="T10" fmla="*/ 9 w 111"/>
                <a:gd name="T11" fmla="*/ 97 h 97"/>
                <a:gd name="T12" fmla="*/ 9 w 111"/>
                <a:gd name="T13" fmla="*/ 64 h 97"/>
              </a:gdLst>
              <a:ahLst/>
              <a:cxnLst>
                <a:cxn ang="0">
                  <a:pos x="T0" y="T1"/>
                </a:cxn>
                <a:cxn ang="0">
                  <a:pos x="T2" y="T3"/>
                </a:cxn>
                <a:cxn ang="0">
                  <a:pos x="T4" y="T5"/>
                </a:cxn>
                <a:cxn ang="0">
                  <a:pos x="T6" y="T7"/>
                </a:cxn>
                <a:cxn ang="0">
                  <a:pos x="T8" y="T9"/>
                </a:cxn>
                <a:cxn ang="0">
                  <a:pos x="T10" y="T11"/>
                </a:cxn>
                <a:cxn ang="0">
                  <a:pos x="T12" y="T13"/>
                </a:cxn>
              </a:cxnLst>
              <a:rect l="0" t="0" r="r" b="b"/>
              <a:pathLst>
                <a:path w="111" h="97">
                  <a:moveTo>
                    <a:pt x="9" y="64"/>
                  </a:moveTo>
                  <a:lnTo>
                    <a:pt x="111" y="5"/>
                  </a:lnTo>
                  <a:lnTo>
                    <a:pt x="101" y="0"/>
                  </a:lnTo>
                  <a:lnTo>
                    <a:pt x="0" y="59"/>
                  </a:lnTo>
                  <a:lnTo>
                    <a:pt x="0" y="97"/>
                  </a:lnTo>
                  <a:lnTo>
                    <a:pt x="9" y="97"/>
                  </a:lnTo>
                  <a:lnTo>
                    <a:pt x="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8" name="Freeform 27"/>
            <p:cNvSpPr>
              <a:spLocks/>
            </p:cNvSpPr>
            <p:nvPr/>
          </p:nvSpPr>
          <p:spPr bwMode="auto">
            <a:xfrm>
              <a:off x="1158814" y="3581116"/>
              <a:ext cx="91154" cy="87566"/>
            </a:xfrm>
            <a:custGeom>
              <a:avLst/>
              <a:gdLst>
                <a:gd name="T0" fmla="*/ 9 w 106"/>
                <a:gd name="T1" fmla="*/ 2 h 101"/>
                <a:gd name="T2" fmla="*/ 0 w 106"/>
                <a:gd name="T3" fmla="*/ 0 h 101"/>
                <a:gd name="T4" fmla="*/ 0 w 106"/>
                <a:gd name="T5" fmla="*/ 47 h 101"/>
                <a:gd name="T6" fmla="*/ 101 w 106"/>
                <a:gd name="T7" fmla="*/ 101 h 101"/>
                <a:gd name="T8" fmla="*/ 106 w 106"/>
                <a:gd name="T9" fmla="*/ 94 h 101"/>
                <a:gd name="T10" fmla="*/ 9 w 106"/>
                <a:gd name="T11" fmla="*/ 40 h 101"/>
                <a:gd name="T12" fmla="*/ 9 w 10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06" h="101">
                  <a:moveTo>
                    <a:pt x="9" y="2"/>
                  </a:moveTo>
                  <a:lnTo>
                    <a:pt x="0" y="0"/>
                  </a:lnTo>
                  <a:lnTo>
                    <a:pt x="0" y="47"/>
                  </a:lnTo>
                  <a:lnTo>
                    <a:pt x="101" y="101"/>
                  </a:lnTo>
                  <a:lnTo>
                    <a:pt x="106" y="94"/>
                  </a:lnTo>
                  <a:lnTo>
                    <a:pt x="9" y="40"/>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9" name="Freeform 28"/>
            <p:cNvSpPr>
              <a:spLocks/>
            </p:cNvSpPr>
            <p:nvPr/>
          </p:nvSpPr>
          <p:spPr bwMode="auto">
            <a:xfrm>
              <a:off x="1378257" y="3392512"/>
              <a:ext cx="94529" cy="84197"/>
            </a:xfrm>
            <a:custGeom>
              <a:avLst/>
              <a:gdLst>
                <a:gd name="T0" fmla="*/ 100 w 109"/>
                <a:gd name="T1" fmla="*/ 97 h 97"/>
                <a:gd name="T2" fmla="*/ 109 w 109"/>
                <a:gd name="T3" fmla="*/ 97 h 97"/>
                <a:gd name="T4" fmla="*/ 109 w 109"/>
                <a:gd name="T5" fmla="*/ 59 h 97"/>
                <a:gd name="T6" fmla="*/ 5 w 109"/>
                <a:gd name="T7" fmla="*/ 0 h 97"/>
                <a:gd name="T8" fmla="*/ 0 w 109"/>
                <a:gd name="T9" fmla="*/ 7 h 97"/>
                <a:gd name="T10" fmla="*/ 100 w 109"/>
                <a:gd name="T11" fmla="*/ 64 h 97"/>
                <a:gd name="T12" fmla="*/ 100 w 10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09" h="97">
                  <a:moveTo>
                    <a:pt x="100" y="97"/>
                  </a:moveTo>
                  <a:lnTo>
                    <a:pt x="109" y="97"/>
                  </a:lnTo>
                  <a:lnTo>
                    <a:pt x="109" y="59"/>
                  </a:lnTo>
                  <a:lnTo>
                    <a:pt x="5" y="0"/>
                  </a:lnTo>
                  <a:lnTo>
                    <a:pt x="0" y="7"/>
                  </a:lnTo>
                  <a:lnTo>
                    <a:pt x="100" y="64"/>
                  </a:lnTo>
                  <a:lnTo>
                    <a:pt x="10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0" name="Freeform 29"/>
            <p:cNvSpPr>
              <a:spLocks/>
            </p:cNvSpPr>
            <p:nvPr/>
          </p:nvSpPr>
          <p:spPr bwMode="auto">
            <a:xfrm>
              <a:off x="1145310" y="3500286"/>
              <a:ext cx="60768" cy="57254"/>
            </a:xfrm>
            <a:custGeom>
              <a:avLst/>
              <a:gdLst>
                <a:gd name="T0" fmla="*/ 25 w 29"/>
                <a:gd name="T1" fmla="*/ 5 h 28"/>
                <a:gd name="T2" fmla="*/ 25 w 29"/>
                <a:gd name="T3" fmla="*/ 5 h 28"/>
                <a:gd name="T4" fmla="*/ 15 w 29"/>
                <a:gd name="T5" fmla="*/ 0 h 28"/>
                <a:gd name="T6" fmla="*/ 0 w 29"/>
                <a:gd name="T7" fmla="*/ 14 h 28"/>
                <a:gd name="T8" fmla="*/ 15 w 29"/>
                <a:gd name="T9" fmla="*/ 28 h 28"/>
                <a:gd name="T10" fmla="*/ 29 w 29"/>
                <a:gd name="T11" fmla="*/ 14 h 28"/>
                <a:gd name="T12" fmla="*/ 26 w 29"/>
                <a:gd name="T13" fmla="*/ 6 h 28"/>
                <a:gd name="T14" fmla="*/ 26 w 29"/>
                <a:gd name="T15" fmla="*/ 7 h 28"/>
                <a:gd name="T16" fmla="*/ 25 w 29"/>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5" y="5"/>
                  </a:moveTo>
                  <a:cubicBezTo>
                    <a:pt x="25" y="5"/>
                    <a:pt x="25" y="5"/>
                    <a:pt x="25" y="5"/>
                  </a:cubicBezTo>
                  <a:cubicBezTo>
                    <a:pt x="23" y="2"/>
                    <a:pt x="19" y="0"/>
                    <a:pt x="15" y="0"/>
                  </a:cubicBezTo>
                  <a:cubicBezTo>
                    <a:pt x="7" y="0"/>
                    <a:pt x="0" y="6"/>
                    <a:pt x="0" y="14"/>
                  </a:cubicBezTo>
                  <a:cubicBezTo>
                    <a:pt x="0" y="22"/>
                    <a:pt x="7" y="28"/>
                    <a:pt x="15" y="28"/>
                  </a:cubicBezTo>
                  <a:cubicBezTo>
                    <a:pt x="22" y="28"/>
                    <a:pt x="29" y="22"/>
                    <a:pt x="29" y="14"/>
                  </a:cubicBezTo>
                  <a:cubicBezTo>
                    <a:pt x="29" y="11"/>
                    <a:pt x="28" y="8"/>
                    <a:pt x="26" y="6"/>
                  </a:cubicBezTo>
                  <a:cubicBezTo>
                    <a:pt x="26" y="7"/>
                    <a:pt x="26" y="7"/>
                    <a:pt x="26" y="7"/>
                  </a:cubicBezTo>
                  <a:lnTo>
                    <a:pt x="2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1" name="Freeform 30"/>
            <p:cNvSpPr>
              <a:spLocks/>
            </p:cNvSpPr>
            <p:nvPr/>
          </p:nvSpPr>
          <p:spPr bwMode="auto">
            <a:xfrm>
              <a:off x="1425521" y="3500286"/>
              <a:ext cx="60768" cy="57254"/>
            </a:xfrm>
            <a:custGeom>
              <a:avLst/>
              <a:gdLst>
                <a:gd name="T0" fmla="*/ 3 w 28"/>
                <a:gd name="T1" fmla="*/ 22 h 28"/>
                <a:gd name="T2" fmla="*/ 14 w 28"/>
                <a:gd name="T3" fmla="*/ 28 h 28"/>
                <a:gd name="T4" fmla="*/ 28 w 28"/>
                <a:gd name="T5" fmla="*/ 14 h 28"/>
                <a:gd name="T6" fmla="*/ 14 w 28"/>
                <a:gd name="T7" fmla="*/ 0 h 28"/>
                <a:gd name="T8" fmla="*/ 4 w 28"/>
                <a:gd name="T9" fmla="*/ 4 h 28"/>
                <a:gd name="T10" fmla="*/ 4 w 28"/>
                <a:gd name="T11" fmla="*/ 4 h 28"/>
                <a:gd name="T12" fmla="*/ 0 w 28"/>
                <a:gd name="T13" fmla="*/ 14 h 28"/>
                <a:gd name="T14" fmla="*/ 2 w 28"/>
                <a:gd name="T15" fmla="*/ 21 h 28"/>
                <a:gd name="T16" fmla="*/ 3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3" y="22"/>
                  </a:moveTo>
                  <a:cubicBezTo>
                    <a:pt x="5" y="26"/>
                    <a:pt x="9" y="28"/>
                    <a:pt x="14" y="28"/>
                  </a:cubicBezTo>
                  <a:cubicBezTo>
                    <a:pt x="22" y="28"/>
                    <a:pt x="28" y="22"/>
                    <a:pt x="28" y="14"/>
                  </a:cubicBezTo>
                  <a:cubicBezTo>
                    <a:pt x="28" y="6"/>
                    <a:pt x="22" y="0"/>
                    <a:pt x="14" y="0"/>
                  </a:cubicBezTo>
                  <a:cubicBezTo>
                    <a:pt x="10" y="0"/>
                    <a:pt x="7" y="1"/>
                    <a:pt x="4" y="4"/>
                  </a:cubicBezTo>
                  <a:cubicBezTo>
                    <a:pt x="4" y="4"/>
                    <a:pt x="4" y="4"/>
                    <a:pt x="4" y="4"/>
                  </a:cubicBezTo>
                  <a:cubicBezTo>
                    <a:pt x="2" y="7"/>
                    <a:pt x="0" y="10"/>
                    <a:pt x="0" y="14"/>
                  </a:cubicBezTo>
                  <a:cubicBezTo>
                    <a:pt x="0" y="17"/>
                    <a:pt x="1" y="19"/>
                    <a:pt x="2" y="21"/>
                  </a:cubicBezTo>
                  <a:cubicBezTo>
                    <a:pt x="3" y="22"/>
                    <a:pt x="3" y="22"/>
                    <a:pt x="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2" name="Freeform 31"/>
            <p:cNvSpPr>
              <a:spLocks noEditPoints="1"/>
            </p:cNvSpPr>
            <p:nvPr/>
          </p:nvSpPr>
          <p:spPr bwMode="auto">
            <a:xfrm>
              <a:off x="1287103" y="3358833"/>
              <a:ext cx="60768" cy="63990"/>
            </a:xfrm>
            <a:custGeom>
              <a:avLst/>
              <a:gdLst>
                <a:gd name="T0" fmla="*/ 25 w 30"/>
                <a:gd name="T1" fmla="*/ 25 h 30"/>
                <a:gd name="T2" fmla="*/ 25 w 30"/>
                <a:gd name="T3" fmla="*/ 26 h 30"/>
                <a:gd name="T4" fmla="*/ 30 w 30"/>
                <a:gd name="T5" fmla="*/ 15 h 30"/>
                <a:gd name="T6" fmla="*/ 15 w 30"/>
                <a:gd name="T7" fmla="*/ 0 h 30"/>
                <a:gd name="T8" fmla="*/ 0 w 30"/>
                <a:gd name="T9" fmla="*/ 15 h 30"/>
                <a:gd name="T10" fmla="*/ 5 w 30"/>
                <a:gd name="T11" fmla="*/ 26 h 30"/>
                <a:gd name="T12" fmla="*/ 5 w 30"/>
                <a:gd name="T13" fmla="*/ 25 h 30"/>
                <a:gd name="T14" fmla="*/ 7 w 30"/>
                <a:gd name="T15" fmla="*/ 26 h 30"/>
                <a:gd name="T16" fmla="*/ 6 w 30"/>
                <a:gd name="T17" fmla="*/ 27 h 30"/>
                <a:gd name="T18" fmla="*/ 15 w 30"/>
                <a:gd name="T19" fmla="*/ 30 h 30"/>
                <a:gd name="T20" fmla="*/ 24 w 30"/>
                <a:gd name="T21" fmla="*/ 27 h 30"/>
                <a:gd name="T22" fmla="*/ 23 w 30"/>
                <a:gd name="T23" fmla="*/ 26 h 30"/>
                <a:gd name="T24" fmla="*/ 25 w 30"/>
                <a:gd name="T25" fmla="*/ 25 h 30"/>
                <a:gd name="T26" fmla="*/ 2 w 30"/>
                <a:gd name="T27" fmla="*/ 15 h 30"/>
                <a:gd name="T28" fmla="*/ 15 w 30"/>
                <a:gd name="T29" fmla="*/ 2 h 30"/>
                <a:gd name="T30" fmla="*/ 28 w 30"/>
                <a:gd name="T31" fmla="*/ 15 h 30"/>
                <a:gd name="T32" fmla="*/ 15 w 30"/>
                <a:gd name="T33" fmla="*/ 28 h 30"/>
                <a:gd name="T34" fmla="*/ 2 w 30"/>
                <a:gd name="T35"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5" y="25"/>
                  </a:moveTo>
                  <a:cubicBezTo>
                    <a:pt x="25" y="26"/>
                    <a:pt x="25" y="26"/>
                    <a:pt x="25" y="26"/>
                  </a:cubicBezTo>
                  <a:cubicBezTo>
                    <a:pt x="28" y="23"/>
                    <a:pt x="30" y="19"/>
                    <a:pt x="30" y="15"/>
                  </a:cubicBezTo>
                  <a:cubicBezTo>
                    <a:pt x="30" y="7"/>
                    <a:pt x="23" y="0"/>
                    <a:pt x="15" y="0"/>
                  </a:cubicBezTo>
                  <a:cubicBezTo>
                    <a:pt x="7" y="0"/>
                    <a:pt x="0" y="7"/>
                    <a:pt x="0" y="15"/>
                  </a:cubicBezTo>
                  <a:cubicBezTo>
                    <a:pt x="0" y="19"/>
                    <a:pt x="2" y="23"/>
                    <a:pt x="5" y="26"/>
                  </a:cubicBezTo>
                  <a:cubicBezTo>
                    <a:pt x="5" y="25"/>
                    <a:pt x="5" y="25"/>
                    <a:pt x="5" y="25"/>
                  </a:cubicBezTo>
                  <a:cubicBezTo>
                    <a:pt x="7" y="26"/>
                    <a:pt x="7" y="26"/>
                    <a:pt x="7" y="26"/>
                  </a:cubicBezTo>
                  <a:cubicBezTo>
                    <a:pt x="6" y="27"/>
                    <a:pt x="6" y="27"/>
                    <a:pt x="6" y="27"/>
                  </a:cubicBezTo>
                  <a:cubicBezTo>
                    <a:pt x="9" y="29"/>
                    <a:pt x="12" y="30"/>
                    <a:pt x="15" y="30"/>
                  </a:cubicBezTo>
                  <a:cubicBezTo>
                    <a:pt x="18" y="30"/>
                    <a:pt x="22" y="29"/>
                    <a:pt x="24" y="27"/>
                  </a:cubicBezTo>
                  <a:cubicBezTo>
                    <a:pt x="23" y="26"/>
                    <a:pt x="23" y="26"/>
                    <a:pt x="23" y="26"/>
                  </a:cubicBezTo>
                  <a:lnTo>
                    <a:pt x="25" y="25"/>
                  </a:lnTo>
                  <a:close/>
                  <a:moveTo>
                    <a:pt x="2" y="15"/>
                  </a:moveTo>
                  <a:cubicBezTo>
                    <a:pt x="2" y="8"/>
                    <a:pt x="8" y="2"/>
                    <a:pt x="15" y="2"/>
                  </a:cubicBezTo>
                  <a:cubicBezTo>
                    <a:pt x="22" y="2"/>
                    <a:pt x="28" y="8"/>
                    <a:pt x="28" y="15"/>
                  </a:cubicBezTo>
                  <a:cubicBezTo>
                    <a:pt x="28" y="22"/>
                    <a:pt x="22" y="28"/>
                    <a:pt x="15" y="28"/>
                  </a:cubicBezTo>
                  <a:cubicBezTo>
                    <a:pt x="8" y="28"/>
                    <a:pt x="2" y="22"/>
                    <a:pt x="2"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3" name="Freeform 32"/>
            <p:cNvSpPr>
              <a:spLocks noEditPoints="1"/>
            </p:cNvSpPr>
            <p:nvPr/>
          </p:nvSpPr>
          <p:spPr bwMode="auto">
            <a:xfrm>
              <a:off x="1287103" y="3635003"/>
              <a:ext cx="60768" cy="60623"/>
            </a:xfrm>
            <a:custGeom>
              <a:avLst/>
              <a:gdLst>
                <a:gd name="T0" fmla="*/ 30 w 30"/>
                <a:gd name="T1" fmla="*/ 15 h 30"/>
                <a:gd name="T2" fmla="*/ 25 w 30"/>
                <a:gd name="T3" fmla="*/ 4 h 30"/>
                <a:gd name="T4" fmla="*/ 25 w 30"/>
                <a:gd name="T5" fmla="*/ 5 h 30"/>
                <a:gd name="T6" fmla="*/ 23 w 30"/>
                <a:gd name="T7" fmla="*/ 4 h 30"/>
                <a:gd name="T8" fmla="*/ 24 w 30"/>
                <a:gd name="T9" fmla="*/ 3 h 30"/>
                <a:gd name="T10" fmla="*/ 15 w 30"/>
                <a:gd name="T11" fmla="*/ 0 h 30"/>
                <a:gd name="T12" fmla="*/ 0 w 30"/>
                <a:gd name="T13" fmla="*/ 15 h 30"/>
                <a:gd name="T14" fmla="*/ 15 w 30"/>
                <a:gd name="T15" fmla="*/ 30 h 30"/>
                <a:gd name="T16" fmla="*/ 30 w 30"/>
                <a:gd name="T17" fmla="*/ 15 h 30"/>
                <a:gd name="T18" fmla="*/ 15 w 30"/>
                <a:gd name="T19" fmla="*/ 28 h 30"/>
                <a:gd name="T20" fmla="*/ 2 w 30"/>
                <a:gd name="T21" fmla="*/ 15 h 30"/>
                <a:gd name="T22" fmla="*/ 15 w 30"/>
                <a:gd name="T23" fmla="*/ 2 h 30"/>
                <a:gd name="T24" fmla="*/ 28 w 30"/>
                <a:gd name="T25" fmla="*/ 15 h 30"/>
                <a:gd name="T26" fmla="*/ 15 w 30"/>
                <a:gd name="T2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30" y="15"/>
                  </a:moveTo>
                  <a:cubicBezTo>
                    <a:pt x="30" y="11"/>
                    <a:pt x="28" y="7"/>
                    <a:pt x="25" y="4"/>
                  </a:cubicBezTo>
                  <a:cubicBezTo>
                    <a:pt x="25" y="5"/>
                    <a:pt x="25" y="5"/>
                    <a:pt x="25" y="5"/>
                  </a:cubicBezTo>
                  <a:cubicBezTo>
                    <a:pt x="23" y="4"/>
                    <a:pt x="23" y="4"/>
                    <a:pt x="23" y="4"/>
                  </a:cubicBezTo>
                  <a:cubicBezTo>
                    <a:pt x="24" y="3"/>
                    <a:pt x="24" y="3"/>
                    <a:pt x="24" y="3"/>
                  </a:cubicBezTo>
                  <a:cubicBezTo>
                    <a:pt x="22" y="1"/>
                    <a:pt x="18" y="0"/>
                    <a:pt x="15" y="0"/>
                  </a:cubicBezTo>
                  <a:cubicBezTo>
                    <a:pt x="7" y="0"/>
                    <a:pt x="0" y="7"/>
                    <a:pt x="0" y="15"/>
                  </a:cubicBezTo>
                  <a:cubicBezTo>
                    <a:pt x="0" y="23"/>
                    <a:pt x="7" y="30"/>
                    <a:pt x="15" y="30"/>
                  </a:cubicBezTo>
                  <a:cubicBezTo>
                    <a:pt x="23" y="30"/>
                    <a:pt x="30" y="23"/>
                    <a:pt x="30" y="15"/>
                  </a:cubicBezTo>
                  <a:moveTo>
                    <a:pt x="15" y="28"/>
                  </a:moveTo>
                  <a:cubicBezTo>
                    <a:pt x="8" y="28"/>
                    <a:pt x="2" y="22"/>
                    <a:pt x="2" y="15"/>
                  </a:cubicBezTo>
                  <a:cubicBezTo>
                    <a:pt x="2" y="8"/>
                    <a:pt x="8" y="2"/>
                    <a:pt x="15" y="2"/>
                  </a:cubicBezTo>
                  <a:cubicBezTo>
                    <a:pt x="23" y="2"/>
                    <a:pt x="28" y="8"/>
                    <a:pt x="28" y="15"/>
                  </a:cubicBezTo>
                  <a:cubicBezTo>
                    <a:pt x="28" y="22"/>
                    <a:pt x="23" y="28"/>
                    <a:pt x="15" y="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4" name="Freeform 33"/>
            <p:cNvSpPr>
              <a:spLocks/>
            </p:cNvSpPr>
            <p:nvPr/>
          </p:nvSpPr>
          <p:spPr bwMode="auto">
            <a:xfrm>
              <a:off x="1199327" y="3412720"/>
              <a:ext cx="101281" cy="101038"/>
            </a:xfrm>
            <a:custGeom>
              <a:avLst/>
              <a:gdLst>
                <a:gd name="T0" fmla="*/ 113 w 118"/>
                <a:gd name="T1" fmla="*/ 0 h 118"/>
                <a:gd name="T2" fmla="*/ 113 w 118"/>
                <a:gd name="T3" fmla="*/ 2 h 118"/>
                <a:gd name="T4" fmla="*/ 0 w 118"/>
                <a:gd name="T5" fmla="*/ 113 h 118"/>
                <a:gd name="T6" fmla="*/ 0 w 118"/>
                <a:gd name="T7" fmla="*/ 113 h 118"/>
                <a:gd name="T8" fmla="*/ 2 w 118"/>
                <a:gd name="T9" fmla="*/ 118 h 118"/>
                <a:gd name="T10" fmla="*/ 2 w 118"/>
                <a:gd name="T11" fmla="*/ 116 h 118"/>
                <a:gd name="T12" fmla="*/ 115 w 118"/>
                <a:gd name="T13" fmla="*/ 5 h 118"/>
                <a:gd name="T14" fmla="*/ 118 w 118"/>
                <a:gd name="T15" fmla="*/ 2 h 118"/>
                <a:gd name="T16" fmla="*/ 113 w 118"/>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8">
                  <a:moveTo>
                    <a:pt x="113" y="0"/>
                  </a:moveTo>
                  <a:lnTo>
                    <a:pt x="113" y="2"/>
                  </a:lnTo>
                  <a:lnTo>
                    <a:pt x="0" y="113"/>
                  </a:lnTo>
                  <a:lnTo>
                    <a:pt x="0" y="113"/>
                  </a:lnTo>
                  <a:lnTo>
                    <a:pt x="2" y="118"/>
                  </a:lnTo>
                  <a:lnTo>
                    <a:pt x="2" y="116"/>
                  </a:lnTo>
                  <a:lnTo>
                    <a:pt x="115" y="5"/>
                  </a:lnTo>
                  <a:lnTo>
                    <a:pt x="118" y="2"/>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5" name="Freeform 34"/>
            <p:cNvSpPr>
              <a:spLocks/>
            </p:cNvSpPr>
            <p:nvPr/>
          </p:nvSpPr>
          <p:spPr bwMode="auto">
            <a:xfrm>
              <a:off x="1334368" y="3412720"/>
              <a:ext cx="104658" cy="97669"/>
            </a:xfrm>
            <a:custGeom>
              <a:avLst/>
              <a:gdLst>
                <a:gd name="T0" fmla="*/ 119 w 119"/>
                <a:gd name="T1" fmla="*/ 111 h 113"/>
                <a:gd name="T2" fmla="*/ 5 w 119"/>
                <a:gd name="T3" fmla="*/ 2 h 113"/>
                <a:gd name="T4" fmla="*/ 5 w 119"/>
                <a:gd name="T5" fmla="*/ 0 h 113"/>
                <a:gd name="T6" fmla="*/ 0 w 119"/>
                <a:gd name="T7" fmla="*/ 2 h 113"/>
                <a:gd name="T8" fmla="*/ 3 w 119"/>
                <a:gd name="T9" fmla="*/ 5 h 113"/>
                <a:gd name="T10" fmla="*/ 116 w 119"/>
                <a:gd name="T11" fmla="*/ 113 h 113"/>
                <a:gd name="T12" fmla="*/ 116 w 119"/>
                <a:gd name="T13" fmla="*/ 111 h 113"/>
                <a:gd name="T14" fmla="*/ 116 w 119"/>
                <a:gd name="T15" fmla="*/ 111 h 113"/>
                <a:gd name="T16" fmla="*/ 119 w 119"/>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119" y="111"/>
                  </a:moveTo>
                  <a:lnTo>
                    <a:pt x="5" y="2"/>
                  </a:lnTo>
                  <a:lnTo>
                    <a:pt x="5" y="0"/>
                  </a:lnTo>
                  <a:lnTo>
                    <a:pt x="0" y="2"/>
                  </a:lnTo>
                  <a:lnTo>
                    <a:pt x="3" y="5"/>
                  </a:lnTo>
                  <a:lnTo>
                    <a:pt x="116" y="113"/>
                  </a:lnTo>
                  <a:lnTo>
                    <a:pt x="116" y="111"/>
                  </a:lnTo>
                  <a:lnTo>
                    <a:pt x="116" y="111"/>
                  </a:lnTo>
                  <a:lnTo>
                    <a:pt x="11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6" name="Freeform 35"/>
            <p:cNvSpPr>
              <a:spLocks/>
            </p:cNvSpPr>
            <p:nvPr/>
          </p:nvSpPr>
          <p:spPr bwMode="auto">
            <a:xfrm>
              <a:off x="1334368" y="3544068"/>
              <a:ext cx="97906" cy="101038"/>
            </a:xfrm>
            <a:custGeom>
              <a:avLst/>
              <a:gdLst>
                <a:gd name="T0" fmla="*/ 5 w 114"/>
                <a:gd name="T1" fmla="*/ 116 h 116"/>
                <a:gd name="T2" fmla="*/ 5 w 114"/>
                <a:gd name="T3" fmla="*/ 114 h 116"/>
                <a:gd name="T4" fmla="*/ 114 w 114"/>
                <a:gd name="T5" fmla="*/ 2 h 116"/>
                <a:gd name="T6" fmla="*/ 114 w 114"/>
                <a:gd name="T7" fmla="*/ 2 h 116"/>
                <a:gd name="T8" fmla="*/ 111 w 114"/>
                <a:gd name="T9" fmla="*/ 0 h 116"/>
                <a:gd name="T10" fmla="*/ 111 w 114"/>
                <a:gd name="T11" fmla="*/ 0 h 116"/>
                <a:gd name="T12" fmla="*/ 3 w 114"/>
                <a:gd name="T13" fmla="*/ 111 h 116"/>
                <a:gd name="T14" fmla="*/ 0 w 114"/>
                <a:gd name="T15" fmla="*/ 114 h 116"/>
                <a:gd name="T16" fmla="*/ 5 w 11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6">
                  <a:moveTo>
                    <a:pt x="5" y="116"/>
                  </a:moveTo>
                  <a:lnTo>
                    <a:pt x="5" y="114"/>
                  </a:lnTo>
                  <a:lnTo>
                    <a:pt x="114" y="2"/>
                  </a:lnTo>
                  <a:lnTo>
                    <a:pt x="114" y="2"/>
                  </a:lnTo>
                  <a:lnTo>
                    <a:pt x="111" y="0"/>
                  </a:lnTo>
                  <a:lnTo>
                    <a:pt x="111" y="0"/>
                  </a:lnTo>
                  <a:lnTo>
                    <a:pt x="3" y="111"/>
                  </a:lnTo>
                  <a:lnTo>
                    <a:pt x="0" y="114"/>
                  </a:lnTo>
                  <a:lnTo>
                    <a:pt x="5"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grpSp>
      <p:pic>
        <p:nvPicPr>
          <p:cNvPr id="37" name="Picture 39" descr="Meridium_Icons_New-6-4-15_APM Mechanical Integrity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0219" y="3769236"/>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0" descr="Meridium_Icons_New-6-4-15_APM Foundation 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754437"/>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953000" y="1768456"/>
            <a:ext cx="4038600"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Data cleaning: missing, imputation, etc.</a:t>
            </a:r>
          </a:p>
          <a:p>
            <a:pPr marL="285750" indent="-285750">
              <a:buFont typeface="Wingdings" panose="05000000000000000000" pitchFamily="2" charset="2"/>
              <a:buChar char="ü"/>
            </a:pPr>
            <a:r>
              <a:rPr lang="en-US" sz="1400" dirty="0"/>
              <a:t>Data mining: dist. Box, outlier …</a:t>
            </a:r>
          </a:p>
          <a:p>
            <a:pPr marL="285750" indent="-285750">
              <a:buFont typeface="Wingdings" panose="05000000000000000000" pitchFamily="2" charset="2"/>
              <a:buChar char="ü"/>
            </a:pPr>
            <a:r>
              <a:rPr lang="en-US" sz="1400" dirty="0"/>
              <a:t>Data normalization and preprocessing</a:t>
            </a:r>
          </a:p>
          <a:p>
            <a:pPr marL="285750" indent="-285750">
              <a:buFont typeface="Wingdings" panose="05000000000000000000" pitchFamily="2" charset="2"/>
              <a:buChar char="ü"/>
            </a:pPr>
            <a:r>
              <a:rPr lang="en-US" sz="1400" dirty="0"/>
              <a:t>Machine learning: logistic, decision tree…</a:t>
            </a:r>
          </a:p>
          <a:p>
            <a:pPr marL="285750" indent="-285750">
              <a:buFont typeface="Wingdings" panose="05000000000000000000" pitchFamily="2" charset="2"/>
              <a:buChar char="ü"/>
            </a:pPr>
            <a:r>
              <a:rPr lang="en-US" sz="1400" dirty="0"/>
              <a:t>Advanced analytics: Neural Network, Bayes, </a:t>
            </a:r>
            <a:r>
              <a:rPr lang="en-US" sz="1400" dirty="0">
                <a:solidFill>
                  <a:schemeClr val="bg1">
                    <a:lumMod val="75000"/>
                  </a:schemeClr>
                </a:solidFill>
              </a:rPr>
              <a:t>Deep Learning </a:t>
            </a:r>
          </a:p>
        </p:txBody>
      </p:sp>
      <p:sp>
        <p:nvSpPr>
          <p:cNvPr id="42" name="Rectangle 41"/>
          <p:cNvSpPr/>
          <p:nvPr/>
        </p:nvSpPr>
        <p:spPr>
          <a:xfrm>
            <a:off x="234045" y="4294096"/>
            <a:ext cx="4185555" cy="2031325"/>
          </a:xfrm>
          <a:prstGeom prst="rect">
            <a:avLst/>
          </a:prstGeom>
        </p:spPr>
        <p:txBody>
          <a:bodyPr wrap="square">
            <a:spAutoFit/>
          </a:bodyPr>
          <a:lstStyle/>
          <a:p>
            <a:pPr marL="285750" indent="-285750">
              <a:buFont typeface="Wingdings" panose="05000000000000000000" pitchFamily="2" charset="2"/>
              <a:buChar char="ü"/>
            </a:pPr>
            <a:r>
              <a:rPr lang="en-US" sz="1400" dirty="0"/>
              <a:t>Prediction Accuracy: </a:t>
            </a:r>
          </a:p>
          <a:p>
            <a:pPr marL="742950" lvl="1" indent="-285750">
              <a:buFont typeface="Wingdings" panose="05000000000000000000" pitchFamily="2" charset="2"/>
              <a:buChar char="ü"/>
            </a:pPr>
            <a:r>
              <a:rPr lang="en-US" sz="1400" dirty="0"/>
              <a:t>Overall: &gt;83% </a:t>
            </a:r>
            <a:r>
              <a:rPr lang="en-US" sz="1000" dirty="0">
                <a:solidFill>
                  <a:srgbClr val="FF9900"/>
                </a:solidFill>
              </a:rPr>
              <a:t>(vs. 70% last model)</a:t>
            </a:r>
            <a:endParaRPr lang="en-US" sz="1400" dirty="0">
              <a:solidFill>
                <a:srgbClr val="FF9900"/>
              </a:solidFill>
            </a:endParaRPr>
          </a:p>
          <a:p>
            <a:pPr marL="742950" lvl="1" indent="-285750">
              <a:buFont typeface="Wingdings" panose="05000000000000000000" pitchFamily="2" charset="2"/>
              <a:buChar char="ü"/>
            </a:pPr>
            <a:r>
              <a:rPr lang="en-US" sz="1400" dirty="0"/>
              <a:t>Highly likely: ~92% </a:t>
            </a:r>
            <a:r>
              <a:rPr lang="en-US" sz="1000" dirty="0">
                <a:solidFill>
                  <a:srgbClr val="FF9900"/>
                </a:solidFill>
              </a:rPr>
              <a:t>(vs. 80%)</a:t>
            </a:r>
          </a:p>
          <a:p>
            <a:pPr marL="742950" lvl="1" indent="-285750">
              <a:buFont typeface="Wingdings" panose="05000000000000000000" pitchFamily="2" charset="2"/>
              <a:buChar char="ü"/>
            </a:pPr>
            <a:r>
              <a:rPr lang="en-US" sz="1400" dirty="0"/>
              <a:t>Highly Unlikely: ~88% </a:t>
            </a:r>
            <a:r>
              <a:rPr lang="en-US" sz="1000" dirty="0">
                <a:solidFill>
                  <a:srgbClr val="FF9900"/>
                </a:solidFill>
              </a:rPr>
              <a:t>(vs. 75%)</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Potential reduction of claim processing effort by 60%+</a:t>
            </a:r>
            <a:r>
              <a:rPr lang="en-US" sz="1000" dirty="0">
                <a:solidFill>
                  <a:srgbClr val="FF9900"/>
                </a:solidFill>
              </a:rPr>
              <a:t> (vs. 40%)</a:t>
            </a:r>
            <a:endParaRPr lang="en-US" sz="1400" dirty="0">
              <a:solidFill>
                <a:srgbClr val="FF9900"/>
              </a:solidFill>
            </a:endParaRPr>
          </a:p>
          <a:p>
            <a:pPr marL="285750" indent="-285750">
              <a:buFont typeface="Wingdings" panose="05000000000000000000" pitchFamily="2" charset="2"/>
              <a:buChar char="ü"/>
            </a:pPr>
            <a:r>
              <a:rPr lang="en-US" sz="1400" dirty="0"/>
              <a:t>Improve timeliness and accuracy in claim processing (hours/days to minutes)</a:t>
            </a:r>
          </a:p>
        </p:txBody>
      </p:sp>
      <p:sp>
        <p:nvSpPr>
          <p:cNvPr id="43" name="TextBox 42"/>
          <p:cNvSpPr txBox="1"/>
          <p:nvPr/>
        </p:nvSpPr>
        <p:spPr>
          <a:xfrm>
            <a:off x="4876801" y="4337601"/>
            <a:ext cx="40386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Solution implementation/integration.</a:t>
            </a:r>
          </a:p>
          <a:p>
            <a:pPr marL="285750" indent="-285750">
              <a:buFont typeface="Wingdings" panose="05000000000000000000" pitchFamily="2" charset="2"/>
              <a:buChar char="q"/>
            </a:pPr>
            <a:r>
              <a:rPr lang="en-US" sz="1400" dirty="0"/>
              <a:t>Continuous model accuracy improvement</a:t>
            </a:r>
          </a:p>
          <a:p>
            <a:pPr marL="285750" indent="-285750">
              <a:buFont typeface="Wingdings" panose="05000000000000000000" pitchFamily="2" charset="2"/>
              <a:buChar char="q"/>
            </a:pPr>
            <a:r>
              <a:rPr lang="en-US" sz="1400" dirty="0"/>
              <a:t>Customer specific modeling</a:t>
            </a:r>
          </a:p>
        </p:txBody>
      </p:sp>
      <p:pic>
        <p:nvPicPr>
          <p:cNvPr id="45" name="Picture 44"/>
          <p:cNvPicPr>
            <a:picLocks/>
          </p:cNvPicPr>
          <p:nvPr/>
        </p:nvPicPr>
        <p:blipFill>
          <a:blip r:embed="rId5" cstate="screen">
            <a:extLst>
              <a:ext uri="{28A0092B-C50C-407E-A947-70E740481C1C}">
                <a14:useLocalDpi xmlns:a14="http://schemas.microsoft.com/office/drawing/2010/main"/>
              </a:ext>
            </a:extLst>
          </a:blip>
          <a:stretch>
            <a:fillRect/>
          </a:stretch>
        </p:blipFill>
        <p:spPr>
          <a:xfrm>
            <a:off x="7848188" y="5246323"/>
            <a:ext cx="851947" cy="82296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8075768"/>
      </p:ext>
    </p:extLst>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00211" y="1483775"/>
            <a:ext cx="4114800" cy="472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p:cNvSpPr>
            <a:spLocks noGrp="1"/>
          </p:cNvSpPr>
          <p:nvPr>
            <p:ph type="title"/>
          </p:nvPr>
        </p:nvSpPr>
        <p:spPr/>
        <p:txBody>
          <a:bodyPr/>
          <a:lstStyle/>
          <a:p>
            <a:r>
              <a:rPr lang="en-US" dirty="0"/>
              <a:t>Modeling</a:t>
            </a:r>
          </a:p>
        </p:txBody>
      </p:sp>
      <p:sp>
        <p:nvSpPr>
          <p:cNvPr id="2" name="Slide Number Placeholder 1"/>
          <p:cNvSpPr>
            <a:spLocks noGrp="1"/>
          </p:cNvSpPr>
          <p:nvPr>
            <p:ph type="sldNum" sz="quarter" idx="10"/>
          </p:nvPr>
        </p:nvSpPr>
        <p:spPr/>
        <p:txBody>
          <a:bodyPr/>
          <a:lstStyle/>
          <a:p>
            <a:pPr>
              <a:defRPr/>
            </a:pPr>
            <a:fld id="{B64E12CB-EE0F-47EA-813F-F73E687CC526}" type="slidenum">
              <a:rPr lang="en-US" altLang="en-US" smtClean="0"/>
              <a:pPr>
                <a:defRPr/>
              </a:pPr>
              <a:t>8</a:t>
            </a:fld>
            <a:endParaRPr lang="en-US" altLang="en-US"/>
          </a:p>
        </p:txBody>
      </p:sp>
      <p:sp>
        <p:nvSpPr>
          <p:cNvPr id="4" name="TextBox 3"/>
          <p:cNvSpPr txBox="1"/>
          <p:nvPr/>
        </p:nvSpPr>
        <p:spPr>
          <a:xfrm>
            <a:off x="2590393" y="1601650"/>
            <a:ext cx="1335622" cy="235449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u="sng" dirty="0"/>
              <a:t>Input Factors</a:t>
            </a:r>
            <a:endParaRPr lang="en-US" sz="1400" dirty="0"/>
          </a:p>
          <a:p>
            <a:pPr marL="285750" indent="-285750">
              <a:buFont typeface="Arial" panose="020B0604020202020204" pitchFamily="34" charset="0"/>
              <a:buChar char="•"/>
            </a:pPr>
            <a:r>
              <a:rPr lang="en-US" sz="1100" dirty="0"/>
              <a:t>#Claims</a:t>
            </a:r>
          </a:p>
          <a:p>
            <a:pPr marL="285750" indent="-285750">
              <a:buFont typeface="Arial" panose="020B0604020202020204" pitchFamily="34" charset="0"/>
              <a:buChar char="•"/>
            </a:pPr>
            <a:r>
              <a:rPr lang="en-US" sz="1100" dirty="0"/>
              <a:t>#Sales</a:t>
            </a:r>
          </a:p>
          <a:p>
            <a:pPr marL="285750" indent="-285750">
              <a:buFont typeface="Arial" panose="020B0604020202020204" pitchFamily="34" charset="0"/>
              <a:buChar char="•"/>
            </a:pPr>
            <a:r>
              <a:rPr lang="en-US" sz="1200" b="1" dirty="0">
                <a:solidFill>
                  <a:srgbClr val="00B050"/>
                </a:solidFill>
              </a:rPr>
              <a:t>$Claim</a:t>
            </a:r>
          </a:p>
          <a:p>
            <a:pPr marL="285750" indent="-285750">
              <a:buFont typeface="Arial" panose="020B0604020202020204" pitchFamily="34" charset="0"/>
              <a:buChar char="•"/>
            </a:pPr>
            <a:r>
              <a:rPr lang="en-US" sz="1100" dirty="0"/>
              <a:t>$/Sale</a:t>
            </a:r>
          </a:p>
          <a:p>
            <a:pPr marL="285750" indent="-285750">
              <a:buFont typeface="Arial" panose="020B0604020202020204" pitchFamily="34" charset="0"/>
              <a:buChar char="•"/>
            </a:pPr>
            <a:r>
              <a:rPr lang="en-US" sz="1100" dirty="0"/>
              <a:t>$Claim/$Sale</a:t>
            </a:r>
          </a:p>
          <a:p>
            <a:pPr marL="285750" indent="-285750">
              <a:buFont typeface="Arial" panose="020B0604020202020204" pitchFamily="34" charset="0"/>
              <a:buChar char="•"/>
            </a:pPr>
            <a:r>
              <a:rPr lang="en-US" sz="1100" dirty="0">
                <a:solidFill>
                  <a:srgbClr val="7030A0"/>
                </a:solidFill>
              </a:rPr>
              <a:t>Product Style</a:t>
            </a:r>
          </a:p>
          <a:p>
            <a:pPr marL="285750" indent="-285750">
              <a:buFont typeface="Arial" panose="020B0604020202020204" pitchFamily="34" charset="0"/>
              <a:buChar char="•"/>
            </a:pPr>
            <a:r>
              <a:rPr lang="en-US" sz="1100" dirty="0">
                <a:solidFill>
                  <a:srgbClr val="7030A0"/>
                </a:solidFill>
              </a:rPr>
              <a:t>Product Size</a:t>
            </a:r>
          </a:p>
          <a:p>
            <a:pPr marL="285750" indent="-285750">
              <a:buFont typeface="Arial" panose="020B0604020202020204" pitchFamily="34" charset="0"/>
              <a:buChar char="•"/>
            </a:pPr>
            <a:r>
              <a:rPr lang="en-US" sz="1100" dirty="0">
                <a:solidFill>
                  <a:srgbClr val="7030A0"/>
                </a:solidFill>
              </a:rPr>
              <a:t>Product Back</a:t>
            </a:r>
          </a:p>
          <a:p>
            <a:pPr marL="285750" indent="-285750">
              <a:buFont typeface="Arial" panose="020B0604020202020204" pitchFamily="34" charset="0"/>
              <a:buChar char="•"/>
            </a:pPr>
            <a:r>
              <a:rPr lang="en-US" sz="1100" dirty="0">
                <a:solidFill>
                  <a:srgbClr val="7030A0"/>
                </a:solidFill>
              </a:rPr>
              <a:t>Product Color</a:t>
            </a:r>
          </a:p>
          <a:p>
            <a:pPr marL="285750" indent="-285750">
              <a:buFont typeface="Arial" panose="020B0604020202020204" pitchFamily="34" charset="0"/>
              <a:buChar char="•"/>
            </a:pPr>
            <a:r>
              <a:rPr lang="en-US" sz="1100" dirty="0">
                <a:solidFill>
                  <a:srgbClr val="FF0000"/>
                </a:solidFill>
              </a:rPr>
              <a:t>F1ROLL</a:t>
            </a:r>
          </a:p>
          <a:p>
            <a:pPr marL="285750" indent="-285750">
              <a:buFont typeface="Arial" panose="020B0604020202020204" pitchFamily="34" charset="0"/>
              <a:buChar char="•"/>
            </a:pPr>
            <a:r>
              <a:rPr lang="en-US" sz="1100" dirty="0">
                <a:solidFill>
                  <a:srgbClr val="FF0000"/>
                </a:solidFill>
              </a:rPr>
              <a:t>F1GROL</a:t>
            </a:r>
          </a:p>
          <a:p>
            <a:pPr marL="285750" indent="-285750">
              <a:buFont typeface="Arial" panose="020B0604020202020204" pitchFamily="34" charset="0"/>
              <a:buChar char="•"/>
            </a:pPr>
            <a:r>
              <a:rPr lang="en-US" sz="1100" dirty="0">
                <a:solidFill>
                  <a:srgbClr val="FF0000"/>
                </a:solidFill>
              </a:rPr>
              <a:t>F1DLOT</a:t>
            </a:r>
          </a:p>
        </p:txBody>
      </p:sp>
      <p:sp>
        <p:nvSpPr>
          <p:cNvPr id="15" name="Rectangle 14"/>
          <p:cNvSpPr/>
          <p:nvPr/>
        </p:nvSpPr>
        <p:spPr>
          <a:xfrm>
            <a:off x="2516133" y="4509023"/>
            <a:ext cx="1462172" cy="55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Normalization</a:t>
            </a:r>
          </a:p>
          <a:p>
            <a:pPr algn="ctr"/>
            <a:r>
              <a:rPr lang="en-US" sz="1600" dirty="0"/>
              <a:t>AI Modeling</a:t>
            </a:r>
          </a:p>
        </p:txBody>
      </p:sp>
      <p:sp>
        <p:nvSpPr>
          <p:cNvPr id="16" name="TextBox 15"/>
          <p:cNvSpPr txBox="1"/>
          <p:nvPr/>
        </p:nvSpPr>
        <p:spPr>
          <a:xfrm>
            <a:off x="2382367" y="5501591"/>
            <a:ext cx="1930337"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u="sng" dirty="0"/>
              <a:t>Output</a:t>
            </a:r>
            <a:endParaRPr lang="en-US" sz="1400" dirty="0"/>
          </a:p>
          <a:p>
            <a:pPr marL="285750" indent="-285750">
              <a:buFont typeface="Arial" panose="020B0604020202020204" pitchFamily="34" charset="0"/>
              <a:buChar char="•"/>
            </a:pPr>
            <a:r>
              <a:rPr lang="en-US" sz="1100" dirty="0"/>
              <a:t>Paid (1) or Declined (0)</a:t>
            </a:r>
          </a:p>
          <a:p>
            <a:pPr marL="285750" indent="-285750">
              <a:buFont typeface="Arial" panose="020B0604020202020204" pitchFamily="34" charset="0"/>
              <a:buChar char="•"/>
            </a:pPr>
            <a:r>
              <a:rPr lang="en-US" sz="1100" dirty="0"/>
              <a:t>Confidence (Score)</a:t>
            </a:r>
          </a:p>
        </p:txBody>
      </p:sp>
      <p:sp>
        <p:nvSpPr>
          <p:cNvPr id="17" name="TextBox 16"/>
          <p:cNvSpPr txBox="1"/>
          <p:nvPr/>
        </p:nvSpPr>
        <p:spPr>
          <a:xfrm>
            <a:off x="4634976" y="3527720"/>
            <a:ext cx="1428661" cy="260840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1050" b="1" u="sng" dirty="0"/>
              <a:t>17 Methods</a:t>
            </a:r>
          </a:p>
          <a:p>
            <a:pPr algn="r"/>
            <a:r>
              <a:rPr lang="en-US" sz="900" dirty="0"/>
              <a:t>L1 Logistic</a:t>
            </a:r>
          </a:p>
          <a:p>
            <a:pPr algn="r"/>
            <a:r>
              <a:rPr lang="en-US" sz="900" dirty="0"/>
              <a:t>L2 Logistic (</a:t>
            </a:r>
            <a:r>
              <a:rPr lang="en-US" sz="900" dirty="0" err="1"/>
              <a:t>OvR</a:t>
            </a:r>
            <a:r>
              <a:rPr lang="en-US" sz="900" dirty="0"/>
              <a:t>)</a:t>
            </a:r>
          </a:p>
          <a:p>
            <a:pPr algn="r"/>
            <a:r>
              <a:rPr lang="en-US" sz="900" dirty="0"/>
              <a:t>RBF SVC</a:t>
            </a:r>
          </a:p>
          <a:p>
            <a:pPr algn="r"/>
            <a:r>
              <a:rPr lang="en-US" sz="900" dirty="0"/>
              <a:t>Linear SVC</a:t>
            </a:r>
          </a:p>
          <a:p>
            <a:pPr algn="r"/>
            <a:r>
              <a:rPr lang="en-US" sz="900" dirty="0"/>
              <a:t>L2 Logistic (Multinomial)</a:t>
            </a:r>
          </a:p>
          <a:p>
            <a:pPr algn="r"/>
            <a:r>
              <a:rPr lang="en-US" sz="900" dirty="0"/>
              <a:t>Naïve Bayes</a:t>
            </a:r>
          </a:p>
          <a:p>
            <a:pPr algn="r"/>
            <a:r>
              <a:rPr lang="en-US" sz="900" dirty="0"/>
              <a:t>Nearest Neighbors</a:t>
            </a:r>
          </a:p>
          <a:p>
            <a:pPr algn="r"/>
            <a:r>
              <a:rPr lang="en-US" sz="900" dirty="0"/>
              <a:t>Decision Tree</a:t>
            </a:r>
          </a:p>
          <a:p>
            <a:pPr algn="r"/>
            <a:r>
              <a:rPr lang="en-US" sz="900" dirty="0"/>
              <a:t>Random Forest</a:t>
            </a:r>
          </a:p>
          <a:p>
            <a:pPr algn="r"/>
            <a:r>
              <a:rPr lang="en-US" sz="900" dirty="0"/>
              <a:t>Neural Network</a:t>
            </a:r>
          </a:p>
          <a:p>
            <a:pPr algn="r"/>
            <a:r>
              <a:rPr lang="en-US" sz="900" dirty="0" err="1"/>
              <a:t>AdaBoost</a:t>
            </a:r>
            <a:endParaRPr lang="en-US" sz="900" dirty="0"/>
          </a:p>
          <a:p>
            <a:pPr algn="r"/>
            <a:r>
              <a:rPr lang="en-US" sz="900" dirty="0"/>
              <a:t>QDA</a:t>
            </a:r>
          </a:p>
          <a:p>
            <a:pPr algn="r"/>
            <a:r>
              <a:rPr lang="en-US" sz="900" dirty="0">
                <a:solidFill>
                  <a:srgbClr val="990000"/>
                </a:solidFill>
              </a:rPr>
              <a:t>Extra Decision Tree</a:t>
            </a:r>
          </a:p>
          <a:p>
            <a:pPr algn="r"/>
            <a:r>
              <a:rPr lang="en-US" sz="900" dirty="0">
                <a:solidFill>
                  <a:srgbClr val="990000"/>
                </a:solidFill>
              </a:rPr>
              <a:t>SGD</a:t>
            </a:r>
          </a:p>
          <a:p>
            <a:pPr algn="r"/>
            <a:r>
              <a:rPr lang="en-US" sz="900" dirty="0">
                <a:solidFill>
                  <a:srgbClr val="990000"/>
                </a:solidFill>
              </a:rPr>
              <a:t>QDA</a:t>
            </a:r>
          </a:p>
          <a:p>
            <a:pPr algn="r"/>
            <a:r>
              <a:rPr lang="en-US" sz="900" dirty="0">
                <a:solidFill>
                  <a:srgbClr val="990000"/>
                </a:solidFill>
              </a:rPr>
              <a:t>Bag</a:t>
            </a:r>
          </a:p>
          <a:p>
            <a:pPr algn="r"/>
            <a:r>
              <a:rPr lang="en-US" sz="900" dirty="0">
                <a:solidFill>
                  <a:srgbClr val="990000"/>
                </a:solidFill>
              </a:rPr>
              <a:t>BGM</a:t>
            </a:r>
          </a:p>
        </p:txBody>
      </p:sp>
      <p:sp>
        <p:nvSpPr>
          <p:cNvPr id="3" name="Down Arrow 2"/>
          <p:cNvSpPr/>
          <p:nvPr/>
        </p:nvSpPr>
        <p:spPr>
          <a:xfrm>
            <a:off x="3094819" y="4078319"/>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078496" y="5153362"/>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1704213"/>
            <a:ext cx="1821332" cy="8463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u="sng" dirty="0"/>
              <a:t>Data (30128)</a:t>
            </a:r>
            <a:endParaRPr lang="en-US" sz="1600" dirty="0"/>
          </a:p>
          <a:p>
            <a:pPr marL="168275" indent="-168275">
              <a:buFont typeface="Arial" panose="020B0604020202020204" pitchFamily="34" charset="0"/>
              <a:buChar char="•"/>
            </a:pPr>
            <a:r>
              <a:rPr lang="en-US" sz="1100" dirty="0"/>
              <a:t>Modeling: 14,762(49%)</a:t>
            </a:r>
          </a:p>
          <a:p>
            <a:pPr marL="168275" indent="-168275">
              <a:buFont typeface="Arial" panose="020B0604020202020204" pitchFamily="34" charset="0"/>
              <a:buChar char="•"/>
            </a:pPr>
            <a:r>
              <a:rPr lang="en-US" sz="1100" dirty="0"/>
              <a:t>Validation:6,327(21%)</a:t>
            </a:r>
          </a:p>
          <a:p>
            <a:pPr marL="168275" indent="-168275">
              <a:buFont typeface="Arial" panose="020B0604020202020204" pitchFamily="34" charset="0"/>
              <a:buChar char="•"/>
            </a:pPr>
            <a:r>
              <a:rPr lang="en-US" sz="1100" dirty="0"/>
              <a:t>Testing:9,019(30%)</a:t>
            </a:r>
          </a:p>
        </p:txBody>
      </p:sp>
      <p:sp>
        <p:nvSpPr>
          <p:cNvPr id="20" name="Left Arrow 19"/>
          <p:cNvSpPr/>
          <p:nvPr/>
        </p:nvSpPr>
        <p:spPr>
          <a:xfrm>
            <a:off x="4059534" y="2090359"/>
            <a:ext cx="369727" cy="147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7" idx="1"/>
            <a:endCxn id="15" idx="3"/>
          </p:cNvCxnSpPr>
          <p:nvPr/>
        </p:nvCxnSpPr>
        <p:spPr>
          <a:xfrm flipH="1" flipV="1">
            <a:off x="3978305" y="4788252"/>
            <a:ext cx="656671" cy="43671"/>
          </a:xfrm>
          <a:prstGeom prst="straightConnector1">
            <a:avLst/>
          </a:prstGeom>
          <a:ln>
            <a:solidFill>
              <a:srgbClr val="FF99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2"/>
          <a:stretch>
            <a:fillRect/>
          </a:stretch>
        </p:blipFill>
        <p:spPr>
          <a:xfrm>
            <a:off x="283394" y="1447800"/>
            <a:ext cx="1770744" cy="997613"/>
          </a:xfrm>
          <a:prstGeom prst="rect">
            <a:avLst/>
          </a:prstGeom>
        </p:spPr>
      </p:pic>
      <p:pic>
        <p:nvPicPr>
          <p:cNvPr id="24" name="Picture 23"/>
          <p:cNvPicPr>
            <a:picLocks noChangeAspect="1"/>
          </p:cNvPicPr>
          <p:nvPr/>
        </p:nvPicPr>
        <p:blipFill>
          <a:blip r:embed="rId3"/>
          <a:stretch>
            <a:fillRect/>
          </a:stretch>
        </p:blipFill>
        <p:spPr>
          <a:xfrm>
            <a:off x="283393" y="2517083"/>
            <a:ext cx="1818515" cy="1032092"/>
          </a:xfrm>
          <a:prstGeom prst="rect">
            <a:avLst/>
          </a:prstGeom>
        </p:spPr>
      </p:pic>
      <p:sp>
        <p:nvSpPr>
          <p:cNvPr id="25" name="TextBox 24"/>
          <p:cNvSpPr txBox="1"/>
          <p:nvPr/>
        </p:nvSpPr>
        <p:spPr>
          <a:xfrm>
            <a:off x="1219322" y="1635154"/>
            <a:ext cx="684803" cy="261610"/>
          </a:xfrm>
          <a:prstGeom prst="rect">
            <a:avLst/>
          </a:prstGeom>
          <a:noFill/>
        </p:spPr>
        <p:txBody>
          <a:bodyPr wrap="none" rtlCol="0">
            <a:spAutoFit/>
          </a:bodyPr>
          <a:lstStyle/>
          <a:p>
            <a:r>
              <a:rPr lang="en-US" sz="1100" b="1" dirty="0"/>
              <a:t>$/Claim</a:t>
            </a:r>
          </a:p>
        </p:txBody>
      </p:sp>
      <p:sp>
        <p:nvSpPr>
          <p:cNvPr id="26" name="TextBox 25"/>
          <p:cNvSpPr txBox="1"/>
          <p:nvPr/>
        </p:nvSpPr>
        <p:spPr>
          <a:xfrm>
            <a:off x="821667" y="2837634"/>
            <a:ext cx="1132041" cy="261610"/>
          </a:xfrm>
          <a:prstGeom prst="rect">
            <a:avLst/>
          </a:prstGeom>
          <a:noFill/>
        </p:spPr>
        <p:txBody>
          <a:bodyPr wrap="none" rtlCol="0">
            <a:spAutoFit/>
          </a:bodyPr>
          <a:lstStyle/>
          <a:p>
            <a:r>
              <a:rPr lang="en-US" sz="1100" b="1" dirty="0"/>
              <a:t>$Claims/$Sale</a:t>
            </a:r>
          </a:p>
        </p:txBody>
      </p:sp>
      <p:pic>
        <p:nvPicPr>
          <p:cNvPr id="29" name="Picture 28"/>
          <p:cNvPicPr>
            <a:picLocks noChangeAspect="1"/>
          </p:cNvPicPr>
          <p:nvPr/>
        </p:nvPicPr>
        <p:blipFill>
          <a:blip r:embed="rId4"/>
          <a:stretch>
            <a:fillRect/>
          </a:stretch>
        </p:blipFill>
        <p:spPr>
          <a:xfrm>
            <a:off x="6400424" y="2517083"/>
            <a:ext cx="2528770" cy="1611292"/>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5"/>
          <a:stretch>
            <a:fillRect/>
          </a:stretch>
        </p:blipFill>
        <p:spPr>
          <a:xfrm>
            <a:off x="6367168" y="4731535"/>
            <a:ext cx="2562026" cy="1302965"/>
          </a:xfrm>
          <a:prstGeom prst="rect">
            <a:avLst/>
          </a:prstGeom>
          <a:ln>
            <a:noFill/>
          </a:ln>
          <a:effectLst>
            <a:outerShdw blurRad="292100" dist="139700" dir="2700000" algn="tl" rotWithShape="0">
              <a:srgbClr val="333333">
                <a:alpha val="65000"/>
              </a:srgbClr>
            </a:outerShdw>
          </a:effectLst>
        </p:spPr>
      </p:pic>
      <p:pic>
        <p:nvPicPr>
          <p:cNvPr id="31" name="Picture 30"/>
          <p:cNvPicPr>
            <a:picLocks noChangeAspect="1"/>
          </p:cNvPicPr>
          <p:nvPr/>
        </p:nvPicPr>
        <p:blipFill>
          <a:blip r:embed="rId6"/>
          <a:stretch>
            <a:fillRect/>
          </a:stretch>
        </p:blipFill>
        <p:spPr>
          <a:xfrm>
            <a:off x="4858315" y="2583256"/>
            <a:ext cx="932320" cy="907392"/>
          </a:xfrm>
          <a:prstGeom prst="rect">
            <a:avLst/>
          </a:prstGeom>
        </p:spPr>
      </p:pic>
      <p:sp>
        <p:nvSpPr>
          <p:cNvPr id="32" name="TextBox 31"/>
          <p:cNvSpPr txBox="1"/>
          <p:nvPr/>
        </p:nvSpPr>
        <p:spPr>
          <a:xfrm>
            <a:off x="6480262" y="1483775"/>
            <a:ext cx="2472905" cy="984885"/>
          </a:xfrm>
          <a:prstGeom prst="rect">
            <a:avLst/>
          </a:prstGeom>
          <a:noFill/>
        </p:spPr>
        <p:txBody>
          <a:bodyPr wrap="square" rtlCol="0">
            <a:spAutoFit/>
          </a:bodyPr>
          <a:lstStyle/>
          <a:p>
            <a:pPr marL="114300" indent="-114300">
              <a:buFont typeface="Arial" panose="020B0604020202020204" pitchFamily="34" charset="0"/>
              <a:buChar char="•"/>
            </a:pPr>
            <a:r>
              <a:rPr lang="en-US" sz="1200" b="1" dirty="0"/>
              <a:t>Target: binary classification</a:t>
            </a:r>
            <a:endParaRPr lang="en-US" sz="1050" b="1" dirty="0"/>
          </a:p>
          <a:p>
            <a:r>
              <a:rPr lang="en-US" sz="1100" b="1" dirty="0"/>
              <a:t>    </a:t>
            </a:r>
            <a:r>
              <a:rPr lang="en-US" sz="1100" dirty="0"/>
              <a:t>Paid (1) vs. Declined (0)</a:t>
            </a:r>
          </a:p>
          <a:p>
            <a:pPr marL="171450" indent="-171450">
              <a:buFont typeface="Arial" panose="020B0604020202020204" pitchFamily="34" charset="0"/>
              <a:buChar char="•"/>
            </a:pPr>
            <a:r>
              <a:rPr lang="en-US" sz="1100" b="1" dirty="0"/>
              <a:t>Data Components</a:t>
            </a:r>
          </a:p>
          <a:p>
            <a:pPr lvl="1"/>
            <a:r>
              <a:rPr lang="en-US" sz="1100" b="1" dirty="0"/>
              <a:t>Paid: 71.3%</a:t>
            </a:r>
          </a:p>
          <a:p>
            <a:pPr lvl="1"/>
            <a:r>
              <a:rPr lang="en-US" sz="1100" b="1" dirty="0"/>
              <a:t>Declined: 28.7%</a:t>
            </a:r>
          </a:p>
        </p:txBody>
      </p:sp>
      <p:sp>
        <p:nvSpPr>
          <p:cNvPr id="33" name="TextBox 32"/>
          <p:cNvSpPr txBox="1"/>
          <p:nvPr/>
        </p:nvSpPr>
        <p:spPr>
          <a:xfrm>
            <a:off x="6573082" y="5613414"/>
            <a:ext cx="1430200" cy="261610"/>
          </a:xfrm>
          <a:prstGeom prst="rect">
            <a:avLst/>
          </a:prstGeom>
          <a:noFill/>
        </p:spPr>
        <p:txBody>
          <a:bodyPr wrap="none" rtlCol="0">
            <a:spAutoFit/>
          </a:bodyPr>
          <a:lstStyle/>
          <a:p>
            <a:r>
              <a:rPr lang="en-US" sz="1100" b="1" dirty="0"/>
              <a:t>Model comparison</a:t>
            </a:r>
          </a:p>
        </p:txBody>
      </p:sp>
      <p:sp>
        <p:nvSpPr>
          <p:cNvPr id="34" name="TextBox 33"/>
          <p:cNvSpPr txBox="1"/>
          <p:nvPr/>
        </p:nvSpPr>
        <p:spPr>
          <a:xfrm>
            <a:off x="7910323" y="3666097"/>
            <a:ext cx="1015021" cy="261610"/>
          </a:xfrm>
          <a:prstGeom prst="rect">
            <a:avLst/>
          </a:prstGeom>
          <a:noFill/>
        </p:spPr>
        <p:txBody>
          <a:bodyPr wrap="none" rtlCol="0">
            <a:spAutoFit/>
          </a:bodyPr>
          <a:lstStyle/>
          <a:p>
            <a:r>
              <a:rPr lang="en-US" sz="1100" b="1" dirty="0"/>
              <a:t>Sample data</a:t>
            </a:r>
          </a:p>
        </p:txBody>
      </p:sp>
      <p:pic>
        <p:nvPicPr>
          <p:cNvPr id="35" name="Picture 34"/>
          <p:cNvPicPr>
            <a:picLocks noChangeAspect="1"/>
          </p:cNvPicPr>
          <p:nvPr/>
        </p:nvPicPr>
        <p:blipFill>
          <a:blip r:embed="rId7"/>
          <a:stretch>
            <a:fillRect/>
          </a:stretch>
        </p:blipFill>
        <p:spPr>
          <a:xfrm>
            <a:off x="511360" y="3745444"/>
            <a:ext cx="1494122" cy="2447514"/>
          </a:xfrm>
          <a:prstGeom prst="rect">
            <a:avLst/>
          </a:prstGeom>
          <a:ln>
            <a:noFill/>
          </a:ln>
          <a:effectLst>
            <a:outerShdw blurRad="292100" dist="139700" dir="2700000" algn="tl" rotWithShape="0">
              <a:srgbClr val="333333">
                <a:alpha val="65000"/>
              </a:srgbClr>
            </a:outerShdw>
          </a:effectLst>
        </p:spPr>
      </p:pic>
      <p:pic>
        <p:nvPicPr>
          <p:cNvPr id="36" name="Picture 35"/>
          <p:cNvPicPr>
            <a:picLocks noChangeAspect="1"/>
          </p:cNvPicPr>
          <p:nvPr/>
        </p:nvPicPr>
        <p:blipFill>
          <a:blip r:embed="rId8"/>
          <a:stretch>
            <a:fillRect/>
          </a:stretch>
        </p:blipFill>
        <p:spPr>
          <a:xfrm>
            <a:off x="51776" y="4534988"/>
            <a:ext cx="1539781" cy="851589"/>
          </a:xfrm>
          <a:prstGeom prst="rect">
            <a:avLst/>
          </a:prstGeom>
        </p:spPr>
      </p:pic>
      <p:pic>
        <p:nvPicPr>
          <p:cNvPr id="37" name="Picture 36"/>
          <p:cNvPicPr>
            <a:picLocks noChangeAspect="1"/>
          </p:cNvPicPr>
          <p:nvPr/>
        </p:nvPicPr>
        <p:blipFill>
          <a:blip r:embed="rId9"/>
          <a:stretch>
            <a:fillRect/>
          </a:stretch>
        </p:blipFill>
        <p:spPr>
          <a:xfrm>
            <a:off x="368206" y="5458162"/>
            <a:ext cx="1019481" cy="874813"/>
          </a:xfrm>
          <a:prstGeom prst="rect">
            <a:avLst/>
          </a:prstGeom>
        </p:spPr>
      </p:pic>
    </p:spTree>
    <p:extLst>
      <p:ext uri="{BB962C8B-B14F-4D97-AF65-F5344CB8AC3E}">
        <p14:creationId xmlns:p14="http://schemas.microsoft.com/office/powerpoint/2010/main" val="3768313826"/>
      </p:ext>
    </p:extLst>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Customer + Product + Rolls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9</a:t>
            </a:fld>
            <a:endParaRPr lang="en-US" altLang="en-US"/>
          </a:p>
        </p:txBody>
      </p:sp>
      <p:sp>
        <p:nvSpPr>
          <p:cNvPr id="5" name="TextBox 4"/>
          <p:cNvSpPr txBox="1"/>
          <p:nvPr/>
        </p:nvSpPr>
        <p:spPr>
          <a:xfrm>
            <a:off x="609600" y="5505450"/>
            <a:ext cx="82296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Recommend models: </a:t>
            </a:r>
            <a:r>
              <a:rPr lang="en-US" sz="1200" b="1" dirty="0"/>
              <a:t>RBF-SVC</a:t>
            </a:r>
            <a:r>
              <a:rPr lang="en-US" sz="1200" dirty="0"/>
              <a:t>, </a:t>
            </a:r>
            <a:r>
              <a:rPr lang="en-US" sz="1200" b="1" dirty="0"/>
              <a:t>Decision Tree,</a:t>
            </a:r>
            <a:r>
              <a:rPr lang="en-US" sz="1200" dirty="0"/>
              <a:t> </a:t>
            </a:r>
            <a:r>
              <a:rPr lang="en-US" sz="1200" b="1" dirty="0"/>
              <a:t>Random Forest &amp; Bag</a:t>
            </a:r>
            <a:r>
              <a:rPr lang="en-US" sz="1200" dirty="0"/>
              <a:t>, balancing positive &amp; negative true with balanced classification</a:t>
            </a:r>
            <a:endParaRPr lang="en-US" sz="1200" b="1" dirty="0"/>
          </a:p>
          <a:p>
            <a:pPr marL="285750" indent="-285750">
              <a:buFont typeface="Arial" panose="020B0604020202020204" pitchFamily="34" charset="0"/>
              <a:buChar char="•"/>
            </a:pPr>
            <a:r>
              <a:rPr lang="en-US" sz="1200" dirty="0"/>
              <a:t>SVC requires tuning up the parameters C and gamma</a:t>
            </a:r>
          </a:p>
          <a:p>
            <a:pPr marL="285750" indent="-285750">
              <a:buFont typeface="Arial" panose="020B0604020202020204" pitchFamily="34" charset="0"/>
              <a:buChar char="•"/>
            </a:pPr>
            <a:r>
              <a:rPr lang="en-US" sz="1200" b="1" dirty="0"/>
              <a:t>Voting </a:t>
            </a:r>
            <a:r>
              <a:rPr lang="en-US" sz="1200" dirty="0"/>
              <a:t>method may not be needed as individual models perform well already</a:t>
            </a:r>
          </a:p>
        </p:txBody>
      </p:sp>
      <p:pic>
        <p:nvPicPr>
          <p:cNvPr id="7" name="Picture 6"/>
          <p:cNvPicPr>
            <a:picLocks noChangeAspect="1"/>
          </p:cNvPicPr>
          <p:nvPr/>
        </p:nvPicPr>
        <p:blipFill>
          <a:blip r:embed="rId2"/>
          <a:stretch>
            <a:fillRect/>
          </a:stretch>
        </p:blipFill>
        <p:spPr>
          <a:xfrm>
            <a:off x="838200" y="1295400"/>
            <a:ext cx="7629525" cy="4219575"/>
          </a:xfrm>
          <a:prstGeom prst="rect">
            <a:avLst/>
          </a:prstGeom>
        </p:spPr>
      </p:pic>
      <p:sp>
        <p:nvSpPr>
          <p:cNvPr id="8" name="Oval 7"/>
          <p:cNvSpPr/>
          <p:nvPr/>
        </p:nvSpPr>
        <p:spPr>
          <a:xfrm>
            <a:off x="4191000" y="3886200"/>
            <a:ext cx="1219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91000" y="4876800"/>
            <a:ext cx="1219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248525" y="3886200"/>
            <a:ext cx="1219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58050" y="4867275"/>
            <a:ext cx="1219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52675" y="3933825"/>
            <a:ext cx="6105525" cy="228600"/>
          </a:xfrm>
          <a:prstGeom prst="rect">
            <a:avLst/>
          </a:prstGeom>
          <a:noFill/>
          <a:ln>
            <a:solidFill>
              <a:srgbClr val="741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62200" y="4905375"/>
            <a:ext cx="6105525" cy="228600"/>
          </a:xfrm>
          <a:prstGeom prst="rect">
            <a:avLst/>
          </a:prstGeom>
          <a:noFill/>
          <a:ln>
            <a:solidFill>
              <a:srgbClr val="741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482756"/>
      </p:ext>
    </p:extLst>
  </p:cSld>
  <p:clrMapOvr>
    <a:masterClrMapping/>
  </p:clrMapOvr>
  <p:transition spd="slow">
    <p:checker/>
  </p:transition>
</p:sld>
</file>

<file path=ppt/theme/theme1.xml><?xml version="1.0" encoding="utf-8"?>
<a:theme xmlns:a="http://schemas.openxmlformats.org/drawingml/2006/main" name="Theme1 MHK">
  <a:themeElements>
    <a:clrScheme name="Mohawk2009">
      <a:dk1>
        <a:srgbClr val="3F3F3F"/>
      </a:dk1>
      <a:lt1>
        <a:sysClr val="window" lastClr="FFFFFF"/>
      </a:lt1>
      <a:dk2>
        <a:srgbClr val="1F497D"/>
      </a:dk2>
      <a:lt2>
        <a:srgbClr val="EEECE1"/>
      </a:lt2>
      <a:accent1>
        <a:srgbClr val="8B8B8B"/>
      </a:accent1>
      <a:accent2>
        <a:srgbClr val="9A1E1E"/>
      </a:accent2>
      <a:accent3>
        <a:srgbClr val="938953"/>
      </a:accent3>
      <a:accent4>
        <a:srgbClr val="4E799C"/>
      </a:accent4>
      <a:accent5>
        <a:srgbClr val="938953"/>
      </a:accent5>
      <a:accent6>
        <a:srgbClr val="76923C"/>
      </a:accent6>
      <a:hlink>
        <a:srgbClr val="1F497D"/>
      </a:hlink>
      <a:folHlink>
        <a:srgbClr val="2F2F2F"/>
      </a:folHlink>
    </a:clrScheme>
    <a:fontScheme name="Mowhawk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powerpoint/application">
  <Version>2</Version>
  <Revision>2.4.0.63248</Revision>
</Application>
</file>

<file path=customXml/item2.xml><?xml version="1.0" encoding="utf-8"?>
<Application xmlns="http://www.sap.com/cof/ao/powerpoint/application">
  <com.sap.ip.bi.pioneer>
    <Version>4</Version>
    <AAO_Revision>2.4.0.63248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1D1A1E5A-6F93-48F6-8F6E-7EC32357AC27}">
  <ds:schemaRefs>
    <ds:schemaRef ds:uri="http://www.sap.com/cof/powerpoint/application"/>
  </ds:schemaRefs>
</ds:datastoreItem>
</file>

<file path=customXml/itemProps2.xml><?xml version="1.0" encoding="utf-8"?>
<ds:datastoreItem xmlns:ds="http://schemas.openxmlformats.org/officeDocument/2006/customXml" ds:itemID="{8B467E06-C5E4-4B44-8685-DFC0D3999E1D}">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emplate>Theme1 MHK</Template>
  <TotalTime>93631</TotalTime>
  <Words>3551</Words>
  <Application>Microsoft Office PowerPoint</Application>
  <PresentationFormat>On-screen Show (4:3)</PresentationFormat>
  <Paragraphs>769</Paragraphs>
  <Slides>33</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33</vt:i4>
      </vt:variant>
    </vt:vector>
  </HeadingPairs>
  <TitlesOfParts>
    <vt:vector size="49" baseType="lpstr">
      <vt:lpstr>微软雅黑</vt:lpstr>
      <vt:lpstr>ＭＳ Ｐゴシック</vt:lpstr>
      <vt:lpstr>ＭＳ Ｐゴシック</vt:lpstr>
      <vt:lpstr>Arial</vt:lpstr>
      <vt:lpstr>Arial Narrow</vt:lpstr>
      <vt:lpstr>Bookman Old Style</vt:lpstr>
      <vt:lpstr>Calibri</vt:lpstr>
      <vt:lpstr>Calibri Light</vt:lpstr>
      <vt:lpstr>Georgia</vt:lpstr>
      <vt:lpstr>Helvetica</vt:lpstr>
      <vt:lpstr>Raleway</vt:lpstr>
      <vt:lpstr>Symbol</vt:lpstr>
      <vt:lpstr>Times New Roman</vt:lpstr>
      <vt:lpstr>Wingdings</vt:lpstr>
      <vt:lpstr>Theme1 MHK</vt:lpstr>
      <vt:lpstr>1_Office Theme</vt:lpstr>
      <vt:lpstr>MHK Claims AI Scoring Predictive Analytics  - Update</vt:lpstr>
      <vt:lpstr>Version Control</vt:lpstr>
      <vt:lpstr>Analytics … Turn Data into Decision</vt:lpstr>
      <vt:lpstr>Predictive Modeling … Iterative Procedure</vt:lpstr>
      <vt:lpstr>Analytics Techniques  …AI, Machine Learning &amp; Deep Learning</vt:lpstr>
      <vt:lpstr>Claim AI Scoring  Improve Claim Process Speed and Accuracy</vt:lpstr>
      <vt:lpstr>Claim AI Scoring - Overview</vt:lpstr>
      <vt:lpstr>Modeling</vt:lpstr>
      <vt:lpstr>Results – Customer + Product + Rolls</vt:lpstr>
      <vt:lpstr>Model Accuracy Comparison (w/o Rolls)</vt:lpstr>
      <vt:lpstr>Results</vt:lpstr>
      <vt:lpstr>AI Score in Dashboard</vt:lpstr>
      <vt:lpstr>Thanks</vt:lpstr>
      <vt:lpstr>Online Application</vt:lpstr>
      <vt:lpstr>Influencing Factors for Claims (30,000+)</vt:lpstr>
      <vt:lpstr>Influencing Factors for Claims</vt:lpstr>
      <vt:lpstr>Modeling Data (old)</vt:lpstr>
      <vt:lpstr>Results (R2) – PCA vs. Raw</vt:lpstr>
      <vt:lpstr>Claim Scoring (Proposal)</vt:lpstr>
      <vt:lpstr>Claim AI Scoring Analytics Roadmap</vt:lpstr>
      <vt:lpstr>Learning Curves</vt:lpstr>
      <vt:lpstr>Method Comparison (R2)</vt:lpstr>
      <vt:lpstr>PCA</vt:lpstr>
      <vt:lpstr>Results (R1) – Customer data only</vt:lpstr>
      <vt:lpstr>Method Comparison (R1) – Customer Data Only</vt:lpstr>
      <vt:lpstr>Visualization (R1) – Customer Data</vt:lpstr>
      <vt:lpstr>Modeling Process</vt:lpstr>
      <vt:lpstr>Bagging</vt:lpstr>
      <vt:lpstr>Adaptive Boosting – AdaBoost</vt:lpstr>
      <vt:lpstr>Boosting-based</vt:lpstr>
      <vt:lpstr>Gradient Tree Boosting</vt:lpstr>
      <vt:lpstr>XGBoost</vt:lpstr>
      <vt:lpstr>Random Forest Classifier</vt:lpstr>
    </vt:vector>
  </TitlesOfParts>
  <Company>Mohawk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Mohawk Industries, Inc.  Talent Review-insert name of BU/Function 2010</dc:title>
  <dc:creator>Sara Peters</dc:creator>
  <cp:lastModifiedBy>Xiaomo Jiang</cp:lastModifiedBy>
  <cp:revision>1286</cp:revision>
  <cp:lastPrinted>2016-01-22T04:03:36Z</cp:lastPrinted>
  <dcterms:created xsi:type="dcterms:W3CDTF">2010-03-25T12:43:35Z</dcterms:created>
  <dcterms:modified xsi:type="dcterms:W3CDTF">2018-02-27T15:41:24Z</dcterms:modified>
</cp:coreProperties>
</file>