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avi" ContentType="video/x-msvideo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55" r:id="rId5"/>
    <p:sldId id="346" r:id="rId6"/>
    <p:sldId id="354" r:id="rId7"/>
    <p:sldId id="353" r:id="rId8"/>
  </p:sldIdLst>
  <p:sldSz cx="9144000" cy="6858000" type="screen4x3"/>
  <p:notesSz cx="9144000" cy="6858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808080"/>
    <a:srgbClr val="576395"/>
    <a:srgbClr val="7C89B8"/>
    <a:srgbClr val="008000"/>
    <a:srgbClr val="006600"/>
    <a:srgbClr val="F79607"/>
    <a:srgbClr val="EAA9F1"/>
    <a:srgbClr val="911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58" autoAdjust="0"/>
    <p:restoredTop sz="81152" autoAdjust="0"/>
  </p:normalViewPr>
  <p:slideViewPr>
    <p:cSldViewPr>
      <p:cViewPr varScale="1">
        <p:scale>
          <a:sx n="116" d="100"/>
          <a:sy n="116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E7B22-D1EC-7E44-BF71-77A824EAA9BA}" type="datetimeFigureOut">
              <a:rPr lang="nl-NL" smtClean="0"/>
              <a:t>12-10-2020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6F17E-8979-864E-A1C4-713A8098DC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9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8F6BF-DC77-364A-8490-B09C41B53586}" type="datetimeFigureOut">
              <a:rPr lang="nl-NL" smtClean="0"/>
              <a:t>12-10-2020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E8A97-A5E5-6D43-A8EA-C12DA4560A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095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E8A97-A5E5-6D43-A8EA-C12DA4560A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E8A97-A5E5-6D43-A8EA-C12DA4560A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5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E8A97-A5E5-6D43-A8EA-C12DA4560A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 userDrawn="1"/>
        </p:nvSpPr>
        <p:spPr>
          <a:xfrm>
            <a:off x="-108520" y="0"/>
            <a:ext cx="9252520" cy="6858000"/>
          </a:xfrm>
          <a:prstGeom prst="rect">
            <a:avLst/>
          </a:prstGeom>
          <a:solidFill>
            <a:srgbClr val="ACBF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95536" y="4869160"/>
            <a:ext cx="6120680" cy="1341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95536" y="332656"/>
            <a:ext cx="8280920" cy="4248472"/>
          </a:xfrm>
          <a:solidFill>
            <a:schemeClr val="bg1">
              <a:alpha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pic>
        <p:nvPicPr>
          <p:cNvPr id="1027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661248"/>
            <a:ext cx="15430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7168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50000" y="6237313"/>
            <a:ext cx="2895600" cy="288032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773E-0C8F-48EB-AC35-BBE1E152C860}" type="slidenum">
              <a:rPr lang="nl-NL" smtClean="0"/>
              <a:t>‹nr.›</a:t>
            </a:fld>
            <a:endParaRPr lang="nl-NL"/>
          </a:p>
        </p:txBody>
      </p:sp>
      <p:pic>
        <p:nvPicPr>
          <p:cNvPr id="6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9" y="6311656"/>
            <a:ext cx="771525" cy="4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9905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0000" y="6237313"/>
            <a:ext cx="2895600" cy="288032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773E-0C8F-48EB-AC35-BBE1E152C860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9" y="6311656"/>
            <a:ext cx="771525" cy="4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33729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0000" y="6237313"/>
            <a:ext cx="2895600" cy="288032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773E-0C8F-48EB-AC35-BBE1E152C860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9" y="6311656"/>
            <a:ext cx="771525" cy="4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547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0000" y="6237313"/>
            <a:ext cx="2895600" cy="288032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773E-0C8F-48EB-AC35-BBE1E152C860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9" y="6311656"/>
            <a:ext cx="771525" cy="4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79967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0000" y="6237313"/>
            <a:ext cx="2895600" cy="288032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773E-0C8F-48EB-AC35-BBE1E152C860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9" y="6311656"/>
            <a:ext cx="771525" cy="4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447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 userDrawn="1"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rgbClr val="ACBF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95536" y="404664"/>
            <a:ext cx="3960464" cy="5976664"/>
          </a:xfrm>
          <a:solidFill>
            <a:schemeClr val="bg2">
              <a:alpha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6" name="Tijdelijke aanduiding voor afbeelding 2"/>
          <p:cNvSpPr>
            <a:spLocks noGrp="1"/>
          </p:cNvSpPr>
          <p:nvPr>
            <p:ph type="pic" idx="10"/>
          </p:nvPr>
        </p:nvSpPr>
        <p:spPr>
          <a:xfrm>
            <a:off x="4788024" y="404664"/>
            <a:ext cx="3960440" cy="5976664"/>
          </a:xfrm>
          <a:solidFill>
            <a:schemeClr val="bg2">
              <a:alpha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pic>
        <p:nvPicPr>
          <p:cNvPr id="5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65" y="6456372"/>
            <a:ext cx="606946" cy="31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8358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 userDrawn="1"/>
        </p:nvSpPr>
        <p:spPr>
          <a:xfrm>
            <a:off x="-108520" y="0"/>
            <a:ext cx="9289032" cy="6858000"/>
          </a:xfrm>
          <a:prstGeom prst="rect">
            <a:avLst/>
          </a:prstGeom>
          <a:solidFill>
            <a:srgbClr val="ACBF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23528" y="404664"/>
            <a:ext cx="4032472" cy="2799336"/>
          </a:xfrm>
          <a:solidFill>
            <a:schemeClr val="bg2">
              <a:alpha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6" name="Tijdelijke aanduiding voor afbeelding 2"/>
          <p:cNvSpPr>
            <a:spLocks noGrp="1"/>
          </p:cNvSpPr>
          <p:nvPr>
            <p:ph type="pic" idx="10"/>
          </p:nvPr>
        </p:nvSpPr>
        <p:spPr>
          <a:xfrm>
            <a:off x="4788024" y="404664"/>
            <a:ext cx="3888432" cy="2799336"/>
          </a:xfrm>
          <a:solidFill>
            <a:schemeClr val="bg2">
              <a:alpha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5" name="Tijdelijke aanduiding voor afbeelding 2"/>
          <p:cNvSpPr>
            <a:spLocks noGrp="1"/>
          </p:cNvSpPr>
          <p:nvPr>
            <p:ph type="pic" idx="11"/>
          </p:nvPr>
        </p:nvSpPr>
        <p:spPr>
          <a:xfrm>
            <a:off x="323528" y="3636000"/>
            <a:ext cx="4032064" cy="2745328"/>
          </a:xfrm>
          <a:solidFill>
            <a:schemeClr val="bg2">
              <a:alpha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4787616" y="3636000"/>
            <a:ext cx="3888840" cy="2745328"/>
          </a:xfrm>
          <a:solidFill>
            <a:schemeClr val="bg2">
              <a:alpha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pic>
        <p:nvPicPr>
          <p:cNvPr id="8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65" y="6456372"/>
            <a:ext cx="606946" cy="31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252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CBF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395536" y="476672"/>
            <a:ext cx="3960464" cy="5976664"/>
          </a:xfrm>
          <a:solidFill>
            <a:schemeClr val="bg2">
              <a:alpha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6" name="Tijdelijke aanduiding voor afbeelding 2"/>
          <p:cNvSpPr>
            <a:spLocks noGrp="1"/>
          </p:cNvSpPr>
          <p:nvPr>
            <p:ph type="pic" idx="10"/>
          </p:nvPr>
        </p:nvSpPr>
        <p:spPr>
          <a:xfrm>
            <a:off x="4788024" y="476672"/>
            <a:ext cx="3888432" cy="2727328"/>
          </a:xfrm>
          <a:solidFill>
            <a:schemeClr val="bg2">
              <a:alpha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4787616" y="3636000"/>
            <a:ext cx="3888840" cy="2817336"/>
          </a:xfrm>
          <a:solidFill>
            <a:schemeClr val="bg2">
              <a:alpha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pic>
        <p:nvPicPr>
          <p:cNvPr id="9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65" y="6456372"/>
            <a:ext cx="606946" cy="31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7242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chte verbindingslijn 9"/>
          <p:cNvCxnSpPr/>
          <p:nvPr userDrawn="1"/>
        </p:nvCxnSpPr>
        <p:spPr>
          <a:xfrm>
            <a:off x="450000" y="468000"/>
            <a:ext cx="82440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 userDrawn="1"/>
        </p:nvCxnSpPr>
        <p:spPr>
          <a:xfrm>
            <a:off x="450000" y="6237312"/>
            <a:ext cx="82440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 userDrawn="1"/>
        </p:nvCxnSpPr>
        <p:spPr>
          <a:xfrm>
            <a:off x="450000" y="1628800"/>
            <a:ext cx="8244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 lIns="0" tIns="0" rIns="0" bIns="0" anchor="t" anchorCtr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 userDrawn="1">
            <p:ph idx="1"/>
          </p:nvPr>
        </p:nvSpPr>
        <p:spPr>
          <a:xfrm>
            <a:off x="900000" y="1916832"/>
            <a:ext cx="7776456" cy="4209331"/>
          </a:xfrm>
        </p:spPr>
        <p:txBody>
          <a:bodyPr lIns="0" tIns="0" rIns="0" bIns="0" anchor="t" anchorCtr="0"/>
          <a:lstStyle/>
          <a:p>
            <a:pPr lvl="0"/>
            <a:r>
              <a:rPr lang="nl-NL" noProof="0" dirty="0"/>
              <a:t>Klik om de modelstijlen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12"/>
          </p:nvPr>
        </p:nvSpPr>
        <p:spPr>
          <a:xfrm>
            <a:off x="8244408" y="6306982"/>
            <a:ext cx="449592" cy="288032"/>
          </a:xfrm>
        </p:spPr>
        <p:txBody>
          <a:bodyPr lIns="0" tIns="0" rIns="0" bIns="0" anchor="ctr" anchorCtr="0"/>
          <a:lstStyle/>
          <a:p>
            <a:endParaRPr lang="nl-NL" dirty="0"/>
          </a:p>
        </p:txBody>
      </p:sp>
      <p:sp>
        <p:nvSpPr>
          <p:cNvPr id="8" name="Rechthoek 7"/>
          <p:cNvSpPr/>
          <p:nvPr userDrawn="1"/>
        </p:nvSpPr>
        <p:spPr>
          <a:xfrm>
            <a:off x="467544" y="6237313"/>
            <a:ext cx="4572000" cy="2880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endParaRPr lang="en-US" sz="600" b="1" cap="all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2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9" y="6311656"/>
            <a:ext cx="771525" cy="4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7505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0000" y="6237313"/>
            <a:ext cx="2895600" cy="288032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773E-0C8F-48EB-AC35-BBE1E152C860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9" y="6311656"/>
            <a:ext cx="771525" cy="4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220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0000" y="6237313"/>
            <a:ext cx="2895600" cy="288032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773E-0C8F-48EB-AC35-BBE1E152C860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9" y="6311656"/>
            <a:ext cx="771525" cy="4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4287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50000" y="6237313"/>
            <a:ext cx="2895600" cy="288032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773E-0C8F-48EB-AC35-BBE1E152C860}" type="slidenum">
              <a:rPr lang="nl-NL" smtClean="0"/>
              <a:t>‹nr.›</a:t>
            </a:fld>
            <a:endParaRPr lang="nl-NL"/>
          </a:p>
        </p:txBody>
      </p:sp>
      <p:pic>
        <p:nvPicPr>
          <p:cNvPr id="11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9" y="6311656"/>
            <a:ext cx="771525" cy="4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99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50000" y="6237313"/>
            <a:ext cx="2895600" cy="288032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773E-0C8F-48EB-AC35-BBE1E152C860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3" descr="V:\LOGO en HUISSTIJL\Logo &amp; Huisstijl (per 1 jan 2013)\NIEUWE LOGO'S COMPLEET_incl jubileum\Logo Netherlands Cancer Institute_ENG\logo ENG Netherlands Cancer Institute_ppt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9" y="6311656"/>
            <a:ext cx="771525" cy="4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1567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0000" y="612000"/>
            <a:ext cx="8244000" cy="9447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noProof="0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00000" y="1700808"/>
            <a:ext cx="7776456" cy="4425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nl-NL" noProof="0" dirty="0"/>
              <a:t>Klik om de modelstijlen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60400" y="6237313"/>
            <a:ext cx="2133600" cy="2880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2"/>
                </a:solidFill>
                <a:latin typeface="+mj-lt"/>
              </a:defRPr>
            </a:lvl1pPr>
          </a:lstStyle>
          <a:p>
            <a:fld id="{78D5773E-0C8F-48EB-AC35-BBE1E152C86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29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>
    <p:fade/>
  </p:transition>
  <p:hf hdr="0" ftr="0" dt="0"/>
  <p:txStyles>
    <p:titleStyle>
      <a:lvl1pPr marL="450000" indent="-450000" algn="l" defTabSz="450000" rtl="0" eaLnBrk="1" latinLnBrk="0" hangingPunct="1">
        <a:spcBef>
          <a:spcPct val="0"/>
        </a:spcBef>
        <a:buClr>
          <a:schemeClr val="accent2"/>
        </a:buClr>
        <a:buFont typeface="Wingdings" charset="2"/>
        <a:buAutoNum type="arabicPlain"/>
        <a:defRPr sz="24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000"/>
        </a:lnSpc>
        <a:spcBef>
          <a:spcPts val="3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ts val="1560"/>
        </a:lnSpc>
        <a:spcBef>
          <a:spcPts val="300"/>
        </a:spcBef>
        <a:buFont typeface="Arial"/>
        <a:buChar char="•"/>
        <a:defRPr sz="1300" kern="1200">
          <a:solidFill>
            <a:schemeClr val="tx1"/>
          </a:solidFill>
          <a:latin typeface="+mj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ts val="1560"/>
        </a:lnSpc>
        <a:spcBef>
          <a:spcPts val="300"/>
        </a:spcBef>
        <a:buFont typeface="Arial"/>
        <a:buChar char="•"/>
        <a:defRPr sz="13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ts val="1560"/>
        </a:lnSpc>
        <a:spcBef>
          <a:spcPts val="300"/>
        </a:spcBef>
        <a:buFont typeface="Arial"/>
        <a:buChar char="•"/>
        <a:defRPr sz="13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ts val="1560"/>
        </a:lnSpc>
        <a:spcBef>
          <a:spcPts val="300"/>
        </a:spcBef>
        <a:buFont typeface="Arial"/>
        <a:buChar char="•"/>
        <a:defRPr sz="1300" kern="1200">
          <a:solidFill>
            <a:schemeClr val="accent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media" Target="../media/media4.mp4"/><Relationship Id="rId13" Type="http://schemas.openxmlformats.org/officeDocument/2006/relationships/image" Target="../media/image5.emf"/><Relationship Id="rId3" Type="http://schemas.openxmlformats.org/officeDocument/2006/relationships/video" Target="../media/media1.mp4"/><Relationship Id="rId7" Type="http://schemas.openxmlformats.org/officeDocument/2006/relationships/video" Target="../media/media3.mp4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9.png"/><Relationship Id="rId2" Type="http://schemas.microsoft.com/office/2007/relationships/media" Target="../media/media1.mp4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microsoft.com/office/2007/relationships/media" Target="../media/media3.mp4"/><Relationship Id="rId11" Type="http://schemas.openxmlformats.org/officeDocument/2006/relationships/notesSlide" Target="../notesSlides/notesSlide2.xml"/><Relationship Id="rId5" Type="http://schemas.openxmlformats.org/officeDocument/2006/relationships/video" Target="../media/media2.mp4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.xml"/><Relationship Id="rId4" Type="http://schemas.microsoft.com/office/2007/relationships/media" Target="../media/media2.mp4"/><Relationship Id="rId9" Type="http://schemas.openxmlformats.org/officeDocument/2006/relationships/video" Target="../media/media4.mp4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6.avi"/><Relationship Id="rId7" Type="http://schemas.openxmlformats.org/officeDocument/2006/relationships/image" Target="../media/image11.png"/><Relationship Id="rId2" Type="http://schemas.openxmlformats.org/officeDocument/2006/relationships/video" Target="../media/media5.avi"/><Relationship Id="rId1" Type="http://schemas.microsoft.com/office/2007/relationships/media" Target="../media/media5.avi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5.xml"/><Relationship Id="rId4" Type="http://schemas.openxmlformats.org/officeDocument/2006/relationships/video" Target="../media/media6.avi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60848"/>
            <a:ext cx="5616624" cy="3955940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3B1F9782-2CE4-462B-B63A-15898CA4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63" y="764704"/>
            <a:ext cx="8489906" cy="7200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cap="none" noProof="1" smtClean="0">
                <a:solidFill>
                  <a:srgbClr val="9A0036"/>
                </a:solidFill>
              </a:rPr>
              <a:t>Cell Cycle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0078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NL" dirty="0"/>
              <a:t>3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F7E3E21-29F7-41EB-8C19-328208A1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1" y="1905705"/>
            <a:ext cx="6727660" cy="11969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NL" sz="2400" b="1" noProof="1">
              <a:solidFill>
                <a:schemeClr val="accent2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NL" sz="2400" b="1" noProof="1">
                <a:solidFill>
                  <a:schemeClr val="accent2"/>
                </a:solidFill>
                <a:latin typeface="+mj-lt"/>
              </a:rPr>
              <a:t>Cell Cycle Analysis; PIP-FUCCI</a:t>
            </a:r>
          </a:p>
          <a:p>
            <a:pPr lvl="1">
              <a:lnSpc>
                <a:spcPct val="100000"/>
              </a:lnSpc>
            </a:pPr>
            <a:r>
              <a:rPr lang="en-NL" sz="1600" noProof="1">
                <a:cs typeface="Arial" panose="020B0604020202020204" pitchFamily="34" charset="0"/>
              </a:rPr>
              <a:t>Accurate Delineation of all cell cycle phases </a:t>
            </a:r>
            <a:endParaRPr lang="en-US" sz="1600" noProof="1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nl-NL" noProof="1"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CB25BC5-F02D-46E0-99C0-009934F1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00" y="6306982"/>
            <a:ext cx="226215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NL" altLang="nl-NL" sz="900" b="1" dirty="0">
                <a:latin typeface="+mj-lt"/>
                <a:ea typeface="Calibri" pitchFamily="34" charset="0"/>
                <a:cs typeface="Times New Roman" pitchFamily="18" charset="0"/>
              </a:rPr>
              <a:t>Grant</a:t>
            </a:r>
            <a:r>
              <a:rPr lang="da-DK" altLang="nl-NL" sz="900" b="1" dirty="0">
                <a:latin typeface="+mj-lt"/>
                <a:ea typeface="Calibri" pitchFamily="34" charset="0"/>
                <a:cs typeface="Times New Roman" pitchFamily="18" charset="0"/>
              </a:rPr>
              <a:t> et al.</a:t>
            </a:r>
            <a:r>
              <a:rPr lang="en-NL" altLang="nl-NL" sz="900" b="1" dirty="0">
                <a:latin typeface="+mj-lt"/>
                <a:ea typeface="Calibri" pitchFamily="34" charset="0"/>
                <a:cs typeface="Times New Roman" pitchFamily="18" charset="0"/>
              </a:rPr>
              <a:t>,</a:t>
            </a:r>
            <a:r>
              <a:rPr lang="da-DK" altLang="nl-NL" sz="900" b="1" dirty="0"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altLang="nl-NL" sz="900" b="1" dirty="0">
                <a:latin typeface="+mj-lt"/>
                <a:ea typeface="Calibri" pitchFamily="34" charset="0"/>
                <a:cs typeface="Times New Roman" pitchFamily="18" charset="0"/>
              </a:rPr>
              <a:t>Cell Cycle. 2018;17(21-22)</a:t>
            </a:r>
            <a:endParaRPr lang="da-DK" altLang="nl-NL" sz="900" b="1" dirty="0">
              <a:latin typeface="+mj-lt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D2A227D1-34A1-4D9B-AC4E-66AEDCFD1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386207"/>
              </p:ext>
            </p:extLst>
          </p:nvPr>
        </p:nvGraphicFramePr>
        <p:xfrm>
          <a:off x="5575300" y="1703388"/>
          <a:ext cx="3033713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Prism 8" r:id="rId12" imgW="3419489" imgH="2808481" progId="Prism8.Document">
                  <p:embed/>
                </p:oleObj>
              </mc:Choice>
              <mc:Fallback>
                <p:oleObj name="Prism 8" r:id="rId12" imgW="3419489" imgH="2808481" progId="Prism8.Document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75300" y="1703388"/>
                        <a:ext cx="3033713" cy="249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C1-PIP-FUCCI Example A172-Green_2">
            <a:hlinkClick r:id="" action="ppaction://media"/>
            <a:extLst>
              <a:ext uri="{FF2B5EF4-FFF2-40B4-BE49-F238E27FC236}">
                <a16:creationId xmlns:a16="http://schemas.microsoft.com/office/drawing/2014/main" id="{137B3E91-063D-4031-9CBE-90B9B1936904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708095" y="4436386"/>
            <a:ext cx="1728192" cy="1728192"/>
          </a:xfrm>
          <a:prstGeom prst="rect">
            <a:avLst/>
          </a:prstGeom>
        </p:spPr>
      </p:pic>
      <p:pic>
        <p:nvPicPr>
          <p:cNvPr id="26" name="C2-PIP-FUCCI Example A172_Red_2">
            <a:hlinkClick r:id="" action="ppaction://media"/>
            <a:extLst>
              <a:ext uri="{FF2B5EF4-FFF2-40B4-BE49-F238E27FC236}">
                <a16:creationId xmlns:a16="http://schemas.microsoft.com/office/drawing/2014/main" id="{0D3BEFA5-1A67-43A4-A24E-A17877EEAC73}"/>
              </a:ext>
            </a:extLst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487348" y="4436386"/>
            <a:ext cx="1728192" cy="1728192"/>
          </a:xfrm>
          <a:prstGeom prst="rect">
            <a:avLst/>
          </a:prstGeom>
        </p:spPr>
      </p:pic>
      <p:pic>
        <p:nvPicPr>
          <p:cNvPr id="27" name="C3-PIP-FUCCI Example A172_Gray_2">
            <a:hlinkClick r:id="" action="ppaction://media"/>
            <a:extLst>
              <a:ext uri="{FF2B5EF4-FFF2-40B4-BE49-F238E27FC236}">
                <a16:creationId xmlns:a16="http://schemas.microsoft.com/office/drawing/2014/main" id="{88A79959-4F6F-4C43-9DEE-A70A4B4B4B41}"/>
              </a:ext>
            </a:extLst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928842" y="4436386"/>
            <a:ext cx="1728192" cy="1728192"/>
          </a:xfrm>
          <a:prstGeom prst="rect">
            <a:avLst/>
          </a:prstGeom>
        </p:spPr>
      </p:pic>
      <p:pic>
        <p:nvPicPr>
          <p:cNvPr id="29" name="PIP-FUCCI Example A172">
            <a:hlinkClick r:id="" action="ppaction://media"/>
            <a:extLst>
              <a:ext uri="{FF2B5EF4-FFF2-40B4-BE49-F238E27FC236}">
                <a16:creationId xmlns:a16="http://schemas.microsoft.com/office/drawing/2014/main" id="{2E10F2F2-8A3F-47EF-A984-0DA9E5443E10}"/>
              </a:ext>
            </a:extLst>
          </p:cNvPr>
          <p:cNvPicPr>
            <a:picLocks noChangeAspect="1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6266601" y="4436386"/>
            <a:ext cx="1728192" cy="1728192"/>
          </a:xfrm>
          <a:prstGeom prst="rect">
            <a:avLst/>
          </a:prstGeom>
        </p:spPr>
      </p:pic>
      <p:sp>
        <p:nvSpPr>
          <p:cNvPr id="32" name="Rechthoek 31">
            <a:extLst>
              <a:ext uri="{FF2B5EF4-FFF2-40B4-BE49-F238E27FC236}">
                <a16:creationId xmlns:a16="http://schemas.microsoft.com/office/drawing/2014/main" id="{D12658C0-2FB5-47DF-9040-12F5D76CEB09}"/>
              </a:ext>
            </a:extLst>
          </p:cNvPr>
          <p:cNvSpPr/>
          <p:nvPr/>
        </p:nvSpPr>
        <p:spPr>
          <a:xfrm>
            <a:off x="6083935" y="2060848"/>
            <a:ext cx="568136" cy="171884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aseline="-25000" dirty="0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06325315-14F7-4B04-B5A6-06585FF9B875}"/>
              </a:ext>
            </a:extLst>
          </p:cNvPr>
          <p:cNvSpPr/>
          <p:nvPr/>
        </p:nvSpPr>
        <p:spPr>
          <a:xfrm>
            <a:off x="6643030" y="2060848"/>
            <a:ext cx="530321" cy="171884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aseline="-25000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B79FADDE-F983-4324-AD99-6041A610F178}"/>
              </a:ext>
            </a:extLst>
          </p:cNvPr>
          <p:cNvSpPr/>
          <p:nvPr/>
        </p:nvSpPr>
        <p:spPr>
          <a:xfrm>
            <a:off x="7173351" y="2060848"/>
            <a:ext cx="865126" cy="171884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aseline="-25000" dirty="0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98AF9A45-AC01-494C-A9E2-DD7BC2574AB1}"/>
              </a:ext>
            </a:extLst>
          </p:cNvPr>
          <p:cNvSpPr/>
          <p:nvPr/>
        </p:nvSpPr>
        <p:spPr>
          <a:xfrm>
            <a:off x="7989720" y="2060848"/>
            <a:ext cx="865126" cy="171884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aseline="-25000" dirty="0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BE321FC0-7ADA-4ADB-AAB1-1CC7C57FBCFF}"/>
              </a:ext>
            </a:extLst>
          </p:cNvPr>
          <p:cNvSpPr txBox="1"/>
          <p:nvPr/>
        </p:nvSpPr>
        <p:spPr>
          <a:xfrm>
            <a:off x="1341748" y="412860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+mj-lt"/>
              </a:rPr>
              <a:t>SiR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-DNA</a:t>
            </a:r>
            <a:endParaRPr lang="nl-NL" sz="1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0DC8DE98-4D3C-42E1-8002-436BAB348851}"/>
              </a:ext>
            </a:extLst>
          </p:cNvPr>
          <p:cNvSpPr txBox="1"/>
          <p:nvPr/>
        </p:nvSpPr>
        <p:spPr>
          <a:xfrm>
            <a:off x="2981452" y="4128609"/>
            <a:ext cx="1181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+mj-lt"/>
              </a:rPr>
              <a:t>PIP-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mVenus</a:t>
            </a:r>
            <a:endParaRPr lang="nl-NL" sz="14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DEAC4FF4-8747-4373-B3CB-0704859D032D}"/>
              </a:ext>
            </a:extLst>
          </p:cNvPr>
          <p:cNvSpPr txBox="1"/>
          <p:nvPr/>
        </p:nvSpPr>
        <p:spPr>
          <a:xfrm>
            <a:off x="4756904" y="4128609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Gem-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mCherry</a:t>
            </a:r>
            <a:endParaRPr lang="nl-NL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A0D1BFEE-1E6F-455E-A990-C9BE46D0696F}"/>
              </a:ext>
            </a:extLst>
          </p:cNvPr>
          <p:cNvSpPr txBox="1"/>
          <p:nvPr/>
        </p:nvSpPr>
        <p:spPr>
          <a:xfrm>
            <a:off x="6729785" y="412860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+mj-lt"/>
              </a:rPr>
              <a:t>Overlay</a:t>
            </a:r>
            <a:endParaRPr lang="nl-NL" sz="14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3B1F9782-2CE4-462B-B63A-15898CA4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63" y="764704"/>
            <a:ext cx="8489906" cy="7200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cap="none" noProof="1" smtClean="0">
                <a:solidFill>
                  <a:srgbClr val="9A0036"/>
                </a:solidFill>
              </a:rPr>
              <a:t>PIP-FUCCI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2463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350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350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3500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350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8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7"/>
                </p:tgtEl>
              </p:cMediaNode>
            </p:video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</p:childTnLst>
        </p:cTn>
      </p:par>
    </p:tnLst>
    <p:bldLst>
      <p:bldP spid="8" grpId="0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TrackMate capture of Control_Fused-Bckgrnd_SmallReg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70242" y="2204864"/>
            <a:ext cx="3726954" cy="3726954"/>
          </a:xfrm>
          <a:prstGeom prst="rect">
            <a:avLst/>
          </a:prstGeom>
        </p:spPr>
      </p:pic>
      <p:pic>
        <p:nvPicPr>
          <p:cNvPr id="6" name="Capture of Control_Fused-Bckgrnd_SmallRegion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83568" y="2204864"/>
            <a:ext cx="3726954" cy="3726954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5900661" y="1829700"/>
            <a:ext cx="12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+mj-lt"/>
              </a:rPr>
              <a:t>Trackmate</a:t>
            </a:r>
            <a:endParaRPr lang="nl-NL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B1F9782-2CE4-462B-B63A-15898CA40278}"/>
              </a:ext>
            </a:extLst>
          </p:cNvPr>
          <p:cNvSpPr txBox="1">
            <a:spLocks/>
          </p:cNvSpPr>
          <p:nvPr/>
        </p:nvSpPr>
        <p:spPr>
          <a:xfrm>
            <a:off x="471063" y="764704"/>
            <a:ext cx="8489906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0000" indent="-450000" algn="l" defTabSz="450000" rtl="0" eaLnBrk="1" latinLnBrk="0" hangingPunct="1">
              <a:spcBef>
                <a:spcPct val="0"/>
              </a:spcBef>
              <a:buClr>
                <a:schemeClr val="accent2"/>
              </a:buClr>
              <a:buFont typeface="Wingdings" charset="2"/>
              <a:buAutoNum type="arabicPlain"/>
              <a:defRPr sz="2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150000"/>
              </a:lnSpc>
              <a:buFont typeface="Wingdings" charset="2"/>
              <a:buNone/>
            </a:pPr>
            <a:r>
              <a:rPr lang="en-US" sz="3200" cap="none" noProof="1" smtClean="0">
                <a:solidFill>
                  <a:srgbClr val="9A0036"/>
                </a:solidFill>
              </a:rPr>
              <a:t>FIJI - TrackMate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1849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7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87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NL" dirty="0"/>
              <a:t>16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B1F9782-2CE4-462B-B63A-15898CA4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612000"/>
            <a:ext cx="8489906" cy="9447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NL" sz="1600" dirty="0">
                <a:solidFill>
                  <a:srgbClr val="9A0036"/>
                </a:solidFill>
              </a:rPr>
              <a:t>2</a:t>
            </a:r>
            <a:r>
              <a:rPr lang="en-US" sz="1600" dirty="0"/>
              <a:t>	</a:t>
            </a:r>
            <a:r>
              <a:rPr lang="en-NL" sz="1600" dirty="0"/>
              <a:t>R</a:t>
            </a:r>
            <a:r>
              <a:rPr lang="en-GB" sz="1600" dirty="0"/>
              <a:t>e</a:t>
            </a:r>
            <a:r>
              <a:rPr lang="en-NL" sz="1600" dirty="0"/>
              <a:t>s</a:t>
            </a:r>
            <a:r>
              <a:rPr lang="en-GB" sz="1600" dirty="0"/>
              <a:t>u</a:t>
            </a:r>
            <a:r>
              <a:rPr lang="en-NL" sz="1600" dirty="0"/>
              <a:t>l</a:t>
            </a:r>
            <a:r>
              <a:rPr lang="en-GB" sz="1600" dirty="0"/>
              <a:t>t</a:t>
            </a:r>
            <a:r>
              <a:rPr lang="en-NL" sz="1600" dirty="0"/>
              <a:t>s</a:t>
            </a:r>
            <a:r>
              <a:rPr lang="en-US" dirty="0"/>
              <a:t/>
            </a:r>
            <a:br>
              <a:rPr lang="en-US" dirty="0"/>
            </a:br>
            <a:r>
              <a:rPr lang="en-US" cap="none" noProof="1" smtClean="0">
                <a:solidFill>
                  <a:srgbClr val="9A0036"/>
                </a:solidFill>
              </a:rPr>
              <a:t>Analysis of Output Signal</a:t>
            </a:r>
            <a:endParaRPr lang="en-US" dirty="0"/>
          </a:p>
        </p:txBody>
      </p:sp>
      <p:grpSp>
        <p:nvGrpSpPr>
          <p:cNvPr id="9" name="Groep 8"/>
          <p:cNvGrpSpPr/>
          <p:nvPr/>
        </p:nvGrpSpPr>
        <p:grpSpPr>
          <a:xfrm>
            <a:off x="1259632" y="1759354"/>
            <a:ext cx="1442544" cy="4227371"/>
            <a:chOff x="6813954" y="1626434"/>
            <a:chExt cx="1554210" cy="4554606"/>
          </a:xfrm>
        </p:grpSpPr>
        <p:grpSp>
          <p:nvGrpSpPr>
            <p:cNvPr id="13" name="Groep 12"/>
            <p:cNvGrpSpPr/>
            <p:nvPr/>
          </p:nvGrpSpPr>
          <p:grpSpPr>
            <a:xfrm>
              <a:off x="6813954" y="1689377"/>
              <a:ext cx="710374" cy="4491663"/>
              <a:chOff x="7020272" y="768349"/>
              <a:chExt cx="1003548" cy="6345392"/>
            </a:xfrm>
          </p:grpSpPr>
          <p:pic>
            <p:nvPicPr>
              <p:cNvPr id="17" name="Afbeelding 16"/>
              <p:cNvPicPr>
                <a:picLocks noChangeAspect="1"/>
              </p:cNvPicPr>
              <p:nvPr/>
            </p:nvPicPr>
            <p:blipFill rotWithShape="1">
              <a:blip r:embed="rId3"/>
              <a:srcRect l="55555" t="14331" r="38914" b="29720"/>
              <a:stretch/>
            </p:blipFill>
            <p:spPr>
              <a:xfrm>
                <a:off x="7020272" y="768349"/>
                <a:ext cx="1003548" cy="6345392"/>
              </a:xfrm>
              <a:prstGeom prst="rect">
                <a:avLst/>
              </a:prstGeom>
              <a:ln w="19050">
                <a:solidFill>
                  <a:srgbClr val="000000"/>
                </a:solidFill>
              </a:ln>
            </p:spPr>
          </p:pic>
          <p:sp>
            <p:nvSpPr>
              <p:cNvPr id="18" name="Rechthoek 17"/>
              <p:cNvSpPr/>
              <p:nvPr/>
            </p:nvSpPr>
            <p:spPr>
              <a:xfrm>
                <a:off x="7064846" y="791209"/>
                <a:ext cx="914400" cy="16090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4" name="Tekstvak 13"/>
            <p:cNvSpPr txBox="1"/>
            <p:nvPr/>
          </p:nvSpPr>
          <p:spPr>
            <a:xfrm>
              <a:off x="6849511" y="1626434"/>
              <a:ext cx="6303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+mj-lt"/>
                </a:rPr>
                <a:t>Track #</a:t>
              </a:r>
              <a:endParaRPr lang="nl-NL" sz="1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Tekstvak 14"/>
            <p:cNvSpPr txBox="1"/>
            <p:nvPr/>
          </p:nvSpPr>
          <p:spPr>
            <a:xfrm>
              <a:off x="7694582" y="3808776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+mj-lt"/>
                </a:rPr>
                <a:t>Frame #</a:t>
              </a:r>
              <a:endParaRPr lang="nl-NL" sz="1000" b="1" dirty="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>
              <a:off x="7668344" y="2389674"/>
              <a:ext cx="0" cy="3271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ep 9"/>
          <p:cNvGrpSpPr/>
          <p:nvPr/>
        </p:nvGrpSpPr>
        <p:grpSpPr>
          <a:xfrm>
            <a:off x="3635896" y="1711316"/>
            <a:ext cx="3816424" cy="4441142"/>
            <a:chOff x="3923928" y="1832794"/>
            <a:chExt cx="3607738" cy="4198296"/>
          </a:xfrm>
        </p:grpSpPr>
        <p:pic>
          <p:nvPicPr>
            <p:cNvPr id="11" name="Afbeelding 10"/>
            <p:cNvPicPr>
              <a:picLocks noChangeAspect="1"/>
            </p:cNvPicPr>
            <p:nvPr/>
          </p:nvPicPr>
          <p:blipFill rotWithShape="1">
            <a:blip r:embed="rId4"/>
            <a:srcRect l="30319" t="10431" r="44088" b="66889"/>
            <a:stretch/>
          </p:blipFill>
          <p:spPr>
            <a:xfrm>
              <a:off x="3923928" y="1832794"/>
              <a:ext cx="3607738" cy="1998132"/>
            </a:xfrm>
            <a:prstGeom prst="rect">
              <a:avLst/>
            </a:prstGeom>
          </p:spPr>
        </p:pic>
        <p:pic>
          <p:nvPicPr>
            <p:cNvPr id="12" name="Afbeelding 11"/>
            <p:cNvPicPr>
              <a:picLocks noChangeAspect="1"/>
            </p:cNvPicPr>
            <p:nvPr/>
          </p:nvPicPr>
          <p:blipFill rotWithShape="1">
            <a:blip r:embed="rId4"/>
            <a:srcRect l="30318" t="36445" r="44140" b="40875"/>
            <a:stretch/>
          </p:blipFill>
          <p:spPr>
            <a:xfrm>
              <a:off x="3923928" y="4032958"/>
              <a:ext cx="3600400" cy="1998132"/>
            </a:xfrm>
            <a:prstGeom prst="rect">
              <a:avLst/>
            </a:prstGeom>
          </p:spPr>
        </p:pic>
      </p:grpSp>
      <p:sp>
        <p:nvSpPr>
          <p:cNvPr id="19" name="Rectangle 2">
            <a:extLst>
              <a:ext uri="{FF2B5EF4-FFF2-40B4-BE49-F238E27FC236}">
                <a16:creationId xmlns:a16="http://schemas.microsoft.com/office/drawing/2014/main" id="{1CB25BC5-F02D-46E0-99C0-009934F1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00" y="6306982"/>
            <a:ext cx="264046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nl-NL" sz="900" dirty="0" err="1">
                <a:latin typeface="+mj-lt"/>
              </a:rPr>
              <a:t>Tinevez</a:t>
            </a:r>
            <a:r>
              <a:rPr lang="nl-NL" sz="900" dirty="0">
                <a:latin typeface="+mj-lt"/>
              </a:rPr>
              <a:t> et al., </a:t>
            </a:r>
            <a:r>
              <a:rPr lang="nl-NL" sz="900" dirty="0" err="1">
                <a:latin typeface="+mj-lt"/>
              </a:rPr>
              <a:t>Methods</a:t>
            </a:r>
            <a:r>
              <a:rPr lang="nl-NL" sz="900" dirty="0">
                <a:latin typeface="+mj-lt"/>
              </a:rPr>
              <a:t>. 2017 Feb 15;115:80-90</a:t>
            </a:r>
          </a:p>
        </p:txBody>
      </p:sp>
    </p:spTree>
    <p:extLst>
      <p:ext uri="{BB962C8B-B14F-4D97-AF65-F5344CB8AC3E}">
        <p14:creationId xmlns:p14="http://schemas.microsoft.com/office/powerpoint/2010/main" val="25668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AVL">
      <a:dk1>
        <a:srgbClr val="3A4D6E"/>
      </a:dk1>
      <a:lt1>
        <a:sysClr val="window" lastClr="FFFFFF"/>
      </a:lt1>
      <a:dk2>
        <a:srgbClr val="3A4D7D"/>
      </a:dk2>
      <a:lt2>
        <a:srgbClr val="FFFFFF"/>
      </a:lt2>
      <a:accent1>
        <a:srgbClr val="7D909F"/>
      </a:accent1>
      <a:accent2>
        <a:srgbClr val="9A0036"/>
      </a:accent2>
      <a:accent3>
        <a:srgbClr val="1F307D"/>
      </a:accent3>
      <a:accent4>
        <a:srgbClr val="878787"/>
      </a:accent4>
      <a:accent5>
        <a:srgbClr val="3A4D6E"/>
      </a:accent5>
      <a:accent6>
        <a:srgbClr val="7D909F"/>
      </a:accent6>
      <a:hlink>
        <a:srgbClr val="1F307D"/>
      </a:hlink>
      <a:folHlink>
        <a:srgbClr val="9A0036"/>
      </a:folHlink>
    </a:clrScheme>
    <a:fontScheme name="AVL-strategi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CBCF8FDA74C4590EF254CF77E6D44" ma:contentTypeVersion="0" ma:contentTypeDescription="Een nieuw document maken." ma:contentTypeScope="" ma:versionID="63df82d0450c79669833ff32fd7aa8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3BC16E-9AB5-4337-90EB-07EF18ED3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5D3851-2BC4-48AA-A9B9-B6B6AFAB93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CF55D70-E475-48A5-A6BA-C377A70195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10631</TotalTime>
  <Words>67</Words>
  <Application>Microsoft Office PowerPoint</Application>
  <PresentationFormat>Diavoorstelling (4:3)</PresentationFormat>
  <Paragraphs>21</Paragraphs>
  <Slides>4</Slides>
  <Notes>3</Notes>
  <HiddenSlides>0</HiddenSlides>
  <MMClips>6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Kantoorthema</vt:lpstr>
      <vt:lpstr>Prism 8</vt:lpstr>
      <vt:lpstr>Cell Cycle</vt:lpstr>
      <vt:lpstr>PIP-FUCCI</vt:lpstr>
      <vt:lpstr>PowerPoint-presentatie</vt:lpstr>
      <vt:lpstr>2 Results Analysis of Output Signal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info@roomforids.nl</dc:creator>
  <cp:lastModifiedBy>Paul Slangen</cp:lastModifiedBy>
  <cp:revision>527</cp:revision>
  <dcterms:created xsi:type="dcterms:W3CDTF">2016-05-09T07:23:39Z</dcterms:created>
  <dcterms:modified xsi:type="dcterms:W3CDTF">2020-10-12T08:32:38Z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0x01010015ECBCF8FDA74C4590EF254CF77E6D44</vt:lpwstr>
  </property>
</Properties>
</file>