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wmf" ContentType="image/x-wm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529" r:id="rId1"/>
  </p:sldMasterIdLst>
  <p:handoutMasterIdLst>
    <p:handoutMasterId r:id="rId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794500" cy="9931400"/>
  <p:defaultTextStyle>
    <a:defPPr>
      <a:defRPr lang="de-DE"/>
    </a:defPPr>
    <a:lvl1pPr algn="l" defTabSz="90939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2319" indent="3175" algn="l" defTabSz="90939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09398" indent="3175" algn="l" defTabSz="90939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64891" indent="3175" algn="l" defTabSz="90939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1970" indent="3175" algn="l" defTabSz="90939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398" algn="l" defTabSz="914159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2478" algn="l" defTabSz="914159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199557" algn="l" defTabSz="914159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6637" algn="l" defTabSz="914159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A1EEF24E-4F57-4074-87A4-8F2248BAD621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16" userDrawn="1">
          <p15:clr>
            <a:srgbClr val="A4A3A4"/>
          </p15:clr>
        </p15:guide>
        <p15:guide id="2" orient="horz" pos="2614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pos="46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666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44" autoAdjust="0"/>
    <p:restoredTop sz="92308" autoAdjust="0"/>
  </p:normalViewPr>
  <p:slideViewPr>
    <p:cSldViewPr showGuides="1">
      <p:cViewPr varScale="1">
        <p:scale>
          <a:sx n="123" d="100"/>
          <a:sy n="123" d="100"/>
        </p:scale>
        <p:origin x="856" y="192"/>
      </p:cViewPr>
      <p:guideLst>
        <p:guide orient="horz" pos="1616"/>
        <p:guide orient="horz" pos="2614"/>
        <p:guide pos="385"/>
        <p:guide pos="4649"/>
      </p:guideLst>
    </p:cSldViewPr>
  </p:slideViewPr>
  <p:outlineViewPr>
    <p:cViewPr>
      <p:scale>
        <a:sx n="33" d="100"/>
        <a:sy n="33" d="100"/>
      </p:scale>
      <p:origin x="0" y="187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notesViewPr>
    <p:cSldViewPr showGuides="1">
      <p:cViewPr varScale="1">
        <p:scale>
          <a:sx n="71" d="100"/>
          <a:sy n="71" d="100"/>
        </p:scale>
        <p:origin x="2216" y="184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handoutMaster" Target="handoutMasters/handoutMaster1.xml" /><Relationship Id="rId21" Type="http://schemas.openxmlformats.org/officeDocument/2006/relationships/presProps" Target="presProps.xml" /><Relationship Id="rId22" Type="http://schemas.openxmlformats.org/officeDocument/2006/relationships/viewProps" Target="viewProps.xml" /><Relationship Id="rId23" Type="http://schemas.openxmlformats.org/officeDocument/2006/relationships/theme" Target="theme/theme1.xml" /><Relationship Id="rId24" Type="http://schemas.openxmlformats.org/officeDocument/2006/relationships/tableStyles" Target="tableStyles.xml" /><Relationship Id="rId1" Type="http://schemas.openxmlformats.org/officeDocument/2006/relationships/slideMaster" Target="slideMasters/slideMaster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99641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15C44-C63F-6746-B100-3643D5BD7D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58614"/>
            <a:ext cx="8229600" cy="56207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/>
          <a:p>
            <a:pPr lvl="0" algn="l" defTabSz="39042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395" y="980728"/>
            <a:ext cx="8229600" cy="5472608"/>
          </a:xfrm>
          <a:prstGeom prst="rect">
            <a:avLst/>
          </a:prstGeom>
        </p:spPr>
        <p:txBody>
          <a:bodyPr vert="horz" lIns="91416" tIns="45708" rIns="91416" bIns="45708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99641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15C44-C63F-6746-B100-3643D5BD7D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10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1" r:id="rId1"/>
  </p:sldLayoutIdLst>
  <p:hf hdr="0" ftr="0" dt="0"/>
  <p:txStyles>
    <p:titleStyle>
      <a:lvl1pPr algn="l" defTabSz="457080" rtl="0" eaLnBrk="1" latinLnBrk="0" hangingPunct="1">
        <a:spcBef>
          <a:spcPct val="0"/>
        </a:spcBef>
        <a:buNone/>
        <a:defRPr lang="en-GB" sz="2400" b="1" kern="1200" dirty="0">
          <a:solidFill>
            <a:srgbClr val="0070C0"/>
          </a:solidFill>
          <a:latin typeface="Comic Sans MS" pitchFamily="66" charset="0"/>
          <a:ea typeface="+mn-ea"/>
          <a:cs typeface="+mn-cs"/>
        </a:defRPr>
      </a:lvl1pPr>
    </p:titleStyle>
    <p:bodyStyle>
      <a:lvl1pPr marL="342810" indent="-342810" algn="l" defTabSz="4570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754" indent="-285674" algn="l" defTabSz="45708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2700" indent="-228540" algn="l" defTabSz="45708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599780" indent="-228540" algn="l" defTabSz="45708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6858" indent="-228540" algn="l" defTabSz="45708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3937" indent="-228540" algn="l" defTabSz="4570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18" indent="-228540" algn="l" defTabSz="4570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97" indent="-228540" algn="l" defTabSz="4570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78" indent="-228540" algn="l" defTabSz="4570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0" algn="l" defTabSz="457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59" algn="l" defTabSz="457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39" algn="l" defTabSz="457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19" algn="l" defTabSz="457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98" algn="l" defTabSz="457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78" algn="l" defTabSz="457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57" algn="l" defTabSz="457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37" algn="l" defTabSz="457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/>
      <p:sp/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om_poisson_to_exp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" y="16510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Zu</a:t>
            </a:r>
            <a:r>
              <a:rPr/>
              <a:t> </a:t>
            </a:r>
            <a:r>
              <a:rPr/>
              <a:t>welchen</a:t>
            </a:r>
            <a:r>
              <a:rPr/>
              <a:t> </a:t>
            </a:r>
            <a:r>
              <a:rPr/>
              <a:t>Zeiten</a:t>
            </a:r>
            <a:r>
              <a:rPr/>
              <a:t> </a:t>
            </a:r>
            <a:r>
              <a:rPr/>
              <a:t>gibt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eine</a:t>
            </a:r>
            <a:r>
              <a:rPr/>
              <a:t> </a:t>
            </a:r>
            <a:r>
              <a:rPr/>
              <a:t>Anfrage</a:t>
            </a:r>
            <a:r>
              <a:rPr/>
              <a:t> </a:t>
            </a:r>
            <a:r>
              <a:rPr/>
              <a:t>(Simulation)?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Zeitpunkte an denen eine Anfrage stattgefunden hat</a:t>
            </a:r>
          </a:p>
          <a:p>
            <a:pPr lvl="1"/>
            <a:r>
              <a:rPr/>
              <a:t>Simulation mit </a:t>
            </a:r>
            <a:r>
              <a:rPr sz="1800">
                <a:latin typeface="Courier"/>
              </a:rPr>
              <a:t>rpois(..., lambda = 100/86400)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om_poisson_to_exp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" y="16510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Dauer</a:t>
            </a:r>
            <a:r>
              <a:rPr/>
              <a:t> </a:t>
            </a:r>
            <a:r>
              <a:rPr/>
              <a:t>zwischen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Anfragen?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Dauer zwischen 2 Anfragen kann man als stetig ansehen</a:t>
            </a:r>
          </a:p>
          <a:p>
            <a:pPr lvl="2"/>
            <a:r>
              <a:rPr/>
              <a:t>Noch zwischen 0 und 84600, können aber zu bel. kleinen Einheiten gehen 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Längere</a:t>
            </a:r>
            <a:r>
              <a:rPr/>
              <a:t> </a:t>
            </a:r>
            <a:r>
              <a:rPr/>
              <a:t>Beobachtungszeitraum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Jahr)</a:t>
            </a:r>
          </a:p>
        </p:txBody>
      </p:sp>
      <p:pic>
        <p:nvPicPr>
          <p:cNvPr descr="from_poisson_to_exp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" y="16510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+ Kennen Sie diese Funktion?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Exponentialfunktion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hist</a:t>
            </a:r>
            <a:r>
              <a:rPr sz="1800">
                <a:latin typeface="Courier"/>
              </a:rPr>
              <a:t>(diffs,</a:t>
            </a:r>
            <a:r>
              <a:rPr sz="1800">
                <a:solidFill>
                  <a:srgbClr val="40A070"/>
                </a:solidFill>
                <a:latin typeface="Courier"/>
              </a:rPr>
              <a:t>90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freq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lines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4000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dexp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4000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rate=</a:t>
            </a:r>
            <a:r>
              <a:rPr sz="1800">
                <a:solidFill>
                  <a:srgbClr val="40A070"/>
                </a:solidFill>
                <a:latin typeface="Courier"/>
              </a:rPr>
              <a:t>1.0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(diffs)))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om_poisson_to_exp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" y="16510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#Trick mit 1/means(diffs) später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Herleitung</a:t>
            </a:r>
            <a:r>
              <a:rPr/>
              <a:t> </a:t>
            </a:r>
            <a:r>
              <a:rPr/>
              <a:t>der</a:t>
            </a:r>
            <a:r>
              <a:rPr/>
              <a:t> </a:t>
            </a:r>
            <a:r>
              <a:rPr/>
              <a:t>Exponentialverteilung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Server im Mittel 100 Anfragen / Tag (unabhängig von Tageszeit und vorigen Ereignissen).</a:t>
                </a:r>
              </a:p>
              <a:p>
                <a:pPr lvl="2"/>
                <a:r>
                  <a:rPr/>
                  <a:t>Poisson Verteilung mit </a:t>
                </a:r>
                <a14:m>
                  <m:oMath xmlns:m="http://schemas.openxmlformats.org/officeDocument/2006/math">
                    <m:r>
                      <m:t>λ</m:t>
                    </m:r>
                    <m:r>
                      <m:t>=</m:t>
                    </m:r>
                    <m:r>
                      <m:t>100</m:t>
                    </m:r>
                  </m:oMath>
                </a14:m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plot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: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300</a:t>
                </a:r>
                <a:r>
                  <a:rPr sz="1800">
                    <a:latin typeface="Courier"/>
                  </a:rPr>
                  <a:t>,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dpois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: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300</a:t>
                </a:r>
                <a:r>
                  <a:rPr sz="1800">
                    <a:latin typeface="Courier"/>
                  </a:rPr>
                  <a:t>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lambda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100</a:t>
                </a:r>
                <a:r>
                  <a:rPr sz="1800">
                    <a:latin typeface="Courier"/>
                  </a:rPr>
                  <a:t>),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type=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'h'</a:t>
                </a:r>
                <a:r>
                  <a:rPr sz="1800">
                    <a:latin typeface="Courier"/>
                  </a:rPr>
                  <a:t>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xlab=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'Anzahl Anfragen an einem Tag'</a:t>
                </a:r>
                <a:r>
                  <a:rPr sz="1800">
                    <a:latin typeface="Courier"/>
                  </a:rPr>
                  <a:t>)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om_poisson_to_exp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" y="16510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Herleitung</a:t>
            </a:r>
            <a:r>
              <a:rPr/>
              <a:t> </a:t>
            </a:r>
            <a:r>
              <a:rPr/>
              <a:t>der</a:t>
            </a:r>
            <a:r>
              <a:rPr/>
              <a:t> </a:t>
            </a:r>
            <a:r>
              <a:rPr/>
              <a:t>Exponentialverteilung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Server im Mittel 100 Anfragen / Tag (unabhängig von Tageszeit und vorigen Ereignissen).</a:t>
                </a:r>
              </a:p>
              <a:p>
                <a:pPr lvl="2"/>
                <a:r>
                  <a:rPr/>
                  <a:t>Poisson Verteilung mit </a:t>
                </a:r>
                <a14:m>
                  <m:oMath xmlns:m="http://schemas.openxmlformats.org/officeDocument/2006/math">
                    <m:r>
                      <m:t>λ</m:t>
                    </m:r>
                    <m:r>
                      <m:t>=</m:t>
                    </m:r>
                    <m:r>
                      <m:t>100</m:t>
                    </m:r>
                  </m:oMath>
                </a14:m>
              </a:p>
              <a:p>
                <a:pPr lvl="1"/>
                <a:r>
                  <a:rPr/>
                  <a:t>Es ist in Ordnung die Verteilung pro Stunde, Minute und Sekunde usw. zu betrachten.</a:t>
                </a:r>
              </a:p>
              <a:p>
                <a:pPr lvl="1"/>
                <a:r>
                  <a:rPr/>
                  <a:t>Die Vorraussetzungen bleiben erhalten, nur die erwartete Anzahl ändert sich.</a:t>
                </a:r>
              </a:p>
              <a:p>
                <a:pPr lvl="1"/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/>
                  <a:t> ist der Erwartungswert der Poissonverteilung</a:t>
                </a:r>
              </a:p>
              <a:p>
                <a:pPr lvl="1"/>
                <a:r>
                  <a:rPr/>
                  <a:t>$\lambda_{\tt tag} = 100 \rightarrow \lambda_{\tt stunde} = 100/24 \rightarrow \lambda_{\tt minute} = 100/(24*60) \ldots$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Zoom:</a:t>
            </a:r>
            <a:r>
              <a:rPr/>
              <a:t> </a:t>
            </a:r>
            <a:r>
              <a:rPr/>
              <a:t>Anfragen</a:t>
            </a:r>
            <a:r>
              <a:rPr/>
              <a:t> </a:t>
            </a:r>
            <a:r>
              <a:rPr/>
              <a:t>pro</a:t>
            </a:r>
            <a:r>
              <a:rPr/>
              <a:t> </a:t>
            </a:r>
            <a:r>
              <a:rPr/>
              <a:t>Stunde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λ</m:t>
                    </m:r>
                    <m:r>
                      <m:t>=</m:t>
                    </m:r>
                    <m:r>
                      <m:t>100</m:t>
                    </m:r>
                    <m:r>
                      <m:t>→</m:t>
                    </m:r>
                    <m:r>
                      <m:t>λ</m:t>
                    </m:r>
                    <m:r>
                      <m:t>=</m:t>
                    </m:r>
                    <m:r>
                      <m:t>100</m:t>
                    </m:r>
                    <m:r>
                      <m:t>/</m:t>
                    </m:r>
                    <m:r>
                      <m:t>24</m:t>
                    </m:r>
                  </m:oMath>
                </a14:m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plot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: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300</a:t>
                </a:r>
                <a:r>
                  <a:rPr sz="1800">
                    <a:latin typeface="Courier"/>
                  </a:rPr>
                  <a:t>,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dpois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: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300</a:t>
                </a:r>
                <a:r>
                  <a:rPr sz="1800">
                    <a:latin typeface="Courier"/>
                  </a:rPr>
                  <a:t>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lambda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100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24</a:t>
                </a:r>
                <a:r>
                  <a:rPr sz="1800">
                    <a:latin typeface="Courier"/>
                  </a:rPr>
                  <a:t>),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type=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'h'</a:t>
                </a:r>
                <a:r>
                  <a:rPr sz="1800">
                    <a:latin typeface="Courier"/>
                  </a:rPr>
                  <a:t>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xlab=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'Anzahl Anfragen in einer Stunde'</a:t>
                </a:r>
                <a:r>
                  <a:rPr sz="1800">
                    <a:latin typeface="Courier"/>
                  </a:rPr>
                  <a:t>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om_poisson_to_exp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" y="16510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Zoom:</a:t>
            </a:r>
            <a:r>
              <a:rPr/>
              <a:t> </a:t>
            </a:r>
            <a:r>
              <a:rPr/>
              <a:t>Anfragen</a:t>
            </a:r>
            <a:r>
              <a:rPr/>
              <a:t> </a:t>
            </a:r>
            <a:r>
              <a:rPr/>
              <a:t>pro</a:t>
            </a:r>
            <a:r>
              <a:rPr/>
              <a:t> </a:t>
            </a:r>
            <a:r>
              <a:rPr/>
              <a:t>Minute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λ</m:t>
                    </m:r>
                    <m:r>
                      <m:t>=</m:t>
                    </m:r>
                    <m:r>
                      <m:t>100</m:t>
                    </m:r>
                    <m:r>
                      <m:t>→</m:t>
                    </m:r>
                    <m:r>
                      <m:t>λ</m:t>
                    </m:r>
                    <m:r>
                      <m:t>=</m:t>
                    </m:r>
                    <m:r>
                      <m:t>100</m:t>
                    </m:r>
                    <m:r>
                      <m:t>/</m:t>
                    </m:r>
                    <m:r>
                      <m:t>24</m:t>
                    </m:r>
                  </m:oMath>
                </a14:m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plot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: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300</a:t>
                </a:r>
                <a:r>
                  <a:rPr sz="1800">
                    <a:latin typeface="Courier"/>
                  </a:rPr>
                  <a:t>,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dpois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: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300</a:t>
                </a:r>
                <a:r>
                  <a:rPr sz="1800">
                    <a:latin typeface="Courier"/>
                  </a:rPr>
                  <a:t>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lambda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100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24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60</a:t>
                </a:r>
                <a:r>
                  <a:rPr sz="1800">
                    <a:latin typeface="Courier"/>
                  </a:rPr>
                  <a:t>)),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type=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'h'</a:t>
                </a:r>
                <a:r>
                  <a:rPr sz="1800">
                    <a:latin typeface="Courier"/>
                  </a:rPr>
                  <a:t>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xlab=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'Anzahl Anfragen in einer Minute'</a:t>
                </a:r>
                <a:r>
                  <a:rPr sz="1800">
                    <a:latin typeface="Courier"/>
                  </a:rPr>
                  <a:t>)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om_poisson_to_exp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" y="16510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Zoom:</a:t>
            </a:r>
            <a:r>
              <a:rPr/>
              <a:t> </a:t>
            </a:r>
            <a:r>
              <a:rPr/>
              <a:t>Anfragen</a:t>
            </a:r>
            <a:r>
              <a:rPr/>
              <a:t> </a:t>
            </a:r>
            <a:r>
              <a:rPr/>
              <a:t>pro</a:t>
            </a:r>
            <a:r>
              <a:rPr/>
              <a:t> </a:t>
            </a:r>
            <a:r>
              <a:rPr/>
              <a:t>Sekunde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λ</m:t>
                    </m:r>
                    <m:r>
                      <m:t>=</m:t>
                    </m:r>
                    <m:r>
                      <m:t>100</m:t>
                    </m:r>
                    <m:r>
                      <m:t>→</m:t>
                    </m:r>
                    <m:r>
                      <m:t>λ</m:t>
                    </m:r>
                    <m:r>
                      <m:t>=</m:t>
                    </m:r>
                    <m:r>
                      <m:t>100</m:t>
                    </m:r>
                    <m:r>
                      <m:t>/</m:t>
                    </m:r>
                    <m:r>
                      <m:t>(</m:t>
                    </m:r>
                    <m:r>
                      <m:t>24</m:t>
                    </m:r>
                    <m:r>
                      <m:t>*</m:t>
                    </m:r>
                    <m:r>
                      <m:t>60</m:t>
                    </m:r>
                    <m:r>
                      <m:t>*</m:t>
                    </m:r>
                    <m:r>
                      <m:t>60</m:t>
                    </m:r>
                    <m:r>
                      <m:t>)</m:t>
                    </m:r>
                  </m:oMath>
                </a14:m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plot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: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300</a:t>
                </a:r>
                <a:r>
                  <a:rPr sz="1800">
                    <a:latin typeface="Courier"/>
                  </a:rPr>
                  <a:t>,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dpois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: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300</a:t>
                </a:r>
                <a:r>
                  <a:rPr sz="1800">
                    <a:latin typeface="Courier"/>
                  </a:rPr>
                  <a:t>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lambda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100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24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60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60</a:t>
                </a:r>
                <a:r>
                  <a:rPr sz="1800">
                    <a:latin typeface="Courier"/>
                  </a:rPr>
                  <a:t>)),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type=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'h'</a:t>
                </a:r>
                <a:r>
                  <a:rPr sz="1800">
                    <a:latin typeface="Courier"/>
                  </a:rPr>
                  <a:t>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xlab=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'Anzahl Anfragen einer Sekunde'</a:t>
                </a:r>
                <a:r>
                  <a:rPr sz="1800">
                    <a:latin typeface="Courier"/>
                  </a:rPr>
                  <a:t>)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33129</TotalTime>
  <Words>26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Comic Sans MS</vt:lpstr>
      <vt:lpstr>Times New Roman</vt:lpstr>
      <vt:lpstr>Arial</vt:lpstr>
      <vt:lpstr>Custom Design</vt:lpstr>
      <vt:lpstr>Equation</vt:lpstr>
      <vt:lpstr>Kumulative Verteilungsfunktion CDF</vt:lpstr>
    </vt:vector>
  </TitlesOfParts>
  <Company>zhaw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Poisson to Exp</dc:title>
  <dc:creator>Oliver Dürr</dc:creator>
  <cp:keywords/>
  <dcterms:created xsi:type="dcterms:W3CDTF">2018-11-20T11:37:08Z</dcterms:created>
  <dcterms:modified xsi:type="dcterms:W3CDTF">2018-11-20T11:37:08Z</dcterms:modified>
</cp:coreProperties>
</file>