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343" r:id="rId2"/>
    <p:sldId id="267" r:id="rId3"/>
    <p:sldId id="353" r:id="rId4"/>
    <p:sldId id="283" r:id="rId5"/>
    <p:sldId id="354" r:id="rId6"/>
    <p:sldId id="355" r:id="rId7"/>
    <p:sldId id="356" r:id="rId8"/>
    <p:sldId id="357" r:id="rId9"/>
    <p:sldId id="358" r:id="rId10"/>
    <p:sldId id="359" r:id="rId11"/>
    <p:sldId id="34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ttner Jan (STUD)" initials="BJ(" lastIdx="1" clrIdx="0">
    <p:extLst>
      <p:ext uri="{19B8F6BF-5375-455C-9EA6-DF929625EA0E}">
        <p15:presenceInfo xmlns:p15="http://schemas.microsoft.com/office/powerpoint/2012/main" userId="Bittner Jan (STUD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392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473D43-839E-4A49-B6DA-433845593512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11EFD421-F0B6-408C-B982-66940971E2D9}">
      <dgm:prSet phldrT="[Text]"/>
      <dgm:spPr/>
      <dgm:t>
        <a:bodyPr/>
        <a:lstStyle/>
        <a:p>
          <a:r>
            <a:rPr lang="pl-PL" dirty="0"/>
            <a:t>Import VW Golf database</a:t>
          </a:r>
          <a:endParaRPr lang="en-US" dirty="0"/>
        </a:p>
      </dgm:t>
    </dgm:pt>
    <dgm:pt modelId="{06AE5E5F-4C42-48CD-B5DA-417F3FCFB0D7}" type="parTrans" cxnId="{66472F75-E0EF-43E6-928F-52A4FC7AF369}">
      <dgm:prSet/>
      <dgm:spPr/>
      <dgm:t>
        <a:bodyPr/>
        <a:lstStyle/>
        <a:p>
          <a:endParaRPr lang="en-US"/>
        </a:p>
      </dgm:t>
    </dgm:pt>
    <dgm:pt modelId="{22C003E0-691D-4642-9500-C44F206A839C}" type="sibTrans" cxnId="{66472F75-E0EF-43E6-928F-52A4FC7AF369}">
      <dgm:prSet/>
      <dgm:spPr/>
      <dgm:t>
        <a:bodyPr/>
        <a:lstStyle/>
        <a:p>
          <a:endParaRPr lang="en-US" dirty="0"/>
        </a:p>
      </dgm:t>
    </dgm:pt>
    <dgm:pt modelId="{950B3774-5EE1-425A-8602-D0B49C14ACAF}">
      <dgm:prSet phldrT="[Text]"/>
      <dgm:spPr/>
      <dgm:t>
        <a:bodyPr/>
        <a:lstStyle/>
        <a:p>
          <a:r>
            <a:rPr lang="pl-PL" dirty="0"/>
            <a:t>Use different ML models to predict car price</a:t>
          </a:r>
          <a:endParaRPr lang="en-US" dirty="0"/>
        </a:p>
      </dgm:t>
    </dgm:pt>
    <dgm:pt modelId="{C3D06C87-B78D-44F7-B4FB-474D8522C511}" type="parTrans" cxnId="{1BED48D3-25E6-4E22-94E8-7D8FF886394E}">
      <dgm:prSet/>
      <dgm:spPr/>
      <dgm:t>
        <a:bodyPr/>
        <a:lstStyle/>
        <a:p>
          <a:endParaRPr lang="en-US"/>
        </a:p>
      </dgm:t>
    </dgm:pt>
    <dgm:pt modelId="{C46FCAF2-9DA3-4079-B9DD-9D32CB318FA0}" type="sibTrans" cxnId="{1BED48D3-25E6-4E22-94E8-7D8FF886394E}">
      <dgm:prSet/>
      <dgm:spPr/>
      <dgm:t>
        <a:bodyPr/>
        <a:lstStyle/>
        <a:p>
          <a:endParaRPr lang="en-US" dirty="0"/>
        </a:p>
      </dgm:t>
    </dgm:pt>
    <dgm:pt modelId="{E945EB7E-1650-4680-B507-739A47E2D565}">
      <dgm:prSet phldrT="[Text]"/>
      <dgm:spPr/>
      <dgm:t>
        <a:bodyPr/>
        <a:lstStyle/>
        <a:p>
          <a:r>
            <a:rPr lang="pl-PL" dirty="0"/>
            <a:t>Chose of the best model and summary of work</a:t>
          </a:r>
          <a:endParaRPr lang="en-US" dirty="0"/>
        </a:p>
      </dgm:t>
    </dgm:pt>
    <dgm:pt modelId="{6B257BE2-52FE-4F2C-99A1-0E7C620FFA10}" type="parTrans" cxnId="{6956233B-F871-441B-BF72-A61E9A94A2F0}">
      <dgm:prSet/>
      <dgm:spPr/>
      <dgm:t>
        <a:bodyPr/>
        <a:lstStyle/>
        <a:p>
          <a:endParaRPr lang="en-US"/>
        </a:p>
      </dgm:t>
    </dgm:pt>
    <dgm:pt modelId="{FB8980D7-EC5D-481F-AF24-9A9651740BAD}" type="sibTrans" cxnId="{6956233B-F871-441B-BF72-A61E9A94A2F0}">
      <dgm:prSet/>
      <dgm:spPr/>
      <dgm:t>
        <a:bodyPr/>
        <a:lstStyle/>
        <a:p>
          <a:endParaRPr lang="en-US"/>
        </a:p>
      </dgm:t>
    </dgm:pt>
    <dgm:pt modelId="{71810EE6-F712-4632-ABAE-3092ABB194FE}" type="pres">
      <dgm:prSet presAssocID="{34473D43-839E-4A49-B6DA-433845593512}" presName="Name0" presStyleCnt="0">
        <dgm:presLayoutVars>
          <dgm:dir/>
          <dgm:resizeHandles val="exact"/>
        </dgm:presLayoutVars>
      </dgm:prSet>
      <dgm:spPr/>
    </dgm:pt>
    <dgm:pt modelId="{8B40E7ED-C008-4310-B24D-E46F23E57529}" type="pres">
      <dgm:prSet presAssocID="{11EFD421-F0B6-408C-B982-66940971E2D9}" presName="node" presStyleLbl="node1" presStyleIdx="0" presStyleCnt="3" custScaleY="171066">
        <dgm:presLayoutVars>
          <dgm:bulletEnabled val="1"/>
        </dgm:presLayoutVars>
      </dgm:prSet>
      <dgm:spPr/>
    </dgm:pt>
    <dgm:pt modelId="{79C53264-8210-4087-AA9F-3282A2D7A4FD}" type="pres">
      <dgm:prSet presAssocID="{22C003E0-691D-4642-9500-C44F206A839C}" presName="sibTrans" presStyleLbl="sibTrans2D1" presStyleIdx="0" presStyleCnt="2"/>
      <dgm:spPr/>
    </dgm:pt>
    <dgm:pt modelId="{A906CCF7-CE59-46FD-B60C-A7AD05375FBE}" type="pres">
      <dgm:prSet presAssocID="{22C003E0-691D-4642-9500-C44F206A839C}" presName="connectorText" presStyleLbl="sibTrans2D1" presStyleIdx="0" presStyleCnt="2"/>
      <dgm:spPr/>
    </dgm:pt>
    <dgm:pt modelId="{F99FBC87-1531-4BC3-B3F3-39674DE67B3C}" type="pres">
      <dgm:prSet presAssocID="{950B3774-5EE1-425A-8602-D0B49C14ACAF}" presName="node" presStyleLbl="node1" presStyleIdx="1" presStyleCnt="3" custScaleY="171066">
        <dgm:presLayoutVars>
          <dgm:bulletEnabled val="1"/>
        </dgm:presLayoutVars>
      </dgm:prSet>
      <dgm:spPr/>
    </dgm:pt>
    <dgm:pt modelId="{2EB528EC-C539-4FBA-AE0C-0B7191AD625C}" type="pres">
      <dgm:prSet presAssocID="{C46FCAF2-9DA3-4079-B9DD-9D32CB318FA0}" presName="sibTrans" presStyleLbl="sibTrans2D1" presStyleIdx="1" presStyleCnt="2"/>
      <dgm:spPr/>
    </dgm:pt>
    <dgm:pt modelId="{C43E9C54-A802-4D79-ACFE-E1AF63D554C4}" type="pres">
      <dgm:prSet presAssocID="{C46FCAF2-9DA3-4079-B9DD-9D32CB318FA0}" presName="connectorText" presStyleLbl="sibTrans2D1" presStyleIdx="1" presStyleCnt="2"/>
      <dgm:spPr/>
    </dgm:pt>
    <dgm:pt modelId="{6829D847-1A4B-438B-8361-D7624B8A696C}" type="pres">
      <dgm:prSet presAssocID="{E945EB7E-1650-4680-B507-739A47E2D565}" presName="node" presStyleLbl="node1" presStyleIdx="2" presStyleCnt="3" custScaleY="171066">
        <dgm:presLayoutVars>
          <dgm:bulletEnabled val="1"/>
        </dgm:presLayoutVars>
      </dgm:prSet>
      <dgm:spPr/>
    </dgm:pt>
  </dgm:ptLst>
  <dgm:cxnLst>
    <dgm:cxn modelId="{5E59800A-D21D-42F3-8FD8-8980423E821E}" type="presOf" srcId="{34473D43-839E-4A49-B6DA-433845593512}" destId="{71810EE6-F712-4632-ABAE-3092ABB194FE}" srcOrd="0" destOrd="0" presId="urn:microsoft.com/office/officeart/2005/8/layout/process1"/>
    <dgm:cxn modelId="{E082260C-09B0-4436-AD30-DF705BA11193}" type="presOf" srcId="{C46FCAF2-9DA3-4079-B9DD-9D32CB318FA0}" destId="{C43E9C54-A802-4D79-ACFE-E1AF63D554C4}" srcOrd="1" destOrd="0" presId="urn:microsoft.com/office/officeart/2005/8/layout/process1"/>
    <dgm:cxn modelId="{6956233B-F871-441B-BF72-A61E9A94A2F0}" srcId="{34473D43-839E-4A49-B6DA-433845593512}" destId="{E945EB7E-1650-4680-B507-739A47E2D565}" srcOrd="2" destOrd="0" parTransId="{6B257BE2-52FE-4F2C-99A1-0E7C620FFA10}" sibTransId="{FB8980D7-EC5D-481F-AF24-9A9651740BAD}"/>
    <dgm:cxn modelId="{322E415C-A28F-483A-AC6E-1067D1552DB8}" type="presOf" srcId="{11EFD421-F0B6-408C-B982-66940971E2D9}" destId="{8B40E7ED-C008-4310-B24D-E46F23E57529}" srcOrd="0" destOrd="0" presId="urn:microsoft.com/office/officeart/2005/8/layout/process1"/>
    <dgm:cxn modelId="{5F87E963-75E6-4BEA-98F7-EB6949B7D297}" type="presOf" srcId="{C46FCAF2-9DA3-4079-B9DD-9D32CB318FA0}" destId="{2EB528EC-C539-4FBA-AE0C-0B7191AD625C}" srcOrd="0" destOrd="0" presId="urn:microsoft.com/office/officeart/2005/8/layout/process1"/>
    <dgm:cxn modelId="{C55C7A6E-5EFD-4C5C-BFF4-2D5ECE7E6D58}" type="presOf" srcId="{E945EB7E-1650-4680-B507-739A47E2D565}" destId="{6829D847-1A4B-438B-8361-D7624B8A696C}" srcOrd="0" destOrd="0" presId="urn:microsoft.com/office/officeart/2005/8/layout/process1"/>
    <dgm:cxn modelId="{66472F75-E0EF-43E6-928F-52A4FC7AF369}" srcId="{34473D43-839E-4A49-B6DA-433845593512}" destId="{11EFD421-F0B6-408C-B982-66940971E2D9}" srcOrd="0" destOrd="0" parTransId="{06AE5E5F-4C42-48CD-B5DA-417F3FCFB0D7}" sibTransId="{22C003E0-691D-4642-9500-C44F206A839C}"/>
    <dgm:cxn modelId="{0FD26057-7670-4DD1-AAB5-A899DECD1AE0}" type="presOf" srcId="{950B3774-5EE1-425A-8602-D0B49C14ACAF}" destId="{F99FBC87-1531-4BC3-B3F3-39674DE67B3C}" srcOrd="0" destOrd="0" presId="urn:microsoft.com/office/officeart/2005/8/layout/process1"/>
    <dgm:cxn modelId="{9EE1A386-0E51-4652-AF17-60F1C84CC8C5}" type="presOf" srcId="{22C003E0-691D-4642-9500-C44F206A839C}" destId="{79C53264-8210-4087-AA9F-3282A2D7A4FD}" srcOrd="0" destOrd="0" presId="urn:microsoft.com/office/officeart/2005/8/layout/process1"/>
    <dgm:cxn modelId="{4898C987-A47D-416B-BF0A-867EB4128638}" type="presOf" srcId="{22C003E0-691D-4642-9500-C44F206A839C}" destId="{A906CCF7-CE59-46FD-B60C-A7AD05375FBE}" srcOrd="1" destOrd="0" presId="urn:microsoft.com/office/officeart/2005/8/layout/process1"/>
    <dgm:cxn modelId="{1BED48D3-25E6-4E22-94E8-7D8FF886394E}" srcId="{34473D43-839E-4A49-B6DA-433845593512}" destId="{950B3774-5EE1-425A-8602-D0B49C14ACAF}" srcOrd="1" destOrd="0" parTransId="{C3D06C87-B78D-44F7-B4FB-474D8522C511}" sibTransId="{C46FCAF2-9DA3-4079-B9DD-9D32CB318FA0}"/>
    <dgm:cxn modelId="{415A97CB-93C6-4BD3-A5FA-36F64E60BC67}" type="presParOf" srcId="{71810EE6-F712-4632-ABAE-3092ABB194FE}" destId="{8B40E7ED-C008-4310-B24D-E46F23E57529}" srcOrd="0" destOrd="0" presId="urn:microsoft.com/office/officeart/2005/8/layout/process1"/>
    <dgm:cxn modelId="{865749B5-C621-43F8-B10A-315C5429C718}" type="presParOf" srcId="{71810EE6-F712-4632-ABAE-3092ABB194FE}" destId="{79C53264-8210-4087-AA9F-3282A2D7A4FD}" srcOrd="1" destOrd="0" presId="urn:microsoft.com/office/officeart/2005/8/layout/process1"/>
    <dgm:cxn modelId="{06D25955-103A-48AC-8E87-A724E378BE7A}" type="presParOf" srcId="{79C53264-8210-4087-AA9F-3282A2D7A4FD}" destId="{A906CCF7-CE59-46FD-B60C-A7AD05375FBE}" srcOrd="0" destOrd="0" presId="urn:microsoft.com/office/officeart/2005/8/layout/process1"/>
    <dgm:cxn modelId="{EA16EC2C-36E2-48DA-B18E-57D8E40FFB68}" type="presParOf" srcId="{71810EE6-F712-4632-ABAE-3092ABB194FE}" destId="{F99FBC87-1531-4BC3-B3F3-39674DE67B3C}" srcOrd="2" destOrd="0" presId="urn:microsoft.com/office/officeart/2005/8/layout/process1"/>
    <dgm:cxn modelId="{1625958B-EA62-4ED8-A3B4-35534890B65A}" type="presParOf" srcId="{71810EE6-F712-4632-ABAE-3092ABB194FE}" destId="{2EB528EC-C539-4FBA-AE0C-0B7191AD625C}" srcOrd="3" destOrd="0" presId="urn:microsoft.com/office/officeart/2005/8/layout/process1"/>
    <dgm:cxn modelId="{B8CA8937-9FE6-422F-AD6D-C5CD04B70FE3}" type="presParOf" srcId="{2EB528EC-C539-4FBA-AE0C-0B7191AD625C}" destId="{C43E9C54-A802-4D79-ACFE-E1AF63D554C4}" srcOrd="0" destOrd="0" presId="urn:microsoft.com/office/officeart/2005/8/layout/process1"/>
    <dgm:cxn modelId="{53B44D1D-1EF3-4D58-8791-B904627E0D4D}" type="presParOf" srcId="{71810EE6-F712-4632-ABAE-3092ABB194FE}" destId="{6829D847-1A4B-438B-8361-D7624B8A696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5B3944D-D926-4D0F-A305-F5740000747A}">
      <dgm:prSet custT="1"/>
      <dgm:spPr>
        <a:xfrm>
          <a:off x="1144111" y="1954"/>
          <a:ext cx="5868258" cy="990573"/>
        </a:xfrm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>
              <a:latin typeface="+mj-lt"/>
              <a:ea typeface="+mn-ea"/>
              <a:cs typeface="+mn-cs"/>
            </a:rPr>
            <a:t>LinkedIn</a:t>
          </a:r>
          <a:br>
            <a:rPr lang="en-US" sz="1600" dirty="0">
              <a:latin typeface="+mj-lt"/>
              <a:ea typeface="+mn-ea"/>
              <a:cs typeface="+mn-cs"/>
            </a:rPr>
          </a:br>
          <a:r>
            <a:rPr lang="en-US" sz="1600" cap="none" dirty="0">
              <a:latin typeface="+mj-lt"/>
              <a:ea typeface="+mn-ea"/>
              <a:cs typeface="+mn-cs"/>
            </a:rPr>
            <a:t>JANXBITTNER</a:t>
          </a:r>
          <a:endParaRPr lang="en-US" sz="1600" dirty="0">
            <a:latin typeface="+mj-lt"/>
            <a:ea typeface="+mn-ea"/>
            <a:cs typeface="+mn-cs"/>
          </a:endParaRPr>
        </a:p>
      </dgm:t>
    </dgm:pt>
    <dgm:pt modelId="{2EA7AC4A-E82B-43F0-A6EA-F599428578FC}" type="parTrans" cxnId="{92D3A76D-ADBB-49F3-861D-D2B74F81812E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8862CE7B-AE72-45E8-B982-5279C14F7985}" type="sibTrans" cxnId="{92D3A76D-ADBB-49F3-861D-D2B74F81812E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223932EA-8A4D-4270-95C3-913761557237}">
      <dgm:prSet custT="1"/>
      <dgm:spPr>
        <a:xfrm>
          <a:off x="1144111" y="1240170"/>
          <a:ext cx="5868258" cy="990573"/>
        </a:xfrm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pl-PL" sz="1600" b="1" dirty="0">
              <a:latin typeface="+mj-lt"/>
              <a:ea typeface="+mn-ea"/>
              <a:cs typeface="+mn-cs"/>
            </a:rPr>
            <a:t>EMAIL</a:t>
          </a:r>
          <a:br>
            <a:rPr lang="en-US" sz="1600" dirty="0">
              <a:latin typeface="+mj-lt"/>
              <a:ea typeface="+mn-ea"/>
              <a:cs typeface="+mn-cs"/>
            </a:rPr>
          </a:br>
          <a:r>
            <a:rPr lang="en-US" sz="1600" b="0" i="0" dirty="0"/>
            <a:t>janxbittner@gmail.com</a:t>
          </a:r>
          <a:endParaRPr lang="en-US" sz="1600" dirty="0">
            <a:latin typeface="+mj-lt"/>
            <a:ea typeface="+mn-ea"/>
            <a:cs typeface="+mn-cs"/>
          </a:endParaRPr>
        </a:p>
      </dgm:t>
    </dgm:pt>
    <dgm:pt modelId="{E01D4CB3-97D0-4857-AF09-DED2BE24BAAC}" type="parTrans" cxnId="{E37D9CF8-DFE4-4379-9C72-27346573699A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C201C5C8-D4F2-4559-AF23-68BB4B3E7FB1}" type="sibTrans" cxnId="{E37D9CF8-DFE4-4379-9C72-27346573699A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F899A4D3-2C9C-4287-A235-DE3E047E7C22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0094CD39-7002-4B5E-877D-02B6B0E6C685}" type="pres">
      <dgm:prSet presAssocID="{65B3944D-D926-4D0F-A305-F5740000747A}" presName="compNode" presStyleCnt="0"/>
      <dgm:spPr/>
    </dgm:pt>
    <dgm:pt modelId="{C9BCC0A7-4EA9-444D-A661-6CD0349FA8B7}" type="pres">
      <dgm:prSet presAssocID="{65B3944D-D926-4D0F-A305-F5740000747A}" presName="iconBgRect" presStyleLbl="bgShp" presStyleIdx="0" presStyleCnt="2"/>
      <dgm:spPr>
        <a:noFill/>
      </dgm:spPr>
    </dgm:pt>
    <dgm:pt modelId="{9F9A0A13-80DE-4152-AD0B-F1B57BDDE11D}" type="pres">
      <dgm:prSet presAssocID="{65B3944D-D926-4D0F-A305-F5740000747A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A480AFC6-EE27-4614-AC1B-B7796E444EDF}" type="pres">
      <dgm:prSet presAssocID="{65B3944D-D926-4D0F-A305-F5740000747A}" presName="spaceRect" presStyleCnt="0"/>
      <dgm:spPr/>
    </dgm:pt>
    <dgm:pt modelId="{9053032A-E668-4011-8EE5-5E356FF2FB6B}" type="pres">
      <dgm:prSet presAssocID="{65B3944D-D926-4D0F-A305-F5740000747A}" presName="textRect" presStyleLbl="revTx" presStyleIdx="0" presStyleCnt="2" custScaleX="120071">
        <dgm:presLayoutVars>
          <dgm:chMax val="1"/>
          <dgm:chPref val="1"/>
        </dgm:presLayoutVars>
      </dgm:prSet>
      <dgm:spPr>
        <a:prstGeom prst="rect">
          <a:avLst/>
        </a:prstGeom>
      </dgm:spPr>
    </dgm:pt>
    <dgm:pt modelId="{BC6E504E-B169-4B61-85D7-51520F2B9743}" type="pres">
      <dgm:prSet presAssocID="{8862CE7B-AE72-45E8-B982-5279C14F7985}" presName="sibTrans" presStyleCnt="0"/>
      <dgm:spPr/>
    </dgm:pt>
    <dgm:pt modelId="{14D15476-F474-46D7-B177-F8E40796FE35}" type="pres">
      <dgm:prSet presAssocID="{223932EA-8A4D-4270-95C3-913761557237}" presName="compNode" presStyleCnt="0"/>
      <dgm:spPr/>
    </dgm:pt>
    <dgm:pt modelId="{1FC3D828-343B-42C4-A35E-FB3CAA3FB1B3}" type="pres">
      <dgm:prSet presAssocID="{223932EA-8A4D-4270-95C3-913761557237}" presName="iconBgRect" presStyleLbl="bgShp" presStyleIdx="1" presStyleCnt="2"/>
      <dgm:spPr>
        <a:noFill/>
      </dgm:spPr>
    </dgm:pt>
    <dgm:pt modelId="{902713CB-D896-458F-B8DA-F1C1FC1C9B5E}" type="pres">
      <dgm:prSet presAssocID="{223932EA-8A4D-4270-95C3-913761557237}" presName="iconRect" presStyleLbl="node1" presStyleIdx="1" presStyleCnt="2"/>
      <dgm:spPr>
        <a:blipFill dpi="0" rotWithShape="1">
          <a:blip xmlns:r="http://schemas.openxmlformats.org/officeDocument/2006/relationships" r:embed="rId2"/>
          <a:srcRect/>
          <a:stretch>
            <a:fillRect t="10334" b="10334"/>
          </a:stretch>
        </a:blipFill>
        <a:ln>
          <a:noFill/>
        </a:ln>
      </dgm:spPr>
    </dgm:pt>
    <dgm:pt modelId="{0C624B3C-0EA4-4983-B87C-0B5532036A83}" type="pres">
      <dgm:prSet presAssocID="{223932EA-8A4D-4270-95C3-913761557237}" presName="spaceRect" presStyleCnt="0"/>
      <dgm:spPr/>
    </dgm:pt>
    <dgm:pt modelId="{1A37C356-0854-4A55-859A-10DB397A3024}" type="pres">
      <dgm:prSet presAssocID="{223932EA-8A4D-4270-95C3-913761557237}" presName="textRect" presStyleLbl="revTx" presStyleIdx="1" presStyleCnt="2">
        <dgm:presLayoutVars>
          <dgm:chMax val="1"/>
          <dgm:chPref val="1"/>
        </dgm:presLayoutVars>
      </dgm:prSet>
      <dgm:spPr>
        <a:prstGeom prst="rect">
          <a:avLst/>
        </a:prstGeom>
      </dgm:spPr>
    </dgm:pt>
  </dgm:ptLst>
  <dgm:cxnLst>
    <dgm:cxn modelId="{5069DB61-6041-FD49-8EA7-4EE326F6CE45}" type="presOf" srcId="{65B3944D-D926-4D0F-A305-F5740000747A}" destId="{9053032A-E668-4011-8EE5-5E356FF2FB6B}" srcOrd="0" destOrd="0" presId="urn:microsoft.com/office/officeart/2018/5/layout/IconCircleLabelList"/>
    <dgm:cxn modelId="{027F8C62-5A2E-6F49-9A0F-AA107A238F8A}" type="presOf" srcId="{D7951F77-4E36-4893-91C6-3151A6D51694}" destId="{F899A4D3-2C9C-4287-A235-DE3E047E7C22}" srcOrd="0" destOrd="0" presId="urn:microsoft.com/office/officeart/2018/5/layout/IconCircleLabelList"/>
    <dgm:cxn modelId="{23396E6D-45CC-874B-BBBF-87BB54F113EA}" type="presOf" srcId="{223932EA-8A4D-4270-95C3-913761557237}" destId="{1A37C356-0854-4A55-859A-10DB397A3024}" srcOrd="0" destOrd="0" presId="urn:microsoft.com/office/officeart/2018/5/layout/IconCircleLabel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E37D9CF8-DFE4-4379-9C72-27346573699A}" srcId="{D7951F77-4E36-4893-91C6-3151A6D51694}" destId="{223932EA-8A4D-4270-95C3-913761557237}" srcOrd="1" destOrd="0" parTransId="{E01D4CB3-97D0-4857-AF09-DED2BE24BAAC}" sibTransId="{C201C5C8-D4F2-4559-AF23-68BB4B3E7FB1}"/>
    <dgm:cxn modelId="{CE2DF165-EF6B-4F49-B743-915BD92A84E8}" type="presParOf" srcId="{F899A4D3-2C9C-4287-A235-DE3E047E7C22}" destId="{0094CD39-7002-4B5E-877D-02B6B0E6C685}" srcOrd="0" destOrd="0" presId="urn:microsoft.com/office/officeart/2018/5/layout/IconCircleLabelList"/>
    <dgm:cxn modelId="{D63DFB80-8204-8640-A5BC-0C593F3C9E17}" type="presParOf" srcId="{0094CD39-7002-4B5E-877D-02B6B0E6C685}" destId="{C9BCC0A7-4EA9-444D-A661-6CD0349FA8B7}" srcOrd="0" destOrd="0" presId="urn:microsoft.com/office/officeart/2018/5/layout/IconCircleLabelList"/>
    <dgm:cxn modelId="{28F4603F-92A0-EC42-A00D-352034CB19C4}" type="presParOf" srcId="{0094CD39-7002-4B5E-877D-02B6B0E6C685}" destId="{9F9A0A13-80DE-4152-AD0B-F1B57BDDE11D}" srcOrd="1" destOrd="0" presId="urn:microsoft.com/office/officeart/2018/5/layout/IconCircleLabelList"/>
    <dgm:cxn modelId="{0E9C7FA3-9BCD-674B-B402-FFDC2F2B53A9}" type="presParOf" srcId="{0094CD39-7002-4B5E-877D-02B6B0E6C685}" destId="{A480AFC6-EE27-4614-AC1B-B7796E444EDF}" srcOrd="2" destOrd="0" presId="urn:microsoft.com/office/officeart/2018/5/layout/IconCircleLabelList"/>
    <dgm:cxn modelId="{61154DFD-5AAC-6143-A8B2-3E4FF629AFFD}" type="presParOf" srcId="{0094CD39-7002-4B5E-877D-02B6B0E6C685}" destId="{9053032A-E668-4011-8EE5-5E356FF2FB6B}" srcOrd="3" destOrd="0" presId="urn:microsoft.com/office/officeart/2018/5/layout/IconCircleLabelList"/>
    <dgm:cxn modelId="{EBBD2DB7-987F-0E4D-A853-0372CEEF6EC8}" type="presParOf" srcId="{F899A4D3-2C9C-4287-A235-DE3E047E7C22}" destId="{BC6E504E-B169-4B61-85D7-51520F2B9743}" srcOrd="1" destOrd="0" presId="urn:microsoft.com/office/officeart/2018/5/layout/IconCircleLabelList"/>
    <dgm:cxn modelId="{926E0CE0-9690-BC44-9D38-FB25406D6A43}" type="presParOf" srcId="{F899A4D3-2C9C-4287-A235-DE3E047E7C22}" destId="{14D15476-F474-46D7-B177-F8E40796FE35}" srcOrd="2" destOrd="0" presId="urn:microsoft.com/office/officeart/2018/5/layout/IconCircleLabelList"/>
    <dgm:cxn modelId="{89C15D4D-E00E-1649-86CE-A8595175A245}" type="presParOf" srcId="{14D15476-F474-46D7-B177-F8E40796FE35}" destId="{1FC3D828-343B-42C4-A35E-FB3CAA3FB1B3}" srcOrd="0" destOrd="0" presId="urn:microsoft.com/office/officeart/2018/5/layout/IconCircleLabelList"/>
    <dgm:cxn modelId="{2F172121-2A9C-8149-9738-8733E9AF2DEE}" type="presParOf" srcId="{14D15476-F474-46D7-B177-F8E40796FE35}" destId="{902713CB-D896-458F-B8DA-F1C1FC1C9B5E}" srcOrd="1" destOrd="0" presId="urn:microsoft.com/office/officeart/2018/5/layout/IconCircleLabelList"/>
    <dgm:cxn modelId="{B8753A05-1AA5-2242-A86E-4C885D576E40}" type="presParOf" srcId="{14D15476-F474-46D7-B177-F8E40796FE35}" destId="{0C624B3C-0EA4-4983-B87C-0B5532036A83}" srcOrd="2" destOrd="0" presId="urn:microsoft.com/office/officeart/2018/5/layout/IconCircleLabelList"/>
    <dgm:cxn modelId="{DA63C3DD-37CA-AA48-80D9-897D0EC4F8D1}" type="presParOf" srcId="{14D15476-F474-46D7-B177-F8E40796FE35}" destId="{1A37C356-0854-4A55-859A-10DB397A302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0E7ED-C008-4310-B24D-E46F23E57529}">
      <dsp:nvSpPr>
        <dsp:cNvPr id="0" name=""/>
        <dsp:cNvSpPr/>
      </dsp:nvSpPr>
      <dsp:spPr>
        <a:xfrm>
          <a:off x="8840" y="813246"/>
          <a:ext cx="2642294" cy="27120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Import VW Golf database</a:t>
          </a:r>
          <a:endParaRPr lang="en-US" sz="2800" kern="1200" dirty="0"/>
        </a:p>
      </dsp:txBody>
      <dsp:txXfrm>
        <a:off x="86230" y="890636"/>
        <a:ext cx="2487514" cy="2557260"/>
      </dsp:txXfrm>
    </dsp:sp>
    <dsp:sp modelId="{79C53264-8210-4087-AA9F-3282A2D7A4FD}">
      <dsp:nvSpPr>
        <dsp:cNvPr id="0" name=""/>
        <dsp:cNvSpPr/>
      </dsp:nvSpPr>
      <dsp:spPr>
        <a:xfrm>
          <a:off x="2915364" y="1841621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915364" y="1972679"/>
        <a:ext cx="392116" cy="393173"/>
      </dsp:txXfrm>
    </dsp:sp>
    <dsp:sp modelId="{F99FBC87-1531-4BC3-B3F3-39674DE67B3C}">
      <dsp:nvSpPr>
        <dsp:cNvPr id="0" name=""/>
        <dsp:cNvSpPr/>
      </dsp:nvSpPr>
      <dsp:spPr>
        <a:xfrm>
          <a:off x="3708052" y="813246"/>
          <a:ext cx="2642294" cy="27120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Use different ML models to predict car price</a:t>
          </a:r>
          <a:endParaRPr lang="en-US" sz="2700" kern="1200" dirty="0"/>
        </a:p>
      </dsp:txBody>
      <dsp:txXfrm>
        <a:off x="3785442" y="890636"/>
        <a:ext cx="2487514" cy="2557260"/>
      </dsp:txXfrm>
    </dsp:sp>
    <dsp:sp modelId="{2EB528EC-C539-4FBA-AE0C-0B7191AD625C}">
      <dsp:nvSpPr>
        <dsp:cNvPr id="0" name=""/>
        <dsp:cNvSpPr/>
      </dsp:nvSpPr>
      <dsp:spPr>
        <a:xfrm>
          <a:off x="6614576" y="1841621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6614576" y="1972679"/>
        <a:ext cx="392116" cy="393173"/>
      </dsp:txXfrm>
    </dsp:sp>
    <dsp:sp modelId="{6829D847-1A4B-438B-8361-D7624B8A696C}">
      <dsp:nvSpPr>
        <dsp:cNvPr id="0" name=""/>
        <dsp:cNvSpPr/>
      </dsp:nvSpPr>
      <dsp:spPr>
        <a:xfrm>
          <a:off x="7407265" y="813246"/>
          <a:ext cx="2642294" cy="27120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Chose of the best model and summary of work</a:t>
          </a:r>
          <a:endParaRPr lang="en-US" sz="2600" kern="1200" dirty="0"/>
        </a:p>
      </dsp:txBody>
      <dsp:txXfrm>
        <a:off x="7484655" y="890636"/>
        <a:ext cx="2487514" cy="2557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CC0A7-4EA9-444D-A661-6CD0349FA8B7}">
      <dsp:nvSpPr>
        <dsp:cNvPr id="0" name=""/>
        <dsp:cNvSpPr/>
      </dsp:nvSpPr>
      <dsp:spPr>
        <a:xfrm>
          <a:off x="1816199" y="80393"/>
          <a:ext cx="2196000" cy="21960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A0A13-80DE-4152-AD0B-F1B57BDDE11D}">
      <dsp:nvSpPr>
        <dsp:cNvPr id="0" name=""/>
        <dsp:cNvSpPr/>
      </dsp:nvSpPr>
      <dsp:spPr>
        <a:xfrm>
          <a:off x="2284199" y="548394"/>
          <a:ext cx="1260000" cy="126000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3032A-E668-4011-8EE5-5E356FF2FB6B}">
      <dsp:nvSpPr>
        <dsp:cNvPr id="0" name=""/>
        <dsp:cNvSpPr/>
      </dsp:nvSpPr>
      <dsp:spPr>
        <a:xfrm>
          <a:off x="752921" y="2960394"/>
          <a:ext cx="43225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latin typeface="+mj-lt"/>
              <a:ea typeface="+mn-ea"/>
              <a:cs typeface="+mn-cs"/>
            </a:rPr>
            <a:t>LinkedIn</a:t>
          </a:r>
          <a:br>
            <a:rPr lang="en-US" sz="1600" kern="1200" dirty="0">
              <a:latin typeface="+mj-lt"/>
              <a:ea typeface="+mn-ea"/>
              <a:cs typeface="+mn-cs"/>
            </a:rPr>
          </a:br>
          <a:r>
            <a:rPr lang="en-US" sz="1600" kern="1200" cap="none" dirty="0">
              <a:latin typeface="+mj-lt"/>
              <a:ea typeface="+mn-ea"/>
              <a:cs typeface="+mn-cs"/>
            </a:rPr>
            <a:t>JANXBITTNER</a:t>
          </a:r>
          <a:endParaRPr lang="en-US" sz="1600" kern="1200" dirty="0">
            <a:latin typeface="+mj-lt"/>
            <a:ea typeface="+mn-ea"/>
            <a:cs typeface="+mn-cs"/>
          </a:endParaRPr>
        </a:p>
      </dsp:txBody>
      <dsp:txXfrm>
        <a:off x="752921" y="2960394"/>
        <a:ext cx="4322556" cy="720000"/>
      </dsp:txXfrm>
    </dsp:sp>
    <dsp:sp modelId="{1FC3D828-343B-42C4-A35E-FB3CAA3FB1B3}">
      <dsp:nvSpPr>
        <dsp:cNvPr id="0" name=""/>
        <dsp:cNvSpPr/>
      </dsp:nvSpPr>
      <dsp:spPr>
        <a:xfrm>
          <a:off x="6407478" y="80393"/>
          <a:ext cx="2196000" cy="21960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713CB-D896-458F-B8DA-F1C1FC1C9B5E}">
      <dsp:nvSpPr>
        <dsp:cNvPr id="0" name=""/>
        <dsp:cNvSpPr/>
      </dsp:nvSpPr>
      <dsp:spPr>
        <a:xfrm>
          <a:off x="6875478" y="548394"/>
          <a:ext cx="1260000" cy="1260000"/>
        </a:xfrm>
        <a:prstGeom prst="rect">
          <a:avLst/>
        </a:prstGeom>
        <a:blipFill dpi="0" rotWithShape="1">
          <a:blip xmlns:r="http://schemas.openxmlformats.org/officeDocument/2006/relationships" r:embed="rId2"/>
          <a:srcRect/>
          <a:stretch>
            <a:fillRect t="10334" b="10334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7C356-0854-4A55-859A-10DB397A3024}">
      <dsp:nvSpPr>
        <dsp:cNvPr id="0" name=""/>
        <dsp:cNvSpPr/>
      </dsp:nvSpPr>
      <dsp:spPr>
        <a:xfrm>
          <a:off x="5705478" y="2960394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600" b="1" kern="1200" dirty="0">
              <a:latin typeface="+mj-lt"/>
              <a:ea typeface="+mn-ea"/>
              <a:cs typeface="+mn-cs"/>
            </a:rPr>
            <a:t>EMAIL</a:t>
          </a:r>
          <a:br>
            <a:rPr lang="en-US" sz="1600" kern="1200" dirty="0">
              <a:latin typeface="+mj-lt"/>
              <a:ea typeface="+mn-ea"/>
              <a:cs typeface="+mn-cs"/>
            </a:rPr>
          </a:br>
          <a:r>
            <a:rPr lang="en-US" sz="1600" b="0" i="0" kern="1200" dirty="0"/>
            <a:t>janxbittner@gmail.com</a:t>
          </a:r>
          <a:endParaRPr lang="en-US" sz="1600" kern="1200" dirty="0">
            <a:latin typeface="+mj-lt"/>
            <a:ea typeface="+mn-ea"/>
            <a:cs typeface="+mn-cs"/>
          </a:endParaRPr>
        </a:p>
      </dsp:txBody>
      <dsp:txXfrm>
        <a:off x="5705478" y="2960394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3/7/2021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3/7/2021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3/7/2021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3/7/2021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3/7/2021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3/7/2021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3/7/2021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3/7/2021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3/7/2021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3/7/2021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3/7/2021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3/7/2021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3/7/2021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Prediction of used Volkswagen Golf price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317724"/>
            <a:ext cx="10058400" cy="470428"/>
          </a:xfrm>
        </p:spPr>
        <p:txBody>
          <a:bodyPr/>
          <a:lstStyle/>
          <a:p>
            <a:r>
              <a:rPr lang="en-US" dirty="0"/>
              <a:t>With Python, Pandas, NumPy, plotly, sklearn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CONCLUSIONS</a:t>
            </a:r>
            <a:endParaRPr lang="en-US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99EC4F63-EC27-4A5E-BC74-3A6991C89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108200"/>
            <a:ext cx="10058400" cy="3760788"/>
          </a:xfrm>
        </p:spPr>
        <p:txBody>
          <a:bodyPr>
            <a:normAutofit/>
          </a:bodyPr>
          <a:lstStyle/>
          <a:p>
            <a:r>
              <a:rPr lang="pl-PL" sz="2800" dirty="0"/>
              <a:t>- </a:t>
            </a:r>
            <a:r>
              <a:rPr lang="en-US" sz="2800" dirty="0"/>
              <a:t>The best model for predicting the price of Volkswagen Golf is RandomForestRegressor with the mean absolute error criteria,</a:t>
            </a:r>
          </a:p>
          <a:p>
            <a:r>
              <a:rPr lang="pl-PL" sz="2800" dirty="0"/>
              <a:t>- </a:t>
            </a:r>
            <a:r>
              <a:rPr lang="en-US" sz="2800" dirty="0"/>
              <a:t>This model has more than </a:t>
            </a:r>
            <a:r>
              <a:rPr lang="pl-PL" sz="2800" dirty="0"/>
              <a:t>85</a:t>
            </a:r>
            <a:r>
              <a:rPr lang="en-US" sz="2800" dirty="0"/>
              <a:t>% of accuracy,</a:t>
            </a:r>
          </a:p>
          <a:p>
            <a:r>
              <a:rPr lang="pl-PL" sz="2800" dirty="0"/>
              <a:t>- </a:t>
            </a:r>
            <a:r>
              <a:rPr lang="en-US" sz="2800" dirty="0"/>
              <a:t>Selected model predict on average 82 PLN (20 EUR) higher car price than it is real, which makes the dealer not lose money on car sales.</a:t>
            </a:r>
          </a:p>
        </p:txBody>
      </p:sp>
    </p:spTree>
    <p:extLst>
      <p:ext uri="{BB962C8B-B14F-4D97-AF65-F5344CB8AC3E}">
        <p14:creationId xmlns:p14="http://schemas.microsoft.com/office/powerpoint/2010/main" val="2430951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0B3111-7B97-654A-86CA-FD04EA6E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</a:t>
            </a:r>
          </a:p>
        </p:txBody>
      </p:sp>
      <p:graphicFrame>
        <p:nvGraphicFramePr>
          <p:cNvPr id="4" name="Content Placeholder 2" descr="SmartArt graphic for contact information">
            <a:extLst>
              <a:ext uri="{FF2B5EF4-FFF2-40B4-BE49-F238E27FC236}">
                <a16:creationId xmlns:a16="http://schemas.microsoft.com/office/drawing/2014/main" id="{600D9413-DE22-3A40-BE90-9FD7FAA1C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696008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00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work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180FA7-52E2-45EE-AAE7-B85790ADBB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099066"/>
              </p:ext>
            </p:extLst>
          </p:nvPr>
        </p:nvGraphicFramePr>
        <p:xfrm>
          <a:off x="1096963" y="1530455"/>
          <a:ext cx="10058400" cy="4338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862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About the imported database</a:t>
            </a:r>
            <a:endParaRPr lang="en-US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99EC4F63-EC27-4A5E-BC74-3A6991C89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108200"/>
            <a:ext cx="10058400" cy="3760788"/>
          </a:xfrm>
        </p:spPr>
        <p:txBody>
          <a:bodyPr>
            <a:normAutofit/>
          </a:bodyPr>
          <a:lstStyle/>
          <a:p>
            <a:r>
              <a:rPr lang="en-US" sz="2800" dirty="0"/>
              <a:t>The database consists of:</a:t>
            </a:r>
          </a:p>
          <a:p>
            <a:r>
              <a:rPr lang="en-US" sz="2800" dirty="0"/>
              <a:t>- 95 different columns with information about car specs, engine, and equipment,</a:t>
            </a:r>
          </a:p>
          <a:p>
            <a:r>
              <a:rPr lang="en-US" sz="2800" dirty="0"/>
              <a:t>- 3335 rows where one row is a unique car with its values,</a:t>
            </a:r>
          </a:p>
          <a:p>
            <a:r>
              <a:rPr lang="en-US" sz="2800" dirty="0"/>
              <a:t>- datatype prepared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7207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Import the database of used VW golf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6F768-A7F2-4C28-8F44-29A27941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26" y="1862879"/>
            <a:ext cx="10232554" cy="37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Import the database of used VW golf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6F768-A7F2-4C28-8F44-29A27941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26" y="1862879"/>
            <a:ext cx="10232554" cy="37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7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CEAD8830-262F-F14F-8007-721D1F2C1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769206"/>
              </p:ext>
            </p:extLst>
          </p:nvPr>
        </p:nvGraphicFramePr>
        <p:xfrm>
          <a:off x="1096963" y="2108200"/>
          <a:ext cx="10058400" cy="394372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2036762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4668838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1306708">
                <a:tc>
                  <a:txBody>
                    <a:bodyPr/>
                    <a:lstStyle/>
                    <a:p>
                      <a:pPr algn="ctr"/>
                      <a:r>
                        <a:rPr lang="en-US" sz="2400" cap="all" spc="150" dirty="0"/>
                        <a:t>criteria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all" spc="150" dirty="0"/>
                        <a:t>R2 Score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all" spc="150" dirty="0"/>
                        <a:t>Difference</a:t>
                      </a:r>
                      <a:r>
                        <a:rPr lang="pl-PL" sz="2400" cap="all" spc="150" dirty="0"/>
                        <a:t> BETWEEN PREDICTED AND TRUE car PRICE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199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noProof="0" dirty="0"/>
                        <a:t>Mean</a:t>
                      </a:r>
                      <a:r>
                        <a:rPr lang="pl-PL" sz="2000" cap="none" spc="0" dirty="0"/>
                        <a:t> </a:t>
                      </a:r>
                      <a:r>
                        <a:rPr lang="en-US" sz="2000" cap="none" spc="0" noProof="0" dirty="0"/>
                        <a:t>Squared</a:t>
                      </a:r>
                      <a:r>
                        <a:rPr lang="pl-PL" sz="2000" cap="none" spc="0" dirty="0"/>
                        <a:t> Error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cap="none" spc="0" dirty="0"/>
                        <a:t>0.92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cap="none" spc="0" dirty="0"/>
                        <a:t>40 Euro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1199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noProof="0" dirty="0"/>
                        <a:t>Mean</a:t>
                      </a:r>
                      <a:r>
                        <a:rPr lang="pl-PL" sz="2000" cap="none" spc="0" dirty="0"/>
                        <a:t> </a:t>
                      </a:r>
                      <a:r>
                        <a:rPr lang="en-US" sz="2000" cap="none" spc="0" noProof="0" dirty="0"/>
                        <a:t>Absolute</a:t>
                      </a:r>
                      <a:r>
                        <a:rPr lang="pl-PL" sz="2000" cap="none" spc="0" dirty="0"/>
                        <a:t> Error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cap="none" spc="0" dirty="0"/>
                        <a:t>0.91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cap="none" spc="0" dirty="0"/>
                        <a:t>20 Euro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</a:tbl>
          </a:graphicData>
        </a:graphic>
      </p:graphicFrame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</a:t>
            </a:r>
            <a:r>
              <a:rPr lang="pl-PL" dirty="0"/>
              <a:t> </a:t>
            </a:r>
            <a:r>
              <a:rPr lang="en-US" dirty="0"/>
              <a:t>Forest</a:t>
            </a:r>
            <a:r>
              <a:rPr lang="pl-PL" dirty="0"/>
              <a:t> </a:t>
            </a:r>
            <a:r>
              <a:rPr lang="en-US" dirty="0"/>
              <a:t>Regressor</a:t>
            </a:r>
          </a:p>
        </p:txBody>
      </p:sp>
    </p:spTree>
    <p:extLst>
      <p:ext uri="{BB962C8B-B14F-4D97-AF65-F5344CB8AC3E}">
        <p14:creationId xmlns:p14="http://schemas.microsoft.com/office/powerpoint/2010/main" val="334287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CEAD8830-262F-F14F-8007-721D1F2C1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505180"/>
              </p:ext>
            </p:extLst>
          </p:nvPr>
        </p:nvGraphicFramePr>
        <p:xfrm>
          <a:off x="1096963" y="2108200"/>
          <a:ext cx="10058400" cy="394372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2036762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4668838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1306708">
                <a:tc>
                  <a:txBody>
                    <a:bodyPr/>
                    <a:lstStyle/>
                    <a:p>
                      <a:pPr algn="ctr"/>
                      <a:r>
                        <a:rPr lang="en-US" sz="2400" cap="all" spc="150" noProof="0" dirty="0"/>
                        <a:t>Type</a:t>
                      </a:r>
                      <a:endParaRPr lang="en-US" sz="2400" b="0" cap="all" spc="150" noProof="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all" spc="150" dirty="0"/>
                        <a:t>R2 Score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all" spc="150" dirty="0"/>
                        <a:t>Difference</a:t>
                      </a:r>
                      <a:r>
                        <a:rPr lang="pl-PL" sz="2400" cap="all" spc="150" dirty="0"/>
                        <a:t> BETWEEN PREDICTED AND TRUE car PRICE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199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noProof="0" dirty="0"/>
                        <a:t>Linear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cap="none" spc="0" dirty="0"/>
                        <a:t>0.85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cap="none" spc="0" dirty="0"/>
                        <a:t>-60 Euro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1199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noProof="0" dirty="0"/>
                        <a:t>Ridge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cap="none" spc="0" dirty="0"/>
                        <a:t>0.85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cap="none" spc="0" dirty="0"/>
                        <a:t>-60 Euro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</a:tbl>
          </a:graphicData>
        </a:graphic>
      </p:graphicFrame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52328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MODELS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0226C-7B78-413F-A6FB-7A003B15E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045C3-3ACC-4044-9DAD-678AAD511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067031"/>
            <a:ext cx="10119360" cy="380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6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difference between predicted and true car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0226C-7B78-413F-A6FB-7A003B15E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C9D7B-2DC6-40B6-BFD9-7AC43AFCA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108201"/>
            <a:ext cx="10058399" cy="37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262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44</TotalTime>
  <Words>232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RetrospectVTI</vt:lpstr>
      <vt:lpstr>Prediction of used Volkswagen Golf price</vt:lpstr>
      <vt:lpstr>Plan of work</vt:lpstr>
      <vt:lpstr>About the imported database</vt:lpstr>
      <vt:lpstr>Import the database of used VW golf</vt:lpstr>
      <vt:lpstr>Import the database of used VW golf</vt:lpstr>
      <vt:lpstr>Random Forest Regressor</vt:lpstr>
      <vt:lpstr>Regression</vt:lpstr>
      <vt:lpstr>Summary OF MODELS ACCURACY</vt:lpstr>
      <vt:lpstr>Summary OF difference between predicted and true car price</vt:lpstr>
      <vt:lpstr>CONCLUSIONS</vt:lpstr>
      <vt:lpstr>Contact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used Volkswagen Golf price</dc:title>
  <dc:creator>Bittner Jan (STUD)</dc:creator>
  <cp:lastModifiedBy>Bittner Jan (STUD)</cp:lastModifiedBy>
  <cp:revision>7</cp:revision>
  <dcterms:created xsi:type="dcterms:W3CDTF">2021-03-07T17:17:06Z</dcterms:created>
  <dcterms:modified xsi:type="dcterms:W3CDTF">2021-03-07T18:03:35Z</dcterms:modified>
</cp:coreProperties>
</file>