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0"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38ef108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38ef108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97f2c1d279c8c1c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97f2c1d279c8c1c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7f2c1d279c8c1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97f2c1d279c8c1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97f2c1d279c8c1c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97f2c1d279c8c1c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f459c5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f459c5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3acc64bd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3acc64bd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3acc64bd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3acc64bd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3acc64bd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3acc64bd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5009bfd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5009bfd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4c983d7b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4c983d7b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38ef108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38ef108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4c983d7b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4c983d7b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5009bfd5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5009bfd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5009bfd5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5009bfd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5009bfd5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5009bfd5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3acc64bdd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13acc64bd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3acc64bd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3acc64bd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3acc64bd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3acc64bd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3acc64bdd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3acc64bd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3acc64bd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3acc64bd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3acc64bd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3acc64bd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3acc64bd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3acc64bd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3acc64bd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13acc64bd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3acc64bdd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3acc64bd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3acc64bd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3acc64bd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3acc64bdd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3acc64bd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3acc64bd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3acc64bd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97f2c1d279c8c1c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97f2c1d279c8c1c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3acc64bd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3acc64bd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were between utilizing matlab and python but due to ease of accessibility and cost effectiveness we decided to move with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3acc64bd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3acc64bd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rPr>
              <a:t>After speaking with the PI I decided to further research keras and tensorflow for image processing/ database development</a:t>
            </a:r>
            <a:endParaRPr sz="10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In an example that I found, input data (AKA images) was read from local machine and with no preprocessing. In this study, they found that :tensorflow’s tf.data has a more efficient input pipeline and avoid bottlenecks when comparing to Keras ImageDataGenerator. There was a case where I saw that tf.data out performed 2x faster than Keras ImageDataGenerator. </a:t>
            </a:r>
            <a:endParaRPr sz="10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None/>
            </a:pPr>
            <a:r>
              <a:rPr lang="en" sz="1000">
                <a:solidFill>
                  <a:schemeClr val="dk1"/>
                </a:solidFill>
              </a:rPr>
              <a:t>After seeing this I discussed with some team members and I decided to move forward with tensorflow…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3acc64bd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3acc64bd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endParaRPr>
          </a:p>
          <a:p>
            <a:pPr marL="0" lvl="0" indent="0" algn="l" rtl="0">
              <a:spcBef>
                <a:spcPts val="0"/>
              </a:spcBef>
              <a:spcAft>
                <a:spcPts val="0"/>
              </a:spcAft>
              <a:buNone/>
            </a:pPr>
            <a:r>
              <a:rPr lang="en"/>
              <a:t>Other classes will be the vowels of the american sign language a, e, i, o, u.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3acc64bd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3acc64bd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forward we want to see if we can use this database to overlay it with that of live images to determine accuracy. The output of these live images would be in a csv file and be considered the test database and then be cross referenced  with that of our trained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4f459c55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4f459c55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7.jpg"/></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towardsdatascience.com/data-normalization-in-machine-learning-395fdec69d02" TargetMode="External"/><Relationship Id="rId7" Type="http://schemas.openxmlformats.org/officeDocument/2006/relationships/hyperlink" Target="https://towardsdatascience.com/metrics-to-evaluate-your-machine-learning-algorithm-f10ba6e38234"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www.nature.com/articles/nmeth.4346" TargetMode="External"/><Relationship Id="rId5" Type="http://schemas.openxmlformats.org/officeDocument/2006/relationships/hyperlink" Target="https://learnopencv.com/camera-calibration-using-opencv/" TargetMode="External"/><Relationship Id="rId4" Type="http://schemas.openxmlformats.org/officeDocument/2006/relationships/hyperlink" Target="https://openaccess.thecvf.com/content_cvpr_2018/papers/Doughty_Whos_Better_Whos_CVPR_2018_paper.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Status Update: Model Hand Pose Prediction</a:t>
            </a:r>
            <a:endParaRPr/>
          </a:p>
        </p:txBody>
      </p:sp>
      <p:sp>
        <p:nvSpPr>
          <p:cNvPr id="55" name="Google Shape;55;p13"/>
          <p:cNvSpPr txBox="1">
            <a:spLocks noGrp="1"/>
          </p:cNvSpPr>
          <p:nvPr>
            <p:ph type="subTitle" idx="1"/>
          </p:nvPr>
        </p:nvSpPr>
        <p:spPr>
          <a:xfrm>
            <a:off x="311700" y="2834124"/>
            <a:ext cx="8520600" cy="1091205"/>
          </a:xfrm>
          <a:prstGeom prst="rect">
            <a:avLst/>
          </a:prstGeom>
        </p:spPr>
        <p:txBody>
          <a:bodyPr spcFirstLastPara="1" wrap="square" lIns="91425" tIns="91425" rIns="91425" bIns="91425" anchor="t" anchorCtr="0">
            <a:normAutofit fontScale="85000" lnSpcReduction="20000"/>
          </a:bodyPr>
          <a:lstStyle/>
          <a:p>
            <a:pPr marL="0" lvl="0" indent="0" rtl="0">
              <a:spcBef>
                <a:spcPts val="0"/>
              </a:spcBef>
              <a:spcAft>
                <a:spcPts val="0"/>
              </a:spcAft>
              <a:buNone/>
            </a:pPr>
            <a:r>
              <a:rPr lang="en" dirty="0"/>
              <a:t>By Johnbright Anyaibe, Shenoda Ghobryal, Tiffany Gonzalez H Bohorquez, Sheida Mazloom, Paula Restrepo Clavijo, Jennifer Tran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251050"/>
            <a:ext cx="56553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Initial Testing</a:t>
            </a:r>
            <a:endParaRPr/>
          </a:p>
        </p:txBody>
      </p:sp>
      <p:sp>
        <p:nvSpPr>
          <p:cNvPr id="140" name="Google Shape;140;p22"/>
          <p:cNvSpPr txBox="1">
            <a:spLocks noGrp="1"/>
          </p:cNvSpPr>
          <p:nvPr>
            <p:ph type="body" idx="1"/>
          </p:nvPr>
        </p:nvSpPr>
        <p:spPr>
          <a:xfrm>
            <a:off x="346150" y="1311300"/>
            <a:ext cx="2668500" cy="7557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
              <a:t>With minor processing the camera averages around 10 Hz</a:t>
            </a:r>
            <a:endParaRPr/>
          </a:p>
        </p:txBody>
      </p:sp>
      <p:pic>
        <p:nvPicPr>
          <p:cNvPr id="141" name="Google Shape;141;p22"/>
          <p:cNvPicPr preferRelativeResize="0"/>
          <p:nvPr/>
        </p:nvPicPr>
        <p:blipFill rotWithShape="1">
          <a:blip r:embed="rId3">
            <a:alphaModFix/>
          </a:blip>
          <a:srcRect l="8619" t="30313" r="18205" b="23278"/>
          <a:stretch/>
        </p:blipFill>
        <p:spPr>
          <a:xfrm>
            <a:off x="891950" y="4303850"/>
            <a:ext cx="1601700" cy="327100"/>
          </a:xfrm>
          <a:prstGeom prst="rect">
            <a:avLst/>
          </a:prstGeom>
          <a:noFill/>
          <a:ln>
            <a:noFill/>
          </a:ln>
        </p:spPr>
      </p:pic>
      <p:pic>
        <p:nvPicPr>
          <p:cNvPr id="142" name="Google Shape;142;p22"/>
          <p:cNvPicPr preferRelativeResize="0"/>
          <p:nvPr/>
        </p:nvPicPr>
        <p:blipFill rotWithShape="1">
          <a:blip r:embed="rId4">
            <a:alphaModFix/>
          </a:blip>
          <a:srcRect l="16245" t="27640" r="11997" b="23228"/>
          <a:stretch/>
        </p:blipFill>
        <p:spPr>
          <a:xfrm>
            <a:off x="5951000" y="2250400"/>
            <a:ext cx="2808000" cy="1946250"/>
          </a:xfrm>
          <a:prstGeom prst="rect">
            <a:avLst/>
          </a:prstGeom>
          <a:noFill/>
          <a:ln>
            <a:noFill/>
          </a:ln>
        </p:spPr>
      </p:pic>
      <p:pic>
        <p:nvPicPr>
          <p:cNvPr id="143" name="Google Shape;143;p22"/>
          <p:cNvPicPr preferRelativeResize="0"/>
          <p:nvPr/>
        </p:nvPicPr>
        <p:blipFill rotWithShape="1">
          <a:blip r:embed="rId5">
            <a:alphaModFix/>
          </a:blip>
          <a:srcRect l="5820" t="37580" r="30639" b="23395"/>
          <a:stretch/>
        </p:blipFill>
        <p:spPr>
          <a:xfrm>
            <a:off x="6484400" y="4303850"/>
            <a:ext cx="1476775" cy="327100"/>
          </a:xfrm>
          <a:prstGeom prst="rect">
            <a:avLst/>
          </a:prstGeom>
          <a:noFill/>
          <a:ln>
            <a:noFill/>
          </a:ln>
        </p:spPr>
      </p:pic>
      <p:pic>
        <p:nvPicPr>
          <p:cNvPr id="144" name="Google Shape;144;p22"/>
          <p:cNvPicPr preferRelativeResize="0"/>
          <p:nvPr/>
        </p:nvPicPr>
        <p:blipFill rotWithShape="1">
          <a:blip r:embed="rId6">
            <a:alphaModFix/>
          </a:blip>
          <a:srcRect l="8067" t="37671" r="13229" b="17143"/>
          <a:stretch/>
        </p:blipFill>
        <p:spPr>
          <a:xfrm>
            <a:off x="3819150" y="4303850"/>
            <a:ext cx="1476775" cy="327100"/>
          </a:xfrm>
          <a:prstGeom prst="rect">
            <a:avLst/>
          </a:prstGeom>
          <a:noFill/>
          <a:ln>
            <a:noFill/>
          </a:ln>
        </p:spPr>
      </p:pic>
      <p:pic>
        <p:nvPicPr>
          <p:cNvPr id="145" name="Google Shape;145;p22"/>
          <p:cNvPicPr preferRelativeResize="0"/>
          <p:nvPr/>
        </p:nvPicPr>
        <p:blipFill>
          <a:blip r:embed="rId7">
            <a:alphaModFix/>
          </a:blip>
          <a:stretch>
            <a:fillRect/>
          </a:stretch>
        </p:blipFill>
        <p:spPr>
          <a:xfrm>
            <a:off x="3252756" y="2250400"/>
            <a:ext cx="2612035" cy="1946250"/>
          </a:xfrm>
          <a:prstGeom prst="rect">
            <a:avLst/>
          </a:prstGeom>
          <a:noFill/>
          <a:ln>
            <a:noFill/>
          </a:ln>
        </p:spPr>
      </p:pic>
      <p:sp>
        <p:nvSpPr>
          <p:cNvPr id="146" name="Google Shape;146;p22"/>
          <p:cNvSpPr txBox="1">
            <a:spLocks noGrp="1"/>
          </p:cNvSpPr>
          <p:nvPr>
            <p:ph type="body" idx="1"/>
          </p:nvPr>
        </p:nvSpPr>
        <p:spPr>
          <a:xfrm>
            <a:off x="3051425" y="1263325"/>
            <a:ext cx="2808000" cy="11166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More processing the camera averages around 5-7 Hz</a:t>
            </a:r>
            <a:endParaRPr/>
          </a:p>
        </p:txBody>
      </p:sp>
      <p:sp>
        <p:nvSpPr>
          <p:cNvPr id="147" name="Google Shape;147;p22"/>
          <p:cNvSpPr txBox="1">
            <a:spLocks noGrp="1"/>
          </p:cNvSpPr>
          <p:nvPr>
            <p:ph type="body" idx="1"/>
          </p:nvPr>
        </p:nvSpPr>
        <p:spPr>
          <a:xfrm>
            <a:off x="5859425" y="1285100"/>
            <a:ext cx="2808000" cy="755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With modeling the camera averages around 1 Hz</a:t>
            </a:r>
            <a:endParaRPr/>
          </a:p>
        </p:txBody>
      </p:sp>
      <p:pic>
        <p:nvPicPr>
          <p:cNvPr id="148" name="Google Shape;148;p22"/>
          <p:cNvPicPr preferRelativeResize="0"/>
          <p:nvPr/>
        </p:nvPicPr>
        <p:blipFill>
          <a:blip r:embed="rId8">
            <a:alphaModFix/>
          </a:blip>
          <a:stretch>
            <a:fillRect/>
          </a:stretch>
        </p:blipFill>
        <p:spPr>
          <a:xfrm>
            <a:off x="358550" y="2250400"/>
            <a:ext cx="2808000" cy="194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Hardware</a:t>
            </a:r>
            <a:endParaRPr/>
          </a:p>
        </p:txBody>
      </p:sp>
      <p:sp>
        <p:nvSpPr>
          <p:cNvPr id="154" name="Google Shape;154;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Tiffany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 No External Funding </a:t>
            </a:r>
            <a:endParaRPr/>
          </a:p>
        </p:txBody>
      </p:sp>
      <p:sp>
        <p:nvSpPr>
          <p:cNvPr id="160" name="Google Shape;160;p24"/>
          <p:cNvSpPr txBox="1">
            <a:spLocks noGrp="1"/>
          </p:cNvSpPr>
          <p:nvPr>
            <p:ph type="body" idx="1"/>
          </p:nvPr>
        </p:nvSpPr>
        <p:spPr>
          <a:xfrm>
            <a:off x="311700" y="1211741"/>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Computer Limitations</a:t>
            </a:r>
            <a:endParaRPr/>
          </a:p>
          <a:p>
            <a:pPr marL="914400" lvl="1" indent="-317500" algn="l" rtl="0">
              <a:spcBef>
                <a:spcPts val="0"/>
              </a:spcBef>
              <a:spcAft>
                <a:spcPts val="0"/>
              </a:spcAft>
              <a:buSzPts val="1400"/>
              <a:buChar char="○"/>
            </a:pPr>
            <a:r>
              <a:rPr lang="en"/>
              <a:t>Computer capability is limited to a laptop</a:t>
            </a:r>
            <a:endParaRPr/>
          </a:p>
          <a:p>
            <a:pPr marL="914400" lvl="1" indent="-317500" algn="l" rtl="0">
              <a:spcBef>
                <a:spcPts val="0"/>
              </a:spcBef>
              <a:spcAft>
                <a:spcPts val="0"/>
              </a:spcAft>
              <a:buSzPts val="1400"/>
              <a:buChar char="○"/>
            </a:pPr>
            <a:r>
              <a:rPr lang="en"/>
              <a:t>Data Space limitations</a:t>
            </a:r>
            <a:endParaRPr/>
          </a:p>
          <a:p>
            <a:pPr marL="914400" lvl="1" indent="-317500" algn="l" rtl="0">
              <a:spcBef>
                <a:spcPts val="0"/>
              </a:spcBef>
              <a:spcAft>
                <a:spcPts val="0"/>
              </a:spcAft>
              <a:buSzPts val="1400"/>
              <a:buChar char="○"/>
            </a:pPr>
            <a:r>
              <a:rPr lang="en"/>
              <a:t>Processing limitations</a:t>
            </a:r>
            <a:endParaRPr/>
          </a:p>
          <a:p>
            <a:pPr marL="914400" lvl="1" indent="-317500" algn="l" rtl="0">
              <a:spcBef>
                <a:spcPts val="0"/>
              </a:spcBef>
              <a:spcAft>
                <a:spcPts val="0"/>
              </a:spcAft>
              <a:buSzPts val="1400"/>
              <a:buChar char="○"/>
            </a:pPr>
            <a:r>
              <a:rPr lang="en"/>
              <a:t>Graphics limitations</a:t>
            </a:r>
            <a:endParaRPr/>
          </a:p>
          <a:p>
            <a:pPr marL="457200" lvl="0" indent="-342900" algn="l" rtl="0">
              <a:spcBef>
                <a:spcPts val="0"/>
              </a:spcBef>
              <a:spcAft>
                <a:spcPts val="0"/>
              </a:spcAft>
              <a:buSzPts val="1800"/>
              <a:buChar char="●"/>
            </a:pPr>
            <a:r>
              <a:rPr lang="en"/>
              <a:t>Camera Limitations</a:t>
            </a:r>
            <a:endParaRPr/>
          </a:p>
          <a:p>
            <a:pPr marL="914400" lvl="1" indent="-317500" algn="l" rtl="0">
              <a:spcBef>
                <a:spcPts val="0"/>
              </a:spcBef>
              <a:spcAft>
                <a:spcPts val="0"/>
              </a:spcAft>
              <a:buSzPts val="1400"/>
              <a:buChar char="○"/>
            </a:pPr>
            <a:r>
              <a:rPr lang="en"/>
              <a:t>Light limited</a:t>
            </a:r>
            <a:endParaRPr/>
          </a:p>
          <a:p>
            <a:pPr marL="914400" lvl="1" indent="-317500" algn="l" rtl="0">
              <a:spcBef>
                <a:spcPts val="0"/>
              </a:spcBef>
              <a:spcAft>
                <a:spcPts val="0"/>
              </a:spcAft>
              <a:buSzPts val="1400"/>
              <a:buChar char="○"/>
            </a:pPr>
            <a:r>
              <a:rPr lang="en"/>
              <a:t>Limited data collection</a:t>
            </a:r>
            <a:endParaRPr/>
          </a:p>
          <a:p>
            <a:pPr marL="914400" lvl="1" indent="-317500" algn="l" rtl="0">
              <a:spcBef>
                <a:spcPts val="0"/>
              </a:spcBef>
              <a:spcAft>
                <a:spcPts val="0"/>
              </a:spcAft>
              <a:buSzPts val="1400"/>
              <a:buChar char="○"/>
            </a:pPr>
            <a:r>
              <a:rPr lang="en"/>
              <a:t>Lower Accuracy due to camera 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460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 Computer Option</a:t>
            </a:r>
            <a:endParaRPr/>
          </a:p>
        </p:txBody>
      </p:sp>
      <p:sp>
        <p:nvSpPr>
          <p:cNvPr id="166" name="Google Shape;166;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I bought a computer prior to the class with better processing capabilities to program in 3D environments for AR, VR, and MR</a:t>
            </a:r>
            <a:endParaRPr/>
          </a:p>
          <a:p>
            <a:pPr marL="457200" lvl="0" indent="-317500" algn="l" rtl="0">
              <a:spcBef>
                <a:spcPts val="0"/>
              </a:spcBef>
              <a:spcAft>
                <a:spcPts val="0"/>
              </a:spcAft>
              <a:buSzPts val="1400"/>
              <a:buChar char="●"/>
            </a:pPr>
            <a:r>
              <a:rPr lang="en"/>
              <a:t>Delivery: yesterday</a:t>
            </a:r>
            <a:endParaRPr/>
          </a:p>
          <a:p>
            <a:pPr marL="457200" lvl="0" indent="-317500" algn="l" rtl="0">
              <a:spcBef>
                <a:spcPts val="0"/>
              </a:spcBef>
              <a:spcAft>
                <a:spcPts val="0"/>
              </a:spcAft>
              <a:buSzPts val="1400"/>
              <a:buChar char="●"/>
            </a:pPr>
            <a:r>
              <a:rPr lang="en"/>
              <a:t>Benefits: </a:t>
            </a:r>
            <a:endParaRPr/>
          </a:p>
          <a:p>
            <a:pPr marL="914400" lvl="1" indent="-304800" algn="l" rtl="0">
              <a:spcBef>
                <a:spcPts val="0"/>
              </a:spcBef>
              <a:spcAft>
                <a:spcPts val="0"/>
              </a:spcAft>
              <a:buSzPts val="1200"/>
              <a:buChar char="○"/>
            </a:pPr>
            <a:r>
              <a:rPr lang="en"/>
              <a:t>Better processing capabilities</a:t>
            </a:r>
            <a:endParaRPr/>
          </a:p>
          <a:p>
            <a:pPr marL="914400" lvl="1" indent="-304800" algn="l" rtl="0">
              <a:spcBef>
                <a:spcPts val="0"/>
              </a:spcBef>
              <a:spcAft>
                <a:spcPts val="0"/>
              </a:spcAft>
              <a:buSzPts val="1200"/>
              <a:buChar char="○"/>
            </a:pPr>
            <a:r>
              <a:rPr lang="en"/>
              <a:t>Windows OS so would provide cross compatibility testing capabilities</a:t>
            </a:r>
            <a:endParaRPr/>
          </a:p>
          <a:p>
            <a:pPr marL="0" lvl="0" indent="0" algn="l" rtl="0">
              <a:spcBef>
                <a:spcPts val="1200"/>
              </a:spcBef>
              <a:spcAft>
                <a:spcPts val="1200"/>
              </a:spcAft>
              <a:buNone/>
            </a:pPr>
            <a:endParaRPr/>
          </a:p>
        </p:txBody>
      </p:sp>
      <p:sp>
        <p:nvSpPr>
          <p:cNvPr id="167" name="Google Shape;167;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8" name="Google Shape;168;p25"/>
          <p:cNvPicPr preferRelativeResize="0"/>
          <p:nvPr/>
        </p:nvPicPr>
        <p:blipFill>
          <a:blip r:embed="rId3">
            <a:alphaModFix/>
          </a:blip>
          <a:stretch>
            <a:fillRect/>
          </a:stretch>
        </p:blipFill>
        <p:spPr>
          <a:xfrm>
            <a:off x="4832399" y="1159425"/>
            <a:ext cx="3517693" cy="3416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65500" y="318400"/>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Camera Options</a:t>
            </a:r>
            <a:endParaRPr/>
          </a:p>
        </p:txBody>
      </p:sp>
      <p:sp>
        <p:nvSpPr>
          <p:cNvPr id="174" name="Google Shape;174;p26"/>
          <p:cNvSpPr txBox="1">
            <a:spLocks noGrp="1"/>
          </p:cNvSpPr>
          <p:nvPr>
            <p:ph type="subTitle" idx="1"/>
          </p:nvPr>
        </p:nvSpPr>
        <p:spPr>
          <a:xfrm>
            <a:off x="265500" y="1962650"/>
            <a:ext cx="4045200" cy="20754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One of the limitations found was using the basic webcam: </a:t>
            </a:r>
            <a:endParaRPr/>
          </a:p>
          <a:p>
            <a:pPr marL="457200" lvl="0" indent="-361950" algn="l" rtl="0">
              <a:spcBef>
                <a:spcPts val="0"/>
              </a:spcBef>
              <a:spcAft>
                <a:spcPts val="0"/>
              </a:spcAft>
              <a:buSzPts val="2100"/>
              <a:buChar char="●"/>
            </a:pPr>
            <a:r>
              <a:rPr lang="en"/>
              <a:t>Increase model accuracy</a:t>
            </a:r>
            <a:endParaRPr/>
          </a:p>
          <a:p>
            <a:pPr marL="457200" lvl="0" indent="-361950" algn="l" rtl="0">
              <a:spcBef>
                <a:spcPts val="0"/>
              </a:spcBef>
              <a:spcAft>
                <a:spcPts val="0"/>
              </a:spcAft>
              <a:buSzPts val="2100"/>
              <a:buChar char="●"/>
            </a:pPr>
            <a:r>
              <a:rPr lang="en"/>
              <a:t>Cameras with low light or thermal capabilities</a:t>
            </a:r>
            <a:endParaRPr/>
          </a:p>
          <a:p>
            <a:pPr marL="457200" lvl="0" indent="-361950" algn="l" rtl="0">
              <a:spcBef>
                <a:spcPts val="0"/>
              </a:spcBef>
              <a:spcAft>
                <a:spcPts val="0"/>
              </a:spcAft>
              <a:buSzPts val="2100"/>
              <a:buChar char="●"/>
            </a:pPr>
            <a:r>
              <a:rPr lang="en"/>
              <a:t>Better Specs</a:t>
            </a:r>
            <a:endParaRPr/>
          </a:p>
        </p:txBody>
      </p:sp>
      <p:sp>
        <p:nvSpPr>
          <p:cNvPr id="175" name="Google Shape;175;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76" name="Google Shape;176;p26"/>
          <p:cNvPicPr preferRelativeResize="0"/>
          <p:nvPr/>
        </p:nvPicPr>
        <p:blipFill>
          <a:blip r:embed="rId3">
            <a:alphaModFix/>
          </a:blip>
          <a:stretch>
            <a:fillRect/>
          </a:stretch>
        </p:blipFill>
        <p:spPr>
          <a:xfrm>
            <a:off x="4689948" y="652049"/>
            <a:ext cx="3729550" cy="2484674"/>
          </a:xfrm>
          <a:prstGeom prst="rect">
            <a:avLst/>
          </a:prstGeom>
          <a:noFill/>
          <a:ln>
            <a:noFill/>
          </a:ln>
        </p:spPr>
      </p:pic>
      <p:pic>
        <p:nvPicPr>
          <p:cNvPr id="177" name="Google Shape;177;p26"/>
          <p:cNvPicPr preferRelativeResize="0"/>
          <p:nvPr/>
        </p:nvPicPr>
        <p:blipFill>
          <a:blip r:embed="rId4">
            <a:alphaModFix/>
          </a:blip>
          <a:stretch>
            <a:fillRect/>
          </a:stretch>
        </p:blipFill>
        <p:spPr>
          <a:xfrm>
            <a:off x="5512313" y="3008467"/>
            <a:ext cx="3302775" cy="185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925475" y="443125"/>
            <a:ext cx="6367800" cy="411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Camera Calibration &amp;</a:t>
            </a:r>
            <a:endParaRPr dirty="0"/>
          </a:p>
          <a:p>
            <a:pPr marL="0" lvl="0" indent="0" algn="l" rtl="0">
              <a:spcBef>
                <a:spcPts val="0"/>
              </a:spcBef>
              <a:spcAft>
                <a:spcPts val="0"/>
              </a:spcAft>
              <a:buNone/>
            </a:pPr>
            <a:r>
              <a:rPr lang="en" dirty="0"/>
              <a:t>Optimization</a:t>
            </a:r>
            <a:endParaRPr dirty="0"/>
          </a:p>
          <a:p>
            <a:pPr marL="0" lvl="0" indent="0" algn="l" rtl="0">
              <a:spcBef>
                <a:spcPts val="0"/>
              </a:spcBef>
              <a:spcAft>
                <a:spcPts val="0"/>
              </a:spcAft>
              <a:buNone/>
            </a:pPr>
            <a:r>
              <a:rPr lang="en" dirty="0"/>
              <a:t>               </a:t>
            </a:r>
            <a:r>
              <a:rPr lang="en" sz="2800" dirty="0">
                <a:solidFill>
                  <a:schemeClr val="lt2"/>
                </a:solidFill>
              </a:rPr>
              <a:t>Sheida</a:t>
            </a:r>
            <a:endParaRPr sz="2800" dirty="0">
              <a:solidFill>
                <a:schemeClr val="lt2"/>
              </a:solidFill>
            </a:endParaRPr>
          </a:p>
          <a:p>
            <a:pPr marL="0" lvl="0" indent="0" algn="l" rtl="0">
              <a:spcBef>
                <a:spcPts val="0"/>
              </a:spcBef>
              <a:spcAft>
                <a:spcPts val="0"/>
              </a:spcAft>
              <a:buNone/>
            </a:pPr>
            <a:r>
              <a:rPr lang="en" dirty="0"/>
              <a:t>           </a:t>
            </a:r>
            <a:endParaRPr sz="2800" dirty="0">
              <a:solidFill>
                <a:schemeClr val="lt2"/>
              </a:solidFill>
              <a:highlight>
                <a:schemeClr val="dk1"/>
              </a:highlight>
            </a:endParaRPr>
          </a:p>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90250" y="450150"/>
            <a:ext cx="8562300" cy="4353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3088"/>
          </a:p>
          <a:p>
            <a:pPr marL="0" lvl="0" indent="0" algn="l" rtl="0">
              <a:spcBef>
                <a:spcPts val="0"/>
              </a:spcBef>
              <a:spcAft>
                <a:spcPts val="0"/>
              </a:spcAft>
              <a:buNone/>
            </a:pPr>
            <a:r>
              <a:rPr lang="en" sz="2866"/>
              <a:t>Camera calibration</a:t>
            </a:r>
            <a:endParaRPr sz="2866"/>
          </a:p>
          <a:p>
            <a:pPr marL="0" lvl="0" indent="0" algn="l" rtl="0">
              <a:spcBef>
                <a:spcPts val="0"/>
              </a:spcBef>
              <a:spcAft>
                <a:spcPts val="0"/>
              </a:spcAft>
              <a:buNone/>
            </a:pPr>
            <a:endParaRPr sz="3200"/>
          </a:p>
          <a:p>
            <a:pPr marL="457200" lvl="0" indent="-327659" algn="l" rtl="0">
              <a:spcBef>
                <a:spcPts val="0"/>
              </a:spcBef>
              <a:spcAft>
                <a:spcPts val="0"/>
              </a:spcAft>
              <a:buSzPct val="100000"/>
              <a:buChar char="●"/>
            </a:pPr>
            <a:r>
              <a:rPr lang="en" sz="1733"/>
              <a:t>Goal:</a:t>
            </a:r>
            <a:endParaRPr sz="1733"/>
          </a:p>
          <a:p>
            <a:pPr marL="457200" lvl="0" indent="0" algn="l" rtl="0">
              <a:spcBef>
                <a:spcPts val="0"/>
              </a:spcBef>
              <a:spcAft>
                <a:spcPts val="0"/>
              </a:spcAft>
              <a:buNone/>
            </a:pPr>
            <a:endParaRPr sz="1400"/>
          </a:p>
          <a:p>
            <a:pPr marL="457200" lvl="0" indent="0" algn="l" rtl="0">
              <a:spcBef>
                <a:spcPts val="0"/>
              </a:spcBef>
              <a:spcAft>
                <a:spcPts val="0"/>
              </a:spcAft>
              <a:buNone/>
            </a:pPr>
            <a:r>
              <a:rPr lang="en" sz="1400">
                <a:solidFill>
                  <a:schemeClr val="lt2"/>
                </a:solidFill>
              </a:rPr>
              <a:t>To determine the intrinsic and extrinsic parameters</a:t>
            </a:r>
            <a:endParaRPr sz="1400">
              <a:solidFill>
                <a:schemeClr val="lt2"/>
              </a:solidFill>
            </a:endParaRPr>
          </a:p>
          <a:p>
            <a:pPr marL="0" lvl="0" indent="0" algn="l" rtl="0">
              <a:spcBef>
                <a:spcPts val="0"/>
              </a:spcBef>
              <a:spcAft>
                <a:spcPts val="0"/>
              </a:spcAft>
              <a:buNone/>
            </a:pPr>
            <a:r>
              <a:rPr lang="en" sz="1400">
                <a:solidFill>
                  <a:schemeClr val="lt2"/>
                </a:solidFill>
              </a:rPr>
              <a:t>          of a camera and remove camera distortions</a:t>
            </a:r>
            <a:r>
              <a:rPr lang="en" sz="1400"/>
              <a:t>.</a:t>
            </a:r>
            <a:endParaRPr sz="1400"/>
          </a:p>
          <a:p>
            <a:pPr marL="0" lvl="0" indent="0" algn="l" rtl="0">
              <a:spcBef>
                <a:spcPts val="0"/>
              </a:spcBef>
              <a:spcAft>
                <a:spcPts val="0"/>
              </a:spcAft>
              <a:buNone/>
            </a:pPr>
            <a:endParaRPr sz="1400"/>
          </a:p>
          <a:p>
            <a:pPr marL="457200" lvl="0" indent="-321309" algn="l" rtl="0">
              <a:spcBef>
                <a:spcPts val="0"/>
              </a:spcBef>
              <a:spcAft>
                <a:spcPts val="0"/>
              </a:spcAft>
              <a:buSzPct val="100000"/>
              <a:buChar char="●"/>
            </a:pPr>
            <a:r>
              <a:rPr lang="en" sz="1622"/>
              <a:t>Prerequisite</a:t>
            </a:r>
            <a:endParaRPr sz="1622"/>
          </a:p>
          <a:p>
            <a:pPr marL="457200" lvl="0" indent="0" algn="l" rtl="0">
              <a:spcBef>
                <a:spcPts val="0"/>
              </a:spcBef>
              <a:spcAft>
                <a:spcPts val="0"/>
              </a:spcAft>
              <a:buNone/>
            </a:pPr>
            <a:endParaRPr sz="1400"/>
          </a:p>
          <a:p>
            <a:pPr marL="457200" lvl="0" indent="0" algn="l" rtl="0">
              <a:spcBef>
                <a:spcPts val="0"/>
              </a:spcBef>
              <a:spcAft>
                <a:spcPts val="0"/>
              </a:spcAft>
              <a:buNone/>
            </a:pPr>
            <a:r>
              <a:rPr lang="en" sz="1400">
                <a:solidFill>
                  <a:schemeClr val="lt2"/>
                </a:solidFill>
              </a:rPr>
              <a:t>Python</a:t>
            </a:r>
            <a:endParaRPr sz="1400">
              <a:solidFill>
                <a:schemeClr val="lt2"/>
              </a:solidFill>
            </a:endParaRPr>
          </a:p>
          <a:p>
            <a:pPr marL="457200" lvl="0" indent="0" algn="l" rtl="0">
              <a:spcBef>
                <a:spcPts val="0"/>
              </a:spcBef>
              <a:spcAft>
                <a:spcPts val="0"/>
              </a:spcAft>
              <a:buNone/>
            </a:pPr>
            <a:r>
              <a:rPr lang="en" sz="1400">
                <a:solidFill>
                  <a:schemeClr val="lt2"/>
                </a:solidFill>
              </a:rPr>
              <a:t>OpenCV</a:t>
            </a:r>
            <a:endParaRPr sz="1400">
              <a:solidFill>
                <a:schemeClr val="lt2"/>
              </a:solidFill>
            </a:endParaRPr>
          </a:p>
          <a:p>
            <a:pPr marL="457200" lvl="0" indent="0" algn="l" rtl="0">
              <a:spcBef>
                <a:spcPts val="0"/>
              </a:spcBef>
              <a:spcAft>
                <a:spcPts val="0"/>
              </a:spcAft>
              <a:buNone/>
            </a:pPr>
            <a:r>
              <a:rPr lang="en" sz="1400">
                <a:solidFill>
                  <a:schemeClr val="lt2"/>
                </a:solidFill>
              </a:rPr>
              <a:t>NumPy</a:t>
            </a:r>
            <a:endParaRPr sz="1400">
              <a:solidFill>
                <a:schemeClr val="lt2"/>
              </a:solidFill>
            </a:endParaRPr>
          </a:p>
          <a:p>
            <a:pPr marL="457200" lvl="0" indent="0" algn="l" rtl="0">
              <a:spcBef>
                <a:spcPts val="0"/>
              </a:spcBef>
              <a:spcAft>
                <a:spcPts val="0"/>
              </a:spcAft>
              <a:buNone/>
            </a:pPr>
            <a:endParaRPr sz="1400"/>
          </a:p>
          <a:p>
            <a:pPr marL="457200" lvl="0" indent="-321309" algn="l" rtl="0">
              <a:spcBef>
                <a:spcPts val="0"/>
              </a:spcBef>
              <a:spcAft>
                <a:spcPts val="0"/>
              </a:spcAft>
              <a:buSzPct val="100000"/>
              <a:buChar char="●"/>
            </a:pPr>
            <a:r>
              <a:rPr lang="en" sz="1622"/>
              <a:t>Challenges</a:t>
            </a:r>
            <a:endParaRPr sz="1622"/>
          </a:p>
          <a:p>
            <a:pPr marL="457200" lvl="0" indent="0" algn="l" rtl="0">
              <a:spcBef>
                <a:spcPts val="0"/>
              </a:spcBef>
              <a:spcAft>
                <a:spcPts val="0"/>
              </a:spcAft>
              <a:buNone/>
            </a:pPr>
            <a:endParaRPr sz="1400"/>
          </a:p>
          <a:p>
            <a:pPr marL="457200" lvl="0" indent="0" algn="l" rtl="0">
              <a:spcBef>
                <a:spcPts val="0"/>
              </a:spcBef>
              <a:spcAft>
                <a:spcPts val="0"/>
              </a:spcAft>
              <a:buNone/>
            </a:pPr>
            <a:r>
              <a:rPr lang="en" sz="1400">
                <a:solidFill>
                  <a:schemeClr val="lt2"/>
                </a:solidFill>
              </a:rPr>
              <a:t>Instrumental capacity</a:t>
            </a:r>
            <a:endParaRPr sz="1400">
              <a:solidFill>
                <a:schemeClr val="lt2"/>
              </a:solidFill>
            </a:endParaRPr>
          </a:p>
          <a:p>
            <a:pPr marL="457200" lvl="0" indent="0" algn="l" rtl="0">
              <a:spcBef>
                <a:spcPts val="0"/>
              </a:spcBef>
              <a:spcAft>
                <a:spcPts val="0"/>
              </a:spcAft>
              <a:buNone/>
            </a:pPr>
            <a:r>
              <a:rPr lang="en" sz="1400">
                <a:solidFill>
                  <a:schemeClr val="lt2"/>
                </a:solidFill>
              </a:rPr>
              <a:t>Time limitation</a:t>
            </a:r>
            <a:endParaRPr sz="1400">
              <a:solidFill>
                <a:schemeClr val="lt2"/>
              </a:solidFill>
            </a:endParaRPr>
          </a:p>
          <a:p>
            <a:pPr marL="457200" lvl="0" indent="0" algn="l" rtl="0">
              <a:spcBef>
                <a:spcPts val="0"/>
              </a:spcBef>
              <a:spcAft>
                <a:spcPts val="0"/>
              </a:spcAft>
              <a:buNone/>
            </a:pPr>
            <a:r>
              <a:rPr lang="en" sz="1400">
                <a:solidFill>
                  <a:schemeClr val="lt2"/>
                </a:solidFill>
              </a:rPr>
              <a:t>Coding skill</a:t>
            </a:r>
            <a:endParaRPr sz="1400">
              <a:solidFill>
                <a:schemeClr val="lt2"/>
              </a:solidFill>
            </a:endParaRPr>
          </a:p>
          <a:p>
            <a:pPr marL="457200" lvl="0" indent="0" algn="l" rtl="0">
              <a:spcBef>
                <a:spcPts val="0"/>
              </a:spcBef>
              <a:spcAft>
                <a:spcPts val="0"/>
              </a:spcAft>
              <a:buNone/>
            </a:pPr>
            <a:endParaRPr sz="1400"/>
          </a:p>
          <a:p>
            <a:pPr marL="0" lvl="0" indent="0" algn="l" rtl="0">
              <a:spcBef>
                <a:spcPts val="0"/>
              </a:spcBef>
              <a:spcAft>
                <a:spcPts val="0"/>
              </a:spcAft>
              <a:buNone/>
            </a:pPr>
            <a:r>
              <a:rPr lang="en" sz="1400"/>
              <a:t>                                                                                                                                       (Python Wife, 2021)</a:t>
            </a:r>
            <a:endParaRPr sz="1400"/>
          </a:p>
          <a:p>
            <a:pPr marL="0" lvl="0" indent="0" algn="l" rtl="0">
              <a:spcBef>
                <a:spcPts val="0"/>
              </a:spcBef>
              <a:spcAft>
                <a:spcPts val="0"/>
              </a:spcAft>
              <a:buNone/>
            </a:pPr>
            <a:endParaRPr sz="4300"/>
          </a:p>
        </p:txBody>
      </p:sp>
      <p:pic>
        <p:nvPicPr>
          <p:cNvPr id="188" name="Google Shape;188;p28"/>
          <p:cNvPicPr preferRelativeResize="0"/>
          <p:nvPr/>
        </p:nvPicPr>
        <p:blipFill>
          <a:blip r:embed="rId3">
            <a:alphaModFix/>
          </a:blip>
          <a:stretch>
            <a:fillRect/>
          </a:stretch>
        </p:blipFill>
        <p:spPr>
          <a:xfrm>
            <a:off x="5173049" y="971675"/>
            <a:ext cx="3776651" cy="3352825"/>
          </a:xfrm>
          <a:prstGeom prst="rect">
            <a:avLst/>
          </a:prstGeom>
          <a:noFill/>
          <a:ln>
            <a:noFill/>
          </a:ln>
        </p:spPr>
      </p:pic>
      <p:sp>
        <p:nvSpPr>
          <p:cNvPr id="189" name="Google Shape;189;p28"/>
          <p:cNvSpPr txBox="1"/>
          <p:nvPr/>
        </p:nvSpPr>
        <p:spPr>
          <a:xfrm>
            <a:off x="4737250" y="971667"/>
            <a:ext cx="1659900" cy="20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FA99-5515-44E2-AF76-2B102673C5BF}"/>
              </a:ext>
            </a:extLst>
          </p:cNvPr>
          <p:cNvSpPr>
            <a:spLocks noGrp="1"/>
          </p:cNvSpPr>
          <p:nvPr>
            <p:ph type="title"/>
          </p:nvPr>
        </p:nvSpPr>
        <p:spPr/>
        <p:txBody>
          <a:bodyPr>
            <a:normAutofit fontScale="90000"/>
          </a:bodyPr>
          <a:lstStyle/>
          <a:p>
            <a:r>
              <a:rPr lang="en-US" dirty="0"/>
              <a:t>Camera Calibration Steps</a:t>
            </a:r>
          </a:p>
        </p:txBody>
      </p:sp>
      <p:sp>
        <p:nvSpPr>
          <p:cNvPr id="3" name="Text Placeholder 2">
            <a:extLst>
              <a:ext uri="{FF2B5EF4-FFF2-40B4-BE49-F238E27FC236}">
                <a16:creationId xmlns:a16="http://schemas.microsoft.com/office/drawing/2014/main" id="{7499A1B5-D0EE-415C-B8AB-0ECA9DCF5391}"/>
              </a:ext>
            </a:extLst>
          </p:cNvPr>
          <p:cNvSpPr>
            <a:spLocks noGrp="1"/>
          </p:cNvSpPr>
          <p:nvPr>
            <p:ph type="body" idx="1"/>
          </p:nvPr>
        </p:nvSpPr>
        <p:spPr/>
        <p:txBody>
          <a:bodyPr/>
          <a:lstStyle/>
          <a:p>
            <a:pPr>
              <a:buFont typeface="+mj-lt"/>
              <a:buAutoNum type="arabicPeriod"/>
            </a:pPr>
            <a:r>
              <a:rPr lang="en-US" dirty="0"/>
              <a:t>Use a known object of known size (Chessboard)</a:t>
            </a:r>
          </a:p>
          <a:p>
            <a:pPr>
              <a:buFont typeface="+mj-lt"/>
              <a:buAutoNum type="arabicPeriod"/>
            </a:pPr>
            <a:r>
              <a:rPr lang="en-US" dirty="0"/>
              <a:t>Capture the image of chessboard at different positions</a:t>
            </a:r>
          </a:p>
          <a:p>
            <a:pPr>
              <a:buFont typeface="+mj-lt"/>
              <a:buAutoNum type="arabicPeriod"/>
            </a:pPr>
            <a:r>
              <a:rPr lang="en-US" dirty="0"/>
              <a:t>Find camera parameters by OpenCV</a:t>
            </a:r>
          </a:p>
          <a:p>
            <a:pPr>
              <a:buFont typeface="+mj-lt"/>
              <a:buAutoNum type="arabicPeriod"/>
            </a:pPr>
            <a:r>
              <a:rPr lang="en-US" dirty="0"/>
              <a:t>Remove distortions</a:t>
            </a:r>
          </a:p>
        </p:txBody>
      </p:sp>
      <p:sp>
        <p:nvSpPr>
          <p:cNvPr id="4" name="TextBox 3">
            <a:extLst>
              <a:ext uri="{FF2B5EF4-FFF2-40B4-BE49-F238E27FC236}">
                <a16:creationId xmlns:a16="http://schemas.microsoft.com/office/drawing/2014/main" id="{9794EF5D-BD12-453B-8131-935D33B3685D}"/>
              </a:ext>
            </a:extLst>
          </p:cNvPr>
          <p:cNvSpPr txBox="1"/>
          <p:nvPr/>
        </p:nvSpPr>
        <p:spPr>
          <a:xfrm>
            <a:off x="5770605" y="4756141"/>
            <a:ext cx="3373395" cy="338554"/>
          </a:xfrm>
          <a:prstGeom prst="rect">
            <a:avLst/>
          </a:prstGeom>
          <a:noFill/>
        </p:spPr>
        <p:txBody>
          <a:bodyPr wrap="square" rtlCol="0">
            <a:spAutoFit/>
          </a:bodyPr>
          <a:lstStyle/>
          <a:p>
            <a:r>
              <a:rPr lang="en" sz="1600" dirty="0">
                <a:solidFill>
                  <a:schemeClr val="tx1"/>
                </a:solidFill>
              </a:rPr>
              <a:t>(</a:t>
            </a:r>
            <a:r>
              <a:rPr lang="en" sz="1400" dirty="0">
                <a:solidFill>
                  <a:schemeClr val="tx1"/>
                </a:solidFill>
              </a:rPr>
              <a:t>Kaustubh Sadekar Satya Mallick, 2021)</a:t>
            </a:r>
            <a:endParaRPr lang="en-US" dirty="0">
              <a:solidFill>
                <a:schemeClr val="tx1"/>
              </a:solidFill>
            </a:endParaRPr>
          </a:p>
        </p:txBody>
      </p:sp>
    </p:spTree>
    <p:extLst>
      <p:ext uri="{BB962C8B-B14F-4D97-AF65-F5344CB8AC3E}">
        <p14:creationId xmlns:p14="http://schemas.microsoft.com/office/powerpoint/2010/main" val="296079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90250" y="450150"/>
            <a:ext cx="8791800" cy="4645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900" dirty="0"/>
              <a:t>Camera optimization:</a:t>
            </a:r>
            <a:endParaRPr sz="1900" dirty="0"/>
          </a:p>
          <a:p>
            <a:pPr marL="0" lvl="0" indent="0" algn="l" rtl="0">
              <a:spcBef>
                <a:spcPts val="0"/>
              </a:spcBef>
              <a:spcAft>
                <a:spcPts val="0"/>
              </a:spcAft>
              <a:buNone/>
            </a:pPr>
            <a:r>
              <a:rPr lang="en" sz="1200" dirty="0"/>
              <a:t>          </a:t>
            </a:r>
            <a:r>
              <a:rPr lang="en" sz="1200" dirty="0">
                <a:solidFill>
                  <a:schemeClr val="lt2"/>
                </a:solidFill>
              </a:rPr>
              <a:t>A process that used to improve quality of live images.​</a:t>
            </a:r>
            <a:endParaRPr sz="1200" dirty="0">
              <a:solidFill>
                <a:schemeClr val="lt2"/>
              </a:solidFill>
            </a:endParaRPr>
          </a:p>
          <a:p>
            <a:pPr marL="0" lvl="0" indent="0" algn="l" rtl="0">
              <a:spcBef>
                <a:spcPts val="0"/>
              </a:spcBef>
              <a:spcAft>
                <a:spcPts val="0"/>
              </a:spcAft>
              <a:buNone/>
            </a:pPr>
            <a:endParaRPr sz="1900" dirty="0"/>
          </a:p>
          <a:p>
            <a:pPr marL="0" lvl="0" indent="0" algn="l" rtl="0">
              <a:spcBef>
                <a:spcPts val="0"/>
              </a:spcBef>
              <a:spcAft>
                <a:spcPts val="0"/>
              </a:spcAft>
              <a:buNone/>
            </a:pPr>
            <a:r>
              <a:rPr lang="en" sz="1900" dirty="0"/>
              <a:t> Improving Camera Quality by (Trinh,2020):​</a:t>
            </a:r>
            <a:endParaRPr sz="1900" dirty="0"/>
          </a:p>
          <a:p>
            <a:pPr marL="0" lvl="0" indent="0" algn="l" rtl="0">
              <a:spcBef>
                <a:spcPts val="0"/>
              </a:spcBef>
              <a:spcAft>
                <a:spcPts val="0"/>
              </a:spcAft>
              <a:buNone/>
            </a:pPr>
            <a:endParaRPr sz="1200" dirty="0"/>
          </a:p>
          <a:p>
            <a:pPr marL="457200" lvl="0" indent="-304800" algn="l" rtl="0">
              <a:spcBef>
                <a:spcPts val="0"/>
              </a:spcBef>
              <a:spcAft>
                <a:spcPts val="0"/>
              </a:spcAft>
              <a:buClr>
                <a:schemeClr val="lt2"/>
              </a:buClr>
              <a:buSzPts val="1200"/>
              <a:buChar char="●"/>
            </a:pPr>
            <a:r>
              <a:rPr lang="en" sz="1200" dirty="0">
                <a:solidFill>
                  <a:schemeClr val="lt2"/>
                </a:solidFill>
              </a:rPr>
              <a:t>Use an external webcam​</a:t>
            </a: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457200" lvl="0" indent="-304800" algn="l" rtl="0">
              <a:spcBef>
                <a:spcPts val="0"/>
              </a:spcBef>
              <a:spcAft>
                <a:spcPts val="0"/>
              </a:spcAft>
              <a:buClr>
                <a:schemeClr val="lt2"/>
              </a:buClr>
              <a:buSzPts val="1200"/>
              <a:buChar char="●"/>
            </a:pPr>
            <a:r>
              <a:rPr lang="en" sz="1200" dirty="0">
                <a:solidFill>
                  <a:schemeClr val="lt2"/>
                </a:solidFill>
              </a:rPr>
              <a:t>Adjust the camera setting​</a:t>
            </a: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457200" lvl="0" indent="-304800" algn="l" rtl="0">
              <a:spcBef>
                <a:spcPts val="0"/>
              </a:spcBef>
              <a:spcAft>
                <a:spcPts val="0"/>
              </a:spcAft>
              <a:buClr>
                <a:schemeClr val="lt2"/>
              </a:buClr>
              <a:buSzPts val="1200"/>
              <a:buChar char="●"/>
            </a:pPr>
            <a:r>
              <a:rPr lang="en" sz="1200" dirty="0">
                <a:solidFill>
                  <a:schemeClr val="lt2"/>
                </a:solidFill>
              </a:rPr>
              <a:t>Adjust the light and background​</a:t>
            </a: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457200" lvl="0" indent="-304800" algn="l" rtl="0">
              <a:spcBef>
                <a:spcPts val="0"/>
              </a:spcBef>
              <a:spcAft>
                <a:spcPts val="0"/>
              </a:spcAft>
              <a:buClr>
                <a:schemeClr val="lt2"/>
              </a:buClr>
              <a:buSzPts val="1200"/>
              <a:buChar char="●"/>
            </a:pPr>
            <a:r>
              <a:rPr lang="en" sz="1200" dirty="0">
                <a:solidFill>
                  <a:schemeClr val="lt2"/>
                </a:solidFill>
              </a:rPr>
              <a:t>Use a PC with enough free space</a:t>
            </a: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457200" lvl="0" indent="-304800" algn="l" rtl="0">
              <a:spcBef>
                <a:spcPts val="0"/>
              </a:spcBef>
              <a:spcAft>
                <a:spcPts val="0"/>
              </a:spcAft>
              <a:buClr>
                <a:schemeClr val="lt2"/>
              </a:buClr>
              <a:buSzPts val="1200"/>
              <a:buChar char="●"/>
            </a:pPr>
            <a:r>
              <a:rPr lang="en" sz="1200" dirty="0">
                <a:solidFill>
                  <a:schemeClr val="lt2"/>
                </a:solidFill>
              </a:rPr>
              <a:t>Use image optimizer software </a:t>
            </a: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0" lvl="0" indent="0" algn="l" rtl="0">
              <a:spcBef>
                <a:spcPts val="0"/>
              </a:spcBef>
              <a:spcAft>
                <a:spcPts val="0"/>
              </a:spcAft>
              <a:buNone/>
            </a:pPr>
            <a:endParaRPr sz="1200" dirty="0">
              <a:solidFill>
                <a:schemeClr val="lt2"/>
              </a:solidFill>
            </a:endParaRPr>
          </a:p>
          <a:p>
            <a:pPr marL="457200" lvl="0" indent="0" algn="l" rtl="0">
              <a:spcBef>
                <a:spcPts val="0"/>
              </a:spcBef>
              <a:spcAft>
                <a:spcPts val="0"/>
              </a:spcAft>
              <a:buNone/>
            </a:pPr>
            <a:endParaRPr sz="1200" dirty="0">
              <a:solidFill>
                <a:schemeClr val="lt2"/>
              </a:solidFill>
            </a:endParaRPr>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dirty="0"/>
              <a:t>                                                                                 </a:t>
            </a:r>
            <a:endParaRPr sz="1200" dirty="0"/>
          </a:p>
          <a:p>
            <a:pPr marL="0" lvl="0" indent="0" algn="l" rtl="0">
              <a:spcBef>
                <a:spcPts val="0"/>
              </a:spcBef>
              <a:spcAft>
                <a:spcPts val="0"/>
              </a:spcAft>
              <a:buNone/>
            </a:pPr>
            <a:r>
              <a:rPr lang="en" sz="1200" dirty="0"/>
              <a:t>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Eliminating Environmental Distortions </a:t>
            </a:r>
            <a:r>
              <a:rPr lang="en" sz="2400"/>
              <a:t>(John)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Project Description</a:t>
            </a:r>
            <a:endParaRPr/>
          </a:p>
          <a:p>
            <a:pPr marL="457200" lvl="0" indent="-342900" algn="l" rtl="0">
              <a:spcBef>
                <a:spcPts val="0"/>
              </a:spcBef>
              <a:spcAft>
                <a:spcPts val="0"/>
              </a:spcAft>
              <a:buSzPts val="1800"/>
              <a:buChar char="●"/>
            </a:pPr>
            <a:r>
              <a:rPr lang="en"/>
              <a:t>Hardware &amp; Software</a:t>
            </a:r>
            <a:endParaRPr/>
          </a:p>
          <a:p>
            <a:pPr marL="457200" lvl="0" indent="-342900" algn="l" rtl="0">
              <a:spcBef>
                <a:spcPts val="0"/>
              </a:spcBef>
              <a:spcAft>
                <a:spcPts val="0"/>
              </a:spcAft>
              <a:buSzPts val="1800"/>
              <a:buChar char="●"/>
            </a:pPr>
            <a:r>
              <a:rPr lang="en"/>
              <a:t>Testing</a:t>
            </a:r>
            <a:endParaRPr/>
          </a:p>
          <a:p>
            <a:pPr marL="457200" lvl="0" indent="-342900" algn="l" rtl="0">
              <a:spcBef>
                <a:spcPts val="0"/>
              </a:spcBef>
              <a:spcAft>
                <a:spcPts val="0"/>
              </a:spcAft>
              <a:buSzPts val="1800"/>
              <a:buChar char="●"/>
            </a:pPr>
            <a:r>
              <a:rPr lang="en"/>
              <a:t>Limitations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Problems/Solutions</a:t>
            </a:r>
            <a:endParaRPr/>
          </a:p>
        </p:txBody>
      </p:sp>
      <p:sp>
        <p:nvSpPr>
          <p:cNvPr id="210" name="Google Shape;21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a:t>Problem:</a:t>
            </a:r>
            <a:endParaRPr b="1"/>
          </a:p>
          <a:p>
            <a:pPr marL="457200" lvl="0" indent="-342900" algn="l" rtl="0">
              <a:spcBef>
                <a:spcPts val="1200"/>
              </a:spcBef>
              <a:spcAft>
                <a:spcPts val="0"/>
              </a:spcAft>
              <a:buSzPts val="1800"/>
              <a:buChar char="-"/>
            </a:pPr>
            <a:r>
              <a:rPr lang="en"/>
              <a:t>With the use of a camera for tracking there is always the possibility of picking up the wrong Images.</a:t>
            </a:r>
            <a:endParaRPr/>
          </a:p>
          <a:p>
            <a:pPr marL="457200" lvl="0" indent="0" algn="l" rtl="0">
              <a:spcBef>
                <a:spcPts val="1200"/>
              </a:spcBef>
              <a:spcAft>
                <a:spcPts val="0"/>
              </a:spcAft>
              <a:buNone/>
            </a:pPr>
            <a:r>
              <a:rPr lang="en" b="1"/>
              <a:t>Solutions:</a:t>
            </a:r>
            <a:endParaRPr b="1"/>
          </a:p>
          <a:p>
            <a:pPr marL="457200" lvl="0" indent="-342900" algn="l" rtl="0">
              <a:spcBef>
                <a:spcPts val="1200"/>
              </a:spcBef>
              <a:spcAft>
                <a:spcPts val="0"/>
              </a:spcAft>
              <a:buSzPts val="1800"/>
              <a:buChar char="-"/>
            </a:pPr>
            <a:r>
              <a:rPr lang="en"/>
              <a:t>Watershed Algorithm</a:t>
            </a:r>
            <a:endParaRPr/>
          </a:p>
          <a:p>
            <a:pPr marL="457200" lvl="0" indent="-342900" algn="l" rtl="0">
              <a:spcBef>
                <a:spcPts val="0"/>
              </a:spcBef>
              <a:spcAft>
                <a:spcPts val="0"/>
              </a:spcAft>
              <a:buSzPts val="1800"/>
              <a:buChar char="-"/>
            </a:pPr>
            <a:r>
              <a:rPr lang="en"/>
              <a:t>Palm Detection Models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Watershed Algorithm </a:t>
            </a:r>
            <a:endParaRPr/>
          </a:p>
        </p:txBody>
      </p:sp>
      <p:sp>
        <p:nvSpPr>
          <p:cNvPr id="216" name="Google Shape;21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Watershed is an image segmentation technique widely used. Many researchers This method has been utilized by various researchers and implemented in open source libraries without a deep understanding of its characteristics and limitations. In the review, we describe benchmarking outcomes of six open-source marker-controlled watershed implementations for the segmentation of 2D and 3D images.</a:t>
            </a:r>
            <a:endParaRPr/>
          </a:p>
          <a:p>
            <a:pPr marL="0" lvl="0" indent="0" algn="l" rtl="0">
              <a:spcBef>
                <a:spcPts val="1200"/>
              </a:spcBef>
              <a:spcAft>
                <a:spcPts val="1200"/>
              </a:spcAft>
              <a:buNone/>
            </a:pPr>
            <a:endParaRPr/>
          </a:p>
        </p:txBody>
      </p:sp>
      <p:sp>
        <p:nvSpPr>
          <p:cNvPr id="217" name="Google Shape;217;p33"/>
          <p:cNvSpPr txBox="1"/>
          <p:nvPr/>
        </p:nvSpPr>
        <p:spPr>
          <a:xfrm>
            <a:off x="7633500" y="4743300"/>
            <a:ext cx="151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(Kornilov, 2018)</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Application of Watershed Algorithm</a:t>
            </a:r>
            <a:endParaRPr/>
          </a:p>
        </p:txBody>
      </p:sp>
      <p:sp>
        <p:nvSpPr>
          <p:cNvPr id="223" name="Google Shape;223;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Select various “seed” markers to indicate where an image is</a:t>
            </a:r>
            <a:endParaRPr/>
          </a:p>
          <a:p>
            <a:pPr marL="457200" lvl="0" indent="-304800" algn="l" rtl="0">
              <a:spcBef>
                <a:spcPts val="0"/>
              </a:spcBef>
              <a:spcAft>
                <a:spcPts val="0"/>
              </a:spcAft>
              <a:buSzPts val="1200"/>
              <a:buChar char="-"/>
            </a:pPr>
            <a:r>
              <a:rPr lang="en"/>
              <a:t>Using the watershed algorithm set 1st input as the image and the second input as the marker location</a:t>
            </a:r>
            <a:endParaRPr/>
          </a:p>
          <a:p>
            <a:pPr marL="0" lvl="0" indent="0" algn="l" rtl="0">
              <a:spcBef>
                <a:spcPts val="1200"/>
              </a:spcBef>
              <a:spcAft>
                <a:spcPts val="0"/>
              </a:spcAft>
              <a:buNone/>
            </a:pPr>
            <a:r>
              <a:rPr lang="en"/>
              <a:t>Problems:</a:t>
            </a:r>
            <a:endParaRPr/>
          </a:p>
          <a:p>
            <a:pPr marL="457200" lvl="0" indent="-304800" algn="l" rtl="0">
              <a:spcBef>
                <a:spcPts val="1200"/>
              </a:spcBef>
              <a:spcAft>
                <a:spcPts val="0"/>
              </a:spcAft>
              <a:buSzPts val="1200"/>
              <a:buChar char="-"/>
            </a:pPr>
            <a:r>
              <a:rPr lang="en"/>
              <a:t>Can take a long time to select markers for every image</a:t>
            </a:r>
            <a:endParaRPr/>
          </a:p>
          <a:p>
            <a:pPr marL="457200" lvl="0" indent="-304800" algn="l" rtl="0">
              <a:spcBef>
                <a:spcPts val="0"/>
              </a:spcBef>
              <a:spcAft>
                <a:spcPts val="0"/>
              </a:spcAft>
              <a:buSzPts val="1200"/>
              <a:buChar char="-"/>
            </a:pPr>
            <a:r>
              <a:rPr lang="en"/>
              <a:t>Tools needed for pixel coordinates </a:t>
            </a:r>
            <a:endParaRPr/>
          </a:p>
        </p:txBody>
      </p:sp>
      <p:pic>
        <p:nvPicPr>
          <p:cNvPr id="224" name="Google Shape;224;p34"/>
          <p:cNvPicPr preferRelativeResize="0"/>
          <p:nvPr/>
        </p:nvPicPr>
        <p:blipFill>
          <a:blip r:embed="rId3">
            <a:alphaModFix/>
          </a:blip>
          <a:stretch>
            <a:fillRect/>
          </a:stretch>
        </p:blipFill>
        <p:spPr>
          <a:xfrm>
            <a:off x="4572000" y="229175"/>
            <a:ext cx="2808000" cy="1856529"/>
          </a:xfrm>
          <a:prstGeom prst="rect">
            <a:avLst/>
          </a:prstGeom>
          <a:noFill/>
          <a:ln>
            <a:noFill/>
          </a:ln>
        </p:spPr>
      </p:pic>
      <p:pic>
        <p:nvPicPr>
          <p:cNvPr id="225" name="Google Shape;225;p34"/>
          <p:cNvPicPr preferRelativeResize="0"/>
          <p:nvPr/>
        </p:nvPicPr>
        <p:blipFill>
          <a:blip r:embed="rId4">
            <a:alphaModFix/>
          </a:blip>
          <a:stretch>
            <a:fillRect/>
          </a:stretch>
        </p:blipFill>
        <p:spPr>
          <a:xfrm>
            <a:off x="4572000" y="2571743"/>
            <a:ext cx="2808000" cy="18585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Palm Detection Model</a:t>
            </a:r>
            <a:endParaRPr/>
          </a:p>
        </p:txBody>
      </p:sp>
      <p:sp>
        <p:nvSpPr>
          <p:cNvPr id="231" name="Google Shape;23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Works similarly to face tracking models. The models are complex in contrast due to the fact that there are not as many recognizable features such as eyes, mouths etc.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Application of Palm Detection Model</a:t>
            </a:r>
            <a:endParaRPr/>
          </a:p>
        </p:txBody>
      </p:sp>
      <p:sp>
        <p:nvSpPr>
          <p:cNvPr id="237" name="Google Shape;237;p3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
              <a:t>Uses square bounded boxes (or anchors) to model palms. </a:t>
            </a:r>
            <a:endParaRPr/>
          </a:p>
          <a:p>
            <a:pPr marL="457200" lvl="0" indent="-304800" algn="l" rtl="0">
              <a:spcBef>
                <a:spcPts val="0"/>
              </a:spcBef>
              <a:spcAft>
                <a:spcPts val="0"/>
              </a:spcAft>
              <a:buSzPts val="1200"/>
              <a:buChar char="-"/>
            </a:pPr>
            <a:r>
              <a:rPr lang="en"/>
              <a:t>Encoder Decoder Feature used for context awareness</a:t>
            </a:r>
            <a:endParaRPr/>
          </a:p>
          <a:p>
            <a:pPr marL="457200" lvl="0" indent="-304800" algn="l" rtl="0">
              <a:spcBef>
                <a:spcPts val="0"/>
              </a:spcBef>
              <a:spcAft>
                <a:spcPts val="0"/>
              </a:spcAft>
              <a:buSzPts val="1200"/>
              <a:buChar char="-"/>
            </a:pPr>
            <a:r>
              <a:rPr lang="en"/>
              <a:t>High scale of variance achieved through the use of focal loss minimization</a:t>
            </a:r>
            <a:endParaRPr/>
          </a:p>
          <a:p>
            <a:pPr marL="457200" lvl="0" indent="-304800" algn="l" rtl="0">
              <a:spcBef>
                <a:spcPts val="0"/>
              </a:spcBef>
              <a:spcAft>
                <a:spcPts val="0"/>
              </a:spcAft>
              <a:buSzPts val="1200"/>
              <a:buChar char="-"/>
            </a:pPr>
            <a:r>
              <a:rPr lang="en"/>
              <a:t>Leads to 95.7% accuracy (MediaPipe 2021)</a:t>
            </a:r>
            <a:endParaRPr/>
          </a:p>
          <a:p>
            <a:pPr marL="0" lvl="0" indent="0" algn="l" rtl="0">
              <a:spcBef>
                <a:spcPts val="1200"/>
              </a:spcBef>
              <a:spcAft>
                <a:spcPts val="0"/>
              </a:spcAft>
              <a:buNone/>
            </a:pPr>
            <a:r>
              <a:rPr lang="en"/>
              <a:t>Upside:</a:t>
            </a:r>
            <a:endParaRPr/>
          </a:p>
          <a:p>
            <a:pPr marL="457200" lvl="0" indent="-304800" algn="l" rtl="0">
              <a:spcBef>
                <a:spcPts val="1200"/>
              </a:spcBef>
              <a:spcAft>
                <a:spcPts val="0"/>
              </a:spcAft>
              <a:buSzPts val="1200"/>
              <a:buChar char="-"/>
            </a:pPr>
            <a:r>
              <a:rPr lang="en"/>
              <a:t>Less time consuming</a:t>
            </a:r>
            <a:endParaRPr/>
          </a:p>
          <a:p>
            <a:pPr marL="457200" lvl="0" indent="-304800" algn="l" rtl="0">
              <a:spcBef>
                <a:spcPts val="0"/>
              </a:spcBef>
              <a:spcAft>
                <a:spcPts val="0"/>
              </a:spcAft>
              <a:buSzPts val="1200"/>
              <a:buChar char="-"/>
            </a:pPr>
            <a:r>
              <a:rPr lang="en"/>
              <a:t>More Accurate than watershed method. </a:t>
            </a:r>
            <a:endParaRPr/>
          </a:p>
        </p:txBody>
      </p:sp>
      <p:pic>
        <p:nvPicPr>
          <p:cNvPr id="238" name="Google Shape;238;p36"/>
          <p:cNvPicPr preferRelativeResize="0"/>
          <p:nvPr/>
        </p:nvPicPr>
        <p:blipFill>
          <a:blip r:embed="rId3">
            <a:alphaModFix/>
          </a:blip>
          <a:stretch>
            <a:fillRect/>
          </a:stretch>
        </p:blipFill>
        <p:spPr>
          <a:xfrm>
            <a:off x="3272100" y="1527388"/>
            <a:ext cx="5719498" cy="2088726"/>
          </a:xfrm>
          <a:prstGeom prst="rect">
            <a:avLst/>
          </a:prstGeom>
          <a:noFill/>
          <a:ln>
            <a:noFill/>
          </a:ln>
        </p:spPr>
      </p:pic>
      <p:sp>
        <p:nvSpPr>
          <p:cNvPr id="239" name="Google Shape;239;p36"/>
          <p:cNvSpPr txBox="1"/>
          <p:nvPr/>
        </p:nvSpPr>
        <p:spPr>
          <a:xfrm>
            <a:off x="7368000" y="4743300"/>
            <a:ext cx="177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CFCFC"/>
                </a:solidFill>
              </a:rPr>
              <a:t>(MediaPipe, 2021)</a:t>
            </a:r>
            <a:endParaRPr>
              <a:solidFill>
                <a:srgbClr val="FCFCF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Analysis</a:t>
            </a:r>
            <a:endParaRPr/>
          </a:p>
        </p:txBody>
      </p:sp>
      <p:sp>
        <p:nvSpPr>
          <p:cNvPr id="245" name="Google Shape;245;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Jennifer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Principal Component Analysis (PCA)</a:t>
            </a:r>
            <a:endParaRPr/>
          </a:p>
        </p:txBody>
      </p:sp>
      <p:sp>
        <p:nvSpPr>
          <p:cNvPr id="251" name="Google Shape;25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to interpret data by simplifying the data but also maintains the data trends and patterns through linear combinations</a:t>
            </a:r>
            <a:endParaRPr/>
          </a:p>
          <a:p>
            <a:pPr marL="914400" lvl="1" indent="-317500" algn="l" rtl="0">
              <a:spcBef>
                <a:spcPts val="0"/>
              </a:spcBef>
              <a:spcAft>
                <a:spcPts val="0"/>
              </a:spcAft>
              <a:buSzPts val="1400"/>
              <a:buChar char="○"/>
            </a:pPr>
            <a:r>
              <a:rPr lang="en"/>
              <a:t>Transform data into fewer dimensions </a:t>
            </a:r>
            <a:endParaRPr/>
          </a:p>
          <a:p>
            <a:pPr marL="457200" lvl="0" indent="-342900" algn="l" rtl="0">
              <a:spcBef>
                <a:spcPts val="0"/>
              </a:spcBef>
              <a:spcAft>
                <a:spcPts val="0"/>
              </a:spcAft>
              <a:buSzPts val="1800"/>
              <a:buChar char="●"/>
            </a:pPr>
            <a:r>
              <a:rPr lang="en"/>
              <a:t>Reduces data by geometrically projecting them onto lower principal components (PCs) </a:t>
            </a:r>
            <a:endParaRPr/>
          </a:p>
          <a:p>
            <a:pPr marL="914400" lvl="1" indent="-317500" algn="l" rtl="0">
              <a:spcBef>
                <a:spcPts val="0"/>
              </a:spcBef>
              <a:spcAft>
                <a:spcPts val="0"/>
              </a:spcAft>
              <a:buSzPts val="1400"/>
              <a:buChar char="○"/>
            </a:pPr>
            <a:r>
              <a:rPr lang="en"/>
              <a:t>First PC - minimize total distance between data and projection into PC</a:t>
            </a:r>
            <a:endParaRPr/>
          </a:p>
          <a:p>
            <a:pPr marL="914400" lvl="1" indent="-317500" algn="l" rtl="0">
              <a:spcBef>
                <a:spcPts val="0"/>
              </a:spcBef>
              <a:spcAft>
                <a:spcPts val="0"/>
              </a:spcAft>
              <a:buSzPts val="1400"/>
              <a:buChar char="○"/>
            </a:pPr>
            <a:r>
              <a:rPr lang="en"/>
              <a:t>Subsequent PCs - uncorrelated with previous PCs</a:t>
            </a:r>
            <a:endParaRPr/>
          </a:p>
          <a:p>
            <a:pPr marL="914400" lvl="0" indent="0" algn="l" rtl="0">
              <a:spcBef>
                <a:spcPts val="1200"/>
              </a:spcBef>
              <a:spcAft>
                <a:spcPts val="1200"/>
              </a:spcAft>
              <a:buNone/>
            </a:pPr>
            <a:endParaRPr/>
          </a:p>
        </p:txBody>
      </p:sp>
      <p:sp>
        <p:nvSpPr>
          <p:cNvPr id="252" name="Google Shape;252;p38"/>
          <p:cNvSpPr txBox="1"/>
          <p:nvPr/>
        </p:nvSpPr>
        <p:spPr>
          <a:xfrm>
            <a:off x="7414150" y="4703625"/>
            <a:ext cx="169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(Lever et al., 2017)</a:t>
            </a:r>
            <a:endParaRPr>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Normalization</a:t>
            </a:r>
            <a:endParaRPr/>
          </a:p>
        </p:txBody>
      </p:sp>
      <p:sp>
        <p:nvSpPr>
          <p:cNvPr id="258" name="Google Shape;25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Ensures data have similar distributions which will improve model accuracy</a:t>
            </a:r>
            <a:endParaRPr/>
          </a:p>
          <a:p>
            <a:pPr marL="457200" lvl="0" indent="-342900" algn="l" rtl="0">
              <a:spcBef>
                <a:spcPts val="0"/>
              </a:spcBef>
              <a:spcAft>
                <a:spcPts val="0"/>
              </a:spcAft>
              <a:buSzPts val="1800"/>
              <a:buChar char="●"/>
            </a:pPr>
            <a:r>
              <a:rPr lang="en"/>
              <a:t>Rescales data to ensure that all values are within the range of 0 and 1</a:t>
            </a:r>
            <a:endParaRPr/>
          </a:p>
          <a:p>
            <a:pPr marL="457200" lvl="0" indent="-342900" algn="l" rtl="0">
              <a:spcBef>
                <a:spcPts val="0"/>
              </a:spcBef>
              <a:spcAft>
                <a:spcPts val="0"/>
              </a:spcAft>
              <a:buSzPts val="1800"/>
              <a:buChar char="●"/>
            </a:pPr>
            <a:r>
              <a:rPr lang="en"/>
              <a:t>Equal weights/importance to each variable</a:t>
            </a:r>
            <a:endParaRPr/>
          </a:p>
          <a:p>
            <a:pPr marL="457200" lvl="0" indent="-342900" algn="l" rtl="0">
              <a:spcBef>
                <a:spcPts val="0"/>
              </a:spcBef>
              <a:spcAft>
                <a:spcPts val="0"/>
              </a:spcAft>
              <a:buSzPts val="1800"/>
              <a:buChar char="●"/>
            </a:pPr>
            <a:r>
              <a:rPr lang="en"/>
              <a:t>Three different methods</a:t>
            </a:r>
            <a:endParaRPr/>
          </a:p>
          <a:p>
            <a:pPr marL="914400" lvl="1" indent="-317500" algn="l" rtl="0">
              <a:spcBef>
                <a:spcPts val="0"/>
              </a:spcBef>
              <a:spcAft>
                <a:spcPts val="0"/>
              </a:spcAft>
              <a:buSzPts val="1400"/>
              <a:buChar char="○"/>
            </a:pPr>
            <a:r>
              <a:rPr lang="en"/>
              <a:t>Rescaling </a:t>
            </a:r>
            <a:endParaRPr/>
          </a:p>
          <a:p>
            <a:pPr marL="914400" lvl="1" indent="-317500" algn="l" rtl="0">
              <a:spcBef>
                <a:spcPts val="0"/>
              </a:spcBef>
              <a:spcAft>
                <a:spcPts val="0"/>
              </a:spcAft>
              <a:buSzPts val="1400"/>
              <a:buChar char="○"/>
            </a:pPr>
            <a:r>
              <a:rPr lang="en"/>
              <a:t>Mean normalization</a:t>
            </a:r>
            <a:endParaRPr/>
          </a:p>
          <a:p>
            <a:pPr marL="914400" lvl="1" indent="-317500" algn="l" rtl="0">
              <a:spcBef>
                <a:spcPts val="0"/>
              </a:spcBef>
              <a:spcAft>
                <a:spcPts val="0"/>
              </a:spcAft>
              <a:buSzPts val="1400"/>
              <a:buChar char="○"/>
            </a:pPr>
            <a:r>
              <a:rPr lang="en"/>
              <a:t>Z-score normalization</a:t>
            </a:r>
            <a:endParaRPr/>
          </a:p>
          <a:p>
            <a:pPr marL="457200" lvl="0" indent="-342900" algn="l" rtl="0">
              <a:spcBef>
                <a:spcPts val="0"/>
              </a:spcBef>
              <a:spcAft>
                <a:spcPts val="0"/>
              </a:spcAft>
              <a:buSzPts val="1800"/>
              <a:buChar char="●"/>
            </a:pPr>
            <a:r>
              <a:rPr lang="en"/>
              <a:t>StandardScaler() function </a:t>
            </a:r>
            <a:endParaRPr/>
          </a:p>
          <a:p>
            <a:pPr marL="914400" lvl="1" indent="-317500" algn="l" rtl="0">
              <a:spcBef>
                <a:spcPts val="0"/>
              </a:spcBef>
              <a:spcAft>
                <a:spcPts val="0"/>
              </a:spcAft>
              <a:buSzPts val="1400"/>
              <a:buChar char="○"/>
            </a:pPr>
            <a:r>
              <a:rPr lang="en"/>
              <a:t>Normalize the features of each column of the data individually so that the data will have a mean value of 0 and standard deviation of 1</a:t>
            </a:r>
            <a:endParaRPr/>
          </a:p>
        </p:txBody>
      </p:sp>
      <p:sp>
        <p:nvSpPr>
          <p:cNvPr id="259" name="Google Shape;259;p39"/>
          <p:cNvSpPr txBox="1"/>
          <p:nvPr/>
        </p:nvSpPr>
        <p:spPr>
          <a:xfrm>
            <a:off x="7827300" y="4703625"/>
            <a:ext cx="13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(Alam, 2020)</a:t>
            </a:r>
            <a:endParaRPr>
              <a:solidFill>
                <a:schemeClr val="l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 Analysis </a:t>
            </a:r>
            <a:endParaRPr/>
          </a:p>
        </p:txBody>
      </p:sp>
      <p:sp>
        <p:nvSpPr>
          <p:cNvPr id="265" name="Google Shape;26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Classification accuracy refers to accuracy in that it is the ratio of number of correct predictions to the total number of input samples</a:t>
            </a:r>
            <a:endParaRPr/>
          </a:p>
          <a:p>
            <a:pPr marL="914400" lvl="1" indent="-317500" algn="l" rtl="0">
              <a:spcBef>
                <a:spcPts val="0"/>
              </a:spcBef>
              <a:spcAft>
                <a:spcPts val="0"/>
              </a:spcAft>
              <a:buSzPts val="1400"/>
              <a:buChar char="○"/>
            </a:pPr>
            <a:r>
              <a:rPr lang="en"/>
              <a:t>False sense of achieving high accuracy</a:t>
            </a:r>
            <a:endParaRPr/>
          </a:p>
          <a:p>
            <a:pPr marL="457200" lvl="0" indent="-342900" algn="l" rtl="0">
              <a:spcBef>
                <a:spcPts val="0"/>
              </a:spcBef>
              <a:spcAft>
                <a:spcPts val="0"/>
              </a:spcAft>
              <a:buSzPts val="1800"/>
              <a:buChar char="●"/>
            </a:pPr>
            <a:r>
              <a:rPr lang="en"/>
              <a:t>Logarithmic Loss - penalizes false classifications</a:t>
            </a:r>
            <a:endParaRPr/>
          </a:p>
          <a:p>
            <a:pPr marL="457200" lvl="0" indent="-342900" algn="l" rtl="0">
              <a:spcBef>
                <a:spcPts val="0"/>
              </a:spcBef>
              <a:spcAft>
                <a:spcPts val="0"/>
              </a:spcAft>
              <a:buSzPts val="1800"/>
              <a:buChar char="●"/>
            </a:pPr>
            <a:r>
              <a:rPr lang="en"/>
              <a:t>Confusion Matrix - outputs a matrix and describes the complete performance of the model</a:t>
            </a:r>
            <a:endParaRPr/>
          </a:p>
          <a:p>
            <a:pPr marL="914400" lvl="1" indent="-317500" algn="l" rtl="0">
              <a:spcBef>
                <a:spcPts val="0"/>
              </a:spcBef>
              <a:spcAft>
                <a:spcPts val="0"/>
              </a:spcAft>
              <a:buSzPts val="1400"/>
              <a:buChar char="○"/>
            </a:pPr>
            <a:r>
              <a:rPr lang="en"/>
              <a:t>Accuracy calculated by taking average of the values lying across “main diagonal”</a:t>
            </a:r>
            <a:endParaRPr/>
          </a:p>
          <a:p>
            <a:pPr marL="457200" lvl="0" indent="-342900" algn="l" rtl="0">
              <a:spcBef>
                <a:spcPts val="0"/>
              </a:spcBef>
              <a:spcAft>
                <a:spcPts val="0"/>
              </a:spcAft>
              <a:buSzPts val="1800"/>
              <a:buChar char="●"/>
            </a:pPr>
            <a:r>
              <a:rPr lang="en"/>
              <a:t>Area Under Curve - used for binary classification problem</a:t>
            </a:r>
            <a:endParaRPr/>
          </a:p>
          <a:p>
            <a:pPr marL="457200" lvl="0" indent="-342900" algn="l" rtl="0">
              <a:spcBef>
                <a:spcPts val="0"/>
              </a:spcBef>
              <a:spcAft>
                <a:spcPts val="0"/>
              </a:spcAft>
              <a:buSzPts val="1800"/>
              <a:buChar char="●"/>
            </a:pPr>
            <a:r>
              <a:rPr lang="en"/>
              <a:t>F1 Score - measure a test’s accuracy</a:t>
            </a:r>
            <a:endParaRPr/>
          </a:p>
          <a:p>
            <a:pPr marL="914400" lvl="1" indent="-317500" algn="l" rtl="0">
              <a:spcBef>
                <a:spcPts val="0"/>
              </a:spcBef>
              <a:spcAft>
                <a:spcPts val="0"/>
              </a:spcAft>
              <a:buSzPts val="1400"/>
              <a:buChar char="○"/>
            </a:pPr>
            <a:r>
              <a:rPr lang="en"/>
              <a:t>Harmonic Mean between precision and recall</a:t>
            </a:r>
            <a:endParaRPr/>
          </a:p>
        </p:txBody>
      </p:sp>
      <p:sp>
        <p:nvSpPr>
          <p:cNvPr id="266" name="Google Shape;266;p40"/>
          <p:cNvSpPr txBox="1"/>
          <p:nvPr/>
        </p:nvSpPr>
        <p:spPr>
          <a:xfrm>
            <a:off x="7704150" y="4610650"/>
            <a:ext cx="144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(Mishra, 2020)</a:t>
            </a:r>
            <a:endParaRPr>
              <a:solidFill>
                <a:schemeClr val="l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Similar projects &amp; </a:t>
            </a:r>
            <a:endParaRPr/>
          </a:p>
          <a:p>
            <a:pPr marL="0" lvl="0" indent="0" algn="ctr" rtl="0">
              <a:spcBef>
                <a:spcPts val="0"/>
              </a:spcBef>
              <a:spcAft>
                <a:spcPts val="0"/>
              </a:spcAft>
              <a:buNone/>
            </a:pPr>
            <a:r>
              <a:rPr lang="en"/>
              <a:t>Research questions.</a:t>
            </a:r>
            <a:endParaRPr/>
          </a:p>
        </p:txBody>
      </p:sp>
      <p:sp>
        <p:nvSpPr>
          <p:cNvPr id="272" name="Google Shape;272;p4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Shenoda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Project Description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7000"/>
              </a:lnSpc>
              <a:spcBef>
                <a:spcPts val="0"/>
              </a:spcBef>
              <a:spcAft>
                <a:spcPts val="800"/>
              </a:spcAft>
              <a:buNone/>
            </a:pPr>
            <a:r>
              <a:rPr lang="en" sz="2600">
                <a:solidFill>
                  <a:schemeClr val="dk1"/>
                </a:solidFill>
                <a:latin typeface="Calibri"/>
                <a:ea typeface="Calibri"/>
                <a:cs typeface="Calibri"/>
                <a:sym typeface="Calibri"/>
              </a:rPr>
              <a:t>Produce a working prototype and working dataset for the vowels of the American sign language such that a machine learning system can be used to evaluate whether the hand motion is accurate. </a:t>
            </a:r>
            <a:endParaRPr sz="33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Similar projects </a:t>
            </a:r>
            <a:endParaRPr/>
          </a:p>
        </p:txBody>
      </p:sp>
      <p:sp>
        <p:nvSpPr>
          <p:cNvPr id="278" name="Google Shape;278;p42"/>
          <p:cNvSpPr txBox="1">
            <a:spLocks noGrp="1"/>
          </p:cNvSpPr>
          <p:nvPr>
            <p:ph type="body" idx="1"/>
          </p:nvPr>
        </p:nvSpPr>
        <p:spPr>
          <a:xfrm>
            <a:off x="311700" y="1152475"/>
            <a:ext cx="8520600" cy="38016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100000"/>
              <a:buChar char="●"/>
            </a:pPr>
            <a:r>
              <a:rPr lang="en" dirty="0"/>
              <a:t>There are many research projects that had similar goals but used different methodology</a:t>
            </a:r>
            <a:endParaRPr dirty="0"/>
          </a:p>
          <a:p>
            <a:pPr marL="457200" lvl="0" indent="-317182" algn="l" rtl="0">
              <a:spcBef>
                <a:spcPts val="0"/>
              </a:spcBef>
              <a:spcAft>
                <a:spcPts val="0"/>
              </a:spcAft>
              <a:buSzPct val="100000"/>
              <a:buChar char="●"/>
            </a:pPr>
            <a:r>
              <a:rPr lang="en" dirty="0"/>
              <a:t>Accurate and interpretable evaluation of surgical skills from kinematic data using fully convolutional neural networks (Ismail Fawaz et al., 2019)</a:t>
            </a:r>
            <a:endParaRPr dirty="0"/>
          </a:p>
          <a:p>
            <a:pPr marL="457200" lvl="0" indent="-317182" algn="l" rtl="0">
              <a:spcBef>
                <a:spcPts val="0"/>
              </a:spcBef>
              <a:spcAft>
                <a:spcPts val="0"/>
              </a:spcAft>
              <a:buSzPct val="100000"/>
              <a:buChar char="●"/>
            </a:pPr>
            <a:r>
              <a:rPr lang="en" dirty="0"/>
              <a:t>Main differences and similarities to our project </a:t>
            </a:r>
            <a:endParaRPr dirty="0"/>
          </a:p>
          <a:p>
            <a:pPr marL="457200" lvl="0" indent="-317182" algn="l" rtl="0">
              <a:spcBef>
                <a:spcPts val="0"/>
              </a:spcBef>
              <a:spcAft>
                <a:spcPts val="0"/>
              </a:spcAft>
              <a:buSzPct val="100000"/>
              <a:buChar char="●"/>
            </a:pPr>
            <a:r>
              <a:rPr lang="en" dirty="0"/>
              <a:t>The visualization function with 3d heat maps can be a useful addition to our project if feasible</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				</a:t>
            </a:r>
            <a:endParaRPr dirty="0"/>
          </a:p>
        </p:txBody>
      </p:sp>
      <p:pic>
        <p:nvPicPr>
          <p:cNvPr id="279" name="Google Shape;279;p42"/>
          <p:cNvPicPr preferRelativeResize="0"/>
          <p:nvPr/>
        </p:nvPicPr>
        <p:blipFill>
          <a:blip r:embed="rId3">
            <a:alphaModFix/>
          </a:blip>
          <a:stretch>
            <a:fillRect/>
          </a:stretch>
        </p:blipFill>
        <p:spPr>
          <a:xfrm>
            <a:off x="1677250" y="2571700"/>
            <a:ext cx="3772100" cy="2382375"/>
          </a:xfrm>
          <a:prstGeom prst="rect">
            <a:avLst/>
          </a:prstGeom>
          <a:noFill/>
          <a:ln>
            <a:noFill/>
          </a:ln>
        </p:spPr>
      </p:pic>
      <p:sp>
        <p:nvSpPr>
          <p:cNvPr id="3" name="TextBox 2">
            <a:extLst>
              <a:ext uri="{FF2B5EF4-FFF2-40B4-BE49-F238E27FC236}">
                <a16:creationId xmlns:a16="http://schemas.microsoft.com/office/drawing/2014/main" id="{41DD2083-C183-4CD0-AD86-DD60FEECFBC4}"/>
              </a:ext>
            </a:extLst>
          </p:cNvPr>
          <p:cNvSpPr txBox="1"/>
          <p:nvPr/>
        </p:nvSpPr>
        <p:spPr>
          <a:xfrm>
            <a:off x="6779740" y="4781048"/>
            <a:ext cx="2364260" cy="307777"/>
          </a:xfrm>
          <a:prstGeom prst="rect">
            <a:avLst/>
          </a:prstGeom>
          <a:noFill/>
        </p:spPr>
        <p:txBody>
          <a:bodyPr wrap="square" rtlCol="0">
            <a:spAutoFit/>
          </a:bodyPr>
          <a:lstStyle/>
          <a:p>
            <a:r>
              <a:rPr lang="en" dirty="0">
                <a:solidFill>
                  <a:schemeClr val="tx1"/>
                </a:solidFill>
              </a:rPr>
              <a:t> (Ismail Fawaz et al., 2019)</a:t>
            </a:r>
            <a:endParaRPr 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body" idx="1"/>
          </p:nvPr>
        </p:nvSpPr>
        <p:spPr>
          <a:xfrm>
            <a:off x="311700" y="1152400"/>
            <a:ext cx="8520600" cy="378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Evaluation of Surgical Skills during Robotic Surgery by Deep Learning-Based Multiple Surgical Instrument Tracking in Training and Actual Operations (Lee et al., 2020).</a:t>
            </a:r>
            <a:endParaRPr/>
          </a:p>
          <a:p>
            <a:pPr marL="0" marR="0" lvl="0" indent="0" algn="l" rtl="0">
              <a:lnSpc>
                <a:spcPct val="115000"/>
              </a:lnSpc>
              <a:spcBef>
                <a:spcPts val="1200"/>
              </a:spcBef>
              <a:spcAft>
                <a:spcPts val="0"/>
              </a:spcAft>
              <a:buNone/>
            </a:pPr>
            <a:r>
              <a:rPr lang="en"/>
              <a:t>Who's better? Who's best? Pairwise deep ranking for skill determination (Doughty et al., 2018).</a:t>
            </a:r>
            <a:endParaRPr/>
          </a:p>
          <a:p>
            <a:pPr marL="0" marR="0" lvl="0" indent="0" algn="l" rtl="0">
              <a:lnSpc>
                <a:spcPct val="115000"/>
              </a:lnSpc>
              <a:spcBef>
                <a:spcPts val="1200"/>
              </a:spcBef>
              <a:spcAft>
                <a:spcPts val="0"/>
              </a:spcAft>
              <a:buNone/>
            </a:pPr>
            <a:endParaRPr/>
          </a:p>
          <a:p>
            <a:pPr marL="0" marR="0" lvl="0" indent="0" algn="l" rtl="0">
              <a:lnSpc>
                <a:spcPct val="115000"/>
              </a:lnSpc>
              <a:spcBef>
                <a:spcPts val="1200"/>
              </a:spcBef>
              <a:spcAft>
                <a:spcPts val="0"/>
              </a:spcAft>
              <a:buNone/>
            </a:pPr>
            <a:endParaRPr/>
          </a:p>
          <a:p>
            <a:pPr marL="0" lvl="0" indent="0" algn="l" rtl="0">
              <a:spcBef>
                <a:spcPts val="1200"/>
              </a:spcBef>
              <a:spcAft>
                <a:spcPts val="0"/>
              </a:spcAft>
              <a:buNone/>
            </a:pPr>
            <a:r>
              <a:rPr lang="en"/>
              <a:t>                                                                                         (Doughty et al., 2018)</a:t>
            </a:r>
            <a:endParaRPr/>
          </a:p>
          <a:p>
            <a:pPr marL="0" lvl="0" indent="0" algn="l" rtl="0">
              <a:spcBef>
                <a:spcPts val="1200"/>
              </a:spcBef>
              <a:spcAft>
                <a:spcPts val="1200"/>
              </a:spcAft>
              <a:buNone/>
            </a:pPr>
            <a:r>
              <a:rPr lang="en"/>
              <a:t>                                                                                             (Lee et al, 2020)</a:t>
            </a:r>
            <a:endParaRPr/>
          </a:p>
        </p:txBody>
      </p:sp>
      <p:sp>
        <p:nvSpPr>
          <p:cNvPr id="285" name="Google Shape;285;p43"/>
          <p:cNvSpPr txBox="1">
            <a:spLocks noGrp="1"/>
          </p:cNvSpPr>
          <p:nvPr>
            <p:ph type="title"/>
          </p:nvPr>
        </p:nvSpPr>
        <p:spPr>
          <a:xfrm>
            <a:off x="0" y="369102"/>
            <a:ext cx="8832300" cy="78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Similar projects (cont.)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311700" y="21864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questions to answer </a:t>
            </a:r>
            <a:endParaRPr/>
          </a:p>
        </p:txBody>
      </p:sp>
      <p:sp>
        <p:nvSpPr>
          <p:cNvPr id="291" name="Google Shape;291;p44"/>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Using visual classification through 3d CNN deep learning with raw video or image data inputs. How will that be compared to our model that uses kinematic data as inputs in terms of prediction accuracy and computational cost? </a:t>
            </a:r>
            <a:endParaRPr/>
          </a:p>
          <a:p>
            <a:pPr marL="457200" lvl="0" indent="0" algn="l" rtl="0">
              <a:spcBef>
                <a:spcPts val="1200"/>
              </a:spcBef>
              <a:spcAft>
                <a:spcPts val="1200"/>
              </a:spcAft>
              <a:buNone/>
            </a:pPr>
            <a:endParaRPr/>
          </a:p>
        </p:txBody>
      </p:sp>
      <p:pic>
        <p:nvPicPr>
          <p:cNvPr id="292" name="Google Shape;292;p44"/>
          <p:cNvPicPr preferRelativeResize="0"/>
          <p:nvPr/>
        </p:nvPicPr>
        <p:blipFill>
          <a:blip r:embed="rId3">
            <a:alphaModFix/>
          </a:blip>
          <a:stretch>
            <a:fillRect/>
          </a:stretch>
        </p:blipFill>
        <p:spPr>
          <a:xfrm>
            <a:off x="1049625" y="2624275"/>
            <a:ext cx="2808000" cy="1946250"/>
          </a:xfrm>
          <a:prstGeom prst="rect">
            <a:avLst/>
          </a:prstGeom>
          <a:noFill/>
          <a:ln>
            <a:noFill/>
          </a:ln>
        </p:spPr>
      </p:pic>
      <p:pic>
        <p:nvPicPr>
          <p:cNvPr id="293" name="Google Shape;293;p44"/>
          <p:cNvPicPr preferRelativeResize="0"/>
          <p:nvPr/>
        </p:nvPicPr>
        <p:blipFill rotWithShape="1">
          <a:blip r:embed="rId4">
            <a:alphaModFix/>
          </a:blip>
          <a:srcRect l="16245" t="27640" r="11997" b="23228"/>
          <a:stretch/>
        </p:blipFill>
        <p:spPr>
          <a:xfrm>
            <a:off x="5633775" y="2624275"/>
            <a:ext cx="2808000" cy="1946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9" name="Google Shape;299;p45"/>
          <p:cNvSpPr txBox="1">
            <a:spLocks noGrp="1"/>
          </p:cNvSpPr>
          <p:nvPr>
            <p:ph type="body" idx="1"/>
          </p:nvPr>
        </p:nvSpPr>
        <p:spPr>
          <a:xfrm>
            <a:off x="311700" y="1152475"/>
            <a:ext cx="8520600" cy="3867000"/>
          </a:xfrm>
          <a:prstGeom prst="rect">
            <a:avLst/>
          </a:prstGeom>
        </p:spPr>
        <p:txBody>
          <a:bodyPr spcFirstLastPara="1" wrap="square" lIns="91425" tIns="91425" rIns="91425" bIns="91425" anchor="t" anchorCtr="0">
            <a:normAutofit fontScale="92500" lnSpcReduction="10000"/>
          </a:bodyPr>
          <a:lstStyle/>
          <a:p>
            <a:pPr marL="457200" lvl="0" indent="0" algn="l" rtl="0">
              <a:spcBef>
                <a:spcPts val="0"/>
              </a:spcBef>
              <a:spcAft>
                <a:spcPts val="0"/>
              </a:spcAft>
              <a:buNone/>
            </a:pPr>
            <a:r>
              <a:rPr lang="en" dirty="0"/>
              <a:t>2. Can our model work to compare the kinematic data of hand gestures to kinematic data from other objects like endoscopic tools as in JIGSAWS dataset? </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                                                                                                      </a:t>
            </a:r>
            <a:endParaRPr dirty="0"/>
          </a:p>
        </p:txBody>
      </p:sp>
      <p:pic>
        <p:nvPicPr>
          <p:cNvPr id="300" name="Google Shape;300;p45"/>
          <p:cNvPicPr preferRelativeResize="0"/>
          <p:nvPr/>
        </p:nvPicPr>
        <p:blipFill>
          <a:blip r:embed="rId3">
            <a:alphaModFix/>
          </a:blip>
          <a:stretch>
            <a:fillRect/>
          </a:stretch>
        </p:blipFill>
        <p:spPr>
          <a:xfrm>
            <a:off x="811725" y="2571750"/>
            <a:ext cx="2808000" cy="1946250"/>
          </a:xfrm>
          <a:prstGeom prst="rect">
            <a:avLst/>
          </a:prstGeom>
          <a:noFill/>
          <a:ln>
            <a:noFill/>
          </a:ln>
        </p:spPr>
      </p:pic>
      <p:pic>
        <p:nvPicPr>
          <p:cNvPr id="301" name="Google Shape;301;p45"/>
          <p:cNvPicPr preferRelativeResize="0"/>
          <p:nvPr/>
        </p:nvPicPr>
        <p:blipFill>
          <a:blip r:embed="rId4">
            <a:alphaModFix/>
          </a:blip>
          <a:stretch>
            <a:fillRect/>
          </a:stretch>
        </p:blipFill>
        <p:spPr>
          <a:xfrm>
            <a:off x="4879325" y="1890025"/>
            <a:ext cx="2294600" cy="1338825"/>
          </a:xfrm>
          <a:prstGeom prst="rect">
            <a:avLst/>
          </a:prstGeom>
          <a:noFill/>
          <a:ln>
            <a:noFill/>
          </a:ln>
        </p:spPr>
      </p:pic>
      <p:pic>
        <p:nvPicPr>
          <p:cNvPr id="302" name="Google Shape;302;p45"/>
          <p:cNvPicPr preferRelativeResize="0"/>
          <p:nvPr/>
        </p:nvPicPr>
        <p:blipFill>
          <a:blip r:embed="rId5">
            <a:alphaModFix/>
          </a:blip>
          <a:stretch>
            <a:fillRect/>
          </a:stretch>
        </p:blipFill>
        <p:spPr>
          <a:xfrm>
            <a:off x="4879325" y="3228850"/>
            <a:ext cx="2294600" cy="1404825"/>
          </a:xfrm>
          <a:prstGeom prst="rect">
            <a:avLst/>
          </a:prstGeom>
          <a:noFill/>
          <a:ln>
            <a:noFill/>
          </a:ln>
        </p:spPr>
      </p:pic>
      <p:sp>
        <p:nvSpPr>
          <p:cNvPr id="2" name="TextBox 1">
            <a:extLst>
              <a:ext uri="{FF2B5EF4-FFF2-40B4-BE49-F238E27FC236}">
                <a16:creationId xmlns:a16="http://schemas.microsoft.com/office/drawing/2014/main" id="{E1BD2701-A043-4EE7-9A93-3436210E05B7}"/>
              </a:ext>
            </a:extLst>
          </p:cNvPr>
          <p:cNvSpPr txBox="1"/>
          <p:nvPr/>
        </p:nvSpPr>
        <p:spPr>
          <a:xfrm>
            <a:off x="7533503" y="4769363"/>
            <a:ext cx="1576072" cy="307777"/>
          </a:xfrm>
          <a:prstGeom prst="rect">
            <a:avLst/>
          </a:prstGeom>
          <a:noFill/>
        </p:spPr>
        <p:txBody>
          <a:bodyPr wrap="none" rtlCol="0">
            <a:spAutoFit/>
          </a:bodyPr>
          <a:lstStyle/>
          <a:p>
            <a:r>
              <a:rPr lang="en" dirty="0">
                <a:solidFill>
                  <a:schemeClr val="tx1"/>
                </a:solidFill>
              </a:rPr>
              <a:t>(Gao et al., 2014)</a:t>
            </a:r>
            <a:endParaRPr lang="en-U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8" name="Google Shape;30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3. How can simple changes in visual inputs (examples are mirroring of left-handed gestures or using grayscale videos instead of RGB videos) affect the performance of the model? </a:t>
            </a:r>
            <a:endParaRPr/>
          </a:p>
        </p:txBody>
      </p:sp>
      <p:pic>
        <p:nvPicPr>
          <p:cNvPr id="309" name="Google Shape;309;p46"/>
          <p:cNvPicPr preferRelativeResize="0"/>
          <p:nvPr/>
        </p:nvPicPr>
        <p:blipFill>
          <a:blip r:embed="rId3">
            <a:alphaModFix/>
          </a:blip>
          <a:stretch>
            <a:fillRect/>
          </a:stretch>
        </p:blipFill>
        <p:spPr>
          <a:xfrm>
            <a:off x="1242225" y="2622625"/>
            <a:ext cx="2808000" cy="1946250"/>
          </a:xfrm>
          <a:prstGeom prst="rect">
            <a:avLst/>
          </a:prstGeom>
          <a:noFill/>
          <a:ln>
            <a:noFill/>
          </a:ln>
        </p:spPr>
      </p:pic>
      <p:pic>
        <p:nvPicPr>
          <p:cNvPr id="310" name="Google Shape;310;p46"/>
          <p:cNvPicPr preferRelativeResize="0"/>
          <p:nvPr/>
        </p:nvPicPr>
        <p:blipFill>
          <a:blip r:embed="rId3">
            <a:alphaModFix/>
          </a:blip>
          <a:stretch>
            <a:fillRect/>
          </a:stretch>
        </p:blipFill>
        <p:spPr>
          <a:xfrm flipH="1">
            <a:off x="5121950" y="2571750"/>
            <a:ext cx="2808000" cy="1946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16" name="Google Shape;31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277495" algn="l" rtl="0">
              <a:spcBef>
                <a:spcPts val="1200"/>
              </a:spcBef>
              <a:spcAft>
                <a:spcPts val="0"/>
              </a:spcAft>
              <a:buClr>
                <a:schemeClr val="dk1"/>
              </a:buClr>
              <a:buSzPct val="100000"/>
              <a:buChar char="●"/>
            </a:pPr>
            <a:r>
              <a:rPr lang="en" sz="1100" dirty="0">
                <a:solidFill>
                  <a:schemeClr val="dk1"/>
                </a:solidFill>
              </a:rPr>
              <a:t>Alam, M. (2020, December 14). </a:t>
            </a:r>
            <a:r>
              <a:rPr lang="en" sz="1100" i="1" dirty="0">
                <a:solidFill>
                  <a:schemeClr val="dk1"/>
                </a:solidFill>
              </a:rPr>
              <a:t>Data normalization in machine learning</a:t>
            </a:r>
            <a:r>
              <a:rPr lang="en" sz="1100" dirty="0">
                <a:solidFill>
                  <a:schemeClr val="dk1"/>
                </a:solidFill>
              </a:rPr>
              <a:t>. Medium. Retrieved February 13, 2022, from </a:t>
            </a:r>
            <a:r>
              <a:rPr lang="en" sz="1100" u="sng" dirty="0">
                <a:solidFill>
                  <a:schemeClr val="hlink"/>
                </a:solidFill>
                <a:hlinkClick r:id="rId3"/>
              </a:rPr>
              <a:t>https://towardsdatascience.com/data-normalization-in-machine-learning-395fdec69d02</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Doughty, H., Damen, D., &amp; Mayol-Cuevas, W. (2018). Who's better? who's best? pairwise deep ranking for skill determination. Proceedings of the IEEE Conference on Computer Vision and Pattern Recognition, 6057-6066. Retrieved from </a:t>
            </a:r>
            <a:r>
              <a:rPr lang="en" sz="1100" u="sng" dirty="0">
                <a:solidFill>
                  <a:schemeClr val="hlink"/>
                </a:solidFill>
                <a:hlinkClick r:id="rId4"/>
              </a:rPr>
              <a:t>https://openaccess.thecvf.com/content_cvpr_2018/papers/Doughty_Whos_Better_Whos_CVPR_2018_paper.pdf</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Gao Y., Vedula S.,  Reiley C. E, Ahmidi N., Varadarajan B., Lin H. C., Tao L.,  Zappella L. , B ́ejar B. , Yuh D. D., Chen C.,  Vidal R., Khudanpur S. &amp; Hager G.D. (2014). Thee JHU-ISI Gesture and Skill Assessment Working Set (JIGSAWS): A surgical activity dataset for human motion modeling.</a:t>
            </a:r>
            <a:r>
              <a:rPr lang="en" sz="1100" i="1" dirty="0">
                <a:solidFill>
                  <a:schemeClr val="dk1"/>
                </a:solidFill>
              </a:rPr>
              <a:t> Modeling and Monitoring of Computer Assisted Interventions (M2CAI) – MICCAI Workshop</a:t>
            </a:r>
            <a:r>
              <a:rPr lang="en" sz="1100" dirty="0">
                <a:solidFill>
                  <a:schemeClr val="dk1"/>
                </a:solidFill>
              </a:rPr>
              <a:t>. Retrieved from https://cirl.lcsr.jhu.edu/research/hmm/datasets/jigsaws_release/</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Ismail Fawaz, H., Forestier, G., Weber, J. et al.(2019) Accurate and interpretable evaluation of surgical skills from kinematic data using fully convolutional neural networks. Int J CARS 14, 1611–1617 . https://doi.org/10.1007/s11548-019-02039-4</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Kaustubh Sadekar Satya Mallick, Sadekar, K., &amp; Mallick, S. (2021, May 04). Camera calibration using opencv.</a:t>
            </a:r>
            <a:r>
              <a:rPr lang="en" sz="1100" u="sng" dirty="0">
                <a:solidFill>
                  <a:schemeClr val="hlink"/>
                </a:solidFill>
                <a:hlinkClick r:id="rId5"/>
              </a:rPr>
              <a:t>https://learnopencv.com/camera-calibration-using-opencv/</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Lee, D., Yu, H. W., Kwon, H., Kong, H.-J., Lee, K. E., &amp; Kim, H. C. (2020). Evaluation of Surgical Skills during Robotic Surgery by Deep Learning-Based Multiple Surgical Instrument Tracking in Training and Actual Operations. Journal of Clinical Medicine, 9(6), 1964. MDPI AG. Retrieved from http://dx.doi.org/10.3390/jcm9061964</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Lever, J., Krzywinski, M., &amp; Altman, N. (2017, June 29). </a:t>
            </a:r>
            <a:r>
              <a:rPr lang="en" sz="1100" i="1" dirty="0">
                <a:solidFill>
                  <a:schemeClr val="dk1"/>
                </a:solidFill>
              </a:rPr>
              <a:t>Principal component analysis. </a:t>
            </a:r>
            <a:r>
              <a:rPr lang="en" sz="1100" dirty="0">
                <a:solidFill>
                  <a:schemeClr val="dk1"/>
                </a:solidFill>
              </a:rPr>
              <a:t>Nature News. Retrieved February 13, 2022, from </a:t>
            </a:r>
            <a:r>
              <a:rPr lang="en" sz="1100" u="sng" dirty="0">
                <a:solidFill>
                  <a:schemeClr val="hlink"/>
                </a:solidFill>
                <a:hlinkClick r:id="rId6"/>
              </a:rPr>
              <a:t>https://www.nature.com/articles/nmeth.4346</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Mishra, A. (2020, May 28). </a:t>
            </a:r>
            <a:r>
              <a:rPr lang="en" sz="1100" i="1" dirty="0">
                <a:solidFill>
                  <a:schemeClr val="dk1"/>
                </a:solidFill>
              </a:rPr>
              <a:t>Metrics to evaluate your machine learning algorithm. </a:t>
            </a:r>
            <a:r>
              <a:rPr lang="en" sz="1100" dirty="0">
                <a:solidFill>
                  <a:schemeClr val="dk1"/>
                </a:solidFill>
              </a:rPr>
              <a:t>Medium. Retrieved February 13, 2022, from </a:t>
            </a:r>
            <a:r>
              <a:rPr lang="en" sz="1100" u="sng" dirty="0">
                <a:solidFill>
                  <a:schemeClr val="hlink"/>
                </a:solidFill>
                <a:hlinkClick r:id="rId7"/>
              </a:rPr>
              <a:t>https://towardsdatascience.com/metrics-to-evaluate-your-machine-learning-algorithm-f10ba6e38234</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Python Wife.(2021, December 7). Camera calibration in python with opencv. https://pythonwife.com/camera-calibration-in-python-with-opencv/</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TensorFlow. (2022, February 4). </a:t>
            </a:r>
            <a:r>
              <a:rPr lang="en" sz="1100" i="1" dirty="0">
                <a:solidFill>
                  <a:schemeClr val="dk1"/>
                </a:solidFill>
              </a:rPr>
              <a:t>Tf.data: Build tensorflow input pipelines  :   Tensorflow Core</a:t>
            </a:r>
            <a:r>
              <a:rPr lang="en" sz="1100" dirty="0">
                <a:solidFill>
                  <a:schemeClr val="dk1"/>
                </a:solidFill>
              </a:rPr>
              <a:t>. TensorFlow. Retrieved February 11, 2022, from https://www.tensorflow.org/guide/data </a:t>
            </a:r>
            <a:endParaRPr sz="1100" dirty="0">
              <a:solidFill>
                <a:schemeClr val="dk1"/>
              </a:solidFill>
            </a:endParaRPr>
          </a:p>
          <a:p>
            <a:pPr marL="457200" lvl="0" indent="-277495" algn="l" rtl="0">
              <a:spcBef>
                <a:spcPts val="0"/>
              </a:spcBef>
              <a:spcAft>
                <a:spcPts val="0"/>
              </a:spcAft>
              <a:buClr>
                <a:schemeClr val="dk1"/>
              </a:buClr>
              <a:buSzPct val="100000"/>
              <a:buChar char="●"/>
            </a:pPr>
            <a:r>
              <a:rPr lang="en" sz="1100" dirty="0">
                <a:solidFill>
                  <a:schemeClr val="dk1"/>
                </a:solidFill>
              </a:rPr>
              <a:t>Trinh, K., Lisa, Jim, &amp; Jennifer. (2020, December 30). How to improve laptop camera quality (in 2 minutes). https://www.netbooknews.com/tips/how-to-improve-laptop-camera-quality/#:~:text=8%20Things%20You%20Can%20Do%20To%20Improve%20Laptop,laptop%20camera%20video%20settings.%20...%20More%20items...%20</a:t>
            </a:r>
            <a:endParaRPr sz="11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Current Software &amp; Hardware Capabilities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Software</a:t>
            </a: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Paula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 Paula </a:t>
            </a:r>
            <a:endParaRPr/>
          </a:p>
        </p:txBody>
      </p:sp>
      <p:sp>
        <p:nvSpPr>
          <p:cNvPr id="85" name="Google Shape;85;p18"/>
          <p:cNvSpPr txBox="1">
            <a:spLocks noGrp="1"/>
          </p:cNvSpPr>
          <p:nvPr>
            <p:ph type="body" idx="1"/>
          </p:nvPr>
        </p:nvSpPr>
        <p:spPr>
          <a:xfrm>
            <a:off x="311700" y="1152475"/>
            <a:ext cx="5092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Goal: Create a database that will be the “Golden Standard” for each of our identifiers</a:t>
            </a:r>
            <a:endParaRPr b="1"/>
          </a:p>
          <a:p>
            <a:pPr marL="1371600" lvl="1" indent="-317500" algn="l" rtl="0">
              <a:spcBef>
                <a:spcPts val="0"/>
              </a:spcBef>
              <a:spcAft>
                <a:spcPts val="0"/>
              </a:spcAft>
              <a:buSzPts val="1400"/>
              <a:buChar char="○"/>
            </a:pPr>
            <a:r>
              <a:rPr lang="en" b="1"/>
              <a:t>Currently working on “a”</a:t>
            </a:r>
            <a:endParaRPr b="1"/>
          </a:p>
          <a:p>
            <a:pPr marL="9144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Challenge:</a:t>
            </a:r>
            <a:endParaRPr b="1"/>
          </a:p>
          <a:p>
            <a:pPr marL="1371600" lvl="1" indent="-317500" algn="l" rtl="0">
              <a:spcBef>
                <a:spcPts val="0"/>
              </a:spcBef>
              <a:spcAft>
                <a:spcPts val="0"/>
              </a:spcAft>
              <a:buSzPts val="1400"/>
              <a:buChar char="○"/>
            </a:pPr>
            <a:r>
              <a:rPr lang="en" b="1"/>
              <a:t>Large data load </a:t>
            </a:r>
            <a:endParaRPr b="1"/>
          </a:p>
          <a:p>
            <a:pPr marL="1828800" lvl="2" indent="-317500" algn="l" rtl="0">
              <a:spcBef>
                <a:spcPts val="0"/>
              </a:spcBef>
              <a:spcAft>
                <a:spcPts val="0"/>
              </a:spcAft>
              <a:buSzPts val="1400"/>
              <a:buChar char="■"/>
            </a:pPr>
            <a:r>
              <a:rPr lang="en" b="1"/>
              <a:t>Takes a long time</a:t>
            </a:r>
            <a:endParaRPr b="1"/>
          </a:p>
          <a:p>
            <a:pPr marL="1828800" lvl="2" indent="-317500" algn="l" rtl="0">
              <a:spcBef>
                <a:spcPts val="0"/>
              </a:spcBef>
              <a:spcAft>
                <a:spcPts val="0"/>
              </a:spcAft>
              <a:buSzPts val="1400"/>
              <a:buChar char="■"/>
            </a:pPr>
            <a:r>
              <a:rPr lang="en" b="1"/>
              <a:t>Crashes computer   </a:t>
            </a:r>
            <a:endParaRPr b="1"/>
          </a:p>
        </p:txBody>
      </p:sp>
      <p:pic>
        <p:nvPicPr>
          <p:cNvPr id="86" name="Google Shape;86;p18"/>
          <p:cNvPicPr preferRelativeResize="0"/>
          <p:nvPr/>
        </p:nvPicPr>
        <p:blipFill>
          <a:blip r:embed="rId3">
            <a:alphaModFix/>
          </a:blip>
          <a:stretch>
            <a:fillRect/>
          </a:stretch>
        </p:blipFill>
        <p:spPr>
          <a:xfrm>
            <a:off x="5360975" y="1178600"/>
            <a:ext cx="3407400" cy="2786305"/>
          </a:xfrm>
          <a:prstGeom prst="rect">
            <a:avLst/>
          </a:prstGeom>
          <a:noFill/>
          <a:ln>
            <a:noFill/>
          </a:ln>
        </p:spPr>
      </p:pic>
      <p:sp>
        <p:nvSpPr>
          <p:cNvPr id="87" name="Google Shape;87;p18"/>
          <p:cNvSpPr txBox="1"/>
          <p:nvPr/>
        </p:nvSpPr>
        <p:spPr>
          <a:xfrm>
            <a:off x="7060500" y="4743300"/>
            <a:ext cx="208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(TensorFlow, 2022)</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TensorFlow: TensorFlow Input Pipeline</a:t>
            </a:r>
            <a:endParaRPr/>
          </a:p>
        </p:txBody>
      </p:sp>
      <p:sp>
        <p:nvSpPr>
          <p:cNvPr id="93" name="Google Shape;93;p19"/>
          <p:cNvSpPr txBox="1">
            <a:spLocks noGrp="1"/>
          </p:cNvSpPr>
          <p:nvPr>
            <p:ph type="body" idx="1"/>
          </p:nvPr>
        </p:nvSpPr>
        <p:spPr>
          <a:xfrm>
            <a:off x="311700" y="1152475"/>
            <a:ext cx="5120100" cy="371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Benefits:</a:t>
            </a:r>
            <a:endParaRPr b="1"/>
          </a:p>
          <a:p>
            <a:pPr marL="914400" lvl="1" indent="-317500" algn="l" rtl="0">
              <a:spcBef>
                <a:spcPts val="0"/>
              </a:spcBef>
              <a:spcAft>
                <a:spcPts val="0"/>
              </a:spcAft>
              <a:buSzPts val="1400"/>
              <a:buChar char="○"/>
            </a:pPr>
            <a:r>
              <a:rPr lang="en" b="1"/>
              <a:t>Can handle large datasets by the streaming approach</a:t>
            </a:r>
            <a:endParaRPr b="1"/>
          </a:p>
          <a:p>
            <a:pPr marL="1371600" lvl="2" indent="-317500" algn="l" rtl="0">
              <a:spcBef>
                <a:spcPts val="0"/>
              </a:spcBef>
              <a:spcAft>
                <a:spcPts val="0"/>
              </a:spcAft>
              <a:buSzPts val="1400"/>
              <a:buChar char="■"/>
            </a:pPr>
            <a:r>
              <a:rPr lang="en" b="1"/>
              <a:t>Model training by batches</a:t>
            </a:r>
            <a:endParaRPr b="1"/>
          </a:p>
          <a:p>
            <a:pPr marL="914400" lvl="1" indent="-317500" algn="l" rtl="0">
              <a:spcBef>
                <a:spcPts val="0"/>
              </a:spcBef>
              <a:spcAft>
                <a:spcPts val="0"/>
              </a:spcAft>
              <a:buSzPts val="1400"/>
              <a:buChar char="○"/>
            </a:pPr>
            <a:r>
              <a:rPr lang="en" b="1"/>
              <a:t>Can apply transformations to make dataset ready for model training </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Utilize the tf.data API framework</a:t>
            </a:r>
            <a:endParaRPr b="1"/>
          </a:p>
          <a:p>
            <a:pPr marL="457200" lvl="0" indent="-342900" algn="l" rtl="0">
              <a:spcBef>
                <a:spcPts val="0"/>
              </a:spcBef>
              <a:spcAft>
                <a:spcPts val="0"/>
              </a:spcAft>
              <a:buSzPts val="1800"/>
              <a:buChar char="●"/>
            </a:pPr>
            <a:r>
              <a:rPr lang="en" b="1"/>
              <a:t>Utilize tf.data.Dataset as the main class in the framework</a:t>
            </a:r>
            <a:endParaRPr b="1"/>
          </a:p>
          <a:p>
            <a:pPr marL="914400" lvl="1" indent="-317500" algn="l" rtl="0">
              <a:spcBef>
                <a:spcPts val="0"/>
              </a:spcBef>
              <a:spcAft>
                <a:spcPts val="0"/>
              </a:spcAft>
              <a:buSzPts val="1400"/>
              <a:buChar char="○"/>
            </a:pPr>
            <a:r>
              <a:rPr lang="en" b="1"/>
              <a:t>Other classes will be the identifiers </a:t>
            </a:r>
            <a:endParaRPr b="1"/>
          </a:p>
        </p:txBody>
      </p:sp>
      <p:sp>
        <p:nvSpPr>
          <p:cNvPr id="94" name="Google Shape;94;p19"/>
          <p:cNvSpPr txBox="1"/>
          <p:nvPr/>
        </p:nvSpPr>
        <p:spPr>
          <a:xfrm>
            <a:off x="7060500" y="4743300"/>
            <a:ext cx="208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(TensorFlow, 2022)</a:t>
            </a:r>
            <a:endParaRPr>
              <a:solidFill>
                <a:schemeClr val="dk1"/>
              </a:solidFill>
            </a:endParaRPr>
          </a:p>
        </p:txBody>
      </p:sp>
      <p:pic>
        <p:nvPicPr>
          <p:cNvPr id="95" name="Google Shape;95;p19"/>
          <p:cNvPicPr preferRelativeResize="0"/>
          <p:nvPr/>
        </p:nvPicPr>
        <p:blipFill>
          <a:blip r:embed="rId3">
            <a:alphaModFix/>
          </a:blip>
          <a:stretch>
            <a:fillRect/>
          </a:stretch>
        </p:blipFill>
        <p:spPr>
          <a:xfrm>
            <a:off x="5584200" y="1170125"/>
            <a:ext cx="3407402" cy="1916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TensorFlow Input Pipeline - Paula</a:t>
            </a:r>
            <a:endParaRPr/>
          </a:p>
        </p:txBody>
      </p:sp>
      <p:sp>
        <p:nvSpPr>
          <p:cNvPr id="101" name="Google Shape;101;p20"/>
          <p:cNvSpPr/>
          <p:nvPr/>
        </p:nvSpPr>
        <p:spPr>
          <a:xfrm>
            <a:off x="465050" y="1302150"/>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p:nvPr/>
        </p:nvSpPr>
        <p:spPr>
          <a:xfrm>
            <a:off x="507900" y="1525375"/>
            <a:ext cx="1990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Load images from identifier folder (ex. sign_language_a) </a:t>
            </a:r>
            <a:endParaRPr/>
          </a:p>
        </p:txBody>
      </p:sp>
      <p:sp>
        <p:nvSpPr>
          <p:cNvPr id="103" name="Google Shape;103;p20"/>
          <p:cNvSpPr/>
          <p:nvPr/>
        </p:nvSpPr>
        <p:spPr>
          <a:xfrm rot="5400000">
            <a:off x="1245575" y="2790413"/>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465050" y="334267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txBox="1"/>
          <p:nvPr/>
        </p:nvSpPr>
        <p:spPr>
          <a:xfrm>
            <a:off x="524675" y="3516975"/>
            <a:ext cx="19905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Convert image content to numpy array/ extract label from label folder</a:t>
            </a:r>
            <a:endParaRPr/>
          </a:p>
        </p:txBody>
      </p:sp>
      <p:sp>
        <p:nvSpPr>
          <p:cNvPr id="106" name="Google Shape;106;p20"/>
          <p:cNvSpPr/>
          <p:nvPr/>
        </p:nvSpPr>
        <p:spPr>
          <a:xfrm>
            <a:off x="2712363" y="3655325"/>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3322575" y="334267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txBox="1"/>
          <p:nvPr/>
        </p:nvSpPr>
        <p:spPr>
          <a:xfrm>
            <a:off x="3688950" y="3732525"/>
            <a:ext cx="153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Scale (normalize the data)</a:t>
            </a:r>
            <a:endParaRPr/>
          </a:p>
        </p:txBody>
      </p:sp>
      <p:sp>
        <p:nvSpPr>
          <p:cNvPr id="109" name="Google Shape;109;p20"/>
          <p:cNvSpPr/>
          <p:nvPr/>
        </p:nvSpPr>
        <p:spPr>
          <a:xfrm rot="-5400000">
            <a:off x="4183807" y="2814550"/>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309275" y="135042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3632975" y="1740275"/>
            <a:ext cx="153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tf.dataset Creation</a:t>
            </a:r>
            <a:endParaRPr/>
          </a:p>
        </p:txBody>
      </p:sp>
      <p:sp>
        <p:nvSpPr>
          <p:cNvPr id="112" name="Google Shape;112;p20"/>
          <p:cNvSpPr/>
          <p:nvPr/>
        </p:nvSpPr>
        <p:spPr>
          <a:xfrm>
            <a:off x="5562088" y="1770150"/>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6242700" y="135042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p:nvPr/>
        </p:nvSpPr>
        <p:spPr>
          <a:xfrm>
            <a:off x="6442650" y="1632425"/>
            <a:ext cx="1785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Train the model</a:t>
            </a:r>
            <a:endParaRPr/>
          </a:p>
          <a:p>
            <a:pPr marL="0" lvl="0" indent="0" algn="ctr" rtl="0">
              <a:spcBef>
                <a:spcPts val="0"/>
              </a:spcBef>
              <a:spcAft>
                <a:spcPts val="0"/>
              </a:spcAft>
              <a:buNone/>
            </a:pPr>
            <a:r>
              <a:rPr lang="en"/>
              <a:t>ex: model.fit(tf.dataset)</a:t>
            </a:r>
            <a:endParaRPr/>
          </a:p>
        </p:txBody>
      </p:sp>
      <p:sp>
        <p:nvSpPr>
          <p:cNvPr id="115" name="Google Shape;115;p20"/>
          <p:cNvSpPr txBox="1"/>
          <p:nvPr/>
        </p:nvSpPr>
        <p:spPr>
          <a:xfrm>
            <a:off x="7060500" y="4743300"/>
            <a:ext cx="208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(TensorFlow, 2022)</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 Gesture Recognition - Tiffany</a:t>
            </a:r>
            <a:endParaRPr/>
          </a:p>
        </p:txBody>
      </p:sp>
      <p:sp>
        <p:nvSpPr>
          <p:cNvPr id="121" name="Google Shape;121;p21"/>
          <p:cNvSpPr/>
          <p:nvPr/>
        </p:nvSpPr>
        <p:spPr>
          <a:xfrm>
            <a:off x="142750" y="201342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261800" y="2236650"/>
            <a:ext cx="1990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Read in Created  Model (ex. sign_language_a-z) </a:t>
            </a:r>
            <a:endParaRPr/>
          </a:p>
        </p:txBody>
      </p:sp>
      <p:sp>
        <p:nvSpPr>
          <p:cNvPr id="123" name="Google Shape;123;p21"/>
          <p:cNvSpPr/>
          <p:nvPr/>
        </p:nvSpPr>
        <p:spPr>
          <a:xfrm>
            <a:off x="3474975" y="113487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txBox="1"/>
          <p:nvPr/>
        </p:nvSpPr>
        <p:spPr>
          <a:xfrm>
            <a:off x="3572625" y="1524725"/>
            <a:ext cx="199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extract data from live hand gesture</a:t>
            </a:r>
            <a:endParaRPr/>
          </a:p>
        </p:txBody>
      </p:sp>
      <p:sp>
        <p:nvSpPr>
          <p:cNvPr id="125" name="Google Shape;125;p21"/>
          <p:cNvSpPr/>
          <p:nvPr/>
        </p:nvSpPr>
        <p:spPr>
          <a:xfrm>
            <a:off x="2384888" y="2553525"/>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3474975" y="3126725"/>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p:nvPr/>
        </p:nvSpPr>
        <p:spPr>
          <a:xfrm>
            <a:off x="3841350" y="3516575"/>
            <a:ext cx="153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Predict the motions</a:t>
            </a:r>
            <a:endParaRPr/>
          </a:p>
        </p:txBody>
      </p:sp>
      <p:sp>
        <p:nvSpPr>
          <p:cNvPr id="128" name="Google Shape;128;p21"/>
          <p:cNvSpPr/>
          <p:nvPr/>
        </p:nvSpPr>
        <p:spPr>
          <a:xfrm>
            <a:off x="6776100" y="2085513"/>
            <a:ext cx="2185800" cy="1395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txBox="1"/>
          <p:nvPr/>
        </p:nvSpPr>
        <p:spPr>
          <a:xfrm>
            <a:off x="7134075" y="2436225"/>
            <a:ext cx="153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Output Prediction</a:t>
            </a:r>
            <a:endParaRPr/>
          </a:p>
        </p:txBody>
      </p:sp>
      <p:sp>
        <p:nvSpPr>
          <p:cNvPr id="130" name="Google Shape;130;p21"/>
          <p:cNvSpPr txBox="1"/>
          <p:nvPr/>
        </p:nvSpPr>
        <p:spPr>
          <a:xfrm>
            <a:off x="6899850" y="1632425"/>
            <a:ext cx="17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1" name="Google Shape;131;p21"/>
          <p:cNvSpPr txBox="1"/>
          <p:nvPr/>
        </p:nvSpPr>
        <p:spPr>
          <a:xfrm>
            <a:off x="7060500" y="4743300"/>
            <a:ext cx="208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(TensorFlow, 2022)</a:t>
            </a:r>
            <a:endParaRPr>
              <a:solidFill>
                <a:schemeClr val="dk1"/>
              </a:solidFill>
            </a:endParaRPr>
          </a:p>
        </p:txBody>
      </p:sp>
      <p:sp>
        <p:nvSpPr>
          <p:cNvPr id="132" name="Google Shape;132;p21"/>
          <p:cNvSpPr/>
          <p:nvPr/>
        </p:nvSpPr>
        <p:spPr>
          <a:xfrm rot="10800000">
            <a:off x="3023250" y="1510525"/>
            <a:ext cx="428400" cy="2428200"/>
          </a:xfrm>
          <a:prstGeom prst="curvedLef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5697850" y="1632425"/>
            <a:ext cx="423000" cy="2360700"/>
          </a:xfrm>
          <a:prstGeom prst="curvedLef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6212213" y="2553525"/>
            <a:ext cx="548700" cy="4593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2098</Words>
  <Application>Microsoft Office PowerPoint</Application>
  <PresentationFormat>On-screen Show (16:9)</PresentationFormat>
  <Paragraphs>237</Paragraphs>
  <Slides>35</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Simple Dark</vt:lpstr>
      <vt:lpstr>Status Update: Model Hand Pose Prediction</vt:lpstr>
      <vt:lpstr>Outline</vt:lpstr>
      <vt:lpstr>Project Description</vt:lpstr>
      <vt:lpstr>Current Software &amp; Hardware Capabilities</vt:lpstr>
      <vt:lpstr>Software</vt:lpstr>
      <vt:lpstr>Python - Paula </vt:lpstr>
      <vt:lpstr>TensorFlow: TensorFlow Input Pipeline</vt:lpstr>
      <vt:lpstr>TensorFlow Input Pipeline - Paula</vt:lpstr>
      <vt:lpstr>Hand Gesture Recognition - Tiffany</vt:lpstr>
      <vt:lpstr>Initial Testing</vt:lpstr>
      <vt:lpstr>Hardware</vt:lpstr>
      <vt:lpstr>Limitations - No External Funding </vt:lpstr>
      <vt:lpstr>Processing Computer Option</vt:lpstr>
      <vt:lpstr>Camera Options</vt:lpstr>
      <vt:lpstr>Camera Calibration &amp; Optimization                Sheida             </vt:lpstr>
      <vt:lpstr> Camera calibration  Goal:  To determine the intrinsic and extrinsic parameters           of a camera and remove camera distortions.  Prerequisite  Python OpenCV NumPy  Challenges  Instrumental capacity Time limitation Coding skill                                                                                                                                         (Python Wife, 2021) </vt:lpstr>
      <vt:lpstr>Camera Calibration Steps</vt:lpstr>
      <vt:lpstr>Camera optimization:           A process that used to improve quality of live images.​   Improving Camera Quality by (Trinh,2020):​  Use an external webcam​  Adjust the camera setting​  Adjust the light and background​  Use a PC with enough free space  Use image optimizer software                                                                                                                                                                                                                                                                                                                                                      </vt:lpstr>
      <vt:lpstr>Eliminating Environmental Distortions (John)</vt:lpstr>
      <vt:lpstr>Problems/Solutions</vt:lpstr>
      <vt:lpstr>Watershed Algorithm </vt:lpstr>
      <vt:lpstr>Application of Watershed Algorithm</vt:lpstr>
      <vt:lpstr>Palm Detection Model</vt:lpstr>
      <vt:lpstr>Application of Palm Detection Model</vt:lpstr>
      <vt:lpstr>Analysis</vt:lpstr>
      <vt:lpstr>Principal Component Analysis (PCA)</vt:lpstr>
      <vt:lpstr>Data Normalization</vt:lpstr>
      <vt:lpstr>Accuracy Analysis </vt:lpstr>
      <vt:lpstr>Similar projects &amp;  Research questions.</vt:lpstr>
      <vt:lpstr>Similar projects </vt:lpstr>
      <vt:lpstr>Similar projects (cont.) </vt:lpstr>
      <vt:lpstr>More questions to answer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 Model Hand Pose Prediction</dc:title>
  <cp:lastModifiedBy>Jeni Tran</cp:lastModifiedBy>
  <cp:revision>1</cp:revision>
  <dcterms:modified xsi:type="dcterms:W3CDTF">2022-02-14T15:30:24Z</dcterms:modified>
</cp:coreProperties>
</file>