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3" r:id="rId3"/>
    <p:sldId id="272" r:id="rId4"/>
    <p:sldId id="270" r:id="rId5"/>
    <p:sldId id="279" r:id="rId6"/>
    <p:sldId id="281" r:id="rId7"/>
    <p:sldId id="275" r:id="rId8"/>
    <p:sldId id="276" r:id="rId9"/>
    <p:sldId id="264" r:id="rId10"/>
    <p:sldId id="261" r:id="rId11"/>
    <p:sldId id="260" r:id="rId12"/>
    <p:sldId id="277" r:id="rId13"/>
    <p:sldId id="269" r:id="rId14"/>
    <p:sldId id="262" r:id="rId15"/>
    <p:sldId id="263" r:id="rId16"/>
    <p:sldId id="266" r:id="rId17"/>
    <p:sldId id="265" r:id="rId18"/>
    <p:sldId id="259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203E0B9-E81C-7556-6662-62517A145205}" name="Janice Yan" initials="JY" userId="ec05542259f402c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A460"/>
    <a:srgbClr val="00688B"/>
    <a:srgbClr val="FFFFFF"/>
    <a:srgbClr val="BFE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96EFD-3DA0-5946-7415-AAB59313D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DEFD2-324C-81BE-4040-75058526C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CF350-7BE1-F1B9-1B01-99AB2758F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2023-01-29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D97CF-EE17-DE52-42FE-048AF730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FC8DB-245F-06EC-DFDA-88589842C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966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0471-27FB-5767-1FE4-7D1A0327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65220A-212B-F7BF-CA1E-6F56AF2C9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EFB14-31DD-7021-44B9-1C0320F21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2023-01-29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BD68A-5578-B6AF-43D9-9A94EC848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9C2F-E405-8D19-BF38-D6D3DB81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291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B16AA4-0175-F8A8-A51A-4E1F3CFD9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09AF1-1434-BAB5-ED72-F65FEE04B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555E9-BE78-F71D-A807-562AE210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2023-01-29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AF394-508E-14D5-D684-5A76A1A50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62FBE-0CBD-471A-C79C-B0D690169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486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4BEE9-9CFE-EF14-B3EE-DE9C5AC45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920C-9F45-5A43-EE9C-6AB099E13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C2DA4-F991-061B-FCDD-8DC3F8019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2023-01-29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8CA9E-351C-9991-8528-748BF72E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EA9C5-5A1F-B3FC-6109-3C6D63CCE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407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70BA7-E456-95E3-6345-E5AAB403F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6328F-258B-4B1A-4CF6-843001164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22B05-581D-4446-71E4-5BF048FF7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2023-01-29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CE591-1397-DF1F-91A6-3923EC916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26535-73B3-8369-B92F-C18FC894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6930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1ACC-6EA8-DD73-ABAD-7198F2890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3EC60-717C-1E67-0E7A-E60227A62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75014-8DC2-CC61-38F3-F76A476D7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D39DC-F6A0-1BA5-0785-10FCCE6A3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2023-01-29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D903B-688B-B0FD-06F3-86E92BA67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18A8F-A00B-5A60-7A98-08362C13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249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C81D-9AFB-8528-E9F2-69E211491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0F5FA-AB31-6FBE-E540-A0FC4E348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3D893-12EC-1CA9-FC59-A20799A79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9EACB-AB0A-087E-229A-CC858C786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FE426D-2AC0-554C-FC52-3BCBE8B7D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56D5B9-CE5E-5482-6E13-1F646B61F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2023-01-29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3C60C5-6EBE-ABAD-72ED-83B052A52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1DB971-6C9F-37F6-A391-D265B6CF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41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6DD7-6278-1F5B-7F2A-8001CFFC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2703CF-0D5B-AE02-8155-711026A6A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2023-01-29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A4452B-7E6B-DB60-426C-BC11BB55A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1DF10-4512-3039-B3AB-ED3D572B0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223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5A8F6E-1ABE-46A4-929F-8CD914779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2023-01-29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D1E4B-5343-6E02-02AC-9A560CE8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DDAB1-5A07-A9F9-87FD-CAD36F461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116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44ED8-6C13-EE4D-3D18-33203E51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09A6F-1537-2E48-43F3-A838136E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4FA74-0FAF-6F4B-BB65-5AB37692E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CA0C7-AD01-CC7E-0440-1AB4568F4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2023-01-29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3F248-6ECE-EED2-7EE9-1F01A3C39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D7479-6248-B6FA-99F8-73D80C33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0292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E533-9778-9A6F-B863-ED4C4AB0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BB8C3-B703-7C38-A9ED-853FF9B65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3FA2A-9F8C-F556-DCC0-F7ED1A215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896B-C9CD-26C2-E387-247BA0E7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2023-01-29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2CD0B-EC77-D61F-8907-EDE2BA572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6C236-1995-DE36-F8D8-955E2D24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94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44199-FAA6-D70E-63D6-FAE7B492B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DF03E-B59E-37F4-F70F-58710A354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87D70-A3CB-EDC7-CD46-A595147FA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1FE93-40E5-4B90-8B3A-E7F187B3D00B}" type="datetimeFigureOut">
              <a:rPr lang="en-CA" smtClean="0"/>
              <a:t>2023-01-29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277BF-2B44-DB1F-C6B2-3F67FEB89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70024-C3A6-09B8-FB3C-A0A472881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355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2A3398A-145A-DDC7-8DE3-3E4AA9961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236" y="847725"/>
            <a:ext cx="4827620" cy="445421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E927B0E-0AE7-CAB1-A8C6-702B9DBD9523}"/>
              </a:ext>
            </a:extLst>
          </p:cNvPr>
          <p:cNvGrpSpPr/>
          <p:nvPr/>
        </p:nvGrpSpPr>
        <p:grpSpPr>
          <a:xfrm>
            <a:off x="9677847" y="129451"/>
            <a:ext cx="2514153" cy="1399829"/>
            <a:chOff x="6923562" y="2710726"/>
            <a:chExt cx="2514153" cy="139982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C69DA33-009E-E13C-CEE7-A048EDDA38F3}"/>
                </a:ext>
              </a:extLst>
            </p:cNvPr>
            <p:cNvSpPr/>
            <p:nvPr/>
          </p:nvSpPr>
          <p:spPr>
            <a:xfrm>
              <a:off x="6923562" y="2745610"/>
              <a:ext cx="399011" cy="371302"/>
            </a:xfrm>
            <a:prstGeom prst="ellipse">
              <a:avLst/>
            </a:prstGeom>
            <a:solidFill>
              <a:srgbClr val="BFE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6818D10-5A9A-E170-132C-FB324465B5DD}"/>
                </a:ext>
              </a:extLst>
            </p:cNvPr>
            <p:cNvSpPr/>
            <p:nvPr/>
          </p:nvSpPr>
          <p:spPr>
            <a:xfrm>
              <a:off x="6923562" y="3243349"/>
              <a:ext cx="399011" cy="371302"/>
            </a:xfrm>
            <a:prstGeom prst="ellipse">
              <a:avLst/>
            </a:prstGeom>
            <a:solidFill>
              <a:srgbClr val="00688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31C986E-8417-2EBA-AAA6-AFA7F0EB1999}"/>
                </a:ext>
              </a:extLst>
            </p:cNvPr>
            <p:cNvSpPr/>
            <p:nvPr/>
          </p:nvSpPr>
          <p:spPr>
            <a:xfrm>
              <a:off x="6923563" y="3738688"/>
              <a:ext cx="399011" cy="371302"/>
            </a:xfrm>
            <a:prstGeom prst="ellipse">
              <a:avLst/>
            </a:prstGeom>
            <a:solidFill>
              <a:srgbClr val="F4A4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167354-EFEA-3135-DCA2-7F95F1C2D824}"/>
                </a:ext>
              </a:extLst>
            </p:cNvPr>
            <p:cNvSpPr txBox="1"/>
            <p:nvPr/>
          </p:nvSpPr>
          <p:spPr>
            <a:xfrm>
              <a:off x="7322573" y="2710726"/>
              <a:ext cx="1690926" cy="406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Isolated male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31FEB9-1B54-2CCD-91C8-E59544101825}"/>
                </a:ext>
              </a:extLst>
            </p:cNvPr>
            <p:cNvSpPr txBox="1"/>
            <p:nvPr/>
          </p:nvSpPr>
          <p:spPr>
            <a:xfrm>
              <a:off x="7322572" y="3204309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Experienced male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88A3F6-40D0-0B85-5211-15B10B5314E9}"/>
                </a:ext>
              </a:extLst>
            </p:cNvPr>
            <p:cNvSpPr txBox="1"/>
            <p:nvPr/>
          </p:nvSpPr>
          <p:spPr>
            <a:xfrm>
              <a:off x="7322572" y="3710445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Female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85AF44C-119B-2ED6-E94D-27036B7A293A}"/>
              </a:ext>
            </a:extLst>
          </p:cNvPr>
          <p:cNvSpPr txBox="1"/>
          <p:nvPr/>
        </p:nvSpPr>
        <p:spPr>
          <a:xfrm>
            <a:off x="176712" y="199998"/>
            <a:ext cx="701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Replicate 1 networks (all days)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B43D55-F2CE-212D-3A8E-39EEBE37CA31}"/>
              </a:ext>
            </a:extLst>
          </p:cNvPr>
          <p:cNvSpPr txBox="1"/>
          <p:nvPr/>
        </p:nvSpPr>
        <p:spPr>
          <a:xfrm>
            <a:off x="728502" y="5499468"/>
            <a:ext cx="3953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Directed </a:t>
            </a:r>
            <a:r>
              <a:rPr lang="en-CA" sz="2400" b="1" dirty="0"/>
              <a:t>mount</a:t>
            </a:r>
            <a:r>
              <a:rPr lang="en-CA" sz="2400" dirty="0"/>
              <a:t> network </a:t>
            </a:r>
            <a:br>
              <a:rPr lang="en-CA" sz="2400" dirty="0"/>
            </a:br>
            <a:r>
              <a:rPr lang="en-CA" sz="2000" dirty="0"/>
              <a:t>Node size: Out-strength for males; </a:t>
            </a:r>
          </a:p>
          <a:p>
            <a:r>
              <a:rPr lang="en-CA" sz="2000" dirty="0"/>
              <a:t>                    Constant for females</a:t>
            </a:r>
            <a:endParaRPr lang="en-CA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F52028-0B95-23CE-6A64-A2FFE254F4FD}"/>
              </a:ext>
            </a:extLst>
          </p:cNvPr>
          <p:cNvSpPr txBox="1"/>
          <p:nvPr/>
        </p:nvSpPr>
        <p:spPr>
          <a:xfrm>
            <a:off x="5481493" y="5480632"/>
            <a:ext cx="44205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Directed </a:t>
            </a:r>
            <a:r>
              <a:rPr lang="en-CA" sz="2400" b="1" dirty="0"/>
              <a:t>insemination</a:t>
            </a:r>
            <a:r>
              <a:rPr lang="en-CA" sz="2400" dirty="0"/>
              <a:t> network </a:t>
            </a:r>
            <a:br>
              <a:rPr lang="en-CA" sz="2400" dirty="0"/>
            </a:br>
            <a:r>
              <a:rPr lang="en-CA" sz="2000" dirty="0"/>
              <a:t>Node size: Out-strength for males;</a:t>
            </a:r>
            <a:br>
              <a:rPr lang="en-CA" sz="2000" dirty="0"/>
            </a:br>
            <a:r>
              <a:rPr lang="en-CA" sz="2000" dirty="0"/>
              <a:t>	    In-strength for females</a:t>
            </a:r>
            <a:endParaRPr lang="en-CA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93D6B8-20A8-E5AB-7E0B-DC7463834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25" y="804253"/>
            <a:ext cx="4420501" cy="467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442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8F948C-4C16-4068-32E9-BE7B50FA453E}"/>
              </a:ext>
            </a:extLst>
          </p:cNvPr>
          <p:cNvSpPr txBox="1"/>
          <p:nvPr/>
        </p:nvSpPr>
        <p:spPr>
          <a:xfrm>
            <a:off x="242614" y="191982"/>
            <a:ext cx="11706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Proportion of mounts directed at females where females tried to evade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33DFC-7A7B-A8E2-9082-A54B40A82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32" y="936243"/>
            <a:ext cx="5767768" cy="579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85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3D35964-B879-29E0-A265-ACDDA2AE1440}"/>
              </a:ext>
            </a:extLst>
          </p:cNvPr>
          <p:cNvSpPr txBox="1"/>
          <p:nvPr/>
        </p:nvSpPr>
        <p:spPr>
          <a:xfrm>
            <a:off x="242614" y="191982"/>
            <a:ext cx="11706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Proportion of mounts where females attempted to avoid that were successful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DA2BCC-437C-349B-A5D7-5EE3198D5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284" y="802896"/>
            <a:ext cx="5783205" cy="581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799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BCA0E6-712E-0FBF-FCC9-EC6D2E85E2DD}"/>
              </a:ext>
            </a:extLst>
          </p:cNvPr>
          <p:cNvSpPr txBox="1"/>
          <p:nvPr/>
        </p:nvSpPr>
        <p:spPr>
          <a:xfrm>
            <a:off x="242614" y="202614"/>
            <a:ext cx="11706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Proportion of mounts directed at females that were evaded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814A7C-A0FA-AB44-9AD6-F80479994A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5"/>
          <a:stretch/>
        </p:blipFill>
        <p:spPr>
          <a:xfrm>
            <a:off x="2846760" y="927652"/>
            <a:ext cx="6078578" cy="546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22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5D9475-3FA1-5658-49D0-90EE0465472B}"/>
              </a:ext>
            </a:extLst>
          </p:cNvPr>
          <p:cNvSpPr txBox="1"/>
          <p:nvPr/>
        </p:nvSpPr>
        <p:spPr>
          <a:xfrm>
            <a:off x="242614" y="191982"/>
            <a:ext cx="11706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Proportion of mounts aborted where males had the choice to abort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6FA5CC-BD46-FBD3-E84A-71FB160FE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666" y="826696"/>
            <a:ext cx="6449970" cy="58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82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528861-0873-5C1D-F48A-A4D17DFEB931}"/>
              </a:ext>
            </a:extLst>
          </p:cNvPr>
          <p:cNvSpPr txBox="1"/>
          <p:nvPr/>
        </p:nvSpPr>
        <p:spPr>
          <a:xfrm>
            <a:off x="242614" y="191982"/>
            <a:ext cx="11706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Proportion of all mounts that resulted in insemination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E11C09-D1FE-E5CE-5CBF-E6214F51F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743" y="715202"/>
            <a:ext cx="6576878" cy="595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84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0F8BF1-F2AC-921A-D83F-C74C126D9D47}"/>
              </a:ext>
            </a:extLst>
          </p:cNvPr>
          <p:cNvSpPr txBox="1"/>
          <p:nvPr/>
        </p:nvSpPr>
        <p:spPr>
          <a:xfrm>
            <a:off x="242614" y="191982"/>
            <a:ext cx="11706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Proportion of mounts directed at females that resulted in insemination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465CAF-441C-E912-C998-30D604665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368" y="715202"/>
            <a:ext cx="6688458" cy="603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00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430CE5-24B2-8E4C-5574-342BE3E5C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94" y="1123635"/>
            <a:ext cx="4652997" cy="44672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6C4D4B-A587-9F90-72AE-DC1D5062D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289" y="1811147"/>
            <a:ext cx="3449922" cy="376197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D07B1E5-C7AE-FE7D-D55E-9447E60C7094}"/>
              </a:ext>
            </a:extLst>
          </p:cNvPr>
          <p:cNvGrpSpPr/>
          <p:nvPr/>
        </p:nvGrpSpPr>
        <p:grpSpPr>
          <a:xfrm>
            <a:off x="9547187" y="3173708"/>
            <a:ext cx="2514153" cy="1399829"/>
            <a:chOff x="6923562" y="2710726"/>
            <a:chExt cx="2514153" cy="139982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6A8604F-A721-41AD-F685-5ACC9579F866}"/>
                </a:ext>
              </a:extLst>
            </p:cNvPr>
            <p:cNvSpPr/>
            <p:nvPr/>
          </p:nvSpPr>
          <p:spPr>
            <a:xfrm>
              <a:off x="6923562" y="2745610"/>
              <a:ext cx="399011" cy="371302"/>
            </a:xfrm>
            <a:prstGeom prst="ellipse">
              <a:avLst/>
            </a:prstGeom>
            <a:solidFill>
              <a:srgbClr val="BFE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9A493D1-3A40-A4F9-0FB1-953857B2B0A2}"/>
                </a:ext>
              </a:extLst>
            </p:cNvPr>
            <p:cNvSpPr/>
            <p:nvPr/>
          </p:nvSpPr>
          <p:spPr>
            <a:xfrm>
              <a:off x="6923562" y="3243349"/>
              <a:ext cx="399011" cy="371302"/>
            </a:xfrm>
            <a:prstGeom prst="ellipse">
              <a:avLst/>
            </a:prstGeom>
            <a:solidFill>
              <a:srgbClr val="00688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C9069AE-6742-751C-CD54-A649EB36238D}"/>
                </a:ext>
              </a:extLst>
            </p:cNvPr>
            <p:cNvSpPr/>
            <p:nvPr/>
          </p:nvSpPr>
          <p:spPr>
            <a:xfrm>
              <a:off x="6923563" y="3738688"/>
              <a:ext cx="399011" cy="371302"/>
            </a:xfrm>
            <a:prstGeom prst="ellipse">
              <a:avLst/>
            </a:prstGeom>
            <a:solidFill>
              <a:srgbClr val="F4A4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39FA792-51A5-544B-FE8C-0EE5EB8ABB24}"/>
                </a:ext>
              </a:extLst>
            </p:cNvPr>
            <p:cNvSpPr txBox="1"/>
            <p:nvPr/>
          </p:nvSpPr>
          <p:spPr>
            <a:xfrm>
              <a:off x="7322573" y="2710726"/>
              <a:ext cx="1690926" cy="406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Isolated male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C44C39-68A5-AF2D-B639-DCA4D6BDF57F}"/>
                </a:ext>
              </a:extLst>
            </p:cNvPr>
            <p:cNvSpPr txBox="1"/>
            <p:nvPr/>
          </p:nvSpPr>
          <p:spPr>
            <a:xfrm>
              <a:off x="7322572" y="3204309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Experienced male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754821-ACD4-BEE2-478B-1E4D648CE67D}"/>
                </a:ext>
              </a:extLst>
            </p:cNvPr>
            <p:cNvSpPr txBox="1"/>
            <p:nvPr/>
          </p:nvSpPr>
          <p:spPr>
            <a:xfrm>
              <a:off x="7322572" y="3710445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Female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3856A0F-A596-4412-2DB4-FADB84E27ECA}"/>
              </a:ext>
            </a:extLst>
          </p:cNvPr>
          <p:cNvSpPr txBox="1"/>
          <p:nvPr/>
        </p:nvSpPr>
        <p:spPr>
          <a:xfrm>
            <a:off x="176712" y="199998"/>
            <a:ext cx="701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Replicate 1 mount networks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D3207C-51B6-1942-409F-972AE966AF75}"/>
              </a:ext>
            </a:extLst>
          </p:cNvPr>
          <p:cNvSpPr txBox="1"/>
          <p:nvPr/>
        </p:nvSpPr>
        <p:spPr>
          <a:xfrm>
            <a:off x="264079" y="1306270"/>
            <a:ext cx="1260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Day 1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74229D-136D-DBC8-7B07-8BAD4E699B5F}"/>
              </a:ext>
            </a:extLst>
          </p:cNvPr>
          <p:cNvSpPr txBox="1"/>
          <p:nvPr/>
        </p:nvSpPr>
        <p:spPr>
          <a:xfrm>
            <a:off x="5241250" y="1299992"/>
            <a:ext cx="1260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Day 2 </a:t>
            </a:r>
          </a:p>
        </p:txBody>
      </p:sp>
    </p:spTree>
    <p:extLst>
      <p:ext uri="{BB962C8B-B14F-4D97-AF65-F5344CB8AC3E}">
        <p14:creationId xmlns:p14="http://schemas.microsoft.com/office/powerpoint/2010/main" val="3449242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136514-2922-3247-21B6-2A1E441DB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59" y="1372689"/>
            <a:ext cx="4781585" cy="46672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F798D7-48EE-9DD5-DA19-9D1F5A2E2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462" y="2462428"/>
            <a:ext cx="2559332" cy="240972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FA358DF-93A2-D844-1B0F-4DF54648E94C}"/>
              </a:ext>
            </a:extLst>
          </p:cNvPr>
          <p:cNvGrpSpPr/>
          <p:nvPr/>
        </p:nvGrpSpPr>
        <p:grpSpPr>
          <a:xfrm>
            <a:off x="9547187" y="3173708"/>
            <a:ext cx="2514153" cy="1399829"/>
            <a:chOff x="6923562" y="2710726"/>
            <a:chExt cx="2514153" cy="139982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0A432AF-9524-9365-0A8A-311CC1A121EE}"/>
                </a:ext>
              </a:extLst>
            </p:cNvPr>
            <p:cNvSpPr/>
            <p:nvPr/>
          </p:nvSpPr>
          <p:spPr>
            <a:xfrm>
              <a:off x="6923562" y="2745610"/>
              <a:ext cx="399011" cy="371302"/>
            </a:xfrm>
            <a:prstGeom prst="ellipse">
              <a:avLst/>
            </a:prstGeom>
            <a:solidFill>
              <a:srgbClr val="BFE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C30299D-9A04-9569-057A-AD1F39CA9C86}"/>
                </a:ext>
              </a:extLst>
            </p:cNvPr>
            <p:cNvSpPr/>
            <p:nvPr/>
          </p:nvSpPr>
          <p:spPr>
            <a:xfrm>
              <a:off x="6923562" y="3243349"/>
              <a:ext cx="399011" cy="371302"/>
            </a:xfrm>
            <a:prstGeom prst="ellipse">
              <a:avLst/>
            </a:prstGeom>
            <a:solidFill>
              <a:srgbClr val="00688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CEE1AB3-1614-D5CB-A8F2-B1E9B91B8671}"/>
                </a:ext>
              </a:extLst>
            </p:cNvPr>
            <p:cNvSpPr/>
            <p:nvPr/>
          </p:nvSpPr>
          <p:spPr>
            <a:xfrm>
              <a:off x="6923563" y="3738688"/>
              <a:ext cx="399011" cy="371302"/>
            </a:xfrm>
            <a:prstGeom prst="ellipse">
              <a:avLst/>
            </a:prstGeom>
            <a:solidFill>
              <a:srgbClr val="F4A4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AD4A4A-8E8A-0E5C-8812-6FA319C96755}"/>
                </a:ext>
              </a:extLst>
            </p:cNvPr>
            <p:cNvSpPr txBox="1"/>
            <p:nvPr/>
          </p:nvSpPr>
          <p:spPr>
            <a:xfrm>
              <a:off x="7322573" y="2710726"/>
              <a:ext cx="1690926" cy="406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Isolated male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DE6827A-8483-2A5D-6174-604ED3D6B992}"/>
                </a:ext>
              </a:extLst>
            </p:cNvPr>
            <p:cNvSpPr txBox="1"/>
            <p:nvPr/>
          </p:nvSpPr>
          <p:spPr>
            <a:xfrm>
              <a:off x="7322572" y="3204309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Experienced male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E10DD0-5F37-BEC3-7EC5-0F182514B944}"/>
                </a:ext>
              </a:extLst>
            </p:cNvPr>
            <p:cNvSpPr txBox="1"/>
            <p:nvPr/>
          </p:nvSpPr>
          <p:spPr>
            <a:xfrm>
              <a:off x="7322572" y="3710445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Female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1A4C9A1-7A62-FDFC-2350-B4828651284B}"/>
              </a:ext>
            </a:extLst>
          </p:cNvPr>
          <p:cNvSpPr txBox="1"/>
          <p:nvPr/>
        </p:nvSpPr>
        <p:spPr>
          <a:xfrm>
            <a:off x="176712" y="199998"/>
            <a:ext cx="701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Replicate 1 insemination networks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C92DF6-0495-C9B6-2B71-A4CD1BC0EF44}"/>
              </a:ext>
            </a:extLst>
          </p:cNvPr>
          <p:cNvSpPr txBox="1"/>
          <p:nvPr/>
        </p:nvSpPr>
        <p:spPr>
          <a:xfrm>
            <a:off x="264079" y="1306270"/>
            <a:ext cx="1260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Day 1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F7047F-ADC8-D529-FCCA-FCBF668558B9}"/>
              </a:ext>
            </a:extLst>
          </p:cNvPr>
          <p:cNvSpPr txBox="1"/>
          <p:nvPr/>
        </p:nvSpPr>
        <p:spPr>
          <a:xfrm>
            <a:off x="5241250" y="1299992"/>
            <a:ext cx="1260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Day 2 </a:t>
            </a:r>
          </a:p>
        </p:txBody>
      </p:sp>
    </p:spTree>
    <p:extLst>
      <p:ext uri="{BB962C8B-B14F-4D97-AF65-F5344CB8AC3E}">
        <p14:creationId xmlns:p14="http://schemas.microsoft.com/office/powerpoint/2010/main" val="1736762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D0BF3B-9306-FFD8-C440-B5FC2731A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81" y="1774924"/>
            <a:ext cx="4305331" cy="44386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547461-6149-86C9-4BDD-E0237887C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105" y="1555847"/>
            <a:ext cx="3748115" cy="48768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77CCCE-4231-A9B5-AC95-5E2E7E439D66}"/>
              </a:ext>
            </a:extLst>
          </p:cNvPr>
          <p:cNvSpPr txBox="1"/>
          <p:nvPr/>
        </p:nvSpPr>
        <p:spPr>
          <a:xfrm>
            <a:off x="176712" y="199998"/>
            <a:ext cx="701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Replicate 2 mount networks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989DF-9D36-C502-8E78-F3F9E2E2F385}"/>
              </a:ext>
            </a:extLst>
          </p:cNvPr>
          <p:cNvSpPr txBox="1"/>
          <p:nvPr/>
        </p:nvSpPr>
        <p:spPr>
          <a:xfrm>
            <a:off x="264079" y="1306270"/>
            <a:ext cx="1260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Day 1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DB6743-618E-04F7-612F-AFECD4DE1614}"/>
              </a:ext>
            </a:extLst>
          </p:cNvPr>
          <p:cNvSpPr txBox="1"/>
          <p:nvPr/>
        </p:nvSpPr>
        <p:spPr>
          <a:xfrm>
            <a:off x="5241250" y="1299992"/>
            <a:ext cx="1260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Day 2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7056841-AA74-DE71-FAA1-640DE9B88A2C}"/>
              </a:ext>
            </a:extLst>
          </p:cNvPr>
          <p:cNvGrpSpPr/>
          <p:nvPr/>
        </p:nvGrpSpPr>
        <p:grpSpPr>
          <a:xfrm>
            <a:off x="9547187" y="3173708"/>
            <a:ext cx="2514153" cy="1399829"/>
            <a:chOff x="6923562" y="2710726"/>
            <a:chExt cx="2514153" cy="139982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E9E4DB3-1F14-19D8-DE7D-D7EBF649270C}"/>
                </a:ext>
              </a:extLst>
            </p:cNvPr>
            <p:cNvSpPr/>
            <p:nvPr/>
          </p:nvSpPr>
          <p:spPr>
            <a:xfrm>
              <a:off x="6923562" y="2745610"/>
              <a:ext cx="399011" cy="371302"/>
            </a:xfrm>
            <a:prstGeom prst="ellipse">
              <a:avLst/>
            </a:prstGeom>
            <a:solidFill>
              <a:srgbClr val="BFE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EB49245-75E0-F099-6E84-3F33D124CDB6}"/>
                </a:ext>
              </a:extLst>
            </p:cNvPr>
            <p:cNvSpPr/>
            <p:nvPr/>
          </p:nvSpPr>
          <p:spPr>
            <a:xfrm>
              <a:off x="6923562" y="3243349"/>
              <a:ext cx="399011" cy="371302"/>
            </a:xfrm>
            <a:prstGeom prst="ellipse">
              <a:avLst/>
            </a:prstGeom>
            <a:solidFill>
              <a:srgbClr val="00688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019FDA5-5B9D-A53F-9F7D-E60D462FEEB1}"/>
                </a:ext>
              </a:extLst>
            </p:cNvPr>
            <p:cNvSpPr/>
            <p:nvPr/>
          </p:nvSpPr>
          <p:spPr>
            <a:xfrm>
              <a:off x="6923563" y="3738688"/>
              <a:ext cx="399011" cy="371302"/>
            </a:xfrm>
            <a:prstGeom prst="ellipse">
              <a:avLst/>
            </a:prstGeom>
            <a:solidFill>
              <a:srgbClr val="F4A4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181987-781F-960E-DB9E-D472B7AE6DF8}"/>
                </a:ext>
              </a:extLst>
            </p:cNvPr>
            <p:cNvSpPr txBox="1"/>
            <p:nvPr/>
          </p:nvSpPr>
          <p:spPr>
            <a:xfrm>
              <a:off x="7322573" y="2710726"/>
              <a:ext cx="1690926" cy="406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Isolated male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2BE674-C871-54B6-C921-8DFB6F1F16D7}"/>
                </a:ext>
              </a:extLst>
            </p:cNvPr>
            <p:cNvSpPr txBox="1"/>
            <p:nvPr/>
          </p:nvSpPr>
          <p:spPr>
            <a:xfrm>
              <a:off x="7322572" y="3204309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Experienced male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983D52-D097-FB6A-28B3-D98B073F696E}"/>
                </a:ext>
              </a:extLst>
            </p:cNvPr>
            <p:cNvSpPr txBox="1"/>
            <p:nvPr/>
          </p:nvSpPr>
          <p:spPr>
            <a:xfrm>
              <a:off x="7322572" y="3710445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Female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0334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41E56F-6E0B-6323-719B-D88E984C3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79" y="1829490"/>
            <a:ext cx="4334265" cy="3889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EF0EB7-FA2D-1128-D3E6-075E29ACF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101" y="2022452"/>
            <a:ext cx="3738937" cy="368978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37AF4A4-AE2E-CC9E-2298-9E39407C6919}"/>
              </a:ext>
            </a:extLst>
          </p:cNvPr>
          <p:cNvGrpSpPr/>
          <p:nvPr/>
        </p:nvGrpSpPr>
        <p:grpSpPr>
          <a:xfrm>
            <a:off x="9547187" y="3173708"/>
            <a:ext cx="2514153" cy="1399829"/>
            <a:chOff x="6923562" y="2710726"/>
            <a:chExt cx="2514153" cy="139982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8CD8EB7-E2D9-8112-0612-56234A88F855}"/>
                </a:ext>
              </a:extLst>
            </p:cNvPr>
            <p:cNvSpPr/>
            <p:nvPr/>
          </p:nvSpPr>
          <p:spPr>
            <a:xfrm>
              <a:off x="6923562" y="2745610"/>
              <a:ext cx="399011" cy="371302"/>
            </a:xfrm>
            <a:prstGeom prst="ellipse">
              <a:avLst/>
            </a:prstGeom>
            <a:solidFill>
              <a:srgbClr val="BFE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7F556D4-17C5-77D5-C2CB-60A577B50744}"/>
                </a:ext>
              </a:extLst>
            </p:cNvPr>
            <p:cNvSpPr/>
            <p:nvPr/>
          </p:nvSpPr>
          <p:spPr>
            <a:xfrm>
              <a:off x="6923562" y="3243349"/>
              <a:ext cx="399011" cy="371302"/>
            </a:xfrm>
            <a:prstGeom prst="ellipse">
              <a:avLst/>
            </a:prstGeom>
            <a:solidFill>
              <a:srgbClr val="00688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A1B23CA-A17A-7DB7-5797-522E240D8DA9}"/>
                </a:ext>
              </a:extLst>
            </p:cNvPr>
            <p:cNvSpPr/>
            <p:nvPr/>
          </p:nvSpPr>
          <p:spPr>
            <a:xfrm>
              <a:off x="6923563" y="3738688"/>
              <a:ext cx="399011" cy="371302"/>
            </a:xfrm>
            <a:prstGeom prst="ellipse">
              <a:avLst/>
            </a:prstGeom>
            <a:solidFill>
              <a:srgbClr val="F4A4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845B761-3310-3902-D1D1-F7A0E0949352}"/>
                </a:ext>
              </a:extLst>
            </p:cNvPr>
            <p:cNvSpPr txBox="1"/>
            <p:nvPr/>
          </p:nvSpPr>
          <p:spPr>
            <a:xfrm>
              <a:off x="7322573" y="2710726"/>
              <a:ext cx="1690926" cy="406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Isolated male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76A89F-4649-D4A9-EBC8-745E88FCF096}"/>
                </a:ext>
              </a:extLst>
            </p:cNvPr>
            <p:cNvSpPr txBox="1"/>
            <p:nvPr/>
          </p:nvSpPr>
          <p:spPr>
            <a:xfrm>
              <a:off x="7322572" y="3204309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Experienced male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708465-FF0A-0372-9A34-B82FAB9C6418}"/>
                </a:ext>
              </a:extLst>
            </p:cNvPr>
            <p:cNvSpPr txBox="1"/>
            <p:nvPr/>
          </p:nvSpPr>
          <p:spPr>
            <a:xfrm>
              <a:off x="7322572" y="3710445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Female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F4B6F14-E65B-B0CF-1E42-4D253CC2EB3F}"/>
              </a:ext>
            </a:extLst>
          </p:cNvPr>
          <p:cNvSpPr txBox="1"/>
          <p:nvPr/>
        </p:nvSpPr>
        <p:spPr>
          <a:xfrm>
            <a:off x="176712" y="199998"/>
            <a:ext cx="701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Replicate 2 Insemination networks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BFBD27-B763-EDCE-50E9-75D19B9886D0}"/>
              </a:ext>
            </a:extLst>
          </p:cNvPr>
          <p:cNvSpPr txBox="1"/>
          <p:nvPr/>
        </p:nvSpPr>
        <p:spPr>
          <a:xfrm>
            <a:off x="264079" y="1306270"/>
            <a:ext cx="1260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Day 1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E82DBB-3398-17DF-B92F-DBB7609ADBA0}"/>
              </a:ext>
            </a:extLst>
          </p:cNvPr>
          <p:cNvSpPr txBox="1"/>
          <p:nvPr/>
        </p:nvSpPr>
        <p:spPr>
          <a:xfrm>
            <a:off x="5241250" y="1299992"/>
            <a:ext cx="1260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Day 2 </a:t>
            </a:r>
          </a:p>
        </p:txBody>
      </p:sp>
    </p:spTree>
    <p:extLst>
      <p:ext uri="{BB962C8B-B14F-4D97-AF65-F5344CB8AC3E}">
        <p14:creationId xmlns:p14="http://schemas.microsoft.com/office/powerpoint/2010/main" val="17690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41AB20F-3B0D-688B-05A4-FDFDFF124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987" y="1023144"/>
            <a:ext cx="4073859" cy="431731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E927B0E-0AE7-CAB1-A8C6-702B9DBD9523}"/>
              </a:ext>
            </a:extLst>
          </p:cNvPr>
          <p:cNvGrpSpPr/>
          <p:nvPr/>
        </p:nvGrpSpPr>
        <p:grpSpPr>
          <a:xfrm>
            <a:off x="9677847" y="129451"/>
            <a:ext cx="2514153" cy="1399829"/>
            <a:chOff x="6923562" y="2710726"/>
            <a:chExt cx="2514153" cy="139982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C69DA33-009E-E13C-CEE7-A048EDDA38F3}"/>
                </a:ext>
              </a:extLst>
            </p:cNvPr>
            <p:cNvSpPr/>
            <p:nvPr/>
          </p:nvSpPr>
          <p:spPr>
            <a:xfrm>
              <a:off x="6923562" y="2745610"/>
              <a:ext cx="399011" cy="371302"/>
            </a:xfrm>
            <a:prstGeom prst="ellipse">
              <a:avLst/>
            </a:prstGeom>
            <a:solidFill>
              <a:srgbClr val="BFE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6818D10-5A9A-E170-132C-FB324465B5DD}"/>
                </a:ext>
              </a:extLst>
            </p:cNvPr>
            <p:cNvSpPr/>
            <p:nvPr/>
          </p:nvSpPr>
          <p:spPr>
            <a:xfrm>
              <a:off x="6923562" y="3243349"/>
              <a:ext cx="399011" cy="371302"/>
            </a:xfrm>
            <a:prstGeom prst="ellipse">
              <a:avLst/>
            </a:prstGeom>
            <a:solidFill>
              <a:srgbClr val="00688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31C986E-8417-2EBA-AAA6-AFA7F0EB1999}"/>
                </a:ext>
              </a:extLst>
            </p:cNvPr>
            <p:cNvSpPr/>
            <p:nvPr/>
          </p:nvSpPr>
          <p:spPr>
            <a:xfrm>
              <a:off x="6923563" y="3738688"/>
              <a:ext cx="399011" cy="371302"/>
            </a:xfrm>
            <a:prstGeom prst="ellipse">
              <a:avLst/>
            </a:prstGeom>
            <a:solidFill>
              <a:srgbClr val="F4A4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167354-EFEA-3135-DCA2-7F95F1C2D824}"/>
                </a:ext>
              </a:extLst>
            </p:cNvPr>
            <p:cNvSpPr txBox="1"/>
            <p:nvPr/>
          </p:nvSpPr>
          <p:spPr>
            <a:xfrm>
              <a:off x="7322573" y="2710726"/>
              <a:ext cx="1690926" cy="406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Isolated male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31FEB9-1B54-2CCD-91C8-E59544101825}"/>
                </a:ext>
              </a:extLst>
            </p:cNvPr>
            <p:cNvSpPr txBox="1"/>
            <p:nvPr/>
          </p:nvSpPr>
          <p:spPr>
            <a:xfrm>
              <a:off x="7322572" y="3204309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Experienced male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88A3F6-40D0-0B85-5211-15B10B5314E9}"/>
                </a:ext>
              </a:extLst>
            </p:cNvPr>
            <p:cNvSpPr txBox="1"/>
            <p:nvPr/>
          </p:nvSpPr>
          <p:spPr>
            <a:xfrm>
              <a:off x="7322572" y="3710445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Female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85AF44C-119B-2ED6-E94D-27036B7A293A}"/>
              </a:ext>
            </a:extLst>
          </p:cNvPr>
          <p:cNvSpPr txBox="1"/>
          <p:nvPr/>
        </p:nvSpPr>
        <p:spPr>
          <a:xfrm>
            <a:off x="176712" y="199998"/>
            <a:ext cx="701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Replicate 2 networks (all days)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B43D55-F2CE-212D-3A8E-39EEBE37CA31}"/>
              </a:ext>
            </a:extLst>
          </p:cNvPr>
          <p:cNvSpPr txBox="1"/>
          <p:nvPr/>
        </p:nvSpPr>
        <p:spPr>
          <a:xfrm>
            <a:off x="728502" y="5499468"/>
            <a:ext cx="3953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Directed </a:t>
            </a:r>
            <a:r>
              <a:rPr lang="en-CA" sz="2400" b="1" dirty="0"/>
              <a:t>mount</a:t>
            </a:r>
            <a:r>
              <a:rPr lang="en-CA" sz="2400" dirty="0"/>
              <a:t> network </a:t>
            </a:r>
            <a:br>
              <a:rPr lang="en-CA" sz="2400" dirty="0"/>
            </a:br>
            <a:r>
              <a:rPr lang="en-CA" sz="2000" dirty="0"/>
              <a:t>Node size: Out-strength for males; </a:t>
            </a:r>
          </a:p>
          <a:p>
            <a:r>
              <a:rPr lang="en-CA" sz="2000" dirty="0"/>
              <a:t>                    Constant for females</a:t>
            </a:r>
            <a:endParaRPr lang="en-CA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F52028-0B95-23CE-6A64-A2FFE254F4FD}"/>
              </a:ext>
            </a:extLst>
          </p:cNvPr>
          <p:cNvSpPr txBox="1"/>
          <p:nvPr/>
        </p:nvSpPr>
        <p:spPr>
          <a:xfrm>
            <a:off x="5481493" y="5480632"/>
            <a:ext cx="64342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Directed </a:t>
            </a:r>
            <a:r>
              <a:rPr lang="en-CA" sz="2400" b="1" dirty="0"/>
              <a:t>insemination</a:t>
            </a:r>
            <a:r>
              <a:rPr lang="en-CA" sz="2400" dirty="0"/>
              <a:t> network </a:t>
            </a:r>
            <a:br>
              <a:rPr lang="en-CA" sz="2400" dirty="0"/>
            </a:br>
            <a:r>
              <a:rPr lang="en-CA" sz="2000" dirty="0"/>
              <a:t>Node size: Out-strength for males;</a:t>
            </a:r>
            <a:br>
              <a:rPr lang="en-CA" sz="2000" dirty="0"/>
            </a:br>
            <a:r>
              <a:rPr lang="en-CA" sz="2000" dirty="0"/>
              <a:t>	    In-strength for females</a:t>
            </a:r>
            <a:endParaRPr lang="en-CA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86BC248-5979-394B-A0DD-C0EC8B737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92" y="723218"/>
            <a:ext cx="5026308" cy="477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8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7F86FD-5646-BB36-A2ED-599AAF9AC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914" y="581295"/>
            <a:ext cx="4893992" cy="485367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E927B0E-0AE7-CAB1-A8C6-702B9DBD9523}"/>
              </a:ext>
            </a:extLst>
          </p:cNvPr>
          <p:cNvGrpSpPr/>
          <p:nvPr/>
        </p:nvGrpSpPr>
        <p:grpSpPr>
          <a:xfrm>
            <a:off x="9677847" y="129451"/>
            <a:ext cx="2514153" cy="1399829"/>
            <a:chOff x="6923562" y="2710726"/>
            <a:chExt cx="2514153" cy="139982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C69DA33-009E-E13C-CEE7-A048EDDA38F3}"/>
                </a:ext>
              </a:extLst>
            </p:cNvPr>
            <p:cNvSpPr/>
            <p:nvPr/>
          </p:nvSpPr>
          <p:spPr>
            <a:xfrm>
              <a:off x="6923562" y="2745610"/>
              <a:ext cx="399011" cy="371302"/>
            </a:xfrm>
            <a:prstGeom prst="ellipse">
              <a:avLst/>
            </a:prstGeom>
            <a:solidFill>
              <a:srgbClr val="BFE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6818D10-5A9A-E170-132C-FB324465B5DD}"/>
                </a:ext>
              </a:extLst>
            </p:cNvPr>
            <p:cNvSpPr/>
            <p:nvPr/>
          </p:nvSpPr>
          <p:spPr>
            <a:xfrm>
              <a:off x="6923562" y="3243349"/>
              <a:ext cx="399011" cy="371302"/>
            </a:xfrm>
            <a:prstGeom prst="ellipse">
              <a:avLst/>
            </a:prstGeom>
            <a:solidFill>
              <a:srgbClr val="00688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31C986E-8417-2EBA-AAA6-AFA7F0EB1999}"/>
                </a:ext>
              </a:extLst>
            </p:cNvPr>
            <p:cNvSpPr/>
            <p:nvPr/>
          </p:nvSpPr>
          <p:spPr>
            <a:xfrm>
              <a:off x="6923563" y="3738688"/>
              <a:ext cx="399011" cy="371302"/>
            </a:xfrm>
            <a:prstGeom prst="ellipse">
              <a:avLst/>
            </a:prstGeom>
            <a:solidFill>
              <a:srgbClr val="F4A4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167354-EFEA-3135-DCA2-7F95F1C2D824}"/>
                </a:ext>
              </a:extLst>
            </p:cNvPr>
            <p:cNvSpPr txBox="1"/>
            <p:nvPr/>
          </p:nvSpPr>
          <p:spPr>
            <a:xfrm>
              <a:off x="7322573" y="2710726"/>
              <a:ext cx="1690926" cy="406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Isolated male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31FEB9-1B54-2CCD-91C8-E59544101825}"/>
                </a:ext>
              </a:extLst>
            </p:cNvPr>
            <p:cNvSpPr txBox="1"/>
            <p:nvPr/>
          </p:nvSpPr>
          <p:spPr>
            <a:xfrm>
              <a:off x="7322572" y="3204309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Experienced male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88A3F6-40D0-0B85-5211-15B10B5314E9}"/>
                </a:ext>
              </a:extLst>
            </p:cNvPr>
            <p:cNvSpPr txBox="1"/>
            <p:nvPr/>
          </p:nvSpPr>
          <p:spPr>
            <a:xfrm>
              <a:off x="7322572" y="3710445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Female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85AF44C-119B-2ED6-E94D-27036B7A293A}"/>
              </a:ext>
            </a:extLst>
          </p:cNvPr>
          <p:cNvSpPr txBox="1"/>
          <p:nvPr/>
        </p:nvSpPr>
        <p:spPr>
          <a:xfrm>
            <a:off x="176712" y="199998"/>
            <a:ext cx="701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Replicate 3 networks (all days)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B43D55-F2CE-212D-3A8E-39EEBE37CA31}"/>
              </a:ext>
            </a:extLst>
          </p:cNvPr>
          <p:cNvSpPr txBox="1"/>
          <p:nvPr/>
        </p:nvSpPr>
        <p:spPr>
          <a:xfrm>
            <a:off x="728502" y="5499468"/>
            <a:ext cx="3953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Directed </a:t>
            </a:r>
            <a:r>
              <a:rPr lang="en-CA" sz="2400" b="1" dirty="0"/>
              <a:t>mount</a:t>
            </a:r>
            <a:r>
              <a:rPr lang="en-CA" sz="2400" dirty="0"/>
              <a:t> network </a:t>
            </a:r>
            <a:br>
              <a:rPr lang="en-CA" sz="2400" dirty="0"/>
            </a:br>
            <a:r>
              <a:rPr lang="en-CA" sz="2000" dirty="0"/>
              <a:t>Node size: Out-strength for males; </a:t>
            </a:r>
          </a:p>
          <a:p>
            <a:r>
              <a:rPr lang="en-CA" sz="2000" dirty="0"/>
              <a:t>                    Constant for females</a:t>
            </a:r>
            <a:endParaRPr lang="en-CA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F52028-0B95-23CE-6A64-A2FFE254F4FD}"/>
              </a:ext>
            </a:extLst>
          </p:cNvPr>
          <p:cNvSpPr txBox="1"/>
          <p:nvPr/>
        </p:nvSpPr>
        <p:spPr>
          <a:xfrm>
            <a:off x="5481493" y="5480632"/>
            <a:ext cx="64342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Directed </a:t>
            </a:r>
            <a:r>
              <a:rPr lang="en-CA" sz="2400" b="1" dirty="0"/>
              <a:t>insemination</a:t>
            </a:r>
            <a:r>
              <a:rPr lang="en-CA" sz="2400" dirty="0"/>
              <a:t> network </a:t>
            </a:r>
            <a:br>
              <a:rPr lang="en-CA" sz="2400" dirty="0"/>
            </a:br>
            <a:r>
              <a:rPr lang="en-CA" sz="2000" dirty="0"/>
              <a:t>Node size: Out-strength for males;</a:t>
            </a:r>
            <a:br>
              <a:rPr lang="en-CA" sz="2000" dirty="0"/>
            </a:br>
            <a:r>
              <a:rPr lang="en-CA" sz="2000" dirty="0"/>
              <a:t>	    In-strength for females</a:t>
            </a:r>
            <a:endParaRPr lang="en-CA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A802BFD-CCB2-809B-3034-2D6E052CB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10" y="929664"/>
            <a:ext cx="4824356" cy="456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7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5781704-FA25-8BC3-8914-E1F9386C5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768" y="719771"/>
            <a:ext cx="4691185" cy="47796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2D8D19-68C9-C324-F025-206A3BB93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11" y="623034"/>
            <a:ext cx="4915320" cy="487643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E927B0E-0AE7-CAB1-A8C6-702B9DBD9523}"/>
              </a:ext>
            </a:extLst>
          </p:cNvPr>
          <p:cNvGrpSpPr/>
          <p:nvPr/>
        </p:nvGrpSpPr>
        <p:grpSpPr>
          <a:xfrm>
            <a:off x="9677847" y="129451"/>
            <a:ext cx="2514153" cy="1399829"/>
            <a:chOff x="6923562" y="2710726"/>
            <a:chExt cx="2514153" cy="139982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C69DA33-009E-E13C-CEE7-A048EDDA38F3}"/>
                </a:ext>
              </a:extLst>
            </p:cNvPr>
            <p:cNvSpPr/>
            <p:nvPr/>
          </p:nvSpPr>
          <p:spPr>
            <a:xfrm>
              <a:off x="6923562" y="2745610"/>
              <a:ext cx="399011" cy="371302"/>
            </a:xfrm>
            <a:prstGeom prst="ellipse">
              <a:avLst/>
            </a:prstGeom>
            <a:solidFill>
              <a:srgbClr val="BFE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6818D10-5A9A-E170-132C-FB324465B5DD}"/>
                </a:ext>
              </a:extLst>
            </p:cNvPr>
            <p:cNvSpPr/>
            <p:nvPr/>
          </p:nvSpPr>
          <p:spPr>
            <a:xfrm>
              <a:off x="6923562" y="3243349"/>
              <a:ext cx="399011" cy="371302"/>
            </a:xfrm>
            <a:prstGeom prst="ellipse">
              <a:avLst/>
            </a:prstGeom>
            <a:solidFill>
              <a:srgbClr val="00688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31C986E-8417-2EBA-AAA6-AFA7F0EB1999}"/>
                </a:ext>
              </a:extLst>
            </p:cNvPr>
            <p:cNvSpPr/>
            <p:nvPr/>
          </p:nvSpPr>
          <p:spPr>
            <a:xfrm>
              <a:off x="6923563" y="3738688"/>
              <a:ext cx="399011" cy="371302"/>
            </a:xfrm>
            <a:prstGeom prst="ellipse">
              <a:avLst/>
            </a:prstGeom>
            <a:solidFill>
              <a:srgbClr val="F4A4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167354-EFEA-3135-DCA2-7F95F1C2D824}"/>
                </a:ext>
              </a:extLst>
            </p:cNvPr>
            <p:cNvSpPr txBox="1"/>
            <p:nvPr/>
          </p:nvSpPr>
          <p:spPr>
            <a:xfrm>
              <a:off x="7322573" y="2710726"/>
              <a:ext cx="1690926" cy="406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Isolated male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31FEB9-1B54-2CCD-91C8-E59544101825}"/>
                </a:ext>
              </a:extLst>
            </p:cNvPr>
            <p:cNvSpPr txBox="1"/>
            <p:nvPr/>
          </p:nvSpPr>
          <p:spPr>
            <a:xfrm>
              <a:off x="7322572" y="3204309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Experienced male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88A3F6-40D0-0B85-5211-15B10B5314E9}"/>
                </a:ext>
              </a:extLst>
            </p:cNvPr>
            <p:cNvSpPr txBox="1"/>
            <p:nvPr/>
          </p:nvSpPr>
          <p:spPr>
            <a:xfrm>
              <a:off x="7322572" y="3710445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Female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85AF44C-119B-2ED6-E94D-27036B7A293A}"/>
              </a:ext>
            </a:extLst>
          </p:cNvPr>
          <p:cNvSpPr txBox="1"/>
          <p:nvPr/>
        </p:nvSpPr>
        <p:spPr>
          <a:xfrm>
            <a:off x="176712" y="199998"/>
            <a:ext cx="701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Replicate 4 networks (all days)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B43D55-F2CE-212D-3A8E-39EEBE37CA31}"/>
              </a:ext>
            </a:extLst>
          </p:cNvPr>
          <p:cNvSpPr txBox="1"/>
          <p:nvPr/>
        </p:nvSpPr>
        <p:spPr>
          <a:xfrm>
            <a:off x="728502" y="5499468"/>
            <a:ext cx="3953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Directed </a:t>
            </a:r>
            <a:r>
              <a:rPr lang="en-CA" sz="2400" b="1" dirty="0"/>
              <a:t>mount</a:t>
            </a:r>
            <a:r>
              <a:rPr lang="en-CA" sz="2400" dirty="0"/>
              <a:t> network </a:t>
            </a:r>
            <a:br>
              <a:rPr lang="en-CA" sz="2400" dirty="0"/>
            </a:br>
            <a:r>
              <a:rPr lang="en-CA" sz="2000" dirty="0"/>
              <a:t>Node size: Out-strength for males; </a:t>
            </a:r>
          </a:p>
          <a:p>
            <a:r>
              <a:rPr lang="en-CA" sz="2000" dirty="0"/>
              <a:t>                    Constant for females</a:t>
            </a:r>
            <a:endParaRPr lang="en-CA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F52028-0B95-23CE-6A64-A2FFE254F4FD}"/>
              </a:ext>
            </a:extLst>
          </p:cNvPr>
          <p:cNvSpPr txBox="1"/>
          <p:nvPr/>
        </p:nvSpPr>
        <p:spPr>
          <a:xfrm>
            <a:off x="5481493" y="5480632"/>
            <a:ext cx="64342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Directed </a:t>
            </a:r>
            <a:r>
              <a:rPr lang="en-CA" sz="2400" b="1" dirty="0"/>
              <a:t>insemination</a:t>
            </a:r>
            <a:r>
              <a:rPr lang="en-CA" sz="2400" dirty="0"/>
              <a:t> network </a:t>
            </a:r>
            <a:br>
              <a:rPr lang="en-CA" sz="2400" dirty="0"/>
            </a:br>
            <a:r>
              <a:rPr lang="en-CA" sz="2000" dirty="0"/>
              <a:t>Node size: Out-strength for males;</a:t>
            </a:r>
            <a:br>
              <a:rPr lang="en-CA" sz="2000" dirty="0"/>
            </a:br>
            <a:r>
              <a:rPr lang="en-CA" sz="2000" dirty="0"/>
              <a:t>	    In-strength for females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18512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029FEEE-08D8-EDBA-4F63-9F4C5AF80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929" y="704413"/>
            <a:ext cx="4570818" cy="460744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E927B0E-0AE7-CAB1-A8C6-702B9DBD9523}"/>
              </a:ext>
            </a:extLst>
          </p:cNvPr>
          <p:cNvGrpSpPr/>
          <p:nvPr/>
        </p:nvGrpSpPr>
        <p:grpSpPr>
          <a:xfrm>
            <a:off x="9677847" y="129451"/>
            <a:ext cx="2514153" cy="1399829"/>
            <a:chOff x="6923562" y="2710726"/>
            <a:chExt cx="2514153" cy="139982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C69DA33-009E-E13C-CEE7-A048EDDA38F3}"/>
                </a:ext>
              </a:extLst>
            </p:cNvPr>
            <p:cNvSpPr/>
            <p:nvPr/>
          </p:nvSpPr>
          <p:spPr>
            <a:xfrm>
              <a:off x="6923562" y="2745610"/>
              <a:ext cx="399011" cy="371302"/>
            </a:xfrm>
            <a:prstGeom prst="ellipse">
              <a:avLst/>
            </a:prstGeom>
            <a:solidFill>
              <a:srgbClr val="BFE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6818D10-5A9A-E170-132C-FB324465B5DD}"/>
                </a:ext>
              </a:extLst>
            </p:cNvPr>
            <p:cNvSpPr/>
            <p:nvPr/>
          </p:nvSpPr>
          <p:spPr>
            <a:xfrm>
              <a:off x="6923562" y="3243349"/>
              <a:ext cx="399011" cy="371302"/>
            </a:xfrm>
            <a:prstGeom prst="ellipse">
              <a:avLst/>
            </a:prstGeom>
            <a:solidFill>
              <a:srgbClr val="00688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31C986E-8417-2EBA-AAA6-AFA7F0EB1999}"/>
                </a:ext>
              </a:extLst>
            </p:cNvPr>
            <p:cNvSpPr/>
            <p:nvPr/>
          </p:nvSpPr>
          <p:spPr>
            <a:xfrm>
              <a:off x="6923563" y="3738688"/>
              <a:ext cx="399011" cy="371302"/>
            </a:xfrm>
            <a:prstGeom prst="ellipse">
              <a:avLst/>
            </a:prstGeom>
            <a:solidFill>
              <a:srgbClr val="F4A4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167354-EFEA-3135-DCA2-7F95F1C2D824}"/>
                </a:ext>
              </a:extLst>
            </p:cNvPr>
            <p:cNvSpPr txBox="1"/>
            <p:nvPr/>
          </p:nvSpPr>
          <p:spPr>
            <a:xfrm>
              <a:off x="7322573" y="2710726"/>
              <a:ext cx="1690926" cy="406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Isolated male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31FEB9-1B54-2CCD-91C8-E59544101825}"/>
                </a:ext>
              </a:extLst>
            </p:cNvPr>
            <p:cNvSpPr txBox="1"/>
            <p:nvPr/>
          </p:nvSpPr>
          <p:spPr>
            <a:xfrm>
              <a:off x="7322572" y="3204309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Experienced male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88A3F6-40D0-0B85-5211-15B10B5314E9}"/>
                </a:ext>
              </a:extLst>
            </p:cNvPr>
            <p:cNvSpPr txBox="1"/>
            <p:nvPr/>
          </p:nvSpPr>
          <p:spPr>
            <a:xfrm>
              <a:off x="7322572" y="3710445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Female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85AF44C-119B-2ED6-E94D-27036B7A293A}"/>
              </a:ext>
            </a:extLst>
          </p:cNvPr>
          <p:cNvSpPr txBox="1"/>
          <p:nvPr/>
        </p:nvSpPr>
        <p:spPr>
          <a:xfrm>
            <a:off x="176712" y="199998"/>
            <a:ext cx="701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Replicate 5 networks (all days)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B43D55-F2CE-212D-3A8E-39EEBE37CA31}"/>
              </a:ext>
            </a:extLst>
          </p:cNvPr>
          <p:cNvSpPr txBox="1"/>
          <p:nvPr/>
        </p:nvSpPr>
        <p:spPr>
          <a:xfrm>
            <a:off x="728502" y="5499468"/>
            <a:ext cx="3953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Directed </a:t>
            </a:r>
            <a:r>
              <a:rPr lang="en-CA" sz="2400" b="1" dirty="0"/>
              <a:t>mount</a:t>
            </a:r>
            <a:r>
              <a:rPr lang="en-CA" sz="2400" dirty="0"/>
              <a:t> network </a:t>
            </a:r>
            <a:br>
              <a:rPr lang="en-CA" sz="2400" dirty="0"/>
            </a:br>
            <a:r>
              <a:rPr lang="en-CA" sz="2000" dirty="0"/>
              <a:t>Node size: Out-strength for males; </a:t>
            </a:r>
          </a:p>
          <a:p>
            <a:r>
              <a:rPr lang="en-CA" sz="2000" dirty="0"/>
              <a:t>                    Constant for females</a:t>
            </a:r>
            <a:endParaRPr lang="en-CA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F52028-0B95-23CE-6A64-A2FFE254F4FD}"/>
              </a:ext>
            </a:extLst>
          </p:cNvPr>
          <p:cNvSpPr txBox="1"/>
          <p:nvPr/>
        </p:nvSpPr>
        <p:spPr>
          <a:xfrm>
            <a:off x="5481493" y="5480632"/>
            <a:ext cx="64342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Directed </a:t>
            </a:r>
            <a:r>
              <a:rPr lang="en-CA" sz="2400" b="1" dirty="0"/>
              <a:t>insemination</a:t>
            </a:r>
            <a:r>
              <a:rPr lang="en-CA" sz="2400" dirty="0"/>
              <a:t> network </a:t>
            </a:r>
            <a:br>
              <a:rPr lang="en-CA" sz="2400" dirty="0"/>
            </a:br>
            <a:r>
              <a:rPr lang="en-CA" sz="2000" dirty="0"/>
              <a:t>Node size: Out-strength for males;</a:t>
            </a:r>
            <a:br>
              <a:rPr lang="en-CA" sz="2000" dirty="0"/>
            </a:br>
            <a:r>
              <a:rPr lang="en-CA" sz="2000" dirty="0"/>
              <a:t>	    In-strength for females</a:t>
            </a:r>
            <a:endParaRPr lang="en-CA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9628C6-FFB6-A781-F502-01AFBE7FF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11" y="623034"/>
            <a:ext cx="4973257" cy="494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E927B0E-0AE7-CAB1-A8C6-702B9DBD9523}"/>
              </a:ext>
            </a:extLst>
          </p:cNvPr>
          <p:cNvGrpSpPr/>
          <p:nvPr/>
        </p:nvGrpSpPr>
        <p:grpSpPr>
          <a:xfrm>
            <a:off x="9677847" y="129451"/>
            <a:ext cx="2514153" cy="1399829"/>
            <a:chOff x="6923562" y="2710726"/>
            <a:chExt cx="2514153" cy="139982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C69DA33-009E-E13C-CEE7-A048EDDA38F3}"/>
                </a:ext>
              </a:extLst>
            </p:cNvPr>
            <p:cNvSpPr/>
            <p:nvPr/>
          </p:nvSpPr>
          <p:spPr>
            <a:xfrm>
              <a:off x="6923562" y="2745610"/>
              <a:ext cx="399011" cy="371302"/>
            </a:xfrm>
            <a:prstGeom prst="ellipse">
              <a:avLst/>
            </a:prstGeom>
            <a:solidFill>
              <a:srgbClr val="BFE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6818D10-5A9A-E170-132C-FB324465B5DD}"/>
                </a:ext>
              </a:extLst>
            </p:cNvPr>
            <p:cNvSpPr/>
            <p:nvPr/>
          </p:nvSpPr>
          <p:spPr>
            <a:xfrm>
              <a:off x="6923562" y="3243349"/>
              <a:ext cx="399011" cy="371302"/>
            </a:xfrm>
            <a:prstGeom prst="ellipse">
              <a:avLst/>
            </a:prstGeom>
            <a:solidFill>
              <a:srgbClr val="00688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31C986E-8417-2EBA-AAA6-AFA7F0EB1999}"/>
                </a:ext>
              </a:extLst>
            </p:cNvPr>
            <p:cNvSpPr/>
            <p:nvPr/>
          </p:nvSpPr>
          <p:spPr>
            <a:xfrm>
              <a:off x="6923563" y="3738688"/>
              <a:ext cx="399011" cy="371302"/>
            </a:xfrm>
            <a:prstGeom prst="ellipse">
              <a:avLst/>
            </a:prstGeom>
            <a:solidFill>
              <a:srgbClr val="F4A4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167354-EFEA-3135-DCA2-7F95F1C2D824}"/>
                </a:ext>
              </a:extLst>
            </p:cNvPr>
            <p:cNvSpPr txBox="1"/>
            <p:nvPr/>
          </p:nvSpPr>
          <p:spPr>
            <a:xfrm>
              <a:off x="7322573" y="2710726"/>
              <a:ext cx="1690926" cy="406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Isolated male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31FEB9-1B54-2CCD-91C8-E59544101825}"/>
                </a:ext>
              </a:extLst>
            </p:cNvPr>
            <p:cNvSpPr txBox="1"/>
            <p:nvPr/>
          </p:nvSpPr>
          <p:spPr>
            <a:xfrm>
              <a:off x="7322572" y="3204309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Experienced male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88A3F6-40D0-0B85-5211-15B10B5314E9}"/>
                </a:ext>
              </a:extLst>
            </p:cNvPr>
            <p:cNvSpPr txBox="1"/>
            <p:nvPr/>
          </p:nvSpPr>
          <p:spPr>
            <a:xfrm>
              <a:off x="7322572" y="3710445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Female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85AF44C-119B-2ED6-E94D-27036B7A293A}"/>
              </a:ext>
            </a:extLst>
          </p:cNvPr>
          <p:cNvSpPr txBox="1"/>
          <p:nvPr/>
        </p:nvSpPr>
        <p:spPr>
          <a:xfrm>
            <a:off x="176712" y="199998"/>
            <a:ext cx="701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Replicate 6 networks (all days)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B43D55-F2CE-212D-3A8E-39EEBE37CA31}"/>
              </a:ext>
            </a:extLst>
          </p:cNvPr>
          <p:cNvSpPr txBox="1"/>
          <p:nvPr/>
        </p:nvSpPr>
        <p:spPr>
          <a:xfrm>
            <a:off x="728502" y="5499468"/>
            <a:ext cx="41022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Directed </a:t>
            </a:r>
            <a:r>
              <a:rPr lang="en-CA" sz="2400" b="1" dirty="0"/>
              <a:t>mount</a:t>
            </a:r>
            <a:r>
              <a:rPr lang="en-CA" sz="2400" dirty="0"/>
              <a:t> network </a:t>
            </a:r>
            <a:br>
              <a:rPr lang="en-CA" sz="2400" dirty="0"/>
            </a:br>
            <a:r>
              <a:rPr lang="en-CA" sz="2000" dirty="0"/>
              <a:t>Node size: Out-strength for males; </a:t>
            </a:r>
          </a:p>
          <a:p>
            <a:r>
              <a:rPr lang="en-CA" sz="2000" dirty="0"/>
              <a:t>                    In-strength for females</a:t>
            </a:r>
            <a:endParaRPr lang="en-CA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F52028-0B95-23CE-6A64-A2FFE254F4FD}"/>
              </a:ext>
            </a:extLst>
          </p:cNvPr>
          <p:cNvSpPr txBox="1"/>
          <p:nvPr/>
        </p:nvSpPr>
        <p:spPr>
          <a:xfrm>
            <a:off x="5481493" y="5480632"/>
            <a:ext cx="64342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Directed </a:t>
            </a:r>
            <a:r>
              <a:rPr lang="en-CA" sz="2400" b="1" dirty="0"/>
              <a:t>insemination</a:t>
            </a:r>
            <a:r>
              <a:rPr lang="en-CA" sz="2400" dirty="0"/>
              <a:t> network </a:t>
            </a:r>
            <a:br>
              <a:rPr lang="en-CA" sz="2400" dirty="0"/>
            </a:br>
            <a:r>
              <a:rPr lang="en-CA" sz="2000" dirty="0"/>
              <a:t>Node size: Out-strength for males;</a:t>
            </a:r>
            <a:br>
              <a:rPr lang="en-CA" sz="2000" dirty="0"/>
            </a:br>
            <a:r>
              <a:rPr lang="en-CA" sz="2000" dirty="0"/>
              <a:t>	    In-strength for females</a:t>
            </a:r>
            <a:endParaRPr lang="en-CA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37E211-944A-1D58-CE53-21F4A0822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923" y="823089"/>
            <a:ext cx="4317924" cy="42468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BF32C3-AE62-5A99-567D-2CE8981D7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50" y="723218"/>
            <a:ext cx="4685557" cy="461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9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56DF4F-32CA-79AC-854F-B198CDD95AB0}"/>
              </a:ext>
            </a:extLst>
          </p:cNvPr>
          <p:cNvSpPr txBox="1"/>
          <p:nvPr/>
        </p:nvSpPr>
        <p:spPr>
          <a:xfrm>
            <a:off x="242614" y="191982"/>
            <a:ext cx="11706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Total mounts performed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396E68-D1C2-ECB6-A234-428DF3758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764" y="993396"/>
            <a:ext cx="5344271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41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1EB813-4FAA-31E0-AFB8-D207072C2FB5}"/>
              </a:ext>
            </a:extLst>
          </p:cNvPr>
          <p:cNvSpPr txBox="1"/>
          <p:nvPr/>
        </p:nvSpPr>
        <p:spPr>
          <a:xfrm>
            <a:off x="242614" y="191982"/>
            <a:ext cx="11706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Total inseminations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C0C7CC-C86C-DCFD-26BB-15EC30AA5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928" y="988635"/>
            <a:ext cx="5334744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5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EC9791-5CBB-2C5A-5052-FE5E376DA986}"/>
              </a:ext>
            </a:extLst>
          </p:cNvPr>
          <p:cNvSpPr txBox="1"/>
          <p:nvPr/>
        </p:nvSpPr>
        <p:spPr>
          <a:xfrm>
            <a:off x="242614" y="191982"/>
            <a:ext cx="11706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Proportion of mounts directed at other males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649B12-ACB5-AEB6-28D5-A573725D9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774" y="761487"/>
            <a:ext cx="5791575" cy="590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22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3154</TotalTime>
  <Words>388</Words>
  <Application>Microsoft Office PowerPoint</Application>
  <PresentationFormat>Widescreen</PresentationFormat>
  <Paragraphs>75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Janice Yan</dc:creator>
  <cp:lastModifiedBy>Janice Yan</cp:lastModifiedBy>
  <cp:revision>23</cp:revision>
  <dcterms:created xsi:type="dcterms:W3CDTF">2022-10-12T19:00:55Z</dcterms:created>
  <dcterms:modified xsi:type="dcterms:W3CDTF">2023-01-30T03:44:50Z</dcterms:modified>
</cp:coreProperties>
</file>