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3" r:id="rId3"/>
    <p:sldId id="278" r:id="rId4"/>
    <p:sldId id="279" r:id="rId5"/>
    <p:sldId id="284" r:id="rId6"/>
    <p:sldId id="280" r:id="rId7"/>
    <p:sldId id="281" r:id="rId8"/>
    <p:sldId id="286" r:id="rId9"/>
    <p:sldId id="282" r:id="rId10"/>
    <p:sldId id="287" r:id="rId11"/>
    <p:sldId id="288" r:id="rId12"/>
    <p:sldId id="289" r:id="rId13"/>
    <p:sldId id="293" r:id="rId14"/>
    <p:sldId id="291" r:id="rId15"/>
    <p:sldId id="292" r:id="rId16"/>
    <p:sldId id="290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34A83B-D415-8E05-80AF-F1AB3D5BCBEC}" name="Noah Smith" initials="NS" userId="S::smithn25@mcmaster.ca::95d2a8e0-9bd8-4aaf-8183-369ef3a1686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1534B-E250-4BB8-B76E-5D5512088B25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263FE-1767-4C64-923A-30F4CFACE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9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52C8D-4821-364B-9FD3-47A7DBC2BE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7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QM statistic tests whether the moderator variable significantly influences the mean effect size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</a:t>
            </a:r>
            <a:r>
              <a:rPr lang="en-US" sz="1800" dirty="0">
                <a:effectLst/>
                <a:latin typeface="Segoe UI" panose="020B0502040204020203" pitchFamily="34" charset="0"/>
              </a:rPr>
              <a:t>I do think you should report the estimated difference between winner and loser effects, with CIs; these are log-odds/odds as well.</a:t>
            </a:r>
            <a:r>
              <a:rPr lang="en-CA" sz="1800" dirty="0">
                <a:effectLst/>
                <a:latin typeface="Segoe UI" panose="020B0502040204020203" pitchFamily="34" charset="0"/>
              </a:rPr>
              <a:t>”</a:t>
            </a:r>
            <a:endParaRPr lang="en-US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263FE-1767-4C64-923A-30F4CFACE6E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49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QM statistic tests whether the moderator variable significantly influences the mean effect size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263FE-1767-4C64-923A-30F4CFACE6E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81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25F0-E936-D00F-F7B3-BA2F5654F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DD20A-E846-253B-1B12-39B67C6A6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1B2A7-7EDC-3BB3-AF82-C9441298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8B7A4-4537-831D-BCED-F195D44A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FAF9D-D6D0-9449-C97A-5CAD4437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43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C3AF-51CF-8DE3-1770-08BF1EAD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46CDE-42D0-D3AC-EF4B-1364EE7C2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331B-6F51-5526-1BA4-AAD5E7CC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BEA66-C217-7BA2-7524-BEC8986D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5FE3-976B-E0DC-09B2-BAC104E8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183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C9D00-2404-C4B2-F8D9-59B64D975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7C53E-D474-0BF2-8A60-7EC6C129F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A3BAF-5827-EE43-656A-3DA5C601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381D-A4FF-563C-2FEA-DA399367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84EEA-277A-A725-653C-8AC4116D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17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55C4-C993-3F07-466C-B464EAE7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C59F-98C0-43FA-3AF7-D6E449BF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39ED9-4F57-C8E4-720E-FDB042E9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0AEEB-E0DB-5078-2B78-0B08AE54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080A1-97A2-D99E-44E4-D7CC35F2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08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D731-8084-3DD8-6A9E-CE5F1D6C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1748B-CEFF-A55C-6B3B-F408612D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2BDF2-76B5-C63F-2010-698CF104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7D4C0-4FAA-9735-2279-8594D012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2ABE0-A0E0-77F3-A9E6-846FBFAC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516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1425-A6B4-DCC6-59E3-E5FC190A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7E4B-442C-D08A-9016-7694A50F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AF576-47E9-DD80-AA27-72E026572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FF059-99EC-8393-70F7-15F75369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A82BD-3BB0-87D4-B22B-DC93F87C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47432-1949-AF1E-5E14-99666A73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65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F632-ADA0-52EF-7356-5DD52974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2745A-0E47-FF16-C0FF-EB091874A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B055C-CF64-20F0-8D7D-2DBD306F1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3F02A-5153-D700-B546-E976DC13F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D7756-29F0-5E01-29AC-32B45A3CC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BA07F-D244-735E-9F8A-6B0A6896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151DB-8532-65EB-15D0-87124E35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480A9-0785-8FC0-4219-FC500E2B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37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7A91-BE8E-9A3F-0F50-77BD53BD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DE941-453F-AEE5-86E2-DCCD0CA8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CC043-B07B-6D3E-3DAB-4BFB8396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01C55-026B-8A23-85C0-4B191694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61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1ABCA5-64C9-0E90-CC3D-FBD8424A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6D7CC-2793-7FAF-7A40-77563815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55DDD-D57D-F85E-D85A-6AB554EF0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018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DFB6-008E-F9C2-AE7E-1938E19C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344C2-7C1C-3C04-54D7-EE325B545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38784-92EC-F886-F664-22AE4E641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E1282-9267-436B-571E-23D0BE5F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56DA5-FC52-057A-1B7F-127B1B31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C0B80-9ECC-3133-C450-DAE5B7CD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20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26A5-E166-7119-B05C-4E0C60D30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2DB9F-413A-3779-381F-CC5C8E8B2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7F38A-935A-9860-40DD-CE15FCC4D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0228-188E-79B4-BC09-3D2C7C6D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B510-1CDE-47CA-9645-280514D4C50C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BC917-0A5D-DA84-5546-8D68252C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525C1-C554-4754-D57A-A7181007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2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929EE-F9D0-829F-2BCA-B4219935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9C29A-8226-5BA0-934B-19BFA221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FFE49-DFB6-53AA-9F4C-54BDF419A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9B510-1CDE-47CA-9645-280514D4C50C}" type="datetimeFigureOut">
              <a:rPr lang="en-CA" smtClean="0"/>
              <a:t>2024-01-27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39851-7A32-BF23-CE1C-2015166B5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D2B5E-C776-14AA-1FC3-4F68092E9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0BC80-D41B-41A2-8B36-1CAAC2BFFD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6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3A3D87-3250-C765-DC1F-18A8B16A7444}"/>
              </a:ext>
            </a:extLst>
          </p:cNvPr>
          <p:cNvSpPr txBox="1"/>
          <p:nvPr/>
        </p:nvSpPr>
        <p:spPr>
          <a:xfrm>
            <a:off x="92015" y="2798058"/>
            <a:ext cx="1200796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7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What are the true effect sizes of winner and loser effects?: </a:t>
            </a:r>
            <a:br>
              <a:rPr lang="en-CA" sz="27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</a:br>
            <a:r>
              <a:rPr lang="en-CA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 meta-analysis comparing self-selection and random assignment protocols</a:t>
            </a:r>
            <a:endParaRPr lang="en-C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CA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en-C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76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71C7-AE85-43F8-509F-503731C1D7C1}"/>
              </a:ext>
            </a:extLst>
          </p:cNvPr>
          <p:cNvSpPr txBox="1">
            <a:spLocks/>
          </p:cNvSpPr>
          <p:nvPr/>
        </p:nvSpPr>
        <p:spPr>
          <a:xfrm>
            <a:off x="146337" y="198521"/>
            <a:ext cx="11548153" cy="7590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Calculating effect sizes</a:t>
            </a:r>
            <a:endParaRPr lang="en-US" sz="3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DBC9C-865C-F054-DFBA-4AE0E5D23E9B}"/>
              </a:ext>
            </a:extLst>
          </p:cNvPr>
          <p:cNvSpPr txBox="1"/>
          <p:nvPr/>
        </p:nvSpPr>
        <p:spPr>
          <a:xfrm>
            <a:off x="146338" y="957533"/>
            <a:ext cx="11548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the </a:t>
            </a:r>
            <a:r>
              <a:rPr lang="en-CA" sz="2400" i="1" dirty="0" err="1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metafor</a:t>
            </a:r>
            <a:r>
              <a:rPr lang="en-CA" sz="2400" i="1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package in R</a:t>
            </a:r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D3035-BAB4-7BE0-06BB-CD2F79A952E2}"/>
              </a:ext>
            </a:extLst>
          </p:cNvPr>
          <p:cNvSpPr txBox="1"/>
          <p:nvPr/>
        </p:nvSpPr>
        <p:spPr>
          <a:xfrm>
            <a:off x="497510" y="2383223"/>
            <a:ext cx="119285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all_data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escalc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 = </a:t>
            </a:r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all_data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xi = </a:t>
            </a:r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ifelse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contest_outcome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"winner", wins, losses),</a:t>
            </a:r>
          </a:p>
          <a:p>
            <a:r>
              <a:rPr lang="en-CA" sz="2400" kern="0" dirty="0">
                <a:solidFill>
                  <a:srgbClr val="2E74B5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sample_size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CA" sz="2400" kern="0" dirty="0">
                <a:solidFill>
                  <a:srgbClr val="2E74B5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 = "PLO", </a:t>
            </a:r>
          </a:p>
          <a:p>
            <a:r>
              <a:rPr lang="en-CA" sz="2400" kern="0" dirty="0">
                <a:solidFill>
                  <a:srgbClr val="2E74B5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 = TRUE)</a:t>
            </a:r>
            <a:br>
              <a:rPr lang="en-CA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DF4A9-40AC-BE86-7F76-815D45B4C9E1}"/>
              </a:ext>
            </a:extLst>
          </p:cNvPr>
          <p:cNvSpPr txBox="1"/>
          <p:nvPr/>
        </p:nvSpPr>
        <p:spPr>
          <a:xfrm>
            <a:off x="146338" y="1485712"/>
            <a:ext cx="115481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the </a:t>
            </a:r>
            <a:r>
              <a:rPr lang="en-CA" sz="2400" i="1" dirty="0" err="1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escalc</a:t>
            </a:r>
            <a:r>
              <a:rPr lang="en-CA" sz="2400" i="1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CA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 with the “PLO” measure to calculate effect size in log-odds (logit transformed proportion)</a:t>
            </a:r>
            <a:endParaRPr lang="en-C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56F84-A933-B852-0AE5-490D779927A2}"/>
              </a:ext>
            </a:extLst>
          </p:cNvPr>
          <p:cNvSpPr txBox="1"/>
          <p:nvPr/>
        </p:nvSpPr>
        <p:spPr>
          <a:xfrm>
            <a:off x="643848" y="4416212"/>
            <a:ext cx="115481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b="1" dirty="0"/>
              <a:t>xi</a:t>
            </a:r>
            <a:r>
              <a:rPr lang="en-CA" sz="2800" dirty="0"/>
              <a:t> = the number of individuals experiencing the event of interest </a:t>
            </a:r>
          </a:p>
          <a:p>
            <a:r>
              <a:rPr lang="en-CA" sz="2800" dirty="0"/>
              <a:t>       (wins for prior winners and losses for prior losers)  </a:t>
            </a:r>
          </a:p>
        </p:txBody>
      </p:sp>
    </p:spTree>
    <p:extLst>
      <p:ext uri="{BB962C8B-B14F-4D97-AF65-F5344CB8AC3E}">
        <p14:creationId xmlns:p14="http://schemas.microsoft.com/office/powerpoint/2010/main" val="94819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B81663-979B-3608-ECE9-CF9BA1398596}"/>
              </a:ext>
            </a:extLst>
          </p:cNvPr>
          <p:cNvSpPr txBox="1"/>
          <p:nvPr/>
        </p:nvSpPr>
        <p:spPr>
          <a:xfrm>
            <a:off x="508415" y="1710990"/>
            <a:ext cx="108239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met_mod_all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&lt;-rma.mv(data = </a:t>
            </a:r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all_data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vi, </a:t>
            </a:r>
            <a:b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mods = ~ </a:t>
            </a:r>
            <a:r>
              <a:rPr lang="en-CA" sz="2400" kern="0" dirty="0" err="1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contest_outcome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protocol,</a:t>
            </a:r>
          </a:p>
          <a:p>
            <a:r>
              <a:rPr lang="en-CA" sz="2400" kern="0" dirty="0">
                <a:solidFill>
                  <a:srgbClr val="2E74B5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= ~ (1|study/experiment), </a:t>
            </a:r>
            <a:endParaRPr lang="en-CA" sz="2400" kern="0" dirty="0">
              <a:solidFill>
                <a:srgbClr val="2E74B5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kern="0" dirty="0">
                <a:solidFill>
                  <a:srgbClr val="2E74B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method="ML")</a:t>
            </a:r>
            <a:endParaRPr lang="en-CA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5FEA64-512A-B4AD-3AB9-8A2A06830D63}"/>
              </a:ext>
            </a:extLst>
          </p:cNvPr>
          <p:cNvSpPr txBox="1">
            <a:spLocks/>
          </p:cNvSpPr>
          <p:nvPr/>
        </p:nvSpPr>
        <p:spPr>
          <a:xfrm>
            <a:off x="146337" y="198521"/>
            <a:ext cx="11548153" cy="7590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Generating the meta-analysis model</a:t>
            </a:r>
            <a:endParaRPr lang="en-US" sz="3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018F1-64B5-D64C-883A-A0825D06FCAF}"/>
              </a:ext>
            </a:extLst>
          </p:cNvPr>
          <p:cNvSpPr txBox="1"/>
          <p:nvPr/>
        </p:nvSpPr>
        <p:spPr>
          <a:xfrm>
            <a:off x="146338" y="836763"/>
            <a:ext cx="115481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the</a:t>
            </a:r>
            <a:r>
              <a:rPr lang="en-CA" sz="2400" i="1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rma.mv</a:t>
            </a:r>
            <a:r>
              <a:rPr lang="en-CA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function to generate a meta regression model with the effect sizes calculated earlier</a:t>
            </a:r>
            <a:endParaRPr lang="en-C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1D421-0AF5-9E33-5CB0-316EF088C63E}"/>
              </a:ext>
            </a:extLst>
          </p:cNvPr>
          <p:cNvSpPr txBox="1"/>
          <p:nvPr/>
        </p:nvSpPr>
        <p:spPr>
          <a:xfrm>
            <a:off x="146338" y="3323880"/>
            <a:ext cx="115481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Contest outcome (prior winner or prior loser) and protocol type (selection bias or random assignment) were moderators</a:t>
            </a: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F9782-9B8D-2236-CE45-2AED6543E95B}"/>
              </a:ext>
            </a:extLst>
          </p:cNvPr>
          <p:cNvSpPr txBox="1"/>
          <p:nvPr/>
        </p:nvSpPr>
        <p:spPr>
          <a:xfrm>
            <a:off x="146337" y="4154877"/>
            <a:ext cx="11548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nested within study ID as a random effect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7271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20B4CC8-AD48-BEBD-0E2B-CFA56FC742FA}"/>
              </a:ext>
            </a:extLst>
          </p:cNvPr>
          <p:cNvSpPr txBox="1">
            <a:spLocks/>
          </p:cNvSpPr>
          <p:nvPr/>
        </p:nvSpPr>
        <p:spPr>
          <a:xfrm>
            <a:off x="74450" y="192014"/>
            <a:ext cx="12117550" cy="7590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pooled log-odds of </a:t>
            </a:r>
            <a:r>
              <a:rPr lang="en-CA" sz="2400" b="1" kern="0" dirty="0">
                <a:solidFill>
                  <a:srgbClr val="C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winning a contest for prior winners </a:t>
            </a:r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 0.76 </a:t>
            </a:r>
            <a:b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(95% CI: 0.56 – 0.95; p &lt; 0.0001)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20C84C-113D-BCD3-1DD4-1CBCF442077F}"/>
              </a:ext>
            </a:extLst>
          </p:cNvPr>
          <p:cNvSpPr txBox="1">
            <a:spLocks/>
          </p:cNvSpPr>
          <p:nvPr/>
        </p:nvSpPr>
        <p:spPr>
          <a:xfrm>
            <a:off x="74450" y="836119"/>
            <a:ext cx="12117550" cy="7590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pooled log-odds of </a:t>
            </a:r>
            <a:r>
              <a:rPr lang="en-CA" sz="2400" b="1" kern="0" dirty="0">
                <a:solidFill>
                  <a:schemeClr val="accent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losing a contest for prior losers</a:t>
            </a:r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was 0.72 </a:t>
            </a:r>
            <a:b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CA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95% CI: 0.52 – 0.92; p &lt; 0.0001</a:t>
            </a:r>
            <a:r>
              <a:rPr lang="en-CA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B3D66-041C-ED7E-DCA1-AD1EB18C8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3"/>
          <a:stretch/>
        </p:blipFill>
        <p:spPr>
          <a:xfrm>
            <a:off x="1692399" y="1744654"/>
            <a:ext cx="8534003" cy="492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9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F63E-A1F5-7D4D-E0D6-6A477B9CF452}"/>
              </a:ext>
            </a:extLst>
          </p:cNvPr>
          <p:cNvSpPr txBox="1">
            <a:spLocks/>
          </p:cNvSpPr>
          <p:nvPr/>
        </p:nvSpPr>
        <p:spPr>
          <a:xfrm>
            <a:off x="140586" y="174761"/>
            <a:ext cx="12117550" cy="13431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b="1" kern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did not detect significant differences in the magnitude of winner effects vs. loser effects </a:t>
            </a:r>
            <a:r>
              <a:rPr lang="en-CA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(Qm</a:t>
            </a:r>
            <a:r>
              <a:rPr lang="en-CA" sz="2400" kern="0" baseline="-250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0.18; </a:t>
            </a:r>
            <a:r>
              <a:rPr lang="it-IT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95% CI: -0.11 – 0.18; p = 0.67)</a:t>
            </a:r>
            <a:endParaRPr lang="en-US" sz="4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2F25A-138C-24B6-005C-B449630F75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3"/>
          <a:stretch/>
        </p:blipFill>
        <p:spPr>
          <a:xfrm>
            <a:off x="1719831" y="1761907"/>
            <a:ext cx="8534003" cy="492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6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F832DA-73C3-3FC4-CEE5-5C589C7DA2D4}"/>
              </a:ext>
            </a:extLst>
          </p:cNvPr>
          <p:cNvSpPr txBox="1">
            <a:spLocks/>
          </p:cNvSpPr>
          <p:nvPr/>
        </p:nvSpPr>
        <p:spPr>
          <a:xfrm>
            <a:off x="140586" y="174761"/>
            <a:ext cx="12117550" cy="13431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b="1" kern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did not detect significant differences in the magnitude of winner and loser effects between </a:t>
            </a:r>
            <a:r>
              <a:rPr lang="en-CA" sz="2400" b="1" kern="0" dirty="0">
                <a:solidFill>
                  <a:schemeClr val="accent4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self-selection</a:t>
            </a:r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CA" sz="2400" b="1" kern="0" dirty="0">
                <a:solidFill>
                  <a:schemeClr val="accent6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assignment </a:t>
            </a:r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 </a:t>
            </a:r>
            <a:r>
              <a:rPr lang="en-CA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CA" sz="2400" kern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CA" sz="2400" kern="0" baseline="-250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CA" sz="2400" kern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0.12; </a:t>
            </a:r>
            <a:r>
              <a:rPr lang="it-IT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95% CI:-0.41 – 0.29; p = 0.72)</a:t>
            </a:r>
            <a:endParaRPr lang="en-US" sz="4800" dirty="0">
              <a:highlight>
                <a:srgbClr val="FFFF00"/>
              </a:highligh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4F75E-AFE7-8BD8-BD63-255B91172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7"/>
          <a:stretch/>
        </p:blipFill>
        <p:spPr>
          <a:xfrm>
            <a:off x="1838832" y="1517905"/>
            <a:ext cx="8514336" cy="491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23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B93554-2CAD-8C34-2157-00735E3D5DA1}"/>
              </a:ext>
            </a:extLst>
          </p:cNvPr>
          <p:cNvSpPr txBox="1">
            <a:spLocks/>
          </p:cNvSpPr>
          <p:nvPr/>
        </p:nvSpPr>
        <p:spPr>
          <a:xfrm>
            <a:off x="140586" y="174761"/>
            <a:ext cx="12117550" cy="13431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effects of prior wins and losses did not differ by taxa</a:t>
            </a:r>
            <a:br>
              <a:rPr lang="en-CA" sz="24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(Qm</a:t>
            </a:r>
            <a:r>
              <a:rPr lang="en-CA" sz="2400" kern="0" baseline="-250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CA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=; </a:t>
            </a:r>
            <a:r>
              <a:rPr lang="it-IT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95% </a:t>
            </a:r>
            <a:r>
              <a:rPr lang="it-IT" sz="24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CI: _________</a:t>
            </a:r>
            <a:r>
              <a:rPr lang="it-IT" sz="24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p = 0.70)</a:t>
            </a:r>
            <a:endParaRPr lang="en-US" sz="4800" dirty="0">
              <a:highlight>
                <a:srgbClr val="FFFF00"/>
              </a:highligh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A5F6C5-F408-0DEC-DD60-146FEE10E108}"/>
              </a:ext>
            </a:extLst>
          </p:cNvPr>
          <p:cNvGrpSpPr/>
          <p:nvPr/>
        </p:nvGrpSpPr>
        <p:grpSpPr>
          <a:xfrm>
            <a:off x="923430" y="1115291"/>
            <a:ext cx="9377165" cy="5497945"/>
            <a:chOff x="777126" y="1115291"/>
            <a:chExt cx="9377165" cy="54979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BBF4077-A1BD-12A8-E337-2C75EE4DF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126" y="1339254"/>
              <a:ext cx="7899558" cy="52739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E1BB0B-7CE8-7359-E20A-0785F133F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2846" y="1115291"/>
              <a:ext cx="1811445" cy="4627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387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F1A1EA-6E98-99A3-2398-C457201D1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57" y="1876487"/>
            <a:ext cx="7082286" cy="4843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DDC9E-5927-3A8E-6C5B-54D44039C218}"/>
              </a:ext>
            </a:extLst>
          </p:cNvPr>
          <p:cNvSpPr txBox="1"/>
          <p:nvPr/>
        </p:nvSpPr>
        <p:spPr>
          <a:xfrm>
            <a:off x="150897" y="1338354"/>
            <a:ext cx="101619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year_mod</a:t>
            </a:r>
            <a:r>
              <a:rPr lang="en-CA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&lt;- </a:t>
            </a:r>
            <a:r>
              <a:rPr lang="en-CA" sz="24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glm</a:t>
            </a:r>
            <a:r>
              <a:rPr lang="en-CA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(data = </a:t>
            </a:r>
            <a:r>
              <a:rPr lang="en-CA" sz="2400" dirty="0" err="1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study_info</a:t>
            </a:r>
            <a:r>
              <a:rPr lang="en-CA" sz="24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protocol ~ year, family = binomial())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C87A1-CD7E-98CB-67F6-681C7B2C6C6E}"/>
              </a:ext>
            </a:extLst>
          </p:cNvPr>
          <p:cNvSpPr txBox="1"/>
          <p:nvPr/>
        </p:nvSpPr>
        <p:spPr>
          <a:xfrm>
            <a:off x="150897" y="138025"/>
            <a:ext cx="118902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We found a non-statistically significant </a:t>
            </a:r>
            <a:r>
              <a:rPr lang="en-CA" sz="2400" b="1" kern="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trend </a:t>
            </a:r>
            <a:r>
              <a:rPr lang="en-CA" sz="24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of random assignment being used more frequently than self-selection over time </a:t>
            </a:r>
            <a:br>
              <a:rPr lang="en-CA" sz="24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</a:br>
            <a:r>
              <a:rPr lang="en-CA" sz="24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(</a:t>
            </a:r>
            <a:r>
              <a:rPr lang="en-CA" sz="2400" b="1" kern="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GLM: </a:t>
            </a:r>
            <a:r>
              <a:rPr lang="en-CA" sz="24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Wald </a:t>
            </a:r>
            <a:r>
              <a:rPr lang="el-GR" sz="2400" kern="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χ</a:t>
            </a:r>
            <a:r>
              <a:rPr lang="en-CA" sz="2400" kern="0" baseline="3000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2</a:t>
            </a:r>
            <a:r>
              <a:rPr lang="el-GR" sz="24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</a:t>
            </a:r>
            <a:r>
              <a:rPr lang="el-GR" sz="24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= 0.40; </a:t>
            </a:r>
            <a:r>
              <a:rPr lang="en-CA" sz="24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95% CI = -0.05 – 0.09; p = 0.53)</a:t>
            </a:r>
            <a:endParaRPr lang="en-CA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72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48F131-6C3B-ADE3-138E-59D1D7BB3FCE}"/>
              </a:ext>
            </a:extLst>
          </p:cNvPr>
          <p:cNvSpPr txBox="1">
            <a:spLocks/>
          </p:cNvSpPr>
          <p:nvPr/>
        </p:nvSpPr>
        <p:spPr>
          <a:xfrm>
            <a:off x="146337" y="198521"/>
            <a:ext cx="11548153" cy="7590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Publication bias</a:t>
            </a:r>
            <a:endParaRPr lang="en-US" sz="3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 descr="A diagram of a graph&#10;&#10;Description automatically generated">
            <a:extLst>
              <a:ext uri="{FF2B5EF4-FFF2-40B4-BE49-F238E27FC236}">
                <a16:creationId xmlns:a16="http://schemas.microsoft.com/office/drawing/2014/main" id="{C8B96897-48DD-D937-A0FB-E61B8781B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14" y="813447"/>
            <a:ext cx="6379372" cy="568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1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E50B-1FDD-4439-34DC-C20D0D65D7F1}"/>
              </a:ext>
            </a:extLst>
          </p:cNvPr>
          <p:cNvSpPr txBox="1">
            <a:spLocks/>
          </p:cNvSpPr>
          <p:nvPr/>
        </p:nvSpPr>
        <p:spPr>
          <a:xfrm>
            <a:off x="0" y="4397696"/>
            <a:ext cx="6297797" cy="12350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Winner effect: </a:t>
            </a:r>
            <a:b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When prior winning experiences increase the probability of winning subsequent contests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72E093-292E-D3F2-8AE7-3AC7CFAEFCB6}"/>
              </a:ext>
            </a:extLst>
          </p:cNvPr>
          <p:cNvSpPr txBox="1">
            <a:spLocks/>
          </p:cNvSpPr>
          <p:nvPr/>
        </p:nvSpPr>
        <p:spPr>
          <a:xfrm>
            <a:off x="5980980" y="4397695"/>
            <a:ext cx="6297797" cy="12350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Loser effect: </a:t>
            </a:r>
            <a:b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When prior losing experiences increase the probability of losing subsequent contests</a:t>
            </a:r>
          </a:p>
        </p:txBody>
      </p:sp>
      <p:pic>
        <p:nvPicPr>
          <p:cNvPr id="2050" name="Picture 2" descr="Drug calms violent rats | Nature">
            <a:extLst>
              <a:ext uri="{FF2B5EF4-FFF2-40B4-BE49-F238E27FC236}">
                <a16:creationId xmlns:a16="http://schemas.microsoft.com/office/drawing/2014/main" id="{1072D021-3F13-D413-01A4-685F28A3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19" y="1016034"/>
            <a:ext cx="4702520" cy="316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,800+ Fight Beetles Stock Photos, Pictures &amp; Royalty-Free Images - iStock">
            <a:extLst>
              <a:ext uri="{FF2B5EF4-FFF2-40B4-BE49-F238E27FC236}">
                <a16:creationId xmlns:a16="http://schemas.microsoft.com/office/drawing/2014/main" id="{79C0BC98-7F1B-EAE6-3B0C-0553C1276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7" y="1016034"/>
            <a:ext cx="4747738" cy="316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49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38AD7D-2D53-EEE7-1F04-E35571E7313A}"/>
              </a:ext>
            </a:extLst>
          </p:cNvPr>
          <p:cNvSpPr txBox="1"/>
          <p:nvPr/>
        </p:nvSpPr>
        <p:spPr>
          <a:xfrm>
            <a:off x="8187656" y="6501329"/>
            <a:ext cx="3942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Rutte et al. (2006). 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</a:rPr>
              <a:t>Trends in Ecology and Evolution.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27B3F8-5D76-34DC-DD3E-CFF0F08DC33A}"/>
              </a:ext>
            </a:extLst>
          </p:cNvPr>
          <p:cNvGrpSpPr/>
          <p:nvPr/>
        </p:nvGrpSpPr>
        <p:grpSpPr>
          <a:xfrm>
            <a:off x="838200" y="3210886"/>
            <a:ext cx="5909046" cy="436227"/>
            <a:chOff x="642257" y="2439893"/>
            <a:chExt cx="5909046" cy="4362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7CD088-9EA9-7B1C-8751-E07176BE9D3C}"/>
                </a:ext>
              </a:extLst>
            </p:cNvPr>
            <p:cNvSpPr/>
            <p:nvPr/>
          </p:nvSpPr>
          <p:spPr>
            <a:xfrm>
              <a:off x="642257" y="2439893"/>
              <a:ext cx="455303" cy="436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DAE36E-C4AA-6C88-48FB-5C0EE63BADF0}"/>
                </a:ext>
              </a:extLst>
            </p:cNvPr>
            <p:cNvSpPr/>
            <p:nvPr/>
          </p:nvSpPr>
          <p:spPr>
            <a:xfrm>
              <a:off x="6096000" y="2439893"/>
              <a:ext cx="455303" cy="436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35A4207-C125-5B59-0547-E5BBBB86710B}"/>
              </a:ext>
            </a:extLst>
          </p:cNvPr>
          <p:cNvSpPr txBox="1"/>
          <p:nvPr/>
        </p:nvSpPr>
        <p:spPr>
          <a:xfrm>
            <a:off x="232670" y="155587"/>
            <a:ext cx="10576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Cross-taxa evidence of winner and loser effects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2A4959-77A6-2C3E-34CA-4166EAF5B0BE}"/>
              </a:ext>
            </a:extLst>
          </p:cNvPr>
          <p:cNvGrpSpPr/>
          <p:nvPr/>
        </p:nvGrpSpPr>
        <p:grpSpPr>
          <a:xfrm>
            <a:off x="122661" y="993853"/>
            <a:ext cx="6460392" cy="4922049"/>
            <a:chOff x="122661" y="993853"/>
            <a:chExt cx="6460392" cy="49220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D1CF3E-8B23-CED4-DD12-B70E29476B4E}"/>
                </a:ext>
              </a:extLst>
            </p:cNvPr>
            <p:cNvSpPr txBox="1"/>
            <p:nvPr/>
          </p:nvSpPr>
          <p:spPr>
            <a:xfrm>
              <a:off x="1962491" y="5208016"/>
              <a:ext cx="36464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Odds of winning a contest after winning an initial contest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0A49EC5-2EAF-DD03-FFB2-A1C038A7A40B}"/>
                </a:ext>
              </a:extLst>
            </p:cNvPr>
            <p:cNvGrpSpPr/>
            <p:nvPr/>
          </p:nvGrpSpPr>
          <p:grpSpPr>
            <a:xfrm>
              <a:off x="122661" y="1309788"/>
              <a:ext cx="6460392" cy="3912204"/>
              <a:chOff x="990600" y="3363286"/>
              <a:chExt cx="5909046" cy="3190311"/>
            </a:xfrm>
          </p:grpSpPr>
          <p:pic>
            <p:nvPicPr>
              <p:cNvPr id="10" name="Picture 2">
                <a:extLst>
                  <a:ext uri="{FF2B5EF4-FFF2-40B4-BE49-F238E27FC236}">
                    <a16:creationId xmlns:a16="http://schemas.microsoft.com/office/drawing/2014/main" id="{C747506E-BFBE-BE08-9C47-D6B7CB2706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986" r="47998" b="7780"/>
              <a:stretch/>
            </p:blipFill>
            <p:spPr bwMode="auto">
              <a:xfrm>
                <a:off x="990600" y="3494690"/>
                <a:ext cx="5468329" cy="30589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A32AA76-8583-9A82-E207-1EE6F10BF352}"/>
                  </a:ext>
                </a:extLst>
              </p:cNvPr>
              <p:cNvGrpSpPr/>
              <p:nvPr/>
            </p:nvGrpSpPr>
            <p:grpSpPr>
              <a:xfrm>
                <a:off x="990600" y="3363286"/>
                <a:ext cx="5909046" cy="436227"/>
                <a:chOff x="642257" y="2439893"/>
                <a:chExt cx="5909046" cy="43622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FCF8966-9D33-6B4D-613C-8A62A3DB5A19}"/>
                    </a:ext>
                  </a:extLst>
                </p:cNvPr>
                <p:cNvSpPr/>
                <p:nvPr/>
              </p:nvSpPr>
              <p:spPr>
                <a:xfrm>
                  <a:off x="642257" y="2439893"/>
                  <a:ext cx="455303" cy="4362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75F231B-A290-5C69-C6BB-CEA4B2FAFE35}"/>
                    </a:ext>
                  </a:extLst>
                </p:cNvPr>
                <p:cNvSpPr/>
                <p:nvPr/>
              </p:nvSpPr>
              <p:spPr>
                <a:xfrm>
                  <a:off x="6096000" y="2439893"/>
                  <a:ext cx="455303" cy="4362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1FCA47-4D8F-850E-344A-EF677E7A8236}"/>
                </a:ext>
              </a:extLst>
            </p:cNvPr>
            <p:cNvSpPr txBox="1"/>
            <p:nvPr/>
          </p:nvSpPr>
          <p:spPr>
            <a:xfrm>
              <a:off x="1702037" y="993853"/>
              <a:ext cx="35245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Winner effect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C5C699-BC3D-428D-F041-079DB86E6E92}"/>
              </a:ext>
            </a:extLst>
          </p:cNvPr>
          <p:cNvGrpSpPr/>
          <p:nvPr/>
        </p:nvGrpSpPr>
        <p:grpSpPr>
          <a:xfrm>
            <a:off x="5681699" y="1017402"/>
            <a:ext cx="5672101" cy="4912477"/>
            <a:chOff x="5681699" y="1017402"/>
            <a:chExt cx="5672101" cy="4912477"/>
          </a:xfrm>
        </p:grpSpPr>
        <p:pic>
          <p:nvPicPr>
            <p:cNvPr id="24" name="Picture 23" descr="A picture containing text, screenshot, diagram, font&#10;&#10;Description automatically generated">
              <a:extLst>
                <a:ext uri="{FF2B5EF4-FFF2-40B4-BE49-F238E27FC236}">
                  <a16:creationId xmlns:a16="http://schemas.microsoft.com/office/drawing/2014/main" id="{636D920D-34AE-250F-2665-9BC7F658F5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767" b="11021"/>
            <a:stretch/>
          </p:blipFill>
          <p:spPr>
            <a:xfrm>
              <a:off x="5681699" y="1554819"/>
              <a:ext cx="5672101" cy="375106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FCF084-21A4-DCA7-9691-B78A54EAF0E9}"/>
                </a:ext>
              </a:extLst>
            </p:cNvPr>
            <p:cNvSpPr txBox="1"/>
            <p:nvPr/>
          </p:nvSpPr>
          <p:spPr>
            <a:xfrm>
              <a:off x="7718382" y="1017402"/>
              <a:ext cx="35245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Loser effect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D3E954-7DB9-03C3-5C33-57DC8A885F76}"/>
                </a:ext>
              </a:extLst>
            </p:cNvPr>
            <p:cNvSpPr txBox="1"/>
            <p:nvPr/>
          </p:nvSpPr>
          <p:spPr>
            <a:xfrm>
              <a:off x="7596473" y="5221993"/>
              <a:ext cx="36464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anose="020B0604020202020204" pitchFamily="34" charset="0"/>
                  <a:cs typeface="Helvetica" panose="020B0604020202020204" pitchFamily="34" charset="0"/>
                </a:rPr>
                <a:t>Odds of losing a contest after losing an initial contest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03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Boxing Ring Arena And Spotlight Floodlights Vector Design White Background  Stock Illustration - Download Image Now - iStock">
            <a:extLst>
              <a:ext uri="{FF2B5EF4-FFF2-40B4-BE49-F238E27FC236}">
                <a16:creationId xmlns:a16="http://schemas.microsoft.com/office/drawing/2014/main" id="{8EA583BF-0027-ED2D-8D58-F35BBA6D5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0"/>
          <a:stretch/>
        </p:blipFill>
        <p:spPr bwMode="auto">
          <a:xfrm>
            <a:off x="5972190" y="3891833"/>
            <a:ext cx="5177689" cy="202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xing Ring Arena And Spotlight Floodlights Vector Design White Background  Stock Illustration - Download Image Now - iStock">
            <a:extLst>
              <a:ext uri="{FF2B5EF4-FFF2-40B4-BE49-F238E27FC236}">
                <a16:creationId xmlns:a16="http://schemas.microsoft.com/office/drawing/2014/main" id="{67C78E2B-2518-9A22-959C-1C9B44F4C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0"/>
          <a:stretch/>
        </p:blipFill>
        <p:spPr bwMode="auto">
          <a:xfrm>
            <a:off x="3047218" y="801505"/>
            <a:ext cx="5177689" cy="202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27506-C42C-31EA-A934-79506C9E049E}"/>
              </a:ext>
            </a:extLst>
          </p:cNvPr>
          <p:cNvSpPr txBox="1">
            <a:spLocks/>
          </p:cNvSpPr>
          <p:nvPr/>
        </p:nvSpPr>
        <p:spPr>
          <a:xfrm>
            <a:off x="2997963" y="321315"/>
            <a:ext cx="5745926" cy="6378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>
                <a:latin typeface="Helvetica" panose="020B0604020202020204" pitchFamily="34" charset="0"/>
                <a:cs typeface="Helvetica" panose="020B0604020202020204" pitchFamily="34" charset="0"/>
              </a:rPr>
              <a:t>Self-selection protocols</a:t>
            </a:r>
          </a:p>
        </p:txBody>
      </p:sp>
      <p:pic>
        <p:nvPicPr>
          <p:cNvPr id="1026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E1F79271-57D0-6180-020A-173E40B85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865" y="1223155"/>
            <a:ext cx="1826197" cy="181925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267BC226-581B-EFCC-440D-DCDE4F076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38701" y="1223154"/>
            <a:ext cx="1826197" cy="181925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54AE54-B30C-495E-12F5-3008AAC0F85C}"/>
              </a:ext>
            </a:extLst>
          </p:cNvPr>
          <p:cNvCxnSpPr>
            <a:cxnSpLocks/>
          </p:cNvCxnSpPr>
          <p:nvPr/>
        </p:nvCxnSpPr>
        <p:spPr>
          <a:xfrm>
            <a:off x="6754568" y="2994100"/>
            <a:ext cx="8584" cy="10848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Boxing Ring Arena And Spotlight Floodlights Vector Design White Background  Stock Illustration - Download Image Now - iStock">
            <a:extLst>
              <a:ext uri="{FF2B5EF4-FFF2-40B4-BE49-F238E27FC236}">
                <a16:creationId xmlns:a16="http://schemas.microsoft.com/office/drawing/2014/main" id="{8C2F745C-3910-AE5E-1C76-B7F17FAF1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0"/>
          <a:stretch/>
        </p:blipFill>
        <p:spPr bwMode="auto">
          <a:xfrm>
            <a:off x="693237" y="3900459"/>
            <a:ext cx="5177689" cy="202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2F63031-7523-6BCD-FD99-56C55A456E34}"/>
              </a:ext>
            </a:extLst>
          </p:cNvPr>
          <p:cNvSpPr txBox="1">
            <a:spLocks/>
          </p:cNvSpPr>
          <p:nvPr/>
        </p:nvSpPr>
        <p:spPr>
          <a:xfrm>
            <a:off x="2607830" y="3126681"/>
            <a:ext cx="2115133" cy="6415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Winner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C470EA-16E0-A47F-4348-CEE59507C8C4}"/>
              </a:ext>
            </a:extLst>
          </p:cNvPr>
          <p:cNvSpPr txBox="1">
            <a:spLocks/>
          </p:cNvSpPr>
          <p:nvPr/>
        </p:nvSpPr>
        <p:spPr>
          <a:xfrm>
            <a:off x="6530870" y="3196593"/>
            <a:ext cx="2115133" cy="6415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Loser</a:t>
            </a:r>
          </a:p>
        </p:txBody>
      </p:sp>
      <p:pic>
        <p:nvPicPr>
          <p:cNvPr id="11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EF1E23DE-3C12-F004-A131-FF503F472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23847" y="4213661"/>
            <a:ext cx="1826197" cy="181925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F7EBE1EB-8087-54D0-5D17-6309952D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39" y="4186387"/>
            <a:ext cx="1826197" cy="181925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6E3051B3-6E82-B389-90D0-B15125151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18248" y="4209050"/>
            <a:ext cx="1826197" cy="181925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7DB0A91D-3051-6428-0F8F-CBFA82F3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38" y="4213661"/>
            <a:ext cx="1826197" cy="181925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66F7CC-F3BD-D1C7-E2AE-D41D05F0DE22}"/>
              </a:ext>
            </a:extLst>
          </p:cNvPr>
          <p:cNvCxnSpPr>
            <a:cxnSpLocks/>
          </p:cNvCxnSpPr>
          <p:nvPr/>
        </p:nvCxnSpPr>
        <p:spPr>
          <a:xfrm>
            <a:off x="4622844" y="3044549"/>
            <a:ext cx="8584" cy="10848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5F54E90E-C6EE-7D4E-54D6-A2F480404BDF}"/>
              </a:ext>
            </a:extLst>
          </p:cNvPr>
          <p:cNvSpPr txBox="1">
            <a:spLocks/>
          </p:cNvSpPr>
          <p:nvPr/>
        </p:nvSpPr>
        <p:spPr>
          <a:xfrm>
            <a:off x="769233" y="5935693"/>
            <a:ext cx="4969468" cy="6415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Fight against size-matched, naïve opponent to test the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Winner effect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2FBBDB6-9D51-97EB-9540-777A0F4CB083}"/>
              </a:ext>
            </a:extLst>
          </p:cNvPr>
          <p:cNvSpPr txBox="1">
            <a:spLocks/>
          </p:cNvSpPr>
          <p:nvPr/>
        </p:nvSpPr>
        <p:spPr>
          <a:xfrm>
            <a:off x="6161269" y="5935693"/>
            <a:ext cx="4969468" cy="6415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Fight against size-matched, naïve opponent to test 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Loser effect</a:t>
            </a:r>
          </a:p>
        </p:txBody>
      </p:sp>
    </p:spTree>
    <p:extLst>
      <p:ext uri="{BB962C8B-B14F-4D97-AF65-F5344CB8AC3E}">
        <p14:creationId xmlns:p14="http://schemas.microsoft.com/office/powerpoint/2010/main" val="308567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CF9E-7F38-C96B-1665-3572073AA79B}"/>
              </a:ext>
            </a:extLst>
          </p:cNvPr>
          <p:cNvSpPr txBox="1">
            <a:spLocks/>
          </p:cNvSpPr>
          <p:nvPr/>
        </p:nvSpPr>
        <p:spPr>
          <a:xfrm>
            <a:off x="2371687" y="200546"/>
            <a:ext cx="7448626" cy="6378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>
                <a:latin typeface="Helvetica" panose="020B0604020202020204" pitchFamily="34" charset="0"/>
                <a:cs typeface="Helvetica" panose="020B0604020202020204" pitchFamily="34" charset="0"/>
              </a:rPr>
              <a:t>Random assignment protocols</a:t>
            </a:r>
          </a:p>
        </p:txBody>
      </p:sp>
      <p:pic>
        <p:nvPicPr>
          <p:cNvPr id="3" name="Picture 6" descr="Boxing Ring Arena And Spotlight Floodlights Vector Design White Background  Stock Illustration - Download Image Now - iStock">
            <a:extLst>
              <a:ext uri="{FF2B5EF4-FFF2-40B4-BE49-F238E27FC236}">
                <a16:creationId xmlns:a16="http://schemas.microsoft.com/office/drawing/2014/main" id="{99D29DA3-209C-1DFE-FF4F-739844792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0"/>
          <a:stretch/>
        </p:blipFill>
        <p:spPr bwMode="auto">
          <a:xfrm>
            <a:off x="355776" y="810286"/>
            <a:ext cx="5177689" cy="202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Boxing Ring Arena And Spotlight Floodlights Vector Design White Background  Stock Illustration - Download Image Now - iStock">
            <a:extLst>
              <a:ext uri="{FF2B5EF4-FFF2-40B4-BE49-F238E27FC236}">
                <a16:creationId xmlns:a16="http://schemas.microsoft.com/office/drawing/2014/main" id="{C44B7999-0F08-E444-1067-461DD143B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0"/>
          <a:stretch/>
        </p:blipFill>
        <p:spPr bwMode="auto">
          <a:xfrm>
            <a:off x="6550138" y="810285"/>
            <a:ext cx="5177689" cy="202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3E342B-D354-8C58-D189-DA2C8945C78E}"/>
              </a:ext>
            </a:extLst>
          </p:cNvPr>
          <p:cNvSpPr txBox="1">
            <a:spLocks/>
          </p:cNvSpPr>
          <p:nvPr/>
        </p:nvSpPr>
        <p:spPr>
          <a:xfrm>
            <a:off x="151246" y="2860053"/>
            <a:ext cx="5745926" cy="6378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Randomly-assigned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winner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D3895A1-1350-7AE8-6C56-6BCF1CBBC2CF}"/>
              </a:ext>
            </a:extLst>
          </p:cNvPr>
          <p:cNvSpPr txBox="1">
            <a:spLocks/>
          </p:cNvSpPr>
          <p:nvPr/>
        </p:nvSpPr>
        <p:spPr>
          <a:xfrm>
            <a:off x="6260322" y="2860053"/>
            <a:ext cx="5745926" cy="63787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Randomly-assigned </a:t>
            </a:r>
            <a:r>
              <a:rPr lang="en-US" sz="28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loser</a:t>
            </a:r>
          </a:p>
        </p:txBody>
      </p:sp>
      <p:pic>
        <p:nvPicPr>
          <p:cNvPr id="7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C71C318C-AD21-DE57-61A6-54F4411CF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51" y="1337939"/>
            <a:ext cx="1728294" cy="172172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1EAE1427-E3A3-288A-B92A-11785A39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0207" y="1735798"/>
            <a:ext cx="1223644" cy="121899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F636F95C-D987-45E5-D312-A7E91051D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919" y="1223151"/>
            <a:ext cx="1748422" cy="174177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A226F977-24B2-D602-0BC7-C37EFE0A1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20643" y="843211"/>
            <a:ext cx="2224910" cy="22164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oxing Ring Arena And Spotlight Floodlights Vector Design White Background  Stock Illustration - Download Image Now - iStock">
            <a:extLst>
              <a:ext uri="{FF2B5EF4-FFF2-40B4-BE49-F238E27FC236}">
                <a16:creationId xmlns:a16="http://schemas.microsoft.com/office/drawing/2014/main" id="{0442078E-5445-B1BC-0B3D-FC0C0807D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0"/>
          <a:stretch/>
        </p:blipFill>
        <p:spPr bwMode="auto">
          <a:xfrm>
            <a:off x="360952" y="3666134"/>
            <a:ext cx="5177689" cy="202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17AE2CD0-0522-D1AD-5532-117B65A70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38" y="3963725"/>
            <a:ext cx="1728294" cy="172172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Boxing Ring Arena And Spotlight Floodlights Vector Design White Background  Stock Illustration - Download Image Now - iStock">
            <a:extLst>
              <a:ext uri="{FF2B5EF4-FFF2-40B4-BE49-F238E27FC236}">
                <a16:creationId xmlns:a16="http://schemas.microsoft.com/office/drawing/2014/main" id="{3DCF8725-78EE-72D1-F42C-443ACB4A5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00"/>
          <a:stretch/>
        </p:blipFill>
        <p:spPr bwMode="auto">
          <a:xfrm>
            <a:off x="6431798" y="3639763"/>
            <a:ext cx="5177689" cy="202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2E44683E-6CCA-D69B-0827-918FF7CF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32" y="3925484"/>
            <a:ext cx="1748422" cy="174177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24F18E2E-D404-B63A-48F0-7E4677C5B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07776" y="3914959"/>
            <a:ext cx="1826197" cy="181925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nsect Silhouettes | Page 2 | Animal silhouette, Grasshopper, Silhouette  clip art">
            <a:extLst>
              <a:ext uri="{FF2B5EF4-FFF2-40B4-BE49-F238E27FC236}">
                <a16:creationId xmlns:a16="http://schemas.microsoft.com/office/drawing/2014/main" id="{CDD39BA3-C50F-A38B-E07C-DA6CB6AAB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24" b="89695" l="4563" r="96578">
                        <a14:foregroundMark x1="89734" y1="39695" x2="89734" y2="39695"/>
                        <a14:foregroundMark x1="93536" y1="25573" x2="93536" y2="25573"/>
                        <a14:foregroundMark x1="96578" y1="20611" x2="96578" y2="20611"/>
                        <a14:foregroundMark x1="6844" y1="66031" x2="6844" y2="66031"/>
                        <a14:foregroundMark x1="4563" y1="75573" x2="4563" y2="75573"/>
                        <a14:backgroundMark x1="92776" y1="25573" x2="92776" y2="255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44465" y="3914958"/>
            <a:ext cx="1826197" cy="181925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BEA7840-7E00-6308-3344-BA63032E5DFB}"/>
              </a:ext>
            </a:extLst>
          </p:cNvPr>
          <p:cNvSpPr txBox="1">
            <a:spLocks/>
          </p:cNvSpPr>
          <p:nvPr/>
        </p:nvSpPr>
        <p:spPr>
          <a:xfrm>
            <a:off x="459886" y="5759365"/>
            <a:ext cx="4969468" cy="6415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Fight against size-matched, naïve opponent to test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Winner effect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54C3833-5BF6-6F74-E6D4-C6E65F430171}"/>
              </a:ext>
            </a:extLst>
          </p:cNvPr>
          <p:cNvSpPr txBox="1">
            <a:spLocks/>
          </p:cNvSpPr>
          <p:nvPr/>
        </p:nvSpPr>
        <p:spPr>
          <a:xfrm>
            <a:off x="6550138" y="5794403"/>
            <a:ext cx="4969468" cy="64151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Fight against size-matched, naïve opponent to test the </a:t>
            </a:r>
            <a:r>
              <a:rPr lang="en-US" sz="2400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Loser effect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9BE3CB-E33C-C9A8-08D4-DA03607411C3}"/>
              </a:ext>
            </a:extLst>
          </p:cNvPr>
          <p:cNvCxnSpPr>
            <a:cxnSpLocks/>
          </p:cNvCxnSpPr>
          <p:nvPr/>
        </p:nvCxnSpPr>
        <p:spPr>
          <a:xfrm flipH="1">
            <a:off x="2972809" y="3401639"/>
            <a:ext cx="16824" cy="5289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DF38FD-AE27-02E9-5929-40D45B15F047}"/>
              </a:ext>
            </a:extLst>
          </p:cNvPr>
          <p:cNvCxnSpPr>
            <a:cxnSpLocks/>
          </p:cNvCxnSpPr>
          <p:nvPr/>
        </p:nvCxnSpPr>
        <p:spPr>
          <a:xfrm flipH="1">
            <a:off x="9122008" y="3401639"/>
            <a:ext cx="16824" cy="5289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94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680A33-F42B-0E5B-0C35-2E8215E75C79}"/>
              </a:ext>
            </a:extLst>
          </p:cNvPr>
          <p:cNvSpPr txBox="1"/>
          <p:nvPr/>
        </p:nvSpPr>
        <p:spPr>
          <a:xfrm>
            <a:off x="207213" y="2895727"/>
            <a:ext cx="11423171" cy="853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kern="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3</a:t>
            </a:r>
            <a:r>
              <a:rPr lang="en-CA" sz="24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. Is the magnitude of winner and loser effects lower in experiments using random assignment than in studies that commit selection bias?</a:t>
            </a:r>
            <a:endParaRPr lang="en-CA" sz="2000" kern="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BCFA8-26B4-8DA2-1953-3BDEF36EAECF}"/>
              </a:ext>
            </a:extLst>
          </p:cNvPr>
          <p:cNvSpPr txBox="1"/>
          <p:nvPr/>
        </p:nvSpPr>
        <p:spPr>
          <a:xfrm>
            <a:off x="179357" y="3953996"/>
            <a:ext cx="11888998" cy="853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kern="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4</a:t>
            </a:r>
            <a:r>
              <a:rPr lang="en-CA" sz="24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. What is the proportion of studies on winner and loser effects that use random assignment protocols instead of self-selection</a:t>
            </a:r>
            <a:r>
              <a:rPr lang="en-CA" sz="2400" kern="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?</a:t>
            </a:r>
            <a:r>
              <a:rPr lang="en-CA" sz="24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 Has it increased over time?</a:t>
            </a:r>
            <a:r>
              <a:rPr lang="en-CA" sz="240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CA" sz="2400" kern="0" dirty="0">
              <a:solidFill>
                <a:srgbClr val="000000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0F7C7-B9F5-08DA-28A4-DFC7D3B25EAF}"/>
              </a:ext>
            </a:extLst>
          </p:cNvPr>
          <p:cNvSpPr txBox="1"/>
          <p:nvPr/>
        </p:nvSpPr>
        <p:spPr>
          <a:xfrm>
            <a:off x="179357" y="194317"/>
            <a:ext cx="5298418" cy="51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Our research questions: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79403-DBC2-ACC2-F6FC-AE3E0788234A}"/>
              </a:ext>
            </a:extLst>
          </p:cNvPr>
          <p:cNvSpPr txBox="1"/>
          <p:nvPr/>
        </p:nvSpPr>
        <p:spPr>
          <a:xfrm>
            <a:off x="207213" y="779189"/>
            <a:ext cx="11776854" cy="853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kern="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1</a:t>
            </a:r>
            <a:r>
              <a:rPr lang="en-CA" sz="24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. What are the magnitudes of winner and loser effects across various taxa?</a:t>
            </a:r>
            <a:br>
              <a:rPr lang="en-CA" sz="2400" kern="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</a:br>
            <a:r>
              <a:rPr lang="en-CA" sz="24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Can the sign of their effects be estimated confidently? </a:t>
            </a:r>
            <a:endParaRPr lang="en-CA" sz="2000" kern="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6AE4D-1D17-4910-DEEA-431B24BDDCE6}"/>
              </a:ext>
            </a:extLst>
          </p:cNvPr>
          <p:cNvSpPr txBox="1"/>
          <p:nvPr/>
        </p:nvSpPr>
        <p:spPr>
          <a:xfrm>
            <a:off x="207213" y="1837458"/>
            <a:ext cx="11614929" cy="853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kern="0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2</a:t>
            </a:r>
            <a:r>
              <a:rPr lang="en-CA" sz="2400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. Is the magnitude of the loser effect higher than that of the winner effects (as previously suggested by Bakker et al. (1989)?</a:t>
            </a:r>
            <a:endParaRPr lang="en-CA" sz="2000" kern="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5DB6-48D2-1A87-927F-6394F6F8F9E5}"/>
              </a:ext>
            </a:extLst>
          </p:cNvPr>
          <p:cNvSpPr txBox="1">
            <a:spLocks/>
          </p:cNvSpPr>
          <p:nvPr/>
        </p:nvSpPr>
        <p:spPr>
          <a:xfrm>
            <a:off x="146337" y="198521"/>
            <a:ext cx="11548153" cy="7590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latin typeface="Helvetica" panose="020B0604020202020204" pitchFamily="34" charset="0"/>
                <a:cs typeface="Helvetica" panose="020B0604020202020204" pitchFamily="34" charset="0"/>
              </a:rPr>
              <a:t>Search criteria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CE14C-103A-3C6A-F54B-B44C1A3182B2}"/>
              </a:ext>
            </a:extLst>
          </p:cNvPr>
          <p:cNvSpPr txBox="1"/>
          <p:nvPr/>
        </p:nvSpPr>
        <p:spPr>
          <a:xfrm>
            <a:off x="263465" y="1930716"/>
            <a:ext cx="11665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We excluded</a:t>
            </a:r>
            <a:r>
              <a:rPr lang="en-CA" sz="2400" b="1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studies that: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DEA0D-2847-A9A6-2807-B6B51459B1B7}"/>
              </a:ext>
            </a:extLst>
          </p:cNvPr>
          <p:cNvSpPr txBox="1"/>
          <p:nvPr/>
        </p:nvSpPr>
        <p:spPr>
          <a:xfrm>
            <a:off x="263465" y="931655"/>
            <a:ext cx="115481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CA" sz="2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mpirical studies </a:t>
            </a:r>
            <a:r>
              <a:rPr lang="en-CA" sz="24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that</a:t>
            </a:r>
            <a:r>
              <a:rPr lang="en-CA" sz="24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assessed the effect of prior contest wins or losses on subsequent contest outcomes</a:t>
            </a:r>
            <a:endParaRPr lang="en-C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8D032A-1C35-4A6F-0E5D-091E49FCFB3C}"/>
              </a:ext>
            </a:extLst>
          </p:cNvPr>
          <p:cNvSpPr txBox="1"/>
          <p:nvPr/>
        </p:nvSpPr>
        <p:spPr>
          <a:xfrm>
            <a:off x="380266" y="2392381"/>
            <a:ext cx="11023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Did not match individuals to naïve, unfamiliar competitors in the test phase</a:t>
            </a:r>
            <a:endParaRPr lang="en-CA" sz="2400" b="1" dirty="0">
              <a:solidFill>
                <a:srgbClr val="000000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56160-1E6F-A575-512C-C66884973B10}"/>
              </a:ext>
            </a:extLst>
          </p:cNvPr>
          <p:cNvSpPr txBox="1"/>
          <p:nvPr/>
        </p:nvSpPr>
        <p:spPr>
          <a:xfrm>
            <a:off x="380266" y="2900212"/>
            <a:ext cx="108738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</a:t>
            </a:r>
            <a:r>
              <a:rPr lang="en-CA" sz="2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id not quantify contest outcome as a response variable (some studies only measure aggression or physiological measures)</a:t>
            </a:r>
            <a:endParaRPr lang="en-CA" sz="2400" dirty="0">
              <a:solidFill>
                <a:srgbClr val="000000"/>
              </a:solidFill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70BC3-022D-1767-54E4-1C681DB329EE}"/>
              </a:ext>
            </a:extLst>
          </p:cNvPr>
          <p:cNvSpPr txBox="1"/>
          <p:nvPr/>
        </p:nvSpPr>
        <p:spPr>
          <a:xfrm>
            <a:off x="263465" y="3929427"/>
            <a:ext cx="12406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found 37 eligible studies that </a:t>
            </a:r>
            <a:r>
              <a:rPr lang="en-CA" sz="2400" b="1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produced 168 </a:t>
            </a:r>
            <a:r>
              <a:rPr lang="en-CA" sz="2400" b="1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comparisons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27555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BBE320-27DA-CD51-A0B4-A33BCDF4886E}"/>
              </a:ext>
            </a:extLst>
          </p:cNvPr>
          <p:cNvSpPr txBox="1"/>
          <p:nvPr/>
        </p:nvSpPr>
        <p:spPr>
          <a:xfrm>
            <a:off x="254839" y="293297"/>
            <a:ext cx="10942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From each study, we extracted: </a:t>
            </a:r>
            <a:endParaRPr lang="en-CA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B9D3B-2755-26F1-03CE-D86F9B566846}"/>
              </a:ext>
            </a:extLst>
          </p:cNvPr>
          <p:cNvSpPr txBox="1"/>
          <p:nvPr/>
        </p:nvSpPr>
        <p:spPr>
          <a:xfrm>
            <a:off x="254837" y="3353827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CA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6) Study publication year</a:t>
            </a:r>
            <a:endParaRPr lang="en-C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3163E-452D-7A8C-CD5C-3DC052F634A3}"/>
              </a:ext>
            </a:extLst>
          </p:cNvPr>
          <p:cNvSpPr txBox="1"/>
          <p:nvPr/>
        </p:nvSpPr>
        <p:spPr>
          <a:xfrm>
            <a:off x="254838" y="916550"/>
            <a:ext cx="89946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CA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Protocol type (self-selection or random </a:t>
            </a:r>
            <a:r>
              <a:rPr lang="en-CA" sz="24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assignment</a:t>
            </a:r>
            <a:r>
              <a:rPr lang="en-CA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</a:t>
            </a:r>
            <a:endParaRPr lang="en-C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BA5E9-BB57-D6B9-287A-A5671ADB90D1}"/>
              </a:ext>
            </a:extLst>
          </p:cNvPr>
          <p:cNvSpPr txBox="1"/>
          <p:nvPr/>
        </p:nvSpPr>
        <p:spPr>
          <a:xfrm>
            <a:off x="254838" y="1404103"/>
            <a:ext cx="8001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CA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2) Initial contest experience (win or loss)</a:t>
            </a:r>
            <a:endParaRPr lang="en-CA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07BFE1-D483-E8AC-FA7A-2C05F84E4DC3}"/>
              </a:ext>
            </a:extLst>
          </p:cNvPr>
          <p:cNvSpPr txBox="1"/>
          <p:nvPr/>
        </p:nvSpPr>
        <p:spPr>
          <a:xfrm>
            <a:off x="254838" y="1891656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CA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3) Sample size</a:t>
            </a:r>
            <a:endParaRPr lang="en-CA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1B88E-E9F2-A08C-F881-976E4631562D}"/>
              </a:ext>
            </a:extLst>
          </p:cNvPr>
          <p:cNvSpPr txBox="1"/>
          <p:nvPr/>
        </p:nvSpPr>
        <p:spPr>
          <a:xfrm>
            <a:off x="254837" y="2379209"/>
            <a:ext cx="11430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CA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4) Outcome of test contest (Measured by # of wins and # of losses)</a:t>
            </a:r>
            <a:endParaRPr lang="en-C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E1317-D878-A847-A0B4-A07C236AE728}"/>
              </a:ext>
            </a:extLst>
          </p:cNvPr>
          <p:cNvSpPr txBox="1"/>
          <p:nvPr/>
        </p:nvSpPr>
        <p:spPr>
          <a:xfrm>
            <a:off x="254838" y="2866743"/>
            <a:ext cx="609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5) Type of study animals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175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F936A8-9C0B-0F12-BB72-0E241A279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76" y="888520"/>
            <a:ext cx="11484248" cy="432815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127367-49C6-45FB-3183-908B11CBB72F}"/>
              </a:ext>
            </a:extLst>
          </p:cNvPr>
          <p:cNvSpPr txBox="1"/>
          <p:nvPr/>
        </p:nvSpPr>
        <p:spPr>
          <a:xfrm>
            <a:off x="60385" y="142558"/>
            <a:ext cx="5298418" cy="51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800" b="1" kern="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The data:</a:t>
            </a:r>
          </a:p>
        </p:txBody>
      </p:sp>
    </p:spTree>
    <p:extLst>
      <p:ext uri="{BB962C8B-B14F-4D97-AF65-F5344CB8AC3E}">
        <p14:creationId xmlns:p14="http://schemas.microsoft.com/office/powerpoint/2010/main" val="274746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6612</TotalTime>
  <Words>873</Words>
  <Application>Microsoft Office PowerPoint</Application>
  <PresentationFormat>Widescreen</PresentationFormat>
  <Paragraphs>68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44</cp:revision>
  <dcterms:created xsi:type="dcterms:W3CDTF">2023-12-07T05:40:27Z</dcterms:created>
  <dcterms:modified xsi:type="dcterms:W3CDTF">2024-01-27T21:23:33Z</dcterms:modified>
</cp:coreProperties>
</file>