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18288000" cy="10287000"/>
  <p:notesSz cx="6858000" cy="9144000"/>
  <p:embeddedFontLst>
    <p:embeddedFont>
      <p:font typeface="Public Sans Bold" charset="1" panose="00000000000000000000"/>
      <p:regular r:id="rId36"/>
    </p:embeddedFont>
    <p:embeddedFont>
      <p:font typeface="Playfair Display" charset="1" panose="00000500000000000000"/>
      <p:regular r:id="rId37"/>
    </p:embeddedFont>
    <p:embeddedFont>
      <p:font typeface="Public Sans" charset="1" panose="00000000000000000000"/>
      <p:regular r:id="rId38"/>
    </p:embeddedFont>
    <p:embeddedFont>
      <p:font typeface="Playfair Display Italics" charset="1" panose="00000500000000000000"/>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jpeg" Type="http://schemas.openxmlformats.org/officeDocument/2006/relationships/image"/><Relationship Id="rId4"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jpe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jpeg" Type="http://schemas.openxmlformats.org/officeDocument/2006/relationships/image"/><Relationship Id="rId4" Target="../media/image16.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jpeg" Type="http://schemas.openxmlformats.org/officeDocument/2006/relationships/image"/><Relationship Id="rId4" Target="../media/image17.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jpeg" Type="http://schemas.openxmlformats.org/officeDocument/2006/relationships/image"/><Relationship Id="rId4" Target="../media/image18.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jpeg" Type="http://schemas.openxmlformats.org/officeDocument/2006/relationships/image"/><Relationship Id="rId4"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jpeg" Type="http://schemas.openxmlformats.org/officeDocument/2006/relationships/image"/><Relationship Id="rId4"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2016067" y="5161933"/>
            <a:ext cx="5243233" cy="1097070"/>
          </a:xfrm>
          <a:prstGeom prst="rect">
            <a:avLst/>
          </a:prstGeom>
        </p:spPr>
        <p:txBody>
          <a:bodyPr anchor="t" rtlCol="false" tIns="0" lIns="0" bIns="0" rIns="0">
            <a:spAutoFit/>
          </a:bodyPr>
          <a:lstStyle/>
          <a:p>
            <a:pPr algn="l">
              <a:lnSpc>
                <a:spcPts val="4373"/>
              </a:lnSpc>
            </a:pPr>
            <a:r>
              <a:rPr lang="en-US" b="true" sz="3124" spc="709">
                <a:solidFill>
                  <a:srgbClr val="2B2C30"/>
                </a:solidFill>
                <a:latin typeface="Public Sans Bold"/>
                <a:ea typeface="Public Sans Bold"/>
                <a:cs typeface="Public Sans Bold"/>
                <a:sym typeface="Public Sans Bold"/>
              </a:rPr>
              <a:t>PSET: FRUIT DATA </a:t>
            </a:r>
          </a:p>
          <a:p>
            <a:pPr algn="l">
              <a:lnSpc>
                <a:spcPts val="4373"/>
              </a:lnSpc>
              <a:spcBef>
                <a:spcPct val="0"/>
              </a:spcBef>
            </a:pPr>
            <a:r>
              <a:rPr lang="en-US" b="true" sz="3124" spc="709">
                <a:solidFill>
                  <a:srgbClr val="2B2C30"/>
                </a:solidFill>
                <a:latin typeface="Public Sans Bold"/>
                <a:ea typeface="Public Sans Bold"/>
                <a:cs typeface="Public Sans Bold"/>
                <a:sym typeface="Public Sans Bold"/>
              </a:rPr>
              <a:t>FROM GACHORORO</a:t>
            </a:r>
          </a:p>
        </p:txBody>
      </p:sp>
      <p:sp>
        <p:nvSpPr>
          <p:cNvPr name="TextBox 4" id="4"/>
          <p:cNvSpPr txBox="true"/>
          <p:nvPr/>
        </p:nvSpPr>
        <p:spPr>
          <a:xfrm rot="0">
            <a:off x="850974" y="398841"/>
            <a:ext cx="16408332" cy="4017658"/>
          </a:xfrm>
          <a:prstGeom prst="rect">
            <a:avLst/>
          </a:prstGeom>
        </p:spPr>
        <p:txBody>
          <a:bodyPr anchor="t" rtlCol="false" tIns="0" lIns="0" bIns="0" rIns="0">
            <a:spAutoFit/>
          </a:bodyPr>
          <a:lstStyle/>
          <a:p>
            <a:pPr algn="l">
              <a:lnSpc>
                <a:spcPts val="15250"/>
              </a:lnSpc>
            </a:pPr>
            <a:r>
              <a:rPr lang="en-US" sz="16758" spc="83">
                <a:solidFill>
                  <a:srgbClr val="2B2C30"/>
                </a:solidFill>
                <a:latin typeface="Playfair Display"/>
                <a:ea typeface="Playfair Display"/>
                <a:cs typeface="Playfair Display"/>
                <a:sym typeface="Playfair Display"/>
              </a:rPr>
              <a:t>OpenGL - Fruit Bars</a:t>
            </a:r>
          </a:p>
        </p:txBody>
      </p:sp>
      <p:sp>
        <p:nvSpPr>
          <p:cNvPr name="TextBox 5" id="5"/>
          <p:cNvSpPr txBox="true"/>
          <p:nvPr/>
        </p:nvSpPr>
        <p:spPr>
          <a:xfrm rot="0">
            <a:off x="1028706" y="7662196"/>
            <a:ext cx="5306221" cy="1681829"/>
          </a:xfrm>
          <a:prstGeom prst="rect">
            <a:avLst/>
          </a:prstGeom>
        </p:spPr>
        <p:txBody>
          <a:bodyPr anchor="t" rtlCol="false" tIns="0" lIns="0" bIns="0" rIns="0">
            <a:spAutoFit/>
          </a:bodyPr>
          <a:lstStyle/>
          <a:p>
            <a:pPr algn="l">
              <a:lnSpc>
                <a:spcPts val="4461"/>
              </a:lnSpc>
            </a:pPr>
            <a:r>
              <a:rPr lang="en-US" sz="2974">
                <a:solidFill>
                  <a:srgbClr val="2B2C30"/>
                </a:solidFill>
                <a:latin typeface="Public Sans"/>
                <a:ea typeface="Public Sans"/>
                <a:cs typeface="Public Sans"/>
                <a:sym typeface="Public Sans"/>
              </a:rPr>
              <a:t>ICS 2311  Computer Graphics</a:t>
            </a:r>
          </a:p>
          <a:p>
            <a:pPr algn="l">
              <a:lnSpc>
                <a:spcPts val="4461"/>
              </a:lnSpc>
            </a:pPr>
            <a:r>
              <a:rPr lang="en-US" sz="2974">
                <a:solidFill>
                  <a:srgbClr val="2B2C30"/>
                </a:solidFill>
                <a:latin typeface="Public Sans"/>
                <a:ea typeface="Public Sans"/>
                <a:cs typeface="Public Sans"/>
                <a:sym typeface="Public Sans"/>
              </a:rPr>
              <a:t>Computer Science ,</a:t>
            </a:r>
          </a:p>
          <a:p>
            <a:pPr algn="l">
              <a:lnSpc>
                <a:spcPts val="4461"/>
              </a:lnSpc>
            </a:pPr>
            <a:r>
              <a:rPr lang="en-US" sz="2974">
                <a:solidFill>
                  <a:srgbClr val="2B2C30"/>
                </a:solidFill>
                <a:latin typeface="Public Sans"/>
                <a:ea typeface="Public Sans"/>
                <a:cs typeface="Public Sans"/>
                <a:sym typeface="Public Sans"/>
              </a:rPr>
              <a:t>CS 3.2 - </a:t>
            </a:r>
            <a:r>
              <a:rPr lang="en-US" sz="2974">
                <a:solidFill>
                  <a:srgbClr val="2B2C30"/>
                </a:solidFill>
                <a:latin typeface="Public Sans"/>
                <a:ea typeface="Public Sans"/>
                <a:cs typeface="Public Sans"/>
                <a:sym typeface="Public Sans"/>
              </a:rPr>
              <a:t>April 10, 2025</a:t>
            </a:r>
          </a:p>
        </p:txBody>
      </p:sp>
      <p:grpSp>
        <p:nvGrpSpPr>
          <p:cNvPr name="Group 6" id="6"/>
          <p:cNvGrpSpPr/>
          <p:nvPr/>
        </p:nvGrpSpPr>
        <p:grpSpPr>
          <a:xfrm rot="0">
            <a:off x="13438418" y="7992393"/>
            <a:ext cx="3459354" cy="1265907"/>
            <a:chOff x="0" y="0"/>
            <a:chExt cx="4612472" cy="1687876"/>
          </a:xfrm>
        </p:grpSpPr>
        <p:sp>
          <p:nvSpPr>
            <p:cNvPr name="Freeform 7" id="7"/>
            <p:cNvSpPr/>
            <p:nvPr/>
          </p:nvSpPr>
          <p:spPr>
            <a:xfrm flipH="false" flipV="false" rot="0">
              <a:off x="3369581" y="0"/>
              <a:ext cx="1242891" cy="1687876"/>
            </a:xfrm>
            <a:custGeom>
              <a:avLst/>
              <a:gdLst/>
              <a:ahLst/>
              <a:cxnLst/>
              <a:rect r="r" b="b" t="t" l="l"/>
              <a:pathLst>
                <a:path h="1687876" w="1242891">
                  <a:moveTo>
                    <a:pt x="0" y="0"/>
                  </a:moveTo>
                  <a:lnTo>
                    <a:pt x="1242891" y="0"/>
                  </a:lnTo>
                  <a:lnTo>
                    <a:pt x="1242891" y="1687876"/>
                  </a:lnTo>
                  <a:lnTo>
                    <a:pt x="0" y="16878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0" y="469138"/>
              <a:ext cx="3369581" cy="902001"/>
            </a:xfrm>
            <a:prstGeom prst="rect">
              <a:avLst/>
            </a:prstGeom>
          </p:spPr>
          <p:txBody>
            <a:bodyPr anchor="t" rtlCol="false" tIns="0" lIns="0" bIns="0" rIns="0">
              <a:spAutoFit/>
            </a:bodyPr>
            <a:lstStyle/>
            <a:p>
              <a:pPr algn="l">
                <a:lnSpc>
                  <a:spcPts val="4728"/>
                </a:lnSpc>
              </a:pPr>
              <a:r>
                <a:rPr lang="en-US" sz="5195" spc="25">
                  <a:solidFill>
                    <a:srgbClr val="2B2C30"/>
                  </a:solidFill>
                  <a:latin typeface="Playfair Display"/>
                  <a:ea typeface="Playfair Display"/>
                  <a:cs typeface="Playfair Display"/>
                  <a:sym typeface="Playfair Display"/>
                </a:rPr>
                <a:t>Group 7</a:t>
              </a:r>
            </a:p>
          </p:txBody>
        </p:sp>
      </p:grpSp>
      <p:sp>
        <p:nvSpPr>
          <p:cNvPr name="Freeform 9" id="9"/>
          <p:cNvSpPr/>
          <p:nvPr/>
        </p:nvSpPr>
        <p:spPr>
          <a:xfrm flipH="false" flipV="false" rot="0">
            <a:off x="1028700" y="4841333"/>
            <a:ext cx="3987273" cy="1804945"/>
          </a:xfrm>
          <a:custGeom>
            <a:avLst/>
            <a:gdLst/>
            <a:ahLst/>
            <a:cxnLst/>
            <a:rect r="r" b="b" t="t" l="l"/>
            <a:pathLst>
              <a:path h="1804945" w="3987273">
                <a:moveTo>
                  <a:pt x="0" y="0"/>
                </a:moveTo>
                <a:lnTo>
                  <a:pt x="3987273" y="0"/>
                </a:lnTo>
                <a:lnTo>
                  <a:pt x="3987273" y="1804945"/>
                </a:lnTo>
                <a:lnTo>
                  <a:pt x="0" y="1804945"/>
                </a:lnTo>
                <a:lnTo>
                  <a:pt x="0" y="0"/>
                </a:lnTo>
                <a:close/>
              </a:path>
            </a:pathLst>
          </a:custGeom>
          <a:blipFill>
            <a:blip r:embed="rId4"/>
            <a:stretch>
              <a:fillRect l="0" t="-32734" r="0" b="-32734"/>
            </a:stretch>
          </a:blipFill>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INITIALIZATION - INTERPRETATION</a:t>
            </a:r>
          </a:p>
        </p:txBody>
      </p:sp>
      <p:sp>
        <p:nvSpPr>
          <p:cNvPr name="TextBox 4" id="4"/>
          <p:cNvSpPr txBox="true"/>
          <p:nvPr/>
        </p:nvSpPr>
        <p:spPr>
          <a:xfrm rot="0">
            <a:off x="1006871" y="2173672"/>
            <a:ext cx="15493939" cy="6520818"/>
          </a:xfrm>
          <a:prstGeom prst="rect">
            <a:avLst/>
          </a:prstGeom>
        </p:spPr>
        <p:txBody>
          <a:bodyPr anchor="t" rtlCol="false" tIns="0" lIns="0" bIns="0" rIns="0">
            <a:spAutoFit/>
          </a:bodyPr>
          <a:lstStyle/>
          <a:p>
            <a:pPr algn="l">
              <a:lnSpc>
                <a:spcPts val="5235"/>
              </a:lnSpc>
            </a:pPr>
            <a:r>
              <a:rPr lang="en-US" sz="3739">
                <a:solidFill>
                  <a:srgbClr val="2B2C30"/>
                </a:solidFill>
                <a:latin typeface="Public Sans"/>
                <a:ea typeface="Public Sans"/>
                <a:cs typeface="Public Sans"/>
                <a:sym typeface="Public Sans"/>
              </a:rPr>
              <a:t>init() function – Prepares the OpenGL environment:</a:t>
            </a:r>
          </a:p>
          <a:p>
            <a:pPr algn="l" marL="807350" indent="-403675" lvl="1">
              <a:lnSpc>
                <a:spcPts val="5235"/>
              </a:lnSpc>
              <a:buFont typeface="Arial"/>
              <a:buChar char="•"/>
            </a:pPr>
            <a:r>
              <a:rPr lang="en-US" sz="3739">
                <a:solidFill>
                  <a:srgbClr val="2B2C30"/>
                </a:solidFill>
                <a:latin typeface="Public Sans"/>
                <a:ea typeface="Public Sans"/>
                <a:cs typeface="Public Sans"/>
                <a:sym typeface="Public Sans"/>
              </a:rPr>
              <a:t>glClearColor(1.0, 1.0, 1.0, 1.0) – Sets the background color to white.</a:t>
            </a:r>
          </a:p>
          <a:p>
            <a:pPr algn="l" marL="807350" indent="-403675" lvl="1">
              <a:lnSpc>
                <a:spcPts val="5235"/>
              </a:lnSpc>
              <a:buFont typeface="Arial"/>
              <a:buChar char="•"/>
            </a:pPr>
            <a:r>
              <a:rPr lang="en-US" sz="3739">
                <a:solidFill>
                  <a:srgbClr val="2B2C30"/>
                </a:solidFill>
                <a:latin typeface="Public Sans"/>
                <a:ea typeface="Public Sans"/>
                <a:cs typeface="Public Sans"/>
                <a:sym typeface="Public Sans"/>
              </a:rPr>
              <a:t>glMatrixMode(GL_PROJECTION) – Switches to projection matrix mode for setting up the view.</a:t>
            </a:r>
          </a:p>
          <a:p>
            <a:pPr algn="l" marL="807350" indent="-403675" lvl="1">
              <a:lnSpc>
                <a:spcPts val="5235"/>
              </a:lnSpc>
              <a:buFont typeface="Arial"/>
              <a:buChar char="•"/>
            </a:pPr>
            <a:r>
              <a:rPr lang="en-US" sz="3739">
                <a:solidFill>
                  <a:srgbClr val="2B2C30"/>
                </a:solidFill>
                <a:latin typeface="Public Sans"/>
                <a:ea typeface="Public Sans"/>
                <a:cs typeface="Public Sans"/>
                <a:sym typeface="Public Sans"/>
              </a:rPr>
              <a:t>glLoadIdentity() – Resets the matrix to identity.</a:t>
            </a:r>
          </a:p>
          <a:p>
            <a:pPr algn="l" marL="807350" indent="-403675" lvl="1">
              <a:lnSpc>
                <a:spcPts val="5235"/>
              </a:lnSpc>
              <a:buFont typeface="Arial"/>
              <a:buChar char="•"/>
            </a:pPr>
            <a:r>
              <a:rPr lang="en-US" sz="3739">
                <a:solidFill>
                  <a:srgbClr val="2B2C30"/>
                </a:solidFill>
                <a:latin typeface="Public Sans"/>
                <a:ea typeface="Public Sans"/>
                <a:cs typeface="Public Sans"/>
                <a:sym typeface="Public Sans"/>
              </a:rPr>
              <a:t>gluOrtho2D(0, windowWidth, 0, windowHeight) – Establishes a 2D orthographic projection that matches the window dimensions.</a:t>
            </a:r>
          </a:p>
          <a:p>
            <a:pPr algn="l">
              <a:lnSpc>
                <a:spcPts val="5235"/>
              </a:lnSpc>
            </a:pPr>
            <a:r>
              <a:rPr lang="en-US" sz="3739">
                <a:solidFill>
                  <a:srgbClr val="2B2C30"/>
                </a:solidFill>
                <a:latin typeface="Public Sans"/>
                <a:ea typeface="Public Sans"/>
                <a:cs typeface="Public Sans"/>
                <a:sym typeface="Public Sans"/>
              </a:rPr>
              <a:t>This ensures that the coordinate</a:t>
            </a:r>
            <a:r>
              <a:rPr lang="en-US" sz="3739">
                <a:solidFill>
                  <a:srgbClr val="2B2C30"/>
                </a:solidFill>
                <a:latin typeface="Public Sans"/>
                <a:ea typeface="Public Sans"/>
                <a:cs typeface="Public Sans"/>
                <a:sym typeface="Public Sans"/>
              </a:rPr>
              <a:t> system aligns with </a:t>
            </a:r>
            <a:r>
              <a:rPr lang="en-US" sz="3739">
                <a:solidFill>
                  <a:srgbClr val="2B2C30"/>
                </a:solidFill>
                <a:latin typeface="Public Sans"/>
                <a:ea typeface="Public Sans"/>
                <a:cs typeface="Public Sans"/>
                <a:sym typeface="Public Sans"/>
              </a:rPr>
              <a:t>the </a:t>
            </a:r>
            <a:r>
              <a:rPr lang="en-US" sz="3739">
                <a:solidFill>
                  <a:srgbClr val="2B2C30"/>
                </a:solidFill>
                <a:latin typeface="Public Sans"/>
                <a:ea typeface="Public Sans"/>
                <a:cs typeface="Public Sans"/>
                <a:sym typeface="Public Sans"/>
              </a:rPr>
              <a:t>pixel dimensions of the window.</a:t>
            </a:r>
          </a:p>
          <a:p>
            <a:pPr algn="just">
              <a:lnSpc>
                <a:spcPts val="5235"/>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grpSp>
        <p:nvGrpSpPr>
          <p:cNvPr name="Group 3" id="3"/>
          <p:cNvGrpSpPr/>
          <p:nvPr/>
        </p:nvGrpSpPr>
        <p:grpSpPr>
          <a:xfrm rot="0">
            <a:off x="1028700" y="2832411"/>
            <a:ext cx="8824332" cy="1669217"/>
            <a:chOff x="0" y="0"/>
            <a:chExt cx="4058845" cy="767774"/>
          </a:xfrm>
        </p:grpSpPr>
        <p:sp>
          <p:nvSpPr>
            <p:cNvPr name="Freeform 4" id="4"/>
            <p:cNvSpPr/>
            <p:nvPr/>
          </p:nvSpPr>
          <p:spPr>
            <a:xfrm flipH="false" flipV="false" rot="0">
              <a:off x="0" y="0"/>
              <a:ext cx="4058845" cy="767774"/>
            </a:xfrm>
            <a:custGeom>
              <a:avLst/>
              <a:gdLst/>
              <a:ahLst/>
              <a:cxnLst/>
              <a:rect r="r" b="b" t="t" l="l"/>
              <a:pathLst>
                <a:path h="767774" w="4058845">
                  <a:moveTo>
                    <a:pt x="0" y="0"/>
                  </a:moveTo>
                  <a:lnTo>
                    <a:pt x="4058845" y="0"/>
                  </a:lnTo>
                  <a:lnTo>
                    <a:pt x="4058845" y="767774"/>
                  </a:lnTo>
                  <a:lnTo>
                    <a:pt x="0" y="767774"/>
                  </a:lnTo>
                  <a:close/>
                </a:path>
              </a:pathLst>
            </a:custGeom>
            <a:solidFill>
              <a:srgbClr val="000000">
                <a:alpha val="0"/>
              </a:srgbClr>
            </a:solidFill>
            <a:ln w="9525" cap="sq">
              <a:solidFill>
                <a:srgbClr val="2B2C30"/>
              </a:solidFill>
              <a:prstDash val="solid"/>
              <a:miter/>
            </a:ln>
          </p:spPr>
        </p:sp>
        <p:sp>
          <p:nvSpPr>
            <p:cNvPr name="TextBox 5" id="5"/>
            <p:cNvSpPr txBox="true"/>
            <p:nvPr/>
          </p:nvSpPr>
          <p:spPr>
            <a:xfrm>
              <a:off x="0" y="-28575"/>
              <a:ext cx="4058845" cy="796349"/>
            </a:xfrm>
            <a:prstGeom prst="rect">
              <a:avLst/>
            </a:prstGeom>
          </p:spPr>
          <p:txBody>
            <a:bodyPr anchor="ctr" rtlCol="false" tIns="68580" lIns="68580" bIns="68580" rIns="68580"/>
            <a:lstStyle/>
            <a:p>
              <a:pPr algn="ctr">
                <a:lnSpc>
                  <a:spcPts val="1889"/>
                </a:lnSpc>
              </a:pPr>
            </a:p>
          </p:txBody>
        </p:sp>
      </p:grpSp>
      <p:grpSp>
        <p:nvGrpSpPr>
          <p:cNvPr name="Group 6" id="6"/>
          <p:cNvGrpSpPr/>
          <p:nvPr/>
        </p:nvGrpSpPr>
        <p:grpSpPr>
          <a:xfrm rot="0">
            <a:off x="1681739" y="2450622"/>
            <a:ext cx="3108620" cy="1849433"/>
            <a:chOff x="0" y="0"/>
            <a:chExt cx="4144827" cy="2465911"/>
          </a:xfrm>
        </p:grpSpPr>
        <p:pic>
          <p:nvPicPr>
            <p:cNvPr name="Picture 7" id="7"/>
            <p:cNvPicPr>
              <a:picLocks noChangeAspect="true"/>
            </p:cNvPicPr>
            <p:nvPr/>
          </p:nvPicPr>
          <p:blipFill>
            <a:blip r:embed="rId2"/>
            <a:srcRect l="0" t="30181" r="0" b="30181"/>
            <a:stretch>
              <a:fillRect/>
            </a:stretch>
          </p:blipFill>
          <p:spPr>
            <a:xfrm flipH="false" flipV="false">
              <a:off x="0" y="0"/>
              <a:ext cx="4144827" cy="2465911"/>
            </a:xfrm>
            <a:prstGeom prst="rect">
              <a:avLst/>
            </a:prstGeom>
          </p:spPr>
        </p:pic>
      </p:grpSp>
      <p:grpSp>
        <p:nvGrpSpPr>
          <p:cNvPr name="Group 8" id="8"/>
          <p:cNvGrpSpPr/>
          <p:nvPr/>
        </p:nvGrpSpPr>
        <p:grpSpPr>
          <a:xfrm rot="0">
            <a:off x="5217457" y="2450622"/>
            <a:ext cx="3339476" cy="1849433"/>
            <a:chOff x="0" y="0"/>
            <a:chExt cx="4452634" cy="2465911"/>
          </a:xfrm>
        </p:grpSpPr>
        <p:pic>
          <p:nvPicPr>
            <p:cNvPr name="Picture 9" id="9"/>
            <p:cNvPicPr>
              <a:picLocks noChangeAspect="true"/>
            </p:cNvPicPr>
            <p:nvPr/>
          </p:nvPicPr>
          <p:blipFill>
            <a:blip r:embed="rId3"/>
            <a:srcRect l="0" t="16876" r="0" b="0"/>
            <a:stretch>
              <a:fillRect/>
            </a:stretch>
          </p:blipFill>
          <p:spPr>
            <a:xfrm flipH="false" flipV="false">
              <a:off x="0" y="0"/>
              <a:ext cx="4452634" cy="2465911"/>
            </a:xfrm>
            <a:prstGeom prst="rect">
              <a:avLst/>
            </a:prstGeom>
          </p:spPr>
        </p:pic>
      </p:grpSp>
      <p:sp>
        <p:nvSpPr>
          <p:cNvPr name="Freeform 10" id="10"/>
          <p:cNvSpPr/>
          <p:nvPr/>
        </p:nvSpPr>
        <p:spPr>
          <a:xfrm flipH="false" flipV="false" rot="0">
            <a:off x="1219439" y="6524844"/>
            <a:ext cx="12265476" cy="3355777"/>
          </a:xfrm>
          <a:custGeom>
            <a:avLst/>
            <a:gdLst/>
            <a:ahLst/>
            <a:cxnLst/>
            <a:rect r="r" b="b" t="t" l="l"/>
            <a:pathLst>
              <a:path h="3355777" w="12265476">
                <a:moveTo>
                  <a:pt x="0" y="0"/>
                </a:moveTo>
                <a:lnTo>
                  <a:pt x="12265476" y="0"/>
                </a:lnTo>
                <a:lnTo>
                  <a:pt x="12265476" y="3355777"/>
                </a:lnTo>
                <a:lnTo>
                  <a:pt x="0" y="3355777"/>
                </a:lnTo>
                <a:lnTo>
                  <a:pt x="0" y="0"/>
                </a:lnTo>
                <a:close/>
              </a:path>
            </a:pathLst>
          </a:custGeom>
          <a:blipFill>
            <a:blip r:embed="rId4"/>
            <a:stretch>
              <a:fillRect l="-1997" t="-8017" r="0" b="-8017"/>
            </a:stretch>
          </a:blipFill>
        </p:spPr>
      </p:sp>
      <p:sp>
        <p:nvSpPr>
          <p:cNvPr name="TextBox 11" id="11"/>
          <p:cNvSpPr txBox="true"/>
          <p:nvPr/>
        </p:nvSpPr>
        <p:spPr>
          <a:xfrm rot="0">
            <a:off x="1028700"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OPENGL - PART A</a:t>
            </a:r>
          </a:p>
        </p:txBody>
      </p:sp>
      <p:sp>
        <p:nvSpPr>
          <p:cNvPr name="TextBox 12" id="12"/>
          <p:cNvSpPr txBox="true"/>
          <p:nvPr/>
        </p:nvSpPr>
        <p:spPr>
          <a:xfrm rot="0">
            <a:off x="10761880" y="2417005"/>
            <a:ext cx="3017331" cy="2084622"/>
          </a:xfrm>
          <a:prstGeom prst="rect">
            <a:avLst/>
          </a:prstGeom>
        </p:spPr>
        <p:txBody>
          <a:bodyPr anchor="t" rtlCol="false" tIns="0" lIns="0" bIns="0" rIns="0">
            <a:spAutoFit/>
          </a:bodyPr>
          <a:lstStyle/>
          <a:p>
            <a:pPr algn="l">
              <a:lnSpc>
                <a:spcPts val="5355"/>
              </a:lnSpc>
            </a:pPr>
            <a:r>
              <a:rPr lang="en-US" sz="5885" i="true" spc="29">
                <a:solidFill>
                  <a:srgbClr val="2B2C30"/>
                </a:solidFill>
                <a:latin typeface="Playfair Display Italics"/>
                <a:ea typeface="Playfair Display Italics"/>
                <a:cs typeface="Playfair Display Italics"/>
                <a:sym typeface="Playfair Display Italics"/>
              </a:rPr>
              <a:t>Window </a:t>
            </a:r>
          </a:p>
          <a:p>
            <a:pPr algn="l">
              <a:lnSpc>
                <a:spcPts val="5355"/>
              </a:lnSpc>
            </a:pPr>
            <a:r>
              <a:rPr lang="en-US" sz="5885" i="true" spc="29">
                <a:solidFill>
                  <a:srgbClr val="2B2C30"/>
                </a:solidFill>
                <a:latin typeface="Playfair Display Italics"/>
                <a:ea typeface="Playfair Display Italics"/>
                <a:cs typeface="Playfair Display Italics"/>
                <a:sym typeface="Playfair Display Italics"/>
              </a:rPr>
              <a:t>Resizing </a:t>
            </a:r>
          </a:p>
          <a:p>
            <a:pPr algn="l">
              <a:lnSpc>
                <a:spcPts val="5355"/>
              </a:lnSpc>
            </a:pPr>
            <a:r>
              <a:rPr lang="en-US" sz="5885" i="true" spc="29">
                <a:solidFill>
                  <a:srgbClr val="2B2C30"/>
                </a:solidFill>
                <a:latin typeface="Playfair Display Italics"/>
                <a:ea typeface="Playfair Display Italics"/>
                <a:cs typeface="Playfair Display Italics"/>
                <a:sym typeface="Playfair Display Italics"/>
              </a:rPr>
              <a:t>Handler</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WINDOW RESIZING/SCALING</a:t>
            </a:r>
          </a:p>
        </p:txBody>
      </p:sp>
      <p:sp>
        <p:nvSpPr>
          <p:cNvPr name="TextBox 4" id="4"/>
          <p:cNvSpPr txBox="true"/>
          <p:nvPr/>
        </p:nvSpPr>
        <p:spPr>
          <a:xfrm rot="0">
            <a:off x="1006871" y="2173672"/>
            <a:ext cx="15917760" cy="6014688"/>
          </a:xfrm>
          <a:prstGeom prst="rect">
            <a:avLst/>
          </a:prstGeom>
        </p:spPr>
        <p:txBody>
          <a:bodyPr anchor="t" rtlCol="false" tIns="0" lIns="0" bIns="0" rIns="0">
            <a:spAutoFit/>
          </a:bodyPr>
          <a:lstStyle/>
          <a:p>
            <a:pPr algn="l">
              <a:lnSpc>
                <a:spcPts val="6051"/>
              </a:lnSpc>
            </a:pPr>
            <a:r>
              <a:rPr lang="en-US" sz="4322">
                <a:solidFill>
                  <a:srgbClr val="2B2C30"/>
                </a:solidFill>
                <a:latin typeface="Public Sans"/>
                <a:ea typeface="Public Sans"/>
                <a:cs typeface="Public Sans"/>
                <a:sym typeface="Public Sans"/>
              </a:rPr>
              <a:t>reshape() function – handles window resizing:</a:t>
            </a:r>
          </a:p>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upd</a:t>
            </a:r>
            <a:r>
              <a:rPr lang="en-US" sz="4322">
                <a:solidFill>
                  <a:srgbClr val="2B2C30"/>
                </a:solidFill>
                <a:latin typeface="Public Sans"/>
                <a:ea typeface="Public Sans"/>
                <a:cs typeface="Public Sans"/>
                <a:sym typeface="Public Sans"/>
              </a:rPr>
              <a:t>ates windowWidth and windowHeight to the new size.</a:t>
            </a:r>
          </a:p>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glViewport(0, 0, width, height) – Maps the OpenGL rendering area to the new window size.</a:t>
            </a:r>
          </a:p>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glutPostRedisplay() – requests a redraw to reflect the updated</a:t>
            </a:r>
            <a:r>
              <a:rPr lang="en-US" sz="4322">
                <a:solidFill>
                  <a:srgbClr val="2B2C30"/>
                </a:solidFill>
                <a:latin typeface="Public Sans"/>
                <a:ea typeface="Public Sans"/>
                <a:cs typeface="Public Sans"/>
                <a:sym typeface="Public Sans"/>
              </a:rPr>
              <a:t> layout.</a:t>
            </a:r>
          </a:p>
          <a:p>
            <a:pPr algn="l">
              <a:lnSpc>
                <a:spcPts val="6051"/>
              </a:lnSpc>
            </a:pPr>
            <a:r>
              <a:rPr lang="en-US" sz="4322">
                <a:solidFill>
                  <a:srgbClr val="2B2C30"/>
                </a:solidFill>
                <a:latin typeface="Public Sans"/>
                <a:ea typeface="Public Sans"/>
                <a:cs typeface="Public Sans"/>
                <a:sym typeface="Public Sans"/>
              </a:rPr>
              <a:t>Keeps the c</a:t>
            </a:r>
            <a:r>
              <a:rPr lang="en-US" sz="4322">
                <a:solidFill>
                  <a:srgbClr val="2B2C30"/>
                </a:solidFill>
                <a:latin typeface="Public Sans"/>
                <a:ea typeface="Public Sans"/>
                <a:cs typeface="Public Sans"/>
                <a:sym typeface="Public Sans"/>
              </a:rPr>
              <a:t>hart res</a:t>
            </a:r>
            <a:r>
              <a:rPr lang="en-US" sz="4322">
                <a:solidFill>
                  <a:srgbClr val="2B2C30"/>
                </a:solidFill>
                <a:latin typeface="Public Sans"/>
                <a:ea typeface="Public Sans"/>
                <a:cs typeface="Public Sans"/>
                <a:sym typeface="Public Sans"/>
              </a:rPr>
              <a:t>ponsive when the window is resized.</a:t>
            </a:r>
          </a:p>
          <a:p>
            <a:pPr algn="just">
              <a:lnSpc>
                <a:spcPts val="6051"/>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235221" y="2945419"/>
            <a:ext cx="16024079" cy="4396161"/>
          </a:xfrm>
          <a:custGeom>
            <a:avLst/>
            <a:gdLst/>
            <a:ahLst/>
            <a:cxnLst/>
            <a:rect r="r" b="b" t="t" l="l"/>
            <a:pathLst>
              <a:path h="4396161" w="16024079">
                <a:moveTo>
                  <a:pt x="0" y="0"/>
                </a:moveTo>
                <a:lnTo>
                  <a:pt x="16024079" y="0"/>
                </a:lnTo>
                <a:lnTo>
                  <a:pt x="16024079" y="4396162"/>
                </a:lnTo>
                <a:lnTo>
                  <a:pt x="0" y="4396162"/>
                </a:lnTo>
                <a:lnTo>
                  <a:pt x="0" y="0"/>
                </a:lnTo>
                <a:close/>
              </a:path>
            </a:pathLst>
          </a:custGeom>
          <a:blipFill>
            <a:blip r:embed="rId2"/>
            <a:stretch>
              <a:fillRect l="0" t="-7762" r="0" b="-7762"/>
            </a:stretch>
          </a:blipFill>
        </p:spPr>
      </p:sp>
      <p:sp>
        <p:nvSpPr>
          <p:cNvPr name="TextBox 4" id="4"/>
          <p:cNvSpPr txBox="true"/>
          <p:nvPr/>
        </p:nvSpPr>
        <p:spPr>
          <a:xfrm rot="0">
            <a:off x="1028700"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OPENGL - PART A</a:t>
            </a:r>
          </a:p>
        </p:txBody>
      </p:sp>
      <p:sp>
        <p:nvSpPr>
          <p:cNvPr name="TextBox 5" id="5"/>
          <p:cNvSpPr txBox="true"/>
          <p:nvPr/>
        </p:nvSpPr>
        <p:spPr>
          <a:xfrm rot="0">
            <a:off x="12668121" y="1123950"/>
            <a:ext cx="4380372" cy="354578"/>
          </a:xfrm>
          <a:prstGeom prst="rect">
            <a:avLst/>
          </a:prstGeom>
        </p:spPr>
        <p:txBody>
          <a:bodyPr anchor="t" rtlCol="false" tIns="0" lIns="0" bIns="0" rIns="0">
            <a:spAutoFit/>
          </a:bodyPr>
          <a:lstStyle/>
          <a:p>
            <a:pPr algn="l">
              <a:lnSpc>
                <a:spcPts val="2696"/>
              </a:lnSpc>
            </a:pPr>
            <a:r>
              <a:rPr lang="en-US" sz="2963" i="true" spc="14">
                <a:solidFill>
                  <a:srgbClr val="2B2C30"/>
                </a:solidFill>
                <a:latin typeface="Playfair Display Italics"/>
                <a:ea typeface="Playfair Display Italics"/>
                <a:cs typeface="Playfair Display Italics"/>
                <a:sym typeface="Playfair Display Italics"/>
              </a:rPr>
              <a:t> Rendering the Bar Chart</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RENDERIN CHART</a:t>
            </a:r>
          </a:p>
        </p:txBody>
      </p:sp>
      <p:sp>
        <p:nvSpPr>
          <p:cNvPr name="TextBox 4" id="4"/>
          <p:cNvSpPr txBox="true"/>
          <p:nvPr/>
        </p:nvSpPr>
        <p:spPr>
          <a:xfrm rot="0">
            <a:off x="1006871" y="2173672"/>
            <a:ext cx="15917760" cy="6769533"/>
          </a:xfrm>
          <a:prstGeom prst="rect">
            <a:avLst/>
          </a:prstGeom>
        </p:spPr>
        <p:txBody>
          <a:bodyPr anchor="t" rtlCol="false" tIns="0" lIns="0" bIns="0" rIns="0">
            <a:spAutoFit/>
          </a:bodyPr>
          <a:lstStyle/>
          <a:p>
            <a:pPr algn="l">
              <a:lnSpc>
                <a:spcPts val="6051"/>
              </a:lnSpc>
            </a:pPr>
            <a:r>
              <a:rPr lang="en-US" sz="4322">
                <a:solidFill>
                  <a:srgbClr val="2B2C30"/>
                </a:solidFill>
                <a:latin typeface="Public Sans"/>
                <a:ea typeface="Public Sans"/>
                <a:cs typeface="Public Sans"/>
                <a:sym typeface="Public Sans"/>
              </a:rPr>
              <a:t>Calculating bar dimensions dynamically:</a:t>
            </a:r>
          </a:p>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b</a:t>
            </a:r>
            <a:r>
              <a:rPr lang="en-US" sz="4322">
                <a:solidFill>
                  <a:srgbClr val="2B2C30"/>
                </a:solidFill>
                <a:latin typeface="Public Sans"/>
                <a:ea typeface="Public Sans"/>
                <a:cs typeface="Public Sans"/>
                <a:sym typeface="Public Sans"/>
              </a:rPr>
              <a:t>arWidth – width of each bar (70% of space per fruit).</a:t>
            </a:r>
          </a:p>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barSpac</a:t>
            </a:r>
            <a:r>
              <a:rPr lang="en-US" sz="4322">
                <a:solidFill>
                  <a:srgbClr val="2B2C30"/>
                </a:solidFill>
                <a:latin typeface="Public Sans"/>
                <a:ea typeface="Public Sans"/>
                <a:cs typeface="Public Sans"/>
                <a:sym typeface="Public Sans"/>
              </a:rPr>
              <a:t>ing – space between bars (30% of space per fruit).</a:t>
            </a:r>
          </a:p>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maxBarHeight – maximum bar height, leaving space at the top and bottom.</a:t>
            </a:r>
          </a:p>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startX = 100.0 – starting x-coordinate for the first bar.</a:t>
            </a:r>
          </a:p>
          <a:p>
            <a:pPr algn="l">
              <a:lnSpc>
                <a:spcPts val="6051"/>
              </a:lnSpc>
            </a:pPr>
            <a:r>
              <a:rPr lang="en-US" sz="4322">
                <a:solidFill>
                  <a:srgbClr val="2B2C30"/>
                </a:solidFill>
                <a:latin typeface="Public Sans"/>
                <a:ea typeface="Public Sans"/>
                <a:cs typeface="Public Sans"/>
                <a:sym typeface="Public Sans"/>
              </a:rPr>
              <a:t>This</a:t>
            </a:r>
            <a:r>
              <a:rPr lang="en-US" sz="4322">
                <a:solidFill>
                  <a:srgbClr val="2B2C30"/>
                </a:solidFill>
                <a:latin typeface="Public Sans"/>
                <a:ea typeface="Public Sans"/>
                <a:cs typeface="Public Sans"/>
                <a:sym typeface="Public Sans"/>
              </a:rPr>
              <a:t> layout adapts the b</a:t>
            </a:r>
            <a:r>
              <a:rPr lang="en-US" sz="4322">
                <a:solidFill>
                  <a:srgbClr val="2B2C30"/>
                </a:solidFill>
                <a:latin typeface="Public Sans"/>
                <a:ea typeface="Public Sans"/>
                <a:cs typeface="Public Sans"/>
                <a:sym typeface="Public Sans"/>
              </a:rPr>
              <a:t>ars t</a:t>
            </a:r>
            <a:r>
              <a:rPr lang="en-US" sz="4322">
                <a:solidFill>
                  <a:srgbClr val="2B2C30"/>
                </a:solidFill>
                <a:latin typeface="Public Sans"/>
                <a:ea typeface="Public Sans"/>
                <a:cs typeface="Public Sans"/>
                <a:sym typeface="Public Sans"/>
              </a:rPr>
              <a:t>o fit nicely in the window regardless of its size.</a:t>
            </a:r>
          </a:p>
          <a:p>
            <a:pPr algn="just">
              <a:lnSpc>
                <a:spcPts val="6051"/>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028700" y="2277455"/>
            <a:ext cx="14855632" cy="7445969"/>
          </a:xfrm>
          <a:custGeom>
            <a:avLst/>
            <a:gdLst/>
            <a:ahLst/>
            <a:cxnLst/>
            <a:rect r="r" b="b" t="t" l="l"/>
            <a:pathLst>
              <a:path h="7445969" w="14855632">
                <a:moveTo>
                  <a:pt x="0" y="0"/>
                </a:moveTo>
                <a:lnTo>
                  <a:pt x="14855632" y="0"/>
                </a:lnTo>
                <a:lnTo>
                  <a:pt x="14855632" y="7445968"/>
                </a:lnTo>
                <a:lnTo>
                  <a:pt x="0" y="7445968"/>
                </a:lnTo>
                <a:lnTo>
                  <a:pt x="0" y="0"/>
                </a:lnTo>
                <a:close/>
              </a:path>
            </a:pathLst>
          </a:custGeom>
          <a:blipFill>
            <a:blip r:embed="rId2"/>
            <a:stretch>
              <a:fillRect l="0" t="-5735" r="0" b="-2001"/>
            </a:stretch>
          </a:blipFill>
        </p:spPr>
      </p:sp>
      <p:sp>
        <p:nvSpPr>
          <p:cNvPr name="TextBox 4" id="4"/>
          <p:cNvSpPr txBox="true"/>
          <p:nvPr/>
        </p:nvSpPr>
        <p:spPr>
          <a:xfrm rot="0">
            <a:off x="1028700"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OPENGL - PART A</a:t>
            </a:r>
          </a:p>
        </p:txBody>
      </p:sp>
      <p:sp>
        <p:nvSpPr>
          <p:cNvPr name="TextBox 5" id="5"/>
          <p:cNvSpPr txBox="true"/>
          <p:nvPr/>
        </p:nvSpPr>
        <p:spPr>
          <a:xfrm rot="0">
            <a:off x="11747867" y="1181723"/>
            <a:ext cx="4380372" cy="354578"/>
          </a:xfrm>
          <a:prstGeom prst="rect">
            <a:avLst/>
          </a:prstGeom>
        </p:spPr>
        <p:txBody>
          <a:bodyPr anchor="t" rtlCol="false" tIns="0" lIns="0" bIns="0" rIns="0">
            <a:spAutoFit/>
          </a:bodyPr>
          <a:lstStyle/>
          <a:p>
            <a:pPr algn="l">
              <a:lnSpc>
                <a:spcPts val="2696"/>
              </a:lnSpc>
            </a:pPr>
            <a:r>
              <a:rPr lang="en-US" sz="2963" i="true" spc="14">
                <a:solidFill>
                  <a:srgbClr val="2B2C30"/>
                </a:solidFill>
                <a:latin typeface="Playfair Display Italics"/>
                <a:ea typeface="Playfair Display Italics"/>
                <a:cs typeface="Playfair Display Italics"/>
                <a:sym typeface="Playfair Display Italics"/>
              </a:rPr>
              <a:t>Drawing Individual Bars</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RENDERIN INDIVIDUAL BARS</a:t>
            </a:r>
          </a:p>
        </p:txBody>
      </p:sp>
      <p:sp>
        <p:nvSpPr>
          <p:cNvPr name="TextBox 4" id="4"/>
          <p:cNvSpPr txBox="true"/>
          <p:nvPr/>
        </p:nvSpPr>
        <p:spPr>
          <a:xfrm rot="0">
            <a:off x="1006871" y="2173672"/>
            <a:ext cx="15917760" cy="7524378"/>
          </a:xfrm>
          <a:prstGeom prst="rect">
            <a:avLst/>
          </a:prstGeom>
        </p:spPr>
        <p:txBody>
          <a:bodyPr anchor="t" rtlCol="false" tIns="0" lIns="0" bIns="0" rIns="0">
            <a:spAutoFit/>
          </a:bodyPr>
          <a:lstStyle/>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barHeight = (float)fruits[i].</a:t>
            </a:r>
            <a:r>
              <a:rPr lang="en-US" sz="4322">
                <a:solidFill>
                  <a:srgbClr val="2B2C30"/>
                </a:solidFill>
                <a:latin typeface="Public Sans"/>
                <a:ea typeface="Public Sans"/>
                <a:cs typeface="Public Sans"/>
                <a:sym typeface="Public Sans"/>
              </a:rPr>
              <a:t>cou</a:t>
            </a:r>
            <a:r>
              <a:rPr lang="en-US" sz="4322">
                <a:solidFill>
                  <a:srgbClr val="2B2C30"/>
                </a:solidFill>
                <a:latin typeface="Public Sans"/>
                <a:ea typeface="Public Sans"/>
                <a:cs typeface="Public Sans"/>
                <a:sym typeface="Public Sans"/>
              </a:rPr>
              <a:t>nt / 50 * maxBarHeight – Scales bar height based on fruit count (assuming max 50).</a:t>
            </a:r>
          </a:p>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glColor3fv(f</a:t>
            </a:r>
            <a:r>
              <a:rPr lang="en-US" sz="4322">
                <a:solidFill>
                  <a:srgbClr val="2B2C30"/>
                </a:solidFill>
                <a:latin typeface="Public Sans"/>
                <a:ea typeface="Public Sans"/>
                <a:cs typeface="Public Sans"/>
                <a:sym typeface="Public Sans"/>
              </a:rPr>
              <a:t>ruits[i].color) – uses the RGB color associated with the fruit.</a:t>
            </a:r>
          </a:p>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glBeg</a:t>
            </a:r>
            <a:r>
              <a:rPr lang="en-US" sz="4322">
                <a:solidFill>
                  <a:srgbClr val="2B2C30"/>
                </a:solidFill>
                <a:latin typeface="Public Sans"/>
                <a:ea typeface="Public Sans"/>
                <a:cs typeface="Public Sans"/>
                <a:sym typeface="Public Sans"/>
              </a:rPr>
              <a:t>in(GL_QUADS)</a:t>
            </a:r>
            <a:r>
              <a:rPr lang="en-US" sz="4322">
                <a:solidFill>
                  <a:srgbClr val="2B2C30"/>
                </a:solidFill>
                <a:latin typeface="Public Sans"/>
                <a:ea typeface="Public Sans"/>
                <a:cs typeface="Public Sans"/>
                <a:sym typeface="Public Sans"/>
              </a:rPr>
              <a:t> ... glEnd() – draws a rectangle representing the b</a:t>
            </a:r>
            <a:r>
              <a:rPr lang="en-US" sz="4322">
                <a:solidFill>
                  <a:srgbClr val="2B2C30"/>
                </a:solidFill>
                <a:latin typeface="Public Sans"/>
                <a:ea typeface="Public Sans"/>
                <a:cs typeface="Public Sans"/>
                <a:sym typeface="Public Sans"/>
              </a:rPr>
              <a:t>ar.</a:t>
            </a:r>
          </a:p>
          <a:p>
            <a:pPr algn="l" marL="1866514" indent="-622171" lvl="2">
              <a:lnSpc>
                <a:spcPts val="6051"/>
              </a:lnSpc>
              <a:buFont typeface="Arial"/>
              <a:buChar char="⚬"/>
            </a:pPr>
            <a:r>
              <a:rPr lang="en-US" sz="4322">
                <a:solidFill>
                  <a:srgbClr val="2B2C30"/>
                </a:solidFill>
                <a:latin typeface="Public Sans"/>
                <a:ea typeface="Public Sans"/>
                <a:cs typeface="Public Sans"/>
                <a:sym typeface="Public Sans"/>
              </a:rPr>
              <a:t>s</a:t>
            </a:r>
            <a:r>
              <a:rPr lang="en-US" sz="4322">
                <a:solidFill>
                  <a:srgbClr val="2B2C30"/>
                </a:solidFill>
                <a:latin typeface="Public Sans"/>
                <a:ea typeface="Public Sans"/>
                <a:cs typeface="Public Sans"/>
                <a:sym typeface="Public Sans"/>
              </a:rPr>
              <a:t>tarts at</a:t>
            </a:r>
            <a:r>
              <a:rPr lang="en-US" sz="4322">
                <a:solidFill>
                  <a:srgbClr val="2B2C30"/>
                </a:solidFill>
                <a:latin typeface="Public Sans"/>
                <a:ea typeface="Public Sans"/>
                <a:cs typeface="Public Sans"/>
                <a:sym typeface="Public Sans"/>
              </a:rPr>
              <a:t> (startX, 50.0) and extends upward to show count visually.</a:t>
            </a:r>
          </a:p>
          <a:p>
            <a:pPr algn="l">
              <a:lnSpc>
                <a:spcPts val="6051"/>
              </a:lnSpc>
            </a:pPr>
          </a:p>
          <a:p>
            <a:pPr algn="just">
              <a:lnSpc>
                <a:spcPts val="6051"/>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028695" y="2907125"/>
            <a:ext cx="16045740" cy="4472750"/>
          </a:xfrm>
          <a:custGeom>
            <a:avLst/>
            <a:gdLst/>
            <a:ahLst/>
            <a:cxnLst/>
            <a:rect r="r" b="b" t="t" l="l"/>
            <a:pathLst>
              <a:path h="4472750" w="16045740">
                <a:moveTo>
                  <a:pt x="0" y="0"/>
                </a:moveTo>
                <a:lnTo>
                  <a:pt x="16045740" y="0"/>
                </a:lnTo>
                <a:lnTo>
                  <a:pt x="16045740" y="4472750"/>
                </a:lnTo>
                <a:lnTo>
                  <a:pt x="0" y="4472750"/>
                </a:lnTo>
                <a:lnTo>
                  <a:pt x="0" y="0"/>
                </a:lnTo>
                <a:close/>
              </a:path>
            </a:pathLst>
          </a:custGeom>
          <a:blipFill>
            <a:blip r:embed="rId2"/>
            <a:stretch>
              <a:fillRect l="0" t="0" r="0" b="0"/>
            </a:stretch>
          </a:blipFill>
        </p:spPr>
      </p:sp>
      <p:sp>
        <p:nvSpPr>
          <p:cNvPr name="TextBox 4" id="4"/>
          <p:cNvSpPr txBox="true"/>
          <p:nvPr/>
        </p:nvSpPr>
        <p:spPr>
          <a:xfrm rot="0">
            <a:off x="1028700"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OPENGL - PART A</a:t>
            </a:r>
          </a:p>
        </p:txBody>
      </p:sp>
      <p:sp>
        <p:nvSpPr>
          <p:cNvPr name="TextBox 5" id="5"/>
          <p:cNvSpPr txBox="true"/>
          <p:nvPr/>
        </p:nvSpPr>
        <p:spPr>
          <a:xfrm rot="0">
            <a:off x="12878917" y="1239496"/>
            <a:ext cx="4380372" cy="354578"/>
          </a:xfrm>
          <a:prstGeom prst="rect">
            <a:avLst/>
          </a:prstGeom>
        </p:spPr>
        <p:txBody>
          <a:bodyPr anchor="t" rtlCol="false" tIns="0" lIns="0" bIns="0" rIns="0">
            <a:spAutoFit/>
          </a:bodyPr>
          <a:lstStyle/>
          <a:p>
            <a:pPr algn="l">
              <a:lnSpc>
                <a:spcPts val="2696"/>
              </a:lnSpc>
            </a:pPr>
            <a:r>
              <a:rPr lang="en-US" sz="2963" i="true" spc="14">
                <a:solidFill>
                  <a:srgbClr val="2B2C30"/>
                </a:solidFill>
                <a:latin typeface="Playfair Display Italics"/>
                <a:ea typeface="Playfair Display Italics"/>
                <a:cs typeface="Playfair Display Italics"/>
                <a:sym typeface="Playfair Display Italics"/>
              </a:rPr>
              <a:t>Text Rendering Function</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RENDERIN TEXT</a:t>
            </a:r>
          </a:p>
        </p:txBody>
      </p:sp>
      <p:sp>
        <p:nvSpPr>
          <p:cNvPr name="TextBox 4" id="4"/>
          <p:cNvSpPr txBox="true"/>
          <p:nvPr/>
        </p:nvSpPr>
        <p:spPr>
          <a:xfrm rot="0">
            <a:off x="1006871" y="2173672"/>
            <a:ext cx="15917760" cy="5259843"/>
          </a:xfrm>
          <a:prstGeom prst="rect">
            <a:avLst/>
          </a:prstGeom>
        </p:spPr>
        <p:txBody>
          <a:bodyPr anchor="t" rtlCol="false" tIns="0" lIns="0" bIns="0" rIns="0">
            <a:spAutoFit/>
          </a:bodyPr>
          <a:lstStyle/>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drawText() functi</a:t>
            </a:r>
            <a:r>
              <a:rPr lang="en-US" sz="4322">
                <a:solidFill>
                  <a:srgbClr val="2B2C30"/>
                </a:solidFill>
                <a:latin typeface="Public Sans"/>
                <a:ea typeface="Public Sans"/>
                <a:cs typeface="Public Sans"/>
                <a:sym typeface="Public Sans"/>
              </a:rPr>
              <a:t>o</a:t>
            </a:r>
            <a:r>
              <a:rPr lang="en-US" sz="4322">
                <a:solidFill>
                  <a:srgbClr val="2B2C30"/>
                </a:solidFill>
                <a:latin typeface="Public Sans"/>
                <a:ea typeface="Public Sans"/>
                <a:cs typeface="Public Sans"/>
                <a:sym typeface="Public Sans"/>
              </a:rPr>
              <a:t>n – renders text at specified position:</a:t>
            </a:r>
          </a:p>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s</a:t>
            </a:r>
            <a:r>
              <a:rPr lang="en-US" sz="4322">
                <a:solidFill>
                  <a:srgbClr val="2B2C30"/>
                </a:solidFill>
                <a:latin typeface="Public Sans"/>
                <a:ea typeface="Public Sans"/>
                <a:cs typeface="Public Sans"/>
                <a:sym typeface="Public Sans"/>
              </a:rPr>
              <a:t>ets text color using </a:t>
            </a:r>
            <a:r>
              <a:rPr lang="en-US" sz="4322">
                <a:solidFill>
                  <a:srgbClr val="2B2C30"/>
                </a:solidFill>
                <a:latin typeface="Public Sans"/>
                <a:ea typeface="Public Sans"/>
                <a:cs typeface="Public Sans"/>
                <a:sym typeface="Public Sans"/>
              </a:rPr>
              <a:t>glColor3f(</a:t>
            </a:r>
            <a:r>
              <a:rPr lang="en-US" sz="4322">
                <a:solidFill>
                  <a:srgbClr val="2B2C30"/>
                </a:solidFill>
                <a:latin typeface="Public Sans"/>
                <a:ea typeface="Public Sans"/>
                <a:cs typeface="Public Sans"/>
                <a:sym typeface="Public Sans"/>
              </a:rPr>
              <a:t>r, g, b).</a:t>
            </a:r>
          </a:p>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glRasterPos2f(x, y) – positions the text ori</a:t>
            </a:r>
            <a:r>
              <a:rPr lang="en-US" sz="4322">
                <a:solidFill>
                  <a:srgbClr val="2B2C30"/>
                </a:solidFill>
                <a:latin typeface="Public Sans"/>
                <a:ea typeface="Public Sans"/>
                <a:cs typeface="Public Sans"/>
                <a:sym typeface="Public Sans"/>
              </a:rPr>
              <a:t>g</a:t>
            </a:r>
            <a:r>
              <a:rPr lang="en-US" sz="4322">
                <a:solidFill>
                  <a:srgbClr val="2B2C30"/>
                </a:solidFill>
                <a:latin typeface="Public Sans"/>
                <a:ea typeface="Public Sans"/>
                <a:cs typeface="Public Sans"/>
                <a:sym typeface="Public Sans"/>
              </a:rPr>
              <a:t>in</a:t>
            </a:r>
            <a:r>
              <a:rPr lang="en-US" sz="4322">
                <a:solidFill>
                  <a:srgbClr val="2B2C30"/>
                </a:solidFill>
                <a:latin typeface="Public Sans"/>
                <a:ea typeface="Public Sans"/>
                <a:cs typeface="Public Sans"/>
                <a:sym typeface="Public Sans"/>
              </a:rPr>
              <a:t>.</a:t>
            </a:r>
          </a:p>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l</a:t>
            </a:r>
            <a:r>
              <a:rPr lang="en-US" sz="4322">
                <a:solidFill>
                  <a:srgbClr val="2B2C30"/>
                </a:solidFill>
                <a:latin typeface="Public Sans"/>
                <a:ea typeface="Public Sans"/>
                <a:cs typeface="Public Sans"/>
                <a:sym typeface="Public Sans"/>
              </a:rPr>
              <a:t>oops through each character and renders it using glutBitmapCh</a:t>
            </a:r>
            <a:r>
              <a:rPr lang="en-US" sz="4322">
                <a:solidFill>
                  <a:srgbClr val="2B2C30"/>
                </a:solidFill>
                <a:latin typeface="Public Sans"/>
                <a:ea typeface="Public Sans"/>
                <a:cs typeface="Public Sans"/>
                <a:sym typeface="Public Sans"/>
              </a:rPr>
              <a:t>aracter.</a:t>
            </a:r>
          </a:p>
          <a:p>
            <a:pPr algn="l">
              <a:lnSpc>
                <a:spcPts val="6051"/>
              </a:lnSpc>
            </a:pPr>
            <a:r>
              <a:rPr lang="en-US" sz="4322">
                <a:solidFill>
                  <a:srgbClr val="2B2C30"/>
                </a:solidFill>
                <a:latin typeface="Public Sans"/>
                <a:ea typeface="Public Sans"/>
                <a:cs typeface="Public Sans"/>
                <a:sym typeface="Public Sans"/>
              </a:rPr>
              <a:t>used fo</a:t>
            </a:r>
            <a:r>
              <a:rPr lang="en-US" sz="4322">
                <a:solidFill>
                  <a:srgbClr val="2B2C30"/>
                </a:solidFill>
                <a:latin typeface="Public Sans"/>
                <a:ea typeface="Public Sans"/>
                <a:cs typeface="Public Sans"/>
                <a:sym typeface="Public Sans"/>
              </a:rPr>
              <a:t>r label</a:t>
            </a:r>
            <a:r>
              <a:rPr lang="en-US" sz="4322">
                <a:solidFill>
                  <a:srgbClr val="2B2C30"/>
                </a:solidFill>
                <a:latin typeface="Public Sans"/>
                <a:ea typeface="Public Sans"/>
                <a:cs typeface="Public Sans"/>
                <a:sym typeface="Public Sans"/>
              </a:rPr>
              <a:t>s, titles, or numerical values on the chart.</a:t>
            </a:r>
          </a:p>
          <a:p>
            <a:pPr algn="just">
              <a:lnSpc>
                <a:spcPts val="6051"/>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028700" y="1965957"/>
            <a:ext cx="8115300" cy="6195312"/>
          </a:xfrm>
          <a:custGeom>
            <a:avLst/>
            <a:gdLst/>
            <a:ahLst/>
            <a:cxnLst/>
            <a:rect r="r" b="b" t="t" l="l"/>
            <a:pathLst>
              <a:path h="6195312" w="8115300">
                <a:moveTo>
                  <a:pt x="0" y="0"/>
                </a:moveTo>
                <a:lnTo>
                  <a:pt x="8115300" y="0"/>
                </a:lnTo>
                <a:lnTo>
                  <a:pt x="8115300" y="6195312"/>
                </a:lnTo>
                <a:lnTo>
                  <a:pt x="0" y="6195312"/>
                </a:lnTo>
                <a:lnTo>
                  <a:pt x="0" y="0"/>
                </a:lnTo>
                <a:close/>
              </a:path>
            </a:pathLst>
          </a:custGeom>
          <a:blipFill>
            <a:blip r:embed="rId2"/>
            <a:stretch>
              <a:fillRect l="0" t="0" r="0" b="0"/>
            </a:stretch>
          </a:blipFill>
        </p:spPr>
      </p:sp>
      <p:sp>
        <p:nvSpPr>
          <p:cNvPr name="Freeform 4" id="4"/>
          <p:cNvSpPr/>
          <p:nvPr/>
        </p:nvSpPr>
        <p:spPr>
          <a:xfrm flipH="false" flipV="false" rot="0">
            <a:off x="9374064" y="2564158"/>
            <a:ext cx="9213753" cy="5158685"/>
          </a:xfrm>
          <a:custGeom>
            <a:avLst/>
            <a:gdLst/>
            <a:ahLst/>
            <a:cxnLst/>
            <a:rect r="r" b="b" t="t" l="l"/>
            <a:pathLst>
              <a:path h="5158685" w="9213753">
                <a:moveTo>
                  <a:pt x="0" y="0"/>
                </a:moveTo>
                <a:lnTo>
                  <a:pt x="9213753" y="0"/>
                </a:lnTo>
                <a:lnTo>
                  <a:pt x="9213753" y="5158684"/>
                </a:lnTo>
                <a:lnTo>
                  <a:pt x="0" y="5158684"/>
                </a:lnTo>
                <a:lnTo>
                  <a:pt x="0" y="0"/>
                </a:lnTo>
                <a:close/>
              </a:path>
            </a:pathLst>
          </a:custGeom>
          <a:blipFill>
            <a:blip r:embed="rId3"/>
            <a:stretch>
              <a:fillRect l="-2496" t="0" r="0" b="0"/>
            </a:stretch>
          </a:blipFill>
        </p:spPr>
      </p:sp>
      <p:sp>
        <p:nvSpPr>
          <p:cNvPr name="TextBox 5" id="5"/>
          <p:cNvSpPr txBox="true"/>
          <p:nvPr/>
        </p:nvSpPr>
        <p:spPr>
          <a:xfrm rot="0">
            <a:off x="1028700"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OPENGL - PART A</a:t>
            </a:r>
          </a:p>
        </p:txBody>
      </p:sp>
      <p:sp>
        <p:nvSpPr>
          <p:cNvPr name="TextBox 6" id="6"/>
          <p:cNvSpPr txBox="true"/>
          <p:nvPr/>
        </p:nvSpPr>
        <p:spPr>
          <a:xfrm rot="0">
            <a:off x="12484522" y="1181723"/>
            <a:ext cx="4380372" cy="354578"/>
          </a:xfrm>
          <a:prstGeom prst="rect">
            <a:avLst/>
          </a:prstGeom>
        </p:spPr>
        <p:txBody>
          <a:bodyPr anchor="t" rtlCol="false" tIns="0" lIns="0" bIns="0" rIns="0">
            <a:spAutoFit/>
          </a:bodyPr>
          <a:lstStyle/>
          <a:p>
            <a:pPr algn="l">
              <a:lnSpc>
                <a:spcPts val="2696"/>
              </a:lnSpc>
            </a:pPr>
            <a:r>
              <a:rPr lang="en-US" sz="2963" i="true" spc="14">
                <a:solidFill>
                  <a:srgbClr val="2B2C30"/>
                </a:solidFill>
                <a:latin typeface="Playfair Display Italics"/>
                <a:ea typeface="Playfair Display Italics"/>
                <a:cs typeface="Playfair Display Italics"/>
                <a:sym typeface="Playfair Display Italics"/>
              </a:rPr>
              <a:t>Coordinate System &amp; Axes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grpSp>
        <p:nvGrpSpPr>
          <p:cNvPr name="Group 3" id="3"/>
          <p:cNvGrpSpPr/>
          <p:nvPr/>
        </p:nvGrpSpPr>
        <p:grpSpPr>
          <a:xfrm rot="0">
            <a:off x="1516029" y="2141164"/>
            <a:ext cx="2998533" cy="2688178"/>
            <a:chOff x="0" y="0"/>
            <a:chExt cx="1379207" cy="1236456"/>
          </a:xfrm>
        </p:grpSpPr>
        <p:sp>
          <p:nvSpPr>
            <p:cNvPr name="Freeform 4" id="4"/>
            <p:cNvSpPr/>
            <p:nvPr/>
          </p:nvSpPr>
          <p:spPr>
            <a:xfrm flipH="false" flipV="false" rot="0">
              <a:off x="0" y="0"/>
              <a:ext cx="1379207" cy="1236456"/>
            </a:xfrm>
            <a:custGeom>
              <a:avLst/>
              <a:gdLst/>
              <a:ahLst/>
              <a:cxnLst/>
              <a:rect r="r" b="b" t="t" l="l"/>
              <a:pathLst>
                <a:path h="1236456" w="1379207">
                  <a:moveTo>
                    <a:pt x="0" y="0"/>
                  </a:moveTo>
                  <a:lnTo>
                    <a:pt x="1379207" y="0"/>
                  </a:lnTo>
                  <a:lnTo>
                    <a:pt x="1379207" y="1236456"/>
                  </a:lnTo>
                  <a:lnTo>
                    <a:pt x="0" y="1236456"/>
                  </a:lnTo>
                  <a:close/>
                </a:path>
              </a:pathLst>
            </a:custGeom>
            <a:solidFill>
              <a:srgbClr val="000000">
                <a:alpha val="0"/>
              </a:srgbClr>
            </a:solidFill>
            <a:ln w="9525" cap="sq">
              <a:solidFill>
                <a:srgbClr val="2B2C30"/>
              </a:solidFill>
              <a:prstDash val="solid"/>
              <a:miter/>
            </a:ln>
          </p:spPr>
        </p:sp>
        <p:sp>
          <p:nvSpPr>
            <p:cNvPr name="TextBox 5" id="5"/>
            <p:cNvSpPr txBox="true"/>
            <p:nvPr/>
          </p:nvSpPr>
          <p:spPr>
            <a:xfrm>
              <a:off x="0" y="-28575"/>
              <a:ext cx="1379207" cy="1265031"/>
            </a:xfrm>
            <a:prstGeom prst="rect">
              <a:avLst/>
            </a:prstGeom>
          </p:spPr>
          <p:txBody>
            <a:bodyPr anchor="ctr" rtlCol="false" tIns="68580" lIns="68580" bIns="68580" rIns="68580"/>
            <a:lstStyle/>
            <a:p>
              <a:pPr algn="ctr">
                <a:lnSpc>
                  <a:spcPts val="1889"/>
                </a:lnSpc>
              </a:pPr>
            </a:p>
          </p:txBody>
        </p:sp>
      </p:grpSp>
      <p:grpSp>
        <p:nvGrpSpPr>
          <p:cNvPr name="Group 6" id="6"/>
          <p:cNvGrpSpPr/>
          <p:nvPr/>
        </p:nvGrpSpPr>
        <p:grpSpPr>
          <a:xfrm rot="0">
            <a:off x="5681879" y="2141164"/>
            <a:ext cx="2998533" cy="2688178"/>
            <a:chOff x="0" y="0"/>
            <a:chExt cx="1379207" cy="1236456"/>
          </a:xfrm>
        </p:grpSpPr>
        <p:sp>
          <p:nvSpPr>
            <p:cNvPr name="Freeform 7" id="7"/>
            <p:cNvSpPr/>
            <p:nvPr/>
          </p:nvSpPr>
          <p:spPr>
            <a:xfrm flipH="false" flipV="false" rot="0">
              <a:off x="0" y="0"/>
              <a:ext cx="1379207" cy="1236456"/>
            </a:xfrm>
            <a:custGeom>
              <a:avLst/>
              <a:gdLst/>
              <a:ahLst/>
              <a:cxnLst/>
              <a:rect r="r" b="b" t="t" l="l"/>
              <a:pathLst>
                <a:path h="1236456" w="1379207">
                  <a:moveTo>
                    <a:pt x="0" y="0"/>
                  </a:moveTo>
                  <a:lnTo>
                    <a:pt x="1379207" y="0"/>
                  </a:lnTo>
                  <a:lnTo>
                    <a:pt x="1379207" y="1236456"/>
                  </a:lnTo>
                  <a:lnTo>
                    <a:pt x="0" y="1236456"/>
                  </a:lnTo>
                  <a:close/>
                </a:path>
              </a:pathLst>
            </a:custGeom>
            <a:solidFill>
              <a:srgbClr val="000000">
                <a:alpha val="0"/>
              </a:srgbClr>
            </a:solidFill>
            <a:ln w="9525" cap="sq">
              <a:solidFill>
                <a:srgbClr val="2B2C30"/>
              </a:solidFill>
              <a:prstDash val="solid"/>
              <a:miter/>
            </a:ln>
          </p:spPr>
        </p:sp>
        <p:sp>
          <p:nvSpPr>
            <p:cNvPr name="TextBox 8" id="8"/>
            <p:cNvSpPr txBox="true"/>
            <p:nvPr/>
          </p:nvSpPr>
          <p:spPr>
            <a:xfrm>
              <a:off x="0" y="-28575"/>
              <a:ext cx="1379207" cy="1265031"/>
            </a:xfrm>
            <a:prstGeom prst="rect">
              <a:avLst/>
            </a:prstGeom>
          </p:spPr>
          <p:txBody>
            <a:bodyPr anchor="ctr" rtlCol="false" tIns="68580" lIns="68580" bIns="68580" rIns="68580"/>
            <a:lstStyle/>
            <a:p>
              <a:pPr algn="ctr">
                <a:lnSpc>
                  <a:spcPts val="1889"/>
                </a:lnSpc>
              </a:pPr>
            </a:p>
          </p:txBody>
        </p:sp>
      </p:grpSp>
      <p:grpSp>
        <p:nvGrpSpPr>
          <p:cNvPr name="Group 9" id="9"/>
          <p:cNvGrpSpPr/>
          <p:nvPr/>
        </p:nvGrpSpPr>
        <p:grpSpPr>
          <a:xfrm rot="0">
            <a:off x="9846367" y="2141164"/>
            <a:ext cx="2998533" cy="2688178"/>
            <a:chOff x="0" y="0"/>
            <a:chExt cx="1379207" cy="1236456"/>
          </a:xfrm>
        </p:grpSpPr>
        <p:sp>
          <p:nvSpPr>
            <p:cNvPr name="Freeform 10" id="10"/>
            <p:cNvSpPr/>
            <p:nvPr/>
          </p:nvSpPr>
          <p:spPr>
            <a:xfrm flipH="false" flipV="false" rot="0">
              <a:off x="0" y="0"/>
              <a:ext cx="1379207" cy="1236456"/>
            </a:xfrm>
            <a:custGeom>
              <a:avLst/>
              <a:gdLst/>
              <a:ahLst/>
              <a:cxnLst/>
              <a:rect r="r" b="b" t="t" l="l"/>
              <a:pathLst>
                <a:path h="1236456" w="1379207">
                  <a:moveTo>
                    <a:pt x="0" y="0"/>
                  </a:moveTo>
                  <a:lnTo>
                    <a:pt x="1379207" y="0"/>
                  </a:lnTo>
                  <a:lnTo>
                    <a:pt x="1379207" y="1236456"/>
                  </a:lnTo>
                  <a:lnTo>
                    <a:pt x="0" y="1236456"/>
                  </a:lnTo>
                  <a:close/>
                </a:path>
              </a:pathLst>
            </a:custGeom>
            <a:solidFill>
              <a:srgbClr val="000000">
                <a:alpha val="0"/>
              </a:srgbClr>
            </a:solidFill>
            <a:ln w="9525" cap="sq">
              <a:solidFill>
                <a:srgbClr val="2B2C30"/>
              </a:solidFill>
              <a:prstDash val="solid"/>
              <a:miter/>
            </a:ln>
          </p:spPr>
        </p:sp>
        <p:sp>
          <p:nvSpPr>
            <p:cNvPr name="TextBox 11" id="11"/>
            <p:cNvSpPr txBox="true"/>
            <p:nvPr/>
          </p:nvSpPr>
          <p:spPr>
            <a:xfrm>
              <a:off x="0" y="-28575"/>
              <a:ext cx="1379207" cy="1265031"/>
            </a:xfrm>
            <a:prstGeom prst="rect">
              <a:avLst/>
            </a:prstGeom>
          </p:spPr>
          <p:txBody>
            <a:bodyPr anchor="ctr" rtlCol="false" tIns="68580" lIns="68580" bIns="68580" rIns="68580"/>
            <a:lstStyle/>
            <a:p>
              <a:pPr algn="ctr">
                <a:lnSpc>
                  <a:spcPts val="1889"/>
                </a:lnSpc>
              </a:pPr>
            </a:p>
          </p:txBody>
        </p:sp>
      </p:grpSp>
      <p:grpSp>
        <p:nvGrpSpPr>
          <p:cNvPr name="Group 12" id="12"/>
          <p:cNvGrpSpPr/>
          <p:nvPr/>
        </p:nvGrpSpPr>
        <p:grpSpPr>
          <a:xfrm rot="0">
            <a:off x="13963141" y="2141164"/>
            <a:ext cx="2998533" cy="2688178"/>
            <a:chOff x="0" y="0"/>
            <a:chExt cx="1379207" cy="1236456"/>
          </a:xfrm>
        </p:grpSpPr>
        <p:sp>
          <p:nvSpPr>
            <p:cNvPr name="Freeform 13" id="13"/>
            <p:cNvSpPr/>
            <p:nvPr/>
          </p:nvSpPr>
          <p:spPr>
            <a:xfrm flipH="false" flipV="false" rot="0">
              <a:off x="0" y="0"/>
              <a:ext cx="1379207" cy="1236456"/>
            </a:xfrm>
            <a:custGeom>
              <a:avLst/>
              <a:gdLst/>
              <a:ahLst/>
              <a:cxnLst/>
              <a:rect r="r" b="b" t="t" l="l"/>
              <a:pathLst>
                <a:path h="1236456" w="1379207">
                  <a:moveTo>
                    <a:pt x="0" y="0"/>
                  </a:moveTo>
                  <a:lnTo>
                    <a:pt x="1379207" y="0"/>
                  </a:lnTo>
                  <a:lnTo>
                    <a:pt x="1379207" y="1236456"/>
                  </a:lnTo>
                  <a:lnTo>
                    <a:pt x="0" y="1236456"/>
                  </a:lnTo>
                  <a:close/>
                </a:path>
              </a:pathLst>
            </a:custGeom>
            <a:solidFill>
              <a:srgbClr val="000000">
                <a:alpha val="0"/>
              </a:srgbClr>
            </a:solidFill>
            <a:ln w="9525" cap="sq">
              <a:solidFill>
                <a:srgbClr val="2B2C30"/>
              </a:solidFill>
              <a:prstDash val="solid"/>
              <a:miter/>
            </a:ln>
          </p:spPr>
        </p:sp>
        <p:sp>
          <p:nvSpPr>
            <p:cNvPr name="TextBox 14" id="14"/>
            <p:cNvSpPr txBox="true"/>
            <p:nvPr/>
          </p:nvSpPr>
          <p:spPr>
            <a:xfrm>
              <a:off x="0" y="-28575"/>
              <a:ext cx="1379207" cy="1265031"/>
            </a:xfrm>
            <a:prstGeom prst="rect">
              <a:avLst/>
            </a:prstGeom>
          </p:spPr>
          <p:txBody>
            <a:bodyPr anchor="ctr" rtlCol="false" tIns="68580" lIns="68580" bIns="68580" rIns="68580"/>
            <a:lstStyle/>
            <a:p>
              <a:pPr algn="ctr">
                <a:lnSpc>
                  <a:spcPts val="1889"/>
                </a:lnSpc>
              </a:pPr>
            </a:p>
          </p:txBody>
        </p:sp>
      </p:grpSp>
      <p:grpSp>
        <p:nvGrpSpPr>
          <p:cNvPr name="Group 15" id="15"/>
          <p:cNvGrpSpPr/>
          <p:nvPr/>
        </p:nvGrpSpPr>
        <p:grpSpPr>
          <a:xfrm rot="0">
            <a:off x="13502705" y="7992393"/>
            <a:ext cx="3459354" cy="1265907"/>
            <a:chOff x="0" y="0"/>
            <a:chExt cx="4612472" cy="1687876"/>
          </a:xfrm>
        </p:grpSpPr>
        <p:sp>
          <p:nvSpPr>
            <p:cNvPr name="Freeform 16" id="16"/>
            <p:cNvSpPr/>
            <p:nvPr/>
          </p:nvSpPr>
          <p:spPr>
            <a:xfrm flipH="false" flipV="false" rot="0">
              <a:off x="3369581" y="0"/>
              <a:ext cx="1242891" cy="1687876"/>
            </a:xfrm>
            <a:custGeom>
              <a:avLst/>
              <a:gdLst/>
              <a:ahLst/>
              <a:cxnLst/>
              <a:rect r="r" b="b" t="t" l="l"/>
              <a:pathLst>
                <a:path h="1687876" w="1242891">
                  <a:moveTo>
                    <a:pt x="0" y="0"/>
                  </a:moveTo>
                  <a:lnTo>
                    <a:pt x="1242891" y="0"/>
                  </a:lnTo>
                  <a:lnTo>
                    <a:pt x="1242891" y="1687876"/>
                  </a:lnTo>
                  <a:lnTo>
                    <a:pt x="0" y="16878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0" y="469138"/>
              <a:ext cx="3369581" cy="902001"/>
            </a:xfrm>
            <a:prstGeom prst="rect">
              <a:avLst/>
            </a:prstGeom>
          </p:spPr>
          <p:txBody>
            <a:bodyPr anchor="t" rtlCol="false" tIns="0" lIns="0" bIns="0" rIns="0">
              <a:spAutoFit/>
            </a:bodyPr>
            <a:lstStyle/>
            <a:p>
              <a:pPr algn="l">
                <a:lnSpc>
                  <a:spcPts val="4728"/>
                </a:lnSpc>
              </a:pPr>
              <a:r>
                <a:rPr lang="en-US" sz="5195" spc="25">
                  <a:solidFill>
                    <a:srgbClr val="2B2C30"/>
                  </a:solidFill>
                  <a:latin typeface="Playfair Display"/>
                  <a:ea typeface="Playfair Display"/>
                  <a:cs typeface="Playfair Display"/>
                  <a:sym typeface="Playfair Display"/>
                </a:rPr>
                <a:t>Group 7</a:t>
              </a:r>
            </a:p>
          </p:txBody>
        </p:sp>
      </p:grpSp>
      <p:sp>
        <p:nvSpPr>
          <p:cNvPr name="Freeform 18" id="18"/>
          <p:cNvSpPr/>
          <p:nvPr/>
        </p:nvSpPr>
        <p:spPr>
          <a:xfrm flipH="false" flipV="false" rot="0">
            <a:off x="1855269" y="2187800"/>
            <a:ext cx="1969235" cy="2641541"/>
          </a:xfrm>
          <a:custGeom>
            <a:avLst/>
            <a:gdLst/>
            <a:ahLst/>
            <a:cxnLst/>
            <a:rect r="r" b="b" t="t" l="l"/>
            <a:pathLst>
              <a:path h="2641541" w="1969235">
                <a:moveTo>
                  <a:pt x="0" y="0"/>
                </a:moveTo>
                <a:lnTo>
                  <a:pt x="1969235" y="0"/>
                </a:lnTo>
                <a:lnTo>
                  <a:pt x="1969235" y="2641541"/>
                </a:lnTo>
                <a:lnTo>
                  <a:pt x="0" y="2641541"/>
                </a:lnTo>
                <a:lnTo>
                  <a:pt x="0" y="0"/>
                </a:lnTo>
                <a:close/>
              </a:path>
            </a:pathLst>
          </a:custGeom>
          <a:blipFill>
            <a:blip r:embed="rId4"/>
            <a:stretch>
              <a:fillRect l="0" t="0" r="0" b="-11893"/>
            </a:stretch>
          </a:blipFill>
        </p:spPr>
      </p:sp>
      <p:sp>
        <p:nvSpPr>
          <p:cNvPr name="TextBox 19" id="19"/>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OPENGL DEVELOPERS</a:t>
            </a:r>
          </a:p>
        </p:txBody>
      </p:sp>
      <p:grpSp>
        <p:nvGrpSpPr>
          <p:cNvPr name="Group 20" id="20"/>
          <p:cNvGrpSpPr/>
          <p:nvPr/>
        </p:nvGrpSpPr>
        <p:grpSpPr>
          <a:xfrm rot="0">
            <a:off x="757966" y="6064563"/>
            <a:ext cx="4432111" cy="1207135"/>
            <a:chOff x="0" y="0"/>
            <a:chExt cx="5909481" cy="1609514"/>
          </a:xfrm>
        </p:grpSpPr>
        <p:sp>
          <p:nvSpPr>
            <p:cNvPr name="TextBox 21" id="21"/>
            <p:cNvSpPr txBox="true"/>
            <p:nvPr/>
          </p:nvSpPr>
          <p:spPr>
            <a:xfrm rot="0">
              <a:off x="0" y="-66675"/>
              <a:ext cx="5031935" cy="632249"/>
            </a:xfrm>
            <a:prstGeom prst="rect">
              <a:avLst/>
            </a:prstGeom>
          </p:spPr>
          <p:txBody>
            <a:bodyPr anchor="t" rtlCol="false" tIns="0" lIns="0" bIns="0" rIns="0">
              <a:spAutoFit/>
            </a:bodyPr>
            <a:lstStyle/>
            <a:p>
              <a:pPr algn="l" marL="604518" indent="-302259" lvl="1">
                <a:lnSpc>
                  <a:spcPts val="3919"/>
                </a:lnSpc>
                <a:buFont typeface="Arial"/>
                <a:buChar char="•"/>
              </a:pPr>
              <a:r>
                <a:rPr lang="en-US" b="true" sz="2799">
                  <a:solidFill>
                    <a:srgbClr val="2B2C30"/>
                  </a:solidFill>
                  <a:latin typeface="Public Sans Bold"/>
                  <a:ea typeface="Public Sans Bold"/>
                  <a:cs typeface="Public Sans Bold"/>
                  <a:sym typeface="Public Sans Bold"/>
                </a:rPr>
                <a:t>Jany Muong</a:t>
              </a:r>
            </a:p>
          </p:txBody>
        </p:sp>
        <p:sp>
          <p:nvSpPr>
            <p:cNvPr name="TextBox 22" id="22"/>
            <p:cNvSpPr txBox="true"/>
            <p:nvPr/>
          </p:nvSpPr>
          <p:spPr>
            <a:xfrm rot="0">
              <a:off x="877546" y="794174"/>
              <a:ext cx="5031935" cy="815340"/>
            </a:xfrm>
            <a:prstGeom prst="rect">
              <a:avLst/>
            </a:prstGeom>
          </p:spPr>
          <p:txBody>
            <a:bodyPr anchor="t" rtlCol="false" tIns="0" lIns="0" bIns="0" rIns="0">
              <a:spAutoFit/>
            </a:bodyPr>
            <a:lstStyle/>
            <a:p>
              <a:pPr algn="l">
                <a:lnSpc>
                  <a:spcPts val="2520"/>
                </a:lnSpc>
              </a:pPr>
              <a:r>
                <a:rPr lang="en-US" sz="1800">
                  <a:solidFill>
                    <a:srgbClr val="2B2C30"/>
                  </a:solidFill>
                  <a:latin typeface="Public Sans"/>
                  <a:ea typeface="Public Sans"/>
                  <a:cs typeface="Public Sans"/>
                  <a:sym typeface="Public Sans"/>
                </a:rPr>
                <a:t>SCT211-0848/2018 </a:t>
              </a:r>
            </a:p>
            <a:p>
              <a:pPr algn="l">
                <a:lnSpc>
                  <a:spcPts val="2520"/>
                </a:lnSpc>
              </a:pPr>
            </a:p>
          </p:txBody>
        </p:sp>
      </p:grpSp>
      <p:grpSp>
        <p:nvGrpSpPr>
          <p:cNvPr name="Group 23" id="23"/>
          <p:cNvGrpSpPr/>
          <p:nvPr/>
        </p:nvGrpSpPr>
        <p:grpSpPr>
          <a:xfrm rot="0">
            <a:off x="9346391" y="6140763"/>
            <a:ext cx="4405573" cy="854710"/>
            <a:chOff x="0" y="0"/>
            <a:chExt cx="5874097" cy="1139614"/>
          </a:xfrm>
        </p:grpSpPr>
        <p:sp>
          <p:nvSpPr>
            <p:cNvPr name="TextBox 24" id="24"/>
            <p:cNvSpPr txBox="true"/>
            <p:nvPr/>
          </p:nvSpPr>
          <p:spPr>
            <a:xfrm rot="0">
              <a:off x="0" y="-66675"/>
              <a:ext cx="5031935" cy="632249"/>
            </a:xfrm>
            <a:prstGeom prst="rect">
              <a:avLst/>
            </a:prstGeom>
          </p:spPr>
          <p:txBody>
            <a:bodyPr anchor="t" rtlCol="false" tIns="0" lIns="0" bIns="0" rIns="0">
              <a:spAutoFit/>
            </a:bodyPr>
            <a:lstStyle/>
            <a:p>
              <a:pPr algn="l" marL="604518" indent="-302259" lvl="1">
                <a:lnSpc>
                  <a:spcPts val="3919"/>
                </a:lnSpc>
                <a:buFont typeface="Arial"/>
                <a:buChar char="•"/>
              </a:pPr>
              <a:r>
                <a:rPr lang="en-US" b="true" sz="2799">
                  <a:solidFill>
                    <a:srgbClr val="2B2C30"/>
                  </a:solidFill>
                  <a:latin typeface="Public Sans Bold"/>
                  <a:ea typeface="Public Sans Bold"/>
                  <a:cs typeface="Public Sans Bold"/>
                  <a:sym typeface="Public Sans Bold"/>
                </a:rPr>
                <a:t>Akech Atem</a:t>
              </a:r>
            </a:p>
          </p:txBody>
        </p:sp>
        <p:sp>
          <p:nvSpPr>
            <p:cNvPr name="TextBox 25" id="25"/>
            <p:cNvSpPr txBox="true"/>
            <p:nvPr/>
          </p:nvSpPr>
          <p:spPr>
            <a:xfrm rot="0">
              <a:off x="842161" y="743374"/>
              <a:ext cx="5031935" cy="396240"/>
            </a:xfrm>
            <a:prstGeom prst="rect">
              <a:avLst/>
            </a:prstGeom>
          </p:spPr>
          <p:txBody>
            <a:bodyPr anchor="t" rtlCol="false" tIns="0" lIns="0" bIns="0" rIns="0">
              <a:spAutoFit/>
            </a:bodyPr>
            <a:lstStyle/>
            <a:p>
              <a:pPr algn="l">
                <a:lnSpc>
                  <a:spcPts val="2520"/>
                </a:lnSpc>
              </a:pPr>
              <a:r>
                <a:rPr lang="en-US" sz="1800">
                  <a:solidFill>
                    <a:srgbClr val="2B2C30"/>
                  </a:solidFill>
                  <a:latin typeface="Public Sans"/>
                  <a:ea typeface="Public Sans"/>
                  <a:cs typeface="Public Sans"/>
                  <a:sym typeface="Public Sans"/>
                </a:rPr>
                <a:t>SCT211-0535/2022 </a:t>
              </a:r>
            </a:p>
          </p:txBody>
        </p:sp>
      </p:grpSp>
      <p:grpSp>
        <p:nvGrpSpPr>
          <p:cNvPr name="Group 26" id="26"/>
          <p:cNvGrpSpPr/>
          <p:nvPr/>
        </p:nvGrpSpPr>
        <p:grpSpPr>
          <a:xfrm rot="0">
            <a:off x="5190077" y="6140763"/>
            <a:ext cx="4397410" cy="1169035"/>
            <a:chOff x="0" y="0"/>
            <a:chExt cx="5863213" cy="1558714"/>
          </a:xfrm>
        </p:grpSpPr>
        <p:sp>
          <p:nvSpPr>
            <p:cNvPr name="TextBox 27" id="27"/>
            <p:cNvSpPr txBox="true"/>
            <p:nvPr/>
          </p:nvSpPr>
          <p:spPr>
            <a:xfrm rot="0">
              <a:off x="0" y="-66675"/>
              <a:ext cx="5031935" cy="632249"/>
            </a:xfrm>
            <a:prstGeom prst="rect">
              <a:avLst/>
            </a:prstGeom>
          </p:spPr>
          <p:txBody>
            <a:bodyPr anchor="t" rtlCol="false" tIns="0" lIns="0" bIns="0" rIns="0">
              <a:spAutoFit/>
            </a:bodyPr>
            <a:lstStyle/>
            <a:p>
              <a:pPr algn="l" marL="604518" indent="-302259" lvl="1">
                <a:lnSpc>
                  <a:spcPts val="3919"/>
                </a:lnSpc>
                <a:buFont typeface="Arial"/>
                <a:buChar char="•"/>
              </a:pPr>
              <a:r>
                <a:rPr lang="en-US" b="true" sz="2799">
                  <a:solidFill>
                    <a:srgbClr val="2B2C30"/>
                  </a:solidFill>
                  <a:latin typeface="Public Sans Bold"/>
                  <a:ea typeface="Public Sans Bold"/>
                  <a:cs typeface="Public Sans Bold"/>
                  <a:sym typeface="Public Sans Bold"/>
                </a:rPr>
                <a:t>Joram Kireki</a:t>
              </a:r>
            </a:p>
          </p:txBody>
        </p:sp>
        <p:sp>
          <p:nvSpPr>
            <p:cNvPr name="TextBox 28" id="28"/>
            <p:cNvSpPr txBox="true"/>
            <p:nvPr/>
          </p:nvSpPr>
          <p:spPr>
            <a:xfrm rot="0">
              <a:off x="831277" y="743374"/>
              <a:ext cx="5031935" cy="815340"/>
            </a:xfrm>
            <a:prstGeom prst="rect">
              <a:avLst/>
            </a:prstGeom>
          </p:spPr>
          <p:txBody>
            <a:bodyPr anchor="t" rtlCol="false" tIns="0" lIns="0" bIns="0" rIns="0">
              <a:spAutoFit/>
            </a:bodyPr>
            <a:lstStyle/>
            <a:p>
              <a:pPr algn="l">
                <a:lnSpc>
                  <a:spcPts val="2520"/>
                </a:lnSpc>
              </a:pPr>
              <a:r>
                <a:rPr lang="en-US" sz="1800">
                  <a:solidFill>
                    <a:srgbClr val="2B2C30"/>
                  </a:solidFill>
                  <a:latin typeface="Public Sans"/>
                  <a:ea typeface="Public Sans"/>
                  <a:cs typeface="Public Sans"/>
                  <a:sym typeface="Public Sans"/>
                </a:rPr>
                <a:t>SCT211-0079/2022 </a:t>
              </a:r>
            </a:p>
            <a:p>
              <a:pPr algn="l">
                <a:lnSpc>
                  <a:spcPts val="2520"/>
                </a:lnSpc>
              </a:pPr>
            </a:p>
          </p:txBody>
        </p:sp>
      </p:grpSp>
      <p:grpSp>
        <p:nvGrpSpPr>
          <p:cNvPr name="Group 29" id="29"/>
          <p:cNvGrpSpPr/>
          <p:nvPr/>
        </p:nvGrpSpPr>
        <p:grpSpPr>
          <a:xfrm rot="0">
            <a:off x="13502705" y="6140763"/>
            <a:ext cx="4413747" cy="1108075"/>
            <a:chOff x="0" y="0"/>
            <a:chExt cx="5884996" cy="1477434"/>
          </a:xfrm>
        </p:grpSpPr>
        <p:sp>
          <p:nvSpPr>
            <p:cNvPr name="TextBox 30" id="30"/>
            <p:cNvSpPr txBox="true"/>
            <p:nvPr/>
          </p:nvSpPr>
          <p:spPr>
            <a:xfrm rot="0">
              <a:off x="0" y="-66675"/>
              <a:ext cx="5031935" cy="632249"/>
            </a:xfrm>
            <a:prstGeom prst="rect">
              <a:avLst/>
            </a:prstGeom>
          </p:spPr>
          <p:txBody>
            <a:bodyPr anchor="t" rtlCol="false" tIns="0" lIns="0" bIns="0" rIns="0">
              <a:spAutoFit/>
            </a:bodyPr>
            <a:lstStyle/>
            <a:p>
              <a:pPr algn="l" marL="604518" indent="-302259" lvl="1">
                <a:lnSpc>
                  <a:spcPts val="3919"/>
                </a:lnSpc>
                <a:buFont typeface="Arial"/>
                <a:buChar char="•"/>
              </a:pPr>
              <a:r>
                <a:rPr lang="en-US" b="true" sz="2799">
                  <a:solidFill>
                    <a:srgbClr val="2B2C30"/>
                  </a:solidFill>
                  <a:latin typeface="Public Sans Bold"/>
                  <a:ea typeface="Public Sans Bold"/>
                  <a:cs typeface="Public Sans Bold"/>
                  <a:sym typeface="Public Sans Bold"/>
                </a:rPr>
                <a:t>Josphat Waweru</a:t>
              </a:r>
            </a:p>
          </p:txBody>
        </p:sp>
        <p:sp>
          <p:nvSpPr>
            <p:cNvPr name="TextBox 31" id="31"/>
            <p:cNvSpPr txBox="true"/>
            <p:nvPr/>
          </p:nvSpPr>
          <p:spPr>
            <a:xfrm rot="0">
              <a:off x="853060" y="662094"/>
              <a:ext cx="5031935" cy="815340"/>
            </a:xfrm>
            <a:prstGeom prst="rect">
              <a:avLst/>
            </a:prstGeom>
          </p:spPr>
          <p:txBody>
            <a:bodyPr anchor="t" rtlCol="false" tIns="0" lIns="0" bIns="0" rIns="0">
              <a:spAutoFit/>
            </a:bodyPr>
            <a:lstStyle/>
            <a:p>
              <a:pPr algn="l">
                <a:lnSpc>
                  <a:spcPts val="2520"/>
                </a:lnSpc>
              </a:pPr>
              <a:r>
                <a:rPr lang="en-US" sz="1800">
                  <a:solidFill>
                    <a:srgbClr val="2B2C30"/>
                  </a:solidFill>
                  <a:latin typeface="Public Sans"/>
                  <a:ea typeface="Public Sans"/>
                  <a:cs typeface="Public Sans"/>
                  <a:sym typeface="Public Sans"/>
                </a:rPr>
                <a:t>SCT211-0003/2022 </a:t>
              </a:r>
            </a:p>
            <a:p>
              <a:pPr algn="l">
                <a:lnSpc>
                  <a:spcPts val="2520"/>
                </a:lnSpc>
              </a:pPr>
            </a:p>
          </p:txBody>
        </p:sp>
      </p:grpSp>
      <p:sp>
        <p:nvSpPr>
          <p:cNvPr name="Freeform 32" id="32"/>
          <p:cNvSpPr/>
          <p:nvPr/>
        </p:nvSpPr>
        <p:spPr>
          <a:xfrm flipH="false" flipV="false" rot="0">
            <a:off x="10413962" y="2141164"/>
            <a:ext cx="1969235" cy="2641541"/>
          </a:xfrm>
          <a:custGeom>
            <a:avLst/>
            <a:gdLst/>
            <a:ahLst/>
            <a:cxnLst/>
            <a:rect r="r" b="b" t="t" l="l"/>
            <a:pathLst>
              <a:path h="2641541" w="1969235">
                <a:moveTo>
                  <a:pt x="0" y="0"/>
                </a:moveTo>
                <a:lnTo>
                  <a:pt x="1969235" y="0"/>
                </a:lnTo>
                <a:lnTo>
                  <a:pt x="1969235" y="2641541"/>
                </a:lnTo>
                <a:lnTo>
                  <a:pt x="0" y="2641541"/>
                </a:lnTo>
                <a:lnTo>
                  <a:pt x="0" y="0"/>
                </a:lnTo>
                <a:close/>
              </a:path>
            </a:pathLst>
          </a:custGeom>
          <a:blipFill>
            <a:blip r:embed="rId4"/>
            <a:stretch>
              <a:fillRect l="0" t="0" r="0" b="-11893"/>
            </a:stretch>
          </a:blipFill>
        </p:spPr>
      </p:sp>
      <p:sp>
        <p:nvSpPr>
          <p:cNvPr name="Freeform 33" id="33"/>
          <p:cNvSpPr/>
          <p:nvPr/>
        </p:nvSpPr>
        <p:spPr>
          <a:xfrm flipH="false" flipV="false" rot="0">
            <a:off x="6248357" y="2187800"/>
            <a:ext cx="1969235" cy="2641541"/>
          </a:xfrm>
          <a:custGeom>
            <a:avLst/>
            <a:gdLst/>
            <a:ahLst/>
            <a:cxnLst/>
            <a:rect r="r" b="b" t="t" l="l"/>
            <a:pathLst>
              <a:path h="2641541" w="1969235">
                <a:moveTo>
                  <a:pt x="0" y="0"/>
                </a:moveTo>
                <a:lnTo>
                  <a:pt x="1969235" y="0"/>
                </a:lnTo>
                <a:lnTo>
                  <a:pt x="1969235" y="2641541"/>
                </a:lnTo>
                <a:lnTo>
                  <a:pt x="0" y="2641541"/>
                </a:lnTo>
                <a:lnTo>
                  <a:pt x="0" y="0"/>
                </a:lnTo>
                <a:close/>
              </a:path>
            </a:pathLst>
          </a:custGeom>
          <a:blipFill>
            <a:blip r:embed="rId4"/>
            <a:stretch>
              <a:fillRect l="0" t="0" r="0" b="-11893"/>
            </a:stretch>
          </a:blipFill>
        </p:spPr>
      </p:sp>
      <p:sp>
        <p:nvSpPr>
          <p:cNvPr name="Freeform 34" id="34"/>
          <p:cNvSpPr/>
          <p:nvPr/>
        </p:nvSpPr>
        <p:spPr>
          <a:xfrm flipH="false" flipV="false" rot="0">
            <a:off x="14477790" y="2141164"/>
            <a:ext cx="1969235" cy="2641541"/>
          </a:xfrm>
          <a:custGeom>
            <a:avLst/>
            <a:gdLst/>
            <a:ahLst/>
            <a:cxnLst/>
            <a:rect r="r" b="b" t="t" l="l"/>
            <a:pathLst>
              <a:path h="2641541" w="1969235">
                <a:moveTo>
                  <a:pt x="0" y="0"/>
                </a:moveTo>
                <a:lnTo>
                  <a:pt x="1969235" y="0"/>
                </a:lnTo>
                <a:lnTo>
                  <a:pt x="1969235" y="2641541"/>
                </a:lnTo>
                <a:lnTo>
                  <a:pt x="0" y="2641541"/>
                </a:lnTo>
                <a:lnTo>
                  <a:pt x="0" y="0"/>
                </a:lnTo>
                <a:close/>
              </a:path>
            </a:pathLst>
          </a:custGeom>
          <a:blipFill>
            <a:blip r:embed="rId4"/>
            <a:stretch>
              <a:fillRect l="0" t="0" r="0" b="-11893"/>
            </a:stretch>
          </a:blipFill>
        </p:spPr>
      </p:sp>
    </p:spTree>
  </p:cSld>
  <p:clrMapOvr>
    <a:masterClrMapping/>
  </p:clrMapOvr>
</p:sld>
</file>

<file path=ppt/slides/slide20.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RENDERIN TEXT</a:t>
            </a:r>
          </a:p>
        </p:txBody>
      </p:sp>
      <p:sp>
        <p:nvSpPr>
          <p:cNvPr name="TextBox 4" id="4"/>
          <p:cNvSpPr txBox="true"/>
          <p:nvPr/>
        </p:nvSpPr>
        <p:spPr>
          <a:xfrm rot="0">
            <a:off x="1006871" y="2173672"/>
            <a:ext cx="15917760" cy="20356739"/>
          </a:xfrm>
          <a:prstGeom prst="rect">
            <a:avLst/>
          </a:prstGeom>
        </p:spPr>
        <p:txBody>
          <a:bodyPr anchor="t" rtlCol="false" tIns="0" lIns="0" bIns="0" rIns="0">
            <a:spAutoFit/>
          </a:bodyPr>
          <a:lstStyle/>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Rotated text labels for fruit names:</a:t>
            </a:r>
          </a:p>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glPushMatrix() / glP</a:t>
            </a:r>
            <a:r>
              <a:rPr lang="en-US" sz="4322">
                <a:solidFill>
                  <a:srgbClr val="2B2C30"/>
                </a:solidFill>
                <a:latin typeface="Public Sans"/>
                <a:ea typeface="Public Sans"/>
                <a:cs typeface="Public Sans"/>
                <a:sym typeface="Public Sans"/>
              </a:rPr>
              <a:t>opMatrix()</a:t>
            </a:r>
            <a:r>
              <a:rPr lang="en-US" sz="4322">
                <a:solidFill>
                  <a:srgbClr val="2B2C30"/>
                </a:solidFill>
                <a:latin typeface="Public Sans"/>
                <a:ea typeface="Public Sans"/>
                <a:cs typeface="Public Sans"/>
                <a:sym typeface="Public Sans"/>
              </a:rPr>
              <a:t> – Preserves the transformation state.</a:t>
            </a:r>
          </a:p>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glTranslatef(startX + barWidth/2, 30, 0) – Moves origin to label position below each bar.</a:t>
            </a:r>
          </a:p>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glRotatef(45, 0, 0, 1) – Rotates the label by 45° for b</a:t>
            </a:r>
            <a:r>
              <a:rPr lang="en-US" sz="4322">
                <a:solidFill>
                  <a:srgbClr val="2B2C30"/>
                </a:solidFill>
                <a:latin typeface="Public Sans"/>
                <a:ea typeface="Public Sans"/>
                <a:cs typeface="Public Sans"/>
                <a:sym typeface="Public Sans"/>
              </a:rPr>
              <a:t>etter spacing.</a:t>
            </a:r>
          </a:p>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drawText(...) – Draws the fruit name in black.</a:t>
            </a:r>
          </a:p>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Improves readability of closely spaced labels below bars.</a:t>
            </a:r>
          </a:p>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Slide 7: Coordinate Axes</a:t>
            </a:r>
          </a:p>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Y-axis (red):</a:t>
            </a:r>
          </a:p>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glColor3f(1.0</a:t>
            </a:r>
            <a:r>
              <a:rPr lang="en-US" sz="4322">
                <a:solidFill>
                  <a:srgbClr val="2B2C30"/>
                </a:solidFill>
                <a:latin typeface="Public Sans"/>
                <a:ea typeface="Public Sans"/>
                <a:cs typeface="Public Sans"/>
                <a:sym typeface="Public Sans"/>
              </a:rPr>
              <a:t>, 0.0, 0.0) – Sets color to red.</a:t>
            </a:r>
          </a:p>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glLineWidth(2.0) – Thicker line for emphasis.</a:t>
            </a:r>
          </a:p>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Line drawn from (50.0, 50.0) to (50.0, windowHeight - 50.0) – Vertical axis from bottom to near top.</a:t>
            </a:r>
          </a:p>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X-axis (black):</a:t>
            </a:r>
          </a:p>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glColor3f(0.0, 0.0, 0.0) – Sets color to black.</a:t>
            </a:r>
          </a:p>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Line drawn from (50.0, 50.0) to (windowWidth - 50</a:t>
            </a:r>
            <a:r>
              <a:rPr lang="en-US" sz="4322">
                <a:solidFill>
                  <a:srgbClr val="2B2C30"/>
                </a:solidFill>
                <a:latin typeface="Public Sans"/>
                <a:ea typeface="Public Sans"/>
                <a:cs typeface="Public Sans"/>
                <a:sym typeface="Public Sans"/>
              </a:rPr>
              <a:t>.0, 50.0) – Horizontal axis across the bottom.</a:t>
            </a:r>
          </a:p>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The axes establish a visual frame for the chart.</a:t>
            </a:r>
          </a:p>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Y-axis ticks and labels:</a:t>
            </a:r>
          </a:p>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Loop draws ticks every 10 units up to 50.</a:t>
            </a:r>
          </a:p>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Each tick is </a:t>
            </a:r>
            <a:r>
              <a:rPr lang="en-US" sz="4322">
                <a:solidFill>
                  <a:srgbClr val="2B2C30"/>
                </a:solidFill>
                <a:latin typeface="Public Sans"/>
                <a:ea typeface="Public Sans"/>
                <a:cs typeface="Public Sans"/>
                <a:sym typeface="Public Sans"/>
              </a:rPr>
              <a:t>a short r</a:t>
            </a:r>
            <a:r>
              <a:rPr lang="en-US" sz="4322">
                <a:solidFill>
                  <a:srgbClr val="2B2C30"/>
                </a:solidFill>
                <a:latin typeface="Public Sans"/>
                <a:ea typeface="Public Sans"/>
                <a:cs typeface="Public Sans"/>
                <a:sym typeface="Public Sans"/>
              </a:rPr>
              <a:t>ed line from (45, y) to (50, y).</a:t>
            </a:r>
          </a:p>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d</a:t>
            </a:r>
            <a:r>
              <a:rPr lang="en-US" sz="4322">
                <a:solidFill>
                  <a:srgbClr val="2B2C30"/>
                </a:solidFill>
                <a:latin typeface="Public Sans"/>
                <a:ea typeface="Public Sans"/>
                <a:cs typeface="Public Sans"/>
                <a:sym typeface="Public Sans"/>
              </a:rPr>
              <a:t>rawText(str, 30, y - 5, 1.0, 0.0, 0.0) – Draws the value label</a:t>
            </a:r>
            <a:r>
              <a:rPr lang="en-US" sz="4322">
                <a:solidFill>
                  <a:srgbClr val="2B2C30"/>
                </a:solidFill>
                <a:latin typeface="Public Sans"/>
                <a:ea typeface="Public Sans"/>
                <a:cs typeface="Public Sans"/>
                <a:sym typeface="Public Sans"/>
              </a:rPr>
              <a:t> left of the tick.</a:t>
            </a:r>
          </a:p>
          <a:p>
            <a:pPr algn="l" marL="933257" indent="-466628" lvl="1">
              <a:lnSpc>
                <a:spcPts val="6051"/>
              </a:lnSpc>
              <a:buFont typeface="Arial"/>
              <a:buChar char="•"/>
            </a:pPr>
            <a:r>
              <a:rPr lang="en-US" sz="4322">
                <a:solidFill>
                  <a:srgbClr val="2B2C30"/>
                </a:solidFill>
                <a:latin typeface="Public Sans"/>
                <a:ea typeface="Public Sans"/>
                <a:cs typeface="Public Sans"/>
                <a:sym typeface="Public Sans"/>
              </a:rPr>
              <a:t>Helps viewers interpret bar heights in terms of quantity.</a:t>
            </a:r>
          </a:p>
          <a:p>
            <a:pPr algn="just">
              <a:lnSpc>
                <a:spcPts val="6051"/>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grpSp>
        <p:nvGrpSpPr>
          <p:cNvPr name="Group 3" id="3"/>
          <p:cNvGrpSpPr/>
          <p:nvPr/>
        </p:nvGrpSpPr>
        <p:grpSpPr>
          <a:xfrm rot="0">
            <a:off x="1028700" y="2832411"/>
            <a:ext cx="8824332" cy="1669217"/>
            <a:chOff x="0" y="0"/>
            <a:chExt cx="4058845" cy="767774"/>
          </a:xfrm>
        </p:grpSpPr>
        <p:sp>
          <p:nvSpPr>
            <p:cNvPr name="Freeform 4" id="4"/>
            <p:cNvSpPr/>
            <p:nvPr/>
          </p:nvSpPr>
          <p:spPr>
            <a:xfrm flipH="false" flipV="false" rot="0">
              <a:off x="0" y="0"/>
              <a:ext cx="4058845" cy="767774"/>
            </a:xfrm>
            <a:custGeom>
              <a:avLst/>
              <a:gdLst/>
              <a:ahLst/>
              <a:cxnLst/>
              <a:rect r="r" b="b" t="t" l="l"/>
              <a:pathLst>
                <a:path h="767774" w="4058845">
                  <a:moveTo>
                    <a:pt x="0" y="0"/>
                  </a:moveTo>
                  <a:lnTo>
                    <a:pt x="4058845" y="0"/>
                  </a:lnTo>
                  <a:lnTo>
                    <a:pt x="4058845" y="767774"/>
                  </a:lnTo>
                  <a:lnTo>
                    <a:pt x="0" y="767774"/>
                  </a:lnTo>
                  <a:close/>
                </a:path>
              </a:pathLst>
            </a:custGeom>
            <a:solidFill>
              <a:srgbClr val="000000">
                <a:alpha val="0"/>
              </a:srgbClr>
            </a:solidFill>
            <a:ln w="9525" cap="sq">
              <a:solidFill>
                <a:srgbClr val="2B2C30"/>
              </a:solidFill>
              <a:prstDash val="solid"/>
              <a:miter/>
            </a:ln>
          </p:spPr>
        </p:sp>
        <p:sp>
          <p:nvSpPr>
            <p:cNvPr name="TextBox 5" id="5"/>
            <p:cNvSpPr txBox="true"/>
            <p:nvPr/>
          </p:nvSpPr>
          <p:spPr>
            <a:xfrm>
              <a:off x="0" y="-28575"/>
              <a:ext cx="4058845" cy="796349"/>
            </a:xfrm>
            <a:prstGeom prst="rect">
              <a:avLst/>
            </a:prstGeom>
          </p:spPr>
          <p:txBody>
            <a:bodyPr anchor="ctr" rtlCol="false" tIns="68580" lIns="68580" bIns="68580" rIns="68580"/>
            <a:lstStyle/>
            <a:p>
              <a:pPr algn="ctr">
                <a:lnSpc>
                  <a:spcPts val="1889"/>
                </a:lnSpc>
              </a:pPr>
            </a:p>
          </p:txBody>
        </p:sp>
      </p:grpSp>
      <p:grpSp>
        <p:nvGrpSpPr>
          <p:cNvPr name="Group 6" id="6"/>
          <p:cNvGrpSpPr/>
          <p:nvPr/>
        </p:nvGrpSpPr>
        <p:grpSpPr>
          <a:xfrm rot="0">
            <a:off x="1681739" y="2450622"/>
            <a:ext cx="3108620" cy="1849433"/>
            <a:chOff x="0" y="0"/>
            <a:chExt cx="4144827" cy="2465911"/>
          </a:xfrm>
        </p:grpSpPr>
        <p:pic>
          <p:nvPicPr>
            <p:cNvPr name="Picture 7" id="7"/>
            <p:cNvPicPr>
              <a:picLocks noChangeAspect="true"/>
            </p:cNvPicPr>
            <p:nvPr/>
          </p:nvPicPr>
          <p:blipFill>
            <a:blip r:embed="rId2"/>
            <a:srcRect l="0" t="30181" r="0" b="30181"/>
            <a:stretch>
              <a:fillRect/>
            </a:stretch>
          </p:blipFill>
          <p:spPr>
            <a:xfrm flipH="false" flipV="false">
              <a:off x="0" y="0"/>
              <a:ext cx="4144827" cy="2465911"/>
            </a:xfrm>
            <a:prstGeom prst="rect">
              <a:avLst/>
            </a:prstGeom>
          </p:spPr>
        </p:pic>
      </p:grpSp>
      <p:grpSp>
        <p:nvGrpSpPr>
          <p:cNvPr name="Group 8" id="8"/>
          <p:cNvGrpSpPr/>
          <p:nvPr/>
        </p:nvGrpSpPr>
        <p:grpSpPr>
          <a:xfrm rot="0">
            <a:off x="5217457" y="2450622"/>
            <a:ext cx="3339476" cy="1849433"/>
            <a:chOff x="0" y="0"/>
            <a:chExt cx="4452634" cy="2465911"/>
          </a:xfrm>
        </p:grpSpPr>
        <p:pic>
          <p:nvPicPr>
            <p:cNvPr name="Picture 9" id="9"/>
            <p:cNvPicPr>
              <a:picLocks noChangeAspect="true"/>
            </p:cNvPicPr>
            <p:nvPr/>
          </p:nvPicPr>
          <p:blipFill>
            <a:blip r:embed="rId3"/>
            <a:srcRect l="0" t="16876" r="0" b="0"/>
            <a:stretch>
              <a:fillRect/>
            </a:stretch>
          </p:blipFill>
          <p:spPr>
            <a:xfrm flipH="false" flipV="false">
              <a:off x="0" y="0"/>
              <a:ext cx="4452634" cy="2465911"/>
            </a:xfrm>
            <a:prstGeom prst="rect">
              <a:avLst/>
            </a:prstGeom>
          </p:spPr>
        </p:pic>
      </p:grpSp>
      <p:sp>
        <p:nvSpPr>
          <p:cNvPr name="TextBox 10" id="10"/>
          <p:cNvSpPr txBox="true"/>
          <p:nvPr/>
        </p:nvSpPr>
        <p:spPr>
          <a:xfrm rot="0">
            <a:off x="1028700"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OPENGL - PART B</a:t>
            </a:r>
          </a:p>
        </p:txBody>
      </p:sp>
      <p:sp>
        <p:nvSpPr>
          <p:cNvPr name="TextBox 11" id="11"/>
          <p:cNvSpPr txBox="true"/>
          <p:nvPr/>
        </p:nvSpPr>
        <p:spPr>
          <a:xfrm rot="0">
            <a:off x="1028700" y="5444602"/>
            <a:ext cx="6628267" cy="4170045"/>
          </a:xfrm>
          <a:prstGeom prst="rect">
            <a:avLst/>
          </a:prstGeom>
        </p:spPr>
        <p:txBody>
          <a:bodyPr anchor="t" rtlCol="false" tIns="0" lIns="0" bIns="0" rIns="0">
            <a:spAutoFit/>
          </a:bodyPr>
          <a:lstStyle/>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Create a bar chart starting at coordinate (5,5) instead of default origin</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Demonstrate understanding of coordinate system transformations</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Maintain proper scaling and visibility</a:t>
            </a:r>
          </a:p>
          <a:p>
            <a:pPr algn="l">
              <a:lnSpc>
                <a:spcPts val="4199"/>
              </a:lnSpc>
            </a:pPr>
          </a:p>
        </p:txBody>
      </p:sp>
      <p:sp>
        <p:nvSpPr>
          <p:cNvPr name="TextBox 12" id="12"/>
          <p:cNvSpPr txBox="true"/>
          <p:nvPr/>
        </p:nvSpPr>
        <p:spPr>
          <a:xfrm rot="0">
            <a:off x="9472662" y="5444602"/>
            <a:ext cx="6131433" cy="3651540"/>
          </a:xfrm>
          <a:prstGeom prst="rect">
            <a:avLst/>
          </a:prstGeom>
        </p:spPr>
        <p:txBody>
          <a:bodyPr anchor="t" rtlCol="false" tIns="0" lIns="0" bIns="0" rIns="0">
            <a:spAutoFit/>
          </a:bodyPr>
          <a:lstStyle/>
          <a:p>
            <a:pPr algn="l" marL="520116" indent="-260058" lvl="1">
              <a:lnSpc>
                <a:spcPts val="3613"/>
              </a:lnSpc>
              <a:buAutoNum type="arabicPeriod" startAt="1"/>
            </a:pPr>
            <a:r>
              <a:rPr lang="en-US" sz="2409">
                <a:solidFill>
                  <a:srgbClr val="2B2C30"/>
                </a:solidFill>
                <a:latin typeface="Public Sans"/>
                <a:ea typeface="Public Sans"/>
                <a:cs typeface="Public Sans"/>
                <a:sym typeface="Public Sans"/>
              </a:rPr>
              <a:t>Define offset constants: xOffset = 5.0, yOffset = 5.0</a:t>
            </a:r>
          </a:p>
          <a:p>
            <a:pPr algn="l" marL="520116" indent="-260058" lvl="1">
              <a:lnSpc>
                <a:spcPts val="3613"/>
              </a:lnSpc>
              <a:buAutoNum type="arabicPeriod" startAt="1"/>
            </a:pPr>
            <a:r>
              <a:rPr lang="en-US" sz="2409">
                <a:solidFill>
                  <a:srgbClr val="2B2C30"/>
                </a:solidFill>
                <a:latin typeface="Public Sans"/>
                <a:ea typeface="Public Sans"/>
                <a:cs typeface="Public Sans"/>
                <a:sym typeface="Public Sans"/>
              </a:rPr>
              <a:t>Create a base coordinate system display to show (5,5) location</a:t>
            </a:r>
          </a:p>
          <a:p>
            <a:pPr algn="l" marL="520116" indent="-260058" lvl="1">
              <a:lnSpc>
                <a:spcPts val="3613"/>
              </a:lnSpc>
              <a:buAutoNum type="arabicPeriod" startAt="1"/>
            </a:pPr>
            <a:r>
              <a:rPr lang="en-US" sz="2409">
                <a:solidFill>
                  <a:srgbClr val="2B2C30"/>
                </a:solidFill>
                <a:latin typeface="Public Sans"/>
                <a:ea typeface="Public Sans"/>
                <a:cs typeface="Public Sans"/>
                <a:sym typeface="Public Sans"/>
              </a:rPr>
              <a:t>Draw chart axes starting from that point</a:t>
            </a:r>
          </a:p>
          <a:p>
            <a:pPr algn="l" marL="520116" indent="-260058" lvl="1">
              <a:lnSpc>
                <a:spcPts val="3613"/>
              </a:lnSpc>
              <a:buAutoNum type="arabicPeriod" startAt="1"/>
            </a:pPr>
            <a:r>
              <a:rPr lang="en-US" sz="2409">
                <a:solidFill>
                  <a:srgbClr val="2B2C30"/>
                </a:solidFill>
                <a:latin typeface="Public Sans"/>
                <a:ea typeface="Public Sans"/>
                <a:cs typeface="Public Sans"/>
                <a:sym typeface="Public Sans"/>
              </a:rPr>
              <a:t>Position all elements relative to the new origin</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grpSp>
        <p:nvGrpSpPr>
          <p:cNvPr name="Group 3" id="3"/>
          <p:cNvGrpSpPr/>
          <p:nvPr/>
        </p:nvGrpSpPr>
        <p:grpSpPr>
          <a:xfrm rot="0">
            <a:off x="1028700" y="2832411"/>
            <a:ext cx="8824332" cy="1669217"/>
            <a:chOff x="0" y="0"/>
            <a:chExt cx="4058845" cy="767774"/>
          </a:xfrm>
        </p:grpSpPr>
        <p:sp>
          <p:nvSpPr>
            <p:cNvPr name="Freeform 4" id="4"/>
            <p:cNvSpPr/>
            <p:nvPr/>
          </p:nvSpPr>
          <p:spPr>
            <a:xfrm flipH="false" flipV="false" rot="0">
              <a:off x="0" y="0"/>
              <a:ext cx="4058845" cy="767774"/>
            </a:xfrm>
            <a:custGeom>
              <a:avLst/>
              <a:gdLst/>
              <a:ahLst/>
              <a:cxnLst/>
              <a:rect r="r" b="b" t="t" l="l"/>
              <a:pathLst>
                <a:path h="767774" w="4058845">
                  <a:moveTo>
                    <a:pt x="0" y="0"/>
                  </a:moveTo>
                  <a:lnTo>
                    <a:pt x="4058845" y="0"/>
                  </a:lnTo>
                  <a:lnTo>
                    <a:pt x="4058845" y="767774"/>
                  </a:lnTo>
                  <a:lnTo>
                    <a:pt x="0" y="767774"/>
                  </a:lnTo>
                  <a:close/>
                </a:path>
              </a:pathLst>
            </a:custGeom>
            <a:solidFill>
              <a:srgbClr val="000000">
                <a:alpha val="0"/>
              </a:srgbClr>
            </a:solidFill>
            <a:ln w="9525" cap="sq">
              <a:solidFill>
                <a:srgbClr val="2B2C30"/>
              </a:solidFill>
              <a:prstDash val="solid"/>
              <a:miter/>
            </a:ln>
          </p:spPr>
        </p:sp>
        <p:sp>
          <p:nvSpPr>
            <p:cNvPr name="TextBox 5" id="5"/>
            <p:cNvSpPr txBox="true"/>
            <p:nvPr/>
          </p:nvSpPr>
          <p:spPr>
            <a:xfrm>
              <a:off x="0" y="-28575"/>
              <a:ext cx="4058845" cy="796349"/>
            </a:xfrm>
            <a:prstGeom prst="rect">
              <a:avLst/>
            </a:prstGeom>
          </p:spPr>
          <p:txBody>
            <a:bodyPr anchor="ctr" rtlCol="false" tIns="68580" lIns="68580" bIns="68580" rIns="68580"/>
            <a:lstStyle/>
            <a:p>
              <a:pPr algn="ctr">
                <a:lnSpc>
                  <a:spcPts val="1889"/>
                </a:lnSpc>
              </a:pPr>
            </a:p>
          </p:txBody>
        </p:sp>
      </p:grpSp>
      <p:grpSp>
        <p:nvGrpSpPr>
          <p:cNvPr name="Group 6" id="6"/>
          <p:cNvGrpSpPr/>
          <p:nvPr/>
        </p:nvGrpSpPr>
        <p:grpSpPr>
          <a:xfrm rot="0">
            <a:off x="1681739" y="2450622"/>
            <a:ext cx="3108620" cy="1849433"/>
            <a:chOff x="0" y="0"/>
            <a:chExt cx="4144827" cy="2465911"/>
          </a:xfrm>
        </p:grpSpPr>
        <p:pic>
          <p:nvPicPr>
            <p:cNvPr name="Picture 7" id="7"/>
            <p:cNvPicPr>
              <a:picLocks noChangeAspect="true"/>
            </p:cNvPicPr>
            <p:nvPr/>
          </p:nvPicPr>
          <p:blipFill>
            <a:blip r:embed="rId2"/>
            <a:srcRect l="0" t="30181" r="0" b="30181"/>
            <a:stretch>
              <a:fillRect/>
            </a:stretch>
          </p:blipFill>
          <p:spPr>
            <a:xfrm flipH="false" flipV="false">
              <a:off x="0" y="0"/>
              <a:ext cx="4144827" cy="2465911"/>
            </a:xfrm>
            <a:prstGeom prst="rect">
              <a:avLst/>
            </a:prstGeom>
          </p:spPr>
        </p:pic>
      </p:grpSp>
      <p:grpSp>
        <p:nvGrpSpPr>
          <p:cNvPr name="Group 8" id="8"/>
          <p:cNvGrpSpPr/>
          <p:nvPr/>
        </p:nvGrpSpPr>
        <p:grpSpPr>
          <a:xfrm rot="0">
            <a:off x="5217457" y="2450622"/>
            <a:ext cx="3339476" cy="1849433"/>
            <a:chOff x="0" y="0"/>
            <a:chExt cx="4452634" cy="2465911"/>
          </a:xfrm>
        </p:grpSpPr>
        <p:pic>
          <p:nvPicPr>
            <p:cNvPr name="Picture 9" id="9"/>
            <p:cNvPicPr>
              <a:picLocks noChangeAspect="true"/>
            </p:cNvPicPr>
            <p:nvPr/>
          </p:nvPicPr>
          <p:blipFill>
            <a:blip r:embed="rId3"/>
            <a:srcRect l="0" t="16876" r="0" b="0"/>
            <a:stretch>
              <a:fillRect/>
            </a:stretch>
          </p:blipFill>
          <p:spPr>
            <a:xfrm flipH="false" flipV="false">
              <a:off x="0" y="0"/>
              <a:ext cx="4452634" cy="2465911"/>
            </a:xfrm>
            <a:prstGeom prst="rect">
              <a:avLst/>
            </a:prstGeom>
          </p:spPr>
        </p:pic>
      </p:grpSp>
      <p:sp>
        <p:nvSpPr>
          <p:cNvPr name="Freeform 10" id="10"/>
          <p:cNvSpPr/>
          <p:nvPr/>
        </p:nvSpPr>
        <p:spPr>
          <a:xfrm flipH="false" flipV="false" rot="0">
            <a:off x="1028695" y="5358877"/>
            <a:ext cx="13266569" cy="4904635"/>
          </a:xfrm>
          <a:custGeom>
            <a:avLst/>
            <a:gdLst/>
            <a:ahLst/>
            <a:cxnLst/>
            <a:rect r="r" b="b" t="t" l="l"/>
            <a:pathLst>
              <a:path h="4904635" w="13266569">
                <a:moveTo>
                  <a:pt x="0" y="0"/>
                </a:moveTo>
                <a:lnTo>
                  <a:pt x="13266569" y="0"/>
                </a:lnTo>
                <a:lnTo>
                  <a:pt x="13266569" y="4904635"/>
                </a:lnTo>
                <a:lnTo>
                  <a:pt x="0" y="4904635"/>
                </a:lnTo>
                <a:lnTo>
                  <a:pt x="0" y="0"/>
                </a:lnTo>
                <a:close/>
              </a:path>
            </a:pathLst>
          </a:custGeom>
          <a:blipFill>
            <a:blip r:embed="rId4"/>
            <a:stretch>
              <a:fillRect l="0" t="-9246" r="0" b="-9246"/>
            </a:stretch>
          </a:blipFill>
        </p:spPr>
      </p:sp>
      <p:sp>
        <p:nvSpPr>
          <p:cNvPr name="TextBox 11" id="11"/>
          <p:cNvSpPr txBox="true"/>
          <p:nvPr/>
        </p:nvSpPr>
        <p:spPr>
          <a:xfrm rot="0">
            <a:off x="1028700"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OPENGL - PART B</a:t>
            </a:r>
          </a:p>
        </p:txBody>
      </p:sp>
      <p:sp>
        <p:nvSpPr>
          <p:cNvPr name="TextBox 12" id="12"/>
          <p:cNvSpPr txBox="true"/>
          <p:nvPr/>
        </p:nvSpPr>
        <p:spPr>
          <a:xfrm rot="0">
            <a:off x="10281657" y="3150095"/>
            <a:ext cx="3788054" cy="977019"/>
          </a:xfrm>
          <a:prstGeom prst="rect">
            <a:avLst/>
          </a:prstGeom>
        </p:spPr>
        <p:txBody>
          <a:bodyPr anchor="t" rtlCol="false" tIns="0" lIns="0" bIns="0" rIns="0">
            <a:spAutoFit/>
          </a:bodyPr>
          <a:lstStyle/>
          <a:p>
            <a:pPr algn="l">
              <a:lnSpc>
                <a:spcPts val="3723"/>
              </a:lnSpc>
            </a:pPr>
            <a:r>
              <a:rPr lang="en-US" sz="4091" i="true" spc="20">
                <a:solidFill>
                  <a:srgbClr val="2B2C30"/>
                </a:solidFill>
                <a:latin typeface="Playfair Display Italics"/>
                <a:ea typeface="Playfair Display Italics"/>
                <a:cs typeface="Playfair Display Italics"/>
                <a:sym typeface="Playfair Display Italics"/>
              </a:rPr>
              <a:t>Setting Up the Viewing Volume</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INITIALIZATION - INTERPRETATION</a:t>
            </a:r>
          </a:p>
        </p:txBody>
      </p:sp>
      <p:sp>
        <p:nvSpPr>
          <p:cNvPr name="TextBox 4" id="4"/>
          <p:cNvSpPr txBox="true"/>
          <p:nvPr/>
        </p:nvSpPr>
        <p:spPr>
          <a:xfrm rot="0">
            <a:off x="994579" y="1742120"/>
            <a:ext cx="16242893" cy="8378190"/>
          </a:xfrm>
          <a:prstGeom prst="rect">
            <a:avLst/>
          </a:prstGeom>
        </p:spPr>
        <p:txBody>
          <a:bodyPr anchor="t" rtlCol="false" tIns="0" lIns="0" bIns="0" rIns="0">
            <a:spAutoFit/>
          </a:bodyPr>
          <a:lstStyle/>
          <a:p>
            <a:pPr algn="l">
              <a:lnSpc>
                <a:spcPts val="3359"/>
              </a:lnSpc>
            </a:pPr>
            <a:r>
              <a:rPr lang="en-US" sz="2399">
                <a:solidFill>
                  <a:srgbClr val="2B2C30"/>
                </a:solidFill>
                <a:latin typeface="Public Sans"/>
                <a:ea typeface="Public Sans"/>
                <a:cs typeface="Public Sans"/>
                <a:sym typeface="Public Sans"/>
              </a:rPr>
              <a:t>This function initializes the OpenGL rendering environment:</a:t>
            </a:r>
          </a:p>
          <a:p>
            <a:pPr algn="l" marL="518157" indent="-259078" lvl="1">
              <a:lnSpc>
                <a:spcPts val="3359"/>
              </a:lnSpc>
              <a:buAutoNum type="arabicPeriod" startAt="1"/>
            </a:pPr>
            <a:r>
              <a:rPr lang="en-US" sz="2399">
                <a:solidFill>
                  <a:srgbClr val="2B2C30"/>
                </a:solidFill>
                <a:latin typeface="Public Sans"/>
                <a:ea typeface="Public Sans"/>
                <a:cs typeface="Public Sans"/>
                <a:sym typeface="Public Sans"/>
              </a:rPr>
              <a:t>glClearColor(0.0, 0.0, 0.0, 1.0) - Sets the background color to black (RGB values 0,0,0 with alpha 1.0 for full opacity).</a:t>
            </a:r>
          </a:p>
          <a:p>
            <a:pPr algn="l" marL="518157" indent="-259078" lvl="1">
              <a:lnSpc>
                <a:spcPts val="3359"/>
              </a:lnSpc>
              <a:buAutoNum type="arabicPeriod" startAt="1"/>
            </a:pPr>
            <a:r>
              <a:rPr lang="en-US" sz="2399">
                <a:solidFill>
                  <a:srgbClr val="2B2C30"/>
                </a:solidFill>
                <a:latin typeface="Public Sans"/>
                <a:ea typeface="Public Sans"/>
                <a:cs typeface="Public Sans"/>
                <a:sym typeface="Public Sans"/>
              </a:rPr>
              <a:t>glMatrixMode(GL_PROJECTION) - Switches to modifying the projection matrix, which controls how 3D coordinates are projected onto the 2D screen.</a:t>
            </a:r>
          </a:p>
          <a:p>
            <a:pPr algn="l" marL="518157" indent="-259078" lvl="1">
              <a:lnSpc>
                <a:spcPts val="3359"/>
              </a:lnSpc>
              <a:buAutoNum type="arabicPeriod" startAt="1"/>
            </a:pPr>
            <a:r>
              <a:rPr lang="en-US" sz="2399">
                <a:solidFill>
                  <a:srgbClr val="2B2C30"/>
                </a:solidFill>
                <a:latin typeface="Public Sans"/>
                <a:ea typeface="Public Sans"/>
                <a:cs typeface="Public Sans"/>
                <a:sym typeface="Public Sans"/>
              </a:rPr>
              <a:t>glLoadIdentity() - Resets the current matrix to the identity matrix, essentially starting from a clean slate.</a:t>
            </a:r>
          </a:p>
          <a:p>
            <a:pPr algn="l" marL="518157" indent="-259078" lvl="1">
              <a:lnSpc>
                <a:spcPts val="3359"/>
              </a:lnSpc>
              <a:buAutoNum type="arabicPeriod" startAt="1"/>
            </a:pPr>
            <a:r>
              <a:rPr lang="en-US" sz="2399">
                <a:solidFill>
                  <a:srgbClr val="2B2C30"/>
                </a:solidFill>
                <a:latin typeface="Public Sans"/>
                <a:ea typeface="Public Sans"/>
                <a:cs typeface="Public Sans"/>
                <a:sym typeface="Public Sans"/>
              </a:rPr>
              <a:t>gluOrtho2D(-1, 14, -1, 14) - This is the critical part. It sets up a 2D orthographic projection where:</a:t>
            </a:r>
          </a:p>
          <a:p>
            <a:pPr algn="l" marL="1036314" indent="-345438" lvl="2">
              <a:lnSpc>
                <a:spcPts val="3359"/>
              </a:lnSpc>
              <a:buFont typeface="Arial"/>
              <a:buChar char="⚬"/>
            </a:pPr>
            <a:r>
              <a:rPr lang="en-US" sz="2399">
                <a:solidFill>
                  <a:srgbClr val="2B2C30"/>
                </a:solidFill>
                <a:latin typeface="Public Sans"/>
                <a:ea typeface="Public Sans"/>
                <a:cs typeface="Public Sans"/>
                <a:sym typeface="Public Sans"/>
              </a:rPr>
              <a:t>The x-coordinates range from -1 to 14</a:t>
            </a:r>
          </a:p>
          <a:p>
            <a:pPr algn="l" marL="1036314" indent="-345438" lvl="2">
              <a:lnSpc>
                <a:spcPts val="3359"/>
              </a:lnSpc>
              <a:buFont typeface="Arial"/>
              <a:buChar char="⚬"/>
            </a:pPr>
            <a:r>
              <a:rPr lang="en-US" sz="2399">
                <a:solidFill>
                  <a:srgbClr val="2B2C30"/>
                </a:solidFill>
                <a:latin typeface="Public Sans"/>
                <a:ea typeface="Public Sans"/>
                <a:cs typeface="Public Sans"/>
                <a:sym typeface="Public Sans"/>
              </a:rPr>
              <a:t>The y-coordinates range from -1 to 14</a:t>
            </a:r>
          </a:p>
          <a:p>
            <a:pPr algn="l" marL="518157" indent="-259078" lvl="1">
              <a:lnSpc>
                <a:spcPts val="3359"/>
              </a:lnSpc>
              <a:buAutoNum type="arabicPeriod" startAt="1"/>
            </a:pPr>
            <a:r>
              <a:rPr lang="en-US" sz="2399">
                <a:solidFill>
                  <a:srgbClr val="2B2C30"/>
                </a:solidFill>
                <a:latin typeface="Public Sans"/>
                <a:ea typeface="Public Sans"/>
                <a:cs typeface="Public Sans"/>
                <a:sym typeface="Public Sans"/>
              </a:rPr>
              <a:t>This creates a "viewing volume" that extends beyond the point (5,5) in all directions. The range was deliberately chosen to:</a:t>
            </a:r>
          </a:p>
          <a:p>
            <a:pPr algn="l" marL="1036314" indent="-345438" lvl="2">
              <a:lnSpc>
                <a:spcPts val="3359"/>
              </a:lnSpc>
              <a:buFont typeface="Arial"/>
              <a:buChar char="⚬"/>
            </a:pPr>
            <a:r>
              <a:rPr lang="en-US" sz="2399">
                <a:solidFill>
                  <a:srgbClr val="2B2C30"/>
                </a:solidFill>
                <a:latin typeface="Public Sans"/>
                <a:ea typeface="Public Sans"/>
                <a:cs typeface="Public Sans"/>
                <a:sym typeface="Public Sans"/>
              </a:rPr>
              <a:t>Allow space for the world coordinate</a:t>
            </a:r>
            <a:r>
              <a:rPr lang="en-US" sz="2399">
                <a:solidFill>
                  <a:srgbClr val="2B2C30"/>
                </a:solidFill>
                <a:latin typeface="Public Sans"/>
                <a:ea typeface="Public Sans"/>
                <a:cs typeface="Public Sans"/>
                <a:sym typeface="Public Sans"/>
              </a:rPr>
              <a:t> system display</a:t>
            </a:r>
          </a:p>
          <a:p>
            <a:pPr algn="l" marL="1036314" indent="-345438" lvl="2">
              <a:lnSpc>
                <a:spcPts val="3359"/>
              </a:lnSpc>
              <a:buFont typeface="Arial"/>
              <a:buChar char="⚬"/>
            </a:pPr>
            <a:r>
              <a:rPr lang="en-US" sz="2399">
                <a:solidFill>
                  <a:srgbClr val="2B2C30"/>
                </a:solidFill>
                <a:latin typeface="Public Sans"/>
                <a:ea typeface="Public Sans"/>
                <a:cs typeface="Public Sans"/>
                <a:sym typeface="Public Sans"/>
              </a:rPr>
              <a:t>Include negative coordinates (-1) to show the full coordinate grid</a:t>
            </a:r>
          </a:p>
          <a:p>
            <a:pPr algn="l" marL="1036314" indent="-345438" lvl="2">
              <a:lnSpc>
                <a:spcPts val="3359"/>
              </a:lnSpc>
              <a:buFont typeface="Arial"/>
              <a:buChar char="⚬"/>
            </a:pPr>
            <a:r>
              <a:rPr lang="en-US" sz="2399">
                <a:solidFill>
                  <a:srgbClr val="2B2C30"/>
                </a:solidFill>
                <a:latin typeface="Public Sans"/>
                <a:ea typeface="Public Sans"/>
                <a:cs typeface="Public Sans"/>
                <a:sym typeface="Public Sans"/>
              </a:rPr>
              <a:t>Extend to 14 to provide room for the bars and labels</a:t>
            </a:r>
          </a:p>
          <a:p>
            <a:pPr algn="l">
              <a:lnSpc>
                <a:spcPts val="3359"/>
              </a:lnSpc>
            </a:pPr>
            <a:r>
              <a:rPr lang="en-US" sz="2399">
                <a:solidFill>
                  <a:srgbClr val="2B2C30"/>
                </a:solidFill>
                <a:latin typeface="Public Sans"/>
                <a:ea typeface="Public Sans"/>
                <a:cs typeface="Public Sans"/>
                <a:sym typeface="Public Sans"/>
              </a:rPr>
              <a:t>Unlike Part A where the v</a:t>
            </a:r>
            <a:r>
              <a:rPr lang="en-US" sz="2399">
                <a:solidFill>
                  <a:srgbClr val="2B2C30"/>
                </a:solidFill>
                <a:latin typeface="Public Sans"/>
                <a:ea typeface="Public Sans"/>
                <a:cs typeface="Public Sans"/>
                <a:sym typeface="Public Sans"/>
              </a:rPr>
              <a:t>iewport was automatically scaled to the window size, here we're explicitly defining a coordinate system that makes (5,5) visible within our viewport.</a:t>
            </a:r>
          </a:p>
          <a:p>
            <a:pPr algn="l" marL="518157" indent="-259078" lvl="1">
              <a:lnSpc>
                <a:spcPts val="3359"/>
              </a:lnSpc>
              <a:buAutoNum type="arabicPeriod" startAt="1"/>
            </a:pPr>
            <a:r>
              <a:rPr lang="en-US" sz="2399">
                <a:solidFill>
                  <a:srgbClr val="2B2C30"/>
                </a:solidFill>
                <a:latin typeface="Public Sans"/>
                <a:ea typeface="Public Sans"/>
                <a:cs typeface="Public Sans"/>
                <a:sym typeface="Public Sans"/>
              </a:rPr>
              <a:t>glMatrixMode(GL_MODELVIEW) - Switches back to the modelview matrix, which will be used for positioning objects in the scene.</a:t>
            </a:r>
          </a:p>
          <a:p>
            <a:pPr algn="l" marL="518157" indent="-259078" lvl="1">
              <a:lnSpc>
                <a:spcPts val="3359"/>
              </a:lnSpc>
              <a:buAutoNum type="arabicPeriod" startAt="1"/>
            </a:pPr>
            <a:r>
              <a:rPr lang="en-US" sz="2399">
                <a:solidFill>
                  <a:srgbClr val="2B2C30"/>
                </a:solidFill>
                <a:latin typeface="Public Sans"/>
                <a:ea typeface="Public Sans"/>
                <a:cs typeface="Public Sans"/>
                <a:sym typeface="Public Sans"/>
              </a:rPr>
              <a:t>glLoadIdentity() - Resets the modelview matrix to the identity matrix.</a:t>
            </a:r>
          </a:p>
          <a:p>
            <a:pPr algn="l">
              <a:lnSpc>
                <a:spcPts val="3359"/>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grpSp>
        <p:nvGrpSpPr>
          <p:cNvPr name="Group 3" id="3"/>
          <p:cNvGrpSpPr/>
          <p:nvPr/>
        </p:nvGrpSpPr>
        <p:grpSpPr>
          <a:xfrm rot="0">
            <a:off x="1028700" y="2832411"/>
            <a:ext cx="8824332" cy="1669217"/>
            <a:chOff x="0" y="0"/>
            <a:chExt cx="4058845" cy="767774"/>
          </a:xfrm>
        </p:grpSpPr>
        <p:sp>
          <p:nvSpPr>
            <p:cNvPr name="Freeform 4" id="4"/>
            <p:cNvSpPr/>
            <p:nvPr/>
          </p:nvSpPr>
          <p:spPr>
            <a:xfrm flipH="false" flipV="false" rot="0">
              <a:off x="0" y="0"/>
              <a:ext cx="4058845" cy="767774"/>
            </a:xfrm>
            <a:custGeom>
              <a:avLst/>
              <a:gdLst/>
              <a:ahLst/>
              <a:cxnLst/>
              <a:rect r="r" b="b" t="t" l="l"/>
              <a:pathLst>
                <a:path h="767774" w="4058845">
                  <a:moveTo>
                    <a:pt x="0" y="0"/>
                  </a:moveTo>
                  <a:lnTo>
                    <a:pt x="4058845" y="0"/>
                  </a:lnTo>
                  <a:lnTo>
                    <a:pt x="4058845" y="767774"/>
                  </a:lnTo>
                  <a:lnTo>
                    <a:pt x="0" y="767774"/>
                  </a:lnTo>
                  <a:close/>
                </a:path>
              </a:pathLst>
            </a:custGeom>
            <a:solidFill>
              <a:srgbClr val="000000">
                <a:alpha val="0"/>
              </a:srgbClr>
            </a:solidFill>
            <a:ln w="9525" cap="sq">
              <a:solidFill>
                <a:srgbClr val="2B2C30"/>
              </a:solidFill>
              <a:prstDash val="solid"/>
              <a:miter/>
            </a:ln>
          </p:spPr>
        </p:sp>
        <p:sp>
          <p:nvSpPr>
            <p:cNvPr name="TextBox 5" id="5"/>
            <p:cNvSpPr txBox="true"/>
            <p:nvPr/>
          </p:nvSpPr>
          <p:spPr>
            <a:xfrm>
              <a:off x="0" y="-28575"/>
              <a:ext cx="4058845" cy="796349"/>
            </a:xfrm>
            <a:prstGeom prst="rect">
              <a:avLst/>
            </a:prstGeom>
          </p:spPr>
          <p:txBody>
            <a:bodyPr anchor="ctr" rtlCol="false" tIns="68580" lIns="68580" bIns="68580" rIns="68580"/>
            <a:lstStyle/>
            <a:p>
              <a:pPr algn="ctr">
                <a:lnSpc>
                  <a:spcPts val="1889"/>
                </a:lnSpc>
              </a:pPr>
            </a:p>
          </p:txBody>
        </p:sp>
      </p:grpSp>
      <p:grpSp>
        <p:nvGrpSpPr>
          <p:cNvPr name="Group 6" id="6"/>
          <p:cNvGrpSpPr/>
          <p:nvPr/>
        </p:nvGrpSpPr>
        <p:grpSpPr>
          <a:xfrm rot="0">
            <a:off x="1681739" y="2450622"/>
            <a:ext cx="3108620" cy="1849433"/>
            <a:chOff x="0" y="0"/>
            <a:chExt cx="4144827" cy="2465911"/>
          </a:xfrm>
        </p:grpSpPr>
        <p:pic>
          <p:nvPicPr>
            <p:cNvPr name="Picture 7" id="7"/>
            <p:cNvPicPr>
              <a:picLocks noChangeAspect="true"/>
            </p:cNvPicPr>
            <p:nvPr/>
          </p:nvPicPr>
          <p:blipFill>
            <a:blip r:embed="rId2"/>
            <a:srcRect l="0" t="30181" r="0" b="30181"/>
            <a:stretch>
              <a:fillRect/>
            </a:stretch>
          </p:blipFill>
          <p:spPr>
            <a:xfrm flipH="false" flipV="false">
              <a:off x="0" y="0"/>
              <a:ext cx="4144827" cy="2465911"/>
            </a:xfrm>
            <a:prstGeom prst="rect">
              <a:avLst/>
            </a:prstGeom>
          </p:spPr>
        </p:pic>
      </p:grpSp>
      <p:grpSp>
        <p:nvGrpSpPr>
          <p:cNvPr name="Group 8" id="8"/>
          <p:cNvGrpSpPr/>
          <p:nvPr/>
        </p:nvGrpSpPr>
        <p:grpSpPr>
          <a:xfrm rot="0">
            <a:off x="5217457" y="2450622"/>
            <a:ext cx="3339476" cy="1849433"/>
            <a:chOff x="0" y="0"/>
            <a:chExt cx="4452634" cy="2465911"/>
          </a:xfrm>
        </p:grpSpPr>
        <p:pic>
          <p:nvPicPr>
            <p:cNvPr name="Picture 9" id="9"/>
            <p:cNvPicPr>
              <a:picLocks noChangeAspect="true"/>
            </p:cNvPicPr>
            <p:nvPr/>
          </p:nvPicPr>
          <p:blipFill>
            <a:blip r:embed="rId3"/>
            <a:srcRect l="0" t="16876" r="0" b="0"/>
            <a:stretch>
              <a:fillRect/>
            </a:stretch>
          </p:blipFill>
          <p:spPr>
            <a:xfrm flipH="false" flipV="false">
              <a:off x="0" y="0"/>
              <a:ext cx="4452634" cy="2465911"/>
            </a:xfrm>
            <a:prstGeom prst="rect">
              <a:avLst/>
            </a:prstGeom>
          </p:spPr>
        </p:pic>
      </p:grpSp>
      <p:sp>
        <p:nvSpPr>
          <p:cNvPr name="Freeform 10" id="10"/>
          <p:cNvSpPr/>
          <p:nvPr/>
        </p:nvSpPr>
        <p:spPr>
          <a:xfrm flipH="false" flipV="false" rot="0">
            <a:off x="1028700" y="5143500"/>
            <a:ext cx="13352188" cy="5007071"/>
          </a:xfrm>
          <a:custGeom>
            <a:avLst/>
            <a:gdLst/>
            <a:ahLst/>
            <a:cxnLst/>
            <a:rect r="r" b="b" t="t" l="l"/>
            <a:pathLst>
              <a:path h="5007071" w="13352188">
                <a:moveTo>
                  <a:pt x="0" y="0"/>
                </a:moveTo>
                <a:lnTo>
                  <a:pt x="13352188" y="0"/>
                </a:lnTo>
                <a:lnTo>
                  <a:pt x="13352188" y="5007071"/>
                </a:lnTo>
                <a:lnTo>
                  <a:pt x="0" y="5007071"/>
                </a:lnTo>
                <a:lnTo>
                  <a:pt x="0" y="0"/>
                </a:lnTo>
                <a:close/>
              </a:path>
            </a:pathLst>
          </a:custGeom>
          <a:blipFill>
            <a:blip r:embed="rId4"/>
            <a:stretch>
              <a:fillRect l="0" t="0" r="0" b="0"/>
            </a:stretch>
          </a:blipFill>
        </p:spPr>
      </p:sp>
      <p:sp>
        <p:nvSpPr>
          <p:cNvPr name="TextBox 11" id="11"/>
          <p:cNvSpPr txBox="true"/>
          <p:nvPr/>
        </p:nvSpPr>
        <p:spPr>
          <a:xfrm rot="0">
            <a:off x="1028700"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OPENGL - PART B</a:t>
            </a:r>
          </a:p>
        </p:txBody>
      </p:sp>
      <p:sp>
        <p:nvSpPr>
          <p:cNvPr name="TextBox 12" id="12"/>
          <p:cNvSpPr txBox="true"/>
          <p:nvPr/>
        </p:nvSpPr>
        <p:spPr>
          <a:xfrm rot="0">
            <a:off x="10281657" y="3524608"/>
            <a:ext cx="4445379" cy="977019"/>
          </a:xfrm>
          <a:prstGeom prst="rect">
            <a:avLst/>
          </a:prstGeom>
        </p:spPr>
        <p:txBody>
          <a:bodyPr anchor="t" rtlCol="false" tIns="0" lIns="0" bIns="0" rIns="0">
            <a:spAutoFit/>
          </a:bodyPr>
          <a:lstStyle/>
          <a:p>
            <a:pPr algn="l">
              <a:lnSpc>
                <a:spcPts val="3723"/>
              </a:lnSpc>
            </a:pPr>
            <a:r>
              <a:rPr lang="en-US" sz="4091" i="true" spc="20">
                <a:solidFill>
                  <a:srgbClr val="2B2C30"/>
                </a:solidFill>
                <a:latin typeface="Playfair Display Italics"/>
                <a:ea typeface="Playfair Display Italics"/>
                <a:cs typeface="Playfair Display Italics"/>
                <a:sym typeface="Playfair Display Italics"/>
              </a:rPr>
              <a:t>Visualizing the</a:t>
            </a:r>
          </a:p>
          <a:p>
            <a:pPr algn="l">
              <a:lnSpc>
                <a:spcPts val="3723"/>
              </a:lnSpc>
            </a:pPr>
            <a:r>
              <a:rPr lang="en-US" sz="4091" i="true" spc="20">
                <a:solidFill>
                  <a:srgbClr val="2B2C30"/>
                </a:solidFill>
                <a:latin typeface="Playfair Display Italics"/>
                <a:ea typeface="Playfair Display Italics"/>
                <a:cs typeface="Playfair Display Italics"/>
                <a:sym typeface="Playfair Display Italics"/>
              </a:rPr>
              <a:t>World Coordinates</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WOLD CORDINATES</a:t>
            </a:r>
          </a:p>
        </p:txBody>
      </p:sp>
      <p:sp>
        <p:nvSpPr>
          <p:cNvPr name="TextBox 4" id="4"/>
          <p:cNvSpPr txBox="true"/>
          <p:nvPr/>
        </p:nvSpPr>
        <p:spPr>
          <a:xfrm rot="0">
            <a:off x="942435" y="1880232"/>
            <a:ext cx="16295036" cy="8063237"/>
          </a:xfrm>
          <a:prstGeom prst="rect">
            <a:avLst/>
          </a:prstGeom>
        </p:spPr>
        <p:txBody>
          <a:bodyPr anchor="t" rtlCol="false" tIns="0" lIns="0" bIns="0" rIns="0">
            <a:spAutoFit/>
          </a:bodyPr>
          <a:lstStyle/>
          <a:p>
            <a:pPr algn="l" marL="832005" indent="-416003" lvl="1">
              <a:lnSpc>
                <a:spcPts val="5395"/>
              </a:lnSpc>
              <a:buAutoNum type="arabicPeriod" startAt="1"/>
            </a:pPr>
            <a:r>
              <a:rPr lang="en-US" sz="3853">
                <a:solidFill>
                  <a:srgbClr val="2B2C30"/>
                </a:solidFill>
                <a:latin typeface="Public Sans"/>
                <a:ea typeface="Public Sans"/>
                <a:cs typeface="Public Sans"/>
                <a:sym typeface="Public Sans"/>
              </a:rPr>
              <a:t>glColor3f(1.0, 0.0, 0.0) - sets the drawing color to red.</a:t>
            </a:r>
          </a:p>
          <a:p>
            <a:pPr algn="l" marL="832005" indent="-416003" lvl="1">
              <a:lnSpc>
                <a:spcPts val="5395"/>
              </a:lnSpc>
              <a:buAutoNum type="arabicPeriod" startAt="1"/>
            </a:pPr>
            <a:r>
              <a:rPr lang="en-US" sz="3853">
                <a:solidFill>
                  <a:srgbClr val="2B2C30"/>
                </a:solidFill>
                <a:latin typeface="Public Sans"/>
                <a:ea typeface="Public Sans"/>
                <a:cs typeface="Public Sans"/>
                <a:sym typeface="Public Sans"/>
              </a:rPr>
              <a:t>glPointSize(8.0) - makes the point larger (8 pixels wide) for better visibility.</a:t>
            </a:r>
          </a:p>
          <a:p>
            <a:pPr algn="l" marL="832005" indent="-416003" lvl="1">
              <a:lnSpc>
                <a:spcPts val="5395"/>
              </a:lnSpc>
              <a:buAutoNum type="arabicPeriod" startAt="1"/>
            </a:pPr>
            <a:r>
              <a:rPr lang="en-US" sz="3853">
                <a:solidFill>
                  <a:srgbClr val="2B2C30"/>
                </a:solidFill>
                <a:latin typeface="Public Sans"/>
                <a:ea typeface="Public Sans"/>
                <a:cs typeface="Public Sans"/>
                <a:sym typeface="Public Sans"/>
              </a:rPr>
              <a:t>glBegin(GL_POINTS) and glEnd() - these functions enclose the point drawing commands.</a:t>
            </a:r>
          </a:p>
          <a:p>
            <a:pPr algn="l" marL="832005" indent="-416003" lvl="1">
              <a:lnSpc>
                <a:spcPts val="5395"/>
              </a:lnSpc>
              <a:buAutoNum type="arabicPeriod" startAt="1"/>
            </a:pPr>
            <a:r>
              <a:rPr lang="en-US" sz="3853">
                <a:solidFill>
                  <a:srgbClr val="2B2C30"/>
                </a:solidFill>
                <a:latin typeface="Public Sans"/>
                <a:ea typeface="Public Sans"/>
                <a:cs typeface="Public Sans"/>
                <a:sym typeface="Public Sans"/>
              </a:rPr>
              <a:t>glVertex2f(xOffset, yOffset) - places a point at coordinates (xOffset, yOffset), which is (5,5) since those are the values of</a:t>
            </a:r>
            <a:r>
              <a:rPr lang="en-US" sz="3853">
                <a:solidFill>
                  <a:srgbClr val="2B2C30"/>
                </a:solidFill>
                <a:latin typeface="Public Sans"/>
                <a:ea typeface="Public Sans"/>
                <a:cs typeface="Public Sans"/>
                <a:sym typeface="Public Sans"/>
              </a:rPr>
              <a:t> these variables.</a:t>
            </a:r>
          </a:p>
          <a:p>
            <a:pPr algn="l">
              <a:lnSpc>
                <a:spcPts val="5395"/>
              </a:lnSpc>
            </a:pPr>
            <a:r>
              <a:rPr lang="en-US" sz="3853">
                <a:solidFill>
                  <a:srgbClr val="2B2C30"/>
                </a:solidFill>
                <a:latin typeface="Public Sans"/>
                <a:ea typeface="Public Sans"/>
                <a:cs typeface="Public Sans"/>
                <a:sym typeface="Public Sans"/>
              </a:rPr>
              <a:t>This red dot serves as a visual i</a:t>
            </a:r>
            <a:r>
              <a:rPr lang="en-US" sz="3853">
                <a:solidFill>
                  <a:srgbClr val="2B2C30"/>
                </a:solidFill>
                <a:latin typeface="Public Sans"/>
                <a:ea typeface="Public Sans"/>
                <a:cs typeface="Public Sans"/>
                <a:sym typeface="Public Sans"/>
              </a:rPr>
              <a:t>ndicator sh</a:t>
            </a:r>
            <a:r>
              <a:rPr lang="en-US" sz="3853">
                <a:solidFill>
                  <a:srgbClr val="2B2C30"/>
                </a:solidFill>
                <a:latin typeface="Public Sans"/>
                <a:ea typeface="Public Sans"/>
                <a:cs typeface="Public Sans"/>
                <a:sym typeface="Public Sans"/>
              </a:rPr>
              <a:t>owing exactly where the point (5,5) is located in the coordinate system, making it clear where the chart will begin.</a:t>
            </a:r>
          </a:p>
          <a:p>
            <a:pPr algn="l">
              <a:lnSpc>
                <a:spcPts val="5395"/>
              </a:lnSpc>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grpSp>
        <p:nvGrpSpPr>
          <p:cNvPr name="Group 3" id="3"/>
          <p:cNvGrpSpPr/>
          <p:nvPr/>
        </p:nvGrpSpPr>
        <p:grpSpPr>
          <a:xfrm rot="0">
            <a:off x="1028700" y="2832411"/>
            <a:ext cx="8824332" cy="1669217"/>
            <a:chOff x="0" y="0"/>
            <a:chExt cx="4058845" cy="767774"/>
          </a:xfrm>
        </p:grpSpPr>
        <p:sp>
          <p:nvSpPr>
            <p:cNvPr name="Freeform 4" id="4"/>
            <p:cNvSpPr/>
            <p:nvPr/>
          </p:nvSpPr>
          <p:spPr>
            <a:xfrm flipH="false" flipV="false" rot="0">
              <a:off x="0" y="0"/>
              <a:ext cx="4058845" cy="767774"/>
            </a:xfrm>
            <a:custGeom>
              <a:avLst/>
              <a:gdLst/>
              <a:ahLst/>
              <a:cxnLst/>
              <a:rect r="r" b="b" t="t" l="l"/>
              <a:pathLst>
                <a:path h="767774" w="4058845">
                  <a:moveTo>
                    <a:pt x="0" y="0"/>
                  </a:moveTo>
                  <a:lnTo>
                    <a:pt x="4058845" y="0"/>
                  </a:lnTo>
                  <a:lnTo>
                    <a:pt x="4058845" y="767774"/>
                  </a:lnTo>
                  <a:lnTo>
                    <a:pt x="0" y="767774"/>
                  </a:lnTo>
                  <a:close/>
                </a:path>
              </a:pathLst>
            </a:custGeom>
            <a:solidFill>
              <a:srgbClr val="000000">
                <a:alpha val="0"/>
              </a:srgbClr>
            </a:solidFill>
            <a:ln w="9525" cap="sq">
              <a:solidFill>
                <a:srgbClr val="2B2C30"/>
              </a:solidFill>
              <a:prstDash val="solid"/>
              <a:miter/>
            </a:ln>
          </p:spPr>
        </p:sp>
        <p:sp>
          <p:nvSpPr>
            <p:cNvPr name="TextBox 5" id="5"/>
            <p:cNvSpPr txBox="true"/>
            <p:nvPr/>
          </p:nvSpPr>
          <p:spPr>
            <a:xfrm>
              <a:off x="0" y="-28575"/>
              <a:ext cx="4058845" cy="796349"/>
            </a:xfrm>
            <a:prstGeom prst="rect">
              <a:avLst/>
            </a:prstGeom>
          </p:spPr>
          <p:txBody>
            <a:bodyPr anchor="ctr" rtlCol="false" tIns="68580" lIns="68580" bIns="68580" rIns="68580"/>
            <a:lstStyle/>
            <a:p>
              <a:pPr algn="ctr">
                <a:lnSpc>
                  <a:spcPts val="1889"/>
                </a:lnSpc>
              </a:pPr>
            </a:p>
          </p:txBody>
        </p:sp>
      </p:grpSp>
      <p:grpSp>
        <p:nvGrpSpPr>
          <p:cNvPr name="Group 6" id="6"/>
          <p:cNvGrpSpPr/>
          <p:nvPr/>
        </p:nvGrpSpPr>
        <p:grpSpPr>
          <a:xfrm rot="0">
            <a:off x="1681739" y="2450622"/>
            <a:ext cx="3108620" cy="1849433"/>
            <a:chOff x="0" y="0"/>
            <a:chExt cx="4144827" cy="2465911"/>
          </a:xfrm>
        </p:grpSpPr>
        <p:pic>
          <p:nvPicPr>
            <p:cNvPr name="Picture 7" id="7"/>
            <p:cNvPicPr>
              <a:picLocks noChangeAspect="true"/>
            </p:cNvPicPr>
            <p:nvPr/>
          </p:nvPicPr>
          <p:blipFill>
            <a:blip r:embed="rId2"/>
            <a:srcRect l="0" t="30181" r="0" b="30181"/>
            <a:stretch>
              <a:fillRect/>
            </a:stretch>
          </p:blipFill>
          <p:spPr>
            <a:xfrm flipH="false" flipV="false">
              <a:off x="0" y="0"/>
              <a:ext cx="4144827" cy="2465911"/>
            </a:xfrm>
            <a:prstGeom prst="rect">
              <a:avLst/>
            </a:prstGeom>
          </p:spPr>
        </p:pic>
      </p:grpSp>
      <p:grpSp>
        <p:nvGrpSpPr>
          <p:cNvPr name="Group 8" id="8"/>
          <p:cNvGrpSpPr/>
          <p:nvPr/>
        </p:nvGrpSpPr>
        <p:grpSpPr>
          <a:xfrm rot="0">
            <a:off x="5217457" y="2450622"/>
            <a:ext cx="3339476" cy="1849433"/>
            <a:chOff x="0" y="0"/>
            <a:chExt cx="4452634" cy="2465911"/>
          </a:xfrm>
        </p:grpSpPr>
        <p:pic>
          <p:nvPicPr>
            <p:cNvPr name="Picture 9" id="9"/>
            <p:cNvPicPr>
              <a:picLocks noChangeAspect="true"/>
            </p:cNvPicPr>
            <p:nvPr/>
          </p:nvPicPr>
          <p:blipFill>
            <a:blip r:embed="rId3"/>
            <a:srcRect l="0" t="16876" r="0" b="0"/>
            <a:stretch>
              <a:fillRect/>
            </a:stretch>
          </p:blipFill>
          <p:spPr>
            <a:xfrm flipH="false" flipV="false">
              <a:off x="0" y="0"/>
              <a:ext cx="4452634" cy="2465911"/>
            </a:xfrm>
            <a:prstGeom prst="rect">
              <a:avLst/>
            </a:prstGeom>
          </p:spPr>
        </p:pic>
      </p:grpSp>
      <p:sp>
        <p:nvSpPr>
          <p:cNvPr name="Freeform 10" id="10"/>
          <p:cNvSpPr/>
          <p:nvPr/>
        </p:nvSpPr>
        <p:spPr>
          <a:xfrm flipH="false" flipV="false" rot="0">
            <a:off x="10086530" y="2137301"/>
            <a:ext cx="7839452" cy="6506640"/>
          </a:xfrm>
          <a:custGeom>
            <a:avLst/>
            <a:gdLst/>
            <a:ahLst/>
            <a:cxnLst/>
            <a:rect r="r" b="b" t="t" l="l"/>
            <a:pathLst>
              <a:path h="6506640" w="7839452">
                <a:moveTo>
                  <a:pt x="0" y="0"/>
                </a:moveTo>
                <a:lnTo>
                  <a:pt x="7839452" y="0"/>
                </a:lnTo>
                <a:lnTo>
                  <a:pt x="7839452" y="6506640"/>
                </a:lnTo>
                <a:lnTo>
                  <a:pt x="0" y="6506640"/>
                </a:lnTo>
                <a:lnTo>
                  <a:pt x="0" y="0"/>
                </a:lnTo>
                <a:close/>
              </a:path>
            </a:pathLst>
          </a:custGeom>
          <a:blipFill>
            <a:blip r:embed="rId4"/>
            <a:stretch>
              <a:fillRect l="0" t="0" r="0" b="0"/>
            </a:stretch>
          </a:blipFill>
        </p:spPr>
      </p:sp>
      <p:sp>
        <p:nvSpPr>
          <p:cNvPr name="TextBox 11" id="11"/>
          <p:cNvSpPr txBox="true"/>
          <p:nvPr/>
        </p:nvSpPr>
        <p:spPr>
          <a:xfrm rot="0">
            <a:off x="1028700"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OPENGL - PART B</a:t>
            </a:r>
          </a:p>
        </p:txBody>
      </p:sp>
      <p:sp>
        <p:nvSpPr>
          <p:cNvPr name="TextBox 12" id="12"/>
          <p:cNvSpPr txBox="true"/>
          <p:nvPr/>
        </p:nvSpPr>
        <p:spPr>
          <a:xfrm rot="0">
            <a:off x="1234477" y="6584769"/>
            <a:ext cx="7111765" cy="1564930"/>
          </a:xfrm>
          <a:prstGeom prst="rect">
            <a:avLst/>
          </a:prstGeom>
        </p:spPr>
        <p:txBody>
          <a:bodyPr anchor="t" rtlCol="false" tIns="0" lIns="0" bIns="0" rIns="0">
            <a:spAutoFit/>
          </a:bodyPr>
          <a:lstStyle/>
          <a:p>
            <a:pPr algn="l">
              <a:lnSpc>
                <a:spcPts val="5956"/>
              </a:lnSpc>
            </a:pPr>
            <a:r>
              <a:rPr lang="en-US" sz="6545" i="true" spc="32">
                <a:solidFill>
                  <a:srgbClr val="2B2C30"/>
                </a:solidFill>
                <a:latin typeface="Playfair Display Italics"/>
                <a:ea typeface="Playfair Display Italics"/>
                <a:cs typeface="Playfair Display Italics"/>
                <a:sym typeface="Playfair Display Italics"/>
              </a:rPr>
              <a:t>Visualizing the</a:t>
            </a:r>
          </a:p>
          <a:p>
            <a:pPr algn="l">
              <a:lnSpc>
                <a:spcPts val="5956"/>
              </a:lnSpc>
            </a:pPr>
            <a:r>
              <a:rPr lang="en-US" sz="6545" i="true" spc="32">
                <a:solidFill>
                  <a:srgbClr val="2B2C30"/>
                </a:solidFill>
                <a:latin typeface="Playfair Display Italics"/>
                <a:ea typeface="Playfair Display Italics"/>
                <a:cs typeface="Playfair Display Italics"/>
                <a:sym typeface="Playfair Display Italics"/>
              </a:rPr>
              <a:t>Bar Chart</a:t>
            </a:r>
          </a:p>
        </p:txBody>
      </p:sp>
    </p:spTree>
  </p:cSld>
  <p:clrMapOvr>
    <a:masterClrMapping/>
  </p:clrMapOvr>
</p:sld>
</file>

<file path=ppt/slides/slide27.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BAR CHART</a:t>
            </a:r>
          </a:p>
        </p:txBody>
      </p:sp>
      <p:sp>
        <p:nvSpPr>
          <p:cNvPr name="TextBox 4" id="4"/>
          <p:cNvSpPr txBox="true"/>
          <p:nvPr/>
        </p:nvSpPr>
        <p:spPr>
          <a:xfrm rot="0">
            <a:off x="1006871" y="2010923"/>
            <a:ext cx="16230600" cy="7166226"/>
          </a:xfrm>
          <a:prstGeom prst="rect">
            <a:avLst/>
          </a:prstGeom>
        </p:spPr>
        <p:txBody>
          <a:bodyPr anchor="t" rtlCol="false" tIns="0" lIns="0" bIns="0" rIns="0">
            <a:spAutoFit/>
          </a:bodyPr>
          <a:lstStyle/>
          <a:p>
            <a:pPr algn="l">
              <a:lnSpc>
                <a:spcPts val="3831"/>
              </a:lnSpc>
            </a:pPr>
            <a:r>
              <a:rPr lang="en-US" sz="2736">
                <a:solidFill>
                  <a:srgbClr val="2B2C30"/>
                </a:solidFill>
                <a:latin typeface="Public Sans"/>
                <a:ea typeface="Public Sans"/>
                <a:cs typeface="Public Sans"/>
                <a:sym typeface="Public Sans"/>
              </a:rPr>
              <a:t>This function draws the chart's axes originating from point (5,5):</a:t>
            </a:r>
          </a:p>
          <a:p>
            <a:pPr algn="l" marL="590901" indent="-295451" lvl="1">
              <a:lnSpc>
                <a:spcPts val="3831"/>
              </a:lnSpc>
              <a:buAutoNum type="arabicPeriod" startAt="1"/>
            </a:pPr>
            <a:r>
              <a:rPr lang="en-US" sz="2736">
                <a:solidFill>
                  <a:srgbClr val="2B2C30"/>
                </a:solidFill>
                <a:latin typeface="Public Sans"/>
                <a:ea typeface="Public Sans"/>
                <a:cs typeface="Public Sans"/>
                <a:sym typeface="Public Sans"/>
              </a:rPr>
              <a:t>Y-axis (red):</a:t>
            </a:r>
          </a:p>
          <a:p>
            <a:pPr algn="l" marL="590901" indent="-295451" lvl="1">
              <a:lnSpc>
                <a:spcPts val="3831"/>
              </a:lnSpc>
              <a:buAutoNum type="arabicPeriod" startAt="1"/>
            </a:pPr>
            <a:r>
              <a:rPr lang="en-US" sz="2736">
                <a:solidFill>
                  <a:srgbClr val="2B2C30"/>
                </a:solidFill>
                <a:latin typeface="Public Sans"/>
                <a:ea typeface="Public Sans"/>
                <a:cs typeface="Public Sans"/>
                <a:sym typeface="Public Sans"/>
              </a:rPr>
              <a:t>glColor3f(1.0, 0.0, 0.0) - Sets the color to red as specified in the requirements.</a:t>
            </a:r>
          </a:p>
          <a:p>
            <a:pPr algn="l" marL="590901" indent="-295451" lvl="1">
              <a:lnSpc>
                <a:spcPts val="3831"/>
              </a:lnSpc>
              <a:buAutoNum type="arabicPeriod" startAt="1"/>
            </a:pPr>
            <a:r>
              <a:rPr lang="en-US" sz="2736">
                <a:solidFill>
                  <a:srgbClr val="2B2C30"/>
                </a:solidFill>
                <a:latin typeface="Public Sans"/>
                <a:ea typeface="Public Sans"/>
                <a:cs typeface="Public Sans"/>
                <a:sym typeface="Public Sans"/>
              </a:rPr>
              <a:t>glLineWidth(2.0) - Makes the line thicker (2 pixels).</a:t>
            </a:r>
          </a:p>
          <a:p>
            <a:pPr algn="l" marL="590901" indent="-295451" lvl="1">
              <a:lnSpc>
                <a:spcPts val="3831"/>
              </a:lnSpc>
              <a:buAutoNum type="arabicPeriod" startAt="1"/>
            </a:pPr>
            <a:r>
              <a:rPr lang="en-US" sz="2736">
                <a:solidFill>
                  <a:srgbClr val="2B2C30"/>
                </a:solidFill>
                <a:latin typeface="Public Sans"/>
                <a:ea typeface="Public Sans"/>
                <a:cs typeface="Public Sans"/>
                <a:sym typeface="Public Sans"/>
              </a:rPr>
              <a:t>The line is drawn from point (5,5) up to point (5,10), creating a vertical axis 5 units tall.</a:t>
            </a:r>
          </a:p>
          <a:p>
            <a:pPr algn="l" marL="590901" indent="-295451" lvl="1">
              <a:lnSpc>
                <a:spcPts val="3831"/>
              </a:lnSpc>
              <a:buAutoNum type="arabicPeriod" startAt="1"/>
            </a:pPr>
            <a:r>
              <a:rPr lang="en-US" sz="2736">
                <a:solidFill>
                  <a:srgbClr val="2B2C30"/>
                </a:solidFill>
                <a:latin typeface="Public Sans"/>
                <a:ea typeface="Public Sans"/>
                <a:cs typeface="Public Sans"/>
                <a:sym typeface="Public Sans"/>
              </a:rPr>
              <a:t>glVertex2f(xOffset, yOffset) - Starting point at (5,5).</a:t>
            </a:r>
          </a:p>
          <a:p>
            <a:pPr algn="l" marL="590901" indent="-295451" lvl="1">
              <a:lnSpc>
                <a:spcPts val="3831"/>
              </a:lnSpc>
              <a:buAutoNum type="arabicPeriod" startAt="1"/>
            </a:pPr>
            <a:r>
              <a:rPr lang="en-US" sz="2736">
                <a:solidFill>
                  <a:srgbClr val="2B2C30"/>
                </a:solidFill>
                <a:latin typeface="Public Sans"/>
                <a:ea typeface="Public Sans"/>
                <a:cs typeface="Public Sans"/>
                <a:sym typeface="Public Sans"/>
              </a:rPr>
              <a:t>glVertex2f(xOffset, yOffset + 5.0) - Ending point at (5,10).</a:t>
            </a:r>
          </a:p>
          <a:p>
            <a:pPr algn="l" marL="590901" indent="-295451" lvl="1">
              <a:lnSpc>
                <a:spcPts val="3831"/>
              </a:lnSpc>
              <a:buAutoNum type="arabicPeriod" startAt="1"/>
            </a:pPr>
            <a:r>
              <a:rPr lang="en-US" sz="2736">
                <a:solidFill>
                  <a:srgbClr val="2B2C30"/>
                </a:solidFill>
                <a:latin typeface="Public Sans"/>
                <a:ea typeface="Public Sans"/>
                <a:cs typeface="Public Sans"/>
                <a:sym typeface="Public Sans"/>
              </a:rPr>
              <a:t>X-axis (black):</a:t>
            </a:r>
          </a:p>
          <a:p>
            <a:pPr algn="l" marL="590901" indent="-295451" lvl="1">
              <a:lnSpc>
                <a:spcPts val="3831"/>
              </a:lnSpc>
              <a:buAutoNum type="arabicPeriod" startAt="1"/>
            </a:pPr>
            <a:r>
              <a:rPr lang="en-US" sz="2736">
                <a:solidFill>
                  <a:srgbClr val="2B2C30"/>
                </a:solidFill>
                <a:latin typeface="Public Sans"/>
                <a:ea typeface="Public Sans"/>
                <a:cs typeface="Public Sans"/>
                <a:sym typeface="Public Sans"/>
              </a:rPr>
              <a:t>glColor3f(0.0, 0.0, 0.0) - Sets the color to black as</a:t>
            </a:r>
            <a:r>
              <a:rPr lang="en-US" sz="2736">
                <a:solidFill>
                  <a:srgbClr val="2B2C30"/>
                </a:solidFill>
                <a:latin typeface="Public Sans"/>
                <a:ea typeface="Public Sans"/>
                <a:cs typeface="Public Sans"/>
                <a:sym typeface="Public Sans"/>
              </a:rPr>
              <a:t> specified.</a:t>
            </a:r>
          </a:p>
          <a:p>
            <a:pPr algn="l" marL="590901" indent="-295451" lvl="1">
              <a:lnSpc>
                <a:spcPts val="3831"/>
              </a:lnSpc>
              <a:buAutoNum type="arabicPeriod" startAt="1"/>
            </a:pPr>
            <a:r>
              <a:rPr lang="en-US" sz="2736">
                <a:solidFill>
                  <a:srgbClr val="2B2C30"/>
                </a:solidFill>
                <a:latin typeface="Public Sans"/>
                <a:ea typeface="Public Sans"/>
                <a:cs typeface="Public Sans"/>
                <a:sym typeface="Public Sans"/>
              </a:rPr>
              <a:t>The line is drawn from point (5,5) to point (13,5), creating a horizontal axis 8 u</a:t>
            </a:r>
            <a:r>
              <a:rPr lang="en-US" sz="2736">
                <a:solidFill>
                  <a:srgbClr val="2B2C30"/>
                </a:solidFill>
                <a:latin typeface="Public Sans"/>
                <a:ea typeface="Public Sans"/>
                <a:cs typeface="Public Sans"/>
                <a:sym typeface="Public Sans"/>
              </a:rPr>
              <a:t>nits </a:t>
            </a:r>
            <a:r>
              <a:rPr lang="en-US" sz="2736">
                <a:solidFill>
                  <a:srgbClr val="2B2C30"/>
                </a:solidFill>
                <a:latin typeface="Public Sans"/>
                <a:ea typeface="Public Sans"/>
                <a:cs typeface="Public Sans"/>
                <a:sym typeface="Public Sans"/>
              </a:rPr>
              <a:t>wide.</a:t>
            </a:r>
          </a:p>
          <a:p>
            <a:pPr algn="l" marL="590901" indent="-295451" lvl="1">
              <a:lnSpc>
                <a:spcPts val="3831"/>
              </a:lnSpc>
              <a:buAutoNum type="arabicPeriod" startAt="1"/>
            </a:pPr>
            <a:r>
              <a:rPr lang="en-US" sz="2736">
                <a:solidFill>
                  <a:srgbClr val="2B2C30"/>
                </a:solidFill>
                <a:latin typeface="Public Sans"/>
                <a:ea typeface="Public Sans"/>
                <a:cs typeface="Public Sans"/>
                <a:sym typeface="Public Sans"/>
              </a:rPr>
              <a:t>glVertex2f(xOffset, yOffset) - Starting point at (5,5).</a:t>
            </a:r>
          </a:p>
          <a:p>
            <a:pPr algn="l" marL="590901" indent="-295451" lvl="1">
              <a:lnSpc>
                <a:spcPts val="3831"/>
              </a:lnSpc>
              <a:buAutoNum type="arabicPeriod" startAt="1"/>
            </a:pPr>
            <a:r>
              <a:rPr lang="en-US" sz="2736">
                <a:solidFill>
                  <a:srgbClr val="2B2C30"/>
                </a:solidFill>
                <a:latin typeface="Public Sans"/>
                <a:ea typeface="Public Sans"/>
                <a:cs typeface="Public Sans"/>
                <a:sym typeface="Public Sans"/>
              </a:rPr>
              <a:t>glVertex2f(xOffset + 8.0, yOffset) - Ending point at (13,5).</a:t>
            </a:r>
          </a:p>
          <a:p>
            <a:pPr algn="l">
              <a:lnSpc>
                <a:spcPts val="3831"/>
              </a:lnSpc>
            </a:pPr>
            <a:r>
              <a:rPr lang="en-US" sz="2736">
                <a:solidFill>
                  <a:srgbClr val="2B2C30"/>
                </a:solidFill>
                <a:latin typeface="Public Sans"/>
                <a:ea typeface="Public Sans"/>
                <a:cs typeface="Public Sans"/>
                <a:sym typeface="Public Sans"/>
              </a:rPr>
              <a:t>The axes create the base frame of reference for the chart, with both axes originating from (5,5) rather than from the edge of the window as in Part A.</a:t>
            </a:r>
          </a:p>
          <a:p>
            <a:pPr algn="l">
              <a:lnSpc>
                <a:spcPts val="3831"/>
              </a:lnSpc>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028695" y="2714489"/>
            <a:ext cx="7430453" cy="6083684"/>
          </a:xfrm>
          <a:custGeom>
            <a:avLst/>
            <a:gdLst/>
            <a:ahLst/>
            <a:cxnLst/>
            <a:rect r="r" b="b" t="t" l="l"/>
            <a:pathLst>
              <a:path h="6083684" w="7430453">
                <a:moveTo>
                  <a:pt x="0" y="0"/>
                </a:moveTo>
                <a:lnTo>
                  <a:pt x="7430453" y="0"/>
                </a:lnTo>
                <a:lnTo>
                  <a:pt x="7430453" y="6083684"/>
                </a:lnTo>
                <a:lnTo>
                  <a:pt x="0" y="6083684"/>
                </a:lnTo>
                <a:lnTo>
                  <a:pt x="0" y="0"/>
                </a:lnTo>
                <a:close/>
              </a:path>
            </a:pathLst>
          </a:custGeom>
          <a:blipFill>
            <a:blip r:embed="rId2"/>
            <a:stretch>
              <a:fillRect l="0" t="0" r="0" b="0"/>
            </a:stretch>
          </a:blipFill>
        </p:spPr>
      </p:sp>
      <p:sp>
        <p:nvSpPr>
          <p:cNvPr name="Freeform 4" id="4"/>
          <p:cNvSpPr/>
          <p:nvPr/>
        </p:nvSpPr>
        <p:spPr>
          <a:xfrm flipH="false" flipV="false" rot="0">
            <a:off x="8911181" y="2714489"/>
            <a:ext cx="8348108" cy="6083684"/>
          </a:xfrm>
          <a:custGeom>
            <a:avLst/>
            <a:gdLst/>
            <a:ahLst/>
            <a:cxnLst/>
            <a:rect r="r" b="b" t="t" l="l"/>
            <a:pathLst>
              <a:path h="6083684" w="8348108">
                <a:moveTo>
                  <a:pt x="0" y="0"/>
                </a:moveTo>
                <a:lnTo>
                  <a:pt x="8348108" y="0"/>
                </a:lnTo>
                <a:lnTo>
                  <a:pt x="8348108" y="6083684"/>
                </a:lnTo>
                <a:lnTo>
                  <a:pt x="0" y="6083684"/>
                </a:lnTo>
                <a:lnTo>
                  <a:pt x="0" y="0"/>
                </a:lnTo>
                <a:close/>
              </a:path>
            </a:pathLst>
          </a:custGeom>
          <a:blipFill>
            <a:blip r:embed="rId3"/>
            <a:stretch>
              <a:fillRect l="0" t="0" r="0" b="0"/>
            </a:stretch>
          </a:blipFill>
        </p:spPr>
      </p:sp>
      <p:sp>
        <p:nvSpPr>
          <p:cNvPr name="TextBox 5" id="5"/>
          <p:cNvSpPr txBox="true"/>
          <p:nvPr/>
        </p:nvSpPr>
        <p:spPr>
          <a:xfrm rot="0">
            <a:off x="1028700"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OPENGL - DIFF</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006871" y="1936345"/>
            <a:ext cx="7036043" cy="2776968"/>
          </a:xfrm>
          <a:custGeom>
            <a:avLst/>
            <a:gdLst/>
            <a:ahLst/>
            <a:cxnLst/>
            <a:rect r="r" b="b" t="t" l="l"/>
            <a:pathLst>
              <a:path h="2776968" w="7036043">
                <a:moveTo>
                  <a:pt x="0" y="0"/>
                </a:moveTo>
                <a:lnTo>
                  <a:pt x="7036043" y="0"/>
                </a:lnTo>
                <a:lnTo>
                  <a:pt x="7036043" y="2776968"/>
                </a:lnTo>
                <a:lnTo>
                  <a:pt x="0" y="2776968"/>
                </a:lnTo>
                <a:lnTo>
                  <a:pt x="0" y="0"/>
                </a:lnTo>
                <a:close/>
              </a:path>
            </a:pathLst>
          </a:custGeom>
          <a:blipFill>
            <a:blip r:embed="rId2"/>
            <a:stretch>
              <a:fillRect l="0" t="0" r="0" b="-3882"/>
            </a:stretch>
          </a:blipFill>
        </p:spPr>
      </p:sp>
      <p:sp>
        <p:nvSpPr>
          <p:cNvPr name="Freeform 4" id="4"/>
          <p:cNvSpPr/>
          <p:nvPr/>
        </p:nvSpPr>
        <p:spPr>
          <a:xfrm flipH="false" flipV="false" rot="0">
            <a:off x="9334247" y="1936345"/>
            <a:ext cx="6275635" cy="2776968"/>
          </a:xfrm>
          <a:custGeom>
            <a:avLst/>
            <a:gdLst/>
            <a:ahLst/>
            <a:cxnLst/>
            <a:rect r="r" b="b" t="t" l="l"/>
            <a:pathLst>
              <a:path h="2776968" w="6275635">
                <a:moveTo>
                  <a:pt x="0" y="0"/>
                </a:moveTo>
                <a:lnTo>
                  <a:pt x="6275634" y="0"/>
                </a:lnTo>
                <a:lnTo>
                  <a:pt x="6275634" y="2776968"/>
                </a:lnTo>
                <a:lnTo>
                  <a:pt x="0" y="2776968"/>
                </a:lnTo>
                <a:lnTo>
                  <a:pt x="0" y="0"/>
                </a:lnTo>
                <a:close/>
              </a:path>
            </a:pathLst>
          </a:custGeom>
          <a:blipFill>
            <a:blip r:embed="rId3"/>
            <a:stretch>
              <a:fillRect l="0" t="0" r="0" b="0"/>
            </a:stretch>
          </a:blipFill>
        </p:spPr>
      </p:sp>
      <p:sp>
        <p:nvSpPr>
          <p:cNvPr name="TextBox 5" id="5"/>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OPENGL - PYTHON</a:t>
            </a:r>
          </a:p>
        </p:txBody>
      </p:sp>
      <p:sp>
        <p:nvSpPr>
          <p:cNvPr name="TextBox 6" id="6"/>
          <p:cNvSpPr txBox="true"/>
          <p:nvPr/>
        </p:nvSpPr>
        <p:spPr>
          <a:xfrm rot="0">
            <a:off x="1016407" y="5324945"/>
            <a:ext cx="3773952" cy="490855"/>
          </a:xfrm>
          <a:prstGeom prst="rect">
            <a:avLst/>
          </a:prstGeom>
        </p:spPr>
        <p:txBody>
          <a:bodyPr anchor="t" rtlCol="false" tIns="0" lIns="0" bIns="0" rIns="0">
            <a:spAutoFit/>
          </a:bodyPr>
          <a:lstStyle/>
          <a:p>
            <a:pPr algn="l">
              <a:lnSpc>
                <a:spcPts val="3919"/>
              </a:lnSpc>
            </a:pPr>
            <a:r>
              <a:rPr lang="en-US" sz="2799" b="true">
                <a:solidFill>
                  <a:srgbClr val="2B2C30"/>
                </a:solidFill>
                <a:latin typeface="Public Sans Bold"/>
                <a:ea typeface="Public Sans Bold"/>
                <a:cs typeface="Public Sans Bold"/>
                <a:sym typeface="Public Sans Bold"/>
              </a:rPr>
              <a:t>C to Python</a:t>
            </a:r>
          </a:p>
        </p:txBody>
      </p:sp>
      <p:sp>
        <p:nvSpPr>
          <p:cNvPr name="TextBox 7" id="7"/>
          <p:cNvSpPr txBox="true"/>
          <p:nvPr/>
        </p:nvSpPr>
        <p:spPr>
          <a:xfrm rot="0">
            <a:off x="4850583" y="5324945"/>
            <a:ext cx="3772057" cy="490855"/>
          </a:xfrm>
          <a:prstGeom prst="rect">
            <a:avLst/>
          </a:prstGeom>
        </p:spPr>
        <p:txBody>
          <a:bodyPr anchor="t" rtlCol="false" tIns="0" lIns="0" bIns="0" rIns="0">
            <a:spAutoFit/>
          </a:bodyPr>
          <a:lstStyle/>
          <a:p>
            <a:pPr algn="l">
              <a:lnSpc>
                <a:spcPts val="3919"/>
              </a:lnSpc>
            </a:pPr>
            <a:r>
              <a:rPr lang="en-US" sz="2799" b="true">
                <a:solidFill>
                  <a:srgbClr val="2B2C30"/>
                </a:solidFill>
                <a:latin typeface="Public Sans Bold"/>
                <a:ea typeface="Public Sans Bold"/>
                <a:cs typeface="Public Sans Bold"/>
                <a:sym typeface="Public Sans Bold"/>
              </a:rPr>
              <a:t>Libraries</a:t>
            </a:r>
          </a:p>
        </p:txBody>
      </p:sp>
      <p:sp>
        <p:nvSpPr>
          <p:cNvPr name="TextBox 8" id="8"/>
          <p:cNvSpPr txBox="true"/>
          <p:nvPr/>
        </p:nvSpPr>
        <p:spPr>
          <a:xfrm rot="0">
            <a:off x="9334247" y="5324945"/>
            <a:ext cx="3772057" cy="490855"/>
          </a:xfrm>
          <a:prstGeom prst="rect">
            <a:avLst/>
          </a:prstGeom>
        </p:spPr>
        <p:txBody>
          <a:bodyPr anchor="t" rtlCol="false" tIns="0" lIns="0" bIns="0" rIns="0">
            <a:spAutoFit/>
          </a:bodyPr>
          <a:lstStyle/>
          <a:p>
            <a:pPr algn="l">
              <a:lnSpc>
                <a:spcPts val="3919"/>
              </a:lnSpc>
            </a:pPr>
            <a:r>
              <a:rPr lang="en-US" sz="2799" b="true">
                <a:solidFill>
                  <a:srgbClr val="2B2C30"/>
                </a:solidFill>
                <a:latin typeface="Public Sans Bold"/>
                <a:ea typeface="Public Sans Bold"/>
                <a:cs typeface="Public Sans Bold"/>
                <a:sym typeface="Public Sans Bold"/>
              </a:rPr>
              <a:t>Installation</a:t>
            </a:r>
          </a:p>
        </p:txBody>
      </p:sp>
      <p:sp>
        <p:nvSpPr>
          <p:cNvPr name="TextBox 9" id="9"/>
          <p:cNvSpPr txBox="true"/>
          <p:nvPr/>
        </p:nvSpPr>
        <p:spPr>
          <a:xfrm rot="0">
            <a:off x="13492219" y="5324945"/>
            <a:ext cx="3767081" cy="490855"/>
          </a:xfrm>
          <a:prstGeom prst="rect">
            <a:avLst/>
          </a:prstGeom>
        </p:spPr>
        <p:txBody>
          <a:bodyPr anchor="t" rtlCol="false" tIns="0" lIns="0" bIns="0" rIns="0">
            <a:spAutoFit/>
          </a:bodyPr>
          <a:lstStyle/>
          <a:p>
            <a:pPr algn="l">
              <a:lnSpc>
                <a:spcPts val="3919"/>
              </a:lnSpc>
            </a:pPr>
            <a:r>
              <a:rPr lang="en-US" sz="2799" b="true">
                <a:solidFill>
                  <a:srgbClr val="2B2C30"/>
                </a:solidFill>
                <a:latin typeface="Public Sans Bold"/>
                <a:ea typeface="Public Sans Bold"/>
                <a:cs typeface="Public Sans Bold"/>
                <a:sym typeface="Public Sans Bold"/>
              </a:rPr>
              <a:t>Run Python</a:t>
            </a:r>
          </a:p>
        </p:txBody>
      </p:sp>
      <p:sp>
        <p:nvSpPr>
          <p:cNvPr name="TextBox 10" id="10"/>
          <p:cNvSpPr txBox="true"/>
          <p:nvPr/>
        </p:nvSpPr>
        <p:spPr>
          <a:xfrm rot="0">
            <a:off x="1006871" y="5920739"/>
            <a:ext cx="2919967" cy="2646496"/>
          </a:xfrm>
          <a:prstGeom prst="rect">
            <a:avLst/>
          </a:prstGeom>
        </p:spPr>
        <p:txBody>
          <a:bodyPr anchor="t" rtlCol="false" tIns="0" lIns="0" bIns="0" rIns="0">
            <a:spAutoFit/>
          </a:bodyPr>
          <a:lstStyle/>
          <a:p>
            <a:pPr algn="l">
              <a:lnSpc>
                <a:spcPts val="3013"/>
              </a:lnSpc>
            </a:pPr>
            <a:r>
              <a:rPr lang="en-US" sz="2152">
                <a:solidFill>
                  <a:srgbClr val="2B2C30"/>
                </a:solidFill>
                <a:latin typeface="Public Sans"/>
                <a:ea typeface="Public Sans"/>
                <a:cs typeface="Public Sans"/>
                <a:sym typeface="Public Sans"/>
              </a:rPr>
              <a:t>All the Python code is a direct translation of C to the Python equivalents. The code basically works the same way in either language</a:t>
            </a:r>
          </a:p>
        </p:txBody>
      </p:sp>
      <p:sp>
        <p:nvSpPr>
          <p:cNvPr name="TextBox 11" id="11"/>
          <p:cNvSpPr txBox="true"/>
          <p:nvPr/>
        </p:nvSpPr>
        <p:spPr>
          <a:xfrm rot="0">
            <a:off x="4850583" y="5930264"/>
            <a:ext cx="2911593" cy="2205637"/>
          </a:xfrm>
          <a:prstGeom prst="rect">
            <a:avLst/>
          </a:prstGeom>
        </p:spPr>
        <p:txBody>
          <a:bodyPr anchor="t" rtlCol="false" tIns="0" lIns="0" bIns="0" rIns="0">
            <a:spAutoFit/>
          </a:bodyPr>
          <a:lstStyle/>
          <a:p>
            <a:pPr algn="l">
              <a:lnSpc>
                <a:spcPts val="2955"/>
              </a:lnSpc>
            </a:pPr>
            <a:r>
              <a:rPr lang="en-US" sz="2110" spc="10">
                <a:solidFill>
                  <a:srgbClr val="2B2C30"/>
                </a:solidFill>
                <a:latin typeface="Public Sans"/>
                <a:ea typeface="Public Sans"/>
                <a:cs typeface="Public Sans"/>
                <a:sym typeface="Public Sans"/>
              </a:rPr>
              <a:t>PyOpenGL PyOpenGL_</a:t>
            </a:r>
            <a:r>
              <a:rPr lang="en-US" sz="2110" spc="10">
                <a:solidFill>
                  <a:srgbClr val="2B2C30"/>
                </a:solidFill>
                <a:latin typeface="Public Sans"/>
                <a:ea typeface="Public Sans"/>
                <a:cs typeface="Public Sans"/>
                <a:sym typeface="Public Sans"/>
              </a:rPr>
              <a:t>accelerate PyGLM as replacement for Freeglut and Glew</a:t>
            </a:r>
          </a:p>
          <a:p>
            <a:pPr algn="l">
              <a:lnSpc>
                <a:spcPts val="2955"/>
              </a:lnSpc>
            </a:pPr>
          </a:p>
        </p:txBody>
      </p:sp>
      <p:sp>
        <p:nvSpPr>
          <p:cNvPr name="TextBox 12" id="12"/>
          <p:cNvSpPr txBox="true"/>
          <p:nvPr/>
        </p:nvSpPr>
        <p:spPr>
          <a:xfrm rot="0">
            <a:off x="9334247" y="6111075"/>
            <a:ext cx="4452790" cy="1106805"/>
          </a:xfrm>
          <a:prstGeom prst="rect">
            <a:avLst/>
          </a:prstGeom>
        </p:spPr>
        <p:txBody>
          <a:bodyPr anchor="t" rtlCol="false" tIns="0" lIns="0" bIns="0" rIns="0">
            <a:spAutoFit/>
          </a:bodyPr>
          <a:lstStyle/>
          <a:p>
            <a:pPr algn="l">
              <a:lnSpc>
                <a:spcPts val="2974"/>
              </a:lnSpc>
            </a:pPr>
            <a:r>
              <a:rPr lang="en-US" sz="2124" spc="10">
                <a:solidFill>
                  <a:srgbClr val="2B2C30"/>
                </a:solidFill>
                <a:latin typeface="Public Sans"/>
                <a:ea typeface="Public Sans"/>
                <a:cs typeface="Public Sans"/>
                <a:sym typeface="Public Sans"/>
              </a:rPr>
              <a:t> pip install pyopengl pyopengl_accelarte pyglm</a:t>
            </a:r>
          </a:p>
          <a:p>
            <a:pPr algn="l">
              <a:lnSpc>
                <a:spcPts val="2974"/>
              </a:lnSpc>
            </a:pPr>
          </a:p>
        </p:txBody>
      </p:sp>
      <p:sp>
        <p:nvSpPr>
          <p:cNvPr name="TextBox 13" id="13"/>
          <p:cNvSpPr txBox="true"/>
          <p:nvPr/>
        </p:nvSpPr>
        <p:spPr>
          <a:xfrm rot="0">
            <a:off x="13496829" y="6038368"/>
            <a:ext cx="3476380" cy="1023620"/>
          </a:xfrm>
          <a:prstGeom prst="rect">
            <a:avLst/>
          </a:prstGeom>
        </p:spPr>
        <p:txBody>
          <a:bodyPr anchor="t" rtlCol="false" tIns="0" lIns="0" bIns="0" rIns="0">
            <a:spAutoFit/>
          </a:bodyPr>
          <a:lstStyle/>
          <a:p>
            <a:pPr algn="l">
              <a:lnSpc>
                <a:spcPts val="4136"/>
              </a:lnSpc>
            </a:pPr>
            <a:r>
              <a:rPr lang="en-US" sz="2954">
                <a:solidFill>
                  <a:srgbClr val="2B2C30"/>
                </a:solidFill>
                <a:latin typeface="Public Sans"/>
                <a:ea typeface="Public Sans"/>
                <a:cs typeface="Public Sans"/>
                <a:sym typeface="Public Sans"/>
              </a:rPr>
              <a:t>./a_fruit_bars.py</a:t>
            </a:r>
          </a:p>
          <a:p>
            <a:pPr algn="l">
              <a:lnSpc>
                <a:spcPts val="4136"/>
              </a:lnSpc>
            </a:pPr>
            <a:r>
              <a:rPr lang="en-US" sz="2954">
                <a:solidFill>
                  <a:srgbClr val="2B2C30"/>
                </a:solidFill>
                <a:latin typeface="Public Sans"/>
                <a:ea typeface="Public Sans"/>
                <a:cs typeface="Public Sans"/>
                <a:sym typeface="Public Sans"/>
              </a:rPr>
              <a:t>./b_fruit_bras.py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981638" y="1219810"/>
            <a:ext cx="15261762" cy="8124215"/>
          </a:xfrm>
          <a:prstGeom prst="rect">
            <a:avLst/>
          </a:prstGeom>
        </p:spPr>
        <p:txBody>
          <a:bodyPr anchor="t" rtlCol="false" tIns="0" lIns="0" bIns="0" rIns="0">
            <a:spAutoFit/>
          </a:bodyPr>
          <a:lstStyle/>
          <a:p>
            <a:pPr algn="l">
              <a:lnSpc>
                <a:spcPts val="4970"/>
              </a:lnSpc>
            </a:pPr>
            <a:r>
              <a:rPr lang="en-US" sz="3823" spc="19">
                <a:solidFill>
                  <a:srgbClr val="2B2C30"/>
                </a:solidFill>
                <a:latin typeface="Playfair Display"/>
                <a:ea typeface="Playfair Display"/>
                <a:cs typeface="Playfair Display"/>
                <a:sym typeface="Playfair Display"/>
              </a:rPr>
              <a:t>A survey was carried out in Gachororo about youth preference on fruits. 170 youth were interviewed about their fruits of preference as follows Fruit: Ovacad o Orange Banana Kiwifruit Mango s Grapes People: 36 41 19 28 30 16 a) Write an OpenGL program that displays the bar chart. Input to the program is to include the data points and the labeling required for the x and y axes. The data points are to be scaled by the program so that the graph is displayed across the full area of a display window. (reading Chapter on Graphics Output Primitives in the book will help) i. Ensure that each bar has the color that closely resembles the ripe fruit under consideration ii. label your x axis as well in black and Y axis in Red b) Suppose we wish to start the graph at point (5,5) on the display window, demonstrate how this would be achieved using your question case example </a:t>
            </a:r>
          </a:p>
        </p:txBody>
      </p:sp>
      <p:grpSp>
        <p:nvGrpSpPr>
          <p:cNvPr name="Group 3" id="3"/>
          <p:cNvGrpSpPr/>
          <p:nvPr/>
        </p:nvGrpSpPr>
        <p:grpSpPr>
          <a:xfrm rot="0">
            <a:off x="15249318" y="8616481"/>
            <a:ext cx="1988164" cy="727544"/>
            <a:chOff x="0" y="0"/>
            <a:chExt cx="2650885" cy="970058"/>
          </a:xfrm>
        </p:grpSpPr>
        <p:sp>
          <p:nvSpPr>
            <p:cNvPr name="Freeform 4" id="4"/>
            <p:cNvSpPr/>
            <p:nvPr/>
          </p:nvSpPr>
          <p:spPr>
            <a:xfrm flipH="false" flipV="false" rot="0">
              <a:off x="1936570" y="0"/>
              <a:ext cx="714316" cy="970058"/>
            </a:xfrm>
            <a:custGeom>
              <a:avLst/>
              <a:gdLst/>
              <a:ahLst/>
              <a:cxnLst/>
              <a:rect r="r" b="b" t="t" l="l"/>
              <a:pathLst>
                <a:path h="970058" w="714316">
                  <a:moveTo>
                    <a:pt x="0" y="0"/>
                  </a:moveTo>
                  <a:lnTo>
                    <a:pt x="714315" y="0"/>
                  </a:lnTo>
                  <a:lnTo>
                    <a:pt x="714315"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0" y="267761"/>
              <a:ext cx="1936570" cy="520261"/>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Group 7</a:t>
              </a:r>
            </a:p>
          </p:txBody>
        </p:sp>
      </p:grpSp>
      <p:sp>
        <p:nvSpPr>
          <p:cNvPr name="AutoShape 6" id="6"/>
          <p:cNvSpPr/>
          <p:nvPr/>
        </p:nvSpPr>
        <p:spPr>
          <a:xfrm flipV="true">
            <a:off x="1050524" y="985429"/>
            <a:ext cx="16230594" cy="38509"/>
          </a:xfrm>
          <a:prstGeom prst="line">
            <a:avLst/>
          </a:prstGeom>
          <a:ln cap="flat" w="9525">
            <a:solidFill>
              <a:srgbClr val="2B2C30"/>
            </a:solidFill>
            <a:prstDash val="solid"/>
            <a:headEnd type="none" len="sm" w="sm"/>
            <a:tailEnd type="none" len="sm" w="sm"/>
          </a:ln>
        </p:spPr>
      </p:sp>
      <p:sp>
        <p:nvSpPr>
          <p:cNvPr name="TextBox 7" id="7"/>
          <p:cNvSpPr txBox="true"/>
          <p:nvPr/>
        </p:nvSpPr>
        <p:spPr>
          <a:xfrm rot="0">
            <a:off x="1028700" y="167643"/>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OPENGL PSET</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850974" y="2332416"/>
            <a:ext cx="16408332" cy="2084083"/>
          </a:xfrm>
          <a:prstGeom prst="rect">
            <a:avLst/>
          </a:prstGeom>
        </p:spPr>
        <p:txBody>
          <a:bodyPr anchor="t" rtlCol="false" tIns="0" lIns="0" bIns="0" rIns="0">
            <a:spAutoFit/>
          </a:bodyPr>
          <a:lstStyle/>
          <a:p>
            <a:pPr algn="l">
              <a:lnSpc>
                <a:spcPts val="15250"/>
              </a:lnSpc>
            </a:pPr>
            <a:r>
              <a:rPr lang="en-US" sz="16758" spc="83">
                <a:solidFill>
                  <a:srgbClr val="2B2C30"/>
                </a:solidFill>
                <a:latin typeface="Playfair Display"/>
                <a:ea typeface="Playfair Display"/>
                <a:cs typeface="Playfair Display"/>
                <a:sym typeface="Playfair Display"/>
              </a:rPr>
              <a:t>Thank you!</a:t>
            </a:r>
          </a:p>
        </p:txBody>
      </p:sp>
      <p:grpSp>
        <p:nvGrpSpPr>
          <p:cNvPr name="Group 4" id="4"/>
          <p:cNvGrpSpPr/>
          <p:nvPr/>
        </p:nvGrpSpPr>
        <p:grpSpPr>
          <a:xfrm rot="0">
            <a:off x="5616256" y="5143500"/>
            <a:ext cx="2694379" cy="985974"/>
            <a:chOff x="0" y="0"/>
            <a:chExt cx="3592506" cy="1314633"/>
          </a:xfrm>
        </p:grpSpPr>
        <p:sp>
          <p:nvSpPr>
            <p:cNvPr name="Freeform 5" id="5"/>
            <p:cNvSpPr/>
            <p:nvPr/>
          </p:nvSpPr>
          <p:spPr>
            <a:xfrm flipH="false" flipV="false" rot="0">
              <a:off x="2624458" y="0"/>
              <a:ext cx="968048" cy="1314633"/>
            </a:xfrm>
            <a:custGeom>
              <a:avLst/>
              <a:gdLst/>
              <a:ahLst/>
              <a:cxnLst/>
              <a:rect r="r" b="b" t="t" l="l"/>
              <a:pathLst>
                <a:path h="1314633" w="968048">
                  <a:moveTo>
                    <a:pt x="0" y="0"/>
                  </a:moveTo>
                  <a:lnTo>
                    <a:pt x="968048" y="0"/>
                  </a:lnTo>
                  <a:lnTo>
                    <a:pt x="968048" y="1314633"/>
                  </a:lnTo>
                  <a:lnTo>
                    <a:pt x="0" y="1314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0" y="360997"/>
              <a:ext cx="2624458" cy="706939"/>
            </a:xfrm>
            <a:prstGeom prst="rect">
              <a:avLst/>
            </a:prstGeom>
          </p:spPr>
          <p:txBody>
            <a:bodyPr anchor="t" rtlCol="false" tIns="0" lIns="0" bIns="0" rIns="0">
              <a:spAutoFit/>
            </a:bodyPr>
            <a:lstStyle/>
            <a:p>
              <a:pPr algn="l">
                <a:lnSpc>
                  <a:spcPts val="3682"/>
                </a:lnSpc>
              </a:pPr>
              <a:r>
                <a:rPr lang="en-US" sz="4046" spc="20">
                  <a:solidFill>
                    <a:srgbClr val="2B2C30"/>
                  </a:solidFill>
                  <a:latin typeface="Playfair Display"/>
                  <a:ea typeface="Playfair Display"/>
                  <a:cs typeface="Playfair Display"/>
                  <a:sym typeface="Playfair Display"/>
                </a:rPr>
                <a:t>Group 7</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5204284"/>
            <a:ext cx="15436415" cy="2897000"/>
          </a:xfrm>
          <a:custGeom>
            <a:avLst/>
            <a:gdLst/>
            <a:ahLst/>
            <a:cxnLst/>
            <a:rect r="r" b="b" t="t" l="l"/>
            <a:pathLst>
              <a:path h="2897000" w="15436415">
                <a:moveTo>
                  <a:pt x="0" y="0"/>
                </a:moveTo>
                <a:lnTo>
                  <a:pt x="15436415" y="0"/>
                </a:lnTo>
                <a:lnTo>
                  <a:pt x="15436415" y="2897000"/>
                </a:lnTo>
                <a:lnTo>
                  <a:pt x="0" y="2897000"/>
                </a:lnTo>
                <a:lnTo>
                  <a:pt x="0" y="0"/>
                </a:lnTo>
                <a:close/>
              </a:path>
            </a:pathLst>
          </a:custGeom>
          <a:blipFill>
            <a:blip r:embed="rId2"/>
            <a:stretch>
              <a:fillRect l="-2921" t="-8895" r="-277" b="0"/>
            </a:stretch>
          </a:blipFill>
        </p:spPr>
      </p:sp>
      <p:grpSp>
        <p:nvGrpSpPr>
          <p:cNvPr name="Group 3" id="3"/>
          <p:cNvGrpSpPr/>
          <p:nvPr/>
        </p:nvGrpSpPr>
        <p:grpSpPr>
          <a:xfrm rot="0">
            <a:off x="14476951" y="8463234"/>
            <a:ext cx="1988164" cy="727544"/>
            <a:chOff x="0" y="0"/>
            <a:chExt cx="2650885" cy="970058"/>
          </a:xfrm>
        </p:grpSpPr>
        <p:sp>
          <p:nvSpPr>
            <p:cNvPr name="Freeform 4" id="4"/>
            <p:cNvSpPr/>
            <p:nvPr/>
          </p:nvSpPr>
          <p:spPr>
            <a:xfrm flipH="false" flipV="false" rot="0">
              <a:off x="1936570" y="0"/>
              <a:ext cx="714316" cy="970058"/>
            </a:xfrm>
            <a:custGeom>
              <a:avLst/>
              <a:gdLst/>
              <a:ahLst/>
              <a:cxnLst/>
              <a:rect r="r" b="b" t="t" l="l"/>
              <a:pathLst>
                <a:path h="970058" w="714316">
                  <a:moveTo>
                    <a:pt x="0" y="0"/>
                  </a:moveTo>
                  <a:lnTo>
                    <a:pt x="714315" y="0"/>
                  </a:lnTo>
                  <a:lnTo>
                    <a:pt x="714315" y="970058"/>
                  </a:lnTo>
                  <a:lnTo>
                    <a:pt x="0" y="9700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0" y="267761"/>
              <a:ext cx="1936570" cy="520261"/>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Group 7</a:t>
              </a:r>
            </a:p>
          </p:txBody>
        </p:sp>
      </p:grpSp>
      <p:grpSp>
        <p:nvGrpSpPr>
          <p:cNvPr name="Group 6" id="6"/>
          <p:cNvGrpSpPr/>
          <p:nvPr/>
        </p:nvGrpSpPr>
        <p:grpSpPr>
          <a:xfrm rot="0">
            <a:off x="1028700" y="1028700"/>
            <a:ext cx="16252429" cy="775332"/>
            <a:chOff x="0" y="0"/>
            <a:chExt cx="21669905" cy="1033777"/>
          </a:xfrm>
        </p:grpSpPr>
        <p:sp>
          <p:nvSpPr>
            <p:cNvPr name="AutoShape 7" id="7"/>
            <p:cNvSpPr/>
            <p:nvPr/>
          </p:nvSpPr>
          <p:spPr>
            <a:xfrm flipV="true">
              <a:off x="29098" y="976082"/>
              <a:ext cx="21640792" cy="51345"/>
            </a:xfrm>
            <a:prstGeom prst="line">
              <a:avLst/>
            </a:prstGeom>
            <a:ln cap="flat" w="12700">
              <a:solidFill>
                <a:srgbClr val="2B2C30"/>
              </a:solidFill>
              <a:prstDash val="solid"/>
              <a:headEnd type="none" len="sm" w="sm"/>
              <a:tailEnd type="none" len="sm" w="sm"/>
            </a:ln>
          </p:spPr>
        </p:sp>
        <p:sp>
          <p:nvSpPr>
            <p:cNvPr name="TextBox 8" id="8"/>
            <p:cNvSpPr txBox="true"/>
            <p:nvPr/>
          </p:nvSpPr>
          <p:spPr>
            <a:xfrm rot="0">
              <a:off x="0" y="-85725"/>
              <a:ext cx="21640800" cy="839557"/>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OPENGL PSET</a:t>
              </a:r>
            </a:p>
          </p:txBody>
        </p:sp>
      </p:grpSp>
      <p:sp>
        <p:nvSpPr>
          <p:cNvPr name="TextBox 9" id="9"/>
          <p:cNvSpPr txBox="true"/>
          <p:nvPr/>
        </p:nvSpPr>
        <p:spPr>
          <a:xfrm rot="0">
            <a:off x="1028700" y="1974844"/>
            <a:ext cx="15436415" cy="2581148"/>
          </a:xfrm>
          <a:prstGeom prst="rect">
            <a:avLst/>
          </a:prstGeom>
        </p:spPr>
        <p:txBody>
          <a:bodyPr anchor="t" rtlCol="false" tIns="0" lIns="0" bIns="0" rIns="0">
            <a:spAutoFit/>
          </a:bodyPr>
          <a:lstStyle/>
          <a:p>
            <a:pPr algn="just">
              <a:lnSpc>
                <a:spcPts val="5235"/>
              </a:lnSpc>
            </a:pPr>
            <a:r>
              <a:rPr lang="en-US" sz="2799" b="true">
                <a:solidFill>
                  <a:srgbClr val="2B2C30"/>
                </a:solidFill>
                <a:latin typeface="Public Sans Bold"/>
                <a:ea typeface="Public Sans Bold"/>
                <a:cs typeface="Public Sans Bold"/>
                <a:sym typeface="Public Sans Bold"/>
              </a:rPr>
              <a:t>Survey Backgrou</a:t>
            </a:r>
            <a:r>
              <a:rPr lang="en-US" sz="2799" b="true">
                <a:solidFill>
                  <a:srgbClr val="2B2C30"/>
                </a:solidFill>
                <a:latin typeface="Public Sans Bold"/>
                <a:ea typeface="Public Sans Bold"/>
                <a:cs typeface="Public Sans Bold"/>
                <a:sym typeface="Public Sans Bold"/>
              </a:rPr>
              <a:t>nd</a:t>
            </a:r>
          </a:p>
          <a:p>
            <a:pPr algn="just" marL="604519" indent="-302260" lvl="1">
              <a:lnSpc>
                <a:spcPts val="5235"/>
              </a:lnSpc>
              <a:buFont typeface="Arial"/>
              <a:buChar char="•"/>
            </a:pPr>
            <a:r>
              <a:rPr lang="en-US" b="true" sz="2799">
                <a:solidFill>
                  <a:srgbClr val="2B2C30"/>
                </a:solidFill>
                <a:latin typeface="Public Sans Bold"/>
                <a:ea typeface="Public Sans Bold"/>
                <a:cs typeface="Public Sans Bold"/>
                <a:sym typeface="Public Sans Bold"/>
              </a:rPr>
              <a:t>A survey was conducted in Gachororo on youth fruit preferences</a:t>
            </a:r>
          </a:p>
          <a:p>
            <a:pPr algn="just" marL="604519" indent="-302260" lvl="1">
              <a:lnSpc>
                <a:spcPts val="5235"/>
              </a:lnSpc>
              <a:buFont typeface="Arial"/>
              <a:buChar char="•"/>
            </a:pPr>
            <a:r>
              <a:rPr lang="en-US" b="true" sz="2799">
                <a:solidFill>
                  <a:srgbClr val="2B2C30"/>
                </a:solidFill>
                <a:latin typeface="Public Sans Bold"/>
                <a:ea typeface="Public Sans Bold"/>
                <a:cs typeface="Public Sans Bold"/>
                <a:sym typeface="Public Sans Bold"/>
              </a:rPr>
              <a:t>150 y</a:t>
            </a:r>
            <a:r>
              <a:rPr lang="en-US" b="true" sz="2799" u="none">
                <a:solidFill>
                  <a:srgbClr val="2B2C30"/>
                </a:solidFill>
                <a:latin typeface="Public Sans Bold"/>
                <a:ea typeface="Public Sans Bold"/>
                <a:cs typeface="Public Sans Bold"/>
                <a:sym typeface="Public Sans Bold"/>
              </a:rPr>
              <a:t>out</a:t>
            </a:r>
            <a:r>
              <a:rPr lang="en-US" b="true" sz="2799">
                <a:solidFill>
                  <a:srgbClr val="2B2C30"/>
                </a:solidFill>
                <a:latin typeface="Public Sans Bold"/>
                <a:ea typeface="Public Sans Bold"/>
                <a:cs typeface="Public Sans Bold"/>
                <a:sym typeface="Public Sans Bold"/>
              </a:rPr>
              <a:t>h</a:t>
            </a:r>
            <a:r>
              <a:rPr lang="en-US" b="true" sz="2799">
                <a:solidFill>
                  <a:srgbClr val="2B2C30"/>
                </a:solidFill>
                <a:latin typeface="Public Sans Bold"/>
                <a:ea typeface="Public Sans Bold"/>
                <a:cs typeface="Public Sans Bold"/>
                <a:sym typeface="Public Sans Bold"/>
              </a:rPr>
              <a:t> we</a:t>
            </a:r>
            <a:r>
              <a:rPr lang="en-US" b="true" sz="2799">
                <a:solidFill>
                  <a:srgbClr val="2B2C30"/>
                </a:solidFill>
                <a:latin typeface="Public Sans Bold"/>
                <a:ea typeface="Public Sans Bold"/>
                <a:cs typeface="Public Sans Bold"/>
                <a:sym typeface="Public Sans Bold"/>
              </a:rPr>
              <a:t>re interviewed about their preferred fruits</a:t>
            </a:r>
          </a:p>
          <a:p>
            <a:pPr algn="just" marL="604519" indent="-302260" lvl="1">
              <a:lnSpc>
                <a:spcPts val="5235"/>
              </a:lnSpc>
              <a:buFont typeface="Arial"/>
              <a:buChar char="•"/>
            </a:pPr>
            <a:r>
              <a:rPr lang="en-US" b="true" sz="2799">
                <a:solidFill>
                  <a:srgbClr val="2B2C30"/>
                </a:solidFill>
                <a:latin typeface="Public Sans Bold"/>
                <a:ea typeface="Public Sans Bold"/>
                <a:cs typeface="Public Sans Bold"/>
                <a:sym typeface="Public Sans Bold"/>
              </a:rPr>
              <a:t>Results showed varying preferences across 6 different fruits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OVERVIEW OF CONCEPTS</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700" y="2430067"/>
            <a:ext cx="16252429" cy="6186414"/>
          </a:xfrm>
          <a:prstGeom prst="rect">
            <a:avLst/>
          </a:prstGeom>
        </p:spPr>
        <p:txBody>
          <a:bodyPr anchor="t" rtlCol="false" tIns="0" lIns="0" bIns="0" rIns="0">
            <a:spAutoFit/>
          </a:bodyPr>
          <a:lstStyle/>
          <a:p>
            <a:pPr algn="just" marL="636476" indent="-318238" lvl="1">
              <a:lnSpc>
                <a:spcPts val="5512"/>
              </a:lnSpc>
              <a:buFont typeface="Arial"/>
              <a:buChar char="•"/>
            </a:pPr>
            <a:r>
              <a:rPr lang="en-US" b="true" sz="2948">
                <a:solidFill>
                  <a:srgbClr val="2B2C30"/>
                </a:solidFill>
                <a:latin typeface="Public Sans Bold"/>
                <a:ea typeface="Public Sans Bold"/>
                <a:cs typeface="Public Sans Bold"/>
                <a:sym typeface="Public Sans Bold"/>
              </a:rPr>
              <a:t>OpenGL</a:t>
            </a:r>
            <a:r>
              <a:rPr lang="en-US" sz="2948">
                <a:solidFill>
                  <a:srgbClr val="2B2C30"/>
                </a:solidFill>
                <a:latin typeface="Public Sans"/>
                <a:ea typeface="Public Sans"/>
                <a:cs typeface="Public Sans"/>
                <a:sym typeface="Public Sans"/>
              </a:rPr>
              <a:t>: create b</a:t>
            </a:r>
            <a:r>
              <a:rPr lang="en-US" b="true" sz="2948">
                <a:solidFill>
                  <a:srgbClr val="2B2C30"/>
                </a:solidFill>
                <a:latin typeface="Public Sans Bold"/>
                <a:ea typeface="Public Sans Bold"/>
                <a:cs typeface="Public Sans Bold"/>
                <a:sym typeface="Public Sans Bold"/>
              </a:rPr>
              <a:t>asic 2D visualizations</a:t>
            </a:r>
            <a:r>
              <a:rPr lang="en-US" sz="2948">
                <a:solidFill>
                  <a:srgbClr val="2B2C30"/>
                </a:solidFill>
                <a:latin typeface="Public Sans"/>
                <a:ea typeface="Public Sans"/>
                <a:cs typeface="Public Sans"/>
                <a:sym typeface="Public Sans"/>
              </a:rPr>
              <a:t> using OpenGL, </a:t>
            </a:r>
            <a:r>
              <a:rPr lang="en-US" b="true" sz="2948">
                <a:solidFill>
                  <a:srgbClr val="2B2C30"/>
                </a:solidFill>
                <a:latin typeface="Public Sans Bold"/>
                <a:ea typeface="Public Sans Bold"/>
                <a:cs typeface="Public Sans Bold"/>
                <a:sym typeface="Public Sans Bold"/>
              </a:rPr>
              <a:t>coordinat</a:t>
            </a:r>
            <a:r>
              <a:rPr lang="en-US" b="true" sz="2948">
                <a:solidFill>
                  <a:srgbClr val="2B2C30"/>
                </a:solidFill>
                <a:latin typeface="Public Sans Bold"/>
                <a:ea typeface="Public Sans Bold"/>
                <a:cs typeface="Public Sans Bold"/>
                <a:sym typeface="Public Sans Bold"/>
              </a:rPr>
              <a:t>e systems</a:t>
            </a:r>
            <a:r>
              <a:rPr lang="en-US" sz="2948">
                <a:solidFill>
                  <a:srgbClr val="2B2C30"/>
                </a:solidFill>
                <a:latin typeface="Public Sans"/>
                <a:ea typeface="Public Sans"/>
                <a:cs typeface="Public Sans"/>
                <a:sym typeface="Public Sans"/>
              </a:rPr>
              <a:t> and </a:t>
            </a:r>
            <a:r>
              <a:rPr lang="en-US" b="true" sz="2948">
                <a:solidFill>
                  <a:srgbClr val="2B2C30"/>
                </a:solidFill>
                <a:latin typeface="Public Sans Bold"/>
                <a:ea typeface="Public Sans Bold"/>
                <a:cs typeface="Public Sans Bold"/>
                <a:sym typeface="Public Sans Bold"/>
              </a:rPr>
              <a:t>transformations</a:t>
            </a:r>
            <a:r>
              <a:rPr lang="en-US" sz="2948">
                <a:solidFill>
                  <a:srgbClr val="2B2C30"/>
                </a:solidFill>
                <a:latin typeface="Public Sans"/>
                <a:ea typeface="Public Sans"/>
                <a:cs typeface="Public Sans"/>
                <a:sym typeface="Public Sans"/>
              </a:rPr>
              <a:t>, </a:t>
            </a:r>
            <a:r>
              <a:rPr lang="en-US" b="true" sz="2948">
                <a:solidFill>
                  <a:srgbClr val="2B2C30"/>
                </a:solidFill>
                <a:latin typeface="Public Sans Bold"/>
                <a:ea typeface="Public Sans Bold"/>
                <a:cs typeface="Public Sans Bold"/>
                <a:sym typeface="Public Sans Bold"/>
              </a:rPr>
              <a:t>output primitives </a:t>
            </a:r>
            <a:r>
              <a:rPr lang="en-US" sz="2948">
                <a:solidFill>
                  <a:srgbClr val="2B2C30"/>
                </a:solidFill>
                <a:latin typeface="Public Sans"/>
                <a:ea typeface="Public Sans"/>
                <a:cs typeface="Public Sans"/>
                <a:sym typeface="Public Sans"/>
              </a:rPr>
              <a:t>(lines, rectangles, text)</a:t>
            </a:r>
          </a:p>
          <a:p>
            <a:pPr algn="just" marL="636476" indent="-318238" lvl="1">
              <a:lnSpc>
                <a:spcPts val="5512"/>
              </a:lnSpc>
              <a:buFont typeface="Arial"/>
              <a:buChar char="•"/>
            </a:pPr>
            <a:r>
              <a:rPr lang="en-US" b="true" sz="2948">
                <a:solidFill>
                  <a:srgbClr val="2B2C30"/>
                </a:solidFill>
                <a:latin typeface="Public Sans Bold"/>
                <a:ea typeface="Public Sans Bold"/>
                <a:cs typeface="Public Sans Bold"/>
                <a:sym typeface="Public Sans Bold"/>
              </a:rPr>
              <a:t>Miscellaneous</a:t>
            </a:r>
            <a:r>
              <a:rPr lang="en-US" sz="2948">
                <a:solidFill>
                  <a:srgbClr val="2B2C30"/>
                </a:solidFill>
                <a:latin typeface="Public Sans"/>
                <a:ea typeface="Public Sans"/>
                <a:cs typeface="Public Sans"/>
                <a:sym typeface="Public Sans"/>
              </a:rPr>
              <a:t>: creating accurate bar charts from raw data, proper scaling of data to fit display window, effective labeling of chart elements</a:t>
            </a:r>
          </a:p>
          <a:p>
            <a:pPr algn="just" marL="636476" indent="-318238" lvl="1">
              <a:lnSpc>
                <a:spcPts val="5512"/>
              </a:lnSpc>
              <a:buFont typeface="Arial"/>
              <a:buChar char="•"/>
            </a:pPr>
            <a:r>
              <a:rPr lang="en-US" b="true" sz="2948">
                <a:solidFill>
                  <a:srgbClr val="2B2C30"/>
                </a:solidFill>
                <a:latin typeface="Public Sans Bold"/>
                <a:ea typeface="Public Sans Bold"/>
                <a:cs typeface="Public Sans Bold"/>
                <a:sym typeface="Public Sans Bold"/>
              </a:rPr>
              <a:t>Our</a:t>
            </a:r>
            <a:r>
              <a:rPr lang="en-US" sz="2948">
                <a:solidFill>
                  <a:srgbClr val="2B2C30"/>
                </a:solidFill>
                <a:latin typeface="Public Sans"/>
                <a:ea typeface="Public Sans"/>
                <a:cs typeface="Public Sans"/>
                <a:sym typeface="Public Sans"/>
              </a:rPr>
              <a:t>  </a:t>
            </a:r>
            <a:r>
              <a:rPr lang="en-US" b="true" sz="2948" u="sng">
                <a:solidFill>
                  <a:srgbClr val="2B2C30"/>
                </a:solidFill>
                <a:latin typeface="Public Sans Bold"/>
                <a:ea typeface="Public Sans Bold"/>
                <a:cs typeface="Public Sans Bold"/>
                <a:sym typeface="Public Sans Bold"/>
              </a:rPr>
              <a:t>Solution</a:t>
            </a:r>
            <a:r>
              <a:rPr lang="en-US" sz="2948">
                <a:solidFill>
                  <a:srgbClr val="2B2C30"/>
                </a:solidFill>
                <a:latin typeface="Public Sans"/>
                <a:ea typeface="Public Sans"/>
                <a:cs typeface="Public Sans"/>
                <a:sym typeface="Public Sans"/>
              </a:rPr>
              <a:t>:</a:t>
            </a:r>
          </a:p>
          <a:p>
            <a:pPr algn="just" marL="636476" indent="-318238" lvl="1">
              <a:lnSpc>
                <a:spcPts val="5512"/>
              </a:lnSpc>
              <a:buAutoNum type="arabicPeriod" startAt="1"/>
            </a:pPr>
            <a:r>
              <a:rPr lang="en-US" sz="2948">
                <a:solidFill>
                  <a:srgbClr val="2B2C30"/>
                </a:solidFill>
                <a:latin typeface="Public Sans"/>
                <a:ea typeface="Public Sans"/>
                <a:cs typeface="Public Sans"/>
                <a:sym typeface="Public Sans"/>
              </a:rPr>
              <a:t> </a:t>
            </a:r>
            <a:r>
              <a:rPr lang="en-US" sz="2948" u="sng">
                <a:solidFill>
                  <a:srgbClr val="2B2C30"/>
                </a:solidFill>
                <a:latin typeface="Public Sans"/>
                <a:ea typeface="Public Sans"/>
                <a:cs typeface="Public Sans"/>
                <a:sym typeface="Public Sans"/>
              </a:rPr>
              <a:t>p</a:t>
            </a:r>
            <a:r>
              <a:rPr lang="en-US" sz="2948" u="sng">
                <a:solidFill>
                  <a:srgbClr val="2B2C30"/>
                </a:solidFill>
                <a:latin typeface="Public Sans"/>
                <a:ea typeface="Public Sans"/>
                <a:cs typeface="Public Sans"/>
                <a:sym typeface="Public Sans"/>
              </a:rPr>
              <a:t>art</a:t>
            </a:r>
            <a:r>
              <a:rPr lang="en-US" sz="2948">
                <a:solidFill>
                  <a:srgbClr val="2B2C30"/>
                </a:solidFill>
                <a:latin typeface="Public Sans"/>
                <a:ea typeface="Public Sans"/>
                <a:cs typeface="Public Sans"/>
                <a:sym typeface="Public Sans"/>
              </a:rPr>
              <a:t> (a):  scaling of data points to fill display area, color mapping (bars colored to match actual fruits), axis labeling with specific color requirements (x-axis black, y-axis red)</a:t>
            </a:r>
          </a:p>
          <a:p>
            <a:pPr algn="just" marL="636476" indent="-318238" lvl="1">
              <a:lnSpc>
                <a:spcPts val="5512"/>
              </a:lnSpc>
              <a:buAutoNum type="arabicPeriod" startAt="1"/>
            </a:pPr>
            <a:r>
              <a:rPr lang="en-US" sz="2948" u="sng">
                <a:solidFill>
                  <a:srgbClr val="2B2C30"/>
                </a:solidFill>
                <a:latin typeface="Public Sans"/>
                <a:ea typeface="Public Sans"/>
                <a:cs typeface="Public Sans"/>
                <a:sym typeface="Public Sans"/>
              </a:rPr>
              <a:t>p</a:t>
            </a:r>
            <a:r>
              <a:rPr lang="en-US" sz="2948" u="sng">
                <a:solidFill>
                  <a:srgbClr val="2B2C30"/>
                </a:solidFill>
                <a:latin typeface="Public Sans"/>
                <a:ea typeface="Public Sans"/>
                <a:cs typeface="Public Sans"/>
                <a:sym typeface="Public Sans"/>
              </a:rPr>
              <a:t>art</a:t>
            </a:r>
            <a:r>
              <a:rPr lang="en-US" sz="2948">
                <a:solidFill>
                  <a:srgbClr val="2B2C30"/>
                </a:solidFill>
                <a:latin typeface="Public Sans"/>
                <a:ea typeface="Public Sans"/>
                <a:cs typeface="Public Sans"/>
                <a:sym typeface="Public Sans"/>
              </a:rPr>
              <a:t> (b): coordinate system manipulation, </a:t>
            </a:r>
            <a:r>
              <a:rPr lang="en-US" b="true" sz="2948">
                <a:solidFill>
                  <a:srgbClr val="2B2C30"/>
                </a:solidFill>
                <a:latin typeface="Public Sans Bold"/>
                <a:ea typeface="Public Sans Bold"/>
                <a:cs typeface="Public Sans Bold"/>
                <a:sym typeface="Public Sans Bold"/>
              </a:rPr>
              <a:t>translate</a:t>
            </a:r>
            <a:r>
              <a:rPr lang="en-US" sz="2948">
                <a:solidFill>
                  <a:srgbClr val="2B2C30"/>
                </a:solidFill>
                <a:latin typeface="Public Sans"/>
                <a:ea typeface="Public Sans"/>
                <a:cs typeface="Public Sans"/>
                <a:sym typeface="Public Sans"/>
              </a:rPr>
              <a:t>/offset graphical elements, maintaining all chart functionality while changing origin point.</a:t>
            </a:r>
          </a:p>
        </p:txBody>
      </p:sp>
      <p:grpSp>
        <p:nvGrpSpPr>
          <p:cNvPr name="Group 5" id="5"/>
          <p:cNvGrpSpPr/>
          <p:nvPr/>
        </p:nvGrpSpPr>
        <p:grpSpPr>
          <a:xfrm rot="0">
            <a:off x="15249318" y="8616481"/>
            <a:ext cx="1988164" cy="727544"/>
            <a:chOff x="0" y="0"/>
            <a:chExt cx="2650885" cy="970058"/>
          </a:xfrm>
        </p:grpSpPr>
        <p:sp>
          <p:nvSpPr>
            <p:cNvPr name="Freeform 6" id="6"/>
            <p:cNvSpPr/>
            <p:nvPr/>
          </p:nvSpPr>
          <p:spPr>
            <a:xfrm flipH="false" flipV="false" rot="0">
              <a:off x="1936570" y="0"/>
              <a:ext cx="714316" cy="970058"/>
            </a:xfrm>
            <a:custGeom>
              <a:avLst/>
              <a:gdLst/>
              <a:ahLst/>
              <a:cxnLst/>
              <a:rect r="r" b="b" t="t" l="l"/>
              <a:pathLst>
                <a:path h="970058" w="714316">
                  <a:moveTo>
                    <a:pt x="0" y="0"/>
                  </a:moveTo>
                  <a:lnTo>
                    <a:pt x="714315" y="0"/>
                  </a:lnTo>
                  <a:lnTo>
                    <a:pt x="714315" y="970058"/>
                  </a:lnTo>
                  <a:lnTo>
                    <a:pt x="0" y="970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0" y="267761"/>
              <a:ext cx="1936570" cy="520261"/>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Group 7</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16407" y="2152970"/>
            <a:ext cx="16242893" cy="4780910"/>
          </a:xfrm>
          <a:prstGeom prst="rect">
            <a:avLst/>
          </a:prstGeom>
        </p:spPr>
        <p:txBody>
          <a:bodyPr anchor="t" rtlCol="false" tIns="0" lIns="0" bIns="0" rIns="0">
            <a:spAutoFit/>
          </a:bodyPr>
          <a:lstStyle/>
          <a:p>
            <a:pPr algn="l">
              <a:lnSpc>
                <a:spcPts val="7865"/>
              </a:lnSpc>
            </a:pPr>
            <a:r>
              <a:rPr lang="en-US" sz="6050" spc="30">
                <a:solidFill>
                  <a:srgbClr val="2B2C30"/>
                </a:solidFill>
                <a:latin typeface="Playfair Display"/>
                <a:ea typeface="Playfair Display"/>
                <a:cs typeface="Playfair Display"/>
                <a:sym typeface="Playfair Display"/>
              </a:rPr>
              <a:t>C: opengl + freeglut + glew</a:t>
            </a:r>
          </a:p>
          <a:p>
            <a:pPr algn="l">
              <a:lnSpc>
                <a:spcPts val="7865"/>
              </a:lnSpc>
            </a:pPr>
          </a:p>
          <a:p>
            <a:pPr algn="l">
              <a:lnSpc>
                <a:spcPts val="7215"/>
              </a:lnSpc>
            </a:pPr>
            <a:r>
              <a:rPr lang="en-US" sz="5550" spc="27">
                <a:solidFill>
                  <a:srgbClr val="2B2C30"/>
                </a:solidFill>
                <a:latin typeface="Playfair Display"/>
                <a:ea typeface="Playfair Display"/>
                <a:cs typeface="Playfair Display"/>
                <a:sym typeface="Playfair Display"/>
              </a:rPr>
              <a:t>Python: PyOpenGL PyOpenGL_accelerate PyGLM</a:t>
            </a:r>
          </a:p>
          <a:p>
            <a:pPr algn="l">
              <a:lnSpc>
                <a:spcPts val="7215"/>
              </a:lnSpc>
            </a:pPr>
            <a:r>
              <a:rPr lang="en-US" sz="5550" spc="27">
                <a:solidFill>
                  <a:srgbClr val="2B2C30"/>
                </a:solidFill>
                <a:latin typeface="Playfair Display"/>
                <a:ea typeface="Playfair Display"/>
                <a:cs typeface="Playfair Display"/>
                <a:sym typeface="Playfair Display"/>
              </a:rPr>
              <a:t>      pip install pyopengl pyopengl_accelarte pyglm</a:t>
            </a:r>
          </a:p>
          <a:p>
            <a:pPr algn="l">
              <a:lnSpc>
                <a:spcPts val="7865"/>
              </a:lnSpc>
            </a:pP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OPENGL WRAPPERS</a:t>
            </a:r>
          </a:p>
        </p:txBody>
      </p:sp>
      <p:sp>
        <p:nvSpPr>
          <p:cNvPr name="AutoShape 4" id="4"/>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grpSp>
        <p:nvGrpSpPr>
          <p:cNvPr name="Group 5" id="5"/>
          <p:cNvGrpSpPr/>
          <p:nvPr/>
        </p:nvGrpSpPr>
        <p:grpSpPr>
          <a:xfrm rot="0">
            <a:off x="1028700" y="7992393"/>
            <a:ext cx="3459354" cy="1265907"/>
            <a:chOff x="0" y="0"/>
            <a:chExt cx="4612472" cy="1687876"/>
          </a:xfrm>
        </p:grpSpPr>
        <p:sp>
          <p:nvSpPr>
            <p:cNvPr name="Freeform 6" id="6"/>
            <p:cNvSpPr/>
            <p:nvPr/>
          </p:nvSpPr>
          <p:spPr>
            <a:xfrm flipH="false" flipV="false" rot="0">
              <a:off x="3369581" y="0"/>
              <a:ext cx="1242891" cy="1687876"/>
            </a:xfrm>
            <a:custGeom>
              <a:avLst/>
              <a:gdLst/>
              <a:ahLst/>
              <a:cxnLst/>
              <a:rect r="r" b="b" t="t" l="l"/>
              <a:pathLst>
                <a:path h="1687876" w="1242891">
                  <a:moveTo>
                    <a:pt x="0" y="0"/>
                  </a:moveTo>
                  <a:lnTo>
                    <a:pt x="1242891" y="0"/>
                  </a:lnTo>
                  <a:lnTo>
                    <a:pt x="1242891" y="1687876"/>
                  </a:lnTo>
                  <a:lnTo>
                    <a:pt x="0" y="16878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0" y="469138"/>
              <a:ext cx="3369581" cy="902001"/>
            </a:xfrm>
            <a:prstGeom prst="rect">
              <a:avLst/>
            </a:prstGeom>
          </p:spPr>
          <p:txBody>
            <a:bodyPr anchor="t" rtlCol="false" tIns="0" lIns="0" bIns="0" rIns="0">
              <a:spAutoFit/>
            </a:bodyPr>
            <a:lstStyle/>
            <a:p>
              <a:pPr algn="l">
                <a:lnSpc>
                  <a:spcPts val="4728"/>
                </a:lnSpc>
              </a:pPr>
              <a:r>
                <a:rPr lang="en-US" sz="5195" spc="25">
                  <a:solidFill>
                    <a:srgbClr val="2B2C30"/>
                  </a:solidFill>
                  <a:latin typeface="Playfair Display"/>
                  <a:ea typeface="Playfair Display"/>
                  <a:cs typeface="Playfair Display"/>
                  <a:sym typeface="Playfair Display"/>
                </a:rPr>
                <a:t>Group 7</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WHAT WAS DONE</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689" y="2227065"/>
            <a:ext cx="7877184" cy="5741670"/>
          </a:xfrm>
          <a:prstGeom prst="rect">
            <a:avLst/>
          </a:prstGeom>
        </p:spPr>
        <p:txBody>
          <a:bodyPr anchor="t" rtlCol="false" tIns="0" lIns="0" bIns="0" rIns="0">
            <a:spAutoFit/>
          </a:bodyPr>
          <a:lstStyle/>
          <a:p>
            <a:pPr algn="l">
              <a:lnSpc>
                <a:spcPts val="4199"/>
              </a:lnSpc>
            </a:pPr>
            <a:r>
              <a:rPr lang="en-US" sz="2799">
                <a:solidFill>
                  <a:srgbClr val="2B2C30"/>
                </a:solidFill>
                <a:latin typeface="Public Sans"/>
                <a:ea typeface="Public Sans"/>
                <a:cs typeface="Public Sans"/>
                <a:sym typeface="Public Sans"/>
              </a:rPr>
              <a:t>Based on These Objectives:</a:t>
            </a:r>
          </a:p>
          <a:p>
            <a:pPr algn="l" marL="604519" indent="-302260" lvl="1">
              <a:lnSpc>
                <a:spcPts val="4199"/>
              </a:lnSpc>
              <a:buAutoNum type="arabicPeriod" startAt="1"/>
            </a:pPr>
            <a:r>
              <a:rPr lang="en-US" sz="2799">
                <a:solidFill>
                  <a:srgbClr val="2B2C30"/>
                </a:solidFill>
                <a:latin typeface="Public Sans"/>
                <a:ea typeface="Public Sans"/>
                <a:cs typeface="Public Sans"/>
                <a:sym typeface="Public Sans"/>
              </a:rPr>
              <a:t>C</a:t>
            </a:r>
            <a:r>
              <a:rPr lang="en-US" sz="2799">
                <a:solidFill>
                  <a:srgbClr val="2B2C30"/>
                </a:solidFill>
                <a:latin typeface="Public Sans"/>
                <a:ea typeface="Public Sans"/>
                <a:cs typeface="Public Sans"/>
                <a:sym typeface="Public Sans"/>
              </a:rPr>
              <a:t>reate an OpenGL program displaying a bar chart of the survey data</a:t>
            </a:r>
          </a:p>
          <a:p>
            <a:pPr algn="l" marL="604519" indent="-302260" lvl="1">
              <a:lnSpc>
                <a:spcPts val="4199"/>
              </a:lnSpc>
              <a:buAutoNum type="arabicPeriod" startAt="1"/>
            </a:pPr>
            <a:r>
              <a:rPr lang="en-US" sz="2799">
                <a:solidFill>
                  <a:srgbClr val="2B2C30"/>
                </a:solidFill>
                <a:latin typeface="Public Sans"/>
                <a:ea typeface="Public Sans"/>
                <a:cs typeface="Public Sans"/>
                <a:sym typeface="Public Sans"/>
              </a:rPr>
              <a:t>Scale data points to use the full display window area</a:t>
            </a:r>
          </a:p>
          <a:p>
            <a:pPr algn="l" marL="604519" indent="-302260" lvl="1">
              <a:lnSpc>
                <a:spcPts val="4199"/>
              </a:lnSpc>
              <a:buAutoNum type="arabicPeriod" startAt="1"/>
            </a:pPr>
            <a:r>
              <a:rPr lang="en-US" sz="2799">
                <a:solidFill>
                  <a:srgbClr val="2B2C30"/>
                </a:solidFill>
                <a:latin typeface="Public Sans"/>
                <a:ea typeface="Public Sans"/>
                <a:cs typeface="Public Sans"/>
                <a:sym typeface="Public Sans"/>
              </a:rPr>
              <a:t>Color each bar to match the actual fruit it represents</a:t>
            </a:r>
          </a:p>
          <a:p>
            <a:pPr algn="l" marL="604519" indent="-302260" lvl="1">
              <a:lnSpc>
                <a:spcPts val="4199"/>
              </a:lnSpc>
              <a:buAutoNum type="arabicPeriod" startAt="1"/>
            </a:pPr>
            <a:r>
              <a:rPr lang="en-US" sz="2799">
                <a:solidFill>
                  <a:srgbClr val="2B2C30"/>
                </a:solidFill>
                <a:latin typeface="Public Sans"/>
                <a:ea typeface="Public Sans"/>
                <a:cs typeface="Public Sans"/>
                <a:sym typeface="Public Sans"/>
              </a:rPr>
              <a:t>Label the X axis in black and Y axis in red</a:t>
            </a:r>
          </a:p>
          <a:p>
            <a:pPr algn="l" marL="604519" indent="-302260" lvl="1">
              <a:lnSpc>
                <a:spcPts val="4199"/>
              </a:lnSpc>
              <a:buAutoNum type="arabicPeriod" startAt="1"/>
            </a:pPr>
            <a:r>
              <a:rPr lang="en-US" sz="2799">
                <a:solidFill>
                  <a:srgbClr val="2B2C30"/>
                </a:solidFill>
                <a:latin typeface="Public Sans"/>
                <a:ea typeface="Public Sans"/>
                <a:cs typeface="Public Sans"/>
                <a:sym typeface="Public Sans"/>
              </a:rPr>
              <a:t>Implement a second version with graph starting at point (5,5)</a:t>
            </a:r>
          </a:p>
          <a:p>
            <a:pPr algn="l">
              <a:lnSpc>
                <a:spcPts val="4199"/>
              </a:lnSpc>
            </a:pPr>
          </a:p>
        </p:txBody>
      </p:sp>
      <p:sp>
        <p:nvSpPr>
          <p:cNvPr name="TextBox 5" id="5"/>
          <p:cNvSpPr txBox="true"/>
          <p:nvPr/>
        </p:nvSpPr>
        <p:spPr>
          <a:xfrm rot="0">
            <a:off x="9623217" y="2227065"/>
            <a:ext cx="7877184" cy="3122295"/>
          </a:xfrm>
          <a:prstGeom prst="rect">
            <a:avLst/>
          </a:prstGeom>
        </p:spPr>
        <p:txBody>
          <a:bodyPr anchor="t" rtlCol="false" tIns="0" lIns="0" bIns="0" rIns="0">
            <a:spAutoFit/>
          </a:bodyPr>
          <a:lstStyle/>
          <a:p>
            <a:pPr algn="l">
              <a:lnSpc>
                <a:spcPts val="4199"/>
              </a:lnSpc>
            </a:pPr>
            <a:r>
              <a:rPr lang="en-US" sz="2799">
                <a:solidFill>
                  <a:srgbClr val="2B2C30"/>
                </a:solidFill>
                <a:latin typeface="Public Sans"/>
                <a:ea typeface="Public Sans"/>
                <a:cs typeface="Public Sans"/>
                <a:sym typeface="Public Sans"/>
              </a:rPr>
              <a:t>Technical Challenges:</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Data scaling for different window sizes</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Matching colors to actual fruits</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Text rotation for readability</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Coordinate system transformation</a:t>
            </a:r>
          </a:p>
          <a:p>
            <a:pPr algn="l">
              <a:lnSpc>
                <a:spcPts val="4199"/>
              </a:lnSpc>
            </a:pPr>
          </a:p>
        </p:txBody>
      </p:sp>
      <p:grpSp>
        <p:nvGrpSpPr>
          <p:cNvPr name="Group 6" id="6"/>
          <p:cNvGrpSpPr/>
          <p:nvPr/>
        </p:nvGrpSpPr>
        <p:grpSpPr>
          <a:xfrm rot="0">
            <a:off x="13241220" y="6982761"/>
            <a:ext cx="2694379" cy="985974"/>
            <a:chOff x="0" y="0"/>
            <a:chExt cx="3592506" cy="1314633"/>
          </a:xfrm>
        </p:grpSpPr>
        <p:sp>
          <p:nvSpPr>
            <p:cNvPr name="Freeform 7" id="7"/>
            <p:cNvSpPr/>
            <p:nvPr/>
          </p:nvSpPr>
          <p:spPr>
            <a:xfrm flipH="false" flipV="false" rot="0">
              <a:off x="2624458" y="0"/>
              <a:ext cx="968048" cy="1314633"/>
            </a:xfrm>
            <a:custGeom>
              <a:avLst/>
              <a:gdLst/>
              <a:ahLst/>
              <a:cxnLst/>
              <a:rect r="r" b="b" t="t" l="l"/>
              <a:pathLst>
                <a:path h="1314633" w="968048">
                  <a:moveTo>
                    <a:pt x="0" y="0"/>
                  </a:moveTo>
                  <a:lnTo>
                    <a:pt x="968048" y="0"/>
                  </a:lnTo>
                  <a:lnTo>
                    <a:pt x="968048" y="1314633"/>
                  </a:lnTo>
                  <a:lnTo>
                    <a:pt x="0" y="1314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0" y="360997"/>
              <a:ext cx="2624458" cy="706939"/>
            </a:xfrm>
            <a:prstGeom prst="rect">
              <a:avLst/>
            </a:prstGeom>
          </p:spPr>
          <p:txBody>
            <a:bodyPr anchor="t" rtlCol="false" tIns="0" lIns="0" bIns="0" rIns="0">
              <a:spAutoFit/>
            </a:bodyPr>
            <a:lstStyle/>
            <a:p>
              <a:pPr algn="l">
                <a:lnSpc>
                  <a:spcPts val="3682"/>
                </a:lnSpc>
              </a:pPr>
              <a:r>
                <a:rPr lang="en-US" sz="4046" spc="20">
                  <a:solidFill>
                    <a:srgbClr val="2B2C30"/>
                  </a:solidFill>
                  <a:latin typeface="Playfair Display"/>
                  <a:ea typeface="Playfair Display"/>
                  <a:cs typeface="Playfair Display"/>
                  <a:sym typeface="Playfair Display"/>
                </a:rPr>
                <a:t>Group 7</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grpSp>
        <p:nvGrpSpPr>
          <p:cNvPr name="Group 3" id="3"/>
          <p:cNvGrpSpPr/>
          <p:nvPr/>
        </p:nvGrpSpPr>
        <p:grpSpPr>
          <a:xfrm rot="0">
            <a:off x="1028700" y="2832411"/>
            <a:ext cx="8824332" cy="1669217"/>
            <a:chOff x="0" y="0"/>
            <a:chExt cx="4058845" cy="767774"/>
          </a:xfrm>
        </p:grpSpPr>
        <p:sp>
          <p:nvSpPr>
            <p:cNvPr name="Freeform 4" id="4"/>
            <p:cNvSpPr/>
            <p:nvPr/>
          </p:nvSpPr>
          <p:spPr>
            <a:xfrm flipH="false" flipV="false" rot="0">
              <a:off x="0" y="0"/>
              <a:ext cx="4058845" cy="767774"/>
            </a:xfrm>
            <a:custGeom>
              <a:avLst/>
              <a:gdLst/>
              <a:ahLst/>
              <a:cxnLst/>
              <a:rect r="r" b="b" t="t" l="l"/>
              <a:pathLst>
                <a:path h="767774" w="4058845">
                  <a:moveTo>
                    <a:pt x="0" y="0"/>
                  </a:moveTo>
                  <a:lnTo>
                    <a:pt x="4058845" y="0"/>
                  </a:lnTo>
                  <a:lnTo>
                    <a:pt x="4058845" y="767774"/>
                  </a:lnTo>
                  <a:lnTo>
                    <a:pt x="0" y="767774"/>
                  </a:lnTo>
                  <a:close/>
                </a:path>
              </a:pathLst>
            </a:custGeom>
            <a:solidFill>
              <a:srgbClr val="000000">
                <a:alpha val="0"/>
              </a:srgbClr>
            </a:solidFill>
            <a:ln w="9525" cap="sq">
              <a:solidFill>
                <a:srgbClr val="2B2C30"/>
              </a:solidFill>
              <a:prstDash val="solid"/>
              <a:miter/>
            </a:ln>
          </p:spPr>
        </p:sp>
        <p:sp>
          <p:nvSpPr>
            <p:cNvPr name="TextBox 5" id="5"/>
            <p:cNvSpPr txBox="true"/>
            <p:nvPr/>
          </p:nvSpPr>
          <p:spPr>
            <a:xfrm>
              <a:off x="0" y="-28575"/>
              <a:ext cx="4058845" cy="796349"/>
            </a:xfrm>
            <a:prstGeom prst="rect">
              <a:avLst/>
            </a:prstGeom>
          </p:spPr>
          <p:txBody>
            <a:bodyPr anchor="ctr" rtlCol="false" tIns="68580" lIns="68580" bIns="68580" rIns="68580"/>
            <a:lstStyle/>
            <a:p>
              <a:pPr algn="ctr">
                <a:lnSpc>
                  <a:spcPts val="1889"/>
                </a:lnSpc>
              </a:pPr>
            </a:p>
          </p:txBody>
        </p:sp>
      </p:grpSp>
      <p:grpSp>
        <p:nvGrpSpPr>
          <p:cNvPr name="Group 6" id="6"/>
          <p:cNvGrpSpPr/>
          <p:nvPr/>
        </p:nvGrpSpPr>
        <p:grpSpPr>
          <a:xfrm rot="0">
            <a:off x="1681739" y="2450622"/>
            <a:ext cx="3108620" cy="1849433"/>
            <a:chOff x="0" y="0"/>
            <a:chExt cx="4144827" cy="2465911"/>
          </a:xfrm>
        </p:grpSpPr>
        <p:pic>
          <p:nvPicPr>
            <p:cNvPr name="Picture 7" id="7"/>
            <p:cNvPicPr>
              <a:picLocks noChangeAspect="true"/>
            </p:cNvPicPr>
            <p:nvPr/>
          </p:nvPicPr>
          <p:blipFill>
            <a:blip r:embed="rId2"/>
            <a:srcRect l="0" t="30181" r="0" b="30181"/>
            <a:stretch>
              <a:fillRect/>
            </a:stretch>
          </p:blipFill>
          <p:spPr>
            <a:xfrm flipH="false" flipV="false">
              <a:off x="0" y="0"/>
              <a:ext cx="4144827" cy="2465911"/>
            </a:xfrm>
            <a:prstGeom prst="rect">
              <a:avLst/>
            </a:prstGeom>
          </p:spPr>
        </p:pic>
      </p:grpSp>
      <p:grpSp>
        <p:nvGrpSpPr>
          <p:cNvPr name="Group 8" id="8"/>
          <p:cNvGrpSpPr/>
          <p:nvPr/>
        </p:nvGrpSpPr>
        <p:grpSpPr>
          <a:xfrm rot="0">
            <a:off x="5217457" y="2450622"/>
            <a:ext cx="3339476" cy="1849433"/>
            <a:chOff x="0" y="0"/>
            <a:chExt cx="4452634" cy="2465911"/>
          </a:xfrm>
        </p:grpSpPr>
        <p:pic>
          <p:nvPicPr>
            <p:cNvPr name="Picture 9" id="9"/>
            <p:cNvPicPr>
              <a:picLocks noChangeAspect="true"/>
            </p:cNvPicPr>
            <p:nvPr/>
          </p:nvPicPr>
          <p:blipFill>
            <a:blip r:embed="rId3"/>
            <a:srcRect l="0" t="16876" r="0" b="0"/>
            <a:stretch>
              <a:fillRect/>
            </a:stretch>
          </p:blipFill>
          <p:spPr>
            <a:xfrm flipH="false" flipV="false">
              <a:off x="0" y="0"/>
              <a:ext cx="4452634" cy="2465911"/>
            </a:xfrm>
            <a:prstGeom prst="rect">
              <a:avLst/>
            </a:prstGeom>
          </p:spPr>
        </p:pic>
      </p:grpSp>
      <p:sp>
        <p:nvSpPr>
          <p:cNvPr name="Freeform 10" id="10"/>
          <p:cNvSpPr/>
          <p:nvPr/>
        </p:nvSpPr>
        <p:spPr>
          <a:xfrm flipH="false" flipV="false" rot="0">
            <a:off x="1006871" y="6187275"/>
            <a:ext cx="7550062" cy="2429206"/>
          </a:xfrm>
          <a:custGeom>
            <a:avLst/>
            <a:gdLst/>
            <a:ahLst/>
            <a:cxnLst/>
            <a:rect r="r" b="b" t="t" l="l"/>
            <a:pathLst>
              <a:path h="2429206" w="7550062">
                <a:moveTo>
                  <a:pt x="0" y="0"/>
                </a:moveTo>
                <a:lnTo>
                  <a:pt x="7550062" y="0"/>
                </a:lnTo>
                <a:lnTo>
                  <a:pt x="7550062" y="2429206"/>
                </a:lnTo>
                <a:lnTo>
                  <a:pt x="0" y="2429206"/>
                </a:lnTo>
                <a:lnTo>
                  <a:pt x="0" y="0"/>
                </a:lnTo>
                <a:close/>
              </a:path>
            </a:pathLst>
          </a:custGeom>
          <a:blipFill>
            <a:blip r:embed="rId4"/>
            <a:stretch>
              <a:fillRect l="0" t="0" r="-4635" b="0"/>
            </a:stretch>
          </a:blipFill>
        </p:spPr>
      </p:sp>
      <p:sp>
        <p:nvSpPr>
          <p:cNvPr name="TextBox 11" id="11"/>
          <p:cNvSpPr txBox="true"/>
          <p:nvPr/>
        </p:nvSpPr>
        <p:spPr>
          <a:xfrm rot="0">
            <a:off x="1028700" y="4960963"/>
            <a:ext cx="3761659" cy="354457"/>
          </a:xfrm>
          <a:prstGeom prst="rect">
            <a:avLst/>
          </a:prstGeom>
        </p:spPr>
        <p:txBody>
          <a:bodyPr anchor="t" rtlCol="false" tIns="0" lIns="0" bIns="0" rIns="0">
            <a:spAutoFit/>
          </a:bodyPr>
          <a:lstStyle/>
          <a:p>
            <a:pPr algn="l">
              <a:lnSpc>
                <a:spcPts val="2638"/>
              </a:lnSpc>
            </a:pPr>
            <a:r>
              <a:rPr lang="en-US" sz="2899" i="true" spc="14">
                <a:solidFill>
                  <a:srgbClr val="2B2C30"/>
                </a:solidFill>
                <a:latin typeface="Playfair Display Italics"/>
                <a:ea typeface="Playfair Display Italics"/>
                <a:cs typeface="Playfair Display Italics"/>
                <a:sym typeface="Playfair Display Italics"/>
              </a:rPr>
              <a:t>Struct</a:t>
            </a:r>
          </a:p>
        </p:txBody>
      </p:sp>
      <p:sp>
        <p:nvSpPr>
          <p:cNvPr name="TextBox 12" id="12"/>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DATA STRUCTURES</a:t>
            </a:r>
          </a:p>
        </p:txBody>
      </p:sp>
      <p:sp>
        <p:nvSpPr>
          <p:cNvPr name="TextBox 13" id="13"/>
          <p:cNvSpPr txBox="true"/>
          <p:nvPr/>
        </p:nvSpPr>
        <p:spPr>
          <a:xfrm rot="0">
            <a:off x="1016407" y="5324945"/>
            <a:ext cx="3773952" cy="490855"/>
          </a:xfrm>
          <a:prstGeom prst="rect">
            <a:avLst/>
          </a:prstGeom>
        </p:spPr>
        <p:txBody>
          <a:bodyPr anchor="t" rtlCol="false" tIns="0" lIns="0" bIns="0" rIns="0">
            <a:spAutoFit/>
          </a:bodyPr>
          <a:lstStyle/>
          <a:p>
            <a:pPr algn="l">
              <a:lnSpc>
                <a:spcPts val="3919"/>
              </a:lnSpc>
            </a:pPr>
            <a:r>
              <a:rPr lang="en-US" sz="2799" b="true">
                <a:solidFill>
                  <a:srgbClr val="2B2C30"/>
                </a:solidFill>
                <a:latin typeface="Public Sans Bold"/>
                <a:ea typeface="Public Sans Bold"/>
                <a:cs typeface="Public Sans Bold"/>
                <a:sym typeface="Public Sans Bold"/>
              </a:rPr>
              <a:t>To Capture Fruit Data</a:t>
            </a:r>
          </a:p>
        </p:txBody>
      </p:sp>
      <p:grpSp>
        <p:nvGrpSpPr>
          <p:cNvPr name="Group 14" id="14"/>
          <p:cNvGrpSpPr/>
          <p:nvPr/>
        </p:nvGrpSpPr>
        <p:grpSpPr>
          <a:xfrm rot="0">
            <a:off x="10830864" y="3667019"/>
            <a:ext cx="7457136" cy="5435921"/>
            <a:chOff x="0" y="0"/>
            <a:chExt cx="9942847" cy="7247895"/>
          </a:xfrm>
        </p:grpSpPr>
        <p:sp>
          <p:nvSpPr>
            <p:cNvPr name="TextBox 15" id="15"/>
            <p:cNvSpPr txBox="true"/>
            <p:nvPr/>
          </p:nvSpPr>
          <p:spPr>
            <a:xfrm rot="0">
              <a:off x="0" y="123825"/>
              <a:ext cx="9900246" cy="769500"/>
            </a:xfrm>
            <a:prstGeom prst="rect">
              <a:avLst/>
            </a:prstGeom>
          </p:spPr>
          <p:txBody>
            <a:bodyPr anchor="t" rtlCol="false" tIns="0" lIns="0" bIns="0" rIns="0">
              <a:spAutoFit/>
            </a:bodyPr>
            <a:lstStyle/>
            <a:p>
              <a:pPr algn="l">
                <a:lnSpc>
                  <a:spcPts val="4016"/>
                </a:lnSpc>
              </a:pPr>
              <a:r>
                <a:rPr lang="en-US" sz="4414" i="true" spc="22">
                  <a:solidFill>
                    <a:srgbClr val="2B2C30"/>
                  </a:solidFill>
                  <a:latin typeface="Playfair Display Italics"/>
                  <a:ea typeface="Playfair Display Italics"/>
                  <a:cs typeface="Playfair Display Italics"/>
                  <a:sym typeface="Playfair Display Italics"/>
                </a:rPr>
                <a:t>Fruit Color Mapping</a:t>
              </a:r>
            </a:p>
          </p:txBody>
        </p:sp>
        <p:sp>
          <p:nvSpPr>
            <p:cNvPr name="TextBox 16" id="16"/>
            <p:cNvSpPr txBox="true"/>
            <p:nvPr/>
          </p:nvSpPr>
          <p:spPr>
            <a:xfrm rot="0">
              <a:off x="15235" y="962244"/>
              <a:ext cx="9927613" cy="946576"/>
            </a:xfrm>
            <a:prstGeom prst="rect">
              <a:avLst/>
            </a:prstGeom>
          </p:spPr>
          <p:txBody>
            <a:bodyPr anchor="t" rtlCol="false" tIns="0" lIns="0" bIns="0" rIns="0">
              <a:spAutoFit/>
            </a:bodyPr>
            <a:lstStyle/>
            <a:p>
              <a:pPr algn="l">
                <a:lnSpc>
                  <a:spcPts val="5966"/>
                </a:lnSpc>
              </a:pPr>
              <a:r>
                <a:rPr lang="en-US" sz="4261" b="true">
                  <a:solidFill>
                    <a:srgbClr val="2B2C30"/>
                  </a:solidFill>
                  <a:latin typeface="Public Sans Bold"/>
                  <a:ea typeface="Public Sans Bold"/>
                  <a:cs typeface="Public Sans Bold"/>
                  <a:sym typeface="Public Sans Bold"/>
                </a:rPr>
                <a:t>RGB</a:t>
              </a:r>
            </a:p>
          </p:txBody>
        </p:sp>
        <p:sp>
          <p:nvSpPr>
            <p:cNvPr name="TextBox 17" id="17"/>
            <p:cNvSpPr txBox="true"/>
            <p:nvPr/>
          </p:nvSpPr>
          <p:spPr>
            <a:xfrm rot="0">
              <a:off x="15235" y="2180287"/>
              <a:ext cx="9927613" cy="5067607"/>
            </a:xfrm>
            <a:prstGeom prst="rect">
              <a:avLst/>
            </a:prstGeom>
          </p:spPr>
          <p:txBody>
            <a:bodyPr anchor="t" rtlCol="false" tIns="0" lIns="0" bIns="0" rIns="0">
              <a:spAutoFit/>
            </a:bodyPr>
            <a:lstStyle/>
            <a:p>
              <a:pPr algn="l">
                <a:lnSpc>
                  <a:spcPts val="3835"/>
                </a:lnSpc>
              </a:pPr>
            </a:p>
            <a:p>
              <a:pPr algn="l" marL="591512" indent="-295756" lvl="1">
                <a:lnSpc>
                  <a:spcPts val="3835"/>
                </a:lnSpc>
                <a:buFont typeface="Arial"/>
                <a:buChar char="•"/>
              </a:pPr>
              <a:r>
                <a:rPr lang="en-US" sz="2739">
                  <a:solidFill>
                    <a:srgbClr val="2B2C30"/>
                  </a:solidFill>
                  <a:latin typeface="Public Sans"/>
                  <a:ea typeface="Public Sans"/>
                  <a:cs typeface="Public Sans"/>
                  <a:sym typeface="Public Sans"/>
                </a:rPr>
                <a:t>Avocado: Dark green {0.34, 0.51, 0.01}</a:t>
              </a:r>
            </a:p>
            <a:p>
              <a:pPr algn="l" marL="591512" indent="-295756" lvl="1">
                <a:lnSpc>
                  <a:spcPts val="3835"/>
                </a:lnSpc>
                <a:buFont typeface="Arial"/>
                <a:buChar char="•"/>
              </a:pPr>
              <a:r>
                <a:rPr lang="en-US" sz="2739">
                  <a:solidFill>
                    <a:srgbClr val="2B2C30"/>
                  </a:solidFill>
                  <a:latin typeface="Public Sans"/>
                  <a:ea typeface="Public Sans"/>
                  <a:cs typeface="Public Sans"/>
                  <a:sym typeface="Public Sans"/>
                </a:rPr>
                <a:t>Orange: Orange {1.00, 0.65, 0.00}</a:t>
              </a:r>
            </a:p>
            <a:p>
              <a:pPr algn="l" marL="591512" indent="-295756" lvl="1">
                <a:lnSpc>
                  <a:spcPts val="3835"/>
                </a:lnSpc>
                <a:buFont typeface="Arial"/>
                <a:buChar char="•"/>
              </a:pPr>
              <a:r>
                <a:rPr lang="en-US" sz="2739">
                  <a:solidFill>
                    <a:srgbClr val="2B2C30"/>
                  </a:solidFill>
                  <a:latin typeface="Public Sans"/>
                  <a:ea typeface="Public Sans"/>
                  <a:cs typeface="Public Sans"/>
                  <a:sym typeface="Public Sans"/>
                </a:rPr>
                <a:t>Banana: Yellow {0.89, 0.81, 0.34}</a:t>
              </a:r>
            </a:p>
            <a:p>
              <a:pPr algn="l" marL="591512" indent="-295756" lvl="1">
                <a:lnSpc>
                  <a:spcPts val="3835"/>
                </a:lnSpc>
                <a:buFont typeface="Arial"/>
                <a:buChar char="•"/>
              </a:pPr>
              <a:r>
                <a:rPr lang="en-US" sz="2739">
                  <a:solidFill>
                    <a:srgbClr val="2B2C30"/>
                  </a:solidFill>
                  <a:latin typeface="Public Sans"/>
                  <a:ea typeface="Public Sans"/>
                  <a:cs typeface="Public Sans"/>
                  <a:sym typeface="Public Sans"/>
                </a:rPr>
                <a:t>Kiwifruit: Kiwi green {0.62, 0.89, 0.31}</a:t>
              </a:r>
            </a:p>
            <a:p>
              <a:pPr algn="l" marL="591512" indent="-295756" lvl="1">
                <a:lnSpc>
                  <a:spcPts val="3835"/>
                </a:lnSpc>
                <a:buFont typeface="Arial"/>
                <a:buChar char="•"/>
              </a:pPr>
              <a:r>
                <a:rPr lang="en-US" sz="2739">
                  <a:solidFill>
                    <a:srgbClr val="2B2C30"/>
                  </a:solidFill>
                  <a:latin typeface="Public Sans"/>
                  <a:ea typeface="Public Sans"/>
                  <a:cs typeface="Public Sans"/>
                  <a:sym typeface="Public Sans"/>
                </a:rPr>
                <a:t>Mangos: Mango orange {1.00, 0.78, 0.25}</a:t>
              </a:r>
            </a:p>
            <a:p>
              <a:pPr algn="l" marL="591512" indent="-295756" lvl="1">
                <a:lnSpc>
                  <a:spcPts val="3835"/>
                </a:lnSpc>
                <a:buFont typeface="Arial"/>
                <a:buChar char="•"/>
              </a:pPr>
              <a:r>
                <a:rPr lang="en-US" sz="2739">
                  <a:solidFill>
                    <a:srgbClr val="2B2C30"/>
                  </a:solidFill>
                  <a:latin typeface="Public Sans"/>
                  <a:ea typeface="Public Sans"/>
                  <a:cs typeface="Public Sans"/>
                  <a:sym typeface="Public Sans"/>
                </a:rPr>
                <a:t>Grapes: Purple {0.50, 0.19, 0.58}</a:t>
              </a:r>
            </a:p>
            <a:p>
              <a:pPr algn="l">
                <a:lnSpc>
                  <a:spcPts val="3835"/>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grpSp>
        <p:nvGrpSpPr>
          <p:cNvPr name="Group 3" id="3"/>
          <p:cNvGrpSpPr/>
          <p:nvPr/>
        </p:nvGrpSpPr>
        <p:grpSpPr>
          <a:xfrm rot="0">
            <a:off x="1028700" y="2832411"/>
            <a:ext cx="8824332" cy="1669217"/>
            <a:chOff x="0" y="0"/>
            <a:chExt cx="4058845" cy="767774"/>
          </a:xfrm>
        </p:grpSpPr>
        <p:sp>
          <p:nvSpPr>
            <p:cNvPr name="Freeform 4" id="4"/>
            <p:cNvSpPr/>
            <p:nvPr/>
          </p:nvSpPr>
          <p:spPr>
            <a:xfrm flipH="false" flipV="false" rot="0">
              <a:off x="0" y="0"/>
              <a:ext cx="4058845" cy="767774"/>
            </a:xfrm>
            <a:custGeom>
              <a:avLst/>
              <a:gdLst/>
              <a:ahLst/>
              <a:cxnLst/>
              <a:rect r="r" b="b" t="t" l="l"/>
              <a:pathLst>
                <a:path h="767774" w="4058845">
                  <a:moveTo>
                    <a:pt x="0" y="0"/>
                  </a:moveTo>
                  <a:lnTo>
                    <a:pt x="4058845" y="0"/>
                  </a:lnTo>
                  <a:lnTo>
                    <a:pt x="4058845" y="767774"/>
                  </a:lnTo>
                  <a:lnTo>
                    <a:pt x="0" y="767774"/>
                  </a:lnTo>
                  <a:close/>
                </a:path>
              </a:pathLst>
            </a:custGeom>
            <a:solidFill>
              <a:srgbClr val="000000">
                <a:alpha val="0"/>
              </a:srgbClr>
            </a:solidFill>
            <a:ln w="9525" cap="sq">
              <a:solidFill>
                <a:srgbClr val="2B2C30"/>
              </a:solidFill>
              <a:prstDash val="solid"/>
              <a:miter/>
            </a:ln>
          </p:spPr>
        </p:sp>
        <p:sp>
          <p:nvSpPr>
            <p:cNvPr name="TextBox 5" id="5"/>
            <p:cNvSpPr txBox="true"/>
            <p:nvPr/>
          </p:nvSpPr>
          <p:spPr>
            <a:xfrm>
              <a:off x="0" y="-28575"/>
              <a:ext cx="4058845" cy="796349"/>
            </a:xfrm>
            <a:prstGeom prst="rect">
              <a:avLst/>
            </a:prstGeom>
          </p:spPr>
          <p:txBody>
            <a:bodyPr anchor="ctr" rtlCol="false" tIns="68580" lIns="68580" bIns="68580" rIns="68580"/>
            <a:lstStyle/>
            <a:p>
              <a:pPr algn="ctr">
                <a:lnSpc>
                  <a:spcPts val="1889"/>
                </a:lnSpc>
              </a:pPr>
            </a:p>
          </p:txBody>
        </p:sp>
      </p:grpSp>
      <p:grpSp>
        <p:nvGrpSpPr>
          <p:cNvPr name="Group 6" id="6"/>
          <p:cNvGrpSpPr/>
          <p:nvPr/>
        </p:nvGrpSpPr>
        <p:grpSpPr>
          <a:xfrm rot="0">
            <a:off x="1681739" y="2450622"/>
            <a:ext cx="3108620" cy="1849433"/>
            <a:chOff x="0" y="0"/>
            <a:chExt cx="4144827" cy="2465911"/>
          </a:xfrm>
        </p:grpSpPr>
        <p:pic>
          <p:nvPicPr>
            <p:cNvPr name="Picture 7" id="7"/>
            <p:cNvPicPr>
              <a:picLocks noChangeAspect="true"/>
            </p:cNvPicPr>
            <p:nvPr/>
          </p:nvPicPr>
          <p:blipFill>
            <a:blip r:embed="rId2"/>
            <a:srcRect l="0" t="30181" r="0" b="30181"/>
            <a:stretch>
              <a:fillRect/>
            </a:stretch>
          </p:blipFill>
          <p:spPr>
            <a:xfrm flipH="false" flipV="false">
              <a:off x="0" y="0"/>
              <a:ext cx="4144827" cy="2465911"/>
            </a:xfrm>
            <a:prstGeom prst="rect">
              <a:avLst/>
            </a:prstGeom>
          </p:spPr>
        </p:pic>
      </p:grpSp>
      <p:grpSp>
        <p:nvGrpSpPr>
          <p:cNvPr name="Group 8" id="8"/>
          <p:cNvGrpSpPr/>
          <p:nvPr/>
        </p:nvGrpSpPr>
        <p:grpSpPr>
          <a:xfrm rot="0">
            <a:off x="5217457" y="2450622"/>
            <a:ext cx="3339476" cy="1849433"/>
            <a:chOff x="0" y="0"/>
            <a:chExt cx="4452634" cy="2465911"/>
          </a:xfrm>
        </p:grpSpPr>
        <p:pic>
          <p:nvPicPr>
            <p:cNvPr name="Picture 9" id="9"/>
            <p:cNvPicPr>
              <a:picLocks noChangeAspect="true"/>
            </p:cNvPicPr>
            <p:nvPr/>
          </p:nvPicPr>
          <p:blipFill>
            <a:blip r:embed="rId3"/>
            <a:srcRect l="0" t="16876" r="0" b="0"/>
            <a:stretch>
              <a:fillRect/>
            </a:stretch>
          </p:blipFill>
          <p:spPr>
            <a:xfrm flipH="false" flipV="false">
              <a:off x="0" y="0"/>
              <a:ext cx="4452634" cy="2465911"/>
            </a:xfrm>
            <a:prstGeom prst="rect">
              <a:avLst/>
            </a:prstGeom>
          </p:spPr>
        </p:pic>
      </p:grpSp>
      <p:sp>
        <p:nvSpPr>
          <p:cNvPr name="Freeform 10" id="10"/>
          <p:cNvSpPr/>
          <p:nvPr/>
        </p:nvSpPr>
        <p:spPr>
          <a:xfrm flipH="false" flipV="false" rot="0">
            <a:off x="1028695" y="5960984"/>
            <a:ext cx="13086905" cy="3677448"/>
          </a:xfrm>
          <a:custGeom>
            <a:avLst/>
            <a:gdLst/>
            <a:ahLst/>
            <a:cxnLst/>
            <a:rect r="r" b="b" t="t" l="l"/>
            <a:pathLst>
              <a:path h="3677448" w="13086905">
                <a:moveTo>
                  <a:pt x="0" y="0"/>
                </a:moveTo>
                <a:lnTo>
                  <a:pt x="13086905" y="0"/>
                </a:lnTo>
                <a:lnTo>
                  <a:pt x="13086905" y="3677448"/>
                </a:lnTo>
                <a:lnTo>
                  <a:pt x="0" y="3677448"/>
                </a:lnTo>
                <a:lnTo>
                  <a:pt x="0" y="0"/>
                </a:lnTo>
                <a:close/>
              </a:path>
            </a:pathLst>
          </a:custGeom>
          <a:blipFill>
            <a:blip r:embed="rId4"/>
            <a:stretch>
              <a:fillRect l="0" t="-10664" r="0" b="-10664"/>
            </a:stretch>
          </a:blipFill>
        </p:spPr>
      </p:sp>
      <p:sp>
        <p:nvSpPr>
          <p:cNvPr name="TextBox 11" id="11"/>
          <p:cNvSpPr txBox="true"/>
          <p:nvPr/>
        </p:nvSpPr>
        <p:spPr>
          <a:xfrm rot="0">
            <a:off x="10281657" y="4147171"/>
            <a:ext cx="3761659" cy="354457"/>
          </a:xfrm>
          <a:prstGeom prst="rect">
            <a:avLst/>
          </a:prstGeom>
        </p:spPr>
        <p:txBody>
          <a:bodyPr anchor="t" rtlCol="false" tIns="0" lIns="0" bIns="0" rIns="0">
            <a:spAutoFit/>
          </a:bodyPr>
          <a:lstStyle/>
          <a:p>
            <a:pPr algn="l">
              <a:lnSpc>
                <a:spcPts val="2638"/>
              </a:lnSpc>
            </a:pPr>
            <a:r>
              <a:rPr lang="en-US" sz="2899" i="true" spc="14">
                <a:solidFill>
                  <a:srgbClr val="2B2C30"/>
                </a:solidFill>
                <a:latin typeface="Playfair Display Italics"/>
                <a:ea typeface="Playfair Display Italics"/>
                <a:cs typeface="Playfair Display Italics"/>
                <a:sym typeface="Playfair Display Italics"/>
              </a:rPr>
              <a:t>Initialization &amp; Setup</a:t>
            </a:r>
          </a:p>
        </p:txBody>
      </p:sp>
      <p:sp>
        <p:nvSpPr>
          <p:cNvPr name="TextBox 12" id="12"/>
          <p:cNvSpPr txBox="true"/>
          <p:nvPr/>
        </p:nvSpPr>
        <p:spPr>
          <a:xfrm rot="0">
            <a:off x="1028700"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OPENGL - PART 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DAGkJE5nCik</dc:identifier>
  <dcterms:modified xsi:type="dcterms:W3CDTF">2011-08-01T06:04:30Z</dcterms:modified>
  <cp:revision>1</cp:revision>
  <dc:title>OpenGL-Fruit-Bars-Slides</dc:title>
</cp:coreProperties>
</file>