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7" r:id="rId4"/>
    <p:sldId id="269" r:id="rId5"/>
    <p:sldId id="270" r:id="rId6"/>
    <p:sldId id="271" r:id="rId7"/>
    <p:sldId id="272" r:id="rId8"/>
    <p:sldId id="273" r:id="rId9"/>
    <p:sldId id="279" r:id="rId10"/>
    <p:sldId id="280" r:id="rId11"/>
    <p:sldId id="281" r:id="rId12"/>
    <p:sldId id="288" r:id="rId13"/>
    <p:sldId id="282" r:id="rId14"/>
    <p:sldId id="315" r:id="rId15"/>
    <p:sldId id="316" r:id="rId16"/>
    <p:sldId id="317" r:id="rId17"/>
    <p:sldId id="319" r:id="rId18"/>
    <p:sldId id="314" r:id="rId19"/>
    <p:sldId id="284" r:id="rId20"/>
    <p:sldId id="285" r:id="rId21"/>
    <p:sldId id="286" r:id="rId22"/>
    <p:sldId id="287" r:id="rId23"/>
    <p:sldId id="274" r:id="rId24"/>
    <p:sldId id="278" r:id="rId25"/>
    <p:sldId id="275" r:id="rId26"/>
    <p:sldId id="276" r:id="rId27"/>
    <p:sldId id="277" r:id="rId28"/>
    <p:sldId id="289" r:id="rId29"/>
    <p:sldId id="290"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2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3" d="100"/>
          <a:sy n="63" d="100"/>
        </p:scale>
        <p:origin x="-138"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7A5E8-114A-4637-931C-536697A6948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E58BA23-B75A-419F-AB44-4957ED5F3BB4}">
      <dgm:prSet phldrT="[Text]"/>
      <dgm:spPr/>
      <dgm:t>
        <a:bodyPr/>
        <a:lstStyle/>
        <a:p>
          <a:r>
            <a:rPr lang="en-US" dirty="0" smtClean="0"/>
            <a:t>1.</a:t>
          </a:r>
          <a:endParaRPr lang="en-US" dirty="0"/>
        </a:p>
      </dgm:t>
    </dgm:pt>
    <dgm:pt modelId="{185B1577-AD9F-4431-8C6E-F1BA6962F41A}" type="parTrans" cxnId="{F5975B46-C8A9-4EB5-B16B-02D4B1AA7559}">
      <dgm:prSet/>
      <dgm:spPr/>
      <dgm:t>
        <a:bodyPr/>
        <a:lstStyle/>
        <a:p>
          <a:endParaRPr lang="en-US"/>
        </a:p>
      </dgm:t>
    </dgm:pt>
    <dgm:pt modelId="{DA844283-3309-4E65-80F2-4F5EDAE558BA}" type="sibTrans" cxnId="{F5975B46-C8A9-4EB5-B16B-02D4B1AA7559}">
      <dgm:prSet/>
      <dgm:spPr/>
      <dgm:t>
        <a:bodyPr/>
        <a:lstStyle/>
        <a:p>
          <a:endParaRPr lang="en-US"/>
        </a:p>
      </dgm:t>
    </dgm:pt>
    <dgm:pt modelId="{AFF400A8-E71F-4504-8288-6429D8D3DA83}">
      <dgm:prSet phldrT="[Text]"/>
      <dgm:spPr/>
      <dgm:t>
        <a:bodyPr/>
        <a:lstStyle/>
        <a:p>
          <a:r>
            <a:rPr lang="en-US" dirty="0" smtClean="0"/>
            <a:t>Model Waterfall</a:t>
          </a:r>
          <a:endParaRPr lang="en-US" dirty="0"/>
        </a:p>
      </dgm:t>
    </dgm:pt>
    <dgm:pt modelId="{9F9F4D3A-F529-4411-88F3-087E43F8CAD3}" type="parTrans" cxnId="{DD4048DC-4E93-4CC0-9E02-3073D27DBF53}">
      <dgm:prSet/>
      <dgm:spPr/>
      <dgm:t>
        <a:bodyPr/>
        <a:lstStyle/>
        <a:p>
          <a:endParaRPr lang="en-US"/>
        </a:p>
      </dgm:t>
    </dgm:pt>
    <dgm:pt modelId="{4C41BA2F-5F67-4981-8587-CDF6761C2956}" type="sibTrans" cxnId="{DD4048DC-4E93-4CC0-9E02-3073D27DBF53}">
      <dgm:prSet/>
      <dgm:spPr/>
      <dgm:t>
        <a:bodyPr/>
        <a:lstStyle/>
        <a:p>
          <a:endParaRPr lang="en-US"/>
        </a:p>
      </dgm:t>
    </dgm:pt>
    <dgm:pt modelId="{88E51BBB-E064-4E6D-B922-311071EF1493}">
      <dgm:prSet phldrT="[Text]"/>
      <dgm:spPr/>
      <dgm:t>
        <a:bodyPr/>
        <a:lstStyle/>
        <a:p>
          <a:r>
            <a:rPr lang="en-US" dirty="0" smtClean="0"/>
            <a:t>2.</a:t>
          </a:r>
          <a:endParaRPr lang="en-US" dirty="0"/>
        </a:p>
      </dgm:t>
    </dgm:pt>
    <dgm:pt modelId="{F129B52E-4408-4A11-BA71-35FDA56690A0}" type="parTrans" cxnId="{3EB752E1-9DBE-474D-B68C-0E4AC4CD4822}">
      <dgm:prSet/>
      <dgm:spPr/>
      <dgm:t>
        <a:bodyPr/>
        <a:lstStyle/>
        <a:p>
          <a:endParaRPr lang="en-US"/>
        </a:p>
      </dgm:t>
    </dgm:pt>
    <dgm:pt modelId="{4D062E71-1B6B-4FAB-A16B-68A61C26BBAD}" type="sibTrans" cxnId="{3EB752E1-9DBE-474D-B68C-0E4AC4CD4822}">
      <dgm:prSet/>
      <dgm:spPr/>
      <dgm:t>
        <a:bodyPr/>
        <a:lstStyle/>
        <a:p>
          <a:endParaRPr lang="en-US"/>
        </a:p>
      </dgm:t>
    </dgm:pt>
    <dgm:pt modelId="{62F44687-EDE5-43E4-B26F-82A97C63EA1F}">
      <dgm:prSet phldrT="[Text]"/>
      <dgm:spPr/>
      <dgm:t>
        <a:bodyPr/>
        <a:lstStyle/>
        <a:p>
          <a:r>
            <a:rPr lang="en-US" dirty="0" smtClean="0"/>
            <a:t>Model Prototype</a:t>
          </a:r>
          <a:endParaRPr lang="en-US" dirty="0"/>
        </a:p>
      </dgm:t>
    </dgm:pt>
    <dgm:pt modelId="{F13786FF-04C4-45BC-AC60-9AEA11EF09B8}" type="parTrans" cxnId="{CECCD3F2-1D02-439C-98EC-6B1D5C24E699}">
      <dgm:prSet/>
      <dgm:spPr/>
      <dgm:t>
        <a:bodyPr/>
        <a:lstStyle/>
        <a:p>
          <a:endParaRPr lang="en-US"/>
        </a:p>
      </dgm:t>
    </dgm:pt>
    <dgm:pt modelId="{1A1AD6B6-22F7-4678-A1AC-AB1EAF219FA8}" type="sibTrans" cxnId="{CECCD3F2-1D02-439C-98EC-6B1D5C24E699}">
      <dgm:prSet/>
      <dgm:spPr/>
      <dgm:t>
        <a:bodyPr/>
        <a:lstStyle/>
        <a:p>
          <a:endParaRPr lang="en-US"/>
        </a:p>
      </dgm:t>
    </dgm:pt>
    <dgm:pt modelId="{13F79936-5483-43B4-9BD9-A6851A9C40DA}">
      <dgm:prSet phldrT="[Text]"/>
      <dgm:spPr/>
      <dgm:t>
        <a:bodyPr/>
        <a:lstStyle/>
        <a:p>
          <a:r>
            <a:rPr lang="en-US" smtClean="0"/>
            <a:t>3.</a:t>
          </a:r>
          <a:endParaRPr lang="en-US" dirty="0"/>
        </a:p>
      </dgm:t>
    </dgm:pt>
    <dgm:pt modelId="{76CDE0F0-25E0-493B-9A76-C15EF82F26B3}" type="parTrans" cxnId="{80D80B82-CC4B-43A0-8879-B137E058FF37}">
      <dgm:prSet/>
      <dgm:spPr/>
      <dgm:t>
        <a:bodyPr/>
        <a:lstStyle/>
        <a:p>
          <a:endParaRPr lang="en-US"/>
        </a:p>
      </dgm:t>
    </dgm:pt>
    <dgm:pt modelId="{6EEA903A-1028-455A-A0FD-F033B2F0E794}" type="sibTrans" cxnId="{80D80B82-CC4B-43A0-8879-B137E058FF37}">
      <dgm:prSet/>
      <dgm:spPr/>
      <dgm:t>
        <a:bodyPr/>
        <a:lstStyle/>
        <a:p>
          <a:endParaRPr lang="en-US"/>
        </a:p>
      </dgm:t>
    </dgm:pt>
    <dgm:pt modelId="{3DEF183D-11F4-4707-BB62-2533D933E1FE}">
      <dgm:prSet phldrT="[Text]"/>
      <dgm:spPr/>
      <dgm:t>
        <a:bodyPr/>
        <a:lstStyle/>
        <a:p>
          <a:r>
            <a:rPr lang="en-US" dirty="0" smtClean="0"/>
            <a:t>Model Rapid Application Development (RAD)</a:t>
          </a:r>
          <a:endParaRPr lang="en-US" dirty="0"/>
        </a:p>
      </dgm:t>
    </dgm:pt>
    <dgm:pt modelId="{E04E9CDD-C26D-4977-82E4-F6D421BE73B3}" type="parTrans" cxnId="{10E4E5BA-8AD7-40C1-AFD7-59F70D15E644}">
      <dgm:prSet/>
      <dgm:spPr/>
      <dgm:t>
        <a:bodyPr/>
        <a:lstStyle/>
        <a:p>
          <a:endParaRPr lang="en-US"/>
        </a:p>
      </dgm:t>
    </dgm:pt>
    <dgm:pt modelId="{7B39349E-2619-4476-B898-21A081FAF79B}" type="sibTrans" cxnId="{10E4E5BA-8AD7-40C1-AFD7-59F70D15E644}">
      <dgm:prSet/>
      <dgm:spPr/>
      <dgm:t>
        <a:bodyPr/>
        <a:lstStyle/>
        <a:p>
          <a:endParaRPr lang="en-US"/>
        </a:p>
      </dgm:t>
    </dgm:pt>
    <dgm:pt modelId="{D890278F-B6CB-468A-B3A8-8E01A0483771}">
      <dgm:prSet phldrT="[Text]"/>
      <dgm:spPr/>
      <dgm:t>
        <a:bodyPr/>
        <a:lstStyle/>
        <a:p>
          <a:r>
            <a:rPr lang="en-US" dirty="0" smtClean="0"/>
            <a:t>4. </a:t>
          </a:r>
          <a:endParaRPr lang="en-US" dirty="0"/>
        </a:p>
      </dgm:t>
    </dgm:pt>
    <dgm:pt modelId="{11CD2840-FDA5-4314-B1D6-476990738922}" type="parTrans" cxnId="{EB8847E9-996D-4DFF-A851-052075443A06}">
      <dgm:prSet/>
      <dgm:spPr/>
      <dgm:t>
        <a:bodyPr/>
        <a:lstStyle/>
        <a:p>
          <a:endParaRPr lang="en-US"/>
        </a:p>
      </dgm:t>
    </dgm:pt>
    <dgm:pt modelId="{2108C4B6-E002-4BD8-B27A-8274D9D2024F}" type="sibTrans" cxnId="{EB8847E9-996D-4DFF-A851-052075443A06}">
      <dgm:prSet/>
      <dgm:spPr/>
      <dgm:t>
        <a:bodyPr/>
        <a:lstStyle/>
        <a:p>
          <a:endParaRPr lang="en-US"/>
        </a:p>
      </dgm:t>
    </dgm:pt>
    <dgm:pt modelId="{DA43710D-DCD3-40C2-88E9-934B30403204}">
      <dgm:prSet phldrT="[Text]"/>
      <dgm:spPr/>
      <dgm:t>
        <a:bodyPr/>
        <a:lstStyle/>
        <a:p>
          <a:r>
            <a:rPr lang="en-US" dirty="0" smtClean="0"/>
            <a:t>Model Spiral</a:t>
          </a:r>
          <a:endParaRPr lang="en-US" dirty="0"/>
        </a:p>
      </dgm:t>
    </dgm:pt>
    <dgm:pt modelId="{BFA6804F-4FDA-478C-9D0C-FB0BFE00C7E8}" type="parTrans" cxnId="{DEFC976F-79DE-4463-BF39-8F688E62D955}">
      <dgm:prSet/>
      <dgm:spPr/>
      <dgm:t>
        <a:bodyPr/>
        <a:lstStyle/>
        <a:p>
          <a:endParaRPr lang="en-US"/>
        </a:p>
      </dgm:t>
    </dgm:pt>
    <dgm:pt modelId="{6269A5C6-E029-459A-A153-51D92CBEEC60}" type="sibTrans" cxnId="{DEFC976F-79DE-4463-BF39-8F688E62D955}">
      <dgm:prSet/>
      <dgm:spPr/>
      <dgm:t>
        <a:bodyPr/>
        <a:lstStyle/>
        <a:p>
          <a:endParaRPr lang="en-US"/>
        </a:p>
      </dgm:t>
    </dgm:pt>
    <dgm:pt modelId="{466134F8-C93E-41CE-971E-4A46D5D295E4}" type="pres">
      <dgm:prSet presAssocID="{CF97A5E8-114A-4637-931C-536697A69480}" presName="linearFlow" presStyleCnt="0">
        <dgm:presLayoutVars>
          <dgm:dir/>
          <dgm:animLvl val="lvl"/>
          <dgm:resizeHandles val="exact"/>
        </dgm:presLayoutVars>
      </dgm:prSet>
      <dgm:spPr/>
      <dgm:t>
        <a:bodyPr/>
        <a:lstStyle/>
        <a:p>
          <a:endParaRPr lang="en-US"/>
        </a:p>
      </dgm:t>
    </dgm:pt>
    <dgm:pt modelId="{08F3D3C7-13A9-4C64-B76A-EBECF65F67B4}" type="pres">
      <dgm:prSet presAssocID="{2E58BA23-B75A-419F-AB44-4957ED5F3BB4}" presName="composite" presStyleCnt="0"/>
      <dgm:spPr/>
    </dgm:pt>
    <dgm:pt modelId="{D14391DC-ABE5-40A2-AC33-E7C0A82A977F}" type="pres">
      <dgm:prSet presAssocID="{2E58BA23-B75A-419F-AB44-4957ED5F3BB4}" presName="parentText" presStyleLbl="alignNode1" presStyleIdx="0" presStyleCnt="4">
        <dgm:presLayoutVars>
          <dgm:chMax val="1"/>
          <dgm:bulletEnabled val="1"/>
        </dgm:presLayoutVars>
      </dgm:prSet>
      <dgm:spPr/>
      <dgm:t>
        <a:bodyPr/>
        <a:lstStyle/>
        <a:p>
          <a:endParaRPr lang="en-US"/>
        </a:p>
      </dgm:t>
    </dgm:pt>
    <dgm:pt modelId="{C8B21377-A9B9-4FE6-8B4E-F1ABA45A8B65}" type="pres">
      <dgm:prSet presAssocID="{2E58BA23-B75A-419F-AB44-4957ED5F3BB4}" presName="descendantText" presStyleLbl="alignAcc1" presStyleIdx="0" presStyleCnt="4">
        <dgm:presLayoutVars>
          <dgm:bulletEnabled val="1"/>
        </dgm:presLayoutVars>
      </dgm:prSet>
      <dgm:spPr/>
      <dgm:t>
        <a:bodyPr/>
        <a:lstStyle/>
        <a:p>
          <a:endParaRPr lang="en-US"/>
        </a:p>
      </dgm:t>
    </dgm:pt>
    <dgm:pt modelId="{1E3C8C64-BC83-4DCF-8C66-1A67D0D166AF}" type="pres">
      <dgm:prSet presAssocID="{DA844283-3309-4E65-80F2-4F5EDAE558BA}" presName="sp" presStyleCnt="0"/>
      <dgm:spPr/>
    </dgm:pt>
    <dgm:pt modelId="{CF9D60AB-16F5-4110-A356-2C6C30592145}" type="pres">
      <dgm:prSet presAssocID="{88E51BBB-E064-4E6D-B922-311071EF1493}" presName="composite" presStyleCnt="0"/>
      <dgm:spPr/>
    </dgm:pt>
    <dgm:pt modelId="{CD8424F6-7626-423C-A6BD-62BF4C3E417D}" type="pres">
      <dgm:prSet presAssocID="{88E51BBB-E064-4E6D-B922-311071EF1493}" presName="parentText" presStyleLbl="alignNode1" presStyleIdx="1" presStyleCnt="4">
        <dgm:presLayoutVars>
          <dgm:chMax val="1"/>
          <dgm:bulletEnabled val="1"/>
        </dgm:presLayoutVars>
      </dgm:prSet>
      <dgm:spPr/>
      <dgm:t>
        <a:bodyPr/>
        <a:lstStyle/>
        <a:p>
          <a:endParaRPr lang="en-US"/>
        </a:p>
      </dgm:t>
    </dgm:pt>
    <dgm:pt modelId="{42E8CE07-DB5C-4933-B7AD-B3FC544A8532}" type="pres">
      <dgm:prSet presAssocID="{88E51BBB-E064-4E6D-B922-311071EF1493}" presName="descendantText" presStyleLbl="alignAcc1" presStyleIdx="1" presStyleCnt="4">
        <dgm:presLayoutVars>
          <dgm:bulletEnabled val="1"/>
        </dgm:presLayoutVars>
      </dgm:prSet>
      <dgm:spPr/>
      <dgm:t>
        <a:bodyPr/>
        <a:lstStyle/>
        <a:p>
          <a:endParaRPr lang="en-US"/>
        </a:p>
      </dgm:t>
    </dgm:pt>
    <dgm:pt modelId="{A2874A87-D7E6-4FC9-A096-6F01B65450CC}" type="pres">
      <dgm:prSet presAssocID="{4D062E71-1B6B-4FAB-A16B-68A61C26BBAD}" presName="sp" presStyleCnt="0"/>
      <dgm:spPr/>
    </dgm:pt>
    <dgm:pt modelId="{E46EB38B-197A-43E9-A31E-88C361F342F8}" type="pres">
      <dgm:prSet presAssocID="{13F79936-5483-43B4-9BD9-A6851A9C40DA}" presName="composite" presStyleCnt="0"/>
      <dgm:spPr/>
    </dgm:pt>
    <dgm:pt modelId="{3EDC8949-F963-4495-BFFD-64C7956DABD6}" type="pres">
      <dgm:prSet presAssocID="{13F79936-5483-43B4-9BD9-A6851A9C40DA}" presName="parentText" presStyleLbl="alignNode1" presStyleIdx="2" presStyleCnt="4">
        <dgm:presLayoutVars>
          <dgm:chMax val="1"/>
          <dgm:bulletEnabled val="1"/>
        </dgm:presLayoutVars>
      </dgm:prSet>
      <dgm:spPr/>
      <dgm:t>
        <a:bodyPr/>
        <a:lstStyle/>
        <a:p>
          <a:endParaRPr lang="en-US"/>
        </a:p>
      </dgm:t>
    </dgm:pt>
    <dgm:pt modelId="{13616A12-83EF-4C0D-948E-86E520AB5195}" type="pres">
      <dgm:prSet presAssocID="{13F79936-5483-43B4-9BD9-A6851A9C40DA}" presName="descendantText" presStyleLbl="alignAcc1" presStyleIdx="2" presStyleCnt="4">
        <dgm:presLayoutVars>
          <dgm:bulletEnabled val="1"/>
        </dgm:presLayoutVars>
      </dgm:prSet>
      <dgm:spPr/>
      <dgm:t>
        <a:bodyPr/>
        <a:lstStyle/>
        <a:p>
          <a:endParaRPr lang="en-US"/>
        </a:p>
      </dgm:t>
    </dgm:pt>
    <dgm:pt modelId="{F7EA36DA-7374-4EB4-9212-B098D4A435A5}" type="pres">
      <dgm:prSet presAssocID="{6EEA903A-1028-455A-A0FD-F033B2F0E794}" presName="sp" presStyleCnt="0"/>
      <dgm:spPr/>
    </dgm:pt>
    <dgm:pt modelId="{118DB678-5C44-4E08-B9E1-7BD7293917BE}" type="pres">
      <dgm:prSet presAssocID="{D890278F-B6CB-468A-B3A8-8E01A0483771}" presName="composite" presStyleCnt="0"/>
      <dgm:spPr/>
    </dgm:pt>
    <dgm:pt modelId="{6A641A0A-2BC8-46E7-A549-CC7A8390AF33}" type="pres">
      <dgm:prSet presAssocID="{D890278F-B6CB-468A-B3A8-8E01A0483771}" presName="parentText" presStyleLbl="alignNode1" presStyleIdx="3" presStyleCnt="4">
        <dgm:presLayoutVars>
          <dgm:chMax val="1"/>
          <dgm:bulletEnabled val="1"/>
        </dgm:presLayoutVars>
      </dgm:prSet>
      <dgm:spPr/>
      <dgm:t>
        <a:bodyPr/>
        <a:lstStyle/>
        <a:p>
          <a:endParaRPr lang="en-US"/>
        </a:p>
      </dgm:t>
    </dgm:pt>
    <dgm:pt modelId="{FE70B29A-B5C2-4364-9BB2-4B65FA429086}" type="pres">
      <dgm:prSet presAssocID="{D890278F-B6CB-468A-B3A8-8E01A0483771}" presName="descendantText" presStyleLbl="alignAcc1" presStyleIdx="3" presStyleCnt="4">
        <dgm:presLayoutVars>
          <dgm:bulletEnabled val="1"/>
        </dgm:presLayoutVars>
      </dgm:prSet>
      <dgm:spPr/>
      <dgm:t>
        <a:bodyPr/>
        <a:lstStyle/>
        <a:p>
          <a:endParaRPr lang="en-US"/>
        </a:p>
      </dgm:t>
    </dgm:pt>
  </dgm:ptLst>
  <dgm:cxnLst>
    <dgm:cxn modelId="{2511FD62-FBBA-4401-B9BE-7B8B229DB1FA}" type="presOf" srcId="{CF97A5E8-114A-4637-931C-536697A69480}" destId="{466134F8-C93E-41CE-971E-4A46D5D295E4}" srcOrd="0" destOrd="0" presId="urn:microsoft.com/office/officeart/2005/8/layout/chevron2"/>
    <dgm:cxn modelId="{A8391D60-F99A-4CA1-92BE-3AFAB770A194}" type="presOf" srcId="{2E58BA23-B75A-419F-AB44-4957ED5F3BB4}" destId="{D14391DC-ABE5-40A2-AC33-E7C0A82A977F}" srcOrd="0" destOrd="0" presId="urn:microsoft.com/office/officeart/2005/8/layout/chevron2"/>
    <dgm:cxn modelId="{3EB752E1-9DBE-474D-B68C-0E4AC4CD4822}" srcId="{CF97A5E8-114A-4637-931C-536697A69480}" destId="{88E51BBB-E064-4E6D-B922-311071EF1493}" srcOrd="1" destOrd="0" parTransId="{F129B52E-4408-4A11-BA71-35FDA56690A0}" sibTransId="{4D062E71-1B6B-4FAB-A16B-68A61C26BBAD}"/>
    <dgm:cxn modelId="{9BBF072A-0B74-4A93-AD1E-E0CEAEFB99FD}" type="presOf" srcId="{13F79936-5483-43B4-9BD9-A6851A9C40DA}" destId="{3EDC8949-F963-4495-BFFD-64C7956DABD6}" srcOrd="0" destOrd="0" presId="urn:microsoft.com/office/officeart/2005/8/layout/chevron2"/>
    <dgm:cxn modelId="{48E29473-88A5-469E-B1E2-4D594E9A07FC}" type="presOf" srcId="{3DEF183D-11F4-4707-BB62-2533D933E1FE}" destId="{13616A12-83EF-4C0D-948E-86E520AB5195}" srcOrd="0" destOrd="0" presId="urn:microsoft.com/office/officeart/2005/8/layout/chevron2"/>
    <dgm:cxn modelId="{3A4EAAF2-233E-45EB-B3E1-6028AC1C3C5E}" type="presOf" srcId="{D890278F-B6CB-468A-B3A8-8E01A0483771}" destId="{6A641A0A-2BC8-46E7-A549-CC7A8390AF33}" srcOrd="0" destOrd="0" presId="urn:microsoft.com/office/officeart/2005/8/layout/chevron2"/>
    <dgm:cxn modelId="{DD4048DC-4E93-4CC0-9E02-3073D27DBF53}" srcId="{2E58BA23-B75A-419F-AB44-4957ED5F3BB4}" destId="{AFF400A8-E71F-4504-8288-6429D8D3DA83}" srcOrd="0" destOrd="0" parTransId="{9F9F4D3A-F529-4411-88F3-087E43F8CAD3}" sibTransId="{4C41BA2F-5F67-4981-8587-CDF6761C2956}"/>
    <dgm:cxn modelId="{CECCD3F2-1D02-439C-98EC-6B1D5C24E699}" srcId="{88E51BBB-E064-4E6D-B922-311071EF1493}" destId="{62F44687-EDE5-43E4-B26F-82A97C63EA1F}" srcOrd="0" destOrd="0" parTransId="{F13786FF-04C4-45BC-AC60-9AEA11EF09B8}" sibTransId="{1A1AD6B6-22F7-4678-A1AC-AB1EAF219FA8}"/>
    <dgm:cxn modelId="{EB8847E9-996D-4DFF-A851-052075443A06}" srcId="{CF97A5E8-114A-4637-931C-536697A69480}" destId="{D890278F-B6CB-468A-B3A8-8E01A0483771}" srcOrd="3" destOrd="0" parTransId="{11CD2840-FDA5-4314-B1D6-476990738922}" sibTransId="{2108C4B6-E002-4BD8-B27A-8274D9D2024F}"/>
    <dgm:cxn modelId="{B768BB4D-F5B5-478D-BEA5-C9FA03F10EBA}" type="presOf" srcId="{AFF400A8-E71F-4504-8288-6429D8D3DA83}" destId="{C8B21377-A9B9-4FE6-8B4E-F1ABA45A8B65}" srcOrd="0" destOrd="0" presId="urn:microsoft.com/office/officeart/2005/8/layout/chevron2"/>
    <dgm:cxn modelId="{DF55D938-E10E-4B42-A000-4ED28A24B06C}" type="presOf" srcId="{88E51BBB-E064-4E6D-B922-311071EF1493}" destId="{CD8424F6-7626-423C-A6BD-62BF4C3E417D}" srcOrd="0" destOrd="0" presId="urn:microsoft.com/office/officeart/2005/8/layout/chevron2"/>
    <dgm:cxn modelId="{80D80B82-CC4B-43A0-8879-B137E058FF37}" srcId="{CF97A5E8-114A-4637-931C-536697A69480}" destId="{13F79936-5483-43B4-9BD9-A6851A9C40DA}" srcOrd="2" destOrd="0" parTransId="{76CDE0F0-25E0-493B-9A76-C15EF82F26B3}" sibTransId="{6EEA903A-1028-455A-A0FD-F033B2F0E794}"/>
    <dgm:cxn modelId="{10E4E5BA-8AD7-40C1-AFD7-59F70D15E644}" srcId="{13F79936-5483-43B4-9BD9-A6851A9C40DA}" destId="{3DEF183D-11F4-4707-BB62-2533D933E1FE}" srcOrd="0" destOrd="0" parTransId="{E04E9CDD-C26D-4977-82E4-F6D421BE73B3}" sibTransId="{7B39349E-2619-4476-B898-21A081FAF79B}"/>
    <dgm:cxn modelId="{F5975B46-C8A9-4EB5-B16B-02D4B1AA7559}" srcId="{CF97A5E8-114A-4637-931C-536697A69480}" destId="{2E58BA23-B75A-419F-AB44-4957ED5F3BB4}" srcOrd="0" destOrd="0" parTransId="{185B1577-AD9F-4431-8C6E-F1BA6962F41A}" sibTransId="{DA844283-3309-4E65-80F2-4F5EDAE558BA}"/>
    <dgm:cxn modelId="{DEFC976F-79DE-4463-BF39-8F688E62D955}" srcId="{D890278F-B6CB-468A-B3A8-8E01A0483771}" destId="{DA43710D-DCD3-40C2-88E9-934B30403204}" srcOrd="0" destOrd="0" parTransId="{BFA6804F-4FDA-478C-9D0C-FB0BFE00C7E8}" sibTransId="{6269A5C6-E029-459A-A153-51D92CBEEC60}"/>
    <dgm:cxn modelId="{A6CE31EB-8AB1-4AB5-A8BD-1A53EF3A423D}" type="presOf" srcId="{DA43710D-DCD3-40C2-88E9-934B30403204}" destId="{FE70B29A-B5C2-4364-9BB2-4B65FA429086}" srcOrd="0" destOrd="0" presId="urn:microsoft.com/office/officeart/2005/8/layout/chevron2"/>
    <dgm:cxn modelId="{8515CE6B-A216-44D6-9332-F5CC25773C41}" type="presOf" srcId="{62F44687-EDE5-43E4-B26F-82A97C63EA1F}" destId="{42E8CE07-DB5C-4933-B7AD-B3FC544A8532}" srcOrd="0" destOrd="0" presId="urn:microsoft.com/office/officeart/2005/8/layout/chevron2"/>
    <dgm:cxn modelId="{1595B697-45E0-4D43-8A60-431D98D639DB}" type="presParOf" srcId="{466134F8-C93E-41CE-971E-4A46D5D295E4}" destId="{08F3D3C7-13A9-4C64-B76A-EBECF65F67B4}" srcOrd="0" destOrd="0" presId="urn:microsoft.com/office/officeart/2005/8/layout/chevron2"/>
    <dgm:cxn modelId="{F529BDB9-647B-4998-8B78-173DD540D864}" type="presParOf" srcId="{08F3D3C7-13A9-4C64-B76A-EBECF65F67B4}" destId="{D14391DC-ABE5-40A2-AC33-E7C0A82A977F}" srcOrd="0" destOrd="0" presId="urn:microsoft.com/office/officeart/2005/8/layout/chevron2"/>
    <dgm:cxn modelId="{A6E56D80-EF88-4B01-83AA-7D617254DE0B}" type="presParOf" srcId="{08F3D3C7-13A9-4C64-B76A-EBECF65F67B4}" destId="{C8B21377-A9B9-4FE6-8B4E-F1ABA45A8B65}" srcOrd="1" destOrd="0" presId="urn:microsoft.com/office/officeart/2005/8/layout/chevron2"/>
    <dgm:cxn modelId="{5715C1D4-EA41-49D7-BB74-A599984955C2}" type="presParOf" srcId="{466134F8-C93E-41CE-971E-4A46D5D295E4}" destId="{1E3C8C64-BC83-4DCF-8C66-1A67D0D166AF}" srcOrd="1" destOrd="0" presId="urn:microsoft.com/office/officeart/2005/8/layout/chevron2"/>
    <dgm:cxn modelId="{2A40A7C5-F8BC-49D4-9302-BA7DE49E1138}" type="presParOf" srcId="{466134F8-C93E-41CE-971E-4A46D5D295E4}" destId="{CF9D60AB-16F5-4110-A356-2C6C30592145}" srcOrd="2" destOrd="0" presId="urn:microsoft.com/office/officeart/2005/8/layout/chevron2"/>
    <dgm:cxn modelId="{FBF7F582-E8D0-4AA4-AF13-005EA7BDD483}" type="presParOf" srcId="{CF9D60AB-16F5-4110-A356-2C6C30592145}" destId="{CD8424F6-7626-423C-A6BD-62BF4C3E417D}" srcOrd="0" destOrd="0" presId="urn:microsoft.com/office/officeart/2005/8/layout/chevron2"/>
    <dgm:cxn modelId="{DB3FFAB0-2E52-4DE2-A34D-ED138099F7A1}" type="presParOf" srcId="{CF9D60AB-16F5-4110-A356-2C6C30592145}" destId="{42E8CE07-DB5C-4933-B7AD-B3FC544A8532}" srcOrd="1" destOrd="0" presId="urn:microsoft.com/office/officeart/2005/8/layout/chevron2"/>
    <dgm:cxn modelId="{9DF2CF82-AF18-494A-B487-5F354FF06E9E}" type="presParOf" srcId="{466134F8-C93E-41CE-971E-4A46D5D295E4}" destId="{A2874A87-D7E6-4FC9-A096-6F01B65450CC}" srcOrd="3" destOrd="0" presId="urn:microsoft.com/office/officeart/2005/8/layout/chevron2"/>
    <dgm:cxn modelId="{32F6EE91-1BE5-499E-A7C6-FCD01CA139B7}" type="presParOf" srcId="{466134F8-C93E-41CE-971E-4A46D5D295E4}" destId="{E46EB38B-197A-43E9-A31E-88C361F342F8}" srcOrd="4" destOrd="0" presId="urn:microsoft.com/office/officeart/2005/8/layout/chevron2"/>
    <dgm:cxn modelId="{144CA375-AAF9-4D15-B598-2FCA063F09EE}" type="presParOf" srcId="{E46EB38B-197A-43E9-A31E-88C361F342F8}" destId="{3EDC8949-F963-4495-BFFD-64C7956DABD6}" srcOrd="0" destOrd="0" presId="urn:microsoft.com/office/officeart/2005/8/layout/chevron2"/>
    <dgm:cxn modelId="{B3A4622F-D22A-4437-B9C2-245B743B352A}" type="presParOf" srcId="{E46EB38B-197A-43E9-A31E-88C361F342F8}" destId="{13616A12-83EF-4C0D-948E-86E520AB5195}" srcOrd="1" destOrd="0" presId="urn:microsoft.com/office/officeart/2005/8/layout/chevron2"/>
    <dgm:cxn modelId="{0C589FAD-0C13-43FA-B503-B50ACCAAA93A}" type="presParOf" srcId="{466134F8-C93E-41CE-971E-4A46D5D295E4}" destId="{F7EA36DA-7374-4EB4-9212-B098D4A435A5}" srcOrd="5" destOrd="0" presId="urn:microsoft.com/office/officeart/2005/8/layout/chevron2"/>
    <dgm:cxn modelId="{30016881-4400-481F-916F-2B4A5FF54193}" type="presParOf" srcId="{466134F8-C93E-41CE-971E-4A46D5D295E4}" destId="{118DB678-5C44-4E08-B9E1-7BD7293917BE}" srcOrd="6" destOrd="0" presId="urn:microsoft.com/office/officeart/2005/8/layout/chevron2"/>
    <dgm:cxn modelId="{957DF94B-AED9-474A-AC6B-3A2E23B0C939}" type="presParOf" srcId="{118DB678-5C44-4E08-B9E1-7BD7293917BE}" destId="{6A641A0A-2BC8-46E7-A549-CC7A8390AF33}" srcOrd="0" destOrd="0" presId="urn:microsoft.com/office/officeart/2005/8/layout/chevron2"/>
    <dgm:cxn modelId="{8C4C7F68-841A-4E3D-94FE-856D59C390FC}" type="presParOf" srcId="{118DB678-5C44-4E08-B9E1-7BD7293917BE}" destId="{FE70B29A-B5C2-4364-9BB2-4B65FA429086}"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047C2-3646-4D85-9C58-8CD91F039A0D}"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US"/>
        </a:p>
      </dgm:t>
    </dgm:pt>
    <dgm:pt modelId="{9AEB46DF-0038-4A8F-8456-634D3F1837DB}">
      <dgm:prSet phldrT="[Text]"/>
      <dgm:spPr/>
      <dgm:t>
        <a:bodyPr/>
        <a:lstStyle/>
        <a:p>
          <a:r>
            <a:rPr lang="en-US" dirty="0" smtClean="0"/>
            <a:t>Requirement</a:t>
          </a:r>
          <a:endParaRPr lang="en-US" dirty="0"/>
        </a:p>
      </dgm:t>
    </dgm:pt>
    <dgm:pt modelId="{BBDF853E-CDB4-47FF-8090-8D88B385CBD2}" type="parTrans" cxnId="{2792786B-3F57-46F5-A6A7-A717E9D48E7C}">
      <dgm:prSet/>
      <dgm:spPr/>
      <dgm:t>
        <a:bodyPr/>
        <a:lstStyle/>
        <a:p>
          <a:endParaRPr lang="en-US"/>
        </a:p>
      </dgm:t>
    </dgm:pt>
    <dgm:pt modelId="{C97AC950-6909-4A7F-A0A7-3CCE8804C34A}" type="sibTrans" cxnId="{2792786B-3F57-46F5-A6A7-A717E9D48E7C}">
      <dgm:prSet/>
      <dgm:spPr/>
      <dgm:t>
        <a:bodyPr/>
        <a:lstStyle/>
        <a:p>
          <a:endParaRPr lang="en-US"/>
        </a:p>
      </dgm:t>
    </dgm:pt>
    <dgm:pt modelId="{B1FC6C23-B59C-4A73-9427-39A7FFA53D7B}">
      <dgm:prSet phldrT="[Text]"/>
      <dgm:spPr/>
      <dgm:t>
        <a:bodyPr/>
        <a:lstStyle/>
        <a:p>
          <a:r>
            <a:rPr lang="en-US" dirty="0" smtClean="0"/>
            <a:t>Design</a:t>
          </a:r>
          <a:endParaRPr lang="en-US" dirty="0"/>
        </a:p>
      </dgm:t>
    </dgm:pt>
    <dgm:pt modelId="{A6ED49DC-6C91-4ECF-BAB7-496B49B8C137}" type="parTrans" cxnId="{35023BDE-C776-4199-82E8-809C13D4AB91}">
      <dgm:prSet/>
      <dgm:spPr/>
      <dgm:t>
        <a:bodyPr/>
        <a:lstStyle/>
        <a:p>
          <a:endParaRPr lang="en-US"/>
        </a:p>
      </dgm:t>
    </dgm:pt>
    <dgm:pt modelId="{0458E38F-8D81-40E6-9F29-224FEFBF5DEB}" type="sibTrans" cxnId="{35023BDE-C776-4199-82E8-809C13D4AB91}">
      <dgm:prSet/>
      <dgm:spPr/>
      <dgm:t>
        <a:bodyPr/>
        <a:lstStyle/>
        <a:p>
          <a:endParaRPr lang="en-US"/>
        </a:p>
      </dgm:t>
    </dgm:pt>
    <dgm:pt modelId="{757CFB92-FA83-4B98-908F-4AE9246CF40C}">
      <dgm:prSet phldrT="[Text]"/>
      <dgm:spPr/>
      <dgm:t>
        <a:bodyPr/>
        <a:lstStyle/>
        <a:p>
          <a:r>
            <a:rPr lang="en-US" dirty="0" smtClean="0"/>
            <a:t>Implementation</a:t>
          </a:r>
          <a:endParaRPr lang="en-US" dirty="0"/>
        </a:p>
      </dgm:t>
    </dgm:pt>
    <dgm:pt modelId="{5F7D7C6E-C070-45C7-BB4D-3D710AEB1416}" type="parTrans" cxnId="{571CDB6C-8E62-4F79-B5AC-79838624B6D6}">
      <dgm:prSet/>
      <dgm:spPr/>
      <dgm:t>
        <a:bodyPr/>
        <a:lstStyle/>
        <a:p>
          <a:endParaRPr lang="en-US"/>
        </a:p>
      </dgm:t>
    </dgm:pt>
    <dgm:pt modelId="{43CE9675-FC9D-4963-A286-8B074449F2CF}" type="sibTrans" cxnId="{571CDB6C-8E62-4F79-B5AC-79838624B6D6}">
      <dgm:prSet/>
      <dgm:spPr/>
      <dgm:t>
        <a:bodyPr/>
        <a:lstStyle/>
        <a:p>
          <a:endParaRPr lang="en-US"/>
        </a:p>
      </dgm:t>
    </dgm:pt>
    <dgm:pt modelId="{5AF3557F-BCAD-49C0-9050-EA7E986997D7}">
      <dgm:prSet phldrT="[Text]"/>
      <dgm:spPr/>
      <dgm:t>
        <a:bodyPr/>
        <a:lstStyle/>
        <a:p>
          <a:r>
            <a:rPr lang="en-US" dirty="0" smtClean="0"/>
            <a:t>Testing</a:t>
          </a:r>
          <a:endParaRPr lang="en-US" dirty="0"/>
        </a:p>
      </dgm:t>
    </dgm:pt>
    <dgm:pt modelId="{EE8A277B-4E4E-45E5-A660-D3267529D975}" type="parTrans" cxnId="{62F94A31-DE29-4AA2-ABE3-9F7055FCEB82}">
      <dgm:prSet/>
      <dgm:spPr/>
      <dgm:t>
        <a:bodyPr/>
        <a:lstStyle/>
        <a:p>
          <a:endParaRPr lang="en-US"/>
        </a:p>
      </dgm:t>
    </dgm:pt>
    <dgm:pt modelId="{E0CD628F-A960-4E05-A7ED-2AB09723BB11}" type="sibTrans" cxnId="{62F94A31-DE29-4AA2-ABE3-9F7055FCEB82}">
      <dgm:prSet/>
      <dgm:spPr/>
      <dgm:t>
        <a:bodyPr/>
        <a:lstStyle/>
        <a:p>
          <a:endParaRPr lang="en-US"/>
        </a:p>
      </dgm:t>
    </dgm:pt>
    <dgm:pt modelId="{2FB272E2-0CF1-450F-90BC-ABC9B7EC999D}">
      <dgm:prSet phldrT="[Text]"/>
      <dgm:spPr/>
      <dgm:t>
        <a:bodyPr/>
        <a:lstStyle/>
        <a:p>
          <a:r>
            <a:rPr lang="en-US" dirty="0" smtClean="0"/>
            <a:t>Maintenance</a:t>
          </a:r>
          <a:endParaRPr lang="en-US" dirty="0"/>
        </a:p>
      </dgm:t>
    </dgm:pt>
    <dgm:pt modelId="{F2D9C436-2D76-44E1-A8EB-6677A01ECFEE}" type="parTrans" cxnId="{4477B4CF-8231-4396-A7B2-8BAE8B596B72}">
      <dgm:prSet/>
      <dgm:spPr/>
      <dgm:t>
        <a:bodyPr/>
        <a:lstStyle/>
        <a:p>
          <a:endParaRPr lang="en-US"/>
        </a:p>
      </dgm:t>
    </dgm:pt>
    <dgm:pt modelId="{9EA97621-0BE8-4D13-B617-CFC3AE95702A}" type="sibTrans" cxnId="{4477B4CF-8231-4396-A7B2-8BAE8B596B72}">
      <dgm:prSet/>
      <dgm:spPr/>
      <dgm:t>
        <a:bodyPr/>
        <a:lstStyle/>
        <a:p>
          <a:endParaRPr lang="en-US"/>
        </a:p>
      </dgm:t>
    </dgm:pt>
    <dgm:pt modelId="{A2826E8F-C51B-4363-801C-2C135A56505A}" type="pres">
      <dgm:prSet presAssocID="{CC3047C2-3646-4D85-9C58-8CD91F039A0D}" presName="rootnode" presStyleCnt="0">
        <dgm:presLayoutVars>
          <dgm:chMax/>
          <dgm:chPref/>
          <dgm:dir/>
          <dgm:animLvl val="lvl"/>
        </dgm:presLayoutVars>
      </dgm:prSet>
      <dgm:spPr/>
      <dgm:t>
        <a:bodyPr/>
        <a:lstStyle/>
        <a:p>
          <a:endParaRPr lang="en-US"/>
        </a:p>
      </dgm:t>
    </dgm:pt>
    <dgm:pt modelId="{56A79DDC-683F-49A4-A760-1AFEB0F6FD4B}" type="pres">
      <dgm:prSet presAssocID="{9AEB46DF-0038-4A8F-8456-634D3F1837DB}" presName="composite" presStyleCnt="0"/>
      <dgm:spPr/>
    </dgm:pt>
    <dgm:pt modelId="{E4918E36-213F-49B9-893A-4152D1E2ACC9}" type="pres">
      <dgm:prSet presAssocID="{9AEB46DF-0038-4A8F-8456-634D3F1837DB}" presName="bentUpArrow1" presStyleLbl="alignImgPlace1" presStyleIdx="0" presStyleCnt="4"/>
      <dgm:spPr/>
    </dgm:pt>
    <dgm:pt modelId="{CD7B4B92-0300-4562-B808-A0C1BD8AFCC3}" type="pres">
      <dgm:prSet presAssocID="{9AEB46DF-0038-4A8F-8456-634D3F1837DB}" presName="ParentText" presStyleLbl="node1" presStyleIdx="0" presStyleCnt="5">
        <dgm:presLayoutVars>
          <dgm:chMax val="1"/>
          <dgm:chPref val="1"/>
          <dgm:bulletEnabled val="1"/>
        </dgm:presLayoutVars>
      </dgm:prSet>
      <dgm:spPr/>
      <dgm:t>
        <a:bodyPr/>
        <a:lstStyle/>
        <a:p>
          <a:endParaRPr lang="en-US"/>
        </a:p>
      </dgm:t>
    </dgm:pt>
    <dgm:pt modelId="{4AD3E2E2-8622-4868-9D73-067440141FF9}" type="pres">
      <dgm:prSet presAssocID="{9AEB46DF-0038-4A8F-8456-634D3F1837DB}" presName="ChildText" presStyleLbl="revTx" presStyleIdx="0" presStyleCnt="4">
        <dgm:presLayoutVars>
          <dgm:chMax val="0"/>
          <dgm:chPref val="0"/>
          <dgm:bulletEnabled val="1"/>
        </dgm:presLayoutVars>
      </dgm:prSet>
      <dgm:spPr/>
      <dgm:t>
        <a:bodyPr/>
        <a:lstStyle/>
        <a:p>
          <a:endParaRPr lang="en-US"/>
        </a:p>
      </dgm:t>
    </dgm:pt>
    <dgm:pt modelId="{846421F5-84B2-42B5-A3CF-71CE5CB768FC}" type="pres">
      <dgm:prSet presAssocID="{C97AC950-6909-4A7F-A0A7-3CCE8804C34A}" presName="sibTrans" presStyleCnt="0"/>
      <dgm:spPr/>
    </dgm:pt>
    <dgm:pt modelId="{674834CB-0B6B-40FC-99E4-B38568F734DE}" type="pres">
      <dgm:prSet presAssocID="{B1FC6C23-B59C-4A73-9427-39A7FFA53D7B}" presName="composite" presStyleCnt="0"/>
      <dgm:spPr/>
    </dgm:pt>
    <dgm:pt modelId="{63459B3E-EDCE-45F5-BCD1-0C98D1CA63C4}" type="pres">
      <dgm:prSet presAssocID="{B1FC6C23-B59C-4A73-9427-39A7FFA53D7B}" presName="bentUpArrow1" presStyleLbl="alignImgPlace1" presStyleIdx="1" presStyleCnt="4"/>
      <dgm:spPr/>
    </dgm:pt>
    <dgm:pt modelId="{75180F29-6E93-4998-ABD6-FE476824C460}" type="pres">
      <dgm:prSet presAssocID="{B1FC6C23-B59C-4A73-9427-39A7FFA53D7B}" presName="ParentText" presStyleLbl="node1" presStyleIdx="1" presStyleCnt="5">
        <dgm:presLayoutVars>
          <dgm:chMax val="1"/>
          <dgm:chPref val="1"/>
          <dgm:bulletEnabled val="1"/>
        </dgm:presLayoutVars>
      </dgm:prSet>
      <dgm:spPr/>
      <dgm:t>
        <a:bodyPr/>
        <a:lstStyle/>
        <a:p>
          <a:endParaRPr lang="en-US"/>
        </a:p>
      </dgm:t>
    </dgm:pt>
    <dgm:pt modelId="{81BA30CE-6CA9-4E6B-9E47-4846F713A330}" type="pres">
      <dgm:prSet presAssocID="{B1FC6C23-B59C-4A73-9427-39A7FFA53D7B}" presName="ChildText" presStyleLbl="revTx" presStyleIdx="1" presStyleCnt="4">
        <dgm:presLayoutVars>
          <dgm:chMax val="0"/>
          <dgm:chPref val="0"/>
          <dgm:bulletEnabled val="1"/>
        </dgm:presLayoutVars>
      </dgm:prSet>
      <dgm:spPr/>
      <dgm:t>
        <a:bodyPr/>
        <a:lstStyle/>
        <a:p>
          <a:endParaRPr lang="en-US"/>
        </a:p>
      </dgm:t>
    </dgm:pt>
    <dgm:pt modelId="{B69A80C2-111A-4C73-AB7C-68BFB6F514B0}" type="pres">
      <dgm:prSet presAssocID="{0458E38F-8D81-40E6-9F29-224FEFBF5DEB}" presName="sibTrans" presStyleCnt="0"/>
      <dgm:spPr/>
    </dgm:pt>
    <dgm:pt modelId="{DFB128C4-3F12-40B6-8A50-2188B6C6DBD3}" type="pres">
      <dgm:prSet presAssocID="{757CFB92-FA83-4B98-908F-4AE9246CF40C}" presName="composite" presStyleCnt="0"/>
      <dgm:spPr/>
    </dgm:pt>
    <dgm:pt modelId="{221FD28E-92CF-4C43-B834-6493BA5604E3}" type="pres">
      <dgm:prSet presAssocID="{757CFB92-FA83-4B98-908F-4AE9246CF40C}" presName="bentUpArrow1" presStyleLbl="alignImgPlace1" presStyleIdx="2" presStyleCnt="4"/>
      <dgm:spPr/>
    </dgm:pt>
    <dgm:pt modelId="{A9060A84-B89C-4576-9034-19290BCAF06D}" type="pres">
      <dgm:prSet presAssocID="{757CFB92-FA83-4B98-908F-4AE9246CF40C}" presName="ParentText" presStyleLbl="node1" presStyleIdx="2" presStyleCnt="5">
        <dgm:presLayoutVars>
          <dgm:chMax val="1"/>
          <dgm:chPref val="1"/>
          <dgm:bulletEnabled val="1"/>
        </dgm:presLayoutVars>
      </dgm:prSet>
      <dgm:spPr/>
      <dgm:t>
        <a:bodyPr/>
        <a:lstStyle/>
        <a:p>
          <a:endParaRPr lang="en-US"/>
        </a:p>
      </dgm:t>
    </dgm:pt>
    <dgm:pt modelId="{279E0DBE-D43B-43D4-9FBB-E31321A29C7A}" type="pres">
      <dgm:prSet presAssocID="{757CFB92-FA83-4B98-908F-4AE9246CF40C}" presName="ChildText" presStyleLbl="revTx" presStyleIdx="2" presStyleCnt="4">
        <dgm:presLayoutVars>
          <dgm:chMax val="0"/>
          <dgm:chPref val="0"/>
          <dgm:bulletEnabled val="1"/>
        </dgm:presLayoutVars>
      </dgm:prSet>
      <dgm:spPr/>
    </dgm:pt>
    <dgm:pt modelId="{60EBBA1F-9E8A-4134-9FBD-58A0A2BE7A05}" type="pres">
      <dgm:prSet presAssocID="{43CE9675-FC9D-4963-A286-8B074449F2CF}" presName="sibTrans" presStyleCnt="0"/>
      <dgm:spPr/>
    </dgm:pt>
    <dgm:pt modelId="{CFD63B7A-9C88-43AF-B018-22F0F60E5FB3}" type="pres">
      <dgm:prSet presAssocID="{5AF3557F-BCAD-49C0-9050-EA7E986997D7}" presName="composite" presStyleCnt="0"/>
      <dgm:spPr/>
    </dgm:pt>
    <dgm:pt modelId="{795DF5FA-F410-441B-B586-D7DFF479AF96}" type="pres">
      <dgm:prSet presAssocID="{5AF3557F-BCAD-49C0-9050-EA7E986997D7}" presName="bentUpArrow1" presStyleLbl="alignImgPlace1" presStyleIdx="3" presStyleCnt="4"/>
      <dgm:spPr/>
    </dgm:pt>
    <dgm:pt modelId="{C201D279-8C23-4999-8540-EF4441E3576A}" type="pres">
      <dgm:prSet presAssocID="{5AF3557F-BCAD-49C0-9050-EA7E986997D7}" presName="ParentText" presStyleLbl="node1" presStyleIdx="3" presStyleCnt="5">
        <dgm:presLayoutVars>
          <dgm:chMax val="1"/>
          <dgm:chPref val="1"/>
          <dgm:bulletEnabled val="1"/>
        </dgm:presLayoutVars>
      </dgm:prSet>
      <dgm:spPr/>
      <dgm:t>
        <a:bodyPr/>
        <a:lstStyle/>
        <a:p>
          <a:endParaRPr lang="en-US"/>
        </a:p>
      </dgm:t>
    </dgm:pt>
    <dgm:pt modelId="{C31050AF-6848-4DD5-A2A3-9FF29B6ABE0D}" type="pres">
      <dgm:prSet presAssocID="{5AF3557F-BCAD-49C0-9050-EA7E986997D7}" presName="ChildText" presStyleLbl="revTx" presStyleIdx="3" presStyleCnt="4">
        <dgm:presLayoutVars>
          <dgm:chMax val="0"/>
          <dgm:chPref val="0"/>
          <dgm:bulletEnabled val="1"/>
        </dgm:presLayoutVars>
      </dgm:prSet>
      <dgm:spPr/>
    </dgm:pt>
    <dgm:pt modelId="{42A57A9B-10AC-40F2-BAFD-3BFE49159E0F}" type="pres">
      <dgm:prSet presAssocID="{E0CD628F-A960-4E05-A7ED-2AB09723BB11}" presName="sibTrans" presStyleCnt="0"/>
      <dgm:spPr/>
    </dgm:pt>
    <dgm:pt modelId="{797D287D-7002-4809-A152-6DC027634A5B}" type="pres">
      <dgm:prSet presAssocID="{2FB272E2-0CF1-450F-90BC-ABC9B7EC999D}" presName="composite" presStyleCnt="0"/>
      <dgm:spPr/>
    </dgm:pt>
    <dgm:pt modelId="{7DA1C407-24EE-49F2-BF70-E73ADE1CCFD3}" type="pres">
      <dgm:prSet presAssocID="{2FB272E2-0CF1-450F-90BC-ABC9B7EC999D}" presName="ParentText" presStyleLbl="node1" presStyleIdx="4" presStyleCnt="5">
        <dgm:presLayoutVars>
          <dgm:chMax val="1"/>
          <dgm:chPref val="1"/>
          <dgm:bulletEnabled val="1"/>
        </dgm:presLayoutVars>
      </dgm:prSet>
      <dgm:spPr/>
      <dgm:t>
        <a:bodyPr/>
        <a:lstStyle/>
        <a:p>
          <a:endParaRPr lang="en-US"/>
        </a:p>
      </dgm:t>
    </dgm:pt>
  </dgm:ptLst>
  <dgm:cxnLst>
    <dgm:cxn modelId="{2792786B-3F57-46F5-A6A7-A717E9D48E7C}" srcId="{CC3047C2-3646-4D85-9C58-8CD91F039A0D}" destId="{9AEB46DF-0038-4A8F-8456-634D3F1837DB}" srcOrd="0" destOrd="0" parTransId="{BBDF853E-CDB4-47FF-8090-8D88B385CBD2}" sibTransId="{C97AC950-6909-4A7F-A0A7-3CCE8804C34A}"/>
    <dgm:cxn modelId="{08B2B8F9-83D4-4E43-9AD4-B081E74D58B1}" type="presOf" srcId="{B1FC6C23-B59C-4A73-9427-39A7FFA53D7B}" destId="{75180F29-6E93-4998-ABD6-FE476824C460}" srcOrd="0" destOrd="0" presId="urn:microsoft.com/office/officeart/2005/8/layout/StepDownProcess"/>
    <dgm:cxn modelId="{571CDB6C-8E62-4F79-B5AC-79838624B6D6}" srcId="{CC3047C2-3646-4D85-9C58-8CD91F039A0D}" destId="{757CFB92-FA83-4B98-908F-4AE9246CF40C}" srcOrd="2" destOrd="0" parTransId="{5F7D7C6E-C070-45C7-BB4D-3D710AEB1416}" sibTransId="{43CE9675-FC9D-4963-A286-8B074449F2CF}"/>
    <dgm:cxn modelId="{35023BDE-C776-4199-82E8-809C13D4AB91}" srcId="{CC3047C2-3646-4D85-9C58-8CD91F039A0D}" destId="{B1FC6C23-B59C-4A73-9427-39A7FFA53D7B}" srcOrd="1" destOrd="0" parTransId="{A6ED49DC-6C91-4ECF-BAB7-496B49B8C137}" sibTransId="{0458E38F-8D81-40E6-9F29-224FEFBF5DEB}"/>
    <dgm:cxn modelId="{DB1FDEFF-7F86-4CA0-B15A-B0B73D99E25C}" type="presOf" srcId="{CC3047C2-3646-4D85-9C58-8CD91F039A0D}" destId="{A2826E8F-C51B-4363-801C-2C135A56505A}" srcOrd="0" destOrd="0" presId="urn:microsoft.com/office/officeart/2005/8/layout/StepDownProcess"/>
    <dgm:cxn modelId="{4285C03F-F6A7-4C31-A767-6E3A67D6F071}" type="presOf" srcId="{9AEB46DF-0038-4A8F-8456-634D3F1837DB}" destId="{CD7B4B92-0300-4562-B808-A0C1BD8AFCC3}" srcOrd="0" destOrd="0" presId="urn:microsoft.com/office/officeart/2005/8/layout/StepDownProcess"/>
    <dgm:cxn modelId="{4477B4CF-8231-4396-A7B2-8BAE8B596B72}" srcId="{CC3047C2-3646-4D85-9C58-8CD91F039A0D}" destId="{2FB272E2-0CF1-450F-90BC-ABC9B7EC999D}" srcOrd="4" destOrd="0" parTransId="{F2D9C436-2D76-44E1-A8EB-6677A01ECFEE}" sibTransId="{9EA97621-0BE8-4D13-B617-CFC3AE95702A}"/>
    <dgm:cxn modelId="{62F94A31-DE29-4AA2-ABE3-9F7055FCEB82}" srcId="{CC3047C2-3646-4D85-9C58-8CD91F039A0D}" destId="{5AF3557F-BCAD-49C0-9050-EA7E986997D7}" srcOrd="3" destOrd="0" parTransId="{EE8A277B-4E4E-45E5-A660-D3267529D975}" sibTransId="{E0CD628F-A960-4E05-A7ED-2AB09723BB11}"/>
    <dgm:cxn modelId="{CE2A28D8-BAC5-4381-BB6C-5F836310086F}" type="presOf" srcId="{757CFB92-FA83-4B98-908F-4AE9246CF40C}" destId="{A9060A84-B89C-4576-9034-19290BCAF06D}" srcOrd="0" destOrd="0" presId="urn:microsoft.com/office/officeart/2005/8/layout/StepDownProcess"/>
    <dgm:cxn modelId="{B9ABB3CE-F1B0-43E7-B514-41A06595C7AC}" type="presOf" srcId="{5AF3557F-BCAD-49C0-9050-EA7E986997D7}" destId="{C201D279-8C23-4999-8540-EF4441E3576A}" srcOrd="0" destOrd="0" presId="urn:microsoft.com/office/officeart/2005/8/layout/StepDownProcess"/>
    <dgm:cxn modelId="{CF0C175E-160F-4FDE-9441-965DD3F8C418}" type="presOf" srcId="{2FB272E2-0CF1-450F-90BC-ABC9B7EC999D}" destId="{7DA1C407-24EE-49F2-BF70-E73ADE1CCFD3}" srcOrd="0" destOrd="0" presId="urn:microsoft.com/office/officeart/2005/8/layout/StepDownProcess"/>
    <dgm:cxn modelId="{3BCB307B-6BB4-4851-BECA-90F255993529}" type="presParOf" srcId="{A2826E8F-C51B-4363-801C-2C135A56505A}" destId="{56A79DDC-683F-49A4-A760-1AFEB0F6FD4B}" srcOrd="0" destOrd="0" presId="urn:microsoft.com/office/officeart/2005/8/layout/StepDownProcess"/>
    <dgm:cxn modelId="{150C8B42-8756-4A6D-8EB3-98A52D048599}" type="presParOf" srcId="{56A79DDC-683F-49A4-A760-1AFEB0F6FD4B}" destId="{E4918E36-213F-49B9-893A-4152D1E2ACC9}" srcOrd="0" destOrd="0" presId="urn:microsoft.com/office/officeart/2005/8/layout/StepDownProcess"/>
    <dgm:cxn modelId="{1F6D8EE4-DF98-4919-98CA-C7B4BED1A638}" type="presParOf" srcId="{56A79DDC-683F-49A4-A760-1AFEB0F6FD4B}" destId="{CD7B4B92-0300-4562-B808-A0C1BD8AFCC3}" srcOrd="1" destOrd="0" presId="urn:microsoft.com/office/officeart/2005/8/layout/StepDownProcess"/>
    <dgm:cxn modelId="{24BD5DFB-9478-4856-BF0F-53965AD7EA98}" type="presParOf" srcId="{56A79DDC-683F-49A4-A760-1AFEB0F6FD4B}" destId="{4AD3E2E2-8622-4868-9D73-067440141FF9}" srcOrd="2" destOrd="0" presId="urn:microsoft.com/office/officeart/2005/8/layout/StepDownProcess"/>
    <dgm:cxn modelId="{E1A254D7-F056-40B7-8A4A-649A9430BBF0}" type="presParOf" srcId="{A2826E8F-C51B-4363-801C-2C135A56505A}" destId="{846421F5-84B2-42B5-A3CF-71CE5CB768FC}" srcOrd="1" destOrd="0" presId="urn:microsoft.com/office/officeart/2005/8/layout/StepDownProcess"/>
    <dgm:cxn modelId="{A23F3444-7BBB-4CD9-A7DE-0847C2E14AA0}" type="presParOf" srcId="{A2826E8F-C51B-4363-801C-2C135A56505A}" destId="{674834CB-0B6B-40FC-99E4-B38568F734DE}" srcOrd="2" destOrd="0" presId="urn:microsoft.com/office/officeart/2005/8/layout/StepDownProcess"/>
    <dgm:cxn modelId="{D3A1E3E1-CAF0-4AD2-ABB8-7465345AA1F7}" type="presParOf" srcId="{674834CB-0B6B-40FC-99E4-B38568F734DE}" destId="{63459B3E-EDCE-45F5-BCD1-0C98D1CA63C4}" srcOrd="0" destOrd="0" presId="urn:microsoft.com/office/officeart/2005/8/layout/StepDownProcess"/>
    <dgm:cxn modelId="{5ECFF8E0-57E1-4331-97C6-A143DA2D98F5}" type="presParOf" srcId="{674834CB-0B6B-40FC-99E4-B38568F734DE}" destId="{75180F29-6E93-4998-ABD6-FE476824C460}" srcOrd="1" destOrd="0" presId="urn:microsoft.com/office/officeart/2005/8/layout/StepDownProcess"/>
    <dgm:cxn modelId="{28EB680C-1118-4B10-9726-B1800CF658FB}" type="presParOf" srcId="{674834CB-0B6B-40FC-99E4-B38568F734DE}" destId="{81BA30CE-6CA9-4E6B-9E47-4846F713A330}" srcOrd="2" destOrd="0" presId="urn:microsoft.com/office/officeart/2005/8/layout/StepDownProcess"/>
    <dgm:cxn modelId="{08D7F5A8-A144-4514-8297-347BFAFAF69A}" type="presParOf" srcId="{A2826E8F-C51B-4363-801C-2C135A56505A}" destId="{B69A80C2-111A-4C73-AB7C-68BFB6F514B0}" srcOrd="3" destOrd="0" presId="urn:microsoft.com/office/officeart/2005/8/layout/StepDownProcess"/>
    <dgm:cxn modelId="{871B37B8-8051-43D8-A44F-CE093FC6DD13}" type="presParOf" srcId="{A2826E8F-C51B-4363-801C-2C135A56505A}" destId="{DFB128C4-3F12-40B6-8A50-2188B6C6DBD3}" srcOrd="4" destOrd="0" presId="urn:microsoft.com/office/officeart/2005/8/layout/StepDownProcess"/>
    <dgm:cxn modelId="{DBF47540-71A1-4D1C-A8C8-1BDF7890963B}" type="presParOf" srcId="{DFB128C4-3F12-40B6-8A50-2188B6C6DBD3}" destId="{221FD28E-92CF-4C43-B834-6493BA5604E3}" srcOrd="0" destOrd="0" presId="urn:microsoft.com/office/officeart/2005/8/layout/StepDownProcess"/>
    <dgm:cxn modelId="{8DDC1299-9D2B-4E4E-99E3-E25B07C6E6BE}" type="presParOf" srcId="{DFB128C4-3F12-40B6-8A50-2188B6C6DBD3}" destId="{A9060A84-B89C-4576-9034-19290BCAF06D}" srcOrd="1" destOrd="0" presId="urn:microsoft.com/office/officeart/2005/8/layout/StepDownProcess"/>
    <dgm:cxn modelId="{E5760BBD-119A-4B66-8FCC-0D473F410A75}" type="presParOf" srcId="{DFB128C4-3F12-40B6-8A50-2188B6C6DBD3}" destId="{279E0DBE-D43B-43D4-9FBB-E31321A29C7A}" srcOrd="2" destOrd="0" presId="urn:microsoft.com/office/officeart/2005/8/layout/StepDownProcess"/>
    <dgm:cxn modelId="{31A7423D-F6BD-425A-B199-6CFA0EA880A2}" type="presParOf" srcId="{A2826E8F-C51B-4363-801C-2C135A56505A}" destId="{60EBBA1F-9E8A-4134-9FBD-58A0A2BE7A05}" srcOrd="5" destOrd="0" presId="urn:microsoft.com/office/officeart/2005/8/layout/StepDownProcess"/>
    <dgm:cxn modelId="{D3D0000E-65CB-452F-803C-AB1F8E12B1C9}" type="presParOf" srcId="{A2826E8F-C51B-4363-801C-2C135A56505A}" destId="{CFD63B7A-9C88-43AF-B018-22F0F60E5FB3}" srcOrd="6" destOrd="0" presId="urn:microsoft.com/office/officeart/2005/8/layout/StepDownProcess"/>
    <dgm:cxn modelId="{F7E2D49E-111E-4770-8D5A-FA3A4EC31CB1}" type="presParOf" srcId="{CFD63B7A-9C88-43AF-B018-22F0F60E5FB3}" destId="{795DF5FA-F410-441B-B586-D7DFF479AF96}" srcOrd="0" destOrd="0" presId="urn:microsoft.com/office/officeart/2005/8/layout/StepDownProcess"/>
    <dgm:cxn modelId="{A4D00526-C7A6-4A09-AF2B-C4E539513081}" type="presParOf" srcId="{CFD63B7A-9C88-43AF-B018-22F0F60E5FB3}" destId="{C201D279-8C23-4999-8540-EF4441E3576A}" srcOrd="1" destOrd="0" presId="urn:microsoft.com/office/officeart/2005/8/layout/StepDownProcess"/>
    <dgm:cxn modelId="{95D09B2D-C1E2-45E9-A73B-93A19228B90C}" type="presParOf" srcId="{CFD63B7A-9C88-43AF-B018-22F0F60E5FB3}" destId="{C31050AF-6848-4DD5-A2A3-9FF29B6ABE0D}" srcOrd="2" destOrd="0" presId="urn:microsoft.com/office/officeart/2005/8/layout/StepDownProcess"/>
    <dgm:cxn modelId="{ED181244-1372-4987-BAC1-C5D0C63024DF}" type="presParOf" srcId="{A2826E8F-C51B-4363-801C-2C135A56505A}" destId="{42A57A9B-10AC-40F2-BAFD-3BFE49159E0F}" srcOrd="7" destOrd="0" presId="urn:microsoft.com/office/officeart/2005/8/layout/StepDownProcess"/>
    <dgm:cxn modelId="{84113402-877B-43CA-9E5D-CD727EBAC977}" type="presParOf" srcId="{A2826E8F-C51B-4363-801C-2C135A56505A}" destId="{797D287D-7002-4809-A152-6DC027634A5B}" srcOrd="8" destOrd="0" presId="urn:microsoft.com/office/officeart/2005/8/layout/StepDownProcess"/>
    <dgm:cxn modelId="{B12E03E0-E76E-481B-BDEF-6B795EAD01D7}" type="presParOf" srcId="{797D287D-7002-4809-A152-6DC027634A5B}" destId="{7DA1C407-24EE-49F2-BF70-E73ADE1CCFD3}" srcOrd="0" destOrd="0" presId="urn:microsoft.com/office/officeart/2005/8/layout/StepDownProces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6FE0CD-F808-4922-84D9-7495924839B6}" type="doc">
      <dgm:prSet loTypeId="urn:microsoft.com/office/officeart/2005/8/layout/cycle7" loCatId="cycle" qsTypeId="urn:microsoft.com/office/officeart/2005/8/quickstyle/simple1" qsCatId="simple" csTypeId="urn:microsoft.com/office/officeart/2005/8/colors/accent0_3" csCatId="mainScheme" phldr="1"/>
      <dgm:spPr/>
      <dgm:t>
        <a:bodyPr/>
        <a:lstStyle/>
        <a:p>
          <a:endParaRPr lang="en-US"/>
        </a:p>
      </dgm:t>
    </dgm:pt>
    <dgm:pt modelId="{22B61C0C-64C1-4675-95E1-B0D18AAF7A27}">
      <dgm:prSet phldrT="[Text]"/>
      <dgm:spPr/>
      <dgm:t>
        <a:bodyPr/>
        <a:lstStyle/>
        <a:p>
          <a:r>
            <a:rPr lang="en-US" dirty="0" smtClean="0"/>
            <a:t>Requirement</a:t>
          </a:r>
          <a:endParaRPr lang="en-US" dirty="0"/>
        </a:p>
      </dgm:t>
    </dgm:pt>
    <dgm:pt modelId="{8D07C5FD-56FD-46BA-9B05-72ED0F2E5A1A}" type="parTrans" cxnId="{953DC454-208F-4472-B96D-F84A6B99FC53}">
      <dgm:prSet/>
      <dgm:spPr/>
      <dgm:t>
        <a:bodyPr/>
        <a:lstStyle/>
        <a:p>
          <a:endParaRPr lang="en-US"/>
        </a:p>
      </dgm:t>
    </dgm:pt>
    <dgm:pt modelId="{2CE0203D-4D4F-4901-AED1-BB1D51F554D3}" type="sibTrans" cxnId="{953DC454-208F-4472-B96D-F84A6B99FC53}">
      <dgm:prSet/>
      <dgm:spPr/>
      <dgm:t>
        <a:bodyPr/>
        <a:lstStyle/>
        <a:p>
          <a:endParaRPr lang="en-US"/>
        </a:p>
      </dgm:t>
    </dgm:pt>
    <dgm:pt modelId="{DD8B627D-F80D-4220-9917-2FEE7F225627}">
      <dgm:prSet phldrT="[Text]"/>
      <dgm:spPr/>
      <dgm:t>
        <a:bodyPr/>
        <a:lstStyle/>
        <a:p>
          <a:r>
            <a:rPr lang="en-US" dirty="0" err="1" smtClean="0"/>
            <a:t>Analisa</a:t>
          </a:r>
          <a:r>
            <a:rPr lang="en-US" dirty="0" smtClean="0"/>
            <a:t> </a:t>
          </a:r>
        </a:p>
        <a:p>
          <a:r>
            <a:rPr lang="en-US" dirty="0" smtClean="0"/>
            <a:t>Non - </a:t>
          </a:r>
          <a:r>
            <a:rPr lang="en-US" dirty="0" err="1" smtClean="0"/>
            <a:t>Fungsional</a:t>
          </a:r>
          <a:endParaRPr lang="en-US" dirty="0"/>
        </a:p>
      </dgm:t>
    </dgm:pt>
    <dgm:pt modelId="{8517107F-3B87-4B37-9AD0-432BBAE262EA}" type="parTrans" cxnId="{2BAE04E2-DCAA-42AB-95FD-1AC73D6D9709}">
      <dgm:prSet/>
      <dgm:spPr/>
      <dgm:t>
        <a:bodyPr/>
        <a:lstStyle/>
        <a:p>
          <a:endParaRPr lang="en-US"/>
        </a:p>
      </dgm:t>
    </dgm:pt>
    <dgm:pt modelId="{5B3C500E-044D-4BE3-89B3-4D49E4EFD663}" type="sibTrans" cxnId="{2BAE04E2-DCAA-42AB-95FD-1AC73D6D9709}">
      <dgm:prSet/>
      <dgm:spPr/>
      <dgm:t>
        <a:bodyPr/>
        <a:lstStyle/>
        <a:p>
          <a:endParaRPr lang="en-US"/>
        </a:p>
      </dgm:t>
    </dgm:pt>
    <dgm:pt modelId="{957EAA00-BC72-46E8-8A23-465966D851D3}">
      <dgm:prSet phldrT="[Text]" custT="1"/>
      <dgm:spPr/>
      <dgm:t>
        <a:bodyPr/>
        <a:lstStyle/>
        <a:p>
          <a:pPr>
            <a:lnSpc>
              <a:spcPct val="100000"/>
            </a:lnSpc>
          </a:pPr>
          <a:r>
            <a:rPr lang="en-US" sz="2000" dirty="0" err="1" smtClean="0"/>
            <a:t>Analisa</a:t>
          </a:r>
          <a:endParaRPr lang="en-US" sz="2000" dirty="0" smtClean="0"/>
        </a:p>
        <a:p>
          <a:pPr>
            <a:lnSpc>
              <a:spcPct val="100000"/>
            </a:lnSpc>
          </a:pPr>
          <a:r>
            <a:rPr lang="en-US" sz="2000" dirty="0" err="1" smtClean="0"/>
            <a:t>Fungsional</a:t>
          </a:r>
          <a:endParaRPr lang="en-US" sz="2000" dirty="0"/>
        </a:p>
      </dgm:t>
    </dgm:pt>
    <dgm:pt modelId="{9642E03F-8D58-44AE-8FB1-779F650FFEBB}" type="parTrans" cxnId="{DFC3B883-9120-4D5E-8119-FE40907668A7}">
      <dgm:prSet/>
      <dgm:spPr/>
      <dgm:t>
        <a:bodyPr/>
        <a:lstStyle/>
        <a:p>
          <a:endParaRPr lang="en-US"/>
        </a:p>
      </dgm:t>
    </dgm:pt>
    <dgm:pt modelId="{A78EC22F-1DEF-43E8-8489-DF7CD2D28326}" type="sibTrans" cxnId="{DFC3B883-9120-4D5E-8119-FE40907668A7}">
      <dgm:prSet/>
      <dgm:spPr/>
      <dgm:t>
        <a:bodyPr/>
        <a:lstStyle/>
        <a:p>
          <a:endParaRPr lang="en-US"/>
        </a:p>
      </dgm:t>
    </dgm:pt>
    <dgm:pt modelId="{F72E8468-9634-407A-952A-A677E556C75E}" type="pres">
      <dgm:prSet presAssocID="{446FE0CD-F808-4922-84D9-7495924839B6}" presName="Name0" presStyleCnt="0">
        <dgm:presLayoutVars>
          <dgm:dir/>
          <dgm:resizeHandles val="exact"/>
        </dgm:presLayoutVars>
      </dgm:prSet>
      <dgm:spPr/>
      <dgm:t>
        <a:bodyPr/>
        <a:lstStyle/>
        <a:p>
          <a:endParaRPr lang="en-US"/>
        </a:p>
      </dgm:t>
    </dgm:pt>
    <dgm:pt modelId="{DABC5735-F3FB-4465-8CCA-B8DE8940CCDE}" type="pres">
      <dgm:prSet presAssocID="{22B61C0C-64C1-4675-95E1-B0D18AAF7A27}" presName="node" presStyleLbl="node1" presStyleIdx="0" presStyleCnt="3" custScaleX="186963" custScaleY="53532">
        <dgm:presLayoutVars>
          <dgm:bulletEnabled val="1"/>
        </dgm:presLayoutVars>
      </dgm:prSet>
      <dgm:spPr/>
      <dgm:t>
        <a:bodyPr/>
        <a:lstStyle/>
        <a:p>
          <a:endParaRPr lang="en-US"/>
        </a:p>
      </dgm:t>
    </dgm:pt>
    <dgm:pt modelId="{EA31105E-C7F5-4B0C-8A4C-5478450E1AA7}" type="pres">
      <dgm:prSet presAssocID="{2CE0203D-4D4F-4901-AED1-BB1D51F554D3}" presName="sibTrans" presStyleLbl="sibTrans2D1" presStyleIdx="0" presStyleCnt="3" custAng="3449618" custFlipVert="1" custScaleX="188361" custScaleY="84184" custLinFactNeighborX="-1762" custLinFactNeighborY="-52456"/>
      <dgm:spPr/>
      <dgm:t>
        <a:bodyPr/>
        <a:lstStyle/>
        <a:p>
          <a:endParaRPr lang="en-US"/>
        </a:p>
      </dgm:t>
    </dgm:pt>
    <dgm:pt modelId="{73FC8842-8633-4F26-A16F-4B97C20B70C9}" type="pres">
      <dgm:prSet presAssocID="{2CE0203D-4D4F-4901-AED1-BB1D51F554D3}" presName="connectorText" presStyleLbl="sibTrans2D1" presStyleIdx="0" presStyleCnt="3"/>
      <dgm:spPr/>
      <dgm:t>
        <a:bodyPr/>
        <a:lstStyle/>
        <a:p>
          <a:endParaRPr lang="en-US"/>
        </a:p>
      </dgm:t>
    </dgm:pt>
    <dgm:pt modelId="{D1B3214A-692D-44EA-8AE8-B8DEC3349794}" type="pres">
      <dgm:prSet presAssocID="{DD8B627D-F80D-4220-9917-2FEE7F225627}" presName="node" presStyleLbl="node1" presStyleIdx="1" presStyleCnt="3" custScaleY="58237">
        <dgm:presLayoutVars>
          <dgm:bulletEnabled val="1"/>
        </dgm:presLayoutVars>
      </dgm:prSet>
      <dgm:spPr/>
      <dgm:t>
        <a:bodyPr/>
        <a:lstStyle/>
        <a:p>
          <a:endParaRPr lang="en-US"/>
        </a:p>
      </dgm:t>
    </dgm:pt>
    <dgm:pt modelId="{A6E1D257-C0C4-4833-80C8-4557EAAB90DE}" type="pres">
      <dgm:prSet presAssocID="{5B3C500E-044D-4BE3-89B3-4D49E4EFD663}" presName="sibTrans" presStyleLbl="sibTrans2D1" presStyleIdx="1" presStyleCnt="3" custScaleX="119419" custLinFactNeighborX="-2937" custLinFactNeighborY="3188"/>
      <dgm:spPr/>
      <dgm:t>
        <a:bodyPr/>
        <a:lstStyle/>
        <a:p>
          <a:endParaRPr lang="en-US"/>
        </a:p>
      </dgm:t>
    </dgm:pt>
    <dgm:pt modelId="{411DAC8B-2A61-4939-8920-A74CDA7E7625}" type="pres">
      <dgm:prSet presAssocID="{5B3C500E-044D-4BE3-89B3-4D49E4EFD663}" presName="connectorText" presStyleLbl="sibTrans2D1" presStyleIdx="1" presStyleCnt="3"/>
      <dgm:spPr/>
      <dgm:t>
        <a:bodyPr/>
        <a:lstStyle/>
        <a:p>
          <a:endParaRPr lang="en-US"/>
        </a:p>
      </dgm:t>
    </dgm:pt>
    <dgm:pt modelId="{95D47C25-8244-487C-B21B-68F21A049331}" type="pres">
      <dgm:prSet presAssocID="{957EAA00-BC72-46E8-8A23-465966D851D3}" presName="node" presStyleLbl="node1" presStyleIdx="2" presStyleCnt="3" custScaleY="55022">
        <dgm:presLayoutVars>
          <dgm:bulletEnabled val="1"/>
        </dgm:presLayoutVars>
      </dgm:prSet>
      <dgm:spPr/>
      <dgm:t>
        <a:bodyPr/>
        <a:lstStyle/>
        <a:p>
          <a:endParaRPr lang="en-US"/>
        </a:p>
      </dgm:t>
    </dgm:pt>
    <dgm:pt modelId="{584E6F6B-B1E4-4CC3-BB3D-16D9AC1451C7}" type="pres">
      <dgm:prSet presAssocID="{A78EC22F-1DEF-43E8-8489-DF7CD2D28326}" presName="sibTrans" presStyleLbl="sibTrans2D1" presStyleIdx="2" presStyleCnt="3" custScaleX="178532" custScaleY="80034" custLinFactNeighborX="-35238" custLinFactNeighborY="-55078" custRadScaleRad="35775" custRadScaleInc="-2147483648"/>
      <dgm:spPr/>
      <dgm:t>
        <a:bodyPr/>
        <a:lstStyle/>
        <a:p>
          <a:endParaRPr lang="en-US"/>
        </a:p>
      </dgm:t>
    </dgm:pt>
    <dgm:pt modelId="{DE9A8E00-C14C-4F5F-B3DF-39EDC12CAD59}" type="pres">
      <dgm:prSet presAssocID="{A78EC22F-1DEF-43E8-8489-DF7CD2D28326}" presName="connectorText" presStyleLbl="sibTrans2D1" presStyleIdx="2" presStyleCnt="3"/>
      <dgm:spPr/>
      <dgm:t>
        <a:bodyPr/>
        <a:lstStyle/>
        <a:p>
          <a:endParaRPr lang="en-US"/>
        </a:p>
      </dgm:t>
    </dgm:pt>
  </dgm:ptLst>
  <dgm:cxnLst>
    <dgm:cxn modelId="{953DC454-208F-4472-B96D-F84A6B99FC53}" srcId="{446FE0CD-F808-4922-84D9-7495924839B6}" destId="{22B61C0C-64C1-4675-95E1-B0D18AAF7A27}" srcOrd="0" destOrd="0" parTransId="{8D07C5FD-56FD-46BA-9B05-72ED0F2E5A1A}" sibTransId="{2CE0203D-4D4F-4901-AED1-BB1D51F554D3}"/>
    <dgm:cxn modelId="{65929207-EC16-497A-9881-7F39136280BB}" type="presOf" srcId="{DD8B627D-F80D-4220-9917-2FEE7F225627}" destId="{D1B3214A-692D-44EA-8AE8-B8DEC3349794}" srcOrd="0" destOrd="0" presId="urn:microsoft.com/office/officeart/2005/8/layout/cycle7"/>
    <dgm:cxn modelId="{7C44D503-ED33-4F7C-A411-808750CEF763}" type="presOf" srcId="{446FE0CD-F808-4922-84D9-7495924839B6}" destId="{F72E8468-9634-407A-952A-A677E556C75E}" srcOrd="0" destOrd="0" presId="urn:microsoft.com/office/officeart/2005/8/layout/cycle7"/>
    <dgm:cxn modelId="{8BF80700-89F0-4857-87F4-5A6E8A86DDB5}" type="presOf" srcId="{A78EC22F-1DEF-43E8-8489-DF7CD2D28326}" destId="{584E6F6B-B1E4-4CC3-BB3D-16D9AC1451C7}" srcOrd="0" destOrd="0" presId="urn:microsoft.com/office/officeart/2005/8/layout/cycle7"/>
    <dgm:cxn modelId="{360CF5A6-B5C0-493C-8BA4-0D273DF5BBF5}" type="presOf" srcId="{5B3C500E-044D-4BE3-89B3-4D49E4EFD663}" destId="{A6E1D257-C0C4-4833-80C8-4557EAAB90DE}" srcOrd="0" destOrd="0" presId="urn:microsoft.com/office/officeart/2005/8/layout/cycle7"/>
    <dgm:cxn modelId="{27FC0F02-71B1-4EBD-BEE0-A879569ED69C}" type="presOf" srcId="{957EAA00-BC72-46E8-8A23-465966D851D3}" destId="{95D47C25-8244-487C-B21B-68F21A049331}" srcOrd="0" destOrd="0" presId="urn:microsoft.com/office/officeart/2005/8/layout/cycle7"/>
    <dgm:cxn modelId="{69B50300-9A43-4B4D-A6B3-803FC5E2993B}" type="presOf" srcId="{A78EC22F-1DEF-43E8-8489-DF7CD2D28326}" destId="{DE9A8E00-C14C-4F5F-B3DF-39EDC12CAD59}" srcOrd="1" destOrd="0" presId="urn:microsoft.com/office/officeart/2005/8/layout/cycle7"/>
    <dgm:cxn modelId="{2B906E35-0833-49C2-866E-BB1814034CA4}" type="presOf" srcId="{2CE0203D-4D4F-4901-AED1-BB1D51F554D3}" destId="{73FC8842-8633-4F26-A16F-4B97C20B70C9}" srcOrd="1" destOrd="0" presId="urn:microsoft.com/office/officeart/2005/8/layout/cycle7"/>
    <dgm:cxn modelId="{8D025981-D2AE-44F9-ABA5-9C3B54851B6B}" type="presOf" srcId="{5B3C500E-044D-4BE3-89B3-4D49E4EFD663}" destId="{411DAC8B-2A61-4939-8920-A74CDA7E7625}" srcOrd="1" destOrd="0" presId="urn:microsoft.com/office/officeart/2005/8/layout/cycle7"/>
    <dgm:cxn modelId="{FFF16A75-7EF0-4951-B3F2-14C79A06F6D6}" type="presOf" srcId="{22B61C0C-64C1-4675-95E1-B0D18AAF7A27}" destId="{DABC5735-F3FB-4465-8CCA-B8DE8940CCDE}" srcOrd="0" destOrd="0" presId="urn:microsoft.com/office/officeart/2005/8/layout/cycle7"/>
    <dgm:cxn modelId="{5A80AA59-03F2-449C-9A84-E19C8C70254B}" type="presOf" srcId="{2CE0203D-4D4F-4901-AED1-BB1D51F554D3}" destId="{EA31105E-C7F5-4B0C-8A4C-5478450E1AA7}" srcOrd="0" destOrd="0" presId="urn:microsoft.com/office/officeart/2005/8/layout/cycle7"/>
    <dgm:cxn modelId="{DFC3B883-9120-4D5E-8119-FE40907668A7}" srcId="{446FE0CD-F808-4922-84D9-7495924839B6}" destId="{957EAA00-BC72-46E8-8A23-465966D851D3}" srcOrd="2" destOrd="0" parTransId="{9642E03F-8D58-44AE-8FB1-779F650FFEBB}" sibTransId="{A78EC22F-1DEF-43E8-8489-DF7CD2D28326}"/>
    <dgm:cxn modelId="{2BAE04E2-DCAA-42AB-95FD-1AC73D6D9709}" srcId="{446FE0CD-F808-4922-84D9-7495924839B6}" destId="{DD8B627D-F80D-4220-9917-2FEE7F225627}" srcOrd="1" destOrd="0" parTransId="{8517107F-3B87-4B37-9AD0-432BBAE262EA}" sibTransId="{5B3C500E-044D-4BE3-89B3-4D49E4EFD663}"/>
    <dgm:cxn modelId="{E6AB1F04-3734-4EB4-B19B-659FD2353952}" type="presParOf" srcId="{F72E8468-9634-407A-952A-A677E556C75E}" destId="{DABC5735-F3FB-4465-8CCA-B8DE8940CCDE}" srcOrd="0" destOrd="0" presId="urn:microsoft.com/office/officeart/2005/8/layout/cycle7"/>
    <dgm:cxn modelId="{BE5A94E3-50ED-438F-A2AA-AD1BF4D9FF3A}" type="presParOf" srcId="{F72E8468-9634-407A-952A-A677E556C75E}" destId="{EA31105E-C7F5-4B0C-8A4C-5478450E1AA7}" srcOrd="1" destOrd="0" presId="urn:microsoft.com/office/officeart/2005/8/layout/cycle7"/>
    <dgm:cxn modelId="{19E32115-99F1-4FC1-96A9-A29F88630CB5}" type="presParOf" srcId="{EA31105E-C7F5-4B0C-8A4C-5478450E1AA7}" destId="{73FC8842-8633-4F26-A16F-4B97C20B70C9}" srcOrd="0" destOrd="0" presId="urn:microsoft.com/office/officeart/2005/8/layout/cycle7"/>
    <dgm:cxn modelId="{B4032416-EAB3-41E8-8F64-A5824AAA0B28}" type="presParOf" srcId="{F72E8468-9634-407A-952A-A677E556C75E}" destId="{D1B3214A-692D-44EA-8AE8-B8DEC3349794}" srcOrd="2" destOrd="0" presId="urn:microsoft.com/office/officeart/2005/8/layout/cycle7"/>
    <dgm:cxn modelId="{3915B1BD-0291-469E-B8EE-41C677C3476D}" type="presParOf" srcId="{F72E8468-9634-407A-952A-A677E556C75E}" destId="{A6E1D257-C0C4-4833-80C8-4557EAAB90DE}" srcOrd="3" destOrd="0" presId="urn:microsoft.com/office/officeart/2005/8/layout/cycle7"/>
    <dgm:cxn modelId="{E2D0A288-0E47-4A83-935B-E15D8FFFAF7B}" type="presParOf" srcId="{A6E1D257-C0C4-4833-80C8-4557EAAB90DE}" destId="{411DAC8B-2A61-4939-8920-A74CDA7E7625}" srcOrd="0" destOrd="0" presId="urn:microsoft.com/office/officeart/2005/8/layout/cycle7"/>
    <dgm:cxn modelId="{0EFAB9BE-A5DE-442F-8A77-25D262AE02D0}" type="presParOf" srcId="{F72E8468-9634-407A-952A-A677E556C75E}" destId="{95D47C25-8244-487C-B21B-68F21A049331}" srcOrd="4" destOrd="0" presId="urn:microsoft.com/office/officeart/2005/8/layout/cycle7"/>
    <dgm:cxn modelId="{D9647A66-4627-403D-92F7-E1DF8052061E}" type="presParOf" srcId="{F72E8468-9634-407A-952A-A677E556C75E}" destId="{584E6F6B-B1E4-4CC3-BB3D-16D9AC1451C7}" srcOrd="5" destOrd="0" presId="urn:microsoft.com/office/officeart/2005/8/layout/cycle7"/>
    <dgm:cxn modelId="{E3C71FEE-B5CE-484E-B5BF-DB4FACAE0D52}" type="presParOf" srcId="{584E6F6B-B1E4-4CC3-BB3D-16D9AC1451C7}" destId="{DE9A8E00-C14C-4F5F-B3DF-39EDC12CAD59}" srcOrd="0" destOrd="0" presId="urn:microsoft.com/office/officeart/2005/8/layout/cycle7"/>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391DC-ABE5-40A2-AC33-E7C0A82A977F}">
      <dsp:nvSpPr>
        <dsp:cNvPr id="0" name=""/>
        <dsp:cNvSpPr/>
      </dsp:nvSpPr>
      <dsp:spPr>
        <a:xfrm rot="5400000">
          <a:off x="-219471" y="219479"/>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1.</a:t>
          </a:r>
          <a:endParaRPr lang="en-US" sz="2800" kern="1200" dirty="0"/>
        </a:p>
      </dsp:txBody>
      <dsp:txXfrm rot="-5400000">
        <a:off x="1" y="512108"/>
        <a:ext cx="1024202" cy="438943"/>
      </dsp:txXfrm>
    </dsp:sp>
    <dsp:sp modelId="{C8B21377-A9B9-4FE6-8B4E-F1ABA45A8B65}">
      <dsp:nvSpPr>
        <dsp:cNvPr id="0" name=""/>
        <dsp:cNvSpPr/>
      </dsp:nvSpPr>
      <dsp:spPr>
        <a:xfrm rot="5400000">
          <a:off x="4100578" y="-3076368"/>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Model Waterfall</a:t>
          </a:r>
          <a:endParaRPr lang="en-US" sz="2900" kern="1200" dirty="0"/>
        </a:p>
      </dsp:txBody>
      <dsp:txXfrm rot="-5400000">
        <a:off x="1024202" y="46434"/>
        <a:ext cx="7057371" cy="858192"/>
      </dsp:txXfrm>
    </dsp:sp>
    <dsp:sp modelId="{CD8424F6-7626-423C-A6BD-62BF4C3E417D}">
      <dsp:nvSpPr>
        <dsp:cNvPr id="0" name=""/>
        <dsp:cNvSpPr/>
      </dsp:nvSpPr>
      <dsp:spPr>
        <a:xfrm rot="5400000">
          <a:off x="-219471" y="1537981"/>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2.</a:t>
          </a:r>
          <a:endParaRPr lang="en-US" sz="2800" kern="1200" dirty="0"/>
        </a:p>
      </dsp:txBody>
      <dsp:txXfrm rot="-5400000">
        <a:off x="1" y="1830610"/>
        <a:ext cx="1024202" cy="438943"/>
      </dsp:txXfrm>
    </dsp:sp>
    <dsp:sp modelId="{42E8CE07-DB5C-4933-B7AD-B3FC544A8532}">
      <dsp:nvSpPr>
        <dsp:cNvPr id="0" name=""/>
        <dsp:cNvSpPr/>
      </dsp:nvSpPr>
      <dsp:spPr>
        <a:xfrm rot="5400000">
          <a:off x="4100578" y="-1757866"/>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Model Prototype</a:t>
          </a:r>
          <a:endParaRPr lang="en-US" sz="2900" kern="1200" dirty="0"/>
        </a:p>
      </dsp:txBody>
      <dsp:txXfrm rot="-5400000">
        <a:off x="1024202" y="1364936"/>
        <a:ext cx="7057371" cy="858192"/>
      </dsp:txXfrm>
    </dsp:sp>
    <dsp:sp modelId="{3EDC8949-F963-4495-BFFD-64C7956DABD6}">
      <dsp:nvSpPr>
        <dsp:cNvPr id="0" name=""/>
        <dsp:cNvSpPr/>
      </dsp:nvSpPr>
      <dsp:spPr>
        <a:xfrm rot="5400000">
          <a:off x="-219471" y="2856483"/>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smtClean="0"/>
            <a:t>3.</a:t>
          </a:r>
          <a:endParaRPr lang="en-US" sz="2800" kern="1200" dirty="0"/>
        </a:p>
      </dsp:txBody>
      <dsp:txXfrm rot="-5400000">
        <a:off x="1" y="3149112"/>
        <a:ext cx="1024202" cy="438943"/>
      </dsp:txXfrm>
    </dsp:sp>
    <dsp:sp modelId="{13616A12-83EF-4C0D-948E-86E520AB5195}">
      <dsp:nvSpPr>
        <dsp:cNvPr id="0" name=""/>
        <dsp:cNvSpPr/>
      </dsp:nvSpPr>
      <dsp:spPr>
        <a:xfrm rot="5400000">
          <a:off x="4100578" y="-439365"/>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Model Rapid Application Development (RAD)</a:t>
          </a:r>
          <a:endParaRPr lang="en-US" sz="2900" kern="1200" dirty="0"/>
        </a:p>
      </dsp:txBody>
      <dsp:txXfrm rot="-5400000">
        <a:off x="1024202" y="2683437"/>
        <a:ext cx="7057371" cy="858192"/>
      </dsp:txXfrm>
    </dsp:sp>
    <dsp:sp modelId="{6A641A0A-2BC8-46E7-A549-CC7A8390AF33}">
      <dsp:nvSpPr>
        <dsp:cNvPr id="0" name=""/>
        <dsp:cNvSpPr/>
      </dsp:nvSpPr>
      <dsp:spPr>
        <a:xfrm rot="5400000">
          <a:off x="-219471" y="4174985"/>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4. </a:t>
          </a:r>
          <a:endParaRPr lang="en-US" sz="2800" kern="1200" dirty="0"/>
        </a:p>
      </dsp:txBody>
      <dsp:txXfrm rot="-5400000">
        <a:off x="1" y="4467614"/>
        <a:ext cx="1024202" cy="438943"/>
      </dsp:txXfrm>
    </dsp:sp>
    <dsp:sp modelId="{FE70B29A-B5C2-4364-9BB2-4B65FA429086}">
      <dsp:nvSpPr>
        <dsp:cNvPr id="0" name=""/>
        <dsp:cNvSpPr/>
      </dsp:nvSpPr>
      <dsp:spPr>
        <a:xfrm rot="5400000">
          <a:off x="4100578" y="879136"/>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Model Spiral</a:t>
          </a:r>
          <a:endParaRPr lang="en-US" sz="2900" kern="1200" dirty="0"/>
        </a:p>
      </dsp:txBody>
      <dsp:txXfrm rot="-5400000">
        <a:off x="1024202" y="4001938"/>
        <a:ext cx="7057371" cy="858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18E36-213F-49B9-893A-4152D1E2ACC9}">
      <dsp:nvSpPr>
        <dsp:cNvPr id="0" name=""/>
        <dsp:cNvSpPr/>
      </dsp:nvSpPr>
      <dsp:spPr>
        <a:xfrm rot="5400000">
          <a:off x="1434683" y="980209"/>
          <a:ext cx="853061" cy="971180"/>
        </a:xfrm>
        <a:prstGeom prst="bentUpArrow">
          <a:avLst>
            <a:gd name="adj1" fmla="val 32840"/>
            <a:gd name="adj2" fmla="val 25000"/>
            <a:gd name="adj3" fmla="val 3578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7B4B92-0300-4562-B808-A0C1BD8AFCC3}">
      <dsp:nvSpPr>
        <dsp:cNvPr id="0" name=""/>
        <dsp:cNvSpPr/>
      </dsp:nvSpPr>
      <dsp:spPr>
        <a:xfrm>
          <a:off x="1208673" y="34573"/>
          <a:ext cx="1436053" cy="1005190"/>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a:t>
          </a:r>
          <a:endParaRPr lang="en-US" sz="1400" kern="1200" dirty="0"/>
        </a:p>
      </dsp:txBody>
      <dsp:txXfrm>
        <a:off x="1257751" y="83651"/>
        <a:ext cx="1337897" cy="907034"/>
      </dsp:txXfrm>
    </dsp:sp>
    <dsp:sp modelId="{4AD3E2E2-8622-4868-9D73-067440141FF9}">
      <dsp:nvSpPr>
        <dsp:cNvPr id="0" name=""/>
        <dsp:cNvSpPr/>
      </dsp:nvSpPr>
      <dsp:spPr>
        <a:xfrm>
          <a:off x="2644727" y="130441"/>
          <a:ext cx="1044448" cy="812439"/>
        </a:xfrm>
        <a:prstGeom prst="rect">
          <a:avLst/>
        </a:prstGeom>
        <a:noFill/>
        <a:ln>
          <a:noFill/>
        </a:ln>
        <a:effectLst/>
      </dsp:spPr>
      <dsp:style>
        <a:lnRef idx="0">
          <a:scrgbClr r="0" g="0" b="0"/>
        </a:lnRef>
        <a:fillRef idx="0">
          <a:scrgbClr r="0" g="0" b="0"/>
        </a:fillRef>
        <a:effectRef idx="0">
          <a:scrgbClr r="0" g="0" b="0"/>
        </a:effectRef>
        <a:fontRef idx="minor"/>
      </dsp:style>
    </dsp:sp>
    <dsp:sp modelId="{63459B3E-EDCE-45F5-BCD1-0C98D1CA63C4}">
      <dsp:nvSpPr>
        <dsp:cNvPr id="0" name=""/>
        <dsp:cNvSpPr/>
      </dsp:nvSpPr>
      <dsp:spPr>
        <a:xfrm rot="5400000">
          <a:off x="2625324" y="2109370"/>
          <a:ext cx="853061" cy="971180"/>
        </a:xfrm>
        <a:prstGeom prst="bentUpArrow">
          <a:avLst>
            <a:gd name="adj1" fmla="val 32840"/>
            <a:gd name="adj2" fmla="val 25000"/>
            <a:gd name="adj3" fmla="val 35780"/>
          </a:avLst>
        </a:prstGeom>
        <a:solidFill>
          <a:schemeClr val="accent5">
            <a:tint val="50000"/>
            <a:hueOff val="-2448118"/>
            <a:satOff val="-5125"/>
            <a:lumOff val="3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180F29-6E93-4998-ABD6-FE476824C460}">
      <dsp:nvSpPr>
        <dsp:cNvPr id="0" name=""/>
        <dsp:cNvSpPr/>
      </dsp:nvSpPr>
      <dsp:spPr>
        <a:xfrm>
          <a:off x="2399314" y="1163734"/>
          <a:ext cx="1436053" cy="1005190"/>
        </a:xfrm>
        <a:prstGeom prst="roundRect">
          <a:avLst>
            <a:gd name="adj" fmla="val 1667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448392" y="1212812"/>
        <a:ext cx="1337897" cy="907034"/>
      </dsp:txXfrm>
    </dsp:sp>
    <dsp:sp modelId="{81BA30CE-6CA9-4E6B-9E47-4846F713A330}">
      <dsp:nvSpPr>
        <dsp:cNvPr id="0" name=""/>
        <dsp:cNvSpPr/>
      </dsp:nvSpPr>
      <dsp:spPr>
        <a:xfrm>
          <a:off x="3835368" y="1259602"/>
          <a:ext cx="1044448" cy="812439"/>
        </a:xfrm>
        <a:prstGeom prst="rect">
          <a:avLst/>
        </a:prstGeom>
        <a:noFill/>
        <a:ln>
          <a:noFill/>
        </a:ln>
        <a:effectLst/>
      </dsp:spPr>
      <dsp:style>
        <a:lnRef idx="0">
          <a:scrgbClr r="0" g="0" b="0"/>
        </a:lnRef>
        <a:fillRef idx="0">
          <a:scrgbClr r="0" g="0" b="0"/>
        </a:fillRef>
        <a:effectRef idx="0">
          <a:scrgbClr r="0" g="0" b="0"/>
        </a:effectRef>
        <a:fontRef idx="minor"/>
      </dsp:style>
    </dsp:sp>
    <dsp:sp modelId="{221FD28E-92CF-4C43-B834-6493BA5604E3}">
      <dsp:nvSpPr>
        <dsp:cNvPr id="0" name=""/>
        <dsp:cNvSpPr/>
      </dsp:nvSpPr>
      <dsp:spPr>
        <a:xfrm rot="5400000">
          <a:off x="3815965" y="3238531"/>
          <a:ext cx="853061" cy="971180"/>
        </a:xfrm>
        <a:prstGeom prst="bentUpArrow">
          <a:avLst>
            <a:gd name="adj1" fmla="val 32840"/>
            <a:gd name="adj2" fmla="val 25000"/>
            <a:gd name="adj3" fmla="val 35780"/>
          </a:avLst>
        </a:prstGeom>
        <a:solidFill>
          <a:schemeClr val="accent5">
            <a:tint val="50000"/>
            <a:hueOff val="-4896237"/>
            <a:satOff val="-10250"/>
            <a:lumOff val="70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060A84-B89C-4576-9034-19290BCAF06D}">
      <dsp:nvSpPr>
        <dsp:cNvPr id="0" name=""/>
        <dsp:cNvSpPr/>
      </dsp:nvSpPr>
      <dsp:spPr>
        <a:xfrm>
          <a:off x="3589955" y="2292895"/>
          <a:ext cx="1436053" cy="1005190"/>
        </a:xfrm>
        <a:prstGeom prst="roundRect">
          <a:avLst>
            <a:gd name="adj" fmla="val 1667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Implementation</a:t>
          </a:r>
          <a:endParaRPr lang="en-US" sz="1400" kern="1200" dirty="0"/>
        </a:p>
      </dsp:txBody>
      <dsp:txXfrm>
        <a:off x="3639033" y="2341973"/>
        <a:ext cx="1337897" cy="907034"/>
      </dsp:txXfrm>
    </dsp:sp>
    <dsp:sp modelId="{279E0DBE-D43B-43D4-9FBB-E31321A29C7A}">
      <dsp:nvSpPr>
        <dsp:cNvPr id="0" name=""/>
        <dsp:cNvSpPr/>
      </dsp:nvSpPr>
      <dsp:spPr>
        <a:xfrm>
          <a:off x="5026009" y="2388763"/>
          <a:ext cx="1044448" cy="812439"/>
        </a:xfrm>
        <a:prstGeom prst="rect">
          <a:avLst/>
        </a:prstGeom>
        <a:noFill/>
        <a:ln>
          <a:noFill/>
        </a:ln>
        <a:effectLst/>
      </dsp:spPr>
      <dsp:style>
        <a:lnRef idx="0">
          <a:scrgbClr r="0" g="0" b="0"/>
        </a:lnRef>
        <a:fillRef idx="0">
          <a:scrgbClr r="0" g="0" b="0"/>
        </a:fillRef>
        <a:effectRef idx="0">
          <a:scrgbClr r="0" g="0" b="0"/>
        </a:effectRef>
        <a:fontRef idx="minor"/>
      </dsp:style>
    </dsp:sp>
    <dsp:sp modelId="{795DF5FA-F410-441B-B586-D7DFF479AF96}">
      <dsp:nvSpPr>
        <dsp:cNvPr id="0" name=""/>
        <dsp:cNvSpPr/>
      </dsp:nvSpPr>
      <dsp:spPr>
        <a:xfrm rot="5400000">
          <a:off x="5006606" y="4367692"/>
          <a:ext cx="853061" cy="971180"/>
        </a:xfrm>
        <a:prstGeom prst="bentUpArrow">
          <a:avLst>
            <a:gd name="adj1" fmla="val 32840"/>
            <a:gd name="adj2" fmla="val 25000"/>
            <a:gd name="adj3" fmla="val 35780"/>
          </a:avLst>
        </a:prstGeom>
        <a:solidFill>
          <a:schemeClr val="accent5">
            <a:tint val="50000"/>
            <a:hueOff val="-7344354"/>
            <a:satOff val="-15375"/>
            <a:lumOff val="105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01D279-8C23-4999-8540-EF4441E3576A}">
      <dsp:nvSpPr>
        <dsp:cNvPr id="0" name=""/>
        <dsp:cNvSpPr/>
      </dsp:nvSpPr>
      <dsp:spPr>
        <a:xfrm>
          <a:off x="4780596" y="3422056"/>
          <a:ext cx="1436053" cy="1005190"/>
        </a:xfrm>
        <a:prstGeom prst="roundRect">
          <a:avLst>
            <a:gd name="adj" fmla="val 1667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Testing</a:t>
          </a:r>
          <a:endParaRPr lang="en-US" sz="1400" kern="1200" dirty="0"/>
        </a:p>
      </dsp:txBody>
      <dsp:txXfrm>
        <a:off x="4829674" y="3471134"/>
        <a:ext cx="1337897" cy="907034"/>
      </dsp:txXfrm>
    </dsp:sp>
    <dsp:sp modelId="{C31050AF-6848-4DD5-A2A3-9FF29B6ABE0D}">
      <dsp:nvSpPr>
        <dsp:cNvPr id="0" name=""/>
        <dsp:cNvSpPr/>
      </dsp:nvSpPr>
      <dsp:spPr>
        <a:xfrm>
          <a:off x="6216650" y="3517924"/>
          <a:ext cx="1044448" cy="812439"/>
        </a:xfrm>
        <a:prstGeom prst="rect">
          <a:avLst/>
        </a:prstGeom>
        <a:noFill/>
        <a:ln>
          <a:noFill/>
        </a:ln>
        <a:effectLst/>
      </dsp:spPr>
      <dsp:style>
        <a:lnRef idx="0">
          <a:scrgbClr r="0" g="0" b="0"/>
        </a:lnRef>
        <a:fillRef idx="0">
          <a:scrgbClr r="0" g="0" b="0"/>
        </a:fillRef>
        <a:effectRef idx="0">
          <a:scrgbClr r="0" g="0" b="0"/>
        </a:effectRef>
        <a:fontRef idx="minor"/>
      </dsp:style>
    </dsp:sp>
    <dsp:sp modelId="{7DA1C407-24EE-49F2-BF70-E73ADE1CCFD3}">
      <dsp:nvSpPr>
        <dsp:cNvPr id="0" name=""/>
        <dsp:cNvSpPr/>
      </dsp:nvSpPr>
      <dsp:spPr>
        <a:xfrm>
          <a:off x="5971237" y="4551217"/>
          <a:ext cx="1436053" cy="1005190"/>
        </a:xfrm>
        <a:prstGeom prst="roundRect">
          <a:avLst>
            <a:gd name="adj" fmla="val 1667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Maintenance</a:t>
          </a:r>
          <a:endParaRPr lang="en-US" sz="1400" kern="1200" dirty="0"/>
        </a:p>
      </dsp:txBody>
      <dsp:txXfrm>
        <a:off x="6020315" y="4600295"/>
        <a:ext cx="1337897" cy="907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C5735-F3FB-4465-8CCA-B8DE8940CCDE}">
      <dsp:nvSpPr>
        <dsp:cNvPr id="0" name=""/>
        <dsp:cNvSpPr/>
      </dsp:nvSpPr>
      <dsp:spPr>
        <a:xfrm>
          <a:off x="1440996" y="474013"/>
          <a:ext cx="5246006" cy="75102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Requirement</a:t>
          </a:r>
          <a:endParaRPr lang="en-US" sz="1800" kern="1200" dirty="0"/>
        </a:p>
      </dsp:txBody>
      <dsp:txXfrm>
        <a:off x="1462993" y="496010"/>
        <a:ext cx="5202012" cy="707034"/>
      </dsp:txXfrm>
    </dsp:sp>
    <dsp:sp modelId="{EA31105E-C7F5-4B0C-8A4C-5478450E1AA7}">
      <dsp:nvSpPr>
        <dsp:cNvPr id="0" name=""/>
        <dsp:cNvSpPr/>
      </dsp:nvSpPr>
      <dsp:spPr>
        <a:xfrm rot="14550382" flipV="1">
          <a:off x="3810191" y="2375047"/>
          <a:ext cx="2753701" cy="413371"/>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3934202" y="2457721"/>
        <a:ext cx="2505679" cy="248023"/>
      </dsp:txXfrm>
    </dsp:sp>
    <dsp:sp modelId="{D1B3214A-692D-44EA-8AE8-B8DEC3349794}">
      <dsp:nvSpPr>
        <dsp:cNvPr id="0" name=""/>
        <dsp:cNvSpPr/>
      </dsp:nvSpPr>
      <dsp:spPr>
        <a:xfrm>
          <a:off x="4977704" y="4453577"/>
          <a:ext cx="2805906" cy="81703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Analisa</a:t>
          </a:r>
          <a:r>
            <a:rPr lang="en-US" sz="1800" kern="1200" dirty="0" smtClean="0"/>
            <a:t> </a:t>
          </a:r>
        </a:p>
        <a:p>
          <a:pPr lvl="0" algn="ctr" defTabSz="800100">
            <a:lnSpc>
              <a:spcPct val="90000"/>
            </a:lnSpc>
            <a:spcBef>
              <a:spcPct val="0"/>
            </a:spcBef>
            <a:spcAft>
              <a:spcPct val="35000"/>
            </a:spcAft>
          </a:pPr>
          <a:r>
            <a:rPr lang="en-US" sz="1800" kern="1200" dirty="0" smtClean="0"/>
            <a:t>Non - </a:t>
          </a:r>
          <a:r>
            <a:rPr lang="en-US" sz="1800" kern="1200" dirty="0" err="1" smtClean="0"/>
            <a:t>Fungsional</a:t>
          </a:r>
          <a:endParaRPr lang="en-US" sz="1800" kern="1200" dirty="0"/>
        </a:p>
      </dsp:txBody>
      <dsp:txXfrm>
        <a:off x="5001634" y="4477507"/>
        <a:ext cx="2758046" cy="769177"/>
      </dsp:txXfrm>
    </dsp:sp>
    <dsp:sp modelId="{A6E1D257-C0C4-4833-80C8-4557EAAB90DE}">
      <dsp:nvSpPr>
        <dsp:cNvPr id="0" name=""/>
        <dsp:cNvSpPr/>
      </dsp:nvSpPr>
      <dsp:spPr>
        <a:xfrm rot="10800000">
          <a:off x="3148153" y="4632234"/>
          <a:ext cx="1745819" cy="491033"/>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3295463" y="4730441"/>
        <a:ext cx="1451199" cy="294619"/>
      </dsp:txXfrm>
    </dsp:sp>
    <dsp:sp modelId="{95D47C25-8244-487C-B21B-68F21A049331}">
      <dsp:nvSpPr>
        <dsp:cNvPr id="0" name=""/>
        <dsp:cNvSpPr/>
      </dsp:nvSpPr>
      <dsp:spPr>
        <a:xfrm>
          <a:off x="344389" y="4476130"/>
          <a:ext cx="2805906" cy="77193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en-US" sz="2000" kern="1200" dirty="0" err="1" smtClean="0"/>
            <a:t>Analisa</a:t>
          </a:r>
          <a:endParaRPr lang="en-US" sz="2000" kern="1200" dirty="0" smtClean="0"/>
        </a:p>
        <a:p>
          <a:pPr lvl="0" algn="ctr" defTabSz="889000">
            <a:lnSpc>
              <a:spcPct val="100000"/>
            </a:lnSpc>
            <a:spcBef>
              <a:spcPct val="0"/>
            </a:spcBef>
            <a:spcAft>
              <a:spcPct val="35000"/>
            </a:spcAft>
          </a:pPr>
          <a:r>
            <a:rPr lang="en-US" sz="2000" kern="1200" dirty="0" err="1" smtClean="0"/>
            <a:t>Fungsional</a:t>
          </a:r>
          <a:endParaRPr lang="en-US" sz="2000" kern="1200" dirty="0"/>
        </a:p>
      </dsp:txBody>
      <dsp:txXfrm>
        <a:off x="366998" y="4498739"/>
        <a:ext cx="2760688" cy="726714"/>
      </dsp:txXfrm>
    </dsp:sp>
    <dsp:sp modelId="{584E6F6B-B1E4-4CC3-BB3D-16D9AC1451C7}">
      <dsp:nvSpPr>
        <dsp:cNvPr id="0" name=""/>
        <dsp:cNvSpPr/>
      </dsp:nvSpPr>
      <dsp:spPr>
        <a:xfrm rot="18000000">
          <a:off x="1088530" y="2383637"/>
          <a:ext cx="2610008" cy="392993"/>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206428" y="2462236"/>
        <a:ext cx="2374212" cy="2357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33178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72520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41995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106209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9B2C8-B83C-4F70-948F-D976D14C4738}"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3554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99B2C8-B83C-4F70-948F-D976D14C4738}"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224076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9B2C8-B83C-4F70-948F-D976D14C4738}" type="datetimeFigureOut">
              <a:rPr lang="en-US" smtClean="0"/>
              <a:pPr/>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155944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9B2C8-B83C-4F70-948F-D976D14C4738}" type="datetimeFigureOut">
              <a:rPr lang="en-US" smtClean="0"/>
              <a:pPr/>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40731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9B2C8-B83C-4F70-948F-D976D14C4738}" type="datetimeFigureOut">
              <a:rPr lang="en-US" smtClean="0"/>
              <a:pPr/>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260164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9B2C8-B83C-4F70-948F-D976D14C4738}"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247851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9B2C8-B83C-4F70-948F-D976D14C4738}"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30347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9B2C8-B83C-4F70-948F-D976D14C4738}" type="datetimeFigureOut">
              <a:rPr lang="en-US" smtClean="0"/>
              <a:pPr/>
              <a:t>10/4/2019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F0E8E-65A5-4803-996B-C997C1B5DB7D}" type="slidenum">
              <a:rPr lang="en-US" smtClean="0"/>
              <a:pPr/>
              <a:t>‹#›</a:t>
            </a:fld>
            <a:endParaRPr lang="en-US"/>
          </a:p>
        </p:txBody>
      </p:sp>
    </p:spTree>
    <p:extLst>
      <p:ext uri="{BB962C8B-B14F-4D97-AF65-F5344CB8AC3E}">
        <p14:creationId xmlns="" xmlns:p14="http://schemas.microsoft.com/office/powerpoint/2010/main" val="27119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1262130" y="837127"/>
            <a:ext cx="9749307" cy="1321929"/>
          </a:xfrm>
        </p:spPr>
        <p:txBody>
          <a:bodyPr>
            <a:normAutofit/>
          </a:bodyPr>
          <a:lstStyle/>
          <a:p>
            <a:pPr algn="ctr">
              <a:lnSpc>
                <a:spcPct val="100000"/>
              </a:lnSpc>
            </a:pPr>
            <a:r>
              <a:rPr lang="en-US" sz="4000" b="1" dirty="0" smtClean="0">
                <a:solidFill>
                  <a:srgbClr val="002060"/>
                </a:solidFill>
                <a:latin typeface="Arial Black" panose="020B0A04020102020204" pitchFamily="34" charset="0"/>
              </a:rPr>
              <a:t>SIKLUS HIDUP PENGEMBANGAN PERANGKAT LUNAK (SDLC)</a:t>
            </a:r>
            <a:endParaRPr lang="en-US" sz="4000" b="1" dirty="0">
              <a:solidFill>
                <a:srgbClr val="002060"/>
              </a:solidFill>
              <a:latin typeface="Arial Black" panose="020B0A04020102020204" pitchFamily="34" charset="0"/>
            </a:endParaRPr>
          </a:p>
        </p:txBody>
      </p:sp>
      <p:grpSp>
        <p:nvGrpSpPr>
          <p:cNvPr id="27" name="Group 26"/>
          <p:cNvGrpSpPr/>
          <p:nvPr/>
        </p:nvGrpSpPr>
        <p:grpSpPr>
          <a:xfrm>
            <a:off x="1" y="1"/>
            <a:ext cx="1094704" cy="682579"/>
            <a:chOff x="3571" y="2084652"/>
            <a:chExt cx="3123406" cy="1249362"/>
          </a:xfrm>
        </p:grpSpPr>
        <p:sp>
          <p:nvSpPr>
            <p:cNvPr id="28" name="Pentagon 2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30" name="Title 1"/>
          <p:cNvSpPr txBox="1">
            <a:spLocks/>
          </p:cNvSpPr>
          <p:nvPr/>
        </p:nvSpPr>
        <p:spPr>
          <a:xfrm>
            <a:off x="2859042" y="2760824"/>
            <a:ext cx="7331298" cy="877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2800" dirty="0">
              <a:solidFill>
                <a:srgbClr val="002060"/>
              </a:solidFill>
              <a:latin typeface="Arial Black" panose="020B0A04020102020204" pitchFamily="34" charset="0"/>
            </a:endParaRPr>
          </a:p>
        </p:txBody>
      </p:sp>
      <p:pic>
        <p:nvPicPr>
          <p:cNvPr id="31" name="Picture 3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2618" y="4240502"/>
            <a:ext cx="5128944" cy="2170510"/>
          </a:xfrm>
          <a:prstGeom prst="rect">
            <a:avLst/>
          </a:prstGeom>
        </p:spPr>
      </p:pic>
    </p:spTree>
    <p:extLst>
      <p:ext uri="{BB962C8B-B14F-4D97-AF65-F5344CB8AC3E}">
        <p14:creationId xmlns="" xmlns:p14="http://schemas.microsoft.com/office/powerpoint/2010/main" val="400112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Requirement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Diagram 2"/>
          <p:cNvGraphicFramePr/>
          <p:nvPr>
            <p:extLst>
              <p:ext uri="{D42A27DB-BD31-4B8C-83A1-F6EECF244321}">
                <p14:modId xmlns="" xmlns:p14="http://schemas.microsoft.com/office/powerpoint/2010/main" val="9682216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3516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Kebutuhan</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Fungsional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89566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400" dirty="0" err="1"/>
              <a:t>Menunjukkan</a:t>
            </a:r>
            <a:r>
              <a:rPr lang="en-US" altLang="en-US" sz="2400" dirty="0"/>
              <a:t> </a:t>
            </a:r>
            <a:r>
              <a:rPr lang="en-US" altLang="en-US" sz="2400" dirty="0" err="1"/>
              <a:t>fasilitas</a:t>
            </a:r>
            <a:r>
              <a:rPr lang="en-US" altLang="en-US" sz="2400" dirty="0"/>
              <a:t> </a:t>
            </a:r>
            <a:r>
              <a:rPr lang="en-US" altLang="en-US" sz="2400" dirty="0" err="1"/>
              <a:t>apa</a:t>
            </a:r>
            <a:r>
              <a:rPr lang="en-US" altLang="en-US" sz="2400" dirty="0"/>
              <a:t> yang </a:t>
            </a:r>
            <a:r>
              <a:rPr lang="en-US" altLang="en-US" sz="2400" dirty="0" err="1"/>
              <a:t>dibutuhkan</a:t>
            </a:r>
            <a:r>
              <a:rPr lang="en-US" altLang="en-US" sz="2400" dirty="0"/>
              <a:t> </a:t>
            </a:r>
            <a:r>
              <a:rPr lang="en-US" altLang="en-US" sz="2400" dirty="0" err="1"/>
              <a:t>serta</a:t>
            </a:r>
            <a:r>
              <a:rPr lang="en-US" altLang="en-US" sz="2400" dirty="0"/>
              <a:t> </a:t>
            </a:r>
            <a:r>
              <a:rPr lang="en-US" altLang="en-US" sz="2400" dirty="0" err="1"/>
              <a:t>aktivitas</a:t>
            </a:r>
            <a:r>
              <a:rPr lang="en-US" altLang="en-US" sz="2400" dirty="0"/>
              <a:t> </a:t>
            </a:r>
            <a:r>
              <a:rPr lang="en-US" altLang="en-US" sz="2400" dirty="0" err="1"/>
              <a:t>apa</a:t>
            </a:r>
            <a:r>
              <a:rPr lang="en-US" altLang="en-US" sz="2400" dirty="0"/>
              <a:t> </a:t>
            </a:r>
            <a:r>
              <a:rPr lang="en-US" altLang="en-US" sz="2400" dirty="0" err="1"/>
              <a:t>saja</a:t>
            </a:r>
            <a:r>
              <a:rPr lang="en-US" altLang="en-US" sz="2400" dirty="0"/>
              <a:t> yang </a:t>
            </a:r>
            <a:r>
              <a:rPr lang="en-US" altLang="en-US" sz="2400" dirty="0" err="1"/>
              <a:t>terjadi</a:t>
            </a:r>
            <a:r>
              <a:rPr lang="en-US" altLang="en-US" sz="2400" dirty="0"/>
              <a:t> </a:t>
            </a:r>
            <a:r>
              <a:rPr lang="en-US" altLang="en-US" sz="2400" dirty="0" err="1"/>
              <a:t>dalam</a:t>
            </a:r>
            <a:r>
              <a:rPr lang="en-US" altLang="en-US" sz="2400" dirty="0"/>
              <a:t> </a:t>
            </a:r>
            <a:r>
              <a:rPr lang="en-US" altLang="en-US" sz="2400" dirty="0" err="1"/>
              <a:t>sistem</a:t>
            </a:r>
            <a:r>
              <a:rPr lang="en-US" altLang="en-US" sz="2400" dirty="0"/>
              <a:t> </a:t>
            </a:r>
            <a:r>
              <a:rPr lang="en-US" altLang="en-US" sz="2400" dirty="0" err="1"/>
              <a:t>baru</a:t>
            </a:r>
            <a:r>
              <a:rPr lang="en-US" altLang="en-US" sz="2400" dirty="0"/>
              <a:t>.</a:t>
            </a:r>
            <a:endParaRPr lang="en-US" sz="2400" dirty="0">
              <a:solidFill>
                <a:schemeClr val="tx1"/>
              </a:solidFill>
            </a:endParaRPr>
          </a:p>
        </p:txBody>
      </p:sp>
      <p:sp>
        <p:nvSpPr>
          <p:cNvPr id="11" name="Rounded Rectangle 4"/>
          <p:cNvSpPr/>
          <p:nvPr/>
        </p:nvSpPr>
        <p:spPr>
          <a:xfrm>
            <a:off x="605304" y="2533463"/>
            <a:ext cx="10334211" cy="2875663"/>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285750" indent="-285750" algn="just">
              <a:lnSpc>
                <a:spcPct val="150000"/>
              </a:lnSpc>
              <a:buFont typeface="Wingdings" panose="05000000000000000000" pitchFamily="2" charset="2"/>
              <a:buChar char="ü"/>
            </a:pPr>
            <a:r>
              <a:rPr lang="en-US" altLang="en-US" sz="2400" dirty="0" err="1"/>
              <a:t>Kebutuhan</a:t>
            </a:r>
            <a:r>
              <a:rPr lang="en-US" altLang="en-US" sz="2400" dirty="0"/>
              <a:t> </a:t>
            </a:r>
            <a:r>
              <a:rPr lang="en-US" altLang="en-US" sz="2400" dirty="0" err="1"/>
              <a:t>fungsional</a:t>
            </a:r>
            <a:r>
              <a:rPr lang="en-US" altLang="en-US" sz="2400" dirty="0"/>
              <a:t> </a:t>
            </a:r>
            <a:r>
              <a:rPr lang="en-US" altLang="en-US" sz="2400" dirty="0" err="1"/>
              <a:t>mencakup</a:t>
            </a:r>
            <a:r>
              <a:rPr lang="en-US" altLang="en-US" sz="2400" dirty="0"/>
              <a:t>:</a:t>
            </a:r>
          </a:p>
          <a:p>
            <a:pPr marL="800100" lvl="1" indent="-342900" algn="just">
              <a:lnSpc>
                <a:spcPct val="150000"/>
              </a:lnSpc>
              <a:buFont typeface="Arial" panose="020B0604020202020204" pitchFamily="34" charset="0"/>
              <a:buChar char="•"/>
            </a:pPr>
            <a:r>
              <a:rPr lang="en-US" altLang="en-US" sz="2400" dirty="0" err="1"/>
              <a:t>Fungsi</a:t>
            </a:r>
            <a:r>
              <a:rPr lang="en-US" altLang="en-US" sz="2400" dirty="0"/>
              <a:t> </a:t>
            </a:r>
            <a:r>
              <a:rPr lang="en-US" altLang="en-US" sz="2400" dirty="0" err="1"/>
              <a:t>deskripsi</a:t>
            </a:r>
            <a:r>
              <a:rPr lang="en-US" altLang="en-US" sz="2400" dirty="0"/>
              <a:t> </a:t>
            </a:r>
            <a:r>
              <a:rPr lang="en-US" altLang="en-US" sz="2400" dirty="0" err="1"/>
              <a:t>kebutuhan</a:t>
            </a:r>
            <a:endParaRPr lang="id-ID" altLang="en-US" sz="2400" dirty="0"/>
          </a:p>
          <a:p>
            <a:pPr marL="800100" lvl="1" indent="-342900" algn="just">
              <a:lnSpc>
                <a:spcPct val="150000"/>
              </a:lnSpc>
              <a:buFont typeface="Arial" panose="020B0604020202020204" pitchFamily="34" charset="0"/>
              <a:buChar char="•"/>
            </a:pPr>
            <a:r>
              <a:rPr lang="en-US" altLang="en-US" sz="2400" dirty="0" err="1"/>
              <a:t>Laporan</a:t>
            </a:r>
            <a:r>
              <a:rPr lang="en-US" altLang="en-US" sz="2400" dirty="0"/>
              <a:t> </a:t>
            </a:r>
            <a:r>
              <a:rPr lang="en-US" altLang="en-US" sz="2400" dirty="0" err="1"/>
              <a:t>baik</a:t>
            </a:r>
            <a:r>
              <a:rPr lang="en-US" altLang="en-US" sz="2400" dirty="0"/>
              <a:t> hardcopy </a:t>
            </a:r>
            <a:r>
              <a:rPr lang="en-US" altLang="en-US" sz="2400" dirty="0" err="1"/>
              <a:t>maupun</a:t>
            </a:r>
            <a:r>
              <a:rPr lang="en-US" altLang="en-US" sz="2400" dirty="0"/>
              <a:t> softcopy</a:t>
            </a:r>
            <a:endParaRPr lang="id-ID" altLang="en-US" sz="2400" dirty="0"/>
          </a:p>
          <a:p>
            <a:pPr marL="800100" lvl="1" indent="-342900" algn="just">
              <a:lnSpc>
                <a:spcPct val="150000"/>
              </a:lnSpc>
              <a:buFont typeface="Arial" panose="020B0604020202020204" pitchFamily="34" charset="0"/>
              <a:buChar char="•"/>
            </a:pPr>
            <a:r>
              <a:rPr lang="en-US" altLang="en-US" sz="2400" dirty="0"/>
              <a:t>Updating </a:t>
            </a:r>
            <a:r>
              <a:rPr lang="en-US" altLang="en-US" sz="2400" dirty="0" err="1"/>
              <a:t>dan</a:t>
            </a:r>
            <a:r>
              <a:rPr lang="en-US" altLang="en-US" sz="2400" dirty="0"/>
              <a:t> query online</a:t>
            </a:r>
            <a:endParaRPr lang="id-ID" altLang="en-US" sz="2400" dirty="0"/>
          </a:p>
          <a:p>
            <a:pPr marL="800100" lvl="1" indent="-342900" algn="just">
              <a:lnSpc>
                <a:spcPct val="150000"/>
              </a:lnSpc>
              <a:buFont typeface="Arial" panose="020B0604020202020204" pitchFamily="34" charset="0"/>
              <a:buChar char="•"/>
            </a:pPr>
            <a:r>
              <a:rPr lang="en-US" altLang="en-US" sz="2400" dirty="0" err="1"/>
              <a:t>Penyimpanan</a:t>
            </a:r>
            <a:r>
              <a:rPr lang="en-US" altLang="en-US" sz="2400" dirty="0"/>
              <a:t> data, </a:t>
            </a:r>
            <a:r>
              <a:rPr lang="en-US" altLang="en-US" sz="2400" dirty="0" err="1"/>
              <a:t>pencarian</a:t>
            </a:r>
            <a:r>
              <a:rPr lang="en-US" altLang="en-US" sz="2400" dirty="0"/>
              <a:t> </a:t>
            </a:r>
            <a:r>
              <a:rPr lang="en-US" altLang="en-US" sz="2400" dirty="0" err="1"/>
              <a:t>kembali</a:t>
            </a:r>
            <a:r>
              <a:rPr lang="en-US" altLang="en-US" sz="2400" dirty="0"/>
              <a:t> </a:t>
            </a:r>
            <a:r>
              <a:rPr lang="en-US" altLang="en-US" sz="2400" dirty="0" err="1"/>
              <a:t>dan</a:t>
            </a:r>
            <a:r>
              <a:rPr lang="en-US" altLang="en-US" sz="2400" dirty="0"/>
              <a:t> transfer </a:t>
            </a:r>
            <a:r>
              <a:rPr lang="en-US" altLang="en-US" sz="2400" dirty="0" smtClean="0"/>
              <a:t>data</a:t>
            </a:r>
            <a:endParaRPr lang="id-ID" altLang="en-US" sz="2400" dirty="0"/>
          </a:p>
        </p:txBody>
      </p:sp>
    </p:spTree>
    <p:extLst>
      <p:ext uri="{BB962C8B-B14F-4D97-AF65-F5344CB8AC3E}">
        <p14:creationId xmlns="" xmlns:p14="http://schemas.microsoft.com/office/powerpoint/2010/main" val="7987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Kebutuhan</a:t>
            </a:r>
            <a:r>
              <a:rPr lang="en-US" sz="3200" b="1" dirty="0" smtClean="0">
                <a:solidFill>
                  <a:schemeClr val="bg2">
                    <a:lumMod val="25000"/>
                  </a:schemeClr>
                </a:solidFill>
                <a:latin typeface="Arial Black" panose="020B0A04020102020204" pitchFamily="34" charset="0"/>
              </a:rPr>
              <a:t> Non-</a:t>
            </a:r>
            <a:r>
              <a:rPr lang="en-US" sz="3200" b="1" dirty="0" err="1" smtClean="0">
                <a:solidFill>
                  <a:schemeClr val="bg2">
                    <a:lumMod val="25000"/>
                  </a:schemeClr>
                </a:solidFill>
                <a:latin typeface="Arial Black" panose="020B0A04020102020204" pitchFamily="34" charset="0"/>
              </a:rPr>
              <a:t>Fungsional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314611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400" dirty="0" err="1"/>
              <a:t>Kebutuhan</a:t>
            </a:r>
            <a:r>
              <a:rPr lang="en-US" altLang="en-US" sz="2400" dirty="0"/>
              <a:t> Non </a:t>
            </a:r>
            <a:r>
              <a:rPr lang="en-US" altLang="en-US" sz="2400" dirty="0" err="1"/>
              <a:t>Fungsional</a:t>
            </a:r>
            <a:r>
              <a:rPr lang="en-US" altLang="en-US" sz="2400" dirty="0"/>
              <a:t> </a:t>
            </a:r>
            <a:r>
              <a:rPr lang="en-US" altLang="en-US" sz="2400" dirty="0" err="1" smtClean="0"/>
              <a:t>mencakup</a:t>
            </a:r>
            <a:r>
              <a:rPr lang="en-US" altLang="en-US" sz="2400" dirty="0" smtClean="0"/>
              <a:t>:</a:t>
            </a:r>
          </a:p>
          <a:p>
            <a:pPr lvl="0" algn="just" defTabSz="2889250">
              <a:spcBef>
                <a:spcPct val="0"/>
              </a:spcBef>
              <a:spcAft>
                <a:spcPct val="35000"/>
              </a:spcAft>
            </a:pPr>
            <a:r>
              <a:rPr lang="en-US" altLang="en-US" sz="2400" dirty="0" smtClean="0"/>
              <a:t>     </a:t>
            </a:r>
            <a:r>
              <a:rPr lang="en-US" altLang="en-US" sz="2400" dirty="0" smtClean="0">
                <a:sym typeface="Wingdings" panose="05000000000000000000" pitchFamily="2" charset="2"/>
              </a:rPr>
              <a:t> </a:t>
            </a:r>
            <a:r>
              <a:rPr lang="en-US" altLang="en-US" sz="2400" dirty="0" err="1" smtClean="0"/>
              <a:t>Waktu</a:t>
            </a:r>
            <a:r>
              <a:rPr lang="en-US" altLang="en-US" sz="2400" dirty="0" smtClean="0"/>
              <a:t> </a:t>
            </a:r>
            <a:r>
              <a:rPr lang="en-US" altLang="en-US" sz="2400" dirty="0" err="1" smtClean="0"/>
              <a:t>respon</a:t>
            </a:r>
            <a:endParaRPr lang="en-US" altLang="en-US" sz="2400" dirty="0"/>
          </a:p>
          <a:p>
            <a:pPr lvl="0" algn="just" defTabSz="2889250">
              <a:spcBef>
                <a:spcPct val="0"/>
              </a:spcBef>
              <a:spcAft>
                <a:spcPct val="35000"/>
              </a:spcAft>
            </a:pPr>
            <a:r>
              <a:rPr lang="en-US" altLang="en-US" sz="2400" dirty="0" smtClean="0"/>
              <a:t>     </a:t>
            </a:r>
            <a:r>
              <a:rPr lang="en-US" altLang="en-US" sz="2400" dirty="0" smtClean="0">
                <a:sym typeface="Wingdings" panose="05000000000000000000" pitchFamily="2" charset="2"/>
              </a:rPr>
              <a:t> </a:t>
            </a:r>
            <a:r>
              <a:rPr lang="en-US" altLang="en-US" sz="2400" dirty="0" smtClean="0"/>
              <a:t>Rata-rata </a:t>
            </a:r>
            <a:r>
              <a:rPr lang="en-US" altLang="en-US" sz="2400" dirty="0" err="1"/>
              <a:t>waktu</a:t>
            </a:r>
            <a:r>
              <a:rPr lang="en-US" altLang="en-US" sz="2400" dirty="0"/>
              <a:t> </a:t>
            </a:r>
            <a:r>
              <a:rPr lang="en-US" altLang="en-US" sz="2400" dirty="0" err="1"/>
              <a:t>untuk</a:t>
            </a:r>
            <a:r>
              <a:rPr lang="en-US" altLang="en-US" sz="2400" dirty="0"/>
              <a:t> </a:t>
            </a:r>
            <a:r>
              <a:rPr lang="en-US" altLang="en-US" sz="2400" dirty="0" err="1"/>
              <a:t>kegagalan</a:t>
            </a:r>
            <a:r>
              <a:rPr lang="en-US" altLang="en-US" sz="2400" dirty="0"/>
              <a:t> </a:t>
            </a:r>
            <a:endParaRPr lang="en-US" altLang="en-US" sz="2400" dirty="0" smtClean="0"/>
          </a:p>
          <a:p>
            <a:pPr lvl="0" algn="just" defTabSz="2889250">
              <a:spcBef>
                <a:spcPct val="0"/>
              </a:spcBef>
              <a:spcAft>
                <a:spcPct val="35000"/>
              </a:spcAft>
            </a:pPr>
            <a:r>
              <a:rPr lang="en-US" altLang="en-US" sz="2400" dirty="0"/>
              <a:t> </a:t>
            </a:r>
            <a:r>
              <a:rPr lang="en-US" altLang="en-US" sz="2400" dirty="0" smtClean="0"/>
              <a:t>    </a:t>
            </a:r>
            <a:r>
              <a:rPr lang="en-US" altLang="en-US" sz="2400" dirty="0" smtClean="0">
                <a:sym typeface="Wingdings" panose="05000000000000000000" pitchFamily="2" charset="2"/>
              </a:rPr>
              <a:t> </a:t>
            </a:r>
            <a:r>
              <a:rPr lang="en-US" altLang="en-US" sz="2400" dirty="0" err="1" smtClean="0"/>
              <a:t>Kebutuhan</a:t>
            </a:r>
            <a:r>
              <a:rPr lang="en-US" altLang="en-US" sz="2400" dirty="0" smtClean="0"/>
              <a:t> </a:t>
            </a:r>
            <a:r>
              <a:rPr lang="en-US" altLang="en-US" sz="2400" dirty="0" err="1" smtClean="0"/>
              <a:t>keamanan</a:t>
            </a:r>
            <a:endParaRPr lang="en-US" altLang="en-US" sz="2400" dirty="0" smtClean="0"/>
          </a:p>
          <a:p>
            <a:pPr lvl="0" algn="just" defTabSz="2889250">
              <a:spcBef>
                <a:spcPct val="0"/>
              </a:spcBef>
              <a:spcAft>
                <a:spcPct val="35000"/>
              </a:spcAft>
            </a:pPr>
            <a:r>
              <a:rPr lang="en-US" altLang="en-US" sz="2400" dirty="0"/>
              <a:t> </a:t>
            </a:r>
            <a:r>
              <a:rPr lang="en-US" altLang="en-US" sz="2400" dirty="0" smtClean="0"/>
              <a:t>    </a:t>
            </a:r>
            <a:r>
              <a:rPr lang="en-US" altLang="en-US" sz="2400" dirty="0" smtClean="0">
                <a:sym typeface="Wingdings" panose="05000000000000000000" pitchFamily="2" charset="2"/>
              </a:rPr>
              <a:t> </a:t>
            </a:r>
            <a:r>
              <a:rPr lang="en-US" altLang="en-US" sz="2400" dirty="0" err="1" smtClean="0"/>
              <a:t>Akses</a:t>
            </a:r>
            <a:r>
              <a:rPr lang="en-US" altLang="en-US" sz="2400" dirty="0" smtClean="0"/>
              <a:t> </a:t>
            </a:r>
            <a:r>
              <a:rPr lang="en-US" altLang="en-US" sz="2400" dirty="0" err="1"/>
              <a:t>untuk</a:t>
            </a:r>
            <a:r>
              <a:rPr lang="en-US" altLang="en-US" sz="2400" dirty="0"/>
              <a:t> </a:t>
            </a:r>
            <a:r>
              <a:rPr lang="en-US" altLang="en-US" sz="2400" dirty="0" err="1"/>
              <a:t>pengguna</a:t>
            </a:r>
            <a:r>
              <a:rPr lang="en-US" altLang="en-US" sz="2400" dirty="0"/>
              <a:t> yang </a:t>
            </a:r>
            <a:r>
              <a:rPr lang="en-US" altLang="en-US" sz="2400" dirty="0" err="1"/>
              <a:t>tidak</a:t>
            </a:r>
            <a:r>
              <a:rPr lang="en-US" altLang="en-US" sz="2400" dirty="0"/>
              <a:t> </a:t>
            </a:r>
            <a:r>
              <a:rPr lang="en-US" altLang="en-US" sz="2400" dirty="0" err="1"/>
              <a:t>punya</a:t>
            </a:r>
            <a:r>
              <a:rPr lang="en-US" altLang="en-US" sz="2400" dirty="0"/>
              <a:t> </a:t>
            </a:r>
            <a:r>
              <a:rPr lang="en-US" altLang="en-US" sz="2400" dirty="0" err="1"/>
              <a:t>hak</a:t>
            </a:r>
            <a:r>
              <a:rPr lang="en-US" altLang="en-US" sz="2400" dirty="0"/>
              <a:t>.</a:t>
            </a:r>
          </a:p>
          <a:p>
            <a:pPr marL="342900" lvl="0" indent="-342900" algn="just" defTabSz="2889250">
              <a:spcBef>
                <a:spcPct val="0"/>
              </a:spcBef>
              <a:spcAft>
                <a:spcPct val="35000"/>
              </a:spcAft>
              <a:buFont typeface="Wingdings" panose="05000000000000000000" pitchFamily="2" charset="2"/>
              <a:buChar char="ü"/>
            </a:pPr>
            <a:endParaRPr lang="en-US" altLang="en-US" sz="2400" dirty="0"/>
          </a:p>
        </p:txBody>
      </p:sp>
    </p:spTree>
    <p:extLst>
      <p:ext uri="{BB962C8B-B14F-4D97-AF65-F5344CB8AC3E}">
        <p14:creationId xmlns="" xmlns:p14="http://schemas.microsoft.com/office/powerpoint/2010/main" val="93924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91672"/>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Kasus</a:t>
            </a:r>
            <a:r>
              <a:rPr lang="en-US" sz="3200" b="1" dirty="0" smtClean="0">
                <a:solidFill>
                  <a:schemeClr val="bg2">
                    <a:lumMod val="25000"/>
                  </a:schemeClr>
                </a:solidFill>
                <a:latin typeface="Arial Black" panose="020B0A04020102020204" pitchFamily="34" charset="0"/>
              </a:rPr>
              <a:t> : </a:t>
            </a:r>
            <a:r>
              <a:rPr lang="en-US" sz="3200" b="1" dirty="0">
                <a:solidFill>
                  <a:schemeClr val="bg2">
                    <a:lumMod val="25000"/>
                  </a:schemeClr>
                </a:solidFill>
                <a:latin typeface="Arial Black" panose="020B0A04020102020204" pitchFamily="34" charset="0"/>
              </a:rPr>
              <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a:t>
            </a:r>
            <a:r>
              <a:rPr lang="en-US" sz="3200" b="1" dirty="0" err="1">
                <a:solidFill>
                  <a:schemeClr val="bg2">
                    <a:lumMod val="25000"/>
                  </a:schemeClr>
                </a:solidFill>
                <a:latin typeface="Arial Black" panose="020B0A04020102020204" pitchFamily="34" charset="0"/>
              </a:rPr>
              <a:t>Sistem</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Informasi</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Perpustakaan</a:t>
            </a:r>
            <a:r>
              <a:rPr lang="en-US" sz="3200" b="1" dirty="0" smtClean="0">
                <a:solidFill>
                  <a:schemeClr val="bg2">
                    <a:lumMod val="25000"/>
                  </a:schemeClr>
                </a:solidFill>
                <a:latin typeface="Arial Black" panose="020B0A04020102020204" pitchFamily="34" charset="0"/>
              </a:rPr>
              <a:t> STMIK ABC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429233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800" b="1" dirty="0" err="1" smtClean="0"/>
              <a:t>Identifikasi</a:t>
            </a:r>
            <a:r>
              <a:rPr lang="en-US" altLang="en-US" sz="2800" b="1" dirty="0" smtClean="0"/>
              <a:t> </a:t>
            </a:r>
            <a:r>
              <a:rPr lang="en-US" altLang="en-US" sz="2800" b="1" dirty="0" err="1" smtClean="0"/>
              <a:t>Masalah</a:t>
            </a:r>
            <a:endParaRPr lang="en-US" altLang="en-US" sz="2800" b="1" dirty="0" smtClean="0"/>
          </a:p>
          <a:p>
            <a:pPr marL="411480" lvl="1">
              <a:defRPr/>
            </a:pPr>
            <a:r>
              <a:rPr lang="en-US" sz="2400" dirty="0" err="1"/>
              <a:t>Permasalahan</a:t>
            </a:r>
            <a:r>
              <a:rPr lang="en-US" sz="2400" dirty="0"/>
              <a:t> yang </a:t>
            </a:r>
            <a:r>
              <a:rPr lang="en-US" sz="2400" dirty="0" err="1"/>
              <a:t>terjadi</a:t>
            </a:r>
            <a:r>
              <a:rPr lang="en-US" sz="2400" dirty="0"/>
              <a:t> </a:t>
            </a:r>
            <a:r>
              <a:rPr lang="en-US" sz="2400" dirty="0" err="1" smtClean="0"/>
              <a:t>pada</a:t>
            </a:r>
            <a:r>
              <a:rPr lang="en-US" sz="2400" dirty="0" smtClean="0"/>
              <a:t> </a:t>
            </a:r>
            <a:r>
              <a:rPr lang="en-US" sz="2400" b="1" dirty="0" err="1"/>
              <a:t>P</a:t>
            </a:r>
            <a:r>
              <a:rPr lang="en-US" sz="2400" b="1" dirty="0" err="1" smtClean="0"/>
              <a:t>erpustakaan</a:t>
            </a:r>
            <a:r>
              <a:rPr lang="en-US" sz="2400" b="1" dirty="0" smtClean="0"/>
              <a:t> </a:t>
            </a:r>
            <a:r>
              <a:rPr lang="en-US" sz="2400" b="1" dirty="0" err="1" smtClean="0"/>
              <a:t>pada</a:t>
            </a:r>
            <a:r>
              <a:rPr lang="en-US" sz="2400" b="1" dirty="0" smtClean="0"/>
              <a:t> STMIK ABC</a:t>
            </a:r>
            <a:r>
              <a:rPr lang="en-US" sz="2400" dirty="0" smtClean="0"/>
              <a:t> </a:t>
            </a:r>
            <a:r>
              <a:rPr lang="en-US" sz="2400" dirty="0" err="1"/>
              <a:t>adalah</a:t>
            </a:r>
            <a:r>
              <a:rPr lang="en-US" sz="2400" dirty="0"/>
              <a:t> </a:t>
            </a:r>
            <a:r>
              <a:rPr lang="en-US" sz="2400" dirty="0" err="1"/>
              <a:t>sebagai</a:t>
            </a:r>
            <a:r>
              <a:rPr lang="en-US" sz="2400" dirty="0"/>
              <a:t> </a:t>
            </a:r>
            <a:r>
              <a:rPr lang="en-US" sz="2400" dirty="0" err="1" smtClean="0"/>
              <a:t>berikut</a:t>
            </a:r>
            <a:r>
              <a:rPr lang="en-US" sz="2400" dirty="0" smtClean="0"/>
              <a:t>:</a:t>
            </a:r>
          </a:p>
          <a:p>
            <a:pPr marL="868680" lvl="1" indent="-457200">
              <a:buAutoNum type="arabicPeriod"/>
              <a:defRPr/>
            </a:pPr>
            <a:r>
              <a:rPr lang="en-US" sz="2400" dirty="0" err="1" smtClean="0"/>
              <a:t>Pencatatan</a:t>
            </a:r>
            <a:r>
              <a:rPr lang="en-US" sz="2400" dirty="0" smtClean="0"/>
              <a:t> </a:t>
            </a:r>
            <a:r>
              <a:rPr lang="en-US" sz="2400" dirty="0" err="1" smtClean="0"/>
              <a:t>Peminjaman</a:t>
            </a:r>
            <a:r>
              <a:rPr lang="en-US" sz="2400" dirty="0" smtClean="0"/>
              <a:t> </a:t>
            </a:r>
            <a:r>
              <a:rPr lang="en-US" sz="2400" dirty="0" err="1" smtClean="0"/>
              <a:t>buku</a:t>
            </a:r>
            <a:r>
              <a:rPr lang="en-US" sz="2400" dirty="0" smtClean="0"/>
              <a:t> </a:t>
            </a:r>
            <a:r>
              <a:rPr lang="en-US" sz="2400" dirty="0" err="1" smtClean="0"/>
              <a:t>masih</a:t>
            </a:r>
            <a:r>
              <a:rPr lang="en-US" sz="2400" dirty="0" smtClean="0"/>
              <a:t> </a:t>
            </a:r>
            <a:r>
              <a:rPr lang="en-US" sz="2400" dirty="0" err="1" smtClean="0"/>
              <a:t>menggunakan</a:t>
            </a:r>
            <a:r>
              <a:rPr lang="en-US" sz="2400" dirty="0" smtClean="0"/>
              <a:t> manual </a:t>
            </a:r>
            <a:r>
              <a:rPr lang="en-US" sz="2400" dirty="0" err="1" smtClean="0"/>
              <a:t>dengan</a:t>
            </a:r>
            <a:r>
              <a:rPr lang="en-US" sz="2400" dirty="0" smtClean="0"/>
              <a:t> </a:t>
            </a:r>
            <a:r>
              <a:rPr lang="en-US" sz="2400" dirty="0" err="1" smtClean="0"/>
              <a:t>mencatat</a:t>
            </a:r>
            <a:r>
              <a:rPr lang="en-US" sz="2400" dirty="0" smtClean="0"/>
              <a:t> di </a:t>
            </a:r>
            <a:r>
              <a:rPr lang="en-US" sz="2400" dirty="0" err="1" smtClean="0"/>
              <a:t>kertas</a:t>
            </a:r>
            <a:r>
              <a:rPr lang="en-US" sz="2400" dirty="0" smtClean="0"/>
              <a:t>.</a:t>
            </a:r>
          </a:p>
          <a:p>
            <a:pPr marL="868680" lvl="1" indent="-457200" algn="just">
              <a:buAutoNum type="arabicPeriod" startAt="2"/>
              <a:defRPr/>
            </a:pPr>
            <a:r>
              <a:rPr lang="en-US" altLang="en-US" sz="2400" dirty="0" err="1" smtClean="0"/>
              <a:t>Pencarian</a:t>
            </a:r>
            <a:r>
              <a:rPr lang="en-US" altLang="en-US" sz="2400" dirty="0" smtClean="0"/>
              <a:t> </a:t>
            </a:r>
            <a:r>
              <a:rPr lang="en-US" altLang="en-US" sz="2400" dirty="0" err="1" smtClean="0"/>
              <a:t>buku</a:t>
            </a:r>
            <a:r>
              <a:rPr lang="en-US" altLang="en-US" sz="2400" dirty="0" smtClean="0"/>
              <a:t> </a:t>
            </a:r>
            <a:r>
              <a:rPr lang="en-US" altLang="en-US" sz="2400" dirty="0" err="1" smtClean="0"/>
              <a:t>dilakukan</a:t>
            </a:r>
            <a:r>
              <a:rPr lang="en-US" altLang="en-US" sz="2400" dirty="0" smtClean="0"/>
              <a:t> </a:t>
            </a:r>
            <a:r>
              <a:rPr lang="en-US" altLang="en-US" sz="2400" dirty="0" err="1" smtClean="0"/>
              <a:t>secara</a:t>
            </a:r>
            <a:r>
              <a:rPr lang="en-US" altLang="en-US" sz="2400" dirty="0" smtClean="0"/>
              <a:t> manual </a:t>
            </a:r>
            <a:r>
              <a:rPr lang="en-US" altLang="en-US" sz="2400" dirty="0" err="1" smtClean="0"/>
              <a:t>sehingga</a:t>
            </a:r>
            <a:r>
              <a:rPr lang="en-US" altLang="en-US" sz="2400" dirty="0" smtClean="0"/>
              <a:t> </a:t>
            </a:r>
            <a:r>
              <a:rPr lang="en-US" altLang="en-US" sz="2400" dirty="0" err="1" smtClean="0"/>
              <a:t>menyulitkan</a:t>
            </a:r>
            <a:r>
              <a:rPr lang="en-US" altLang="en-US" sz="2400" dirty="0" smtClean="0"/>
              <a:t> </a:t>
            </a:r>
            <a:r>
              <a:rPr lang="en-US" altLang="en-US" sz="2400" dirty="0" err="1" smtClean="0"/>
              <a:t>untuk</a:t>
            </a:r>
            <a:r>
              <a:rPr lang="en-US" altLang="en-US" sz="2400" dirty="0" smtClean="0"/>
              <a:t> 	</a:t>
            </a:r>
            <a:r>
              <a:rPr lang="en-US" altLang="en-US" sz="2400" dirty="0" err="1" smtClean="0"/>
              <a:t>pencarian</a:t>
            </a:r>
            <a:r>
              <a:rPr lang="en-US" altLang="en-US" sz="2400" dirty="0" smtClean="0"/>
              <a:t> </a:t>
            </a:r>
            <a:r>
              <a:rPr lang="en-US" altLang="en-US" sz="2400" dirty="0" err="1" smtClean="0"/>
              <a:t>buku</a:t>
            </a:r>
            <a:r>
              <a:rPr lang="en-US" altLang="en-US" sz="2400" dirty="0" smtClean="0"/>
              <a:t> yang </a:t>
            </a:r>
            <a:r>
              <a:rPr lang="en-US" altLang="en-US" sz="2400" dirty="0" err="1" smtClean="0"/>
              <a:t>tersedia</a:t>
            </a:r>
            <a:r>
              <a:rPr lang="en-US" altLang="en-US" sz="2400" dirty="0" smtClean="0"/>
              <a:t>.</a:t>
            </a:r>
          </a:p>
          <a:p>
            <a:pPr marL="868680" lvl="1" indent="-457200" algn="just">
              <a:buAutoNum type="arabicPeriod" startAt="2"/>
              <a:defRPr/>
            </a:pPr>
            <a:r>
              <a:rPr lang="en-US" altLang="en-US" sz="2400" dirty="0" err="1" smtClean="0"/>
              <a:t>Perhitungan</a:t>
            </a:r>
            <a:r>
              <a:rPr lang="en-US" altLang="en-US" sz="2400" dirty="0" smtClean="0"/>
              <a:t> </a:t>
            </a:r>
            <a:r>
              <a:rPr lang="en-US" altLang="en-US" sz="2400" dirty="0" err="1" smtClean="0"/>
              <a:t>denda</a:t>
            </a:r>
            <a:r>
              <a:rPr lang="en-US" altLang="en-US" sz="2400" dirty="0" smtClean="0"/>
              <a:t> </a:t>
            </a:r>
            <a:r>
              <a:rPr lang="en-US" altLang="en-US" sz="2400" dirty="0" err="1" smtClean="0"/>
              <a:t>masih</a:t>
            </a:r>
            <a:r>
              <a:rPr lang="en-US" altLang="en-US" sz="2400" dirty="0" smtClean="0"/>
              <a:t> </a:t>
            </a:r>
            <a:r>
              <a:rPr lang="en-US" altLang="en-US" sz="2400" dirty="0" err="1" smtClean="0"/>
              <a:t>menggunakan</a:t>
            </a:r>
            <a:r>
              <a:rPr lang="en-US" altLang="en-US" sz="2400" dirty="0" smtClean="0"/>
              <a:t> manual.</a:t>
            </a:r>
            <a:endParaRPr lang="en-US" altLang="en-US" sz="2400" dirty="0"/>
          </a:p>
        </p:txBody>
      </p:sp>
    </p:spTree>
    <p:extLst>
      <p:ext uri="{BB962C8B-B14F-4D97-AF65-F5344CB8AC3E}">
        <p14:creationId xmlns="" xmlns:p14="http://schemas.microsoft.com/office/powerpoint/2010/main" val="244562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91672"/>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Kasus</a:t>
            </a:r>
            <a:r>
              <a:rPr lang="en-US" sz="3200" b="1" dirty="0" smtClean="0">
                <a:solidFill>
                  <a:schemeClr val="bg2">
                    <a:lumMod val="25000"/>
                  </a:schemeClr>
                </a:solidFill>
                <a:latin typeface="Arial Black" panose="020B0A04020102020204" pitchFamily="34" charset="0"/>
              </a:rPr>
              <a:t> : </a:t>
            </a:r>
            <a:r>
              <a:rPr lang="en-US" sz="3200" b="1" dirty="0">
                <a:solidFill>
                  <a:schemeClr val="bg2">
                    <a:lumMod val="25000"/>
                  </a:schemeClr>
                </a:solidFill>
                <a:latin typeface="Arial Black" panose="020B0A04020102020204" pitchFamily="34" charset="0"/>
              </a:rPr>
              <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a:t>
            </a:r>
            <a:r>
              <a:rPr lang="en-US" sz="3200" b="1" dirty="0" err="1">
                <a:solidFill>
                  <a:schemeClr val="bg2">
                    <a:lumMod val="25000"/>
                  </a:schemeClr>
                </a:solidFill>
                <a:latin typeface="Arial Black" panose="020B0A04020102020204" pitchFamily="34" charset="0"/>
              </a:rPr>
              <a:t>Sistem</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Informasi</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Perpustakaan</a:t>
            </a:r>
            <a:r>
              <a:rPr lang="en-US" sz="3200" b="1" dirty="0" smtClean="0">
                <a:solidFill>
                  <a:schemeClr val="bg2">
                    <a:lumMod val="25000"/>
                  </a:schemeClr>
                </a:solidFill>
                <a:latin typeface="Arial Black" panose="020B0A04020102020204" pitchFamily="34" charset="0"/>
              </a:rPr>
              <a:t> STMIK ABC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429233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800" b="1" dirty="0" err="1" smtClean="0"/>
              <a:t>Analisa</a:t>
            </a:r>
            <a:r>
              <a:rPr lang="en-US" altLang="en-US" sz="2800" b="1" dirty="0" smtClean="0"/>
              <a:t> </a:t>
            </a:r>
            <a:r>
              <a:rPr lang="en-US" altLang="en-US" sz="2800" b="1" dirty="0" err="1" smtClean="0"/>
              <a:t>Kebutuhan</a:t>
            </a:r>
            <a:r>
              <a:rPr lang="en-US" altLang="en-US" sz="2800" b="1" dirty="0" smtClean="0"/>
              <a:t> </a:t>
            </a:r>
            <a:r>
              <a:rPr lang="en-US" altLang="en-US" sz="2800" b="1" dirty="0" err="1" smtClean="0"/>
              <a:t>Fungsional</a:t>
            </a:r>
            <a:endParaRPr lang="en-US" altLang="en-US" sz="2800" b="1" dirty="0" smtClean="0"/>
          </a:p>
          <a:p>
            <a:pPr marL="514350" lvl="0" indent="-514350" algn="just" defTabSz="2889250">
              <a:spcBef>
                <a:spcPct val="0"/>
              </a:spcBef>
              <a:spcAft>
                <a:spcPct val="35000"/>
              </a:spcAft>
              <a:buAutoNum type="arabicPeriod"/>
            </a:pPr>
            <a:r>
              <a:rPr lang="en-US" altLang="en-US" sz="2800" dirty="0" err="1" smtClean="0"/>
              <a:t>Sistem</a:t>
            </a:r>
            <a:r>
              <a:rPr lang="en-US" altLang="en-US" sz="2800" dirty="0" smtClean="0"/>
              <a:t> yang di </a:t>
            </a:r>
            <a:r>
              <a:rPr lang="en-US" altLang="en-US" sz="2800" dirty="0" err="1" smtClean="0"/>
              <a:t>bangun</a:t>
            </a:r>
            <a:r>
              <a:rPr lang="en-US" altLang="en-US" sz="2800" dirty="0" smtClean="0"/>
              <a:t> </a:t>
            </a:r>
            <a:r>
              <a:rPr lang="en-US" altLang="en-US" sz="2800" dirty="0" err="1" smtClean="0"/>
              <a:t>harus</a:t>
            </a:r>
            <a:r>
              <a:rPr lang="en-US" altLang="en-US" sz="2800" dirty="0" smtClean="0"/>
              <a:t> </a:t>
            </a:r>
            <a:r>
              <a:rPr lang="en-US" altLang="en-US" sz="2800" dirty="0" err="1" smtClean="0"/>
              <a:t>ada</a:t>
            </a:r>
            <a:r>
              <a:rPr lang="en-US" altLang="en-US" sz="2800" dirty="0" smtClean="0"/>
              <a:t> </a:t>
            </a:r>
            <a:r>
              <a:rPr lang="en-US" altLang="en-US" sz="2800" dirty="0" err="1" smtClean="0"/>
              <a:t>fitur</a:t>
            </a:r>
            <a:r>
              <a:rPr lang="en-US" altLang="en-US" sz="2800" dirty="0" smtClean="0"/>
              <a:t> </a:t>
            </a:r>
            <a:r>
              <a:rPr lang="en-US" altLang="en-US" sz="2800" dirty="0" err="1" smtClean="0"/>
              <a:t>pencarian</a:t>
            </a:r>
            <a:r>
              <a:rPr lang="en-US" altLang="en-US" sz="2800" dirty="0" smtClean="0"/>
              <a:t> </a:t>
            </a:r>
            <a:r>
              <a:rPr lang="en-US" altLang="en-US" sz="2800" dirty="0" err="1" smtClean="0"/>
              <a:t>untuk</a:t>
            </a:r>
            <a:r>
              <a:rPr lang="en-US" altLang="en-US" sz="2800" dirty="0" smtClean="0"/>
              <a:t> </a:t>
            </a:r>
            <a:r>
              <a:rPr lang="en-US" altLang="en-US" sz="2800" dirty="0" err="1" smtClean="0"/>
              <a:t>memudahkan</a:t>
            </a:r>
            <a:r>
              <a:rPr lang="en-US" altLang="en-US" sz="2800" dirty="0" smtClean="0"/>
              <a:t> </a:t>
            </a:r>
            <a:r>
              <a:rPr lang="en-US" altLang="en-US" sz="2800" dirty="0" err="1" smtClean="0"/>
              <a:t>pencarian</a:t>
            </a:r>
            <a:r>
              <a:rPr lang="en-US" altLang="en-US" sz="2800" dirty="0" smtClean="0"/>
              <a:t> </a:t>
            </a:r>
            <a:r>
              <a:rPr lang="en-US" altLang="en-US" sz="2800" dirty="0" err="1" smtClean="0"/>
              <a:t>buku</a:t>
            </a:r>
            <a:r>
              <a:rPr lang="en-US" altLang="en-US" sz="2800" dirty="0" smtClean="0"/>
              <a:t> yang </a:t>
            </a:r>
            <a:r>
              <a:rPr lang="en-US" altLang="en-US" sz="2800" dirty="0" err="1" smtClean="0"/>
              <a:t>tersedia</a:t>
            </a:r>
            <a:r>
              <a:rPr lang="en-US" altLang="en-US" sz="2800" dirty="0" smtClean="0"/>
              <a:t>.</a:t>
            </a:r>
          </a:p>
          <a:p>
            <a:pPr marL="514350" lvl="0" indent="-514350" algn="just" defTabSz="2889250">
              <a:spcBef>
                <a:spcPct val="0"/>
              </a:spcBef>
              <a:spcAft>
                <a:spcPct val="35000"/>
              </a:spcAft>
              <a:buAutoNum type="arabicPeriod"/>
            </a:pPr>
            <a:r>
              <a:rPr lang="en-US" altLang="en-US" sz="2800" dirty="0" err="1" smtClean="0"/>
              <a:t>Sistem</a:t>
            </a:r>
            <a:r>
              <a:rPr lang="en-US" altLang="en-US" sz="2800" dirty="0" smtClean="0"/>
              <a:t> yang </a:t>
            </a:r>
            <a:r>
              <a:rPr lang="en-US" altLang="en-US" sz="2800" dirty="0" err="1" smtClean="0"/>
              <a:t>dibangun</a:t>
            </a:r>
            <a:r>
              <a:rPr lang="en-US" altLang="en-US" sz="2800" dirty="0" smtClean="0"/>
              <a:t> </a:t>
            </a:r>
            <a:r>
              <a:rPr lang="en-US" altLang="en-US" sz="2800" dirty="0" err="1" smtClean="0"/>
              <a:t>harus</a:t>
            </a:r>
            <a:r>
              <a:rPr lang="en-US" altLang="en-US" sz="2800" dirty="0" smtClean="0"/>
              <a:t> </a:t>
            </a:r>
            <a:r>
              <a:rPr lang="en-US" altLang="en-US" sz="2800" dirty="0" err="1" smtClean="0"/>
              <a:t>ada</a:t>
            </a:r>
            <a:r>
              <a:rPr lang="en-US" altLang="en-US" sz="2800" dirty="0" smtClean="0"/>
              <a:t> </a:t>
            </a:r>
            <a:r>
              <a:rPr lang="en-US" altLang="en-US" sz="2800" dirty="0" err="1" smtClean="0"/>
              <a:t>fitur</a:t>
            </a:r>
            <a:r>
              <a:rPr lang="en-US" altLang="en-US" sz="2800" dirty="0" smtClean="0"/>
              <a:t> </a:t>
            </a:r>
            <a:r>
              <a:rPr lang="en-US" altLang="en-US" sz="2800" dirty="0" err="1" smtClean="0"/>
              <a:t>menghitung</a:t>
            </a:r>
            <a:r>
              <a:rPr lang="en-US" altLang="en-US" sz="2800" dirty="0" smtClean="0"/>
              <a:t>  </a:t>
            </a:r>
            <a:r>
              <a:rPr lang="en-US" altLang="en-US" sz="2800" dirty="0" err="1" smtClean="0"/>
              <a:t>denda</a:t>
            </a:r>
            <a:r>
              <a:rPr lang="en-US" altLang="en-US" sz="2800" dirty="0" smtClean="0"/>
              <a:t> </a:t>
            </a:r>
            <a:r>
              <a:rPr lang="en-US" altLang="en-US" sz="2800" dirty="0" err="1" smtClean="0"/>
              <a:t>secara</a:t>
            </a:r>
            <a:r>
              <a:rPr lang="en-US" altLang="en-US" sz="2800" dirty="0" smtClean="0"/>
              <a:t> </a:t>
            </a:r>
            <a:r>
              <a:rPr lang="en-US" altLang="en-US" sz="2800" dirty="0" err="1" smtClean="0"/>
              <a:t>otomatis</a:t>
            </a:r>
            <a:r>
              <a:rPr lang="en-US" altLang="en-US" sz="2800" dirty="0" smtClean="0"/>
              <a:t>.</a:t>
            </a:r>
          </a:p>
          <a:p>
            <a:pPr marL="514350" lvl="0" indent="-514350" algn="just" defTabSz="2889250">
              <a:spcBef>
                <a:spcPct val="0"/>
              </a:spcBef>
              <a:spcAft>
                <a:spcPct val="35000"/>
              </a:spcAft>
              <a:buAutoNum type="arabicPeriod"/>
            </a:pPr>
            <a:r>
              <a:rPr lang="en-US" altLang="en-US" sz="2800" dirty="0" err="1" smtClean="0"/>
              <a:t>Sistem</a:t>
            </a:r>
            <a:r>
              <a:rPr lang="en-US" altLang="en-US" sz="2800" dirty="0" smtClean="0"/>
              <a:t> yang </a:t>
            </a:r>
            <a:r>
              <a:rPr lang="en-US" altLang="en-US" sz="2800" dirty="0" err="1" smtClean="0"/>
              <a:t>dibangun</a:t>
            </a:r>
            <a:r>
              <a:rPr lang="en-US" altLang="en-US" sz="2800" dirty="0" smtClean="0"/>
              <a:t> </a:t>
            </a:r>
            <a:r>
              <a:rPr lang="en-US" altLang="en-US" sz="2800" dirty="0" err="1" smtClean="0"/>
              <a:t>harus</a:t>
            </a:r>
            <a:r>
              <a:rPr lang="en-US" altLang="en-US" sz="2800" dirty="0" smtClean="0"/>
              <a:t> </a:t>
            </a:r>
            <a:r>
              <a:rPr lang="en-US" altLang="en-US" sz="2800" dirty="0" err="1" smtClean="0"/>
              <a:t>ada</a:t>
            </a:r>
            <a:r>
              <a:rPr lang="en-US" altLang="en-US" sz="2800" dirty="0" smtClean="0"/>
              <a:t> </a:t>
            </a:r>
            <a:r>
              <a:rPr lang="en-US" altLang="en-US" sz="2800" dirty="0" err="1" smtClean="0"/>
              <a:t>fitur</a:t>
            </a:r>
            <a:r>
              <a:rPr lang="en-US" altLang="en-US" sz="2800" dirty="0" smtClean="0"/>
              <a:t> </a:t>
            </a:r>
            <a:r>
              <a:rPr lang="en-US" altLang="en-US" sz="2800" dirty="0" err="1" smtClean="0"/>
              <a:t>pencatatan</a:t>
            </a:r>
            <a:r>
              <a:rPr lang="en-US" altLang="en-US" sz="2800" dirty="0" smtClean="0"/>
              <a:t> </a:t>
            </a:r>
            <a:r>
              <a:rPr lang="en-US" altLang="en-US" sz="2800" dirty="0" err="1" smtClean="0"/>
              <a:t>peminjaman</a:t>
            </a:r>
            <a:r>
              <a:rPr lang="en-US" altLang="en-US" sz="2800" dirty="0" smtClean="0"/>
              <a:t> </a:t>
            </a:r>
            <a:r>
              <a:rPr lang="en-US" altLang="en-US" sz="2800" dirty="0" err="1" smtClean="0"/>
              <a:t>buku</a:t>
            </a:r>
            <a:r>
              <a:rPr lang="en-US" altLang="en-US" sz="2800" dirty="0" smtClean="0"/>
              <a:t>.</a:t>
            </a:r>
          </a:p>
        </p:txBody>
      </p:sp>
    </p:spTree>
    <p:extLst>
      <p:ext uri="{BB962C8B-B14F-4D97-AF65-F5344CB8AC3E}">
        <p14:creationId xmlns="" xmlns:p14="http://schemas.microsoft.com/office/powerpoint/2010/main" val="285008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91672"/>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Kasus</a:t>
            </a:r>
            <a:r>
              <a:rPr lang="en-US" sz="3200" b="1" dirty="0" smtClean="0">
                <a:solidFill>
                  <a:schemeClr val="bg2">
                    <a:lumMod val="25000"/>
                  </a:schemeClr>
                </a:solidFill>
                <a:latin typeface="Arial Black" panose="020B0A04020102020204" pitchFamily="34" charset="0"/>
              </a:rPr>
              <a:t> : </a:t>
            </a:r>
            <a:r>
              <a:rPr lang="en-US" sz="3200" b="1" dirty="0">
                <a:solidFill>
                  <a:schemeClr val="bg2">
                    <a:lumMod val="25000"/>
                  </a:schemeClr>
                </a:solidFill>
                <a:latin typeface="Arial Black" panose="020B0A04020102020204" pitchFamily="34" charset="0"/>
              </a:rPr>
              <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a:t>
            </a:r>
            <a:r>
              <a:rPr lang="en-US" sz="3200" b="1" dirty="0" err="1">
                <a:solidFill>
                  <a:schemeClr val="bg2">
                    <a:lumMod val="25000"/>
                  </a:schemeClr>
                </a:solidFill>
                <a:latin typeface="Arial Black" panose="020B0A04020102020204" pitchFamily="34" charset="0"/>
              </a:rPr>
              <a:t>Sistem</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Informasi</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Perpustakaan</a:t>
            </a:r>
            <a:r>
              <a:rPr lang="en-US" sz="3200" b="1" dirty="0" smtClean="0">
                <a:solidFill>
                  <a:schemeClr val="bg2">
                    <a:lumMod val="25000"/>
                  </a:schemeClr>
                </a:solidFill>
                <a:latin typeface="Arial Black" panose="020B0A04020102020204" pitchFamily="34" charset="0"/>
              </a:rPr>
              <a:t> STMIK ABC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429233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800" b="1" dirty="0" err="1" smtClean="0"/>
              <a:t>Analisa</a:t>
            </a:r>
            <a:r>
              <a:rPr lang="en-US" altLang="en-US" sz="2800" b="1" dirty="0" smtClean="0"/>
              <a:t> </a:t>
            </a:r>
            <a:r>
              <a:rPr lang="en-US" altLang="en-US" sz="2800" b="1" dirty="0" err="1" smtClean="0"/>
              <a:t>Kebutuhan</a:t>
            </a:r>
            <a:r>
              <a:rPr lang="en-US" altLang="en-US" sz="2800" b="1" dirty="0" smtClean="0"/>
              <a:t> Non-</a:t>
            </a:r>
            <a:r>
              <a:rPr lang="en-US" altLang="en-US" sz="2800" b="1" dirty="0" err="1" smtClean="0"/>
              <a:t>Fungsional</a:t>
            </a:r>
            <a:endParaRPr lang="en-US" altLang="en-US" sz="2800" b="1" dirty="0" smtClean="0"/>
          </a:p>
          <a:p>
            <a:pPr lvl="0" algn="just" defTabSz="2889250">
              <a:spcBef>
                <a:spcPct val="0"/>
              </a:spcBef>
              <a:spcAft>
                <a:spcPct val="35000"/>
              </a:spcAft>
            </a:pPr>
            <a:r>
              <a:rPr lang="en-US" altLang="en-US" sz="3600" b="1" dirty="0" err="1" smtClean="0">
                <a:solidFill>
                  <a:srgbClr val="00B050"/>
                </a:solidFill>
              </a:rPr>
              <a:t>Operasional</a:t>
            </a:r>
            <a:r>
              <a:rPr lang="en-US" altLang="en-US" sz="3600" b="1" dirty="0" smtClean="0">
                <a:solidFill>
                  <a:srgbClr val="00B050"/>
                </a:solidFill>
              </a:rPr>
              <a:t>.</a:t>
            </a:r>
          </a:p>
          <a:p>
            <a:pPr marL="514350" lvl="0" indent="-514350" algn="just" defTabSz="2889250">
              <a:spcBef>
                <a:spcPct val="0"/>
              </a:spcBef>
              <a:spcAft>
                <a:spcPct val="35000"/>
              </a:spcAft>
              <a:buAutoNum type="arabicPeriod"/>
            </a:pPr>
            <a:r>
              <a:rPr lang="en-US" altLang="en-US" sz="2800" dirty="0" err="1" smtClean="0"/>
              <a:t>Menggunakan</a:t>
            </a:r>
            <a:r>
              <a:rPr lang="en-US" altLang="en-US" sz="2800" dirty="0" smtClean="0"/>
              <a:t> OS Windows 10</a:t>
            </a:r>
          </a:p>
          <a:p>
            <a:pPr marL="514350" lvl="0" indent="-514350" algn="just" defTabSz="2889250">
              <a:spcBef>
                <a:spcPct val="0"/>
              </a:spcBef>
              <a:spcAft>
                <a:spcPct val="35000"/>
              </a:spcAft>
              <a:buAutoNum type="arabicPeriod"/>
            </a:pPr>
            <a:r>
              <a:rPr lang="en-US" altLang="en-US" sz="2800" dirty="0" err="1" smtClean="0"/>
              <a:t>Spesifikasi</a:t>
            </a:r>
            <a:r>
              <a:rPr lang="en-US" altLang="en-US" sz="2800" dirty="0" smtClean="0"/>
              <a:t> computer minimal i2</a:t>
            </a:r>
          </a:p>
          <a:p>
            <a:pPr marL="514350" lvl="0" indent="-514350" algn="just" defTabSz="2889250">
              <a:spcBef>
                <a:spcPct val="0"/>
              </a:spcBef>
              <a:spcAft>
                <a:spcPct val="35000"/>
              </a:spcAft>
              <a:buAutoNum type="arabicPeriod"/>
            </a:pPr>
            <a:r>
              <a:rPr lang="en-US" altLang="en-US" sz="2800" dirty="0" err="1" smtClean="0"/>
              <a:t>Kebutuhan</a:t>
            </a:r>
            <a:r>
              <a:rPr lang="en-US" altLang="en-US" sz="2800" dirty="0" smtClean="0"/>
              <a:t> Ram 2 GB</a:t>
            </a:r>
          </a:p>
          <a:p>
            <a:pPr marL="514350" lvl="0" indent="-514350" algn="just" defTabSz="2889250">
              <a:spcBef>
                <a:spcPct val="0"/>
              </a:spcBef>
              <a:spcAft>
                <a:spcPct val="35000"/>
              </a:spcAft>
              <a:buAutoNum type="arabicPeriod"/>
            </a:pPr>
            <a:r>
              <a:rPr lang="en-US" altLang="en-US" sz="2800" dirty="0" err="1" smtClean="0"/>
              <a:t>Kebutuhan</a:t>
            </a:r>
            <a:r>
              <a:rPr lang="en-US" altLang="en-US" sz="2800" dirty="0" smtClean="0"/>
              <a:t> </a:t>
            </a:r>
            <a:r>
              <a:rPr lang="en-US" altLang="en-US" sz="2800" dirty="0" err="1" smtClean="0"/>
              <a:t>Hardisk</a:t>
            </a:r>
            <a:r>
              <a:rPr lang="en-US" altLang="en-US" sz="2800" dirty="0" smtClean="0"/>
              <a:t> 50 GB</a:t>
            </a:r>
          </a:p>
          <a:p>
            <a:pPr marL="514350" lvl="0" indent="-514350" algn="just" defTabSz="2889250">
              <a:spcBef>
                <a:spcPct val="0"/>
              </a:spcBef>
              <a:spcAft>
                <a:spcPct val="35000"/>
              </a:spcAft>
              <a:buAutoNum type="arabicPeriod"/>
            </a:pPr>
            <a:r>
              <a:rPr lang="en-US" altLang="en-US" sz="2800" dirty="0" smtClean="0"/>
              <a:t>Printer</a:t>
            </a:r>
          </a:p>
        </p:txBody>
      </p:sp>
    </p:spTree>
    <p:extLst>
      <p:ext uri="{BB962C8B-B14F-4D97-AF65-F5344CB8AC3E}">
        <p14:creationId xmlns="" xmlns:p14="http://schemas.microsoft.com/office/powerpoint/2010/main" val="215572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91672"/>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Kasus</a:t>
            </a:r>
            <a:r>
              <a:rPr lang="en-US" sz="3200" b="1" dirty="0" smtClean="0">
                <a:solidFill>
                  <a:schemeClr val="bg2">
                    <a:lumMod val="25000"/>
                  </a:schemeClr>
                </a:solidFill>
                <a:latin typeface="Arial Black" panose="020B0A04020102020204" pitchFamily="34" charset="0"/>
              </a:rPr>
              <a:t> : </a:t>
            </a:r>
            <a:r>
              <a:rPr lang="en-US" sz="3200" b="1" dirty="0">
                <a:solidFill>
                  <a:schemeClr val="bg2">
                    <a:lumMod val="25000"/>
                  </a:schemeClr>
                </a:solidFill>
                <a:latin typeface="Arial Black" panose="020B0A04020102020204" pitchFamily="34" charset="0"/>
              </a:rPr>
              <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a:t>
            </a:r>
            <a:r>
              <a:rPr lang="en-US" sz="3200" b="1" dirty="0" err="1">
                <a:solidFill>
                  <a:schemeClr val="bg2">
                    <a:lumMod val="25000"/>
                  </a:schemeClr>
                </a:solidFill>
                <a:latin typeface="Arial Black" panose="020B0A04020102020204" pitchFamily="34" charset="0"/>
              </a:rPr>
              <a:t>Sistem</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Informasi</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Perpustakaan</a:t>
            </a:r>
            <a:r>
              <a:rPr lang="en-US" sz="3200" b="1" dirty="0" smtClean="0">
                <a:solidFill>
                  <a:schemeClr val="bg2">
                    <a:lumMod val="25000"/>
                  </a:schemeClr>
                </a:solidFill>
                <a:latin typeface="Arial Black" panose="020B0A04020102020204" pitchFamily="34" charset="0"/>
              </a:rPr>
              <a:t> STMIK ABC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429233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800" b="1" dirty="0" err="1" smtClean="0"/>
              <a:t>Analisa</a:t>
            </a:r>
            <a:r>
              <a:rPr lang="en-US" altLang="en-US" sz="2800" b="1" dirty="0" smtClean="0"/>
              <a:t> </a:t>
            </a:r>
            <a:r>
              <a:rPr lang="en-US" altLang="en-US" sz="2800" b="1" dirty="0" err="1" smtClean="0"/>
              <a:t>Kebutuhan</a:t>
            </a:r>
            <a:r>
              <a:rPr lang="en-US" altLang="en-US" sz="2800" b="1" dirty="0" smtClean="0"/>
              <a:t> Non-</a:t>
            </a:r>
            <a:r>
              <a:rPr lang="en-US" altLang="en-US" sz="2800" b="1" dirty="0" err="1" smtClean="0"/>
              <a:t>Fungsional</a:t>
            </a:r>
            <a:endParaRPr lang="en-US" altLang="en-US" sz="2800" b="1" dirty="0" smtClean="0"/>
          </a:p>
          <a:p>
            <a:pPr lvl="0" algn="just" defTabSz="2889250">
              <a:spcBef>
                <a:spcPct val="0"/>
              </a:spcBef>
              <a:spcAft>
                <a:spcPct val="35000"/>
              </a:spcAft>
            </a:pPr>
            <a:r>
              <a:rPr lang="en-US" altLang="en-US" sz="3600" b="1" dirty="0" err="1" smtClean="0">
                <a:solidFill>
                  <a:srgbClr val="00B050"/>
                </a:solidFill>
              </a:rPr>
              <a:t>Keamanan</a:t>
            </a:r>
            <a:r>
              <a:rPr lang="en-US" altLang="en-US" sz="3600" b="1" dirty="0" smtClean="0">
                <a:solidFill>
                  <a:srgbClr val="00B050"/>
                </a:solidFill>
              </a:rPr>
              <a:t>.</a:t>
            </a:r>
          </a:p>
          <a:p>
            <a:pPr marL="514350" lvl="0" indent="-514350" algn="just" defTabSz="2889250">
              <a:spcBef>
                <a:spcPct val="0"/>
              </a:spcBef>
              <a:spcAft>
                <a:spcPct val="35000"/>
              </a:spcAft>
              <a:buAutoNum type="arabicPeriod"/>
            </a:pPr>
            <a:r>
              <a:rPr lang="en-US" altLang="en-US" sz="2800" dirty="0" err="1" smtClean="0"/>
              <a:t>Sistem</a:t>
            </a:r>
            <a:r>
              <a:rPr lang="en-US" altLang="en-US" sz="2800" dirty="0" smtClean="0"/>
              <a:t> </a:t>
            </a:r>
            <a:r>
              <a:rPr lang="en-US" altLang="en-US" sz="2800" dirty="0" err="1" smtClean="0"/>
              <a:t>aplikasi</a:t>
            </a:r>
            <a:r>
              <a:rPr lang="en-US" altLang="en-US" sz="2800" dirty="0" smtClean="0"/>
              <a:t> </a:t>
            </a:r>
            <a:r>
              <a:rPr lang="en-US" altLang="en-US" sz="2800" dirty="0" err="1" smtClean="0"/>
              <a:t>dan</a:t>
            </a:r>
            <a:r>
              <a:rPr lang="en-US" altLang="en-US" sz="2800" dirty="0" smtClean="0"/>
              <a:t> database </a:t>
            </a:r>
            <a:r>
              <a:rPr lang="en-US" altLang="en-US" sz="2800" dirty="0" err="1" smtClean="0"/>
              <a:t>dilengkapi</a:t>
            </a:r>
            <a:r>
              <a:rPr lang="en-US" altLang="en-US" sz="2800" dirty="0" smtClean="0"/>
              <a:t> </a:t>
            </a:r>
            <a:r>
              <a:rPr lang="en-US" altLang="en-US" sz="2800" dirty="0" err="1" smtClean="0"/>
              <a:t>dengan</a:t>
            </a:r>
            <a:r>
              <a:rPr lang="en-US" altLang="en-US" sz="2800" dirty="0" smtClean="0"/>
              <a:t> </a:t>
            </a:r>
            <a:r>
              <a:rPr lang="en-US" altLang="en-US" sz="2800" dirty="0" err="1" smtClean="0"/>
              <a:t>passwosd</a:t>
            </a:r>
            <a:endParaRPr lang="en-US" altLang="en-US" sz="2800" dirty="0" smtClean="0"/>
          </a:p>
          <a:p>
            <a:pPr marL="514350" lvl="0" indent="-514350" algn="just" defTabSz="2889250">
              <a:spcBef>
                <a:spcPct val="0"/>
              </a:spcBef>
              <a:spcAft>
                <a:spcPct val="35000"/>
              </a:spcAft>
              <a:buAutoNum type="arabicPeriod"/>
            </a:pPr>
            <a:r>
              <a:rPr lang="en-US" altLang="en-US" sz="2800" dirty="0" err="1" smtClean="0"/>
              <a:t>Dilengkapi</a:t>
            </a:r>
            <a:r>
              <a:rPr lang="en-US" altLang="en-US" sz="2800" dirty="0" smtClean="0"/>
              <a:t> </a:t>
            </a:r>
            <a:r>
              <a:rPr lang="en-US" altLang="en-US" sz="2800" dirty="0" err="1" smtClean="0"/>
              <a:t>dengan</a:t>
            </a:r>
            <a:r>
              <a:rPr lang="en-US" altLang="en-US" sz="2800" dirty="0" smtClean="0"/>
              <a:t> CCTV </a:t>
            </a:r>
            <a:r>
              <a:rPr lang="en-US" altLang="en-US" sz="2800" dirty="0" err="1" smtClean="0"/>
              <a:t>diruang</a:t>
            </a:r>
            <a:r>
              <a:rPr lang="en-US" altLang="en-US" sz="2800" dirty="0" smtClean="0"/>
              <a:t> </a:t>
            </a:r>
            <a:r>
              <a:rPr lang="en-US" altLang="en-US" sz="2800" dirty="0" err="1" smtClean="0"/>
              <a:t>baca</a:t>
            </a:r>
            <a:r>
              <a:rPr lang="en-US" altLang="en-US" sz="2800" dirty="0" smtClean="0"/>
              <a:t> </a:t>
            </a:r>
            <a:r>
              <a:rPr lang="en-US" altLang="en-US" sz="2800" dirty="0" err="1" smtClean="0"/>
              <a:t>dan</a:t>
            </a:r>
            <a:r>
              <a:rPr lang="en-US" altLang="en-US" sz="2800" dirty="0" smtClean="0"/>
              <a:t> </a:t>
            </a:r>
            <a:r>
              <a:rPr lang="en-US" altLang="en-US" sz="2800" dirty="0" err="1" smtClean="0"/>
              <a:t>ruang</a:t>
            </a:r>
            <a:r>
              <a:rPr lang="en-US" altLang="en-US" sz="2800" dirty="0" smtClean="0"/>
              <a:t> </a:t>
            </a:r>
            <a:r>
              <a:rPr lang="en-US" altLang="en-US" sz="2800" dirty="0" err="1" smtClean="0"/>
              <a:t>penyimpanan</a:t>
            </a:r>
            <a:r>
              <a:rPr lang="en-US" altLang="en-US" sz="2800" dirty="0" smtClean="0"/>
              <a:t> </a:t>
            </a:r>
            <a:r>
              <a:rPr lang="en-US" altLang="en-US" sz="2800" dirty="0" err="1" smtClean="0"/>
              <a:t>tas</a:t>
            </a:r>
            <a:endParaRPr lang="en-US" altLang="en-US" sz="2800" dirty="0" smtClean="0"/>
          </a:p>
        </p:txBody>
      </p:sp>
    </p:spTree>
    <p:extLst>
      <p:ext uri="{BB962C8B-B14F-4D97-AF65-F5344CB8AC3E}">
        <p14:creationId xmlns="" xmlns:p14="http://schemas.microsoft.com/office/powerpoint/2010/main" val="36399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91672"/>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Kasus</a:t>
            </a:r>
            <a:r>
              <a:rPr lang="en-US" sz="3200" b="1" dirty="0" smtClean="0">
                <a:solidFill>
                  <a:schemeClr val="bg2">
                    <a:lumMod val="25000"/>
                  </a:schemeClr>
                </a:solidFill>
                <a:latin typeface="Arial Black" panose="020B0A04020102020204" pitchFamily="34" charset="0"/>
              </a:rPr>
              <a:t> : </a:t>
            </a:r>
            <a:r>
              <a:rPr lang="en-US" sz="3200" b="1" dirty="0">
                <a:solidFill>
                  <a:schemeClr val="bg2">
                    <a:lumMod val="25000"/>
                  </a:schemeClr>
                </a:solidFill>
                <a:latin typeface="Arial Black" panose="020B0A04020102020204" pitchFamily="34" charset="0"/>
              </a:rPr>
              <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a:t>
            </a:r>
            <a:r>
              <a:rPr lang="en-US" sz="3200" b="1" dirty="0" err="1">
                <a:solidFill>
                  <a:schemeClr val="bg2">
                    <a:lumMod val="25000"/>
                  </a:schemeClr>
                </a:solidFill>
                <a:latin typeface="Arial Black" panose="020B0A04020102020204" pitchFamily="34" charset="0"/>
              </a:rPr>
              <a:t>Sistem</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Informasi</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Perpustakaan</a:t>
            </a:r>
            <a:r>
              <a:rPr lang="en-US" sz="3200" b="1" dirty="0" smtClean="0">
                <a:solidFill>
                  <a:schemeClr val="bg2">
                    <a:lumMod val="25000"/>
                  </a:schemeClr>
                </a:solidFill>
                <a:latin typeface="Arial Black" panose="020B0A04020102020204" pitchFamily="34" charset="0"/>
              </a:rPr>
              <a:t> STMIK ABC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429233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800" b="1" dirty="0" err="1" smtClean="0"/>
              <a:t>Analisa</a:t>
            </a:r>
            <a:r>
              <a:rPr lang="en-US" altLang="en-US" sz="2800" b="1" dirty="0" smtClean="0"/>
              <a:t> </a:t>
            </a:r>
            <a:r>
              <a:rPr lang="en-US" altLang="en-US" sz="2800" b="1" dirty="0" err="1" smtClean="0"/>
              <a:t>Kebutuhan</a:t>
            </a:r>
            <a:r>
              <a:rPr lang="en-US" altLang="en-US" sz="2800" b="1" dirty="0" smtClean="0"/>
              <a:t> Non-</a:t>
            </a:r>
            <a:r>
              <a:rPr lang="en-US" altLang="en-US" sz="2800" b="1" dirty="0" err="1" smtClean="0"/>
              <a:t>Fungsional</a:t>
            </a:r>
            <a:endParaRPr lang="en-US" altLang="en-US" sz="2800" b="1" dirty="0" smtClean="0"/>
          </a:p>
          <a:p>
            <a:pPr lvl="0" algn="just" defTabSz="2889250">
              <a:spcBef>
                <a:spcPct val="0"/>
              </a:spcBef>
              <a:spcAft>
                <a:spcPct val="35000"/>
              </a:spcAft>
            </a:pPr>
            <a:r>
              <a:rPr lang="en-US" altLang="en-US" sz="3600" b="1" dirty="0" err="1" smtClean="0">
                <a:solidFill>
                  <a:srgbClr val="00B050"/>
                </a:solidFill>
              </a:rPr>
              <a:t>Kinerja</a:t>
            </a:r>
            <a:r>
              <a:rPr lang="en-US" altLang="en-US" sz="3600" b="1" dirty="0" smtClean="0">
                <a:solidFill>
                  <a:srgbClr val="00B050"/>
                </a:solidFill>
              </a:rPr>
              <a:t>.</a:t>
            </a:r>
          </a:p>
          <a:p>
            <a:pPr marL="514350" lvl="0" indent="-514350" algn="just" defTabSz="2889250">
              <a:spcBef>
                <a:spcPct val="0"/>
              </a:spcBef>
              <a:spcAft>
                <a:spcPct val="35000"/>
              </a:spcAft>
              <a:buAutoNum type="arabicPeriod"/>
            </a:pPr>
            <a:r>
              <a:rPr lang="en-US" altLang="en-US" sz="2800" dirty="0" err="1" smtClean="0"/>
              <a:t>Waktu</a:t>
            </a:r>
            <a:r>
              <a:rPr lang="en-US" altLang="en-US" sz="2800" dirty="0" smtClean="0"/>
              <a:t> </a:t>
            </a:r>
            <a:r>
              <a:rPr lang="en-US" altLang="en-US" sz="2800" dirty="0" err="1" smtClean="0"/>
              <a:t>peminjaman</a:t>
            </a:r>
            <a:r>
              <a:rPr lang="en-US" altLang="en-US" sz="2800" dirty="0" smtClean="0"/>
              <a:t> </a:t>
            </a:r>
            <a:r>
              <a:rPr lang="en-US" altLang="en-US" sz="2800" dirty="0" err="1" smtClean="0"/>
              <a:t>buku</a:t>
            </a:r>
            <a:r>
              <a:rPr lang="en-US" altLang="en-US" sz="2800" dirty="0" smtClean="0"/>
              <a:t> </a:t>
            </a:r>
            <a:r>
              <a:rPr lang="en-US" altLang="en-US" sz="2800" dirty="0" err="1" smtClean="0"/>
              <a:t>dibatasi</a:t>
            </a:r>
            <a:r>
              <a:rPr lang="en-US" altLang="en-US" sz="2800" dirty="0" smtClean="0"/>
              <a:t> 1 </a:t>
            </a:r>
            <a:r>
              <a:rPr lang="en-US" altLang="en-US" sz="2800" dirty="0" err="1" smtClean="0"/>
              <a:t>minggu</a:t>
            </a:r>
            <a:endParaRPr lang="en-US" altLang="en-US" sz="2800" dirty="0" smtClean="0"/>
          </a:p>
        </p:txBody>
      </p:sp>
    </p:spTree>
    <p:extLst>
      <p:ext uri="{BB962C8B-B14F-4D97-AF65-F5344CB8AC3E}">
        <p14:creationId xmlns="" xmlns:p14="http://schemas.microsoft.com/office/powerpoint/2010/main" val="38246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DESIGN</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234762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400" dirty="0" err="1"/>
              <a:t>Pada</a:t>
            </a:r>
            <a:r>
              <a:rPr lang="en-US" altLang="en-US" sz="2400" dirty="0"/>
              <a:t> proses </a:t>
            </a:r>
            <a:r>
              <a:rPr lang="en-US" altLang="en-US" sz="2400" dirty="0" err="1"/>
              <a:t>Desain</a:t>
            </a:r>
            <a:r>
              <a:rPr lang="en-US" altLang="en-US" sz="2400" dirty="0"/>
              <a:t>, </a:t>
            </a:r>
            <a:r>
              <a:rPr lang="en-US" altLang="en-US" sz="2400" dirty="0" err="1"/>
              <a:t>dilakukan</a:t>
            </a:r>
            <a:r>
              <a:rPr lang="en-US" altLang="en-US" sz="2400" dirty="0"/>
              <a:t> </a:t>
            </a:r>
            <a:r>
              <a:rPr lang="en-US" altLang="en-US" sz="2400" dirty="0" err="1"/>
              <a:t>penerjemahan</a:t>
            </a:r>
            <a:r>
              <a:rPr lang="en-US" altLang="en-US" sz="2400" dirty="0"/>
              <a:t> </a:t>
            </a:r>
            <a:r>
              <a:rPr lang="en-US" altLang="en-US" sz="2400" dirty="0" err="1"/>
              <a:t>syarat</a:t>
            </a:r>
            <a:r>
              <a:rPr lang="en-US" altLang="en-US" sz="2400" dirty="0"/>
              <a:t> </a:t>
            </a:r>
            <a:r>
              <a:rPr lang="en-US" altLang="en-US" sz="2400" dirty="0" err="1"/>
              <a:t>kebutuhan</a:t>
            </a:r>
            <a:r>
              <a:rPr lang="en-US" altLang="en-US" sz="2400" dirty="0"/>
              <a:t> </a:t>
            </a:r>
            <a:r>
              <a:rPr lang="en-US" altLang="en-US" sz="2400" dirty="0" err="1"/>
              <a:t>sebuah</a:t>
            </a:r>
            <a:r>
              <a:rPr lang="en-US" altLang="en-US" sz="2400" dirty="0"/>
              <a:t> </a:t>
            </a:r>
            <a:r>
              <a:rPr lang="en-US" altLang="en-US" sz="2400" dirty="0" err="1"/>
              <a:t>perancangan</a:t>
            </a:r>
            <a:r>
              <a:rPr lang="en-US" altLang="en-US" sz="2400" dirty="0"/>
              <a:t> </a:t>
            </a:r>
            <a:r>
              <a:rPr lang="en-US" altLang="en-US" sz="2400" dirty="0" err="1"/>
              <a:t>perangkat</a:t>
            </a:r>
            <a:r>
              <a:rPr lang="en-US" altLang="en-US" sz="2400" dirty="0"/>
              <a:t> </a:t>
            </a:r>
            <a:r>
              <a:rPr lang="en-US" altLang="en-US" sz="2400" dirty="0" err="1"/>
              <a:t>lunak</a:t>
            </a:r>
            <a:r>
              <a:rPr lang="en-US" altLang="en-US" sz="2400" dirty="0"/>
              <a:t> yang </a:t>
            </a:r>
            <a:r>
              <a:rPr lang="en-US" altLang="en-US" sz="2400" dirty="0" err="1"/>
              <a:t>dapat</a:t>
            </a:r>
            <a:r>
              <a:rPr lang="en-US" altLang="en-US" sz="2400" dirty="0"/>
              <a:t> </a:t>
            </a:r>
            <a:r>
              <a:rPr lang="en-US" altLang="en-US" sz="2400" dirty="0" err="1"/>
              <a:t>diperkirakan</a:t>
            </a:r>
            <a:r>
              <a:rPr lang="en-US" altLang="en-US" sz="2400" dirty="0"/>
              <a:t> </a:t>
            </a:r>
            <a:r>
              <a:rPr lang="en-US" altLang="en-US" sz="2400" dirty="0" err="1"/>
              <a:t>sebelum</a:t>
            </a:r>
            <a:r>
              <a:rPr lang="en-US" altLang="en-US" sz="2400" dirty="0"/>
              <a:t> </a:t>
            </a:r>
            <a:r>
              <a:rPr lang="en-US" altLang="en-US" sz="2400" dirty="0" err="1"/>
              <a:t>dibuatnya</a:t>
            </a:r>
            <a:r>
              <a:rPr lang="en-US" altLang="en-US" sz="2400" dirty="0"/>
              <a:t> proses </a:t>
            </a:r>
            <a:r>
              <a:rPr lang="en-US" altLang="en-US" sz="2400" dirty="0" err="1"/>
              <a:t>pengkodean</a:t>
            </a:r>
            <a:r>
              <a:rPr lang="en-US" altLang="en-US" sz="2400" dirty="0"/>
              <a:t> (coding). Proses </a:t>
            </a:r>
            <a:r>
              <a:rPr lang="en-US" altLang="en-US" sz="2400" dirty="0" err="1"/>
              <a:t>ini</a:t>
            </a:r>
            <a:r>
              <a:rPr lang="en-US" altLang="en-US" sz="2400" dirty="0"/>
              <a:t> </a:t>
            </a:r>
            <a:r>
              <a:rPr lang="en-US" altLang="en-US" sz="2400" dirty="0" err="1"/>
              <a:t>berfokus</a:t>
            </a:r>
            <a:r>
              <a:rPr lang="en-US" altLang="en-US" sz="2400" dirty="0"/>
              <a:t> </a:t>
            </a:r>
            <a:r>
              <a:rPr lang="en-US" altLang="en-US" sz="2400" dirty="0" err="1"/>
              <a:t>pada</a:t>
            </a:r>
            <a:r>
              <a:rPr lang="en-US" altLang="en-US" sz="2400" dirty="0"/>
              <a:t>  </a:t>
            </a:r>
            <a:r>
              <a:rPr lang="en-US" altLang="en-US" sz="2400" dirty="0" err="1"/>
              <a:t>struktur</a:t>
            </a:r>
            <a:r>
              <a:rPr lang="en-US" altLang="en-US" sz="2400" dirty="0"/>
              <a:t> data, </a:t>
            </a:r>
            <a:r>
              <a:rPr lang="en-US" altLang="en-US" sz="2400" dirty="0" err="1"/>
              <a:t>arsitektur</a:t>
            </a:r>
            <a:r>
              <a:rPr lang="en-US" altLang="en-US" sz="2400" dirty="0"/>
              <a:t> </a:t>
            </a:r>
            <a:r>
              <a:rPr lang="en-US" altLang="en-US" sz="2400" dirty="0" err="1"/>
              <a:t>perangkat</a:t>
            </a:r>
            <a:r>
              <a:rPr lang="en-US" altLang="en-US" sz="2400" dirty="0"/>
              <a:t> </a:t>
            </a:r>
            <a:r>
              <a:rPr lang="en-US" altLang="en-US" sz="2400" dirty="0" err="1"/>
              <a:t>lunak</a:t>
            </a:r>
            <a:r>
              <a:rPr lang="en-US" altLang="en-US" sz="2400" dirty="0"/>
              <a:t>, </a:t>
            </a:r>
            <a:r>
              <a:rPr lang="en-US" altLang="en-US" sz="2400" dirty="0" err="1"/>
              <a:t>representasi</a:t>
            </a:r>
            <a:r>
              <a:rPr lang="en-US" altLang="en-US" sz="2400" dirty="0"/>
              <a:t> interface, </a:t>
            </a:r>
            <a:r>
              <a:rPr lang="en-US" altLang="en-US" sz="2400" dirty="0" err="1"/>
              <a:t>dan</a:t>
            </a:r>
            <a:r>
              <a:rPr lang="en-US" altLang="en-US" sz="2400" dirty="0"/>
              <a:t> detail </a:t>
            </a:r>
            <a:r>
              <a:rPr lang="en-US" altLang="en-US" sz="2400" dirty="0" err="1"/>
              <a:t>algoritma</a:t>
            </a:r>
            <a:r>
              <a:rPr lang="en-US" altLang="en-US" sz="2400" dirty="0"/>
              <a:t> </a:t>
            </a:r>
            <a:r>
              <a:rPr lang="en-US" altLang="en-US" sz="2400" dirty="0" err="1"/>
              <a:t>prosedural</a:t>
            </a:r>
            <a:endParaRPr lang="en-US" altLang="en-US" sz="2400" dirty="0"/>
          </a:p>
        </p:txBody>
      </p:sp>
    </p:spTree>
    <p:extLst>
      <p:ext uri="{BB962C8B-B14F-4D97-AF65-F5344CB8AC3E}">
        <p14:creationId xmlns="" xmlns:p14="http://schemas.microsoft.com/office/powerpoint/2010/main" val="129240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PENGKODEAN</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2051413"/>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400" dirty="0" err="1"/>
              <a:t>Pengkodean</a:t>
            </a:r>
            <a:r>
              <a:rPr lang="en-US" altLang="en-US" sz="2400" dirty="0"/>
              <a:t> </a:t>
            </a:r>
            <a:r>
              <a:rPr lang="en-US" altLang="en-US" sz="2400" dirty="0" err="1"/>
              <a:t>merupakan</a:t>
            </a:r>
            <a:r>
              <a:rPr lang="en-US" altLang="en-US" sz="2400" dirty="0"/>
              <a:t> proses </a:t>
            </a:r>
            <a:r>
              <a:rPr lang="en-US" altLang="en-US" sz="2400" dirty="0" err="1"/>
              <a:t>menterjemahkan</a:t>
            </a:r>
            <a:r>
              <a:rPr lang="en-US" altLang="en-US" sz="2400" dirty="0"/>
              <a:t> </a:t>
            </a:r>
            <a:r>
              <a:rPr lang="en-US" altLang="en-US" sz="2400" dirty="0" err="1"/>
              <a:t>perancangan</a:t>
            </a:r>
            <a:r>
              <a:rPr lang="en-US" altLang="en-US" sz="2400" dirty="0"/>
              <a:t> </a:t>
            </a:r>
            <a:r>
              <a:rPr lang="en-US" altLang="en-US" sz="2400" dirty="0" err="1"/>
              <a:t>desain</a:t>
            </a:r>
            <a:r>
              <a:rPr lang="en-US" altLang="en-US" sz="2400" dirty="0"/>
              <a:t> </a:t>
            </a:r>
            <a:r>
              <a:rPr lang="en-US" altLang="en-US" sz="2400" dirty="0" err="1"/>
              <a:t>ke</a:t>
            </a:r>
            <a:r>
              <a:rPr lang="en-US" altLang="en-US" sz="2400" dirty="0"/>
              <a:t> </a:t>
            </a:r>
            <a:r>
              <a:rPr lang="en-US" altLang="en-US" sz="2400" dirty="0" err="1"/>
              <a:t>bentuk</a:t>
            </a:r>
            <a:r>
              <a:rPr lang="en-US" altLang="en-US" sz="2400" dirty="0"/>
              <a:t> yang </a:t>
            </a:r>
            <a:r>
              <a:rPr lang="en-US" altLang="en-US" sz="2400" dirty="0" err="1"/>
              <a:t>dapat</a:t>
            </a:r>
            <a:r>
              <a:rPr lang="en-US" altLang="en-US" sz="2400" dirty="0"/>
              <a:t> </a:t>
            </a:r>
            <a:r>
              <a:rPr lang="en-US" altLang="en-US" sz="2400" dirty="0" err="1"/>
              <a:t>dimengerti</a:t>
            </a:r>
            <a:r>
              <a:rPr lang="en-US" altLang="en-US" sz="2400" dirty="0"/>
              <a:t> </a:t>
            </a:r>
            <a:r>
              <a:rPr lang="en-US" altLang="en-US" sz="2400" dirty="0" err="1"/>
              <a:t>oleh</a:t>
            </a:r>
            <a:r>
              <a:rPr lang="en-US" altLang="en-US" sz="2400" dirty="0"/>
              <a:t> </a:t>
            </a:r>
            <a:r>
              <a:rPr lang="en-US" altLang="en-US" sz="2400" dirty="0" err="1"/>
              <a:t>mesin</a:t>
            </a:r>
            <a:r>
              <a:rPr lang="en-US" altLang="en-US" sz="2400" dirty="0"/>
              <a:t>, </a:t>
            </a:r>
            <a:r>
              <a:rPr lang="en-US" altLang="en-US" sz="2400" dirty="0" err="1"/>
              <a:t>dengan</a:t>
            </a:r>
            <a:r>
              <a:rPr lang="en-US" altLang="en-US" sz="2400" dirty="0"/>
              <a:t> </a:t>
            </a:r>
            <a:r>
              <a:rPr lang="en-US" altLang="en-US" sz="2400" dirty="0" err="1"/>
              <a:t>menggunakan</a:t>
            </a:r>
            <a:r>
              <a:rPr lang="en-US" altLang="en-US" sz="2400" dirty="0"/>
              <a:t> </a:t>
            </a:r>
            <a:r>
              <a:rPr lang="en-US" altLang="en-US" sz="2400" dirty="0" err="1"/>
              <a:t>bahasa</a:t>
            </a:r>
            <a:r>
              <a:rPr lang="en-US" altLang="en-US" sz="2400" dirty="0"/>
              <a:t> </a:t>
            </a:r>
            <a:r>
              <a:rPr lang="en-US" altLang="en-US" sz="2400" dirty="0" err="1"/>
              <a:t>pemrograman</a:t>
            </a:r>
            <a:endParaRPr lang="en-US" altLang="en-US" sz="2400" dirty="0"/>
          </a:p>
        </p:txBody>
      </p:sp>
    </p:spTree>
    <p:extLst>
      <p:ext uri="{BB962C8B-B14F-4D97-AF65-F5344CB8AC3E}">
        <p14:creationId xmlns="" xmlns:p14="http://schemas.microsoft.com/office/powerpoint/2010/main" val="383583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DEFINISI SDLC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4" name="Group 13"/>
          <p:cNvGrpSpPr/>
          <p:nvPr/>
        </p:nvGrpSpPr>
        <p:grpSpPr>
          <a:xfrm>
            <a:off x="985235" y="1850997"/>
            <a:ext cx="10431888" cy="1922513"/>
            <a:chOff x="0" y="1391621"/>
            <a:chExt cx="8128000" cy="1559025"/>
          </a:xfrm>
        </p:grpSpPr>
        <p:sp>
          <p:nvSpPr>
            <p:cNvPr id="15" name="Rounded Rectangle 14"/>
            <p:cNvSpPr/>
            <p:nvPr/>
          </p:nvSpPr>
          <p:spPr>
            <a:xfrm>
              <a:off x="0" y="1391621"/>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16" name="Rounded Rectangle 4"/>
            <p:cNvSpPr/>
            <p:nvPr/>
          </p:nvSpPr>
          <p:spPr>
            <a:xfrm>
              <a:off x="0" y="1467726"/>
              <a:ext cx="8051895"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800" kern="1200" dirty="0" smtClean="0">
                  <a:solidFill>
                    <a:schemeClr val="tx1"/>
                  </a:solidFill>
                </a:rPr>
                <a:t>SDLC </a:t>
              </a:r>
              <a:r>
                <a:rPr lang="en-US" sz="2800" kern="1200" dirty="0" smtClean="0">
                  <a:solidFill>
                    <a:schemeClr val="tx1"/>
                  </a:solidFill>
                  <a:sym typeface="Wingdings" panose="05000000000000000000" pitchFamily="2" charset="2"/>
                </a:rPr>
                <a:t> </a:t>
              </a:r>
              <a:r>
                <a:rPr lang="en-US" sz="2800" kern="1200" dirty="0" err="1" smtClean="0">
                  <a:solidFill>
                    <a:schemeClr val="tx1"/>
                  </a:solidFill>
                  <a:sym typeface="Wingdings" panose="05000000000000000000" pitchFamily="2" charset="2"/>
                </a:rPr>
                <a:t>sekumpulan</a:t>
              </a:r>
              <a:r>
                <a:rPr lang="en-US" sz="2800" kern="1200" dirty="0" smtClean="0">
                  <a:solidFill>
                    <a:schemeClr val="tx1"/>
                  </a:solidFill>
                  <a:sym typeface="Wingdings" panose="05000000000000000000" pitchFamily="2" charset="2"/>
                </a:rPr>
                <a:t> </a:t>
              </a:r>
              <a:r>
                <a:rPr lang="en-US" sz="2800" kern="1200" dirty="0" err="1" smtClean="0">
                  <a:solidFill>
                    <a:schemeClr val="tx1"/>
                  </a:solidFill>
                  <a:sym typeface="Wingdings" panose="05000000000000000000" pitchFamily="2" charset="2"/>
                </a:rPr>
                <a:t>kegiatan</a:t>
              </a:r>
              <a:r>
                <a:rPr lang="en-US" sz="2800" kern="1200" dirty="0" smtClean="0">
                  <a:solidFill>
                    <a:schemeClr val="tx1"/>
                  </a:solidFill>
                  <a:sym typeface="Wingdings" panose="05000000000000000000" pitchFamily="2" charset="2"/>
                </a:rPr>
                <a:t> </a:t>
              </a:r>
              <a:r>
                <a:rPr lang="en-US" sz="2800" kern="1200" dirty="0" err="1" smtClean="0">
                  <a:solidFill>
                    <a:schemeClr val="tx1"/>
                  </a:solidFill>
                  <a:sym typeface="Wingdings" panose="05000000000000000000" pitchFamily="2" charset="2"/>
                </a:rPr>
                <a:t>dan</a:t>
              </a:r>
              <a:r>
                <a:rPr lang="en-US" sz="2800" kern="1200" dirty="0" smtClean="0">
                  <a:solidFill>
                    <a:schemeClr val="tx1"/>
                  </a:solidFill>
                  <a:sym typeface="Wingdings" panose="05000000000000000000" pitchFamily="2" charset="2"/>
                </a:rPr>
                <a:t> </a:t>
              </a:r>
              <a:r>
                <a:rPr lang="en-US" sz="2800" kern="1200" dirty="0" err="1" smtClean="0">
                  <a:solidFill>
                    <a:schemeClr val="tx1"/>
                  </a:solidFill>
                  <a:sym typeface="Wingdings" panose="05000000000000000000" pitchFamily="2" charset="2"/>
                </a:rPr>
                <a:t>keterhubungan</a:t>
              </a:r>
              <a:r>
                <a:rPr lang="en-US" sz="2800" dirty="0" err="1" smtClean="0">
                  <a:solidFill>
                    <a:schemeClr val="tx1"/>
                  </a:solidFill>
                  <a:sym typeface="Wingdings" panose="05000000000000000000" pitchFamily="2" charset="2"/>
                </a:rPr>
                <a:t>nya</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satu</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sama</a:t>
              </a:r>
              <a:r>
                <a:rPr lang="en-US" sz="2800" dirty="0" smtClean="0">
                  <a:solidFill>
                    <a:schemeClr val="tx1"/>
                  </a:solidFill>
                  <a:sym typeface="Wingdings" panose="05000000000000000000" pitchFamily="2" charset="2"/>
                </a:rPr>
                <a:t> lain </a:t>
              </a:r>
              <a:r>
                <a:rPr lang="en-US" sz="2800" dirty="0" err="1" smtClean="0">
                  <a:solidFill>
                    <a:schemeClr val="tx1"/>
                  </a:solidFill>
                  <a:sym typeface="Wingdings" panose="05000000000000000000" pitchFamily="2" charset="2"/>
                </a:rPr>
                <a:t>untuk</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mendukung</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pembangunan</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dari</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sebuah</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perangkat</a:t>
              </a:r>
              <a:r>
                <a:rPr lang="en-US" sz="2800" dirty="0" smtClean="0">
                  <a:solidFill>
                    <a:schemeClr val="tx1"/>
                  </a:solidFill>
                  <a:sym typeface="Wingdings" panose="05000000000000000000" pitchFamily="2" charset="2"/>
                </a:rPr>
                <a:t>  </a:t>
              </a:r>
              <a:r>
                <a:rPr lang="en-US" sz="2800" dirty="0" err="1" smtClean="0">
                  <a:solidFill>
                    <a:schemeClr val="tx1"/>
                  </a:solidFill>
                  <a:sym typeface="Wingdings" panose="05000000000000000000" pitchFamily="2" charset="2"/>
                </a:rPr>
                <a:t>lunak</a:t>
              </a:r>
              <a:r>
                <a:rPr lang="en-US" sz="2800" dirty="0" smtClean="0">
                  <a:solidFill>
                    <a:schemeClr val="tx1"/>
                  </a:solidFill>
                  <a:sym typeface="Wingdings" panose="05000000000000000000" pitchFamily="2" charset="2"/>
                </a:rPr>
                <a:t>.</a:t>
              </a:r>
              <a:endParaRPr lang="en-US" sz="2800" kern="1200" dirty="0">
                <a:solidFill>
                  <a:schemeClr val="tx1"/>
                </a:solidFill>
              </a:endParaRPr>
            </a:p>
          </p:txBody>
        </p:sp>
      </p:grpSp>
    </p:spTree>
    <p:extLst>
      <p:ext uri="{BB962C8B-B14F-4D97-AF65-F5344CB8AC3E}">
        <p14:creationId xmlns="" xmlns:p14="http://schemas.microsoft.com/office/powerpoint/2010/main" val="2085674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PENGUJIAN</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268247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400" dirty="0" err="1"/>
              <a:t>Setelah</a:t>
            </a:r>
            <a:r>
              <a:rPr lang="en-US" altLang="en-US" sz="2400" dirty="0"/>
              <a:t> Proses </a:t>
            </a:r>
            <a:r>
              <a:rPr lang="en-US" altLang="en-US" sz="2400" dirty="0" err="1"/>
              <a:t>Pengkodean</a:t>
            </a:r>
            <a:r>
              <a:rPr lang="en-US" altLang="en-US" sz="2400" dirty="0"/>
              <a:t> </a:t>
            </a:r>
            <a:r>
              <a:rPr lang="en-US" altLang="en-US" sz="2400" dirty="0" err="1"/>
              <a:t>selesai</a:t>
            </a:r>
            <a:r>
              <a:rPr lang="en-US" altLang="en-US" sz="2400" dirty="0"/>
              <a:t>, </a:t>
            </a:r>
            <a:r>
              <a:rPr lang="en-US" altLang="en-US" sz="2400" dirty="0" err="1"/>
              <a:t>dilanjutkan</a:t>
            </a:r>
            <a:r>
              <a:rPr lang="en-US" altLang="en-US" sz="2400" dirty="0"/>
              <a:t> </a:t>
            </a:r>
            <a:r>
              <a:rPr lang="en-US" altLang="en-US" sz="2400" dirty="0" err="1"/>
              <a:t>dengan</a:t>
            </a:r>
            <a:r>
              <a:rPr lang="en-US" altLang="en-US" sz="2400" dirty="0"/>
              <a:t> proses </a:t>
            </a:r>
            <a:r>
              <a:rPr lang="en-US" altLang="en-US" sz="2400" dirty="0" err="1"/>
              <a:t>pengujian</a:t>
            </a:r>
            <a:r>
              <a:rPr lang="en-US" altLang="en-US" sz="2400" dirty="0"/>
              <a:t> </a:t>
            </a:r>
            <a:r>
              <a:rPr lang="en-US" altLang="en-US" sz="2400" dirty="0" err="1"/>
              <a:t>pada</a:t>
            </a:r>
            <a:r>
              <a:rPr lang="en-US" altLang="en-US" sz="2400" dirty="0"/>
              <a:t> program </a:t>
            </a:r>
            <a:r>
              <a:rPr lang="en-US" altLang="en-US" sz="2400" dirty="0" err="1"/>
              <a:t>perangkat</a:t>
            </a:r>
            <a:r>
              <a:rPr lang="en-US" altLang="en-US" sz="2400" dirty="0"/>
              <a:t> </a:t>
            </a:r>
            <a:r>
              <a:rPr lang="en-US" altLang="en-US" sz="2400" dirty="0" err="1"/>
              <a:t>lunak</a:t>
            </a:r>
            <a:r>
              <a:rPr lang="en-US" altLang="en-US" sz="2400" dirty="0"/>
              <a:t>, </a:t>
            </a:r>
            <a:r>
              <a:rPr lang="en-US" altLang="en-US" sz="2400" dirty="0" err="1"/>
              <a:t>baik</a:t>
            </a:r>
            <a:r>
              <a:rPr lang="en-US" altLang="en-US" sz="2400" dirty="0"/>
              <a:t> </a:t>
            </a:r>
            <a:r>
              <a:rPr lang="en-US" altLang="en-US" sz="2400" dirty="0" err="1"/>
              <a:t>Pengujian</a:t>
            </a:r>
            <a:r>
              <a:rPr lang="en-US" altLang="en-US" sz="2400" dirty="0"/>
              <a:t> </a:t>
            </a:r>
            <a:r>
              <a:rPr lang="en-US" altLang="en-US" sz="2400" dirty="0" err="1"/>
              <a:t>logika</a:t>
            </a:r>
            <a:r>
              <a:rPr lang="en-US" altLang="en-US" sz="2400" dirty="0"/>
              <a:t> internal, </a:t>
            </a:r>
            <a:r>
              <a:rPr lang="en-US" altLang="en-US" sz="2400" dirty="0" err="1"/>
              <a:t>maupun</a:t>
            </a:r>
            <a:r>
              <a:rPr lang="en-US" altLang="en-US" sz="2400" dirty="0"/>
              <a:t> </a:t>
            </a:r>
            <a:r>
              <a:rPr lang="en-US" altLang="en-US" sz="2400" dirty="0" err="1"/>
              <a:t>Pengujian</a:t>
            </a:r>
            <a:r>
              <a:rPr lang="en-US" altLang="en-US" sz="2400" dirty="0"/>
              <a:t> </a:t>
            </a:r>
            <a:r>
              <a:rPr lang="en-US" altLang="en-US" sz="2400" dirty="0" err="1"/>
              <a:t>eksternal</a:t>
            </a:r>
            <a:r>
              <a:rPr lang="en-US" altLang="en-US" sz="2400" dirty="0"/>
              <a:t> </a:t>
            </a:r>
            <a:r>
              <a:rPr lang="en-US" altLang="en-US" sz="2400" dirty="0" err="1"/>
              <a:t>fungsional</a:t>
            </a:r>
            <a:r>
              <a:rPr lang="en-US" altLang="en-US" sz="2400" dirty="0"/>
              <a:t> </a:t>
            </a:r>
            <a:r>
              <a:rPr lang="en-US" altLang="en-US" sz="2400" dirty="0" err="1"/>
              <a:t>untuk</a:t>
            </a:r>
            <a:r>
              <a:rPr lang="en-US" altLang="en-US" sz="2400" dirty="0"/>
              <a:t> </a:t>
            </a:r>
            <a:r>
              <a:rPr lang="en-US" altLang="en-US" sz="2400" dirty="0" err="1"/>
              <a:t>memeriksa</a:t>
            </a:r>
            <a:r>
              <a:rPr lang="en-US" altLang="en-US" sz="2400" dirty="0"/>
              <a:t> </a:t>
            </a:r>
            <a:r>
              <a:rPr lang="en-US" altLang="en-US" sz="2400" dirty="0" err="1"/>
              <a:t>segala</a:t>
            </a:r>
            <a:r>
              <a:rPr lang="en-US" altLang="en-US" sz="2400" dirty="0"/>
              <a:t> </a:t>
            </a:r>
            <a:r>
              <a:rPr lang="en-US" altLang="en-US" sz="2400" dirty="0" err="1"/>
              <a:t>kemungkinan</a:t>
            </a:r>
            <a:r>
              <a:rPr lang="en-US" altLang="en-US" sz="2400" dirty="0"/>
              <a:t> </a:t>
            </a:r>
            <a:r>
              <a:rPr lang="en-US" altLang="en-US" sz="2400" dirty="0" err="1"/>
              <a:t>terjadinya</a:t>
            </a:r>
            <a:r>
              <a:rPr lang="en-US" altLang="en-US" sz="2400" dirty="0"/>
              <a:t> </a:t>
            </a:r>
            <a:r>
              <a:rPr lang="en-US" altLang="en-US" sz="2400" dirty="0" err="1"/>
              <a:t>kesalahan</a:t>
            </a:r>
            <a:r>
              <a:rPr lang="en-US" altLang="en-US" sz="2400" dirty="0"/>
              <a:t> </a:t>
            </a:r>
            <a:r>
              <a:rPr lang="en-US" altLang="en-US" sz="2400" dirty="0" err="1"/>
              <a:t>dan</a:t>
            </a:r>
            <a:r>
              <a:rPr lang="en-US" altLang="en-US" sz="2400" dirty="0"/>
              <a:t> </a:t>
            </a:r>
            <a:r>
              <a:rPr lang="en-US" altLang="en-US" sz="2400" dirty="0" err="1"/>
              <a:t>memeriksa</a:t>
            </a:r>
            <a:r>
              <a:rPr lang="en-US" altLang="en-US" sz="2400" dirty="0"/>
              <a:t> </a:t>
            </a:r>
            <a:r>
              <a:rPr lang="en-US" altLang="en-US" sz="2400" dirty="0" err="1"/>
              <a:t>apakah</a:t>
            </a:r>
            <a:r>
              <a:rPr lang="en-US" altLang="en-US" sz="2400" dirty="0"/>
              <a:t> </a:t>
            </a:r>
            <a:r>
              <a:rPr lang="en-US" altLang="en-US" sz="2400" dirty="0" err="1"/>
              <a:t>hasil</a:t>
            </a:r>
            <a:r>
              <a:rPr lang="en-US" altLang="en-US" sz="2400" dirty="0"/>
              <a:t> </a:t>
            </a:r>
            <a:r>
              <a:rPr lang="en-US" altLang="en-US" sz="2400" dirty="0" err="1"/>
              <a:t>dari</a:t>
            </a:r>
            <a:r>
              <a:rPr lang="en-US" altLang="en-US" sz="2400" dirty="0"/>
              <a:t> </a:t>
            </a:r>
            <a:r>
              <a:rPr lang="en-US" altLang="en-US" sz="2400" dirty="0" err="1"/>
              <a:t>pengembangan</a:t>
            </a:r>
            <a:r>
              <a:rPr lang="en-US" altLang="en-US" sz="2400" dirty="0"/>
              <a:t> </a:t>
            </a:r>
            <a:r>
              <a:rPr lang="en-US" altLang="en-US" sz="2400" dirty="0" err="1"/>
              <a:t>tersebut</a:t>
            </a:r>
            <a:r>
              <a:rPr lang="en-US" altLang="en-US" sz="2400" dirty="0"/>
              <a:t> </a:t>
            </a:r>
            <a:r>
              <a:rPr lang="en-US" altLang="en-US" sz="2400" dirty="0" err="1"/>
              <a:t>sesuai</a:t>
            </a:r>
            <a:r>
              <a:rPr lang="en-US" altLang="en-US" sz="2400" dirty="0"/>
              <a:t> </a:t>
            </a:r>
            <a:r>
              <a:rPr lang="en-US" altLang="en-US" sz="2400" dirty="0" err="1"/>
              <a:t>dengan</a:t>
            </a:r>
            <a:r>
              <a:rPr lang="en-US" altLang="en-US" sz="2400" dirty="0"/>
              <a:t> </a:t>
            </a:r>
            <a:r>
              <a:rPr lang="en-US" altLang="en-US" sz="2400" dirty="0" err="1"/>
              <a:t>hasil</a:t>
            </a:r>
            <a:r>
              <a:rPr lang="en-US" altLang="en-US" sz="2400" dirty="0"/>
              <a:t> yang </a:t>
            </a:r>
            <a:r>
              <a:rPr lang="en-US" altLang="en-US" sz="2400" dirty="0" err="1"/>
              <a:t>diinginkan</a:t>
            </a:r>
            <a:endParaRPr lang="en-US" altLang="en-US" sz="2400" dirty="0"/>
          </a:p>
        </p:txBody>
      </p:sp>
    </p:spTree>
    <p:extLst>
      <p:ext uri="{BB962C8B-B14F-4D97-AF65-F5344CB8AC3E}">
        <p14:creationId xmlns="" xmlns:p14="http://schemas.microsoft.com/office/powerpoint/2010/main" val="143786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PEMELIHARAAN</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05304" y="1374367"/>
            <a:ext cx="10334211" cy="121428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altLang="en-US" sz="2400" dirty="0"/>
              <a:t>Proses </a:t>
            </a:r>
            <a:r>
              <a:rPr lang="en-US" altLang="en-US" sz="2400" dirty="0" err="1"/>
              <a:t>Pemeliharaan</a:t>
            </a:r>
            <a:r>
              <a:rPr lang="en-US" altLang="en-US" sz="2400" dirty="0"/>
              <a:t> </a:t>
            </a:r>
            <a:r>
              <a:rPr lang="en-US" altLang="en-US" sz="2400" dirty="0" err="1"/>
              <a:t>merupakan</a:t>
            </a:r>
            <a:r>
              <a:rPr lang="en-US" altLang="en-US" sz="2400" dirty="0"/>
              <a:t> </a:t>
            </a:r>
            <a:r>
              <a:rPr lang="en-US" altLang="en-US" sz="2400" dirty="0" err="1"/>
              <a:t>bagian</a:t>
            </a:r>
            <a:r>
              <a:rPr lang="en-US" altLang="en-US" sz="2400" dirty="0"/>
              <a:t> paling </a:t>
            </a:r>
            <a:r>
              <a:rPr lang="en-US" altLang="en-US" sz="2400" dirty="0" err="1"/>
              <a:t>akhir</a:t>
            </a:r>
            <a:r>
              <a:rPr lang="en-US" altLang="en-US" sz="2400" dirty="0"/>
              <a:t> </a:t>
            </a:r>
            <a:r>
              <a:rPr lang="en-US" altLang="en-US" sz="2400" dirty="0" err="1"/>
              <a:t>dari</a:t>
            </a:r>
            <a:r>
              <a:rPr lang="en-US" altLang="en-US" sz="2400" dirty="0"/>
              <a:t> </a:t>
            </a:r>
            <a:r>
              <a:rPr lang="en-US" altLang="en-US" sz="2400" dirty="0" err="1"/>
              <a:t>siklus</a:t>
            </a:r>
            <a:r>
              <a:rPr lang="en-US" altLang="en-US" sz="2400" dirty="0"/>
              <a:t> </a:t>
            </a:r>
            <a:r>
              <a:rPr lang="en-US" altLang="en-US" sz="2400" dirty="0" err="1"/>
              <a:t>pengembangan</a:t>
            </a:r>
            <a:r>
              <a:rPr lang="en-US" altLang="en-US" sz="2400" dirty="0"/>
              <a:t> </a:t>
            </a:r>
            <a:r>
              <a:rPr lang="en-US" altLang="en-US" sz="2400" dirty="0" err="1"/>
              <a:t>dan</a:t>
            </a:r>
            <a:r>
              <a:rPr lang="en-US" altLang="en-US" sz="2400" dirty="0"/>
              <a:t> </a:t>
            </a:r>
            <a:r>
              <a:rPr lang="en-US" altLang="en-US" sz="2400" dirty="0" err="1"/>
              <a:t>dilakukan</a:t>
            </a:r>
            <a:r>
              <a:rPr lang="en-US" altLang="en-US" sz="2400" dirty="0"/>
              <a:t> </a:t>
            </a:r>
            <a:r>
              <a:rPr lang="en-US" altLang="en-US" sz="2400" dirty="0" err="1"/>
              <a:t>setelah</a:t>
            </a:r>
            <a:r>
              <a:rPr lang="en-US" altLang="en-US" sz="2400" dirty="0"/>
              <a:t> </a:t>
            </a:r>
            <a:r>
              <a:rPr lang="en-US" altLang="en-US" sz="2400" dirty="0" err="1"/>
              <a:t>perangkat</a:t>
            </a:r>
            <a:r>
              <a:rPr lang="en-US" altLang="en-US" sz="2400" dirty="0"/>
              <a:t> </a:t>
            </a:r>
            <a:r>
              <a:rPr lang="en-US" altLang="en-US" sz="2400" dirty="0" err="1"/>
              <a:t>lunak</a:t>
            </a:r>
            <a:r>
              <a:rPr lang="en-US" altLang="en-US" sz="2400" dirty="0"/>
              <a:t> </a:t>
            </a:r>
            <a:r>
              <a:rPr lang="en-US" altLang="en-US" sz="2400" dirty="0" err="1"/>
              <a:t>dipergunakan</a:t>
            </a:r>
            <a:endParaRPr lang="en-US" altLang="en-US" sz="2400" dirty="0"/>
          </a:p>
        </p:txBody>
      </p:sp>
      <p:sp>
        <p:nvSpPr>
          <p:cNvPr id="11" name="Rounded Rectangle 4"/>
          <p:cNvSpPr/>
          <p:nvPr/>
        </p:nvSpPr>
        <p:spPr>
          <a:xfrm>
            <a:off x="605304" y="2917685"/>
            <a:ext cx="10334211" cy="2092197"/>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indent="-342900">
              <a:buFont typeface="Wingdings" panose="05000000000000000000" pitchFamily="2" charset="2"/>
              <a:buChar char="ü"/>
            </a:pPr>
            <a:r>
              <a:rPr lang="id-ID" sz="2400" dirty="0"/>
              <a:t>Kegiatan yang dilakukan pada proses pemeliharaan antara lain </a:t>
            </a:r>
            <a:r>
              <a:rPr lang="id-ID" sz="2400" dirty="0" smtClean="0"/>
              <a:t>:</a:t>
            </a:r>
            <a:endParaRPr lang="id-ID" sz="2400" dirty="0"/>
          </a:p>
          <a:p>
            <a:r>
              <a:rPr lang="en-US" sz="2400" dirty="0" smtClean="0"/>
              <a:t>	1. </a:t>
            </a:r>
            <a:r>
              <a:rPr lang="id-ID" sz="2400" dirty="0" smtClean="0"/>
              <a:t>Corrective </a:t>
            </a:r>
            <a:r>
              <a:rPr lang="id-ID" sz="2400" dirty="0"/>
              <a:t>Maintenance : yaitu mengoreksi apabila terdapat kesalahan pada perangkat lunak, yang baru terdeteksi pada saat perangkat lunak dipergunakan.</a:t>
            </a:r>
          </a:p>
          <a:p>
            <a:endParaRPr lang="id-ID" sz="2400" dirty="0"/>
          </a:p>
        </p:txBody>
      </p:sp>
    </p:spTree>
    <p:extLst>
      <p:ext uri="{BB962C8B-B14F-4D97-AF65-F5344CB8AC3E}">
        <p14:creationId xmlns="" xmlns:p14="http://schemas.microsoft.com/office/powerpoint/2010/main" val="62482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PENGUJIAN (</a:t>
            </a:r>
            <a:r>
              <a:rPr lang="en-US" sz="3200" b="1" dirty="0" err="1" smtClean="0">
                <a:solidFill>
                  <a:schemeClr val="bg2">
                    <a:lumMod val="25000"/>
                  </a:schemeClr>
                </a:solidFill>
                <a:latin typeface="Arial Black" panose="020B0A04020102020204" pitchFamily="34" charset="0"/>
              </a:rPr>
              <a:t>Cont</a:t>
            </a:r>
            <a:r>
              <a:rPr lang="en-US" sz="3200" b="1" dirty="0" smtClean="0">
                <a:solidFill>
                  <a:schemeClr val="bg2">
                    <a:lumMod val="25000"/>
                  </a:schemeClr>
                </a:solidFill>
                <a:latin typeface="Arial Black" panose="020B0A04020102020204" pitchFamily="34" charset="0"/>
              </a:rPr>
              <a: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885962" y="1513888"/>
            <a:ext cx="10334211" cy="341872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796925" lvl="0" indent="-523875" algn="just">
              <a:buFont typeface="+mj-lt"/>
              <a:buAutoNum type="arabicPeriod"/>
            </a:pPr>
            <a:r>
              <a:rPr lang="id-ID" sz="2400" dirty="0"/>
              <a:t>Adaptive Maintenance : yaitu dilakukannya penyesuaian/perubahan sesuai dengan lingkungan yang baru, misalnya hardware, periperal, sistem operasi baru, atau sebagai tuntutan atas perkembangan sistem komputer, misalnya penambahan driver, dll.</a:t>
            </a:r>
          </a:p>
          <a:p>
            <a:pPr marL="796925" lvl="0" indent="-523875" algn="just">
              <a:buFont typeface="+mj-lt"/>
              <a:buAutoNum type="arabicPeriod"/>
            </a:pPr>
            <a:r>
              <a:rPr lang="id-ID" sz="2400" dirty="0"/>
              <a:t>Perfektive Maintenance : Bila perangkat lunak sukses dipergunakan oleh pemakai. Pemeliharaan ditujukan untuk menambah kemampuannya seperti memberikan fungsi-fungsi tambahan, peningkatan kinerja dan sebagainya.</a:t>
            </a:r>
          </a:p>
        </p:txBody>
      </p:sp>
    </p:spTree>
    <p:extLst>
      <p:ext uri="{BB962C8B-B14F-4D97-AF65-F5344CB8AC3E}">
        <p14:creationId xmlns="" xmlns:p14="http://schemas.microsoft.com/office/powerpoint/2010/main" val="403814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Karakteristik</a:t>
            </a:r>
            <a:r>
              <a:rPr lang="en-US" sz="3200" b="1" dirty="0" smtClean="0">
                <a:solidFill>
                  <a:schemeClr val="bg2">
                    <a:lumMod val="25000"/>
                  </a:schemeClr>
                </a:solidFill>
                <a:latin typeface="Arial Black" panose="020B0A04020102020204" pitchFamily="34" charset="0"/>
              </a:rPr>
              <a:t> Waterfall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18183" y="1181184"/>
            <a:ext cx="10334211" cy="89566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457200" lvl="0" indent="-457200" algn="just" defTabSz="2889250">
              <a:spcBef>
                <a:spcPct val="0"/>
              </a:spcBef>
              <a:spcAft>
                <a:spcPct val="35000"/>
              </a:spcAft>
              <a:buFont typeface="+mj-lt"/>
              <a:buAutoNum type="arabicPeriod"/>
            </a:pPr>
            <a:r>
              <a:rPr lang="en-US" sz="2400" dirty="0" err="1" smtClean="0">
                <a:solidFill>
                  <a:schemeClr val="tx1"/>
                </a:solidFill>
              </a:rPr>
              <a:t>Setiap</a:t>
            </a:r>
            <a:r>
              <a:rPr lang="en-US" sz="2400" dirty="0" smtClean="0">
                <a:solidFill>
                  <a:schemeClr val="tx1"/>
                </a:solidFill>
              </a:rPr>
              <a:t> </a:t>
            </a:r>
            <a:r>
              <a:rPr lang="en-US" sz="2400" dirty="0" err="1" smtClean="0">
                <a:solidFill>
                  <a:schemeClr val="tx1"/>
                </a:solidFill>
              </a:rPr>
              <a:t>tahap</a:t>
            </a:r>
            <a:r>
              <a:rPr lang="en-US" sz="2400" dirty="0" smtClean="0">
                <a:solidFill>
                  <a:schemeClr val="tx1"/>
                </a:solidFill>
              </a:rPr>
              <a:t> </a:t>
            </a:r>
            <a:r>
              <a:rPr lang="en-US" sz="2400" dirty="0" err="1" smtClean="0">
                <a:solidFill>
                  <a:schemeClr val="tx1"/>
                </a:solidFill>
              </a:rPr>
              <a:t>menghasilkan</a:t>
            </a:r>
            <a:r>
              <a:rPr lang="en-US" sz="2400" dirty="0" smtClean="0">
                <a:solidFill>
                  <a:schemeClr val="tx1"/>
                </a:solidFill>
              </a:rPr>
              <a:t> </a:t>
            </a:r>
            <a:r>
              <a:rPr lang="en-US" sz="2400" dirty="0" err="1" smtClean="0">
                <a:solidFill>
                  <a:schemeClr val="tx1"/>
                </a:solidFill>
              </a:rPr>
              <a:t>dokumen</a:t>
            </a:r>
            <a:r>
              <a:rPr lang="en-US" sz="2400" dirty="0" smtClean="0">
                <a:solidFill>
                  <a:schemeClr val="tx1"/>
                </a:solidFill>
              </a:rPr>
              <a:t> di </a:t>
            </a:r>
            <a:r>
              <a:rPr lang="en-US" sz="2400" dirty="0" err="1" smtClean="0">
                <a:solidFill>
                  <a:schemeClr val="tx1"/>
                </a:solidFill>
              </a:rPr>
              <a:t>akhir</a:t>
            </a:r>
            <a:r>
              <a:rPr lang="en-US" sz="2400" dirty="0" smtClean="0">
                <a:solidFill>
                  <a:schemeClr val="tx1"/>
                </a:solidFill>
              </a:rPr>
              <a:t> </a:t>
            </a:r>
            <a:r>
              <a:rPr lang="en-US" sz="2400" dirty="0" err="1" smtClean="0">
                <a:solidFill>
                  <a:schemeClr val="tx1"/>
                </a:solidFill>
              </a:rPr>
              <a:t>tahapannya</a:t>
            </a:r>
            <a:r>
              <a:rPr lang="en-US" sz="2400" dirty="0">
                <a:solidFill>
                  <a:schemeClr val="tx1"/>
                </a:solidFill>
              </a:rPr>
              <a:t>.</a:t>
            </a:r>
            <a:r>
              <a:rPr lang="en-US" sz="2400" dirty="0" smtClean="0">
                <a:solidFill>
                  <a:schemeClr val="tx1"/>
                </a:solidFill>
              </a:rPr>
              <a:t> </a:t>
            </a:r>
            <a:endParaRPr lang="en-US" sz="2400" dirty="0">
              <a:solidFill>
                <a:schemeClr val="tx1"/>
              </a:solidFill>
            </a:endParaRPr>
          </a:p>
        </p:txBody>
      </p:sp>
      <p:sp>
        <p:nvSpPr>
          <p:cNvPr id="11" name="Rounded Rectangle 4"/>
          <p:cNvSpPr/>
          <p:nvPr/>
        </p:nvSpPr>
        <p:spPr>
          <a:xfrm>
            <a:off x="618183" y="2340282"/>
            <a:ext cx="10334211" cy="963466"/>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smtClean="0">
                <a:solidFill>
                  <a:schemeClr val="tx1"/>
                </a:solidFill>
              </a:rPr>
              <a:t>2. </a:t>
            </a:r>
            <a:r>
              <a:rPr lang="en-US" sz="2400" dirty="0" err="1" smtClean="0">
                <a:solidFill>
                  <a:schemeClr val="tx1"/>
                </a:solidFill>
              </a:rPr>
              <a:t>Tidak</a:t>
            </a:r>
            <a:r>
              <a:rPr lang="en-US" sz="2400" dirty="0" smtClean="0">
                <a:solidFill>
                  <a:schemeClr val="tx1"/>
                </a:solidFill>
              </a:rPr>
              <a:t> </a:t>
            </a:r>
            <a:r>
              <a:rPr lang="en-US" sz="2400" dirty="0" err="1" smtClean="0">
                <a:solidFill>
                  <a:schemeClr val="tx1"/>
                </a:solidFill>
              </a:rPr>
              <a:t>ada</a:t>
            </a:r>
            <a:r>
              <a:rPr lang="en-US" sz="2400" dirty="0" smtClean="0">
                <a:solidFill>
                  <a:schemeClr val="tx1"/>
                </a:solidFill>
              </a:rPr>
              <a:t> </a:t>
            </a:r>
            <a:r>
              <a:rPr lang="en-US" sz="2400" b="1" i="1" dirty="0" smtClean="0">
                <a:solidFill>
                  <a:schemeClr val="tx1"/>
                </a:solidFill>
              </a:rPr>
              <a:t>overlapping</a:t>
            </a:r>
            <a:r>
              <a:rPr lang="en-US" sz="2400" i="1" dirty="0" smtClean="0">
                <a:solidFill>
                  <a:schemeClr val="tx1"/>
                </a:solidFill>
              </a:rPr>
              <a:t>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setiap</a:t>
            </a:r>
            <a:r>
              <a:rPr lang="en-US" sz="2400" dirty="0" smtClean="0">
                <a:solidFill>
                  <a:schemeClr val="tx1"/>
                </a:solidFill>
              </a:rPr>
              <a:t> </a:t>
            </a:r>
            <a:r>
              <a:rPr lang="en-US" sz="2400" dirty="0" err="1" smtClean="0">
                <a:solidFill>
                  <a:schemeClr val="tx1"/>
                </a:solidFill>
              </a:rPr>
              <a:t>tahapnya</a:t>
            </a:r>
            <a:r>
              <a:rPr lang="en-US" sz="2400" dirty="0" smtClean="0">
                <a:solidFill>
                  <a:schemeClr val="tx1"/>
                </a:solidFill>
              </a:rPr>
              <a:t>.</a:t>
            </a:r>
            <a:endParaRPr lang="en-US" sz="2400" dirty="0">
              <a:solidFill>
                <a:schemeClr val="tx1"/>
              </a:solidFill>
            </a:endParaRPr>
          </a:p>
        </p:txBody>
      </p:sp>
      <p:sp>
        <p:nvSpPr>
          <p:cNvPr id="12" name="Rounded Rectangle 4"/>
          <p:cNvSpPr/>
          <p:nvPr/>
        </p:nvSpPr>
        <p:spPr>
          <a:xfrm>
            <a:off x="618183" y="3567177"/>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a:solidFill>
                  <a:schemeClr val="tx1"/>
                </a:solidFill>
              </a:rPr>
              <a:t>3</a:t>
            </a:r>
            <a:r>
              <a:rPr lang="en-US" sz="2400" dirty="0" smtClean="0">
                <a:solidFill>
                  <a:schemeClr val="tx1"/>
                </a:solidFill>
              </a:rPr>
              <a:t>. </a:t>
            </a:r>
            <a:r>
              <a:rPr lang="en-US" sz="2400" dirty="0" err="1" smtClean="0">
                <a:solidFill>
                  <a:schemeClr val="tx1"/>
                </a:solidFill>
              </a:rPr>
              <a:t>Setiap</a:t>
            </a:r>
            <a:r>
              <a:rPr lang="en-US" sz="2400" dirty="0" smtClean="0">
                <a:solidFill>
                  <a:schemeClr val="tx1"/>
                </a:solidFill>
              </a:rPr>
              <a:t> </a:t>
            </a:r>
            <a:r>
              <a:rPr lang="en-US" sz="2400" dirty="0" err="1" smtClean="0">
                <a:solidFill>
                  <a:schemeClr val="tx1"/>
                </a:solidFill>
              </a:rPr>
              <a:t>tahapannya</a:t>
            </a:r>
            <a:r>
              <a:rPr lang="en-US" sz="2400" dirty="0" smtClean="0">
                <a:solidFill>
                  <a:schemeClr val="tx1"/>
                </a:solidFill>
              </a:rPr>
              <a:t> </a:t>
            </a:r>
            <a:r>
              <a:rPr lang="en-US" sz="2400" dirty="0" err="1" smtClean="0">
                <a:solidFill>
                  <a:schemeClr val="tx1"/>
                </a:solidFill>
              </a:rPr>
              <a:t>akan</a:t>
            </a:r>
            <a:r>
              <a:rPr lang="en-US" sz="2400" dirty="0" smtClean="0">
                <a:solidFill>
                  <a:schemeClr val="tx1"/>
                </a:solidFill>
              </a:rPr>
              <a:t> </a:t>
            </a:r>
            <a:r>
              <a:rPr lang="en-US" sz="2400" dirty="0" err="1" smtClean="0">
                <a:solidFill>
                  <a:schemeClr val="tx1"/>
                </a:solidFill>
              </a:rPr>
              <a:t>punya</a:t>
            </a:r>
            <a:r>
              <a:rPr lang="en-US" sz="2400" dirty="0" smtClean="0">
                <a:solidFill>
                  <a:schemeClr val="tx1"/>
                </a:solidFill>
              </a:rPr>
              <a:t> </a:t>
            </a:r>
            <a:r>
              <a:rPr lang="en-US" sz="2400" dirty="0" err="1" smtClean="0">
                <a:solidFill>
                  <a:schemeClr val="tx1"/>
                </a:solidFill>
              </a:rPr>
              <a:t>pengaruh</a:t>
            </a:r>
            <a:r>
              <a:rPr lang="en-US" sz="2400" dirty="0" smtClean="0">
                <a:solidFill>
                  <a:schemeClr val="tx1"/>
                </a:solidFill>
              </a:rPr>
              <a:t> </a:t>
            </a:r>
            <a:r>
              <a:rPr lang="en-US" sz="2400" dirty="0" err="1" smtClean="0">
                <a:solidFill>
                  <a:schemeClr val="tx1"/>
                </a:solidFill>
              </a:rPr>
              <a:t>besar</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hasil</a:t>
            </a:r>
            <a:r>
              <a:rPr lang="en-US" sz="2400" dirty="0" smtClean="0">
                <a:solidFill>
                  <a:schemeClr val="tx1"/>
                </a:solidFill>
              </a:rPr>
              <a:t> di </a:t>
            </a:r>
            <a:r>
              <a:rPr lang="en-US" sz="2400" dirty="0" err="1" smtClean="0">
                <a:solidFill>
                  <a:schemeClr val="tx1"/>
                </a:solidFill>
              </a:rPr>
              <a:t>tiap</a:t>
            </a:r>
            <a:r>
              <a:rPr lang="en-US" sz="2400" dirty="0" smtClean="0">
                <a:solidFill>
                  <a:schemeClr val="tx1"/>
                </a:solidFill>
              </a:rPr>
              <a:t> </a:t>
            </a:r>
            <a:r>
              <a:rPr lang="en-US" sz="2400" dirty="0" err="1" smtClean="0">
                <a:solidFill>
                  <a:schemeClr val="tx1"/>
                </a:solidFill>
              </a:rPr>
              <a:t>tahap</a:t>
            </a:r>
            <a:r>
              <a:rPr lang="en-US" sz="2400" dirty="0" smtClean="0">
                <a:solidFill>
                  <a:schemeClr val="tx1"/>
                </a:solidFill>
              </a:rPr>
              <a:t> </a:t>
            </a:r>
            <a:r>
              <a:rPr lang="en-US" sz="2400" dirty="0" err="1" smtClean="0">
                <a:solidFill>
                  <a:schemeClr val="tx1"/>
                </a:solidFill>
              </a:rPr>
              <a:t>berikutnya</a:t>
            </a:r>
            <a:r>
              <a:rPr lang="en-US" sz="2400" dirty="0" smtClean="0">
                <a:solidFill>
                  <a:schemeClr val="tx1"/>
                </a:solidFill>
              </a:rPr>
              <a:t>.</a:t>
            </a:r>
            <a:endParaRPr lang="en-US" sz="2400" dirty="0">
              <a:solidFill>
                <a:schemeClr val="tx1"/>
              </a:solidFill>
            </a:endParaRPr>
          </a:p>
        </p:txBody>
      </p:sp>
      <p:sp>
        <p:nvSpPr>
          <p:cNvPr id="14" name="Rounded Rectangle 4"/>
          <p:cNvSpPr/>
          <p:nvPr/>
        </p:nvSpPr>
        <p:spPr>
          <a:xfrm>
            <a:off x="618183" y="4907617"/>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smtClean="0">
                <a:solidFill>
                  <a:schemeClr val="tx1"/>
                </a:solidFill>
              </a:rPr>
              <a:t>4. </a:t>
            </a:r>
            <a:r>
              <a:rPr lang="en-US" sz="2400" dirty="0" err="1" smtClean="0">
                <a:solidFill>
                  <a:schemeClr val="tx1"/>
                </a:solidFill>
              </a:rPr>
              <a:t>Memerlukan</a:t>
            </a:r>
            <a:r>
              <a:rPr lang="en-US" sz="2400" dirty="0" smtClean="0">
                <a:solidFill>
                  <a:schemeClr val="tx1"/>
                </a:solidFill>
              </a:rPr>
              <a:t> </a:t>
            </a:r>
            <a:r>
              <a:rPr lang="en-US" sz="2400" dirty="0" err="1" smtClean="0">
                <a:solidFill>
                  <a:schemeClr val="tx1"/>
                </a:solidFill>
              </a:rPr>
              <a:t>biaya</a:t>
            </a:r>
            <a:r>
              <a:rPr lang="en-US" sz="2400" dirty="0" smtClean="0">
                <a:solidFill>
                  <a:schemeClr val="tx1"/>
                </a:solidFill>
              </a:rPr>
              <a:t> </a:t>
            </a:r>
            <a:r>
              <a:rPr lang="en-US" sz="2400" dirty="0" err="1" smtClean="0">
                <a:solidFill>
                  <a:schemeClr val="tx1"/>
                </a:solidFill>
              </a:rPr>
              <a:t>besar</a:t>
            </a:r>
            <a:r>
              <a:rPr lang="en-US" sz="2400" dirty="0" smtClean="0">
                <a:solidFill>
                  <a:schemeClr val="tx1"/>
                </a:solidFill>
              </a:rPr>
              <a:t> </a:t>
            </a:r>
            <a:r>
              <a:rPr lang="en-US" sz="2400" dirty="0" err="1" smtClean="0">
                <a:solidFill>
                  <a:schemeClr val="tx1"/>
                </a:solidFill>
              </a:rPr>
              <a:t>jika</a:t>
            </a:r>
            <a:r>
              <a:rPr lang="en-US" sz="2400" dirty="0" smtClean="0">
                <a:solidFill>
                  <a:schemeClr val="tx1"/>
                </a:solidFill>
              </a:rPr>
              <a:t> </a:t>
            </a:r>
            <a:r>
              <a:rPr lang="en-US" sz="2400" dirty="0" err="1" smtClean="0">
                <a:solidFill>
                  <a:schemeClr val="tx1"/>
                </a:solidFill>
              </a:rPr>
              <a:t>melakukan</a:t>
            </a:r>
            <a:r>
              <a:rPr lang="en-US" sz="2400" dirty="0" smtClean="0">
                <a:solidFill>
                  <a:schemeClr val="tx1"/>
                </a:solidFill>
              </a:rPr>
              <a:t> </a:t>
            </a:r>
            <a:r>
              <a:rPr lang="en-US" sz="2400" b="1" dirty="0" smtClean="0">
                <a:solidFill>
                  <a:schemeClr val="tx1"/>
                </a:solidFill>
              </a:rPr>
              <a:t>rework</a:t>
            </a:r>
            <a:r>
              <a:rPr lang="en-US" sz="2400" dirty="0" smtClean="0">
                <a:solidFill>
                  <a:schemeClr val="tx1"/>
                </a:solidFill>
              </a:rPr>
              <a:t>.</a:t>
            </a:r>
            <a:endParaRPr lang="en-US" sz="2400" dirty="0">
              <a:solidFill>
                <a:schemeClr val="tx1"/>
              </a:solidFill>
            </a:endParaRPr>
          </a:p>
        </p:txBody>
      </p:sp>
    </p:spTree>
    <p:extLst>
      <p:ext uri="{BB962C8B-B14F-4D97-AF65-F5344CB8AC3E}">
        <p14:creationId xmlns="" xmlns:p14="http://schemas.microsoft.com/office/powerpoint/2010/main" val="376075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Karakteristik</a:t>
            </a:r>
            <a:r>
              <a:rPr lang="en-US" sz="3200" b="1" dirty="0" smtClean="0">
                <a:solidFill>
                  <a:schemeClr val="bg2">
                    <a:lumMod val="25000"/>
                  </a:schemeClr>
                </a:solidFill>
                <a:latin typeface="Arial Black" panose="020B0A04020102020204" pitchFamily="34" charset="0"/>
              </a:rPr>
              <a:t> Waterfall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18183" y="1181184"/>
            <a:ext cx="10334211" cy="89566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457200" lvl="0" indent="-457200" algn="just" defTabSz="2889250">
              <a:spcBef>
                <a:spcPct val="0"/>
              </a:spcBef>
              <a:spcAft>
                <a:spcPct val="35000"/>
              </a:spcAft>
              <a:buFont typeface="+mj-lt"/>
              <a:buAutoNum type="arabicPeriod"/>
            </a:pPr>
            <a:r>
              <a:rPr lang="en-US" sz="2400" dirty="0" err="1" smtClean="0">
                <a:solidFill>
                  <a:schemeClr val="tx1"/>
                </a:solidFill>
              </a:rPr>
              <a:t>Setiap</a:t>
            </a:r>
            <a:r>
              <a:rPr lang="en-US" sz="2400" dirty="0" smtClean="0">
                <a:solidFill>
                  <a:schemeClr val="tx1"/>
                </a:solidFill>
              </a:rPr>
              <a:t> </a:t>
            </a:r>
            <a:r>
              <a:rPr lang="en-US" sz="2400" dirty="0" err="1" smtClean="0">
                <a:solidFill>
                  <a:schemeClr val="tx1"/>
                </a:solidFill>
              </a:rPr>
              <a:t>tahap</a:t>
            </a:r>
            <a:r>
              <a:rPr lang="en-US" sz="2400" dirty="0" smtClean="0">
                <a:solidFill>
                  <a:schemeClr val="tx1"/>
                </a:solidFill>
              </a:rPr>
              <a:t> </a:t>
            </a:r>
            <a:r>
              <a:rPr lang="en-US" sz="2400" dirty="0" err="1" smtClean="0">
                <a:solidFill>
                  <a:schemeClr val="tx1"/>
                </a:solidFill>
              </a:rPr>
              <a:t>menghasilkan</a:t>
            </a:r>
            <a:r>
              <a:rPr lang="en-US" sz="2400" dirty="0" smtClean="0">
                <a:solidFill>
                  <a:schemeClr val="tx1"/>
                </a:solidFill>
              </a:rPr>
              <a:t> </a:t>
            </a:r>
            <a:r>
              <a:rPr lang="en-US" sz="2400" dirty="0" err="1" smtClean="0">
                <a:solidFill>
                  <a:schemeClr val="tx1"/>
                </a:solidFill>
              </a:rPr>
              <a:t>dokumen</a:t>
            </a:r>
            <a:r>
              <a:rPr lang="en-US" sz="2400" dirty="0" smtClean="0">
                <a:solidFill>
                  <a:schemeClr val="tx1"/>
                </a:solidFill>
              </a:rPr>
              <a:t> di </a:t>
            </a:r>
            <a:r>
              <a:rPr lang="en-US" sz="2400" dirty="0" err="1" smtClean="0">
                <a:solidFill>
                  <a:schemeClr val="tx1"/>
                </a:solidFill>
              </a:rPr>
              <a:t>akhir</a:t>
            </a:r>
            <a:r>
              <a:rPr lang="en-US" sz="2400" dirty="0" smtClean="0">
                <a:solidFill>
                  <a:schemeClr val="tx1"/>
                </a:solidFill>
              </a:rPr>
              <a:t> </a:t>
            </a:r>
            <a:r>
              <a:rPr lang="en-US" sz="2400" dirty="0" err="1" smtClean="0">
                <a:solidFill>
                  <a:schemeClr val="tx1"/>
                </a:solidFill>
              </a:rPr>
              <a:t>tahapannya</a:t>
            </a:r>
            <a:r>
              <a:rPr lang="en-US" sz="2400" dirty="0">
                <a:solidFill>
                  <a:schemeClr val="tx1"/>
                </a:solidFill>
              </a:rPr>
              <a:t>.</a:t>
            </a:r>
            <a:r>
              <a:rPr lang="en-US" sz="2400" dirty="0" smtClean="0">
                <a:solidFill>
                  <a:schemeClr val="tx1"/>
                </a:solidFill>
              </a:rPr>
              <a:t> </a:t>
            </a:r>
            <a:endParaRPr lang="en-US" sz="2400" dirty="0">
              <a:solidFill>
                <a:schemeClr val="tx1"/>
              </a:solidFill>
            </a:endParaRPr>
          </a:p>
        </p:txBody>
      </p:sp>
      <p:sp>
        <p:nvSpPr>
          <p:cNvPr id="11" name="Rounded Rectangle 4"/>
          <p:cNvSpPr/>
          <p:nvPr/>
        </p:nvSpPr>
        <p:spPr>
          <a:xfrm>
            <a:off x="618183" y="2340282"/>
            <a:ext cx="10334211" cy="963466"/>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smtClean="0">
                <a:solidFill>
                  <a:schemeClr val="tx1"/>
                </a:solidFill>
              </a:rPr>
              <a:t>2. </a:t>
            </a:r>
            <a:r>
              <a:rPr lang="en-US" sz="2400" dirty="0" err="1" smtClean="0">
                <a:solidFill>
                  <a:schemeClr val="tx1"/>
                </a:solidFill>
              </a:rPr>
              <a:t>Tidak</a:t>
            </a:r>
            <a:r>
              <a:rPr lang="en-US" sz="2400" dirty="0" smtClean="0">
                <a:solidFill>
                  <a:schemeClr val="tx1"/>
                </a:solidFill>
              </a:rPr>
              <a:t> </a:t>
            </a:r>
            <a:r>
              <a:rPr lang="en-US" sz="2400" dirty="0" err="1" smtClean="0">
                <a:solidFill>
                  <a:schemeClr val="tx1"/>
                </a:solidFill>
              </a:rPr>
              <a:t>ada</a:t>
            </a:r>
            <a:r>
              <a:rPr lang="en-US" sz="2400" dirty="0" smtClean="0">
                <a:solidFill>
                  <a:schemeClr val="tx1"/>
                </a:solidFill>
              </a:rPr>
              <a:t> </a:t>
            </a:r>
            <a:r>
              <a:rPr lang="en-US" sz="2400" b="1" i="1" dirty="0" smtClean="0">
                <a:solidFill>
                  <a:schemeClr val="tx1"/>
                </a:solidFill>
              </a:rPr>
              <a:t>overlapping</a:t>
            </a:r>
            <a:r>
              <a:rPr lang="en-US" sz="2400" i="1" dirty="0" smtClean="0">
                <a:solidFill>
                  <a:schemeClr val="tx1"/>
                </a:solidFill>
              </a:rPr>
              <a:t>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setiap</a:t>
            </a:r>
            <a:r>
              <a:rPr lang="en-US" sz="2400" dirty="0" smtClean="0">
                <a:solidFill>
                  <a:schemeClr val="tx1"/>
                </a:solidFill>
              </a:rPr>
              <a:t> </a:t>
            </a:r>
            <a:r>
              <a:rPr lang="en-US" sz="2400" dirty="0" err="1" smtClean="0">
                <a:solidFill>
                  <a:schemeClr val="tx1"/>
                </a:solidFill>
              </a:rPr>
              <a:t>tahapnya</a:t>
            </a:r>
            <a:r>
              <a:rPr lang="en-US" sz="2400" dirty="0" smtClean="0">
                <a:solidFill>
                  <a:schemeClr val="tx1"/>
                </a:solidFill>
              </a:rPr>
              <a:t>.</a:t>
            </a:r>
            <a:endParaRPr lang="en-US" sz="2400" dirty="0">
              <a:solidFill>
                <a:schemeClr val="tx1"/>
              </a:solidFill>
            </a:endParaRPr>
          </a:p>
        </p:txBody>
      </p:sp>
      <p:sp>
        <p:nvSpPr>
          <p:cNvPr id="12" name="Rounded Rectangle 4"/>
          <p:cNvSpPr/>
          <p:nvPr/>
        </p:nvSpPr>
        <p:spPr>
          <a:xfrm>
            <a:off x="618183" y="3567177"/>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a:solidFill>
                  <a:schemeClr val="tx1"/>
                </a:solidFill>
              </a:rPr>
              <a:t>3</a:t>
            </a:r>
            <a:r>
              <a:rPr lang="en-US" sz="2400" dirty="0" smtClean="0">
                <a:solidFill>
                  <a:schemeClr val="tx1"/>
                </a:solidFill>
              </a:rPr>
              <a:t>. </a:t>
            </a:r>
            <a:r>
              <a:rPr lang="en-US" sz="2400" dirty="0" err="1" smtClean="0">
                <a:solidFill>
                  <a:schemeClr val="tx1"/>
                </a:solidFill>
              </a:rPr>
              <a:t>Setiap</a:t>
            </a:r>
            <a:r>
              <a:rPr lang="en-US" sz="2400" dirty="0" smtClean="0">
                <a:solidFill>
                  <a:schemeClr val="tx1"/>
                </a:solidFill>
              </a:rPr>
              <a:t> </a:t>
            </a:r>
            <a:r>
              <a:rPr lang="en-US" sz="2400" dirty="0" err="1" smtClean="0">
                <a:solidFill>
                  <a:schemeClr val="tx1"/>
                </a:solidFill>
              </a:rPr>
              <a:t>tahapannya</a:t>
            </a:r>
            <a:r>
              <a:rPr lang="en-US" sz="2400" dirty="0" smtClean="0">
                <a:solidFill>
                  <a:schemeClr val="tx1"/>
                </a:solidFill>
              </a:rPr>
              <a:t> </a:t>
            </a:r>
            <a:r>
              <a:rPr lang="en-US" sz="2400" dirty="0" err="1" smtClean="0">
                <a:solidFill>
                  <a:schemeClr val="tx1"/>
                </a:solidFill>
              </a:rPr>
              <a:t>akan</a:t>
            </a:r>
            <a:r>
              <a:rPr lang="en-US" sz="2400" dirty="0" smtClean="0">
                <a:solidFill>
                  <a:schemeClr val="tx1"/>
                </a:solidFill>
              </a:rPr>
              <a:t> </a:t>
            </a:r>
            <a:r>
              <a:rPr lang="en-US" sz="2400" dirty="0" err="1" smtClean="0">
                <a:solidFill>
                  <a:schemeClr val="tx1"/>
                </a:solidFill>
              </a:rPr>
              <a:t>punya</a:t>
            </a:r>
            <a:r>
              <a:rPr lang="en-US" sz="2400" dirty="0" smtClean="0">
                <a:solidFill>
                  <a:schemeClr val="tx1"/>
                </a:solidFill>
              </a:rPr>
              <a:t> </a:t>
            </a:r>
            <a:r>
              <a:rPr lang="en-US" sz="2400" dirty="0" err="1" smtClean="0">
                <a:solidFill>
                  <a:schemeClr val="tx1"/>
                </a:solidFill>
              </a:rPr>
              <a:t>pengaruh</a:t>
            </a:r>
            <a:r>
              <a:rPr lang="en-US" sz="2400" dirty="0" smtClean="0">
                <a:solidFill>
                  <a:schemeClr val="tx1"/>
                </a:solidFill>
              </a:rPr>
              <a:t> </a:t>
            </a:r>
            <a:r>
              <a:rPr lang="en-US" sz="2400" dirty="0" err="1" smtClean="0">
                <a:solidFill>
                  <a:schemeClr val="tx1"/>
                </a:solidFill>
              </a:rPr>
              <a:t>besar</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hasil</a:t>
            </a:r>
            <a:r>
              <a:rPr lang="en-US" sz="2400" dirty="0" smtClean="0">
                <a:solidFill>
                  <a:schemeClr val="tx1"/>
                </a:solidFill>
              </a:rPr>
              <a:t> di </a:t>
            </a:r>
            <a:r>
              <a:rPr lang="en-US" sz="2400" dirty="0" err="1" smtClean="0">
                <a:solidFill>
                  <a:schemeClr val="tx1"/>
                </a:solidFill>
              </a:rPr>
              <a:t>tiap</a:t>
            </a:r>
            <a:r>
              <a:rPr lang="en-US" sz="2400" dirty="0" smtClean="0">
                <a:solidFill>
                  <a:schemeClr val="tx1"/>
                </a:solidFill>
              </a:rPr>
              <a:t> </a:t>
            </a:r>
            <a:r>
              <a:rPr lang="en-US" sz="2400" dirty="0" err="1" smtClean="0">
                <a:solidFill>
                  <a:schemeClr val="tx1"/>
                </a:solidFill>
              </a:rPr>
              <a:t>tahap</a:t>
            </a:r>
            <a:r>
              <a:rPr lang="en-US" sz="2400" dirty="0" smtClean="0">
                <a:solidFill>
                  <a:schemeClr val="tx1"/>
                </a:solidFill>
              </a:rPr>
              <a:t> </a:t>
            </a:r>
            <a:r>
              <a:rPr lang="en-US" sz="2400" dirty="0" err="1" smtClean="0">
                <a:solidFill>
                  <a:schemeClr val="tx1"/>
                </a:solidFill>
              </a:rPr>
              <a:t>berikutnya</a:t>
            </a:r>
            <a:r>
              <a:rPr lang="en-US" sz="2400" dirty="0" smtClean="0">
                <a:solidFill>
                  <a:schemeClr val="tx1"/>
                </a:solidFill>
              </a:rPr>
              <a:t>.</a:t>
            </a:r>
            <a:endParaRPr lang="en-US" sz="2400" dirty="0">
              <a:solidFill>
                <a:schemeClr val="tx1"/>
              </a:solidFill>
            </a:endParaRPr>
          </a:p>
        </p:txBody>
      </p:sp>
      <p:sp>
        <p:nvSpPr>
          <p:cNvPr id="14" name="Rounded Rectangle 4"/>
          <p:cNvSpPr/>
          <p:nvPr/>
        </p:nvSpPr>
        <p:spPr>
          <a:xfrm>
            <a:off x="618183" y="4907617"/>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smtClean="0">
                <a:solidFill>
                  <a:schemeClr val="tx1"/>
                </a:solidFill>
              </a:rPr>
              <a:t>4. </a:t>
            </a:r>
            <a:r>
              <a:rPr lang="en-US" sz="2400" dirty="0" err="1" smtClean="0">
                <a:solidFill>
                  <a:schemeClr val="tx1"/>
                </a:solidFill>
              </a:rPr>
              <a:t>Memerlukan</a:t>
            </a:r>
            <a:r>
              <a:rPr lang="en-US" sz="2400" dirty="0" smtClean="0">
                <a:solidFill>
                  <a:schemeClr val="tx1"/>
                </a:solidFill>
              </a:rPr>
              <a:t> </a:t>
            </a:r>
            <a:r>
              <a:rPr lang="en-US" sz="2400" dirty="0" err="1" smtClean="0">
                <a:solidFill>
                  <a:schemeClr val="tx1"/>
                </a:solidFill>
              </a:rPr>
              <a:t>biaya</a:t>
            </a:r>
            <a:r>
              <a:rPr lang="en-US" sz="2400" dirty="0" smtClean="0">
                <a:solidFill>
                  <a:schemeClr val="tx1"/>
                </a:solidFill>
              </a:rPr>
              <a:t> </a:t>
            </a:r>
            <a:r>
              <a:rPr lang="en-US" sz="2400" dirty="0" err="1" smtClean="0">
                <a:solidFill>
                  <a:schemeClr val="tx1"/>
                </a:solidFill>
              </a:rPr>
              <a:t>besar</a:t>
            </a:r>
            <a:r>
              <a:rPr lang="en-US" sz="2400" dirty="0" smtClean="0">
                <a:solidFill>
                  <a:schemeClr val="tx1"/>
                </a:solidFill>
              </a:rPr>
              <a:t> </a:t>
            </a:r>
            <a:r>
              <a:rPr lang="en-US" sz="2400" dirty="0" err="1" smtClean="0">
                <a:solidFill>
                  <a:schemeClr val="tx1"/>
                </a:solidFill>
              </a:rPr>
              <a:t>jika</a:t>
            </a:r>
            <a:r>
              <a:rPr lang="en-US" sz="2400" dirty="0" smtClean="0">
                <a:solidFill>
                  <a:schemeClr val="tx1"/>
                </a:solidFill>
              </a:rPr>
              <a:t> </a:t>
            </a:r>
            <a:r>
              <a:rPr lang="en-US" sz="2400" dirty="0" err="1" smtClean="0">
                <a:solidFill>
                  <a:schemeClr val="tx1"/>
                </a:solidFill>
              </a:rPr>
              <a:t>melakukan</a:t>
            </a:r>
            <a:r>
              <a:rPr lang="en-US" sz="2400" dirty="0" smtClean="0">
                <a:solidFill>
                  <a:schemeClr val="tx1"/>
                </a:solidFill>
              </a:rPr>
              <a:t> </a:t>
            </a:r>
            <a:r>
              <a:rPr lang="en-US" sz="2400" b="1" dirty="0" smtClean="0">
                <a:solidFill>
                  <a:schemeClr val="tx1"/>
                </a:solidFill>
              </a:rPr>
              <a:t>rework</a:t>
            </a:r>
            <a:r>
              <a:rPr lang="en-US" sz="2400" dirty="0" smtClean="0">
                <a:solidFill>
                  <a:schemeClr val="tx1"/>
                </a:solidFill>
              </a:rPr>
              <a:t>.</a:t>
            </a:r>
            <a:endParaRPr lang="en-US" sz="2400" dirty="0">
              <a:solidFill>
                <a:schemeClr val="tx1"/>
              </a:solidFill>
            </a:endParaRPr>
          </a:p>
        </p:txBody>
      </p:sp>
    </p:spTree>
    <p:extLst>
      <p:ext uri="{BB962C8B-B14F-4D97-AF65-F5344CB8AC3E}">
        <p14:creationId xmlns="" xmlns:p14="http://schemas.microsoft.com/office/powerpoint/2010/main" val="7757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Kelebihan</a:t>
            </a:r>
            <a:r>
              <a:rPr lang="en-US" sz="3200" b="1" dirty="0" smtClean="0">
                <a:solidFill>
                  <a:schemeClr val="bg2">
                    <a:lumMod val="25000"/>
                  </a:schemeClr>
                </a:solidFill>
                <a:latin typeface="Arial Black" panose="020B0A04020102020204" pitchFamily="34" charset="0"/>
              </a:rPr>
              <a:t> Model Waterfall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18183" y="1181184"/>
            <a:ext cx="10334211" cy="89566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457200" indent="-457200" defTabSz="2889250">
              <a:spcBef>
                <a:spcPct val="0"/>
              </a:spcBef>
              <a:spcAft>
                <a:spcPct val="35000"/>
              </a:spcAft>
              <a:buFont typeface="+mj-lt"/>
              <a:buAutoNum type="arabicPeriod"/>
            </a:pPr>
            <a:r>
              <a:rPr lang="id-ID" sz="2400" dirty="0"/>
              <a:t>Tahapan proses pengembangannya tetap (pasti), mudah diaplikasikan, dan prosesnya </a:t>
            </a:r>
            <a:r>
              <a:rPr lang="id-ID" sz="2400" dirty="0" smtClean="0"/>
              <a:t>teratur.</a:t>
            </a:r>
            <a:r>
              <a:rPr lang="en-US" sz="2400" dirty="0" smtClean="0">
                <a:solidFill>
                  <a:schemeClr val="tx1"/>
                </a:solidFill>
              </a:rPr>
              <a:t>.</a:t>
            </a:r>
            <a:endParaRPr lang="en-US" sz="2400" dirty="0">
              <a:solidFill>
                <a:schemeClr val="tx1"/>
              </a:solidFill>
            </a:endParaRPr>
          </a:p>
        </p:txBody>
      </p:sp>
      <p:sp>
        <p:nvSpPr>
          <p:cNvPr id="11" name="Rounded Rectangle 4"/>
          <p:cNvSpPr/>
          <p:nvPr/>
        </p:nvSpPr>
        <p:spPr>
          <a:xfrm>
            <a:off x="618183" y="2340282"/>
            <a:ext cx="10334211" cy="963466"/>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smtClean="0">
                <a:solidFill>
                  <a:schemeClr val="tx1"/>
                </a:solidFill>
              </a:rPr>
              <a:t>2. </a:t>
            </a:r>
            <a:r>
              <a:rPr lang="id-ID" sz="2400" dirty="0"/>
              <a:t>Cocok digunakan untuk produk software/program yang sudah jelas kebutuhannya di awal, sehingga minim kesalahannya</a:t>
            </a:r>
            <a:r>
              <a:rPr lang="id-ID" sz="2400" dirty="0" smtClean="0"/>
              <a:t>.</a:t>
            </a:r>
            <a:endParaRPr lang="id-ID" sz="2400" dirty="0"/>
          </a:p>
        </p:txBody>
      </p:sp>
      <p:sp>
        <p:nvSpPr>
          <p:cNvPr id="12" name="Rounded Rectangle 4"/>
          <p:cNvSpPr/>
          <p:nvPr/>
        </p:nvSpPr>
        <p:spPr>
          <a:xfrm>
            <a:off x="618183" y="3567177"/>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smtClean="0">
                <a:solidFill>
                  <a:schemeClr val="tx1"/>
                </a:solidFill>
              </a:rPr>
              <a:t>3. S</a:t>
            </a:r>
            <a:r>
              <a:rPr lang="id-ID" sz="2400" dirty="0" smtClean="0"/>
              <a:t>oftware </a:t>
            </a:r>
            <a:r>
              <a:rPr lang="id-ID" sz="2400" dirty="0"/>
              <a:t>yang dikembangkan dengan metode ini biasanya menghasilkan kualitas yang baik</a:t>
            </a:r>
            <a:r>
              <a:rPr lang="id-ID" sz="2400" dirty="0" smtClean="0"/>
              <a:t>.</a:t>
            </a:r>
            <a:endParaRPr lang="id-ID" sz="2400" dirty="0"/>
          </a:p>
        </p:txBody>
      </p:sp>
      <p:sp>
        <p:nvSpPr>
          <p:cNvPr id="14" name="Rounded Rectangle 4"/>
          <p:cNvSpPr/>
          <p:nvPr/>
        </p:nvSpPr>
        <p:spPr>
          <a:xfrm>
            <a:off x="618183" y="4907617"/>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smtClean="0">
                <a:solidFill>
                  <a:schemeClr val="tx1"/>
                </a:solidFill>
              </a:rPr>
              <a:t>4. </a:t>
            </a:r>
            <a:r>
              <a:rPr lang="id-ID" sz="2400" dirty="0" smtClean="0"/>
              <a:t>Documen</a:t>
            </a:r>
            <a:r>
              <a:rPr lang="en-US" sz="2400" dirty="0" smtClean="0"/>
              <a:t>t</a:t>
            </a:r>
            <a:r>
              <a:rPr lang="id-ID" sz="2400" dirty="0" smtClean="0"/>
              <a:t> </a:t>
            </a:r>
            <a:r>
              <a:rPr lang="id-ID" sz="2400" dirty="0"/>
              <a:t>pengembangan sistem sangat terorganisir, karena setiap fase harus terselesaikan dengan lengkap sebelum melangkah ke fase </a:t>
            </a:r>
            <a:r>
              <a:rPr lang="id-ID" sz="2400" dirty="0" smtClean="0"/>
              <a:t>berikutnya</a:t>
            </a:r>
            <a:r>
              <a:rPr lang="en-US" sz="2400" dirty="0" smtClean="0">
                <a:solidFill>
                  <a:schemeClr val="tx1"/>
                </a:solidFill>
              </a:rPr>
              <a:t>.</a:t>
            </a:r>
            <a:endParaRPr lang="en-US" sz="2400" dirty="0">
              <a:solidFill>
                <a:schemeClr val="tx1"/>
              </a:solidFill>
            </a:endParaRPr>
          </a:p>
        </p:txBody>
      </p:sp>
    </p:spTree>
    <p:extLst>
      <p:ext uri="{BB962C8B-B14F-4D97-AF65-F5344CB8AC3E}">
        <p14:creationId xmlns="" xmlns:p14="http://schemas.microsoft.com/office/powerpoint/2010/main" val="13586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Kekurangan</a:t>
            </a:r>
            <a:r>
              <a:rPr lang="en-US" sz="3200" b="1" dirty="0" smtClean="0">
                <a:solidFill>
                  <a:schemeClr val="bg2">
                    <a:lumMod val="25000"/>
                  </a:schemeClr>
                </a:solidFill>
                <a:latin typeface="Arial Black" panose="020B0A04020102020204" pitchFamily="34" charset="0"/>
              </a:rPr>
              <a:t> Model Waterfall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18183" y="1181183"/>
            <a:ext cx="10334211" cy="1729441"/>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457200" indent="-457200" algn="just" defTabSz="2889250">
              <a:spcBef>
                <a:spcPct val="0"/>
              </a:spcBef>
              <a:spcAft>
                <a:spcPct val="35000"/>
              </a:spcAft>
              <a:buFont typeface="+mj-lt"/>
              <a:buAutoNum type="arabicPeriod"/>
            </a:pPr>
            <a:r>
              <a:rPr lang="id-ID" sz="2400" dirty="0"/>
              <a:t>Proyek yang sebenarnya jarang mengikuti alur sekuensial seperti diusulkan, sehingga perubahan yang terjadi dapat menyebabkan hasil yang sudah didapatkan tim pengembang harus diubah kembali/iterasi sering menyebabkan masalah </a:t>
            </a:r>
            <a:r>
              <a:rPr lang="id-ID" sz="2400" dirty="0" smtClean="0"/>
              <a:t>baru</a:t>
            </a:r>
            <a:r>
              <a:rPr lang="en-US" sz="2400" dirty="0" smtClean="0">
                <a:solidFill>
                  <a:schemeClr val="tx1"/>
                </a:solidFill>
              </a:rPr>
              <a:t>.</a:t>
            </a:r>
            <a:endParaRPr lang="en-US" sz="2400" dirty="0">
              <a:solidFill>
                <a:schemeClr val="tx1"/>
              </a:solidFill>
            </a:endParaRPr>
          </a:p>
        </p:txBody>
      </p:sp>
      <p:sp>
        <p:nvSpPr>
          <p:cNvPr id="11" name="Rounded Rectangle 4"/>
          <p:cNvSpPr/>
          <p:nvPr/>
        </p:nvSpPr>
        <p:spPr>
          <a:xfrm>
            <a:off x="618182" y="3370590"/>
            <a:ext cx="10334211" cy="963466"/>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smtClean="0">
                <a:solidFill>
                  <a:schemeClr val="tx1"/>
                </a:solidFill>
              </a:rPr>
              <a:t>2. </a:t>
            </a:r>
            <a:r>
              <a:rPr lang="id-ID" sz="2400" dirty="0"/>
              <a:t>Terjadinya pembagian proyek menjadi tahap-tahap yang tidak fleksibel, karena komitmen harus dilakukan pada tahap awal proses</a:t>
            </a:r>
            <a:r>
              <a:rPr lang="id-ID" sz="2400" dirty="0" smtClean="0"/>
              <a:t>.</a:t>
            </a:r>
            <a:endParaRPr lang="id-ID" sz="2400" dirty="0"/>
          </a:p>
        </p:txBody>
      </p:sp>
      <p:sp>
        <p:nvSpPr>
          <p:cNvPr id="12" name="Rounded Rectangle 4"/>
          <p:cNvSpPr/>
          <p:nvPr/>
        </p:nvSpPr>
        <p:spPr>
          <a:xfrm>
            <a:off x="547353" y="4794022"/>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smtClean="0">
                <a:solidFill>
                  <a:schemeClr val="tx1"/>
                </a:solidFill>
              </a:rPr>
              <a:t>3. </a:t>
            </a:r>
            <a:r>
              <a:rPr lang="id-ID" sz="2400" dirty="0" smtClean="0"/>
              <a:t>Sulit </a:t>
            </a:r>
            <a:r>
              <a:rPr lang="id-ID" sz="2400" dirty="0"/>
              <a:t>untuk mengalami perubahan kebutuhan yang diinginkan oleh customer/pelanggan</a:t>
            </a:r>
            <a:r>
              <a:rPr lang="id-ID" sz="2400" dirty="0" smtClean="0"/>
              <a:t>.</a:t>
            </a:r>
            <a:endParaRPr lang="id-ID" sz="2400" dirty="0"/>
          </a:p>
        </p:txBody>
      </p:sp>
    </p:spTree>
    <p:extLst>
      <p:ext uri="{BB962C8B-B14F-4D97-AF65-F5344CB8AC3E}">
        <p14:creationId xmlns="" xmlns:p14="http://schemas.microsoft.com/office/powerpoint/2010/main" val="20111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Kekurangan</a:t>
            </a:r>
            <a:r>
              <a:rPr lang="en-US" sz="3200" b="1" dirty="0" smtClean="0">
                <a:solidFill>
                  <a:schemeClr val="bg2">
                    <a:lumMod val="25000"/>
                  </a:schemeClr>
                </a:solidFill>
                <a:latin typeface="Arial Black" panose="020B0A04020102020204" pitchFamily="34" charset="0"/>
              </a:rPr>
              <a:t> Model Waterfall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18183" y="1181183"/>
            <a:ext cx="10334211" cy="1729441"/>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algn="just" defTabSz="2889250">
              <a:spcBef>
                <a:spcPct val="0"/>
              </a:spcBef>
              <a:spcAft>
                <a:spcPct val="35000"/>
              </a:spcAft>
            </a:pPr>
            <a:r>
              <a:rPr lang="en-US" sz="2400" dirty="0" smtClean="0"/>
              <a:t>4. </a:t>
            </a:r>
            <a:r>
              <a:rPr lang="id-ID" sz="2400" dirty="0" smtClean="0"/>
              <a:t>Pelanggan </a:t>
            </a:r>
            <a:r>
              <a:rPr lang="id-ID" sz="2400" dirty="0"/>
              <a:t>harus sabar untuk menanti produk selesai, karena dikerjakan tahap per tahap, dan proses pengerjaanya akan berlanjut ke setiap tahapan bila tahap sebelumnya sudah benar-benar selesai</a:t>
            </a:r>
            <a:r>
              <a:rPr lang="id-ID" sz="2400" dirty="0" smtClean="0"/>
              <a:t>.</a:t>
            </a:r>
            <a:endParaRPr lang="id-ID" sz="2400" dirty="0"/>
          </a:p>
        </p:txBody>
      </p:sp>
      <p:sp>
        <p:nvSpPr>
          <p:cNvPr id="11" name="Rounded Rectangle 4"/>
          <p:cNvSpPr/>
          <p:nvPr/>
        </p:nvSpPr>
        <p:spPr>
          <a:xfrm>
            <a:off x="618182" y="3370590"/>
            <a:ext cx="10334211" cy="963466"/>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a:solidFill>
                  <a:schemeClr val="tx1"/>
                </a:solidFill>
              </a:rPr>
              <a:t>5</a:t>
            </a:r>
            <a:r>
              <a:rPr lang="en-US" sz="2400" dirty="0" smtClean="0">
                <a:solidFill>
                  <a:schemeClr val="tx1"/>
                </a:solidFill>
              </a:rPr>
              <a:t>. </a:t>
            </a:r>
            <a:r>
              <a:rPr lang="id-ID" sz="2400" dirty="0"/>
              <a:t>Perubahan ditengah-tengah pengerjaan produk akan membuat bingung tim pengembang yang sedang membuat produk.</a:t>
            </a:r>
            <a:r>
              <a:rPr lang="id-ID" sz="2400" dirty="0" smtClean="0"/>
              <a:t>.</a:t>
            </a:r>
            <a:endParaRPr lang="id-ID" sz="2400" dirty="0"/>
          </a:p>
        </p:txBody>
      </p:sp>
      <p:sp>
        <p:nvSpPr>
          <p:cNvPr id="12" name="Rounded Rectangle 4"/>
          <p:cNvSpPr/>
          <p:nvPr/>
        </p:nvSpPr>
        <p:spPr>
          <a:xfrm>
            <a:off x="547353" y="4794022"/>
            <a:ext cx="10334211" cy="1077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defTabSz="2889250">
              <a:spcBef>
                <a:spcPct val="0"/>
              </a:spcBef>
              <a:spcAft>
                <a:spcPct val="35000"/>
              </a:spcAft>
            </a:pPr>
            <a:r>
              <a:rPr lang="en-US" sz="2400" dirty="0">
                <a:solidFill>
                  <a:schemeClr val="tx1"/>
                </a:solidFill>
              </a:rPr>
              <a:t>6</a:t>
            </a:r>
            <a:r>
              <a:rPr lang="id-ID" sz="2400" dirty="0" smtClean="0"/>
              <a:t>.</a:t>
            </a:r>
            <a:r>
              <a:rPr lang="en-US" sz="2400" dirty="0" smtClean="0"/>
              <a:t> </a:t>
            </a:r>
            <a:r>
              <a:rPr lang="id-ID" sz="2400" dirty="0"/>
              <a:t>Adanya waktu kosong (menganggur) bagi pengembang, karena harus menunggu anggota tim proyek lainnya menuntaskan pekerjaannya</a:t>
            </a:r>
            <a:r>
              <a:rPr lang="id-ID" sz="2400" dirty="0" smtClean="0"/>
              <a:t>.</a:t>
            </a:r>
            <a:endParaRPr lang="id-ID" sz="2400" dirty="0"/>
          </a:p>
        </p:txBody>
      </p:sp>
    </p:spTree>
    <p:extLst>
      <p:ext uri="{BB962C8B-B14F-4D97-AF65-F5344CB8AC3E}">
        <p14:creationId xmlns="" xmlns:p14="http://schemas.microsoft.com/office/powerpoint/2010/main" val="34553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4"/>
            <a:ext cx="10334211" cy="253804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dirty="0" err="1">
                <a:solidFill>
                  <a:schemeClr val="tx1"/>
                </a:solidFill>
              </a:rPr>
              <a:t>Metode</a:t>
            </a:r>
            <a:r>
              <a:rPr lang="en-US" sz="2400" dirty="0">
                <a:solidFill>
                  <a:schemeClr val="tx1"/>
                </a:solidFill>
              </a:rPr>
              <a:t> Prototype </a:t>
            </a:r>
            <a:r>
              <a:rPr lang="en-US" sz="2400" dirty="0" err="1">
                <a:solidFill>
                  <a:schemeClr val="tx1"/>
                </a:solidFill>
              </a:rPr>
              <a:t>merupakan</a:t>
            </a:r>
            <a:r>
              <a:rPr lang="en-US" sz="2400" dirty="0">
                <a:solidFill>
                  <a:schemeClr val="tx1"/>
                </a:solidFill>
              </a:rPr>
              <a:t> </a:t>
            </a:r>
            <a:r>
              <a:rPr lang="en-US" sz="2400" dirty="0" err="1">
                <a:solidFill>
                  <a:schemeClr val="tx1"/>
                </a:solidFill>
              </a:rPr>
              <a:t>suatu</a:t>
            </a:r>
            <a:r>
              <a:rPr lang="en-US" sz="2400" dirty="0">
                <a:solidFill>
                  <a:schemeClr val="tx1"/>
                </a:solidFill>
              </a:rPr>
              <a:t> </a:t>
            </a:r>
            <a:r>
              <a:rPr lang="en-US" sz="2400" dirty="0" err="1">
                <a:solidFill>
                  <a:schemeClr val="tx1"/>
                </a:solidFill>
              </a:rPr>
              <a:t>paradigma</a:t>
            </a:r>
            <a:r>
              <a:rPr lang="en-US" sz="2400" dirty="0">
                <a:solidFill>
                  <a:schemeClr val="tx1"/>
                </a:solidFill>
              </a:rPr>
              <a:t> </a:t>
            </a:r>
            <a:r>
              <a:rPr lang="en-US" sz="2400" dirty="0" err="1">
                <a:solidFill>
                  <a:schemeClr val="tx1"/>
                </a:solidFill>
              </a:rPr>
              <a:t>baru</a:t>
            </a:r>
            <a:r>
              <a:rPr lang="en-US" sz="2400" dirty="0">
                <a:solidFill>
                  <a:schemeClr val="tx1"/>
                </a:solidFill>
              </a:rPr>
              <a:t> </a:t>
            </a:r>
            <a:r>
              <a:rPr lang="en-US" sz="2400" dirty="0" err="1">
                <a:solidFill>
                  <a:schemeClr val="tx1"/>
                </a:solidFill>
              </a:rPr>
              <a:t>dalam</a:t>
            </a:r>
            <a:r>
              <a:rPr lang="en-US" sz="2400" dirty="0">
                <a:solidFill>
                  <a:schemeClr val="tx1"/>
                </a:solidFill>
              </a:rPr>
              <a:t> </a:t>
            </a:r>
            <a:r>
              <a:rPr lang="en-US" sz="2400" dirty="0" err="1">
                <a:solidFill>
                  <a:schemeClr val="tx1"/>
                </a:solidFill>
              </a:rPr>
              <a:t>metode</a:t>
            </a:r>
            <a:r>
              <a:rPr lang="en-US" sz="2400" dirty="0">
                <a:solidFill>
                  <a:schemeClr val="tx1"/>
                </a:solidFill>
              </a:rPr>
              <a:t> </a:t>
            </a:r>
            <a:r>
              <a:rPr lang="en-US" sz="2400" dirty="0" err="1">
                <a:solidFill>
                  <a:schemeClr val="tx1"/>
                </a:solidFill>
              </a:rPr>
              <a:t>pengembangan</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a:t>
            </a:r>
            <a:r>
              <a:rPr lang="en-US" sz="2400" dirty="0" err="1">
                <a:solidFill>
                  <a:schemeClr val="tx1"/>
                </a:solidFill>
              </a:rPr>
              <a:t>dimana</a:t>
            </a:r>
            <a:r>
              <a:rPr lang="en-US" sz="2400" dirty="0">
                <a:solidFill>
                  <a:schemeClr val="tx1"/>
                </a:solidFill>
              </a:rPr>
              <a:t> </a:t>
            </a:r>
            <a:r>
              <a:rPr lang="en-US" sz="2400" dirty="0" err="1">
                <a:solidFill>
                  <a:schemeClr val="tx1"/>
                </a:solidFill>
              </a:rPr>
              <a:t>metode</a:t>
            </a:r>
            <a:r>
              <a:rPr lang="en-US" sz="2400" dirty="0">
                <a:solidFill>
                  <a:schemeClr val="tx1"/>
                </a:solidFill>
              </a:rPr>
              <a:t> </a:t>
            </a:r>
            <a:r>
              <a:rPr lang="en-US" sz="2400" dirty="0" err="1">
                <a:solidFill>
                  <a:schemeClr val="tx1"/>
                </a:solidFill>
              </a:rPr>
              <a:t>ini</a:t>
            </a:r>
            <a:r>
              <a:rPr lang="en-US" sz="2400" dirty="0">
                <a:solidFill>
                  <a:schemeClr val="tx1"/>
                </a:solidFill>
              </a:rPr>
              <a:t> </a:t>
            </a:r>
            <a:r>
              <a:rPr lang="en-US" sz="2400" dirty="0" err="1">
                <a:solidFill>
                  <a:schemeClr val="tx1"/>
                </a:solidFill>
              </a:rPr>
              <a:t>tidak</a:t>
            </a:r>
            <a:r>
              <a:rPr lang="en-US" sz="2400" dirty="0">
                <a:solidFill>
                  <a:schemeClr val="tx1"/>
                </a:solidFill>
              </a:rPr>
              <a:t> </a:t>
            </a:r>
            <a:r>
              <a:rPr lang="en-US" sz="2400" dirty="0" err="1">
                <a:solidFill>
                  <a:schemeClr val="tx1"/>
                </a:solidFill>
              </a:rPr>
              <a:t>hanya</a:t>
            </a:r>
            <a:r>
              <a:rPr lang="en-US" sz="2400" dirty="0">
                <a:solidFill>
                  <a:schemeClr val="tx1"/>
                </a:solidFill>
              </a:rPr>
              <a:t> </a:t>
            </a:r>
            <a:r>
              <a:rPr lang="en-US" sz="2400" dirty="0" err="1">
                <a:solidFill>
                  <a:schemeClr val="tx1"/>
                </a:solidFill>
              </a:rPr>
              <a:t>sekedar</a:t>
            </a:r>
            <a:r>
              <a:rPr lang="en-US" sz="2400" dirty="0">
                <a:solidFill>
                  <a:schemeClr val="tx1"/>
                </a:solidFill>
              </a:rPr>
              <a:t> </a:t>
            </a:r>
            <a:r>
              <a:rPr lang="en-US" sz="2400" dirty="0" err="1">
                <a:solidFill>
                  <a:schemeClr val="tx1"/>
                </a:solidFill>
              </a:rPr>
              <a:t>evolusi</a:t>
            </a:r>
            <a:r>
              <a:rPr lang="en-US" sz="2400" dirty="0">
                <a:solidFill>
                  <a:schemeClr val="tx1"/>
                </a:solidFill>
              </a:rPr>
              <a:t> </a:t>
            </a:r>
            <a:r>
              <a:rPr lang="en-US" sz="2400" dirty="0" err="1">
                <a:solidFill>
                  <a:schemeClr val="tx1"/>
                </a:solidFill>
              </a:rPr>
              <a:t>dalam</a:t>
            </a:r>
            <a:r>
              <a:rPr lang="en-US" sz="2400" dirty="0">
                <a:solidFill>
                  <a:schemeClr val="tx1"/>
                </a:solidFill>
              </a:rPr>
              <a:t> </a:t>
            </a:r>
            <a:r>
              <a:rPr lang="en-US" sz="2400" dirty="0" err="1">
                <a:solidFill>
                  <a:schemeClr val="tx1"/>
                </a:solidFill>
              </a:rPr>
              <a:t>dunia</a:t>
            </a:r>
            <a:r>
              <a:rPr lang="en-US" sz="2400" dirty="0">
                <a:solidFill>
                  <a:schemeClr val="tx1"/>
                </a:solidFill>
              </a:rPr>
              <a:t> </a:t>
            </a:r>
            <a:r>
              <a:rPr lang="en-US" sz="2400" dirty="0" err="1">
                <a:solidFill>
                  <a:schemeClr val="tx1"/>
                </a:solidFill>
              </a:rPr>
              <a:t>pengembangan</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a:t>
            </a:r>
            <a:r>
              <a:rPr lang="en-US" sz="2400" dirty="0" err="1">
                <a:solidFill>
                  <a:schemeClr val="tx1"/>
                </a:solidFill>
              </a:rPr>
              <a:t>tetapi</a:t>
            </a:r>
            <a:r>
              <a:rPr lang="en-US" sz="2400" dirty="0">
                <a:solidFill>
                  <a:schemeClr val="tx1"/>
                </a:solidFill>
              </a:rPr>
              <a:t> juga </a:t>
            </a:r>
            <a:r>
              <a:rPr lang="en-US" sz="2400" dirty="0" err="1">
                <a:solidFill>
                  <a:schemeClr val="tx1"/>
                </a:solidFill>
              </a:rPr>
              <a:t>merevolusi</a:t>
            </a:r>
            <a:r>
              <a:rPr lang="en-US" sz="2400" dirty="0">
                <a:solidFill>
                  <a:schemeClr val="tx1"/>
                </a:solidFill>
              </a:rPr>
              <a:t> </a:t>
            </a:r>
            <a:r>
              <a:rPr lang="en-US" sz="2400" dirty="0" err="1">
                <a:solidFill>
                  <a:schemeClr val="tx1"/>
                </a:solidFill>
              </a:rPr>
              <a:t>metode</a:t>
            </a:r>
            <a:r>
              <a:rPr lang="en-US" sz="2400" dirty="0">
                <a:solidFill>
                  <a:schemeClr val="tx1"/>
                </a:solidFill>
              </a:rPr>
              <a:t> </a:t>
            </a:r>
            <a:r>
              <a:rPr lang="en-US" sz="2400" dirty="0" err="1">
                <a:solidFill>
                  <a:schemeClr val="tx1"/>
                </a:solidFill>
              </a:rPr>
              <a:t>pengembangan</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lama </a:t>
            </a:r>
            <a:r>
              <a:rPr lang="en-US" sz="2400" dirty="0" err="1">
                <a:solidFill>
                  <a:schemeClr val="tx1"/>
                </a:solidFill>
              </a:rPr>
              <a:t>yaitu</a:t>
            </a:r>
            <a:r>
              <a:rPr lang="en-US" sz="2400" dirty="0">
                <a:solidFill>
                  <a:schemeClr val="tx1"/>
                </a:solidFill>
              </a:rPr>
              <a:t> </a:t>
            </a:r>
            <a:r>
              <a:rPr lang="en-US" sz="2400" dirty="0" err="1">
                <a:solidFill>
                  <a:schemeClr val="tx1"/>
                </a:solidFill>
              </a:rPr>
              <a:t>sistem</a:t>
            </a:r>
            <a:r>
              <a:rPr lang="en-US" sz="2400" dirty="0">
                <a:solidFill>
                  <a:schemeClr val="tx1"/>
                </a:solidFill>
              </a:rPr>
              <a:t> </a:t>
            </a:r>
            <a:r>
              <a:rPr lang="en-US" sz="2400" dirty="0" err="1">
                <a:solidFill>
                  <a:schemeClr val="tx1"/>
                </a:solidFill>
              </a:rPr>
              <a:t>sekuensial</a:t>
            </a:r>
            <a:r>
              <a:rPr lang="en-US" sz="2400" dirty="0">
                <a:solidFill>
                  <a:schemeClr val="tx1"/>
                </a:solidFill>
              </a:rPr>
              <a:t> yang </a:t>
            </a:r>
            <a:r>
              <a:rPr lang="en-US" sz="2400" dirty="0" err="1">
                <a:solidFill>
                  <a:schemeClr val="tx1"/>
                </a:solidFill>
              </a:rPr>
              <a:t>biasa</a:t>
            </a:r>
            <a:r>
              <a:rPr lang="en-US" sz="2400" dirty="0">
                <a:solidFill>
                  <a:schemeClr val="tx1"/>
                </a:solidFill>
              </a:rPr>
              <a:t> </a:t>
            </a:r>
            <a:r>
              <a:rPr lang="en-US" sz="2400" dirty="0" err="1">
                <a:solidFill>
                  <a:schemeClr val="tx1"/>
                </a:solidFill>
              </a:rPr>
              <a:t>dikenal</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nama</a:t>
            </a:r>
            <a:r>
              <a:rPr lang="en-US" sz="2400" dirty="0">
                <a:solidFill>
                  <a:schemeClr val="tx1"/>
                </a:solidFill>
              </a:rPr>
              <a:t> SDLC </a:t>
            </a:r>
            <a:r>
              <a:rPr lang="en-US" sz="2400" dirty="0" err="1">
                <a:solidFill>
                  <a:schemeClr val="tx1"/>
                </a:solidFill>
              </a:rPr>
              <a:t>atau</a:t>
            </a:r>
            <a:r>
              <a:rPr lang="en-US" sz="2400" dirty="0">
                <a:solidFill>
                  <a:schemeClr val="tx1"/>
                </a:solidFill>
              </a:rPr>
              <a:t> waterfall development model.</a:t>
            </a:r>
          </a:p>
        </p:txBody>
      </p:sp>
    </p:spTree>
    <p:extLst>
      <p:ext uri="{BB962C8B-B14F-4D97-AF65-F5344CB8AC3E}">
        <p14:creationId xmlns="" xmlns:p14="http://schemas.microsoft.com/office/powerpoint/2010/main" val="217830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4"/>
            <a:ext cx="10334211" cy="243501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dirty="0" err="1">
                <a:solidFill>
                  <a:schemeClr val="tx1"/>
                </a:solidFill>
              </a:rPr>
              <a:t>Dalam</a:t>
            </a:r>
            <a:r>
              <a:rPr lang="en-US" sz="2400" dirty="0">
                <a:solidFill>
                  <a:schemeClr val="tx1"/>
                </a:solidFill>
              </a:rPr>
              <a:t> Model Prototype, prototype </a:t>
            </a:r>
            <a:r>
              <a:rPr lang="en-US" sz="2400" dirty="0" err="1">
                <a:solidFill>
                  <a:schemeClr val="tx1"/>
                </a:solidFill>
              </a:rPr>
              <a:t>dari</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dihasilkan</a:t>
            </a:r>
            <a:r>
              <a:rPr lang="en-US" sz="2400" dirty="0">
                <a:solidFill>
                  <a:schemeClr val="tx1"/>
                </a:solidFill>
              </a:rPr>
              <a:t> </a:t>
            </a:r>
            <a:r>
              <a:rPr lang="en-US" sz="2400" dirty="0" err="1">
                <a:solidFill>
                  <a:schemeClr val="tx1"/>
                </a:solidFill>
              </a:rPr>
              <a:t>kemudian</a:t>
            </a:r>
            <a:r>
              <a:rPr lang="en-US" sz="2400" dirty="0">
                <a:solidFill>
                  <a:schemeClr val="tx1"/>
                </a:solidFill>
              </a:rPr>
              <a:t> </a:t>
            </a:r>
            <a:r>
              <a:rPr lang="en-US" sz="2400" dirty="0" err="1">
                <a:solidFill>
                  <a:schemeClr val="tx1"/>
                </a:solidFill>
              </a:rPr>
              <a:t>dipresentasikan</a:t>
            </a:r>
            <a:r>
              <a:rPr lang="en-US" sz="2400" dirty="0">
                <a:solidFill>
                  <a:schemeClr val="tx1"/>
                </a:solidFill>
              </a:rPr>
              <a:t> </a:t>
            </a:r>
            <a:r>
              <a:rPr lang="en-US" sz="2400" dirty="0" err="1">
                <a:solidFill>
                  <a:schemeClr val="tx1"/>
                </a:solidFill>
              </a:rPr>
              <a:t>kepada</a:t>
            </a:r>
            <a:r>
              <a:rPr lang="en-US" sz="2400" dirty="0">
                <a:solidFill>
                  <a:schemeClr val="tx1"/>
                </a:solidFill>
              </a:rPr>
              <a:t> </a:t>
            </a:r>
            <a:r>
              <a:rPr lang="en-US" sz="2400" dirty="0" err="1">
                <a:solidFill>
                  <a:schemeClr val="tx1"/>
                </a:solidFill>
              </a:rPr>
              <a:t>pelanggan</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pelanggan</a:t>
            </a:r>
            <a:r>
              <a:rPr lang="en-US" sz="2400" dirty="0">
                <a:solidFill>
                  <a:schemeClr val="tx1"/>
                </a:solidFill>
              </a:rPr>
              <a:t> </a:t>
            </a:r>
            <a:r>
              <a:rPr lang="en-US" sz="2400" dirty="0" err="1">
                <a:solidFill>
                  <a:schemeClr val="tx1"/>
                </a:solidFill>
              </a:rPr>
              <a:t>tersebut</a:t>
            </a:r>
            <a:r>
              <a:rPr lang="en-US" sz="2400" dirty="0">
                <a:solidFill>
                  <a:schemeClr val="tx1"/>
                </a:solidFill>
              </a:rPr>
              <a:t> </a:t>
            </a:r>
            <a:r>
              <a:rPr lang="en-US" sz="2400" dirty="0" err="1">
                <a:solidFill>
                  <a:schemeClr val="tx1"/>
                </a:solidFill>
              </a:rPr>
              <a:t>diberikan</a:t>
            </a:r>
            <a:r>
              <a:rPr lang="en-US" sz="2400" dirty="0">
                <a:solidFill>
                  <a:schemeClr val="tx1"/>
                </a:solidFill>
              </a:rPr>
              <a:t> </a:t>
            </a:r>
            <a:r>
              <a:rPr lang="en-US" sz="2400" dirty="0" err="1">
                <a:solidFill>
                  <a:schemeClr val="tx1"/>
                </a:solidFill>
              </a:rPr>
              <a:t>kesempatan</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memberikan</a:t>
            </a:r>
            <a:r>
              <a:rPr lang="en-US" sz="2400" dirty="0">
                <a:solidFill>
                  <a:schemeClr val="tx1"/>
                </a:solidFill>
              </a:rPr>
              <a:t> </a:t>
            </a:r>
            <a:r>
              <a:rPr lang="en-US" sz="2400" dirty="0" err="1">
                <a:solidFill>
                  <a:schemeClr val="tx1"/>
                </a:solidFill>
              </a:rPr>
              <a:t>masukan</a:t>
            </a:r>
            <a:r>
              <a:rPr lang="en-US" sz="2400" dirty="0">
                <a:solidFill>
                  <a:schemeClr val="tx1"/>
                </a:solidFill>
              </a:rPr>
              <a:t> </a:t>
            </a:r>
            <a:r>
              <a:rPr lang="en-US" sz="2400" dirty="0" err="1">
                <a:solidFill>
                  <a:schemeClr val="tx1"/>
                </a:solidFill>
              </a:rPr>
              <a:t>sehingga</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dihasilkan</a:t>
            </a:r>
            <a:r>
              <a:rPr lang="en-US" sz="2400" dirty="0">
                <a:solidFill>
                  <a:schemeClr val="tx1"/>
                </a:solidFill>
              </a:rPr>
              <a:t> </a:t>
            </a:r>
            <a:r>
              <a:rPr lang="en-US" sz="2400" dirty="0" err="1">
                <a:solidFill>
                  <a:schemeClr val="tx1"/>
                </a:solidFill>
              </a:rPr>
              <a:t>nantinya</a:t>
            </a:r>
            <a:r>
              <a:rPr lang="en-US" sz="2400" dirty="0">
                <a:solidFill>
                  <a:schemeClr val="tx1"/>
                </a:solidFill>
              </a:rPr>
              <a:t> </a:t>
            </a:r>
            <a:r>
              <a:rPr lang="en-US" sz="2400" dirty="0" err="1">
                <a:solidFill>
                  <a:schemeClr val="tx1"/>
                </a:solidFill>
              </a:rPr>
              <a:t>betul-betul</a:t>
            </a:r>
            <a:r>
              <a:rPr lang="en-US" sz="2400" dirty="0">
                <a:solidFill>
                  <a:schemeClr val="tx1"/>
                </a:solidFill>
              </a:rPr>
              <a:t> </a:t>
            </a:r>
            <a:r>
              <a:rPr lang="en-US" sz="2400" dirty="0" err="1">
                <a:solidFill>
                  <a:schemeClr val="tx1"/>
                </a:solidFill>
              </a:rPr>
              <a:t>sesuai</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keinginan</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kebutuhan</a:t>
            </a:r>
            <a:r>
              <a:rPr lang="en-US" sz="2400" dirty="0">
                <a:solidFill>
                  <a:schemeClr val="tx1"/>
                </a:solidFill>
              </a:rPr>
              <a:t> </a:t>
            </a:r>
            <a:r>
              <a:rPr lang="en-US" sz="2400" dirty="0" err="1">
                <a:solidFill>
                  <a:schemeClr val="tx1"/>
                </a:solidFill>
              </a:rPr>
              <a:t>pelanggan</a:t>
            </a:r>
            <a:r>
              <a:rPr lang="en-US" sz="2400" dirty="0">
                <a:solidFill>
                  <a:schemeClr val="tx1"/>
                </a:solidFill>
              </a:rPr>
              <a:t>.</a:t>
            </a:r>
          </a:p>
        </p:txBody>
      </p:sp>
      <p:sp>
        <p:nvSpPr>
          <p:cNvPr id="10" name="Rounded Rectangle 4"/>
          <p:cNvSpPr/>
          <p:nvPr/>
        </p:nvSpPr>
        <p:spPr>
          <a:xfrm>
            <a:off x="412119" y="4040916"/>
            <a:ext cx="10334211" cy="125230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dirty="0" err="1">
                <a:solidFill>
                  <a:schemeClr val="tx1"/>
                </a:solidFill>
              </a:rPr>
              <a:t>Perubahan</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presentasi</a:t>
            </a:r>
            <a:r>
              <a:rPr lang="en-US" sz="2400" dirty="0">
                <a:solidFill>
                  <a:schemeClr val="tx1"/>
                </a:solidFill>
              </a:rPr>
              <a:t> prototype </a:t>
            </a:r>
            <a:r>
              <a:rPr lang="en-US" sz="2400" dirty="0" err="1">
                <a:solidFill>
                  <a:schemeClr val="tx1"/>
                </a:solidFill>
              </a:rPr>
              <a:t>dapat</a:t>
            </a:r>
            <a:r>
              <a:rPr lang="en-US" sz="2400" dirty="0">
                <a:solidFill>
                  <a:schemeClr val="tx1"/>
                </a:solidFill>
              </a:rPr>
              <a:t> </a:t>
            </a:r>
            <a:r>
              <a:rPr lang="en-US" sz="2400" dirty="0" err="1">
                <a:solidFill>
                  <a:schemeClr val="tx1"/>
                </a:solidFill>
              </a:rPr>
              <a:t>dilakukan</a:t>
            </a:r>
            <a:r>
              <a:rPr lang="en-US" sz="2400" dirty="0">
                <a:solidFill>
                  <a:schemeClr val="tx1"/>
                </a:solidFill>
              </a:rPr>
              <a:t> </a:t>
            </a:r>
            <a:r>
              <a:rPr lang="en-US" sz="2400" dirty="0" err="1">
                <a:solidFill>
                  <a:schemeClr val="tx1"/>
                </a:solidFill>
              </a:rPr>
              <a:t>berkali</a:t>
            </a:r>
            <a:r>
              <a:rPr lang="en-US" sz="2400" dirty="0">
                <a:solidFill>
                  <a:schemeClr val="tx1"/>
                </a:solidFill>
              </a:rPr>
              <a:t>-kali </a:t>
            </a:r>
            <a:r>
              <a:rPr lang="en-US" sz="2400" dirty="0" err="1">
                <a:solidFill>
                  <a:schemeClr val="tx1"/>
                </a:solidFill>
              </a:rPr>
              <a:t>sampai</a:t>
            </a:r>
            <a:r>
              <a:rPr lang="en-US" sz="2400" dirty="0">
                <a:solidFill>
                  <a:schemeClr val="tx1"/>
                </a:solidFill>
              </a:rPr>
              <a:t> </a:t>
            </a:r>
            <a:r>
              <a:rPr lang="en-US" sz="2400" dirty="0" err="1">
                <a:solidFill>
                  <a:schemeClr val="tx1"/>
                </a:solidFill>
              </a:rPr>
              <a:t>dicapai</a:t>
            </a:r>
            <a:r>
              <a:rPr lang="en-US" sz="2400" dirty="0">
                <a:solidFill>
                  <a:schemeClr val="tx1"/>
                </a:solidFill>
              </a:rPr>
              <a:t> </a:t>
            </a:r>
            <a:r>
              <a:rPr lang="en-US" sz="2400" dirty="0" err="1">
                <a:solidFill>
                  <a:schemeClr val="tx1"/>
                </a:solidFill>
              </a:rPr>
              <a:t>kesepakatan</a:t>
            </a:r>
            <a:r>
              <a:rPr lang="en-US" sz="2400" dirty="0">
                <a:solidFill>
                  <a:schemeClr val="tx1"/>
                </a:solidFill>
              </a:rPr>
              <a:t> </a:t>
            </a:r>
            <a:r>
              <a:rPr lang="en-US" sz="2400" dirty="0" err="1">
                <a:solidFill>
                  <a:schemeClr val="tx1"/>
                </a:solidFill>
              </a:rPr>
              <a:t>bentuk</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akan</a:t>
            </a:r>
            <a:r>
              <a:rPr lang="en-US" sz="2400" dirty="0">
                <a:solidFill>
                  <a:schemeClr val="tx1"/>
                </a:solidFill>
              </a:rPr>
              <a:t> </a:t>
            </a:r>
            <a:r>
              <a:rPr lang="en-US" sz="2400" dirty="0" err="1">
                <a:solidFill>
                  <a:schemeClr val="tx1"/>
                </a:solidFill>
              </a:rPr>
              <a:t>dikembangkan</a:t>
            </a:r>
            <a:r>
              <a:rPr lang="en-US" sz="2400" dirty="0">
                <a:solidFill>
                  <a:schemeClr val="tx1"/>
                </a:solidFill>
              </a:rPr>
              <a:t>.</a:t>
            </a:r>
          </a:p>
        </p:txBody>
      </p:sp>
    </p:spTree>
    <p:extLst>
      <p:ext uri="{BB962C8B-B14F-4D97-AF65-F5344CB8AC3E}">
        <p14:creationId xmlns="" xmlns:p14="http://schemas.microsoft.com/office/powerpoint/2010/main" val="27180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Pertanyaan</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Seputar</a:t>
            </a:r>
            <a:r>
              <a:rPr lang="en-US" sz="3200" b="1" dirty="0" smtClean="0">
                <a:solidFill>
                  <a:schemeClr val="bg2">
                    <a:lumMod val="25000"/>
                  </a:schemeClr>
                </a:solidFill>
                <a:latin typeface="Arial Black" panose="020B0A04020102020204" pitchFamily="34" charset="0"/>
              </a:rPr>
              <a:t> SDLC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4" name="Group 13"/>
          <p:cNvGrpSpPr/>
          <p:nvPr/>
        </p:nvGrpSpPr>
        <p:grpSpPr>
          <a:xfrm>
            <a:off x="985235" y="1400237"/>
            <a:ext cx="10431888" cy="1201295"/>
            <a:chOff x="0" y="1391621"/>
            <a:chExt cx="8128000" cy="1559025"/>
          </a:xfrm>
        </p:grpSpPr>
        <p:sp>
          <p:nvSpPr>
            <p:cNvPr id="15" name="Rounded Rectangle 14"/>
            <p:cNvSpPr/>
            <p:nvPr/>
          </p:nvSpPr>
          <p:spPr>
            <a:xfrm>
              <a:off x="0" y="1391621"/>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16" name="Rounded Rectangle 4"/>
            <p:cNvSpPr/>
            <p:nvPr/>
          </p:nvSpPr>
          <p:spPr>
            <a:xfrm>
              <a:off x="0" y="1467726"/>
              <a:ext cx="8051895"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800" b="1" kern="1200" dirty="0" smtClean="0">
                  <a:solidFill>
                    <a:schemeClr val="tx1"/>
                  </a:solidFill>
                </a:rPr>
                <a:t>1. </a:t>
              </a:r>
              <a:r>
                <a:rPr lang="en-US" sz="2800" b="1" kern="1200" dirty="0" err="1" smtClean="0">
                  <a:solidFill>
                    <a:schemeClr val="tx1"/>
                  </a:solidFill>
                </a:rPr>
                <a:t>Aktifitas</a:t>
              </a:r>
              <a:r>
                <a:rPr lang="en-US" sz="2800" b="1" kern="1200" dirty="0" smtClean="0">
                  <a:solidFill>
                    <a:schemeClr val="tx1"/>
                  </a:solidFill>
                </a:rPr>
                <a:t> mana yang </a:t>
              </a:r>
              <a:r>
                <a:rPr lang="en-US" sz="2800" b="1" kern="1200" dirty="0" err="1" smtClean="0">
                  <a:solidFill>
                    <a:schemeClr val="tx1"/>
                  </a:solidFill>
                </a:rPr>
                <a:t>harus</a:t>
              </a:r>
              <a:r>
                <a:rPr lang="en-US" sz="2800" b="1" kern="1200" dirty="0" smtClean="0">
                  <a:solidFill>
                    <a:schemeClr val="tx1"/>
                  </a:solidFill>
                </a:rPr>
                <a:t> </a:t>
              </a:r>
              <a:r>
                <a:rPr lang="en-US" sz="2800" b="1" kern="1200" dirty="0" err="1" smtClean="0">
                  <a:solidFill>
                    <a:schemeClr val="tx1"/>
                  </a:solidFill>
                </a:rPr>
                <a:t>dipilih</a:t>
              </a:r>
              <a:r>
                <a:rPr lang="en-US" sz="2800" b="1" kern="1200" dirty="0" smtClean="0">
                  <a:solidFill>
                    <a:schemeClr val="tx1"/>
                  </a:solidFill>
                </a:rPr>
                <a:t> </a:t>
              </a:r>
              <a:r>
                <a:rPr lang="en-US" sz="2800" b="1" kern="1200" dirty="0" err="1" smtClean="0">
                  <a:solidFill>
                    <a:schemeClr val="tx1"/>
                  </a:solidFill>
                </a:rPr>
                <a:t>dalam</a:t>
              </a:r>
              <a:r>
                <a:rPr lang="en-US" sz="2800" b="1" kern="1200" dirty="0" smtClean="0">
                  <a:solidFill>
                    <a:schemeClr val="tx1"/>
                  </a:solidFill>
                </a:rPr>
                <a:t> </a:t>
              </a:r>
              <a:r>
                <a:rPr lang="en-US" sz="2800" b="1" kern="1200" dirty="0" err="1" smtClean="0">
                  <a:solidFill>
                    <a:schemeClr val="tx1"/>
                  </a:solidFill>
                </a:rPr>
                <a:t>pembangunan</a:t>
              </a:r>
              <a:r>
                <a:rPr lang="en-US" sz="2800" b="1" kern="1200" dirty="0" smtClean="0">
                  <a:solidFill>
                    <a:schemeClr val="tx1"/>
                  </a:solidFill>
                </a:rPr>
                <a:t> </a:t>
              </a:r>
              <a:r>
                <a:rPr lang="en-US" sz="2800" b="1" kern="1200" dirty="0" err="1" smtClean="0">
                  <a:solidFill>
                    <a:schemeClr val="tx1"/>
                  </a:solidFill>
                </a:rPr>
                <a:t>perangkat</a:t>
              </a:r>
              <a:r>
                <a:rPr lang="en-US" sz="2800" b="1" kern="1200" dirty="0" smtClean="0">
                  <a:solidFill>
                    <a:schemeClr val="tx1"/>
                  </a:solidFill>
                </a:rPr>
                <a:t> </a:t>
              </a:r>
              <a:r>
                <a:rPr lang="en-US" sz="2800" b="1" kern="1200" dirty="0" err="1" smtClean="0">
                  <a:solidFill>
                    <a:schemeClr val="tx1"/>
                  </a:solidFill>
                </a:rPr>
                <a:t>lunak</a:t>
              </a:r>
              <a:r>
                <a:rPr lang="en-US" sz="2800" b="1" kern="1200" dirty="0" smtClean="0">
                  <a:solidFill>
                    <a:schemeClr val="tx1"/>
                  </a:solidFill>
                </a:rPr>
                <a:t> ?</a:t>
              </a:r>
              <a:endParaRPr lang="en-US" sz="2800" b="1" kern="1200" dirty="0">
                <a:solidFill>
                  <a:schemeClr val="tx1"/>
                </a:solidFill>
              </a:endParaRPr>
            </a:p>
          </p:txBody>
        </p:sp>
      </p:grpSp>
      <p:grpSp>
        <p:nvGrpSpPr>
          <p:cNvPr id="10" name="Group 9"/>
          <p:cNvGrpSpPr/>
          <p:nvPr/>
        </p:nvGrpSpPr>
        <p:grpSpPr>
          <a:xfrm>
            <a:off x="837124" y="3473624"/>
            <a:ext cx="10431888" cy="1987018"/>
            <a:chOff x="0" y="1391621"/>
            <a:chExt cx="8128000" cy="1559025"/>
          </a:xfrm>
        </p:grpSpPr>
        <p:sp>
          <p:nvSpPr>
            <p:cNvPr id="11" name="Rounded Rectangle 10"/>
            <p:cNvSpPr/>
            <p:nvPr/>
          </p:nvSpPr>
          <p:spPr>
            <a:xfrm>
              <a:off x="0" y="1391621"/>
              <a:ext cx="8128000" cy="1559025"/>
            </a:xfrm>
            <a:prstGeom prst="roundRect">
              <a:avLst/>
            </a:prstGeom>
          </p:spPr>
          <p:style>
            <a:lnRef idx="2">
              <a:schemeClr val="accent6"/>
            </a:lnRef>
            <a:fillRef idx="1">
              <a:schemeClr val="lt1"/>
            </a:fillRef>
            <a:effectRef idx="0">
              <a:schemeClr val="accent6"/>
            </a:effectRef>
            <a:fontRef idx="minor">
              <a:schemeClr val="dk1"/>
            </a:fontRef>
          </p:style>
        </p:sp>
        <p:sp>
          <p:nvSpPr>
            <p:cNvPr id="12" name="Rounded Rectangle 4"/>
            <p:cNvSpPr/>
            <p:nvPr/>
          </p:nvSpPr>
          <p:spPr>
            <a:xfrm>
              <a:off x="0" y="1467726"/>
              <a:ext cx="8051895" cy="140681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3200" kern="1200" dirty="0" smtClean="0">
                  <a:solidFill>
                    <a:schemeClr val="tx1"/>
                  </a:solidFill>
                </a:rPr>
                <a:t>SDLC </a:t>
              </a:r>
              <a:r>
                <a:rPr lang="en-US" sz="3200" kern="1200" dirty="0" err="1" smtClean="0">
                  <a:solidFill>
                    <a:schemeClr val="tx1"/>
                  </a:solidFill>
                </a:rPr>
                <a:t>berisi</a:t>
              </a:r>
              <a:r>
                <a:rPr lang="en-US" sz="3200" kern="1200" dirty="0" smtClean="0">
                  <a:solidFill>
                    <a:schemeClr val="tx1"/>
                  </a:solidFill>
                </a:rPr>
                <a:t> proses yang </a:t>
              </a:r>
              <a:r>
                <a:rPr lang="en-US" sz="3200" kern="1200" dirty="0" err="1" smtClean="0">
                  <a:solidFill>
                    <a:schemeClr val="tx1"/>
                  </a:solidFill>
                </a:rPr>
                <a:t>bukan</a:t>
              </a:r>
              <a:r>
                <a:rPr lang="en-US" sz="3200" kern="1200" dirty="0" smtClean="0">
                  <a:solidFill>
                    <a:schemeClr val="tx1"/>
                  </a:solidFill>
                </a:rPr>
                <a:t> </a:t>
              </a:r>
              <a:r>
                <a:rPr lang="en-US" sz="3200" kern="1200" dirty="0" err="1" smtClean="0">
                  <a:solidFill>
                    <a:schemeClr val="tx1"/>
                  </a:solidFill>
                </a:rPr>
                <a:t>untuk</a:t>
              </a:r>
              <a:r>
                <a:rPr lang="en-US" sz="3200" kern="1200" dirty="0" smtClean="0">
                  <a:solidFill>
                    <a:schemeClr val="tx1"/>
                  </a:solidFill>
                </a:rPr>
                <a:t> </a:t>
              </a:r>
              <a:r>
                <a:rPr lang="en-US" sz="3200" kern="1200" dirty="0" err="1" smtClean="0">
                  <a:solidFill>
                    <a:schemeClr val="tx1"/>
                  </a:solidFill>
                </a:rPr>
                <a:t>dipilih</a:t>
              </a:r>
              <a:r>
                <a:rPr lang="en-US" sz="3200" kern="1200" dirty="0" smtClean="0">
                  <a:solidFill>
                    <a:schemeClr val="tx1"/>
                  </a:solidFill>
                </a:rPr>
                <a:t> </a:t>
              </a:r>
              <a:r>
                <a:rPr lang="en-US" sz="3200" kern="1200" dirty="0" err="1" smtClean="0">
                  <a:solidFill>
                    <a:schemeClr val="tx1"/>
                  </a:solidFill>
                </a:rPr>
                <a:t>tapi</a:t>
              </a:r>
              <a:r>
                <a:rPr lang="en-US" sz="3200" kern="1200" dirty="0" smtClean="0">
                  <a:solidFill>
                    <a:schemeClr val="tx1"/>
                  </a:solidFill>
                </a:rPr>
                <a:t> </a:t>
              </a:r>
              <a:r>
                <a:rPr lang="en-US" sz="3200" kern="1200" dirty="0" err="1" smtClean="0">
                  <a:solidFill>
                    <a:schemeClr val="tx1"/>
                  </a:solidFill>
                </a:rPr>
                <a:t>untuk</a:t>
              </a:r>
              <a:r>
                <a:rPr lang="en-US" sz="3200" kern="1200" dirty="0" smtClean="0">
                  <a:solidFill>
                    <a:schemeClr val="tx1"/>
                  </a:solidFill>
                </a:rPr>
                <a:t> </a:t>
              </a:r>
              <a:r>
                <a:rPr lang="en-US" sz="3200" kern="1200" dirty="0" err="1" smtClean="0">
                  <a:solidFill>
                    <a:schemeClr val="tx1"/>
                  </a:solidFill>
                </a:rPr>
                <a:t>dilakukan</a:t>
              </a:r>
              <a:r>
                <a:rPr lang="en-US" sz="3200" kern="1200" dirty="0" smtClean="0">
                  <a:solidFill>
                    <a:schemeClr val="tx1"/>
                  </a:solidFill>
                </a:rPr>
                <a:t> </a:t>
              </a:r>
              <a:r>
                <a:rPr lang="en-US" sz="3200" kern="1200" dirty="0" err="1" smtClean="0">
                  <a:solidFill>
                    <a:schemeClr val="tx1"/>
                  </a:solidFill>
                </a:rPr>
                <a:t>secara</a:t>
              </a:r>
              <a:r>
                <a:rPr lang="en-US" sz="3200" kern="1200" dirty="0" smtClean="0">
                  <a:solidFill>
                    <a:schemeClr val="tx1"/>
                  </a:solidFill>
                </a:rPr>
                <a:t> </a:t>
              </a:r>
              <a:r>
                <a:rPr lang="en-US" sz="3200" kern="1200" dirty="0" err="1" smtClean="0">
                  <a:solidFill>
                    <a:schemeClr val="tx1"/>
                  </a:solidFill>
                </a:rPr>
                <a:t>keseluruhan</a:t>
              </a:r>
              <a:r>
                <a:rPr lang="en-US" sz="3200" kern="1200" dirty="0" smtClean="0">
                  <a:solidFill>
                    <a:schemeClr val="tx1"/>
                  </a:solidFill>
                </a:rPr>
                <a:t> </a:t>
              </a:r>
              <a:endParaRPr lang="en-US" sz="3200" kern="1200" dirty="0">
                <a:solidFill>
                  <a:schemeClr val="tx1"/>
                </a:solidFill>
              </a:endParaRPr>
            </a:p>
          </p:txBody>
        </p:sp>
      </p:grpSp>
    </p:spTree>
    <p:extLst>
      <p:ext uri="{BB962C8B-B14F-4D97-AF65-F5344CB8AC3E}">
        <p14:creationId xmlns="" xmlns:p14="http://schemas.microsoft.com/office/powerpoint/2010/main" val="1283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DIAGRAM 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10" name="Picture 9" descr="4"/>
          <p:cNvPicPr/>
          <p:nvPr/>
        </p:nvPicPr>
        <p:blipFill>
          <a:blip r:embed="rId2" cstate="print"/>
          <a:srcRect/>
          <a:stretch>
            <a:fillRect/>
          </a:stretch>
        </p:blipFill>
        <p:spPr bwMode="auto">
          <a:xfrm>
            <a:off x="1536491" y="1028758"/>
            <a:ext cx="8136904" cy="4941168"/>
          </a:xfrm>
          <a:prstGeom prst="rect">
            <a:avLst/>
          </a:prstGeom>
          <a:noFill/>
          <a:ln w="9525">
            <a:noFill/>
            <a:miter lim="800000"/>
            <a:headEnd/>
            <a:tailEnd/>
          </a:ln>
        </p:spPr>
      </p:pic>
    </p:spTree>
    <p:extLst>
      <p:ext uri="{BB962C8B-B14F-4D97-AF65-F5344CB8AC3E}">
        <p14:creationId xmlns="" xmlns:p14="http://schemas.microsoft.com/office/powerpoint/2010/main" val="2477469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7" y="97046"/>
            <a:ext cx="9581883" cy="939251"/>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TAHAPAN PENGEMBANGAN </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4"/>
            <a:ext cx="10334211" cy="202288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Pengumpulan</a:t>
            </a:r>
            <a:r>
              <a:rPr lang="en-US" sz="2400" b="1" dirty="0">
                <a:solidFill>
                  <a:schemeClr val="tx1"/>
                </a:solidFill>
              </a:rPr>
              <a:t> </a:t>
            </a:r>
            <a:r>
              <a:rPr lang="en-US" sz="2400" b="1" dirty="0" err="1">
                <a:solidFill>
                  <a:schemeClr val="tx1"/>
                </a:solidFill>
              </a:rPr>
              <a:t>kebutuhan</a:t>
            </a:r>
            <a:endParaRPr lang="en-US" sz="2400" b="1" dirty="0">
              <a:solidFill>
                <a:schemeClr val="tx1"/>
              </a:solidFill>
            </a:endParaRPr>
          </a:p>
          <a:p>
            <a:pPr lvl="0" algn="just" defTabSz="2889250">
              <a:spcBef>
                <a:spcPct val="0"/>
              </a:spcBef>
              <a:spcAft>
                <a:spcPct val="35000"/>
              </a:spcAft>
            </a:pPr>
            <a:r>
              <a:rPr lang="en-US" sz="2400" dirty="0" err="1" smtClean="0">
                <a:solidFill>
                  <a:schemeClr val="tx1"/>
                </a:solidFill>
              </a:rPr>
              <a:t>Pelanggan</a:t>
            </a:r>
            <a:r>
              <a:rPr lang="en-US" sz="2400" dirty="0" smtClean="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pengembang</a:t>
            </a:r>
            <a:r>
              <a:rPr lang="en-US" sz="2400" dirty="0">
                <a:solidFill>
                  <a:schemeClr val="tx1"/>
                </a:solidFill>
              </a:rPr>
              <a:t> </a:t>
            </a:r>
            <a:r>
              <a:rPr lang="en-US" sz="2400" dirty="0" err="1">
                <a:solidFill>
                  <a:schemeClr val="tx1"/>
                </a:solidFill>
              </a:rPr>
              <a:t>bersama-sama</a:t>
            </a:r>
            <a:r>
              <a:rPr lang="en-US" sz="2400" dirty="0">
                <a:solidFill>
                  <a:schemeClr val="tx1"/>
                </a:solidFill>
              </a:rPr>
              <a:t> </a:t>
            </a:r>
            <a:r>
              <a:rPr lang="en-US" sz="2400" dirty="0" err="1">
                <a:solidFill>
                  <a:schemeClr val="tx1"/>
                </a:solidFill>
              </a:rPr>
              <a:t>mendefinisikan</a:t>
            </a:r>
            <a:r>
              <a:rPr lang="en-US" sz="2400" dirty="0">
                <a:solidFill>
                  <a:schemeClr val="tx1"/>
                </a:solidFill>
              </a:rPr>
              <a:t> format </a:t>
            </a:r>
            <a:r>
              <a:rPr lang="en-US" sz="2400" dirty="0" err="1">
                <a:solidFill>
                  <a:schemeClr val="tx1"/>
                </a:solidFill>
              </a:rPr>
              <a:t>seluruh</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a:t>
            </a:r>
            <a:r>
              <a:rPr lang="en-US" sz="2400" dirty="0" err="1">
                <a:solidFill>
                  <a:schemeClr val="tx1"/>
                </a:solidFill>
              </a:rPr>
              <a:t>mengidentifikasikan</a:t>
            </a:r>
            <a:r>
              <a:rPr lang="en-US" sz="2400" dirty="0">
                <a:solidFill>
                  <a:schemeClr val="tx1"/>
                </a:solidFill>
              </a:rPr>
              <a:t> </a:t>
            </a:r>
            <a:r>
              <a:rPr lang="en-US" sz="2400" dirty="0" err="1">
                <a:solidFill>
                  <a:schemeClr val="tx1"/>
                </a:solidFill>
              </a:rPr>
              <a:t>semua</a:t>
            </a:r>
            <a:r>
              <a:rPr lang="en-US" sz="2400" dirty="0">
                <a:solidFill>
                  <a:schemeClr val="tx1"/>
                </a:solidFill>
              </a:rPr>
              <a:t> </a:t>
            </a:r>
            <a:r>
              <a:rPr lang="en-US" sz="2400" dirty="0" err="1">
                <a:solidFill>
                  <a:schemeClr val="tx1"/>
                </a:solidFill>
              </a:rPr>
              <a:t>kebutuhan</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garis</a:t>
            </a:r>
            <a:r>
              <a:rPr lang="en-US" sz="2400" dirty="0">
                <a:solidFill>
                  <a:schemeClr val="tx1"/>
                </a:solidFill>
              </a:rPr>
              <a:t> </a:t>
            </a:r>
            <a:r>
              <a:rPr lang="en-US" sz="2400" dirty="0" err="1">
                <a:solidFill>
                  <a:schemeClr val="tx1"/>
                </a:solidFill>
              </a:rPr>
              <a:t>besar</a:t>
            </a:r>
            <a:r>
              <a:rPr lang="en-US" sz="2400" dirty="0">
                <a:solidFill>
                  <a:schemeClr val="tx1"/>
                </a:solidFill>
              </a:rPr>
              <a:t> </a:t>
            </a:r>
            <a:r>
              <a:rPr lang="en-US" sz="2400" dirty="0" err="1">
                <a:solidFill>
                  <a:schemeClr val="tx1"/>
                </a:solidFill>
              </a:rPr>
              <a:t>sistem</a:t>
            </a:r>
            <a:r>
              <a:rPr lang="en-US" sz="2400" dirty="0">
                <a:solidFill>
                  <a:schemeClr val="tx1"/>
                </a:solidFill>
              </a:rPr>
              <a:t> yang </a:t>
            </a:r>
            <a:r>
              <a:rPr lang="en-US" sz="2400" dirty="0" err="1">
                <a:solidFill>
                  <a:schemeClr val="tx1"/>
                </a:solidFill>
              </a:rPr>
              <a:t>akan</a:t>
            </a:r>
            <a:r>
              <a:rPr lang="en-US" sz="2400" dirty="0">
                <a:solidFill>
                  <a:schemeClr val="tx1"/>
                </a:solidFill>
              </a:rPr>
              <a:t> </a:t>
            </a:r>
            <a:r>
              <a:rPr lang="en-US" sz="2400" dirty="0" err="1">
                <a:solidFill>
                  <a:schemeClr val="tx1"/>
                </a:solidFill>
              </a:rPr>
              <a:t>dibuat</a:t>
            </a:r>
            <a:endParaRPr lang="en-US" sz="2400" dirty="0">
              <a:solidFill>
                <a:schemeClr val="tx1"/>
              </a:solidFill>
            </a:endParaRPr>
          </a:p>
        </p:txBody>
      </p:sp>
      <p:sp>
        <p:nvSpPr>
          <p:cNvPr id="10" name="Rounded Rectangle 4"/>
          <p:cNvSpPr/>
          <p:nvPr/>
        </p:nvSpPr>
        <p:spPr>
          <a:xfrm>
            <a:off x="412119" y="3825026"/>
            <a:ext cx="10334211" cy="166137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Membangun</a:t>
            </a:r>
            <a:r>
              <a:rPr lang="en-US" sz="2400" b="1" dirty="0">
                <a:solidFill>
                  <a:schemeClr val="tx1"/>
                </a:solidFill>
              </a:rPr>
              <a:t> prototyping</a:t>
            </a:r>
          </a:p>
          <a:p>
            <a:pPr lvl="0" algn="just" defTabSz="2889250">
              <a:spcBef>
                <a:spcPct val="0"/>
              </a:spcBef>
              <a:spcAft>
                <a:spcPct val="35000"/>
              </a:spcAft>
            </a:pPr>
            <a:r>
              <a:rPr lang="en-US" sz="2400" dirty="0" err="1">
                <a:solidFill>
                  <a:schemeClr val="tx1"/>
                </a:solidFill>
              </a:rPr>
              <a:t>Membangun</a:t>
            </a:r>
            <a:r>
              <a:rPr lang="en-US" sz="2400" dirty="0">
                <a:solidFill>
                  <a:schemeClr val="tx1"/>
                </a:solidFill>
              </a:rPr>
              <a:t> prototyping </a:t>
            </a:r>
            <a:r>
              <a:rPr lang="en-US" sz="2400" dirty="0" err="1">
                <a:solidFill>
                  <a:schemeClr val="tx1"/>
                </a:solidFill>
              </a:rPr>
              <a:t>dengan</a:t>
            </a:r>
            <a:r>
              <a:rPr lang="en-US" sz="2400" dirty="0">
                <a:solidFill>
                  <a:schemeClr val="tx1"/>
                </a:solidFill>
              </a:rPr>
              <a:t> </a:t>
            </a:r>
            <a:r>
              <a:rPr lang="en-US" sz="2400" dirty="0" err="1">
                <a:solidFill>
                  <a:schemeClr val="tx1"/>
                </a:solidFill>
              </a:rPr>
              <a:t>membuat</a:t>
            </a:r>
            <a:r>
              <a:rPr lang="en-US" sz="2400" dirty="0">
                <a:solidFill>
                  <a:schemeClr val="tx1"/>
                </a:solidFill>
              </a:rPr>
              <a:t> </a:t>
            </a:r>
            <a:r>
              <a:rPr lang="en-US" sz="2400" dirty="0" err="1">
                <a:solidFill>
                  <a:schemeClr val="tx1"/>
                </a:solidFill>
              </a:rPr>
              <a:t>perancangan</a:t>
            </a:r>
            <a:r>
              <a:rPr lang="en-US" sz="2400" dirty="0">
                <a:solidFill>
                  <a:schemeClr val="tx1"/>
                </a:solidFill>
              </a:rPr>
              <a:t> </a:t>
            </a:r>
            <a:r>
              <a:rPr lang="en-US" sz="2400" dirty="0" err="1">
                <a:solidFill>
                  <a:schemeClr val="tx1"/>
                </a:solidFill>
              </a:rPr>
              <a:t>sementara</a:t>
            </a:r>
            <a:r>
              <a:rPr lang="en-US" sz="2400" dirty="0">
                <a:solidFill>
                  <a:schemeClr val="tx1"/>
                </a:solidFill>
              </a:rPr>
              <a:t> yang </a:t>
            </a:r>
            <a:r>
              <a:rPr lang="en-US" sz="2400" dirty="0" err="1">
                <a:solidFill>
                  <a:schemeClr val="tx1"/>
                </a:solidFill>
              </a:rPr>
              <a:t>berfokus</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penyajian</a:t>
            </a:r>
            <a:r>
              <a:rPr lang="en-US" sz="2400" dirty="0">
                <a:solidFill>
                  <a:schemeClr val="tx1"/>
                </a:solidFill>
              </a:rPr>
              <a:t> </a:t>
            </a:r>
            <a:r>
              <a:rPr lang="en-US" sz="2400" dirty="0" err="1">
                <a:solidFill>
                  <a:schemeClr val="tx1"/>
                </a:solidFill>
              </a:rPr>
              <a:t>kepada</a:t>
            </a:r>
            <a:r>
              <a:rPr lang="en-US" sz="2400" dirty="0">
                <a:solidFill>
                  <a:schemeClr val="tx1"/>
                </a:solidFill>
              </a:rPr>
              <a:t> </a:t>
            </a:r>
            <a:r>
              <a:rPr lang="en-US" sz="2400" dirty="0" err="1">
                <a:solidFill>
                  <a:schemeClr val="tx1"/>
                </a:solidFill>
              </a:rPr>
              <a:t>pelanggan</a:t>
            </a:r>
            <a:r>
              <a:rPr lang="en-US" sz="2400" dirty="0">
                <a:solidFill>
                  <a:schemeClr val="tx1"/>
                </a:solidFill>
              </a:rPr>
              <a:t> (</a:t>
            </a:r>
            <a:r>
              <a:rPr lang="en-US" sz="2400" dirty="0" err="1">
                <a:solidFill>
                  <a:schemeClr val="tx1"/>
                </a:solidFill>
              </a:rPr>
              <a:t>misalnya</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membuat</a:t>
            </a:r>
            <a:r>
              <a:rPr lang="en-US" sz="2400" dirty="0">
                <a:solidFill>
                  <a:schemeClr val="tx1"/>
                </a:solidFill>
              </a:rPr>
              <a:t> input </a:t>
            </a:r>
            <a:r>
              <a:rPr lang="en-US" sz="2400" dirty="0" err="1">
                <a:solidFill>
                  <a:schemeClr val="tx1"/>
                </a:solidFill>
              </a:rPr>
              <a:t>dan</a:t>
            </a:r>
            <a:r>
              <a:rPr lang="en-US" sz="2400" dirty="0">
                <a:solidFill>
                  <a:schemeClr val="tx1"/>
                </a:solidFill>
              </a:rPr>
              <a:t> format output)</a:t>
            </a:r>
          </a:p>
        </p:txBody>
      </p:sp>
    </p:spTree>
    <p:extLst>
      <p:ext uri="{BB962C8B-B14F-4D97-AF65-F5344CB8AC3E}">
        <p14:creationId xmlns="" xmlns:p14="http://schemas.microsoft.com/office/powerpoint/2010/main" val="11673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7" y="97046"/>
            <a:ext cx="9581883" cy="939251"/>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TAHAPAN PENGEMBANGAN </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4"/>
            <a:ext cx="10334211" cy="202288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Evaluasi</a:t>
            </a:r>
            <a:r>
              <a:rPr lang="en-US" sz="2400" b="1" dirty="0">
                <a:solidFill>
                  <a:schemeClr val="tx1"/>
                </a:solidFill>
              </a:rPr>
              <a:t> </a:t>
            </a:r>
            <a:r>
              <a:rPr lang="en-US" sz="2400" b="1" dirty="0" err="1">
                <a:solidFill>
                  <a:schemeClr val="tx1"/>
                </a:solidFill>
              </a:rPr>
              <a:t>protoptyping</a:t>
            </a:r>
            <a:endParaRPr lang="en-US" sz="2400" b="1" dirty="0">
              <a:solidFill>
                <a:schemeClr val="tx1"/>
              </a:solidFill>
            </a:endParaRPr>
          </a:p>
          <a:p>
            <a:pPr lvl="0" algn="just" defTabSz="2889250">
              <a:spcBef>
                <a:spcPct val="0"/>
              </a:spcBef>
              <a:spcAft>
                <a:spcPct val="35000"/>
              </a:spcAft>
            </a:pPr>
            <a:r>
              <a:rPr lang="en-US" sz="2400" dirty="0" err="1" smtClean="0">
                <a:solidFill>
                  <a:schemeClr val="tx1"/>
                </a:solidFill>
              </a:rPr>
              <a:t>Evaluasi</a:t>
            </a:r>
            <a:r>
              <a:rPr lang="en-US" sz="2400" dirty="0" smtClean="0">
                <a:solidFill>
                  <a:schemeClr val="tx1"/>
                </a:solidFill>
              </a:rPr>
              <a:t> </a:t>
            </a:r>
            <a:r>
              <a:rPr lang="en-US" sz="2400" dirty="0" err="1">
                <a:solidFill>
                  <a:schemeClr val="tx1"/>
                </a:solidFill>
              </a:rPr>
              <a:t>ini</a:t>
            </a:r>
            <a:r>
              <a:rPr lang="en-US" sz="2400" dirty="0">
                <a:solidFill>
                  <a:schemeClr val="tx1"/>
                </a:solidFill>
              </a:rPr>
              <a:t> </a:t>
            </a:r>
            <a:r>
              <a:rPr lang="en-US" sz="2400" dirty="0" err="1">
                <a:solidFill>
                  <a:schemeClr val="tx1"/>
                </a:solidFill>
              </a:rPr>
              <a:t>dilakukan</a:t>
            </a:r>
            <a:r>
              <a:rPr lang="en-US" sz="2400" dirty="0">
                <a:solidFill>
                  <a:schemeClr val="tx1"/>
                </a:solidFill>
              </a:rPr>
              <a:t> </a:t>
            </a:r>
            <a:r>
              <a:rPr lang="en-US" sz="2400" dirty="0" err="1">
                <a:solidFill>
                  <a:schemeClr val="tx1"/>
                </a:solidFill>
              </a:rPr>
              <a:t>oleh</a:t>
            </a:r>
            <a:r>
              <a:rPr lang="en-US" sz="2400" dirty="0">
                <a:solidFill>
                  <a:schemeClr val="tx1"/>
                </a:solidFill>
              </a:rPr>
              <a:t> </a:t>
            </a:r>
            <a:r>
              <a:rPr lang="en-US" sz="2400" dirty="0" err="1">
                <a:solidFill>
                  <a:schemeClr val="tx1"/>
                </a:solidFill>
              </a:rPr>
              <a:t>pelanggan</a:t>
            </a:r>
            <a:r>
              <a:rPr lang="en-US" sz="2400" dirty="0">
                <a:solidFill>
                  <a:schemeClr val="tx1"/>
                </a:solidFill>
              </a:rPr>
              <a:t>, </a:t>
            </a:r>
            <a:r>
              <a:rPr lang="en-US" sz="2400" dirty="0" err="1">
                <a:solidFill>
                  <a:schemeClr val="tx1"/>
                </a:solidFill>
              </a:rPr>
              <a:t>apakah</a:t>
            </a:r>
            <a:r>
              <a:rPr lang="en-US" sz="2400" dirty="0">
                <a:solidFill>
                  <a:schemeClr val="tx1"/>
                </a:solidFill>
              </a:rPr>
              <a:t> prototyping yang </a:t>
            </a:r>
            <a:r>
              <a:rPr lang="en-US" sz="2400" dirty="0" err="1">
                <a:solidFill>
                  <a:schemeClr val="tx1"/>
                </a:solidFill>
              </a:rPr>
              <a:t>sudah</a:t>
            </a:r>
            <a:r>
              <a:rPr lang="en-US" sz="2400" dirty="0">
                <a:solidFill>
                  <a:schemeClr val="tx1"/>
                </a:solidFill>
              </a:rPr>
              <a:t> </a:t>
            </a:r>
            <a:r>
              <a:rPr lang="en-US" sz="2400" dirty="0" err="1">
                <a:solidFill>
                  <a:schemeClr val="tx1"/>
                </a:solidFill>
              </a:rPr>
              <a:t>dibangun</a:t>
            </a:r>
            <a:r>
              <a:rPr lang="en-US" sz="2400" dirty="0">
                <a:solidFill>
                  <a:schemeClr val="tx1"/>
                </a:solidFill>
              </a:rPr>
              <a:t> </a:t>
            </a:r>
            <a:r>
              <a:rPr lang="en-US" sz="2400" dirty="0" err="1">
                <a:solidFill>
                  <a:schemeClr val="tx1"/>
                </a:solidFill>
              </a:rPr>
              <a:t>sudah</a:t>
            </a:r>
            <a:r>
              <a:rPr lang="en-US" sz="2400" dirty="0">
                <a:solidFill>
                  <a:schemeClr val="tx1"/>
                </a:solidFill>
              </a:rPr>
              <a:t> </a:t>
            </a:r>
            <a:r>
              <a:rPr lang="en-US" sz="2400" dirty="0" err="1">
                <a:solidFill>
                  <a:schemeClr val="tx1"/>
                </a:solidFill>
              </a:rPr>
              <a:t>sesuai</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keinginan</a:t>
            </a:r>
            <a:r>
              <a:rPr lang="en-US" sz="2400" dirty="0">
                <a:solidFill>
                  <a:schemeClr val="tx1"/>
                </a:solidFill>
              </a:rPr>
              <a:t> </a:t>
            </a:r>
            <a:r>
              <a:rPr lang="en-US" sz="2400" dirty="0" err="1">
                <a:solidFill>
                  <a:schemeClr val="tx1"/>
                </a:solidFill>
              </a:rPr>
              <a:t>pelanggan</a:t>
            </a:r>
            <a:r>
              <a:rPr lang="en-US" sz="2400" dirty="0">
                <a:solidFill>
                  <a:schemeClr val="tx1"/>
                </a:solidFill>
              </a:rPr>
              <a:t> </a:t>
            </a:r>
            <a:r>
              <a:rPr lang="en-US" sz="2400" dirty="0" err="1">
                <a:solidFill>
                  <a:schemeClr val="tx1"/>
                </a:solidFill>
              </a:rPr>
              <a:t>atau</a:t>
            </a:r>
            <a:r>
              <a:rPr lang="en-US" sz="2400" dirty="0">
                <a:solidFill>
                  <a:schemeClr val="tx1"/>
                </a:solidFill>
              </a:rPr>
              <a:t> </a:t>
            </a:r>
            <a:r>
              <a:rPr lang="en-US" sz="2400" dirty="0" err="1">
                <a:solidFill>
                  <a:schemeClr val="tx1"/>
                </a:solidFill>
              </a:rPr>
              <a:t>belum</a:t>
            </a:r>
            <a:r>
              <a:rPr lang="en-US" sz="2400" dirty="0">
                <a:solidFill>
                  <a:schemeClr val="tx1"/>
                </a:solidFill>
              </a:rPr>
              <a:t>. </a:t>
            </a:r>
            <a:r>
              <a:rPr lang="en-US" sz="2400" dirty="0" err="1">
                <a:solidFill>
                  <a:schemeClr val="tx1"/>
                </a:solidFill>
              </a:rPr>
              <a:t>Jika</a:t>
            </a:r>
            <a:r>
              <a:rPr lang="en-US" sz="2400" dirty="0">
                <a:solidFill>
                  <a:schemeClr val="tx1"/>
                </a:solidFill>
              </a:rPr>
              <a:t> </a:t>
            </a:r>
            <a:r>
              <a:rPr lang="en-US" sz="2400" dirty="0" err="1">
                <a:solidFill>
                  <a:schemeClr val="tx1"/>
                </a:solidFill>
              </a:rPr>
              <a:t>sudah</a:t>
            </a:r>
            <a:r>
              <a:rPr lang="en-US" sz="2400" dirty="0">
                <a:solidFill>
                  <a:schemeClr val="tx1"/>
                </a:solidFill>
              </a:rPr>
              <a:t> </a:t>
            </a:r>
            <a:r>
              <a:rPr lang="en-US" sz="2400" dirty="0" err="1">
                <a:solidFill>
                  <a:schemeClr val="tx1"/>
                </a:solidFill>
              </a:rPr>
              <a:t>sesuai</a:t>
            </a:r>
            <a:r>
              <a:rPr lang="en-US" sz="2400" dirty="0">
                <a:solidFill>
                  <a:schemeClr val="tx1"/>
                </a:solidFill>
              </a:rPr>
              <a:t>, </a:t>
            </a:r>
            <a:r>
              <a:rPr lang="en-US" sz="2400" dirty="0" err="1">
                <a:solidFill>
                  <a:schemeClr val="tx1"/>
                </a:solidFill>
              </a:rPr>
              <a:t>maka</a:t>
            </a:r>
            <a:r>
              <a:rPr lang="en-US" sz="2400" dirty="0">
                <a:solidFill>
                  <a:schemeClr val="tx1"/>
                </a:solidFill>
              </a:rPr>
              <a:t> </a:t>
            </a:r>
            <a:r>
              <a:rPr lang="en-US" sz="2400" dirty="0" err="1">
                <a:solidFill>
                  <a:schemeClr val="tx1"/>
                </a:solidFill>
              </a:rPr>
              <a:t>langkah</a:t>
            </a:r>
            <a:r>
              <a:rPr lang="en-US" sz="2400" dirty="0">
                <a:solidFill>
                  <a:schemeClr val="tx1"/>
                </a:solidFill>
              </a:rPr>
              <a:t> </a:t>
            </a:r>
            <a:r>
              <a:rPr lang="en-US" sz="2400" dirty="0" err="1">
                <a:solidFill>
                  <a:schemeClr val="tx1"/>
                </a:solidFill>
              </a:rPr>
              <a:t>selanjutnya</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diambil</a:t>
            </a:r>
            <a:r>
              <a:rPr lang="en-US" sz="2400" dirty="0">
                <a:solidFill>
                  <a:schemeClr val="tx1"/>
                </a:solidFill>
              </a:rPr>
              <a:t>. </a:t>
            </a:r>
            <a:r>
              <a:rPr lang="en-US" sz="2400" dirty="0" err="1">
                <a:solidFill>
                  <a:schemeClr val="tx1"/>
                </a:solidFill>
              </a:rPr>
              <a:t>Namun</a:t>
            </a:r>
            <a:r>
              <a:rPr lang="en-US" sz="2400" dirty="0">
                <a:solidFill>
                  <a:schemeClr val="tx1"/>
                </a:solidFill>
              </a:rPr>
              <a:t> </a:t>
            </a:r>
            <a:r>
              <a:rPr lang="en-US" sz="2400" dirty="0" err="1">
                <a:solidFill>
                  <a:schemeClr val="tx1"/>
                </a:solidFill>
              </a:rPr>
              <a:t>jika</a:t>
            </a:r>
            <a:r>
              <a:rPr lang="en-US" sz="2400" dirty="0">
                <a:solidFill>
                  <a:schemeClr val="tx1"/>
                </a:solidFill>
              </a:rPr>
              <a:t> </a:t>
            </a:r>
            <a:r>
              <a:rPr lang="en-US" sz="2400" dirty="0" err="1">
                <a:solidFill>
                  <a:schemeClr val="tx1"/>
                </a:solidFill>
              </a:rPr>
              <a:t>tidak</a:t>
            </a:r>
            <a:r>
              <a:rPr lang="en-US" sz="2400" dirty="0">
                <a:solidFill>
                  <a:schemeClr val="tx1"/>
                </a:solidFill>
              </a:rPr>
              <a:t>, prototyping </a:t>
            </a:r>
            <a:r>
              <a:rPr lang="en-US" sz="2400" dirty="0" err="1">
                <a:solidFill>
                  <a:schemeClr val="tx1"/>
                </a:solidFill>
              </a:rPr>
              <a:t>direvisi</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mengulang</a:t>
            </a:r>
            <a:r>
              <a:rPr lang="en-US" sz="2400" dirty="0">
                <a:solidFill>
                  <a:schemeClr val="tx1"/>
                </a:solidFill>
              </a:rPr>
              <a:t> </a:t>
            </a:r>
            <a:r>
              <a:rPr lang="en-US" sz="2400" dirty="0" err="1">
                <a:solidFill>
                  <a:schemeClr val="tx1"/>
                </a:solidFill>
              </a:rPr>
              <a:t>langkah-langkah</a:t>
            </a:r>
            <a:r>
              <a:rPr lang="en-US" sz="2400" dirty="0">
                <a:solidFill>
                  <a:schemeClr val="tx1"/>
                </a:solidFill>
              </a:rPr>
              <a:t> </a:t>
            </a:r>
            <a:r>
              <a:rPr lang="en-US" sz="2400" dirty="0" err="1">
                <a:solidFill>
                  <a:schemeClr val="tx1"/>
                </a:solidFill>
              </a:rPr>
              <a:t>sebelumnya</a:t>
            </a:r>
            <a:r>
              <a:rPr lang="en-US" sz="2400" dirty="0">
                <a:solidFill>
                  <a:schemeClr val="tx1"/>
                </a:solidFill>
              </a:rPr>
              <a:t>.</a:t>
            </a:r>
          </a:p>
        </p:txBody>
      </p:sp>
      <p:sp>
        <p:nvSpPr>
          <p:cNvPr id="10" name="Rounded Rectangle 4"/>
          <p:cNvSpPr/>
          <p:nvPr/>
        </p:nvSpPr>
        <p:spPr>
          <a:xfrm>
            <a:off x="412119" y="3825026"/>
            <a:ext cx="10334211" cy="166137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Mengkodekan</a:t>
            </a:r>
            <a:r>
              <a:rPr lang="en-US" sz="2400" b="1" dirty="0">
                <a:solidFill>
                  <a:schemeClr val="tx1"/>
                </a:solidFill>
              </a:rPr>
              <a:t> </a:t>
            </a:r>
            <a:r>
              <a:rPr lang="en-US" sz="2400" b="1" dirty="0" err="1">
                <a:solidFill>
                  <a:schemeClr val="tx1"/>
                </a:solidFill>
              </a:rPr>
              <a:t>sistem</a:t>
            </a:r>
            <a:endParaRPr lang="en-US" sz="2400" b="1" dirty="0">
              <a:solidFill>
                <a:schemeClr val="tx1"/>
              </a:solidFill>
            </a:endParaRPr>
          </a:p>
          <a:p>
            <a:pPr lvl="0" algn="just" defTabSz="2889250">
              <a:spcBef>
                <a:spcPct val="0"/>
              </a:spcBef>
              <a:spcAft>
                <a:spcPct val="35000"/>
              </a:spcAft>
            </a:pPr>
            <a:r>
              <a:rPr lang="en-US" sz="2400" dirty="0" err="1" smtClean="0">
                <a:solidFill>
                  <a:schemeClr val="tx1"/>
                </a:solidFill>
              </a:rPr>
              <a:t>Dalam</a:t>
            </a:r>
            <a:r>
              <a:rPr lang="en-US" sz="2400" dirty="0" smtClean="0">
                <a:solidFill>
                  <a:schemeClr val="tx1"/>
                </a:solidFill>
              </a:rPr>
              <a:t> </a:t>
            </a:r>
            <a:r>
              <a:rPr lang="en-US" sz="2400" dirty="0" err="1">
                <a:solidFill>
                  <a:schemeClr val="tx1"/>
                </a:solidFill>
              </a:rPr>
              <a:t>tahap</a:t>
            </a:r>
            <a:r>
              <a:rPr lang="en-US" sz="2400" dirty="0">
                <a:solidFill>
                  <a:schemeClr val="tx1"/>
                </a:solidFill>
              </a:rPr>
              <a:t> </a:t>
            </a:r>
            <a:r>
              <a:rPr lang="en-US" sz="2400" dirty="0" err="1">
                <a:solidFill>
                  <a:schemeClr val="tx1"/>
                </a:solidFill>
              </a:rPr>
              <a:t>ini</a:t>
            </a:r>
            <a:r>
              <a:rPr lang="en-US" sz="2400" dirty="0">
                <a:solidFill>
                  <a:schemeClr val="tx1"/>
                </a:solidFill>
              </a:rPr>
              <a:t> prototyping yang </a:t>
            </a:r>
            <a:r>
              <a:rPr lang="en-US" sz="2400" dirty="0" err="1">
                <a:solidFill>
                  <a:schemeClr val="tx1"/>
                </a:solidFill>
              </a:rPr>
              <a:t>sudah</a:t>
            </a:r>
            <a:r>
              <a:rPr lang="en-US" sz="2400" dirty="0">
                <a:solidFill>
                  <a:schemeClr val="tx1"/>
                </a:solidFill>
              </a:rPr>
              <a:t> di </a:t>
            </a:r>
            <a:r>
              <a:rPr lang="en-US" sz="2400" dirty="0" err="1">
                <a:solidFill>
                  <a:schemeClr val="tx1"/>
                </a:solidFill>
              </a:rPr>
              <a:t>sepakati</a:t>
            </a:r>
            <a:r>
              <a:rPr lang="en-US" sz="2400" dirty="0">
                <a:solidFill>
                  <a:schemeClr val="tx1"/>
                </a:solidFill>
              </a:rPr>
              <a:t> </a:t>
            </a:r>
            <a:r>
              <a:rPr lang="en-US" sz="2400" dirty="0" err="1">
                <a:solidFill>
                  <a:schemeClr val="tx1"/>
                </a:solidFill>
              </a:rPr>
              <a:t>diterjemahkan</a:t>
            </a:r>
            <a:r>
              <a:rPr lang="en-US" sz="2400" dirty="0">
                <a:solidFill>
                  <a:schemeClr val="tx1"/>
                </a:solidFill>
              </a:rPr>
              <a:t> </a:t>
            </a:r>
            <a:r>
              <a:rPr lang="en-US" sz="2400" dirty="0" err="1">
                <a:solidFill>
                  <a:schemeClr val="tx1"/>
                </a:solidFill>
              </a:rPr>
              <a:t>ke</a:t>
            </a:r>
            <a:r>
              <a:rPr lang="en-US" sz="2400" dirty="0">
                <a:solidFill>
                  <a:schemeClr val="tx1"/>
                </a:solidFill>
              </a:rPr>
              <a:t> </a:t>
            </a:r>
            <a:r>
              <a:rPr lang="en-US" sz="2400" dirty="0" err="1">
                <a:solidFill>
                  <a:schemeClr val="tx1"/>
                </a:solidFill>
              </a:rPr>
              <a:t>dalam</a:t>
            </a:r>
            <a:r>
              <a:rPr lang="en-US" sz="2400" dirty="0">
                <a:solidFill>
                  <a:schemeClr val="tx1"/>
                </a:solidFill>
              </a:rPr>
              <a:t> </a:t>
            </a:r>
            <a:r>
              <a:rPr lang="en-US" sz="2400" dirty="0" err="1">
                <a:solidFill>
                  <a:schemeClr val="tx1"/>
                </a:solidFill>
              </a:rPr>
              <a:t>bahasa</a:t>
            </a:r>
            <a:r>
              <a:rPr lang="en-US" sz="2400" dirty="0">
                <a:solidFill>
                  <a:schemeClr val="tx1"/>
                </a:solidFill>
              </a:rPr>
              <a:t> </a:t>
            </a:r>
            <a:r>
              <a:rPr lang="en-US" sz="2400" dirty="0" err="1">
                <a:solidFill>
                  <a:schemeClr val="tx1"/>
                </a:solidFill>
              </a:rPr>
              <a:t>pemrograman</a:t>
            </a:r>
            <a:r>
              <a:rPr lang="en-US" sz="2400" dirty="0">
                <a:solidFill>
                  <a:schemeClr val="tx1"/>
                </a:solidFill>
              </a:rPr>
              <a:t> yang </a:t>
            </a:r>
            <a:r>
              <a:rPr lang="en-US" sz="2400" dirty="0" err="1">
                <a:solidFill>
                  <a:schemeClr val="tx1"/>
                </a:solidFill>
              </a:rPr>
              <a:t>sesuai</a:t>
            </a:r>
            <a:r>
              <a:rPr lang="en-US" sz="2400" dirty="0">
                <a:solidFill>
                  <a:schemeClr val="tx1"/>
                </a:solidFill>
              </a:rPr>
              <a:t>.</a:t>
            </a:r>
          </a:p>
        </p:txBody>
      </p:sp>
    </p:spTree>
    <p:extLst>
      <p:ext uri="{BB962C8B-B14F-4D97-AF65-F5344CB8AC3E}">
        <p14:creationId xmlns="" xmlns:p14="http://schemas.microsoft.com/office/powerpoint/2010/main" val="2022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7" y="97046"/>
            <a:ext cx="9581883" cy="939251"/>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TAHAPAN PENGEMBANGAN </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4"/>
            <a:ext cx="10334211" cy="202288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Menguji</a:t>
            </a:r>
            <a:r>
              <a:rPr lang="en-US" sz="2400" b="1" dirty="0">
                <a:solidFill>
                  <a:schemeClr val="tx1"/>
                </a:solidFill>
              </a:rPr>
              <a:t> </a:t>
            </a:r>
            <a:r>
              <a:rPr lang="en-US" sz="2400" b="1" dirty="0" err="1">
                <a:solidFill>
                  <a:schemeClr val="tx1"/>
                </a:solidFill>
              </a:rPr>
              <a:t>sistem</a:t>
            </a:r>
            <a:endParaRPr lang="en-US" sz="2400" b="1" dirty="0">
              <a:solidFill>
                <a:schemeClr val="tx1"/>
              </a:solidFill>
            </a:endParaRPr>
          </a:p>
          <a:p>
            <a:pPr lvl="0" algn="just" defTabSz="2889250">
              <a:spcBef>
                <a:spcPct val="0"/>
              </a:spcBef>
              <a:spcAft>
                <a:spcPct val="35000"/>
              </a:spcAft>
            </a:pPr>
            <a:r>
              <a:rPr lang="en-US" sz="2400" dirty="0" err="1" smtClean="0">
                <a:solidFill>
                  <a:schemeClr val="tx1"/>
                </a:solidFill>
              </a:rPr>
              <a:t>Setelah</a:t>
            </a:r>
            <a:r>
              <a:rPr lang="en-US" sz="2400" dirty="0" smtClean="0">
                <a:solidFill>
                  <a:schemeClr val="tx1"/>
                </a:solidFill>
              </a:rPr>
              <a:t> </a:t>
            </a:r>
            <a:r>
              <a:rPr lang="en-US" sz="2400" dirty="0" err="1">
                <a:solidFill>
                  <a:schemeClr val="tx1"/>
                </a:solidFill>
              </a:rPr>
              <a:t>sistem</a:t>
            </a:r>
            <a:r>
              <a:rPr lang="en-US" sz="2400" dirty="0">
                <a:solidFill>
                  <a:schemeClr val="tx1"/>
                </a:solidFill>
              </a:rPr>
              <a:t> </a:t>
            </a:r>
            <a:r>
              <a:rPr lang="en-US" sz="2400" dirty="0" err="1">
                <a:solidFill>
                  <a:schemeClr val="tx1"/>
                </a:solidFill>
              </a:rPr>
              <a:t>sudah</a:t>
            </a:r>
            <a:r>
              <a:rPr lang="en-US" sz="2400" dirty="0">
                <a:solidFill>
                  <a:schemeClr val="tx1"/>
                </a:solidFill>
              </a:rPr>
              <a:t> </a:t>
            </a:r>
            <a:r>
              <a:rPr lang="en-US" sz="2400" dirty="0" err="1">
                <a:solidFill>
                  <a:schemeClr val="tx1"/>
                </a:solidFill>
              </a:rPr>
              <a:t>menjadi</a:t>
            </a:r>
            <a:r>
              <a:rPr lang="en-US" sz="2400" dirty="0">
                <a:solidFill>
                  <a:schemeClr val="tx1"/>
                </a:solidFill>
              </a:rPr>
              <a:t> </a:t>
            </a:r>
            <a:r>
              <a:rPr lang="en-US" sz="2400" dirty="0" err="1">
                <a:solidFill>
                  <a:schemeClr val="tx1"/>
                </a:solidFill>
              </a:rPr>
              <a:t>suatu</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siap</a:t>
            </a:r>
            <a:r>
              <a:rPr lang="en-US" sz="2400" dirty="0">
                <a:solidFill>
                  <a:schemeClr val="tx1"/>
                </a:solidFill>
              </a:rPr>
              <a:t> </a:t>
            </a:r>
            <a:r>
              <a:rPr lang="en-US" sz="2400" dirty="0" err="1">
                <a:solidFill>
                  <a:schemeClr val="tx1"/>
                </a:solidFill>
              </a:rPr>
              <a:t>pakai</a:t>
            </a:r>
            <a:r>
              <a:rPr lang="en-US" sz="2400" dirty="0">
                <a:solidFill>
                  <a:schemeClr val="tx1"/>
                </a:solidFill>
              </a:rPr>
              <a:t>, </a:t>
            </a:r>
            <a:r>
              <a:rPr lang="en-US" sz="2400" dirty="0" err="1">
                <a:solidFill>
                  <a:schemeClr val="tx1"/>
                </a:solidFill>
              </a:rPr>
              <a:t>kemudian</a:t>
            </a:r>
            <a:r>
              <a:rPr lang="en-US" sz="2400" dirty="0">
                <a:solidFill>
                  <a:schemeClr val="tx1"/>
                </a:solidFill>
              </a:rPr>
              <a:t> </a:t>
            </a:r>
            <a:r>
              <a:rPr lang="en-US" sz="2400" dirty="0" err="1">
                <a:solidFill>
                  <a:schemeClr val="tx1"/>
                </a:solidFill>
              </a:rPr>
              <a:t>dilakukan</a:t>
            </a:r>
            <a:r>
              <a:rPr lang="en-US" sz="2400" dirty="0">
                <a:solidFill>
                  <a:schemeClr val="tx1"/>
                </a:solidFill>
              </a:rPr>
              <a:t> proses </a:t>
            </a:r>
            <a:r>
              <a:rPr lang="en-US" sz="2400" dirty="0" err="1">
                <a:solidFill>
                  <a:schemeClr val="tx1"/>
                </a:solidFill>
              </a:rPr>
              <a:t>Pengujian</a:t>
            </a:r>
            <a:r>
              <a:rPr lang="en-US" sz="2400" dirty="0">
                <a:solidFill>
                  <a:schemeClr val="tx1"/>
                </a:solidFill>
              </a:rPr>
              <a:t>. </a:t>
            </a:r>
            <a:r>
              <a:rPr lang="en-US" sz="2400" dirty="0" err="1">
                <a:solidFill>
                  <a:schemeClr val="tx1"/>
                </a:solidFill>
              </a:rPr>
              <a:t>Pengujian</a:t>
            </a:r>
            <a:r>
              <a:rPr lang="en-US" sz="2400" dirty="0">
                <a:solidFill>
                  <a:schemeClr val="tx1"/>
                </a:solidFill>
              </a:rPr>
              <a:t> </a:t>
            </a:r>
            <a:r>
              <a:rPr lang="en-US" sz="2400" dirty="0" err="1">
                <a:solidFill>
                  <a:schemeClr val="tx1"/>
                </a:solidFill>
              </a:rPr>
              <a:t>ini</a:t>
            </a:r>
            <a:r>
              <a:rPr lang="en-US" sz="2400" dirty="0">
                <a:solidFill>
                  <a:schemeClr val="tx1"/>
                </a:solidFill>
              </a:rPr>
              <a:t> </a:t>
            </a:r>
            <a:r>
              <a:rPr lang="en-US" sz="2400" dirty="0" err="1">
                <a:solidFill>
                  <a:schemeClr val="tx1"/>
                </a:solidFill>
              </a:rPr>
              <a:t>dilakukan</a:t>
            </a:r>
            <a:r>
              <a:rPr lang="en-US" sz="2400" dirty="0">
                <a:solidFill>
                  <a:schemeClr val="tx1"/>
                </a:solidFill>
              </a:rPr>
              <a:t> </a:t>
            </a:r>
            <a:r>
              <a:rPr lang="en-US" sz="2400" dirty="0" err="1">
                <a:solidFill>
                  <a:schemeClr val="tx1"/>
                </a:solidFill>
              </a:rPr>
              <a:t>dengan</a:t>
            </a:r>
            <a:r>
              <a:rPr lang="en-US" sz="2400" dirty="0">
                <a:solidFill>
                  <a:schemeClr val="tx1"/>
                </a:solidFill>
              </a:rPr>
              <a:t> White Box, Black Box, Basis Path, </a:t>
            </a:r>
            <a:r>
              <a:rPr lang="en-US" sz="2400" dirty="0" err="1">
                <a:solidFill>
                  <a:schemeClr val="tx1"/>
                </a:solidFill>
              </a:rPr>
              <a:t>pengujian</a:t>
            </a:r>
            <a:r>
              <a:rPr lang="en-US" sz="2400" dirty="0">
                <a:solidFill>
                  <a:schemeClr val="tx1"/>
                </a:solidFill>
              </a:rPr>
              <a:t> </a:t>
            </a:r>
            <a:r>
              <a:rPr lang="en-US" sz="2400" dirty="0" err="1">
                <a:solidFill>
                  <a:schemeClr val="tx1"/>
                </a:solidFill>
              </a:rPr>
              <a:t>arsitektur</a:t>
            </a:r>
            <a:r>
              <a:rPr lang="en-US" sz="2400" dirty="0">
                <a:solidFill>
                  <a:schemeClr val="tx1"/>
                </a:solidFill>
              </a:rPr>
              <a:t>, </a:t>
            </a:r>
            <a:r>
              <a:rPr lang="en-US" sz="2400" dirty="0" err="1">
                <a:solidFill>
                  <a:schemeClr val="tx1"/>
                </a:solidFill>
              </a:rPr>
              <a:t>dll</a:t>
            </a:r>
            <a:r>
              <a:rPr lang="en-US" sz="2400" dirty="0">
                <a:solidFill>
                  <a:schemeClr val="tx1"/>
                </a:solidFill>
              </a:rPr>
              <a:t>.</a:t>
            </a:r>
          </a:p>
        </p:txBody>
      </p:sp>
      <p:sp>
        <p:nvSpPr>
          <p:cNvPr id="10" name="Rounded Rectangle 4"/>
          <p:cNvSpPr/>
          <p:nvPr/>
        </p:nvSpPr>
        <p:spPr>
          <a:xfrm>
            <a:off x="412119" y="3825025"/>
            <a:ext cx="10334211" cy="2125013"/>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Evaluasi</a:t>
            </a:r>
            <a:r>
              <a:rPr lang="en-US" sz="2400" b="1" dirty="0">
                <a:solidFill>
                  <a:schemeClr val="tx1"/>
                </a:solidFill>
              </a:rPr>
              <a:t> </a:t>
            </a:r>
            <a:r>
              <a:rPr lang="en-US" sz="2400" b="1" dirty="0" err="1">
                <a:solidFill>
                  <a:schemeClr val="tx1"/>
                </a:solidFill>
              </a:rPr>
              <a:t>Sistem</a:t>
            </a:r>
            <a:endParaRPr lang="en-US" sz="2400" b="1" dirty="0">
              <a:solidFill>
                <a:schemeClr val="tx1"/>
              </a:solidFill>
            </a:endParaRPr>
          </a:p>
          <a:p>
            <a:pPr lvl="0" algn="just" defTabSz="2889250">
              <a:spcBef>
                <a:spcPct val="0"/>
              </a:spcBef>
              <a:spcAft>
                <a:spcPct val="35000"/>
              </a:spcAft>
            </a:pPr>
            <a:r>
              <a:rPr lang="en-US" sz="2400" dirty="0" err="1" smtClean="0">
                <a:solidFill>
                  <a:schemeClr val="tx1"/>
                </a:solidFill>
              </a:rPr>
              <a:t>Pelanggan</a:t>
            </a:r>
            <a:r>
              <a:rPr lang="en-US" sz="2400" dirty="0" smtClean="0">
                <a:solidFill>
                  <a:schemeClr val="tx1"/>
                </a:solidFill>
              </a:rPr>
              <a:t> </a:t>
            </a:r>
            <a:r>
              <a:rPr lang="en-US" sz="2400" dirty="0" err="1">
                <a:solidFill>
                  <a:schemeClr val="tx1"/>
                </a:solidFill>
              </a:rPr>
              <a:t>mengevaluasi</a:t>
            </a:r>
            <a:r>
              <a:rPr lang="en-US" sz="2400" dirty="0">
                <a:solidFill>
                  <a:schemeClr val="tx1"/>
                </a:solidFill>
              </a:rPr>
              <a:t> </a:t>
            </a:r>
            <a:r>
              <a:rPr lang="en-US" sz="2400" dirty="0" err="1">
                <a:solidFill>
                  <a:schemeClr val="tx1"/>
                </a:solidFill>
              </a:rPr>
              <a:t>apakah</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sudah</a:t>
            </a:r>
            <a:r>
              <a:rPr lang="en-US" sz="2400" dirty="0">
                <a:solidFill>
                  <a:schemeClr val="tx1"/>
                </a:solidFill>
              </a:rPr>
              <a:t> </a:t>
            </a:r>
            <a:r>
              <a:rPr lang="en-US" sz="2400" dirty="0" err="1">
                <a:solidFill>
                  <a:schemeClr val="tx1"/>
                </a:solidFill>
              </a:rPr>
              <a:t>jadi</a:t>
            </a:r>
            <a:r>
              <a:rPr lang="en-US" sz="2400" dirty="0">
                <a:solidFill>
                  <a:schemeClr val="tx1"/>
                </a:solidFill>
              </a:rPr>
              <a:t> </a:t>
            </a:r>
            <a:r>
              <a:rPr lang="en-US" sz="2400" dirty="0" err="1">
                <a:solidFill>
                  <a:schemeClr val="tx1"/>
                </a:solidFill>
              </a:rPr>
              <a:t>sudah</a:t>
            </a:r>
            <a:r>
              <a:rPr lang="en-US" sz="2400" dirty="0">
                <a:solidFill>
                  <a:schemeClr val="tx1"/>
                </a:solidFill>
              </a:rPr>
              <a:t> </a:t>
            </a:r>
            <a:r>
              <a:rPr lang="en-US" sz="2400" dirty="0" err="1">
                <a:solidFill>
                  <a:schemeClr val="tx1"/>
                </a:solidFill>
              </a:rPr>
              <a:t>sesuai</a:t>
            </a:r>
            <a:r>
              <a:rPr lang="en-US" sz="2400" dirty="0">
                <a:solidFill>
                  <a:schemeClr val="tx1"/>
                </a:solidFill>
              </a:rPr>
              <a:t> </a:t>
            </a:r>
            <a:r>
              <a:rPr lang="en-US" sz="2400" dirty="0" err="1">
                <a:solidFill>
                  <a:schemeClr val="tx1"/>
                </a:solidFill>
              </a:rPr>
              <a:t>dengan</a:t>
            </a:r>
            <a:r>
              <a:rPr lang="en-US" sz="2400" dirty="0">
                <a:solidFill>
                  <a:schemeClr val="tx1"/>
                </a:solidFill>
              </a:rPr>
              <a:t> yang </a:t>
            </a:r>
            <a:r>
              <a:rPr lang="en-US" sz="2400" dirty="0" err="1">
                <a:solidFill>
                  <a:schemeClr val="tx1"/>
                </a:solidFill>
              </a:rPr>
              <a:t>diharapkan</a:t>
            </a:r>
            <a:r>
              <a:rPr lang="en-US" sz="2400" dirty="0">
                <a:solidFill>
                  <a:schemeClr val="tx1"/>
                </a:solidFill>
              </a:rPr>
              <a:t> . </a:t>
            </a:r>
            <a:r>
              <a:rPr lang="en-US" sz="2400" dirty="0" err="1">
                <a:solidFill>
                  <a:schemeClr val="tx1"/>
                </a:solidFill>
              </a:rPr>
              <a:t>Jika</a:t>
            </a:r>
            <a:r>
              <a:rPr lang="en-US" sz="2400" dirty="0">
                <a:solidFill>
                  <a:schemeClr val="tx1"/>
                </a:solidFill>
              </a:rPr>
              <a:t> </a:t>
            </a:r>
            <a:r>
              <a:rPr lang="en-US" sz="2400" dirty="0" err="1">
                <a:solidFill>
                  <a:schemeClr val="tx1"/>
                </a:solidFill>
              </a:rPr>
              <a:t>ya</a:t>
            </a:r>
            <a:r>
              <a:rPr lang="en-US" sz="2400" dirty="0">
                <a:solidFill>
                  <a:schemeClr val="tx1"/>
                </a:solidFill>
              </a:rPr>
              <a:t>, </a:t>
            </a:r>
            <a:r>
              <a:rPr lang="en-US" sz="2400" dirty="0" err="1">
                <a:solidFill>
                  <a:schemeClr val="tx1"/>
                </a:solidFill>
              </a:rPr>
              <a:t>maka</a:t>
            </a:r>
            <a:r>
              <a:rPr lang="en-US" sz="2400" dirty="0">
                <a:solidFill>
                  <a:schemeClr val="tx1"/>
                </a:solidFill>
              </a:rPr>
              <a:t> proses </a:t>
            </a:r>
            <a:r>
              <a:rPr lang="en-US" sz="2400" dirty="0" err="1">
                <a:solidFill>
                  <a:schemeClr val="tx1"/>
                </a:solidFill>
              </a:rPr>
              <a:t>akan</a:t>
            </a:r>
            <a:r>
              <a:rPr lang="en-US" sz="2400" dirty="0">
                <a:solidFill>
                  <a:schemeClr val="tx1"/>
                </a:solidFill>
              </a:rPr>
              <a:t> </a:t>
            </a:r>
            <a:r>
              <a:rPr lang="en-US" sz="2400" dirty="0" err="1">
                <a:solidFill>
                  <a:schemeClr val="tx1"/>
                </a:solidFill>
              </a:rPr>
              <a:t>dilanjutkan</a:t>
            </a:r>
            <a:r>
              <a:rPr lang="en-US" sz="2400" dirty="0">
                <a:solidFill>
                  <a:schemeClr val="tx1"/>
                </a:solidFill>
              </a:rPr>
              <a:t> </a:t>
            </a:r>
            <a:r>
              <a:rPr lang="en-US" sz="2400" dirty="0" err="1">
                <a:solidFill>
                  <a:schemeClr val="tx1"/>
                </a:solidFill>
              </a:rPr>
              <a:t>ke</a:t>
            </a:r>
            <a:r>
              <a:rPr lang="en-US" sz="2400" dirty="0">
                <a:solidFill>
                  <a:schemeClr val="tx1"/>
                </a:solidFill>
              </a:rPr>
              <a:t> </a:t>
            </a:r>
            <a:r>
              <a:rPr lang="en-US" sz="2400" dirty="0" err="1">
                <a:solidFill>
                  <a:schemeClr val="tx1"/>
                </a:solidFill>
              </a:rPr>
              <a:t>tahap</a:t>
            </a:r>
            <a:r>
              <a:rPr lang="en-US" sz="2400" dirty="0">
                <a:solidFill>
                  <a:schemeClr val="tx1"/>
                </a:solidFill>
              </a:rPr>
              <a:t> </a:t>
            </a:r>
            <a:r>
              <a:rPr lang="en-US" sz="2400" dirty="0" err="1">
                <a:solidFill>
                  <a:schemeClr val="tx1"/>
                </a:solidFill>
              </a:rPr>
              <a:t>selanjutnya</a:t>
            </a:r>
            <a:r>
              <a:rPr lang="en-US" sz="2400" dirty="0">
                <a:solidFill>
                  <a:schemeClr val="tx1"/>
                </a:solidFill>
              </a:rPr>
              <a:t>, </a:t>
            </a:r>
            <a:r>
              <a:rPr lang="en-US" sz="2400" dirty="0" err="1">
                <a:solidFill>
                  <a:schemeClr val="tx1"/>
                </a:solidFill>
              </a:rPr>
              <a:t>namun</a:t>
            </a:r>
            <a:r>
              <a:rPr lang="en-US" sz="2400" dirty="0">
                <a:solidFill>
                  <a:schemeClr val="tx1"/>
                </a:solidFill>
              </a:rPr>
              <a:t> </a:t>
            </a:r>
            <a:r>
              <a:rPr lang="en-US" sz="2400" dirty="0" err="1">
                <a:solidFill>
                  <a:schemeClr val="tx1"/>
                </a:solidFill>
              </a:rPr>
              <a:t>jika</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sudah</a:t>
            </a:r>
            <a:r>
              <a:rPr lang="en-US" sz="2400" dirty="0">
                <a:solidFill>
                  <a:schemeClr val="tx1"/>
                </a:solidFill>
              </a:rPr>
              <a:t> </a:t>
            </a:r>
            <a:r>
              <a:rPr lang="en-US" sz="2400" dirty="0" err="1">
                <a:solidFill>
                  <a:schemeClr val="tx1"/>
                </a:solidFill>
              </a:rPr>
              <a:t>jadi</a:t>
            </a:r>
            <a:r>
              <a:rPr lang="en-US" sz="2400" dirty="0">
                <a:solidFill>
                  <a:schemeClr val="tx1"/>
                </a:solidFill>
              </a:rPr>
              <a:t> </a:t>
            </a:r>
            <a:r>
              <a:rPr lang="en-US" sz="2400" dirty="0" err="1">
                <a:solidFill>
                  <a:schemeClr val="tx1"/>
                </a:solidFill>
              </a:rPr>
              <a:t>tidak</a:t>
            </a:r>
            <a:r>
              <a:rPr lang="en-US" sz="2400" dirty="0">
                <a:solidFill>
                  <a:schemeClr val="tx1"/>
                </a:solidFill>
              </a:rPr>
              <a:t>/</a:t>
            </a:r>
            <a:r>
              <a:rPr lang="en-US" sz="2400" dirty="0" err="1">
                <a:solidFill>
                  <a:schemeClr val="tx1"/>
                </a:solidFill>
              </a:rPr>
              <a:t>belum</a:t>
            </a:r>
            <a:r>
              <a:rPr lang="en-US" sz="2400" dirty="0">
                <a:solidFill>
                  <a:schemeClr val="tx1"/>
                </a:solidFill>
              </a:rPr>
              <a:t> </a:t>
            </a:r>
            <a:r>
              <a:rPr lang="en-US" sz="2400" dirty="0" err="1">
                <a:solidFill>
                  <a:schemeClr val="tx1"/>
                </a:solidFill>
              </a:rPr>
              <a:t>sesuai</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apa</a:t>
            </a:r>
            <a:r>
              <a:rPr lang="en-US" sz="2400" dirty="0">
                <a:solidFill>
                  <a:schemeClr val="tx1"/>
                </a:solidFill>
              </a:rPr>
              <a:t> yang </a:t>
            </a:r>
            <a:r>
              <a:rPr lang="en-US" sz="2400" dirty="0" err="1">
                <a:solidFill>
                  <a:schemeClr val="tx1"/>
                </a:solidFill>
              </a:rPr>
              <a:t>diharapkan</a:t>
            </a:r>
            <a:r>
              <a:rPr lang="en-US" sz="2400" dirty="0">
                <a:solidFill>
                  <a:schemeClr val="tx1"/>
                </a:solidFill>
              </a:rPr>
              <a:t>, </a:t>
            </a:r>
            <a:r>
              <a:rPr lang="en-US" sz="2400" dirty="0" err="1">
                <a:solidFill>
                  <a:schemeClr val="tx1"/>
                </a:solidFill>
              </a:rPr>
              <a:t>maka</a:t>
            </a:r>
            <a:r>
              <a:rPr lang="en-US" sz="2400" dirty="0">
                <a:solidFill>
                  <a:schemeClr val="tx1"/>
                </a:solidFill>
              </a:rPr>
              <a:t> </a:t>
            </a:r>
            <a:r>
              <a:rPr lang="en-US" sz="2400" dirty="0" err="1">
                <a:solidFill>
                  <a:schemeClr val="tx1"/>
                </a:solidFill>
              </a:rPr>
              <a:t>tahapan</a:t>
            </a:r>
            <a:r>
              <a:rPr lang="en-US" sz="2400" dirty="0">
                <a:solidFill>
                  <a:schemeClr val="tx1"/>
                </a:solidFill>
              </a:rPr>
              <a:t> </a:t>
            </a:r>
            <a:r>
              <a:rPr lang="en-US" sz="2400" dirty="0" err="1">
                <a:solidFill>
                  <a:schemeClr val="tx1"/>
                </a:solidFill>
              </a:rPr>
              <a:t>sebelumnya</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diulang</a:t>
            </a:r>
            <a:r>
              <a:rPr lang="en-US" sz="2400" dirty="0">
                <a:solidFill>
                  <a:schemeClr val="tx1"/>
                </a:solidFill>
              </a:rPr>
              <a:t>.</a:t>
            </a:r>
          </a:p>
        </p:txBody>
      </p:sp>
    </p:spTree>
    <p:extLst>
      <p:ext uri="{BB962C8B-B14F-4D97-AF65-F5344CB8AC3E}">
        <p14:creationId xmlns="" xmlns:p14="http://schemas.microsoft.com/office/powerpoint/2010/main" val="10440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7" y="97046"/>
            <a:ext cx="9581883" cy="939251"/>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TAHAPAN PENGEMBANGAN </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5"/>
            <a:ext cx="10334211" cy="1237276"/>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b="1" dirty="0" err="1">
                <a:solidFill>
                  <a:schemeClr val="tx1"/>
                </a:solidFill>
              </a:rPr>
              <a:t>Menggunakan</a:t>
            </a:r>
            <a:r>
              <a:rPr lang="en-US" sz="2400" b="1" dirty="0">
                <a:solidFill>
                  <a:schemeClr val="tx1"/>
                </a:solidFill>
              </a:rPr>
              <a:t> </a:t>
            </a:r>
            <a:r>
              <a:rPr lang="en-US" sz="2400" b="1" dirty="0" err="1">
                <a:solidFill>
                  <a:schemeClr val="tx1"/>
                </a:solidFill>
              </a:rPr>
              <a:t>sistem</a:t>
            </a:r>
            <a:endParaRPr lang="en-US" sz="2400" b="1" dirty="0">
              <a:solidFill>
                <a:schemeClr val="tx1"/>
              </a:solidFill>
            </a:endParaRPr>
          </a:p>
          <a:p>
            <a:pPr lvl="0" algn="just" defTabSz="2889250">
              <a:spcBef>
                <a:spcPct val="0"/>
              </a:spcBef>
              <a:spcAft>
                <a:spcPct val="35000"/>
              </a:spcAft>
            </a:pPr>
            <a:r>
              <a:rPr lang="en-US" sz="2400" dirty="0" err="1" smtClean="0">
                <a:solidFill>
                  <a:schemeClr val="tx1"/>
                </a:solidFill>
              </a:rPr>
              <a:t>Perangkat</a:t>
            </a:r>
            <a:r>
              <a:rPr lang="en-US" sz="2400" dirty="0" smtClean="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telah</a:t>
            </a:r>
            <a:r>
              <a:rPr lang="en-US" sz="2400" dirty="0">
                <a:solidFill>
                  <a:schemeClr val="tx1"/>
                </a:solidFill>
              </a:rPr>
              <a:t> </a:t>
            </a:r>
            <a:r>
              <a:rPr lang="en-US" sz="2400" dirty="0" err="1">
                <a:solidFill>
                  <a:schemeClr val="tx1"/>
                </a:solidFill>
              </a:rPr>
              <a:t>diuji</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diterima</a:t>
            </a:r>
            <a:r>
              <a:rPr lang="en-US" sz="2400" dirty="0">
                <a:solidFill>
                  <a:schemeClr val="tx1"/>
                </a:solidFill>
              </a:rPr>
              <a:t> </a:t>
            </a:r>
            <a:r>
              <a:rPr lang="en-US" sz="2400" dirty="0" err="1">
                <a:solidFill>
                  <a:schemeClr val="tx1"/>
                </a:solidFill>
              </a:rPr>
              <a:t>pelanggan</a:t>
            </a:r>
            <a:r>
              <a:rPr lang="en-US" sz="2400" dirty="0">
                <a:solidFill>
                  <a:schemeClr val="tx1"/>
                </a:solidFill>
              </a:rPr>
              <a:t> </a:t>
            </a:r>
            <a:r>
              <a:rPr lang="en-US" sz="2400" dirty="0" err="1">
                <a:solidFill>
                  <a:schemeClr val="tx1"/>
                </a:solidFill>
              </a:rPr>
              <a:t>siap</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digunakan</a:t>
            </a:r>
            <a:r>
              <a:rPr lang="en-US" sz="2400" dirty="0">
                <a:solidFill>
                  <a:schemeClr val="tx1"/>
                </a:solidFill>
              </a:rPr>
              <a:t>.</a:t>
            </a:r>
          </a:p>
        </p:txBody>
      </p:sp>
      <p:sp>
        <p:nvSpPr>
          <p:cNvPr id="10" name="Rounded Rectangle 4"/>
          <p:cNvSpPr/>
          <p:nvPr/>
        </p:nvSpPr>
        <p:spPr>
          <a:xfrm>
            <a:off x="412119" y="2807594"/>
            <a:ext cx="10334211" cy="3528812"/>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400" dirty="0">
                <a:solidFill>
                  <a:schemeClr val="tx1"/>
                </a:solidFill>
              </a:rPr>
              <a:t>Model Prototyping </a:t>
            </a:r>
            <a:r>
              <a:rPr lang="en-US" sz="2400" dirty="0" err="1">
                <a:solidFill>
                  <a:schemeClr val="tx1"/>
                </a:solidFill>
              </a:rPr>
              <a:t>ini</a:t>
            </a:r>
            <a:r>
              <a:rPr lang="en-US" sz="2400" dirty="0">
                <a:solidFill>
                  <a:schemeClr val="tx1"/>
                </a:solidFill>
              </a:rPr>
              <a:t> </a:t>
            </a:r>
            <a:r>
              <a:rPr lang="en-US" sz="2400" dirty="0" err="1">
                <a:solidFill>
                  <a:schemeClr val="tx1"/>
                </a:solidFill>
              </a:rPr>
              <a:t>sangat</a:t>
            </a:r>
            <a:r>
              <a:rPr lang="en-US" sz="2400" dirty="0">
                <a:solidFill>
                  <a:schemeClr val="tx1"/>
                </a:solidFill>
              </a:rPr>
              <a:t> </a:t>
            </a:r>
            <a:r>
              <a:rPr lang="en-US" sz="2400" dirty="0" err="1">
                <a:solidFill>
                  <a:schemeClr val="tx1"/>
                </a:solidFill>
              </a:rPr>
              <a:t>sesuai</a:t>
            </a:r>
            <a:r>
              <a:rPr lang="en-US" sz="2400" dirty="0">
                <a:solidFill>
                  <a:schemeClr val="tx1"/>
                </a:solidFill>
              </a:rPr>
              <a:t> </a:t>
            </a:r>
            <a:r>
              <a:rPr lang="en-US" sz="2400" dirty="0" err="1">
                <a:solidFill>
                  <a:schemeClr val="tx1"/>
                </a:solidFill>
              </a:rPr>
              <a:t>diterapkan</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kondisi</a:t>
            </a:r>
            <a:r>
              <a:rPr lang="en-US" sz="2400" dirty="0">
                <a:solidFill>
                  <a:schemeClr val="tx1"/>
                </a:solidFill>
              </a:rPr>
              <a:t> yang </a:t>
            </a:r>
            <a:r>
              <a:rPr lang="en-US" sz="2400" dirty="0" err="1">
                <a:solidFill>
                  <a:schemeClr val="tx1"/>
                </a:solidFill>
              </a:rPr>
              <a:t>beresiko</a:t>
            </a:r>
            <a:r>
              <a:rPr lang="en-US" sz="2400" dirty="0">
                <a:solidFill>
                  <a:schemeClr val="tx1"/>
                </a:solidFill>
              </a:rPr>
              <a:t> </a:t>
            </a:r>
            <a:r>
              <a:rPr lang="en-US" sz="2400" dirty="0" err="1">
                <a:solidFill>
                  <a:schemeClr val="tx1"/>
                </a:solidFill>
              </a:rPr>
              <a:t>tinggi</a:t>
            </a:r>
            <a:r>
              <a:rPr lang="en-US" sz="2400" dirty="0">
                <a:solidFill>
                  <a:schemeClr val="tx1"/>
                </a:solidFill>
              </a:rPr>
              <a:t> di mana </a:t>
            </a:r>
            <a:r>
              <a:rPr lang="en-US" sz="2400" dirty="0" err="1">
                <a:solidFill>
                  <a:schemeClr val="tx1"/>
                </a:solidFill>
              </a:rPr>
              <a:t>masalah-masalah</a:t>
            </a:r>
            <a:r>
              <a:rPr lang="en-US" sz="2400" dirty="0">
                <a:solidFill>
                  <a:schemeClr val="tx1"/>
                </a:solidFill>
              </a:rPr>
              <a:t> </a:t>
            </a:r>
            <a:r>
              <a:rPr lang="en-US" sz="2400" dirty="0" err="1">
                <a:solidFill>
                  <a:schemeClr val="tx1"/>
                </a:solidFill>
              </a:rPr>
              <a:t>tidak</a:t>
            </a:r>
            <a:r>
              <a:rPr lang="en-US" sz="2400" dirty="0">
                <a:solidFill>
                  <a:schemeClr val="tx1"/>
                </a:solidFill>
              </a:rPr>
              <a:t> </a:t>
            </a:r>
            <a:r>
              <a:rPr lang="en-US" sz="2400" dirty="0" err="1">
                <a:solidFill>
                  <a:schemeClr val="tx1"/>
                </a:solidFill>
              </a:rPr>
              <a:t>terstruktur</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baik</a:t>
            </a:r>
            <a:r>
              <a:rPr lang="en-US" sz="2400" dirty="0">
                <a:solidFill>
                  <a:schemeClr val="tx1"/>
                </a:solidFill>
              </a:rPr>
              <a:t>, </a:t>
            </a:r>
            <a:r>
              <a:rPr lang="en-US" sz="2400" dirty="0" err="1">
                <a:solidFill>
                  <a:schemeClr val="tx1"/>
                </a:solidFill>
              </a:rPr>
              <a:t>terdapat</a:t>
            </a:r>
            <a:r>
              <a:rPr lang="en-US" sz="2400" dirty="0">
                <a:solidFill>
                  <a:schemeClr val="tx1"/>
                </a:solidFill>
              </a:rPr>
              <a:t> </a:t>
            </a:r>
            <a:r>
              <a:rPr lang="en-US" sz="2400" dirty="0" err="1">
                <a:solidFill>
                  <a:schemeClr val="tx1"/>
                </a:solidFill>
              </a:rPr>
              <a:t>fluktuasi</a:t>
            </a:r>
            <a:r>
              <a:rPr lang="en-US" sz="2400" dirty="0">
                <a:solidFill>
                  <a:schemeClr val="tx1"/>
                </a:solidFill>
              </a:rPr>
              <a:t> </a:t>
            </a:r>
            <a:r>
              <a:rPr lang="en-US" sz="2400" dirty="0" err="1">
                <a:solidFill>
                  <a:schemeClr val="tx1"/>
                </a:solidFill>
              </a:rPr>
              <a:t>kebutuhan</a:t>
            </a:r>
            <a:r>
              <a:rPr lang="en-US" sz="2400" dirty="0">
                <a:solidFill>
                  <a:schemeClr val="tx1"/>
                </a:solidFill>
              </a:rPr>
              <a:t> </a:t>
            </a:r>
            <a:r>
              <a:rPr lang="en-US" sz="2400" dirty="0" err="1">
                <a:solidFill>
                  <a:schemeClr val="tx1"/>
                </a:solidFill>
              </a:rPr>
              <a:t>pemakai</a:t>
            </a:r>
            <a:r>
              <a:rPr lang="en-US" sz="2400" dirty="0">
                <a:solidFill>
                  <a:schemeClr val="tx1"/>
                </a:solidFill>
              </a:rPr>
              <a:t> yang </a:t>
            </a:r>
            <a:r>
              <a:rPr lang="en-US" sz="2400" dirty="0" err="1">
                <a:solidFill>
                  <a:schemeClr val="tx1"/>
                </a:solidFill>
              </a:rPr>
              <a:t>berubah</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waktu</a:t>
            </a:r>
            <a:r>
              <a:rPr lang="en-US" sz="2400" dirty="0">
                <a:solidFill>
                  <a:schemeClr val="tx1"/>
                </a:solidFill>
              </a:rPr>
              <a:t> </a:t>
            </a:r>
            <a:r>
              <a:rPr lang="en-US" sz="2400" dirty="0" err="1">
                <a:solidFill>
                  <a:schemeClr val="tx1"/>
                </a:solidFill>
              </a:rPr>
              <a:t>ke</a:t>
            </a:r>
            <a:r>
              <a:rPr lang="en-US" sz="2400" dirty="0">
                <a:solidFill>
                  <a:schemeClr val="tx1"/>
                </a:solidFill>
              </a:rPr>
              <a:t> </a:t>
            </a:r>
            <a:r>
              <a:rPr lang="en-US" sz="2400" dirty="0" err="1">
                <a:solidFill>
                  <a:schemeClr val="tx1"/>
                </a:solidFill>
              </a:rPr>
              <a:t>waktu</a:t>
            </a:r>
            <a:r>
              <a:rPr lang="en-US" sz="2400" dirty="0">
                <a:solidFill>
                  <a:schemeClr val="tx1"/>
                </a:solidFill>
              </a:rPr>
              <a:t> </a:t>
            </a:r>
            <a:r>
              <a:rPr lang="en-US" sz="2400" dirty="0" err="1">
                <a:solidFill>
                  <a:schemeClr val="tx1"/>
                </a:solidFill>
              </a:rPr>
              <a:t>atau</a:t>
            </a:r>
            <a:r>
              <a:rPr lang="en-US" sz="2400" dirty="0">
                <a:solidFill>
                  <a:schemeClr val="tx1"/>
                </a:solidFill>
              </a:rPr>
              <a:t> yang </a:t>
            </a:r>
            <a:r>
              <a:rPr lang="en-US" sz="2400" dirty="0" err="1">
                <a:solidFill>
                  <a:schemeClr val="tx1"/>
                </a:solidFill>
              </a:rPr>
              <a:t>tidak</a:t>
            </a:r>
            <a:r>
              <a:rPr lang="en-US" sz="2400" dirty="0">
                <a:solidFill>
                  <a:schemeClr val="tx1"/>
                </a:solidFill>
              </a:rPr>
              <a:t> </a:t>
            </a:r>
            <a:r>
              <a:rPr lang="en-US" sz="2400" dirty="0" err="1">
                <a:solidFill>
                  <a:schemeClr val="tx1"/>
                </a:solidFill>
              </a:rPr>
              <a:t>terduga</a:t>
            </a:r>
            <a:r>
              <a:rPr lang="en-US" sz="2400" dirty="0">
                <a:solidFill>
                  <a:schemeClr val="tx1"/>
                </a:solidFill>
              </a:rPr>
              <a:t>, </a:t>
            </a:r>
            <a:r>
              <a:rPr lang="en-US" sz="2400" dirty="0" err="1">
                <a:solidFill>
                  <a:schemeClr val="tx1"/>
                </a:solidFill>
              </a:rPr>
              <a:t>bila</a:t>
            </a:r>
            <a:r>
              <a:rPr lang="en-US" sz="2400" dirty="0">
                <a:solidFill>
                  <a:schemeClr val="tx1"/>
                </a:solidFill>
              </a:rPr>
              <a:t> </a:t>
            </a:r>
            <a:r>
              <a:rPr lang="en-US" sz="2400" dirty="0" err="1">
                <a:solidFill>
                  <a:schemeClr val="tx1"/>
                </a:solidFill>
              </a:rPr>
              <a:t>interaksi</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pemakai</a:t>
            </a:r>
            <a:r>
              <a:rPr lang="en-US" sz="2400" dirty="0">
                <a:solidFill>
                  <a:schemeClr val="tx1"/>
                </a:solidFill>
              </a:rPr>
              <a:t> </a:t>
            </a:r>
            <a:r>
              <a:rPr lang="en-US" sz="2400" dirty="0" err="1">
                <a:solidFill>
                  <a:schemeClr val="tx1"/>
                </a:solidFill>
              </a:rPr>
              <a:t>menjadi</a:t>
            </a:r>
            <a:r>
              <a:rPr lang="en-US" sz="2400" dirty="0">
                <a:solidFill>
                  <a:schemeClr val="tx1"/>
                </a:solidFill>
              </a:rPr>
              <a:t> </a:t>
            </a:r>
            <a:r>
              <a:rPr lang="en-US" sz="2400" dirty="0" err="1">
                <a:solidFill>
                  <a:schemeClr val="tx1"/>
                </a:solidFill>
              </a:rPr>
              <a:t>syarat</a:t>
            </a:r>
            <a:r>
              <a:rPr lang="en-US" sz="2400" dirty="0">
                <a:solidFill>
                  <a:schemeClr val="tx1"/>
                </a:solidFill>
              </a:rPr>
              <a:t> </a:t>
            </a:r>
            <a:r>
              <a:rPr lang="en-US" sz="2400" dirty="0" err="1">
                <a:solidFill>
                  <a:schemeClr val="tx1"/>
                </a:solidFill>
              </a:rPr>
              <a:t>mutlak</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waktu</a:t>
            </a:r>
            <a:r>
              <a:rPr lang="en-US" sz="2400" dirty="0">
                <a:solidFill>
                  <a:schemeClr val="tx1"/>
                </a:solidFill>
              </a:rPr>
              <a:t> yang </a:t>
            </a:r>
            <a:r>
              <a:rPr lang="en-US" sz="2400" dirty="0" err="1">
                <a:solidFill>
                  <a:schemeClr val="tx1"/>
                </a:solidFill>
              </a:rPr>
              <a:t>tersedia</a:t>
            </a:r>
            <a:r>
              <a:rPr lang="en-US" sz="2400" dirty="0">
                <a:solidFill>
                  <a:schemeClr val="tx1"/>
                </a:solidFill>
              </a:rPr>
              <a:t> </a:t>
            </a:r>
            <a:r>
              <a:rPr lang="en-US" sz="2400" dirty="0" err="1">
                <a:solidFill>
                  <a:schemeClr val="tx1"/>
                </a:solidFill>
              </a:rPr>
              <a:t>sangat</a:t>
            </a:r>
            <a:r>
              <a:rPr lang="en-US" sz="2400" dirty="0">
                <a:solidFill>
                  <a:schemeClr val="tx1"/>
                </a:solidFill>
              </a:rPr>
              <a:t> </a:t>
            </a:r>
            <a:r>
              <a:rPr lang="en-US" sz="2400" dirty="0" err="1">
                <a:solidFill>
                  <a:schemeClr val="tx1"/>
                </a:solidFill>
              </a:rPr>
              <a:t>terbatas</a:t>
            </a:r>
            <a:r>
              <a:rPr lang="en-US" sz="2400" dirty="0">
                <a:solidFill>
                  <a:schemeClr val="tx1"/>
                </a:solidFill>
              </a:rPr>
              <a:t> </a:t>
            </a:r>
            <a:r>
              <a:rPr lang="en-US" sz="2400" dirty="0" err="1">
                <a:solidFill>
                  <a:schemeClr val="tx1"/>
                </a:solidFill>
              </a:rPr>
              <a:t>sehingga</a:t>
            </a:r>
            <a:r>
              <a:rPr lang="en-US" sz="2400" dirty="0">
                <a:solidFill>
                  <a:schemeClr val="tx1"/>
                </a:solidFill>
              </a:rPr>
              <a:t> </a:t>
            </a:r>
            <a:r>
              <a:rPr lang="en-US" sz="2400" dirty="0" err="1">
                <a:solidFill>
                  <a:schemeClr val="tx1"/>
                </a:solidFill>
              </a:rPr>
              <a:t>butuh</a:t>
            </a:r>
            <a:r>
              <a:rPr lang="en-US" sz="2400" dirty="0">
                <a:solidFill>
                  <a:schemeClr val="tx1"/>
                </a:solidFill>
              </a:rPr>
              <a:t> </a:t>
            </a:r>
            <a:r>
              <a:rPr lang="en-US" sz="2400" dirty="0" err="1">
                <a:solidFill>
                  <a:schemeClr val="tx1"/>
                </a:solidFill>
              </a:rPr>
              <a:t>penyelesaian</a:t>
            </a:r>
            <a:r>
              <a:rPr lang="en-US" sz="2400" dirty="0">
                <a:solidFill>
                  <a:schemeClr val="tx1"/>
                </a:solidFill>
              </a:rPr>
              <a:t> yang </a:t>
            </a:r>
            <a:r>
              <a:rPr lang="en-US" sz="2400" dirty="0" err="1">
                <a:solidFill>
                  <a:schemeClr val="tx1"/>
                </a:solidFill>
              </a:rPr>
              <a:t>segera</a:t>
            </a:r>
            <a:r>
              <a:rPr lang="en-US" sz="2400" dirty="0">
                <a:solidFill>
                  <a:schemeClr val="tx1"/>
                </a:solidFill>
              </a:rPr>
              <a:t>. Model </a:t>
            </a:r>
            <a:r>
              <a:rPr lang="en-US" sz="2400" dirty="0" err="1">
                <a:solidFill>
                  <a:schemeClr val="tx1"/>
                </a:solidFill>
              </a:rPr>
              <a:t>ini</a:t>
            </a:r>
            <a:r>
              <a:rPr lang="en-US" sz="2400" dirty="0">
                <a:solidFill>
                  <a:schemeClr val="tx1"/>
                </a:solidFill>
              </a:rPr>
              <a:t> juga </a:t>
            </a:r>
            <a:r>
              <a:rPr lang="en-US" sz="2400" dirty="0" err="1">
                <a:solidFill>
                  <a:schemeClr val="tx1"/>
                </a:solidFill>
              </a:rPr>
              <a:t>dapat</a:t>
            </a:r>
            <a:r>
              <a:rPr lang="en-US" sz="2400" dirty="0">
                <a:solidFill>
                  <a:schemeClr val="tx1"/>
                </a:solidFill>
              </a:rPr>
              <a:t> </a:t>
            </a:r>
            <a:r>
              <a:rPr lang="en-US" sz="2400" dirty="0" err="1">
                <a:solidFill>
                  <a:schemeClr val="tx1"/>
                </a:solidFill>
              </a:rPr>
              <a:t>berjalan</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maksimal</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situasi</a:t>
            </a:r>
            <a:r>
              <a:rPr lang="en-US" sz="2400" dirty="0">
                <a:solidFill>
                  <a:schemeClr val="tx1"/>
                </a:solidFill>
              </a:rPr>
              <a:t> di mana </a:t>
            </a:r>
            <a:r>
              <a:rPr lang="en-US" sz="2400" dirty="0" err="1">
                <a:solidFill>
                  <a:schemeClr val="tx1"/>
                </a:solidFill>
              </a:rPr>
              <a:t>sistem</a:t>
            </a:r>
            <a:r>
              <a:rPr lang="en-US" sz="2400" dirty="0">
                <a:solidFill>
                  <a:schemeClr val="tx1"/>
                </a:solidFill>
              </a:rPr>
              <a:t> yang </a:t>
            </a:r>
            <a:r>
              <a:rPr lang="en-US" sz="2400" dirty="0" err="1">
                <a:solidFill>
                  <a:schemeClr val="tx1"/>
                </a:solidFill>
              </a:rPr>
              <a:t>diharapkan</a:t>
            </a:r>
            <a:r>
              <a:rPr lang="en-US" sz="2400" dirty="0">
                <a:solidFill>
                  <a:schemeClr val="tx1"/>
                </a:solidFill>
              </a:rPr>
              <a:t> </a:t>
            </a:r>
            <a:r>
              <a:rPr lang="en-US" sz="2400" dirty="0" err="1">
                <a:solidFill>
                  <a:schemeClr val="tx1"/>
                </a:solidFill>
              </a:rPr>
              <a:t>adalah</a:t>
            </a:r>
            <a:r>
              <a:rPr lang="en-US" sz="2400" dirty="0">
                <a:solidFill>
                  <a:schemeClr val="tx1"/>
                </a:solidFill>
              </a:rPr>
              <a:t> yang </a:t>
            </a:r>
            <a:r>
              <a:rPr lang="en-US" sz="2400" dirty="0" err="1">
                <a:solidFill>
                  <a:schemeClr val="tx1"/>
                </a:solidFill>
              </a:rPr>
              <a:t>inovatif</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mutakhir</a:t>
            </a:r>
            <a:r>
              <a:rPr lang="en-US" sz="2400" dirty="0">
                <a:solidFill>
                  <a:schemeClr val="tx1"/>
                </a:solidFill>
              </a:rPr>
              <a:t> </a:t>
            </a:r>
            <a:r>
              <a:rPr lang="en-US" sz="2400" dirty="0" err="1">
                <a:solidFill>
                  <a:schemeClr val="tx1"/>
                </a:solidFill>
              </a:rPr>
              <a:t>sementara</a:t>
            </a:r>
            <a:r>
              <a:rPr lang="en-US" sz="2400" dirty="0">
                <a:solidFill>
                  <a:schemeClr val="tx1"/>
                </a:solidFill>
              </a:rPr>
              <a:t> </a:t>
            </a:r>
            <a:r>
              <a:rPr lang="en-US" sz="2400" dirty="0" err="1">
                <a:solidFill>
                  <a:schemeClr val="tx1"/>
                </a:solidFill>
              </a:rPr>
              <a:t>tahap</a:t>
            </a:r>
            <a:r>
              <a:rPr lang="en-US" sz="2400" dirty="0">
                <a:solidFill>
                  <a:schemeClr val="tx1"/>
                </a:solidFill>
              </a:rPr>
              <a:t> </a:t>
            </a:r>
            <a:r>
              <a:rPr lang="en-US" sz="2400" dirty="0" err="1">
                <a:solidFill>
                  <a:schemeClr val="tx1"/>
                </a:solidFill>
              </a:rPr>
              <a:t>penggunaan</a:t>
            </a:r>
            <a:r>
              <a:rPr lang="en-US" sz="2400" dirty="0">
                <a:solidFill>
                  <a:schemeClr val="tx1"/>
                </a:solidFill>
              </a:rPr>
              <a:t> </a:t>
            </a:r>
            <a:r>
              <a:rPr lang="en-US" sz="2400" dirty="0" err="1">
                <a:solidFill>
                  <a:schemeClr val="tx1"/>
                </a:solidFill>
              </a:rPr>
              <a:t>sistemnya</a:t>
            </a:r>
            <a:r>
              <a:rPr lang="en-US" sz="2400" dirty="0">
                <a:solidFill>
                  <a:schemeClr val="tx1"/>
                </a:solidFill>
              </a:rPr>
              <a:t> </a:t>
            </a:r>
            <a:r>
              <a:rPr lang="en-US" sz="2400" dirty="0" err="1">
                <a:solidFill>
                  <a:schemeClr val="tx1"/>
                </a:solidFill>
              </a:rPr>
              <a:t>relatif</a:t>
            </a:r>
            <a:r>
              <a:rPr lang="en-US" sz="2400" dirty="0">
                <a:solidFill>
                  <a:schemeClr val="tx1"/>
                </a:solidFill>
              </a:rPr>
              <a:t> </a:t>
            </a:r>
            <a:r>
              <a:rPr lang="en-US" sz="2400" dirty="0" err="1">
                <a:solidFill>
                  <a:schemeClr val="tx1"/>
                </a:solidFill>
              </a:rPr>
              <a:t>singkat</a:t>
            </a:r>
            <a:r>
              <a:rPr lang="en-US" sz="2400" dirty="0">
                <a:solidFill>
                  <a:schemeClr val="tx1"/>
                </a:solidFill>
              </a:rPr>
              <a:t>.</a:t>
            </a:r>
          </a:p>
        </p:txBody>
      </p:sp>
    </p:spTree>
    <p:extLst>
      <p:ext uri="{BB962C8B-B14F-4D97-AF65-F5344CB8AC3E}">
        <p14:creationId xmlns="" xmlns:p14="http://schemas.microsoft.com/office/powerpoint/2010/main" val="249528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7" y="97046"/>
            <a:ext cx="9581883" cy="939251"/>
          </a:xfrm>
        </p:spPr>
        <p:txBody>
          <a:bodyPr>
            <a:normAutofit/>
          </a:bodyPr>
          <a:lstStyle/>
          <a:p>
            <a:pPr algn="ctr"/>
            <a:r>
              <a:rPr lang="en-US" sz="3200" b="1" dirty="0" smtClean="0">
                <a:solidFill>
                  <a:schemeClr val="bg2">
                    <a:lumMod val="25000"/>
                  </a:schemeClr>
                </a:solidFill>
                <a:latin typeface="Arial Black" panose="020B0A04020102020204" pitchFamily="34" charset="0"/>
              </a:rPr>
              <a:t>KELEBIHAN 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5"/>
            <a:ext cx="10334211" cy="1237276"/>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Pelanggan berpartisipasi aktif dalam pengembangan sistem, sehingga hasil produk pengembangan akan semakin mudah disesuaikan dengan keinginan dan kebutuhan pelanggan.</a:t>
            </a:r>
          </a:p>
        </p:txBody>
      </p:sp>
      <p:sp>
        <p:nvSpPr>
          <p:cNvPr id="10" name="Rounded Rectangle 4"/>
          <p:cNvSpPr/>
          <p:nvPr/>
        </p:nvSpPr>
        <p:spPr>
          <a:xfrm>
            <a:off x="412119" y="2807594"/>
            <a:ext cx="10334211" cy="75985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indent="-342900" algn="just" defTabSz="2889250">
              <a:spcBef>
                <a:spcPct val="0"/>
              </a:spcBef>
              <a:spcAft>
                <a:spcPct val="35000"/>
              </a:spcAft>
              <a:buFont typeface="Wingdings" panose="05000000000000000000" pitchFamily="2" charset="2"/>
              <a:buChar char="ü"/>
            </a:pPr>
            <a:r>
              <a:rPr lang="id-ID" sz="2400" dirty="0"/>
              <a:t>Penentuan kebutuhan lebih mudah diwujudkan</a:t>
            </a:r>
            <a:r>
              <a:rPr lang="id-ID" sz="2400" dirty="0" smtClean="0"/>
              <a:t>.</a:t>
            </a:r>
            <a:endParaRPr lang="id-ID" sz="2400" dirty="0"/>
          </a:p>
        </p:txBody>
      </p:sp>
      <p:sp>
        <p:nvSpPr>
          <p:cNvPr id="11" name="Rounded Rectangle 4"/>
          <p:cNvSpPr/>
          <p:nvPr/>
        </p:nvSpPr>
        <p:spPr>
          <a:xfrm>
            <a:off x="412118" y="3663588"/>
            <a:ext cx="10334211" cy="75985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Mempersingkat waktu pengembangan produk perangkat lunak.</a:t>
            </a:r>
          </a:p>
        </p:txBody>
      </p:sp>
      <p:sp>
        <p:nvSpPr>
          <p:cNvPr id="13" name="Rounded Rectangle 4"/>
          <p:cNvSpPr/>
          <p:nvPr/>
        </p:nvSpPr>
        <p:spPr>
          <a:xfrm>
            <a:off x="412117" y="4519582"/>
            <a:ext cx="10334211" cy="75985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Adanya komunikasi yang baik antara pengembang dan pelanggan.</a:t>
            </a:r>
          </a:p>
        </p:txBody>
      </p:sp>
      <p:sp>
        <p:nvSpPr>
          <p:cNvPr id="14" name="Rounded Rectangle 4"/>
          <p:cNvSpPr/>
          <p:nvPr/>
        </p:nvSpPr>
        <p:spPr>
          <a:xfrm>
            <a:off x="412116" y="5375576"/>
            <a:ext cx="10334211" cy="75985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Lebih menghemat waktu dalam pengembangan sistem</a:t>
            </a:r>
          </a:p>
        </p:txBody>
      </p:sp>
    </p:spTree>
    <p:extLst>
      <p:ext uri="{BB962C8B-B14F-4D97-AF65-F5344CB8AC3E}">
        <p14:creationId xmlns="" xmlns:p14="http://schemas.microsoft.com/office/powerpoint/2010/main" val="102944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7" y="97046"/>
            <a:ext cx="9581883" cy="939251"/>
          </a:xfrm>
        </p:spPr>
        <p:txBody>
          <a:bodyPr>
            <a:normAutofit/>
          </a:bodyPr>
          <a:lstStyle/>
          <a:p>
            <a:pPr algn="ctr"/>
            <a:r>
              <a:rPr lang="en-US" sz="3200" b="1" dirty="0" smtClean="0">
                <a:solidFill>
                  <a:schemeClr val="bg2">
                    <a:lumMod val="25000"/>
                  </a:schemeClr>
                </a:solidFill>
                <a:latin typeface="Arial Black" panose="020B0A04020102020204" pitchFamily="34" charset="0"/>
              </a:rPr>
              <a:t>KEKURANGAN MODEL PROTOTYPE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5"/>
            <a:ext cx="10334211" cy="76075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457200" lvl="0" indent="-457200">
              <a:buFont typeface="Wingdings" panose="05000000000000000000" pitchFamily="2" charset="2"/>
              <a:buChar char="ü"/>
            </a:pPr>
            <a:r>
              <a:rPr lang="id-ID" sz="2400" dirty="0"/>
              <a:t>Proses analisis dan perancangan terlalu singkat.</a:t>
            </a:r>
          </a:p>
        </p:txBody>
      </p:sp>
      <p:sp>
        <p:nvSpPr>
          <p:cNvPr id="10" name="Rounded Rectangle 4"/>
          <p:cNvSpPr/>
          <p:nvPr/>
        </p:nvSpPr>
        <p:spPr>
          <a:xfrm>
            <a:off x="412116" y="2354125"/>
            <a:ext cx="10334211" cy="75985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Biasanya kurang fleksibel dalam mengahadapi perubahan.</a:t>
            </a:r>
          </a:p>
        </p:txBody>
      </p:sp>
      <p:sp>
        <p:nvSpPr>
          <p:cNvPr id="11" name="Rounded Rectangle 4"/>
          <p:cNvSpPr/>
          <p:nvPr/>
        </p:nvSpPr>
        <p:spPr>
          <a:xfrm>
            <a:off x="412118" y="3663587"/>
            <a:ext cx="10334211" cy="133341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Pengembang kadang-kadang membuat kompromi implementasi dengan menggunakan sistem operasi yang tidak relevan dan algoritma yang tidak efisien.</a:t>
            </a:r>
          </a:p>
        </p:txBody>
      </p:sp>
    </p:spTree>
    <p:extLst>
      <p:ext uri="{BB962C8B-B14F-4D97-AF65-F5344CB8AC3E}">
        <p14:creationId xmlns="" xmlns:p14="http://schemas.microsoft.com/office/powerpoint/2010/main" val="40080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581883" cy="772733"/>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Model </a:t>
            </a:r>
            <a:r>
              <a:rPr lang="en-US" sz="3200" b="1" dirty="0">
                <a:solidFill>
                  <a:schemeClr val="bg2">
                    <a:lumMod val="25000"/>
                  </a:schemeClr>
                </a:solidFill>
                <a:latin typeface="Arial Black" panose="020B0A04020102020204" pitchFamily="34" charset="0"/>
              </a:rPr>
              <a:t>Rapid Application Development (RAD)</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412120" y="1390015"/>
            <a:ext cx="10334211" cy="76075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457200" lvl="0" indent="-457200">
              <a:buFont typeface="Wingdings" panose="05000000000000000000" pitchFamily="2" charset="2"/>
              <a:buChar char="ü"/>
            </a:pPr>
            <a:r>
              <a:rPr lang="en-US" sz="2400" dirty="0" smtClean="0"/>
              <a:t>RAD = Rapid Application Development</a:t>
            </a:r>
            <a:endParaRPr lang="id-ID" sz="2400" dirty="0"/>
          </a:p>
        </p:txBody>
      </p:sp>
      <p:sp>
        <p:nvSpPr>
          <p:cNvPr id="10" name="Rounded Rectangle 4"/>
          <p:cNvSpPr/>
          <p:nvPr/>
        </p:nvSpPr>
        <p:spPr>
          <a:xfrm>
            <a:off x="412116" y="2354125"/>
            <a:ext cx="10334211" cy="2145686"/>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en-US" sz="2400" dirty="0" err="1" smtClean="0"/>
              <a:t>Adaptasi</a:t>
            </a:r>
            <a:r>
              <a:rPr lang="en-US" sz="2400" dirty="0" smtClean="0"/>
              <a:t> </a:t>
            </a:r>
            <a:r>
              <a:rPr lang="en-US" sz="2400" dirty="0" err="1" smtClean="0"/>
              <a:t>dari</a:t>
            </a:r>
            <a:r>
              <a:rPr lang="en-US" sz="2400" dirty="0" smtClean="0"/>
              <a:t> model  waterfall yang :</a:t>
            </a:r>
          </a:p>
          <a:p>
            <a:pPr marL="800100" lvl="1" indent="-342900">
              <a:buFont typeface="Wingdings" panose="05000000000000000000" pitchFamily="2" charset="2"/>
              <a:buChar char="Ø"/>
            </a:pPr>
            <a:r>
              <a:rPr lang="en-US" sz="2400" dirty="0"/>
              <a:t> </a:t>
            </a:r>
            <a:r>
              <a:rPr lang="en-US" sz="2400" dirty="0" err="1" smtClean="0"/>
              <a:t>menekankan</a:t>
            </a:r>
            <a:r>
              <a:rPr lang="en-US" sz="2400" dirty="0" smtClean="0"/>
              <a:t> </a:t>
            </a:r>
            <a:r>
              <a:rPr lang="en-US" sz="2400" b="1" dirty="0" err="1" smtClean="0"/>
              <a:t>siklus</a:t>
            </a:r>
            <a:r>
              <a:rPr lang="en-US" sz="2400" b="1" dirty="0" smtClean="0"/>
              <a:t> </a:t>
            </a:r>
            <a:r>
              <a:rPr lang="en-US" sz="2400" b="1" dirty="0" err="1" smtClean="0"/>
              <a:t>pengembangan</a:t>
            </a:r>
            <a:r>
              <a:rPr lang="en-US" sz="2400" b="1" dirty="0" smtClean="0"/>
              <a:t> </a:t>
            </a:r>
            <a:r>
              <a:rPr lang="en-US" sz="2400" b="1" dirty="0" err="1" smtClean="0"/>
              <a:t>perangkat</a:t>
            </a:r>
            <a:r>
              <a:rPr lang="en-US" sz="2400" b="1" dirty="0" smtClean="0"/>
              <a:t> </a:t>
            </a:r>
            <a:r>
              <a:rPr lang="en-US" sz="2400" b="1" dirty="0" err="1" smtClean="0"/>
              <a:t>lunak</a:t>
            </a:r>
            <a:r>
              <a:rPr lang="en-US" sz="2400" b="1" dirty="0" smtClean="0"/>
              <a:t> yang </a:t>
            </a:r>
            <a:r>
              <a:rPr lang="en-US" sz="2400" b="1" dirty="0" err="1" smtClean="0"/>
              <a:t>sangat</a:t>
            </a:r>
            <a:r>
              <a:rPr lang="en-US" sz="2400" b="1" dirty="0" smtClean="0"/>
              <a:t> </a:t>
            </a:r>
            <a:r>
              <a:rPr lang="en-US" sz="2400" b="1" dirty="0" err="1" smtClean="0"/>
              <a:t>pendek</a:t>
            </a:r>
            <a:r>
              <a:rPr lang="en-US" sz="2400" b="1" dirty="0" smtClean="0"/>
              <a:t>.</a:t>
            </a:r>
          </a:p>
          <a:p>
            <a:pPr marL="800100" lvl="1" indent="-342900">
              <a:buFont typeface="Wingdings" panose="05000000000000000000" pitchFamily="2" charset="2"/>
              <a:buChar char="Ø"/>
            </a:pPr>
            <a:r>
              <a:rPr lang="en-US" sz="2400" dirty="0" err="1" smtClean="0"/>
              <a:t>Menggunakan</a:t>
            </a:r>
            <a:r>
              <a:rPr lang="en-US" sz="2400" dirty="0" smtClean="0"/>
              <a:t> </a:t>
            </a:r>
            <a:r>
              <a:rPr lang="en-US" sz="2400" dirty="0" err="1" smtClean="0"/>
              <a:t>pendekatan</a:t>
            </a:r>
            <a:r>
              <a:rPr lang="en-US" sz="2400" dirty="0" smtClean="0"/>
              <a:t> </a:t>
            </a:r>
            <a:r>
              <a:rPr lang="en-US" sz="2400" b="1" dirty="0" err="1" smtClean="0"/>
              <a:t>kontruksi</a:t>
            </a:r>
            <a:r>
              <a:rPr lang="en-US" sz="2400" b="1" dirty="0" smtClean="0"/>
              <a:t> </a:t>
            </a:r>
            <a:r>
              <a:rPr lang="en-US" sz="2400" b="1" dirty="0" err="1" smtClean="0"/>
              <a:t>berbasis</a:t>
            </a:r>
            <a:r>
              <a:rPr lang="en-US" sz="2400" b="1" dirty="0" smtClean="0"/>
              <a:t> </a:t>
            </a:r>
            <a:r>
              <a:rPr lang="en-US" sz="2400" b="1" dirty="0" err="1" smtClean="0"/>
              <a:t>komponen</a:t>
            </a:r>
            <a:endParaRPr lang="id-ID" sz="2400" b="1" dirty="0"/>
          </a:p>
        </p:txBody>
      </p:sp>
      <p:sp>
        <p:nvSpPr>
          <p:cNvPr id="11" name="Rounded Rectangle 4"/>
          <p:cNvSpPr/>
          <p:nvPr/>
        </p:nvSpPr>
        <p:spPr>
          <a:xfrm>
            <a:off x="412116" y="4837941"/>
            <a:ext cx="10334211" cy="133341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en-US" sz="2400" dirty="0" err="1" smtClean="0"/>
              <a:t>Menciptakan</a:t>
            </a:r>
            <a:r>
              <a:rPr lang="en-US" sz="2400" dirty="0" smtClean="0"/>
              <a:t> </a:t>
            </a:r>
            <a:r>
              <a:rPr lang="en-US" sz="2400" dirty="0" err="1" smtClean="0"/>
              <a:t>sistem</a:t>
            </a:r>
            <a:r>
              <a:rPr lang="en-US" sz="2400" dirty="0" smtClean="0"/>
              <a:t> </a:t>
            </a:r>
            <a:r>
              <a:rPr lang="en-US" sz="2400" dirty="0" err="1" smtClean="0"/>
              <a:t>fungsional</a:t>
            </a:r>
            <a:r>
              <a:rPr lang="en-US" sz="2400" dirty="0" smtClean="0"/>
              <a:t> yang </a:t>
            </a:r>
            <a:r>
              <a:rPr lang="en-US" sz="2400" dirty="0" err="1" smtClean="0"/>
              <a:t>utuh</a:t>
            </a:r>
            <a:r>
              <a:rPr lang="en-US" sz="2400" dirty="0" smtClean="0"/>
              <a:t> </a:t>
            </a:r>
            <a:r>
              <a:rPr lang="en-US" sz="2400" dirty="0" err="1" smtClean="0"/>
              <a:t>dalam</a:t>
            </a:r>
            <a:r>
              <a:rPr lang="en-US" sz="2400" dirty="0" smtClean="0"/>
              <a:t> </a:t>
            </a:r>
            <a:r>
              <a:rPr lang="en-US" sz="2400" dirty="0" err="1" smtClean="0"/>
              <a:t>waktu</a:t>
            </a:r>
            <a:r>
              <a:rPr lang="en-US" sz="2400" dirty="0" smtClean="0"/>
              <a:t> 60-90 </a:t>
            </a:r>
            <a:r>
              <a:rPr lang="en-US" sz="2400" dirty="0" err="1" smtClean="0"/>
              <a:t>hari</a:t>
            </a:r>
            <a:r>
              <a:rPr lang="en-US" sz="2400" dirty="0" smtClean="0"/>
              <a:t>.</a:t>
            </a:r>
            <a:endParaRPr lang="id-ID" sz="2400" dirty="0"/>
          </a:p>
        </p:txBody>
      </p:sp>
    </p:spTree>
    <p:extLst>
      <p:ext uri="{BB962C8B-B14F-4D97-AF65-F5344CB8AC3E}">
        <p14:creationId xmlns="" xmlns:p14="http://schemas.microsoft.com/office/powerpoint/2010/main" val="38327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581883" cy="772733"/>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Diagram Model </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Rapid </a:t>
            </a:r>
            <a:r>
              <a:rPr lang="en-US" sz="3200" b="1" dirty="0">
                <a:solidFill>
                  <a:schemeClr val="bg2">
                    <a:lumMod val="25000"/>
                  </a:schemeClr>
                </a:solidFill>
                <a:latin typeface="Arial Black" panose="020B0A04020102020204" pitchFamily="34" charset="0"/>
              </a:rPr>
              <a:t>Application Development (RAD)</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13" name="Picture 12" descr="5"/>
          <p:cNvPicPr/>
          <p:nvPr/>
        </p:nvPicPr>
        <p:blipFill>
          <a:blip r:embed="rId2" cstate="print"/>
          <a:srcRect/>
          <a:stretch>
            <a:fillRect/>
          </a:stretch>
        </p:blipFill>
        <p:spPr bwMode="auto">
          <a:xfrm>
            <a:off x="395535" y="1124744"/>
            <a:ext cx="10350791" cy="5131677"/>
          </a:xfrm>
          <a:prstGeom prst="rect">
            <a:avLst/>
          </a:prstGeom>
          <a:noFill/>
          <a:ln w="9525">
            <a:noFill/>
            <a:miter lim="800000"/>
            <a:headEnd/>
            <a:tailEnd/>
          </a:ln>
        </p:spPr>
      </p:pic>
    </p:spTree>
    <p:extLst>
      <p:ext uri="{BB962C8B-B14F-4D97-AF65-F5344CB8AC3E}">
        <p14:creationId xmlns="" xmlns:p14="http://schemas.microsoft.com/office/powerpoint/2010/main" val="980566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Tahapan</a:t>
            </a:r>
            <a:r>
              <a:rPr lang="en-US" sz="3200" b="1" dirty="0">
                <a:solidFill>
                  <a:schemeClr val="bg2">
                    <a:lumMod val="25000"/>
                  </a:schemeClr>
                </a:solidFill>
                <a:latin typeface="Arial Black" panose="020B0A04020102020204" pitchFamily="34" charset="0"/>
              </a:rPr>
              <a:t> Proses </a:t>
            </a:r>
            <a:r>
              <a:rPr lang="en-US" sz="3200" b="1" dirty="0" err="1" smtClean="0">
                <a:solidFill>
                  <a:schemeClr val="bg2">
                    <a:lumMod val="25000"/>
                  </a:schemeClr>
                </a:solidFill>
                <a:latin typeface="Arial Black" panose="020B0A04020102020204" pitchFamily="34" charset="0"/>
              </a:rPr>
              <a:t>Pengembangan</a:t>
            </a:r>
            <a:r>
              <a:rPr lang="en-US" sz="3200" b="1" dirty="0" smtClean="0">
                <a:solidFill>
                  <a:schemeClr val="bg2">
                    <a:lumMod val="25000"/>
                  </a:schemeClr>
                </a:solidFill>
                <a:latin typeface="Arial Black" panose="020B0A04020102020204" pitchFamily="34" charset="0"/>
              </a:rPr>
              <a:t> Model RAD</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412116" y="1146220"/>
            <a:ext cx="10334211" cy="3606084"/>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en-US" sz="2800" dirty="0" err="1">
                <a:solidFill>
                  <a:srgbClr val="00B050"/>
                </a:solidFill>
              </a:rPr>
              <a:t>Bussiness</a:t>
            </a:r>
            <a:r>
              <a:rPr lang="en-US" sz="2800" dirty="0">
                <a:solidFill>
                  <a:srgbClr val="00B050"/>
                </a:solidFill>
              </a:rPr>
              <a:t> Modeling</a:t>
            </a:r>
          </a:p>
          <a:p>
            <a:pPr lvl="0"/>
            <a:r>
              <a:rPr lang="en-US" sz="2400" dirty="0" err="1"/>
              <a:t>Fase</a:t>
            </a:r>
            <a:r>
              <a:rPr lang="en-US" sz="2400" dirty="0"/>
              <a:t> </a:t>
            </a:r>
            <a:r>
              <a:rPr lang="en-US" sz="2400" dirty="0" err="1"/>
              <a:t>ini</a:t>
            </a:r>
            <a:r>
              <a:rPr lang="en-US" sz="2400" dirty="0"/>
              <a:t> </a:t>
            </a:r>
            <a:r>
              <a:rPr lang="en-US" sz="2400" dirty="0" err="1"/>
              <a:t>untuk</a:t>
            </a:r>
            <a:r>
              <a:rPr lang="en-US" sz="2400" dirty="0"/>
              <a:t> </a:t>
            </a:r>
            <a:r>
              <a:rPr lang="en-US" sz="2400" dirty="0" err="1"/>
              <a:t>mencari</a:t>
            </a:r>
            <a:r>
              <a:rPr lang="en-US" sz="2400" dirty="0"/>
              <a:t> </a:t>
            </a:r>
            <a:r>
              <a:rPr lang="en-US" sz="2400" dirty="0" err="1"/>
              <a:t>aliran</a:t>
            </a:r>
            <a:r>
              <a:rPr lang="en-US" sz="2400" dirty="0"/>
              <a:t> </a:t>
            </a:r>
            <a:r>
              <a:rPr lang="en-US" sz="2400" dirty="0" err="1"/>
              <a:t>informasi</a:t>
            </a:r>
            <a:r>
              <a:rPr lang="en-US" sz="2400" dirty="0"/>
              <a:t> yang </a:t>
            </a:r>
            <a:r>
              <a:rPr lang="en-US" sz="2400" dirty="0" err="1"/>
              <a:t>dapat</a:t>
            </a:r>
            <a:r>
              <a:rPr lang="en-US" sz="2400" dirty="0"/>
              <a:t> </a:t>
            </a:r>
            <a:r>
              <a:rPr lang="en-US" sz="2400" dirty="0" err="1"/>
              <a:t>menjawab</a:t>
            </a:r>
            <a:r>
              <a:rPr lang="en-US" sz="2400" dirty="0"/>
              <a:t> </a:t>
            </a:r>
            <a:r>
              <a:rPr lang="en-US" sz="2400" dirty="0" err="1"/>
              <a:t>pertanyaan</a:t>
            </a:r>
            <a:r>
              <a:rPr lang="en-US" sz="2400" dirty="0"/>
              <a:t> </a:t>
            </a:r>
            <a:r>
              <a:rPr lang="en-US" sz="2400" dirty="0" err="1"/>
              <a:t>berikut</a:t>
            </a:r>
            <a:r>
              <a:rPr lang="en-US" sz="2400" dirty="0"/>
              <a:t>:</a:t>
            </a:r>
          </a:p>
          <a:p>
            <a:pPr marL="457200" lvl="0" indent="-457200">
              <a:buFont typeface="+mj-lt"/>
              <a:buAutoNum type="arabicPeriod"/>
            </a:pPr>
            <a:r>
              <a:rPr lang="en-US" sz="2400" dirty="0" err="1" smtClean="0"/>
              <a:t>Informasi</a:t>
            </a:r>
            <a:r>
              <a:rPr lang="en-US" sz="2400" dirty="0" smtClean="0"/>
              <a:t> </a:t>
            </a:r>
            <a:r>
              <a:rPr lang="en-US" sz="2400" dirty="0" err="1"/>
              <a:t>apa</a:t>
            </a:r>
            <a:r>
              <a:rPr lang="en-US" sz="2400" dirty="0"/>
              <a:t> yang </a:t>
            </a:r>
            <a:r>
              <a:rPr lang="en-US" sz="2400" dirty="0" err="1" smtClean="0"/>
              <a:t>menegendalikan</a:t>
            </a:r>
            <a:r>
              <a:rPr lang="en-US" sz="2400" dirty="0" smtClean="0"/>
              <a:t> </a:t>
            </a:r>
            <a:r>
              <a:rPr lang="en-US" sz="2400" dirty="0"/>
              <a:t>proses </a:t>
            </a:r>
            <a:r>
              <a:rPr lang="en-US" sz="2400" dirty="0" err="1" smtClean="0"/>
              <a:t>bisnis</a:t>
            </a:r>
            <a:r>
              <a:rPr lang="en-US" sz="2400" dirty="0" smtClean="0"/>
              <a:t>?</a:t>
            </a:r>
          </a:p>
          <a:p>
            <a:pPr marL="457200" lvl="0" indent="-457200">
              <a:buFont typeface="+mj-lt"/>
              <a:buAutoNum type="arabicPeriod"/>
            </a:pPr>
            <a:r>
              <a:rPr lang="en-US" sz="2400" dirty="0" err="1" smtClean="0"/>
              <a:t>Informasi</a:t>
            </a:r>
            <a:r>
              <a:rPr lang="en-US" sz="2400" dirty="0" smtClean="0"/>
              <a:t> </a:t>
            </a:r>
            <a:r>
              <a:rPr lang="en-US" sz="2400" dirty="0" err="1"/>
              <a:t>apa</a:t>
            </a:r>
            <a:r>
              <a:rPr lang="en-US" sz="2400" dirty="0"/>
              <a:t> yang </a:t>
            </a:r>
            <a:r>
              <a:rPr lang="en-US" sz="2400" dirty="0" err="1" smtClean="0"/>
              <a:t>dimunculkan</a:t>
            </a:r>
            <a:r>
              <a:rPr lang="en-US" sz="2400" dirty="0" smtClean="0"/>
              <a:t>?</a:t>
            </a:r>
          </a:p>
          <a:p>
            <a:pPr marL="457200" lvl="0" indent="-457200">
              <a:buFont typeface="+mj-lt"/>
              <a:buAutoNum type="arabicPeriod"/>
            </a:pPr>
            <a:r>
              <a:rPr lang="en-US" sz="2400" dirty="0" smtClean="0"/>
              <a:t>Di </a:t>
            </a:r>
            <a:r>
              <a:rPr lang="en-US" sz="2400" dirty="0"/>
              <a:t>mana </a:t>
            </a:r>
            <a:r>
              <a:rPr lang="en-US" sz="2400" dirty="0" err="1"/>
              <a:t>informasi</a:t>
            </a:r>
            <a:r>
              <a:rPr lang="en-US" sz="2400" dirty="0"/>
              <a:t> </a:t>
            </a:r>
            <a:r>
              <a:rPr lang="en-US" sz="2400" dirty="0" err="1"/>
              <a:t>digunakan</a:t>
            </a:r>
            <a:r>
              <a:rPr lang="en-US" sz="2400" dirty="0"/>
              <a:t> </a:t>
            </a:r>
            <a:r>
              <a:rPr lang="en-US" sz="2400" dirty="0" smtClean="0"/>
              <a:t>?</a:t>
            </a:r>
          </a:p>
          <a:p>
            <a:pPr marL="457200" lvl="0" indent="-457200">
              <a:buFont typeface="+mj-lt"/>
              <a:buAutoNum type="arabicPeriod"/>
            </a:pPr>
            <a:r>
              <a:rPr lang="en-US" sz="2400" dirty="0" err="1" smtClean="0"/>
              <a:t>Siapa</a:t>
            </a:r>
            <a:r>
              <a:rPr lang="en-US" sz="2400" dirty="0" smtClean="0"/>
              <a:t> </a:t>
            </a:r>
            <a:r>
              <a:rPr lang="en-US" sz="2400" dirty="0"/>
              <a:t>yang </a:t>
            </a:r>
            <a:r>
              <a:rPr lang="en-US" sz="2400" dirty="0" err="1"/>
              <a:t>memprosenya</a:t>
            </a:r>
            <a:r>
              <a:rPr lang="en-US" sz="2400" dirty="0"/>
              <a:t> ?</a:t>
            </a:r>
          </a:p>
        </p:txBody>
      </p:sp>
    </p:spTree>
    <p:extLst>
      <p:ext uri="{BB962C8B-B14F-4D97-AF65-F5344CB8AC3E}">
        <p14:creationId xmlns="" xmlns:p14="http://schemas.microsoft.com/office/powerpoint/2010/main" val="161733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Pertanyaan</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Seputar</a:t>
            </a:r>
            <a:r>
              <a:rPr lang="en-US" sz="3200" b="1" dirty="0" smtClean="0">
                <a:solidFill>
                  <a:schemeClr val="bg2">
                    <a:lumMod val="25000"/>
                  </a:schemeClr>
                </a:solidFill>
                <a:latin typeface="Arial Black" panose="020B0A04020102020204" pitchFamily="34" charset="0"/>
              </a:rPr>
              <a:t> SDLC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4" name="Group 13"/>
          <p:cNvGrpSpPr/>
          <p:nvPr/>
        </p:nvGrpSpPr>
        <p:grpSpPr>
          <a:xfrm>
            <a:off x="985235" y="1400237"/>
            <a:ext cx="10431888" cy="1201295"/>
            <a:chOff x="0" y="1391621"/>
            <a:chExt cx="8128000" cy="1559025"/>
          </a:xfrm>
        </p:grpSpPr>
        <p:sp>
          <p:nvSpPr>
            <p:cNvPr id="15" name="Rounded Rectangle 14"/>
            <p:cNvSpPr/>
            <p:nvPr/>
          </p:nvSpPr>
          <p:spPr>
            <a:xfrm>
              <a:off x="0" y="1391621"/>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16" name="Rounded Rectangle 4"/>
            <p:cNvSpPr/>
            <p:nvPr/>
          </p:nvSpPr>
          <p:spPr>
            <a:xfrm>
              <a:off x="0" y="1467726"/>
              <a:ext cx="8051895"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800" b="1" dirty="0">
                  <a:solidFill>
                    <a:schemeClr val="tx1"/>
                  </a:solidFill>
                </a:rPr>
                <a:t>2</a:t>
              </a:r>
              <a:r>
                <a:rPr lang="en-US" sz="2800" b="1" kern="1200" dirty="0" smtClean="0">
                  <a:solidFill>
                    <a:schemeClr val="tx1"/>
                  </a:solidFill>
                </a:rPr>
                <a:t>. </a:t>
              </a:r>
              <a:r>
                <a:rPr lang="en-US" sz="2800" b="1" dirty="0" err="1" smtClean="0">
                  <a:solidFill>
                    <a:schemeClr val="tx1"/>
                  </a:solidFill>
                </a:rPr>
                <a:t>Hubungan</a:t>
              </a:r>
              <a:r>
                <a:rPr lang="en-US" sz="2800" b="1" dirty="0" smtClean="0">
                  <a:solidFill>
                    <a:schemeClr val="tx1"/>
                  </a:solidFill>
                </a:rPr>
                <a:t> </a:t>
              </a:r>
              <a:r>
                <a:rPr lang="en-US" sz="2800" b="1" dirty="0" err="1" smtClean="0">
                  <a:solidFill>
                    <a:schemeClr val="tx1"/>
                  </a:solidFill>
                </a:rPr>
                <a:t>antar</a:t>
              </a:r>
              <a:r>
                <a:rPr lang="en-US" sz="2800" b="1" dirty="0" smtClean="0">
                  <a:solidFill>
                    <a:schemeClr val="tx1"/>
                  </a:solidFill>
                </a:rPr>
                <a:t> </a:t>
              </a:r>
              <a:r>
                <a:rPr lang="en-US" sz="2800" b="1" dirty="0" err="1" smtClean="0">
                  <a:solidFill>
                    <a:schemeClr val="tx1"/>
                  </a:solidFill>
                </a:rPr>
                <a:t>aktifitas</a:t>
              </a:r>
              <a:r>
                <a:rPr lang="en-US" sz="2800" b="1" dirty="0" smtClean="0">
                  <a:solidFill>
                    <a:schemeClr val="tx1"/>
                  </a:solidFill>
                </a:rPr>
                <a:t> </a:t>
              </a:r>
              <a:r>
                <a:rPr lang="en-US" sz="2800" b="1" dirty="0" err="1" smtClean="0">
                  <a:solidFill>
                    <a:schemeClr val="tx1"/>
                  </a:solidFill>
                </a:rPr>
                <a:t>dalam</a:t>
              </a:r>
              <a:r>
                <a:rPr lang="en-US" sz="2800" b="1" dirty="0" smtClean="0">
                  <a:solidFill>
                    <a:schemeClr val="tx1"/>
                  </a:solidFill>
                </a:rPr>
                <a:t> SDLC ?</a:t>
              </a:r>
              <a:endParaRPr lang="en-US" sz="2800" b="1" kern="1200" dirty="0">
                <a:solidFill>
                  <a:schemeClr val="tx1"/>
                </a:solidFill>
              </a:endParaRPr>
            </a:p>
          </p:txBody>
        </p:sp>
      </p:grpSp>
      <p:grpSp>
        <p:nvGrpSpPr>
          <p:cNvPr id="10" name="Group 9"/>
          <p:cNvGrpSpPr/>
          <p:nvPr/>
        </p:nvGrpSpPr>
        <p:grpSpPr>
          <a:xfrm>
            <a:off x="837124" y="3473624"/>
            <a:ext cx="10431888" cy="1987018"/>
            <a:chOff x="0" y="1391621"/>
            <a:chExt cx="8128000" cy="1559025"/>
          </a:xfrm>
        </p:grpSpPr>
        <p:sp>
          <p:nvSpPr>
            <p:cNvPr id="11" name="Rounded Rectangle 10"/>
            <p:cNvSpPr/>
            <p:nvPr/>
          </p:nvSpPr>
          <p:spPr>
            <a:xfrm>
              <a:off x="0" y="1391621"/>
              <a:ext cx="8128000" cy="1559025"/>
            </a:xfrm>
            <a:prstGeom prst="roundRect">
              <a:avLst/>
            </a:prstGeom>
          </p:spPr>
          <p:style>
            <a:lnRef idx="2">
              <a:schemeClr val="accent6"/>
            </a:lnRef>
            <a:fillRef idx="1">
              <a:schemeClr val="lt1"/>
            </a:fillRef>
            <a:effectRef idx="0">
              <a:schemeClr val="accent6"/>
            </a:effectRef>
            <a:fontRef idx="minor">
              <a:schemeClr val="dk1"/>
            </a:fontRef>
          </p:style>
        </p:sp>
        <p:sp>
          <p:nvSpPr>
            <p:cNvPr id="12" name="Rounded Rectangle 4"/>
            <p:cNvSpPr/>
            <p:nvPr/>
          </p:nvSpPr>
          <p:spPr>
            <a:xfrm>
              <a:off x="0" y="1467726"/>
              <a:ext cx="8051895" cy="140681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3200" kern="1200" dirty="0" err="1" smtClean="0">
                  <a:solidFill>
                    <a:schemeClr val="tx1"/>
                  </a:solidFill>
                </a:rPr>
                <a:t>Hasil</a:t>
              </a:r>
              <a:r>
                <a:rPr lang="en-US" sz="3200" kern="1200" dirty="0" smtClean="0">
                  <a:solidFill>
                    <a:schemeClr val="tx1"/>
                  </a:solidFill>
                </a:rPr>
                <a:t> </a:t>
              </a:r>
              <a:r>
                <a:rPr lang="en-US" sz="3200" kern="1200" dirty="0" err="1" smtClean="0">
                  <a:solidFill>
                    <a:schemeClr val="tx1"/>
                  </a:solidFill>
                </a:rPr>
                <a:t>dari</a:t>
              </a:r>
              <a:r>
                <a:rPr lang="en-US" sz="3200" kern="1200" dirty="0" smtClean="0">
                  <a:solidFill>
                    <a:schemeClr val="tx1"/>
                  </a:solidFill>
                </a:rPr>
                <a:t> </a:t>
              </a:r>
              <a:r>
                <a:rPr lang="en-US" sz="3200" kern="1200" dirty="0" err="1" smtClean="0">
                  <a:solidFill>
                    <a:schemeClr val="tx1"/>
                  </a:solidFill>
                </a:rPr>
                <a:t>kegiatan</a:t>
              </a:r>
              <a:r>
                <a:rPr lang="en-US" sz="3200" kern="1200" dirty="0" smtClean="0">
                  <a:solidFill>
                    <a:schemeClr val="tx1"/>
                  </a:solidFill>
                </a:rPr>
                <a:t> </a:t>
              </a:r>
              <a:r>
                <a:rPr lang="en-US" sz="3200" kern="1200" dirty="0" err="1" smtClean="0">
                  <a:solidFill>
                    <a:schemeClr val="tx1"/>
                  </a:solidFill>
                </a:rPr>
                <a:t>sebelumnya</a:t>
              </a:r>
              <a:r>
                <a:rPr lang="en-US" sz="3200" kern="1200" dirty="0" smtClean="0">
                  <a:solidFill>
                    <a:schemeClr val="tx1"/>
                  </a:solidFill>
                </a:rPr>
                <a:t> </a:t>
              </a:r>
              <a:r>
                <a:rPr lang="en-US" sz="3200" kern="1200" dirty="0" err="1" smtClean="0">
                  <a:solidFill>
                    <a:schemeClr val="tx1"/>
                  </a:solidFill>
                </a:rPr>
                <a:t>mempunyai</a:t>
              </a:r>
              <a:r>
                <a:rPr lang="en-US" sz="3200" kern="1200" dirty="0" smtClean="0">
                  <a:solidFill>
                    <a:schemeClr val="tx1"/>
                  </a:solidFill>
                </a:rPr>
                <a:t> </a:t>
              </a:r>
              <a:r>
                <a:rPr lang="en-US" sz="3200" kern="1200" dirty="0" err="1" smtClean="0">
                  <a:solidFill>
                    <a:schemeClr val="tx1"/>
                  </a:solidFill>
                </a:rPr>
                <a:t>pengaruh</a:t>
              </a:r>
              <a:r>
                <a:rPr lang="en-US" sz="3200" kern="1200" dirty="0" smtClean="0">
                  <a:solidFill>
                    <a:schemeClr val="tx1"/>
                  </a:solidFill>
                </a:rPr>
                <a:t> </a:t>
              </a:r>
              <a:r>
                <a:rPr lang="en-US" sz="3200" kern="1200" dirty="0" err="1" smtClean="0">
                  <a:solidFill>
                    <a:schemeClr val="tx1"/>
                  </a:solidFill>
                </a:rPr>
                <a:t>sangat</a:t>
              </a:r>
              <a:r>
                <a:rPr lang="en-US" sz="3200" kern="1200" dirty="0" smtClean="0">
                  <a:solidFill>
                    <a:schemeClr val="tx1"/>
                  </a:solidFill>
                </a:rPr>
                <a:t> </a:t>
              </a:r>
              <a:r>
                <a:rPr lang="en-US" sz="3200" kern="1200" dirty="0" err="1" smtClean="0">
                  <a:solidFill>
                    <a:schemeClr val="tx1"/>
                  </a:solidFill>
                </a:rPr>
                <a:t>besar</a:t>
              </a:r>
              <a:r>
                <a:rPr lang="en-US" sz="3200" kern="1200" dirty="0" smtClean="0">
                  <a:solidFill>
                    <a:schemeClr val="tx1"/>
                  </a:solidFill>
                </a:rPr>
                <a:t> </a:t>
              </a:r>
              <a:r>
                <a:rPr lang="en-US" sz="3200" kern="1200" dirty="0" err="1" smtClean="0">
                  <a:solidFill>
                    <a:schemeClr val="tx1"/>
                  </a:solidFill>
                </a:rPr>
                <a:t>untuk</a:t>
              </a:r>
              <a:r>
                <a:rPr lang="en-US" sz="3200" kern="1200" dirty="0" smtClean="0">
                  <a:solidFill>
                    <a:schemeClr val="tx1"/>
                  </a:solidFill>
                </a:rPr>
                <a:t> proses </a:t>
              </a:r>
              <a:r>
                <a:rPr lang="en-US" sz="3200" kern="1200" dirty="0" err="1" smtClean="0">
                  <a:solidFill>
                    <a:schemeClr val="tx1"/>
                  </a:solidFill>
                </a:rPr>
                <a:t>kegiatan</a:t>
              </a:r>
              <a:r>
                <a:rPr lang="en-US" sz="3200" kern="1200" dirty="0" smtClean="0">
                  <a:solidFill>
                    <a:schemeClr val="tx1"/>
                  </a:solidFill>
                </a:rPr>
                <a:t> </a:t>
              </a:r>
              <a:r>
                <a:rPr lang="en-US" sz="3200" kern="1200" dirty="0" err="1" smtClean="0">
                  <a:solidFill>
                    <a:schemeClr val="tx1"/>
                  </a:solidFill>
                </a:rPr>
                <a:t>berikutnya</a:t>
              </a:r>
              <a:r>
                <a:rPr lang="en-US" sz="3200" kern="1200" dirty="0" smtClean="0">
                  <a:solidFill>
                    <a:schemeClr val="tx1"/>
                  </a:solidFill>
                </a:rPr>
                <a:t>.</a:t>
              </a:r>
              <a:endParaRPr lang="en-US" sz="3200" kern="1200" dirty="0">
                <a:solidFill>
                  <a:schemeClr val="tx1"/>
                </a:solidFill>
              </a:endParaRPr>
            </a:p>
          </p:txBody>
        </p:sp>
      </p:grpSp>
    </p:spTree>
    <p:extLst>
      <p:ext uri="{BB962C8B-B14F-4D97-AF65-F5344CB8AC3E}">
        <p14:creationId xmlns="" xmlns:p14="http://schemas.microsoft.com/office/powerpoint/2010/main" val="361619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Tahapan</a:t>
            </a:r>
            <a:r>
              <a:rPr lang="en-US" sz="3200" b="1" dirty="0">
                <a:solidFill>
                  <a:schemeClr val="bg2">
                    <a:lumMod val="25000"/>
                  </a:schemeClr>
                </a:solidFill>
                <a:latin typeface="Arial Black" panose="020B0A04020102020204" pitchFamily="34" charset="0"/>
              </a:rPr>
              <a:t> Proses </a:t>
            </a:r>
            <a:r>
              <a:rPr lang="en-US" sz="3200" b="1" dirty="0" err="1" smtClean="0">
                <a:solidFill>
                  <a:schemeClr val="bg2">
                    <a:lumMod val="25000"/>
                  </a:schemeClr>
                </a:solidFill>
                <a:latin typeface="Arial Black" panose="020B0A04020102020204" pitchFamily="34" charset="0"/>
              </a:rPr>
              <a:t>Pengembangan</a:t>
            </a:r>
            <a:r>
              <a:rPr lang="en-US" sz="3200" b="1" dirty="0" smtClean="0">
                <a:solidFill>
                  <a:schemeClr val="bg2">
                    <a:lumMod val="25000"/>
                  </a:schemeClr>
                </a:solidFill>
                <a:latin typeface="Arial Black" panose="020B0A04020102020204" pitchFamily="34" charset="0"/>
              </a:rPr>
              <a:t> Model RAD</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1" y="1455313"/>
            <a:ext cx="10334211" cy="233107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en-US" sz="2800" dirty="0">
                <a:solidFill>
                  <a:srgbClr val="00B050"/>
                </a:solidFill>
              </a:rPr>
              <a:t>Data Modeling</a:t>
            </a:r>
          </a:p>
          <a:p>
            <a:pPr lvl="0" algn="just"/>
            <a:r>
              <a:rPr lang="en-US" sz="2400" b="1" dirty="0" err="1">
                <a:solidFill>
                  <a:schemeClr val="tx1"/>
                </a:solidFill>
              </a:rPr>
              <a:t>Aliran</a:t>
            </a:r>
            <a:r>
              <a:rPr lang="en-US" sz="2400" b="1" dirty="0">
                <a:solidFill>
                  <a:schemeClr val="tx1"/>
                </a:solidFill>
              </a:rPr>
              <a:t> </a:t>
            </a:r>
            <a:r>
              <a:rPr lang="en-US" sz="2400" b="1" dirty="0" err="1">
                <a:solidFill>
                  <a:schemeClr val="tx1"/>
                </a:solidFill>
              </a:rPr>
              <a:t>informasi</a:t>
            </a:r>
            <a:r>
              <a:rPr lang="en-US" sz="2400" b="1" dirty="0">
                <a:solidFill>
                  <a:schemeClr val="tx1"/>
                </a:solidFill>
              </a:rPr>
              <a:t> yang </a:t>
            </a:r>
            <a:r>
              <a:rPr lang="en-US" sz="2400" b="1" dirty="0" err="1">
                <a:solidFill>
                  <a:schemeClr val="tx1"/>
                </a:solidFill>
              </a:rPr>
              <a:t>didefinisikan</a:t>
            </a:r>
            <a:r>
              <a:rPr lang="en-US" sz="2400" b="1" dirty="0">
                <a:solidFill>
                  <a:schemeClr val="tx1"/>
                </a:solidFill>
              </a:rPr>
              <a:t> </a:t>
            </a:r>
            <a:r>
              <a:rPr lang="en-US" sz="2400" b="1" dirty="0" err="1">
                <a:solidFill>
                  <a:schemeClr val="tx1"/>
                </a:solidFill>
              </a:rPr>
              <a:t>sebagai</a:t>
            </a:r>
            <a:r>
              <a:rPr lang="en-US" sz="2400" b="1" dirty="0">
                <a:solidFill>
                  <a:schemeClr val="tx1"/>
                </a:solidFill>
              </a:rPr>
              <a:t> </a:t>
            </a:r>
            <a:r>
              <a:rPr lang="en-US" sz="2400" b="1" dirty="0" err="1">
                <a:solidFill>
                  <a:schemeClr val="tx1"/>
                </a:solidFill>
              </a:rPr>
              <a:t>bagian</a:t>
            </a:r>
            <a:r>
              <a:rPr lang="en-US" sz="2400" b="1" dirty="0">
                <a:solidFill>
                  <a:schemeClr val="tx1"/>
                </a:solidFill>
              </a:rPr>
              <a:t> </a:t>
            </a:r>
            <a:r>
              <a:rPr lang="en-US" sz="2400" b="1" dirty="0" err="1">
                <a:solidFill>
                  <a:schemeClr val="tx1"/>
                </a:solidFill>
              </a:rPr>
              <a:t>dari</a:t>
            </a:r>
            <a:r>
              <a:rPr lang="en-US" sz="2400" b="1" dirty="0">
                <a:solidFill>
                  <a:schemeClr val="tx1"/>
                </a:solidFill>
              </a:rPr>
              <a:t> </a:t>
            </a:r>
            <a:r>
              <a:rPr lang="en-US" sz="2400" b="1" dirty="0" err="1">
                <a:solidFill>
                  <a:schemeClr val="tx1"/>
                </a:solidFill>
              </a:rPr>
              <a:t>fase</a:t>
            </a:r>
            <a:r>
              <a:rPr lang="en-US" sz="2400" b="1" dirty="0">
                <a:solidFill>
                  <a:schemeClr val="tx1"/>
                </a:solidFill>
              </a:rPr>
              <a:t> </a:t>
            </a:r>
            <a:r>
              <a:rPr lang="en-US" sz="2400" b="1" dirty="0" err="1">
                <a:solidFill>
                  <a:schemeClr val="tx1"/>
                </a:solidFill>
              </a:rPr>
              <a:t>bussiness</a:t>
            </a:r>
            <a:r>
              <a:rPr lang="en-US" sz="2400" b="1" dirty="0">
                <a:solidFill>
                  <a:schemeClr val="tx1"/>
                </a:solidFill>
              </a:rPr>
              <a:t> modeling </a:t>
            </a:r>
            <a:r>
              <a:rPr lang="en-US" sz="2400" b="1" dirty="0" err="1">
                <a:solidFill>
                  <a:schemeClr val="tx1"/>
                </a:solidFill>
              </a:rPr>
              <a:t>disaring</a:t>
            </a:r>
            <a:r>
              <a:rPr lang="en-US" sz="2400" b="1" dirty="0">
                <a:solidFill>
                  <a:schemeClr val="tx1"/>
                </a:solidFill>
              </a:rPr>
              <a:t> </a:t>
            </a:r>
            <a:r>
              <a:rPr lang="en-US" sz="2400" b="1" dirty="0" err="1">
                <a:solidFill>
                  <a:schemeClr val="tx1"/>
                </a:solidFill>
              </a:rPr>
              <a:t>ke</a:t>
            </a:r>
            <a:r>
              <a:rPr lang="en-US" sz="2400" b="1" dirty="0">
                <a:solidFill>
                  <a:schemeClr val="tx1"/>
                </a:solidFill>
              </a:rPr>
              <a:t> </a:t>
            </a:r>
            <a:r>
              <a:rPr lang="en-US" sz="2400" b="1" dirty="0" err="1">
                <a:solidFill>
                  <a:schemeClr val="tx1"/>
                </a:solidFill>
              </a:rPr>
              <a:t>dalam</a:t>
            </a:r>
            <a:r>
              <a:rPr lang="en-US" sz="2400" b="1" dirty="0">
                <a:solidFill>
                  <a:schemeClr val="tx1"/>
                </a:solidFill>
              </a:rPr>
              <a:t> </a:t>
            </a:r>
            <a:r>
              <a:rPr lang="en-US" sz="2400" b="1" dirty="0" err="1">
                <a:solidFill>
                  <a:schemeClr val="tx1"/>
                </a:solidFill>
              </a:rPr>
              <a:t>serangkaian</a:t>
            </a:r>
            <a:r>
              <a:rPr lang="en-US" sz="2400" b="1" dirty="0">
                <a:solidFill>
                  <a:schemeClr val="tx1"/>
                </a:solidFill>
              </a:rPr>
              <a:t> </a:t>
            </a:r>
            <a:r>
              <a:rPr lang="en-US" sz="2400" b="1" dirty="0" err="1">
                <a:solidFill>
                  <a:schemeClr val="tx1"/>
                </a:solidFill>
              </a:rPr>
              <a:t>objek</a:t>
            </a:r>
            <a:r>
              <a:rPr lang="en-US" sz="2400" b="1" dirty="0">
                <a:solidFill>
                  <a:schemeClr val="tx1"/>
                </a:solidFill>
              </a:rPr>
              <a:t> data yang </a:t>
            </a:r>
            <a:r>
              <a:rPr lang="en-US" sz="2400" b="1" dirty="0" err="1">
                <a:solidFill>
                  <a:schemeClr val="tx1"/>
                </a:solidFill>
              </a:rPr>
              <a:t>dibutuhkan</a:t>
            </a:r>
            <a:r>
              <a:rPr lang="en-US" sz="2400" b="1" dirty="0">
                <a:solidFill>
                  <a:schemeClr val="tx1"/>
                </a:solidFill>
              </a:rPr>
              <a:t> </a:t>
            </a:r>
            <a:r>
              <a:rPr lang="en-US" sz="2400" b="1" dirty="0" err="1">
                <a:solidFill>
                  <a:schemeClr val="tx1"/>
                </a:solidFill>
              </a:rPr>
              <a:t>untuk</a:t>
            </a:r>
            <a:r>
              <a:rPr lang="en-US" sz="2400" b="1" dirty="0">
                <a:solidFill>
                  <a:schemeClr val="tx1"/>
                </a:solidFill>
              </a:rPr>
              <a:t> </a:t>
            </a:r>
            <a:r>
              <a:rPr lang="en-US" sz="2400" b="1" dirty="0" err="1">
                <a:solidFill>
                  <a:schemeClr val="tx1"/>
                </a:solidFill>
              </a:rPr>
              <a:t>menopang</a:t>
            </a:r>
            <a:r>
              <a:rPr lang="en-US" sz="2400" b="1" dirty="0">
                <a:solidFill>
                  <a:schemeClr val="tx1"/>
                </a:solidFill>
              </a:rPr>
              <a:t> </a:t>
            </a:r>
            <a:r>
              <a:rPr lang="en-US" sz="2400" b="1" dirty="0" err="1">
                <a:solidFill>
                  <a:schemeClr val="tx1"/>
                </a:solidFill>
              </a:rPr>
              <a:t>bisnis</a:t>
            </a:r>
            <a:r>
              <a:rPr lang="en-US" sz="2400" b="1" dirty="0">
                <a:solidFill>
                  <a:schemeClr val="tx1"/>
                </a:solidFill>
              </a:rPr>
              <a:t> </a:t>
            </a:r>
            <a:r>
              <a:rPr lang="en-US" sz="2400" b="1" dirty="0" err="1">
                <a:solidFill>
                  <a:schemeClr val="tx1"/>
                </a:solidFill>
              </a:rPr>
              <a:t>tersebut</a:t>
            </a:r>
            <a:r>
              <a:rPr lang="en-US" sz="2400" b="1" dirty="0">
                <a:solidFill>
                  <a:schemeClr val="tx1"/>
                </a:solidFill>
              </a:rPr>
              <a:t>.</a:t>
            </a:r>
            <a:r>
              <a:rPr lang="en-US" sz="2400" dirty="0">
                <a:solidFill>
                  <a:schemeClr val="tx1"/>
                </a:solidFill>
              </a:rPr>
              <a:t> </a:t>
            </a:r>
            <a:r>
              <a:rPr lang="en-US" sz="2400" dirty="0" err="1">
                <a:solidFill>
                  <a:schemeClr val="tx1"/>
                </a:solidFill>
              </a:rPr>
              <a:t>Karakteristik</a:t>
            </a:r>
            <a:r>
              <a:rPr lang="en-US" sz="2400" dirty="0">
                <a:solidFill>
                  <a:schemeClr val="tx1"/>
                </a:solidFill>
              </a:rPr>
              <a:t> (</a:t>
            </a:r>
            <a:r>
              <a:rPr lang="en-US" sz="2400" dirty="0" err="1">
                <a:solidFill>
                  <a:schemeClr val="tx1"/>
                </a:solidFill>
              </a:rPr>
              <a:t>atribut</a:t>
            </a:r>
            <a:r>
              <a:rPr lang="en-US" sz="2400" dirty="0">
                <a:solidFill>
                  <a:schemeClr val="tx1"/>
                </a:solidFill>
              </a:rPr>
              <a:t>) </a:t>
            </a:r>
            <a:r>
              <a:rPr lang="en-US" sz="2400" dirty="0" err="1">
                <a:solidFill>
                  <a:schemeClr val="tx1"/>
                </a:solidFill>
              </a:rPr>
              <a:t>masing-masing</a:t>
            </a:r>
            <a:r>
              <a:rPr lang="en-US" sz="2400" dirty="0">
                <a:solidFill>
                  <a:schemeClr val="tx1"/>
                </a:solidFill>
              </a:rPr>
              <a:t> </a:t>
            </a:r>
            <a:r>
              <a:rPr lang="en-US" sz="2400" dirty="0" err="1">
                <a:solidFill>
                  <a:schemeClr val="tx1"/>
                </a:solidFill>
              </a:rPr>
              <a:t>objek</a:t>
            </a:r>
            <a:r>
              <a:rPr lang="en-US" sz="2400" dirty="0">
                <a:solidFill>
                  <a:schemeClr val="tx1"/>
                </a:solidFill>
              </a:rPr>
              <a:t> </a:t>
            </a:r>
            <a:r>
              <a:rPr lang="en-US" sz="2400" dirty="0" err="1">
                <a:solidFill>
                  <a:schemeClr val="tx1"/>
                </a:solidFill>
              </a:rPr>
              <a:t>diidentifikasi</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hubungan</a:t>
            </a:r>
            <a:r>
              <a:rPr lang="en-US" sz="2400" dirty="0">
                <a:solidFill>
                  <a:schemeClr val="tx1"/>
                </a:solidFill>
              </a:rPr>
              <a:t> </a:t>
            </a:r>
            <a:r>
              <a:rPr lang="en-US" sz="2400" dirty="0" err="1">
                <a:solidFill>
                  <a:schemeClr val="tx1"/>
                </a:solidFill>
              </a:rPr>
              <a:t>antar</a:t>
            </a:r>
            <a:r>
              <a:rPr lang="en-US" sz="2400" dirty="0">
                <a:solidFill>
                  <a:schemeClr val="tx1"/>
                </a:solidFill>
              </a:rPr>
              <a:t> </a:t>
            </a:r>
            <a:r>
              <a:rPr lang="en-US" sz="2400" dirty="0" err="1">
                <a:solidFill>
                  <a:schemeClr val="tx1"/>
                </a:solidFill>
              </a:rPr>
              <a:t>objek-objek</a:t>
            </a:r>
            <a:r>
              <a:rPr lang="en-US" sz="2400" dirty="0">
                <a:solidFill>
                  <a:schemeClr val="tx1"/>
                </a:solidFill>
              </a:rPr>
              <a:t> </a:t>
            </a:r>
            <a:r>
              <a:rPr lang="en-US" sz="2400" dirty="0" err="1">
                <a:solidFill>
                  <a:schemeClr val="tx1"/>
                </a:solidFill>
              </a:rPr>
              <a:t>tersebut</a:t>
            </a:r>
            <a:r>
              <a:rPr lang="en-US" sz="2400" dirty="0">
                <a:solidFill>
                  <a:schemeClr val="tx1"/>
                </a:solidFill>
              </a:rPr>
              <a:t> </a:t>
            </a:r>
            <a:r>
              <a:rPr lang="en-US" sz="2400" dirty="0" err="1">
                <a:solidFill>
                  <a:schemeClr val="tx1"/>
                </a:solidFill>
              </a:rPr>
              <a:t>didefinisikan</a:t>
            </a:r>
            <a:r>
              <a:rPr lang="en-US" sz="2400" dirty="0">
                <a:solidFill>
                  <a:schemeClr val="tx1"/>
                </a:solidFill>
              </a:rPr>
              <a:t>.</a:t>
            </a:r>
          </a:p>
        </p:txBody>
      </p:sp>
      <p:sp>
        <p:nvSpPr>
          <p:cNvPr id="10" name="Rounded Rectangle 4"/>
          <p:cNvSpPr/>
          <p:nvPr/>
        </p:nvSpPr>
        <p:spPr>
          <a:xfrm>
            <a:off x="695450" y="4003184"/>
            <a:ext cx="10334211" cy="233107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457200" indent="-457200">
              <a:buFont typeface="Wingdings" panose="05000000000000000000" pitchFamily="2" charset="2"/>
              <a:buChar char="ü"/>
            </a:pPr>
            <a:r>
              <a:rPr lang="id-ID" sz="2800" b="1" dirty="0">
                <a:solidFill>
                  <a:srgbClr val="92D050"/>
                </a:solidFill>
              </a:rPr>
              <a:t>Proses </a:t>
            </a:r>
            <a:r>
              <a:rPr lang="id-ID" sz="2800" b="1" dirty="0" smtClean="0">
                <a:solidFill>
                  <a:srgbClr val="92D050"/>
                </a:solidFill>
              </a:rPr>
              <a:t>Modeling</a:t>
            </a:r>
            <a:endParaRPr lang="en-US" sz="2800" dirty="0" smtClean="0">
              <a:solidFill>
                <a:srgbClr val="92D050"/>
              </a:solidFill>
            </a:endParaRPr>
          </a:p>
          <a:p>
            <a:pPr algn="just"/>
            <a:r>
              <a:rPr lang="id-ID" sz="2400" b="1" dirty="0"/>
              <a:t>Aliran informasi yang didefinisikan di dalam fase data modeling ditransformasikan untuk mencapai aliran informasi yang perlu bagi implementasi sebuah fungsi bisnis. </a:t>
            </a:r>
            <a:r>
              <a:rPr lang="id-ID" sz="2400" dirty="0" smtClean="0"/>
              <a:t>Gambaran </a:t>
            </a:r>
            <a:r>
              <a:rPr lang="id-ID" sz="2400" dirty="0"/>
              <a:t>pemrosesan diciptakan untuk menambah, memodifikasi, menghapus, atau mendapatkan kembali sebuah objek data.</a:t>
            </a:r>
          </a:p>
        </p:txBody>
      </p:sp>
    </p:spTree>
    <p:extLst>
      <p:ext uri="{BB962C8B-B14F-4D97-AF65-F5344CB8AC3E}">
        <p14:creationId xmlns="" xmlns:p14="http://schemas.microsoft.com/office/powerpoint/2010/main" val="14090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fontScale="90000"/>
          </a:bodyPr>
          <a:lstStyle/>
          <a:p>
            <a:pPr algn="ctr"/>
            <a:r>
              <a:rPr lang="en-US" sz="3200" b="1" dirty="0" err="1">
                <a:solidFill>
                  <a:schemeClr val="bg2">
                    <a:lumMod val="25000"/>
                  </a:schemeClr>
                </a:solidFill>
                <a:latin typeface="Arial Black" panose="020B0A04020102020204" pitchFamily="34" charset="0"/>
              </a:rPr>
              <a:t>Tahapan</a:t>
            </a:r>
            <a:r>
              <a:rPr lang="en-US" sz="3200" b="1" dirty="0">
                <a:solidFill>
                  <a:schemeClr val="bg2">
                    <a:lumMod val="25000"/>
                  </a:schemeClr>
                </a:solidFill>
                <a:latin typeface="Arial Black" panose="020B0A04020102020204" pitchFamily="34" charset="0"/>
              </a:rPr>
              <a:t> Proses </a:t>
            </a:r>
            <a:r>
              <a:rPr lang="en-US" sz="3200" b="1" dirty="0" err="1" smtClean="0">
                <a:solidFill>
                  <a:schemeClr val="bg2">
                    <a:lumMod val="25000"/>
                  </a:schemeClr>
                </a:solidFill>
                <a:latin typeface="Arial Black" panose="020B0A04020102020204" pitchFamily="34" charset="0"/>
              </a:rPr>
              <a:t>Pengembangan</a:t>
            </a:r>
            <a:r>
              <a:rPr lang="en-US" sz="3200" b="1" dirty="0" smtClean="0">
                <a:solidFill>
                  <a:schemeClr val="bg2">
                    <a:lumMod val="25000"/>
                  </a:schemeClr>
                </a:solidFill>
                <a:latin typeface="Arial Black" panose="020B0A04020102020204" pitchFamily="34" charset="0"/>
              </a:rPr>
              <a:t> Model RAD</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1" y="1455313"/>
            <a:ext cx="10334211" cy="233107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457200" indent="-457200">
              <a:buFont typeface="Wingdings" panose="05000000000000000000" pitchFamily="2" charset="2"/>
              <a:buChar char="ü"/>
            </a:pPr>
            <a:r>
              <a:rPr lang="id-ID" sz="2800" b="1" dirty="0">
                <a:solidFill>
                  <a:srgbClr val="00B050"/>
                </a:solidFill>
              </a:rPr>
              <a:t>Aplication Generation</a:t>
            </a:r>
          </a:p>
          <a:p>
            <a:pPr marL="273050" indent="3175" algn="just">
              <a:buNone/>
            </a:pPr>
            <a:r>
              <a:rPr lang="id-ID" sz="2400" dirty="0"/>
              <a:t>Selain menggunakan bahasa pemrograman generasi ketiga, RAD juga memakai komponen program yang telah ada atau menciptakan komponen yang bisa dipakai lagi. Ala-alat bantu bisa dipakai untuk memfasilitasi konstruksi perangkat lunak</a:t>
            </a:r>
          </a:p>
        </p:txBody>
      </p:sp>
      <p:sp>
        <p:nvSpPr>
          <p:cNvPr id="10" name="Rounded Rectangle 4"/>
          <p:cNvSpPr/>
          <p:nvPr/>
        </p:nvSpPr>
        <p:spPr>
          <a:xfrm>
            <a:off x="695450" y="4003185"/>
            <a:ext cx="10334211" cy="1187002"/>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457200" indent="-457200">
              <a:buFont typeface="Wingdings" panose="05000000000000000000" pitchFamily="2" charset="2"/>
              <a:buChar char="ü"/>
            </a:pPr>
            <a:r>
              <a:rPr lang="en-US" sz="2800" b="1" dirty="0" smtClean="0">
                <a:solidFill>
                  <a:srgbClr val="00B050"/>
                </a:solidFill>
              </a:rPr>
              <a:t>Testing and Turnover</a:t>
            </a:r>
          </a:p>
          <a:p>
            <a:r>
              <a:rPr lang="en-US" sz="2400" b="1" dirty="0" err="1" smtClean="0">
                <a:solidFill>
                  <a:schemeClr val="tx1"/>
                </a:solidFill>
              </a:rPr>
              <a:t>Menguji</a:t>
            </a:r>
            <a:r>
              <a:rPr lang="en-US" sz="2400" b="1" dirty="0" smtClean="0">
                <a:solidFill>
                  <a:schemeClr val="tx1"/>
                </a:solidFill>
              </a:rPr>
              <a:t> </a:t>
            </a:r>
            <a:r>
              <a:rPr lang="en-US" sz="2400" b="1" dirty="0" err="1" smtClean="0">
                <a:solidFill>
                  <a:schemeClr val="tx1"/>
                </a:solidFill>
              </a:rPr>
              <a:t>komponen</a:t>
            </a:r>
            <a:r>
              <a:rPr lang="en-US" sz="2400" b="1" dirty="0" smtClean="0">
                <a:solidFill>
                  <a:schemeClr val="tx1"/>
                </a:solidFill>
              </a:rPr>
              <a:t> </a:t>
            </a:r>
            <a:r>
              <a:rPr lang="en-US" sz="2400" b="1" dirty="0" err="1" smtClean="0">
                <a:solidFill>
                  <a:schemeClr val="tx1"/>
                </a:solidFill>
              </a:rPr>
              <a:t>baru</a:t>
            </a:r>
            <a:r>
              <a:rPr lang="en-US" sz="2400" b="1" dirty="0" smtClean="0">
                <a:solidFill>
                  <a:schemeClr val="tx1"/>
                </a:solidFill>
              </a:rPr>
              <a:t>.</a:t>
            </a:r>
            <a:endParaRPr lang="en-US" sz="2400" dirty="0" smtClean="0">
              <a:solidFill>
                <a:schemeClr val="tx1"/>
              </a:solidFill>
            </a:endParaRPr>
          </a:p>
        </p:txBody>
      </p:sp>
    </p:spTree>
    <p:extLst>
      <p:ext uri="{BB962C8B-B14F-4D97-AF65-F5344CB8AC3E}">
        <p14:creationId xmlns="" xmlns:p14="http://schemas.microsoft.com/office/powerpoint/2010/main" val="3647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a:bodyPr>
          <a:lstStyle/>
          <a:p>
            <a:pPr algn="ctr"/>
            <a:r>
              <a:rPr lang="en-US" sz="3200" b="1" dirty="0" err="1" smtClean="0">
                <a:solidFill>
                  <a:schemeClr val="bg2">
                    <a:lumMod val="25000"/>
                  </a:schemeClr>
                </a:solidFill>
                <a:latin typeface="Arial Black" panose="020B0A04020102020204" pitchFamily="34" charset="0"/>
              </a:rPr>
              <a:t>Kelebihan</a:t>
            </a:r>
            <a:r>
              <a:rPr lang="en-US" sz="3200" b="1" dirty="0" smtClean="0">
                <a:solidFill>
                  <a:schemeClr val="bg2">
                    <a:lumMod val="25000"/>
                  </a:schemeClr>
                </a:solidFill>
                <a:latin typeface="Arial Black" panose="020B0A04020102020204" pitchFamily="34" charset="0"/>
              </a:rPr>
              <a:t> Model RAD</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1" y="1455314"/>
            <a:ext cx="10334211" cy="1120462"/>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Lebih efektif dari Pengembangan Model waterfall/sequential linear dalam menghasilkan sistem yang memenuhi kebutuhan langsung dari pelanggan</a:t>
            </a:r>
          </a:p>
        </p:txBody>
      </p:sp>
      <p:sp>
        <p:nvSpPr>
          <p:cNvPr id="10" name="Rounded Rectangle 4"/>
          <p:cNvSpPr/>
          <p:nvPr/>
        </p:nvSpPr>
        <p:spPr>
          <a:xfrm>
            <a:off x="695450" y="2846235"/>
            <a:ext cx="10334211" cy="695456"/>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Cocok untuk proyek yang memerlukan waktu yang singkat.</a:t>
            </a:r>
          </a:p>
        </p:txBody>
      </p:sp>
      <p:sp>
        <p:nvSpPr>
          <p:cNvPr id="12" name="Rounded Rectangle 4"/>
          <p:cNvSpPr/>
          <p:nvPr/>
        </p:nvSpPr>
        <p:spPr>
          <a:xfrm>
            <a:off x="695450" y="3812150"/>
            <a:ext cx="10334211" cy="1777278"/>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indent="-342900" algn="just">
              <a:buFont typeface="Wingdings" panose="05000000000000000000" pitchFamily="2" charset="2"/>
              <a:buChar char="ü"/>
            </a:pPr>
            <a:r>
              <a:rPr lang="id-ID" sz="2400" dirty="0"/>
              <a:t>Model RAD mengikuti tahap pengembangan sistem seperti pada umumnya, tetapi mempunyai kemampuan untuk menggunakan kembali komponen yang ada sehingga pengembang tidak perlu membuatnya dari awal lagi sehingga waktu pengembangan menjadi lebih singkat dan efisien</a:t>
            </a:r>
          </a:p>
        </p:txBody>
      </p:sp>
    </p:spTree>
    <p:extLst>
      <p:ext uri="{BB962C8B-B14F-4D97-AF65-F5344CB8AC3E}">
        <p14:creationId xmlns="" xmlns:p14="http://schemas.microsoft.com/office/powerpoint/2010/main" val="337127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a:bodyPr>
          <a:lstStyle/>
          <a:p>
            <a:pPr algn="ctr"/>
            <a:r>
              <a:rPr lang="en-US" sz="3200" b="1" dirty="0" err="1" smtClean="0">
                <a:solidFill>
                  <a:schemeClr val="bg2">
                    <a:lumMod val="25000"/>
                  </a:schemeClr>
                </a:solidFill>
                <a:latin typeface="Arial Black" panose="020B0A04020102020204" pitchFamily="34" charset="0"/>
              </a:rPr>
              <a:t>Kekurangan</a:t>
            </a:r>
            <a:r>
              <a:rPr lang="en-US" sz="3200" b="1" dirty="0" smtClean="0">
                <a:solidFill>
                  <a:schemeClr val="bg2">
                    <a:lumMod val="25000"/>
                  </a:schemeClr>
                </a:solidFill>
                <a:latin typeface="Arial Black" panose="020B0A04020102020204" pitchFamily="34" charset="0"/>
              </a:rPr>
              <a:t> Model RAD</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1" y="1455313"/>
            <a:ext cx="10334211" cy="1558343"/>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Model RAD menuntut pengembangan dan pelanggan memiliki komitmen di dalam aktivitas rapid-fire yang diperlukan untuk melengkapi sebuah sistem, di dalam kerangka waktu yang sangat diperpendek. Jika komitmen tersebut tidak ada, proyek RAD akan gagal.</a:t>
            </a:r>
          </a:p>
        </p:txBody>
      </p:sp>
      <p:sp>
        <p:nvSpPr>
          <p:cNvPr id="10" name="Rounded Rectangle 4"/>
          <p:cNvSpPr/>
          <p:nvPr/>
        </p:nvSpPr>
        <p:spPr>
          <a:xfrm>
            <a:off x="695450" y="3181083"/>
            <a:ext cx="10334211" cy="100455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Membutuhkan Tenaga kerja yang banyak untuk menyelesaikan sebuah proyek dalam skala besar.</a:t>
            </a:r>
          </a:p>
        </p:txBody>
      </p:sp>
      <p:sp>
        <p:nvSpPr>
          <p:cNvPr id="12" name="Rounded Rectangle 4"/>
          <p:cNvSpPr/>
          <p:nvPr/>
        </p:nvSpPr>
        <p:spPr>
          <a:xfrm>
            <a:off x="695450" y="4353061"/>
            <a:ext cx="10334211" cy="100455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indent="-342900" algn="just">
              <a:buFont typeface="Wingdings" panose="05000000000000000000" pitchFamily="2" charset="2"/>
              <a:buChar char="ü"/>
            </a:pPr>
            <a:r>
              <a:rPr lang="id-ID" sz="2400" dirty="0"/>
              <a:t>Jika ada perubahan di tengah-tengah pengerjaan maka harus membuat kontrak baru antara pengembang dan pelanggan</a:t>
            </a:r>
          </a:p>
        </p:txBody>
      </p:sp>
    </p:spTree>
    <p:extLst>
      <p:ext uri="{BB962C8B-B14F-4D97-AF65-F5344CB8AC3E}">
        <p14:creationId xmlns="" xmlns:p14="http://schemas.microsoft.com/office/powerpoint/2010/main" val="336701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5"/>
            <a:ext cx="9769719" cy="705058"/>
          </a:xfrm>
        </p:spPr>
        <p:txBody>
          <a:bodyPr>
            <a:normAutofit/>
          </a:bodyPr>
          <a:lstStyle/>
          <a:p>
            <a:pPr algn="ctr"/>
            <a:r>
              <a:rPr lang="en-US" sz="3200" b="1" dirty="0">
                <a:solidFill>
                  <a:schemeClr val="bg2">
                    <a:lumMod val="25000"/>
                  </a:schemeClr>
                </a:solidFill>
                <a:latin typeface="Arial Black" panose="020B0A04020102020204" pitchFamily="34" charset="0"/>
              </a:rPr>
              <a:t>Model Evolutionary Process</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0" y="1313645"/>
            <a:ext cx="10334211" cy="90152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Model Evolutionary Development bersifat iteratif (mengandung perulangan).</a:t>
            </a:r>
          </a:p>
        </p:txBody>
      </p:sp>
      <p:grpSp>
        <p:nvGrpSpPr>
          <p:cNvPr id="13" name="Group 12"/>
          <p:cNvGrpSpPr/>
          <p:nvPr/>
        </p:nvGrpSpPr>
        <p:grpSpPr>
          <a:xfrm>
            <a:off x="3082522" y="2400348"/>
            <a:ext cx="4423761" cy="497928"/>
            <a:chOff x="1440996" y="474013"/>
            <a:chExt cx="5246006" cy="751028"/>
          </a:xfrm>
        </p:grpSpPr>
        <p:sp>
          <p:nvSpPr>
            <p:cNvPr id="26" name="Rounded Rectangle 25"/>
            <p:cNvSpPr/>
            <p:nvPr/>
          </p:nvSpPr>
          <p:spPr>
            <a:xfrm>
              <a:off x="1440996" y="474013"/>
              <a:ext cx="5246006" cy="75102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7" name="Rounded Rectangle 4"/>
            <p:cNvSpPr/>
            <p:nvPr/>
          </p:nvSpPr>
          <p:spPr>
            <a:xfrm>
              <a:off x="1462993" y="496010"/>
              <a:ext cx="5202012" cy="707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Model Evolutionary Process</a:t>
              </a:r>
              <a:endParaRPr lang="en-US" sz="1800" kern="1200" dirty="0"/>
            </a:p>
          </p:txBody>
        </p:sp>
      </p:grpSp>
      <p:grpSp>
        <p:nvGrpSpPr>
          <p:cNvPr id="14" name="Group 13"/>
          <p:cNvGrpSpPr/>
          <p:nvPr/>
        </p:nvGrpSpPr>
        <p:grpSpPr>
          <a:xfrm>
            <a:off x="6610458" y="2936384"/>
            <a:ext cx="348581" cy="1825691"/>
            <a:chOff x="4980356" y="1204882"/>
            <a:chExt cx="413371" cy="2753701"/>
          </a:xfrm>
        </p:grpSpPr>
        <p:sp>
          <p:nvSpPr>
            <p:cNvPr id="24" name="Left-Right Arrow 23"/>
            <p:cNvSpPr/>
            <p:nvPr/>
          </p:nvSpPr>
          <p:spPr>
            <a:xfrm rot="14550382" flipV="1">
              <a:off x="3810191" y="2375047"/>
              <a:ext cx="2753701" cy="413371"/>
            </a:xfrm>
            <a:prstGeom prst="lef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sp>
          <p:nvSpPr>
            <p:cNvPr id="25" name="Left-Right Arrow 6"/>
            <p:cNvSpPr/>
            <p:nvPr/>
          </p:nvSpPr>
          <p:spPr>
            <a:xfrm rot="3750382">
              <a:off x="3934202" y="2457721"/>
              <a:ext cx="2505679" cy="2480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15" name="Group 14"/>
          <p:cNvGrpSpPr/>
          <p:nvPr/>
        </p:nvGrpSpPr>
        <p:grpSpPr>
          <a:xfrm>
            <a:off x="6049303" y="4605017"/>
            <a:ext cx="3378411" cy="720172"/>
            <a:chOff x="4977704" y="4453576"/>
            <a:chExt cx="2805906" cy="817037"/>
          </a:xfrm>
        </p:grpSpPr>
        <p:sp>
          <p:nvSpPr>
            <p:cNvPr id="22" name="Rounded Rectangle 21"/>
            <p:cNvSpPr/>
            <p:nvPr/>
          </p:nvSpPr>
          <p:spPr>
            <a:xfrm>
              <a:off x="4977704" y="4453576"/>
              <a:ext cx="2805906" cy="817037"/>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3" name="Rounded Rectangle 8"/>
            <p:cNvSpPr/>
            <p:nvPr/>
          </p:nvSpPr>
          <p:spPr>
            <a:xfrm>
              <a:off x="5001634" y="4477507"/>
              <a:ext cx="2758046" cy="7691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Model Spiral</a:t>
              </a:r>
              <a:endParaRPr lang="en-US" sz="1800" kern="1200" dirty="0"/>
            </a:p>
          </p:txBody>
        </p:sp>
      </p:grpSp>
      <p:grpSp>
        <p:nvGrpSpPr>
          <p:cNvPr id="17" name="Group 16"/>
          <p:cNvGrpSpPr/>
          <p:nvPr/>
        </p:nvGrpSpPr>
        <p:grpSpPr>
          <a:xfrm>
            <a:off x="3816913" y="2883692"/>
            <a:ext cx="331396" cy="1730423"/>
            <a:chOff x="2197037" y="1275130"/>
            <a:chExt cx="392993" cy="2610008"/>
          </a:xfrm>
        </p:grpSpPr>
        <p:sp>
          <p:nvSpPr>
            <p:cNvPr id="18" name="Left-Right Arrow 17"/>
            <p:cNvSpPr/>
            <p:nvPr/>
          </p:nvSpPr>
          <p:spPr>
            <a:xfrm rot="18000000">
              <a:off x="1088530" y="2383637"/>
              <a:ext cx="2610008" cy="392993"/>
            </a:xfrm>
            <a:prstGeom prst="lef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sp>
          <p:nvSpPr>
            <p:cNvPr id="19" name="Left-Right Arrow 12"/>
            <p:cNvSpPr/>
            <p:nvPr/>
          </p:nvSpPr>
          <p:spPr>
            <a:xfrm rot="18000000">
              <a:off x="1206428" y="2462236"/>
              <a:ext cx="2374212" cy="235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28" name="Group 27"/>
          <p:cNvGrpSpPr/>
          <p:nvPr/>
        </p:nvGrpSpPr>
        <p:grpSpPr>
          <a:xfrm>
            <a:off x="1717301" y="4583923"/>
            <a:ext cx="3378411" cy="720172"/>
            <a:chOff x="4977704" y="4453576"/>
            <a:chExt cx="2805906" cy="817037"/>
          </a:xfrm>
        </p:grpSpPr>
        <p:sp>
          <p:nvSpPr>
            <p:cNvPr id="29" name="Rounded Rectangle 28"/>
            <p:cNvSpPr/>
            <p:nvPr/>
          </p:nvSpPr>
          <p:spPr>
            <a:xfrm>
              <a:off x="4977704" y="4453576"/>
              <a:ext cx="2805906" cy="817037"/>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 name="Rounded Rectangle 8"/>
            <p:cNvSpPr/>
            <p:nvPr/>
          </p:nvSpPr>
          <p:spPr>
            <a:xfrm>
              <a:off x="5001634" y="4477507"/>
              <a:ext cx="2758046" cy="7691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Model Incremental</a:t>
              </a:r>
              <a:endParaRPr lang="en-US" sz="1800" kern="1200" dirty="0"/>
            </a:p>
          </p:txBody>
        </p:sp>
      </p:grpSp>
    </p:spTree>
    <p:extLst>
      <p:ext uri="{BB962C8B-B14F-4D97-AF65-F5344CB8AC3E}">
        <p14:creationId xmlns="" xmlns:p14="http://schemas.microsoft.com/office/powerpoint/2010/main" val="7887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par>
                                <p:cTn id="22" presetID="16" presetClass="entr" presetSubtype="21"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arn(inVertical)">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5"/>
            <a:ext cx="9769719" cy="705058"/>
          </a:xfrm>
        </p:spPr>
        <p:txBody>
          <a:bodyPr>
            <a:normAutofit/>
          </a:bodyPr>
          <a:lstStyle/>
          <a:p>
            <a:pPr algn="ctr"/>
            <a:r>
              <a:rPr lang="en-US" sz="3200" b="1" dirty="0">
                <a:solidFill>
                  <a:schemeClr val="bg2">
                    <a:lumMod val="25000"/>
                  </a:schemeClr>
                </a:solidFill>
                <a:latin typeface="Arial Black" panose="020B0A04020102020204" pitchFamily="34" charset="0"/>
              </a:rPr>
              <a:t>Model </a:t>
            </a:r>
            <a:r>
              <a:rPr lang="en-US" sz="3200" b="1" dirty="0" smtClean="0">
                <a:solidFill>
                  <a:schemeClr val="bg2">
                    <a:lumMod val="25000"/>
                  </a:schemeClr>
                </a:solidFill>
                <a:latin typeface="Arial Black" panose="020B0A04020102020204" pitchFamily="34" charset="0"/>
              </a:rPr>
              <a:t>Incremental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0" y="1313645"/>
            <a:ext cx="10334211" cy="158410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Model Incremental merupakan hasil kombinasi elemen-elemen dari model waterfall yang diaplikasikan secara berulang, atau bisa disebut gabungan dari Model linear sekuensial (waterfall) dengan Model Prototype.</a:t>
            </a:r>
          </a:p>
        </p:txBody>
      </p:sp>
    </p:spTree>
    <p:extLst>
      <p:ext uri="{BB962C8B-B14F-4D97-AF65-F5344CB8AC3E}">
        <p14:creationId xmlns="" xmlns:p14="http://schemas.microsoft.com/office/powerpoint/2010/main" val="189394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5"/>
            <a:ext cx="9769719" cy="705058"/>
          </a:xfrm>
        </p:spPr>
        <p:txBody>
          <a:bodyPr>
            <a:normAutofit/>
          </a:bodyPr>
          <a:lstStyle/>
          <a:p>
            <a:pPr algn="ctr"/>
            <a:r>
              <a:rPr lang="en-US" sz="3200" b="1" dirty="0" smtClean="0">
                <a:solidFill>
                  <a:schemeClr val="bg2">
                    <a:lumMod val="25000"/>
                  </a:schemeClr>
                </a:solidFill>
                <a:latin typeface="Arial Black" panose="020B0A04020102020204" pitchFamily="34" charset="0"/>
              </a:rPr>
              <a:t>Diagram Model Incremental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10" name="Picture 9" descr="6"/>
          <p:cNvPicPr/>
          <p:nvPr/>
        </p:nvPicPr>
        <p:blipFill>
          <a:blip r:embed="rId2" cstate="print"/>
          <a:srcRect/>
          <a:stretch>
            <a:fillRect/>
          </a:stretch>
        </p:blipFill>
        <p:spPr bwMode="auto">
          <a:xfrm>
            <a:off x="1387209" y="1042206"/>
            <a:ext cx="8424936" cy="5661248"/>
          </a:xfrm>
          <a:prstGeom prst="rect">
            <a:avLst/>
          </a:prstGeom>
          <a:noFill/>
          <a:ln w="9525">
            <a:noFill/>
            <a:miter lim="800000"/>
            <a:headEnd/>
            <a:tailEnd/>
          </a:ln>
        </p:spPr>
      </p:pic>
    </p:spTree>
    <p:extLst>
      <p:ext uri="{BB962C8B-B14F-4D97-AF65-F5344CB8AC3E}">
        <p14:creationId xmlns="" xmlns:p14="http://schemas.microsoft.com/office/powerpoint/2010/main" val="4242337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a:bodyPr>
          <a:lstStyle/>
          <a:p>
            <a:pPr algn="ctr"/>
            <a:r>
              <a:rPr lang="en-US" sz="3200" b="1" dirty="0" err="1" smtClean="0">
                <a:solidFill>
                  <a:schemeClr val="bg2">
                    <a:lumMod val="25000"/>
                  </a:schemeClr>
                </a:solidFill>
                <a:latin typeface="Arial Black" panose="020B0A04020102020204" pitchFamily="34" charset="0"/>
              </a:rPr>
              <a:t>Kelebihan</a:t>
            </a:r>
            <a:r>
              <a:rPr lang="en-US" sz="3200" b="1" dirty="0" smtClean="0">
                <a:solidFill>
                  <a:schemeClr val="bg2">
                    <a:lumMod val="25000"/>
                  </a:schemeClr>
                </a:solidFill>
                <a:latin typeface="Arial Black" panose="020B0A04020102020204" pitchFamily="34" charset="0"/>
              </a:rPr>
              <a:t> Model Incremental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1" y="1455314"/>
            <a:ext cx="10334211" cy="50227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Personil bekerja optimal.</a:t>
            </a:r>
          </a:p>
        </p:txBody>
      </p:sp>
      <p:sp>
        <p:nvSpPr>
          <p:cNvPr id="10" name="Rounded Rectangle 4"/>
          <p:cNvSpPr/>
          <p:nvPr/>
        </p:nvSpPr>
        <p:spPr>
          <a:xfrm>
            <a:off x="695450" y="2034866"/>
            <a:ext cx="10334211" cy="112045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Mampu mengakomodasi perubahan secara fleksibel, dengan waktu yang relatif singkat dan tidak dibutuhkan anggota/tim kerja yang banyak untuk menjalankannya.</a:t>
            </a:r>
          </a:p>
        </p:txBody>
      </p:sp>
      <p:sp>
        <p:nvSpPr>
          <p:cNvPr id="12" name="Rounded Rectangle 4"/>
          <p:cNvSpPr/>
          <p:nvPr/>
        </p:nvSpPr>
        <p:spPr>
          <a:xfrm>
            <a:off x="695450" y="3284121"/>
            <a:ext cx="10334211" cy="1081818"/>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dirty="0"/>
              <a:t>Pihak konsumen dapat langsung menggunakan dahulu bagian-bagian yang telah selesai dibangun. Contohnya pemasukan data karyawan.</a:t>
            </a:r>
          </a:p>
        </p:txBody>
      </p:sp>
      <p:sp>
        <p:nvSpPr>
          <p:cNvPr id="13" name="Rounded Rectangle 4"/>
          <p:cNvSpPr/>
          <p:nvPr/>
        </p:nvSpPr>
        <p:spPr>
          <a:xfrm>
            <a:off x="695449" y="4507609"/>
            <a:ext cx="10334211" cy="759850"/>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indent="-342900">
              <a:buFont typeface="Wingdings" panose="05000000000000000000" pitchFamily="2" charset="2"/>
              <a:buChar char="ü"/>
            </a:pPr>
            <a:r>
              <a:rPr lang="id-ID" sz="2400" dirty="0"/>
              <a:t>Memaksimalkan pengembalian modal investasi konsumen.</a:t>
            </a:r>
          </a:p>
        </p:txBody>
      </p:sp>
    </p:spTree>
    <p:extLst>
      <p:ext uri="{BB962C8B-B14F-4D97-AF65-F5344CB8AC3E}">
        <p14:creationId xmlns="" xmlns:p14="http://schemas.microsoft.com/office/powerpoint/2010/main" val="101438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a:bodyPr>
          <a:lstStyle/>
          <a:p>
            <a:pPr algn="ctr"/>
            <a:r>
              <a:rPr lang="en-US" sz="3200" b="1" dirty="0" err="1" smtClean="0">
                <a:solidFill>
                  <a:schemeClr val="bg2">
                    <a:lumMod val="25000"/>
                  </a:schemeClr>
                </a:solidFill>
                <a:latin typeface="Arial Black" panose="020B0A04020102020204" pitchFamily="34" charset="0"/>
              </a:rPr>
              <a:t>Kekurangan</a:t>
            </a:r>
            <a:r>
              <a:rPr lang="en-US" sz="3200" b="1" dirty="0" smtClean="0">
                <a:solidFill>
                  <a:schemeClr val="bg2">
                    <a:lumMod val="25000"/>
                  </a:schemeClr>
                </a:solidFill>
                <a:latin typeface="Arial Black" panose="020B0A04020102020204" pitchFamily="34" charset="0"/>
              </a:rPr>
              <a:t> Model Incremental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49" y="1481072"/>
            <a:ext cx="10334211" cy="50227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buFont typeface="Wingdings" panose="05000000000000000000" pitchFamily="2" charset="2"/>
              <a:buChar char="ü"/>
            </a:pPr>
            <a:r>
              <a:rPr lang="id-ID" sz="2400" dirty="0"/>
              <a:t>Tidak cocok untuk proyek berukuran besar (lebih dari 200.000 baris coding).</a:t>
            </a:r>
          </a:p>
        </p:txBody>
      </p:sp>
      <p:sp>
        <p:nvSpPr>
          <p:cNvPr id="10" name="Rounded Rectangle 4"/>
          <p:cNvSpPr/>
          <p:nvPr/>
        </p:nvSpPr>
        <p:spPr>
          <a:xfrm>
            <a:off x="695450" y="2292443"/>
            <a:ext cx="10334211" cy="112045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indent="-342900" algn="just">
              <a:buFont typeface="Wingdings" panose="05000000000000000000" pitchFamily="2" charset="2"/>
              <a:buChar char="ü"/>
            </a:pPr>
            <a:r>
              <a:rPr lang="id-ID" sz="2400" dirty="0"/>
              <a:t>Sulit untuk memetakan kebutuhan pemakai ke dalam rencana spesifikasi tiap-tiap hasil dari increament</a:t>
            </a:r>
          </a:p>
        </p:txBody>
      </p:sp>
    </p:spTree>
    <p:extLst>
      <p:ext uri="{BB962C8B-B14F-4D97-AF65-F5344CB8AC3E}">
        <p14:creationId xmlns="" xmlns:p14="http://schemas.microsoft.com/office/powerpoint/2010/main" val="223961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5"/>
            <a:ext cx="9769719" cy="705058"/>
          </a:xfrm>
        </p:spPr>
        <p:txBody>
          <a:bodyPr>
            <a:normAutofit/>
          </a:bodyPr>
          <a:lstStyle/>
          <a:p>
            <a:pPr algn="ctr"/>
            <a:r>
              <a:rPr lang="en-US" sz="3200" b="1" dirty="0" smtClean="0">
                <a:solidFill>
                  <a:schemeClr val="bg2">
                    <a:lumMod val="25000"/>
                  </a:schemeClr>
                </a:solidFill>
                <a:latin typeface="Arial Black" panose="020B0A04020102020204" pitchFamily="34" charset="0"/>
              </a:rPr>
              <a:t>Model Spiral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50" y="1313645"/>
            <a:ext cx="10334211" cy="102048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en-US" sz="2400" dirty="0" err="1" smtClean="0"/>
              <a:t>Menggabungkan</a:t>
            </a:r>
            <a:r>
              <a:rPr lang="en-US" sz="2400" dirty="0" smtClean="0"/>
              <a:t> </a:t>
            </a:r>
            <a:r>
              <a:rPr lang="en-US" sz="2400" dirty="0" err="1" smtClean="0"/>
              <a:t>keunggulan</a:t>
            </a:r>
            <a:r>
              <a:rPr lang="en-US" sz="2400" dirty="0" smtClean="0"/>
              <a:t> </a:t>
            </a:r>
            <a:r>
              <a:rPr lang="en-US" sz="2400" b="1" dirty="0" smtClean="0"/>
              <a:t>prototyping</a:t>
            </a:r>
            <a:r>
              <a:rPr lang="en-US" sz="2400" dirty="0" smtClean="0"/>
              <a:t> </a:t>
            </a:r>
            <a:r>
              <a:rPr lang="en-US" sz="2400" dirty="0" err="1" smtClean="0"/>
              <a:t>dan</a:t>
            </a:r>
            <a:r>
              <a:rPr lang="en-US" sz="2400" dirty="0" smtClean="0"/>
              <a:t> </a:t>
            </a:r>
            <a:r>
              <a:rPr lang="en-US" sz="2400" b="1" dirty="0" smtClean="0"/>
              <a:t>Waterfall</a:t>
            </a:r>
            <a:endParaRPr lang="id-ID" sz="2400" b="1" dirty="0"/>
          </a:p>
        </p:txBody>
      </p:sp>
      <p:sp>
        <p:nvSpPr>
          <p:cNvPr id="10" name="Rounded Rectangle 4"/>
          <p:cNvSpPr/>
          <p:nvPr/>
        </p:nvSpPr>
        <p:spPr>
          <a:xfrm>
            <a:off x="695450" y="2738794"/>
            <a:ext cx="10334211" cy="1020481"/>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en-US" sz="2400" dirty="0" err="1" smtClean="0"/>
              <a:t>Memungkinkan</a:t>
            </a:r>
            <a:r>
              <a:rPr lang="en-US" sz="2400" dirty="0" smtClean="0"/>
              <a:t> </a:t>
            </a:r>
            <a:r>
              <a:rPr lang="en-US" sz="2400" dirty="0" err="1" smtClean="0"/>
              <a:t>dikembangkannya</a:t>
            </a:r>
            <a:r>
              <a:rPr lang="en-US" sz="2400" dirty="0" smtClean="0"/>
              <a:t> </a:t>
            </a:r>
            <a:r>
              <a:rPr lang="en-US" sz="2400" dirty="0" err="1" smtClean="0"/>
              <a:t>perangkat</a:t>
            </a:r>
            <a:r>
              <a:rPr lang="en-US" sz="2400" dirty="0" smtClean="0"/>
              <a:t> </a:t>
            </a:r>
            <a:r>
              <a:rPr lang="en-US" sz="2400" dirty="0" err="1" smtClean="0"/>
              <a:t>lunak</a:t>
            </a:r>
            <a:r>
              <a:rPr lang="en-US" sz="2400" dirty="0" smtClean="0"/>
              <a:t> </a:t>
            </a:r>
            <a:r>
              <a:rPr lang="en-US" sz="2400" dirty="0" err="1" smtClean="0"/>
              <a:t>secara</a:t>
            </a:r>
            <a:r>
              <a:rPr lang="en-US" sz="2400" dirty="0" smtClean="0"/>
              <a:t> </a:t>
            </a:r>
            <a:r>
              <a:rPr lang="en-US" sz="2400" b="1" dirty="0" err="1" smtClean="0"/>
              <a:t>bertahap</a:t>
            </a:r>
            <a:r>
              <a:rPr lang="en-US" sz="2400" dirty="0" smtClean="0"/>
              <a:t> </a:t>
            </a:r>
            <a:r>
              <a:rPr lang="en-US" sz="2400" dirty="0" err="1" smtClean="0"/>
              <a:t>dan</a:t>
            </a:r>
            <a:r>
              <a:rPr lang="en-US" sz="2400" dirty="0" smtClean="0"/>
              <a:t> </a:t>
            </a:r>
            <a:r>
              <a:rPr lang="en-US" sz="2400" b="1" dirty="0" err="1" smtClean="0"/>
              <a:t>cepat</a:t>
            </a:r>
            <a:r>
              <a:rPr lang="en-US" sz="2400" dirty="0" smtClean="0"/>
              <a:t>.</a:t>
            </a:r>
            <a:endParaRPr lang="id-ID" sz="2400" b="1" dirty="0"/>
          </a:p>
        </p:txBody>
      </p:sp>
    </p:spTree>
    <p:extLst>
      <p:ext uri="{BB962C8B-B14F-4D97-AF65-F5344CB8AC3E}">
        <p14:creationId xmlns="" xmlns:p14="http://schemas.microsoft.com/office/powerpoint/2010/main" val="24362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Pertanyaan</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Seputar</a:t>
            </a:r>
            <a:r>
              <a:rPr lang="en-US" sz="3200" b="1" dirty="0" smtClean="0">
                <a:solidFill>
                  <a:schemeClr val="bg2">
                    <a:lumMod val="25000"/>
                  </a:schemeClr>
                </a:solidFill>
                <a:latin typeface="Arial Black" panose="020B0A04020102020204" pitchFamily="34" charset="0"/>
              </a:rPr>
              <a:t> SDLC</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4" name="Group 13"/>
          <p:cNvGrpSpPr/>
          <p:nvPr/>
        </p:nvGrpSpPr>
        <p:grpSpPr>
          <a:xfrm>
            <a:off x="985235" y="1400237"/>
            <a:ext cx="10431888" cy="1201295"/>
            <a:chOff x="0" y="1391621"/>
            <a:chExt cx="8128000" cy="1559025"/>
          </a:xfrm>
        </p:grpSpPr>
        <p:sp>
          <p:nvSpPr>
            <p:cNvPr id="15" name="Rounded Rectangle 14"/>
            <p:cNvSpPr/>
            <p:nvPr/>
          </p:nvSpPr>
          <p:spPr>
            <a:xfrm>
              <a:off x="0" y="1391621"/>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16" name="Rounded Rectangle 4"/>
            <p:cNvSpPr/>
            <p:nvPr/>
          </p:nvSpPr>
          <p:spPr>
            <a:xfrm>
              <a:off x="0" y="1467726"/>
              <a:ext cx="8051895"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2800" dirty="0" smtClean="0">
                  <a:solidFill>
                    <a:schemeClr val="tx1"/>
                  </a:solidFill>
                </a:rPr>
                <a:t>3</a:t>
              </a:r>
              <a:r>
                <a:rPr lang="en-US" sz="2800" kern="1200" dirty="0" smtClean="0">
                  <a:solidFill>
                    <a:schemeClr val="tx1"/>
                  </a:solidFill>
                </a:rPr>
                <a:t>. </a:t>
              </a:r>
              <a:r>
                <a:rPr lang="en-US" sz="2800" b="1" dirty="0" err="1" smtClean="0">
                  <a:solidFill>
                    <a:schemeClr val="tx1"/>
                  </a:solidFill>
                </a:rPr>
                <a:t>Bagaimana</a:t>
              </a:r>
              <a:r>
                <a:rPr lang="en-US" sz="2800" b="1" dirty="0" smtClean="0">
                  <a:solidFill>
                    <a:schemeClr val="tx1"/>
                  </a:solidFill>
                </a:rPr>
                <a:t> </a:t>
              </a:r>
              <a:r>
                <a:rPr lang="en-US" sz="2800" b="1" dirty="0" err="1" smtClean="0">
                  <a:solidFill>
                    <a:schemeClr val="tx1"/>
                  </a:solidFill>
                </a:rPr>
                <a:t>cara</a:t>
              </a:r>
              <a:r>
                <a:rPr lang="en-US" sz="2800" b="1" dirty="0" smtClean="0">
                  <a:solidFill>
                    <a:schemeClr val="tx1"/>
                  </a:solidFill>
                </a:rPr>
                <a:t> </a:t>
              </a:r>
              <a:r>
                <a:rPr lang="en-US" sz="2800" b="1" dirty="0" err="1" smtClean="0">
                  <a:solidFill>
                    <a:schemeClr val="tx1"/>
                  </a:solidFill>
                </a:rPr>
                <a:t>menjadwalkan</a:t>
              </a:r>
              <a:r>
                <a:rPr lang="en-US" sz="2800" b="1" dirty="0" smtClean="0">
                  <a:solidFill>
                    <a:schemeClr val="tx1"/>
                  </a:solidFill>
                </a:rPr>
                <a:t> </a:t>
              </a:r>
              <a:r>
                <a:rPr lang="en-US" sz="2800" b="1" dirty="0" err="1" smtClean="0">
                  <a:solidFill>
                    <a:schemeClr val="tx1"/>
                  </a:solidFill>
                </a:rPr>
                <a:t>kegiatan</a:t>
              </a:r>
              <a:r>
                <a:rPr lang="en-US" sz="2800" b="1" dirty="0" smtClean="0">
                  <a:solidFill>
                    <a:schemeClr val="tx1"/>
                  </a:solidFill>
                </a:rPr>
                <a:t> </a:t>
              </a:r>
              <a:r>
                <a:rPr lang="en-US" sz="2800" b="1" dirty="0" err="1" smtClean="0">
                  <a:solidFill>
                    <a:schemeClr val="tx1"/>
                  </a:solidFill>
                </a:rPr>
                <a:t>pada</a:t>
              </a:r>
              <a:r>
                <a:rPr lang="en-US" sz="2800" dirty="0" smtClean="0">
                  <a:solidFill>
                    <a:schemeClr val="tx1"/>
                  </a:solidFill>
                </a:rPr>
                <a:t> </a:t>
              </a:r>
              <a:r>
                <a:rPr lang="en-US" sz="2800" b="1" dirty="0" smtClean="0">
                  <a:solidFill>
                    <a:schemeClr val="tx1"/>
                  </a:solidFill>
                </a:rPr>
                <a:t>SDLC </a:t>
              </a:r>
              <a:r>
                <a:rPr lang="en-US" sz="2800" dirty="0" smtClean="0">
                  <a:solidFill>
                    <a:schemeClr val="tx1"/>
                  </a:solidFill>
                </a:rPr>
                <a:t>?</a:t>
              </a:r>
              <a:endParaRPr lang="en-US" sz="2800" kern="1200" dirty="0">
                <a:solidFill>
                  <a:schemeClr val="tx1"/>
                </a:solidFill>
              </a:endParaRPr>
            </a:p>
          </p:txBody>
        </p:sp>
      </p:grpSp>
      <p:grpSp>
        <p:nvGrpSpPr>
          <p:cNvPr id="10" name="Group 9"/>
          <p:cNvGrpSpPr/>
          <p:nvPr/>
        </p:nvGrpSpPr>
        <p:grpSpPr>
          <a:xfrm>
            <a:off x="837124" y="3473624"/>
            <a:ext cx="10431888" cy="1987018"/>
            <a:chOff x="0" y="1391621"/>
            <a:chExt cx="8128000" cy="1559025"/>
          </a:xfrm>
        </p:grpSpPr>
        <p:sp>
          <p:nvSpPr>
            <p:cNvPr id="11" name="Rounded Rectangle 10"/>
            <p:cNvSpPr/>
            <p:nvPr/>
          </p:nvSpPr>
          <p:spPr>
            <a:xfrm>
              <a:off x="0" y="1391621"/>
              <a:ext cx="8128000" cy="1559025"/>
            </a:xfrm>
            <a:prstGeom prst="roundRect">
              <a:avLst/>
            </a:prstGeom>
          </p:spPr>
          <p:style>
            <a:lnRef idx="2">
              <a:schemeClr val="accent6"/>
            </a:lnRef>
            <a:fillRef idx="1">
              <a:schemeClr val="lt1"/>
            </a:fillRef>
            <a:effectRef idx="0">
              <a:schemeClr val="accent6"/>
            </a:effectRef>
            <a:fontRef idx="minor">
              <a:schemeClr val="dk1"/>
            </a:fontRef>
          </p:style>
        </p:sp>
        <p:sp>
          <p:nvSpPr>
            <p:cNvPr id="12" name="Rounded Rectangle 4"/>
            <p:cNvSpPr/>
            <p:nvPr/>
          </p:nvSpPr>
          <p:spPr>
            <a:xfrm>
              <a:off x="0" y="1467726"/>
              <a:ext cx="8051895" cy="1406815"/>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3200" kern="1200" dirty="0" err="1" smtClean="0">
                  <a:solidFill>
                    <a:schemeClr val="tx1"/>
                  </a:solidFill>
                </a:rPr>
                <a:t>Penjadwalan</a:t>
              </a:r>
              <a:r>
                <a:rPr lang="en-US" sz="3200" kern="1200" dirty="0" smtClean="0">
                  <a:solidFill>
                    <a:schemeClr val="tx1"/>
                  </a:solidFill>
                </a:rPr>
                <a:t> </a:t>
              </a:r>
              <a:r>
                <a:rPr lang="en-US" sz="3200" kern="1200" dirty="0" err="1" smtClean="0">
                  <a:solidFill>
                    <a:schemeClr val="tx1"/>
                  </a:solidFill>
                </a:rPr>
                <a:t>kegiatan</a:t>
              </a:r>
              <a:r>
                <a:rPr lang="en-US" sz="3200" kern="1200" dirty="0" smtClean="0">
                  <a:solidFill>
                    <a:schemeClr val="tx1"/>
                  </a:solidFill>
                </a:rPr>
                <a:t> </a:t>
              </a:r>
              <a:r>
                <a:rPr lang="en-US" sz="3200" b="1" kern="1200" dirty="0" smtClean="0">
                  <a:solidFill>
                    <a:schemeClr val="tx1"/>
                  </a:solidFill>
                </a:rPr>
                <a:t>SDLC </a:t>
              </a:r>
              <a:r>
                <a:rPr lang="en-US" sz="3200" kern="1200" dirty="0" err="1" smtClean="0">
                  <a:solidFill>
                    <a:schemeClr val="tx1"/>
                  </a:solidFill>
                </a:rPr>
                <a:t>dibahas</a:t>
              </a:r>
              <a:r>
                <a:rPr lang="en-US" sz="3200" kern="1200" dirty="0" smtClean="0">
                  <a:solidFill>
                    <a:schemeClr val="tx1"/>
                  </a:solidFill>
                </a:rPr>
                <a:t> </a:t>
              </a:r>
              <a:r>
                <a:rPr lang="en-US" sz="3200" kern="1200" dirty="0" err="1" smtClean="0">
                  <a:solidFill>
                    <a:schemeClr val="tx1"/>
                  </a:solidFill>
                </a:rPr>
                <a:t>dalam</a:t>
              </a:r>
              <a:r>
                <a:rPr lang="en-US" sz="3200" kern="1200" dirty="0" smtClean="0">
                  <a:solidFill>
                    <a:schemeClr val="tx1"/>
                  </a:solidFill>
                </a:rPr>
                <a:t> </a:t>
              </a:r>
              <a:r>
                <a:rPr lang="en-US" sz="3200" kern="1200" dirty="0" err="1" smtClean="0">
                  <a:solidFill>
                    <a:schemeClr val="tx1"/>
                  </a:solidFill>
                </a:rPr>
                <a:t>ilmu</a:t>
              </a:r>
              <a:r>
                <a:rPr lang="en-US" sz="3200" kern="1200" dirty="0" smtClean="0">
                  <a:solidFill>
                    <a:schemeClr val="tx1"/>
                  </a:solidFill>
                </a:rPr>
                <a:t> </a:t>
              </a:r>
              <a:r>
                <a:rPr lang="en-US" sz="3200" kern="1200" dirty="0" err="1" smtClean="0">
                  <a:solidFill>
                    <a:schemeClr val="tx1"/>
                  </a:solidFill>
                </a:rPr>
                <a:t>manajemen</a:t>
              </a:r>
              <a:r>
                <a:rPr lang="en-US" sz="3200" kern="1200" dirty="0" smtClean="0">
                  <a:solidFill>
                    <a:schemeClr val="tx1"/>
                  </a:solidFill>
                </a:rPr>
                <a:t> </a:t>
              </a:r>
              <a:r>
                <a:rPr lang="en-US" sz="3200" kern="1200" dirty="0" err="1" smtClean="0">
                  <a:solidFill>
                    <a:schemeClr val="tx1"/>
                  </a:solidFill>
                </a:rPr>
                <a:t>proyek</a:t>
              </a:r>
              <a:r>
                <a:rPr lang="en-US" sz="3200" kern="1200" dirty="0" smtClean="0">
                  <a:solidFill>
                    <a:schemeClr val="tx1"/>
                  </a:solidFill>
                </a:rPr>
                <a:t> (</a:t>
              </a:r>
              <a:r>
                <a:rPr lang="en-US" sz="3200" b="1" kern="1200" dirty="0" smtClean="0">
                  <a:solidFill>
                    <a:schemeClr val="tx1"/>
                  </a:solidFill>
                </a:rPr>
                <a:t>Project Management</a:t>
              </a:r>
              <a:r>
                <a:rPr lang="en-US" sz="3200" kern="1200" dirty="0" smtClean="0">
                  <a:solidFill>
                    <a:schemeClr val="tx1"/>
                  </a:solidFill>
                </a:rPr>
                <a:t>)</a:t>
              </a:r>
              <a:r>
                <a:rPr lang="en-US" sz="3200" b="1" kern="1200" dirty="0" smtClean="0">
                  <a:solidFill>
                    <a:schemeClr val="tx1"/>
                  </a:solidFill>
                </a:rPr>
                <a:t> </a:t>
              </a:r>
              <a:r>
                <a:rPr lang="en-US" sz="3200" kern="1200" dirty="0" err="1" smtClean="0">
                  <a:solidFill>
                    <a:schemeClr val="tx1"/>
                  </a:solidFill>
                </a:rPr>
                <a:t>dan</a:t>
              </a:r>
              <a:r>
                <a:rPr lang="en-US" sz="3200" kern="1200" dirty="0" smtClean="0">
                  <a:solidFill>
                    <a:schemeClr val="tx1"/>
                  </a:solidFill>
                </a:rPr>
                <a:t> </a:t>
              </a:r>
              <a:r>
                <a:rPr lang="en-US" sz="3200" kern="1200" dirty="0" err="1" smtClean="0">
                  <a:solidFill>
                    <a:schemeClr val="tx1"/>
                  </a:solidFill>
                </a:rPr>
                <a:t>tidak</a:t>
              </a:r>
              <a:r>
                <a:rPr lang="en-US" sz="3200" kern="1200" dirty="0" smtClean="0">
                  <a:solidFill>
                    <a:schemeClr val="tx1"/>
                  </a:solidFill>
                </a:rPr>
                <a:t> </a:t>
              </a:r>
              <a:r>
                <a:rPr lang="en-US" sz="3200" kern="1200" dirty="0" err="1" smtClean="0">
                  <a:solidFill>
                    <a:schemeClr val="tx1"/>
                  </a:solidFill>
                </a:rPr>
                <a:t>dibahas</a:t>
              </a:r>
              <a:r>
                <a:rPr lang="en-US" sz="3200" kern="1200" dirty="0" smtClean="0">
                  <a:solidFill>
                    <a:schemeClr val="tx1"/>
                  </a:solidFill>
                </a:rPr>
                <a:t> </a:t>
              </a:r>
              <a:r>
                <a:rPr lang="en-US" sz="3200" kern="1200" dirty="0" err="1" smtClean="0">
                  <a:solidFill>
                    <a:schemeClr val="tx1"/>
                  </a:solidFill>
                </a:rPr>
                <a:t>pada</a:t>
              </a:r>
              <a:r>
                <a:rPr lang="en-US" sz="3200" kern="1200" dirty="0" smtClean="0">
                  <a:solidFill>
                    <a:schemeClr val="tx1"/>
                  </a:solidFill>
                </a:rPr>
                <a:t> </a:t>
              </a:r>
              <a:r>
                <a:rPr lang="en-US" sz="3200" b="1" kern="1200" dirty="0" smtClean="0">
                  <a:solidFill>
                    <a:schemeClr val="tx1"/>
                  </a:solidFill>
                </a:rPr>
                <a:t>Testing </a:t>
              </a:r>
              <a:r>
                <a:rPr lang="en-US" sz="3200" b="1" kern="1200" dirty="0" err="1" smtClean="0">
                  <a:solidFill>
                    <a:schemeClr val="tx1"/>
                  </a:solidFill>
                </a:rPr>
                <a:t>Perangkat</a:t>
              </a:r>
              <a:r>
                <a:rPr lang="en-US" sz="3200" b="1" kern="1200" dirty="0" smtClean="0">
                  <a:solidFill>
                    <a:schemeClr val="tx1"/>
                  </a:solidFill>
                </a:rPr>
                <a:t> </a:t>
              </a:r>
              <a:r>
                <a:rPr lang="en-US" sz="3200" b="1" kern="1200" dirty="0" err="1" smtClean="0">
                  <a:solidFill>
                    <a:schemeClr val="tx1"/>
                  </a:solidFill>
                </a:rPr>
                <a:t>Lunak</a:t>
              </a:r>
              <a:r>
                <a:rPr lang="en-US" sz="3200" dirty="0">
                  <a:solidFill>
                    <a:schemeClr val="tx1"/>
                  </a:solidFill>
                </a:rPr>
                <a:t>.</a:t>
              </a:r>
              <a:endParaRPr lang="en-US" sz="3200" b="1" kern="1200" dirty="0">
                <a:solidFill>
                  <a:schemeClr val="tx1"/>
                </a:solidFill>
              </a:endParaRPr>
            </a:p>
          </p:txBody>
        </p:sp>
      </p:grpSp>
    </p:spTree>
    <p:extLst>
      <p:ext uri="{BB962C8B-B14F-4D97-AF65-F5344CB8AC3E}">
        <p14:creationId xmlns="" xmlns:p14="http://schemas.microsoft.com/office/powerpoint/2010/main" val="178322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5"/>
            <a:ext cx="9769719" cy="705058"/>
          </a:xfrm>
        </p:spPr>
        <p:txBody>
          <a:bodyPr>
            <a:normAutofit/>
          </a:bodyPr>
          <a:lstStyle/>
          <a:p>
            <a:pPr algn="ctr"/>
            <a:r>
              <a:rPr lang="en-US" sz="3200" b="1" dirty="0" smtClean="0">
                <a:solidFill>
                  <a:schemeClr val="bg2">
                    <a:lumMod val="25000"/>
                  </a:schemeClr>
                </a:solidFill>
                <a:latin typeface="Arial Black" panose="020B0A04020102020204" pitchFamily="34" charset="0"/>
              </a:rPr>
              <a:t>Diagram Model Spiral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11" name="Picture 10" descr="7"/>
          <p:cNvPicPr/>
          <p:nvPr/>
        </p:nvPicPr>
        <p:blipFill>
          <a:blip r:embed="rId2" cstate="print"/>
          <a:srcRect/>
          <a:stretch>
            <a:fillRect/>
          </a:stretch>
        </p:blipFill>
        <p:spPr bwMode="auto">
          <a:xfrm>
            <a:off x="2506534" y="1021713"/>
            <a:ext cx="6840760" cy="5328592"/>
          </a:xfrm>
          <a:prstGeom prst="rect">
            <a:avLst/>
          </a:prstGeom>
          <a:noFill/>
          <a:ln w="9525">
            <a:noFill/>
            <a:miter lim="800000"/>
            <a:headEnd/>
            <a:tailEnd/>
          </a:ln>
        </p:spPr>
      </p:pic>
    </p:spTree>
    <p:extLst>
      <p:ext uri="{BB962C8B-B14F-4D97-AF65-F5344CB8AC3E}">
        <p14:creationId xmlns="" xmlns:p14="http://schemas.microsoft.com/office/powerpoint/2010/main" val="3757722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a:bodyPr>
          <a:lstStyle/>
          <a:p>
            <a:pPr algn="ctr"/>
            <a:r>
              <a:rPr lang="en-US" sz="3200" b="1" dirty="0" err="1" smtClean="0">
                <a:solidFill>
                  <a:schemeClr val="bg2">
                    <a:lumMod val="25000"/>
                  </a:schemeClr>
                </a:solidFill>
                <a:latin typeface="Arial Black" panose="020B0A04020102020204" pitchFamily="34" charset="0"/>
              </a:rPr>
              <a:t>Tahapan</a:t>
            </a:r>
            <a:r>
              <a:rPr lang="en-US" sz="3200" b="1" dirty="0" smtClean="0">
                <a:solidFill>
                  <a:schemeClr val="bg2">
                    <a:lumMod val="25000"/>
                  </a:schemeClr>
                </a:solidFill>
                <a:latin typeface="Arial Black" panose="020B0A04020102020204" pitchFamily="34" charset="0"/>
              </a:rPr>
              <a:t> Model Spiral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695449" y="1481072"/>
            <a:ext cx="10334211" cy="824246"/>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b="1" dirty="0"/>
              <a:t>Tahap </a:t>
            </a:r>
            <a:r>
              <a:rPr lang="id-ID" sz="2400" b="1" dirty="0" smtClean="0"/>
              <a:t>Liason</a:t>
            </a:r>
            <a:r>
              <a:rPr lang="en-US" sz="2400" b="1" dirty="0" smtClean="0"/>
              <a:t> </a:t>
            </a:r>
            <a:r>
              <a:rPr lang="id-ID" sz="2400" b="1" dirty="0" smtClean="0"/>
              <a:t>:</a:t>
            </a:r>
            <a:r>
              <a:rPr lang="id-ID" sz="2400" dirty="0"/>
              <a:t>pada tahap ini dibangun komunikasi yang baik dengan calon pengguna/pemakai.</a:t>
            </a:r>
          </a:p>
        </p:txBody>
      </p:sp>
      <p:sp>
        <p:nvSpPr>
          <p:cNvPr id="10" name="Rounded Rectangle 4"/>
          <p:cNvSpPr/>
          <p:nvPr/>
        </p:nvSpPr>
        <p:spPr>
          <a:xfrm>
            <a:off x="695449" y="2575778"/>
            <a:ext cx="10334211" cy="1184853"/>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b="1" dirty="0"/>
              <a:t>Tahap Planning (perencanaan):</a:t>
            </a:r>
            <a:r>
              <a:rPr lang="id-ID" sz="2400" dirty="0"/>
              <a:t>pada tahap ini ditentukan sumber-sumber informasi, batas waktu dan informasi-informasi yang dapat menjelaskan proyek.</a:t>
            </a:r>
          </a:p>
        </p:txBody>
      </p:sp>
      <p:sp>
        <p:nvSpPr>
          <p:cNvPr id="12" name="Rounded Rectangle 4"/>
          <p:cNvSpPr/>
          <p:nvPr/>
        </p:nvSpPr>
        <p:spPr>
          <a:xfrm>
            <a:off x="695449" y="4031091"/>
            <a:ext cx="10334211" cy="1107579"/>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b="1" dirty="0"/>
              <a:t>Tahap Analisis Resiko:</a:t>
            </a:r>
            <a:r>
              <a:rPr lang="id-ID" sz="2400" dirty="0"/>
              <a:t>mendefinisikan resiko, menentukan apa saja yang menjadi resiko baik teknis maupun manajemen.</a:t>
            </a:r>
          </a:p>
        </p:txBody>
      </p:sp>
      <p:sp>
        <p:nvSpPr>
          <p:cNvPr id="13" name="Rounded Rectangle 4"/>
          <p:cNvSpPr/>
          <p:nvPr/>
        </p:nvSpPr>
        <p:spPr>
          <a:xfrm>
            <a:off x="695448" y="5293220"/>
            <a:ext cx="10334211" cy="798487"/>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a:buFont typeface="Wingdings" panose="05000000000000000000" pitchFamily="2" charset="2"/>
              <a:buChar char="ü"/>
            </a:pPr>
            <a:r>
              <a:rPr lang="id-ID" sz="2400" b="1" dirty="0"/>
              <a:t>Tahap Rekayasa (engineering</a:t>
            </a:r>
            <a:r>
              <a:rPr lang="id-ID" sz="2400" b="1" dirty="0" smtClean="0"/>
              <a:t>)</a:t>
            </a:r>
            <a:r>
              <a:rPr lang="en-US" sz="2400" b="1" dirty="0" smtClean="0"/>
              <a:t> </a:t>
            </a:r>
            <a:r>
              <a:rPr lang="id-ID" sz="2400" b="1" dirty="0" smtClean="0"/>
              <a:t>:</a:t>
            </a:r>
            <a:r>
              <a:rPr lang="en-US" sz="2400" b="1" dirty="0" smtClean="0"/>
              <a:t> </a:t>
            </a:r>
            <a:r>
              <a:rPr lang="id-ID" sz="2400" dirty="0" smtClean="0"/>
              <a:t>pembuatan </a:t>
            </a:r>
            <a:r>
              <a:rPr lang="id-ID" sz="2400" dirty="0"/>
              <a:t>prototipe.</a:t>
            </a:r>
          </a:p>
        </p:txBody>
      </p:sp>
    </p:spTree>
    <p:extLst>
      <p:ext uri="{BB962C8B-B14F-4D97-AF65-F5344CB8AC3E}">
        <p14:creationId xmlns="" xmlns:p14="http://schemas.microsoft.com/office/powerpoint/2010/main" val="6349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4" y="67674"/>
            <a:ext cx="9769719" cy="772733"/>
          </a:xfrm>
        </p:spPr>
        <p:txBody>
          <a:bodyPr>
            <a:normAutofit/>
          </a:bodyPr>
          <a:lstStyle/>
          <a:p>
            <a:pPr algn="ctr"/>
            <a:r>
              <a:rPr lang="en-US" sz="3200" b="1" dirty="0" err="1" smtClean="0">
                <a:solidFill>
                  <a:schemeClr val="bg2">
                    <a:lumMod val="25000"/>
                  </a:schemeClr>
                </a:solidFill>
                <a:latin typeface="Arial Black" panose="020B0A04020102020204" pitchFamily="34" charset="0"/>
              </a:rPr>
              <a:t>Tugas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Besar</a:t>
            </a:r>
            <a:r>
              <a:rPr lang="en-US" sz="3200" b="1" dirty="0" smtClean="0">
                <a:solidFill>
                  <a:schemeClr val="bg2">
                    <a:lumMod val="25000"/>
                  </a:schemeClr>
                </a:solidFill>
                <a:latin typeface="Arial Black" panose="020B0A04020102020204" pitchFamily="34" charset="0"/>
              </a:rPr>
              <a:t> </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695449" y="1468193"/>
            <a:ext cx="10334211" cy="4829576"/>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indent="-342900" algn="just">
              <a:lnSpc>
                <a:spcPct val="150000"/>
              </a:lnSpc>
              <a:buFont typeface="Wingdings" panose="05000000000000000000" pitchFamily="2" charset="2"/>
              <a:buChar char="ü"/>
            </a:pPr>
            <a:r>
              <a:rPr lang="en-US" sz="2400" b="1" dirty="0" err="1" smtClean="0"/>
              <a:t>Menentukan</a:t>
            </a:r>
            <a:r>
              <a:rPr lang="en-US" sz="2400" b="1" dirty="0" smtClean="0"/>
              <a:t> </a:t>
            </a:r>
            <a:r>
              <a:rPr lang="en-US" sz="2400" b="1" dirty="0" err="1" smtClean="0"/>
              <a:t>Judul</a:t>
            </a:r>
            <a:r>
              <a:rPr lang="en-US" sz="2400" b="1" dirty="0" smtClean="0"/>
              <a:t> </a:t>
            </a:r>
            <a:r>
              <a:rPr lang="en-US" sz="2400" b="1" dirty="0" err="1"/>
              <a:t>Sistem</a:t>
            </a:r>
            <a:r>
              <a:rPr lang="en-US" sz="2400" b="1" dirty="0"/>
              <a:t> </a:t>
            </a:r>
            <a:r>
              <a:rPr lang="en-US" sz="2400" b="1" dirty="0" err="1" smtClean="0"/>
              <a:t>Informasi</a:t>
            </a:r>
            <a:r>
              <a:rPr lang="en-US" sz="2400" b="1" dirty="0" smtClean="0"/>
              <a:t> </a:t>
            </a:r>
            <a:r>
              <a:rPr lang="en-US" sz="2400" b="1" dirty="0" err="1" smtClean="0"/>
              <a:t>atau</a:t>
            </a:r>
            <a:r>
              <a:rPr lang="en-US" sz="2400" b="1" dirty="0" smtClean="0"/>
              <a:t> </a:t>
            </a:r>
            <a:r>
              <a:rPr lang="en-US" sz="2400" b="1" dirty="0" err="1" smtClean="0"/>
              <a:t>perangkat</a:t>
            </a:r>
            <a:r>
              <a:rPr lang="en-US" sz="2400" b="1" dirty="0" smtClean="0"/>
              <a:t> </a:t>
            </a:r>
            <a:r>
              <a:rPr lang="en-US" sz="2400" b="1" dirty="0" err="1" smtClean="0"/>
              <a:t>lunak</a:t>
            </a:r>
            <a:r>
              <a:rPr lang="en-US" sz="2400" b="1" dirty="0" smtClean="0"/>
              <a:t>  </a:t>
            </a:r>
            <a:r>
              <a:rPr lang="en-US" sz="2400" b="1" dirty="0"/>
              <a:t>yang </a:t>
            </a:r>
            <a:r>
              <a:rPr lang="en-US" sz="2400" b="1" dirty="0" err="1" smtClean="0"/>
              <a:t>dibuat</a:t>
            </a:r>
            <a:endParaRPr lang="en-US" sz="2400" b="1" dirty="0" smtClean="0"/>
          </a:p>
          <a:p>
            <a:pPr marL="342900" lvl="0" indent="-342900" algn="just">
              <a:lnSpc>
                <a:spcPct val="150000"/>
              </a:lnSpc>
              <a:buFont typeface="Wingdings" panose="05000000000000000000" pitchFamily="2" charset="2"/>
              <a:buChar char="ü"/>
            </a:pPr>
            <a:r>
              <a:rPr lang="en-US" sz="2400" b="1" dirty="0" err="1" smtClean="0"/>
              <a:t>Buat</a:t>
            </a:r>
            <a:r>
              <a:rPr lang="en-US" sz="2400" b="1" dirty="0" smtClean="0"/>
              <a:t> </a:t>
            </a:r>
            <a:r>
              <a:rPr lang="en-US" sz="2400" b="1" dirty="0" err="1" smtClean="0"/>
              <a:t>analisis</a:t>
            </a:r>
            <a:r>
              <a:rPr lang="en-US" sz="2400" b="1" dirty="0" smtClean="0"/>
              <a:t> </a:t>
            </a:r>
            <a:r>
              <a:rPr lang="en-US" sz="2400" b="1" dirty="0" err="1" smtClean="0"/>
              <a:t>dan</a:t>
            </a:r>
            <a:r>
              <a:rPr lang="en-US" sz="2400" b="1" dirty="0" smtClean="0"/>
              <a:t> </a:t>
            </a:r>
            <a:r>
              <a:rPr lang="en-US" sz="2400" b="1" dirty="0" err="1" smtClean="0"/>
              <a:t>perancangan</a:t>
            </a:r>
            <a:r>
              <a:rPr lang="en-US" sz="2400" b="1" dirty="0" smtClean="0"/>
              <a:t> </a:t>
            </a:r>
            <a:r>
              <a:rPr lang="en-US" sz="2400" b="1" dirty="0" err="1" smtClean="0"/>
              <a:t>suatu</a:t>
            </a:r>
            <a:r>
              <a:rPr lang="en-US" sz="2400" b="1" dirty="0" smtClean="0"/>
              <a:t> </a:t>
            </a:r>
            <a:r>
              <a:rPr lang="en-US" sz="2400" b="1" dirty="0" err="1" smtClean="0"/>
              <a:t>sistem</a:t>
            </a:r>
            <a:r>
              <a:rPr lang="en-US" sz="2400" b="1" dirty="0" smtClean="0"/>
              <a:t> </a:t>
            </a:r>
            <a:r>
              <a:rPr lang="en-US" sz="2400" b="1" dirty="0" err="1" smtClean="0"/>
              <a:t>informasi</a:t>
            </a:r>
            <a:r>
              <a:rPr lang="en-US" sz="2400" b="1" dirty="0" smtClean="0"/>
              <a:t> </a:t>
            </a:r>
            <a:r>
              <a:rPr lang="en-US" sz="2400" b="1" dirty="0" err="1" smtClean="0"/>
              <a:t>dari</a:t>
            </a:r>
            <a:r>
              <a:rPr lang="en-US" sz="2400" b="1" dirty="0" smtClean="0"/>
              <a:t> </a:t>
            </a:r>
            <a:r>
              <a:rPr lang="en-US" sz="2400" b="1" dirty="0" err="1" smtClean="0"/>
              <a:t>judul</a:t>
            </a:r>
            <a:r>
              <a:rPr lang="en-US" sz="2400" b="1" dirty="0" smtClean="0"/>
              <a:t> yang </a:t>
            </a:r>
            <a:r>
              <a:rPr lang="en-US" sz="2400" b="1" dirty="0" err="1" smtClean="0"/>
              <a:t>pilih</a:t>
            </a:r>
            <a:r>
              <a:rPr lang="en-US" sz="2400" b="1" dirty="0"/>
              <a:t>.</a:t>
            </a:r>
            <a:endParaRPr lang="en-US" sz="2400" b="1" dirty="0" smtClean="0"/>
          </a:p>
          <a:p>
            <a:pPr marL="342900" lvl="0" indent="-342900" algn="just">
              <a:lnSpc>
                <a:spcPct val="150000"/>
              </a:lnSpc>
              <a:buFont typeface="Wingdings" panose="05000000000000000000" pitchFamily="2" charset="2"/>
              <a:buChar char="ü"/>
            </a:pPr>
            <a:r>
              <a:rPr lang="en-US" sz="2400" b="1" dirty="0" err="1" smtClean="0"/>
              <a:t>Analisis</a:t>
            </a:r>
            <a:r>
              <a:rPr lang="en-US" sz="2400" b="1" dirty="0" smtClean="0"/>
              <a:t> </a:t>
            </a:r>
            <a:r>
              <a:rPr lang="en-US" sz="2400" b="1" dirty="0" err="1" smtClean="0"/>
              <a:t>Mencakup</a:t>
            </a:r>
            <a:r>
              <a:rPr lang="en-US" sz="2400" b="1" dirty="0" smtClean="0"/>
              <a:t>:</a:t>
            </a:r>
          </a:p>
          <a:p>
            <a:pPr lvl="0" algn="just">
              <a:lnSpc>
                <a:spcPct val="150000"/>
              </a:lnSpc>
            </a:pPr>
            <a:r>
              <a:rPr lang="en-US" sz="2400" b="1" dirty="0"/>
              <a:t>	</a:t>
            </a:r>
            <a:r>
              <a:rPr lang="en-US" sz="2400" b="1" dirty="0" smtClean="0"/>
              <a:t>1. </a:t>
            </a:r>
            <a:r>
              <a:rPr lang="en-US" sz="2400" b="1" dirty="0" err="1" smtClean="0"/>
              <a:t>Identifikasi</a:t>
            </a:r>
            <a:r>
              <a:rPr lang="en-US" sz="2400" b="1" dirty="0" smtClean="0"/>
              <a:t> </a:t>
            </a:r>
            <a:r>
              <a:rPr lang="en-US" sz="2400" b="1" dirty="0" err="1" smtClean="0"/>
              <a:t>masalah</a:t>
            </a:r>
            <a:endParaRPr lang="en-US" sz="2400" b="1" dirty="0" smtClean="0"/>
          </a:p>
          <a:p>
            <a:pPr lvl="0" algn="just">
              <a:lnSpc>
                <a:spcPct val="150000"/>
              </a:lnSpc>
            </a:pPr>
            <a:r>
              <a:rPr lang="en-US" sz="2400" b="1" dirty="0"/>
              <a:t>	</a:t>
            </a:r>
            <a:r>
              <a:rPr lang="en-US" sz="2400" b="1" dirty="0" smtClean="0"/>
              <a:t>2. </a:t>
            </a:r>
            <a:r>
              <a:rPr lang="en-US" sz="2400" b="1" dirty="0" err="1" smtClean="0"/>
              <a:t>Kebutuhan</a:t>
            </a:r>
            <a:r>
              <a:rPr lang="en-US" sz="2400" b="1" dirty="0" smtClean="0"/>
              <a:t> </a:t>
            </a:r>
            <a:r>
              <a:rPr lang="en-US" sz="2400" b="1" dirty="0" err="1" smtClean="0"/>
              <a:t>Fungsional</a:t>
            </a:r>
            <a:endParaRPr lang="en-US" sz="2400" b="1" dirty="0"/>
          </a:p>
          <a:p>
            <a:pPr lvl="0" algn="just">
              <a:lnSpc>
                <a:spcPct val="150000"/>
              </a:lnSpc>
            </a:pPr>
            <a:r>
              <a:rPr lang="en-US" sz="2400" b="1" dirty="0" smtClean="0"/>
              <a:t>	3. </a:t>
            </a:r>
            <a:r>
              <a:rPr lang="en-US" sz="2400" b="1" dirty="0" err="1" smtClean="0"/>
              <a:t>Kebutuhan</a:t>
            </a:r>
            <a:r>
              <a:rPr lang="en-US" sz="2400" b="1" dirty="0" smtClean="0"/>
              <a:t> </a:t>
            </a:r>
            <a:r>
              <a:rPr lang="en-US" sz="2400" b="1" dirty="0" err="1" smtClean="0"/>
              <a:t>Nonfungsional</a:t>
            </a:r>
            <a:r>
              <a:rPr lang="en-US" sz="2400" b="1" dirty="0" smtClean="0"/>
              <a:t> </a:t>
            </a:r>
            <a:endParaRPr lang="en-US" sz="2400" b="1" dirty="0"/>
          </a:p>
          <a:p>
            <a:pPr lvl="0" algn="just">
              <a:lnSpc>
                <a:spcPct val="150000"/>
              </a:lnSpc>
            </a:pPr>
            <a:r>
              <a:rPr lang="en-US" sz="2400" b="1" dirty="0" smtClean="0"/>
              <a:t>	4. Design </a:t>
            </a:r>
            <a:r>
              <a:rPr lang="en-US" sz="2400" b="1" dirty="0" err="1" smtClean="0"/>
              <a:t>atau</a:t>
            </a:r>
            <a:r>
              <a:rPr lang="en-US" sz="2400" b="1" dirty="0" smtClean="0"/>
              <a:t> </a:t>
            </a:r>
            <a:r>
              <a:rPr lang="en-US" sz="2400" b="1" dirty="0" err="1" smtClean="0"/>
              <a:t>Perancangan</a:t>
            </a:r>
            <a:r>
              <a:rPr lang="en-US" sz="2400" b="1" dirty="0" smtClean="0"/>
              <a:t> (ERD), (DFD, Ac) </a:t>
            </a:r>
          </a:p>
          <a:p>
            <a:pPr marL="342900" lvl="0" indent="-342900" algn="just">
              <a:lnSpc>
                <a:spcPct val="150000"/>
              </a:lnSpc>
              <a:buFont typeface="Wingdings" panose="05000000000000000000" pitchFamily="2" charset="2"/>
              <a:buChar char="ü"/>
            </a:pPr>
            <a:r>
              <a:rPr lang="en-US" sz="2400" b="1" dirty="0" err="1" smtClean="0"/>
              <a:t>Presentasikan</a:t>
            </a:r>
            <a:r>
              <a:rPr lang="en-US" sz="2400" b="1" dirty="0" smtClean="0"/>
              <a:t> </a:t>
            </a:r>
            <a:r>
              <a:rPr lang="en-US" sz="2400" b="1" dirty="0" err="1" smtClean="0"/>
              <a:t>pada</a:t>
            </a:r>
            <a:r>
              <a:rPr lang="en-US" sz="2400" b="1" dirty="0" smtClean="0"/>
              <a:t> </a:t>
            </a:r>
            <a:r>
              <a:rPr lang="en-US" sz="2400" b="1" dirty="0" err="1" smtClean="0"/>
              <a:t>minggu</a:t>
            </a:r>
            <a:r>
              <a:rPr lang="en-US" sz="2400" b="1" dirty="0" smtClean="0"/>
              <a:t> </a:t>
            </a:r>
            <a:r>
              <a:rPr lang="en-US" sz="2400" b="1" dirty="0" err="1" smtClean="0"/>
              <a:t>ketujuh</a:t>
            </a:r>
            <a:r>
              <a:rPr lang="en-US" sz="2400" b="1" dirty="0" smtClean="0"/>
              <a:t> </a:t>
            </a:r>
            <a:r>
              <a:rPr lang="en-US" sz="2400" b="1" dirty="0" err="1" smtClean="0"/>
              <a:t>sebelum</a:t>
            </a:r>
            <a:r>
              <a:rPr lang="en-US" sz="2400" b="1" dirty="0" smtClean="0"/>
              <a:t> UTS.</a:t>
            </a:r>
            <a:endParaRPr lang="id-ID" sz="2400" dirty="0"/>
          </a:p>
        </p:txBody>
      </p:sp>
    </p:spTree>
    <p:extLst>
      <p:ext uri="{BB962C8B-B14F-4D97-AF65-F5344CB8AC3E}">
        <p14:creationId xmlns="" xmlns:p14="http://schemas.microsoft.com/office/powerpoint/2010/main" val="68387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Model SDLC </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Diagram 2"/>
          <p:cNvGraphicFramePr/>
          <p:nvPr>
            <p:extLst>
              <p:ext uri="{D42A27DB-BD31-4B8C-83A1-F6EECF244321}">
                <p14:modId xmlns="" xmlns:p14="http://schemas.microsoft.com/office/powerpoint/2010/main" val="284012914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94371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Model </a:t>
            </a:r>
            <a:r>
              <a:rPr lang="en-US" sz="3200" b="1" dirty="0" err="1" smtClean="0">
                <a:solidFill>
                  <a:schemeClr val="bg2">
                    <a:lumMod val="25000"/>
                  </a:schemeClr>
                </a:solidFill>
                <a:latin typeface="Arial Black" panose="020B0A04020102020204" pitchFamily="34" charset="0"/>
              </a:rPr>
              <a:t>Sekuensial</a:t>
            </a:r>
            <a:r>
              <a:rPr lang="en-US" sz="3200" b="1" dirty="0" smtClean="0">
                <a:solidFill>
                  <a:schemeClr val="bg2">
                    <a:lumMod val="25000"/>
                  </a:schemeClr>
                </a:solidFill>
                <a:latin typeface="Arial Black" panose="020B0A04020102020204" pitchFamily="34" charset="0"/>
              </a:rPr>
              <a:t> Linear</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4" name="Group 13"/>
          <p:cNvGrpSpPr/>
          <p:nvPr/>
        </p:nvGrpSpPr>
        <p:grpSpPr>
          <a:xfrm>
            <a:off x="837124" y="1164801"/>
            <a:ext cx="2646607" cy="548089"/>
            <a:chOff x="0" y="1391621"/>
            <a:chExt cx="8128000" cy="1559025"/>
          </a:xfrm>
        </p:grpSpPr>
        <p:sp>
          <p:nvSpPr>
            <p:cNvPr id="15" name="Rounded Rectangle 14"/>
            <p:cNvSpPr/>
            <p:nvPr/>
          </p:nvSpPr>
          <p:spPr>
            <a:xfrm>
              <a:off x="0" y="1391621"/>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16" name="Rounded Rectangle 4"/>
            <p:cNvSpPr/>
            <p:nvPr/>
          </p:nvSpPr>
          <p:spPr>
            <a:xfrm>
              <a:off x="0" y="1467726"/>
              <a:ext cx="8051895"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just" defTabSz="2889250">
                <a:spcBef>
                  <a:spcPct val="0"/>
                </a:spcBef>
                <a:spcAft>
                  <a:spcPct val="35000"/>
                </a:spcAft>
              </a:pPr>
              <a:r>
                <a:rPr lang="en-US" sz="3200" b="1" dirty="0" smtClean="0">
                  <a:solidFill>
                    <a:schemeClr val="tx1"/>
                  </a:solidFill>
                </a:rPr>
                <a:t>WATERFALL</a:t>
              </a:r>
              <a:endParaRPr lang="en-US" sz="3200" b="1" kern="1200" dirty="0">
                <a:solidFill>
                  <a:schemeClr val="tx1"/>
                </a:solidFill>
              </a:endParaRPr>
            </a:p>
          </p:txBody>
        </p:sp>
      </p:grpSp>
      <p:sp>
        <p:nvSpPr>
          <p:cNvPr id="12" name="Rounded Rectangle 4"/>
          <p:cNvSpPr/>
          <p:nvPr/>
        </p:nvSpPr>
        <p:spPr>
          <a:xfrm>
            <a:off x="412122" y="2072596"/>
            <a:ext cx="10334211" cy="1884572"/>
          </a:xfrm>
          <a:prstGeom prst="rect">
            <a:avLst/>
          </a:prstGeom>
        </p:spPr>
        <p:style>
          <a:lnRef idx="2">
            <a:schemeClr val="accent6"/>
          </a:lnRef>
          <a:fillRef idx="1">
            <a:schemeClr val="lt1"/>
          </a:fillRef>
          <a:effectRef idx="0">
            <a:schemeClr val="accent6"/>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dirty="0">
                <a:solidFill>
                  <a:schemeClr val="tx1"/>
                </a:solidFill>
              </a:rPr>
              <a:t> Model </a:t>
            </a:r>
            <a:r>
              <a:rPr lang="en-US" sz="2400" dirty="0" err="1">
                <a:solidFill>
                  <a:schemeClr val="tx1"/>
                </a:solidFill>
              </a:rPr>
              <a:t>ini</a:t>
            </a:r>
            <a:r>
              <a:rPr lang="en-US" sz="2400" dirty="0">
                <a:solidFill>
                  <a:schemeClr val="tx1"/>
                </a:solidFill>
              </a:rPr>
              <a:t> </a:t>
            </a:r>
            <a:r>
              <a:rPr lang="en-US" sz="2400" dirty="0" err="1">
                <a:solidFill>
                  <a:schemeClr val="tx1"/>
                </a:solidFill>
              </a:rPr>
              <a:t>mengusulkan</a:t>
            </a:r>
            <a:r>
              <a:rPr lang="en-US" sz="2400" dirty="0">
                <a:solidFill>
                  <a:schemeClr val="tx1"/>
                </a:solidFill>
              </a:rPr>
              <a:t> </a:t>
            </a:r>
            <a:r>
              <a:rPr lang="en-US" sz="2400" dirty="0" err="1">
                <a:solidFill>
                  <a:schemeClr val="tx1"/>
                </a:solidFill>
              </a:rPr>
              <a:t>sebuah</a:t>
            </a:r>
            <a:r>
              <a:rPr lang="en-US" sz="2400" dirty="0">
                <a:solidFill>
                  <a:schemeClr val="tx1"/>
                </a:solidFill>
              </a:rPr>
              <a:t> </a:t>
            </a:r>
            <a:r>
              <a:rPr lang="en-US" sz="2400" dirty="0" err="1">
                <a:solidFill>
                  <a:schemeClr val="tx1"/>
                </a:solidFill>
              </a:rPr>
              <a:t>pendekatan</a:t>
            </a:r>
            <a:r>
              <a:rPr lang="en-US" sz="2400" dirty="0">
                <a:solidFill>
                  <a:schemeClr val="tx1"/>
                </a:solidFill>
              </a:rPr>
              <a:t> </a:t>
            </a:r>
            <a:r>
              <a:rPr lang="en-US" sz="2400" dirty="0" err="1">
                <a:solidFill>
                  <a:schemeClr val="tx1"/>
                </a:solidFill>
              </a:rPr>
              <a:t>perkembangan</a:t>
            </a:r>
            <a:r>
              <a:rPr lang="en-US" sz="2400" dirty="0">
                <a:solidFill>
                  <a:schemeClr val="tx1"/>
                </a:solidFill>
              </a:rPr>
              <a:t> </a:t>
            </a:r>
            <a:r>
              <a:rPr lang="en-US" sz="2400" dirty="0" err="1">
                <a:solidFill>
                  <a:schemeClr val="tx1"/>
                </a:solidFill>
              </a:rPr>
              <a:t>perangkat</a:t>
            </a:r>
            <a:r>
              <a:rPr lang="en-US" sz="2400" dirty="0">
                <a:solidFill>
                  <a:schemeClr val="tx1"/>
                </a:solidFill>
              </a:rPr>
              <a:t> </a:t>
            </a:r>
            <a:r>
              <a:rPr lang="en-US" sz="2400" dirty="0" err="1">
                <a:solidFill>
                  <a:schemeClr val="tx1"/>
                </a:solidFill>
              </a:rPr>
              <a:t>lunak</a:t>
            </a:r>
            <a:r>
              <a:rPr lang="en-US" sz="2400" dirty="0">
                <a:solidFill>
                  <a:schemeClr val="tx1"/>
                </a:solidFill>
              </a:rPr>
              <a:t> yang </a:t>
            </a:r>
            <a:r>
              <a:rPr lang="en-US" sz="2400" dirty="0" err="1">
                <a:solidFill>
                  <a:schemeClr val="tx1"/>
                </a:solidFill>
              </a:rPr>
              <a:t>sistematik</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sekunsial</a:t>
            </a:r>
            <a:r>
              <a:rPr lang="en-US" sz="2400" dirty="0">
                <a:solidFill>
                  <a:schemeClr val="tx1"/>
                </a:solidFill>
              </a:rPr>
              <a:t> yang </a:t>
            </a:r>
            <a:r>
              <a:rPr lang="en-US" sz="2400" dirty="0" err="1">
                <a:solidFill>
                  <a:schemeClr val="tx1"/>
                </a:solidFill>
              </a:rPr>
              <a:t>dimulai</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tingkat</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kemajuan</a:t>
            </a:r>
            <a:r>
              <a:rPr lang="en-US" sz="2400" dirty="0">
                <a:solidFill>
                  <a:schemeClr val="tx1"/>
                </a:solidFill>
              </a:rPr>
              <a:t> </a:t>
            </a:r>
            <a:r>
              <a:rPr lang="en-US" sz="2400" dirty="0" err="1">
                <a:solidFill>
                  <a:schemeClr val="tx1"/>
                </a:solidFill>
              </a:rPr>
              <a:t>sistem</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seluruh</a:t>
            </a:r>
            <a:r>
              <a:rPr lang="en-US" sz="2400" dirty="0">
                <a:solidFill>
                  <a:schemeClr val="tx1"/>
                </a:solidFill>
              </a:rPr>
              <a:t> </a:t>
            </a:r>
            <a:r>
              <a:rPr lang="en-US" sz="2400" dirty="0" err="1">
                <a:solidFill>
                  <a:schemeClr val="tx1"/>
                </a:solidFill>
              </a:rPr>
              <a:t>tahapan</a:t>
            </a:r>
            <a:r>
              <a:rPr lang="en-US" sz="2400" dirty="0">
                <a:solidFill>
                  <a:schemeClr val="tx1"/>
                </a:solidFill>
              </a:rPr>
              <a:t> </a:t>
            </a:r>
            <a:r>
              <a:rPr lang="en-US" sz="2400" dirty="0" err="1">
                <a:solidFill>
                  <a:schemeClr val="tx1"/>
                </a:solidFill>
              </a:rPr>
              <a:t>analisis</a:t>
            </a:r>
            <a:r>
              <a:rPr lang="en-US" sz="2400" dirty="0">
                <a:solidFill>
                  <a:schemeClr val="tx1"/>
                </a:solidFill>
              </a:rPr>
              <a:t>, </a:t>
            </a:r>
            <a:r>
              <a:rPr lang="en-US" sz="2400" dirty="0" err="1">
                <a:solidFill>
                  <a:schemeClr val="tx1"/>
                </a:solidFill>
              </a:rPr>
              <a:t>desain</a:t>
            </a:r>
            <a:r>
              <a:rPr lang="en-US" sz="2400" dirty="0">
                <a:solidFill>
                  <a:schemeClr val="tx1"/>
                </a:solidFill>
              </a:rPr>
              <a:t> , </a:t>
            </a:r>
            <a:r>
              <a:rPr lang="en-US" sz="2400" dirty="0" err="1">
                <a:solidFill>
                  <a:schemeClr val="tx1"/>
                </a:solidFill>
              </a:rPr>
              <a:t>kode</a:t>
            </a:r>
            <a:r>
              <a:rPr lang="en-US" sz="2400" dirty="0">
                <a:solidFill>
                  <a:schemeClr val="tx1"/>
                </a:solidFill>
              </a:rPr>
              <a:t>, </a:t>
            </a:r>
            <a:r>
              <a:rPr lang="en-US" sz="2400" dirty="0" err="1">
                <a:solidFill>
                  <a:schemeClr val="tx1"/>
                </a:solidFill>
              </a:rPr>
              <a:t>pengujian</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pemeliharaan</a:t>
            </a:r>
            <a:endParaRPr lang="en-US" sz="2400" b="1" kern="1200" dirty="0">
              <a:solidFill>
                <a:schemeClr val="tx1"/>
              </a:solidFill>
            </a:endParaRPr>
          </a:p>
        </p:txBody>
      </p:sp>
      <p:sp>
        <p:nvSpPr>
          <p:cNvPr id="18" name="Rounded Rectangle 4"/>
          <p:cNvSpPr/>
          <p:nvPr/>
        </p:nvSpPr>
        <p:spPr>
          <a:xfrm>
            <a:off x="412121" y="4220598"/>
            <a:ext cx="10334211" cy="895668"/>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dirty="0" err="1" smtClean="0">
                <a:solidFill>
                  <a:schemeClr val="tx1"/>
                </a:solidFill>
              </a:rPr>
              <a:t>Disebut</a:t>
            </a:r>
            <a:r>
              <a:rPr lang="en-US" sz="2400" dirty="0" smtClean="0">
                <a:solidFill>
                  <a:schemeClr val="tx1"/>
                </a:solidFill>
              </a:rPr>
              <a:t> juga ‘Classic Life Cycle’</a:t>
            </a:r>
            <a:endParaRPr lang="en-US" sz="2400" dirty="0">
              <a:solidFill>
                <a:schemeClr val="tx1"/>
              </a:solidFill>
            </a:endParaRPr>
          </a:p>
        </p:txBody>
      </p:sp>
      <p:sp>
        <p:nvSpPr>
          <p:cNvPr id="19" name="Rounded Rectangle 4"/>
          <p:cNvSpPr/>
          <p:nvPr/>
        </p:nvSpPr>
        <p:spPr>
          <a:xfrm>
            <a:off x="412121" y="5379696"/>
            <a:ext cx="10334211" cy="963466"/>
          </a:xfrm>
          <a:prstGeom prst="rect">
            <a:avLst/>
          </a:prstGeom>
        </p:spPr>
        <p:style>
          <a:lnRef idx="2">
            <a:schemeClr val="accent4"/>
          </a:lnRef>
          <a:fillRef idx="1">
            <a:schemeClr val="lt1"/>
          </a:fillRef>
          <a:effectRef idx="0">
            <a:schemeClr val="accent4"/>
          </a:effectRef>
          <a:fontRef idx="minor">
            <a:schemeClr val="dk1"/>
          </a:fontRef>
        </p:style>
        <p:txBody>
          <a:bodyPr spcFirstLastPara="0" vert="horz" wrap="square" lIns="247650" tIns="247650" rIns="247650" bIns="247650" numCol="1" spcCol="1270" anchor="ctr" anchorCtr="0">
            <a:noAutofit/>
          </a:bodyPr>
          <a:lstStyle/>
          <a:p>
            <a:pPr marL="342900" lvl="0" indent="-342900" algn="just" defTabSz="2889250">
              <a:spcBef>
                <a:spcPct val="0"/>
              </a:spcBef>
              <a:spcAft>
                <a:spcPct val="35000"/>
              </a:spcAft>
              <a:buFont typeface="Wingdings" panose="05000000000000000000" pitchFamily="2" charset="2"/>
              <a:buChar char="ü"/>
            </a:pPr>
            <a:r>
              <a:rPr lang="en-US" sz="2400" dirty="0" err="1" smtClean="0">
                <a:solidFill>
                  <a:schemeClr val="tx1"/>
                </a:solidFill>
              </a:rPr>
              <a:t>Paradigma</a:t>
            </a:r>
            <a:r>
              <a:rPr lang="en-US" sz="2400" dirty="0" smtClean="0">
                <a:solidFill>
                  <a:schemeClr val="tx1"/>
                </a:solidFill>
              </a:rPr>
              <a:t> yang </a:t>
            </a:r>
            <a:r>
              <a:rPr lang="en-US" sz="2400" dirty="0" err="1" smtClean="0">
                <a:solidFill>
                  <a:schemeClr val="tx1"/>
                </a:solidFill>
              </a:rPr>
              <a:t>sudah</a:t>
            </a:r>
            <a:r>
              <a:rPr lang="en-US" sz="2400" dirty="0" smtClean="0">
                <a:solidFill>
                  <a:schemeClr val="tx1"/>
                </a:solidFill>
              </a:rPr>
              <a:t> lama </a:t>
            </a:r>
            <a:r>
              <a:rPr lang="en-US" sz="2400" dirty="0" err="1" smtClean="0">
                <a:solidFill>
                  <a:schemeClr val="tx1"/>
                </a:solidFill>
              </a:rPr>
              <a:t>sekali</a:t>
            </a:r>
            <a:r>
              <a:rPr lang="en-US" sz="2400" dirty="0" smtClean="0">
                <a:solidFill>
                  <a:schemeClr val="tx1"/>
                </a:solidFill>
              </a:rPr>
              <a:t>, </a:t>
            </a:r>
            <a:r>
              <a:rPr lang="en-US" sz="2400" dirty="0" err="1" smtClean="0">
                <a:solidFill>
                  <a:schemeClr val="tx1"/>
                </a:solidFill>
              </a:rPr>
              <a:t>tetapi</a:t>
            </a:r>
            <a:r>
              <a:rPr lang="en-US" sz="2400" dirty="0" smtClean="0">
                <a:solidFill>
                  <a:schemeClr val="tx1"/>
                </a:solidFill>
              </a:rPr>
              <a:t> </a:t>
            </a:r>
            <a:r>
              <a:rPr lang="en-US" sz="2400" dirty="0" err="1" smtClean="0">
                <a:solidFill>
                  <a:schemeClr val="tx1"/>
                </a:solidFill>
              </a:rPr>
              <a:t>masih</a:t>
            </a:r>
            <a:r>
              <a:rPr lang="en-US" sz="2400" dirty="0" smtClean="0">
                <a:solidFill>
                  <a:schemeClr val="tx1"/>
                </a:solidFill>
              </a:rPr>
              <a:t> </a:t>
            </a:r>
            <a:r>
              <a:rPr lang="en-US" sz="2400" dirty="0" err="1" smtClean="0">
                <a:solidFill>
                  <a:schemeClr val="tx1"/>
                </a:solidFill>
              </a:rPr>
              <a:t>banyak</a:t>
            </a:r>
            <a:r>
              <a:rPr lang="en-US" sz="2400" dirty="0" smtClean="0">
                <a:solidFill>
                  <a:schemeClr val="tx1"/>
                </a:solidFill>
              </a:rPr>
              <a:t> yang </a:t>
            </a:r>
            <a:r>
              <a:rPr lang="en-US" sz="2400" dirty="0" err="1" smtClean="0">
                <a:solidFill>
                  <a:schemeClr val="tx1"/>
                </a:solidFill>
              </a:rPr>
              <a:t>memakai</a:t>
            </a:r>
            <a:r>
              <a:rPr lang="en-US" sz="2400" dirty="0" smtClean="0">
                <a:solidFill>
                  <a:schemeClr val="tx1"/>
                </a:solidFill>
              </a:rPr>
              <a:t> </a:t>
            </a:r>
            <a:r>
              <a:rPr lang="en-US" sz="2400" dirty="0" err="1" smtClean="0">
                <a:solidFill>
                  <a:schemeClr val="tx1"/>
                </a:solidFill>
              </a:rPr>
              <a:t>karena</a:t>
            </a:r>
            <a:r>
              <a:rPr lang="en-US" sz="2400" dirty="0" smtClean="0">
                <a:solidFill>
                  <a:schemeClr val="tx1"/>
                </a:solidFill>
              </a:rPr>
              <a:t> </a:t>
            </a:r>
            <a:r>
              <a:rPr lang="en-US" sz="2400" dirty="0" err="1" smtClean="0">
                <a:solidFill>
                  <a:schemeClr val="tx1"/>
                </a:solidFill>
              </a:rPr>
              <a:t>dianggap</a:t>
            </a:r>
            <a:r>
              <a:rPr lang="en-US" sz="2400" dirty="0" smtClean="0">
                <a:solidFill>
                  <a:schemeClr val="tx1"/>
                </a:solidFill>
              </a:rPr>
              <a:t> </a:t>
            </a:r>
            <a:r>
              <a:rPr lang="en-US" sz="2400" dirty="0" err="1" smtClean="0">
                <a:solidFill>
                  <a:schemeClr val="tx1"/>
                </a:solidFill>
              </a:rPr>
              <a:t>masih</a:t>
            </a:r>
            <a:r>
              <a:rPr lang="en-US" sz="2400" dirty="0" smtClean="0">
                <a:solidFill>
                  <a:schemeClr val="tx1"/>
                </a:solidFill>
              </a:rPr>
              <a:t> </a:t>
            </a:r>
            <a:r>
              <a:rPr lang="en-US" sz="2400" dirty="0" err="1" smtClean="0">
                <a:solidFill>
                  <a:schemeClr val="tx1"/>
                </a:solidFill>
              </a:rPr>
              <a:t>sesuai</a:t>
            </a:r>
            <a:r>
              <a:rPr lang="en-US" sz="2400" dirty="0" smtClean="0">
                <a:solidFill>
                  <a:schemeClr val="tx1"/>
                </a:solidFill>
              </a:rPr>
              <a:t> </a:t>
            </a:r>
            <a:r>
              <a:rPr lang="en-US" sz="2400" dirty="0" err="1" smtClean="0">
                <a:solidFill>
                  <a:schemeClr val="tx1"/>
                </a:solidFill>
              </a:rPr>
              <a:t>dengan</a:t>
            </a:r>
            <a:r>
              <a:rPr lang="en-US" sz="2400" dirty="0" smtClean="0">
                <a:solidFill>
                  <a:schemeClr val="tx1"/>
                </a:solidFill>
              </a:rPr>
              <a:t> </a:t>
            </a:r>
            <a:r>
              <a:rPr lang="en-US" sz="2400" dirty="0" err="1" smtClean="0">
                <a:solidFill>
                  <a:schemeClr val="tx1"/>
                </a:solidFill>
              </a:rPr>
              <a:t>keadaan</a:t>
            </a:r>
            <a:r>
              <a:rPr lang="en-US" sz="2400" dirty="0" smtClean="0">
                <a:solidFill>
                  <a:schemeClr val="tx1"/>
                </a:solidFill>
              </a:rPr>
              <a:t> </a:t>
            </a:r>
            <a:r>
              <a:rPr lang="en-US" sz="2400" dirty="0" err="1" smtClean="0">
                <a:solidFill>
                  <a:schemeClr val="tx1"/>
                </a:solidFill>
              </a:rPr>
              <a:t>sekarang</a:t>
            </a:r>
            <a:r>
              <a:rPr lang="en-US" sz="2400" dirty="0" smtClean="0">
                <a:solidFill>
                  <a:schemeClr val="tx1"/>
                </a:solidFill>
              </a:rPr>
              <a:t>.</a:t>
            </a:r>
            <a:endParaRPr lang="en-US" sz="2400" dirty="0">
              <a:solidFill>
                <a:schemeClr val="tx1"/>
              </a:solidFill>
            </a:endParaRPr>
          </a:p>
        </p:txBody>
      </p:sp>
    </p:spTree>
    <p:extLst>
      <p:ext uri="{BB962C8B-B14F-4D97-AF65-F5344CB8AC3E}">
        <p14:creationId xmlns="" xmlns:p14="http://schemas.microsoft.com/office/powerpoint/2010/main" val="63781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MODEL WATERFALL</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Diagram 2"/>
          <p:cNvGraphicFramePr/>
          <p:nvPr>
            <p:extLst>
              <p:ext uri="{D42A27DB-BD31-4B8C-83A1-F6EECF244321}">
                <p14:modId xmlns="" xmlns:p14="http://schemas.microsoft.com/office/powerpoint/2010/main" val="1278673390"/>
              </p:ext>
            </p:extLst>
          </p:nvPr>
        </p:nvGraphicFramePr>
        <p:xfrm>
          <a:off x="1094704" y="925728"/>
          <a:ext cx="8615965" cy="5590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0878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Analisis</a:t>
            </a:r>
            <a:r>
              <a:rPr lang="en-US" sz="3200" b="1" dirty="0" smtClean="0">
                <a:solidFill>
                  <a:schemeClr val="bg2">
                    <a:lumMod val="25000"/>
                  </a:schemeClr>
                </a:solidFill>
                <a:latin typeface="Arial Black" panose="020B0A04020102020204" pitchFamily="34" charset="0"/>
              </a:rPr>
              <a:t> Requirement </a:t>
            </a:r>
            <a:r>
              <a:rPr lang="en-US" sz="3200" b="1" dirty="0" err="1" smtClean="0">
                <a:solidFill>
                  <a:schemeClr val="bg2">
                    <a:lumMod val="25000"/>
                  </a:schemeClr>
                </a:solidFill>
                <a:latin typeface="Arial Black" panose="020B0A04020102020204" pitchFamily="34" charset="0"/>
              </a:rPr>
              <a:t>atau</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Kebutuhan</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708335" y="1516033"/>
            <a:ext cx="10334211" cy="2334749"/>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247650" tIns="247650" rIns="247650" bIns="247650" numCol="1" spcCol="1270" anchor="ctr" anchorCtr="0">
            <a:noAutofit/>
          </a:bodyPr>
          <a:lstStyle/>
          <a:p>
            <a:pPr algn="just"/>
            <a:r>
              <a:rPr lang="id-ID" sz="2400" dirty="0"/>
              <a:t>Pada proses ini, dilakukan penganalisaan dan pengumpulan kebutuhan sistem yang meliputi Domain informasi, fungsi yang dibutuhkan unjuk kerja/performansi dan antarmuka.  Hasil penganalisaan dan pengumpulan tersebut didokumentasikan dan diperlihatkan kembali kepada pelanggan</a:t>
            </a:r>
          </a:p>
        </p:txBody>
      </p:sp>
    </p:spTree>
    <p:extLst>
      <p:ext uri="{BB962C8B-B14F-4D97-AF65-F5344CB8AC3E}">
        <p14:creationId xmlns="" xmlns:p14="http://schemas.microsoft.com/office/powerpoint/2010/main" val="6416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1999</Words>
  <Application>Microsoft Office PowerPoint</Application>
  <PresentationFormat>Custom</PresentationFormat>
  <Paragraphs>218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SIKLUS HIDUP PENGEMBANGAN PERANGKAT LUNAK (SDLC)</vt:lpstr>
      <vt:lpstr>DEFINISI SDLC</vt:lpstr>
      <vt:lpstr>Pertanyaan Seputar SDLC</vt:lpstr>
      <vt:lpstr>Pertanyaan Seputar SDLC</vt:lpstr>
      <vt:lpstr>Pertanyaan Seputar SDLC</vt:lpstr>
      <vt:lpstr>Model SDLC </vt:lpstr>
      <vt:lpstr>Model Sekuensial Linear</vt:lpstr>
      <vt:lpstr>MODEL WATERFALL</vt:lpstr>
      <vt:lpstr>Analisis Requirement atau Kebutuhan</vt:lpstr>
      <vt:lpstr>Requirement</vt:lpstr>
      <vt:lpstr>Kebutuhan Fungsional</vt:lpstr>
      <vt:lpstr>Kebutuhan Non-Fungsional</vt:lpstr>
      <vt:lpstr>Contoh Kasus :  (Sistem Informasi Perpustakaan STMIK ABC</vt:lpstr>
      <vt:lpstr>Contoh Kasus :  (Sistem Informasi Perpustakaan STMIK ABC</vt:lpstr>
      <vt:lpstr>Contoh Kasus :  (Sistem Informasi Perpustakaan STMIK ABC</vt:lpstr>
      <vt:lpstr>Contoh Kasus :  (Sistem Informasi Perpustakaan STMIK ABC</vt:lpstr>
      <vt:lpstr>Contoh Kasus :  (Sistem Informasi Perpustakaan STMIK ABC</vt:lpstr>
      <vt:lpstr>DESIGN</vt:lpstr>
      <vt:lpstr>PENGKODEAN</vt:lpstr>
      <vt:lpstr>PENGUJIAN</vt:lpstr>
      <vt:lpstr>PEMELIHARAAN</vt:lpstr>
      <vt:lpstr>PENGUJIAN (Cont)</vt:lpstr>
      <vt:lpstr>Karakteristik Waterfall</vt:lpstr>
      <vt:lpstr>Karakteristik Waterfall</vt:lpstr>
      <vt:lpstr>Kelebihan Model Waterfall</vt:lpstr>
      <vt:lpstr>Kekurangan Model Waterfall</vt:lpstr>
      <vt:lpstr>Kekurangan Model Waterfall</vt:lpstr>
      <vt:lpstr>MODEL PROTOTYPE</vt:lpstr>
      <vt:lpstr>MODEL PROTOTYPE</vt:lpstr>
      <vt:lpstr>DIAGRAM MODEL PROTOTYPE</vt:lpstr>
      <vt:lpstr>TAHAPAN PENGEMBANGAN  MODEL PROTOTYPE</vt:lpstr>
      <vt:lpstr>TAHAPAN PENGEMBANGAN  MODEL PROTOTYPE</vt:lpstr>
      <vt:lpstr>TAHAPAN PENGEMBANGAN  MODEL PROTOTYPE</vt:lpstr>
      <vt:lpstr>TAHAPAN PENGEMBANGAN  MODEL PROTOTYPE</vt:lpstr>
      <vt:lpstr>KELEBIHAN MODEL PROTOTYPE</vt:lpstr>
      <vt:lpstr>KEKURANGAN MODEL PROTOTYPE</vt:lpstr>
      <vt:lpstr>Model Rapid Application Development (RAD)</vt:lpstr>
      <vt:lpstr>Diagram Model  Rapid Application Development (RAD)</vt:lpstr>
      <vt:lpstr>Tahapan Proses Pengembangan Model RAD</vt:lpstr>
      <vt:lpstr>Tahapan Proses Pengembangan Model RAD</vt:lpstr>
      <vt:lpstr>Tahapan Proses Pengembangan Model RAD</vt:lpstr>
      <vt:lpstr>Kelebihan Model RAD</vt:lpstr>
      <vt:lpstr>Kekurangan Model RAD</vt:lpstr>
      <vt:lpstr>Model Evolutionary Process</vt:lpstr>
      <vt:lpstr>Model Incremental</vt:lpstr>
      <vt:lpstr>Diagram Model Incremental</vt:lpstr>
      <vt:lpstr>Kelebihan Model Incremental</vt:lpstr>
      <vt:lpstr>Kekurangan Model Incremental</vt:lpstr>
      <vt:lpstr>Model Spiral</vt:lpstr>
      <vt:lpstr>Diagram Model Spiral</vt:lpstr>
      <vt:lpstr>Tahapan Model Spiral</vt:lpstr>
      <vt:lpstr>Tugas Besar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roniahmad</dc:creator>
  <cp:lastModifiedBy>TOSHIBA</cp:lastModifiedBy>
  <cp:revision>341</cp:revision>
  <dcterms:created xsi:type="dcterms:W3CDTF">2018-01-15T08:20:33Z</dcterms:created>
  <dcterms:modified xsi:type="dcterms:W3CDTF">2019-10-04T07:11:36Z</dcterms:modified>
</cp:coreProperties>
</file>