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70" r:id="rId4"/>
    <p:sldId id="271" r:id="rId5"/>
    <p:sldId id="299" r:id="rId6"/>
    <p:sldId id="300" r:id="rId7"/>
    <p:sldId id="326" r:id="rId8"/>
    <p:sldId id="301" r:id="rId9"/>
    <p:sldId id="302" r:id="rId10"/>
    <p:sldId id="303" r:id="rId11"/>
    <p:sldId id="304" r:id="rId12"/>
    <p:sldId id="305" r:id="rId13"/>
    <p:sldId id="306" r:id="rId14"/>
    <p:sldId id="307" r:id="rId15"/>
    <p:sldId id="308" r:id="rId16"/>
    <p:sldId id="309" r:id="rId17"/>
    <p:sldId id="310" r:id="rId18"/>
    <p:sldId id="327" r:id="rId19"/>
    <p:sldId id="315" r:id="rId20"/>
    <p:sldId id="316" r:id="rId21"/>
    <p:sldId id="317" r:id="rId22"/>
    <p:sldId id="341" r:id="rId23"/>
    <p:sldId id="342" r:id="rId24"/>
    <p:sldId id="343" r:id="rId25"/>
    <p:sldId id="344" r:id="rId26"/>
    <p:sldId id="333" r:id="rId27"/>
    <p:sldId id="334" r:id="rId28"/>
    <p:sldId id="335" r:id="rId29"/>
    <p:sldId id="336" r:id="rId30"/>
    <p:sldId id="337" r:id="rId31"/>
    <p:sldId id="338" r:id="rId32"/>
    <p:sldId id="339" r:id="rId33"/>
    <p:sldId id="340" r:id="rId34"/>
    <p:sldId id="351" r:id="rId35"/>
    <p:sldId id="352" r:id="rId36"/>
    <p:sldId id="353" r:id="rId37"/>
    <p:sldId id="354" r:id="rId38"/>
    <p:sldId id="328" r:id="rId39"/>
    <p:sldId id="321" r:id="rId40"/>
    <p:sldId id="322" r:id="rId41"/>
    <p:sldId id="323" r:id="rId42"/>
    <p:sldId id="325" r:id="rId43"/>
    <p:sldId id="318" r:id="rId44"/>
    <p:sldId id="319" r:id="rId45"/>
    <p:sldId id="345" r:id="rId46"/>
    <p:sldId id="346" r:id="rId47"/>
    <p:sldId id="347" r:id="rId48"/>
    <p:sldId id="348" r:id="rId49"/>
    <p:sldId id="298" r:id="rId50"/>
    <p:sldId id="349" r:id="rId51"/>
    <p:sldId id="350" r:id="rId52"/>
    <p:sldId id="32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33178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72520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41995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106209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99B2C8-B83C-4F70-948F-D976D14C4738}" type="datetimeFigureOut">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355411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99B2C8-B83C-4F70-948F-D976D14C4738}" type="datetimeFigureOut">
              <a:rPr lang="en-US" smtClean="0"/>
              <a:pPr/>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224076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99B2C8-B83C-4F70-948F-D976D14C4738}" type="datetimeFigureOut">
              <a:rPr lang="en-US" smtClean="0"/>
              <a:pPr/>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155944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99B2C8-B83C-4F70-948F-D976D14C4738}" type="datetimeFigureOut">
              <a:rPr lang="en-US" smtClean="0"/>
              <a:pPr/>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407310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9B2C8-B83C-4F70-948F-D976D14C4738}" type="datetimeFigureOut">
              <a:rPr lang="en-US" smtClean="0"/>
              <a:pPr/>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260164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99B2C8-B83C-4F70-948F-D976D14C4738}" type="datetimeFigureOut">
              <a:rPr lang="en-US" smtClean="0"/>
              <a:pPr/>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247851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99B2C8-B83C-4F70-948F-D976D14C4738}" type="datetimeFigureOut">
              <a:rPr lang="en-US" smtClean="0"/>
              <a:pPr/>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30347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9B2C8-B83C-4F70-948F-D976D14C4738}" type="datetimeFigureOut">
              <a:rPr lang="en-US" smtClean="0"/>
              <a:pPr/>
              <a:t>10/11/2019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F0E8E-65A5-4803-996B-C997C1B5DB7D}" type="slidenum">
              <a:rPr lang="en-US" smtClean="0"/>
              <a:pPr/>
              <a:t>‹#›</a:t>
            </a:fld>
            <a:endParaRPr lang="en-US"/>
          </a:p>
        </p:txBody>
      </p:sp>
    </p:spTree>
    <p:extLst>
      <p:ext uri="{BB962C8B-B14F-4D97-AF65-F5344CB8AC3E}">
        <p14:creationId xmlns:p14="http://schemas.microsoft.com/office/powerpoint/2010/main" xmlns="" val="27119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1262130" y="837127"/>
            <a:ext cx="9749307" cy="1321929"/>
          </a:xfrm>
        </p:spPr>
        <p:txBody>
          <a:bodyPr>
            <a:normAutofit/>
          </a:bodyPr>
          <a:lstStyle/>
          <a:p>
            <a:pPr algn="ctr">
              <a:lnSpc>
                <a:spcPct val="100000"/>
              </a:lnSpc>
            </a:pPr>
            <a:r>
              <a:rPr lang="en-US" sz="4000" b="1" dirty="0" smtClean="0">
                <a:solidFill>
                  <a:srgbClr val="002060"/>
                </a:solidFill>
                <a:latin typeface="Arial Black" panose="020B0A04020102020204" pitchFamily="34" charset="0"/>
              </a:rPr>
              <a:t>METODE TESTING</a:t>
            </a:r>
            <a:br>
              <a:rPr lang="en-US" sz="4000" b="1" dirty="0" smtClean="0">
                <a:solidFill>
                  <a:srgbClr val="002060"/>
                </a:solidFill>
                <a:latin typeface="Arial Black" panose="020B0A04020102020204" pitchFamily="34" charset="0"/>
              </a:rPr>
            </a:br>
            <a:r>
              <a:rPr lang="en-US" sz="4000" b="1" dirty="0" smtClean="0">
                <a:solidFill>
                  <a:srgbClr val="002060"/>
                </a:solidFill>
                <a:latin typeface="Arial Black" panose="020B0A04020102020204" pitchFamily="34" charset="0"/>
              </a:rPr>
              <a:t>(WHITE BOX)</a:t>
            </a:r>
            <a:endParaRPr lang="en-US" sz="4000" b="1" dirty="0">
              <a:solidFill>
                <a:srgbClr val="002060"/>
              </a:solidFill>
              <a:latin typeface="Arial Black" panose="020B0A04020102020204" pitchFamily="34" charset="0"/>
            </a:endParaRPr>
          </a:p>
        </p:txBody>
      </p:sp>
      <p:grpSp>
        <p:nvGrpSpPr>
          <p:cNvPr id="27" name="Group 26"/>
          <p:cNvGrpSpPr/>
          <p:nvPr/>
        </p:nvGrpSpPr>
        <p:grpSpPr>
          <a:xfrm>
            <a:off x="1" y="1"/>
            <a:ext cx="1094704" cy="682579"/>
            <a:chOff x="3571" y="2084652"/>
            <a:chExt cx="3123406" cy="1249362"/>
          </a:xfrm>
        </p:grpSpPr>
        <p:sp>
          <p:nvSpPr>
            <p:cNvPr id="28" name="Pentagon 2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30" name="Title 1"/>
          <p:cNvSpPr txBox="1">
            <a:spLocks/>
          </p:cNvSpPr>
          <p:nvPr/>
        </p:nvSpPr>
        <p:spPr>
          <a:xfrm>
            <a:off x="2859042" y="2760824"/>
            <a:ext cx="7331298" cy="877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endParaRPr lang="en-US" sz="2400" dirty="0" smtClean="0">
              <a:solidFill>
                <a:srgbClr val="002060"/>
              </a:solidFill>
              <a:latin typeface="Arial Black" panose="020B0A04020102020204" pitchFamily="34" charset="0"/>
            </a:endParaRPr>
          </a:p>
        </p:txBody>
      </p:sp>
      <p:pic>
        <p:nvPicPr>
          <p:cNvPr id="31" name="Picture 30"/>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2618" y="4240502"/>
            <a:ext cx="5128944" cy="2170510"/>
          </a:xfrm>
          <a:prstGeom prst="rect">
            <a:avLst/>
          </a:prstGeom>
        </p:spPr>
      </p:pic>
    </p:spTree>
    <p:extLst>
      <p:ext uri="{BB962C8B-B14F-4D97-AF65-F5344CB8AC3E}">
        <p14:creationId xmlns:p14="http://schemas.microsoft.com/office/powerpoint/2010/main" xmlns="" val="4001123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Notasi</a:t>
            </a:r>
            <a:r>
              <a:rPr lang="en-US" sz="3200" b="1" dirty="0">
                <a:solidFill>
                  <a:schemeClr val="bg2">
                    <a:lumMod val="25000"/>
                  </a:schemeClr>
                </a:solidFill>
                <a:latin typeface="Arial Black" panose="020B0A04020102020204" pitchFamily="34" charset="0"/>
              </a:rPr>
              <a:t> Bagan </a:t>
            </a:r>
            <a:r>
              <a:rPr lang="en-US" sz="3200" b="1" dirty="0" err="1" smtClean="0">
                <a:solidFill>
                  <a:schemeClr val="bg2">
                    <a:lumMod val="25000"/>
                  </a:schemeClr>
                </a:solidFill>
                <a:latin typeface="Arial Black" panose="020B0A04020102020204" pitchFamily="34" charset="0"/>
              </a:rPr>
              <a:t>Alir</a:t>
            </a:r>
            <a:r>
              <a:rPr lang="en-US" sz="3200" b="1" dirty="0" smtClean="0">
                <a:solidFill>
                  <a:schemeClr val="bg2">
                    <a:lumMod val="25000"/>
                  </a:schemeClr>
                </a:solidFill>
                <a:latin typeface="Arial Black" panose="020B0A04020102020204" pitchFamily="34" charset="0"/>
              </a:rPr>
              <a:t> (Flowchart)</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62130"/>
            <a:ext cx="11032708" cy="9401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Untuk menggambar grafik alir, terlebih </a:t>
            </a:r>
            <a:r>
              <a:rPr lang="id-ID" sz="2800" dirty="0" smtClean="0">
                <a:solidFill>
                  <a:schemeClr val="tx1"/>
                </a:solidFill>
              </a:rPr>
              <a:t>dulu</a:t>
            </a:r>
            <a:r>
              <a:rPr lang="en-US" sz="2800" dirty="0" smtClean="0">
                <a:solidFill>
                  <a:schemeClr val="tx1"/>
                </a:solidFill>
              </a:rPr>
              <a:t> </a:t>
            </a:r>
            <a:r>
              <a:rPr lang="id-ID" sz="2800" dirty="0" smtClean="0">
                <a:solidFill>
                  <a:schemeClr val="tx1"/>
                </a:solidFill>
              </a:rPr>
              <a:t>membuat </a:t>
            </a:r>
            <a:r>
              <a:rPr lang="id-ID" sz="2800" dirty="0">
                <a:solidFill>
                  <a:schemeClr val="tx1"/>
                </a:solidFill>
              </a:rPr>
              <a:t>bagan alir.</a:t>
            </a:r>
          </a:p>
        </p:txBody>
      </p:sp>
      <p:sp>
        <p:nvSpPr>
          <p:cNvPr id="16" name="Rounded Rectangle 4"/>
          <p:cNvSpPr/>
          <p:nvPr/>
        </p:nvSpPr>
        <p:spPr>
          <a:xfrm>
            <a:off x="375732" y="2369712"/>
            <a:ext cx="11032708" cy="965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Bagan alir menggambarkan struktur </a:t>
            </a:r>
            <a:r>
              <a:rPr lang="id-ID" sz="2800" dirty="0" smtClean="0">
                <a:solidFill>
                  <a:schemeClr val="tx1"/>
                </a:solidFill>
              </a:rPr>
              <a:t>control</a:t>
            </a:r>
            <a:r>
              <a:rPr lang="en-US" sz="2800" dirty="0" smtClean="0">
                <a:solidFill>
                  <a:schemeClr val="tx1"/>
                </a:solidFill>
              </a:rPr>
              <a:t> </a:t>
            </a:r>
            <a:r>
              <a:rPr lang="id-ID" sz="2800" dirty="0" smtClean="0">
                <a:solidFill>
                  <a:schemeClr val="tx1"/>
                </a:solidFill>
              </a:rPr>
              <a:t>program</a:t>
            </a:r>
            <a:endParaRPr lang="id-ID" sz="2800" dirty="0">
              <a:solidFill>
                <a:schemeClr val="tx1"/>
              </a:solidFill>
            </a:endParaRPr>
          </a:p>
        </p:txBody>
      </p:sp>
      <p:sp>
        <p:nvSpPr>
          <p:cNvPr id="17" name="Rounded Rectangle 4"/>
          <p:cNvSpPr/>
          <p:nvPr/>
        </p:nvSpPr>
        <p:spPr>
          <a:xfrm>
            <a:off x="375732" y="3503056"/>
            <a:ext cx="11032708" cy="74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Dari bagan alir, baru dipetakan </a:t>
            </a:r>
            <a:r>
              <a:rPr lang="id-ID" sz="2800" dirty="0" smtClean="0">
                <a:solidFill>
                  <a:schemeClr val="tx1"/>
                </a:solidFill>
              </a:rPr>
              <a:t>menjadi</a:t>
            </a:r>
            <a:r>
              <a:rPr lang="en-US" sz="2800" dirty="0" smtClean="0">
                <a:solidFill>
                  <a:schemeClr val="tx1"/>
                </a:solidFill>
              </a:rPr>
              <a:t> </a:t>
            </a:r>
            <a:r>
              <a:rPr lang="id-ID" sz="2800" dirty="0" smtClean="0">
                <a:solidFill>
                  <a:schemeClr val="tx1"/>
                </a:solidFill>
              </a:rPr>
              <a:t>grafik </a:t>
            </a:r>
            <a:r>
              <a:rPr lang="id-ID" sz="2800" dirty="0">
                <a:solidFill>
                  <a:schemeClr val="tx1"/>
                </a:solidFill>
              </a:rPr>
              <a:t>alir yang sesuai</a:t>
            </a:r>
          </a:p>
        </p:txBody>
      </p:sp>
    </p:spTree>
    <p:extLst>
      <p:ext uri="{BB962C8B-B14F-4D97-AF65-F5344CB8AC3E}">
        <p14:creationId xmlns:p14="http://schemas.microsoft.com/office/powerpoint/2010/main" xmlns="" val="2686066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Notasi</a:t>
            </a:r>
            <a:r>
              <a:rPr lang="en-US" sz="3200" b="1" dirty="0">
                <a:solidFill>
                  <a:schemeClr val="bg2">
                    <a:lumMod val="25000"/>
                  </a:schemeClr>
                </a:solidFill>
                <a:latin typeface="Arial Black" panose="020B0A04020102020204" pitchFamily="34" charset="0"/>
              </a:rPr>
              <a:t> Bagan </a:t>
            </a:r>
            <a:r>
              <a:rPr lang="en-US" sz="3200" b="1" dirty="0" err="1">
                <a:solidFill>
                  <a:schemeClr val="bg2">
                    <a:lumMod val="25000"/>
                  </a:schemeClr>
                </a:solidFill>
                <a:latin typeface="Arial Black" panose="020B0A04020102020204" pitchFamily="34" charset="0"/>
              </a:rPr>
              <a:t>Alir</a:t>
            </a:r>
            <a:r>
              <a:rPr lang="en-US" sz="3200" b="1" dirty="0">
                <a:solidFill>
                  <a:schemeClr val="bg2">
                    <a:lumMod val="25000"/>
                  </a:schemeClr>
                </a:solidFill>
                <a:latin typeface="Arial Black" panose="020B0A04020102020204" pitchFamily="34" charset="0"/>
              </a:rPr>
              <a:t> (Flowchart)</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pSp>
        <p:nvGrpSpPr>
          <p:cNvPr id="15" name="Group 14"/>
          <p:cNvGrpSpPr/>
          <p:nvPr/>
        </p:nvGrpSpPr>
        <p:grpSpPr>
          <a:xfrm>
            <a:off x="1424744" y="875329"/>
            <a:ext cx="9256648" cy="5718654"/>
            <a:chOff x="0" y="0"/>
            <a:chExt cx="8845550" cy="5399121"/>
          </a:xfrm>
        </p:grpSpPr>
        <p:sp>
          <p:nvSpPr>
            <p:cNvPr id="17" name="Rectangle 16"/>
            <p:cNvSpPr/>
            <p:nvPr/>
          </p:nvSpPr>
          <p:spPr>
            <a:xfrm>
              <a:off x="167640" y="0"/>
              <a:ext cx="150359" cy="603424"/>
            </a:xfrm>
            <a:prstGeom prst="rect">
              <a:avLst/>
            </a:prstGeom>
            <a:ln>
              <a:noFill/>
            </a:ln>
          </p:spPr>
          <p:txBody>
            <a:bodyPr vert="horz" lIns="0" tIns="0" rIns="0" bIns="0" rtlCol="0">
              <a:noAutofit/>
            </a:bodyPr>
            <a:lstStyle/>
            <a:p>
              <a:pPr>
                <a:lnSpc>
                  <a:spcPct val="107000"/>
                </a:lnSpc>
                <a:spcAft>
                  <a:spcPts val="800"/>
                </a:spcAft>
              </a:pPr>
              <a:r>
                <a:rPr lang="en-US" sz="320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18" name="Shape 7829"/>
            <p:cNvSpPr/>
            <p:nvPr/>
          </p:nvSpPr>
          <p:spPr>
            <a:xfrm>
              <a:off x="0" y="765762"/>
              <a:ext cx="990600" cy="381000"/>
            </a:xfrm>
            <a:custGeom>
              <a:avLst/>
              <a:gdLst/>
              <a:ahLst/>
              <a:cxnLst/>
              <a:rect l="0" t="0" r="0" b="0"/>
              <a:pathLst>
                <a:path w="990600" h="381000">
                  <a:moveTo>
                    <a:pt x="0" y="0"/>
                  </a:moveTo>
                  <a:lnTo>
                    <a:pt x="990600" y="0"/>
                  </a:lnTo>
                  <a:lnTo>
                    <a:pt x="9906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19" name="Shape 293"/>
            <p:cNvSpPr/>
            <p:nvPr/>
          </p:nvSpPr>
          <p:spPr>
            <a:xfrm>
              <a:off x="0" y="765762"/>
              <a:ext cx="990600" cy="381000"/>
            </a:xfrm>
            <a:custGeom>
              <a:avLst/>
              <a:gdLst/>
              <a:ahLst/>
              <a:cxnLst/>
              <a:rect l="0" t="0" r="0" b="0"/>
              <a:pathLst>
                <a:path w="990600" h="381000">
                  <a:moveTo>
                    <a:pt x="0" y="381000"/>
                  </a:moveTo>
                  <a:lnTo>
                    <a:pt x="990600" y="381000"/>
                  </a:lnTo>
                  <a:lnTo>
                    <a:pt x="990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0" name="Shape 7830"/>
            <p:cNvSpPr/>
            <p:nvPr/>
          </p:nvSpPr>
          <p:spPr>
            <a:xfrm>
              <a:off x="0" y="1984962"/>
              <a:ext cx="990600" cy="381000"/>
            </a:xfrm>
            <a:custGeom>
              <a:avLst/>
              <a:gdLst/>
              <a:ahLst/>
              <a:cxnLst/>
              <a:rect l="0" t="0" r="0" b="0"/>
              <a:pathLst>
                <a:path w="990600" h="381000">
                  <a:moveTo>
                    <a:pt x="0" y="0"/>
                  </a:moveTo>
                  <a:lnTo>
                    <a:pt x="990600" y="0"/>
                  </a:lnTo>
                  <a:lnTo>
                    <a:pt x="9906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21" name="Shape 295"/>
            <p:cNvSpPr/>
            <p:nvPr/>
          </p:nvSpPr>
          <p:spPr>
            <a:xfrm>
              <a:off x="0" y="1984962"/>
              <a:ext cx="990600" cy="381000"/>
            </a:xfrm>
            <a:custGeom>
              <a:avLst/>
              <a:gdLst/>
              <a:ahLst/>
              <a:cxnLst/>
              <a:rect l="0" t="0" r="0" b="0"/>
              <a:pathLst>
                <a:path w="990600" h="381000">
                  <a:moveTo>
                    <a:pt x="0" y="381000"/>
                  </a:moveTo>
                  <a:lnTo>
                    <a:pt x="990600" y="381000"/>
                  </a:lnTo>
                  <a:lnTo>
                    <a:pt x="9906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Shape 296"/>
            <p:cNvSpPr/>
            <p:nvPr/>
          </p:nvSpPr>
          <p:spPr>
            <a:xfrm>
              <a:off x="1981200" y="918162"/>
              <a:ext cx="685800" cy="457200"/>
            </a:xfrm>
            <a:custGeom>
              <a:avLst/>
              <a:gdLst/>
              <a:ahLst/>
              <a:cxnLst/>
              <a:rect l="0" t="0" r="0" b="0"/>
              <a:pathLst>
                <a:path w="685800" h="457200">
                  <a:moveTo>
                    <a:pt x="342900" y="0"/>
                  </a:moveTo>
                  <a:lnTo>
                    <a:pt x="685800" y="228600"/>
                  </a:lnTo>
                  <a:lnTo>
                    <a:pt x="342900" y="457200"/>
                  </a:lnTo>
                  <a:lnTo>
                    <a:pt x="0" y="228600"/>
                  </a:lnTo>
                  <a:lnTo>
                    <a:pt x="342900" y="0"/>
                  </a:lnTo>
                  <a:close/>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23" name="Shape 297"/>
            <p:cNvSpPr/>
            <p:nvPr/>
          </p:nvSpPr>
          <p:spPr>
            <a:xfrm>
              <a:off x="1981200" y="918162"/>
              <a:ext cx="685800" cy="457200"/>
            </a:xfrm>
            <a:custGeom>
              <a:avLst/>
              <a:gdLst/>
              <a:ahLst/>
              <a:cxnLst/>
              <a:rect l="0" t="0" r="0" b="0"/>
              <a:pathLst>
                <a:path w="685800" h="457200">
                  <a:moveTo>
                    <a:pt x="0" y="228600"/>
                  </a:moveTo>
                  <a:lnTo>
                    <a:pt x="342900" y="0"/>
                  </a:lnTo>
                  <a:lnTo>
                    <a:pt x="685800" y="228600"/>
                  </a:lnTo>
                  <a:lnTo>
                    <a:pt x="342900" y="45720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Shape 7831"/>
            <p:cNvSpPr/>
            <p:nvPr/>
          </p:nvSpPr>
          <p:spPr>
            <a:xfrm>
              <a:off x="2438400" y="1984962"/>
              <a:ext cx="838200" cy="381000"/>
            </a:xfrm>
            <a:custGeom>
              <a:avLst/>
              <a:gdLst/>
              <a:ahLst/>
              <a:cxnLst/>
              <a:rect l="0" t="0" r="0" b="0"/>
              <a:pathLst>
                <a:path w="838200" h="381000">
                  <a:moveTo>
                    <a:pt x="0" y="0"/>
                  </a:moveTo>
                  <a:lnTo>
                    <a:pt x="838200" y="0"/>
                  </a:lnTo>
                  <a:lnTo>
                    <a:pt x="8382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25" name="Shape 299"/>
            <p:cNvSpPr/>
            <p:nvPr/>
          </p:nvSpPr>
          <p:spPr>
            <a:xfrm>
              <a:off x="2438400" y="1984962"/>
              <a:ext cx="838200" cy="381000"/>
            </a:xfrm>
            <a:custGeom>
              <a:avLst/>
              <a:gdLst/>
              <a:ahLst/>
              <a:cxnLst/>
              <a:rect l="0" t="0" r="0" b="0"/>
              <a:pathLst>
                <a:path w="838200" h="381000">
                  <a:moveTo>
                    <a:pt x="0" y="381000"/>
                  </a:moveTo>
                  <a:lnTo>
                    <a:pt x="838200" y="381000"/>
                  </a:lnTo>
                  <a:lnTo>
                    <a:pt x="8382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Shape 7832"/>
            <p:cNvSpPr/>
            <p:nvPr/>
          </p:nvSpPr>
          <p:spPr>
            <a:xfrm>
              <a:off x="1295400" y="1984962"/>
              <a:ext cx="838200" cy="381000"/>
            </a:xfrm>
            <a:custGeom>
              <a:avLst/>
              <a:gdLst/>
              <a:ahLst/>
              <a:cxnLst/>
              <a:rect l="0" t="0" r="0" b="0"/>
              <a:pathLst>
                <a:path w="838200" h="381000">
                  <a:moveTo>
                    <a:pt x="0" y="0"/>
                  </a:moveTo>
                  <a:lnTo>
                    <a:pt x="838200" y="0"/>
                  </a:lnTo>
                  <a:lnTo>
                    <a:pt x="8382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27" name="Shape 301"/>
            <p:cNvSpPr/>
            <p:nvPr/>
          </p:nvSpPr>
          <p:spPr>
            <a:xfrm>
              <a:off x="1295400" y="1984962"/>
              <a:ext cx="838200" cy="381000"/>
            </a:xfrm>
            <a:custGeom>
              <a:avLst/>
              <a:gdLst/>
              <a:ahLst/>
              <a:cxnLst/>
              <a:rect l="0" t="0" r="0" b="0"/>
              <a:pathLst>
                <a:path w="838200" h="381000">
                  <a:moveTo>
                    <a:pt x="0" y="381000"/>
                  </a:moveTo>
                  <a:lnTo>
                    <a:pt x="838200" y="381000"/>
                  </a:lnTo>
                  <a:lnTo>
                    <a:pt x="8382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Shape 7833"/>
            <p:cNvSpPr/>
            <p:nvPr/>
          </p:nvSpPr>
          <p:spPr>
            <a:xfrm>
              <a:off x="1905000" y="3204162"/>
              <a:ext cx="914400" cy="381000"/>
            </a:xfrm>
            <a:custGeom>
              <a:avLst/>
              <a:gdLst/>
              <a:ahLst/>
              <a:cxnLst/>
              <a:rect l="0" t="0" r="0" b="0"/>
              <a:pathLst>
                <a:path w="914400" h="381000">
                  <a:moveTo>
                    <a:pt x="0" y="0"/>
                  </a:moveTo>
                  <a:lnTo>
                    <a:pt x="914400" y="0"/>
                  </a:lnTo>
                  <a:lnTo>
                    <a:pt x="9144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29" name="Shape 303"/>
            <p:cNvSpPr/>
            <p:nvPr/>
          </p:nvSpPr>
          <p:spPr>
            <a:xfrm>
              <a:off x="1905000" y="3204162"/>
              <a:ext cx="914400" cy="381000"/>
            </a:xfrm>
            <a:custGeom>
              <a:avLst/>
              <a:gdLst/>
              <a:ahLst/>
              <a:cxnLst/>
              <a:rect l="0" t="0" r="0" b="0"/>
              <a:pathLst>
                <a:path w="914400" h="381000">
                  <a:moveTo>
                    <a:pt x="0" y="381000"/>
                  </a:moveTo>
                  <a:lnTo>
                    <a:pt x="914400" y="381000"/>
                  </a:lnTo>
                  <a:lnTo>
                    <a:pt x="9144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Shape 304"/>
            <p:cNvSpPr/>
            <p:nvPr/>
          </p:nvSpPr>
          <p:spPr>
            <a:xfrm>
              <a:off x="419100" y="79962"/>
              <a:ext cx="76200" cy="685800"/>
            </a:xfrm>
            <a:custGeom>
              <a:avLst/>
              <a:gdLst/>
              <a:ahLst/>
              <a:cxnLst/>
              <a:rect l="0" t="0" r="0" b="0"/>
              <a:pathLst>
                <a:path w="76200" h="685800">
                  <a:moveTo>
                    <a:pt x="31750" y="0"/>
                  </a:moveTo>
                  <a:lnTo>
                    <a:pt x="44450" y="0"/>
                  </a:lnTo>
                  <a:lnTo>
                    <a:pt x="44450" y="609600"/>
                  </a:lnTo>
                  <a:lnTo>
                    <a:pt x="76200" y="609600"/>
                  </a:lnTo>
                  <a:lnTo>
                    <a:pt x="38100" y="685800"/>
                  </a:lnTo>
                  <a:lnTo>
                    <a:pt x="0" y="609600"/>
                  </a:lnTo>
                  <a:lnTo>
                    <a:pt x="31750" y="609600"/>
                  </a:lnTo>
                  <a:lnTo>
                    <a:pt x="317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1" name="Shape 305"/>
            <p:cNvSpPr/>
            <p:nvPr/>
          </p:nvSpPr>
          <p:spPr>
            <a:xfrm>
              <a:off x="419100" y="1146762"/>
              <a:ext cx="76200" cy="838200"/>
            </a:xfrm>
            <a:custGeom>
              <a:avLst/>
              <a:gdLst/>
              <a:ahLst/>
              <a:cxnLst/>
              <a:rect l="0" t="0" r="0" b="0"/>
              <a:pathLst>
                <a:path w="76200" h="838200">
                  <a:moveTo>
                    <a:pt x="31750" y="0"/>
                  </a:moveTo>
                  <a:lnTo>
                    <a:pt x="44450" y="0"/>
                  </a:lnTo>
                  <a:lnTo>
                    <a:pt x="44450" y="762000"/>
                  </a:lnTo>
                  <a:lnTo>
                    <a:pt x="76200" y="762000"/>
                  </a:lnTo>
                  <a:lnTo>
                    <a:pt x="38100" y="838200"/>
                  </a:lnTo>
                  <a:lnTo>
                    <a:pt x="0" y="762000"/>
                  </a:lnTo>
                  <a:lnTo>
                    <a:pt x="31750" y="762000"/>
                  </a:lnTo>
                  <a:lnTo>
                    <a:pt x="317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2" name="Shape 306"/>
            <p:cNvSpPr/>
            <p:nvPr/>
          </p:nvSpPr>
          <p:spPr>
            <a:xfrm>
              <a:off x="2247900" y="156162"/>
              <a:ext cx="76200" cy="762000"/>
            </a:xfrm>
            <a:custGeom>
              <a:avLst/>
              <a:gdLst/>
              <a:ahLst/>
              <a:cxnLst/>
              <a:rect l="0" t="0" r="0" b="0"/>
              <a:pathLst>
                <a:path w="76200" h="762000">
                  <a:moveTo>
                    <a:pt x="31750" y="0"/>
                  </a:moveTo>
                  <a:lnTo>
                    <a:pt x="44450" y="0"/>
                  </a:lnTo>
                  <a:lnTo>
                    <a:pt x="44450" y="685800"/>
                  </a:lnTo>
                  <a:lnTo>
                    <a:pt x="76200" y="685800"/>
                  </a:lnTo>
                  <a:lnTo>
                    <a:pt x="38100" y="762000"/>
                  </a:lnTo>
                  <a:lnTo>
                    <a:pt x="0" y="685800"/>
                  </a:lnTo>
                  <a:lnTo>
                    <a:pt x="31750" y="685800"/>
                  </a:lnTo>
                  <a:lnTo>
                    <a:pt x="317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3" name="Shape 307"/>
            <p:cNvSpPr/>
            <p:nvPr/>
          </p:nvSpPr>
          <p:spPr>
            <a:xfrm>
              <a:off x="2743200" y="1140412"/>
              <a:ext cx="266700" cy="844550"/>
            </a:xfrm>
            <a:custGeom>
              <a:avLst/>
              <a:gdLst/>
              <a:ahLst/>
              <a:cxnLst/>
              <a:rect l="0" t="0" r="0" b="0"/>
              <a:pathLst>
                <a:path w="266700" h="844550">
                  <a:moveTo>
                    <a:pt x="0" y="0"/>
                  </a:moveTo>
                  <a:lnTo>
                    <a:pt x="228600" y="0"/>
                  </a:lnTo>
                  <a:cubicBezTo>
                    <a:pt x="232156" y="0"/>
                    <a:pt x="234950" y="2794"/>
                    <a:pt x="234950" y="6350"/>
                  </a:cubicBezTo>
                  <a:lnTo>
                    <a:pt x="234950" y="768350"/>
                  </a:lnTo>
                  <a:lnTo>
                    <a:pt x="266700" y="768350"/>
                  </a:lnTo>
                  <a:lnTo>
                    <a:pt x="228600" y="844550"/>
                  </a:lnTo>
                  <a:lnTo>
                    <a:pt x="190500" y="768350"/>
                  </a:lnTo>
                  <a:lnTo>
                    <a:pt x="222250" y="768350"/>
                  </a:lnTo>
                  <a:lnTo>
                    <a:pt x="222250" y="12700"/>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4" name="Shape 308"/>
            <p:cNvSpPr/>
            <p:nvPr/>
          </p:nvSpPr>
          <p:spPr>
            <a:xfrm>
              <a:off x="1714500" y="1140412"/>
              <a:ext cx="266700" cy="844550"/>
            </a:xfrm>
            <a:custGeom>
              <a:avLst/>
              <a:gdLst/>
              <a:ahLst/>
              <a:cxnLst/>
              <a:rect l="0" t="0" r="0" b="0"/>
              <a:pathLst>
                <a:path w="266700" h="844550">
                  <a:moveTo>
                    <a:pt x="38100" y="0"/>
                  </a:moveTo>
                  <a:lnTo>
                    <a:pt x="266700" y="0"/>
                  </a:lnTo>
                  <a:lnTo>
                    <a:pt x="266700" y="12700"/>
                  </a:lnTo>
                  <a:lnTo>
                    <a:pt x="44450" y="12700"/>
                  </a:lnTo>
                  <a:lnTo>
                    <a:pt x="44450" y="768350"/>
                  </a:lnTo>
                  <a:lnTo>
                    <a:pt x="76200" y="768350"/>
                  </a:lnTo>
                  <a:lnTo>
                    <a:pt x="38100" y="844550"/>
                  </a:lnTo>
                  <a:lnTo>
                    <a:pt x="0" y="768350"/>
                  </a:lnTo>
                  <a:lnTo>
                    <a:pt x="31750" y="768350"/>
                  </a:lnTo>
                  <a:lnTo>
                    <a:pt x="31750" y="6350"/>
                  </a:lnTo>
                  <a:cubicBezTo>
                    <a:pt x="31750" y="2794"/>
                    <a:pt x="34544" y="0"/>
                    <a:pt x="3810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5" name="Shape 309"/>
            <p:cNvSpPr/>
            <p:nvPr/>
          </p:nvSpPr>
          <p:spPr>
            <a:xfrm>
              <a:off x="1823085" y="2439368"/>
              <a:ext cx="386715" cy="764794"/>
            </a:xfrm>
            <a:custGeom>
              <a:avLst/>
              <a:gdLst/>
              <a:ahLst/>
              <a:cxnLst/>
              <a:rect l="0" t="0" r="0" b="0"/>
              <a:pathLst>
                <a:path w="386715" h="764794">
                  <a:moveTo>
                    <a:pt x="11430" y="0"/>
                  </a:moveTo>
                  <a:lnTo>
                    <a:pt x="358307" y="693754"/>
                  </a:lnTo>
                  <a:lnTo>
                    <a:pt x="386715" y="679577"/>
                  </a:lnTo>
                  <a:lnTo>
                    <a:pt x="386715" y="764794"/>
                  </a:lnTo>
                  <a:lnTo>
                    <a:pt x="318516" y="713613"/>
                  </a:lnTo>
                  <a:lnTo>
                    <a:pt x="346974" y="699410"/>
                  </a:lnTo>
                  <a:lnTo>
                    <a:pt x="0" y="5588"/>
                  </a:lnTo>
                  <a:lnTo>
                    <a:pt x="1143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6" name="Shape 310"/>
            <p:cNvSpPr/>
            <p:nvPr/>
          </p:nvSpPr>
          <p:spPr>
            <a:xfrm>
              <a:off x="2581021" y="2363803"/>
              <a:ext cx="320548" cy="840359"/>
            </a:xfrm>
            <a:custGeom>
              <a:avLst/>
              <a:gdLst/>
              <a:ahLst/>
              <a:cxnLst/>
              <a:rect l="0" t="0" r="0" b="0"/>
              <a:pathLst>
                <a:path w="320548" h="840359">
                  <a:moveTo>
                    <a:pt x="308610" y="0"/>
                  </a:moveTo>
                  <a:lnTo>
                    <a:pt x="320548" y="4318"/>
                  </a:lnTo>
                  <a:lnTo>
                    <a:pt x="41779" y="770963"/>
                  </a:lnTo>
                  <a:lnTo>
                    <a:pt x="71628" y="781812"/>
                  </a:lnTo>
                  <a:lnTo>
                    <a:pt x="9779" y="840359"/>
                  </a:lnTo>
                  <a:lnTo>
                    <a:pt x="0" y="755777"/>
                  </a:lnTo>
                  <a:lnTo>
                    <a:pt x="29848" y="766626"/>
                  </a:lnTo>
                  <a:lnTo>
                    <a:pt x="30861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7" name="Rectangle 36"/>
            <p:cNvSpPr/>
            <p:nvPr/>
          </p:nvSpPr>
          <p:spPr>
            <a:xfrm>
              <a:off x="610" y="4149736"/>
              <a:ext cx="1621473" cy="449209"/>
            </a:xfrm>
            <a:prstGeom prst="rect">
              <a:avLst/>
            </a:prstGeom>
            <a:ln>
              <a:noFill/>
            </a:ln>
          </p:spPr>
          <p:txBody>
            <a:bodyPr vert="horz" lIns="0" tIns="0" rIns="0" bIns="0" rtlCol="0">
              <a:noAutofit/>
            </a:bodyPr>
            <a:lstStyle/>
            <a:p>
              <a:pPr>
                <a:lnSpc>
                  <a:spcPct val="107000"/>
                </a:lnSpc>
                <a:spcAft>
                  <a:spcPts val="800"/>
                </a:spcAft>
              </a:pPr>
              <a:r>
                <a:rPr lang="en-US" sz="2400" b="1">
                  <a:solidFill>
                    <a:srgbClr val="000000"/>
                  </a:solidFill>
                  <a:effectLst/>
                  <a:latin typeface="Times New Roman" panose="02020603050405020304" pitchFamily="18" charset="0"/>
                  <a:ea typeface="Times New Roman" panose="02020603050405020304" pitchFamily="18" charset="0"/>
                </a:rPr>
                <a:t>Sequence</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2247265" y="4149736"/>
              <a:ext cx="406378" cy="449209"/>
            </a:xfrm>
            <a:prstGeom prst="rect">
              <a:avLst/>
            </a:prstGeom>
            <a:ln>
              <a:noFill/>
            </a:ln>
          </p:spPr>
          <p:txBody>
            <a:bodyPr vert="horz" lIns="0" tIns="0" rIns="0" bIns="0" rtlCol="0">
              <a:noAutofit/>
            </a:bodyPr>
            <a:lstStyle/>
            <a:p>
              <a:pPr>
                <a:lnSpc>
                  <a:spcPct val="107000"/>
                </a:lnSpc>
                <a:spcAft>
                  <a:spcPts val="800"/>
                </a:spcAft>
              </a:pPr>
              <a:r>
                <a:rPr lang="en-US" sz="2400" b="1">
                  <a:solidFill>
                    <a:srgbClr val="000000"/>
                  </a:solidFill>
                  <a:effectLst/>
                  <a:latin typeface="Times New Roman" panose="02020603050405020304" pitchFamily="18" charset="0"/>
                  <a:ea typeface="Times New Roman" panose="02020603050405020304" pitchFamily="18" charset="0"/>
                </a:rPr>
                <a:t>IF</a:t>
              </a:r>
              <a:endParaRPr lang="en-US" sz="1100">
                <a:solidFill>
                  <a:srgbClr val="000000"/>
                </a:solidFill>
                <a:effectLst/>
                <a:latin typeface="Calibri" panose="020F0502020204030204" pitchFamily="34" charset="0"/>
                <a:ea typeface="Calibri" panose="020F0502020204030204" pitchFamily="34" charset="0"/>
              </a:endParaRPr>
            </a:p>
          </p:txBody>
        </p:sp>
        <p:sp>
          <p:nvSpPr>
            <p:cNvPr id="39" name="Shape 7834"/>
            <p:cNvSpPr/>
            <p:nvPr/>
          </p:nvSpPr>
          <p:spPr>
            <a:xfrm>
              <a:off x="3810000" y="1070562"/>
              <a:ext cx="762000" cy="381000"/>
            </a:xfrm>
            <a:custGeom>
              <a:avLst/>
              <a:gdLst/>
              <a:ahLst/>
              <a:cxnLst/>
              <a:rect l="0" t="0" r="0" b="0"/>
              <a:pathLst>
                <a:path w="762000" h="381000">
                  <a:moveTo>
                    <a:pt x="0" y="0"/>
                  </a:moveTo>
                  <a:lnTo>
                    <a:pt x="762000" y="0"/>
                  </a:lnTo>
                  <a:lnTo>
                    <a:pt x="7620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40" name="Shape 314"/>
            <p:cNvSpPr/>
            <p:nvPr/>
          </p:nvSpPr>
          <p:spPr>
            <a:xfrm>
              <a:off x="3810000" y="1070562"/>
              <a:ext cx="762000" cy="381000"/>
            </a:xfrm>
            <a:custGeom>
              <a:avLst/>
              <a:gdLst/>
              <a:ahLst/>
              <a:cxnLst/>
              <a:rect l="0" t="0" r="0" b="0"/>
              <a:pathLst>
                <a:path w="762000" h="381000">
                  <a:moveTo>
                    <a:pt x="0" y="381000"/>
                  </a:moveTo>
                  <a:lnTo>
                    <a:pt x="762000" y="381000"/>
                  </a:lnTo>
                  <a:lnTo>
                    <a:pt x="7620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1" name="Shape 7835"/>
            <p:cNvSpPr/>
            <p:nvPr/>
          </p:nvSpPr>
          <p:spPr>
            <a:xfrm>
              <a:off x="3810000" y="1984962"/>
              <a:ext cx="762000" cy="381000"/>
            </a:xfrm>
            <a:custGeom>
              <a:avLst/>
              <a:gdLst/>
              <a:ahLst/>
              <a:cxnLst/>
              <a:rect l="0" t="0" r="0" b="0"/>
              <a:pathLst>
                <a:path w="762000" h="381000">
                  <a:moveTo>
                    <a:pt x="0" y="0"/>
                  </a:moveTo>
                  <a:lnTo>
                    <a:pt x="762000" y="0"/>
                  </a:lnTo>
                  <a:lnTo>
                    <a:pt x="7620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42" name="Shape 316"/>
            <p:cNvSpPr/>
            <p:nvPr/>
          </p:nvSpPr>
          <p:spPr>
            <a:xfrm>
              <a:off x="3810000" y="1984962"/>
              <a:ext cx="762000" cy="381000"/>
            </a:xfrm>
            <a:custGeom>
              <a:avLst/>
              <a:gdLst/>
              <a:ahLst/>
              <a:cxnLst/>
              <a:rect l="0" t="0" r="0" b="0"/>
              <a:pathLst>
                <a:path w="762000" h="381000">
                  <a:moveTo>
                    <a:pt x="0" y="381000"/>
                  </a:moveTo>
                  <a:lnTo>
                    <a:pt x="762000" y="381000"/>
                  </a:lnTo>
                  <a:lnTo>
                    <a:pt x="7620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3" name="Shape 7836"/>
            <p:cNvSpPr/>
            <p:nvPr/>
          </p:nvSpPr>
          <p:spPr>
            <a:xfrm>
              <a:off x="3810000" y="2746962"/>
              <a:ext cx="762000" cy="457200"/>
            </a:xfrm>
            <a:custGeom>
              <a:avLst/>
              <a:gdLst/>
              <a:ahLst/>
              <a:cxnLst/>
              <a:rect l="0" t="0" r="0" b="0"/>
              <a:pathLst>
                <a:path w="762000" h="457200">
                  <a:moveTo>
                    <a:pt x="0" y="0"/>
                  </a:moveTo>
                  <a:lnTo>
                    <a:pt x="762000" y="0"/>
                  </a:lnTo>
                  <a:lnTo>
                    <a:pt x="762000" y="457200"/>
                  </a:lnTo>
                  <a:lnTo>
                    <a:pt x="0" y="4572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44" name="Shape 318"/>
            <p:cNvSpPr/>
            <p:nvPr/>
          </p:nvSpPr>
          <p:spPr>
            <a:xfrm>
              <a:off x="3810000" y="2746962"/>
              <a:ext cx="762000" cy="457200"/>
            </a:xfrm>
            <a:custGeom>
              <a:avLst/>
              <a:gdLst/>
              <a:ahLst/>
              <a:cxnLst/>
              <a:rect l="0" t="0" r="0" b="0"/>
              <a:pathLst>
                <a:path w="762000" h="457200">
                  <a:moveTo>
                    <a:pt x="0" y="457200"/>
                  </a:moveTo>
                  <a:lnTo>
                    <a:pt x="762000" y="457200"/>
                  </a:lnTo>
                  <a:lnTo>
                    <a:pt x="7620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5" name="Shape 319"/>
            <p:cNvSpPr/>
            <p:nvPr/>
          </p:nvSpPr>
          <p:spPr>
            <a:xfrm>
              <a:off x="4076700" y="79962"/>
              <a:ext cx="76200" cy="990600"/>
            </a:xfrm>
            <a:custGeom>
              <a:avLst/>
              <a:gdLst/>
              <a:ahLst/>
              <a:cxnLst/>
              <a:rect l="0" t="0" r="0" b="0"/>
              <a:pathLst>
                <a:path w="76200" h="990600">
                  <a:moveTo>
                    <a:pt x="31750" y="0"/>
                  </a:moveTo>
                  <a:lnTo>
                    <a:pt x="44450" y="0"/>
                  </a:lnTo>
                  <a:lnTo>
                    <a:pt x="44450" y="914400"/>
                  </a:lnTo>
                  <a:lnTo>
                    <a:pt x="76200" y="914400"/>
                  </a:lnTo>
                  <a:lnTo>
                    <a:pt x="38100" y="990600"/>
                  </a:lnTo>
                  <a:lnTo>
                    <a:pt x="0" y="914400"/>
                  </a:lnTo>
                  <a:lnTo>
                    <a:pt x="31750" y="914400"/>
                  </a:lnTo>
                  <a:lnTo>
                    <a:pt x="317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6" name="Shape 320"/>
            <p:cNvSpPr/>
            <p:nvPr/>
          </p:nvSpPr>
          <p:spPr>
            <a:xfrm>
              <a:off x="4076700" y="1451562"/>
              <a:ext cx="76200" cy="533400"/>
            </a:xfrm>
            <a:custGeom>
              <a:avLst/>
              <a:gdLst/>
              <a:ahLst/>
              <a:cxnLst/>
              <a:rect l="0" t="0" r="0" b="0"/>
              <a:pathLst>
                <a:path w="76200" h="533400">
                  <a:moveTo>
                    <a:pt x="31750" y="0"/>
                  </a:moveTo>
                  <a:lnTo>
                    <a:pt x="44450" y="0"/>
                  </a:lnTo>
                  <a:lnTo>
                    <a:pt x="44450" y="457200"/>
                  </a:lnTo>
                  <a:lnTo>
                    <a:pt x="76200" y="457200"/>
                  </a:lnTo>
                  <a:lnTo>
                    <a:pt x="38100" y="533400"/>
                  </a:lnTo>
                  <a:lnTo>
                    <a:pt x="0" y="457200"/>
                  </a:lnTo>
                  <a:lnTo>
                    <a:pt x="31750" y="457200"/>
                  </a:lnTo>
                  <a:lnTo>
                    <a:pt x="317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7" name="Shape 321"/>
            <p:cNvSpPr/>
            <p:nvPr/>
          </p:nvSpPr>
          <p:spPr>
            <a:xfrm>
              <a:off x="3575050" y="1184862"/>
              <a:ext cx="234950" cy="1035050"/>
            </a:xfrm>
            <a:custGeom>
              <a:avLst/>
              <a:gdLst/>
              <a:ahLst/>
              <a:cxnLst/>
              <a:rect l="0" t="0" r="0" b="0"/>
              <a:pathLst>
                <a:path w="234950" h="1035050">
                  <a:moveTo>
                    <a:pt x="158750" y="0"/>
                  </a:moveTo>
                  <a:lnTo>
                    <a:pt x="234950" y="38100"/>
                  </a:lnTo>
                  <a:lnTo>
                    <a:pt x="158750" y="76200"/>
                  </a:lnTo>
                  <a:lnTo>
                    <a:pt x="158750" y="44450"/>
                  </a:lnTo>
                  <a:lnTo>
                    <a:pt x="12700" y="44450"/>
                  </a:lnTo>
                  <a:lnTo>
                    <a:pt x="12700" y="1022350"/>
                  </a:lnTo>
                  <a:lnTo>
                    <a:pt x="234950" y="1022350"/>
                  </a:lnTo>
                  <a:lnTo>
                    <a:pt x="234950" y="1035050"/>
                  </a:lnTo>
                  <a:lnTo>
                    <a:pt x="6350" y="1035050"/>
                  </a:lnTo>
                  <a:cubicBezTo>
                    <a:pt x="2794" y="1035050"/>
                    <a:pt x="0" y="1032256"/>
                    <a:pt x="0" y="1028700"/>
                  </a:cubicBezTo>
                  <a:lnTo>
                    <a:pt x="0" y="38100"/>
                  </a:lnTo>
                  <a:cubicBezTo>
                    <a:pt x="0" y="34544"/>
                    <a:pt x="2794" y="31750"/>
                    <a:pt x="6350" y="31750"/>
                  </a:cubicBezTo>
                  <a:lnTo>
                    <a:pt x="158750" y="31750"/>
                  </a:lnTo>
                  <a:lnTo>
                    <a:pt x="1587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8" name="Shape 322"/>
            <p:cNvSpPr/>
            <p:nvPr/>
          </p:nvSpPr>
          <p:spPr>
            <a:xfrm>
              <a:off x="4572000" y="1216612"/>
              <a:ext cx="311150" cy="1797050"/>
            </a:xfrm>
            <a:custGeom>
              <a:avLst/>
              <a:gdLst/>
              <a:ahLst/>
              <a:cxnLst/>
              <a:rect l="0" t="0" r="0" b="0"/>
              <a:pathLst>
                <a:path w="311150" h="1797050">
                  <a:moveTo>
                    <a:pt x="0" y="0"/>
                  </a:moveTo>
                  <a:lnTo>
                    <a:pt x="304800" y="0"/>
                  </a:lnTo>
                  <a:cubicBezTo>
                    <a:pt x="308356" y="0"/>
                    <a:pt x="311150" y="2794"/>
                    <a:pt x="311150" y="6350"/>
                  </a:cubicBezTo>
                  <a:lnTo>
                    <a:pt x="311150" y="1758950"/>
                  </a:lnTo>
                  <a:cubicBezTo>
                    <a:pt x="311150" y="1762506"/>
                    <a:pt x="308356" y="1765300"/>
                    <a:pt x="304800" y="1765300"/>
                  </a:cubicBezTo>
                  <a:lnTo>
                    <a:pt x="76200" y="1765300"/>
                  </a:lnTo>
                  <a:lnTo>
                    <a:pt x="76200" y="1797050"/>
                  </a:lnTo>
                  <a:lnTo>
                    <a:pt x="0" y="1758950"/>
                  </a:lnTo>
                  <a:lnTo>
                    <a:pt x="76200" y="1720850"/>
                  </a:lnTo>
                  <a:lnTo>
                    <a:pt x="76200" y="1752600"/>
                  </a:lnTo>
                  <a:lnTo>
                    <a:pt x="298450" y="1752600"/>
                  </a:lnTo>
                  <a:lnTo>
                    <a:pt x="298450" y="12700"/>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9" name="Rectangle 48"/>
            <p:cNvSpPr/>
            <p:nvPr/>
          </p:nvSpPr>
          <p:spPr>
            <a:xfrm>
              <a:off x="3724402" y="4149736"/>
              <a:ext cx="1037136" cy="449209"/>
            </a:xfrm>
            <a:prstGeom prst="rect">
              <a:avLst/>
            </a:prstGeom>
            <a:ln>
              <a:noFill/>
            </a:ln>
          </p:spPr>
          <p:txBody>
            <a:bodyPr vert="horz" lIns="0" tIns="0" rIns="0" bIns="0" rtlCol="0">
              <a:noAutofit/>
            </a:bodyPr>
            <a:lstStyle/>
            <a:p>
              <a:pPr>
                <a:lnSpc>
                  <a:spcPct val="107000"/>
                </a:lnSpc>
                <a:spcAft>
                  <a:spcPts val="800"/>
                </a:spcAft>
              </a:pPr>
              <a:r>
                <a:rPr lang="en-US" sz="2400" b="1">
                  <a:solidFill>
                    <a:srgbClr val="000000"/>
                  </a:solidFill>
                  <a:effectLst/>
                  <a:latin typeface="Times New Roman" panose="02020603050405020304" pitchFamily="18" charset="0"/>
                  <a:ea typeface="Times New Roman" panose="02020603050405020304" pitchFamily="18" charset="0"/>
                </a:rPr>
                <a:t>While</a:t>
              </a:r>
              <a:endParaRPr lang="en-US" sz="1100">
                <a:solidFill>
                  <a:srgbClr val="000000"/>
                </a:solidFill>
                <a:effectLst/>
                <a:latin typeface="Calibri" panose="020F0502020204030204" pitchFamily="34" charset="0"/>
                <a:ea typeface="Calibri" panose="020F0502020204030204" pitchFamily="34" charset="0"/>
              </a:endParaRPr>
            </a:p>
          </p:txBody>
        </p:sp>
        <p:sp>
          <p:nvSpPr>
            <p:cNvPr id="50" name="Shape 7837"/>
            <p:cNvSpPr/>
            <p:nvPr/>
          </p:nvSpPr>
          <p:spPr>
            <a:xfrm>
              <a:off x="5334000" y="1070562"/>
              <a:ext cx="762000" cy="381000"/>
            </a:xfrm>
            <a:custGeom>
              <a:avLst/>
              <a:gdLst/>
              <a:ahLst/>
              <a:cxnLst/>
              <a:rect l="0" t="0" r="0" b="0"/>
              <a:pathLst>
                <a:path w="762000" h="381000">
                  <a:moveTo>
                    <a:pt x="0" y="0"/>
                  </a:moveTo>
                  <a:lnTo>
                    <a:pt x="762000" y="0"/>
                  </a:lnTo>
                  <a:lnTo>
                    <a:pt x="7620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51" name="Shape 325"/>
            <p:cNvSpPr/>
            <p:nvPr/>
          </p:nvSpPr>
          <p:spPr>
            <a:xfrm>
              <a:off x="5334000" y="1070562"/>
              <a:ext cx="762000" cy="381000"/>
            </a:xfrm>
            <a:custGeom>
              <a:avLst/>
              <a:gdLst/>
              <a:ahLst/>
              <a:cxnLst/>
              <a:rect l="0" t="0" r="0" b="0"/>
              <a:pathLst>
                <a:path w="762000" h="381000">
                  <a:moveTo>
                    <a:pt x="0" y="381000"/>
                  </a:moveTo>
                  <a:lnTo>
                    <a:pt x="762000" y="381000"/>
                  </a:lnTo>
                  <a:lnTo>
                    <a:pt x="7620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2" name="Shape 7838"/>
            <p:cNvSpPr/>
            <p:nvPr/>
          </p:nvSpPr>
          <p:spPr>
            <a:xfrm>
              <a:off x="5334000" y="1984962"/>
              <a:ext cx="762000" cy="381000"/>
            </a:xfrm>
            <a:custGeom>
              <a:avLst/>
              <a:gdLst/>
              <a:ahLst/>
              <a:cxnLst/>
              <a:rect l="0" t="0" r="0" b="0"/>
              <a:pathLst>
                <a:path w="762000" h="381000">
                  <a:moveTo>
                    <a:pt x="0" y="0"/>
                  </a:moveTo>
                  <a:lnTo>
                    <a:pt x="762000" y="0"/>
                  </a:lnTo>
                  <a:lnTo>
                    <a:pt x="7620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53" name="Shape 327"/>
            <p:cNvSpPr/>
            <p:nvPr/>
          </p:nvSpPr>
          <p:spPr>
            <a:xfrm>
              <a:off x="5334000" y="1984962"/>
              <a:ext cx="762000" cy="381000"/>
            </a:xfrm>
            <a:custGeom>
              <a:avLst/>
              <a:gdLst/>
              <a:ahLst/>
              <a:cxnLst/>
              <a:rect l="0" t="0" r="0" b="0"/>
              <a:pathLst>
                <a:path w="762000" h="381000">
                  <a:moveTo>
                    <a:pt x="0" y="381000"/>
                  </a:moveTo>
                  <a:lnTo>
                    <a:pt x="762000" y="381000"/>
                  </a:lnTo>
                  <a:lnTo>
                    <a:pt x="7620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4" name="Shape 7839"/>
            <p:cNvSpPr/>
            <p:nvPr/>
          </p:nvSpPr>
          <p:spPr>
            <a:xfrm>
              <a:off x="5334000" y="2746962"/>
              <a:ext cx="762000" cy="457200"/>
            </a:xfrm>
            <a:custGeom>
              <a:avLst/>
              <a:gdLst/>
              <a:ahLst/>
              <a:cxnLst/>
              <a:rect l="0" t="0" r="0" b="0"/>
              <a:pathLst>
                <a:path w="762000" h="457200">
                  <a:moveTo>
                    <a:pt x="0" y="0"/>
                  </a:moveTo>
                  <a:lnTo>
                    <a:pt x="762000" y="0"/>
                  </a:lnTo>
                  <a:lnTo>
                    <a:pt x="762000" y="457200"/>
                  </a:lnTo>
                  <a:lnTo>
                    <a:pt x="0" y="4572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55" name="Shape 329"/>
            <p:cNvSpPr/>
            <p:nvPr/>
          </p:nvSpPr>
          <p:spPr>
            <a:xfrm>
              <a:off x="5334000" y="2746962"/>
              <a:ext cx="762000" cy="457200"/>
            </a:xfrm>
            <a:custGeom>
              <a:avLst/>
              <a:gdLst/>
              <a:ahLst/>
              <a:cxnLst/>
              <a:rect l="0" t="0" r="0" b="0"/>
              <a:pathLst>
                <a:path w="762000" h="457200">
                  <a:moveTo>
                    <a:pt x="0" y="457200"/>
                  </a:moveTo>
                  <a:lnTo>
                    <a:pt x="762000" y="457200"/>
                  </a:lnTo>
                  <a:lnTo>
                    <a:pt x="7620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6" name="Shape 330"/>
            <p:cNvSpPr/>
            <p:nvPr/>
          </p:nvSpPr>
          <p:spPr>
            <a:xfrm>
              <a:off x="5600700" y="79962"/>
              <a:ext cx="76200" cy="990600"/>
            </a:xfrm>
            <a:custGeom>
              <a:avLst/>
              <a:gdLst/>
              <a:ahLst/>
              <a:cxnLst/>
              <a:rect l="0" t="0" r="0" b="0"/>
              <a:pathLst>
                <a:path w="76200" h="990600">
                  <a:moveTo>
                    <a:pt x="31750" y="0"/>
                  </a:moveTo>
                  <a:lnTo>
                    <a:pt x="44450" y="0"/>
                  </a:lnTo>
                  <a:lnTo>
                    <a:pt x="44450" y="914400"/>
                  </a:lnTo>
                  <a:lnTo>
                    <a:pt x="76200" y="914400"/>
                  </a:lnTo>
                  <a:lnTo>
                    <a:pt x="38100" y="990600"/>
                  </a:lnTo>
                  <a:lnTo>
                    <a:pt x="0" y="914400"/>
                  </a:lnTo>
                  <a:lnTo>
                    <a:pt x="31750" y="914400"/>
                  </a:lnTo>
                  <a:lnTo>
                    <a:pt x="317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7" name="Shape 331"/>
            <p:cNvSpPr/>
            <p:nvPr/>
          </p:nvSpPr>
          <p:spPr>
            <a:xfrm>
              <a:off x="5600700" y="1451562"/>
              <a:ext cx="76200" cy="533400"/>
            </a:xfrm>
            <a:custGeom>
              <a:avLst/>
              <a:gdLst/>
              <a:ahLst/>
              <a:cxnLst/>
              <a:rect l="0" t="0" r="0" b="0"/>
              <a:pathLst>
                <a:path w="76200" h="533400">
                  <a:moveTo>
                    <a:pt x="31750" y="0"/>
                  </a:moveTo>
                  <a:lnTo>
                    <a:pt x="44450" y="0"/>
                  </a:lnTo>
                  <a:lnTo>
                    <a:pt x="44450" y="457200"/>
                  </a:lnTo>
                  <a:lnTo>
                    <a:pt x="76200" y="457200"/>
                  </a:lnTo>
                  <a:lnTo>
                    <a:pt x="38100" y="533400"/>
                  </a:lnTo>
                  <a:lnTo>
                    <a:pt x="0" y="457200"/>
                  </a:lnTo>
                  <a:lnTo>
                    <a:pt x="31750" y="457200"/>
                  </a:lnTo>
                  <a:lnTo>
                    <a:pt x="317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8" name="Shape 332"/>
            <p:cNvSpPr/>
            <p:nvPr/>
          </p:nvSpPr>
          <p:spPr>
            <a:xfrm>
              <a:off x="5099050" y="1184862"/>
              <a:ext cx="234950" cy="1035050"/>
            </a:xfrm>
            <a:custGeom>
              <a:avLst/>
              <a:gdLst/>
              <a:ahLst/>
              <a:cxnLst/>
              <a:rect l="0" t="0" r="0" b="0"/>
              <a:pathLst>
                <a:path w="234950" h="1035050">
                  <a:moveTo>
                    <a:pt x="158750" y="0"/>
                  </a:moveTo>
                  <a:lnTo>
                    <a:pt x="234950" y="38100"/>
                  </a:lnTo>
                  <a:lnTo>
                    <a:pt x="158750" y="76200"/>
                  </a:lnTo>
                  <a:lnTo>
                    <a:pt x="158750" y="44450"/>
                  </a:lnTo>
                  <a:lnTo>
                    <a:pt x="12700" y="44450"/>
                  </a:lnTo>
                  <a:lnTo>
                    <a:pt x="12700" y="1022350"/>
                  </a:lnTo>
                  <a:lnTo>
                    <a:pt x="234950" y="1022350"/>
                  </a:lnTo>
                  <a:lnTo>
                    <a:pt x="234950" y="1035050"/>
                  </a:lnTo>
                  <a:lnTo>
                    <a:pt x="6350" y="1035050"/>
                  </a:lnTo>
                  <a:cubicBezTo>
                    <a:pt x="2794" y="1035050"/>
                    <a:pt x="0" y="1032256"/>
                    <a:pt x="0" y="1028700"/>
                  </a:cubicBezTo>
                  <a:lnTo>
                    <a:pt x="0" y="38100"/>
                  </a:lnTo>
                  <a:cubicBezTo>
                    <a:pt x="0" y="34544"/>
                    <a:pt x="2794" y="31750"/>
                    <a:pt x="6350" y="31750"/>
                  </a:cubicBezTo>
                  <a:lnTo>
                    <a:pt x="158750" y="31750"/>
                  </a:lnTo>
                  <a:lnTo>
                    <a:pt x="1587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9" name="Shape 333"/>
            <p:cNvSpPr/>
            <p:nvPr/>
          </p:nvSpPr>
          <p:spPr>
            <a:xfrm>
              <a:off x="5600700" y="2365962"/>
              <a:ext cx="76200" cy="381000"/>
            </a:xfrm>
            <a:custGeom>
              <a:avLst/>
              <a:gdLst/>
              <a:ahLst/>
              <a:cxnLst/>
              <a:rect l="0" t="0" r="0" b="0"/>
              <a:pathLst>
                <a:path w="76200" h="381000">
                  <a:moveTo>
                    <a:pt x="31750" y="0"/>
                  </a:moveTo>
                  <a:lnTo>
                    <a:pt x="44450" y="0"/>
                  </a:lnTo>
                  <a:lnTo>
                    <a:pt x="44450" y="304800"/>
                  </a:lnTo>
                  <a:lnTo>
                    <a:pt x="76200" y="304800"/>
                  </a:lnTo>
                  <a:lnTo>
                    <a:pt x="38100" y="381000"/>
                  </a:lnTo>
                  <a:lnTo>
                    <a:pt x="0" y="304800"/>
                  </a:lnTo>
                  <a:lnTo>
                    <a:pt x="31750" y="304800"/>
                  </a:lnTo>
                  <a:lnTo>
                    <a:pt x="317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0" name="Rectangle 59"/>
            <p:cNvSpPr/>
            <p:nvPr/>
          </p:nvSpPr>
          <p:spPr>
            <a:xfrm>
              <a:off x="5460492" y="4149736"/>
              <a:ext cx="878466" cy="449209"/>
            </a:xfrm>
            <a:prstGeom prst="rect">
              <a:avLst/>
            </a:prstGeom>
            <a:ln>
              <a:noFill/>
            </a:ln>
          </p:spPr>
          <p:txBody>
            <a:bodyPr vert="horz" lIns="0" tIns="0" rIns="0" bIns="0" rtlCol="0">
              <a:noAutofit/>
            </a:bodyPr>
            <a:lstStyle/>
            <a:p>
              <a:pPr>
                <a:lnSpc>
                  <a:spcPct val="107000"/>
                </a:lnSpc>
                <a:spcAft>
                  <a:spcPts val="800"/>
                </a:spcAft>
              </a:pPr>
              <a:r>
                <a:rPr lang="en-US" sz="2400" b="1">
                  <a:solidFill>
                    <a:srgbClr val="000000"/>
                  </a:solidFill>
                  <a:effectLst/>
                  <a:latin typeface="Times New Roman" panose="02020603050405020304" pitchFamily="18" charset="0"/>
                  <a:ea typeface="Times New Roman" panose="02020603050405020304" pitchFamily="18" charset="0"/>
                </a:rPr>
                <a:t>Until</a:t>
              </a:r>
              <a:endParaRPr lang="en-US" sz="1100">
                <a:solidFill>
                  <a:srgbClr val="000000"/>
                </a:solidFill>
                <a:effectLst/>
                <a:latin typeface="Calibri" panose="020F0502020204030204" pitchFamily="34" charset="0"/>
                <a:ea typeface="Calibri" panose="020F0502020204030204" pitchFamily="34" charset="0"/>
              </a:endParaRPr>
            </a:p>
          </p:txBody>
        </p:sp>
        <p:sp>
          <p:nvSpPr>
            <p:cNvPr id="61" name="Shape 335"/>
            <p:cNvSpPr/>
            <p:nvPr/>
          </p:nvSpPr>
          <p:spPr>
            <a:xfrm>
              <a:off x="6781800" y="918162"/>
              <a:ext cx="685800" cy="457200"/>
            </a:xfrm>
            <a:custGeom>
              <a:avLst/>
              <a:gdLst/>
              <a:ahLst/>
              <a:cxnLst/>
              <a:rect l="0" t="0" r="0" b="0"/>
              <a:pathLst>
                <a:path w="685800" h="457200">
                  <a:moveTo>
                    <a:pt x="342900" y="0"/>
                  </a:moveTo>
                  <a:lnTo>
                    <a:pt x="685800" y="228600"/>
                  </a:lnTo>
                  <a:lnTo>
                    <a:pt x="342900" y="457200"/>
                  </a:lnTo>
                  <a:lnTo>
                    <a:pt x="0" y="228600"/>
                  </a:lnTo>
                  <a:lnTo>
                    <a:pt x="342900" y="0"/>
                  </a:lnTo>
                  <a:close/>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62" name="Shape 336"/>
            <p:cNvSpPr/>
            <p:nvPr/>
          </p:nvSpPr>
          <p:spPr>
            <a:xfrm>
              <a:off x="6781800" y="918162"/>
              <a:ext cx="685800" cy="457200"/>
            </a:xfrm>
            <a:custGeom>
              <a:avLst/>
              <a:gdLst/>
              <a:ahLst/>
              <a:cxnLst/>
              <a:rect l="0" t="0" r="0" b="0"/>
              <a:pathLst>
                <a:path w="685800" h="457200">
                  <a:moveTo>
                    <a:pt x="0" y="228600"/>
                  </a:moveTo>
                  <a:lnTo>
                    <a:pt x="342900" y="0"/>
                  </a:lnTo>
                  <a:lnTo>
                    <a:pt x="685800" y="228600"/>
                  </a:lnTo>
                  <a:lnTo>
                    <a:pt x="342900" y="45720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3" name="Shape 7840"/>
            <p:cNvSpPr/>
            <p:nvPr/>
          </p:nvSpPr>
          <p:spPr>
            <a:xfrm>
              <a:off x="6324600" y="1984962"/>
              <a:ext cx="533400" cy="381000"/>
            </a:xfrm>
            <a:custGeom>
              <a:avLst/>
              <a:gdLst/>
              <a:ahLst/>
              <a:cxnLst/>
              <a:rect l="0" t="0" r="0" b="0"/>
              <a:pathLst>
                <a:path w="533400" h="381000">
                  <a:moveTo>
                    <a:pt x="0" y="0"/>
                  </a:moveTo>
                  <a:lnTo>
                    <a:pt x="533400" y="0"/>
                  </a:lnTo>
                  <a:lnTo>
                    <a:pt x="5334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64" name="Shape 338"/>
            <p:cNvSpPr/>
            <p:nvPr/>
          </p:nvSpPr>
          <p:spPr>
            <a:xfrm>
              <a:off x="6324600" y="1984962"/>
              <a:ext cx="533400" cy="381000"/>
            </a:xfrm>
            <a:custGeom>
              <a:avLst/>
              <a:gdLst/>
              <a:ahLst/>
              <a:cxnLst/>
              <a:rect l="0" t="0" r="0" b="0"/>
              <a:pathLst>
                <a:path w="533400" h="381000">
                  <a:moveTo>
                    <a:pt x="0" y="381000"/>
                  </a:moveTo>
                  <a:lnTo>
                    <a:pt x="533400" y="381000"/>
                  </a:lnTo>
                  <a:lnTo>
                    <a:pt x="5334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5" name="Shape 7841"/>
            <p:cNvSpPr/>
            <p:nvPr/>
          </p:nvSpPr>
          <p:spPr>
            <a:xfrm>
              <a:off x="7467600" y="3508962"/>
              <a:ext cx="533400" cy="381000"/>
            </a:xfrm>
            <a:custGeom>
              <a:avLst/>
              <a:gdLst/>
              <a:ahLst/>
              <a:cxnLst/>
              <a:rect l="0" t="0" r="0" b="0"/>
              <a:pathLst>
                <a:path w="533400" h="381000">
                  <a:moveTo>
                    <a:pt x="0" y="0"/>
                  </a:moveTo>
                  <a:lnTo>
                    <a:pt x="533400" y="0"/>
                  </a:lnTo>
                  <a:lnTo>
                    <a:pt x="5334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66" name="Shape 340"/>
            <p:cNvSpPr/>
            <p:nvPr/>
          </p:nvSpPr>
          <p:spPr>
            <a:xfrm>
              <a:off x="7467600" y="3508962"/>
              <a:ext cx="533400" cy="381000"/>
            </a:xfrm>
            <a:custGeom>
              <a:avLst/>
              <a:gdLst/>
              <a:ahLst/>
              <a:cxnLst/>
              <a:rect l="0" t="0" r="0" b="0"/>
              <a:pathLst>
                <a:path w="533400" h="381000">
                  <a:moveTo>
                    <a:pt x="0" y="381000"/>
                  </a:moveTo>
                  <a:lnTo>
                    <a:pt x="533400" y="381000"/>
                  </a:lnTo>
                  <a:lnTo>
                    <a:pt x="5334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7" name="Shape 341"/>
            <p:cNvSpPr/>
            <p:nvPr/>
          </p:nvSpPr>
          <p:spPr>
            <a:xfrm>
              <a:off x="7048500" y="156162"/>
              <a:ext cx="76200" cy="762000"/>
            </a:xfrm>
            <a:custGeom>
              <a:avLst/>
              <a:gdLst/>
              <a:ahLst/>
              <a:cxnLst/>
              <a:rect l="0" t="0" r="0" b="0"/>
              <a:pathLst>
                <a:path w="76200" h="762000">
                  <a:moveTo>
                    <a:pt x="31750" y="0"/>
                  </a:moveTo>
                  <a:lnTo>
                    <a:pt x="44450" y="0"/>
                  </a:lnTo>
                  <a:lnTo>
                    <a:pt x="44450" y="685800"/>
                  </a:lnTo>
                  <a:lnTo>
                    <a:pt x="76200" y="685800"/>
                  </a:lnTo>
                  <a:lnTo>
                    <a:pt x="38100" y="762000"/>
                  </a:lnTo>
                  <a:lnTo>
                    <a:pt x="0" y="685800"/>
                  </a:lnTo>
                  <a:lnTo>
                    <a:pt x="31750" y="685800"/>
                  </a:lnTo>
                  <a:lnTo>
                    <a:pt x="317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8" name="Shape 342"/>
            <p:cNvSpPr/>
            <p:nvPr/>
          </p:nvSpPr>
          <p:spPr>
            <a:xfrm>
              <a:off x="7467600" y="1140412"/>
              <a:ext cx="342900" cy="844550"/>
            </a:xfrm>
            <a:custGeom>
              <a:avLst/>
              <a:gdLst/>
              <a:ahLst/>
              <a:cxnLst/>
              <a:rect l="0" t="0" r="0" b="0"/>
              <a:pathLst>
                <a:path w="342900" h="844550">
                  <a:moveTo>
                    <a:pt x="0" y="0"/>
                  </a:moveTo>
                  <a:lnTo>
                    <a:pt x="304800" y="0"/>
                  </a:lnTo>
                  <a:cubicBezTo>
                    <a:pt x="308356" y="0"/>
                    <a:pt x="311150" y="2794"/>
                    <a:pt x="311150" y="6350"/>
                  </a:cubicBezTo>
                  <a:lnTo>
                    <a:pt x="311150" y="768350"/>
                  </a:lnTo>
                  <a:lnTo>
                    <a:pt x="342900" y="768350"/>
                  </a:lnTo>
                  <a:lnTo>
                    <a:pt x="304800" y="844550"/>
                  </a:lnTo>
                  <a:lnTo>
                    <a:pt x="266700" y="768350"/>
                  </a:lnTo>
                  <a:lnTo>
                    <a:pt x="298450" y="768350"/>
                  </a:lnTo>
                  <a:lnTo>
                    <a:pt x="298450" y="12700"/>
                  </a:lnTo>
                  <a:lnTo>
                    <a:pt x="0" y="127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9" name="Shape 343"/>
            <p:cNvSpPr/>
            <p:nvPr/>
          </p:nvSpPr>
          <p:spPr>
            <a:xfrm>
              <a:off x="6515100" y="1140412"/>
              <a:ext cx="266700" cy="844550"/>
            </a:xfrm>
            <a:custGeom>
              <a:avLst/>
              <a:gdLst/>
              <a:ahLst/>
              <a:cxnLst/>
              <a:rect l="0" t="0" r="0" b="0"/>
              <a:pathLst>
                <a:path w="266700" h="844550">
                  <a:moveTo>
                    <a:pt x="38100" y="0"/>
                  </a:moveTo>
                  <a:lnTo>
                    <a:pt x="266700" y="0"/>
                  </a:lnTo>
                  <a:lnTo>
                    <a:pt x="266700" y="12700"/>
                  </a:lnTo>
                  <a:lnTo>
                    <a:pt x="44450" y="12700"/>
                  </a:lnTo>
                  <a:lnTo>
                    <a:pt x="44450" y="768350"/>
                  </a:lnTo>
                  <a:lnTo>
                    <a:pt x="76200" y="768350"/>
                  </a:lnTo>
                  <a:lnTo>
                    <a:pt x="38100" y="844550"/>
                  </a:lnTo>
                  <a:lnTo>
                    <a:pt x="0" y="768350"/>
                  </a:lnTo>
                  <a:lnTo>
                    <a:pt x="31750" y="768350"/>
                  </a:lnTo>
                  <a:lnTo>
                    <a:pt x="31750" y="6350"/>
                  </a:lnTo>
                  <a:cubicBezTo>
                    <a:pt x="31750" y="2794"/>
                    <a:pt x="34544" y="0"/>
                    <a:pt x="3810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0" name="Shape 344"/>
            <p:cNvSpPr/>
            <p:nvPr/>
          </p:nvSpPr>
          <p:spPr>
            <a:xfrm>
              <a:off x="7391400" y="1984962"/>
              <a:ext cx="685800" cy="457200"/>
            </a:xfrm>
            <a:custGeom>
              <a:avLst/>
              <a:gdLst/>
              <a:ahLst/>
              <a:cxnLst/>
              <a:rect l="0" t="0" r="0" b="0"/>
              <a:pathLst>
                <a:path w="685800" h="457200">
                  <a:moveTo>
                    <a:pt x="342900" y="0"/>
                  </a:moveTo>
                  <a:lnTo>
                    <a:pt x="685800" y="228600"/>
                  </a:lnTo>
                  <a:lnTo>
                    <a:pt x="342900" y="457200"/>
                  </a:lnTo>
                  <a:lnTo>
                    <a:pt x="0" y="228600"/>
                  </a:lnTo>
                  <a:lnTo>
                    <a:pt x="342900" y="0"/>
                  </a:lnTo>
                  <a:close/>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71" name="Shape 345"/>
            <p:cNvSpPr/>
            <p:nvPr/>
          </p:nvSpPr>
          <p:spPr>
            <a:xfrm>
              <a:off x="7391400" y="1984962"/>
              <a:ext cx="685800" cy="457200"/>
            </a:xfrm>
            <a:custGeom>
              <a:avLst/>
              <a:gdLst/>
              <a:ahLst/>
              <a:cxnLst/>
              <a:rect l="0" t="0" r="0" b="0"/>
              <a:pathLst>
                <a:path w="685800" h="457200">
                  <a:moveTo>
                    <a:pt x="0" y="228600"/>
                  </a:moveTo>
                  <a:lnTo>
                    <a:pt x="342900" y="0"/>
                  </a:lnTo>
                  <a:lnTo>
                    <a:pt x="685800" y="228600"/>
                  </a:lnTo>
                  <a:lnTo>
                    <a:pt x="342900" y="45720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2" name="Shape 7842"/>
            <p:cNvSpPr/>
            <p:nvPr/>
          </p:nvSpPr>
          <p:spPr>
            <a:xfrm>
              <a:off x="6934200" y="2746962"/>
              <a:ext cx="533400" cy="381000"/>
            </a:xfrm>
            <a:custGeom>
              <a:avLst/>
              <a:gdLst/>
              <a:ahLst/>
              <a:cxnLst/>
              <a:rect l="0" t="0" r="0" b="0"/>
              <a:pathLst>
                <a:path w="533400" h="381000">
                  <a:moveTo>
                    <a:pt x="0" y="0"/>
                  </a:moveTo>
                  <a:lnTo>
                    <a:pt x="533400" y="0"/>
                  </a:lnTo>
                  <a:lnTo>
                    <a:pt x="533400" y="381000"/>
                  </a:lnTo>
                  <a:lnTo>
                    <a:pt x="0" y="381000"/>
                  </a:lnTo>
                  <a:lnTo>
                    <a:pt x="0" y="0"/>
                  </a:lnTo>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73" name="Shape 347"/>
            <p:cNvSpPr/>
            <p:nvPr/>
          </p:nvSpPr>
          <p:spPr>
            <a:xfrm>
              <a:off x="6934200" y="2746962"/>
              <a:ext cx="533400" cy="381000"/>
            </a:xfrm>
            <a:custGeom>
              <a:avLst/>
              <a:gdLst/>
              <a:ahLst/>
              <a:cxnLst/>
              <a:rect l="0" t="0" r="0" b="0"/>
              <a:pathLst>
                <a:path w="533400" h="381000">
                  <a:moveTo>
                    <a:pt x="0" y="381000"/>
                  </a:moveTo>
                  <a:lnTo>
                    <a:pt x="533400" y="381000"/>
                  </a:lnTo>
                  <a:lnTo>
                    <a:pt x="533400" y="0"/>
                  </a:lnTo>
                  <a:lnTo>
                    <a:pt x="0" y="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4" name="Shape 348"/>
            <p:cNvSpPr/>
            <p:nvPr/>
          </p:nvSpPr>
          <p:spPr>
            <a:xfrm>
              <a:off x="7124700" y="2207212"/>
              <a:ext cx="266700" cy="539750"/>
            </a:xfrm>
            <a:custGeom>
              <a:avLst/>
              <a:gdLst/>
              <a:ahLst/>
              <a:cxnLst/>
              <a:rect l="0" t="0" r="0" b="0"/>
              <a:pathLst>
                <a:path w="266700" h="539750">
                  <a:moveTo>
                    <a:pt x="38100" y="0"/>
                  </a:moveTo>
                  <a:lnTo>
                    <a:pt x="266700" y="0"/>
                  </a:lnTo>
                  <a:lnTo>
                    <a:pt x="266700" y="12700"/>
                  </a:lnTo>
                  <a:lnTo>
                    <a:pt x="44450" y="12700"/>
                  </a:lnTo>
                  <a:lnTo>
                    <a:pt x="44450" y="463550"/>
                  </a:lnTo>
                  <a:lnTo>
                    <a:pt x="76200" y="463550"/>
                  </a:lnTo>
                  <a:lnTo>
                    <a:pt x="38100" y="539750"/>
                  </a:lnTo>
                  <a:lnTo>
                    <a:pt x="0" y="463550"/>
                  </a:lnTo>
                  <a:lnTo>
                    <a:pt x="31750" y="463550"/>
                  </a:lnTo>
                  <a:lnTo>
                    <a:pt x="31750" y="6350"/>
                  </a:lnTo>
                  <a:cubicBezTo>
                    <a:pt x="31750" y="2794"/>
                    <a:pt x="34544" y="0"/>
                    <a:pt x="3810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5" name="Shape 349"/>
            <p:cNvSpPr/>
            <p:nvPr/>
          </p:nvSpPr>
          <p:spPr>
            <a:xfrm>
              <a:off x="7924800" y="2670762"/>
              <a:ext cx="685800" cy="457200"/>
            </a:xfrm>
            <a:custGeom>
              <a:avLst/>
              <a:gdLst/>
              <a:ahLst/>
              <a:cxnLst/>
              <a:rect l="0" t="0" r="0" b="0"/>
              <a:pathLst>
                <a:path w="685800" h="457200">
                  <a:moveTo>
                    <a:pt x="342900" y="0"/>
                  </a:moveTo>
                  <a:lnTo>
                    <a:pt x="685800" y="228600"/>
                  </a:lnTo>
                  <a:lnTo>
                    <a:pt x="342900" y="457200"/>
                  </a:lnTo>
                  <a:lnTo>
                    <a:pt x="0" y="228600"/>
                  </a:lnTo>
                  <a:lnTo>
                    <a:pt x="342900" y="0"/>
                  </a:lnTo>
                  <a:close/>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76" name="Shape 350"/>
            <p:cNvSpPr/>
            <p:nvPr/>
          </p:nvSpPr>
          <p:spPr>
            <a:xfrm>
              <a:off x="7924800" y="2670762"/>
              <a:ext cx="685800" cy="457200"/>
            </a:xfrm>
            <a:custGeom>
              <a:avLst/>
              <a:gdLst/>
              <a:ahLst/>
              <a:cxnLst/>
              <a:rect l="0" t="0" r="0" b="0"/>
              <a:pathLst>
                <a:path w="685800" h="457200">
                  <a:moveTo>
                    <a:pt x="0" y="228600"/>
                  </a:moveTo>
                  <a:lnTo>
                    <a:pt x="342900" y="0"/>
                  </a:lnTo>
                  <a:lnTo>
                    <a:pt x="685800" y="228600"/>
                  </a:lnTo>
                  <a:lnTo>
                    <a:pt x="342900" y="457200"/>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7" name="Shape 351"/>
            <p:cNvSpPr/>
            <p:nvPr/>
          </p:nvSpPr>
          <p:spPr>
            <a:xfrm>
              <a:off x="8077200" y="2213562"/>
              <a:ext cx="152400" cy="457200"/>
            </a:xfrm>
            <a:custGeom>
              <a:avLst/>
              <a:gdLst/>
              <a:ahLst/>
              <a:cxnLst/>
              <a:rect l="0" t="0" r="0" b="0"/>
              <a:pathLst>
                <a:path w="152400" h="457200">
                  <a:moveTo>
                    <a:pt x="0" y="0"/>
                  </a:moveTo>
                  <a:lnTo>
                    <a:pt x="152400" y="0"/>
                  </a:lnTo>
                  <a:lnTo>
                    <a:pt x="152400" y="457200"/>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8" name="Shape 352"/>
            <p:cNvSpPr/>
            <p:nvPr/>
          </p:nvSpPr>
          <p:spPr>
            <a:xfrm>
              <a:off x="7734300" y="2893012"/>
              <a:ext cx="190500" cy="615950"/>
            </a:xfrm>
            <a:custGeom>
              <a:avLst/>
              <a:gdLst/>
              <a:ahLst/>
              <a:cxnLst/>
              <a:rect l="0" t="0" r="0" b="0"/>
              <a:pathLst>
                <a:path w="190500" h="615950">
                  <a:moveTo>
                    <a:pt x="38100" y="0"/>
                  </a:moveTo>
                  <a:lnTo>
                    <a:pt x="190500" y="0"/>
                  </a:lnTo>
                  <a:lnTo>
                    <a:pt x="190500" y="12700"/>
                  </a:lnTo>
                  <a:lnTo>
                    <a:pt x="44450" y="12700"/>
                  </a:lnTo>
                  <a:lnTo>
                    <a:pt x="44450" y="539750"/>
                  </a:lnTo>
                  <a:lnTo>
                    <a:pt x="76200" y="539750"/>
                  </a:lnTo>
                  <a:lnTo>
                    <a:pt x="38100" y="615950"/>
                  </a:lnTo>
                  <a:lnTo>
                    <a:pt x="0" y="539750"/>
                  </a:lnTo>
                  <a:lnTo>
                    <a:pt x="31750" y="539750"/>
                  </a:lnTo>
                  <a:lnTo>
                    <a:pt x="31750" y="6350"/>
                  </a:lnTo>
                  <a:cubicBezTo>
                    <a:pt x="31750" y="2794"/>
                    <a:pt x="34544" y="0"/>
                    <a:pt x="38100"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79" name="Rectangle 78"/>
            <p:cNvSpPr/>
            <p:nvPr/>
          </p:nvSpPr>
          <p:spPr>
            <a:xfrm>
              <a:off x="7536815" y="4950361"/>
              <a:ext cx="833002" cy="448760"/>
            </a:xfrm>
            <a:prstGeom prst="rect">
              <a:avLst/>
            </a:prstGeom>
            <a:ln>
              <a:noFill/>
            </a:ln>
          </p:spPr>
          <p:txBody>
            <a:bodyPr vert="horz" lIns="0" tIns="0" rIns="0" bIns="0" rtlCol="0">
              <a:noAutofit/>
            </a:bodyPr>
            <a:lstStyle/>
            <a:p>
              <a:pPr>
                <a:lnSpc>
                  <a:spcPct val="107000"/>
                </a:lnSpc>
                <a:spcAft>
                  <a:spcPts val="800"/>
                </a:spcAft>
              </a:pPr>
              <a:r>
                <a:rPr lang="en-US" sz="2400" b="1">
                  <a:solidFill>
                    <a:srgbClr val="000000"/>
                  </a:solidFill>
                  <a:effectLst/>
                  <a:latin typeface="Times New Roman" panose="02020603050405020304" pitchFamily="18" charset="0"/>
                  <a:ea typeface="Times New Roman" panose="02020603050405020304" pitchFamily="18" charset="0"/>
                </a:rPr>
                <a:t>Case</a:t>
              </a:r>
              <a:endParaRPr lang="en-US" sz="1100">
                <a:solidFill>
                  <a:srgbClr val="000000"/>
                </a:solidFill>
                <a:effectLst/>
                <a:latin typeface="Calibri" panose="020F0502020204030204" pitchFamily="34" charset="0"/>
                <a:ea typeface="Calibri" panose="020F0502020204030204" pitchFamily="34" charset="0"/>
              </a:endParaRPr>
            </a:p>
          </p:txBody>
        </p:sp>
        <p:sp>
          <p:nvSpPr>
            <p:cNvPr id="80" name="Shape 7843"/>
            <p:cNvSpPr/>
            <p:nvPr/>
          </p:nvSpPr>
          <p:spPr>
            <a:xfrm>
              <a:off x="7543800" y="4270962"/>
              <a:ext cx="533400" cy="381000"/>
            </a:xfrm>
            <a:custGeom>
              <a:avLst/>
              <a:gdLst/>
              <a:ahLst/>
              <a:cxnLst/>
              <a:rect l="0" t="0" r="0" b="0"/>
              <a:pathLst>
                <a:path w="533400" h="381000">
                  <a:moveTo>
                    <a:pt x="0" y="0"/>
                  </a:moveTo>
                  <a:lnTo>
                    <a:pt x="533400" y="0"/>
                  </a:lnTo>
                  <a:lnTo>
                    <a:pt x="533400" y="381000"/>
                  </a:lnTo>
                  <a:lnTo>
                    <a:pt x="0" y="381000"/>
                  </a:lnTo>
                  <a:lnTo>
                    <a:pt x="0" y="0"/>
                  </a:lnTo>
                </a:path>
              </a:pathLst>
            </a:custGeom>
            <a:ln w="0" cap="flat">
              <a:round/>
            </a:ln>
          </p:spPr>
          <p:style>
            <a:lnRef idx="0">
              <a:srgbClr val="000000">
                <a:alpha val="0"/>
              </a:srgbClr>
            </a:lnRef>
            <a:fillRef idx="1">
              <a:srgbClr val="BBE0E3"/>
            </a:fillRef>
            <a:effectRef idx="0">
              <a:scrgbClr r="0" g="0" b="0"/>
            </a:effectRef>
            <a:fontRef idx="none"/>
          </p:style>
          <p:txBody>
            <a:bodyPr/>
            <a:lstStyle/>
            <a:p>
              <a:endParaRPr lang="en-US"/>
            </a:p>
          </p:txBody>
        </p:sp>
        <p:sp>
          <p:nvSpPr>
            <p:cNvPr id="81" name="Shape 355"/>
            <p:cNvSpPr/>
            <p:nvPr/>
          </p:nvSpPr>
          <p:spPr>
            <a:xfrm>
              <a:off x="7543800" y="4270962"/>
              <a:ext cx="533400" cy="381000"/>
            </a:xfrm>
            <a:custGeom>
              <a:avLst/>
              <a:gdLst/>
              <a:ahLst/>
              <a:cxnLst/>
              <a:rect l="0" t="0" r="0" b="0"/>
              <a:pathLst>
                <a:path w="533400" h="381000">
                  <a:moveTo>
                    <a:pt x="0" y="381000"/>
                  </a:moveTo>
                  <a:lnTo>
                    <a:pt x="533400" y="381000"/>
                  </a:lnTo>
                  <a:lnTo>
                    <a:pt x="533400" y="0"/>
                  </a:lnTo>
                  <a:lnTo>
                    <a:pt x="0" y="0"/>
                  </a:lnTo>
                  <a:close/>
                </a:path>
              </a:pathLst>
            </a:custGeom>
            <a:ln w="9144"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82" name="Shape 356"/>
            <p:cNvSpPr/>
            <p:nvPr/>
          </p:nvSpPr>
          <p:spPr>
            <a:xfrm>
              <a:off x="7734300" y="3889962"/>
              <a:ext cx="76200" cy="381000"/>
            </a:xfrm>
            <a:custGeom>
              <a:avLst/>
              <a:gdLst/>
              <a:ahLst/>
              <a:cxnLst/>
              <a:rect l="0" t="0" r="0" b="0"/>
              <a:pathLst>
                <a:path w="76200" h="381000">
                  <a:moveTo>
                    <a:pt x="31750" y="0"/>
                  </a:moveTo>
                  <a:lnTo>
                    <a:pt x="44450" y="0"/>
                  </a:lnTo>
                  <a:lnTo>
                    <a:pt x="44450" y="304800"/>
                  </a:lnTo>
                  <a:lnTo>
                    <a:pt x="76200" y="304800"/>
                  </a:lnTo>
                  <a:lnTo>
                    <a:pt x="38100" y="381000"/>
                  </a:lnTo>
                  <a:lnTo>
                    <a:pt x="0" y="304800"/>
                  </a:lnTo>
                  <a:lnTo>
                    <a:pt x="31750" y="304800"/>
                  </a:lnTo>
                  <a:lnTo>
                    <a:pt x="31750" y="0"/>
                  </a:lnTo>
                  <a:close/>
                </a:path>
              </a:pathLst>
            </a:custGeom>
            <a:ln w="0" cap="flat">
              <a:miter lim="101600"/>
            </a:ln>
          </p:spPr>
          <p:style>
            <a:lnRef idx="0">
              <a:srgbClr val="000000">
                <a:alpha val="0"/>
              </a:srgbClr>
            </a:lnRef>
            <a:fillRef idx="1">
              <a:srgbClr val="000000"/>
            </a:fillRef>
            <a:effectRef idx="0">
              <a:scrgbClr r="0" g="0" b="0"/>
            </a:effectRef>
            <a:fontRef idx="none"/>
          </p:style>
          <p:txBody>
            <a:bodyPr/>
            <a:lstStyle/>
            <a:p>
              <a:endParaRPr lang="en-US"/>
            </a:p>
          </p:txBody>
        </p:sp>
        <p:sp>
          <p:nvSpPr>
            <p:cNvPr id="83" name="Shape 357"/>
            <p:cNvSpPr/>
            <p:nvPr/>
          </p:nvSpPr>
          <p:spPr>
            <a:xfrm>
              <a:off x="7156450" y="3127962"/>
              <a:ext cx="387350" cy="1333500"/>
            </a:xfrm>
            <a:custGeom>
              <a:avLst/>
              <a:gdLst/>
              <a:ahLst/>
              <a:cxnLst/>
              <a:rect l="0" t="0" r="0" b="0"/>
              <a:pathLst>
                <a:path w="387350" h="1333500">
                  <a:moveTo>
                    <a:pt x="0" y="0"/>
                  </a:moveTo>
                  <a:lnTo>
                    <a:pt x="12700" y="0"/>
                  </a:lnTo>
                  <a:lnTo>
                    <a:pt x="12700" y="1289050"/>
                  </a:lnTo>
                  <a:lnTo>
                    <a:pt x="311150" y="1289050"/>
                  </a:lnTo>
                  <a:lnTo>
                    <a:pt x="311150" y="1257300"/>
                  </a:lnTo>
                  <a:lnTo>
                    <a:pt x="387350" y="1295400"/>
                  </a:lnTo>
                  <a:lnTo>
                    <a:pt x="311150" y="1333500"/>
                  </a:lnTo>
                  <a:lnTo>
                    <a:pt x="311150" y="1301750"/>
                  </a:lnTo>
                  <a:lnTo>
                    <a:pt x="6350" y="1301750"/>
                  </a:lnTo>
                  <a:cubicBezTo>
                    <a:pt x="2794" y="1301750"/>
                    <a:pt x="0" y="1298956"/>
                    <a:pt x="0" y="1295400"/>
                  </a:cubicBezTo>
                  <a:lnTo>
                    <a:pt x="0" y="0"/>
                  </a:lnTo>
                  <a:close/>
                </a:path>
              </a:pathLst>
            </a:custGeom>
            <a:ln w="0" cap="flat">
              <a:miter lim="101600"/>
            </a:ln>
          </p:spPr>
          <p:style>
            <a:lnRef idx="0">
              <a:srgbClr val="000000">
                <a:alpha val="0"/>
              </a:srgbClr>
            </a:lnRef>
            <a:fillRef idx="1">
              <a:srgbClr val="000000"/>
            </a:fillRef>
            <a:effectRef idx="0">
              <a:scrgbClr r="0" g="0" b="0"/>
            </a:effectRef>
            <a:fontRef idx="none"/>
          </p:style>
          <p:txBody>
            <a:bodyPr/>
            <a:lstStyle/>
            <a:p>
              <a:endParaRPr lang="en-US"/>
            </a:p>
          </p:txBody>
        </p:sp>
        <p:sp>
          <p:nvSpPr>
            <p:cNvPr id="84" name="Shape 358"/>
            <p:cNvSpPr/>
            <p:nvPr/>
          </p:nvSpPr>
          <p:spPr>
            <a:xfrm>
              <a:off x="6623050" y="2365708"/>
              <a:ext cx="844550" cy="2324354"/>
            </a:xfrm>
            <a:custGeom>
              <a:avLst/>
              <a:gdLst/>
              <a:ahLst/>
              <a:cxnLst/>
              <a:rect l="0" t="0" r="0" b="0"/>
              <a:pathLst>
                <a:path w="844550" h="2324354">
                  <a:moveTo>
                    <a:pt x="12700" y="0"/>
                  </a:moveTo>
                  <a:lnTo>
                    <a:pt x="88697" y="2279904"/>
                  </a:lnTo>
                  <a:lnTo>
                    <a:pt x="768350" y="2279904"/>
                  </a:lnTo>
                  <a:lnTo>
                    <a:pt x="768350" y="2248154"/>
                  </a:lnTo>
                  <a:lnTo>
                    <a:pt x="844550" y="2286254"/>
                  </a:lnTo>
                  <a:lnTo>
                    <a:pt x="768350" y="2324354"/>
                  </a:lnTo>
                  <a:lnTo>
                    <a:pt x="768350" y="2292604"/>
                  </a:lnTo>
                  <a:lnTo>
                    <a:pt x="82550" y="2292604"/>
                  </a:lnTo>
                  <a:cubicBezTo>
                    <a:pt x="79121" y="2292604"/>
                    <a:pt x="76327" y="2289937"/>
                    <a:pt x="76200" y="2286508"/>
                  </a:cubicBezTo>
                  <a:lnTo>
                    <a:pt x="0" y="508"/>
                  </a:lnTo>
                  <a:lnTo>
                    <a:pt x="12700" y="0"/>
                  </a:lnTo>
                  <a:close/>
                </a:path>
              </a:pathLst>
            </a:custGeom>
            <a:ln w="0" cap="flat">
              <a:miter lim="101600"/>
            </a:ln>
          </p:spPr>
          <p:style>
            <a:lnRef idx="0">
              <a:srgbClr val="000000">
                <a:alpha val="0"/>
              </a:srgbClr>
            </a:lnRef>
            <a:fillRef idx="1">
              <a:srgbClr val="000000"/>
            </a:fillRef>
            <a:effectRef idx="0">
              <a:scrgbClr r="0" g="0" b="0"/>
            </a:effectRef>
            <a:fontRef idx="none"/>
          </p:style>
          <p:txBody>
            <a:bodyPr/>
            <a:lstStyle/>
            <a:p>
              <a:endParaRPr lang="en-US"/>
            </a:p>
          </p:txBody>
        </p:sp>
        <p:sp>
          <p:nvSpPr>
            <p:cNvPr id="85" name="Shape 359"/>
            <p:cNvSpPr/>
            <p:nvPr/>
          </p:nvSpPr>
          <p:spPr>
            <a:xfrm>
              <a:off x="8077200" y="2893012"/>
              <a:ext cx="768350" cy="1644650"/>
            </a:xfrm>
            <a:custGeom>
              <a:avLst/>
              <a:gdLst/>
              <a:ahLst/>
              <a:cxnLst/>
              <a:rect l="0" t="0" r="0" b="0"/>
              <a:pathLst>
                <a:path w="768350" h="1644650">
                  <a:moveTo>
                    <a:pt x="533400" y="0"/>
                  </a:moveTo>
                  <a:lnTo>
                    <a:pt x="762000" y="0"/>
                  </a:lnTo>
                  <a:cubicBezTo>
                    <a:pt x="765556" y="0"/>
                    <a:pt x="768350" y="2794"/>
                    <a:pt x="768350" y="6350"/>
                  </a:cubicBezTo>
                  <a:lnTo>
                    <a:pt x="768350" y="1606550"/>
                  </a:lnTo>
                  <a:cubicBezTo>
                    <a:pt x="768350" y="1610106"/>
                    <a:pt x="765556" y="1612900"/>
                    <a:pt x="762000" y="1612900"/>
                  </a:cubicBezTo>
                  <a:lnTo>
                    <a:pt x="76200" y="1612900"/>
                  </a:lnTo>
                  <a:lnTo>
                    <a:pt x="76200" y="1644650"/>
                  </a:lnTo>
                  <a:lnTo>
                    <a:pt x="0" y="1606550"/>
                  </a:lnTo>
                  <a:lnTo>
                    <a:pt x="76200" y="1568450"/>
                  </a:lnTo>
                  <a:lnTo>
                    <a:pt x="76200" y="1600200"/>
                  </a:lnTo>
                  <a:lnTo>
                    <a:pt x="755650" y="1600200"/>
                  </a:lnTo>
                  <a:lnTo>
                    <a:pt x="755650" y="12700"/>
                  </a:lnTo>
                  <a:lnTo>
                    <a:pt x="533400" y="12700"/>
                  </a:lnTo>
                  <a:lnTo>
                    <a:pt x="533400" y="0"/>
                  </a:lnTo>
                  <a:close/>
                </a:path>
              </a:pathLst>
            </a:custGeom>
            <a:ln w="0" cap="flat">
              <a:miter lim="101600"/>
            </a:ln>
          </p:spPr>
          <p:style>
            <a:lnRef idx="0">
              <a:srgbClr val="000000">
                <a:alpha val="0"/>
              </a:srgbClr>
            </a:lnRef>
            <a:fillRef idx="1">
              <a:srgbClr val="00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xmlns="" val="1855299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Notasi</a:t>
            </a:r>
            <a:r>
              <a:rPr lang="en-US" sz="3200" b="1" dirty="0">
                <a:solidFill>
                  <a:schemeClr val="bg2">
                    <a:lumMod val="25000"/>
                  </a:schemeClr>
                </a:solidFill>
                <a:latin typeface="Arial Black" panose="020B0A04020102020204" pitchFamily="34" charset="0"/>
              </a:rPr>
              <a:t> Bagan </a:t>
            </a:r>
            <a:r>
              <a:rPr lang="en-US" sz="3200" b="1" dirty="0" err="1">
                <a:solidFill>
                  <a:schemeClr val="bg2">
                    <a:lumMod val="25000"/>
                  </a:schemeClr>
                </a:solidFill>
                <a:latin typeface="Arial Black" panose="020B0A04020102020204" pitchFamily="34" charset="0"/>
              </a:rPr>
              <a:t>Alir</a:t>
            </a:r>
            <a:r>
              <a:rPr lang="en-US" sz="3200" b="1" dirty="0">
                <a:solidFill>
                  <a:schemeClr val="bg2">
                    <a:lumMod val="25000"/>
                  </a:schemeClr>
                </a:solidFill>
                <a:latin typeface="Arial Black" panose="020B0A04020102020204" pitchFamily="34" charset="0"/>
              </a:rPr>
              <a:t> (Flowchart)</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pSp>
        <p:nvGrpSpPr>
          <p:cNvPr id="86" name="Group 85"/>
          <p:cNvGrpSpPr/>
          <p:nvPr/>
        </p:nvGrpSpPr>
        <p:grpSpPr>
          <a:xfrm>
            <a:off x="1262128" y="967104"/>
            <a:ext cx="9010268" cy="5549606"/>
            <a:chOff x="0" y="0"/>
            <a:chExt cx="8353044" cy="4924044"/>
          </a:xfrm>
        </p:grpSpPr>
        <p:pic>
          <p:nvPicPr>
            <p:cNvPr id="87" name="Picture 86"/>
            <p:cNvPicPr/>
            <p:nvPr/>
          </p:nvPicPr>
          <p:blipFill>
            <a:blip r:embed="rId2"/>
            <a:stretch>
              <a:fillRect/>
            </a:stretch>
          </p:blipFill>
          <p:spPr>
            <a:xfrm>
              <a:off x="0" y="0"/>
              <a:ext cx="8353044" cy="4924044"/>
            </a:xfrm>
            <a:prstGeom prst="rect">
              <a:avLst/>
            </a:prstGeom>
          </p:spPr>
        </p:pic>
        <p:sp>
          <p:nvSpPr>
            <p:cNvPr id="88" name="Shape 366"/>
            <p:cNvSpPr/>
            <p:nvPr/>
          </p:nvSpPr>
          <p:spPr>
            <a:xfrm>
              <a:off x="3902964" y="4532376"/>
              <a:ext cx="143256" cy="144780"/>
            </a:xfrm>
            <a:custGeom>
              <a:avLst/>
              <a:gdLst/>
              <a:ahLst/>
              <a:cxnLst/>
              <a:rect l="0" t="0" r="0" b="0"/>
              <a:pathLst>
                <a:path w="143256" h="144780">
                  <a:moveTo>
                    <a:pt x="71628" y="0"/>
                  </a:moveTo>
                  <a:cubicBezTo>
                    <a:pt x="111125" y="0"/>
                    <a:pt x="143256" y="32410"/>
                    <a:pt x="143256" y="72390"/>
                  </a:cubicBezTo>
                  <a:cubicBezTo>
                    <a:pt x="143256" y="112370"/>
                    <a:pt x="111125" y="144780"/>
                    <a:pt x="71628" y="144780"/>
                  </a:cubicBezTo>
                  <a:cubicBezTo>
                    <a:pt x="32131" y="144780"/>
                    <a:pt x="0" y="112370"/>
                    <a:pt x="0" y="72390"/>
                  </a:cubicBezTo>
                  <a:cubicBezTo>
                    <a:pt x="0" y="32410"/>
                    <a:pt x="32131" y="0"/>
                    <a:pt x="71628" y="0"/>
                  </a:cubicBezTo>
                  <a:close/>
                </a:path>
              </a:pathLst>
            </a:custGeom>
            <a:ln w="0" cap="flat">
              <a:miter lim="127000"/>
            </a:ln>
          </p:spPr>
          <p:style>
            <a:lnRef idx="0">
              <a:srgbClr val="000000">
                <a:alpha val="0"/>
              </a:srgbClr>
            </a:lnRef>
            <a:fillRef idx="1">
              <a:srgbClr val="808080"/>
            </a:fillRef>
            <a:effectRef idx="0">
              <a:scrgbClr r="0" g="0" b="0"/>
            </a:effectRef>
            <a:fontRef idx="none"/>
          </p:style>
          <p:txBody>
            <a:bodyPr/>
            <a:lstStyle/>
            <a:p>
              <a:endParaRPr lang="en-US"/>
            </a:p>
          </p:txBody>
        </p:sp>
        <p:sp>
          <p:nvSpPr>
            <p:cNvPr id="89" name="Shape 367"/>
            <p:cNvSpPr/>
            <p:nvPr/>
          </p:nvSpPr>
          <p:spPr>
            <a:xfrm>
              <a:off x="3902964" y="4532376"/>
              <a:ext cx="143256" cy="144780"/>
            </a:xfrm>
            <a:custGeom>
              <a:avLst/>
              <a:gdLst/>
              <a:ahLst/>
              <a:cxnLst/>
              <a:rect l="0" t="0" r="0" b="0"/>
              <a:pathLst>
                <a:path w="143256" h="144780">
                  <a:moveTo>
                    <a:pt x="0" y="72390"/>
                  </a:moveTo>
                  <a:cubicBezTo>
                    <a:pt x="0" y="32410"/>
                    <a:pt x="32131" y="0"/>
                    <a:pt x="71628" y="0"/>
                  </a:cubicBezTo>
                  <a:cubicBezTo>
                    <a:pt x="111125" y="0"/>
                    <a:pt x="143256" y="32410"/>
                    <a:pt x="143256" y="72390"/>
                  </a:cubicBezTo>
                  <a:cubicBezTo>
                    <a:pt x="143256" y="112370"/>
                    <a:pt x="111125" y="144780"/>
                    <a:pt x="71628" y="144780"/>
                  </a:cubicBezTo>
                  <a:cubicBezTo>
                    <a:pt x="32131" y="144780"/>
                    <a:pt x="0" y="112370"/>
                    <a:pt x="0" y="72390"/>
                  </a:cubicBezTo>
                  <a:close/>
                </a:path>
              </a:pathLst>
            </a:custGeom>
            <a:ln w="12192" cap="sq">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90" name="Shape 368"/>
            <p:cNvSpPr/>
            <p:nvPr/>
          </p:nvSpPr>
          <p:spPr>
            <a:xfrm>
              <a:off x="5809996" y="3905758"/>
              <a:ext cx="50800" cy="151130"/>
            </a:xfrm>
            <a:custGeom>
              <a:avLst/>
              <a:gdLst/>
              <a:ahLst/>
              <a:cxnLst/>
              <a:rect l="0" t="0" r="0" b="0"/>
              <a:pathLst>
                <a:path w="50800" h="151130">
                  <a:moveTo>
                    <a:pt x="19050" y="0"/>
                  </a:moveTo>
                  <a:lnTo>
                    <a:pt x="31750" y="0"/>
                  </a:lnTo>
                  <a:lnTo>
                    <a:pt x="31750" y="100330"/>
                  </a:lnTo>
                  <a:lnTo>
                    <a:pt x="50800" y="100330"/>
                  </a:lnTo>
                  <a:lnTo>
                    <a:pt x="25400" y="151130"/>
                  </a:lnTo>
                  <a:lnTo>
                    <a:pt x="0" y="100330"/>
                  </a:lnTo>
                  <a:lnTo>
                    <a:pt x="19050" y="100330"/>
                  </a:lnTo>
                  <a:lnTo>
                    <a:pt x="19050" y="0"/>
                  </a:lnTo>
                  <a:close/>
                </a:path>
              </a:pathLst>
            </a:custGeom>
            <a:ln w="0" cap="sq">
              <a:round/>
            </a:ln>
          </p:spPr>
          <p:style>
            <a:lnRef idx="0">
              <a:srgbClr val="000000">
                <a:alpha val="0"/>
              </a:srgbClr>
            </a:lnRef>
            <a:fillRef idx="1">
              <a:srgbClr val="80808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xmlns="" val="950668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Notasi</a:t>
            </a:r>
            <a:r>
              <a:rPr lang="en-US" sz="3200" b="1" dirty="0">
                <a:solidFill>
                  <a:schemeClr val="bg2">
                    <a:lumMod val="25000"/>
                  </a:schemeClr>
                </a:solidFill>
                <a:latin typeface="Arial Black" panose="020B0A04020102020204" pitchFamily="34" charset="0"/>
              </a:rPr>
              <a:t> </a:t>
            </a:r>
            <a:r>
              <a:rPr lang="en-US" sz="3200" b="1" dirty="0" smtClean="0">
                <a:solidFill>
                  <a:schemeClr val="bg2">
                    <a:lumMod val="25000"/>
                  </a:schemeClr>
                </a:solidFill>
                <a:latin typeface="Arial Black" panose="020B0A04020102020204" pitchFamily="34" charset="0"/>
              </a:rPr>
              <a:t>Diagram </a:t>
            </a:r>
            <a:r>
              <a:rPr lang="en-US" sz="3200" b="1" dirty="0" err="1">
                <a:solidFill>
                  <a:schemeClr val="bg2">
                    <a:lumMod val="25000"/>
                  </a:schemeClr>
                </a:solidFill>
                <a:latin typeface="Arial Black" panose="020B0A04020102020204" pitchFamily="34" charset="0"/>
              </a:rPr>
              <a:t>Alir</a:t>
            </a:r>
            <a:r>
              <a:rPr lang="en-US" sz="3200" b="1" dirty="0">
                <a:solidFill>
                  <a:schemeClr val="bg2">
                    <a:lumMod val="25000"/>
                  </a:schemeClr>
                </a:solidFill>
                <a:latin typeface="Arial Black" panose="020B0A04020102020204" pitchFamily="34" charset="0"/>
              </a:rPr>
              <a:t> </a:t>
            </a:r>
            <a:r>
              <a:rPr lang="en-US" sz="3200" b="1" dirty="0" smtClean="0">
                <a:solidFill>
                  <a:schemeClr val="bg2">
                    <a:lumMod val="25000"/>
                  </a:schemeClr>
                </a:solidFill>
                <a:latin typeface="Arial Black" panose="020B0A04020102020204" pitchFamily="34" charset="0"/>
              </a:rPr>
              <a:t>(Flow Diagram)</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pSp>
        <p:nvGrpSpPr>
          <p:cNvPr id="11" name="Group 10"/>
          <p:cNvGrpSpPr/>
          <p:nvPr/>
        </p:nvGrpSpPr>
        <p:grpSpPr>
          <a:xfrm>
            <a:off x="1094705" y="721217"/>
            <a:ext cx="9286867" cy="5867525"/>
            <a:chOff x="0" y="0"/>
            <a:chExt cx="8603248" cy="5323038"/>
          </a:xfrm>
        </p:grpSpPr>
        <p:pic>
          <p:nvPicPr>
            <p:cNvPr id="12" name="Picture 11"/>
            <p:cNvPicPr/>
            <p:nvPr/>
          </p:nvPicPr>
          <p:blipFill>
            <a:blip r:embed="rId2"/>
            <a:stretch>
              <a:fillRect/>
            </a:stretch>
          </p:blipFill>
          <p:spPr>
            <a:xfrm>
              <a:off x="1270102" y="0"/>
              <a:ext cx="5474209" cy="4632960"/>
            </a:xfrm>
            <a:prstGeom prst="rect">
              <a:avLst/>
            </a:prstGeom>
          </p:spPr>
        </p:pic>
        <p:sp>
          <p:nvSpPr>
            <p:cNvPr id="13" name="Rectangle 12"/>
            <p:cNvSpPr/>
            <p:nvPr/>
          </p:nvSpPr>
          <p:spPr>
            <a:xfrm>
              <a:off x="3324200" y="4929333"/>
              <a:ext cx="1718018" cy="393705"/>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ahoma" panose="020B0604030504040204" pitchFamily="34" charset="0"/>
                  <a:ea typeface="Tahoma" panose="020B0604030504040204" pitchFamily="34" charset="0"/>
                </a:rPr>
                <a:t>Grafik alir</a:t>
              </a:r>
              <a:endParaRPr lang="en-US" sz="1100">
                <a:solidFill>
                  <a:srgbClr val="000000"/>
                </a:solidFill>
                <a:effectLst/>
                <a:latin typeface="Calibri" panose="020F0502020204030204" pitchFamily="34" charset="0"/>
                <a:ea typeface="Calibri" panose="020F0502020204030204" pitchFamily="34" charset="0"/>
              </a:endParaRPr>
            </a:p>
          </p:txBody>
        </p:sp>
        <p:sp>
          <p:nvSpPr>
            <p:cNvPr id="14" name="Shape 376"/>
            <p:cNvSpPr/>
            <p:nvPr/>
          </p:nvSpPr>
          <p:spPr>
            <a:xfrm>
              <a:off x="753212" y="488950"/>
              <a:ext cx="3975735" cy="151352"/>
            </a:xfrm>
            <a:custGeom>
              <a:avLst/>
              <a:gdLst/>
              <a:ahLst/>
              <a:cxnLst/>
              <a:rect l="0" t="0" r="0" b="0"/>
              <a:pathLst>
                <a:path w="3975735" h="151352">
                  <a:moveTo>
                    <a:pt x="508" y="0"/>
                  </a:moveTo>
                  <a:lnTo>
                    <a:pt x="3893711" y="71908"/>
                  </a:lnTo>
                  <a:lnTo>
                    <a:pt x="3853561" y="47498"/>
                  </a:lnTo>
                  <a:cubicBezTo>
                    <a:pt x="3846703" y="43307"/>
                    <a:pt x="3844544" y="34417"/>
                    <a:pt x="3848608" y="27559"/>
                  </a:cubicBezTo>
                  <a:cubicBezTo>
                    <a:pt x="3852799" y="20701"/>
                    <a:pt x="3861689" y="18542"/>
                    <a:pt x="3868547" y="22733"/>
                  </a:cubicBezTo>
                  <a:lnTo>
                    <a:pt x="3975735" y="87884"/>
                  </a:lnTo>
                  <a:lnTo>
                    <a:pt x="3866261" y="149098"/>
                  </a:lnTo>
                  <a:cubicBezTo>
                    <a:pt x="3862769" y="151003"/>
                    <a:pt x="3858800" y="151352"/>
                    <a:pt x="3855228" y="150352"/>
                  </a:cubicBezTo>
                  <a:cubicBezTo>
                    <a:pt x="3851656" y="149352"/>
                    <a:pt x="3848481" y="147003"/>
                    <a:pt x="3846576" y="143510"/>
                  </a:cubicBezTo>
                  <a:cubicBezTo>
                    <a:pt x="3842639" y="136525"/>
                    <a:pt x="3845052" y="127635"/>
                    <a:pt x="3852037" y="123825"/>
                  </a:cubicBezTo>
                  <a:lnTo>
                    <a:pt x="3893097" y="100862"/>
                  </a:lnTo>
                  <a:lnTo>
                    <a:pt x="0" y="28956"/>
                  </a:lnTo>
                  <a:lnTo>
                    <a:pt x="50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5" name="Shape 377"/>
            <p:cNvSpPr/>
            <p:nvPr/>
          </p:nvSpPr>
          <p:spPr>
            <a:xfrm>
              <a:off x="750799" y="486537"/>
              <a:ext cx="3112516" cy="708533"/>
            </a:xfrm>
            <a:custGeom>
              <a:avLst/>
              <a:gdLst/>
              <a:ahLst/>
              <a:cxnLst/>
              <a:rect l="0" t="0" r="0" b="0"/>
              <a:pathLst>
                <a:path w="3112516" h="708533">
                  <a:moveTo>
                    <a:pt x="5969" y="0"/>
                  </a:moveTo>
                  <a:lnTo>
                    <a:pt x="3034926" y="635303"/>
                  </a:lnTo>
                  <a:lnTo>
                    <a:pt x="2999994" y="603758"/>
                  </a:lnTo>
                  <a:cubicBezTo>
                    <a:pt x="2994025" y="598424"/>
                    <a:pt x="2993644" y="589280"/>
                    <a:pt x="2998978" y="583311"/>
                  </a:cubicBezTo>
                  <a:cubicBezTo>
                    <a:pt x="3004312" y="577469"/>
                    <a:pt x="3013456" y="576961"/>
                    <a:pt x="3019425" y="582295"/>
                  </a:cubicBezTo>
                  <a:lnTo>
                    <a:pt x="3112516" y="666369"/>
                  </a:lnTo>
                  <a:lnTo>
                    <a:pt x="2993517" y="705993"/>
                  </a:lnTo>
                  <a:cubicBezTo>
                    <a:pt x="2985897" y="708533"/>
                    <a:pt x="2977642" y="704342"/>
                    <a:pt x="2975229" y="696849"/>
                  </a:cubicBezTo>
                  <a:cubicBezTo>
                    <a:pt x="2972689" y="689229"/>
                    <a:pt x="2976753" y="680974"/>
                    <a:pt x="2984373" y="678561"/>
                  </a:cubicBezTo>
                  <a:lnTo>
                    <a:pt x="3029023" y="663638"/>
                  </a:lnTo>
                  <a:lnTo>
                    <a:pt x="0" y="28321"/>
                  </a:lnTo>
                  <a:lnTo>
                    <a:pt x="5969"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6" name="Shape 378"/>
            <p:cNvSpPr/>
            <p:nvPr/>
          </p:nvSpPr>
          <p:spPr>
            <a:xfrm>
              <a:off x="747878" y="483616"/>
              <a:ext cx="2107946" cy="1388618"/>
            </a:xfrm>
            <a:custGeom>
              <a:avLst/>
              <a:gdLst/>
              <a:ahLst/>
              <a:cxnLst/>
              <a:rect l="0" t="0" r="0" b="0"/>
              <a:pathLst>
                <a:path w="2107946" h="1388618">
                  <a:moveTo>
                    <a:pt x="15875" y="0"/>
                  </a:moveTo>
                  <a:lnTo>
                    <a:pt x="2047133" y="1331433"/>
                  </a:lnTo>
                  <a:lnTo>
                    <a:pt x="2026158" y="1289304"/>
                  </a:lnTo>
                  <a:cubicBezTo>
                    <a:pt x="2022602" y="1282192"/>
                    <a:pt x="2025523" y="1273556"/>
                    <a:pt x="2032635" y="1270000"/>
                  </a:cubicBezTo>
                  <a:cubicBezTo>
                    <a:pt x="2039747" y="1266317"/>
                    <a:pt x="2048510" y="1269238"/>
                    <a:pt x="2052066" y="1276477"/>
                  </a:cubicBezTo>
                  <a:lnTo>
                    <a:pt x="2107946" y="1388618"/>
                  </a:lnTo>
                  <a:lnTo>
                    <a:pt x="1982724" y="1382141"/>
                  </a:lnTo>
                  <a:cubicBezTo>
                    <a:pt x="1974850" y="1381760"/>
                    <a:pt x="1968627" y="1374902"/>
                    <a:pt x="1969135" y="1366901"/>
                  </a:cubicBezTo>
                  <a:cubicBezTo>
                    <a:pt x="1969516" y="1358900"/>
                    <a:pt x="1976247" y="1352804"/>
                    <a:pt x="1984248" y="1353185"/>
                  </a:cubicBezTo>
                  <a:lnTo>
                    <a:pt x="2031145" y="1355616"/>
                  </a:lnTo>
                  <a:lnTo>
                    <a:pt x="0" y="24257"/>
                  </a:lnTo>
                  <a:lnTo>
                    <a:pt x="158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7" name="Rectangle 16"/>
            <p:cNvSpPr/>
            <p:nvPr/>
          </p:nvSpPr>
          <p:spPr>
            <a:xfrm>
              <a:off x="0" y="319512"/>
              <a:ext cx="889818" cy="393705"/>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ahoma" panose="020B0604030504040204" pitchFamily="34" charset="0"/>
                  <a:ea typeface="Tahoma" panose="020B0604030504040204" pitchFamily="34" charset="0"/>
                </a:rPr>
                <a:t>Edge</a:t>
              </a:r>
              <a:endParaRPr lang="en-US" sz="1100">
                <a:solidFill>
                  <a:srgbClr val="000000"/>
                </a:solidFill>
                <a:effectLst/>
                <a:latin typeface="Calibri" panose="020F0502020204030204" pitchFamily="34" charset="0"/>
                <a:ea typeface="Calibri" panose="020F0502020204030204" pitchFamily="34" charset="0"/>
              </a:endParaRPr>
            </a:p>
          </p:txBody>
        </p:sp>
        <p:sp>
          <p:nvSpPr>
            <p:cNvPr id="18" name="Shape 380"/>
            <p:cNvSpPr/>
            <p:nvPr/>
          </p:nvSpPr>
          <p:spPr>
            <a:xfrm>
              <a:off x="5015205" y="705612"/>
              <a:ext cx="2032381" cy="285305"/>
            </a:xfrm>
            <a:custGeom>
              <a:avLst/>
              <a:gdLst/>
              <a:ahLst/>
              <a:cxnLst/>
              <a:rect l="0" t="0" r="0" b="0"/>
              <a:pathLst>
                <a:path w="2032381" h="285305">
                  <a:moveTo>
                    <a:pt x="2029206" y="0"/>
                  </a:moveTo>
                  <a:lnTo>
                    <a:pt x="2032381" y="28829"/>
                  </a:lnTo>
                  <a:lnTo>
                    <a:pt x="83325" y="238014"/>
                  </a:lnTo>
                  <a:lnTo>
                    <a:pt x="126365" y="257302"/>
                  </a:lnTo>
                  <a:cubicBezTo>
                    <a:pt x="133604" y="260477"/>
                    <a:pt x="136906" y="269113"/>
                    <a:pt x="133604" y="276352"/>
                  </a:cubicBezTo>
                  <a:cubicBezTo>
                    <a:pt x="131953" y="280035"/>
                    <a:pt x="129000" y="282670"/>
                    <a:pt x="125540" y="283988"/>
                  </a:cubicBezTo>
                  <a:cubicBezTo>
                    <a:pt x="122079" y="285305"/>
                    <a:pt x="118110" y="285305"/>
                    <a:pt x="114427" y="283718"/>
                  </a:cubicBezTo>
                  <a:lnTo>
                    <a:pt x="0" y="232410"/>
                  </a:lnTo>
                  <a:lnTo>
                    <a:pt x="100965" y="157988"/>
                  </a:lnTo>
                  <a:cubicBezTo>
                    <a:pt x="107442" y="153289"/>
                    <a:pt x="116459" y="154686"/>
                    <a:pt x="121285" y="161163"/>
                  </a:cubicBezTo>
                  <a:cubicBezTo>
                    <a:pt x="125984" y="167513"/>
                    <a:pt x="124587" y="176657"/>
                    <a:pt x="118237" y="181356"/>
                  </a:cubicBezTo>
                  <a:lnTo>
                    <a:pt x="80317" y="209291"/>
                  </a:lnTo>
                  <a:lnTo>
                    <a:pt x="202920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9" name="Shape 381"/>
            <p:cNvSpPr/>
            <p:nvPr/>
          </p:nvSpPr>
          <p:spPr>
            <a:xfrm>
              <a:off x="6095848" y="701675"/>
              <a:ext cx="1027302" cy="1675003"/>
            </a:xfrm>
            <a:custGeom>
              <a:avLst/>
              <a:gdLst/>
              <a:ahLst/>
              <a:cxnLst/>
              <a:rect l="0" t="0" r="0" b="0"/>
              <a:pathLst>
                <a:path w="1027302" h="1675003">
                  <a:moveTo>
                    <a:pt x="1002538" y="0"/>
                  </a:moveTo>
                  <a:lnTo>
                    <a:pt x="1027302" y="15113"/>
                  </a:lnTo>
                  <a:lnTo>
                    <a:pt x="55104" y="1612315"/>
                  </a:lnTo>
                  <a:lnTo>
                    <a:pt x="96520" y="1589913"/>
                  </a:lnTo>
                  <a:cubicBezTo>
                    <a:pt x="103505" y="1586103"/>
                    <a:pt x="112268" y="1588770"/>
                    <a:pt x="116077" y="1595755"/>
                  </a:cubicBezTo>
                  <a:cubicBezTo>
                    <a:pt x="119888" y="1602740"/>
                    <a:pt x="117221" y="1611630"/>
                    <a:pt x="110236" y="1615440"/>
                  </a:cubicBezTo>
                  <a:lnTo>
                    <a:pt x="0" y="1675003"/>
                  </a:lnTo>
                  <a:lnTo>
                    <a:pt x="2286" y="1549654"/>
                  </a:lnTo>
                  <a:cubicBezTo>
                    <a:pt x="2413" y="1541653"/>
                    <a:pt x="9017" y="1535303"/>
                    <a:pt x="17018" y="1535430"/>
                  </a:cubicBezTo>
                  <a:cubicBezTo>
                    <a:pt x="25019" y="1535684"/>
                    <a:pt x="31369" y="1542288"/>
                    <a:pt x="31242" y="1550289"/>
                  </a:cubicBezTo>
                  <a:lnTo>
                    <a:pt x="30350" y="1597306"/>
                  </a:lnTo>
                  <a:lnTo>
                    <a:pt x="100253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0" name="Shape 382"/>
            <p:cNvSpPr/>
            <p:nvPr/>
          </p:nvSpPr>
          <p:spPr>
            <a:xfrm>
              <a:off x="6095721" y="3368675"/>
              <a:ext cx="1169162" cy="278130"/>
            </a:xfrm>
            <a:custGeom>
              <a:avLst/>
              <a:gdLst/>
              <a:ahLst/>
              <a:cxnLst/>
              <a:rect l="0" t="0" r="0" b="0"/>
              <a:pathLst>
                <a:path w="1169162" h="278130">
                  <a:moveTo>
                    <a:pt x="1163828" y="0"/>
                  </a:moveTo>
                  <a:lnTo>
                    <a:pt x="1169162" y="28448"/>
                  </a:lnTo>
                  <a:lnTo>
                    <a:pt x="83495" y="232328"/>
                  </a:lnTo>
                  <a:lnTo>
                    <a:pt x="127889" y="248158"/>
                  </a:lnTo>
                  <a:cubicBezTo>
                    <a:pt x="135382" y="250825"/>
                    <a:pt x="139319" y="259080"/>
                    <a:pt x="136652" y="266573"/>
                  </a:cubicBezTo>
                  <a:cubicBezTo>
                    <a:pt x="133985" y="274193"/>
                    <a:pt x="125730" y="278130"/>
                    <a:pt x="118110" y="275463"/>
                  </a:cubicBezTo>
                  <a:lnTo>
                    <a:pt x="0" y="233299"/>
                  </a:lnTo>
                  <a:lnTo>
                    <a:pt x="94869" y="151257"/>
                  </a:lnTo>
                  <a:cubicBezTo>
                    <a:pt x="100838" y="146050"/>
                    <a:pt x="109982" y="146685"/>
                    <a:pt x="115316" y="152654"/>
                  </a:cubicBezTo>
                  <a:cubicBezTo>
                    <a:pt x="120523" y="158750"/>
                    <a:pt x="119888" y="167894"/>
                    <a:pt x="113792" y="173101"/>
                  </a:cubicBezTo>
                  <a:lnTo>
                    <a:pt x="78210" y="203871"/>
                  </a:lnTo>
                  <a:lnTo>
                    <a:pt x="116382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1" name="Shape 383"/>
            <p:cNvSpPr/>
            <p:nvPr/>
          </p:nvSpPr>
          <p:spPr>
            <a:xfrm>
              <a:off x="6313780" y="3365119"/>
              <a:ext cx="954659" cy="956183"/>
            </a:xfrm>
            <a:custGeom>
              <a:avLst/>
              <a:gdLst/>
              <a:ahLst/>
              <a:cxnLst/>
              <a:rect l="0" t="0" r="0" b="0"/>
              <a:pathLst>
                <a:path w="954659" h="956183">
                  <a:moveTo>
                    <a:pt x="934212" y="0"/>
                  </a:moveTo>
                  <a:lnTo>
                    <a:pt x="954659" y="20447"/>
                  </a:lnTo>
                  <a:lnTo>
                    <a:pt x="68344" y="908224"/>
                  </a:lnTo>
                  <a:lnTo>
                    <a:pt x="113792" y="896239"/>
                  </a:lnTo>
                  <a:cubicBezTo>
                    <a:pt x="121539" y="894207"/>
                    <a:pt x="129413" y="898779"/>
                    <a:pt x="131445" y="906526"/>
                  </a:cubicBezTo>
                  <a:cubicBezTo>
                    <a:pt x="133477" y="914273"/>
                    <a:pt x="128905" y="922147"/>
                    <a:pt x="121158" y="924179"/>
                  </a:cubicBezTo>
                  <a:lnTo>
                    <a:pt x="0" y="956183"/>
                  </a:lnTo>
                  <a:lnTo>
                    <a:pt x="31750" y="834898"/>
                  </a:lnTo>
                  <a:cubicBezTo>
                    <a:pt x="33782" y="827151"/>
                    <a:pt x="41656" y="822579"/>
                    <a:pt x="49403" y="824611"/>
                  </a:cubicBezTo>
                  <a:cubicBezTo>
                    <a:pt x="57150" y="826643"/>
                    <a:pt x="61849" y="834517"/>
                    <a:pt x="59817" y="842264"/>
                  </a:cubicBezTo>
                  <a:lnTo>
                    <a:pt x="47867" y="887807"/>
                  </a:lnTo>
                  <a:lnTo>
                    <a:pt x="93421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2" name="Rectangle 21"/>
            <p:cNvSpPr/>
            <p:nvPr/>
          </p:nvSpPr>
          <p:spPr>
            <a:xfrm>
              <a:off x="7241134" y="535666"/>
              <a:ext cx="927924" cy="393705"/>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ahoma" panose="020B0604030504040204" pitchFamily="34" charset="0"/>
                  <a:ea typeface="Tahoma" panose="020B0604030504040204" pitchFamily="34" charset="0"/>
                </a:rPr>
                <a:t>Node</a:t>
              </a:r>
              <a:endParaRPr lang="en-US"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7382231" y="3128625"/>
              <a:ext cx="1221017" cy="393705"/>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ahoma" panose="020B0604030504040204" pitchFamily="34" charset="0"/>
                  <a:ea typeface="Tahoma" panose="020B0604030504040204" pitchFamily="34" charset="0"/>
                </a:rPr>
                <a:t>Region</a:t>
              </a:r>
              <a:endParaRPr lang="en-US"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5812511" y="3633090"/>
              <a:ext cx="472899" cy="394099"/>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ahoma" panose="020B0604030504040204" pitchFamily="34" charset="0"/>
                  <a:ea typeface="Tahoma" panose="020B0604030504040204" pitchFamily="34" charset="0"/>
                </a:rPr>
                <a:t>R1</a:t>
              </a:r>
              <a:endParaRPr lang="en-US"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3435452" y="2480544"/>
              <a:ext cx="472678" cy="393705"/>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ahoma" panose="020B0604030504040204" pitchFamily="34" charset="0"/>
                  <a:ea typeface="Tahoma" panose="020B0604030504040204" pitchFamily="34" charset="0"/>
                </a:rPr>
                <a:t>R3</a:t>
              </a:r>
              <a:endParaRPr lang="en-US" sz="11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4875632" y="1975846"/>
              <a:ext cx="472678" cy="393705"/>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ahoma" panose="020B0604030504040204" pitchFamily="34" charset="0"/>
                  <a:ea typeface="Tahoma" panose="020B0604030504040204" pitchFamily="34" charset="0"/>
                </a:rPr>
                <a:t>R2</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6171286" y="4281277"/>
              <a:ext cx="472678" cy="393705"/>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ahoma" panose="020B0604030504040204" pitchFamily="34" charset="0"/>
                  <a:ea typeface="Tahoma" panose="020B0604030504040204" pitchFamily="34" charset="0"/>
                </a:rPr>
                <a:t>R4</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xmlns="" val="2066421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Notasi</a:t>
            </a:r>
            <a:r>
              <a:rPr lang="en-US" sz="3200" b="1" dirty="0">
                <a:solidFill>
                  <a:schemeClr val="bg2">
                    <a:lumMod val="25000"/>
                  </a:schemeClr>
                </a:solidFill>
                <a:latin typeface="Arial Black" panose="020B0A04020102020204" pitchFamily="34" charset="0"/>
              </a:rPr>
              <a:t> </a:t>
            </a:r>
            <a:r>
              <a:rPr lang="en-US" sz="3200" b="1" dirty="0" smtClean="0">
                <a:solidFill>
                  <a:schemeClr val="bg2">
                    <a:lumMod val="25000"/>
                  </a:schemeClr>
                </a:solidFill>
                <a:latin typeface="Arial Black" panose="020B0A04020102020204" pitchFamily="34" charset="0"/>
              </a:rPr>
              <a:t>Diagram </a:t>
            </a:r>
            <a:r>
              <a:rPr lang="en-US" sz="3200" b="1" dirty="0" err="1">
                <a:solidFill>
                  <a:schemeClr val="bg2">
                    <a:lumMod val="25000"/>
                  </a:schemeClr>
                </a:solidFill>
                <a:latin typeface="Arial Black" panose="020B0A04020102020204" pitchFamily="34" charset="0"/>
              </a:rPr>
              <a:t>Alir</a:t>
            </a:r>
            <a:r>
              <a:rPr lang="en-US" sz="3200" b="1" dirty="0">
                <a:solidFill>
                  <a:schemeClr val="bg2">
                    <a:lumMod val="25000"/>
                  </a:schemeClr>
                </a:solidFill>
                <a:latin typeface="Arial Black" panose="020B0A04020102020204" pitchFamily="34" charset="0"/>
              </a:rPr>
              <a:t> </a:t>
            </a:r>
            <a:r>
              <a:rPr lang="en-US" sz="3200" b="1" dirty="0" smtClean="0">
                <a:solidFill>
                  <a:schemeClr val="bg2">
                    <a:lumMod val="25000"/>
                  </a:schemeClr>
                </a:solidFill>
                <a:latin typeface="Arial Black" panose="020B0A04020102020204" pitchFamily="34" charset="0"/>
              </a:rPr>
              <a:t>(Flow Diagram)</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pSp>
        <p:nvGrpSpPr>
          <p:cNvPr id="28" name="Group 27"/>
          <p:cNvGrpSpPr/>
          <p:nvPr/>
        </p:nvGrpSpPr>
        <p:grpSpPr>
          <a:xfrm>
            <a:off x="547353" y="995966"/>
            <a:ext cx="4517388" cy="5662059"/>
            <a:chOff x="0" y="0"/>
            <a:chExt cx="4517454" cy="5662059"/>
          </a:xfrm>
        </p:grpSpPr>
        <p:sp>
          <p:nvSpPr>
            <p:cNvPr id="29" name="Shape 393"/>
            <p:cNvSpPr/>
            <p:nvPr/>
          </p:nvSpPr>
          <p:spPr>
            <a:xfrm>
              <a:off x="1920304" y="0"/>
              <a:ext cx="609600" cy="533400"/>
            </a:xfrm>
            <a:custGeom>
              <a:avLst/>
              <a:gdLst/>
              <a:ahLst/>
              <a:cxnLst/>
              <a:rect l="0" t="0" r="0" b="0"/>
              <a:pathLst>
                <a:path w="609600" h="533400">
                  <a:moveTo>
                    <a:pt x="304800" y="0"/>
                  </a:moveTo>
                  <a:cubicBezTo>
                    <a:pt x="473075" y="0"/>
                    <a:pt x="609600" y="119380"/>
                    <a:pt x="609600" y="266700"/>
                  </a:cubicBezTo>
                  <a:cubicBezTo>
                    <a:pt x="609600" y="414020"/>
                    <a:pt x="473075" y="533400"/>
                    <a:pt x="304800" y="533400"/>
                  </a:cubicBezTo>
                  <a:cubicBezTo>
                    <a:pt x="136525" y="533400"/>
                    <a:pt x="0" y="414020"/>
                    <a:pt x="0" y="266700"/>
                  </a:cubicBezTo>
                  <a:cubicBezTo>
                    <a:pt x="0" y="119380"/>
                    <a:pt x="136525" y="0"/>
                    <a:pt x="304800" y="0"/>
                  </a:cubicBezTo>
                  <a:close/>
                </a:path>
              </a:pathLst>
            </a:custGeom>
            <a:ln w="0" cap="flat">
              <a:miter lim="127000"/>
            </a:ln>
          </p:spPr>
          <p:style>
            <a:lnRef idx="0">
              <a:srgbClr val="000000">
                <a:alpha val="0"/>
              </a:srgbClr>
            </a:lnRef>
            <a:fillRef idx="1">
              <a:srgbClr val="BBE0E3"/>
            </a:fillRef>
            <a:effectRef idx="0">
              <a:scrgbClr r="0" g="0" b="0"/>
            </a:effectRef>
            <a:fontRef idx="none"/>
          </p:style>
          <p:txBody>
            <a:bodyPr/>
            <a:lstStyle/>
            <a:p>
              <a:endParaRPr lang="en-US"/>
            </a:p>
          </p:txBody>
        </p:sp>
        <p:sp>
          <p:nvSpPr>
            <p:cNvPr id="30" name="Shape 394"/>
            <p:cNvSpPr/>
            <p:nvPr/>
          </p:nvSpPr>
          <p:spPr>
            <a:xfrm>
              <a:off x="1920304" y="0"/>
              <a:ext cx="609600" cy="533400"/>
            </a:xfrm>
            <a:custGeom>
              <a:avLst/>
              <a:gdLst/>
              <a:ahLst/>
              <a:cxnLst/>
              <a:rect l="0" t="0" r="0" b="0"/>
              <a:pathLst>
                <a:path w="609600" h="533400">
                  <a:moveTo>
                    <a:pt x="0" y="266700"/>
                  </a:moveTo>
                  <a:cubicBezTo>
                    <a:pt x="0" y="119380"/>
                    <a:pt x="136525" y="0"/>
                    <a:pt x="304800" y="0"/>
                  </a:cubicBezTo>
                  <a:cubicBezTo>
                    <a:pt x="473075" y="0"/>
                    <a:pt x="609600" y="119380"/>
                    <a:pt x="609600" y="266700"/>
                  </a:cubicBezTo>
                  <a:cubicBezTo>
                    <a:pt x="609600" y="414020"/>
                    <a:pt x="473075" y="533400"/>
                    <a:pt x="304800" y="533400"/>
                  </a:cubicBezTo>
                  <a:cubicBezTo>
                    <a:pt x="136525" y="533400"/>
                    <a:pt x="0" y="414020"/>
                    <a:pt x="0" y="2667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1" name="Rectangle 30"/>
            <p:cNvSpPr/>
            <p:nvPr/>
          </p:nvSpPr>
          <p:spPr>
            <a:xfrm>
              <a:off x="2148904" y="106629"/>
              <a:ext cx="20269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1</a:t>
              </a:r>
              <a:endParaRPr lang="en-US" sz="1100">
                <a:solidFill>
                  <a:srgbClr val="000000"/>
                </a:solidFill>
                <a:effectLst/>
                <a:latin typeface="Calibri" panose="020F0502020204030204" pitchFamily="34" charset="0"/>
                <a:ea typeface="Calibri" panose="020F0502020204030204" pitchFamily="34" charset="0"/>
              </a:endParaRPr>
            </a:p>
          </p:txBody>
        </p:sp>
        <p:sp>
          <p:nvSpPr>
            <p:cNvPr id="32" name="Shape 396"/>
            <p:cNvSpPr/>
            <p:nvPr/>
          </p:nvSpPr>
          <p:spPr>
            <a:xfrm>
              <a:off x="2529904" y="5105400"/>
              <a:ext cx="609600" cy="533400"/>
            </a:xfrm>
            <a:custGeom>
              <a:avLst/>
              <a:gdLst/>
              <a:ahLst/>
              <a:cxnLst/>
              <a:rect l="0" t="0" r="0" b="0"/>
              <a:pathLst>
                <a:path w="609600" h="533400">
                  <a:moveTo>
                    <a:pt x="304800" y="0"/>
                  </a:moveTo>
                  <a:cubicBezTo>
                    <a:pt x="473075" y="0"/>
                    <a:pt x="609600" y="119406"/>
                    <a:pt x="609600" y="266700"/>
                  </a:cubicBezTo>
                  <a:cubicBezTo>
                    <a:pt x="609600" y="413995"/>
                    <a:pt x="473075" y="533400"/>
                    <a:pt x="304800" y="533400"/>
                  </a:cubicBezTo>
                  <a:cubicBezTo>
                    <a:pt x="136525" y="533400"/>
                    <a:pt x="0" y="413995"/>
                    <a:pt x="0" y="266700"/>
                  </a:cubicBezTo>
                  <a:cubicBezTo>
                    <a:pt x="0" y="119406"/>
                    <a:pt x="136525" y="0"/>
                    <a:pt x="304800" y="0"/>
                  </a:cubicBezTo>
                  <a:close/>
                </a:path>
              </a:pathLst>
            </a:custGeom>
            <a:ln w="0" cap="flat">
              <a:round/>
            </a:ln>
          </p:spPr>
          <p:style>
            <a:lnRef idx="0">
              <a:srgbClr val="000000">
                <a:alpha val="0"/>
              </a:srgbClr>
            </a:lnRef>
            <a:fillRef idx="1">
              <a:srgbClr val="BBE0E3"/>
            </a:fillRef>
            <a:effectRef idx="0">
              <a:scrgbClr r="0" g="0" b="0"/>
            </a:effectRef>
            <a:fontRef idx="none"/>
          </p:style>
          <p:txBody>
            <a:bodyPr/>
            <a:lstStyle/>
            <a:p>
              <a:endParaRPr lang="en-US"/>
            </a:p>
          </p:txBody>
        </p:sp>
        <p:sp>
          <p:nvSpPr>
            <p:cNvPr id="33" name="Shape 397"/>
            <p:cNvSpPr/>
            <p:nvPr/>
          </p:nvSpPr>
          <p:spPr>
            <a:xfrm>
              <a:off x="2529904" y="5105400"/>
              <a:ext cx="609600" cy="533400"/>
            </a:xfrm>
            <a:custGeom>
              <a:avLst/>
              <a:gdLst/>
              <a:ahLst/>
              <a:cxnLst/>
              <a:rect l="0" t="0" r="0" b="0"/>
              <a:pathLst>
                <a:path w="609600" h="533400">
                  <a:moveTo>
                    <a:pt x="0" y="266700"/>
                  </a:moveTo>
                  <a:cubicBezTo>
                    <a:pt x="0" y="119406"/>
                    <a:pt x="136525" y="0"/>
                    <a:pt x="304800" y="0"/>
                  </a:cubicBezTo>
                  <a:cubicBezTo>
                    <a:pt x="473075" y="0"/>
                    <a:pt x="609600" y="119406"/>
                    <a:pt x="609600" y="266700"/>
                  </a:cubicBezTo>
                  <a:cubicBezTo>
                    <a:pt x="609600" y="413995"/>
                    <a:pt x="473075" y="533400"/>
                    <a:pt x="304800" y="533400"/>
                  </a:cubicBezTo>
                  <a:cubicBezTo>
                    <a:pt x="136525" y="533400"/>
                    <a:pt x="0" y="413995"/>
                    <a:pt x="0" y="2667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4" name="Rectangle 33"/>
            <p:cNvSpPr/>
            <p:nvPr/>
          </p:nvSpPr>
          <p:spPr>
            <a:xfrm>
              <a:off x="2758758" y="5213299"/>
              <a:ext cx="20269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8</a:t>
              </a:r>
              <a:endParaRPr lang="en-US" sz="1100">
                <a:solidFill>
                  <a:srgbClr val="000000"/>
                </a:solidFill>
                <a:effectLst/>
                <a:latin typeface="Calibri" panose="020F0502020204030204" pitchFamily="34" charset="0"/>
                <a:ea typeface="Calibri" panose="020F0502020204030204" pitchFamily="34" charset="0"/>
              </a:endParaRPr>
            </a:p>
          </p:txBody>
        </p:sp>
        <p:sp>
          <p:nvSpPr>
            <p:cNvPr id="35" name="Shape 399"/>
            <p:cNvSpPr/>
            <p:nvPr/>
          </p:nvSpPr>
          <p:spPr>
            <a:xfrm>
              <a:off x="3368104" y="1981200"/>
              <a:ext cx="609600" cy="533400"/>
            </a:xfrm>
            <a:custGeom>
              <a:avLst/>
              <a:gdLst/>
              <a:ahLst/>
              <a:cxnLst/>
              <a:rect l="0" t="0" r="0" b="0"/>
              <a:pathLst>
                <a:path w="609600" h="533400">
                  <a:moveTo>
                    <a:pt x="304800" y="0"/>
                  </a:moveTo>
                  <a:cubicBezTo>
                    <a:pt x="473075" y="0"/>
                    <a:pt x="609600" y="119380"/>
                    <a:pt x="609600" y="266700"/>
                  </a:cubicBezTo>
                  <a:cubicBezTo>
                    <a:pt x="609600" y="414020"/>
                    <a:pt x="473075" y="533400"/>
                    <a:pt x="304800" y="533400"/>
                  </a:cubicBezTo>
                  <a:cubicBezTo>
                    <a:pt x="136525" y="533400"/>
                    <a:pt x="0" y="414020"/>
                    <a:pt x="0" y="266700"/>
                  </a:cubicBezTo>
                  <a:cubicBezTo>
                    <a:pt x="0" y="119380"/>
                    <a:pt x="136525" y="0"/>
                    <a:pt x="304800" y="0"/>
                  </a:cubicBezTo>
                  <a:close/>
                </a:path>
              </a:pathLst>
            </a:custGeom>
            <a:ln w="0" cap="flat">
              <a:round/>
            </a:ln>
          </p:spPr>
          <p:style>
            <a:lnRef idx="0">
              <a:srgbClr val="000000">
                <a:alpha val="0"/>
              </a:srgbClr>
            </a:lnRef>
            <a:fillRef idx="1">
              <a:srgbClr val="BBE0E3"/>
            </a:fillRef>
            <a:effectRef idx="0">
              <a:scrgbClr r="0" g="0" b="0"/>
            </a:effectRef>
            <a:fontRef idx="none"/>
          </p:style>
          <p:txBody>
            <a:bodyPr/>
            <a:lstStyle/>
            <a:p>
              <a:endParaRPr lang="en-US"/>
            </a:p>
          </p:txBody>
        </p:sp>
        <p:sp>
          <p:nvSpPr>
            <p:cNvPr id="36" name="Shape 400"/>
            <p:cNvSpPr/>
            <p:nvPr/>
          </p:nvSpPr>
          <p:spPr>
            <a:xfrm>
              <a:off x="3368104" y="1981200"/>
              <a:ext cx="609600" cy="533400"/>
            </a:xfrm>
            <a:custGeom>
              <a:avLst/>
              <a:gdLst/>
              <a:ahLst/>
              <a:cxnLst/>
              <a:rect l="0" t="0" r="0" b="0"/>
              <a:pathLst>
                <a:path w="609600" h="533400">
                  <a:moveTo>
                    <a:pt x="0" y="266700"/>
                  </a:moveTo>
                  <a:cubicBezTo>
                    <a:pt x="0" y="119380"/>
                    <a:pt x="136525" y="0"/>
                    <a:pt x="304800" y="0"/>
                  </a:cubicBezTo>
                  <a:cubicBezTo>
                    <a:pt x="473075" y="0"/>
                    <a:pt x="609600" y="119380"/>
                    <a:pt x="609600" y="266700"/>
                  </a:cubicBezTo>
                  <a:cubicBezTo>
                    <a:pt x="609600" y="414020"/>
                    <a:pt x="473075" y="533400"/>
                    <a:pt x="304800" y="533400"/>
                  </a:cubicBezTo>
                  <a:cubicBezTo>
                    <a:pt x="136525" y="533400"/>
                    <a:pt x="0" y="414020"/>
                    <a:pt x="0" y="2667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Rectangle 36"/>
            <p:cNvSpPr/>
            <p:nvPr/>
          </p:nvSpPr>
          <p:spPr>
            <a:xfrm>
              <a:off x="3596957" y="2087939"/>
              <a:ext cx="202895" cy="449209"/>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3</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Shape 402"/>
            <p:cNvSpPr/>
            <p:nvPr/>
          </p:nvSpPr>
          <p:spPr>
            <a:xfrm>
              <a:off x="1920304" y="838200"/>
              <a:ext cx="609600" cy="533400"/>
            </a:xfrm>
            <a:custGeom>
              <a:avLst/>
              <a:gdLst/>
              <a:ahLst/>
              <a:cxnLst/>
              <a:rect l="0" t="0" r="0" b="0"/>
              <a:pathLst>
                <a:path w="609600" h="533400">
                  <a:moveTo>
                    <a:pt x="304800" y="0"/>
                  </a:moveTo>
                  <a:cubicBezTo>
                    <a:pt x="473075" y="0"/>
                    <a:pt x="609600" y="119380"/>
                    <a:pt x="609600" y="266700"/>
                  </a:cubicBezTo>
                  <a:cubicBezTo>
                    <a:pt x="609600" y="414020"/>
                    <a:pt x="473075" y="533400"/>
                    <a:pt x="304800" y="533400"/>
                  </a:cubicBezTo>
                  <a:cubicBezTo>
                    <a:pt x="136525" y="533400"/>
                    <a:pt x="0" y="414020"/>
                    <a:pt x="0" y="266700"/>
                  </a:cubicBezTo>
                  <a:cubicBezTo>
                    <a:pt x="0" y="119380"/>
                    <a:pt x="136525" y="0"/>
                    <a:pt x="304800" y="0"/>
                  </a:cubicBezTo>
                  <a:close/>
                </a:path>
              </a:pathLst>
            </a:custGeom>
            <a:ln w="0" cap="flat">
              <a:round/>
            </a:ln>
          </p:spPr>
          <p:style>
            <a:lnRef idx="0">
              <a:srgbClr val="000000">
                <a:alpha val="0"/>
              </a:srgbClr>
            </a:lnRef>
            <a:fillRef idx="1">
              <a:srgbClr val="BBE0E3"/>
            </a:fillRef>
            <a:effectRef idx="0">
              <a:scrgbClr r="0" g="0" b="0"/>
            </a:effectRef>
            <a:fontRef idx="none"/>
          </p:style>
          <p:txBody>
            <a:bodyPr/>
            <a:lstStyle/>
            <a:p>
              <a:endParaRPr lang="en-US"/>
            </a:p>
          </p:txBody>
        </p:sp>
        <p:sp>
          <p:nvSpPr>
            <p:cNvPr id="39" name="Shape 403"/>
            <p:cNvSpPr/>
            <p:nvPr/>
          </p:nvSpPr>
          <p:spPr>
            <a:xfrm>
              <a:off x="1920304" y="838200"/>
              <a:ext cx="609600" cy="533400"/>
            </a:xfrm>
            <a:custGeom>
              <a:avLst/>
              <a:gdLst/>
              <a:ahLst/>
              <a:cxnLst/>
              <a:rect l="0" t="0" r="0" b="0"/>
              <a:pathLst>
                <a:path w="609600" h="533400">
                  <a:moveTo>
                    <a:pt x="0" y="266700"/>
                  </a:moveTo>
                  <a:cubicBezTo>
                    <a:pt x="0" y="119380"/>
                    <a:pt x="136525" y="0"/>
                    <a:pt x="304800" y="0"/>
                  </a:cubicBezTo>
                  <a:cubicBezTo>
                    <a:pt x="473075" y="0"/>
                    <a:pt x="609600" y="119380"/>
                    <a:pt x="609600" y="266700"/>
                  </a:cubicBezTo>
                  <a:cubicBezTo>
                    <a:pt x="609600" y="414020"/>
                    <a:pt x="473075" y="533400"/>
                    <a:pt x="304800" y="533400"/>
                  </a:cubicBezTo>
                  <a:cubicBezTo>
                    <a:pt x="136525" y="533400"/>
                    <a:pt x="0" y="414020"/>
                    <a:pt x="0" y="2667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0" name="Rectangle 39"/>
            <p:cNvSpPr/>
            <p:nvPr/>
          </p:nvSpPr>
          <p:spPr>
            <a:xfrm>
              <a:off x="2148904" y="945210"/>
              <a:ext cx="20269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2</a:t>
              </a:r>
              <a:endParaRPr lang="en-US" sz="1100">
                <a:solidFill>
                  <a:srgbClr val="000000"/>
                </a:solidFill>
                <a:effectLst/>
                <a:latin typeface="Calibri" panose="020F0502020204030204" pitchFamily="34" charset="0"/>
                <a:ea typeface="Calibri" panose="020F0502020204030204" pitchFamily="34" charset="0"/>
              </a:endParaRPr>
            </a:p>
          </p:txBody>
        </p:sp>
        <p:sp>
          <p:nvSpPr>
            <p:cNvPr id="41" name="Shape 405"/>
            <p:cNvSpPr/>
            <p:nvPr/>
          </p:nvSpPr>
          <p:spPr>
            <a:xfrm>
              <a:off x="2301304" y="4191000"/>
              <a:ext cx="609600" cy="533400"/>
            </a:xfrm>
            <a:custGeom>
              <a:avLst/>
              <a:gdLst/>
              <a:ahLst/>
              <a:cxnLst/>
              <a:rect l="0" t="0" r="0" b="0"/>
              <a:pathLst>
                <a:path w="609600" h="533400">
                  <a:moveTo>
                    <a:pt x="304800" y="0"/>
                  </a:moveTo>
                  <a:cubicBezTo>
                    <a:pt x="473075" y="0"/>
                    <a:pt x="609600" y="119380"/>
                    <a:pt x="609600" y="266700"/>
                  </a:cubicBezTo>
                  <a:cubicBezTo>
                    <a:pt x="609600" y="414020"/>
                    <a:pt x="473075" y="533400"/>
                    <a:pt x="304800" y="533400"/>
                  </a:cubicBezTo>
                  <a:cubicBezTo>
                    <a:pt x="136525" y="533400"/>
                    <a:pt x="0" y="414020"/>
                    <a:pt x="0" y="266700"/>
                  </a:cubicBezTo>
                  <a:cubicBezTo>
                    <a:pt x="0" y="119380"/>
                    <a:pt x="136525" y="0"/>
                    <a:pt x="304800" y="0"/>
                  </a:cubicBezTo>
                  <a:close/>
                </a:path>
              </a:pathLst>
            </a:custGeom>
            <a:ln w="0" cap="flat">
              <a:round/>
            </a:ln>
          </p:spPr>
          <p:style>
            <a:lnRef idx="0">
              <a:srgbClr val="000000">
                <a:alpha val="0"/>
              </a:srgbClr>
            </a:lnRef>
            <a:fillRef idx="1">
              <a:srgbClr val="BBE0E3"/>
            </a:fillRef>
            <a:effectRef idx="0">
              <a:scrgbClr r="0" g="0" b="0"/>
            </a:effectRef>
            <a:fontRef idx="none"/>
          </p:style>
          <p:txBody>
            <a:bodyPr/>
            <a:lstStyle/>
            <a:p>
              <a:endParaRPr lang="en-US"/>
            </a:p>
          </p:txBody>
        </p:sp>
        <p:sp>
          <p:nvSpPr>
            <p:cNvPr id="42" name="Shape 406"/>
            <p:cNvSpPr/>
            <p:nvPr/>
          </p:nvSpPr>
          <p:spPr>
            <a:xfrm>
              <a:off x="2301304" y="4191000"/>
              <a:ext cx="609600" cy="533400"/>
            </a:xfrm>
            <a:custGeom>
              <a:avLst/>
              <a:gdLst/>
              <a:ahLst/>
              <a:cxnLst/>
              <a:rect l="0" t="0" r="0" b="0"/>
              <a:pathLst>
                <a:path w="609600" h="533400">
                  <a:moveTo>
                    <a:pt x="0" y="266700"/>
                  </a:moveTo>
                  <a:cubicBezTo>
                    <a:pt x="0" y="119380"/>
                    <a:pt x="136525" y="0"/>
                    <a:pt x="304800" y="0"/>
                  </a:cubicBezTo>
                  <a:cubicBezTo>
                    <a:pt x="473075" y="0"/>
                    <a:pt x="609600" y="119380"/>
                    <a:pt x="609600" y="266700"/>
                  </a:cubicBezTo>
                  <a:cubicBezTo>
                    <a:pt x="609600" y="414020"/>
                    <a:pt x="473075" y="533400"/>
                    <a:pt x="304800" y="533400"/>
                  </a:cubicBezTo>
                  <a:cubicBezTo>
                    <a:pt x="136525" y="533400"/>
                    <a:pt x="0" y="414020"/>
                    <a:pt x="0" y="2667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3" name="Rectangle 42"/>
            <p:cNvSpPr/>
            <p:nvPr/>
          </p:nvSpPr>
          <p:spPr>
            <a:xfrm>
              <a:off x="2607628" y="4298646"/>
              <a:ext cx="20269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b</a:t>
              </a:r>
              <a:endParaRPr lang="en-US" sz="1100">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2455228" y="4298646"/>
              <a:ext cx="20269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7</a:t>
              </a:r>
              <a:endParaRPr lang="en-US" sz="1100">
                <a:solidFill>
                  <a:srgbClr val="000000"/>
                </a:solidFill>
                <a:effectLst/>
                <a:latin typeface="Calibri" panose="020F0502020204030204" pitchFamily="34" charset="0"/>
                <a:ea typeface="Calibri" panose="020F0502020204030204" pitchFamily="34" charset="0"/>
              </a:endParaRPr>
            </a:p>
          </p:txBody>
        </p:sp>
        <p:sp>
          <p:nvSpPr>
            <p:cNvPr id="45" name="Shape 408"/>
            <p:cNvSpPr/>
            <p:nvPr/>
          </p:nvSpPr>
          <p:spPr>
            <a:xfrm>
              <a:off x="1158304" y="3505200"/>
              <a:ext cx="609600" cy="533400"/>
            </a:xfrm>
            <a:custGeom>
              <a:avLst/>
              <a:gdLst/>
              <a:ahLst/>
              <a:cxnLst/>
              <a:rect l="0" t="0" r="0" b="0"/>
              <a:pathLst>
                <a:path w="609600" h="533400">
                  <a:moveTo>
                    <a:pt x="304800" y="0"/>
                  </a:moveTo>
                  <a:cubicBezTo>
                    <a:pt x="473075" y="0"/>
                    <a:pt x="609600" y="119380"/>
                    <a:pt x="609600" y="266700"/>
                  </a:cubicBezTo>
                  <a:cubicBezTo>
                    <a:pt x="609600" y="414020"/>
                    <a:pt x="473075" y="533400"/>
                    <a:pt x="304800" y="533400"/>
                  </a:cubicBezTo>
                  <a:cubicBezTo>
                    <a:pt x="136525" y="533400"/>
                    <a:pt x="0" y="414020"/>
                    <a:pt x="0" y="266700"/>
                  </a:cubicBezTo>
                  <a:cubicBezTo>
                    <a:pt x="0" y="119380"/>
                    <a:pt x="136525" y="0"/>
                    <a:pt x="304800" y="0"/>
                  </a:cubicBezTo>
                  <a:close/>
                </a:path>
              </a:pathLst>
            </a:custGeom>
            <a:ln w="0" cap="flat">
              <a:round/>
            </a:ln>
          </p:spPr>
          <p:style>
            <a:lnRef idx="0">
              <a:srgbClr val="000000">
                <a:alpha val="0"/>
              </a:srgbClr>
            </a:lnRef>
            <a:fillRef idx="1">
              <a:srgbClr val="BBE0E3"/>
            </a:fillRef>
            <a:effectRef idx="0">
              <a:scrgbClr r="0" g="0" b="0"/>
            </a:effectRef>
            <a:fontRef idx="none"/>
          </p:style>
          <p:txBody>
            <a:bodyPr/>
            <a:lstStyle/>
            <a:p>
              <a:endParaRPr lang="en-US"/>
            </a:p>
          </p:txBody>
        </p:sp>
        <p:sp>
          <p:nvSpPr>
            <p:cNvPr id="46" name="Shape 409"/>
            <p:cNvSpPr/>
            <p:nvPr/>
          </p:nvSpPr>
          <p:spPr>
            <a:xfrm>
              <a:off x="1158304" y="3505200"/>
              <a:ext cx="609600" cy="533400"/>
            </a:xfrm>
            <a:custGeom>
              <a:avLst/>
              <a:gdLst/>
              <a:ahLst/>
              <a:cxnLst/>
              <a:rect l="0" t="0" r="0" b="0"/>
              <a:pathLst>
                <a:path w="609600" h="533400">
                  <a:moveTo>
                    <a:pt x="0" y="266700"/>
                  </a:moveTo>
                  <a:cubicBezTo>
                    <a:pt x="0" y="119380"/>
                    <a:pt x="136525" y="0"/>
                    <a:pt x="304800" y="0"/>
                  </a:cubicBezTo>
                  <a:cubicBezTo>
                    <a:pt x="473075" y="0"/>
                    <a:pt x="609600" y="119380"/>
                    <a:pt x="609600" y="266700"/>
                  </a:cubicBezTo>
                  <a:cubicBezTo>
                    <a:pt x="609600" y="414020"/>
                    <a:pt x="473075" y="533400"/>
                    <a:pt x="304800" y="533400"/>
                  </a:cubicBezTo>
                  <a:cubicBezTo>
                    <a:pt x="136525" y="533400"/>
                    <a:pt x="0" y="414020"/>
                    <a:pt x="0" y="2667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7" name="Rectangle 46"/>
            <p:cNvSpPr/>
            <p:nvPr/>
          </p:nvSpPr>
          <p:spPr>
            <a:xfrm>
              <a:off x="1319848" y="3612845"/>
              <a:ext cx="20269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7</a:t>
              </a:r>
              <a:endParaRPr lang="en-US" sz="1100">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1472248" y="3612845"/>
              <a:ext cx="179929"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a</a:t>
              </a:r>
              <a:endParaRPr lang="en-US" sz="1100">
                <a:solidFill>
                  <a:srgbClr val="000000"/>
                </a:solidFill>
                <a:effectLst/>
                <a:latin typeface="Calibri" panose="020F0502020204030204" pitchFamily="34" charset="0"/>
                <a:ea typeface="Calibri" panose="020F0502020204030204" pitchFamily="34" charset="0"/>
              </a:endParaRPr>
            </a:p>
          </p:txBody>
        </p:sp>
        <p:sp>
          <p:nvSpPr>
            <p:cNvPr id="49" name="Shape 411"/>
            <p:cNvSpPr/>
            <p:nvPr/>
          </p:nvSpPr>
          <p:spPr>
            <a:xfrm>
              <a:off x="1920304" y="2743200"/>
              <a:ext cx="609600" cy="533400"/>
            </a:xfrm>
            <a:custGeom>
              <a:avLst/>
              <a:gdLst/>
              <a:ahLst/>
              <a:cxnLst/>
              <a:rect l="0" t="0" r="0" b="0"/>
              <a:pathLst>
                <a:path w="609600" h="533400">
                  <a:moveTo>
                    <a:pt x="304800" y="0"/>
                  </a:moveTo>
                  <a:cubicBezTo>
                    <a:pt x="473075" y="0"/>
                    <a:pt x="609600" y="119380"/>
                    <a:pt x="609600" y="266700"/>
                  </a:cubicBezTo>
                  <a:cubicBezTo>
                    <a:pt x="609600" y="414020"/>
                    <a:pt x="473075" y="533400"/>
                    <a:pt x="304800" y="533400"/>
                  </a:cubicBezTo>
                  <a:cubicBezTo>
                    <a:pt x="136525" y="533400"/>
                    <a:pt x="0" y="414020"/>
                    <a:pt x="0" y="266700"/>
                  </a:cubicBezTo>
                  <a:cubicBezTo>
                    <a:pt x="0" y="119380"/>
                    <a:pt x="136525" y="0"/>
                    <a:pt x="304800" y="0"/>
                  </a:cubicBezTo>
                  <a:close/>
                </a:path>
              </a:pathLst>
            </a:custGeom>
            <a:ln w="0" cap="flat">
              <a:round/>
            </a:ln>
          </p:spPr>
          <p:style>
            <a:lnRef idx="0">
              <a:srgbClr val="000000">
                <a:alpha val="0"/>
              </a:srgbClr>
            </a:lnRef>
            <a:fillRef idx="1">
              <a:srgbClr val="BBE0E3"/>
            </a:fillRef>
            <a:effectRef idx="0">
              <a:scrgbClr r="0" g="0" b="0"/>
            </a:effectRef>
            <a:fontRef idx="none"/>
          </p:style>
          <p:txBody>
            <a:bodyPr/>
            <a:lstStyle/>
            <a:p>
              <a:endParaRPr lang="en-US"/>
            </a:p>
          </p:txBody>
        </p:sp>
        <p:sp>
          <p:nvSpPr>
            <p:cNvPr id="50" name="Shape 412"/>
            <p:cNvSpPr/>
            <p:nvPr/>
          </p:nvSpPr>
          <p:spPr>
            <a:xfrm>
              <a:off x="1920304" y="2743200"/>
              <a:ext cx="609600" cy="533400"/>
            </a:xfrm>
            <a:custGeom>
              <a:avLst/>
              <a:gdLst/>
              <a:ahLst/>
              <a:cxnLst/>
              <a:rect l="0" t="0" r="0" b="0"/>
              <a:pathLst>
                <a:path w="609600" h="533400">
                  <a:moveTo>
                    <a:pt x="0" y="266700"/>
                  </a:moveTo>
                  <a:cubicBezTo>
                    <a:pt x="0" y="119380"/>
                    <a:pt x="136525" y="0"/>
                    <a:pt x="304800" y="0"/>
                  </a:cubicBezTo>
                  <a:cubicBezTo>
                    <a:pt x="473075" y="0"/>
                    <a:pt x="609600" y="119380"/>
                    <a:pt x="609600" y="266700"/>
                  </a:cubicBezTo>
                  <a:cubicBezTo>
                    <a:pt x="609600" y="414020"/>
                    <a:pt x="473075" y="533400"/>
                    <a:pt x="304800" y="533400"/>
                  </a:cubicBezTo>
                  <a:cubicBezTo>
                    <a:pt x="136525" y="533400"/>
                    <a:pt x="0" y="414020"/>
                    <a:pt x="0" y="2667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1" name="Rectangle 50"/>
            <p:cNvSpPr/>
            <p:nvPr/>
          </p:nvSpPr>
          <p:spPr>
            <a:xfrm>
              <a:off x="2148904" y="2850465"/>
              <a:ext cx="20269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5</a:t>
              </a:r>
              <a:endParaRPr lang="en-US" sz="1100">
                <a:solidFill>
                  <a:srgbClr val="000000"/>
                </a:solidFill>
                <a:effectLst/>
                <a:latin typeface="Calibri" panose="020F0502020204030204" pitchFamily="34" charset="0"/>
                <a:ea typeface="Calibri" panose="020F0502020204030204" pitchFamily="34" charset="0"/>
              </a:endParaRPr>
            </a:p>
          </p:txBody>
        </p:sp>
        <p:sp>
          <p:nvSpPr>
            <p:cNvPr id="52" name="Shape 414"/>
            <p:cNvSpPr/>
            <p:nvPr/>
          </p:nvSpPr>
          <p:spPr>
            <a:xfrm>
              <a:off x="472504" y="2743200"/>
              <a:ext cx="609600" cy="533400"/>
            </a:xfrm>
            <a:custGeom>
              <a:avLst/>
              <a:gdLst/>
              <a:ahLst/>
              <a:cxnLst/>
              <a:rect l="0" t="0" r="0" b="0"/>
              <a:pathLst>
                <a:path w="609600" h="533400">
                  <a:moveTo>
                    <a:pt x="304800" y="0"/>
                  </a:moveTo>
                  <a:cubicBezTo>
                    <a:pt x="473075" y="0"/>
                    <a:pt x="609600" y="119380"/>
                    <a:pt x="609600" y="266700"/>
                  </a:cubicBezTo>
                  <a:cubicBezTo>
                    <a:pt x="609600" y="414020"/>
                    <a:pt x="473075" y="533400"/>
                    <a:pt x="304800" y="533400"/>
                  </a:cubicBezTo>
                  <a:cubicBezTo>
                    <a:pt x="136462" y="533400"/>
                    <a:pt x="0" y="414020"/>
                    <a:pt x="0" y="266700"/>
                  </a:cubicBezTo>
                  <a:cubicBezTo>
                    <a:pt x="0" y="119380"/>
                    <a:pt x="136462" y="0"/>
                    <a:pt x="304800" y="0"/>
                  </a:cubicBezTo>
                  <a:close/>
                </a:path>
              </a:pathLst>
            </a:custGeom>
            <a:ln w="0" cap="flat">
              <a:round/>
            </a:ln>
          </p:spPr>
          <p:style>
            <a:lnRef idx="0">
              <a:srgbClr val="000000">
                <a:alpha val="0"/>
              </a:srgbClr>
            </a:lnRef>
            <a:fillRef idx="1">
              <a:srgbClr val="BBE0E3"/>
            </a:fillRef>
            <a:effectRef idx="0">
              <a:scrgbClr r="0" g="0" b="0"/>
            </a:effectRef>
            <a:fontRef idx="none"/>
          </p:style>
          <p:txBody>
            <a:bodyPr/>
            <a:lstStyle/>
            <a:p>
              <a:endParaRPr lang="en-US"/>
            </a:p>
          </p:txBody>
        </p:sp>
        <p:sp>
          <p:nvSpPr>
            <p:cNvPr id="53" name="Shape 415"/>
            <p:cNvSpPr/>
            <p:nvPr/>
          </p:nvSpPr>
          <p:spPr>
            <a:xfrm>
              <a:off x="472504" y="2743200"/>
              <a:ext cx="609600" cy="533400"/>
            </a:xfrm>
            <a:custGeom>
              <a:avLst/>
              <a:gdLst/>
              <a:ahLst/>
              <a:cxnLst/>
              <a:rect l="0" t="0" r="0" b="0"/>
              <a:pathLst>
                <a:path w="609600" h="533400">
                  <a:moveTo>
                    <a:pt x="0" y="266700"/>
                  </a:moveTo>
                  <a:cubicBezTo>
                    <a:pt x="0" y="119380"/>
                    <a:pt x="136462" y="0"/>
                    <a:pt x="304800" y="0"/>
                  </a:cubicBezTo>
                  <a:cubicBezTo>
                    <a:pt x="473075" y="0"/>
                    <a:pt x="609600" y="119380"/>
                    <a:pt x="609600" y="266700"/>
                  </a:cubicBezTo>
                  <a:cubicBezTo>
                    <a:pt x="609600" y="414020"/>
                    <a:pt x="473075" y="533400"/>
                    <a:pt x="304800" y="533400"/>
                  </a:cubicBezTo>
                  <a:cubicBezTo>
                    <a:pt x="136462" y="533400"/>
                    <a:pt x="0" y="414020"/>
                    <a:pt x="0" y="2667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4" name="Rectangle 53"/>
            <p:cNvSpPr/>
            <p:nvPr/>
          </p:nvSpPr>
          <p:spPr>
            <a:xfrm>
              <a:off x="700799" y="2850465"/>
              <a:ext cx="20269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6</a:t>
              </a:r>
              <a:endParaRPr lang="en-US" sz="1100">
                <a:solidFill>
                  <a:srgbClr val="000000"/>
                </a:solidFill>
                <a:effectLst/>
                <a:latin typeface="Calibri" panose="020F0502020204030204" pitchFamily="34" charset="0"/>
                <a:ea typeface="Calibri" panose="020F0502020204030204" pitchFamily="34" charset="0"/>
              </a:endParaRPr>
            </a:p>
          </p:txBody>
        </p:sp>
        <p:sp>
          <p:nvSpPr>
            <p:cNvPr id="55" name="Shape 417"/>
            <p:cNvSpPr/>
            <p:nvPr/>
          </p:nvSpPr>
          <p:spPr>
            <a:xfrm>
              <a:off x="1158304" y="1828800"/>
              <a:ext cx="609600" cy="533400"/>
            </a:xfrm>
            <a:custGeom>
              <a:avLst/>
              <a:gdLst/>
              <a:ahLst/>
              <a:cxnLst/>
              <a:rect l="0" t="0" r="0" b="0"/>
              <a:pathLst>
                <a:path w="609600" h="533400">
                  <a:moveTo>
                    <a:pt x="304800" y="0"/>
                  </a:moveTo>
                  <a:cubicBezTo>
                    <a:pt x="473075" y="0"/>
                    <a:pt x="609600" y="119380"/>
                    <a:pt x="609600" y="266700"/>
                  </a:cubicBezTo>
                  <a:cubicBezTo>
                    <a:pt x="609600" y="414020"/>
                    <a:pt x="473075" y="533400"/>
                    <a:pt x="304800" y="533400"/>
                  </a:cubicBezTo>
                  <a:cubicBezTo>
                    <a:pt x="136525" y="533400"/>
                    <a:pt x="0" y="414020"/>
                    <a:pt x="0" y="266700"/>
                  </a:cubicBezTo>
                  <a:cubicBezTo>
                    <a:pt x="0" y="119380"/>
                    <a:pt x="136525" y="0"/>
                    <a:pt x="304800" y="0"/>
                  </a:cubicBezTo>
                  <a:close/>
                </a:path>
              </a:pathLst>
            </a:custGeom>
            <a:ln w="0" cap="flat">
              <a:round/>
            </a:ln>
          </p:spPr>
          <p:style>
            <a:lnRef idx="0">
              <a:srgbClr val="000000">
                <a:alpha val="0"/>
              </a:srgbClr>
            </a:lnRef>
            <a:fillRef idx="1">
              <a:srgbClr val="BBE0E3"/>
            </a:fillRef>
            <a:effectRef idx="0">
              <a:scrgbClr r="0" g="0" b="0"/>
            </a:effectRef>
            <a:fontRef idx="none"/>
          </p:style>
          <p:txBody>
            <a:bodyPr/>
            <a:lstStyle/>
            <a:p>
              <a:endParaRPr lang="en-US"/>
            </a:p>
          </p:txBody>
        </p:sp>
        <p:sp>
          <p:nvSpPr>
            <p:cNvPr id="56" name="Shape 418"/>
            <p:cNvSpPr/>
            <p:nvPr/>
          </p:nvSpPr>
          <p:spPr>
            <a:xfrm>
              <a:off x="1158304" y="1828800"/>
              <a:ext cx="609600" cy="533400"/>
            </a:xfrm>
            <a:custGeom>
              <a:avLst/>
              <a:gdLst/>
              <a:ahLst/>
              <a:cxnLst/>
              <a:rect l="0" t="0" r="0" b="0"/>
              <a:pathLst>
                <a:path w="609600" h="533400">
                  <a:moveTo>
                    <a:pt x="0" y="266700"/>
                  </a:moveTo>
                  <a:cubicBezTo>
                    <a:pt x="0" y="119380"/>
                    <a:pt x="136525" y="0"/>
                    <a:pt x="304800" y="0"/>
                  </a:cubicBezTo>
                  <a:cubicBezTo>
                    <a:pt x="473075" y="0"/>
                    <a:pt x="609600" y="119380"/>
                    <a:pt x="609600" y="266700"/>
                  </a:cubicBezTo>
                  <a:cubicBezTo>
                    <a:pt x="609600" y="414020"/>
                    <a:pt x="473075" y="533400"/>
                    <a:pt x="304800" y="533400"/>
                  </a:cubicBezTo>
                  <a:cubicBezTo>
                    <a:pt x="136525" y="533400"/>
                    <a:pt x="0" y="414020"/>
                    <a:pt x="0" y="2667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7" name="Rectangle 56"/>
            <p:cNvSpPr/>
            <p:nvPr/>
          </p:nvSpPr>
          <p:spPr>
            <a:xfrm>
              <a:off x="1386904" y="1935810"/>
              <a:ext cx="20269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4</a:t>
              </a:r>
              <a:endParaRPr lang="en-US" sz="1100">
                <a:solidFill>
                  <a:srgbClr val="000000"/>
                </a:solidFill>
                <a:effectLst/>
                <a:latin typeface="Calibri" panose="020F0502020204030204" pitchFamily="34" charset="0"/>
                <a:ea typeface="Calibri" panose="020F0502020204030204" pitchFamily="34" charset="0"/>
              </a:endParaRPr>
            </a:p>
          </p:txBody>
        </p:sp>
        <p:sp>
          <p:nvSpPr>
            <p:cNvPr id="58" name="Shape 420"/>
            <p:cNvSpPr/>
            <p:nvPr/>
          </p:nvSpPr>
          <p:spPr>
            <a:xfrm>
              <a:off x="2187004" y="533400"/>
              <a:ext cx="76200" cy="304800"/>
            </a:xfrm>
            <a:custGeom>
              <a:avLst/>
              <a:gdLst/>
              <a:ahLst/>
              <a:cxnLst/>
              <a:rect l="0" t="0" r="0" b="0"/>
              <a:pathLst>
                <a:path w="76200" h="304800">
                  <a:moveTo>
                    <a:pt x="31750" y="0"/>
                  </a:moveTo>
                  <a:lnTo>
                    <a:pt x="44450" y="0"/>
                  </a:lnTo>
                  <a:lnTo>
                    <a:pt x="44450" y="228600"/>
                  </a:lnTo>
                  <a:lnTo>
                    <a:pt x="76200" y="228600"/>
                  </a:lnTo>
                  <a:lnTo>
                    <a:pt x="38100" y="304800"/>
                  </a:lnTo>
                  <a:lnTo>
                    <a:pt x="0" y="228600"/>
                  </a:lnTo>
                  <a:lnTo>
                    <a:pt x="31750" y="228600"/>
                  </a:lnTo>
                  <a:lnTo>
                    <a:pt x="3175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9" name="Shape 421"/>
            <p:cNvSpPr/>
            <p:nvPr/>
          </p:nvSpPr>
          <p:spPr>
            <a:xfrm>
              <a:off x="1539304" y="1291209"/>
              <a:ext cx="462026" cy="537591"/>
            </a:xfrm>
            <a:custGeom>
              <a:avLst/>
              <a:gdLst/>
              <a:ahLst/>
              <a:cxnLst/>
              <a:rect l="0" t="0" r="0" b="0"/>
              <a:pathLst>
                <a:path w="462026" h="537591">
                  <a:moveTo>
                    <a:pt x="452374" y="0"/>
                  </a:moveTo>
                  <a:lnTo>
                    <a:pt x="462026" y="8382"/>
                  </a:lnTo>
                  <a:lnTo>
                    <a:pt x="54385" y="483860"/>
                  </a:lnTo>
                  <a:lnTo>
                    <a:pt x="78486" y="504571"/>
                  </a:lnTo>
                  <a:lnTo>
                    <a:pt x="0" y="537591"/>
                  </a:lnTo>
                  <a:lnTo>
                    <a:pt x="20701" y="454914"/>
                  </a:lnTo>
                  <a:lnTo>
                    <a:pt x="44751" y="475581"/>
                  </a:lnTo>
                  <a:lnTo>
                    <a:pt x="452374"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0" name="Shape 422"/>
            <p:cNvSpPr/>
            <p:nvPr/>
          </p:nvSpPr>
          <p:spPr>
            <a:xfrm>
              <a:off x="853504" y="2281936"/>
              <a:ext cx="385826" cy="461264"/>
            </a:xfrm>
            <a:custGeom>
              <a:avLst/>
              <a:gdLst/>
              <a:ahLst/>
              <a:cxnLst/>
              <a:rect l="0" t="0" r="0" b="0"/>
              <a:pathLst>
                <a:path w="385826" h="461264">
                  <a:moveTo>
                    <a:pt x="376174" y="0"/>
                  </a:moveTo>
                  <a:lnTo>
                    <a:pt x="385826" y="8128"/>
                  </a:lnTo>
                  <a:lnTo>
                    <a:pt x="53727" y="406795"/>
                  </a:lnTo>
                  <a:lnTo>
                    <a:pt x="78105" y="427101"/>
                  </a:lnTo>
                  <a:lnTo>
                    <a:pt x="0" y="461264"/>
                  </a:lnTo>
                  <a:lnTo>
                    <a:pt x="19558" y="378333"/>
                  </a:lnTo>
                  <a:lnTo>
                    <a:pt x="43959" y="398658"/>
                  </a:lnTo>
                  <a:lnTo>
                    <a:pt x="376174"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1" name="Shape 423"/>
            <p:cNvSpPr/>
            <p:nvPr/>
          </p:nvSpPr>
          <p:spPr>
            <a:xfrm>
              <a:off x="1611439" y="2357374"/>
              <a:ext cx="461264" cy="385826"/>
            </a:xfrm>
            <a:custGeom>
              <a:avLst/>
              <a:gdLst/>
              <a:ahLst/>
              <a:cxnLst/>
              <a:rect l="0" t="0" r="0" b="0"/>
              <a:pathLst>
                <a:path w="461264" h="385826">
                  <a:moveTo>
                    <a:pt x="8128" y="0"/>
                  </a:moveTo>
                  <a:lnTo>
                    <a:pt x="406795" y="332099"/>
                  </a:lnTo>
                  <a:lnTo>
                    <a:pt x="427101" y="307721"/>
                  </a:lnTo>
                  <a:lnTo>
                    <a:pt x="461264" y="385826"/>
                  </a:lnTo>
                  <a:lnTo>
                    <a:pt x="378333" y="366268"/>
                  </a:lnTo>
                  <a:lnTo>
                    <a:pt x="398658" y="341867"/>
                  </a:lnTo>
                  <a:lnTo>
                    <a:pt x="0" y="9652"/>
                  </a:lnTo>
                  <a:lnTo>
                    <a:pt x="812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2" name="Shape 424"/>
            <p:cNvSpPr/>
            <p:nvPr/>
          </p:nvSpPr>
          <p:spPr>
            <a:xfrm>
              <a:off x="1691704" y="3195955"/>
              <a:ext cx="385445" cy="385445"/>
            </a:xfrm>
            <a:custGeom>
              <a:avLst/>
              <a:gdLst/>
              <a:ahLst/>
              <a:cxnLst/>
              <a:rect l="0" t="0" r="0" b="0"/>
              <a:pathLst>
                <a:path w="385445" h="385445">
                  <a:moveTo>
                    <a:pt x="376555" y="0"/>
                  </a:moveTo>
                  <a:lnTo>
                    <a:pt x="385445" y="8890"/>
                  </a:lnTo>
                  <a:lnTo>
                    <a:pt x="58355" y="336104"/>
                  </a:lnTo>
                  <a:lnTo>
                    <a:pt x="80772" y="358521"/>
                  </a:lnTo>
                  <a:lnTo>
                    <a:pt x="0" y="385445"/>
                  </a:lnTo>
                  <a:lnTo>
                    <a:pt x="26924" y="304673"/>
                  </a:lnTo>
                  <a:lnTo>
                    <a:pt x="49341" y="327090"/>
                  </a:lnTo>
                  <a:lnTo>
                    <a:pt x="376555"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3" name="Shape 425"/>
            <p:cNvSpPr/>
            <p:nvPr/>
          </p:nvSpPr>
          <p:spPr>
            <a:xfrm>
              <a:off x="925767" y="3271647"/>
              <a:ext cx="384937" cy="309753"/>
            </a:xfrm>
            <a:custGeom>
              <a:avLst/>
              <a:gdLst/>
              <a:ahLst/>
              <a:cxnLst/>
              <a:rect l="0" t="0" r="0" b="0"/>
              <a:pathLst>
                <a:path w="384937" h="309753">
                  <a:moveTo>
                    <a:pt x="7874" y="0"/>
                  </a:moveTo>
                  <a:lnTo>
                    <a:pt x="329381" y="257206"/>
                  </a:lnTo>
                  <a:lnTo>
                    <a:pt x="349250" y="232410"/>
                  </a:lnTo>
                  <a:lnTo>
                    <a:pt x="384937" y="309753"/>
                  </a:lnTo>
                  <a:lnTo>
                    <a:pt x="301625" y="291846"/>
                  </a:lnTo>
                  <a:lnTo>
                    <a:pt x="321421" y="267141"/>
                  </a:lnTo>
                  <a:lnTo>
                    <a:pt x="0" y="9906"/>
                  </a:lnTo>
                  <a:lnTo>
                    <a:pt x="7874"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4" name="Shape 426"/>
            <p:cNvSpPr/>
            <p:nvPr/>
          </p:nvSpPr>
          <p:spPr>
            <a:xfrm>
              <a:off x="1764221" y="3957193"/>
              <a:ext cx="537083" cy="386207"/>
            </a:xfrm>
            <a:custGeom>
              <a:avLst/>
              <a:gdLst/>
              <a:ahLst/>
              <a:cxnLst/>
              <a:rect l="0" t="0" r="0" b="0"/>
              <a:pathLst>
                <a:path w="537083" h="386207">
                  <a:moveTo>
                    <a:pt x="7366" y="0"/>
                  </a:moveTo>
                  <a:lnTo>
                    <a:pt x="478707" y="336761"/>
                  </a:lnTo>
                  <a:lnTo>
                    <a:pt x="497205" y="310896"/>
                  </a:lnTo>
                  <a:lnTo>
                    <a:pt x="537083" y="386207"/>
                  </a:lnTo>
                  <a:lnTo>
                    <a:pt x="452882" y="372872"/>
                  </a:lnTo>
                  <a:lnTo>
                    <a:pt x="471346" y="347054"/>
                  </a:lnTo>
                  <a:lnTo>
                    <a:pt x="0" y="10414"/>
                  </a:lnTo>
                  <a:lnTo>
                    <a:pt x="736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5" name="Shape 427"/>
            <p:cNvSpPr/>
            <p:nvPr/>
          </p:nvSpPr>
          <p:spPr>
            <a:xfrm>
              <a:off x="2606104" y="2511171"/>
              <a:ext cx="1072134" cy="1679829"/>
            </a:xfrm>
            <a:custGeom>
              <a:avLst/>
              <a:gdLst/>
              <a:ahLst/>
              <a:cxnLst/>
              <a:rect l="0" t="0" r="0" b="0"/>
              <a:pathLst>
                <a:path w="1072134" h="1679829">
                  <a:moveTo>
                    <a:pt x="1061466" y="0"/>
                  </a:moveTo>
                  <a:lnTo>
                    <a:pt x="1072134" y="6858"/>
                  </a:lnTo>
                  <a:lnTo>
                    <a:pt x="46284" y="1618997"/>
                  </a:lnTo>
                  <a:lnTo>
                    <a:pt x="73025" y="1636014"/>
                  </a:lnTo>
                  <a:lnTo>
                    <a:pt x="0" y="1679829"/>
                  </a:lnTo>
                  <a:lnTo>
                    <a:pt x="8763" y="1595120"/>
                  </a:lnTo>
                  <a:lnTo>
                    <a:pt x="35495" y="1612132"/>
                  </a:lnTo>
                  <a:lnTo>
                    <a:pt x="106146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6" name="Shape 428"/>
            <p:cNvSpPr/>
            <p:nvPr/>
          </p:nvSpPr>
          <p:spPr>
            <a:xfrm>
              <a:off x="2449640" y="1214374"/>
              <a:ext cx="994664" cy="843026"/>
            </a:xfrm>
            <a:custGeom>
              <a:avLst/>
              <a:gdLst/>
              <a:ahLst/>
              <a:cxnLst/>
              <a:rect l="0" t="0" r="0" b="0"/>
              <a:pathLst>
                <a:path w="994664" h="843026">
                  <a:moveTo>
                    <a:pt x="8128" y="0"/>
                  </a:moveTo>
                  <a:lnTo>
                    <a:pt x="940586" y="788925"/>
                  </a:lnTo>
                  <a:lnTo>
                    <a:pt x="961136" y="764667"/>
                  </a:lnTo>
                  <a:lnTo>
                    <a:pt x="994664" y="843026"/>
                  </a:lnTo>
                  <a:lnTo>
                    <a:pt x="911860" y="822833"/>
                  </a:lnTo>
                  <a:lnTo>
                    <a:pt x="932376" y="798615"/>
                  </a:lnTo>
                  <a:lnTo>
                    <a:pt x="0" y="9652"/>
                  </a:lnTo>
                  <a:lnTo>
                    <a:pt x="812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7" name="Shape 429"/>
            <p:cNvSpPr/>
            <p:nvPr/>
          </p:nvSpPr>
          <p:spPr>
            <a:xfrm>
              <a:off x="2529904" y="206756"/>
              <a:ext cx="1987550" cy="4142486"/>
            </a:xfrm>
            <a:custGeom>
              <a:avLst/>
              <a:gdLst/>
              <a:ahLst/>
              <a:cxnLst/>
              <a:rect l="0" t="0" r="0" b="0"/>
              <a:pathLst>
                <a:path w="1987550" h="4142486">
                  <a:moveTo>
                    <a:pt x="67437" y="0"/>
                  </a:moveTo>
                  <a:lnTo>
                    <a:pt x="73720" y="31905"/>
                  </a:lnTo>
                  <a:lnTo>
                    <a:pt x="89027" y="29718"/>
                  </a:lnTo>
                  <a:lnTo>
                    <a:pt x="105410" y="28702"/>
                  </a:lnTo>
                  <a:lnTo>
                    <a:pt x="122809" y="28321"/>
                  </a:lnTo>
                  <a:lnTo>
                    <a:pt x="141859" y="28448"/>
                  </a:lnTo>
                  <a:lnTo>
                    <a:pt x="162306" y="29337"/>
                  </a:lnTo>
                  <a:lnTo>
                    <a:pt x="184658" y="30861"/>
                  </a:lnTo>
                  <a:lnTo>
                    <a:pt x="208915" y="33274"/>
                  </a:lnTo>
                  <a:lnTo>
                    <a:pt x="235204" y="36576"/>
                  </a:lnTo>
                  <a:lnTo>
                    <a:pt x="249174" y="38481"/>
                  </a:lnTo>
                  <a:lnTo>
                    <a:pt x="263779" y="40767"/>
                  </a:lnTo>
                  <a:lnTo>
                    <a:pt x="278892" y="43180"/>
                  </a:lnTo>
                  <a:lnTo>
                    <a:pt x="294640" y="45847"/>
                  </a:lnTo>
                  <a:lnTo>
                    <a:pt x="311277" y="48895"/>
                  </a:lnTo>
                  <a:lnTo>
                    <a:pt x="329057" y="52070"/>
                  </a:lnTo>
                  <a:lnTo>
                    <a:pt x="347726" y="55626"/>
                  </a:lnTo>
                  <a:lnTo>
                    <a:pt x="367411" y="59309"/>
                  </a:lnTo>
                  <a:lnTo>
                    <a:pt x="387985" y="63246"/>
                  </a:lnTo>
                  <a:lnTo>
                    <a:pt x="409321" y="67437"/>
                  </a:lnTo>
                  <a:lnTo>
                    <a:pt x="431419" y="71755"/>
                  </a:lnTo>
                  <a:lnTo>
                    <a:pt x="454152" y="76454"/>
                  </a:lnTo>
                  <a:lnTo>
                    <a:pt x="477520" y="81280"/>
                  </a:lnTo>
                  <a:lnTo>
                    <a:pt x="501523" y="86233"/>
                  </a:lnTo>
                  <a:lnTo>
                    <a:pt x="550672" y="96647"/>
                  </a:lnTo>
                  <a:lnTo>
                    <a:pt x="601345" y="107950"/>
                  </a:lnTo>
                  <a:lnTo>
                    <a:pt x="652653" y="119761"/>
                  </a:lnTo>
                  <a:lnTo>
                    <a:pt x="704469" y="132080"/>
                  </a:lnTo>
                  <a:lnTo>
                    <a:pt x="755904" y="144907"/>
                  </a:lnTo>
                  <a:lnTo>
                    <a:pt x="806577" y="157988"/>
                  </a:lnTo>
                  <a:lnTo>
                    <a:pt x="855980" y="171577"/>
                  </a:lnTo>
                  <a:lnTo>
                    <a:pt x="879983" y="178435"/>
                  </a:lnTo>
                  <a:lnTo>
                    <a:pt x="903478" y="185420"/>
                  </a:lnTo>
                  <a:lnTo>
                    <a:pt x="926338" y="192405"/>
                  </a:lnTo>
                  <a:lnTo>
                    <a:pt x="948690" y="199390"/>
                  </a:lnTo>
                  <a:lnTo>
                    <a:pt x="970153" y="206375"/>
                  </a:lnTo>
                  <a:lnTo>
                    <a:pt x="990981" y="213487"/>
                  </a:lnTo>
                  <a:lnTo>
                    <a:pt x="1010666" y="220726"/>
                  </a:lnTo>
                  <a:lnTo>
                    <a:pt x="1029716" y="227838"/>
                  </a:lnTo>
                  <a:lnTo>
                    <a:pt x="1065530" y="242062"/>
                  </a:lnTo>
                  <a:lnTo>
                    <a:pt x="1099439" y="256413"/>
                  </a:lnTo>
                  <a:lnTo>
                    <a:pt x="1131824" y="270764"/>
                  </a:lnTo>
                  <a:lnTo>
                    <a:pt x="1162685" y="285496"/>
                  </a:lnTo>
                  <a:lnTo>
                    <a:pt x="1192149" y="300355"/>
                  </a:lnTo>
                  <a:lnTo>
                    <a:pt x="1220343" y="315595"/>
                  </a:lnTo>
                  <a:lnTo>
                    <a:pt x="1247521" y="331343"/>
                  </a:lnTo>
                  <a:lnTo>
                    <a:pt x="1273937" y="347472"/>
                  </a:lnTo>
                  <a:lnTo>
                    <a:pt x="1299464" y="364236"/>
                  </a:lnTo>
                  <a:lnTo>
                    <a:pt x="1324610" y="381381"/>
                  </a:lnTo>
                  <a:lnTo>
                    <a:pt x="1349121" y="399415"/>
                  </a:lnTo>
                  <a:lnTo>
                    <a:pt x="1373505" y="418084"/>
                  </a:lnTo>
                  <a:lnTo>
                    <a:pt x="1397889" y="437515"/>
                  </a:lnTo>
                  <a:lnTo>
                    <a:pt x="1422273" y="457835"/>
                  </a:lnTo>
                  <a:lnTo>
                    <a:pt x="1446911" y="479044"/>
                  </a:lnTo>
                  <a:lnTo>
                    <a:pt x="1471803" y="501269"/>
                  </a:lnTo>
                  <a:lnTo>
                    <a:pt x="1522730" y="546862"/>
                  </a:lnTo>
                  <a:lnTo>
                    <a:pt x="1574038" y="593598"/>
                  </a:lnTo>
                  <a:lnTo>
                    <a:pt x="1599565" y="617728"/>
                  </a:lnTo>
                  <a:lnTo>
                    <a:pt x="1624711" y="642493"/>
                  </a:lnTo>
                  <a:lnTo>
                    <a:pt x="1649730" y="668147"/>
                  </a:lnTo>
                  <a:lnTo>
                    <a:pt x="1674114" y="694690"/>
                  </a:lnTo>
                  <a:lnTo>
                    <a:pt x="1698117" y="722376"/>
                  </a:lnTo>
                  <a:lnTo>
                    <a:pt x="1721358" y="751332"/>
                  </a:lnTo>
                  <a:lnTo>
                    <a:pt x="1743837" y="781558"/>
                  </a:lnTo>
                  <a:lnTo>
                    <a:pt x="1765300" y="813308"/>
                  </a:lnTo>
                  <a:lnTo>
                    <a:pt x="1786001" y="846582"/>
                  </a:lnTo>
                  <a:lnTo>
                    <a:pt x="1805305" y="881761"/>
                  </a:lnTo>
                  <a:lnTo>
                    <a:pt x="1823593" y="918718"/>
                  </a:lnTo>
                  <a:lnTo>
                    <a:pt x="1840484" y="957580"/>
                  </a:lnTo>
                  <a:lnTo>
                    <a:pt x="1848358" y="977773"/>
                  </a:lnTo>
                  <a:lnTo>
                    <a:pt x="1856232" y="998601"/>
                  </a:lnTo>
                  <a:lnTo>
                    <a:pt x="1871472" y="1042035"/>
                  </a:lnTo>
                  <a:lnTo>
                    <a:pt x="1885950" y="1087501"/>
                  </a:lnTo>
                  <a:lnTo>
                    <a:pt x="1899666" y="1134745"/>
                  </a:lnTo>
                  <a:lnTo>
                    <a:pt x="1912620" y="1183767"/>
                  </a:lnTo>
                  <a:lnTo>
                    <a:pt x="1924685" y="1234313"/>
                  </a:lnTo>
                  <a:lnTo>
                    <a:pt x="1935861" y="1286002"/>
                  </a:lnTo>
                  <a:lnTo>
                    <a:pt x="1946275" y="1338834"/>
                  </a:lnTo>
                  <a:lnTo>
                    <a:pt x="1955419" y="1392555"/>
                  </a:lnTo>
                  <a:lnTo>
                    <a:pt x="1963674" y="1446911"/>
                  </a:lnTo>
                  <a:lnTo>
                    <a:pt x="1970786" y="1501775"/>
                  </a:lnTo>
                  <a:lnTo>
                    <a:pt x="1976628" y="1557020"/>
                  </a:lnTo>
                  <a:lnTo>
                    <a:pt x="1981327" y="1612265"/>
                  </a:lnTo>
                  <a:lnTo>
                    <a:pt x="1984756" y="1667510"/>
                  </a:lnTo>
                  <a:lnTo>
                    <a:pt x="1986915" y="1722501"/>
                  </a:lnTo>
                  <a:lnTo>
                    <a:pt x="1987550" y="1776857"/>
                  </a:lnTo>
                  <a:lnTo>
                    <a:pt x="1986661" y="1831848"/>
                  </a:lnTo>
                  <a:lnTo>
                    <a:pt x="1984248" y="1888744"/>
                  </a:lnTo>
                  <a:lnTo>
                    <a:pt x="1980311" y="1947037"/>
                  </a:lnTo>
                  <a:lnTo>
                    <a:pt x="1974977" y="2006473"/>
                  </a:lnTo>
                  <a:lnTo>
                    <a:pt x="1968246" y="2066671"/>
                  </a:lnTo>
                  <a:lnTo>
                    <a:pt x="1960372" y="2127377"/>
                  </a:lnTo>
                  <a:lnTo>
                    <a:pt x="1951482" y="2188083"/>
                  </a:lnTo>
                  <a:lnTo>
                    <a:pt x="1941576" y="2248662"/>
                  </a:lnTo>
                  <a:lnTo>
                    <a:pt x="1930908" y="2308733"/>
                  </a:lnTo>
                  <a:lnTo>
                    <a:pt x="1919351" y="2367915"/>
                  </a:lnTo>
                  <a:lnTo>
                    <a:pt x="1907159" y="2425954"/>
                  </a:lnTo>
                  <a:lnTo>
                    <a:pt x="1894459" y="2482342"/>
                  </a:lnTo>
                  <a:lnTo>
                    <a:pt x="1881378" y="2536952"/>
                  </a:lnTo>
                  <a:lnTo>
                    <a:pt x="1874774" y="2563368"/>
                  </a:lnTo>
                  <a:lnTo>
                    <a:pt x="1868043" y="2589276"/>
                  </a:lnTo>
                  <a:lnTo>
                    <a:pt x="1861185" y="2614676"/>
                  </a:lnTo>
                  <a:lnTo>
                    <a:pt x="1854327" y="2639187"/>
                  </a:lnTo>
                  <a:lnTo>
                    <a:pt x="1847469" y="2663190"/>
                  </a:lnTo>
                  <a:lnTo>
                    <a:pt x="1840611" y="2686304"/>
                  </a:lnTo>
                  <a:lnTo>
                    <a:pt x="1833626" y="2708783"/>
                  </a:lnTo>
                  <a:lnTo>
                    <a:pt x="1826387" y="2730500"/>
                  </a:lnTo>
                  <a:lnTo>
                    <a:pt x="1819148" y="2751582"/>
                  </a:lnTo>
                  <a:lnTo>
                    <a:pt x="1811782" y="2772029"/>
                  </a:lnTo>
                  <a:lnTo>
                    <a:pt x="1804162" y="2792095"/>
                  </a:lnTo>
                  <a:lnTo>
                    <a:pt x="1796415" y="2811399"/>
                  </a:lnTo>
                  <a:lnTo>
                    <a:pt x="1780667" y="2848737"/>
                  </a:lnTo>
                  <a:lnTo>
                    <a:pt x="1764157" y="2884297"/>
                  </a:lnTo>
                  <a:lnTo>
                    <a:pt x="1747266" y="2918206"/>
                  </a:lnTo>
                  <a:lnTo>
                    <a:pt x="1729613" y="2950972"/>
                  </a:lnTo>
                  <a:lnTo>
                    <a:pt x="1711452" y="2982722"/>
                  </a:lnTo>
                  <a:lnTo>
                    <a:pt x="1692783" y="3013710"/>
                  </a:lnTo>
                  <a:lnTo>
                    <a:pt x="1673479" y="3044190"/>
                  </a:lnTo>
                  <a:lnTo>
                    <a:pt x="1653667" y="3074543"/>
                  </a:lnTo>
                  <a:lnTo>
                    <a:pt x="1633347" y="3104896"/>
                  </a:lnTo>
                  <a:lnTo>
                    <a:pt x="1612392" y="3135630"/>
                  </a:lnTo>
                  <a:lnTo>
                    <a:pt x="1590929" y="3166999"/>
                  </a:lnTo>
                  <a:lnTo>
                    <a:pt x="1568831" y="3199257"/>
                  </a:lnTo>
                  <a:lnTo>
                    <a:pt x="1546225" y="3232531"/>
                  </a:lnTo>
                  <a:lnTo>
                    <a:pt x="1523238" y="3266948"/>
                  </a:lnTo>
                  <a:lnTo>
                    <a:pt x="1499743" y="3301873"/>
                  </a:lnTo>
                  <a:lnTo>
                    <a:pt x="1451610" y="3372993"/>
                  </a:lnTo>
                  <a:lnTo>
                    <a:pt x="1426845" y="3408934"/>
                  </a:lnTo>
                  <a:lnTo>
                    <a:pt x="1401445" y="3445002"/>
                  </a:lnTo>
                  <a:lnTo>
                    <a:pt x="1375410" y="3480816"/>
                  </a:lnTo>
                  <a:lnTo>
                    <a:pt x="1348867" y="3516503"/>
                  </a:lnTo>
                  <a:lnTo>
                    <a:pt x="1321435" y="3551936"/>
                  </a:lnTo>
                  <a:lnTo>
                    <a:pt x="1293241" y="3586734"/>
                  </a:lnTo>
                  <a:lnTo>
                    <a:pt x="1264285" y="3621151"/>
                  </a:lnTo>
                  <a:lnTo>
                    <a:pt x="1234313" y="3654552"/>
                  </a:lnTo>
                  <a:lnTo>
                    <a:pt x="1203452" y="3687318"/>
                  </a:lnTo>
                  <a:lnTo>
                    <a:pt x="1171575" y="3718814"/>
                  </a:lnTo>
                  <a:lnTo>
                    <a:pt x="1138682" y="3749421"/>
                  </a:lnTo>
                  <a:lnTo>
                    <a:pt x="1104646" y="3778631"/>
                  </a:lnTo>
                  <a:lnTo>
                    <a:pt x="1069467" y="3806571"/>
                  </a:lnTo>
                  <a:lnTo>
                    <a:pt x="1033018" y="3833495"/>
                  </a:lnTo>
                  <a:lnTo>
                    <a:pt x="995553" y="3859530"/>
                  </a:lnTo>
                  <a:lnTo>
                    <a:pt x="956945" y="3884676"/>
                  </a:lnTo>
                  <a:lnTo>
                    <a:pt x="917448" y="3909060"/>
                  </a:lnTo>
                  <a:lnTo>
                    <a:pt x="877062" y="3932682"/>
                  </a:lnTo>
                  <a:lnTo>
                    <a:pt x="835914" y="3955542"/>
                  </a:lnTo>
                  <a:lnTo>
                    <a:pt x="794004" y="3977767"/>
                  </a:lnTo>
                  <a:lnTo>
                    <a:pt x="751459" y="3999611"/>
                  </a:lnTo>
                  <a:lnTo>
                    <a:pt x="708406" y="4020947"/>
                  </a:lnTo>
                  <a:lnTo>
                    <a:pt x="620903" y="4062349"/>
                  </a:lnTo>
                  <a:lnTo>
                    <a:pt x="532257" y="4102608"/>
                  </a:lnTo>
                  <a:lnTo>
                    <a:pt x="442976" y="4142486"/>
                  </a:lnTo>
                  <a:lnTo>
                    <a:pt x="437769" y="4130802"/>
                  </a:lnTo>
                  <a:lnTo>
                    <a:pt x="527050" y="4091051"/>
                  </a:lnTo>
                  <a:lnTo>
                    <a:pt x="615696" y="4050792"/>
                  </a:lnTo>
                  <a:lnTo>
                    <a:pt x="702945" y="4009517"/>
                  </a:lnTo>
                  <a:lnTo>
                    <a:pt x="745871" y="3988181"/>
                  </a:lnTo>
                  <a:lnTo>
                    <a:pt x="788289" y="3966464"/>
                  </a:lnTo>
                  <a:lnTo>
                    <a:pt x="829945" y="3944366"/>
                  </a:lnTo>
                  <a:lnTo>
                    <a:pt x="870966" y="3921506"/>
                  </a:lnTo>
                  <a:lnTo>
                    <a:pt x="911098" y="3898138"/>
                  </a:lnTo>
                  <a:lnTo>
                    <a:pt x="950341" y="3873881"/>
                  </a:lnTo>
                  <a:lnTo>
                    <a:pt x="988568" y="3848862"/>
                  </a:lnTo>
                  <a:lnTo>
                    <a:pt x="1025906" y="3823081"/>
                  </a:lnTo>
                  <a:lnTo>
                    <a:pt x="1061847" y="3796411"/>
                  </a:lnTo>
                  <a:lnTo>
                    <a:pt x="1096772" y="3768725"/>
                  </a:lnTo>
                  <a:lnTo>
                    <a:pt x="1130427" y="3739769"/>
                  </a:lnTo>
                  <a:lnTo>
                    <a:pt x="1162939" y="3709543"/>
                  </a:lnTo>
                  <a:lnTo>
                    <a:pt x="1194562" y="3678301"/>
                  </a:lnTo>
                  <a:lnTo>
                    <a:pt x="1225042" y="3645789"/>
                  </a:lnTo>
                  <a:lnTo>
                    <a:pt x="1254760" y="3612642"/>
                  </a:lnTo>
                  <a:lnTo>
                    <a:pt x="1283462" y="3578606"/>
                  </a:lnTo>
                  <a:lnTo>
                    <a:pt x="1311529" y="3543935"/>
                  </a:lnTo>
                  <a:lnTo>
                    <a:pt x="1338707" y="3508756"/>
                  </a:lnTo>
                  <a:lnTo>
                    <a:pt x="1365250" y="3473196"/>
                  </a:lnTo>
                  <a:lnTo>
                    <a:pt x="1391158" y="3437509"/>
                  </a:lnTo>
                  <a:lnTo>
                    <a:pt x="1416431" y="3401695"/>
                  </a:lnTo>
                  <a:lnTo>
                    <a:pt x="1441196" y="3365754"/>
                  </a:lnTo>
                  <a:lnTo>
                    <a:pt x="1489202" y="3294761"/>
                  </a:lnTo>
                  <a:lnTo>
                    <a:pt x="1512570" y="3259836"/>
                  </a:lnTo>
                  <a:lnTo>
                    <a:pt x="1535684" y="3225419"/>
                  </a:lnTo>
                  <a:lnTo>
                    <a:pt x="1558417" y="3192145"/>
                  </a:lnTo>
                  <a:lnTo>
                    <a:pt x="1580388" y="3159760"/>
                  </a:lnTo>
                  <a:lnTo>
                    <a:pt x="1601978" y="3128391"/>
                  </a:lnTo>
                  <a:lnTo>
                    <a:pt x="1622806" y="3097784"/>
                  </a:lnTo>
                  <a:lnTo>
                    <a:pt x="1643126" y="3067431"/>
                  </a:lnTo>
                  <a:lnTo>
                    <a:pt x="1662938" y="3037205"/>
                  </a:lnTo>
                  <a:lnTo>
                    <a:pt x="1682115" y="3006852"/>
                  </a:lnTo>
                  <a:lnTo>
                    <a:pt x="1700530" y="2976118"/>
                  </a:lnTo>
                  <a:lnTo>
                    <a:pt x="1718564" y="2944622"/>
                  </a:lnTo>
                  <a:lnTo>
                    <a:pt x="1736090" y="2912237"/>
                  </a:lnTo>
                  <a:lnTo>
                    <a:pt x="1752854" y="2878582"/>
                  </a:lnTo>
                  <a:lnTo>
                    <a:pt x="1769110" y="2843403"/>
                  </a:lnTo>
                  <a:lnTo>
                    <a:pt x="1784731" y="2806446"/>
                  </a:lnTo>
                  <a:lnTo>
                    <a:pt x="1792478" y="2787396"/>
                  </a:lnTo>
                  <a:lnTo>
                    <a:pt x="1799844" y="2767584"/>
                  </a:lnTo>
                  <a:lnTo>
                    <a:pt x="1807210" y="2747264"/>
                  </a:lnTo>
                  <a:lnTo>
                    <a:pt x="1814449" y="2726309"/>
                  </a:lnTo>
                  <a:lnTo>
                    <a:pt x="1821561" y="2704719"/>
                  </a:lnTo>
                  <a:lnTo>
                    <a:pt x="1828419" y="2682494"/>
                  </a:lnTo>
                  <a:lnTo>
                    <a:pt x="1835277" y="2659507"/>
                  </a:lnTo>
                  <a:lnTo>
                    <a:pt x="1842135" y="2635631"/>
                  </a:lnTo>
                  <a:lnTo>
                    <a:pt x="1848993" y="2611247"/>
                  </a:lnTo>
                  <a:lnTo>
                    <a:pt x="1855724" y="2586101"/>
                  </a:lnTo>
                  <a:lnTo>
                    <a:pt x="1862455" y="2560193"/>
                  </a:lnTo>
                  <a:lnTo>
                    <a:pt x="1869186" y="2533777"/>
                  </a:lnTo>
                  <a:lnTo>
                    <a:pt x="1882140" y="2479421"/>
                  </a:lnTo>
                  <a:lnTo>
                    <a:pt x="1894840" y="2423160"/>
                  </a:lnTo>
                  <a:lnTo>
                    <a:pt x="1907032" y="2365248"/>
                  </a:lnTo>
                  <a:lnTo>
                    <a:pt x="1918335" y="2306320"/>
                  </a:lnTo>
                  <a:lnTo>
                    <a:pt x="1929130" y="2246376"/>
                  </a:lnTo>
                  <a:lnTo>
                    <a:pt x="1938909" y="2186051"/>
                  </a:lnTo>
                  <a:lnTo>
                    <a:pt x="1947926" y="2125472"/>
                  </a:lnTo>
                  <a:lnTo>
                    <a:pt x="1955673" y="2065147"/>
                  </a:lnTo>
                  <a:lnTo>
                    <a:pt x="1962277" y="2005076"/>
                  </a:lnTo>
                  <a:lnTo>
                    <a:pt x="1967611" y="1945894"/>
                  </a:lnTo>
                  <a:lnTo>
                    <a:pt x="1971548" y="1887855"/>
                  </a:lnTo>
                  <a:lnTo>
                    <a:pt x="1973961" y="1831340"/>
                  </a:lnTo>
                  <a:lnTo>
                    <a:pt x="1974850" y="1776603"/>
                  </a:lnTo>
                  <a:lnTo>
                    <a:pt x="1974215" y="1722628"/>
                  </a:lnTo>
                  <a:lnTo>
                    <a:pt x="1972056" y="1668018"/>
                  </a:lnTo>
                  <a:lnTo>
                    <a:pt x="1968627" y="1613154"/>
                  </a:lnTo>
                  <a:lnTo>
                    <a:pt x="1964055" y="1558036"/>
                  </a:lnTo>
                  <a:lnTo>
                    <a:pt x="1958086" y="1503172"/>
                  </a:lnTo>
                  <a:lnTo>
                    <a:pt x="1951101" y="1448562"/>
                  </a:lnTo>
                  <a:lnTo>
                    <a:pt x="1942973" y="1394460"/>
                  </a:lnTo>
                  <a:lnTo>
                    <a:pt x="1933702" y="1340993"/>
                  </a:lnTo>
                  <a:lnTo>
                    <a:pt x="1923415" y="1288415"/>
                  </a:lnTo>
                  <a:lnTo>
                    <a:pt x="1912366" y="1236980"/>
                  </a:lnTo>
                  <a:lnTo>
                    <a:pt x="1900301" y="1186688"/>
                  </a:lnTo>
                  <a:lnTo>
                    <a:pt x="1887347" y="1138047"/>
                  </a:lnTo>
                  <a:lnTo>
                    <a:pt x="1873758" y="1090930"/>
                  </a:lnTo>
                  <a:lnTo>
                    <a:pt x="1859280" y="1045845"/>
                  </a:lnTo>
                  <a:lnTo>
                    <a:pt x="1844294" y="1002792"/>
                  </a:lnTo>
                  <a:lnTo>
                    <a:pt x="1836420" y="982345"/>
                  </a:lnTo>
                  <a:lnTo>
                    <a:pt x="1828546" y="962152"/>
                  </a:lnTo>
                  <a:lnTo>
                    <a:pt x="1811909" y="923671"/>
                  </a:lnTo>
                  <a:lnTo>
                    <a:pt x="1794002" y="887349"/>
                  </a:lnTo>
                  <a:lnTo>
                    <a:pt x="1774825" y="852678"/>
                  </a:lnTo>
                  <a:lnTo>
                    <a:pt x="1754505" y="819912"/>
                  </a:lnTo>
                  <a:lnTo>
                    <a:pt x="1733296" y="788670"/>
                  </a:lnTo>
                  <a:lnTo>
                    <a:pt x="1711071" y="758825"/>
                  </a:lnTo>
                  <a:lnTo>
                    <a:pt x="1688211" y="730377"/>
                  </a:lnTo>
                  <a:lnTo>
                    <a:pt x="1664589" y="703072"/>
                  </a:lnTo>
                  <a:lnTo>
                    <a:pt x="1640332" y="676656"/>
                  </a:lnTo>
                  <a:lnTo>
                    <a:pt x="1615694" y="651256"/>
                  </a:lnTo>
                  <a:lnTo>
                    <a:pt x="1590548" y="626745"/>
                  </a:lnTo>
                  <a:lnTo>
                    <a:pt x="1565275" y="602869"/>
                  </a:lnTo>
                  <a:lnTo>
                    <a:pt x="1514221" y="556260"/>
                  </a:lnTo>
                  <a:lnTo>
                    <a:pt x="1463421" y="510794"/>
                  </a:lnTo>
                  <a:lnTo>
                    <a:pt x="1438402" y="488569"/>
                  </a:lnTo>
                  <a:lnTo>
                    <a:pt x="1413891" y="467487"/>
                  </a:lnTo>
                  <a:lnTo>
                    <a:pt x="1389761" y="447294"/>
                  </a:lnTo>
                  <a:lnTo>
                    <a:pt x="1365631" y="427990"/>
                  </a:lnTo>
                  <a:lnTo>
                    <a:pt x="1341501" y="409448"/>
                  </a:lnTo>
                  <a:lnTo>
                    <a:pt x="1317117" y="391668"/>
                  </a:lnTo>
                  <a:lnTo>
                    <a:pt x="1292225" y="374650"/>
                  </a:lnTo>
                  <a:lnTo>
                    <a:pt x="1266952" y="358140"/>
                  </a:lnTo>
                  <a:lnTo>
                    <a:pt x="1240917" y="342138"/>
                  </a:lnTo>
                  <a:lnTo>
                    <a:pt x="1213993" y="326644"/>
                  </a:lnTo>
                  <a:lnTo>
                    <a:pt x="1186053" y="311531"/>
                  </a:lnTo>
                  <a:lnTo>
                    <a:pt x="1156843" y="296799"/>
                  </a:lnTo>
                  <a:lnTo>
                    <a:pt x="1126363" y="282321"/>
                  </a:lnTo>
                  <a:lnTo>
                    <a:pt x="1094359" y="267970"/>
                  </a:lnTo>
                  <a:lnTo>
                    <a:pt x="1060577" y="253746"/>
                  </a:lnTo>
                  <a:lnTo>
                    <a:pt x="1025017" y="239522"/>
                  </a:lnTo>
                  <a:lnTo>
                    <a:pt x="1006221" y="232537"/>
                  </a:lnTo>
                  <a:lnTo>
                    <a:pt x="986663" y="225425"/>
                  </a:lnTo>
                  <a:lnTo>
                    <a:pt x="966089" y="218440"/>
                  </a:lnTo>
                  <a:lnTo>
                    <a:pt x="944753" y="211455"/>
                  </a:lnTo>
                  <a:lnTo>
                    <a:pt x="922655" y="204470"/>
                  </a:lnTo>
                  <a:lnTo>
                    <a:pt x="899795" y="197612"/>
                  </a:lnTo>
                  <a:lnTo>
                    <a:pt x="876427" y="190627"/>
                  </a:lnTo>
                  <a:lnTo>
                    <a:pt x="852424" y="183769"/>
                  </a:lnTo>
                  <a:lnTo>
                    <a:pt x="803275" y="170307"/>
                  </a:lnTo>
                  <a:lnTo>
                    <a:pt x="752729" y="157099"/>
                  </a:lnTo>
                  <a:lnTo>
                    <a:pt x="701421" y="144399"/>
                  </a:lnTo>
                  <a:lnTo>
                    <a:pt x="649732" y="132080"/>
                  </a:lnTo>
                  <a:lnTo>
                    <a:pt x="598424" y="120269"/>
                  </a:lnTo>
                  <a:lnTo>
                    <a:pt x="547878" y="109093"/>
                  </a:lnTo>
                  <a:lnTo>
                    <a:pt x="498856" y="98679"/>
                  </a:lnTo>
                  <a:lnTo>
                    <a:pt x="474980" y="93726"/>
                  </a:lnTo>
                  <a:lnTo>
                    <a:pt x="451612" y="88773"/>
                  </a:lnTo>
                  <a:lnTo>
                    <a:pt x="428879" y="84328"/>
                  </a:lnTo>
                  <a:lnTo>
                    <a:pt x="406781" y="79883"/>
                  </a:lnTo>
                  <a:lnTo>
                    <a:pt x="385445" y="75692"/>
                  </a:lnTo>
                  <a:lnTo>
                    <a:pt x="364998" y="71755"/>
                  </a:lnTo>
                  <a:lnTo>
                    <a:pt x="345313" y="68072"/>
                  </a:lnTo>
                  <a:lnTo>
                    <a:pt x="326644" y="64516"/>
                  </a:lnTo>
                  <a:lnTo>
                    <a:pt x="308991" y="61341"/>
                  </a:lnTo>
                  <a:lnTo>
                    <a:pt x="292481" y="58420"/>
                  </a:lnTo>
                  <a:lnTo>
                    <a:pt x="276733" y="55753"/>
                  </a:lnTo>
                  <a:lnTo>
                    <a:pt x="261620" y="53213"/>
                  </a:lnTo>
                  <a:lnTo>
                    <a:pt x="247269" y="51054"/>
                  </a:lnTo>
                  <a:lnTo>
                    <a:pt x="233426" y="49022"/>
                  </a:lnTo>
                  <a:lnTo>
                    <a:pt x="207391" y="45847"/>
                  </a:lnTo>
                  <a:lnTo>
                    <a:pt x="183388" y="43561"/>
                  </a:lnTo>
                  <a:lnTo>
                    <a:pt x="161544" y="42037"/>
                  </a:lnTo>
                  <a:lnTo>
                    <a:pt x="141224" y="41148"/>
                  </a:lnTo>
                  <a:lnTo>
                    <a:pt x="122682" y="41021"/>
                  </a:lnTo>
                  <a:lnTo>
                    <a:pt x="105664" y="41402"/>
                  </a:lnTo>
                  <a:lnTo>
                    <a:pt x="89789" y="42418"/>
                  </a:lnTo>
                  <a:lnTo>
                    <a:pt x="76176" y="44372"/>
                  </a:lnTo>
                  <a:lnTo>
                    <a:pt x="82169" y="74803"/>
                  </a:lnTo>
                  <a:lnTo>
                    <a:pt x="0" y="52197"/>
                  </a:lnTo>
                  <a:lnTo>
                    <a:pt x="67437"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8" name="Shape 430"/>
            <p:cNvSpPr/>
            <p:nvPr/>
          </p:nvSpPr>
          <p:spPr>
            <a:xfrm>
              <a:off x="0" y="222377"/>
              <a:ext cx="2529904" cy="5126647"/>
            </a:xfrm>
            <a:custGeom>
              <a:avLst/>
              <a:gdLst/>
              <a:ahLst/>
              <a:cxnLst/>
              <a:rect l="0" t="0" r="0" b="0"/>
              <a:pathLst>
                <a:path w="2529904" h="5126647">
                  <a:moveTo>
                    <a:pt x="1919542" y="0"/>
                  </a:moveTo>
                  <a:lnTo>
                    <a:pt x="1921447" y="12446"/>
                  </a:lnTo>
                  <a:lnTo>
                    <a:pt x="1830769" y="27051"/>
                  </a:lnTo>
                  <a:lnTo>
                    <a:pt x="1784795" y="34925"/>
                  </a:lnTo>
                  <a:lnTo>
                    <a:pt x="1738313" y="43434"/>
                  </a:lnTo>
                  <a:lnTo>
                    <a:pt x="1690814" y="52832"/>
                  </a:lnTo>
                  <a:lnTo>
                    <a:pt x="1642428" y="63246"/>
                  </a:lnTo>
                  <a:lnTo>
                    <a:pt x="1592644" y="75184"/>
                  </a:lnTo>
                  <a:lnTo>
                    <a:pt x="1541209" y="88519"/>
                  </a:lnTo>
                  <a:lnTo>
                    <a:pt x="1514793" y="95758"/>
                  </a:lnTo>
                  <a:lnTo>
                    <a:pt x="1487742" y="102997"/>
                  </a:lnTo>
                  <a:lnTo>
                    <a:pt x="1432243" y="117729"/>
                  </a:lnTo>
                  <a:lnTo>
                    <a:pt x="1375474" y="133350"/>
                  </a:lnTo>
                  <a:lnTo>
                    <a:pt x="1317562" y="150368"/>
                  </a:lnTo>
                  <a:lnTo>
                    <a:pt x="1259142" y="169291"/>
                  </a:lnTo>
                  <a:lnTo>
                    <a:pt x="1229932" y="179324"/>
                  </a:lnTo>
                  <a:lnTo>
                    <a:pt x="1200722" y="190246"/>
                  </a:lnTo>
                  <a:lnTo>
                    <a:pt x="1171639" y="201676"/>
                  </a:lnTo>
                  <a:lnTo>
                    <a:pt x="1142556" y="213868"/>
                  </a:lnTo>
                  <a:lnTo>
                    <a:pt x="1113727" y="226822"/>
                  </a:lnTo>
                  <a:lnTo>
                    <a:pt x="1085279" y="240538"/>
                  </a:lnTo>
                  <a:lnTo>
                    <a:pt x="1056577" y="255270"/>
                  </a:lnTo>
                  <a:lnTo>
                    <a:pt x="1027240" y="270764"/>
                  </a:lnTo>
                  <a:lnTo>
                    <a:pt x="997649" y="287020"/>
                  </a:lnTo>
                  <a:lnTo>
                    <a:pt x="967804" y="304038"/>
                  </a:lnTo>
                  <a:lnTo>
                    <a:pt x="937705" y="321691"/>
                  </a:lnTo>
                  <a:lnTo>
                    <a:pt x="907733" y="340106"/>
                  </a:lnTo>
                  <a:lnTo>
                    <a:pt x="847789" y="378333"/>
                  </a:lnTo>
                  <a:lnTo>
                    <a:pt x="789165" y="418338"/>
                  </a:lnTo>
                  <a:lnTo>
                    <a:pt x="760628" y="438785"/>
                  </a:lnTo>
                  <a:lnTo>
                    <a:pt x="732714" y="459613"/>
                  </a:lnTo>
                  <a:lnTo>
                    <a:pt x="705460" y="480695"/>
                  </a:lnTo>
                  <a:lnTo>
                    <a:pt x="679183" y="501777"/>
                  </a:lnTo>
                  <a:lnTo>
                    <a:pt x="653745" y="523113"/>
                  </a:lnTo>
                  <a:lnTo>
                    <a:pt x="629476" y="544449"/>
                  </a:lnTo>
                  <a:lnTo>
                    <a:pt x="606260" y="565912"/>
                  </a:lnTo>
                  <a:lnTo>
                    <a:pt x="583781" y="587629"/>
                  </a:lnTo>
                  <a:lnTo>
                    <a:pt x="562191" y="609727"/>
                  </a:lnTo>
                  <a:lnTo>
                    <a:pt x="541236" y="632079"/>
                  </a:lnTo>
                  <a:lnTo>
                    <a:pt x="520954" y="654685"/>
                  </a:lnTo>
                  <a:lnTo>
                    <a:pt x="501332" y="677672"/>
                  </a:lnTo>
                  <a:lnTo>
                    <a:pt x="463639" y="724535"/>
                  </a:lnTo>
                  <a:lnTo>
                    <a:pt x="427673" y="772668"/>
                  </a:lnTo>
                  <a:lnTo>
                    <a:pt x="393014" y="821944"/>
                  </a:lnTo>
                  <a:lnTo>
                    <a:pt x="359296" y="872363"/>
                  </a:lnTo>
                  <a:lnTo>
                    <a:pt x="325920" y="924052"/>
                  </a:lnTo>
                  <a:lnTo>
                    <a:pt x="309283" y="950468"/>
                  </a:lnTo>
                  <a:lnTo>
                    <a:pt x="292748" y="977519"/>
                  </a:lnTo>
                  <a:lnTo>
                    <a:pt x="260033" y="1032764"/>
                  </a:lnTo>
                  <a:lnTo>
                    <a:pt x="228105" y="1089660"/>
                  </a:lnTo>
                  <a:lnTo>
                    <a:pt x="197701" y="1147445"/>
                  </a:lnTo>
                  <a:lnTo>
                    <a:pt x="168923" y="1205865"/>
                  </a:lnTo>
                  <a:lnTo>
                    <a:pt x="155473" y="1235075"/>
                  </a:lnTo>
                  <a:lnTo>
                    <a:pt x="142558" y="1264285"/>
                  </a:lnTo>
                  <a:lnTo>
                    <a:pt x="130213" y="1293495"/>
                  </a:lnTo>
                  <a:lnTo>
                    <a:pt x="118745" y="1322578"/>
                  </a:lnTo>
                  <a:lnTo>
                    <a:pt x="108026" y="1351407"/>
                  </a:lnTo>
                  <a:lnTo>
                    <a:pt x="98069" y="1379855"/>
                  </a:lnTo>
                  <a:lnTo>
                    <a:pt x="88976" y="1408430"/>
                  </a:lnTo>
                  <a:lnTo>
                    <a:pt x="80848" y="1437132"/>
                  </a:lnTo>
                  <a:lnTo>
                    <a:pt x="73368" y="1466215"/>
                  </a:lnTo>
                  <a:lnTo>
                    <a:pt x="66637" y="1495298"/>
                  </a:lnTo>
                  <a:lnTo>
                    <a:pt x="60668" y="1524508"/>
                  </a:lnTo>
                  <a:lnTo>
                    <a:pt x="55169" y="1553845"/>
                  </a:lnTo>
                  <a:lnTo>
                    <a:pt x="45961" y="1612138"/>
                  </a:lnTo>
                  <a:lnTo>
                    <a:pt x="38456" y="1670050"/>
                  </a:lnTo>
                  <a:lnTo>
                    <a:pt x="32283" y="1726819"/>
                  </a:lnTo>
                  <a:lnTo>
                    <a:pt x="27051" y="1782064"/>
                  </a:lnTo>
                  <a:lnTo>
                    <a:pt x="24575" y="1809115"/>
                  </a:lnTo>
                  <a:lnTo>
                    <a:pt x="22200" y="1835531"/>
                  </a:lnTo>
                  <a:lnTo>
                    <a:pt x="19914" y="1861058"/>
                  </a:lnTo>
                  <a:lnTo>
                    <a:pt x="18009" y="1885188"/>
                  </a:lnTo>
                  <a:lnTo>
                    <a:pt x="16396" y="1908302"/>
                  </a:lnTo>
                  <a:lnTo>
                    <a:pt x="15075" y="1930654"/>
                  </a:lnTo>
                  <a:lnTo>
                    <a:pt x="14021" y="1952371"/>
                  </a:lnTo>
                  <a:lnTo>
                    <a:pt x="13272" y="1973707"/>
                  </a:lnTo>
                  <a:lnTo>
                    <a:pt x="12700" y="2016125"/>
                  </a:lnTo>
                  <a:lnTo>
                    <a:pt x="12789" y="2037588"/>
                  </a:lnTo>
                  <a:lnTo>
                    <a:pt x="13272" y="2059686"/>
                  </a:lnTo>
                  <a:lnTo>
                    <a:pt x="14034" y="2082419"/>
                  </a:lnTo>
                  <a:lnTo>
                    <a:pt x="15075" y="2106168"/>
                  </a:lnTo>
                  <a:lnTo>
                    <a:pt x="16408" y="2131187"/>
                  </a:lnTo>
                  <a:lnTo>
                    <a:pt x="18021" y="2157603"/>
                  </a:lnTo>
                  <a:lnTo>
                    <a:pt x="19926" y="2185670"/>
                  </a:lnTo>
                  <a:lnTo>
                    <a:pt x="22212" y="2215515"/>
                  </a:lnTo>
                  <a:lnTo>
                    <a:pt x="24587" y="2247519"/>
                  </a:lnTo>
                  <a:lnTo>
                    <a:pt x="27064" y="2281428"/>
                  </a:lnTo>
                  <a:lnTo>
                    <a:pt x="29540" y="2316861"/>
                  </a:lnTo>
                  <a:lnTo>
                    <a:pt x="32309" y="2353691"/>
                  </a:lnTo>
                  <a:lnTo>
                    <a:pt x="35255" y="2391791"/>
                  </a:lnTo>
                  <a:lnTo>
                    <a:pt x="38494" y="2430780"/>
                  </a:lnTo>
                  <a:lnTo>
                    <a:pt x="42012" y="2470404"/>
                  </a:lnTo>
                  <a:lnTo>
                    <a:pt x="46012" y="2510663"/>
                  </a:lnTo>
                  <a:lnTo>
                    <a:pt x="55232" y="2591816"/>
                  </a:lnTo>
                  <a:lnTo>
                    <a:pt x="60744" y="2632329"/>
                  </a:lnTo>
                  <a:lnTo>
                    <a:pt x="66726" y="2672334"/>
                  </a:lnTo>
                  <a:lnTo>
                    <a:pt x="73470" y="2711704"/>
                  </a:lnTo>
                  <a:lnTo>
                    <a:pt x="80975" y="2750312"/>
                  </a:lnTo>
                  <a:lnTo>
                    <a:pt x="89141" y="2787904"/>
                  </a:lnTo>
                  <a:lnTo>
                    <a:pt x="98235" y="2824099"/>
                  </a:lnTo>
                  <a:lnTo>
                    <a:pt x="107912" y="2859278"/>
                  </a:lnTo>
                  <a:lnTo>
                    <a:pt x="117894" y="2893695"/>
                  </a:lnTo>
                  <a:lnTo>
                    <a:pt x="128245" y="2927350"/>
                  </a:lnTo>
                  <a:lnTo>
                    <a:pt x="139167" y="2960624"/>
                  </a:lnTo>
                  <a:lnTo>
                    <a:pt x="150559" y="2993263"/>
                  </a:lnTo>
                  <a:lnTo>
                    <a:pt x="162509" y="3025648"/>
                  </a:lnTo>
                  <a:lnTo>
                    <a:pt x="175133" y="3057779"/>
                  </a:lnTo>
                  <a:lnTo>
                    <a:pt x="188341" y="3089910"/>
                  </a:lnTo>
                  <a:lnTo>
                    <a:pt x="202387" y="3121914"/>
                  </a:lnTo>
                  <a:lnTo>
                    <a:pt x="217195" y="3154172"/>
                  </a:lnTo>
                  <a:lnTo>
                    <a:pt x="232855" y="3186557"/>
                  </a:lnTo>
                  <a:lnTo>
                    <a:pt x="249466" y="3219323"/>
                  </a:lnTo>
                  <a:lnTo>
                    <a:pt x="267043" y="3252470"/>
                  </a:lnTo>
                  <a:lnTo>
                    <a:pt x="285572" y="3286125"/>
                  </a:lnTo>
                  <a:lnTo>
                    <a:pt x="305232" y="3320542"/>
                  </a:lnTo>
                  <a:lnTo>
                    <a:pt x="326047" y="3355848"/>
                  </a:lnTo>
                  <a:lnTo>
                    <a:pt x="348463" y="3392043"/>
                  </a:lnTo>
                  <a:lnTo>
                    <a:pt x="372682" y="3429635"/>
                  </a:lnTo>
                  <a:lnTo>
                    <a:pt x="398539" y="3468370"/>
                  </a:lnTo>
                  <a:lnTo>
                    <a:pt x="425818" y="3507867"/>
                  </a:lnTo>
                  <a:lnTo>
                    <a:pt x="454343" y="3547999"/>
                  </a:lnTo>
                  <a:lnTo>
                    <a:pt x="483730" y="3588385"/>
                  </a:lnTo>
                  <a:lnTo>
                    <a:pt x="513982" y="3629025"/>
                  </a:lnTo>
                  <a:lnTo>
                    <a:pt x="544716" y="3669538"/>
                  </a:lnTo>
                  <a:lnTo>
                    <a:pt x="575742" y="3709797"/>
                  </a:lnTo>
                  <a:lnTo>
                    <a:pt x="606857" y="3749548"/>
                  </a:lnTo>
                  <a:lnTo>
                    <a:pt x="637781" y="3788537"/>
                  </a:lnTo>
                  <a:lnTo>
                    <a:pt x="668338" y="3826510"/>
                  </a:lnTo>
                  <a:lnTo>
                    <a:pt x="698398" y="3863340"/>
                  </a:lnTo>
                  <a:lnTo>
                    <a:pt x="727532" y="3898773"/>
                  </a:lnTo>
                  <a:lnTo>
                    <a:pt x="755701" y="3932682"/>
                  </a:lnTo>
                  <a:lnTo>
                    <a:pt x="782549" y="3964559"/>
                  </a:lnTo>
                  <a:lnTo>
                    <a:pt x="808317" y="3994531"/>
                  </a:lnTo>
                  <a:lnTo>
                    <a:pt x="833184" y="4022979"/>
                  </a:lnTo>
                  <a:lnTo>
                    <a:pt x="857441" y="4050030"/>
                  </a:lnTo>
                  <a:lnTo>
                    <a:pt x="881190" y="4075684"/>
                  </a:lnTo>
                  <a:lnTo>
                    <a:pt x="904431" y="4100322"/>
                  </a:lnTo>
                  <a:lnTo>
                    <a:pt x="927291" y="4123817"/>
                  </a:lnTo>
                  <a:lnTo>
                    <a:pt x="950024" y="4146677"/>
                  </a:lnTo>
                  <a:lnTo>
                    <a:pt x="972630" y="4168902"/>
                  </a:lnTo>
                  <a:lnTo>
                    <a:pt x="1017969" y="4212209"/>
                  </a:lnTo>
                  <a:lnTo>
                    <a:pt x="1064070" y="4255008"/>
                  </a:lnTo>
                  <a:lnTo>
                    <a:pt x="1087819" y="4276725"/>
                  </a:lnTo>
                  <a:lnTo>
                    <a:pt x="1112076" y="4298950"/>
                  </a:lnTo>
                  <a:lnTo>
                    <a:pt x="1137095" y="4321429"/>
                  </a:lnTo>
                  <a:lnTo>
                    <a:pt x="1162876" y="4344924"/>
                  </a:lnTo>
                  <a:lnTo>
                    <a:pt x="1189292" y="4369054"/>
                  </a:lnTo>
                  <a:lnTo>
                    <a:pt x="1216343" y="4393565"/>
                  </a:lnTo>
                  <a:lnTo>
                    <a:pt x="1271842" y="4443730"/>
                  </a:lnTo>
                  <a:lnTo>
                    <a:pt x="1328738" y="4494530"/>
                  </a:lnTo>
                  <a:lnTo>
                    <a:pt x="1386650" y="4544949"/>
                  </a:lnTo>
                  <a:lnTo>
                    <a:pt x="1445070" y="4594098"/>
                  </a:lnTo>
                  <a:lnTo>
                    <a:pt x="1474407" y="4617974"/>
                  </a:lnTo>
                  <a:lnTo>
                    <a:pt x="1503617" y="4641215"/>
                  </a:lnTo>
                  <a:lnTo>
                    <a:pt x="1532827" y="4663567"/>
                  </a:lnTo>
                  <a:lnTo>
                    <a:pt x="1561910" y="4685284"/>
                  </a:lnTo>
                  <a:lnTo>
                    <a:pt x="1590739" y="4705858"/>
                  </a:lnTo>
                  <a:lnTo>
                    <a:pt x="1619314" y="4725416"/>
                  </a:lnTo>
                  <a:lnTo>
                    <a:pt x="1647762" y="4743831"/>
                  </a:lnTo>
                  <a:lnTo>
                    <a:pt x="1676210" y="4761624"/>
                  </a:lnTo>
                  <a:lnTo>
                    <a:pt x="1704658" y="4778604"/>
                  </a:lnTo>
                  <a:lnTo>
                    <a:pt x="1733106" y="4794720"/>
                  </a:lnTo>
                  <a:lnTo>
                    <a:pt x="1761554" y="4810303"/>
                  </a:lnTo>
                  <a:lnTo>
                    <a:pt x="1790129" y="4825302"/>
                  </a:lnTo>
                  <a:lnTo>
                    <a:pt x="1847152" y="4853521"/>
                  </a:lnTo>
                  <a:lnTo>
                    <a:pt x="1904175" y="4880026"/>
                  </a:lnTo>
                  <a:lnTo>
                    <a:pt x="1961198" y="4905223"/>
                  </a:lnTo>
                  <a:lnTo>
                    <a:pt x="2018094" y="4929467"/>
                  </a:lnTo>
                  <a:lnTo>
                    <a:pt x="2075244" y="4953368"/>
                  </a:lnTo>
                  <a:lnTo>
                    <a:pt x="2132267" y="4976279"/>
                  </a:lnTo>
                  <a:lnTo>
                    <a:pt x="2189290" y="4997666"/>
                  </a:lnTo>
                  <a:lnTo>
                    <a:pt x="2246313" y="5017618"/>
                  </a:lnTo>
                  <a:lnTo>
                    <a:pt x="2303336" y="5036541"/>
                  </a:lnTo>
                  <a:lnTo>
                    <a:pt x="2360486" y="5054613"/>
                  </a:lnTo>
                  <a:lnTo>
                    <a:pt x="2417509" y="5071923"/>
                  </a:lnTo>
                  <a:lnTo>
                    <a:pt x="2458598" y="5084024"/>
                  </a:lnTo>
                  <a:lnTo>
                    <a:pt x="2467547" y="5053546"/>
                  </a:lnTo>
                  <a:lnTo>
                    <a:pt x="2529904" y="5111623"/>
                  </a:lnTo>
                  <a:lnTo>
                    <a:pt x="2446084" y="5126647"/>
                  </a:lnTo>
                  <a:lnTo>
                    <a:pt x="2455023" y="5096201"/>
                  </a:lnTo>
                  <a:lnTo>
                    <a:pt x="2413826" y="5084077"/>
                  </a:lnTo>
                  <a:lnTo>
                    <a:pt x="2356676" y="5066716"/>
                  </a:lnTo>
                  <a:lnTo>
                    <a:pt x="2299399" y="5048593"/>
                  </a:lnTo>
                  <a:lnTo>
                    <a:pt x="2242122" y="5029606"/>
                  </a:lnTo>
                  <a:lnTo>
                    <a:pt x="2184845" y="5009553"/>
                  </a:lnTo>
                  <a:lnTo>
                    <a:pt x="2127568" y="4988065"/>
                  </a:lnTo>
                  <a:lnTo>
                    <a:pt x="2070291" y="4965078"/>
                  </a:lnTo>
                  <a:lnTo>
                    <a:pt x="2013141" y="4941151"/>
                  </a:lnTo>
                  <a:lnTo>
                    <a:pt x="1955991" y="4916830"/>
                  </a:lnTo>
                  <a:lnTo>
                    <a:pt x="1898714" y="4891545"/>
                  </a:lnTo>
                  <a:lnTo>
                    <a:pt x="1841437" y="4864900"/>
                  </a:lnTo>
                  <a:lnTo>
                    <a:pt x="1784160" y="4836541"/>
                  </a:lnTo>
                  <a:lnTo>
                    <a:pt x="1755585" y="4821441"/>
                  </a:lnTo>
                  <a:lnTo>
                    <a:pt x="1726883" y="4805769"/>
                  </a:lnTo>
                  <a:lnTo>
                    <a:pt x="1698181" y="4789513"/>
                  </a:lnTo>
                  <a:lnTo>
                    <a:pt x="1669479" y="4772393"/>
                  </a:lnTo>
                  <a:lnTo>
                    <a:pt x="1640777" y="4754499"/>
                  </a:lnTo>
                  <a:lnTo>
                    <a:pt x="1612075" y="4735830"/>
                  </a:lnTo>
                  <a:lnTo>
                    <a:pt x="1583373" y="4716145"/>
                  </a:lnTo>
                  <a:lnTo>
                    <a:pt x="1554289" y="4695444"/>
                  </a:lnTo>
                  <a:lnTo>
                    <a:pt x="1525080" y="4673600"/>
                  </a:lnTo>
                  <a:lnTo>
                    <a:pt x="1495743" y="4651121"/>
                  </a:lnTo>
                  <a:lnTo>
                    <a:pt x="1466279" y="4627880"/>
                  </a:lnTo>
                  <a:lnTo>
                    <a:pt x="1436942" y="4603877"/>
                  </a:lnTo>
                  <a:lnTo>
                    <a:pt x="1378268" y="4554474"/>
                  </a:lnTo>
                  <a:lnTo>
                    <a:pt x="1320229" y="4504055"/>
                  </a:lnTo>
                  <a:lnTo>
                    <a:pt x="1263333" y="4453255"/>
                  </a:lnTo>
                  <a:lnTo>
                    <a:pt x="1207834" y="4402963"/>
                  </a:lnTo>
                  <a:lnTo>
                    <a:pt x="1180783" y="4378452"/>
                  </a:lnTo>
                  <a:lnTo>
                    <a:pt x="1154367" y="4354322"/>
                  </a:lnTo>
                  <a:lnTo>
                    <a:pt x="1128586" y="4330954"/>
                  </a:lnTo>
                  <a:lnTo>
                    <a:pt x="1103567" y="4308348"/>
                  </a:lnTo>
                  <a:lnTo>
                    <a:pt x="1079183" y="4286123"/>
                  </a:lnTo>
                  <a:lnTo>
                    <a:pt x="1055561" y="4264406"/>
                  </a:lnTo>
                  <a:lnTo>
                    <a:pt x="1009079" y="4221480"/>
                  </a:lnTo>
                  <a:lnTo>
                    <a:pt x="963740" y="4177919"/>
                  </a:lnTo>
                  <a:lnTo>
                    <a:pt x="941007" y="4155567"/>
                  </a:lnTo>
                  <a:lnTo>
                    <a:pt x="918147" y="4132707"/>
                  </a:lnTo>
                  <a:lnTo>
                    <a:pt x="895160" y="4108958"/>
                  </a:lnTo>
                  <a:lnTo>
                    <a:pt x="871919" y="4084320"/>
                  </a:lnTo>
                  <a:lnTo>
                    <a:pt x="848043" y="4058539"/>
                  </a:lnTo>
                  <a:lnTo>
                    <a:pt x="823671" y="4031361"/>
                  </a:lnTo>
                  <a:lnTo>
                    <a:pt x="798678" y="4002913"/>
                  </a:lnTo>
                  <a:lnTo>
                    <a:pt x="772820" y="3972687"/>
                  </a:lnTo>
                  <a:lnTo>
                    <a:pt x="745947" y="3940810"/>
                  </a:lnTo>
                  <a:lnTo>
                    <a:pt x="717728" y="3906901"/>
                  </a:lnTo>
                  <a:lnTo>
                    <a:pt x="688569" y="3871341"/>
                  </a:lnTo>
                  <a:lnTo>
                    <a:pt x="658432" y="3834511"/>
                  </a:lnTo>
                  <a:lnTo>
                    <a:pt x="627837" y="3796411"/>
                  </a:lnTo>
                  <a:lnTo>
                    <a:pt x="596849" y="3757422"/>
                  </a:lnTo>
                  <a:lnTo>
                    <a:pt x="565671" y="3717544"/>
                  </a:lnTo>
                  <a:lnTo>
                    <a:pt x="534594" y="3677158"/>
                  </a:lnTo>
                  <a:lnTo>
                    <a:pt x="503796" y="3636518"/>
                  </a:lnTo>
                  <a:lnTo>
                    <a:pt x="473469" y="3595878"/>
                  </a:lnTo>
                  <a:lnTo>
                    <a:pt x="443992" y="3555238"/>
                  </a:lnTo>
                  <a:lnTo>
                    <a:pt x="415366" y="3514979"/>
                  </a:lnTo>
                  <a:lnTo>
                    <a:pt x="387972" y="3475482"/>
                  </a:lnTo>
                  <a:lnTo>
                    <a:pt x="362014" y="3436620"/>
                  </a:lnTo>
                  <a:lnTo>
                    <a:pt x="337655" y="3398774"/>
                  </a:lnTo>
                  <a:lnTo>
                    <a:pt x="315112" y="3362198"/>
                  </a:lnTo>
                  <a:lnTo>
                    <a:pt x="294208" y="3326892"/>
                  </a:lnTo>
                  <a:lnTo>
                    <a:pt x="274434" y="3292221"/>
                  </a:lnTo>
                  <a:lnTo>
                    <a:pt x="255816" y="3258312"/>
                  </a:lnTo>
                  <a:lnTo>
                    <a:pt x="238150" y="3225038"/>
                  </a:lnTo>
                  <a:lnTo>
                    <a:pt x="221425" y="3192018"/>
                  </a:lnTo>
                  <a:lnTo>
                    <a:pt x="205651" y="3159506"/>
                  </a:lnTo>
                  <a:lnTo>
                    <a:pt x="190741" y="3127121"/>
                  </a:lnTo>
                  <a:lnTo>
                    <a:pt x="176594" y="3094736"/>
                  </a:lnTo>
                  <a:lnTo>
                    <a:pt x="163322" y="3062478"/>
                  </a:lnTo>
                  <a:lnTo>
                    <a:pt x="150597" y="3030093"/>
                  </a:lnTo>
                  <a:lnTo>
                    <a:pt x="138557" y="2997454"/>
                  </a:lnTo>
                  <a:lnTo>
                    <a:pt x="127089" y="2964561"/>
                  </a:lnTo>
                  <a:lnTo>
                    <a:pt x="116103" y="2931160"/>
                  </a:lnTo>
                  <a:lnTo>
                    <a:pt x="105689" y="2897251"/>
                  </a:lnTo>
                  <a:lnTo>
                    <a:pt x="95669" y="2862580"/>
                  </a:lnTo>
                  <a:lnTo>
                    <a:pt x="85916" y="2827147"/>
                  </a:lnTo>
                  <a:lnTo>
                    <a:pt x="76721" y="2790571"/>
                  </a:lnTo>
                  <a:lnTo>
                    <a:pt x="68504" y="2752725"/>
                  </a:lnTo>
                  <a:lnTo>
                    <a:pt x="60960" y="2713863"/>
                  </a:lnTo>
                  <a:lnTo>
                    <a:pt x="54178" y="2674112"/>
                  </a:lnTo>
                  <a:lnTo>
                    <a:pt x="48158" y="2633980"/>
                  </a:lnTo>
                  <a:lnTo>
                    <a:pt x="42621" y="2593213"/>
                  </a:lnTo>
                  <a:lnTo>
                    <a:pt x="33363" y="2511933"/>
                  </a:lnTo>
                  <a:lnTo>
                    <a:pt x="29362" y="2471547"/>
                  </a:lnTo>
                  <a:lnTo>
                    <a:pt x="25832" y="2431796"/>
                  </a:lnTo>
                  <a:lnTo>
                    <a:pt x="22593" y="2392680"/>
                  </a:lnTo>
                  <a:lnTo>
                    <a:pt x="19634" y="2354580"/>
                  </a:lnTo>
                  <a:lnTo>
                    <a:pt x="16878" y="2317750"/>
                  </a:lnTo>
                  <a:lnTo>
                    <a:pt x="14402" y="2282317"/>
                  </a:lnTo>
                  <a:lnTo>
                    <a:pt x="11925" y="2248535"/>
                  </a:lnTo>
                  <a:lnTo>
                    <a:pt x="9538" y="2216531"/>
                  </a:lnTo>
                  <a:lnTo>
                    <a:pt x="7252" y="2186559"/>
                  </a:lnTo>
                  <a:lnTo>
                    <a:pt x="5347" y="2158365"/>
                  </a:lnTo>
                  <a:lnTo>
                    <a:pt x="3721" y="2131822"/>
                  </a:lnTo>
                  <a:lnTo>
                    <a:pt x="2388" y="2106803"/>
                  </a:lnTo>
                  <a:lnTo>
                    <a:pt x="1334" y="2082927"/>
                  </a:lnTo>
                  <a:lnTo>
                    <a:pt x="572" y="2059940"/>
                  </a:lnTo>
                  <a:lnTo>
                    <a:pt x="89" y="2037588"/>
                  </a:lnTo>
                  <a:lnTo>
                    <a:pt x="0" y="2015871"/>
                  </a:lnTo>
                  <a:lnTo>
                    <a:pt x="572" y="1973199"/>
                  </a:lnTo>
                  <a:lnTo>
                    <a:pt x="1346" y="1951736"/>
                  </a:lnTo>
                  <a:lnTo>
                    <a:pt x="2388" y="1929892"/>
                  </a:lnTo>
                  <a:lnTo>
                    <a:pt x="3734" y="1907413"/>
                  </a:lnTo>
                  <a:lnTo>
                    <a:pt x="5359" y="1884299"/>
                  </a:lnTo>
                  <a:lnTo>
                    <a:pt x="7264" y="1860042"/>
                  </a:lnTo>
                  <a:lnTo>
                    <a:pt x="9550" y="1834515"/>
                  </a:lnTo>
                  <a:lnTo>
                    <a:pt x="11938" y="1807972"/>
                  </a:lnTo>
                  <a:lnTo>
                    <a:pt x="14415" y="1780921"/>
                  </a:lnTo>
                  <a:lnTo>
                    <a:pt x="19660" y="1725422"/>
                  </a:lnTo>
                  <a:lnTo>
                    <a:pt x="25870" y="1668399"/>
                  </a:lnTo>
                  <a:lnTo>
                    <a:pt x="33414" y="1610233"/>
                  </a:lnTo>
                  <a:lnTo>
                    <a:pt x="42685" y="1551432"/>
                  </a:lnTo>
                  <a:lnTo>
                    <a:pt x="48235" y="1521968"/>
                  </a:lnTo>
                  <a:lnTo>
                    <a:pt x="54267" y="1492504"/>
                  </a:lnTo>
                  <a:lnTo>
                    <a:pt x="61062" y="1463040"/>
                  </a:lnTo>
                  <a:lnTo>
                    <a:pt x="68631" y="1433703"/>
                  </a:lnTo>
                  <a:lnTo>
                    <a:pt x="76886" y="1404620"/>
                  </a:lnTo>
                  <a:lnTo>
                    <a:pt x="86081" y="1375791"/>
                  </a:lnTo>
                  <a:lnTo>
                    <a:pt x="96126" y="1346962"/>
                  </a:lnTo>
                  <a:lnTo>
                    <a:pt x="106934" y="1317879"/>
                  </a:lnTo>
                  <a:lnTo>
                    <a:pt x="118516" y="1288542"/>
                  </a:lnTo>
                  <a:lnTo>
                    <a:pt x="130937" y="1259205"/>
                  </a:lnTo>
                  <a:lnTo>
                    <a:pt x="143929" y="1229741"/>
                  </a:lnTo>
                  <a:lnTo>
                    <a:pt x="157531" y="1200277"/>
                  </a:lnTo>
                  <a:lnTo>
                    <a:pt x="186474" y="1141476"/>
                  </a:lnTo>
                  <a:lnTo>
                    <a:pt x="217030" y="1083437"/>
                  </a:lnTo>
                  <a:lnTo>
                    <a:pt x="249111" y="1026414"/>
                  </a:lnTo>
                  <a:lnTo>
                    <a:pt x="281927" y="970788"/>
                  </a:lnTo>
                  <a:lnTo>
                    <a:pt x="298539" y="943737"/>
                  </a:lnTo>
                  <a:lnTo>
                    <a:pt x="315239" y="917194"/>
                  </a:lnTo>
                  <a:lnTo>
                    <a:pt x="348729" y="865251"/>
                  </a:lnTo>
                  <a:lnTo>
                    <a:pt x="382638" y="814578"/>
                  </a:lnTo>
                  <a:lnTo>
                    <a:pt x="417513" y="765048"/>
                  </a:lnTo>
                  <a:lnTo>
                    <a:pt x="453746" y="716661"/>
                  </a:lnTo>
                  <a:lnTo>
                    <a:pt x="491681" y="669417"/>
                  </a:lnTo>
                  <a:lnTo>
                    <a:pt x="511493" y="646303"/>
                  </a:lnTo>
                  <a:lnTo>
                    <a:pt x="531978" y="623443"/>
                  </a:lnTo>
                  <a:lnTo>
                    <a:pt x="553123" y="600837"/>
                  </a:lnTo>
                  <a:lnTo>
                    <a:pt x="574967" y="578485"/>
                  </a:lnTo>
                  <a:lnTo>
                    <a:pt x="597637" y="556641"/>
                  </a:lnTo>
                  <a:lnTo>
                    <a:pt x="621094" y="534797"/>
                  </a:lnTo>
                  <a:lnTo>
                    <a:pt x="645592" y="513334"/>
                  </a:lnTo>
                  <a:lnTo>
                    <a:pt x="671208" y="491871"/>
                  </a:lnTo>
                  <a:lnTo>
                    <a:pt x="697700" y="470535"/>
                  </a:lnTo>
                  <a:lnTo>
                    <a:pt x="725119" y="449326"/>
                  </a:lnTo>
                  <a:lnTo>
                    <a:pt x="753212" y="428498"/>
                  </a:lnTo>
                  <a:lnTo>
                    <a:pt x="782015" y="407797"/>
                  </a:lnTo>
                  <a:lnTo>
                    <a:pt x="840931" y="367538"/>
                  </a:lnTo>
                  <a:lnTo>
                    <a:pt x="901002" y="329184"/>
                  </a:lnTo>
                  <a:lnTo>
                    <a:pt x="931228" y="310769"/>
                  </a:lnTo>
                  <a:lnTo>
                    <a:pt x="961454" y="292989"/>
                  </a:lnTo>
                  <a:lnTo>
                    <a:pt x="991553" y="275971"/>
                  </a:lnTo>
                  <a:lnTo>
                    <a:pt x="1021271" y="259461"/>
                  </a:lnTo>
                  <a:lnTo>
                    <a:pt x="1050735" y="243967"/>
                  </a:lnTo>
                  <a:lnTo>
                    <a:pt x="1079691" y="229108"/>
                  </a:lnTo>
                  <a:lnTo>
                    <a:pt x="1108520" y="215265"/>
                  </a:lnTo>
                  <a:lnTo>
                    <a:pt x="1137603" y="202057"/>
                  </a:lnTo>
                  <a:lnTo>
                    <a:pt x="1166940" y="189865"/>
                  </a:lnTo>
                  <a:lnTo>
                    <a:pt x="1196277" y="178308"/>
                  </a:lnTo>
                  <a:lnTo>
                    <a:pt x="1225741" y="167386"/>
                  </a:lnTo>
                  <a:lnTo>
                    <a:pt x="1255205" y="157099"/>
                  </a:lnTo>
                  <a:lnTo>
                    <a:pt x="1314006" y="138303"/>
                  </a:lnTo>
                  <a:lnTo>
                    <a:pt x="1372045" y="121158"/>
                  </a:lnTo>
                  <a:lnTo>
                    <a:pt x="1428941" y="105410"/>
                  </a:lnTo>
                  <a:lnTo>
                    <a:pt x="1484439" y="90678"/>
                  </a:lnTo>
                  <a:lnTo>
                    <a:pt x="1511491" y="83439"/>
                  </a:lnTo>
                  <a:lnTo>
                    <a:pt x="1538034" y="76327"/>
                  </a:lnTo>
                  <a:lnTo>
                    <a:pt x="1589596" y="62865"/>
                  </a:lnTo>
                  <a:lnTo>
                    <a:pt x="1639634" y="50927"/>
                  </a:lnTo>
                  <a:lnTo>
                    <a:pt x="1688402" y="40386"/>
                  </a:lnTo>
                  <a:lnTo>
                    <a:pt x="1736027" y="30988"/>
                  </a:lnTo>
                  <a:lnTo>
                    <a:pt x="1782636" y="22479"/>
                  </a:lnTo>
                  <a:lnTo>
                    <a:pt x="1828737" y="14478"/>
                  </a:lnTo>
                  <a:lnTo>
                    <a:pt x="1919542"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9" name="Rectangle 68"/>
            <p:cNvSpPr/>
            <p:nvPr/>
          </p:nvSpPr>
          <p:spPr>
            <a:xfrm>
              <a:off x="3610166" y="2850465"/>
              <a:ext cx="47227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R1</a:t>
              </a:r>
              <a:endParaRPr lang="en-US" sz="1100">
                <a:solidFill>
                  <a:srgbClr val="000000"/>
                </a:solidFill>
                <a:effectLst/>
                <a:latin typeface="Calibri" panose="020F0502020204030204" pitchFamily="34" charset="0"/>
                <a:ea typeface="Calibri" panose="020F0502020204030204" pitchFamily="34" charset="0"/>
              </a:endParaRPr>
            </a:p>
          </p:txBody>
        </p:sp>
        <p:sp>
          <p:nvSpPr>
            <p:cNvPr id="70" name="Rectangle 69"/>
            <p:cNvSpPr/>
            <p:nvPr/>
          </p:nvSpPr>
          <p:spPr>
            <a:xfrm>
              <a:off x="2162366" y="2011739"/>
              <a:ext cx="472475" cy="449209"/>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R2</a:t>
              </a:r>
              <a:endParaRPr lang="en-US" sz="1100">
                <a:solidFill>
                  <a:srgbClr val="000000"/>
                </a:solidFill>
                <a:effectLst/>
                <a:latin typeface="Calibri" panose="020F0502020204030204" pitchFamily="34" charset="0"/>
                <a:ea typeface="Calibri" panose="020F0502020204030204" pitchFamily="34" charset="0"/>
              </a:endParaRPr>
            </a:p>
          </p:txBody>
        </p:sp>
        <p:sp>
          <p:nvSpPr>
            <p:cNvPr id="71" name="Rectangle 70"/>
            <p:cNvSpPr/>
            <p:nvPr/>
          </p:nvSpPr>
          <p:spPr>
            <a:xfrm>
              <a:off x="1247585" y="2621864"/>
              <a:ext cx="47227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R3</a:t>
              </a:r>
              <a:endParaRPr lang="en-US" sz="1100">
                <a:solidFill>
                  <a:srgbClr val="000000"/>
                </a:solidFill>
                <a:effectLst/>
                <a:latin typeface="Calibri" panose="020F0502020204030204" pitchFamily="34" charset="0"/>
                <a:ea typeface="Calibri" panose="020F0502020204030204" pitchFamily="34" charset="0"/>
              </a:endParaRPr>
            </a:p>
          </p:txBody>
        </p:sp>
        <p:sp>
          <p:nvSpPr>
            <p:cNvPr id="72" name="Rectangle 71"/>
            <p:cNvSpPr/>
            <p:nvPr/>
          </p:nvSpPr>
          <p:spPr>
            <a:xfrm>
              <a:off x="3686366" y="4374846"/>
              <a:ext cx="472272" cy="448760"/>
            </a:xfrm>
            <a:prstGeom prst="rect">
              <a:avLst/>
            </a:prstGeom>
            <a:ln>
              <a:noFill/>
            </a:ln>
          </p:spPr>
          <p:txBody>
            <a:bodyPr vert="horz" lIns="0" tIns="0" rIns="0" bIns="0" rtlCol="0">
              <a:noAutofit/>
            </a:bodyPr>
            <a:lstStyle/>
            <a:p>
              <a:pPr>
                <a:lnSpc>
                  <a:spcPct val="107000"/>
                </a:lnSpc>
                <a:spcAft>
                  <a:spcPts val="800"/>
                </a:spcAft>
              </a:pPr>
              <a:r>
                <a:rPr lang="en-US" sz="2400">
                  <a:solidFill>
                    <a:srgbClr val="000000"/>
                  </a:solidFill>
                  <a:effectLst/>
                  <a:latin typeface="Times New Roman" panose="02020603050405020304" pitchFamily="18" charset="0"/>
                  <a:ea typeface="Times New Roman" panose="02020603050405020304" pitchFamily="18" charset="0"/>
                </a:rPr>
                <a:t>R4</a:t>
              </a:r>
              <a:endParaRPr lang="en-US" sz="1100">
                <a:solidFill>
                  <a:srgbClr val="000000"/>
                </a:solidFill>
                <a:effectLst/>
                <a:latin typeface="Calibri" panose="020F0502020204030204" pitchFamily="34" charset="0"/>
                <a:ea typeface="Calibri" panose="020F0502020204030204" pitchFamily="34" charset="0"/>
              </a:endParaRPr>
            </a:p>
          </p:txBody>
        </p:sp>
      </p:grpSp>
      <p:sp>
        <p:nvSpPr>
          <p:cNvPr id="3" name="Rectangle 2"/>
          <p:cNvSpPr/>
          <p:nvPr/>
        </p:nvSpPr>
        <p:spPr>
          <a:xfrm>
            <a:off x="5940774" y="995965"/>
            <a:ext cx="5830516" cy="55336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dirty="0"/>
              <a:t>1:  do while file </a:t>
            </a:r>
            <a:r>
              <a:rPr lang="en-US" sz="2800" dirty="0" err="1"/>
              <a:t>belum</a:t>
            </a:r>
            <a:r>
              <a:rPr lang="en-US" sz="2800" dirty="0"/>
              <a:t> </a:t>
            </a:r>
            <a:r>
              <a:rPr lang="en-US" sz="2800" dirty="0" err="1"/>
              <a:t>habis</a:t>
            </a:r>
            <a:r>
              <a:rPr lang="en-US" sz="2800" dirty="0"/>
              <a:t> </a:t>
            </a:r>
            <a:endParaRPr lang="en-US" sz="2800" dirty="0" smtClean="0"/>
          </a:p>
          <a:p>
            <a:r>
              <a:rPr lang="en-US" sz="2800" dirty="0" smtClean="0"/>
              <a:t>      </a:t>
            </a:r>
            <a:r>
              <a:rPr lang="en-US" sz="2800" dirty="0"/>
              <a:t>Baca record </a:t>
            </a:r>
            <a:endParaRPr lang="en-US" sz="2800" dirty="0" smtClean="0"/>
          </a:p>
          <a:p>
            <a:r>
              <a:rPr lang="en-US" sz="2800" dirty="0" smtClean="0"/>
              <a:t>2</a:t>
            </a:r>
            <a:r>
              <a:rPr lang="en-US" sz="2800" dirty="0"/>
              <a:t>:     If unit-</a:t>
            </a:r>
            <a:r>
              <a:rPr lang="en-US" sz="2800" dirty="0" err="1"/>
              <a:t>terima</a:t>
            </a:r>
            <a:r>
              <a:rPr lang="en-US" sz="2800" dirty="0"/>
              <a:t> = o                   </a:t>
            </a:r>
          </a:p>
          <a:p>
            <a:r>
              <a:rPr lang="en-US" sz="2800" dirty="0"/>
              <a:t>3:        Then </a:t>
            </a:r>
            <a:r>
              <a:rPr lang="en-US" sz="2800" dirty="0" err="1"/>
              <a:t>Sisa</a:t>
            </a:r>
            <a:r>
              <a:rPr lang="en-US" sz="2800" dirty="0"/>
              <a:t> = </a:t>
            </a:r>
            <a:r>
              <a:rPr lang="en-US" sz="2800" dirty="0" err="1"/>
              <a:t>awal</a:t>
            </a:r>
            <a:r>
              <a:rPr lang="en-US" sz="2800" dirty="0"/>
              <a:t> </a:t>
            </a:r>
          </a:p>
          <a:p>
            <a:r>
              <a:rPr lang="en-US" sz="2800" dirty="0"/>
              <a:t>4:        else if </a:t>
            </a:r>
            <a:r>
              <a:rPr lang="en-US" sz="2800" dirty="0" err="1"/>
              <a:t>jual</a:t>
            </a:r>
            <a:r>
              <a:rPr lang="en-US" sz="2800" dirty="0"/>
              <a:t> &gt; 0</a:t>
            </a:r>
          </a:p>
          <a:p>
            <a:r>
              <a:rPr lang="en-US" sz="2800" dirty="0"/>
              <a:t>5:                </a:t>
            </a:r>
            <a:r>
              <a:rPr lang="en-US" sz="2800" dirty="0" smtClean="0"/>
              <a:t> </a:t>
            </a:r>
            <a:r>
              <a:rPr lang="en-US" sz="2800" dirty="0"/>
              <a:t>Then </a:t>
            </a:r>
            <a:r>
              <a:rPr lang="en-US" sz="2800" dirty="0" err="1"/>
              <a:t>akhir</a:t>
            </a:r>
            <a:r>
              <a:rPr lang="en-US" sz="2800" dirty="0"/>
              <a:t> = </a:t>
            </a:r>
            <a:r>
              <a:rPr lang="en-US" sz="2800" dirty="0" err="1"/>
              <a:t>sisa</a:t>
            </a:r>
            <a:r>
              <a:rPr lang="en-US" sz="2800" dirty="0"/>
              <a:t> – </a:t>
            </a:r>
            <a:r>
              <a:rPr lang="en-US" sz="2800" dirty="0" err="1"/>
              <a:t>jual</a:t>
            </a:r>
            <a:endParaRPr lang="en-US" sz="2800" dirty="0"/>
          </a:p>
          <a:p>
            <a:r>
              <a:rPr lang="en-US" sz="2800" dirty="0"/>
              <a:t>6:                 else  </a:t>
            </a:r>
            <a:r>
              <a:rPr lang="en-US" sz="2800" dirty="0" err="1"/>
              <a:t>Akhir</a:t>
            </a:r>
            <a:r>
              <a:rPr lang="en-US" sz="2800" dirty="0"/>
              <a:t> = </a:t>
            </a:r>
            <a:r>
              <a:rPr lang="en-US" sz="2800" dirty="0" err="1"/>
              <a:t>sisa</a:t>
            </a:r>
            <a:endParaRPr lang="en-US" sz="2800" dirty="0"/>
          </a:p>
          <a:p>
            <a:r>
              <a:rPr lang="en-US" sz="2800" dirty="0"/>
              <a:t>7a:             end </a:t>
            </a:r>
            <a:r>
              <a:rPr lang="en-US" sz="2800" dirty="0" smtClean="0"/>
              <a:t>if</a:t>
            </a:r>
          </a:p>
          <a:p>
            <a:r>
              <a:rPr lang="en-US" sz="2800" dirty="0"/>
              <a:t>	</a:t>
            </a:r>
            <a:r>
              <a:rPr lang="en-US" sz="2800" dirty="0" smtClean="0"/>
              <a:t>end </a:t>
            </a:r>
            <a:r>
              <a:rPr lang="en-US" sz="2800" dirty="0"/>
              <a:t>if</a:t>
            </a:r>
          </a:p>
          <a:p>
            <a:r>
              <a:rPr lang="en-US" sz="2800" dirty="0"/>
              <a:t>7b:  end do</a:t>
            </a:r>
          </a:p>
          <a:p>
            <a:r>
              <a:rPr lang="en-US" sz="2800" dirty="0"/>
              <a:t>8   end</a:t>
            </a:r>
          </a:p>
          <a:p>
            <a:pPr algn="ctr"/>
            <a:endParaRPr lang="en-US" sz="2800" dirty="0"/>
          </a:p>
        </p:txBody>
      </p:sp>
    </p:spTree>
    <p:extLst>
      <p:ext uri="{BB962C8B-B14F-4D97-AF65-F5344CB8AC3E}">
        <p14:creationId xmlns:p14="http://schemas.microsoft.com/office/powerpoint/2010/main" xmlns="" val="2032937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Notasi</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Grafik</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Alir</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429555"/>
            <a:ext cx="11032708" cy="9401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smtClean="0">
                <a:solidFill>
                  <a:schemeClr val="tx1"/>
                </a:solidFill>
              </a:rPr>
              <a:t>Pada </a:t>
            </a:r>
            <a:r>
              <a:rPr lang="id-ID" sz="2800" dirty="0">
                <a:solidFill>
                  <a:schemeClr val="tx1"/>
                </a:solidFill>
              </a:rPr>
              <a:t>kenyataannya, metode Basis-path dapat dilakukan tanpa menggunakan grafik alir.</a:t>
            </a:r>
          </a:p>
        </p:txBody>
      </p:sp>
      <p:sp>
        <p:nvSpPr>
          <p:cNvPr id="16" name="Rounded Rectangle 4"/>
          <p:cNvSpPr/>
          <p:nvPr/>
        </p:nvSpPr>
        <p:spPr>
          <a:xfrm>
            <a:off x="375732" y="2743200"/>
            <a:ext cx="11032708" cy="965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sv-SE" sz="2800" dirty="0" smtClean="0">
                <a:solidFill>
                  <a:schemeClr val="tx1"/>
                </a:solidFill>
              </a:rPr>
              <a:t>Grafik </a:t>
            </a:r>
            <a:r>
              <a:rPr lang="sv-SE" sz="2800" dirty="0">
                <a:solidFill>
                  <a:schemeClr val="tx1"/>
                </a:solidFill>
              </a:rPr>
              <a:t>alir hanya berfungsi sbg piranti yang berguna untuk memahami aliran kontrol</a:t>
            </a:r>
            <a:r>
              <a:rPr lang="sv-SE" sz="2800" dirty="0" smtClean="0">
                <a:solidFill>
                  <a:schemeClr val="tx1"/>
                </a:solidFill>
              </a:rPr>
              <a:t>.</a:t>
            </a:r>
            <a:endParaRPr lang="sv-SE" sz="2800" dirty="0">
              <a:solidFill>
                <a:schemeClr val="tx1"/>
              </a:solidFill>
            </a:endParaRPr>
          </a:p>
        </p:txBody>
      </p:sp>
    </p:spTree>
    <p:extLst>
      <p:ext uri="{BB962C8B-B14F-4D97-AF65-F5344CB8AC3E}">
        <p14:creationId xmlns:p14="http://schemas.microsoft.com/office/powerpoint/2010/main" xmlns="" val="2961814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Kompleksitas</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968062"/>
            <a:ext cx="11032708" cy="14810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id-ID" sz="2800" b="1" dirty="0">
                <a:solidFill>
                  <a:schemeClr val="tx1"/>
                </a:solidFill>
              </a:rPr>
              <a:t>Kompleksitas Siklomatis </a:t>
            </a:r>
            <a:r>
              <a:rPr lang="id-ID" sz="2800" dirty="0" smtClean="0">
                <a:solidFill>
                  <a:schemeClr val="tx1"/>
                </a:solidFill>
              </a:rPr>
              <a:t>merupakan </a:t>
            </a:r>
            <a:r>
              <a:rPr lang="id-ID" sz="2800" dirty="0">
                <a:solidFill>
                  <a:schemeClr val="tx1"/>
                </a:solidFill>
              </a:rPr>
              <a:t>metrik perangkat lunak yang memberikan pengukuran kuantitatif terhadap kompleksitas logis suatu </a:t>
            </a:r>
            <a:r>
              <a:rPr lang="id-ID" sz="2800" dirty="0" smtClean="0">
                <a:solidFill>
                  <a:schemeClr val="tx1"/>
                </a:solidFill>
              </a:rPr>
              <a:t>program</a:t>
            </a:r>
            <a:r>
              <a:rPr lang="en-US" sz="2800" dirty="0" smtClean="0">
                <a:solidFill>
                  <a:schemeClr val="tx1"/>
                </a:solidFill>
              </a:rPr>
              <a:t>.</a:t>
            </a:r>
            <a:r>
              <a:rPr lang="id-ID" sz="2800" dirty="0" smtClean="0">
                <a:solidFill>
                  <a:schemeClr val="tx1"/>
                </a:solidFill>
              </a:rPr>
              <a:t> </a:t>
            </a:r>
            <a:endParaRPr lang="id-ID" sz="2800" dirty="0">
              <a:solidFill>
                <a:schemeClr val="tx1"/>
              </a:solidFill>
            </a:endParaRPr>
          </a:p>
        </p:txBody>
      </p:sp>
      <p:sp>
        <p:nvSpPr>
          <p:cNvPr id="16" name="Rounded Rectangle 4"/>
          <p:cNvSpPr/>
          <p:nvPr/>
        </p:nvSpPr>
        <p:spPr>
          <a:xfrm>
            <a:off x="375732" y="4327301"/>
            <a:ext cx="11032708" cy="17257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Arial" panose="020B0604020202020204" pitchFamily="34" charset="0"/>
              <a:buChar char="•"/>
            </a:pPr>
            <a:r>
              <a:rPr lang="sv-SE" sz="2800" b="1" dirty="0">
                <a:solidFill>
                  <a:schemeClr val="tx1"/>
                </a:solidFill>
              </a:rPr>
              <a:t>Jalur Independen</a:t>
            </a:r>
          </a:p>
          <a:p>
            <a:pPr algn="just"/>
            <a:r>
              <a:rPr lang="sv-SE" sz="2800" dirty="0">
                <a:solidFill>
                  <a:schemeClr val="tx1"/>
                </a:solidFill>
              </a:rPr>
              <a:t>Jalur yang melalui program yang </a:t>
            </a:r>
            <a:r>
              <a:rPr lang="sv-SE" sz="2800" dirty="0" smtClean="0">
                <a:solidFill>
                  <a:schemeClr val="tx1"/>
                </a:solidFill>
              </a:rPr>
              <a:t>mengintroduksi sedikitnya </a:t>
            </a:r>
            <a:r>
              <a:rPr lang="sv-SE" sz="2800" dirty="0">
                <a:solidFill>
                  <a:schemeClr val="tx1"/>
                </a:solidFill>
              </a:rPr>
              <a:t>satu rangkaian statement proses baru </a:t>
            </a:r>
            <a:r>
              <a:rPr lang="sv-SE" sz="2800" dirty="0" smtClean="0">
                <a:solidFill>
                  <a:schemeClr val="tx1"/>
                </a:solidFill>
              </a:rPr>
              <a:t>atau suatu </a:t>
            </a:r>
            <a:r>
              <a:rPr lang="sv-SE" sz="2800" dirty="0">
                <a:solidFill>
                  <a:schemeClr val="tx1"/>
                </a:solidFill>
              </a:rPr>
              <a:t>kondisi baru</a:t>
            </a:r>
          </a:p>
        </p:txBody>
      </p:sp>
      <p:sp>
        <p:nvSpPr>
          <p:cNvPr id="10" name="Rounded Rectangle 4"/>
          <p:cNvSpPr/>
          <p:nvPr/>
        </p:nvSpPr>
        <p:spPr>
          <a:xfrm>
            <a:off x="375732" y="2325710"/>
            <a:ext cx="11032708" cy="21250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en-US" sz="2800" dirty="0">
                <a:solidFill>
                  <a:schemeClr val="tx1"/>
                </a:solidFill>
              </a:rPr>
              <a:t>N</a:t>
            </a:r>
            <a:r>
              <a:rPr lang="id-ID" sz="2800" dirty="0">
                <a:solidFill>
                  <a:schemeClr val="tx1"/>
                </a:solidFill>
              </a:rPr>
              <a:t>ilai yang didapat akan menentukan jumlah jalur independen dalam himpunan path, serta akan memberi nilai batas atas bagi jumlah pengujian yang harus dilakukan, untuk memastikan bahwa semua pernyataan telah dieksekusi sedikitnya satu kali.</a:t>
            </a:r>
          </a:p>
        </p:txBody>
      </p:sp>
    </p:spTree>
    <p:extLst>
      <p:ext uri="{BB962C8B-B14F-4D97-AF65-F5344CB8AC3E}">
        <p14:creationId xmlns:p14="http://schemas.microsoft.com/office/powerpoint/2010/main" xmlns="" val="1451049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Kompleksitas</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1043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id-ID" sz="2800" b="1" dirty="0">
                <a:solidFill>
                  <a:schemeClr val="tx1"/>
                </a:solidFill>
              </a:rPr>
              <a:t>•	Basis Set</a:t>
            </a:r>
          </a:p>
          <a:p>
            <a:pPr algn="just"/>
            <a:r>
              <a:rPr lang="id-ID" sz="2800" dirty="0">
                <a:solidFill>
                  <a:schemeClr val="tx1"/>
                </a:solidFill>
              </a:rPr>
              <a:t>Kumpulan dari jalur-jalur independen yang ada pada suatu PL</a:t>
            </a:r>
          </a:p>
        </p:txBody>
      </p:sp>
      <p:sp>
        <p:nvSpPr>
          <p:cNvPr id="16" name="Rounded Rectangle 4"/>
          <p:cNvSpPr/>
          <p:nvPr/>
        </p:nvSpPr>
        <p:spPr>
          <a:xfrm>
            <a:off x="375732" y="2115355"/>
            <a:ext cx="11032708" cy="1410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Arial" panose="020B0604020202020204" pitchFamily="34" charset="0"/>
              <a:buChar char="•"/>
            </a:pPr>
            <a:r>
              <a:rPr lang="sv-SE" sz="2800" b="1" dirty="0">
                <a:solidFill>
                  <a:schemeClr val="tx1"/>
                </a:solidFill>
              </a:rPr>
              <a:t>Catatan </a:t>
            </a:r>
            <a:r>
              <a:rPr lang="sv-SE" sz="2800" b="1" dirty="0" smtClean="0">
                <a:solidFill>
                  <a:schemeClr val="tx1"/>
                </a:solidFill>
              </a:rPr>
              <a:t>:</a:t>
            </a:r>
          </a:p>
          <a:p>
            <a:pPr algn="just"/>
            <a:r>
              <a:rPr lang="sv-SE" sz="2800" dirty="0" smtClean="0">
                <a:solidFill>
                  <a:schemeClr val="tx1"/>
                </a:solidFill>
              </a:rPr>
              <a:t>Nilai </a:t>
            </a:r>
            <a:r>
              <a:rPr lang="sv-SE" sz="2800" dirty="0">
                <a:solidFill>
                  <a:schemeClr val="tx1"/>
                </a:solidFill>
              </a:rPr>
              <a:t>yang dihitung dari Kompleksitas Siklomatis </a:t>
            </a:r>
            <a:r>
              <a:rPr lang="sv-SE" sz="2800" dirty="0" smtClean="0">
                <a:solidFill>
                  <a:schemeClr val="tx1"/>
                </a:solidFill>
              </a:rPr>
              <a:t>digunakan untuk </a:t>
            </a:r>
            <a:r>
              <a:rPr lang="sv-SE" sz="2800" dirty="0">
                <a:solidFill>
                  <a:schemeClr val="tx1"/>
                </a:solidFill>
              </a:rPr>
              <a:t>menentukan jumlah jalur independen dalam basis set</a:t>
            </a:r>
          </a:p>
        </p:txBody>
      </p:sp>
      <p:sp>
        <p:nvSpPr>
          <p:cNvPr id="10" name="Rounded Rectangle 4"/>
          <p:cNvSpPr/>
          <p:nvPr/>
        </p:nvSpPr>
        <p:spPr>
          <a:xfrm>
            <a:off x="375732" y="3438661"/>
            <a:ext cx="11032708" cy="850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sv-SE" sz="2800" dirty="0">
                <a:solidFill>
                  <a:schemeClr val="tx1"/>
                </a:solidFill>
              </a:rPr>
              <a:t>Menentukan jalur independen menggunakan </a:t>
            </a:r>
            <a:r>
              <a:rPr lang="sv-SE" sz="2800" dirty="0" smtClean="0">
                <a:solidFill>
                  <a:schemeClr val="tx1"/>
                </a:solidFill>
              </a:rPr>
              <a:t>metrik Kompleksitas </a:t>
            </a:r>
            <a:r>
              <a:rPr lang="sv-SE" sz="2800" dirty="0">
                <a:solidFill>
                  <a:schemeClr val="tx1"/>
                </a:solidFill>
              </a:rPr>
              <a:t>Siklomatis </a:t>
            </a:r>
            <a:r>
              <a:rPr lang="sv-SE" sz="2800" b="1" dirty="0">
                <a:solidFill>
                  <a:schemeClr val="tx1"/>
                </a:solidFill>
              </a:rPr>
              <a:t>:</a:t>
            </a:r>
            <a:endParaRPr lang="sv-SE" sz="2800" dirty="0">
              <a:solidFill>
                <a:schemeClr val="tx1"/>
              </a:solidFill>
            </a:endParaRPr>
          </a:p>
        </p:txBody>
      </p:sp>
      <p:sp>
        <p:nvSpPr>
          <p:cNvPr id="12" name="Rounded Rectangle 4"/>
          <p:cNvSpPr/>
          <p:nvPr/>
        </p:nvSpPr>
        <p:spPr>
          <a:xfrm>
            <a:off x="375732" y="4288665"/>
            <a:ext cx="11032708" cy="24341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514350" indent="-514350" algn="just">
              <a:buAutoNum type="arabicPeriod"/>
            </a:pPr>
            <a:r>
              <a:rPr lang="sv-SE" sz="2800" b="1" dirty="0" smtClean="0">
                <a:solidFill>
                  <a:schemeClr val="tx1"/>
                </a:solidFill>
              </a:rPr>
              <a:t>V(G</a:t>
            </a:r>
            <a:r>
              <a:rPr lang="sv-SE" sz="2800" b="1" dirty="0">
                <a:solidFill>
                  <a:schemeClr val="tx1"/>
                </a:solidFill>
              </a:rPr>
              <a:t>) = jumlah </a:t>
            </a:r>
            <a:r>
              <a:rPr lang="sv-SE" sz="2800" b="1" dirty="0" smtClean="0">
                <a:solidFill>
                  <a:schemeClr val="tx1"/>
                </a:solidFill>
              </a:rPr>
              <a:t>region</a:t>
            </a:r>
          </a:p>
          <a:p>
            <a:pPr marL="514350" indent="-514350" algn="just">
              <a:buAutoNum type="arabicPeriod"/>
            </a:pPr>
            <a:r>
              <a:rPr lang="sv-SE" sz="2800" b="1" dirty="0" smtClean="0">
                <a:solidFill>
                  <a:schemeClr val="tx1"/>
                </a:solidFill>
              </a:rPr>
              <a:t>V(G</a:t>
            </a:r>
            <a:r>
              <a:rPr lang="sv-SE" sz="2800" b="1" dirty="0">
                <a:solidFill>
                  <a:schemeClr val="tx1"/>
                </a:solidFill>
              </a:rPr>
              <a:t>) = E – N + </a:t>
            </a:r>
            <a:r>
              <a:rPr lang="sv-SE" sz="2800" b="1" dirty="0" smtClean="0">
                <a:solidFill>
                  <a:schemeClr val="tx1"/>
                </a:solidFill>
              </a:rPr>
              <a:t>2</a:t>
            </a:r>
          </a:p>
          <a:p>
            <a:pPr marL="514350" indent="-514350" algn="just">
              <a:buAutoNum type="arabicPeriod"/>
            </a:pPr>
            <a:r>
              <a:rPr lang="sv-SE" sz="2800" b="1" dirty="0">
                <a:solidFill>
                  <a:schemeClr val="tx1"/>
                </a:solidFill>
              </a:rPr>
              <a:t>V(G) = P + </a:t>
            </a:r>
            <a:r>
              <a:rPr lang="sv-SE" sz="2800" b="1" dirty="0" smtClean="0">
                <a:solidFill>
                  <a:schemeClr val="tx1"/>
                </a:solidFill>
              </a:rPr>
              <a:t>1</a:t>
            </a:r>
          </a:p>
          <a:p>
            <a:pPr algn="just"/>
            <a:r>
              <a:rPr lang="pt-BR" sz="2800" b="1" dirty="0">
                <a:solidFill>
                  <a:schemeClr val="tx1"/>
                </a:solidFill>
              </a:rPr>
              <a:t>dimana E = jml busur/link</a:t>
            </a:r>
          </a:p>
          <a:p>
            <a:pPr algn="just"/>
            <a:r>
              <a:rPr lang="pt-BR" sz="2800" b="1" dirty="0">
                <a:solidFill>
                  <a:schemeClr val="tx1"/>
                </a:solidFill>
              </a:rPr>
              <a:t>N= jml simpul</a:t>
            </a:r>
            <a:endParaRPr lang="sv-SE" sz="2800" b="1" dirty="0">
              <a:solidFill>
                <a:schemeClr val="tx1"/>
              </a:solidFill>
            </a:endParaRPr>
          </a:p>
        </p:txBody>
      </p:sp>
    </p:spTree>
    <p:extLst>
      <p:ext uri="{BB962C8B-B14F-4D97-AF65-F5344CB8AC3E}">
        <p14:creationId xmlns:p14="http://schemas.microsoft.com/office/powerpoint/2010/main" xmlns="" val="3341215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Kompleksitas</a:t>
            </a:r>
            <a:r>
              <a:rPr lang="en-US" sz="3200" b="1" dirty="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2575774" y="1036751"/>
            <a:ext cx="6550916" cy="54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ctr"/>
            <a:r>
              <a:rPr lang="sv-SE" sz="2800" b="1" dirty="0">
                <a:solidFill>
                  <a:schemeClr val="tx1"/>
                </a:solidFill>
              </a:rPr>
              <a:t>Metric Cyclomatic Complexity</a:t>
            </a:r>
          </a:p>
        </p:txBody>
      </p:sp>
      <p:pic>
        <p:nvPicPr>
          <p:cNvPr id="1026" name="Picture 2" descr="Cyclomatic Complexity Number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66682" y="1584101"/>
            <a:ext cx="7117586" cy="417565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940279" y="5937769"/>
            <a:ext cx="7821906" cy="369332"/>
          </a:xfrm>
          <a:prstGeom prst="rect">
            <a:avLst/>
          </a:prstGeom>
        </p:spPr>
        <p:txBody>
          <a:bodyPr wrap="square">
            <a:spAutoFit/>
          </a:bodyPr>
          <a:lstStyle/>
          <a:p>
            <a:r>
              <a:rPr lang="en-US" dirty="0" err="1" smtClean="0"/>
              <a:t>Sumber</a:t>
            </a:r>
            <a:r>
              <a:rPr lang="en-US" dirty="0" smtClean="0"/>
              <a:t> : https</a:t>
            </a:r>
            <a:r>
              <a:rPr lang="en-US" dirty="0"/>
              <a:t>://www.codeproject.com/Articles/855992/Software-Metrics</a:t>
            </a:r>
          </a:p>
        </p:txBody>
      </p:sp>
    </p:spTree>
    <p:extLst>
      <p:ext uri="{BB962C8B-B14F-4D97-AF65-F5344CB8AC3E}">
        <p14:creationId xmlns:p14="http://schemas.microsoft.com/office/powerpoint/2010/main" xmlns="" val="3097848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Contoh</a:t>
            </a:r>
            <a:r>
              <a:rPr lang="en-US" sz="3200" b="1" dirty="0" smtClean="0">
                <a:solidFill>
                  <a:schemeClr val="bg2">
                    <a:lumMod val="25000"/>
                  </a:schemeClr>
                </a:solidFill>
                <a:latin typeface="Arial Black" panose="020B0A04020102020204" pitchFamily="34" charset="0"/>
              </a:rPr>
              <a:t> 1 : </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11" name="Picture 10"/>
          <p:cNvPicPr/>
          <p:nvPr/>
        </p:nvPicPr>
        <p:blipFill>
          <a:blip r:embed="rId2"/>
          <a:stretch>
            <a:fillRect/>
          </a:stretch>
        </p:blipFill>
        <p:spPr>
          <a:xfrm>
            <a:off x="1635614" y="947449"/>
            <a:ext cx="7664114" cy="4629101"/>
          </a:xfrm>
          <a:prstGeom prst="rect">
            <a:avLst/>
          </a:prstGeom>
        </p:spPr>
      </p:pic>
      <p:sp>
        <p:nvSpPr>
          <p:cNvPr id="12" name="Rounded Rectangle 4"/>
          <p:cNvSpPr/>
          <p:nvPr/>
        </p:nvSpPr>
        <p:spPr>
          <a:xfrm>
            <a:off x="2097746" y="5898524"/>
            <a:ext cx="6739849" cy="8572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ctr"/>
            <a:r>
              <a:rPr lang="sv-SE" sz="2800" b="1" dirty="0" smtClean="0">
                <a:solidFill>
                  <a:schemeClr val="tx1"/>
                </a:solidFill>
              </a:rPr>
              <a:t>Tentukan Jalur Independent Path nya ?</a:t>
            </a:r>
            <a:endParaRPr lang="sv-SE" sz="2800" dirty="0">
              <a:solidFill>
                <a:schemeClr val="tx1"/>
              </a:solidFill>
            </a:endParaRPr>
          </a:p>
        </p:txBody>
      </p:sp>
    </p:spTree>
    <p:extLst>
      <p:ext uri="{BB962C8B-B14F-4D97-AF65-F5344CB8AC3E}">
        <p14:creationId xmlns:p14="http://schemas.microsoft.com/office/powerpoint/2010/main" xmlns="" val="1800395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Metode</a:t>
            </a:r>
            <a:r>
              <a:rPr lang="en-US" sz="3200" b="1" dirty="0" smtClean="0">
                <a:solidFill>
                  <a:schemeClr val="bg2">
                    <a:lumMod val="25000"/>
                  </a:schemeClr>
                </a:solidFill>
                <a:latin typeface="Arial Black" panose="020B0A04020102020204" pitchFamily="34" charset="0"/>
              </a:rPr>
              <a:t> Testing</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pSp>
        <p:nvGrpSpPr>
          <p:cNvPr id="24" name="Group 23"/>
          <p:cNvGrpSpPr/>
          <p:nvPr/>
        </p:nvGrpSpPr>
        <p:grpSpPr>
          <a:xfrm>
            <a:off x="772732" y="983580"/>
            <a:ext cx="9762186" cy="737657"/>
            <a:chOff x="0" y="73908"/>
            <a:chExt cx="8128000" cy="1559025"/>
          </a:xfrm>
        </p:grpSpPr>
        <p:sp>
          <p:nvSpPr>
            <p:cNvPr id="25" name="Rounded Rectangle 24"/>
            <p:cNvSpPr/>
            <p:nvPr/>
          </p:nvSpPr>
          <p:spPr>
            <a:xfrm>
              <a:off x="0" y="73908"/>
              <a:ext cx="8128000" cy="1559025"/>
            </a:xfrm>
            <a:prstGeom prst="roundRect">
              <a:avLst/>
            </a:prstGeom>
          </p:spPr>
          <p:style>
            <a:lnRef idx="2">
              <a:schemeClr val="accent1"/>
            </a:lnRef>
            <a:fillRef idx="1">
              <a:schemeClr val="lt1"/>
            </a:fillRef>
            <a:effectRef idx="0">
              <a:schemeClr val="accent1"/>
            </a:effectRef>
            <a:fontRef idx="minor">
              <a:schemeClr val="dk1"/>
            </a:fontRef>
          </p:style>
        </p:sp>
        <p:sp>
          <p:nvSpPr>
            <p:cNvPr id="26" name="Rounded Rectangle 4"/>
            <p:cNvSpPr/>
            <p:nvPr/>
          </p:nvSpPr>
          <p:spPr>
            <a:xfrm>
              <a:off x="76105" y="150013"/>
              <a:ext cx="7975790" cy="1406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ctr" defTabSz="2889250">
                <a:lnSpc>
                  <a:spcPct val="90000"/>
                </a:lnSpc>
                <a:spcBef>
                  <a:spcPct val="0"/>
                </a:spcBef>
                <a:spcAft>
                  <a:spcPct val="35000"/>
                </a:spcAft>
              </a:pPr>
              <a:r>
                <a:rPr lang="en-US" sz="3600" b="1" dirty="0">
                  <a:solidFill>
                    <a:schemeClr val="tx1"/>
                  </a:solidFill>
                </a:rPr>
                <a:t>Black </a:t>
              </a:r>
              <a:r>
                <a:rPr lang="en-US" sz="3600" b="1" dirty="0" smtClean="0">
                  <a:solidFill>
                    <a:schemeClr val="tx1"/>
                  </a:solidFill>
                </a:rPr>
                <a:t>Box Vs White Box</a:t>
              </a:r>
              <a:endParaRPr lang="en-US" sz="3600" b="1" kern="1200" dirty="0">
                <a:solidFill>
                  <a:schemeClr val="tx1"/>
                </a:solidFill>
              </a:endParaRPr>
            </a:p>
          </p:txBody>
        </p:sp>
      </p:grpSp>
      <p:pic>
        <p:nvPicPr>
          <p:cNvPr id="3" name="Picture 2"/>
          <p:cNvPicPr>
            <a:picLocks noChangeAspect="1"/>
          </p:cNvPicPr>
          <p:nvPr/>
        </p:nvPicPr>
        <p:blipFill>
          <a:blip r:embed="rId2"/>
          <a:stretch>
            <a:fillRect/>
          </a:stretch>
        </p:blipFill>
        <p:spPr>
          <a:xfrm>
            <a:off x="1182994" y="1983600"/>
            <a:ext cx="8761022" cy="4398588"/>
          </a:xfrm>
          <a:prstGeom prst="rect">
            <a:avLst/>
          </a:prstGeom>
        </p:spPr>
      </p:pic>
    </p:spTree>
    <p:extLst>
      <p:ext uri="{BB962C8B-B14F-4D97-AF65-F5344CB8AC3E}">
        <p14:creationId xmlns:p14="http://schemas.microsoft.com/office/powerpoint/2010/main" xmlns="" val="2085674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Independent Path</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4578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	</a:t>
            </a:r>
            <a:r>
              <a:rPr lang="en-US" sz="2800" b="1" dirty="0" err="1" smtClean="0">
                <a:solidFill>
                  <a:schemeClr val="tx1"/>
                </a:solidFill>
              </a:rPr>
              <a:t>Jalur</a:t>
            </a:r>
            <a:r>
              <a:rPr lang="en-US" sz="2800" b="1" dirty="0" smtClean="0">
                <a:solidFill>
                  <a:schemeClr val="tx1"/>
                </a:solidFill>
              </a:rPr>
              <a:t> Independent Path</a:t>
            </a:r>
            <a:endParaRPr lang="id-ID" sz="2800" b="1" dirty="0">
              <a:solidFill>
                <a:schemeClr val="tx1"/>
              </a:solidFill>
            </a:endParaRPr>
          </a:p>
          <a:p>
            <a:pPr algn="just">
              <a:lnSpc>
                <a:spcPct val="150000"/>
              </a:lnSpc>
            </a:pPr>
            <a:r>
              <a:rPr lang="en-US" sz="2800" b="1" dirty="0">
                <a:solidFill>
                  <a:schemeClr val="tx1"/>
                </a:solidFill>
              </a:rPr>
              <a:t>Path </a:t>
            </a:r>
            <a:r>
              <a:rPr lang="en-US" sz="2800" b="1" dirty="0" smtClean="0">
                <a:solidFill>
                  <a:schemeClr val="tx1"/>
                </a:solidFill>
              </a:rPr>
              <a:t>1</a:t>
            </a:r>
            <a:r>
              <a:rPr lang="en-US" sz="2800" dirty="0" smtClean="0">
                <a:solidFill>
                  <a:schemeClr val="tx1"/>
                </a:solidFill>
              </a:rPr>
              <a:t> : </a:t>
            </a:r>
            <a:r>
              <a:rPr lang="en-US" sz="2800" dirty="0">
                <a:solidFill>
                  <a:schemeClr val="tx1"/>
                </a:solidFill>
              </a:rPr>
              <a:t>1, </a:t>
            </a:r>
            <a:r>
              <a:rPr lang="en-US" sz="2800" dirty="0" smtClean="0">
                <a:solidFill>
                  <a:schemeClr val="tx1"/>
                </a:solidFill>
              </a:rPr>
              <a:t>11</a:t>
            </a:r>
          </a:p>
          <a:p>
            <a:pPr algn="just">
              <a:lnSpc>
                <a:spcPct val="150000"/>
              </a:lnSpc>
            </a:pPr>
            <a:r>
              <a:rPr lang="en-US" sz="2800" b="1" dirty="0">
                <a:solidFill>
                  <a:schemeClr val="tx1"/>
                </a:solidFill>
              </a:rPr>
              <a:t>Path 3</a:t>
            </a:r>
            <a:r>
              <a:rPr lang="en-US" sz="2800" dirty="0">
                <a:solidFill>
                  <a:schemeClr val="tx1"/>
                </a:solidFill>
              </a:rPr>
              <a:t> : 1, 2, 3, 4,5, 10, 1, </a:t>
            </a:r>
            <a:r>
              <a:rPr lang="en-US" sz="2800" dirty="0" smtClean="0">
                <a:solidFill>
                  <a:schemeClr val="tx1"/>
                </a:solidFill>
              </a:rPr>
              <a:t>11</a:t>
            </a:r>
          </a:p>
          <a:p>
            <a:pPr algn="just">
              <a:lnSpc>
                <a:spcPct val="150000"/>
              </a:lnSpc>
            </a:pPr>
            <a:r>
              <a:rPr lang="en-US" sz="2800" b="1" dirty="0">
                <a:solidFill>
                  <a:schemeClr val="tx1"/>
                </a:solidFill>
              </a:rPr>
              <a:t>Path </a:t>
            </a:r>
            <a:r>
              <a:rPr lang="en-US" sz="2800" b="1" dirty="0" smtClean="0">
                <a:solidFill>
                  <a:schemeClr val="tx1"/>
                </a:solidFill>
              </a:rPr>
              <a:t>3 </a:t>
            </a:r>
            <a:r>
              <a:rPr lang="en-US" sz="2800" dirty="0">
                <a:solidFill>
                  <a:schemeClr val="tx1"/>
                </a:solidFill>
              </a:rPr>
              <a:t>: 1, 2, 3, 6, 8, 9, 10, 1, 11</a:t>
            </a:r>
          </a:p>
          <a:p>
            <a:pPr algn="just">
              <a:lnSpc>
                <a:spcPct val="150000"/>
              </a:lnSpc>
            </a:pPr>
            <a:r>
              <a:rPr lang="en-US" sz="2800" b="1" dirty="0" smtClean="0">
                <a:solidFill>
                  <a:schemeClr val="tx1"/>
                </a:solidFill>
              </a:rPr>
              <a:t>Path </a:t>
            </a:r>
            <a:r>
              <a:rPr lang="en-US" sz="2800" b="1" dirty="0">
                <a:solidFill>
                  <a:schemeClr val="tx1"/>
                </a:solidFill>
              </a:rPr>
              <a:t>4</a:t>
            </a:r>
            <a:r>
              <a:rPr lang="en-US" sz="2800" b="1" dirty="0" smtClean="0">
                <a:solidFill>
                  <a:schemeClr val="tx1"/>
                </a:solidFill>
              </a:rPr>
              <a:t> </a:t>
            </a:r>
            <a:r>
              <a:rPr lang="en-US" sz="2800" dirty="0" smtClean="0">
                <a:solidFill>
                  <a:schemeClr val="tx1"/>
                </a:solidFill>
              </a:rPr>
              <a:t>: 1, 2, 3,6, 7,9, 10, 1, 11</a:t>
            </a:r>
          </a:p>
        </p:txBody>
      </p:sp>
    </p:spTree>
    <p:extLst>
      <p:ext uri="{BB962C8B-B14F-4D97-AF65-F5344CB8AC3E}">
        <p14:creationId xmlns:p14="http://schemas.microsoft.com/office/powerpoint/2010/main" xmlns="" val="4253891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5467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smtClean="0">
                <a:solidFill>
                  <a:schemeClr val="tx1"/>
                </a:solidFill>
              </a:rPr>
              <a:t>1.</a:t>
            </a:r>
            <a:r>
              <a:rPr lang="en-US" sz="2800" b="1" dirty="0" smtClean="0">
                <a:solidFill>
                  <a:schemeClr val="tx1"/>
                </a:solidFill>
              </a:rPr>
              <a:t>  </a:t>
            </a:r>
            <a:r>
              <a:rPr lang="id-ID" sz="2800" b="1" dirty="0" smtClean="0">
                <a:solidFill>
                  <a:schemeClr val="tx1"/>
                </a:solidFill>
              </a:rPr>
              <a:t>V(G</a:t>
            </a:r>
            <a:r>
              <a:rPr lang="id-ID" sz="2800" b="1" dirty="0">
                <a:solidFill>
                  <a:schemeClr val="tx1"/>
                </a:solidFill>
              </a:rPr>
              <a:t>) = jumlah region  </a:t>
            </a:r>
            <a:r>
              <a:rPr lang="en-US" sz="2800" b="1" dirty="0" smtClean="0">
                <a:solidFill>
                  <a:schemeClr val="tx1"/>
                </a:solidFill>
                <a:sym typeface="Wingdings" panose="05000000000000000000" pitchFamily="2" charset="2"/>
              </a:rPr>
              <a:t> 4 Region</a:t>
            </a:r>
            <a:endParaRPr lang="id-ID" sz="2800" b="1" dirty="0">
              <a:solidFill>
                <a:schemeClr val="tx1"/>
              </a:solidFill>
            </a:endParaRPr>
          </a:p>
          <a:p>
            <a:pPr algn="just">
              <a:lnSpc>
                <a:spcPct val="150000"/>
              </a:lnSpc>
            </a:pPr>
            <a:r>
              <a:rPr lang="id-ID" sz="2800" b="1" dirty="0" smtClean="0">
                <a:solidFill>
                  <a:schemeClr val="tx1"/>
                </a:solidFill>
              </a:rPr>
              <a:t>2.</a:t>
            </a:r>
            <a:r>
              <a:rPr lang="en-US" sz="2800" b="1" dirty="0" smtClean="0">
                <a:solidFill>
                  <a:schemeClr val="tx1"/>
                </a:solidFill>
              </a:rPr>
              <a:t>   </a:t>
            </a:r>
            <a:r>
              <a:rPr lang="id-ID" sz="2800" b="1" dirty="0" smtClean="0">
                <a:solidFill>
                  <a:schemeClr val="tx1"/>
                </a:solidFill>
              </a:rPr>
              <a:t>V(G</a:t>
            </a:r>
            <a:r>
              <a:rPr lang="id-ID" sz="2800" b="1" dirty="0">
                <a:solidFill>
                  <a:schemeClr val="tx1"/>
                </a:solidFill>
              </a:rPr>
              <a:t>) = </a:t>
            </a:r>
            <a:r>
              <a:rPr lang="en-US" sz="2800" b="1" dirty="0">
                <a:solidFill>
                  <a:schemeClr val="tx1"/>
                </a:solidFill>
              </a:rPr>
              <a:t>E</a:t>
            </a:r>
            <a:r>
              <a:rPr lang="id-ID" sz="2800" b="1" dirty="0" smtClean="0">
                <a:solidFill>
                  <a:schemeClr val="tx1"/>
                </a:solidFill>
              </a:rPr>
              <a:t> </a:t>
            </a:r>
            <a:r>
              <a:rPr lang="id-ID" sz="2800" b="1" dirty="0">
                <a:solidFill>
                  <a:schemeClr val="tx1"/>
                </a:solidFill>
              </a:rPr>
              <a:t>– </a:t>
            </a:r>
            <a:r>
              <a:rPr lang="en-US" sz="2800" b="1" dirty="0" smtClean="0">
                <a:solidFill>
                  <a:schemeClr val="tx1"/>
                </a:solidFill>
              </a:rPr>
              <a:t> N</a:t>
            </a:r>
            <a:r>
              <a:rPr lang="id-ID" sz="2800" b="1" dirty="0" smtClean="0">
                <a:solidFill>
                  <a:schemeClr val="tx1"/>
                </a:solidFill>
              </a:rPr>
              <a:t> </a:t>
            </a:r>
            <a:r>
              <a:rPr lang="id-ID" sz="2800" b="1" dirty="0">
                <a:solidFill>
                  <a:schemeClr val="tx1"/>
                </a:solidFill>
              </a:rPr>
              <a:t>+ </a:t>
            </a:r>
            <a:r>
              <a:rPr lang="id-ID" sz="2800" b="1" dirty="0" smtClean="0">
                <a:solidFill>
                  <a:schemeClr val="tx1"/>
                </a:solidFill>
              </a:rPr>
              <a:t>2</a:t>
            </a:r>
            <a:r>
              <a:rPr lang="en-US" sz="2800" b="1" dirty="0" smtClean="0">
                <a:solidFill>
                  <a:schemeClr val="tx1"/>
                </a:solidFill>
              </a:rPr>
              <a:t> </a:t>
            </a:r>
            <a:r>
              <a:rPr lang="en-US" sz="2800" b="1" dirty="0" smtClean="0">
                <a:solidFill>
                  <a:schemeClr val="tx1"/>
                </a:solidFill>
                <a:sym typeface="Wingdings" panose="05000000000000000000" pitchFamily="2" charset="2"/>
              </a:rPr>
              <a:t> </a:t>
            </a:r>
            <a:r>
              <a:rPr lang="id-ID" sz="2800" b="1" dirty="0" smtClean="0">
                <a:solidFill>
                  <a:schemeClr val="tx1"/>
                </a:solidFill>
              </a:rPr>
              <a:t>(</a:t>
            </a:r>
            <a:r>
              <a:rPr lang="en-US" sz="2800" b="1" dirty="0" smtClean="0">
                <a:solidFill>
                  <a:schemeClr val="tx1"/>
                </a:solidFill>
              </a:rPr>
              <a:t> </a:t>
            </a:r>
            <a:r>
              <a:rPr lang="id-ID" sz="2800" b="1" dirty="0" smtClean="0">
                <a:solidFill>
                  <a:schemeClr val="tx1"/>
                </a:solidFill>
              </a:rPr>
              <a:t>11</a:t>
            </a:r>
            <a:r>
              <a:rPr lang="en-US" sz="2800" b="1" dirty="0" smtClean="0">
                <a:solidFill>
                  <a:schemeClr val="tx1"/>
                </a:solidFill>
              </a:rPr>
              <a:t> </a:t>
            </a:r>
            <a:r>
              <a:rPr lang="id-ID" sz="2800" b="1" dirty="0" smtClean="0">
                <a:solidFill>
                  <a:schemeClr val="tx1"/>
                </a:solidFill>
              </a:rPr>
              <a:t>–</a:t>
            </a:r>
            <a:r>
              <a:rPr lang="en-US" sz="2800" b="1" dirty="0" smtClean="0">
                <a:solidFill>
                  <a:schemeClr val="tx1"/>
                </a:solidFill>
              </a:rPr>
              <a:t> </a:t>
            </a:r>
            <a:r>
              <a:rPr lang="en-US" sz="2800" b="1" dirty="0">
                <a:solidFill>
                  <a:schemeClr val="tx1"/>
                </a:solidFill>
              </a:rPr>
              <a:t>9</a:t>
            </a:r>
            <a:r>
              <a:rPr lang="en-US" sz="2800" b="1" dirty="0" smtClean="0">
                <a:solidFill>
                  <a:schemeClr val="tx1"/>
                </a:solidFill>
              </a:rPr>
              <a:t> </a:t>
            </a:r>
            <a:r>
              <a:rPr lang="id-ID" sz="2800" b="1" dirty="0" smtClean="0">
                <a:solidFill>
                  <a:schemeClr val="tx1"/>
                </a:solidFill>
              </a:rPr>
              <a:t>) </a:t>
            </a:r>
            <a:r>
              <a:rPr lang="id-ID" sz="2800" b="1" dirty="0">
                <a:solidFill>
                  <a:schemeClr val="tx1"/>
                </a:solidFill>
              </a:rPr>
              <a:t>+ 2 = </a:t>
            </a:r>
            <a:r>
              <a:rPr lang="en-US" sz="2800" b="1" dirty="0" smtClean="0">
                <a:solidFill>
                  <a:schemeClr val="tx1"/>
                </a:solidFill>
              </a:rPr>
              <a:t>4</a:t>
            </a:r>
            <a:endParaRPr lang="id-ID" sz="2800" b="1" dirty="0">
              <a:solidFill>
                <a:schemeClr val="tx1"/>
              </a:solidFill>
            </a:endParaRPr>
          </a:p>
          <a:p>
            <a:pPr marL="514350" indent="-514350" algn="just">
              <a:lnSpc>
                <a:spcPct val="150000"/>
              </a:lnSpc>
              <a:buAutoNum type="arabicPeriod" startAt="3"/>
            </a:pPr>
            <a:r>
              <a:rPr lang="id-ID" sz="2800" b="1" dirty="0" smtClean="0">
                <a:solidFill>
                  <a:schemeClr val="tx1"/>
                </a:solidFill>
              </a:rPr>
              <a:t>V(G</a:t>
            </a:r>
            <a:r>
              <a:rPr lang="id-ID" sz="2800" b="1" dirty="0">
                <a:solidFill>
                  <a:schemeClr val="tx1"/>
                </a:solidFill>
              </a:rPr>
              <a:t>) = </a:t>
            </a:r>
            <a:r>
              <a:rPr lang="en-US" sz="2800" b="1" dirty="0">
                <a:solidFill>
                  <a:schemeClr val="tx1"/>
                </a:solidFill>
              </a:rPr>
              <a:t>P</a:t>
            </a:r>
            <a:r>
              <a:rPr lang="id-ID" sz="2800" b="1" dirty="0" smtClean="0">
                <a:solidFill>
                  <a:schemeClr val="tx1"/>
                </a:solidFill>
              </a:rPr>
              <a:t> </a:t>
            </a:r>
            <a:r>
              <a:rPr lang="id-ID" sz="2800" b="1" dirty="0">
                <a:solidFill>
                  <a:schemeClr val="tx1"/>
                </a:solidFill>
              </a:rPr>
              <a:t>+ </a:t>
            </a:r>
            <a:r>
              <a:rPr lang="id-ID" sz="2800" b="1" dirty="0" smtClean="0">
                <a:solidFill>
                  <a:schemeClr val="tx1"/>
                </a:solidFill>
              </a:rPr>
              <a:t>1</a:t>
            </a:r>
            <a:r>
              <a:rPr lang="en-US" sz="2800" b="1" dirty="0" smtClean="0">
                <a:solidFill>
                  <a:schemeClr val="tx1"/>
                </a:solidFill>
              </a:rPr>
              <a:t> </a:t>
            </a:r>
            <a:r>
              <a:rPr lang="id-ID" sz="2800" b="1" dirty="0">
                <a:solidFill>
                  <a:schemeClr val="tx1"/>
                </a:solidFill>
              </a:rPr>
              <a:t>	</a:t>
            </a:r>
            <a:r>
              <a:rPr lang="en-US" sz="2800" b="1" dirty="0" smtClean="0">
                <a:solidFill>
                  <a:schemeClr val="tx1"/>
                </a:solidFill>
                <a:sym typeface="Wingdings" panose="05000000000000000000" pitchFamily="2" charset="2"/>
              </a:rPr>
              <a:t> </a:t>
            </a:r>
            <a:r>
              <a:rPr lang="en-US" sz="2800" b="1" dirty="0">
                <a:solidFill>
                  <a:schemeClr val="tx1"/>
                </a:solidFill>
                <a:sym typeface="Wingdings" panose="05000000000000000000" pitchFamily="2" charset="2"/>
              </a:rPr>
              <a:t>3</a:t>
            </a:r>
            <a:r>
              <a:rPr lang="id-ID" sz="2800" b="1" dirty="0" smtClean="0">
                <a:solidFill>
                  <a:schemeClr val="tx1"/>
                </a:solidFill>
              </a:rPr>
              <a:t> </a:t>
            </a:r>
            <a:r>
              <a:rPr lang="id-ID" sz="2800" b="1" dirty="0">
                <a:solidFill>
                  <a:schemeClr val="tx1"/>
                </a:solidFill>
              </a:rPr>
              <a:t>+ 1 = </a:t>
            </a:r>
            <a:r>
              <a:rPr lang="en-US" sz="2800" b="1" dirty="0">
                <a:solidFill>
                  <a:schemeClr val="tx1"/>
                </a:solidFill>
              </a:rPr>
              <a:t>4</a:t>
            </a:r>
            <a:endParaRPr lang="en-US" sz="2800" b="1" dirty="0" smtClean="0">
              <a:solidFill>
                <a:schemeClr val="tx1"/>
              </a:solidFill>
            </a:endParaRPr>
          </a:p>
          <a:p>
            <a:pPr marL="514350" indent="-514350" algn="just">
              <a:lnSpc>
                <a:spcPct val="150000"/>
              </a:lnSpc>
              <a:buAutoNum type="arabicPeriod" startAt="3"/>
            </a:pPr>
            <a:r>
              <a:rPr lang="en-US" sz="2800" b="1" dirty="0" err="1" smtClean="0">
                <a:solidFill>
                  <a:schemeClr val="tx1"/>
                </a:solidFill>
              </a:rPr>
              <a:t>Jadi</a:t>
            </a:r>
            <a:r>
              <a:rPr lang="en-US" sz="2800" b="1" dirty="0" smtClean="0">
                <a:solidFill>
                  <a:schemeClr val="tx1"/>
                </a:solidFill>
              </a:rPr>
              <a:t> </a:t>
            </a:r>
            <a:r>
              <a:rPr lang="en-US" sz="2800" b="1" dirty="0" err="1" smtClean="0">
                <a:solidFill>
                  <a:schemeClr val="tx1"/>
                </a:solidFill>
              </a:rPr>
              <a:t>Cyclomatic</a:t>
            </a:r>
            <a:r>
              <a:rPr lang="en-US" sz="2800" b="1" dirty="0" smtClean="0">
                <a:solidFill>
                  <a:schemeClr val="tx1"/>
                </a:solidFill>
              </a:rPr>
              <a:t> </a:t>
            </a:r>
            <a:r>
              <a:rPr lang="en-US" sz="2800" b="1" dirty="0" err="1" smtClean="0">
                <a:solidFill>
                  <a:schemeClr val="tx1"/>
                </a:solidFill>
              </a:rPr>
              <a:t>Complexcity</a:t>
            </a:r>
            <a:r>
              <a:rPr lang="en-US" sz="2800" b="1" dirty="0" smtClean="0">
                <a:solidFill>
                  <a:schemeClr val="tx1"/>
                </a:solidFill>
              </a:rPr>
              <a:t> </a:t>
            </a:r>
            <a:r>
              <a:rPr lang="en-US" sz="2800" b="1" dirty="0" err="1" smtClean="0">
                <a:solidFill>
                  <a:schemeClr val="tx1"/>
                </a:solidFill>
              </a:rPr>
              <a:t>untuk</a:t>
            </a:r>
            <a:r>
              <a:rPr lang="en-US" sz="2800" b="1" dirty="0" smtClean="0">
                <a:solidFill>
                  <a:schemeClr val="tx1"/>
                </a:solidFill>
              </a:rPr>
              <a:t> </a:t>
            </a:r>
            <a:r>
              <a:rPr lang="en-US" sz="2800" b="1" dirty="0" err="1" smtClean="0">
                <a:solidFill>
                  <a:schemeClr val="tx1"/>
                </a:solidFill>
              </a:rPr>
              <a:t>Flowgraph</a:t>
            </a:r>
            <a:r>
              <a:rPr lang="en-US" sz="2800" b="1" dirty="0" smtClean="0">
                <a:solidFill>
                  <a:schemeClr val="tx1"/>
                </a:solidFill>
              </a:rPr>
              <a:t> </a:t>
            </a:r>
            <a:r>
              <a:rPr lang="en-US" sz="2800" b="1" dirty="0" err="1" smtClean="0">
                <a:solidFill>
                  <a:schemeClr val="tx1"/>
                </a:solidFill>
              </a:rPr>
              <a:t>adalah</a:t>
            </a:r>
            <a:r>
              <a:rPr lang="en-US" sz="2800" b="1" dirty="0" smtClean="0">
                <a:solidFill>
                  <a:schemeClr val="tx1"/>
                </a:solidFill>
              </a:rPr>
              <a:t> 4.</a:t>
            </a:r>
            <a:endParaRPr lang="id-ID" sz="2800" b="1" dirty="0">
              <a:solidFill>
                <a:schemeClr val="tx1"/>
              </a:solidFill>
            </a:endParaRPr>
          </a:p>
          <a:p>
            <a:pPr algn="just">
              <a:lnSpc>
                <a:spcPct val="150000"/>
              </a:lnSpc>
            </a:pPr>
            <a:r>
              <a:rPr lang="id-ID" sz="2800" b="1" dirty="0" smtClean="0">
                <a:solidFill>
                  <a:schemeClr val="tx1"/>
                </a:solidFill>
              </a:rPr>
              <a:t>Dimana</a:t>
            </a:r>
            <a:r>
              <a:rPr lang="en-US" sz="2800" b="1" dirty="0" smtClean="0">
                <a:solidFill>
                  <a:schemeClr val="tx1"/>
                </a:solidFill>
              </a:rPr>
              <a:t>:</a:t>
            </a:r>
          </a:p>
          <a:p>
            <a:pPr algn="just">
              <a:lnSpc>
                <a:spcPct val="150000"/>
              </a:lnSpc>
            </a:pPr>
            <a:r>
              <a:rPr lang="id-ID" sz="2800" b="1" dirty="0" smtClean="0">
                <a:solidFill>
                  <a:schemeClr val="tx1"/>
                </a:solidFill>
              </a:rPr>
              <a:t>E </a:t>
            </a:r>
            <a:r>
              <a:rPr lang="id-ID" sz="2800" b="1" dirty="0">
                <a:solidFill>
                  <a:schemeClr val="tx1"/>
                </a:solidFill>
              </a:rPr>
              <a:t>= jml busur/link</a:t>
            </a:r>
          </a:p>
          <a:p>
            <a:pPr algn="just">
              <a:lnSpc>
                <a:spcPct val="150000"/>
              </a:lnSpc>
            </a:pPr>
            <a:r>
              <a:rPr lang="id-ID" sz="2800" b="1" dirty="0">
                <a:solidFill>
                  <a:schemeClr val="tx1"/>
                </a:solidFill>
              </a:rPr>
              <a:t>N= jml simpul</a:t>
            </a:r>
          </a:p>
          <a:p>
            <a:pPr algn="just">
              <a:lnSpc>
                <a:spcPct val="150000"/>
              </a:lnSpc>
            </a:pPr>
            <a:r>
              <a:rPr lang="id-ID" sz="2800" b="1" dirty="0">
                <a:solidFill>
                  <a:schemeClr val="tx1"/>
                </a:solidFill>
              </a:rPr>
              <a:t> </a:t>
            </a:r>
          </a:p>
        </p:txBody>
      </p:sp>
    </p:spTree>
    <p:extLst>
      <p:ext uri="{BB962C8B-B14F-4D97-AF65-F5344CB8AC3E}">
        <p14:creationId xmlns:p14="http://schemas.microsoft.com/office/powerpoint/2010/main" xmlns="" val="2457261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fontScale="90000"/>
          </a:bodyPr>
          <a:lstStyle/>
          <a:p>
            <a:pPr algn="ctr"/>
            <a:r>
              <a:rPr lang="en-US" sz="3200" b="1" dirty="0" err="1" smtClean="0">
                <a:solidFill>
                  <a:schemeClr val="bg2">
                    <a:lumMod val="25000"/>
                  </a:schemeClr>
                </a:solidFill>
                <a:latin typeface="Arial Black" panose="020B0A04020102020204" pitchFamily="34" charset="0"/>
              </a:rPr>
              <a:t>Contoh</a:t>
            </a:r>
            <a:r>
              <a:rPr lang="en-US" sz="3200" b="1" dirty="0" smtClean="0">
                <a:solidFill>
                  <a:schemeClr val="bg2">
                    <a:lumMod val="25000"/>
                  </a:schemeClr>
                </a:solidFill>
                <a:latin typeface="Arial Black" panose="020B0A04020102020204" pitchFamily="34" charset="0"/>
              </a:rPr>
              <a:t> 2 : Sequence Program</a:t>
            </a:r>
            <a:br>
              <a:rPr lang="en-US" sz="3200" b="1" dirty="0" smtClean="0">
                <a:solidFill>
                  <a:schemeClr val="bg2">
                    <a:lumMod val="25000"/>
                  </a:schemeClr>
                </a:solidFill>
                <a:latin typeface="Arial Black" panose="020B0A04020102020204" pitchFamily="34" charset="0"/>
              </a:rPr>
            </a:b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aphicFrame>
        <p:nvGraphicFramePr>
          <p:cNvPr id="3" name="Table 2"/>
          <p:cNvGraphicFramePr>
            <a:graphicFrameLocks noGrp="1"/>
          </p:cNvGraphicFramePr>
          <p:nvPr>
            <p:extLst>
              <p:ext uri="{D42A27DB-BD31-4B8C-83A1-F6EECF244321}">
                <p14:modId xmlns:p14="http://schemas.microsoft.com/office/powerpoint/2010/main" xmlns="" val="524089835"/>
              </p:ext>
            </p:extLst>
          </p:nvPr>
        </p:nvGraphicFramePr>
        <p:xfrm>
          <a:off x="985234" y="719665"/>
          <a:ext cx="9174766" cy="5011433"/>
        </p:xfrm>
        <a:graphic>
          <a:graphicData uri="http://schemas.openxmlformats.org/drawingml/2006/table">
            <a:tbl>
              <a:tblPr firstRow="1" bandRow="1">
                <a:tableStyleId>{BC89EF96-8CEA-46FF-86C4-4CE0E7609802}</a:tableStyleId>
              </a:tblPr>
              <a:tblGrid>
                <a:gridCol w="676141"/>
                <a:gridCol w="8498625"/>
              </a:tblGrid>
              <a:tr h="5011433">
                <a:tc>
                  <a:txBody>
                    <a:bodyPr/>
                    <a:lstStyle/>
                    <a:p>
                      <a:endParaRPr lang="en-US" dirty="0" smtClean="0"/>
                    </a:p>
                    <a:p>
                      <a:endParaRPr lang="en-US" dirty="0" smtClean="0"/>
                    </a:p>
                    <a:p>
                      <a:endParaRPr lang="en-US" dirty="0" smtClean="0"/>
                    </a:p>
                    <a:p>
                      <a:endParaRPr lang="en-US" dirty="0" smtClean="0"/>
                    </a:p>
                    <a:p>
                      <a:pPr algn="ctr"/>
                      <a:endParaRPr lang="en-US" dirty="0" smtClean="0"/>
                    </a:p>
                    <a:p>
                      <a:pPr algn="ctr"/>
                      <a:r>
                        <a:rPr lang="en-US" dirty="0" smtClean="0"/>
                        <a:t>1</a:t>
                      </a:r>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2</a:t>
                      </a:r>
                    </a:p>
                    <a:p>
                      <a:pPr algn="ctr"/>
                      <a:endParaRPr lang="en-US" dirty="0" smtClean="0"/>
                    </a:p>
                    <a:p>
                      <a:pPr algn="ctr"/>
                      <a:endParaRPr lang="en-US" dirty="0" smtClean="0"/>
                    </a:p>
                    <a:p>
                      <a:pPr algn="ctr"/>
                      <a:r>
                        <a:rPr lang="en-US" dirty="0" smtClean="0"/>
                        <a:t>3</a:t>
                      </a:r>
                    </a:p>
                    <a:p>
                      <a:pPr algn="ctr"/>
                      <a:endParaRPr lang="en-US" dirty="0"/>
                    </a:p>
                  </a:txBody>
                  <a:tcPr/>
                </a:tc>
                <a:tc>
                  <a:txBody>
                    <a:bodyPr/>
                    <a:lstStyle/>
                    <a:p>
                      <a:r>
                        <a:rPr lang="en-US" dirty="0" smtClean="0"/>
                        <a:t>public class </a:t>
                      </a:r>
                      <a:r>
                        <a:rPr lang="en-US" dirty="0" err="1" smtClean="0"/>
                        <a:t>BiodataMahasiswa</a:t>
                      </a:r>
                      <a:r>
                        <a:rPr lang="en-US" dirty="0" smtClean="0"/>
                        <a:t> {</a:t>
                      </a:r>
                    </a:p>
                    <a:p>
                      <a:r>
                        <a:rPr lang="en-US" dirty="0" smtClean="0"/>
                        <a:t>    </a:t>
                      </a:r>
                    </a:p>
                    <a:p>
                      <a:r>
                        <a:rPr lang="en-US" dirty="0" smtClean="0"/>
                        <a:t>    public static void main(String[] </a:t>
                      </a:r>
                      <a:r>
                        <a:rPr lang="en-US" dirty="0" err="1" smtClean="0"/>
                        <a:t>args</a:t>
                      </a:r>
                      <a:r>
                        <a:rPr lang="en-US" dirty="0" smtClean="0"/>
                        <a:t>) {</a:t>
                      </a:r>
                    </a:p>
                    <a:p>
                      <a:r>
                        <a:rPr lang="en-US" dirty="0" smtClean="0"/>
                        <a:t>        </a:t>
                      </a:r>
                    </a:p>
                    <a:p>
                      <a:r>
                        <a:rPr lang="en-US" dirty="0" smtClean="0"/>
                        <a:t>        //</a:t>
                      </a:r>
                      <a:r>
                        <a:rPr lang="en-US" dirty="0" err="1" smtClean="0"/>
                        <a:t>Pendefinisian</a:t>
                      </a:r>
                      <a:r>
                        <a:rPr lang="en-US" dirty="0" smtClean="0"/>
                        <a:t> </a:t>
                      </a:r>
                      <a:r>
                        <a:rPr lang="en-US" dirty="0" err="1" smtClean="0"/>
                        <a:t>dan</a:t>
                      </a:r>
                      <a:r>
                        <a:rPr lang="en-US" dirty="0" smtClean="0"/>
                        <a:t> </a:t>
                      </a:r>
                      <a:r>
                        <a:rPr lang="en-US" dirty="0" err="1" smtClean="0"/>
                        <a:t>pengisian</a:t>
                      </a:r>
                      <a:r>
                        <a:rPr lang="en-US" dirty="0" smtClean="0"/>
                        <a:t> </a:t>
                      </a:r>
                      <a:r>
                        <a:rPr lang="en-US" dirty="0" err="1" smtClean="0"/>
                        <a:t>variabel</a:t>
                      </a:r>
                      <a:endParaRPr lang="en-US" dirty="0" smtClean="0"/>
                    </a:p>
                    <a:p>
                      <a:r>
                        <a:rPr lang="en-US" dirty="0" smtClean="0"/>
                        <a:t>        String </a:t>
                      </a:r>
                      <a:r>
                        <a:rPr lang="en-US" dirty="0" err="1" smtClean="0"/>
                        <a:t>nama</a:t>
                      </a:r>
                      <a:r>
                        <a:rPr lang="en-US" dirty="0" smtClean="0"/>
                        <a:t>     = " Roni Ahmad ";</a:t>
                      </a:r>
                    </a:p>
                    <a:p>
                      <a:r>
                        <a:rPr lang="en-US" dirty="0" smtClean="0"/>
                        <a:t>        </a:t>
                      </a:r>
                      <a:r>
                        <a:rPr lang="en-US" dirty="0" err="1" smtClean="0"/>
                        <a:t>int</a:t>
                      </a:r>
                      <a:r>
                        <a:rPr lang="en-US" dirty="0" smtClean="0"/>
                        <a:t> </a:t>
                      </a:r>
                      <a:r>
                        <a:rPr lang="en-US" dirty="0" err="1" smtClean="0"/>
                        <a:t>umur</a:t>
                      </a:r>
                      <a:r>
                        <a:rPr lang="en-US" dirty="0" smtClean="0"/>
                        <a:t>        = 25;</a:t>
                      </a:r>
                    </a:p>
                    <a:p>
                      <a:r>
                        <a:rPr lang="en-US" dirty="0" smtClean="0"/>
                        <a:t>        String </a:t>
                      </a:r>
                      <a:r>
                        <a:rPr lang="en-US" dirty="0" err="1" smtClean="0"/>
                        <a:t>alamat</a:t>
                      </a:r>
                      <a:r>
                        <a:rPr lang="en-US" dirty="0" smtClean="0"/>
                        <a:t>   = " Lombok </a:t>
                      </a:r>
                      <a:r>
                        <a:rPr lang="en-US" dirty="0" err="1" smtClean="0"/>
                        <a:t>Timur</a:t>
                      </a:r>
                      <a:r>
                        <a:rPr lang="en-US" dirty="0" smtClean="0"/>
                        <a:t> ";</a:t>
                      </a:r>
                    </a:p>
                    <a:p>
                      <a:r>
                        <a:rPr lang="en-US" dirty="0" smtClean="0"/>
                        <a:t>        </a:t>
                      </a:r>
                    </a:p>
                    <a:p>
                      <a:r>
                        <a:rPr lang="en-US" dirty="0" smtClean="0"/>
                        <a:t>        //</a:t>
                      </a:r>
                      <a:r>
                        <a:rPr lang="en-US" dirty="0" err="1" smtClean="0"/>
                        <a:t>mencetak</a:t>
                      </a:r>
                      <a:r>
                        <a:rPr lang="en-US" dirty="0" smtClean="0"/>
                        <a:t> </a:t>
                      </a:r>
                      <a:r>
                        <a:rPr lang="en-US" dirty="0" err="1" smtClean="0"/>
                        <a:t>variabelnya</a:t>
                      </a:r>
                      <a:endParaRPr lang="en-US" dirty="0" smtClean="0"/>
                    </a:p>
                    <a:p>
                      <a:r>
                        <a:rPr lang="en-US" dirty="0" smtClean="0"/>
                        <a:t>        </a:t>
                      </a:r>
                      <a:r>
                        <a:rPr lang="en-US" dirty="0" err="1" smtClean="0"/>
                        <a:t>System.out.println</a:t>
                      </a:r>
                      <a:r>
                        <a:rPr lang="en-US" dirty="0" smtClean="0"/>
                        <a:t>(" </a:t>
                      </a:r>
                      <a:r>
                        <a:rPr lang="en-US" dirty="0" err="1" smtClean="0"/>
                        <a:t>Namanya</a:t>
                      </a:r>
                      <a:r>
                        <a:rPr lang="en-US" dirty="0" smtClean="0"/>
                        <a:t>    = "+</a:t>
                      </a:r>
                      <a:r>
                        <a:rPr lang="en-US" dirty="0" err="1" smtClean="0"/>
                        <a:t>nama</a:t>
                      </a:r>
                      <a:r>
                        <a:rPr lang="en-US" dirty="0" smtClean="0"/>
                        <a:t>);</a:t>
                      </a:r>
                    </a:p>
                    <a:p>
                      <a:r>
                        <a:rPr lang="en-US" dirty="0" smtClean="0"/>
                        <a:t>        </a:t>
                      </a:r>
                      <a:r>
                        <a:rPr lang="en-US" dirty="0" err="1" smtClean="0"/>
                        <a:t>System.out.println</a:t>
                      </a:r>
                      <a:r>
                        <a:rPr lang="en-US" dirty="0" smtClean="0"/>
                        <a:t>(" </a:t>
                      </a:r>
                      <a:r>
                        <a:rPr lang="en-US" dirty="0" err="1" smtClean="0"/>
                        <a:t>Umur</a:t>
                      </a:r>
                      <a:r>
                        <a:rPr lang="en-US" dirty="0" smtClean="0"/>
                        <a:t>       = "+</a:t>
                      </a:r>
                      <a:r>
                        <a:rPr lang="en-US" dirty="0" err="1" smtClean="0"/>
                        <a:t>umur</a:t>
                      </a:r>
                      <a:r>
                        <a:rPr lang="en-US" dirty="0" smtClean="0"/>
                        <a:t>);</a:t>
                      </a:r>
                    </a:p>
                    <a:p>
                      <a:r>
                        <a:rPr lang="en-US" dirty="0" smtClean="0"/>
                        <a:t>        </a:t>
                      </a:r>
                      <a:r>
                        <a:rPr lang="en-US" dirty="0" err="1" smtClean="0"/>
                        <a:t>System.out.println</a:t>
                      </a:r>
                      <a:r>
                        <a:rPr lang="en-US" dirty="0" smtClean="0"/>
                        <a:t>(" </a:t>
                      </a:r>
                      <a:r>
                        <a:rPr lang="en-US" dirty="0" err="1" smtClean="0"/>
                        <a:t>Alamat</a:t>
                      </a:r>
                      <a:r>
                        <a:rPr lang="en-US" dirty="0" smtClean="0"/>
                        <a:t>     = "+</a:t>
                      </a:r>
                      <a:r>
                        <a:rPr lang="en-US" dirty="0" err="1" smtClean="0"/>
                        <a:t>alamat</a:t>
                      </a:r>
                      <a:r>
                        <a:rPr lang="en-US" dirty="0" smtClean="0"/>
                        <a:t>);</a:t>
                      </a:r>
                    </a:p>
                    <a:p>
                      <a:r>
                        <a:rPr lang="en-US" dirty="0" smtClean="0"/>
                        <a:t> </a:t>
                      </a:r>
                    </a:p>
                    <a:p>
                      <a:r>
                        <a:rPr lang="en-US" dirty="0" smtClean="0"/>
                        <a:t>   }//</a:t>
                      </a:r>
                      <a:r>
                        <a:rPr lang="en-US" dirty="0" err="1" smtClean="0"/>
                        <a:t>endprogram</a:t>
                      </a:r>
                      <a:endParaRPr lang="en-US" dirty="0" smtClean="0"/>
                    </a:p>
                    <a:p>
                      <a:r>
                        <a:rPr lang="en-US" dirty="0" smtClean="0"/>
                        <a:t>}</a:t>
                      </a:r>
                      <a:endParaRPr lang="en-US" dirty="0"/>
                    </a:p>
                  </a:txBody>
                  <a:tcPr/>
                </a:tc>
              </a:tr>
            </a:tbl>
          </a:graphicData>
        </a:graphic>
      </p:graphicFrame>
    </p:spTree>
    <p:extLst>
      <p:ext uri="{BB962C8B-B14F-4D97-AF65-F5344CB8AC3E}">
        <p14:creationId xmlns:p14="http://schemas.microsoft.com/office/powerpoint/2010/main" xmlns="" val="793537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Flow Diagram </a:t>
            </a:r>
            <a:r>
              <a:rPr lang="en-US" sz="3200" b="1" dirty="0" err="1" smtClean="0">
                <a:solidFill>
                  <a:schemeClr val="bg2">
                    <a:lumMod val="25000"/>
                  </a:schemeClr>
                </a:solidFill>
                <a:latin typeface="Arial Black" panose="020B0A04020102020204" pitchFamily="34" charset="0"/>
              </a:rPr>
              <a:t>nya</a:t>
            </a:r>
            <a:r>
              <a:rPr lang="en-US" sz="3200" b="1" dirty="0" smtClean="0">
                <a:solidFill>
                  <a:schemeClr val="bg2">
                    <a:lumMod val="25000"/>
                  </a:schemeClr>
                </a:solidFill>
                <a:latin typeface="Arial Black" panose="020B0A04020102020204" pitchFamily="34" charset="0"/>
              </a:rPr>
              <a:t>.</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80925" y="914400"/>
            <a:ext cx="1278479" cy="5482710"/>
          </a:xfrm>
          <a:prstGeom prst="rect">
            <a:avLst/>
          </a:prstGeom>
        </p:spPr>
      </p:pic>
    </p:spTree>
    <p:extLst>
      <p:ext uri="{BB962C8B-B14F-4D97-AF65-F5344CB8AC3E}">
        <p14:creationId xmlns:p14="http://schemas.microsoft.com/office/powerpoint/2010/main" xmlns="" val="3910642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Independent Path</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23246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	</a:t>
            </a:r>
            <a:r>
              <a:rPr lang="en-US" sz="2800" b="1" dirty="0" err="1" smtClean="0">
                <a:solidFill>
                  <a:schemeClr val="tx1"/>
                </a:solidFill>
              </a:rPr>
              <a:t>Jalur</a:t>
            </a:r>
            <a:r>
              <a:rPr lang="en-US" sz="2800" b="1" dirty="0" smtClean="0">
                <a:solidFill>
                  <a:schemeClr val="tx1"/>
                </a:solidFill>
              </a:rPr>
              <a:t> Independent Path</a:t>
            </a:r>
            <a:endParaRPr lang="id-ID" sz="2800" b="1" dirty="0">
              <a:solidFill>
                <a:schemeClr val="tx1"/>
              </a:solidFill>
            </a:endParaRPr>
          </a:p>
          <a:p>
            <a:pPr algn="just">
              <a:lnSpc>
                <a:spcPct val="150000"/>
              </a:lnSpc>
            </a:pPr>
            <a:r>
              <a:rPr lang="en-US" sz="2800" b="1" dirty="0">
                <a:solidFill>
                  <a:schemeClr val="tx1"/>
                </a:solidFill>
              </a:rPr>
              <a:t>Path </a:t>
            </a:r>
            <a:r>
              <a:rPr lang="en-US" sz="2800" b="1" dirty="0" smtClean="0">
                <a:solidFill>
                  <a:schemeClr val="tx1"/>
                </a:solidFill>
              </a:rPr>
              <a:t>1</a:t>
            </a:r>
            <a:r>
              <a:rPr lang="en-US" sz="2800" dirty="0" smtClean="0">
                <a:solidFill>
                  <a:schemeClr val="tx1"/>
                </a:solidFill>
              </a:rPr>
              <a:t> </a:t>
            </a:r>
            <a:r>
              <a:rPr lang="en-US" sz="2800" dirty="0">
                <a:solidFill>
                  <a:schemeClr val="tx1"/>
                </a:solidFill>
              </a:rPr>
              <a:t>: 1, </a:t>
            </a:r>
            <a:r>
              <a:rPr lang="en-US" sz="2800" dirty="0" smtClean="0">
                <a:solidFill>
                  <a:schemeClr val="tx1"/>
                </a:solidFill>
              </a:rPr>
              <a:t>2, 3</a:t>
            </a:r>
            <a:endParaRPr lang="id-ID" sz="2800" dirty="0">
              <a:solidFill>
                <a:schemeClr val="tx1"/>
              </a:solidFill>
            </a:endParaRPr>
          </a:p>
        </p:txBody>
      </p:sp>
    </p:spTree>
    <p:extLst>
      <p:ext uri="{BB962C8B-B14F-4D97-AF65-F5344CB8AC3E}">
        <p14:creationId xmlns:p14="http://schemas.microsoft.com/office/powerpoint/2010/main" xmlns="" val="656281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5467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Menentukan jalur independen menggunakan metrik Kompleksitas Siklomatis :</a:t>
            </a:r>
          </a:p>
          <a:p>
            <a:pPr algn="just">
              <a:lnSpc>
                <a:spcPct val="150000"/>
              </a:lnSpc>
            </a:pPr>
            <a:r>
              <a:rPr lang="id-ID" sz="2800" b="1" dirty="0">
                <a:solidFill>
                  <a:schemeClr val="tx1"/>
                </a:solidFill>
              </a:rPr>
              <a:t>1.	V(G) = jumlah region  </a:t>
            </a:r>
            <a:r>
              <a:rPr lang="en-US" sz="2800" b="1" dirty="0" smtClean="0">
                <a:solidFill>
                  <a:schemeClr val="tx1"/>
                </a:solidFill>
                <a:sym typeface="Wingdings" panose="05000000000000000000" pitchFamily="2" charset="2"/>
              </a:rPr>
              <a:t> 1</a:t>
            </a:r>
            <a:endParaRPr lang="id-ID" sz="2800" b="1" dirty="0">
              <a:solidFill>
                <a:schemeClr val="tx1"/>
              </a:solidFill>
            </a:endParaRPr>
          </a:p>
          <a:p>
            <a:pPr algn="just">
              <a:lnSpc>
                <a:spcPct val="150000"/>
              </a:lnSpc>
            </a:pPr>
            <a:r>
              <a:rPr lang="id-ID" sz="2800" b="1" dirty="0">
                <a:solidFill>
                  <a:schemeClr val="tx1"/>
                </a:solidFill>
              </a:rPr>
              <a:t>2.	V(G) = E – N + 2	</a:t>
            </a:r>
            <a:r>
              <a:rPr lang="en-US" sz="2800" b="1" dirty="0" smtClean="0">
                <a:solidFill>
                  <a:schemeClr val="tx1"/>
                </a:solidFill>
                <a:sym typeface="Wingdings" panose="05000000000000000000" pitchFamily="2" charset="2"/>
              </a:rPr>
              <a:t> </a:t>
            </a:r>
            <a:r>
              <a:rPr lang="id-ID" sz="2800" b="1" dirty="0" smtClean="0">
                <a:solidFill>
                  <a:schemeClr val="tx1"/>
                </a:solidFill>
              </a:rPr>
              <a:t>(</a:t>
            </a:r>
            <a:r>
              <a:rPr lang="en-US" sz="2800" b="1" dirty="0" smtClean="0">
                <a:solidFill>
                  <a:schemeClr val="tx1"/>
                </a:solidFill>
              </a:rPr>
              <a:t> 2 </a:t>
            </a:r>
            <a:r>
              <a:rPr lang="id-ID" sz="2800" b="1" dirty="0" smtClean="0">
                <a:solidFill>
                  <a:schemeClr val="tx1"/>
                </a:solidFill>
              </a:rPr>
              <a:t>–</a:t>
            </a:r>
            <a:r>
              <a:rPr lang="en-US" sz="2800" b="1" dirty="0" smtClean="0">
                <a:solidFill>
                  <a:schemeClr val="tx1"/>
                </a:solidFill>
              </a:rPr>
              <a:t> 3 </a:t>
            </a:r>
            <a:r>
              <a:rPr lang="id-ID" sz="2800" b="1" dirty="0" smtClean="0">
                <a:solidFill>
                  <a:schemeClr val="tx1"/>
                </a:solidFill>
              </a:rPr>
              <a:t>) </a:t>
            </a:r>
            <a:r>
              <a:rPr lang="id-ID" sz="2800" b="1" dirty="0">
                <a:solidFill>
                  <a:schemeClr val="tx1"/>
                </a:solidFill>
              </a:rPr>
              <a:t>+ 2 = </a:t>
            </a:r>
            <a:r>
              <a:rPr lang="en-US" sz="2800" b="1" dirty="0">
                <a:solidFill>
                  <a:schemeClr val="tx1"/>
                </a:solidFill>
              </a:rPr>
              <a:t>1</a:t>
            </a:r>
            <a:endParaRPr lang="id-ID" sz="2800" b="1" dirty="0">
              <a:solidFill>
                <a:schemeClr val="tx1"/>
              </a:solidFill>
            </a:endParaRPr>
          </a:p>
          <a:p>
            <a:pPr algn="just">
              <a:lnSpc>
                <a:spcPct val="150000"/>
              </a:lnSpc>
            </a:pPr>
            <a:r>
              <a:rPr lang="id-ID" sz="2800" b="1" dirty="0">
                <a:solidFill>
                  <a:schemeClr val="tx1"/>
                </a:solidFill>
              </a:rPr>
              <a:t>3.	V(G) = P + 1	</a:t>
            </a:r>
            <a:r>
              <a:rPr lang="en-US" sz="2800" b="1" dirty="0" smtClean="0">
                <a:solidFill>
                  <a:schemeClr val="tx1"/>
                </a:solidFill>
                <a:sym typeface="Wingdings" panose="05000000000000000000" pitchFamily="2" charset="2"/>
              </a:rPr>
              <a:t> 0 </a:t>
            </a:r>
            <a:r>
              <a:rPr lang="id-ID" sz="2800" b="1" dirty="0" smtClean="0">
                <a:solidFill>
                  <a:schemeClr val="tx1"/>
                </a:solidFill>
              </a:rPr>
              <a:t>+ </a:t>
            </a:r>
            <a:r>
              <a:rPr lang="id-ID" sz="2800" b="1" dirty="0">
                <a:solidFill>
                  <a:schemeClr val="tx1"/>
                </a:solidFill>
              </a:rPr>
              <a:t>1 = </a:t>
            </a:r>
            <a:r>
              <a:rPr lang="en-US" sz="2800" b="1" dirty="0">
                <a:solidFill>
                  <a:schemeClr val="tx1"/>
                </a:solidFill>
              </a:rPr>
              <a:t>1</a:t>
            </a:r>
            <a:endParaRPr lang="id-ID" sz="2800" b="1" dirty="0">
              <a:solidFill>
                <a:schemeClr val="tx1"/>
              </a:solidFill>
            </a:endParaRPr>
          </a:p>
          <a:p>
            <a:pPr algn="just">
              <a:lnSpc>
                <a:spcPct val="150000"/>
              </a:lnSpc>
            </a:pPr>
            <a:r>
              <a:rPr lang="id-ID" sz="2800" b="1" dirty="0" smtClean="0">
                <a:solidFill>
                  <a:schemeClr val="tx1"/>
                </a:solidFill>
              </a:rPr>
              <a:t>Dimana</a:t>
            </a:r>
            <a:r>
              <a:rPr lang="en-US" sz="2800" b="1" dirty="0" smtClean="0">
                <a:solidFill>
                  <a:schemeClr val="tx1"/>
                </a:solidFill>
              </a:rPr>
              <a:t>:</a:t>
            </a:r>
          </a:p>
          <a:p>
            <a:pPr algn="just">
              <a:lnSpc>
                <a:spcPct val="150000"/>
              </a:lnSpc>
            </a:pPr>
            <a:r>
              <a:rPr lang="id-ID" sz="2800" b="1" dirty="0" smtClean="0">
                <a:solidFill>
                  <a:schemeClr val="tx1"/>
                </a:solidFill>
              </a:rPr>
              <a:t>E </a:t>
            </a:r>
            <a:r>
              <a:rPr lang="id-ID" sz="2800" b="1" dirty="0">
                <a:solidFill>
                  <a:schemeClr val="tx1"/>
                </a:solidFill>
              </a:rPr>
              <a:t>= jml busur/link</a:t>
            </a:r>
          </a:p>
          <a:p>
            <a:pPr algn="just">
              <a:lnSpc>
                <a:spcPct val="150000"/>
              </a:lnSpc>
            </a:pPr>
            <a:r>
              <a:rPr lang="id-ID" sz="2800" b="1" dirty="0">
                <a:solidFill>
                  <a:schemeClr val="tx1"/>
                </a:solidFill>
              </a:rPr>
              <a:t>N= jml simpul</a:t>
            </a:r>
          </a:p>
          <a:p>
            <a:pPr algn="just">
              <a:lnSpc>
                <a:spcPct val="150000"/>
              </a:lnSpc>
            </a:pPr>
            <a:r>
              <a:rPr lang="id-ID" sz="2800" b="1" dirty="0">
                <a:solidFill>
                  <a:schemeClr val="tx1"/>
                </a:solidFill>
              </a:rPr>
              <a:t> </a:t>
            </a:r>
          </a:p>
        </p:txBody>
      </p:sp>
    </p:spTree>
    <p:extLst>
      <p:ext uri="{BB962C8B-B14F-4D97-AF65-F5344CB8AC3E}">
        <p14:creationId xmlns:p14="http://schemas.microsoft.com/office/powerpoint/2010/main" xmlns="" val="3655015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fontScale="90000"/>
          </a:bodyPr>
          <a:lstStyle/>
          <a:p>
            <a:pPr algn="ctr"/>
            <a:r>
              <a:rPr lang="en-US" sz="3200" b="1" dirty="0" err="1" smtClean="0">
                <a:solidFill>
                  <a:schemeClr val="bg2">
                    <a:lumMod val="25000"/>
                  </a:schemeClr>
                </a:solidFill>
                <a:latin typeface="Arial Black" panose="020B0A04020102020204" pitchFamily="34" charset="0"/>
              </a:rPr>
              <a:t>Contoh</a:t>
            </a:r>
            <a:r>
              <a:rPr lang="en-US" sz="3200" b="1" dirty="0" smtClean="0">
                <a:solidFill>
                  <a:schemeClr val="bg2">
                    <a:lumMod val="25000"/>
                  </a:schemeClr>
                </a:solidFill>
                <a:latin typeface="Arial Black" panose="020B0A04020102020204" pitchFamily="34" charset="0"/>
              </a:rPr>
              <a:t> </a:t>
            </a:r>
            <a:r>
              <a:rPr lang="en-US" sz="3200" b="1" dirty="0">
                <a:solidFill>
                  <a:schemeClr val="bg2">
                    <a:lumMod val="25000"/>
                  </a:schemeClr>
                </a:solidFill>
                <a:latin typeface="Arial Black" panose="020B0A04020102020204" pitchFamily="34" charset="0"/>
              </a:rPr>
              <a:t>3</a:t>
            </a:r>
            <a:r>
              <a:rPr lang="en-US" sz="3200" b="1" dirty="0" smtClean="0">
                <a:solidFill>
                  <a:schemeClr val="bg2">
                    <a:lumMod val="25000"/>
                  </a:schemeClr>
                </a:solidFill>
                <a:latin typeface="Arial Black" panose="020B0A04020102020204" pitchFamily="34" charset="0"/>
              </a:rPr>
              <a:t> : </a:t>
            </a:r>
            <a:r>
              <a:rPr lang="en-US" sz="3200" b="1" dirty="0" err="1" smtClean="0">
                <a:solidFill>
                  <a:schemeClr val="bg2">
                    <a:lumMod val="25000"/>
                  </a:schemeClr>
                </a:solidFill>
                <a:latin typeface="Arial Black" panose="020B0A04020102020204" pitchFamily="34" charset="0"/>
              </a:rPr>
              <a:t>Penggunaan</a:t>
            </a:r>
            <a:r>
              <a:rPr lang="en-US" sz="3200" b="1" dirty="0" smtClean="0">
                <a:solidFill>
                  <a:schemeClr val="bg2">
                    <a:lumMod val="25000"/>
                  </a:schemeClr>
                </a:solidFill>
                <a:latin typeface="Arial Black" panose="020B0A04020102020204" pitchFamily="34" charset="0"/>
              </a:rPr>
              <a:t> IF</a:t>
            </a:r>
            <a:br>
              <a:rPr lang="en-US" sz="3200" b="1" dirty="0" smtClean="0">
                <a:solidFill>
                  <a:schemeClr val="bg2">
                    <a:lumMod val="25000"/>
                  </a:schemeClr>
                </a:solidFill>
                <a:latin typeface="Arial Black" panose="020B0A04020102020204" pitchFamily="34" charset="0"/>
              </a:rPr>
            </a:b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aphicFrame>
        <p:nvGraphicFramePr>
          <p:cNvPr id="3" name="Table 2"/>
          <p:cNvGraphicFramePr>
            <a:graphicFrameLocks noGrp="1"/>
          </p:cNvGraphicFramePr>
          <p:nvPr/>
        </p:nvGraphicFramePr>
        <p:xfrm>
          <a:off x="985234" y="719666"/>
          <a:ext cx="9174766" cy="5029200"/>
        </p:xfrm>
        <a:graphic>
          <a:graphicData uri="http://schemas.openxmlformats.org/drawingml/2006/table">
            <a:tbl>
              <a:tblPr firstRow="1" bandRow="1">
                <a:tableStyleId>{BC89EF96-8CEA-46FF-86C4-4CE0E7609802}</a:tableStyleId>
              </a:tblPr>
              <a:tblGrid>
                <a:gridCol w="676141"/>
                <a:gridCol w="8498625"/>
              </a:tblGrid>
              <a:tr h="3878092">
                <a:tc>
                  <a:txBody>
                    <a:bodyPr/>
                    <a:lstStyle/>
                    <a:p>
                      <a:endParaRPr lang="en-US" dirty="0" smtClean="0"/>
                    </a:p>
                    <a:p>
                      <a:endParaRPr lang="en-US" dirty="0" smtClean="0"/>
                    </a:p>
                    <a:p>
                      <a:endParaRPr lang="en-US" dirty="0" smtClean="0"/>
                    </a:p>
                    <a:p>
                      <a:endParaRPr lang="en-US" dirty="0" smtClean="0"/>
                    </a:p>
                    <a:p>
                      <a:pPr algn="ctr"/>
                      <a:r>
                        <a:rPr lang="en-US" dirty="0" smtClean="0"/>
                        <a:t>1</a:t>
                      </a:r>
                    </a:p>
                    <a:p>
                      <a:pPr algn="ctr"/>
                      <a:endParaRPr lang="en-US" dirty="0" smtClean="0"/>
                    </a:p>
                    <a:p>
                      <a:pPr algn="ctr"/>
                      <a:r>
                        <a:rPr lang="en-US" dirty="0" smtClean="0"/>
                        <a:t>2</a:t>
                      </a:r>
                    </a:p>
                    <a:p>
                      <a:pPr algn="ctr"/>
                      <a:endParaRPr lang="en-US" dirty="0" smtClean="0"/>
                    </a:p>
                    <a:p>
                      <a:pPr algn="ctr"/>
                      <a:r>
                        <a:rPr lang="en-US" dirty="0" smtClean="0"/>
                        <a:t>3</a:t>
                      </a:r>
                    </a:p>
                    <a:p>
                      <a:pPr algn="ctr"/>
                      <a:endParaRPr lang="en-US" dirty="0" smtClean="0"/>
                    </a:p>
                    <a:p>
                      <a:pPr algn="ctr"/>
                      <a:endParaRPr lang="en-US" dirty="0" smtClean="0"/>
                    </a:p>
                    <a:p>
                      <a:pPr algn="ctr"/>
                      <a:r>
                        <a:rPr lang="en-US" dirty="0" smtClean="0"/>
                        <a:t>4</a:t>
                      </a:r>
                    </a:p>
                    <a:p>
                      <a:pPr algn="ctr"/>
                      <a:endParaRPr lang="en-US" dirty="0" smtClean="0"/>
                    </a:p>
                    <a:p>
                      <a:pPr algn="ctr"/>
                      <a:endParaRPr lang="en-US" dirty="0" smtClean="0"/>
                    </a:p>
                    <a:p>
                      <a:pPr algn="ctr"/>
                      <a:endParaRPr lang="en-US" dirty="0" smtClean="0"/>
                    </a:p>
                    <a:p>
                      <a:pPr algn="ctr"/>
                      <a:r>
                        <a:rPr lang="en-US" dirty="0" smtClean="0"/>
                        <a:t>5</a:t>
                      </a:r>
                      <a:endParaRPr lang="en-US" dirty="0"/>
                    </a:p>
                  </a:txBody>
                  <a:tcPr/>
                </a:tc>
                <a:tc>
                  <a:txBody>
                    <a:bodyPr/>
                    <a:lstStyle/>
                    <a:p>
                      <a:r>
                        <a:rPr lang="en-US" dirty="0" smtClean="0"/>
                        <a:t>public class </a:t>
                      </a:r>
                      <a:r>
                        <a:rPr lang="en-US" dirty="0" err="1" smtClean="0"/>
                        <a:t>nilai</a:t>
                      </a:r>
                      <a:r>
                        <a:rPr lang="en-US" dirty="0" smtClean="0"/>
                        <a:t> {</a:t>
                      </a:r>
                    </a:p>
                    <a:p>
                      <a:r>
                        <a:rPr lang="en-US" dirty="0" smtClean="0"/>
                        <a:t>    </a:t>
                      </a:r>
                    </a:p>
                    <a:p>
                      <a:r>
                        <a:rPr lang="en-US" dirty="0" smtClean="0"/>
                        <a:t>    public static void main(String[] </a:t>
                      </a:r>
                      <a:r>
                        <a:rPr lang="en-US" dirty="0" err="1" smtClean="0"/>
                        <a:t>args</a:t>
                      </a:r>
                      <a:r>
                        <a:rPr lang="en-US" dirty="0" smtClean="0"/>
                        <a:t>) {</a:t>
                      </a:r>
                    </a:p>
                    <a:p>
                      <a:r>
                        <a:rPr lang="en-US" dirty="0" smtClean="0"/>
                        <a:t>        </a:t>
                      </a:r>
                    </a:p>
                    <a:p>
                      <a:r>
                        <a:rPr lang="en-US" dirty="0" smtClean="0"/>
                        <a:t>        </a:t>
                      </a:r>
                      <a:r>
                        <a:rPr lang="en-US" dirty="0" err="1" smtClean="0"/>
                        <a:t>int</a:t>
                      </a:r>
                      <a:r>
                        <a:rPr lang="en-US" dirty="0" smtClean="0"/>
                        <a:t> </a:t>
                      </a:r>
                      <a:r>
                        <a:rPr lang="en-US" dirty="0" err="1" smtClean="0"/>
                        <a:t>nilai</a:t>
                      </a:r>
                      <a:r>
                        <a:rPr lang="en-US" dirty="0" smtClean="0"/>
                        <a:t> = 80;</a:t>
                      </a:r>
                    </a:p>
                    <a:p>
                      <a:r>
                        <a:rPr lang="en-US" dirty="0" smtClean="0"/>
                        <a:t>        </a:t>
                      </a:r>
                    </a:p>
                    <a:p>
                      <a:r>
                        <a:rPr lang="en-US" dirty="0" smtClean="0"/>
                        <a:t>        if ( </a:t>
                      </a:r>
                      <a:r>
                        <a:rPr lang="en-US" dirty="0" err="1" smtClean="0"/>
                        <a:t>nilai</a:t>
                      </a:r>
                      <a:r>
                        <a:rPr lang="en-US" dirty="0" smtClean="0"/>
                        <a:t> &gt;= 75 ) {</a:t>
                      </a:r>
                    </a:p>
                    <a:p>
                      <a:r>
                        <a:rPr lang="en-US" dirty="0" smtClean="0"/>
                        <a:t>            </a:t>
                      </a:r>
                    </a:p>
                    <a:p>
                      <a:r>
                        <a:rPr lang="en-US" dirty="0" smtClean="0"/>
                        <a:t>            </a:t>
                      </a:r>
                      <a:r>
                        <a:rPr lang="en-US" dirty="0" err="1" smtClean="0"/>
                        <a:t>System.out.println</a:t>
                      </a:r>
                      <a:r>
                        <a:rPr lang="en-US" dirty="0" smtClean="0"/>
                        <a:t>(" Lulus ");</a:t>
                      </a:r>
                    </a:p>
                    <a:p>
                      <a:r>
                        <a:rPr lang="en-US" dirty="0" smtClean="0"/>
                        <a:t>        }</a:t>
                      </a:r>
                    </a:p>
                    <a:p>
                      <a:r>
                        <a:rPr lang="en-US" dirty="0" smtClean="0"/>
                        <a:t>        </a:t>
                      </a:r>
                    </a:p>
                    <a:p>
                      <a:r>
                        <a:rPr lang="en-US" dirty="0" smtClean="0"/>
                        <a:t>        else {</a:t>
                      </a:r>
                    </a:p>
                    <a:p>
                      <a:r>
                        <a:rPr lang="en-US" dirty="0" smtClean="0"/>
                        <a:t>            </a:t>
                      </a:r>
                    </a:p>
                    <a:p>
                      <a:r>
                        <a:rPr lang="en-US" dirty="0" smtClean="0"/>
                        <a:t>            </a:t>
                      </a:r>
                      <a:r>
                        <a:rPr lang="en-US" dirty="0" err="1" smtClean="0"/>
                        <a:t>System.out.println</a:t>
                      </a:r>
                      <a:r>
                        <a:rPr lang="en-US" dirty="0" smtClean="0"/>
                        <a:t>(" </a:t>
                      </a:r>
                      <a:r>
                        <a:rPr lang="en-US" dirty="0" err="1" smtClean="0"/>
                        <a:t>Tidak</a:t>
                      </a:r>
                      <a:r>
                        <a:rPr lang="en-US" dirty="0" smtClean="0"/>
                        <a:t> Lulus ");</a:t>
                      </a:r>
                    </a:p>
                    <a:p>
                      <a:r>
                        <a:rPr lang="en-US" dirty="0" smtClean="0"/>
                        <a:t>        }</a:t>
                      </a:r>
                    </a:p>
                    <a:p>
                      <a:r>
                        <a:rPr lang="en-US" dirty="0" smtClean="0"/>
                        <a:t>    }</a:t>
                      </a:r>
                    </a:p>
                    <a:p>
                      <a:r>
                        <a:rPr lang="en-US" dirty="0" smtClean="0"/>
                        <a:t>    </a:t>
                      </a:r>
                    </a:p>
                    <a:p>
                      <a:r>
                        <a:rPr lang="en-US" dirty="0" smtClean="0"/>
                        <a:t>}//</a:t>
                      </a:r>
                      <a:r>
                        <a:rPr lang="en-US" dirty="0" err="1" smtClean="0"/>
                        <a:t>endprogram</a:t>
                      </a:r>
                      <a:endParaRPr lang="en-US" dirty="0"/>
                    </a:p>
                  </a:txBody>
                  <a:tcPr/>
                </a:tc>
              </a:tr>
            </a:tbl>
          </a:graphicData>
        </a:graphic>
      </p:graphicFrame>
    </p:spTree>
    <p:extLst>
      <p:ext uri="{BB962C8B-B14F-4D97-AF65-F5344CB8AC3E}">
        <p14:creationId xmlns:p14="http://schemas.microsoft.com/office/powerpoint/2010/main" xmlns="" val="1931500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Flow Diagram </a:t>
            </a:r>
            <a:r>
              <a:rPr lang="en-US" sz="3200" b="1" dirty="0" err="1" smtClean="0">
                <a:solidFill>
                  <a:schemeClr val="bg2">
                    <a:lumMod val="25000"/>
                  </a:schemeClr>
                </a:solidFill>
                <a:latin typeface="Arial Black" panose="020B0A04020102020204" pitchFamily="34" charset="0"/>
              </a:rPr>
              <a:t>nya</a:t>
            </a:r>
            <a:r>
              <a:rPr lang="en-US" sz="3200" b="1" dirty="0" smtClean="0">
                <a:solidFill>
                  <a:schemeClr val="bg2">
                    <a:lumMod val="25000"/>
                  </a:schemeClr>
                </a:solidFill>
                <a:latin typeface="Arial Black" panose="020B0A04020102020204" pitchFamily="34" charset="0"/>
              </a:rPr>
              <a:t>.</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62909" y="682580"/>
            <a:ext cx="2973302" cy="5574942"/>
          </a:xfrm>
          <a:prstGeom prst="rect">
            <a:avLst/>
          </a:prstGeom>
        </p:spPr>
      </p:pic>
      <p:sp>
        <p:nvSpPr>
          <p:cNvPr id="4" name="Rectangle 3"/>
          <p:cNvSpPr/>
          <p:nvPr/>
        </p:nvSpPr>
        <p:spPr>
          <a:xfrm>
            <a:off x="5396246" y="4095481"/>
            <a:ext cx="656822" cy="437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R1</a:t>
            </a:r>
            <a:endParaRPr lang="en-US" dirty="0"/>
          </a:p>
        </p:txBody>
      </p:sp>
      <p:sp>
        <p:nvSpPr>
          <p:cNvPr id="11" name="Rectangle 10"/>
          <p:cNvSpPr/>
          <p:nvPr/>
        </p:nvSpPr>
        <p:spPr>
          <a:xfrm>
            <a:off x="7519114" y="5136523"/>
            <a:ext cx="656822" cy="437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R2</a:t>
            </a:r>
            <a:endParaRPr lang="en-US" dirty="0"/>
          </a:p>
        </p:txBody>
      </p:sp>
      <p:sp>
        <p:nvSpPr>
          <p:cNvPr id="12" name="Rectangle 11"/>
          <p:cNvSpPr/>
          <p:nvPr/>
        </p:nvSpPr>
        <p:spPr>
          <a:xfrm>
            <a:off x="6392430" y="2832546"/>
            <a:ext cx="656822" cy="437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spTree>
    <p:extLst>
      <p:ext uri="{BB962C8B-B14F-4D97-AF65-F5344CB8AC3E}">
        <p14:creationId xmlns:p14="http://schemas.microsoft.com/office/powerpoint/2010/main" xmlns="" val="3176997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Independent Path</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23246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	</a:t>
            </a:r>
            <a:r>
              <a:rPr lang="en-US" sz="2800" b="1" dirty="0" err="1" smtClean="0">
                <a:solidFill>
                  <a:schemeClr val="tx1"/>
                </a:solidFill>
              </a:rPr>
              <a:t>Jalur</a:t>
            </a:r>
            <a:r>
              <a:rPr lang="en-US" sz="2800" b="1" dirty="0" smtClean="0">
                <a:solidFill>
                  <a:schemeClr val="tx1"/>
                </a:solidFill>
              </a:rPr>
              <a:t> Independent Path</a:t>
            </a:r>
            <a:endParaRPr lang="id-ID" sz="2800" b="1" dirty="0">
              <a:solidFill>
                <a:schemeClr val="tx1"/>
              </a:solidFill>
            </a:endParaRPr>
          </a:p>
          <a:p>
            <a:pPr algn="just">
              <a:lnSpc>
                <a:spcPct val="150000"/>
              </a:lnSpc>
            </a:pPr>
            <a:r>
              <a:rPr lang="en-US" sz="2800" b="1" dirty="0">
                <a:solidFill>
                  <a:schemeClr val="tx1"/>
                </a:solidFill>
              </a:rPr>
              <a:t>Path </a:t>
            </a:r>
            <a:r>
              <a:rPr lang="en-US" sz="2800" b="1" dirty="0" smtClean="0">
                <a:solidFill>
                  <a:schemeClr val="tx1"/>
                </a:solidFill>
              </a:rPr>
              <a:t>1</a:t>
            </a:r>
            <a:r>
              <a:rPr lang="en-US" sz="2800" dirty="0" smtClean="0">
                <a:solidFill>
                  <a:schemeClr val="tx1"/>
                </a:solidFill>
              </a:rPr>
              <a:t> </a:t>
            </a:r>
            <a:r>
              <a:rPr lang="en-US" sz="2800" dirty="0">
                <a:solidFill>
                  <a:schemeClr val="tx1"/>
                </a:solidFill>
              </a:rPr>
              <a:t>: 1, </a:t>
            </a:r>
            <a:r>
              <a:rPr lang="en-US" sz="2800" dirty="0" smtClean="0">
                <a:solidFill>
                  <a:schemeClr val="tx1"/>
                </a:solidFill>
              </a:rPr>
              <a:t>2, 3, 5</a:t>
            </a:r>
            <a:endParaRPr lang="id-ID" sz="2800" dirty="0">
              <a:solidFill>
                <a:schemeClr val="tx1"/>
              </a:solidFill>
            </a:endParaRPr>
          </a:p>
          <a:p>
            <a:pPr algn="just">
              <a:lnSpc>
                <a:spcPct val="150000"/>
              </a:lnSpc>
            </a:pPr>
            <a:r>
              <a:rPr lang="en-US" sz="2800" b="1" dirty="0" smtClean="0">
                <a:solidFill>
                  <a:schemeClr val="tx1"/>
                </a:solidFill>
              </a:rPr>
              <a:t>Path 2 </a:t>
            </a:r>
            <a:r>
              <a:rPr lang="en-US" sz="2800" dirty="0" smtClean="0">
                <a:solidFill>
                  <a:schemeClr val="tx1"/>
                </a:solidFill>
              </a:rPr>
              <a:t>: 1, 2, 3, 4, 5</a:t>
            </a:r>
          </a:p>
        </p:txBody>
      </p:sp>
    </p:spTree>
    <p:extLst>
      <p:ext uri="{BB962C8B-B14F-4D97-AF65-F5344CB8AC3E}">
        <p14:creationId xmlns:p14="http://schemas.microsoft.com/office/powerpoint/2010/main" xmlns="" val="970788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5467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Menentukan jalur independen menggunakan metrik Kompleksitas Siklomatis :</a:t>
            </a:r>
          </a:p>
          <a:p>
            <a:pPr algn="just">
              <a:lnSpc>
                <a:spcPct val="150000"/>
              </a:lnSpc>
            </a:pPr>
            <a:r>
              <a:rPr lang="id-ID" sz="2800" b="1" dirty="0">
                <a:solidFill>
                  <a:schemeClr val="tx1"/>
                </a:solidFill>
              </a:rPr>
              <a:t>1.	V(G) = jumlah region  </a:t>
            </a:r>
            <a:r>
              <a:rPr lang="en-US" sz="2800" b="1" dirty="0" smtClean="0">
                <a:solidFill>
                  <a:schemeClr val="tx1"/>
                </a:solidFill>
                <a:sym typeface="Wingdings" panose="05000000000000000000" pitchFamily="2" charset="2"/>
              </a:rPr>
              <a:t> </a:t>
            </a:r>
            <a:r>
              <a:rPr lang="en-US" sz="2800" b="1" dirty="0">
                <a:solidFill>
                  <a:schemeClr val="tx1"/>
                </a:solidFill>
                <a:sym typeface="Wingdings" panose="05000000000000000000" pitchFamily="2" charset="2"/>
              </a:rPr>
              <a:t>2</a:t>
            </a:r>
            <a:endParaRPr lang="id-ID" sz="2800" b="1" dirty="0">
              <a:solidFill>
                <a:schemeClr val="tx1"/>
              </a:solidFill>
            </a:endParaRPr>
          </a:p>
          <a:p>
            <a:pPr algn="just">
              <a:lnSpc>
                <a:spcPct val="150000"/>
              </a:lnSpc>
            </a:pPr>
            <a:r>
              <a:rPr lang="id-ID" sz="2800" b="1" dirty="0">
                <a:solidFill>
                  <a:schemeClr val="tx1"/>
                </a:solidFill>
              </a:rPr>
              <a:t>2.	V(G) = E – N + 2	</a:t>
            </a:r>
            <a:r>
              <a:rPr lang="en-US" sz="2800" b="1" dirty="0" smtClean="0">
                <a:solidFill>
                  <a:schemeClr val="tx1"/>
                </a:solidFill>
                <a:sym typeface="Wingdings" panose="05000000000000000000" pitchFamily="2" charset="2"/>
              </a:rPr>
              <a:t> </a:t>
            </a:r>
            <a:r>
              <a:rPr lang="id-ID" sz="2800" b="1" dirty="0" smtClean="0">
                <a:solidFill>
                  <a:schemeClr val="tx1"/>
                </a:solidFill>
              </a:rPr>
              <a:t>(</a:t>
            </a:r>
            <a:r>
              <a:rPr lang="en-US" sz="2800" b="1" dirty="0" smtClean="0">
                <a:solidFill>
                  <a:schemeClr val="tx1"/>
                </a:solidFill>
              </a:rPr>
              <a:t> </a:t>
            </a:r>
            <a:r>
              <a:rPr lang="en-US" sz="2800" b="1" dirty="0">
                <a:solidFill>
                  <a:schemeClr val="tx1"/>
                </a:solidFill>
              </a:rPr>
              <a:t>5</a:t>
            </a:r>
            <a:r>
              <a:rPr lang="en-US" sz="2800" b="1" dirty="0" smtClean="0">
                <a:solidFill>
                  <a:schemeClr val="tx1"/>
                </a:solidFill>
              </a:rPr>
              <a:t> </a:t>
            </a:r>
            <a:r>
              <a:rPr lang="id-ID" sz="2800" b="1" dirty="0" smtClean="0">
                <a:solidFill>
                  <a:schemeClr val="tx1"/>
                </a:solidFill>
              </a:rPr>
              <a:t>–</a:t>
            </a:r>
            <a:r>
              <a:rPr lang="en-US" sz="2800" b="1" dirty="0" smtClean="0">
                <a:solidFill>
                  <a:schemeClr val="tx1"/>
                </a:solidFill>
              </a:rPr>
              <a:t> </a:t>
            </a:r>
            <a:r>
              <a:rPr lang="en-US" sz="2800" b="1" dirty="0">
                <a:solidFill>
                  <a:schemeClr val="tx1"/>
                </a:solidFill>
              </a:rPr>
              <a:t>5</a:t>
            </a:r>
            <a:r>
              <a:rPr lang="en-US" sz="2800" b="1" dirty="0" smtClean="0">
                <a:solidFill>
                  <a:schemeClr val="tx1"/>
                </a:solidFill>
              </a:rPr>
              <a:t> </a:t>
            </a:r>
            <a:r>
              <a:rPr lang="id-ID" sz="2800" b="1" dirty="0" smtClean="0">
                <a:solidFill>
                  <a:schemeClr val="tx1"/>
                </a:solidFill>
              </a:rPr>
              <a:t>) </a:t>
            </a:r>
            <a:r>
              <a:rPr lang="id-ID" sz="2800" b="1" dirty="0">
                <a:solidFill>
                  <a:schemeClr val="tx1"/>
                </a:solidFill>
              </a:rPr>
              <a:t>+ 2 = </a:t>
            </a:r>
            <a:r>
              <a:rPr lang="en-US" sz="2800" b="1" dirty="0" smtClean="0">
                <a:solidFill>
                  <a:schemeClr val="tx1"/>
                </a:solidFill>
              </a:rPr>
              <a:t>2</a:t>
            </a:r>
            <a:endParaRPr lang="id-ID" sz="2800" b="1" dirty="0">
              <a:solidFill>
                <a:schemeClr val="tx1"/>
              </a:solidFill>
            </a:endParaRPr>
          </a:p>
          <a:p>
            <a:pPr algn="just">
              <a:lnSpc>
                <a:spcPct val="150000"/>
              </a:lnSpc>
            </a:pPr>
            <a:r>
              <a:rPr lang="id-ID" sz="2800" b="1" dirty="0">
                <a:solidFill>
                  <a:schemeClr val="tx1"/>
                </a:solidFill>
              </a:rPr>
              <a:t>3.	V(G) = P + 1	</a:t>
            </a:r>
            <a:r>
              <a:rPr lang="en-US" sz="2800" b="1" dirty="0" smtClean="0">
                <a:solidFill>
                  <a:schemeClr val="tx1"/>
                </a:solidFill>
                <a:sym typeface="Wingdings" panose="05000000000000000000" pitchFamily="2" charset="2"/>
              </a:rPr>
              <a:t> </a:t>
            </a:r>
            <a:r>
              <a:rPr lang="en-US" sz="2800" b="1" dirty="0">
                <a:solidFill>
                  <a:schemeClr val="tx1"/>
                </a:solidFill>
                <a:sym typeface="Wingdings" panose="05000000000000000000" pitchFamily="2" charset="2"/>
              </a:rPr>
              <a:t>1</a:t>
            </a:r>
            <a:r>
              <a:rPr lang="id-ID" sz="2800" b="1" dirty="0" smtClean="0">
                <a:solidFill>
                  <a:schemeClr val="tx1"/>
                </a:solidFill>
              </a:rPr>
              <a:t> </a:t>
            </a:r>
            <a:r>
              <a:rPr lang="id-ID" sz="2800" b="1" dirty="0">
                <a:solidFill>
                  <a:schemeClr val="tx1"/>
                </a:solidFill>
              </a:rPr>
              <a:t>+ 1 = </a:t>
            </a:r>
            <a:r>
              <a:rPr lang="en-US" sz="2800" b="1" dirty="0" smtClean="0">
                <a:solidFill>
                  <a:schemeClr val="tx1"/>
                </a:solidFill>
              </a:rPr>
              <a:t>2</a:t>
            </a:r>
            <a:endParaRPr lang="id-ID" sz="2800" b="1" dirty="0">
              <a:solidFill>
                <a:schemeClr val="tx1"/>
              </a:solidFill>
            </a:endParaRPr>
          </a:p>
          <a:p>
            <a:pPr algn="just">
              <a:lnSpc>
                <a:spcPct val="150000"/>
              </a:lnSpc>
            </a:pPr>
            <a:r>
              <a:rPr lang="id-ID" sz="2800" b="1" dirty="0" smtClean="0">
                <a:solidFill>
                  <a:schemeClr val="tx1"/>
                </a:solidFill>
              </a:rPr>
              <a:t>Dimana</a:t>
            </a:r>
            <a:r>
              <a:rPr lang="en-US" sz="2800" b="1" dirty="0" smtClean="0">
                <a:solidFill>
                  <a:schemeClr val="tx1"/>
                </a:solidFill>
              </a:rPr>
              <a:t>:</a:t>
            </a:r>
          </a:p>
          <a:p>
            <a:pPr algn="just">
              <a:lnSpc>
                <a:spcPct val="150000"/>
              </a:lnSpc>
            </a:pPr>
            <a:r>
              <a:rPr lang="id-ID" sz="2800" b="1" dirty="0" smtClean="0">
                <a:solidFill>
                  <a:schemeClr val="tx1"/>
                </a:solidFill>
              </a:rPr>
              <a:t>E </a:t>
            </a:r>
            <a:r>
              <a:rPr lang="id-ID" sz="2800" b="1" dirty="0">
                <a:solidFill>
                  <a:schemeClr val="tx1"/>
                </a:solidFill>
              </a:rPr>
              <a:t>= jml busur/link</a:t>
            </a:r>
          </a:p>
          <a:p>
            <a:pPr algn="just">
              <a:lnSpc>
                <a:spcPct val="150000"/>
              </a:lnSpc>
            </a:pPr>
            <a:r>
              <a:rPr lang="id-ID" sz="2800" b="1" dirty="0">
                <a:solidFill>
                  <a:schemeClr val="tx1"/>
                </a:solidFill>
              </a:rPr>
              <a:t>N= jml simpul</a:t>
            </a:r>
          </a:p>
          <a:p>
            <a:pPr algn="just">
              <a:lnSpc>
                <a:spcPct val="150000"/>
              </a:lnSpc>
            </a:pPr>
            <a:r>
              <a:rPr lang="id-ID" sz="2800" b="1" dirty="0">
                <a:solidFill>
                  <a:schemeClr val="tx1"/>
                </a:solidFill>
              </a:rPr>
              <a:t> </a:t>
            </a:r>
          </a:p>
        </p:txBody>
      </p:sp>
    </p:spTree>
    <p:extLst>
      <p:ext uri="{BB962C8B-B14F-4D97-AF65-F5344CB8AC3E}">
        <p14:creationId xmlns:p14="http://schemas.microsoft.com/office/powerpoint/2010/main" xmlns="" val="52847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a:solidFill>
                  <a:schemeClr val="bg2">
                    <a:lumMod val="25000"/>
                  </a:schemeClr>
                </a:solidFill>
                <a:latin typeface="Arial Black" panose="020B0A04020102020204" pitchFamily="34" charset="0"/>
              </a:rPr>
              <a:t>Black Box</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3" name="Rounded Rectangle 4"/>
          <p:cNvSpPr/>
          <p:nvPr/>
        </p:nvSpPr>
        <p:spPr>
          <a:xfrm>
            <a:off x="337095" y="953037"/>
            <a:ext cx="11032708" cy="17128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id-ID" sz="2800" dirty="0">
                <a:solidFill>
                  <a:schemeClr val="tx1"/>
                </a:solidFill>
              </a:rPr>
              <a:t>Testing yg dilakukan untuk antarmuka program, </a:t>
            </a:r>
            <a:r>
              <a:rPr lang="id-ID" sz="2800" dirty="0" smtClean="0">
                <a:solidFill>
                  <a:schemeClr val="tx1"/>
                </a:solidFill>
              </a:rPr>
              <a:t>testing</a:t>
            </a:r>
            <a:r>
              <a:rPr lang="en-US" sz="2800" dirty="0" smtClean="0">
                <a:solidFill>
                  <a:schemeClr val="tx1"/>
                </a:solidFill>
              </a:rPr>
              <a:t> </a:t>
            </a:r>
            <a:r>
              <a:rPr lang="id-ID" sz="2800" dirty="0" smtClean="0">
                <a:solidFill>
                  <a:schemeClr val="tx1"/>
                </a:solidFill>
              </a:rPr>
              <a:t>ini </a:t>
            </a:r>
            <a:r>
              <a:rPr lang="id-ID" sz="2800" dirty="0">
                <a:solidFill>
                  <a:schemeClr val="tx1"/>
                </a:solidFill>
              </a:rPr>
              <a:t>untuk memperlihatkan bahwa fungsi-fungsi </a:t>
            </a:r>
            <a:r>
              <a:rPr lang="id-ID" sz="2800" dirty="0" smtClean="0">
                <a:solidFill>
                  <a:schemeClr val="tx1"/>
                </a:solidFill>
              </a:rPr>
              <a:t>bekerja</a:t>
            </a:r>
            <a:r>
              <a:rPr lang="en-US" sz="2800" dirty="0" smtClean="0">
                <a:solidFill>
                  <a:schemeClr val="tx1"/>
                </a:solidFill>
              </a:rPr>
              <a:t> </a:t>
            </a:r>
            <a:r>
              <a:rPr lang="id-ID" sz="2800" dirty="0" smtClean="0">
                <a:solidFill>
                  <a:schemeClr val="tx1"/>
                </a:solidFill>
              </a:rPr>
              <a:t>dgn </a:t>
            </a:r>
            <a:r>
              <a:rPr lang="id-ID" sz="2800" dirty="0">
                <a:solidFill>
                  <a:schemeClr val="tx1"/>
                </a:solidFill>
              </a:rPr>
              <a:t>baik, dalam arti masukan yg diterima dgn </a:t>
            </a:r>
            <a:r>
              <a:rPr lang="id-ID" sz="2800" dirty="0" smtClean="0">
                <a:solidFill>
                  <a:schemeClr val="tx1"/>
                </a:solidFill>
              </a:rPr>
              <a:t>benar</a:t>
            </a:r>
            <a:r>
              <a:rPr lang="en-US" sz="2800" dirty="0" smtClean="0">
                <a:solidFill>
                  <a:schemeClr val="tx1"/>
                </a:solidFill>
              </a:rPr>
              <a:t> </a:t>
            </a:r>
            <a:r>
              <a:rPr lang="id-ID" sz="2800" dirty="0" smtClean="0">
                <a:solidFill>
                  <a:schemeClr val="tx1"/>
                </a:solidFill>
              </a:rPr>
              <a:t>dan </a:t>
            </a:r>
            <a:r>
              <a:rPr lang="id-ID" sz="2800" dirty="0">
                <a:solidFill>
                  <a:schemeClr val="tx1"/>
                </a:solidFill>
              </a:rPr>
              <a:t>keluaran yg dihasilkan benar-benar tepat, </a:t>
            </a:r>
            <a:r>
              <a:rPr lang="id-ID" sz="2800" dirty="0" smtClean="0">
                <a:solidFill>
                  <a:schemeClr val="tx1"/>
                </a:solidFill>
              </a:rPr>
              <a:t>integrase</a:t>
            </a:r>
            <a:r>
              <a:rPr lang="en-US" sz="2800" dirty="0" smtClean="0">
                <a:solidFill>
                  <a:schemeClr val="tx1"/>
                </a:solidFill>
              </a:rPr>
              <a:t> </a:t>
            </a:r>
            <a:r>
              <a:rPr lang="id-ID" sz="2800" dirty="0" smtClean="0">
                <a:solidFill>
                  <a:schemeClr val="tx1"/>
                </a:solidFill>
              </a:rPr>
              <a:t>dari </a:t>
            </a:r>
            <a:r>
              <a:rPr lang="id-ID" sz="2800" dirty="0">
                <a:solidFill>
                  <a:schemeClr val="tx1"/>
                </a:solidFill>
              </a:rPr>
              <a:t>eksternal data berjalan dgn baik</a:t>
            </a:r>
          </a:p>
        </p:txBody>
      </p:sp>
      <p:pic>
        <p:nvPicPr>
          <p:cNvPr id="3" name="Picture 2"/>
          <p:cNvPicPr>
            <a:picLocks noChangeAspect="1"/>
          </p:cNvPicPr>
          <p:nvPr/>
        </p:nvPicPr>
        <p:blipFill>
          <a:blip r:embed="rId2"/>
          <a:stretch>
            <a:fillRect/>
          </a:stretch>
        </p:blipFill>
        <p:spPr>
          <a:xfrm>
            <a:off x="619055" y="2936384"/>
            <a:ext cx="10868025" cy="3829050"/>
          </a:xfrm>
          <a:prstGeom prst="rect">
            <a:avLst/>
          </a:prstGeom>
        </p:spPr>
      </p:pic>
    </p:spTree>
    <p:extLst>
      <p:ext uri="{BB962C8B-B14F-4D97-AF65-F5344CB8AC3E}">
        <p14:creationId xmlns:p14="http://schemas.microsoft.com/office/powerpoint/2010/main" xmlns="" val="3463521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fontScale="90000"/>
          </a:bodyPr>
          <a:lstStyle/>
          <a:p>
            <a:pPr algn="ctr"/>
            <a:r>
              <a:rPr lang="en-US" sz="3200" b="1" dirty="0" err="1" smtClean="0">
                <a:solidFill>
                  <a:schemeClr val="bg2">
                    <a:lumMod val="25000"/>
                  </a:schemeClr>
                </a:solidFill>
                <a:latin typeface="Arial Black" panose="020B0A04020102020204" pitchFamily="34" charset="0"/>
              </a:rPr>
              <a:t>Contoh</a:t>
            </a:r>
            <a:r>
              <a:rPr lang="en-US" sz="3200" b="1" dirty="0" smtClean="0">
                <a:solidFill>
                  <a:schemeClr val="bg2">
                    <a:lumMod val="25000"/>
                  </a:schemeClr>
                </a:solidFill>
                <a:latin typeface="Arial Black" panose="020B0A04020102020204" pitchFamily="34" charset="0"/>
              </a:rPr>
              <a:t> </a:t>
            </a:r>
            <a:r>
              <a:rPr lang="en-US" sz="3200" b="1" dirty="0">
                <a:solidFill>
                  <a:schemeClr val="bg2">
                    <a:lumMod val="25000"/>
                  </a:schemeClr>
                </a:solidFill>
                <a:latin typeface="Arial Black" panose="020B0A04020102020204" pitchFamily="34" charset="0"/>
              </a:rPr>
              <a:t>4</a:t>
            </a:r>
            <a:r>
              <a:rPr lang="en-US" sz="3200" b="1" dirty="0" smtClean="0">
                <a:solidFill>
                  <a:schemeClr val="bg2">
                    <a:lumMod val="25000"/>
                  </a:schemeClr>
                </a:solidFill>
                <a:latin typeface="Arial Black" panose="020B0A04020102020204" pitchFamily="34" charset="0"/>
              </a:rPr>
              <a:t> ( While Loop)</a:t>
            </a:r>
            <a:br>
              <a:rPr lang="en-US" sz="3200" b="1" dirty="0" smtClean="0">
                <a:solidFill>
                  <a:schemeClr val="bg2">
                    <a:lumMod val="25000"/>
                  </a:schemeClr>
                </a:solidFill>
                <a:latin typeface="Arial Black" panose="020B0A04020102020204" pitchFamily="34" charset="0"/>
              </a:rPr>
            </a:b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aphicFrame>
        <p:nvGraphicFramePr>
          <p:cNvPr id="3" name="Table 2"/>
          <p:cNvGraphicFramePr>
            <a:graphicFrameLocks noGrp="1"/>
          </p:cNvGraphicFramePr>
          <p:nvPr/>
        </p:nvGraphicFramePr>
        <p:xfrm>
          <a:off x="985234" y="719666"/>
          <a:ext cx="9174766" cy="4480560"/>
        </p:xfrm>
        <a:graphic>
          <a:graphicData uri="http://schemas.openxmlformats.org/drawingml/2006/table">
            <a:tbl>
              <a:tblPr firstRow="1" bandRow="1">
                <a:tableStyleId>{BC89EF96-8CEA-46FF-86C4-4CE0E7609802}</a:tableStyleId>
              </a:tblPr>
              <a:tblGrid>
                <a:gridCol w="676141"/>
                <a:gridCol w="8498625"/>
              </a:tblGrid>
              <a:tr h="3878092">
                <a:tc>
                  <a:txBody>
                    <a:bodyPr/>
                    <a:lstStyle/>
                    <a:p>
                      <a:endParaRPr lang="en-US" dirty="0" smtClean="0"/>
                    </a:p>
                    <a:p>
                      <a:endParaRPr lang="en-US" dirty="0" smtClean="0"/>
                    </a:p>
                    <a:p>
                      <a:endParaRPr lang="en-US" dirty="0" smtClean="0"/>
                    </a:p>
                    <a:p>
                      <a:endParaRPr lang="en-US" dirty="0" smtClean="0"/>
                    </a:p>
                    <a:p>
                      <a:pPr algn="ctr"/>
                      <a:r>
                        <a:rPr lang="en-US" dirty="0" smtClean="0"/>
                        <a:t>1</a:t>
                      </a:r>
                    </a:p>
                    <a:p>
                      <a:pPr algn="ctr"/>
                      <a:endParaRPr lang="en-US" dirty="0" smtClean="0"/>
                    </a:p>
                    <a:p>
                      <a:pPr algn="ctr"/>
                      <a:r>
                        <a:rPr lang="en-US" dirty="0" smtClean="0"/>
                        <a:t>2</a:t>
                      </a:r>
                    </a:p>
                    <a:p>
                      <a:pPr algn="ctr"/>
                      <a:endParaRPr lang="en-US" dirty="0" smtClean="0"/>
                    </a:p>
                    <a:p>
                      <a:pPr algn="ctr"/>
                      <a:r>
                        <a:rPr lang="en-US" dirty="0" smtClean="0"/>
                        <a:t>3</a:t>
                      </a:r>
                    </a:p>
                    <a:p>
                      <a:pPr algn="ctr"/>
                      <a:endParaRPr lang="en-US" dirty="0" smtClean="0"/>
                    </a:p>
                    <a:p>
                      <a:pPr algn="ctr"/>
                      <a:r>
                        <a:rPr lang="en-US" dirty="0" smtClean="0"/>
                        <a:t>4</a:t>
                      </a:r>
                    </a:p>
                    <a:p>
                      <a:pPr algn="ctr"/>
                      <a:endParaRPr lang="en-US" dirty="0" smtClean="0"/>
                    </a:p>
                    <a:p>
                      <a:pPr algn="ctr"/>
                      <a:endParaRPr lang="en-US" dirty="0" smtClean="0"/>
                    </a:p>
                    <a:p>
                      <a:pPr algn="ctr"/>
                      <a:r>
                        <a:rPr lang="en-US" dirty="0" smtClean="0"/>
                        <a:t>5</a:t>
                      </a:r>
                      <a:endParaRPr lang="en-US" dirty="0"/>
                    </a:p>
                  </a:txBody>
                  <a:tcPr/>
                </a:tc>
                <a:tc>
                  <a:txBody>
                    <a:bodyPr/>
                    <a:lstStyle/>
                    <a:p>
                      <a:r>
                        <a:rPr lang="en-US" dirty="0" smtClean="0"/>
                        <a:t>public class </a:t>
                      </a:r>
                      <a:r>
                        <a:rPr lang="en-US" dirty="0" err="1" smtClean="0"/>
                        <a:t>nilai</a:t>
                      </a:r>
                      <a:r>
                        <a:rPr lang="en-US" dirty="0" smtClean="0"/>
                        <a:t> {</a:t>
                      </a:r>
                    </a:p>
                    <a:p>
                      <a:r>
                        <a:rPr lang="en-US" dirty="0" smtClean="0"/>
                        <a:t>    </a:t>
                      </a:r>
                    </a:p>
                    <a:p>
                      <a:r>
                        <a:rPr lang="en-US" dirty="0" smtClean="0"/>
                        <a:t>    public static void main(String[] </a:t>
                      </a:r>
                      <a:r>
                        <a:rPr lang="en-US" dirty="0" err="1" smtClean="0"/>
                        <a:t>args</a:t>
                      </a:r>
                      <a:r>
                        <a:rPr lang="en-US" dirty="0" smtClean="0"/>
                        <a:t>) {</a:t>
                      </a:r>
                    </a:p>
                    <a:p>
                      <a:r>
                        <a:rPr lang="en-US" dirty="0" smtClean="0"/>
                        <a:t>        </a:t>
                      </a:r>
                    </a:p>
                    <a:p>
                      <a:r>
                        <a:rPr lang="en-US" dirty="0" smtClean="0"/>
                        <a:t>        </a:t>
                      </a:r>
                      <a:r>
                        <a:rPr lang="en-US" dirty="0" err="1" smtClean="0"/>
                        <a:t>int</a:t>
                      </a:r>
                      <a:r>
                        <a:rPr lang="en-US" baseline="0" dirty="0" smtClean="0"/>
                        <a:t> n</a:t>
                      </a:r>
                      <a:r>
                        <a:rPr lang="en-US" dirty="0" smtClean="0"/>
                        <a:t> = 2;</a:t>
                      </a:r>
                    </a:p>
                    <a:p>
                      <a:r>
                        <a:rPr lang="en-US" dirty="0" smtClean="0"/>
                        <a:t>        </a:t>
                      </a:r>
                    </a:p>
                    <a:p>
                      <a:r>
                        <a:rPr lang="en-US" dirty="0" smtClean="0"/>
                        <a:t>        while (  n &lt;= 5 ) {</a:t>
                      </a:r>
                    </a:p>
                    <a:p>
                      <a:r>
                        <a:rPr lang="en-US" dirty="0" smtClean="0"/>
                        <a:t>            </a:t>
                      </a:r>
                    </a:p>
                    <a:p>
                      <a:r>
                        <a:rPr lang="en-US" dirty="0" smtClean="0"/>
                        <a:t>            </a:t>
                      </a:r>
                      <a:r>
                        <a:rPr lang="en-US" dirty="0" err="1" smtClean="0"/>
                        <a:t>System.out.println</a:t>
                      </a:r>
                      <a:r>
                        <a:rPr lang="en-US" dirty="0" smtClean="0"/>
                        <a:t>(" </a:t>
                      </a:r>
                      <a:r>
                        <a:rPr lang="en-US" dirty="0" err="1" smtClean="0"/>
                        <a:t>Selamat</a:t>
                      </a:r>
                      <a:r>
                        <a:rPr lang="en-US" baseline="0" dirty="0" smtClean="0"/>
                        <a:t> </a:t>
                      </a:r>
                      <a:r>
                        <a:rPr lang="en-US" baseline="0" dirty="0" err="1" smtClean="0"/>
                        <a:t>Datang</a:t>
                      </a:r>
                      <a:r>
                        <a:rPr lang="en-US" dirty="0" smtClean="0"/>
                        <a:t> ");</a:t>
                      </a:r>
                    </a:p>
                    <a:p>
                      <a:r>
                        <a:rPr lang="en-US" dirty="0" smtClean="0"/>
                        <a:t>        </a:t>
                      </a:r>
                    </a:p>
                    <a:p>
                      <a:r>
                        <a:rPr lang="en-US" dirty="0" smtClean="0"/>
                        <a:t>        n++;</a:t>
                      </a:r>
                    </a:p>
                    <a:p>
                      <a:r>
                        <a:rPr lang="en-US" dirty="0" smtClean="0"/>
                        <a:t>      } //</a:t>
                      </a:r>
                      <a:r>
                        <a:rPr lang="en-US" dirty="0" err="1" smtClean="0"/>
                        <a:t>endwhile</a:t>
                      </a:r>
                      <a:endParaRPr lang="en-US" dirty="0" smtClean="0"/>
                    </a:p>
                    <a:p>
                      <a:r>
                        <a:rPr lang="en-US" dirty="0" smtClean="0"/>
                        <a:t>        </a:t>
                      </a:r>
                    </a:p>
                    <a:p>
                      <a:r>
                        <a:rPr lang="en-US" dirty="0" smtClean="0"/>
                        <a:t>  }</a:t>
                      </a:r>
                    </a:p>
                    <a:p>
                      <a:r>
                        <a:rPr lang="en-US" dirty="0" smtClean="0"/>
                        <a:t>    </a:t>
                      </a:r>
                    </a:p>
                    <a:p>
                      <a:r>
                        <a:rPr lang="en-US" dirty="0" smtClean="0"/>
                        <a:t>}//</a:t>
                      </a:r>
                      <a:r>
                        <a:rPr lang="en-US" dirty="0" err="1" smtClean="0"/>
                        <a:t>endprogram</a:t>
                      </a:r>
                      <a:endParaRPr lang="en-US" dirty="0"/>
                    </a:p>
                  </a:txBody>
                  <a:tcPr/>
                </a:tc>
              </a:tr>
            </a:tbl>
          </a:graphicData>
        </a:graphic>
      </p:graphicFrame>
    </p:spTree>
    <p:extLst>
      <p:ext uri="{BB962C8B-B14F-4D97-AF65-F5344CB8AC3E}">
        <p14:creationId xmlns:p14="http://schemas.microsoft.com/office/powerpoint/2010/main" xmlns="" val="3290601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Flow Diagram </a:t>
            </a:r>
            <a:r>
              <a:rPr lang="en-US" sz="3200" b="1" dirty="0" err="1" smtClean="0">
                <a:solidFill>
                  <a:schemeClr val="bg2">
                    <a:lumMod val="25000"/>
                  </a:schemeClr>
                </a:solidFill>
                <a:latin typeface="Arial Black" panose="020B0A04020102020204" pitchFamily="34" charset="0"/>
              </a:rPr>
              <a:t>nya</a:t>
            </a:r>
            <a:r>
              <a:rPr lang="en-US" sz="3200" b="1" dirty="0" smtClean="0">
                <a:solidFill>
                  <a:schemeClr val="bg2">
                    <a:lumMod val="25000"/>
                  </a:schemeClr>
                </a:solidFill>
                <a:latin typeface="Arial Black" panose="020B0A04020102020204" pitchFamily="34" charset="0"/>
              </a:rPr>
              <a:t>.</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10636" y="1163659"/>
            <a:ext cx="3578381" cy="4222763"/>
          </a:xfrm>
          <a:prstGeom prst="rect">
            <a:avLst/>
          </a:prstGeom>
        </p:spPr>
      </p:pic>
    </p:spTree>
    <p:extLst>
      <p:ext uri="{BB962C8B-B14F-4D97-AF65-F5344CB8AC3E}">
        <p14:creationId xmlns:p14="http://schemas.microsoft.com/office/powerpoint/2010/main" xmlns="" val="2584779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Independent Path</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23246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	</a:t>
            </a:r>
            <a:r>
              <a:rPr lang="en-US" sz="2800" b="1" dirty="0" err="1" smtClean="0">
                <a:solidFill>
                  <a:schemeClr val="tx1"/>
                </a:solidFill>
              </a:rPr>
              <a:t>Jalur</a:t>
            </a:r>
            <a:r>
              <a:rPr lang="en-US" sz="2800" b="1" dirty="0" smtClean="0">
                <a:solidFill>
                  <a:schemeClr val="tx1"/>
                </a:solidFill>
              </a:rPr>
              <a:t> Independent Path</a:t>
            </a:r>
            <a:endParaRPr lang="id-ID" sz="2800" b="1" dirty="0">
              <a:solidFill>
                <a:schemeClr val="tx1"/>
              </a:solidFill>
            </a:endParaRPr>
          </a:p>
          <a:p>
            <a:pPr algn="just">
              <a:lnSpc>
                <a:spcPct val="150000"/>
              </a:lnSpc>
            </a:pPr>
            <a:r>
              <a:rPr lang="en-US" sz="2800" b="1" dirty="0">
                <a:solidFill>
                  <a:schemeClr val="tx1"/>
                </a:solidFill>
              </a:rPr>
              <a:t>Path </a:t>
            </a:r>
            <a:r>
              <a:rPr lang="en-US" sz="2800" b="1" dirty="0" smtClean="0">
                <a:solidFill>
                  <a:schemeClr val="tx1"/>
                </a:solidFill>
              </a:rPr>
              <a:t>1</a:t>
            </a:r>
            <a:r>
              <a:rPr lang="en-US" sz="2800" dirty="0" smtClean="0">
                <a:solidFill>
                  <a:schemeClr val="tx1"/>
                </a:solidFill>
              </a:rPr>
              <a:t> </a:t>
            </a:r>
            <a:r>
              <a:rPr lang="en-US" sz="2800" dirty="0">
                <a:solidFill>
                  <a:schemeClr val="tx1"/>
                </a:solidFill>
              </a:rPr>
              <a:t>: 1, </a:t>
            </a:r>
            <a:r>
              <a:rPr lang="en-US" sz="2800" dirty="0" smtClean="0">
                <a:solidFill>
                  <a:schemeClr val="tx1"/>
                </a:solidFill>
              </a:rPr>
              <a:t>2, 5</a:t>
            </a:r>
            <a:endParaRPr lang="id-ID" sz="2800" dirty="0">
              <a:solidFill>
                <a:schemeClr val="tx1"/>
              </a:solidFill>
            </a:endParaRPr>
          </a:p>
          <a:p>
            <a:pPr algn="just">
              <a:lnSpc>
                <a:spcPct val="150000"/>
              </a:lnSpc>
            </a:pPr>
            <a:r>
              <a:rPr lang="en-US" sz="2800" b="1" dirty="0" smtClean="0">
                <a:solidFill>
                  <a:schemeClr val="tx1"/>
                </a:solidFill>
              </a:rPr>
              <a:t>Path 2 </a:t>
            </a:r>
            <a:r>
              <a:rPr lang="en-US" sz="2800" dirty="0" smtClean="0">
                <a:solidFill>
                  <a:schemeClr val="tx1"/>
                </a:solidFill>
              </a:rPr>
              <a:t>: 1, 2, 3, 4, 2,  5</a:t>
            </a:r>
          </a:p>
        </p:txBody>
      </p:sp>
    </p:spTree>
    <p:extLst>
      <p:ext uri="{BB962C8B-B14F-4D97-AF65-F5344CB8AC3E}">
        <p14:creationId xmlns:p14="http://schemas.microsoft.com/office/powerpoint/2010/main" xmlns="" val="2902994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5467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Menentukan jalur independen menggunakan metrik Kompleksitas Siklomatis :</a:t>
            </a:r>
          </a:p>
          <a:p>
            <a:pPr algn="just">
              <a:lnSpc>
                <a:spcPct val="150000"/>
              </a:lnSpc>
            </a:pPr>
            <a:r>
              <a:rPr lang="id-ID" sz="2800" b="1" dirty="0">
                <a:solidFill>
                  <a:schemeClr val="tx1"/>
                </a:solidFill>
              </a:rPr>
              <a:t>1.	V(G) = jumlah region  </a:t>
            </a:r>
            <a:r>
              <a:rPr lang="en-US" sz="2800" b="1" dirty="0" smtClean="0">
                <a:solidFill>
                  <a:schemeClr val="tx1"/>
                </a:solidFill>
                <a:sym typeface="Wingdings" panose="05000000000000000000" pitchFamily="2" charset="2"/>
              </a:rPr>
              <a:t> </a:t>
            </a:r>
            <a:r>
              <a:rPr lang="en-US" sz="2800" b="1" dirty="0">
                <a:solidFill>
                  <a:schemeClr val="tx1"/>
                </a:solidFill>
                <a:sym typeface="Wingdings" panose="05000000000000000000" pitchFamily="2" charset="2"/>
              </a:rPr>
              <a:t>2</a:t>
            </a:r>
            <a:endParaRPr lang="id-ID" sz="2800" b="1" dirty="0">
              <a:solidFill>
                <a:schemeClr val="tx1"/>
              </a:solidFill>
            </a:endParaRPr>
          </a:p>
          <a:p>
            <a:pPr algn="just">
              <a:lnSpc>
                <a:spcPct val="150000"/>
              </a:lnSpc>
            </a:pPr>
            <a:r>
              <a:rPr lang="id-ID" sz="2800" b="1" dirty="0">
                <a:solidFill>
                  <a:schemeClr val="tx1"/>
                </a:solidFill>
              </a:rPr>
              <a:t>2.	V(G) = E – N + 2	</a:t>
            </a:r>
            <a:r>
              <a:rPr lang="en-US" sz="2800" b="1" dirty="0" smtClean="0">
                <a:solidFill>
                  <a:schemeClr val="tx1"/>
                </a:solidFill>
                <a:sym typeface="Wingdings" panose="05000000000000000000" pitchFamily="2" charset="2"/>
              </a:rPr>
              <a:t> </a:t>
            </a:r>
            <a:r>
              <a:rPr lang="id-ID" sz="2800" b="1" dirty="0" smtClean="0">
                <a:solidFill>
                  <a:schemeClr val="tx1"/>
                </a:solidFill>
              </a:rPr>
              <a:t>(</a:t>
            </a:r>
            <a:r>
              <a:rPr lang="en-US" sz="2800" b="1" dirty="0" smtClean="0">
                <a:solidFill>
                  <a:schemeClr val="tx1"/>
                </a:solidFill>
              </a:rPr>
              <a:t> </a:t>
            </a:r>
            <a:r>
              <a:rPr lang="en-US" sz="2800" b="1" dirty="0">
                <a:solidFill>
                  <a:schemeClr val="tx1"/>
                </a:solidFill>
              </a:rPr>
              <a:t>5</a:t>
            </a:r>
            <a:r>
              <a:rPr lang="en-US" sz="2800" b="1" dirty="0" smtClean="0">
                <a:solidFill>
                  <a:schemeClr val="tx1"/>
                </a:solidFill>
              </a:rPr>
              <a:t> </a:t>
            </a:r>
            <a:r>
              <a:rPr lang="id-ID" sz="2800" b="1" dirty="0" smtClean="0">
                <a:solidFill>
                  <a:schemeClr val="tx1"/>
                </a:solidFill>
              </a:rPr>
              <a:t>–</a:t>
            </a:r>
            <a:r>
              <a:rPr lang="en-US" sz="2800" b="1" dirty="0" smtClean="0">
                <a:solidFill>
                  <a:schemeClr val="tx1"/>
                </a:solidFill>
              </a:rPr>
              <a:t> </a:t>
            </a:r>
            <a:r>
              <a:rPr lang="en-US" sz="2800" b="1" dirty="0">
                <a:solidFill>
                  <a:schemeClr val="tx1"/>
                </a:solidFill>
              </a:rPr>
              <a:t>5</a:t>
            </a:r>
            <a:r>
              <a:rPr lang="en-US" sz="2800" b="1" dirty="0" smtClean="0">
                <a:solidFill>
                  <a:schemeClr val="tx1"/>
                </a:solidFill>
              </a:rPr>
              <a:t> </a:t>
            </a:r>
            <a:r>
              <a:rPr lang="id-ID" sz="2800" b="1" dirty="0" smtClean="0">
                <a:solidFill>
                  <a:schemeClr val="tx1"/>
                </a:solidFill>
              </a:rPr>
              <a:t>) </a:t>
            </a:r>
            <a:r>
              <a:rPr lang="id-ID" sz="2800" b="1" dirty="0">
                <a:solidFill>
                  <a:schemeClr val="tx1"/>
                </a:solidFill>
              </a:rPr>
              <a:t>+ 2 = </a:t>
            </a:r>
            <a:r>
              <a:rPr lang="en-US" sz="2800" b="1" dirty="0" smtClean="0">
                <a:solidFill>
                  <a:schemeClr val="tx1"/>
                </a:solidFill>
              </a:rPr>
              <a:t>2</a:t>
            </a:r>
            <a:endParaRPr lang="id-ID" sz="2800" b="1" dirty="0">
              <a:solidFill>
                <a:schemeClr val="tx1"/>
              </a:solidFill>
            </a:endParaRPr>
          </a:p>
          <a:p>
            <a:pPr algn="just">
              <a:lnSpc>
                <a:spcPct val="150000"/>
              </a:lnSpc>
            </a:pPr>
            <a:r>
              <a:rPr lang="id-ID" sz="2800" b="1" dirty="0">
                <a:solidFill>
                  <a:schemeClr val="tx1"/>
                </a:solidFill>
              </a:rPr>
              <a:t>3.	V(G) = P + 1	</a:t>
            </a:r>
            <a:r>
              <a:rPr lang="en-US" sz="2800" b="1" dirty="0" smtClean="0">
                <a:solidFill>
                  <a:schemeClr val="tx1"/>
                </a:solidFill>
                <a:sym typeface="Wingdings" panose="05000000000000000000" pitchFamily="2" charset="2"/>
              </a:rPr>
              <a:t> </a:t>
            </a:r>
            <a:r>
              <a:rPr lang="en-US" sz="2800" b="1" dirty="0">
                <a:solidFill>
                  <a:schemeClr val="tx1"/>
                </a:solidFill>
                <a:sym typeface="Wingdings" panose="05000000000000000000" pitchFamily="2" charset="2"/>
              </a:rPr>
              <a:t>1</a:t>
            </a:r>
            <a:r>
              <a:rPr lang="id-ID" sz="2800" b="1" dirty="0" smtClean="0">
                <a:solidFill>
                  <a:schemeClr val="tx1"/>
                </a:solidFill>
              </a:rPr>
              <a:t> </a:t>
            </a:r>
            <a:r>
              <a:rPr lang="id-ID" sz="2800" b="1" dirty="0">
                <a:solidFill>
                  <a:schemeClr val="tx1"/>
                </a:solidFill>
              </a:rPr>
              <a:t>+ 1 = </a:t>
            </a:r>
            <a:r>
              <a:rPr lang="en-US" sz="2800" b="1" dirty="0" smtClean="0">
                <a:solidFill>
                  <a:schemeClr val="tx1"/>
                </a:solidFill>
              </a:rPr>
              <a:t>2</a:t>
            </a:r>
            <a:endParaRPr lang="id-ID" sz="2800" b="1" dirty="0">
              <a:solidFill>
                <a:schemeClr val="tx1"/>
              </a:solidFill>
            </a:endParaRPr>
          </a:p>
          <a:p>
            <a:pPr algn="just">
              <a:lnSpc>
                <a:spcPct val="150000"/>
              </a:lnSpc>
            </a:pPr>
            <a:r>
              <a:rPr lang="id-ID" sz="2800" b="1" dirty="0" smtClean="0">
                <a:solidFill>
                  <a:schemeClr val="tx1"/>
                </a:solidFill>
              </a:rPr>
              <a:t>Dimana</a:t>
            </a:r>
            <a:r>
              <a:rPr lang="en-US" sz="2800" b="1" dirty="0" smtClean="0">
                <a:solidFill>
                  <a:schemeClr val="tx1"/>
                </a:solidFill>
              </a:rPr>
              <a:t>:</a:t>
            </a:r>
          </a:p>
          <a:p>
            <a:pPr algn="just">
              <a:lnSpc>
                <a:spcPct val="150000"/>
              </a:lnSpc>
            </a:pPr>
            <a:r>
              <a:rPr lang="id-ID" sz="2800" b="1" dirty="0" smtClean="0">
                <a:solidFill>
                  <a:schemeClr val="tx1"/>
                </a:solidFill>
              </a:rPr>
              <a:t>E </a:t>
            </a:r>
            <a:r>
              <a:rPr lang="id-ID" sz="2800" b="1" dirty="0">
                <a:solidFill>
                  <a:schemeClr val="tx1"/>
                </a:solidFill>
              </a:rPr>
              <a:t>= jml busur/link</a:t>
            </a:r>
          </a:p>
          <a:p>
            <a:pPr algn="just">
              <a:lnSpc>
                <a:spcPct val="150000"/>
              </a:lnSpc>
            </a:pPr>
            <a:r>
              <a:rPr lang="id-ID" sz="2800" b="1" dirty="0">
                <a:solidFill>
                  <a:schemeClr val="tx1"/>
                </a:solidFill>
              </a:rPr>
              <a:t>N= jml simpul</a:t>
            </a:r>
          </a:p>
          <a:p>
            <a:pPr algn="just">
              <a:lnSpc>
                <a:spcPct val="150000"/>
              </a:lnSpc>
            </a:pPr>
            <a:r>
              <a:rPr lang="id-ID" sz="2800" b="1" dirty="0">
                <a:solidFill>
                  <a:schemeClr val="tx1"/>
                </a:solidFill>
              </a:rPr>
              <a:t> </a:t>
            </a:r>
          </a:p>
        </p:txBody>
      </p:sp>
    </p:spTree>
    <p:extLst>
      <p:ext uri="{BB962C8B-B14F-4D97-AF65-F5344CB8AC3E}">
        <p14:creationId xmlns:p14="http://schemas.microsoft.com/office/powerpoint/2010/main" xmlns="" val="603602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fontScale="90000"/>
          </a:bodyPr>
          <a:lstStyle/>
          <a:p>
            <a:pPr algn="ctr"/>
            <a:r>
              <a:rPr lang="en-US" sz="3200" b="1" dirty="0" err="1" smtClean="0">
                <a:solidFill>
                  <a:schemeClr val="bg2">
                    <a:lumMod val="25000"/>
                  </a:schemeClr>
                </a:solidFill>
                <a:latin typeface="Arial Black" panose="020B0A04020102020204" pitchFamily="34" charset="0"/>
              </a:rPr>
              <a:t>Contoh</a:t>
            </a:r>
            <a:r>
              <a:rPr lang="en-US" sz="3200" b="1" dirty="0" smtClean="0">
                <a:solidFill>
                  <a:schemeClr val="bg2">
                    <a:lumMod val="25000"/>
                  </a:schemeClr>
                </a:solidFill>
                <a:latin typeface="Arial Black" panose="020B0A04020102020204" pitchFamily="34" charset="0"/>
              </a:rPr>
              <a:t> </a:t>
            </a:r>
            <a:r>
              <a:rPr lang="en-US" sz="3200" b="1" dirty="0">
                <a:solidFill>
                  <a:schemeClr val="bg2">
                    <a:lumMod val="25000"/>
                  </a:schemeClr>
                </a:solidFill>
                <a:latin typeface="Arial Black" panose="020B0A04020102020204" pitchFamily="34" charset="0"/>
              </a:rPr>
              <a:t>5</a:t>
            </a:r>
            <a:r>
              <a:rPr lang="en-US" sz="3200" b="1" dirty="0" smtClean="0">
                <a:solidFill>
                  <a:schemeClr val="bg2">
                    <a:lumMod val="25000"/>
                  </a:schemeClr>
                </a:solidFill>
                <a:latin typeface="Arial Black" panose="020B0A04020102020204" pitchFamily="34" charset="0"/>
              </a:rPr>
              <a:t> ( While </a:t>
            </a:r>
            <a:r>
              <a:rPr lang="en-US" sz="3200" b="1" dirty="0" err="1" smtClean="0">
                <a:solidFill>
                  <a:schemeClr val="bg2">
                    <a:lumMod val="25000"/>
                  </a:schemeClr>
                </a:solidFill>
                <a:latin typeface="Arial Black" panose="020B0A04020102020204" pitchFamily="34" charset="0"/>
              </a:rPr>
              <a:t>Bersarang</a:t>
            </a:r>
            <a:r>
              <a:rPr lang="en-US" sz="3200" b="1" dirty="0" smtClean="0">
                <a:solidFill>
                  <a:schemeClr val="bg2">
                    <a:lumMod val="25000"/>
                  </a:schemeClr>
                </a:solidFill>
                <a:latin typeface="Arial Black" panose="020B0A04020102020204" pitchFamily="34" charset="0"/>
              </a:rPr>
              <a:t>)</a:t>
            </a:r>
            <a:br>
              <a:rPr lang="en-US" sz="3200" b="1" dirty="0" smtClean="0">
                <a:solidFill>
                  <a:schemeClr val="bg2">
                    <a:lumMod val="25000"/>
                  </a:schemeClr>
                </a:solidFill>
                <a:latin typeface="Arial Black" panose="020B0A04020102020204" pitchFamily="34" charset="0"/>
              </a:rPr>
            </a:b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aphicFrame>
        <p:nvGraphicFramePr>
          <p:cNvPr id="3" name="Table 2"/>
          <p:cNvGraphicFramePr>
            <a:graphicFrameLocks noGrp="1"/>
          </p:cNvGraphicFramePr>
          <p:nvPr>
            <p:extLst>
              <p:ext uri="{D42A27DB-BD31-4B8C-83A1-F6EECF244321}">
                <p14:modId xmlns:p14="http://schemas.microsoft.com/office/powerpoint/2010/main" xmlns="" val="4288883836"/>
              </p:ext>
            </p:extLst>
          </p:nvPr>
        </p:nvGraphicFramePr>
        <p:xfrm>
          <a:off x="985234" y="719666"/>
          <a:ext cx="9174766" cy="5029200"/>
        </p:xfrm>
        <a:graphic>
          <a:graphicData uri="http://schemas.openxmlformats.org/drawingml/2006/table">
            <a:tbl>
              <a:tblPr firstRow="1" bandRow="1">
                <a:tableStyleId>{BC89EF96-8CEA-46FF-86C4-4CE0E7609802}</a:tableStyleId>
              </a:tblPr>
              <a:tblGrid>
                <a:gridCol w="676141"/>
                <a:gridCol w="8498625"/>
              </a:tblGrid>
              <a:tr h="3878092">
                <a:tc>
                  <a:txBody>
                    <a:bodyPr/>
                    <a:lstStyle/>
                    <a:p>
                      <a:endParaRPr lang="en-US" dirty="0" smtClean="0"/>
                    </a:p>
                    <a:p>
                      <a:endParaRPr lang="en-US" dirty="0" smtClean="0"/>
                    </a:p>
                    <a:p>
                      <a:endParaRPr lang="en-US" dirty="0" smtClean="0"/>
                    </a:p>
                    <a:p>
                      <a:endParaRPr lang="en-US" dirty="0" smtClean="0"/>
                    </a:p>
                    <a:p>
                      <a:pPr algn="ctr"/>
                      <a:r>
                        <a:rPr lang="en-US" dirty="0" smtClean="0"/>
                        <a:t>1</a:t>
                      </a:r>
                    </a:p>
                    <a:p>
                      <a:pPr algn="ctr"/>
                      <a:r>
                        <a:rPr lang="en-US" dirty="0" smtClean="0"/>
                        <a:t>2</a:t>
                      </a:r>
                    </a:p>
                    <a:p>
                      <a:pPr algn="ctr"/>
                      <a:r>
                        <a:rPr lang="en-US" dirty="0" smtClean="0"/>
                        <a:t>3</a:t>
                      </a:r>
                    </a:p>
                    <a:p>
                      <a:pPr algn="ctr"/>
                      <a:r>
                        <a:rPr lang="en-US" dirty="0" smtClean="0"/>
                        <a:t>4</a:t>
                      </a:r>
                    </a:p>
                    <a:p>
                      <a:pPr algn="ctr"/>
                      <a:r>
                        <a:rPr lang="en-US" dirty="0" smtClean="0"/>
                        <a:t>5</a:t>
                      </a:r>
                    </a:p>
                    <a:p>
                      <a:pPr algn="ctr"/>
                      <a:r>
                        <a:rPr lang="en-US" dirty="0" smtClean="0"/>
                        <a:t>6</a:t>
                      </a:r>
                    </a:p>
                    <a:p>
                      <a:pPr algn="ctr"/>
                      <a:endParaRPr lang="en-US" dirty="0" smtClean="0"/>
                    </a:p>
                    <a:p>
                      <a:pPr algn="ctr"/>
                      <a:r>
                        <a:rPr lang="en-US" dirty="0" smtClean="0"/>
                        <a:t>7</a:t>
                      </a:r>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8</a:t>
                      </a:r>
                      <a:endParaRPr lang="en-US" dirty="0"/>
                    </a:p>
                  </a:txBody>
                  <a:tcPr/>
                </a:tc>
                <a:tc>
                  <a:txBody>
                    <a:bodyPr/>
                    <a:lstStyle/>
                    <a:p>
                      <a:r>
                        <a:rPr lang="en-US" dirty="0" smtClean="0"/>
                        <a:t>public class </a:t>
                      </a:r>
                      <a:r>
                        <a:rPr lang="en-US" dirty="0" err="1" smtClean="0"/>
                        <a:t>nilai</a:t>
                      </a:r>
                      <a:r>
                        <a:rPr lang="en-US" dirty="0" smtClean="0"/>
                        <a:t> {</a:t>
                      </a:r>
                    </a:p>
                    <a:p>
                      <a:r>
                        <a:rPr lang="en-US" dirty="0" smtClean="0"/>
                        <a:t>    </a:t>
                      </a:r>
                    </a:p>
                    <a:p>
                      <a:r>
                        <a:rPr lang="en-US" dirty="0" smtClean="0"/>
                        <a:t>    public static void main(String[] </a:t>
                      </a:r>
                      <a:r>
                        <a:rPr lang="en-US" dirty="0" err="1" smtClean="0"/>
                        <a:t>args</a:t>
                      </a:r>
                      <a:r>
                        <a:rPr lang="en-US" dirty="0" smtClean="0"/>
                        <a:t>) {</a:t>
                      </a:r>
                    </a:p>
                    <a:p>
                      <a:r>
                        <a:rPr lang="en-US" dirty="0" smtClean="0"/>
                        <a:t>        </a:t>
                      </a:r>
                    </a:p>
                    <a:p>
                      <a:r>
                        <a:rPr lang="en-US" dirty="0" err="1" smtClean="0"/>
                        <a:t>int</a:t>
                      </a:r>
                      <a:r>
                        <a:rPr lang="en-US" dirty="0" smtClean="0"/>
                        <a:t> </a:t>
                      </a:r>
                      <a:r>
                        <a:rPr lang="en-US" dirty="0" err="1" smtClean="0"/>
                        <a:t>i</a:t>
                      </a:r>
                      <a:r>
                        <a:rPr lang="en-US" dirty="0" smtClean="0"/>
                        <a:t> = 1;</a:t>
                      </a:r>
                    </a:p>
                    <a:p>
                      <a:r>
                        <a:rPr lang="en-US" dirty="0" smtClean="0"/>
                        <a:t>        while (</a:t>
                      </a:r>
                      <a:r>
                        <a:rPr lang="en-US" dirty="0" err="1" smtClean="0"/>
                        <a:t>i</a:t>
                      </a:r>
                      <a:r>
                        <a:rPr lang="en-US" dirty="0" smtClean="0"/>
                        <a:t> &lt;= 10) {</a:t>
                      </a:r>
                    </a:p>
                    <a:p>
                      <a:r>
                        <a:rPr lang="en-US" dirty="0" smtClean="0"/>
                        <a:t>            </a:t>
                      </a:r>
                      <a:r>
                        <a:rPr lang="en-US" dirty="0" err="1" smtClean="0"/>
                        <a:t>int</a:t>
                      </a:r>
                      <a:r>
                        <a:rPr lang="en-US" dirty="0" smtClean="0"/>
                        <a:t> j = 1;</a:t>
                      </a:r>
                    </a:p>
                    <a:p>
                      <a:r>
                        <a:rPr lang="en-US" dirty="0" smtClean="0"/>
                        <a:t>            while ( j &lt; </a:t>
                      </a:r>
                      <a:r>
                        <a:rPr lang="en-US" dirty="0" err="1" smtClean="0"/>
                        <a:t>i</a:t>
                      </a:r>
                      <a:r>
                        <a:rPr lang="en-US" dirty="0" smtClean="0"/>
                        <a:t>) { </a:t>
                      </a:r>
                    </a:p>
                    <a:p>
                      <a:r>
                        <a:rPr lang="en-US" dirty="0" smtClean="0"/>
                        <a:t>                </a:t>
                      </a:r>
                      <a:r>
                        <a:rPr lang="en-US" dirty="0" err="1" smtClean="0"/>
                        <a:t>System.out.print</a:t>
                      </a:r>
                      <a:r>
                        <a:rPr lang="en-US" dirty="0" smtClean="0"/>
                        <a:t>(""+j);</a:t>
                      </a:r>
                    </a:p>
                    <a:p>
                      <a:r>
                        <a:rPr lang="en-US" dirty="0" smtClean="0"/>
                        <a:t>                </a:t>
                      </a:r>
                      <a:r>
                        <a:rPr lang="en-US" dirty="0" err="1" smtClean="0"/>
                        <a:t>j++</a:t>
                      </a:r>
                      <a:r>
                        <a:rPr lang="en-US" dirty="0" smtClean="0"/>
                        <a:t>;</a:t>
                      </a:r>
                    </a:p>
                    <a:p>
                      <a:r>
                        <a:rPr lang="en-US" dirty="0" smtClean="0"/>
                        <a:t>            }//end while j</a:t>
                      </a:r>
                    </a:p>
                    <a:p>
                      <a:r>
                        <a:rPr lang="en-US" dirty="0" smtClean="0"/>
                        <a:t>            </a:t>
                      </a:r>
                      <a:r>
                        <a:rPr lang="en-US" dirty="0" err="1" smtClean="0"/>
                        <a:t>i</a:t>
                      </a:r>
                      <a:r>
                        <a:rPr lang="en-US" dirty="0" smtClean="0"/>
                        <a:t>++;</a:t>
                      </a:r>
                    </a:p>
                    <a:p>
                      <a:r>
                        <a:rPr lang="en-US" dirty="0" smtClean="0"/>
                        <a:t>            </a:t>
                      </a:r>
                      <a:r>
                        <a:rPr lang="en-US" dirty="0" err="1" smtClean="0"/>
                        <a:t>System.out.println</a:t>
                      </a:r>
                      <a:r>
                        <a:rPr lang="en-US" dirty="0" smtClean="0"/>
                        <a:t>(" ");</a:t>
                      </a:r>
                    </a:p>
                    <a:p>
                      <a:r>
                        <a:rPr lang="en-US" dirty="0" smtClean="0"/>
                        <a:t>           </a:t>
                      </a:r>
                    </a:p>
                    <a:p>
                      <a:r>
                        <a:rPr lang="en-US" dirty="0" smtClean="0"/>
                        <a:t>        }//end while </a:t>
                      </a:r>
                      <a:r>
                        <a:rPr lang="en-US" dirty="0" err="1" smtClean="0"/>
                        <a:t>i</a:t>
                      </a:r>
                      <a:r>
                        <a:rPr lang="en-US" dirty="0" smtClean="0"/>
                        <a:t> */</a:t>
                      </a:r>
                    </a:p>
                    <a:p>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 //</a:t>
                      </a:r>
                      <a:r>
                        <a:rPr lang="en-US" dirty="0" err="1" smtClean="0"/>
                        <a:t>endprogram</a:t>
                      </a:r>
                      <a:r>
                        <a:rPr lang="en-US" dirty="0" smtClean="0"/>
                        <a:t>    </a:t>
                      </a:r>
                    </a:p>
                    <a:p>
                      <a:r>
                        <a:rPr lang="en-US" dirty="0" smtClean="0"/>
                        <a:t>}</a:t>
                      </a:r>
                      <a:endParaRPr lang="en-US" dirty="0"/>
                    </a:p>
                  </a:txBody>
                  <a:tcPr/>
                </a:tc>
              </a:tr>
            </a:tbl>
          </a:graphicData>
        </a:graphic>
      </p:graphicFrame>
    </p:spTree>
    <p:extLst>
      <p:ext uri="{BB962C8B-B14F-4D97-AF65-F5344CB8AC3E}">
        <p14:creationId xmlns:p14="http://schemas.microsoft.com/office/powerpoint/2010/main" xmlns="" val="6320573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Flow Diagram </a:t>
            </a:r>
            <a:r>
              <a:rPr lang="en-US" sz="3200" b="1" dirty="0" err="1" smtClean="0">
                <a:solidFill>
                  <a:schemeClr val="bg2">
                    <a:lumMod val="25000"/>
                  </a:schemeClr>
                </a:solidFill>
                <a:latin typeface="Arial Black" panose="020B0A04020102020204" pitchFamily="34" charset="0"/>
              </a:rPr>
              <a:t>nya</a:t>
            </a:r>
            <a:r>
              <a:rPr lang="en-US" sz="3200" b="1" dirty="0" smtClean="0">
                <a:solidFill>
                  <a:schemeClr val="bg2">
                    <a:lumMod val="25000"/>
                  </a:schemeClr>
                </a:solidFill>
                <a:latin typeface="Arial Black" panose="020B0A04020102020204" pitchFamily="34" charset="0"/>
              </a:rPr>
              <a:t>.</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93677" y="682580"/>
            <a:ext cx="3677589" cy="5909408"/>
          </a:xfrm>
          <a:prstGeom prst="rect">
            <a:avLst/>
          </a:prstGeom>
        </p:spPr>
      </p:pic>
      <p:sp>
        <p:nvSpPr>
          <p:cNvPr id="10" name="Oval 9"/>
          <p:cNvSpPr/>
          <p:nvPr/>
        </p:nvSpPr>
        <p:spPr>
          <a:xfrm>
            <a:off x="5048743" y="2575777"/>
            <a:ext cx="502054" cy="52695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t>R1</a:t>
            </a:r>
            <a:endParaRPr lang="en-US" sz="1200" dirty="0"/>
          </a:p>
        </p:txBody>
      </p:sp>
      <p:sp>
        <p:nvSpPr>
          <p:cNvPr id="11" name="Oval 10"/>
          <p:cNvSpPr/>
          <p:nvPr/>
        </p:nvSpPr>
        <p:spPr>
          <a:xfrm>
            <a:off x="5550797" y="3746676"/>
            <a:ext cx="502054" cy="52695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t>R2</a:t>
            </a:r>
            <a:endParaRPr lang="en-US" sz="1200" dirty="0"/>
          </a:p>
        </p:txBody>
      </p:sp>
      <p:sp>
        <p:nvSpPr>
          <p:cNvPr id="12" name="Oval 11"/>
          <p:cNvSpPr/>
          <p:nvPr/>
        </p:nvSpPr>
        <p:spPr>
          <a:xfrm>
            <a:off x="8120239" y="5431661"/>
            <a:ext cx="502054" cy="52695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t>R3</a:t>
            </a:r>
            <a:endParaRPr lang="en-US" sz="1200" dirty="0"/>
          </a:p>
        </p:txBody>
      </p:sp>
      <p:sp>
        <p:nvSpPr>
          <p:cNvPr id="13" name="Oval 12"/>
          <p:cNvSpPr/>
          <p:nvPr/>
        </p:nvSpPr>
        <p:spPr>
          <a:xfrm>
            <a:off x="6380232" y="1159098"/>
            <a:ext cx="677391" cy="56022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smtClean="0"/>
              <a:t>P1</a:t>
            </a:r>
            <a:endParaRPr lang="en-US" sz="2000" dirty="0"/>
          </a:p>
        </p:txBody>
      </p:sp>
      <p:sp>
        <p:nvSpPr>
          <p:cNvPr id="14" name="Oval 13"/>
          <p:cNvSpPr/>
          <p:nvPr/>
        </p:nvSpPr>
        <p:spPr>
          <a:xfrm>
            <a:off x="6448473" y="3077055"/>
            <a:ext cx="677391" cy="56022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smtClean="0"/>
              <a:t>P2</a:t>
            </a:r>
            <a:endParaRPr lang="en-US" sz="2000" dirty="0"/>
          </a:p>
        </p:txBody>
      </p:sp>
    </p:spTree>
    <p:extLst>
      <p:ext uri="{BB962C8B-B14F-4D97-AF65-F5344CB8AC3E}">
        <p14:creationId xmlns:p14="http://schemas.microsoft.com/office/powerpoint/2010/main" xmlns="" val="2721466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Independent Path</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3329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	</a:t>
            </a:r>
            <a:r>
              <a:rPr lang="en-US" sz="2800" b="1" dirty="0" err="1" smtClean="0">
                <a:solidFill>
                  <a:schemeClr val="tx1"/>
                </a:solidFill>
              </a:rPr>
              <a:t>Jalur</a:t>
            </a:r>
            <a:r>
              <a:rPr lang="en-US" sz="2800" b="1" dirty="0" smtClean="0">
                <a:solidFill>
                  <a:schemeClr val="tx1"/>
                </a:solidFill>
              </a:rPr>
              <a:t> Independent Path</a:t>
            </a:r>
            <a:endParaRPr lang="id-ID" sz="2800" b="1" dirty="0">
              <a:solidFill>
                <a:schemeClr val="tx1"/>
              </a:solidFill>
            </a:endParaRPr>
          </a:p>
          <a:p>
            <a:pPr algn="just">
              <a:lnSpc>
                <a:spcPct val="150000"/>
              </a:lnSpc>
            </a:pPr>
            <a:r>
              <a:rPr lang="en-US" sz="2800" b="1" dirty="0">
                <a:solidFill>
                  <a:schemeClr val="tx1"/>
                </a:solidFill>
              </a:rPr>
              <a:t>Path </a:t>
            </a:r>
            <a:r>
              <a:rPr lang="en-US" sz="2800" b="1" dirty="0" smtClean="0">
                <a:solidFill>
                  <a:schemeClr val="tx1"/>
                </a:solidFill>
              </a:rPr>
              <a:t>1</a:t>
            </a:r>
            <a:r>
              <a:rPr lang="en-US" sz="2800" dirty="0" smtClean="0">
                <a:solidFill>
                  <a:schemeClr val="tx1"/>
                </a:solidFill>
              </a:rPr>
              <a:t> </a:t>
            </a:r>
            <a:r>
              <a:rPr lang="en-US" sz="2800" dirty="0">
                <a:solidFill>
                  <a:schemeClr val="tx1"/>
                </a:solidFill>
              </a:rPr>
              <a:t>: 1, </a:t>
            </a:r>
            <a:r>
              <a:rPr lang="en-US" sz="2800" dirty="0" smtClean="0">
                <a:solidFill>
                  <a:schemeClr val="tx1"/>
                </a:solidFill>
              </a:rPr>
              <a:t>2, </a:t>
            </a:r>
            <a:r>
              <a:rPr lang="en-US" sz="2800" dirty="0">
                <a:solidFill>
                  <a:schemeClr val="tx1"/>
                </a:solidFill>
              </a:rPr>
              <a:t>8</a:t>
            </a:r>
            <a:endParaRPr lang="id-ID" sz="2800" dirty="0">
              <a:solidFill>
                <a:schemeClr val="tx1"/>
              </a:solidFill>
            </a:endParaRPr>
          </a:p>
          <a:p>
            <a:pPr algn="just">
              <a:lnSpc>
                <a:spcPct val="150000"/>
              </a:lnSpc>
            </a:pPr>
            <a:r>
              <a:rPr lang="en-US" sz="2800" b="1" dirty="0" smtClean="0">
                <a:solidFill>
                  <a:schemeClr val="tx1"/>
                </a:solidFill>
              </a:rPr>
              <a:t>Path 2 </a:t>
            </a:r>
            <a:r>
              <a:rPr lang="en-US" sz="2800" dirty="0" smtClean="0">
                <a:solidFill>
                  <a:schemeClr val="tx1"/>
                </a:solidFill>
              </a:rPr>
              <a:t>: 1, 2, 3, 4, 7,2,8</a:t>
            </a:r>
          </a:p>
          <a:p>
            <a:pPr algn="just">
              <a:lnSpc>
                <a:spcPct val="150000"/>
              </a:lnSpc>
            </a:pPr>
            <a:r>
              <a:rPr lang="en-US" sz="2800" b="1" dirty="0">
                <a:solidFill>
                  <a:schemeClr val="tx1"/>
                </a:solidFill>
              </a:rPr>
              <a:t>Path </a:t>
            </a:r>
            <a:r>
              <a:rPr lang="en-US" sz="2800" b="1" dirty="0" smtClean="0">
                <a:solidFill>
                  <a:schemeClr val="tx1"/>
                </a:solidFill>
              </a:rPr>
              <a:t>3 </a:t>
            </a:r>
            <a:r>
              <a:rPr lang="en-US" sz="2800" dirty="0">
                <a:solidFill>
                  <a:schemeClr val="tx1"/>
                </a:solidFill>
              </a:rPr>
              <a:t>: 1, 2, 3, 4, </a:t>
            </a:r>
            <a:r>
              <a:rPr lang="en-US" sz="2800" dirty="0" smtClean="0">
                <a:solidFill>
                  <a:schemeClr val="tx1"/>
                </a:solidFill>
              </a:rPr>
              <a:t>5,6,4,7,2,8</a:t>
            </a:r>
            <a:endParaRPr lang="en-US" sz="2800" dirty="0">
              <a:solidFill>
                <a:schemeClr val="tx1"/>
              </a:solidFill>
            </a:endParaRPr>
          </a:p>
          <a:p>
            <a:pPr algn="just">
              <a:lnSpc>
                <a:spcPct val="150000"/>
              </a:lnSpc>
            </a:pPr>
            <a:endParaRPr lang="en-US" sz="2800" dirty="0" smtClean="0">
              <a:solidFill>
                <a:schemeClr val="tx1"/>
              </a:solidFill>
            </a:endParaRPr>
          </a:p>
        </p:txBody>
      </p:sp>
    </p:spTree>
    <p:extLst>
      <p:ext uri="{BB962C8B-B14F-4D97-AF65-F5344CB8AC3E}">
        <p14:creationId xmlns:p14="http://schemas.microsoft.com/office/powerpoint/2010/main" xmlns="" val="23708550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5467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Menentukan jalur independen menggunakan metrik Kompleksitas Siklomatis :</a:t>
            </a:r>
          </a:p>
          <a:p>
            <a:pPr algn="just">
              <a:lnSpc>
                <a:spcPct val="150000"/>
              </a:lnSpc>
            </a:pPr>
            <a:r>
              <a:rPr lang="id-ID" sz="2800" b="1" dirty="0">
                <a:solidFill>
                  <a:schemeClr val="tx1"/>
                </a:solidFill>
              </a:rPr>
              <a:t>1.	V(G) = jumlah region  </a:t>
            </a:r>
            <a:r>
              <a:rPr lang="en-US" sz="2800" b="1" dirty="0" smtClean="0">
                <a:solidFill>
                  <a:schemeClr val="tx1"/>
                </a:solidFill>
                <a:sym typeface="Wingdings" panose="05000000000000000000" pitchFamily="2" charset="2"/>
              </a:rPr>
              <a:t> </a:t>
            </a:r>
            <a:r>
              <a:rPr lang="en-US" sz="2800" b="1" dirty="0">
                <a:solidFill>
                  <a:schemeClr val="tx1"/>
                </a:solidFill>
                <a:sym typeface="Wingdings" panose="05000000000000000000" pitchFamily="2" charset="2"/>
              </a:rPr>
              <a:t>3</a:t>
            </a:r>
            <a:endParaRPr lang="id-ID" sz="2800" b="1" dirty="0">
              <a:solidFill>
                <a:schemeClr val="tx1"/>
              </a:solidFill>
            </a:endParaRPr>
          </a:p>
          <a:p>
            <a:pPr algn="just">
              <a:lnSpc>
                <a:spcPct val="150000"/>
              </a:lnSpc>
            </a:pPr>
            <a:r>
              <a:rPr lang="id-ID" sz="2800" b="1" dirty="0">
                <a:solidFill>
                  <a:schemeClr val="tx1"/>
                </a:solidFill>
              </a:rPr>
              <a:t>2.	V(G) = E – N + 2	</a:t>
            </a:r>
            <a:r>
              <a:rPr lang="en-US" sz="2800" b="1" dirty="0" smtClean="0">
                <a:solidFill>
                  <a:schemeClr val="tx1"/>
                </a:solidFill>
                <a:sym typeface="Wingdings" panose="05000000000000000000" pitchFamily="2" charset="2"/>
              </a:rPr>
              <a:t> </a:t>
            </a:r>
            <a:r>
              <a:rPr lang="id-ID" sz="2800" b="1" dirty="0" smtClean="0">
                <a:solidFill>
                  <a:schemeClr val="tx1"/>
                </a:solidFill>
              </a:rPr>
              <a:t>(</a:t>
            </a:r>
            <a:r>
              <a:rPr lang="en-US" sz="2800" b="1" dirty="0" smtClean="0">
                <a:solidFill>
                  <a:schemeClr val="tx1"/>
                </a:solidFill>
              </a:rPr>
              <a:t> </a:t>
            </a:r>
            <a:r>
              <a:rPr lang="en-US" sz="2800" b="1" dirty="0">
                <a:solidFill>
                  <a:schemeClr val="tx1"/>
                </a:solidFill>
              </a:rPr>
              <a:t>9</a:t>
            </a:r>
            <a:r>
              <a:rPr lang="en-US" sz="2800" b="1" dirty="0" smtClean="0">
                <a:solidFill>
                  <a:schemeClr val="tx1"/>
                </a:solidFill>
              </a:rPr>
              <a:t> </a:t>
            </a:r>
            <a:r>
              <a:rPr lang="id-ID" sz="2800" b="1" dirty="0" smtClean="0">
                <a:solidFill>
                  <a:schemeClr val="tx1"/>
                </a:solidFill>
              </a:rPr>
              <a:t>–</a:t>
            </a:r>
            <a:r>
              <a:rPr lang="en-US" sz="2800" b="1" dirty="0" smtClean="0">
                <a:solidFill>
                  <a:schemeClr val="tx1"/>
                </a:solidFill>
              </a:rPr>
              <a:t> </a:t>
            </a:r>
            <a:r>
              <a:rPr lang="en-US" sz="2800" b="1" dirty="0">
                <a:solidFill>
                  <a:schemeClr val="tx1"/>
                </a:solidFill>
              </a:rPr>
              <a:t>8</a:t>
            </a:r>
            <a:r>
              <a:rPr lang="en-US" sz="2800" b="1" dirty="0" smtClean="0">
                <a:solidFill>
                  <a:schemeClr val="tx1"/>
                </a:solidFill>
              </a:rPr>
              <a:t> </a:t>
            </a:r>
            <a:r>
              <a:rPr lang="id-ID" sz="2800" b="1" dirty="0" smtClean="0">
                <a:solidFill>
                  <a:schemeClr val="tx1"/>
                </a:solidFill>
              </a:rPr>
              <a:t>) </a:t>
            </a:r>
            <a:r>
              <a:rPr lang="id-ID" sz="2800" b="1" dirty="0">
                <a:solidFill>
                  <a:schemeClr val="tx1"/>
                </a:solidFill>
              </a:rPr>
              <a:t>+ 2 = </a:t>
            </a:r>
            <a:r>
              <a:rPr lang="en-US" sz="2800" b="1" dirty="0">
                <a:solidFill>
                  <a:schemeClr val="tx1"/>
                </a:solidFill>
              </a:rPr>
              <a:t>3</a:t>
            </a:r>
            <a:endParaRPr lang="id-ID" sz="2800" b="1" dirty="0">
              <a:solidFill>
                <a:schemeClr val="tx1"/>
              </a:solidFill>
            </a:endParaRPr>
          </a:p>
          <a:p>
            <a:pPr algn="just">
              <a:lnSpc>
                <a:spcPct val="150000"/>
              </a:lnSpc>
            </a:pPr>
            <a:r>
              <a:rPr lang="id-ID" sz="2800" b="1" dirty="0">
                <a:solidFill>
                  <a:schemeClr val="tx1"/>
                </a:solidFill>
              </a:rPr>
              <a:t>3.	V(G) = P + 1	</a:t>
            </a:r>
            <a:r>
              <a:rPr lang="en-US" sz="2800" b="1" dirty="0" smtClean="0">
                <a:solidFill>
                  <a:schemeClr val="tx1"/>
                </a:solidFill>
                <a:sym typeface="Wingdings" panose="05000000000000000000" pitchFamily="2" charset="2"/>
              </a:rPr>
              <a:t> </a:t>
            </a:r>
            <a:r>
              <a:rPr lang="en-US" sz="2800" b="1" dirty="0">
                <a:solidFill>
                  <a:schemeClr val="tx1"/>
                </a:solidFill>
                <a:sym typeface="Wingdings" panose="05000000000000000000" pitchFamily="2" charset="2"/>
              </a:rPr>
              <a:t>2</a:t>
            </a:r>
            <a:r>
              <a:rPr lang="id-ID" sz="2800" b="1" dirty="0" smtClean="0">
                <a:solidFill>
                  <a:schemeClr val="tx1"/>
                </a:solidFill>
              </a:rPr>
              <a:t> </a:t>
            </a:r>
            <a:r>
              <a:rPr lang="id-ID" sz="2800" b="1" dirty="0">
                <a:solidFill>
                  <a:schemeClr val="tx1"/>
                </a:solidFill>
              </a:rPr>
              <a:t>+ 1 = </a:t>
            </a:r>
            <a:r>
              <a:rPr lang="en-US" sz="2800" b="1" dirty="0">
                <a:solidFill>
                  <a:schemeClr val="tx1"/>
                </a:solidFill>
              </a:rPr>
              <a:t>3</a:t>
            </a:r>
            <a:endParaRPr lang="id-ID" sz="2800" b="1" dirty="0">
              <a:solidFill>
                <a:schemeClr val="tx1"/>
              </a:solidFill>
            </a:endParaRPr>
          </a:p>
          <a:p>
            <a:pPr algn="just">
              <a:lnSpc>
                <a:spcPct val="150000"/>
              </a:lnSpc>
            </a:pPr>
            <a:r>
              <a:rPr lang="id-ID" sz="2800" b="1" dirty="0" smtClean="0">
                <a:solidFill>
                  <a:schemeClr val="tx1"/>
                </a:solidFill>
              </a:rPr>
              <a:t>Dimana</a:t>
            </a:r>
            <a:r>
              <a:rPr lang="en-US" sz="2800" b="1" dirty="0" smtClean="0">
                <a:solidFill>
                  <a:schemeClr val="tx1"/>
                </a:solidFill>
              </a:rPr>
              <a:t>:</a:t>
            </a:r>
          </a:p>
          <a:p>
            <a:pPr algn="just">
              <a:lnSpc>
                <a:spcPct val="150000"/>
              </a:lnSpc>
            </a:pPr>
            <a:r>
              <a:rPr lang="id-ID" sz="2800" b="1" dirty="0" smtClean="0">
                <a:solidFill>
                  <a:schemeClr val="tx1"/>
                </a:solidFill>
              </a:rPr>
              <a:t>E </a:t>
            </a:r>
            <a:r>
              <a:rPr lang="id-ID" sz="2800" b="1" dirty="0">
                <a:solidFill>
                  <a:schemeClr val="tx1"/>
                </a:solidFill>
              </a:rPr>
              <a:t>= jml busur/link</a:t>
            </a:r>
          </a:p>
          <a:p>
            <a:pPr algn="just">
              <a:lnSpc>
                <a:spcPct val="150000"/>
              </a:lnSpc>
            </a:pPr>
            <a:r>
              <a:rPr lang="id-ID" sz="2800" b="1" dirty="0">
                <a:solidFill>
                  <a:schemeClr val="tx1"/>
                </a:solidFill>
              </a:rPr>
              <a:t>N= jml simpul</a:t>
            </a:r>
          </a:p>
          <a:p>
            <a:pPr algn="just">
              <a:lnSpc>
                <a:spcPct val="150000"/>
              </a:lnSpc>
            </a:pPr>
            <a:r>
              <a:rPr lang="id-ID" sz="2800" b="1" dirty="0">
                <a:solidFill>
                  <a:schemeClr val="tx1"/>
                </a:solidFill>
              </a:rPr>
              <a:t> </a:t>
            </a:r>
          </a:p>
        </p:txBody>
      </p:sp>
    </p:spTree>
    <p:extLst>
      <p:ext uri="{BB962C8B-B14F-4D97-AF65-F5344CB8AC3E}">
        <p14:creationId xmlns:p14="http://schemas.microsoft.com/office/powerpoint/2010/main" xmlns="" val="20427635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9"/>
            <a:ext cx="9581883" cy="412122"/>
          </a:xfrm>
        </p:spPr>
        <p:txBody>
          <a:bodyPr>
            <a:normAutofit fontScale="90000"/>
          </a:bodyPr>
          <a:lstStyle/>
          <a:p>
            <a:pPr algn="ctr"/>
            <a:r>
              <a:rPr lang="en-US" sz="2400" b="1" dirty="0" err="1" smtClean="0">
                <a:solidFill>
                  <a:schemeClr val="bg2">
                    <a:lumMod val="25000"/>
                  </a:schemeClr>
                </a:solidFill>
                <a:latin typeface="Arial Black" panose="020B0A04020102020204" pitchFamily="34" charset="0"/>
              </a:rPr>
              <a:t>Contoh</a:t>
            </a:r>
            <a:r>
              <a:rPr lang="en-US" sz="2400" b="1" dirty="0" smtClean="0">
                <a:solidFill>
                  <a:schemeClr val="bg2">
                    <a:lumMod val="25000"/>
                  </a:schemeClr>
                </a:solidFill>
                <a:latin typeface="Arial Black" panose="020B0A04020102020204" pitchFamily="34" charset="0"/>
              </a:rPr>
              <a:t> 6 : </a:t>
            </a:r>
            <a:r>
              <a:rPr lang="en-US" sz="2400" b="1" dirty="0" err="1" smtClean="0">
                <a:solidFill>
                  <a:schemeClr val="bg2">
                    <a:lumMod val="25000"/>
                  </a:schemeClr>
                </a:solidFill>
                <a:latin typeface="Arial Black" panose="020B0A04020102020204" pitchFamily="34" charset="0"/>
              </a:rPr>
              <a:t>Kode</a:t>
            </a:r>
            <a:r>
              <a:rPr lang="en-US" sz="2400" b="1" dirty="0" smtClean="0">
                <a:solidFill>
                  <a:schemeClr val="bg2">
                    <a:lumMod val="25000"/>
                  </a:schemeClr>
                </a:solidFill>
                <a:latin typeface="Arial Black" panose="020B0A04020102020204" pitchFamily="34" charset="0"/>
              </a:rPr>
              <a:t> Program</a:t>
            </a:r>
            <a:endParaRPr lang="en-US" sz="24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0" name="Rounded Rectangle 4"/>
          <p:cNvSpPr/>
          <p:nvPr/>
        </p:nvSpPr>
        <p:spPr>
          <a:xfrm>
            <a:off x="1492438" y="6274586"/>
            <a:ext cx="7381105" cy="534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ctr"/>
            <a:r>
              <a:rPr lang="sv-SE" sz="2800" b="1" dirty="0" smtClean="0">
                <a:solidFill>
                  <a:schemeClr val="tx1"/>
                </a:solidFill>
              </a:rPr>
              <a:t>Buatlah Flowdiagram dari program diatas ?</a:t>
            </a:r>
            <a:endParaRPr lang="sv-SE" sz="28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1703101646"/>
              </p:ext>
            </p:extLst>
          </p:nvPr>
        </p:nvGraphicFramePr>
        <p:xfrm>
          <a:off x="888642" y="450761"/>
          <a:ext cx="8917617" cy="5771022"/>
        </p:xfrm>
        <a:graphic>
          <a:graphicData uri="http://schemas.openxmlformats.org/drawingml/2006/table">
            <a:tbl>
              <a:tblPr firstRow="1" bandRow="1">
                <a:tableStyleId>{5940675A-B579-460E-94D1-54222C63F5DA}</a:tableStyleId>
              </a:tblPr>
              <a:tblGrid>
                <a:gridCol w="553792"/>
                <a:gridCol w="8363825"/>
              </a:tblGrid>
              <a:tr h="5771022">
                <a:tc>
                  <a:txBody>
                    <a:bodyPr/>
                    <a:lstStyle/>
                    <a:p>
                      <a:pPr algn="ctr"/>
                      <a:endParaRPr lang="en-US" sz="1500" dirty="0" smtClean="0"/>
                    </a:p>
                    <a:p>
                      <a:pPr algn="ctr"/>
                      <a:endParaRPr lang="en-US" sz="1500" dirty="0" smtClean="0"/>
                    </a:p>
                    <a:p>
                      <a:pPr algn="ctr"/>
                      <a:endParaRPr lang="en-US" sz="1500" dirty="0" smtClean="0"/>
                    </a:p>
                    <a:p>
                      <a:pPr algn="ctr"/>
                      <a:endParaRPr lang="en-US" sz="1500" dirty="0" smtClean="0"/>
                    </a:p>
                    <a:p>
                      <a:pPr algn="ctr"/>
                      <a:r>
                        <a:rPr lang="en-US" sz="1500" dirty="0" smtClean="0"/>
                        <a:t>1</a:t>
                      </a:r>
                    </a:p>
                    <a:p>
                      <a:pPr algn="ctr"/>
                      <a:endParaRPr lang="en-US" sz="1500" dirty="0" smtClean="0"/>
                    </a:p>
                    <a:p>
                      <a:pPr algn="ctr"/>
                      <a:endParaRPr lang="en-US" sz="1500" dirty="0" smtClean="0"/>
                    </a:p>
                    <a:p>
                      <a:pPr algn="ctr"/>
                      <a:r>
                        <a:rPr lang="en-US" sz="1500" dirty="0" smtClean="0"/>
                        <a:t>2</a:t>
                      </a:r>
                    </a:p>
                    <a:p>
                      <a:pPr algn="ctr"/>
                      <a:endParaRPr lang="en-US" sz="1500" dirty="0" smtClean="0"/>
                    </a:p>
                    <a:p>
                      <a:pPr algn="ctr"/>
                      <a:r>
                        <a:rPr lang="en-US" sz="1500" dirty="0" smtClean="0"/>
                        <a:t>3</a:t>
                      </a:r>
                    </a:p>
                    <a:p>
                      <a:pPr algn="ctr"/>
                      <a:endParaRPr lang="en-US" sz="1500" dirty="0" smtClean="0"/>
                    </a:p>
                    <a:p>
                      <a:pPr algn="ctr"/>
                      <a:r>
                        <a:rPr lang="en-US" sz="1500" dirty="0" smtClean="0"/>
                        <a:t>4</a:t>
                      </a:r>
                    </a:p>
                    <a:p>
                      <a:pPr algn="ctr"/>
                      <a:endParaRPr lang="en-US" sz="1500" dirty="0" smtClean="0"/>
                    </a:p>
                    <a:p>
                      <a:pPr algn="ctr"/>
                      <a:endParaRPr lang="en-US" sz="1500" dirty="0" smtClean="0"/>
                    </a:p>
                    <a:p>
                      <a:pPr algn="ctr"/>
                      <a:r>
                        <a:rPr lang="en-US" sz="1500" dirty="0" smtClean="0"/>
                        <a:t>5</a:t>
                      </a:r>
                    </a:p>
                    <a:p>
                      <a:pPr algn="ctr"/>
                      <a:endParaRPr lang="en-US" sz="1500" dirty="0" smtClean="0"/>
                    </a:p>
                    <a:p>
                      <a:pPr algn="ctr"/>
                      <a:endParaRPr lang="en-US" sz="1500" dirty="0" smtClean="0"/>
                    </a:p>
                    <a:p>
                      <a:pPr algn="ctr"/>
                      <a:endParaRPr lang="en-US" sz="1500" dirty="0" smtClean="0"/>
                    </a:p>
                    <a:p>
                      <a:pPr algn="ctr"/>
                      <a:endParaRPr lang="en-US" sz="1500" dirty="0" smtClean="0"/>
                    </a:p>
                    <a:p>
                      <a:pPr algn="ctr"/>
                      <a:r>
                        <a:rPr lang="en-US" sz="1500" dirty="0" smtClean="0"/>
                        <a:t>6</a:t>
                      </a:r>
                    </a:p>
                    <a:p>
                      <a:pPr algn="ctr"/>
                      <a:endParaRPr lang="en-US" sz="1500" dirty="0" smtClean="0"/>
                    </a:p>
                    <a:p>
                      <a:pPr algn="ctr"/>
                      <a:endParaRPr lang="en-US" sz="1500" dirty="0" smtClean="0"/>
                    </a:p>
                    <a:p>
                      <a:pPr algn="ctr"/>
                      <a:r>
                        <a:rPr lang="en-US" sz="1500" dirty="0" smtClean="0"/>
                        <a:t>7</a:t>
                      </a:r>
                      <a:endParaRPr lang="en-US" sz="1500" dirty="0"/>
                    </a:p>
                  </a:txBody>
                  <a:tcPr/>
                </a:tc>
                <a:tc>
                  <a:txBody>
                    <a:bodyPr/>
                    <a:lstStyle/>
                    <a:p>
                      <a:r>
                        <a:rPr lang="en-US" sz="1500" dirty="0" smtClean="0"/>
                        <a:t>public class </a:t>
                      </a:r>
                      <a:r>
                        <a:rPr lang="en-US" sz="1500" dirty="0" err="1" smtClean="0"/>
                        <a:t>White_Box</a:t>
                      </a:r>
                      <a:r>
                        <a:rPr lang="en-US" sz="1500" dirty="0" smtClean="0"/>
                        <a:t> {</a:t>
                      </a:r>
                    </a:p>
                    <a:p>
                      <a:endParaRPr lang="en-US" sz="1500" dirty="0" smtClean="0"/>
                    </a:p>
                    <a:p>
                      <a:r>
                        <a:rPr lang="en-US" sz="1500" dirty="0" smtClean="0"/>
                        <a:t>public static void main(String[] </a:t>
                      </a:r>
                      <a:r>
                        <a:rPr lang="en-US" sz="1500" dirty="0" err="1" smtClean="0"/>
                        <a:t>args</a:t>
                      </a:r>
                      <a:r>
                        <a:rPr lang="en-US" sz="1500" dirty="0" smtClean="0"/>
                        <a:t>) {</a:t>
                      </a:r>
                    </a:p>
                    <a:p>
                      <a:r>
                        <a:rPr lang="en-US" sz="1500" dirty="0" smtClean="0"/>
                        <a:t>       </a:t>
                      </a:r>
                    </a:p>
                    <a:p>
                      <a:r>
                        <a:rPr lang="en-US" sz="1500" dirty="0" smtClean="0"/>
                        <a:t>    </a:t>
                      </a:r>
                      <a:r>
                        <a:rPr lang="en-US" sz="1500" dirty="0" err="1" smtClean="0"/>
                        <a:t>int</a:t>
                      </a:r>
                      <a:r>
                        <a:rPr lang="en-US" sz="1500" dirty="0" smtClean="0"/>
                        <a:t>[]data={2,7};   </a:t>
                      </a:r>
                    </a:p>
                    <a:p>
                      <a:r>
                        <a:rPr lang="en-US" sz="1500" dirty="0" smtClean="0"/>
                        <a:t>    </a:t>
                      </a:r>
                      <a:r>
                        <a:rPr lang="en-US" sz="1500" dirty="0" err="1" smtClean="0"/>
                        <a:t>int</a:t>
                      </a:r>
                      <a:r>
                        <a:rPr lang="en-US" sz="1500" dirty="0" smtClean="0"/>
                        <a:t> </a:t>
                      </a:r>
                      <a:r>
                        <a:rPr lang="en-US" sz="1500" dirty="0" err="1" smtClean="0"/>
                        <a:t>i</a:t>
                      </a:r>
                      <a:r>
                        <a:rPr lang="en-US" sz="1500" dirty="0" smtClean="0"/>
                        <a:t>=0;</a:t>
                      </a:r>
                    </a:p>
                    <a:p>
                      <a:r>
                        <a:rPr lang="en-US" sz="1500" dirty="0" smtClean="0"/>
                        <a:t>    </a:t>
                      </a:r>
                    </a:p>
                    <a:p>
                      <a:r>
                        <a:rPr lang="en-US" sz="1500" dirty="0" smtClean="0"/>
                        <a:t>        while(</a:t>
                      </a:r>
                      <a:r>
                        <a:rPr lang="en-US" sz="1500" dirty="0" err="1" smtClean="0"/>
                        <a:t>i</a:t>
                      </a:r>
                      <a:r>
                        <a:rPr lang="en-US" sz="1500" dirty="0" smtClean="0"/>
                        <a:t>&lt;</a:t>
                      </a:r>
                      <a:r>
                        <a:rPr lang="en-US" sz="1500" dirty="0" err="1" smtClean="0"/>
                        <a:t>data.length</a:t>
                      </a:r>
                      <a:r>
                        <a:rPr lang="en-US" sz="1500" dirty="0" smtClean="0"/>
                        <a:t>){</a:t>
                      </a:r>
                    </a:p>
                    <a:p>
                      <a:r>
                        <a:rPr lang="en-US" sz="1500" dirty="0" smtClean="0"/>
                        <a:t>            </a:t>
                      </a:r>
                    </a:p>
                    <a:p>
                      <a:r>
                        <a:rPr lang="en-US" sz="1500" dirty="0" smtClean="0"/>
                        <a:t>            if(data[</a:t>
                      </a:r>
                      <a:r>
                        <a:rPr lang="en-US" sz="1500" dirty="0" err="1" smtClean="0"/>
                        <a:t>i</a:t>
                      </a:r>
                      <a:r>
                        <a:rPr lang="en-US" sz="1500" dirty="0" smtClean="0"/>
                        <a:t>]%2 ==0){</a:t>
                      </a:r>
                    </a:p>
                    <a:p>
                      <a:r>
                        <a:rPr lang="en-US" sz="1500" dirty="0" smtClean="0"/>
                        <a:t>            </a:t>
                      </a:r>
                    </a:p>
                    <a:p>
                      <a:r>
                        <a:rPr lang="en-US" sz="1500" dirty="0" smtClean="0"/>
                        <a:t>                </a:t>
                      </a:r>
                      <a:r>
                        <a:rPr lang="en-US" sz="1500" dirty="0" err="1" smtClean="0"/>
                        <a:t>System.out.println</a:t>
                      </a:r>
                      <a:r>
                        <a:rPr lang="en-US" sz="1500" dirty="0" smtClean="0"/>
                        <a:t>(" </a:t>
                      </a:r>
                      <a:r>
                        <a:rPr lang="en-US" sz="1500" dirty="0" err="1" smtClean="0"/>
                        <a:t>Bilangan</a:t>
                      </a:r>
                      <a:r>
                        <a:rPr lang="en-US" sz="1500" dirty="0" smtClean="0"/>
                        <a:t> </a:t>
                      </a:r>
                      <a:r>
                        <a:rPr lang="en-US" sz="1500" dirty="0" err="1" smtClean="0"/>
                        <a:t>Genap</a:t>
                      </a:r>
                      <a:r>
                        <a:rPr lang="en-US" sz="1500" dirty="0" smtClean="0"/>
                        <a:t>");</a:t>
                      </a:r>
                    </a:p>
                    <a:p>
                      <a:r>
                        <a:rPr lang="en-US" sz="1500" dirty="0" smtClean="0"/>
                        <a:t>            </a:t>
                      </a:r>
                    </a:p>
                    <a:p>
                      <a:r>
                        <a:rPr lang="en-US" sz="1500" dirty="0" smtClean="0"/>
                        <a:t>            }</a:t>
                      </a:r>
                    </a:p>
                    <a:p>
                      <a:r>
                        <a:rPr lang="en-US" sz="1500" dirty="0" smtClean="0"/>
                        <a:t>            else {</a:t>
                      </a:r>
                    </a:p>
                    <a:p>
                      <a:endParaRPr lang="en-US" sz="1500" dirty="0" smtClean="0"/>
                    </a:p>
                    <a:p>
                      <a:r>
                        <a:rPr lang="en-US" sz="1500" dirty="0" smtClean="0"/>
                        <a:t>                </a:t>
                      </a:r>
                      <a:r>
                        <a:rPr lang="en-US" sz="1500" dirty="0" err="1" smtClean="0"/>
                        <a:t>System.out.println</a:t>
                      </a:r>
                      <a:r>
                        <a:rPr lang="en-US" sz="1500" dirty="0" smtClean="0"/>
                        <a:t>("</a:t>
                      </a:r>
                      <a:r>
                        <a:rPr lang="en-US" sz="1500" dirty="0" err="1" smtClean="0"/>
                        <a:t>Bilangan</a:t>
                      </a:r>
                      <a:r>
                        <a:rPr lang="en-US" sz="1500" dirty="0" smtClean="0"/>
                        <a:t> </a:t>
                      </a:r>
                      <a:r>
                        <a:rPr lang="en-US" sz="1500" dirty="0" err="1" smtClean="0"/>
                        <a:t>Ganjil</a:t>
                      </a:r>
                      <a:r>
                        <a:rPr lang="en-US" sz="1500" dirty="0" smtClean="0"/>
                        <a:t>");</a:t>
                      </a:r>
                    </a:p>
                    <a:p>
                      <a:r>
                        <a:rPr lang="en-US" sz="1500" dirty="0" smtClean="0"/>
                        <a:t>            }</a:t>
                      </a:r>
                    </a:p>
                    <a:p>
                      <a:r>
                        <a:rPr lang="en-US" sz="1500" dirty="0" smtClean="0"/>
                        <a:t>            </a:t>
                      </a:r>
                    </a:p>
                    <a:p>
                      <a:r>
                        <a:rPr lang="en-US" sz="1500" dirty="0" smtClean="0"/>
                        <a:t>         </a:t>
                      </a:r>
                      <a:r>
                        <a:rPr lang="en-US" sz="1500" dirty="0" err="1" smtClean="0"/>
                        <a:t>i</a:t>
                      </a:r>
                      <a:r>
                        <a:rPr lang="en-US" sz="1500" dirty="0" smtClean="0"/>
                        <a:t>++;</a:t>
                      </a:r>
                    </a:p>
                    <a:p>
                      <a:r>
                        <a:rPr lang="en-US" sz="1500" dirty="0" smtClean="0"/>
                        <a:t>        } </a:t>
                      </a:r>
                      <a:r>
                        <a:rPr lang="en-US" sz="1500" b="1" dirty="0" smtClean="0"/>
                        <a:t>// </a:t>
                      </a:r>
                      <a:r>
                        <a:rPr lang="en-US" sz="1500" b="1" dirty="0" err="1" smtClean="0"/>
                        <a:t>endWhile</a:t>
                      </a:r>
                      <a:endParaRPr lang="en-US" sz="1500" b="1" dirty="0" smtClean="0"/>
                    </a:p>
                    <a:p>
                      <a:r>
                        <a:rPr lang="en-US" sz="1500" dirty="0" smtClean="0"/>
                        <a:t>    </a:t>
                      </a:r>
                    </a:p>
                    <a:p>
                      <a:r>
                        <a:rPr lang="en-US" sz="1500" dirty="0" smtClean="0"/>
                        <a:t>  }  //end</a:t>
                      </a:r>
                    </a:p>
                    <a:p>
                      <a:r>
                        <a:rPr lang="en-US" sz="1500" dirty="0" smtClean="0"/>
                        <a:t>}</a:t>
                      </a:r>
                      <a:endParaRPr lang="en-US" sz="1500" dirty="0"/>
                    </a:p>
                  </a:txBody>
                  <a:tcPr/>
                </a:tc>
              </a:tr>
            </a:tbl>
          </a:graphicData>
        </a:graphic>
      </p:graphicFrame>
    </p:spTree>
    <p:extLst>
      <p:ext uri="{BB962C8B-B14F-4D97-AF65-F5344CB8AC3E}">
        <p14:creationId xmlns:p14="http://schemas.microsoft.com/office/powerpoint/2010/main" xmlns="" val="37674800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Flow </a:t>
            </a:r>
            <a:r>
              <a:rPr lang="en-US" sz="3200" b="1" dirty="0" err="1" smtClean="0">
                <a:solidFill>
                  <a:schemeClr val="bg2">
                    <a:lumMod val="25000"/>
                  </a:schemeClr>
                </a:solidFill>
                <a:latin typeface="Arial Black" panose="020B0A04020102020204" pitchFamily="34" charset="0"/>
              </a:rPr>
              <a:t>graphnya</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Rounded Rectangle 4"/>
          <p:cNvSpPr/>
          <p:nvPr/>
        </p:nvSpPr>
        <p:spPr>
          <a:xfrm>
            <a:off x="2097746" y="5898524"/>
            <a:ext cx="6739849" cy="8572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ctr"/>
            <a:r>
              <a:rPr lang="sv-SE" sz="2800" b="1" dirty="0" smtClean="0">
                <a:solidFill>
                  <a:schemeClr val="tx1"/>
                </a:solidFill>
              </a:rPr>
              <a:t>Tentukan Jalur Independent Path nya ?</a:t>
            </a:r>
            <a:endParaRPr lang="sv-SE" sz="2800" dirty="0">
              <a:solidFill>
                <a:schemeClr val="tx1"/>
              </a:solidFill>
            </a:endParaRPr>
          </a:p>
        </p:txBody>
      </p:sp>
      <p:sp>
        <p:nvSpPr>
          <p:cNvPr id="5" name="Oval 4"/>
          <p:cNvSpPr/>
          <p:nvPr/>
        </p:nvSpPr>
        <p:spPr>
          <a:xfrm>
            <a:off x="3161320" y="2846231"/>
            <a:ext cx="708339" cy="70833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smtClean="0"/>
              <a:t>P2</a:t>
            </a:r>
            <a:endParaRPr lang="en-US" sz="2000" dirty="0"/>
          </a:p>
        </p:txBody>
      </p:sp>
      <p:sp>
        <p:nvSpPr>
          <p:cNvPr id="13" name="Oval 12"/>
          <p:cNvSpPr/>
          <p:nvPr/>
        </p:nvSpPr>
        <p:spPr>
          <a:xfrm>
            <a:off x="6325991" y="2396545"/>
            <a:ext cx="623155" cy="570961"/>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R2</a:t>
            </a:r>
            <a:endParaRPr lang="en-US" dirty="0"/>
          </a:p>
        </p:txBody>
      </p:sp>
      <p:cxnSp>
        <p:nvCxnSpPr>
          <p:cNvPr id="14" name="Straight Arrow Connector 13"/>
          <p:cNvCxnSpPr/>
          <p:nvPr/>
        </p:nvCxnSpPr>
        <p:spPr>
          <a:xfrm flipV="1">
            <a:off x="5975798" y="1893192"/>
            <a:ext cx="164080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41614" y="655713"/>
            <a:ext cx="3012851" cy="5591647"/>
          </a:xfrm>
          <a:prstGeom prst="rect">
            <a:avLst/>
          </a:prstGeom>
        </p:spPr>
      </p:pic>
      <p:sp>
        <p:nvSpPr>
          <p:cNvPr id="18" name="Oval 17"/>
          <p:cNvSpPr/>
          <p:nvPr/>
        </p:nvSpPr>
        <p:spPr>
          <a:xfrm>
            <a:off x="7616604" y="1539023"/>
            <a:ext cx="708339" cy="70833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smtClean="0"/>
              <a:t>P1</a:t>
            </a:r>
            <a:endParaRPr lang="en-US" sz="2000" dirty="0"/>
          </a:p>
        </p:txBody>
      </p:sp>
      <p:cxnSp>
        <p:nvCxnSpPr>
          <p:cNvPr id="19" name="Straight Arrow Connector 18"/>
          <p:cNvCxnSpPr/>
          <p:nvPr/>
        </p:nvCxnSpPr>
        <p:spPr>
          <a:xfrm flipH="1">
            <a:off x="3833712" y="3217571"/>
            <a:ext cx="156741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409351" y="3696239"/>
            <a:ext cx="502054" cy="52695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t>R1</a:t>
            </a:r>
            <a:endParaRPr lang="en-US" sz="1200" dirty="0"/>
          </a:p>
        </p:txBody>
      </p:sp>
      <p:sp>
        <p:nvSpPr>
          <p:cNvPr id="23" name="Oval 22"/>
          <p:cNvSpPr/>
          <p:nvPr/>
        </p:nvSpPr>
        <p:spPr>
          <a:xfrm>
            <a:off x="7965327" y="4957290"/>
            <a:ext cx="623155" cy="570961"/>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R3</a:t>
            </a:r>
            <a:endParaRPr lang="en-US" dirty="0"/>
          </a:p>
        </p:txBody>
      </p:sp>
    </p:spTree>
    <p:extLst>
      <p:ext uri="{BB962C8B-B14F-4D97-AF65-F5344CB8AC3E}">
        <p14:creationId xmlns:p14="http://schemas.microsoft.com/office/powerpoint/2010/main" xmlns="" val="1698632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Proses </a:t>
            </a:r>
            <a:r>
              <a:rPr lang="en-US" sz="3200" b="1" dirty="0" err="1" smtClean="0">
                <a:solidFill>
                  <a:schemeClr val="bg2">
                    <a:lumMod val="25000"/>
                  </a:schemeClr>
                </a:solidFill>
                <a:latin typeface="Arial Black" panose="020B0A04020102020204" pitchFamily="34" charset="0"/>
              </a:rPr>
              <a:t>Dalam</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Balck</a:t>
            </a:r>
            <a:r>
              <a:rPr lang="en-US" sz="3200" b="1" dirty="0" smtClean="0">
                <a:solidFill>
                  <a:schemeClr val="bg2">
                    <a:lumMod val="25000"/>
                  </a:schemeClr>
                </a:solidFill>
                <a:latin typeface="Arial Black" panose="020B0A04020102020204" pitchFamily="34" charset="0"/>
              </a:rPr>
              <a:t> Box Testing</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37095" y="953037"/>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Menganalisa kebutuhan dan </a:t>
            </a:r>
            <a:r>
              <a:rPr lang="id-ID" sz="2800" dirty="0" smtClean="0">
                <a:solidFill>
                  <a:schemeClr val="tx1"/>
                </a:solidFill>
              </a:rPr>
              <a:t>spesifikasi</a:t>
            </a:r>
            <a:r>
              <a:rPr lang="en-US" sz="2800" dirty="0" smtClean="0">
                <a:solidFill>
                  <a:schemeClr val="tx1"/>
                </a:solidFill>
              </a:rPr>
              <a:t> </a:t>
            </a:r>
            <a:r>
              <a:rPr lang="id-ID" sz="2800" dirty="0" smtClean="0">
                <a:solidFill>
                  <a:schemeClr val="tx1"/>
                </a:solidFill>
              </a:rPr>
              <a:t>perangkat </a:t>
            </a:r>
            <a:r>
              <a:rPr lang="id-ID" sz="2800" dirty="0">
                <a:solidFill>
                  <a:schemeClr val="tx1"/>
                </a:solidFill>
              </a:rPr>
              <a:t>lunak</a:t>
            </a:r>
          </a:p>
        </p:txBody>
      </p:sp>
      <p:sp>
        <p:nvSpPr>
          <p:cNvPr id="14" name="Rounded Rectangle 4"/>
          <p:cNvSpPr/>
          <p:nvPr/>
        </p:nvSpPr>
        <p:spPr>
          <a:xfrm>
            <a:off x="324216" y="1545465"/>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Pemilihan jenis input yang </a:t>
            </a:r>
            <a:r>
              <a:rPr lang="id-ID" sz="2800" dirty="0" smtClean="0">
                <a:solidFill>
                  <a:schemeClr val="tx1"/>
                </a:solidFill>
              </a:rPr>
              <a:t>mungkin</a:t>
            </a:r>
            <a:r>
              <a:rPr lang="en-US" sz="2800" dirty="0" smtClean="0">
                <a:solidFill>
                  <a:schemeClr val="tx1"/>
                </a:solidFill>
              </a:rPr>
              <a:t> </a:t>
            </a:r>
            <a:r>
              <a:rPr lang="id-ID" sz="2800" dirty="0" smtClean="0">
                <a:solidFill>
                  <a:schemeClr val="tx1"/>
                </a:solidFill>
              </a:rPr>
              <a:t>menghasilkan </a:t>
            </a:r>
            <a:r>
              <a:rPr lang="id-ID" sz="2800" dirty="0">
                <a:solidFill>
                  <a:schemeClr val="tx1"/>
                </a:solidFill>
              </a:rPr>
              <a:t>output yang benar</a:t>
            </a:r>
          </a:p>
        </p:txBody>
      </p:sp>
      <p:sp>
        <p:nvSpPr>
          <p:cNvPr id="15" name="Rounded Rectangle 4"/>
          <p:cNvSpPr/>
          <p:nvPr/>
        </p:nvSpPr>
        <p:spPr>
          <a:xfrm>
            <a:off x="324216" y="2240926"/>
            <a:ext cx="11032708" cy="8886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Pengujian dilakukan dengan input-input </a:t>
            </a:r>
            <a:r>
              <a:rPr lang="id-ID" sz="2800" dirty="0" smtClean="0">
                <a:solidFill>
                  <a:schemeClr val="tx1"/>
                </a:solidFill>
              </a:rPr>
              <a:t>yang</a:t>
            </a:r>
            <a:r>
              <a:rPr lang="en-US" sz="2800" dirty="0" smtClean="0">
                <a:solidFill>
                  <a:schemeClr val="tx1"/>
                </a:solidFill>
              </a:rPr>
              <a:t> </a:t>
            </a:r>
            <a:r>
              <a:rPr lang="id-ID" sz="2800" dirty="0" smtClean="0">
                <a:solidFill>
                  <a:schemeClr val="tx1"/>
                </a:solidFill>
              </a:rPr>
              <a:t>benar-benar </a:t>
            </a:r>
            <a:r>
              <a:rPr lang="id-ID" sz="2800" dirty="0">
                <a:solidFill>
                  <a:schemeClr val="tx1"/>
                </a:solidFill>
              </a:rPr>
              <a:t>telah diseleksi</a:t>
            </a:r>
          </a:p>
        </p:txBody>
      </p:sp>
      <p:sp>
        <p:nvSpPr>
          <p:cNvPr id="16" name="Rounded Rectangle 4"/>
          <p:cNvSpPr/>
          <p:nvPr/>
        </p:nvSpPr>
        <p:spPr>
          <a:xfrm>
            <a:off x="324216" y="3251918"/>
            <a:ext cx="11032708" cy="8886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Pembandingan output yang dihasilkan </a:t>
            </a:r>
            <a:r>
              <a:rPr lang="id-ID" sz="2800" dirty="0" smtClean="0">
                <a:solidFill>
                  <a:schemeClr val="tx1"/>
                </a:solidFill>
              </a:rPr>
              <a:t>dengan</a:t>
            </a:r>
            <a:r>
              <a:rPr lang="en-US" sz="2800" dirty="0" smtClean="0">
                <a:solidFill>
                  <a:schemeClr val="tx1"/>
                </a:solidFill>
              </a:rPr>
              <a:t> </a:t>
            </a:r>
            <a:r>
              <a:rPr lang="id-ID" sz="2800" dirty="0" smtClean="0">
                <a:solidFill>
                  <a:schemeClr val="tx1"/>
                </a:solidFill>
              </a:rPr>
              <a:t>output </a:t>
            </a:r>
            <a:r>
              <a:rPr lang="id-ID" sz="2800" dirty="0">
                <a:solidFill>
                  <a:schemeClr val="tx1"/>
                </a:solidFill>
              </a:rPr>
              <a:t>yang diharapkan</a:t>
            </a:r>
          </a:p>
        </p:txBody>
      </p:sp>
      <p:sp>
        <p:nvSpPr>
          <p:cNvPr id="17" name="Rounded Rectangle 4"/>
          <p:cNvSpPr/>
          <p:nvPr/>
        </p:nvSpPr>
        <p:spPr>
          <a:xfrm>
            <a:off x="337095" y="4301547"/>
            <a:ext cx="11032708" cy="99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Menentukan fungsionalitas yang harusnya </a:t>
            </a:r>
            <a:r>
              <a:rPr lang="id-ID" sz="2800" dirty="0" smtClean="0">
                <a:solidFill>
                  <a:schemeClr val="tx1"/>
                </a:solidFill>
              </a:rPr>
              <a:t>ada</a:t>
            </a:r>
            <a:r>
              <a:rPr lang="en-US" sz="2800" dirty="0" smtClean="0">
                <a:solidFill>
                  <a:schemeClr val="tx1"/>
                </a:solidFill>
              </a:rPr>
              <a:t> </a:t>
            </a:r>
            <a:r>
              <a:rPr lang="id-ID" sz="2800" dirty="0" smtClean="0">
                <a:solidFill>
                  <a:schemeClr val="tx1"/>
                </a:solidFill>
              </a:rPr>
              <a:t>pada </a:t>
            </a:r>
            <a:r>
              <a:rPr lang="id-ID" sz="2800" dirty="0">
                <a:solidFill>
                  <a:schemeClr val="tx1"/>
                </a:solidFill>
              </a:rPr>
              <a:t>perangkat lunak yang diuji</a:t>
            </a:r>
          </a:p>
        </p:txBody>
      </p:sp>
    </p:spTree>
    <p:extLst>
      <p:ext uri="{BB962C8B-B14F-4D97-AF65-F5344CB8AC3E}">
        <p14:creationId xmlns:p14="http://schemas.microsoft.com/office/powerpoint/2010/main" xmlns="" val="16690566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Independent Path</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4578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	</a:t>
            </a:r>
            <a:r>
              <a:rPr lang="en-US" sz="2800" b="1" dirty="0" err="1" smtClean="0">
                <a:solidFill>
                  <a:schemeClr val="tx1"/>
                </a:solidFill>
              </a:rPr>
              <a:t>Jalur</a:t>
            </a:r>
            <a:r>
              <a:rPr lang="en-US" sz="2800" b="1" dirty="0" smtClean="0">
                <a:solidFill>
                  <a:schemeClr val="tx1"/>
                </a:solidFill>
              </a:rPr>
              <a:t> Independent Path</a:t>
            </a:r>
            <a:endParaRPr lang="id-ID" sz="2800" b="1" dirty="0">
              <a:solidFill>
                <a:schemeClr val="tx1"/>
              </a:solidFill>
            </a:endParaRPr>
          </a:p>
          <a:p>
            <a:pPr algn="just">
              <a:lnSpc>
                <a:spcPct val="150000"/>
              </a:lnSpc>
            </a:pPr>
            <a:r>
              <a:rPr lang="en-US" sz="2800" b="1" dirty="0">
                <a:solidFill>
                  <a:schemeClr val="tx1"/>
                </a:solidFill>
              </a:rPr>
              <a:t>Path </a:t>
            </a:r>
            <a:r>
              <a:rPr lang="en-US" sz="2800" b="1" dirty="0" smtClean="0">
                <a:solidFill>
                  <a:schemeClr val="tx1"/>
                </a:solidFill>
              </a:rPr>
              <a:t>1</a:t>
            </a:r>
            <a:r>
              <a:rPr lang="en-US" sz="2800" dirty="0" smtClean="0">
                <a:solidFill>
                  <a:schemeClr val="tx1"/>
                </a:solidFill>
              </a:rPr>
              <a:t> : </a:t>
            </a:r>
            <a:r>
              <a:rPr lang="en-US" sz="2800" dirty="0">
                <a:solidFill>
                  <a:schemeClr val="tx1"/>
                </a:solidFill>
              </a:rPr>
              <a:t>1</a:t>
            </a:r>
            <a:r>
              <a:rPr lang="en-US" sz="2800" dirty="0" smtClean="0">
                <a:solidFill>
                  <a:schemeClr val="tx1"/>
                </a:solidFill>
              </a:rPr>
              <a:t>, 2, 7</a:t>
            </a:r>
          </a:p>
          <a:p>
            <a:pPr algn="just">
              <a:lnSpc>
                <a:spcPct val="150000"/>
              </a:lnSpc>
            </a:pPr>
            <a:r>
              <a:rPr lang="en-US" sz="2800" b="1" dirty="0">
                <a:solidFill>
                  <a:schemeClr val="tx1"/>
                </a:solidFill>
              </a:rPr>
              <a:t>Path 3</a:t>
            </a:r>
            <a:r>
              <a:rPr lang="en-US" sz="2800" dirty="0">
                <a:solidFill>
                  <a:schemeClr val="tx1"/>
                </a:solidFill>
              </a:rPr>
              <a:t> : </a:t>
            </a:r>
            <a:r>
              <a:rPr lang="en-US" sz="2800" dirty="0" smtClean="0">
                <a:solidFill>
                  <a:schemeClr val="tx1"/>
                </a:solidFill>
              </a:rPr>
              <a:t>1, 2, 3, 4, 6, 2, 7</a:t>
            </a:r>
          </a:p>
          <a:p>
            <a:pPr algn="just">
              <a:lnSpc>
                <a:spcPct val="150000"/>
              </a:lnSpc>
            </a:pPr>
            <a:r>
              <a:rPr lang="en-US" sz="2800" b="1" dirty="0">
                <a:solidFill>
                  <a:schemeClr val="tx1"/>
                </a:solidFill>
              </a:rPr>
              <a:t>Path </a:t>
            </a:r>
            <a:r>
              <a:rPr lang="en-US" sz="2800" b="1" dirty="0" smtClean="0">
                <a:solidFill>
                  <a:schemeClr val="tx1"/>
                </a:solidFill>
              </a:rPr>
              <a:t>3 </a:t>
            </a:r>
            <a:r>
              <a:rPr lang="en-US" sz="2800" dirty="0">
                <a:solidFill>
                  <a:schemeClr val="tx1"/>
                </a:solidFill>
              </a:rPr>
              <a:t>: </a:t>
            </a:r>
            <a:r>
              <a:rPr lang="en-US" sz="2800" dirty="0" smtClean="0">
                <a:solidFill>
                  <a:schemeClr val="tx1"/>
                </a:solidFill>
              </a:rPr>
              <a:t>1, 2, 3, 5, 6, 2, 7</a:t>
            </a:r>
            <a:endParaRPr lang="en-US" sz="2800" dirty="0">
              <a:solidFill>
                <a:schemeClr val="tx1"/>
              </a:solidFill>
            </a:endParaRPr>
          </a:p>
        </p:txBody>
      </p:sp>
    </p:spTree>
    <p:extLst>
      <p:ext uri="{BB962C8B-B14F-4D97-AF65-F5344CB8AC3E}">
        <p14:creationId xmlns:p14="http://schemas.microsoft.com/office/powerpoint/2010/main" xmlns="" val="29196918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5467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smtClean="0">
                <a:solidFill>
                  <a:schemeClr val="tx1"/>
                </a:solidFill>
              </a:rPr>
              <a:t>1.</a:t>
            </a:r>
            <a:r>
              <a:rPr lang="en-US" sz="2800" b="1" dirty="0" smtClean="0">
                <a:solidFill>
                  <a:schemeClr val="tx1"/>
                </a:solidFill>
              </a:rPr>
              <a:t>  </a:t>
            </a:r>
            <a:r>
              <a:rPr lang="id-ID" sz="2800" b="1" dirty="0" smtClean="0">
                <a:solidFill>
                  <a:schemeClr val="tx1"/>
                </a:solidFill>
              </a:rPr>
              <a:t>V(G</a:t>
            </a:r>
            <a:r>
              <a:rPr lang="id-ID" sz="2800" b="1" dirty="0">
                <a:solidFill>
                  <a:schemeClr val="tx1"/>
                </a:solidFill>
              </a:rPr>
              <a:t>) = jumlah region  </a:t>
            </a:r>
            <a:r>
              <a:rPr lang="en-US" sz="2800" b="1" dirty="0" smtClean="0">
                <a:solidFill>
                  <a:schemeClr val="tx1"/>
                </a:solidFill>
                <a:sym typeface="Wingdings" panose="05000000000000000000" pitchFamily="2" charset="2"/>
              </a:rPr>
              <a:t> 3 Region</a:t>
            </a:r>
            <a:endParaRPr lang="id-ID" sz="2800" b="1" dirty="0">
              <a:solidFill>
                <a:schemeClr val="tx1"/>
              </a:solidFill>
            </a:endParaRPr>
          </a:p>
          <a:p>
            <a:pPr algn="just">
              <a:lnSpc>
                <a:spcPct val="150000"/>
              </a:lnSpc>
            </a:pPr>
            <a:r>
              <a:rPr lang="id-ID" sz="2800" b="1" dirty="0" smtClean="0">
                <a:solidFill>
                  <a:schemeClr val="tx1"/>
                </a:solidFill>
              </a:rPr>
              <a:t>2.</a:t>
            </a:r>
            <a:r>
              <a:rPr lang="en-US" sz="2800" b="1" dirty="0" smtClean="0">
                <a:solidFill>
                  <a:schemeClr val="tx1"/>
                </a:solidFill>
              </a:rPr>
              <a:t>   </a:t>
            </a:r>
            <a:r>
              <a:rPr lang="id-ID" sz="2800" b="1" dirty="0" smtClean="0">
                <a:solidFill>
                  <a:schemeClr val="tx1"/>
                </a:solidFill>
              </a:rPr>
              <a:t>V(G</a:t>
            </a:r>
            <a:r>
              <a:rPr lang="id-ID" sz="2800" b="1" dirty="0">
                <a:solidFill>
                  <a:schemeClr val="tx1"/>
                </a:solidFill>
              </a:rPr>
              <a:t>) = </a:t>
            </a:r>
            <a:r>
              <a:rPr lang="en-US" sz="2800" b="1" dirty="0" smtClean="0">
                <a:solidFill>
                  <a:schemeClr val="tx1"/>
                </a:solidFill>
              </a:rPr>
              <a:t>E</a:t>
            </a:r>
            <a:r>
              <a:rPr lang="id-ID" sz="2800" b="1" dirty="0" smtClean="0">
                <a:solidFill>
                  <a:schemeClr val="tx1"/>
                </a:solidFill>
              </a:rPr>
              <a:t> </a:t>
            </a:r>
            <a:r>
              <a:rPr lang="id-ID" sz="2800" b="1" dirty="0">
                <a:solidFill>
                  <a:schemeClr val="tx1"/>
                </a:solidFill>
              </a:rPr>
              <a:t>– </a:t>
            </a:r>
            <a:r>
              <a:rPr lang="en-US" sz="2800" b="1" dirty="0" smtClean="0">
                <a:solidFill>
                  <a:schemeClr val="tx1"/>
                </a:solidFill>
              </a:rPr>
              <a:t>N</a:t>
            </a:r>
            <a:r>
              <a:rPr lang="id-ID" sz="2800" b="1" dirty="0" smtClean="0">
                <a:solidFill>
                  <a:schemeClr val="tx1"/>
                </a:solidFill>
              </a:rPr>
              <a:t> </a:t>
            </a:r>
            <a:r>
              <a:rPr lang="id-ID" sz="2800" b="1" dirty="0">
                <a:solidFill>
                  <a:schemeClr val="tx1"/>
                </a:solidFill>
              </a:rPr>
              <a:t>+ </a:t>
            </a:r>
            <a:r>
              <a:rPr lang="id-ID" sz="2800" b="1" dirty="0" smtClean="0">
                <a:solidFill>
                  <a:schemeClr val="tx1"/>
                </a:solidFill>
              </a:rPr>
              <a:t>2</a:t>
            </a:r>
            <a:r>
              <a:rPr lang="en-US" sz="2800" b="1" dirty="0" smtClean="0">
                <a:solidFill>
                  <a:schemeClr val="tx1"/>
                </a:solidFill>
              </a:rPr>
              <a:t>  </a:t>
            </a:r>
            <a:r>
              <a:rPr lang="en-US" sz="2800" b="1" dirty="0" smtClean="0">
                <a:solidFill>
                  <a:schemeClr val="tx1"/>
                </a:solidFill>
                <a:sym typeface="Wingdings" panose="05000000000000000000" pitchFamily="2" charset="2"/>
              </a:rPr>
              <a:t> </a:t>
            </a:r>
            <a:r>
              <a:rPr lang="id-ID" sz="2800" b="1" dirty="0" smtClean="0">
                <a:solidFill>
                  <a:schemeClr val="tx1"/>
                </a:solidFill>
              </a:rPr>
              <a:t>(</a:t>
            </a:r>
            <a:r>
              <a:rPr lang="en-US" sz="2800" b="1" dirty="0" smtClean="0">
                <a:solidFill>
                  <a:schemeClr val="tx1"/>
                </a:solidFill>
              </a:rPr>
              <a:t> </a:t>
            </a:r>
            <a:r>
              <a:rPr lang="en-US" sz="2800" b="1" dirty="0">
                <a:solidFill>
                  <a:schemeClr val="tx1"/>
                </a:solidFill>
              </a:rPr>
              <a:t>8</a:t>
            </a:r>
            <a:r>
              <a:rPr lang="en-US" sz="2800" b="1" dirty="0" smtClean="0">
                <a:solidFill>
                  <a:schemeClr val="tx1"/>
                </a:solidFill>
              </a:rPr>
              <a:t> </a:t>
            </a:r>
            <a:r>
              <a:rPr lang="id-ID" sz="2800" b="1" dirty="0" smtClean="0">
                <a:solidFill>
                  <a:schemeClr val="tx1"/>
                </a:solidFill>
              </a:rPr>
              <a:t>–</a:t>
            </a:r>
            <a:r>
              <a:rPr lang="en-US" sz="2800" b="1" dirty="0" smtClean="0">
                <a:solidFill>
                  <a:schemeClr val="tx1"/>
                </a:solidFill>
              </a:rPr>
              <a:t> 7 </a:t>
            </a:r>
            <a:r>
              <a:rPr lang="id-ID" sz="2800" b="1" dirty="0" smtClean="0">
                <a:solidFill>
                  <a:schemeClr val="tx1"/>
                </a:solidFill>
              </a:rPr>
              <a:t>) </a:t>
            </a:r>
            <a:r>
              <a:rPr lang="id-ID" sz="2800" b="1" dirty="0">
                <a:solidFill>
                  <a:schemeClr val="tx1"/>
                </a:solidFill>
              </a:rPr>
              <a:t>+ 2 = </a:t>
            </a:r>
            <a:r>
              <a:rPr lang="en-US" sz="2800" b="1" dirty="0">
                <a:solidFill>
                  <a:schemeClr val="tx1"/>
                </a:solidFill>
              </a:rPr>
              <a:t>3</a:t>
            </a:r>
            <a:endParaRPr lang="id-ID" sz="2800" b="1" dirty="0">
              <a:solidFill>
                <a:schemeClr val="tx1"/>
              </a:solidFill>
            </a:endParaRPr>
          </a:p>
          <a:p>
            <a:pPr marL="514350" indent="-514350" algn="just">
              <a:lnSpc>
                <a:spcPct val="150000"/>
              </a:lnSpc>
              <a:buAutoNum type="arabicPeriod" startAt="3"/>
            </a:pPr>
            <a:r>
              <a:rPr lang="id-ID" sz="2800" b="1" dirty="0" smtClean="0">
                <a:solidFill>
                  <a:schemeClr val="tx1"/>
                </a:solidFill>
              </a:rPr>
              <a:t>V(G</a:t>
            </a:r>
            <a:r>
              <a:rPr lang="id-ID" sz="2800" b="1" dirty="0">
                <a:solidFill>
                  <a:schemeClr val="tx1"/>
                </a:solidFill>
              </a:rPr>
              <a:t>) = </a:t>
            </a:r>
            <a:r>
              <a:rPr lang="en-US" sz="2800" b="1" dirty="0" smtClean="0">
                <a:solidFill>
                  <a:schemeClr val="tx1"/>
                </a:solidFill>
              </a:rPr>
              <a:t>P</a:t>
            </a:r>
            <a:r>
              <a:rPr lang="id-ID" sz="2800" b="1" dirty="0" smtClean="0">
                <a:solidFill>
                  <a:schemeClr val="tx1"/>
                </a:solidFill>
              </a:rPr>
              <a:t> </a:t>
            </a:r>
            <a:r>
              <a:rPr lang="id-ID" sz="2800" b="1" dirty="0">
                <a:solidFill>
                  <a:schemeClr val="tx1"/>
                </a:solidFill>
              </a:rPr>
              <a:t>+ </a:t>
            </a:r>
            <a:r>
              <a:rPr lang="id-ID" sz="2800" b="1" dirty="0" smtClean="0">
                <a:solidFill>
                  <a:schemeClr val="tx1"/>
                </a:solidFill>
              </a:rPr>
              <a:t>1</a:t>
            </a:r>
            <a:r>
              <a:rPr lang="en-US" sz="2800" b="1" dirty="0" smtClean="0">
                <a:solidFill>
                  <a:schemeClr val="tx1"/>
                </a:solidFill>
              </a:rPr>
              <a:t>  </a:t>
            </a:r>
            <a:r>
              <a:rPr lang="en-US" sz="2800" b="1" dirty="0" smtClean="0">
                <a:solidFill>
                  <a:schemeClr val="tx1"/>
                </a:solidFill>
                <a:sym typeface="Wingdings" panose="05000000000000000000" pitchFamily="2" charset="2"/>
              </a:rPr>
              <a:t>  2</a:t>
            </a:r>
            <a:r>
              <a:rPr lang="id-ID" sz="2800" b="1" dirty="0" smtClean="0">
                <a:solidFill>
                  <a:schemeClr val="tx1"/>
                </a:solidFill>
              </a:rPr>
              <a:t> </a:t>
            </a:r>
            <a:r>
              <a:rPr lang="id-ID" sz="2800" b="1" dirty="0">
                <a:solidFill>
                  <a:schemeClr val="tx1"/>
                </a:solidFill>
              </a:rPr>
              <a:t>+ 1 = </a:t>
            </a:r>
            <a:r>
              <a:rPr lang="en-US" sz="2800" b="1" dirty="0" smtClean="0">
                <a:solidFill>
                  <a:schemeClr val="tx1"/>
                </a:solidFill>
              </a:rPr>
              <a:t>3</a:t>
            </a:r>
          </a:p>
          <a:p>
            <a:pPr marL="514350" indent="-514350" algn="just">
              <a:lnSpc>
                <a:spcPct val="150000"/>
              </a:lnSpc>
              <a:buAutoNum type="arabicPeriod" startAt="3"/>
            </a:pPr>
            <a:r>
              <a:rPr lang="en-US" sz="2800" b="1" dirty="0" err="1" smtClean="0">
                <a:solidFill>
                  <a:schemeClr val="tx1"/>
                </a:solidFill>
              </a:rPr>
              <a:t>Jadi</a:t>
            </a:r>
            <a:r>
              <a:rPr lang="en-US" sz="2800" b="1" dirty="0" smtClean="0">
                <a:solidFill>
                  <a:schemeClr val="tx1"/>
                </a:solidFill>
              </a:rPr>
              <a:t> </a:t>
            </a:r>
            <a:r>
              <a:rPr lang="en-US" sz="2800" b="1" dirty="0" err="1" smtClean="0">
                <a:solidFill>
                  <a:schemeClr val="tx1"/>
                </a:solidFill>
              </a:rPr>
              <a:t>Cyclomatic</a:t>
            </a:r>
            <a:r>
              <a:rPr lang="en-US" sz="2800" b="1" dirty="0" smtClean="0">
                <a:solidFill>
                  <a:schemeClr val="tx1"/>
                </a:solidFill>
              </a:rPr>
              <a:t> </a:t>
            </a:r>
            <a:r>
              <a:rPr lang="en-US" sz="2800" b="1" dirty="0" err="1" smtClean="0">
                <a:solidFill>
                  <a:schemeClr val="tx1"/>
                </a:solidFill>
              </a:rPr>
              <a:t>Complexcity</a:t>
            </a:r>
            <a:r>
              <a:rPr lang="en-US" sz="2800" b="1" dirty="0" smtClean="0">
                <a:solidFill>
                  <a:schemeClr val="tx1"/>
                </a:solidFill>
              </a:rPr>
              <a:t> </a:t>
            </a:r>
            <a:r>
              <a:rPr lang="en-US" sz="2800" b="1" dirty="0" err="1" smtClean="0">
                <a:solidFill>
                  <a:schemeClr val="tx1"/>
                </a:solidFill>
              </a:rPr>
              <a:t>untuk</a:t>
            </a:r>
            <a:r>
              <a:rPr lang="en-US" sz="2800" b="1" dirty="0" smtClean="0">
                <a:solidFill>
                  <a:schemeClr val="tx1"/>
                </a:solidFill>
              </a:rPr>
              <a:t> </a:t>
            </a:r>
            <a:r>
              <a:rPr lang="en-US" sz="2800" b="1" dirty="0" err="1" smtClean="0">
                <a:solidFill>
                  <a:schemeClr val="tx1"/>
                </a:solidFill>
              </a:rPr>
              <a:t>Flowgraph</a:t>
            </a:r>
            <a:r>
              <a:rPr lang="en-US" sz="2800" b="1" dirty="0" smtClean="0">
                <a:solidFill>
                  <a:schemeClr val="tx1"/>
                </a:solidFill>
              </a:rPr>
              <a:t> </a:t>
            </a:r>
            <a:r>
              <a:rPr lang="en-US" sz="2800" b="1" dirty="0" err="1" smtClean="0">
                <a:solidFill>
                  <a:schemeClr val="tx1"/>
                </a:solidFill>
              </a:rPr>
              <a:t>adalah</a:t>
            </a:r>
            <a:r>
              <a:rPr lang="en-US" sz="2800" b="1" dirty="0" smtClean="0">
                <a:solidFill>
                  <a:schemeClr val="tx1"/>
                </a:solidFill>
              </a:rPr>
              <a:t> 3.</a:t>
            </a:r>
            <a:endParaRPr lang="id-ID" sz="2800" b="1" dirty="0">
              <a:solidFill>
                <a:schemeClr val="tx1"/>
              </a:solidFill>
            </a:endParaRPr>
          </a:p>
          <a:p>
            <a:pPr algn="just">
              <a:lnSpc>
                <a:spcPct val="150000"/>
              </a:lnSpc>
            </a:pPr>
            <a:r>
              <a:rPr lang="id-ID" sz="2800" b="1" dirty="0" smtClean="0">
                <a:solidFill>
                  <a:schemeClr val="tx1"/>
                </a:solidFill>
              </a:rPr>
              <a:t>Dimana</a:t>
            </a:r>
            <a:r>
              <a:rPr lang="en-US" sz="2800" b="1" dirty="0" smtClean="0">
                <a:solidFill>
                  <a:schemeClr val="tx1"/>
                </a:solidFill>
              </a:rPr>
              <a:t>:</a:t>
            </a:r>
          </a:p>
          <a:p>
            <a:pPr algn="just">
              <a:lnSpc>
                <a:spcPct val="150000"/>
              </a:lnSpc>
            </a:pPr>
            <a:r>
              <a:rPr lang="id-ID" sz="2800" b="1" dirty="0" smtClean="0">
                <a:solidFill>
                  <a:schemeClr val="tx1"/>
                </a:solidFill>
              </a:rPr>
              <a:t>E </a:t>
            </a:r>
            <a:r>
              <a:rPr lang="id-ID" sz="2800" b="1" dirty="0">
                <a:solidFill>
                  <a:schemeClr val="tx1"/>
                </a:solidFill>
              </a:rPr>
              <a:t>= jml busur/link</a:t>
            </a:r>
          </a:p>
          <a:p>
            <a:pPr algn="just">
              <a:lnSpc>
                <a:spcPct val="150000"/>
              </a:lnSpc>
            </a:pPr>
            <a:r>
              <a:rPr lang="id-ID" sz="2800" b="1" dirty="0">
                <a:solidFill>
                  <a:schemeClr val="tx1"/>
                </a:solidFill>
              </a:rPr>
              <a:t>N= jml simpul</a:t>
            </a:r>
          </a:p>
          <a:p>
            <a:pPr algn="just">
              <a:lnSpc>
                <a:spcPct val="150000"/>
              </a:lnSpc>
            </a:pPr>
            <a:r>
              <a:rPr lang="id-ID" sz="2800" b="1" dirty="0">
                <a:solidFill>
                  <a:schemeClr val="tx1"/>
                </a:solidFill>
              </a:rPr>
              <a:t> </a:t>
            </a:r>
          </a:p>
        </p:txBody>
      </p:sp>
    </p:spTree>
    <p:extLst>
      <p:ext uri="{BB962C8B-B14F-4D97-AF65-F5344CB8AC3E}">
        <p14:creationId xmlns:p14="http://schemas.microsoft.com/office/powerpoint/2010/main" xmlns="" val="32437954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Contoh</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2050" name="Picture 2" descr="Gambar terkai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47738" y="502274"/>
            <a:ext cx="8319755" cy="62398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400817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Pengujian</a:t>
            </a:r>
            <a:r>
              <a:rPr lang="en-US" sz="3200" b="1" dirty="0" smtClean="0">
                <a:solidFill>
                  <a:schemeClr val="bg2">
                    <a:lumMod val="25000"/>
                  </a:schemeClr>
                </a:solidFill>
                <a:latin typeface="Arial Black" panose="020B0A04020102020204" pitchFamily="34" charset="0"/>
              </a:rPr>
              <a:t> White Box</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429555"/>
            <a:ext cx="11032708" cy="9401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smtClean="0">
                <a:solidFill>
                  <a:schemeClr val="tx1"/>
                </a:solidFill>
              </a:rPr>
              <a:t>Mengapa </a:t>
            </a:r>
            <a:r>
              <a:rPr lang="id-ID" sz="2800" dirty="0">
                <a:solidFill>
                  <a:schemeClr val="tx1"/>
                </a:solidFill>
              </a:rPr>
              <a:t>kita harus menghabiskan waktu dan energi untuk melakukan pengujian white-box, bila ada pengujian black-box?</a:t>
            </a:r>
          </a:p>
        </p:txBody>
      </p:sp>
      <p:sp>
        <p:nvSpPr>
          <p:cNvPr id="16" name="Rounded Rectangle 4"/>
          <p:cNvSpPr/>
          <p:nvPr/>
        </p:nvSpPr>
        <p:spPr>
          <a:xfrm>
            <a:off x="375732" y="2743200"/>
            <a:ext cx="11032708" cy="965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sv-SE" sz="2800" dirty="0">
                <a:solidFill>
                  <a:schemeClr val="tx1"/>
                </a:solidFill>
              </a:rPr>
              <a:t>Hal ini dikarenakan didalam </a:t>
            </a:r>
            <a:r>
              <a:rPr lang="sv-SE" sz="2800" dirty="0" smtClean="0">
                <a:solidFill>
                  <a:schemeClr val="tx1"/>
                </a:solidFill>
              </a:rPr>
              <a:t>perangkat lunak </a:t>
            </a:r>
            <a:r>
              <a:rPr lang="sv-SE" sz="2800" dirty="0">
                <a:solidFill>
                  <a:schemeClr val="tx1"/>
                </a:solidFill>
              </a:rPr>
              <a:t>memiliki sifat cacat.</a:t>
            </a:r>
          </a:p>
        </p:txBody>
      </p:sp>
    </p:spTree>
    <p:extLst>
      <p:ext uri="{BB962C8B-B14F-4D97-AF65-F5344CB8AC3E}">
        <p14:creationId xmlns:p14="http://schemas.microsoft.com/office/powerpoint/2010/main" xmlns="" val="5940098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Pengujian</a:t>
            </a:r>
            <a:r>
              <a:rPr lang="en-US" sz="3200" b="1" dirty="0" smtClean="0">
                <a:solidFill>
                  <a:schemeClr val="bg2">
                    <a:lumMod val="25000"/>
                  </a:schemeClr>
                </a:solidFill>
                <a:latin typeface="Arial Black" panose="020B0A04020102020204" pitchFamily="34" charset="0"/>
              </a:rPr>
              <a:t> White Box</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429555"/>
            <a:ext cx="11032708" cy="9401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id-ID" sz="2800" dirty="0">
                <a:solidFill>
                  <a:schemeClr val="tx1"/>
                </a:solidFill>
              </a:rPr>
              <a:t>Hasil dari penggunaan pengujian White-box </a:t>
            </a:r>
            <a:r>
              <a:rPr lang="id-ID" sz="2800" dirty="0" smtClean="0">
                <a:solidFill>
                  <a:schemeClr val="tx1"/>
                </a:solidFill>
              </a:rPr>
              <a:t>adalahmenghasilkan </a:t>
            </a:r>
            <a:r>
              <a:rPr lang="id-ID" sz="2800" dirty="0">
                <a:solidFill>
                  <a:schemeClr val="tx1"/>
                </a:solidFill>
              </a:rPr>
              <a:t>test case yang:</a:t>
            </a:r>
          </a:p>
        </p:txBody>
      </p:sp>
      <p:sp>
        <p:nvSpPr>
          <p:cNvPr id="16" name="Rounded Rectangle 4"/>
          <p:cNvSpPr/>
          <p:nvPr/>
        </p:nvSpPr>
        <p:spPr>
          <a:xfrm>
            <a:off x="852250" y="2369712"/>
            <a:ext cx="11032708" cy="11204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sv-SE" sz="2800" dirty="0" smtClean="0">
                <a:solidFill>
                  <a:schemeClr val="tx1"/>
                </a:solidFill>
              </a:rPr>
              <a:t>1</a:t>
            </a:r>
            <a:r>
              <a:rPr lang="sv-SE" sz="2800" dirty="0">
                <a:solidFill>
                  <a:schemeClr val="tx1"/>
                </a:solidFill>
              </a:rPr>
              <a:t>. Memberikan jaminan bahwa semua </a:t>
            </a:r>
            <a:r>
              <a:rPr lang="sv-SE" sz="2800" dirty="0" smtClean="0">
                <a:solidFill>
                  <a:schemeClr val="tx1"/>
                </a:solidFill>
              </a:rPr>
              <a:t>jalur independen </a:t>
            </a:r>
            <a:r>
              <a:rPr lang="sv-SE" sz="2800" dirty="0">
                <a:solidFill>
                  <a:schemeClr val="tx1"/>
                </a:solidFill>
              </a:rPr>
              <a:t>pada suatu modul telah </a:t>
            </a:r>
            <a:r>
              <a:rPr lang="sv-SE" sz="2800" dirty="0" smtClean="0">
                <a:solidFill>
                  <a:schemeClr val="tx1"/>
                </a:solidFill>
              </a:rPr>
              <a:t>digunakan paling </a:t>
            </a:r>
            <a:r>
              <a:rPr lang="sv-SE" sz="2800" dirty="0">
                <a:solidFill>
                  <a:schemeClr val="tx1"/>
                </a:solidFill>
              </a:rPr>
              <a:t>tidak satu kali</a:t>
            </a:r>
          </a:p>
        </p:txBody>
      </p:sp>
      <p:sp>
        <p:nvSpPr>
          <p:cNvPr id="10" name="Rounded Rectangle 4"/>
          <p:cNvSpPr/>
          <p:nvPr/>
        </p:nvSpPr>
        <p:spPr>
          <a:xfrm>
            <a:off x="852250" y="3322748"/>
            <a:ext cx="11032708" cy="7598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sv-SE" sz="2800" dirty="0" smtClean="0">
                <a:solidFill>
                  <a:schemeClr val="tx1"/>
                </a:solidFill>
              </a:rPr>
              <a:t>2</a:t>
            </a:r>
            <a:r>
              <a:rPr lang="sv-SE" sz="2800" dirty="0">
                <a:solidFill>
                  <a:schemeClr val="tx1"/>
                </a:solidFill>
              </a:rPr>
              <a:t>. Menggunakan semua keputusan logis pada </a:t>
            </a:r>
            <a:r>
              <a:rPr lang="sv-SE" sz="2800" dirty="0" smtClean="0">
                <a:solidFill>
                  <a:schemeClr val="tx1"/>
                </a:solidFill>
              </a:rPr>
              <a:t>sisi true </a:t>
            </a:r>
            <a:r>
              <a:rPr lang="sv-SE" sz="2800" dirty="0">
                <a:solidFill>
                  <a:schemeClr val="tx1"/>
                </a:solidFill>
              </a:rPr>
              <a:t>dan false</a:t>
            </a:r>
          </a:p>
        </p:txBody>
      </p:sp>
      <p:sp>
        <p:nvSpPr>
          <p:cNvPr id="12" name="Rounded Rectangle 4"/>
          <p:cNvSpPr/>
          <p:nvPr/>
        </p:nvSpPr>
        <p:spPr>
          <a:xfrm>
            <a:off x="852250" y="4050405"/>
            <a:ext cx="11032708" cy="7598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sv-SE" sz="2800" dirty="0" smtClean="0">
                <a:solidFill>
                  <a:schemeClr val="tx1"/>
                </a:solidFill>
              </a:rPr>
              <a:t>3</a:t>
            </a:r>
            <a:r>
              <a:rPr lang="sv-SE" sz="2800" dirty="0">
                <a:solidFill>
                  <a:schemeClr val="tx1"/>
                </a:solidFill>
              </a:rPr>
              <a:t>. Mengeksekusi semua loop pada </a:t>
            </a:r>
            <a:r>
              <a:rPr lang="sv-SE" sz="2800" dirty="0" smtClean="0">
                <a:solidFill>
                  <a:schemeClr val="tx1"/>
                </a:solidFill>
              </a:rPr>
              <a:t>batasannya dan </a:t>
            </a:r>
            <a:r>
              <a:rPr lang="sv-SE" sz="2800" dirty="0">
                <a:solidFill>
                  <a:schemeClr val="tx1"/>
                </a:solidFill>
              </a:rPr>
              <a:t>batas operasionalnya</a:t>
            </a:r>
          </a:p>
        </p:txBody>
      </p:sp>
      <p:sp>
        <p:nvSpPr>
          <p:cNvPr id="13" name="Rounded Rectangle 4"/>
          <p:cNvSpPr/>
          <p:nvPr/>
        </p:nvSpPr>
        <p:spPr>
          <a:xfrm>
            <a:off x="852250" y="4810258"/>
            <a:ext cx="11032708" cy="7598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sv-SE" sz="2800" dirty="0" smtClean="0">
                <a:solidFill>
                  <a:schemeClr val="tx1"/>
                </a:solidFill>
              </a:rPr>
              <a:t>4. Menggunakan </a:t>
            </a:r>
            <a:r>
              <a:rPr lang="sv-SE" sz="2800" dirty="0">
                <a:solidFill>
                  <a:schemeClr val="tx1"/>
                </a:solidFill>
              </a:rPr>
              <a:t>struktur data internal </a:t>
            </a:r>
            <a:r>
              <a:rPr lang="sv-SE" sz="2800" dirty="0" smtClean="0">
                <a:solidFill>
                  <a:schemeClr val="tx1"/>
                </a:solidFill>
              </a:rPr>
              <a:t>untuk menjamin </a:t>
            </a:r>
            <a:r>
              <a:rPr lang="sv-SE" sz="2800" dirty="0">
                <a:solidFill>
                  <a:schemeClr val="tx1"/>
                </a:solidFill>
              </a:rPr>
              <a:t>validitasnya.</a:t>
            </a:r>
          </a:p>
        </p:txBody>
      </p:sp>
    </p:spTree>
    <p:extLst>
      <p:ext uri="{BB962C8B-B14F-4D97-AF65-F5344CB8AC3E}">
        <p14:creationId xmlns:p14="http://schemas.microsoft.com/office/powerpoint/2010/main" xmlns="" val="411602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Contoh</a:t>
            </a:r>
            <a:r>
              <a:rPr lang="en-US" sz="3200" b="1" dirty="0" smtClean="0">
                <a:solidFill>
                  <a:schemeClr val="bg2">
                    <a:lumMod val="25000"/>
                  </a:schemeClr>
                </a:solidFill>
                <a:latin typeface="Arial Black" panose="020B0A04020102020204" pitchFamily="34" charset="0"/>
              </a:rPr>
              <a:t> 5</a:t>
            </a:r>
            <a:r>
              <a:rPr lang="en-US" sz="3200" b="1" dirty="0">
                <a:solidFill>
                  <a:schemeClr val="bg2">
                    <a:lumMod val="25000"/>
                  </a:schemeClr>
                </a:solidFill>
                <a:latin typeface="Arial Black" panose="020B0A04020102020204" pitchFamily="34" charset="0"/>
              </a:rPr>
              <a:t> </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aphicFrame>
        <p:nvGraphicFramePr>
          <p:cNvPr id="3" name="Table 2"/>
          <p:cNvGraphicFramePr>
            <a:graphicFrameLocks noGrp="1"/>
          </p:cNvGraphicFramePr>
          <p:nvPr>
            <p:extLst>
              <p:ext uri="{D42A27DB-BD31-4B8C-83A1-F6EECF244321}">
                <p14:modId xmlns:p14="http://schemas.microsoft.com/office/powerpoint/2010/main" xmlns="" val="3357336523"/>
              </p:ext>
            </p:extLst>
          </p:nvPr>
        </p:nvGraphicFramePr>
        <p:xfrm>
          <a:off x="985234" y="719666"/>
          <a:ext cx="9174766" cy="6126480"/>
        </p:xfrm>
        <a:graphic>
          <a:graphicData uri="http://schemas.openxmlformats.org/drawingml/2006/table">
            <a:tbl>
              <a:tblPr firstRow="1" bandRow="1">
                <a:tableStyleId>{BC89EF96-8CEA-46FF-86C4-4CE0E7609802}</a:tableStyleId>
              </a:tblPr>
              <a:tblGrid>
                <a:gridCol w="676141"/>
                <a:gridCol w="8498625"/>
              </a:tblGrid>
              <a:tr h="3878092">
                <a:tc>
                  <a:txBody>
                    <a:bodyPr/>
                    <a:lstStyle/>
                    <a:p>
                      <a:endParaRPr lang="en-US" dirty="0" smtClean="0"/>
                    </a:p>
                    <a:p>
                      <a:endParaRPr lang="en-US" dirty="0" smtClean="0"/>
                    </a:p>
                    <a:p>
                      <a:endParaRPr lang="en-US" dirty="0" smtClean="0"/>
                    </a:p>
                    <a:p>
                      <a:pPr algn="ctr"/>
                      <a:r>
                        <a:rPr lang="en-US" dirty="0" smtClean="0"/>
                        <a:t>1</a:t>
                      </a:r>
                    </a:p>
                    <a:p>
                      <a:pPr algn="ctr"/>
                      <a:endParaRPr lang="en-US" dirty="0" smtClean="0"/>
                    </a:p>
                    <a:p>
                      <a:pPr algn="ctr"/>
                      <a:endParaRPr lang="en-US" dirty="0" smtClean="0"/>
                    </a:p>
                    <a:p>
                      <a:pPr algn="ctr"/>
                      <a:r>
                        <a:rPr lang="en-US" dirty="0" smtClean="0"/>
                        <a:t>2</a:t>
                      </a:r>
                    </a:p>
                    <a:p>
                      <a:pPr algn="ctr"/>
                      <a:endParaRPr lang="en-US" dirty="0" smtClean="0"/>
                    </a:p>
                    <a:p>
                      <a:pPr algn="ctr"/>
                      <a:r>
                        <a:rPr lang="en-US" dirty="0" smtClean="0"/>
                        <a:t>3</a:t>
                      </a:r>
                    </a:p>
                    <a:p>
                      <a:pPr algn="ctr"/>
                      <a:endParaRPr lang="en-US" dirty="0" smtClean="0"/>
                    </a:p>
                    <a:p>
                      <a:pPr algn="ctr"/>
                      <a:endParaRPr lang="en-US" dirty="0" smtClean="0"/>
                    </a:p>
                    <a:p>
                      <a:pPr algn="ctr"/>
                      <a:r>
                        <a:rPr lang="en-US" dirty="0" smtClean="0"/>
                        <a:t>4</a:t>
                      </a:r>
                    </a:p>
                    <a:p>
                      <a:pPr algn="ctr"/>
                      <a:endParaRPr lang="en-US" dirty="0" smtClean="0"/>
                    </a:p>
                    <a:p>
                      <a:pPr algn="ctr"/>
                      <a:r>
                        <a:rPr lang="en-US" dirty="0" smtClean="0"/>
                        <a:t>5</a:t>
                      </a:r>
                    </a:p>
                    <a:p>
                      <a:pPr algn="ctr"/>
                      <a:endParaRPr lang="en-US" dirty="0" smtClean="0"/>
                    </a:p>
                    <a:p>
                      <a:pPr algn="ctr"/>
                      <a:endParaRPr lang="en-US" dirty="0" smtClean="0"/>
                    </a:p>
                    <a:p>
                      <a:pPr algn="ctr"/>
                      <a:r>
                        <a:rPr lang="en-US" dirty="0" smtClean="0"/>
                        <a:t>6</a:t>
                      </a:r>
                    </a:p>
                    <a:p>
                      <a:pPr algn="ctr"/>
                      <a:endParaRPr lang="en-US" dirty="0" smtClean="0"/>
                    </a:p>
                    <a:p>
                      <a:pPr algn="ctr"/>
                      <a:endParaRPr lang="en-US" dirty="0" smtClean="0"/>
                    </a:p>
                    <a:p>
                      <a:pPr algn="ctr"/>
                      <a:endParaRPr lang="en-US" dirty="0" smtClean="0"/>
                    </a:p>
                    <a:p>
                      <a:pPr algn="ctr"/>
                      <a:r>
                        <a:rPr lang="en-US" dirty="0" smtClean="0"/>
                        <a:t>7</a:t>
                      </a:r>
                      <a:endParaRPr lang="en-US" dirty="0"/>
                    </a:p>
                  </a:txBody>
                  <a:tcPr/>
                </a:tc>
                <a:tc>
                  <a:txBody>
                    <a:bodyPr/>
                    <a:lstStyle/>
                    <a:p>
                      <a:r>
                        <a:rPr lang="en-US" dirty="0" smtClean="0"/>
                        <a:t>public class </a:t>
                      </a:r>
                      <a:r>
                        <a:rPr lang="en-US" dirty="0" err="1" smtClean="0"/>
                        <a:t>ValueMax</a:t>
                      </a:r>
                      <a:r>
                        <a:rPr lang="en-US" dirty="0" smtClean="0"/>
                        <a:t> {</a:t>
                      </a:r>
                    </a:p>
                    <a:p>
                      <a:r>
                        <a:rPr lang="en-US" dirty="0" smtClean="0"/>
                        <a:t>    public static void main(String[] </a:t>
                      </a:r>
                      <a:r>
                        <a:rPr lang="en-US" dirty="0" err="1" smtClean="0"/>
                        <a:t>args</a:t>
                      </a:r>
                      <a:r>
                        <a:rPr lang="en-US" dirty="0" smtClean="0"/>
                        <a:t>) {</a:t>
                      </a:r>
                    </a:p>
                    <a:p>
                      <a:r>
                        <a:rPr lang="en-US" dirty="0" smtClean="0"/>
                        <a:t>        </a:t>
                      </a:r>
                    </a:p>
                    <a:p>
                      <a:r>
                        <a:rPr lang="en-US" dirty="0" smtClean="0"/>
                        <a:t>        </a:t>
                      </a:r>
                      <a:r>
                        <a:rPr lang="en-US" dirty="0" err="1" smtClean="0"/>
                        <a:t>int</a:t>
                      </a:r>
                      <a:r>
                        <a:rPr lang="en-US" dirty="0" smtClean="0"/>
                        <a:t> a = 5;</a:t>
                      </a:r>
                    </a:p>
                    <a:p>
                      <a:r>
                        <a:rPr lang="en-US" dirty="0" smtClean="0"/>
                        <a:t>        </a:t>
                      </a:r>
                      <a:r>
                        <a:rPr lang="en-US" dirty="0" err="1" smtClean="0"/>
                        <a:t>int</a:t>
                      </a:r>
                      <a:r>
                        <a:rPr lang="en-US" dirty="0" smtClean="0"/>
                        <a:t> b = 8;</a:t>
                      </a:r>
                    </a:p>
                    <a:p>
                      <a:r>
                        <a:rPr lang="en-US" dirty="0" smtClean="0"/>
                        <a:t>        </a:t>
                      </a:r>
                    </a:p>
                    <a:p>
                      <a:r>
                        <a:rPr lang="en-US" dirty="0" smtClean="0"/>
                        <a:t>        if( a&gt;b ) {</a:t>
                      </a:r>
                    </a:p>
                    <a:p>
                      <a:r>
                        <a:rPr lang="en-US" dirty="0" smtClean="0"/>
                        <a:t>            </a:t>
                      </a:r>
                    </a:p>
                    <a:p>
                      <a:r>
                        <a:rPr lang="en-US" dirty="0" smtClean="0"/>
                        <a:t>            </a:t>
                      </a:r>
                      <a:r>
                        <a:rPr lang="en-US" dirty="0" err="1" smtClean="0"/>
                        <a:t>System.out.println</a:t>
                      </a:r>
                      <a:r>
                        <a:rPr lang="en-US" dirty="0" smtClean="0"/>
                        <a:t>(" a </a:t>
                      </a:r>
                      <a:r>
                        <a:rPr lang="en-US" dirty="0" err="1" smtClean="0"/>
                        <a:t>lebih</a:t>
                      </a:r>
                      <a:r>
                        <a:rPr lang="en-US" dirty="0" smtClean="0"/>
                        <a:t> </a:t>
                      </a:r>
                      <a:r>
                        <a:rPr lang="en-US" dirty="0" err="1" smtClean="0"/>
                        <a:t>besar</a:t>
                      </a:r>
                      <a:r>
                        <a:rPr lang="en-US" dirty="0" smtClean="0"/>
                        <a:t> </a:t>
                      </a:r>
                      <a:r>
                        <a:rPr lang="en-US" dirty="0" err="1" smtClean="0"/>
                        <a:t>dari</a:t>
                      </a:r>
                      <a:r>
                        <a:rPr lang="en-US" dirty="0" smtClean="0"/>
                        <a:t> b");</a:t>
                      </a:r>
                    </a:p>
                    <a:p>
                      <a:r>
                        <a:rPr lang="en-US" dirty="0" smtClean="0"/>
                        <a:t>        }</a:t>
                      </a:r>
                    </a:p>
                    <a:p>
                      <a:r>
                        <a:rPr lang="en-US" dirty="0" smtClean="0"/>
                        <a:t>        </a:t>
                      </a:r>
                    </a:p>
                    <a:p>
                      <a:r>
                        <a:rPr lang="en-US" dirty="0" smtClean="0"/>
                        <a:t>        else if( a&lt;b ) {</a:t>
                      </a:r>
                    </a:p>
                    <a:p>
                      <a:r>
                        <a:rPr lang="en-US" dirty="0" smtClean="0"/>
                        <a:t>            </a:t>
                      </a:r>
                    </a:p>
                    <a:p>
                      <a:r>
                        <a:rPr lang="en-US" dirty="0" smtClean="0"/>
                        <a:t>            </a:t>
                      </a:r>
                      <a:r>
                        <a:rPr lang="en-US" dirty="0" err="1" smtClean="0"/>
                        <a:t>System.out.println</a:t>
                      </a:r>
                      <a:r>
                        <a:rPr lang="en-US" dirty="0" smtClean="0"/>
                        <a:t>(" a </a:t>
                      </a:r>
                      <a:r>
                        <a:rPr lang="en-US" dirty="0" err="1" smtClean="0"/>
                        <a:t>lebih</a:t>
                      </a:r>
                      <a:r>
                        <a:rPr lang="en-US" dirty="0" smtClean="0"/>
                        <a:t> </a:t>
                      </a:r>
                      <a:r>
                        <a:rPr lang="en-US" dirty="0" err="1" smtClean="0"/>
                        <a:t>kecil</a:t>
                      </a:r>
                      <a:r>
                        <a:rPr lang="en-US" dirty="0" smtClean="0"/>
                        <a:t> </a:t>
                      </a:r>
                      <a:r>
                        <a:rPr lang="en-US" dirty="0" err="1" smtClean="0"/>
                        <a:t>dari</a:t>
                      </a:r>
                      <a:r>
                        <a:rPr lang="en-US" dirty="0" smtClean="0"/>
                        <a:t> b");</a:t>
                      </a:r>
                    </a:p>
                    <a:p>
                      <a:r>
                        <a:rPr lang="en-US" dirty="0" smtClean="0"/>
                        <a:t>        }</a:t>
                      </a:r>
                    </a:p>
                    <a:p>
                      <a:r>
                        <a:rPr lang="en-US" dirty="0" smtClean="0"/>
                        <a:t>        </a:t>
                      </a:r>
                    </a:p>
                    <a:p>
                      <a:r>
                        <a:rPr lang="en-US" dirty="0" smtClean="0"/>
                        <a:t>        else{</a:t>
                      </a:r>
                    </a:p>
                    <a:p>
                      <a:r>
                        <a:rPr lang="en-US" dirty="0" smtClean="0"/>
                        <a:t>            </a:t>
                      </a:r>
                      <a:r>
                        <a:rPr lang="en-US" dirty="0" err="1" smtClean="0"/>
                        <a:t>System.out.println</a:t>
                      </a:r>
                      <a:r>
                        <a:rPr lang="en-US" dirty="0" smtClean="0"/>
                        <a:t>(" a </a:t>
                      </a:r>
                      <a:r>
                        <a:rPr lang="en-US" dirty="0" err="1" smtClean="0"/>
                        <a:t>sama</a:t>
                      </a:r>
                      <a:r>
                        <a:rPr lang="en-US" dirty="0" smtClean="0"/>
                        <a:t> </a:t>
                      </a:r>
                      <a:r>
                        <a:rPr lang="en-US" dirty="0" err="1" smtClean="0"/>
                        <a:t>dengan</a:t>
                      </a:r>
                      <a:r>
                        <a:rPr lang="en-US" dirty="0" smtClean="0"/>
                        <a:t> b");</a:t>
                      </a:r>
                    </a:p>
                    <a:p>
                      <a:r>
                        <a:rPr lang="en-US" dirty="0" smtClean="0"/>
                        <a:t>        }</a:t>
                      </a:r>
                    </a:p>
                    <a:p>
                      <a:endParaRPr lang="en-US" dirty="0" smtClean="0"/>
                    </a:p>
                    <a:p>
                      <a:r>
                        <a:rPr lang="en-US" dirty="0" smtClean="0"/>
                        <a:t>    }//</a:t>
                      </a:r>
                      <a:r>
                        <a:rPr lang="en-US" dirty="0" err="1" smtClean="0"/>
                        <a:t>endprogram</a:t>
                      </a:r>
                      <a:r>
                        <a:rPr lang="en-US" dirty="0" smtClean="0"/>
                        <a:t>    </a:t>
                      </a:r>
                    </a:p>
                    <a:p>
                      <a:r>
                        <a:rPr lang="en-US" dirty="0" smtClean="0"/>
                        <a:t>}</a:t>
                      </a:r>
                      <a:endParaRPr lang="en-US" dirty="0"/>
                    </a:p>
                  </a:txBody>
                  <a:tcPr/>
                </a:tc>
              </a:tr>
            </a:tbl>
          </a:graphicData>
        </a:graphic>
      </p:graphicFrame>
    </p:spTree>
    <p:extLst>
      <p:ext uri="{BB962C8B-B14F-4D97-AF65-F5344CB8AC3E}">
        <p14:creationId xmlns:p14="http://schemas.microsoft.com/office/powerpoint/2010/main" xmlns="" val="27757514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Flow Diagram </a:t>
            </a:r>
            <a:r>
              <a:rPr lang="en-US" sz="3200" b="1" dirty="0" err="1" smtClean="0">
                <a:solidFill>
                  <a:schemeClr val="bg2">
                    <a:lumMod val="25000"/>
                  </a:schemeClr>
                </a:solidFill>
                <a:latin typeface="Arial Black" panose="020B0A04020102020204" pitchFamily="34" charset="0"/>
              </a:rPr>
              <a:t>nya</a:t>
            </a:r>
            <a:r>
              <a:rPr lang="en-US" sz="3200" b="1" dirty="0" smtClean="0">
                <a:solidFill>
                  <a:schemeClr val="bg2">
                    <a:lumMod val="25000"/>
                  </a:schemeClr>
                </a:solidFill>
                <a:latin typeface="Arial Black" panose="020B0A04020102020204" pitchFamily="34" charset="0"/>
              </a:rPr>
              <a:t>.</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59121" y="967107"/>
            <a:ext cx="2781837" cy="5373611"/>
          </a:xfrm>
          <a:prstGeom prst="rect">
            <a:avLst/>
          </a:prstGeom>
        </p:spPr>
      </p:pic>
    </p:spTree>
    <p:extLst>
      <p:ext uri="{BB962C8B-B14F-4D97-AF65-F5344CB8AC3E}">
        <p14:creationId xmlns:p14="http://schemas.microsoft.com/office/powerpoint/2010/main" xmlns="" val="41560049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Independent Path</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31746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	</a:t>
            </a:r>
            <a:r>
              <a:rPr lang="en-US" sz="2800" b="1" dirty="0" err="1" smtClean="0">
                <a:solidFill>
                  <a:schemeClr val="tx1"/>
                </a:solidFill>
              </a:rPr>
              <a:t>Jalur</a:t>
            </a:r>
            <a:r>
              <a:rPr lang="en-US" sz="2800" b="1" dirty="0" smtClean="0">
                <a:solidFill>
                  <a:schemeClr val="tx1"/>
                </a:solidFill>
              </a:rPr>
              <a:t> Independent Path</a:t>
            </a:r>
            <a:endParaRPr lang="id-ID" sz="2800" b="1" dirty="0">
              <a:solidFill>
                <a:schemeClr val="tx1"/>
              </a:solidFill>
            </a:endParaRPr>
          </a:p>
          <a:p>
            <a:pPr algn="just">
              <a:lnSpc>
                <a:spcPct val="150000"/>
              </a:lnSpc>
            </a:pPr>
            <a:r>
              <a:rPr lang="en-US" sz="2800" b="1" dirty="0">
                <a:solidFill>
                  <a:schemeClr val="tx1"/>
                </a:solidFill>
              </a:rPr>
              <a:t>Path </a:t>
            </a:r>
            <a:r>
              <a:rPr lang="en-US" sz="2800" b="1" dirty="0" smtClean="0">
                <a:solidFill>
                  <a:schemeClr val="tx1"/>
                </a:solidFill>
              </a:rPr>
              <a:t>1</a:t>
            </a:r>
            <a:r>
              <a:rPr lang="en-US" sz="2800" dirty="0" smtClean="0">
                <a:solidFill>
                  <a:schemeClr val="tx1"/>
                </a:solidFill>
              </a:rPr>
              <a:t> </a:t>
            </a:r>
            <a:r>
              <a:rPr lang="en-US" sz="2800" dirty="0">
                <a:solidFill>
                  <a:schemeClr val="tx1"/>
                </a:solidFill>
              </a:rPr>
              <a:t>: 1, </a:t>
            </a:r>
            <a:r>
              <a:rPr lang="en-US" sz="2800" dirty="0" smtClean="0">
                <a:solidFill>
                  <a:schemeClr val="tx1"/>
                </a:solidFill>
              </a:rPr>
              <a:t>2, 3, 7</a:t>
            </a:r>
            <a:endParaRPr lang="id-ID" sz="2800" dirty="0">
              <a:solidFill>
                <a:schemeClr val="tx1"/>
              </a:solidFill>
            </a:endParaRPr>
          </a:p>
          <a:p>
            <a:pPr algn="just">
              <a:lnSpc>
                <a:spcPct val="150000"/>
              </a:lnSpc>
            </a:pPr>
            <a:r>
              <a:rPr lang="en-US" sz="2800" b="1" dirty="0" smtClean="0">
                <a:solidFill>
                  <a:schemeClr val="tx1"/>
                </a:solidFill>
              </a:rPr>
              <a:t>Path 2 </a:t>
            </a:r>
            <a:r>
              <a:rPr lang="en-US" sz="2800" dirty="0" smtClean="0">
                <a:solidFill>
                  <a:schemeClr val="tx1"/>
                </a:solidFill>
              </a:rPr>
              <a:t>: 1, 2, 4, 5, 7</a:t>
            </a:r>
          </a:p>
          <a:p>
            <a:pPr algn="just">
              <a:lnSpc>
                <a:spcPct val="150000"/>
              </a:lnSpc>
            </a:pPr>
            <a:r>
              <a:rPr lang="en-US" sz="2800" b="1" dirty="0">
                <a:solidFill>
                  <a:schemeClr val="tx1"/>
                </a:solidFill>
              </a:rPr>
              <a:t>Path </a:t>
            </a:r>
            <a:r>
              <a:rPr lang="en-US" sz="2800" b="1" dirty="0" smtClean="0">
                <a:solidFill>
                  <a:schemeClr val="tx1"/>
                </a:solidFill>
              </a:rPr>
              <a:t>3 </a:t>
            </a:r>
            <a:r>
              <a:rPr lang="en-US" sz="2800" dirty="0">
                <a:solidFill>
                  <a:schemeClr val="tx1"/>
                </a:solidFill>
              </a:rPr>
              <a:t>: 1, 2, 4, </a:t>
            </a:r>
            <a:r>
              <a:rPr lang="en-US" sz="2800" dirty="0" smtClean="0">
                <a:solidFill>
                  <a:schemeClr val="tx1"/>
                </a:solidFill>
              </a:rPr>
              <a:t>6, </a:t>
            </a:r>
            <a:r>
              <a:rPr lang="en-US" sz="2800" dirty="0">
                <a:solidFill>
                  <a:schemeClr val="tx1"/>
                </a:solidFill>
              </a:rPr>
              <a:t>7</a:t>
            </a:r>
          </a:p>
          <a:p>
            <a:pPr algn="just">
              <a:lnSpc>
                <a:spcPct val="150000"/>
              </a:lnSpc>
            </a:pPr>
            <a:endParaRPr lang="en-US" sz="2800" dirty="0" smtClean="0">
              <a:solidFill>
                <a:schemeClr val="tx1"/>
              </a:solidFill>
            </a:endParaRPr>
          </a:p>
        </p:txBody>
      </p:sp>
    </p:spTree>
    <p:extLst>
      <p:ext uri="{BB962C8B-B14F-4D97-AF65-F5344CB8AC3E}">
        <p14:creationId xmlns:p14="http://schemas.microsoft.com/office/powerpoint/2010/main" xmlns="" val="106001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Kompleksitas</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Siklomatis</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101143"/>
            <a:ext cx="11032708" cy="5467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lnSpc>
                <a:spcPct val="150000"/>
              </a:lnSpc>
            </a:pPr>
            <a:r>
              <a:rPr lang="id-ID" sz="2800" b="1" dirty="0">
                <a:solidFill>
                  <a:schemeClr val="tx1"/>
                </a:solidFill>
              </a:rPr>
              <a:t>Menentukan jalur independen menggunakan metrik Kompleksitas Siklomatis :</a:t>
            </a:r>
          </a:p>
          <a:p>
            <a:pPr algn="just">
              <a:lnSpc>
                <a:spcPct val="150000"/>
              </a:lnSpc>
            </a:pPr>
            <a:r>
              <a:rPr lang="id-ID" sz="2800" b="1" dirty="0">
                <a:solidFill>
                  <a:schemeClr val="tx1"/>
                </a:solidFill>
              </a:rPr>
              <a:t>1.	V(G) = jumlah region  </a:t>
            </a:r>
            <a:r>
              <a:rPr lang="en-US" sz="2800" b="1" dirty="0" smtClean="0">
                <a:solidFill>
                  <a:schemeClr val="tx1"/>
                </a:solidFill>
                <a:sym typeface="Wingdings" panose="05000000000000000000" pitchFamily="2" charset="2"/>
              </a:rPr>
              <a:t> </a:t>
            </a:r>
            <a:r>
              <a:rPr lang="en-US" sz="2800" b="1" dirty="0">
                <a:solidFill>
                  <a:schemeClr val="tx1"/>
                </a:solidFill>
                <a:sym typeface="Wingdings" panose="05000000000000000000" pitchFamily="2" charset="2"/>
              </a:rPr>
              <a:t>2</a:t>
            </a:r>
            <a:endParaRPr lang="id-ID" sz="2800" b="1" dirty="0">
              <a:solidFill>
                <a:schemeClr val="tx1"/>
              </a:solidFill>
            </a:endParaRPr>
          </a:p>
          <a:p>
            <a:pPr algn="just">
              <a:lnSpc>
                <a:spcPct val="150000"/>
              </a:lnSpc>
            </a:pPr>
            <a:r>
              <a:rPr lang="id-ID" sz="2800" b="1" dirty="0">
                <a:solidFill>
                  <a:schemeClr val="tx1"/>
                </a:solidFill>
              </a:rPr>
              <a:t>2.	V(G) = E – N + 2	</a:t>
            </a:r>
            <a:r>
              <a:rPr lang="en-US" sz="2800" b="1" dirty="0" smtClean="0">
                <a:solidFill>
                  <a:schemeClr val="tx1"/>
                </a:solidFill>
                <a:sym typeface="Wingdings" panose="05000000000000000000" pitchFamily="2" charset="2"/>
              </a:rPr>
              <a:t> </a:t>
            </a:r>
            <a:r>
              <a:rPr lang="id-ID" sz="2800" b="1" dirty="0" smtClean="0">
                <a:solidFill>
                  <a:schemeClr val="tx1"/>
                </a:solidFill>
              </a:rPr>
              <a:t>(</a:t>
            </a:r>
            <a:r>
              <a:rPr lang="en-US" sz="2800" b="1" dirty="0" smtClean="0">
                <a:solidFill>
                  <a:schemeClr val="tx1"/>
                </a:solidFill>
              </a:rPr>
              <a:t> </a:t>
            </a:r>
            <a:r>
              <a:rPr lang="en-US" sz="2800" b="1" dirty="0">
                <a:solidFill>
                  <a:schemeClr val="tx1"/>
                </a:solidFill>
              </a:rPr>
              <a:t>5</a:t>
            </a:r>
            <a:r>
              <a:rPr lang="en-US" sz="2800" b="1" dirty="0" smtClean="0">
                <a:solidFill>
                  <a:schemeClr val="tx1"/>
                </a:solidFill>
              </a:rPr>
              <a:t> </a:t>
            </a:r>
            <a:r>
              <a:rPr lang="id-ID" sz="2800" b="1" dirty="0" smtClean="0">
                <a:solidFill>
                  <a:schemeClr val="tx1"/>
                </a:solidFill>
              </a:rPr>
              <a:t>–</a:t>
            </a:r>
            <a:r>
              <a:rPr lang="en-US" sz="2800" b="1" dirty="0" smtClean="0">
                <a:solidFill>
                  <a:schemeClr val="tx1"/>
                </a:solidFill>
              </a:rPr>
              <a:t> </a:t>
            </a:r>
            <a:r>
              <a:rPr lang="en-US" sz="2800" b="1" dirty="0">
                <a:solidFill>
                  <a:schemeClr val="tx1"/>
                </a:solidFill>
              </a:rPr>
              <a:t>5</a:t>
            </a:r>
            <a:r>
              <a:rPr lang="en-US" sz="2800" b="1" dirty="0" smtClean="0">
                <a:solidFill>
                  <a:schemeClr val="tx1"/>
                </a:solidFill>
              </a:rPr>
              <a:t> </a:t>
            </a:r>
            <a:r>
              <a:rPr lang="id-ID" sz="2800" b="1" dirty="0" smtClean="0">
                <a:solidFill>
                  <a:schemeClr val="tx1"/>
                </a:solidFill>
              </a:rPr>
              <a:t>) </a:t>
            </a:r>
            <a:r>
              <a:rPr lang="id-ID" sz="2800" b="1" dirty="0">
                <a:solidFill>
                  <a:schemeClr val="tx1"/>
                </a:solidFill>
              </a:rPr>
              <a:t>+ 2 = </a:t>
            </a:r>
            <a:r>
              <a:rPr lang="en-US" sz="2800" b="1" dirty="0" smtClean="0">
                <a:solidFill>
                  <a:schemeClr val="tx1"/>
                </a:solidFill>
              </a:rPr>
              <a:t>2</a:t>
            </a:r>
            <a:endParaRPr lang="id-ID" sz="2800" b="1" dirty="0">
              <a:solidFill>
                <a:schemeClr val="tx1"/>
              </a:solidFill>
            </a:endParaRPr>
          </a:p>
          <a:p>
            <a:pPr algn="just">
              <a:lnSpc>
                <a:spcPct val="150000"/>
              </a:lnSpc>
            </a:pPr>
            <a:r>
              <a:rPr lang="id-ID" sz="2800" b="1" dirty="0">
                <a:solidFill>
                  <a:schemeClr val="tx1"/>
                </a:solidFill>
              </a:rPr>
              <a:t>3.	V(G) = P + 1	</a:t>
            </a:r>
            <a:r>
              <a:rPr lang="en-US" sz="2800" b="1" dirty="0" smtClean="0">
                <a:solidFill>
                  <a:schemeClr val="tx1"/>
                </a:solidFill>
                <a:sym typeface="Wingdings" panose="05000000000000000000" pitchFamily="2" charset="2"/>
              </a:rPr>
              <a:t> </a:t>
            </a:r>
            <a:r>
              <a:rPr lang="en-US" sz="2800" b="1" dirty="0">
                <a:solidFill>
                  <a:schemeClr val="tx1"/>
                </a:solidFill>
                <a:sym typeface="Wingdings" panose="05000000000000000000" pitchFamily="2" charset="2"/>
              </a:rPr>
              <a:t>1</a:t>
            </a:r>
            <a:r>
              <a:rPr lang="id-ID" sz="2800" b="1" dirty="0" smtClean="0">
                <a:solidFill>
                  <a:schemeClr val="tx1"/>
                </a:solidFill>
              </a:rPr>
              <a:t> </a:t>
            </a:r>
            <a:r>
              <a:rPr lang="id-ID" sz="2800" b="1" dirty="0">
                <a:solidFill>
                  <a:schemeClr val="tx1"/>
                </a:solidFill>
              </a:rPr>
              <a:t>+ 1 = </a:t>
            </a:r>
            <a:r>
              <a:rPr lang="en-US" sz="2800" b="1" dirty="0" smtClean="0">
                <a:solidFill>
                  <a:schemeClr val="tx1"/>
                </a:solidFill>
              </a:rPr>
              <a:t>2</a:t>
            </a:r>
            <a:endParaRPr lang="id-ID" sz="2800" b="1" dirty="0">
              <a:solidFill>
                <a:schemeClr val="tx1"/>
              </a:solidFill>
            </a:endParaRPr>
          </a:p>
          <a:p>
            <a:pPr algn="just">
              <a:lnSpc>
                <a:spcPct val="150000"/>
              </a:lnSpc>
            </a:pPr>
            <a:r>
              <a:rPr lang="id-ID" sz="2800" b="1" dirty="0" smtClean="0">
                <a:solidFill>
                  <a:schemeClr val="tx1"/>
                </a:solidFill>
              </a:rPr>
              <a:t>Dimana</a:t>
            </a:r>
            <a:r>
              <a:rPr lang="en-US" sz="2800" b="1" dirty="0" smtClean="0">
                <a:solidFill>
                  <a:schemeClr val="tx1"/>
                </a:solidFill>
              </a:rPr>
              <a:t>:</a:t>
            </a:r>
          </a:p>
          <a:p>
            <a:pPr algn="just">
              <a:lnSpc>
                <a:spcPct val="150000"/>
              </a:lnSpc>
            </a:pPr>
            <a:r>
              <a:rPr lang="id-ID" sz="2800" b="1" dirty="0" smtClean="0">
                <a:solidFill>
                  <a:schemeClr val="tx1"/>
                </a:solidFill>
              </a:rPr>
              <a:t>E </a:t>
            </a:r>
            <a:r>
              <a:rPr lang="id-ID" sz="2800" b="1" dirty="0">
                <a:solidFill>
                  <a:schemeClr val="tx1"/>
                </a:solidFill>
              </a:rPr>
              <a:t>= jml busur/link</a:t>
            </a:r>
          </a:p>
          <a:p>
            <a:pPr algn="just">
              <a:lnSpc>
                <a:spcPct val="150000"/>
              </a:lnSpc>
            </a:pPr>
            <a:r>
              <a:rPr lang="id-ID" sz="2800" b="1" dirty="0">
                <a:solidFill>
                  <a:schemeClr val="tx1"/>
                </a:solidFill>
              </a:rPr>
              <a:t>N= jml simpul</a:t>
            </a:r>
          </a:p>
          <a:p>
            <a:pPr algn="just">
              <a:lnSpc>
                <a:spcPct val="150000"/>
              </a:lnSpc>
            </a:pPr>
            <a:r>
              <a:rPr lang="id-ID" sz="2800" b="1" dirty="0">
                <a:solidFill>
                  <a:schemeClr val="tx1"/>
                </a:solidFill>
              </a:rPr>
              <a:t> </a:t>
            </a:r>
          </a:p>
        </p:txBody>
      </p:sp>
    </p:spTree>
    <p:extLst>
      <p:ext uri="{BB962C8B-B14F-4D97-AF65-F5344CB8AC3E}">
        <p14:creationId xmlns:p14="http://schemas.microsoft.com/office/powerpoint/2010/main" xmlns="" val="28863928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2"/>
            <a:ext cx="10515600" cy="425003"/>
          </a:xfrm>
        </p:spPr>
        <p:txBody>
          <a:bodyPr>
            <a:noAutofit/>
          </a:bodyPr>
          <a:lstStyle/>
          <a:p>
            <a:pPr algn="ctr"/>
            <a:r>
              <a:rPr lang="en-US" sz="2800" b="1" dirty="0" err="1" smtClean="0">
                <a:latin typeface="+mn-lt"/>
              </a:rPr>
              <a:t>Tugas</a:t>
            </a:r>
            <a:r>
              <a:rPr lang="en-US" sz="2800" b="1" dirty="0" smtClean="0">
                <a:latin typeface="+mn-lt"/>
              </a:rPr>
              <a:t> 4.1</a:t>
            </a:r>
            <a:endParaRPr lang="en-US" sz="2800" b="1"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xmlns="" val="1847573326"/>
              </p:ext>
            </p:extLst>
          </p:nvPr>
        </p:nvGraphicFramePr>
        <p:xfrm>
          <a:off x="1024407" y="423451"/>
          <a:ext cx="10143186" cy="5029200"/>
        </p:xfrm>
        <a:graphic>
          <a:graphicData uri="http://schemas.openxmlformats.org/drawingml/2006/table">
            <a:tbl>
              <a:tblPr firstRow="1" bandRow="1">
                <a:tableStyleId>{BC89EF96-8CEA-46FF-86C4-4CE0E7609802}</a:tableStyleId>
              </a:tblPr>
              <a:tblGrid>
                <a:gridCol w="618186"/>
                <a:gridCol w="9525000"/>
              </a:tblGrid>
              <a:tr h="2474295">
                <a:tc>
                  <a:txBody>
                    <a:bodyPr/>
                    <a:lstStyle/>
                    <a:p>
                      <a:pPr algn="ctr"/>
                      <a:endParaRPr lang="en-US" dirty="0" smtClean="0"/>
                    </a:p>
                    <a:p>
                      <a:pPr algn="ctr"/>
                      <a:endParaRPr lang="en-US" dirty="0" smtClean="0"/>
                    </a:p>
                    <a:p>
                      <a:pPr algn="ctr"/>
                      <a:r>
                        <a:rPr lang="en-US" dirty="0" smtClean="0"/>
                        <a:t>1</a:t>
                      </a:r>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2</a:t>
                      </a:r>
                    </a:p>
                    <a:p>
                      <a:pPr algn="ctr"/>
                      <a:r>
                        <a:rPr lang="en-US" dirty="0" smtClean="0"/>
                        <a:t>3</a:t>
                      </a:r>
                    </a:p>
                    <a:p>
                      <a:pPr algn="ctr"/>
                      <a:endParaRPr lang="en-US" dirty="0" smtClean="0"/>
                    </a:p>
                    <a:p>
                      <a:pPr algn="ctr"/>
                      <a:r>
                        <a:rPr lang="en-US" dirty="0" smtClean="0"/>
                        <a:t>4</a:t>
                      </a:r>
                    </a:p>
                    <a:p>
                      <a:pPr algn="ctr"/>
                      <a:r>
                        <a:rPr lang="en-US" dirty="0" smtClean="0"/>
                        <a:t>5</a:t>
                      </a:r>
                    </a:p>
                    <a:p>
                      <a:pPr algn="ctr"/>
                      <a:r>
                        <a:rPr lang="en-US" dirty="0" smtClean="0"/>
                        <a:t>6</a:t>
                      </a:r>
                    </a:p>
                    <a:p>
                      <a:pPr algn="ctr"/>
                      <a:endParaRPr lang="en-US" dirty="0" smtClean="0"/>
                    </a:p>
                    <a:p>
                      <a:pPr algn="ctr"/>
                      <a:r>
                        <a:rPr lang="en-US" dirty="0" smtClean="0"/>
                        <a:t>7</a:t>
                      </a:r>
                    </a:p>
                    <a:p>
                      <a:pPr algn="ctr"/>
                      <a:r>
                        <a:rPr lang="en-US" dirty="0" smtClean="0"/>
                        <a:t>8</a:t>
                      </a:r>
                    </a:p>
                    <a:p>
                      <a:pPr algn="ctr"/>
                      <a:r>
                        <a:rPr lang="en-US" dirty="0" smtClean="0"/>
                        <a:t>9</a:t>
                      </a:r>
                      <a:endParaRPr lang="en-US" dirty="0"/>
                    </a:p>
                  </a:txBody>
                  <a:tcPr/>
                </a:tc>
                <a:tc>
                  <a:txBody>
                    <a:bodyPr/>
                    <a:lstStyle/>
                    <a:p>
                      <a:r>
                        <a:rPr lang="en-US" dirty="0" smtClean="0"/>
                        <a:t>public class </a:t>
                      </a:r>
                      <a:r>
                        <a:rPr lang="en-US" dirty="0" err="1" smtClean="0"/>
                        <a:t>NilaiRerata</a:t>
                      </a:r>
                      <a:r>
                        <a:rPr lang="en-US" dirty="0" smtClean="0"/>
                        <a:t> {</a:t>
                      </a:r>
                    </a:p>
                    <a:p>
                      <a:r>
                        <a:rPr lang="en-US" dirty="0" smtClean="0"/>
                        <a:t>    public static void main(String[] </a:t>
                      </a:r>
                      <a:r>
                        <a:rPr lang="en-US" dirty="0" err="1" smtClean="0"/>
                        <a:t>args</a:t>
                      </a:r>
                      <a:r>
                        <a:rPr lang="en-US" dirty="0" smtClean="0"/>
                        <a:t>) {</a:t>
                      </a:r>
                    </a:p>
                    <a:p>
                      <a:r>
                        <a:rPr lang="en-US" dirty="0" smtClean="0"/>
                        <a:t>        </a:t>
                      </a:r>
                      <a:r>
                        <a:rPr lang="en-US" dirty="0" err="1" smtClean="0"/>
                        <a:t>int</a:t>
                      </a:r>
                      <a:r>
                        <a:rPr lang="en-US" dirty="0" smtClean="0"/>
                        <a:t> n=5,i;</a:t>
                      </a:r>
                    </a:p>
                    <a:p>
                      <a:r>
                        <a:rPr lang="en-US" dirty="0" smtClean="0"/>
                        <a:t>        double </a:t>
                      </a:r>
                      <a:r>
                        <a:rPr lang="en-US" dirty="0" err="1" smtClean="0"/>
                        <a:t>bilangan</a:t>
                      </a:r>
                      <a:r>
                        <a:rPr lang="en-US" dirty="0" smtClean="0"/>
                        <a:t> , </a:t>
                      </a:r>
                      <a:r>
                        <a:rPr lang="en-US" dirty="0" err="1" smtClean="0"/>
                        <a:t>jumlah</a:t>
                      </a:r>
                      <a:r>
                        <a:rPr lang="en-US" dirty="0" smtClean="0"/>
                        <a:t> = 0, </a:t>
                      </a:r>
                      <a:r>
                        <a:rPr lang="en-US" dirty="0" err="1" smtClean="0"/>
                        <a:t>rataRata</a:t>
                      </a:r>
                      <a:r>
                        <a:rPr lang="en-US" dirty="0" smtClean="0"/>
                        <a:t>;</a:t>
                      </a:r>
                    </a:p>
                    <a:p>
                      <a:r>
                        <a:rPr lang="en-US" dirty="0" smtClean="0"/>
                        <a:t>        Scanner in = new Scanner(System.in);</a:t>
                      </a:r>
                    </a:p>
                    <a:p>
                      <a:r>
                        <a:rPr lang="en-US" dirty="0" smtClean="0"/>
                        <a:t>        </a:t>
                      </a:r>
                    </a:p>
                    <a:p>
                      <a:r>
                        <a:rPr lang="en-US" dirty="0" smtClean="0"/>
                        <a:t>        </a:t>
                      </a:r>
                      <a:r>
                        <a:rPr lang="en-US" dirty="0" err="1" smtClean="0"/>
                        <a:t>i</a:t>
                      </a:r>
                      <a:r>
                        <a:rPr lang="en-US" dirty="0" smtClean="0"/>
                        <a:t>=0;</a:t>
                      </a:r>
                    </a:p>
                    <a:p>
                      <a:r>
                        <a:rPr lang="en-US" dirty="0" smtClean="0"/>
                        <a:t>        while(</a:t>
                      </a:r>
                      <a:r>
                        <a:rPr lang="en-US" dirty="0" err="1" smtClean="0"/>
                        <a:t>i</a:t>
                      </a:r>
                      <a:r>
                        <a:rPr lang="en-US" dirty="0" smtClean="0"/>
                        <a:t>&lt;=n){</a:t>
                      </a:r>
                    </a:p>
                    <a:p>
                      <a:r>
                        <a:rPr lang="en-US" dirty="0" smtClean="0"/>
                        <a:t>            </a:t>
                      </a:r>
                      <a:r>
                        <a:rPr lang="en-US" dirty="0" err="1" smtClean="0"/>
                        <a:t>System.out.println</a:t>
                      </a:r>
                      <a:r>
                        <a:rPr lang="en-US" dirty="0" smtClean="0"/>
                        <a:t>(" </a:t>
                      </a:r>
                      <a:r>
                        <a:rPr lang="en-US" dirty="0" err="1" smtClean="0"/>
                        <a:t>Masukkan</a:t>
                      </a:r>
                      <a:r>
                        <a:rPr lang="en-US" dirty="0" smtClean="0"/>
                        <a:t> </a:t>
                      </a:r>
                      <a:r>
                        <a:rPr lang="en-US" dirty="0" err="1" smtClean="0"/>
                        <a:t>Nilai</a:t>
                      </a:r>
                      <a:r>
                        <a:rPr lang="en-US" dirty="0" smtClean="0"/>
                        <a:t> </a:t>
                      </a:r>
                      <a:r>
                        <a:rPr lang="en-US" dirty="0" err="1" smtClean="0"/>
                        <a:t>ke</a:t>
                      </a:r>
                      <a:r>
                        <a:rPr lang="en-US" dirty="0" smtClean="0"/>
                        <a:t>- " +</a:t>
                      </a:r>
                      <a:r>
                        <a:rPr lang="en-US" dirty="0" err="1" smtClean="0"/>
                        <a:t>i</a:t>
                      </a:r>
                      <a:r>
                        <a:rPr lang="en-US" dirty="0" smtClean="0"/>
                        <a:t>);</a:t>
                      </a:r>
                    </a:p>
                    <a:p>
                      <a:r>
                        <a:rPr lang="en-US" dirty="0" smtClean="0"/>
                        <a:t>            </a:t>
                      </a:r>
                      <a:r>
                        <a:rPr lang="en-US" dirty="0" err="1" smtClean="0"/>
                        <a:t>bilangan</a:t>
                      </a:r>
                      <a:r>
                        <a:rPr lang="en-US" dirty="0" smtClean="0"/>
                        <a:t> = </a:t>
                      </a:r>
                      <a:r>
                        <a:rPr lang="en-US" dirty="0" err="1" smtClean="0"/>
                        <a:t>in.nextDouble</a:t>
                      </a:r>
                      <a:r>
                        <a:rPr lang="en-US" dirty="0" smtClean="0"/>
                        <a:t>();         </a:t>
                      </a:r>
                    </a:p>
                    <a:p>
                      <a:r>
                        <a:rPr lang="en-US" dirty="0" smtClean="0"/>
                        <a:t>            </a:t>
                      </a:r>
                      <a:r>
                        <a:rPr lang="en-US" dirty="0" err="1" smtClean="0"/>
                        <a:t>jumlah</a:t>
                      </a:r>
                      <a:r>
                        <a:rPr lang="en-US" dirty="0" smtClean="0"/>
                        <a:t> = </a:t>
                      </a:r>
                      <a:r>
                        <a:rPr lang="en-US" dirty="0" err="1" smtClean="0"/>
                        <a:t>jumlah+bilangan</a:t>
                      </a:r>
                      <a:r>
                        <a:rPr lang="en-US" dirty="0" smtClean="0"/>
                        <a:t>;</a:t>
                      </a:r>
                    </a:p>
                    <a:p>
                      <a:r>
                        <a:rPr lang="en-US" dirty="0" smtClean="0"/>
                        <a:t>            </a:t>
                      </a:r>
                      <a:r>
                        <a:rPr lang="en-US" dirty="0" err="1" smtClean="0"/>
                        <a:t>i</a:t>
                      </a:r>
                      <a:r>
                        <a:rPr lang="en-US" dirty="0" smtClean="0"/>
                        <a:t>++;</a:t>
                      </a:r>
                    </a:p>
                    <a:p>
                      <a:r>
                        <a:rPr lang="en-US" dirty="0" smtClean="0"/>
                        <a:t>        }//end while</a:t>
                      </a:r>
                    </a:p>
                    <a:p>
                      <a:r>
                        <a:rPr lang="en-US" dirty="0" smtClean="0"/>
                        <a:t>        </a:t>
                      </a:r>
                    </a:p>
                    <a:p>
                      <a:r>
                        <a:rPr lang="en-US" dirty="0" smtClean="0"/>
                        <a:t>        </a:t>
                      </a:r>
                      <a:r>
                        <a:rPr lang="en-US" dirty="0" err="1" smtClean="0"/>
                        <a:t>rataRata</a:t>
                      </a:r>
                      <a:r>
                        <a:rPr lang="en-US" dirty="0" smtClean="0"/>
                        <a:t> = </a:t>
                      </a:r>
                      <a:r>
                        <a:rPr lang="en-US" dirty="0" err="1" smtClean="0"/>
                        <a:t>jumlah</a:t>
                      </a:r>
                      <a:r>
                        <a:rPr lang="en-US" dirty="0" smtClean="0"/>
                        <a:t> / n; //</a:t>
                      </a:r>
                      <a:r>
                        <a:rPr lang="en-US" dirty="0" err="1" smtClean="0"/>
                        <a:t>hitung</a:t>
                      </a:r>
                      <a:r>
                        <a:rPr lang="en-US" dirty="0" smtClean="0"/>
                        <a:t> </a:t>
                      </a:r>
                      <a:r>
                        <a:rPr lang="en-US" dirty="0" err="1" smtClean="0"/>
                        <a:t>ratarata</a:t>
                      </a:r>
                      <a:endParaRPr lang="en-US" dirty="0" smtClean="0"/>
                    </a:p>
                    <a:p>
                      <a:r>
                        <a:rPr lang="en-US" dirty="0" smtClean="0"/>
                        <a:t>        </a:t>
                      </a:r>
                      <a:r>
                        <a:rPr lang="en-US" dirty="0" err="1" smtClean="0"/>
                        <a:t>System.out.println</a:t>
                      </a:r>
                      <a:r>
                        <a:rPr lang="en-US" dirty="0" smtClean="0"/>
                        <a:t>(" Rata-</a:t>
                      </a:r>
                      <a:r>
                        <a:rPr lang="en-US" dirty="0" err="1" smtClean="0"/>
                        <a:t>ratanya</a:t>
                      </a:r>
                      <a:r>
                        <a:rPr lang="en-US" dirty="0" smtClean="0"/>
                        <a:t> </a:t>
                      </a:r>
                      <a:r>
                        <a:rPr lang="en-US" dirty="0" err="1" smtClean="0"/>
                        <a:t>adalah</a:t>
                      </a:r>
                      <a:r>
                        <a:rPr lang="en-US" dirty="0" smtClean="0"/>
                        <a:t> "+</a:t>
                      </a:r>
                      <a:r>
                        <a:rPr lang="en-US" dirty="0" err="1" smtClean="0"/>
                        <a:t>rataRata</a:t>
                      </a:r>
                      <a:r>
                        <a:rPr lang="en-US" dirty="0" smtClean="0"/>
                        <a:t>);</a:t>
                      </a:r>
                    </a:p>
                    <a:p>
                      <a:r>
                        <a:rPr lang="en-US" dirty="0" smtClean="0"/>
                        <a:t>    }//end program   </a:t>
                      </a:r>
                    </a:p>
                    <a:p>
                      <a:r>
                        <a:rPr lang="en-US" dirty="0" smtClean="0"/>
                        <a:t>}</a:t>
                      </a:r>
                      <a:endParaRPr lang="en-US" dirty="0"/>
                    </a:p>
                  </a:txBody>
                  <a:tcPr/>
                </a:tc>
              </a:tr>
            </a:tbl>
          </a:graphicData>
        </a:graphic>
      </p:graphicFrame>
      <p:sp>
        <p:nvSpPr>
          <p:cNvPr id="5" name="Rounded Rectangle 4"/>
          <p:cNvSpPr/>
          <p:nvPr/>
        </p:nvSpPr>
        <p:spPr>
          <a:xfrm>
            <a:off x="838200" y="5653825"/>
            <a:ext cx="10639460" cy="10753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AutoNum type="arabicPeriod"/>
            </a:pPr>
            <a:r>
              <a:rPr lang="sv-SE" sz="2400" b="1" dirty="0" smtClean="0">
                <a:solidFill>
                  <a:schemeClr val="tx1"/>
                </a:solidFill>
              </a:rPr>
              <a:t>Buatlah Flowdiagram dari program diatas ?</a:t>
            </a:r>
          </a:p>
          <a:p>
            <a:pPr marL="457200" indent="-457200" algn="just">
              <a:buAutoNum type="arabicPeriod"/>
            </a:pPr>
            <a:r>
              <a:rPr lang="sv-SE" sz="2400" b="1" dirty="0" smtClean="0">
                <a:solidFill>
                  <a:schemeClr val="tx1"/>
                </a:solidFill>
              </a:rPr>
              <a:t>Tentukan Jalur Independen Path nya ?</a:t>
            </a:r>
            <a:endParaRPr lang="sv-SE" sz="2400" dirty="0" smtClean="0">
              <a:solidFill>
                <a:schemeClr val="tx1"/>
              </a:solidFill>
            </a:endParaRPr>
          </a:p>
          <a:p>
            <a:pPr marL="457200" indent="-457200" algn="just">
              <a:buAutoNum type="arabicPeriod"/>
            </a:pPr>
            <a:r>
              <a:rPr lang="sv-SE" sz="2400" b="1" dirty="0" smtClean="0">
                <a:solidFill>
                  <a:schemeClr val="tx1"/>
                </a:solidFill>
              </a:rPr>
              <a:t>Hitunglah</a:t>
            </a:r>
            <a:r>
              <a:rPr lang="en-US" sz="2400" b="1" dirty="0" smtClean="0">
                <a:solidFill>
                  <a:schemeClr val="tx1"/>
                </a:solidFill>
              </a:rPr>
              <a:t> </a:t>
            </a:r>
            <a:r>
              <a:rPr lang="en-US" sz="2400" b="1" dirty="0" err="1">
                <a:solidFill>
                  <a:schemeClr val="tx1"/>
                </a:solidFill>
              </a:rPr>
              <a:t>Cyclomatic</a:t>
            </a:r>
            <a:r>
              <a:rPr lang="en-US" sz="2400" b="1" dirty="0">
                <a:solidFill>
                  <a:schemeClr val="tx1"/>
                </a:solidFill>
              </a:rPr>
              <a:t> </a:t>
            </a:r>
            <a:r>
              <a:rPr lang="en-US" sz="2400" b="1" dirty="0" err="1">
                <a:solidFill>
                  <a:schemeClr val="tx1"/>
                </a:solidFill>
              </a:rPr>
              <a:t>Complexcity</a:t>
            </a:r>
            <a:r>
              <a:rPr lang="en-US" sz="2400" b="1" dirty="0">
                <a:solidFill>
                  <a:schemeClr val="tx1"/>
                </a:solidFill>
              </a:rPr>
              <a:t> </a:t>
            </a:r>
            <a:r>
              <a:rPr lang="en-US" sz="2400" b="1" dirty="0" smtClean="0">
                <a:solidFill>
                  <a:schemeClr val="tx1"/>
                </a:solidFill>
              </a:rPr>
              <a:t> </a:t>
            </a:r>
            <a:r>
              <a:rPr lang="en-US" sz="2400" b="1" dirty="0" err="1" smtClean="0">
                <a:solidFill>
                  <a:schemeClr val="tx1"/>
                </a:solidFill>
              </a:rPr>
              <a:t>atau</a:t>
            </a:r>
            <a:r>
              <a:rPr lang="en-US" sz="2400" b="1" dirty="0">
                <a:solidFill>
                  <a:schemeClr val="tx1"/>
                </a:solidFill>
              </a:rPr>
              <a:t> </a:t>
            </a:r>
            <a:r>
              <a:rPr lang="en-US" sz="2400" b="1" dirty="0" err="1">
                <a:solidFill>
                  <a:schemeClr val="tx1"/>
                </a:solidFill>
              </a:rPr>
              <a:t>Kompleksitas</a:t>
            </a:r>
            <a:r>
              <a:rPr lang="en-US" sz="2400" b="1" dirty="0">
                <a:solidFill>
                  <a:schemeClr val="tx1"/>
                </a:solidFill>
              </a:rPr>
              <a:t> </a:t>
            </a:r>
            <a:r>
              <a:rPr lang="en-US" sz="2400" b="1" dirty="0" err="1" smtClean="0">
                <a:solidFill>
                  <a:schemeClr val="tx1"/>
                </a:solidFill>
              </a:rPr>
              <a:t>Siklomatis</a:t>
            </a:r>
            <a:r>
              <a:rPr lang="en-US" sz="2400" b="1" dirty="0" smtClean="0">
                <a:solidFill>
                  <a:schemeClr val="tx1"/>
                </a:solidFill>
              </a:rPr>
              <a:t> ? </a:t>
            </a:r>
            <a:endParaRPr lang="sv-SE" sz="2400" b="1" dirty="0" smtClean="0">
              <a:solidFill>
                <a:schemeClr val="tx1"/>
              </a:solidFill>
            </a:endParaRPr>
          </a:p>
        </p:txBody>
      </p:sp>
    </p:spTree>
    <p:extLst>
      <p:ext uri="{BB962C8B-B14F-4D97-AF65-F5344CB8AC3E}">
        <p14:creationId xmlns:p14="http://schemas.microsoft.com/office/powerpoint/2010/main" xmlns="" val="1786375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10107676" cy="682579"/>
          </a:xfrm>
        </p:spPr>
        <p:txBody>
          <a:bodyPr>
            <a:normAutofit fontScale="90000"/>
          </a:bodyPr>
          <a:lstStyle/>
          <a:p>
            <a:pPr algn="ctr"/>
            <a:r>
              <a:rPr lang="en-US" sz="3200" b="1" dirty="0" smtClean="0">
                <a:solidFill>
                  <a:schemeClr val="bg2">
                    <a:lumMod val="25000"/>
                  </a:schemeClr>
                </a:solidFill>
                <a:latin typeface="Arial Black" panose="020B0A04020102020204" pitchFamily="34" charset="0"/>
              </a:rPr>
              <a:t>KELEBIHAN DAN KEKURANGAN BLACK BOX</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37095" y="953037"/>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Arial" panose="020B0604020202020204" pitchFamily="34" charset="0"/>
              <a:buChar char="•"/>
            </a:pPr>
            <a:r>
              <a:rPr lang="en-US" sz="2800" b="1" dirty="0" smtClean="0">
                <a:solidFill>
                  <a:schemeClr val="tx1"/>
                </a:solidFill>
              </a:rPr>
              <a:t>KELEBIHAN</a:t>
            </a:r>
            <a:endParaRPr lang="id-ID" sz="2800" b="1" dirty="0">
              <a:solidFill>
                <a:schemeClr val="tx1"/>
              </a:solidFill>
            </a:endParaRPr>
          </a:p>
        </p:txBody>
      </p:sp>
      <p:sp>
        <p:nvSpPr>
          <p:cNvPr id="14" name="Rounded Rectangle 4"/>
          <p:cNvSpPr/>
          <p:nvPr/>
        </p:nvSpPr>
        <p:spPr>
          <a:xfrm>
            <a:off x="324216" y="1674254"/>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Dapat memilih subset test yang secara </a:t>
            </a:r>
            <a:r>
              <a:rPr lang="id-ID" sz="2800" dirty="0" smtClean="0">
                <a:solidFill>
                  <a:schemeClr val="tx1"/>
                </a:solidFill>
              </a:rPr>
              <a:t>efektif</a:t>
            </a:r>
            <a:r>
              <a:rPr lang="en-US" sz="2800" dirty="0" smtClean="0">
                <a:solidFill>
                  <a:schemeClr val="tx1"/>
                </a:solidFill>
              </a:rPr>
              <a:t> </a:t>
            </a:r>
            <a:r>
              <a:rPr lang="id-ID" sz="2800" dirty="0" smtClean="0">
                <a:solidFill>
                  <a:schemeClr val="tx1"/>
                </a:solidFill>
              </a:rPr>
              <a:t>dan </a:t>
            </a:r>
            <a:r>
              <a:rPr lang="id-ID" sz="2800" dirty="0">
                <a:solidFill>
                  <a:schemeClr val="tx1"/>
                </a:solidFill>
              </a:rPr>
              <a:t>efisien dapat menemukan cacat</a:t>
            </a:r>
          </a:p>
        </p:txBody>
      </p:sp>
      <p:sp>
        <p:nvSpPr>
          <p:cNvPr id="15" name="Rounded Rectangle 4"/>
          <p:cNvSpPr/>
          <p:nvPr/>
        </p:nvSpPr>
        <p:spPr>
          <a:xfrm>
            <a:off x="311337" y="3271236"/>
            <a:ext cx="11032708" cy="8886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Pengujian dilakukan dengan input-input </a:t>
            </a:r>
            <a:r>
              <a:rPr lang="id-ID" sz="2800" dirty="0" smtClean="0">
                <a:solidFill>
                  <a:schemeClr val="tx1"/>
                </a:solidFill>
              </a:rPr>
              <a:t>yang</a:t>
            </a:r>
            <a:r>
              <a:rPr lang="en-US" sz="2800" dirty="0" smtClean="0">
                <a:solidFill>
                  <a:schemeClr val="tx1"/>
                </a:solidFill>
              </a:rPr>
              <a:t> </a:t>
            </a:r>
            <a:r>
              <a:rPr lang="id-ID" sz="2800" dirty="0" smtClean="0">
                <a:solidFill>
                  <a:schemeClr val="tx1"/>
                </a:solidFill>
              </a:rPr>
              <a:t>benar-benar </a:t>
            </a:r>
            <a:r>
              <a:rPr lang="id-ID" sz="2800" dirty="0">
                <a:solidFill>
                  <a:schemeClr val="tx1"/>
                </a:solidFill>
              </a:rPr>
              <a:t>telah diseleksi</a:t>
            </a:r>
          </a:p>
        </p:txBody>
      </p:sp>
      <p:sp>
        <p:nvSpPr>
          <p:cNvPr id="16" name="Rounded Rectangle 4"/>
          <p:cNvSpPr/>
          <p:nvPr/>
        </p:nvSpPr>
        <p:spPr>
          <a:xfrm>
            <a:off x="311337" y="4430335"/>
            <a:ext cx="11032708" cy="8886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Arial" panose="020B0604020202020204" pitchFamily="34" charset="0"/>
              <a:buChar char="•"/>
            </a:pPr>
            <a:r>
              <a:rPr lang="en-US" sz="2800" b="1" dirty="0" smtClean="0">
                <a:solidFill>
                  <a:schemeClr val="tx1"/>
                </a:solidFill>
              </a:rPr>
              <a:t>KEKURANGAN</a:t>
            </a:r>
            <a:endParaRPr lang="id-ID" sz="2800" b="1" dirty="0">
              <a:solidFill>
                <a:schemeClr val="tx1"/>
              </a:solidFill>
            </a:endParaRPr>
          </a:p>
        </p:txBody>
      </p:sp>
      <p:sp>
        <p:nvSpPr>
          <p:cNvPr id="17" name="Rounded Rectangle 4"/>
          <p:cNvSpPr/>
          <p:nvPr/>
        </p:nvSpPr>
        <p:spPr>
          <a:xfrm>
            <a:off x="311337" y="5177307"/>
            <a:ext cx="11032708" cy="701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Tester tidak yakin sepenuhnya atas </a:t>
            </a:r>
            <a:r>
              <a:rPr lang="id-ID" sz="2800" dirty="0" smtClean="0">
                <a:solidFill>
                  <a:schemeClr val="tx1"/>
                </a:solidFill>
              </a:rPr>
              <a:t>perangkat</a:t>
            </a:r>
            <a:r>
              <a:rPr lang="en-US" sz="2800" dirty="0" smtClean="0">
                <a:solidFill>
                  <a:schemeClr val="tx1"/>
                </a:solidFill>
              </a:rPr>
              <a:t> </a:t>
            </a:r>
            <a:r>
              <a:rPr lang="id-ID" sz="2800" dirty="0" smtClean="0">
                <a:solidFill>
                  <a:schemeClr val="tx1"/>
                </a:solidFill>
              </a:rPr>
              <a:t>lunak </a:t>
            </a:r>
            <a:r>
              <a:rPr lang="id-ID" sz="2800" dirty="0">
                <a:solidFill>
                  <a:schemeClr val="tx1"/>
                </a:solidFill>
              </a:rPr>
              <a:t>yang telah diuji</a:t>
            </a:r>
          </a:p>
        </p:txBody>
      </p:sp>
      <p:sp>
        <p:nvSpPr>
          <p:cNvPr id="12" name="Rounded Rectangle 4"/>
          <p:cNvSpPr/>
          <p:nvPr/>
        </p:nvSpPr>
        <p:spPr>
          <a:xfrm>
            <a:off x="324216" y="2492065"/>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Membantu meminimalkan testing cost</a:t>
            </a:r>
          </a:p>
        </p:txBody>
      </p:sp>
    </p:spTree>
    <p:extLst>
      <p:ext uri="{BB962C8B-B14F-4D97-AF65-F5344CB8AC3E}">
        <p14:creationId xmlns:p14="http://schemas.microsoft.com/office/powerpoint/2010/main" xmlns="" val="6518818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2"/>
            <a:ext cx="10515600" cy="425003"/>
          </a:xfrm>
        </p:spPr>
        <p:txBody>
          <a:bodyPr>
            <a:noAutofit/>
          </a:bodyPr>
          <a:lstStyle/>
          <a:p>
            <a:pPr algn="ctr"/>
            <a:r>
              <a:rPr lang="en-US" sz="2800" b="1" dirty="0" err="1" smtClean="0">
                <a:latin typeface="+mn-lt"/>
              </a:rPr>
              <a:t>Tugas</a:t>
            </a:r>
            <a:r>
              <a:rPr lang="en-US" sz="2800" b="1" dirty="0" smtClean="0">
                <a:latin typeface="+mn-lt"/>
              </a:rPr>
              <a:t> 4.2</a:t>
            </a:r>
            <a:endParaRPr lang="en-US" sz="2800" b="1"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xmlns="" val="952297321"/>
              </p:ext>
            </p:extLst>
          </p:nvPr>
        </p:nvGraphicFramePr>
        <p:xfrm>
          <a:off x="1024407" y="423451"/>
          <a:ext cx="10143186" cy="6126480"/>
        </p:xfrm>
        <a:graphic>
          <a:graphicData uri="http://schemas.openxmlformats.org/drawingml/2006/table">
            <a:tbl>
              <a:tblPr firstRow="1" bandRow="1">
                <a:tableStyleId>{BC89EF96-8CEA-46FF-86C4-4CE0E7609802}</a:tableStyleId>
              </a:tblPr>
              <a:tblGrid>
                <a:gridCol w="618186"/>
                <a:gridCol w="9525000"/>
              </a:tblGrid>
              <a:tr h="6015986">
                <a:tc>
                  <a:txBody>
                    <a:bodyPr/>
                    <a:lstStyle/>
                    <a:p>
                      <a:pPr algn="ctr"/>
                      <a:endParaRPr lang="en-US" sz="1800" dirty="0" smtClean="0"/>
                    </a:p>
                    <a:p>
                      <a:pPr algn="ctr"/>
                      <a:endParaRPr lang="en-US" sz="1800" dirty="0" smtClean="0"/>
                    </a:p>
                    <a:p>
                      <a:pPr algn="ctr"/>
                      <a:endParaRPr lang="en-US" sz="1800" dirty="0" smtClean="0"/>
                    </a:p>
                    <a:p>
                      <a:pPr algn="ctr"/>
                      <a:r>
                        <a:rPr lang="en-US" sz="1800" dirty="0" smtClean="0"/>
                        <a:t>1</a:t>
                      </a:r>
                    </a:p>
                    <a:p>
                      <a:pPr algn="ctr"/>
                      <a:endParaRPr lang="en-US" sz="1800" dirty="0" smtClean="0"/>
                    </a:p>
                    <a:p>
                      <a:pPr algn="ctr"/>
                      <a:endParaRPr lang="en-US" sz="1800" dirty="0" smtClean="0"/>
                    </a:p>
                    <a:p>
                      <a:pPr algn="ctr"/>
                      <a:r>
                        <a:rPr lang="en-US" sz="1800" dirty="0" smtClean="0"/>
                        <a:t>2</a:t>
                      </a:r>
                    </a:p>
                    <a:p>
                      <a:pPr algn="ctr"/>
                      <a:endParaRPr lang="en-US" sz="1800" dirty="0" smtClean="0"/>
                    </a:p>
                    <a:p>
                      <a:pPr algn="ctr"/>
                      <a:r>
                        <a:rPr lang="en-US" sz="1800" dirty="0" smtClean="0"/>
                        <a:t>3</a:t>
                      </a:r>
                    </a:p>
                    <a:p>
                      <a:pPr algn="ctr"/>
                      <a:r>
                        <a:rPr lang="en-US" sz="1800" dirty="0" smtClean="0"/>
                        <a:t>4</a:t>
                      </a:r>
                    </a:p>
                    <a:p>
                      <a:pPr algn="ctr"/>
                      <a:r>
                        <a:rPr lang="en-US" sz="1800" dirty="0" smtClean="0"/>
                        <a:t>5</a:t>
                      </a:r>
                    </a:p>
                    <a:p>
                      <a:pPr algn="ctr"/>
                      <a:r>
                        <a:rPr lang="en-US" sz="1800" dirty="0" smtClean="0"/>
                        <a:t>6</a:t>
                      </a:r>
                    </a:p>
                    <a:p>
                      <a:pPr algn="ctr"/>
                      <a:r>
                        <a:rPr lang="en-US" sz="1800" dirty="0" smtClean="0"/>
                        <a:t>7</a:t>
                      </a:r>
                    </a:p>
                    <a:p>
                      <a:pPr algn="ctr"/>
                      <a:r>
                        <a:rPr lang="en-US" sz="1800" dirty="0" smtClean="0"/>
                        <a:t>8</a:t>
                      </a:r>
                    </a:p>
                    <a:p>
                      <a:pPr algn="ctr"/>
                      <a:endParaRPr lang="en-US" sz="1800" dirty="0" smtClean="0"/>
                    </a:p>
                    <a:p>
                      <a:pPr algn="ctr"/>
                      <a:r>
                        <a:rPr lang="en-US" sz="1800" dirty="0" smtClean="0"/>
                        <a:t>9</a:t>
                      </a:r>
                    </a:p>
                    <a:p>
                      <a:pPr algn="ctr"/>
                      <a:endParaRPr lang="en-US" sz="1800" dirty="0" smtClean="0"/>
                    </a:p>
                    <a:p>
                      <a:pPr algn="ctr"/>
                      <a:r>
                        <a:rPr lang="en-US" sz="1800" dirty="0" smtClean="0"/>
                        <a:t>10</a:t>
                      </a:r>
                    </a:p>
                    <a:p>
                      <a:pPr algn="ctr"/>
                      <a:endParaRPr lang="en-US" sz="1800" dirty="0" smtClean="0"/>
                    </a:p>
                    <a:p>
                      <a:pPr algn="ctr"/>
                      <a:r>
                        <a:rPr lang="en-US" sz="1800" dirty="0" smtClean="0"/>
                        <a:t>11</a:t>
                      </a:r>
                    </a:p>
                    <a:p>
                      <a:pPr algn="ctr"/>
                      <a:r>
                        <a:rPr lang="en-US" sz="1800" dirty="0" smtClean="0"/>
                        <a:t>12</a:t>
                      </a:r>
                    </a:p>
                  </a:txBody>
                  <a:tcPr/>
                </a:tc>
                <a:tc>
                  <a:txBody>
                    <a:bodyPr/>
                    <a:lstStyle/>
                    <a:p>
                      <a:r>
                        <a:rPr lang="en-US" sz="1800" dirty="0" smtClean="0"/>
                        <a:t>public class </a:t>
                      </a:r>
                      <a:r>
                        <a:rPr lang="en-US" sz="1800" dirty="0" err="1" smtClean="0"/>
                        <a:t>NilaiMaksimal</a:t>
                      </a:r>
                      <a:r>
                        <a:rPr lang="en-US" sz="1800" dirty="0" smtClean="0"/>
                        <a:t> {</a:t>
                      </a:r>
                    </a:p>
                    <a:p>
                      <a:r>
                        <a:rPr lang="en-US" sz="1800" dirty="0" smtClean="0"/>
                        <a:t>    public static void main(String[] </a:t>
                      </a:r>
                      <a:r>
                        <a:rPr lang="en-US" sz="1800" dirty="0" err="1" smtClean="0"/>
                        <a:t>args</a:t>
                      </a:r>
                      <a:r>
                        <a:rPr lang="en-US" sz="1800" dirty="0" smtClean="0"/>
                        <a:t>) {</a:t>
                      </a:r>
                    </a:p>
                    <a:p>
                      <a:r>
                        <a:rPr lang="en-US" sz="1800" dirty="0" smtClean="0"/>
                        <a:t>//</a:t>
                      </a:r>
                      <a:r>
                        <a:rPr lang="en-US" sz="1800" dirty="0" err="1" smtClean="0"/>
                        <a:t>deklarasi</a:t>
                      </a:r>
                      <a:r>
                        <a:rPr lang="en-US" sz="1800" dirty="0" smtClean="0"/>
                        <a:t> array </a:t>
                      </a:r>
                      <a:r>
                        <a:rPr lang="en-US" sz="1800" dirty="0" err="1" smtClean="0"/>
                        <a:t>dan</a:t>
                      </a:r>
                      <a:r>
                        <a:rPr lang="en-US" sz="1800" dirty="0" smtClean="0"/>
                        <a:t> </a:t>
                      </a:r>
                      <a:r>
                        <a:rPr lang="en-US" sz="1800" dirty="0" err="1" smtClean="0"/>
                        <a:t>nilai</a:t>
                      </a:r>
                      <a:endParaRPr lang="en-US" sz="1800" dirty="0" smtClean="0"/>
                    </a:p>
                    <a:p>
                      <a:r>
                        <a:rPr lang="en-US" sz="1800" dirty="0" smtClean="0"/>
                        <a:t>   </a:t>
                      </a:r>
                      <a:r>
                        <a:rPr lang="en-US" sz="1800" dirty="0" err="1" smtClean="0"/>
                        <a:t>int</a:t>
                      </a:r>
                      <a:r>
                        <a:rPr lang="en-US" sz="1800" dirty="0" smtClean="0"/>
                        <a:t> data[][] = {{15,12,5,17,20},</a:t>
                      </a:r>
                    </a:p>
                    <a:p>
                      <a:r>
                        <a:rPr lang="en-US" sz="1800" dirty="0" smtClean="0"/>
                        <a:t>                   {8,24,22,14,2},</a:t>
                      </a:r>
                    </a:p>
                    <a:p>
                      <a:r>
                        <a:rPr lang="en-US" sz="1800" dirty="0" smtClean="0"/>
                        <a:t>                   {11,15,16,25,22}};</a:t>
                      </a:r>
                    </a:p>
                    <a:p>
                      <a:r>
                        <a:rPr lang="en-US" sz="1800" dirty="0" smtClean="0"/>
                        <a:t>        </a:t>
                      </a:r>
                      <a:r>
                        <a:rPr lang="en-US" sz="1800" dirty="0" err="1" smtClean="0"/>
                        <a:t>int</a:t>
                      </a:r>
                      <a:r>
                        <a:rPr lang="en-US" sz="1800" dirty="0" smtClean="0"/>
                        <a:t> max = data[0][0];//</a:t>
                      </a:r>
                      <a:r>
                        <a:rPr lang="en-US" sz="1800" dirty="0" err="1" smtClean="0"/>
                        <a:t>memberikan</a:t>
                      </a:r>
                      <a:r>
                        <a:rPr lang="en-US" sz="1800" dirty="0" smtClean="0"/>
                        <a:t> </a:t>
                      </a:r>
                      <a:r>
                        <a:rPr lang="en-US" sz="1800" dirty="0" err="1" smtClean="0"/>
                        <a:t>nilai</a:t>
                      </a:r>
                      <a:r>
                        <a:rPr lang="en-US" sz="1800" dirty="0" smtClean="0"/>
                        <a:t> </a:t>
                      </a:r>
                      <a:r>
                        <a:rPr lang="en-US" sz="1800" dirty="0" err="1" smtClean="0"/>
                        <a:t>awal</a:t>
                      </a:r>
                      <a:r>
                        <a:rPr lang="en-US" sz="1800" dirty="0" smtClean="0"/>
                        <a:t> </a:t>
                      </a:r>
                    </a:p>
                    <a:p>
                      <a:r>
                        <a:rPr lang="en-US" sz="1800" dirty="0" smtClean="0"/>
                        <a:t>        </a:t>
                      </a:r>
                      <a:r>
                        <a:rPr lang="en-US" sz="1800" dirty="0" err="1" smtClean="0"/>
                        <a:t>System.out.println</a:t>
                      </a:r>
                      <a:r>
                        <a:rPr lang="en-US" sz="1800" dirty="0" smtClean="0"/>
                        <a:t>("</a:t>
                      </a:r>
                      <a:r>
                        <a:rPr lang="en-US" sz="1800" dirty="0" err="1" smtClean="0"/>
                        <a:t>Bilangan</a:t>
                      </a:r>
                      <a:r>
                        <a:rPr lang="en-US" sz="1800" dirty="0" smtClean="0"/>
                        <a:t> </a:t>
                      </a:r>
                      <a:r>
                        <a:rPr lang="en-US" sz="1800" dirty="0" err="1" smtClean="0"/>
                        <a:t>Terbesar</a:t>
                      </a:r>
                      <a:r>
                        <a:rPr lang="en-US" sz="1800" dirty="0" smtClean="0"/>
                        <a:t> =");</a:t>
                      </a:r>
                    </a:p>
                    <a:p>
                      <a:r>
                        <a:rPr lang="en-US" sz="1800" dirty="0" smtClean="0"/>
                        <a:t>        </a:t>
                      </a:r>
                      <a:r>
                        <a:rPr lang="en-US" sz="1800" dirty="0" err="1" smtClean="0"/>
                        <a:t>int</a:t>
                      </a:r>
                      <a:r>
                        <a:rPr lang="en-US" sz="1800" dirty="0" smtClean="0"/>
                        <a:t> </a:t>
                      </a:r>
                      <a:r>
                        <a:rPr lang="en-US" sz="1800" dirty="0" err="1" smtClean="0"/>
                        <a:t>i</a:t>
                      </a:r>
                      <a:r>
                        <a:rPr lang="en-US" sz="1800" dirty="0" smtClean="0"/>
                        <a:t>=0;</a:t>
                      </a:r>
                    </a:p>
                    <a:p>
                      <a:r>
                        <a:rPr lang="en-US" sz="1800" dirty="0" smtClean="0"/>
                        <a:t>        while(</a:t>
                      </a:r>
                      <a:r>
                        <a:rPr lang="en-US" sz="1800" dirty="0" err="1" smtClean="0"/>
                        <a:t>i</a:t>
                      </a:r>
                      <a:r>
                        <a:rPr lang="en-US" sz="1800" dirty="0" smtClean="0"/>
                        <a:t>&lt;=2){</a:t>
                      </a:r>
                    </a:p>
                    <a:p>
                      <a:r>
                        <a:rPr lang="en-US" sz="1800" dirty="0" smtClean="0"/>
                        <a:t>            </a:t>
                      </a:r>
                      <a:r>
                        <a:rPr lang="en-US" sz="1800" dirty="0" err="1" smtClean="0"/>
                        <a:t>int</a:t>
                      </a:r>
                      <a:r>
                        <a:rPr lang="en-US" sz="1800" dirty="0" smtClean="0"/>
                        <a:t> j=0;</a:t>
                      </a:r>
                    </a:p>
                    <a:p>
                      <a:r>
                        <a:rPr lang="en-US" sz="1800" dirty="0" smtClean="0"/>
                        <a:t>            while(j&lt;=4){</a:t>
                      </a:r>
                    </a:p>
                    <a:p>
                      <a:r>
                        <a:rPr lang="en-US" sz="1800" dirty="0" smtClean="0"/>
                        <a:t>            if(max&lt;data[</a:t>
                      </a:r>
                      <a:r>
                        <a:rPr lang="en-US" sz="1800" dirty="0" err="1" smtClean="0"/>
                        <a:t>i</a:t>
                      </a:r>
                      <a:r>
                        <a:rPr lang="en-US" sz="1800" dirty="0" smtClean="0"/>
                        <a:t>][j]){</a:t>
                      </a:r>
                    </a:p>
                    <a:p>
                      <a:r>
                        <a:rPr lang="en-US" sz="1800" dirty="0" smtClean="0"/>
                        <a:t>                max = data[</a:t>
                      </a:r>
                      <a:r>
                        <a:rPr lang="en-US" sz="1800" dirty="0" err="1" smtClean="0"/>
                        <a:t>i</a:t>
                      </a:r>
                      <a:r>
                        <a:rPr lang="en-US" sz="1800" dirty="0" smtClean="0"/>
                        <a:t>][j];</a:t>
                      </a:r>
                    </a:p>
                    <a:p>
                      <a:r>
                        <a:rPr lang="en-US" sz="1800" dirty="0" smtClean="0"/>
                        <a:t>            }</a:t>
                      </a:r>
                    </a:p>
                    <a:p>
                      <a:r>
                        <a:rPr lang="en-US" sz="1800" dirty="0" smtClean="0"/>
                        <a:t>            </a:t>
                      </a:r>
                      <a:r>
                        <a:rPr lang="en-US" sz="1800" dirty="0" err="1" smtClean="0"/>
                        <a:t>j++</a:t>
                      </a:r>
                      <a:r>
                        <a:rPr lang="en-US" sz="1800" dirty="0" smtClean="0"/>
                        <a:t>;</a:t>
                      </a:r>
                    </a:p>
                    <a:p>
                      <a:r>
                        <a:rPr lang="en-US" sz="1800" dirty="0" smtClean="0"/>
                        <a:t>          }//end while j</a:t>
                      </a:r>
                    </a:p>
                    <a:p>
                      <a:r>
                        <a:rPr lang="en-US" sz="1800" dirty="0" smtClean="0"/>
                        <a:t>         </a:t>
                      </a:r>
                      <a:r>
                        <a:rPr lang="en-US" sz="1800" dirty="0" err="1" smtClean="0"/>
                        <a:t>i</a:t>
                      </a:r>
                      <a:r>
                        <a:rPr lang="en-US" sz="1800" dirty="0" smtClean="0"/>
                        <a:t>++;</a:t>
                      </a:r>
                    </a:p>
                    <a:p>
                      <a:r>
                        <a:rPr lang="en-US" sz="1800" dirty="0" smtClean="0"/>
                        <a:t>        }//end while </a:t>
                      </a:r>
                      <a:r>
                        <a:rPr lang="en-US" sz="1800" dirty="0" err="1" smtClean="0"/>
                        <a:t>i</a:t>
                      </a:r>
                      <a:endParaRPr lang="en-US" sz="1800" dirty="0" smtClean="0"/>
                    </a:p>
                    <a:p>
                      <a:r>
                        <a:rPr lang="en-US" sz="1800" dirty="0" smtClean="0"/>
                        <a:t>        </a:t>
                      </a:r>
                      <a:r>
                        <a:rPr lang="en-US" sz="1800" dirty="0" err="1" smtClean="0"/>
                        <a:t>System.out.println</a:t>
                      </a:r>
                      <a:r>
                        <a:rPr lang="en-US" sz="1800" dirty="0" smtClean="0"/>
                        <a:t>(""+max); //</a:t>
                      </a:r>
                      <a:r>
                        <a:rPr lang="en-US" sz="1800" dirty="0" err="1" smtClean="0"/>
                        <a:t>mencetak</a:t>
                      </a:r>
                      <a:r>
                        <a:rPr lang="en-US" sz="1800" dirty="0" smtClean="0"/>
                        <a:t> </a:t>
                      </a:r>
                      <a:r>
                        <a:rPr lang="en-US" sz="1800" dirty="0" err="1" smtClean="0"/>
                        <a:t>bilangan</a:t>
                      </a:r>
                      <a:r>
                        <a:rPr lang="en-US" sz="1800" dirty="0" smtClean="0"/>
                        <a:t> </a:t>
                      </a:r>
                      <a:r>
                        <a:rPr lang="en-US" sz="1800" dirty="0" err="1" smtClean="0"/>
                        <a:t>terbesar</a:t>
                      </a:r>
                      <a:r>
                        <a:rPr lang="en-US" sz="1800" dirty="0" smtClean="0"/>
                        <a:t> </a:t>
                      </a:r>
                      <a:r>
                        <a:rPr lang="en-US" sz="1800" dirty="0" err="1" smtClean="0"/>
                        <a:t>dari</a:t>
                      </a:r>
                      <a:r>
                        <a:rPr lang="en-US" sz="1800" dirty="0" smtClean="0"/>
                        <a:t> </a:t>
                      </a:r>
                      <a:r>
                        <a:rPr lang="en-US" sz="1800" dirty="0" err="1" smtClean="0"/>
                        <a:t>matriks</a:t>
                      </a:r>
                      <a:r>
                        <a:rPr lang="en-US" sz="1800" dirty="0" smtClean="0"/>
                        <a:t>       </a:t>
                      </a:r>
                    </a:p>
                    <a:p>
                      <a:r>
                        <a:rPr lang="en-US" sz="1800" dirty="0" smtClean="0"/>
                        <a:t>    }//</a:t>
                      </a:r>
                      <a:r>
                        <a:rPr lang="en-US" sz="1800" dirty="0" err="1" smtClean="0"/>
                        <a:t>endprogram</a:t>
                      </a:r>
                      <a:r>
                        <a:rPr lang="en-US" sz="1800" dirty="0" smtClean="0"/>
                        <a:t>    </a:t>
                      </a:r>
                    </a:p>
                    <a:p>
                      <a:r>
                        <a:rPr lang="en-US" sz="1800" dirty="0" smtClean="0"/>
                        <a:t>  }</a:t>
                      </a:r>
                      <a:endParaRPr lang="en-US" sz="1800" dirty="0"/>
                    </a:p>
                  </a:txBody>
                  <a:tcPr/>
                </a:tc>
              </a:tr>
            </a:tbl>
          </a:graphicData>
        </a:graphic>
      </p:graphicFrame>
    </p:spTree>
    <p:extLst>
      <p:ext uri="{BB962C8B-B14F-4D97-AF65-F5344CB8AC3E}">
        <p14:creationId xmlns:p14="http://schemas.microsoft.com/office/powerpoint/2010/main" xmlns="" val="1981348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4"/>
          <p:cNvSpPr/>
          <p:nvPr/>
        </p:nvSpPr>
        <p:spPr>
          <a:xfrm>
            <a:off x="1198808" y="1429555"/>
            <a:ext cx="10639460" cy="1893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AutoNum type="arabicPeriod"/>
            </a:pPr>
            <a:r>
              <a:rPr lang="sv-SE" sz="2400" b="1" dirty="0" smtClean="0">
                <a:solidFill>
                  <a:schemeClr val="tx1"/>
                </a:solidFill>
              </a:rPr>
              <a:t>Buatlah Flowdiagram dari program diatas ?</a:t>
            </a:r>
          </a:p>
          <a:p>
            <a:pPr marL="457200" indent="-457200" algn="just">
              <a:buAutoNum type="arabicPeriod"/>
            </a:pPr>
            <a:r>
              <a:rPr lang="sv-SE" sz="2400" b="1" dirty="0" smtClean="0">
                <a:solidFill>
                  <a:schemeClr val="tx1"/>
                </a:solidFill>
              </a:rPr>
              <a:t>Tentukan Jalur Independen Path nya ?</a:t>
            </a:r>
            <a:endParaRPr lang="sv-SE" sz="2400" dirty="0" smtClean="0">
              <a:solidFill>
                <a:schemeClr val="tx1"/>
              </a:solidFill>
            </a:endParaRPr>
          </a:p>
          <a:p>
            <a:pPr marL="457200" indent="-457200" algn="just">
              <a:buAutoNum type="arabicPeriod"/>
            </a:pPr>
            <a:r>
              <a:rPr lang="sv-SE" sz="2400" b="1" dirty="0" smtClean="0">
                <a:solidFill>
                  <a:schemeClr val="tx1"/>
                </a:solidFill>
              </a:rPr>
              <a:t>Hitunglah</a:t>
            </a:r>
            <a:r>
              <a:rPr lang="en-US" sz="2400" b="1" dirty="0" smtClean="0">
                <a:solidFill>
                  <a:schemeClr val="tx1"/>
                </a:solidFill>
              </a:rPr>
              <a:t> </a:t>
            </a:r>
            <a:r>
              <a:rPr lang="en-US" sz="2400" b="1" dirty="0" err="1">
                <a:solidFill>
                  <a:schemeClr val="tx1"/>
                </a:solidFill>
              </a:rPr>
              <a:t>Cyclomatic</a:t>
            </a:r>
            <a:r>
              <a:rPr lang="en-US" sz="2400" b="1" dirty="0">
                <a:solidFill>
                  <a:schemeClr val="tx1"/>
                </a:solidFill>
              </a:rPr>
              <a:t> </a:t>
            </a:r>
            <a:r>
              <a:rPr lang="en-US" sz="2400" b="1" dirty="0" err="1">
                <a:solidFill>
                  <a:schemeClr val="tx1"/>
                </a:solidFill>
              </a:rPr>
              <a:t>Complexcity</a:t>
            </a:r>
            <a:r>
              <a:rPr lang="en-US" sz="2400" b="1" dirty="0">
                <a:solidFill>
                  <a:schemeClr val="tx1"/>
                </a:solidFill>
              </a:rPr>
              <a:t> </a:t>
            </a:r>
            <a:r>
              <a:rPr lang="en-US" sz="2400" b="1" dirty="0" smtClean="0">
                <a:solidFill>
                  <a:schemeClr val="tx1"/>
                </a:solidFill>
              </a:rPr>
              <a:t> </a:t>
            </a:r>
            <a:r>
              <a:rPr lang="en-US" sz="2400" b="1" dirty="0" err="1" smtClean="0">
                <a:solidFill>
                  <a:schemeClr val="tx1"/>
                </a:solidFill>
              </a:rPr>
              <a:t>atau</a:t>
            </a:r>
            <a:r>
              <a:rPr lang="en-US" sz="2400" b="1" dirty="0">
                <a:solidFill>
                  <a:schemeClr val="tx1"/>
                </a:solidFill>
              </a:rPr>
              <a:t> </a:t>
            </a:r>
            <a:r>
              <a:rPr lang="en-US" sz="2400" b="1" dirty="0" err="1">
                <a:solidFill>
                  <a:schemeClr val="tx1"/>
                </a:solidFill>
              </a:rPr>
              <a:t>Kompleksitas</a:t>
            </a:r>
            <a:r>
              <a:rPr lang="en-US" sz="2400" b="1" dirty="0">
                <a:solidFill>
                  <a:schemeClr val="tx1"/>
                </a:solidFill>
              </a:rPr>
              <a:t> </a:t>
            </a:r>
            <a:r>
              <a:rPr lang="en-US" sz="2400" b="1" dirty="0" err="1" smtClean="0">
                <a:solidFill>
                  <a:schemeClr val="tx1"/>
                </a:solidFill>
              </a:rPr>
              <a:t>Siklomatis</a:t>
            </a:r>
            <a:r>
              <a:rPr lang="en-US" sz="2400" b="1" dirty="0" smtClean="0">
                <a:solidFill>
                  <a:schemeClr val="tx1"/>
                </a:solidFill>
              </a:rPr>
              <a:t> ? </a:t>
            </a:r>
            <a:endParaRPr lang="sv-SE" sz="2400" b="1" dirty="0" smtClean="0">
              <a:solidFill>
                <a:schemeClr val="tx1"/>
              </a:solidFill>
            </a:endParaRPr>
          </a:p>
        </p:txBody>
      </p:sp>
    </p:spTree>
    <p:extLst>
      <p:ext uri="{BB962C8B-B14F-4D97-AF65-F5344CB8AC3E}">
        <p14:creationId xmlns:p14="http://schemas.microsoft.com/office/powerpoint/2010/main" xmlns="" val="22516013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494" y="2550017"/>
            <a:ext cx="8962623" cy="682580"/>
          </a:xfrm>
        </p:spPr>
        <p:txBody>
          <a:bodyPr>
            <a:normAutofit/>
          </a:bodyPr>
          <a:lstStyle/>
          <a:p>
            <a:pPr algn="ctr"/>
            <a:r>
              <a:rPr lang="en-US" sz="3200" b="1" dirty="0" smtClean="0">
                <a:solidFill>
                  <a:schemeClr val="bg2">
                    <a:lumMod val="25000"/>
                  </a:schemeClr>
                </a:solidFill>
                <a:latin typeface="Arial Black" panose="020B0A04020102020204" pitchFamily="34" charset="0"/>
              </a:rPr>
              <a:t>THANKS YOU</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Tree>
    <p:extLst>
      <p:ext uri="{BB962C8B-B14F-4D97-AF65-F5344CB8AC3E}">
        <p14:creationId xmlns:p14="http://schemas.microsoft.com/office/powerpoint/2010/main" xmlns="" val="1230229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White </a:t>
            </a:r>
            <a:r>
              <a:rPr lang="en-US" sz="3200" b="1" dirty="0">
                <a:solidFill>
                  <a:schemeClr val="bg2">
                    <a:lumMod val="25000"/>
                  </a:schemeClr>
                </a:solidFill>
                <a:latin typeface="Arial Black" panose="020B0A04020102020204" pitchFamily="34" charset="0"/>
              </a:rPr>
              <a:t>Box</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3" name="Rounded Rectangle 4"/>
          <p:cNvSpPr/>
          <p:nvPr/>
        </p:nvSpPr>
        <p:spPr>
          <a:xfrm>
            <a:off x="337095" y="953037"/>
            <a:ext cx="11032708" cy="15712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id-ID" sz="2800" dirty="0">
                <a:solidFill>
                  <a:schemeClr val="tx1"/>
                </a:solidFill>
              </a:rPr>
              <a:t>Testing yang dilakukan terhadap prosedur-prosedur </a:t>
            </a:r>
            <a:r>
              <a:rPr lang="id-ID" sz="2800" dirty="0" smtClean="0">
                <a:solidFill>
                  <a:schemeClr val="tx1"/>
                </a:solidFill>
              </a:rPr>
              <a:t>yang</a:t>
            </a:r>
            <a:r>
              <a:rPr lang="en-US" sz="2800" dirty="0" smtClean="0">
                <a:solidFill>
                  <a:schemeClr val="tx1"/>
                </a:solidFill>
              </a:rPr>
              <a:t> </a:t>
            </a:r>
            <a:r>
              <a:rPr lang="id-ID" sz="2800" dirty="0" smtClean="0">
                <a:solidFill>
                  <a:schemeClr val="tx1"/>
                </a:solidFill>
              </a:rPr>
              <a:t>ada </a:t>
            </a:r>
            <a:r>
              <a:rPr lang="id-ID" sz="2800" dirty="0">
                <a:solidFill>
                  <a:schemeClr val="tx1"/>
                </a:solidFill>
              </a:rPr>
              <a:t>pada program, lintasan logika yang dilalui oleh </a:t>
            </a:r>
            <a:r>
              <a:rPr lang="id-ID" sz="2800" dirty="0" smtClean="0">
                <a:solidFill>
                  <a:schemeClr val="tx1"/>
                </a:solidFill>
              </a:rPr>
              <a:t>setiap</a:t>
            </a:r>
            <a:r>
              <a:rPr lang="en-US" sz="2800" dirty="0" smtClean="0">
                <a:solidFill>
                  <a:schemeClr val="tx1"/>
                </a:solidFill>
              </a:rPr>
              <a:t> </a:t>
            </a:r>
            <a:r>
              <a:rPr lang="id-ID" sz="2800" dirty="0" smtClean="0">
                <a:solidFill>
                  <a:schemeClr val="tx1"/>
                </a:solidFill>
              </a:rPr>
              <a:t>bagian </a:t>
            </a:r>
            <a:r>
              <a:rPr lang="id-ID" sz="2800" dirty="0">
                <a:solidFill>
                  <a:schemeClr val="tx1"/>
                </a:solidFill>
              </a:rPr>
              <a:t>prosedur yang ditest dengan </a:t>
            </a:r>
            <a:r>
              <a:rPr lang="id-ID" sz="2800" dirty="0" smtClean="0">
                <a:solidFill>
                  <a:schemeClr val="tx1"/>
                </a:solidFill>
              </a:rPr>
              <a:t>memberikan</a:t>
            </a:r>
            <a:r>
              <a:rPr lang="en-US" sz="2800" dirty="0" smtClean="0">
                <a:solidFill>
                  <a:schemeClr val="tx1"/>
                </a:solidFill>
              </a:rPr>
              <a:t> </a:t>
            </a:r>
            <a:r>
              <a:rPr lang="id-ID" sz="2800" dirty="0" smtClean="0">
                <a:solidFill>
                  <a:schemeClr val="tx1"/>
                </a:solidFill>
              </a:rPr>
              <a:t>kondisi/pengulangan</a:t>
            </a:r>
            <a:endParaRPr lang="id-ID" sz="2800" dirty="0">
              <a:solidFill>
                <a:schemeClr val="tx1"/>
              </a:solidFill>
            </a:endParaRPr>
          </a:p>
        </p:txBody>
      </p:sp>
      <p:pic>
        <p:nvPicPr>
          <p:cNvPr id="4" name="Picture 3"/>
          <p:cNvPicPr>
            <a:picLocks noChangeAspect="1"/>
          </p:cNvPicPr>
          <p:nvPr/>
        </p:nvPicPr>
        <p:blipFill>
          <a:blip r:embed="rId2"/>
          <a:stretch>
            <a:fillRect/>
          </a:stretch>
        </p:blipFill>
        <p:spPr>
          <a:xfrm>
            <a:off x="336390" y="2524259"/>
            <a:ext cx="11433355" cy="4000500"/>
          </a:xfrm>
          <a:prstGeom prst="rect">
            <a:avLst/>
          </a:prstGeom>
        </p:spPr>
      </p:pic>
    </p:spTree>
    <p:extLst>
      <p:ext uri="{BB962C8B-B14F-4D97-AF65-F5344CB8AC3E}">
        <p14:creationId xmlns:p14="http://schemas.microsoft.com/office/powerpoint/2010/main" xmlns="" val="1690950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Pengujian</a:t>
            </a:r>
            <a:r>
              <a:rPr lang="en-US" sz="3200" b="1" dirty="0" smtClean="0">
                <a:solidFill>
                  <a:schemeClr val="bg2">
                    <a:lumMod val="25000"/>
                  </a:schemeClr>
                </a:solidFill>
                <a:latin typeface="Arial Black" panose="020B0A04020102020204" pitchFamily="34" charset="0"/>
              </a:rPr>
              <a:t> White </a:t>
            </a:r>
            <a:r>
              <a:rPr lang="en-US" sz="3200" b="1" dirty="0">
                <a:solidFill>
                  <a:schemeClr val="bg2">
                    <a:lumMod val="25000"/>
                  </a:schemeClr>
                </a:solidFill>
                <a:latin typeface="Arial Black" panose="020B0A04020102020204" pitchFamily="34" charset="0"/>
              </a:rPr>
              <a:t>Box</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3" name="Picture 2"/>
          <p:cNvPicPr>
            <a:picLocks noChangeAspect="1"/>
          </p:cNvPicPr>
          <p:nvPr/>
        </p:nvPicPr>
        <p:blipFill>
          <a:blip r:embed="rId2"/>
          <a:stretch>
            <a:fillRect/>
          </a:stretch>
        </p:blipFill>
        <p:spPr>
          <a:xfrm>
            <a:off x="580539" y="828609"/>
            <a:ext cx="10945058" cy="5617215"/>
          </a:xfrm>
          <a:prstGeom prst="rect">
            <a:avLst/>
          </a:prstGeom>
        </p:spPr>
      </p:pic>
      <p:sp>
        <p:nvSpPr>
          <p:cNvPr id="5" name="Rectangle 4"/>
          <p:cNvSpPr/>
          <p:nvPr/>
        </p:nvSpPr>
        <p:spPr>
          <a:xfrm>
            <a:off x="492618" y="6368550"/>
            <a:ext cx="9659154" cy="369332"/>
          </a:xfrm>
          <a:prstGeom prst="rect">
            <a:avLst/>
          </a:prstGeom>
        </p:spPr>
        <p:txBody>
          <a:bodyPr wrap="square">
            <a:spAutoFit/>
          </a:bodyPr>
          <a:lstStyle/>
          <a:p>
            <a:r>
              <a:rPr lang="en-US" dirty="0" err="1" smtClean="0"/>
              <a:t>Sumber</a:t>
            </a:r>
            <a:r>
              <a:rPr lang="en-US" dirty="0" smtClean="0"/>
              <a:t> :https</a:t>
            </a:r>
            <a:r>
              <a:rPr lang="en-US" dirty="0"/>
              <a:t>://www.tutorialspoint.com/software_engineering/software_design_complexity.htm</a:t>
            </a:r>
          </a:p>
        </p:txBody>
      </p:sp>
    </p:spTree>
    <p:extLst>
      <p:ext uri="{BB962C8B-B14F-4D97-AF65-F5344CB8AC3E}">
        <p14:creationId xmlns:p14="http://schemas.microsoft.com/office/powerpoint/2010/main" xmlns="" val="144231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a:solidFill>
                  <a:schemeClr val="bg2">
                    <a:lumMod val="25000"/>
                  </a:schemeClr>
                </a:solidFill>
                <a:latin typeface="Arial Black" panose="020B0A04020102020204" pitchFamily="34" charset="0"/>
              </a:rPr>
              <a:t>PENGUJIAN BASIS PATH</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62130"/>
            <a:ext cx="11032708" cy="9401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Pengujian Basis Path adalah bagian </a:t>
            </a:r>
            <a:r>
              <a:rPr lang="id-ID" sz="2800" dirty="0" smtClean="0">
                <a:solidFill>
                  <a:schemeClr val="tx1"/>
                </a:solidFill>
              </a:rPr>
              <a:t>dari</a:t>
            </a:r>
            <a:r>
              <a:rPr lang="en-US" sz="2800" dirty="0" smtClean="0">
                <a:solidFill>
                  <a:schemeClr val="tx1"/>
                </a:solidFill>
              </a:rPr>
              <a:t> </a:t>
            </a:r>
            <a:r>
              <a:rPr lang="id-ID" sz="2800" dirty="0" smtClean="0">
                <a:solidFill>
                  <a:schemeClr val="tx1"/>
                </a:solidFill>
              </a:rPr>
              <a:t>pengujian </a:t>
            </a:r>
            <a:r>
              <a:rPr lang="id-ID" sz="2800" dirty="0">
                <a:solidFill>
                  <a:schemeClr val="tx1"/>
                </a:solidFill>
              </a:rPr>
              <a:t>White box </a:t>
            </a:r>
            <a:r>
              <a:rPr lang="id-ID" sz="2800" dirty="0" smtClean="0">
                <a:solidFill>
                  <a:schemeClr val="tx1"/>
                </a:solidFill>
              </a:rPr>
              <a:t>y</a:t>
            </a:r>
            <a:r>
              <a:rPr lang="en-US" sz="2800" dirty="0" smtClean="0">
                <a:solidFill>
                  <a:schemeClr val="tx1"/>
                </a:solidFill>
              </a:rPr>
              <a:t>an</a:t>
            </a:r>
            <a:r>
              <a:rPr lang="id-ID" sz="2800" dirty="0" smtClean="0">
                <a:solidFill>
                  <a:schemeClr val="tx1"/>
                </a:solidFill>
              </a:rPr>
              <a:t>g </a:t>
            </a:r>
            <a:r>
              <a:rPr lang="id-ID" sz="2800" dirty="0">
                <a:solidFill>
                  <a:schemeClr val="tx1"/>
                </a:solidFill>
              </a:rPr>
              <a:t>diusulkan oleh </a:t>
            </a:r>
            <a:r>
              <a:rPr lang="id-ID" sz="2800" dirty="0" smtClean="0">
                <a:solidFill>
                  <a:schemeClr val="tx1"/>
                </a:solidFill>
              </a:rPr>
              <a:t>Tom</a:t>
            </a:r>
            <a:r>
              <a:rPr lang="en-US" sz="2800" dirty="0" smtClean="0">
                <a:solidFill>
                  <a:schemeClr val="tx1"/>
                </a:solidFill>
              </a:rPr>
              <a:t> </a:t>
            </a:r>
            <a:r>
              <a:rPr lang="id-ID" sz="2800" dirty="0" smtClean="0">
                <a:solidFill>
                  <a:schemeClr val="tx1"/>
                </a:solidFill>
              </a:rPr>
              <a:t>McCabe</a:t>
            </a:r>
            <a:r>
              <a:rPr lang="id-ID" sz="2800" dirty="0">
                <a:solidFill>
                  <a:schemeClr val="tx1"/>
                </a:solidFill>
              </a:rPr>
              <a:t>.</a:t>
            </a:r>
          </a:p>
        </p:txBody>
      </p:sp>
      <p:sp>
        <p:nvSpPr>
          <p:cNvPr id="16" name="Rounded Rectangle 4"/>
          <p:cNvSpPr/>
          <p:nvPr/>
        </p:nvSpPr>
        <p:spPr>
          <a:xfrm>
            <a:off x="375732" y="2369712"/>
            <a:ext cx="11032708" cy="965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Mempergunakan notasi aliran </a:t>
            </a:r>
            <a:r>
              <a:rPr lang="id-ID" sz="2800" dirty="0" smtClean="0">
                <a:solidFill>
                  <a:schemeClr val="tx1"/>
                </a:solidFill>
              </a:rPr>
              <a:t>graph</a:t>
            </a:r>
            <a:r>
              <a:rPr lang="en-US" sz="2800" dirty="0" smtClean="0">
                <a:solidFill>
                  <a:schemeClr val="tx1"/>
                </a:solidFill>
              </a:rPr>
              <a:t> </a:t>
            </a:r>
            <a:r>
              <a:rPr lang="id-ID" sz="2800" dirty="0" smtClean="0">
                <a:solidFill>
                  <a:schemeClr val="tx1"/>
                </a:solidFill>
              </a:rPr>
              <a:t>(node</a:t>
            </a:r>
            <a:r>
              <a:rPr lang="id-ID" sz="2800" dirty="0">
                <a:solidFill>
                  <a:schemeClr val="tx1"/>
                </a:solidFill>
              </a:rPr>
              <a:t>, link utk merepresentasikan if, while, </a:t>
            </a:r>
            <a:r>
              <a:rPr lang="id-ID" sz="2800" dirty="0" smtClean="0">
                <a:solidFill>
                  <a:schemeClr val="tx1"/>
                </a:solidFill>
              </a:rPr>
              <a:t>until</a:t>
            </a:r>
            <a:r>
              <a:rPr lang="en-US" sz="2800" dirty="0" smtClean="0">
                <a:solidFill>
                  <a:schemeClr val="tx1"/>
                </a:solidFill>
              </a:rPr>
              <a:t> </a:t>
            </a:r>
            <a:r>
              <a:rPr lang="id-ID" sz="2800" dirty="0" smtClean="0">
                <a:solidFill>
                  <a:schemeClr val="tx1"/>
                </a:solidFill>
              </a:rPr>
              <a:t>dan </a:t>
            </a:r>
            <a:r>
              <a:rPr lang="id-ID" sz="2800" dirty="0">
                <a:solidFill>
                  <a:schemeClr val="tx1"/>
                </a:solidFill>
              </a:rPr>
              <a:t>case)</a:t>
            </a:r>
          </a:p>
        </p:txBody>
      </p:sp>
      <p:sp>
        <p:nvSpPr>
          <p:cNvPr id="17" name="Rounded Rectangle 4"/>
          <p:cNvSpPr/>
          <p:nvPr/>
        </p:nvSpPr>
        <p:spPr>
          <a:xfrm>
            <a:off x="375732" y="3503056"/>
            <a:ext cx="11032708" cy="74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Konsep kompleksitas siklus</a:t>
            </a:r>
          </a:p>
        </p:txBody>
      </p:sp>
      <p:sp>
        <p:nvSpPr>
          <p:cNvPr id="12" name="Rounded Rectangle 4"/>
          <p:cNvSpPr/>
          <p:nvPr/>
        </p:nvSpPr>
        <p:spPr>
          <a:xfrm>
            <a:off x="375732" y="4250028"/>
            <a:ext cx="11032708" cy="112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Tujuannya adalah meyakinkan bahwa </a:t>
            </a:r>
            <a:r>
              <a:rPr lang="id-ID" sz="2800" dirty="0" smtClean="0">
                <a:solidFill>
                  <a:schemeClr val="tx1"/>
                </a:solidFill>
              </a:rPr>
              <a:t>himpunan</a:t>
            </a:r>
            <a:r>
              <a:rPr lang="en-US" sz="2800" dirty="0" smtClean="0">
                <a:solidFill>
                  <a:schemeClr val="tx1"/>
                </a:solidFill>
              </a:rPr>
              <a:t> </a:t>
            </a:r>
            <a:r>
              <a:rPr lang="id-ID" sz="2800" dirty="0" smtClean="0">
                <a:solidFill>
                  <a:schemeClr val="tx1"/>
                </a:solidFill>
              </a:rPr>
              <a:t>test </a:t>
            </a:r>
            <a:r>
              <a:rPr lang="id-ID" sz="2800" dirty="0">
                <a:solidFill>
                  <a:schemeClr val="tx1"/>
                </a:solidFill>
              </a:rPr>
              <a:t>case akan menguji setiap path pada </a:t>
            </a:r>
            <a:r>
              <a:rPr lang="id-ID" sz="2800" dirty="0" smtClean="0">
                <a:solidFill>
                  <a:schemeClr val="tx1"/>
                </a:solidFill>
              </a:rPr>
              <a:t>satu</a:t>
            </a:r>
            <a:r>
              <a:rPr lang="en-US" sz="2800" dirty="0" smtClean="0">
                <a:solidFill>
                  <a:schemeClr val="tx1"/>
                </a:solidFill>
              </a:rPr>
              <a:t> </a:t>
            </a:r>
            <a:r>
              <a:rPr lang="id-ID" sz="2800" dirty="0" smtClean="0">
                <a:solidFill>
                  <a:schemeClr val="tx1"/>
                </a:solidFill>
              </a:rPr>
              <a:t>program </a:t>
            </a:r>
            <a:r>
              <a:rPr lang="id-ID" sz="2800" dirty="0">
                <a:solidFill>
                  <a:schemeClr val="tx1"/>
                </a:solidFill>
              </a:rPr>
              <a:t>sedikitnya satu kali</a:t>
            </a:r>
          </a:p>
        </p:txBody>
      </p:sp>
    </p:spTree>
    <p:extLst>
      <p:ext uri="{BB962C8B-B14F-4D97-AF65-F5344CB8AC3E}">
        <p14:creationId xmlns:p14="http://schemas.microsoft.com/office/powerpoint/2010/main" xmlns="" val="2406585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Notasi</a:t>
            </a:r>
            <a:r>
              <a:rPr lang="en-US" sz="3200" b="1" dirty="0">
                <a:solidFill>
                  <a:schemeClr val="bg2">
                    <a:lumMod val="25000"/>
                  </a:schemeClr>
                </a:solidFill>
                <a:latin typeface="Arial Black" panose="020B0A04020102020204" pitchFamily="34" charset="0"/>
              </a:rPr>
              <a:t> Diagram </a:t>
            </a:r>
            <a:r>
              <a:rPr lang="en-US" sz="3200" b="1" dirty="0" err="1" smtClean="0">
                <a:solidFill>
                  <a:schemeClr val="bg2">
                    <a:lumMod val="25000"/>
                  </a:schemeClr>
                </a:solidFill>
                <a:latin typeface="Arial Black" panose="020B0A04020102020204" pitchFamily="34" charset="0"/>
              </a:rPr>
              <a:t>Alir</a:t>
            </a:r>
            <a:r>
              <a:rPr lang="en-US" sz="3200" b="1" dirty="0" smtClean="0">
                <a:solidFill>
                  <a:schemeClr val="bg2">
                    <a:lumMod val="25000"/>
                  </a:schemeClr>
                </a:solidFill>
                <a:latin typeface="Arial Black" panose="020B0A04020102020204" pitchFamily="34" charset="0"/>
              </a:rPr>
              <a:t> (Flow Diagram)</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11338" y="953036"/>
            <a:ext cx="11032708" cy="9401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Sebelum mengenal metode basis path, </a:t>
            </a:r>
            <a:r>
              <a:rPr lang="id-ID" sz="2800" dirty="0" smtClean="0">
                <a:solidFill>
                  <a:schemeClr val="tx1"/>
                </a:solidFill>
              </a:rPr>
              <a:t>harus</a:t>
            </a:r>
            <a:r>
              <a:rPr lang="en-US" sz="2800" dirty="0" smtClean="0">
                <a:solidFill>
                  <a:schemeClr val="tx1"/>
                </a:solidFill>
              </a:rPr>
              <a:t> </a:t>
            </a:r>
            <a:r>
              <a:rPr lang="id-ID" sz="2800" dirty="0" smtClean="0">
                <a:solidFill>
                  <a:schemeClr val="tx1"/>
                </a:solidFill>
              </a:rPr>
              <a:t>dikenal </a:t>
            </a:r>
            <a:r>
              <a:rPr lang="id-ID" sz="2800" dirty="0">
                <a:solidFill>
                  <a:schemeClr val="tx1"/>
                </a:solidFill>
              </a:rPr>
              <a:t>dulu Diagram Alir (atau grafik alir)</a:t>
            </a:r>
          </a:p>
        </p:txBody>
      </p:sp>
      <p:sp>
        <p:nvSpPr>
          <p:cNvPr id="16" name="Rounded Rectangle 4"/>
          <p:cNvSpPr/>
          <p:nvPr/>
        </p:nvSpPr>
        <p:spPr>
          <a:xfrm>
            <a:off x="311338" y="1983344"/>
            <a:ext cx="11032708" cy="965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b="1" dirty="0" smtClean="0">
                <a:solidFill>
                  <a:schemeClr val="tx1"/>
                </a:solidFill>
              </a:rPr>
              <a:t>Flow Diagram</a:t>
            </a:r>
            <a:r>
              <a:rPr lang="id-ID" sz="2800" dirty="0" smtClean="0">
                <a:solidFill>
                  <a:schemeClr val="tx1"/>
                </a:solidFill>
              </a:rPr>
              <a:t> </a:t>
            </a:r>
            <a:r>
              <a:rPr lang="id-ID" sz="2800" dirty="0">
                <a:solidFill>
                  <a:schemeClr val="tx1"/>
                </a:solidFill>
              </a:rPr>
              <a:t>menggambarkan aliran kontrol </a:t>
            </a:r>
            <a:r>
              <a:rPr lang="id-ID" sz="2800" dirty="0" smtClean="0">
                <a:solidFill>
                  <a:schemeClr val="tx1"/>
                </a:solidFill>
              </a:rPr>
              <a:t>logika</a:t>
            </a:r>
            <a:r>
              <a:rPr lang="en-US" sz="2800" dirty="0" smtClean="0">
                <a:solidFill>
                  <a:schemeClr val="tx1"/>
                </a:solidFill>
              </a:rPr>
              <a:t> </a:t>
            </a:r>
            <a:r>
              <a:rPr lang="id-ID" sz="2800" dirty="0" smtClean="0">
                <a:solidFill>
                  <a:schemeClr val="tx1"/>
                </a:solidFill>
              </a:rPr>
              <a:t>yang </a:t>
            </a:r>
            <a:r>
              <a:rPr lang="id-ID" sz="2800" dirty="0">
                <a:solidFill>
                  <a:schemeClr val="tx1"/>
                </a:solidFill>
              </a:rPr>
              <a:t>menggunakan notasi-notasi</a:t>
            </a:r>
          </a:p>
        </p:txBody>
      </p:sp>
      <p:pic>
        <p:nvPicPr>
          <p:cNvPr id="3" name="Picture 2"/>
          <p:cNvPicPr>
            <a:picLocks noChangeAspect="1"/>
          </p:cNvPicPr>
          <p:nvPr/>
        </p:nvPicPr>
        <p:blipFill>
          <a:blip r:embed="rId2"/>
          <a:stretch>
            <a:fillRect/>
          </a:stretch>
        </p:blipFill>
        <p:spPr>
          <a:xfrm rot="5400000">
            <a:off x="1010726" y="3849930"/>
            <a:ext cx="2057400" cy="1181100"/>
          </a:xfrm>
          <a:prstGeom prst="rect">
            <a:avLst/>
          </a:prstGeom>
        </p:spPr>
      </p:pic>
      <p:pic>
        <p:nvPicPr>
          <p:cNvPr id="4" name="Picture 3"/>
          <p:cNvPicPr>
            <a:picLocks noChangeAspect="1"/>
          </p:cNvPicPr>
          <p:nvPr/>
        </p:nvPicPr>
        <p:blipFill>
          <a:blip r:embed="rId3"/>
          <a:stretch>
            <a:fillRect/>
          </a:stretch>
        </p:blipFill>
        <p:spPr>
          <a:xfrm rot="5400000">
            <a:off x="2914523" y="3615677"/>
            <a:ext cx="2876550" cy="1724025"/>
          </a:xfrm>
          <a:prstGeom prst="rect">
            <a:avLst/>
          </a:prstGeom>
        </p:spPr>
      </p:pic>
      <p:pic>
        <p:nvPicPr>
          <p:cNvPr id="5" name="Picture 4"/>
          <p:cNvPicPr>
            <a:picLocks noChangeAspect="1"/>
          </p:cNvPicPr>
          <p:nvPr/>
        </p:nvPicPr>
        <p:blipFill>
          <a:blip r:embed="rId4"/>
          <a:stretch>
            <a:fillRect/>
          </a:stretch>
        </p:blipFill>
        <p:spPr>
          <a:xfrm>
            <a:off x="6118458" y="3083167"/>
            <a:ext cx="2228850" cy="2714625"/>
          </a:xfrm>
          <a:prstGeom prst="rect">
            <a:avLst/>
          </a:prstGeom>
        </p:spPr>
      </p:pic>
      <p:pic>
        <p:nvPicPr>
          <p:cNvPr id="10" name="Picture 9"/>
          <p:cNvPicPr>
            <a:picLocks noChangeAspect="1"/>
          </p:cNvPicPr>
          <p:nvPr/>
        </p:nvPicPr>
        <p:blipFill>
          <a:blip r:embed="rId5"/>
          <a:stretch>
            <a:fillRect/>
          </a:stretch>
        </p:blipFill>
        <p:spPr>
          <a:xfrm>
            <a:off x="8877467" y="3225283"/>
            <a:ext cx="2633463" cy="2243897"/>
          </a:xfrm>
          <a:prstGeom prst="rect">
            <a:avLst/>
          </a:prstGeom>
        </p:spPr>
      </p:pic>
    </p:spTree>
    <p:extLst>
      <p:ext uri="{BB962C8B-B14F-4D97-AF65-F5344CB8AC3E}">
        <p14:creationId xmlns:p14="http://schemas.microsoft.com/office/powerpoint/2010/main" xmlns="" val="203662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2054</TotalTime>
  <Words>1648</Words>
  <Application>Microsoft Office PowerPoint</Application>
  <PresentationFormat>Custom</PresentationFormat>
  <Paragraphs>540</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METODE TESTING (WHITE BOX)</vt:lpstr>
      <vt:lpstr>Metode Testing</vt:lpstr>
      <vt:lpstr>Black Box</vt:lpstr>
      <vt:lpstr>Proses Dalam Balck Box Testing</vt:lpstr>
      <vt:lpstr>KELEBIHAN DAN KEKURANGAN BLACK BOX</vt:lpstr>
      <vt:lpstr>White Box</vt:lpstr>
      <vt:lpstr>Pengujian White Box</vt:lpstr>
      <vt:lpstr>PENGUJIAN BASIS PATH</vt:lpstr>
      <vt:lpstr>Notasi Diagram Alir (Flow Diagram)</vt:lpstr>
      <vt:lpstr>Notasi Bagan Alir (Flowchart)</vt:lpstr>
      <vt:lpstr>Notasi Bagan Alir (Flowchart)</vt:lpstr>
      <vt:lpstr>Notasi Bagan Alir (Flowchart)</vt:lpstr>
      <vt:lpstr>Notasi Diagram Alir (Flow Diagram)</vt:lpstr>
      <vt:lpstr>Notasi Diagram Alir (Flow Diagram)</vt:lpstr>
      <vt:lpstr>Notasi Grafik Alir</vt:lpstr>
      <vt:lpstr>Kompleksitas Siklomatis</vt:lpstr>
      <vt:lpstr>Kompleksitas Siklomatis</vt:lpstr>
      <vt:lpstr>Kompleksitas Siklomatis</vt:lpstr>
      <vt:lpstr>Contoh 1 : </vt:lpstr>
      <vt:lpstr>Independent Path</vt:lpstr>
      <vt:lpstr>Kompleksitas Siklomatis</vt:lpstr>
      <vt:lpstr>Contoh 2 : Sequence Program Kompleksitas Siklomatis</vt:lpstr>
      <vt:lpstr>Flow Diagram nya.</vt:lpstr>
      <vt:lpstr>Independent Path</vt:lpstr>
      <vt:lpstr>Kompleksitas Siklomatis</vt:lpstr>
      <vt:lpstr>Contoh 3 : Penggunaan IF Kompleksitas Siklomatis</vt:lpstr>
      <vt:lpstr>Flow Diagram nya.</vt:lpstr>
      <vt:lpstr>Independent Path</vt:lpstr>
      <vt:lpstr>Kompleksitas Siklomatis</vt:lpstr>
      <vt:lpstr>Contoh 4 ( While Loop)  Kompleksitas Siklomatis</vt:lpstr>
      <vt:lpstr>Flow Diagram nya.</vt:lpstr>
      <vt:lpstr>Independent Path</vt:lpstr>
      <vt:lpstr>Kompleksitas Siklomatis</vt:lpstr>
      <vt:lpstr>Contoh 5 ( While Bersarang)  Kompleksitas Siklomatis</vt:lpstr>
      <vt:lpstr>Flow Diagram nya.</vt:lpstr>
      <vt:lpstr>Independent Path</vt:lpstr>
      <vt:lpstr>Kompleksitas Siklomatis</vt:lpstr>
      <vt:lpstr>Contoh 6 : Kode Program</vt:lpstr>
      <vt:lpstr>Flow graphnya</vt:lpstr>
      <vt:lpstr>Independent Path</vt:lpstr>
      <vt:lpstr>Kompleksitas Siklomatis</vt:lpstr>
      <vt:lpstr>Contoh Kompleksitas Siklomatis</vt:lpstr>
      <vt:lpstr>Pengujian White Box</vt:lpstr>
      <vt:lpstr>Pengujian White Box</vt:lpstr>
      <vt:lpstr>Contoh 5  Kompleksitas Siklomatis</vt:lpstr>
      <vt:lpstr>Flow Diagram nya.</vt:lpstr>
      <vt:lpstr>Independent Path</vt:lpstr>
      <vt:lpstr>Kompleksitas Siklomatis</vt:lpstr>
      <vt:lpstr>Tugas 4.1</vt:lpstr>
      <vt:lpstr>Tugas 4.2</vt:lpstr>
      <vt:lpstr>Slide 51</vt:lpstr>
      <vt:lpstr>THANKS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roniahmad</dc:creator>
  <cp:lastModifiedBy>TOSHIBA</cp:lastModifiedBy>
  <cp:revision>368</cp:revision>
  <dcterms:created xsi:type="dcterms:W3CDTF">2018-01-15T08:20:33Z</dcterms:created>
  <dcterms:modified xsi:type="dcterms:W3CDTF">2019-10-11T07:17:28Z</dcterms:modified>
</cp:coreProperties>
</file>