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328" r:id="rId4"/>
    <p:sldId id="270" r:id="rId5"/>
    <p:sldId id="329" r:id="rId6"/>
    <p:sldId id="326" r:id="rId7"/>
    <p:sldId id="327" r:id="rId8"/>
    <p:sldId id="330" r:id="rId9"/>
    <p:sldId id="331" r:id="rId10"/>
    <p:sldId id="345" r:id="rId11"/>
    <p:sldId id="346" r:id="rId12"/>
    <p:sldId id="332" r:id="rId13"/>
    <p:sldId id="333" r:id="rId14"/>
    <p:sldId id="334" r:id="rId15"/>
    <p:sldId id="335" r:id="rId16"/>
    <p:sldId id="336" r:id="rId17"/>
    <p:sldId id="337" r:id="rId18"/>
    <p:sldId id="338" r:id="rId19"/>
    <p:sldId id="339" r:id="rId20"/>
    <p:sldId id="359" r:id="rId21"/>
    <p:sldId id="360" r:id="rId22"/>
    <p:sldId id="361" r:id="rId23"/>
    <p:sldId id="355" r:id="rId24"/>
    <p:sldId id="356" r:id="rId25"/>
    <p:sldId id="357" r:id="rId26"/>
    <p:sldId id="358" r:id="rId27"/>
    <p:sldId id="340" r:id="rId28"/>
    <p:sldId id="341" r:id="rId29"/>
    <p:sldId id="342" r:id="rId30"/>
    <p:sldId id="343" r:id="rId31"/>
    <p:sldId id="350" r:id="rId32"/>
    <p:sldId id="351" r:id="rId33"/>
    <p:sldId id="362" r:id="rId34"/>
    <p:sldId id="363" r:id="rId35"/>
    <p:sldId id="32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32ED3B-116E-42E5-BA89-64872B2D5DA4}" type="doc">
      <dgm:prSet loTypeId="urn:microsoft.com/office/officeart/2005/8/layout/hierarchy2" loCatId="hierarchy" qsTypeId="urn:microsoft.com/office/officeart/2005/8/quickstyle/simple4" qsCatId="simple" csTypeId="urn:microsoft.com/office/officeart/2005/8/colors/accent1_4" csCatId="accent1" phldr="1"/>
      <dgm:spPr/>
      <dgm:t>
        <a:bodyPr/>
        <a:lstStyle/>
        <a:p>
          <a:endParaRPr lang="en-US"/>
        </a:p>
      </dgm:t>
    </dgm:pt>
    <dgm:pt modelId="{5F0E811E-765B-4078-BA72-74D4071B9204}">
      <dgm:prSet phldrT="[Text]" custT="1"/>
      <dgm:spPr/>
      <dgm:t>
        <a:bodyPr/>
        <a:lstStyle/>
        <a:p>
          <a:r>
            <a:rPr lang="en-US" sz="3200" dirty="0" err="1" smtClean="0"/>
            <a:t>Metode</a:t>
          </a:r>
          <a:endParaRPr lang="en-US" sz="3200" dirty="0" smtClean="0"/>
        </a:p>
        <a:p>
          <a:r>
            <a:rPr lang="en-US" sz="3200" dirty="0" smtClean="0"/>
            <a:t>Black Box</a:t>
          </a:r>
          <a:endParaRPr lang="en-US" sz="3200" dirty="0"/>
        </a:p>
      </dgm:t>
    </dgm:pt>
    <dgm:pt modelId="{42D3D828-F584-4525-8EA2-41EB35B6F60C}" type="parTrans" cxnId="{B4F171DF-5D59-4302-A775-55E1999DF619}">
      <dgm:prSet/>
      <dgm:spPr/>
      <dgm:t>
        <a:bodyPr/>
        <a:lstStyle/>
        <a:p>
          <a:endParaRPr lang="en-US"/>
        </a:p>
      </dgm:t>
    </dgm:pt>
    <dgm:pt modelId="{E69D63BA-D2DC-4FC0-A138-533B1B410997}" type="sibTrans" cxnId="{B4F171DF-5D59-4302-A775-55E1999DF619}">
      <dgm:prSet/>
      <dgm:spPr/>
      <dgm:t>
        <a:bodyPr/>
        <a:lstStyle/>
        <a:p>
          <a:endParaRPr lang="en-US"/>
        </a:p>
      </dgm:t>
    </dgm:pt>
    <dgm:pt modelId="{423D6E3B-903A-4289-9120-70BAC667C3E1}">
      <dgm:prSet phldrT="[Text]"/>
      <dgm:spPr/>
      <dgm:t>
        <a:bodyPr/>
        <a:lstStyle/>
        <a:p>
          <a:r>
            <a:rPr lang="en-US" b="1" i="0" dirty="0" smtClean="0"/>
            <a:t>Equivalence </a:t>
          </a:r>
          <a:r>
            <a:rPr lang="en-GB" altLang="en-US" dirty="0" smtClean="0">
              <a:latin typeface="Berlin Sans FB" panose="020E0602020502020306" pitchFamily="34" charset="0"/>
            </a:rPr>
            <a:t>Partitioning</a:t>
          </a:r>
          <a:endParaRPr lang="en-US" dirty="0"/>
        </a:p>
      </dgm:t>
    </dgm:pt>
    <dgm:pt modelId="{BF804825-4A05-4F40-AD2E-022AD8C29C97}" type="parTrans" cxnId="{701317B0-D7FB-4961-8D0E-D73A285B1062}">
      <dgm:prSet/>
      <dgm:spPr/>
      <dgm:t>
        <a:bodyPr/>
        <a:lstStyle/>
        <a:p>
          <a:endParaRPr lang="en-US"/>
        </a:p>
      </dgm:t>
    </dgm:pt>
    <dgm:pt modelId="{EF866261-546A-4F2D-B37E-34BE9486E2D5}" type="sibTrans" cxnId="{701317B0-D7FB-4961-8D0E-D73A285B1062}">
      <dgm:prSet/>
      <dgm:spPr/>
      <dgm:t>
        <a:bodyPr/>
        <a:lstStyle/>
        <a:p>
          <a:endParaRPr lang="en-US"/>
        </a:p>
      </dgm:t>
    </dgm:pt>
    <dgm:pt modelId="{C28B11BB-77E8-4373-BDB1-1FD13C9518E0}">
      <dgm:prSet phldrT="[Text]"/>
      <dgm:spPr/>
      <dgm:t>
        <a:bodyPr/>
        <a:lstStyle/>
        <a:p>
          <a:r>
            <a:rPr lang="en-US" b="1" i="0" smtClean="0"/>
            <a:t>Boundary Values Analysis</a:t>
          </a:r>
          <a:endParaRPr lang="en-US" dirty="0"/>
        </a:p>
      </dgm:t>
    </dgm:pt>
    <dgm:pt modelId="{36A183E3-858F-4A86-8425-C07A0A8FDEE5}" type="parTrans" cxnId="{1402BF36-F377-4392-AB62-90D27373346F}">
      <dgm:prSet/>
      <dgm:spPr/>
      <dgm:t>
        <a:bodyPr/>
        <a:lstStyle/>
        <a:p>
          <a:endParaRPr lang="en-US"/>
        </a:p>
      </dgm:t>
    </dgm:pt>
    <dgm:pt modelId="{CF24EC2F-0345-44B5-8CED-B3EBFD523500}" type="sibTrans" cxnId="{1402BF36-F377-4392-AB62-90D27373346F}">
      <dgm:prSet/>
      <dgm:spPr/>
      <dgm:t>
        <a:bodyPr/>
        <a:lstStyle/>
        <a:p>
          <a:endParaRPr lang="en-US"/>
        </a:p>
      </dgm:t>
    </dgm:pt>
    <dgm:pt modelId="{00FB6FE4-7332-4B1A-99DC-FA14C6870629}">
      <dgm:prSet phldrT="[Text]"/>
      <dgm:spPr/>
      <dgm:t>
        <a:bodyPr/>
        <a:lstStyle/>
        <a:p>
          <a:r>
            <a:rPr lang="en-US" b="1" dirty="0" smtClean="0"/>
            <a:t>Decision Table Testing</a:t>
          </a:r>
          <a:endParaRPr lang="en-US" b="1" dirty="0"/>
        </a:p>
      </dgm:t>
    </dgm:pt>
    <dgm:pt modelId="{75E2BB44-31F0-483F-A64E-589468822EBC}" type="parTrans" cxnId="{698BEC73-2C64-4A2F-ACB4-890ACAAF96E1}">
      <dgm:prSet/>
      <dgm:spPr/>
      <dgm:t>
        <a:bodyPr/>
        <a:lstStyle/>
        <a:p>
          <a:endParaRPr lang="en-US"/>
        </a:p>
      </dgm:t>
    </dgm:pt>
    <dgm:pt modelId="{41B00195-AC83-4179-8B15-C0F1F86ADCE3}" type="sibTrans" cxnId="{698BEC73-2C64-4A2F-ACB4-890ACAAF96E1}">
      <dgm:prSet/>
      <dgm:spPr/>
      <dgm:t>
        <a:bodyPr/>
        <a:lstStyle/>
        <a:p>
          <a:endParaRPr lang="en-US"/>
        </a:p>
      </dgm:t>
    </dgm:pt>
    <dgm:pt modelId="{22E79D4B-9BFA-4C33-B322-3AF05AAD908E}">
      <dgm:prSet phldrT="[Text]"/>
      <dgm:spPr/>
      <dgm:t>
        <a:bodyPr/>
        <a:lstStyle/>
        <a:p>
          <a:r>
            <a:rPr lang="en-US" b="1" i="0" dirty="0" smtClean="0"/>
            <a:t>State transition testing</a:t>
          </a:r>
          <a:endParaRPr lang="en-US" b="1" dirty="0"/>
        </a:p>
      </dgm:t>
    </dgm:pt>
    <dgm:pt modelId="{1205E378-80A5-4DD0-9AF1-38633B2E3FE0}" type="parTrans" cxnId="{8F73700D-5238-40B3-80DD-C2B9C07650A7}">
      <dgm:prSet/>
      <dgm:spPr/>
      <dgm:t>
        <a:bodyPr/>
        <a:lstStyle/>
        <a:p>
          <a:endParaRPr lang="en-US"/>
        </a:p>
      </dgm:t>
    </dgm:pt>
    <dgm:pt modelId="{A8D73B48-D12D-4319-BC4E-BDE02CD30E27}" type="sibTrans" cxnId="{8F73700D-5238-40B3-80DD-C2B9C07650A7}">
      <dgm:prSet/>
      <dgm:spPr/>
      <dgm:t>
        <a:bodyPr/>
        <a:lstStyle/>
        <a:p>
          <a:endParaRPr lang="en-US"/>
        </a:p>
      </dgm:t>
    </dgm:pt>
    <dgm:pt modelId="{1904CB2F-DE30-4501-9B3D-FE532F6D46A1}">
      <dgm:prSet phldrT="[Text]"/>
      <dgm:spPr/>
      <dgm:t>
        <a:bodyPr/>
        <a:lstStyle/>
        <a:p>
          <a:r>
            <a:rPr lang="en-US" b="1" dirty="0" smtClean="0"/>
            <a:t>Use Case testing</a:t>
          </a:r>
          <a:endParaRPr lang="en-US" b="1" dirty="0"/>
        </a:p>
      </dgm:t>
    </dgm:pt>
    <dgm:pt modelId="{565F4272-8794-4706-90B1-5CDB252B94B5}" type="parTrans" cxnId="{C3234696-2A53-43E1-85A9-D845523B488F}">
      <dgm:prSet/>
      <dgm:spPr/>
      <dgm:t>
        <a:bodyPr/>
        <a:lstStyle/>
        <a:p>
          <a:endParaRPr lang="en-US"/>
        </a:p>
      </dgm:t>
    </dgm:pt>
    <dgm:pt modelId="{F445481D-06ED-4C88-B923-1318DFBE073F}" type="sibTrans" cxnId="{C3234696-2A53-43E1-85A9-D845523B488F}">
      <dgm:prSet/>
      <dgm:spPr/>
      <dgm:t>
        <a:bodyPr/>
        <a:lstStyle/>
        <a:p>
          <a:endParaRPr lang="en-US"/>
        </a:p>
      </dgm:t>
    </dgm:pt>
    <dgm:pt modelId="{2DCD35EE-EF83-44C4-9B12-74238B1C6468}" type="pres">
      <dgm:prSet presAssocID="{8432ED3B-116E-42E5-BA89-64872B2D5DA4}" presName="diagram" presStyleCnt="0">
        <dgm:presLayoutVars>
          <dgm:chPref val="1"/>
          <dgm:dir/>
          <dgm:animOne val="branch"/>
          <dgm:animLvl val="lvl"/>
          <dgm:resizeHandles val="exact"/>
        </dgm:presLayoutVars>
      </dgm:prSet>
      <dgm:spPr/>
      <dgm:t>
        <a:bodyPr/>
        <a:lstStyle/>
        <a:p>
          <a:endParaRPr lang="en-US"/>
        </a:p>
      </dgm:t>
    </dgm:pt>
    <dgm:pt modelId="{9E66F613-5A7C-48F6-B4FC-C2CCBB25E3C3}" type="pres">
      <dgm:prSet presAssocID="{5F0E811E-765B-4078-BA72-74D4071B9204}" presName="root1" presStyleCnt="0"/>
      <dgm:spPr/>
    </dgm:pt>
    <dgm:pt modelId="{893167EB-B64F-464F-8CBC-E5C8262A019A}" type="pres">
      <dgm:prSet presAssocID="{5F0E811E-765B-4078-BA72-74D4071B9204}" presName="LevelOneTextNode" presStyleLbl="node0" presStyleIdx="0" presStyleCnt="1" custScaleX="148140" custScaleY="103218" custLinFactNeighborX="-36900">
        <dgm:presLayoutVars>
          <dgm:chPref val="3"/>
        </dgm:presLayoutVars>
      </dgm:prSet>
      <dgm:spPr/>
      <dgm:t>
        <a:bodyPr/>
        <a:lstStyle/>
        <a:p>
          <a:endParaRPr lang="en-US"/>
        </a:p>
      </dgm:t>
    </dgm:pt>
    <dgm:pt modelId="{8A3769E2-83F1-4B64-AFBA-3D7ABEE90605}" type="pres">
      <dgm:prSet presAssocID="{5F0E811E-765B-4078-BA72-74D4071B9204}" presName="level2hierChild" presStyleCnt="0"/>
      <dgm:spPr/>
    </dgm:pt>
    <dgm:pt modelId="{B77DC756-2F2B-4B9F-84C6-FE22BA533812}" type="pres">
      <dgm:prSet presAssocID="{BF804825-4A05-4F40-AD2E-022AD8C29C97}" presName="conn2-1" presStyleLbl="parChTrans1D2" presStyleIdx="0" presStyleCnt="5"/>
      <dgm:spPr/>
      <dgm:t>
        <a:bodyPr/>
        <a:lstStyle/>
        <a:p>
          <a:endParaRPr lang="en-US"/>
        </a:p>
      </dgm:t>
    </dgm:pt>
    <dgm:pt modelId="{F8E5E8D2-8432-4AE7-91BA-60D5DEBF14B1}" type="pres">
      <dgm:prSet presAssocID="{BF804825-4A05-4F40-AD2E-022AD8C29C97}" presName="connTx" presStyleLbl="parChTrans1D2" presStyleIdx="0" presStyleCnt="5"/>
      <dgm:spPr/>
      <dgm:t>
        <a:bodyPr/>
        <a:lstStyle/>
        <a:p>
          <a:endParaRPr lang="en-US"/>
        </a:p>
      </dgm:t>
    </dgm:pt>
    <dgm:pt modelId="{46EB8B0D-4468-4868-B072-EB8C3DAAEAFF}" type="pres">
      <dgm:prSet presAssocID="{423D6E3B-903A-4289-9120-70BAC667C3E1}" presName="root2" presStyleCnt="0"/>
      <dgm:spPr/>
    </dgm:pt>
    <dgm:pt modelId="{9E66DE35-5B07-47F9-9D29-827296C32E0C}" type="pres">
      <dgm:prSet presAssocID="{423D6E3B-903A-4289-9120-70BAC667C3E1}" presName="LevelTwoTextNode" presStyleLbl="node2" presStyleIdx="0" presStyleCnt="5" custScaleX="177478">
        <dgm:presLayoutVars>
          <dgm:chPref val="3"/>
        </dgm:presLayoutVars>
      </dgm:prSet>
      <dgm:spPr/>
      <dgm:t>
        <a:bodyPr/>
        <a:lstStyle/>
        <a:p>
          <a:endParaRPr lang="en-US"/>
        </a:p>
      </dgm:t>
    </dgm:pt>
    <dgm:pt modelId="{64C19E51-EBFF-4E6F-9115-0BCE2BE966DE}" type="pres">
      <dgm:prSet presAssocID="{423D6E3B-903A-4289-9120-70BAC667C3E1}" presName="level3hierChild" presStyleCnt="0"/>
      <dgm:spPr/>
    </dgm:pt>
    <dgm:pt modelId="{950D5167-DE56-4235-937C-7A8287624FEF}" type="pres">
      <dgm:prSet presAssocID="{36A183E3-858F-4A86-8425-C07A0A8FDEE5}" presName="conn2-1" presStyleLbl="parChTrans1D2" presStyleIdx="1" presStyleCnt="5"/>
      <dgm:spPr/>
      <dgm:t>
        <a:bodyPr/>
        <a:lstStyle/>
        <a:p>
          <a:endParaRPr lang="en-US"/>
        </a:p>
      </dgm:t>
    </dgm:pt>
    <dgm:pt modelId="{F9C476AE-D517-4240-9F6E-C8EE1C747090}" type="pres">
      <dgm:prSet presAssocID="{36A183E3-858F-4A86-8425-C07A0A8FDEE5}" presName="connTx" presStyleLbl="parChTrans1D2" presStyleIdx="1" presStyleCnt="5"/>
      <dgm:spPr/>
      <dgm:t>
        <a:bodyPr/>
        <a:lstStyle/>
        <a:p>
          <a:endParaRPr lang="en-US"/>
        </a:p>
      </dgm:t>
    </dgm:pt>
    <dgm:pt modelId="{6B95DC23-51FB-4C04-9710-73BB3153A002}" type="pres">
      <dgm:prSet presAssocID="{C28B11BB-77E8-4373-BDB1-1FD13C9518E0}" presName="root2" presStyleCnt="0"/>
      <dgm:spPr/>
    </dgm:pt>
    <dgm:pt modelId="{DCB3B5F4-BDD3-4850-9EC8-8235101D6A3F}" type="pres">
      <dgm:prSet presAssocID="{C28B11BB-77E8-4373-BDB1-1FD13C9518E0}" presName="LevelTwoTextNode" presStyleLbl="node2" presStyleIdx="1" presStyleCnt="5" custScaleX="178772">
        <dgm:presLayoutVars>
          <dgm:chPref val="3"/>
        </dgm:presLayoutVars>
      </dgm:prSet>
      <dgm:spPr/>
      <dgm:t>
        <a:bodyPr/>
        <a:lstStyle/>
        <a:p>
          <a:endParaRPr lang="en-US"/>
        </a:p>
      </dgm:t>
    </dgm:pt>
    <dgm:pt modelId="{638A84BD-403B-492E-A5A3-9C4C6D652E7A}" type="pres">
      <dgm:prSet presAssocID="{C28B11BB-77E8-4373-BDB1-1FD13C9518E0}" presName="level3hierChild" presStyleCnt="0"/>
      <dgm:spPr/>
    </dgm:pt>
    <dgm:pt modelId="{6A664593-733E-460A-9F4D-CD5C33F7C611}" type="pres">
      <dgm:prSet presAssocID="{75E2BB44-31F0-483F-A64E-589468822EBC}" presName="conn2-1" presStyleLbl="parChTrans1D2" presStyleIdx="2" presStyleCnt="5"/>
      <dgm:spPr/>
      <dgm:t>
        <a:bodyPr/>
        <a:lstStyle/>
        <a:p>
          <a:endParaRPr lang="en-US"/>
        </a:p>
      </dgm:t>
    </dgm:pt>
    <dgm:pt modelId="{736ED92F-3D4D-48DC-AD4C-6210144217C0}" type="pres">
      <dgm:prSet presAssocID="{75E2BB44-31F0-483F-A64E-589468822EBC}" presName="connTx" presStyleLbl="parChTrans1D2" presStyleIdx="2" presStyleCnt="5"/>
      <dgm:spPr/>
      <dgm:t>
        <a:bodyPr/>
        <a:lstStyle/>
        <a:p>
          <a:endParaRPr lang="en-US"/>
        </a:p>
      </dgm:t>
    </dgm:pt>
    <dgm:pt modelId="{DFC7CFCB-858F-4E1F-8EE8-FEC288C551D7}" type="pres">
      <dgm:prSet presAssocID="{00FB6FE4-7332-4B1A-99DC-FA14C6870629}" presName="root2" presStyleCnt="0"/>
      <dgm:spPr/>
    </dgm:pt>
    <dgm:pt modelId="{330186FD-8E2F-4483-9C4F-9E36B22F2A47}" type="pres">
      <dgm:prSet presAssocID="{00FB6FE4-7332-4B1A-99DC-FA14C6870629}" presName="LevelTwoTextNode" presStyleLbl="node2" presStyleIdx="2" presStyleCnt="5" custScaleX="181165">
        <dgm:presLayoutVars>
          <dgm:chPref val="3"/>
        </dgm:presLayoutVars>
      </dgm:prSet>
      <dgm:spPr/>
      <dgm:t>
        <a:bodyPr/>
        <a:lstStyle/>
        <a:p>
          <a:endParaRPr lang="en-US"/>
        </a:p>
      </dgm:t>
    </dgm:pt>
    <dgm:pt modelId="{4DB3D743-F5DE-46AD-BB65-01393D623043}" type="pres">
      <dgm:prSet presAssocID="{00FB6FE4-7332-4B1A-99DC-FA14C6870629}" presName="level3hierChild" presStyleCnt="0"/>
      <dgm:spPr/>
    </dgm:pt>
    <dgm:pt modelId="{1D55D27A-8DE3-4557-8706-009F70916875}" type="pres">
      <dgm:prSet presAssocID="{1205E378-80A5-4DD0-9AF1-38633B2E3FE0}" presName="conn2-1" presStyleLbl="parChTrans1D2" presStyleIdx="3" presStyleCnt="5"/>
      <dgm:spPr/>
      <dgm:t>
        <a:bodyPr/>
        <a:lstStyle/>
        <a:p>
          <a:endParaRPr lang="en-US"/>
        </a:p>
      </dgm:t>
    </dgm:pt>
    <dgm:pt modelId="{2F038225-2288-4195-B27E-A46EB2BBFE2E}" type="pres">
      <dgm:prSet presAssocID="{1205E378-80A5-4DD0-9AF1-38633B2E3FE0}" presName="connTx" presStyleLbl="parChTrans1D2" presStyleIdx="3" presStyleCnt="5"/>
      <dgm:spPr/>
      <dgm:t>
        <a:bodyPr/>
        <a:lstStyle/>
        <a:p>
          <a:endParaRPr lang="en-US"/>
        </a:p>
      </dgm:t>
    </dgm:pt>
    <dgm:pt modelId="{C459402D-AA85-431F-9707-4DD311356DD9}" type="pres">
      <dgm:prSet presAssocID="{22E79D4B-9BFA-4C33-B322-3AF05AAD908E}" presName="root2" presStyleCnt="0"/>
      <dgm:spPr/>
    </dgm:pt>
    <dgm:pt modelId="{68EBB8A0-B9FC-4A87-AD57-E3E350280C30}" type="pres">
      <dgm:prSet presAssocID="{22E79D4B-9BFA-4C33-B322-3AF05AAD908E}" presName="LevelTwoTextNode" presStyleLbl="node2" presStyleIdx="3" presStyleCnt="5" custScaleX="181100">
        <dgm:presLayoutVars>
          <dgm:chPref val="3"/>
        </dgm:presLayoutVars>
      </dgm:prSet>
      <dgm:spPr/>
      <dgm:t>
        <a:bodyPr/>
        <a:lstStyle/>
        <a:p>
          <a:endParaRPr lang="en-US"/>
        </a:p>
      </dgm:t>
    </dgm:pt>
    <dgm:pt modelId="{8C11423F-1F19-44E6-B63B-B08CA32E800B}" type="pres">
      <dgm:prSet presAssocID="{22E79D4B-9BFA-4C33-B322-3AF05AAD908E}" presName="level3hierChild" presStyleCnt="0"/>
      <dgm:spPr/>
    </dgm:pt>
    <dgm:pt modelId="{04D4F50B-247A-4DDD-A9DA-809CEA7B3880}" type="pres">
      <dgm:prSet presAssocID="{565F4272-8794-4706-90B1-5CDB252B94B5}" presName="conn2-1" presStyleLbl="parChTrans1D2" presStyleIdx="4" presStyleCnt="5"/>
      <dgm:spPr/>
      <dgm:t>
        <a:bodyPr/>
        <a:lstStyle/>
        <a:p>
          <a:endParaRPr lang="en-US"/>
        </a:p>
      </dgm:t>
    </dgm:pt>
    <dgm:pt modelId="{838EAE54-C517-40D1-B8F6-558D0BF5C70B}" type="pres">
      <dgm:prSet presAssocID="{565F4272-8794-4706-90B1-5CDB252B94B5}" presName="connTx" presStyleLbl="parChTrans1D2" presStyleIdx="4" presStyleCnt="5"/>
      <dgm:spPr/>
      <dgm:t>
        <a:bodyPr/>
        <a:lstStyle/>
        <a:p>
          <a:endParaRPr lang="en-US"/>
        </a:p>
      </dgm:t>
    </dgm:pt>
    <dgm:pt modelId="{18EAD651-2FB6-4B11-AED9-270B57F1F108}" type="pres">
      <dgm:prSet presAssocID="{1904CB2F-DE30-4501-9B3D-FE532F6D46A1}" presName="root2" presStyleCnt="0"/>
      <dgm:spPr/>
    </dgm:pt>
    <dgm:pt modelId="{12D4939C-6075-4981-AD9A-783AF30EF590}" type="pres">
      <dgm:prSet presAssocID="{1904CB2F-DE30-4501-9B3D-FE532F6D46A1}" presName="LevelTwoTextNode" presStyleLbl="node2" presStyleIdx="4" presStyleCnt="5" custScaleX="179872">
        <dgm:presLayoutVars>
          <dgm:chPref val="3"/>
        </dgm:presLayoutVars>
      </dgm:prSet>
      <dgm:spPr/>
      <dgm:t>
        <a:bodyPr/>
        <a:lstStyle/>
        <a:p>
          <a:endParaRPr lang="en-US"/>
        </a:p>
      </dgm:t>
    </dgm:pt>
    <dgm:pt modelId="{69A60D61-42F5-41BC-B9AF-1CE0AF5443CF}" type="pres">
      <dgm:prSet presAssocID="{1904CB2F-DE30-4501-9B3D-FE532F6D46A1}" presName="level3hierChild" presStyleCnt="0"/>
      <dgm:spPr/>
    </dgm:pt>
  </dgm:ptLst>
  <dgm:cxnLst>
    <dgm:cxn modelId="{494FED6E-9EDB-45AC-9F4A-75E3F6B3764A}" type="presOf" srcId="{8432ED3B-116E-42E5-BA89-64872B2D5DA4}" destId="{2DCD35EE-EF83-44C4-9B12-74238B1C6468}" srcOrd="0" destOrd="0" presId="urn:microsoft.com/office/officeart/2005/8/layout/hierarchy2"/>
    <dgm:cxn modelId="{E915E6FB-8867-4B28-B492-B78191D7E604}" type="presOf" srcId="{5F0E811E-765B-4078-BA72-74D4071B9204}" destId="{893167EB-B64F-464F-8CBC-E5C8262A019A}" srcOrd="0" destOrd="0" presId="urn:microsoft.com/office/officeart/2005/8/layout/hierarchy2"/>
    <dgm:cxn modelId="{698BEC73-2C64-4A2F-ACB4-890ACAAF96E1}" srcId="{5F0E811E-765B-4078-BA72-74D4071B9204}" destId="{00FB6FE4-7332-4B1A-99DC-FA14C6870629}" srcOrd="2" destOrd="0" parTransId="{75E2BB44-31F0-483F-A64E-589468822EBC}" sibTransId="{41B00195-AC83-4179-8B15-C0F1F86ADCE3}"/>
    <dgm:cxn modelId="{277B4ECE-9946-4097-959F-A3FCE3FEF6A1}" type="presOf" srcId="{1904CB2F-DE30-4501-9B3D-FE532F6D46A1}" destId="{12D4939C-6075-4981-AD9A-783AF30EF590}" srcOrd="0" destOrd="0" presId="urn:microsoft.com/office/officeart/2005/8/layout/hierarchy2"/>
    <dgm:cxn modelId="{AB3D0A86-60E0-4961-BCCB-0167C3AE221A}" type="presOf" srcId="{BF804825-4A05-4F40-AD2E-022AD8C29C97}" destId="{B77DC756-2F2B-4B9F-84C6-FE22BA533812}" srcOrd="0" destOrd="0" presId="urn:microsoft.com/office/officeart/2005/8/layout/hierarchy2"/>
    <dgm:cxn modelId="{C3234696-2A53-43E1-85A9-D845523B488F}" srcId="{5F0E811E-765B-4078-BA72-74D4071B9204}" destId="{1904CB2F-DE30-4501-9B3D-FE532F6D46A1}" srcOrd="4" destOrd="0" parTransId="{565F4272-8794-4706-90B1-5CDB252B94B5}" sibTransId="{F445481D-06ED-4C88-B923-1318DFBE073F}"/>
    <dgm:cxn modelId="{0B4464D1-76AB-4336-984E-953640804233}" type="presOf" srcId="{C28B11BB-77E8-4373-BDB1-1FD13C9518E0}" destId="{DCB3B5F4-BDD3-4850-9EC8-8235101D6A3F}" srcOrd="0" destOrd="0" presId="urn:microsoft.com/office/officeart/2005/8/layout/hierarchy2"/>
    <dgm:cxn modelId="{B6F9F964-A7D9-49A2-A2E1-671774DD7DA0}" type="presOf" srcId="{1205E378-80A5-4DD0-9AF1-38633B2E3FE0}" destId="{1D55D27A-8DE3-4557-8706-009F70916875}" srcOrd="0" destOrd="0" presId="urn:microsoft.com/office/officeart/2005/8/layout/hierarchy2"/>
    <dgm:cxn modelId="{E11257E8-DC59-4184-8894-3AAD91D1483E}" type="presOf" srcId="{75E2BB44-31F0-483F-A64E-589468822EBC}" destId="{736ED92F-3D4D-48DC-AD4C-6210144217C0}" srcOrd="1" destOrd="0" presId="urn:microsoft.com/office/officeart/2005/8/layout/hierarchy2"/>
    <dgm:cxn modelId="{3A4ED394-7184-4E4A-8BF6-30E0A1800F44}" type="presOf" srcId="{565F4272-8794-4706-90B1-5CDB252B94B5}" destId="{04D4F50B-247A-4DDD-A9DA-809CEA7B3880}" srcOrd="0" destOrd="0" presId="urn:microsoft.com/office/officeart/2005/8/layout/hierarchy2"/>
    <dgm:cxn modelId="{3FC75059-8D2E-40CF-BD04-E8C5F3B22B7E}" type="presOf" srcId="{1205E378-80A5-4DD0-9AF1-38633B2E3FE0}" destId="{2F038225-2288-4195-B27E-A46EB2BBFE2E}" srcOrd="1" destOrd="0" presId="urn:microsoft.com/office/officeart/2005/8/layout/hierarchy2"/>
    <dgm:cxn modelId="{A2466DE9-13BE-4723-8C38-F673C65545C9}" type="presOf" srcId="{00FB6FE4-7332-4B1A-99DC-FA14C6870629}" destId="{330186FD-8E2F-4483-9C4F-9E36B22F2A47}" srcOrd="0" destOrd="0" presId="urn:microsoft.com/office/officeart/2005/8/layout/hierarchy2"/>
    <dgm:cxn modelId="{93B533D5-A4AB-4C45-91C6-0F5E01780775}" type="presOf" srcId="{565F4272-8794-4706-90B1-5CDB252B94B5}" destId="{838EAE54-C517-40D1-B8F6-558D0BF5C70B}" srcOrd="1" destOrd="0" presId="urn:microsoft.com/office/officeart/2005/8/layout/hierarchy2"/>
    <dgm:cxn modelId="{EDB5DE44-7F8F-4E20-B651-AF828CFAE241}" type="presOf" srcId="{BF804825-4A05-4F40-AD2E-022AD8C29C97}" destId="{F8E5E8D2-8432-4AE7-91BA-60D5DEBF14B1}" srcOrd="1" destOrd="0" presId="urn:microsoft.com/office/officeart/2005/8/layout/hierarchy2"/>
    <dgm:cxn modelId="{285D1ECE-75B1-4804-9220-23AA9506E365}" type="presOf" srcId="{36A183E3-858F-4A86-8425-C07A0A8FDEE5}" destId="{F9C476AE-D517-4240-9F6E-C8EE1C747090}" srcOrd="1" destOrd="0" presId="urn:microsoft.com/office/officeart/2005/8/layout/hierarchy2"/>
    <dgm:cxn modelId="{8F73700D-5238-40B3-80DD-C2B9C07650A7}" srcId="{5F0E811E-765B-4078-BA72-74D4071B9204}" destId="{22E79D4B-9BFA-4C33-B322-3AF05AAD908E}" srcOrd="3" destOrd="0" parTransId="{1205E378-80A5-4DD0-9AF1-38633B2E3FE0}" sibTransId="{A8D73B48-D12D-4319-BC4E-BDE02CD30E27}"/>
    <dgm:cxn modelId="{701317B0-D7FB-4961-8D0E-D73A285B1062}" srcId="{5F0E811E-765B-4078-BA72-74D4071B9204}" destId="{423D6E3B-903A-4289-9120-70BAC667C3E1}" srcOrd="0" destOrd="0" parTransId="{BF804825-4A05-4F40-AD2E-022AD8C29C97}" sibTransId="{EF866261-546A-4F2D-B37E-34BE9486E2D5}"/>
    <dgm:cxn modelId="{828F7FB6-954E-44D2-AEEC-E9626AC4ABA2}" type="presOf" srcId="{75E2BB44-31F0-483F-A64E-589468822EBC}" destId="{6A664593-733E-460A-9F4D-CD5C33F7C611}" srcOrd="0" destOrd="0" presId="urn:microsoft.com/office/officeart/2005/8/layout/hierarchy2"/>
    <dgm:cxn modelId="{6CC14951-BD81-40BE-931F-E6C3C3F8A9C7}" type="presOf" srcId="{423D6E3B-903A-4289-9120-70BAC667C3E1}" destId="{9E66DE35-5B07-47F9-9D29-827296C32E0C}" srcOrd="0" destOrd="0" presId="urn:microsoft.com/office/officeart/2005/8/layout/hierarchy2"/>
    <dgm:cxn modelId="{B4F171DF-5D59-4302-A775-55E1999DF619}" srcId="{8432ED3B-116E-42E5-BA89-64872B2D5DA4}" destId="{5F0E811E-765B-4078-BA72-74D4071B9204}" srcOrd="0" destOrd="0" parTransId="{42D3D828-F584-4525-8EA2-41EB35B6F60C}" sibTransId="{E69D63BA-D2DC-4FC0-A138-533B1B410997}"/>
    <dgm:cxn modelId="{2BA2CE4E-AEAD-429A-8530-7A3A41B48B9D}" type="presOf" srcId="{36A183E3-858F-4A86-8425-C07A0A8FDEE5}" destId="{950D5167-DE56-4235-937C-7A8287624FEF}" srcOrd="0" destOrd="0" presId="urn:microsoft.com/office/officeart/2005/8/layout/hierarchy2"/>
    <dgm:cxn modelId="{1402BF36-F377-4392-AB62-90D27373346F}" srcId="{5F0E811E-765B-4078-BA72-74D4071B9204}" destId="{C28B11BB-77E8-4373-BDB1-1FD13C9518E0}" srcOrd="1" destOrd="0" parTransId="{36A183E3-858F-4A86-8425-C07A0A8FDEE5}" sibTransId="{CF24EC2F-0345-44B5-8CED-B3EBFD523500}"/>
    <dgm:cxn modelId="{E4E76199-8DF6-433D-8022-EF26E3F672A7}" type="presOf" srcId="{22E79D4B-9BFA-4C33-B322-3AF05AAD908E}" destId="{68EBB8A0-B9FC-4A87-AD57-E3E350280C30}" srcOrd="0" destOrd="0" presId="urn:microsoft.com/office/officeart/2005/8/layout/hierarchy2"/>
    <dgm:cxn modelId="{2055A0F1-DFB7-4D68-B87D-4A3CF32B810A}" type="presParOf" srcId="{2DCD35EE-EF83-44C4-9B12-74238B1C6468}" destId="{9E66F613-5A7C-48F6-B4FC-C2CCBB25E3C3}" srcOrd="0" destOrd="0" presId="urn:microsoft.com/office/officeart/2005/8/layout/hierarchy2"/>
    <dgm:cxn modelId="{08DE8A22-5943-4F7E-ABB8-5455922C8C54}" type="presParOf" srcId="{9E66F613-5A7C-48F6-B4FC-C2CCBB25E3C3}" destId="{893167EB-B64F-464F-8CBC-E5C8262A019A}" srcOrd="0" destOrd="0" presId="urn:microsoft.com/office/officeart/2005/8/layout/hierarchy2"/>
    <dgm:cxn modelId="{B5D4BD67-A542-4C52-84C9-31F6F04E0243}" type="presParOf" srcId="{9E66F613-5A7C-48F6-B4FC-C2CCBB25E3C3}" destId="{8A3769E2-83F1-4B64-AFBA-3D7ABEE90605}" srcOrd="1" destOrd="0" presId="urn:microsoft.com/office/officeart/2005/8/layout/hierarchy2"/>
    <dgm:cxn modelId="{0DC09458-BEBA-4719-847A-7660490DC642}" type="presParOf" srcId="{8A3769E2-83F1-4B64-AFBA-3D7ABEE90605}" destId="{B77DC756-2F2B-4B9F-84C6-FE22BA533812}" srcOrd="0" destOrd="0" presId="urn:microsoft.com/office/officeart/2005/8/layout/hierarchy2"/>
    <dgm:cxn modelId="{F3E8E62E-3A80-45B5-81EE-DFBDA32D2313}" type="presParOf" srcId="{B77DC756-2F2B-4B9F-84C6-FE22BA533812}" destId="{F8E5E8D2-8432-4AE7-91BA-60D5DEBF14B1}" srcOrd="0" destOrd="0" presId="urn:microsoft.com/office/officeart/2005/8/layout/hierarchy2"/>
    <dgm:cxn modelId="{E756413C-2E67-427C-822A-10858FD7C3A5}" type="presParOf" srcId="{8A3769E2-83F1-4B64-AFBA-3D7ABEE90605}" destId="{46EB8B0D-4468-4868-B072-EB8C3DAAEAFF}" srcOrd="1" destOrd="0" presId="urn:microsoft.com/office/officeart/2005/8/layout/hierarchy2"/>
    <dgm:cxn modelId="{1C739E80-0CD8-49AD-BDFD-5EC021739649}" type="presParOf" srcId="{46EB8B0D-4468-4868-B072-EB8C3DAAEAFF}" destId="{9E66DE35-5B07-47F9-9D29-827296C32E0C}" srcOrd="0" destOrd="0" presId="urn:microsoft.com/office/officeart/2005/8/layout/hierarchy2"/>
    <dgm:cxn modelId="{E1233C1B-E11F-4969-BFC6-D82BABC7183B}" type="presParOf" srcId="{46EB8B0D-4468-4868-B072-EB8C3DAAEAFF}" destId="{64C19E51-EBFF-4E6F-9115-0BCE2BE966DE}" srcOrd="1" destOrd="0" presId="urn:microsoft.com/office/officeart/2005/8/layout/hierarchy2"/>
    <dgm:cxn modelId="{A1AD6DDB-7073-4EC3-B18E-11D628BE7087}" type="presParOf" srcId="{8A3769E2-83F1-4B64-AFBA-3D7ABEE90605}" destId="{950D5167-DE56-4235-937C-7A8287624FEF}" srcOrd="2" destOrd="0" presId="urn:microsoft.com/office/officeart/2005/8/layout/hierarchy2"/>
    <dgm:cxn modelId="{5DA544D9-D689-44BA-BF39-080C03F3E349}" type="presParOf" srcId="{950D5167-DE56-4235-937C-7A8287624FEF}" destId="{F9C476AE-D517-4240-9F6E-C8EE1C747090}" srcOrd="0" destOrd="0" presId="urn:microsoft.com/office/officeart/2005/8/layout/hierarchy2"/>
    <dgm:cxn modelId="{1A3AEFC2-12AD-4060-AF8D-258BBB0B1BC8}" type="presParOf" srcId="{8A3769E2-83F1-4B64-AFBA-3D7ABEE90605}" destId="{6B95DC23-51FB-4C04-9710-73BB3153A002}" srcOrd="3" destOrd="0" presId="urn:microsoft.com/office/officeart/2005/8/layout/hierarchy2"/>
    <dgm:cxn modelId="{D727AFC5-8798-4FE2-BFC1-4DA00697DA01}" type="presParOf" srcId="{6B95DC23-51FB-4C04-9710-73BB3153A002}" destId="{DCB3B5F4-BDD3-4850-9EC8-8235101D6A3F}" srcOrd="0" destOrd="0" presId="urn:microsoft.com/office/officeart/2005/8/layout/hierarchy2"/>
    <dgm:cxn modelId="{D75A76E1-02B4-42C0-96C0-BC7CB28FCA7C}" type="presParOf" srcId="{6B95DC23-51FB-4C04-9710-73BB3153A002}" destId="{638A84BD-403B-492E-A5A3-9C4C6D652E7A}" srcOrd="1" destOrd="0" presId="urn:microsoft.com/office/officeart/2005/8/layout/hierarchy2"/>
    <dgm:cxn modelId="{B900059E-6135-4C40-89D8-1BD5EDF057F2}" type="presParOf" srcId="{8A3769E2-83F1-4B64-AFBA-3D7ABEE90605}" destId="{6A664593-733E-460A-9F4D-CD5C33F7C611}" srcOrd="4" destOrd="0" presId="urn:microsoft.com/office/officeart/2005/8/layout/hierarchy2"/>
    <dgm:cxn modelId="{348D2C60-C086-4192-AD3D-E561FA919E55}" type="presParOf" srcId="{6A664593-733E-460A-9F4D-CD5C33F7C611}" destId="{736ED92F-3D4D-48DC-AD4C-6210144217C0}" srcOrd="0" destOrd="0" presId="urn:microsoft.com/office/officeart/2005/8/layout/hierarchy2"/>
    <dgm:cxn modelId="{6372DDAE-277A-4F3B-8B05-B23F8A9E08C7}" type="presParOf" srcId="{8A3769E2-83F1-4B64-AFBA-3D7ABEE90605}" destId="{DFC7CFCB-858F-4E1F-8EE8-FEC288C551D7}" srcOrd="5" destOrd="0" presId="urn:microsoft.com/office/officeart/2005/8/layout/hierarchy2"/>
    <dgm:cxn modelId="{8BC09D55-9E50-4AA0-8095-C28D99185B47}" type="presParOf" srcId="{DFC7CFCB-858F-4E1F-8EE8-FEC288C551D7}" destId="{330186FD-8E2F-4483-9C4F-9E36B22F2A47}" srcOrd="0" destOrd="0" presId="urn:microsoft.com/office/officeart/2005/8/layout/hierarchy2"/>
    <dgm:cxn modelId="{580644BA-7044-4BDB-9A31-0EFDA200CF12}" type="presParOf" srcId="{DFC7CFCB-858F-4E1F-8EE8-FEC288C551D7}" destId="{4DB3D743-F5DE-46AD-BB65-01393D623043}" srcOrd="1" destOrd="0" presId="urn:microsoft.com/office/officeart/2005/8/layout/hierarchy2"/>
    <dgm:cxn modelId="{EE3F7374-AB63-4C25-A6B8-C374CE2FB254}" type="presParOf" srcId="{8A3769E2-83F1-4B64-AFBA-3D7ABEE90605}" destId="{1D55D27A-8DE3-4557-8706-009F70916875}" srcOrd="6" destOrd="0" presId="urn:microsoft.com/office/officeart/2005/8/layout/hierarchy2"/>
    <dgm:cxn modelId="{8B298A12-EC8E-41FA-8E6E-FEBC941C81E4}" type="presParOf" srcId="{1D55D27A-8DE3-4557-8706-009F70916875}" destId="{2F038225-2288-4195-B27E-A46EB2BBFE2E}" srcOrd="0" destOrd="0" presId="urn:microsoft.com/office/officeart/2005/8/layout/hierarchy2"/>
    <dgm:cxn modelId="{D8E6BDEE-8050-4D07-8BAF-A8998632EB0E}" type="presParOf" srcId="{8A3769E2-83F1-4B64-AFBA-3D7ABEE90605}" destId="{C459402D-AA85-431F-9707-4DD311356DD9}" srcOrd="7" destOrd="0" presId="urn:microsoft.com/office/officeart/2005/8/layout/hierarchy2"/>
    <dgm:cxn modelId="{535F4216-0EF7-469D-BA32-90887CEB51F1}" type="presParOf" srcId="{C459402D-AA85-431F-9707-4DD311356DD9}" destId="{68EBB8A0-B9FC-4A87-AD57-E3E350280C30}" srcOrd="0" destOrd="0" presId="urn:microsoft.com/office/officeart/2005/8/layout/hierarchy2"/>
    <dgm:cxn modelId="{9AB275BE-D5D4-432F-A726-A6C1B7CE24DB}" type="presParOf" srcId="{C459402D-AA85-431F-9707-4DD311356DD9}" destId="{8C11423F-1F19-44E6-B63B-B08CA32E800B}" srcOrd="1" destOrd="0" presId="urn:microsoft.com/office/officeart/2005/8/layout/hierarchy2"/>
    <dgm:cxn modelId="{DBE10002-6BC9-4A0D-BB8C-CB81B96972E9}" type="presParOf" srcId="{8A3769E2-83F1-4B64-AFBA-3D7ABEE90605}" destId="{04D4F50B-247A-4DDD-A9DA-809CEA7B3880}" srcOrd="8" destOrd="0" presId="urn:microsoft.com/office/officeart/2005/8/layout/hierarchy2"/>
    <dgm:cxn modelId="{37F31230-5ABE-400F-A53A-75ECBDAEB442}" type="presParOf" srcId="{04D4F50B-247A-4DDD-A9DA-809CEA7B3880}" destId="{838EAE54-C517-40D1-B8F6-558D0BF5C70B}" srcOrd="0" destOrd="0" presId="urn:microsoft.com/office/officeart/2005/8/layout/hierarchy2"/>
    <dgm:cxn modelId="{0CE6CAEB-58C0-4164-B101-05C9C2A371DB}" type="presParOf" srcId="{8A3769E2-83F1-4B64-AFBA-3D7ABEE90605}" destId="{18EAD651-2FB6-4B11-AED9-270B57F1F108}" srcOrd="9" destOrd="0" presId="urn:microsoft.com/office/officeart/2005/8/layout/hierarchy2"/>
    <dgm:cxn modelId="{8FB9FE5A-0565-4EF1-9DDF-48744142669F}" type="presParOf" srcId="{18EAD651-2FB6-4B11-AED9-270B57F1F108}" destId="{12D4939C-6075-4981-AD9A-783AF30EF590}" srcOrd="0" destOrd="0" presId="urn:microsoft.com/office/officeart/2005/8/layout/hierarchy2"/>
    <dgm:cxn modelId="{186D2A07-F92F-47B2-94E7-81C0C172AC94}" type="presParOf" srcId="{18EAD651-2FB6-4B11-AED9-270B57F1F108}" destId="{69A60D61-42F5-41BC-B9AF-1CE0AF5443C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167EB-B64F-464F-8CBC-E5C8262A019A}">
      <dsp:nvSpPr>
        <dsp:cNvPr id="0" name=""/>
        <dsp:cNvSpPr/>
      </dsp:nvSpPr>
      <dsp:spPr>
        <a:xfrm>
          <a:off x="579540" y="2396000"/>
          <a:ext cx="3102259" cy="1080764"/>
        </a:xfrm>
        <a:prstGeom prst="roundRect">
          <a:avLst>
            <a:gd name="adj" fmla="val 10000"/>
          </a:avLst>
        </a:prstGeom>
        <a:gradFill rotWithShape="0">
          <a:gsLst>
            <a:gs pos="0">
              <a:schemeClr val="accent1">
                <a:shade val="60000"/>
                <a:hueOff val="0"/>
                <a:satOff val="0"/>
                <a:lumOff val="0"/>
                <a:alphaOff val="0"/>
                <a:satMod val="103000"/>
                <a:lumMod val="102000"/>
                <a:tint val="94000"/>
              </a:schemeClr>
            </a:gs>
            <a:gs pos="50000">
              <a:schemeClr val="accent1">
                <a:shade val="60000"/>
                <a:hueOff val="0"/>
                <a:satOff val="0"/>
                <a:lumOff val="0"/>
                <a:alphaOff val="0"/>
                <a:satMod val="110000"/>
                <a:lumMod val="100000"/>
                <a:shade val="100000"/>
              </a:schemeClr>
            </a:gs>
            <a:gs pos="100000">
              <a:schemeClr val="accent1">
                <a:shade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err="1" smtClean="0"/>
            <a:t>Metode</a:t>
          </a:r>
          <a:endParaRPr lang="en-US" sz="3200" kern="1200" dirty="0" smtClean="0"/>
        </a:p>
        <a:p>
          <a:pPr lvl="0" algn="ctr" defTabSz="1422400">
            <a:lnSpc>
              <a:spcPct val="90000"/>
            </a:lnSpc>
            <a:spcBef>
              <a:spcPct val="0"/>
            </a:spcBef>
            <a:spcAft>
              <a:spcPct val="35000"/>
            </a:spcAft>
          </a:pPr>
          <a:r>
            <a:rPr lang="en-US" sz="3200" kern="1200" dirty="0" smtClean="0"/>
            <a:t>Black Box</a:t>
          </a:r>
          <a:endParaRPr lang="en-US" sz="3200" kern="1200" dirty="0"/>
        </a:p>
      </dsp:txBody>
      <dsp:txXfrm>
        <a:off x="611194" y="2427654"/>
        <a:ext cx="3038951" cy="1017456"/>
      </dsp:txXfrm>
    </dsp:sp>
    <dsp:sp modelId="{B77DC756-2F2B-4B9F-84C6-FE22BA533812}">
      <dsp:nvSpPr>
        <dsp:cNvPr id="0" name=""/>
        <dsp:cNvSpPr/>
      </dsp:nvSpPr>
      <dsp:spPr>
        <a:xfrm rot="18226228">
          <a:off x="3038455" y="1716205"/>
          <a:ext cx="2897083" cy="32092"/>
        </a:xfrm>
        <a:custGeom>
          <a:avLst/>
          <a:gdLst/>
          <a:ahLst/>
          <a:cxnLst/>
          <a:rect l="0" t="0" r="0" b="0"/>
          <a:pathLst>
            <a:path>
              <a:moveTo>
                <a:pt x="0" y="16046"/>
              </a:moveTo>
              <a:lnTo>
                <a:pt x="2897083" y="16046"/>
              </a:lnTo>
            </a:path>
          </a:pathLst>
        </a:custGeom>
        <a:noFill/>
        <a:ln w="6350" cap="flat" cmpd="sng" algn="ctr">
          <a:solidFill>
            <a:schemeClr val="accent1">
              <a:tint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4414570" y="1659825"/>
        <a:ext cx="144854" cy="144854"/>
      </dsp:txXfrm>
    </dsp:sp>
    <dsp:sp modelId="{9E66DE35-5B07-47F9-9D29-827296C32E0C}">
      <dsp:nvSpPr>
        <dsp:cNvPr id="0" name=""/>
        <dsp:cNvSpPr/>
      </dsp:nvSpPr>
      <dsp:spPr>
        <a:xfrm>
          <a:off x="5292194" y="4586"/>
          <a:ext cx="3716638" cy="1047070"/>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i="0" kern="1200" dirty="0" smtClean="0"/>
            <a:t>Equivalence </a:t>
          </a:r>
          <a:r>
            <a:rPr lang="en-GB" altLang="en-US" sz="2800" kern="1200" dirty="0" smtClean="0">
              <a:latin typeface="Berlin Sans FB" panose="020E0602020502020306" pitchFamily="34" charset="0"/>
            </a:rPr>
            <a:t>Partitioning</a:t>
          </a:r>
          <a:endParaRPr lang="en-US" sz="2800" kern="1200" dirty="0"/>
        </a:p>
      </dsp:txBody>
      <dsp:txXfrm>
        <a:off x="5322862" y="35254"/>
        <a:ext cx="3655302" cy="985734"/>
      </dsp:txXfrm>
    </dsp:sp>
    <dsp:sp modelId="{950D5167-DE56-4235-937C-7A8287624FEF}">
      <dsp:nvSpPr>
        <dsp:cNvPr id="0" name=""/>
        <dsp:cNvSpPr/>
      </dsp:nvSpPr>
      <dsp:spPr>
        <a:xfrm rot="19392818">
          <a:off x="3481599" y="2318271"/>
          <a:ext cx="2010795" cy="32092"/>
        </a:xfrm>
        <a:custGeom>
          <a:avLst/>
          <a:gdLst/>
          <a:ahLst/>
          <a:cxnLst/>
          <a:rect l="0" t="0" r="0" b="0"/>
          <a:pathLst>
            <a:path>
              <a:moveTo>
                <a:pt x="0" y="16046"/>
              </a:moveTo>
              <a:lnTo>
                <a:pt x="2010795" y="16046"/>
              </a:lnTo>
            </a:path>
          </a:pathLst>
        </a:custGeom>
        <a:noFill/>
        <a:ln w="6350" cap="flat" cmpd="sng" algn="ctr">
          <a:solidFill>
            <a:schemeClr val="accent1">
              <a:tint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4436727" y="2284047"/>
        <a:ext cx="100539" cy="100539"/>
      </dsp:txXfrm>
    </dsp:sp>
    <dsp:sp modelId="{DCB3B5F4-BDD3-4850-9EC8-8235101D6A3F}">
      <dsp:nvSpPr>
        <dsp:cNvPr id="0" name=""/>
        <dsp:cNvSpPr/>
      </dsp:nvSpPr>
      <dsp:spPr>
        <a:xfrm>
          <a:off x="5292194" y="1208717"/>
          <a:ext cx="3743736" cy="1047070"/>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i="0" kern="1200" smtClean="0"/>
            <a:t>Boundary Values Analysis</a:t>
          </a:r>
          <a:endParaRPr lang="en-US" sz="2800" kern="1200" dirty="0"/>
        </a:p>
      </dsp:txBody>
      <dsp:txXfrm>
        <a:off x="5322862" y="1239385"/>
        <a:ext cx="3682400" cy="985734"/>
      </dsp:txXfrm>
    </dsp:sp>
    <dsp:sp modelId="{6A664593-733E-460A-9F4D-CD5C33F7C611}">
      <dsp:nvSpPr>
        <dsp:cNvPr id="0" name=""/>
        <dsp:cNvSpPr/>
      </dsp:nvSpPr>
      <dsp:spPr>
        <a:xfrm>
          <a:off x="3681800" y="2920336"/>
          <a:ext cx="1610393" cy="32092"/>
        </a:xfrm>
        <a:custGeom>
          <a:avLst/>
          <a:gdLst/>
          <a:ahLst/>
          <a:cxnLst/>
          <a:rect l="0" t="0" r="0" b="0"/>
          <a:pathLst>
            <a:path>
              <a:moveTo>
                <a:pt x="0" y="16046"/>
              </a:moveTo>
              <a:lnTo>
                <a:pt x="1610393" y="16046"/>
              </a:lnTo>
            </a:path>
          </a:pathLst>
        </a:custGeom>
        <a:noFill/>
        <a:ln w="6350" cap="flat" cmpd="sng" algn="ctr">
          <a:solidFill>
            <a:schemeClr val="accent1">
              <a:tint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46737" y="2896123"/>
        <a:ext cx="80519" cy="80519"/>
      </dsp:txXfrm>
    </dsp:sp>
    <dsp:sp modelId="{330186FD-8E2F-4483-9C4F-9E36B22F2A47}">
      <dsp:nvSpPr>
        <dsp:cNvPr id="0" name=""/>
        <dsp:cNvSpPr/>
      </dsp:nvSpPr>
      <dsp:spPr>
        <a:xfrm>
          <a:off x="5292194" y="2412847"/>
          <a:ext cx="3793849" cy="1047070"/>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smtClean="0"/>
            <a:t>Decision Table Testing</a:t>
          </a:r>
          <a:endParaRPr lang="en-US" sz="2800" b="1" kern="1200" dirty="0"/>
        </a:p>
      </dsp:txBody>
      <dsp:txXfrm>
        <a:off x="5322862" y="2443515"/>
        <a:ext cx="3732513" cy="985734"/>
      </dsp:txXfrm>
    </dsp:sp>
    <dsp:sp modelId="{1D55D27A-8DE3-4557-8706-009F70916875}">
      <dsp:nvSpPr>
        <dsp:cNvPr id="0" name=""/>
        <dsp:cNvSpPr/>
      </dsp:nvSpPr>
      <dsp:spPr>
        <a:xfrm rot="2207182">
          <a:off x="3481599" y="3522402"/>
          <a:ext cx="2010795" cy="32092"/>
        </a:xfrm>
        <a:custGeom>
          <a:avLst/>
          <a:gdLst/>
          <a:ahLst/>
          <a:cxnLst/>
          <a:rect l="0" t="0" r="0" b="0"/>
          <a:pathLst>
            <a:path>
              <a:moveTo>
                <a:pt x="0" y="16046"/>
              </a:moveTo>
              <a:lnTo>
                <a:pt x="2010795" y="16046"/>
              </a:lnTo>
            </a:path>
          </a:pathLst>
        </a:custGeom>
        <a:noFill/>
        <a:ln w="6350" cap="flat" cmpd="sng" algn="ctr">
          <a:solidFill>
            <a:schemeClr val="accent1">
              <a:tint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4436727" y="3488178"/>
        <a:ext cx="100539" cy="100539"/>
      </dsp:txXfrm>
    </dsp:sp>
    <dsp:sp modelId="{68EBB8A0-B9FC-4A87-AD57-E3E350280C30}">
      <dsp:nvSpPr>
        <dsp:cNvPr id="0" name=""/>
        <dsp:cNvSpPr/>
      </dsp:nvSpPr>
      <dsp:spPr>
        <a:xfrm>
          <a:off x="5292194" y="3616978"/>
          <a:ext cx="3792488" cy="1047070"/>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i="0" kern="1200" dirty="0" smtClean="0"/>
            <a:t>State transition testing</a:t>
          </a:r>
          <a:endParaRPr lang="en-US" sz="2800" b="1" kern="1200" dirty="0"/>
        </a:p>
      </dsp:txBody>
      <dsp:txXfrm>
        <a:off x="5322862" y="3647646"/>
        <a:ext cx="3731152" cy="985734"/>
      </dsp:txXfrm>
    </dsp:sp>
    <dsp:sp modelId="{04D4F50B-247A-4DDD-A9DA-809CEA7B3880}">
      <dsp:nvSpPr>
        <dsp:cNvPr id="0" name=""/>
        <dsp:cNvSpPr/>
      </dsp:nvSpPr>
      <dsp:spPr>
        <a:xfrm rot="3373772">
          <a:off x="3038455" y="4124467"/>
          <a:ext cx="2897083" cy="32092"/>
        </a:xfrm>
        <a:custGeom>
          <a:avLst/>
          <a:gdLst/>
          <a:ahLst/>
          <a:cxnLst/>
          <a:rect l="0" t="0" r="0" b="0"/>
          <a:pathLst>
            <a:path>
              <a:moveTo>
                <a:pt x="0" y="16046"/>
              </a:moveTo>
              <a:lnTo>
                <a:pt x="2897083" y="16046"/>
              </a:lnTo>
            </a:path>
          </a:pathLst>
        </a:custGeom>
        <a:noFill/>
        <a:ln w="6350" cap="flat" cmpd="sng" algn="ctr">
          <a:solidFill>
            <a:schemeClr val="accent1">
              <a:tint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4414570" y="4068086"/>
        <a:ext cx="144854" cy="144854"/>
      </dsp:txXfrm>
    </dsp:sp>
    <dsp:sp modelId="{12D4939C-6075-4981-AD9A-783AF30EF590}">
      <dsp:nvSpPr>
        <dsp:cNvPr id="0" name=""/>
        <dsp:cNvSpPr/>
      </dsp:nvSpPr>
      <dsp:spPr>
        <a:xfrm>
          <a:off x="5292194" y="4821109"/>
          <a:ext cx="3766772" cy="1047070"/>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smtClean="0"/>
            <a:t>Use Case testing</a:t>
          </a:r>
          <a:endParaRPr lang="en-US" sz="2800" b="1" kern="1200" dirty="0"/>
        </a:p>
      </dsp:txBody>
      <dsp:txXfrm>
        <a:off x="5322862" y="4851777"/>
        <a:ext cx="3705436" cy="9857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99B2C8-B83C-4F70-948F-D976D14C473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F0E8E-65A5-4803-996B-C997C1B5DB7D}" type="slidenum">
              <a:rPr lang="en-US" smtClean="0"/>
              <a:t>‹#›</a:t>
            </a:fld>
            <a:endParaRPr lang="en-US"/>
          </a:p>
        </p:txBody>
      </p:sp>
    </p:spTree>
    <p:extLst>
      <p:ext uri="{BB962C8B-B14F-4D97-AF65-F5344CB8AC3E}">
        <p14:creationId xmlns:p14="http://schemas.microsoft.com/office/powerpoint/2010/main" val="33178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9B2C8-B83C-4F70-948F-D976D14C473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F0E8E-65A5-4803-996B-C997C1B5DB7D}" type="slidenum">
              <a:rPr lang="en-US" smtClean="0"/>
              <a:t>‹#›</a:t>
            </a:fld>
            <a:endParaRPr lang="en-US"/>
          </a:p>
        </p:txBody>
      </p:sp>
    </p:spTree>
    <p:extLst>
      <p:ext uri="{BB962C8B-B14F-4D97-AF65-F5344CB8AC3E}">
        <p14:creationId xmlns:p14="http://schemas.microsoft.com/office/powerpoint/2010/main" val="72520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9B2C8-B83C-4F70-948F-D976D14C473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F0E8E-65A5-4803-996B-C997C1B5DB7D}" type="slidenum">
              <a:rPr lang="en-US" smtClean="0"/>
              <a:t>‹#›</a:t>
            </a:fld>
            <a:endParaRPr lang="en-US"/>
          </a:p>
        </p:txBody>
      </p:sp>
    </p:spTree>
    <p:extLst>
      <p:ext uri="{BB962C8B-B14F-4D97-AF65-F5344CB8AC3E}">
        <p14:creationId xmlns:p14="http://schemas.microsoft.com/office/powerpoint/2010/main" val="41995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9B2C8-B83C-4F70-948F-D976D14C473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F0E8E-65A5-4803-996B-C997C1B5DB7D}" type="slidenum">
              <a:rPr lang="en-US" smtClean="0"/>
              <a:t>‹#›</a:t>
            </a:fld>
            <a:endParaRPr lang="en-US"/>
          </a:p>
        </p:txBody>
      </p:sp>
    </p:spTree>
    <p:extLst>
      <p:ext uri="{BB962C8B-B14F-4D97-AF65-F5344CB8AC3E}">
        <p14:creationId xmlns:p14="http://schemas.microsoft.com/office/powerpoint/2010/main" val="106209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99B2C8-B83C-4F70-948F-D976D14C4738}"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F0E8E-65A5-4803-996B-C997C1B5DB7D}" type="slidenum">
              <a:rPr lang="en-US" smtClean="0"/>
              <a:t>‹#›</a:t>
            </a:fld>
            <a:endParaRPr lang="en-US"/>
          </a:p>
        </p:txBody>
      </p:sp>
    </p:spTree>
    <p:extLst>
      <p:ext uri="{BB962C8B-B14F-4D97-AF65-F5344CB8AC3E}">
        <p14:creationId xmlns:p14="http://schemas.microsoft.com/office/powerpoint/2010/main" val="355411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99B2C8-B83C-4F70-948F-D976D14C4738}"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F0E8E-65A5-4803-996B-C997C1B5DB7D}" type="slidenum">
              <a:rPr lang="en-US" smtClean="0"/>
              <a:t>‹#›</a:t>
            </a:fld>
            <a:endParaRPr lang="en-US"/>
          </a:p>
        </p:txBody>
      </p:sp>
    </p:spTree>
    <p:extLst>
      <p:ext uri="{BB962C8B-B14F-4D97-AF65-F5344CB8AC3E}">
        <p14:creationId xmlns:p14="http://schemas.microsoft.com/office/powerpoint/2010/main" val="224076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99B2C8-B83C-4F70-948F-D976D14C4738}" type="datetimeFigureOut">
              <a:rPr lang="en-US" smtClean="0"/>
              <a:t>9/10/2020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9F0E8E-65A5-4803-996B-C997C1B5DB7D}" type="slidenum">
              <a:rPr lang="en-US" smtClean="0"/>
              <a:t>‹#›</a:t>
            </a:fld>
            <a:endParaRPr lang="en-US"/>
          </a:p>
        </p:txBody>
      </p:sp>
    </p:spTree>
    <p:extLst>
      <p:ext uri="{BB962C8B-B14F-4D97-AF65-F5344CB8AC3E}">
        <p14:creationId xmlns:p14="http://schemas.microsoft.com/office/powerpoint/2010/main" val="155944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99B2C8-B83C-4F70-948F-D976D14C4738}" type="datetimeFigureOut">
              <a:rPr lang="en-US" smtClean="0"/>
              <a:t>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9F0E8E-65A5-4803-996B-C997C1B5DB7D}" type="slidenum">
              <a:rPr lang="en-US" smtClean="0"/>
              <a:t>‹#›</a:t>
            </a:fld>
            <a:endParaRPr lang="en-US"/>
          </a:p>
        </p:txBody>
      </p:sp>
    </p:spTree>
    <p:extLst>
      <p:ext uri="{BB962C8B-B14F-4D97-AF65-F5344CB8AC3E}">
        <p14:creationId xmlns:p14="http://schemas.microsoft.com/office/powerpoint/2010/main" val="407310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9B2C8-B83C-4F70-948F-D976D14C4738}" type="datetimeFigureOut">
              <a:rPr lang="en-US" smtClean="0"/>
              <a:t>9/10/2020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9F0E8E-65A5-4803-996B-C997C1B5DB7D}" type="slidenum">
              <a:rPr lang="en-US" smtClean="0"/>
              <a:t>‹#›</a:t>
            </a:fld>
            <a:endParaRPr lang="en-US"/>
          </a:p>
        </p:txBody>
      </p:sp>
    </p:spTree>
    <p:extLst>
      <p:ext uri="{BB962C8B-B14F-4D97-AF65-F5344CB8AC3E}">
        <p14:creationId xmlns:p14="http://schemas.microsoft.com/office/powerpoint/2010/main" val="260164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99B2C8-B83C-4F70-948F-D976D14C4738}"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F0E8E-65A5-4803-996B-C997C1B5DB7D}" type="slidenum">
              <a:rPr lang="en-US" smtClean="0"/>
              <a:t>‹#›</a:t>
            </a:fld>
            <a:endParaRPr lang="en-US"/>
          </a:p>
        </p:txBody>
      </p:sp>
    </p:spTree>
    <p:extLst>
      <p:ext uri="{BB962C8B-B14F-4D97-AF65-F5344CB8AC3E}">
        <p14:creationId xmlns:p14="http://schemas.microsoft.com/office/powerpoint/2010/main" val="247851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99B2C8-B83C-4F70-948F-D976D14C4738}"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F0E8E-65A5-4803-996B-C997C1B5DB7D}" type="slidenum">
              <a:rPr lang="en-US" smtClean="0"/>
              <a:t>‹#›</a:t>
            </a:fld>
            <a:endParaRPr lang="en-US"/>
          </a:p>
        </p:txBody>
      </p:sp>
    </p:spTree>
    <p:extLst>
      <p:ext uri="{BB962C8B-B14F-4D97-AF65-F5344CB8AC3E}">
        <p14:creationId xmlns:p14="http://schemas.microsoft.com/office/powerpoint/2010/main" val="30347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9B2C8-B83C-4F70-948F-D976D14C4738}" type="datetimeFigureOut">
              <a:rPr lang="en-US" smtClean="0"/>
              <a:t>9/10/2020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F0E8E-65A5-4803-996B-C997C1B5DB7D}" type="slidenum">
              <a:rPr lang="en-US" smtClean="0"/>
              <a:t>‹#›</a:t>
            </a:fld>
            <a:endParaRPr lang="en-US"/>
          </a:p>
        </p:txBody>
      </p:sp>
    </p:spTree>
    <p:extLst>
      <p:ext uri="{BB962C8B-B14F-4D97-AF65-F5344CB8AC3E}">
        <p14:creationId xmlns:p14="http://schemas.microsoft.com/office/powerpoint/2010/main" val="271194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a:xfrm>
            <a:off x="1262130" y="837127"/>
            <a:ext cx="9749307" cy="1321929"/>
          </a:xfrm>
        </p:spPr>
        <p:txBody>
          <a:bodyPr>
            <a:normAutofit/>
          </a:bodyPr>
          <a:lstStyle/>
          <a:p>
            <a:pPr algn="ctr">
              <a:lnSpc>
                <a:spcPct val="100000"/>
              </a:lnSpc>
            </a:pPr>
            <a:r>
              <a:rPr lang="en-US" sz="4000" b="1" dirty="0" smtClean="0">
                <a:solidFill>
                  <a:srgbClr val="002060"/>
                </a:solidFill>
                <a:latin typeface="Arial Black" panose="020B0A04020102020204" pitchFamily="34" charset="0"/>
              </a:rPr>
              <a:t>METODE TESTING</a:t>
            </a:r>
            <a:br>
              <a:rPr lang="en-US" sz="4000" b="1" dirty="0" smtClean="0">
                <a:solidFill>
                  <a:srgbClr val="002060"/>
                </a:solidFill>
                <a:latin typeface="Arial Black" panose="020B0A04020102020204" pitchFamily="34" charset="0"/>
              </a:rPr>
            </a:br>
            <a:r>
              <a:rPr lang="en-US" sz="4000" b="1" dirty="0" smtClean="0">
                <a:solidFill>
                  <a:srgbClr val="002060"/>
                </a:solidFill>
                <a:latin typeface="Arial Black" panose="020B0A04020102020204" pitchFamily="34" charset="0"/>
              </a:rPr>
              <a:t>(BLACK BOX)</a:t>
            </a:r>
            <a:endParaRPr lang="en-US" sz="4000" b="1" dirty="0">
              <a:solidFill>
                <a:srgbClr val="002060"/>
              </a:solidFill>
              <a:latin typeface="Arial Black" panose="020B0A04020102020204" pitchFamily="34" charset="0"/>
            </a:endParaRPr>
          </a:p>
        </p:txBody>
      </p:sp>
      <p:grpSp>
        <p:nvGrpSpPr>
          <p:cNvPr id="27" name="Group 26"/>
          <p:cNvGrpSpPr/>
          <p:nvPr/>
        </p:nvGrpSpPr>
        <p:grpSpPr>
          <a:xfrm>
            <a:off x="1" y="1"/>
            <a:ext cx="1094704" cy="682579"/>
            <a:chOff x="3571" y="2084652"/>
            <a:chExt cx="3123406" cy="1249362"/>
          </a:xfrm>
        </p:grpSpPr>
        <p:sp>
          <p:nvSpPr>
            <p:cNvPr id="28" name="Pentagon 2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30" name="Title 1"/>
          <p:cNvSpPr txBox="1">
            <a:spLocks/>
          </p:cNvSpPr>
          <p:nvPr/>
        </p:nvSpPr>
        <p:spPr>
          <a:xfrm>
            <a:off x="2859042" y="2760824"/>
            <a:ext cx="7331298" cy="87790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400" dirty="0" err="1" smtClean="0">
                <a:solidFill>
                  <a:srgbClr val="002060"/>
                </a:solidFill>
                <a:latin typeface="Arial Black" panose="020B0A04020102020204" pitchFamily="34" charset="0"/>
              </a:rPr>
              <a:t>Dosen</a:t>
            </a:r>
            <a:r>
              <a:rPr lang="en-US" sz="2400" dirty="0" smtClean="0">
                <a:solidFill>
                  <a:srgbClr val="002060"/>
                </a:solidFill>
                <a:latin typeface="Arial Black" panose="020B0A04020102020204" pitchFamily="34" charset="0"/>
              </a:rPr>
              <a:t> </a:t>
            </a:r>
            <a:r>
              <a:rPr lang="en-US" sz="2400" dirty="0" err="1" smtClean="0">
                <a:solidFill>
                  <a:srgbClr val="002060"/>
                </a:solidFill>
                <a:latin typeface="Arial Black" panose="020B0A04020102020204" pitchFamily="34" charset="0"/>
              </a:rPr>
              <a:t>Pengampu</a:t>
            </a:r>
            <a:r>
              <a:rPr lang="en-US" sz="2400" dirty="0" smtClean="0">
                <a:solidFill>
                  <a:srgbClr val="002060"/>
                </a:solidFill>
                <a:latin typeface="Arial Black" panose="020B0A04020102020204" pitchFamily="34" charset="0"/>
              </a:rPr>
              <a:t> :</a:t>
            </a:r>
          </a:p>
          <a:p>
            <a:pPr algn="ctr">
              <a:lnSpc>
                <a:spcPct val="100000"/>
              </a:lnSpc>
            </a:pPr>
            <a:endParaRPr lang="en-US" sz="2400" dirty="0" smtClean="0">
              <a:solidFill>
                <a:srgbClr val="002060"/>
              </a:solidFill>
              <a:latin typeface="Arial Black" panose="020B0A04020102020204" pitchFamily="34" charset="0"/>
            </a:endParaRPr>
          </a:p>
          <a:p>
            <a:pPr algn="ctr">
              <a:lnSpc>
                <a:spcPct val="100000"/>
              </a:lnSpc>
            </a:pPr>
            <a:r>
              <a:rPr lang="en-US" sz="2800" dirty="0" err="1" smtClean="0">
                <a:solidFill>
                  <a:srgbClr val="002060"/>
                </a:solidFill>
                <a:latin typeface="Arial Black" panose="020B0A04020102020204" pitchFamily="34" charset="0"/>
              </a:rPr>
              <a:t>Apriani,M.Kom</a:t>
            </a:r>
            <a:endParaRPr lang="en-US" sz="2800" dirty="0">
              <a:solidFill>
                <a:srgbClr val="002060"/>
              </a:solidFill>
              <a:latin typeface="Arial Black" panose="020B0A04020102020204" pitchFamily="34" charset="0"/>
            </a:endParaRPr>
          </a:p>
        </p:txBody>
      </p:sp>
      <p:pic>
        <p:nvPicPr>
          <p:cNvPr id="1026" name="Picture 2" descr="Black Box Test Design Techniq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05" y="3444214"/>
            <a:ext cx="4365937" cy="3252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123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01520"/>
          </a:xfrm>
        </p:spPr>
        <p:txBody>
          <a:bodyPr>
            <a:normAutofit/>
          </a:bodyPr>
          <a:lstStyle/>
          <a:p>
            <a:pPr algn="ctr"/>
            <a:r>
              <a:rPr lang="en-US" sz="3200" b="1" dirty="0" err="1" smtClean="0">
                <a:solidFill>
                  <a:schemeClr val="bg2">
                    <a:lumMod val="25000"/>
                  </a:schemeClr>
                </a:solidFill>
                <a:latin typeface="Arial Black" panose="020B0A04020102020204" pitchFamily="34" charset="0"/>
              </a:rPr>
              <a:t>Metode</a:t>
            </a:r>
            <a:r>
              <a:rPr lang="en-US" sz="3200" b="1" dirty="0" smtClean="0">
                <a:solidFill>
                  <a:schemeClr val="bg2">
                    <a:lumMod val="25000"/>
                  </a:schemeClr>
                </a:solidFill>
                <a:latin typeface="Arial Black" panose="020B0A04020102020204" pitchFamily="34" charset="0"/>
              </a:rPr>
              <a:t> </a:t>
            </a:r>
            <a:r>
              <a:rPr lang="en-US" sz="3200" b="1" dirty="0">
                <a:solidFill>
                  <a:schemeClr val="bg2">
                    <a:lumMod val="25000"/>
                  </a:schemeClr>
                </a:solidFill>
                <a:latin typeface="Arial Black" panose="020B0A04020102020204" pitchFamily="34" charset="0"/>
              </a:rPr>
              <a:t>Equivalence Testing</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210616"/>
            <a:ext cx="11032708" cy="631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ctr"/>
            <a:r>
              <a:rPr lang="fi-FI" sz="2800" b="1" dirty="0">
                <a:solidFill>
                  <a:schemeClr val="tx1"/>
                </a:solidFill>
              </a:rPr>
              <a:t>Kondisi input bisa merupakan suatu : </a:t>
            </a:r>
          </a:p>
        </p:txBody>
      </p:sp>
      <p:sp>
        <p:nvSpPr>
          <p:cNvPr id="10" name="Rounded Rectangle 4"/>
          <p:cNvSpPr/>
          <p:nvPr/>
        </p:nvSpPr>
        <p:spPr>
          <a:xfrm>
            <a:off x="375732" y="1841679"/>
            <a:ext cx="11032708" cy="631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dirty="0">
                <a:solidFill>
                  <a:schemeClr val="tx1"/>
                </a:solidFill>
              </a:rPr>
              <a:t>Range </a:t>
            </a:r>
            <a:r>
              <a:rPr lang="en-US" sz="2800" dirty="0" err="1">
                <a:solidFill>
                  <a:schemeClr val="tx1"/>
                </a:solidFill>
              </a:rPr>
              <a:t>harga</a:t>
            </a:r>
            <a:endParaRPr lang="en-US" sz="2800" dirty="0">
              <a:solidFill>
                <a:schemeClr val="tx1"/>
              </a:solidFill>
            </a:endParaRPr>
          </a:p>
        </p:txBody>
      </p:sp>
      <p:sp>
        <p:nvSpPr>
          <p:cNvPr id="14" name="Rounded Rectangle 4"/>
          <p:cNvSpPr/>
          <p:nvPr/>
        </p:nvSpPr>
        <p:spPr>
          <a:xfrm>
            <a:off x="375732" y="2472742"/>
            <a:ext cx="11032708" cy="7469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dirty="0" err="1">
                <a:solidFill>
                  <a:schemeClr val="tx1"/>
                </a:solidFill>
              </a:rPr>
              <a:t>Harga</a:t>
            </a:r>
            <a:r>
              <a:rPr lang="en-US" sz="2800" dirty="0">
                <a:solidFill>
                  <a:schemeClr val="tx1"/>
                </a:solidFill>
              </a:rPr>
              <a:t> </a:t>
            </a:r>
            <a:r>
              <a:rPr lang="en-US" sz="2800" dirty="0" err="1">
                <a:solidFill>
                  <a:schemeClr val="tx1"/>
                </a:solidFill>
              </a:rPr>
              <a:t>numerik</a:t>
            </a:r>
            <a:r>
              <a:rPr lang="en-US" sz="2800" dirty="0">
                <a:solidFill>
                  <a:schemeClr val="tx1"/>
                </a:solidFill>
              </a:rPr>
              <a:t> (</a:t>
            </a:r>
            <a:r>
              <a:rPr lang="en-US" sz="2800" dirty="0" err="1">
                <a:solidFill>
                  <a:schemeClr val="tx1"/>
                </a:solidFill>
              </a:rPr>
              <a:t>harga</a:t>
            </a:r>
            <a:r>
              <a:rPr lang="en-US" sz="2800" dirty="0">
                <a:solidFill>
                  <a:schemeClr val="tx1"/>
                </a:solidFill>
              </a:rPr>
              <a:t> </a:t>
            </a:r>
            <a:r>
              <a:rPr lang="en-US" sz="2800" dirty="0" err="1">
                <a:solidFill>
                  <a:schemeClr val="tx1"/>
                </a:solidFill>
              </a:rPr>
              <a:t>khusus</a:t>
            </a:r>
            <a:r>
              <a:rPr lang="en-US" sz="2800" dirty="0">
                <a:solidFill>
                  <a:schemeClr val="tx1"/>
                </a:solidFill>
              </a:rPr>
              <a:t>/</a:t>
            </a:r>
            <a:r>
              <a:rPr lang="en-US" sz="2800" dirty="0" err="1">
                <a:solidFill>
                  <a:schemeClr val="tx1"/>
                </a:solidFill>
              </a:rPr>
              <a:t>tertentu</a:t>
            </a:r>
            <a:endParaRPr lang="id-ID" sz="2800" dirty="0">
              <a:solidFill>
                <a:schemeClr val="tx1"/>
              </a:solidFill>
            </a:endParaRPr>
          </a:p>
        </p:txBody>
      </p:sp>
      <p:sp>
        <p:nvSpPr>
          <p:cNvPr id="12" name="Rounded Rectangle 4"/>
          <p:cNvSpPr/>
          <p:nvPr/>
        </p:nvSpPr>
        <p:spPr>
          <a:xfrm>
            <a:off x="375732" y="3219721"/>
            <a:ext cx="11032708" cy="7469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dirty="0" err="1">
                <a:solidFill>
                  <a:schemeClr val="tx1"/>
                </a:solidFill>
              </a:rPr>
              <a:t>Serangkaian</a:t>
            </a:r>
            <a:r>
              <a:rPr lang="en-US" sz="2800" dirty="0">
                <a:solidFill>
                  <a:schemeClr val="tx1"/>
                </a:solidFill>
              </a:rPr>
              <a:t> </a:t>
            </a:r>
            <a:r>
              <a:rPr lang="en-US" sz="2800" dirty="0" err="1">
                <a:solidFill>
                  <a:schemeClr val="tx1"/>
                </a:solidFill>
              </a:rPr>
              <a:t>harga</a:t>
            </a:r>
            <a:r>
              <a:rPr lang="en-US" sz="2800" dirty="0">
                <a:solidFill>
                  <a:schemeClr val="tx1"/>
                </a:solidFill>
              </a:rPr>
              <a:t> (</a:t>
            </a:r>
            <a:r>
              <a:rPr lang="en-US" sz="2800" dirty="0" err="1">
                <a:solidFill>
                  <a:schemeClr val="tx1"/>
                </a:solidFill>
              </a:rPr>
              <a:t>himpunan</a:t>
            </a:r>
            <a:r>
              <a:rPr lang="en-US" sz="2800" dirty="0">
                <a:solidFill>
                  <a:schemeClr val="tx1"/>
                </a:solidFill>
              </a:rPr>
              <a:t>)</a:t>
            </a:r>
          </a:p>
        </p:txBody>
      </p:sp>
      <p:sp>
        <p:nvSpPr>
          <p:cNvPr id="13" name="Rounded Rectangle 4"/>
          <p:cNvSpPr/>
          <p:nvPr/>
        </p:nvSpPr>
        <p:spPr>
          <a:xfrm>
            <a:off x="375732" y="3966700"/>
            <a:ext cx="11032708" cy="7469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dirty="0" err="1">
                <a:solidFill>
                  <a:schemeClr val="tx1"/>
                </a:solidFill>
              </a:rPr>
              <a:t>Suatu</a:t>
            </a:r>
            <a:r>
              <a:rPr lang="en-US" sz="2800" dirty="0">
                <a:solidFill>
                  <a:schemeClr val="tx1"/>
                </a:solidFill>
              </a:rPr>
              <a:t> </a:t>
            </a:r>
            <a:r>
              <a:rPr lang="en-US" sz="2800" dirty="0" err="1">
                <a:solidFill>
                  <a:schemeClr val="tx1"/>
                </a:solidFill>
              </a:rPr>
              <a:t>kondisi</a:t>
            </a:r>
            <a:r>
              <a:rPr lang="en-US" sz="2800" dirty="0">
                <a:solidFill>
                  <a:schemeClr val="tx1"/>
                </a:solidFill>
              </a:rPr>
              <a:t> </a:t>
            </a:r>
            <a:r>
              <a:rPr lang="en-US" sz="2800" dirty="0" err="1">
                <a:solidFill>
                  <a:schemeClr val="tx1"/>
                </a:solidFill>
              </a:rPr>
              <a:t>boolean</a:t>
            </a:r>
            <a:r>
              <a:rPr lang="en-US" sz="2800" dirty="0">
                <a:solidFill>
                  <a:schemeClr val="tx1"/>
                </a:solidFill>
              </a:rPr>
              <a:t>.</a:t>
            </a:r>
          </a:p>
        </p:txBody>
      </p:sp>
    </p:spTree>
    <p:extLst>
      <p:ext uri="{BB962C8B-B14F-4D97-AF65-F5344CB8AC3E}">
        <p14:creationId xmlns:p14="http://schemas.microsoft.com/office/powerpoint/2010/main" val="2253559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01520"/>
          </a:xfrm>
        </p:spPr>
        <p:txBody>
          <a:bodyPr>
            <a:normAutofit/>
          </a:bodyPr>
          <a:lstStyle/>
          <a:p>
            <a:pPr algn="ctr"/>
            <a:r>
              <a:rPr lang="en-US" sz="3200" b="1" dirty="0" err="1" smtClean="0">
                <a:solidFill>
                  <a:schemeClr val="bg2">
                    <a:lumMod val="25000"/>
                  </a:schemeClr>
                </a:solidFill>
                <a:latin typeface="Arial Black" panose="020B0A04020102020204" pitchFamily="34" charset="0"/>
              </a:rPr>
              <a:t>Metode</a:t>
            </a:r>
            <a:r>
              <a:rPr lang="en-US" sz="3200" b="1" dirty="0" smtClean="0">
                <a:solidFill>
                  <a:schemeClr val="bg2">
                    <a:lumMod val="25000"/>
                  </a:schemeClr>
                </a:solidFill>
                <a:latin typeface="Arial Black" panose="020B0A04020102020204" pitchFamily="34" charset="0"/>
              </a:rPr>
              <a:t> </a:t>
            </a:r>
            <a:r>
              <a:rPr lang="en-US" sz="3200" b="1" dirty="0">
                <a:solidFill>
                  <a:schemeClr val="bg2">
                    <a:lumMod val="25000"/>
                  </a:schemeClr>
                </a:solidFill>
                <a:latin typeface="Arial Black" panose="020B0A04020102020204" pitchFamily="34" charset="0"/>
              </a:rPr>
              <a:t>Equivalence Testing</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210616"/>
            <a:ext cx="10081913" cy="631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ctr"/>
            <a:r>
              <a:rPr lang="fi-FI" sz="2800" b="1">
                <a:solidFill>
                  <a:schemeClr val="tx1"/>
                </a:solidFill>
              </a:rPr>
              <a:t>Kelas </a:t>
            </a:r>
            <a:r>
              <a:rPr lang="fi-FI" sz="2800" b="1" smtClean="0">
                <a:solidFill>
                  <a:schemeClr val="tx1"/>
                </a:solidFill>
              </a:rPr>
              <a:t>ekuevalensi </a:t>
            </a:r>
            <a:r>
              <a:rPr lang="fi-FI" sz="2800" b="1" dirty="0">
                <a:solidFill>
                  <a:schemeClr val="tx1"/>
                </a:solidFill>
              </a:rPr>
              <a:t>dapat ditentukan sesuai pedoman sbb ;</a:t>
            </a:r>
          </a:p>
        </p:txBody>
      </p:sp>
      <p:sp>
        <p:nvSpPr>
          <p:cNvPr id="10" name="Rounded Rectangle 4"/>
          <p:cNvSpPr/>
          <p:nvPr/>
        </p:nvSpPr>
        <p:spPr>
          <a:xfrm>
            <a:off x="375732" y="1841679"/>
            <a:ext cx="11032708" cy="1004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dirty="0" err="1">
                <a:solidFill>
                  <a:schemeClr val="tx1"/>
                </a:solidFill>
              </a:rPr>
              <a:t>Bila</a:t>
            </a:r>
            <a:r>
              <a:rPr lang="en-US" sz="2800" dirty="0">
                <a:solidFill>
                  <a:schemeClr val="tx1"/>
                </a:solidFill>
              </a:rPr>
              <a:t> </a:t>
            </a:r>
            <a:r>
              <a:rPr lang="en-US" sz="2800" dirty="0" err="1">
                <a:solidFill>
                  <a:schemeClr val="tx1"/>
                </a:solidFill>
              </a:rPr>
              <a:t>kondisi</a:t>
            </a:r>
            <a:r>
              <a:rPr lang="en-US" sz="2800" dirty="0">
                <a:solidFill>
                  <a:schemeClr val="tx1"/>
                </a:solidFill>
              </a:rPr>
              <a:t> input </a:t>
            </a:r>
            <a:r>
              <a:rPr lang="en-US" sz="2800" dirty="0" err="1">
                <a:solidFill>
                  <a:schemeClr val="tx1"/>
                </a:solidFill>
              </a:rPr>
              <a:t>berupa</a:t>
            </a:r>
            <a:r>
              <a:rPr lang="en-US" sz="2800" dirty="0">
                <a:solidFill>
                  <a:schemeClr val="tx1"/>
                </a:solidFill>
              </a:rPr>
              <a:t> </a:t>
            </a:r>
            <a:r>
              <a:rPr lang="en-US" sz="2800" dirty="0" err="1">
                <a:solidFill>
                  <a:srgbClr val="00B050"/>
                </a:solidFill>
              </a:rPr>
              <a:t>suatu</a:t>
            </a:r>
            <a:r>
              <a:rPr lang="en-US" sz="2800" dirty="0">
                <a:solidFill>
                  <a:srgbClr val="00B050"/>
                </a:solidFill>
              </a:rPr>
              <a:t> range</a:t>
            </a:r>
            <a:r>
              <a:rPr lang="en-US" sz="2800" dirty="0">
                <a:solidFill>
                  <a:schemeClr val="tx1"/>
                </a:solidFill>
              </a:rPr>
              <a:t>, </a:t>
            </a:r>
            <a:r>
              <a:rPr lang="en-US" sz="2800" dirty="0" err="1">
                <a:solidFill>
                  <a:schemeClr val="tx1"/>
                </a:solidFill>
              </a:rPr>
              <a:t>maka</a:t>
            </a:r>
            <a:r>
              <a:rPr lang="en-US" sz="2800" dirty="0">
                <a:solidFill>
                  <a:schemeClr val="tx1"/>
                </a:solidFill>
              </a:rPr>
              <a:t> input </a:t>
            </a:r>
            <a:r>
              <a:rPr lang="en-US" sz="2800" dirty="0" err="1">
                <a:solidFill>
                  <a:schemeClr val="tx1"/>
                </a:solidFill>
              </a:rPr>
              <a:t>kasus</a:t>
            </a:r>
            <a:r>
              <a:rPr lang="en-US" sz="2800" dirty="0">
                <a:solidFill>
                  <a:schemeClr val="tx1"/>
                </a:solidFill>
              </a:rPr>
              <a:t> </a:t>
            </a:r>
            <a:r>
              <a:rPr lang="en-US" sz="2800" dirty="0" err="1">
                <a:solidFill>
                  <a:schemeClr val="tx1"/>
                </a:solidFill>
              </a:rPr>
              <a:t>ujinya</a:t>
            </a:r>
            <a:r>
              <a:rPr lang="en-US" sz="2800" dirty="0">
                <a:solidFill>
                  <a:schemeClr val="tx1"/>
                </a:solidFill>
              </a:rPr>
              <a:t> </a:t>
            </a:r>
            <a:r>
              <a:rPr lang="en-US" sz="2800" dirty="0" smtClean="0">
                <a:solidFill>
                  <a:schemeClr val="tx1"/>
                </a:solidFill>
              </a:rPr>
              <a:t>1 </a:t>
            </a:r>
            <a:r>
              <a:rPr lang="en-US" sz="2800" dirty="0">
                <a:solidFill>
                  <a:schemeClr val="tx1"/>
                </a:solidFill>
              </a:rPr>
              <a:t>valid </a:t>
            </a:r>
            <a:r>
              <a:rPr lang="en-US" sz="2800" dirty="0" err="1">
                <a:solidFill>
                  <a:schemeClr val="tx1"/>
                </a:solidFill>
              </a:rPr>
              <a:t>dan</a:t>
            </a:r>
            <a:r>
              <a:rPr lang="en-US" sz="2800" dirty="0">
                <a:solidFill>
                  <a:schemeClr val="tx1"/>
                </a:solidFill>
              </a:rPr>
              <a:t> 2 invalid.</a:t>
            </a:r>
          </a:p>
        </p:txBody>
      </p:sp>
      <p:sp>
        <p:nvSpPr>
          <p:cNvPr id="15" name="Rounded Rectangle 4"/>
          <p:cNvSpPr/>
          <p:nvPr/>
        </p:nvSpPr>
        <p:spPr>
          <a:xfrm>
            <a:off x="375732" y="2975018"/>
            <a:ext cx="11032708" cy="1004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dirty="0" err="1">
                <a:solidFill>
                  <a:schemeClr val="tx1"/>
                </a:solidFill>
              </a:rPr>
              <a:t>Bila</a:t>
            </a:r>
            <a:r>
              <a:rPr lang="en-US" sz="2800" dirty="0">
                <a:solidFill>
                  <a:schemeClr val="tx1"/>
                </a:solidFill>
              </a:rPr>
              <a:t> </a:t>
            </a:r>
            <a:r>
              <a:rPr lang="en-US" sz="2800" dirty="0" err="1">
                <a:solidFill>
                  <a:schemeClr val="tx1"/>
                </a:solidFill>
              </a:rPr>
              <a:t>kondisi</a:t>
            </a:r>
            <a:r>
              <a:rPr lang="en-US" sz="2800" dirty="0">
                <a:solidFill>
                  <a:schemeClr val="tx1"/>
                </a:solidFill>
              </a:rPr>
              <a:t> input </a:t>
            </a:r>
            <a:r>
              <a:rPr lang="en-US" sz="2800" dirty="0" err="1">
                <a:solidFill>
                  <a:schemeClr val="tx1"/>
                </a:solidFill>
              </a:rPr>
              <a:t>berupa</a:t>
            </a:r>
            <a:r>
              <a:rPr lang="en-US" sz="2800" dirty="0">
                <a:solidFill>
                  <a:schemeClr val="tx1"/>
                </a:solidFill>
              </a:rPr>
              <a:t> </a:t>
            </a:r>
            <a:r>
              <a:rPr lang="en-US" sz="2800" dirty="0" err="1">
                <a:solidFill>
                  <a:srgbClr val="00B050"/>
                </a:solidFill>
              </a:rPr>
              <a:t>harga</a:t>
            </a:r>
            <a:r>
              <a:rPr lang="en-US" sz="2800" dirty="0">
                <a:solidFill>
                  <a:srgbClr val="00B050"/>
                </a:solidFill>
              </a:rPr>
              <a:t> </a:t>
            </a:r>
            <a:r>
              <a:rPr lang="en-US" sz="2800" dirty="0" err="1">
                <a:solidFill>
                  <a:srgbClr val="00B050"/>
                </a:solidFill>
              </a:rPr>
              <a:t>khusus</a:t>
            </a:r>
            <a:r>
              <a:rPr lang="en-US" sz="2800" dirty="0">
                <a:solidFill>
                  <a:schemeClr val="tx1"/>
                </a:solidFill>
              </a:rPr>
              <a:t>, </a:t>
            </a:r>
            <a:r>
              <a:rPr lang="en-US" sz="2800" dirty="0" err="1">
                <a:solidFill>
                  <a:schemeClr val="tx1"/>
                </a:solidFill>
              </a:rPr>
              <a:t>maka</a:t>
            </a:r>
            <a:r>
              <a:rPr lang="en-US" sz="2800" dirty="0">
                <a:solidFill>
                  <a:schemeClr val="tx1"/>
                </a:solidFill>
              </a:rPr>
              <a:t> input </a:t>
            </a:r>
            <a:r>
              <a:rPr lang="en-US" sz="2800" dirty="0" err="1">
                <a:solidFill>
                  <a:schemeClr val="tx1"/>
                </a:solidFill>
              </a:rPr>
              <a:t>kasus</a:t>
            </a:r>
            <a:r>
              <a:rPr lang="en-US" sz="2800" dirty="0">
                <a:solidFill>
                  <a:schemeClr val="tx1"/>
                </a:solidFill>
              </a:rPr>
              <a:t> </a:t>
            </a:r>
            <a:r>
              <a:rPr lang="en-US" sz="2800" dirty="0" err="1">
                <a:solidFill>
                  <a:schemeClr val="tx1"/>
                </a:solidFill>
              </a:rPr>
              <a:t>ujinya</a:t>
            </a:r>
            <a:r>
              <a:rPr lang="en-US" sz="2800" dirty="0">
                <a:solidFill>
                  <a:schemeClr val="tx1"/>
                </a:solidFill>
              </a:rPr>
              <a:t> </a:t>
            </a:r>
            <a:r>
              <a:rPr lang="en-US" sz="2800" dirty="0" smtClean="0">
                <a:solidFill>
                  <a:schemeClr val="tx1"/>
                </a:solidFill>
              </a:rPr>
              <a:t> 1 </a:t>
            </a:r>
            <a:r>
              <a:rPr lang="en-US" sz="2800" dirty="0">
                <a:solidFill>
                  <a:schemeClr val="tx1"/>
                </a:solidFill>
              </a:rPr>
              <a:t>valid </a:t>
            </a:r>
            <a:r>
              <a:rPr lang="en-US" sz="2800" dirty="0" err="1">
                <a:solidFill>
                  <a:schemeClr val="tx1"/>
                </a:solidFill>
              </a:rPr>
              <a:t>dan</a:t>
            </a:r>
            <a:r>
              <a:rPr lang="en-US" sz="2800" dirty="0">
                <a:solidFill>
                  <a:schemeClr val="tx1"/>
                </a:solidFill>
              </a:rPr>
              <a:t> 2 invalid. </a:t>
            </a:r>
          </a:p>
        </p:txBody>
      </p:sp>
      <p:sp>
        <p:nvSpPr>
          <p:cNvPr id="16" name="Rounded Rectangle 4"/>
          <p:cNvSpPr/>
          <p:nvPr/>
        </p:nvSpPr>
        <p:spPr>
          <a:xfrm>
            <a:off x="375732" y="4108357"/>
            <a:ext cx="11032708" cy="1004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dirty="0" err="1">
                <a:solidFill>
                  <a:schemeClr val="tx1"/>
                </a:solidFill>
              </a:rPr>
              <a:t>Bila</a:t>
            </a:r>
            <a:r>
              <a:rPr lang="en-US" sz="2800" dirty="0">
                <a:solidFill>
                  <a:schemeClr val="tx1"/>
                </a:solidFill>
              </a:rPr>
              <a:t> </a:t>
            </a:r>
            <a:r>
              <a:rPr lang="en-US" sz="2800" dirty="0" err="1">
                <a:solidFill>
                  <a:schemeClr val="tx1"/>
                </a:solidFill>
              </a:rPr>
              <a:t>kondisi</a:t>
            </a:r>
            <a:r>
              <a:rPr lang="en-US" sz="2800" dirty="0">
                <a:solidFill>
                  <a:schemeClr val="tx1"/>
                </a:solidFill>
              </a:rPr>
              <a:t> input </a:t>
            </a:r>
            <a:r>
              <a:rPr lang="en-US" sz="2800" dirty="0" err="1">
                <a:solidFill>
                  <a:schemeClr val="tx1"/>
                </a:solidFill>
              </a:rPr>
              <a:t>berupa</a:t>
            </a:r>
            <a:r>
              <a:rPr lang="en-US" sz="2800" dirty="0">
                <a:solidFill>
                  <a:schemeClr val="tx1"/>
                </a:solidFill>
              </a:rPr>
              <a:t> </a:t>
            </a:r>
            <a:r>
              <a:rPr lang="en-US" sz="2800" dirty="0" err="1">
                <a:solidFill>
                  <a:srgbClr val="00B050"/>
                </a:solidFill>
              </a:rPr>
              <a:t>anggota</a:t>
            </a:r>
            <a:r>
              <a:rPr lang="en-US" sz="2800" dirty="0">
                <a:solidFill>
                  <a:srgbClr val="00B050"/>
                </a:solidFill>
              </a:rPr>
              <a:t> </a:t>
            </a:r>
            <a:r>
              <a:rPr lang="en-US" sz="2800" dirty="0" err="1">
                <a:solidFill>
                  <a:srgbClr val="00B050"/>
                </a:solidFill>
              </a:rPr>
              <a:t>himpunan</a:t>
            </a:r>
            <a:r>
              <a:rPr lang="en-US" sz="2800" dirty="0">
                <a:solidFill>
                  <a:schemeClr val="tx1"/>
                </a:solidFill>
              </a:rPr>
              <a:t>, </a:t>
            </a:r>
            <a:r>
              <a:rPr lang="en-US" sz="2800" dirty="0" err="1">
                <a:solidFill>
                  <a:schemeClr val="tx1"/>
                </a:solidFill>
              </a:rPr>
              <a:t>maka</a:t>
            </a:r>
            <a:r>
              <a:rPr lang="en-US" sz="2800" dirty="0">
                <a:solidFill>
                  <a:schemeClr val="tx1"/>
                </a:solidFill>
              </a:rPr>
              <a:t> input </a:t>
            </a:r>
            <a:r>
              <a:rPr lang="en-US" sz="2800" dirty="0" err="1">
                <a:solidFill>
                  <a:schemeClr val="tx1"/>
                </a:solidFill>
              </a:rPr>
              <a:t>kasus</a:t>
            </a:r>
            <a:r>
              <a:rPr lang="en-US" sz="2800" dirty="0">
                <a:solidFill>
                  <a:schemeClr val="tx1"/>
                </a:solidFill>
              </a:rPr>
              <a:t> </a:t>
            </a:r>
            <a:r>
              <a:rPr lang="en-US" sz="2800" dirty="0" err="1">
                <a:solidFill>
                  <a:schemeClr val="tx1"/>
                </a:solidFill>
              </a:rPr>
              <a:t>ujinya</a:t>
            </a:r>
            <a:r>
              <a:rPr lang="en-US" sz="2800" dirty="0">
                <a:solidFill>
                  <a:schemeClr val="tx1"/>
                </a:solidFill>
              </a:rPr>
              <a:t> </a:t>
            </a:r>
            <a:r>
              <a:rPr lang="en-US" sz="2800" dirty="0" smtClean="0">
                <a:solidFill>
                  <a:schemeClr val="tx1"/>
                </a:solidFill>
              </a:rPr>
              <a:t>1 </a:t>
            </a:r>
            <a:r>
              <a:rPr lang="en-US" sz="2800" dirty="0">
                <a:solidFill>
                  <a:schemeClr val="tx1"/>
                </a:solidFill>
              </a:rPr>
              <a:t>valid </a:t>
            </a:r>
            <a:r>
              <a:rPr lang="en-US" sz="2800" dirty="0" err="1">
                <a:solidFill>
                  <a:schemeClr val="tx1"/>
                </a:solidFill>
              </a:rPr>
              <a:t>dan</a:t>
            </a:r>
            <a:r>
              <a:rPr lang="en-US" sz="2800" dirty="0">
                <a:solidFill>
                  <a:schemeClr val="tx1"/>
                </a:solidFill>
              </a:rPr>
              <a:t> 2 invalid.</a:t>
            </a:r>
          </a:p>
        </p:txBody>
      </p:sp>
      <p:sp>
        <p:nvSpPr>
          <p:cNvPr id="17" name="Rounded Rectangle 4"/>
          <p:cNvSpPr/>
          <p:nvPr/>
        </p:nvSpPr>
        <p:spPr>
          <a:xfrm>
            <a:off x="375732" y="5164425"/>
            <a:ext cx="11032708" cy="1004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sv-SE" sz="2800" dirty="0">
                <a:solidFill>
                  <a:schemeClr val="tx1"/>
                </a:solidFill>
              </a:rPr>
              <a:t>Bila kondisi input berupa </a:t>
            </a:r>
            <a:r>
              <a:rPr lang="sv-SE" sz="2800" dirty="0">
                <a:solidFill>
                  <a:srgbClr val="00B050"/>
                </a:solidFill>
              </a:rPr>
              <a:t>anggota boolean</a:t>
            </a:r>
            <a:r>
              <a:rPr lang="sv-SE" sz="2800" dirty="0">
                <a:solidFill>
                  <a:schemeClr val="tx1"/>
                </a:solidFill>
              </a:rPr>
              <a:t>, maka input kasus ujinya </a:t>
            </a:r>
            <a:r>
              <a:rPr lang="sv-SE" sz="2800" dirty="0" smtClean="0">
                <a:solidFill>
                  <a:schemeClr val="tx1"/>
                </a:solidFill>
              </a:rPr>
              <a:t> 1 </a:t>
            </a:r>
            <a:r>
              <a:rPr lang="sv-SE" sz="2800" dirty="0">
                <a:solidFill>
                  <a:schemeClr val="tx1"/>
                </a:solidFill>
              </a:rPr>
              <a:t>valid dan 1 </a:t>
            </a:r>
            <a:r>
              <a:rPr lang="sv-SE" sz="2800" dirty="0" smtClean="0">
                <a:solidFill>
                  <a:schemeClr val="tx1"/>
                </a:solidFill>
              </a:rPr>
              <a:t>invalid</a:t>
            </a:r>
            <a:endParaRPr lang="sv-SE" sz="2800" dirty="0">
              <a:solidFill>
                <a:schemeClr val="tx1"/>
              </a:solidFill>
            </a:endParaRPr>
          </a:p>
        </p:txBody>
      </p:sp>
    </p:spTree>
    <p:extLst>
      <p:ext uri="{BB962C8B-B14F-4D97-AF65-F5344CB8AC3E}">
        <p14:creationId xmlns:p14="http://schemas.microsoft.com/office/powerpoint/2010/main" val="2672064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01520"/>
          </a:xfrm>
        </p:spPr>
        <p:txBody>
          <a:bodyPr>
            <a:normAutofit fontScale="90000"/>
          </a:bodyPr>
          <a:lstStyle/>
          <a:p>
            <a:pPr algn="ctr"/>
            <a:r>
              <a:rPr lang="en-US" sz="3200" b="1" dirty="0" err="1" smtClean="0">
                <a:solidFill>
                  <a:schemeClr val="bg2">
                    <a:lumMod val="25000"/>
                  </a:schemeClr>
                </a:solidFill>
                <a:latin typeface="Arial Black" panose="020B0A04020102020204" pitchFamily="34" charset="0"/>
              </a:rPr>
              <a:t>Langkah-Langkah</a:t>
            </a:r>
            <a:r>
              <a:rPr lang="en-US" sz="3200" b="1" dirty="0" smtClean="0">
                <a:solidFill>
                  <a:schemeClr val="bg2">
                    <a:lumMod val="25000"/>
                  </a:schemeClr>
                </a:solidFill>
                <a:latin typeface="Arial Black" panose="020B0A04020102020204" pitchFamily="34" charset="0"/>
              </a:rPr>
              <a:t> </a:t>
            </a:r>
            <a:br>
              <a:rPr lang="en-US" sz="3200" b="1" dirty="0" smtClean="0">
                <a:solidFill>
                  <a:schemeClr val="bg2">
                    <a:lumMod val="25000"/>
                  </a:schemeClr>
                </a:solidFill>
                <a:latin typeface="Arial Black" panose="020B0A04020102020204" pitchFamily="34" charset="0"/>
              </a:rPr>
            </a:br>
            <a:r>
              <a:rPr lang="en-US" sz="3200" b="1" dirty="0" err="1" smtClean="0">
                <a:solidFill>
                  <a:schemeClr val="bg2">
                    <a:lumMod val="25000"/>
                  </a:schemeClr>
                </a:solidFill>
                <a:latin typeface="Arial Black" panose="020B0A04020102020204" pitchFamily="34" charset="0"/>
              </a:rPr>
              <a:t>Metode</a:t>
            </a:r>
            <a:r>
              <a:rPr lang="en-US" sz="3200" b="1" dirty="0" smtClean="0">
                <a:solidFill>
                  <a:schemeClr val="bg2">
                    <a:lumMod val="25000"/>
                  </a:schemeClr>
                </a:solidFill>
                <a:latin typeface="Arial Black" panose="020B0A04020102020204" pitchFamily="34" charset="0"/>
              </a:rPr>
              <a:t> </a:t>
            </a:r>
            <a:r>
              <a:rPr lang="en-US" sz="3200" b="1" dirty="0">
                <a:solidFill>
                  <a:schemeClr val="bg2">
                    <a:lumMod val="25000"/>
                  </a:schemeClr>
                </a:solidFill>
                <a:latin typeface="Arial Black" panose="020B0A04020102020204" pitchFamily="34" charset="0"/>
              </a:rPr>
              <a:t>Equivalence Testing</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210616"/>
            <a:ext cx="11032708" cy="631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Identifikasi kelas-kelas yang </a:t>
            </a:r>
            <a:r>
              <a:rPr lang="id-ID" sz="2800" dirty="0" smtClean="0">
                <a:solidFill>
                  <a:schemeClr val="tx1"/>
                </a:solidFill>
              </a:rPr>
              <a:t>ekuivalen</a:t>
            </a:r>
            <a:r>
              <a:rPr lang="en-US" sz="2800" dirty="0" smtClean="0">
                <a:solidFill>
                  <a:schemeClr val="tx1"/>
                </a:solidFill>
              </a:rPr>
              <a:t> </a:t>
            </a:r>
            <a:r>
              <a:rPr lang="id-ID" sz="2800" dirty="0" smtClean="0">
                <a:solidFill>
                  <a:schemeClr val="tx1"/>
                </a:solidFill>
              </a:rPr>
              <a:t>(equivalence </a:t>
            </a:r>
            <a:r>
              <a:rPr lang="id-ID" sz="2800" dirty="0">
                <a:solidFill>
                  <a:schemeClr val="tx1"/>
                </a:solidFill>
              </a:rPr>
              <a:t>class)</a:t>
            </a:r>
          </a:p>
        </p:txBody>
      </p:sp>
      <p:sp>
        <p:nvSpPr>
          <p:cNvPr id="10" name="Rounded Rectangle 4"/>
          <p:cNvSpPr/>
          <p:nvPr/>
        </p:nvSpPr>
        <p:spPr>
          <a:xfrm>
            <a:off x="375732" y="1841679"/>
            <a:ext cx="11032708" cy="631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dirty="0" err="1">
                <a:solidFill>
                  <a:schemeClr val="tx1"/>
                </a:solidFill>
              </a:rPr>
              <a:t>Buat</a:t>
            </a:r>
            <a:r>
              <a:rPr lang="en-US" sz="2800" dirty="0">
                <a:solidFill>
                  <a:schemeClr val="tx1"/>
                </a:solidFill>
              </a:rPr>
              <a:t> test case </a:t>
            </a:r>
            <a:r>
              <a:rPr lang="en-US" sz="2800" dirty="0" err="1">
                <a:solidFill>
                  <a:schemeClr val="tx1"/>
                </a:solidFill>
              </a:rPr>
              <a:t>untuk</a:t>
            </a:r>
            <a:r>
              <a:rPr lang="en-US" sz="2800" dirty="0">
                <a:solidFill>
                  <a:schemeClr val="tx1"/>
                </a:solidFill>
              </a:rPr>
              <a:t> </a:t>
            </a:r>
            <a:r>
              <a:rPr lang="en-US" sz="2800" dirty="0" err="1">
                <a:solidFill>
                  <a:schemeClr val="tx1"/>
                </a:solidFill>
              </a:rPr>
              <a:t>tiap-tiap</a:t>
            </a:r>
            <a:r>
              <a:rPr lang="en-US" sz="2800" dirty="0">
                <a:solidFill>
                  <a:schemeClr val="tx1"/>
                </a:solidFill>
              </a:rPr>
              <a:t> </a:t>
            </a:r>
            <a:r>
              <a:rPr lang="en-US" sz="2800" dirty="0" smtClean="0">
                <a:solidFill>
                  <a:schemeClr val="tx1"/>
                </a:solidFill>
              </a:rPr>
              <a:t>equivalence class</a:t>
            </a:r>
            <a:r>
              <a:rPr lang="en-US" sz="2800" dirty="0">
                <a:solidFill>
                  <a:schemeClr val="tx1"/>
                </a:solidFill>
              </a:rPr>
              <a:t>.</a:t>
            </a:r>
            <a:endParaRPr lang="id-ID" sz="2800" dirty="0">
              <a:solidFill>
                <a:schemeClr val="tx1"/>
              </a:solidFill>
            </a:endParaRPr>
          </a:p>
        </p:txBody>
      </p:sp>
      <p:sp>
        <p:nvSpPr>
          <p:cNvPr id="14" name="Rounded Rectangle 4"/>
          <p:cNvSpPr/>
          <p:nvPr/>
        </p:nvSpPr>
        <p:spPr>
          <a:xfrm>
            <a:off x="375732" y="2562891"/>
            <a:ext cx="11032708" cy="10818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dirty="0" err="1">
                <a:solidFill>
                  <a:schemeClr val="tx1"/>
                </a:solidFill>
              </a:rPr>
              <a:t>Jika</a:t>
            </a:r>
            <a:r>
              <a:rPr lang="en-US" sz="2800" dirty="0">
                <a:solidFill>
                  <a:schemeClr val="tx1"/>
                </a:solidFill>
              </a:rPr>
              <a:t> </a:t>
            </a:r>
            <a:r>
              <a:rPr lang="en-US" sz="2800" dirty="0" err="1">
                <a:solidFill>
                  <a:schemeClr val="tx1"/>
                </a:solidFill>
              </a:rPr>
              <a:t>memungkinkan</a:t>
            </a:r>
            <a:r>
              <a:rPr lang="en-US" sz="2800" dirty="0">
                <a:solidFill>
                  <a:schemeClr val="tx1"/>
                </a:solidFill>
              </a:rPr>
              <a:t> </a:t>
            </a:r>
            <a:r>
              <a:rPr lang="en-US" sz="2800" dirty="0" err="1">
                <a:solidFill>
                  <a:schemeClr val="tx1"/>
                </a:solidFill>
              </a:rPr>
              <a:t>buat</a:t>
            </a:r>
            <a:r>
              <a:rPr lang="en-US" sz="2800" dirty="0">
                <a:solidFill>
                  <a:schemeClr val="tx1"/>
                </a:solidFill>
              </a:rPr>
              <a:t> test case </a:t>
            </a:r>
            <a:r>
              <a:rPr lang="en-US" sz="2800" dirty="0" err="1" smtClean="0">
                <a:solidFill>
                  <a:schemeClr val="tx1"/>
                </a:solidFill>
              </a:rPr>
              <a:t>tambahan</a:t>
            </a:r>
            <a:r>
              <a:rPr lang="en-US" sz="2800" dirty="0" smtClean="0">
                <a:solidFill>
                  <a:schemeClr val="tx1"/>
                </a:solidFill>
              </a:rPr>
              <a:t> yang </a:t>
            </a:r>
            <a:r>
              <a:rPr lang="en-US" sz="2800" dirty="0" err="1">
                <a:solidFill>
                  <a:schemeClr val="tx1"/>
                </a:solidFill>
              </a:rPr>
              <a:t>acak</a:t>
            </a:r>
            <a:r>
              <a:rPr lang="en-US" sz="2800" dirty="0">
                <a:solidFill>
                  <a:schemeClr val="tx1"/>
                </a:solidFill>
              </a:rPr>
              <a:t> yang </a:t>
            </a:r>
            <a:r>
              <a:rPr lang="en-US" sz="2800" dirty="0" err="1">
                <a:solidFill>
                  <a:schemeClr val="tx1"/>
                </a:solidFill>
              </a:rPr>
              <a:t>memungkinkan</a:t>
            </a:r>
            <a:r>
              <a:rPr lang="en-US" sz="2800" dirty="0">
                <a:solidFill>
                  <a:schemeClr val="tx1"/>
                </a:solidFill>
              </a:rPr>
              <a:t> </a:t>
            </a:r>
            <a:r>
              <a:rPr lang="en-US" sz="2800" dirty="0" err="1" smtClean="0">
                <a:solidFill>
                  <a:schemeClr val="tx1"/>
                </a:solidFill>
              </a:rPr>
              <a:t>ditemukannya</a:t>
            </a:r>
            <a:r>
              <a:rPr lang="en-US" sz="2800" dirty="0" smtClean="0">
                <a:solidFill>
                  <a:schemeClr val="tx1"/>
                </a:solidFill>
              </a:rPr>
              <a:t> </a:t>
            </a:r>
            <a:r>
              <a:rPr lang="en-US" sz="2800" dirty="0" err="1" smtClean="0">
                <a:solidFill>
                  <a:schemeClr val="tx1"/>
                </a:solidFill>
              </a:rPr>
              <a:t>cacat</a:t>
            </a:r>
            <a:r>
              <a:rPr lang="en-US" sz="2800" dirty="0" smtClean="0">
                <a:solidFill>
                  <a:schemeClr val="tx1"/>
                </a:solidFill>
              </a:rPr>
              <a:t> </a:t>
            </a:r>
            <a:r>
              <a:rPr lang="en-US" sz="2800" dirty="0" err="1">
                <a:solidFill>
                  <a:schemeClr val="tx1"/>
                </a:solidFill>
              </a:rPr>
              <a:t>pada</a:t>
            </a:r>
            <a:r>
              <a:rPr lang="en-US" sz="2800" dirty="0">
                <a:solidFill>
                  <a:schemeClr val="tx1"/>
                </a:solidFill>
              </a:rPr>
              <a:t> </a:t>
            </a:r>
            <a:r>
              <a:rPr lang="en-US" sz="2800" dirty="0" err="1">
                <a:solidFill>
                  <a:schemeClr val="tx1"/>
                </a:solidFill>
              </a:rPr>
              <a:t>perangkat</a:t>
            </a:r>
            <a:r>
              <a:rPr lang="en-US" sz="2800" dirty="0">
                <a:solidFill>
                  <a:schemeClr val="tx1"/>
                </a:solidFill>
              </a:rPr>
              <a:t> </a:t>
            </a:r>
            <a:r>
              <a:rPr lang="en-US" sz="2800" dirty="0" err="1">
                <a:solidFill>
                  <a:schemeClr val="tx1"/>
                </a:solidFill>
              </a:rPr>
              <a:t>lunak</a:t>
            </a:r>
            <a:endParaRPr lang="id-ID" sz="2800" dirty="0">
              <a:solidFill>
                <a:schemeClr val="tx1"/>
              </a:solidFill>
            </a:endParaRPr>
          </a:p>
        </p:txBody>
      </p:sp>
    </p:spTree>
    <p:extLst>
      <p:ext uri="{BB962C8B-B14F-4D97-AF65-F5344CB8AC3E}">
        <p14:creationId xmlns:p14="http://schemas.microsoft.com/office/powerpoint/2010/main" val="4088219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01520"/>
          </a:xfrm>
        </p:spPr>
        <p:txBody>
          <a:bodyPr>
            <a:normAutofit/>
          </a:bodyPr>
          <a:lstStyle/>
          <a:p>
            <a:pPr algn="ctr"/>
            <a:r>
              <a:rPr lang="en-US" sz="3200" b="1" dirty="0">
                <a:solidFill>
                  <a:schemeClr val="bg2">
                    <a:lumMod val="25000"/>
                  </a:schemeClr>
                </a:solidFill>
                <a:latin typeface="Arial Black" panose="020B0A04020102020204" pitchFamily="34" charset="0"/>
              </a:rPr>
              <a:t>Continuous equivalence classes</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210616"/>
            <a:ext cx="11032708" cy="11462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Contoh nilai untuk pendapatan/ salary </a:t>
            </a:r>
            <a:r>
              <a:rPr lang="id-ID" sz="2800" dirty="0" smtClean="0">
                <a:solidFill>
                  <a:schemeClr val="tx1"/>
                </a:solidFill>
              </a:rPr>
              <a:t>yang</a:t>
            </a:r>
            <a:r>
              <a:rPr lang="en-US" sz="2800" dirty="0" smtClean="0">
                <a:solidFill>
                  <a:schemeClr val="tx1"/>
                </a:solidFill>
              </a:rPr>
              <a:t> </a:t>
            </a:r>
            <a:r>
              <a:rPr lang="id-ID" sz="2800" dirty="0" smtClean="0">
                <a:solidFill>
                  <a:schemeClr val="tx1"/>
                </a:solidFill>
              </a:rPr>
              <a:t>disyaratkan </a:t>
            </a:r>
            <a:r>
              <a:rPr lang="id-ID" sz="2800" dirty="0">
                <a:solidFill>
                  <a:schemeClr val="tx1"/>
                </a:solidFill>
              </a:rPr>
              <a:t>untuk melakukan </a:t>
            </a:r>
            <a:r>
              <a:rPr lang="id-ID" sz="2800" dirty="0" smtClean="0">
                <a:solidFill>
                  <a:schemeClr val="tx1"/>
                </a:solidFill>
              </a:rPr>
              <a:t>pembelian</a:t>
            </a:r>
            <a:r>
              <a:rPr lang="en-US" sz="2800" dirty="0" smtClean="0">
                <a:solidFill>
                  <a:schemeClr val="tx1"/>
                </a:solidFill>
              </a:rPr>
              <a:t> </a:t>
            </a:r>
            <a:r>
              <a:rPr lang="id-ID" sz="2800" dirty="0" smtClean="0">
                <a:solidFill>
                  <a:schemeClr val="tx1"/>
                </a:solidFill>
              </a:rPr>
              <a:t>rumah </a:t>
            </a:r>
            <a:r>
              <a:rPr lang="id-ID" sz="2800" dirty="0">
                <a:solidFill>
                  <a:schemeClr val="tx1"/>
                </a:solidFill>
              </a:rPr>
              <a:t>secara kredit:</a:t>
            </a:r>
          </a:p>
        </p:txBody>
      </p:sp>
      <p:pic>
        <p:nvPicPr>
          <p:cNvPr id="3" name="Picture 2"/>
          <p:cNvPicPr>
            <a:picLocks noChangeAspect="1"/>
          </p:cNvPicPr>
          <p:nvPr/>
        </p:nvPicPr>
        <p:blipFill>
          <a:blip r:embed="rId2"/>
          <a:stretch>
            <a:fillRect/>
          </a:stretch>
        </p:blipFill>
        <p:spPr>
          <a:xfrm>
            <a:off x="1635617" y="2627292"/>
            <a:ext cx="7193991" cy="3446889"/>
          </a:xfrm>
          <a:prstGeom prst="rect">
            <a:avLst/>
          </a:prstGeom>
        </p:spPr>
      </p:pic>
    </p:spTree>
    <p:extLst>
      <p:ext uri="{BB962C8B-B14F-4D97-AF65-F5344CB8AC3E}">
        <p14:creationId xmlns:p14="http://schemas.microsoft.com/office/powerpoint/2010/main" val="1079869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01520"/>
          </a:xfrm>
        </p:spPr>
        <p:txBody>
          <a:bodyPr>
            <a:normAutofit/>
          </a:bodyPr>
          <a:lstStyle/>
          <a:p>
            <a:pPr algn="ctr"/>
            <a:r>
              <a:rPr lang="en-US" sz="3200" b="1" dirty="0">
                <a:solidFill>
                  <a:schemeClr val="bg2">
                    <a:lumMod val="25000"/>
                  </a:schemeClr>
                </a:solidFill>
                <a:latin typeface="Arial Black" panose="020B0A04020102020204" pitchFamily="34" charset="0"/>
              </a:rPr>
              <a:t>Discrete equivalence classes</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210616"/>
            <a:ext cx="11032708" cy="11462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Contoh nilai untuk jumlah kemilikan </a:t>
            </a:r>
            <a:r>
              <a:rPr lang="id-ID" sz="2800" dirty="0" smtClean="0">
                <a:solidFill>
                  <a:schemeClr val="tx1"/>
                </a:solidFill>
              </a:rPr>
              <a:t>rumah</a:t>
            </a:r>
            <a:r>
              <a:rPr lang="en-US" sz="2800" dirty="0" smtClean="0">
                <a:solidFill>
                  <a:schemeClr val="tx1"/>
                </a:solidFill>
              </a:rPr>
              <a:t> </a:t>
            </a:r>
            <a:r>
              <a:rPr lang="id-ID" sz="2800" dirty="0" smtClean="0">
                <a:solidFill>
                  <a:schemeClr val="tx1"/>
                </a:solidFill>
              </a:rPr>
              <a:t>yang </a:t>
            </a:r>
            <a:r>
              <a:rPr lang="id-ID" sz="2800" dirty="0">
                <a:solidFill>
                  <a:schemeClr val="tx1"/>
                </a:solidFill>
              </a:rPr>
              <a:t>disyaratkan untuk melakukan </a:t>
            </a:r>
            <a:r>
              <a:rPr lang="id-ID" sz="2800" dirty="0" smtClean="0">
                <a:solidFill>
                  <a:schemeClr val="tx1"/>
                </a:solidFill>
              </a:rPr>
              <a:t>pembelian</a:t>
            </a:r>
            <a:r>
              <a:rPr lang="en-US" sz="2800" dirty="0" smtClean="0">
                <a:solidFill>
                  <a:schemeClr val="tx1"/>
                </a:solidFill>
              </a:rPr>
              <a:t> </a:t>
            </a:r>
            <a:r>
              <a:rPr lang="id-ID" sz="2800" dirty="0" smtClean="0">
                <a:solidFill>
                  <a:schemeClr val="tx1"/>
                </a:solidFill>
              </a:rPr>
              <a:t>rumah </a:t>
            </a:r>
            <a:r>
              <a:rPr lang="id-ID" sz="2800" dirty="0">
                <a:solidFill>
                  <a:schemeClr val="tx1"/>
                </a:solidFill>
              </a:rPr>
              <a:t>secara kredit:</a:t>
            </a:r>
          </a:p>
        </p:txBody>
      </p:sp>
      <p:pic>
        <p:nvPicPr>
          <p:cNvPr id="4" name="Picture 3"/>
          <p:cNvPicPr>
            <a:picLocks noChangeAspect="1"/>
          </p:cNvPicPr>
          <p:nvPr/>
        </p:nvPicPr>
        <p:blipFill>
          <a:blip r:embed="rId2"/>
          <a:stretch>
            <a:fillRect/>
          </a:stretch>
        </p:blipFill>
        <p:spPr>
          <a:xfrm>
            <a:off x="1403799" y="2627292"/>
            <a:ext cx="8489794" cy="3913735"/>
          </a:xfrm>
          <a:prstGeom prst="rect">
            <a:avLst/>
          </a:prstGeom>
        </p:spPr>
      </p:pic>
    </p:spTree>
    <p:extLst>
      <p:ext uri="{BB962C8B-B14F-4D97-AF65-F5344CB8AC3E}">
        <p14:creationId xmlns:p14="http://schemas.microsoft.com/office/powerpoint/2010/main" val="68471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a:solidFill>
                  <a:schemeClr val="bg2">
                    <a:lumMod val="25000"/>
                  </a:schemeClr>
                </a:solidFill>
                <a:latin typeface="Arial Black" panose="020B0A04020102020204" pitchFamily="34" charset="0"/>
              </a:rPr>
              <a:t>Boundary Value Testing</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37095" y="1068948"/>
            <a:ext cx="11032708" cy="1287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Boundary value testing fokus kepada </a:t>
            </a:r>
            <a:r>
              <a:rPr lang="id-ID" sz="2800" dirty="0" smtClean="0">
                <a:solidFill>
                  <a:schemeClr val="tx1"/>
                </a:solidFill>
              </a:rPr>
              <a:t>suatu</a:t>
            </a:r>
            <a:r>
              <a:rPr lang="en-US" sz="2800" dirty="0" smtClean="0">
                <a:solidFill>
                  <a:schemeClr val="tx1"/>
                </a:solidFill>
              </a:rPr>
              <a:t> </a:t>
            </a:r>
            <a:r>
              <a:rPr lang="id-ID" sz="2800" dirty="0" smtClean="0">
                <a:solidFill>
                  <a:schemeClr val="tx1"/>
                </a:solidFill>
              </a:rPr>
              <a:t>batasan </a:t>
            </a:r>
            <a:r>
              <a:rPr lang="id-ID" sz="2800" dirty="0">
                <a:solidFill>
                  <a:schemeClr val="tx1"/>
                </a:solidFill>
              </a:rPr>
              <a:t>nilai dimana kemungkinan terdapat </a:t>
            </a:r>
            <a:r>
              <a:rPr lang="id-ID" sz="2800" dirty="0" smtClean="0">
                <a:solidFill>
                  <a:schemeClr val="tx1"/>
                </a:solidFill>
              </a:rPr>
              <a:t>cacat</a:t>
            </a:r>
            <a:r>
              <a:rPr lang="en-US" sz="2800" dirty="0" smtClean="0">
                <a:solidFill>
                  <a:schemeClr val="tx1"/>
                </a:solidFill>
              </a:rPr>
              <a:t> </a:t>
            </a:r>
            <a:r>
              <a:rPr lang="id-ID" sz="2800" dirty="0" smtClean="0">
                <a:solidFill>
                  <a:schemeClr val="tx1"/>
                </a:solidFill>
              </a:rPr>
              <a:t>yang </a:t>
            </a:r>
            <a:r>
              <a:rPr lang="id-ID" sz="2800" dirty="0">
                <a:solidFill>
                  <a:schemeClr val="tx1"/>
                </a:solidFill>
              </a:rPr>
              <a:t>tersembunyi.</a:t>
            </a:r>
          </a:p>
        </p:txBody>
      </p:sp>
      <p:sp>
        <p:nvSpPr>
          <p:cNvPr id="12" name="Rounded Rectangle 4"/>
          <p:cNvSpPr/>
          <p:nvPr/>
        </p:nvSpPr>
        <p:spPr>
          <a:xfrm>
            <a:off x="337095" y="2189408"/>
            <a:ext cx="11032708" cy="20992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BVT mengarahkan pada pemilihan kasus uji </a:t>
            </a:r>
            <a:r>
              <a:rPr lang="id-ID" sz="2800" dirty="0" smtClean="0">
                <a:solidFill>
                  <a:schemeClr val="tx1"/>
                </a:solidFill>
              </a:rPr>
              <a:t>yang</a:t>
            </a:r>
            <a:r>
              <a:rPr lang="en-US" sz="2800" dirty="0" smtClean="0">
                <a:solidFill>
                  <a:schemeClr val="tx1"/>
                </a:solidFill>
              </a:rPr>
              <a:t> </a:t>
            </a:r>
            <a:r>
              <a:rPr lang="id-ID" sz="2800" dirty="0" smtClean="0">
                <a:solidFill>
                  <a:schemeClr val="tx1"/>
                </a:solidFill>
              </a:rPr>
              <a:t>melatih </a:t>
            </a:r>
            <a:r>
              <a:rPr lang="id-ID" sz="2800" dirty="0">
                <a:solidFill>
                  <a:schemeClr val="tx1"/>
                </a:solidFill>
              </a:rPr>
              <a:t>nilai-nilai batas. BVT merupakan </a:t>
            </a:r>
            <a:r>
              <a:rPr lang="id-ID" sz="2800" dirty="0" smtClean="0">
                <a:solidFill>
                  <a:schemeClr val="tx1"/>
                </a:solidFill>
              </a:rPr>
              <a:t>desain</a:t>
            </a:r>
            <a:r>
              <a:rPr lang="en-US" sz="2800" dirty="0" smtClean="0">
                <a:solidFill>
                  <a:schemeClr val="tx1"/>
                </a:solidFill>
              </a:rPr>
              <a:t> </a:t>
            </a:r>
            <a:r>
              <a:rPr lang="id-ID" sz="2800" dirty="0" smtClean="0">
                <a:solidFill>
                  <a:schemeClr val="tx1"/>
                </a:solidFill>
              </a:rPr>
              <a:t>teknik </a:t>
            </a:r>
            <a:r>
              <a:rPr lang="id-ID" sz="2800" dirty="0">
                <a:solidFill>
                  <a:schemeClr val="tx1"/>
                </a:solidFill>
              </a:rPr>
              <a:t>kasus uji yang melengkapi </a:t>
            </a:r>
            <a:r>
              <a:rPr lang="id-ID" sz="2800" dirty="0" smtClean="0">
                <a:solidFill>
                  <a:schemeClr val="tx1"/>
                </a:solidFill>
              </a:rPr>
              <a:t>Equivalence</a:t>
            </a:r>
            <a:r>
              <a:rPr lang="en-US" sz="2800" dirty="0" smtClean="0">
                <a:solidFill>
                  <a:schemeClr val="tx1"/>
                </a:solidFill>
              </a:rPr>
              <a:t> </a:t>
            </a:r>
            <a:r>
              <a:rPr lang="id-ID" sz="2800" dirty="0" smtClean="0">
                <a:solidFill>
                  <a:schemeClr val="tx1"/>
                </a:solidFill>
              </a:rPr>
              <a:t>class </a:t>
            </a:r>
            <a:r>
              <a:rPr lang="id-ID" sz="2800" dirty="0">
                <a:solidFill>
                  <a:schemeClr val="tx1"/>
                </a:solidFill>
              </a:rPr>
              <a:t>testing. Dari pada memfokuskan hanya </a:t>
            </a:r>
            <a:r>
              <a:rPr lang="id-ID" sz="2800" dirty="0" smtClean="0">
                <a:solidFill>
                  <a:schemeClr val="tx1"/>
                </a:solidFill>
              </a:rPr>
              <a:t>pada</a:t>
            </a:r>
            <a:r>
              <a:rPr lang="en-US" sz="2800" dirty="0" smtClean="0">
                <a:solidFill>
                  <a:schemeClr val="tx1"/>
                </a:solidFill>
              </a:rPr>
              <a:t> </a:t>
            </a:r>
            <a:r>
              <a:rPr lang="id-ID" sz="2800" dirty="0" smtClean="0">
                <a:solidFill>
                  <a:schemeClr val="tx1"/>
                </a:solidFill>
              </a:rPr>
              <a:t>kondisi </a:t>
            </a:r>
            <a:r>
              <a:rPr lang="id-ID" sz="2800" dirty="0">
                <a:solidFill>
                  <a:schemeClr val="tx1"/>
                </a:solidFill>
              </a:rPr>
              <a:t>input, BVA juga menghasilkan kasus </a:t>
            </a:r>
            <a:r>
              <a:rPr lang="id-ID" sz="2800" dirty="0" smtClean="0">
                <a:solidFill>
                  <a:schemeClr val="tx1"/>
                </a:solidFill>
              </a:rPr>
              <a:t>uji</a:t>
            </a:r>
            <a:r>
              <a:rPr lang="en-US" sz="2800" dirty="0" smtClean="0">
                <a:solidFill>
                  <a:schemeClr val="tx1"/>
                </a:solidFill>
              </a:rPr>
              <a:t> </a:t>
            </a:r>
            <a:r>
              <a:rPr lang="id-ID" sz="2800" dirty="0" smtClean="0">
                <a:solidFill>
                  <a:schemeClr val="tx1"/>
                </a:solidFill>
              </a:rPr>
              <a:t>dari </a:t>
            </a:r>
            <a:r>
              <a:rPr lang="id-ID" sz="2800" dirty="0">
                <a:solidFill>
                  <a:schemeClr val="tx1"/>
                </a:solidFill>
              </a:rPr>
              <a:t>domain output.</a:t>
            </a:r>
          </a:p>
        </p:txBody>
      </p:sp>
    </p:spTree>
    <p:extLst>
      <p:ext uri="{BB962C8B-B14F-4D97-AF65-F5344CB8AC3E}">
        <p14:creationId xmlns:p14="http://schemas.microsoft.com/office/powerpoint/2010/main" val="3795324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01520"/>
          </a:xfrm>
        </p:spPr>
        <p:txBody>
          <a:bodyPr>
            <a:normAutofit fontScale="90000"/>
          </a:bodyPr>
          <a:lstStyle/>
          <a:p>
            <a:pPr algn="ctr"/>
            <a:r>
              <a:rPr lang="en-US" sz="3200" b="1" dirty="0" err="1" smtClean="0">
                <a:solidFill>
                  <a:schemeClr val="bg2">
                    <a:lumMod val="25000"/>
                  </a:schemeClr>
                </a:solidFill>
                <a:latin typeface="Arial Black" panose="020B0A04020102020204" pitchFamily="34" charset="0"/>
              </a:rPr>
              <a:t>Langkah-Langkah</a:t>
            </a:r>
            <a:r>
              <a:rPr lang="en-US" sz="3200" b="1" dirty="0" smtClean="0">
                <a:solidFill>
                  <a:schemeClr val="bg2">
                    <a:lumMod val="25000"/>
                  </a:schemeClr>
                </a:solidFill>
                <a:latin typeface="Arial Black" panose="020B0A04020102020204" pitchFamily="34" charset="0"/>
              </a:rPr>
              <a:t> </a:t>
            </a:r>
            <a:br>
              <a:rPr lang="en-US" sz="3200" b="1" dirty="0" smtClean="0">
                <a:solidFill>
                  <a:schemeClr val="bg2">
                    <a:lumMod val="25000"/>
                  </a:schemeClr>
                </a:solidFill>
                <a:latin typeface="Arial Black" panose="020B0A04020102020204" pitchFamily="34" charset="0"/>
              </a:rPr>
            </a:br>
            <a:r>
              <a:rPr lang="en-US" sz="3200" b="1" dirty="0" smtClean="0">
                <a:solidFill>
                  <a:schemeClr val="bg2">
                    <a:lumMod val="25000"/>
                  </a:schemeClr>
                </a:solidFill>
                <a:latin typeface="Arial Black" panose="020B0A04020102020204" pitchFamily="34" charset="0"/>
              </a:rPr>
              <a:t>Boundary </a:t>
            </a:r>
            <a:r>
              <a:rPr lang="en-US" sz="3200" b="1" dirty="0">
                <a:solidFill>
                  <a:schemeClr val="bg2">
                    <a:lumMod val="25000"/>
                  </a:schemeClr>
                </a:solidFill>
                <a:latin typeface="Arial Black" panose="020B0A04020102020204" pitchFamily="34" charset="0"/>
              </a:rPr>
              <a:t>Value Testing</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210616"/>
            <a:ext cx="11032708" cy="631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Identifikasi kelas-kelas yang </a:t>
            </a:r>
            <a:r>
              <a:rPr lang="id-ID" sz="2800" dirty="0" smtClean="0">
                <a:solidFill>
                  <a:schemeClr val="tx1"/>
                </a:solidFill>
              </a:rPr>
              <a:t>ekuivalen</a:t>
            </a:r>
            <a:r>
              <a:rPr lang="en-US" sz="2800" dirty="0" smtClean="0">
                <a:solidFill>
                  <a:schemeClr val="tx1"/>
                </a:solidFill>
              </a:rPr>
              <a:t> </a:t>
            </a:r>
            <a:r>
              <a:rPr lang="id-ID" sz="2800" dirty="0" smtClean="0">
                <a:solidFill>
                  <a:schemeClr val="tx1"/>
                </a:solidFill>
              </a:rPr>
              <a:t>(equivalence </a:t>
            </a:r>
            <a:r>
              <a:rPr lang="id-ID" sz="2800" dirty="0">
                <a:solidFill>
                  <a:schemeClr val="tx1"/>
                </a:solidFill>
              </a:rPr>
              <a:t>class)</a:t>
            </a:r>
          </a:p>
        </p:txBody>
      </p:sp>
      <p:sp>
        <p:nvSpPr>
          <p:cNvPr id="10" name="Rounded Rectangle 4"/>
          <p:cNvSpPr/>
          <p:nvPr/>
        </p:nvSpPr>
        <p:spPr>
          <a:xfrm>
            <a:off x="375732" y="1841679"/>
            <a:ext cx="11032708" cy="631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dirty="0" err="1">
                <a:solidFill>
                  <a:schemeClr val="tx1"/>
                </a:solidFill>
              </a:rPr>
              <a:t>Identifikasi</a:t>
            </a:r>
            <a:r>
              <a:rPr lang="en-US" sz="2800" dirty="0">
                <a:solidFill>
                  <a:schemeClr val="tx1"/>
                </a:solidFill>
              </a:rPr>
              <a:t> </a:t>
            </a:r>
            <a:r>
              <a:rPr lang="en-US" sz="2800" dirty="0" err="1">
                <a:solidFill>
                  <a:schemeClr val="tx1"/>
                </a:solidFill>
              </a:rPr>
              <a:t>batasan</a:t>
            </a:r>
            <a:r>
              <a:rPr lang="en-US" sz="2800" dirty="0">
                <a:solidFill>
                  <a:schemeClr val="tx1"/>
                </a:solidFill>
              </a:rPr>
              <a:t> </a:t>
            </a:r>
            <a:r>
              <a:rPr lang="en-US" sz="2800" dirty="0" err="1">
                <a:solidFill>
                  <a:schemeClr val="tx1"/>
                </a:solidFill>
              </a:rPr>
              <a:t>untuk</a:t>
            </a:r>
            <a:r>
              <a:rPr lang="en-US" sz="2800" dirty="0">
                <a:solidFill>
                  <a:schemeClr val="tx1"/>
                </a:solidFill>
              </a:rPr>
              <a:t> </a:t>
            </a:r>
            <a:r>
              <a:rPr lang="en-US" sz="2800" dirty="0" err="1">
                <a:solidFill>
                  <a:schemeClr val="tx1"/>
                </a:solidFill>
              </a:rPr>
              <a:t>tiap</a:t>
            </a:r>
            <a:r>
              <a:rPr lang="en-US" sz="2800" dirty="0">
                <a:solidFill>
                  <a:schemeClr val="tx1"/>
                </a:solidFill>
              </a:rPr>
              <a:t> </a:t>
            </a:r>
            <a:r>
              <a:rPr lang="en-US" sz="2800" dirty="0" smtClean="0">
                <a:solidFill>
                  <a:schemeClr val="tx1"/>
                </a:solidFill>
              </a:rPr>
              <a:t>equivalence class</a:t>
            </a:r>
            <a:r>
              <a:rPr lang="en-US" sz="2800" dirty="0">
                <a:solidFill>
                  <a:schemeClr val="tx1"/>
                </a:solidFill>
              </a:rPr>
              <a:t>.</a:t>
            </a:r>
            <a:endParaRPr lang="id-ID" sz="2800" dirty="0">
              <a:solidFill>
                <a:schemeClr val="tx1"/>
              </a:solidFill>
            </a:endParaRPr>
          </a:p>
        </p:txBody>
      </p:sp>
      <p:sp>
        <p:nvSpPr>
          <p:cNvPr id="14" name="Rounded Rectangle 4"/>
          <p:cNvSpPr/>
          <p:nvPr/>
        </p:nvSpPr>
        <p:spPr>
          <a:xfrm>
            <a:off x="375732" y="2730316"/>
            <a:ext cx="11032708" cy="12492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dirty="0" err="1">
                <a:solidFill>
                  <a:schemeClr val="tx1"/>
                </a:solidFill>
              </a:rPr>
              <a:t>Buat</a:t>
            </a:r>
            <a:r>
              <a:rPr lang="en-US" sz="2800" dirty="0">
                <a:solidFill>
                  <a:schemeClr val="tx1"/>
                </a:solidFill>
              </a:rPr>
              <a:t> test case </a:t>
            </a:r>
            <a:r>
              <a:rPr lang="en-US" sz="2800" dirty="0" err="1">
                <a:solidFill>
                  <a:schemeClr val="tx1"/>
                </a:solidFill>
              </a:rPr>
              <a:t>untuk</a:t>
            </a:r>
            <a:r>
              <a:rPr lang="en-US" sz="2800" dirty="0">
                <a:solidFill>
                  <a:schemeClr val="tx1"/>
                </a:solidFill>
              </a:rPr>
              <a:t> </a:t>
            </a:r>
            <a:r>
              <a:rPr lang="en-US" sz="2800" dirty="0" err="1">
                <a:solidFill>
                  <a:schemeClr val="tx1"/>
                </a:solidFill>
              </a:rPr>
              <a:t>tiap</a:t>
            </a:r>
            <a:r>
              <a:rPr lang="en-US" sz="2800" dirty="0">
                <a:solidFill>
                  <a:schemeClr val="tx1"/>
                </a:solidFill>
              </a:rPr>
              <a:t> </a:t>
            </a:r>
            <a:r>
              <a:rPr lang="en-US" sz="2800" dirty="0" err="1">
                <a:solidFill>
                  <a:schemeClr val="tx1"/>
                </a:solidFill>
              </a:rPr>
              <a:t>batasan</a:t>
            </a:r>
            <a:r>
              <a:rPr lang="en-US" sz="2800" dirty="0">
                <a:solidFill>
                  <a:schemeClr val="tx1"/>
                </a:solidFill>
              </a:rPr>
              <a:t> </a:t>
            </a:r>
            <a:r>
              <a:rPr lang="en-US" sz="2800" dirty="0" err="1">
                <a:solidFill>
                  <a:schemeClr val="tx1"/>
                </a:solidFill>
              </a:rPr>
              <a:t>suatu</a:t>
            </a:r>
            <a:r>
              <a:rPr lang="en-US" sz="2800" dirty="0">
                <a:solidFill>
                  <a:schemeClr val="tx1"/>
                </a:solidFill>
              </a:rPr>
              <a:t> </a:t>
            </a:r>
            <a:r>
              <a:rPr lang="en-US" sz="2800" dirty="0" err="1" smtClean="0">
                <a:solidFill>
                  <a:schemeClr val="tx1"/>
                </a:solidFill>
              </a:rPr>
              <a:t>nilai</a:t>
            </a:r>
            <a:r>
              <a:rPr lang="en-US" sz="2800" dirty="0" smtClean="0">
                <a:solidFill>
                  <a:schemeClr val="tx1"/>
                </a:solidFill>
              </a:rPr>
              <a:t> </a:t>
            </a:r>
            <a:r>
              <a:rPr lang="en-US" sz="2800" dirty="0" err="1" smtClean="0">
                <a:solidFill>
                  <a:schemeClr val="tx1"/>
                </a:solidFill>
              </a:rPr>
              <a:t>dengan</a:t>
            </a:r>
            <a:r>
              <a:rPr lang="en-US" sz="2800" dirty="0" smtClean="0">
                <a:solidFill>
                  <a:schemeClr val="tx1"/>
                </a:solidFill>
              </a:rPr>
              <a:t> </a:t>
            </a:r>
            <a:r>
              <a:rPr lang="en-US" sz="2800" dirty="0" err="1">
                <a:solidFill>
                  <a:schemeClr val="tx1"/>
                </a:solidFill>
              </a:rPr>
              <a:t>memilih</a:t>
            </a:r>
            <a:r>
              <a:rPr lang="en-US" sz="2800" dirty="0">
                <a:solidFill>
                  <a:schemeClr val="tx1"/>
                </a:solidFill>
              </a:rPr>
              <a:t> </a:t>
            </a:r>
            <a:r>
              <a:rPr lang="en-US" sz="2800" dirty="0" err="1">
                <a:solidFill>
                  <a:schemeClr val="tx1"/>
                </a:solidFill>
              </a:rPr>
              <a:t>titik</a:t>
            </a:r>
            <a:r>
              <a:rPr lang="en-US" sz="2800" dirty="0">
                <a:solidFill>
                  <a:schemeClr val="tx1"/>
                </a:solidFill>
              </a:rPr>
              <a:t> </a:t>
            </a:r>
            <a:r>
              <a:rPr lang="en-US" sz="2800" dirty="0" err="1">
                <a:solidFill>
                  <a:schemeClr val="tx1"/>
                </a:solidFill>
              </a:rPr>
              <a:t>pada</a:t>
            </a:r>
            <a:r>
              <a:rPr lang="en-US" sz="2800" dirty="0">
                <a:solidFill>
                  <a:schemeClr val="tx1"/>
                </a:solidFill>
              </a:rPr>
              <a:t> </a:t>
            </a:r>
            <a:r>
              <a:rPr lang="en-US" sz="2800" dirty="0" err="1">
                <a:solidFill>
                  <a:schemeClr val="tx1"/>
                </a:solidFill>
              </a:rPr>
              <a:t>batasan</a:t>
            </a:r>
            <a:r>
              <a:rPr lang="en-US" sz="2800" dirty="0">
                <a:solidFill>
                  <a:schemeClr val="tx1"/>
                </a:solidFill>
              </a:rPr>
              <a:t>, </a:t>
            </a:r>
            <a:r>
              <a:rPr lang="en-US" sz="2800" dirty="0" err="1">
                <a:solidFill>
                  <a:schemeClr val="tx1"/>
                </a:solidFill>
              </a:rPr>
              <a:t>satu</a:t>
            </a:r>
            <a:r>
              <a:rPr lang="en-US" sz="2800" dirty="0">
                <a:solidFill>
                  <a:schemeClr val="tx1"/>
                </a:solidFill>
              </a:rPr>
              <a:t> </a:t>
            </a:r>
            <a:r>
              <a:rPr lang="en-US" sz="2800" dirty="0" err="1" smtClean="0">
                <a:solidFill>
                  <a:schemeClr val="tx1"/>
                </a:solidFill>
              </a:rPr>
              <a:t>titik</a:t>
            </a:r>
            <a:r>
              <a:rPr lang="en-US" sz="2800" dirty="0" smtClean="0">
                <a:solidFill>
                  <a:schemeClr val="tx1"/>
                </a:solidFill>
              </a:rPr>
              <a:t> </a:t>
            </a:r>
            <a:r>
              <a:rPr lang="en-US" sz="2800" dirty="0" err="1" smtClean="0">
                <a:solidFill>
                  <a:schemeClr val="tx1"/>
                </a:solidFill>
              </a:rPr>
              <a:t>pada</a:t>
            </a:r>
            <a:r>
              <a:rPr lang="en-US" sz="2800" dirty="0" smtClean="0">
                <a:solidFill>
                  <a:schemeClr val="tx1"/>
                </a:solidFill>
              </a:rPr>
              <a:t> </a:t>
            </a:r>
            <a:r>
              <a:rPr lang="en-US" sz="2800" dirty="0" err="1">
                <a:solidFill>
                  <a:schemeClr val="tx1"/>
                </a:solidFill>
              </a:rPr>
              <a:t>nilai</a:t>
            </a:r>
            <a:r>
              <a:rPr lang="en-US" sz="2800" dirty="0">
                <a:solidFill>
                  <a:schemeClr val="tx1"/>
                </a:solidFill>
              </a:rPr>
              <a:t> </a:t>
            </a:r>
            <a:r>
              <a:rPr lang="en-US" sz="2800" dirty="0" err="1">
                <a:solidFill>
                  <a:schemeClr val="tx1"/>
                </a:solidFill>
              </a:rPr>
              <a:t>bawah</a:t>
            </a:r>
            <a:r>
              <a:rPr lang="en-US" sz="2800" dirty="0">
                <a:solidFill>
                  <a:schemeClr val="tx1"/>
                </a:solidFill>
              </a:rPr>
              <a:t> </a:t>
            </a:r>
            <a:r>
              <a:rPr lang="en-US" sz="2800" dirty="0" err="1">
                <a:solidFill>
                  <a:schemeClr val="tx1"/>
                </a:solidFill>
              </a:rPr>
              <a:t>batasan</a:t>
            </a:r>
            <a:r>
              <a:rPr lang="en-US" sz="2800" dirty="0">
                <a:solidFill>
                  <a:schemeClr val="tx1"/>
                </a:solidFill>
              </a:rPr>
              <a:t> </a:t>
            </a:r>
            <a:r>
              <a:rPr lang="en-US" sz="2800" dirty="0" err="1">
                <a:solidFill>
                  <a:schemeClr val="tx1"/>
                </a:solidFill>
              </a:rPr>
              <a:t>dan</a:t>
            </a:r>
            <a:r>
              <a:rPr lang="en-US" sz="2800" dirty="0">
                <a:solidFill>
                  <a:schemeClr val="tx1"/>
                </a:solidFill>
              </a:rPr>
              <a:t> </a:t>
            </a:r>
            <a:r>
              <a:rPr lang="en-US" sz="2800" dirty="0" err="1">
                <a:solidFill>
                  <a:schemeClr val="tx1"/>
                </a:solidFill>
              </a:rPr>
              <a:t>satu</a:t>
            </a:r>
            <a:r>
              <a:rPr lang="en-US" sz="2800" dirty="0">
                <a:solidFill>
                  <a:schemeClr val="tx1"/>
                </a:solidFill>
              </a:rPr>
              <a:t> </a:t>
            </a:r>
            <a:r>
              <a:rPr lang="en-US" sz="2800" dirty="0" err="1">
                <a:solidFill>
                  <a:schemeClr val="tx1"/>
                </a:solidFill>
              </a:rPr>
              <a:t>titik</a:t>
            </a:r>
            <a:r>
              <a:rPr lang="en-US" sz="2800" dirty="0">
                <a:solidFill>
                  <a:schemeClr val="tx1"/>
                </a:solidFill>
              </a:rPr>
              <a:t> </a:t>
            </a:r>
            <a:r>
              <a:rPr lang="en-US" sz="2800" dirty="0" err="1" smtClean="0">
                <a:solidFill>
                  <a:schemeClr val="tx1"/>
                </a:solidFill>
              </a:rPr>
              <a:t>pada</a:t>
            </a:r>
            <a:r>
              <a:rPr lang="en-US" sz="2800" dirty="0" smtClean="0">
                <a:solidFill>
                  <a:schemeClr val="tx1"/>
                </a:solidFill>
              </a:rPr>
              <a:t> </a:t>
            </a:r>
            <a:r>
              <a:rPr lang="en-US" sz="2800" dirty="0" err="1" smtClean="0">
                <a:solidFill>
                  <a:schemeClr val="tx1"/>
                </a:solidFill>
              </a:rPr>
              <a:t>nilai</a:t>
            </a:r>
            <a:r>
              <a:rPr lang="en-US" sz="2800" dirty="0" smtClean="0">
                <a:solidFill>
                  <a:schemeClr val="tx1"/>
                </a:solidFill>
              </a:rPr>
              <a:t> </a:t>
            </a:r>
            <a:r>
              <a:rPr lang="en-US" sz="2800" dirty="0" err="1">
                <a:solidFill>
                  <a:schemeClr val="tx1"/>
                </a:solidFill>
              </a:rPr>
              <a:t>atas</a:t>
            </a:r>
            <a:r>
              <a:rPr lang="en-US" sz="2800" dirty="0">
                <a:solidFill>
                  <a:schemeClr val="tx1"/>
                </a:solidFill>
              </a:rPr>
              <a:t> </a:t>
            </a:r>
            <a:r>
              <a:rPr lang="en-US" sz="2800" dirty="0" err="1">
                <a:solidFill>
                  <a:schemeClr val="tx1"/>
                </a:solidFill>
              </a:rPr>
              <a:t>batasan</a:t>
            </a:r>
            <a:r>
              <a:rPr lang="en-US" sz="2800" dirty="0">
                <a:solidFill>
                  <a:schemeClr val="tx1"/>
                </a:solidFill>
              </a:rPr>
              <a:t>.</a:t>
            </a:r>
            <a:endParaRPr lang="id-ID" sz="2800" dirty="0">
              <a:solidFill>
                <a:schemeClr val="tx1"/>
              </a:solidFill>
            </a:endParaRPr>
          </a:p>
        </p:txBody>
      </p:sp>
    </p:spTree>
    <p:extLst>
      <p:ext uri="{BB962C8B-B14F-4D97-AF65-F5344CB8AC3E}">
        <p14:creationId xmlns:p14="http://schemas.microsoft.com/office/powerpoint/2010/main" val="1075353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01520"/>
          </a:xfrm>
        </p:spPr>
        <p:txBody>
          <a:bodyPr>
            <a:normAutofit fontScale="90000"/>
          </a:bodyPr>
          <a:lstStyle/>
          <a:p>
            <a:pPr algn="ctr"/>
            <a:r>
              <a:rPr lang="en-US" sz="3200" b="1" dirty="0">
                <a:solidFill>
                  <a:schemeClr val="bg2">
                    <a:lumMod val="25000"/>
                  </a:schemeClr>
                </a:solidFill>
                <a:latin typeface="Arial Black" panose="020B0A04020102020204" pitchFamily="34" charset="0"/>
              </a:rPr>
              <a:t>Boundary values for a continuous</a:t>
            </a:r>
            <a:br>
              <a:rPr lang="en-US" sz="3200" b="1" dirty="0">
                <a:solidFill>
                  <a:schemeClr val="bg2">
                    <a:lumMod val="25000"/>
                  </a:schemeClr>
                </a:solidFill>
                <a:latin typeface="Arial Black" panose="020B0A04020102020204" pitchFamily="34" charset="0"/>
              </a:rPr>
            </a:br>
            <a:r>
              <a:rPr lang="en-US" sz="3200" b="1" dirty="0">
                <a:solidFill>
                  <a:schemeClr val="bg2">
                    <a:lumMod val="25000"/>
                  </a:schemeClr>
                </a:solidFill>
                <a:latin typeface="Arial Black" panose="020B0A04020102020204" pitchFamily="34" charset="0"/>
              </a:rPr>
              <a:t>range of inputs</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210616"/>
            <a:ext cx="11032708" cy="785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fi-FI" sz="2800" dirty="0">
                <a:solidFill>
                  <a:schemeClr val="tx1"/>
                </a:solidFill>
              </a:rPr>
              <a:t>Contoh untuk nilai pendapatan/ salary</a:t>
            </a:r>
            <a:endParaRPr lang="id-ID" sz="2800" dirty="0">
              <a:solidFill>
                <a:schemeClr val="tx1"/>
              </a:solidFill>
            </a:endParaRPr>
          </a:p>
        </p:txBody>
      </p:sp>
      <p:pic>
        <p:nvPicPr>
          <p:cNvPr id="4" name="Picture 3"/>
          <p:cNvPicPr>
            <a:picLocks noChangeAspect="1"/>
          </p:cNvPicPr>
          <p:nvPr/>
        </p:nvPicPr>
        <p:blipFill>
          <a:blip r:embed="rId2"/>
          <a:stretch>
            <a:fillRect/>
          </a:stretch>
        </p:blipFill>
        <p:spPr>
          <a:xfrm>
            <a:off x="1727838" y="2086377"/>
            <a:ext cx="8328496" cy="4533364"/>
          </a:xfrm>
          <a:prstGeom prst="rect">
            <a:avLst/>
          </a:prstGeom>
        </p:spPr>
      </p:pic>
    </p:spTree>
    <p:extLst>
      <p:ext uri="{BB962C8B-B14F-4D97-AF65-F5344CB8AC3E}">
        <p14:creationId xmlns:p14="http://schemas.microsoft.com/office/powerpoint/2010/main" val="55437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01520"/>
          </a:xfrm>
        </p:spPr>
        <p:txBody>
          <a:bodyPr>
            <a:normAutofit fontScale="90000"/>
          </a:bodyPr>
          <a:lstStyle/>
          <a:p>
            <a:pPr algn="ctr"/>
            <a:r>
              <a:rPr lang="en-US" sz="3200" b="1" dirty="0">
                <a:solidFill>
                  <a:schemeClr val="bg2">
                    <a:lumMod val="25000"/>
                  </a:schemeClr>
                </a:solidFill>
                <a:latin typeface="Arial Black" panose="020B0A04020102020204" pitchFamily="34" charset="0"/>
              </a:rPr>
              <a:t>Boundary values for a discrete range</a:t>
            </a:r>
            <a:br>
              <a:rPr lang="en-US" sz="3200" b="1" dirty="0">
                <a:solidFill>
                  <a:schemeClr val="bg2">
                    <a:lumMod val="25000"/>
                  </a:schemeClr>
                </a:solidFill>
                <a:latin typeface="Arial Black" panose="020B0A04020102020204" pitchFamily="34" charset="0"/>
              </a:rPr>
            </a:br>
            <a:r>
              <a:rPr lang="en-US" sz="3200" b="1" dirty="0">
                <a:solidFill>
                  <a:schemeClr val="bg2">
                    <a:lumMod val="25000"/>
                  </a:schemeClr>
                </a:solidFill>
                <a:latin typeface="Arial Black" panose="020B0A04020102020204" pitchFamily="34" charset="0"/>
              </a:rPr>
              <a:t>of inputs.</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210616"/>
            <a:ext cx="11032708" cy="785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fi-FI" sz="2800" dirty="0">
                <a:solidFill>
                  <a:schemeClr val="tx1"/>
                </a:solidFill>
              </a:rPr>
              <a:t>Contoh nilai untuk jumlah tempat </a:t>
            </a:r>
            <a:r>
              <a:rPr lang="fi-FI" sz="2800" dirty="0" smtClean="0">
                <a:solidFill>
                  <a:schemeClr val="tx1"/>
                </a:solidFill>
              </a:rPr>
              <a:t>tinggal (dwellings</a:t>
            </a:r>
            <a:r>
              <a:rPr lang="fi-FI" sz="2800" dirty="0">
                <a:solidFill>
                  <a:schemeClr val="tx1"/>
                </a:solidFill>
              </a:rPr>
              <a:t>) yang dimiliki oleh seseorang:</a:t>
            </a:r>
            <a:endParaRPr lang="id-ID" sz="2800" dirty="0">
              <a:solidFill>
                <a:schemeClr val="tx1"/>
              </a:solidFill>
            </a:endParaRPr>
          </a:p>
        </p:txBody>
      </p:sp>
      <p:pic>
        <p:nvPicPr>
          <p:cNvPr id="3" name="Picture 2"/>
          <p:cNvPicPr>
            <a:picLocks noChangeAspect="1"/>
          </p:cNvPicPr>
          <p:nvPr/>
        </p:nvPicPr>
        <p:blipFill>
          <a:blip r:embed="rId2"/>
          <a:stretch>
            <a:fillRect/>
          </a:stretch>
        </p:blipFill>
        <p:spPr>
          <a:xfrm>
            <a:off x="1683168" y="2369713"/>
            <a:ext cx="8739799" cy="4250027"/>
          </a:xfrm>
          <a:prstGeom prst="rect">
            <a:avLst/>
          </a:prstGeom>
        </p:spPr>
      </p:pic>
    </p:spTree>
    <p:extLst>
      <p:ext uri="{BB962C8B-B14F-4D97-AF65-F5344CB8AC3E}">
        <p14:creationId xmlns:p14="http://schemas.microsoft.com/office/powerpoint/2010/main" val="3982660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01520"/>
          </a:xfrm>
        </p:spPr>
        <p:txBody>
          <a:bodyPr>
            <a:normAutofit/>
          </a:bodyPr>
          <a:lstStyle/>
          <a:p>
            <a:pPr algn="ctr"/>
            <a:r>
              <a:rPr lang="en-US" sz="3200" b="1" dirty="0" err="1">
                <a:solidFill>
                  <a:schemeClr val="bg2">
                    <a:lumMod val="25000"/>
                  </a:schemeClr>
                </a:solidFill>
                <a:latin typeface="Arial Black" panose="020B0A04020102020204" pitchFamily="34" charset="0"/>
              </a:rPr>
              <a:t>Contoh</a:t>
            </a:r>
            <a:r>
              <a:rPr lang="en-US" sz="3200" b="1" dirty="0">
                <a:solidFill>
                  <a:schemeClr val="bg2">
                    <a:lumMod val="25000"/>
                  </a:schemeClr>
                </a:solidFill>
                <a:latin typeface="Arial Black" panose="020B0A04020102020204" pitchFamily="34" charset="0"/>
              </a:rPr>
              <a:t> </a:t>
            </a:r>
            <a:r>
              <a:rPr lang="en-US" sz="3200" b="1" dirty="0" err="1">
                <a:solidFill>
                  <a:schemeClr val="bg2">
                    <a:lumMod val="25000"/>
                  </a:schemeClr>
                </a:solidFill>
                <a:latin typeface="Arial Black" panose="020B0A04020102020204" pitchFamily="34" charset="0"/>
              </a:rPr>
              <a:t>Kombinasi</a:t>
            </a:r>
            <a:r>
              <a:rPr lang="en-US" sz="3200" b="1" dirty="0">
                <a:solidFill>
                  <a:schemeClr val="bg2">
                    <a:lumMod val="25000"/>
                  </a:schemeClr>
                </a:solidFill>
                <a:latin typeface="Arial Black" panose="020B0A04020102020204" pitchFamily="34" charset="0"/>
              </a:rPr>
              <a:t> </a:t>
            </a:r>
            <a:r>
              <a:rPr lang="en-US" sz="3200" b="1" dirty="0" err="1">
                <a:solidFill>
                  <a:schemeClr val="bg2">
                    <a:lumMod val="25000"/>
                  </a:schemeClr>
                </a:solidFill>
                <a:latin typeface="Arial Black" panose="020B0A04020102020204" pitchFamily="34" charset="0"/>
              </a:rPr>
              <a:t>Pengujian</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210616"/>
            <a:ext cx="11032708" cy="785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fi-FI" sz="2800" dirty="0">
                <a:solidFill>
                  <a:schemeClr val="tx1"/>
                </a:solidFill>
              </a:rPr>
              <a:t>Sangat penting untuk menginputkan </a:t>
            </a:r>
            <a:r>
              <a:rPr lang="fi-FI" sz="2800" dirty="0" smtClean="0">
                <a:solidFill>
                  <a:schemeClr val="tx1"/>
                </a:solidFill>
              </a:rPr>
              <a:t>nilai kombinasi </a:t>
            </a:r>
            <a:r>
              <a:rPr lang="fi-FI" sz="2800" dirty="0">
                <a:solidFill>
                  <a:schemeClr val="tx1"/>
                </a:solidFill>
              </a:rPr>
              <a:t>secara besamaan, misalkan:</a:t>
            </a:r>
            <a:endParaRPr lang="id-ID" sz="2800" dirty="0">
              <a:solidFill>
                <a:schemeClr val="tx1"/>
              </a:solidFill>
            </a:endParaRPr>
          </a:p>
        </p:txBody>
      </p:sp>
      <p:pic>
        <p:nvPicPr>
          <p:cNvPr id="4" name="Picture 3"/>
          <p:cNvPicPr>
            <a:picLocks noChangeAspect="1"/>
          </p:cNvPicPr>
          <p:nvPr/>
        </p:nvPicPr>
        <p:blipFill>
          <a:blip r:embed="rId2"/>
          <a:stretch>
            <a:fillRect/>
          </a:stretch>
        </p:blipFill>
        <p:spPr>
          <a:xfrm>
            <a:off x="81478" y="2112135"/>
            <a:ext cx="12110522" cy="4597758"/>
          </a:xfrm>
          <a:prstGeom prst="rect">
            <a:avLst/>
          </a:prstGeom>
        </p:spPr>
      </p:pic>
    </p:spTree>
    <p:extLst>
      <p:ext uri="{BB962C8B-B14F-4D97-AF65-F5344CB8AC3E}">
        <p14:creationId xmlns:p14="http://schemas.microsoft.com/office/powerpoint/2010/main" val="1585760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Metode</a:t>
            </a:r>
            <a:r>
              <a:rPr lang="en-US" sz="3200" b="1" dirty="0" smtClean="0">
                <a:solidFill>
                  <a:schemeClr val="bg2">
                    <a:lumMod val="25000"/>
                  </a:schemeClr>
                </a:solidFill>
                <a:latin typeface="Arial Black" panose="020B0A04020102020204" pitchFamily="34" charset="0"/>
              </a:rPr>
              <a:t> Testing</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pSp>
        <p:nvGrpSpPr>
          <p:cNvPr id="24" name="Group 23"/>
          <p:cNvGrpSpPr/>
          <p:nvPr/>
        </p:nvGrpSpPr>
        <p:grpSpPr>
          <a:xfrm>
            <a:off x="772732" y="983580"/>
            <a:ext cx="9762186" cy="737657"/>
            <a:chOff x="0" y="73908"/>
            <a:chExt cx="8128000" cy="1559025"/>
          </a:xfrm>
        </p:grpSpPr>
        <p:sp>
          <p:nvSpPr>
            <p:cNvPr id="25" name="Rounded Rectangle 24"/>
            <p:cNvSpPr/>
            <p:nvPr/>
          </p:nvSpPr>
          <p:spPr>
            <a:xfrm>
              <a:off x="0" y="73908"/>
              <a:ext cx="8128000" cy="1559025"/>
            </a:xfrm>
            <a:prstGeom prst="roundRect">
              <a:avLst/>
            </a:prstGeom>
          </p:spPr>
          <p:style>
            <a:lnRef idx="2">
              <a:schemeClr val="accent1"/>
            </a:lnRef>
            <a:fillRef idx="1">
              <a:schemeClr val="lt1"/>
            </a:fillRef>
            <a:effectRef idx="0">
              <a:schemeClr val="accent1"/>
            </a:effectRef>
            <a:fontRef idx="minor">
              <a:schemeClr val="dk1"/>
            </a:fontRef>
          </p:style>
        </p:sp>
        <p:sp>
          <p:nvSpPr>
            <p:cNvPr id="26" name="Rounded Rectangle 4"/>
            <p:cNvSpPr/>
            <p:nvPr/>
          </p:nvSpPr>
          <p:spPr>
            <a:xfrm>
              <a:off x="76105" y="150013"/>
              <a:ext cx="7975790" cy="14068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ctr" defTabSz="2889250">
                <a:lnSpc>
                  <a:spcPct val="90000"/>
                </a:lnSpc>
                <a:spcBef>
                  <a:spcPct val="0"/>
                </a:spcBef>
                <a:spcAft>
                  <a:spcPct val="35000"/>
                </a:spcAft>
              </a:pPr>
              <a:r>
                <a:rPr lang="en-US" sz="3600" b="1" dirty="0">
                  <a:solidFill>
                    <a:schemeClr val="tx1"/>
                  </a:solidFill>
                </a:rPr>
                <a:t>Black </a:t>
              </a:r>
              <a:r>
                <a:rPr lang="en-US" sz="3600" b="1" dirty="0" smtClean="0">
                  <a:solidFill>
                    <a:schemeClr val="tx1"/>
                  </a:solidFill>
                </a:rPr>
                <a:t>Box Vs White Box</a:t>
              </a:r>
              <a:endParaRPr lang="en-US" sz="3600" b="1" kern="1200" dirty="0">
                <a:solidFill>
                  <a:schemeClr val="tx1"/>
                </a:solidFill>
              </a:endParaRPr>
            </a:p>
          </p:txBody>
        </p:sp>
      </p:grpSp>
      <p:pic>
        <p:nvPicPr>
          <p:cNvPr id="3" name="Picture 2"/>
          <p:cNvPicPr>
            <a:picLocks noChangeAspect="1"/>
          </p:cNvPicPr>
          <p:nvPr/>
        </p:nvPicPr>
        <p:blipFill>
          <a:blip r:embed="rId2"/>
          <a:stretch>
            <a:fillRect/>
          </a:stretch>
        </p:blipFill>
        <p:spPr>
          <a:xfrm>
            <a:off x="1182994" y="1983600"/>
            <a:ext cx="8761022" cy="4398588"/>
          </a:xfrm>
          <a:prstGeom prst="rect">
            <a:avLst/>
          </a:prstGeom>
        </p:spPr>
      </p:pic>
    </p:spTree>
    <p:extLst>
      <p:ext uri="{BB962C8B-B14F-4D97-AF65-F5344CB8AC3E}">
        <p14:creationId xmlns:p14="http://schemas.microsoft.com/office/powerpoint/2010/main" val="2085674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851458"/>
          </a:xfrm>
        </p:spPr>
        <p:txBody>
          <a:bodyPr>
            <a:normAutofit/>
          </a:bodyPr>
          <a:lstStyle/>
          <a:p>
            <a:pPr algn="ctr"/>
            <a:r>
              <a:rPr lang="en-US" sz="3200" b="1" dirty="0" err="1" smtClean="0">
                <a:solidFill>
                  <a:schemeClr val="bg2">
                    <a:lumMod val="25000"/>
                  </a:schemeClr>
                </a:solidFill>
                <a:latin typeface="Arial Black" panose="020B0A04020102020204" pitchFamily="34" charset="0"/>
              </a:rPr>
              <a:t>Contoh</a:t>
            </a:r>
            <a:r>
              <a:rPr lang="en-US" sz="3200" b="1" dirty="0" smtClean="0">
                <a:solidFill>
                  <a:schemeClr val="bg2">
                    <a:lumMod val="25000"/>
                  </a:schemeClr>
                </a:solidFill>
                <a:latin typeface="Arial Black" panose="020B0A04020102020204" pitchFamily="34" charset="0"/>
              </a:rPr>
              <a:t> EPA DAN BVA</a:t>
            </a:r>
            <a:endParaRPr lang="en-US" sz="3200" b="1" dirty="0">
              <a:solidFill>
                <a:schemeClr val="bg2">
                  <a:lumMod val="25000"/>
                </a:schemeClr>
              </a:solidFill>
              <a:latin typeface="Arial Black" panose="020B0A04020102020204" pitchFamily="34" charset="0"/>
            </a:endParaRPr>
          </a:p>
        </p:txBody>
      </p:sp>
      <p:sp>
        <p:nvSpPr>
          <p:cNvPr id="3" name="Text Placeholder 2"/>
          <p:cNvSpPr>
            <a:spLocks noGrp="1"/>
          </p:cNvSpPr>
          <p:nvPr>
            <p:ph type="body" idx="1"/>
          </p:nvPr>
        </p:nvSpPr>
        <p:spPr>
          <a:xfrm>
            <a:off x="373488" y="3315841"/>
            <a:ext cx="5157787" cy="534003"/>
          </a:xfrm>
        </p:spPr>
        <p:txBody>
          <a:bodyPr/>
          <a:lstStyle/>
          <a:p>
            <a:r>
              <a:rPr lang="en-US" dirty="0" err="1" smtClean="0"/>
              <a:t>Equavalence</a:t>
            </a:r>
            <a:r>
              <a:rPr lang="en-US" dirty="0" smtClean="0"/>
              <a:t> Partitioning Analysis</a:t>
            </a:r>
            <a:endParaRPr lang="en-US" dirty="0"/>
          </a:p>
        </p:txBody>
      </p:sp>
      <p:sp>
        <p:nvSpPr>
          <p:cNvPr id="6" name="Text Placeholder 5"/>
          <p:cNvSpPr>
            <a:spLocks noGrp="1"/>
          </p:cNvSpPr>
          <p:nvPr>
            <p:ph type="body" sz="quarter" idx="3"/>
          </p:nvPr>
        </p:nvSpPr>
        <p:spPr>
          <a:xfrm>
            <a:off x="6382695" y="3360445"/>
            <a:ext cx="5183188" cy="534003"/>
          </a:xfrm>
        </p:spPr>
        <p:txBody>
          <a:bodyPr/>
          <a:lstStyle/>
          <a:p>
            <a:r>
              <a:rPr lang="en-US" dirty="0" smtClean="0"/>
              <a:t>Boundary Value Analysis</a:t>
            </a:r>
            <a:endParaRPr lang="en-US" dirty="0"/>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2" name="TextBox 11"/>
          <p:cNvSpPr txBox="1"/>
          <p:nvPr/>
        </p:nvSpPr>
        <p:spPr>
          <a:xfrm>
            <a:off x="839788" y="1038237"/>
            <a:ext cx="6891630" cy="707886"/>
          </a:xfrm>
          <a:prstGeom prst="rect">
            <a:avLst/>
          </a:prstGeom>
          <a:noFill/>
        </p:spPr>
        <p:txBody>
          <a:bodyPr wrap="none" rtlCol="0">
            <a:spAutoFit/>
          </a:bodyPr>
          <a:lstStyle/>
          <a:p>
            <a:pPr algn="just"/>
            <a:r>
              <a:rPr lang="en-US" sz="2000" b="1" dirty="0" smtClean="0">
                <a:latin typeface="Arial" panose="020B0604020202020204" pitchFamily="34" charset="0"/>
                <a:cs typeface="Arial" panose="020B0604020202020204" pitchFamily="34" charset="0"/>
              </a:rPr>
              <a:t>Example 1:</a:t>
            </a:r>
          </a:p>
          <a:p>
            <a:pPr algn="just"/>
            <a:r>
              <a:rPr lang="en-US" sz="2000" dirty="0" err="1" smtClean="0">
                <a:latin typeface="Arial" panose="020B0604020202020204" pitchFamily="34" charset="0"/>
                <a:cs typeface="Arial" panose="020B0604020202020204" pitchFamily="34" charset="0"/>
              </a:rPr>
              <a:t>Sebuah</a:t>
            </a:r>
            <a:r>
              <a:rPr lang="en-US" sz="2000" dirty="0" smtClean="0">
                <a:latin typeface="Arial" panose="020B0604020202020204" pitchFamily="34" charset="0"/>
                <a:cs typeface="Arial" panose="020B0604020202020204" pitchFamily="34" charset="0"/>
              </a:rPr>
              <a:t> form </a:t>
            </a:r>
            <a:r>
              <a:rPr lang="en-US" sz="2000" dirty="0" err="1" smtClean="0">
                <a:latin typeface="Arial" panose="020B0604020202020204" pitchFamily="34" charset="0"/>
                <a:cs typeface="Arial" panose="020B0604020202020204" pitchFamily="34" charset="0"/>
              </a:rPr>
              <a:t>umur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hanya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menerima</a:t>
            </a:r>
            <a:r>
              <a:rPr lang="en-US" sz="2000" dirty="0" smtClean="0">
                <a:latin typeface="Arial" panose="020B0604020202020204" pitchFamily="34" charset="0"/>
                <a:cs typeface="Arial" panose="020B0604020202020204" pitchFamily="34" charset="0"/>
              </a:rPr>
              <a:t> input </a:t>
            </a:r>
            <a:r>
              <a:rPr lang="en-US" sz="2000" dirty="0" err="1" smtClean="0">
                <a:latin typeface="Arial" panose="020B0604020202020204" pitchFamily="34" charset="0"/>
                <a:cs typeface="Arial" panose="020B0604020202020204" pitchFamily="34" charset="0"/>
              </a:rPr>
              <a:t>angkanya</a:t>
            </a:r>
            <a:r>
              <a:rPr lang="en-US" sz="2000" dirty="0" smtClean="0">
                <a:latin typeface="Arial" panose="020B0604020202020204" pitchFamily="34" charset="0"/>
                <a:cs typeface="Arial" panose="020B0604020202020204" pitchFamily="34" charset="0"/>
              </a:rPr>
              <a:t> 18-56.</a:t>
            </a:r>
            <a:endParaRPr lang="en-US" sz="2000"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2"/>
          <a:stretch>
            <a:fillRect/>
          </a:stretch>
        </p:blipFill>
        <p:spPr>
          <a:xfrm>
            <a:off x="992888" y="1674017"/>
            <a:ext cx="5389807" cy="855525"/>
          </a:xfrm>
          <a:prstGeom prst="rect">
            <a:avLst/>
          </a:prstGeom>
        </p:spPr>
      </p:pic>
      <p:sp>
        <p:nvSpPr>
          <p:cNvPr id="15" name="TextBox 14"/>
          <p:cNvSpPr txBox="1"/>
          <p:nvPr/>
        </p:nvSpPr>
        <p:spPr>
          <a:xfrm>
            <a:off x="839788" y="2318348"/>
            <a:ext cx="5651164" cy="923330"/>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Ujilah</a:t>
            </a:r>
            <a:r>
              <a:rPr lang="en-US" dirty="0" smtClean="0">
                <a:latin typeface="Arial" panose="020B0604020202020204" pitchFamily="34" charset="0"/>
                <a:cs typeface="Arial" panose="020B0604020202020204" pitchFamily="34" charset="0"/>
              </a:rPr>
              <a:t> form </a:t>
            </a:r>
            <a:r>
              <a:rPr lang="en-US" dirty="0" err="1" smtClean="0">
                <a:latin typeface="Arial" panose="020B0604020202020204" pitchFamily="34" charset="0"/>
                <a:cs typeface="Arial" panose="020B0604020202020204" pitchFamily="34" charset="0"/>
              </a:rPr>
              <a:t>tersebut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menggunakan</a:t>
            </a:r>
            <a:r>
              <a:rPr lang="en-US"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a. </a:t>
            </a:r>
            <a:r>
              <a:rPr lang="en-US" b="1" dirty="0" smtClean="0">
                <a:solidFill>
                  <a:srgbClr val="7030A0"/>
                </a:solidFill>
                <a:latin typeface="Arial" panose="020B0604020202020204" pitchFamily="34" charset="0"/>
                <a:cs typeface="Arial" panose="020B0604020202020204" pitchFamily="34" charset="0"/>
              </a:rPr>
              <a:t>Equivalence Partitioning Analysis</a:t>
            </a:r>
          </a:p>
          <a:p>
            <a:r>
              <a:rPr lang="en-US" dirty="0" smtClean="0">
                <a:latin typeface="Arial" panose="020B0604020202020204" pitchFamily="34" charset="0"/>
                <a:cs typeface="Arial" panose="020B0604020202020204" pitchFamily="34" charset="0"/>
              </a:rPr>
              <a:t>b. </a:t>
            </a:r>
            <a:r>
              <a:rPr lang="en-US" b="1" dirty="0" smtClean="0">
                <a:solidFill>
                  <a:srgbClr val="7030A0"/>
                </a:solidFill>
                <a:latin typeface="Arial" panose="020B0604020202020204" pitchFamily="34" charset="0"/>
                <a:cs typeface="Arial" panose="020B0604020202020204" pitchFamily="34" charset="0"/>
              </a:rPr>
              <a:t>Boundary Value Analysis</a:t>
            </a:r>
            <a:endParaRPr lang="en-US" b="1" dirty="0">
              <a:solidFill>
                <a:srgbClr val="7030A0"/>
              </a:solidFill>
              <a:latin typeface="Arial" panose="020B0604020202020204" pitchFamily="34" charset="0"/>
              <a:cs typeface="Arial" panose="020B0604020202020204" pitchFamily="34" charset="0"/>
            </a:endParaRPr>
          </a:p>
        </p:txBody>
      </p:sp>
      <p:graphicFrame>
        <p:nvGraphicFramePr>
          <p:cNvPr id="26" name="Content Placeholder 13"/>
          <p:cNvGraphicFramePr>
            <a:graphicFrameLocks noGrp="1"/>
          </p:cNvGraphicFramePr>
          <p:nvPr>
            <p:ph sz="half" idx="2"/>
            <p:extLst>
              <p:ext uri="{D42A27DB-BD31-4B8C-83A1-F6EECF244321}">
                <p14:modId xmlns:p14="http://schemas.microsoft.com/office/powerpoint/2010/main" val="880321206"/>
              </p:ext>
            </p:extLst>
          </p:nvPr>
        </p:nvGraphicFramePr>
        <p:xfrm>
          <a:off x="373488" y="3968611"/>
          <a:ext cx="5624511" cy="741680"/>
        </p:xfrm>
        <a:graphic>
          <a:graphicData uri="http://schemas.openxmlformats.org/drawingml/2006/table">
            <a:tbl>
              <a:tblPr firstRow="1" bandRow="1">
                <a:tableStyleId>{BC89EF96-8CEA-46FF-86C4-4CE0E7609802}</a:tableStyleId>
              </a:tblPr>
              <a:tblGrid>
                <a:gridCol w="1874837"/>
                <a:gridCol w="1874837"/>
                <a:gridCol w="1874837"/>
              </a:tblGrid>
              <a:tr h="370840">
                <a:tc>
                  <a:txBody>
                    <a:bodyPr/>
                    <a:lstStyle/>
                    <a:p>
                      <a:pPr algn="ctr"/>
                      <a:r>
                        <a:rPr lang="en-US" dirty="0" smtClean="0"/>
                        <a:t>Invalid</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valid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Invalid</a:t>
                      </a:r>
                    </a:p>
                  </a:txBody>
                  <a:tcPr/>
                </a:tc>
              </a:tr>
              <a:tr h="370840">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r>
            </a:tbl>
          </a:graphicData>
        </a:graphic>
      </p:graphicFrame>
      <p:graphicFrame>
        <p:nvGraphicFramePr>
          <p:cNvPr id="27" name="Content Placeholder 13"/>
          <p:cNvGraphicFramePr>
            <a:graphicFrameLocks noGrp="1"/>
          </p:cNvGraphicFramePr>
          <p:nvPr>
            <p:ph sz="half" idx="2"/>
            <p:extLst>
              <p:ext uri="{D42A27DB-BD31-4B8C-83A1-F6EECF244321}">
                <p14:modId xmlns:p14="http://schemas.microsoft.com/office/powerpoint/2010/main" val="2675394143"/>
              </p:ext>
            </p:extLst>
          </p:nvPr>
        </p:nvGraphicFramePr>
        <p:xfrm>
          <a:off x="6382695" y="3993995"/>
          <a:ext cx="5624511" cy="741680"/>
        </p:xfrm>
        <a:graphic>
          <a:graphicData uri="http://schemas.openxmlformats.org/drawingml/2006/table">
            <a:tbl>
              <a:tblPr firstRow="1" bandRow="1">
                <a:tableStyleId>{BC89EF96-8CEA-46FF-86C4-4CE0E7609802}</a:tableStyleId>
              </a:tblPr>
              <a:tblGrid>
                <a:gridCol w="1874837"/>
                <a:gridCol w="1874837"/>
                <a:gridCol w="1874837"/>
              </a:tblGrid>
              <a:tr h="370840">
                <a:tc>
                  <a:txBody>
                    <a:bodyPr/>
                    <a:lstStyle/>
                    <a:p>
                      <a:pPr algn="ctr"/>
                      <a:r>
                        <a:rPr lang="en-US" dirty="0" smtClean="0"/>
                        <a:t>Invalid</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valid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Invalid</a:t>
                      </a:r>
                    </a:p>
                  </a:txBody>
                  <a:tcPr/>
                </a:tc>
              </a:tr>
              <a:tr h="370840">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r>
            </a:tbl>
          </a:graphicData>
        </a:graphic>
      </p:graphicFrame>
      <p:sp>
        <p:nvSpPr>
          <p:cNvPr id="28" name="TextBox 27"/>
          <p:cNvSpPr txBox="1"/>
          <p:nvPr/>
        </p:nvSpPr>
        <p:spPr>
          <a:xfrm>
            <a:off x="985235" y="4364835"/>
            <a:ext cx="534121" cy="369332"/>
          </a:xfrm>
          <a:prstGeom prst="rect">
            <a:avLst/>
          </a:prstGeom>
          <a:noFill/>
        </p:spPr>
        <p:txBody>
          <a:bodyPr wrap="none" rtlCol="0">
            <a:spAutoFit/>
          </a:bodyPr>
          <a:lstStyle/>
          <a:p>
            <a:r>
              <a:rPr lang="en-US" b="1" dirty="0" smtClean="0"/>
              <a:t>&lt;18</a:t>
            </a:r>
            <a:endParaRPr lang="en-US" b="1" dirty="0"/>
          </a:p>
        </p:txBody>
      </p:sp>
      <p:sp>
        <p:nvSpPr>
          <p:cNvPr id="29" name="TextBox 28"/>
          <p:cNvSpPr txBox="1"/>
          <p:nvPr/>
        </p:nvSpPr>
        <p:spPr>
          <a:xfrm>
            <a:off x="2952381" y="4364835"/>
            <a:ext cx="829073" cy="369332"/>
          </a:xfrm>
          <a:prstGeom prst="rect">
            <a:avLst/>
          </a:prstGeom>
          <a:noFill/>
        </p:spPr>
        <p:txBody>
          <a:bodyPr wrap="none" rtlCol="0">
            <a:spAutoFit/>
          </a:bodyPr>
          <a:lstStyle/>
          <a:p>
            <a:r>
              <a:rPr lang="en-US" b="1" dirty="0" smtClean="0"/>
              <a:t>18 - 56</a:t>
            </a:r>
            <a:endParaRPr lang="en-US" b="1" dirty="0"/>
          </a:p>
        </p:txBody>
      </p:sp>
      <p:sp>
        <p:nvSpPr>
          <p:cNvPr id="30" name="TextBox 29"/>
          <p:cNvSpPr txBox="1"/>
          <p:nvPr/>
        </p:nvSpPr>
        <p:spPr>
          <a:xfrm>
            <a:off x="4858452" y="4320860"/>
            <a:ext cx="534121" cy="369332"/>
          </a:xfrm>
          <a:prstGeom prst="rect">
            <a:avLst/>
          </a:prstGeom>
          <a:noFill/>
        </p:spPr>
        <p:txBody>
          <a:bodyPr wrap="none" rtlCol="0">
            <a:spAutoFit/>
          </a:bodyPr>
          <a:lstStyle/>
          <a:p>
            <a:r>
              <a:rPr lang="en-US" b="1" dirty="0" smtClean="0"/>
              <a:t>&gt;56</a:t>
            </a:r>
            <a:endParaRPr lang="en-US" b="1" dirty="0"/>
          </a:p>
        </p:txBody>
      </p:sp>
      <p:sp>
        <p:nvSpPr>
          <p:cNvPr id="31" name="TextBox 30"/>
          <p:cNvSpPr txBox="1"/>
          <p:nvPr/>
        </p:nvSpPr>
        <p:spPr>
          <a:xfrm>
            <a:off x="6924955" y="4364835"/>
            <a:ext cx="418704" cy="369332"/>
          </a:xfrm>
          <a:prstGeom prst="rect">
            <a:avLst/>
          </a:prstGeom>
          <a:noFill/>
        </p:spPr>
        <p:txBody>
          <a:bodyPr wrap="none" rtlCol="0">
            <a:spAutoFit/>
          </a:bodyPr>
          <a:lstStyle/>
          <a:p>
            <a:r>
              <a:rPr lang="en-US" b="1" dirty="0" smtClean="0"/>
              <a:t>17</a:t>
            </a:r>
            <a:endParaRPr lang="en-US" b="1" dirty="0"/>
          </a:p>
        </p:txBody>
      </p:sp>
      <p:sp>
        <p:nvSpPr>
          <p:cNvPr id="32" name="TextBox 31"/>
          <p:cNvSpPr txBox="1"/>
          <p:nvPr/>
        </p:nvSpPr>
        <p:spPr>
          <a:xfrm>
            <a:off x="8370672" y="4340959"/>
            <a:ext cx="764953" cy="369332"/>
          </a:xfrm>
          <a:prstGeom prst="rect">
            <a:avLst/>
          </a:prstGeom>
          <a:noFill/>
        </p:spPr>
        <p:txBody>
          <a:bodyPr wrap="none" rtlCol="0">
            <a:spAutoFit/>
          </a:bodyPr>
          <a:lstStyle/>
          <a:p>
            <a:r>
              <a:rPr lang="en-US" b="1" dirty="0" smtClean="0"/>
              <a:t>18, 19</a:t>
            </a:r>
            <a:endParaRPr lang="en-US" b="1" dirty="0"/>
          </a:p>
        </p:txBody>
      </p:sp>
      <p:sp>
        <p:nvSpPr>
          <p:cNvPr id="33" name="TextBox 32"/>
          <p:cNvSpPr txBox="1"/>
          <p:nvPr/>
        </p:nvSpPr>
        <p:spPr>
          <a:xfrm>
            <a:off x="9359866" y="4340959"/>
            <a:ext cx="712054" cy="369332"/>
          </a:xfrm>
          <a:prstGeom prst="rect">
            <a:avLst/>
          </a:prstGeom>
          <a:noFill/>
        </p:spPr>
        <p:txBody>
          <a:bodyPr wrap="none" rtlCol="0">
            <a:spAutoFit/>
          </a:bodyPr>
          <a:lstStyle/>
          <a:p>
            <a:r>
              <a:rPr lang="en-US" b="1" dirty="0" smtClean="0"/>
              <a:t>55,56</a:t>
            </a:r>
            <a:endParaRPr lang="en-US" b="1" dirty="0"/>
          </a:p>
        </p:txBody>
      </p:sp>
      <p:sp>
        <p:nvSpPr>
          <p:cNvPr id="34" name="TextBox 33"/>
          <p:cNvSpPr txBox="1"/>
          <p:nvPr/>
        </p:nvSpPr>
        <p:spPr>
          <a:xfrm>
            <a:off x="10629168" y="4339451"/>
            <a:ext cx="418704" cy="369332"/>
          </a:xfrm>
          <a:prstGeom prst="rect">
            <a:avLst/>
          </a:prstGeom>
          <a:noFill/>
        </p:spPr>
        <p:txBody>
          <a:bodyPr wrap="none" rtlCol="0">
            <a:spAutoFit/>
          </a:bodyPr>
          <a:lstStyle/>
          <a:p>
            <a:r>
              <a:rPr lang="en-US" b="1" dirty="0" smtClean="0"/>
              <a:t>57</a:t>
            </a:r>
            <a:endParaRPr lang="en-US" b="1" dirty="0"/>
          </a:p>
        </p:txBody>
      </p:sp>
    </p:spTree>
    <p:extLst>
      <p:ext uri="{BB962C8B-B14F-4D97-AF65-F5344CB8AC3E}">
        <p14:creationId xmlns:p14="http://schemas.microsoft.com/office/powerpoint/2010/main" val="43375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arn(inVertical)">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barn(inVertical)">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barn(inVertical)">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1000"/>
                                        <p:tgtEl>
                                          <p:spTgt spid="32"/>
                                        </p:tgtEl>
                                      </p:cBhvr>
                                    </p:animEffect>
                                    <p:anim calcmode="lin" valueType="num">
                                      <p:cBhvr>
                                        <p:cTn id="44" dur="1000" fill="hold"/>
                                        <p:tgtEl>
                                          <p:spTgt spid="32"/>
                                        </p:tgtEl>
                                        <p:attrNameLst>
                                          <p:attrName>ppt_x</p:attrName>
                                        </p:attrNameLst>
                                      </p:cBhvr>
                                      <p:tavLst>
                                        <p:tav tm="0">
                                          <p:val>
                                            <p:strVal val="#ppt_x"/>
                                          </p:val>
                                        </p:tav>
                                        <p:tav tm="100000">
                                          <p:val>
                                            <p:strVal val="#ppt_x"/>
                                          </p:val>
                                        </p:tav>
                                      </p:tavLst>
                                    </p:anim>
                                    <p:anim calcmode="lin" valueType="num">
                                      <p:cBhvr>
                                        <p:cTn id="4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barn(inVertical)">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barn(inVertical)">
                                      <p:cBhvr>
                                        <p:cTn id="55"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851458"/>
          </a:xfrm>
        </p:spPr>
        <p:txBody>
          <a:bodyPr>
            <a:normAutofit/>
          </a:bodyPr>
          <a:lstStyle/>
          <a:p>
            <a:pPr algn="ctr"/>
            <a:r>
              <a:rPr lang="en-US" sz="3200" b="1" dirty="0" err="1" smtClean="0">
                <a:solidFill>
                  <a:schemeClr val="bg2">
                    <a:lumMod val="25000"/>
                  </a:schemeClr>
                </a:solidFill>
                <a:latin typeface="Arial Black" panose="020B0A04020102020204" pitchFamily="34" charset="0"/>
              </a:rPr>
              <a:t>Contoh</a:t>
            </a:r>
            <a:r>
              <a:rPr lang="en-US" sz="3200" b="1" dirty="0" smtClean="0">
                <a:solidFill>
                  <a:schemeClr val="bg2">
                    <a:lumMod val="25000"/>
                  </a:schemeClr>
                </a:solidFill>
                <a:latin typeface="Arial Black" panose="020B0A04020102020204" pitchFamily="34" charset="0"/>
              </a:rPr>
              <a:t> EPA DAN BVA</a:t>
            </a:r>
            <a:endParaRPr lang="en-US" sz="3200" b="1" dirty="0">
              <a:solidFill>
                <a:schemeClr val="bg2">
                  <a:lumMod val="25000"/>
                </a:schemeClr>
              </a:solidFill>
              <a:latin typeface="Arial Black" panose="020B0A04020102020204" pitchFamily="34" charset="0"/>
            </a:endParaRPr>
          </a:p>
        </p:txBody>
      </p:sp>
      <p:sp>
        <p:nvSpPr>
          <p:cNvPr id="3" name="Text Placeholder 2"/>
          <p:cNvSpPr>
            <a:spLocks noGrp="1"/>
          </p:cNvSpPr>
          <p:nvPr>
            <p:ph type="body" idx="1"/>
          </p:nvPr>
        </p:nvSpPr>
        <p:spPr>
          <a:xfrm>
            <a:off x="373488" y="3315841"/>
            <a:ext cx="5157787" cy="534003"/>
          </a:xfrm>
        </p:spPr>
        <p:txBody>
          <a:bodyPr/>
          <a:lstStyle/>
          <a:p>
            <a:r>
              <a:rPr lang="en-US" dirty="0" err="1" smtClean="0"/>
              <a:t>Equavalence</a:t>
            </a:r>
            <a:r>
              <a:rPr lang="en-US" dirty="0" smtClean="0"/>
              <a:t> Partitioning Analysis</a:t>
            </a:r>
            <a:endParaRPr lang="en-US" dirty="0"/>
          </a:p>
        </p:txBody>
      </p:sp>
      <p:graphicFrame>
        <p:nvGraphicFramePr>
          <p:cNvPr id="14" name="Content Placeholder 13"/>
          <p:cNvGraphicFramePr>
            <a:graphicFrameLocks noGrp="1"/>
          </p:cNvGraphicFramePr>
          <p:nvPr>
            <p:ph sz="half" idx="2"/>
            <p:extLst>
              <p:ext uri="{D42A27DB-BD31-4B8C-83A1-F6EECF244321}">
                <p14:modId xmlns:p14="http://schemas.microsoft.com/office/powerpoint/2010/main" val="1384966824"/>
              </p:ext>
            </p:extLst>
          </p:nvPr>
        </p:nvGraphicFramePr>
        <p:xfrm>
          <a:off x="373488" y="3924004"/>
          <a:ext cx="5624511" cy="741680"/>
        </p:xfrm>
        <a:graphic>
          <a:graphicData uri="http://schemas.openxmlformats.org/drawingml/2006/table">
            <a:tbl>
              <a:tblPr firstRow="1" bandRow="1">
                <a:tableStyleId>{BC89EF96-8CEA-46FF-86C4-4CE0E7609802}</a:tableStyleId>
              </a:tblPr>
              <a:tblGrid>
                <a:gridCol w="1874837"/>
                <a:gridCol w="1874837"/>
                <a:gridCol w="1874837"/>
              </a:tblGrid>
              <a:tr h="370840">
                <a:tc>
                  <a:txBody>
                    <a:bodyPr/>
                    <a:lstStyle/>
                    <a:p>
                      <a:pPr algn="ctr"/>
                      <a:r>
                        <a:rPr lang="en-US" dirty="0" smtClean="0"/>
                        <a:t>Invalid</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valid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Invalid</a:t>
                      </a:r>
                    </a:p>
                  </a:txBody>
                  <a:tcPr/>
                </a:tc>
              </a:tr>
              <a:tr h="370840">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r>
            </a:tbl>
          </a:graphicData>
        </a:graphic>
      </p:graphicFrame>
      <p:sp>
        <p:nvSpPr>
          <p:cNvPr id="6" name="Text Placeholder 5"/>
          <p:cNvSpPr>
            <a:spLocks noGrp="1"/>
          </p:cNvSpPr>
          <p:nvPr>
            <p:ph type="body" sz="quarter" idx="3"/>
          </p:nvPr>
        </p:nvSpPr>
        <p:spPr>
          <a:xfrm>
            <a:off x="6382695" y="3360445"/>
            <a:ext cx="5183188" cy="534003"/>
          </a:xfrm>
        </p:spPr>
        <p:txBody>
          <a:bodyPr/>
          <a:lstStyle/>
          <a:p>
            <a:r>
              <a:rPr lang="en-US" dirty="0" smtClean="0"/>
              <a:t>Boundary Value Analysis</a:t>
            </a:r>
            <a:endParaRPr lang="en-US" dirty="0"/>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2" name="TextBox 11"/>
          <p:cNvSpPr txBox="1"/>
          <p:nvPr/>
        </p:nvSpPr>
        <p:spPr>
          <a:xfrm>
            <a:off x="413392" y="1038237"/>
            <a:ext cx="7744428" cy="707886"/>
          </a:xfrm>
          <a:prstGeom prst="rect">
            <a:avLst/>
          </a:prstGeom>
          <a:noFill/>
        </p:spPr>
        <p:txBody>
          <a:bodyPr wrap="none" rtlCol="0">
            <a:spAutoFit/>
          </a:bodyPr>
          <a:lstStyle/>
          <a:p>
            <a:pPr algn="just"/>
            <a:r>
              <a:rPr lang="en-US" sz="2000" b="1" dirty="0" smtClean="0">
                <a:latin typeface="Arial" panose="020B0604020202020204" pitchFamily="34" charset="0"/>
                <a:cs typeface="Arial" panose="020B0604020202020204" pitchFamily="34" charset="0"/>
              </a:rPr>
              <a:t>Example 2:</a:t>
            </a:r>
          </a:p>
          <a:p>
            <a:pPr algn="just"/>
            <a:r>
              <a:rPr lang="en-US" sz="2000" dirty="0" err="1" smtClean="0">
                <a:latin typeface="Arial" panose="020B0604020202020204" pitchFamily="34" charset="0"/>
                <a:cs typeface="Arial" panose="020B0604020202020204" pitchFamily="34" charset="0"/>
              </a:rPr>
              <a:t>Sebuah</a:t>
            </a:r>
            <a:r>
              <a:rPr lang="en-US" sz="2000" dirty="0" smtClean="0">
                <a:latin typeface="Arial" panose="020B0604020202020204" pitchFamily="34" charset="0"/>
                <a:cs typeface="Arial" panose="020B0604020202020204" pitchFamily="34" charset="0"/>
              </a:rPr>
              <a:t> form </a:t>
            </a:r>
            <a:r>
              <a:rPr lang="en-US" sz="2000" dirty="0" err="1" smtClean="0">
                <a:latin typeface="Arial" panose="020B0604020202020204" pitchFamily="34" charset="0"/>
                <a:cs typeface="Arial" panose="020B0604020202020204" pitchFamily="34" charset="0"/>
              </a:rPr>
              <a:t>nama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hanya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menerima</a:t>
            </a:r>
            <a:r>
              <a:rPr lang="en-US" sz="2000" dirty="0" smtClean="0">
                <a:latin typeface="Arial" panose="020B0604020202020204" pitchFamily="34" charset="0"/>
                <a:cs typeface="Arial" panose="020B0604020202020204" pitchFamily="34" charset="0"/>
              </a:rPr>
              <a:t> input </a:t>
            </a:r>
            <a:r>
              <a:rPr lang="en-US" sz="2000" dirty="0" err="1" smtClean="0">
                <a:latin typeface="Arial" panose="020B0604020202020204" pitchFamily="34" charset="0"/>
                <a:cs typeface="Arial" panose="020B0604020202020204" pitchFamily="34" charset="0"/>
              </a:rPr>
              <a:t>karakter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namanya</a:t>
            </a:r>
            <a:r>
              <a:rPr lang="en-US" sz="2000" dirty="0" smtClean="0">
                <a:latin typeface="Arial" panose="020B0604020202020204" pitchFamily="34" charset="0"/>
                <a:cs typeface="Arial" panose="020B0604020202020204" pitchFamily="34" charset="0"/>
              </a:rPr>
              <a:t> 6-12.</a:t>
            </a:r>
            <a:endParaRPr lang="en-US" sz="2000" dirty="0">
              <a:latin typeface="Arial" panose="020B0604020202020204" pitchFamily="34" charset="0"/>
              <a:cs typeface="Arial" panose="020B0604020202020204" pitchFamily="34" charset="0"/>
            </a:endParaRPr>
          </a:p>
        </p:txBody>
      </p:sp>
      <p:sp>
        <p:nvSpPr>
          <p:cNvPr id="15" name="TextBox 14"/>
          <p:cNvSpPr txBox="1"/>
          <p:nvPr/>
        </p:nvSpPr>
        <p:spPr>
          <a:xfrm>
            <a:off x="839788" y="2318348"/>
            <a:ext cx="5651164" cy="923330"/>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Ujilah</a:t>
            </a:r>
            <a:r>
              <a:rPr lang="en-US" dirty="0" smtClean="0">
                <a:latin typeface="Arial" panose="020B0604020202020204" pitchFamily="34" charset="0"/>
                <a:cs typeface="Arial" panose="020B0604020202020204" pitchFamily="34" charset="0"/>
              </a:rPr>
              <a:t> form </a:t>
            </a:r>
            <a:r>
              <a:rPr lang="en-US" dirty="0" err="1" smtClean="0">
                <a:latin typeface="Arial" panose="020B0604020202020204" pitchFamily="34" charset="0"/>
                <a:cs typeface="Arial" panose="020B0604020202020204" pitchFamily="34" charset="0"/>
              </a:rPr>
              <a:t>tersebut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menggunakan</a:t>
            </a:r>
            <a:r>
              <a:rPr lang="en-US"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a. </a:t>
            </a:r>
            <a:r>
              <a:rPr lang="en-US" b="1" dirty="0" smtClean="0">
                <a:solidFill>
                  <a:srgbClr val="7030A0"/>
                </a:solidFill>
                <a:latin typeface="Arial" panose="020B0604020202020204" pitchFamily="34" charset="0"/>
                <a:cs typeface="Arial" panose="020B0604020202020204" pitchFamily="34" charset="0"/>
              </a:rPr>
              <a:t>Equivalence Partitioning Analysis</a:t>
            </a:r>
          </a:p>
          <a:p>
            <a:r>
              <a:rPr lang="en-US" dirty="0" smtClean="0">
                <a:latin typeface="Arial" panose="020B0604020202020204" pitchFamily="34" charset="0"/>
                <a:cs typeface="Arial" panose="020B0604020202020204" pitchFamily="34" charset="0"/>
              </a:rPr>
              <a:t>b. </a:t>
            </a:r>
            <a:r>
              <a:rPr lang="en-US" b="1" dirty="0" smtClean="0">
                <a:solidFill>
                  <a:srgbClr val="7030A0"/>
                </a:solidFill>
                <a:latin typeface="Arial" panose="020B0604020202020204" pitchFamily="34" charset="0"/>
                <a:cs typeface="Arial" panose="020B0604020202020204" pitchFamily="34" charset="0"/>
              </a:rPr>
              <a:t>Boundary Value Analysis</a:t>
            </a:r>
            <a:endParaRPr lang="en-US" b="1" dirty="0">
              <a:solidFill>
                <a:srgbClr val="7030A0"/>
              </a:solidFill>
              <a:latin typeface="Arial" panose="020B0604020202020204" pitchFamily="34" charset="0"/>
              <a:cs typeface="Arial" panose="020B0604020202020204" pitchFamily="34" charset="0"/>
            </a:endParaRPr>
          </a:p>
        </p:txBody>
      </p:sp>
      <p:graphicFrame>
        <p:nvGraphicFramePr>
          <p:cNvPr id="17" name="Content Placeholder 13"/>
          <p:cNvGraphicFramePr>
            <a:graphicFrameLocks noGrp="1"/>
          </p:cNvGraphicFramePr>
          <p:nvPr>
            <p:ph sz="half" idx="2"/>
            <p:extLst>
              <p:ext uri="{D42A27DB-BD31-4B8C-83A1-F6EECF244321}">
                <p14:modId xmlns:p14="http://schemas.microsoft.com/office/powerpoint/2010/main" val="2684572755"/>
              </p:ext>
            </p:extLst>
          </p:nvPr>
        </p:nvGraphicFramePr>
        <p:xfrm>
          <a:off x="6382695" y="3949388"/>
          <a:ext cx="5624511" cy="741680"/>
        </p:xfrm>
        <a:graphic>
          <a:graphicData uri="http://schemas.openxmlformats.org/drawingml/2006/table">
            <a:tbl>
              <a:tblPr firstRow="1" bandRow="1">
                <a:tableStyleId>{BC89EF96-8CEA-46FF-86C4-4CE0E7609802}</a:tableStyleId>
              </a:tblPr>
              <a:tblGrid>
                <a:gridCol w="1874837"/>
                <a:gridCol w="1874837"/>
                <a:gridCol w="1874837"/>
              </a:tblGrid>
              <a:tr h="370840">
                <a:tc>
                  <a:txBody>
                    <a:bodyPr/>
                    <a:lstStyle/>
                    <a:p>
                      <a:pPr algn="ctr"/>
                      <a:r>
                        <a:rPr lang="en-US" dirty="0" smtClean="0"/>
                        <a:t>Invalid</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valid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Invalid</a:t>
                      </a:r>
                    </a:p>
                  </a:txBody>
                  <a:tcPr/>
                </a:tc>
              </a:tr>
              <a:tr h="370840">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r>
            </a:tbl>
          </a:graphicData>
        </a:graphic>
      </p:graphicFrame>
      <p:pic>
        <p:nvPicPr>
          <p:cNvPr id="4" name="Picture 3"/>
          <p:cNvPicPr>
            <a:picLocks noChangeAspect="1"/>
          </p:cNvPicPr>
          <p:nvPr/>
        </p:nvPicPr>
        <p:blipFill>
          <a:blip r:embed="rId2"/>
          <a:stretch>
            <a:fillRect/>
          </a:stretch>
        </p:blipFill>
        <p:spPr>
          <a:xfrm>
            <a:off x="839788" y="1712089"/>
            <a:ext cx="5691770" cy="569177"/>
          </a:xfrm>
          <a:prstGeom prst="rect">
            <a:avLst/>
          </a:prstGeom>
        </p:spPr>
      </p:pic>
      <p:sp>
        <p:nvSpPr>
          <p:cNvPr id="5" name="TextBox 4"/>
          <p:cNvSpPr txBox="1"/>
          <p:nvPr/>
        </p:nvSpPr>
        <p:spPr>
          <a:xfrm>
            <a:off x="985235" y="4320228"/>
            <a:ext cx="417102" cy="369332"/>
          </a:xfrm>
          <a:prstGeom prst="rect">
            <a:avLst/>
          </a:prstGeom>
          <a:noFill/>
        </p:spPr>
        <p:txBody>
          <a:bodyPr wrap="none" rtlCol="0">
            <a:spAutoFit/>
          </a:bodyPr>
          <a:lstStyle/>
          <a:p>
            <a:r>
              <a:rPr lang="en-US" b="1" dirty="0" smtClean="0"/>
              <a:t>&lt;6</a:t>
            </a:r>
            <a:endParaRPr lang="en-US" b="1" dirty="0"/>
          </a:p>
        </p:txBody>
      </p:sp>
      <p:sp>
        <p:nvSpPr>
          <p:cNvPr id="16" name="TextBox 15"/>
          <p:cNvSpPr txBox="1"/>
          <p:nvPr/>
        </p:nvSpPr>
        <p:spPr>
          <a:xfrm>
            <a:off x="2952381" y="4320228"/>
            <a:ext cx="712054" cy="369332"/>
          </a:xfrm>
          <a:prstGeom prst="rect">
            <a:avLst/>
          </a:prstGeom>
          <a:noFill/>
        </p:spPr>
        <p:txBody>
          <a:bodyPr wrap="none" rtlCol="0">
            <a:spAutoFit/>
          </a:bodyPr>
          <a:lstStyle/>
          <a:p>
            <a:r>
              <a:rPr lang="en-US" b="1" dirty="0" smtClean="0"/>
              <a:t>6 - 12</a:t>
            </a:r>
            <a:endParaRPr lang="en-US" b="1" dirty="0"/>
          </a:p>
        </p:txBody>
      </p:sp>
      <p:sp>
        <p:nvSpPr>
          <p:cNvPr id="18" name="TextBox 17"/>
          <p:cNvSpPr txBox="1"/>
          <p:nvPr/>
        </p:nvSpPr>
        <p:spPr>
          <a:xfrm>
            <a:off x="4858452" y="4276253"/>
            <a:ext cx="534121" cy="369332"/>
          </a:xfrm>
          <a:prstGeom prst="rect">
            <a:avLst/>
          </a:prstGeom>
          <a:noFill/>
        </p:spPr>
        <p:txBody>
          <a:bodyPr wrap="none" rtlCol="0">
            <a:spAutoFit/>
          </a:bodyPr>
          <a:lstStyle/>
          <a:p>
            <a:r>
              <a:rPr lang="en-US" b="1" dirty="0"/>
              <a:t>&gt;</a:t>
            </a:r>
            <a:r>
              <a:rPr lang="en-US" b="1" dirty="0" smtClean="0"/>
              <a:t>12</a:t>
            </a:r>
            <a:endParaRPr lang="en-US" b="1" dirty="0"/>
          </a:p>
        </p:txBody>
      </p:sp>
      <p:sp>
        <p:nvSpPr>
          <p:cNvPr id="19" name="TextBox 18"/>
          <p:cNvSpPr txBox="1"/>
          <p:nvPr/>
        </p:nvSpPr>
        <p:spPr>
          <a:xfrm>
            <a:off x="6924955" y="4320228"/>
            <a:ext cx="301686" cy="369332"/>
          </a:xfrm>
          <a:prstGeom prst="rect">
            <a:avLst/>
          </a:prstGeom>
          <a:noFill/>
        </p:spPr>
        <p:txBody>
          <a:bodyPr wrap="none" rtlCol="0">
            <a:spAutoFit/>
          </a:bodyPr>
          <a:lstStyle/>
          <a:p>
            <a:r>
              <a:rPr lang="en-US" b="1" dirty="0" smtClean="0"/>
              <a:t>5</a:t>
            </a:r>
            <a:endParaRPr lang="en-US" b="1" dirty="0"/>
          </a:p>
        </p:txBody>
      </p:sp>
      <p:sp>
        <p:nvSpPr>
          <p:cNvPr id="20" name="TextBox 19"/>
          <p:cNvSpPr txBox="1"/>
          <p:nvPr/>
        </p:nvSpPr>
        <p:spPr>
          <a:xfrm>
            <a:off x="8370672" y="4296352"/>
            <a:ext cx="478016" cy="369332"/>
          </a:xfrm>
          <a:prstGeom prst="rect">
            <a:avLst/>
          </a:prstGeom>
          <a:noFill/>
        </p:spPr>
        <p:txBody>
          <a:bodyPr wrap="none" rtlCol="0">
            <a:spAutoFit/>
          </a:bodyPr>
          <a:lstStyle/>
          <a:p>
            <a:r>
              <a:rPr lang="en-US" b="1" dirty="0"/>
              <a:t>6,7</a:t>
            </a:r>
          </a:p>
        </p:txBody>
      </p:sp>
      <p:sp>
        <p:nvSpPr>
          <p:cNvPr id="21" name="TextBox 20"/>
          <p:cNvSpPr txBox="1"/>
          <p:nvPr/>
        </p:nvSpPr>
        <p:spPr>
          <a:xfrm>
            <a:off x="9359866" y="4296352"/>
            <a:ext cx="712054" cy="369332"/>
          </a:xfrm>
          <a:prstGeom prst="rect">
            <a:avLst/>
          </a:prstGeom>
          <a:noFill/>
        </p:spPr>
        <p:txBody>
          <a:bodyPr wrap="none" rtlCol="0">
            <a:spAutoFit/>
          </a:bodyPr>
          <a:lstStyle/>
          <a:p>
            <a:r>
              <a:rPr lang="en-US" b="1" dirty="0" smtClean="0"/>
              <a:t>11,12</a:t>
            </a:r>
            <a:endParaRPr lang="en-US" b="1" dirty="0"/>
          </a:p>
        </p:txBody>
      </p:sp>
      <p:sp>
        <p:nvSpPr>
          <p:cNvPr id="22" name="TextBox 21"/>
          <p:cNvSpPr txBox="1"/>
          <p:nvPr/>
        </p:nvSpPr>
        <p:spPr>
          <a:xfrm>
            <a:off x="10629168" y="4294844"/>
            <a:ext cx="418704" cy="369332"/>
          </a:xfrm>
          <a:prstGeom prst="rect">
            <a:avLst/>
          </a:prstGeom>
          <a:noFill/>
        </p:spPr>
        <p:txBody>
          <a:bodyPr wrap="none" rtlCol="0">
            <a:spAutoFit/>
          </a:bodyPr>
          <a:lstStyle/>
          <a:p>
            <a:r>
              <a:rPr lang="en-US" b="1" dirty="0" smtClean="0"/>
              <a:t>13</a:t>
            </a:r>
            <a:endParaRPr lang="en-US" b="1" dirty="0"/>
          </a:p>
        </p:txBody>
      </p:sp>
    </p:spTree>
    <p:extLst>
      <p:ext uri="{BB962C8B-B14F-4D97-AF65-F5344CB8AC3E}">
        <p14:creationId xmlns:p14="http://schemas.microsoft.com/office/powerpoint/2010/main" val="217850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arn(inVertical)">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arn(inVertical)">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inVertical)">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arn(inVertical)">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arn(inVertical)">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8" grpId="0"/>
      <p:bldP spid="19" grpId="0"/>
      <p:bldP spid="20" grpId="0"/>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851458"/>
          </a:xfrm>
        </p:spPr>
        <p:txBody>
          <a:bodyPr>
            <a:normAutofit/>
          </a:bodyPr>
          <a:lstStyle/>
          <a:p>
            <a:pPr algn="ctr"/>
            <a:r>
              <a:rPr lang="en-US" sz="3200" b="1" dirty="0" err="1" smtClean="0">
                <a:solidFill>
                  <a:schemeClr val="bg2">
                    <a:lumMod val="25000"/>
                  </a:schemeClr>
                </a:solidFill>
                <a:latin typeface="Arial Black" panose="020B0A04020102020204" pitchFamily="34" charset="0"/>
              </a:rPr>
              <a:t>Contoh</a:t>
            </a:r>
            <a:r>
              <a:rPr lang="en-US" sz="3200" b="1" dirty="0" smtClean="0">
                <a:solidFill>
                  <a:schemeClr val="bg2">
                    <a:lumMod val="25000"/>
                  </a:schemeClr>
                </a:solidFill>
                <a:latin typeface="Arial Black" panose="020B0A04020102020204" pitchFamily="34" charset="0"/>
              </a:rPr>
              <a:t> EPA DAN BVA</a:t>
            </a:r>
            <a:endParaRPr lang="en-US" sz="3200" b="1" dirty="0">
              <a:solidFill>
                <a:schemeClr val="bg2">
                  <a:lumMod val="25000"/>
                </a:schemeClr>
              </a:solidFill>
              <a:latin typeface="Arial Black" panose="020B0A04020102020204" pitchFamily="34" charset="0"/>
            </a:endParaRPr>
          </a:p>
        </p:txBody>
      </p:sp>
      <p:sp>
        <p:nvSpPr>
          <p:cNvPr id="3" name="Text Placeholder 2"/>
          <p:cNvSpPr>
            <a:spLocks noGrp="1"/>
          </p:cNvSpPr>
          <p:nvPr>
            <p:ph type="body" idx="1"/>
          </p:nvPr>
        </p:nvSpPr>
        <p:spPr>
          <a:xfrm>
            <a:off x="399246" y="4178726"/>
            <a:ext cx="5157787" cy="534003"/>
          </a:xfrm>
        </p:spPr>
        <p:txBody>
          <a:bodyPr/>
          <a:lstStyle/>
          <a:p>
            <a:r>
              <a:rPr lang="en-US" dirty="0" err="1" smtClean="0"/>
              <a:t>Equavalence</a:t>
            </a:r>
            <a:r>
              <a:rPr lang="en-US" dirty="0" smtClean="0"/>
              <a:t> Partitioning Analysis</a:t>
            </a:r>
            <a:endParaRPr lang="en-US" dirty="0"/>
          </a:p>
        </p:txBody>
      </p:sp>
      <p:graphicFrame>
        <p:nvGraphicFramePr>
          <p:cNvPr id="14" name="Content Placeholder 13"/>
          <p:cNvGraphicFramePr>
            <a:graphicFrameLocks noGrp="1"/>
          </p:cNvGraphicFramePr>
          <p:nvPr>
            <p:ph sz="half" idx="2"/>
            <p:extLst>
              <p:ext uri="{D42A27DB-BD31-4B8C-83A1-F6EECF244321}">
                <p14:modId xmlns:p14="http://schemas.microsoft.com/office/powerpoint/2010/main" val="2345077104"/>
              </p:ext>
            </p:extLst>
          </p:nvPr>
        </p:nvGraphicFramePr>
        <p:xfrm>
          <a:off x="399246" y="4786889"/>
          <a:ext cx="5624511" cy="1854200"/>
        </p:xfrm>
        <a:graphic>
          <a:graphicData uri="http://schemas.openxmlformats.org/drawingml/2006/table">
            <a:tbl>
              <a:tblPr firstRow="1" bandRow="1">
                <a:tableStyleId>{BC89EF96-8CEA-46FF-86C4-4CE0E7609802}</a:tableStyleId>
              </a:tblPr>
              <a:tblGrid>
                <a:gridCol w="1874837"/>
                <a:gridCol w="1874837"/>
                <a:gridCol w="1874837"/>
              </a:tblGrid>
              <a:tr h="370840">
                <a:tc>
                  <a:txBody>
                    <a:bodyPr/>
                    <a:lstStyle/>
                    <a:p>
                      <a:pPr algn="ctr"/>
                      <a:r>
                        <a:rPr lang="en-US" dirty="0" smtClean="0"/>
                        <a:t>Name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Valid</a:t>
                      </a:r>
                    </a:p>
                  </a:txBody>
                  <a:tcPr/>
                </a:tc>
              </a:tr>
              <a:tr h="370840">
                <a:tc>
                  <a:txBody>
                    <a:bodyPr/>
                    <a:lstStyle/>
                    <a:p>
                      <a:pPr algn="ctr"/>
                      <a:r>
                        <a:rPr lang="en-US" b="1" dirty="0" smtClean="0"/>
                        <a:t>3</a:t>
                      </a:r>
                      <a:endParaRPr lang="en-US" b="1" dirty="0"/>
                    </a:p>
                  </a:txBody>
                  <a:tcPr/>
                </a:tc>
                <a:tc>
                  <a:txBody>
                    <a:bodyPr/>
                    <a:lstStyle/>
                    <a:p>
                      <a:pPr algn="ctr"/>
                      <a:r>
                        <a:rPr lang="en-US" b="1" dirty="0" smtClean="0"/>
                        <a:t>19</a:t>
                      </a:r>
                      <a:endParaRPr lang="en-US" b="1" dirty="0"/>
                    </a:p>
                  </a:txBody>
                  <a:tcPr/>
                </a:tc>
                <a:tc>
                  <a:txBody>
                    <a:bodyPr/>
                    <a:lstStyle/>
                    <a:p>
                      <a:pPr algn="ctr"/>
                      <a:endParaRPr lang="en-US" b="1" dirty="0"/>
                    </a:p>
                  </a:txBody>
                  <a:tcPr/>
                </a:tc>
              </a:tr>
              <a:tr h="370840">
                <a:tc>
                  <a:txBody>
                    <a:bodyPr/>
                    <a:lstStyle/>
                    <a:p>
                      <a:pPr algn="ctr"/>
                      <a:r>
                        <a:rPr lang="en-US" b="1" dirty="0" smtClean="0"/>
                        <a:t>9</a:t>
                      </a:r>
                      <a:endParaRPr lang="en-US" b="1" dirty="0"/>
                    </a:p>
                  </a:txBody>
                  <a:tcPr/>
                </a:tc>
                <a:tc>
                  <a:txBody>
                    <a:bodyPr/>
                    <a:lstStyle/>
                    <a:p>
                      <a:pPr algn="ctr"/>
                      <a:r>
                        <a:rPr lang="en-US" b="1" dirty="0" smtClean="0"/>
                        <a:t>17</a:t>
                      </a:r>
                      <a:endParaRPr lang="en-US" b="1" dirty="0"/>
                    </a:p>
                  </a:txBody>
                  <a:tcPr/>
                </a:tc>
                <a:tc>
                  <a:txBody>
                    <a:bodyPr/>
                    <a:lstStyle/>
                    <a:p>
                      <a:pPr algn="ctr"/>
                      <a:endParaRPr lang="en-US" b="1" dirty="0"/>
                    </a:p>
                  </a:txBody>
                  <a:tcPr/>
                </a:tc>
              </a:tr>
              <a:tr h="370840">
                <a:tc>
                  <a:txBody>
                    <a:bodyPr/>
                    <a:lstStyle/>
                    <a:p>
                      <a:pPr algn="ctr"/>
                      <a:r>
                        <a:rPr lang="en-US" b="1" dirty="0" smtClean="0"/>
                        <a:t>4</a:t>
                      </a:r>
                      <a:endParaRPr lang="en-US" b="1" dirty="0"/>
                    </a:p>
                  </a:txBody>
                  <a:tcPr/>
                </a:tc>
                <a:tc>
                  <a:txBody>
                    <a:bodyPr/>
                    <a:lstStyle/>
                    <a:p>
                      <a:pPr algn="ctr"/>
                      <a:r>
                        <a:rPr lang="en-US" b="1" dirty="0" smtClean="0"/>
                        <a:t>14</a:t>
                      </a:r>
                      <a:endParaRPr lang="en-US" b="1" dirty="0"/>
                    </a:p>
                  </a:txBody>
                  <a:tcPr/>
                </a:tc>
                <a:tc>
                  <a:txBody>
                    <a:bodyPr/>
                    <a:lstStyle/>
                    <a:p>
                      <a:pPr algn="ctr"/>
                      <a:endParaRPr lang="en-US" b="1" dirty="0"/>
                    </a:p>
                  </a:txBody>
                  <a:tcPr/>
                </a:tc>
              </a:tr>
              <a:tr h="370840">
                <a:tc>
                  <a:txBody>
                    <a:bodyPr/>
                    <a:lstStyle/>
                    <a:p>
                      <a:pPr algn="ctr"/>
                      <a:r>
                        <a:rPr lang="en-US" b="1" dirty="0" smtClean="0"/>
                        <a:t>10</a:t>
                      </a:r>
                      <a:endParaRPr lang="en-US" b="1" dirty="0"/>
                    </a:p>
                  </a:txBody>
                  <a:tcPr/>
                </a:tc>
                <a:tc>
                  <a:txBody>
                    <a:bodyPr/>
                    <a:lstStyle/>
                    <a:p>
                      <a:pPr algn="ctr"/>
                      <a:r>
                        <a:rPr lang="en-US" b="1" dirty="0" smtClean="0"/>
                        <a:t>25</a:t>
                      </a:r>
                      <a:endParaRPr lang="en-US" b="1" dirty="0"/>
                    </a:p>
                  </a:txBody>
                  <a:tcPr/>
                </a:tc>
                <a:tc>
                  <a:txBody>
                    <a:bodyPr/>
                    <a:lstStyle/>
                    <a:p>
                      <a:pPr algn="ctr"/>
                      <a:endParaRPr lang="en-US" b="1" dirty="0"/>
                    </a:p>
                  </a:txBody>
                  <a:tcPr/>
                </a:tc>
              </a:tr>
            </a:tbl>
          </a:graphicData>
        </a:graphic>
      </p:graphicFrame>
      <p:sp>
        <p:nvSpPr>
          <p:cNvPr id="6" name="Text Placeholder 5"/>
          <p:cNvSpPr>
            <a:spLocks noGrp="1"/>
          </p:cNvSpPr>
          <p:nvPr>
            <p:ph type="body" sz="quarter" idx="3"/>
          </p:nvPr>
        </p:nvSpPr>
        <p:spPr>
          <a:xfrm>
            <a:off x="6408453" y="4223330"/>
            <a:ext cx="5183188" cy="534003"/>
          </a:xfrm>
        </p:spPr>
        <p:txBody>
          <a:bodyPr/>
          <a:lstStyle/>
          <a:p>
            <a:r>
              <a:rPr lang="en-US" dirty="0" smtClean="0"/>
              <a:t>Boundary Value Analysis</a:t>
            </a:r>
            <a:endParaRPr lang="en-US" dirty="0"/>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2" name="TextBox 11"/>
          <p:cNvSpPr txBox="1"/>
          <p:nvPr/>
        </p:nvSpPr>
        <p:spPr>
          <a:xfrm>
            <a:off x="309093" y="1038237"/>
            <a:ext cx="11282547" cy="1323439"/>
          </a:xfrm>
          <a:prstGeom prst="rect">
            <a:avLst/>
          </a:prstGeom>
          <a:noFill/>
        </p:spPr>
        <p:txBody>
          <a:bodyPr wrap="square" rtlCol="0">
            <a:spAutoFit/>
          </a:bodyPr>
          <a:lstStyle/>
          <a:p>
            <a:pPr algn="just"/>
            <a:r>
              <a:rPr lang="en-US" sz="2000" b="1" dirty="0" smtClean="0">
                <a:latin typeface="Arial" panose="020B0604020202020204" pitchFamily="34" charset="0"/>
                <a:cs typeface="Arial" panose="020B0604020202020204" pitchFamily="34" charset="0"/>
              </a:rPr>
              <a:t>Example 3:</a:t>
            </a:r>
          </a:p>
          <a:p>
            <a:pPr algn="just"/>
            <a:r>
              <a:rPr lang="en-US" sz="2000" dirty="0" err="1" smtClean="0">
                <a:latin typeface="Arial" panose="020B0604020202020204" pitchFamily="34" charset="0"/>
                <a:cs typeface="Arial" panose="020B0604020202020204" pitchFamily="34" charset="0"/>
              </a:rPr>
              <a:t>Diketahui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sebuah</a:t>
            </a:r>
            <a:r>
              <a:rPr lang="en-US" sz="2000" dirty="0" smtClean="0">
                <a:latin typeface="Arial" panose="020B0604020202020204" pitchFamily="34" charset="0"/>
                <a:cs typeface="Arial" panose="020B0604020202020204" pitchFamily="34" charset="0"/>
              </a:rPr>
              <a:t> form </a:t>
            </a:r>
            <a:r>
              <a:rPr lang="en-US" sz="2000" dirty="0" err="1" smtClean="0">
                <a:latin typeface="Arial" panose="020B0604020202020204" pitchFamily="34" charset="0"/>
                <a:cs typeface="Arial" panose="020B0604020202020204" pitchFamily="34" charset="0"/>
              </a:rPr>
              <a:t>identitas</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terdiri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dari</a:t>
            </a:r>
            <a:r>
              <a:rPr lang="en-US" sz="2000" dirty="0" smtClean="0">
                <a:latin typeface="Arial" panose="020B0604020202020204" pitchFamily="34" charset="0"/>
                <a:cs typeface="Arial" panose="020B0604020202020204" pitchFamily="34" charset="0"/>
              </a:rPr>
              <a:t> form </a:t>
            </a:r>
            <a:r>
              <a:rPr lang="en-US" sz="2000" dirty="0" err="1" smtClean="0">
                <a:latin typeface="Arial" panose="020B0604020202020204" pitchFamily="34" charset="0"/>
                <a:cs typeface="Arial" panose="020B0604020202020204" pitchFamily="34" charset="0"/>
              </a:rPr>
              <a:t>nama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Umur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dengan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ketentuan</a:t>
            </a:r>
            <a:r>
              <a:rPr lang="en-US" sz="2000" dirty="0" smtClean="0">
                <a:latin typeface="Arial" panose="020B0604020202020204" pitchFamily="34" charset="0"/>
                <a:cs typeface="Arial" panose="020B0604020202020204" pitchFamily="34" charset="0"/>
              </a:rPr>
              <a:t>.</a:t>
            </a:r>
          </a:p>
          <a:p>
            <a:pPr marL="457200" indent="-457200" algn="just">
              <a:buAutoNum type="alphaLcPeriod"/>
            </a:pPr>
            <a:r>
              <a:rPr lang="en-US" sz="2000" dirty="0" smtClean="0">
                <a:latin typeface="Arial" panose="020B0604020202020204" pitchFamily="34" charset="0"/>
                <a:cs typeface="Arial" panose="020B0604020202020204" pitchFamily="34" charset="0"/>
              </a:rPr>
              <a:t>Form </a:t>
            </a:r>
            <a:r>
              <a:rPr lang="en-US" sz="2000" dirty="0">
                <a:latin typeface="Arial" panose="020B0604020202020204" pitchFamily="34" charset="0"/>
                <a:cs typeface="Arial" panose="020B0604020202020204" pitchFamily="34" charset="0"/>
              </a:rPr>
              <a:t>N</a:t>
            </a:r>
            <a:r>
              <a:rPr lang="en-US" sz="2000" dirty="0" smtClean="0">
                <a:latin typeface="Arial" panose="020B0604020202020204" pitchFamily="34" charset="0"/>
                <a:cs typeface="Arial" panose="020B0604020202020204" pitchFamily="34" charset="0"/>
              </a:rPr>
              <a:t>ama </a:t>
            </a:r>
            <a:r>
              <a:rPr lang="en-US" sz="2000" dirty="0" err="1" smtClean="0">
                <a:latin typeface="Arial" panose="020B0604020202020204" pitchFamily="34" charset="0"/>
                <a:cs typeface="Arial" panose="020B0604020202020204" pitchFamily="34" charset="0"/>
              </a:rPr>
              <a:t>hanya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menerima</a:t>
            </a:r>
            <a:r>
              <a:rPr lang="en-US" sz="2000" dirty="0" smtClean="0">
                <a:latin typeface="Arial" panose="020B0604020202020204" pitchFamily="34" charset="0"/>
                <a:cs typeface="Arial" panose="020B0604020202020204" pitchFamily="34" charset="0"/>
              </a:rPr>
              <a:t> input </a:t>
            </a:r>
            <a:r>
              <a:rPr lang="en-US" sz="2000" dirty="0" err="1" smtClean="0">
                <a:latin typeface="Arial" panose="020B0604020202020204" pitchFamily="34" charset="0"/>
                <a:cs typeface="Arial" panose="020B0604020202020204" pitchFamily="34" charset="0"/>
              </a:rPr>
              <a:t>karakter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namanya</a:t>
            </a:r>
            <a:r>
              <a:rPr lang="en-US" sz="2000" dirty="0" smtClean="0">
                <a:latin typeface="Arial" panose="020B0604020202020204" pitchFamily="34" charset="0"/>
                <a:cs typeface="Arial" panose="020B0604020202020204" pitchFamily="34" charset="0"/>
              </a:rPr>
              <a:t> 6-12.</a:t>
            </a:r>
          </a:p>
          <a:p>
            <a:pPr marL="457200" indent="-457200" algn="just">
              <a:buFontTx/>
              <a:buAutoNum type="alphaLcPeriod"/>
            </a:pPr>
            <a:r>
              <a:rPr lang="en-US" sz="2000" dirty="0" smtClean="0">
                <a:latin typeface="Arial" panose="020B0604020202020204" pitchFamily="34" charset="0"/>
                <a:cs typeface="Arial" panose="020B0604020202020204" pitchFamily="34" charset="0"/>
              </a:rPr>
              <a:t>Form </a:t>
            </a:r>
            <a:r>
              <a:rPr lang="en-US" sz="2000" dirty="0" err="1" smtClean="0">
                <a:latin typeface="Arial" panose="020B0604020202020204" pitchFamily="34" charset="0"/>
                <a:cs typeface="Arial" panose="020B0604020202020204" pitchFamily="34" charset="0"/>
              </a:rPr>
              <a:t>Umur</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hanya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menerima</a:t>
            </a:r>
            <a:r>
              <a:rPr lang="en-US" sz="2000" dirty="0">
                <a:latin typeface="Arial" panose="020B0604020202020204" pitchFamily="34" charset="0"/>
                <a:cs typeface="Arial" panose="020B0604020202020204" pitchFamily="34" charset="0"/>
              </a:rPr>
              <a:t> input </a:t>
            </a:r>
            <a:r>
              <a:rPr lang="en-US" sz="2000" dirty="0" err="1" smtClean="0">
                <a:latin typeface="Arial" panose="020B0604020202020204" pitchFamily="34" charset="0"/>
                <a:cs typeface="Arial" panose="020B0604020202020204" pitchFamily="34" charset="0"/>
              </a:rPr>
              <a:t>angkanya</a:t>
            </a:r>
            <a:r>
              <a:rPr lang="en-US" sz="2000" dirty="0" smtClean="0">
                <a:latin typeface="Arial" panose="020B0604020202020204" pitchFamily="34" charset="0"/>
                <a:cs typeface="Arial" panose="020B0604020202020204" pitchFamily="34" charset="0"/>
              </a:rPr>
              <a:t> 18-56.</a:t>
            </a:r>
            <a:endParaRPr lang="en-US" sz="2000" dirty="0">
              <a:latin typeface="Arial" panose="020B0604020202020204" pitchFamily="34" charset="0"/>
              <a:cs typeface="Arial" panose="020B0604020202020204" pitchFamily="34" charset="0"/>
            </a:endParaRPr>
          </a:p>
        </p:txBody>
      </p:sp>
      <p:sp>
        <p:nvSpPr>
          <p:cNvPr id="15" name="TextBox 14"/>
          <p:cNvSpPr txBox="1"/>
          <p:nvPr/>
        </p:nvSpPr>
        <p:spPr>
          <a:xfrm>
            <a:off x="757289" y="3472854"/>
            <a:ext cx="5651164" cy="923330"/>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Ujilah</a:t>
            </a:r>
            <a:r>
              <a:rPr lang="en-US" dirty="0" smtClean="0">
                <a:latin typeface="Arial" panose="020B0604020202020204" pitchFamily="34" charset="0"/>
                <a:cs typeface="Arial" panose="020B0604020202020204" pitchFamily="34" charset="0"/>
              </a:rPr>
              <a:t> form </a:t>
            </a:r>
            <a:r>
              <a:rPr lang="en-US" dirty="0" err="1" smtClean="0">
                <a:latin typeface="Arial" panose="020B0604020202020204" pitchFamily="34" charset="0"/>
                <a:cs typeface="Arial" panose="020B0604020202020204" pitchFamily="34" charset="0"/>
              </a:rPr>
              <a:t>tersebut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menggunakan</a:t>
            </a:r>
            <a:r>
              <a:rPr lang="en-US"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a. </a:t>
            </a:r>
            <a:r>
              <a:rPr lang="en-US" b="1" dirty="0" smtClean="0">
                <a:solidFill>
                  <a:srgbClr val="7030A0"/>
                </a:solidFill>
                <a:latin typeface="Arial" panose="020B0604020202020204" pitchFamily="34" charset="0"/>
                <a:cs typeface="Arial" panose="020B0604020202020204" pitchFamily="34" charset="0"/>
              </a:rPr>
              <a:t>Equivalence Partitioning Analysis</a:t>
            </a:r>
          </a:p>
          <a:p>
            <a:r>
              <a:rPr lang="en-US" dirty="0" smtClean="0">
                <a:latin typeface="Arial" panose="020B0604020202020204" pitchFamily="34" charset="0"/>
                <a:cs typeface="Arial" panose="020B0604020202020204" pitchFamily="34" charset="0"/>
              </a:rPr>
              <a:t>b. </a:t>
            </a:r>
            <a:r>
              <a:rPr lang="en-US" b="1" dirty="0" smtClean="0">
                <a:solidFill>
                  <a:srgbClr val="7030A0"/>
                </a:solidFill>
                <a:latin typeface="Arial" panose="020B0604020202020204" pitchFamily="34" charset="0"/>
                <a:cs typeface="Arial" panose="020B0604020202020204" pitchFamily="34" charset="0"/>
              </a:rPr>
              <a:t>Boundary Value Analysis</a:t>
            </a:r>
            <a:endParaRPr lang="en-US" b="1" dirty="0">
              <a:solidFill>
                <a:srgbClr val="7030A0"/>
              </a:solidFill>
              <a:latin typeface="Arial" panose="020B0604020202020204" pitchFamily="34" charset="0"/>
              <a:cs typeface="Arial" panose="020B0604020202020204" pitchFamily="34" charset="0"/>
            </a:endParaRPr>
          </a:p>
        </p:txBody>
      </p:sp>
      <p:graphicFrame>
        <p:nvGraphicFramePr>
          <p:cNvPr id="17" name="Content Placeholder 13"/>
          <p:cNvGraphicFramePr>
            <a:graphicFrameLocks noGrp="1"/>
          </p:cNvGraphicFramePr>
          <p:nvPr>
            <p:ph sz="half" idx="2"/>
            <p:extLst>
              <p:ext uri="{D42A27DB-BD31-4B8C-83A1-F6EECF244321}">
                <p14:modId xmlns:p14="http://schemas.microsoft.com/office/powerpoint/2010/main" val="3057208185"/>
              </p:ext>
            </p:extLst>
          </p:nvPr>
        </p:nvGraphicFramePr>
        <p:xfrm>
          <a:off x="6408453" y="4812273"/>
          <a:ext cx="5624511" cy="1854200"/>
        </p:xfrm>
        <a:graphic>
          <a:graphicData uri="http://schemas.openxmlformats.org/drawingml/2006/table">
            <a:tbl>
              <a:tblPr firstRow="1" bandRow="1">
                <a:tableStyleId>{BC89EF96-8CEA-46FF-86C4-4CE0E7609802}</a:tableStyleId>
              </a:tblPr>
              <a:tblGrid>
                <a:gridCol w="1874837"/>
                <a:gridCol w="1874837"/>
                <a:gridCol w="1874837"/>
              </a:tblGrid>
              <a:tr h="370840">
                <a:tc>
                  <a:txBody>
                    <a:bodyPr/>
                    <a:lstStyle/>
                    <a:p>
                      <a:pPr algn="ctr"/>
                      <a:r>
                        <a:rPr lang="en-US" dirty="0" smtClean="0"/>
                        <a:t>Name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valid</a:t>
                      </a:r>
                    </a:p>
                  </a:txBody>
                  <a:tcPr/>
                </a:tc>
              </a:tr>
              <a:tr h="370840">
                <a:tc>
                  <a:txBody>
                    <a:bodyPr/>
                    <a:lstStyle/>
                    <a:p>
                      <a:pPr algn="ctr"/>
                      <a:r>
                        <a:rPr lang="en-US" b="1" dirty="0" smtClean="0"/>
                        <a:t>5</a:t>
                      </a:r>
                      <a:endParaRPr lang="en-US" b="1" dirty="0"/>
                    </a:p>
                  </a:txBody>
                  <a:tcPr/>
                </a:tc>
                <a:tc>
                  <a:txBody>
                    <a:bodyPr/>
                    <a:lstStyle/>
                    <a:p>
                      <a:pPr algn="ctr"/>
                      <a:r>
                        <a:rPr lang="en-US" b="1" dirty="0" smtClean="0"/>
                        <a:t>19</a:t>
                      </a:r>
                      <a:endParaRPr lang="en-US" b="1" dirty="0"/>
                    </a:p>
                  </a:txBody>
                  <a:tcPr/>
                </a:tc>
                <a:tc>
                  <a:txBody>
                    <a:bodyPr/>
                    <a:lstStyle/>
                    <a:p>
                      <a:pPr algn="ctr"/>
                      <a:endParaRPr lang="en-US" b="1" dirty="0"/>
                    </a:p>
                  </a:txBody>
                  <a:tcPr/>
                </a:tc>
              </a:tr>
              <a:tr h="370840">
                <a:tc>
                  <a:txBody>
                    <a:bodyPr/>
                    <a:lstStyle/>
                    <a:p>
                      <a:pPr algn="ctr"/>
                      <a:r>
                        <a:rPr lang="en-US" b="1" dirty="0" smtClean="0"/>
                        <a:t>7</a:t>
                      </a:r>
                      <a:endParaRPr lang="en-US" b="1" dirty="0"/>
                    </a:p>
                  </a:txBody>
                  <a:tcPr/>
                </a:tc>
                <a:tc>
                  <a:txBody>
                    <a:bodyPr/>
                    <a:lstStyle/>
                    <a:p>
                      <a:pPr algn="ctr"/>
                      <a:r>
                        <a:rPr lang="en-US" b="1" dirty="0" smtClean="0"/>
                        <a:t>17</a:t>
                      </a:r>
                      <a:endParaRPr lang="en-US" b="1" dirty="0"/>
                    </a:p>
                  </a:txBody>
                  <a:tcPr/>
                </a:tc>
                <a:tc>
                  <a:txBody>
                    <a:bodyPr/>
                    <a:lstStyle/>
                    <a:p>
                      <a:pPr algn="ctr"/>
                      <a:endParaRPr lang="en-US" b="1" dirty="0"/>
                    </a:p>
                  </a:txBody>
                  <a:tcPr/>
                </a:tc>
              </a:tr>
              <a:tr h="370840">
                <a:tc>
                  <a:txBody>
                    <a:bodyPr/>
                    <a:lstStyle/>
                    <a:p>
                      <a:pPr algn="ctr"/>
                      <a:r>
                        <a:rPr lang="en-US" b="1" dirty="0" smtClean="0"/>
                        <a:t>13</a:t>
                      </a:r>
                      <a:endParaRPr lang="en-US" b="1" dirty="0"/>
                    </a:p>
                  </a:txBody>
                  <a:tcPr/>
                </a:tc>
                <a:tc>
                  <a:txBody>
                    <a:bodyPr/>
                    <a:lstStyle/>
                    <a:p>
                      <a:pPr algn="ctr"/>
                      <a:r>
                        <a:rPr lang="en-US" b="1" dirty="0" smtClean="0"/>
                        <a:t>57</a:t>
                      </a:r>
                      <a:endParaRPr lang="en-US" b="1" dirty="0"/>
                    </a:p>
                  </a:txBody>
                  <a:tcPr/>
                </a:tc>
                <a:tc>
                  <a:txBody>
                    <a:bodyPr/>
                    <a:lstStyle/>
                    <a:p>
                      <a:pPr algn="ctr"/>
                      <a:endParaRPr lang="en-US" b="1" dirty="0"/>
                    </a:p>
                  </a:txBody>
                  <a:tcPr/>
                </a:tc>
              </a:tr>
              <a:tr h="370840">
                <a:tc>
                  <a:txBody>
                    <a:bodyPr/>
                    <a:lstStyle/>
                    <a:p>
                      <a:pPr algn="ctr"/>
                      <a:r>
                        <a:rPr lang="en-US" b="1" dirty="0" smtClean="0"/>
                        <a:t>11</a:t>
                      </a:r>
                      <a:endParaRPr lang="en-US" b="1" dirty="0"/>
                    </a:p>
                  </a:txBody>
                  <a:tcPr/>
                </a:tc>
                <a:tc>
                  <a:txBody>
                    <a:bodyPr/>
                    <a:lstStyle/>
                    <a:p>
                      <a:pPr algn="ctr"/>
                      <a:r>
                        <a:rPr lang="en-US" b="1" dirty="0" smtClean="0"/>
                        <a:t>55</a:t>
                      </a:r>
                      <a:endParaRPr lang="en-US" b="1" dirty="0"/>
                    </a:p>
                  </a:txBody>
                  <a:tcPr/>
                </a:tc>
                <a:tc>
                  <a:txBody>
                    <a:bodyPr/>
                    <a:lstStyle/>
                    <a:p>
                      <a:pPr algn="ctr"/>
                      <a:endParaRPr lang="en-US" b="1" dirty="0"/>
                    </a:p>
                  </a:txBody>
                  <a:tcPr/>
                </a:tc>
              </a:tr>
            </a:tbl>
          </a:graphicData>
        </a:graphic>
      </p:graphicFrame>
      <p:pic>
        <p:nvPicPr>
          <p:cNvPr id="4" name="Picture 3"/>
          <p:cNvPicPr>
            <a:picLocks noChangeAspect="1"/>
          </p:cNvPicPr>
          <p:nvPr/>
        </p:nvPicPr>
        <p:blipFill>
          <a:blip r:embed="rId2"/>
          <a:stretch>
            <a:fillRect/>
          </a:stretch>
        </p:blipFill>
        <p:spPr>
          <a:xfrm>
            <a:off x="839788" y="2423211"/>
            <a:ext cx="5691770" cy="569177"/>
          </a:xfrm>
          <a:prstGeom prst="rect">
            <a:avLst/>
          </a:prstGeom>
        </p:spPr>
      </p:pic>
      <p:pic>
        <p:nvPicPr>
          <p:cNvPr id="18" name="Picture 17"/>
          <p:cNvPicPr>
            <a:picLocks noChangeAspect="1"/>
          </p:cNvPicPr>
          <p:nvPr/>
        </p:nvPicPr>
        <p:blipFill>
          <a:blip r:embed="rId3"/>
          <a:stretch>
            <a:fillRect/>
          </a:stretch>
        </p:blipFill>
        <p:spPr>
          <a:xfrm>
            <a:off x="839788" y="2852257"/>
            <a:ext cx="5389807" cy="620597"/>
          </a:xfrm>
          <a:prstGeom prst="rect">
            <a:avLst/>
          </a:prstGeom>
        </p:spPr>
      </p:pic>
      <p:sp>
        <p:nvSpPr>
          <p:cNvPr id="16" name="TextBox 15"/>
          <p:cNvSpPr txBox="1"/>
          <p:nvPr/>
        </p:nvSpPr>
        <p:spPr>
          <a:xfrm>
            <a:off x="4687911" y="5138030"/>
            <a:ext cx="772732" cy="369332"/>
          </a:xfrm>
          <a:prstGeom prst="rect">
            <a:avLst/>
          </a:prstGeom>
          <a:noFill/>
        </p:spPr>
        <p:txBody>
          <a:bodyPr wrap="square" rtlCol="0">
            <a:spAutoFit/>
          </a:bodyPr>
          <a:lstStyle/>
          <a:p>
            <a:r>
              <a:rPr lang="en-US" b="1" dirty="0" err="1" smtClean="0"/>
              <a:t>Tidak</a:t>
            </a:r>
            <a:endParaRPr lang="en-US" b="1" dirty="0"/>
          </a:p>
        </p:txBody>
      </p:sp>
      <p:sp>
        <p:nvSpPr>
          <p:cNvPr id="19" name="TextBox 18"/>
          <p:cNvSpPr txBox="1"/>
          <p:nvPr/>
        </p:nvSpPr>
        <p:spPr>
          <a:xfrm>
            <a:off x="4687911" y="5565330"/>
            <a:ext cx="772732" cy="369332"/>
          </a:xfrm>
          <a:prstGeom prst="rect">
            <a:avLst/>
          </a:prstGeom>
          <a:noFill/>
        </p:spPr>
        <p:txBody>
          <a:bodyPr wrap="square" rtlCol="0">
            <a:spAutoFit/>
          </a:bodyPr>
          <a:lstStyle/>
          <a:p>
            <a:r>
              <a:rPr lang="en-US" b="1" dirty="0" err="1" smtClean="0"/>
              <a:t>Tidak</a:t>
            </a:r>
            <a:endParaRPr lang="en-US" b="1" dirty="0"/>
          </a:p>
        </p:txBody>
      </p:sp>
      <p:sp>
        <p:nvSpPr>
          <p:cNvPr id="20" name="TextBox 19"/>
          <p:cNvSpPr txBox="1"/>
          <p:nvPr/>
        </p:nvSpPr>
        <p:spPr>
          <a:xfrm>
            <a:off x="4700791" y="5918543"/>
            <a:ext cx="772732" cy="369332"/>
          </a:xfrm>
          <a:prstGeom prst="rect">
            <a:avLst/>
          </a:prstGeom>
          <a:noFill/>
        </p:spPr>
        <p:txBody>
          <a:bodyPr wrap="square" rtlCol="0">
            <a:spAutoFit/>
          </a:bodyPr>
          <a:lstStyle/>
          <a:p>
            <a:r>
              <a:rPr lang="en-US" b="1" dirty="0" err="1" smtClean="0"/>
              <a:t>Tidak</a:t>
            </a:r>
            <a:endParaRPr lang="en-US" b="1" dirty="0"/>
          </a:p>
        </p:txBody>
      </p:sp>
      <p:sp>
        <p:nvSpPr>
          <p:cNvPr id="21" name="TextBox 20"/>
          <p:cNvSpPr txBox="1"/>
          <p:nvPr/>
        </p:nvSpPr>
        <p:spPr>
          <a:xfrm>
            <a:off x="4687911" y="6312256"/>
            <a:ext cx="772732" cy="369332"/>
          </a:xfrm>
          <a:prstGeom prst="rect">
            <a:avLst/>
          </a:prstGeom>
          <a:noFill/>
        </p:spPr>
        <p:txBody>
          <a:bodyPr wrap="square" rtlCol="0">
            <a:spAutoFit/>
          </a:bodyPr>
          <a:lstStyle/>
          <a:p>
            <a:pPr algn="ctr"/>
            <a:r>
              <a:rPr lang="en-US" b="1" dirty="0" smtClean="0"/>
              <a:t>Valid</a:t>
            </a:r>
            <a:endParaRPr lang="en-US" b="1" dirty="0"/>
          </a:p>
        </p:txBody>
      </p:sp>
      <p:sp>
        <p:nvSpPr>
          <p:cNvPr id="22" name="TextBox 21"/>
          <p:cNvSpPr txBox="1"/>
          <p:nvPr/>
        </p:nvSpPr>
        <p:spPr>
          <a:xfrm>
            <a:off x="10793152" y="5195998"/>
            <a:ext cx="772732" cy="369332"/>
          </a:xfrm>
          <a:prstGeom prst="rect">
            <a:avLst/>
          </a:prstGeom>
          <a:noFill/>
        </p:spPr>
        <p:txBody>
          <a:bodyPr wrap="square" rtlCol="0">
            <a:spAutoFit/>
          </a:bodyPr>
          <a:lstStyle/>
          <a:p>
            <a:r>
              <a:rPr lang="en-US" b="1" dirty="0" err="1" smtClean="0"/>
              <a:t>Tidak</a:t>
            </a:r>
            <a:endParaRPr lang="en-US" b="1" dirty="0"/>
          </a:p>
        </p:txBody>
      </p:sp>
      <p:sp>
        <p:nvSpPr>
          <p:cNvPr id="23" name="TextBox 22"/>
          <p:cNvSpPr txBox="1"/>
          <p:nvPr/>
        </p:nvSpPr>
        <p:spPr>
          <a:xfrm>
            <a:off x="10818908" y="5554707"/>
            <a:ext cx="772732" cy="369332"/>
          </a:xfrm>
          <a:prstGeom prst="rect">
            <a:avLst/>
          </a:prstGeom>
          <a:noFill/>
        </p:spPr>
        <p:txBody>
          <a:bodyPr wrap="square" rtlCol="0">
            <a:spAutoFit/>
          </a:bodyPr>
          <a:lstStyle/>
          <a:p>
            <a:r>
              <a:rPr lang="en-US" b="1" dirty="0" err="1" smtClean="0"/>
              <a:t>Tidak</a:t>
            </a:r>
            <a:endParaRPr lang="en-US" b="1" dirty="0"/>
          </a:p>
        </p:txBody>
      </p:sp>
      <p:sp>
        <p:nvSpPr>
          <p:cNvPr id="24" name="TextBox 23"/>
          <p:cNvSpPr txBox="1"/>
          <p:nvPr/>
        </p:nvSpPr>
        <p:spPr>
          <a:xfrm>
            <a:off x="10844664" y="5913416"/>
            <a:ext cx="772732" cy="369332"/>
          </a:xfrm>
          <a:prstGeom prst="rect">
            <a:avLst/>
          </a:prstGeom>
          <a:noFill/>
        </p:spPr>
        <p:txBody>
          <a:bodyPr wrap="square" rtlCol="0">
            <a:spAutoFit/>
          </a:bodyPr>
          <a:lstStyle/>
          <a:p>
            <a:r>
              <a:rPr lang="en-US" b="1" dirty="0" err="1" smtClean="0"/>
              <a:t>Tidak</a:t>
            </a:r>
            <a:endParaRPr lang="en-US" b="1" dirty="0"/>
          </a:p>
        </p:txBody>
      </p:sp>
      <p:sp>
        <p:nvSpPr>
          <p:cNvPr id="25" name="TextBox 24"/>
          <p:cNvSpPr txBox="1"/>
          <p:nvPr/>
        </p:nvSpPr>
        <p:spPr>
          <a:xfrm>
            <a:off x="10793152" y="6312256"/>
            <a:ext cx="772732" cy="369332"/>
          </a:xfrm>
          <a:prstGeom prst="rect">
            <a:avLst/>
          </a:prstGeom>
          <a:noFill/>
        </p:spPr>
        <p:txBody>
          <a:bodyPr wrap="square" rtlCol="0">
            <a:spAutoFit/>
          </a:bodyPr>
          <a:lstStyle/>
          <a:p>
            <a:r>
              <a:rPr lang="en-US" b="1" dirty="0" smtClean="0"/>
              <a:t>Valid</a:t>
            </a:r>
            <a:endParaRPr lang="en-US" b="1" dirty="0"/>
          </a:p>
        </p:txBody>
      </p:sp>
    </p:spTree>
    <p:extLst>
      <p:ext uri="{BB962C8B-B14F-4D97-AF65-F5344CB8AC3E}">
        <p14:creationId xmlns:p14="http://schemas.microsoft.com/office/powerpoint/2010/main" val="1384306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fill="hold"/>
                                        <p:tgtEl>
                                          <p:spTgt spid="21"/>
                                        </p:tgtEl>
                                        <p:attrNameLst>
                                          <p:attrName>ppt_x</p:attrName>
                                        </p:attrNameLst>
                                      </p:cBhvr>
                                      <p:tavLst>
                                        <p:tav tm="0">
                                          <p:val>
                                            <p:strVal val="#ppt_x"/>
                                          </p:val>
                                        </p:tav>
                                        <p:tav tm="100000">
                                          <p:val>
                                            <p:strVal val="#ppt_x"/>
                                          </p:val>
                                        </p:tav>
                                      </p:tavLst>
                                    </p:anim>
                                    <p:anim calcmode="lin" valueType="num">
                                      <p:cBhvr additive="base">
                                        <p:cTn id="3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ppt_x"/>
                                          </p:val>
                                        </p:tav>
                                        <p:tav tm="100000">
                                          <p:val>
                                            <p:strVal val="#ppt_x"/>
                                          </p:val>
                                        </p:tav>
                                      </p:tavLst>
                                    </p:anim>
                                    <p:anim calcmode="lin" valueType="num">
                                      <p:cBhvr additive="base">
                                        <p:cTn id="4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p:bldP spid="21" grpId="0"/>
      <p:bldP spid="22" grpId="0"/>
      <p:bldP spid="23" grpId="0"/>
      <p:bldP spid="24"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01520"/>
          </a:xfrm>
        </p:spPr>
        <p:txBody>
          <a:bodyPr>
            <a:normAutofit/>
          </a:bodyPr>
          <a:lstStyle/>
          <a:p>
            <a:pPr algn="ctr"/>
            <a:r>
              <a:rPr lang="en-US" sz="3200" b="1" dirty="0" smtClean="0">
                <a:solidFill>
                  <a:schemeClr val="bg2">
                    <a:lumMod val="25000"/>
                  </a:schemeClr>
                </a:solidFill>
                <a:latin typeface="Arial Black" panose="020B0A04020102020204" pitchFamily="34" charset="0"/>
              </a:rPr>
              <a:t>Decision Table</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210616"/>
            <a:ext cx="11032708" cy="785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dirty="0">
                <a:solidFill>
                  <a:schemeClr val="tx1"/>
                </a:solidFill>
              </a:rPr>
              <a:t>Decision table testing is a testing technique used to test system behavior for different input combinations</a:t>
            </a:r>
            <a:endParaRPr lang="id-ID" sz="2800" dirty="0">
              <a:solidFill>
                <a:schemeClr val="tx1"/>
              </a:solidFill>
            </a:endParaRPr>
          </a:p>
        </p:txBody>
      </p:sp>
      <p:sp>
        <p:nvSpPr>
          <p:cNvPr id="10" name="Rounded Rectangle 4"/>
          <p:cNvSpPr/>
          <p:nvPr/>
        </p:nvSpPr>
        <p:spPr>
          <a:xfrm>
            <a:off x="375732" y="2266683"/>
            <a:ext cx="11032708" cy="785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dirty="0">
                <a:solidFill>
                  <a:schemeClr val="tx1"/>
                </a:solidFill>
              </a:rPr>
              <a:t>That is why it is also called as a Cause-Effect table where Cause and effects are captured for better test coverage.</a:t>
            </a:r>
            <a:endParaRPr lang="id-ID" sz="2800" dirty="0">
              <a:solidFill>
                <a:schemeClr val="tx1"/>
              </a:solidFill>
            </a:endParaRPr>
          </a:p>
        </p:txBody>
      </p:sp>
    </p:spTree>
    <p:extLst>
      <p:ext uri="{BB962C8B-B14F-4D97-AF65-F5344CB8AC3E}">
        <p14:creationId xmlns:p14="http://schemas.microsoft.com/office/powerpoint/2010/main" val="175831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01520"/>
          </a:xfrm>
        </p:spPr>
        <p:txBody>
          <a:bodyPr>
            <a:normAutofit/>
          </a:bodyPr>
          <a:lstStyle/>
          <a:p>
            <a:pPr algn="ctr"/>
            <a:r>
              <a:rPr lang="en-US" sz="3200" b="1" dirty="0" err="1" smtClean="0">
                <a:solidFill>
                  <a:schemeClr val="bg2">
                    <a:lumMod val="25000"/>
                  </a:schemeClr>
                </a:solidFill>
                <a:latin typeface="Arial Black" panose="020B0A04020102020204" pitchFamily="34" charset="0"/>
              </a:rPr>
              <a:t>Contoh</a:t>
            </a:r>
            <a:r>
              <a:rPr lang="en-US" sz="3200" b="1" dirty="0" smtClean="0">
                <a:solidFill>
                  <a:schemeClr val="bg2">
                    <a:lumMod val="25000"/>
                  </a:schemeClr>
                </a:solidFill>
                <a:latin typeface="Arial Black" panose="020B0A04020102020204" pitchFamily="34" charset="0"/>
              </a:rPr>
              <a:t> Decision Table</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3" name="Picture 2"/>
          <p:cNvPicPr>
            <a:picLocks noChangeAspect="1"/>
          </p:cNvPicPr>
          <p:nvPr/>
        </p:nvPicPr>
        <p:blipFill>
          <a:blip r:embed="rId2"/>
          <a:stretch>
            <a:fillRect/>
          </a:stretch>
        </p:blipFill>
        <p:spPr>
          <a:xfrm>
            <a:off x="684793" y="1107585"/>
            <a:ext cx="11006059" cy="5447762"/>
          </a:xfrm>
          <a:prstGeom prst="rect">
            <a:avLst/>
          </a:prstGeom>
        </p:spPr>
      </p:pic>
    </p:spTree>
    <p:extLst>
      <p:ext uri="{BB962C8B-B14F-4D97-AF65-F5344CB8AC3E}">
        <p14:creationId xmlns:p14="http://schemas.microsoft.com/office/powerpoint/2010/main" val="852270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510484"/>
          </a:xfrm>
        </p:spPr>
        <p:txBody>
          <a:bodyPr>
            <a:normAutofit/>
          </a:bodyPr>
          <a:lstStyle/>
          <a:p>
            <a:pPr algn="ctr"/>
            <a:r>
              <a:rPr lang="en-US" sz="1800" b="1" dirty="0">
                <a:solidFill>
                  <a:schemeClr val="bg2">
                    <a:lumMod val="25000"/>
                  </a:schemeClr>
                </a:solidFill>
                <a:latin typeface="Arial Black" panose="020B0A04020102020204" pitchFamily="34" charset="0"/>
              </a:rPr>
              <a:t>Example 1: Decision Base Table for Login Screen</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4" name="Rectangle 3"/>
          <p:cNvSpPr/>
          <p:nvPr/>
        </p:nvSpPr>
        <p:spPr>
          <a:xfrm>
            <a:off x="1118704" y="596521"/>
            <a:ext cx="4934364" cy="369332"/>
          </a:xfrm>
          <a:prstGeom prst="rect">
            <a:avLst/>
          </a:prstGeom>
        </p:spPr>
        <p:txBody>
          <a:bodyPr wrap="none">
            <a:spAutoFit/>
          </a:bodyPr>
          <a:lstStyle/>
          <a:p>
            <a:r>
              <a:rPr lang="en-US" dirty="0">
                <a:solidFill>
                  <a:srgbClr val="343434"/>
                </a:solidFill>
                <a:latin typeface="Arial" panose="020B0604020202020204" pitchFamily="34" charset="0"/>
              </a:rPr>
              <a:t>Let's create a decision table for a login screen.</a:t>
            </a:r>
            <a:endParaRPr lang="en-US" dirty="0"/>
          </a:p>
        </p:txBody>
      </p:sp>
      <p:pic>
        <p:nvPicPr>
          <p:cNvPr id="1028" name="Picture 4" descr="https://www.guru99.com/images/1/120817_0759_DecisionTa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162" y="1341911"/>
            <a:ext cx="6891955" cy="30615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9587" y="4779536"/>
            <a:ext cx="11699382" cy="769441"/>
          </a:xfrm>
          <a:prstGeom prst="rect">
            <a:avLst/>
          </a:prstGeom>
        </p:spPr>
        <p:txBody>
          <a:bodyPr wrap="square">
            <a:spAutoFit/>
          </a:bodyPr>
          <a:lstStyle/>
          <a:p>
            <a:r>
              <a:rPr lang="en-US" sz="2200" dirty="0">
                <a:solidFill>
                  <a:srgbClr val="343434"/>
                </a:solidFill>
                <a:latin typeface="Arial" panose="020B0604020202020204" pitchFamily="34" charset="0"/>
              </a:rPr>
              <a:t>The condition is simple if the user provides correct username and password the user will be redirected to the homepage. If any of the input is wrong, an error message will be displayed.</a:t>
            </a:r>
            <a:endParaRPr lang="en-US" sz="2200" dirty="0"/>
          </a:p>
        </p:txBody>
      </p:sp>
    </p:spTree>
    <p:extLst>
      <p:ext uri="{BB962C8B-B14F-4D97-AF65-F5344CB8AC3E}">
        <p14:creationId xmlns:p14="http://schemas.microsoft.com/office/powerpoint/2010/main" val="121076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510484"/>
          </a:xfrm>
        </p:spPr>
        <p:txBody>
          <a:bodyPr>
            <a:normAutofit/>
          </a:bodyPr>
          <a:lstStyle/>
          <a:p>
            <a:pPr algn="ctr"/>
            <a:r>
              <a:rPr lang="en-US" sz="1800" b="1" dirty="0">
                <a:solidFill>
                  <a:schemeClr val="bg2">
                    <a:lumMod val="25000"/>
                  </a:schemeClr>
                </a:solidFill>
                <a:latin typeface="Arial Black" panose="020B0A04020102020204" pitchFamily="34" charset="0"/>
              </a:rPr>
              <a:t>Example 1: Decision Base Table for Login Screen</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aphicFrame>
        <p:nvGraphicFramePr>
          <p:cNvPr id="3" name="Table 2"/>
          <p:cNvGraphicFramePr>
            <a:graphicFrameLocks noGrp="1"/>
          </p:cNvGraphicFramePr>
          <p:nvPr>
            <p:extLst>
              <p:ext uri="{D42A27DB-BD31-4B8C-83A1-F6EECF244321}">
                <p14:modId xmlns:p14="http://schemas.microsoft.com/office/powerpoint/2010/main" val="2323670175"/>
              </p:ext>
            </p:extLst>
          </p:nvPr>
        </p:nvGraphicFramePr>
        <p:xfrm>
          <a:off x="1603416" y="1508374"/>
          <a:ext cx="8100813" cy="2636299"/>
        </p:xfrm>
        <a:graphic>
          <a:graphicData uri="http://schemas.openxmlformats.org/drawingml/2006/table">
            <a:tbl>
              <a:tblPr/>
              <a:tblGrid>
                <a:gridCol w="2725940"/>
                <a:gridCol w="1201261"/>
                <a:gridCol w="1654676"/>
                <a:gridCol w="1253557"/>
                <a:gridCol w="1265379"/>
              </a:tblGrid>
              <a:tr h="533311">
                <a:tc>
                  <a:txBody>
                    <a:bodyPr/>
                    <a:lstStyle/>
                    <a:p>
                      <a:pPr algn="ctr" fontAlgn="t"/>
                      <a:r>
                        <a:rPr lang="en-US" b="1" dirty="0">
                          <a:solidFill>
                            <a:schemeClr val="bg1"/>
                          </a:solidFill>
                          <a:effectLst/>
                        </a:rPr>
                        <a:t>Conditions</a:t>
                      </a:r>
                      <a:endParaRPr lang="en-US" dirty="0">
                        <a:solidFill>
                          <a:schemeClr val="bg1"/>
                        </a:solidFill>
                        <a:effectLst/>
                      </a:endParaRPr>
                    </a:p>
                  </a:txBody>
                  <a:tcPr marL="76200" marR="76200" marT="76200" marB="76200">
                    <a:lnL w="12700" cap="flat" cmpd="sng" algn="ctr">
                      <a:solidFill>
                        <a:srgbClr val="C8F161"/>
                      </a:solidFill>
                      <a:prstDash val="solid"/>
                      <a:round/>
                      <a:headEnd type="none" w="med" len="med"/>
                      <a:tailEnd type="none" w="med" len="med"/>
                    </a:lnL>
                    <a:lnR w="12700" cap="flat" cmpd="sng" algn="ctr">
                      <a:solidFill>
                        <a:srgbClr val="50F1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2060"/>
                    </a:solidFill>
                  </a:tcPr>
                </a:tc>
                <a:tc>
                  <a:txBody>
                    <a:bodyPr/>
                    <a:lstStyle/>
                    <a:p>
                      <a:pPr algn="ctr" fontAlgn="t"/>
                      <a:r>
                        <a:rPr lang="en-US" b="1" dirty="0">
                          <a:solidFill>
                            <a:schemeClr val="bg1"/>
                          </a:solidFill>
                          <a:effectLst/>
                        </a:rPr>
                        <a:t>Rule 1</a:t>
                      </a:r>
                      <a:endParaRPr lang="en-US" dirty="0">
                        <a:solidFill>
                          <a:schemeClr val="bg1"/>
                        </a:solidFill>
                        <a:effectLst/>
                      </a:endParaRPr>
                    </a:p>
                  </a:txBody>
                  <a:tcPr marL="76200" marR="76200" marT="76200" marB="76200">
                    <a:lnL w="12700" cap="flat" cmpd="sng" algn="ctr">
                      <a:solidFill>
                        <a:srgbClr val="50F161"/>
                      </a:solidFill>
                      <a:prstDash val="solid"/>
                      <a:round/>
                      <a:headEnd type="none" w="med" len="med"/>
                      <a:tailEnd type="none" w="med" len="med"/>
                    </a:lnL>
                    <a:lnR w="12700" cap="flat" cmpd="sng" algn="ctr">
                      <a:solidFill>
                        <a:srgbClr val="70F2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2060"/>
                    </a:solidFill>
                  </a:tcPr>
                </a:tc>
                <a:tc>
                  <a:txBody>
                    <a:bodyPr/>
                    <a:lstStyle/>
                    <a:p>
                      <a:pPr algn="ctr" fontAlgn="t"/>
                      <a:r>
                        <a:rPr lang="en-US" b="1" dirty="0">
                          <a:solidFill>
                            <a:schemeClr val="bg1"/>
                          </a:solidFill>
                          <a:effectLst/>
                        </a:rPr>
                        <a:t>Rule 2</a:t>
                      </a:r>
                      <a:endParaRPr lang="en-US" dirty="0">
                        <a:solidFill>
                          <a:schemeClr val="bg1"/>
                        </a:solidFill>
                        <a:effectLst/>
                      </a:endParaRPr>
                    </a:p>
                  </a:txBody>
                  <a:tcPr marL="76200" marR="76200" marT="76200" marB="76200">
                    <a:lnL w="12700" cap="flat" cmpd="sng" algn="ctr">
                      <a:solidFill>
                        <a:srgbClr val="70F261"/>
                      </a:solidFill>
                      <a:prstDash val="solid"/>
                      <a:round/>
                      <a:headEnd type="none" w="med" len="med"/>
                      <a:tailEnd type="none" w="med" len="med"/>
                    </a:lnL>
                    <a:lnR w="12700" cap="flat" cmpd="sng" algn="ctr">
                      <a:solidFill>
                        <a:srgbClr val="40F2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2060"/>
                    </a:solidFill>
                  </a:tcPr>
                </a:tc>
                <a:tc>
                  <a:txBody>
                    <a:bodyPr/>
                    <a:lstStyle/>
                    <a:p>
                      <a:pPr algn="ctr" fontAlgn="t"/>
                      <a:r>
                        <a:rPr lang="en-US" b="1" dirty="0">
                          <a:solidFill>
                            <a:schemeClr val="bg1"/>
                          </a:solidFill>
                          <a:effectLst/>
                        </a:rPr>
                        <a:t>Rule 3</a:t>
                      </a:r>
                      <a:endParaRPr lang="en-US" dirty="0">
                        <a:solidFill>
                          <a:schemeClr val="bg1"/>
                        </a:solidFill>
                        <a:effectLst/>
                      </a:endParaRPr>
                    </a:p>
                  </a:txBody>
                  <a:tcPr marL="76200" marR="76200" marT="76200" marB="76200">
                    <a:lnL w="12700" cap="flat" cmpd="sng" algn="ctr">
                      <a:solidFill>
                        <a:srgbClr val="40F261"/>
                      </a:solidFill>
                      <a:prstDash val="solid"/>
                      <a:round/>
                      <a:headEnd type="none" w="med" len="med"/>
                      <a:tailEnd type="none" w="med" len="med"/>
                    </a:lnL>
                    <a:lnR w="12700" cap="flat" cmpd="sng" algn="ctr">
                      <a:solidFill>
                        <a:srgbClr val="88F2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2060"/>
                    </a:solidFill>
                  </a:tcPr>
                </a:tc>
                <a:tc>
                  <a:txBody>
                    <a:bodyPr/>
                    <a:lstStyle/>
                    <a:p>
                      <a:pPr algn="ctr" fontAlgn="t"/>
                      <a:r>
                        <a:rPr lang="en-US" b="1" dirty="0">
                          <a:solidFill>
                            <a:schemeClr val="bg1"/>
                          </a:solidFill>
                          <a:effectLst/>
                        </a:rPr>
                        <a:t>Rule 4</a:t>
                      </a:r>
                      <a:endParaRPr lang="en-US" dirty="0">
                        <a:solidFill>
                          <a:schemeClr val="bg1"/>
                        </a:solidFill>
                        <a:effectLst/>
                      </a:endParaRPr>
                    </a:p>
                  </a:txBody>
                  <a:tcPr marL="76200" marR="76200" marT="76200" marB="76200">
                    <a:lnL w="12700" cap="flat" cmpd="sng" algn="ctr">
                      <a:solidFill>
                        <a:srgbClr val="88F261"/>
                      </a:solidFill>
                      <a:prstDash val="solid"/>
                      <a:round/>
                      <a:headEnd type="none" w="med" len="med"/>
                      <a:tailEnd type="none" w="med" len="med"/>
                    </a:lnL>
                    <a:lnR w="12700" cap="flat" cmpd="sng" algn="ctr">
                      <a:solidFill>
                        <a:srgbClr val="78F0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2060"/>
                    </a:solidFill>
                  </a:tcPr>
                </a:tc>
              </a:tr>
              <a:tr h="495453">
                <a:tc>
                  <a:txBody>
                    <a:bodyPr/>
                    <a:lstStyle/>
                    <a:p>
                      <a:pPr algn="l" fontAlgn="t"/>
                      <a:r>
                        <a:rPr lang="en-US" b="1" dirty="0">
                          <a:effectLst/>
                        </a:rPr>
                        <a:t>Username (T/F)</a:t>
                      </a:r>
                      <a:endParaRPr lang="en-US" dirty="0">
                        <a:effectLst/>
                      </a:endParaRPr>
                    </a:p>
                  </a:txBody>
                  <a:tcPr marL="76200" marR="76200" marT="76200" marB="76200">
                    <a:lnL w="12700" cap="flat" cmpd="sng" algn="ctr">
                      <a:solidFill>
                        <a:srgbClr val="58F261"/>
                      </a:solidFill>
                      <a:prstDash val="solid"/>
                      <a:round/>
                      <a:headEnd type="none" w="med" len="med"/>
                      <a:tailEnd type="none" w="med" len="med"/>
                    </a:lnL>
                    <a:lnR w="12700" cap="flat" cmpd="sng" algn="ctr">
                      <a:solidFill>
                        <a:srgbClr val="48F0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dirty="0">
                          <a:effectLst/>
                        </a:rPr>
                        <a:t>F</a:t>
                      </a:r>
                    </a:p>
                  </a:txBody>
                  <a:tcPr marL="76200" marR="76200" marT="76200" marB="76200">
                    <a:lnL w="12700" cap="flat" cmpd="sng" algn="ctr">
                      <a:solidFill>
                        <a:srgbClr val="48F061"/>
                      </a:solidFill>
                      <a:prstDash val="solid"/>
                      <a:round/>
                      <a:headEnd type="none" w="med" len="med"/>
                      <a:tailEnd type="none" w="med" len="med"/>
                    </a:lnL>
                    <a:lnR w="12700" cap="flat" cmpd="sng" algn="ctr">
                      <a:solidFill>
                        <a:srgbClr val="48F0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a:effectLst/>
                        </a:rPr>
                        <a:t>T</a:t>
                      </a:r>
                    </a:p>
                  </a:txBody>
                  <a:tcPr marL="76200" marR="76200" marT="76200" marB="76200">
                    <a:lnL w="12700" cap="flat" cmpd="sng" algn="ctr">
                      <a:solidFill>
                        <a:srgbClr val="48F061"/>
                      </a:solidFill>
                      <a:prstDash val="solid"/>
                      <a:round/>
                      <a:headEnd type="none" w="med" len="med"/>
                      <a:tailEnd type="none" w="med" len="med"/>
                    </a:lnL>
                    <a:lnR w="12700" cap="flat" cmpd="sng" algn="ctr">
                      <a:solidFill>
                        <a:srgbClr val="B8F2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a:effectLst/>
                        </a:rPr>
                        <a:t>F</a:t>
                      </a:r>
                    </a:p>
                  </a:txBody>
                  <a:tcPr marL="76200" marR="76200" marT="76200" marB="76200">
                    <a:lnL w="12700" cap="flat" cmpd="sng" algn="ctr">
                      <a:solidFill>
                        <a:srgbClr val="B8F261"/>
                      </a:solidFill>
                      <a:prstDash val="solid"/>
                      <a:round/>
                      <a:headEnd type="none" w="med" len="med"/>
                      <a:tailEnd type="none" w="med" len="med"/>
                    </a:lnL>
                    <a:lnR w="12700" cap="flat" cmpd="sng" algn="ctr">
                      <a:solidFill>
                        <a:srgbClr val="00F3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a:effectLst/>
                        </a:rPr>
                        <a:t>T</a:t>
                      </a:r>
                    </a:p>
                  </a:txBody>
                  <a:tcPr marL="76200" marR="76200" marT="76200" marB="76200">
                    <a:lnL w="12700" cap="flat" cmpd="sng" algn="ctr">
                      <a:solidFill>
                        <a:srgbClr val="00F361"/>
                      </a:solidFill>
                      <a:prstDash val="solid"/>
                      <a:round/>
                      <a:headEnd type="none" w="med" len="med"/>
                      <a:tailEnd type="none" w="med" len="med"/>
                    </a:lnL>
                    <a:lnR w="12700" cap="flat" cmpd="sng" algn="ctr">
                      <a:solidFill>
                        <a:srgbClr val="E0F1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40913">
                <a:tc>
                  <a:txBody>
                    <a:bodyPr/>
                    <a:lstStyle/>
                    <a:p>
                      <a:pPr algn="l" fontAlgn="t"/>
                      <a:r>
                        <a:rPr lang="en-US" b="1">
                          <a:effectLst/>
                        </a:rPr>
                        <a:t>Password (T/F)</a:t>
                      </a:r>
                      <a:endParaRPr lang="en-US">
                        <a:effectLst/>
                      </a:endParaRPr>
                    </a:p>
                  </a:txBody>
                  <a:tcPr marL="76200" marR="76200" marT="76200" marB="76200">
                    <a:lnL w="12700" cap="flat" cmpd="sng" algn="ctr">
                      <a:solidFill>
                        <a:srgbClr val="58F261"/>
                      </a:solidFill>
                      <a:prstDash val="solid"/>
                      <a:round/>
                      <a:headEnd type="none" w="med" len="med"/>
                      <a:tailEnd type="none" w="med" len="med"/>
                    </a:lnL>
                    <a:lnR w="12700" cap="flat" cmpd="sng" algn="ctr">
                      <a:solidFill>
                        <a:srgbClr val="E0F1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dirty="0">
                          <a:effectLst/>
                        </a:rPr>
                        <a:t>F</a:t>
                      </a:r>
                    </a:p>
                  </a:txBody>
                  <a:tcPr marL="76200" marR="76200" marT="76200" marB="76200">
                    <a:lnL w="12700" cap="flat" cmpd="sng" algn="ctr">
                      <a:solidFill>
                        <a:srgbClr val="E0F161"/>
                      </a:solidFill>
                      <a:prstDash val="solid"/>
                      <a:round/>
                      <a:headEnd type="none" w="med" len="med"/>
                      <a:tailEnd type="none" w="med" len="med"/>
                    </a:lnL>
                    <a:lnR w="12700" cap="flat" cmpd="sng" algn="ctr">
                      <a:solidFill>
                        <a:srgbClr val="70F2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a:effectLst/>
                        </a:rPr>
                        <a:t>F</a:t>
                      </a:r>
                    </a:p>
                  </a:txBody>
                  <a:tcPr marL="76200" marR="76200" marT="76200" marB="76200">
                    <a:lnL w="12700" cap="flat" cmpd="sng" algn="ctr">
                      <a:solidFill>
                        <a:srgbClr val="70F261"/>
                      </a:solidFill>
                      <a:prstDash val="solid"/>
                      <a:round/>
                      <a:headEnd type="none" w="med" len="med"/>
                      <a:tailEnd type="none" w="med" len="med"/>
                    </a:lnL>
                    <a:lnR w="12700" cap="flat" cmpd="sng" algn="ctr">
                      <a:solidFill>
                        <a:srgbClr val="70F2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a:effectLst/>
                        </a:rPr>
                        <a:t>T</a:t>
                      </a:r>
                    </a:p>
                  </a:txBody>
                  <a:tcPr marL="76200" marR="76200" marT="76200" marB="76200">
                    <a:lnL w="12700" cap="flat" cmpd="sng" algn="ctr">
                      <a:solidFill>
                        <a:srgbClr val="70F261"/>
                      </a:solidFill>
                      <a:prstDash val="solid"/>
                      <a:round/>
                      <a:headEnd type="none" w="med" len="med"/>
                      <a:tailEnd type="none" w="med" len="med"/>
                    </a:lnL>
                    <a:lnR w="12700" cap="flat" cmpd="sng" algn="ctr">
                      <a:solidFill>
                        <a:srgbClr val="28F2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US">
                          <a:effectLst/>
                        </a:rPr>
                        <a:t>T</a:t>
                      </a:r>
                    </a:p>
                  </a:txBody>
                  <a:tcPr marL="76200" marR="76200" marT="76200" marB="76200">
                    <a:lnL w="12700" cap="flat" cmpd="sng" algn="ctr">
                      <a:solidFill>
                        <a:srgbClr val="28F261"/>
                      </a:solidFill>
                      <a:prstDash val="solid"/>
                      <a:round/>
                      <a:headEnd type="none" w="med" len="med"/>
                      <a:tailEnd type="none" w="med" len="med"/>
                    </a:lnL>
                    <a:lnR w="12700" cap="flat" cmpd="sng" algn="ctr">
                      <a:solidFill>
                        <a:srgbClr val="48F0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33311">
                <a:tc gridSpan="5">
                  <a:txBody>
                    <a:bodyPr/>
                    <a:lstStyle/>
                    <a:p>
                      <a:pPr algn="l" fontAlgn="t"/>
                      <a:r>
                        <a:rPr lang="en-US" b="1" dirty="0" smtClean="0">
                          <a:effectLst/>
                        </a:rPr>
                        <a:t>Action</a:t>
                      </a:r>
                      <a:endParaRPr lang="en-US" b="1" dirty="0">
                        <a:effectLst/>
                      </a:endParaRPr>
                    </a:p>
                  </a:txBody>
                  <a:tcPr marL="76200" marR="76200" marT="76200" marB="76200">
                    <a:lnL w="12700" cap="flat" cmpd="sng" algn="ctr">
                      <a:solidFill>
                        <a:srgbClr val="70F261"/>
                      </a:solidFill>
                      <a:prstDash val="solid"/>
                      <a:round/>
                      <a:headEnd type="none" w="med" len="med"/>
                      <a:tailEnd type="none" w="med" len="med"/>
                    </a:lnL>
                    <a:lnR w="12700" cap="flat" cmpd="sng" algn="ctr">
                      <a:solidFill>
                        <a:srgbClr val="68F1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pPr algn="ctr" fontAlgn="t"/>
                      <a:endParaRPr lang="en-US" dirty="0">
                        <a:effectLst/>
                      </a:endParaRPr>
                    </a:p>
                  </a:txBody>
                  <a:tcPr marL="76200" marR="76200" marT="76200" marB="76200">
                    <a:lnL w="12700" cap="flat" cmpd="sng" algn="ctr">
                      <a:solidFill>
                        <a:srgbClr val="E0F161"/>
                      </a:solidFill>
                      <a:prstDash val="solid"/>
                      <a:round/>
                      <a:headEnd type="none" w="med" len="med"/>
                      <a:tailEnd type="none" w="med" len="med"/>
                    </a:lnL>
                    <a:lnR w="12700" cap="flat" cmpd="sng" algn="ctr">
                      <a:solidFill>
                        <a:srgbClr val="70F2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pPr algn="ctr" fontAlgn="t"/>
                      <a:endParaRPr lang="en-US" dirty="0">
                        <a:effectLst/>
                      </a:endParaRPr>
                    </a:p>
                  </a:txBody>
                  <a:tcPr marL="76200" marR="76200" marT="76200" marB="76200">
                    <a:lnL w="12700" cap="flat" cmpd="sng" algn="ctr">
                      <a:solidFill>
                        <a:srgbClr val="70F261"/>
                      </a:solidFill>
                      <a:prstDash val="solid"/>
                      <a:round/>
                      <a:headEnd type="none" w="med" len="med"/>
                      <a:tailEnd type="none" w="med" len="med"/>
                    </a:lnL>
                    <a:lnR w="12700" cap="flat" cmpd="sng" algn="ctr">
                      <a:solidFill>
                        <a:srgbClr val="70F2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pPr algn="ctr" fontAlgn="t"/>
                      <a:endParaRPr lang="en-US" dirty="0">
                        <a:effectLst/>
                      </a:endParaRPr>
                    </a:p>
                  </a:txBody>
                  <a:tcPr marL="76200" marR="76200" marT="76200" marB="76200">
                    <a:lnL w="12700" cap="flat" cmpd="sng" algn="ctr">
                      <a:solidFill>
                        <a:srgbClr val="70F261"/>
                      </a:solidFill>
                      <a:prstDash val="solid"/>
                      <a:round/>
                      <a:headEnd type="none" w="med" len="med"/>
                      <a:tailEnd type="none" w="med" len="med"/>
                    </a:lnL>
                    <a:lnR w="12700" cap="flat" cmpd="sng" algn="ctr">
                      <a:solidFill>
                        <a:srgbClr val="88F2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hMerge="1">
                  <a:txBody>
                    <a:bodyPr/>
                    <a:lstStyle/>
                    <a:p>
                      <a:pPr algn="ctr" fontAlgn="t"/>
                      <a:endParaRPr lang="en-US" dirty="0">
                        <a:effectLst/>
                      </a:endParaRPr>
                    </a:p>
                  </a:txBody>
                  <a:tcPr marL="76200" marR="76200" marT="76200" marB="76200">
                    <a:lnL w="12700" cap="flat" cmpd="sng" algn="ctr">
                      <a:solidFill>
                        <a:srgbClr val="88F261"/>
                      </a:solidFill>
                      <a:prstDash val="solid"/>
                      <a:round/>
                      <a:headEnd type="none" w="med" len="med"/>
                      <a:tailEnd type="none" w="med" len="med"/>
                    </a:lnL>
                    <a:lnR w="12700" cap="flat" cmpd="sng" algn="ctr">
                      <a:solidFill>
                        <a:srgbClr val="68F16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33311">
                <a:tc>
                  <a:txBody>
                    <a:bodyPr/>
                    <a:lstStyle/>
                    <a:p>
                      <a:pPr algn="l" fontAlgn="t"/>
                      <a:r>
                        <a:rPr lang="en-US" b="1" dirty="0" smtClean="0">
                          <a:effectLst/>
                        </a:rPr>
                        <a:t>Login (F/T)</a:t>
                      </a:r>
                      <a:endParaRPr lang="en-US" dirty="0">
                        <a:effectLst/>
                      </a:endParaRPr>
                    </a:p>
                  </a:txBody>
                  <a:tcPr marL="76200" marR="76200" marT="76200" marB="76200">
                    <a:lnL w="12700" cap="flat" cmpd="sng" algn="ctr">
                      <a:solidFill>
                        <a:srgbClr val="70F261"/>
                      </a:solidFill>
                      <a:prstDash val="solid"/>
                      <a:round/>
                      <a:headEnd type="none" w="med" len="med"/>
                      <a:tailEnd type="none" w="med" len="med"/>
                    </a:lnL>
                    <a:lnR w="12700" cap="flat" cmpd="sng" algn="ctr">
                      <a:solidFill>
                        <a:srgbClr val="E0F16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A8F061"/>
                      </a:solidFill>
                      <a:prstDash val="solid"/>
                      <a:round/>
                      <a:headEnd type="none" w="med" len="med"/>
                      <a:tailEnd type="none" w="med" len="med"/>
                    </a:lnB>
                    <a:solidFill>
                      <a:srgbClr val="FFFFFF"/>
                    </a:solidFill>
                  </a:tcPr>
                </a:tc>
                <a:tc>
                  <a:txBody>
                    <a:bodyPr/>
                    <a:lstStyle/>
                    <a:p>
                      <a:pPr algn="ctr" fontAlgn="t"/>
                      <a:r>
                        <a:rPr lang="en-US" dirty="0" smtClean="0">
                          <a:effectLst/>
                        </a:rPr>
                        <a:t>F</a:t>
                      </a:r>
                      <a:endParaRPr lang="en-US" dirty="0">
                        <a:effectLst/>
                      </a:endParaRPr>
                    </a:p>
                  </a:txBody>
                  <a:tcPr marL="76200" marR="76200" marT="76200" marB="76200">
                    <a:lnL w="12700" cap="flat" cmpd="sng" algn="ctr">
                      <a:solidFill>
                        <a:srgbClr val="E0F161"/>
                      </a:solidFill>
                      <a:prstDash val="solid"/>
                      <a:round/>
                      <a:headEnd type="none" w="med" len="med"/>
                      <a:tailEnd type="none" w="med" len="med"/>
                    </a:lnL>
                    <a:lnR w="12700" cap="flat" cmpd="sng" algn="ctr">
                      <a:solidFill>
                        <a:srgbClr val="70F26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00F361"/>
                      </a:solidFill>
                      <a:prstDash val="solid"/>
                      <a:round/>
                      <a:headEnd type="none" w="med" len="med"/>
                      <a:tailEnd type="none" w="med" len="med"/>
                    </a:lnB>
                    <a:solidFill>
                      <a:srgbClr val="FFFFFF"/>
                    </a:solidFill>
                  </a:tcPr>
                </a:tc>
                <a:tc>
                  <a:txBody>
                    <a:bodyPr/>
                    <a:lstStyle/>
                    <a:p>
                      <a:pPr algn="ctr" fontAlgn="t"/>
                      <a:r>
                        <a:rPr lang="en-US" dirty="0" smtClean="0">
                          <a:effectLst/>
                        </a:rPr>
                        <a:t>F</a:t>
                      </a:r>
                      <a:endParaRPr lang="en-US" dirty="0">
                        <a:effectLst/>
                      </a:endParaRPr>
                    </a:p>
                  </a:txBody>
                  <a:tcPr marL="76200" marR="76200" marT="76200" marB="76200">
                    <a:lnL w="12700" cap="flat" cmpd="sng" algn="ctr">
                      <a:solidFill>
                        <a:srgbClr val="70F261"/>
                      </a:solidFill>
                      <a:prstDash val="solid"/>
                      <a:round/>
                      <a:headEnd type="none" w="med" len="med"/>
                      <a:tailEnd type="none" w="med" len="med"/>
                    </a:lnL>
                    <a:lnR w="12700" cap="flat" cmpd="sng" algn="ctr">
                      <a:solidFill>
                        <a:srgbClr val="70F26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80F161"/>
                      </a:solidFill>
                      <a:prstDash val="solid"/>
                      <a:round/>
                      <a:headEnd type="none" w="med" len="med"/>
                      <a:tailEnd type="none" w="med" len="med"/>
                    </a:lnB>
                    <a:solidFill>
                      <a:srgbClr val="FFFFFF"/>
                    </a:solidFill>
                  </a:tcPr>
                </a:tc>
                <a:tc>
                  <a:txBody>
                    <a:bodyPr/>
                    <a:lstStyle/>
                    <a:p>
                      <a:pPr algn="ctr" fontAlgn="t"/>
                      <a:r>
                        <a:rPr lang="en-US" dirty="0" smtClean="0">
                          <a:effectLst/>
                        </a:rPr>
                        <a:t>F</a:t>
                      </a:r>
                      <a:endParaRPr lang="en-US" dirty="0">
                        <a:effectLst/>
                      </a:endParaRPr>
                    </a:p>
                  </a:txBody>
                  <a:tcPr marL="76200" marR="76200" marT="76200" marB="76200">
                    <a:lnL w="12700" cap="flat" cmpd="sng" algn="ctr">
                      <a:solidFill>
                        <a:srgbClr val="70F261"/>
                      </a:solidFill>
                      <a:prstDash val="solid"/>
                      <a:round/>
                      <a:headEnd type="none" w="med" len="med"/>
                      <a:tailEnd type="none" w="med" len="med"/>
                    </a:lnL>
                    <a:lnR w="12700" cap="flat" cmpd="sng" algn="ctr">
                      <a:solidFill>
                        <a:srgbClr val="88F26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88F261"/>
                      </a:solidFill>
                      <a:prstDash val="solid"/>
                      <a:round/>
                      <a:headEnd type="none" w="med" len="med"/>
                      <a:tailEnd type="none" w="med" len="med"/>
                    </a:lnB>
                    <a:solidFill>
                      <a:srgbClr val="FFFFFF"/>
                    </a:solidFill>
                  </a:tcPr>
                </a:tc>
                <a:tc>
                  <a:txBody>
                    <a:bodyPr/>
                    <a:lstStyle/>
                    <a:p>
                      <a:pPr algn="ctr" fontAlgn="t"/>
                      <a:r>
                        <a:rPr lang="en-US" dirty="0" smtClean="0">
                          <a:effectLst/>
                        </a:rPr>
                        <a:t>T</a:t>
                      </a:r>
                      <a:endParaRPr lang="en-US" dirty="0">
                        <a:effectLst/>
                      </a:endParaRPr>
                    </a:p>
                  </a:txBody>
                  <a:tcPr marL="76200" marR="76200" marT="76200" marB="76200">
                    <a:lnL w="12700" cap="flat" cmpd="sng" algn="ctr">
                      <a:solidFill>
                        <a:srgbClr val="88F261"/>
                      </a:solidFill>
                      <a:prstDash val="solid"/>
                      <a:round/>
                      <a:headEnd type="none" w="med" len="med"/>
                      <a:tailEnd type="none" w="med" len="med"/>
                    </a:lnL>
                    <a:lnR w="12700" cap="flat" cmpd="sng" algn="ctr">
                      <a:solidFill>
                        <a:srgbClr val="68F16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F26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832744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01520"/>
          </a:xfrm>
        </p:spPr>
        <p:txBody>
          <a:bodyPr>
            <a:normAutofit/>
          </a:bodyPr>
          <a:lstStyle/>
          <a:p>
            <a:pPr algn="ctr"/>
            <a:r>
              <a:rPr lang="en-US" sz="3200" b="1" dirty="0" err="1">
                <a:solidFill>
                  <a:schemeClr val="bg2">
                    <a:lumMod val="25000"/>
                  </a:schemeClr>
                </a:solidFill>
                <a:latin typeface="Arial Black" panose="020B0A04020102020204" pitchFamily="34" charset="0"/>
              </a:rPr>
              <a:t>Contoh</a:t>
            </a:r>
            <a:r>
              <a:rPr lang="en-US" sz="3200" b="1" dirty="0">
                <a:solidFill>
                  <a:schemeClr val="bg2">
                    <a:lumMod val="25000"/>
                  </a:schemeClr>
                </a:solidFill>
                <a:latin typeface="Arial Black" panose="020B0A04020102020204" pitchFamily="34" charset="0"/>
              </a:rPr>
              <a:t> </a:t>
            </a:r>
            <a:r>
              <a:rPr lang="en-US" sz="3200" b="1" dirty="0" err="1">
                <a:solidFill>
                  <a:schemeClr val="bg2">
                    <a:lumMod val="25000"/>
                  </a:schemeClr>
                </a:solidFill>
                <a:latin typeface="Arial Black" panose="020B0A04020102020204" pitchFamily="34" charset="0"/>
              </a:rPr>
              <a:t>pengujian</a:t>
            </a:r>
            <a:r>
              <a:rPr lang="en-US" sz="3200" b="1" dirty="0">
                <a:solidFill>
                  <a:schemeClr val="bg2">
                    <a:lumMod val="25000"/>
                  </a:schemeClr>
                </a:solidFill>
                <a:latin typeface="Arial Black" panose="020B0A04020102020204" pitchFamily="34" charset="0"/>
              </a:rPr>
              <a:t> Black Box</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3" name="Picture 2"/>
          <p:cNvPicPr>
            <a:picLocks noChangeAspect="1"/>
          </p:cNvPicPr>
          <p:nvPr/>
        </p:nvPicPr>
        <p:blipFill>
          <a:blip r:embed="rId2"/>
          <a:stretch>
            <a:fillRect/>
          </a:stretch>
        </p:blipFill>
        <p:spPr>
          <a:xfrm>
            <a:off x="214649" y="1082600"/>
            <a:ext cx="11977351" cy="4985921"/>
          </a:xfrm>
          <a:prstGeom prst="rect">
            <a:avLst/>
          </a:prstGeom>
        </p:spPr>
      </p:pic>
    </p:spTree>
    <p:extLst>
      <p:ext uri="{BB962C8B-B14F-4D97-AF65-F5344CB8AC3E}">
        <p14:creationId xmlns:p14="http://schemas.microsoft.com/office/powerpoint/2010/main" val="42611680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01520"/>
          </a:xfrm>
        </p:spPr>
        <p:txBody>
          <a:bodyPr>
            <a:normAutofit/>
          </a:bodyPr>
          <a:lstStyle/>
          <a:p>
            <a:pPr algn="ctr"/>
            <a:r>
              <a:rPr lang="en-US" sz="3200" b="1" dirty="0" err="1">
                <a:solidFill>
                  <a:schemeClr val="bg2">
                    <a:lumMod val="25000"/>
                  </a:schemeClr>
                </a:solidFill>
                <a:latin typeface="Arial Black" panose="020B0A04020102020204" pitchFamily="34" charset="0"/>
              </a:rPr>
              <a:t>Contoh</a:t>
            </a:r>
            <a:r>
              <a:rPr lang="en-US" sz="3200" b="1" dirty="0">
                <a:solidFill>
                  <a:schemeClr val="bg2">
                    <a:lumMod val="25000"/>
                  </a:schemeClr>
                </a:solidFill>
                <a:latin typeface="Arial Black" panose="020B0A04020102020204" pitchFamily="34" charset="0"/>
              </a:rPr>
              <a:t> </a:t>
            </a:r>
            <a:r>
              <a:rPr lang="en-US" sz="3200" b="1" dirty="0" err="1">
                <a:solidFill>
                  <a:schemeClr val="bg2">
                    <a:lumMod val="25000"/>
                  </a:schemeClr>
                </a:solidFill>
                <a:latin typeface="Arial Black" panose="020B0A04020102020204" pitchFamily="34" charset="0"/>
              </a:rPr>
              <a:t>pengujian</a:t>
            </a:r>
            <a:r>
              <a:rPr lang="en-US" sz="3200" b="1" dirty="0">
                <a:solidFill>
                  <a:schemeClr val="bg2">
                    <a:lumMod val="25000"/>
                  </a:schemeClr>
                </a:solidFill>
                <a:latin typeface="Arial Black" panose="020B0A04020102020204" pitchFamily="34" charset="0"/>
              </a:rPr>
              <a:t> Black Box</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4" name="Picture 3"/>
          <p:cNvPicPr>
            <a:picLocks noChangeAspect="1"/>
          </p:cNvPicPr>
          <p:nvPr/>
        </p:nvPicPr>
        <p:blipFill>
          <a:blip r:embed="rId2"/>
          <a:stretch>
            <a:fillRect/>
          </a:stretch>
        </p:blipFill>
        <p:spPr>
          <a:xfrm>
            <a:off x="850006" y="773175"/>
            <a:ext cx="9994004" cy="6084825"/>
          </a:xfrm>
          <a:prstGeom prst="rect">
            <a:avLst/>
          </a:prstGeom>
        </p:spPr>
      </p:pic>
    </p:spTree>
    <p:extLst>
      <p:ext uri="{BB962C8B-B14F-4D97-AF65-F5344CB8AC3E}">
        <p14:creationId xmlns:p14="http://schemas.microsoft.com/office/powerpoint/2010/main" val="3989041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01520"/>
          </a:xfrm>
        </p:spPr>
        <p:txBody>
          <a:bodyPr>
            <a:normAutofit/>
          </a:bodyPr>
          <a:lstStyle/>
          <a:p>
            <a:pPr algn="ctr"/>
            <a:r>
              <a:rPr lang="en-US" sz="3200" b="1" dirty="0" err="1">
                <a:solidFill>
                  <a:schemeClr val="bg2">
                    <a:lumMod val="25000"/>
                  </a:schemeClr>
                </a:solidFill>
                <a:latin typeface="Arial Black" panose="020B0A04020102020204" pitchFamily="34" charset="0"/>
              </a:rPr>
              <a:t>Contoh</a:t>
            </a:r>
            <a:r>
              <a:rPr lang="en-US" sz="3200" b="1" dirty="0">
                <a:solidFill>
                  <a:schemeClr val="bg2">
                    <a:lumMod val="25000"/>
                  </a:schemeClr>
                </a:solidFill>
                <a:latin typeface="Arial Black" panose="020B0A04020102020204" pitchFamily="34" charset="0"/>
              </a:rPr>
              <a:t> </a:t>
            </a:r>
            <a:r>
              <a:rPr lang="en-US" sz="3200" b="1" dirty="0" err="1">
                <a:solidFill>
                  <a:schemeClr val="bg2">
                    <a:lumMod val="25000"/>
                  </a:schemeClr>
                </a:solidFill>
                <a:latin typeface="Arial Black" panose="020B0A04020102020204" pitchFamily="34" charset="0"/>
              </a:rPr>
              <a:t>pengujian</a:t>
            </a:r>
            <a:r>
              <a:rPr lang="en-US" sz="3200" b="1" dirty="0">
                <a:solidFill>
                  <a:schemeClr val="bg2">
                    <a:lumMod val="25000"/>
                  </a:schemeClr>
                </a:solidFill>
                <a:latin typeface="Arial Black" panose="020B0A04020102020204" pitchFamily="34" charset="0"/>
              </a:rPr>
              <a:t> Black Box</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3" name="Picture 2"/>
          <p:cNvPicPr>
            <a:picLocks noChangeAspect="1"/>
          </p:cNvPicPr>
          <p:nvPr/>
        </p:nvPicPr>
        <p:blipFill>
          <a:blip r:embed="rId2"/>
          <a:stretch>
            <a:fillRect/>
          </a:stretch>
        </p:blipFill>
        <p:spPr>
          <a:xfrm>
            <a:off x="564922" y="2363407"/>
            <a:ext cx="9967582" cy="2504807"/>
          </a:xfrm>
          <a:prstGeom prst="rect">
            <a:avLst/>
          </a:prstGeom>
        </p:spPr>
      </p:pic>
      <p:sp>
        <p:nvSpPr>
          <p:cNvPr id="10" name="Rounded Rectangle 4"/>
          <p:cNvSpPr/>
          <p:nvPr/>
        </p:nvSpPr>
        <p:spPr>
          <a:xfrm>
            <a:off x="401490" y="1114158"/>
            <a:ext cx="11032708" cy="9916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en-US" sz="2800" dirty="0" err="1" smtClean="0">
                <a:solidFill>
                  <a:schemeClr val="tx1"/>
                </a:solidFill>
              </a:rPr>
              <a:t>Pada</a:t>
            </a:r>
            <a:r>
              <a:rPr lang="en-US" sz="2800" dirty="0" smtClean="0">
                <a:solidFill>
                  <a:schemeClr val="tx1"/>
                </a:solidFill>
              </a:rPr>
              <a:t> form </a:t>
            </a:r>
            <a:r>
              <a:rPr lang="en-US" sz="2800" dirty="0" err="1" smtClean="0">
                <a:solidFill>
                  <a:schemeClr val="tx1"/>
                </a:solidFill>
              </a:rPr>
              <a:t>tersebut</a:t>
            </a:r>
            <a:r>
              <a:rPr lang="en-US" sz="2800" dirty="0" smtClean="0">
                <a:solidFill>
                  <a:schemeClr val="tx1"/>
                </a:solidFill>
              </a:rPr>
              <a:t> kami </a:t>
            </a:r>
            <a:r>
              <a:rPr lang="en-US" sz="2800" dirty="0" err="1" smtClean="0">
                <a:solidFill>
                  <a:schemeClr val="tx1"/>
                </a:solidFill>
              </a:rPr>
              <a:t>menemukan</a:t>
            </a:r>
            <a:r>
              <a:rPr lang="en-US" sz="2800" dirty="0" smtClean="0">
                <a:solidFill>
                  <a:schemeClr val="tx1"/>
                </a:solidFill>
              </a:rPr>
              <a:t> </a:t>
            </a:r>
            <a:r>
              <a:rPr lang="en-US" sz="2800" dirty="0" err="1" smtClean="0">
                <a:solidFill>
                  <a:schemeClr val="tx1"/>
                </a:solidFill>
              </a:rPr>
              <a:t>beberapa</a:t>
            </a:r>
            <a:r>
              <a:rPr lang="en-US" sz="2800" dirty="0" smtClean="0">
                <a:solidFill>
                  <a:schemeClr val="tx1"/>
                </a:solidFill>
              </a:rPr>
              <a:t> </a:t>
            </a:r>
            <a:r>
              <a:rPr lang="en-US" sz="2800" dirty="0" err="1" smtClean="0">
                <a:solidFill>
                  <a:schemeClr val="tx1"/>
                </a:solidFill>
              </a:rPr>
              <a:t>kesalahan</a:t>
            </a:r>
            <a:r>
              <a:rPr lang="en-US" sz="2800" dirty="0" smtClean="0">
                <a:solidFill>
                  <a:schemeClr val="tx1"/>
                </a:solidFill>
              </a:rPr>
              <a:t> </a:t>
            </a:r>
            <a:r>
              <a:rPr lang="en-US" sz="2800" dirty="0" err="1" smtClean="0">
                <a:solidFill>
                  <a:schemeClr val="tx1"/>
                </a:solidFill>
              </a:rPr>
              <a:t>validasi</a:t>
            </a:r>
            <a:r>
              <a:rPr lang="en-US" sz="2800" dirty="0" smtClean="0">
                <a:solidFill>
                  <a:schemeClr val="tx1"/>
                </a:solidFill>
              </a:rPr>
              <a:t> </a:t>
            </a:r>
            <a:r>
              <a:rPr lang="en-US" sz="2800" dirty="0" err="1" smtClean="0">
                <a:solidFill>
                  <a:schemeClr val="tx1"/>
                </a:solidFill>
              </a:rPr>
              <a:t>yaitu</a:t>
            </a:r>
            <a:r>
              <a:rPr lang="en-US" sz="2800" dirty="0" smtClean="0">
                <a:solidFill>
                  <a:schemeClr val="tx1"/>
                </a:solidFill>
              </a:rPr>
              <a:t> </a:t>
            </a:r>
            <a:r>
              <a:rPr lang="en-US" sz="2800" dirty="0" err="1" smtClean="0">
                <a:solidFill>
                  <a:schemeClr val="tx1"/>
                </a:solidFill>
              </a:rPr>
              <a:t>sebagai</a:t>
            </a:r>
            <a:r>
              <a:rPr lang="en-US" sz="2800" dirty="0" smtClean="0">
                <a:solidFill>
                  <a:schemeClr val="tx1"/>
                </a:solidFill>
              </a:rPr>
              <a:t> </a:t>
            </a:r>
            <a:r>
              <a:rPr lang="en-US" sz="2800" dirty="0" err="1" smtClean="0">
                <a:solidFill>
                  <a:schemeClr val="tx1"/>
                </a:solidFill>
              </a:rPr>
              <a:t>berikut</a:t>
            </a:r>
            <a:r>
              <a:rPr lang="en-US" sz="2800" dirty="0" smtClean="0">
                <a:solidFill>
                  <a:schemeClr val="tx1"/>
                </a:solidFill>
              </a:rPr>
              <a:t>:</a:t>
            </a:r>
            <a:endParaRPr lang="id-ID" sz="2800" dirty="0">
              <a:solidFill>
                <a:schemeClr val="tx1"/>
              </a:solidFill>
            </a:endParaRPr>
          </a:p>
        </p:txBody>
      </p:sp>
    </p:spTree>
    <p:extLst>
      <p:ext uri="{BB962C8B-B14F-4D97-AF65-F5344CB8AC3E}">
        <p14:creationId xmlns:p14="http://schemas.microsoft.com/office/powerpoint/2010/main" val="1369824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smtClean="0">
                <a:solidFill>
                  <a:schemeClr val="bg2">
                    <a:lumMod val="25000"/>
                  </a:schemeClr>
                </a:solidFill>
                <a:latin typeface="Arial Black" panose="020B0A04020102020204" pitchFamily="34" charset="0"/>
              </a:rPr>
              <a:t>Definisi</a:t>
            </a:r>
            <a:r>
              <a:rPr lang="en-US" sz="3200" b="1" dirty="0" smtClean="0">
                <a:solidFill>
                  <a:schemeClr val="bg2">
                    <a:lumMod val="25000"/>
                  </a:schemeClr>
                </a:solidFill>
                <a:latin typeface="Arial Black" panose="020B0A04020102020204" pitchFamily="34" charset="0"/>
              </a:rPr>
              <a:t> Black </a:t>
            </a:r>
            <a:r>
              <a:rPr lang="en-US" sz="3200" b="1" dirty="0">
                <a:solidFill>
                  <a:schemeClr val="bg2">
                    <a:lumMod val="25000"/>
                  </a:schemeClr>
                </a:solidFill>
                <a:latin typeface="Arial Black" panose="020B0A04020102020204" pitchFamily="34" charset="0"/>
              </a:rPr>
              <a:t>Box</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3" name="Rounded Rectangle 4"/>
          <p:cNvSpPr/>
          <p:nvPr/>
        </p:nvSpPr>
        <p:spPr>
          <a:xfrm>
            <a:off x="285580" y="1416675"/>
            <a:ext cx="11305406" cy="24341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id-ID" sz="2800" dirty="0">
                <a:solidFill>
                  <a:schemeClr val="tx1"/>
                </a:solidFill>
              </a:rPr>
              <a:t>Black Box testing merupakan strategi </a:t>
            </a:r>
            <a:r>
              <a:rPr lang="id-ID" sz="2800" dirty="0" smtClean="0">
                <a:solidFill>
                  <a:schemeClr val="tx1"/>
                </a:solidFill>
              </a:rPr>
              <a:t>testing</a:t>
            </a:r>
            <a:r>
              <a:rPr lang="en-US" sz="2800" dirty="0" smtClean="0">
                <a:solidFill>
                  <a:schemeClr val="tx1"/>
                </a:solidFill>
              </a:rPr>
              <a:t> </a:t>
            </a:r>
            <a:r>
              <a:rPr lang="id-ID" sz="2800" dirty="0" smtClean="0">
                <a:solidFill>
                  <a:schemeClr val="tx1"/>
                </a:solidFill>
              </a:rPr>
              <a:t>dimana </a:t>
            </a:r>
            <a:r>
              <a:rPr lang="id-ID" sz="2800" dirty="0">
                <a:solidFill>
                  <a:schemeClr val="tx1"/>
                </a:solidFill>
              </a:rPr>
              <a:t>hanya </a:t>
            </a:r>
            <a:r>
              <a:rPr lang="id-ID" sz="2800" dirty="0" smtClean="0">
                <a:solidFill>
                  <a:schemeClr val="tx1"/>
                </a:solidFill>
              </a:rPr>
              <a:t>memperhatikan/memfokuskan</a:t>
            </a:r>
            <a:r>
              <a:rPr lang="en-US" sz="2800" dirty="0" smtClean="0">
                <a:solidFill>
                  <a:schemeClr val="tx1"/>
                </a:solidFill>
              </a:rPr>
              <a:t> </a:t>
            </a:r>
            <a:r>
              <a:rPr lang="id-ID" sz="2800" dirty="0" smtClean="0">
                <a:solidFill>
                  <a:schemeClr val="tx1"/>
                </a:solidFill>
              </a:rPr>
              <a:t>kepada </a:t>
            </a:r>
            <a:r>
              <a:rPr lang="id-ID" sz="2800" dirty="0">
                <a:solidFill>
                  <a:schemeClr val="tx1"/>
                </a:solidFill>
              </a:rPr>
              <a:t>faktor fungsionalitas dan </a:t>
            </a:r>
            <a:r>
              <a:rPr lang="id-ID" sz="2800" dirty="0" smtClean="0">
                <a:solidFill>
                  <a:schemeClr val="tx1"/>
                </a:solidFill>
              </a:rPr>
              <a:t>spesifikasi</a:t>
            </a:r>
            <a:r>
              <a:rPr lang="en-US" sz="2800" dirty="0" smtClean="0">
                <a:solidFill>
                  <a:schemeClr val="tx1"/>
                </a:solidFill>
              </a:rPr>
              <a:t> </a:t>
            </a:r>
            <a:r>
              <a:rPr lang="id-ID" sz="2800" dirty="0" smtClean="0">
                <a:solidFill>
                  <a:schemeClr val="tx1"/>
                </a:solidFill>
              </a:rPr>
              <a:t>perangkat </a:t>
            </a:r>
            <a:r>
              <a:rPr lang="id-ID" sz="2800" dirty="0">
                <a:solidFill>
                  <a:schemeClr val="tx1"/>
                </a:solidFill>
              </a:rPr>
              <a:t>lunak.</a:t>
            </a:r>
          </a:p>
        </p:txBody>
      </p:sp>
    </p:spTree>
    <p:extLst>
      <p:ext uri="{BB962C8B-B14F-4D97-AF65-F5344CB8AC3E}">
        <p14:creationId xmlns:p14="http://schemas.microsoft.com/office/powerpoint/2010/main" val="5983487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01520"/>
          </a:xfrm>
        </p:spPr>
        <p:txBody>
          <a:bodyPr>
            <a:normAutofit/>
          </a:bodyPr>
          <a:lstStyle/>
          <a:p>
            <a:pPr algn="ctr"/>
            <a:r>
              <a:rPr lang="en-US" sz="3200" b="1" dirty="0" err="1">
                <a:solidFill>
                  <a:schemeClr val="bg2">
                    <a:lumMod val="25000"/>
                  </a:schemeClr>
                </a:solidFill>
                <a:latin typeface="Arial Black" panose="020B0A04020102020204" pitchFamily="34" charset="0"/>
              </a:rPr>
              <a:t>Contoh</a:t>
            </a:r>
            <a:r>
              <a:rPr lang="en-US" sz="3200" b="1" dirty="0">
                <a:solidFill>
                  <a:schemeClr val="bg2">
                    <a:lumMod val="25000"/>
                  </a:schemeClr>
                </a:solidFill>
                <a:latin typeface="Arial Black" panose="020B0A04020102020204" pitchFamily="34" charset="0"/>
              </a:rPr>
              <a:t> </a:t>
            </a:r>
            <a:r>
              <a:rPr lang="en-US" sz="3200" b="1" dirty="0" err="1">
                <a:solidFill>
                  <a:schemeClr val="bg2">
                    <a:lumMod val="25000"/>
                  </a:schemeClr>
                </a:solidFill>
                <a:latin typeface="Arial Black" panose="020B0A04020102020204" pitchFamily="34" charset="0"/>
              </a:rPr>
              <a:t>pengujian</a:t>
            </a:r>
            <a:r>
              <a:rPr lang="en-US" sz="3200" b="1" dirty="0">
                <a:solidFill>
                  <a:schemeClr val="bg2">
                    <a:lumMod val="25000"/>
                  </a:schemeClr>
                </a:solidFill>
                <a:latin typeface="Arial Black" panose="020B0A04020102020204" pitchFamily="34" charset="0"/>
              </a:rPr>
              <a:t> Black Box</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5" name="Picture 4"/>
          <p:cNvPicPr>
            <a:picLocks noChangeAspect="1"/>
          </p:cNvPicPr>
          <p:nvPr/>
        </p:nvPicPr>
        <p:blipFill>
          <a:blip r:embed="rId2"/>
          <a:stretch>
            <a:fillRect/>
          </a:stretch>
        </p:blipFill>
        <p:spPr>
          <a:xfrm>
            <a:off x="985235" y="940158"/>
            <a:ext cx="9233246" cy="4489226"/>
          </a:xfrm>
          <a:prstGeom prst="rect">
            <a:avLst/>
          </a:prstGeom>
        </p:spPr>
      </p:pic>
    </p:spTree>
    <p:extLst>
      <p:ext uri="{BB962C8B-B14F-4D97-AF65-F5344CB8AC3E}">
        <p14:creationId xmlns:p14="http://schemas.microsoft.com/office/powerpoint/2010/main" val="5444707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1026" name="Picture 2" descr="Hasil gambar untuk contoh black box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705" y="96593"/>
            <a:ext cx="9984390" cy="6761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6431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pic>
        <p:nvPicPr>
          <p:cNvPr id="2" name="Picture 1"/>
          <p:cNvPicPr>
            <a:picLocks noChangeAspect="1"/>
          </p:cNvPicPr>
          <p:nvPr/>
        </p:nvPicPr>
        <p:blipFill>
          <a:blip r:embed="rId2"/>
          <a:stretch>
            <a:fillRect/>
          </a:stretch>
        </p:blipFill>
        <p:spPr>
          <a:xfrm>
            <a:off x="90153" y="103032"/>
            <a:ext cx="11809927" cy="6694711"/>
          </a:xfrm>
          <a:prstGeom prst="rect">
            <a:avLst/>
          </a:prstGeom>
        </p:spPr>
      </p:pic>
    </p:spTree>
    <p:extLst>
      <p:ext uri="{BB962C8B-B14F-4D97-AF65-F5344CB8AC3E}">
        <p14:creationId xmlns:p14="http://schemas.microsoft.com/office/powerpoint/2010/main" val="1598229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22416" y="879634"/>
            <a:ext cx="4229100" cy="590550"/>
          </a:xfrm>
          <a:prstGeom prst="rect">
            <a:avLst/>
          </a:prstGeom>
        </p:spPr>
      </p:pic>
      <p:sp>
        <p:nvSpPr>
          <p:cNvPr id="4" name="TextBox 3"/>
          <p:cNvSpPr txBox="1"/>
          <p:nvPr/>
        </p:nvSpPr>
        <p:spPr>
          <a:xfrm>
            <a:off x="3958107" y="60483"/>
            <a:ext cx="3876541" cy="461665"/>
          </a:xfrm>
          <a:prstGeom prst="rect">
            <a:avLst/>
          </a:prstGeom>
          <a:noFill/>
        </p:spPr>
        <p:txBody>
          <a:bodyPr wrap="square" rtlCol="0">
            <a:spAutoFit/>
          </a:bodyPr>
          <a:lstStyle/>
          <a:p>
            <a:pPr algn="ctr"/>
            <a:r>
              <a:rPr lang="en-US" sz="2400" b="1" dirty="0" smtClean="0">
                <a:solidFill>
                  <a:srgbClr val="002060"/>
                </a:solidFill>
                <a:latin typeface="Arial" panose="020B0604020202020204" pitchFamily="34" charset="0"/>
                <a:cs typeface="Arial" panose="020B0604020202020204" pitchFamily="34" charset="0"/>
              </a:rPr>
              <a:t>LATIHAN SOAL</a:t>
            </a:r>
            <a:endParaRPr lang="en-US" sz="2400" b="1" dirty="0">
              <a:solidFill>
                <a:srgbClr val="002060"/>
              </a:solidFill>
              <a:latin typeface="Arial" panose="020B0604020202020204" pitchFamily="34" charset="0"/>
              <a:cs typeface="Arial" panose="020B0604020202020204" pitchFamily="34" charset="0"/>
            </a:endParaRPr>
          </a:p>
        </p:txBody>
      </p:sp>
      <p:sp>
        <p:nvSpPr>
          <p:cNvPr id="19" name="Rectangle 18"/>
          <p:cNvSpPr/>
          <p:nvPr/>
        </p:nvSpPr>
        <p:spPr>
          <a:xfrm>
            <a:off x="1025860" y="4498448"/>
            <a:ext cx="2665927" cy="42500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TextBox 19"/>
          <p:cNvSpPr txBox="1"/>
          <p:nvPr/>
        </p:nvSpPr>
        <p:spPr>
          <a:xfrm>
            <a:off x="286555" y="4498448"/>
            <a:ext cx="570990" cy="369332"/>
          </a:xfrm>
          <a:prstGeom prst="rect">
            <a:avLst/>
          </a:prstGeom>
          <a:noFill/>
        </p:spPr>
        <p:txBody>
          <a:bodyPr wrap="none" rtlCol="0">
            <a:spAutoFit/>
          </a:bodyPr>
          <a:lstStyle/>
          <a:p>
            <a:r>
              <a:rPr lang="en-US" dirty="0" err="1" smtClean="0"/>
              <a:t>Nim</a:t>
            </a:r>
            <a:endParaRPr lang="en-US" dirty="0"/>
          </a:p>
        </p:txBody>
      </p:sp>
      <p:sp>
        <p:nvSpPr>
          <p:cNvPr id="21" name="TextBox 20"/>
          <p:cNvSpPr txBox="1"/>
          <p:nvPr/>
        </p:nvSpPr>
        <p:spPr>
          <a:xfrm>
            <a:off x="3826100" y="4498448"/>
            <a:ext cx="2528897" cy="369332"/>
          </a:xfrm>
          <a:prstGeom prst="rect">
            <a:avLst/>
          </a:prstGeom>
          <a:noFill/>
        </p:spPr>
        <p:txBody>
          <a:bodyPr wrap="none" rtlCol="0">
            <a:spAutoFit/>
          </a:bodyPr>
          <a:lstStyle/>
          <a:p>
            <a:r>
              <a:rPr lang="en-US" dirty="0" smtClean="0"/>
              <a:t>*</a:t>
            </a:r>
            <a:r>
              <a:rPr lang="en-US" dirty="0" err="1" smtClean="0"/>
              <a:t>Nim</a:t>
            </a:r>
            <a:r>
              <a:rPr lang="en-US" dirty="0" smtClean="0"/>
              <a:t> </a:t>
            </a:r>
            <a:r>
              <a:rPr lang="en-US" dirty="0" err="1" smtClean="0"/>
              <a:t>tidak</a:t>
            </a:r>
            <a:r>
              <a:rPr lang="en-US" dirty="0" smtClean="0"/>
              <a:t> </a:t>
            </a:r>
            <a:r>
              <a:rPr lang="en-US" dirty="0" err="1" smtClean="0"/>
              <a:t>Boleh</a:t>
            </a:r>
            <a:r>
              <a:rPr lang="en-US" dirty="0" smtClean="0"/>
              <a:t> </a:t>
            </a:r>
            <a:r>
              <a:rPr lang="en-US" dirty="0" err="1" smtClean="0"/>
              <a:t>Kosong</a:t>
            </a:r>
            <a:endParaRPr lang="en-US" dirty="0"/>
          </a:p>
        </p:txBody>
      </p:sp>
      <p:sp>
        <p:nvSpPr>
          <p:cNvPr id="22" name="Rectangle 21"/>
          <p:cNvSpPr/>
          <p:nvPr/>
        </p:nvSpPr>
        <p:spPr>
          <a:xfrm>
            <a:off x="1025860" y="4953570"/>
            <a:ext cx="2665927" cy="42500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TextBox 22"/>
          <p:cNvSpPr txBox="1"/>
          <p:nvPr/>
        </p:nvSpPr>
        <p:spPr>
          <a:xfrm>
            <a:off x="286555" y="4953570"/>
            <a:ext cx="739305" cy="369332"/>
          </a:xfrm>
          <a:prstGeom prst="rect">
            <a:avLst/>
          </a:prstGeom>
          <a:noFill/>
        </p:spPr>
        <p:txBody>
          <a:bodyPr wrap="none" rtlCol="0">
            <a:spAutoFit/>
          </a:bodyPr>
          <a:lstStyle/>
          <a:p>
            <a:r>
              <a:rPr lang="en-US" dirty="0" smtClean="0"/>
              <a:t>Nama</a:t>
            </a:r>
            <a:endParaRPr lang="en-US" dirty="0"/>
          </a:p>
        </p:txBody>
      </p:sp>
      <p:sp>
        <p:nvSpPr>
          <p:cNvPr id="24" name="TextBox 23"/>
          <p:cNvSpPr txBox="1"/>
          <p:nvPr/>
        </p:nvSpPr>
        <p:spPr>
          <a:xfrm>
            <a:off x="3826100" y="4953570"/>
            <a:ext cx="2697213" cy="369332"/>
          </a:xfrm>
          <a:prstGeom prst="rect">
            <a:avLst/>
          </a:prstGeom>
          <a:noFill/>
        </p:spPr>
        <p:txBody>
          <a:bodyPr wrap="none" rtlCol="0">
            <a:spAutoFit/>
          </a:bodyPr>
          <a:lstStyle/>
          <a:p>
            <a:r>
              <a:rPr lang="en-US" dirty="0" smtClean="0"/>
              <a:t>*Nama </a:t>
            </a:r>
            <a:r>
              <a:rPr lang="en-US" dirty="0" err="1" smtClean="0"/>
              <a:t>tidak</a:t>
            </a:r>
            <a:r>
              <a:rPr lang="en-US" dirty="0" smtClean="0"/>
              <a:t> </a:t>
            </a:r>
            <a:r>
              <a:rPr lang="en-US" dirty="0" err="1" smtClean="0"/>
              <a:t>Boleh</a:t>
            </a:r>
            <a:r>
              <a:rPr lang="en-US" dirty="0" smtClean="0"/>
              <a:t> </a:t>
            </a:r>
            <a:r>
              <a:rPr lang="en-US" dirty="0" err="1" smtClean="0"/>
              <a:t>Kosong</a:t>
            </a:r>
            <a:endParaRPr lang="en-US" dirty="0"/>
          </a:p>
        </p:txBody>
      </p:sp>
      <p:sp>
        <p:nvSpPr>
          <p:cNvPr id="25" name="Rectangle 24"/>
          <p:cNvSpPr/>
          <p:nvPr/>
        </p:nvSpPr>
        <p:spPr>
          <a:xfrm>
            <a:off x="1025860" y="5430847"/>
            <a:ext cx="2665927" cy="42500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6" name="TextBox 25"/>
          <p:cNvSpPr txBox="1"/>
          <p:nvPr/>
        </p:nvSpPr>
        <p:spPr>
          <a:xfrm>
            <a:off x="286555" y="5430847"/>
            <a:ext cx="718466" cy="369332"/>
          </a:xfrm>
          <a:prstGeom prst="rect">
            <a:avLst/>
          </a:prstGeom>
          <a:noFill/>
        </p:spPr>
        <p:txBody>
          <a:bodyPr wrap="none" rtlCol="0">
            <a:spAutoFit/>
          </a:bodyPr>
          <a:lstStyle/>
          <a:p>
            <a:r>
              <a:rPr lang="en-US" dirty="0" err="1" smtClean="0"/>
              <a:t>Umur</a:t>
            </a:r>
            <a:endParaRPr lang="en-US" dirty="0"/>
          </a:p>
        </p:txBody>
      </p:sp>
      <p:sp>
        <p:nvSpPr>
          <p:cNvPr id="27" name="TextBox 26"/>
          <p:cNvSpPr txBox="1"/>
          <p:nvPr/>
        </p:nvSpPr>
        <p:spPr>
          <a:xfrm>
            <a:off x="3826100" y="5430847"/>
            <a:ext cx="2676374" cy="369332"/>
          </a:xfrm>
          <a:prstGeom prst="rect">
            <a:avLst/>
          </a:prstGeom>
          <a:noFill/>
        </p:spPr>
        <p:txBody>
          <a:bodyPr wrap="none" rtlCol="0">
            <a:spAutoFit/>
          </a:bodyPr>
          <a:lstStyle/>
          <a:p>
            <a:r>
              <a:rPr lang="en-US" dirty="0" smtClean="0"/>
              <a:t>*</a:t>
            </a:r>
            <a:r>
              <a:rPr lang="en-US" dirty="0" err="1" smtClean="0"/>
              <a:t>Umur</a:t>
            </a:r>
            <a:r>
              <a:rPr lang="en-US" dirty="0" smtClean="0"/>
              <a:t> </a:t>
            </a:r>
            <a:r>
              <a:rPr lang="en-US" dirty="0" err="1" smtClean="0"/>
              <a:t>tidak</a:t>
            </a:r>
            <a:r>
              <a:rPr lang="en-US" dirty="0" smtClean="0"/>
              <a:t> </a:t>
            </a:r>
            <a:r>
              <a:rPr lang="en-US" dirty="0" err="1" smtClean="0"/>
              <a:t>Boleh</a:t>
            </a:r>
            <a:r>
              <a:rPr lang="en-US" dirty="0" smtClean="0"/>
              <a:t> </a:t>
            </a:r>
            <a:r>
              <a:rPr lang="en-US" dirty="0" err="1" smtClean="0"/>
              <a:t>Kosong</a:t>
            </a:r>
            <a:endParaRPr lang="en-US" dirty="0"/>
          </a:p>
        </p:txBody>
      </p:sp>
      <p:sp>
        <p:nvSpPr>
          <p:cNvPr id="28" name="Rectangle 27"/>
          <p:cNvSpPr/>
          <p:nvPr/>
        </p:nvSpPr>
        <p:spPr>
          <a:xfrm>
            <a:off x="1542895" y="6054511"/>
            <a:ext cx="1234493" cy="360608"/>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t>DAFTAR</a:t>
            </a:r>
            <a:endParaRPr lang="en-US" b="1" dirty="0"/>
          </a:p>
        </p:txBody>
      </p:sp>
      <p:sp>
        <p:nvSpPr>
          <p:cNvPr id="29" name="TextBox 28"/>
          <p:cNvSpPr txBox="1"/>
          <p:nvPr/>
        </p:nvSpPr>
        <p:spPr>
          <a:xfrm>
            <a:off x="286555" y="4034810"/>
            <a:ext cx="4617611" cy="369332"/>
          </a:xfrm>
          <a:prstGeom prst="rect">
            <a:avLst/>
          </a:prstGeom>
          <a:noFill/>
        </p:spPr>
        <p:txBody>
          <a:bodyPr wrap="none" rtlCol="0">
            <a:spAutoFit/>
          </a:bodyPr>
          <a:lstStyle/>
          <a:p>
            <a:r>
              <a:rPr lang="en-US" dirty="0" smtClean="0"/>
              <a:t>3. </a:t>
            </a:r>
            <a:r>
              <a:rPr lang="en-US" dirty="0" err="1" smtClean="0"/>
              <a:t>Diberikan</a:t>
            </a:r>
            <a:r>
              <a:rPr lang="en-US" dirty="0" smtClean="0"/>
              <a:t> Form </a:t>
            </a:r>
            <a:r>
              <a:rPr lang="en-US" dirty="0" err="1" smtClean="0"/>
              <a:t>pendaftaran</a:t>
            </a:r>
            <a:r>
              <a:rPr lang="en-US" dirty="0" smtClean="0"/>
              <a:t> </a:t>
            </a:r>
            <a:r>
              <a:rPr lang="en-US" dirty="0" err="1" smtClean="0"/>
              <a:t>seperti</a:t>
            </a:r>
            <a:r>
              <a:rPr lang="en-US" dirty="0" smtClean="0"/>
              <a:t> </a:t>
            </a:r>
            <a:r>
              <a:rPr lang="en-US" dirty="0" err="1" smtClean="0"/>
              <a:t>dibawah</a:t>
            </a:r>
            <a:endParaRPr lang="en-US" dirty="0"/>
          </a:p>
        </p:txBody>
      </p:sp>
      <p:sp>
        <p:nvSpPr>
          <p:cNvPr id="30" name="TextBox 29"/>
          <p:cNvSpPr txBox="1"/>
          <p:nvPr/>
        </p:nvSpPr>
        <p:spPr>
          <a:xfrm>
            <a:off x="286555" y="6440215"/>
            <a:ext cx="4815036" cy="369332"/>
          </a:xfrm>
          <a:prstGeom prst="rect">
            <a:avLst/>
          </a:prstGeom>
          <a:noFill/>
        </p:spPr>
        <p:txBody>
          <a:bodyPr wrap="none" rtlCol="0">
            <a:spAutoFit/>
          </a:bodyPr>
          <a:lstStyle/>
          <a:p>
            <a:r>
              <a:rPr lang="en-US" dirty="0" err="1" smtClean="0"/>
              <a:t>Ujilah</a:t>
            </a:r>
            <a:r>
              <a:rPr lang="en-US" dirty="0"/>
              <a:t> </a:t>
            </a:r>
            <a:r>
              <a:rPr lang="en-US" dirty="0" smtClean="0"/>
              <a:t>Form </a:t>
            </a:r>
            <a:r>
              <a:rPr lang="en-US" dirty="0" err="1" smtClean="0"/>
              <a:t>diatas</a:t>
            </a:r>
            <a:r>
              <a:rPr lang="en-US" dirty="0" smtClean="0"/>
              <a:t> </a:t>
            </a:r>
            <a:r>
              <a:rPr lang="en-US" dirty="0" err="1" smtClean="0"/>
              <a:t>menggunakan</a:t>
            </a:r>
            <a:r>
              <a:rPr lang="en-US" dirty="0" smtClean="0"/>
              <a:t> </a:t>
            </a:r>
            <a:r>
              <a:rPr lang="en-US" b="1" dirty="0" smtClean="0"/>
              <a:t>Decision Table</a:t>
            </a:r>
            <a:r>
              <a:rPr lang="en-US" dirty="0" smtClean="0"/>
              <a:t> ?</a:t>
            </a:r>
            <a:endParaRPr lang="en-US" dirty="0"/>
          </a:p>
        </p:txBody>
      </p:sp>
      <p:sp>
        <p:nvSpPr>
          <p:cNvPr id="34" name="TextBox 33"/>
          <p:cNvSpPr txBox="1"/>
          <p:nvPr/>
        </p:nvSpPr>
        <p:spPr>
          <a:xfrm>
            <a:off x="379753" y="430038"/>
            <a:ext cx="9042860" cy="400110"/>
          </a:xfrm>
          <a:prstGeom prst="rect">
            <a:avLst/>
          </a:prstGeom>
          <a:noFill/>
        </p:spPr>
        <p:txBody>
          <a:bodyPr wrap="none" rtlCol="0">
            <a:spAutoFit/>
          </a:bodyPr>
          <a:lstStyle/>
          <a:p>
            <a:pPr algn="just"/>
            <a:r>
              <a:rPr lang="en-US" sz="2000" dirty="0" smtClean="0">
                <a:latin typeface="Arial" panose="020B0604020202020204" pitchFamily="34" charset="0"/>
                <a:cs typeface="Arial" panose="020B0604020202020204" pitchFamily="34" charset="0"/>
              </a:rPr>
              <a:t>1. </a:t>
            </a:r>
            <a:r>
              <a:rPr lang="en-US" sz="2000" dirty="0" err="1" smtClean="0">
                <a:latin typeface="Arial" panose="020B0604020202020204" pitchFamily="34" charset="0"/>
                <a:cs typeface="Arial" panose="020B0604020202020204" pitchFamily="34" charset="0"/>
              </a:rPr>
              <a:t>Sebuah</a:t>
            </a:r>
            <a:r>
              <a:rPr lang="en-US" sz="2000" dirty="0" smtClean="0">
                <a:latin typeface="Arial" panose="020B0604020202020204" pitchFamily="34" charset="0"/>
                <a:cs typeface="Arial" panose="020B0604020202020204" pitchFamily="34" charset="0"/>
              </a:rPr>
              <a:t> form Mobile Number </a:t>
            </a:r>
            <a:r>
              <a:rPr lang="en-US" sz="2000" dirty="0" err="1" smtClean="0">
                <a:latin typeface="Arial" panose="020B0604020202020204" pitchFamily="34" charset="0"/>
                <a:cs typeface="Arial" panose="020B0604020202020204" pitchFamily="34" charset="0"/>
              </a:rPr>
              <a:t>hanya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menerima</a:t>
            </a:r>
            <a:r>
              <a:rPr lang="en-US" sz="2000" dirty="0" smtClean="0">
                <a:latin typeface="Arial" panose="020B0604020202020204" pitchFamily="34" charset="0"/>
                <a:cs typeface="Arial" panose="020B0604020202020204" pitchFamily="34" charset="0"/>
              </a:rPr>
              <a:t> input </a:t>
            </a:r>
            <a:r>
              <a:rPr lang="en-US" sz="2000" dirty="0" err="1" smtClean="0">
                <a:latin typeface="Arial" panose="020B0604020202020204" pitchFamily="34" charset="0"/>
                <a:cs typeface="Arial" panose="020B0604020202020204" pitchFamily="34" charset="0"/>
              </a:rPr>
              <a:t>angka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harus</a:t>
            </a:r>
            <a:r>
              <a:rPr lang="en-US" sz="2000" dirty="0" smtClean="0">
                <a:latin typeface="Arial" panose="020B0604020202020204" pitchFamily="34" charset="0"/>
                <a:cs typeface="Arial" panose="020B0604020202020204" pitchFamily="34" charset="0"/>
              </a:rPr>
              <a:t>  10 Digits.</a:t>
            </a:r>
            <a:endParaRPr lang="en-US" sz="2000" dirty="0">
              <a:latin typeface="Arial" panose="020B0604020202020204" pitchFamily="34" charset="0"/>
              <a:cs typeface="Arial" panose="020B0604020202020204" pitchFamily="34" charset="0"/>
            </a:endParaRPr>
          </a:p>
        </p:txBody>
      </p:sp>
      <p:sp>
        <p:nvSpPr>
          <p:cNvPr id="35" name="TextBox 34"/>
          <p:cNvSpPr txBox="1"/>
          <p:nvPr/>
        </p:nvSpPr>
        <p:spPr>
          <a:xfrm>
            <a:off x="651205" y="1379576"/>
            <a:ext cx="7809808" cy="923330"/>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Ujilah</a:t>
            </a:r>
            <a:r>
              <a:rPr lang="en-US" dirty="0" smtClean="0">
                <a:latin typeface="Arial" panose="020B0604020202020204" pitchFamily="34" charset="0"/>
                <a:cs typeface="Arial" panose="020B0604020202020204" pitchFamily="34" charset="0"/>
              </a:rPr>
              <a:t> form </a:t>
            </a:r>
            <a:r>
              <a:rPr lang="en-US" dirty="0" err="1" smtClean="0">
                <a:latin typeface="Arial" panose="020B0604020202020204" pitchFamily="34" charset="0"/>
                <a:cs typeface="Arial" panose="020B0604020202020204" pitchFamily="34" charset="0"/>
              </a:rPr>
              <a:t>tersebut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menggunakan</a:t>
            </a:r>
            <a:r>
              <a:rPr lang="en-US"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a. </a:t>
            </a:r>
            <a:r>
              <a:rPr lang="en-US" b="1" dirty="0" smtClean="0">
                <a:solidFill>
                  <a:srgbClr val="7030A0"/>
                </a:solidFill>
                <a:latin typeface="Arial" panose="020B0604020202020204" pitchFamily="34" charset="0"/>
                <a:cs typeface="Arial" panose="020B0604020202020204" pitchFamily="34" charset="0"/>
              </a:rPr>
              <a:t>Equivalence Partitioning Analysis</a:t>
            </a:r>
          </a:p>
          <a:p>
            <a:r>
              <a:rPr lang="en-US" dirty="0" smtClean="0">
                <a:latin typeface="Arial" panose="020B0604020202020204" pitchFamily="34" charset="0"/>
                <a:cs typeface="Arial" panose="020B0604020202020204" pitchFamily="34" charset="0"/>
              </a:rPr>
              <a:t>b. </a:t>
            </a:r>
            <a:r>
              <a:rPr lang="en-US" b="1" dirty="0" smtClean="0">
                <a:solidFill>
                  <a:srgbClr val="7030A0"/>
                </a:solidFill>
                <a:latin typeface="Arial" panose="020B0604020202020204" pitchFamily="34" charset="0"/>
                <a:cs typeface="Arial" panose="020B0604020202020204" pitchFamily="34" charset="0"/>
              </a:rPr>
              <a:t>Boundary Value Analysis</a:t>
            </a:r>
            <a:endParaRPr lang="en-US" b="1" dirty="0">
              <a:solidFill>
                <a:srgbClr val="7030A0"/>
              </a:solidFill>
              <a:latin typeface="Arial" panose="020B0604020202020204" pitchFamily="34" charset="0"/>
              <a:cs typeface="Arial" panose="020B0604020202020204" pitchFamily="34" charset="0"/>
            </a:endParaRPr>
          </a:p>
        </p:txBody>
      </p:sp>
      <p:sp>
        <p:nvSpPr>
          <p:cNvPr id="37" name="TextBox 36"/>
          <p:cNvSpPr txBox="1"/>
          <p:nvPr/>
        </p:nvSpPr>
        <p:spPr>
          <a:xfrm>
            <a:off x="286555" y="2279097"/>
            <a:ext cx="11853929" cy="1938992"/>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2</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Seorang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dosen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memberikan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nilai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kepada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mahasiswa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menggunakan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sistem</a:t>
            </a:r>
            <a:r>
              <a:rPr lang="en-US" sz="2000" dirty="0" smtClean="0">
                <a:latin typeface="Arial" panose="020B0604020202020204" pitchFamily="34" charset="0"/>
                <a:cs typeface="Arial" panose="020B0604020202020204" pitchFamily="34" charset="0"/>
              </a:rPr>
              <a:t> grade </a:t>
            </a:r>
            <a:r>
              <a:rPr lang="en-US" sz="2000" dirty="0" err="1" smtClean="0">
                <a:latin typeface="Arial" panose="020B0604020202020204" pitchFamily="34" charset="0"/>
                <a:cs typeface="Arial" panose="020B0604020202020204" pitchFamily="34" charset="0"/>
              </a:rPr>
              <a:t>dengan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ketentuan</a:t>
            </a:r>
            <a:r>
              <a:rPr lang="en-US" sz="2000" dirty="0" smtClean="0">
                <a:latin typeface="Arial" panose="020B0604020202020204" pitchFamily="34" charset="0"/>
                <a:cs typeface="Arial" panose="020B0604020202020204" pitchFamily="34" charset="0"/>
              </a:rPr>
              <a:t>:</a:t>
            </a:r>
          </a:p>
          <a:p>
            <a:pPr marL="800100" lvl="1" indent="-342900" algn="just">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&gt;=0 – &lt;65 	</a:t>
            </a:r>
            <a:r>
              <a:rPr lang="en-US" sz="2000" dirty="0" err="1" smtClean="0">
                <a:latin typeface="Arial" panose="020B0604020202020204" pitchFamily="34" charset="0"/>
                <a:cs typeface="Arial" panose="020B0604020202020204" pitchFamily="34" charset="0"/>
              </a:rPr>
              <a:t>Nilai</a:t>
            </a:r>
            <a:r>
              <a:rPr lang="en-US" sz="2000" dirty="0" smtClean="0">
                <a:latin typeface="Arial" panose="020B0604020202020204" pitchFamily="34" charset="0"/>
                <a:cs typeface="Arial" panose="020B0604020202020204" pitchFamily="34" charset="0"/>
              </a:rPr>
              <a:t> C</a:t>
            </a:r>
          </a:p>
          <a:p>
            <a:pPr marL="800100" lvl="1" indent="-342900" algn="just">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&gt;=65 – &lt;81	</a:t>
            </a:r>
            <a:r>
              <a:rPr lang="en-US" sz="2000" dirty="0" err="1" smtClean="0">
                <a:latin typeface="Arial" panose="020B0604020202020204" pitchFamily="34" charset="0"/>
                <a:cs typeface="Arial" panose="020B0604020202020204" pitchFamily="34" charset="0"/>
              </a:rPr>
              <a:t>Nilai</a:t>
            </a:r>
            <a:r>
              <a:rPr lang="en-US" sz="2000" dirty="0" smtClean="0">
                <a:latin typeface="Arial" panose="020B0604020202020204" pitchFamily="34" charset="0"/>
                <a:cs typeface="Arial" panose="020B0604020202020204" pitchFamily="34" charset="0"/>
              </a:rPr>
              <a:t> B</a:t>
            </a:r>
          </a:p>
          <a:p>
            <a:pPr marL="800100" lvl="1" indent="-342900" algn="just">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&gt;=81 – &lt;=100	</a:t>
            </a:r>
            <a:r>
              <a:rPr lang="en-US" sz="2000" dirty="0" err="1" smtClean="0">
                <a:latin typeface="Arial" panose="020B0604020202020204" pitchFamily="34" charset="0"/>
                <a:cs typeface="Arial" panose="020B0604020202020204" pitchFamily="34" charset="0"/>
              </a:rPr>
              <a:t>Nilai</a:t>
            </a:r>
            <a:r>
              <a:rPr lang="en-US" sz="2000" dirty="0" smtClean="0">
                <a:latin typeface="Arial" panose="020B0604020202020204" pitchFamily="34" charset="0"/>
                <a:cs typeface="Arial" panose="020B0604020202020204" pitchFamily="34" charset="0"/>
              </a:rPr>
              <a:t> A</a:t>
            </a:r>
          </a:p>
          <a:p>
            <a:pPr lvl="1" algn="just"/>
            <a:r>
              <a:rPr lang="en-US" sz="2000" dirty="0" err="1" smtClean="0">
                <a:latin typeface="Arial" panose="020B0604020202020204" pitchFamily="34" charset="0"/>
                <a:cs typeface="Arial" panose="020B0604020202020204" pitchFamily="34" charset="0"/>
              </a:rPr>
              <a:t>Ujilah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kasus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diatas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menggunakan</a:t>
            </a:r>
            <a:r>
              <a:rPr lang="en-US" sz="2000" dirty="0" smtClean="0">
                <a:latin typeface="Arial" panose="020B0604020202020204" pitchFamily="34" charset="0"/>
                <a:cs typeface="Arial" panose="020B0604020202020204" pitchFamily="34" charset="0"/>
              </a:rPr>
              <a:t> </a:t>
            </a:r>
            <a:r>
              <a:rPr lang="en-US" sz="2000" b="1" dirty="0" smtClean="0">
                <a:solidFill>
                  <a:srgbClr val="002060"/>
                </a:solidFill>
                <a:latin typeface="Arial" panose="020B0604020202020204" pitchFamily="34" charset="0"/>
                <a:cs typeface="Arial" panose="020B0604020202020204" pitchFamily="34" charset="0"/>
              </a:rPr>
              <a:t>Equivalence Partitioning </a:t>
            </a:r>
            <a:r>
              <a:rPr lang="en-US" sz="2000" b="1" dirty="0" err="1" smtClean="0">
                <a:solidFill>
                  <a:srgbClr val="002060"/>
                </a:solidFill>
                <a:latin typeface="Arial" panose="020B0604020202020204" pitchFamily="34" charset="0"/>
                <a:cs typeface="Arial" panose="020B0604020202020204" pitchFamily="34" charset="0"/>
              </a:rPr>
              <a:t>dan</a:t>
            </a:r>
            <a:r>
              <a:rPr lang="en-US" sz="2000" b="1" dirty="0" smtClean="0">
                <a:solidFill>
                  <a:srgbClr val="002060"/>
                </a:solidFill>
                <a:latin typeface="Arial" panose="020B0604020202020204" pitchFamily="34" charset="0"/>
                <a:cs typeface="Arial" panose="020B0604020202020204" pitchFamily="34" charset="0"/>
              </a:rPr>
              <a:t> Boundary Value Analysis </a:t>
            </a:r>
            <a:r>
              <a:rPr lang="en-US" sz="2000" dirty="0" smtClean="0">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ü"/>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15057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901520"/>
          </a:xfrm>
        </p:spPr>
        <p:txBody>
          <a:bodyPr>
            <a:normAutofit/>
          </a:bodyPr>
          <a:lstStyle/>
          <a:p>
            <a:pPr algn="ctr"/>
            <a:r>
              <a:rPr lang="en-US" sz="3200" b="1" dirty="0" smtClean="0">
                <a:solidFill>
                  <a:schemeClr val="bg2">
                    <a:lumMod val="25000"/>
                  </a:schemeClr>
                </a:solidFill>
                <a:latin typeface="Arial Black" panose="020B0A04020102020204" pitchFamily="34" charset="0"/>
              </a:rPr>
              <a:t>TUGAS KELOMPOK</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75732" y="1210616"/>
            <a:ext cx="11032708" cy="631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fi-FI" sz="2800" dirty="0" smtClean="0">
                <a:solidFill>
                  <a:schemeClr val="tx1"/>
                </a:solidFill>
              </a:rPr>
              <a:t>Tentukan kelompok anda maksimal 1 kelompok </a:t>
            </a:r>
            <a:r>
              <a:rPr lang="fi-FI" sz="2800" b="1" dirty="0" smtClean="0">
                <a:solidFill>
                  <a:schemeClr val="tx1"/>
                </a:solidFill>
              </a:rPr>
              <a:t>4 Orang</a:t>
            </a:r>
            <a:endParaRPr lang="fi-FI" sz="2800" b="1" dirty="0">
              <a:solidFill>
                <a:schemeClr val="tx1"/>
              </a:solidFill>
            </a:endParaRPr>
          </a:p>
        </p:txBody>
      </p:sp>
      <p:sp>
        <p:nvSpPr>
          <p:cNvPr id="10" name="Rounded Rectangle 4"/>
          <p:cNvSpPr/>
          <p:nvPr/>
        </p:nvSpPr>
        <p:spPr>
          <a:xfrm>
            <a:off x="375732" y="1841679"/>
            <a:ext cx="11032708" cy="16484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en-US" sz="2800" b="1" dirty="0" err="1" smtClean="0">
                <a:solidFill>
                  <a:schemeClr val="tx1"/>
                </a:solidFill>
              </a:rPr>
              <a:t>Silahkan</a:t>
            </a:r>
            <a:r>
              <a:rPr lang="en-US" sz="2800" b="1" dirty="0" smtClean="0">
                <a:solidFill>
                  <a:schemeClr val="tx1"/>
                </a:solidFill>
              </a:rPr>
              <a:t> </a:t>
            </a:r>
            <a:r>
              <a:rPr lang="en-US" sz="2800" b="1" dirty="0" err="1" smtClean="0">
                <a:solidFill>
                  <a:schemeClr val="tx1"/>
                </a:solidFill>
              </a:rPr>
              <a:t>anda</a:t>
            </a:r>
            <a:r>
              <a:rPr lang="en-US" sz="2800" b="1" dirty="0" smtClean="0">
                <a:solidFill>
                  <a:schemeClr val="tx1"/>
                </a:solidFill>
              </a:rPr>
              <a:t> </a:t>
            </a:r>
            <a:r>
              <a:rPr lang="en-US" sz="2800" b="1" dirty="0" err="1" smtClean="0">
                <a:solidFill>
                  <a:schemeClr val="tx1"/>
                </a:solidFill>
              </a:rPr>
              <a:t>cari</a:t>
            </a:r>
            <a:r>
              <a:rPr lang="en-US" sz="2800" b="1" dirty="0" smtClean="0">
                <a:solidFill>
                  <a:schemeClr val="tx1"/>
                </a:solidFill>
              </a:rPr>
              <a:t> </a:t>
            </a:r>
            <a:r>
              <a:rPr lang="en-US" sz="2800" b="1" dirty="0" err="1" smtClean="0">
                <a:solidFill>
                  <a:schemeClr val="tx1"/>
                </a:solidFill>
              </a:rPr>
              <a:t>sebuah</a:t>
            </a:r>
            <a:r>
              <a:rPr lang="en-US" sz="2800" b="1" dirty="0" smtClean="0">
                <a:solidFill>
                  <a:schemeClr val="tx1"/>
                </a:solidFill>
              </a:rPr>
              <a:t> </a:t>
            </a:r>
            <a:r>
              <a:rPr lang="en-US" sz="2800" b="1" dirty="0" err="1" smtClean="0">
                <a:solidFill>
                  <a:schemeClr val="tx1"/>
                </a:solidFill>
              </a:rPr>
              <a:t>aplikasi</a:t>
            </a:r>
            <a:r>
              <a:rPr lang="en-US" sz="2800" b="1" dirty="0" smtClean="0">
                <a:solidFill>
                  <a:schemeClr val="tx1"/>
                </a:solidFill>
              </a:rPr>
              <a:t> web </a:t>
            </a:r>
            <a:r>
              <a:rPr lang="en-US" sz="2800" b="1" dirty="0" err="1" smtClean="0">
                <a:solidFill>
                  <a:schemeClr val="tx1"/>
                </a:solidFill>
              </a:rPr>
              <a:t>maupun</a:t>
            </a:r>
            <a:r>
              <a:rPr lang="en-US" sz="2800" b="1" dirty="0" smtClean="0">
                <a:solidFill>
                  <a:schemeClr val="tx1"/>
                </a:solidFill>
              </a:rPr>
              <a:t> desktop, </a:t>
            </a:r>
            <a:r>
              <a:rPr lang="en-US" sz="2800" b="1" dirty="0" err="1" smtClean="0">
                <a:solidFill>
                  <a:schemeClr val="tx1"/>
                </a:solidFill>
              </a:rPr>
              <a:t>kemudian</a:t>
            </a:r>
            <a:r>
              <a:rPr lang="en-US" sz="2800" b="1" dirty="0" smtClean="0">
                <a:solidFill>
                  <a:schemeClr val="tx1"/>
                </a:solidFill>
              </a:rPr>
              <a:t> </a:t>
            </a:r>
            <a:r>
              <a:rPr lang="en-US" sz="2800" b="1" dirty="0" err="1" smtClean="0">
                <a:solidFill>
                  <a:schemeClr val="tx1"/>
                </a:solidFill>
              </a:rPr>
              <a:t>anda</a:t>
            </a:r>
            <a:r>
              <a:rPr lang="en-US" sz="2800" b="1" dirty="0" smtClean="0">
                <a:solidFill>
                  <a:schemeClr val="tx1"/>
                </a:solidFill>
              </a:rPr>
              <a:t> Testing </a:t>
            </a:r>
            <a:r>
              <a:rPr lang="en-US" sz="2800" b="1" dirty="0" err="1" smtClean="0">
                <a:solidFill>
                  <a:schemeClr val="tx1"/>
                </a:solidFill>
              </a:rPr>
              <a:t>aplikasinya</a:t>
            </a:r>
            <a:r>
              <a:rPr lang="en-US" sz="2800" b="1" dirty="0" smtClean="0">
                <a:solidFill>
                  <a:schemeClr val="tx1"/>
                </a:solidFill>
              </a:rPr>
              <a:t> </a:t>
            </a:r>
            <a:r>
              <a:rPr lang="en-US" sz="2800" b="1" dirty="0" err="1" smtClean="0">
                <a:solidFill>
                  <a:schemeClr val="tx1"/>
                </a:solidFill>
              </a:rPr>
              <a:t>dengan</a:t>
            </a:r>
            <a:r>
              <a:rPr lang="en-US" sz="2800" b="1" dirty="0" smtClean="0">
                <a:solidFill>
                  <a:schemeClr val="tx1"/>
                </a:solidFill>
              </a:rPr>
              <a:t> </a:t>
            </a:r>
            <a:r>
              <a:rPr lang="en-US" sz="2800" b="1" dirty="0" err="1" smtClean="0">
                <a:solidFill>
                  <a:schemeClr val="tx1"/>
                </a:solidFill>
              </a:rPr>
              <a:t>menggunakan</a:t>
            </a:r>
            <a:r>
              <a:rPr lang="en-US" sz="2800" b="1" dirty="0" smtClean="0">
                <a:solidFill>
                  <a:schemeClr val="tx1"/>
                </a:solidFill>
              </a:rPr>
              <a:t> </a:t>
            </a:r>
            <a:r>
              <a:rPr lang="en-US" sz="2800" b="1" dirty="0" err="1" smtClean="0">
                <a:solidFill>
                  <a:schemeClr val="tx1"/>
                </a:solidFill>
              </a:rPr>
              <a:t>salah</a:t>
            </a:r>
            <a:r>
              <a:rPr lang="en-US" sz="2800" b="1" dirty="0" smtClean="0">
                <a:solidFill>
                  <a:schemeClr val="tx1"/>
                </a:solidFill>
              </a:rPr>
              <a:t> </a:t>
            </a:r>
            <a:r>
              <a:rPr lang="en-US" sz="2800" b="1" dirty="0" err="1" smtClean="0">
                <a:solidFill>
                  <a:schemeClr val="tx1"/>
                </a:solidFill>
              </a:rPr>
              <a:t>satu</a:t>
            </a:r>
            <a:r>
              <a:rPr lang="en-US" sz="2800" b="1" dirty="0" smtClean="0">
                <a:solidFill>
                  <a:schemeClr val="tx1"/>
                </a:solidFill>
              </a:rPr>
              <a:t> </a:t>
            </a:r>
            <a:r>
              <a:rPr lang="en-US" sz="2800" b="1" dirty="0" err="1" smtClean="0">
                <a:solidFill>
                  <a:schemeClr val="tx1"/>
                </a:solidFill>
              </a:rPr>
              <a:t>metode</a:t>
            </a:r>
            <a:r>
              <a:rPr lang="en-US" sz="2800" b="1" dirty="0" smtClean="0">
                <a:solidFill>
                  <a:schemeClr val="tx1"/>
                </a:solidFill>
              </a:rPr>
              <a:t> testing (Black Box </a:t>
            </a:r>
            <a:r>
              <a:rPr lang="en-US" sz="2800" b="1" dirty="0" err="1" smtClean="0">
                <a:solidFill>
                  <a:schemeClr val="tx1"/>
                </a:solidFill>
              </a:rPr>
              <a:t>atau</a:t>
            </a:r>
            <a:r>
              <a:rPr lang="en-US" sz="2800" b="1" dirty="0" smtClean="0">
                <a:solidFill>
                  <a:schemeClr val="tx1"/>
                </a:solidFill>
              </a:rPr>
              <a:t> White Box)</a:t>
            </a:r>
            <a:endParaRPr lang="en-US" sz="2800" b="1" dirty="0">
              <a:solidFill>
                <a:schemeClr val="tx1"/>
              </a:solidFill>
            </a:endParaRPr>
          </a:p>
        </p:txBody>
      </p:sp>
      <p:sp>
        <p:nvSpPr>
          <p:cNvPr id="14" name="Rounded Rectangle 4"/>
          <p:cNvSpPr/>
          <p:nvPr/>
        </p:nvSpPr>
        <p:spPr>
          <a:xfrm>
            <a:off x="375732" y="3696237"/>
            <a:ext cx="11032708" cy="7469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dirty="0" err="1" smtClean="0">
                <a:solidFill>
                  <a:schemeClr val="tx1"/>
                </a:solidFill>
              </a:rPr>
              <a:t>Presentasikan</a:t>
            </a:r>
            <a:r>
              <a:rPr lang="en-US" sz="2800" dirty="0" smtClean="0">
                <a:solidFill>
                  <a:schemeClr val="tx1"/>
                </a:solidFill>
              </a:rPr>
              <a:t> </a:t>
            </a:r>
            <a:r>
              <a:rPr lang="en-US" sz="2800" dirty="0" err="1" smtClean="0">
                <a:solidFill>
                  <a:schemeClr val="tx1"/>
                </a:solidFill>
              </a:rPr>
              <a:t>hasil</a:t>
            </a:r>
            <a:r>
              <a:rPr lang="en-US" sz="2800" dirty="0" smtClean="0">
                <a:solidFill>
                  <a:schemeClr val="tx1"/>
                </a:solidFill>
              </a:rPr>
              <a:t> </a:t>
            </a:r>
            <a:r>
              <a:rPr lang="en-US" sz="2800" dirty="0" err="1" smtClean="0">
                <a:solidFill>
                  <a:schemeClr val="tx1"/>
                </a:solidFill>
              </a:rPr>
              <a:t>pengujian</a:t>
            </a:r>
            <a:r>
              <a:rPr lang="en-US" sz="2800" dirty="0" smtClean="0">
                <a:solidFill>
                  <a:schemeClr val="tx1"/>
                </a:solidFill>
              </a:rPr>
              <a:t> </a:t>
            </a:r>
            <a:r>
              <a:rPr lang="en-US" sz="2800" dirty="0" err="1" smtClean="0">
                <a:solidFill>
                  <a:schemeClr val="tx1"/>
                </a:solidFill>
              </a:rPr>
              <a:t>aplikasi</a:t>
            </a:r>
            <a:r>
              <a:rPr lang="en-US" sz="2800" dirty="0" smtClean="0">
                <a:solidFill>
                  <a:schemeClr val="tx1"/>
                </a:solidFill>
              </a:rPr>
              <a:t> </a:t>
            </a:r>
            <a:r>
              <a:rPr lang="en-US" sz="2800" dirty="0" err="1" smtClean="0">
                <a:solidFill>
                  <a:schemeClr val="tx1"/>
                </a:solidFill>
              </a:rPr>
              <a:t>tersebut</a:t>
            </a:r>
            <a:r>
              <a:rPr lang="en-US" sz="2800" dirty="0" smtClean="0">
                <a:solidFill>
                  <a:schemeClr val="tx1"/>
                </a:solidFill>
              </a:rPr>
              <a:t> </a:t>
            </a:r>
            <a:r>
              <a:rPr lang="en-US" sz="2800" dirty="0" err="1" smtClean="0">
                <a:solidFill>
                  <a:schemeClr val="tx1"/>
                </a:solidFill>
              </a:rPr>
              <a:t>dan</a:t>
            </a:r>
            <a:r>
              <a:rPr lang="en-US" sz="2800" dirty="0" smtClean="0">
                <a:solidFill>
                  <a:schemeClr val="tx1"/>
                </a:solidFill>
              </a:rPr>
              <a:t> </a:t>
            </a:r>
            <a:r>
              <a:rPr lang="en-US" sz="2800" dirty="0" err="1" smtClean="0">
                <a:solidFill>
                  <a:schemeClr val="tx1"/>
                </a:solidFill>
              </a:rPr>
              <a:t>kumpulkan</a:t>
            </a:r>
            <a:r>
              <a:rPr lang="en-US" sz="2800" dirty="0" smtClean="0">
                <a:solidFill>
                  <a:schemeClr val="tx1"/>
                </a:solidFill>
              </a:rPr>
              <a:t> </a:t>
            </a:r>
            <a:r>
              <a:rPr lang="en-US" sz="2800" dirty="0" err="1" smtClean="0">
                <a:solidFill>
                  <a:schemeClr val="tx1"/>
                </a:solidFill>
              </a:rPr>
              <a:t>laporan</a:t>
            </a:r>
            <a:r>
              <a:rPr lang="en-US" sz="2800" dirty="0" smtClean="0">
                <a:solidFill>
                  <a:schemeClr val="tx1"/>
                </a:solidFill>
              </a:rPr>
              <a:t> hardcopy </a:t>
            </a:r>
            <a:r>
              <a:rPr lang="en-US" sz="2800" dirty="0" err="1" smtClean="0">
                <a:solidFill>
                  <a:schemeClr val="tx1"/>
                </a:solidFill>
              </a:rPr>
              <a:t>nya</a:t>
            </a:r>
            <a:r>
              <a:rPr lang="en-US" sz="2800" dirty="0" smtClean="0">
                <a:solidFill>
                  <a:schemeClr val="tx1"/>
                </a:solidFill>
              </a:rPr>
              <a:t>.</a:t>
            </a:r>
            <a:endParaRPr lang="id-ID" sz="2800" dirty="0">
              <a:solidFill>
                <a:schemeClr val="tx1"/>
              </a:solidFill>
            </a:endParaRPr>
          </a:p>
        </p:txBody>
      </p:sp>
      <p:sp>
        <p:nvSpPr>
          <p:cNvPr id="15" name="Rounded Rectangle 4"/>
          <p:cNvSpPr/>
          <p:nvPr/>
        </p:nvSpPr>
        <p:spPr>
          <a:xfrm>
            <a:off x="375732" y="4816702"/>
            <a:ext cx="11032708" cy="8113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dirty="0" err="1" smtClean="0">
                <a:solidFill>
                  <a:schemeClr val="tx1"/>
                </a:solidFill>
              </a:rPr>
              <a:t>Jadwal</a:t>
            </a:r>
            <a:r>
              <a:rPr lang="en-US" sz="2800" dirty="0" smtClean="0">
                <a:solidFill>
                  <a:schemeClr val="tx1"/>
                </a:solidFill>
              </a:rPr>
              <a:t> </a:t>
            </a:r>
            <a:r>
              <a:rPr lang="en-US" sz="2800" dirty="0" err="1" smtClean="0">
                <a:solidFill>
                  <a:schemeClr val="tx1"/>
                </a:solidFill>
              </a:rPr>
              <a:t>Presentasi</a:t>
            </a:r>
            <a:r>
              <a:rPr lang="en-US" sz="2800" dirty="0">
                <a:solidFill>
                  <a:schemeClr val="tx1"/>
                </a:solidFill>
              </a:rPr>
              <a:t> </a:t>
            </a:r>
            <a:r>
              <a:rPr lang="en-US" sz="2800" dirty="0" err="1" smtClean="0">
                <a:solidFill>
                  <a:schemeClr val="tx1"/>
                </a:solidFill>
              </a:rPr>
              <a:t>dan</a:t>
            </a:r>
            <a:r>
              <a:rPr lang="en-US" sz="2800" dirty="0" smtClean="0">
                <a:solidFill>
                  <a:schemeClr val="tx1"/>
                </a:solidFill>
              </a:rPr>
              <a:t> </a:t>
            </a:r>
            <a:r>
              <a:rPr lang="en-US" sz="2800" dirty="0" err="1" smtClean="0">
                <a:solidFill>
                  <a:schemeClr val="tx1"/>
                </a:solidFill>
              </a:rPr>
              <a:t>pengumpulan</a:t>
            </a:r>
            <a:r>
              <a:rPr lang="en-US" sz="2800" dirty="0" smtClean="0">
                <a:solidFill>
                  <a:schemeClr val="tx1"/>
                </a:solidFill>
              </a:rPr>
              <a:t> </a:t>
            </a:r>
            <a:r>
              <a:rPr lang="en-US" sz="2800" dirty="0" err="1" smtClean="0">
                <a:solidFill>
                  <a:schemeClr val="tx1"/>
                </a:solidFill>
              </a:rPr>
              <a:t>laporan</a:t>
            </a:r>
            <a:r>
              <a:rPr lang="en-US" sz="2800" dirty="0" smtClean="0">
                <a:solidFill>
                  <a:schemeClr val="tx1"/>
                </a:solidFill>
              </a:rPr>
              <a:t> hardcopy </a:t>
            </a:r>
            <a:r>
              <a:rPr lang="en-US" sz="2800" dirty="0" err="1" smtClean="0">
                <a:solidFill>
                  <a:schemeClr val="tx1"/>
                </a:solidFill>
              </a:rPr>
              <a:t>nya</a:t>
            </a:r>
            <a:r>
              <a:rPr lang="en-US" sz="2800" dirty="0" smtClean="0">
                <a:solidFill>
                  <a:schemeClr val="tx1"/>
                </a:solidFill>
              </a:rPr>
              <a:t> </a:t>
            </a:r>
          </a:p>
          <a:p>
            <a:pPr algn="just"/>
            <a:r>
              <a:rPr lang="en-US" sz="2800" b="1" dirty="0" err="1">
                <a:solidFill>
                  <a:schemeClr val="tx1"/>
                </a:solidFill>
              </a:rPr>
              <a:t>T</a:t>
            </a:r>
            <a:r>
              <a:rPr lang="en-US" sz="2800" b="1" dirty="0" err="1" smtClean="0">
                <a:solidFill>
                  <a:schemeClr val="tx1"/>
                </a:solidFill>
              </a:rPr>
              <a:t>anggal</a:t>
            </a:r>
            <a:r>
              <a:rPr lang="en-US" sz="2800" b="1" dirty="0" smtClean="0">
                <a:solidFill>
                  <a:schemeClr val="tx1"/>
                </a:solidFill>
              </a:rPr>
              <a:t>  9 </a:t>
            </a:r>
            <a:r>
              <a:rPr lang="en-US" sz="2800" b="1" dirty="0" err="1" smtClean="0">
                <a:solidFill>
                  <a:schemeClr val="tx1"/>
                </a:solidFill>
              </a:rPr>
              <a:t>Januari</a:t>
            </a:r>
            <a:r>
              <a:rPr lang="en-US" sz="2800" b="1" smtClean="0">
                <a:solidFill>
                  <a:schemeClr val="tx1"/>
                </a:solidFill>
              </a:rPr>
              <a:t> 2019.</a:t>
            </a:r>
            <a:endParaRPr lang="id-ID" sz="2800" b="1" dirty="0">
              <a:solidFill>
                <a:schemeClr val="tx1"/>
              </a:solidFill>
            </a:endParaRPr>
          </a:p>
        </p:txBody>
      </p:sp>
      <p:sp>
        <p:nvSpPr>
          <p:cNvPr id="16" name="Rounded Rectangle 4"/>
          <p:cNvSpPr/>
          <p:nvPr/>
        </p:nvSpPr>
        <p:spPr>
          <a:xfrm>
            <a:off x="685801" y="5937167"/>
            <a:ext cx="11032708" cy="7469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en-US" sz="2800" b="1" dirty="0" smtClean="0">
                <a:solidFill>
                  <a:schemeClr val="tx1"/>
                </a:solidFill>
              </a:rPr>
              <a:t>TIDAK ADA TOLERANSI KETERLAMBATAN UNTUK PENGUMPULANNYA</a:t>
            </a:r>
            <a:endParaRPr lang="id-ID" sz="2800" b="1" dirty="0">
              <a:solidFill>
                <a:schemeClr val="tx1"/>
              </a:solidFill>
            </a:endParaRPr>
          </a:p>
        </p:txBody>
      </p:sp>
    </p:spTree>
    <p:extLst>
      <p:ext uri="{BB962C8B-B14F-4D97-AF65-F5344CB8AC3E}">
        <p14:creationId xmlns:p14="http://schemas.microsoft.com/office/powerpoint/2010/main" val="2748715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494" y="2550017"/>
            <a:ext cx="8962623" cy="682580"/>
          </a:xfrm>
        </p:spPr>
        <p:txBody>
          <a:bodyPr>
            <a:normAutofit/>
          </a:bodyPr>
          <a:lstStyle/>
          <a:p>
            <a:pPr algn="ctr"/>
            <a:r>
              <a:rPr lang="en-US" sz="3200" b="1" dirty="0" smtClean="0">
                <a:solidFill>
                  <a:schemeClr val="bg2">
                    <a:lumMod val="25000"/>
                  </a:schemeClr>
                </a:solidFill>
                <a:latin typeface="Arial Black" panose="020B0A04020102020204" pitchFamily="34" charset="0"/>
              </a:rPr>
              <a:t>THANKS YOU</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Tree>
    <p:extLst>
      <p:ext uri="{BB962C8B-B14F-4D97-AF65-F5344CB8AC3E}">
        <p14:creationId xmlns:p14="http://schemas.microsoft.com/office/powerpoint/2010/main" val="1230229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a:solidFill>
                  <a:schemeClr val="bg2">
                    <a:lumMod val="25000"/>
                  </a:schemeClr>
                </a:solidFill>
                <a:latin typeface="Arial Black" panose="020B0A04020102020204" pitchFamily="34" charset="0"/>
              </a:rPr>
              <a:t>Black Box</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3" name="Rounded Rectangle 4"/>
          <p:cNvSpPr/>
          <p:nvPr/>
        </p:nvSpPr>
        <p:spPr>
          <a:xfrm>
            <a:off x="337095" y="953037"/>
            <a:ext cx="11032708" cy="17128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just"/>
            <a:r>
              <a:rPr lang="id-ID" sz="2800" dirty="0">
                <a:solidFill>
                  <a:schemeClr val="tx1"/>
                </a:solidFill>
              </a:rPr>
              <a:t>Testing yg dilakukan untuk antarmuka program, </a:t>
            </a:r>
            <a:r>
              <a:rPr lang="id-ID" sz="2800" dirty="0" smtClean="0">
                <a:solidFill>
                  <a:schemeClr val="tx1"/>
                </a:solidFill>
              </a:rPr>
              <a:t>testing</a:t>
            </a:r>
            <a:r>
              <a:rPr lang="en-US" sz="2800" dirty="0" smtClean="0">
                <a:solidFill>
                  <a:schemeClr val="tx1"/>
                </a:solidFill>
              </a:rPr>
              <a:t> </a:t>
            </a:r>
            <a:r>
              <a:rPr lang="id-ID" sz="2800" dirty="0" smtClean="0">
                <a:solidFill>
                  <a:schemeClr val="tx1"/>
                </a:solidFill>
              </a:rPr>
              <a:t>ini </a:t>
            </a:r>
            <a:r>
              <a:rPr lang="id-ID" sz="2800" dirty="0">
                <a:solidFill>
                  <a:schemeClr val="tx1"/>
                </a:solidFill>
              </a:rPr>
              <a:t>untuk memperlihatkan bahwa fungsi-fungsi </a:t>
            </a:r>
            <a:r>
              <a:rPr lang="id-ID" sz="2800" dirty="0" smtClean="0">
                <a:solidFill>
                  <a:schemeClr val="tx1"/>
                </a:solidFill>
              </a:rPr>
              <a:t>bekerja</a:t>
            </a:r>
            <a:r>
              <a:rPr lang="en-US" sz="2800" dirty="0" smtClean="0">
                <a:solidFill>
                  <a:schemeClr val="tx1"/>
                </a:solidFill>
              </a:rPr>
              <a:t> </a:t>
            </a:r>
            <a:r>
              <a:rPr lang="id-ID" sz="2800" dirty="0" smtClean="0">
                <a:solidFill>
                  <a:schemeClr val="tx1"/>
                </a:solidFill>
              </a:rPr>
              <a:t>dgn </a:t>
            </a:r>
            <a:r>
              <a:rPr lang="id-ID" sz="2800" dirty="0">
                <a:solidFill>
                  <a:schemeClr val="tx1"/>
                </a:solidFill>
              </a:rPr>
              <a:t>baik, dalam arti masukan yg diterima dgn </a:t>
            </a:r>
            <a:r>
              <a:rPr lang="id-ID" sz="2800" dirty="0" smtClean="0">
                <a:solidFill>
                  <a:schemeClr val="tx1"/>
                </a:solidFill>
              </a:rPr>
              <a:t>benar</a:t>
            </a:r>
            <a:r>
              <a:rPr lang="en-US" sz="2800" dirty="0" smtClean="0">
                <a:solidFill>
                  <a:schemeClr val="tx1"/>
                </a:solidFill>
              </a:rPr>
              <a:t> </a:t>
            </a:r>
            <a:r>
              <a:rPr lang="id-ID" sz="2800" dirty="0" smtClean="0">
                <a:solidFill>
                  <a:schemeClr val="tx1"/>
                </a:solidFill>
              </a:rPr>
              <a:t>dan </a:t>
            </a:r>
            <a:r>
              <a:rPr lang="id-ID" sz="2800" dirty="0">
                <a:solidFill>
                  <a:schemeClr val="tx1"/>
                </a:solidFill>
              </a:rPr>
              <a:t>keluaran yg dihasilkan benar-benar tepat, </a:t>
            </a:r>
            <a:r>
              <a:rPr lang="id-ID" sz="2800" dirty="0" smtClean="0">
                <a:solidFill>
                  <a:schemeClr val="tx1"/>
                </a:solidFill>
              </a:rPr>
              <a:t>integras</a:t>
            </a:r>
            <a:r>
              <a:rPr lang="en-US" sz="2800" dirty="0" err="1" smtClean="0">
                <a:solidFill>
                  <a:schemeClr val="tx1"/>
                </a:solidFill>
              </a:rPr>
              <a:t>i</a:t>
            </a:r>
            <a:r>
              <a:rPr lang="en-US" sz="2800" dirty="0" smtClean="0">
                <a:solidFill>
                  <a:schemeClr val="tx1"/>
                </a:solidFill>
              </a:rPr>
              <a:t> </a:t>
            </a:r>
            <a:r>
              <a:rPr lang="id-ID" sz="2800" dirty="0" smtClean="0">
                <a:solidFill>
                  <a:schemeClr val="tx1"/>
                </a:solidFill>
              </a:rPr>
              <a:t>dari </a:t>
            </a:r>
            <a:r>
              <a:rPr lang="id-ID" sz="2800" dirty="0">
                <a:solidFill>
                  <a:schemeClr val="tx1"/>
                </a:solidFill>
              </a:rPr>
              <a:t>eksternal data berjalan dgn baik</a:t>
            </a:r>
          </a:p>
        </p:txBody>
      </p:sp>
      <p:pic>
        <p:nvPicPr>
          <p:cNvPr id="3" name="Picture 2"/>
          <p:cNvPicPr>
            <a:picLocks noChangeAspect="1"/>
          </p:cNvPicPr>
          <p:nvPr/>
        </p:nvPicPr>
        <p:blipFill>
          <a:blip r:embed="rId2"/>
          <a:stretch>
            <a:fillRect/>
          </a:stretch>
        </p:blipFill>
        <p:spPr>
          <a:xfrm>
            <a:off x="619055" y="2936384"/>
            <a:ext cx="10868025" cy="3829050"/>
          </a:xfrm>
          <a:prstGeom prst="rect">
            <a:avLst/>
          </a:prstGeom>
        </p:spPr>
      </p:pic>
    </p:spTree>
    <p:extLst>
      <p:ext uri="{BB962C8B-B14F-4D97-AF65-F5344CB8AC3E}">
        <p14:creationId xmlns:p14="http://schemas.microsoft.com/office/powerpoint/2010/main" val="3463521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fontScale="90000"/>
          </a:bodyPr>
          <a:lstStyle/>
          <a:p>
            <a:pPr algn="ctr"/>
            <a:r>
              <a:rPr lang="en-US" sz="3200" b="1" dirty="0" err="1" smtClean="0">
                <a:solidFill>
                  <a:schemeClr val="bg2">
                    <a:lumMod val="25000"/>
                  </a:schemeClr>
                </a:solidFill>
                <a:latin typeface="Arial Black" panose="020B0A04020102020204" pitchFamily="34" charset="0"/>
              </a:rPr>
              <a:t>Kategori</a:t>
            </a:r>
            <a:r>
              <a:rPr lang="en-US" sz="3200" b="1" dirty="0" smtClean="0">
                <a:solidFill>
                  <a:schemeClr val="bg2">
                    <a:lumMod val="25000"/>
                  </a:schemeClr>
                </a:solidFill>
                <a:latin typeface="Arial Black" panose="020B0A04020102020204" pitchFamily="34" charset="0"/>
              </a:rPr>
              <a:t> </a:t>
            </a:r>
            <a:r>
              <a:rPr lang="en-US" sz="3200" b="1" dirty="0" err="1" smtClean="0">
                <a:solidFill>
                  <a:schemeClr val="bg2">
                    <a:lumMod val="25000"/>
                  </a:schemeClr>
                </a:solidFill>
                <a:latin typeface="Arial Black" panose="020B0A04020102020204" pitchFamily="34" charset="0"/>
              </a:rPr>
              <a:t>Kesalahan</a:t>
            </a:r>
            <a:r>
              <a:rPr lang="en-US" sz="3200" b="1" dirty="0" smtClean="0">
                <a:solidFill>
                  <a:schemeClr val="bg2">
                    <a:lumMod val="25000"/>
                  </a:schemeClr>
                </a:solidFill>
                <a:latin typeface="Arial Black" panose="020B0A04020102020204" pitchFamily="34" charset="0"/>
              </a:rPr>
              <a:t> yang </a:t>
            </a:r>
            <a:r>
              <a:rPr lang="en-US" sz="3200" b="1" dirty="0" err="1" smtClean="0">
                <a:solidFill>
                  <a:schemeClr val="bg2">
                    <a:lumMod val="25000"/>
                  </a:schemeClr>
                </a:solidFill>
                <a:latin typeface="Arial Black" panose="020B0A04020102020204" pitchFamily="34" charset="0"/>
              </a:rPr>
              <a:t>Diuji</a:t>
            </a:r>
            <a:r>
              <a:rPr lang="en-US" sz="3200" b="1" dirty="0" smtClean="0">
                <a:solidFill>
                  <a:schemeClr val="bg2">
                    <a:lumMod val="25000"/>
                  </a:schemeClr>
                </a:solidFill>
                <a:latin typeface="Arial Black" panose="020B0A04020102020204" pitchFamily="34" charset="0"/>
              </a:rPr>
              <a:t> </a:t>
            </a:r>
            <a:br>
              <a:rPr lang="en-US" sz="3200" b="1" dirty="0" smtClean="0">
                <a:solidFill>
                  <a:schemeClr val="bg2">
                    <a:lumMod val="25000"/>
                  </a:schemeClr>
                </a:solidFill>
                <a:latin typeface="Arial Black" panose="020B0A04020102020204" pitchFamily="34" charset="0"/>
              </a:rPr>
            </a:br>
            <a:r>
              <a:rPr lang="en-US" sz="3200" b="1" dirty="0" err="1" smtClean="0">
                <a:solidFill>
                  <a:schemeClr val="bg2">
                    <a:lumMod val="25000"/>
                  </a:schemeClr>
                </a:solidFill>
                <a:latin typeface="Arial Black" panose="020B0A04020102020204" pitchFamily="34" charset="0"/>
              </a:rPr>
              <a:t>oleh</a:t>
            </a:r>
            <a:r>
              <a:rPr lang="en-US" sz="3200" b="1" dirty="0" smtClean="0">
                <a:solidFill>
                  <a:schemeClr val="bg2">
                    <a:lumMod val="25000"/>
                  </a:schemeClr>
                </a:solidFill>
                <a:latin typeface="Arial Black" panose="020B0A04020102020204" pitchFamily="34" charset="0"/>
              </a:rPr>
              <a:t> </a:t>
            </a:r>
            <a:r>
              <a:rPr lang="en-US" sz="3200" b="1" dirty="0">
                <a:solidFill>
                  <a:schemeClr val="bg2">
                    <a:lumMod val="25000"/>
                  </a:schemeClr>
                </a:solidFill>
                <a:latin typeface="Arial Black" panose="020B0A04020102020204" pitchFamily="34" charset="0"/>
              </a:rPr>
              <a:t>Black Box Testing</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37095" y="953037"/>
            <a:ext cx="11032708" cy="7212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Fungsi-fungsi yang salah atau hilang</a:t>
            </a:r>
          </a:p>
        </p:txBody>
      </p:sp>
      <p:sp>
        <p:nvSpPr>
          <p:cNvPr id="14" name="Rounded Rectangle 4"/>
          <p:cNvSpPr/>
          <p:nvPr/>
        </p:nvSpPr>
        <p:spPr>
          <a:xfrm>
            <a:off x="337095" y="1635618"/>
            <a:ext cx="11032708" cy="7212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Kesalahan interface.</a:t>
            </a:r>
          </a:p>
        </p:txBody>
      </p:sp>
      <p:sp>
        <p:nvSpPr>
          <p:cNvPr id="15" name="Rounded Rectangle 4"/>
          <p:cNvSpPr/>
          <p:nvPr/>
        </p:nvSpPr>
        <p:spPr>
          <a:xfrm>
            <a:off x="324216" y="2240926"/>
            <a:ext cx="11032708" cy="8886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Kesalahan dalam struktur data </a:t>
            </a:r>
            <a:r>
              <a:rPr lang="id-ID" sz="2800" dirty="0" smtClean="0">
                <a:solidFill>
                  <a:schemeClr val="tx1"/>
                </a:solidFill>
              </a:rPr>
              <a:t>atau</a:t>
            </a:r>
            <a:r>
              <a:rPr lang="en-US" sz="2800" dirty="0" smtClean="0">
                <a:solidFill>
                  <a:schemeClr val="tx1"/>
                </a:solidFill>
              </a:rPr>
              <a:t> </a:t>
            </a:r>
            <a:r>
              <a:rPr lang="id-ID" sz="2800" dirty="0" smtClean="0">
                <a:solidFill>
                  <a:schemeClr val="tx1"/>
                </a:solidFill>
              </a:rPr>
              <a:t>akses </a:t>
            </a:r>
            <a:r>
              <a:rPr lang="id-ID" sz="2800" dirty="0">
                <a:solidFill>
                  <a:schemeClr val="tx1"/>
                </a:solidFill>
              </a:rPr>
              <a:t>database eksternal</a:t>
            </a:r>
          </a:p>
        </p:txBody>
      </p:sp>
      <p:sp>
        <p:nvSpPr>
          <p:cNvPr id="16" name="Rounded Rectangle 4"/>
          <p:cNvSpPr/>
          <p:nvPr/>
        </p:nvSpPr>
        <p:spPr>
          <a:xfrm>
            <a:off x="337095" y="3026540"/>
            <a:ext cx="11032708" cy="8886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Kesalahan performa.</a:t>
            </a:r>
          </a:p>
        </p:txBody>
      </p:sp>
      <p:sp>
        <p:nvSpPr>
          <p:cNvPr id="17" name="Rounded Rectangle 4"/>
          <p:cNvSpPr/>
          <p:nvPr/>
        </p:nvSpPr>
        <p:spPr>
          <a:xfrm>
            <a:off x="337095" y="3812154"/>
            <a:ext cx="11032708" cy="99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Kesalahan inisialisasi dan terminasi</a:t>
            </a:r>
          </a:p>
        </p:txBody>
      </p:sp>
    </p:spTree>
    <p:extLst>
      <p:ext uri="{BB962C8B-B14F-4D97-AF65-F5344CB8AC3E}">
        <p14:creationId xmlns:p14="http://schemas.microsoft.com/office/powerpoint/2010/main" val="2472218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smtClean="0">
                <a:solidFill>
                  <a:schemeClr val="bg2">
                    <a:lumMod val="25000"/>
                  </a:schemeClr>
                </a:solidFill>
                <a:latin typeface="Arial Black" panose="020B0A04020102020204" pitchFamily="34" charset="0"/>
              </a:rPr>
              <a:t>Proses </a:t>
            </a:r>
            <a:r>
              <a:rPr lang="en-US" sz="3200" b="1" dirty="0" err="1" smtClean="0">
                <a:solidFill>
                  <a:schemeClr val="bg2">
                    <a:lumMod val="25000"/>
                  </a:schemeClr>
                </a:solidFill>
                <a:latin typeface="Arial Black" panose="020B0A04020102020204" pitchFamily="34" charset="0"/>
              </a:rPr>
              <a:t>Dalam</a:t>
            </a:r>
            <a:r>
              <a:rPr lang="en-US" sz="3200" b="1" dirty="0" smtClean="0">
                <a:solidFill>
                  <a:schemeClr val="bg2">
                    <a:lumMod val="25000"/>
                  </a:schemeClr>
                </a:solidFill>
                <a:latin typeface="Arial Black" panose="020B0A04020102020204" pitchFamily="34" charset="0"/>
              </a:rPr>
              <a:t> Black Box Testing</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37095" y="953037"/>
            <a:ext cx="11032708" cy="7212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Menganalisa kebutuhan dan </a:t>
            </a:r>
            <a:r>
              <a:rPr lang="id-ID" sz="2800" dirty="0" smtClean="0">
                <a:solidFill>
                  <a:schemeClr val="tx1"/>
                </a:solidFill>
              </a:rPr>
              <a:t>spesifikasi</a:t>
            </a:r>
            <a:r>
              <a:rPr lang="en-US" sz="2800" dirty="0" smtClean="0">
                <a:solidFill>
                  <a:schemeClr val="tx1"/>
                </a:solidFill>
              </a:rPr>
              <a:t> </a:t>
            </a:r>
            <a:r>
              <a:rPr lang="id-ID" sz="2800" dirty="0" smtClean="0">
                <a:solidFill>
                  <a:schemeClr val="tx1"/>
                </a:solidFill>
              </a:rPr>
              <a:t>perangkat </a:t>
            </a:r>
            <a:r>
              <a:rPr lang="id-ID" sz="2800" dirty="0">
                <a:solidFill>
                  <a:schemeClr val="tx1"/>
                </a:solidFill>
              </a:rPr>
              <a:t>lunak</a:t>
            </a:r>
          </a:p>
        </p:txBody>
      </p:sp>
      <p:sp>
        <p:nvSpPr>
          <p:cNvPr id="14" name="Rounded Rectangle 4"/>
          <p:cNvSpPr/>
          <p:nvPr/>
        </p:nvSpPr>
        <p:spPr>
          <a:xfrm>
            <a:off x="324216" y="1545465"/>
            <a:ext cx="11032708" cy="7212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Pemilihan jenis input yang </a:t>
            </a:r>
            <a:r>
              <a:rPr lang="id-ID" sz="2800" dirty="0" smtClean="0">
                <a:solidFill>
                  <a:schemeClr val="tx1"/>
                </a:solidFill>
              </a:rPr>
              <a:t>mungkin</a:t>
            </a:r>
            <a:r>
              <a:rPr lang="en-US" sz="2800" dirty="0" smtClean="0">
                <a:solidFill>
                  <a:schemeClr val="tx1"/>
                </a:solidFill>
              </a:rPr>
              <a:t> </a:t>
            </a:r>
            <a:r>
              <a:rPr lang="id-ID" sz="2800" dirty="0" smtClean="0">
                <a:solidFill>
                  <a:schemeClr val="tx1"/>
                </a:solidFill>
              </a:rPr>
              <a:t>menghasilkan </a:t>
            </a:r>
            <a:r>
              <a:rPr lang="id-ID" sz="2800" dirty="0">
                <a:solidFill>
                  <a:schemeClr val="tx1"/>
                </a:solidFill>
              </a:rPr>
              <a:t>output yang benar</a:t>
            </a:r>
          </a:p>
        </p:txBody>
      </p:sp>
      <p:sp>
        <p:nvSpPr>
          <p:cNvPr id="15" name="Rounded Rectangle 4"/>
          <p:cNvSpPr/>
          <p:nvPr/>
        </p:nvSpPr>
        <p:spPr>
          <a:xfrm>
            <a:off x="324216" y="2240926"/>
            <a:ext cx="11032708" cy="8886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Pengujian dilakukan dengan input-input </a:t>
            </a:r>
            <a:r>
              <a:rPr lang="id-ID" sz="2800" dirty="0" smtClean="0">
                <a:solidFill>
                  <a:schemeClr val="tx1"/>
                </a:solidFill>
              </a:rPr>
              <a:t>yang</a:t>
            </a:r>
            <a:r>
              <a:rPr lang="en-US" sz="2800" dirty="0" smtClean="0">
                <a:solidFill>
                  <a:schemeClr val="tx1"/>
                </a:solidFill>
              </a:rPr>
              <a:t> </a:t>
            </a:r>
            <a:r>
              <a:rPr lang="id-ID" sz="2800" dirty="0" smtClean="0">
                <a:solidFill>
                  <a:schemeClr val="tx1"/>
                </a:solidFill>
              </a:rPr>
              <a:t>benar-benar </a:t>
            </a:r>
            <a:r>
              <a:rPr lang="id-ID" sz="2800" dirty="0">
                <a:solidFill>
                  <a:schemeClr val="tx1"/>
                </a:solidFill>
              </a:rPr>
              <a:t>telah diseleksi</a:t>
            </a:r>
          </a:p>
        </p:txBody>
      </p:sp>
      <p:sp>
        <p:nvSpPr>
          <p:cNvPr id="16" name="Rounded Rectangle 4"/>
          <p:cNvSpPr/>
          <p:nvPr/>
        </p:nvSpPr>
        <p:spPr>
          <a:xfrm>
            <a:off x="324216" y="3251918"/>
            <a:ext cx="11032708" cy="8886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Pembandingan output yang dihasilkan </a:t>
            </a:r>
            <a:r>
              <a:rPr lang="id-ID" sz="2800" dirty="0" smtClean="0">
                <a:solidFill>
                  <a:schemeClr val="tx1"/>
                </a:solidFill>
              </a:rPr>
              <a:t>dengan</a:t>
            </a:r>
            <a:r>
              <a:rPr lang="en-US" sz="2800" dirty="0" smtClean="0">
                <a:solidFill>
                  <a:schemeClr val="tx1"/>
                </a:solidFill>
              </a:rPr>
              <a:t> </a:t>
            </a:r>
            <a:r>
              <a:rPr lang="id-ID" sz="2800" dirty="0" smtClean="0">
                <a:solidFill>
                  <a:schemeClr val="tx1"/>
                </a:solidFill>
              </a:rPr>
              <a:t>output </a:t>
            </a:r>
            <a:r>
              <a:rPr lang="id-ID" sz="2800" dirty="0">
                <a:solidFill>
                  <a:schemeClr val="tx1"/>
                </a:solidFill>
              </a:rPr>
              <a:t>yang diharapkan</a:t>
            </a:r>
          </a:p>
        </p:txBody>
      </p:sp>
      <p:sp>
        <p:nvSpPr>
          <p:cNvPr id="17" name="Rounded Rectangle 4"/>
          <p:cNvSpPr/>
          <p:nvPr/>
        </p:nvSpPr>
        <p:spPr>
          <a:xfrm>
            <a:off x="337095" y="4301547"/>
            <a:ext cx="11032708" cy="9916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Menentukan fungsionalitas yang harusnya </a:t>
            </a:r>
            <a:r>
              <a:rPr lang="id-ID" sz="2800" dirty="0" smtClean="0">
                <a:solidFill>
                  <a:schemeClr val="tx1"/>
                </a:solidFill>
              </a:rPr>
              <a:t>ada</a:t>
            </a:r>
            <a:r>
              <a:rPr lang="en-US" sz="2800" dirty="0" smtClean="0">
                <a:solidFill>
                  <a:schemeClr val="tx1"/>
                </a:solidFill>
              </a:rPr>
              <a:t> </a:t>
            </a:r>
            <a:r>
              <a:rPr lang="id-ID" sz="2800" dirty="0" smtClean="0">
                <a:solidFill>
                  <a:schemeClr val="tx1"/>
                </a:solidFill>
              </a:rPr>
              <a:t>pada </a:t>
            </a:r>
            <a:r>
              <a:rPr lang="id-ID" sz="2800" dirty="0">
                <a:solidFill>
                  <a:schemeClr val="tx1"/>
                </a:solidFill>
              </a:rPr>
              <a:t>perangkat lunak yang diuji</a:t>
            </a:r>
          </a:p>
        </p:txBody>
      </p:sp>
    </p:spTree>
    <p:extLst>
      <p:ext uri="{BB962C8B-B14F-4D97-AF65-F5344CB8AC3E}">
        <p14:creationId xmlns:p14="http://schemas.microsoft.com/office/powerpoint/2010/main" val="3255485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10107676" cy="682579"/>
          </a:xfrm>
        </p:spPr>
        <p:txBody>
          <a:bodyPr>
            <a:normAutofit fontScale="90000"/>
          </a:bodyPr>
          <a:lstStyle/>
          <a:p>
            <a:pPr algn="ctr"/>
            <a:r>
              <a:rPr lang="en-US" sz="3200" b="1" dirty="0" smtClean="0">
                <a:solidFill>
                  <a:schemeClr val="bg2">
                    <a:lumMod val="25000"/>
                  </a:schemeClr>
                </a:solidFill>
                <a:latin typeface="Arial Black" panose="020B0A04020102020204" pitchFamily="34" charset="0"/>
              </a:rPr>
              <a:t>KELEBIHAN DAN KEKURANGAN BLACK BOX</a:t>
            </a:r>
            <a:endParaRPr lang="en-US" sz="3200" b="1" dirty="0">
              <a:solidFill>
                <a:schemeClr val="bg2">
                  <a:lumMod val="25000"/>
                </a:schemeClr>
              </a:solidFill>
              <a:latin typeface="Arial Black" panose="020B0A04020102020204" pitchFamily="34" charset="0"/>
            </a:endParaRP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37095" y="953037"/>
            <a:ext cx="11032708" cy="7212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Arial" panose="020B0604020202020204" pitchFamily="34" charset="0"/>
              <a:buChar char="•"/>
            </a:pPr>
            <a:r>
              <a:rPr lang="en-US" sz="2800" b="1" dirty="0" smtClean="0">
                <a:solidFill>
                  <a:schemeClr val="tx1"/>
                </a:solidFill>
              </a:rPr>
              <a:t>KELEBIHAN</a:t>
            </a:r>
            <a:endParaRPr lang="id-ID" sz="2800" b="1" dirty="0">
              <a:solidFill>
                <a:schemeClr val="tx1"/>
              </a:solidFill>
            </a:endParaRPr>
          </a:p>
        </p:txBody>
      </p:sp>
      <p:sp>
        <p:nvSpPr>
          <p:cNvPr id="14" name="Rounded Rectangle 4"/>
          <p:cNvSpPr/>
          <p:nvPr/>
        </p:nvSpPr>
        <p:spPr>
          <a:xfrm>
            <a:off x="324216" y="1674254"/>
            <a:ext cx="11032708" cy="7212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Dapat memilih subset test yang secara </a:t>
            </a:r>
            <a:r>
              <a:rPr lang="id-ID" sz="2800" dirty="0" smtClean="0">
                <a:solidFill>
                  <a:schemeClr val="tx1"/>
                </a:solidFill>
              </a:rPr>
              <a:t>efektif</a:t>
            </a:r>
            <a:r>
              <a:rPr lang="en-US" sz="2800" dirty="0" smtClean="0">
                <a:solidFill>
                  <a:schemeClr val="tx1"/>
                </a:solidFill>
              </a:rPr>
              <a:t> </a:t>
            </a:r>
            <a:r>
              <a:rPr lang="id-ID" sz="2800" dirty="0" smtClean="0">
                <a:solidFill>
                  <a:schemeClr val="tx1"/>
                </a:solidFill>
              </a:rPr>
              <a:t>dan </a:t>
            </a:r>
            <a:r>
              <a:rPr lang="id-ID" sz="2800" dirty="0">
                <a:solidFill>
                  <a:schemeClr val="tx1"/>
                </a:solidFill>
              </a:rPr>
              <a:t>efisien dapat menemukan cacat</a:t>
            </a:r>
          </a:p>
        </p:txBody>
      </p:sp>
      <p:sp>
        <p:nvSpPr>
          <p:cNvPr id="15" name="Rounded Rectangle 4"/>
          <p:cNvSpPr/>
          <p:nvPr/>
        </p:nvSpPr>
        <p:spPr>
          <a:xfrm>
            <a:off x="311337" y="3271236"/>
            <a:ext cx="11032708" cy="8886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Pengujian dilakukan dengan input-input </a:t>
            </a:r>
            <a:r>
              <a:rPr lang="id-ID" sz="2800" dirty="0" smtClean="0">
                <a:solidFill>
                  <a:schemeClr val="tx1"/>
                </a:solidFill>
              </a:rPr>
              <a:t>yang</a:t>
            </a:r>
            <a:r>
              <a:rPr lang="en-US" sz="2800" dirty="0" smtClean="0">
                <a:solidFill>
                  <a:schemeClr val="tx1"/>
                </a:solidFill>
              </a:rPr>
              <a:t> </a:t>
            </a:r>
            <a:r>
              <a:rPr lang="id-ID" sz="2800" dirty="0" smtClean="0">
                <a:solidFill>
                  <a:schemeClr val="tx1"/>
                </a:solidFill>
              </a:rPr>
              <a:t>benar-benar </a:t>
            </a:r>
            <a:r>
              <a:rPr lang="id-ID" sz="2800" dirty="0">
                <a:solidFill>
                  <a:schemeClr val="tx1"/>
                </a:solidFill>
              </a:rPr>
              <a:t>telah diseleksi</a:t>
            </a:r>
          </a:p>
        </p:txBody>
      </p:sp>
      <p:sp>
        <p:nvSpPr>
          <p:cNvPr id="16" name="Rounded Rectangle 4"/>
          <p:cNvSpPr/>
          <p:nvPr/>
        </p:nvSpPr>
        <p:spPr>
          <a:xfrm>
            <a:off x="311337" y="4430335"/>
            <a:ext cx="11032708" cy="8886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Arial" panose="020B0604020202020204" pitchFamily="34" charset="0"/>
              <a:buChar char="•"/>
            </a:pPr>
            <a:r>
              <a:rPr lang="en-US" sz="2800" b="1" dirty="0" smtClean="0">
                <a:solidFill>
                  <a:schemeClr val="tx1"/>
                </a:solidFill>
              </a:rPr>
              <a:t>KEKURANGAN</a:t>
            </a:r>
            <a:endParaRPr lang="id-ID" sz="2800" b="1" dirty="0">
              <a:solidFill>
                <a:schemeClr val="tx1"/>
              </a:solidFill>
            </a:endParaRPr>
          </a:p>
        </p:txBody>
      </p:sp>
      <p:sp>
        <p:nvSpPr>
          <p:cNvPr id="17" name="Rounded Rectangle 4"/>
          <p:cNvSpPr/>
          <p:nvPr/>
        </p:nvSpPr>
        <p:spPr>
          <a:xfrm>
            <a:off x="311337" y="5177306"/>
            <a:ext cx="11032708" cy="837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en-US" sz="2800" dirty="0" smtClean="0">
                <a:solidFill>
                  <a:schemeClr val="tx1"/>
                </a:solidFill>
              </a:rPr>
              <a:t>T</a:t>
            </a:r>
            <a:r>
              <a:rPr lang="id-ID" sz="2800" dirty="0" smtClean="0">
                <a:solidFill>
                  <a:schemeClr val="tx1"/>
                </a:solidFill>
              </a:rPr>
              <a:t>erdapat </a:t>
            </a:r>
            <a:r>
              <a:rPr lang="id-ID" sz="2800" dirty="0">
                <a:solidFill>
                  <a:schemeClr val="tx1"/>
                </a:solidFill>
              </a:rPr>
              <a:t>kemungkinan masih ada </a:t>
            </a:r>
            <a:r>
              <a:rPr lang="id-ID" sz="2800" dirty="0" smtClean="0">
                <a:solidFill>
                  <a:schemeClr val="tx1"/>
                </a:solidFill>
              </a:rPr>
              <a:t>beberapa</a:t>
            </a:r>
            <a:r>
              <a:rPr lang="en-US" sz="2800" dirty="0" smtClean="0">
                <a:solidFill>
                  <a:schemeClr val="tx1"/>
                </a:solidFill>
              </a:rPr>
              <a:t> </a:t>
            </a:r>
            <a:r>
              <a:rPr lang="id-ID" sz="2800" dirty="0" smtClean="0">
                <a:solidFill>
                  <a:schemeClr val="tx1"/>
                </a:solidFill>
              </a:rPr>
              <a:t>jalur </a:t>
            </a:r>
            <a:r>
              <a:rPr lang="id-ID" sz="2800" dirty="0">
                <a:solidFill>
                  <a:schemeClr val="tx1"/>
                </a:solidFill>
              </a:rPr>
              <a:t>eksekusi yang belum pernah diuji </a:t>
            </a:r>
            <a:r>
              <a:rPr lang="id-ID" sz="2800" dirty="0" smtClean="0">
                <a:solidFill>
                  <a:schemeClr val="tx1"/>
                </a:solidFill>
              </a:rPr>
              <a:t>oleh</a:t>
            </a:r>
            <a:r>
              <a:rPr lang="en-US" sz="2800" dirty="0" smtClean="0">
                <a:solidFill>
                  <a:schemeClr val="tx1"/>
                </a:solidFill>
              </a:rPr>
              <a:t> </a:t>
            </a:r>
            <a:r>
              <a:rPr lang="id-ID" sz="2800" dirty="0" smtClean="0">
                <a:solidFill>
                  <a:schemeClr val="tx1"/>
                </a:solidFill>
              </a:rPr>
              <a:t>tester</a:t>
            </a:r>
            <a:endParaRPr lang="id-ID" sz="2800" dirty="0">
              <a:solidFill>
                <a:schemeClr val="tx1"/>
              </a:solidFill>
            </a:endParaRPr>
          </a:p>
        </p:txBody>
      </p:sp>
      <p:sp>
        <p:nvSpPr>
          <p:cNvPr id="12" name="Rounded Rectangle 4"/>
          <p:cNvSpPr/>
          <p:nvPr/>
        </p:nvSpPr>
        <p:spPr>
          <a:xfrm>
            <a:off x="324216" y="2492065"/>
            <a:ext cx="11032708" cy="7212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Membantu meminimalkan testing cost</a:t>
            </a:r>
          </a:p>
        </p:txBody>
      </p:sp>
    </p:spTree>
    <p:extLst>
      <p:ext uri="{BB962C8B-B14F-4D97-AF65-F5344CB8AC3E}">
        <p14:creationId xmlns:p14="http://schemas.microsoft.com/office/powerpoint/2010/main" val="4010595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a:solidFill>
                  <a:schemeClr val="bg2">
                    <a:lumMod val="25000"/>
                  </a:schemeClr>
                </a:solidFill>
                <a:latin typeface="Arial Black" panose="020B0A04020102020204" pitchFamily="34" charset="0"/>
              </a:rPr>
              <a:t>Metode</a:t>
            </a:r>
            <a:r>
              <a:rPr lang="en-US" sz="3200" b="1" dirty="0">
                <a:solidFill>
                  <a:schemeClr val="bg2">
                    <a:lumMod val="25000"/>
                  </a:schemeClr>
                </a:solidFill>
                <a:latin typeface="Arial Black" panose="020B0A04020102020204" pitchFamily="34" charset="0"/>
              </a:rPr>
              <a:t> </a:t>
            </a:r>
            <a:r>
              <a:rPr lang="en-US" sz="3200" b="1" dirty="0" err="1">
                <a:solidFill>
                  <a:schemeClr val="bg2">
                    <a:lumMod val="25000"/>
                  </a:schemeClr>
                </a:solidFill>
                <a:latin typeface="Arial Black" panose="020B0A04020102020204" pitchFamily="34" charset="0"/>
              </a:rPr>
              <a:t>Pengujian</a:t>
            </a:r>
            <a:r>
              <a:rPr lang="en-US" sz="3200" b="1" dirty="0">
                <a:solidFill>
                  <a:schemeClr val="bg2">
                    <a:lumMod val="25000"/>
                  </a:schemeClr>
                </a:solidFill>
                <a:latin typeface="Arial Black" panose="020B0A04020102020204" pitchFamily="34" charset="0"/>
              </a:rPr>
              <a:t> Black Box</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graphicFrame>
        <p:nvGraphicFramePr>
          <p:cNvPr id="4" name="Diagram 3"/>
          <p:cNvGraphicFramePr/>
          <p:nvPr>
            <p:extLst>
              <p:ext uri="{D42A27DB-BD31-4B8C-83A1-F6EECF244321}">
                <p14:modId xmlns:p14="http://schemas.microsoft.com/office/powerpoint/2010/main" val="623526942"/>
              </p:ext>
            </p:extLst>
          </p:nvPr>
        </p:nvGraphicFramePr>
        <p:xfrm>
          <a:off x="833907" y="985234"/>
          <a:ext cx="10438322" cy="5872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8123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27" y="38638"/>
            <a:ext cx="9581883" cy="682579"/>
          </a:xfrm>
        </p:spPr>
        <p:txBody>
          <a:bodyPr>
            <a:normAutofit/>
          </a:bodyPr>
          <a:lstStyle/>
          <a:p>
            <a:pPr algn="ctr"/>
            <a:r>
              <a:rPr lang="en-US" sz="3200" b="1" dirty="0" err="1">
                <a:solidFill>
                  <a:schemeClr val="bg2">
                    <a:lumMod val="25000"/>
                  </a:schemeClr>
                </a:solidFill>
                <a:latin typeface="Arial Black" panose="020B0A04020102020204" pitchFamily="34" charset="0"/>
              </a:rPr>
              <a:t>Metode</a:t>
            </a:r>
            <a:r>
              <a:rPr lang="en-US" sz="3200" b="1" dirty="0">
                <a:solidFill>
                  <a:schemeClr val="bg2">
                    <a:lumMod val="25000"/>
                  </a:schemeClr>
                </a:solidFill>
                <a:latin typeface="Arial Black" panose="020B0A04020102020204" pitchFamily="34" charset="0"/>
              </a:rPr>
              <a:t> Equivalence Testing</a:t>
            </a:r>
          </a:p>
        </p:txBody>
      </p:sp>
      <p:grpSp>
        <p:nvGrpSpPr>
          <p:cNvPr id="7" name="Group 6"/>
          <p:cNvGrpSpPr/>
          <p:nvPr/>
        </p:nvGrpSpPr>
        <p:grpSpPr>
          <a:xfrm>
            <a:off x="1" y="1"/>
            <a:ext cx="1094704" cy="682579"/>
            <a:chOff x="3571" y="2084652"/>
            <a:chExt cx="3123406" cy="1249362"/>
          </a:xfrm>
        </p:grpSpPr>
        <p:sp>
          <p:nvSpPr>
            <p:cNvPr id="8" name="Pentagon 7"/>
            <p:cNvSpPr/>
            <p:nvPr/>
          </p:nvSpPr>
          <p:spPr>
            <a:xfrm>
              <a:off x="3571" y="2084652"/>
              <a:ext cx="3123406" cy="1249362"/>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Pentagon 4"/>
            <p:cNvSpPr/>
            <p:nvPr/>
          </p:nvSpPr>
          <p:spPr>
            <a:xfrm>
              <a:off x="3571" y="2084652"/>
              <a:ext cx="2811066" cy="12493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170688" rIns="85344" bIns="170688" numCol="1" spcCol="1270" anchor="ctr" anchorCtr="0">
              <a:noAutofit/>
            </a:bodyPr>
            <a:lstStyle/>
            <a:p>
              <a:pPr lvl="0" algn="ctr" defTabSz="2844800">
                <a:lnSpc>
                  <a:spcPct val="90000"/>
                </a:lnSpc>
                <a:spcBef>
                  <a:spcPct val="0"/>
                </a:spcBef>
                <a:spcAft>
                  <a:spcPct val="35000"/>
                </a:spcAft>
              </a:pPr>
              <a:endParaRPr lang="en-US" sz="6400" kern="1200"/>
            </a:p>
          </p:txBody>
        </p:sp>
      </p:grpSp>
      <p:sp>
        <p:nvSpPr>
          <p:cNvPr id="11" name="Rounded Rectangle 4"/>
          <p:cNvSpPr/>
          <p:nvPr/>
        </p:nvSpPr>
        <p:spPr>
          <a:xfrm>
            <a:off x="337095" y="811370"/>
            <a:ext cx="11032708" cy="20992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Merupakan teknik yang digunakan </a:t>
            </a:r>
            <a:r>
              <a:rPr lang="id-ID" sz="2800" dirty="0" smtClean="0">
                <a:solidFill>
                  <a:schemeClr val="tx1"/>
                </a:solidFill>
              </a:rPr>
              <a:t>untuk</a:t>
            </a:r>
            <a:r>
              <a:rPr lang="en-US" sz="2800" dirty="0" smtClean="0">
                <a:solidFill>
                  <a:schemeClr val="tx1"/>
                </a:solidFill>
              </a:rPr>
              <a:t> </a:t>
            </a:r>
            <a:r>
              <a:rPr lang="id-ID" sz="2800" dirty="0" smtClean="0">
                <a:solidFill>
                  <a:schemeClr val="tx1"/>
                </a:solidFill>
              </a:rPr>
              <a:t>mengurangi </a:t>
            </a:r>
            <a:r>
              <a:rPr lang="id-ID" sz="2800" dirty="0">
                <a:solidFill>
                  <a:schemeClr val="tx1"/>
                </a:solidFill>
              </a:rPr>
              <a:t>jumlah test case yang ada pada </a:t>
            </a:r>
            <a:r>
              <a:rPr lang="id-ID" sz="2800" dirty="0" smtClean="0">
                <a:solidFill>
                  <a:schemeClr val="tx1"/>
                </a:solidFill>
              </a:rPr>
              <a:t>saat</a:t>
            </a:r>
            <a:r>
              <a:rPr lang="en-US" sz="2800" dirty="0" smtClean="0">
                <a:solidFill>
                  <a:schemeClr val="tx1"/>
                </a:solidFill>
              </a:rPr>
              <a:t> </a:t>
            </a:r>
            <a:r>
              <a:rPr lang="id-ID" sz="2800" dirty="0" smtClean="0">
                <a:solidFill>
                  <a:schemeClr val="tx1"/>
                </a:solidFill>
              </a:rPr>
              <a:t>pengujian</a:t>
            </a:r>
            <a:r>
              <a:rPr lang="id-ID" sz="2800" dirty="0">
                <a:solidFill>
                  <a:schemeClr val="tx1"/>
                </a:solidFill>
              </a:rPr>
              <a:t>. Kebanyakan tester menggunakan </a:t>
            </a:r>
            <a:r>
              <a:rPr lang="id-ID" sz="2800" dirty="0" smtClean="0">
                <a:solidFill>
                  <a:schemeClr val="tx1"/>
                </a:solidFill>
              </a:rPr>
              <a:t>teknik</a:t>
            </a:r>
            <a:r>
              <a:rPr lang="en-US" sz="2800" dirty="0" smtClean="0">
                <a:solidFill>
                  <a:schemeClr val="tx1"/>
                </a:solidFill>
              </a:rPr>
              <a:t> </a:t>
            </a:r>
            <a:r>
              <a:rPr lang="id-ID" sz="2800" dirty="0" smtClean="0">
                <a:solidFill>
                  <a:schemeClr val="tx1"/>
                </a:solidFill>
              </a:rPr>
              <a:t>yang </a:t>
            </a:r>
            <a:r>
              <a:rPr lang="id-ID" sz="2800" dirty="0">
                <a:solidFill>
                  <a:schemeClr val="tx1"/>
                </a:solidFill>
              </a:rPr>
              <a:t>simpel ini meskipun secara formal </a:t>
            </a:r>
            <a:r>
              <a:rPr lang="id-ID" sz="2800" dirty="0" smtClean="0">
                <a:solidFill>
                  <a:schemeClr val="tx1"/>
                </a:solidFill>
              </a:rPr>
              <a:t>tester</a:t>
            </a:r>
            <a:r>
              <a:rPr lang="en-US" sz="2800" dirty="0" smtClean="0">
                <a:solidFill>
                  <a:schemeClr val="tx1"/>
                </a:solidFill>
              </a:rPr>
              <a:t> </a:t>
            </a:r>
            <a:r>
              <a:rPr lang="id-ID" sz="2800" dirty="0" smtClean="0">
                <a:solidFill>
                  <a:schemeClr val="tx1"/>
                </a:solidFill>
              </a:rPr>
              <a:t>tersebut </a:t>
            </a:r>
            <a:r>
              <a:rPr lang="id-ID" sz="2800" dirty="0">
                <a:solidFill>
                  <a:schemeClr val="tx1"/>
                </a:solidFill>
              </a:rPr>
              <a:t>tidak mengetahui mengenai </a:t>
            </a:r>
            <a:r>
              <a:rPr lang="id-ID" sz="2800" dirty="0" smtClean="0">
                <a:solidFill>
                  <a:schemeClr val="tx1"/>
                </a:solidFill>
              </a:rPr>
              <a:t>metode</a:t>
            </a:r>
            <a:r>
              <a:rPr lang="en-US" sz="2800" dirty="0" smtClean="0">
                <a:solidFill>
                  <a:schemeClr val="tx1"/>
                </a:solidFill>
              </a:rPr>
              <a:t> </a:t>
            </a:r>
            <a:r>
              <a:rPr lang="id-ID" sz="2800" dirty="0" smtClean="0">
                <a:solidFill>
                  <a:schemeClr val="tx1"/>
                </a:solidFill>
              </a:rPr>
              <a:t>desain </a:t>
            </a:r>
            <a:r>
              <a:rPr lang="id-ID" sz="2800" dirty="0">
                <a:solidFill>
                  <a:schemeClr val="tx1"/>
                </a:solidFill>
              </a:rPr>
              <a:t>formal dalam pengujian perangkat lunak.</a:t>
            </a:r>
          </a:p>
        </p:txBody>
      </p:sp>
      <p:sp>
        <p:nvSpPr>
          <p:cNvPr id="12" name="Rounded Rectangle 4"/>
          <p:cNvSpPr/>
          <p:nvPr/>
        </p:nvSpPr>
        <p:spPr>
          <a:xfrm>
            <a:off x="337095" y="3039416"/>
            <a:ext cx="11032708" cy="20992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Wingdings" panose="05000000000000000000" pitchFamily="2" charset="2"/>
              <a:buChar char="ü"/>
            </a:pPr>
            <a:r>
              <a:rPr lang="id-ID" sz="2800" dirty="0">
                <a:solidFill>
                  <a:schemeClr val="tx1"/>
                </a:solidFill>
              </a:rPr>
              <a:t>Kasus uji yang didesain untuk Equivalence </a:t>
            </a:r>
            <a:r>
              <a:rPr lang="id-ID" sz="2800" dirty="0" smtClean="0">
                <a:solidFill>
                  <a:schemeClr val="tx1"/>
                </a:solidFill>
              </a:rPr>
              <a:t>class</a:t>
            </a:r>
            <a:r>
              <a:rPr lang="en-US" sz="2800" dirty="0" smtClean="0">
                <a:solidFill>
                  <a:schemeClr val="tx1"/>
                </a:solidFill>
              </a:rPr>
              <a:t> </a:t>
            </a:r>
            <a:r>
              <a:rPr lang="id-ID" sz="2800" dirty="0" smtClean="0">
                <a:solidFill>
                  <a:schemeClr val="tx1"/>
                </a:solidFill>
              </a:rPr>
              <a:t>testing </a:t>
            </a:r>
            <a:r>
              <a:rPr lang="id-ID" sz="2800" dirty="0">
                <a:solidFill>
                  <a:schemeClr val="tx1"/>
                </a:solidFill>
              </a:rPr>
              <a:t>berdasarkan pada evaluasi dari </a:t>
            </a:r>
            <a:r>
              <a:rPr lang="id-ID" sz="2800" dirty="0" smtClean="0">
                <a:solidFill>
                  <a:schemeClr val="tx1"/>
                </a:solidFill>
              </a:rPr>
              <a:t>ekuivalensi</a:t>
            </a:r>
            <a:r>
              <a:rPr lang="en-US" sz="2800" dirty="0" smtClean="0">
                <a:solidFill>
                  <a:schemeClr val="tx1"/>
                </a:solidFill>
              </a:rPr>
              <a:t> </a:t>
            </a:r>
            <a:r>
              <a:rPr lang="id-ID" sz="2800" dirty="0" smtClean="0">
                <a:solidFill>
                  <a:schemeClr val="tx1"/>
                </a:solidFill>
              </a:rPr>
              <a:t>jenis/class </a:t>
            </a:r>
            <a:r>
              <a:rPr lang="id-ID" sz="2800" dirty="0">
                <a:solidFill>
                  <a:schemeClr val="tx1"/>
                </a:solidFill>
              </a:rPr>
              <a:t>untuk kondisi input. Class-class </a:t>
            </a:r>
            <a:r>
              <a:rPr lang="id-ID" sz="2800" dirty="0" smtClean="0">
                <a:solidFill>
                  <a:schemeClr val="tx1"/>
                </a:solidFill>
              </a:rPr>
              <a:t>yang</a:t>
            </a:r>
            <a:r>
              <a:rPr lang="en-US" sz="2800" dirty="0" smtClean="0">
                <a:solidFill>
                  <a:schemeClr val="tx1"/>
                </a:solidFill>
              </a:rPr>
              <a:t> </a:t>
            </a:r>
            <a:r>
              <a:rPr lang="id-ID" sz="2800" dirty="0" smtClean="0">
                <a:solidFill>
                  <a:schemeClr val="tx1"/>
                </a:solidFill>
              </a:rPr>
              <a:t>ekuivalen </a:t>
            </a:r>
            <a:r>
              <a:rPr lang="id-ID" sz="2800" dirty="0">
                <a:solidFill>
                  <a:schemeClr val="tx1"/>
                </a:solidFill>
              </a:rPr>
              <a:t>merepresentasikan sekumpulan </a:t>
            </a:r>
            <a:r>
              <a:rPr lang="id-ID" sz="2800" dirty="0" smtClean="0">
                <a:solidFill>
                  <a:schemeClr val="tx1"/>
                </a:solidFill>
              </a:rPr>
              <a:t>keadaan</a:t>
            </a:r>
            <a:r>
              <a:rPr lang="en-US" sz="2800" dirty="0" smtClean="0">
                <a:solidFill>
                  <a:schemeClr val="tx1"/>
                </a:solidFill>
              </a:rPr>
              <a:t> </a:t>
            </a:r>
            <a:r>
              <a:rPr lang="id-ID" sz="2800" dirty="0" smtClean="0">
                <a:solidFill>
                  <a:schemeClr val="tx1"/>
                </a:solidFill>
              </a:rPr>
              <a:t>valid </a:t>
            </a:r>
            <a:r>
              <a:rPr lang="id-ID" sz="2800" dirty="0">
                <a:solidFill>
                  <a:schemeClr val="tx1"/>
                </a:solidFill>
              </a:rPr>
              <a:t>dan invalid untuk kondisi input.</a:t>
            </a:r>
          </a:p>
        </p:txBody>
      </p:sp>
      <p:sp>
        <p:nvSpPr>
          <p:cNvPr id="13" name="Rounded Rectangle 4"/>
          <p:cNvSpPr/>
          <p:nvPr/>
        </p:nvSpPr>
        <p:spPr>
          <a:xfrm>
            <a:off x="1094705" y="4945488"/>
            <a:ext cx="11032708" cy="1307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marL="457200" indent="-457200" algn="just">
              <a:buFont typeface="Arial" panose="020B0604020202020204" pitchFamily="34" charset="0"/>
              <a:buChar char="•"/>
            </a:pPr>
            <a:r>
              <a:rPr lang="id-ID" sz="2800" dirty="0">
                <a:solidFill>
                  <a:schemeClr val="tx1"/>
                </a:solidFill>
              </a:rPr>
              <a:t>Biasanya kondisi input dapat berupa spesifikasi </a:t>
            </a:r>
            <a:r>
              <a:rPr lang="id-ID" sz="2800" dirty="0" smtClean="0">
                <a:solidFill>
                  <a:schemeClr val="tx1"/>
                </a:solidFill>
              </a:rPr>
              <a:t>nilai</a:t>
            </a:r>
            <a:r>
              <a:rPr lang="en-US" sz="2800" dirty="0" smtClean="0">
                <a:solidFill>
                  <a:schemeClr val="tx1"/>
                </a:solidFill>
              </a:rPr>
              <a:t> </a:t>
            </a:r>
            <a:r>
              <a:rPr lang="id-ID" sz="2800" dirty="0" smtClean="0">
                <a:solidFill>
                  <a:schemeClr val="tx1"/>
                </a:solidFill>
              </a:rPr>
              <a:t>numerik</a:t>
            </a:r>
            <a:r>
              <a:rPr lang="id-ID" sz="2800" dirty="0">
                <a:solidFill>
                  <a:schemeClr val="tx1"/>
                </a:solidFill>
              </a:rPr>
              <a:t>, kisaran nilai, kumpulan nilai </a:t>
            </a:r>
            <a:r>
              <a:rPr lang="id-ID" sz="2800" dirty="0" smtClean="0">
                <a:solidFill>
                  <a:schemeClr val="tx1"/>
                </a:solidFill>
              </a:rPr>
              <a:t>yang</a:t>
            </a:r>
            <a:r>
              <a:rPr lang="en-US" sz="2800" dirty="0" smtClean="0">
                <a:solidFill>
                  <a:schemeClr val="tx1"/>
                </a:solidFill>
              </a:rPr>
              <a:t> </a:t>
            </a:r>
            <a:r>
              <a:rPr lang="id-ID" sz="2800" dirty="0" smtClean="0">
                <a:solidFill>
                  <a:schemeClr val="tx1"/>
                </a:solidFill>
              </a:rPr>
              <a:t>berhubungan </a:t>
            </a:r>
            <a:r>
              <a:rPr lang="id-ID" sz="2800" dirty="0">
                <a:solidFill>
                  <a:schemeClr val="tx1"/>
                </a:solidFill>
              </a:rPr>
              <a:t>atau kondisi </a:t>
            </a:r>
            <a:r>
              <a:rPr lang="id-ID" sz="2800" dirty="0" smtClean="0">
                <a:solidFill>
                  <a:schemeClr val="tx1"/>
                </a:solidFill>
              </a:rPr>
              <a:t>Boolea</a:t>
            </a:r>
            <a:r>
              <a:rPr lang="en-US" sz="2800" dirty="0" smtClean="0">
                <a:solidFill>
                  <a:schemeClr val="tx1"/>
                </a:solidFill>
              </a:rPr>
              <a:t>n</a:t>
            </a:r>
          </a:p>
        </p:txBody>
      </p:sp>
    </p:spTree>
    <p:extLst>
      <p:ext uri="{BB962C8B-B14F-4D97-AF65-F5344CB8AC3E}">
        <p14:creationId xmlns:p14="http://schemas.microsoft.com/office/powerpoint/2010/main" val="1564078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1917</TotalTime>
  <Words>1142</Words>
  <Application>Microsoft Office PowerPoint</Application>
  <PresentationFormat>Custom</PresentationFormat>
  <Paragraphs>217</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METODE TESTING (BLACK BOX)</vt:lpstr>
      <vt:lpstr>Metode Testing</vt:lpstr>
      <vt:lpstr>Definisi Black Box</vt:lpstr>
      <vt:lpstr>Black Box</vt:lpstr>
      <vt:lpstr>Kategori Kesalahan yang Diuji  oleh Black Box Testing</vt:lpstr>
      <vt:lpstr>Proses Dalam Black Box Testing</vt:lpstr>
      <vt:lpstr>KELEBIHAN DAN KEKURANGAN BLACK BOX</vt:lpstr>
      <vt:lpstr>Metode Pengujian Black Box</vt:lpstr>
      <vt:lpstr>Metode Equivalence Testing</vt:lpstr>
      <vt:lpstr>Metode Equivalence Testing</vt:lpstr>
      <vt:lpstr>Metode Equivalence Testing</vt:lpstr>
      <vt:lpstr>Langkah-Langkah  Metode Equivalence Testing</vt:lpstr>
      <vt:lpstr>Continuous equivalence classes</vt:lpstr>
      <vt:lpstr>Discrete equivalence classes</vt:lpstr>
      <vt:lpstr>Boundary Value Testing</vt:lpstr>
      <vt:lpstr>Langkah-Langkah  Boundary Value Testing</vt:lpstr>
      <vt:lpstr>Boundary values for a continuous range of inputs</vt:lpstr>
      <vt:lpstr>Boundary values for a discrete range of inputs.</vt:lpstr>
      <vt:lpstr>Contoh Kombinasi Pengujian</vt:lpstr>
      <vt:lpstr>Contoh EPA DAN BVA</vt:lpstr>
      <vt:lpstr>Contoh EPA DAN BVA</vt:lpstr>
      <vt:lpstr>Contoh EPA DAN BVA</vt:lpstr>
      <vt:lpstr>Decision Table</vt:lpstr>
      <vt:lpstr>Contoh Decision Table</vt:lpstr>
      <vt:lpstr>Example 1: Decision Base Table for Login Screen</vt:lpstr>
      <vt:lpstr>Example 1: Decision Base Table for Login Screen</vt:lpstr>
      <vt:lpstr>Contoh pengujian Black Box</vt:lpstr>
      <vt:lpstr>Contoh pengujian Black Box</vt:lpstr>
      <vt:lpstr>Contoh pengujian Black Box</vt:lpstr>
      <vt:lpstr>Contoh pengujian Black Box</vt:lpstr>
      <vt:lpstr>PowerPoint Presentation</vt:lpstr>
      <vt:lpstr>PowerPoint Presentation</vt:lpstr>
      <vt:lpstr>PowerPoint Presentation</vt:lpstr>
      <vt:lpstr>TUGAS KELOMPOK</vt:lpstr>
      <vt:lpstr>THANKS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roniahmad</dc:creator>
  <cp:lastModifiedBy>Asus</cp:lastModifiedBy>
  <cp:revision>425</cp:revision>
  <dcterms:created xsi:type="dcterms:W3CDTF">2018-01-15T08:20:33Z</dcterms:created>
  <dcterms:modified xsi:type="dcterms:W3CDTF">2020-09-10T03:17:47Z</dcterms:modified>
</cp:coreProperties>
</file>