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4"/>
  </p:sldMasterIdLst>
  <p:sldIdLst>
    <p:sldId id="256" r:id="rId5"/>
    <p:sldId id="287" r:id="rId6"/>
    <p:sldId id="288" r:id="rId7"/>
    <p:sldId id="289" r:id="rId8"/>
    <p:sldId id="286" r:id="rId9"/>
  </p:sldIdLst>
  <p:sldSz cx="9144000" cy="6858000" type="screen4x3"/>
  <p:notesSz cx="6858000" cy="9144000"/>
  <p:embeddedFontLst>
    <p:embeddedFont>
      <p:font typeface="Technika" panose="020B0604020202020204" charset="-18"/>
      <p:regular r:id="rId10"/>
      <p:bold r:id="rId11"/>
      <p:italic r:id="rId12"/>
      <p:boldItalic r:id="rId13"/>
    </p:embeddedFont>
    <p:embeddedFont>
      <p:font typeface="Technika-Bold" panose="00000600000000000000" charset="-18"/>
      <p:regular r:id="rId14"/>
    </p:embeddedFont>
  </p:embeddedFontLst>
  <p:defaultTextStyle>
    <a:defPPr>
      <a:defRPr lang="en-US"/>
    </a:defPPr>
    <a:lvl1pPr marL="0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3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9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5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1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6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s, Petr" initials="BP" lastIdx="0" clrIdx="0">
    <p:extLst>
      <p:ext uri="{19B8F6BF-5375-455C-9EA6-DF929625EA0E}">
        <p15:presenceInfo xmlns:p15="http://schemas.microsoft.com/office/powerpoint/2012/main" userId="Benes, Pet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8D1"/>
    <a:srgbClr val="FFCC66"/>
    <a:srgbClr val="669E40"/>
    <a:srgbClr val="8F45C7"/>
    <a:srgbClr val="00FF00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6374" autoAdjust="0"/>
  </p:normalViewPr>
  <p:slideViewPr>
    <p:cSldViewPr snapToGrid="0">
      <p:cViewPr varScale="1">
        <p:scale>
          <a:sx n="86" d="100"/>
          <a:sy n="86" d="100"/>
        </p:scale>
        <p:origin x="12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1"/>
            <a:ext cx="9144000" cy="6856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1" y="1800003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1" y="3441735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4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9143999" cy="6856616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" y="274323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1" y="1800003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1" y="3441735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2112" y="270234"/>
            <a:ext cx="6581886" cy="863485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2" y="1360968"/>
            <a:ext cx="8603997" cy="522271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pic>
        <p:nvPicPr>
          <p:cNvPr id="4" name="Picture 2" descr="https://www.email.cz/download/i/J_cdaADwWifiayZrAXd9jpkdWor_gYe_4QlhA3zsTzSB0jpv76wY4UUYT-LRJNvubDBn-to/logo_cvut.jpg">
            <a:extLst>
              <a:ext uri="{FF2B5EF4-FFF2-40B4-BE49-F238E27FC236}">
                <a16:creationId xmlns:a16="http://schemas.microsoft.com/office/drawing/2014/main" id="{66546617-6C8D-47CD-8FFE-D7305B2C6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" y="274323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9" y="1800002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2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3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1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" y="274323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54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2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09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6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3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9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9">
            <a:extLst>
              <a:ext uri="{FF2B5EF4-FFF2-40B4-BE49-F238E27FC236}">
                <a16:creationId xmlns:a16="http://schemas.microsoft.com/office/drawing/2014/main" id="{57457B0F-90C2-48E3-9534-1BE95A98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652" y="1235486"/>
            <a:ext cx="8207265" cy="1446663"/>
          </a:xfrm>
        </p:spPr>
        <p:txBody>
          <a:bodyPr>
            <a:normAutofit fontScale="90000"/>
          </a:bodyPr>
          <a:lstStyle/>
          <a:p>
            <a:r>
              <a:rPr lang="en-US" dirty="0"/>
              <a:t>Stiffness analysis of tensegrity based joints compared to traditional ones</a:t>
            </a:r>
            <a:endParaRPr lang="cs-CZ" dirty="0"/>
          </a:p>
        </p:txBody>
      </p:sp>
      <p:sp>
        <p:nvSpPr>
          <p:cNvPr id="9" name="Podnadpis 10">
            <a:extLst>
              <a:ext uri="{FF2B5EF4-FFF2-40B4-BE49-F238E27FC236}">
                <a16:creationId xmlns:a16="http://schemas.microsoft.com/office/drawing/2014/main" id="{88F80177-5FDA-440C-9B7F-E6E111651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57" y="3763960"/>
            <a:ext cx="7736693" cy="1513445"/>
          </a:xfrm>
        </p:spPr>
        <p:txBody>
          <a:bodyPr/>
          <a:lstStyle/>
          <a:p>
            <a:r>
              <a:rPr lang="cs-CZ" dirty="0"/>
              <a:t>FAKULTA STROJNÍ</a:t>
            </a:r>
          </a:p>
          <a:p>
            <a:r>
              <a:rPr lang="cs-CZ" b="0" dirty="0">
                <a:latin typeface="+mn-lt"/>
              </a:rPr>
              <a:t>Ústav mechaniky, biomechaniky a mechatroniky</a:t>
            </a:r>
          </a:p>
        </p:txBody>
      </p:sp>
      <p:sp>
        <p:nvSpPr>
          <p:cNvPr id="12" name="Podnadpis 10">
            <a:extLst>
              <a:ext uri="{FF2B5EF4-FFF2-40B4-BE49-F238E27FC236}">
                <a16:creationId xmlns:a16="http://schemas.microsoft.com/office/drawing/2014/main" id="{1EC88D8A-1E81-4EF9-958D-FC49154A2781}"/>
              </a:ext>
            </a:extLst>
          </p:cNvPr>
          <p:cNvSpPr txBox="1">
            <a:spLocks/>
          </p:cNvSpPr>
          <p:nvPr/>
        </p:nvSpPr>
        <p:spPr>
          <a:xfrm>
            <a:off x="703657" y="5639717"/>
            <a:ext cx="7736693" cy="94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/>
              <a:t>Ing. Jan Zavřel, Ph.D.</a:t>
            </a:r>
          </a:p>
          <a:p>
            <a:r>
              <a:rPr lang="cs-CZ" sz="1600" b="0" dirty="0" err="1">
                <a:latin typeface="Technika" panose="00000500000000000000" charset="-18"/>
              </a:rPr>
              <a:t>E-mail:Jan.Zavrel@fs.cvut.cz</a:t>
            </a:r>
            <a:r>
              <a:rPr lang="cs-CZ" sz="1600" b="0" dirty="0">
                <a:latin typeface="Technika" panose="00000500000000000000" charset="-18"/>
              </a:rPr>
              <a:t>, tel.: 224 357 572</a:t>
            </a: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véPole 66">
            <a:extLst>
              <a:ext uri="{FF2B5EF4-FFF2-40B4-BE49-F238E27FC236}">
                <a16:creationId xmlns:a16="http://schemas.microsoft.com/office/drawing/2014/main" id="{790E9695-3072-4826-A0DB-A17C89B84B64}"/>
              </a:ext>
            </a:extLst>
          </p:cNvPr>
          <p:cNvSpPr txBox="1"/>
          <p:nvPr/>
        </p:nvSpPr>
        <p:spPr>
          <a:xfrm>
            <a:off x="2124896" y="278680"/>
            <a:ext cx="68962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Stiffness analysis of tensegrity based joints compared to traditional ones</a:t>
            </a:r>
            <a:r>
              <a:rPr lang="cs-CZ" sz="1400" dirty="0"/>
              <a:t>					GVÚ, 16. 11. 2023</a:t>
            </a:r>
            <a:endParaRPr lang="en-US" sz="1400" dirty="0"/>
          </a:p>
          <a:p>
            <a:pPr>
              <a:spcBef>
                <a:spcPts val="1200"/>
              </a:spcBef>
            </a:pPr>
            <a:r>
              <a:rPr lang="cs-CZ" sz="2000" b="1" dirty="0"/>
              <a:t>Seznámení s tématem</a:t>
            </a: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B5054C40-1026-4F97-B838-23F9FA9E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-202588"/>
            <a:ext cx="184731" cy="40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 sz="2033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67125149-9A7A-85A1-126C-D5B728D96512}"/>
              </a:ext>
            </a:extLst>
          </p:cNvPr>
          <p:cNvSpPr txBox="1">
            <a:spLocks/>
          </p:cNvSpPr>
          <p:nvPr/>
        </p:nvSpPr>
        <p:spPr>
          <a:xfrm>
            <a:off x="184733" y="1326776"/>
            <a:ext cx="876563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Vymezení vůči stávajícímu stavu poznání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Absence porovnání mezi řešením tradiční vazbou a </a:t>
            </a:r>
            <a:r>
              <a:rPr lang="cs-CZ" sz="1400" dirty="0" err="1"/>
              <a:t>tensegritickým</a:t>
            </a:r>
            <a:r>
              <a:rPr lang="cs-CZ" sz="1400" dirty="0"/>
              <a:t> kloubem (k, m, </a:t>
            </a:r>
            <a:r>
              <a:rPr lang="el-GR" sz="1400" dirty="0"/>
              <a:t>Ω</a:t>
            </a:r>
            <a:r>
              <a:rPr lang="cs-CZ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Často není řešena úloha tuhosti, ale pouze jen rozsahu pohyblivosti (někdy únosnost)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Rozvíjí stávající stav poznání v oblasti </a:t>
            </a:r>
            <a:r>
              <a:rPr lang="cs-CZ" sz="1400" dirty="0" err="1"/>
              <a:t>tensegritických</a:t>
            </a:r>
            <a:r>
              <a:rPr lang="cs-CZ" sz="1400" dirty="0"/>
              <a:t>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Jsou zhotoveny často jen jednoduché experimenty pro znázornění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Dynamická analýza chybí (</a:t>
            </a:r>
            <a:r>
              <a:rPr lang="cs-CZ" sz="1400" dirty="0" err="1"/>
              <a:t>vl</a:t>
            </a:r>
            <a:r>
              <a:rPr lang="cs-CZ" sz="1400" dirty="0"/>
              <a:t>. frekvence, </a:t>
            </a:r>
            <a:r>
              <a:rPr lang="cs-CZ" sz="1400" dirty="0" err="1"/>
              <a:t>vl</a:t>
            </a:r>
            <a:r>
              <a:rPr lang="cs-CZ" sz="1400" dirty="0"/>
              <a:t>. tvary atd.)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400" dirty="0"/>
          </a:p>
          <a:p>
            <a:r>
              <a:rPr lang="cs-CZ" b="1" i="1" dirty="0" err="1"/>
              <a:t>Publikovatelnost</a:t>
            </a:r>
            <a:r>
              <a:rPr lang="cs-CZ" b="1" i="1" dirty="0"/>
              <a:t>, aktuální stav řešení a rozpracovanosti (příprava publikace)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Modelování včetně poddajnosti lan – v rešerši nebylo podrobné modelování nalezeno.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Řešení manipulovatelnosti a přenosu sil, únosnosti, tuhosti.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Porovnání tuhosti a vlastností na 3 DOF sériové struktuře robotického ramene.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Zahrnutí dynamické analýzy (dynamický model).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Plánován  experiment modelované struktury.</a:t>
            </a:r>
          </a:p>
          <a:p>
            <a:endParaRPr lang="cs-CZ" dirty="0"/>
          </a:p>
          <a:p>
            <a:r>
              <a:rPr lang="cs-CZ" b="1" i="1" dirty="0"/>
              <a:t>Údaje o časopise, kam bude publikace zaslána (impakt faktor, kvartil)</a:t>
            </a:r>
          </a:p>
          <a:p>
            <a:r>
              <a:rPr lang="en-US" sz="1400" dirty="0"/>
              <a:t>Mechanics Based Design of Structures and Machines</a:t>
            </a:r>
            <a:br>
              <a:rPr lang="cs-CZ" sz="1400" dirty="0"/>
            </a:br>
            <a:r>
              <a:rPr lang="en-US" sz="1400" dirty="0"/>
              <a:t> Journal's Impact IF</a:t>
            </a:r>
            <a:r>
              <a:rPr lang="cs-CZ" sz="1400" dirty="0"/>
              <a:t> </a:t>
            </a:r>
            <a:r>
              <a:rPr lang="en-US" sz="1400" dirty="0"/>
              <a:t>2022-2023</a:t>
            </a:r>
            <a:r>
              <a:rPr lang="cs-CZ" sz="1400" dirty="0"/>
              <a:t> =&gt; </a:t>
            </a:r>
            <a:r>
              <a:rPr lang="en-US" sz="1400" dirty="0"/>
              <a:t>4.364 </a:t>
            </a:r>
            <a:endParaRPr lang="cs-CZ" sz="1400" dirty="0"/>
          </a:p>
          <a:p>
            <a:r>
              <a:rPr lang="cs-CZ" sz="1400" dirty="0" err="1"/>
              <a:t>Engineering</a:t>
            </a:r>
            <a:r>
              <a:rPr lang="cs-CZ" sz="1400" dirty="0"/>
              <a:t> - </a:t>
            </a:r>
            <a:r>
              <a:rPr lang="cs-CZ" sz="1400" dirty="0" err="1"/>
              <a:t>Mechanical</a:t>
            </a:r>
            <a:r>
              <a:rPr lang="cs-CZ" sz="1400" dirty="0"/>
              <a:t> </a:t>
            </a:r>
            <a:r>
              <a:rPr lang="cs-CZ" sz="1400" dirty="0" err="1"/>
              <a:t>Engineering</a:t>
            </a:r>
            <a:r>
              <a:rPr lang="cs-CZ" sz="1400" dirty="0"/>
              <a:t> =&gt; Q1</a:t>
            </a:r>
          </a:p>
          <a:p>
            <a:endParaRPr lang="cs-CZ" sz="1400" dirty="0"/>
          </a:p>
          <a:p>
            <a:r>
              <a:rPr lang="cs-CZ" sz="1400" dirty="0"/>
              <a:t>=&gt; změna z důvodu větší shody obsahu s plánovanou publikací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r>
              <a:rPr lang="cs-CZ" sz="1200" dirty="0"/>
              <a:t>https://academic-accelerator.com/Impact-of-Journal/Mechanics-Based-Design-of-Structures-and-Machines</a:t>
            </a:r>
          </a:p>
        </p:txBody>
      </p:sp>
      <p:pic>
        <p:nvPicPr>
          <p:cNvPr id="5" name="Obrázek 4" descr="Obsah obrázku text, snímek obrazovky, Písmo, diagram&#10;&#10;Popis byl vytvořen automaticky">
            <a:extLst>
              <a:ext uri="{FF2B5EF4-FFF2-40B4-BE49-F238E27FC236}">
                <a16:creationId xmlns:a16="http://schemas.microsoft.com/office/drawing/2014/main" id="{4552E3E5-99CB-060E-A941-3E3C8A56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10" y="5005199"/>
            <a:ext cx="1015989" cy="14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véPole 66">
            <a:extLst>
              <a:ext uri="{FF2B5EF4-FFF2-40B4-BE49-F238E27FC236}">
                <a16:creationId xmlns:a16="http://schemas.microsoft.com/office/drawing/2014/main" id="{790E9695-3072-4826-A0DB-A17C89B84B64}"/>
              </a:ext>
            </a:extLst>
          </p:cNvPr>
          <p:cNvSpPr txBox="1"/>
          <p:nvPr/>
        </p:nvSpPr>
        <p:spPr>
          <a:xfrm>
            <a:off x="2124896" y="278680"/>
            <a:ext cx="68962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Stiffness analysis of tensegrity based joints compared to traditional ones</a:t>
            </a:r>
            <a:r>
              <a:rPr lang="cs-CZ" sz="1400" dirty="0"/>
              <a:t>					GVÚ, 16. 11. 2023</a:t>
            </a:r>
            <a:endParaRPr lang="en-US" sz="1400" dirty="0"/>
          </a:p>
          <a:p>
            <a:pPr>
              <a:spcBef>
                <a:spcPts val="1200"/>
              </a:spcBef>
            </a:pPr>
            <a:r>
              <a:rPr lang="cs-CZ" sz="2000" b="1" dirty="0"/>
              <a:t>Aktuální stav práce</a:t>
            </a: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B5054C40-1026-4F97-B838-23F9FA9E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-202588"/>
            <a:ext cx="184731" cy="40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 sz="2033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67125149-9A7A-85A1-126C-D5B728D96512}"/>
              </a:ext>
            </a:extLst>
          </p:cNvPr>
          <p:cNvSpPr txBox="1">
            <a:spLocks/>
          </p:cNvSpPr>
          <p:nvPr/>
        </p:nvSpPr>
        <p:spPr>
          <a:xfrm>
            <a:off x="184733" y="1326776"/>
            <a:ext cx="88363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Vytvořen simulační model rotační </a:t>
            </a:r>
            <a:r>
              <a:rPr lang="cs-CZ" sz="1400" dirty="0" err="1"/>
              <a:t>tensegritické</a:t>
            </a:r>
            <a:r>
              <a:rPr lang="cs-CZ" sz="1400" dirty="0"/>
              <a:t> rotační vazby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Experimentální model v přípravě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Vytvořena optimalizační úloha na rozmístění připevnění lan z hlediska tuhosti a pohyblivosti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Vytvořena optimalizační úloha z hlediska rozměrů tak, aby při pohonu byla dodržena konstantní délka lana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Vytvořen simulační model 2-stage 3D </a:t>
            </a:r>
            <a:r>
              <a:rPr lang="cs-CZ" sz="1400" dirty="0" err="1"/>
              <a:t>tensegritické</a:t>
            </a:r>
            <a:r>
              <a:rPr lang="cs-CZ" sz="1400" dirty="0"/>
              <a:t> struktury se zahrnutím dynamiky (možnost získat tuhost koncového efektoru po jeho zatížení silou a </a:t>
            </a:r>
            <a:r>
              <a:rPr lang="cs-CZ" sz="1400" dirty="0" err="1"/>
              <a:t>vl</a:t>
            </a:r>
            <a:r>
              <a:rPr lang="cs-CZ" sz="1400" dirty="0"/>
              <a:t>. frekvencí a tvarů)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Příprava inverzní dynamické úlohy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Tvorba sériové struktury robota v přípravě (podobnost vzniklé </a:t>
            </a:r>
            <a:r>
              <a:rPr lang="cs-CZ" sz="1400" dirty="0" err="1"/>
              <a:t>tensegritě</a:t>
            </a:r>
            <a:r>
              <a:rPr lang="cs-CZ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Vytvořen 3D experiment 2-stage </a:t>
            </a:r>
            <a:r>
              <a:rPr lang="cs-CZ" sz="1400" dirty="0" err="1"/>
              <a:t>tensegritické</a:t>
            </a:r>
            <a:r>
              <a:rPr lang="cs-CZ" sz="1400" dirty="0"/>
              <a:t> struktury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Téměř vytvořen experimentální model 3D kloubu s pohonem lana pomocí servomotoru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Příprava 3D experimentu modelu sériového robota s klasickými kinematickými vazbami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Probíhá tvorba rešeršní části publikace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Příprava výstupních dat simulací do publikace</a:t>
            </a:r>
          </a:p>
        </p:txBody>
      </p:sp>
    </p:spTree>
    <p:extLst>
      <p:ext uri="{BB962C8B-B14F-4D97-AF65-F5344CB8AC3E}">
        <p14:creationId xmlns:p14="http://schemas.microsoft.com/office/powerpoint/2010/main" val="3902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véPole 66">
            <a:extLst>
              <a:ext uri="{FF2B5EF4-FFF2-40B4-BE49-F238E27FC236}">
                <a16:creationId xmlns:a16="http://schemas.microsoft.com/office/drawing/2014/main" id="{790E9695-3072-4826-A0DB-A17C89B84B64}"/>
              </a:ext>
            </a:extLst>
          </p:cNvPr>
          <p:cNvSpPr txBox="1"/>
          <p:nvPr/>
        </p:nvSpPr>
        <p:spPr>
          <a:xfrm>
            <a:off x="2124896" y="278680"/>
            <a:ext cx="68962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Stiffness analysis of tensegrity based joints compared to traditional ones</a:t>
            </a:r>
            <a:r>
              <a:rPr lang="cs-CZ" sz="1400" dirty="0"/>
              <a:t>					GVÚ, 16. 11. 2023</a:t>
            </a:r>
            <a:endParaRPr lang="en-US" sz="1400" dirty="0"/>
          </a:p>
          <a:p>
            <a:pPr>
              <a:spcBef>
                <a:spcPts val="1200"/>
              </a:spcBef>
            </a:pPr>
            <a:r>
              <a:rPr lang="cs-CZ" sz="2000" b="1" dirty="0"/>
              <a:t>Aktuální stav práce</a:t>
            </a: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B5054C40-1026-4F97-B838-23F9FA9E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-202588"/>
            <a:ext cx="184731" cy="40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 sz="2033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6A9D97B-FC9A-4E43-8006-C2544100D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0" y="1429305"/>
            <a:ext cx="2894120" cy="2170590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A2D5A81D-AD12-4090-A9DE-C1D1CB7FA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0" y="3783390"/>
            <a:ext cx="2260477" cy="301396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62D7935-5EE8-46AC-99BC-4241BB2FE9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60" y="1429305"/>
            <a:ext cx="2894121" cy="2170591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1E65BEB-87DE-4D6F-8B36-70F469C9B6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40" y="1429305"/>
            <a:ext cx="2894120" cy="217059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B4AE4EF-86BF-4E3F-9D66-14B1D36A5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66" y="3599895"/>
            <a:ext cx="4034670" cy="3026002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8AEE008F-6C97-47F9-8267-DBCA37064C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00" y="5428695"/>
            <a:ext cx="1361072" cy="1020804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1C1A6B61-A808-4B46-9934-CDD6215034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44" y="3783390"/>
            <a:ext cx="1427816" cy="107086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CA43204A-EDFE-463C-82BE-5FFF27D931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01" y="3483843"/>
            <a:ext cx="2443579" cy="32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4B33CB4C-07BC-4707-81FE-94E55981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552" y="3116802"/>
            <a:ext cx="3806538" cy="508994"/>
          </a:xfrm>
        </p:spPr>
        <p:txBody>
          <a:bodyPr/>
          <a:lstStyle/>
          <a:p>
            <a:r>
              <a:rPr lang="en-US" dirty="0"/>
              <a:t>D</a:t>
            </a:r>
            <a:r>
              <a:rPr lang="cs-CZ" dirty="0" err="1"/>
              <a:t>ěkuji</a:t>
            </a:r>
            <a:r>
              <a:rPr lang="cs-CZ" dirty="0"/>
              <a:t> za pozornost.</a:t>
            </a:r>
          </a:p>
        </p:txBody>
      </p:sp>
    </p:spTree>
    <p:extLst>
      <p:ext uri="{BB962C8B-B14F-4D97-AF65-F5344CB8AC3E}">
        <p14:creationId xmlns:p14="http://schemas.microsoft.com/office/powerpoint/2010/main" val="37131042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A39EDCB1BDD5A4D9B0C08A7BB03200E" ma:contentTypeVersion="13" ma:contentTypeDescription="Vytvoří nový dokument" ma:contentTypeScope="" ma:versionID="3d3027a17d017a34a2d5c405a8888604">
  <xsd:schema xmlns:xsd="http://www.w3.org/2001/XMLSchema" xmlns:xs="http://www.w3.org/2001/XMLSchema" xmlns:p="http://schemas.microsoft.com/office/2006/metadata/properties" xmlns:ns3="d021f206-37ac-4fab-8b8f-ccc25500f558" xmlns:ns4="9c673e55-f2c5-42c8-973a-5c490d00c017" targetNamespace="http://schemas.microsoft.com/office/2006/metadata/properties" ma:root="true" ma:fieldsID="59afd6d73cb8df7063e34986ecb8ed96" ns3:_="" ns4:_="">
    <xsd:import namespace="d021f206-37ac-4fab-8b8f-ccc25500f558"/>
    <xsd:import namespace="9c673e55-f2c5-42c8-973a-5c490d00c0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1f206-37ac-4fab-8b8f-ccc25500f5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73e55-f2c5-42c8-973a-5c490d00c01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10EFE-75A6-4C97-890D-48E92E3E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21f206-37ac-4fab-8b8f-ccc25500f558"/>
    <ds:schemaRef ds:uri="9c673e55-f2c5-42c8-973a-5c490d00c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B5F9C6-7A2B-455D-8800-65C9569D53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50981B-49CA-4098-A3BE-3EF98F7F4081}">
  <ds:schemaRefs>
    <ds:schemaRef ds:uri="http://purl.org/dc/elements/1.1/"/>
    <ds:schemaRef ds:uri="http://schemas.microsoft.com/office/2006/metadata/properties"/>
    <ds:schemaRef ds:uri="9c673e55-f2c5-42c8-973a-5c490d00c017"/>
    <ds:schemaRef ds:uri="http://purl.org/dc/terms/"/>
    <ds:schemaRef ds:uri="http://schemas.openxmlformats.org/package/2006/metadata/core-properties"/>
    <ds:schemaRef ds:uri="d021f206-37ac-4fab-8b8f-ccc25500f558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13024</TotalTime>
  <Words>420</Words>
  <Application>Microsoft Office PowerPoint</Application>
  <PresentationFormat>Předvádění na obrazovce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Technika-Bold</vt:lpstr>
      <vt:lpstr>Arial</vt:lpstr>
      <vt:lpstr>Technika</vt:lpstr>
      <vt:lpstr>Motiv Office</vt:lpstr>
      <vt:lpstr>Stiffness analysis of tensegrity based joints compared to traditional ones</vt:lpstr>
      <vt:lpstr>Prezentace aplikace PowerPoint</vt:lpstr>
      <vt:lpstr>Prezentace aplikace PowerPoint</vt:lpstr>
      <vt:lpstr>Prezentace aplikace PowerPoint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Mechanika 1A  cvičení 1 určení síly, rovnováha bodu</dc:title>
  <dc:creator>Benes, Petr</dc:creator>
  <cp:lastModifiedBy>Zavrel, Jan</cp:lastModifiedBy>
  <cp:revision>220</cp:revision>
  <dcterms:created xsi:type="dcterms:W3CDTF">2020-09-19T08:14:32Z</dcterms:created>
  <dcterms:modified xsi:type="dcterms:W3CDTF">2023-11-16T06:59:37Z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0x0101006A39EDCB1BDD5A4D9B0C08A7BB03200E</vt:lpwstr>
  </property>
</Properties>
</file>