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534485b35_0_86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4534485b35_0_86:notes"/>
          <p:cNvSpPr txBox="1"/>
          <p:nvPr>
            <p:ph idx="1" type="body"/>
          </p:nvPr>
        </p:nvSpPr>
        <p:spPr>
          <a:xfrm>
            <a:off x="686421" y="4344109"/>
            <a:ext cx="54852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4534485b35_0_86:notes"/>
          <p:cNvSpPr txBox="1"/>
          <p:nvPr>
            <p:ph idx="12" type="sldNum"/>
          </p:nvPr>
        </p:nvSpPr>
        <p:spPr>
          <a:xfrm>
            <a:off x="3884028" y="8685073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800" lIns="89600" spcFirstLastPara="1" rIns="89600" wrap="square" tIns="4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/>
              <a:t>‹#›</a:t>
            </a:fld>
            <a:endParaRPr sz="1400"/>
          </a:p>
        </p:txBody>
      </p:sp>
      <p:sp>
        <p:nvSpPr>
          <p:cNvPr id="133" name="Google Shape;133;g14534485b35_0_86:notes"/>
          <p:cNvSpPr txBox="1"/>
          <p:nvPr>
            <p:ph idx="10" type="dt"/>
          </p:nvPr>
        </p:nvSpPr>
        <p:spPr>
          <a:xfrm>
            <a:off x="3884028" y="2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4/28/17</a:t>
            </a:r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534485b3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534485b3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534485b3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4534485b3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534485b3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534485b3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534485b35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4534485b35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534485b35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4534485b35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534485b35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4534485b35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534485b3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4534485b3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3" name="Google Shape;93;p19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4" name="Google Shape;94;p19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5" name="Google Shape;95;p19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6" name="Google Shape;96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457200" y="204788"/>
            <a:ext cx="30084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7" name="Google Shape;107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4" name="Google Shape;114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0"/>
            <a:ext cx="9144000" cy="752100"/>
          </a:xfrm>
          <a:prstGeom prst="rect">
            <a:avLst/>
          </a:prstGeom>
          <a:solidFill>
            <a:srgbClr val="0048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8C72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1">
            <a:alphaModFix/>
          </a:blip>
          <a:srcRect b="32478" l="0" r="0" t="0"/>
          <a:stretch/>
        </p:blipFill>
        <p:spPr>
          <a:xfrm>
            <a:off x="44741" y="48326"/>
            <a:ext cx="1649488" cy="491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/>
          </a:blip>
          <a:srcRect b="0" l="22081" r="0" t="73738"/>
          <a:stretch/>
        </p:blipFill>
        <p:spPr>
          <a:xfrm>
            <a:off x="6172200" y="141227"/>
            <a:ext cx="2056471" cy="3061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>
            <a:off x="0" y="648653"/>
            <a:ext cx="9144000" cy="0"/>
          </a:xfrm>
          <a:prstGeom prst="straightConnector1">
            <a:avLst/>
          </a:prstGeom>
          <a:noFill/>
          <a:ln cap="flat" cmpd="sng" w="158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yudeep-rajbhandari/QC_TFQ/blob/master/QC_TFQ.ipynb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/>
        </p:nvSpPr>
        <p:spPr>
          <a:xfrm>
            <a:off x="1671125" y="850093"/>
            <a:ext cx="6331500" cy="23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700">
                <a:solidFill>
                  <a:srgbClr val="006600"/>
                </a:solidFill>
                <a:latin typeface="Raleway"/>
                <a:ea typeface="Raleway"/>
                <a:cs typeface="Raleway"/>
                <a:sym typeface="Raleway"/>
              </a:rPr>
              <a:t>Simulating Quantum Circuit using TensorFlow Quantum</a:t>
            </a:r>
            <a:endParaRPr b="1" sz="4700">
              <a:solidFill>
                <a:srgbClr val="0066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700">
              <a:solidFill>
                <a:srgbClr val="0066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700">
              <a:solidFill>
                <a:srgbClr val="0066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700">
              <a:solidFill>
                <a:srgbClr val="006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1671117" y="3346525"/>
            <a:ext cx="63315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6600"/>
                </a:solidFill>
                <a:latin typeface="Lato"/>
                <a:ea typeface="Lato"/>
                <a:cs typeface="Lato"/>
                <a:sym typeface="Lato"/>
              </a:rPr>
              <a:t>Yudeep Rajbhandari</a:t>
            </a:r>
            <a:endParaRPr sz="2400">
              <a:solidFill>
                <a:srgbClr val="0066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6600"/>
                </a:solidFill>
                <a:latin typeface="Lato"/>
                <a:ea typeface="Lato"/>
                <a:cs typeface="Lato"/>
                <a:sym typeface="Lato"/>
              </a:rPr>
              <a:t>Pratik Siwakoti</a:t>
            </a:r>
            <a:endParaRPr sz="2400">
              <a:solidFill>
                <a:srgbClr val="0066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401975" y="776654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457200" y="16340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Methodology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Tutorial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Result and Discussion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Conclusion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457200" y="760854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457200" y="16182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87907" lvl="0" marL="457200" rtl="0" algn="l">
              <a:spcBef>
                <a:spcPts val="360"/>
              </a:spcBef>
              <a:spcAft>
                <a:spcPts val="0"/>
              </a:spcAft>
              <a:buSzPct val="100000"/>
              <a:buChar char="•"/>
            </a:pPr>
            <a:r>
              <a:rPr lang="en-GB" sz="2951"/>
              <a:t>Quantum Computers are powerful and can be used to solve many classical algorithmic problems</a:t>
            </a:r>
            <a:endParaRPr sz="2951"/>
          </a:p>
          <a:p>
            <a:pPr indent="-38790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 sz="2951"/>
              <a:t>Our implementation uses the simulation of quantum gates like the CNOT gate, Pauli X gate, and Toffoli gate with</a:t>
            </a:r>
            <a:endParaRPr sz="2951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951"/>
              <a:t>multiple inputs using the Tensor Flow Quantum framework (TFQ) </a:t>
            </a:r>
            <a:endParaRPr sz="2951"/>
          </a:p>
          <a:p>
            <a:pPr indent="-387907" lvl="0" marL="457200" rtl="0" algn="l">
              <a:spcBef>
                <a:spcPts val="360"/>
              </a:spcBef>
              <a:spcAft>
                <a:spcPts val="0"/>
              </a:spcAft>
              <a:buSzPct val="100000"/>
              <a:buChar char="•"/>
            </a:pPr>
            <a:r>
              <a:rPr lang="en-GB" sz="2951"/>
              <a:t>It is simpler to build prediction models that behave like these gates</a:t>
            </a:r>
            <a:endParaRPr sz="295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135725" y="1020354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82200" y="2100275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2500"/>
              <a:buChar char="•"/>
            </a:pPr>
            <a:r>
              <a:rPr lang="en-GB" sz="2500"/>
              <a:t>Physical quantum computers are difficult to access</a:t>
            </a:r>
            <a:endParaRPr sz="2500"/>
          </a:p>
          <a:p>
            <a:pPr indent="-3873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GB" sz="2500"/>
              <a:t>Successful simulation of Quantum circuits with machine learning models allows researchers the flexibility to use Quantum programming with less restrictions</a:t>
            </a:r>
            <a:endParaRPr sz="2500"/>
          </a:p>
          <a:p>
            <a:pPr indent="-3873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GB" sz="2500"/>
              <a:t>Our hypothesis is that we can build prediction models for more complicated circuits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457200" y="702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grpSp>
        <p:nvGrpSpPr>
          <p:cNvPr id="160" name="Google Shape;160;p29"/>
          <p:cNvGrpSpPr/>
          <p:nvPr/>
        </p:nvGrpSpPr>
        <p:grpSpPr>
          <a:xfrm>
            <a:off x="1087525" y="1574025"/>
            <a:ext cx="1834900" cy="2315200"/>
            <a:chOff x="1083025" y="1574025"/>
            <a:chExt cx="1834900" cy="2315200"/>
          </a:xfrm>
        </p:grpSpPr>
        <p:sp>
          <p:nvSpPr>
            <p:cNvPr id="161" name="Google Shape;161;p29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29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29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Classical data creation and encoding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4" name="Google Shape;164;p2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5" name="Google Shape;165;p2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 </a:t>
              </a:r>
              <a:endParaRPr/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29"/>
          <p:cNvGrpSpPr/>
          <p:nvPr/>
        </p:nvGrpSpPr>
        <p:grpSpPr>
          <a:xfrm>
            <a:off x="2796474" y="1574025"/>
            <a:ext cx="1834900" cy="2315200"/>
            <a:chOff x="1083025" y="1574025"/>
            <a:chExt cx="1834900" cy="2315200"/>
          </a:xfrm>
        </p:grpSpPr>
        <p:sp>
          <p:nvSpPr>
            <p:cNvPr id="168" name="Google Shape;168;p29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" name="Google Shape;169;p29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Model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29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Creating quantum circuit and using PQC layer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1" name="Google Shape;171;p2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2" name="Google Shape;172;p2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 </a:t>
              </a:r>
              <a:endParaRPr/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29"/>
          <p:cNvGrpSpPr/>
          <p:nvPr/>
        </p:nvGrpSpPr>
        <p:grpSpPr>
          <a:xfrm>
            <a:off x="4508319" y="1573314"/>
            <a:ext cx="1834900" cy="2315200"/>
            <a:chOff x="1083025" y="1574025"/>
            <a:chExt cx="1834900" cy="2315200"/>
          </a:xfrm>
        </p:grpSpPr>
        <p:sp>
          <p:nvSpPr>
            <p:cNvPr id="175" name="Google Shape;175;p29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29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Compile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29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Compiling the model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8" name="Google Shape;178;p2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9" name="Google Shape;179;p2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 </a:t>
              </a:r>
              <a:endParaRPr/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" name="Google Shape;181;p29"/>
          <p:cNvGrpSpPr/>
          <p:nvPr/>
        </p:nvGrpSpPr>
        <p:grpSpPr>
          <a:xfrm>
            <a:off x="6221583" y="1573303"/>
            <a:ext cx="1834900" cy="2315200"/>
            <a:chOff x="1083025" y="1574025"/>
            <a:chExt cx="1834900" cy="2315200"/>
          </a:xfrm>
        </p:grpSpPr>
        <p:sp>
          <p:nvSpPr>
            <p:cNvPr id="182" name="Google Shape;182;p29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29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Fitting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" name="Google Shape;184;p29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Training the data and getting the results.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5" name="Google Shape;185;p2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6" name="Google Shape;186;p2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 </a:t>
              </a:r>
              <a:endParaRPr/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29"/>
          <p:cNvSpPr txBox="1"/>
          <p:nvPr/>
        </p:nvSpPr>
        <p:spPr>
          <a:xfrm>
            <a:off x="370750" y="4465050"/>
            <a:ext cx="35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Tutorial Link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17750" y="697754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 and discussion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457200" y="1555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GB" sz="2400">
                <a:highlight>
                  <a:srgbClr val="FFFFFF"/>
                </a:highlight>
              </a:rPr>
              <a:t>After the first 50 epochs, the loss significantly dropped up to 300 epochs, after which the loss reached its minimum and became constant. </a:t>
            </a:r>
            <a:endParaRPr sz="2400"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GB" sz="2400">
                <a:highlight>
                  <a:srgbClr val="FFFFFF"/>
                </a:highlight>
              </a:rPr>
              <a:t>Both the training loss and </a:t>
            </a:r>
            <a:endParaRPr sz="24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highlight>
                  <a:srgbClr val="FFFFFF"/>
                </a:highlight>
              </a:rPr>
              <a:t>the validation loss </a:t>
            </a:r>
            <a:endParaRPr sz="24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highlight>
                  <a:srgbClr val="FFFFFF"/>
                </a:highlight>
              </a:rPr>
              <a:t>follow the same pattern.</a:t>
            </a:r>
            <a:endParaRPr sz="2400">
              <a:highlight>
                <a:srgbClr val="FFFFFF"/>
              </a:highlight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713" y="2413475"/>
            <a:ext cx="399097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520325" y="576754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and Discussion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457200" y="1294800"/>
            <a:ext cx="8686800" cy="365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GB" sz="2400">
                <a:highlight>
                  <a:srgbClr val="FFFFFF"/>
                </a:highlight>
              </a:rPr>
              <a:t>Accuracy is zero for the first 150 epochs, in this case, suggesting that the model did not pick up much information during these early epochs. </a:t>
            </a:r>
            <a:endParaRPr sz="2400"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GB" sz="2400">
                <a:highlight>
                  <a:srgbClr val="FFFFFF"/>
                </a:highlight>
              </a:rPr>
              <a:t>But after then, accuracy </a:t>
            </a:r>
            <a:endParaRPr sz="24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highlight>
                  <a:srgbClr val="FFFFFF"/>
                </a:highlight>
              </a:rPr>
              <a:t>increased significantly, </a:t>
            </a:r>
            <a:endParaRPr sz="24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highlight>
                  <a:srgbClr val="FFFFFF"/>
                </a:highlight>
              </a:rPr>
              <a:t>reaching its peak in about </a:t>
            </a:r>
            <a:endParaRPr sz="24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highlight>
                  <a:srgbClr val="FFFFFF"/>
                </a:highlight>
              </a:rPr>
              <a:t>300 epochs.</a:t>
            </a:r>
            <a:endParaRPr sz="2400"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013" y="2457450"/>
            <a:ext cx="399097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457200" y="791054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and Acknowledgment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446500" y="1723425"/>
            <a:ext cx="7622400" cy="365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GB" sz="2400">
                <a:highlight>
                  <a:srgbClr val="FFFFFF"/>
                </a:highlight>
              </a:rPr>
              <a:t>Based on our experiments we conclude that  by using TensorFlow Quantum </a:t>
            </a:r>
            <a:r>
              <a:rPr lang="en-GB" sz="2400">
                <a:highlight>
                  <a:srgbClr val="FFFFFF"/>
                </a:highlight>
              </a:rPr>
              <a:t>machine</a:t>
            </a:r>
            <a:r>
              <a:rPr lang="en-GB" sz="2400">
                <a:highlight>
                  <a:srgbClr val="FFFFFF"/>
                </a:highlight>
              </a:rPr>
              <a:t> learning models can be </a:t>
            </a:r>
            <a:r>
              <a:rPr lang="en-GB" sz="2400">
                <a:highlight>
                  <a:srgbClr val="FFFFFF"/>
                </a:highlight>
              </a:rPr>
              <a:t>built</a:t>
            </a:r>
            <a:r>
              <a:rPr lang="en-GB" sz="2400">
                <a:highlight>
                  <a:srgbClr val="FFFFFF"/>
                </a:highlight>
              </a:rPr>
              <a:t> to behave like Quantum Circuits </a:t>
            </a:r>
            <a:endParaRPr sz="2400"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highlight>
                  <a:srgbClr val="FFFFFF"/>
                </a:highlight>
              </a:rPr>
              <a:t>At the end we would like to thank Dr. Orduz</a:t>
            </a:r>
            <a:endParaRPr sz="24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ylor_ECS_Template_3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