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09E16A28-65BF-EE47-ACED-6840A59821D7}"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5757474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E16A28-65BF-EE47-ACED-6840A59821D7}"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8715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9E16A28-65BF-EE47-ACED-6840A59821D7}"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2472029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01A2-8A18-B833-80AC-9842C204EA3B}"/>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BE6636C-DE9F-F649-BC6C-A68B99D45B8E}"/>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AE4AED-04E3-792B-1749-8B5985C1DFC8}"/>
              </a:ext>
            </a:extLst>
          </p:cNvPr>
          <p:cNvSpPr>
            <a:spLocks noGrp="1"/>
          </p:cNvSpPr>
          <p:nvPr>
            <p:ph type="dt" sz="half" idx="10"/>
          </p:nvPr>
        </p:nvSpPr>
        <p:spPr/>
        <p:txBody>
          <a:bodyPr/>
          <a:lstStyle/>
          <a:p>
            <a:fld id="{09E16A28-65BF-EE47-ACED-6840A59821D7}" type="datetimeFigureOut">
              <a:rPr lang="en-US" smtClean="0"/>
              <a:t>10/9/24</a:t>
            </a:fld>
            <a:endParaRPr lang="en-US"/>
          </a:p>
        </p:txBody>
      </p:sp>
      <p:sp>
        <p:nvSpPr>
          <p:cNvPr id="5" name="Footer Placeholder 4">
            <a:extLst>
              <a:ext uri="{FF2B5EF4-FFF2-40B4-BE49-F238E27FC236}">
                <a16:creationId xmlns:a16="http://schemas.microsoft.com/office/drawing/2014/main" id="{771B0385-43CD-DE96-462A-288E61FC3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B4AD7-8883-1548-0362-AE0A5B764F13}"/>
              </a:ext>
            </a:extLst>
          </p:cNvPr>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2787801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C0D3-A3DF-5D1E-C98B-EDA27BF71BB6}"/>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038FA0-ACEA-70E9-1E05-0C456F42033A}"/>
              </a:ext>
            </a:extLst>
          </p:cNvPr>
          <p:cNvSpPr>
            <a:spLocks noGrp="1"/>
          </p:cNvSpPr>
          <p:nvPr>
            <p:ph type="body"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F15FD6E-417B-E25C-EE10-AF4B94B8E980}"/>
              </a:ext>
            </a:extLst>
          </p:cNvPr>
          <p:cNvSpPr>
            <a:spLocks noGrp="1"/>
          </p:cNvSpPr>
          <p:nvPr>
            <p:ph type="body"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52EB854-E524-C9B0-C9E5-B1AB69EDEFC7}"/>
              </a:ext>
            </a:extLst>
          </p:cNvPr>
          <p:cNvSpPr>
            <a:spLocks noGrp="1"/>
          </p:cNvSpPr>
          <p:nvPr>
            <p:ph type="dt" sz="half" idx="10"/>
          </p:nvPr>
        </p:nvSpPr>
        <p:spPr/>
        <p:txBody>
          <a:bodyPr/>
          <a:lstStyle/>
          <a:p>
            <a:fld id="{09E16A28-65BF-EE47-ACED-6840A59821D7}" type="datetimeFigureOut">
              <a:rPr lang="en-US" smtClean="0"/>
              <a:t>10/9/24</a:t>
            </a:fld>
            <a:endParaRPr lang="en-US"/>
          </a:p>
        </p:txBody>
      </p:sp>
      <p:sp>
        <p:nvSpPr>
          <p:cNvPr id="6" name="Footer Placeholder 5">
            <a:extLst>
              <a:ext uri="{FF2B5EF4-FFF2-40B4-BE49-F238E27FC236}">
                <a16:creationId xmlns:a16="http://schemas.microsoft.com/office/drawing/2014/main" id="{84A44943-4DEC-8546-8BAF-270C66CB6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3403C-8E9E-5BC1-898C-02309387E64F}"/>
              </a:ext>
            </a:extLst>
          </p:cNvPr>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392634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9E16A28-65BF-EE47-ACED-6840A59821D7}"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3172265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09E16A28-65BF-EE47-ACED-6840A59821D7}"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7713300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09E16A28-65BF-EE47-ACED-6840A59821D7}" type="datetimeFigureOut">
              <a:rPr lang="en-US" smtClean="0"/>
              <a:t>10/9/24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389969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09E16A28-65BF-EE47-ACED-6840A59821D7}"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EBB483-973A-BA4B-A222-63034400B060}"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66129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9E16A28-65BF-EE47-ACED-6840A59821D7}"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184619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16A28-65BF-EE47-ACED-6840A59821D7}"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381614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09E16A28-65BF-EE47-ACED-6840A59821D7}" type="datetimeFigureOut">
              <a:rPr lang="en-US" smtClean="0"/>
              <a:t>10/9/24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154852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E16A28-65BF-EE47-ACED-6840A59821D7}" type="datetimeFigureOut">
              <a:rPr lang="en-US" smtClean="0"/>
              <a:t>10/9/24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8EBB483-973A-BA4B-A222-63034400B060}" type="slidenum">
              <a:rPr lang="en-US" smtClean="0"/>
              <a:t>‹#›</a:t>
            </a:fld>
            <a:endParaRPr lang="en-US"/>
          </a:p>
        </p:txBody>
      </p:sp>
    </p:spTree>
    <p:extLst>
      <p:ext uri="{BB962C8B-B14F-4D97-AF65-F5344CB8AC3E}">
        <p14:creationId xmlns:p14="http://schemas.microsoft.com/office/powerpoint/2010/main" val="299652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9E16A28-65BF-EE47-ACED-6840A59821D7}" type="datetimeFigureOut">
              <a:rPr lang="en-US" smtClean="0"/>
              <a:t>10/9/24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8EBB483-973A-BA4B-A222-63034400B060}" type="slidenum">
              <a:rPr lang="en-US" smtClean="0"/>
              <a:t>‹#›</a:t>
            </a:fld>
            <a:endParaRPr lang="en-US"/>
          </a:p>
        </p:txBody>
      </p:sp>
    </p:spTree>
    <p:extLst>
      <p:ext uri="{BB962C8B-B14F-4D97-AF65-F5344CB8AC3E}">
        <p14:creationId xmlns:p14="http://schemas.microsoft.com/office/powerpoint/2010/main" val="142132074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FDE6-5A0F-2B33-4A7D-A3F34C31BBA0}"/>
              </a:ext>
            </a:extLst>
          </p:cNvPr>
          <p:cNvSpPr>
            <a:spLocks noGrp="1"/>
          </p:cNvSpPr>
          <p:nvPr>
            <p:ph type="ctrTitle"/>
          </p:nvPr>
        </p:nvSpPr>
        <p:spPr/>
        <p:txBody>
          <a:bodyPr/>
          <a:lstStyle/>
          <a:p>
            <a:r>
              <a:rPr lang="en-US"/>
              <a:t>Company Valuation Using DCF and WACC</a:t>
            </a:r>
          </a:p>
        </p:txBody>
      </p:sp>
      <p:sp>
        <p:nvSpPr>
          <p:cNvPr id="3" name="Subtitle 2">
            <a:extLst>
              <a:ext uri="{FF2B5EF4-FFF2-40B4-BE49-F238E27FC236}">
                <a16:creationId xmlns:a16="http://schemas.microsoft.com/office/drawing/2014/main" id="{CEE7F7BB-9EA2-E6EA-1BAE-06458A679481}"/>
              </a:ext>
            </a:extLst>
          </p:cNvPr>
          <p:cNvSpPr>
            <a:spLocks noGrp="1"/>
          </p:cNvSpPr>
          <p:nvPr>
            <p:ph type="subTitle" idx="1"/>
          </p:nvPr>
        </p:nvSpPr>
        <p:spPr>
          <a:xfrm>
            <a:off x="1600200" y="4352544"/>
            <a:ext cx="8991600" cy="1239894"/>
          </a:xfrm>
        </p:spPr>
        <p:txBody>
          <a:bodyPr/>
          <a:lstStyle/>
          <a:p>
            <a:pPr algn="r"/>
            <a:r>
              <a:rPr lang="en-US" dirty="0"/>
              <a:t>By- </a:t>
            </a:r>
          </a:p>
          <a:p>
            <a:pPr algn="r"/>
            <a:r>
              <a:rPr lang="en-US" dirty="0"/>
              <a:t>AGARWAL, Vansh</a:t>
            </a:r>
          </a:p>
        </p:txBody>
      </p:sp>
    </p:spTree>
    <p:extLst>
      <p:ext uri="{BB962C8B-B14F-4D97-AF65-F5344CB8AC3E}">
        <p14:creationId xmlns:p14="http://schemas.microsoft.com/office/powerpoint/2010/main" val="392394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C8E0-67E3-B39C-BF23-699CE509668D}"/>
              </a:ext>
            </a:extLst>
          </p:cNvPr>
          <p:cNvSpPr>
            <a:spLocks noGrp="1"/>
          </p:cNvSpPr>
          <p:nvPr>
            <p:ph type="title"/>
          </p:nvPr>
        </p:nvSpPr>
        <p:spPr/>
        <p:txBody>
          <a:bodyPr/>
          <a:lstStyle/>
          <a:p>
            <a:r>
              <a:rPr lang="en-US"/>
              <a:t>Calculating Enterprise and Equity Value</a:t>
            </a:r>
          </a:p>
        </p:txBody>
      </p:sp>
      <p:sp>
        <p:nvSpPr>
          <p:cNvPr id="3" name="Text Placeholder 2">
            <a:extLst>
              <a:ext uri="{FF2B5EF4-FFF2-40B4-BE49-F238E27FC236}">
                <a16:creationId xmlns:a16="http://schemas.microsoft.com/office/drawing/2014/main" id="{A785E961-C35F-70A5-B35D-2DD35E431E5A}"/>
              </a:ext>
            </a:extLst>
          </p:cNvPr>
          <p:cNvSpPr>
            <a:spLocks noGrp="1"/>
          </p:cNvSpPr>
          <p:nvPr>
            <p:ph type="body" idx="1"/>
          </p:nvPr>
        </p:nvSpPr>
        <p:spPr/>
        <p:txBody>
          <a:bodyPr/>
          <a:lstStyle/>
          <a:p>
            <a:r>
              <a:rPr lang="en-US" dirty="0"/>
              <a:t>Enterprise Value = Sum of Discounted FCFs + Discounted Terminal Value</a:t>
            </a:r>
          </a:p>
          <a:p>
            <a:r>
              <a:rPr lang="en-US" dirty="0"/>
              <a:t>Equity Value = Enterprise Value - Net Debt</a:t>
            </a:r>
          </a:p>
          <a:p>
            <a:r>
              <a:rPr lang="en-US" dirty="0"/>
              <a:t>Net Debt = Total Debt - Cash and Cash Equivalents</a:t>
            </a:r>
          </a:p>
        </p:txBody>
      </p:sp>
    </p:spTree>
    <p:extLst>
      <p:ext uri="{BB962C8B-B14F-4D97-AF65-F5344CB8AC3E}">
        <p14:creationId xmlns:p14="http://schemas.microsoft.com/office/powerpoint/2010/main" val="147629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B0B8-16E4-C3AC-B7A0-EFE63AE46778}"/>
              </a:ext>
            </a:extLst>
          </p:cNvPr>
          <p:cNvSpPr>
            <a:spLocks noGrp="1"/>
          </p:cNvSpPr>
          <p:nvPr>
            <p:ph type="title"/>
          </p:nvPr>
        </p:nvSpPr>
        <p:spPr/>
        <p:txBody>
          <a:bodyPr/>
          <a:lstStyle/>
          <a:p>
            <a:r>
              <a:rPr lang="en-US"/>
              <a:t>Conclusion</a:t>
            </a:r>
          </a:p>
        </p:txBody>
      </p:sp>
      <p:sp>
        <p:nvSpPr>
          <p:cNvPr id="3" name="TextBox 2">
            <a:extLst>
              <a:ext uri="{FF2B5EF4-FFF2-40B4-BE49-F238E27FC236}">
                <a16:creationId xmlns:a16="http://schemas.microsoft.com/office/drawing/2014/main" id="{A4695812-7240-E4B3-896D-F47AD68E2D9E}"/>
              </a:ext>
            </a:extLst>
          </p:cNvPr>
          <p:cNvSpPr txBox="1"/>
          <p:nvPr/>
        </p:nvSpPr>
        <p:spPr>
          <a:xfrm>
            <a:off x="2286000" y="2828835"/>
            <a:ext cx="7620000" cy="1200329"/>
          </a:xfrm>
          <a:prstGeom prst="rect">
            <a:avLst/>
          </a:prstGeom>
          <a:noFill/>
        </p:spPr>
        <p:txBody>
          <a:bodyPr vert="horz" rtlCol="0">
            <a:spAutoFit/>
          </a:bodyPr>
          <a:lstStyle/>
          <a:p>
            <a:r>
              <a:rPr lang="en-US" dirty="0"/>
              <a:t>The VBA code automates the company valuation process by fetching financial data, performing calculations for FCF, WACC, and projecting future cash flows. It calculates the Enterprise Value and Equity Value, providing a comprehensive valuation model.</a:t>
            </a:r>
          </a:p>
        </p:txBody>
      </p:sp>
    </p:spTree>
    <p:extLst>
      <p:ext uri="{BB962C8B-B14F-4D97-AF65-F5344CB8AC3E}">
        <p14:creationId xmlns:p14="http://schemas.microsoft.com/office/powerpoint/2010/main" val="246935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35F3E-5C61-8C9C-F533-54CD79B3E157}"/>
              </a:ext>
            </a:extLst>
          </p:cNvPr>
          <p:cNvSpPr txBox="1"/>
          <p:nvPr/>
        </p:nvSpPr>
        <p:spPr>
          <a:xfrm>
            <a:off x="3556000" y="3075057"/>
            <a:ext cx="5080000" cy="707886"/>
          </a:xfrm>
          <a:prstGeom prst="rect">
            <a:avLst/>
          </a:prstGeom>
          <a:noFill/>
        </p:spPr>
        <p:txBody>
          <a:bodyPr vert="horz" rtlCol="0">
            <a:spAutoFit/>
          </a:bodyPr>
          <a:lstStyle/>
          <a:p>
            <a:pPr algn="ctr"/>
            <a:r>
              <a:rPr lang="en-US" sz="4000" dirty="0"/>
              <a:t>Thank You!</a:t>
            </a:r>
          </a:p>
        </p:txBody>
      </p:sp>
    </p:spTree>
    <p:extLst>
      <p:ext uri="{BB962C8B-B14F-4D97-AF65-F5344CB8AC3E}">
        <p14:creationId xmlns:p14="http://schemas.microsoft.com/office/powerpoint/2010/main" val="22137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06B0-2C49-C3A0-B74E-CBFE6D648397}"/>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ED460ACA-4A99-4832-C03A-2AF29E7DCB12}"/>
              </a:ext>
            </a:extLst>
          </p:cNvPr>
          <p:cNvSpPr>
            <a:spLocks noGrp="1"/>
          </p:cNvSpPr>
          <p:nvPr>
            <p:ph type="body" idx="1"/>
          </p:nvPr>
        </p:nvSpPr>
        <p:spPr/>
        <p:txBody>
          <a:bodyPr/>
          <a:lstStyle/>
          <a:p>
            <a:r>
              <a:rPr lang="en-US" dirty="0"/>
              <a:t>Performed a company valuation using Discounted Cash Flow (DCF) analysis and the Weighted Average Cost of Capital (WACC).</a:t>
            </a:r>
          </a:p>
        </p:txBody>
      </p:sp>
    </p:spTree>
    <p:extLst>
      <p:ext uri="{BB962C8B-B14F-4D97-AF65-F5344CB8AC3E}">
        <p14:creationId xmlns:p14="http://schemas.microsoft.com/office/powerpoint/2010/main" val="195524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CE80-02B7-FF26-4E4A-B42A0484DB9A}"/>
              </a:ext>
            </a:extLst>
          </p:cNvPr>
          <p:cNvSpPr>
            <a:spLocks noGrp="1"/>
          </p:cNvSpPr>
          <p:nvPr>
            <p:ph type="title"/>
          </p:nvPr>
        </p:nvSpPr>
        <p:spPr/>
        <p:txBody>
          <a:bodyPr/>
          <a:lstStyle/>
          <a:p>
            <a:r>
              <a:rPr lang="en-US"/>
              <a:t>Data Retrieval</a:t>
            </a:r>
          </a:p>
        </p:txBody>
      </p:sp>
      <p:sp>
        <p:nvSpPr>
          <p:cNvPr id="3" name="Text Placeholder 2">
            <a:extLst>
              <a:ext uri="{FF2B5EF4-FFF2-40B4-BE49-F238E27FC236}">
                <a16:creationId xmlns:a16="http://schemas.microsoft.com/office/drawing/2014/main" id="{66D0E015-267D-1150-DA6B-C50EC35AE807}"/>
              </a:ext>
            </a:extLst>
          </p:cNvPr>
          <p:cNvSpPr>
            <a:spLocks noGrp="1"/>
          </p:cNvSpPr>
          <p:nvPr>
            <p:ph type="body" idx="1"/>
          </p:nvPr>
        </p:nvSpPr>
        <p:spPr/>
        <p:txBody>
          <a:bodyPr/>
          <a:lstStyle/>
          <a:p>
            <a:r>
              <a:rPr lang="en-US"/>
              <a:t>The code retrieves financial data using the yfinance library for the selected stock ticker.</a:t>
            </a:r>
          </a:p>
        </p:txBody>
      </p:sp>
    </p:spTree>
    <p:extLst>
      <p:ext uri="{BB962C8B-B14F-4D97-AF65-F5344CB8AC3E}">
        <p14:creationId xmlns:p14="http://schemas.microsoft.com/office/powerpoint/2010/main" val="42554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53A5-D391-FF60-5C22-C3F0B60FBCF8}"/>
              </a:ext>
            </a:extLst>
          </p:cNvPr>
          <p:cNvSpPr>
            <a:spLocks noGrp="1"/>
          </p:cNvSpPr>
          <p:nvPr>
            <p:ph type="title"/>
          </p:nvPr>
        </p:nvSpPr>
        <p:spPr/>
        <p:txBody>
          <a:bodyPr/>
          <a:lstStyle/>
          <a:p>
            <a:r>
              <a:rPr lang="en-US"/>
              <a:t>Calculating Free Cash Flow (FCF)</a:t>
            </a:r>
          </a:p>
        </p:txBody>
      </p:sp>
      <p:sp>
        <p:nvSpPr>
          <p:cNvPr id="3" name="Text Placeholder 2">
            <a:extLst>
              <a:ext uri="{FF2B5EF4-FFF2-40B4-BE49-F238E27FC236}">
                <a16:creationId xmlns:a16="http://schemas.microsoft.com/office/drawing/2014/main" id="{6816199E-40E2-8832-1C89-93944E7C0FDA}"/>
              </a:ext>
            </a:extLst>
          </p:cNvPr>
          <p:cNvSpPr>
            <a:spLocks noGrp="1"/>
          </p:cNvSpPr>
          <p:nvPr>
            <p:ph type="body" sz="half" idx="1"/>
          </p:nvPr>
        </p:nvSpPr>
        <p:spPr>
          <a:xfrm>
            <a:off x="914400" y="2506662"/>
            <a:ext cx="5181600" cy="4351338"/>
          </a:xfrm>
        </p:spPr>
        <p:txBody>
          <a:bodyPr/>
          <a:lstStyle/>
          <a:p>
            <a:r>
              <a:rPr lang="en-US"/>
              <a:t>FCF is calculated as Operating Cash Flow minus Capital Expenditures (CAPEX).</a:t>
            </a:r>
          </a:p>
        </p:txBody>
      </p:sp>
      <p:sp>
        <p:nvSpPr>
          <p:cNvPr id="4" name="Text Placeholder 3">
            <a:extLst>
              <a:ext uri="{FF2B5EF4-FFF2-40B4-BE49-F238E27FC236}">
                <a16:creationId xmlns:a16="http://schemas.microsoft.com/office/drawing/2014/main" id="{8DE261F6-98D3-A80B-B17B-D210CD8D451B}"/>
              </a:ext>
            </a:extLst>
          </p:cNvPr>
          <p:cNvSpPr>
            <a:spLocks noGrp="1"/>
          </p:cNvSpPr>
          <p:nvPr>
            <p:ph type="body" sz="half" idx="2"/>
          </p:nvPr>
        </p:nvSpPr>
        <p:spPr>
          <a:xfrm>
            <a:off x="6172200" y="2506661"/>
            <a:ext cx="5181600" cy="3670301"/>
          </a:xfrm>
        </p:spPr>
        <p:txBody>
          <a:bodyPr/>
          <a:lstStyle/>
          <a:p>
            <a:r>
              <a:rPr lang="en-US" dirty="0" err="1"/>
              <a:t>fcf</a:t>
            </a:r>
            <a:r>
              <a:rPr lang="en-US" dirty="0"/>
              <a:t> = </a:t>
            </a:r>
            <a:r>
              <a:rPr lang="en-US" dirty="0" err="1"/>
              <a:t>operating_cf</a:t>
            </a:r>
            <a:r>
              <a:rPr lang="en-US" dirty="0"/>
              <a:t> - capex</a:t>
            </a:r>
          </a:p>
        </p:txBody>
      </p:sp>
    </p:spTree>
    <p:extLst>
      <p:ext uri="{BB962C8B-B14F-4D97-AF65-F5344CB8AC3E}">
        <p14:creationId xmlns:p14="http://schemas.microsoft.com/office/powerpoint/2010/main" val="3208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C0DB8-04B5-9C55-8C68-33DA42FCF219}"/>
              </a:ext>
            </a:extLst>
          </p:cNvPr>
          <p:cNvSpPr>
            <a:spLocks noGrp="1"/>
          </p:cNvSpPr>
          <p:nvPr>
            <p:ph type="title"/>
          </p:nvPr>
        </p:nvSpPr>
        <p:spPr/>
        <p:txBody>
          <a:bodyPr/>
          <a:lstStyle/>
          <a:p>
            <a:r>
              <a:rPr lang="en-US"/>
              <a:t>Calculating Weighted Average Cost of Capital (WACC)</a:t>
            </a:r>
          </a:p>
        </p:txBody>
      </p:sp>
      <p:sp>
        <p:nvSpPr>
          <p:cNvPr id="3" name="Text Placeholder 2">
            <a:extLst>
              <a:ext uri="{FF2B5EF4-FFF2-40B4-BE49-F238E27FC236}">
                <a16:creationId xmlns:a16="http://schemas.microsoft.com/office/drawing/2014/main" id="{47B770F2-B583-BDA5-ADE2-FE0E263774D8}"/>
              </a:ext>
            </a:extLst>
          </p:cNvPr>
          <p:cNvSpPr>
            <a:spLocks noGrp="1"/>
          </p:cNvSpPr>
          <p:nvPr>
            <p:ph type="body" idx="1"/>
          </p:nvPr>
        </p:nvSpPr>
        <p:spPr/>
        <p:txBody>
          <a:bodyPr>
            <a:normAutofit fontScale="92500" lnSpcReduction="20000"/>
          </a:bodyPr>
          <a:lstStyle/>
          <a:p>
            <a:r>
              <a:rPr lang="en-US" dirty="0"/>
              <a:t>WACC is calculated using the formula:</a:t>
            </a:r>
          </a:p>
          <a:p>
            <a:r>
              <a:rPr lang="en-US" dirty="0"/>
              <a:t>WACC = (E/V) * Re + (D/V) * Rd * (1 - Tc)</a:t>
            </a:r>
          </a:p>
          <a:p>
            <a:pPr marL="0" indent="0">
              <a:buNone/>
            </a:pPr>
            <a:r>
              <a:rPr lang="en-US" dirty="0"/>
              <a:t>Where:</a:t>
            </a:r>
          </a:p>
          <a:p>
            <a:r>
              <a:rPr lang="en-US" dirty="0"/>
              <a:t>E = Market Value of Equity</a:t>
            </a:r>
          </a:p>
          <a:p>
            <a:r>
              <a:rPr lang="en-US" dirty="0"/>
              <a:t>D = Market Value of Debt</a:t>
            </a:r>
          </a:p>
          <a:p>
            <a:r>
              <a:rPr lang="en-US" dirty="0"/>
              <a:t>V = E + D
Re = Cost of Equity</a:t>
            </a:r>
          </a:p>
          <a:p>
            <a:r>
              <a:rPr lang="en-US" dirty="0"/>
              <a:t>Rd = Cost of Debt</a:t>
            </a:r>
          </a:p>
          <a:p>
            <a:r>
              <a:rPr lang="en-US" dirty="0"/>
              <a:t>Tc = Corporate Tax Rate</a:t>
            </a:r>
          </a:p>
        </p:txBody>
      </p:sp>
    </p:spTree>
    <p:extLst>
      <p:ext uri="{BB962C8B-B14F-4D97-AF65-F5344CB8AC3E}">
        <p14:creationId xmlns:p14="http://schemas.microsoft.com/office/powerpoint/2010/main" val="254241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8D77-E5F8-B5A1-E609-2F35D9743046}"/>
              </a:ext>
            </a:extLst>
          </p:cNvPr>
          <p:cNvSpPr>
            <a:spLocks noGrp="1"/>
          </p:cNvSpPr>
          <p:nvPr>
            <p:ph type="title"/>
          </p:nvPr>
        </p:nvSpPr>
        <p:spPr/>
        <p:txBody>
          <a:bodyPr/>
          <a:lstStyle/>
          <a:p>
            <a:r>
              <a:rPr lang="en-US"/>
              <a:t>Calculating Cost of Equity (Re)</a:t>
            </a:r>
          </a:p>
        </p:txBody>
      </p:sp>
      <p:sp>
        <p:nvSpPr>
          <p:cNvPr id="3" name="Text Placeholder 2">
            <a:extLst>
              <a:ext uri="{FF2B5EF4-FFF2-40B4-BE49-F238E27FC236}">
                <a16:creationId xmlns:a16="http://schemas.microsoft.com/office/drawing/2014/main" id="{C350ACB4-7490-00DB-6D3B-FDE0520E2669}"/>
              </a:ext>
            </a:extLst>
          </p:cNvPr>
          <p:cNvSpPr>
            <a:spLocks noGrp="1"/>
          </p:cNvSpPr>
          <p:nvPr>
            <p:ph type="body" sz="half" idx="1"/>
          </p:nvPr>
        </p:nvSpPr>
        <p:spPr>
          <a:xfrm>
            <a:off x="838200" y="2429859"/>
            <a:ext cx="5181600" cy="4023551"/>
          </a:xfrm>
        </p:spPr>
        <p:txBody>
          <a:bodyPr/>
          <a:lstStyle/>
          <a:p>
            <a:r>
              <a:rPr lang="en-US" dirty="0"/>
              <a:t>The Cost of Equity is calculated using the Capital Asset Pricing Model (CAPM):</a:t>
            </a:r>
          </a:p>
          <a:p>
            <a:r>
              <a:rPr lang="en-US" dirty="0"/>
              <a:t>Re = Rf + ? * (Rm - Rf)</a:t>
            </a:r>
          </a:p>
        </p:txBody>
      </p:sp>
      <p:sp>
        <p:nvSpPr>
          <p:cNvPr id="4" name="Text Placeholder 3">
            <a:extLst>
              <a:ext uri="{FF2B5EF4-FFF2-40B4-BE49-F238E27FC236}">
                <a16:creationId xmlns:a16="http://schemas.microsoft.com/office/drawing/2014/main" id="{299C4A75-468A-EF0D-7D3E-E68464BD13FD}"/>
              </a:ext>
            </a:extLst>
          </p:cNvPr>
          <p:cNvSpPr>
            <a:spLocks noGrp="1"/>
          </p:cNvSpPr>
          <p:nvPr>
            <p:ph type="body" sz="half" idx="2"/>
          </p:nvPr>
        </p:nvSpPr>
        <p:spPr>
          <a:xfrm>
            <a:off x="6172200" y="2429858"/>
            <a:ext cx="5181600" cy="4023552"/>
          </a:xfrm>
        </p:spPr>
        <p:txBody>
          <a:bodyPr/>
          <a:lstStyle/>
          <a:p>
            <a:r>
              <a:rPr lang="en-US" dirty="0"/>
              <a:t>beta = </a:t>
            </a:r>
            <a:r>
              <a:rPr lang="en-US" dirty="0" err="1"/>
              <a:t>info.get</a:t>
            </a:r>
            <a:r>
              <a:rPr lang="en-US" dirty="0"/>
              <a:t>('beta', 1.0)</a:t>
            </a:r>
          </a:p>
          <a:p>
            <a:r>
              <a:rPr lang="en-US" dirty="0" err="1"/>
              <a:t>risk_free_rate</a:t>
            </a:r>
            <a:r>
              <a:rPr lang="en-US" dirty="0"/>
              <a:t> = 0.02</a:t>
            </a:r>
          </a:p>
          <a:p>
            <a:r>
              <a:rPr lang="en-US" dirty="0" err="1"/>
              <a:t>market_return</a:t>
            </a:r>
            <a:r>
              <a:rPr lang="en-US" dirty="0"/>
              <a:t> = 0.08</a:t>
            </a:r>
          </a:p>
          <a:p>
            <a:r>
              <a:rPr lang="en-US" dirty="0" err="1"/>
              <a:t>cost_of_equity</a:t>
            </a:r>
            <a:r>
              <a:rPr lang="en-US" dirty="0"/>
              <a:t> = </a:t>
            </a:r>
            <a:r>
              <a:rPr lang="en-US" dirty="0" err="1"/>
              <a:t>risk_free_rate</a:t>
            </a:r>
            <a:r>
              <a:rPr lang="en-US" dirty="0"/>
              <a:t> + beta * (</a:t>
            </a:r>
            <a:r>
              <a:rPr lang="en-US" dirty="0" err="1"/>
              <a:t>market_return</a:t>
            </a:r>
            <a:r>
              <a:rPr lang="en-US" dirty="0"/>
              <a:t> - </a:t>
            </a:r>
            <a:r>
              <a:rPr lang="en-US" dirty="0" err="1"/>
              <a:t>risk_free_rate</a:t>
            </a:r>
            <a:r>
              <a:rPr lang="en-US" dirty="0"/>
              <a:t>)</a:t>
            </a:r>
          </a:p>
        </p:txBody>
      </p:sp>
    </p:spTree>
    <p:extLst>
      <p:ext uri="{BB962C8B-B14F-4D97-AF65-F5344CB8AC3E}">
        <p14:creationId xmlns:p14="http://schemas.microsoft.com/office/powerpoint/2010/main" val="293130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8A4-E9EE-5AC5-EF84-D651623DDD7B}"/>
              </a:ext>
            </a:extLst>
          </p:cNvPr>
          <p:cNvSpPr>
            <a:spLocks noGrp="1"/>
          </p:cNvSpPr>
          <p:nvPr>
            <p:ph type="title"/>
          </p:nvPr>
        </p:nvSpPr>
        <p:spPr/>
        <p:txBody>
          <a:bodyPr/>
          <a:lstStyle/>
          <a:p>
            <a:r>
              <a:rPr lang="en-US"/>
              <a:t>Calculating Cost of Debt (Rd)</a:t>
            </a:r>
          </a:p>
        </p:txBody>
      </p:sp>
      <p:sp>
        <p:nvSpPr>
          <p:cNvPr id="3" name="Text Placeholder 2">
            <a:extLst>
              <a:ext uri="{FF2B5EF4-FFF2-40B4-BE49-F238E27FC236}">
                <a16:creationId xmlns:a16="http://schemas.microsoft.com/office/drawing/2014/main" id="{507422AA-5381-19D2-0C97-5A23B7165BD3}"/>
              </a:ext>
            </a:extLst>
          </p:cNvPr>
          <p:cNvSpPr>
            <a:spLocks noGrp="1"/>
          </p:cNvSpPr>
          <p:nvPr>
            <p:ph type="body" sz="half" idx="1"/>
          </p:nvPr>
        </p:nvSpPr>
        <p:spPr>
          <a:xfrm>
            <a:off x="838200" y="2493652"/>
            <a:ext cx="5181600" cy="4023551"/>
          </a:xfrm>
        </p:spPr>
        <p:txBody>
          <a:bodyPr/>
          <a:lstStyle/>
          <a:p>
            <a:r>
              <a:rPr lang="en-US" dirty="0"/>
              <a:t>The Cost of Debt is calculated as:</a:t>
            </a:r>
          </a:p>
          <a:p>
            <a:r>
              <a:rPr lang="en-US" dirty="0"/>
              <a:t>Rd = Interest Expense / Total Debt</a:t>
            </a:r>
          </a:p>
        </p:txBody>
      </p:sp>
      <p:sp>
        <p:nvSpPr>
          <p:cNvPr id="4" name="Text Placeholder 3">
            <a:extLst>
              <a:ext uri="{FF2B5EF4-FFF2-40B4-BE49-F238E27FC236}">
                <a16:creationId xmlns:a16="http://schemas.microsoft.com/office/drawing/2014/main" id="{0CB0CDEF-492E-9DBF-FC54-60637EF4F9EC}"/>
              </a:ext>
            </a:extLst>
          </p:cNvPr>
          <p:cNvSpPr>
            <a:spLocks noGrp="1"/>
          </p:cNvSpPr>
          <p:nvPr>
            <p:ph type="body" sz="half" idx="2"/>
          </p:nvPr>
        </p:nvSpPr>
        <p:spPr>
          <a:xfrm>
            <a:off x="6172200" y="2493652"/>
            <a:ext cx="5181600" cy="4023552"/>
          </a:xfrm>
        </p:spPr>
        <p:txBody>
          <a:bodyPr/>
          <a:lstStyle/>
          <a:p>
            <a:r>
              <a:rPr lang="en-US" dirty="0" err="1"/>
              <a:t>total_debt</a:t>
            </a:r>
            <a:r>
              <a:rPr lang="en-US" dirty="0"/>
              <a:t> = ...</a:t>
            </a:r>
          </a:p>
          <a:p>
            <a:r>
              <a:rPr lang="en-US" dirty="0" err="1"/>
              <a:t>interest_expense</a:t>
            </a:r>
            <a:r>
              <a:rPr lang="en-US" dirty="0"/>
              <a:t> = ...</a:t>
            </a:r>
          </a:p>
          <a:p>
            <a:r>
              <a:rPr lang="en-US" dirty="0" err="1"/>
              <a:t>cost_of_debt</a:t>
            </a:r>
            <a:r>
              <a:rPr lang="en-US" dirty="0"/>
              <a:t> = abs(</a:t>
            </a:r>
            <a:r>
              <a:rPr lang="en-US" dirty="0" err="1"/>
              <a:t>interest_expense</a:t>
            </a:r>
            <a:r>
              <a:rPr lang="en-US" dirty="0"/>
              <a:t>) / </a:t>
            </a:r>
            <a:r>
              <a:rPr lang="en-US" dirty="0" err="1"/>
              <a:t>total_debt</a:t>
            </a:r>
            <a:endParaRPr lang="en-US" dirty="0"/>
          </a:p>
        </p:txBody>
      </p:sp>
    </p:spTree>
    <p:extLst>
      <p:ext uri="{BB962C8B-B14F-4D97-AF65-F5344CB8AC3E}">
        <p14:creationId xmlns:p14="http://schemas.microsoft.com/office/powerpoint/2010/main" val="366730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76502-6A2B-6995-F239-C26558F757EA}"/>
              </a:ext>
            </a:extLst>
          </p:cNvPr>
          <p:cNvSpPr>
            <a:spLocks noGrp="1"/>
          </p:cNvSpPr>
          <p:nvPr>
            <p:ph type="title"/>
          </p:nvPr>
        </p:nvSpPr>
        <p:spPr/>
        <p:txBody>
          <a:bodyPr/>
          <a:lstStyle/>
          <a:p>
            <a:r>
              <a:rPr lang="en-US"/>
              <a:t>Forecasting Free Cash Flows</a:t>
            </a:r>
          </a:p>
        </p:txBody>
      </p:sp>
      <p:sp>
        <p:nvSpPr>
          <p:cNvPr id="3" name="Text Placeholder 2">
            <a:extLst>
              <a:ext uri="{FF2B5EF4-FFF2-40B4-BE49-F238E27FC236}">
                <a16:creationId xmlns:a16="http://schemas.microsoft.com/office/drawing/2014/main" id="{93C2E102-C520-0792-C36C-BE4F8E5B1279}"/>
              </a:ext>
            </a:extLst>
          </p:cNvPr>
          <p:cNvSpPr>
            <a:spLocks noGrp="1"/>
          </p:cNvSpPr>
          <p:nvPr>
            <p:ph type="body" idx="1"/>
          </p:nvPr>
        </p:nvSpPr>
        <p:spPr/>
        <p:txBody>
          <a:bodyPr/>
          <a:lstStyle/>
          <a:p>
            <a:r>
              <a:rPr lang="en-US"/>
              <a:t>Future FCFs are projected using the average historical growth rate and discounted back to present value using WACC.</a:t>
            </a:r>
          </a:p>
        </p:txBody>
      </p:sp>
      <p:sp>
        <p:nvSpPr>
          <p:cNvPr id="4" name="TextBox 3">
            <a:extLst>
              <a:ext uri="{FF2B5EF4-FFF2-40B4-BE49-F238E27FC236}">
                <a16:creationId xmlns:a16="http://schemas.microsoft.com/office/drawing/2014/main" id="{0DC43E33-850E-AC6C-929C-70CC01976CFB}"/>
              </a:ext>
            </a:extLst>
          </p:cNvPr>
          <p:cNvSpPr txBox="1"/>
          <p:nvPr/>
        </p:nvSpPr>
        <p:spPr>
          <a:xfrm>
            <a:off x="923261" y="3450371"/>
            <a:ext cx="7620000" cy="1477328"/>
          </a:xfrm>
          <a:prstGeom prst="rect">
            <a:avLst/>
          </a:prstGeom>
          <a:noFill/>
        </p:spPr>
        <p:txBody>
          <a:bodyPr vert="horz" rtlCol="0">
            <a:spAutoFit/>
          </a:bodyPr>
          <a:lstStyle/>
          <a:p>
            <a:r>
              <a:rPr lang="en-US" dirty="0"/>
              <a:t>for </a:t>
            </a:r>
            <a:r>
              <a:rPr lang="en-US" dirty="0" err="1"/>
              <a:t>i</a:t>
            </a:r>
            <a:r>
              <a:rPr lang="en-US" dirty="0"/>
              <a:t> in range(1, </a:t>
            </a:r>
            <a:r>
              <a:rPr lang="en-US" dirty="0" err="1"/>
              <a:t>forecast_years</a:t>
            </a:r>
            <a:r>
              <a:rPr lang="en-US" dirty="0"/>
              <a:t> + 1):
</a:t>
            </a:r>
          </a:p>
          <a:p>
            <a:r>
              <a:rPr lang="en-US" dirty="0"/>
              <a:t>    </a:t>
            </a:r>
            <a:r>
              <a:rPr lang="en-US" dirty="0" err="1"/>
              <a:t>projected_fcf</a:t>
            </a:r>
            <a:r>
              <a:rPr lang="en-US" dirty="0"/>
              <a:t> = </a:t>
            </a:r>
            <a:r>
              <a:rPr lang="en-US" dirty="0" err="1"/>
              <a:t>last_fcf</a:t>
            </a:r>
            <a:r>
              <a:rPr lang="en-US" dirty="0"/>
              <a:t> * ((1 + </a:t>
            </a:r>
            <a:r>
              <a:rPr lang="en-US" dirty="0" err="1"/>
              <a:t>avg_growth_rate</a:t>
            </a:r>
            <a:r>
              <a:rPr lang="en-US" dirty="0"/>
              <a:t>) ** </a:t>
            </a:r>
            <a:r>
              <a:rPr lang="en-US" dirty="0" err="1"/>
              <a:t>i</a:t>
            </a:r>
            <a:r>
              <a:rPr lang="en-US" dirty="0"/>
              <a:t>)
</a:t>
            </a:r>
          </a:p>
          <a:p>
            <a:r>
              <a:rPr lang="en-US" dirty="0"/>
              <a:t>    </a:t>
            </a:r>
            <a:r>
              <a:rPr lang="en-US" dirty="0" err="1"/>
              <a:t>forecast_fcf.append</a:t>
            </a:r>
            <a:r>
              <a:rPr lang="en-US" dirty="0"/>
              <a:t>(</a:t>
            </a:r>
            <a:r>
              <a:rPr lang="en-US" dirty="0" err="1"/>
              <a:t>projected_fcf</a:t>
            </a:r>
            <a:r>
              <a:rPr lang="en-US" dirty="0"/>
              <a:t>)</a:t>
            </a:r>
          </a:p>
        </p:txBody>
      </p:sp>
    </p:spTree>
    <p:extLst>
      <p:ext uri="{BB962C8B-B14F-4D97-AF65-F5344CB8AC3E}">
        <p14:creationId xmlns:p14="http://schemas.microsoft.com/office/powerpoint/2010/main" val="402573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5F05-907B-1C6D-3A66-EC259A64397D}"/>
              </a:ext>
            </a:extLst>
          </p:cNvPr>
          <p:cNvSpPr>
            <a:spLocks noGrp="1"/>
          </p:cNvSpPr>
          <p:nvPr>
            <p:ph type="title"/>
          </p:nvPr>
        </p:nvSpPr>
        <p:spPr/>
        <p:txBody>
          <a:bodyPr/>
          <a:lstStyle/>
          <a:p>
            <a:r>
              <a:rPr lang="en-US"/>
              <a:t>Calculating Terminal Value</a:t>
            </a:r>
          </a:p>
        </p:txBody>
      </p:sp>
      <p:sp>
        <p:nvSpPr>
          <p:cNvPr id="3" name="Text Placeholder 2">
            <a:extLst>
              <a:ext uri="{FF2B5EF4-FFF2-40B4-BE49-F238E27FC236}">
                <a16:creationId xmlns:a16="http://schemas.microsoft.com/office/drawing/2014/main" id="{8A14C915-62FC-CD7A-BF75-BDFA8058592D}"/>
              </a:ext>
            </a:extLst>
          </p:cNvPr>
          <p:cNvSpPr>
            <a:spLocks noGrp="1"/>
          </p:cNvSpPr>
          <p:nvPr>
            <p:ph type="body" idx="1"/>
          </p:nvPr>
        </p:nvSpPr>
        <p:spPr/>
        <p:txBody>
          <a:bodyPr/>
          <a:lstStyle/>
          <a:p>
            <a:r>
              <a:rPr lang="en-US" dirty="0"/>
              <a:t>Terminal Value is calculated using the Gordon Growth Model:</a:t>
            </a:r>
          </a:p>
          <a:p>
            <a:r>
              <a:rPr lang="en-US" dirty="0"/>
              <a:t>Terminal Value = (FCF * (1 + g)) / (WACC - g)</a:t>
            </a:r>
          </a:p>
        </p:txBody>
      </p:sp>
    </p:spTree>
    <p:extLst>
      <p:ext uri="{BB962C8B-B14F-4D97-AF65-F5344CB8AC3E}">
        <p14:creationId xmlns:p14="http://schemas.microsoft.com/office/powerpoint/2010/main" val="34441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{0B2B2001-DBD1-144D-A05F-68FA739FF8A4}tf10001120</Template>
  <TotalTime>10</TotalTime>
  <Words>458</Words>
  <Application>Microsoft Macintosh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Company Valuation Using DCF and WACC</vt:lpstr>
      <vt:lpstr>Introduction</vt:lpstr>
      <vt:lpstr>Data Retrieval</vt:lpstr>
      <vt:lpstr>Calculating Free Cash Flow (FCF)</vt:lpstr>
      <vt:lpstr>Calculating Weighted Average Cost of Capital (WACC)</vt:lpstr>
      <vt:lpstr>Calculating Cost of Equity (Re)</vt:lpstr>
      <vt:lpstr>Calculating Cost of Debt (Rd)</vt:lpstr>
      <vt:lpstr>Forecasting Free Cash Flows</vt:lpstr>
      <vt:lpstr>Calculating Terminal Value</vt:lpstr>
      <vt:lpstr>Calculating Enterprise and Equity Value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VANSH AGARWAL (RA2011026010176)</dc:creator>
  <cp:lastModifiedBy>VANSH AGARWAL (RA2011026010176)</cp:lastModifiedBy>
  <cp:revision>1</cp:revision>
  <dcterms:created xsi:type="dcterms:W3CDTF">2024-10-08T23:37:04Z</dcterms:created>
  <dcterms:modified xsi:type="dcterms:W3CDTF">2024-10-08T23:47:05Z</dcterms:modified>
</cp:coreProperties>
</file>